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510" r:id="rId2"/>
    <p:sldId id="648" r:id="rId3"/>
    <p:sldId id="647" r:id="rId4"/>
    <p:sldId id="649" r:id="rId5"/>
    <p:sldId id="650" r:id="rId6"/>
    <p:sldId id="651" r:id="rId7"/>
    <p:sldId id="662" r:id="rId8"/>
    <p:sldId id="661" r:id="rId9"/>
    <p:sldId id="652" r:id="rId10"/>
    <p:sldId id="660" r:id="rId11"/>
    <p:sldId id="659" r:id="rId12"/>
    <p:sldId id="653" r:id="rId13"/>
    <p:sldId id="654" r:id="rId14"/>
    <p:sldId id="655" r:id="rId15"/>
    <p:sldId id="656" r:id="rId16"/>
    <p:sldId id="657" r:id="rId17"/>
    <p:sldId id="658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66"/>
    <a:srgbClr val="FF3300"/>
    <a:srgbClr val="BBE0E3"/>
    <a:srgbClr val="FF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15620"/>
    <p:restoredTop sz="86698" autoAdjust="0"/>
  </p:normalViewPr>
  <p:slideViewPr>
    <p:cSldViewPr>
      <p:cViewPr>
        <p:scale>
          <a:sx n="82" d="100"/>
          <a:sy n="82" d="100"/>
        </p:scale>
        <p:origin x="-1524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39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5C46D4A-5AC3-4C8A-BF96-54D369062B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0545079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B586E-A7BC-4E52-A68A-B396D6C95C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8E70A-C74A-4A4F-A0FE-4F1568F817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71634-654D-4110-8B3F-5C46CE20EF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8AD3A-FB6B-4FB2-A1B1-F9457954BC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EB890-AE0E-40A2-BA1A-A888FBB7A8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34630-B3E4-4201-AB01-87BAE23863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AF5C2-5901-42A9-9436-65E4D42746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53A26-FE43-400A-8054-94056C4E9B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1D8B2-1ADA-411D-9DFF-6207660D66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29410-8A19-487B-852A-0CAA7E9F94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B1CE3-6274-45E4-A099-B11B1031AC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7D10FCD-2CA6-4DBA-86B0-795AF73C6A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28596" y="642918"/>
            <a:ext cx="80010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树莓派开发</a:t>
            </a:r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r>
              <a:rPr lang="en-US" altLang="zh-CN" sz="36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17 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用树莓派控制温度</a:t>
            </a:r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3071834" cy="121444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我们使用的是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版树莓派，接口如下图。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其中的</a:t>
            </a:r>
            <a:r>
              <a:rPr lang="en-US" altLang="zh-CN" sz="2400" dirty="0" smtClean="0"/>
              <a:t>NAME</a:t>
            </a:r>
            <a:r>
              <a:rPr lang="zh-CN" altLang="en-US" sz="2400" dirty="0" smtClean="0"/>
              <a:t>一列是树莓派实际的</a:t>
            </a:r>
            <a:r>
              <a:rPr lang="en-US" altLang="zh-CN" sz="2400" dirty="0" smtClean="0"/>
              <a:t>IO</a:t>
            </a:r>
            <a:r>
              <a:rPr lang="zh-CN" altLang="en-US" sz="2400" dirty="0" smtClean="0"/>
              <a:t>口功能。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400" dirty="0" smtClean="0"/>
              <a:t>PIN#</a:t>
            </a:r>
            <a:r>
              <a:rPr lang="zh-CN" altLang="en-US" sz="2400" dirty="0" smtClean="0"/>
              <a:t>一列是后面要介绍的</a:t>
            </a:r>
            <a:r>
              <a:rPr lang="en-US" altLang="zh-CN" sz="2400" dirty="0" err="1" smtClean="0"/>
              <a:t>wiringpi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pi4j</a:t>
            </a:r>
            <a:r>
              <a:rPr lang="zh-CN" altLang="en-US" sz="2400" dirty="0" smtClean="0"/>
              <a:t>库文件编程使用的接口编号。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2900354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5</a:t>
            </a:r>
            <a:r>
              <a:rPr lang="zh-CN" altLang="en-US" sz="3200" b="1" i="1" dirty="0" smtClean="0"/>
              <a:t>、</a:t>
            </a:r>
            <a:r>
              <a:rPr lang="zh-CN" altLang="en-US" sz="3200" dirty="0" smtClean="0"/>
              <a:t>硬件连接</a:t>
            </a:r>
            <a:endParaRPr lang="zh-CN" altLang="en-US" sz="3200" b="1" dirty="0"/>
          </a:p>
        </p:txBody>
      </p:sp>
      <p:pic>
        <p:nvPicPr>
          <p:cNvPr id="29698" name="Picture 2" descr="C:\Users\zhangjh\AppData\Roaming\360se6\Application\User Data\temp\115459f35ojrklr3v3jm5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1428736"/>
            <a:ext cx="5345119" cy="28156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428628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sz="2400" dirty="0" smtClean="0"/>
              <a:t>DHT11</a:t>
            </a:r>
            <a:r>
              <a:rPr lang="zh-CN" altLang="en-US" sz="2400" dirty="0" smtClean="0"/>
              <a:t>引脚有格子空的为正面，引脚朝下，从左数</a:t>
            </a:r>
            <a:r>
              <a:rPr lang="en-US" sz="2400" dirty="0" smtClean="0"/>
              <a:t>4</a:t>
            </a:r>
            <a:r>
              <a:rPr lang="zh-CN" altLang="en-US" sz="2400" dirty="0" smtClean="0"/>
              <a:t>个引脚分别为</a:t>
            </a:r>
          </a:p>
          <a:p>
            <a:pPr latinLnBrk="1">
              <a:buNone/>
            </a:pPr>
            <a:r>
              <a:rPr lang="zh-CN" altLang="en-US" sz="2400" dirty="0" smtClean="0"/>
              <a:t>    引脚名称  引脚功能        连接到树莓派的</a:t>
            </a:r>
            <a:r>
              <a:rPr lang="en-US" sz="2400" dirty="0" smtClean="0"/>
              <a:t>GPIO</a:t>
            </a:r>
            <a:endParaRPr lang="zh-CN" altLang="en-US" sz="2400" dirty="0" smtClean="0"/>
          </a:p>
          <a:p>
            <a:pPr latinLnBrk="1">
              <a:buNone/>
            </a:pPr>
            <a:r>
              <a:rPr lang="en-US" sz="2400" dirty="0" smtClean="0"/>
              <a:t>1. VCC         </a:t>
            </a:r>
            <a:r>
              <a:rPr lang="zh-CN" altLang="en-US" sz="2400" dirty="0" smtClean="0"/>
              <a:t>正极               连接</a:t>
            </a:r>
            <a:r>
              <a:rPr lang="en-US" sz="2400" dirty="0" smtClean="0"/>
              <a:t>3.3V</a:t>
            </a:r>
            <a:r>
              <a:rPr lang="zh-CN" altLang="en-US" sz="2400" dirty="0" smtClean="0"/>
              <a:t>或</a:t>
            </a:r>
            <a:r>
              <a:rPr lang="en-US" sz="2400" dirty="0" smtClean="0"/>
              <a:t>5V</a:t>
            </a:r>
            <a:r>
              <a:rPr lang="zh-CN" altLang="en-US" sz="2400" dirty="0" smtClean="0"/>
              <a:t>物理接口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，即</a:t>
            </a:r>
            <a:r>
              <a:rPr lang="en-US" sz="2400" dirty="0" smtClean="0"/>
              <a:t>3.3V</a:t>
            </a:r>
            <a:endParaRPr lang="zh-CN" altLang="en-US" sz="2400" dirty="0" smtClean="0"/>
          </a:p>
          <a:p>
            <a:pPr latinLnBrk="1">
              <a:buNone/>
            </a:pPr>
            <a:r>
              <a:rPr lang="en-US" sz="2400" dirty="0" smtClean="0"/>
              <a:t>2. DATA       </a:t>
            </a:r>
            <a:r>
              <a:rPr lang="zh-CN" altLang="en-US" sz="2400" dirty="0" smtClean="0"/>
              <a:t>数据输入输出 物理接口</a:t>
            </a:r>
            <a:r>
              <a:rPr lang="en-US" sz="2400" dirty="0" smtClean="0"/>
              <a:t>7</a:t>
            </a:r>
            <a:r>
              <a:rPr lang="zh-CN" altLang="en-US" sz="2400" dirty="0" smtClean="0"/>
              <a:t>，即</a:t>
            </a:r>
            <a:r>
              <a:rPr lang="en-US" sz="2400" dirty="0" smtClean="0"/>
              <a:t>GPIO 7</a:t>
            </a:r>
            <a:endParaRPr lang="zh-CN" altLang="en-US" sz="2400" dirty="0" smtClean="0"/>
          </a:p>
          <a:p>
            <a:pPr>
              <a:buNone/>
            </a:pPr>
            <a:r>
              <a:rPr lang="en-US" sz="2400" dirty="0" smtClean="0"/>
              <a:t>3. NC           </a:t>
            </a:r>
            <a:r>
              <a:rPr lang="zh-CN" altLang="en-US" sz="2400" dirty="0" smtClean="0"/>
              <a:t>悬空                不连</a:t>
            </a:r>
          </a:p>
          <a:p>
            <a:pPr>
              <a:buNone/>
            </a:pPr>
            <a:r>
              <a:rPr lang="en-US" sz="2400" dirty="0" smtClean="0"/>
              <a:t>4. GND        </a:t>
            </a:r>
            <a:r>
              <a:rPr lang="zh-CN" altLang="en-US" sz="2400" dirty="0" smtClean="0"/>
              <a:t>负极                物理接口</a:t>
            </a:r>
            <a:r>
              <a:rPr lang="en-US" sz="2400" dirty="0" smtClean="0"/>
              <a:t> 6</a:t>
            </a:r>
            <a:r>
              <a:rPr lang="zh-CN" altLang="en-US" sz="2400" dirty="0" smtClean="0"/>
              <a:t>，即</a:t>
            </a:r>
            <a:r>
              <a:rPr lang="en-US" sz="2400" dirty="0" smtClean="0"/>
              <a:t>GND</a:t>
            </a:r>
            <a:endParaRPr lang="zh-CN" altLang="en-US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此外按照</a:t>
            </a:r>
            <a:r>
              <a:rPr lang="en-US" sz="2400" dirty="0" smtClean="0"/>
              <a:t>DHT11</a:t>
            </a:r>
            <a:r>
              <a:rPr lang="zh-CN" altLang="en-US" sz="2400" dirty="0" smtClean="0"/>
              <a:t>数据手册要求，在</a:t>
            </a:r>
            <a:r>
              <a:rPr lang="en-US" sz="2400" dirty="0" smtClean="0"/>
              <a:t>DATA</a:t>
            </a:r>
            <a:r>
              <a:rPr lang="zh-CN" altLang="en-US" sz="2400" dirty="0" smtClean="0"/>
              <a:t>和</a:t>
            </a:r>
            <a:r>
              <a:rPr lang="en-US" sz="2400" dirty="0" smtClean="0"/>
              <a:t>VCC</a:t>
            </a:r>
            <a:r>
              <a:rPr lang="zh-CN" altLang="en-US" sz="2400" dirty="0" smtClean="0"/>
              <a:t>之间连接了一个</a:t>
            </a:r>
            <a:r>
              <a:rPr lang="en-US" sz="2400" dirty="0" smtClean="0"/>
              <a:t>4.7K</a:t>
            </a:r>
            <a:r>
              <a:rPr lang="zh-CN" altLang="en-US" sz="2400" dirty="0" smtClean="0"/>
              <a:t>欧姆的电阻，起到上拉作用。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5</a:t>
            </a:r>
            <a:r>
              <a:rPr lang="zh-CN" altLang="en-US" sz="3200" b="1" i="1" dirty="0" smtClean="0"/>
              <a:t>、</a:t>
            </a:r>
            <a:r>
              <a:rPr lang="zh-CN" altLang="en-US" sz="3200" dirty="0" smtClean="0"/>
              <a:t>硬件连接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4286280"/>
          </a:xfrm>
        </p:spPr>
        <p:txBody>
          <a:bodyPr/>
          <a:lstStyle/>
          <a:p>
            <a:pPr>
              <a:buNone/>
            </a:pPr>
            <a:r>
              <a:rPr lang="zh-CN" altLang="en-US" sz="1600" dirty="0" smtClean="0"/>
              <a:t>使用</a:t>
            </a:r>
            <a:r>
              <a:rPr lang="en-US" sz="1600" dirty="0" err="1" smtClean="0"/>
              <a:t>wiringpi</a:t>
            </a:r>
            <a:r>
              <a:rPr lang="zh-CN" altLang="en-US" sz="1600" dirty="0" smtClean="0"/>
              <a:t>编写</a:t>
            </a:r>
            <a:r>
              <a:rPr lang="en-US" sz="1600" dirty="0" smtClean="0"/>
              <a:t>C</a:t>
            </a:r>
            <a:r>
              <a:rPr lang="zh-CN" altLang="en-US" sz="1600" dirty="0" smtClean="0"/>
              <a:t>程序：</a:t>
            </a:r>
          </a:p>
          <a:p>
            <a:pPr>
              <a:buNone/>
            </a:pPr>
            <a:r>
              <a:rPr lang="en-US" sz="1600" dirty="0" smtClean="0"/>
              <a:t>#include &lt;</a:t>
            </a:r>
            <a:r>
              <a:rPr lang="en-US" sz="1600" dirty="0" err="1" smtClean="0"/>
              <a:t>wiringPi.h</a:t>
            </a:r>
            <a:r>
              <a:rPr lang="en-US" sz="1600" dirty="0" smtClean="0"/>
              <a:t>&gt;</a:t>
            </a:r>
            <a:endParaRPr lang="zh-CN" altLang="en-US" sz="1600" dirty="0" smtClean="0"/>
          </a:p>
          <a:p>
            <a:pPr>
              <a:buNone/>
            </a:pPr>
            <a:r>
              <a:rPr lang="en-US" sz="1600" dirty="0" smtClean="0"/>
              <a:t>#include &lt;</a:t>
            </a:r>
            <a:r>
              <a:rPr lang="en-US" sz="1600" dirty="0" err="1" smtClean="0"/>
              <a:t>stdio.h</a:t>
            </a:r>
            <a:r>
              <a:rPr lang="en-US" sz="1600" dirty="0" smtClean="0"/>
              <a:t>&gt;</a:t>
            </a:r>
            <a:endParaRPr lang="zh-CN" altLang="en-US" sz="1600" dirty="0" smtClean="0"/>
          </a:p>
          <a:p>
            <a:pPr>
              <a:buNone/>
            </a:pPr>
            <a:r>
              <a:rPr lang="en-US" sz="1600" dirty="0" smtClean="0"/>
              <a:t>#include &lt;</a:t>
            </a:r>
            <a:r>
              <a:rPr lang="en-US" sz="1600" dirty="0" err="1" smtClean="0"/>
              <a:t>stdlib.h</a:t>
            </a:r>
            <a:r>
              <a:rPr lang="en-US" sz="1600" dirty="0" smtClean="0"/>
              <a:t>&gt;</a:t>
            </a:r>
            <a:endParaRPr lang="zh-CN" altLang="en-US" sz="1600" dirty="0" smtClean="0"/>
          </a:p>
          <a:p>
            <a:pPr>
              <a:buNone/>
            </a:pPr>
            <a:r>
              <a:rPr lang="en-US" sz="1600" dirty="0" smtClean="0"/>
              <a:t>#include &lt;</a:t>
            </a:r>
            <a:r>
              <a:rPr lang="en-US" sz="1600" dirty="0" err="1" smtClean="0"/>
              <a:t>stdint.h</a:t>
            </a:r>
            <a:r>
              <a:rPr lang="en-US" sz="1600" dirty="0" smtClean="0"/>
              <a:t>&gt;</a:t>
            </a:r>
            <a:endParaRPr lang="zh-CN" altLang="en-US" sz="1600" dirty="0" smtClean="0"/>
          </a:p>
          <a:p>
            <a:pPr>
              <a:buNone/>
            </a:pPr>
            <a:r>
              <a:rPr lang="en-US" sz="1600" dirty="0" smtClean="0"/>
              <a:t>#define MAX_TIME 85</a:t>
            </a:r>
            <a:endParaRPr lang="zh-CN" altLang="en-US" sz="1600" dirty="0" smtClean="0"/>
          </a:p>
          <a:p>
            <a:pPr>
              <a:buNone/>
            </a:pPr>
            <a:r>
              <a:rPr lang="en-US" sz="1600" dirty="0" smtClean="0"/>
              <a:t>#define DHT11PIN 7</a:t>
            </a:r>
            <a:endParaRPr lang="zh-CN" altLang="en-US" sz="1600" dirty="0" smtClean="0"/>
          </a:p>
          <a:p>
            <a:pPr>
              <a:buNone/>
            </a:pPr>
            <a:r>
              <a:rPr lang="en-US" sz="1600" dirty="0" smtClean="0"/>
              <a:t>#define ATTEMPTS 5                 //retry 5 times when no response</a:t>
            </a:r>
            <a:endParaRPr lang="zh-CN" altLang="en-US" sz="1600" dirty="0" smtClean="0"/>
          </a:p>
          <a:p>
            <a:pPr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 dht11_val[5]={0,0,0,0,0};</a:t>
            </a:r>
            <a:endParaRPr lang="zh-CN" altLang="en-US" sz="1600" dirty="0" smtClean="0"/>
          </a:p>
          <a:p>
            <a:pPr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 dht11_read_val(){</a:t>
            </a:r>
            <a:endParaRPr lang="zh-CN" altLang="en-US" sz="1600" dirty="0" smtClean="0"/>
          </a:p>
          <a:p>
            <a:pPr>
              <a:buNone/>
            </a:pPr>
            <a:r>
              <a:rPr lang="en-US" sz="1600" dirty="0" smtClean="0"/>
              <a:t>   uint8_t </a:t>
            </a:r>
            <a:r>
              <a:rPr lang="en-US" sz="1600" dirty="0" err="1" smtClean="0"/>
              <a:t>lststate</a:t>
            </a:r>
            <a:r>
              <a:rPr lang="en-US" sz="1600" dirty="0" smtClean="0"/>
              <a:t>=HIGH;         //last state</a:t>
            </a:r>
            <a:endParaRPr lang="zh-CN" altLang="en-US" sz="1600" dirty="0" smtClean="0"/>
          </a:p>
          <a:p>
            <a:pPr>
              <a:buNone/>
            </a:pPr>
            <a:r>
              <a:rPr lang="en-US" sz="1600" dirty="0" smtClean="0"/>
              <a:t>   uint8_t counter=0;</a:t>
            </a:r>
            <a:endParaRPr lang="zh-CN" altLang="en-US" sz="1600" dirty="0" smtClean="0"/>
          </a:p>
          <a:p>
            <a:pPr>
              <a:buNone/>
            </a:pPr>
            <a:r>
              <a:rPr lang="en-US" sz="1600" dirty="0" smtClean="0"/>
              <a:t>   uint8_t j=0,i;</a:t>
            </a:r>
            <a:endParaRPr lang="zh-CN" altLang="en-US" sz="1600" dirty="0" smtClean="0"/>
          </a:p>
          <a:p>
            <a:pPr>
              <a:buNone/>
            </a:pPr>
            <a:r>
              <a:rPr lang="en-US" sz="1600" dirty="0" smtClean="0"/>
              <a:t>   for(</a:t>
            </a:r>
            <a:r>
              <a:rPr lang="en-US" sz="1600" dirty="0" err="1" smtClean="0"/>
              <a:t>i</a:t>
            </a:r>
            <a:r>
              <a:rPr lang="en-US" sz="1600" dirty="0" smtClean="0"/>
              <a:t>=0;i&lt;5;i++)</a:t>
            </a:r>
            <a:endParaRPr lang="zh-CN" altLang="en-US" sz="1600" dirty="0" smtClean="0"/>
          </a:p>
          <a:p>
            <a:pPr>
              <a:buNone/>
            </a:pPr>
            <a:r>
              <a:rPr lang="en-US" sz="1600" dirty="0" smtClean="0"/>
              <a:t>       dht11_val[</a:t>
            </a:r>
            <a:r>
              <a:rPr lang="en-US" sz="1600" dirty="0" err="1" smtClean="0"/>
              <a:t>i</a:t>
            </a:r>
            <a:r>
              <a:rPr lang="en-US" sz="1600" dirty="0" smtClean="0"/>
              <a:t>]=0;</a:t>
            </a:r>
            <a:endParaRPr lang="zh-CN" altLang="en-US" sz="1600" dirty="0" smtClean="0"/>
          </a:p>
          <a:p>
            <a:pPr>
              <a:buNone/>
            </a:pPr>
            <a:r>
              <a:rPr lang="en-US" sz="1600" dirty="0" smtClean="0"/>
              <a:t>    </a:t>
            </a:r>
            <a:endParaRPr lang="zh-CN" altLang="en-US" sz="16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6</a:t>
            </a:r>
            <a:r>
              <a:rPr lang="zh-CN" altLang="en-US" sz="3200" b="1" i="1" dirty="0" smtClean="0"/>
              <a:t>、</a:t>
            </a:r>
            <a:r>
              <a:rPr lang="zh-CN" altLang="en-US" sz="3200" dirty="0" smtClean="0"/>
              <a:t>软件编写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4286280"/>
          </a:xfrm>
        </p:spPr>
        <p:txBody>
          <a:bodyPr/>
          <a:lstStyle/>
          <a:p>
            <a:pPr>
              <a:buNone/>
            </a:pPr>
            <a:r>
              <a:rPr lang="en-US" sz="1600" dirty="0" smtClean="0"/>
              <a:t>   //host send start signal    </a:t>
            </a:r>
          </a:p>
          <a:p>
            <a:pPr>
              <a:buNone/>
            </a:pPr>
            <a:r>
              <a:rPr lang="en-US" sz="1600" dirty="0" smtClean="0"/>
              <a:t>    </a:t>
            </a:r>
            <a:r>
              <a:rPr lang="en-US" sz="1600" dirty="0" err="1" smtClean="0"/>
              <a:t>pinMode</a:t>
            </a:r>
            <a:r>
              <a:rPr lang="en-US" sz="1600" dirty="0" smtClean="0"/>
              <a:t>(DHT11PIN,OUTPUT);      //set pin to output </a:t>
            </a:r>
            <a:endParaRPr lang="zh-CN" altLang="en-US" sz="1600" dirty="0" smtClean="0"/>
          </a:p>
          <a:p>
            <a:pPr>
              <a:buNone/>
            </a:pPr>
            <a:r>
              <a:rPr lang="en-US" sz="1600" dirty="0" smtClean="0"/>
              <a:t>    </a:t>
            </a:r>
            <a:r>
              <a:rPr lang="en-US" sz="1600" dirty="0" err="1" smtClean="0"/>
              <a:t>digitalWrite</a:t>
            </a:r>
            <a:r>
              <a:rPr lang="en-US" sz="1600" dirty="0" smtClean="0"/>
              <a:t>(DHT11PIN,LOW);    //set to low at least 18ms </a:t>
            </a:r>
            <a:endParaRPr lang="zh-CN" altLang="en-US" sz="1600" dirty="0" smtClean="0"/>
          </a:p>
          <a:p>
            <a:pPr>
              <a:buNone/>
            </a:pPr>
            <a:r>
              <a:rPr lang="en-US" sz="1600" dirty="0" smtClean="0"/>
              <a:t>    delay(18);</a:t>
            </a:r>
            <a:endParaRPr lang="zh-CN" altLang="en-US" sz="1600" dirty="0" smtClean="0"/>
          </a:p>
          <a:p>
            <a:pPr>
              <a:buNone/>
            </a:pPr>
            <a:r>
              <a:rPr lang="en-US" sz="1600" dirty="0" smtClean="0"/>
              <a:t>    </a:t>
            </a:r>
            <a:r>
              <a:rPr lang="en-US" sz="1600" dirty="0" err="1" smtClean="0"/>
              <a:t>digitalWrite</a:t>
            </a:r>
            <a:r>
              <a:rPr lang="en-US" sz="1600" dirty="0" smtClean="0"/>
              <a:t>(DHT11PIN,HIGH);   //set to high 20-40us</a:t>
            </a:r>
            <a:endParaRPr lang="zh-CN" altLang="en-US" sz="1600" dirty="0" smtClean="0"/>
          </a:p>
          <a:p>
            <a:pPr>
              <a:buNone/>
            </a:pPr>
            <a:r>
              <a:rPr lang="en-US" sz="1600" dirty="0" smtClean="0"/>
              <a:t>    </a:t>
            </a:r>
            <a:r>
              <a:rPr lang="en-US" sz="1600" dirty="0" err="1" smtClean="0"/>
              <a:t>delayMicroseconds</a:t>
            </a:r>
            <a:r>
              <a:rPr lang="en-US" sz="1600" dirty="0" smtClean="0"/>
              <a:t>(40);</a:t>
            </a:r>
            <a:endParaRPr lang="zh-CN" altLang="en-US" sz="1600" dirty="0" smtClean="0"/>
          </a:p>
          <a:p>
            <a:pPr>
              <a:buNone/>
            </a:pPr>
            <a:r>
              <a:rPr lang="en-US" sz="1600" dirty="0" smtClean="0"/>
              <a:t>  </a:t>
            </a:r>
            <a:r>
              <a:rPr lang="en-US" sz="1600" smtClean="0"/>
              <a:t> </a:t>
            </a:r>
          </a:p>
          <a:p>
            <a:pPr>
              <a:buNone/>
            </a:pPr>
            <a:r>
              <a:rPr lang="en-US" sz="1600" dirty="0" smtClean="0"/>
              <a:t> //start </a:t>
            </a:r>
            <a:r>
              <a:rPr lang="en-US" sz="1600" dirty="0" err="1" smtClean="0"/>
              <a:t>recieve</a:t>
            </a:r>
            <a:r>
              <a:rPr lang="en-US" sz="1600" dirty="0" smtClean="0"/>
              <a:t> </a:t>
            </a:r>
            <a:r>
              <a:rPr lang="en-US" sz="1600" dirty="0" err="1" smtClean="0"/>
              <a:t>dht</a:t>
            </a:r>
            <a:r>
              <a:rPr lang="en-US" sz="1600" dirty="0" smtClean="0"/>
              <a:t> response</a:t>
            </a:r>
            <a:endParaRPr lang="zh-CN" altLang="en-US" sz="1600" dirty="0" smtClean="0"/>
          </a:p>
          <a:p>
            <a:pPr>
              <a:buNone/>
            </a:pPr>
            <a:r>
              <a:rPr lang="en-US" sz="1600" dirty="0" smtClean="0"/>
              <a:t>    </a:t>
            </a:r>
            <a:r>
              <a:rPr lang="en-US" sz="1600" dirty="0" err="1" smtClean="0"/>
              <a:t>pinMode</a:t>
            </a:r>
            <a:r>
              <a:rPr lang="en-US" sz="1600" dirty="0" smtClean="0"/>
              <a:t>(DHT11PIN,INPUT);       //set pin to input</a:t>
            </a:r>
            <a:endParaRPr lang="zh-CN" altLang="en-US" sz="1600" dirty="0" smtClean="0"/>
          </a:p>
          <a:p>
            <a:pPr>
              <a:buNone/>
            </a:pPr>
            <a:r>
              <a:rPr lang="en-US" sz="1600" dirty="0" smtClean="0"/>
              <a:t>    for(</a:t>
            </a:r>
            <a:r>
              <a:rPr lang="en-US" sz="1600" dirty="0" err="1" smtClean="0"/>
              <a:t>i</a:t>
            </a:r>
            <a:r>
              <a:rPr lang="en-US" sz="1600" dirty="0" smtClean="0"/>
              <a:t>=0;i&lt;</a:t>
            </a:r>
            <a:r>
              <a:rPr lang="en-US" sz="1600" dirty="0" err="1" smtClean="0"/>
              <a:t>MAX_TIME;i</a:t>
            </a:r>
            <a:r>
              <a:rPr lang="en-US" sz="1600" dirty="0" smtClean="0"/>
              <a:t>++)         </a:t>
            </a:r>
            <a:endParaRPr lang="zh-CN" altLang="en-US" sz="1600" dirty="0" smtClean="0"/>
          </a:p>
          <a:p>
            <a:pPr>
              <a:buNone/>
            </a:pPr>
            <a:r>
              <a:rPr lang="en-US" sz="1600" dirty="0" smtClean="0"/>
              <a:t>    {</a:t>
            </a:r>
            <a:endParaRPr lang="zh-CN" altLang="en-US" sz="1600" dirty="0" smtClean="0"/>
          </a:p>
          <a:p>
            <a:pPr>
              <a:buNone/>
            </a:pPr>
            <a:r>
              <a:rPr lang="en-US" sz="1600" dirty="0" smtClean="0"/>
              <a:t>        counter=0;</a:t>
            </a:r>
            <a:endParaRPr lang="zh-CN" altLang="en-US" sz="1600" dirty="0" smtClean="0"/>
          </a:p>
          <a:p>
            <a:pPr>
              <a:buNone/>
            </a:pPr>
            <a:r>
              <a:rPr lang="en-US" sz="1600" dirty="0" smtClean="0"/>
              <a:t>        while(</a:t>
            </a:r>
            <a:r>
              <a:rPr lang="en-US" sz="1600" dirty="0" err="1" smtClean="0"/>
              <a:t>digitalRead</a:t>
            </a:r>
            <a:r>
              <a:rPr lang="en-US" sz="1600" dirty="0" smtClean="0"/>
              <a:t>(DHT11PIN)==</a:t>
            </a:r>
            <a:r>
              <a:rPr lang="en-US" sz="1600" dirty="0" err="1" smtClean="0"/>
              <a:t>lststate</a:t>
            </a:r>
            <a:r>
              <a:rPr lang="en-US" sz="1600" dirty="0" smtClean="0"/>
              <a:t>){     //read pin state to see if </a:t>
            </a:r>
            <a:r>
              <a:rPr lang="en-US" sz="1600" dirty="0" err="1" smtClean="0"/>
              <a:t>dht</a:t>
            </a:r>
            <a:r>
              <a:rPr lang="en-US" sz="1600" dirty="0" smtClean="0"/>
              <a:t> </a:t>
            </a:r>
            <a:r>
              <a:rPr lang="en-US" sz="1600" dirty="0" err="1" smtClean="0"/>
              <a:t>responsed</a:t>
            </a:r>
            <a:r>
              <a:rPr lang="en-US" sz="1600" dirty="0" smtClean="0"/>
              <a:t>. if </a:t>
            </a:r>
            <a:r>
              <a:rPr lang="en-US" sz="1600" dirty="0" err="1" smtClean="0"/>
              <a:t>dht</a:t>
            </a:r>
            <a:r>
              <a:rPr lang="en-US" sz="1600" dirty="0" smtClean="0"/>
              <a:t> always high for 255 + 1 times, break this while circle</a:t>
            </a:r>
            <a:endParaRPr lang="zh-CN" altLang="en-US" sz="1600" dirty="0" smtClean="0"/>
          </a:p>
          <a:p>
            <a:pPr>
              <a:buNone/>
            </a:pPr>
            <a:r>
              <a:rPr lang="en-US" sz="1600" dirty="0" smtClean="0"/>
              <a:t>        counter++;</a:t>
            </a:r>
            <a:endParaRPr lang="zh-CN" altLang="en-US" sz="1600" dirty="0" smtClean="0"/>
          </a:p>
          <a:p>
            <a:pPr>
              <a:buNone/>
            </a:pPr>
            <a:r>
              <a:rPr lang="en-US" sz="1600" dirty="0" smtClean="0"/>
              <a:t>            </a:t>
            </a:r>
            <a:r>
              <a:rPr lang="en-US" sz="1600" dirty="0" err="1" smtClean="0"/>
              <a:t>delayMicroseconds</a:t>
            </a:r>
            <a:r>
              <a:rPr lang="en-US" sz="1600" dirty="0" smtClean="0"/>
              <a:t>(1);</a:t>
            </a:r>
            <a:endParaRPr lang="zh-CN" altLang="en-US" sz="1600" dirty="0" smtClean="0"/>
          </a:p>
          <a:p>
            <a:pPr>
              <a:buNone/>
            </a:pPr>
            <a:r>
              <a:rPr lang="en-US" sz="1600" dirty="0" smtClean="0"/>
              <a:t>            if(counter==255)</a:t>
            </a:r>
            <a:endParaRPr lang="zh-CN" altLang="en-US" sz="1600" dirty="0" smtClean="0"/>
          </a:p>
          <a:p>
            <a:pPr>
              <a:buNone/>
            </a:pPr>
            <a:r>
              <a:rPr lang="en-US" sz="1600" dirty="0" smtClean="0"/>
              <a:t>                break;</a:t>
            </a:r>
            <a:endParaRPr lang="zh-CN" altLang="en-US" sz="1600" dirty="0" smtClean="0"/>
          </a:p>
          <a:p>
            <a:pPr>
              <a:buNone/>
            </a:pPr>
            <a:r>
              <a:rPr lang="en-US" sz="1600" dirty="0" smtClean="0"/>
              <a:t>     }</a:t>
            </a:r>
            <a:endParaRPr lang="zh-CN" altLang="en-US" sz="16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6</a:t>
            </a:r>
            <a:r>
              <a:rPr lang="zh-CN" altLang="en-US" sz="3200" b="1" i="1" dirty="0" smtClean="0"/>
              <a:t>、</a:t>
            </a:r>
            <a:r>
              <a:rPr lang="zh-CN" altLang="en-US" sz="3200" dirty="0" smtClean="0"/>
              <a:t>软件编写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4286280"/>
          </a:xfrm>
        </p:spPr>
        <p:txBody>
          <a:bodyPr/>
          <a:lstStyle/>
          <a:p>
            <a:pPr>
              <a:buNone/>
            </a:pPr>
            <a:r>
              <a:rPr lang="en-US" sz="1600" dirty="0" smtClean="0"/>
              <a:t>            </a:t>
            </a:r>
            <a:r>
              <a:rPr lang="en-US" sz="1600" dirty="0" err="1" smtClean="0"/>
              <a:t>lststate</a:t>
            </a:r>
            <a:r>
              <a:rPr lang="en-US" sz="1600" dirty="0" smtClean="0"/>
              <a:t>=</a:t>
            </a:r>
            <a:r>
              <a:rPr lang="en-US" sz="1600" dirty="0" err="1" smtClean="0"/>
              <a:t>digitalRead</a:t>
            </a:r>
            <a:r>
              <a:rPr lang="en-US" sz="1600" dirty="0" smtClean="0"/>
              <a:t>(DHT11PIN);             //read current state and store as last state. </a:t>
            </a:r>
            <a:endParaRPr lang="zh-CN" altLang="en-US" sz="1600" dirty="0" smtClean="0"/>
          </a:p>
          <a:p>
            <a:pPr>
              <a:buNone/>
            </a:pPr>
            <a:r>
              <a:rPr lang="en-US" sz="1600" dirty="0" smtClean="0"/>
              <a:t>        if(counter==255)                //if </a:t>
            </a:r>
            <a:r>
              <a:rPr lang="en-US" sz="1600" dirty="0" err="1" smtClean="0"/>
              <a:t>dht</a:t>
            </a:r>
            <a:r>
              <a:rPr lang="en-US" sz="1600" dirty="0" smtClean="0"/>
              <a:t> always high for 255 + 1 times, break this for circle</a:t>
            </a:r>
            <a:endParaRPr lang="zh-CN" altLang="en-US" sz="1600" dirty="0" smtClean="0"/>
          </a:p>
          <a:p>
            <a:pPr>
              <a:buNone/>
            </a:pPr>
            <a:r>
              <a:rPr lang="en-US" sz="1600" dirty="0" smtClean="0"/>
              <a:t>           break;</a:t>
            </a:r>
            <a:endParaRPr lang="zh-CN" altLang="en-US" sz="1600" dirty="0" smtClean="0"/>
          </a:p>
          <a:p>
            <a:pPr>
              <a:buNone/>
            </a:pPr>
            <a:r>
              <a:rPr lang="en-US" sz="1600" dirty="0" smtClean="0"/>
              <a:t>        // top 3 </a:t>
            </a:r>
            <a:r>
              <a:rPr lang="en-US" sz="1600" dirty="0" err="1" smtClean="0"/>
              <a:t>transistions</a:t>
            </a:r>
            <a:r>
              <a:rPr lang="en-US" sz="1600" dirty="0" smtClean="0"/>
              <a:t> are ignored, maybe aim to wait for </a:t>
            </a:r>
            <a:r>
              <a:rPr lang="en-US" sz="1600" dirty="0" err="1" smtClean="0"/>
              <a:t>dht</a:t>
            </a:r>
            <a:r>
              <a:rPr lang="en-US" sz="1600" dirty="0" smtClean="0"/>
              <a:t> finish response signal</a:t>
            </a:r>
            <a:endParaRPr lang="zh-CN" altLang="en-US" sz="1600" dirty="0" smtClean="0"/>
          </a:p>
          <a:p>
            <a:pPr>
              <a:buNone/>
            </a:pPr>
            <a:endParaRPr lang="zh-CN" altLang="en-US" sz="1600" dirty="0" smtClean="0"/>
          </a:p>
          <a:p>
            <a:pPr>
              <a:buNone/>
            </a:pPr>
            <a:r>
              <a:rPr lang="en-US" sz="1600" dirty="0" smtClean="0"/>
              <a:t>        if((</a:t>
            </a:r>
            <a:r>
              <a:rPr lang="en-US" sz="1600" dirty="0" err="1" smtClean="0"/>
              <a:t>i</a:t>
            </a:r>
            <a:r>
              <a:rPr lang="en-US" sz="1600" dirty="0" smtClean="0"/>
              <a:t>&gt;=4)&amp;&amp;(i%2==0)){</a:t>
            </a:r>
            <a:r>
              <a:rPr lang="en-US" altLang="zh-CN" sz="1600" dirty="0" smtClean="0"/>
              <a:t>//</a:t>
            </a:r>
            <a:r>
              <a:rPr lang="zh-CN" altLang="en-US" sz="1600" dirty="0" smtClean="0"/>
              <a:t>前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次分别是：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低电平，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高电平（即响应信号），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低电平（即数据第一个低电平），</a:t>
            </a:r>
            <a:r>
              <a:rPr lang="en-US" altLang="zh-CN" sz="1600" dirty="0" smtClean="0"/>
              <a:t>i%2==0 </a:t>
            </a:r>
            <a:r>
              <a:rPr lang="zh-CN" altLang="en-US" sz="1600" dirty="0" smtClean="0"/>
              <a:t>是因为每次都是循环读取低电平和高电平，每次要循环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次才读出一个</a:t>
            </a:r>
            <a:r>
              <a:rPr lang="en-US" altLang="zh-CN" sz="1600" dirty="0" smtClean="0"/>
              <a:t>bit</a:t>
            </a:r>
            <a:r>
              <a:rPr lang="zh-CN" altLang="en-US" sz="1600" dirty="0" smtClean="0"/>
              <a:t>处理</a:t>
            </a:r>
          </a:p>
          <a:p>
            <a:pPr>
              <a:buNone/>
            </a:pPr>
            <a:r>
              <a:rPr lang="en-US" sz="1600" dirty="0" smtClean="0"/>
              <a:t>            dht11_val[j/8]&lt;&lt;=1; //</a:t>
            </a:r>
            <a:r>
              <a:rPr lang="zh-CN" altLang="en-US" sz="1600" dirty="0" smtClean="0"/>
              <a:t>读到后，</a:t>
            </a:r>
            <a:r>
              <a:rPr lang="en-US" altLang="zh-CN" sz="1600" dirty="0" smtClean="0"/>
              <a:t>j/8</a:t>
            </a:r>
            <a:r>
              <a:rPr lang="zh-CN" altLang="en-US" sz="1600" dirty="0" smtClean="0"/>
              <a:t>可以限制一个数的</a:t>
            </a:r>
            <a:r>
              <a:rPr lang="en-US" altLang="zh-CN" sz="1600" dirty="0" smtClean="0"/>
              <a:t>8</a:t>
            </a:r>
            <a:r>
              <a:rPr lang="zh-CN" altLang="en-US" sz="1600" dirty="0" smtClean="0"/>
              <a:t>个位，左移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位自动补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，相当于读出</a:t>
            </a:r>
            <a:r>
              <a:rPr lang="en-US" altLang="zh-CN" sz="1600" dirty="0" smtClean="0"/>
              <a:t>0</a:t>
            </a:r>
            <a:endParaRPr lang="zh-CN" altLang="en-US" sz="1600" dirty="0" smtClean="0"/>
          </a:p>
          <a:p>
            <a:pPr>
              <a:buNone/>
            </a:pPr>
            <a:r>
              <a:rPr lang="en-US" sz="1600" dirty="0" smtClean="0"/>
              <a:t>            if(counter&gt;16)                          //</a:t>
            </a:r>
            <a:r>
              <a:rPr lang="en-US" altLang="zh-CN" sz="1600" dirty="0" smtClean="0"/>
              <a:t>counter</a:t>
            </a:r>
            <a:r>
              <a:rPr lang="zh-CN" altLang="en-US" sz="1600" dirty="0" smtClean="0"/>
              <a:t>计数如果超过</a:t>
            </a:r>
            <a:r>
              <a:rPr lang="en-US" altLang="zh-CN" sz="1600" dirty="0" smtClean="0"/>
              <a:t>16</a:t>
            </a:r>
            <a:r>
              <a:rPr lang="zh-CN" altLang="en-US" sz="1600" dirty="0" smtClean="0"/>
              <a:t>，则高电平长，应读</a:t>
            </a:r>
            <a:r>
              <a:rPr lang="en-US" altLang="zh-CN" sz="1600" dirty="0" smtClean="0"/>
              <a:t>1</a:t>
            </a:r>
            <a:endParaRPr lang="zh-CN" altLang="en-US" sz="1600" dirty="0" smtClean="0"/>
          </a:p>
          <a:p>
            <a:pPr>
              <a:buNone/>
            </a:pPr>
            <a:r>
              <a:rPr lang="en-US" sz="1600" dirty="0" smtClean="0"/>
              <a:t>                dht11_val[j/8]|=1;                  //</a:t>
            </a:r>
            <a:r>
              <a:rPr lang="zh-CN" altLang="en-US" sz="1600" dirty="0" smtClean="0"/>
              <a:t>故再将上面数与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位或，使最后一位变成</a:t>
            </a:r>
            <a:r>
              <a:rPr lang="en-US" altLang="zh-CN" sz="1600" dirty="0" smtClean="0"/>
              <a:t>1 </a:t>
            </a:r>
            <a:endParaRPr lang="zh-CN" altLang="en-US" sz="1600" dirty="0" smtClean="0"/>
          </a:p>
          <a:p>
            <a:pPr>
              <a:buNone/>
            </a:pPr>
            <a:r>
              <a:rPr lang="en-US" sz="1600" dirty="0" smtClean="0"/>
              <a:t>            j++;                                           //</a:t>
            </a:r>
            <a:r>
              <a:rPr lang="en-US" altLang="zh-CN" sz="1600" dirty="0" smtClean="0"/>
              <a:t>j++8</a:t>
            </a:r>
            <a:r>
              <a:rPr lang="zh-CN" altLang="en-US" sz="1600" dirty="0" smtClean="0"/>
              <a:t>个换成下一个数据</a:t>
            </a:r>
          </a:p>
          <a:p>
            <a:pPr>
              <a:buNone/>
            </a:pPr>
            <a:r>
              <a:rPr lang="en-US" sz="1600" dirty="0" smtClean="0"/>
              <a:t>        }</a:t>
            </a:r>
            <a:endParaRPr lang="zh-CN" altLang="en-US" sz="1600" dirty="0" smtClean="0"/>
          </a:p>
          <a:p>
            <a:pPr>
              <a:buNone/>
            </a:pPr>
            <a:r>
              <a:rPr lang="en-US" sz="1600" dirty="0" smtClean="0"/>
              <a:t>    }</a:t>
            </a:r>
            <a:endParaRPr lang="zh-CN" altLang="en-US" sz="1600" dirty="0" smtClean="0"/>
          </a:p>
          <a:p>
            <a:pPr>
              <a:buNone/>
            </a:pPr>
            <a:r>
              <a:rPr lang="en-US" sz="1600" dirty="0" smtClean="0"/>
              <a:t>    // verify checksum and print the verified data</a:t>
            </a:r>
            <a:endParaRPr lang="zh-CN" altLang="en-US" sz="16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6</a:t>
            </a:r>
            <a:r>
              <a:rPr lang="zh-CN" altLang="en-US" sz="3200" b="1" i="1" dirty="0" smtClean="0"/>
              <a:t>、</a:t>
            </a:r>
            <a:r>
              <a:rPr lang="zh-CN" altLang="en-US" sz="3200" dirty="0" smtClean="0"/>
              <a:t>软件编写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4286280"/>
          </a:xfrm>
        </p:spPr>
        <p:txBody>
          <a:bodyPr/>
          <a:lstStyle/>
          <a:p>
            <a:r>
              <a:rPr lang="en-US" sz="1600" dirty="0" smtClean="0"/>
              <a:t>     if((j&gt;=40)&amp;&amp;(dht11_val[4]==((dht11_val[0]+dht11_val[1]+dht11_val[2]+dht11_val[3])&amp; 0xFF))){  //</a:t>
            </a:r>
            <a:r>
              <a:rPr lang="en-US" altLang="zh-CN" sz="1600" dirty="0" smtClean="0"/>
              <a:t>//</a:t>
            </a:r>
            <a:r>
              <a:rPr lang="zh-CN" altLang="en-US" sz="1600" dirty="0" smtClean="0"/>
              <a:t>这其中</a:t>
            </a:r>
            <a:r>
              <a:rPr lang="en-US" altLang="zh-CN" sz="1600" dirty="0" smtClean="0"/>
              <a:t>(dht11_val[0]+dht11_val[1]+dht11_val[2]+dht11_val[3])&amp; 0xFF)</a:t>
            </a:r>
            <a:r>
              <a:rPr lang="zh-CN" altLang="en-US" sz="1600" dirty="0" smtClean="0"/>
              <a:t>是将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个数相加，和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与。目的是防止读出数据都为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，和为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与后得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，所以</a:t>
            </a:r>
            <a:r>
              <a:rPr lang="en-US" altLang="zh-CN" sz="1600" dirty="0" smtClean="0"/>
              <a:t>if</a:t>
            </a:r>
            <a:r>
              <a:rPr lang="zh-CN" altLang="en-US" sz="1600" dirty="0" smtClean="0"/>
              <a:t>判断条件不成立，返回读取失败码。如果读出数据是不为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的正常数据，和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与后还得原数。</a:t>
            </a:r>
          </a:p>
          <a:p>
            <a:pPr>
              <a:buNone/>
            </a:pPr>
            <a:r>
              <a:rPr lang="en-US" sz="1600" dirty="0" smtClean="0"/>
              <a:t>        </a:t>
            </a:r>
            <a:r>
              <a:rPr lang="en-US" sz="1600" dirty="0" err="1" smtClean="0"/>
              <a:t>printf</a:t>
            </a:r>
            <a:r>
              <a:rPr lang="en-US" sz="1600" dirty="0" smtClean="0"/>
              <a:t>(“RH:%</a:t>
            </a:r>
            <a:r>
              <a:rPr lang="en-US" sz="1600" dirty="0" err="1" smtClean="0"/>
              <a:t>d,TEMP</a:t>
            </a:r>
            <a:r>
              <a:rPr lang="en-US" sz="1600" dirty="0" smtClean="0"/>
              <a:t>:%d\n”,dht11_val[0],dht11_val[2]);</a:t>
            </a:r>
            <a:endParaRPr lang="zh-CN" altLang="en-US" sz="1600" dirty="0" smtClean="0"/>
          </a:p>
          <a:p>
            <a:pPr>
              <a:buNone/>
            </a:pPr>
            <a:r>
              <a:rPr lang="en-US" sz="1600" dirty="0" smtClean="0"/>
              <a:t>        return 1;</a:t>
            </a:r>
            <a:endParaRPr lang="zh-CN" altLang="en-US" sz="1600" dirty="0" smtClean="0"/>
          </a:p>
          <a:p>
            <a:pPr>
              <a:buNone/>
            </a:pPr>
            <a:r>
              <a:rPr lang="en-US" sz="1600" dirty="0" smtClean="0"/>
              <a:t>    }</a:t>
            </a:r>
            <a:endParaRPr lang="zh-CN" altLang="en-US" sz="1600" dirty="0" smtClean="0"/>
          </a:p>
          <a:p>
            <a:pPr>
              <a:buNone/>
            </a:pPr>
            <a:r>
              <a:rPr lang="en-US" sz="1600" dirty="0" smtClean="0"/>
              <a:t>    else</a:t>
            </a:r>
            <a:endParaRPr lang="zh-CN" altLang="en-US" sz="1600" dirty="0" smtClean="0"/>
          </a:p>
          <a:p>
            <a:pPr>
              <a:buNone/>
            </a:pPr>
            <a:r>
              <a:rPr lang="en-US" sz="1600" dirty="0" smtClean="0"/>
              <a:t>        return 0;</a:t>
            </a:r>
            <a:endParaRPr lang="zh-CN" altLang="en-US" sz="1600" dirty="0" smtClean="0"/>
          </a:p>
          <a:p>
            <a:pPr>
              <a:buNone/>
            </a:pPr>
            <a:r>
              <a:rPr lang="en-US" sz="1600" dirty="0" smtClean="0"/>
              <a:t>}</a:t>
            </a:r>
            <a:endParaRPr lang="zh-CN" altLang="en-US" sz="1600" dirty="0" smtClean="0"/>
          </a:p>
          <a:p>
            <a:pPr>
              <a:buNone/>
            </a:pPr>
            <a:endParaRPr lang="zh-CN" altLang="en-US" sz="1600" dirty="0" smtClean="0"/>
          </a:p>
          <a:p>
            <a:pPr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 main(void){</a:t>
            </a:r>
            <a:endParaRPr lang="zh-CN" altLang="en-US" sz="1600" dirty="0" smtClean="0"/>
          </a:p>
          <a:p>
            <a:pPr>
              <a:buNone/>
            </a:pPr>
            <a:r>
              <a:rPr lang="en-US" sz="1600" dirty="0" smtClean="0"/>
              <a:t>    </a:t>
            </a:r>
            <a:r>
              <a:rPr lang="en-US" sz="1600" dirty="0" err="1" smtClean="0"/>
              <a:t>int</a:t>
            </a:r>
            <a:r>
              <a:rPr lang="en-US" sz="1600" dirty="0" smtClean="0"/>
              <a:t> attempts=ATTEMPTS;</a:t>
            </a:r>
            <a:endParaRPr lang="zh-CN" altLang="en-US" sz="1600" dirty="0" smtClean="0"/>
          </a:p>
          <a:p>
            <a:pPr>
              <a:buNone/>
            </a:pPr>
            <a:r>
              <a:rPr lang="en-US" sz="1600" dirty="0" smtClean="0"/>
              <a:t>    if(</a:t>
            </a:r>
            <a:r>
              <a:rPr lang="en-US" sz="1600" dirty="0" err="1" smtClean="0"/>
              <a:t>wiringPiSetup</a:t>
            </a:r>
            <a:r>
              <a:rPr lang="en-US" sz="1600" dirty="0" smtClean="0"/>
              <a:t>()==-1)</a:t>
            </a:r>
            <a:endParaRPr lang="zh-CN" altLang="en-US" sz="1600" dirty="0" smtClean="0"/>
          </a:p>
          <a:p>
            <a:pPr>
              <a:buNone/>
            </a:pPr>
            <a:r>
              <a:rPr lang="en-US" sz="1600" dirty="0" smtClean="0"/>
              <a:t>        exit(1);</a:t>
            </a:r>
            <a:endParaRPr lang="zh-CN" altLang="en-US" sz="1600" dirty="0" smtClean="0"/>
          </a:p>
          <a:p>
            <a:pPr>
              <a:buNone/>
            </a:pPr>
            <a:r>
              <a:rPr lang="en-US" sz="1600" dirty="0" smtClean="0"/>
              <a:t>    while(attempts){                        //you have 5 times to retry</a:t>
            </a:r>
            <a:endParaRPr lang="zh-CN" altLang="en-US" sz="1600" dirty="0" smtClean="0"/>
          </a:p>
          <a:p>
            <a:pPr>
              <a:buNone/>
            </a:pPr>
            <a:r>
              <a:rPr lang="en-US" sz="1600" dirty="0" smtClean="0"/>
              <a:t>        </a:t>
            </a:r>
            <a:r>
              <a:rPr lang="en-US" sz="1600" dirty="0" err="1" smtClean="0"/>
              <a:t>int</a:t>
            </a:r>
            <a:r>
              <a:rPr lang="en-US" sz="1600" dirty="0" smtClean="0"/>
              <a:t> success = dht11_read_val();     //get result including printing out</a:t>
            </a:r>
            <a:endParaRPr lang="zh-CN" altLang="en-US" sz="1600" dirty="0" smtClean="0"/>
          </a:p>
          <a:p>
            <a:pPr>
              <a:buNone/>
            </a:pPr>
            <a:r>
              <a:rPr lang="en-US" sz="1600" dirty="0" smtClean="0"/>
              <a:t>        if (success) {                      //if get result, quit program; if not, retry 5 times then quit</a:t>
            </a:r>
            <a:endParaRPr lang="zh-CN" altLang="en-US" sz="1600" dirty="0" smtClean="0"/>
          </a:p>
          <a:p>
            <a:pPr>
              <a:buNone/>
            </a:pPr>
            <a:r>
              <a:rPr lang="en-US" sz="1600" dirty="0" smtClean="0"/>
              <a:t>            break;</a:t>
            </a:r>
            <a:endParaRPr lang="zh-CN" altLang="en-US" sz="1600" dirty="0" smtClean="0"/>
          </a:p>
          <a:p>
            <a:pPr>
              <a:buNone/>
            </a:pPr>
            <a:r>
              <a:rPr lang="en-US" sz="1600" dirty="0" smtClean="0"/>
              <a:t>  }</a:t>
            </a:r>
            <a:endParaRPr lang="zh-CN" altLang="en-US" sz="16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6</a:t>
            </a:r>
            <a:r>
              <a:rPr lang="zh-CN" altLang="en-US" sz="3200" b="1" i="1" dirty="0" smtClean="0"/>
              <a:t>、</a:t>
            </a:r>
            <a:r>
              <a:rPr lang="zh-CN" altLang="en-US" sz="3200" dirty="0" smtClean="0"/>
              <a:t>软件编写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4286280"/>
          </a:xfrm>
        </p:spPr>
        <p:txBody>
          <a:bodyPr/>
          <a:lstStyle/>
          <a:p>
            <a:pPr>
              <a:buNone/>
            </a:pPr>
            <a:r>
              <a:rPr lang="en-US" sz="1600" dirty="0" smtClean="0"/>
              <a:t>        attempts--;</a:t>
            </a:r>
            <a:endParaRPr lang="zh-CN" altLang="en-US" sz="1600" dirty="0" smtClean="0"/>
          </a:p>
          <a:p>
            <a:pPr>
              <a:buNone/>
            </a:pPr>
            <a:r>
              <a:rPr lang="en-US" sz="1600" dirty="0" smtClean="0"/>
              <a:t>        delay(2500);</a:t>
            </a:r>
            <a:endParaRPr lang="zh-CN" altLang="en-US" sz="1600" dirty="0" smtClean="0"/>
          </a:p>
          <a:p>
            <a:pPr>
              <a:buNone/>
            </a:pPr>
            <a:r>
              <a:rPr lang="en-US" sz="1600" dirty="0" smtClean="0"/>
              <a:t>    }</a:t>
            </a:r>
            <a:endParaRPr lang="zh-CN" altLang="en-US" sz="1600" dirty="0" smtClean="0"/>
          </a:p>
          <a:p>
            <a:pPr>
              <a:buNone/>
            </a:pPr>
            <a:r>
              <a:rPr lang="en-US" sz="1600" dirty="0" smtClean="0"/>
              <a:t>    return 0;</a:t>
            </a:r>
            <a:endParaRPr lang="zh-CN" altLang="en-US" sz="1600" dirty="0" smtClean="0"/>
          </a:p>
          <a:p>
            <a:pPr>
              <a:buNone/>
            </a:pPr>
            <a:r>
              <a:rPr lang="en-US" sz="1600" dirty="0" smtClean="0"/>
              <a:t>}</a:t>
            </a:r>
            <a:endParaRPr lang="zh-CN" altLang="en-US" sz="1600" dirty="0" smtClean="0"/>
          </a:p>
          <a:p>
            <a:pPr>
              <a:buNone/>
            </a:pPr>
            <a:r>
              <a:rPr lang="zh-CN" altLang="en-US" sz="1600" dirty="0" smtClean="0"/>
              <a:t>上述程序保存为</a:t>
            </a:r>
            <a:r>
              <a:rPr lang="en-US" sz="1600" dirty="0" smtClean="0"/>
              <a:t>.c</a:t>
            </a:r>
            <a:r>
              <a:rPr lang="zh-CN" altLang="en-US" sz="1600" dirty="0" smtClean="0"/>
              <a:t>文件后编译成可执行文件，运行后会在屏幕打印温度和湿度。</a:t>
            </a:r>
            <a:r>
              <a:rPr lang="en-US" sz="1600" dirty="0" smtClean="0"/>
              <a:t> </a:t>
            </a:r>
            <a:br>
              <a:rPr lang="en-US" sz="1600" dirty="0" smtClean="0"/>
            </a:br>
            <a:endParaRPr lang="zh-CN" altLang="en-US" sz="16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6</a:t>
            </a:r>
            <a:r>
              <a:rPr lang="zh-CN" altLang="en-US" sz="3200" b="1" i="1" dirty="0" smtClean="0"/>
              <a:t>、</a:t>
            </a:r>
            <a:r>
              <a:rPr lang="zh-CN" altLang="en-US" sz="3200" dirty="0" smtClean="0"/>
              <a:t>软件编写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428628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使用</a:t>
            </a:r>
            <a:r>
              <a:rPr lang="en-US" altLang="zh-CN" sz="2400" dirty="0" smtClean="0"/>
              <a:t>pi4j</a:t>
            </a:r>
            <a:r>
              <a:rPr lang="zh-CN" altLang="en-US" sz="2400" dirty="0" smtClean="0"/>
              <a:t>编写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程序：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在使用</a:t>
            </a:r>
            <a:r>
              <a:rPr lang="en-US" altLang="zh-CN" sz="2400" dirty="0" smtClean="0"/>
              <a:t>pi4j</a:t>
            </a:r>
            <a:r>
              <a:rPr lang="zh-CN" altLang="en-US" sz="2400" dirty="0" smtClean="0"/>
              <a:t>编写</a:t>
            </a:r>
            <a:r>
              <a:rPr lang="en-US" altLang="zh-CN" sz="2400" dirty="0" smtClean="0"/>
              <a:t>DHT11</a:t>
            </a:r>
            <a:r>
              <a:rPr lang="zh-CN" altLang="en-US" sz="2400" dirty="0" smtClean="0"/>
              <a:t>要求的时序时，始终收不到</a:t>
            </a:r>
            <a:r>
              <a:rPr lang="en-US" altLang="zh-CN" sz="2400" dirty="0" smtClean="0"/>
              <a:t>DHT11</a:t>
            </a:r>
            <a:r>
              <a:rPr lang="zh-CN" altLang="en-US" sz="2400" dirty="0" smtClean="0"/>
              <a:t>回应信号，个人感觉是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达不到</a:t>
            </a:r>
            <a:r>
              <a:rPr lang="en-US" altLang="zh-CN" sz="2400" dirty="0" smtClean="0"/>
              <a:t>DHT11</a:t>
            </a:r>
            <a:r>
              <a:rPr lang="zh-CN" altLang="en-US" sz="2400" dirty="0" smtClean="0"/>
              <a:t>要求的微秒级时序，所以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程序没有成功。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7</a:t>
            </a:r>
            <a:r>
              <a:rPr lang="zh-CN" altLang="en-US" sz="3200" b="1" i="1" dirty="0" smtClean="0"/>
              <a:t>、</a:t>
            </a:r>
            <a:r>
              <a:rPr lang="zh-CN" altLang="en-US" sz="3200" dirty="0" smtClean="0"/>
              <a:t>软件编写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228601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altLang="zh-CN" sz="2400" dirty="0" smtClean="0"/>
              <a:t>DHT11</a:t>
            </a:r>
            <a:r>
              <a:rPr lang="zh-CN" altLang="en-US" sz="2400" dirty="0" smtClean="0"/>
              <a:t>： 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400" dirty="0" smtClean="0"/>
              <a:t>DHT11</a:t>
            </a:r>
            <a:r>
              <a:rPr lang="zh-CN" altLang="en-US" sz="2400" dirty="0" smtClean="0"/>
              <a:t>是一款比较便宜的温湿度传感器模块。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读取数据只需要占用一个</a:t>
            </a:r>
            <a:r>
              <a:rPr lang="en-US" altLang="zh-CN" sz="2400" dirty="0" smtClean="0"/>
              <a:t>IO</a:t>
            </a:r>
            <a:r>
              <a:rPr lang="zh-CN" altLang="en-US" sz="2400" dirty="0" smtClean="0"/>
              <a:t>口。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能够同时测量温度和相对湿度。</a:t>
            </a:r>
            <a:endParaRPr lang="zh-CN" altLang="en-US" sz="20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1</a:t>
            </a:r>
            <a:r>
              <a:rPr lang="zh-CN" altLang="en-US" sz="3200" b="1" i="1" dirty="0" smtClean="0"/>
              <a:t>、</a:t>
            </a:r>
            <a:r>
              <a:rPr lang="en-US" altLang="zh-CN" sz="3200" dirty="0" smtClean="0"/>
              <a:t>DHT11</a:t>
            </a:r>
            <a:r>
              <a:rPr lang="zh-CN" altLang="en-US" sz="3200" dirty="0" smtClean="0"/>
              <a:t>温湿度传感器介绍</a:t>
            </a:r>
            <a:endParaRPr lang="zh-CN" altLang="en-US" sz="3200" b="1" dirty="0"/>
          </a:p>
        </p:txBody>
      </p:sp>
      <p:pic>
        <p:nvPicPr>
          <p:cNvPr id="1026" name="Picture 2" descr="C:\Users\zhangjh\AppData\Roaming\360se6\Application\User Data\temp\T11ksWFixfXXXXXXXX_!!0-item_pic.jpg_180x18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3071810"/>
            <a:ext cx="4643470" cy="32246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2286016"/>
          </a:xfrm>
        </p:spPr>
        <p:txBody>
          <a:bodyPr/>
          <a:lstStyle/>
          <a:p>
            <a:pPr lvl="0">
              <a:buFont typeface="Wingdings" pitchFamily="2" charset="2"/>
              <a:buChar char="p"/>
            </a:pPr>
            <a:r>
              <a:rPr lang="en-US" altLang="zh-CN" sz="2400" dirty="0" smtClean="0"/>
              <a:t>DHT11</a:t>
            </a:r>
            <a:r>
              <a:rPr lang="zh-CN" altLang="en-US" sz="2400" dirty="0" smtClean="0"/>
              <a:t>基本参数：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sz="2000" dirty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尺寸：长</a:t>
            </a:r>
            <a:r>
              <a:rPr lang="zh-CN" altLang="zh-CN" sz="2000" dirty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28mmX</a:t>
            </a:r>
            <a:r>
              <a:rPr lang="zh-CN" altLang="en-US" sz="2000" dirty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宽</a:t>
            </a:r>
            <a:r>
              <a:rPr lang="zh-CN" altLang="zh-CN" sz="2000" dirty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12mmX</a:t>
            </a:r>
            <a:r>
              <a:rPr lang="zh-CN" altLang="en-US" sz="2000" dirty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高</a:t>
            </a:r>
            <a:r>
              <a:rPr lang="zh-CN" altLang="zh-CN" sz="2000" dirty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7.2mm</a:t>
            </a:r>
            <a:endParaRPr lang="en-US" altLang="zh-CN" sz="2000" dirty="0" smtClean="0">
              <a:solidFill>
                <a:srgbClr val="000000"/>
              </a:solidFill>
              <a:latin typeface="Tahoma" pitchFamily="34" charset="0"/>
              <a:ea typeface="宋体" pitchFamily="2" charset="-122"/>
              <a:cs typeface="Tahoma" pitchFamily="34" charset="0"/>
            </a:endParaRPr>
          </a:p>
          <a:p>
            <a:pPr lvl="1">
              <a:buFont typeface="Wingdings" pitchFamily="2" charset="2"/>
              <a:buChar char="p"/>
            </a:pPr>
            <a:r>
              <a:rPr lang="zh-CN" altLang="en-US" sz="2000" dirty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传感器型号：奥松</a:t>
            </a:r>
            <a:r>
              <a:rPr lang="zh-CN" altLang="zh-CN" sz="2000" dirty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DHT11</a:t>
            </a:r>
            <a:r>
              <a:rPr lang="zh-CN" altLang="en-US" sz="2000" dirty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温湿度传感器</a:t>
            </a:r>
            <a:endParaRPr lang="en-US" altLang="zh-CN" sz="2000" dirty="0" smtClean="0">
              <a:solidFill>
                <a:srgbClr val="000000"/>
              </a:solidFill>
              <a:latin typeface="Tahoma" pitchFamily="34" charset="0"/>
              <a:ea typeface="宋体" pitchFamily="2" charset="-122"/>
              <a:cs typeface="Tahoma" pitchFamily="34" charset="0"/>
            </a:endParaRPr>
          </a:p>
          <a:p>
            <a:pPr lvl="1">
              <a:buFont typeface="Wingdings" pitchFamily="2" charset="2"/>
              <a:buChar char="p"/>
            </a:pPr>
            <a:r>
              <a:rPr lang="zh-CN" altLang="en-US" sz="2000" dirty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工作电压：直流</a:t>
            </a:r>
            <a:r>
              <a:rPr lang="zh-CN" altLang="zh-CN" sz="2000" dirty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5V</a:t>
            </a:r>
            <a:endParaRPr lang="en-US" altLang="zh-CN" sz="2000" dirty="0" smtClean="0">
              <a:solidFill>
                <a:srgbClr val="000000"/>
              </a:solidFill>
              <a:latin typeface="Tahoma" pitchFamily="34" charset="0"/>
              <a:ea typeface="宋体" pitchFamily="2" charset="-122"/>
              <a:cs typeface="Tahoma" pitchFamily="34" charset="0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特点：</a:t>
            </a:r>
            <a:r>
              <a:rPr lang="zh-CN" altLang="en-US" sz="2400" b="1" dirty="0" smtClean="0">
                <a:solidFill>
                  <a:srgbClr val="000000"/>
                </a:solidFill>
                <a:ea typeface="宋体" pitchFamily="2" charset="-122"/>
                <a:cs typeface="Tahoma" pitchFamily="34" charset="0"/>
              </a:rPr>
              <a:t> </a:t>
            </a:r>
            <a:r>
              <a:rPr lang="zh-CN" altLang="en-US" sz="2400" dirty="0" smtClean="0">
                <a:solidFill>
                  <a:srgbClr val="000000"/>
                </a:solidFill>
                <a:ea typeface="宋体" pitchFamily="2" charset="-122"/>
                <a:cs typeface="Tahoma" pitchFamily="34" charset="0"/>
              </a:rPr>
              <a:t>    </a:t>
            </a:r>
            <a:r>
              <a:rPr lang="zh-CN" altLang="en-US" sz="2000" dirty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/>
            </a:r>
            <a:br>
              <a:rPr lang="zh-CN" altLang="en-US" sz="2000" dirty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</a:br>
            <a:r>
              <a:rPr lang="zh-CN" altLang="zh-CN" sz="2000" dirty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1</a:t>
            </a:r>
            <a:r>
              <a:rPr lang="zh-CN" altLang="en-US" sz="2000" dirty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、湿度测量范围：</a:t>
            </a:r>
            <a:r>
              <a:rPr lang="zh-CN" altLang="zh-CN" sz="2000" dirty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20---90%RH</a:t>
            </a:r>
            <a:br>
              <a:rPr lang="zh-CN" altLang="zh-CN" sz="2000" dirty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</a:br>
            <a:r>
              <a:rPr lang="zh-CN" altLang="zh-CN" sz="2000" dirty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2</a:t>
            </a:r>
            <a:r>
              <a:rPr lang="zh-CN" altLang="en-US" sz="2000" dirty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、湿度测量精度：</a:t>
            </a:r>
            <a:r>
              <a:rPr lang="zh-CN" altLang="zh-CN" sz="2000" dirty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±5%RH</a:t>
            </a:r>
            <a:br>
              <a:rPr lang="zh-CN" altLang="zh-CN" sz="2000" dirty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</a:br>
            <a:r>
              <a:rPr lang="zh-CN" altLang="zh-CN" sz="2000" dirty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3</a:t>
            </a:r>
            <a:r>
              <a:rPr lang="zh-CN" altLang="en-US" sz="2000" dirty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、温度测量范围：</a:t>
            </a:r>
            <a:r>
              <a:rPr lang="zh-CN" altLang="zh-CN" sz="2000" dirty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0---50℃</a:t>
            </a:r>
            <a:br>
              <a:rPr lang="zh-CN" altLang="zh-CN" sz="2000" dirty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</a:br>
            <a:r>
              <a:rPr lang="zh-CN" altLang="zh-CN" sz="2000" dirty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4</a:t>
            </a:r>
            <a:r>
              <a:rPr lang="zh-CN" altLang="en-US" sz="2000" dirty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、温度测量精度：</a:t>
            </a:r>
            <a:r>
              <a:rPr lang="zh-CN" altLang="zh-CN" sz="2000" dirty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±2℃</a:t>
            </a:r>
            <a:br>
              <a:rPr lang="zh-CN" altLang="zh-CN" sz="2000" dirty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</a:br>
            <a:r>
              <a:rPr lang="zh-CN" altLang="zh-CN" sz="2000" dirty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5</a:t>
            </a:r>
            <a:r>
              <a:rPr lang="zh-CN" altLang="en-US" sz="2000" dirty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、工作电压：</a:t>
            </a:r>
            <a:r>
              <a:rPr lang="zh-CN" altLang="zh-CN" sz="2000" dirty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DC5V/3.3V</a:t>
            </a:r>
            <a:br>
              <a:rPr lang="zh-CN" altLang="zh-CN" sz="2000" dirty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</a:br>
            <a:r>
              <a:rPr lang="zh-CN" altLang="zh-CN" sz="2000" dirty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6</a:t>
            </a:r>
            <a:r>
              <a:rPr lang="zh-CN" altLang="en-US" sz="2000" dirty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、数字信号输出</a:t>
            </a:r>
            <a:br>
              <a:rPr lang="zh-CN" altLang="en-US" sz="2000" dirty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</a:br>
            <a:r>
              <a:rPr lang="zh-CN" altLang="zh-CN" sz="2000" dirty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7</a:t>
            </a:r>
            <a:r>
              <a:rPr lang="zh-CN" altLang="en-US" sz="2000" dirty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、数据端口带上拉电阻</a:t>
            </a:r>
            <a:br>
              <a:rPr lang="zh-CN" altLang="en-US" sz="2000" dirty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</a:br>
            <a:r>
              <a:rPr lang="zh-CN" altLang="zh-CN" sz="2000" dirty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8</a:t>
            </a:r>
            <a:r>
              <a:rPr lang="zh-CN" altLang="en-US" sz="2000" dirty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、带</a:t>
            </a:r>
            <a:r>
              <a:rPr lang="zh-CN" altLang="zh-CN" sz="2000" dirty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3mm</a:t>
            </a:r>
            <a:r>
              <a:rPr lang="zh-CN" altLang="en-US" sz="2000" dirty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固定螺丝孔，方便安装</a:t>
            </a:r>
            <a:br>
              <a:rPr lang="zh-CN" altLang="en-US" sz="2000" dirty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</a:br>
            <a:r>
              <a:rPr lang="zh-CN" altLang="en-US" sz="2000" dirty="0" smtClean="0">
                <a:solidFill>
                  <a:srgbClr val="000000"/>
                </a:solidFill>
                <a:ea typeface="宋体" pitchFamily="2" charset="-122"/>
                <a:cs typeface="Tahoma" pitchFamily="34" charset="0"/>
              </a:rPr>
              <a:t> </a:t>
            </a:r>
            <a:r>
              <a:rPr lang="zh-CN" altLang="en-US" sz="2000" dirty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/>
            </a:r>
            <a:br>
              <a:rPr lang="zh-CN" altLang="en-US" sz="2000" dirty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</a:br>
            <a:endParaRPr lang="en-US" altLang="zh-CN" sz="24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1</a:t>
            </a:r>
            <a:r>
              <a:rPr lang="zh-CN" altLang="en-US" sz="3200" b="1" i="1" dirty="0" smtClean="0"/>
              <a:t>、</a:t>
            </a:r>
            <a:r>
              <a:rPr lang="en-US" altLang="zh-CN" sz="3200" dirty="0" smtClean="0"/>
              <a:t>DHT11</a:t>
            </a:r>
            <a:r>
              <a:rPr lang="zh-CN" altLang="en-US" sz="3200" dirty="0" smtClean="0"/>
              <a:t>温湿度传感器介绍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2286016"/>
          </a:xfrm>
        </p:spPr>
        <p:txBody>
          <a:bodyPr/>
          <a:lstStyle/>
          <a:p>
            <a:pPr lvl="0">
              <a:buFont typeface="Wingdings" pitchFamily="2" charset="2"/>
              <a:buChar char="p"/>
            </a:pPr>
            <a:r>
              <a:rPr lang="zh-CN" altLang="en-US" sz="2000" b="1" dirty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接线方法：</a:t>
            </a:r>
            <a:r>
              <a:rPr lang="zh-CN" altLang="en-US" sz="2000" dirty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/>
            </a:r>
            <a:br>
              <a:rPr lang="zh-CN" altLang="en-US" sz="2000" dirty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</a:br>
            <a:r>
              <a:rPr lang="zh-CN" altLang="zh-CN" sz="2000" dirty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VCC</a:t>
            </a:r>
            <a:r>
              <a:rPr lang="zh-CN" altLang="zh-CN" sz="2000" dirty="0" smtClean="0">
                <a:solidFill>
                  <a:srgbClr val="000000"/>
                </a:solidFill>
                <a:ea typeface="宋体" pitchFamily="2" charset="-122"/>
                <a:cs typeface="Tahoma" pitchFamily="34" charset="0"/>
              </a:rPr>
              <a:t>  </a:t>
            </a:r>
            <a:r>
              <a:rPr lang="zh-CN" altLang="zh-CN" sz="2000" dirty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 → 3.3V/5V</a:t>
            </a:r>
            <a:r>
              <a:rPr lang="zh-CN" altLang="en-US" sz="2000" dirty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电源正极</a:t>
            </a:r>
            <a:br>
              <a:rPr lang="zh-CN" altLang="en-US" sz="2000" dirty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</a:br>
            <a:r>
              <a:rPr lang="zh-CN" altLang="zh-CN" sz="2000" dirty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GND</a:t>
            </a:r>
            <a:r>
              <a:rPr lang="zh-CN" altLang="zh-CN" sz="2000" dirty="0" smtClean="0">
                <a:solidFill>
                  <a:srgbClr val="000000"/>
                </a:solidFill>
                <a:ea typeface="宋体" pitchFamily="2" charset="-122"/>
                <a:cs typeface="Tahoma" pitchFamily="34" charset="0"/>
              </a:rPr>
              <a:t>  </a:t>
            </a:r>
            <a:r>
              <a:rPr lang="zh-CN" altLang="zh-CN" sz="2000" dirty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 →</a:t>
            </a:r>
            <a:r>
              <a:rPr lang="zh-CN" altLang="en-US" sz="2000" dirty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电源负极</a:t>
            </a:r>
            <a:br>
              <a:rPr lang="zh-CN" altLang="en-US" sz="2000" dirty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</a:br>
            <a:r>
              <a:rPr lang="zh-CN" altLang="zh-CN" sz="2000" dirty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DATA</a:t>
            </a:r>
            <a:r>
              <a:rPr lang="zh-CN" altLang="zh-CN" sz="2000" dirty="0" smtClean="0">
                <a:solidFill>
                  <a:srgbClr val="000000"/>
                </a:solidFill>
                <a:ea typeface="宋体" pitchFamily="2" charset="-122"/>
                <a:cs typeface="Tahoma" pitchFamily="34" charset="0"/>
              </a:rPr>
              <a:t> </a:t>
            </a:r>
            <a:r>
              <a:rPr lang="zh-CN" altLang="zh-CN" sz="2000" dirty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 →</a:t>
            </a:r>
            <a:r>
              <a:rPr lang="zh-CN" altLang="en-US" sz="2000" dirty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单片机</a:t>
            </a:r>
            <a:r>
              <a:rPr lang="zh-CN" altLang="zh-CN" sz="2000" dirty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IO</a:t>
            </a:r>
            <a:r>
              <a:rPr lang="zh-CN" altLang="en-US" sz="2000" dirty="0" smtClean="0">
                <a:solidFill>
                  <a:srgbClr val="000000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口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切勿将</a:t>
            </a:r>
            <a:r>
              <a:rPr lang="en-US" altLang="zh-CN" sz="2400" dirty="0" smtClean="0"/>
              <a:t>VCC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GND</a:t>
            </a:r>
            <a:r>
              <a:rPr lang="zh-CN" altLang="en-US" sz="2400" dirty="0" smtClean="0"/>
              <a:t>接反，接反必烧！</a:t>
            </a:r>
            <a:endParaRPr lang="en-US" altLang="zh-CN" sz="2400" dirty="0" smtClean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1</a:t>
            </a:r>
            <a:r>
              <a:rPr lang="zh-CN" altLang="en-US" sz="3200" b="1" i="1" dirty="0" smtClean="0"/>
              <a:t>、</a:t>
            </a:r>
            <a:r>
              <a:rPr lang="en-US" altLang="zh-CN" sz="3200" dirty="0" smtClean="0"/>
              <a:t>DHT11</a:t>
            </a:r>
            <a:r>
              <a:rPr lang="zh-CN" altLang="en-US" sz="3200" dirty="0" smtClean="0"/>
              <a:t>温湿度传感器介绍</a:t>
            </a:r>
            <a:endParaRPr lang="zh-CN" altLang="en-US" sz="3200" b="1" dirty="0"/>
          </a:p>
        </p:txBody>
      </p:sp>
      <p:sp>
        <p:nvSpPr>
          <p:cNvPr id="5" name="矩形 4"/>
          <p:cNvSpPr/>
          <p:nvPr/>
        </p:nvSpPr>
        <p:spPr>
          <a:xfrm>
            <a:off x="2285984" y="5857892"/>
            <a:ext cx="65008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kern="0" dirty="0" smtClean="0">
                <a:solidFill>
                  <a:srgbClr val="000000"/>
                </a:solidFill>
                <a:latin typeface="Arial"/>
                <a:ea typeface="宋体"/>
              </a:rPr>
              <a:t>。 </a:t>
            </a:r>
            <a:r>
              <a:rPr lang="en-US" altLang="zh-CN" sz="2000" kern="0" dirty="0" smtClean="0">
                <a:solidFill>
                  <a:srgbClr val="000000"/>
                </a:solidFill>
                <a:latin typeface="Arial"/>
                <a:ea typeface="宋体"/>
              </a:rPr>
              <a:t>DHT11</a:t>
            </a:r>
            <a:r>
              <a:rPr lang="zh-CN" altLang="en-US" sz="2000" kern="0" dirty="0" smtClean="0">
                <a:solidFill>
                  <a:srgbClr val="000000"/>
                </a:solidFill>
                <a:latin typeface="Arial"/>
                <a:ea typeface="宋体"/>
              </a:rPr>
              <a:t>的数据手册可以看这里：</a:t>
            </a:r>
            <a:r>
              <a:rPr lang="en-US" altLang="zh-CN" sz="2000" kern="0" dirty="0" smtClean="0">
                <a:solidFill>
                  <a:srgbClr val="000000"/>
                </a:solidFill>
                <a:latin typeface="Arial"/>
                <a:ea typeface="宋体"/>
              </a:rPr>
              <a:t>http://wenku.baidu.com/view/1955cc70a417866</a:t>
            </a:r>
            <a:r>
              <a:rPr lang="en-US" sz="2000" b="1" kern="0" dirty="0" smtClean="0">
                <a:solidFill>
                  <a:srgbClr val="000000"/>
                </a:solidFill>
                <a:latin typeface="Arial"/>
                <a:ea typeface="宋体"/>
              </a:rPr>
              <a:t> 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228601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sz="2400" dirty="0" smtClean="0"/>
              <a:t>pi4j</a:t>
            </a:r>
            <a:r>
              <a:rPr lang="zh-CN" altLang="en-US" sz="2400" dirty="0" smtClean="0"/>
              <a:t>是基于</a:t>
            </a:r>
            <a:r>
              <a:rPr lang="en-US" sz="2400" dirty="0" err="1" smtClean="0"/>
              <a:t>wiringpi</a:t>
            </a:r>
            <a:r>
              <a:rPr lang="zh-CN" altLang="en-US" sz="2400" dirty="0" smtClean="0"/>
              <a:t>开发的，通过</a:t>
            </a:r>
            <a:r>
              <a:rPr lang="en-US" sz="2400" dirty="0" smtClean="0"/>
              <a:t>java</a:t>
            </a:r>
            <a:r>
              <a:rPr lang="zh-CN" altLang="en-US" sz="2400" dirty="0" smtClean="0"/>
              <a:t>来控制树莓派</a:t>
            </a:r>
            <a:r>
              <a:rPr lang="en-US" sz="2400" dirty="0" smtClean="0"/>
              <a:t>GPIO</a:t>
            </a:r>
            <a:r>
              <a:rPr lang="zh-CN" altLang="en-US" sz="2400" dirty="0" smtClean="0"/>
              <a:t>口的库文件。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在</a:t>
            </a:r>
            <a:r>
              <a:rPr lang="en-US" sz="2400" dirty="0" smtClean="0"/>
              <a:t>java</a:t>
            </a:r>
            <a:r>
              <a:rPr lang="zh-CN" altLang="en-US" sz="2400" dirty="0" smtClean="0"/>
              <a:t>程序中引入相关类就可以使用已经封装好的方法控制树莓派</a:t>
            </a:r>
            <a:r>
              <a:rPr lang="en-US" sz="2400" dirty="0" smtClean="0"/>
              <a:t>GPIO</a:t>
            </a:r>
            <a:r>
              <a:rPr lang="zh-CN" altLang="en-US" sz="2400" dirty="0" smtClean="0"/>
              <a:t>口。</a:t>
            </a:r>
          </a:p>
          <a:p>
            <a:pPr>
              <a:buFont typeface="Wingdings" pitchFamily="2" charset="2"/>
              <a:buChar char="p"/>
            </a:pPr>
            <a:r>
              <a:rPr lang="en-US" sz="2400" dirty="0" smtClean="0"/>
              <a:t>pi4j</a:t>
            </a:r>
            <a:r>
              <a:rPr lang="zh-CN" altLang="en-US" sz="2400" dirty="0" smtClean="0"/>
              <a:t>官网：</a:t>
            </a:r>
            <a:r>
              <a:rPr lang="en-US" sz="2400" dirty="0" smtClean="0"/>
              <a:t>http://pi4j.com/</a:t>
            </a:r>
            <a:endParaRPr lang="zh-CN" altLang="en-US" sz="2400" dirty="0" smtClean="0"/>
          </a:p>
          <a:p>
            <a:pPr>
              <a:buFont typeface="Wingdings" pitchFamily="2" charset="2"/>
              <a:buChar char="p"/>
            </a:pPr>
            <a:r>
              <a:rPr lang="en-US" sz="2400" dirty="0" smtClean="0"/>
              <a:t>pi4j</a:t>
            </a:r>
            <a:r>
              <a:rPr lang="zh-CN" altLang="en-US" sz="2400" dirty="0" smtClean="0"/>
              <a:t>下载：</a:t>
            </a:r>
            <a:r>
              <a:rPr lang="en-US" sz="2400" dirty="0" smtClean="0"/>
              <a:t>http://pi4j.com/download.html</a:t>
            </a:r>
            <a:endParaRPr lang="zh-CN" altLang="en-US" sz="2400" dirty="0" smtClean="0"/>
          </a:p>
          <a:p>
            <a:pPr>
              <a:buFont typeface="Wingdings" pitchFamily="2" charset="2"/>
              <a:buChar char="p"/>
            </a:pPr>
            <a:r>
              <a:rPr lang="en-US" sz="2400" dirty="0" smtClean="0"/>
              <a:t>pi4j</a:t>
            </a:r>
            <a:r>
              <a:rPr lang="zh-CN" altLang="en-US" sz="2400" dirty="0" smtClean="0"/>
              <a:t>安装：</a:t>
            </a:r>
            <a:r>
              <a:rPr lang="en-US" sz="2400" dirty="0" smtClean="0"/>
              <a:t>http://pi4j.com/install.html</a:t>
            </a:r>
            <a:endParaRPr lang="zh-CN" altLang="en-US" sz="2400" dirty="0" smtClean="0"/>
          </a:p>
          <a:p>
            <a:pPr>
              <a:buFont typeface="Wingdings" pitchFamily="2" charset="2"/>
              <a:buChar char="p"/>
            </a:pPr>
            <a:r>
              <a:rPr lang="en-US" sz="2400" dirty="0" smtClean="0"/>
              <a:t>pi4j</a:t>
            </a:r>
            <a:r>
              <a:rPr lang="zh-CN" altLang="en-US" sz="2400" dirty="0" smtClean="0"/>
              <a:t>文档：</a:t>
            </a:r>
            <a:r>
              <a:rPr lang="en-US" sz="2400" dirty="0" smtClean="0"/>
              <a:t>http://pi4j.com/apidocs/index.html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2</a:t>
            </a:r>
            <a:r>
              <a:rPr lang="zh-CN" altLang="en-US" sz="3200" b="1" i="1" dirty="0" smtClean="0"/>
              <a:t>、</a:t>
            </a:r>
            <a:r>
              <a:rPr lang="en-US" sz="3200" dirty="0" smtClean="0"/>
              <a:t>pi4j</a:t>
            </a:r>
            <a:r>
              <a:rPr lang="zh-CN" altLang="en-US" sz="3200" dirty="0" smtClean="0"/>
              <a:t>介绍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228601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使用了</a:t>
            </a:r>
            <a:r>
              <a:rPr lang="en-US" sz="2400" dirty="0" smtClean="0"/>
              <a:t>pi4j</a:t>
            </a:r>
            <a:r>
              <a:rPr lang="zh-CN" altLang="en-US" sz="2400" dirty="0" smtClean="0"/>
              <a:t>后，编译</a:t>
            </a:r>
            <a:r>
              <a:rPr lang="en-US" sz="2400" dirty="0" smtClean="0"/>
              <a:t>.java</a:t>
            </a:r>
            <a:r>
              <a:rPr lang="zh-CN" altLang="en-US" sz="2400" dirty="0" smtClean="0"/>
              <a:t>文件和运行</a:t>
            </a:r>
            <a:r>
              <a:rPr lang="en-US" sz="2400" dirty="0" smtClean="0"/>
              <a:t>.class</a:t>
            </a:r>
            <a:r>
              <a:rPr lang="zh-CN" altLang="en-US" sz="2400" dirty="0" smtClean="0"/>
              <a:t>文件时，需要使用</a:t>
            </a:r>
            <a:r>
              <a:rPr lang="en-US" sz="2400" dirty="0" smtClean="0"/>
              <a:t>root</a:t>
            </a:r>
            <a:r>
              <a:rPr lang="zh-CN" altLang="en-US" sz="2400" dirty="0" smtClean="0"/>
              <a:t>权限。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编译：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sudo</a:t>
            </a:r>
            <a:r>
              <a:rPr lang="en-US" sz="2400" dirty="0" smtClean="0"/>
              <a:t> </a:t>
            </a:r>
            <a:r>
              <a:rPr lang="en-US" sz="2400" dirty="0" err="1" smtClean="0"/>
              <a:t>javac</a:t>
            </a:r>
            <a:r>
              <a:rPr lang="en-US" sz="2400" dirty="0" smtClean="0"/>
              <a:t> -</a:t>
            </a:r>
            <a:r>
              <a:rPr lang="en-US" sz="2400" dirty="0" err="1" smtClean="0"/>
              <a:t>classpath</a:t>
            </a:r>
            <a:r>
              <a:rPr lang="en-US" sz="2400" dirty="0" smtClean="0"/>
              <a:t> .:classes:/opt/pi4j/lib/'*' YourJavaFile.java</a:t>
            </a:r>
            <a:endParaRPr lang="zh-CN" altLang="en-US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运行：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sudo</a:t>
            </a:r>
            <a:r>
              <a:rPr lang="en-US" sz="2400" dirty="0" smtClean="0"/>
              <a:t> java -</a:t>
            </a:r>
            <a:r>
              <a:rPr lang="en-US" sz="2400" dirty="0" err="1" smtClean="0"/>
              <a:t>classpath</a:t>
            </a:r>
            <a:r>
              <a:rPr lang="en-US" sz="2400" dirty="0" smtClean="0"/>
              <a:t> .:classes:/opt/pi4j/lib/'*' </a:t>
            </a:r>
            <a:r>
              <a:rPr lang="en-US" sz="2400" dirty="0" err="1" smtClean="0"/>
              <a:t>YourClassFile.class</a:t>
            </a:r>
            <a:endParaRPr lang="zh-CN" altLang="en-US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如果使用</a:t>
            </a:r>
            <a:r>
              <a:rPr lang="en-US" sz="2400" dirty="0" err="1" smtClean="0"/>
              <a:t>sudo</a:t>
            </a:r>
            <a:r>
              <a:rPr lang="zh-CN" altLang="en-US" sz="2400" dirty="0" smtClean="0"/>
              <a:t>编译和运行时，提示找不到</a:t>
            </a:r>
            <a:r>
              <a:rPr lang="en-US" sz="2400" dirty="0" err="1" smtClean="0"/>
              <a:t>javac</a:t>
            </a:r>
            <a:r>
              <a:rPr lang="zh-CN" altLang="en-US" sz="2400" dirty="0" smtClean="0"/>
              <a:t>和</a:t>
            </a:r>
            <a:r>
              <a:rPr lang="en-US" sz="2400" dirty="0" smtClean="0"/>
              <a:t>java</a:t>
            </a:r>
            <a:r>
              <a:rPr lang="zh-CN" altLang="en-US" sz="2400" dirty="0" smtClean="0"/>
              <a:t>，这是由于</a:t>
            </a:r>
            <a:r>
              <a:rPr lang="en-US" sz="2400" dirty="0" smtClean="0"/>
              <a:t>root</a:t>
            </a:r>
            <a:r>
              <a:rPr lang="zh-CN" altLang="en-US" sz="2400" dirty="0" smtClean="0"/>
              <a:t>用户没有加载环境变量，所以找不到</a:t>
            </a:r>
            <a:r>
              <a:rPr lang="en-US" sz="2400" dirty="0" smtClean="0"/>
              <a:t>java</a:t>
            </a:r>
            <a:r>
              <a:rPr lang="zh-CN" altLang="en-US" sz="2400" dirty="0" smtClean="0"/>
              <a:t>的执行命令。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可以使用如下命令切换到带有环境变量的</a:t>
            </a:r>
            <a:r>
              <a:rPr lang="en-US" sz="2400" dirty="0" smtClean="0"/>
              <a:t>root</a:t>
            </a:r>
            <a:r>
              <a:rPr lang="zh-CN" altLang="en-US" sz="2400" dirty="0" smtClean="0"/>
              <a:t>用户后，再执行编译和运行：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sudo</a:t>
            </a:r>
            <a:r>
              <a:rPr lang="en-US" sz="2400" dirty="0" smtClean="0"/>
              <a:t> </a:t>
            </a:r>
            <a:r>
              <a:rPr lang="en-US" sz="2400" dirty="0" err="1" smtClean="0"/>
              <a:t>su</a:t>
            </a:r>
            <a:r>
              <a:rPr lang="en-US" sz="2400" dirty="0" smtClean="0"/>
              <a:t> - root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3</a:t>
            </a:r>
            <a:r>
              <a:rPr lang="zh-CN" altLang="en-US" sz="3200" b="1" i="1" dirty="0" smtClean="0"/>
              <a:t>、</a:t>
            </a:r>
            <a:r>
              <a:rPr lang="zh-CN" altLang="en-US" sz="3200" dirty="0" smtClean="0"/>
              <a:t>编译和运行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228601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sz="2400" dirty="0" err="1" smtClean="0"/>
              <a:t>wiringpi</a:t>
            </a:r>
            <a:r>
              <a:rPr lang="zh-CN" altLang="en-US" sz="2400" dirty="0" smtClean="0"/>
              <a:t>是通过</a:t>
            </a:r>
            <a:r>
              <a:rPr lang="en-US" sz="2400" dirty="0" smtClean="0"/>
              <a:t>C</a:t>
            </a:r>
            <a:r>
              <a:rPr lang="zh-CN" altLang="en-US" sz="2400" dirty="0" smtClean="0"/>
              <a:t>语言控制树莓派</a:t>
            </a:r>
            <a:r>
              <a:rPr lang="en-US" sz="2400" dirty="0" smtClean="0"/>
              <a:t>GPIO</a:t>
            </a:r>
            <a:r>
              <a:rPr lang="zh-CN" altLang="en-US" sz="2400" dirty="0" smtClean="0"/>
              <a:t>口的头文件。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在</a:t>
            </a:r>
            <a:r>
              <a:rPr lang="en-US" sz="2400" dirty="0" smtClean="0"/>
              <a:t>C</a:t>
            </a:r>
            <a:r>
              <a:rPr lang="zh-CN" altLang="en-US" sz="2400" dirty="0" smtClean="0"/>
              <a:t>语言中包含这个头文件之后，可以很简单的调用已经封装好的方法来控制树莓派</a:t>
            </a:r>
            <a:r>
              <a:rPr lang="en-US" sz="2400" dirty="0" smtClean="0"/>
              <a:t>GPIO</a:t>
            </a:r>
            <a:r>
              <a:rPr lang="zh-CN" altLang="en-US" sz="2400" dirty="0" smtClean="0"/>
              <a:t>口。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程序需要先安装。</a:t>
            </a:r>
          </a:p>
          <a:p>
            <a:pPr>
              <a:buFont typeface="Wingdings" pitchFamily="2" charset="2"/>
              <a:buChar char="p"/>
            </a:pPr>
            <a:r>
              <a:rPr lang="en-US" sz="2400" dirty="0" err="1" smtClean="0"/>
              <a:t>wiringpi</a:t>
            </a:r>
            <a:r>
              <a:rPr lang="zh-CN" altLang="en-US" sz="2400" dirty="0" smtClean="0"/>
              <a:t>官网：</a:t>
            </a:r>
            <a:r>
              <a:rPr lang="en-US" sz="2400" dirty="0" smtClean="0"/>
              <a:t>http://wiringpi.com/</a:t>
            </a:r>
          </a:p>
          <a:p>
            <a:pPr>
              <a:buFont typeface="Wingdings" pitchFamily="2" charset="2"/>
              <a:buChar char="p"/>
            </a:pPr>
            <a:r>
              <a:rPr lang="en-US" sz="2400" dirty="0" err="1" smtClean="0"/>
              <a:t>wiringpi</a:t>
            </a:r>
            <a:r>
              <a:rPr lang="zh-CN" altLang="en-US" sz="2400" dirty="0" smtClean="0"/>
              <a:t>下载和安装：</a:t>
            </a:r>
            <a:r>
              <a:rPr lang="en-US" sz="2400" dirty="0" smtClean="0"/>
              <a:t>http://wiringpi.com/download-and-install/</a:t>
            </a:r>
          </a:p>
          <a:p>
            <a:pPr>
              <a:buFont typeface="Wingdings" pitchFamily="2" charset="2"/>
              <a:buChar char="p"/>
            </a:pPr>
            <a:r>
              <a:rPr lang="en-US" sz="2400" dirty="0" err="1" smtClean="0"/>
              <a:t>wiringpi</a:t>
            </a:r>
            <a:r>
              <a:rPr lang="zh-CN" altLang="en-US" sz="2400" dirty="0" smtClean="0"/>
              <a:t>文档：</a:t>
            </a:r>
            <a:r>
              <a:rPr lang="en-US" sz="2400" dirty="0" smtClean="0"/>
              <a:t>http://wiringpi.com/reference/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4</a:t>
            </a:r>
            <a:r>
              <a:rPr lang="zh-CN" altLang="en-US" sz="3200" b="1" i="1" dirty="0" smtClean="0"/>
              <a:t>、</a:t>
            </a:r>
            <a:r>
              <a:rPr lang="en-US" sz="3200" dirty="0" err="1" smtClean="0"/>
              <a:t>wiringpi</a:t>
            </a:r>
            <a:r>
              <a:rPr lang="zh-CN" altLang="en-US" sz="3200" dirty="0" smtClean="0"/>
              <a:t>介绍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228601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编译和运行：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写好</a:t>
            </a:r>
            <a:r>
              <a:rPr lang="en-US" sz="2400" dirty="0" smtClean="0"/>
              <a:t>C</a:t>
            </a:r>
            <a:r>
              <a:rPr lang="zh-CN" altLang="en-US" sz="2400" dirty="0" smtClean="0"/>
              <a:t>文件后，通过如下命令进行编译：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sz="2400" dirty="0" err="1" smtClean="0"/>
              <a:t>gcc</a:t>
            </a:r>
            <a:r>
              <a:rPr lang="en-US" sz="2400" dirty="0" smtClean="0"/>
              <a:t> -Wall -o </a:t>
            </a:r>
            <a:r>
              <a:rPr lang="en-US" sz="2400" dirty="0" err="1" smtClean="0"/>
              <a:t>executefilename</a:t>
            </a:r>
            <a:r>
              <a:rPr lang="en-US" sz="2400" dirty="0" smtClean="0"/>
              <a:t> </a:t>
            </a:r>
            <a:r>
              <a:rPr lang="en-US" sz="2400" dirty="0" err="1" smtClean="0"/>
              <a:t>cfilename.c</a:t>
            </a:r>
            <a:r>
              <a:rPr lang="en-US" sz="2400" dirty="0" smtClean="0"/>
              <a:t> -</a:t>
            </a:r>
            <a:r>
              <a:rPr lang="en-US" sz="2400" dirty="0" err="1" smtClean="0"/>
              <a:t>lwiringPi</a:t>
            </a:r>
            <a:endParaRPr lang="en-US" sz="2400" dirty="0" smtClean="0"/>
          </a:p>
          <a:p>
            <a:pPr>
              <a:buFont typeface="Wingdings" pitchFamily="2" charset="2"/>
              <a:buChar char="p"/>
            </a:pPr>
            <a:r>
              <a:rPr lang="en-US" sz="2400" dirty="0" err="1" smtClean="0"/>
              <a:t>gcc</a:t>
            </a:r>
            <a:r>
              <a:rPr lang="zh-CN" altLang="en-US" sz="2400" dirty="0" smtClean="0"/>
              <a:t>是编译器，</a:t>
            </a:r>
            <a:r>
              <a:rPr lang="en-US" altLang="zh-CN" sz="2400" dirty="0" smtClean="0"/>
              <a:t>-</a:t>
            </a:r>
            <a:r>
              <a:rPr lang="en-US" sz="2400" dirty="0" smtClean="0"/>
              <a:t>Wall</a:t>
            </a:r>
            <a:r>
              <a:rPr lang="zh-CN" altLang="en-US" sz="2400" dirty="0" smtClean="0"/>
              <a:t>是在编译时显示警告信息，</a:t>
            </a:r>
            <a:r>
              <a:rPr lang="en-US" altLang="zh-CN" sz="2400" dirty="0" smtClean="0"/>
              <a:t>-</a:t>
            </a:r>
            <a:r>
              <a:rPr lang="en-US" sz="2400" dirty="0" smtClean="0"/>
              <a:t>o </a:t>
            </a:r>
            <a:r>
              <a:rPr lang="en-US" sz="2400" dirty="0" err="1" smtClean="0"/>
              <a:t>executefilename</a:t>
            </a:r>
            <a:r>
              <a:rPr lang="en-US" sz="2400" dirty="0" smtClean="0"/>
              <a:t> </a:t>
            </a:r>
            <a:r>
              <a:rPr lang="en-US" sz="2400" dirty="0" err="1" smtClean="0"/>
              <a:t>cfilename.c</a:t>
            </a:r>
            <a:r>
              <a:rPr lang="zh-CN" altLang="en-US" sz="2400" dirty="0" smtClean="0"/>
              <a:t>是将</a:t>
            </a:r>
            <a:r>
              <a:rPr lang="en-US" sz="2400" dirty="0" err="1" smtClean="0"/>
              <a:t>cfilename.c</a:t>
            </a:r>
            <a:r>
              <a:rPr lang="zh-CN" altLang="en-US" sz="2400" dirty="0" smtClean="0"/>
              <a:t>文件编译成文件名为</a:t>
            </a:r>
            <a:r>
              <a:rPr lang="en-US" sz="2400" dirty="0" err="1" smtClean="0"/>
              <a:t>executefilename</a:t>
            </a:r>
            <a:r>
              <a:rPr lang="zh-CN" altLang="en-US" sz="2400" dirty="0" smtClean="0"/>
              <a:t>的可执行文件，</a:t>
            </a:r>
            <a:r>
              <a:rPr lang="en-US" altLang="zh-CN" sz="2400" dirty="0" smtClean="0"/>
              <a:t>-</a:t>
            </a:r>
            <a:r>
              <a:rPr lang="en-US" sz="2400" dirty="0" err="1" smtClean="0"/>
              <a:t>lwiringPi</a:t>
            </a:r>
            <a:r>
              <a:rPr lang="zh-CN" altLang="en-US" sz="2400" dirty="0" smtClean="0"/>
              <a:t>是将</a:t>
            </a:r>
            <a:r>
              <a:rPr lang="en-US" sz="2400" dirty="0" err="1" smtClean="0"/>
              <a:t>wiringPi</a:t>
            </a:r>
            <a:r>
              <a:rPr lang="zh-CN" altLang="en-US" sz="2400" dirty="0" smtClean="0"/>
              <a:t>头文件包含在可执行文件中。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编译完之后会生成文件名为</a:t>
            </a:r>
            <a:r>
              <a:rPr lang="en-US" sz="2400" dirty="0" err="1" smtClean="0"/>
              <a:t>executefilename</a:t>
            </a:r>
            <a:r>
              <a:rPr lang="zh-CN" altLang="en-US" sz="2400" dirty="0" smtClean="0"/>
              <a:t>的文件，使用</a:t>
            </a:r>
            <a:r>
              <a:rPr lang="en-US" sz="2400" dirty="0" smtClean="0"/>
              <a:t>root</a:t>
            </a:r>
            <a:r>
              <a:rPr lang="zh-CN" altLang="en-US" sz="2400" dirty="0" smtClean="0"/>
              <a:t>权限执行如下命令即可运行：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sudo</a:t>
            </a:r>
            <a:r>
              <a:rPr lang="en-US" sz="2400" dirty="0" smtClean="0"/>
              <a:t> ./</a:t>
            </a:r>
            <a:r>
              <a:rPr lang="en-US" sz="2400" dirty="0" err="1" smtClean="0"/>
              <a:t>executefilename</a:t>
            </a:r>
            <a:endParaRPr lang="en-US" sz="2400" dirty="0" smtClean="0"/>
          </a:p>
          <a:p>
            <a:pPr>
              <a:buNone/>
            </a:pP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4</a:t>
            </a:r>
            <a:r>
              <a:rPr lang="zh-CN" altLang="en-US" sz="3200" b="1" i="1" dirty="0" smtClean="0"/>
              <a:t>、</a:t>
            </a:r>
            <a:r>
              <a:rPr lang="en-US" sz="3200" dirty="0" err="1" smtClean="0"/>
              <a:t>wiringpi</a:t>
            </a:r>
            <a:r>
              <a:rPr lang="zh-CN" altLang="en-US" sz="3200" dirty="0" smtClean="0"/>
              <a:t>介绍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3071834" cy="121444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我们使用的是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版树莓派，接口如下图。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其中的</a:t>
            </a:r>
            <a:r>
              <a:rPr lang="en-US" altLang="zh-CN" sz="2400" dirty="0" smtClean="0"/>
              <a:t>NAME</a:t>
            </a:r>
            <a:r>
              <a:rPr lang="zh-CN" altLang="en-US" sz="2400" dirty="0" smtClean="0"/>
              <a:t>一列是树莓派实际的</a:t>
            </a:r>
            <a:r>
              <a:rPr lang="en-US" altLang="zh-CN" sz="2400" dirty="0" smtClean="0"/>
              <a:t>IO</a:t>
            </a:r>
            <a:r>
              <a:rPr lang="zh-CN" altLang="en-US" sz="2400" dirty="0" smtClean="0"/>
              <a:t>口功能。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2400" dirty="0" smtClean="0"/>
              <a:t>PIN#</a:t>
            </a:r>
            <a:r>
              <a:rPr lang="zh-CN" altLang="en-US" sz="2400" dirty="0" smtClean="0"/>
              <a:t>一列是后面要介绍的</a:t>
            </a:r>
            <a:r>
              <a:rPr lang="en-US" altLang="zh-CN" sz="2400" dirty="0" err="1" smtClean="0"/>
              <a:t>wiringpi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pi4j</a:t>
            </a:r>
            <a:r>
              <a:rPr lang="zh-CN" altLang="en-US" sz="2400" dirty="0" smtClean="0"/>
              <a:t>库文件编程使用的接口编号。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2900354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i="1" dirty="0" smtClean="0"/>
              <a:t>5</a:t>
            </a:r>
            <a:r>
              <a:rPr lang="zh-CN" altLang="en-US" sz="3200" b="1" i="1" dirty="0" smtClean="0"/>
              <a:t>、</a:t>
            </a:r>
            <a:r>
              <a:rPr lang="zh-CN" altLang="en-US" sz="3200" dirty="0" smtClean="0"/>
              <a:t>硬件连接</a:t>
            </a:r>
            <a:endParaRPr lang="zh-CN" altLang="en-US" sz="3200" b="1" dirty="0"/>
          </a:p>
        </p:txBody>
      </p:sp>
      <p:pic>
        <p:nvPicPr>
          <p:cNvPr id="9218" name="Picture 2" descr="C:\Users\zhangjh\AppData\Roaming\360se6\Application\User Data\temp\115459o3jywm3s0k2kmop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-12425"/>
            <a:ext cx="5572132" cy="6870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5531</TotalTime>
  <Words>578</Words>
  <Application>Microsoft Office PowerPoint</Application>
  <PresentationFormat>全屏显示(4:3)</PresentationFormat>
  <Paragraphs>144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默认设计模板</vt:lpstr>
      <vt:lpstr>幻灯片 1</vt:lpstr>
      <vt:lpstr>1、DHT11温湿度传感器介绍</vt:lpstr>
      <vt:lpstr>1、DHT11温湿度传感器介绍</vt:lpstr>
      <vt:lpstr>1、DHT11温湿度传感器介绍</vt:lpstr>
      <vt:lpstr>2、pi4j介绍</vt:lpstr>
      <vt:lpstr>3、编译和运行</vt:lpstr>
      <vt:lpstr>4、wiringpi介绍</vt:lpstr>
      <vt:lpstr>4、wiringpi介绍</vt:lpstr>
      <vt:lpstr>5、硬件连接</vt:lpstr>
      <vt:lpstr>5、硬件连接</vt:lpstr>
      <vt:lpstr>5、硬件连接</vt:lpstr>
      <vt:lpstr>6、软件编写</vt:lpstr>
      <vt:lpstr>6、软件编写</vt:lpstr>
      <vt:lpstr>6、软件编写</vt:lpstr>
      <vt:lpstr>6、软件编写</vt:lpstr>
      <vt:lpstr>6、软件编写</vt:lpstr>
      <vt:lpstr>7、软件编写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张家浩</dc:creator>
  <cp:lastModifiedBy>zhangjh</cp:lastModifiedBy>
  <cp:revision>365</cp:revision>
  <dcterms:created xsi:type="dcterms:W3CDTF">2009-01-14T02:14:53Z</dcterms:created>
  <dcterms:modified xsi:type="dcterms:W3CDTF">2015-07-02T06:09:20Z</dcterms:modified>
</cp:coreProperties>
</file>