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510" r:id="rId2"/>
    <p:sldId id="647" r:id="rId3"/>
    <p:sldId id="660" r:id="rId4"/>
    <p:sldId id="662" r:id="rId5"/>
    <p:sldId id="663" r:id="rId6"/>
    <p:sldId id="664" r:id="rId7"/>
    <p:sldId id="665" r:id="rId8"/>
    <p:sldId id="667" r:id="rId9"/>
    <p:sldId id="669" r:id="rId10"/>
    <p:sldId id="668" r:id="rId11"/>
    <p:sldId id="666" r:id="rId12"/>
    <p:sldId id="670" r:id="rId13"/>
    <p:sldId id="671" r:id="rId14"/>
    <p:sldId id="672" r:id="rId15"/>
    <p:sldId id="659" r:id="rId16"/>
    <p:sldId id="673" r:id="rId17"/>
    <p:sldId id="675" r:id="rId18"/>
    <p:sldId id="676" r:id="rId19"/>
    <p:sldId id="677" r:id="rId20"/>
    <p:sldId id="678" r:id="rId21"/>
    <p:sldId id="679" r:id="rId22"/>
    <p:sldId id="681" r:id="rId23"/>
    <p:sldId id="680" r:id="rId24"/>
    <p:sldId id="682" r:id="rId25"/>
    <p:sldId id="683" r:id="rId26"/>
    <p:sldId id="684" r:id="rId27"/>
    <p:sldId id="689" r:id="rId28"/>
    <p:sldId id="685" r:id="rId29"/>
    <p:sldId id="686" r:id="rId30"/>
    <p:sldId id="687" r:id="rId31"/>
    <p:sldId id="688" r:id="rId3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E0E3"/>
    <a:srgbClr val="000000"/>
    <a:srgbClr val="FF0066"/>
    <a:srgbClr val="FF3300"/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15620"/>
    <p:restoredTop sz="86698" autoAdjust="0"/>
  </p:normalViewPr>
  <p:slideViewPr>
    <p:cSldViewPr>
      <p:cViewPr>
        <p:scale>
          <a:sx n="82" d="100"/>
          <a:sy n="82" d="100"/>
        </p:scale>
        <p:origin x="-1476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239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9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5C46D4A-5AC3-4C8A-BF96-54D369062B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0545079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B586E-A7BC-4E52-A68A-B396D6C95C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8E70A-C74A-4A4F-A0FE-4F1568F817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71634-654D-4110-8B3F-5C46CE20EF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8AD3A-FB6B-4FB2-A1B1-F9457954BC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EB890-AE0E-40A2-BA1A-A888FBB7A8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34630-B3E4-4201-AB01-87BAE23863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9AF5C2-5901-42A9-9436-65E4D42746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53A26-FE43-400A-8054-94056C4E9B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1D8B2-1ADA-411D-9DFF-6207660D66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29410-8A19-487B-852A-0CAA7E9F94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B1CE3-6274-45E4-A099-B11B1031AC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7D10FCD-2CA6-4DBA-86B0-795AF73C6A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afruit/Adafruit-Raspberry-Pi-Python-Cod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adafruit.com/products/91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28596" y="642918"/>
            <a:ext cx="80010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树莓派开发</a:t>
            </a:r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r>
              <a:rPr lang="en-US" altLang="zh-CN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18 </a:t>
            </a:r>
            <a:r>
              <a:rPr lang="zh-CN" altLang="en-US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树莓派控制</a:t>
            </a:r>
            <a:r>
              <a:rPr lang="en-US" altLang="zh-CN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LCD</a:t>
            </a:r>
            <a:r>
              <a:rPr lang="zh-CN" altLang="en-US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液晶屏</a:t>
            </a:r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zh-CN" altLang="en-US" sz="3200" b="1" dirty="0" smtClean="0"/>
              <a:t>三、</a:t>
            </a:r>
            <a:r>
              <a:rPr lang="en-US" sz="3200" dirty="0" smtClean="0"/>
              <a:t>LCD </a:t>
            </a:r>
            <a:r>
              <a:rPr lang="zh-CN" altLang="en-US" sz="3200" dirty="0" smtClean="0"/>
              <a:t>各个引脚的定义</a:t>
            </a:r>
            <a:endParaRPr lang="zh-CN" altLang="en-US" sz="3200" b="1" i="1" dirty="0"/>
          </a:p>
        </p:txBody>
      </p:sp>
      <p:pic>
        <p:nvPicPr>
          <p:cNvPr id="36866" name="Picture 2" descr="C:\Users\zhangjh\AppData\Roaming\360se6\Application\User Data\temp\T2W7P7XktXXXXXXXXX_!!40636898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000108"/>
            <a:ext cx="7215238" cy="50885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7158" y="785794"/>
            <a:ext cx="8458200" cy="128588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在连接这些引脚之前，先确认你的</a:t>
            </a:r>
            <a:r>
              <a:rPr lang="en-US" altLang="zh-CN" sz="2400" dirty="0" smtClean="0"/>
              <a:t>LCD</a:t>
            </a:r>
            <a:r>
              <a:rPr lang="zh-CN" altLang="en-US" sz="2400" dirty="0" smtClean="0"/>
              <a:t>的背光是否可以正常工作，背光应为</a:t>
            </a:r>
            <a:r>
              <a:rPr lang="en-US" altLang="zh-CN" sz="2400" dirty="0" smtClean="0"/>
              <a:t>LED</a:t>
            </a:r>
            <a:r>
              <a:rPr lang="zh-CN" altLang="en-US" sz="2400" dirty="0" smtClean="0"/>
              <a:t>的背光，因为这只需要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－</a:t>
            </a:r>
            <a:r>
              <a:rPr lang="en-US" altLang="zh-CN" sz="2400" dirty="0" smtClean="0"/>
              <a:t>40mA</a:t>
            </a:r>
            <a:r>
              <a:rPr lang="zh-CN" altLang="en-US" sz="2400" dirty="0" smtClean="0"/>
              <a:t>的功率。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但是若为</a:t>
            </a:r>
            <a:r>
              <a:rPr lang="en-US" altLang="zh-CN" sz="2400" dirty="0" smtClean="0"/>
              <a:t>EL</a:t>
            </a:r>
            <a:r>
              <a:rPr lang="zh-CN" altLang="en-US" sz="2400" dirty="0" smtClean="0"/>
              <a:t>的背光就需要</a:t>
            </a:r>
            <a:r>
              <a:rPr lang="en-US" altLang="zh-CN" sz="2400" dirty="0" smtClean="0"/>
              <a:t>200mA</a:t>
            </a:r>
            <a:r>
              <a:rPr lang="zh-CN" altLang="en-US" sz="2400" dirty="0" smtClean="0"/>
              <a:t>以上的功率了。</a:t>
            </a:r>
            <a:r>
              <a:rPr lang="en-US" altLang="zh-CN" sz="2400" dirty="0" smtClean="0"/>
              <a:t>EL</a:t>
            </a:r>
            <a:r>
              <a:rPr lang="zh-CN" altLang="en-US" sz="2400" dirty="0" smtClean="0"/>
              <a:t>背光的</a:t>
            </a:r>
            <a:r>
              <a:rPr lang="en-US" altLang="zh-CN" sz="2400" dirty="0" smtClean="0"/>
              <a:t>LCD</a:t>
            </a:r>
            <a:r>
              <a:rPr lang="zh-CN" altLang="en-US" sz="2400" dirty="0" smtClean="0"/>
              <a:t>往往会便宜些但是用起来比较难操作，确保你的</a:t>
            </a:r>
            <a:r>
              <a:rPr lang="en-US" altLang="zh-CN" sz="2400" dirty="0" smtClean="0"/>
              <a:t>LCD</a:t>
            </a:r>
            <a:r>
              <a:rPr lang="zh-CN" altLang="en-US" sz="2400" dirty="0" smtClean="0"/>
              <a:t>不是</a:t>
            </a:r>
            <a:r>
              <a:rPr lang="en-US" altLang="zh-CN" sz="2400" dirty="0" smtClean="0"/>
              <a:t>EL</a:t>
            </a:r>
            <a:r>
              <a:rPr lang="zh-CN" altLang="en-US" sz="2400" dirty="0" smtClean="0"/>
              <a:t>背光，否则会将整个树莓派的功率拖下来。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还有一些</a:t>
            </a:r>
            <a:r>
              <a:rPr lang="en-US" altLang="zh-CN" sz="2400" dirty="0" smtClean="0"/>
              <a:t>LCD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LED</a:t>
            </a:r>
            <a:r>
              <a:rPr lang="zh-CN" altLang="en-US" sz="2400" dirty="0" smtClean="0"/>
              <a:t>背光没有自带的稳压电阻，所以在连接前要去确定好你的</a:t>
            </a:r>
            <a:r>
              <a:rPr lang="en-US" altLang="zh-CN" sz="2400" dirty="0" smtClean="0"/>
              <a:t>LCD</a:t>
            </a:r>
            <a:r>
              <a:rPr lang="zh-CN" altLang="en-US" sz="2400" dirty="0" smtClean="0"/>
              <a:t>是否需要加载额外的电阻来保证背光</a:t>
            </a:r>
            <a:r>
              <a:rPr lang="en-US" altLang="zh-CN" sz="2400" dirty="0" smtClean="0"/>
              <a:t>LED</a:t>
            </a:r>
            <a:r>
              <a:rPr lang="zh-CN" altLang="en-US" sz="2400" dirty="0" smtClean="0"/>
              <a:t>正常工作。</a:t>
            </a:r>
            <a:endParaRPr 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zh-CN" altLang="en-US" sz="3200" b="1" dirty="0" smtClean="0"/>
              <a:t>三、</a:t>
            </a:r>
            <a:r>
              <a:rPr lang="en-US" sz="3200" dirty="0" smtClean="0"/>
              <a:t>LCD </a:t>
            </a:r>
            <a:r>
              <a:rPr lang="zh-CN" altLang="en-US" sz="3200" dirty="0" smtClean="0"/>
              <a:t>各个引脚的定义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6" name="Picture 4" descr="C:\Users\zhangjh\AppData\Roaming\360se6\Application\User Data\temp\mQ3Ef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57165"/>
            <a:ext cx="8001056" cy="6187483"/>
          </a:xfrm>
          <a:prstGeom prst="rect">
            <a:avLst/>
          </a:prstGeom>
          <a:noFill/>
        </p:spPr>
      </p:pic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zh-CN" altLang="en-US" sz="3200" b="1" dirty="0" smtClean="0"/>
              <a:t>四、原理图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7158" y="785794"/>
            <a:ext cx="8458200" cy="128588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首先将</a:t>
            </a:r>
            <a:r>
              <a:rPr lang="en-US" altLang="zh-CN" sz="2400" dirty="0" smtClean="0"/>
              <a:t>Cobber</a:t>
            </a:r>
            <a:r>
              <a:rPr lang="zh-CN" altLang="en-US" sz="2400" dirty="0" smtClean="0"/>
              <a:t>（没有使用</a:t>
            </a:r>
            <a:r>
              <a:rPr lang="en-US" altLang="zh-CN" sz="2400" dirty="0" smtClean="0"/>
              <a:t>Cobber</a:t>
            </a:r>
            <a:r>
              <a:rPr lang="zh-CN" altLang="en-US" sz="2400" dirty="0" smtClean="0"/>
              <a:t>的话，就要接更多的线了）的电源引脚连接到面包板的供电轨上。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en-US" altLang="zh-CN" sz="2400" dirty="0" smtClean="0"/>
              <a:t>+5V</a:t>
            </a:r>
            <a:r>
              <a:rPr lang="zh-CN" altLang="en-US" sz="2400" dirty="0" smtClean="0"/>
              <a:t>的用红线连接到红线轨上（这里连接</a:t>
            </a:r>
            <a:r>
              <a:rPr lang="en-US" altLang="zh-CN" sz="2400" dirty="0" smtClean="0"/>
              <a:t>3.3V</a:t>
            </a:r>
            <a:r>
              <a:rPr lang="zh-CN" altLang="en-US" sz="2400" dirty="0" smtClean="0"/>
              <a:t>也可以）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 </a:t>
            </a:r>
            <a:r>
              <a:rPr lang="en-US" altLang="zh-CN" sz="2400" dirty="0" smtClean="0"/>
              <a:t>GND</a:t>
            </a:r>
            <a:r>
              <a:rPr lang="zh-CN" altLang="en-US" sz="2400" dirty="0" smtClean="0"/>
              <a:t>用黑线连接到蓝线轨上。</a:t>
            </a: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zh-CN" altLang="en-US" sz="3200" b="1" dirty="0" smtClean="0"/>
              <a:t>五、连接</a:t>
            </a:r>
            <a:endParaRPr lang="zh-CN" altLang="en-US" sz="3200" b="1" i="1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786058"/>
            <a:ext cx="6914787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4282" y="785794"/>
            <a:ext cx="8601076" cy="1285884"/>
          </a:xfrm>
        </p:spPr>
        <p:txBody>
          <a:bodyPr/>
          <a:lstStyle/>
          <a:p>
            <a:pPr marL="457200" indent="-457200">
              <a:buNone/>
            </a:pPr>
            <a:r>
              <a:rPr lang="zh-CN" altLang="en-US" sz="2400" dirty="0" smtClean="0"/>
              <a:t>为了能使数据传到</a:t>
            </a:r>
            <a:r>
              <a:rPr lang="en-US" altLang="zh-CN" sz="2400" dirty="0" smtClean="0"/>
              <a:t>LCD</a:t>
            </a:r>
            <a:r>
              <a:rPr lang="zh-CN" altLang="en-US" sz="2400" dirty="0" smtClean="0"/>
              <a:t>上，我们将进行以下的连接。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/>
              <a:t>LCD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Pin 1</a:t>
            </a:r>
            <a:r>
              <a:rPr lang="zh-CN" altLang="en-US" sz="2000" dirty="0" smtClean="0"/>
              <a:t>脚接地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黑线</a:t>
            </a:r>
            <a:r>
              <a:rPr lang="en-US" altLang="zh-CN" sz="20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/>
              <a:t>LCD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Pin 2</a:t>
            </a:r>
            <a:r>
              <a:rPr lang="zh-CN" altLang="en-US" sz="2000" dirty="0" smtClean="0"/>
              <a:t>脚接 </a:t>
            </a:r>
            <a:r>
              <a:rPr lang="en-US" altLang="zh-CN" sz="2000" dirty="0" smtClean="0"/>
              <a:t>+5V(</a:t>
            </a:r>
            <a:r>
              <a:rPr lang="zh-CN" altLang="en-US" sz="2000" dirty="0" smtClean="0"/>
              <a:t>红线</a:t>
            </a:r>
            <a:r>
              <a:rPr lang="en-US" altLang="zh-CN" sz="20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/>
              <a:t>LCD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Pin 3</a:t>
            </a:r>
            <a:r>
              <a:rPr lang="zh-CN" altLang="en-US" sz="2000" dirty="0" smtClean="0"/>
              <a:t>脚接到分压器的中间位置（橙线）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/>
              <a:t>LCD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Pin 4</a:t>
            </a:r>
            <a:r>
              <a:rPr lang="zh-CN" altLang="en-US" sz="2000" dirty="0" smtClean="0"/>
              <a:t>脚接到</a:t>
            </a:r>
            <a:r>
              <a:rPr lang="en-US" altLang="zh-CN" sz="2000" dirty="0" smtClean="0"/>
              <a:t>Cobber</a:t>
            </a:r>
            <a:r>
              <a:rPr lang="zh-CN" altLang="en-US" sz="2000" dirty="0" smtClean="0"/>
              <a:t>的 </a:t>
            </a:r>
            <a:r>
              <a:rPr lang="en-US" altLang="zh-CN" sz="2000" dirty="0" smtClean="0"/>
              <a:t>#25</a:t>
            </a:r>
            <a:r>
              <a:rPr lang="zh-CN" altLang="en-US" sz="2000" dirty="0" smtClean="0"/>
              <a:t>位 （黄线）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/>
              <a:t>LCD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Pin 5</a:t>
            </a:r>
            <a:r>
              <a:rPr lang="zh-CN" altLang="en-US" sz="2000" dirty="0" smtClean="0"/>
              <a:t>脚接地（黑线）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/>
              <a:t>LCD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Pin 6</a:t>
            </a:r>
            <a:r>
              <a:rPr lang="zh-CN" altLang="en-US" sz="2000" dirty="0" smtClean="0"/>
              <a:t>脚接到</a:t>
            </a:r>
            <a:r>
              <a:rPr lang="en-US" altLang="zh-CN" sz="2000" dirty="0" smtClean="0"/>
              <a:t>Cobber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#24</a:t>
            </a:r>
            <a:r>
              <a:rPr lang="zh-CN" altLang="en-US" sz="2000" dirty="0" smtClean="0"/>
              <a:t>位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/>
              <a:t>LCD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Pin 7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8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9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什么都不接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/>
              <a:t>LCD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Pin 11</a:t>
            </a:r>
            <a:r>
              <a:rPr lang="zh-CN" altLang="en-US" sz="2000" dirty="0" smtClean="0"/>
              <a:t>脚接 </a:t>
            </a:r>
            <a:r>
              <a:rPr lang="en-US" altLang="zh-CN" sz="2000" dirty="0" smtClean="0"/>
              <a:t>Cobber</a:t>
            </a:r>
            <a:r>
              <a:rPr lang="zh-CN" altLang="en-US" sz="2000" dirty="0" smtClean="0"/>
              <a:t>的 ＃</a:t>
            </a:r>
            <a:r>
              <a:rPr lang="en-US" altLang="zh-CN" sz="2000" dirty="0" smtClean="0"/>
              <a:t>23</a:t>
            </a:r>
            <a:r>
              <a:rPr lang="zh-CN" altLang="en-US" sz="2000" dirty="0" smtClean="0"/>
              <a:t>位（蓝线）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/>
              <a:t>LCD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Pin 12</a:t>
            </a:r>
            <a:r>
              <a:rPr lang="zh-CN" altLang="en-US" sz="2000" dirty="0" smtClean="0"/>
              <a:t>脚接 </a:t>
            </a:r>
            <a:r>
              <a:rPr lang="en-US" altLang="zh-CN" sz="2000" dirty="0" smtClean="0"/>
              <a:t>Cobber</a:t>
            </a:r>
            <a:r>
              <a:rPr lang="zh-CN" altLang="en-US" sz="2000" dirty="0" smtClean="0"/>
              <a:t>的 ＃</a:t>
            </a:r>
            <a:r>
              <a:rPr lang="en-US" altLang="zh-CN" sz="2000" dirty="0" smtClean="0"/>
              <a:t>17</a:t>
            </a:r>
            <a:r>
              <a:rPr lang="zh-CN" altLang="en-US" sz="2000" dirty="0" smtClean="0"/>
              <a:t>位 （紫线）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/>
              <a:t>LCD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Pin 13</a:t>
            </a:r>
            <a:r>
              <a:rPr lang="zh-CN" altLang="en-US" sz="2000" dirty="0" smtClean="0"/>
              <a:t>脚接 </a:t>
            </a:r>
            <a:r>
              <a:rPr lang="en-US" altLang="zh-CN" sz="2000" dirty="0" smtClean="0"/>
              <a:t>Cobber</a:t>
            </a:r>
            <a:r>
              <a:rPr lang="zh-CN" altLang="en-US" sz="2000" dirty="0" smtClean="0"/>
              <a:t>的 ＃</a:t>
            </a:r>
            <a:r>
              <a:rPr lang="en-US" altLang="zh-CN" sz="2000" dirty="0" smtClean="0"/>
              <a:t>21</a:t>
            </a:r>
            <a:r>
              <a:rPr lang="zh-CN" altLang="en-US" sz="2000" dirty="0" smtClean="0"/>
              <a:t>位 （灰线）（推荐这里连接＃</a:t>
            </a:r>
            <a:r>
              <a:rPr lang="en-US" altLang="zh-CN" sz="2000" dirty="0" smtClean="0"/>
              <a:t>18</a:t>
            </a:r>
            <a:r>
              <a:rPr lang="zh-CN" altLang="en-US" sz="2000" dirty="0" smtClean="0"/>
              <a:t>位）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/>
              <a:t>LCD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Pin 14</a:t>
            </a:r>
            <a:r>
              <a:rPr lang="zh-CN" altLang="en-US" sz="2000" dirty="0" smtClean="0"/>
              <a:t>脚接 </a:t>
            </a:r>
            <a:r>
              <a:rPr lang="en-US" altLang="zh-CN" sz="2000" dirty="0" smtClean="0"/>
              <a:t>Cobber</a:t>
            </a:r>
            <a:r>
              <a:rPr lang="zh-CN" altLang="en-US" sz="2000" dirty="0" smtClean="0"/>
              <a:t>的 ＃</a:t>
            </a:r>
            <a:r>
              <a:rPr lang="en-US" altLang="zh-CN" sz="2000" dirty="0" smtClean="0"/>
              <a:t>22</a:t>
            </a:r>
            <a:r>
              <a:rPr lang="zh-CN" altLang="en-US" sz="2000" dirty="0" smtClean="0"/>
              <a:t>位 （白线）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/>
              <a:t>LCD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Pin 15</a:t>
            </a:r>
            <a:r>
              <a:rPr lang="zh-CN" altLang="en-US" sz="2000" dirty="0" smtClean="0"/>
              <a:t>脚接 </a:t>
            </a:r>
            <a:r>
              <a:rPr lang="en-US" altLang="zh-CN" sz="2000" dirty="0" smtClean="0"/>
              <a:t>+5V</a:t>
            </a:r>
            <a:r>
              <a:rPr lang="zh-CN" altLang="en-US" sz="2000" dirty="0" smtClean="0"/>
              <a:t>（红线）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/>
              <a:t>LCD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Pin 16</a:t>
            </a:r>
            <a:r>
              <a:rPr lang="zh-CN" altLang="en-US" sz="2000" dirty="0" smtClean="0"/>
              <a:t>脚接地 （黑线）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/>
              <a:t>分压器左边的引脚接地（黑线），右边的引脚接</a:t>
            </a:r>
            <a:r>
              <a:rPr lang="en-US" altLang="zh-CN" sz="2000" dirty="0" smtClean="0"/>
              <a:t>+5V</a:t>
            </a:r>
            <a:r>
              <a:rPr lang="zh-CN" altLang="en-US" sz="2000" dirty="0" smtClean="0"/>
              <a:t>（红线）。</a:t>
            </a:r>
            <a:endParaRPr lang="zh-CN" altLang="en-US" sz="20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zh-CN" altLang="en-US" sz="3200" b="1" dirty="0" smtClean="0"/>
              <a:t>五、连接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192882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树莓派配置的通用接口（</a:t>
            </a:r>
            <a:r>
              <a:rPr lang="en-US" altLang="zh-CN" sz="2400" dirty="0" smtClean="0"/>
              <a:t>GPIO</a:t>
            </a:r>
            <a:r>
              <a:rPr lang="zh-CN" altLang="en-US" sz="2400" dirty="0" smtClean="0"/>
              <a:t>）为</a:t>
            </a:r>
            <a:r>
              <a:rPr lang="en-US" altLang="zh-CN" sz="2400" dirty="0" smtClean="0"/>
              <a:t>3.3V</a:t>
            </a:r>
            <a:r>
              <a:rPr lang="zh-CN" altLang="en-US" sz="2400" dirty="0" smtClean="0"/>
              <a:t>，但是我们的</a:t>
            </a:r>
            <a:r>
              <a:rPr lang="en-US" altLang="zh-CN" sz="2400" dirty="0" smtClean="0"/>
              <a:t>LCD</a:t>
            </a:r>
            <a:r>
              <a:rPr lang="zh-CN" altLang="en-US" sz="2400" dirty="0" smtClean="0"/>
              <a:t>是需要</a:t>
            </a:r>
            <a:r>
              <a:rPr lang="en-US" altLang="zh-CN" sz="2400" dirty="0" smtClean="0"/>
              <a:t>5V</a:t>
            </a:r>
            <a:r>
              <a:rPr lang="zh-CN" altLang="en-US" sz="2400" dirty="0" smtClean="0"/>
              <a:t>配电的设备。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如果我们仅仅是用</a:t>
            </a:r>
            <a:r>
              <a:rPr lang="en-US" altLang="zh-CN" sz="2400" dirty="0" smtClean="0"/>
              <a:t>LCD</a:t>
            </a:r>
            <a:r>
              <a:rPr lang="zh-CN" altLang="en-US" sz="2400" dirty="0" smtClean="0"/>
              <a:t>做树莓派的输出设备的话，连接</a:t>
            </a:r>
            <a:r>
              <a:rPr lang="en-US" altLang="zh-CN" sz="2400" dirty="0" smtClean="0"/>
              <a:t>5V</a:t>
            </a:r>
            <a:r>
              <a:rPr lang="zh-CN" altLang="en-US" sz="2400" dirty="0" smtClean="0"/>
              <a:t>的引脚当然没有问题。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所以我们这里不使用</a:t>
            </a:r>
            <a:r>
              <a:rPr lang="en-US" altLang="zh-CN" sz="2400" dirty="0" smtClean="0"/>
              <a:t>Cobbler</a:t>
            </a:r>
            <a:r>
              <a:rPr lang="zh-CN" altLang="en-US" sz="2400" dirty="0" smtClean="0"/>
              <a:t>上</a:t>
            </a:r>
            <a:r>
              <a:rPr lang="en-US" altLang="zh-CN" sz="2400" dirty="0" smtClean="0"/>
              <a:t>3.3V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Pin</a:t>
            </a:r>
            <a:r>
              <a:rPr lang="zh-CN" altLang="en-US" sz="2400" dirty="0" smtClean="0"/>
              <a:t>口，并且我们将</a:t>
            </a:r>
            <a:r>
              <a:rPr lang="en-US" altLang="zh-CN" sz="2400" dirty="0" smtClean="0"/>
              <a:t>LCD</a:t>
            </a:r>
            <a:r>
              <a:rPr lang="zh-CN" altLang="en-US" sz="2400" dirty="0" smtClean="0"/>
              <a:t>上的</a:t>
            </a:r>
            <a:r>
              <a:rPr lang="en-US" altLang="zh-CN" sz="2400" dirty="0" smtClean="0"/>
              <a:t>RW</a:t>
            </a:r>
            <a:r>
              <a:rPr lang="zh-CN" altLang="en-US" sz="2400" dirty="0" smtClean="0"/>
              <a:t>（读写）脚接地，这样就避免了</a:t>
            </a:r>
            <a:r>
              <a:rPr lang="en-US" altLang="zh-CN" sz="2400" dirty="0" smtClean="0"/>
              <a:t>LCD</a:t>
            </a:r>
            <a:r>
              <a:rPr lang="zh-CN" altLang="en-US" sz="2400" dirty="0" smtClean="0"/>
              <a:t>向树莓派发送</a:t>
            </a:r>
            <a:r>
              <a:rPr lang="en-US" altLang="zh-CN" sz="2400" dirty="0" smtClean="0"/>
              <a:t>+5V</a:t>
            </a:r>
            <a:r>
              <a:rPr lang="zh-CN" altLang="en-US" sz="2400" dirty="0" smtClean="0"/>
              <a:t>的信号。</a:t>
            </a: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zh-CN" altLang="en-US" sz="3200" b="1" dirty="0" smtClean="0"/>
              <a:t>六、有关</a:t>
            </a:r>
            <a:r>
              <a:rPr lang="en-US" altLang="zh-CN" sz="3200" b="1" dirty="0" smtClean="0"/>
              <a:t>5V LCD</a:t>
            </a:r>
            <a:r>
              <a:rPr lang="zh-CN" altLang="en-US" sz="3200" b="1" dirty="0" smtClean="0"/>
              <a:t>与</a:t>
            </a:r>
            <a:r>
              <a:rPr lang="en-US" altLang="zh-CN" sz="3200" b="1" dirty="0" smtClean="0"/>
              <a:t>3.3V Pi</a:t>
            </a:r>
            <a:r>
              <a:rPr lang="zh-CN" altLang="en-US" sz="3200" b="1" dirty="0" smtClean="0"/>
              <a:t>的问题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85725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在开始前，确认你有一组 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引脚的接线排和一个阻值为</a:t>
            </a:r>
            <a:r>
              <a:rPr lang="en-US" altLang="zh-CN" sz="2400" dirty="0" smtClean="0"/>
              <a:t>10K</a:t>
            </a:r>
            <a:r>
              <a:rPr lang="zh-CN" altLang="en-US" sz="2400" dirty="0" smtClean="0"/>
              <a:t>的分压器（电位器，红圈内）。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我们给同学们提供的</a:t>
            </a:r>
            <a:r>
              <a:rPr lang="en-US" altLang="zh-CN" sz="2400" dirty="0" smtClean="0"/>
              <a:t>LCD</a:t>
            </a:r>
            <a:r>
              <a:rPr lang="zh-CN" altLang="en-US" sz="2400" dirty="0" smtClean="0"/>
              <a:t>是焊好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脚引脚的，所以接线排不需要。电位器实际也是可以省掉的，后面介绍。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zh-CN" altLang="en-US" sz="3200" b="1" dirty="0" smtClean="0"/>
              <a:t>七、准备</a:t>
            </a:r>
            <a:r>
              <a:rPr lang="en-US" altLang="zh-CN" sz="3200" b="1" dirty="0" smtClean="0"/>
              <a:t>LCD</a:t>
            </a:r>
            <a:endParaRPr lang="zh-CN" altLang="en-US" sz="3200" b="1" i="1" dirty="0"/>
          </a:p>
        </p:txBody>
      </p:sp>
      <p:pic>
        <p:nvPicPr>
          <p:cNvPr id="40962" name="Picture 2" descr="C:\Users\zhangjh\AppData\Roaming\360se6\Application\User Data\temp\RJziy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928934"/>
            <a:ext cx="4143372" cy="2561986"/>
          </a:xfrm>
          <a:prstGeom prst="rect">
            <a:avLst/>
          </a:prstGeom>
          <a:noFill/>
        </p:spPr>
      </p:pic>
      <p:pic>
        <p:nvPicPr>
          <p:cNvPr id="40964" name="Picture 4" descr="C:\Users\zhangjh\AppData\Roaming\360se6\Application\User Data\temp\IfaAB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3929066"/>
            <a:ext cx="4500594" cy="2730360"/>
          </a:xfrm>
          <a:prstGeom prst="rect">
            <a:avLst/>
          </a:prstGeom>
          <a:noFill/>
        </p:spPr>
      </p:pic>
      <p:sp>
        <p:nvSpPr>
          <p:cNvPr id="6" name="椭圆 5"/>
          <p:cNvSpPr/>
          <p:nvPr/>
        </p:nvSpPr>
        <p:spPr>
          <a:xfrm>
            <a:off x="642910" y="4500570"/>
            <a:ext cx="928694" cy="10001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857752" y="5643578"/>
            <a:ext cx="928694" cy="10001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85725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首先将</a:t>
            </a:r>
            <a:r>
              <a:rPr lang="en-US" altLang="zh-CN" sz="2400" dirty="0" smtClean="0"/>
              <a:t>Cobbler</a:t>
            </a:r>
            <a:r>
              <a:rPr lang="zh-CN" altLang="en-US" sz="2400" dirty="0" smtClean="0"/>
              <a:t>上的</a:t>
            </a:r>
            <a:r>
              <a:rPr lang="en-US" altLang="zh-CN" sz="2400" dirty="0" smtClean="0"/>
              <a:t>+5V</a:t>
            </a:r>
            <a:r>
              <a:rPr lang="zh-CN" altLang="en-US" sz="2400" dirty="0" smtClean="0"/>
              <a:t>引脚跟</a:t>
            </a:r>
            <a:r>
              <a:rPr lang="en-US" altLang="zh-CN" sz="2400" dirty="0" smtClean="0"/>
              <a:t>GND</a:t>
            </a:r>
            <a:r>
              <a:rPr lang="zh-CN" altLang="en-US" sz="2400" dirty="0" smtClean="0"/>
              <a:t>引脚连接到面包板上。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接着如图连接</a:t>
            </a:r>
            <a:r>
              <a:rPr lang="en-US" altLang="zh-CN" sz="2400" dirty="0" smtClean="0"/>
              <a:t>LCD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Pin1</a:t>
            </a:r>
            <a:r>
              <a:rPr lang="zh-CN" altLang="en-US" sz="2400" dirty="0" smtClean="0"/>
              <a:t>脚、</a:t>
            </a:r>
            <a:r>
              <a:rPr lang="en-US" altLang="zh-CN" sz="2400" dirty="0" smtClean="0"/>
              <a:t>Pin2</a:t>
            </a:r>
            <a:r>
              <a:rPr lang="zh-CN" altLang="en-US" sz="2400" dirty="0" smtClean="0"/>
              <a:t>脚、</a:t>
            </a:r>
            <a:r>
              <a:rPr lang="en-US" altLang="zh-CN" sz="2400" dirty="0" smtClean="0"/>
              <a:t>Pin15</a:t>
            </a:r>
            <a:r>
              <a:rPr lang="zh-CN" altLang="en-US" sz="2400" dirty="0" smtClean="0"/>
              <a:t>脚和</a:t>
            </a:r>
            <a:r>
              <a:rPr lang="en-US" altLang="zh-CN" sz="2400" dirty="0" smtClean="0"/>
              <a:t>Pin16</a:t>
            </a:r>
            <a:r>
              <a:rPr lang="zh-CN" altLang="en-US" sz="2400" dirty="0" smtClean="0"/>
              <a:t>脚连接到面包板的供电轨上。</a:t>
            </a: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zh-CN" altLang="en-US" sz="3200" b="1" dirty="0" smtClean="0"/>
              <a:t>七、准备</a:t>
            </a:r>
            <a:r>
              <a:rPr lang="en-US" altLang="zh-CN" sz="3200" b="1" dirty="0" smtClean="0"/>
              <a:t>LCD</a:t>
            </a:r>
            <a:endParaRPr lang="zh-CN" altLang="en-US" sz="3200" b="1" i="1" dirty="0"/>
          </a:p>
        </p:txBody>
      </p:sp>
      <p:sp>
        <p:nvSpPr>
          <p:cNvPr id="7" name="矩形 6"/>
          <p:cNvSpPr/>
          <p:nvPr/>
        </p:nvSpPr>
        <p:spPr>
          <a:xfrm>
            <a:off x="428596" y="2143116"/>
            <a:ext cx="27146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这个时候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LCD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的背光应该就亮了</a:t>
            </a:r>
            <a:endParaRPr lang="en-US" altLang="zh-CN" sz="2400" kern="0" dirty="0" smtClean="0">
              <a:solidFill>
                <a:srgbClr val="000000"/>
              </a:solidFill>
              <a:latin typeface="Arial"/>
              <a:ea typeface="宋体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如果没有亮，请检查你的线路是否连接正常。</a:t>
            </a:r>
            <a:endParaRPr lang="zh-CN" altLang="en-US" dirty="0"/>
          </a:p>
        </p:txBody>
      </p:sp>
      <p:pic>
        <p:nvPicPr>
          <p:cNvPr id="44036" name="Picture 4" descr="C:\Users\zhangjh\AppData\Roaming\360se6\Application\User Data\temp\IvUZj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2428868"/>
            <a:ext cx="5715000" cy="4286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85725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首先将</a:t>
            </a:r>
            <a:r>
              <a:rPr lang="en-US" altLang="zh-CN" sz="2400" dirty="0" smtClean="0"/>
              <a:t>Cobbler</a:t>
            </a:r>
            <a:r>
              <a:rPr lang="zh-CN" altLang="en-US" sz="2400" dirty="0" smtClean="0"/>
              <a:t>上的</a:t>
            </a:r>
            <a:r>
              <a:rPr lang="en-US" altLang="zh-CN" sz="2400" dirty="0" smtClean="0"/>
              <a:t>+5V</a:t>
            </a:r>
            <a:r>
              <a:rPr lang="zh-CN" altLang="en-US" sz="2400" dirty="0" smtClean="0"/>
              <a:t>引脚跟</a:t>
            </a:r>
            <a:r>
              <a:rPr lang="en-US" altLang="zh-CN" sz="2400" dirty="0" smtClean="0"/>
              <a:t>GND</a:t>
            </a:r>
            <a:r>
              <a:rPr lang="zh-CN" altLang="en-US" sz="2400" dirty="0" smtClean="0"/>
              <a:t>引脚连接到面包板上。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接着如图连接</a:t>
            </a:r>
            <a:r>
              <a:rPr lang="en-US" altLang="zh-CN" sz="2400" dirty="0" smtClean="0"/>
              <a:t>LCD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Pin1</a:t>
            </a:r>
            <a:r>
              <a:rPr lang="zh-CN" altLang="en-US" sz="2400" dirty="0" smtClean="0"/>
              <a:t>脚、</a:t>
            </a:r>
            <a:r>
              <a:rPr lang="en-US" altLang="zh-CN" sz="2400" dirty="0" smtClean="0"/>
              <a:t>Pin2</a:t>
            </a:r>
            <a:r>
              <a:rPr lang="zh-CN" altLang="en-US" sz="2400" dirty="0" smtClean="0"/>
              <a:t>脚、</a:t>
            </a:r>
            <a:r>
              <a:rPr lang="en-US" altLang="zh-CN" sz="2400" dirty="0" smtClean="0"/>
              <a:t>Pin15</a:t>
            </a:r>
            <a:r>
              <a:rPr lang="zh-CN" altLang="en-US" sz="2400" dirty="0" smtClean="0"/>
              <a:t>脚和</a:t>
            </a:r>
            <a:r>
              <a:rPr lang="en-US" altLang="zh-CN" sz="2400" dirty="0" smtClean="0"/>
              <a:t>Pin16</a:t>
            </a:r>
            <a:r>
              <a:rPr lang="zh-CN" altLang="en-US" sz="2400" dirty="0" smtClean="0"/>
              <a:t>脚连接到面包板的供电轨上。</a:t>
            </a: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zh-CN" altLang="en-US" sz="3200" b="1" dirty="0" smtClean="0"/>
              <a:t>七、准备</a:t>
            </a:r>
            <a:r>
              <a:rPr lang="en-US" altLang="zh-CN" sz="3200" b="1" dirty="0" smtClean="0"/>
              <a:t>LCD</a:t>
            </a:r>
            <a:endParaRPr lang="zh-CN" altLang="en-US" sz="3200" b="1" i="1" dirty="0"/>
          </a:p>
        </p:txBody>
      </p:sp>
      <p:sp>
        <p:nvSpPr>
          <p:cNvPr id="7" name="矩形 6"/>
          <p:cNvSpPr/>
          <p:nvPr/>
        </p:nvSpPr>
        <p:spPr>
          <a:xfrm>
            <a:off x="428596" y="2143116"/>
            <a:ext cx="27146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这个时候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LCD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的背光应该就亮了</a:t>
            </a:r>
            <a:endParaRPr lang="en-US" altLang="zh-CN" sz="2400" kern="0" dirty="0" smtClean="0">
              <a:solidFill>
                <a:srgbClr val="000000"/>
              </a:solidFill>
              <a:latin typeface="Arial"/>
              <a:ea typeface="宋体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如果没有亮，请检查你的线路是否连接正常。</a:t>
            </a:r>
            <a:endParaRPr lang="zh-CN" altLang="en-US" dirty="0"/>
          </a:p>
        </p:txBody>
      </p:sp>
      <p:pic>
        <p:nvPicPr>
          <p:cNvPr id="45060" name="Picture 4" descr="C:\Users\zhangjh\AppData\Roaming\360se6\Application\User Data\temp\fQ3AZz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2285992"/>
            <a:ext cx="5715000" cy="4286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85725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接着，将分压器中间的引脚按图中所示连接到</a:t>
            </a:r>
            <a:r>
              <a:rPr lang="en-US" altLang="zh-CN" sz="2400" dirty="0" smtClean="0"/>
              <a:t>LCD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Pin</a:t>
            </a:r>
            <a:r>
              <a:rPr lang="zh-CN" altLang="en-US" sz="2400" dirty="0" smtClean="0"/>
              <a:t>脚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上，其他两个引脚分别连接</a:t>
            </a:r>
            <a:r>
              <a:rPr lang="en-US" altLang="zh-CN" sz="2400" dirty="0" smtClean="0"/>
              <a:t>5V</a:t>
            </a:r>
            <a:r>
              <a:rPr lang="zh-CN" altLang="en-US" sz="2400" dirty="0" smtClean="0"/>
              <a:t>电源和地线。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zh-CN" altLang="en-US" sz="3200" b="1" dirty="0" smtClean="0"/>
              <a:t>七、准备</a:t>
            </a:r>
            <a:r>
              <a:rPr lang="en-US" altLang="zh-CN" sz="3200" b="1" dirty="0" smtClean="0"/>
              <a:t>LCD</a:t>
            </a:r>
            <a:endParaRPr lang="zh-CN" altLang="en-US" sz="3200" b="1" i="1" dirty="0"/>
          </a:p>
        </p:txBody>
      </p:sp>
      <p:pic>
        <p:nvPicPr>
          <p:cNvPr id="46082" name="Picture 2" descr="C:\Users\zhangjh\AppData\Roaming\360se6\Application\User Data\temp\zeE73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2214554"/>
            <a:ext cx="5715000" cy="4286250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428596" y="1714488"/>
            <a:ext cx="2857520" cy="467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Font typeface="Wingdings" pitchFamily="2" charset="2"/>
              <a:buChar char="p"/>
            </a:pP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扭动分压器（电位器）直到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LCD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的第一行显示出方块来。</a:t>
            </a:r>
            <a:endParaRPr lang="en-US" altLang="zh-CN" sz="2400" kern="0" dirty="0" smtClean="0">
              <a:solidFill>
                <a:srgbClr val="000000"/>
              </a:solidFill>
              <a:latin typeface="Arial"/>
              <a:ea typeface="宋体"/>
            </a:endParaRPr>
          </a:p>
          <a:p>
            <a:pPr marL="342900" lvl="0" indent="-342900" eaLnBrk="0" hangingPunct="0">
              <a:spcBef>
                <a:spcPct val="20000"/>
              </a:spcBef>
              <a:buFont typeface="Wingdings" pitchFamily="2" charset="2"/>
              <a:buChar char="p"/>
            </a:pP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如果看不到，检查一下线路是否连接正确。</a:t>
            </a:r>
            <a:endParaRPr lang="en-US" altLang="zh-CN" sz="2400" kern="0" dirty="0" smtClean="0">
              <a:solidFill>
                <a:srgbClr val="000000"/>
              </a:solidFill>
              <a:latin typeface="Arial"/>
              <a:ea typeface="宋体"/>
            </a:endParaRPr>
          </a:p>
          <a:p>
            <a:pPr marL="342900" lvl="0" indent="-342900" eaLnBrk="0" hangingPunct="0">
              <a:spcBef>
                <a:spcPct val="20000"/>
              </a:spcBef>
              <a:buFont typeface="Wingdings" pitchFamily="2" charset="2"/>
              <a:buChar char="p"/>
            </a:pP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没有电位器可以拿不同的电阻试验，直到合适的阻值（约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10K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）。</a:t>
            </a:r>
            <a:endParaRPr lang="zh-CN" altLang="en-US" sz="2400" kern="0" dirty="0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000364" y="3786190"/>
            <a:ext cx="928694" cy="10001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128588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本节将详细介绍如何用树莓派的六个通用端口（</a:t>
            </a:r>
            <a:r>
              <a:rPr lang="en-US" altLang="zh-CN" sz="2400" dirty="0" smtClean="0"/>
              <a:t>GPIO</a:t>
            </a:r>
            <a:r>
              <a:rPr lang="zh-CN" altLang="en-US" sz="2400" dirty="0" smtClean="0"/>
              <a:t>）来连接一个廉价的</a:t>
            </a:r>
            <a:r>
              <a:rPr lang="en-US" altLang="zh-CN" sz="2400" dirty="0" smtClean="0"/>
              <a:t>HDD44780</a:t>
            </a:r>
            <a:r>
              <a:rPr lang="zh-CN" altLang="en-US" sz="2400" dirty="0" smtClean="0"/>
              <a:t>的小型</a:t>
            </a:r>
            <a:r>
              <a:rPr lang="en-US" altLang="zh-CN" sz="2400" dirty="0" smtClean="0"/>
              <a:t>LCD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当然也有用</a:t>
            </a:r>
            <a:r>
              <a:rPr lang="en-US" altLang="zh-CN" sz="2400" dirty="0" smtClean="0"/>
              <a:t>I2C</a:t>
            </a:r>
            <a:r>
              <a:rPr lang="zh-CN" altLang="en-US" sz="2400" dirty="0" smtClean="0"/>
              <a:t>或是</a:t>
            </a:r>
            <a:r>
              <a:rPr lang="en-US" altLang="zh-CN" sz="2400" dirty="0" smtClean="0"/>
              <a:t>UART</a:t>
            </a:r>
            <a:r>
              <a:rPr lang="zh-CN" altLang="en-US" sz="2400" dirty="0" smtClean="0"/>
              <a:t>来连接</a:t>
            </a:r>
            <a:r>
              <a:rPr lang="en-US" altLang="zh-CN" sz="2400" dirty="0" smtClean="0"/>
              <a:t>LCD</a:t>
            </a:r>
            <a:r>
              <a:rPr lang="zh-CN" altLang="en-US" sz="2400" dirty="0" smtClean="0"/>
              <a:t>的， 但是使用</a:t>
            </a:r>
            <a:r>
              <a:rPr lang="en-US" altLang="zh-CN" sz="2400" dirty="0" smtClean="0"/>
              <a:t>GPIO</a:t>
            </a:r>
            <a:r>
              <a:rPr lang="zh-CN" altLang="en-US" sz="2400" dirty="0" smtClean="0"/>
              <a:t>是最直接的方法。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这种方法的几个优势：</a:t>
            </a:r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廉价的</a:t>
            </a:r>
            <a:r>
              <a:rPr lang="en-US" altLang="zh-CN" sz="2400" dirty="0" smtClean="0"/>
              <a:t>LCD</a:t>
            </a:r>
            <a:r>
              <a:rPr lang="zh-CN" altLang="en-US" sz="2400" dirty="0" smtClean="0"/>
              <a:t>，可以实现简单的现实应用，而不需要很昂贵的设备</a:t>
            </a:r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不需要</a:t>
            </a:r>
            <a:r>
              <a:rPr lang="en-US" altLang="zh-CN" sz="2400" dirty="0" smtClean="0"/>
              <a:t>I2C</a:t>
            </a:r>
            <a:r>
              <a:rPr lang="zh-CN" altLang="en-US" sz="2400" dirty="0" smtClean="0"/>
              <a:t>的驱动器</a:t>
            </a:r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不会占用树莓派仅有的</a:t>
            </a:r>
            <a:r>
              <a:rPr lang="en-US" altLang="zh-CN" sz="2400" dirty="0" smtClean="0"/>
              <a:t>USB</a:t>
            </a:r>
            <a:r>
              <a:rPr lang="zh-CN" altLang="en-US" sz="2400" dirty="0" smtClean="0"/>
              <a:t>口</a:t>
            </a: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zh-CN" altLang="en-US" sz="3200" b="1" i="1" dirty="0" smtClean="0"/>
              <a:t>一、</a:t>
            </a:r>
            <a:r>
              <a:rPr lang="zh-CN" altLang="en-US" sz="3200" b="1" dirty="0" smtClean="0"/>
              <a:t>项目准备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按照电路图所示完成</a:t>
            </a:r>
            <a:r>
              <a:rPr lang="en-US" altLang="zh-CN" sz="2400" dirty="0" smtClean="0"/>
              <a:t>LCD</a:t>
            </a:r>
            <a:r>
              <a:rPr lang="zh-CN" altLang="en-US" sz="2400" dirty="0" smtClean="0"/>
              <a:t>最后的接线：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zh-CN" altLang="en-US" sz="3200" b="1" dirty="0" smtClean="0"/>
              <a:t>七、准备</a:t>
            </a:r>
            <a:r>
              <a:rPr lang="en-US" altLang="zh-CN" sz="3200" b="1" dirty="0" smtClean="0"/>
              <a:t>LCD</a:t>
            </a:r>
            <a:endParaRPr lang="zh-CN" altLang="en-US" sz="3200" b="1" i="1" dirty="0"/>
          </a:p>
        </p:txBody>
      </p:sp>
      <p:pic>
        <p:nvPicPr>
          <p:cNvPr id="47106" name="Picture 2" descr="C:\Users\zhangjh\AppData\Roaming\360se6\Application\User Data\temp\Yviqqq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1857364"/>
            <a:ext cx="6000792" cy="4500594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285720" y="1714488"/>
            <a:ext cx="228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kern="0" dirty="0" smtClean="0">
                <a:solidFill>
                  <a:srgbClr val="000000"/>
                </a:solidFill>
                <a:latin typeface="Arial"/>
                <a:ea typeface="宋体"/>
              </a:rPr>
              <a:t>RS</a:t>
            </a:r>
            <a:r>
              <a:rPr lang="zh-CN" altLang="en-US" sz="2000" kern="0" dirty="0" smtClean="0">
                <a:solidFill>
                  <a:srgbClr val="000000"/>
                </a:solidFill>
                <a:latin typeface="Arial"/>
                <a:ea typeface="宋体"/>
              </a:rPr>
              <a:t>（</a:t>
            </a:r>
            <a:r>
              <a:rPr lang="en-US" altLang="zh-CN" sz="2000" kern="0" dirty="0" smtClean="0">
                <a:solidFill>
                  <a:srgbClr val="000000"/>
                </a:solidFill>
                <a:latin typeface="Arial"/>
                <a:ea typeface="宋体"/>
              </a:rPr>
              <a:t>Pin 4</a:t>
            </a:r>
            <a:r>
              <a:rPr lang="zh-CN" altLang="en-US" sz="2000" kern="0" dirty="0" smtClean="0">
                <a:solidFill>
                  <a:srgbClr val="000000"/>
                </a:solidFill>
                <a:latin typeface="Arial"/>
                <a:ea typeface="宋体"/>
              </a:rPr>
              <a:t>脚）</a:t>
            </a:r>
            <a:r>
              <a:rPr lang="en-US" altLang="zh-CN" sz="2000" kern="0" dirty="0" smtClean="0">
                <a:solidFill>
                  <a:srgbClr val="000000"/>
                </a:solidFill>
                <a:latin typeface="Arial"/>
                <a:ea typeface="宋体"/>
              </a:rPr>
              <a:t>RW</a:t>
            </a:r>
            <a:r>
              <a:rPr lang="zh-CN" altLang="en-US" sz="2000" kern="0" dirty="0" smtClean="0">
                <a:solidFill>
                  <a:srgbClr val="000000"/>
                </a:solidFill>
                <a:latin typeface="Arial"/>
                <a:ea typeface="宋体"/>
              </a:rPr>
              <a:t>（</a:t>
            </a:r>
            <a:r>
              <a:rPr lang="en-US" altLang="zh-CN" sz="2000" kern="0" dirty="0" smtClean="0">
                <a:solidFill>
                  <a:srgbClr val="000000"/>
                </a:solidFill>
                <a:latin typeface="Arial"/>
                <a:ea typeface="宋体"/>
              </a:rPr>
              <a:t>Pin 5</a:t>
            </a:r>
            <a:r>
              <a:rPr lang="zh-CN" altLang="en-US" sz="2000" kern="0" dirty="0" smtClean="0">
                <a:solidFill>
                  <a:srgbClr val="000000"/>
                </a:solidFill>
                <a:latin typeface="Arial"/>
                <a:ea typeface="宋体"/>
              </a:rPr>
              <a:t>脚） </a:t>
            </a:r>
            <a:r>
              <a:rPr lang="en-US" altLang="zh-CN" sz="2000" kern="0" dirty="0" smtClean="0">
                <a:solidFill>
                  <a:srgbClr val="000000"/>
                </a:solidFill>
                <a:latin typeface="Arial"/>
                <a:ea typeface="宋体"/>
              </a:rPr>
              <a:t>EN</a:t>
            </a:r>
            <a:r>
              <a:rPr lang="zh-CN" altLang="en-US" sz="2000" kern="0" dirty="0" smtClean="0">
                <a:solidFill>
                  <a:srgbClr val="000000"/>
                </a:solidFill>
                <a:latin typeface="Arial"/>
                <a:ea typeface="宋体"/>
              </a:rPr>
              <a:t>（</a:t>
            </a:r>
            <a:r>
              <a:rPr lang="en-US" altLang="zh-CN" sz="2000" kern="0" dirty="0" smtClean="0">
                <a:solidFill>
                  <a:srgbClr val="000000"/>
                </a:solidFill>
                <a:latin typeface="Arial"/>
                <a:ea typeface="宋体"/>
              </a:rPr>
              <a:t>Pin 6</a:t>
            </a:r>
            <a:r>
              <a:rPr lang="zh-CN" altLang="en-US" sz="2000" kern="0" dirty="0" smtClean="0">
                <a:solidFill>
                  <a:srgbClr val="000000"/>
                </a:solidFill>
                <a:latin typeface="Arial"/>
                <a:ea typeface="宋体"/>
              </a:rPr>
              <a:t>脚）</a:t>
            </a:r>
            <a:endParaRPr lang="en-US" altLang="zh-CN" sz="2000" kern="0" dirty="0" smtClean="0">
              <a:solidFill>
                <a:srgbClr val="000000"/>
              </a:solidFill>
              <a:latin typeface="Arial"/>
              <a:ea typeface="宋体"/>
            </a:endParaRPr>
          </a:p>
          <a:p>
            <a:r>
              <a:rPr lang="en-US" altLang="zh-CN" sz="2000" kern="0" dirty="0" smtClean="0">
                <a:solidFill>
                  <a:srgbClr val="000000"/>
                </a:solidFill>
                <a:latin typeface="Arial"/>
                <a:ea typeface="宋体"/>
              </a:rPr>
              <a:t>D4</a:t>
            </a:r>
            <a:r>
              <a:rPr lang="zh-CN" altLang="en-US" sz="2000" kern="0" dirty="0" smtClean="0">
                <a:solidFill>
                  <a:srgbClr val="000000"/>
                </a:solidFill>
                <a:latin typeface="Arial"/>
                <a:ea typeface="宋体"/>
              </a:rPr>
              <a:t>（</a:t>
            </a:r>
            <a:r>
              <a:rPr lang="en-US" altLang="zh-CN" sz="2000" kern="0" dirty="0" smtClean="0">
                <a:solidFill>
                  <a:srgbClr val="000000"/>
                </a:solidFill>
                <a:latin typeface="Arial"/>
                <a:ea typeface="宋体"/>
              </a:rPr>
              <a:t>Pin 11</a:t>
            </a:r>
            <a:r>
              <a:rPr lang="zh-CN" altLang="en-US" sz="2000" kern="0" dirty="0" smtClean="0">
                <a:solidFill>
                  <a:srgbClr val="000000"/>
                </a:solidFill>
                <a:latin typeface="Arial"/>
                <a:ea typeface="宋体"/>
              </a:rPr>
              <a:t>脚）</a:t>
            </a:r>
            <a:r>
              <a:rPr lang="en-US" altLang="zh-CN" sz="2000" kern="0" dirty="0" smtClean="0">
                <a:solidFill>
                  <a:srgbClr val="000000"/>
                </a:solidFill>
                <a:latin typeface="Arial"/>
                <a:ea typeface="宋体"/>
              </a:rPr>
              <a:t>D5</a:t>
            </a:r>
            <a:r>
              <a:rPr lang="zh-CN" altLang="en-US" sz="2000" kern="0" dirty="0" smtClean="0">
                <a:solidFill>
                  <a:srgbClr val="000000"/>
                </a:solidFill>
                <a:latin typeface="Arial"/>
                <a:ea typeface="宋体"/>
              </a:rPr>
              <a:t>（</a:t>
            </a:r>
            <a:r>
              <a:rPr lang="en-US" altLang="zh-CN" sz="2000" kern="0" dirty="0" smtClean="0">
                <a:solidFill>
                  <a:srgbClr val="000000"/>
                </a:solidFill>
                <a:latin typeface="Arial"/>
                <a:ea typeface="宋体"/>
              </a:rPr>
              <a:t>Pin 12</a:t>
            </a:r>
            <a:r>
              <a:rPr lang="zh-CN" altLang="en-US" sz="2000" kern="0" dirty="0" smtClean="0">
                <a:solidFill>
                  <a:srgbClr val="000000"/>
                </a:solidFill>
                <a:latin typeface="Arial"/>
                <a:ea typeface="宋体"/>
              </a:rPr>
              <a:t>脚） </a:t>
            </a:r>
            <a:r>
              <a:rPr lang="en-US" altLang="zh-CN" sz="2000" kern="0" dirty="0" smtClean="0">
                <a:solidFill>
                  <a:srgbClr val="000000"/>
                </a:solidFill>
                <a:latin typeface="Arial"/>
                <a:ea typeface="宋体"/>
              </a:rPr>
              <a:t>D6</a:t>
            </a:r>
            <a:r>
              <a:rPr lang="zh-CN" altLang="en-US" sz="2000" kern="0" dirty="0" smtClean="0">
                <a:solidFill>
                  <a:srgbClr val="000000"/>
                </a:solidFill>
                <a:latin typeface="Arial"/>
                <a:ea typeface="宋体"/>
              </a:rPr>
              <a:t>（</a:t>
            </a:r>
            <a:r>
              <a:rPr lang="en-US" altLang="zh-CN" sz="2000" kern="0" dirty="0" smtClean="0">
                <a:solidFill>
                  <a:srgbClr val="000000"/>
                </a:solidFill>
                <a:latin typeface="Arial"/>
                <a:ea typeface="宋体"/>
              </a:rPr>
              <a:t>Pin 13</a:t>
            </a:r>
            <a:r>
              <a:rPr lang="zh-CN" altLang="en-US" sz="2000" kern="0" dirty="0" smtClean="0">
                <a:solidFill>
                  <a:srgbClr val="000000"/>
                </a:solidFill>
                <a:latin typeface="Arial"/>
                <a:ea typeface="宋体"/>
              </a:rPr>
              <a:t>脚）</a:t>
            </a:r>
            <a:r>
              <a:rPr lang="en-US" altLang="zh-CN" sz="2000" kern="0" dirty="0" smtClean="0">
                <a:solidFill>
                  <a:srgbClr val="000000"/>
                </a:solidFill>
                <a:latin typeface="Arial"/>
                <a:ea typeface="宋体"/>
              </a:rPr>
              <a:t>D7</a:t>
            </a:r>
            <a:r>
              <a:rPr lang="zh-CN" altLang="en-US" sz="2000" kern="0" dirty="0" smtClean="0">
                <a:solidFill>
                  <a:srgbClr val="000000"/>
                </a:solidFill>
                <a:latin typeface="Arial"/>
                <a:ea typeface="宋体"/>
              </a:rPr>
              <a:t>（</a:t>
            </a:r>
            <a:r>
              <a:rPr lang="en-US" altLang="zh-CN" sz="2000" kern="0" dirty="0" smtClean="0">
                <a:solidFill>
                  <a:srgbClr val="000000"/>
                </a:solidFill>
                <a:latin typeface="Arial"/>
                <a:ea typeface="宋体"/>
              </a:rPr>
              <a:t>Pin 14</a:t>
            </a:r>
            <a:r>
              <a:rPr lang="zh-CN" altLang="en-US" sz="2000" kern="0" dirty="0" smtClean="0">
                <a:solidFill>
                  <a:srgbClr val="000000"/>
                </a:solidFill>
                <a:latin typeface="Arial"/>
                <a:ea typeface="宋体"/>
              </a:rPr>
              <a:t>脚）</a:t>
            </a:r>
            <a:endParaRPr lang="zh-CN" altLang="en-US" sz="2000" dirty="0"/>
          </a:p>
        </p:txBody>
      </p:sp>
      <p:sp>
        <p:nvSpPr>
          <p:cNvPr id="10" name="椭圆 9"/>
          <p:cNvSpPr/>
          <p:nvPr/>
        </p:nvSpPr>
        <p:spPr>
          <a:xfrm>
            <a:off x="2500298" y="3857628"/>
            <a:ext cx="928694" cy="10001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必要的</a:t>
            </a:r>
            <a:r>
              <a:rPr lang="en-US" sz="2400" dirty="0" smtClean="0"/>
              <a:t>Python</a:t>
            </a:r>
            <a:r>
              <a:rPr lang="zh-CN" altLang="en-US" sz="2400" dirty="0" smtClean="0"/>
              <a:t>包，这是大家已经熟悉的过程。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本项目是基于</a:t>
            </a:r>
            <a:r>
              <a:rPr lang="en-US" sz="2400" dirty="0" err="1" smtClean="0"/>
              <a:t>Debian</a:t>
            </a:r>
            <a:r>
              <a:rPr lang="zh-CN" altLang="en-US" sz="2400" dirty="0" smtClean="0"/>
              <a:t>的</a:t>
            </a:r>
            <a:r>
              <a:rPr lang="en-US" sz="2400" dirty="0" smtClean="0"/>
              <a:t>Wheezy</a:t>
            </a:r>
            <a:r>
              <a:rPr lang="zh-CN" altLang="en-US" sz="2400" dirty="0" smtClean="0"/>
              <a:t>系统的，必须要安装以下组件才能使用树莓派的</a:t>
            </a:r>
            <a:r>
              <a:rPr lang="en-US" sz="2400" dirty="0" smtClean="0"/>
              <a:t>GPIO</a:t>
            </a:r>
            <a:r>
              <a:rPr lang="zh-CN" altLang="en-US" sz="2400" dirty="0" smtClean="0"/>
              <a:t>口。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安装</a:t>
            </a:r>
            <a:r>
              <a:rPr lang="en-US" sz="2400" dirty="0" smtClean="0"/>
              <a:t>python（2.x）</a:t>
            </a:r>
            <a:r>
              <a:rPr lang="zh-CN" altLang="en-US" sz="2400" dirty="0" smtClean="0"/>
              <a:t>的最新开发套件：</a:t>
            </a:r>
          </a:p>
          <a:p>
            <a:pPr>
              <a:buNone/>
            </a:pPr>
            <a:r>
              <a:rPr lang="en-US" sz="2400" dirty="0" smtClean="0"/>
              <a:t>  </a:t>
            </a:r>
            <a:r>
              <a:rPr lang="en-US" sz="2400" dirty="0" err="1" smtClean="0"/>
              <a:t>sudo</a:t>
            </a:r>
            <a:r>
              <a:rPr lang="en-US" sz="2400" dirty="0" smtClean="0"/>
              <a:t> apt - get install python - dev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安装如下组件：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sudo</a:t>
            </a:r>
            <a:r>
              <a:rPr lang="en-US" altLang="zh-CN" sz="2400" dirty="0" smtClean="0"/>
              <a:t> apt-get install python-</a:t>
            </a:r>
            <a:r>
              <a:rPr lang="en-US" altLang="zh-CN" sz="2400" dirty="0" err="1" smtClean="0"/>
              <a:t>setuptools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sudo</a:t>
            </a:r>
            <a:r>
              <a:rPr lang="en-US" altLang="zh-CN" sz="2400" dirty="0" smtClean="0"/>
              <a:t> easy-install –U distribute</a:t>
            </a:r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sudo</a:t>
            </a:r>
            <a:r>
              <a:rPr lang="en-US" altLang="zh-CN" sz="2400" dirty="0" smtClean="0"/>
              <a:t> apt-get install python –pip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安装 </a:t>
            </a:r>
            <a:r>
              <a:rPr lang="en-US" sz="2400" dirty="0" err="1" smtClean="0"/>
              <a:t>RPi.GPIO</a:t>
            </a:r>
            <a:r>
              <a:rPr lang="en-US" sz="2400" dirty="0" smtClean="0"/>
              <a:t> 0.3.1a</a:t>
            </a:r>
          </a:p>
          <a:p>
            <a:pPr>
              <a:buFont typeface="Wingdings" pitchFamily="2" charset="2"/>
              <a:buChar char="p"/>
            </a:pPr>
            <a:r>
              <a:rPr lang="en-US" sz="2400" dirty="0" err="1" smtClean="0"/>
              <a:t>sudo</a:t>
            </a:r>
            <a:r>
              <a:rPr lang="en-US" sz="2400" dirty="0" smtClean="0"/>
              <a:t> pip install </a:t>
            </a:r>
            <a:r>
              <a:rPr lang="en-US" sz="2400" dirty="0" err="1" smtClean="0"/>
              <a:t>rpi.gpio</a:t>
            </a:r>
            <a:endParaRPr 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zh-CN" altLang="en-US" sz="3200" b="1" dirty="0" smtClean="0"/>
              <a:t>八、准备</a:t>
            </a:r>
            <a:r>
              <a:rPr lang="en-US" altLang="zh-CN" sz="3200" b="1" dirty="0" smtClean="0"/>
              <a:t>Python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4643470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可以在 </a:t>
            </a:r>
            <a:r>
              <a:rPr lang="en-US" altLang="zh-CN" sz="2400" b="1" i="1" dirty="0" err="1" smtClean="0">
                <a:hlinkClick r:id="rId2"/>
              </a:rPr>
              <a:t>Github</a:t>
            </a:r>
            <a:r>
              <a:rPr lang="zh-CN" altLang="en-US" sz="2400" dirty="0" smtClean="0"/>
              <a:t> 获得控制</a:t>
            </a:r>
            <a:r>
              <a:rPr lang="en-US" altLang="zh-CN" sz="2400" dirty="0" smtClean="0"/>
              <a:t>LCD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Python</a:t>
            </a:r>
            <a:r>
              <a:rPr lang="zh-CN" altLang="en-US" sz="2400" dirty="0" smtClean="0"/>
              <a:t>脚本</a:t>
            </a:r>
            <a:r>
              <a:rPr lang="en-US" sz="2400" dirty="0" smtClean="0"/>
              <a:t>https://github.com/lifanxi/rpimenu.git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其中包括两个文件：</a:t>
            </a:r>
          </a:p>
          <a:p>
            <a:pPr lvl="1">
              <a:buFont typeface="Wingdings" pitchFamily="2" charset="2"/>
              <a:buChar char="p"/>
            </a:pPr>
            <a:r>
              <a:rPr lang="en-US" altLang="zh-CN" sz="2000" dirty="0" smtClean="0"/>
              <a:t>Adafruit_CharLCD.py —</a:t>
            </a:r>
            <a:r>
              <a:rPr lang="zh-CN" altLang="en-US" sz="2000" dirty="0" smtClean="0"/>
              <a:t>该文件中包含用来控制</a:t>
            </a:r>
            <a:r>
              <a:rPr lang="en-US" altLang="zh-CN" sz="2000" dirty="0" smtClean="0"/>
              <a:t>LCD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Python</a:t>
            </a:r>
            <a:r>
              <a:rPr lang="zh-CN" altLang="en-US" sz="2000" dirty="0" smtClean="0"/>
              <a:t>类</a:t>
            </a:r>
          </a:p>
          <a:p>
            <a:pPr lvl="1">
              <a:buFont typeface="Wingdings" pitchFamily="2" charset="2"/>
              <a:buChar char="p"/>
            </a:pPr>
            <a:r>
              <a:rPr lang="en-US" altLang="zh-CN" sz="2000" dirty="0" smtClean="0"/>
              <a:t>Adafruit_CharLCD_IPclock_example.py — </a:t>
            </a:r>
            <a:r>
              <a:rPr lang="zh-CN" altLang="en-US" sz="2000" dirty="0" smtClean="0"/>
              <a:t>样例程序，用来显示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地址、日期时间。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第一个文件</a:t>
            </a:r>
            <a:r>
              <a:rPr lang="en-US" altLang="zh-CN" sz="2400" dirty="0" smtClean="0"/>
              <a:t>Adafruit_CharLCD.py</a:t>
            </a:r>
            <a:r>
              <a:rPr lang="zh-CN" altLang="en-US" sz="2400" dirty="0" smtClean="0"/>
              <a:t>运行后，</a:t>
            </a:r>
            <a:r>
              <a:rPr lang="en-US" sz="2400" dirty="0" smtClean="0"/>
              <a:t>LCD</a:t>
            </a:r>
            <a:r>
              <a:rPr lang="zh-CN" altLang="en-US" sz="2400" dirty="0" smtClean="0"/>
              <a:t>上会显示两行字符：</a:t>
            </a:r>
            <a:r>
              <a:rPr lang="en-US" sz="2400" dirty="0" smtClean="0"/>
              <a:t>LCD 1602 Test, 123456789ABCDEF。</a:t>
            </a:r>
            <a:endParaRPr lang="zh-CN" altLang="en-US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将代码加载到树莓派上的最简单的方法就是将树莓派连上网络，然后直接通过</a:t>
            </a:r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clone</a:t>
            </a:r>
            <a:r>
              <a:rPr lang="zh-CN" altLang="en-US" sz="2400" dirty="0" smtClean="0"/>
              <a:t>命令来下载。</a:t>
            </a:r>
            <a:endParaRPr lang="en-US" altLang="zh-CN" sz="2400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zh-CN" altLang="en-US" sz="3200" b="1" dirty="0" smtClean="0"/>
              <a:t>九、</a:t>
            </a:r>
            <a:r>
              <a:rPr lang="en-US" altLang="zh-CN" sz="3200" dirty="0" smtClean="0"/>
              <a:t>Python</a:t>
            </a:r>
            <a:r>
              <a:rPr lang="zh-CN" altLang="en-US" sz="3200" dirty="0" smtClean="0"/>
              <a:t>脚本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只要在合适的目录下（比如说</a:t>
            </a:r>
            <a:r>
              <a:rPr lang="en-US" altLang="zh-CN" sz="2400" dirty="0" smtClean="0"/>
              <a:t>/</a:t>
            </a:r>
            <a:r>
              <a:rPr lang="en-US" sz="2400" dirty="0" smtClean="0"/>
              <a:t>home/pi/）</a:t>
            </a:r>
            <a:r>
              <a:rPr lang="zh-CN" altLang="en-US" sz="2400" dirty="0" smtClean="0"/>
              <a:t>键入以下命令即可：</a:t>
            </a:r>
            <a:endParaRPr lang="en-US" altLang="zh-CN" sz="2400" dirty="0" smtClean="0"/>
          </a:p>
          <a:p>
            <a:pPr>
              <a:buNone/>
            </a:pPr>
            <a:r>
              <a:rPr lang="en-US" sz="2400" dirty="0" smtClean="0"/>
              <a:t>	apt - get install </a:t>
            </a:r>
            <a:r>
              <a:rPr lang="en-US" sz="2400" dirty="0" err="1" smtClean="0"/>
              <a:t>git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git</a:t>
            </a:r>
            <a:r>
              <a:rPr lang="en-US" sz="2400" dirty="0" smtClean="0"/>
              <a:t> clone http : //github.com/</a:t>
            </a:r>
            <a:r>
              <a:rPr lang="en-US" sz="2400" dirty="0" err="1" smtClean="0"/>
              <a:t>adafruit</a:t>
            </a:r>
            <a:r>
              <a:rPr lang="en-US" sz="2400" dirty="0" smtClean="0"/>
              <a:t>/Adafruit-Raspberry-Pi-Python-Code.git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cd</a:t>
            </a:r>
            <a:r>
              <a:rPr lang="en-US" sz="2400" dirty="0" smtClean="0"/>
              <a:t> </a:t>
            </a:r>
            <a:r>
              <a:rPr lang="en-US" sz="2400" dirty="0" err="1" smtClean="0"/>
              <a:t>Adafruit</a:t>
            </a:r>
            <a:r>
              <a:rPr lang="en-US" sz="2400" dirty="0" smtClean="0"/>
              <a:t> - Raspberry - Pi - Python - Code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cd</a:t>
            </a:r>
            <a:r>
              <a:rPr lang="en-US" sz="2400" dirty="0" smtClean="0"/>
              <a:t> </a:t>
            </a:r>
            <a:r>
              <a:rPr lang="en-US" sz="2400" dirty="0" err="1" smtClean="0"/>
              <a:t>Adafruit_CharLCD</a:t>
            </a:r>
            <a:endParaRPr 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zh-CN" altLang="en-US" sz="3200" b="1" dirty="0" smtClean="0"/>
              <a:t>九、</a:t>
            </a:r>
            <a:r>
              <a:rPr lang="en-US" altLang="zh-CN" sz="3200" dirty="0" smtClean="0"/>
              <a:t>Python</a:t>
            </a:r>
            <a:r>
              <a:rPr lang="zh-CN" altLang="en-US" sz="3200" dirty="0" smtClean="0"/>
              <a:t>脚本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现在你就可以测试之前连接好的线路了，只要简单运行</a:t>
            </a:r>
            <a:r>
              <a:rPr lang="en-US" altLang="zh-CN" sz="2400" dirty="0" smtClean="0"/>
              <a:t>Python</a:t>
            </a:r>
            <a:r>
              <a:rPr lang="zh-CN" altLang="en-US" sz="2400" dirty="0" smtClean="0"/>
              <a:t>代码</a:t>
            </a:r>
            <a:r>
              <a:rPr lang="en-US" altLang="zh-CN" sz="2400" dirty="0" smtClean="0"/>
              <a:t>Adafruit_CharLCD.py</a:t>
            </a:r>
            <a:r>
              <a:rPr lang="zh-CN" altLang="en-US" sz="2400" dirty="0" smtClean="0"/>
              <a:t>即可。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因为这里的代码很少，它只会简单的显示出一段测试消息。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无论你使用的是什么型号的树莓派，这里建议大家将引脚</a:t>
            </a:r>
            <a:r>
              <a:rPr lang="en-US" altLang="zh-CN" sz="2400" dirty="0" smtClean="0"/>
              <a:t>21</a:t>
            </a:r>
            <a:r>
              <a:rPr lang="zh-CN" altLang="en-US" sz="2400" dirty="0" smtClean="0"/>
              <a:t>替换换为引脚</a:t>
            </a:r>
            <a:r>
              <a:rPr lang="en-US" altLang="zh-CN" sz="2400" dirty="0" smtClean="0"/>
              <a:t>18</a:t>
            </a:r>
            <a:r>
              <a:rPr lang="zh-CN" altLang="en-US" sz="2400" dirty="0" smtClean="0"/>
              <a:t>， 所以这里要对 </a:t>
            </a:r>
            <a:r>
              <a:rPr lang="en-US" altLang="zh-CN" sz="2400" dirty="0" smtClean="0"/>
              <a:t>Adafruit_CharLCD.py</a:t>
            </a:r>
            <a:r>
              <a:rPr lang="zh-CN" altLang="en-US" sz="2400" dirty="0" smtClean="0"/>
              <a:t>做一个小小的改动，将</a:t>
            </a:r>
            <a:r>
              <a:rPr lang="en-US" sz="2000" dirty="0" smtClean="0"/>
              <a:t>def __init__ ( self , </a:t>
            </a:r>
            <a:r>
              <a:rPr lang="en-US" sz="2000" dirty="0" err="1" smtClean="0"/>
              <a:t>pin_rs</a:t>
            </a:r>
            <a:r>
              <a:rPr lang="en-US" sz="2000" dirty="0" smtClean="0"/>
              <a:t> = 25 , </a:t>
            </a:r>
            <a:r>
              <a:rPr lang="en-US" sz="2000" dirty="0" err="1" smtClean="0"/>
              <a:t>pin_e</a:t>
            </a:r>
            <a:r>
              <a:rPr lang="en-US" sz="2000" dirty="0" smtClean="0"/>
              <a:t> = 24 , </a:t>
            </a:r>
            <a:r>
              <a:rPr lang="en-US" sz="2000" dirty="0" err="1" smtClean="0"/>
              <a:t>pins_db</a:t>
            </a:r>
            <a:r>
              <a:rPr lang="en-US" sz="2000" dirty="0" smtClean="0"/>
              <a:t> = [ 23 , 17 , 21 , 22 ] , GPIO =None ) :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000" dirty="0" smtClean="0"/>
              <a:t>修改为：</a:t>
            </a:r>
            <a:r>
              <a:rPr lang="en-US" sz="2000" dirty="0" smtClean="0"/>
              <a:t>def __init__ ( self , </a:t>
            </a:r>
            <a:r>
              <a:rPr lang="en-US" sz="2000" dirty="0" err="1" smtClean="0"/>
              <a:t>pin_rs</a:t>
            </a:r>
            <a:r>
              <a:rPr lang="en-US" sz="2000" dirty="0" smtClean="0"/>
              <a:t> = 25 , </a:t>
            </a:r>
            <a:r>
              <a:rPr lang="en-US" sz="2000" dirty="0" err="1" smtClean="0"/>
              <a:t>pin_e</a:t>
            </a:r>
            <a:r>
              <a:rPr lang="en-US" sz="2000" dirty="0" smtClean="0"/>
              <a:t> = 24 , </a:t>
            </a:r>
            <a:r>
              <a:rPr lang="en-US" sz="2000" dirty="0" err="1" smtClean="0"/>
              <a:t>pins_db</a:t>
            </a:r>
            <a:r>
              <a:rPr lang="en-US" sz="2000" dirty="0" smtClean="0"/>
              <a:t> = [ 23 , 17 , 18 , 22 ] , GPIO =None ) :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000" dirty="0" smtClean="0"/>
              <a:t>按照上述过程进行试验，整体进行很顺利，提醒一下，可以使用树莓派的</a:t>
            </a:r>
            <a:r>
              <a:rPr lang="en-US" altLang="zh-CN" sz="2000" dirty="0" smtClean="0"/>
              <a:t>Pin #18</a:t>
            </a:r>
            <a:r>
              <a:rPr lang="zh-CN" altLang="en-US" sz="2000" dirty="0" smtClean="0"/>
              <a:t>口，而不是测试代码提供者使用的</a:t>
            </a:r>
            <a:r>
              <a:rPr lang="en-US" altLang="zh-CN" sz="2000" dirty="0" smtClean="0"/>
              <a:t>#21</a:t>
            </a:r>
            <a:r>
              <a:rPr lang="zh-CN" altLang="en-US" sz="2000" dirty="0" smtClean="0"/>
              <a:t>或者</a:t>
            </a:r>
            <a:r>
              <a:rPr lang="en-US" altLang="zh-CN" sz="2000" dirty="0" smtClean="0"/>
              <a:t>#27</a:t>
            </a:r>
            <a:r>
              <a:rPr lang="zh-CN" altLang="en-US" sz="2000" dirty="0" smtClean="0"/>
              <a:t>。</a:t>
            </a:r>
            <a:r>
              <a:rPr lang="en-US" altLang="zh-CN" sz="2000" dirty="0" smtClean="0"/>
              <a:t>Raspberry Pi</a:t>
            </a:r>
            <a:r>
              <a:rPr lang="zh-CN" altLang="en-US" sz="2000" dirty="0" smtClean="0"/>
              <a:t>有</a:t>
            </a:r>
            <a:r>
              <a:rPr lang="en-US" altLang="zh-CN" sz="2000" dirty="0" smtClean="0"/>
              <a:t>Rev 1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Rev 2</a:t>
            </a:r>
            <a:r>
              <a:rPr lang="zh-CN" altLang="en-US" sz="2000" dirty="0" smtClean="0"/>
              <a:t>两个版本，它们对于</a:t>
            </a:r>
            <a:r>
              <a:rPr lang="en-US" altLang="zh-CN" sz="2000" dirty="0" smtClean="0"/>
              <a:t>PIN 13</a:t>
            </a:r>
            <a:r>
              <a:rPr lang="zh-CN" altLang="en-US" sz="2000" dirty="0" smtClean="0"/>
              <a:t>的定义是不同的。市面上现在大部分都是</a:t>
            </a:r>
            <a:r>
              <a:rPr lang="en-US" altLang="zh-CN" sz="2000" dirty="0" smtClean="0"/>
              <a:t>Rev 2</a:t>
            </a:r>
            <a:r>
              <a:rPr lang="zh-CN" altLang="en-US" sz="2000" dirty="0" smtClean="0"/>
              <a:t>版本，</a:t>
            </a:r>
            <a:r>
              <a:rPr lang="en-US" altLang="zh-CN" sz="2000" dirty="0" smtClean="0"/>
              <a:t>PIN 13</a:t>
            </a:r>
            <a:r>
              <a:rPr lang="zh-CN" altLang="en-US" sz="2000" dirty="0" smtClean="0"/>
              <a:t>对应</a:t>
            </a:r>
            <a:r>
              <a:rPr lang="en-US" altLang="zh-CN" sz="2000" dirty="0" smtClean="0"/>
              <a:t>GPIO 27</a:t>
            </a:r>
            <a:r>
              <a:rPr lang="zh-CN" altLang="en-US" sz="2000" dirty="0" smtClean="0"/>
              <a:t>。如果你的</a:t>
            </a:r>
            <a:r>
              <a:rPr lang="en-US" altLang="zh-CN" sz="2000" dirty="0" err="1" smtClean="0"/>
              <a:t>RPi</a:t>
            </a:r>
            <a:r>
              <a:rPr lang="zh-CN" altLang="en-US" sz="2000" dirty="0" smtClean="0"/>
              <a:t>是老的</a:t>
            </a:r>
            <a:r>
              <a:rPr lang="en-US" altLang="zh-CN" sz="2000" dirty="0" smtClean="0"/>
              <a:t>Rev 1</a:t>
            </a:r>
            <a:r>
              <a:rPr lang="zh-CN" altLang="en-US" sz="2000" dirty="0" smtClean="0"/>
              <a:t>版本，</a:t>
            </a:r>
            <a:r>
              <a:rPr lang="en-US" altLang="zh-CN" sz="2000" dirty="0" smtClean="0"/>
              <a:t>PIN 13</a:t>
            </a:r>
            <a:r>
              <a:rPr lang="zh-CN" altLang="en-US" sz="2000" dirty="0" smtClean="0"/>
              <a:t>对应是</a:t>
            </a:r>
            <a:r>
              <a:rPr lang="en-US" altLang="zh-CN" sz="2000" dirty="0" smtClean="0"/>
              <a:t>GPIO 21</a:t>
            </a:r>
            <a:r>
              <a:rPr lang="zh-CN" altLang="en-US" sz="2000" dirty="0" smtClean="0"/>
              <a:t>，你需要调整程序中的参数，把</a:t>
            </a:r>
            <a:r>
              <a:rPr lang="en-US" altLang="zh-CN" sz="2000" dirty="0" smtClean="0"/>
              <a:t>27</a:t>
            </a:r>
            <a:r>
              <a:rPr lang="zh-CN" altLang="en-US" sz="2000" dirty="0" smtClean="0"/>
              <a:t>改为</a:t>
            </a:r>
            <a:r>
              <a:rPr lang="en-US" altLang="zh-CN" sz="2000" dirty="0" smtClean="0"/>
              <a:t>21</a:t>
            </a:r>
            <a:r>
              <a:rPr lang="zh-CN" altLang="en-US" sz="2000" dirty="0" smtClean="0"/>
              <a:t>。</a:t>
            </a:r>
          </a:p>
          <a:p>
            <a:pPr>
              <a:buFont typeface="Wingdings" pitchFamily="2" charset="2"/>
              <a:buChar char="p"/>
            </a:pPr>
            <a:endParaRPr lang="zh-CN" altLang="en-US" sz="20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zh-CN" altLang="en-US" sz="3200" b="1" dirty="0" smtClean="0"/>
              <a:t>十、测试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以下脚本的功能是显示你的</a:t>
            </a:r>
            <a:r>
              <a:rPr lang="en-US" altLang="zh-CN" sz="2400" dirty="0" smtClean="0"/>
              <a:t>IP</a:t>
            </a:r>
            <a:r>
              <a:rPr lang="zh-CN" altLang="en-US" sz="2400" dirty="0" smtClean="0"/>
              <a:t>地址，若想显示无线接口的</a:t>
            </a:r>
            <a:r>
              <a:rPr lang="en-US" altLang="zh-CN" sz="2400" dirty="0" smtClean="0"/>
              <a:t>IP</a:t>
            </a:r>
            <a:r>
              <a:rPr lang="zh-CN" altLang="en-US" sz="2400" dirty="0" smtClean="0"/>
              <a:t>地址，请将代码中的</a:t>
            </a:r>
            <a:r>
              <a:rPr lang="en-US" altLang="zh-CN" sz="2400" dirty="0" smtClean="0"/>
              <a:t>eth0</a:t>
            </a:r>
            <a:r>
              <a:rPr lang="zh-CN" altLang="en-US" sz="2400" dirty="0" smtClean="0"/>
              <a:t>替换为</a:t>
            </a:r>
            <a:r>
              <a:rPr lang="en-US" altLang="zh-CN" sz="2400" dirty="0" smtClean="0"/>
              <a:t>wlan0</a:t>
            </a:r>
            <a:r>
              <a:rPr lang="zh-CN" altLang="en-US" sz="2400" dirty="0" smtClean="0"/>
              <a:t>或者</a:t>
            </a:r>
            <a:r>
              <a:rPr lang="en-US" altLang="zh-CN" sz="2400" dirty="0" smtClean="0"/>
              <a:t>wlan1</a:t>
            </a:r>
            <a:r>
              <a:rPr lang="zh-CN" altLang="en-US" sz="2400" dirty="0" smtClean="0"/>
              <a:t>即可。</a:t>
            </a: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zh-CN" altLang="en-US" sz="3200" b="1" dirty="0" smtClean="0"/>
              <a:t>十一、</a:t>
            </a:r>
            <a:r>
              <a:rPr lang="en-US" altLang="zh-CN" sz="3200" b="1" dirty="0" smtClean="0"/>
              <a:t>IP</a:t>
            </a:r>
            <a:r>
              <a:rPr lang="zh-CN" altLang="en-US" sz="3200" b="1" dirty="0" smtClean="0"/>
              <a:t>和时钟的显示的代码</a:t>
            </a:r>
            <a:endParaRPr lang="zh-CN" altLang="en-US" sz="3200" b="1" i="1" dirty="0"/>
          </a:p>
        </p:txBody>
      </p:sp>
      <p:sp>
        <p:nvSpPr>
          <p:cNvPr id="4" name="矩形 3"/>
          <p:cNvSpPr/>
          <p:nvPr/>
        </p:nvSpPr>
        <p:spPr>
          <a:xfrm>
            <a:off x="214282" y="1643050"/>
            <a:ext cx="8643998" cy="5078313"/>
          </a:xfrm>
          <a:prstGeom prst="rect">
            <a:avLst/>
          </a:prstGeom>
          <a:solidFill>
            <a:srgbClr val="BBE0E3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#!/</a:t>
            </a:r>
            <a:r>
              <a:rPr lang="en-US" dirty="0" err="1" smtClean="0"/>
              <a:t>usr</a:t>
            </a:r>
            <a:r>
              <a:rPr lang="en-US" dirty="0" smtClean="0"/>
              <a:t>/bin/python</a:t>
            </a:r>
          </a:p>
          <a:p>
            <a:r>
              <a:rPr lang="en-US" dirty="0" smtClean="0"/>
              <a:t>from </a:t>
            </a:r>
            <a:r>
              <a:rPr lang="en-US" dirty="0" err="1" smtClean="0"/>
              <a:t>Adafruit_CharLCD</a:t>
            </a:r>
            <a:r>
              <a:rPr lang="en-US" dirty="0" smtClean="0"/>
              <a:t> import </a:t>
            </a:r>
            <a:r>
              <a:rPr lang="en-US" dirty="0" err="1" smtClean="0"/>
              <a:t>Adafruit_CharLCD</a:t>
            </a:r>
            <a:endParaRPr lang="en-US" dirty="0" smtClean="0"/>
          </a:p>
          <a:p>
            <a:r>
              <a:rPr lang="en-US" dirty="0" smtClean="0"/>
              <a:t>from </a:t>
            </a:r>
            <a:r>
              <a:rPr lang="en-US" dirty="0" err="1" smtClean="0"/>
              <a:t>subprocess</a:t>
            </a:r>
            <a:r>
              <a:rPr lang="en-US" dirty="0" smtClean="0"/>
              <a:t> import *</a:t>
            </a:r>
          </a:p>
          <a:p>
            <a:r>
              <a:rPr lang="en-US" dirty="0" smtClean="0"/>
              <a:t>from time import sleep , </a:t>
            </a:r>
            <a:r>
              <a:rPr lang="en-US" dirty="0" err="1" smtClean="0"/>
              <a:t>strftime</a:t>
            </a:r>
            <a:endParaRPr lang="en-US" dirty="0" smtClean="0"/>
          </a:p>
          <a:p>
            <a:r>
              <a:rPr lang="en-US" dirty="0" smtClean="0"/>
              <a:t>from </a:t>
            </a:r>
            <a:r>
              <a:rPr lang="en-US" dirty="0" err="1" smtClean="0"/>
              <a:t>datetime</a:t>
            </a:r>
            <a:r>
              <a:rPr lang="en-US" dirty="0" smtClean="0"/>
              <a:t> import </a:t>
            </a:r>
            <a:r>
              <a:rPr lang="en-US" dirty="0" err="1" smtClean="0"/>
              <a:t>datetime</a:t>
            </a:r>
            <a:endParaRPr lang="en-US" dirty="0" smtClean="0"/>
          </a:p>
          <a:p>
            <a:r>
              <a:rPr lang="en-US" dirty="0" err="1" smtClean="0"/>
              <a:t>lcd</a:t>
            </a:r>
            <a:r>
              <a:rPr lang="en-US" dirty="0" smtClean="0"/>
              <a:t> = </a:t>
            </a:r>
            <a:r>
              <a:rPr lang="en-US" dirty="0" err="1" smtClean="0"/>
              <a:t>Adafruit_CharLCD</a:t>
            </a:r>
            <a:r>
              <a:rPr lang="en-US" dirty="0" smtClean="0"/>
              <a:t> ( )</a:t>
            </a:r>
          </a:p>
          <a:p>
            <a:r>
              <a:rPr lang="en-US" dirty="0" err="1" smtClean="0"/>
              <a:t>cmd</a:t>
            </a:r>
            <a:r>
              <a:rPr lang="en-US" dirty="0" smtClean="0"/>
              <a:t> = "</a:t>
            </a:r>
            <a:r>
              <a:rPr lang="en-US" dirty="0" err="1" smtClean="0"/>
              <a:t>ip</a:t>
            </a:r>
            <a:r>
              <a:rPr lang="en-US" dirty="0" smtClean="0"/>
              <a:t> </a:t>
            </a:r>
            <a:r>
              <a:rPr lang="en-US" dirty="0" err="1" smtClean="0"/>
              <a:t>addr</a:t>
            </a:r>
            <a:r>
              <a:rPr lang="en-US" dirty="0" smtClean="0"/>
              <a:t> show eth0 | </a:t>
            </a:r>
            <a:r>
              <a:rPr lang="en-US" dirty="0" err="1" smtClean="0"/>
              <a:t>grep</a:t>
            </a:r>
            <a:r>
              <a:rPr lang="en-US" dirty="0" smtClean="0"/>
              <a:t> </a:t>
            </a:r>
            <a:r>
              <a:rPr lang="en-US" dirty="0" err="1" smtClean="0"/>
              <a:t>inet</a:t>
            </a:r>
            <a:r>
              <a:rPr lang="en-US" dirty="0" smtClean="0"/>
              <a:t> | </a:t>
            </a:r>
            <a:r>
              <a:rPr lang="en-US" dirty="0" err="1" smtClean="0"/>
              <a:t>awk</a:t>
            </a:r>
            <a:r>
              <a:rPr lang="en-US" dirty="0" smtClean="0"/>
              <a:t> '{print $2}' | cut -d/ -f1"</a:t>
            </a:r>
          </a:p>
          <a:p>
            <a:r>
              <a:rPr lang="en-US" dirty="0" err="1" smtClean="0"/>
              <a:t>lcd</a:t>
            </a:r>
            <a:r>
              <a:rPr lang="en-US" dirty="0" smtClean="0"/>
              <a:t> . begin ( 16 , 1 )</a:t>
            </a:r>
          </a:p>
          <a:p>
            <a:r>
              <a:rPr lang="en-US" dirty="0" smtClean="0"/>
              <a:t>def </a:t>
            </a:r>
            <a:r>
              <a:rPr lang="en-US" dirty="0" err="1" smtClean="0"/>
              <a:t>run_cmd</a:t>
            </a:r>
            <a:r>
              <a:rPr lang="en-US" dirty="0" smtClean="0"/>
              <a:t> ( </a:t>
            </a:r>
            <a:r>
              <a:rPr lang="en-US" dirty="0" err="1" smtClean="0"/>
              <a:t>cmd</a:t>
            </a:r>
            <a:r>
              <a:rPr lang="en-US" dirty="0" smtClean="0"/>
              <a:t> ) :</a:t>
            </a:r>
          </a:p>
          <a:p>
            <a:r>
              <a:rPr lang="en-US" dirty="0" smtClean="0"/>
              <a:t>     p = </a:t>
            </a:r>
            <a:r>
              <a:rPr lang="en-US" dirty="0" err="1" smtClean="0"/>
              <a:t>Popen</a:t>
            </a:r>
            <a:r>
              <a:rPr lang="en-US" dirty="0" smtClean="0"/>
              <a:t> ( </a:t>
            </a:r>
            <a:r>
              <a:rPr lang="en-US" dirty="0" err="1" smtClean="0"/>
              <a:t>cmd</a:t>
            </a:r>
            <a:r>
              <a:rPr lang="en-US" dirty="0" smtClean="0"/>
              <a:t> , shell = True , </a:t>
            </a:r>
            <a:r>
              <a:rPr lang="en-US" dirty="0" err="1" smtClean="0"/>
              <a:t>stdout</a:t>
            </a:r>
            <a:r>
              <a:rPr lang="en-US" dirty="0" smtClean="0"/>
              <a:t> = PIPE )</a:t>
            </a:r>
          </a:p>
          <a:p>
            <a:r>
              <a:rPr lang="en-US" dirty="0" smtClean="0"/>
              <a:t>     output = p . communicate ( ) [ 0 ]</a:t>
            </a:r>
          </a:p>
          <a:p>
            <a:r>
              <a:rPr lang="en-US" dirty="0" smtClean="0"/>
              <a:t>     return output</a:t>
            </a:r>
          </a:p>
          <a:p>
            <a:r>
              <a:rPr lang="en-US" dirty="0" smtClean="0"/>
              <a:t>while 1 :</a:t>
            </a:r>
          </a:p>
          <a:p>
            <a:r>
              <a:rPr lang="en-US" dirty="0" smtClean="0"/>
              <a:t>     </a:t>
            </a:r>
            <a:r>
              <a:rPr lang="en-US" dirty="0" err="1" smtClean="0"/>
              <a:t>lcd</a:t>
            </a:r>
            <a:r>
              <a:rPr lang="en-US" dirty="0" smtClean="0"/>
              <a:t> . clear ( )</a:t>
            </a:r>
          </a:p>
          <a:p>
            <a:r>
              <a:rPr lang="en-US" dirty="0" smtClean="0"/>
              <a:t>     </a:t>
            </a:r>
            <a:r>
              <a:rPr lang="en-US" dirty="0" err="1" smtClean="0"/>
              <a:t>ipaddr</a:t>
            </a:r>
            <a:r>
              <a:rPr lang="en-US" dirty="0" smtClean="0"/>
              <a:t> = </a:t>
            </a:r>
            <a:r>
              <a:rPr lang="en-US" dirty="0" err="1" smtClean="0"/>
              <a:t>run_cmd</a:t>
            </a:r>
            <a:r>
              <a:rPr lang="en-US" dirty="0" smtClean="0"/>
              <a:t> ( </a:t>
            </a:r>
            <a:r>
              <a:rPr lang="en-US" dirty="0" err="1" smtClean="0"/>
              <a:t>cmd</a:t>
            </a:r>
            <a:r>
              <a:rPr lang="en-US" dirty="0" smtClean="0"/>
              <a:t> )</a:t>
            </a:r>
          </a:p>
          <a:p>
            <a:r>
              <a:rPr lang="en-US" dirty="0" smtClean="0"/>
              <a:t>     </a:t>
            </a:r>
            <a:r>
              <a:rPr lang="en-US" dirty="0" err="1" smtClean="0"/>
              <a:t>lcd</a:t>
            </a:r>
            <a:r>
              <a:rPr lang="en-US" dirty="0" smtClean="0"/>
              <a:t> . message ( </a:t>
            </a:r>
            <a:r>
              <a:rPr lang="en-US" dirty="0" err="1" smtClean="0"/>
              <a:t>datetime</a:t>
            </a:r>
            <a:r>
              <a:rPr lang="en-US" dirty="0" smtClean="0"/>
              <a:t> . now ( ) . </a:t>
            </a:r>
            <a:r>
              <a:rPr lang="en-US" dirty="0" err="1" smtClean="0"/>
              <a:t>strftime</a:t>
            </a:r>
            <a:r>
              <a:rPr lang="en-US" dirty="0" smtClean="0"/>
              <a:t> ( '%b %d  %H:%M:%S\n' ) )</a:t>
            </a:r>
          </a:p>
          <a:p>
            <a:r>
              <a:rPr lang="en-US" dirty="0" smtClean="0"/>
              <a:t>     </a:t>
            </a:r>
            <a:r>
              <a:rPr lang="en-US" dirty="0" err="1" smtClean="0"/>
              <a:t>lcd</a:t>
            </a:r>
            <a:r>
              <a:rPr lang="en-US" dirty="0" smtClean="0"/>
              <a:t> . message ( 'IP %s' % ( </a:t>
            </a:r>
            <a:r>
              <a:rPr lang="en-US" dirty="0" err="1" smtClean="0"/>
              <a:t>ipaddr</a:t>
            </a:r>
            <a:r>
              <a:rPr lang="en-US" dirty="0" smtClean="0"/>
              <a:t> ) )</a:t>
            </a:r>
          </a:p>
          <a:p>
            <a:r>
              <a:rPr lang="en-US" dirty="0" smtClean="0"/>
              <a:t>     sleep ( 2 )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运行代码很简单，直接输入下列命令即可。</a:t>
            </a:r>
            <a:r>
              <a:rPr lang="en-US" sz="2400" dirty="0" err="1" smtClean="0"/>
              <a:t>sudo</a:t>
            </a:r>
            <a:r>
              <a:rPr lang="en-US" sz="2400" dirty="0" smtClean="0"/>
              <a:t> . / </a:t>
            </a:r>
            <a:r>
              <a:rPr lang="en-US" sz="2400" dirty="0" err="1" smtClean="0"/>
              <a:t>Adafruit_CharLCD_IPclock_example</a:t>
            </a:r>
            <a:r>
              <a:rPr lang="en-US" sz="2400" dirty="0" smtClean="0"/>
              <a:t> . </a:t>
            </a:r>
            <a:r>
              <a:rPr lang="en-US" sz="2400" dirty="0" err="1" smtClean="0"/>
              <a:t>Py</a:t>
            </a:r>
            <a:endParaRPr lang="en-US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注意脚本的权限问题，可用</a:t>
            </a:r>
            <a:r>
              <a:rPr lang="en-US" altLang="zh-CN" sz="2400" dirty="0" err="1" smtClean="0"/>
              <a:t>chmod</a:t>
            </a:r>
            <a:r>
              <a:rPr lang="en-US" altLang="zh-CN" sz="2400" dirty="0" smtClean="0"/>
              <a:t> +x</a:t>
            </a:r>
            <a:r>
              <a:rPr lang="zh-CN" altLang="en-US" sz="2400" dirty="0" smtClean="0"/>
              <a:t>命令修改为可执行。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执行结果如图：</a:t>
            </a: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zh-CN" altLang="en-US" sz="3200" b="1" dirty="0" smtClean="0"/>
              <a:t>十二、运行代码</a:t>
            </a:r>
            <a:endParaRPr lang="zh-CN" altLang="en-US" sz="3200" b="1" i="1" dirty="0"/>
          </a:p>
        </p:txBody>
      </p:sp>
      <p:pic>
        <p:nvPicPr>
          <p:cNvPr id="48130" name="Picture 2" descr="C:\Users\zhangjh\AppData\Roaming\360se6\Application\User Data\temp\67VjMj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2143116"/>
            <a:ext cx="5715000" cy="4286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不使用</a:t>
            </a:r>
            <a:r>
              <a:rPr lang="en-US" altLang="zh-CN" sz="2400" dirty="0" smtClean="0"/>
              <a:t>Cobbler</a:t>
            </a:r>
            <a:r>
              <a:rPr lang="zh-CN" altLang="en-US" sz="2400" dirty="0" smtClean="0"/>
              <a:t>的效果</a:t>
            </a: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zh-CN" altLang="en-US" sz="3200" b="1" dirty="0" smtClean="0"/>
              <a:t>十二、运行代码</a:t>
            </a:r>
            <a:endParaRPr lang="zh-CN" altLang="en-US" sz="3200" b="1" i="1" dirty="0"/>
          </a:p>
        </p:txBody>
      </p:sp>
      <p:pic>
        <p:nvPicPr>
          <p:cNvPr id="1026" name="Picture 2" descr="C:\Users\zhangjh\AppData\Roaming\360se6\Application\User Data\temp\130310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1285860"/>
            <a:ext cx="6262678" cy="53702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让树莓派启动时，都能自动运行这个</a:t>
            </a:r>
            <a:r>
              <a:rPr lang="en-US" altLang="zh-CN" sz="2400" dirty="0" smtClean="0"/>
              <a:t>Python</a:t>
            </a:r>
            <a:r>
              <a:rPr lang="zh-CN" altLang="en-US" sz="2400" dirty="0" smtClean="0"/>
              <a:t>程序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下面我们将设置 </a:t>
            </a:r>
            <a:r>
              <a:rPr lang="en-US" altLang="zh-CN" sz="2400" dirty="0" smtClean="0"/>
              <a:t>Adafruit_CharLCD_IPclock_example.py</a:t>
            </a:r>
            <a:r>
              <a:rPr lang="zh-CN" altLang="en-US" sz="2400" dirty="0" smtClean="0"/>
              <a:t>为开机自启动，而在关机时会自动关闭。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将下段代码粘贴到 </a:t>
            </a:r>
            <a:r>
              <a:rPr lang="en-US" altLang="zh-CN" sz="2400" dirty="0" smtClean="0"/>
              <a:t>/etc/</a:t>
            </a:r>
            <a:r>
              <a:rPr lang="en-US" altLang="zh-CN" sz="2400" dirty="0" err="1" smtClean="0"/>
              <a:t>init.d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lcd</a:t>
            </a:r>
            <a:r>
              <a:rPr lang="zh-CN" altLang="en-US" sz="2400" dirty="0" smtClean="0"/>
              <a:t>，注意，需要</a:t>
            </a:r>
            <a:r>
              <a:rPr lang="en-US" altLang="zh-CN" sz="2400" dirty="0" smtClean="0"/>
              <a:t>root</a:t>
            </a:r>
            <a:r>
              <a:rPr lang="zh-CN" altLang="en-US" sz="2400" dirty="0" smtClean="0"/>
              <a:t>权限才能在这个目录下执行写操作。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你需要相应的将路径修改为你实际保存该脚本的路径才行。修改初始化脚本的执行权限：</a:t>
            </a:r>
          </a:p>
          <a:p>
            <a:pPr>
              <a:buNone/>
            </a:pPr>
            <a:r>
              <a:rPr lang="fr-FR" sz="2400" dirty="0" smtClean="0"/>
              <a:t>	sudo chmod + x / etc / init . d / lcd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用</a:t>
            </a:r>
            <a:r>
              <a:rPr lang="en-US" sz="2400" dirty="0" smtClean="0"/>
              <a:t>update-</a:t>
            </a:r>
            <a:r>
              <a:rPr lang="en-US" sz="2400" dirty="0" err="1" smtClean="0"/>
              <a:t>rc.d</a:t>
            </a:r>
            <a:r>
              <a:rPr lang="zh-CN" altLang="en-US" sz="2400" dirty="0" smtClean="0"/>
              <a:t>命令使系统感知</a:t>
            </a:r>
            <a:r>
              <a:rPr lang="en-US" sz="2400" dirty="0" err="1" smtClean="0"/>
              <a:t>lcd</a:t>
            </a:r>
            <a:r>
              <a:rPr lang="zh-CN" altLang="en-US" sz="2400" dirty="0" smtClean="0"/>
              <a:t>初始化脚本</a:t>
            </a:r>
            <a:endParaRPr lang="en-US" altLang="zh-CN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sudo</a:t>
            </a:r>
            <a:r>
              <a:rPr lang="en-US" sz="2400" dirty="0" smtClean="0"/>
              <a:t> update - </a:t>
            </a:r>
            <a:r>
              <a:rPr lang="en-US" sz="2400" dirty="0" err="1" smtClean="0"/>
              <a:t>rc</a:t>
            </a:r>
            <a:r>
              <a:rPr lang="en-US" sz="2400" dirty="0" smtClean="0"/>
              <a:t> . d </a:t>
            </a:r>
            <a:r>
              <a:rPr lang="en-US" sz="2400" dirty="0" err="1" smtClean="0"/>
              <a:t>lcd</a:t>
            </a:r>
            <a:r>
              <a:rPr lang="en-US" sz="2400" dirty="0" smtClean="0"/>
              <a:t> defaults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现在每次启动时，</a:t>
            </a:r>
            <a:r>
              <a:rPr lang="en-US" altLang="zh-CN" sz="2400" dirty="0" err="1" smtClean="0"/>
              <a:t>lcd</a:t>
            </a:r>
            <a:r>
              <a:rPr lang="zh-CN" altLang="en-US" sz="2400" dirty="0" smtClean="0"/>
              <a:t>也会自动启动并显示出系统的时间和</a:t>
            </a:r>
            <a:r>
              <a:rPr lang="en-US" altLang="zh-CN" sz="2400" dirty="0" smtClean="0"/>
              <a:t>IP</a:t>
            </a:r>
            <a:r>
              <a:rPr lang="zh-CN" altLang="en-US" sz="2400" dirty="0" smtClean="0"/>
              <a:t>地址到屏幕上。这样你就可以在不用屏幕显示器的情况下知道树莓派的</a:t>
            </a:r>
            <a:r>
              <a:rPr lang="en-US" altLang="zh-CN" sz="2400" dirty="0" smtClean="0"/>
              <a:t>IP</a:t>
            </a:r>
            <a:r>
              <a:rPr lang="zh-CN" altLang="en-US" sz="2400" dirty="0" smtClean="0"/>
              <a:t>地址以及何时可以连接上它。</a:t>
            </a:r>
            <a:endParaRPr lang="en-US" sz="2400" dirty="0" smtClean="0"/>
          </a:p>
          <a:p>
            <a:pPr>
              <a:buFont typeface="Wingdings" pitchFamily="2" charset="2"/>
              <a:buChar char="p"/>
            </a:pP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zh-CN" altLang="en-US" sz="3200" b="1" dirty="0" smtClean="0"/>
              <a:t>十三、让程序开机自启动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4282" y="71414"/>
            <a:ext cx="8572560" cy="6715148"/>
          </a:xfrm>
          <a:prstGeom prst="rect">
            <a:avLst/>
          </a:prstGeom>
          <a:solidFill>
            <a:srgbClr val="BBE0E3"/>
          </a:solidFill>
        </p:spPr>
        <p:txBody>
          <a:bodyPr wrap="square">
            <a:spAutoFit/>
          </a:bodyPr>
          <a:lstStyle/>
          <a:p>
            <a:r>
              <a:rPr lang="en-US" sz="1600" dirty="0" smtClean="0"/>
              <a:t>### BEGIN INIT INFO</a:t>
            </a:r>
          </a:p>
          <a:p>
            <a:r>
              <a:rPr lang="en-US" sz="1600" dirty="0" smtClean="0"/>
              <a:t># Provides: LCD - date / time / </a:t>
            </a:r>
            <a:r>
              <a:rPr lang="en-US" sz="1600" dirty="0" err="1" smtClean="0"/>
              <a:t>ip</a:t>
            </a:r>
            <a:r>
              <a:rPr lang="en-US" sz="1600" dirty="0" smtClean="0"/>
              <a:t> address</a:t>
            </a:r>
          </a:p>
          <a:p>
            <a:r>
              <a:rPr lang="en-US" sz="1600" dirty="0" smtClean="0"/>
              <a:t># Required-Start: $</a:t>
            </a:r>
            <a:r>
              <a:rPr lang="en-US" sz="1600" dirty="0" err="1" smtClean="0"/>
              <a:t>remote_fs</a:t>
            </a:r>
            <a:r>
              <a:rPr lang="en-US" sz="1600" dirty="0" smtClean="0"/>
              <a:t> $</a:t>
            </a:r>
            <a:r>
              <a:rPr lang="en-US" sz="1600" dirty="0" err="1" smtClean="0"/>
              <a:t>syslog</a:t>
            </a:r>
            <a:endParaRPr lang="en-US" sz="1600" dirty="0" smtClean="0"/>
          </a:p>
          <a:p>
            <a:r>
              <a:rPr lang="en-US" sz="1600" dirty="0" smtClean="0"/>
              <a:t># Required-Stop: $</a:t>
            </a:r>
            <a:r>
              <a:rPr lang="en-US" sz="1600" dirty="0" err="1" smtClean="0"/>
              <a:t>remote_fs</a:t>
            </a:r>
            <a:r>
              <a:rPr lang="en-US" sz="1600" dirty="0" smtClean="0"/>
              <a:t> $</a:t>
            </a:r>
            <a:r>
              <a:rPr lang="en-US" sz="1600" dirty="0" err="1" smtClean="0"/>
              <a:t>syslog</a:t>
            </a:r>
            <a:endParaRPr lang="en-US" sz="1600" dirty="0" smtClean="0"/>
          </a:p>
          <a:p>
            <a:r>
              <a:rPr lang="en-US" sz="1600" dirty="0" smtClean="0"/>
              <a:t># Default-Start: 2 3 4 5</a:t>
            </a:r>
          </a:p>
          <a:p>
            <a:r>
              <a:rPr lang="en-US" sz="1600" dirty="0" smtClean="0"/>
              <a:t># Default-Stop: 0 1 6</a:t>
            </a:r>
          </a:p>
          <a:p>
            <a:r>
              <a:rPr lang="en-US" sz="1600" dirty="0" smtClean="0"/>
              <a:t># Short-Description: Liquid Crystal Display</a:t>
            </a:r>
          </a:p>
          <a:p>
            <a:r>
              <a:rPr lang="en-US" sz="1600" dirty="0" smtClean="0"/>
              <a:t># Description: date / time / </a:t>
            </a:r>
            <a:r>
              <a:rPr lang="en-US" sz="1600" dirty="0" err="1" smtClean="0"/>
              <a:t>ip</a:t>
            </a:r>
            <a:r>
              <a:rPr lang="en-US" sz="1600" dirty="0" smtClean="0"/>
              <a:t> address</a:t>
            </a:r>
          </a:p>
          <a:p>
            <a:r>
              <a:rPr lang="en-US" sz="1600" dirty="0" smtClean="0"/>
              <a:t>### END INIT INFO</a:t>
            </a:r>
          </a:p>
          <a:p>
            <a:r>
              <a:rPr lang="en-US" sz="1600" dirty="0" smtClean="0"/>
              <a:t>#! /bin/</a:t>
            </a:r>
            <a:r>
              <a:rPr lang="en-US" sz="1600" dirty="0" err="1" smtClean="0"/>
              <a:t>sh</a:t>
            </a:r>
            <a:endParaRPr lang="en-US" sz="1600" dirty="0" smtClean="0"/>
          </a:p>
          <a:p>
            <a:r>
              <a:rPr lang="en-US" sz="1600" dirty="0" smtClean="0"/>
              <a:t># /etc/</a:t>
            </a:r>
            <a:r>
              <a:rPr lang="en-US" sz="1600" dirty="0" err="1" smtClean="0"/>
              <a:t>init.d</a:t>
            </a:r>
            <a:r>
              <a:rPr lang="en-US" sz="1600" dirty="0" smtClean="0"/>
              <a:t>/</a:t>
            </a:r>
            <a:r>
              <a:rPr lang="en-US" sz="1600" dirty="0" err="1" smtClean="0"/>
              <a:t>lcd</a:t>
            </a:r>
            <a:endParaRPr lang="en-US" sz="1600" dirty="0" smtClean="0"/>
          </a:p>
          <a:p>
            <a:r>
              <a:rPr lang="en-US" sz="1600" dirty="0" smtClean="0"/>
              <a:t>export HOME</a:t>
            </a:r>
          </a:p>
          <a:p>
            <a:r>
              <a:rPr lang="en-US" sz="1600" dirty="0" smtClean="0"/>
              <a:t>case "$1" in</a:t>
            </a:r>
          </a:p>
          <a:p>
            <a:r>
              <a:rPr lang="en-US" sz="1600" dirty="0" smtClean="0"/>
              <a:t>     start )</a:t>
            </a:r>
          </a:p>
          <a:p>
            <a:r>
              <a:rPr lang="en-US" sz="1600" dirty="0" smtClean="0"/>
              <a:t>         echo "Starting LCD"</a:t>
            </a:r>
          </a:p>
          <a:p>
            <a:r>
              <a:rPr lang="en-US" sz="1600" dirty="0" smtClean="0"/>
              <a:t>         / home / pi / </a:t>
            </a:r>
            <a:r>
              <a:rPr lang="en-US" sz="1600" dirty="0" err="1" smtClean="0"/>
              <a:t>Adafruit</a:t>
            </a:r>
            <a:r>
              <a:rPr lang="en-US" sz="1600" dirty="0" smtClean="0"/>
              <a:t> - Raspberry - Pi - Python - Code / </a:t>
            </a:r>
            <a:r>
              <a:rPr lang="en-US" sz="1600" dirty="0" err="1" smtClean="0"/>
              <a:t>Adafruit_CharLCD</a:t>
            </a:r>
            <a:r>
              <a:rPr lang="en-US" sz="1600" dirty="0" smtClean="0"/>
              <a:t> /</a:t>
            </a:r>
            <a:r>
              <a:rPr lang="en-US" sz="1600" dirty="0" err="1" smtClean="0"/>
              <a:t>Adafruit_CharLCD_IPclock_example</a:t>
            </a:r>
            <a:r>
              <a:rPr lang="en-US" sz="1600" dirty="0" smtClean="0"/>
              <a:t> .</a:t>
            </a:r>
            <a:r>
              <a:rPr lang="en-US" sz="1600" dirty="0" err="1" smtClean="0"/>
              <a:t>py</a:t>
            </a:r>
            <a:r>
              <a:rPr lang="en-US" sz="1600" dirty="0" smtClean="0"/>
              <a:t>    2 &gt; &amp; 1 &amp;</a:t>
            </a:r>
          </a:p>
          <a:p>
            <a:r>
              <a:rPr lang="en-US" sz="1600" dirty="0" smtClean="0"/>
              <a:t>    stop )</a:t>
            </a:r>
          </a:p>
          <a:p>
            <a:r>
              <a:rPr lang="en-US" sz="1600" dirty="0" smtClean="0"/>
              <a:t>         echo "Stopping LCD"</a:t>
            </a:r>
          </a:p>
          <a:p>
            <a:r>
              <a:rPr lang="en-US" sz="1600" dirty="0" smtClean="0"/>
              <a:t>     LCD_PID = ` </a:t>
            </a:r>
            <a:r>
              <a:rPr lang="en-US" sz="1600" dirty="0" err="1" smtClean="0"/>
              <a:t>ps</a:t>
            </a:r>
            <a:r>
              <a:rPr lang="en-US" sz="1600" dirty="0" smtClean="0"/>
              <a:t> </a:t>
            </a:r>
            <a:r>
              <a:rPr lang="en-US" sz="1600" dirty="0" err="1" smtClean="0"/>
              <a:t>auxwww</a:t>
            </a:r>
            <a:r>
              <a:rPr lang="en-US" sz="1600" dirty="0" smtClean="0"/>
              <a:t> | </a:t>
            </a:r>
            <a:r>
              <a:rPr lang="en-US" sz="1600" dirty="0" err="1" smtClean="0"/>
              <a:t>grep</a:t>
            </a:r>
            <a:r>
              <a:rPr lang="en-US" sz="1600" dirty="0" smtClean="0"/>
              <a:t> </a:t>
            </a:r>
            <a:r>
              <a:rPr lang="en-US" sz="1600" dirty="0" err="1" smtClean="0"/>
              <a:t>Adafruit_CharLCD_IPclock_example</a:t>
            </a:r>
            <a:r>
              <a:rPr lang="en-US" sz="1600" dirty="0" smtClean="0"/>
              <a:t> .</a:t>
            </a:r>
            <a:r>
              <a:rPr lang="en-US" sz="1600" dirty="0" err="1" smtClean="0"/>
              <a:t>py</a:t>
            </a:r>
            <a:r>
              <a:rPr lang="en-US" sz="1600" dirty="0" smtClean="0"/>
              <a:t> | head- 1 | </a:t>
            </a:r>
            <a:r>
              <a:rPr lang="en-US" sz="1600" dirty="0" err="1" smtClean="0"/>
              <a:t>awk</a:t>
            </a:r>
            <a:r>
              <a:rPr lang="en-US" sz="1600" dirty="0" smtClean="0"/>
              <a:t> '{print $2}' `</a:t>
            </a:r>
          </a:p>
          <a:p>
            <a:r>
              <a:rPr lang="en-US" sz="1600" dirty="0" smtClean="0"/>
              <a:t>     kill - 9 $LCD_PID</a:t>
            </a:r>
          </a:p>
          <a:p>
            <a:r>
              <a:rPr lang="en-US" sz="1600" dirty="0" smtClean="0"/>
              <a:t>     * )</a:t>
            </a:r>
          </a:p>
          <a:p>
            <a:r>
              <a:rPr lang="en-US" sz="1600" dirty="0" smtClean="0"/>
              <a:t>         echo "Usage: /etc/</a:t>
            </a:r>
            <a:r>
              <a:rPr lang="en-US" sz="1600" dirty="0" err="1" smtClean="0"/>
              <a:t>init.d</a:t>
            </a:r>
            <a:r>
              <a:rPr lang="en-US" sz="1600" dirty="0" smtClean="0"/>
              <a:t>/</a:t>
            </a:r>
            <a:r>
              <a:rPr lang="en-US" sz="1600" dirty="0" err="1" smtClean="0"/>
              <a:t>lcd</a:t>
            </a:r>
            <a:r>
              <a:rPr lang="en-US" sz="1600" dirty="0" smtClean="0"/>
              <a:t> {</a:t>
            </a:r>
            <a:r>
              <a:rPr lang="en-US" sz="1600" dirty="0" err="1" smtClean="0"/>
              <a:t>start|stop</a:t>
            </a:r>
            <a:r>
              <a:rPr lang="en-US" sz="1600" dirty="0" smtClean="0"/>
              <a:t>}"</a:t>
            </a:r>
          </a:p>
          <a:p>
            <a:r>
              <a:rPr lang="en-US" sz="1600" dirty="0" smtClean="0"/>
              <a:t>         exit 1</a:t>
            </a:r>
          </a:p>
          <a:p>
            <a:r>
              <a:rPr lang="en-US" sz="1600" dirty="0" err="1" smtClean="0"/>
              <a:t>esac</a:t>
            </a:r>
            <a:endParaRPr lang="en-US" sz="1600" dirty="0" smtClean="0"/>
          </a:p>
          <a:p>
            <a:r>
              <a:rPr lang="en-US" sz="1600" dirty="0" smtClean="0"/>
              <a:t>exit 0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128588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下图是用</a:t>
            </a:r>
            <a:r>
              <a:rPr lang="en-US" altLang="zh-CN" sz="2400" dirty="0" smtClean="0"/>
              <a:t>Python</a:t>
            </a:r>
            <a:r>
              <a:rPr lang="zh-CN" altLang="en-US" sz="2400" dirty="0" smtClean="0"/>
              <a:t>代码控制显示的时间日期以及</a:t>
            </a:r>
            <a:r>
              <a:rPr lang="en-US" altLang="zh-CN" sz="2400" dirty="0" smtClean="0"/>
              <a:t>IP</a:t>
            </a:r>
            <a:r>
              <a:rPr lang="zh-CN" altLang="en-US" sz="2400" dirty="0" smtClean="0"/>
              <a:t>地址。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如果你的树莓派运行在</a:t>
            </a:r>
            <a:r>
              <a:rPr lang="en-US" altLang="zh-CN" sz="2400" dirty="0" smtClean="0"/>
              <a:t>Headless</a:t>
            </a:r>
            <a:r>
              <a:rPr lang="zh-CN" altLang="en-US" sz="2400" dirty="0" smtClean="0"/>
              <a:t>模式下（</a:t>
            </a:r>
            <a:r>
              <a:rPr lang="en-US" altLang="zh-CN" sz="2400" dirty="0" smtClean="0"/>
              <a:t>Headless</a:t>
            </a:r>
            <a:r>
              <a:rPr lang="zh-CN" altLang="en-US" sz="2400" dirty="0" smtClean="0"/>
              <a:t>模式是系统的一种配置模式。</a:t>
            </a: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zh-CN" altLang="en-US" sz="3200" b="1" i="1" dirty="0" smtClean="0"/>
              <a:t>一、</a:t>
            </a:r>
            <a:r>
              <a:rPr lang="zh-CN" altLang="en-US" sz="3200" b="1" dirty="0" smtClean="0"/>
              <a:t>项目准备</a:t>
            </a:r>
            <a:endParaRPr lang="zh-CN" altLang="en-US" sz="3200" b="1" i="1" dirty="0"/>
          </a:p>
        </p:txBody>
      </p:sp>
      <p:pic>
        <p:nvPicPr>
          <p:cNvPr id="5" name="Picture 2" descr="C:\Users\zhangjh\AppData\Roaming\360se6\Application\User Data\temp\ABRrIz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2214554"/>
            <a:ext cx="5810291" cy="4357718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428596" y="2143116"/>
            <a:ext cx="250033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Font typeface="Wingdings" pitchFamily="2" charset="2"/>
              <a:buChar char="p"/>
            </a:pP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在该模式下系统缺少了显示设备、键盘或鼠标），能有个小的显示屏显示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IP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地址可是很有吸引力的。</a:t>
            </a:r>
            <a:endParaRPr lang="zh-CN" altLang="en-US" sz="2400" kern="0" dirty="0">
              <a:solidFill>
                <a:srgbClr val="000000"/>
              </a:solidFill>
              <a:latin typeface="Arial"/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5720" y="857232"/>
            <a:ext cx="8601076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最后但也是最重要的是：我的树莓派是按世界统一时间（</a:t>
            </a:r>
            <a:r>
              <a:rPr lang="en-US" altLang="zh-CN" sz="2400" dirty="0" smtClean="0"/>
              <a:t>UTC</a:t>
            </a:r>
            <a:r>
              <a:rPr lang="zh-CN" altLang="en-US" sz="2400" dirty="0" smtClean="0"/>
              <a:t>）配置的，但是我想让它显示出我所在的本地时间。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以下命令可将树莓派设定为任意时区的本地时间，这个命令是一次性的，一旦完成设定，重启之后也不会失效。</a:t>
            </a:r>
            <a:endParaRPr lang="en-US" altLang="zh-CN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sudo</a:t>
            </a:r>
            <a:r>
              <a:rPr lang="en-US" sz="2400" dirty="0" smtClean="0"/>
              <a:t> </a:t>
            </a:r>
            <a:r>
              <a:rPr lang="en-US" sz="2400" dirty="0" err="1" smtClean="0"/>
              <a:t>dpkg</a:t>
            </a:r>
            <a:r>
              <a:rPr lang="en-US" sz="2400" dirty="0" smtClean="0"/>
              <a:t> - reconfigure </a:t>
            </a:r>
            <a:r>
              <a:rPr lang="en-US" sz="2400" dirty="0" err="1" smtClean="0"/>
              <a:t>tzdata</a:t>
            </a:r>
            <a:endParaRPr lang="en-US" sz="2400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zh-CN" altLang="en-US" sz="3200" b="1" dirty="0" smtClean="0"/>
              <a:t>十四、时区</a:t>
            </a:r>
            <a:endParaRPr lang="zh-CN" altLang="en-US" sz="3200" b="1" i="1" dirty="0"/>
          </a:p>
        </p:txBody>
      </p:sp>
      <p:pic>
        <p:nvPicPr>
          <p:cNvPr id="54274" name="Picture 2" descr="C:\Users\zhangjh\AppData\Roaming\360se6\Application\User Data\temp\fuEJba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3000372"/>
            <a:ext cx="5534025" cy="3476626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357158" y="3000372"/>
            <a:ext cx="27860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Font typeface="Wingdings" pitchFamily="2" charset="2"/>
              <a:buChar char="p"/>
            </a:pP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指令输入之后会转到一个选择时间域的程序，下移光标选择你所在的时区就可以了。</a:t>
            </a:r>
            <a:endParaRPr lang="zh-CN" altLang="en-US" sz="2400" kern="0" dirty="0">
              <a:solidFill>
                <a:srgbClr val="000000"/>
              </a:solidFill>
              <a:latin typeface="Arial"/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5720" y="857232"/>
            <a:ext cx="8601076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如果你想让液晶屏显示些别的东西，可以参考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en-US" sz="2000" dirty="0" smtClean="0"/>
              <a:t>lcdmenu.py</a:t>
            </a:r>
            <a:r>
              <a:rPr lang="zh-CN" altLang="en-US" sz="2000" dirty="0" smtClean="0"/>
              <a:t>代码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000" dirty="0" smtClean="0"/>
              <a:t>和</a:t>
            </a:r>
            <a:r>
              <a:rPr lang="en-US" sz="2000" dirty="0" smtClean="0"/>
              <a:t>Adafruit_CharLCD.py</a:t>
            </a:r>
          </a:p>
          <a:p>
            <a:pPr>
              <a:buFont typeface="Wingdings" pitchFamily="2" charset="2"/>
              <a:buChar char="p"/>
            </a:pPr>
            <a:endParaRPr lang="en-US" sz="2400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zh-CN" altLang="en-US" sz="3200" b="1" dirty="0" smtClean="0"/>
              <a:t>十五、显示其他内容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1000132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以下是完成本次教程的必要硬件</a:t>
            </a:r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一个标准的</a:t>
            </a:r>
            <a:r>
              <a:rPr lang="en-US" altLang="zh-CN" sz="2400" dirty="0" smtClean="0"/>
              <a:t>16×2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LCD</a:t>
            </a:r>
          </a:p>
          <a:p>
            <a:pPr lvl="1">
              <a:buFont typeface="Wingdings" pitchFamily="2" charset="2"/>
              <a:buChar char="p"/>
            </a:pP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endParaRPr lang="en-US" altLang="zh-CN" sz="2400" b="1" i="1" dirty="0" smtClean="0">
              <a:hlinkClick r:id="rId2"/>
            </a:endParaRPr>
          </a:p>
          <a:p>
            <a:pPr lvl="1">
              <a:buFont typeface="Wingdings" pitchFamily="2" charset="2"/>
              <a:buChar char="p"/>
            </a:pPr>
            <a:endParaRPr lang="en-US" altLang="zh-CN" sz="2400" b="1" i="1" dirty="0" smtClean="0">
              <a:hlinkClick r:id="rId2"/>
            </a:endParaRP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zh-CN" altLang="en-US" sz="3200" b="1" i="1" dirty="0" smtClean="0"/>
              <a:t>一、</a:t>
            </a:r>
            <a:r>
              <a:rPr lang="zh-CN" altLang="en-US" sz="3200" b="1" dirty="0" smtClean="0"/>
              <a:t>项目准备</a:t>
            </a:r>
            <a:endParaRPr lang="zh-CN" altLang="en-US" sz="3200" b="1" i="1" dirty="0"/>
          </a:p>
        </p:txBody>
      </p:sp>
      <p:pic>
        <p:nvPicPr>
          <p:cNvPr id="28674" name="Picture 2" descr="C:\Users\zhangjh\AppData\Roaming\360se6\Application\User Data\temp\T1M_X_FoldXXXXXXXX_!!0-item_pic.jpg_180x18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857364"/>
            <a:ext cx="3714776" cy="2393969"/>
          </a:xfrm>
          <a:prstGeom prst="rect">
            <a:avLst/>
          </a:prstGeom>
          <a:noFill/>
        </p:spPr>
      </p:pic>
      <p:pic>
        <p:nvPicPr>
          <p:cNvPr id="30722" name="Picture 2" descr="C:\Users\zhangjh\AppData\Roaming\360se6\Application\User Data\temp\TB2iGC3aVXXXXb8XXXXXXXXXXXX_!!406368984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6380" y="1000108"/>
            <a:ext cx="3338501" cy="4570492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142844" y="4357694"/>
            <a:ext cx="48577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eaLnBrk="0" hangingPunct="0">
              <a:spcBef>
                <a:spcPct val="20000"/>
              </a:spcBef>
              <a:buFont typeface="Wingdings" pitchFamily="2" charset="2"/>
              <a:buChar char="p"/>
            </a:pPr>
            <a:r>
              <a:rPr lang="en-US" altLang="zh-CN" sz="2400" b="1" i="1" kern="0" dirty="0" err="1" smtClean="0">
                <a:solidFill>
                  <a:srgbClr val="000000"/>
                </a:solidFill>
                <a:latin typeface="Arial"/>
                <a:ea typeface="宋体"/>
                <a:hlinkClick r:id="rId2"/>
              </a:rPr>
              <a:t>Adafruit</a:t>
            </a:r>
            <a:r>
              <a:rPr lang="en-US" altLang="zh-CN" sz="2400" b="1" i="1" kern="0" dirty="0" smtClean="0">
                <a:solidFill>
                  <a:srgbClr val="000000"/>
                </a:solidFill>
                <a:latin typeface="Arial"/>
                <a:ea typeface="宋体"/>
                <a:hlinkClick r:id="rId2"/>
              </a:rPr>
              <a:t> Pi Cobbler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  （树莓派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GPIO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的扩展设备，这里是以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Cobbler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为例，当然也可以用树莓派的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breakout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128588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任何一个拥有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个引脚的</a:t>
            </a:r>
            <a:r>
              <a:rPr lang="en-US" altLang="zh-CN" sz="2400" dirty="0" smtClean="0"/>
              <a:t>LCD</a:t>
            </a:r>
            <a:r>
              <a:rPr lang="zh-CN" altLang="en-US" sz="2400" dirty="0" smtClean="0"/>
              <a:t>基本上都是用</a:t>
            </a:r>
            <a:r>
              <a:rPr lang="en-US" altLang="zh-CN" sz="2400" dirty="0" smtClean="0"/>
              <a:t>HD44780</a:t>
            </a:r>
            <a:r>
              <a:rPr lang="zh-CN" altLang="en-US" sz="2400" dirty="0" smtClean="0"/>
              <a:t>控制器来控制的。 这种类型的</a:t>
            </a:r>
            <a:r>
              <a:rPr lang="en-US" altLang="zh-CN" sz="2400" dirty="0" smtClean="0"/>
              <a:t>LCD</a:t>
            </a:r>
            <a:r>
              <a:rPr lang="zh-CN" altLang="en-US" sz="2400" dirty="0" smtClean="0"/>
              <a:t>的引脚都拥有相同的输入输出功能，所以比较容易使用。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en-US" altLang="zh-CN" sz="2400" dirty="0" smtClean="0"/>
              <a:t>LCD</a:t>
            </a:r>
            <a:r>
              <a:rPr lang="zh-CN" altLang="en-US" sz="2400" dirty="0" smtClean="0"/>
              <a:t>采用的是并行接口，这就意味着树莓派需要提供多个引脚来控制它。本项目中我们会用到树莓派的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个数据引脚（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位模式）和两个控制引脚。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数据引脚可以直接传输数据到</a:t>
            </a:r>
            <a:r>
              <a:rPr lang="en-US" altLang="zh-CN" sz="2400" dirty="0" smtClean="0"/>
              <a:t>LCD</a:t>
            </a:r>
            <a:r>
              <a:rPr lang="zh-CN" altLang="en-US" sz="2400" dirty="0" smtClean="0"/>
              <a:t>上， 这里我们只让</a:t>
            </a:r>
            <a:r>
              <a:rPr lang="en-US" altLang="zh-CN" sz="2400" dirty="0" smtClean="0"/>
              <a:t>LCD</a:t>
            </a:r>
            <a:r>
              <a:rPr lang="zh-CN" altLang="en-US" sz="2400" dirty="0" smtClean="0"/>
              <a:t>处于写模式，不读取任何数据。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zh-CN" altLang="en-US" sz="3200" b="1" dirty="0" smtClean="0"/>
              <a:t>二、</a:t>
            </a:r>
            <a:r>
              <a:rPr lang="zh-CN" altLang="en-US" sz="3200" dirty="0" smtClean="0"/>
              <a:t>连接</a:t>
            </a:r>
            <a:r>
              <a:rPr lang="en-US" sz="3200" dirty="0" smtClean="0"/>
              <a:t>Cobbler</a:t>
            </a:r>
            <a:r>
              <a:rPr lang="zh-CN" altLang="en-US" sz="3200" dirty="0" smtClean="0"/>
              <a:t>到</a:t>
            </a:r>
            <a:r>
              <a:rPr lang="en-US" sz="3200" dirty="0" smtClean="0"/>
              <a:t>LCD</a:t>
            </a:r>
            <a:r>
              <a:rPr lang="zh-CN" altLang="en-US" sz="3200" dirty="0" smtClean="0"/>
              <a:t>上</a:t>
            </a:r>
            <a:endParaRPr lang="zh-CN" altLang="en-US" sz="3200" b="1" i="1" dirty="0"/>
          </a:p>
        </p:txBody>
      </p:sp>
      <p:pic>
        <p:nvPicPr>
          <p:cNvPr id="31746" name="Picture 2" descr="C:\Users\zhangjh\AppData\Roaming\360se6\Application\User Data\temp\f6nQn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3786190"/>
            <a:ext cx="3619525" cy="27146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128588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寄存器的选择引脚有两种用途。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当设置为低位时，它可以发送指令到</a:t>
            </a:r>
            <a:r>
              <a:rPr lang="en-US" altLang="zh-CN" sz="2400" dirty="0" smtClean="0"/>
              <a:t>LCD</a:t>
            </a:r>
            <a:r>
              <a:rPr lang="zh-CN" altLang="en-US" sz="2400" dirty="0" smtClean="0"/>
              <a:t>（比如显示的位置或是清空屏幕），可理解为命令寄存器。 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当设置为高位的时候，它使得</a:t>
            </a:r>
            <a:r>
              <a:rPr lang="en-US" altLang="zh-CN" sz="2400" dirty="0" smtClean="0"/>
              <a:t>LCD</a:t>
            </a:r>
            <a:r>
              <a:rPr lang="zh-CN" altLang="en-US" sz="2400" dirty="0" smtClean="0"/>
              <a:t>转为数据模式并且将数据传输到屏幕上。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读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写引脚在这里会被设置成低位（写模式），因为我们只是想让</a:t>
            </a:r>
            <a:r>
              <a:rPr lang="en-US" altLang="zh-CN" sz="2400" dirty="0" smtClean="0"/>
              <a:t>LCD</a:t>
            </a:r>
            <a:r>
              <a:rPr lang="zh-CN" altLang="en-US" sz="2400" dirty="0" smtClean="0"/>
              <a:t>作为一个输出设备。</a:t>
            </a: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zh-CN" altLang="en-US" sz="3200" b="1" dirty="0" smtClean="0"/>
              <a:t>二、</a:t>
            </a:r>
            <a:r>
              <a:rPr lang="zh-CN" altLang="en-US" sz="3200" dirty="0" smtClean="0"/>
              <a:t>连接</a:t>
            </a:r>
            <a:r>
              <a:rPr lang="en-US" sz="3200" dirty="0" smtClean="0"/>
              <a:t>Cobbler</a:t>
            </a:r>
            <a:r>
              <a:rPr lang="zh-CN" altLang="en-US" sz="3200" dirty="0" smtClean="0"/>
              <a:t>到</a:t>
            </a:r>
            <a:r>
              <a:rPr lang="en-US" sz="3200" dirty="0" smtClean="0"/>
              <a:t>LCD</a:t>
            </a:r>
            <a:r>
              <a:rPr lang="zh-CN" altLang="en-US" sz="3200" dirty="0" smtClean="0"/>
              <a:t>上</a:t>
            </a:r>
            <a:endParaRPr lang="zh-CN" altLang="en-US" sz="3200" b="1" i="1" dirty="0"/>
          </a:p>
        </p:txBody>
      </p:sp>
      <p:pic>
        <p:nvPicPr>
          <p:cNvPr id="31746" name="Picture 2" descr="C:\Users\zhangjh\AppData\Roaming\360se6\Application\User Data\temp\f6nQn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8" y="3857628"/>
            <a:ext cx="3619525" cy="27146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7158" y="785794"/>
            <a:ext cx="8458200" cy="1285884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01</a:t>
            </a:r>
            <a:r>
              <a:rPr lang="zh-CN" altLang="en-US" sz="2000" dirty="0" smtClean="0"/>
              <a:t>、</a:t>
            </a:r>
            <a:r>
              <a:rPr lang="en-US" sz="2000" dirty="0" smtClean="0"/>
              <a:t>Ground</a:t>
            </a:r>
          </a:p>
          <a:p>
            <a:pPr>
              <a:buNone/>
            </a:pPr>
            <a:r>
              <a:rPr lang="en-US" sz="2000" dirty="0" smtClean="0"/>
              <a:t>02</a:t>
            </a:r>
            <a:r>
              <a:rPr lang="zh-CN" altLang="en-US" sz="2000" dirty="0" smtClean="0"/>
              <a:t>、</a:t>
            </a:r>
            <a:r>
              <a:rPr lang="en-US" sz="2000" dirty="0" smtClean="0"/>
              <a:t>VCC -  </a:t>
            </a:r>
            <a:r>
              <a:rPr lang="en-US" sz="2000" b="1" dirty="0" smtClean="0"/>
              <a:t>5v not 3.3v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03</a:t>
            </a:r>
            <a:r>
              <a:rPr lang="zh-CN" altLang="en-US" sz="2000" dirty="0" smtClean="0"/>
              <a:t>、</a:t>
            </a:r>
            <a:r>
              <a:rPr lang="en-US" sz="2000" dirty="0" smtClean="0"/>
              <a:t>Contrast adjustment (VO) from potentiometer</a:t>
            </a:r>
          </a:p>
          <a:p>
            <a:pPr>
              <a:buNone/>
            </a:pPr>
            <a:r>
              <a:rPr lang="en-US" sz="2000" dirty="0" smtClean="0"/>
              <a:t>04</a:t>
            </a:r>
            <a:r>
              <a:rPr lang="zh-CN" altLang="en-US" sz="2000" dirty="0" smtClean="0"/>
              <a:t>、</a:t>
            </a:r>
            <a:r>
              <a:rPr lang="en-US" sz="2000" dirty="0" smtClean="0"/>
              <a:t>Register Select (RS). RS=0: Command, RS=1: Data</a:t>
            </a:r>
          </a:p>
          <a:p>
            <a:pPr>
              <a:buNone/>
            </a:pPr>
            <a:r>
              <a:rPr lang="en-US" sz="2000" dirty="0" smtClean="0"/>
              <a:t>05</a:t>
            </a:r>
            <a:r>
              <a:rPr lang="zh-CN" altLang="en-US" sz="2000" dirty="0" smtClean="0"/>
              <a:t>、</a:t>
            </a:r>
            <a:r>
              <a:rPr lang="en-US" sz="2000" dirty="0" smtClean="0"/>
              <a:t>Read/Write (R/W). R/W=0: Write, R/W=1: Read ( </a:t>
            </a:r>
            <a:r>
              <a:rPr lang="en-US" sz="2000" b="1" dirty="0" smtClean="0"/>
              <a:t>we won’t use this pin</a:t>
            </a:r>
            <a:r>
              <a:rPr lang="en-US" sz="2000" dirty="0" smtClean="0"/>
              <a:t> )</a:t>
            </a:r>
          </a:p>
          <a:p>
            <a:pPr>
              <a:buNone/>
            </a:pPr>
            <a:r>
              <a:rPr lang="en-US" sz="2000" dirty="0" smtClean="0"/>
              <a:t>06</a:t>
            </a:r>
            <a:r>
              <a:rPr lang="zh-CN" altLang="en-US" sz="2000" dirty="0" smtClean="0"/>
              <a:t>、</a:t>
            </a:r>
            <a:r>
              <a:rPr lang="en-US" sz="2000" dirty="0" smtClean="0"/>
              <a:t>Clock (Enable). Falling edge triggered</a:t>
            </a:r>
          </a:p>
          <a:p>
            <a:pPr>
              <a:buNone/>
            </a:pPr>
            <a:r>
              <a:rPr lang="en-US" sz="2000" dirty="0" smtClean="0"/>
              <a:t>07</a:t>
            </a:r>
            <a:r>
              <a:rPr lang="en-US" altLang="zh-CN" sz="2000" dirty="0" smtClean="0"/>
              <a:t>-10 </a:t>
            </a:r>
            <a:r>
              <a:rPr lang="en-US" sz="2000" dirty="0" smtClean="0"/>
              <a:t>Bit0 </a:t>
            </a:r>
            <a:r>
              <a:rPr lang="en-US" altLang="zh-CN" sz="2000" dirty="0" smtClean="0"/>
              <a:t>-Bit3 </a:t>
            </a:r>
            <a:r>
              <a:rPr lang="en-US" sz="2000" dirty="0" smtClean="0"/>
              <a:t> </a:t>
            </a:r>
            <a:r>
              <a:rPr lang="en-US" sz="2000" b="1" dirty="0" smtClean="0"/>
              <a:t>(Not used in 4-bit operation)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11</a:t>
            </a:r>
            <a:r>
              <a:rPr lang="en-US" altLang="zh-CN" sz="2000" dirty="0" smtClean="0"/>
              <a:t>-14 </a:t>
            </a:r>
            <a:r>
              <a:rPr lang="en-US" sz="2000" dirty="0" smtClean="0"/>
              <a:t>Bit4</a:t>
            </a:r>
            <a:r>
              <a:rPr lang="en-US" altLang="zh-CN" sz="2000" dirty="0" smtClean="0"/>
              <a:t>-</a:t>
            </a:r>
            <a:r>
              <a:rPr lang="en-US" sz="2000" dirty="0" smtClean="0"/>
              <a:t>Bit 7</a:t>
            </a:r>
          </a:p>
          <a:p>
            <a:pPr>
              <a:buNone/>
            </a:pPr>
            <a:r>
              <a:rPr lang="en-US" sz="2000" dirty="0" smtClean="0"/>
              <a:t>15</a:t>
            </a:r>
            <a:r>
              <a:rPr lang="zh-CN" altLang="en-US" sz="2000" dirty="0" smtClean="0"/>
              <a:t>、</a:t>
            </a:r>
            <a:r>
              <a:rPr lang="en-US" sz="2000" dirty="0" smtClean="0"/>
              <a:t>Backlight LED Anode (+)</a:t>
            </a:r>
          </a:p>
          <a:p>
            <a:pPr>
              <a:buNone/>
            </a:pPr>
            <a:r>
              <a:rPr lang="en-US" sz="2000" dirty="0" smtClean="0"/>
              <a:t>16</a:t>
            </a:r>
            <a:r>
              <a:rPr lang="zh-CN" altLang="en-US" sz="2000" dirty="0" smtClean="0"/>
              <a:t>、</a:t>
            </a:r>
            <a:r>
              <a:rPr lang="en-US" sz="2000" dirty="0" smtClean="0"/>
              <a:t>Backlight LED Cathode (-)</a:t>
            </a:r>
            <a:endParaRPr lang="en-US" sz="20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zh-CN" altLang="en-US" sz="3200" b="1" dirty="0" smtClean="0"/>
              <a:t>三、</a:t>
            </a:r>
            <a:r>
              <a:rPr lang="en-US" sz="3200" dirty="0" smtClean="0"/>
              <a:t>LCD </a:t>
            </a:r>
            <a:r>
              <a:rPr lang="zh-CN" altLang="en-US" sz="3200" dirty="0" smtClean="0"/>
              <a:t>各个引脚的定义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zh-CN" altLang="en-US" sz="3200" b="1" dirty="0" smtClean="0"/>
              <a:t>三、</a:t>
            </a:r>
            <a:r>
              <a:rPr lang="en-US" sz="3200" dirty="0" smtClean="0"/>
              <a:t>LCD </a:t>
            </a:r>
            <a:r>
              <a:rPr lang="zh-CN" altLang="en-US" sz="3200" dirty="0" smtClean="0"/>
              <a:t>各个引脚的定义</a:t>
            </a:r>
            <a:endParaRPr lang="zh-CN" altLang="en-US" sz="3200" b="1" i="1" dirty="0"/>
          </a:p>
        </p:txBody>
      </p:sp>
      <p:pic>
        <p:nvPicPr>
          <p:cNvPr id="32770" name="Picture 2" descr="C:\Users\zhangjh\AppData\Roaming\360se6\Application\User Data\temp\T2KXY8XbBXXXXXXXXX_!!40636898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214422"/>
            <a:ext cx="7688511" cy="29289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zh-CN" altLang="en-US" sz="3200" b="1" dirty="0" smtClean="0"/>
              <a:t>三、</a:t>
            </a:r>
            <a:r>
              <a:rPr lang="en-US" sz="3200" dirty="0" smtClean="0"/>
              <a:t>LCD </a:t>
            </a:r>
            <a:r>
              <a:rPr lang="zh-CN" altLang="en-US" sz="3200" dirty="0" smtClean="0"/>
              <a:t>各个引脚的定义</a:t>
            </a:r>
            <a:endParaRPr lang="zh-CN" altLang="en-US" sz="3200" b="1" i="1" dirty="0"/>
          </a:p>
        </p:txBody>
      </p:sp>
      <p:pic>
        <p:nvPicPr>
          <p:cNvPr id="37890" name="Picture 2" descr="C:\Users\zhangjh\AppData\Roaming\360se6\Application\User Data\temp\T2d.EPXodXXXXXXXXX_!!40636898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1" y="1214422"/>
            <a:ext cx="7280195" cy="43577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5498</TotalTime>
  <Words>1753</Words>
  <Application>Microsoft Office PowerPoint</Application>
  <PresentationFormat>全屏显示(4:3)</PresentationFormat>
  <Paragraphs>195</Paragraphs>
  <Slides>31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默认设计模板</vt:lpstr>
      <vt:lpstr>幻灯片 1</vt:lpstr>
      <vt:lpstr>一、项目准备</vt:lpstr>
      <vt:lpstr>一、项目准备</vt:lpstr>
      <vt:lpstr>一、项目准备</vt:lpstr>
      <vt:lpstr>二、连接Cobbler到LCD上</vt:lpstr>
      <vt:lpstr>二、连接Cobbler到LCD上</vt:lpstr>
      <vt:lpstr>三、LCD 各个引脚的定义</vt:lpstr>
      <vt:lpstr>三、LCD 各个引脚的定义</vt:lpstr>
      <vt:lpstr>三、LCD 各个引脚的定义</vt:lpstr>
      <vt:lpstr>三、LCD 各个引脚的定义</vt:lpstr>
      <vt:lpstr>三、LCD 各个引脚的定义</vt:lpstr>
      <vt:lpstr>四、原理图</vt:lpstr>
      <vt:lpstr>五、连接</vt:lpstr>
      <vt:lpstr>五、连接</vt:lpstr>
      <vt:lpstr>六、有关5V LCD与3.3V Pi的问题</vt:lpstr>
      <vt:lpstr>七、准备LCD</vt:lpstr>
      <vt:lpstr>七、准备LCD</vt:lpstr>
      <vt:lpstr>七、准备LCD</vt:lpstr>
      <vt:lpstr>七、准备LCD</vt:lpstr>
      <vt:lpstr>七、准备LCD</vt:lpstr>
      <vt:lpstr>八、准备Python</vt:lpstr>
      <vt:lpstr>九、Python脚本</vt:lpstr>
      <vt:lpstr>九、Python脚本</vt:lpstr>
      <vt:lpstr>十、测试</vt:lpstr>
      <vt:lpstr>十一、IP和时钟的显示的代码</vt:lpstr>
      <vt:lpstr>十二、运行代码</vt:lpstr>
      <vt:lpstr>十二、运行代码</vt:lpstr>
      <vt:lpstr>十三、让程序开机自启动</vt:lpstr>
      <vt:lpstr>幻灯片 29</vt:lpstr>
      <vt:lpstr>十四、时区</vt:lpstr>
      <vt:lpstr>十五、显示其他内容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张家浩</dc:creator>
  <cp:lastModifiedBy>zhangjh</cp:lastModifiedBy>
  <cp:revision>359</cp:revision>
  <dcterms:created xsi:type="dcterms:W3CDTF">2009-01-14T02:14:53Z</dcterms:created>
  <dcterms:modified xsi:type="dcterms:W3CDTF">2014-12-18T01:45:40Z</dcterms:modified>
</cp:coreProperties>
</file>