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510" r:id="rId2"/>
    <p:sldId id="648" r:id="rId3"/>
    <p:sldId id="652" r:id="rId4"/>
    <p:sldId id="653" r:id="rId5"/>
    <p:sldId id="656" r:id="rId6"/>
    <p:sldId id="655" r:id="rId7"/>
    <p:sldId id="671" r:id="rId8"/>
    <p:sldId id="654" r:id="rId9"/>
    <p:sldId id="657" r:id="rId10"/>
    <p:sldId id="658" r:id="rId11"/>
    <p:sldId id="666" r:id="rId12"/>
    <p:sldId id="698" r:id="rId13"/>
    <p:sldId id="700" r:id="rId14"/>
    <p:sldId id="699" r:id="rId15"/>
    <p:sldId id="701" r:id="rId16"/>
    <p:sldId id="702" r:id="rId17"/>
    <p:sldId id="703" r:id="rId18"/>
    <p:sldId id="714" r:id="rId19"/>
    <p:sldId id="704" r:id="rId20"/>
    <p:sldId id="705" r:id="rId21"/>
    <p:sldId id="706" r:id="rId22"/>
    <p:sldId id="713" r:id="rId23"/>
    <p:sldId id="662" r:id="rId24"/>
    <p:sldId id="663" r:id="rId25"/>
    <p:sldId id="664" r:id="rId26"/>
    <p:sldId id="660" r:id="rId27"/>
    <p:sldId id="665" r:id="rId28"/>
    <p:sldId id="707" r:id="rId29"/>
    <p:sldId id="670" r:id="rId30"/>
    <p:sldId id="672" r:id="rId31"/>
    <p:sldId id="674" r:id="rId32"/>
    <p:sldId id="673" r:id="rId33"/>
    <p:sldId id="675" r:id="rId34"/>
    <p:sldId id="694" r:id="rId35"/>
    <p:sldId id="696" r:id="rId36"/>
    <p:sldId id="695" r:id="rId37"/>
    <p:sldId id="676" r:id="rId38"/>
    <p:sldId id="677" r:id="rId39"/>
    <p:sldId id="697" r:id="rId40"/>
    <p:sldId id="678" r:id="rId41"/>
    <p:sldId id="679" r:id="rId42"/>
    <p:sldId id="680" r:id="rId43"/>
    <p:sldId id="708" r:id="rId44"/>
    <p:sldId id="709" r:id="rId45"/>
    <p:sldId id="712" r:id="rId46"/>
    <p:sldId id="710" r:id="rId47"/>
    <p:sldId id="682" r:id="rId48"/>
    <p:sldId id="683" r:id="rId49"/>
    <p:sldId id="684" r:id="rId50"/>
    <p:sldId id="685" r:id="rId51"/>
    <p:sldId id="686" r:id="rId52"/>
    <p:sldId id="687" r:id="rId53"/>
    <p:sldId id="688" r:id="rId54"/>
    <p:sldId id="68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-workshop.com/forum.php?mod=viewthread&amp;tid=321" TargetMode="External"/><Relationship Id="rId2" Type="http://schemas.openxmlformats.org/officeDocument/2006/relationships/hyperlink" Target="http://visualmicro.codeplex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googlecode.com/files/arduino-1.0-linux64.tg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17166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7u1-download-513651.html" TargetMode="External"/><Relationship Id="rId2" Type="http://schemas.openxmlformats.org/officeDocument/2006/relationships/hyperlink" Target="http://www.cygwin.com/setup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19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树莓派与</a:t>
            </a:r>
            <a:r>
              <a:rPr lang="en-US" sz="3600" dirty="0" err="1" smtClean="0"/>
              <a:t>arduino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通讯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安装</a:t>
            </a:r>
            <a:r>
              <a:rPr lang="en-US" sz="2000" dirty="0" smtClean="0"/>
              <a:t>Ant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sz="2000" dirty="0" smtClean="0">
                <a:hlinkClick r:id="rId2"/>
              </a:rPr>
              <a:t>ant</a:t>
            </a:r>
            <a:r>
              <a:rPr lang="zh-CN" altLang="en-US" sz="2000" dirty="0" smtClean="0">
                <a:hlinkClick r:id="rId2"/>
              </a:rPr>
              <a:t>官网</a:t>
            </a:r>
            <a:r>
              <a:rPr lang="zh-CN" altLang="en-US" sz="2000" dirty="0" smtClean="0"/>
              <a:t>下载安装包，解压。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配置</a:t>
            </a:r>
            <a:r>
              <a:rPr lang="en-US" sz="2000" dirty="0" err="1" smtClean="0"/>
              <a:t>Wingdows</a:t>
            </a:r>
            <a:r>
              <a:rPr lang="zh-CN" altLang="en-US" sz="2000" dirty="0" smtClean="0"/>
              <a:t>系统环境变量</a:t>
            </a:r>
          </a:p>
          <a:p>
            <a:pPr lvl="3"/>
            <a:r>
              <a:rPr lang="en-US" sz="2000" dirty="0" smtClean="0"/>
              <a:t>ANT_HOME：</a:t>
            </a:r>
            <a:r>
              <a:rPr lang="zh-CN" altLang="en-US" sz="2000" dirty="0" smtClean="0"/>
              <a:t>选择解压包路径，例如</a:t>
            </a:r>
            <a:r>
              <a:rPr lang="en-US" sz="2000" dirty="0" smtClean="0"/>
              <a:t>G:\Program\Ant</a:t>
            </a:r>
          </a:p>
          <a:p>
            <a:pPr lvl="3"/>
            <a:r>
              <a:rPr lang="en-US" sz="2000" dirty="0" smtClean="0"/>
              <a:t>Path：%ANT_HOME%\bin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从</a:t>
            </a:r>
            <a:r>
              <a:rPr lang="en-US" sz="2000" dirty="0" err="1" smtClean="0"/>
              <a:t>Github</a:t>
            </a:r>
            <a:r>
              <a:rPr lang="zh-CN" altLang="en-US" sz="2000" dirty="0" smtClean="0"/>
              <a:t>上下载源代码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命令提示符下运行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git://github.com/arduino/Arduino.git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编译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进入下载的</a:t>
            </a:r>
            <a:r>
              <a:rPr lang="en-US" sz="2000" dirty="0" err="1" smtClean="0"/>
              <a:t>arduino</a:t>
            </a:r>
            <a:r>
              <a:rPr lang="zh-CN" altLang="en-US" sz="2000" dirty="0" smtClean="0"/>
              <a:t>目录，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path/</a:t>
            </a:r>
            <a:r>
              <a:rPr lang="en-US" sz="2000" dirty="0" err="1" smtClean="0"/>
              <a:t>arduino</a:t>
            </a:r>
            <a:r>
              <a:rPr lang="en-US" sz="2000" dirty="0" smtClean="0"/>
              <a:t>/build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命令提示符下运行 </a:t>
            </a:r>
            <a:r>
              <a:rPr lang="en-US" sz="2000" dirty="0" smtClean="0"/>
              <a:t>ant ，</a:t>
            </a:r>
            <a:r>
              <a:rPr lang="zh-CN" altLang="en-US" sz="2000" dirty="0" smtClean="0"/>
              <a:t>编译成功。</a:t>
            </a:r>
            <a:endParaRPr lang="zh-CN" altLang="en-US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如果对源码进行了修改，运行 </a:t>
            </a:r>
            <a:r>
              <a:rPr lang="en-US" altLang="zh-CN" dirty="0" smtClean="0"/>
              <a:t>ant run</a:t>
            </a:r>
            <a:r>
              <a:rPr lang="zh-CN" altLang="en-US" dirty="0" smtClean="0"/>
              <a:t>会重新编译并且运行新的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IDE</a:t>
            </a:r>
            <a:r>
              <a:rPr lang="zh-CN" altLang="en-US" dirty="0" smtClean="0"/>
              <a:t>开发环境。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更新版本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上会发布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的最新更改，可以运行以下命令更新版本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进入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/path/</a:t>
            </a:r>
            <a:r>
              <a:rPr lang="en-US" altLang="zh-CN" dirty="0" err="1" smtClean="0"/>
              <a:t>arduino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update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启动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，得到如图的界面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Picture 2" descr="http://files.jb51.net/do/uploads/litimg/140220/1145422332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4429156" cy="5375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1285860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另一种模式是在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下直接装</a:t>
            </a:r>
            <a:r>
              <a:rPr lang="en-US" altLang="zh-CN" sz="2400" dirty="0" err="1" smtClean="0"/>
              <a:t>Arduino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、下载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IDE IDEhttp://arduino.googlecode.com/files/arduino-1.0.1-windows.zip</a:t>
            </a:r>
            <a:r>
              <a:rPr lang="zh-CN" altLang="en-US" sz="2400" dirty="0" smtClean="0"/>
              <a:t>（可以直接找最新中文版，但有的下载不带驱动）</a:t>
            </a:r>
            <a:r>
              <a:rPr lang="en-US" sz="2400" b="1" dirty="0" smtClean="0"/>
              <a:t> 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Windows：</a:t>
            </a:r>
            <a:r>
              <a:rPr lang="en-US" sz="2400" dirty="0" smtClean="0"/>
              <a:t>XP、WIN7 32</a:t>
            </a:r>
            <a:r>
              <a:rPr lang="zh-CN" altLang="en-US" sz="2400" dirty="0" smtClean="0"/>
              <a:t>位需要手工更新驱动，驱动在</a:t>
            </a:r>
            <a:r>
              <a:rPr lang="en-US" sz="2400" dirty="0" smtClean="0"/>
              <a:t>IDE</a:t>
            </a:r>
            <a:r>
              <a:rPr lang="zh-CN" altLang="en-US" sz="2400" dirty="0" smtClean="0"/>
              <a:t>目录下</a:t>
            </a:r>
            <a:r>
              <a:rPr lang="en-US" sz="2400" dirty="0" smtClean="0"/>
              <a:t>drivers\FTDI USB Drivers</a:t>
            </a:r>
            <a:r>
              <a:rPr lang="zh-CN" altLang="en-US" sz="2400" dirty="0" smtClean="0"/>
              <a:t>目录中，指定目录为之后自动搜索即可。</a:t>
            </a:r>
            <a:r>
              <a:rPr lang="en-US" sz="2400" dirty="0" smtClean="0"/>
              <a:t>WIN7 64</a:t>
            </a:r>
            <a:r>
              <a:rPr lang="zh-CN" altLang="en-US" sz="2400" dirty="0" smtClean="0"/>
              <a:t>位，</a:t>
            </a:r>
            <a:r>
              <a:rPr lang="en-US" sz="2400" dirty="0" smtClean="0"/>
              <a:t>WIN8</a:t>
            </a:r>
            <a:r>
              <a:rPr lang="zh-CN" altLang="en-US" sz="2400" dirty="0" smtClean="0"/>
              <a:t>自动在线更新驱动即可。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将买回来的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拆了包装，使用方头</a:t>
            </a:r>
            <a:r>
              <a:rPr lang="en-US" altLang="zh-CN" sz="2400" dirty="0" err="1" smtClean="0"/>
              <a:t>usb</a:t>
            </a:r>
            <a:r>
              <a:rPr lang="zh-CN" altLang="en-US" sz="2400" dirty="0" smtClean="0"/>
              <a:t>数据线连接到电脑，本文以</a:t>
            </a:r>
            <a:r>
              <a:rPr lang="en-US" altLang="zh-CN" sz="2400" dirty="0" smtClean="0"/>
              <a:t>win7 32</a:t>
            </a:r>
            <a:r>
              <a:rPr lang="zh-CN" altLang="en-US" sz="2400" dirty="0" smtClean="0"/>
              <a:t>位为例，会出现识别到新硬件显示。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然后，给出下载的驱动目录即可。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1285860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如果没有自动识别新硬件，则双击“计算机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设备管理器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其他设备</a:t>
            </a:r>
            <a:r>
              <a:rPr lang="en-US" altLang="zh-CN" sz="2400" dirty="0" smtClean="0"/>
              <a:t>|USB Serial Port</a:t>
            </a:r>
            <a:r>
              <a:rPr lang="zh-CN" altLang="en-US" sz="2400" dirty="0" smtClean="0"/>
              <a:t>”，选择“更新驱动程序软件”。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在弹出的窗口中，给出下载的驱动目录即可。</a:t>
            </a:r>
            <a:endParaRPr lang="zh-CN" altLang="en-US" sz="20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438994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357158" y="1285860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进入下载软件解压后的目录。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运行</a:t>
            </a:r>
            <a:r>
              <a:rPr lang="en-US" altLang="zh-CN" sz="2400" dirty="0" smtClean="0">
                <a:solidFill>
                  <a:srgbClr val="000000"/>
                </a:solidFill>
              </a:rPr>
              <a:t>arduino.exe</a:t>
            </a:r>
            <a:r>
              <a:rPr lang="zh-CN" altLang="en-US" sz="2400" dirty="0" smtClean="0">
                <a:solidFill>
                  <a:srgbClr val="000000"/>
                </a:solidFill>
              </a:rPr>
              <a:t>文件，打开</a:t>
            </a:r>
            <a:r>
              <a:rPr lang="en-US" altLang="zh-CN" sz="2400" dirty="0" smtClean="0">
                <a:solidFill>
                  <a:srgbClr val="000000"/>
                </a:solidFill>
              </a:rPr>
              <a:t>IDE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596" y="3143248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rgbClr val="000000"/>
                </a:solidFill>
              </a:rPr>
              <a:t>IDE</a:t>
            </a:r>
            <a:r>
              <a:rPr lang="zh-CN" altLang="en-US" sz="2400" dirty="0" smtClean="0">
                <a:solidFill>
                  <a:srgbClr val="000000"/>
                </a:solidFill>
              </a:rPr>
              <a:t>的几个快捷图标工具是：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编译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上传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新建程序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打开程序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保存程序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串口监视器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80590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菜单功能说明如下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文件：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6324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715140" y="1571612"/>
            <a:ext cx="2000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</a:rPr>
              <a:t>IDE</a:t>
            </a:r>
            <a:r>
              <a:rPr lang="zh-CN" altLang="en-US" sz="2400" dirty="0" smtClean="0">
                <a:solidFill>
                  <a:srgbClr val="000000"/>
                </a:solidFill>
              </a:rPr>
              <a:t>上编译完成的程序，就是通过</a:t>
            </a:r>
            <a:r>
              <a:rPr lang="en-US" altLang="zh-CN" sz="2400" dirty="0" smtClean="0">
                <a:solidFill>
                  <a:srgbClr val="000000"/>
                </a:solidFill>
              </a:rPr>
              <a:t>Upload</a:t>
            </a:r>
            <a:r>
              <a:rPr lang="zh-CN" altLang="en-US" sz="2400" dirty="0" smtClean="0">
                <a:solidFill>
                  <a:srgbClr val="000000"/>
                </a:solidFill>
              </a:rPr>
              <a:t>上传到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uno</a:t>
            </a:r>
            <a:r>
              <a:rPr lang="zh-CN" altLang="en-US" sz="2400" dirty="0" smtClean="0">
                <a:solidFill>
                  <a:srgbClr val="000000"/>
                </a:solidFill>
              </a:rPr>
              <a:t>上的。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菜单功能说明如下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编辑：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257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菜单功能说明如下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——Sketch</a:t>
            </a:r>
            <a:r>
              <a:rPr lang="zh-CN" altLang="en-US" sz="2400" dirty="0" smtClean="0">
                <a:solidFill>
                  <a:srgbClr val="000000"/>
                </a:solidFill>
              </a:rPr>
              <a:t>（草稿）：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13137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菜单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Improt</a:t>
            </a:r>
            <a:r>
              <a:rPr lang="en-US" altLang="zh-CN" sz="2400" dirty="0" smtClean="0">
                <a:solidFill>
                  <a:srgbClr val="000000"/>
                </a:solidFill>
              </a:rPr>
              <a:t> Library</a:t>
            </a:r>
            <a:r>
              <a:rPr lang="zh-CN" altLang="en-US" sz="2400" dirty="0" smtClean="0">
                <a:solidFill>
                  <a:srgbClr val="000000"/>
                </a:solidFill>
              </a:rPr>
              <a:t>（导入库）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最基本的导入库：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857232"/>
            <a:ext cx="1571636" cy="56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00306"/>
            <a:ext cx="494989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菜单功能说明如下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——Tools</a:t>
            </a:r>
            <a:r>
              <a:rPr lang="zh-CN" altLang="en-US" sz="2400" dirty="0" smtClean="0">
                <a:solidFill>
                  <a:srgbClr val="000000"/>
                </a:solidFill>
              </a:rPr>
              <a:t>（工具）：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1785926"/>
            <a:ext cx="747865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321471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，是一个基于开放源码的软硬件平台，构建于开放源码</a:t>
            </a:r>
            <a:r>
              <a:rPr lang="en-US" altLang="zh-CN" sz="2400" dirty="0" smtClean="0"/>
              <a:t>simple I/O</a:t>
            </a:r>
            <a:r>
              <a:rPr lang="zh-CN" altLang="en-US" sz="2400" dirty="0" smtClean="0"/>
              <a:t>介面版，并且具有使用类似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</a:t>
            </a:r>
            <a:r>
              <a:rPr lang="en-US" altLang="zh-CN" sz="2400" dirty="0" smtClean="0"/>
              <a:t>Processing/Wiring</a:t>
            </a:r>
            <a:r>
              <a:rPr lang="zh-CN" altLang="en-US" sz="2400" dirty="0" smtClean="0"/>
              <a:t>开发环境。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包含：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硬件（有多种型号），左图：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软件（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IDE)</a:t>
            </a:r>
            <a:r>
              <a:rPr lang="zh-CN" altLang="en-US" sz="2400" dirty="0" smtClean="0"/>
              <a:t>，右图：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介绍 </a:t>
            </a:r>
            <a:endParaRPr lang="zh-CN" altLang="en-US" sz="3200" b="1" dirty="0"/>
          </a:p>
        </p:txBody>
      </p:sp>
      <p:pic>
        <p:nvPicPr>
          <p:cNvPr id="4098" name="Picture 2" descr="C:\Users\zhangjh\AppData\Roaming\360se6\Application\User Data\temp\8718367adab44aedeb24c37eb11c8701a08bfbc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57562"/>
            <a:ext cx="3994184" cy="3286124"/>
          </a:xfrm>
          <a:prstGeom prst="rect">
            <a:avLst/>
          </a:prstGeom>
          <a:noFill/>
        </p:spPr>
      </p:pic>
      <p:pic>
        <p:nvPicPr>
          <p:cNvPr id="5" name="Picture 2" descr="http://files.jb51.net/do/uploads/litimg/140220/1145422332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484354"/>
            <a:ext cx="3500462" cy="4248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工具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选择开发版：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点击“工具</a:t>
            </a:r>
            <a:r>
              <a:rPr lang="en-US" altLang="zh-CN" sz="2400" dirty="0" smtClean="0">
                <a:solidFill>
                  <a:srgbClr val="000000"/>
                </a:solidFill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</a:rPr>
              <a:t>板”右键，选择与所使用的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zh-CN" altLang="en-US" sz="2400" dirty="0" smtClean="0">
                <a:solidFill>
                  <a:srgbClr val="000000"/>
                </a:solidFill>
              </a:rPr>
              <a:t>一致的板子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我们用的是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uno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6215106" cy="358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工具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选择端口：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点击“工具</a:t>
            </a:r>
            <a:r>
              <a:rPr lang="en-US" altLang="zh-CN" sz="2400" dirty="0" smtClean="0">
                <a:solidFill>
                  <a:srgbClr val="000000"/>
                </a:solidFill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</a:rPr>
              <a:t>端口”右键，看到我们用的是</a:t>
            </a:r>
            <a:r>
              <a:rPr lang="en-US" altLang="zh-CN" sz="2400" dirty="0" smtClean="0">
                <a:solidFill>
                  <a:srgbClr val="000000"/>
                </a:solidFill>
              </a:rPr>
              <a:t>COM6</a:t>
            </a:r>
            <a:r>
              <a:rPr lang="zh-CN" altLang="en-US" sz="2400" dirty="0" smtClean="0">
                <a:solidFill>
                  <a:srgbClr val="000000"/>
                </a:solidFill>
              </a:rPr>
              <a:t>口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4429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214818"/>
            <a:ext cx="517715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071934" y="2000240"/>
            <a:ext cx="4500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点击最右边的窗口监视器，在输入栏输入</a:t>
            </a:r>
            <a:r>
              <a:rPr lang="en-US" altLang="zh-CN" sz="2400" dirty="0" smtClean="0">
                <a:solidFill>
                  <a:srgbClr val="000000"/>
                </a:solidFill>
              </a:rPr>
              <a:t>123456</a:t>
            </a:r>
            <a:r>
              <a:rPr lang="zh-CN" altLang="en-US" sz="2400" dirty="0" smtClean="0">
                <a:solidFill>
                  <a:srgbClr val="000000"/>
                </a:solidFill>
              </a:rPr>
              <a:t>，得到回应如下图（以在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zh-CN" altLang="en-US" sz="2400" dirty="0" smtClean="0">
                <a:solidFill>
                  <a:srgbClr val="000000"/>
                </a:solidFill>
              </a:rPr>
              <a:t>中下载了处理程序，后面介绍）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说明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工作正常。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1000108"/>
            <a:ext cx="8143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国外某大侠开发出来</a:t>
            </a:r>
            <a:r>
              <a:rPr lang="en-US" altLang="zh-CN" sz="2400" dirty="0" smtClean="0"/>
              <a:t>VS2008 2010</a:t>
            </a:r>
            <a:r>
              <a:rPr lang="zh-CN" altLang="en-US" sz="2400" dirty="0" smtClean="0"/>
              <a:t>使用的</a:t>
            </a:r>
            <a:r>
              <a:rPr lang="en-US" altLang="zh-CN" sz="2400" u="sng" dirty="0" err="1" smtClean="0">
                <a:hlinkClick r:id="rId2"/>
              </a:rPr>
              <a:t>arduino</a:t>
            </a:r>
            <a:r>
              <a:rPr lang="zh-CN" altLang="en-US" sz="2400" u="sng" dirty="0" smtClean="0">
                <a:hlinkClick r:id="rId2"/>
              </a:rPr>
              <a:t>插件</a:t>
            </a:r>
            <a:r>
              <a:rPr lang="zh-CN" altLang="en-US" sz="2400" dirty="0" smtClean="0"/>
              <a:t>，不仅可以使用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进行代码的编写（不需要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IDE</a:t>
            </a:r>
            <a:r>
              <a:rPr lang="zh-CN" altLang="en-US" sz="2400" dirty="0" smtClean="0"/>
              <a:t>了），而且也可以直接在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中，下载编译好的代码到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上，非常之方便，教程如下：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rgbClr val="000000"/>
                </a:solidFill>
                <a:hlinkClick r:id="rId3"/>
              </a:rPr>
              <a:t>http://www.geek-workshop.com/forum.php?mod=viewthread&amp;tid=321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内有插件下载地址。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使用方法与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IDE</a:t>
            </a:r>
            <a:r>
              <a:rPr lang="zh-CN" altLang="en-US" sz="2400" dirty="0" smtClean="0">
                <a:solidFill>
                  <a:srgbClr val="000000"/>
                </a:solidFill>
              </a:rPr>
              <a:t>基本一样，包括对各种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zh-CN" altLang="en-US" sz="2400" dirty="0" smtClean="0">
                <a:solidFill>
                  <a:srgbClr val="000000"/>
                </a:solidFill>
              </a:rPr>
              <a:t>板子、端口的选择等，是否还可以进行串口监控？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步：下载</a:t>
            </a:r>
            <a:r>
              <a:rPr lang="en-US" sz="2400" dirty="0" smtClean="0"/>
              <a:t>Linux</a:t>
            </a:r>
            <a:r>
              <a:rPr lang="zh-CN" altLang="en-US" sz="2400" dirty="0" smtClean="0"/>
              <a:t>版的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（目前系统已自带）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wget</a:t>
            </a:r>
            <a:r>
              <a:rPr lang="en-US" sz="2400" dirty="0" smtClean="0"/>
              <a:t> </a:t>
            </a:r>
            <a:r>
              <a:rPr lang="en-US" sz="2400" u="sng" dirty="0" smtClean="0">
                <a:hlinkClick r:id="rId2"/>
              </a:rPr>
              <a:t>http://arduino.googlecode.com/files/arduino-1.0-linux64.tgz</a:t>
            </a:r>
            <a:r>
              <a:rPr lang="zh-CN" altLang="en-US" sz="2400" u="sng" dirty="0" smtClean="0"/>
              <a:t>（如果这个地址无法下载，可以直接找合适的地址下载后，传到树莓派上。只要是</a:t>
            </a:r>
            <a:r>
              <a:rPr lang="en-US" altLang="zh-CN" sz="2400" u="sng" dirty="0" err="1" smtClean="0"/>
              <a:t>linux</a:t>
            </a:r>
            <a:r>
              <a:rPr lang="zh-CN" altLang="en-US" sz="2400" u="sng" dirty="0" smtClean="0"/>
              <a:t>版本就可以）</a:t>
            </a:r>
            <a:endParaRPr lang="en-US" sz="2400" u="sng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步：解压下载的安装包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tar </a:t>
            </a:r>
            <a:r>
              <a:rPr lang="en-US" sz="2400" dirty="0" err="1" smtClean="0"/>
              <a:t>zxvf</a:t>
            </a:r>
            <a:r>
              <a:rPr lang="en-US" sz="2400" dirty="0" smtClean="0"/>
              <a:t> arduino-1.0-linux64.tgz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步：安装</a:t>
            </a:r>
            <a:r>
              <a:rPr lang="en-US" sz="2400" dirty="0" err="1" smtClean="0"/>
              <a:t>avr-gcc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avr-libc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步：安装</a:t>
            </a:r>
            <a:r>
              <a:rPr lang="en-US" sz="2400" dirty="0" smtClean="0"/>
              <a:t>FTDI</a:t>
            </a:r>
            <a:r>
              <a:rPr lang="zh-CN" altLang="en-US" sz="2400" dirty="0" smtClean="0"/>
              <a:t>设备驱动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apt-get install libftdi1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FTDI</a:t>
            </a:r>
            <a:r>
              <a:rPr lang="zh-CN" altLang="en-US" sz="2400" dirty="0" smtClean="0"/>
              <a:t>设备驱动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步：安装</a:t>
            </a:r>
            <a:r>
              <a:rPr lang="en-US" sz="2400" dirty="0" err="1" smtClean="0"/>
              <a:t>avrdude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endParaRPr lang="en-US" altLang="zh-CN" sz="2400" dirty="0" smtClean="0"/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avrdude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步：安装</a:t>
            </a:r>
            <a:r>
              <a:rPr lang="en-US" sz="2400" dirty="0" smtClean="0"/>
              <a:t>java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endParaRPr lang="en-US" altLang="zh-CN" sz="2400" dirty="0" smtClean="0"/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openjdk-7-jre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步：安装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的串口支持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librxtx</a:t>
            </a:r>
            <a:r>
              <a:rPr lang="en-US" sz="2400" dirty="0" smtClean="0"/>
              <a:t>-java</a:t>
            </a:r>
            <a:r>
              <a:rPr lang="zh-CN" altLang="en-US" sz="2400" dirty="0" smtClean="0"/>
              <a:t>安装串口支持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步：替换一些文件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在终端依次输入以下命令：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cd</a:t>
            </a:r>
            <a:r>
              <a:rPr lang="en-US" sz="2400" dirty="0" smtClean="0"/>
              <a:t> arduino-1.0</a:t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$(find . -name "</a:t>
            </a:r>
            <a:r>
              <a:rPr lang="en-US" sz="2400" dirty="0" err="1" smtClean="0"/>
              <a:t>librxtxSerial.so</a:t>
            </a:r>
            <a:r>
              <a:rPr lang="en-US" sz="2400" dirty="0" smtClean="0"/>
              <a:t>") ; </a:t>
            </a:r>
          </a:p>
          <a:p>
            <a:pPr lvl="1"/>
            <a:r>
              <a:rPr lang="en-US" sz="2400" dirty="0" smtClean="0"/>
              <a:t>do cp 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</a:t>
            </a:r>
            <a:r>
              <a:rPr lang="en-US" sz="2400" dirty="0" err="1" smtClean="0"/>
              <a:t>jni</a:t>
            </a:r>
            <a:r>
              <a:rPr lang="en-US" sz="2400" dirty="0" smtClean="0"/>
              <a:t>/</a:t>
            </a:r>
            <a:r>
              <a:rPr lang="en-US" sz="2400" dirty="0" err="1" smtClean="0"/>
              <a:t>librxtxSerial.so</a:t>
            </a:r>
            <a:r>
              <a:rPr lang="en-US" sz="2400" dirty="0" smtClean="0"/>
              <a:t> $</a:t>
            </a:r>
            <a:r>
              <a:rPr lang="en-US" sz="2400" dirty="0" err="1" smtClean="0"/>
              <a:t>i</a:t>
            </a:r>
            <a:r>
              <a:rPr lang="en-US" sz="2400" dirty="0" smtClean="0"/>
              <a:t> ; done</a:t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$(find . -name "RXTXcomm.jar") ; </a:t>
            </a:r>
          </a:p>
          <a:p>
            <a:pPr lvl="1"/>
            <a:r>
              <a:rPr lang="en-US" sz="2400" dirty="0" smtClean="0"/>
              <a:t>do cp /</a:t>
            </a:r>
            <a:r>
              <a:rPr lang="en-US" sz="2400" dirty="0" err="1" smtClean="0"/>
              <a:t>usr</a:t>
            </a:r>
            <a:r>
              <a:rPr lang="en-US" sz="2400" dirty="0" smtClean="0"/>
              <a:t>/share/java/RXTXcomm.jar $</a:t>
            </a:r>
            <a:r>
              <a:rPr lang="en-US" sz="2400" dirty="0" err="1" smtClean="0"/>
              <a:t>i</a:t>
            </a:r>
            <a:r>
              <a:rPr lang="en-US" sz="2400" dirty="0" smtClean="0"/>
              <a:t> ; done</a:t>
            </a:r>
            <a:br>
              <a:rPr lang="en-US" sz="2400" dirty="0" smtClean="0"/>
            </a:br>
            <a:r>
              <a:rPr lang="en-US" sz="2400" dirty="0" smtClean="0"/>
              <a:t>cp 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</a:t>
            </a:r>
            <a:r>
              <a:rPr lang="en-US" sz="2400" dirty="0" err="1" smtClean="0"/>
              <a:t>avrdude</a:t>
            </a:r>
            <a:r>
              <a:rPr lang="en-US" sz="2400" dirty="0" smtClean="0"/>
              <a:t> /home/pi/arduino-1.0/hardware/tools/</a:t>
            </a:r>
            <a:r>
              <a:rPr lang="en-US" sz="2400" dirty="0" err="1" smtClean="0"/>
              <a:t>avrdude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cp /etc/</a:t>
            </a:r>
            <a:r>
              <a:rPr lang="en-US" sz="2400" dirty="0" err="1" smtClean="0"/>
              <a:t>avrdude.conf</a:t>
            </a:r>
            <a:r>
              <a:rPr lang="en-US" sz="2400" dirty="0" smtClean="0"/>
              <a:t> /home/pi/arduino-1.0/hardware/tools/</a:t>
            </a:r>
            <a:r>
              <a:rPr lang="en-US" sz="2400" dirty="0" err="1" smtClean="0"/>
              <a:t>avrdude.conf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/home/pi</a:t>
            </a:r>
            <a:r>
              <a:rPr lang="zh-CN" altLang="en-US" sz="2400" dirty="0" smtClean="0"/>
              <a:t>是你安装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的目录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步：加载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调试接口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insmod</a:t>
            </a:r>
            <a:r>
              <a:rPr lang="en-US" sz="2400" dirty="0" smtClean="0"/>
              <a:t> drivers/</a:t>
            </a:r>
            <a:r>
              <a:rPr lang="en-US" sz="2400" dirty="0" err="1" smtClean="0"/>
              <a:t>usb</a:t>
            </a:r>
            <a:r>
              <a:rPr lang="en-US" sz="2400" dirty="0" smtClean="0"/>
              <a:t>/class/</a:t>
            </a:r>
            <a:r>
              <a:rPr lang="en-US" sz="2400" dirty="0" err="1" smtClean="0"/>
              <a:t>cdc-acm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insmod</a:t>
            </a:r>
            <a:r>
              <a:rPr lang="en-US" sz="2400" dirty="0" smtClean="0"/>
              <a:t> drivers/</a:t>
            </a:r>
            <a:r>
              <a:rPr lang="en-US" sz="2400" dirty="0" err="1" smtClean="0"/>
              <a:t>usb</a:t>
            </a:r>
            <a:r>
              <a:rPr lang="en-US" sz="2400" dirty="0" smtClean="0"/>
              <a:t>/serial/</a:t>
            </a:r>
            <a:r>
              <a:rPr lang="en-US" sz="2400" dirty="0" err="1" smtClean="0"/>
              <a:t>usbserial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insmod</a:t>
            </a:r>
            <a:r>
              <a:rPr lang="en-US" sz="2400" dirty="0" smtClean="0"/>
              <a:t> drivers/</a:t>
            </a:r>
            <a:r>
              <a:rPr lang="en-US" sz="2400" dirty="0" err="1" smtClean="0"/>
              <a:t>usb</a:t>
            </a:r>
            <a:r>
              <a:rPr lang="en-US" sz="2400" dirty="0" smtClean="0"/>
              <a:t>/serial/</a:t>
            </a:r>
            <a:r>
              <a:rPr lang="en-US" sz="2400" dirty="0" err="1" smtClean="0"/>
              <a:t>ftdi_sio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步：通过</a:t>
            </a:r>
            <a:r>
              <a:rPr lang="en-US" sz="2400" dirty="0" err="1" smtClean="0"/>
              <a:t>usb</a:t>
            </a:r>
            <a:r>
              <a:rPr lang="zh-CN" altLang="en-US" sz="2400" dirty="0" smtClean="0"/>
              <a:t>连接（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dev/</a:t>
            </a:r>
            <a:r>
              <a:rPr lang="en-US" sz="2400" dirty="0" err="1" smtClean="0"/>
              <a:t>ttyACMO</a:t>
            </a:r>
            <a:r>
              <a:rPr lang="en-US" sz="2400" dirty="0" smtClean="0"/>
              <a:t>）</a:t>
            </a:r>
            <a:r>
              <a:rPr lang="zh-CN" altLang="en-US" sz="2400" dirty="0" smtClean="0"/>
              <a:t>你的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设备，做你想做的吧。</a:t>
            </a:r>
            <a:br>
              <a:rPr lang="zh-CN" altLang="en-US" sz="2400" dirty="0" smtClean="0"/>
            </a:b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sz="2400" dirty="0" smtClean="0"/>
          </a:p>
          <a:p>
            <a:pPr lvl="1"/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这样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</a:t>
            </a:r>
            <a:r>
              <a:rPr lang="zh-CN" altLang="en-US" sz="2400" dirty="0" smtClean="0"/>
              <a:t>在你的树莓派上就安装完成了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运行方法如下：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在终端依次输入以下命令：</a:t>
            </a:r>
            <a:br>
              <a:rPr lang="zh-CN" altLang="en-US" sz="2400" dirty="0" smtClean="0"/>
            </a:br>
            <a:r>
              <a:rPr lang="en-US" sz="2400" dirty="0" err="1" smtClean="0"/>
              <a:t>cd</a:t>
            </a:r>
            <a:r>
              <a:rPr lang="en-US" sz="2400" dirty="0" smtClean="0"/>
              <a:t> arduino-1.0/</a:t>
            </a:r>
          </a:p>
          <a:p>
            <a:pPr lvl="1"/>
            <a:r>
              <a:rPr lang="en-US" sz="2400" dirty="0" smtClean="0"/>
              <a:t>./</a:t>
            </a:r>
            <a:r>
              <a:rPr lang="en-US" sz="2400" dirty="0" err="1" smtClean="0"/>
              <a:t>arduino</a:t>
            </a:r>
            <a:endParaRPr lang="en-US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357158" y="3071810"/>
            <a:ext cx="3429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此时，你就会发现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IDE</a:t>
            </a:r>
            <a:r>
              <a:rPr lang="zh-CN" altLang="en-US" sz="2400" dirty="0" smtClean="0">
                <a:solidFill>
                  <a:srgbClr val="000000"/>
                </a:solidFill>
              </a:rPr>
              <a:t>已经成功运行，与在</a:t>
            </a:r>
            <a:r>
              <a:rPr lang="en-US" altLang="zh-CN" sz="2400" dirty="0" smtClean="0">
                <a:solidFill>
                  <a:srgbClr val="000000"/>
                </a:solidFill>
              </a:rPr>
              <a:t>Windows</a:t>
            </a:r>
            <a:r>
              <a:rPr lang="zh-CN" altLang="en-US" sz="2400" dirty="0" smtClean="0">
                <a:solidFill>
                  <a:srgbClr val="000000"/>
                </a:solidFill>
              </a:rPr>
              <a:t>下的界面是完全一样的。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714488"/>
            <a:ext cx="374927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RPi</a:t>
            </a:r>
            <a:r>
              <a:rPr lang="zh-CN" altLang="en-US" sz="3200" b="1" dirty="0" smtClean="0"/>
              <a:t>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0" y="928670"/>
            <a:ext cx="8858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IDE</a:t>
            </a:r>
            <a:r>
              <a:rPr lang="zh-CN" altLang="en-US" sz="2400" dirty="0" smtClean="0"/>
              <a:t>菜单上选择</a:t>
            </a:r>
            <a:r>
              <a:rPr lang="en-US" altLang="zh-CN" sz="2400" dirty="0" err="1" smtClean="0"/>
              <a:t>Tools|Board</a:t>
            </a:r>
            <a:r>
              <a:rPr lang="zh-CN" altLang="en-US" sz="2400" dirty="0" smtClean="0"/>
              <a:t>，选择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Uno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下的通信端口不同，在树莓派上，我们使用的是</a:t>
            </a:r>
            <a:r>
              <a:rPr lang="en-US" altLang="zh-CN" sz="2400" dirty="0" err="1" smtClean="0"/>
              <a:t>Tools|SerialPort</a:t>
            </a:r>
            <a:r>
              <a:rPr lang="zh-CN" altLang="en-US" sz="2400" dirty="0" smtClean="0"/>
              <a:t>勾选</a:t>
            </a:r>
            <a:r>
              <a:rPr lang="en-US" altLang="zh-CN" sz="2400" dirty="0" smtClean="0"/>
              <a:t>/dev/ttyACM0</a:t>
            </a:r>
            <a:endParaRPr lang="en-US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285720" y="2214554"/>
            <a:ext cx="371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点击窗口监视器，输入</a:t>
            </a:r>
            <a:r>
              <a:rPr lang="en-US" altLang="zh-CN" sz="2400" dirty="0" smtClean="0">
                <a:solidFill>
                  <a:srgbClr val="000000"/>
                </a:solidFill>
              </a:rPr>
              <a:t>123456</a:t>
            </a:r>
            <a:r>
              <a:rPr lang="zh-CN" altLang="en-US" sz="2400" dirty="0" smtClean="0">
                <a:solidFill>
                  <a:srgbClr val="000000"/>
                </a:solidFill>
              </a:rPr>
              <a:t>，同样可以得到来自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uno</a:t>
            </a:r>
            <a:r>
              <a:rPr lang="zh-CN" altLang="en-US" sz="2400" dirty="0" smtClean="0">
                <a:solidFill>
                  <a:srgbClr val="000000"/>
                </a:solidFill>
              </a:rPr>
              <a:t>的回应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5334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000372"/>
            <a:ext cx="444455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8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连接树莓派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树莓派连接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Uno</a:t>
            </a:r>
            <a:r>
              <a:rPr lang="zh-CN" altLang="en-US" sz="2400" dirty="0" smtClean="0"/>
              <a:t>的方式有很多种，主要有三种：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U</a:t>
            </a:r>
            <a:r>
              <a:rPr lang="en-US" altLang="zh-CN" sz="2400" b="1" dirty="0" smtClean="0"/>
              <a:t>SB</a:t>
            </a:r>
            <a:r>
              <a:rPr lang="zh-CN" altLang="en-US" sz="2400" b="1" dirty="0" smtClean="0"/>
              <a:t>方式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GPIO</a:t>
            </a:r>
            <a:r>
              <a:rPr lang="zh-CN" altLang="en-US" sz="2400" b="1" dirty="0" smtClean="0"/>
              <a:t>方式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I2C</a:t>
            </a:r>
            <a:r>
              <a:rPr lang="zh-CN" altLang="en-US" sz="2400" b="1" dirty="0" smtClean="0"/>
              <a:t>方式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其他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的硬件部分可以用来做电路连接；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的软件部分则是</a:t>
            </a:r>
            <a:r>
              <a:rPr lang="en-US" altLang="zh-CN" sz="2400" dirty="0" smtClean="0"/>
              <a:t> IDE——</a:t>
            </a:r>
            <a:r>
              <a:rPr lang="zh-CN" altLang="en-US" sz="2400" dirty="0" smtClean="0"/>
              <a:t>你的程序开发环境。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能通过各种各样的传感器来感知环境，通过控制灯光、马达和其他的装置来反馈、影响环境。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板子上的微控制器可以通过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的编程语言来编写程序，编译成二进制文件，写进微控制器（类似传统的</a:t>
            </a:r>
            <a:r>
              <a:rPr lang="en-US" altLang="zh-CN" sz="2400" dirty="0" smtClean="0"/>
              <a:t>51</a:t>
            </a:r>
            <a:r>
              <a:rPr lang="zh-CN" altLang="en-US" sz="2400" dirty="0" smtClean="0"/>
              <a:t>单片机）。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的编程是利用 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编程语言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基于 </a:t>
            </a:r>
            <a:r>
              <a:rPr lang="en-US" altLang="zh-CN" sz="2400" dirty="0" smtClean="0"/>
              <a:t>Wiring)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开发环境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基于 </a:t>
            </a:r>
            <a:r>
              <a:rPr lang="en-US" altLang="zh-CN" sz="2400" dirty="0" smtClean="0"/>
              <a:t>Processing)</a:t>
            </a:r>
            <a:r>
              <a:rPr lang="zh-CN" altLang="en-US" sz="2400" dirty="0" smtClean="0"/>
              <a:t>来实现的。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基于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Arduino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的项目，可以只包含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Arduino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，也可以包含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Arduino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和其他一些在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PC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（我们现在是树莓派）上运行的软件，他们之间进行通信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比如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Flash, Processing,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MaxMSP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来实现。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介绍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功能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9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连接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的驱动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Arduino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）连接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PC</a:t>
            </a:r>
            <a:r>
              <a:rPr lang="zh-CN" altLang="en-US" sz="2400" dirty="0" smtClean="0"/>
              <a:t>连接的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驱动地址</a:t>
            </a:r>
            <a:r>
              <a:rPr lang="en-US" altLang="zh-CN" sz="2400" dirty="0" smtClean="0"/>
              <a:t>: 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dirty="0" smtClean="0"/>
              <a:t>PL2303_Prolific_DriverInstaller_v1.8.0.zip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 </a:t>
            </a:r>
            <a:r>
              <a:rPr lang="en-US" sz="2400" u="sng" dirty="0" smtClean="0"/>
              <a:t>http://www.prolific.com.tw/US/ShowProduct.aspx?p_id=225&amp;pcid=41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PL2303_Prolific_DriverInstaller_v1.5.0.zip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 </a:t>
            </a:r>
            <a:r>
              <a:rPr lang="en-US" sz="2400" u="sng" dirty="0" smtClean="0"/>
              <a:t>ftp://ftp.omega.com/public/DASGroup/products/OM-PL-USBS/PL2303_Prolific_DriverInstaller_v1.5.0.zip</a:t>
            </a:r>
            <a:endParaRPr lang="zh-CN" altLang="en-US" sz="2400" u="sng" dirty="0"/>
          </a:p>
        </p:txBody>
      </p:sp>
      <p:sp>
        <p:nvSpPr>
          <p:cNvPr id="4" name="矩形 3"/>
          <p:cNvSpPr/>
          <p:nvPr/>
        </p:nvSpPr>
        <p:spPr>
          <a:xfrm>
            <a:off x="357158" y="5072074"/>
            <a:ext cx="821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XP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WIN7</a:t>
            </a:r>
            <a:r>
              <a:rPr lang="zh-CN" altLang="en-US" b="1" dirty="0" smtClean="0"/>
              <a:t>都没问题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WIN8 64</a:t>
            </a:r>
            <a:r>
              <a:rPr lang="zh-CN" altLang="en-US" b="1" dirty="0" smtClean="0"/>
              <a:t>下有可能遇到驱动无法使用问题，</a:t>
            </a:r>
            <a:r>
              <a:rPr lang="en-US" altLang="zh-CN" b="1" dirty="0" smtClean="0"/>
              <a:t>win8</a:t>
            </a:r>
            <a:r>
              <a:rPr lang="zh-CN" altLang="en-US" b="1" dirty="0" smtClean="0"/>
              <a:t>亲测可用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注意安装的时候以管理员身份</a:t>
            </a:r>
            <a:r>
              <a:rPr lang="en-US" altLang="zh-CN" b="1" dirty="0" smtClean="0"/>
              <a:t>win7</a:t>
            </a:r>
            <a:r>
              <a:rPr lang="zh-CN" altLang="en-US" b="1" dirty="0" smtClean="0"/>
              <a:t>兼容性运行，安装完成之后点击“更新驱动程序软件”才可用。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10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树莓派库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安装</a:t>
            </a:r>
            <a:r>
              <a:rPr lang="en-US" sz="2400" dirty="0" smtClean="0"/>
              <a:t>python（</a:t>
            </a:r>
            <a:r>
              <a:rPr lang="zh-CN" altLang="en-US" sz="2400" dirty="0" smtClean="0"/>
              <a:t>安装过的请跳到下一步）</a:t>
            </a:r>
            <a:r>
              <a:rPr lang="en-US" altLang="zh-CN" sz="2400" dirty="0" smtClean="0"/>
              <a:t>:  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aptitude install python-dev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2.</a:t>
            </a:r>
            <a:r>
              <a:rPr lang="zh-CN" altLang="en-US" sz="2400" dirty="0" smtClean="0"/>
              <a:t>安装</a:t>
            </a:r>
            <a:r>
              <a:rPr lang="en-US" sz="2400" dirty="0" smtClean="0"/>
              <a:t>python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用于控制</a:t>
            </a:r>
            <a:r>
              <a:rPr lang="en-US" sz="2400" dirty="0" smtClean="0"/>
              <a:t>LED、</a:t>
            </a:r>
            <a:r>
              <a:rPr lang="zh-CN" altLang="en-US" sz="2400" dirty="0" smtClean="0"/>
              <a:t>电机等（安装过的请跳到下一步） </a:t>
            </a:r>
            <a:br>
              <a:rPr lang="zh-CN" altLang="en-US" sz="2400" dirty="0" smtClean="0"/>
            </a:br>
            <a:r>
              <a:rPr lang="zh-CN" altLang="en-US" sz="2400" dirty="0" smtClean="0"/>
              <a:t>   下载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sz="2400" dirty="0" err="1" smtClean="0"/>
              <a:t>wget</a:t>
            </a:r>
            <a:r>
              <a:rPr lang="en-US" sz="2400" dirty="0" smtClean="0"/>
              <a:t> http://raspberry-gpio-python.googlecode.com/files/RPi.GPIO-0.3.1a.tar.gz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  </a:t>
            </a:r>
            <a:r>
              <a:rPr lang="en-US" sz="2400" dirty="0" smtClean="0"/>
              <a:t>tar</a:t>
            </a:r>
            <a:r>
              <a:rPr lang="zh-CN" altLang="en-US" sz="2400" dirty="0" smtClean="0"/>
              <a:t>解压</a:t>
            </a:r>
            <a:endParaRPr lang="en-US" altLang="zh-CN" sz="2400" dirty="0" smtClean="0"/>
          </a:p>
          <a:p>
            <a:r>
              <a:rPr lang="en-US" sz="2400" dirty="0" smtClean="0"/>
              <a:t>    tar </a:t>
            </a:r>
            <a:r>
              <a:rPr lang="en-US" sz="2400" dirty="0" err="1" smtClean="0"/>
              <a:t>xvzf</a:t>
            </a:r>
            <a:r>
              <a:rPr lang="en-US" sz="2400" dirty="0" smtClean="0"/>
              <a:t> RPi.GPIO-0.3.1a.tar.gz</a:t>
            </a:r>
            <a:endParaRPr lang="en-US" altLang="zh-CN" sz="2400" dirty="0" smtClean="0"/>
          </a:p>
          <a:p>
            <a:r>
              <a:rPr lang="en-US" altLang="zh-CN" sz="2400" dirty="0" smtClean="0"/>
              <a:t>   </a:t>
            </a:r>
            <a:r>
              <a:rPr lang="zh-CN" altLang="en-US" sz="2400" dirty="0" smtClean="0"/>
              <a:t>进入解压后的文件夹</a:t>
            </a:r>
            <a:r>
              <a:rPr lang="en-US" altLang="zh-CN" sz="2400" dirty="0" smtClean="0"/>
              <a:t> 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cd</a:t>
            </a:r>
            <a:r>
              <a:rPr lang="en-US" sz="2400" dirty="0" smtClean="0"/>
              <a:t> RPi.GPIO-0.3.1a</a:t>
            </a:r>
            <a:endParaRPr lang="en-US" altLang="zh-CN" sz="2400" dirty="0" smtClean="0"/>
          </a:p>
          <a:p>
            <a:r>
              <a:rPr lang="en-US" altLang="zh-CN" sz="2400" dirty="0" smtClean="0"/>
              <a:t>   </a:t>
            </a:r>
            <a:r>
              <a:rPr lang="zh-CN" altLang="en-US" sz="2400" dirty="0" smtClean="0"/>
              <a:t>安装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库文件</a:t>
            </a:r>
            <a:endParaRPr lang="en-US" altLang="zh-CN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python setup.py install    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10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树莓派库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3.</a:t>
            </a:r>
            <a:r>
              <a:rPr lang="zh-CN" altLang="en-US" sz="2400" dirty="0" smtClean="0"/>
              <a:t>安装</a:t>
            </a:r>
            <a:r>
              <a:rPr lang="en-US" sz="2400" dirty="0" smtClean="0"/>
              <a:t>serial，</a:t>
            </a:r>
            <a:r>
              <a:rPr lang="zh-CN" altLang="en-US" sz="2400" dirty="0" smtClean="0"/>
              <a:t>用于串口通信及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通信：</a:t>
            </a:r>
            <a:endParaRPr lang="en-US" altLang="zh-CN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python-serial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4.</a:t>
            </a:r>
            <a:r>
              <a:rPr lang="zh-CN" altLang="en-US" sz="2400" dirty="0" smtClean="0"/>
              <a:t>当然你要是想在树莓派装串口调试工具就装：</a:t>
            </a:r>
            <a:endParaRPr lang="en-US" altLang="zh-CN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minicom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配置</a:t>
            </a:r>
            <a:r>
              <a:rPr lang="en-US" sz="2400" dirty="0" err="1" smtClean="0"/>
              <a:t>minicom</a:t>
            </a:r>
            <a:r>
              <a:rPr lang="en-US" sz="2400" dirty="0" smtClean="0"/>
              <a:t>：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minicom</a:t>
            </a:r>
            <a:r>
              <a:rPr lang="en-US" sz="2400" dirty="0" smtClean="0"/>
              <a:t> –s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命令</a:t>
            </a:r>
            <a:r>
              <a:rPr lang="en-US" sz="2400" dirty="0" err="1" smtClean="0"/>
              <a:t>minicom</a:t>
            </a:r>
            <a:r>
              <a:rPr lang="zh-CN" altLang="en-US" sz="2400" dirty="0" smtClean="0"/>
              <a:t>是进入串口超级终端画面，而</a:t>
            </a:r>
            <a:r>
              <a:rPr lang="en-US" sz="2400" dirty="0" err="1" smtClean="0"/>
              <a:t>minicom</a:t>
            </a:r>
            <a:r>
              <a:rPr lang="en-US" sz="2400" dirty="0" smtClean="0"/>
              <a:t> -s</a:t>
            </a:r>
            <a:r>
              <a:rPr lang="zh-CN" altLang="en-US" sz="2400" dirty="0" smtClean="0"/>
              <a:t>为配置</a:t>
            </a:r>
            <a:r>
              <a:rPr lang="en-US" sz="2400" dirty="0" err="1" smtClean="0"/>
              <a:t>minicom</a:t>
            </a:r>
            <a:r>
              <a:rPr lang="en-US" sz="2400" dirty="0" smtClean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/</a:t>
            </a:r>
            <a:r>
              <a:rPr lang="en-US" sz="2400" dirty="0" smtClean="0"/>
              <a:t>dev/ttyAMA0 </a:t>
            </a:r>
            <a:r>
              <a:rPr lang="zh-CN" altLang="en-US" sz="2400" dirty="0" smtClean="0"/>
              <a:t>对应为串口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为你连接开发板的端口</a:t>
            </a:r>
            <a:r>
              <a:rPr lang="en-US" sz="2400" dirty="0" smtClean="0"/>
              <a:t>   </a:t>
            </a:r>
          </a:p>
          <a:p>
            <a:r>
              <a:rPr lang="en-US" sz="2400" dirty="0" smtClean="0"/>
              <a:t>  </a:t>
            </a:r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857628"/>
            <a:ext cx="3571900" cy="282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配置树莓派串口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启动出现配置菜单：选</a:t>
            </a:r>
            <a:r>
              <a:rPr lang="en-US" sz="2400" dirty="0" smtClean="0"/>
              <a:t>serial port setup</a:t>
            </a:r>
            <a:r>
              <a:rPr lang="zh-CN" altLang="en-US" sz="2400" dirty="0" smtClean="0"/>
              <a:t>，进入串口配置：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输入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：配置串口驱动为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dev/ttyAMA0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输入</a:t>
            </a:r>
            <a:r>
              <a:rPr lang="en-US" sz="2400" dirty="0" smtClean="0"/>
              <a:t>E</a:t>
            </a:r>
            <a:r>
              <a:rPr lang="zh-CN" altLang="en-US" sz="2400" dirty="0" smtClean="0"/>
              <a:t>：配置速率为</a:t>
            </a:r>
            <a:r>
              <a:rPr lang="en-US" altLang="zh-CN" sz="2400" dirty="0" smtClean="0"/>
              <a:t>9600 8</a:t>
            </a:r>
            <a:r>
              <a:rPr lang="en-US" sz="2400" dirty="0" smtClean="0"/>
              <a:t>N1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输入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：将</a:t>
            </a:r>
            <a:r>
              <a:rPr lang="en-US" sz="2400" dirty="0" smtClean="0"/>
              <a:t>Hardware Flow Control</a:t>
            </a:r>
            <a:r>
              <a:rPr lang="zh-CN" altLang="en-US" sz="2400" dirty="0" smtClean="0"/>
              <a:t>设为：</a:t>
            </a:r>
            <a:r>
              <a:rPr lang="en-US" sz="2400" dirty="0" smtClean="0"/>
              <a:t>NO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回车：退出 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3000372"/>
            <a:ext cx="820608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配置树莓派串口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由于我们使用</a:t>
            </a:r>
            <a:r>
              <a:rPr lang="en-US" sz="2400" dirty="0" err="1" smtClean="0"/>
              <a:t>minicom</a:t>
            </a:r>
            <a:r>
              <a:rPr lang="zh-CN" altLang="en-US" sz="2400" dirty="0" smtClean="0"/>
              <a:t>作为超级终端控制路由器等设备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而不是控制</a:t>
            </a:r>
            <a:r>
              <a:rPr lang="en-US" sz="2400" dirty="0" smtClean="0"/>
              <a:t>modem, </a:t>
            </a:r>
            <a:r>
              <a:rPr lang="zh-CN" altLang="en-US" sz="2400" dirty="0" smtClean="0"/>
              <a:t>所以需要修改</a:t>
            </a:r>
            <a:r>
              <a:rPr lang="en-US" sz="2400" dirty="0" smtClean="0"/>
              <a:t>Modem and dialing, </a:t>
            </a:r>
            <a:r>
              <a:rPr lang="zh-CN" altLang="en-US" sz="2400" dirty="0" smtClean="0"/>
              <a:t>将</a:t>
            </a:r>
            <a:r>
              <a:rPr lang="en-US" sz="2400" dirty="0" smtClean="0"/>
              <a:t>Init string, Reset string, Hang-up string</a:t>
            </a:r>
            <a:r>
              <a:rPr lang="zh-CN" altLang="en-US" sz="2400" dirty="0" smtClean="0"/>
              <a:t>设置为空。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3"/>
            <a:ext cx="7143800" cy="421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配置树莓派串口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设置完成后选择</a:t>
            </a:r>
            <a:r>
              <a:rPr lang="en-US" sz="2400" dirty="0" smtClean="0"/>
              <a:t>Save setup as </a:t>
            </a:r>
            <a:r>
              <a:rPr lang="en-US" sz="2400" dirty="0" err="1" smtClean="0"/>
              <a:t>dfl</a:t>
            </a:r>
            <a:r>
              <a:rPr lang="zh-CN" altLang="en-US" sz="2400" dirty="0" smtClean="0"/>
              <a:t>将当前设置保存为默认设置。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在配置菜单，选</a:t>
            </a:r>
            <a:r>
              <a:rPr lang="en-US" sz="2400" dirty="0" smtClean="0"/>
              <a:t>Save setup as df1</a:t>
            </a:r>
            <a:r>
              <a:rPr lang="zh-CN" altLang="en-US" sz="2400" dirty="0" smtClean="0"/>
              <a:t>保存（一定要记得这一步）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选</a:t>
            </a:r>
            <a:r>
              <a:rPr lang="en-US" sz="2400" dirty="0" smtClean="0"/>
              <a:t>Exit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09"/>
            <a:ext cx="5072098" cy="327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配置树莓派串口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下次再输入</a:t>
            </a:r>
            <a:r>
              <a:rPr lang="en-US" sz="2400" dirty="0" err="1" smtClean="0"/>
              <a:t>minico</a:t>
            </a:r>
            <a:r>
              <a:rPr lang="en-US" altLang="zh-CN" sz="2400" dirty="0" err="1" smtClean="0"/>
              <a:t>m</a:t>
            </a:r>
            <a:r>
              <a:rPr lang="zh-CN" altLang="en-US" sz="2400" dirty="0" smtClean="0"/>
              <a:t>（没有参数</a:t>
            </a:r>
            <a:r>
              <a:rPr lang="en-US" altLang="zh-CN" sz="2400" dirty="0" smtClean="0"/>
              <a:t>-s</a:t>
            </a:r>
            <a:r>
              <a:rPr lang="zh-CN" altLang="en-US" sz="2400" dirty="0" smtClean="0"/>
              <a:t>），即可直接进入串口调试工具。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786478" cy="364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11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配置树莓派串口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测试环境设置是否都</a:t>
            </a:r>
            <a:r>
              <a:rPr lang="en-US" sz="2400" dirty="0" smtClean="0"/>
              <a:t>OK</a:t>
            </a:r>
            <a:r>
              <a:rPr lang="zh-CN" altLang="en-US" sz="2400" dirty="0" smtClean="0"/>
              <a:t>，在树莓派上：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 test.py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或用</a:t>
            </a:r>
            <a:r>
              <a:rPr lang="en-US" sz="2400" dirty="0" err="1" smtClean="0"/>
              <a:t>xwindow</a:t>
            </a:r>
            <a:r>
              <a:rPr lang="zh-CN" altLang="en-US" sz="2400" dirty="0" smtClean="0"/>
              <a:t>下用</a:t>
            </a:r>
            <a:r>
              <a:rPr lang="en-US" sz="2400" dirty="0" smtClean="0"/>
              <a:t>python IDE</a:t>
            </a:r>
            <a:r>
              <a:rPr lang="zh-CN" altLang="en-US" sz="2400" dirty="0" smtClean="0"/>
              <a:t>打开一个空的文件 </a:t>
            </a:r>
            <a:br>
              <a:rPr lang="zh-CN" altLang="en-US" sz="2400" dirty="0" smtClean="0"/>
            </a:br>
            <a:r>
              <a:rPr lang="zh-CN" altLang="en-US" sz="2400" dirty="0" smtClean="0"/>
              <a:t>    输入一下内容：</a:t>
            </a:r>
            <a:endParaRPr lang="en-US" altLang="zh-CN" sz="2400" dirty="0" smtClean="0"/>
          </a:p>
          <a:p>
            <a:r>
              <a:rPr lang="en-US" sz="2400" dirty="0" smtClean="0"/>
              <a:t>    import serial</a:t>
            </a:r>
            <a:br>
              <a:rPr lang="en-US" sz="2400" dirty="0" smtClean="0"/>
            </a:br>
            <a:r>
              <a:rPr lang="en-US" sz="2400" dirty="0" smtClean="0"/>
              <a:t>    import </a:t>
            </a:r>
            <a:r>
              <a:rPr lang="en-US" sz="2400" dirty="0" err="1" smtClean="0"/>
              <a:t>RPi.GPIO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保存退出，然后运行代码：</a:t>
            </a:r>
            <a:endParaRPr lang="en-US" altLang="zh-CN" sz="2400" dirty="0" smtClean="0"/>
          </a:p>
          <a:p>
            <a:r>
              <a:rPr lang="en-US" sz="2400" dirty="0" smtClean="0"/>
              <a:t>    python test.py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如果没有报错那就说明</a:t>
            </a:r>
            <a:r>
              <a:rPr lang="en-US" sz="2400" b="1" dirty="0" err="1" smtClean="0"/>
              <a:t>RPi.GPIO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serial</a:t>
            </a:r>
            <a:r>
              <a:rPr lang="zh-CN" altLang="en-US" sz="2400" b="1" dirty="0" smtClean="0"/>
              <a:t>两个库安装成功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b="1" dirty="0" smtClean="0"/>
              <a:t>USB</a:t>
            </a:r>
            <a:r>
              <a:rPr lang="zh-CN" altLang="en-US" sz="3200" b="1" dirty="0" smtClean="0"/>
              <a:t>对接方式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用网线将</a:t>
            </a:r>
            <a:r>
              <a:rPr lang="en-US" altLang="zh-CN" sz="2400" dirty="0" err="1" smtClean="0"/>
              <a:t>Arduion</a:t>
            </a:r>
            <a:r>
              <a:rPr lang="en-US" altLang="zh-CN" sz="2400" dirty="0" smtClean="0"/>
              <a:t> Uno</a:t>
            </a:r>
            <a:r>
              <a:rPr lang="zh-CN" altLang="en-US" sz="2400" dirty="0" smtClean="0"/>
              <a:t>与树莓派的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互连上，然后在树莓派输入：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/dev/</a:t>
            </a:r>
            <a:r>
              <a:rPr lang="en-US" altLang="zh-CN" sz="2400" dirty="0" err="1" smtClean="0"/>
              <a:t>tty</a:t>
            </a:r>
            <a:r>
              <a:rPr lang="en-US" altLang="zh-CN" sz="2400" dirty="0" smtClean="0"/>
              <a:t>*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查看有没有</a:t>
            </a:r>
            <a:r>
              <a:rPr lang="en-US" altLang="zh-CN" sz="2400" b="1" dirty="0" smtClean="0"/>
              <a:t>ttyACM0</a:t>
            </a:r>
            <a:r>
              <a:rPr lang="zh-CN" altLang="en-US" sz="2400" dirty="0" smtClean="0"/>
              <a:t> 这个文件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只有在两个硬件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互连的情况下才会有这个设备。如果两者没有连接是不会有的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最新的系统一般都会自动生成。看到</a:t>
            </a:r>
            <a:r>
              <a:rPr lang="en-US" altLang="zh-CN" sz="2400" dirty="0" smtClean="0"/>
              <a:t>ttyACM0</a:t>
            </a:r>
            <a:r>
              <a:rPr lang="zh-CN" altLang="en-US" sz="2400" dirty="0" smtClean="0"/>
              <a:t>就说明二者可以通讯了，接下来运行测试代码</a:t>
            </a:r>
            <a:endParaRPr lang="zh-CN" altLang="en-US" sz="2400" dirty="0"/>
          </a:p>
        </p:txBody>
      </p:sp>
      <p:pic>
        <p:nvPicPr>
          <p:cNvPr id="5124" name="Picture 4" descr="C:\Users\zhangjh\AppData\Roaming\360se6\Application\User Data\temp\ardu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286124"/>
            <a:ext cx="4857784" cy="3130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altLang="zh-CN" sz="3200" b="1" dirty="0" smtClean="0"/>
              <a:t>USB</a:t>
            </a:r>
            <a:r>
              <a:rPr lang="zh-CN" altLang="en-US" sz="3200" b="1" dirty="0" smtClean="0"/>
              <a:t>对接方式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/dev/</a:t>
            </a:r>
            <a:r>
              <a:rPr lang="en-US" altLang="zh-CN" sz="2400" dirty="0" err="1" smtClean="0"/>
              <a:t>tty</a:t>
            </a:r>
            <a:r>
              <a:rPr lang="en-US" altLang="zh-CN" sz="2400" dirty="0" smtClean="0"/>
              <a:t>*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结果：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7784222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357950" y="357187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与树莓派</a:t>
            </a:r>
            <a:r>
              <a:rPr lang="en-US" altLang="zh-CN" sz="3200" dirty="0" smtClean="0"/>
              <a:t>PK 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428596" y="857232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是两个完全不同运算水平的平台。</a:t>
            </a:r>
            <a:endParaRPr lang="en-US" altLang="zh-CN" sz="2400" dirty="0" smtClean="0"/>
          </a:p>
          <a:p>
            <a:r>
              <a:rPr lang="zh-CN" altLang="en-US" sz="2400" dirty="0" smtClean="0"/>
              <a:t>毕竟 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使用的是一颗运行在 </a:t>
            </a:r>
            <a:r>
              <a:rPr lang="en-US" altLang="zh-CN" sz="2400" dirty="0" smtClean="0"/>
              <a:t>700MHZ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ARM11 CPU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而常用的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UNO </a:t>
            </a:r>
            <a:r>
              <a:rPr lang="zh-CN" altLang="en-US" sz="2400" dirty="0" smtClean="0"/>
              <a:t>则是一颗在工业控制领域常见的 </a:t>
            </a:r>
            <a:r>
              <a:rPr lang="en-US" altLang="zh-CN" sz="2400" dirty="0" smtClean="0"/>
              <a:t>8-bit ATmega328</a:t>
            </a:r>
            <a:r>
              <a:rPr lang="zh-CN" altLang="en-US" sz="2400" dirty="0" smtClean="0"/>
              <a:t>，最高运行频率仅 </a:t>
            </a:r>
            <a:r>
              <a:rPr lang="en-US" altLang="zh-CN" sz="2400" dirty="0" smtClean="0"/>
              <a:t>20MHz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20482" name="Picture 2" descr="C:\Users\zhangjh\AppData\Roaming\360se6\Application\User Data\temp\2014011501anna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643182"/>
            <a:ext cx="3571900" cy="35719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57158" y="2500306"/>
            <a:ext cx="4572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RPi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可以运行完整的操作系统，如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Debian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等常见 </a:t>
            </a:r>
            <a:r>
              <a:rPr lang="en-US" altLang="zh-CN" sz="2400" dirty="0" smtClean="0">
                <a:solidFill>
                  <a:srgbClr val="000000"/>
                </a:solidFill>
              </a:rPr>
              <a:t>Linux </a:t>
            </a:r>
            <a:r>
              <a:rPr lang="zh-CN" altLang="en-US" sz="2400" dirty="0" smtClean="0">
                <a:solidFill>
                  <a:srgbClr val="000000"/>
                </a:solidFill>
              </a:rPr>
              <a:t>发行版 。这意味着你可以使用你熟练的语言（如 </a:t>
            </a:r>
            <a:r>
              <a:rPr lang="en-US" altLang="zh-CN" sz="2400" dirty="0" smtClean="0">
                <a:solidFill>
                  <a:srgbClr val="000000"/>
                </a:solidFill>
              </a:rPr>
              <a:t>Python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Java</a:t>
            </a:r>
            <a:r>
              <a:rPr lang="zh-CN" altLang="en-US" sz="2400" dirty="0" smtClean="0">
                <a:solidFill>
                  <a:srgbClr val="000000"/>
                </a:solidFill>
              </a:rPr>
              <a:t>）和熟悉的库来进行开发，同时后台运行多个进程也毫无压力。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而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作为一款真正传统意义上的单片机系统，一次只能运行一个你烧进去的程序，功能也相对单一。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代码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先把下面的代码上传到</a:t>
            </a:r>
            <a:r>
              <a:rPr lang="en-US" altLang="zh-CN" sz="2400" b="1" dirty="0" err="1" smtClean="0"/>
              <a:t>Arduino</a:t>
            </a:r>
            <a:r>
              <a:rPr lang="zh-CN" altLang="en-US" sz="2400" b="1" dirty="0" smtClean="0"/>
              <a:t>上，然后再把两者</a:t>
            </a:r>
            <a:r>
              <a:rPr lang="en-US" altLang="zh-CN" sz="2400" b="1" dirty="0" smtClean="0"/>
              <a:t>USB</a:t>
            </a:r>
            <a:r>
              <a:rPr lang="zh-CN" altLang="en-US" sz="2400" b="1" dirty="0" smtClean="0"/>
              <a:t>互接：</a:t>
            </a:r>
            <a:endParaRPr lang="en-US" altLang="zh-CN" sz="2400" b="1" dirty="0" smtClean="0"/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000" dirty="0" smtClean="0"/>
              <a:t> </a:t>
            </a:r>
            <a:r>
              <a:rPr lang="en-US" sz="2000" dirty="0" smtClean="0"/>
              <a:t>byte number = 0;</a:t>
            </a:r>
          </a:p>
          <a:p>
            <a:r>
              <a:rPr lang="en-US" sz="2000" dirty="0" smtClean="0"/>
              <a:t>  void setup(){</a:t>
            </a:r>
          </a:p>
          <a:p>
            <a:r>
              <a:rPr lang="en-US" sz="2000" dirty="0" smtClean="0"/>
              <a:t>     </a:t>
            </a:r>
            <a:r>
              <a:rPr lang="en-US" sz="2000" dirty="0" err="1" smtClean="0"/>
              <a:t>Serial.begin</a:t>
            </a:r>
            <a:r>
              <a:rPr lang="en-US" sz="2000" dirty="0" smtClean="0"/>
              <a:t>(9600); //</a:t>
            </a:r>
            <a:r>
              <a:rPr lang="zh-CN" altLang="en-US" sz="2000" dirty="0" smtClean="0"/>
              <a:t>设置串口通讯速率为</a:t>
            </a:r>
            <a:r>
              <a:rPr lang="en-US" altLang="zh-CN" sz="2000" dirty="0" smtClean="0"/>
              <a:t>9600/s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  void loop(){</a:t>
            </a:r>
            <a:br>
              <a:rPr lang="en-US" sz="2000" dirty="0" smtClean="0"/>
            </a:br>
            <a:r>
              <a:rPr lang="en-US" sz="2000" dirty="0" smtClean="0"/>
              <a:t>    if (</a:t>
            </a:r>
            <a:r>
              <a:rPr lang="en-US" sz="2000" dirty="0" err="1" smtClean="0"/>
              <a:t>Serial.available</a:t>
            </a:r>
            <a:r>
              <a:rPr lang="en-US" sz="2000" dirty="0" smtClean="0"/>
              <a:t>())  {</a:t>
            </a:r>
            <a:br>
              <a:rPr lang="en-US" sz="2000" dirty="0" smtClean="0"/>
            </a:br>
            <a:r>
              <a:rPr lang="en-US" sz="2000" dirty="0" smtClean="0"/>
              <a:t>       number = </a:t>
            </a:r>
            <a:r>
              <a:rPr lang="en-US" sz="2000" dirty="0" err="1" smtClean="0"/>
              <a:t>Serial.read</a:t>
            </a:r>
            <a:r>
              <a:rPr lang="en-US" sz="2000" dirty="0" smtClean="0"/>
              <a:t>(); //</a:t>
            </a:r>
            <a:r>
              <a:rPr lang="zh-CN" altLang="en-US" sz="2000" dirty="0" smtClean="0"/>
              <a:t>读取串口（来自树莓派）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    </a:t>
            </a:r>
            <a:r>
              <a:rPr lang="en-US" sz="2000" dirty="0" err="1" smtClean="0"/>
              <a:t>Serial.print</a:t>
            </a:r>
            <a:r>
              <a:rPr lang="en-US" sz="2000" dirty="0" smtClean="0"/>
              <a:t>(“character </a:t>
            </a:r>
            <a:r>
              <a:rPr lang="en-US" sz="2000" dirty="0" err="1" smtClean="0"/>
              <a:t>recieved</a:t>
            </a:r>
            <a:r>
              <a:rPr lang="en-US" sz="2000" dirty="0" smtClean="0"/>
              <a:t>: ”); //</a:t>
            </a:r>
            <a:r>
              <a:rPr lang="zh-CN" altLang="en-US" sz="2000" dirty="0" smtClean="0"/>
              <a:t>送回串口接收到的字符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    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(number, DEC);</a:t>
            </a:r>
            <a:br>
              <a:rPr lang="en-US" sz="2000" dirty="0" smtClean="0"/>
            </a:br>
            <a:r>
              <a:rPr lang="en-US" sz="2000" dirty="0" smtClean="0"/>
              <a:t>   }</a:t>
            </a:r>
            <a:br>
              <a:rPr lang="en-US" sz="2000" dirty="0" smtClean="0"/>
            </a:br>
            <a:r>
              <a:rPr lang="en-US" sz="2000" dirty="0" smtClean="0"/>
              <a:t>   }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00298" y="5214950"/>
            <a:ext cx="6000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IDE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上编译完成上述程序后，通过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Upload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上传到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arduino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uno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上。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13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树莓派</a:t>
            </a:r>
            <a:r>
              <a:rPr lang="en-US" sz="3200" dirty="0" smtClean="0"/>
              <a:t>python</a:t>
            </a:r>
            <a:r>
              <a:rPr lang="zh-CN" altLang="en-US" sz="3200" dirty="0" smtClean="0"/>
              <a:t>代码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serial</a:t>
            </a:r>
          </a:p>
          <a:p>
            <a:r>
              <a:rPr lang="en-US" sz="2000" dirty="0" smtClean="0"/>
              <a:t>ser = </a:t>
            </a:r>
            <a:r>
              <a:rPr lang="en-US" sz="2000" dirty="0" err="1" smtClean="0"/>
              <a:t>serial.Serial</a:t>
            </a:r>
            <a:r>
              <a:rPr lang="en-US" sz="2000" dirty="0" smtClean="0"/>
              <a:t>(‘/dev/ttyACM0’, 9600, timeout=1) //</a:t>
            </a:r>
            <a:r>
              <a:rPr lang="zh-CN" altLang="en-US" sz="2000" dirty="0" smtClean="0"/>
              <a:t>设置串口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ser.open</a:t>
            </a:r>
            <a:r>
              <a:rPr lang="en-US" sz="2000" dirty="0" smtClean="0"/>
              <a:t>() //</a:t>
            </a:r>
            <a:r>
              <a:rPr lang="zh-CN" altLang="en-US" sz="2000" dirty="0" smtClean="0"/>
              <a:t>打开串口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ser.write</a:t>
            </a:r>
            <a:r>
              <a:rPr lang="en-US" sz="2000" dirty="0" smtClean="0"/>
              <a:t>(“testing”) //</a:t>
            </a:r>
            <a:r>
              <a:rPr lang="zh-CN" altLang="en-US" sz="2000" dirty="0" smtClean="0"/>
              <a:t>写串口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try:</a:t>
            </a:r>
            <a:br>
              <a:rPr lang="en-US" sz="2000" dirty="0" smtClean="0"/>
            </a:br>
            <a:r>
              <a:rPr lang="en-US" sz="2000" dirty="0" smtClean="0"/>
              <a:t>    while 1:</a:t>
            </a:r>
            <a:br>
              <a:rPr lang="en-US" sz="2000" dirty="0" smtClean="0"/>
            </a:br>
            <a:r>
              <a:rPr lang="en-US" sz="2000" dirty="0" smtClean="0"/>
              <a:t>             response = </a:t>
            </a:r>
            <a:r>
              <a:rPr lang="en-US" sz="2000" dirty="0" err="1" smtClean="0"/>
              <a:t>ser.readline</a:t>
            </a:r>
            <a:r>
              <a:rPr lang="en-US" sz="2000" dirty="0" smtClean="0"/>
              <a:t>() //</a:t>
            </a:r>
            <a:r>
              <a:rPr lang="zh-CN" altLang="en-US" sz="2000" dirty="0" smtClean="0"/>
              <a:t>读串口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          print response //</a:t>
            </a:r>
            <a:r>
              <a:rPr lang="zh-CN" altLang="en-US" sz="2000" dirty="0" smtClean="0"/>
              <a:t>显示内容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 </a:t>
            </a:r>
            <a:r>
              <a:rPr lang="en-US" sz="2000" dirty="0" err="1" smtClean="0"/>
              <a:t>KeyboardInterrupt</a:t>
            </a:r>
            <a:r>
              <a:rPr lang="en-US" sz="2000" dirty="0" smtClean="0"/>
              <a:t>: //</a:t>
            </a:r>
            <a:r>
              <a:rPr lang="zh-CN" altLang="en-US" sz="2000" dirty="0" smtClean="0"/>
              <a:t>接收键盘中断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ser.close</a:t>
            </a:r>
            <a:r>
              <a:rPr lang="en-US" sz="2000" dirty="0" smtClean="0"/>
              <a:t>() //</a:t>
            </a:r>
            <a:r>
              <a:rPr lang="zh-CN" altLang="en-US" sz="2000" dirty="0" smtClean="0"/>
              <a:t>关闭串口</a:t>
            </a:r>
            <a:endParaRPr lang="en-US" sz="20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保存</a:t>
            </a:r>
            <a:r>
              <a:rPr lang="en-US" sz="2400" dirty="0" smtClean="0"/>
              <a:t>xxx.py </a:t>
            </a:r>
            <a:r>
              <a:rPr lang="zh-CN" altLang="en-US" sz="2400" dirty="0" smtClean="0"/>
              <a:t>退出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14</a:t>
            </a:r>
            <a:r>
              <a:rPr lang="zh-CN" altLang="en-US" sz="3200" b="1" i="1" dirty="0" smtClean="0"/>
              <a:t>、运行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注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树莓派下的</a:t>
            </a:r>
            <a:r>
              <a:rPr lang="en-US" sz="2400" b="1" dirty="0" smtClean="0"/>
              <a:t>serial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GPIO</a:t>
            </a:r>
            <a:r>
              <a:rPr lang="zh-CN" altLang="en-US" sz="2400" b="1" dirty="0" smtClean="0"/>
              <a:t>库都要在</a:t>
            </a:r>
            <a:r>
              <a:rPr lang="en-US" sz="2400" b="1" dirty="0" smtClean="0"/>
              <a:t>root</a:t>
            </a:r>
            <a:r>
              <a:rPr lang="zh-CN" altLang="en-US" sz="2400" b="1" dirty="0" smtClean="0"/>
              <a:t>帐户下才能运行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然后运行树莓派代码 </a:t>
            </a:r>
            <a:r>
              <a:rPr lang="en-US" sz="2400" dirty="0" smtClean="0"/>
              <a:t>python xxx.py（</a:t>
            </a:r>
            <a:r>
              <a:rPr lang="zh-CN" altLang="en-US" sz="2400" dirty="0" smtClean="0"/>
              <a:t>这里的</a:t>
            </a:r>
            <a:r>
              <a:rPr lang="en-US" sz="2400" dirty="0" smtClean="0"/>
              <a:t>xxx</a:t>
            </a:r>
            <a:r>
              <a:rPr lang="zh-CN" altLang="en-US" sz="2400" dirty="0" smtClean="0"/>
              <a:t>就是你保存的树莓派代码）看到：</a:t>
            </a:r>
            <a:endParaRPr lang="en-US" altLang="zh-CN" sz="2400" dirty="0" smtClean="0"/>
          </a:p>
          <a:p>
            <a:r>
              <a:rPr lang="en-US" sz="2400" dirty="0" smtClean="0"/>
              <a:t>    character </a:t>
            </a:r>
            <a:r>
              <a:rPr lang="en-US" sz="2400" dirty="0" err="1" smtClean="0"/>
              <a:t>recieved</a:t>
            </a:r>
            <a:r>
              <a:rPr lang="en-US" sz="2400" dirty="0" smtClean="0"/>
              <a:t>: 116 </a:t>
            </a:r>
            <a:r>
              <a:rPr lang="en-US" altLang="zh-CN" sz="2400" dirty="0" smtClean="0"/>
              <a:t>-- 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character </a:t>
            </a:r>
            <a:r>
              <a:rPr lang="en-US" sz="2400" dirty="0" err="1" smtClean="0"/>
              <a:t>recieved</a:t>
            </a:r>
            <a:r>
              <a:rPr lang="en-US" sz="2400" dirty="0" smtClean="0"/>
              <a:t>: 101 -- e</a:t>
            </a:r>
            <a:br>
              <a:rPr lang="en-US" sz="2400" dirty="0" smtClean="0"/>
            </a:br>
            <a:r>
              <a:rPr lang="en-US" sz="2400" dirty="0" smtClean="0"/>
              <a:t>    character </a:t>
            </a:r>
            <a:r>
              <a:rPr lang="en-US" sz="2400" dirty="0" err="1" smtClean="0"/>
              <a:t>recieved</a:t>
            </a:r>
            <a:r>
              <a:rPr lang="en-US" sz="2400" dirty="0" smtClean="0"/>
              <a:t>: 115 -- s</a:t>
            </a:r>
            <a:br>
              <a:rPr lang="en-US" sz="2400" dirty="0" smtClean="0"/>
            </a:br>
            <a:r>
              <a:rPr lang="en-US" sz="2400" dirty="0" smtClean="0"/>
              <a:t>    ...</a:t>
            </a:r>
            <a:br>
              <a:rPr lang="en-US" sz="2400" dirty="0" smtClean="0"/>
            </a:br>
            <a:r>
              <a:rPr lang="en-US" sz="2400" dirty="0" smtClean="0"/>
              <a:t>    character </a:t>
            </a:r>
            <a:r>
              <a:rPr lang="en-US" sz="2400" dirty="0" err="1" smtClean="0"/>
              <a:t>recieved</a:t>
            </a:r>
            <a:r>
              <a:rPr lang="en-US" sz="2400" dirty="0" smtClean="0"/>
              <a:t>: 103 -- g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说明两者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通迅成功了，上述收到的代码是什么意思？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就是</a:t>
            </a:r>
            <a:r>
              <a:rPr lang="en-US" altLang="zh-CN" sz="2400" dirty="0" smtClean="0"/>
              <a:t>xxx.py</a:t>
            </a:r>
            <a:r>
              <a:rPr lang="zh-CN" altLang="en-US" sz="2400" dirty="0" smtClean="0"/>
              <a:t>的一行代码</a:t>
            </a:r>
            <a:r>
              <a:rPr lang="en-US" sz="2400" dirty="0" err="1" smtClean="0"/>
              <a:t>ser.write</a:t>
            </a:r>
            <a:r>
              <a:rPr lang="en-US" sz="2400" dirty="0" smtClean="0"/>
              <a:t>(“testing”)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以及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的两行显示代码：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	  </a:t>
            </a:r>
            <a:r>
              <a:rPr lang="en-US" sz="2400" dirty="0" err="1" smtClean="0"/>
              <a:t>Serial.print</a:t>
            </a:r>
            <a:r>
              <a:rPr lang="en-US" sz="2400" dirty="0" smtClean="0"/>
              <a:t>("character </a:t>
            </a:r>
            <a:r>
              <a:rPr lang="en-US" sz="2400" dirty="0" err="1" smtClean="0"/>
              <a:t>recieved</a:t>
            </a:r>
            <a:r>
              <a:rPr lang="en-US" sz="2400" dirty="0" smtClean="0"/>
              <a:t>: ");</a:t>
            </a:r>
            <a:br>
              <a:rPr lang="en-US" sz="2400" dirty="0" smtClean="0"/>
            </a:br>
            <a:r>
              <a:rPr lang="en-US" sz="2400" dirty="0" smtClean="0"/>
              <a:t>       </a:t>
            </a:r>
            <a:r>
              <a:rPr lang="en-US" sz="2400" dirty="0" err="1" smtClean="0"/>
              <a:t>Serial.println</a:t>
            </a:r>
            <a:r>
              <a:rPr lang="en-US" sz="2400" dirty="0" smtClean="0"/>
              <a:t>(number, DEC);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还可以在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的串口监视器输入一些内容，看看能否接收到。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15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总结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928670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从上述程序例子中，可以大致了解树莓派与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之间是如何通过串口方式（实际为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转）进行交互的。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857364"/>
            <a:ext cx="4000528" cy="25853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树莓派程序：</a:t>
            </a:r>
            <a:endParaRPr lang="en-US" altLang="zh-CN" dirty="0" smtClean="0"/>
          </a:p>
          <a:p>
            <a:r>
              <a:rPr lang="en-US" dirty="0" err="1" smtClean="0"/>
              <a:t>ser.open</a:t>
            </a:r>
            <a:r>
              <a:rPr lang="en-US" dirty="0" smtClean="0"/>
              <a:t>() //</a:t>
            </a:r>
            <a:r>
              <a:rPr lang="zh-CN" altLang="en-US" dirty="0" smtClean="0"/>
              <a:t>打开串口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ser.write</a:t>
            </a:r>
            <a:r>
              <a:rPr lang="en-US" dirty="0" smtClean="0"/>
              <a:t>(“testing”) //</a:t>
            </a:r>
            <a:r>
              <a:rPr lang="zh-CN" altLang="en-US" dirty="0" smtClean="0"/>
              <a:t>写串口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try:</a:t>
            </a:r>
            <a:br>
              <a:rPr lang="en-US" dirty="0" smtClean="0"/>
            </a:br>
            <a:r>
              <a:rPr lang="en-US" dirty="0" smtClean="0"/>
              <a:t>    while 1:</a:t>
            </a:r>
            <a:br>
              <a:rPr lang="en-US" dirty="0" smtClean="0"/>
            </a:br>
            <a:r>
              <a:rPr lang="en-US" dirty="0" smtClean="0"/>
              <a:t>    response = </a:t>
            </a:r>
            <a:r>
              <a:rPr lang="en-US" dirty="0" err="1" smtClean="0"/>
              <a:t>ser.readline</a:t>
            </a:r>
            <a:r>
              <a:rPr lang="en-US" dirty="0" smtClean="0"/>
              <a:t>() //</a:t>
            </a:r>
            <a:r>
              <a:rPr lang="zh-CN" altLang="en-US" dirty="0" smtClean="0"/>
              <a:t>读串口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print response //</a:t>
            </a:r>
            <a:r>
              <a:rPr lang="zh-CN" altLang="en-US" dirty="0" smtClean="0"/>
              <a:t>显示内容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: //</a:t>
            </a:r>
            <a:r>
              <a:rPr lang="zh-CN" altLang="en-US" dirty="0" smtClean="0"/>
              <a:t>接收中断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err="1" smtClean="0"/>
              <a:t>ser.close</a:t>
            </a:r>
            <a:r>
              <a:rPr lang="en-US" dirty="0" smtClean="0"/>
              <a:t>() //</a:t>
            </a:r>
            <a:r>
              <a:rPr lang="zh-CN" altLang="en-US" dirty="0" smtClean="0"/>
              <a:t>关闭串口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43240" y="4500570"/>
            <a:ext cx="5857884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Arduino</a:t>
            </a:r>
            <a:r>
              <a:rPr lang="zh-CN" altLang="en-US" dirty="0" smtClean="0"/>
              <a:t>程序：</a:t>
            </a:r>
            <a:endParaRPr lang="en-US" altLang="zh-CN" dirty="0" smtClean="0"/>
          </a:p>
          <a:p>
            <a:r>
              <a:rPr lang="en-US" dirty="0" smtClean="0"/>
              <a:t>void loop(){</a:t>
            </a:r>
            <a:br>
              <a:rPr lang="en-US" dirty="0" smtClean="0"/>
            </a:br>
            <a:r>
              <a:rPr lang="en-US" dirty="0" smtClean="0"/>
              <a:t>    if (</a:t>
            </a:r>
            <a:r>
              <a:rPr lang="en-US" dirty="0" err="1" smtClean="0"/>
              <a:t>Serial.available</a:t>
            </a:r>
            <a:r>
              <a:rPr lang="en-US" dirty="0" smtClean="0"/>
              <a:t>())  {</a:t>
            </a:r>
            <a:br>
              <a:rPr lang="en-US" dirty="0" smtClean="0"/>
            </a:br>
            <a:r>
              <a:rPr lang="en-US" dirty="0" smtClean="0"/>
              <a:t>       number = </a:t>
            </a:r>
            <a:r>
              <a:rPr lang="en-US" dirty="0" err="1" smtClean="0"/>
              <a:t>Serial.read</a:t>
            </a:r>
            <a:r>
              <a:rPr lang="en-US" dirty="0" smtClean="0"/>
              <a:t>(); //</a:t>
            </a:r>
            <a:r>
              <a:rPr lang="zh-CN" altLang="en-US" dirty="0" smtClean="0"/>
              <a:t>读取串口（来自树莓派）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   </a:t>
            </a:r>
            <a:r>
              <a:rPr lang="en-US" dirty="0" err="1" smtClean="0"/>
              <a:t>Serial.print</a:t>
            </a:r>
            <a:r>
              <a:rPr lang="en-US" dirty="0" smtClean="0"/>
              <a:t>(“character </a:t>
            </a:r>
            <a:r>
              <a:rPr lang="en-US" dirty="0" err="1" smtClean="0"/>
              <a:t>recieved</a:t>
            </a:r>
            <a:r>
              <a:rPr lang="en-US" dirty="0" smtClean="0"/>
              <a:t>: ”); //</a:t>
            </a:r>
            <a:r>
              <a:rPr lang="zh-CN" altLang="en-US" dirty="0" smtClean="0"/>
              <a:t>送回接收到的字符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   </a:t>
            </a:r>
            <a:r>
              <a:rPr lang="en-US" dirty="0" err="1" smtClean="0"/>
              <a:t>Serial.println</a:t>
            </a:r>
            <a:r>
              <a:rPr lang="en-US" dirty="0" smtClean="0"/>
              <a:t>(number, DEC);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928802"/>
            <a:ext cx="38298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在本例中：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树莓派有发送和接收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Arduino</a:t>
            </a:r>
            <a:r>
              <a:rPr lang="zh-CN" altLang="en-US" sz="2400" dirty="0" smtClean="0">
                <a:solidFill>
                  <a:srgbClr val="000000"/>
                </a:solidFill>
              </a:rPr>
              <a:t>有接收和发送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构成“交互”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串口读写、实现很简单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代码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语言是以</a:t>
            </a:r>
            <a:r>
              <a:rPr lang="en-US" altLang="zh-CN" sz="2400" dirty="0" smtClean="0"/>
              <a:t>setup()</a:t>
            </a:r>
            <a:r>
              <a:rPr lang="zh-CN" altLang="en-US" sz="2400" dirty="0" smtClean="0"/>
              <a:t>开头，</a:t>
            </a:r>
            <a:r>
              <a:rPr lang="en-US" altLang="zh-CN" sz="2400" dirty="0" smtClean="0"/>
              <a:t>loop()</a:t>
            </a:r>
            <a:r>
              <a:rPr lang="zh-CN" altLang="en-US" sz="2400" dirty="0" smtClean="0"/>
              <a:t>作为主体的一个程序构架。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setup()</a:t>
            </a:r>
            <a:r>
              <a:rPr lang="zh-CN" altLang="en-US" sz="2400" dirty="0" smtClean="0"/>
              <a:t>：用来初始化变量，管脚模式，调用库函数等等，此函数只运行一次。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loop()</a:t>
            </a:r>
            <a:r>
              <a:rPr lang="zh-CN" altLang="en-US" sz="2400" dirty="0" smtClean="0"/>
              <a:t>函数是一个循环函数，函数内的语句周而复始的循环执行，功能类似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语言中的</a:t>
            </a:r>
            <a:r>
              <a:rPr lang="en-US" altLang="zh-CN" sz="2400" dirty="0" smtClean="0"/>
              <a:t>main()</a:t>
            </a:r>
            <a:r>
              <a:rPr lang="zh-CN" altLang="en-US" sz="2400" dirty="0" smtClean="0"/>
              <a:t>。 </a:t>
            </a:r>
            <a:br>
              <a:rPr lang="zh-CN" altLang="en-US" sz="2400" dirty="0" smtClean="0"/>
            </a:br>
            <a:r>
              <a:rPr lang="zh-CN" altLang="en-US" sz="2000" dirty="0" smtClean="0"/>
              <a:t> </a:t>
            </a:r>
            <a:r>
              <a:rPr lang="en-US" sz="2000" dirty="0" smtClean="0"/>
              <a:t>byte number = 0;</a:t>
            </a:r>
          </a:p>
          <a:p>
            <a:r>
              <a:rPr lang="en-US" sz="2000" dirty="0" smtClean="0"/>
              <a:t>  void setup(){</a:t>
            </a:r>
          </a:p>
          <a:p>
            <a:r>
              <a:rPr lang="en-US" sz="2000" dirty="0" smtClean="0"/>
              <a:t>     </a:t>
            </a:r>
            <a:r>
              <a:rPr lang="en-US" sz="2000" dirty="0" err="1" smtClean="0"/>
              <a:t>Serial.begin</a:t>
            </a:r>
            <a:r>
              <a:rPr lang="en-US" sz="2000" dirty="0" smtClean="0"/>
              <a:t>(9600); //</a:t>
            </a:r>
            <a:r>
              <a:rPr lang="zh-CN" altLang="en-US" sz="2000" dirty="0" smtClean="0"/>
              <a:t>设置串口通讯速率为</a:t>
            </a:r>
            <a:r>
              <a:rPr lang="en-US" altLang="zh-CN" sz="2000" dirty="0" smtClean="0"/>
              <a:t>9600/s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  void loop(){</a:t>
            </a:r>
            <a:br>
              <a:rPr lang="en-US" sz="2000" dirty="0" smtClean="0"/>
            </a:br>
            <a:r>
              <a:rPr lang="en-US" sz="2000" dirty="0" smtClean="0"/>
              <a:t>    if (</a:t>
            </a:r>
            <a:r>
              <a:rPr lang="en-US" sz="2000" dirty="0" err="1" smtClean="0"/>
              <a:t>Serial.available</a:t>
            </a:r>
            <a:r>
              <a:rPr lang="en-US" sz="2000" dirty="0" smtClean="0"/>
              <a:t>())  {</a:t>
            </a:r>
            <a:br>
              <a:rPr lang="en-US" sz="2000" dirty="0" smtClean="0"/>
            </a:br>
            <a:r>
              <a:rPr lang="en-US" sz="2000" dirty="0" smtClean="0"/>
              <a:t>       number = </a:t>
            </a:r>
            <a:r>
              <a:rPr lang="en-US" sz="2000" dirty="0" err="1" smtClean="0"/>
              <a:t>Serial.read</a:t>
            </a:r>
            <a:r>
              <a:rPr lang="en-US" sz="2000" dirty="0" smtClean="0"/>
              <a:t>(); //</a:t>
            </a:r>
            <a:r>
              <a:rPr lang="zh-CN" altLang="en-US" sz="2000" dirty="0" smtClean="0"/>
              <a:t>读取串口（来自树莓派）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    </a:t>
            </a:r>
            <a:r>
              <a:rPr lang="en-US" sz="2000" dirty="0" err="1" smtClean="0"/>
              <a:t>Serial.print</a:t>
            </a:r>
            <a:r>
              <a:rPr lang="en-US" sz="2000" dirty="0" smtClean="0"/>
              <a:t>(“character </a:t>
            </a:r>
            <a:r>
              <a:rPr lang="en-US" sz="2000" dirty="0" err="1" smtClean="0"/>
              <a:t>recieved</a:t>
            </a:r>
            <a:r>
              <a:rPr lang="en-US" sz="2000" dirty="0" smtClean="0"/>
              <a:t>: ”); //</a:t>
            </a:r>
            <a:r>
              <a:rPr lang="zh-CN" altLang="en-US" sz="2000" dirty="0" smtClean="0"/>
              <a:t>送回串口接收到的字符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     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(number, DEC);</a:t>
            </a:r>
            <a:br>
              <a:rPr lang="en-US" sz="2000" dirty="0" smtClean="0"/>
            </a:br>
            <a:r>
              <a:rPr lang="en-US" sz="2000" dirty="0" smtClean="0"/>
              <a:t>   }</a:t>
            </a:r>
            <a:br>
              <a:rPr lang="en-US" sz="2000" dirty="0" smtClean="0"/>
            </a:br>
            <a:r>
              <a:rPr lang="en-US" sz="2000" dirty="0" smtClean="0"/>
              <a:t>   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17</a:t>
            </a:r>
            <a:r>
              <a:rPr lang="zh-CN" altLang="en-US" sz="3200" b="1" i="1" dirty="0" smtClean="0"/>
              <a:t>、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方式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GPIO</a:t>
            </a:r>
            <a:r>
              <a:rPr lang="zh-CN" altLang="en-US" sz="2400" dirty="0" smtClean="0"/>
              <a:t>方式就是利用树莓派的</a:t>
            </a:r>
            <a:r>
              <a:rPr lang="en-US" altLang="zh-CN" sz="2400" dirty="0" smtClean="0"/>
              <a:t>pin8(GPIO14) pin10(GPIO15)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Arduion</a:t>
            </a:r>
            <a:r>
              <a:rPr lang="en-US" altLang="zh-CN" sz="2400" dirty="0" smtClean="0"/>
              <a:t> pin0(</a:t>
            </a:r>
            <a:r>
              <a:rPr lang="en-US" altLang="zh-CN" sz="2400" dirty="0" err="1" smtClean="0"/>
              <a:t>rx</a:t>
            </a:r>
            <a:r>
              <a:rPr lang="en-US" altLang="zh-CN" sz="2400" dirty="0" smtClean="0"/>
              <a:t>) pin1(</a:t>
            </a:r>
            <a:r>
              <a:rPr lang="en-US" altLang="zh-CN" sz="2400" dirty="0" err="1" smtClean="0"/>
              <a:t>tx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的进行对接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</p:txBody>
      </p:sp>
      <p:pic>
        <p:nvPicPr>
          <p:cNvPr id="18434" name="Picture 2" descr="C:\Users\zhangjh\AppData\Roaming\360se6\Application\User Data\temp\u=2718015806,1633232810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7042358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17</a:t>
            </a:r>
            <a:r>
              <a:rPr lang="zh-CN" altLang="en-US" sz="3200" b="1" i="1" dirty="0" smtClean="0"/>
              <a:t>、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方式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注：对接时，需要一个硬件逻辑电平转换器（这个淘宝上有，一个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元钱）。要实在没有就用两电阻也行（一个是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3.3 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，一个是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1.6K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）线路怎么接后面会讲，千万不要把两个直接用电线对接。两个电压（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RPi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3.3V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Arduion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）不一样会造烧坏你的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RPi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zhangjh\AppData\Roaming\360se6\Application\User Data\temp\233914h3cvylsty8i5jfk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714620"/>
            <a:ext cx="335758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18</a:t>
            </a:r>
            <a:r>
              <a:rPr lang="zh-CN" altLang="en-US" sz="3200" b="1" i="1" dirty="0" smtClean="0"/>
              <a:t>、</a:t>
            </a:r>
            <a:r>
              <a:rPr lang="en-US" altLang="zh-CN" sz="3200" b="1" i="1" dirty="0" smtClean="0"/>
              <a:t>GPIO</a:t>
            </a:r>
            <a:r>
              <a:rPr lang="zh-CN" altLang="en-US" sz="3200" b="1" i="1" dirty="0" smtClean="0"/>
              <a:t>方式的代码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Anduino</a:t>
            </a:r>
            <a:r>
              <a:rPr lang="en-US" altLang="zh-CN" sz="2400" dirty="0" smtClean="0"/>
              <a:t>  </a:t>
            </a:r>
            <a:r>
              <a:rPr lang="zh-CN" altLang="en-US" sz="2400" dirty="0" smtClean="0"/>
              <a:t>测试代码与上面一样不用做改动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代码改动一下就是把</a:t>
            </a:r>
            <a:r>
              <a:rPr lang="zh-CN" altLang="en-US" sz="2400" b="1" dirty="0" smtClean="0"/>
              <a:t> </a:t>
            </a:r>
            <a:r>
              <a:rPr lang="en-US" altLang="zh-CN" sz="2400" b="1" dirty="0" smtClean="0"/>
              <a:t>ttyACM0 </a:t>
            </a:r>
            <a:r>
              <a:rPr lang="zh-CN" altLang="en-US" sz="2400" dirty="0" smtClean="0"/>
              <a:t>改为</a:t>
            </a:r>
            <a:r>
              <a:rPr lang="zh-CN" altLang="en-US" sz="2400" b="1" dirty="0" smtClean="0"/>
              <a:t> </a:t>
            </a:r>
            <a:r>
              <a:rPr lang="en-US" altLang="zh-CN" sz="2400" b="1" dirty="0" smtClean="0"/>
              <a:t>ttyAMA0 </a:t>
            </a:r>
            <a:r>
              <a:rPr lang="zh-CN" altLang="en-US" sz="2400" dirty="0" smtClean="0"/>
              <a:t>其他的不变。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2357430"/>
            <a:ext cx="7643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serial</a:t>
            </a:r>
          </a:p>
          <a:p>
            <a:r>
              <a:rPr lang="en-US" dirty="0" smtClean="0"/>
              <a:t>ser = </a:t>
            </a:r>
            <a:r>
              <a:rPr lang="en-US" dirty="0" err="1" smtClean="0"/>
              <a:t>serial.Serial</a:t>
            </a:r>
            <a:r>
              <a:rPr lang="en-US" dirty="0" smtClean="0"/>
              <a:t>('/dev/ttyAMA0', 9600, timeout=1)</a:t>
            </a:r>
            <a:br>
              <a:rPr lang="en-US" dirty="0" smtClean="0"/>
            </a:br>
            <a:r>
              <a:rPr lang="en-US" dirty="0" err="1" smtClean="0"/>
              <a:t>ser.open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ser.write</a:t>
            </a:r>
            <a:r>
              <a:rPr lang="en-US" dirty="0" smtClean="0"/>
              <a:t>("testing")</a:t>
            </a:r>
            <a:br>
              <a:rPr lang="en-US" dirty="0" smtClean="0"/>
            </a:br>
            <a:r>
              <a:rPr lang="en-US" dirty="0" smtClean="0"/>
              <a:t>try:</a:t>
            </a:r>
            <a:br>
              <a:rPr lang="en-US" dirty="0" smtClean="0"/>
            </a:br>
            <a:r>
              <a:rPr lang="en-US" dirty="0" smtClean="0"/>
              <a:t>        while 1:</a:t>
            </a:r>
            <a:br>
              <a:rPr lang="en-US" dirty="0" smtClean="0"/>
            </a:br>
            <a:r>
              <a:rPr lang="en-US" dirty="0" smtClean="0"/>
              <a:t>        response = </a:t>
            </a:r>
            <a:r>
              <a:rPr lang="en-US" dirty="0" err="1" smtClean="0"/>
              <a:t>ser.readline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       print response</a:t>
            </a:r>
            <a:br>
              <a:rPr lang="en-US" dirty="0" smtClean="0"/>
            </a:br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       </a:t>
            </a:r>
            <a:r>
              <a:rPr lang="en-US" dirty="0" err="1" smtClean="0"/>
              <a:t>ser.close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19</a:t>
            </a:r>
            <a:r>
              <a:rPr lang="zh-CN" altLang="en-US" sz="3200" b="1" i="1" dirty="0" smtClean="0"/>
              <a:t>、修改配置文件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修改</a:t>
            </a:r>
            <a:r>
              <a:rPr lang="en-US" sz="2400" dirty="0" smtClean="0"/>
              <a:t>cmdline.txt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 /boot/cmdline.txt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看到</a:t>
            </a:r>
            <a:endParaRPr lang="en-US" altLang="zh-CN" sz="2400" dirty="0" smtClean="0"/>
          </a:p>
          <a:p>
            <a:r>
              <a:rPr lang="en-US" sz="2000" dirty="0" err="1" smtClean="0"/>
              <a:t>dwc_otg.lpm_enable</a:t>
            </a:r>
            <a:r>
              <a:rPr lang="en-US" sz="2000" dirty="0" smtClean="0"/>
              <a:t>=0 </a:t>
            </a:r>
          </a:p>
          <a:p>
            <a:r>
              <a:rPr lang="en-US" sz="2000" dirty="0" smtClean="0"/>
              <a:t>console=ttyAMA0,115200 </a:t>
            </a:r>
          </a:p>
          <a:p>
            <a:r>
              <a:rPr lang="en-US" sz="2000" dirty="0" err="1" smtClean="0"/>
              <a:t>kgdboc</a:t>
            </a:r>
            <a:r>
              <a:rPr lang="en-US" sz="2000" dirty="0" smtClean="0"/>
              <a:t>=ttyAMA0,115200 </a:t>
            </a:r>
          </a:p>
          <a:p>
            <a:r>
              <a:rPr lang="en-US" sz="2000" dirty="0" smtClean="0"/>
              <a:t>console=tty1 </a:t>
            </a:r>
          </a:p>
          <a:p>
            <a:r>
              <a:rPr lang="en-US" sz="2000" dirty="0" smtClean="0"/>
              <a:t>root=/dev/mmcblk0p2 </a:t>
            </a:r>
          </a:p>
          <a:p>
            <a:r>
              <a:rPr lang="en-US" sz="2000" dirty="0" err="1" smtClean="0"/>
              <a:t>rootfstype</a:t>
            </a:r>
            <a:r>
              <a:rPr lang="en-US" sz="2000" dirty="0" smtClean="0"/>
              <a:t>=ext4 </a:t>
            </a:r>
          </a:p>
          <a:p>
            <a:r>
              <a:rPr lang="en-US" sz="2000" dirty="0" smtClean="0"/>
              <a:t>elevator=deadline </a:t>
            </a:r>
          </a:p>
          <a:p>
            <a:r>
              <a:rPr lang="en-US" sz="2000" dirty="0" err="1" smtClean="0"/>
              <a:t>rootwait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 </a:t>
            </a:r>
            <a:endParaRPr lang="en-US" altLang="zh-CN" sz="2400" dirty="0" smtClean="0"/>
          </a:p>
          <a:p>
            <a:r>
              <a:rPr lang="en-US" sz="2000" b="1" dirty="0" smtClean="0"/>
              <a:t>console=ttyAMA0,115200 </a:t>
            </a:r>
          </a:p>
          <a:p>
            <a:r>
              <a:rPr lang="en-US" sz="2000" b="1" dirty="0" err="1" smtClean="0"/>
              <a:t>kgdboc</a:t>
            </a:r>
            <a:r>
              <a:rPr lang="en-US" sz="2000" b="1" dirty="0" smtClean="0"/>
              <a:t>=ttyAMA0,115200 </a:t>
            </a:r>
          </a:p>
          <a:p>
            <a:r>
              <a:rPr lang="zh-CN" altLang="en-US" sz="2400" dirty="0" smtClean="0"/>
              <a:t>删除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20</a:t>
            </a:r>
            <a:r>
              <a:rPr lang="zh-CN" altLang="en-US" sz="3200" b="1" i="1" dirty="0" smtClean="0"/>
              <a:t>、修改配置文件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修改</a:t>
            </a:r>
            <a:r>
              <a:rPr lang="en-US" sz="2400" dirty="0" err="1" smtClean="0"/>
              <a:t>inittab</a:t>
            </a:r>
            <a:r>
              <a:rPr lang="zh-CN" altLang="en-US" sz="2400" dirty="0" smtClean="0"/>
              <a:t>，然后禁止掉从串口登录的功能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输入</a:t>
            </a:r>
            <a:endParaRPr lang="en-US" altLang="zh-CN" sz="2400" b="1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 /etc/</a:t>
            </a:r>
            <a:r>
              <a:rPr lang="en-US" sz="2400" dirty="0" err="1" smtClean="0"/>
              <a:t>inittab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找到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T0:23:respawn:/</a:t>
            </a:r>
            <a:r>
              <a:rPr lang="en-US" sz="2400" dirty="0" err="1" smtClean="0"/>
              <a:t>sbin</a:t>
            </a:r>
            <a:r>
              <a:rPr lang="en-US" sz="2400" dirty="0" smtClean="0"/>
              <a:t>/</a:t>
            </a:r>
            <a:r>
              <a:rPr lang="en-US" sz="2400" dirty="0" err="1" smtClean="0"/>
              <a:t>getty</a:t>
            </a:r>
            <a:r>
              <a:rPr lang="en-US" sz="2400" dirty="0" smtClean="0"/>
              <a:t> -L ttyAMA0 115200 vt100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在这一行前面加个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注释掉这一行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</a:t>
            </a:r>
            <a:r>
              <a:rPr lang="en-US" altLang="zh-CN" sz="2400" dirty="0" err="1" smtClean="0"/>
              <a:t>ctrl+x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按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保存退出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重启树莓派后，树莓派的</a:t>
            </a:r>
            <a:r>
              <a:rPr lang="en-US" altLang="zh-CN" sz="2400" dirty="0" smtClean="0"/>
              <a:t>pin8(GPIO14) pin10(GPIO15)</a:t>
            </a:r>
            <a:r>
              <a:rPr lang="zh-CN" altLang="en-US" sz="2400" dirty="0" smtClean="0"/>
              <a:t>这两个口就可以当成普通的串口来用了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现在你可以像使用一个普通串口那样使用</a:t>
            </a:r>
            <a:r>
              <a:rPr lang="en-US" altLang="zh-CN" sz="2400" dirty="0" smtClean="0"/>
              <a:t>/dev/ttyMA0</a:t>
            </a:r>
            <a:r>
              <a:rPr lang="zh-CN" altLang="en-US" sz="2400" dirty="0" smtClean="0"/>
              <a:t>了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>
              <a:buFont typeface="Wingdings" pitchFamily="2" charset="2"/>
              <a:buChar char="p"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与树莓派</a:t>
            </a:r>
            <a:r>
              <a:rPr lang="en-US" altLang="zh-CN" sz="3200" dirty="0" smtClean="0"/>
              <a:t>PK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428596" y="857232"/>
            <a:ext cx="8286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自带的接口比较全面，</a:t>
            </a:r>
            <a:r>
              <a:rPr lang="en-US" altLang="zh-CN" sz="2400" dirty="0" smtClean="0"/>
              <a:t>USB-host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RJ45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HDMI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读卡器等常用接口都有；</a:t>
            </a:r>
            <a:endParaRPr lang="en-US" altLang="zh-CN" sz="2400" dirty="0" smtClean="0"/>
          </a:p>
          <a:p>
            <a:r>
              <a:rPr lang="zh-CN" altLang="en-US" sz="2400" dirty="0" smtClean="0"/>
              <a:t>而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比较单纯，与外部设备打交道需要另外采购接口板。</a:t>
            </a:r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因为是一个相对完整的「电脑」，其成本肯定比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高，目前 </a:t>
            </a:r>
            <a:r>
              <a:rPr lang="en-US" altLang="zh-CN" sz="2400" dirty="0" smtClean="0"/>
              <a:t>B </a:t>
            </a:r>
            <a:r>
              <a:rPr lang="zh-CN" altLang="en-US" sz="2400" dirty="0" smtClean="0"/>
              <a:t>版在淘宝普遍 </a:t>
            </a:r>
            <a:r>
              <a:rPr lang="en-US" altLang="zh-CN" sz="2400" dirty="0" smtClean="0"/>
              <a:t>200 </a:t>
            </a:r>
            <a:r>
              <a:rPr lang="zh-CN" altLang="en-US" sz="2400" dirty="0" smtClean="0"/>
              <a:t>元左右；而常用的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UNO</a:t>
            </a:r>
            <a:r>
              <a:rPr lang="zh-CN" altLang="en-US" sz="2400" dirty="0" smtClean="0"/>
              <a:t>只需要</a:t>
            </a:r>
            <a:r>
              <a:rPr lang="en-US" altLang="zh-CN" sz="2400" dirty="0" smtClean="0"/>
              <a:t> 40 </a:t>
            </a:r>
            <a:r>
              <a:rPr lang="zh-CN" altLang="en-US" sz="2400" dirty="0" smtClean="0"/>
              <a:t>元。</a:t>
            </a:r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拥有更完整的操作系统，这也意味着每次复电后所需的启动时间较长，包括需要有些相关的服务也能正常启动；</a:t>
            </a:r>
            <a:endParaRPr lang="en-US" altLang="zh-CN" sz="2400" dirty="0" smtClean="0"/>
          </a:p>
          <a:p>
            <a:r>
              <a:rPr lang="zh-CN" altLang="en-US" sz="2400" dirty="0" smtClean="0"/>
              <a:t>但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因为用途单一，重启速度超快，而且重启结束后立即就直接运行你的程序（没有操作系统）。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21</a:t>
            </a:r>
            <a:r>
              <a:rPr lang="zh-CN" altLang="en-US" sz="3200" b="1" i="1" dirty="0" smtClean="0"/>
              <a:t>、硬件连接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接下来做硬件的部份的对接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1.</a:t>
            </a:r>
            <a:r>
              <a:rPr lang="zh-CN" altLang="en-US" sz="2400" dirty="0" smtClean="0"/>
              <a:t>逻辑电平转换器方式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下图是中间件</a:t>
            </a:r>
            <a:endParaRPr lang="en-US" altLang="zh-CN" sz="2400" dirty="0" smtClean="0"/>
          </a:p>
        </p:txBody>
      </p:sp>
      <p:pic>
        <p:nvPicPr>
          <p:cNvPr id="14338" name="Picture 2" descr="C:\Users\zhangjh\AppData\Roaming\360se6\Application\User Data\temp\u=2465706532,3650118957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6134143" cy="4000528"/>
          </a:xfrm>
          <a:prstGeom prst="rect">
            <a:avLst/>
          </a:prstGeom>
          <a:noFill/>
        </p:spPr>
      </p:pic>
      <p:pic>
        <p:nvPicPr>
          <p:cNvPr id="1026" name="Picture 2" descr="C:\Users\zhangjh\AppData\Roaming\360se6\Application\User Data\temp\233914h3cvylsty8i5jfk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28586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21</a:t>
            </a:r>
            <a:r>
              <a:rPr lang="zh-CN" altLang="en-US" sz="3200" b="1" i="1" dirty="0" smtClean="0"/>
              <a:t>、硬件连接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接线（逻辑图）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9154" name="Picture 2" descr="C:\Users\zhangjh\AppData\Roaming\360se6\Application\User Data\temp\231912weolfkjlooaejzl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5143536" cy="1841942"/>
          </a:xfrm>
          <a:prstGeom prst="rect">
            <a:avLst/>
          </a:prstGeom>
          <a:noFill/>
        </p:spPr>
      </p:pic>
      <p:pic>
        <p:nvPicPr>
          <p:cNvPr id="49156" name="Picture 4" descr="C:\Users\zhangjh\AppData\Roaming\360se6\Application\User Data\temp\232049xsrbdafs5fhyph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785926"/>
            <a:ext cx="2043118" cy="46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21</a:t>
            </a:r>
            <a:r>
              <a:rPr lang="zh-CN" altLang="en-US" sz="3200" b="1" i="1" dirty="0" smtClean="0"/>
              <a:t>、硬件连接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接线（实际效果图）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0178" name="Picture 2" descr="C:\Users\zhangjh\AppData\Roaming\360se6\Application\User Data\temp\232245k9u4v9ccgvkgssd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137132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21</a:t>
            </a:r>
            <a:r>
              <a:rPr lang="zh-CN" altLang="en-US" sz="3200" b="1" i="1" dirty="0" smtClean="0"/>
              <a:t>、硬件连接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接线（用电阻连接）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1202" name="Picture 2" descr="C:\Users\zhangjh\AppData\Roaming\360se6\Application\User Data\temp\234259imbzs1xhyr6qgbr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928670"/>
            <a:ext cx="4000528" cy="5608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21</a:t>
            </a:r>
            <a:r>
              <a:rPr lang="zh-CN" altLang="en-US" sz="3200" b="1" i="1" dirty="0" smtClean="0"/>
              <a:t>、硬件连接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接线（用电阻连接）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2226" name="Picture 2" descr="C:\Users\zhangjh\AppData\Roaming\360se6\Application\User Data\temp\234318arodj9jwhp9zpzd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00174"/>
            <a:ext cx="5500726" cy="4496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与树莓派的结合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57158" y="928670"/>
            <a:ext cx="84296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如果让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作为中央控制服务器，负责与互联网的通信、采样存储 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上报的状态数据、处理数据量大的工作（如音频、视频、图片相关）、提供 </a:t>
            </a:r>
            <a:r>
              <a:rPr lang="en-US" altLang="zh-CN" sz="2400" dirty="0" smtClean="0"/>
              <a:t>API </a:t>
            </a:r>
            <a:r>
              <a:rPr lang="zh-CN" altLang="en-US" sz="2400" dirty="0" smtClean="0"/>
              <a:t>给 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及 </a:t>
            </a:r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以方便用手机控制家居。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与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间通过以太网或 </a:t>
            </a:r>
            <a:r>
              <a:rPr lang="en-US" altLang="zh-CN" sz="2400" dirty="0" err="1" smtClean="0"/>
              <a:t>Zigbee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进行数据传输。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负责传感器采样，如光线强度、温度、人体红外感应等。有的模块比较独立，比如人体感应的夜间走廊灯，单个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可以自己实现监控加控制，就不需要上报数据给 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了。需要上报和接收数据的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，通过 </a:t>
            </a:r>
            <a:r>
              <a:rPr lang="en-US" altLang="zh-CN" sz="2400" dirty="0" err="1" smtClean="0"/>
              <a:t>Zigbee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及以太网和 </a:t>
            </a:r>
            <a:r>
              <a:rPr lang="en-US" altLang="zh-CN" sz="2400" dirty="0" err="1" smtClean="0"/>
              <a:t>RPi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进行通信。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两者的结合发挥了各自的优点，规避了缺点，可谓扬长避短、各得其所，算是物尽其用。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还有一个更大的便利就是，简化了树莓派对外设的控制编程。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zh-CN" altLang="en-US" sz="3200" dirty="0" smtClean="0"/>
              <a:t>与树莓派的结合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57158" y="928670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Zigbee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u="sng" dirty="0" err="1" smtClean="0">
                <a:hlinkClick r:id="rId2"/>
              </a:rPr>
              <a:t>ZigBee</a:t>
            </a:r>
            <a:r>
              <a:rPr lang="zh-CN" altLang="en-US" sz="2400" dirty="0" smtClean="0"/>
              <a:t>是基于</a:t>
            </a:r>
            <a:r>
              <a:rPr lang="en-US" altLang="zh-CN" sz="2400" dirty="0" smtClean="0"/>
              <a:t>IEEE802.15.4</a:t>
            </a:r>
            <a:r>
              <a:rPr lang="zh-CN" altLang="en-US" sz="2400" dirty="0" smtClean="0"/>
              <a:t>标准的低功耗局域网协议。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根据国际标准规定，</a:t>
            </a:r>
            <a:r>
              <a:rPr lang="en-US" altLang="zh-CN" sz="2400" dirty="0" err="1" smtClean="0"/>
              <a:t>ZigBee</a:t>
            </a:r>
            <a:r>
              <a:rPr lang="zh-CN" altLang="en-US" sz="2400" dirty="0" smtClean="0"/>
              <a:t>技术是一种短距离、低功耗的无线通信技术。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这一名称（又称紫蜂协议）来源于蜜蜂的八字舞，由于蜜蜂</a:t>
            </a:r>
            <a:r>
              <a:rPr lang="en-US" altLang="zh-CN" sz="2400" dirty="0" smtClean="0"/>
              <a:t>(bee)</a:t>
            </a:r>
            <a:r>
              <a:rPr lang="zh-CN" altLang="en-US" sz="2400" dirty="0" smtClean="0"/>
              <a:t>是靠飞翔和“嗡嗡”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zig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地抖动翅膀的“舞蹈”来与同伴传递花粉所在方位信息，也就是说蜜蜂依靠这样的方式构成了群体中的通信网络。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其特点是近距离、低复杂度、自组织、低功耗、低数据速率。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主要适合用于自动控制和远程控制领域，可以嵌入各种设备。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简而言之，</a:t>
            </a:r>
            <a:r>
              <a:rPr lang="en-US" altLang="zh-CN" sz="2400" dirty="0" err="1" smtClean="0"/>
              <a:t>ZigBee</a:t>
            </a:r>
            <a:r>
              <a:rPr lang="zh-CN" altLang="en-US" sz="2400" dirty="0" smtClean="0"/>
              <a:t>就是一种便宜的，低功耗的近距离无线组网通讯技术。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928670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IDE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的开放源代码的集成开发环境，其界面友好，语法简单以及能方便的下载程序，使得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的程序开发变得非常便捷。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作为一款开放源代码的软件，</a:t>
            </a:r>
            <a:r>
              <a:rPr lang="en-US" altLang="zh-CN" sz="2400" dirty="0" err="1" smtClean="0"/>
              <a:t>Arduino</a:t>
            </a:r>
            <a:r>
              <a:rPr lang="en-US" altLang="zh-CN" sz="2400" dirty="0" smtClean="0"/>
              <a:t> IDE</a:t>
            </a:r>
            <a:r>
              <a:rPr lang="zh-CN" altLang="en-US" sz="2400" dirty="0" smtClean="0"/>
              <a:t>也是由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Processing</a:t>
            </a:r>
            <a:r>
              <a:rPr lang="zh-CN" altLang="en-US" sz="2400" dirty="0" smtClean="0"/>
              <a:t>、 </a:t>
            </a:r>
            <a:r>
              <a:rPr lang="en-US" altLang="zh-CN" sz="2400" dirty="0" err="1" smtClean="0"/>
              <a:t>avr-gcc</a:t>
            </a:r>
            <a:r>
              <a:rPr lang="zh-CN" altLang="en-US" sz="2400" dirty="0" smtClean="0"/>
              <a:t>等开放源码的软件写成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其另一个最大特点是跨平台的兼容性，适用于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Max OS X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号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官方正式发布了</a:t>
            </a:r>
            <a:r>
              <a:rPr lang="en-US" altLang="zh-CN" sz="2400" dirty="0" smtClean="0"/>
              <a:t>Arduino1.0</a:t>
            </a:r>
            <a:r>
              <a:rPr lang="zh-CN" altLang="en-US" sz="2400" dirty="0" smtClean="0"/>
              <a:t>版本，可以下载不同系统下的压缩包，也可以在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（开源代码库）上下载源码重新编译自己的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b="1" dirty="0" smtClean="0"/>
              <a:t>Windows</a:t>
            </a:r>
            <a:r>
              <a:rPr lang="zh-CN" altLang="en-US" sz="3200" b="1" dirty="0" smtClean="0"/>
              <a:t>系统下的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IDE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85720" y="857232"/>
            <a:ext cx="8572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一种方法是在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下安装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环境，然后再安装</a:t>
            </a:r>
            <a:r>
              <a:rPr lang="en-US" altLang="zh-CN" sz="2000" dirty="0" err="1" smtClean="0"/>
              <a:t>Arduino</a:t>
            </a:r>
            <a:r>
              <a:rPr lang="en-US" altLang="zh-CN" sz="2000" dirty="0" smtClean="0"/>
              <a:t> IDE</a:t>
            </a:r>
            <a:r>
              <a:rPr lang="zh-CN" altLang="en-US" sz="2000" dirty="0" smtClean="0"/>
              <a:t> 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这种模式必须先安装开发工具</a:t>
            </a:r>
            <a:r>
              <a:rPr lang="en-US" sz="2000" dirty="0" err="1" smtClean="0"/>
              <a:t>Cygwin、Java</a:t>
            </a:r>
            <a:r>
              <a:rPr lang="en-US" sz="2000" dirty="0" smtClean="0"/>
              <a:t> </a:t>
            </a:r>
            <a:r>
              <a:rPr lang="en-US" sz="2000" dirty="0" err="1" smtClean="0"/>
              <a:t>JDK、Ant</a:t>
            </a:r>
            <a:r>
              <a:rPr lang="en-US" sz="2000" dirty="0" smtClean="0"/>
              <a:t>。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安装</a:t>
            </a:r>
            <a:r>
              <a:rPr lang="en-US" sz="2000" dirty="0" err="1" smtClean="0"/>
              <a:t>Cygwin</a:t>
            </a:r>
            <a:r>
              <a:rPr lang="zh-CN" altLang="en-US" sz="2000" dirty="0" smtClean="0"/>
              <a:t>（一个</a:t>
            </a:r>
            <a:r>
              <a:rPr lang="en-US" sz="2000" dirty="0" smtClean="0"/>
              <a:t>windows</a:t>
            </a:r>
            <a:r>
              <a:rPr lang="zh-CN" altLang="en-US" sz="2000" dirty="0" smtClean="0"/>
              <a:t>系统下的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仿真环境）</a:t>
            </a:r>
            <a:endParaRPr lang="en-US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sz="2000" dirty="0" err="1" smtClean="0">
                <a:hlinkClick r:id="rId2"/>
              </a:rPr>
              <a:t>Cygwin</a:t>
            </a:r>
            <a:r>
              <a:rPr lang="zh-CN" altLang="en-US" sz="2000" dirty="0" smtClean="0">
                <a:hlinkClick r:id="rId2"/>
              </a:rPr>
              <a:t>官网</a:t>
            </a:r>
            <a:r>
              <a:rPr lang="en-US" altLang="zh-CN" sz="2000" dirty="0" smtClean="0"/>
              <a:t>http://www.cygwin.cn/site/install/</a:t>
            </a:r>
            <a:r>
              <a:rPr lang="zh-CN" altLang="en-US" sz="2000" dirty="0" smtClean="0"/>
              <a:t>下载</a:t>
            </a:r>
            <a:r>
              <a:rPr lang="en-US" sz="2000" dirty="0" smtClean="0"/>
              <a:t>setup</a:t>
            </a:r>
            <a:r>
              <a:rPr lang="zh-CN" altLang="en-US" sz="2000" dirty="0" smtClean="0"/>
              <a:t>文件。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安装选择需要的开发包</a:t>
            </a:r>
          </a:p>
          <a:p>
            <a:pPr lvl="3"/>
            <a:r>
              <a:rPr lang="en-US" sz="2000" dirty="0" err="1" smtClean="0"/>
              <a:t>git</a:t>
            </a:r>
            <a:r>
              <a:rPr lang="en-US" sz="2000" dirty="0" smtClean="0"/>
              <a:t>—— </a:t>
            </a:r>
            <a:r>
              <a:rPr lang="zh-CN" altLang="en-US" sz="2000" dirty="0" smtClean="0"/>
              <a:t>版本控制</a:t>
            </a:r>
          </a:p>
          <a:p>
            <a:pPr lvl="3"/>
            <a:r>
              <a:rPr lang="en-US" sz="2000" dirty="0" smtClean="0"/>
              <a:t>make, </a:t>
            </a:r>
            <a:r>
              <a:rPr lang="en-US" sz="2000" dirty="0" err="1" smtClean="0"/>
              <a:t>gcc-mingw</a:t>
            </a:r>
            <a:r>
              <a:rPr lang="en-US" sz="2000" dirty="0" smtClean="0"/>
              <a:t>, and g++ —— </a:t>
            </a:r>
            <a:r>
              <a:rPr lang="zh-CN" altLang="en-US" sz="2000" dirty="0" smtClean="0"/>
              <a:t>编译 </a:t>
            </a:r>
            <a:r>
              <a:rPr lang="en-US" sz="2000" dirty="0" smtClean="0"/>
              <a:t>arduino.exe</a:t>
            </a:r>
          </a:p>
          <a:p>
            <a:pPr lvl="3"/>
            <a:r>
              <a:rPr lang="en-US" sz="2000" dirty="0" err="1" smtClean="0"/>
              <a:t>perl</a:t>
            </a:r>
            <a:r>
              <a:rPr lang="en-US" sz="2000" dirty="0" smtClean="0"/>
              <a:t> ——</a:t>
            </a:r>
          </a:p>
          <a:p>
            <a:pPr lvl="3"/>
            <a:r>
              <a:rPr lang="en-US" sz="2000" dirty="0" smtClean="0"/>
              <a:t>unzip, zip ——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安装</a:t>
            </a:r>
            <a:r>
              <a:rPr lang="en-US" sz="2000" dirty="0" smtClean="0"/>
              <a:t>Java JDK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zh-CN" altLang="en-US" sz="2000" dirty="0" smtClean="0">
                <a:hlinkClick r:id="rId3"/>
              </a:rPr>
              <a:t>官网</a:t>
            </a:r>
            <a:r>
              <a:rPr lang="zh-CN" altLang="en-US" sz="2000" dirty="0" smtClean="0"/>
              <a:t>下载安装软件，安装上</a:t>
            </a:r>
            <a:r>
              <a:rPr lang="en-US" sz="2000" dirty="0" smtClean="0"/>
              <a:t>Java JDK。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配置</a:t>
            </a:r>
            <a:r>
              <a:rPr lang="en-US" sz="2000" dirty="0" err="1" smtClean="0"/>
              <a:t>Wingdows</a:t>
            </a:r>
            <a:r>
              <a:rPr lang="zh-CN" altLang="en-US" sz="2000" dirty="0" smtClean="0"/>
              <a:t>系统环境变量</a:t>
            </a:r>
          </a:p>
          <a:p>
            <a:pPr lvl="3"/>
            <a:r>
              <a:rPr lang="en-US" sz="2000" dirty="0" smtClean="0"/>
              <a:t>JAVA_HOME：</a:t>
            </a:r>
            <a:r>
              <a:rPr lang="zh-CN" altLang="en-US" sz="2000" dirty="0" smtClean="0"/>
              <a:t>选择安装路径，例如</a:t>
            </a:r>
            <a:r>
              <a:rPr lang="en-US" sz="2000" dirty="0" smtClean="0"/>
              <a:t>G:\Program\Java\jdk1.7.0_01</a:t>
            </a:r>
          </a:p>
          <a:p>
            <a:pPr lvl="3"/>
            <a:r>
              <a:rPr lang="en-US" sz="2000" dirty="0" smtClean="0"/>
              <a:t>Path：%JAVA_HOME%\bin;%JAVA_HOME%\</a:t>
            </a:r>
            <a:r>
              <a:rPr lang="en-US" sz="2000" dirty="0" err="1" smtClean="0"/>
              <a:t>jre</a:t>
            </a:r>
            <a:r>
              <a:rPr lang="en-US" sz="2000" dirty="0" smtClean="0"/>
              <a:t>\bin</a:t>
            </a:r>
          </a:p>
          <a:p>
            <a:pPr lvl="3"/>
            <a:r>
              <a:rPr lang="en-US" sz="2000" dirty="0" smtClean="0"/>
              <a:t>CLASSPATH：.;%JAVA_HOME\lib\dt.jar;%JAVA_HOME%\lib\tools.jar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2894</Words>
  <Application>Microsoft Office PowerPoint</Application>
  <PresentationFormat>全屏显示(4:3)</PresentationFormat>
  <Paragraphs>315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默认设计模板</vt:lpstr>
      <vt:lpstr>幻灯片 1</vt:lpstr>
      <vt:lpstr>1、 arduino介绍 </vt:lpstr>
      <vt:lpstr>2、 arduino介绍——功能</vt:lpstr>
      <vt:lpstr>3、 arduino与树莓派PK </vt:lpstr>
      <vt:lpstr>3、 arduino与树莓派PK</vt:lpstr>
      <vt:lpstr>4、 arduino与树莓派的结合</vt:lpstr>
      <vt:lpstr>4、 arduino与树莓派的结合</vt:lpstr>
      <vt:lpstr>5、 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6、 Windows系统下的arduino IDE</vt:lpstr>
      <vt:lpstr>7、 RPi下的arduino IDE</vt:lpstr>
      <vt:lpstr>7、 RPi下的arduino IDE</vt:lpstr>
      <vt:lpstr>7、 RPi下的arduino IDE</vt:lpstr>
      <vt:lpstr>7、 RPi下的arduino IDE</vt:lpstr>
      <vt:lpstr>7、 RPi下的arduino IDE</vt:lpstr>
      <vt:lpstr>7、 RPi下的arduino IDE</vt:lpstr>
      <vt:lpstr>8、 arduino 连接树莓派</vt:lpstr>
      <vt:lpstr>9、 arduino 连接PC的驱动</vt:lpstr>
      <vt:lpstr>10、 arduino 树莓派库</vt:lpstr>
      <vt:lpstr>10、 arduino 树莓派库</vt:lpstr>
      <vt:lpstr>11、 配置树莓派串口</vt:lpstr>
      <vt:lpstr>11、 配置树莓派串口</vt:lpstr>
      <vt:lpstr>11、 配置树莓派串口</vt:lpstr>
      <vt:lpstr>11、 配置树莓派串口</vt:lpstr>
      <vt:lpstr>11、 配置树莓派串口</vt:lpstr>
      <vt:lpstr>12、 USB对接方式</vt:lpstr>
      <vt:lpstr>12、 USB对接方式</vt:lpstr>
      <vt:lpstr>12、 Arduino代码</vt:lpstr>
      <vt:lpstr>13、树莓派python代码</vt:lpstr>
      <vt:lpstr>14、运行</vt:lpstr>
      <vt:lpstr>15、总结</vt:lpstr>
      <vt:lpstr>16、 Arduino代码</vt:lpstr>
      <vt:lpstr>17、GPIO方式</vt:lpstr>
      <vt:lpstr>17、GPIO方式</vt:lpstr>
      <vt:lpstr>18、GPIO方式的代码</vt:lpstr>
      <vt:lpstr>19、修改配置文件</vt:lpstr>
      <vt:lpstr>20、修改配置文件</vt:lpstr>
      <vt:lpstr>21、硬件连接</vt:lpstr>
      <vt:lpstr>21、硬件连接</vt:lpstr>
      <vt:lpstr>21、硬件连接</vt:lpstr>
      <vt:lpstr>21、硬件连接</vt:lpstr>
      <vt:lpstr>21、硬件连接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390</cp:revision>
  <dcterms:created xsi:type="dcterms:W3CDTF">2009-01-14T02:14:53Z</dcterms:created>
  <dcterms:modified xsi:type="dcterms:W3CDTF">2015-07-07T03:06:53Z</dcterms:modified>
</cp:coreProperties>
</file>