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510" r:id="rId2"/>
    <p:sldId id="649" r:id="rId3"/>
    <p:sldId id="654" r:id="rId4"/>
    <p:sldId id="650" r:id="rId5"/>
    <p:sldId id="651" r:id="rId6"/>
    <p:sldId id="657" r:id="rId7"/>
    <p:sldId id="660" r:id="rId8"/>
    <p:sldId id="655" r:id="rId9"/>
    <p:sldId id="668" r:id="rId10"/>
    <p:sldId id="659" r:id="rId11"/>
    <p:sldId id="658" r:id="rId12"/>
    <p:sldId id="661" r:id="rId13"/>
    <p:sldId id="663" r:id="rId14"/>
    <p:sldId id="664" r:id="rId15"/>
    <p:sldId id="665" r:id="rId16"/>
    <p:sldId id="666" r:id="rId17"/>
    <p:sldId id="662" r:id="rId18"/>
    <p:sldId id="667" r:id="rId19"/>
    <p:sldId id="670" r:id="rId20"/>
    <p:sldId id="671" r:id="rId21"/>
    <p:sldId id="672" r:id="rId22"/>
    <p:sldId id="669" r:id="rId23"/>
    <p:sldId id="673" r:id="rId24"/>
    <p:sldId id="674" r:id="rId25"/>
    <p:sldId id="681" r:id="rId26"/>
    <p:sldId id="675" r:id="rId27"/>
    <p:sldId id="679" r:id="rId28"/>
    <p:sldId id="680" r:id="rId29"/>
    <p:sldId id="677" r:id="rId30"/>
    <p:sldId id="678" r:id="rId31"/>
    <p:sldId id="676"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66"/>
    <a:srgbClr val="FF3300"/>
    <a:srgbClr val="BBE0E3"/>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86698" autoAdjust="0"/>
  </p:normalViewPr>
  <p:slideViewPr>
    <p:cSldViewPr>
      <p:cViewPr>
        <p:scale>
          <a:sx n="82" d="100"/>
          <a:sy n="82" d="100"/>
        </p:scale>
        <p:origin x="-1476"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239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39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39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39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5C46D4A-5AC3-4C8A-BF96-54D369062BD0}" type="slidenum">
              <a:rPr lang="en-US" altLang="zh-CN"/>
              <a:pPr>
                <a:defRPr/>
              </a:pPr>
              <a:t>‹#›</a:t>
            </a:fld>
            <a:endParaRPr lang="en-US" altLang="zh-CN"/>
          </a:p>
        </p:txBody>
      </p:sp>
    </p:spTree>
    <p:extLst>
      <p:ext uri="{BB962C8B-B14F-4D97-AF65-F5344CB8AC3E}">
        <p14:creationId xmlns:p14="http://schemas.microsoft.com/office/powerpoint/2010/main" xmlns="" val="2054507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BB586E-A7BC-4E52-A68A-B396D6C95C7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AC8E70A-C74A-4A4F-A0FE-4F1568F817B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671634-654D-4110-8B3F-5C46CE20EF5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F8AD3A-FB6B-4FB2-A1B1-F9457954BCA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EB890-AE0E-40A2-BA1A-A888FBB7A8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34630-B3E4-4201-AB01-87BAE238635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39AF5C2-5901-42A9-9436-65E4D42746E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CE53A26-FE43-400A-8054-94056C4E9BB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351D8B2-1ADA-411D-9DFF-6207660D665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029410-8A19-487B-852A-0CAA7E9F942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8EB1CE3-6274-45E4-A099-B11B1031AC0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7D10FCD-2CA6-4DBA-86B0-795AF73C6AA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arduino.cn/forum.php?mod=attachment&amp;aid=ODEwfGFhMjQwNzJifDE0MTg3MTI5NzF8MzE3MTd8MTQyO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yeelink.net/developer"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5078313"/>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树莓派开发</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r>
              <a:rPr lang="en-US" altLang="zh-CN" sz="3600" b="1" smtClean="0">
                <a:solidFill>
                  <a:srgbClr val="000000"/>
                </a:solidFill>
                <a:latin typeface="黑体" pitchFamily="49" charset="-122"/>
                <a:ea typeface="黑体" pitchFamily="49" charset="-122"/>
              </a:rPr>
              <a:t>21 </a:t>
            </a:r>
            <a:r>
              <a:rPr lang="zh-CN" altLang="en-US" sz="3600" b="1" dirty="0" smtClean="0">
                <a:solidFill>
                  <a:srgbClr val="000000"/>
                </a:solidFill>
                <a:latin typeface="黑体" pitchFamily="49" charset="-122"/>
                <a:ea typeface="黑体" pitchFamily="49" charset="-122"/>
              </a:rPr>
              <a:t>用树莓派监控温度湿度</a:t>
            </a:r>
            <a:endParaRPr lang="en-US" altLang="zh-CN" sz="3600" b="1" dirty="0" smtClean="0">
              <a:solidFill>
                <a:srgbClr val="000000"/>
              </a:solidFill>
              <a:latin typeface="黑体" pitchFamily="49" charset="-122"/>
              <a:ea typeface="黑体" pitchFamily="49" charset="-122"/>
            </a:endParaRPr>
          </a:p>
          <a:p>
            <a:pPr lvl="0" algn="ctr"/>
            <a:endParaRPr lang="en-US" sz="3600" b="1" dirty="0" smtClean="0">
              <a:solidFill>
                <a:srgbClr val="000000"/>
              </a:solidFill>
              <a:latin typeface="黑体" pitchFamily="49" charset="-122"/>
              <a:ea typeface="黑体" pitchFamily="49" charset="-122"/>
            </a:endParaRPr>
          </a:p>
          <a:p>
            <a:pPr lvl="0" algn="ctr"/>
            <a:r>
              <a:rPr lang="zh-CN" altLang="en-US" sz="3600" b="1" dirty="0" smtClean="0">
                <a:solidFill>
                  <a:srgbClr val="000000"/>
                </a:solidFill>
                <a:latin typeface="黑体" pitchFamily="49" charset="-122"/>
                <a:ea typeface="黑体" pitchFamily="49" charset="-122"/>
              </a:rPr>
              <a:t>（</a:t>
            </a:r>
            <a:r>
              <a:rPr lang="en-US" sz="3600" dirty="0" err="1" smtClean="0"/>
              <a:t>arduino</a:t>
            </a:r>
            <a:r>
              <a:rPr lang="zh-CN" altLang="en-US" sz="3600" b="1" dirty="0" smtClean="0">
                <a:solidFill>
                  <a:srgbClr val="000000"/>
                </a:solidFill>
                <a:latin typeface="黑体" pitchFamily="49" charset="-122"/>
                <a:ea typeface="黑体" pitchFamily="49" charset="-122"/>
              </a:rPr>
              <a:t>版）</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571504"/>
          </a:xfrm>
        </p:spPr>
        <p:txBody>
          <a:bodyPr/>
          <a:lstStyle/>
          <a:p>
            <a:pPr lvl="0">
              <a:buFont typeface="Wingdings" pitchFamily="2" charset="2"/>
              <a:buChar char="p"/>
            </a:pPr>
            <a:r>
              <a:rPr lang="zh-CN" altLang="en-US" sz="2400" dirty="0" smtClean="0"/>
              <a:t>引脚定义</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2</a:t>
            </a:r>
            <a:r>
              <a:rPr lang="zh-CN" altLang="en-US" sz="3200" b="1" i="1" dirty="0" smtClean="0"/>
              <a:t>、</a:t>
            </a:r>
            <a:r>
              <a:rPr lang="en-US" altLang="zh-CN" sz="3200" b="1" dirty="0" smtClean="0"/>
              <a:t>DHT11</a:t>
            </a:r>
            <a:r>
              <a:rPr lang="zh-CN" altLang="en-US" sz="3200" b="1" dirty="0" smtClean="0"/>
              <a:t>传感器硬件连接</a:t>
            </a:r>
            <a:endParaRPr lang="zh-CN" altLang="en-US" sz="3200" b="1" dirty="0"/>
          </a:p>
        </p:txBody>
      </p:sp>
      <p:pic>
        <p:nvPicPr>
          <p:cNvPr id="23554" name="Picture 2" descr="C:\Users\zhangjh\AppData\Roaming\360se6\Application\User Data\temp\8a49cc8fgc1760e3f6f49&amp;690.jpg"/>
          <p:cNvPicPr>
            <a:picLocks noChangeAspect="1" noChangeArrowheads="1"/>
          </p:cNvPicPr>
          <p:nvPr/>
        </p:nvPicPr>
        <p:blipFill>
          <a:blip r:embed="rId2"/>
          <a:srcRect/>
          <a:stretch>
            <a:fillRect/>
          </a:stretch>
        </p:blipFill>
        <p:spPr bwMode="auto">
          <a:xfrm>
            <a:off x="1071538" y="1571612"/>
            <a:ext cx="6801487" cy="1785950"/>
          </a:xfrm>
          <a:prstGeom prst="rect">
            <a:avLst/>
          </a:prstGeom>
          <a:noFill/>
        </p:spPr>
      </p:pic>
      <p:pic>
        <p:nvPicPr>
          <p:cNvPr id="23556" name="Picture 4" descr="C:\Users\zhangjh\AppData\Roaming\360se6\Application\User Data\temp\8a49cc8fgc1760e2c28ae&amp;690.jpg"/>
          <p:cNvPicPr>
            <a:picLocks noChangeAspect="1" noChangeArrowheads="1"/>
          </p:cNvPicPr>
          <p:nvPr/>
        </p:nvPicPr>
        <p:blipFill>
          <a:blip r:embed="rId3"/>
          <a:srcRect/>
          <a:stretch>
            <a:fillRect/>
          </a:stretch>
        </p:blipFill>
        <p:spPr bwMode="auto">
          <a:xfrm>
            <a:off x="2428860" y="3429000"/>
            <a:ext cx="4357718" cy="313381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2286016"/>
          </a:xfrm>
        </p:spPr>
        <p:txBody>
          <a:bodyPr/>
          <a:lstStyle/>
          <a:p>
            <a:pPr lvl="0">
              <a:buFont typeface="Wingdings" pitchFamily="2" charset="2"/>
              <a:buChar char="p"/>
            </a:pPr>
            <a:r>
              <a:rPr lang="zh-CN" altLang="en-US" sz="2000" b="1" dirty="0" smtClean="0">
                <a:solidFill>
                  <a:srgbClr val="000000"/>
                </a:solidFill>
                <a:latin typeface="Tahoma" pitchFamily="34" charset="0"/>
                <a:ea typeface="宋体" pitchFamily="2" charset="-122"/>
                <a:cs typeface="Tahoma" pitchFamily="34" charset="0"/>
              </a:rPr>
              <a:t>接线方法（蓝色正面向上）：</a:t>
            </a:r>
            <a:r>
              <a:rPr lang="zh-CN" altLang="en-US" sz="2000" dirty="0" smtClean="0">
                <a:solidFill>
                  <a:srgbClr val="000000"/>
                </a:solidFill>
                <a:latin typeface="Tahoma" pitchFamily="34" charset="0"/>
                <a:ea typeface="宋体" pitchFamily="2" charset="-122"/>
                <a:cs typeface="Tahoma" pitchFamily="34" charset="0"/>
              </a:rPr>
              <a:t/>
            </a:r>
            <a:br>
              <a:rPr lang="zh-CN" altLang="en-US" sz="2000" dirty="0" smtClean="0">
                <a:solidFill>
                  <a:srgbClr val="000000"/>
                </a:solidFill>
                <a:latin typeface="Tahoma" pitchFamily="34" charset="0"/>
                <a:ea typeface="宋体" pitchFamily="2" charset="-122"/>
                <a:cs typeface="Tahoma" pitchFamily="34" charset="0"/>
              </a:rPr>
            </a:br>
            <a:r>
              <a:rPr lang="zh-CN" altLang="zh-CN" sz="2000" dirty="0" smtClean="0">
                <a:solidFill>
                  <a:srgbClr val="000000"/>
                </a:solidFill>
                <a:latin typeface="Tahoma" pitchFamily="34" charset="0"/>
                <a:ea typeface="宋体" pitchFamily="2" charset="-122"/>
                <a:cs typeface="Tahoma" pitchFamily="34" charset="0"/>
              </a:rPr>
              <a:t>VCC</a:t>
            </a:r>
            <a:r>
              <a:rPr lang="zh-CN" altLang="zh-CN" sz="2000" dirty="0" smtClean="0">
                <a:solidFill>
                  <a:srgbClr val="000000"/>
                </a:solidFill>
                <a:ea typeface="宋体" pitchFamily="2" charset="-122"/>
                <a:cs typeface="Tahoma" pitchFamily="34" charset="0"/>
              </a:rPr>
              <a:t> </a:t>
            </a:r>
            <a:r>
              <a:rPr lang="zh-CN" altLang="en-US" sz="2000" dirty="0" smtClean="0">
                <a:solidFill>
                  <a:srgbClr val="000000"/>
                </a:solidFill>
                <a:ea typeface="宋体" pitchFamily="2" charset="-122"/>
                <a:cs typeface="Tahoma" pitchFamily="34" charset="0"/>
              </a:rPr>
              <a:t>（左）</a:t>
            </a:r>
            <a:r>
              <a:rPr lang="zh-CN" altLang="zh-CN" sz="2000" dirty="0" smtClean="0">
                <a:solidFill>
                  <a:srgbClr val="000000"/>
                </a:solidFill>
                <a:ea typeface="宋体" pitchFamily="2" charset="-122"/>
                <a:cs typeface="Tahoma" pitchFamily="34" charset="0"/>
              </a:rPr>
              <a:t> </a:t>
            </a:r>
            <a:r>
              <a:rPr lang="zh-CN" altLang="zh-CN" sz="2000" dirty="0" smtClean="0">
                <a:solidFill>
                  <a:srgbClr val="000000"/>
                </a:solidFill>
                <a:latin typeface="Tahoma" pitchFamily="34" charset="0"/>
                <a:ea typeface="宋体" pitchFamily="2" charset="-122"/>
                <a:cs typeface="Tahoma" pitchFamily="34" charset="0"/>
              </a:rPr>
              <a:t> → 3.3V/5V</a:t>
            </a:r>
            <a:r>
              <a:rPr lang="zh-CN" altLang="en-US" sz="2000" dirty="0" smtClean="0">
                <a:solidFill>
                  <a:srgbClr val="000000"/>
                </a:solidFill>
                <a:latin typeface="Tahoma" pitchFamily="34" charset="0"/>
                <a:ea typeface="宋体" pitchFamily="2" charset="-122"/>
                <a:cs typeface="Tahoma" pitchFamily="34" charset="0"/>
              </a:rPr>
              <a:t>电源正极</a:t>
            </a:r>
            <a:br>
              <a:rPr lang="zh-CN" altLang="en-US" sz="2000" dirty="0" smtClean="0">
                <a:solidFill>
                  <a:srgbClr val="000000"/>
                </a:solidFill>
                <a:latin typeface="Tahoma" pitchFamily="34" charset="0"/>
                <a:ea typeface="宋体" pitchFamily="2" charset="-122"/>
                <a:cs typeface="Tahoma" pitchFamily="34" charset="0"/>
              </a:rPr>
            </a:br>
            <a:r>
              <a:rPr lang="zh-CN" altLang="zh-CN" sz="2000" dirty="0" smtClean="0">
                <a:solidFill>
                  <a:srgbClr val="000000"/>
                </a:solidFill>
                <a:latin typeface="Tahoma" pitchFamily="34" charset="0"/>
                <a:ea typeface="宋体" pitchFamily="2" charset="-122"/>
                <a:cs typeface="Tahoma" pitchFamily="34" charset="0"/>
              </a:rPr>
              <a:t>GND</a:t>
            </a:r>
            <a:r>
              <a:rPr lang="zh-CN" altLang="zh-CN" sz="2000" dirty="0" smtClean="0">
                <a:solidFill>
                  <a:srgbClr val="000000"/>
                </a:solidFill>
                <a:ea typeface="宋体" pitchFamily="2" charset="-122"/>
                <a:cs typeface="Tahoma" pitchFamily="34" charset="0"/>
              </a:rPr>
              <a:t> </a:t>
            </a:r>
            <a:r>
              <a:rPr lang="zh-CN" altLang="en-US" sz="2000" dirty="0" smtClean="0">
                <a:solidFill>
                  <a:srgbClr val="000000"/>
                </a:solidFill>
                <a:ea typeface="宋体" pitchFamily="2" charset="-122"/>
                <a:cs typeface="Tahoma" pitchFamily="34" charset="0"/>
              </a:rPr>
              <a:t>（右）</a:t>
            </a:r>
            <a:r>
              <a:rPr lang="zh-CN" altLang="zh-CN" sz="2000" dirty="0" smtClean="0">
                <a:solidFill>
                  <a:srgbClr val="000000"/>
                </a:solidFill>
                <a:ea typeface="宋体" pitchFamily="2" charset="-122"/>
                <a:cs typeface="Tahoma" pitchFamily="34" charset="0"/>
              </a:rPr>
              <a:t> </a:t>
            </a:r>
            <a:r>
              <a:rPr lang="zh-CN" altLang="zh-CN" sz="2000" dirty="0" smtClean="0">
                <a:solidFill>
                  <a:srgbClr val="000000"/>
                </a:solidFill>
                <a:latin typeface="Tahoma" pitchFamily="34" charset="0"/>
                <a:ea typeface="宋体" pitchFamily="2" charset="-122"/>
                <a:cs typeface="Tahoma" pitchFamily="34" charset="0"/>
              </a:rPr>
              <a:t> →</a:t>
            </a:r>
            <a:r>
              <a:rPr lang="zh-CN" altLang="en-US" sz="2000" dirty="0" smtClean="0">
                <a:solidFill>
                  <a:srgbClr val="000000"/>
                </a:solidFill>
                <a:latin typeface="Tahoma" pitchFamily="34" charset="0"/>
                <a:ea typeface="宋体" pitchFamily="2" charset="-122"/>
                <a:cs typeface="Tahoma" pitchFamily="34" charset="0"/>
              </a:rPr>
              <a:t>电源负极</a:t>
            </a:r>
            <a:br>
              <a:rPr lang="zh-CN" altLang="en-US" sz="2000" dirty="0" smtClean="0">
                <a:solidFill>
                  <a:srgbClr val="000000"/>
                </a:solidFill>
                <a:latin typeface="Tahoma" pitchFamily="34" charset="0"/>
                <a:ea typeface="宋体" pitchFamily="2" charset="-122"/>
                <a:cs typeface="Tahoma" pitchFamily="34" charset="0"/>
              </a:rPr>
            </a:br>
            <a:r>
              <a:rPr lang="zh-CN" altLang="zh-CN" sz="2000" dirty="0" smtClean="0">
                <a:solidFill>
                  <a:srgbClr val="000000"/>
                </a:solidFill>
                <a:latin typeface="Tahoma" pitchFamily="34" charset="0"/>
                <a:ea typeface="宋体" pitchFamily="2" charset="-122"/>
                <a:cs typeface="Tahoma" pitchFamily="34" charset="0"/>
              </a:rPr>
              <a:t>DATA</a:t>
            </a:r>
            <a:r>
              <a:rPr lang="zh-CN" altLang="zh-CN" sz="2000" dirty="0" smtClean="0">
                <a:solidFill>
                  <a:srgbClr val="000000"/>
                </a:solidFill>
                <a:ea typeface="宋体" pitchFamily="2" charset="-122"/>
                <a:cs typeface="Tahoma" pitchFamily="34" charset="0"/>
              </a:rPr>
              <a:t> </a:t>
            </a:r>
            <a:r>
              <a:rPr lang="zh-CN" altLang="en-US" sz="2000" dirty="0" smtClean="0">
                <a:solidFill>
                  <a:srgbClr val="000000"/>
                </a:solidFill>
                <a:ea typeface="宋体" pitchFamily="2" charset="-122"/>
                <a:cs typeface="Tahoma" pitchFamily="34" charset="0"/>
              </a:rPr>
              <a:t>（中）</a:t>
            </a:r>
            <a:r>
              <a:rPr lang="zh-CN" altLang="zh-CN" sz="2000" dirty="0" smtClean="0">
                <a:solidFill>
                  <a:srgbClr val="000000"/>
                </a:solidFill>
                <a:latin typeface="Tahoma" pitchFamily="34" charset="0"/>
                <a:ea typeface="宋体" pitchFamily="2" charset="-122"/>
                <a:cs typeface="Tahoma" pitchFamily="34" charset="0"/>
              </a:rPr>
              <a:t> →</a:t>
            </a:r>
            <a:r>
              <a:rPr lang="zh-CN" altLang="en-US" sz="2000" dirty="0" smtClean="0">
                <a:solidFill>
                  <a:srgbClr val="000000"/>
                </a:solidFill>
                <a:latin typeface="Tahoma" pitchFamily="34" charset="0"/>
                <a:ea typeface="宋体" pitchFamily="2" charset="-122"/>
                <a:cs typeface="Tahoma" pitchFamily="34" charset="0"/>
              </a:rPr>
              <a:t>单片机</a:t>
            </a:r>
            <a:r>
              <a:rPr lang="zh-CN" altLang="zh-CN" sz="2000" dirty="0" smtClean="0">
                <a:solidFill>
                  <a:srgbClr val="000000"/>
                </a:solidFill>
                <a:latin typeface="Tahoma" pitchFamily="34" charset="0"/>
                <a:ea typeface="宋体" pitchFamily="2" charset="-122"/>
                <a:cs typeface="Tahoma" pitchFamily="34" charset="0"/>
              </a:rPr>
              <a:t>IO</a:t>
            </a:r>
            <a:r>
              <a:rPr lang="zh-CN" altLang="en-US" sz="2000" dirty="0" smtClean="0">
                <a:solidFill>
                  <a:srgbClr val="000000"/>
                </a:solidFill>
                <a:latin typeface="Tahoma" pitchFamily="34" charset="0"/>
                <a:ea typeface="宋体" pitchFamily="2" charset="-122"/>
                <a:cs typeface="Tahoma" pitchFamily="34" charset="0"/>
              </a:rPr>
              <a:t>口</a:t>
            </a:r>
          </a:p>
          <a:p>
            <a:pPr>
              <a:buFont typeface="Wingdings" pitchFamily="2" charset="2"/>
              <a:buChar char="p"/>
            </a:pPr>
            <a:r>
              <a:rPr lang="zh-CN" altLang="en-US" sz="2400" dirty="0" smtClean="0"/>
              <a:t>切勿将</a:t>
            </a:r>
            <a:r>
              <a:rPr lang="en-US" altLang="zh-CN" sz="2400" dirty="0" smtClean="0"/>
              <a:t>VCC</a:t>
            </a:r>
            <a:r>
              <a:rPr lang="zh-CN" altLang="en-US" sz="2400" dirty="0" smtClean="0"/>
              <a:t>与</a:t>
            </a:r>
            <a:r>
              <a:rPr lang="en-US" altLang="zh-CN" sz="2400" dirty="0" smtClean="0"/>
              <a:t>GND</a:t>
            </a:r>
            <a:r>
              <a:rPr lang="zh-CN" altLang="en-US" sz="2400" dirty="0" smtClean="0"/>
              <a:t>接反，接反必烧！</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2</a:t>
            </a:r>
            <a:r>
              <a:rPr lang="zh-CN" altLang="en-US" sz="3200" b="1" i="1" dirty="0" smtClean="0"/>
              <a:t>、</a:t>
            </a:r>
            <a:r>
              <a:rPr lang="en-US" altLang="zh-CN" sz="3200" dirty="0" smtClean="0"/>
              <a:t>DHT11</a:t>
            </a:r>
            <a:r>
              <a:rPr lang="zh-CN" altLang="en-US" sz="3200" dirty="0" smtClean="0"/>
              <a:t>温湿度传感器硬件</a:t>
            </a:r>
            <a:endParaRPr lang="zh-CN" altLang="en-US" sz="3200" b="1" dirty="0"/>
          </a:p>
        </p:txBody>
      </p:sp>
      <p:pic>
        <p:nvPicPr>
          <p:cNvPr id="22530" name="Picture 2" descr="C:\Users\zhangjh\AppData\Roaming\360se6\Application\User Data\temp\8a49cc8fgc1760e53d20b&amp;690.jpg"/>
          <p:cNvPicPr>
            <a:picLocks noChangeAspect="1" noChangeArrowheads="1"/>
          </p:cNvPicPr>
          <p:nvPr/>
        </p:nvPicPr>
        <p:blipFill>
          <a:blip r:embed="rId2"/>
          <a:srcRect/>
          <a:stretch>
            <a:fillRect/>
          </a:stretch>
        </p:blipFill>
        <p:spPr bwMode="auto">
          <a:xfrm>
            <a:off x="2500298" y="2786058"/>
            <a:ext cx="5914179" cy="350046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928694"/>
          </a:xfrm>
        </p:spPr>
        <p:txBody>
          <a:bodyPr/>
          <a:lstStyle/>
          <a:p>
            <a:pPr lvl="0">
              <a:buFont typeface="Wingdings" pitchFamily="2" charset="2"/>
              <a:buChar char="p"/>
            </a:pPr>
            <a:r>
              <a:rPr lang="zh-CN" altLang="en-US" sz="2400" dirty="0" smtClean="0"/>
              <a:t>下载库文件，解压在</a:t>
            </a:r>
            <a:r>
              <a:rPr lang="en-US" sz="2400" dirty="0" err="1" smtClean="0"/>
              <a:t>arduino</a:t>
            </a:r>
            <a:r>
              <a:rPr lang="zh-CN" altLang="en-US" sz="2400" dirty="0" smtClean="0"/>
              <a:t>的</a:t>
            </a:r>
            <a:r>
              <a:rPr lang="en-US" sz="2400" dirty="0" smtClean="0"/>
              <a:t>IDE</a:t>
            </a:r>
            <a:r>
              <a:rPr lang="zh-CN" altLang="en-US" sz="2400" dirty="0" smtClean="0"/>
              <a:t>下</a:t>
            </a:r>
            <a:r>
              <a:rPr lang="en-US" sz="2400" dirty="0" smtClean="0"/>
              <a:t>libraries</a:t>
            </a:r>
            <a:r>
              <a:rPr lang="zh-CN" altLang="en-US" sz="2400" dirty="0" smtClean="0"/>
              <a:t>文件下</a:t>
            </a:r>
            <a:endParaRPr lang="en-US" altLang="zh-CN" sz="2400" dirty="0" smtClean="0"/>
          </a:p>
          <a:p>
            <a:pPr lvl="0">
              <a:buFont typeface="Wingdings" pitchFamily="2" charset="2"/>
              <a:buChar char="p"/>
            </a:pPr>
            <a:r>
              <a:rPr lang="en-US" altLang="zh-CN" sz="2400" dirty="0" smtClean="0">
                <a:hlinkClick r:id="rId2"/>
              </a:rPr>
              <a:t>http://www.arduino.cn/forum.php?mod=attachment&amp;aid=ODEwfGFhMjQwNzJifDE0MTg3MTI5NzF8MzE3MTd8MTQyOQ%3D%3D</a:t>
            </a:r>
            <a:endParaRPr lang="en-US" altLang="zh-CN" sz="2400" dirty="0" smtClean="0"/>
          </a:p>
          <a:p>
            <a:pPr lvl="0">
              <a:buFont typeface="Wingdings" pitchFamily="2" charset="2"/>
              <a:buChar char="p"/>
            </a:pPr>
            <a:r>
              <a:rPr lang="zh-CN" altLang="en-US" sz="2400" dirty="0" smtClean="0"/>
              <a:t>用</a:t>
            </a:r>
            <a:r>
              <a:rPr lang="en-US" sz="2400" dirty="0" err="1" smtClean="0"/>
              <a:t>arduino</a:t>
            </a:r>
            <a:r>
              <a:rPr lang="zh-CN" altLang="en-US" sz="2400" dirty="0" smtClean="0"/>
              <a:t>的</a:t>
            </a:r>
            <a:r>
              <a:rPr lang="en-US" sz="2400" dirty="0" smtClean="0"/>
              <a:t>IDE</a:t>
            </a:r>
            <a:r>
              <a:rPr lang="zh-CN" altLang="en-US" sz="2400" dirty="0" smtClean="0"/>
              <a:t>上的</a:t>
            </a:r>
            <a:r>
              <a:rPr lang="en-US" altLang="zh-CN" sz="2400" dirty="0" smtClean="0"/>
              <a:t>Sketch</a:t>
            </a:r>
            <a:r>
              <a:rPr lang="zh-CN" altLang="en-US" sz="2400" dirty="0" smtClean="0"/>
              <a:t>的导入库，直接导入该压缩文件</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3</a:t>
            </a:r>
            <a:r>
              <a:rPr lang="zh-CN" altLang="en-US" sz="3200" b="1" i="1" dirty="0" smtClean="0"/>
              <a:t>、</a:t>
            </a:r>
            <a:r>
              <a:rPr lang="en-US" altLang="zh-CN" sz="3200" dirty="0" smtClean="0"/>
              <a:t>DHT11</a:t>
            </a:r>
            <a:r>
              <a:rPr lang="zh-CN" altLang="en-US" sz="3200" dirty="0" smtClean="0"/>
              <a:t>温湿度传感器软件</a:t>
            </a:r>
            <a:endParaRPr lang="zh-CN" altLang="en-US" sz="3200" b="1" dirty="0"/>
          </a:p>
        </p:txBody>
      </p:sp>
      <p:pic>
        <p:nvPicPr>
          <p:cNvPr id="25603" name="Picture 3"/>
          <p:cNvPicPr>
            <a:picLocks noChangeAspect="1" noChangeArrowheads="1"/>
          </p:cNvPicPr>
          <p:nvPr/>
        </p:nvPicPr>
        <p:blipFill>
          <a:blip r:embed="rId3"/>
          <a:srcRect/>
          <a:stretch>
            <a:fillRect/>
          </a:stretch>
        </p:blipFill>
        <p:spPr bwMode="auto">
          <a:xfrm>
            <a:off x="2285984" y="3357562"/>
            <a:ext cx="5614324"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5500726"/>
          </a:xfrm>
        </p:spPr>
        <p:txBody>
          <a:bodyPr/>
          <a:lstStyle/>
          <a:p>
            <a:pPr>
              <a:buNone/>
            </a:pPr>
            <a:r>
              <a:rPr lang="en-US" sz="1600" dirty="0" smtClean="0"/>
              <a:t>double Fahrenheit(double </a:t>
            </a:r>
            <a:r>
              <a:rPr lang="en-US" sz="1600" dirty="0" err="1" smtClean="0"/>
              <a:t>celsius</a:t>
            </a:r>
            <a:r>
              <a:rPr lang="en-US" sz="1600" dirty="0" smtClean="0"/>
              <a:t>) </a:t>
            </a:r>
          </a:p>
          <a:p>
            <a:pPr>
              <a:buNone/>
            </a:pPr>
            <a:r>
              <a:rPr lang="en-US" sz="1600" dirty="0" smtClean="0"/>
              <a:t>{    return 1.8 * </a:t>
            </a:r>
            <a:r>
              <a:rPr lang="en-US" sz="1600" dirty="0" err="1" smtClean="0"/>
              <a:t>celsius</a:t>
            </a:r>
            <a:r>
              <a:rPr lang="en-US" sz="1600" dirty="0" smtClean="0"/>
              <a:t> + 32;</a:t>
            </a:r>
          </a:p>
          <a:p>
            <a:pPr>
              <a:buNone/>
            </a:pPr>
            <a:r>
              <a:rPr lang="en-US" sz="1600" dirty="0" smtClean="0"/>
              <a:t>}    //</a:t>
            </a:r>
            <a:r>
              <a:rPr lang="zh-CN" altLang="en-US" sz="1600" dirty="0" smtClean="0"/>
              <a:t>摄氏温度度转化为华氏温度</a:t>
            </a:r>
          </a:p>
          <a:p>
            <a:pPr>
              <a:buNone/>
            </a:pPr>
            <a:r>
              <a:rPr lang="zh-CN" altLang="en-US" sz="1600" dirty="0" smtClean="0"/>
              <a:t> </a:t>
            </a:r>
            <a:r>
              <a:rPr lang="en-US" sz="1600" dirty="0" smtClean="0"/>
              <a:t>double Kelvin(double </a:t>
            </a:r>
            <a:r>
              <a:rPr lang="en-US" sz="1600" dirty="0" err="1" smtClean="0"/>
              <a:t>celsius</a:t>
            </a:r>
            <a:r>
              <a:rPr lang="en-US" sz="1600" dirty="0" smtClean="0"/>
              <a:t>)</a:t>
            </a:r>
          </a:p>
          <a:p>
            <a:pPr>
              <a:buNone/>
            </a:pPr>
            <a:r>
              <a:rPr lang="en-US" sz="1600" dirty="0" smtClean="0"/>
              <a:t>{     return </a:t>
            </a:r>
            <a:r>
              <a:rPr lang="en-US" sz="1600" dirty="0" err="1" smtClean="0"/>
              <a:t>celsius</a:t>
            </a:r>
            <a:r>
              <a:rPr lang="en-US" sz="1600" dirty="0" smtClean="0"/>
              <a:t> + 273.15;</a:t>
            </a:r>
          </a:p>
          <a:p>
            <a:pPr>
              <a:buNone/>
            </a:pPr>
            <a:r>
              <a:rPr lang="en-US" sz="1600" dirty="0" smtClean="0"/>
              <a:t>}     //</a:t>
            </a:r>
            <a:r>
              <a:rPr lang="zh-CN" altLang="en-US" sz="1600" dirty="0" smtClean="0"/>
              <a:t>摄氏温度转化为开氏温度</a:t>
            </a:r>
          </a:p>
          <a:p>
            <a:pPr>
              <a:buNone/>
            </a:pPr>
            <a:r>
              <a:rPr lang="en-US" altLang="zh-CN" sz="1600" dirty="0" smtClean="0"/>
              <a:t>// </a:t>
            </a:r>
            <a:r>
              <a:rPr lang="zh-CN" altLang="en-US" sz="1600" dirty="0" smtClean="0"/>
              <a:t>露点计算（点在此温度时，空气饱和并产生露珠）</a:t>
            </a:r>
          </a:p>
          <a:p>
            <a:pPr>
              <a:buNone/>
            </a:pPr>
            <a:r>
              <a:rPr lang="en-US" sz="1600" dirty="0" smtClean="0"/>
              <a:t>double </a:t>
            </a:r>
            <a:r>
              <a:rPr lang="en-US" sz="1600" dirty="0" err="1" smtClean="0"/>
              <a:t>dewPoint</a:t>
            </a:r>
            <a:r>
              <a:rPr lang="en-US" sz="1600" dirty="0" smtClean="0"/>
              <a:t>(double </a:t>
            </a:r>
            <a:r>
              <a:rPr lang="en-US" sz="1600" dirty="0" err="1" smtClean="0"/>
              <a:t>celsius</a:t>
            </a:r>
            <a:r>
              <a:rPr lang="en-US" sz="1600" dirty="0" smtClean="0"/>
              <a:t>, double humidity)</a:t>
            </a:r>
          </a:p>
          <a:p>
            <a:pPr>
              <a:buNone/>
            </a:pPr>
            <a:r>
              <a:rPr lang="en-US" sz="1600" dirty="0" smtClean="0"/>
              <a:t>{       double A0= 373.15/(273.15 + </a:t>
            </a:r>
            <a:r>
              <a:rPr lang="en-US" sz="1600" dirty="0" err="1" smtClean="0"/>
              <a:t>celsius</a:t>
            </a:r>
            <a:r>
              <a:rPr lang="en-US" sz="1600" dirty="0" smtClean="0"/>
              <a:t>);</a:t>
            </a:r>
          </a:p>
          <a:p>
            <a:pPr>
              <a:buNone/>
            </a:pPr>
            <a:r>
              <a:rPr lang="en-US" sz="1600" dirty="0" smtClean="0"/>
              <a:t>        double SUM = -7.90298 * (A0-1);</a:t>
            </a:r>
          </a:p>
          <a:p>
            <a:pPr>
              <a:buNone/>
            </a:pPr>
            <a:r>
              <a:rPr lang="en-US" sz="1600" dirty="0" smtClean="0"/>
              <a:t>        SUM += 5.02808 * log10(A0);</a:t>
            </a:r>
          </a:p>
          <a:p>
            <a:pPr>
              <a:buNone/>
            </a:pPr>
            <a:r>
              <a:rPr lang="en-US" sz="1600" dirty="0" smtClean="0"/>
              <a:t>        SUM += -1.3816e-7 * (</a:t>
            </a:r>
            <a:r>
              <a:rPr lang="en-US" sz="1600" dirty="0" err="1" smtClean="0"/>
              <a:t>pow</a:t>
            </a:r>
            <a:r>
              <a:rPr lang="en-US" sz="1600" dirty="0" smtClean="0"/>
              <a:t>(10, (11.344*(1-1/A0)))-1) ;</a:t>
            </a:r>
          </a:p>
          <a:p>
            <a:pPr>
              <a:buNone/>
            </a:pPr>
            <a:r>
              <a:rPr lang="en-US" sz="1600" dirty="0" smtClean="0"/>
              <a:t>        SUM += 8.1328e-3 * (</a:t>
            </a:r>
            <a:r>
              <a:rPr lang="en-US" sz="1600" dirty="0" err="1" smtClean="0"/>
              <a:t>pow</a:t>
            </a:r>
            <a:r>
              <a:rPr lang="en-US" sz="1600" dirty="0" smtClean="0"/>
              <a:t>(10,(-3.49149*(A0-1)))-1) ;</a:t>
            </a:r>
          </a:p>
          <a:p>
            <a:pPr>
              <a:buNone/>
            </a:pPr>
            <a:r>
              <a:rPr lang="en-US" sz="1600" dirty="0" smtClean="0"/>
              <a:t>        SUM += log10(1013.246);</a:t>
            </a:r>
          </a:p>
          <a:p>
            <a:pPr>
              <a:buNone/>
            </a:pPr>
            <a:r>
              <a:rPr lang="en-US" sz="1600" dirty="0" smtClean="0"/>
              <a:t>        double VP = </a:t>
            </a:r>
            <a:r>
              <a:rPr lang="en-US" sz="1600" dirty="0" err="1" smtClean="0"/>
              <a:t>pow</a:t>
            </a:r>
            <a:r>
              <a:rPr lang="en-US" sz="1600" dirty="0" smtClean="0"/>
              <a:t>(10, SUM-3) * humidity;</a:t>
            </a:r>
          </a:p>
          <a:p>
            <a:pPr>
              <a:buNone/>
            </a:pPr>
            <a:r>
              <a:rPr lang="en-US" sz="1600" dirty="0" smtClean="0"/>
              <a:t>        double T = log(VP/0.61078);   // temp </a:t>
            </a:r>
            <a:r>
              <a:rPr lang="en-US" sz="1600" dirty="0" err="1" smtClean="0"/>
              <a:t>var</a:t>
            </a:r>
            <a:endParaRPr lang="en-US" sz="1600" dirty="0" smtClean="0"/>
          </a:p>
          <a:p>
            <a:pPr>
              <a:buNone/>
            </a:pPr>
            <a:r>
              <a:rPr lang="en-US" sz="1600" dirty="0" smtClean="0"/>
              <a:t>        return (241.88 * T) / (17.558-T);</a:t>
            </a:r>
          </a:p>
          <a:p>
            <a:pPr>
              <a:buNone/>
            </a:pPr>
            <a:r>
              <a:rPr lang="en-US" sz="1600" dirty="0" smtClean="0"/>
              <a:t>}</a:t>
            </a:r>
          </a:p>
          <a:p>
            <a:pPr>
              <a:buNone/>
            </a:pPr>
            <a:r>
              <a:rPr lang="en-US" sz="1600" dirty="0" smtClean="0"/>
              <a:t> </a:t>
            </a:r>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3</a:t>
            </a:r>
            <a:r>
              <a:rPr lang="zh-CN" altLang="en-US" sz="3200" b="1" i="1" dirty="0" smtClean="0"/>
              <a:t>、</a:t>
            </a:r>
            <a:r>
              <a:rPr lang="en-US" altLang="zh-CN" sz="3200" dirty="0" smtClean="0"/>
              <a:t>DHT11</a:t>
            </a:r>
            <a:r>
              <a:rPr lang="zh-CN" altLang="en-US" sz="3200" dirty="0" smtClean="0"/>
              <a:t>温湿度传感器软件</a:t>
            </a:r>
            <a:endParaRPr lang="zh-CN" altLang="en-US" sz="3200" b="1" dirty="0"/>
          </a:p>
        </p:txBody>
      </p:sp>
      <p:sp>
        <p:nvSpPr>
          <p:cNvPr id="4" name="矩形 3"/>
          <p:cNvSpPr/>
          <p:nvPr/>
        </p:nvSpPr>
        <p:spPr>
          <a:xfrm>
            <a:off x="4429124" y="1571612"/>
            <a:ext cx="3741730" cy="461665"/>
          </a:xfrm>
          <a:prstGeom prst="rect">
            <a:avLst/>
          </a:prstGeom>
        </p:spPr>
        <p:txBody>
          <a:bodyPr wrap="none">
            <a:spAutoFit/>
          </a:bodyPr>
          <a:lstStyle/>
          <a:p>
            <a:pPr lvl="0">
              <a:buFont typeface="Wingdings" pitchFamily="2" charset="2"/>
              <a:buChar char="p"/>
            </a:pPr>
            <a:r>
              <a:rPr lang="zh-CN" altLang="en-US" sz="2400" dirty="0" smtClean="0"/>
              <a:t>在</a:t>
            </a:r>
            <a:r>
              <a:rPr lang="en-US" altLang="zh-CN" sz="2400" dirty="0" smtClean="0"/>
              <a:t>IDE</a:t>
            </a:r>
            <a:r>
              <a:rPr lang="zh-CN" altLang="en-US" sz="2400" dirty="0" smtClean="0"/>
              <a:t>上，创建以下程序</a:t>
            </a:r>
            <a:endParaRPr lang="en-US" altLang="zh-CN"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5500726"/>
          </a:xfrm>
        </p:spPr>
        <p:txBody>
          <a:bodyPr/>
          <a:lstStyle/>
          <a:p>
            <a:pPr>
              <a:buNone/>
            </a:pPr>
            <a:r>
              <a:rPr lang="en-US" sz="1600" dirty="0" smtClean="0"/>
              <a:t>// </a:t>
            </a:r>
            <a:r>
              <a:rPr lang="zh-CN" altLang="en-US" sz="1600" dirty="0" smtClean="0"/>
              <a:t>快速计算露点，速度是</a:t>
            </a:r>
            <a:r>
              <a:rPr lang="en-US" altLang="zh-CN" sz="1600" dirty="0" smtClean="0"/>
              <a:t>5</a:t>
            </a:r>
            <a:r>
              <a:rPr lang="zh-CN" altLang="en-US" sz="1600" dirty="0" smtClean="0"/>
              <a:t>倍</a:t>
            </a:r>
            <a:r>
              <a:rPr lang="en-US" sz="1600" dirty="0" err="1" smtClean="0"/>
              <a:t>dewPoint</a:t>
            </a:r>
            <a:r>
              <a:rPr lang="en-US" sz="1600" dirty="0" smtClean="0"/>
              <a:t>()</a:t>
            </a:r>
          </a:p>
          <a:p>
            <a:pPr>
              <a:buNone/>
            </a:pPr>
            <a:r>
              <a:rPr lang="en-US" sz="1600" dirty="0" smtClean="0"/>
              <a:t>double </a:t>
            </a:r>
            <a:r>
              <a:rPr lang="en-US" sz="1600" dirty="0" err="1" smtClean="0"/>
              <a:t>dewPointFast</a:t>
            </a:r>
            <a:r>
              <a:rPr lang="en-US" sz="1600" dirty="0" smtClean="0"/>
              <a:t>(double </a:t>
            </a:r>
            <a:r>
              <a:rPr lang="en-US" sz="1600" dirty="0" err="1" smtClean="0"/>
              <a:t>celsius</a:t>
            </a:r>
            <a:r>
              <a:rPr lang="en-US" sz="1600" dirty="0" smtClean="0"/>
              <a:t>, double humidity)</a:t>
            </a:r>
          </a:p>
          <a:p>
            <a:pPr>
              <a:buNone/>
            </a:pPr>
            <a:r>
              <a:rPr lang="en-US" sz="1600" dirty="0" smtClean="0"/>
              <a:t>{       double a = 17.271;</a:t>
            </a:r>
          </a:p>
          <a:p>
            <a:pPr>
              <a:buNone/>
            </a:pPr>
            <a:r>
              <a:rPr lang="en-US" sz="1600" dirty="0" smtClean="0"/>
              <a:t>        double b = 237.7;</a:t>
            </a:r>
          </a:p>
          <a:p>
            <a:pPr>
              <a:buNone/>
            </a:pPr>
            <a:r>
              <a:rPr lang="en-US" sz="1600" dirty="0" smtClean="0"/>
              <a:t>        double temp = (a * </a:t>
            </a:r>
            <a:r>
              <a:rPr lang="en-US" sz="1600" dirty="0" err="1" smtClean="0"/>
              <a:t>celsius</a:t>
            </a:r>
            <a:r>
              <a:rPr lang="en-US" sz="1600" dirty="0" smtClean="0"/>
              <a:t>) / (b + </a:t>
            </a:r>
            <a:r>
              <a:rPr lang="en-US" sz="1600" dirty="0" err="1" smtClean="0"/>
              <a:t>celsius</a:t>
            </a:r>
            <a:r>
              <a:rPr lang="en-US" sz="1600" dirty="0" smtClean="0"/>
              <a:t>) + log(humidity/100);</a:t>
            </a:r>
          </a:p>
          <a:p>
            <a:pPr>
              <a:buNone/>
            </a:pPr>
            <a:r>
              <a:rPr lang="en-US" sz="1600" dirty="0" smtClean="0"/>
              <a:t>        double Td = (b * temp) / (a - temp);</a:t>
            </a:r>
          </a:p>
          <a:p>
            <a:pPr>
              <a:buNone/>
            </a:pPr>
            <a:r>
              <a:rPr lang="en-US" sz="1600" dirty="0" smtClean="0"/>
              <a:t>        return Td;</a:t>
            </a:r>
          </a:p>
          <a:p>
            <a:pPr>
              <a:buNone/>
            </a:pPr>
            <a:r>
              <a:rPr lang="en-US" sz="1600" dirty="0" smtClean="0"/>
              <a:t>}</a:t>
            </a:r>
          </a:p>
          <a:p>
            <a:pPr>
              <a:buNone/>
            </a:pPr>
            <a:r>
              <a:rPr lang="en-US" sz="1600" dirty="0" smtClean="0"/>
              <a:t>#include &lt;dht11.h&gt; //</a:t>
            </a:r>
            <a:r>
              <a:rPr lang="zh-CN" altLang="en-US" sz="1600" dirty="0" smtClean="0"/>
              <a:t>导入的库文件</a:t>
            </a:r>
            <a:endParaRPr lang="en-US" sz="1600" dirty="0" smtClean="0"/>
          </a:p>
          <a:p>
            <a:pPr>
              <a:buNone/>
            </a:pPr>
            <a:r>
              <a:rPr lang="en-US" sz="1600" dirty="0" smtClean="0"/>
              <a:t>dht11 </a:t>
            </a:r>
            <a:r>
              <a:rPr lang="en-US" sz="1600" dirty="0" err="1" smtClean="0"/>
              <a:t>DHT11</a:t>
            </a:r>
            <a:r>
              <a:rPr lang="en-US" sz="1600" dirty="0" smtClean="0"/>
              <a:t>;</a:t>
            </a:r>
          </a:p>
          <a:p>
            <a:pPr>
              <a:buNone/>
            </a:pPr>
            <a:r>
              <a:rPr lang="en-US" sz="1600" dirty="0" smtClean="0"/>
              <a:t>#define DHT11PIN 2 //</a:t>
            </a:r>
            <a:r>
              <a:rPr lang="zh-CN" altLang="en-US" sz="1600" dirty="0" smtClean="0"/>
              <a:t>使用</a:t>
            </a:r>
            <a:r>
              <a:rPr lang="en-US" altLang="zh-CN" sz="1600" dirty="0" err="1" smtClean="0"/>
              <a:t>arduino</a:t>
            </a:r>
            <a:r>
              <a:rPr lang="en-US" altLang="zh-CN" sz="1600" dirty="0" smtClean="0"/>
              <a:t> </a:t>
            </a:r>
            <a:r>
              <a:rPr lang="en-US" altLang="zh-CN" sz="1600" dirty="0" err="1" smtClean="0"/>
              <a:t>uno</a:t>
            </a:r>
            <a:r>
              <a:rPr lang="en-US" altLang="zh-CN" sz="1600" dirty="0" smtClean="0"/>
              <a:t> D2</a:t>
            </a:r>
            <a:r>
              <a:rPr lang="zh-CN" altLang="en-US" sz="1600" dirty="0" smtClean="0"/>
              <a:t>脚</a:t>
            </a:r>
            <a:endParaRPr lang="en-US" sz="1600" dirty="0" smtClean="0"/>
          </a:p>
          <a:p>
            <a:pPr>
              <a:buNone/>
            </a:pPr>
            <a:r>
              <a:rPr lang="en-US" sz="1600" dirty="0" smtClean="0"/>
              <a:t>void setup()</a:t>
            </a:r>
          </a:p>
          <a:p>
            <a:pPr>
              <a:buNone/>
            </a:pPr>
            <a:r>
              <a:rPr lang="en-US" sz="1600" dirty="0" smtClean="0"/>
              <a:t>{ </a:t>
            </a:r>
            <a:r>
              <a:rPr lang="en-US" sz="1600" dirty="0" err="1" smtClean="0"/>
              <a:t>Serial.begin</a:t>
            </a:r>
            <a:r>
              <a:rPr lang="en-US" sz="1600" dirty="0" smtClean="0"/>
              <a:t>(9600); //</a:t>
            </a:r>
            <a:r>
              <a:rPr lang="zh-CN" altLang="en-US" sz="1600" dirty="0" smtClean="0"/>
              <a:t>串口</a:t>
            </a:r>
            <a:r>
              <a:rPr lang="en-US" altLang="zh-CN" sz="1600" dirty="0" smtClean="0"/>
              <a:t>9600/s</a:t>
            </a:r>
            <a:endParaRPr lang="en-US" sz="1600" dirty="0" smtClean="0"/>
          </a:p>
          <a:p>
            <a:pPr>
              <a:buNone/>
            </a:pPr>
            <a:r>
              <a:rPr lang="en-US" sz="1600" dirty="0" smtClean="0"/>
              <a:t>  </a:t>
            </a:r>
            <a:r>
              <a:rPr lang="en-US" sz="1600" dirty="0" err="1" smtClean="0"/>
              <a:t>Serial.println</a:t>
            </a:r>
            <a:r>
              <a:rPr lang="en-US" sz="1600" dirty="0" smtClean="0"/>
              <a:t>("DHT11 TEST PROGRAM ");</a:t>
            </a:r>
          </a:p>
          <a:p>
            <a:pPr>
              <a:buNone/>
            </a:pPr>
            <a:r>
              <a:rPr lang="en-US" sz="1600" dirty="0" smtClean="0"/>
              <a:t>  </a:t>
            </a:r>
            <a:r>
              <a:rPr lang="en-US" sz="1600" dirty="0" err="1" smtClean="0"/>
              <a:t>Serial.print</a:t>
            </a:r>
            <a:r>
              <a:rPr lang="en-US" sz="1600" dirty="0" smtClean="0"/>
              <a:t>("LIBRARY VERSION: ");</a:t>
            </a:r>
          </a:p>
          <a:p>
            <a:pPr>
              <a:buNone/>
            </a:pPr>
            <a:r>
              <a:rPr lang="en-US" sz="1600" dirty="0" smtClean="0"/>
              <a:t>  </a:t>
            </a:r>
            <a:r>
              <a:rPr lang="en-US" sz="1600" dirty="0" err="1" smtClean="0"/>
              <a:t>Serial.println</a:t>
            </a:r>
            <a:r>
              <a:rPr lang="en-US" sz="1600" dirty="0" smtClean="0"/>
              <a:t>(DHT11LIB_VERSION);</a:t>
            </a:r>
          </a:p>
          <a:p>
            <a:pPr>
              <a:buNone/>
            </a:pPr>
            <a:r>
              <a:rPr lang="en-US" sz="1600" dirty="0" smtClean="0"/>
              <a:t>  </a:t>
            </a:r>
            <a:r>
              <a:rPr lang="en-US" sz="1600" dirty="0" err="1" smtClean="0"/>
              <a:t>Serial.println</a:t>
            </a:r>
            <a:r>
              <a:rPr lang="en-US" sz="1600" dirty="0" smtClean="0"/>
              <a:t>();</a:t>
            </a:r>
          </a:p>
          <a:p>
            <a:pPr>
              <a:buNone/>
            </a:pPr>
            <a:r>
              <a:rPr lang="en-US" sz="1600" dirty="0" smtClean="0"/>
              <a:t>}</a:t>
            </a:r>
          </a:p>
          <a:p>
            <a:pPr>
              <a:buNone/>
            </a:pPr>
            <a:r>
              <a:rPr lang="en-US" sz="1600" dirty="0" smtClean="0"/>
              <a:t> </a:t>
            </a:r>
            <a:endParaRPr lang="en-US" sz="16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3</a:t>
            </a:r>
            <a:r>
              <a:rPr lang="zh-CN" altLang="en-US" sz="3200" b="1" i="1" dirty="0" smtClean="0"/>
              <a:t>、</a:t>
            </a:r>
            <a:r>
              <a:rPr lang="en-US" altLang="zh-CN" sz="3200" dirty="0" smtClean="0"/>
              <a:t>DHT11</a:t>
            </a:r>
            <a:r>
              <a:rPr lang="zh-CN" altLang="en-US" sz="3200" dirty="0" smtClean="0"/>
              <a:t>温湿度传感器软件</a:t>
            </a:r>
            <a:endParaRPr lang="zh-CN" altLang="en-US" sz="32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5500726"/>
          </a:xfrm>
        </p:spPr>
        <p:txBody>
          <a:bodyPr/>
          <a:lstStyle/>
          <a:p>
            <a:pPr>
              <a:buNone/>
            </a:pPr>
            <a:r>
              <a:rPr lang="en-US" sz="1600" dirty="0" smtClean="0"/>
              <a:t>void loop()</a:t>
            </a:r>
          </a:p>
          <a:p>
            <a:pPr>
              <a:buNone/>
            </a:pPr>
            <a:r>
              <a:rPr lang="en-US" sz="1600" dirty="0" smtClean="0"/>
              <a:t>{  </a:t>
            </a:r>
            <a:r>
              <a:rPr lang="en-US" sz="1600" dirty="0" err="1" smtClean="0"/>
              <a:t>Serial.println</a:t>
            </a:r>
            <a:r>
              <a:rPr lang="en-US" sz="1600" dirty="0" smtClean="0"/>
              <a:t>("\n");</a:t>
            </a:r>
          </a:p>
          <a:p>
            <a:pPr>
              <a:buNone/>
            </a:pPr>
            <a:r>
              <a:rPr lang="en-US" sz="1600" dirty="0" smtClean="0"/>
              <a:t>   </a:t>
            </a:r>
            <a:r>
              <a:rPr lang="en-US" sz="1600" dirty="0" err="1" smtClean="0"/>
              <a:t>int</a:t>
            </a:r>
            <a:r>
              <a:rPr lang="en-US" sz="1600" dirty="0" smtClean="0"/>
              <a:t> </a:t>
            </a:r>
            <a:r>
              <a:rPr lang="en-US" sz="1600" dirty="0" err="1" smtClean="0"/>
              <a:t>chk</a:t>
            </a:r>
            <a:r>
              <a:rPr lang="en-US" sz="1600" dirty="0" smtClean="0"/>
              <a:t> = DHT11.read(DHT11PIN); //</a:t>
            </a:r>
            <a:r>
              <a:rPr lang="zh-CN" altLang="en-US" sz="1600" dirty="0" smtClean="0"/>
              <a:t>读</a:t>
            </a:r>
            <a:r>
              <a:rPr lang="en-US" altLang="zh-CN" sz="1600" dirty="0" smtClean="0"/>
              <a:t>DHT11</a:t>
            </a:r>
            <a:r>
              <a:rPr lang="zh-CN" altLang="en-US" sz="1600" dirty="0" smtClean="0"/>
              <a:t>，</a:t>
            </a:r>
            <a:r>
              <a:rPr lang="en-US" altLang="zh-CN" sz="1600" dirty="0" smtClean="0"/>
              <a:t>DHT11.read</a:t>
            </a:r>
            <a:r>
              <a:rPr lang="zh-CN" altLang="en-US" sz="1600" dirty="0" smtClean="0"/>
              <a:t>是</a:t>
            </a:r>
            <a:r>
              <a:rPr lang="en-US" altLang="zh-CN" sz="1600" dirty="0" smtClean="0"/>
              <a:t>dht11.cpp</a:t>
            </a:r>
            <a:r>
              <a:rPr lang="zh-CN" altLang="en-US" sz="1600" dirty="0" smtClean="0"/>
              <a:t>提供的例程</a:t>
            </a:r>
            <a:endParaRPr lang="en-US" sz="1600" dirty="0" smtClean="0"/>
          </a:p>
          <a:p>
            <a:pPr>
              <a:buNone/>
            </a:pPr>
            <a:r>
              <a:rPr lang="en-US" sz="1600" dirty="0" smtClean="0"/>
              <a:t>   </a:t>
            </a:r>
            <a:r>
              <a:rPr lang="en-US" sz="1600" dirty="0" err="1" smtClean="0"/>
              <a:t>Serial.print</a:t>
            </a:r>
            <a:r>
              <a:rPr lang="en-US" sz="1600" dirty="0" smtClean="0"/>
              <a:t>("Read sensor: ");</a:t>
            </a:r>
          </a:p>
          <a:p>
            <a:pPr>
              <a:buNone/>
            </a:pPr>
            <a:r>
              <a:rPr lang="en-US" sz="1600" dirty="0" smtClean="0"/>
              <a:t>  switch (</a:t>
            </a:r>
            <a:r>
              <a:rPr lang="en-US" sz="1600" dirty="0" err="1" smtClean="0"/>
              <a:t>chk</a:t>
            </a:r>
            <a:r>
              <a:rPr lang="en-US" sz="1600" dirty="0" smtClean="0"/>
              <a:t>)</a:t>
            </a:r>
          </a:p>
          <a:p>
            <a:pPr>
              <a:buNone/>
            </a:pPr>
            <a:r>
              <a:rPr lang="en-US" sz="1600" dirty="0" smtClean="0"/>
              <a:t>  {</a:t>
            </a:r>
          </a:p>
          <a:p>
            <a:pPr>
              <a:buNone/>
            </a:pPr>
            <a:r>
              <a:rPr lang="en-US" sz="1600" dirty="0" smtClean="0"/>
              <a:t>    case DHTLIB_OK: </a:t>
            </a:r>
          </a:p>
          <a:p>
            <a:pPr>
              <a:buNone/>
            </a:pPr>
            <a:r>
              <a:rPr lang="en-US" sz="1600" dirty="0" smtClean="0"/>
              <a:t>                </a:t>
            </a:r>
            <a:r>
              <a:rPr lang="en-US" sz="1600" dirty="0" err="1" smtClean="0"/>
              <a:t>Serial.println</a:t>
            </a:r>
            <a:r>
              <a:rPr lang="en-US" sz="1600" dirty="0" smtClean="0"/>
              <a:t>("OK"); </a:t>
            </a:r>
          </a:p>
          <a:p>
            <a:pPr>
              <a:buNone/>
            </a:pPr>
            <a:r>
              <a:rPr lang="en-US" sz="1600" dirty="0" smtClean="0"/>
              <a:t>                break;</a:t>
            </a:r>
          </a:p>
          <a:p>
            <a:pPr>
              <a:buNone/>
            </a:pPr>
            <a:r>
              <a:rPr lang="en-US" sz="1600" dirty="0" smtClean="0"/>
              <a:t>    case DHTLIB_ERROR_CHECKSUM: </a:t>
            </a:r>
          </a:p>
          <a:p>
            <a:pPr>
              <a:buNone/>
            </a:pPr>
            <a:r>
              <a:rPr lang="en-US" sz="1600" dirty="0" smtClean="0"/>
              <a:t>                </a:t>
            </a:r>
            <a:r>
              <a:rPr lang="en-US" sz="1600" dirty="0" err="1" smtClean="0"/>
              <a:t>Serial.println</a:t>
            </a:r>
            <a:r>
              <a:rPr lang="en-US" sz="1600" dirty="0" smtClean="0"/>
              <a:t>("Checksum error"); </a:t>
            </a:r>
          </a:p>
          <a:p>
            <a:pPr>
              <a:buNone/>
            </a:pPr>
            <a:r>
              <a:rPr lang="en-US" sz="1600" dirty="0" smtClean="0"/>
              <a:t>                break;</a:t>
            </a:r>
          </a:p>
          <a:p>
            <a:pPr>
              <a:buNone/>
            </a:pPr>
            <a:r>
              <a:rPr lang="en-US" sz="1600" dirty="0" smtClean="0"/>
              <a:t>    case DHTLIB_ERROR_TIMEOUT: </a:t>
            </a:r>
          </a:p>
          <a:p>
            <a:pPr>
              <a:buNone/>
            </a:pPr>
            <a:r>
              <a:rPr lang="en-US" sz="1600" dirty="0" smtClean="0"/>
              <a:t>                </a:t>
            </a:r>
            <a:r>
              <a:rPr lang="en-US" sz="1600" dirty="0" err="1" smtClean="0"/>
              <a:t>Serial.println</a:t>
            </a:r>
            <a:r>
              <a:rPr lang="en-US" sz="1600" dirty="0" smtClean="0"/>
              <a:t>("Time out error"); </a:t>
            </a:r>
          </a:p>
          <a:p>
            <a:pPr>
              <a:buNone/>
            </a:pPr>
            <a:r>
              <a:rPr lang="en-US" sz="1600" dirty="0" smtClean="0"/>
              <a:t>                break;</a:t>
            </a:r>
          </a:p>
          <a:p>
            <a:pPr>
              <a:buNone/>
            </a:pPr>
            <a:r>
              <a:rPr lang="en-US" sz="1600" dirty="0" smtClean="0"/>
              <a:t>    default: </a:t>
            </a:r>
          </a:p>
          <a:p>
            <a:pPr>
              <a:buNone/>
            </a:pPr>
            <a:r>
              <a:rPr lang="en-US" sz="1600" dirty="0" smtClean="0"/>
              <a:t>                </a:t>
            </a:r>
            <a:r>
              <a:rPr lang="en-US" sz="1600" dirty="0" err="1" smtClean="0"/>
              <a:t>Serial.println</a:t>
            </a:r>
            <a:r>
              <a:rPr lang="en-US" sz="1600" dirty="0" smtClean="0"/>
              <a:t>("Unknown error"); </a:t>
            </a:r>
          </a:p>
          <a:p>
            <a:pPr>
              <a:buNone/>
            </a:pPr>
            <a:r>
              <a:rPr lang="en-US" sz="1600" dirty="0" smtClean="0"/>
              <a:t>                break;</a:t>
            </a:r>
          </a:p>
          <a:p>
            <a:pPr>
              <a:buNone/>
            </a:pPr>
            <a:r>
              <a:rPr lang="en-US" sz="1600" dirty="0" smtClean="0"/>
              <a:t>  }</a:t>
            </a:r>
          </a:p>
          <a:p>
            <a:pPr>
              <a:buNone/>
            </a:pPr>
            <a:r>
              <a:rPr lang="en-US" sz="1600" dirty="0" smtClean="0"/>
              <a:t> </a:t>
            </a:r>
          </a:p>
          <a:p>
            <a:pPr>
              <a:buNone/>
            </a:pPr>
            <a:r>
              <a:rPr lang="en-US" sz="1600" dirty="0" smtClean="0"/>
              <a:t>  </a:t>
            </a:r>
            <a:endParaRPr lang="en-US" sz="16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3</a:t>
            </a:r>
            <a:r>
              <a:rPr lang="zh-CN" altLang="en-US" sz="3200" b="1" i="1" dirty="0" smtClean="0"/>
              <a:t>、</a:t>
            </a:r>
            <a:r>
              <a:rPr lang="en-US" altLang="zh-CN" sz="3200" dirty="0" smtClean="0"/>
              <a:t>DHT11</a:t>
            </a:r>
            <a:r>
              <a:rPr lang="zh-CN" altLang="en-US" sz="3200" dirty="0" smtClean="0"/>
              <a:t>温湿度传感器软件</a:t>
            </a:r>
            <a:endParaRPr lang="zh-CN" altLang="en-US" sz="32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5500726"/>
          </a:xfrm>
        </p:spPr>
        <p:txBody>
          <a:bodyPr/>
          <a:lstStyle/>
          <a:p>
            <a:pPr>
              <a:buNone/>
            </a:pPr>
            <a:r>
              <a:rPr lang="en-US" sz="1600" dirty="0" smtClean="0"/>
              <a:t>  </a:t>
            </a:r>
            <a:r>
              <a:rPr lang="en-US" sz="1600" dirty="0" err="1" smtClean="0"/>
              <a:t>Serial.print</a:t>
            </a:r>
            <a:r>
              <a:rPr lang="en-US" sz="1600" dirty="0" smtClean="0"/>
              <a:t>(“Humidity (%): ”); //</a:t>
            </a:r>
            <a:r>
              <a:rPr lang="zh-CN" altLang="en-US" sz="1600" dirty="0" smtClean="0"/>
              <a:t>湿度</a:t>
            </a:r>
            <a:endParaRPr lang="en-US" sz="1600" dirty="0" smtClean="0"/>
          </a:p>
          <a:p>
            <a:pPr>
              <a:buNone/>
            </a:pPr>
            <a:r>
              <a:rPr lang="en-US" sz="1600" dirty="0" smtClean="0"/>
              <a:t>  </a:t>
            </a:r>
            <a:r>
              <a:rPr lang="en-US" sz="1600" dirty="0" err="1" smtClean="0"/>
              <a:t>Serial.println</a:t>
            </a:r>
            <a:r>
              <a:rPr lang="en-US" sz="1600" dirty="0" smtClean="0"/>
              <a:t>((float)DHT11.humidity, 2);</a:t>
            </a:r>
          </a:p>
          <a:p>
            <a:pPr>
              <a:buNone/>
            </a:pPr>
            <a:r>
              <a:rPr lang="en-US" sz="1600" dirty="0" smtClean="0"/>
              <a:t> </a:t>
            </a:r>
          </a:p>
          <a:p>
            <a:pPr>
              <a:buNone/>
            </a:pPr>
            <a:r>
              <a:rPr lang="en-US" sz="1600" dirty="0" smtClean="0"/>
              <a:t>  </a:t>
            </a:r>
            <a:r>
              <a:rPr lang="en-US" sz="1600" dirty="0" err="1" smtClean="0"/>
              <a:t>Serial.print</a:t>
            </a:r>
            <a:r>
              <a:rPr lang="en-US" sz="1600" dirty="0" smtClean="0"/>
              <a:t>(“Temperature (</a:t>
            </a:r>
            <a:r>
              <a:rPr lang="en-US" sz="1600" dirty="0" err="1" smtClean="0"/>
              <a:t>oC</a:t>
            </a:r>
            <a:r>
              <a:rPr lang="en-US" sz="1600" dirty="0" smtClean="0"/>
              <a:t>): ”); //</a:t>
            </a:r>
            <a:r>
              <a:rPr lang="zh-CN" altLang="en-US" sz="1600" dirty="0" smtClean="0"/>
              <a:t>摄氏温度</a:t>
            </a:r>
            <a:endParaRPr lang="en-US" sz="1600" dirty="0" smtClean="0"/>
          </a:p>
          <a:p>
            <a:pPr>
              <a:buNone/>
            </a:pPr>
            <a:r>
              <a:rPr lang="en-US" sz="1600" dirty="0" smtClean="0"/>
              <a:t>  </a:t>
            </a:r>
            <a:r>
              <a:rPr lang="en-US" sz="1600" dirty="0" err="1" smtClean="0"/>
              <a:t>Serial.println</a:t>
            </a:r>
            <a:r>
              <a:rPr lang="en-US" sz="1600" dirty="0" smtClean="0"/>
              <a:t>((float)DHT11.temperature, 2);</a:t>
            </a:r>
          </a:p>
          <a:p>
            <a:pPr>
              <a:buNone/>
            </a:pPr>
            <a:r>
              <a:rPr lang="en-US" sz="1600" dirty="0" smtClean="0"/>
              <a:t> </a:t>
            </a:r>
          </a:p>
          <a:p>
            <a:pPr>
              <a:buNone/>
            </a:pPr>
            <a:r>
              <a:rPr lang="en-US" sz="1600" dirty="0" smtClean="0"/>
              <a:t>  </a:t>
            </a:r>
            <a:r>
              <a:rPr lang="en-US" sz="1600" dirty="0" err="1" smtClean="0"/>
              <a:t>Serial.print</a:t>
            </a:r>
            <a:r>
              <a:rPr lang="en-US" sz="1600" dirty="0" smtClean="0"/>
              <a:t>(“Temperature (</a:t>
            </a:r>
            <a:r>
              <a:rPr lang="en-US" sz="1600" dirty="0" err="1" smtClean="0"/>
              <a:t>oF</a:t>
            </a:r>
            <a:r>
              <a:rPr lang="en-US" sz="1600" dirty="0" smtClean="0"/>
              <a:t>): ”); //</a:t>
            </a:r>
            <a:r>
              <a:rPr lang="zh-CN" altLang="en-US" sz="1600" dirty="0" smtClean="0"/>
              <a:t>华氏温度</a:t>
            </a:r>
            <a:endParaRPr lang="en-US" sz="1600" dirty="0" smtClean="0"/>
          </a:p>
          <a:p>
            <a:pPr>
              <a:buNone/>
            </a:pPr>
            <a:r>
              <a:rPr lang="en-US" sz="1600" dirty="0" smtClean="0"/>
              <a:t>  </a:t>
            </a:r>
            <a:r>
              <a:rPr lang="en-US" sz="1600" dirty="0" err="1" smtClean="0"/>
              <a:t>Serial.println</a:t>
            </a:r>
            <a:r>
              <a:rPr lang="en-US" sz="1600" dirty="0" smtClean="0"/>
              <a:t>(Fahrenheit(DHT11.temperature), 2);</a:t>
            </a:r>
          </a:p>
          <a:p>
            <a:pPr>
              <a:buNone/>
            </a:pPr>
            <a:r>
              <a:rPr lang="en-US" sz="1600" dirty="0" smtClean="0"/>
              <a:t> </a:t>
            </a:r>
          </a:p>
          <a:p>
            <a:pPr>
              <a:buNone/>
            </a:pPr>
            <a:r>
              <a:rPr lang="en-US" sz="1600" dirty="0" smtClean="0"/>
              <a:t>  </a:t>
            </a:r>
            <a:r>
              <a:rPr lang="en-US" sz="1600" dirty="0" err="1" smtClean="0"/>
              <a:t>Serial.print</a:t>
            </a:r>
            <a:r>
              <a:rPr lang="en-US" sz="1600" dirty="0" smtClean="0"/>
              <a:t>(“Temperature (K): ”); //K</a:t>
            </a:r>
            <a:r>
              <a:rPr lang="zh-CN" altLang="en-US" sz="1600" dirty="0" smtClean="0"/>
              <a:t>氏温度</a:t>
            </a:r>
            <a:endParaRPr lang="en-US" sz="1600" dirty="0" smtClean="0"/>
          </a:p>
          <a:p>
            <a:pPr>
              <a:buNone/>
            </a:pPr>
            <a:r>
              <a:rPr lang="en-US" sz="1600" dirty="0" smtClean="0"/>
              <a:t>  </a:t>
            </a:r>
            <a:r>
              <a:rPr lang="en-US" sz="1600" dirty="0" err="1" smtClean="0"/>
              <a:t>Serial.println</a:t>
            </a:r>
            <a:r>
              <a:rPr lang="en-US" sz="1600" dirty="0" smtClean="0"/>
              <a:t>(Kelvin(DHT11.temperature), 2);</a:t>
            </a:r>
          </a:p>
          <a:p>
            <a:pPr>
              <a:buNone/>
            </a:pPr>
            <a:r>
              <a:rPr lang="en-US" sz="1600" dirty="0" smtClean="0"/>
              <a:t> </a:t>
            </a:r>
          </a:p>
          <a:p>
            <a:pPr>
              <a:buNone/>
            </a:pPr>
            <a:r>
              <a:rPr lang="en-US" sz="1600" dirty="0" smtClean="0"/>
              <a:t>  </a:t>
            </a:r>
            <a:r>
              <a:rPr lang="en-US" sz="1600" dirty="0" err="1" smtClean="0"/>
              <a:t>Serial.print</a:t>
            </a:r>
            <a:r>
              <a:rPr lang="en-US" sz="1600" dirty="0" smtClean="0"/>
              <a:t>(“Dew Point (</a:t>
            </a:r>
            <a:r>
              <a:rPr lang="en-US" sz="1600" dirty="0" err="1" smtClean="0"/>
              <a:t>oC</a:t>
            </a:r>
            <a:r>
              <a:rPr lang="en-US" sz="1600" dirty="0" smtClean="0"/>
              <a:t>): ”);//</a:t>
            </a:r>
            <a:r>
              <a:rPr lang="zh-CN" altLang="en-US" sz="1600" dirty="0" smtClean="0"/>
              <a:t>露点</a:t>
            </a:r>
            <a:endParaRPr lang="en-US" sz="1600" dirty="0" smtClean="0"/>
          </a:p>
          <a:p>
            <a:pPr>
              <a:buNone/>
            </a:pPr>
            <a:r>
              <a:rPr lang="en-US" sz="1600" dirty="0" smtClean="0"/>
              <a:t>  </a:t>
            </a:r>
            <a:r>
              <a:rPr lang="en-US" sz="1600" dirty="0" err="1" smtClean="0"/>
              <a:t>Serial.println</a:t>
            </a:r>
            <a:r>
              <a:rPr lang="en-US" sz="1600" dirty="0" smtClean="0"/>
              <a:t>(</a:t>
            </a:r>
            <a:r>
              <a:rPr lang="en-US" sz="1600" dirty="0" err="1" smtClean="0"/>
              <a:t>dewPoint</a:t>
            </a:r>
            <a:r>
              <a:rPr lang="en-US" sz="1600" dirty="0" smtClean="0"/>
              <a:t>(DHT11.temperature, DHT11.humidity));</a:t>
            </a:r>
          </a:p>
          <a:p>
            <a:pPr>
              <a:buNone/>
            </a:pPr>
            <a:r>
              <a:rPr lang="en-US" sz="1600" dirty="0" smtClean="0"/>
              <a:t> </a:t>
            </a:r>
          </a:p>
          <a:p>
            <a:pPr>
              <a:buNone/>
            </a:pPr>
            <a:r>
              <a:rPr lang="en-US" sz="1600" dirty="0" smtClean="0"/>
              <a:t>  </a:t>
            </a:r>
            <a:r>
              <a:rPr lang="en-US" sz="1600" dirty="0" err="1" smtClean="0"/>
              <a:t>Serial.print</a:t>
            </a:r>
            <a:r>
              <a:rPr lang="en-US" sz="1600" dirty="0" smtClean="0"/>
              <a:t>(“Dew </a:t>
            </a:r>
            <a:r>
              <a:rPr lang="en-US" sz="1600" dirty="0" err="1" smtClean="0"/>
              <a:t>PointFast</a:t>
            </a:r>
            <a:r>
              <a:rPr lang="en-US" sz="1600" dirty="0" smtClean="0"/>
              <a:t> (</a:t>
            </a:r>
            <a:r>
              <a:rPr lang="en-US" sz="1600" dirty="0" err="1" smtClean="0"/>
              <a:t>oC</a:t>
            </a:r>
            <a:r>
              <a:rPr lang="en-US" sz="1600" dirty="0" smtClean="0"/>
              <a:t>): ”); //</a:t>
            </a:r>
            <a:r>
              <a:rPr lang="zh-CN" altLang="en-US" sz="1600" dirty="0" smtClean="0"/>
              <a:t>快速计算的露点</a:t>
            </a:r>
            <a:endParaRPr lang="en-US" sz="1600" dirty="0" smtClean="0"/>
          </a:p>
          <a:p>
            <a:pPr>
              <a:buNone/>
            </a:pPr>
            <a:r>
              <a:rPr lang="en-US" sz="1600" dirty="0" smtClean="0"/>
              <a:t>  </a:t>
            </a:r>
            <a:r>
              <a:rPr lang="en-US" sz="1600" dirty="0" err="1" smtClean="0"/>
              <a:t>Serial.println</a:t>
            </a:r>
            <a:r>
              <a:rPr lang="en-US" sz="1600" dirty="0" smtClean="0"/>
              <a:t>(</a:t>
            </a:r>
            <a:r>
              <a:rPr lang="en-US" sz="1600" dirty="0" err="1" smtClean="0"/>
              <a:t>dewPointFast</a:t>
            </a:r>
            <a:r>
              <a:rPr lang="en-US" sz="1600" dirty="0" smtClean="0"/>
              <a:t>(DHT11.temperature, DHT11.humidity)); </a:t>
            </a:r>
          </a:p>
          <a:p>
            <a:pPr>
              <a:buNone/>
            </a:pPr>
            <a:r>
              <a:rPr lang="en-US" sz="1600" dirty="0" smtClean="0"/>
              <a:t>  delay(2000);</a:t>
            </a:r>
          </a:p>
          <a:p>
            <a:pPr>
              <a:buNone/>
            </a:pPr>
            <a:r>
              <a:rPr lang="en-US" sz="1600" dirty="0" smtClean="0"/>
              <a:t>}</a:t>
            </a:r>
            <a:endParaRPr lang="en-US" sz="16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3</a:t>
            </a:r>
            <a:r>
              <a:rPr lang="zh-CN" altLang="en-US" sz="3200" b="1" i="1" dirty="0" smtClean="0"/>
              <a:t>、</a:t>
            </a:r>
            <a:r>
              <a:rPr lang="en-US" altLang="zh-CN" sz="3200" dirty="0" smtClean="0"/>
              <a:t>DHT11</a:t>
            </a:r>
            <a:r>
              <a:rPr lang="zh-CN" altLang="en-US" sz="3200" dirty="0" smtClean="0"/>
              <a:t>温湿度传感器软件</a:t>
            </a:r>
            <a:endParaRPr lang="zh-CN" altLang="en-US"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928694"/>
          </a:xfrm>
        </p:spPr>
        <p:txBody>
          <a:bodyPr/>
          <a:lstStyle/>
          <a:p>
            <a:pPr lvl="0">
              <a:buFont typeface="Wingdings" pitchFamily="2" charset="2"/>
              <a:buChar char="p"/>
            </a:pPr>
            <a:r>
              <a:rPr lang="zh-CN" altLang="en-US" sz="2400" dirty="0" smtClean="0"/>
              <a:t>在</a:t>
            </a:r>
            <a:r>
              <a:rPr lang="en-US" altLang="zh-CN" sz="2400" dirty="0" err="1" smtClean="0"/>
              <a:t>arduino</a:t>
            </a:r>
            <a:r>
              <a:rPr lang="en-US" altLang="zh-CN" sz="2400" dirty="0" smtClean="0"/>
              <a:t> IDE</a:t>
            </a:r>
            <a:r>
              <a:rPr lang="zh-CN" altLang="en-US" sz="2400" dirty="0" smtClean="0"/>
              <a:t>菜单上，选择验证</a:t>
            </a:r>
            <a:r>
              <a:rPr lang="en-US" altLang="zh-CN" sz="2400" dirty="0" smtClean="0"/>
              <a:t>/</a:t>
            </a:r>
            <a:r>
              <a:rPr lang="zh-CN" altLang="en-US" sz="2400" dirty="0" smtClean="0"/>
              <a:t>编译</a:t>
            </a:r>
            <a:endParaRPr lang="en-US" altLang="zh-CN" sz="2400" dirty="0" smtClean="0"/>
          </a:p>
          <a:p>
            <a:pPr lvl="0">
              <a:buFont typeface="Wingdings" pitchFamily="2" charset="2"/>
              <a:buChar char="p"/>
            </a:pPr>
            <a:r>
              <a:rPr lang="zh-CN" altLang="en-US" sz="2400" dirty="0" smtClean="0"/>
              <a:t>编译通过后，将代码上传到</a:t>
            </a:r>
            <a:r>
              <a:rPr lang="en-US" altLang="zh-CN" sz="2400" dirty="0" err="1" smtClean="0"/>
              <a:t>arduino</a:t>
            </a:r>
            <a:r>
              <a:rPr lang="en-US" altLang="zh-CN" sz="2400" dirty="0" smtClean="0"/>
              <a:t> </a:t>
            </a:r>
            <a:r>
              <a:rPr lang="en-US" altLang="zh-CN" sz="2400" dirty="0" err="1" smtClean="0"/>
              <a:t>uno</a:t>
            </a:r>
            <a:r>
              <a:rPr lang="en-US" altLang="zh-CN" sz="2400" dirty="0" smtClean="0"/>
              <a:t> </a:t>
            </a:r>
            <a:r>
              <a:rPr lang="zh-CN" altLang="en-US" sz="2400" dirty="0" smtClean="0"/>
              <a:t>上。</a:t>
            </a:r>
            <a:endParaRPr lang="en-US" altLang="zh-CN" sz="2400" dirty="0" smtClean="0"/>
          </a:p>
          <a:p>
            <a:pPr lvl="0">
              <a:buFont typeface="Wingdings" pitchFamily="2" charset="2"/>
              <a:buChar char="p"/>
            </a:pPr>
            <a:r>
              <a:rPr lang="zh-CN" altLang="en-US" sz="2400" dirty="0" smtClean="0"/>
              <a:t>将</a:t>
            </a:r>
            <a:r>
              <a:rPr lang="en-US" altLang="zh-CN" sz="2400" dirty="0" err="1" smtClean="0"/>
              <a:t>arduino</a:t>
            </a:r>
            <a:r>
              <a:rPr lang="en-US" altLang="zh-CN" sz="2400" dirty="0" smtClean="0"/>
              <a:t> </a:t>
            </a:r>
            <a:r>
              <a:rPr lang="en-US" altLang="zh-CN" sz="2400" dirty="0" err="1" smtClean="0"/>
              <a:t>uno</a:t>
            </a:r>
            <a:r>
              <a:rPr lang="en-US" altLang="zh-CN" sz="2400" dirty="0" smtClean="0"/>
              <a:t> </a:t>
            </a:r>
            <a:r>
              <a:rPr lang="zh-CN" altLang="en-US" sz="2400" dirty="0" smtClean="0"/>
              <a:t>重启一下。</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3</a:t>
            </a:r>
            <a:r>
              <a:rPr lang="zh-CN" altLang="en-US" sz="3200" b="1" i="1" dirty="0" smtClean="0"/>
              <a:t>、</a:t>
            </a:r>
            <a:r>
              <a:rPr lang="en-US" altLang="zh-CN" sz="3200" dirty="0" smtClean="0"/>
              <a:t>DHT11</a:t>
            </a:r>
            <a:r>
              <a:rPr lang="zh-CN" altLang="en-US" sz="3200" dirty="0" smtClean="0"/>
              <a:t>温湿度传感器软件</a:t>
            </a:r>
            <a:endParaRPr lang="zh-CN" altLang="en-US" sz="3200" b="1" dirty="0"/>
          </a:p>
        </p:txBody>
      </p:sp>
      <p:pic>
        <p:nvPicPr>
          <p:cNvPr id="25602" name="Picture 2"/>
          <p:cNvPicPr>
            <a:picLocks noChangeAspect="1" noChangeArrowheads="1"/>
          </p:cNvPicPr>
          <p:nvPr/>
        </p:nvPicPr>
        <p:blipFill>
          <a:blip r:embed="rId2"/>
          <a:srcRect/>
          <a:stretch>
            <a:fillRect/>
          </a:stretch>
        </p:blipFill>
        <p:spPr bwMode="auto">
          <a:xfrm>
            <a:off x="4357686" y="2857496"/>
            <a:ext cx="4515410" cy="3786214"/>
          </a:xfrm>
          <a:prstGeom prst="rect">
            <a:avLst/>
          </a:prstGeom>
          <a:noFill/>
          <a:ln w="9525">
            <a:noFill/>
            <a:miter lim="800000"/>
            <a:headEnd/>
            <a:tailEnd/>
          </a:ln>
          <a:effectLst/>
        </p:spPr>
      </p:pic>
      <p:pic>
        <p:nvPicPr>
          <p:cNvPr id="26626" name="Picture 2"/>
          <p:cNvPicPr>
            <a:picLocks noChangeAspect="1" noChangeArrowheads="1"/>
          </p:cNvPicPr>
          <p:nvPr/>
        </p:nvPicPr>
        <p:blipFill>
          <a:blip r:embed="rId3"/>
          <a:srcRect/>
          <a:stretch>
            <a:fillRect/>
          </a:stretch>
        </p:blipFill>
        <p:spPr bwMode="auto">
          <a:xfrm>
            <a:off x="6215074" y="785794"/>
            <a:ext cx="2540481" cy="1500198"/>
          </a:xfrm>
          <a:prstGeom prst="rect">
            <a:avLst/>
          </a:prstGeom>
          <a:noFill/>
          <a:ln w="9525">
            <a:noFill/>
            <a:miter lim="800000"/>
            <a:headEnd/>
            <a:tailEnd/>
          </a:ln>
          <a:effectLst/>
        </p:spPr>
      </p:pic>
      <p:sp>
        <p:nvSpPr>
          <p:cNvPr id="6" name="矩形 5"/>
          <p:cNvSpPr/>
          <p:nvPr/>
        </p:nvSpPr>
        <p:spPr>
          <a:xfrm>
            <a:off x="428596" y="5500702"/>
            <a:ext cx="3643338" cy="1200329"/>
          </a:xfrm>
          <a:prstGeom prst="rect">
            <a:avLst/>
          </a:prstGeom>
        </p:spPr>
        <p:txBody>
          <a:bodyPr wrap="square">
            <a:spAutoFit/>
          </a:bodyPr>
          <a:lstStyle/>
          <a:p>
            <a:pPr marL="342900" lvl="0" indent="-342900" eaLnBrk="0" hangingPunct="0">
              <a:spcBef>
                <a:spcPct val="20000"/>
              </a:spcBef>
              <a:buFont typeface="Wingdings" pitchFamily="2" charset="2"/>
              <a:buChar char="p"/>
            </a:pPr>
            <a:r>
              <a:rPr lang="zh-CN" altLang="en-US" sz="2400" b="1" kern="0" dirty="0" smtClean="0">
                <a:solidFill>
                  <a:srgbClr val="0070C0"/>
                </a:solidFill>
                <a:latin typeface="Arial"/>
                <a:ea typeface="宋体"/>
              </a:rPr>
              <a:t>把探头放到冒着热气的茶杯上面，看看有什么变化？</a:t>
            </a:r>
            <a:endParaRPr lang="en-US" altLang="zh-CN" sz="2400" b="1" kern="0" dirty="0" smtClean="0">
              <a:solidFill>
                <a:srgbClr val="0070C0"/>
              </a:solidFill>
              <a:latin typeface="Arial"/>
              <a:ea typeface="宋体"/>
            </a:endParaRPr>
          </a:p>
        </p:txBody>
      </p:sp>
      <p:pic>
        <p:nvPicPr>
          <p:cNvPr id="26627" name="Picture 3"/>
          <p:cNvPicPr>
            <a:picLocks noChangeAspect="1" noChangeArrowheads="1"/>
          </p:cNvPicPr>
          <p:nvPr/>
        </p:nvPicPr>
        <p:blipFill>
          <a:blip r:embed="rId4"/>
          <a:srcRect/>
          <a:stretch>
            <a:fillRect/>
          </a:stretch>
        </p:blipFill>
        <p:spPr bwMode="auto">
          <a:xfrm>
            <a:off x="214282" y="2285992"/>
            <a:ext cx="1971675" cy="3257550"/>
          </a:xfrm>
          <a:prstGeom prst="rect">
            <a:avLst/>
          </a:prstGeom>
          <a:noFill/>
          <a:ln w="9525">
            <a:noFill/>
            <a:miter lim="800000"/>
            <a:headEnd/>
            <a:tailEnd/>
          </a:ln>
          <a:effectLst/>
        </p:spPr>
      </p:pic>
      <p:sp>
        <p:nvSpPr>
          <p:cNvPr id="8" name="矩形 7"/>
          <p:cNvSpPr/>
          <p:nvPr/>
        </p:nvSpPr>
        <p:spPr>
          <a:xfrm>
            <a:off x="2500298" y="2357430"/>
            <a:ext cx="6000792" cy="830997"/>
          </a:xfrm>
          <a:prstGeom prst="rect">
            <a:avLst/>
          </a:prstGeom>
        </p:spPr>
        <p:txBody>
          <a:bodyPr wrap="square">
            <a:spAutoFit/>
          </a:bodyPr>
          <a:lstStyle/>
          <a:p>
            <a:pPr marL="342900" lvl="0" indent="-342900" eaLnBrk="0" hangingPunct="0">
              <a:spcBef>
                <a:spcPct val="20000"/>
              </a:spcBef>
              <a:buFont typeface="Wingdings" pitchFamily="2" charset="2"/>
              <a:buChar char="p"/>
            </a:pPr>
            <a:r>
              <a:rPr lang="zh-CN" altLang="en-US" sz="2400" kern="0" dirty="0" smtClean="0">
                <a:solidFill>
                  <a:srgbClr val="000000"/>
                </a:solidFill>
                <a:latin typeface="Arial"/>
                <a:ea typeface="宋体"/>
              </a:rPr>
              <a:t>在</a:t>
            </a:r>
            <a:r>
              <a:rPr lang="en-US" altLang="zh-CN" sz="2400" kern="0" dirty="0" err="1" smtClean="0">
                <a:solidFill>
                  <a:srgbClr val="000000"/>
                </a:solidFill>
                <a:latin typeface="Arial"/>
                <a:ea typeface="宋体"/>
              </a:rPr>
              <a:t>arduino</a:t>
            </a:r>
            <a:r>
              <a:rPr lang="en-US" altLang="zh-CN" sz="2400" kern="0" dirty="0" smtClean="0">
                <a:solidFill>
                  <a:srgbClr val="000000"/>
                </a:solidFill>
                <a:latin typeface="Arial"/>
                <a:ea typeface="宋体"/>
              </a:rPr>
              <a:t> IDE</a:t>
            </a:r>
            <a:r>
              <a:rPr lang="zh-CN" altLang="en-US" sz="2400" kern="0" dirty="0" smtClean="0">
                <a:solidFill>
                  <a:srgbClr val="000000"/>
                </a:solidFill>
                <a:latin typeface="Arial"/>
                <a:ea typeface="宋体"/>
              </a:rPr>
              <a:t>的串口监视器上，看看运行效果：</a:t>
            </a:r>
            <a:endParaRPr lang="en-US" altLang="zh-CN" sz="2400" kern="0" dirty="0" smtClean="0">
              <a:solidFill>
                <a:srgbClr val="000000"/>
              </a:solidFill>
              <a:latin typeface="Arial"/>
              <a:ea typeface="宋体"/>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928694"/>
          </a:xfrm>
        </p:spPr>
        <p:txBody>
          <a:bodyPr/>
          <a:lstStyle/>
          <a:p>
            <a:pPr lvl="0">
              <a:buFont typeface="Wingdings" pitchFamily="2" charset="2"/>
              <a:buChar char="p"/>
            </a:pPr>
            <a:r>
              <a:rPr lang="zh-CN" altLang="en-US" sz="2400" dirty="0" smtClean="0"/>
              <a:t>作为一般应用，由于使用了标准例库，因此，在读取</a:t>
            </a:r>
            <a:r>
              <a:rPr lang="en-US" altLang="zh-CN" sz="2400" dirty="0" smtClean="0"/>
              <a:t>DHT11</a:t>
            </a:r>
            <a:r>
              <a:rPr lang="zh-CN" altLang="en-US" sz="2400" dirty="0" smtClean="0"/>
              <a:t>温度和湿度时，我们并不关心“时序”</a:t>
            </a:r>
            <a:endParaRPr lang="en-US" altLang="zh-CN" sz="2400" dirty="0" smtClean="0"/>
          </a:p>
          <a:p>
            <a:pPr lvl="0">
              <a:buFont typeface="Wingdings" pitchFamily="2" charset="2"/>
              <a:buChar char="p"/>
            </a:pPr>
            <a:r>
              <a:rPr lang="zh-CN" altLang="en-US" sz="2400" dirty="0" smtClean="0"/>
              <a:t>与第</a:t>
            </a:r>
            <a:r>
              <a:rPr lang="en-US" altLang="zh-CN" sz="2400" dirty="0" smtClean="0"/>
              <a:t>18</a:t>
            </a:r>
            <a:r>
              <a:rPr lang="zh-CN" altLang="en-US" sz="2400" dirty="0" smtClean="0"/>
              <a:t>节，用</a:t>
            </a:r>
            <a:r>
              <a:rPr lang="en-US" sz="2400" dirty="0" err="1" smtClean="0"/>
              <a:t>wiringpi</a:t>
            </a:r>
            <a:r>
              <a:rPr lang="zh-CN" altLang="en-US" sz="2400" dirty="0" smtClean="0"/>
              <a:t>（</a:t>
            </a:r>
            <a:r>
              <a:rPr lang="en-US" altLang="zh-CN" sz="2400" dirty="0" smtClean="0"/>
              <a:t>C</a:t>
            </a:r>
            <a:r>
              <a:rPr lang="zh-CN" altLang="en-US" sz="2400" dirty="0" smtClean="0"/>
              <a:t>语言）编写的相同功能的代码相比，实现更为简单。</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3</a:t>
            </a:r>
            <a:r>
              <a:rPr lang="zh-CN" altLang="en-US" sz="3200" b="1" i="1" dirty="0" smtClean="0"/>
              <a:t>、</a:t>
            </a:r>
            <a:r>
              <a:rPr lang="en-US" altLang="zh-CN" sz="3200" dirty="0" smtClean="0"/>
              <a:t>DHT11</a:t>
            </a:r>
            <a:r>
              <a:rPr lang="zh-CN" altLang="en-US" sz="3200" dirty="0" smtClean="0"/>
              <a:t>温湿度传感器软件</a:t>
            </a:r>
            <a:endParaRPr lang="zh-CN" altLang="en-US" sz="3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1285860"/>
            <a:ext cx="8458200" cy="500066"/>
          </a:xfrm>
        </p:spPr>
        <p:txBody>
          <a:bodyPr/>
          <a:lstStyle/>
          <a:p>
            <a:pPr lvl="0">
              <a:buFont typeface="Wingdings" pitchFamily="2" charset="2"/>
              <a:buChar char="p"/>
            </a:pPr>
            <a:r>
              <a:rPr lang="zh-CN" altLang="en-US" sz="2400" dirty="0" smtClean="0"/>
              <a:t>从</a:t>
            </a:r>
            <a:r>
              <a:rPr lang="en-US" altLang="zh-CN" sz="2400" dirty="0" err="1" smtClean="0"/>
              <a:t>YeeLink</a:t>
            </a:r>
            <a:r>
              <a:rPr lang="zh-CN" altLang="en-US" sz="2400" dirty="0" smtClean="0"/>
              <a:t>下载</a:t>
            </a:r>
            <a:r>
              <a:rPr lang="en-US" altLang="zh-CN" sz="2400" dirty="0" err="1" smtClean="0"/>
              <a:t>iOS</a:t>
            </a:r>
            <a:r>
              <a:rPr lang="en-US" altLang="zh-CN" sz="2400" dirty="0" smtClean="0"/>
              <a:t>/Android</a:t>
            </a:r>
            <a:r>
              <a:rPr lang="zh-CN" altLang="en-US" sz="2400" dirty="0" smtClean="0"/>
              <a:t>手机</a:t>
            </a:r>
            <a:r>
              <a:rPr lang="en-US" altLang="zh-CN" sz="2400" dirty="0" smtClean="0"/>
              <a:t>APP</a:t>
            </a:r>
            <a:r>
              <a:rPr lang="zh-CN" altLang="en-US" sz="2400" dirty="0" smtClean="0"/>
              <a:t>，实时监控家中的温度</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4</a:t>
            </a:r>
            <a:r>
              <a:rPr lang="zh-CN" altLang="en-US" sz="3200" b="1" i="1" dirty="0" smtClean="0"/>
              <a:t>、在</a:t>
            </a:r>
            <a:r>
              <a:rPr lang="en-US" altLang="zh-CN" sz="3200" b="1" i="1" dirty="0" smtClean="0"/>
              <a:t>Android</a:t>
            </a:r>
            <a:r>
              <a:rPr lang="zh-CN" altLang="en-US" sz="3200" b="1" i="1" dirty="0" smtClean="0"/>
              <a:t>手机上监控你家的温度</a:t>
            </a:r>
            <a:endParaRPr lang="zh-CN" altLang="en-US" sz="3200" b="1" dirty="0"/>
          </a:p>
        </p:txBody>
      </p:sp>
      <p:pic>
        <p:nvPicPr>
          <p:cNvPr id="1026" name="Picture 2"/>
          <p:cNvPicPr>
            <a:picLocks noChangeAspect="1" noChangeArrowheads="1"/>
          </p:cNvPicPr>
          <p:nvPr/>
        </p:nvPicPr>
        <p:blipFill>
          <a:blip r:embed="rId2"/>
          <a:srcRect/>
          <a:stretch>
            <a:fillRect/>
          </a:stretch>
        </p:blipFill>
        <p:spPr bwMode="auto">
          <a:xfrm>
            <a:off x="4286248" y="1857364"/>
            <a:ext cx="4000587" cy="2790829"/>
          </a:xfrm>
          <a:prstGeom prst="rect">
            <a:avLst/>
          </a:prstGeom>
          <a:noFill/>
          <a:ln w="9525">
            <a:noFill/>
            <a:miter lim="800000"/>
            <a:headEnd/>
            <a:tailEnd/>
          </a:ln>
          <a:effectLst/>
        </p:spPr>
      </p:pic>
      <p:sp>
        <p:nvSpPr>
          <p:cNvPr id="5" name="矩形 4"/>
          <p:cNvSpPr/>
          <p:nvPr/>
        </p:nvSpPr>
        <p:spPr>
          <a:xfrm>
            <a:off x="4714876" y="4500570"/>
            <a:ext cx="3869649" cy="1200329"/>
          </a:xfrm>
          <a:prstGeom prst="rect">
            <a:avLst/>
          </a:prstGeom>
        </p:spPr>
        <p:txBody>
          <a:bodyPr wrap="none">
            <a:spAutoFit/>
          </a:bodyPr>
          <a:lstStyle/>
          <a:p>
            <a:r>
              <a:rPr lang="en-US" altLang="zh-CN" dirty="0" smtClean="0">
                <a:hlinkClick r:id="rId3"/>
              </a:rPr>
              <a:t>http://www.yeelink.net/developer</a:t>
            </a:r>
            <a:endParaRPr lang="en-US" altLang="zh-CN" dirty="0" smtClean="0"/>
          </a:p>
          <a:p>
            <a:r>
              <a:rPr lang="zh-CN" altLang="en-US" dirty="0" smtClean="0"/>
              <a:t>或者用老师提供的</a:t>
            </a:r>
            <a:r>
              <a:rPr lang="en-US" altLang="zh-CN" dirty="0" smtClean="0"/>
              <a:t>YeelinkV1.0.4.apk</a:t>
            </a:r>
          </a:p>
          <a:p>
            <a:r>
              <a:rPr lang="zh-CN" altLang="en-US" dirty="0" smtClean="0"/>
              <a:t>记得要先注册哟！</a:t>
            </a:r>
            <a:endParaRPr lang="en-US" altLang="zh-CN" dirty="0" smtClean="0"/>
          </a:p>
          <a:p>
            <a:r>
              <a:rPr lang="zh-CN" altLang="en-US" dirty="0" smtClean="0"/>
              <a:t>上去可以看见很多人的“实时温度”</a:t>
            </a:r>
            <a:endParaRPr lang="zh-CN" altLang="en-US" dirty="0"/>
          </a:p>
        </p:txBody>
      </p:sp>
      <p:sp>
        <p:nvSpPr>
          <p:cNvPr id="6" name="矩形 5"/>
          <p:cNvSpPr/>
          <p:nvPr/>
        </p:nvSpPr>
        <p:spPr>
          <a:xfrm>
            <a:off x="428597" y="2071678"/>
            <a:ext cx="4000528" cy="3416320"/>
          </a:xfrm>
          <a:prstGeom prst="rect">
            <a:avLst/>
          </a:prstGeom>
        </p:spPr>
        <p:txBody>
          <a:bodyPr wrap="square">
            <a:spAutoFit/>
          </a:bodyPr>
          <a:lstStyle/>
          <a:p>
            <a:pPr marL="342900" lvl="0" indent="-342900" eaLnBrk="0" hangingPunct="0">
              <a:spcBef>
                <a:spcPct val="20000"/>
              </a:spcBef>
              <a:buFont typeface="Wingdings" pitchFamily="2" charset="2"/>
              <a:buChar char="p"/>
            </a:pPr>
            <a:r>
              <a:rPr lang="zh-CN" altLang="en-US" sz="2400" kern="0" dirty="0" smtClean="0">
                <a:solidFill>
                  <a:srgbClr val="000000"/>
                </a:solidFill>
                <a:latin typeface="Arial"/>
                <a:ea typeface="宋体"/>
              </a:rPr>
              <a:t>也可以利用</a:t>
            </a:r>
            <a:r>
              <a:rPr lang="en-US" altLang="zh-CN" sz="2400" kern="0" dirty="0" err="1" smtClean="0">
                <a:solidFill>
                  <a:srgbClr val="000000"/>
                </a:solidFill>
                <a:latin typeface="Arial"/>
                <a:ea typeface="宋体"/>
              </a:rPr>
              <a:t>YeeLink</a:t>
            </a:r>
            <a:r>
              <a:rPr lang="en-US" altLang="zh-CN" sz="2400" kern="0" dirty="0" smtClean="0">
                <a:solidFill>
                  <a:srgbClr val="000000"/>
                </a:solidFill>
                <a:latin typeface="Arial"/>
                <a:ea typeface="宋体"/>
              </a:rPr>
              <a:t> API</a:t>
            </a:r>
          </a:p>
          <a:p>
            <a:pPr marL="342900" lvl="0" indent="-342900" eaLnBrk="0" hangingPunct="0">
              <a:spcBef>
                <a:spcPct val="20000"/>
              </a:spcBef>
            </a:pPr>
            <a:r>
              <a:rPr lang="zh-CN" altLang="en-US" sz="2400" kern="0" dirty="0" smtClean="0">
                <a:solidFill>
                  <a:srgbClr val="000000"/>
                </a:solidFill>
                <a:latin typeface="Arial"/>
                <a:ea typeface="宋体"/>
              </a:rPr>
              <a:t>开发自己的</a:t>
            </a:r>
            <a:r>
              <a:rPr lang="en-US" altLang="zh-CN" sz="2400" kern="0" dirty="0" smtClean="0">
                <a:solidFill>
                  <a:srgbClr val="000000"/>
                </a:solidFill>
                <a:latin typeface="Arial"/>
                <a:ea typeface="宋体"/>
              </a:rPr>
              <a:t>APP</a:t>
            </a:r>
          </a:p>
          <a:p>
            <a:pPr marL="342900" lvl="0" indent="-342900" eaLnBrk="0" hangingPunct="0">
              <a:spcBef>
                <a:spcPct val="20000"/>
              </a:spcBef>
              <a:buFont typeface="Wingdings" pitchFamily="2" charset="2"/>
              <a:buChar char="p"/>
            </a:pPr>
            <a:r>
              <a:rPr lang="zh-CN" altLang="en-US" sz="2400" kern="0" dirty="0" smtClean="0">
                <a:solidFill>
                  <a:srgbClr val="000000"/>
                </a:solidFill>
                <a:latin typeface="Arial"/>
                <a:ea typeface="宋体"/>
              </a:rPr>
              <a:t>下学期的课程是否有：</a:t>
            </a:r>
            <a:endParaRPr lang="en-US" altLang="zh-CN" sz="2400" kern="0" dirty="0" smtClean="0">
              <a:solidFill>
                <a:srgbClr val="000000"/>
              </a:solidFill>
              <a:latin typeface="Arial"/>
              <a:ea typeface="宋体"/>
            </a:endParaRPr>
          </a:p>
          <a:p>
            <a:pPr marL="342900" lvl="0" indent="-342900" eaLnBrk="0" hangingPunct="0">
              <a:spcBef>
                <a:spcPct val="20000"/>
              </a:spcBef>
            </a:pPr>
            <a:r>
              <a:rPr lang="en-US" altLang="zh-CN" sz="2400" kern="0" dirty="0" smtClean="0">
                <a:solidFill>
                  <a:srgbClr val="000000"/>
                </a:solidFill>
                <a:latin typeface="Arial"/>
                <a:ea typeface="宋体"/>
              </a:rPr>
              <a:t>《</a:t>
            </a:r>
            <a:r>
              <a:rPr lang="zh-CN" altLang="en-US" sz="2400" kern="0" dirty="0" smtClean="0">
                <a:solidFill>
                  <a:srgbClr val="000000"/>
                </a:solidFill>
                <a:latin typeface="Arial"/>
                <a:ea typeface="宋体"/>
              </a:rPr>
              <a:t>移动互联网的应用开发</a:t>
            </a:r>
            <a:r>
              <a:rPr lang="en-US" altLang="zh-CN" sz="2400" kern="0" dirty="0" smtClean="0">
                <a:solidFill>
                  <a:srgbClr val="000000"/>
                </a:solidFill>
                <a:latin typeface="Arial"/>
                <a:ea typeface="宋体"/>
              </a:rPr>
              <a:t>》</a:t>
            </a:r>
          </a:p>
          <a:p>
            <a:pPr marL="342900" lvl="0" indent="-342900" eaLnBrk="0" hangingPunct="0">
              <a:spcBef>
                <a:spcPct val="20000"/>
              </a:spcBef>
              <a:buFont typeface="Wingdings" pitchFamily="2" charset="2"/>
              <a:buChar char="p"/>
            </a:pPr>
            <a:r>
              <a:rPr lang="zh-CN" altLang="en-US" sz="2400" kern="0" dirty="0" smtClean="0">
                <a:solidFill>
                  <a:srgbClr val="000000"/>
                </a:solidFill>
                <a:latin typeface="Arial"/>
                <a:ea typeface="宋体"/>
              </a:rPr>
              <a:t>开发重点在移动端（客户端），主要有基于</a:t>
            </a:r>
            <a:r>
              <a:rPr lang="en-US" altLang="zh-CN" sz="2400" kern="0" dirty="0" smtClean="0">
                <a:solidFill>
                  <a:srgbClr val="000000"/>
                </a:solidFill>
                <a:latin typeface="Arial"/>
                <a:ea typeface="宋体"/>
              </a:rPr>
              <a:t>IE</a:t>
            </a:r>
            <a:r>
              <a:rPr lang="zh-CN" altLang="en-US" sz="2400" kern="0" dirty="0" smtClean="0">
                <a:solidFill>
                  <a:srgbClr val="000000"/>
                </a:solidFill>
                <a:latin typeface="Arial"/>
                <a:ea typeface="宋体"/>
              </a:rPr>
              <a:t>和基于</a:t>
            </a:r>
            <a:r>
              <a:rPr lang="en-US" altLang="zh-CN" sz="2400" kern="0" dirty="0" err="1" smtClean="0">
                <a:solidFill>
                  <a:srgbClr val="000000"/>
                </a:solidFill>
                <a:latin typeface="Arial"/>
                <a:ea typeface="宋体"/>
              </a:rPr>
              <a:t>iOS</a:t>
            </a:r>
            <a:r>
              <a:rPr lang="en-US" altLang="zh-CN" sz="2400" kern="0" dirty="0" smtClean="0">
                <a:solidFill>
                  <a:srgbClr val="000000"/>
                </a:solidFill>
                <a:latin typeface="Arial"/>
                <a:ea typeface="宋体"/>
              </a:rPr>
              <a:t>/Android</a:t>
            </a:r>
            <a:r>
              <a:rPr lang="zh-CN" altLang="en-US" sz="2400" kern="0" dirty="0" smtClean="0">
                <a:solidFill>
                  <a:srgbClr val="000000"/>
                </a:solidFill>
                <a:latin typeface="Arial"/>
                <a:ea typeface="宋体"/>
              </a:rPr>
              <a:t>两种</a:t>
            </a:r>
            <a:r>
              <a:rPr lang="en-US" altLang="zh-CN" sz="2400" kern="0" dirty="0" smtClean="0">
                <a:solidFill>
                  <a:srgbClr val="000000"/>
                </a:solidFill>
                <a:latin typeface="Arial"/>
                <a:ea typeface="宋体"/>
              </a:rPr>
              <a:t> </a:t>
            </a:r>
          </a:p>
          <a:p>
            <a:pPr marL="342900" lvl="0" indent="-342900" eaLnBrk="0" hangingPunct="0">
              <a:spcBef>
                <a:spcPct val="20000"/>
              </a:spcBef>
              <a:buFont typeface="Wingdings" pitchFamily="2" charset="2"/>
              <a:buChar char="p"/>
            </a:pPr>
            <a:r>
              <a:rPr lang="zh-CN" altLang="en-US" sz="2400" kern="0" dirty="0" smtClean="0">
                <a:solidFill>
                  <a:srgbClr val="000000"/>
                </a:solidFill>
                <a:latin typeface="Arial"/>
                <a:ea typeface="宋体"/>
              </a:rPr>
              <a:t>服务器端就是</a:t>
            </a:r>
            <a:r>
              <a:rPr lang="en-US" altLang="zh-CN" sz="2400" kern="0" dirty="0" err="1" smtClean="0">
                <a:solidFill>
                  <a:srgbClr val="000000"/>
                </a:solidFill>
                <a:latin typeface="Arial"/>
                <a:ea typeface="宋体"/>
              </a:rPr>
              <a:t>YeeLink</a:t>
            </a:r>
            <a:endParaRPr lang="en-US" altLang="zh-CN" sz="2400" kern="0" dirty="0" smtClean="0">
              <a:solidFill>
                <a:srgbClr val="000000"/>
              </a:solidFill>
              <a:latin typeface="Arial"/>
              <a:ea typeface="宋体"/>
            </a:endParaRPr>
          </a:p>
        </p:txBody>
      </p:sp>
      <p:sp>
        <p:nvSpPr>
          <p:cNvPr id="7" name="矩形 6"/>
          <p:cNvSpPr/>
          <p:nvPr/>
        </p:nvSpPr>
        <p:spPr>
          <a:xfrm>
            <a:off x="3000364" y="5786454"/>
            <a:ext cx="2492990" cy="369332"/>
          </a:xfrm>
          <a:prstGeom prst="rect">
            <a:avLst/>
          </a:prstGeom>
        </p:spPr>
        <p:txBody>
          <a:bodyPr wrap="none">
            <a:spAutoFit/>
          </a:bodyPr>
          <a:lstStyle/>
          <a:p>
            <a:r>
              <a:rPr lang="zh-CN" altLang="en-US" dirty="0" smtClean="0">
                <a:solidFill>
                  <a:srgbClr val="FF0000"/>
                </a:solidFill>
              </a:rPr>
              <a:t>好好学习，增长姿势！</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1643074"/>
          </a:xfrm>
        </p:spPr>
        <p:txBody>
          <a:bodyPr/>
          <a:lstStyle/>
          <a:p>
            <a:pPr>
              <a:buFont typeface="Wingdings" pitchFamily="2" charset="2"/>
              <a:buChar char="p"/>
            </a:pPr>
            <a:r>
              <a:rPr lang="en-US" altLang="zh-CN" sz="2400" dirty="0" smtClean="0"/>
              <a:t>DHT11</a:t>
            </a:r>
            <a:r>
              <a:rPr lang="zh-CN" altLang="en-US" sz="2400" dirty="0" smtClean="0"/>
              <a:t>数字温湿度传感器是一款含有已校准数字信号输出的温湿度复合传感器。</a:t>
            </a:r>
            <a:endParaRPr lang="en-US" altLang="zh-CN" sz="2400" dirty="0" smtClean="0"/>
          </a:p>
          <a:p>
            <a:pPr>
              <a:buFont typeface="Wingdings" pitchFamily="2" charset="2"/>
              <a:buChar char="p"/>
            </a:pPr>
            <a:r>
              <a:rPr lang="zh-CN" altLang="en-US" sz="2400" dirty="0" smtClean="0"/>
              <a:t>它应用专用的数字模块采集技术和温湿度传感技术，确保产品具有极高的可靠性与卓越的长期稳定性。</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en-US" altLang="zh-CN" sz="3200" dirty="0" smtClean="0"/>
              <a:t>DHT11</a:t>
            </a:r>
            <a:r>
              <a:rPr lang="zh-CN" altLang="en-US" sz="3200" dirty="0" smtClean="0"/>
              <a:t>温湿度传感器介绍</a:t>
            </a:r>
            <a:endParaRPr lang="zh-CN" altLang="en-US" sz="3200" b="1" dirty="0"/>
          </a:p>
        </p:txBody>
      </p:sp>
      <p:pic>
        <p:nvPicPr>
          <p:cNvPr id="7170" name="Picture 2" descr="C:\Users\zhangjh\AppData\Roaming\360se6\Application\User Data\temp\ob7tempsensor17.jpg"/>
          <p:cNvPicPr>
            <a:picLocks noChangeAspect="1" noChangeArrowheads="1"/>
          </p:cNvPicPr>
          <p:nvPr/>
        </p:nvPicPr>
        <p:blipFill>
          <a:blip r:embed="rId2"/>
          <a:srcRect/>
          <a:stretch>
            <a:fillRect/>
          </a:stretch>
        </p:blipFill>
        <p:spPr bwMode="auto">
          <a:xfrm>
            <a:off x="5000628" y="2714620"/>
            <a:ext cx="3429024" cy="3429024"/>
          </a:xfrm>
          <a:prstGeom prst="rect">
            <a:avLst/>
          </a:prstGeom>
          <a:noFill/>
        </p:spPr>
      </p:pic>
      <p:sp>
        <p:nvSpPr>
          <p:cNvPr id="6" name="矩形 5"/>
          <p:cNvSpPr/>
          <p:nvPr/>
        </p:nvSpPr>
        <p:spPr>
          <a:xfrm>
            <a:off x="357158" y="2786058"/>
            <a:ext cx="4097334" cy="2751522"/>
          </a:xfrm>
          <a:prstGeom prst="rect">
            <a:avLst/>
          </a:prstGeom>
        </p:spPr>
        <p:txBody>
          <a:bodyPr wrap="square">
            <a:spAutoFit/>
          </a:bodyPr>
          <a:lstStyle/>
          <a:p>
            <a:pPr marL="342900" lvl="0" indent="-342900" eaLnBrk="0" hangingPunct="0">
              <a:spcBef>
                <a:spcPct val="20000"/>
              </a:spcBef>
              <a:buFont typeface="Wingdings" pitchFamily="2" charset="2"/>
              <a:buChar char="p"/>
            </a:pPr>
            <a:r>
              <a:rPr lang="zh-CN" altLang="en-US" sz="2400" kern="0" dirty="0" smtClean="0">
                <a:solidFill>
                  <a:srgbClr val="000000"/>
                </a:solidFill>
                <a:latin typeface="Arial"/>
                <a:ea typeface="宋体"/>
              </a:rPr>
              <a:t>传感器包括一个电阻式感湿元件和一个</a:t>
            </a:r>
            <a:r>
              <a:rPr lang="en-US" altLang="zh-CN" sz="2400" kern="0" dirty="0" smtClean="0">
                <a:solidFill>
                  <a:srgbClr val="000000"/>
                </a:solidFill>
                <a:latin typeface="Arial"/>
                <a:ea typeface="宋体"/>
              </a:rPr>
              <a:t>NTC</a:t>
            </a:r>
            <a:r>
              <a:rPr lang="zh-CN" altLang="en-US" sz="2400" kern="0" dirty="0" smtClean="0">
                <a:solidFill>
                  <a:srgbClr val="000000"/>
                </a:solidFill>
                <a:latin typeface="Arial"/>
                <a:ea typeface="宋体"/>
              </a:rPr>
              <a:t>测温元件，并与一个高性能</a:t>
            </a:r>
            <a:r>
              <a:rPr lang="en-US" altLang="zh-CN" sz="2400" kern="0" dirty="0" smtClean="0">
                <a:solidFill>
                  <a:srgbClr val="000000"/>
                </a:solidFill>
                <a:latin typeface="Arial"/>
                <a:ea typeface="宋体"/>
              </a:rPr>
              <a:t>8 </a:t>
            </a:r>
            <a:r>
              <a:rPr lang="zh-CN" altLang="en-US" sz="2400" kern="0" dirty="0" smtClean="0">
                <a:solidFill>
                  <a:srgbClr val="000000"/>
                </a:solidFill>
                <a:latin typeface="Arial"/>
                <a:ea typeface="宋体"/>
              </a:rPr>
              <a:t>位单片机相连接。</a:t>
            </a:r>
            <a:endParaRPr lang="en-US" altLang="zh-CN" sz="2400" kern="0" dirty="0" smtClean="0">
              <a:solidFill>
                <a:srgbClr val="000000"/>
              </a:solidFill>
              <a:latin typeface="Arial"/>
              <a:ea typeface="宋体"/>
            </a:endParaRPr>
          </a:p>
          <a:p>
            <a:pPr marL="342900" lvl="0" indent="-342900" eaLnBrk="0" hangingPunct="0">
              <a:spcBef>
                <a:spcPct val="20000"/>
              </a:spcBef>
              <a:buFont typeface="Wingdings" pitchFamily="2" charset="2"/>
              <a:buChar char="p"/>
            </a:pPr>
            <a:r>
              <a:rPr lang="zh-CN" altLang="en-US" sz="2400" kern="0" dirty="0" smtClean="0">
                <a:solidFill>
                  <a:srgbClr val="000000"/>
                </a:solidFill>
                <a:latin typeface="Arial"/>
                <a:ea typeface="宋体"/>
              </a:rPr>
              <a:t>因此该产品具有品质卓越、超快响应、抗干扰能力强、性价比极高等优点。</a:t>
            </a:r>
            <a:endParaRPr lang="zh-CN" altLang="en-US" sz="2400" kern="0" dirty="0">
              <a:solidFill>
                <a:srgbClr val="000000"/>
              </a:solidFill>
              <a:latin typeface="Arial"/>
              <a:ea typeface="宋体"/>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1285860"/>
            <a:ext cx="8458200" cy="500066"/>
          </a:xfrm>
        </p:spPr>
        <p:txBody>
          <a:bodyPr/>
          <a:lstStyle/>
          <a:p>
            <a:pPr lvl="0">
              <a:buFont typeface="Wingdings" pitchFamily="2" charset="2"/>
              <a:buChar char="p"/>
            </a:pPr>
            <a:r>
              <a:rPr lang="zh-CN" altLang="en-US" sz="2400" dirty="0" smtClean="0"/>
              <a:t>从</a:t>
            </a:r>
            <a:r>
              <a:rPr lang="en-US" altLang="zh-CN" sz="2400" dirty="0" err="1" smtClean="0"/>
              <a:t>YeeLink</a:t>
            </a:r>
            <a:r>
              <a:rPr lang="zh-CN" altLang="en-US" sz="2400" dirty="0" smtClean="0"/>
              <a:t>下载</a:t>
            </a:r>
            <a:r>
              <a:rPr lang="en-US" altLang="zh-CN" sz="2400" dirty="0" err="1" smtClean="0"/>
              <a:t>iOS</a:t>
            </a:r>
            <a:r>
              <a:rPr lang="en-US" altLang="zh-CN" sz="2400" dirty="0" smtClean="0"/>
              <a:t>/Android</a:t>
            </a:r>
            <a:r>
              <a:rPr lang="zh-CN" altLang="en-US" sz="2400" dirty="0" smtClean="0"/>
              <a:t>手机</a:t>
            </a:r>
            <a:r>
              <a:rPr lang="en-US" altLang="zh-CN" sz="2400" dirty="0" smtClean="0"/>
              <a:t>APP</a:t>
            </a:r>
            <a:r>
              <a:rPr lang="zh-CN" altLang="en-US" sz="2400" dirty="0" smtClean="0"/>
              <a:t>，实时监控家中的温度</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4</a:t>
            </a:r>
            <a:r>
              <a:rPr lang="zh-CN" altLang="en-US" sz="3200" b="1" i="1" dirty="0" smtClean="0"/>
              <a:t>、在</a:t>
            </a:r>
            <a:r>
              <a:rPr lang="en-US" altLang="zh-CN" sz="3200" b="1" i="1" dirty="0" smtClean="0"/>
              <a:t>Android</a:t>
            </a:r>
            <a:r>
              <a:rPr lang="zh-CN" altLang="en-US" sz="3200" b="1" i="1" dirty="0" smtClean="0"/>
              <a:t>手机上监控你家的温度</a:t>
            </a:r>
            <a:endParaRPr lang="zh-CN" altLang="en-US" sz="3200" b="1" dirty="0"/>
          </a:p>
        </p:txBody>
      </p:sp>
      <p:pic>
        <p:nvPicPr>
          <p:cNvPr id="2050" name="Picture 2"/>
          <p:cNvPicPr>
            <a:picLocks noChangeAspect="1" noChangeArrowheads="1"/>
          </p:cNvPicPr>
          <p:nvPr/>
        </p:nvPicPr>
        <p:blipFill>
          <a:blip r:embed="rId2"/>
          <a:srcRect/>
          <a:stretch>
            <a:fillRect/>
          </a:stretch>
        </p:blipFill>
        <p:spPr bwMode="auto">
          <a:xfrm>
            <a:off x="214282" y="2143116"/>
            <a:ext cx="3264717" cy="328614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57620" y="2000240"/>
            <a:ext cx="4352925" cy="4381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1000108"/>
            <a:ext cx="8458200" cy="500066"/>
          </a:xfrm>
        </p:spPr>
        <p:txBody>
          <a:bodyPr/>
          <a:lstStyle/>
          <a:p>
            <a:pPr lvl="0">
              <a:buFont typeface="Wingdings" pitchFamily="2" charset="2"/>
              <a:buChar char="p"/>
            </a:pPr>
            <a:r>
              <a:rPr lang="zh-CN" altLang="en-US" sz="2400" dirty="0" smtClean="0"/>
              <a:t>在</a:t>
            </a:r>
            <a:r>
              <a:rPr lang="en-US" altLang="zh-CN" sz="2400" dirty="0" smtClean="0"/>
              <a:t>Android</a:t>
            </a:r>
            <a:r>
              <a:rPr lang="zh-CN" altLang="en-US" sz="2400" dirty="0" smtClean="0"/>
              <a:t>手机上运行</a:t>
            </a:r>
            <a:r>
              <a:rPr lang="en-US" altLang="zh-CN" sz="2400" dirty="0" smtClean="0"/>
              <a:t>YeelinkV1.0.4.apk</a:t>
            </a:r>
            <a:r>
              <a:rPr lang="zh-CN" altLang="en-US" sz="2400" dirty="0" smtClean="0"/>
              <a:t>，可以看到很多人上传的数据（不保密，所以，传视频要当心哟！）</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4</a:t>
            </a:r>
            <a:r>
              <a:rPr lang="zh-CN" altLang="en-US" sz="3200" b="1" i="1" dirty="0" smtClean="0"/>
              <a:t>、在</a:t>
            </a:r>
            <a:r>
              <a:rPr lang="en-US" altLang="zh-CN" sz="3200" b="1" i="1" dirty="0" smtClean="0"/>
              <a:t>Android</a:t>
            </a:r>
            <a:r>
              <a:rPr lang="zh-CN" altLang="en-US" sz="3200" b="1" i="1" dirty="0" smtClean="0"/>
              <a:t>手机上监控你家的温度</a:t>
            </a:r>
            <a:endParaRPr lang="zh-CN" altLang="en-US" sz="3200" b="1" dirty="0"/>
          </a:p>
        </p:txBody>
      </p:sp>
      <p:pic>
        <p:nvPicPr>
          <p:cNvPr id="3075" name="Picture 3"/>
          <p:cNvPicPr>
            <a:picLocks noChangeAspect="1" noChangeArrowheads="1"/>
          </p:cNvPicPr>
          <p:nvPr/>
        </p:nvPicPr>
        <p:blipFill>
          <a:blip r:embed="rId2" cstate="print"/>
          <a:srcRect/>
          <a:stretch>
            <a:fillRect/>
          </a:stretch>
        </p:blipFill>
        <p:spPr bwMode="auto">
          <a:xfrm>
            <a:off x="214282" y="1857364"/>
            <a:ext cx="1928826" cy="3429024"/>
          </a:xfrm>
          <a:prstGeom prst="rect">
            <a:avLst/>
          </a:prstGeom>
          <a:noFill/>
          <a:ln w="9525">
            <a:noFill/>
            <a:miter lim="800000"/>
            <a:headEnd/>
            <a:tailEnd/>
          </a:ln>
          <a:effectLst/>
        </p:spPr>
      </p:pic>
      <p:sp>
        <p:nvSpPr>
          <p:cNvPr id="8" name="矩形 7"/>
          <p:cNvSpPr/>
          <p:nvPr/>
        </p:nvSpPr>
        <p:spPr>
          <a:xfrm>
            <a:off x="3357554" y="4857760"/>
            <a:ext cx="2465740" cy="400110"/>
          </a:xfrm>
          <a:prstGeom prst="rect">
            <a:avLst/>
          </a:prstGeom>
        </p:spPr>
        <p:txBody>
          <a:bodyPr wrap="none">
            <a:spAutoFit/>
          </a:bodyPr>
          <a:lstStyle/>
          <a:p>
            <a:pPr>
              <a:buFont typeface="Wingdings" pitchFamily="2" charset="2"/>
              <a:buChar char="p"/>
            </a:pPr>
            <a:r>
              <a:rPr lang="zh-CN" altLang="en-US" sz="2000" dirty="0" smtClean="0"/>
              <a:t>选一个视频图像：</a:t>
            </a:r>
            <a:endParaRPr lang="zh-CN" altLang="en-US" sz="2000" dirty="0"/>
          </a:p>
        </p:txBody>
      </p:sp>
      <p:pic>
        <p:nvPicPr>
          <p:cNvPr id="3077" name="Picture 5"/>
          <p:cNvPicPr>
            <a:picLocks noChangeAspect="1" noChangeArrowheads="1"/>
          </p:cNvPicPr>
          <p:nvPr/>
        </p:nvPicPr>
        <p:blipFill>
          <a:blip r:embed="rId3" cstate="print"/>
          <a:srcRect/>
          <a:stretch>
            <a:fillRect/>
          </a:stretch>
        </p:blipFill>
        <p:spPr bwMode="auto">
          <a:xfrm rot="16200000">
            <a:off x="3032115" y="1396986"/>
            <a:ext cx="2286016" cy="4064028"/>
          </a:xfrm>
          <a:prstGeom prst="rect">
            <a:avLst/>
          </a:prstGeom>
          <a:noFill/>
          <a:ln w="9525">
            <a:noFill/>
            <a:miter lim="800000"/>
            <a:headEnd/>
            <a:tailEnd/>
          </a:ln>
          <a:effectLst/>
        </p:spPr>
      </p:pic>
      <p:sp>
        <p:nvSpPr>
          <p:cNvPr id="11" name="矩形 10"/>
          <p:cNvSpPr/>
          <p:nvPr/>
        </p:nvSpPr>
        <p:spPr>
          <a:xfrm>
            <a:off x="2357422" y="1857364"/>
            <a:ext cx="2465740" cy="400110"/>
          </a:xfrm>
          <a:prstGeom prst="rect">
            <a:avLst/>
          </a:prstGeom>
        </p:spPr>
        <p:txBody>
          <a:bodyPr wrap="none">
            <a:spAutoFit/>
          </a:bodyPr>
          <a:lstStyle/>
          <a:p>
            <a:pPr>
              <a:buFont typeface="Wingdings" pitchFamily="2" charset="2"/>
              <a:buChar char="p"/>
            </a:pPr>
            <a:r>
              <a:rPr lang="zh-CN" altLang="en-US" sz="2000" dirty="0" smtClean="0"/>
              <a:t>选室内光线强度：</a:t>
            </a:r>
            <a:endParaRPr lang="zh-CN" altLang="en-US" sz="2000" dirty="0"/>
          </a:p>
        </p:txBody>
      </p:sp>
      <p:sp>
        <p:nvSpPr>
          <p:cNvPr id="12" name="矩形 11"/>
          <p:cNvSpPr/>
          <p:nvPr/>
        </p:nvSpPr>
        <p:spPr>
          <a:xfrm>
            <a:off x="3357554" y="5286388"/>
            <a:ext cx="2465740" cy="400110"/>
          </a:xfrm>
          <a:prstGeom prst="rect">
            <a:avLst/>
          </a:prstGeom>
        </p:spPr>
        <p:txBody>
          <a:bodyPr wrap="none">
            <a:spAutoFit/>
          </a:bodyPr>
          <a:lstStyle/>
          <a:p>
            <a:pPr>
              <a:buFont typeface="Wingdings" pitchFamily="2" charset="2"/>
              <a:buChar char="p"/>
            </a:pPr>
            <a:r>
              <a:rPr lang="zh-CN" altLang="en-US" sz="2000" dirty="0" smtClean="0"/>
              <a:t>就是这个样子的。</a:t>
            </a:r>
            <a:endParaRPr lang="zh-CN" altLang="en-US" sz="2000" dirty="0"/>
          </a:p>
        </p:txBody>
      </p:sp>
      <p:pic>
        <p:nvPicPr>
          <p:cNvPr id="3079" name="Picture 7"/>
          <p:cNvPicPr>
            <a:picLocks noChangeAspect="1" noChangeArrowheads="1"/>
          </p:cNvPicPr>
          <p:nvPr/>
        </p:nvPicPr>
        <p:blipFill>
          <a:blip r:embed="rId4"/>
          <a:srcRect/>
          <a:stretch>
            <a:fillRect/>
          </a:stretch>
        </p:blipFill>
        <p:spPr bwMode="auto">
          <a:xfrm>
            <a:off x="5643570" y="1857364"/>
            <a:ext cx="3286148" cy="47545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500066"/>
          </a:xfrm>
        </p:spPr>
        <p:txBody>
          <a:bodyPr/>
          <a:lstStyle/>
          <a:p>
            <a:pPr lvl="0">
              <a:buFont typeface="Wingdings" pitchFamily="2" charset="2"/>
              <a:buChar char="p"/>
            </a:pPr>
            <a:r>
              <a:rPr lang="zh-CN" altLang="en-US" sz="2400" dirty="0" smtClean="0"/>
              <a:t>参考这些案例，开发自己更“炫”的应用</a:t>
            </a:r>
            <a:endParaRPr lang="en-US" altLang="zh-CN" sz="2400" dirty="0" smtClean="0"/>
          </a:p>
          <a:p>
            <a:pPr lvl="0">
              <a:buFont typeface="Wingdings" pitchFamily="2" charset="2"/>
              <a:buChar char="p"/>
            </a:pPr>
            <a:endParaRPr lang="en-US" altLang="zh-CN" sz="2400" dirty="0" smtClean="0"/>
          </a:p>
          <a:p>
            <a:pPr lvl="0">
              <a:buFont typeface="Wingdings" pitchFamily="2" charset="2"/>
              <a:buChar char="p"/>
            </a:pPr>
            <a:r>
              <a:rPr lang="en-US" altLang="zh-CN" sz="2400" dirty="0" err="1" smtClean="0"/>
              <a:t>YeeLink</a:t>
            </a:r>
            <a:r>
              <a:rPr lang="zh-CN" altLang="en-US" sz="2400" dirty="0" smtClean="0"/>
              <a:t>的定位：</a:t>
            </a:r>
            <a:endParaRPr lang="en-US" altLang="zh-CN" sz="2400" dirty="0" smtClean="0"/>
          </a:p>
          <a:p>
            <a:pPr lvl="1">
              <a:buFont typeface="Wingdings" pitchFamily="2" charset="2"/>
              <a:buChar char="p"/>
            </a:pPr>
            <a:r>
              <a:rPr lang="zh-CN" altLang="en-US" sz="2400" dirty="0" smtClean="0"/>
              <a:t>实时数据保存和发布服务器</a:t>
            </a:r>
            <a:endParaRPr lang="en-US" altLang="zh-CN" sz="2400" dirty="0" smtClean="0"/>
          </a:p>
          <a:p>
            <a:pPr>
              <a:buFont typeface="Wingdings" pitchFamily="2" charset="2"/>
              <a:buChar char="p"/>
            </a:pPr>
            <a:r>
              <a:rPr lang="zh-CN" altLang="en-US" sz="2400" dirty="0" smtClean="0"/>
              <a:t>树莓派的定位：</a:t>
            </a:r>
            <a:endParaRPr lang="en-US" altLang="zh-CN" sz="2400" dirty="0" smtClean="0"/>
          </a:p>
          <a:p>
            <a:pPr lvl="1">
              <a:buFont typeface="Wingdings" pitchFamily="2" charset="2"/>
              <a:buChar char="p"/>
            </a:pPr>
            <a:r>
              <a:rPr lang="zh-CN" altLang="en-US" sz="2400" dirty="0" smtClean="0"/>
              <a:t>实时数据的采集（可以有很多）</a:t>
            </a:r>
            <a:endParaRPr lang="en-US" altLang="zh-CN" sz="2400" dirty="0" smtClean="0"/>
          </a:p>
          <a:p>
            <a:pPr>
              <a:buFont typeface="Wingdings" pitchFamily="2" charset="2"/>
              <a:buChar char="p"/>
            </a:pPr>
            <a:r>
              <a:rPr lang="en-US" altLang="zh-CN" sz="2400" dirty="0" err="1" smtClean="0"/>
              <a:t>iOS</a:t>
            </a:r>
            <a:r>
              <a:rPr lang="en-US" altLang="zh-CN" sz="2400" dirty="0" smtClean="0"/>
              <a:t>/Android</a:t>
            </a:r>
            <a:r>
              <a:rPr lang="zh-CN" altLang="en-US" sz="2400" dirty="0" smtClean="0"/>
              <a:t>（当然也可以是</a:t>
            </a:r>
            <a:r>
              <a:rPr lang="en-US" altLang="zh-CN" sz="2400" dirty="0" smtClean="0"/>
              <a:t>IE</a:t>
            </a:r>
            <a:r>
              <a:rPr lang="zh-CN" altLang="en-US" sz="2400" dirty="0" smtClean="0"/>
              <a:t>）的定位：</a:t>
            </a:r>
            <a:endParaRPr lang="en-US" altLang="zh-CN" sz="2400" dirty="0" smtClean="0"/>
          </a:p>
          <a:p>
            <a:pPr lvl="1">
              <a:buFont typeface="Wingdings" pitchFamily="2" charset="2"/>
              <a:buChar char="p"/>
            </a:pPr>
            <a:r>
              <a:rPr lang="zh-CN" altLang="en-US" sz="2400" dirty="0" smtClean="0"/>
              <a:t>用户界面</a:t>
            </a:r>
            <a:r>
              <a:rPr lang="en-US" altLang="zh-CN" sz="2400" dirty="0" smtClean="0"/>
              <a:t>+</a:t>
            </a:r>
            <a:r>
              <a:rPr lang="zh-CN" altLang="en-US" sz="2400" dirty="0" smtClean="0"/>
              <a:t>数据应用（用这些数据做什么）</a:t>
            </a:r>
            <a:endParaRPr lang="en-US" altLang="zh-CN" sz="2400" dirty="0" smtClean="0"/>
          </a:p>
          <a:p>
            <a:pPr lvl="1">
              <a:buFont typeface="Wingdings" pitchFamily="2" charset="2"/>
              <a:buChar char="p"/>
            </a:pPr>
            <a:r>
              <a:rPr lang="zh-CN" altLang="en-US" sz="2400" dirty="0" smtClean="0"/>
              <a:t>真正就是“物联网”</a:t>
            </a:r>
            <a:r>
              <a:rPr lang="en-US" altLang="zh-CN" sz="2400" dirty="0" smtClean="0"/>
              <a:t>——</a:t>
            </a:r>
            <a:r>
              <a:rPr lang="zh-CN" altLang="en-US" sz="2400" dirty="0" smtClean="0"/>
              <a:t>把“物”联起来干什么？</a:t>
            </a:r>
            <a:endParaRPr lang="en-US" altLang="zh-CN" sz="2400" dirty="0" smtClean="0"/>
          </a:p>
          <a:p>
            <a:pPr>
              <a:buFont typeface="Wingdings" pitchFamily="2" charset="2"/>
              <a:buChar char="p"/>
            </a:pPr>
            <a:r>
              <a:rPr lang="en-US" altLang="zh-CN" sz="2400" dirty="0" err="1" smtClean="0">
                <a:solidFill>
                  <a:srgbClr val="FF0000"/>
                </a:solidFill>
              </a:rPr>
              <a:t>YeeLink</a:t>
            </a:r>
            <a:r>
              <a:rPr lang="zh-CN" altLang="en-US" sz="2400" dirty="0" smtClean="0">
                <a:solidFill>
                  <a:srgbClr val="FF0000"/>
                </a:solidFill>
              </a:rPr>
              <a:t>与云服务器的不同：暂时还没有数据处理能力</a:t>
            </a:r>
            <a:endParaRPr lang="en-US" altLang="zh-CN" sz="2400" dirty="0" smtClean="0">
              <a:solidFill>
                <a:srgbClr val="FF0000"/>
              </a:solidFill>
            </a:endParaRPr>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5</a:t>
            </a:r>
            <a:r>
              <a:rPr lang="zh-CN" altLang="en-US" sz="3200" b="1" i="1" dirty="0" smtClean="0"/>
              <a:t>、与</a:t>
            </a:r>
            <a:r>
              <a:rPr lang="en-US" altLang="zh-CN" sz="3200" b="1" i="1" dirty="0" err="1" smtClean="0"/>
              <a:t>YeeLink</a:t>
            </a:r>
            <a:r>
              <a:rPr lang="zh-CN" altLang="en-US" sz="3200" b="1" i="1" dirty="0" smtClean="0"/>
              <a:t>结合</a:t>
            </a:r>
            <a:endParaRPr lang="zh-CN" altLang="en-US" sz="32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P7180359"/>
          <p:cNvPicPr>
            <a:picLocks noChangeAspect="1" noChangeArrowheads="1"/>
          </p:cNvPicPr>
          <p:nvPr/>
        </p:nvPicPr>
        <p:blipFill>
          <a:blip r:embed="rId2" cstate="print"/>
          <a:srcRect/>
          <a:stretch>
            <a:fillRect/>
          </a:stretch>
        </p:blipFill>
        <p:spPr bwMode="auto">
          <a:xfrm>
            <a:off x="5143504" y="3571876"/>
            <a:ext cx="3714776" cy="2792525"/>
          </a:xfrm>
          <a:prstGeom prst="rect">
            <a:avLst/>
          </a:prstGeom>
          <a:noFill/>
          <a:ln w="9525">
            <a:noFill/>
            <a:miter lim="800000"/>
            <a:headEnd/>
            <a:tailEnd/>
          </a:ln>
        </p:spPr>
      </p:pic>
      <p:sp>
        <p:nvSpPr>
          <p:cNvPr id="551939" name="Rectangle 3"/>
          <p:cNvSpPr>
            <a:spLocks noGrp="1" noChangeArrowheads="1"/>
          </p:cNvSpPr>
          <p:nvPr>
            <p:ph type="title"/>
          </p:nvPr>
        </p:nvSpPr>
        <p:spPr>
          <a:xfrm>
            <a:off x="285720" y="3071810"/>
            <a:ext cx="8229600" cy="557213"/>
          </a:xfrm>
          <a:noFill/>
          <a:ln/>
        </p:spPr>
        <p:txBody>
          <a:bodyPr lIns="92075" tIns="46038" rIns="92075" bIns="46038" anchor="b"/>
          <a:lstStyle/>
          <a:p>
            <a:pPr algn="l">
              <a:buFont typeface="Wingdings" pitchFamily="2" charset="2"/>
              <a:buChar char="p"/>
            </a:pPr>
            <a:r>
              <a:rPr lang="en-US" sz="2400" dirty="0" smtClean="0"/>
              <a:t>DS18B20</a:t>
            </a:r>
            <a:r>
              <a:rPr lang="zh-CN" altLang="en-US" sz="2400" dirty="0" smtClean="0"/>
              <a:t>温度传感器</a:t>
            </a:r>
            <a:r>
              <a:rPr lang="en-US" altLang="zh-CN" sz="2400" dirty="0" smtClean="0"/>
              <a:t>DS18B20</a:t>
            </a:r>
            <a:r>
              <a:rPr lang="zh-CN" altLang="en-US" sz="2400" dirty="0" smtClean="0"/>
              <a:t>是美国</a:t>
            </a:r>
            <a:r>
              <a:rPr lang="en-US" altLang="zh-CN" sz="2400" dirty="0" smtClean="0"/>
              <a:t>DALLAS</a:t>
            </a:r>
            <a:r>
              <a:rPr lang="zh-CN" altLang="en-US" sz="2400" dirty="0" smtClean="0"/>
              <a:t>半导体公司的数字化单总线智能温度传感器，与传统的热敏电阻相比，它能够直接读出被测温度，并且可根据实际要求通过简单的编程实现</a:t>
            </a:r>
            <a:r>
              <a:rPr lang="en-US" altLang="zh-CN" sz="2400" dirty="0" smtClean="0"/>
              <a:t>9</a:t>
            </a:r>
            <a:r>
              <a:rPr lang="zh-CN" altLang="en-US" sz="2400" dirty="0" smtClean="0"/>
              <a:t>～</a:t>
            </a:r>
            <a:r>
              <a:rPr lang="en-US" altLang="zh-CN" sz="2400" dirty="0" smtClean="0"/>
              <a:t>12</a:t>
            </a:r>
            <a:r>
              <a:rPr lang="zh-CN" altLang="en-US" sz="2400" dirty="0" smtClean="0"/>
              <a:t>位的数字值读数方式</a:t>
            </a:r>
            <a:r>
              <a:rPr lang="zh-CN" altLang="en-US" sz="2400" dirty="0" smtClean="0"/>
              <a:t>。</a:t>
            </a:r>
            <a:r>
              <a:rPr lang="en-US" altLang="zh-CN" sz="2400" dirty="0" smtClean="0"/>
              <a:t/>
            </a:r>
            <a:br>
              <a:rPr lang="en-US" altLang="zh-CN" sz="2400" dirty="0" smtClean="0"/>
            </a:br>
            <a:r>
              <a:rPr lang="zh-CN" altLang="en-US" sz="2400" dirty="0" smtClean="0"/>
              <a:t>从</a:t>
            </a:r>
            <a:r>
              <a:rPr lang="en-US" altLang="zh-CN" sz="2400" dirty="0" smtClean="0"/>
              <a:t>DS18B20</a:t>
            </a:r>
            <a:r>
              <a:rPr lang="zh-CN" altLang="en-US" sz="2400" dirty="0" smtClean="0"/>
              <a:t>读出信息或写入信息仅需要一根线</a:t>
            </a:r>
            <a:r>
              <a:rPr lang="en-US" altLang="zh-CN" sz="2400" dirty="0" smtClean="0"/>
              <a:t>(</a:t>
            </a:r>
            <a:r>
              <a:rPr lang="zh-CN" altLang="en-US" sz="2400" dirty="0" smtClean="0"/>
              <a:t>单总线</a:t>
            </a:r>
            <a:r>
              <a:rPr lang="en-US" altLang="zh-CN" sz="2400" dirty="0" smtClean="0"/>
              <a:t>)</a:t>
            </a:r>
            <a:r>
              <a:rPr lang="zh-CN" altLang="en-US" sz="2400" dirty="0" smtClean="0"/>
              <a:t>读写，总线本身也可以向所挂接的设备供电，而无需额外电源。</a:t>
            </a:r>
            <a:r>
              <a:rPr lang="zh-CN" altLang="en-US" sz="1600" dirty="0" smtClean="0"/>
              <a:t/>
            </a:r>
            <a:br>
              <a:rPr lang="zh-CN" altLang="en-US" sz="1600" dirty="0" smtClean="0"/>
            </a:br>
            <a:endParaRPr lang="zh-CN" altLang="en-US" sz="1600" b="1" dirty="0"/>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9" name="矩形 8"/>
          <p:cNvSpPr/>
          <p:nvPr/>
        </p:nvSpPr>
        <p:spPr>
          <a:xfrm>
            <a:off x="3214678" y="357166"/>
            <a:ext cx="3518912" cy="523220"/>
          </a:xfrm>
          <a:prstGeom prst="rect">
            <a:avLst/>
          </a:prstGeom>
        </p:spPr>
        <p:txBody>
          <a:bodyPr wrap="none">
            <a:spAutoFit/>
          </a:bodyPr>
          <a:lstStyle/>
          <a:p>
            <a:r>
              <a:rPr lang="en-US" sz="2800" dirty="0" smtClean="0"/>
              <a:t>DS18B20</a:t>
            </a:r>
            <a:r>
              <a:rPr lang="zh-CN" altLang="en-US" sz="2800" dirty="0" smtClean="0"/>
              <a:t>温度传感器</a:t>
            </a:r>
            <a:endParaRPr lang="zh-CN" altLang="en-US" sz="2800" dirty="0"/>
          </a:p>
        </p:txBody>
      </p:sp>
      <p:sp>
        <p:nvSpPr>
          <p:cNvPr id="10" name="矩形 9"/>
          <p:cNvSpPr/>
          <p:nvPr/>
        </p:nvSpPr>
        <p:spPr>
          <a:xfrm>
            <a:off x="285720" y="3500438"/>
            <a:ext cx="4572000" cy="2862322"/>
          </a:xfrm>
          <a:prstGeom prst="rect">
            <a:avLst/>
          </a:prstGeom>
        </p:spPr>
        <p:txBody>
          <a:bodyPr>
            <a:spAutoFit/>
          </a:bodyPr>
          <a:lstStyle/>
          <a:p>
            <a:r>
              <a:rPr lang="en-US" altLang="zh-CN" dirty="0" smtClean="0"/>
              <a:t>DS18B20</a:t>
            </a:r>
            <a:r>
              <a:rPr lang="zh-CN" altLang="en-US" dirty="0" smtClean="0"/>
              <a:t>的性能特点如下</a:t>
            </a:r>
            <a:r>
              <a:rPr lang="en-US" altLang="zh-CN" dirty="0" smtClean="0"/>
              <a:t>:</a:t>
            </a:r>
            <a:br>
              <a:rPr lang="en-US" altLang="zh-CN" dirty="0" smtClean="0"/>
            </a:br>
            <a:r>
              <a:rPr lang="en-US" altLang="zh-CN" dirty="0" smtClean="0"/>
              <a:t>(1) </a:t>
            </a:r>
            <a:r>
              <a:rPr lang="zh-CN" altLang="en-US" dirty="0" smtClean="0"/>
              <a:t>单线接口方式实现双向通讯；</a:t>
            </a:r>
            <a:br>
              <a:rPr lang="zh-CN" altLang="en-US" dirty="0" smtClean="0"/>
            </a:br>
            <a:r>
              <a:rPr lang="en-US" altLang="zh-CN" dirty="0" smtClean="0"/>
              <a:t>(2) </a:t>
            </a:r>
            <a:r>
              <a:rPr lang="zh-CN" altLang="en-US" dirty="0" smtClean="0"/>
              <a:t>供电电压范围：</a:t>
            </a:r>
            <a:r>
              <a:rPr lang="en-US" altLang="zh-CN" dirty="0" smtClean="0"/>
              <a:t>+3.0V</a:t>
            </a:r>
            <a:r>
              <a:rPr lang="zh-CN" altLang="en-US" dirty="0" smtClean="0"/>
              <a:t>～</a:t>
            </a:r>
            <a:r>
              <a:rPr lang="en-US" altLang="zh-CN" dirty="0" smtClean="0"/>
              <a:t>+5.5V</a:t>
            </a:r>
            <a:r>
              <a:rPr lang="zh-CN" altLang="en-US" dirty="0" smtClean="0"/>
              <a:t>，可用数据线供电；</a:t>
            </a:r>
            <a:br>
              <a:rPr lang="zh-CN" altLang="en-US" dirty="0" smtClean="0"/>
            </a:br>
            <a:r>
              <a:rPr lang="en-US" altLang="zh-CN" dirty="0" smtClean="0"/>
              <a:t>(3) </a:t>
            </a:r>
            <a:r>
              <a:rPr lang="zh-CN" altLang="en-US" dirty="0" smtClean="0"/>
              <a:t>测温范围：</a:t>
            </a:r>
            <a:r>
              <a:rPr lang="en-US" altLang="zh-CN" dirty="0" smtClean="0"/>
              <a:t>-55</a:t>
            </a:r>
            <a:r>
              <a:rPr lang="zh-CN" altLang="en-US" dirty="0" smtClean="0"/>
              <a:t>～</a:t>
            </a:r>
            <a:r>
              <a:rPr lang="en-US" altLang="zh-CN" dirty="0" smtClean="0"/>
              <a:t>+125℃</a:t>
            </a:r>
            <a:r>
              <a:rPr lang="zh-CN" altLang="en-US" dirty="0" smtClean="0"/>
              <a:t>，固有测温分辨率为</a:t>
            </a:r>
            <a:r>
              <a:rPr lang="en-US" altLang="zh-CN" dirty="0" smtClean="0"/>
              <a:t>0.5℃</a:t>
            </a:r>
            <a:r>
              <a:rPr lang="zh-CN" altLang="en-US" dirty="0" smtClean="0"/>
              <a:t>；</a:t>
            </a:r>
            <a:br>
              <a:rPr lang="zh-CN" altLang="en-US" dirty="0" smtClean="0"/>
            </a:br>
            <a:r>
              <a:rPr lang="en-US" altLang="zh-CN" dirty="0" smtClean="0"/>
              <a:t>(4) </a:t>
            </a:r>
            <a:r>
              <a:rPr lang="zh-CN" altLang="en-US" dirty="0" smtClean="0"/>
              <a:t>通过编程可实现</a:t>
            </a:r>
            <a:r>
              <a:rPr lang="en-US" altLang="zh-CN" dirty="0" smtClean="0"/>
              <a:t>9</a:t>
            </a:r>
            <a:r>
              <a:rPr lang="zh-CN" altLang="en-US" dirty="0" smtClean="0"/>
              <a:t>～</a:t>
            </a:r>
            <a:r>
              <a:rPr lang="en-US" altLang="zh-CN" dirty="0" smtClean="0"/>
              <a:t>12</a:t>
            </a:r>
            <a:r>
              <a:rPr lang="zh-CN" altLang="en-US" dirty="0" smtClean="0"/>
              <a:t>位的数字读数方式；</a:t>
            </a:r>
            <a:br>
              <a:rPr lang="zh-CN" altLang="en-US" dirty="0" smtClean="0"/>
            </a:br>
            <a:r>
              <a:rPr lang="en-US" altLang="zh-CN" dirty="0" smtClean="0"/>
              <a:t>(5) </a:t>
            </a:r>
            <a:r>
              <a:rPr lang="zh-CN" altLang="en-US" dirty="0" smtClean="0"/>
              <a:t>支持多点的组网功能，多个</a:t>
            </a:r>
            <a:r>
              <a:rPr lang="en-US" altLang="zh-CN" dirty="0" smtClean="0"/>
              <a:t>DS18B20</a:t>
            </a:r>
            <a:r>
              <a:rPr lang="zh-CN" altLang="en-US" dirty="0" smtClean="0"/>
              <a:t>可以并联在唯一的单总线上，实现多点测温。</a:t>
            </a:r>
            <a:br>
              <a:rPr lang="zh-CN" altLang="en-US" dirty="0" smtClean="0"/>
            </a:br>
            <a:r>
              <a:rPr lang="zh-CN" altLang="en-US" dirty="0" smtClean="0"/>
              <a:t>与</a:t>
            </a:r>
            <a:r>
              <a:rPr lang="en-US" altLang="zh-CN" dirty="0" err="1" smtClean="0"/>
              <a:t>arduino</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sz="3200" dirty="0" smtClean="0"/>
              <a:t>DS18B20</a:t>
            </a:r>
            <a:r>
              <a:rPr lang="zh-CN" altLang="en-US" sz="3200" dirty="0" smtClean="0"/>
              <a:t>与</a:t>
            </a:r>
            <a:r>
              <a:rPr lang="en-US" altLang="zh-CN" sz="3200" dirty="0" err="1" smtClean="0"/>
              <a:t>arduino</a:t>
            </a:r>
            <a:r>
              <a:rPr lang="zh-CN" altLang="en-US" sz="3200" dirty="0" smtClean="0"/>
              <a:t>接线图</a:t>
            </a:r>
            <a:endParaRPr lang="zh-CN" altLang="en-US" sz="3200" b="1" dirty="0"/>
          </a:p>
        </p:txBody>
      </p:sp>
      <p:pic>
        <p:nvPicPr>
          <p:cNvPr id="2050" name="Picture 2" descr="DS18B20"/>
          <p:cNvPicPr>
            <a:picLocks noChangeAspect="1" noChangeArrowheads="1"/>
          </p:cNvPicPr>
          <p:nvPr/>
        </p:nvPicPr>
        <p:blipFill>
          <a:blip r:embed="rId2"/>
          <a:srcRect/>
          <a:stretch>
            <a:fillRect/>
          </a:stretch>
        </p:blipFill>
        <p:spPr bwMode="auto">
          <a:xfrm>
            <a:off x="142844" y="928669"/>
            <a:ext cx="4500594" cy="4746983"/>
          </a:xfrm>
          <a:prstGeom prst="rect">
            <a:avLst/>
          </a:prstGeom>
          <a:noFill/>
          <a:ln w="9525">
            <a:noFill/>
            <a:miter lim="800000"/>
            <a:headEnd/>
            <a:tailEnd/>
          </a:ln>
        </p:spPr>
      </p:pic>
      <p:pic>
        <p:nvPicPr>
          <p:cNvPr id="6" name="Picture 2" descr="P7180355"/>
          <p:cNvPicPr>
            <a:picLocks noChangeAspect="1" noChangeArrowheads="1"/>
          </p:cNvPicPr>
          <p:nvPr/>
        </p:nvPicPr>
        <p:blipFill>
          <a:blip r:embed="rId3" cstate="print"/>
          <a:srcRect/>
          <a:stretch>
            <a:fillRect/>
          </a:stretch>
        </p:blipFill>
        <p:spPr bwMode="auto">
          <a:xfrm>
            <a:off x="4000496" y="2500306"/>
            <a:ext cx="4691059" cy="35264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sz="3200" dirty="0" smtClean="0"/>
              <a:t>DS18B20</a:t>
            </a:r>
            <a:r>
              <a:rPr lang="zh-CN" altLang="en-US" sz="3200" dirty="0" smtClean="0"/>
              <a:t>与</a:t>
            </a:r>
            <a:r>
              <a:rPr lang="en-US" altLang="zh-CN" sz="3200" dirty="0" err="1" smtClean="0"/>
              <a:t>arduino</a:t>
            </a:r>
            <a:r>
              <a:rPr lang="zh-CN" altLang="en-US" sz="3200" dirty="0" smtClean="0"/>
              <a:t>接线图</a:t>
            </a:r>
            <a:endParaRPr lang="zh-CN" altLang="en-US" sz="3200" b="1" dirty="0"/>
          </a:p>
        </p:txBody>
      </p:sp>
      <p:sp>
        <p:nvSpPr>
          <p:cNvPr id="5" name="矩形 4"/>
          <p:cNvSpPr/>
          <p:nvPr/>
        </p:nvSpPr>
        <p:spPr>
          <a:xfrm>
            <a:off x="357158" y="1142984"/>
            <a:ext cx="8358246" cy="923330"/>
          </a:xfrm>
          <a:prstGeom prst="rect">
            <a:avLst/>
          </a:prstGeom>
        </p:spPr>
        <p:txBody>
          <a:bodyPr wrap="square">
            <a:spAutoFit/>
          </a:bodyPr>
          <a:lstStyle/>
          <a:p>
            <a:r>
              <a:rPr lang="zh-CN" altLang="en-US" dirty="0" smtClean="0"/>
              <a:t>将</a:t>
            </a:r>
            <a:r>
              <a:rPr lang="en-US" altLang="zh-CN" dirty="0" smtClean="0"/>
              <a:t>DS18B20</a:t>
            </a:r>
            <a:r>
              <a:rPr lang="zh-CN" altLang="en-US" dirty="0" smtClean="0"/>
              <a:t>温度传感器的</a:t>
            </a:r>
            <a:r>
              <a:rPr lang="en-US" altLang="zh-CN" dirty="0" smtClean="0"/>
              <a:t>VCC</a:t>
            </a:r>
            <a:r>
              <a:rPr lang="zh-CN" altLang="en-US" dirty="0" smtClean="0"/>
              <a:t>和</a:t>
            </a:r>
            <a:r>
              <a:rPr lang="en-US" altLang="zh-CN" dirty="0" smtClean="0"/>
              <a:t>GND</a:t>
            </a:r>
            <a:r>
              <a:rPr lang="zh-CN" altLang="en-US" dirty="0" smtClean="0"/>
              <a:t>分别连接至</a:t>
            </a:r>
            <a:r>
              <a:rPr lang="en-US" altLang="zh-CN" dirty="0" err="1" smtClean="0"/>
              <a:t>Arduino</a:t>
            </a:r>
            <a:r>
              <a:rPr lang="en-US" altLang="zh-CN" dirty="0" smtClean="0"/>
              <a:t> Uno</a:t>
            </a:r>
            <a:r>
              <a:rPr lang="zh-CN" altLang="en-US" dirty="0" smtClean="0"/>
              <a:t>控制器的</a:t>
            </a:r>
            <a:r>
              <a:rPr lang="en-US" altLang="zh-CN" dirty="0" smtClean="0"/>
              <a:t>+5V</a:t>
            </a:r>
            <a:r>
              <a:rPr lang="zh-CN" altLang="en-US" dirty="0" smtClean="0"/>
              <a:t>和</a:t>
            </a:r>
            <a:r>
              <a:rPr lang="en-US" altLang="zh-CN" dirty="0" smtClean="0"/>
              <a:t>GND</a:t>
            </a:r>
            <a:r>
              <a:rPr lang="zh-CN" altLang="en-US" dirty="0" smtClean="0"/>
              <a:t>，以给</a:t>
            </a:r>
            <a:r>
              <a:rPr lang="en-US" altLang="zh-CN" dirty="0" smtClean="0"/>
              <a:t>DS18B20</a:t>
            </a:r>
            <a:r>
              <a:rPr lang="zh-CN" altLang="en-US" dirty="0" smtClean="0"/>
              <a:t>提供电源，</a:t>
            </a:r>
            <a:r>
              <a:rPr lang="en-US" altLang="zh-CN" dirty="0" smtClean="0"/>
              <a:t>DS18B20</a:t>
            </a:r>
            <a:r>
              <a:rPr lang="zh-CN" altLang="en-US" dirty="0" smtClean="0"/>
              <a:t>的</a:t>
            </a:r>
            <a:r>
              <a:rPr lang="en-US" altLang="zh-CN" dirty="0" smtClean="0"/>
              <a:t>DQ</a:t>
            </a:r>
            <a:r>
              <a:rPr lang="zh-CN" altLang="en-US" dirty="0" smtClean="0"/>
              <a:t>引脚接至</a:t>
            </a:r>
            <a:r>
              <a:rPr lang="en-US" altLang="zh-CN" dirty="0" err="1" smtClean="0"/>
              <a:t>ArduinoUno</a:t>
            </a:r>
            <a:r>
              <a:rPr lang="zh-CN" altLang="en-US" dirty="0" smtClean="0"/>
              <a:t>控制器数字引脚</a:t>
            </a:r>
            <a:r>
              <a:rPr lang="en-US" altLang="zh-CN" dirty="0" smtClean="0"/>
              <a:t>D2</a:t>
            </a:r>
            <a:r>
              <a:rPr lang="zh-CN" altLang="en-US" dirty="0" smtClean="0"/>
              <a:t>，且并联</a:t>
            </a:r>
            <a:r>
              <a:rPr lang="en-US" altLang="zh-CN" dirty="0" smtClean="0"/>
              <a:t>4.7kΩ</a:t>
            </a:r>
            <a:r>
              <a:rPr lang="zh-CN" altLang="en-US" dirty="0" smtClean="0"/>
              <a:t>的上拉电阻，如</a:t>
            </a:r>
            <a:r>
              <a:rPr lang="zh-CN" altLang="en-US" dirty="0" smtClean="0"/>
              <a:t>图所</a:t>
            </a:r>
            <a:r>
              <a:rPr lang="zh-CN" altLang="en-US" dirty="0" smtClean="0"/>
              <a:t>示</a:t>
            </a:r>
            <a:r>
              <a:rPr lang="zh-CN" altLang="en-US" dirty="0" smtClean="0"/>
              <a:t>。（我们不用</a:t>
            </a:r>
            <a:endParaRPr lang="zh-CN" altLang="en-US" dirty="0"/>
          </a:p>
        </p:txBody>
      </p:sp>
      <p:pic>
        <p:nvPicPr>
          <p:cNvPr id="40962" name="Picture 2" descr="c:\users\zhangjh\appdata\roaming\360se6\User Data\temp\ob7tempsensor12.png"/>
          <p:cNvPicPr>
            <a:picLocks noChangeAspect="1" noChangeArrowheads="1"/>
          </p:cNvPicPr>
          <p:nvPr/>
        </p:nvPicPr>
        <p:blipFill>
          <a:blip r:embed="rId2"/>
          <a:srcRect/>
          <a:stretch>
            <a:fillRect/>
          </a:stretch>
        </p:blipFill>
        <p:spPr bwMode="auto">
          <a:xfrm>
            <a:off x="2071670" y="2208826"/>
            <a:ext cx="6481760" cy="4649174"/>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title"/>
          </p:nvPr>
        </p:nvSpPr>
        <p:spPr>
          <a:xfrm>
            <a:off x="428596" y="3500438"/>
            <a:ext cx="8215370" cy="1985973"/>
          </a:xfrm>
          <a:noFill/>
          <a:ln/>
        </p:spPr>
        <p:txBody>
          <a:bodyPr lIns="92075" tIns="46038" rIns="92075" bIns="46038" anchor="b"/>
          <a:lstStyle/>
          <a:p>
            <a:pPr algn="l">
              <a:buFont typeface="Wingdings" pitchFamily="2" charset="2"/>
              <a:buChar char="p"/>
            </a:pPr>
            <a:r>
              <a:rPr lang="en-US" sz="2400" dirty="0" smtClean="0"/>
              <a:t>DS18B20</a:t>
            </a:r>
            <a:r>
              <a:rPr lang="zh-CN" altLang="en-US" sz="2400" dirty="0" smtClean="0"/>
              <a:t>编程</a:t>
            </a:r>
            <a:r>
              <a:rPr lang="en-US" sz="2400" dirty="0" smtClean="0"/>
              <a:t> </a:t>
            </a:r>
            <a:r>
              <a:rPr lang="zh-CN" altLang="en-US" sz="2400" dirty="0" smtClean="0"/>
              <a:t>：</a:t>
            </a:r>
            <a:r>
              <a:rPr lang="en-US" altLang="zh-CN" sz="2400" dirty="0" smtClean="0"/>
              <a:t/>
            </a:r>
            <a:br>
              <a:rPr lang="en-US" altLang="zh-CN" sz="2400" dirty="0" smtClean="0"/>
            </a:br>
            <a:r>
              <a:rPr lang="en-US" sz="2400" dirty="0" err="1" smtClean="0"/>
              <a:t>Arduino</a:t>
            </a:r>
            <a:r>
              <a:rPr lang="zh-CN" altLang="en-US" sz="2400" dirty="0" smtClean="0"/>
              <a:t>要实现对</a:t>
            </a:r>
            <a:r>
              <a:rPr lang="en-US" sz="2400" dirty="0" smtClean="0"/>
              <a:t>DS18B20</a:t>
            </a:r>
            <a:r>
              <a:rPr lang="zh-CN" altLang="en-US" sz="2400" dirty="0" smtClean="0"/>
              <a:t>的操作，需要</a:t>
            </a:r>
            <a:r>
              <a:rPr lang="en-US" sz="2400" dirty="0" err="1" smtClean="0"/>
              <a:t>OneWire</a:t>
            </a:r>
            <a:r>
              <a:rPr lang="zh-CN" altLang="en-US" sz="2400" dirty="0" smtClean="0"/>
              <a:t>和</a:t>
            </a:r>
            <a:r>
              <a:rPr lang="en-US" sz="2400" dirty="0" smtClean="0"/>
              <a:t>Dallas Temperature Control</a:t>
            </a:r>
            <a:r>
              <a:rPr lang="zh-CN" altLang="en-US" sz="2400" dirty="0" smtClean="0"/>
              <a:t>两个库文件，下载地址分别为：</a:t>
            </a:r>
            <a:r>
              <a:rPr lang="en-US" sz="2400" dirty="0" smtClean="0"/>
              <a:t>http://playground.arduino.cc/Learning/OneWire</a:t>
            </a:r>
            <a:r>
              <a:rPr lang="zh-CN" altLang="en-US" sz="2400" dirty="0" smtClean="0"/>
              <a:t>和</a:t>
            </a:r>
            <a:r>
              <a:rPr lang="en-US" sz="2400" dirty="0" smtClean="0"/>
              <a:t>https://github.com/milesburton/Arduino-Temperature-Control-Library</a:t>
            </a:r>
            <a:r>
              <a:rPr lang="en-US" sz="2400" dirty="0" smtClean="0"/>
              <a:t>。</a:t>
            </a:r>
            <a:br>
              <a:rPr lang="en-US" sz="2400" dirty="0" smtClean="0"/>
            </a:br>
            <a:r>
              <a:rPr lang="zh-CN" altLang="en-US" sz="2400" dirty="0" smtClean="0">
                <a:solidFill>
                  <a:srgbClr val="FF0000"/>
                </a:solidFill>
              </a:rPr>
              <a:t>一定要记住：下载这两个库文件（</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h</a:t>
            </a:r>
            <a:r>
              <a:rPr lang="zh-CN" altLang="en-US" sz="2400" dirty="0" smtClean="0">
                <a:solidFill>
                  <a:srgbClr val="FF0000"/>
                </a:solidFill>
              </a:rPr>
              <a:t>）文件后，在</a:t>
            </a:r>
            <a:r>
              <a:rPr lang="en-US" altLang="zh-CN" sz="2400" dirty="0" err="1" smtClean="0">
                <a:solidFill>
                  <a:srgbClr val="FF0000"/>
                </a:solidFill>
              </a:rPr>
              <a:t>Arduino</a:t>
            </a:r>
            <a:r>
              <a:rPr lang="zh-CN" altLang="en-US" sz="2400" dirty="0" smtClean="0">
                <a:solidFill>
                  <a:srgbClr val="FF0000"/>
                </a:solidFill>
              </a:rPr>
              <a:t>的</a:t>
            </a:r>
            <a:r>
              <a:rPr lang="en-US" altLang="zh-CN" sz="2400" dirty="0" smtClean="0">
                <a:solidFill>
                  <a:srgbClr val="FF0000"/>
                </a:solidFill>
              </a:rPr>
              <a:t>libraries</a:t>
            </a:r>
            <a:r>
              <a:rPr lang="zh-CN" altLang="en-US" sz="2400" dirty="0" smtClean="0">
                <a:solidFill>
                  <a:srgbClr val="FF0000"/>
                </a:solidFill>
              </a:rPr>
              <a:t>目录下，创建一个</a:t>
            </a:r>
            <a:r>
              <a:rPr lang="en-US" altLang="zh-CN" sz="2400" dirty="0" smtClean="0">
                <a:solidFill>
                  <a:srgbClr val="FF0000"/>
                </a:solidFill>
              </a:rPr>
              <a:t>ds18b20</a:t>
            </a:r>
            <a:r>
              <a:rPr lang="zh-CN" altLang="en-US" sz="2400" dirty="0" smtClean="0">
                <a:solidFill>
                  <a:srgbClr val="FF0000"/>
                </a:solidFill>
              </a:rPr>
              <a:t>目录（不能用中文名啊），把</a:t>
            </a:r>
            <a:r>
              <a:rPr lang="en-US" altLang="zh-CN" sz="2400" dirty="0" smtClean="0">
                <a:solidFill>
                  <a:srgbClr val="FF0000"/>
                </a:solidFill>
              </a:rPr>
              <a:t>.h</a:t>
            </a:r>
            <a:r>
              <a:rPr lang="zh-CN" altLang="en-US" sz="2400" dirty="0" smtClean="0">
                <a:solidFill>
                  <a:srgbClr val="FF0000"/>
                </a:solidFill>
              </a:rPr>
              <a:t>文件拷到这个目录下，重启</a:t>
            </a:r>
            <a:r>
              <a:rPr lang="en-US" altLang="zh-CN" sz="2400" dirty="0" err="1" smtClean="0">
                <a:solidFill>
                  <a:srgbClr val="FF0000"/>
                </a:solidFill>
              </a:rPr>
              <a:t>Arduino</a:t>
            </a:r>
            <a:r>
              <a:rPr lang="zh-CN" altLang="en-US" sz="2400" dirty="0" smtClean="0">
                <a:solidFill>
                  <a:srgbClr val="FF0000"/>
                </a:solidFill>
              </a:rPr>
              <a:t>后，在库目录中，可以看见这个库。</a:t>
            </a:r>
            <a:r>
              <a:rPr lang="en-US" altLang="zh-CN" sz="2400" dirty="0" smtClean="0">
                <a:solidFill>
                  <a:srgbClr val="FF0000"/>
                </a:solidFill>
              </a:rPr>
              <a:t> </a:t>
            </a:r>
            <a:r>
              <a:rPr lang="en-US" sz="2400" dirty="0" smtClean="0"/>
              <a:t/>
            </a:r>
            <a:br>
              <a:rPr lang="en-US" sz="2400" dirty="0" smtClean="0"/>
            </a:br>
            <a:r>
              <a:rPr lang="en-US" sz="2400" dirty="0" smtClean="0"/>
              <a:t>Dallas </a:t>
            </a:r>
            <a:r>
              <a:rPr lang="en-US" sz="2400" dirty="0" smtClean="0"/>
              <a:t>Temperature Control</a:t>
            </a:r>
            <a:r>
              <a:rPr lang="zh-CN" altLang="en-US" sz="2400" dirty="0" smtClean="0"/>
              <a:t>函数库是基于</a:t>
            </a:r>
            <a:r>
              <a:rPr lang="en-US" sz="2400" dirty="0" err="1" smtClean="0"/>
              <a:t>OneWire</a:t>
            </a:r>
            <a:r>
              <a:rPr lang="zh-CN" altLang="en-US" sz="2400" dirty="0" smtClean="0"/>
              <a:t>函数库进行开发的，更便于使用，下面讲解一下主要函数的功能和用法。</a:t>
            </a:r>
            <a:br>
              <a:rPr lang="zh-CN" altLang="en-US" sz="2400" dirty="0" smtClean="0"/>
            </a:br>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title"/>
          </p:nvPr>
        </p:nvSpPr>
        <p:spPr>
          <a:xfrm>
            <a:off x="285720" y="285728"/>
            <a:ext cx="8215370" cy="6343667"/>
          </a:xfrm>
          <a:noFill/>
          <a:ln/>
        </p:spPr>
        <p:txBody>
          <a:bodyPr lIns="92075" tIns="46038" rIns="92075" bIns="46038" anchor="b"/>
          <a:lstStyle/>
          <a:p>
            <a:pPr algn="l"/>
            <a:r>
              <a:rPr lang="en-US" sz="1400" dirty="0" smtClean="0"/>
              <a:t>#</a:t>
            </a:r>
            <a:r>
              <a:rPr lang="en-US" sz="1400" dirty="0" smtClean="0"/>
              <a:t>include &lt;</a:t>
            </a:r>
            <a:r>
              <a:rPr lang="en-US" sz="1400" dirty="0" err="1" smtClean="0"/>
              <a:t>OneWire.h</a:t>
            </a:r>
            <a:r>
              <a:rPr lang="en-US" sz="1400" dirty="0" smtClean="0"/>
              <a:t>&gt;</a:t>
            </a:r>
            <a:br>
              <a:rPr lang="en-US" sz="1400" dirty="0" smtClean="0"/>
            </a:br>
            <a:r>
              <a:rPr lang="en-US" sz="1400" dirty="0" smtClean="0"/>
              <a:t>#include &lt;DS18B20.h&gt;</a:t>
            </a:r>
            <a:br>
              <a:rPr lang="en-US" sz="1400" dirty="0" smtClean="0"/>
            </a:br>
            <a:r>
              <a:rPr lang="en-US" sz="1400" dirty="0" smtClean="0"/>
              <a:t>// </a:t>
            </a:r>
            <a:r>
              <a:rPr lang="en-US" sz="1400" dirty="0" smtClean="0"/>
              <a:t>Low/high alarm in degrees </a:t>
            </a:r>
            <a:r>
              <a:rPr lang="en-US" sz="1400" dirty="0" err="1" smtClean="0"/>
              <a:t>Celcius</a:t>
            </a:r>
            <a:r>
              <a:rPr lang="en-US" sz="1400" dirty="0" smtClean="0"/>
              <a:t>.</a:t>
            </a:r>
            <a:br>
              <a:rPr lang="en-US" sz="1400" dirty="0" smtClean="0"/>
            </a:br>
            <a:r>
              <a:rPr lang="en-US" sz="1400" dirty="0" smtClean="0"/>
              <a:t>#define LOW_ALARM 20</a:t>
            </a:r>
            <a:br>
              <a:rPr lang="en-US" sz="1400" dirty="0" smtClean="0"/>
            </a:br>
            <a:r>
              <a:rPr lang="en-US" sz="1400" dirty="0" smtClean="0"/>
              <a:t>#define HIGH_ALARM 25</a:t>
            </a:r>
            <a:br>
              <a:rPr lang="en-US" sz="1400" dirty="0" smtClean="0"/>
            </a:br>
            <a:r>
              <a:rPr lang="en-US" sz="1400" dirty="0" smtClean="0"/>
              <a:t>// </a:t>
            </a:r>
            <a:r>
              <a:rPr lang="en-US" sz="1400" dirty="0" smtClean="0"/>
              <a:t>1-Wire devices connected to digital pin 2 on the </a:t>
            </a:r>
            <a:r>
              <a:rPr lang="en-US" sz="1400" dirty="0" err="1" smtClean="0"/>
              <a:t>Arduino</a:t>
            </a:r>
            <a:r>
              <a:rPr lang="en-US" sz="1400" dirty="0" smtClean="0"/>
              <a:t>.</a:t>
            </a:r>
            <a:br>
              <a:rPr lang="en-US" sz="1400" dirty="0" smtClean="0"/>
            </a:br>
            <a:r>
              <a:rPr lang="en-US" sz="1400" dirty="0" smtClean="0"/>
              <a:t>DS18B20 </a:t>
            </a:r>
            <a:r>
              <a:rPr lang="en-US" sz="1400" dirty="0" err="1" smtClean="0"/>
              <a:t>ds</a:t>
            </a:r>
            <a:r>
              <a:rPr lang="en-US" sz="1400" dirty="0" smtClean="0"/>
              <a:t>(2);</a:t>
            </a:r>
            <a:br>
              <a:rPr lang="en-US" sz="1400" dirty="0" smtClean="0"/>
            </a:br>
            <a:r>
              <a:rPr lang="en-US" sz="1400" dirty="0" smtClean="0"/>
              <a:t>// </a:t>
            </a:r>
            <a:r>
              <a:rPr lang="en-US" sz="1400" dirty="0" smtClean="0"/>
              <a:t>Address of the device.</a:t>
            </a:r>
            <a:br>
              <a:rPr lang="en-US" sz="1400" dirty="0" smtClean="0"/>
            </a:br>
            <a:r>
              <a:rPr lang="en-US" sz="1400" dirty="0" smtClean="0"/>
              <a:t>uint8_t address[] = {40, 250, 31, 218, 4, 0, 0, 52};</a:t>
            </a:r>
            <a:br>
              <a:rPr lang="en-US" sz="1400" dirty="0" smtClean="0"/>
            </a:br>
            <a:r>
              <a:rPr lang="en-US" sz="1400" dirty="0" smtClean="0"/>
              <a:t>// </a:t>
            </a:r>
            <a:r>
              <a:rPr lang="en-US" sz="1400" dirty="0" smtClean="0"/>
              <a:t>Indicates if the device was successfully selected.</a:t>
            </a:r>
            <a:br>
              <a:rPr lang="en-US" sz="1400" dirty="0" smtClean="0"/>
            </a:br>
            <a:r>
              <a:rPr lang="en-US" sz="1400" dirty="0" smtClean="0"/>
              <a:t>uint8_t selected;</a:t>
            </a:r>
            <a:br>
              <a:rPr lang="en-US" sz="1400" dirty="0" smtClean="0"/>
            </a:br>
            <a:r>
              <a:rPr lang="en-US" sz="1400" dirty="0" smtClean="0"/>
              <a:t/>
            </a:r>
            <a:br>
              <a:rPr lang="en-US" sz="1400" dirty="0" smtClean="0"/>
            </a:br>
            <a:r>
              <a:rPr lang="en-US" sz="1400" dirty="0" smtClean="0"/>
              <a:t>void setup()</a:t>
            </a:r>
            <a:br>
              <a:rPr lang="en-US" sz="1400" dirty="0" smtClean="0"/>
            </a:br>
            <a:r>
              <a:rPr lang="en-US" sz="1400" dirty="0" smtClean="0"/>
              <a:t>{</a:t>
            </a:r>
            <a:br>
              <a:rPr lang="en-US" sz="1400" dirty="0" smtClean="0"/>
            </a:br>
            <a:r>
              <a:rPr lang="en-US" sz="1400" dirty="0" smtClean="0"/>
              <a:t>  </a:t>
            </a:r>
            <a:r>
              <a:rPr lang="en-US" sz="1400" dirty="0" err="1" smtClean="0"/>
              <a:t>Serial.begin</a:t>
            </a:r>
            <a:r>
              <a:rPr lang="en-US" sz="1400" dirty="0" smtClean="0"/>
              <a:t>(9600);</a:t>
            </a:r>
            <a:br>
              <a:rPr lang="en-US" sz="1400" dirty="0" smtClean="0"/>
            </a:br>
            <a:r>
              <a:rPr lang="en-US" sz="1400" dirty="0" smtClean="0"/>
              <a:t>  </a:t>
            </a:r>
            <a:br>
              <a:rPr lang="en-US" sz="1400" dirty="0" smtClean="0"/>
            </a:br>
            <a:r>
              <a:rPr lang="en-US" sz="1400" dirty="0" smtClean="0"/>
              <a:t>  // Select device.</a:t>
            </a:r>
            <a:br>
              <a:rPr lang="en-US" sz="1400" dirty="0" smtClean="0"/>
            </a:br>
            <a:r>
              <a:rPr lang="en-US" sz="1400" dirty="0" smtClean="0"/>
              <a:t>  selected = </a:t>
            </a:r>
            <a:r>
              <a:rPr lang="en-US" sz="1400" dirty="0" err="1" smtClean="0"/>
              <a:t>ds.select</a:t>
            </a:r>
            <a:r>
              <a:rPr lang="en-US" sz="1400" dirty="0" smtClean="0"/>
              <a:t>(address);</a:t>
            </a:r>
            <a:br>
              <a:rPr lang="en-US" sz="1400" dirty="0" smtClean="0"/>
            </a:br>
            <a:r>
              <a:rPr lang="en-US" sz="1400" dirty="0" smtClean="0"/>
              <a:t>  </a:t>
            </a:r>
            <a:r>
              <a:rPr lang="en-US" sz="1400" dirty="0" smtClean="0"/>
              <a:t>  </a:t>
            </a:r>
            <a:r>
              <a:rPr lang="en-US" sz="1400" dirty="0" smtClean="0"/>
              <a:t>if(selected)</a:t>
            </a:r>
            <a:br>
              <a:rPr lang="en-US" sz="1400" dirty="0" smtClean="0"/>
            </a:br>
            <a:r>
              <a:rPr lang="en-US" sz="1400" dirty="0" smtClean="0"/>
              <a:t>  {</a:t>
            </a:r>
            <a:br>
              <a:rPr lang="en-US" sz="1400" dirty="0" smtClean="0"/>
            </a:br>
            <a:r>
              <a:rPr lang="en-US" sz="1400" dirty="0" smtClean="0"/>
              <a:t>    // Set alarms.</a:t>
            </a:r>
            <a:br>
              <a:rPr lang="en-US" sz="1400" dirty="0" smtClean="0"/>
            </a:br>
            <a:r>
              <a:rPr lang="en-US" sz="1400" dirty="0" smtClean="0"/>
              <a:t>    </a:t>
            </a:r>
            <a:r>
              <a:rPr lang="en-US" sz="1400" dirty="0" err="1" smtClean="0"/>
              <a:t>ds.setAlarms</a:t>
            </a:r>
            <a:r>
              <a:rPr lang="en-US" sz="1400" dirty="0" smtClean="0"/>
              <a:t>(LOW_ALARM, HIGH_ALARM);</a:t>
            </a:r>
            <a:br>
              <a:rPr lang="en-US" sz="1400" dirty="0" smtClean="0"/>
            </a:br>
            <a:r>
              <a:rPr lang="en-US" sz="1400" dirty="0" smtClean="0"/>
              <a:t>  }</a:t>
            </a:r>
            <a:br>
              <a:rPr lang="en-US" sz="1400" dirty="0" smtClean="0"/>
            </a:br>
            <a:r>
              <a:rPr lang="en-US" sz="1400" dirty="0" smtClean="0"/>
              <a:t>  else</a:t>
            </a:r>
            <a:br>
              <a:rPr lang="en-US" sz="1400" dirty="0" smtClean="0"/>
            </a:br>
            <a:r>
              <a:rPr lang="en-US" sz="1400" dirty="0" smtClean="0"/>
              <a:t>  {</a:t>
            </a:r>
            <a:br>
              <a:rPr lang="en-US" sz="1400" dirty="0" smtClean="0"/>
            </a:br>
            <a:r>
              <a:rPr lang="en-US" sz="1400" dirty="0" smtClean="0"/>
              <a:t>    </a:t>
            </a:r>
            <a:r>
              <a:rPr lang="en-US" sz="1400" dirty="0" err="1" smtClean="0"/>
              <a:t>Serial.println</a:t>
            </a:r>
            <a:r>
              <a:rPr lang="en-US" sz="1400" dirty="0" smtClean="0"/>
              <a:t>("Device not found!");</a:t>
            </a:r>
            <a:br>
              <a:rPr lang="en-US" sz="1400" dirty="0" smtClean="0"/>
            </a:br>
            <a:r>
              <a:rPr lang="en-US" sz="1400" dirty="0" smtClean="0"/>
              <a:t>  }</a:t>
            </a:r>
            <a:br>
              <a:rPr lang="en-US" sz="1400" dirty="0" smtClean="0"/>
            </a:br>
            <a:r>
              <a:rPr lang="en-US" sz="1400" dirty="0" smtClean="0"/>
              <a:t>}</a:t>
            </a:r>
            <a:br>
              <a:rPr lang="en-US" sz="1400" dirty="0" smtClean="0"/>
            </a:br>
            <a:endParaRPr lang="zh-CN" altLang="en-US"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title"/>
          </p:nvPr>
        </p:nvSpPr>
        <p:spPr>
          <a:xfrm>
            <a:off x="357158" y="857232"/>
            <a:ext cx="8215370" cy="4572008"/>
          </a:xfrm>
          <a:noFill/>
          <a:ln/>
        </p:spPr>
        <p:txBody>
          <a:bodyPr lIns="92075" tIns="46038" rIns="92075" bIns="46038" anchor="b"/>
          <a:lstStyle/>
          <a:p>
            <a:pPr algn="l"/>
            <a:r>
              <a:rPr lang="en-US" sz="1400" dirty="0" smtClean="0"/>
              <a:t/>
            </a:r>
            <a:br>
              <a:rPr lang="en-US" sz="1400" dirty="0" smtClean="0"/>
            </a:br>
            <a:r>
              <a:rPr lang="en-US" sz="1400" dirty="0" smtClean="0"/>
              <a:t>void </a:t>
            </a:r>
            <a:r>
              <a:rPr lang="en-US" sz="1400" dirty="0" smtClean="0"/>
              <a:t>loop()</a:t>
            </a:r>
            <a:br>
              <a:rPr lang="en-US" sz="1400" dirty="0" smtClean="0"/>
            </a:br>
            <a:r>
              <a:rPr lang="en-US" sz="1400" dirty="0" smtClean="0"/>
              <a:t>{</a:t>
            </a:r>
            <a:br>
              <a:rPr lang="en-US" sz="1400" dirty="0" smtClean="0"/>
            </a:br>
            <a:r>
              <a:rPr lang="en-US" sz="1400" dirty="0" smtClean="0"/>
              <a:t>  // Check if the device has an active alarm condition.</a:t>
            </a:r>
            <a:br>
              <a:rPr lang="en-US" sz="1400" dirty="0" smtClean="0"/>
            </a:br>
            <a:r>
              <a:rPr lang="en-US" sz="1400" dirty="0" smtClean="0"/>
              <a:t>  if(selected)</a:t>
            </a:r>
            <a:br>
              <a:rPr lang="en-US" sz="1400" dirty="0" smtClean="0"/>
            </a:br>
            <a:r>
              <a:rPr lang="en-US" sz="1400" dirty="0" smtClean="0"/>
              <a:t>  {</a:t>
            </a:r>
            <a:br>
              <a:rPr lang="en-US" sz="1400" dirty="0" smtClean="0"/>
            </a:br>
            <a:r>
              <a:rPr lang="en-US" sz="1400" dirty="0" smtClean="0"/>
              <a:t>    if(</a:t>
            </a:r>
            <a:r>
              <a:rPr lang="en-US" sz="1400" dirty="0" err="1" smtClean="0"/>
              <a:t>ds.hasAlarm</a:t>
            </a:r>
            <a:r>
              <a:rPr lang="en-US" sz="1400" dirty="0" smtClean="0"/>
              <a:t>())</a:t>
            </a:r>
            <a:br>
              <a:rPr lang="en-US" sz="1400" dirty="0" smtClean="0"/>
            </a:br>
            <a:r>
              <a:rPr lang="en-US" sz="1400" dirty="0" smtClean="0"/>
              <a:t>    {</a:t>
            </a:r>
            <a:br>
              <a:rPr lang="en-US" sz="1400" dirty="0" smtClean="0"/>
            </a:br>
            <a:r>
              <a:rPr lang="en-US" sz="1400" dirty="0" smtClean="0"/>
              <a:t>      </a:t>
            </a:r>
            <a:r>
              <a:rPr lang="en-US" sz="1400" dirty="0" err="1" smtClean="0"/>
              <a:t>Serial.print</a:t>
            </a:r>
            <a:r>
              <a:rPr lang="en-US" sz="1400" dirty="0" smtClean="0"/>
              <a:t>("Warning! Temperature is ");</a:t>
            </a:r>
            <a:br>
              <a:rPr lang="en-US" sz="1400" dirty="0" smtClean="0"/>
            </a:br>
            <a:r>
              <a:rPr lang="en-US" sz="1400" dirty="0" smtClean="0"/>
              <a:t>      </a:t>
            </a:r>
            <a:r>
              <a:rPr lang="en-US" sz="1400" dirty="0" err="1" smtClean="0"/>
              <a:t>Serial.print</a:t>
            </a:r>
            <a:r>
              <a:rPr lang="en-US" sz="1400" dirty="0" smtClean="0"/>
              <a:t>(</a:t>
            </a:r>
            <a:r>
              <a:rPr lang="en-US" sz="1400" dirty="0" err="1" smtClean="0"/>
              <a:t>ds.getTempC</a:t>
            </a:r>
            <a:r>
              <a:rPr lang="en-US" sz="1400" dirty="0" smtClean="0"/>
              <a:t>());</a:t>
            </a:r>
            <a:br>
              <a:rPr lang="en-US" sz="1400" dirty="0" smtClean="0"/>
            </a:br>
            <a:r>
              <a:rPr lang="en-US" sz="1400" dirty="0" smtClean="0"/>
              <a:t>      </a:t>
            </a:r>
            <a:r>
              <a:rPr lang="en-US" sz="1400" dirty="0" err="1" smtClean="0"/>
              <a:t>Serial.println</a:t>
            </a:r>
            <a:r>
              <a:rPr lang="en-US" sz="1400" dirty="0" smtClean="0"/>
              <a:t>(" C");</a:t>
            </a:r>
            <a:br>
              <a:rPr lang="en-US" sz="1400" dirty="0" smtClean="0"/>
            </a:br>
            <a:r>
              <a:rPr lang="en-US" sz="1400" dirty="0" smtClean="0"/>
              <a:t>    }</a:t>
            </a:r>
            <a:br>
              <a:rPr lang="en-US" sz="1400" dirty="0" smtClean="0"/>
            </a:br>
            <a:r>
              <a:rPr lang="en-US" sz="1400" dirty="0" smtClean="0"/>
              <a:t>  }</a:t>
            </a:r>
            <a:br>
              <a:rPr lang="en-US" sz="1400" dirty="0" smtClean="0"/>
            </a:br>
            <a:r>
              <a:rPr lang="en-US" sz="1400" dirty="0" smtClean="0"/>
              <a:t>  else</a:t>
            </a:r>
            <a:br>
              <a:rPr lang="en-US" sz="1400" dirty="0" smtClean="0"/>
            </a:br>
            <a:r>
              <a:rPr lang="en-US" sz="1400" dirty="0" smtClean="0"/>
              <a:t>  {</a:t>
            </a:r>
            <a:br>
              <a:rPr lang="en-US" sz="1400" dirty="0" smtClean="0"/>
            </a:br>
            <a:r>
              <a:rPr lang="en-US" sz="1400" dirty="0" smtClean="0"/>
              <a:t>    </a:t>
            </a:r>
            <a:r>
              <a:rPr lang="en-US" sz="1400" dirty="0" err="1" smtClean="0"/>
              <a:t>Serial.println</a:t>
            </a:r>
            <a:r>
              <a:rPr lang="en-US" sz="1400" dirty="0" smtClean="0"/>
              <a:t>("Device not found!");</a:t>
            </a:r>
            <a:br>
              <a:rPr lang="en-US" sz="1400" dirty="0" smtClean="0"/>
            </a:br>
            <a:r>
              <a:rPr lang="en-US" sz="1400" dirty="0" smtClean="0"/>
              <a:t>  }</a:t>
            </a:r>
            <a:br>
              <a:rPr lang="en-US" sz="1400" dirty="0" smtClean="0"/>
            </a:br>
            <a:r>
              <a:rPr lang="en-US" sz="1400" dirty="0" smtClean="0"/>
              <a:t>  </a:t>
            </a:r>
            <a:br>
              <a:rPr lang="en-US" sz="1400" dirty="0" smtClean="0"/>
            </a:br>
            <a:r>
              <a:rPr lang="en-US" sz="1400" dirty="0" smtClean="0"/>
              <a:t>  // Wait 10 seconds.</a:t>
            </a:r>
            <a:br>
              <a:rPr lang="en-US" sz="1400" dirty="0" smtClean="0"/>
            </a:br>
            <a:r>
              <a:rPr lang="en-US" sz="1400" dirty="0" smtClean="0"/>
              <a:t>  delay(10000);</a:t>
            </a:r>
            <a:br>
              <a:rPr lang="en-US" sz="1400" dirty="0" smtClean="0"/>
            </a:br>
            <a:r>
              <a:rPr lang="en-US" sz="1400" dirty="0" smtClean="0"/>
              <a:t>}</a:t>
            </a:r>
            <a:endParaRPr lang="zh-CN" altLang="en-US" sz="1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title"/>
          </p:nvPr>
        </p:nvSpPr>
        <p:spPr>
          <a:xfrm>
            <a:off x="428596" y="571480"/>
            <a:ext cx="8015286" cy="4129113"/>
          </a:xfrm>
          <a:noFill/>
          <a:ln/>
        </p:spPr>
        <p:txBody>
          <a:bodyPr lIns="92075" tIns="46038" rIns="92075" bIns="46038" anchor="b"/>
          <a:lstStyle/>
          <a:p>
            <a:pPr algn="l"/>
            <a:r>
              <a:rPr lang="zh-CN" altLang="en-US" sz="2000" dirty="0" smtClean="0"/>
              <a:t>代码：</a:t>
            </a:r>
            <a:r>
              <a:rPr lang="en-US" altLang="zh-CN" sz="2000" dirty="0" smtClean="0"/>
              <a:t/>
            </a:r>
            <a:br>
              <a:rPr lang="en-US" altLang="zh-CN" sz="2000" dirty="0" smtClean="0"/>
            </a:br>
            <a:r>
              <a:rPr lang="zh-CN" altLang="en-US" sz="2000" dirty="0" smtClean="0"/>
              <a:t> </a:t>
            </a:r>
            <a:r>
              <a:rPr lang="en-US" altLang="zh-CN" sz="2000" dirty="0" smtClean="0"/>
              <a:t>(1) void begin(void)</a:t>
            </a:r>
            <a:r>
              <a:rPr lang="zh-CN" altLang="en-US" sz="2000" dirty="0" smtClean="0"/>
              <a:t>：初始化，无输入参数，无返回参数。</a:t>
            </a:r>
            <a:br>
              <a:rPr lang="zh-CN" altLang="en-US" sz="2000" dirty="0" smtClean="0"/>
            </a:br>
            <a:r>
              <a:rPr lang="en-US" altLang="zh-CN" sz="2000" dirty="0" smtClean="0"/>
              <a:t>(2) </a:t>
            </a:r>
            <a:r>
              <a:rPr lang="en-US" altLang="zh-CN" sz="2000" dirty="0" err="1" smtClean="0"/>
              <a:t>getDeviceCount</a:t>
            </a:r>
            <a:r>
              <a:rPr lang="en-US" altLang="zh-CN" sz="2000" dirty="0" smtClean="0"/>
              <a:t>(void)</a:t>
            </a:r>
            <a:r>
              <a:rPr lang="zh-CN" altLang="en-US" sz="2000" dirty="0" smtClean="0"/>
              <a:t>：获取单总线上所连接器件的总数，无输入参数，返回参数为器件数目。</a:t>
            </a:r>
            <a:br>
              <a:rPr lang="zh-CN" altLang="en-US" sz="2000" dirty="0" smtClean="0"/>
            </a:br>
            <a:r>
              <a:rPr lang="en-US" altLang="zh-CN" sz="2000" dirty="0" smtClean="0"/>
              <a:t>(3) </a:t>
            </a:r>
            <a:r>
              <a:rPr lang="en-US" altLang="zh-CN" sz="2000" dirty="0" err="1" smtClean="0"/>
              <a:t>validAddress</a:t>
            </a:r>
            <a:r>
              <a:rPr lang="en-US" altLang="zh-CN" sz="2000" dirty="0" smtClean="0"/>
              <a:t>(uint8_t*)</a:t>
            </a:r>
            <a:r>
              <a:rPr lang="zh-CN" altLang="en-US" sz="2000" dirty="0" smtClean="0"/>
              <a:t>：验证指定地址的器件是否存在，输入参数为器件地址，返回参数为布尔型。</a:t>
            </a:r>
            <a:br>
              <a:rPr lang="zh-CN" altLang="en-US" sz="2000" dirty="0" smtClean="0"/>
            </a:br>
            <a:r>
              <a:rPr lang="en-US" altLang="zh-CN" sz="2000" dirty="0" smtClean="0"/>
              <a:t>(4) </a:t>
            </a:r>
            <a:r>
              <a:rPr lang="en-US" altLang="zh-CN" sz="2000" dirty="0" err="1" smtClean="0"/>
              <a:t>getAddress</a:t>
            </a:r>
            <a:r>
              <a:rPr lang="en-US" altLang="zh-CN" sz="2000" dirty="0" smtClean="0"/>
              <a:t>(uint8_t*</a:t>
            </a:r>
            <a:r>
              <a:rPr lang="zh-CN" altLang="en-US" sz="2000" dirty="0" smtClean="0"/>
              <a:t>， </a:t>
            </a:r>
            <a:r>
              <a:rPr lang="en-US" altLang="zh-CN" sz="2000" dirty="0" smtClean="0"/>
              <a:t>const uint8_t)</a:t>
            </a:r>
            <a:r>
              <a:rPr lang="zh-CN" altLang="en-US" sz="2000" dirty="0" smtClean="0"/>
              <a:t>：验证的器件的地址与索引值是否匹配，输入参数为器件地址和索引值，返回参数为布尔型。</a:t>
            </a:r>
            <a:br>
              <a:rPr lang="zh-CN" altLang="en-US" sz="2000" dirty="0" smtClean="0"/>
            </a:br>
            <a:r>
              <a:rPr lang="en-US" altLang="zh-CN" sz="2000" dirty="0" smtClean="0"/>
              <a:t>(5) </a:t>
            </a:r>
            <a:r>
              <a:rPr lang="en-US" altLang="zh-CN" sz="2000" dirty="0" err="1" smtClean="0"/>
              <a:t>getResolution</a:t>
            </a:r>
            <a:r>
              <a:rPr lang="en-US" altLang="zh-CN" sz="2000" dirty="0" smtClean="0"/>
              <a:t>(uint8_t*)</a:t>
            </a:r>
            <a:r>
              <a:rPr lang="zh-CN" altLang="en-US" sz="2000" dirty="0" smtClean="0"/>
              <a:t>：获取指定器件的精度，输入参数为器件地址，返回参数为精度位数。</a:t>
            </a:r>
            <a:br>
              <a:rPr lang="zh-CN" altLang="en-US" sz="2000" dirty="0" smtClean="0"/>
            </a:br>
            <a:r>
              <a:rPr lang="en-US" altLang="zh-CN" sz="2000" dirty="0" smtClean="0"/>
              <a:t>(6) </a:t>
            </a:r>
            <a:r>
              <a:rPr lang="en-US" altLang="zh-CN" sz="2000" dirty="0" err="1" smtClean="0"/>
              <a:t>setResolution</a:t>
            </a:r>
            <a:r>
              <a:rPr lang="en-US" altLang="zh-CN" sz="2000" dirty="0" smtClean="0"/>
              <a:t>(uint8_t*</a:t>
            </a:r>
            <a:r>
              <a:rPr lang="zh-CN" altLang="en-US" sz="2000" dirty="0" smtClean="0"/>
              <a:t>，</a:t>
            </a:r>
            <a:r>
              <a:rPr lang="en-US" altLang="zh-CN" sz="2000" dirty="0" smtClean="0"/>
              <a:t>uint8_t)</a:t>
            </a:r>
            <a:r>
              <a:rPr lang="zh-CN" altLang="en-US" sz="2000" dirty="0" smtClean="0"/>
              <a:t>：设置器件的精度，输入参数为器件地址和精度位数，无返回参数。精度位数有</a:t>
            </a:r>
            <a:r>
              <a:rPr lang="en-US" altLang="zh-CN" sz="2000" dirty="0" smtClean="0"/>
              <a:t>9</a:t>
            </a:r>
            <a:r>
              <a:rPr lang="zh-CN" altLang="en-US" sz="2000" dirty="0" smtClean="0"/>
              <a:t>，</a:t>
            </a:r>
            <a:r>
              <a:rPr lang="en-US" altLang="zh-CN" sz="2000" dirty="0" smtClean="0"/>
              <a:t>10</a:t>
            </a:r>
            <a:r>
              <a:rPr lang="zh-CN" altLang="en-US" sz="2000" dirty="0" smtClean="0"/>
              <a:t>，</a:t>
            </a:r>
            <a:r>
              <a:rPr lang="en-US" altLang="zh-CN" sz="2000" dirty="0" smtClean="0"/>
              <a:t>11</a:t>
            </a:r>
            <a:r>
              <a:rPr lang="zh-CN" altLang="en-US" sz="2000" dirty="0" smtClean="0"/>
              <a:t>和</a:t>
            </a:r>
            <a:r>
              <a:rPr lang="en-US" altLang="zh-CN" sz="2000" dirty="0" smtClean="0"/>
              <a:t>12</a:t>
            </a:r>
            <a:r>
              <a:rPr lang="zh-CN" altLang="en-US" sz="2000" dirty="0" smtClean="0"/>
              <a:t>可供选择</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2286016"/>
          </a:xfrm>
        </p:spPr>
        <p:txBody>
          <a:bodyPr/>
          <a:lstStyle/>
          <a:p>
            <a:pPr>
              <a:buFont typeface="Wingdings" pitchFamily="2" charset="2"/>
              <a:buChar char="p"/>
            </a:pPr>
            <a:r>
              <a:rPr lang="zh-CN" altLang="en-US" sz="2400" dirty="0" smtClean="0"/>
              <a:t>每个</a:t>
            </a:r>
            <a:r>
              <a:rPr lang="en-US" altLang="zh-CN" sz="2400" dirty="0" smtClean="0"/>
              <a:t>DHT11</a:t>
            </a:r>
            <a:r>
              <a:rPr lang="zh-CN" altLang="en-US" sz="2400" dirty="0" smtClean="0"/>
              <a:t>传感器都在极为精确的湿度校验室中进行校准。校准系数以程序的形式储存在</a:t>
            </a:r>
            <a:r>
              <a:rPr lang="en-US" altLang="zh-CN" sz="2400" dirty="0" smtClean="0"/>
              <a:t>OTP </a:t>
            </a:r>
            <a:r>
              <a:rPr lang="zh-CN" altLang="en-US" sz="2400" dirty="0" smtClean="0"/>
              <a:t>内存中，传感器内部在检测信号的处理过程中要调用这些校准系数。</a:t>
            </a:r>
            <a:endParaRPr lang="en-US" altLang="zh-CN" sz="2400" dirty="0" smtClean="0"/>
          </a:p>
          <a:p>
            <a:pPr>
              <a:buFont typeface="Wingdings" pitchFamily="2" charset="2"/>
              <a:buChar char="p"/>
            </a:pPr>
            <a:r>
              <a:rPr lang="zh-CN" altLang="en-US" sz="2400" dirty="0" smtClean="0"/>
              <a:t>单线串行接口（单线双向），使系统集成变得简易快捷。超小的体积、极低的功耗，信号传输距离可达</a:t>
            </a:r>
            <a:r>
              <a:rPr lang="en-US" altLang="zh-CN" sz="2400" dirty="0" smtClean="0"/>
              <a:t>20 </a:t>
            </a:r>
            <a:r>
              <a:rPr lang="zh-CN" altLang="en-US" sz="2400" dirty="0" smtClean="0"/>
              <a:t>米以上，使其成为各类应用甚至最为苛刻的应用场合的最佳选则。</a:t>
            </a:r>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en-US" altLang="zh-CN" sz="3200" dirty="0" smtClean="0"/>
              <a:t>DHT11</a:t>
            </a:r>
            <a:r>
              <a:rPr lang="zh-CN" altLang="en-US" sz="3200" dirty="0" smtClean="0"/>
              <a:t>温湿度传感器介绍</a:t>
            </a:r>
            <a:endParaRPr lang="zh-CN" altLang="en-US" sz="3200" b="1" dirty="0"/>
          </a:p>
        </p:txBody>
      </p:sp>
      <p:pic>
        <p:nvPicPr>
          <p:cNvPr id="4" name="Picture 2" descr="C:\Users\zhangjh\AppData\Roaming\360se6\Application\User Data\temp\T11ksWFixfXXXXXXXX_!!0-item_pic.jpg_180x180.jpg"/>
          <p:cNvPicPr>
            <a:picLocks noChangeAspect="1" noChangeArrowheads="1"/>
          </p:cNvPicPr>
          <p:nvPr/>
        </p:nvPicPr>
        <p:blipFill>
          <a:blip r:embed="rId2"/>
          <a:srcRect/>
          <a:stretch>
            <a:fillRect/>
          </a:stretch>
        </p:blipFill>
        <p:spPr bwMode="auto">
          <a:xfrm>
            <a:off x="3857620" y="3357562"/>
            <a:ext cx="4643470" cy="3224632"/>
          </a:xfrm>
          <a:prstGeom prst="rect">
            <a:avLst/>
          </a:prstGeom>
          <a:noFill/>
        </p:spPr>
      </p:pic>
      <p:sp>
        <p:nvSpPr>
          <p:cNvPr id="5" name="矩形 4"/>
          <p:cNvSpPr/>
          <p:nvPr/>
        </p:nvSpPr>
        <p:spPr>
          <a:xfrm>
            <a:off x="357158" y="3286124"/>
            <a:ext cx="3214710" cy="3120854"/>
          </a:xfrm>
          <a:prstGeom prst="rect">
            <a:avLst/>
          </a:prstGeom>
        </p:spPr>
        <p:txBody>
          <a:bodyPr wrap="square">
            <a:spAutoFit/>
          </a:bodyPr>
          <a:lstStyle/>
          <a:p>
            <a:pPr marL="342900" lvl="0" indent="-342900" eaLnBrk="0" hangingPunct="0">
              <a:spcBef>
                <a:spcPct val="20000"/>
              </a:spcBef>
              <a:buFont typeface="Wingdings" pitchFamily="2" charset="2"/>
              <a:buChar char="p"/>
            </a:pPr>
            <a:r>
              <a:rPr lang="en-US" altLang="zh-CN" sz="2400" kern="0" dirty="0" smtClean="0">
                <a:solidFill>
                  <a:srgbClr val="000000"/>
                </a:solidFill>
                <a:latin typeface="Arial"/>
                <a:ea typeface="宋体"/>
              </a:rPr>
              <a:t>DHT11 </a:t>
            </a:r>
            <a:r>
              <a:rPr lang="zh-CN" altLang="en-US" sz="2400" kern="0" dirty="0" smtClean="0">
                <a:solidFill>
                  <a:srgbClr val="000000"/>
                </a:solidFill>
                <a:latin typeface="Arial"/>
                <a:ea typeface="宋体"/>
              </a:rPr>
              <a:t>数字温湿度传感器模块为</a:t>
            </a:r>
            <a:r>
              <a:rPr lang="en-US" altLang="zh-CN" sz="2400" kern="0" dirty="0" smtClean="0">
                <a:solidFill>
                  <a:srgbClr val="000000"/>
                </a:solidFill>
                <a:latin typeface="Arial"/>
                <a:ea typeface="宋体"/>
              </a:rPr>
              <a:t>3</a:t>
            </a:r>
            <a:r>
              <a:rPr lang="zh-CN" altLang="en-US" sz="2400" kern="0" dirty="0" smtClean="0">
                <a:solidFill>
                  <a:srgbClr val="000000"/>
                </a:solidFill>
                <a:latin typeface="Arial"/>
                <a:ea typeface="宋体"/>
              </a:rPr>
              <a:t>针</a:t>
            </a:r>
            <a:r>
              <a:rPr lang="en-US" altLang="zh-CN" sz="2400" kern="0" dirty="0" smtClean="0">
                <a:solidFill>
                  <a:srgbClr val="000000"/>
                </a:solidFill>
                <a:latin typeface="Arial"/>
                <a:ea typeface="宋体"/>
              </a:rPr>
              <a:t>PH2.0 </a:t>
            </a:r>
            <a:r>
              <a:rPr lang="zh-CN" altLang="en-US" sz="2400" kern="0" dirty="0" smtClean="0">
                <a:solidFill>
                  <a:srgbClr val="000000"/>
                </a:solidFill>
                <a:latin typeface="Arial"/>
                <a:ea typeface="宋体"/>
              </a:rPr>
              <a:t>封装，连接方便。</a:t>
            </a:r>
            <a:endParaRPr lang="en-US" altLang="zh-CN" sz="2400" kern="0" dirty="0" smtClean="0">
              <a:solidFill>
                <a:srgbClr val="000000"/>
              </a:solidFill>
              <a:latin typeface="Arial"/>
              <a:ea typeface="宋体"/>
            </a:endParaRPr>
          </a:p>
          <a:p>
            <a:pPr marL="342900" lvl="0" indent="-342900" eaLnBrk="0" hangingPunct="0">
              <a:spcBef>
                <a:spcPct val="20000"/>
              </a:spcBef>
              <a:buFont typeface="Wingdings" pitchFamily="2" charset="2"/>
              <a:buChar char="p"/>
            </a:pPr>
            <a:r>
              <a:rPr lang="zh-CN" altLang="en-US" sz="2400" kern="0" dirty="0" smtClean="0">
                <a:solidFill>
                  <a:srgbClr val="000000"/>
                </a:solidFill>
                <a:latin typeface="Arial"/>
                <a:ea typeface="宋体"/>
              </a:rPr>
              <a:t>读取数据只需要占用一个</a:t>
            </a:r>
            <a:r>
              <a:rPr lang="en-US" altLang="zh-CN" sz="2400" kern="0" dirty="0" smtClean="0">
                <a:solidFill>
                  <a:srgbClr val="000000"/>
                </a:solidFill>
                <a:latin typeface="Arial"/>
                <a:ea typeface="宋体"/>
              </a:rPr>
              <a:t>IO</a:t>
            </a:r>
            <a:r>
              <a:rPr lang="zh-CN" altLang="en-US" sz="2400" kern="0" dirty="0" smtClean="0">
                <a:solidFill>
                  <a:srgbClr val="000000"/>
                </a:solidFill>
                <a:latin typeface="Arial"/>
                <a:ea typeface="宋体"/>
              </a:rPr>
              <a:t>口。能够同时测量温度和相对湿度。</a:t>
            </a:r>
            <a:endParaRPr lang="zh-CN" altLang="en-US" sz="2400" kern="0" dirty="0">
              <a:solidFill>
                <a:srgbClr val="000000"/>
              </a:solidFill>
              <a:latin typeface="Arial"/>
              <a:ea typeface="宋体"/>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title"/>
          </p:nvPr>
        </p:nvSpPr>
        <p:spPr>
          <a:xfrm>
            <a:off x="428596" y="428604"/>
            <a:ext cx="8158162" cy="5915063"/>
          </a:xfrm>
          <a:noFill/>
          <a:ln/>
        </p:spPr>
        <p:txBody>
          <a:bodyPr lIns="92075" tIns="46038" rIns="92075" bIns="46038" anchor="b"/>
          <a:lstStyle/>
          <a:p>
            <a:pPr algn="l"/>
            <a:r>
              <a:rPr lang="zh-CN" altLang="en-US" sz="2000" dirty="0" smtClean="0"/>
              <a:t>代码：</a:t>
            </a:r>
            <a:r>
              <a:rPr lang="en-US" altLang="zh-CN" sz="2000" dirty="0" smtClean="0"/>
              <a:t/>
            </a:r>
            <a:br>
              <a:rPr lang="en-US" altLang="zh-CN" sz="2000" dirty="0" smtClean="0"/>
            </a:br>
            <a:r>
              <a:rPr lang="zh-CN" altLang="en-US" sz="2000" dirty="0" smtClean="0"/>
              <a:t> </a:t>
            </a:r>
            <a:r>
              <a:rPr lang="en-US" altLang="zh-CN" sz="2000" dirty="0" smtClean="0"/>
              <a:t>(</a:t>
            </a:r>
            <a:r>
              <a:rPr lang="en-US" altLang="zh-CN" sz="2000" dirty="0" smtClean="0"/>
              <a:t>7) </a:t>
            </a:r>
            <a:r>
              <a:rPr lang="en-US" altLang="zh-CN" sz="2000" dirty="0" err="1" smtClean="0"/>
              <a:t>requestTemperatures</a:t>
            </a:r>
            <a:r>
              <a:rPr lang="en-US" altLang="zh-CN" sz="2000" dirty="0" smtClean="0"/>
              <a:t>(void)</a:t>
            </a:r>
            <a:r>
              <a:rPr lang="zh-CN" altLang="en-US" sz="2000" dirty="0" smtClean="0"/>
              <a:t>：向单总线上所有器件发送温度转换的请求，无输入参数，无返回参数。</a:t>
            </a:r>
            <a:br>
              <a:rPr lang="zh-CN" altLang="en-US" sz="2000" dirty="0" smtClean="0"/>
            </a:br>
            <a:r>
              <a:rPr lang="en-US" altLang="zh-CN" sz="2000" dirty="0" smtClean="0"/>
              <a:t>(8) </a:t>
            </a:r>
            <a:r>
              <a:rPr lang="en-US" altLang="zh-CN" sz="2000" dirty="0" err="1" smtClean="0"/>
              <a:t>requestTemperaturesByAddress</a:t>
            </a:r>
            <a:r>
              <a:rPr lang="en-US" altLang="zh-CN" sz="2000" dirty="0" smtClean="0"/>
              <a:t>(uint8_t*)</a:t>
            </a:r>
            <a:r>
              <a:rPr lang="zh-CN" altLang="en-US" sz="2000" dirty="0" smtClean="0"/>
              <a:t>：向单总线上指定地址的器件发送温度转换的请求，输入参数为器件地址，无返回参数。</a:t>
            </a:r>
            <a:br>
              <a:rPr lang="zh-CN" altLang="en-US" sz="2000" dirty="0" smtClean="0"/>
            </a:br>
            <a:r>
              <a:rPr lang="en-US" altLang="zh-CN" sz="2000" dirty="0" smtClean="0"/>
              <a:t>(9) </a:t>
            </a:r>
            <a:r>
              <a:rPr lang="en-US" altLang="zh-CN" sz="2000" dirty="0" err="1" smtClean="0"/>
              <a:t>requestTemperaturesByIndex</a:t>
            </a:r>
            <a:r>
              <a:rPr lang="en-US" altLang="zh-CN" sz="2000" dirty="0" smtClean="0"/>
              <a:t>(uint8_t) </a:t>
            </a:r>
            <a:r>
              <a:rPr lang="zh-CN" altLang="en-US" sz="2000" dirty="0" smtClean="0"/>
              <a:t>：向单总线上指定索引值的器件发送温度转换的请求，输入参数为器件索引值，无返回参数。</a:t>
            </a:r>
            <a:br>
              <a:rPr lang="zh-CN" altLang="en-US" sz="2000" dirty="0" smtClean="0"/>
            </a:br>
            <a:r>
              <a:rPr lang="en-US" altLang="zh-CN" sz="2000" dirty="0" smtClean="0"/>
              <a:t>(10) </a:t>
            </a:r>
            <a:r>
              <a:rPr lang="en-US" altLang="zh-CN" sz="2000" dirty="0" err="1" smtClean="0"/>
              <a:t>getTempC</a:t>
            </a:r>
            <a:r>
              <a:rPr lang="en-US" altLang="zh-CN" sz="2000" dirty="0" smtClean="0"/>
              <a:t>(uint8_t*)</a:t>
            </a:r>
            <a:r>
              <a:rPr lang="zh-CN" altLang="en-US" sz="2000" dirty="0" smtClean="0"/>
              <a:t>：通过器件地址获取摄氏温度，输入参数为器件地址，返回参数为摄氏温度。</a:t>
            </a:r>
            <a:br>
              <a:rPr lang="zh-CN" altLang="en-US" sz="2000" dirty="0" smtClean="0"/>
            </a:br>
            <a:r>
              <a:rPr lang="en-US" altLang="zh-CN" sz="2000" dirty="0" smtClean="0"/>
              <a:t>(11) </a:t>
            </a:r>
            <a:r>
              <a:rPr lang="en-US" altLang="zh-CN" sz="2000" dirty="0" err="1" smtClean="0"/>
              <a:t>getTempF</a:t>
            </a:r>
            <a:r>
              <a:rPr lang="en-US" altLang="zh-CN" sz="2000" dirty="0" smtClean="0"/>
              <a:t>(uint8_t*)</a:t>
            </a:r>
            <a:r>
              <a:rPr lang="zh-CN" altLang="en-US" sz="2000" dirty="0" smtClean="0"/>
              <a:t>：通过器件地址获取华氏温度，输入参数为器件地址，返回参数为华氏温度。</a:t>
            </a:r>
            <a:br>
              <a:rPr lang="zh-CN" altLang="en-US" sz="2000" dirty="0" smtClean="0"/>
            </a:br>
            <a:r>
              <a:rPr lang="en-US" altLang="zh-CN" sz="2000" dirty="0" smtClean="0"/>
              <a:t>(12) </a:t>
            </a:r>
            <a:r>
              <a:rPr lang="en-US" altLang="zh-CN" sz="2000" dirty="0" err="1" smtClean="0"/>
              <a:t>getTempCByIndex</a:t>
            </a:r>
            <a:r>
              <a:rPr lang="en-US" altLang="zh-CN" sz="2000" dirty="0" smtClean="0"/>
              <a:t>(uint8_t)</a:t>
            </a:r>
            <a:r>
              <a:rPr lang="zh-CN" altLang="en-US" sz="2000" dirty="0" smtClean="0"/>
              <a:t>：通过索引值来获取摄氏温度，输入参数为器件索引值，返回参数为摄氏温度。</a:t>
            </a:r>
            <a:br>
              <a:rPr lang="zh-CN" altLang="en-US" sz="2000" dirty="0" smtClean="0"/>
            </a:br>
            <a:r>
              <a:rPr lang="en-US" altLang="zh-CN" sz="2000" dirty="0" smtClean="0"/>
              <a:t>(13) </a:t>
            </a:r>
            <a:r>
              <a:rPr lang="en-US" altLang="zh-CN" sz="2000" dirty="0" err="1" smtClean="0"/>
              <a:t>getTempFByIndex</a:t>
            </a:r>
            <a:r>
              <a:rPr lang="en-US" altLang="zh-CN" sz="2000" dirty="0" smtClean="0"/>
              <a:t>(uint8_t)</a:t>
            </a:r>
            <a:r>
              <a:rPr lang="zh-CN" altLang="en-US" sz="2000" dirty="0" smtClean="0"/>
              <a:t>：通过器件索引值来获取华氏温度，输入参数为器件索引值，返回参数为华氏温度。</a:t>
            </a:r>
            <a:br>
              <a:rPr lang="zh-CN" altLang="en-US" sz="2000" dirty="0" smtClean="0"/>
            </a:br>
            <a:r>
              <a:rPr lang="zh-CN" altLang="en-US" sz="2000" dirty="0" smtClean="0"/>
              <a:t/>
            </a:r>
            <a:br>
              <a:rPr lang="zh-CN" altLang="en-US" sz="2000" dirty="0" smtClean="0"/>
            </a:br>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zh-CN" altLang="en-US" sz="3200" b="1" dirty="0" smtClean="0"/>
              <a:t>温度测试效果</a:t>
            </a:r>
            <a:endParaRPr lang="zh-CN" altLang="en-US" sz="3200" b="1" dirty="0"/>
          </a:p>
        </p:txBody>
      </p:sp>
      <p:pic>
        <p:nvPicPr>
          <p:cNvPr id="39940" name="Picture 4" descr="c:\users\zhangjh\appdata\roaming\360se6\User Data\temp\ob7tempsensor15.jpg"/>
          <p:cNvPicPr>
            <a:picLocks noChangeAspect="1" noChangeArrowheads="1"/>
          </p:cNvPicPr>
          <p:nvPr/>
        </p:nvPicPr>
        <p:blipFill>
          <a:blip r:embed="rId2"/>
          <a:srcRect/>
          <a:stretch>
            <a:fillRect/>
          </a:stretch>
        </p:blipFill>
        <p:spPr bwMode="auto">
          <a:xfrm>
            <a:off x="1428728" y="1142984"/>
            <a:ext cx="3533775" cy="390525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2286016"/>
          </a:xfrm>
        </p:spPr>
        <p:txBody>
          <a:bodyPr/>
          <a:lstStyle/>
          <a:p>
            <a:pPr>
              <a:buNone/>
            </a:pPr>
            <a:r>
              <a:rPr lang="zh-CN" altLang="en-US" sz="2400" b="1" dirty="0" smtClean="0"/>
              <a:t>性能描述：</a:t>
            </a:r>
            <a:endParaRPr lang="zh-CN" altLang="en-US" sz="2400" dirty="0" smtClean="0"/>
          </a:p>
          <a:p>
            <a:pPr>
              <a:buFont typeface="Wingdings" pitchFamily="2" charset="2"/>
              <a:buChar char="p"/>
            </a:pPr>
            <a:r>
              <a:rPr lang="en-US" altLang="zh-CN" sz="2400" dirty="0" smtClean="0"/>
              <a:t>1</a:t>
            </a:r>
            <a:r>
              <a:rPr lang="zh-CN" altLang="en-US" sz="2400" dirty="0" smtClean="0"/>
              <a:t>． 供电电压：</a:t>
            </a:r>
            <a:r>
              <a:rPr lang="en-US" altLang="zh-CN" sz="2400" dirty="0" smtClean="0"/>
              <a:t>3-5.5V</a:t>
            </a:r>
          </a:p>
          <a:p>
            <a:pPr>
              <a:buFont typeface="Wingdings" pitchFamily="2" charset="2"/>
              <a:buChar char="p"/>
            </a:pPr>
            <a:r>
              <a:rPr lang="en-US" altLang="zh-CN" sz="2400" dirty="0" smtClean="0"/>
              <a:t>2</a:t>
            </a:r>
            <a:r>
              <a:rPr lang="zh-CN" altLang="en-US" sz="2400" dirty="0" smtClean="0"/>
              <a:t>． 供电电流：最大</a:t>
            </a:r>
            <a:r>
              <a:rPr lang="en-US" altLang="zh-CN" sz="2400" dirty="0" smtClean="0"/>
              <a:t>2.5Ma</a:t>
            </a:r>
          </a:p>
          <a:p>
            <a:pPr>
              <a:buFont typeface="Wingdings" pitchFamily="2" charset="2"/>
              <a:buChar char="p"/>
            </a:pPr>
            <a:r>
              <a:rPr lang="en-US" altLang="zh-CN" sz="2400" dirty="0" smtClean="0"/>
              <a:t>3</a:t>
            </a:r>
            <a:r>
              <a:rPr lang="zh-CN" altLang="en-US" sz="2400" dirty="0" smtClean="0"/>
              <a:t>． 温度范围：</a:t>
            </a:r>
            <a:r>
              <a:rPr lang="en-US" altLang="zh-CN" sz="2400" dirty="0" smtClean="0"/>
              <a:t>0-50℃ </a:t>
            </a:r>
            <a:r>
              <a:rPr lang="zh-CN" altLang="en-US" sz="2400" dirty="0" smtClean="0"/>
              <a:t>误差</a:t>
            </a:r>
            <a:r>
              <a:rPr lang="en-US" altLang="zh-CN" sz="2400" dirty="0" smtClean="0"/>
              <a:t>±2℃</a:t>
            </a:r>
          </a:p>
          <a:p>
            <a:pPr>
              <a:buFont typeface="Wingdings" pitchFamily="2" charset="2"/>
              <a:buChar char="p"/>
            </a:pPr>
            <a:r>
              <a:rPr lang="en-US" altLang="zh-CN" sz="2400" dirty="0" smtClean="0"/>
              <a:t>4</a:t>
            </a:r>
            <a:r>
              <a:rPr lang="zh-CN" altLang="en-US" sz="2400" dirty="0" smtClean="0"/>
              <a:t>． 湿度范围：</a:t>
            </a:r>
            <a:r>
              <a:rPr lang="en-US" altLang="zh-CN" sz="2400" dirty="0" smtClean="0"/>
              <a:t>20-90%RH </a:t>
            </a:r>
            <a:r>
              <a:rPr lang="zh-CN" altLang="en-US" sz="2400" dirty="0" smtClean="0"/>
              <a:t>误差</a:t>
            </a:r>
            <a:r>
              <a:rPr lang="en-US" altLang="zh-CN" sz="2400" dirty="0" smtClean="0"/>
              <a:t>±5%RH</a:t>
            </a:r>
          </a:p>
          <a:p>
            <a:pPr>
              <a:buFont typeface="Wingdings" pitchFamily="2" charset="2"/>
              <a:buChar char="p"/>
            </a:pPr>
            <a:r>
              <a:rPr lang="en-US" altLang="zh-CN" sz="2400" dirty="0" smtClean="0"/>
              <a:t>5</a:t>
            </a:r>
            <a:r>
              <a:rPr lang="zh-CN" altLang="en-US" sz="2400" dirty="0" smtClean="0"/>
              <a:t>． 响应时间</a:t>
            </a:r>
            <a:r>
              <a:rPr lang="en-US" altLang="zh-CN" sz="2400" dirty="0" smtClean="0"/>
              <a:t>: 1/e(63%) 6-30s</a:t>
            </a:r>
          </a:p>
          <a:p>
            <a:pPr>
              <a:buFont typeface="Wingdings" pitchFamily="2" charset="2"/>
              <a:buChar char="p"/>
            </a:pPr>
            <a:r>
              <a:rPr lang="en-US" altLang="zh-CN" sz="2400" dirty="0" smtClean="0"/>
              <a:t>6</a:t>
            </a:r>
            <a:r>
              <a:rPr lang="zh-CN" altLang="en-US" sz="2400" dirty="0" smtClean="0"/>
              <a:t>． 测量分辨率分别为 </a:t>
            </a:r>
            <a:r>
              <a:rPr lang="en-US" altLang="zh-CN" sz="2400" dirty="0" smtClean="0"/>
              <a:t>8bit</a:t>
            </a:r>
            <a:r>
              <a:rPr lang="zh-CN" altLang="en-US" sz="2400" dirty="0" smtClean="0"/>
              <a:t>（温度）、</a:t>
            </a:r>
            <a:r>
              <a:rPr lang="en-US" altLang="zh-CN" sz="2400" dirty="0" smtClean="0"/>
              <a:t>8bit</a:t>
            </a:r>
            <a:r>
              <a:rPr lang="zh-CN" altLang="en-US" sz="2400" dirty="0" smtClean="0"/>
              <a:t>（湿度）</a:t>
            </a:r>
          </a:p>
          <a:p>
            <a:pPr>
              <a:buFont typeface="Wingdings" pitchFamily="2" charset="2"/>
              <a:buChar char="p"/>
            </a:pPr>
            <a:r>
              <a:rPr lang="en-US" altLang="zh-CN" sz="2400" dirty="0" smtClean="0"/>
              <a:t>7</a:t>
            </a:r>
            <a:r>
              <a:rPr lang="zh-CN" altLang="en-US" sz="2400" dirty="0" smtClean="0"/>
              <a:t>． 采样周期间隔不得低于</a:t>
            </a:r>
            <a:r>
              <a:rPr lang="en-US" altLang="zh-CN" sz="2400" dirty="0" smtClean="0"/>
              <a:t>1 </a:t>
            </a:r>
            <a:r>
              <a:rPr lang="zh-CN" altLang="en-US" sz="2400" dirty="0" smtClean="0"/>
              <a:t>秒钟</a:t>
            </a:r>
          </a:p>
          <a:p>
            <a:pPr>
              <a:buFont typeface="Wingdings" pitchFamily="2" charset="2"/>
              <a:buChar char="p"/>
            </a:pPr>
            <a:r>
              <a:rPr lang="en-US" altLang="zh-CN" sz="2400" dirty="0" smtClean="0"/>
              <a:t>8</a:t>
            </a:r>
            <a:r>
              <a:rPr lang="zh-CN" altLang="en-US" sz="2400" dirty="0" smtClean="0"/>
              <a:t>． 模块尺寸：</a:t>
            </a:r>
            <a:r>
              <a:rPr lang="en-US" altLang="zh-CN" sz="2400" dirty="0" smtClean="0"/>
              <a:t>30x20mm</a:t>
            </a:r>
            <a:endParaRPr lang="en-US" altLang="zh-CN" sz="24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en-US" altLang="zh-CN" sz="3200" dirty="0" smtClean="0"/>
              <a:t>DHT11</a:t>
            </a:r>
            <a:r>
              <a:rPr lang="zh-CN" altLang="en-US" sz="3200" dirty="0" smtClean="0"/>
              <a:t>温湿度传感器介绍</a:t>
            </a:r>
            <a:endParaRPr lang="zh-CN" altLang="en-US" sz="3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2286016"/>
          </a:xfrm>
        </p:spPr>
        <p:txBody>
          <a:bodyPr/>
          <a:lstStyle/>
          <a:p>
            <a:pPr>
              <a:buNone/>
            </a:pPr>
            <a:r>
              <a:rPr lang="zh-CN" altLang="en-US" sz="2400" b="1" dirty="0" smtClean="0"/>
              <a:t>传感器的时序</a:t>
            </a:r>
            <a:endParaRPr lang="zh-CN" altLang="en-US" sz="2400" dirty="0" smtClean="0"/>
          </a:p>
          <a:p>
            <a:pPr>
              <a:buFont typeface="Wingdings" pitchFamily="2" charset="2"/>
              <a:buChar char="p"/>
            </a:pPr>
            <a:r>
              <a:rPr lang="zh-CN" altLang="en-US" sz="2400" dirty="0" smtClean="0"/>
              <a:t>由于</a:t>
            </a:r>
            <a:r>
              <a:rPr lang="en-US" altLang="zh-CN" sz="2400" dirty="0" smtClean="0"/>
              <a:t>DHT11</a:t>
            </a:r>
            <a:r>
              <a:rPr lang="zh-CN" altLang="en-US" sz="2400" dirty="0" smtClean="0"/>
              <a:t>传感器是采用单线制串行通讯的方法，进行采样数据的，要配合时序，一位位从单条通讯线传过来，再合成</a:t>
            </a:r>
            <a:r>
              <a:rPr lang="en-US" altLang="zh-CN" sz="2400" dirty="0" smtClean="0"/>
              <a:t>8</a:t>
            </a:r>
            <a:r>
              <a:rPr lang="zh-CN" altLang="en-US" sz="2400" dirty="0" smtClean="0"/>
              <a:t>位字节，然后还要进行校验和，判断数据传送是否正确</a:t>
            </a:r>
            <a:endParaRPr lang="en-US" altLang="zh-CN" sz="2400" dirty="0" smtClean="0"/>
          </a:p>
          <a:p>
            <a:pPr>
              <a:buFont typeface="Wingdings" pitchFamily="2" charset="2"/>
              <a:buChar char="p"/>
            </a:pPr>
            <a:r>
              <a:rPr lang="en-US" altLang="zh-CN" sz="2400" dirty="0" smtClean="0"/>
              <a:t>DATA </a:t>
            </a:r>
            <a:r>
              <a:rPr lang="zh-CN" altLang="en-US" sz="2400" dirty="0" smtClean="0"/>
              <a:t>用于微处理器与 </a:t>
            </a:r>
            <a:r>
              <a:rPr lang="en-US" altLang="zh-CN" sz="2400" dirty="0" smtClean="0"/>
              <a:t>DHT11</a:t>
            </a:r>
            <a:r>
              <a:rPr lang="zh-CN" altLang="en-US" sz="2400" dirty="0" smtClean="0"/>
              <a:t>之间的通讯和同步</a:t>
            </a:r>
            <a:r>
              <a:rPr lang="en-US" altLang="zh-CN" sz="2400" dirty="0" smtClean="0"/>
              <a:t>,</a:t>
            </a:r>
            <a:r>
              <a:rPr lang="zh-CN" altLang="en-US" sz="2400" dirty="0" smtClean="0"/>
              <a:t>采用单总线数据格式</a:t>
            </a:r>
            <a:r>
              <a:rPr lang="en-US" altLang="zh-CN" sz="2400" dirty="0" smtClean="0"/>
              <a:t>,</a:t>
            </a:r>
            <a:r>
              <a:rPr lang="zh-CN" altLang="en-US" sz="2400" dirty="0" smtClean="0"/>
              <a:t>一次通讯时间</a:t>
            </a:r>
            <a:r>
              <a:rPr lang="en-US" altLang="zh-CN" sz="2400" dirty="0" smtClean="0"/>
              <a:t>4ms</a:t>
            </a:r>
            <a:r>
              <a:rPr lang="zh-CN" altLang="en-US" sz="2400" dirty="0" smtClean="0"/>
              <a:t>左右</a:t>
            </a:r>
            <a:r>
              <a:rPr lang="en-US" altLang="zh-CN" sz="2400" dirty="0" smtClean="0"/>
              <a:t>,</a:t>
            </a:r>
            <a:r>
              <a:rPr lang="zh-CN" altLang="en-US" sz="2400" dirty="0" smtClean="0"/>
              <a:t>数据分小数部分和整数部分</a:t>
            </a:r>
            <a:r>
              <a:rPr lang="en-US" altLang="zh-CN" sz="2400" dirty="0" smtClean="0"/>
              <a:t>,</a:t>
            </a:r>
            <a:r>
              <a:rPr lang="zh-CN" altLang="en-US" sz="2400" dirty="0" smtClean="0"/>
              <a:t>具体格式在下面说明</a:t>
            </a:r>
            <a:r>
              <a:rPr lang="en-US" altLang="zh-CN" sz="2400" dirty="0" smtClean="0"/>
              <a:t>,</a:t>
            </a:r>
            <a:r>
              <a:rPr lang="zh-CN" altLang="en-US" sz="2400" dirty="0" smtClean="0"/>
              <a:t>当前小数部分用于以后扩展</a:t>
            </a:r>
            <a:r>
              <a:rPr lang="en-US" altLang="zh-CN" sz="2400" dirty="0" smtClean="0"/>
              <a:t>,</a:t>
            </a:r>
            <a:r>
              <a:rPr lang="zh-CN" altLang="en-US" sz="2400" dirty="0" smtClean="0"/>
              <a:t>现读出为零</a:t>
            </a:r>
            <a:r>
              <a:rPr lang="en-US" altLang="zh-CN" sz="2400" dirty="0" smtClean="0"/>
              <a:t>.</a:t>
            </a:r>
            <a:r>
              <a:rPr lang="zh-CN" altLang="en-US" sz="2400" dirty="0" smtClean="0"/>
              <a:t>操作流程如下</a:t>
            </a:r>
            <a:r>
              <a:rPr lang="en-US" altLang="zh-CN" sz="2400" dirty="0" smtClean="0"/>
              <a:t>:</a:t>
            </a:r>
          </a:p>
          <a:p>
            <a:pPr>
              <a:buNone/>
            </a:pPr>
            <a:r>
              <a:rPr lang="en-US" altLang="zh-CN" sz="2400" dirty="0" smtClean="0"/>
              <a:t>	</a:t>
            </a:r>
            <a:r>
              <a:rPr lang="zh-CN" altLang="en-US" sz="2400" dirty="0" smtClean="0"/>
              <a:t>一次完整的数据传输为</a:t>
            </a:r>
            <a:r>
              <a:rPr lang="en-US" altLang="zh-CN" sz="2400" dirty="0" smtClean="0"/>
              <a:t>40bit,</a:t>
            </a:r>
            <a:r>
              <a:rPr lang="zh-CN" altLang="en-US" sz="2400" dirty="0" smtClean="0"/>
              <a:t>高位先出。</a:t>
            </a:r>
          </a:p>
          <a:p>
            <a:pPr>
              <a:buFont typeface="Wingdings" pitchFamily="2" charset="2"/>
              <a:buChar char="p"/>
            </a:pPr>
            <a:r>
              <a:rPr lang="zh-CN" altLang="en-US" sz="2400" dirty="0" smtClean="0"/>
              <a:t>数据格式</a:t>
            </a:r>
            <a:r>
              <a:rPr lang="en-US" altLang="zh-CN" sz="2400" dirty="0" smtClean="0"/>
              <a:t>:</a:t>
            </a:r>
          </a:p>
          <a:p>
            <a:pPr>
              <a:buNone/>
            </a:pPr>
            <a:r>
              <a:rPr lang="en-US" altLang="zh-CN" sz="2400" dirty="0" smtClean="0"/>
              <a:t>	8bit</a:t>
            </a:r>
            <a:r>
              <a:rPr lang="zh-CN" altLang="en-US" sz="2400" dirty="0" smtClean="0"/>
              <a:t>湿度整数数据</a:t>
            </a:r>
            <a:r>
              <a:rPr lang="en-US" altLang="zh-CN" sz="2400" dirty="0" smtClean="0"/>
              <a:t>+8bit</a:t>
            </a:r>
            <a:r>
              <a:rPr lang="zh-CN" altLang="en-US" sz="2400" dirty="0" smtClean="0"/>
              <a:t>湿度小数数据</a:t>
            </a:r>
          </a:p>
          <a:p>
            <a:pPr>
              <a:buNone/>
            </a:pPr>
            <a:r>
              <a:rPr lang="en-US" altLang="zh-CN" sz="2400" dirty="0" smtClean="0"/>
              <a:t>	+8bi</a:t>
            </a:r>
            <a:r>
              <a:rPr lang="zh-CN" altLang="en-US" sz="2400" dirty="0" smtClean="0"/>
              <a:t>温度整数数据</a:t>
            </a:r>
            <a:r>
              <a:rPr lang="en-US" altLang="zh-CN" sz="2400" dirty="0" smtClean="0"/>
              <a:t>+8bit</a:t>
            </a:r>
            <a:r>
              <a:rPr lang="zh-CN" altLang="en-US" sz="2400" dirty="0" smtClean="0"/>
              <a:t>温度小数数据</a:t>
            </a:r>
          </a:p>
          <a:p>
            <a:pPr>
              <a:buNone/>
            </a:pPr>
            <a:r>
              <a:rPr lang="en-US" altLang="zh-CN" sz="2400" dirty="0" smtClean="0"/>
              <a:t>	+8bit</a:t>
            </a:r>
            <a:r>
              <a:rPr lang="zh-CN" altLang="en-US" sz="2400" dirty="0" smtClean="0"/>
              <a:t>校验和</a:t>
            </a:r>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en-US" altLang="zh-CN" sz="3200" dirty="0" smtClean="0"/>
              <a:t>DHT11</a:t>
            </a:r>
            <a:r>
              <a:rPr lang="zh-CN" altLang="en-US" sz="3200" dirty="0" smtClean="0"/>
              <a:t>温湿度传感器介绍</a:t>
            </a:r>
            <a:endParaRPr lang="zh-CN" altLang="en-US"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2286016"/>
          </a:xfrm>
        </p:spPr>
        <p:txBody>
          <a:bodyPr/>
          <a:lstStyle/>
          <a:p>
            <a:pPr>
              <a:buNone/>
            </a:pPr>
            <a:r>
              <a:rPr lang="zh-CN" altLang="en-US" sz="2400" b="1" dirty="0" smtClean="0"/>
              <a:t>传感器的时序</a:t>
            </a:r>
            <a:endParaRPr lang="zh-CN" altLang="en-US" sz="2400" dirty="0" smtClean="0"/>
          </a:p>
          <a:p>
            <a:pPr>
              <a:buFont typeface="Wingdings" pitchFamily="2" charset="2"/>
              <a:buChar char="p"/>
            </a:pPr>
            <a:r>
              <a:rPr lang="zh-CN" altLang="en-US" sz="2400" dirty="0" smtClean="0"/>
              <a:t>数据传送正确时校验和数据等于“</a:t>
            </a:r>
            <a:r>
              <a:rPr lang="en-US" altLang="zh-CN" sz="2400" b="1" dirty="0" smtClean="0"/>
              <a:t>8bit</a:t>
            </a:r>
            <a:r>
              <a:rPr lang="zh-CN" altLang="en-US" sz="2400" b="1" dirty="0" smtClean="0"/>
              <a:t>湿度整数数据</a:t>
            </a:r>
            <a:r>
              <a:rPr lang="en-US" altLang="zh-CN" sz="2400" b="1" dirty="0" smtClean="0"/>
              <a:t>+8bit</a:t>
            </a:r>
            <a:r>
              <a:rPr lang="zh-CN" altLang="en-US" sz="2400" b="1" dirty="0" smtClean="0"/>
              <a:t>湿度小数数据</a:t>
            </a:r>
            <a:r>
              <a:rPr lang="en-US" altLang="zh-CN" sz="2400" b="1" dirty="0" smtClean="0"/>
              <a:t>+8bi</a:t>
            </a:r>
            <a:r>
              <a:rPr lang="zh-CN" altLang="en-US" sz="2400" b="1" dirty="0" smtClean="0"/>
              <a:t>温度整数数据</a:t>
            </a:r>
            <a:r>
              <a:rPr lang="en-US" altLang="zh-CN" sz="2400" b="1" dirty="0" smtClean="0"/>
              <a:t>+8bit</a:t>
            </a:r>
            <a:r>
              <a:rPr lang="zh-CN" altLang="en-US" sz="2400" b="1" dirty="0" smtClean="0"/>
              <a:t>温度小数数据</a:t>
            </a:r>
            <a:r>
              <a:rPr lang="zh-CN" altLang="en-US" sz="2400" dirty="0" smtClean="0"/>
              <a:t>”所得结果的末</a:t>
            </a:r>
            <a:r>
              <a:rPr lang="en-US" altLang="zh-CN" sz="2400" dirty="0" smtClean="0"/>
              <a:t>8</a:t>
            </a:r>
            <a:r>
              <a:rPr lang="zh-CN" altLang="en-US" sz="2400" dirty="0" smtClean="0"/>
              <a:t>位。</a:t>
            </a:r>
          </a:p>
          <a:p>
            <a:pPr>
              <a:buFont typeface="Wingdings" pitchFamily="2" charset="2"/>
              <a:buChar char="p"/>
            </a:pPr>
            <a:r>
              <a:rPr lang="zh-CN" altLang="en-US" sz="2400" dirty="0" smtClean="0"/>
              <a:t>用户</a:t>
            </a:r>
            <a:r>
              <a:rPr lang="en-US" altLang="zh-CN" sz="2400" dirty="0" smtClean="0"/>
              <a:t>MCU</a:t>
            </a:r>
            <a:r>
              <a:rPr lang="zh-CN" altLang="en-US" sz="2400" dirty="0" smtClean="0"/>
              <a:t>发送一次开始信号后</a:t>
            </a:r>
            <a:r>
              <a:rPr lang="en-US" altLang="zh-CN" sz="2400" dirty="0" smtClean="0"/>
              <a:t>,DHT11</a:t>
            </a:r>
            <a:r>
              <a:rPr lang="zh-CN" altLang="en-US" sz="2400" dirty="0" smtClean="0"/>
              <a:t>从低功耗模式转换到高速模式</a:t>
            </a:r>
            <a:r>
              <a:rPr lang="en-US" altLang="zh-CN" sz="2400" dirty="0" smtClean="0"/>
              <a:t>,</a:t>
            </a:r>
            <a:r>
              <a:rPr lang="zh-CN" altLang="en-US" sz="2400" dirty="0" smtClean="0"/>
              <a:t>等待主机开始信号结束后</a:t>
            </a:r>
            <a:r>
              <a:rPr lang="en-US" altLang="zh-CN" sz="2400" dirty="0" smtClean="0"/>
              <a:t>,DHT11</a:t>
            </a:r>
            <a:r>
              <a:rPr lang="zh-CN" altLang="en-US" sz="2400" dirty="0" smtClean="0"/>
              <a:t>发送响应信号</a:t>
            </a:r>
            <a:r>
              <a:rPr lang="en-US" altLang="zh-CN" sz="2400" dirty="0" smtClean="0"/>
              <a:t>,</a:t>
            </a:r>
          </a:p>
          <a:p>
            <a:pPr>
              <a:buFont typeface="Wingdings" pitchFamily="2" charset="2"/>
              <a:buChar char="p"/>
            </a:pPr>
            <a:r>
              <a:rPr lang="zh-CN" altLang="en-US" sz="2400" dirty="0" smtClean="0"/>
              <a:t>送出</a:t>
            </a:r>
            <a:r>
              <a:rPr lang="en-US" altLang="zh-CN" sz="2400" dirty="0" smtClean="0"/>
              <a:t>40bit</a:t>
            </a:r>
            <a:r>
              <a:rPr lang="zh-CN" altLang="en-US" sz="2400" dirty="0" smtClean="0"/>
              <a:t>的数据</a:t>
            </a:r>
            <a:r>
              <a:rPr lang="en-US" altLang="zh-CN" sz="2400" dirty="0" smtClean="0"/>
              <a:t>,</a:t>
            </a:r>
            <a:r>
              <a:rPr lang="zh-CN" altLang="en-US" sz="2400" dirty="0" smtClean="0"/>
              <a:t>并触发一次信号采集</a:t>
            </a:r>
            <a:r>
              <a:rPr lang="en-US" altLang="zh-CN" sz="2400" dirty="0" smtClean="0"/>
              <a:t>,</a:t>
            </a:r>
            <a:r>
              <a:rPr lang="zh-CN" altLang="en-US" sz="2400" dirty="0" smtClean="0"/>
              <a:t>用户可选择读取部分数据</a:t>
            </a:r>
            <a:r>
              <a:rPr lang="en-US" altLang="zh-CN" sz="2400" dirty="0" smtClean="0"/>
              <a:t>.</a:t>
            </a:r>
            <a:r>
              <a:rPr lang="zh-CN" altLang="en-US" sz="2400" dirty="0" smtClean="0"/>
              <a:t>从模式下</a:t>
            </a:r>
            <a:r>
              <a:rPr lang="en-US" altLang="zh-CN" sz="2400" dirty="0" smtClean="0"/>
              <a:t>,DHT11</a:t>
            </a:r>
            <a:r>
              <a:rPr lang="zh-CN" altLang="en-US" sz="2400" dirty="0" smtClean="0"/>
              <a:t>接收到开始信号触发一次温湿度采集</a:t>
            </a:r>
            <a:r>
              <a:rPr lang="en-US" altLang="zh-CN" sz="2400" dirty="0" smtClean="0"/>
              <a:t>,</a:t>
            </a:r>
            <a:r>
              <a:rPr lang="zh-CN" altLang="en-US" sz="2400" dirty="0" smtClean="0"/>
              <a:t>如果没有接收到主机发送开始信号</a:t>
            </a:r>
            <a:r>
              <a:rPr lang="en-US" altLang="zh-CN" sz="2400" dirty="0" smtClean="0"/>
              <a:t>,DHT11</a:t>
            </a:r>
            <a:r>
              <a:rPr lang="zh-CN" altLang="en-US" sz="2400" dirty="0" smtClean="0"/>
              <a:t>不会主动进行温湿度采集</a:t>
            </a:r>
            <a:r>
              <a:rPr lang="en-US" altLang="zh-CN" sz="2400" dirty="0" smtClean="0"/>
              <a:t>.</a:t>
            </a:r>
            <a:r>
              <a:rPr lang="zh-CN" altLang="en-US" sz="2400" dirty="0" smtClean="0"/>
              <a:t>采集数据后转换到低速模式。</a:t>
            </a:r>
            <a:endParaRPr lang="zh-CN" altLang="en-US" sz="24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en-US" altLang="zh-CN" sz="3200" dirty="0" smtClean="0"/>
              <a:t>DHT11</a:t>
            </a:r>
            <a:r>
              <a:rPr lang="zh-CN" altLang="en-US" sz="3200" dirty="0" smtClean="0"/>
              <a:t>温湿度传感器介绍</a:t>
            </a:r>
            <a:endParaRPr lang="zh-CN" altLang="en-US" sz="3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642942"/>
          </a:xfrm>
        </p:spPr>
        <p:txBody>
          <a:bodyPr/>
          <a:lstStyle/>
          <a:p>
            <a:pPr>
              <a:buNone/>
            </a:pPr>
            <a:r>
              <a:rPr lang="zh-CN" altLang="en-US" sz="2400" b="1" dirty="0" smtClean="0"/>
              <a:t>传感器的时序</a:t>
            </a:r>
            <a:endParaRPr lang="zh-CN" altLang="en-US"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en-US" altLang="zh-CN" sz="3200" dirty="0" smtClean="0"/>
              <a:t>DHT11</a:t>
            </a:r>
            <a:r>
              <a:rPr lang="zh-CN" altLang="en-US" sz="3200" dirty="0" smtClean="0"/>
              <a:t>温湿度传感器介绍</a:t>
            </a:r>
            <a:endParaRPr lang="zh-CN" altLang="en-US" sz="3200" b="1" dirty="0"/>
          </a:p>
        </p:txBody>
      </p:sp>
      <p:pic>
        <p:nvPicPr>
          <p:cNvPr id="24578" name="Picture 2" descr="C:\Users\zhangjh\AppData\Roaming\360se6\Application\User Data\temp\223514zocnr9ocqgddocjp.jpg"/>
          <p:cNvPicPr>
            <a:picLocks noChangeAspect="1" noChangeArrowheads="1"/>
          </p:cNvPicPr>
          <p:nvPr/>
        </p:nvPicPr>
        <p:blipFill>
          <a:blip r:embed="rId2"/>
          <a:srcRect/>
          <a:stretch>
            <a:fillRect/>
          </a:stretch>
        </p:blipFill>
        <p:spPr bwMode="auto">
          <a:xfrm>
            <a:off x="357158" y="1428736"/>
            <a:ext cx="8429684" cy="241440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2286016"/>
          </a:xfrm>
        </p:spPr>
        <p:txBody>
          <a:bodyPr/>
          <a:lstStyle/>
          <a:p>
            <a:pPr lvl="0">
              <a:buFont typeface="Wingdings" pitchFamily="2" charset="2"/>
              <a:buChar char="p"/>
            </a:pPr>
            <a:r>
              <a:rPr lang="zh-CN" altLang="en-US" sz="2400" dirty="0" smtClean="0"/>
              <a:t>将</a:t>
            </a:r>
            <a:r>
              <a:rPr lang="en-US" altLang="zh-CN" sz="2400" dirty="0" smtClean="0"/>
              <a:t>DHT11</a:t>
            </a:r>
            <a:r>
              <a:rPr lang="zh-CN" altLang="en-US" sz="2400" dirty="0" smtClean="0"/>
              <a:t>温湿度传感器的</a:t>
            </a:r>
            <a:r>
              <a:rPr lang="en-US" altLang="zh-CN" sz="2400" dirty="0" smtClean="0"/>
              <a:t>VCC</a:t>
            </a:r>
            <a:r>
              <a:rPr lang="zh-CN" altLang="en-US" sz="2400" dirty="0" smtClean="0"/>
              <a:t>、</a:t>
            </a:r>
            <a:r>
              <a:rPr lang="en-US" altLang="zh-CN" sz="2400" dirty="0" smtClean="0"/>
              <a:t>GND</a:t>
            </a:r>
            <a:r>
              <a:rPr lang="zh-CN" altLang="en-US" sz="2400" dirty="0" smtClean="0"/>
              <a:t>分别连接至</a:t>
            </a:r>
            <a:r>
              <a:rPr lang="en-US" altLang="zh-CN" sz="2400" dirty="0" err="1" smtClean="0"/>
              <a:t>Arduino</a:t>
            </a:r>
            <a:r>
              <a:rPr lang="en-US" altLang="zh-CN" sz="2400" dirty="0" smtClean="0"/>
              <a:t> Uno</a:t>
            </a:r>
            <a:r>
              <a:rPr lang="zh-CN" altLang="en-US" sz="2400" dirty="0" smtClean="0"/>
              <a:t>控制器的</a:t>
            </a:r>
            <a:r>
              <a:rPr lang="en-US" altLang="zh-CN" sz="2400" dirty="0" smtClean="0"/>
              <a:t>+5V</a:t>
            </a:r>
            <a:r>
              <a:rPr lang="zh-CN" altLang="en-US" sz="2400" dirty="0" smtClean="0"/>
              <a:t>、</a:t>
            </a:r>
            <a:r>
              <a:rPr lang="en-US" altLang="zh-CN" sz="2400" dirty="0" smtClean="0"/>
              <a:t>GND</a:t>
            </a:r>
            <a:r>
              <a:rPr lang="zh-CN" altLang="en-US" sz="2400" dirty="0" smtClean="0"/>
              <a:t>，以给</a:t>
            </a:r>
            <a:r>
              <a:rPr lang="en-US" altLang="zh-CN" sz="2400" dirty="0" smtClean="0"/>
              <a:t>DHT11</a:t>
            </a:r>
            <a:r>
              <a:rPr lang="zh-CN" altLang="en-US" sz="2400" dirty="0" smtClean="0"/>
              <a:t>提供电源</a:t>
            </a:r>
            <a:endParaRPr lang="en-US" altLang="zh-CN" sz="2400" dirty="0" smtClean="0"/>
          </a:p>
          <a:p>
            <a:pPr lvl="0">
              <a:buFont typeface="Wingdings" pitchFamily="2" charset="2"/>
              <a:buChar char="p"/>
            </a:pPr>
            <a:r>
              <a:rPr lang="en-US" altLang="zh-CN" sz="2400" dirty="0" smtClean="0"/>
              <a:t>DHT11</a:t>
            </a:r>
            <a:r>
              <a:rPr lang="zh-CN" altLang="en-US" sz="2400" dirty="0" smtClean="0"/>
              <a:t>模块的</a:t>
            </a:r>
            <a:r>
              <a:rPr lang="en-US" altLang="zh-CN" sz="2400" dirty="0" smtClean="0"/>
              <a:t>DOUT</a:t>
            </a:r>
            <a:r>
              <a:rPr lang="zh-CN" altLang="en-US" sz="2400" dirty="0" smtClean="0"/>
              <a:t>引脚接至</a:t>
            </a:r>
            <a:r>
              <a:rPr lang="en-US" altLang="zh-CN" sz="2400" dirty="0" err="1" smtClean="0"/>
              <a:t>ArduinoUno</a:t>
            </a:r>
            <a:r>
              <a:rPr lang="zh-CN" altLang="en-US" sz="2400" dirty="0" smtClean="0"/>
              <a:t>控制器数字引脚</a:t>
            </a:r>
            <a:r>
              <a:rPr lang="en-US" altLang="zh-CN" sz="2400" dirty="0" smtClean="0"/>
              <a:t>D2</a:t>
            </a:r>
            <a:r>
              <a:rPr lang="zh-CN" altLang="en-US" sz="2400" dirty="0" smtClean="0"/>
              <a:t>，且并联</a:t>
            </a:r>
            <a:r>
              <a:rPr lang="en-US" altLang="zh-CN" sz="2400" dirty="0" smtClean="0"/>
              <a:t>5kΩ</a:t>
            </a:r>
            <a:r>
              <a:rPr lang="zh-CN" altLang="en-US" sz="2400" dirty="0" smtClean="0"/>
              <a:t>的上拉电阻，</a:t>
            </a:r>
            <a:r>
              <a:rPr lang="en-US" altLang="zh-CN" sz="2400" dirty="0" smtClean="0"/>
              <a:t>DHT11</a:t>
            </a:r>
            <a:r>
              <a:rPr lang="zh-CN" altLang="en-US" sz="2400" dirty="0" smtClean="0"/>
              <a:t>模块的</a:t>
            </a:r>
            <a:r>
              <a:rPr lang="en-US" altLang="zh-CN" sz="2400" dirty="0" smtClean="0"/>
              <a:t>NC</a:t>
            </a:r>
            <a:r>
              <a:rPr lang="zh-CN" altLang="en-US" sz="2400" dirty="0" smtClean="0"/>
              <a:t>引脚也连接至</a:t>
            </a:r>
            <a:r>
              <a:rPr lang="en-US" altLang="zh-CN" sz="2400" dirty="0" smtClean="0"/>
              <a:t>GND</a:t>
            </a:r>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2</a:t>
            </a:r>
            <a:r>
              <a:rPr lang="zh-CN" altLang="en-US" sz="3200" b="1" i="1" dirty="0" smtClean="0"/>
              <a:t>、</a:t>
            </a:r>
            <a:r>
              <a:rPr lang="en-US" altLang="zh-CN" sz="3200" b="1" dirty="0" smtClean="0"/>
              <a:t>DHT11</a:t>
            </a:r>
            <a:r>
              <a:rPr lang="zh-CN" altLang="en-US" sz="3200" b="1" dirty="0" smtClean="0"/>
              <a:t>传感器硬件连接</a:t>
            </a:r>
            <a:endParaRPr lang="zh-CN" altLang="en-US" sz="3200" b="1" dirty="0"/>
          </a:p>
        </p:txBody>
      </p:sp>
      <p:pic>
        <p:nvPicPr>
          <p:cNvPr id="3074" name="Picture 2" descr="C:\Users\zhangjh\AppData\Roaming\360se6\Application\User Data\temp\ob7tempsensor18.png"/>
          <p:cNvPicPr>
            <a:picLocks noChangeAspect="1" noChangeArrowheads="1"/>
          </p:cNvPicPr>
          <p:nvPr/>
        </p:nvPicPr>
        <p:blipFill>
          <a:blip r:embed="rId2"/>
          <a:srcRect/>
          <a:stretch>
            <a:fillRect/>
          </a:stretch>
        </p:blipFill>
        <p:spPr bwMode="auto">
          <a:xfrm>
            <a:off x="2857488" y="2428867"/>
            <a:ext cx="5500726" cy="4125545"/>
          </a:xfrm>
          <a:prstGeom prst="rect">
            <a:avLst/>
          </a:prstGeom>
          <a:noFill/>
        </p:spPr>
      </p:pic>
      <p:sp>
        <p:nvSpPr>
          <p:cNvPr id="5" name="矩形 4"/>
          <p:cNvSpPr/>
          <p:nvPr/>
        </p:nvSpPr>
        <p:spPr>
          <a:xfrm>
            <a:off x="500035" y="3071810"/>
            <a:ext cx="2571768" cy="1200329"/>
          </a:xfrm>
          <a:prstGeom prst="rect">
            <a:avLst/>
          </a:prstGeom>
        </p:spPr>
        <p:txBody>
          <a:bodyPr wrap="square">
            <a:spAutoFit/>
          </a:bodyPr>
          <a:lstStyle/>
          <a:p>
            <a:pPr>
              <a:buFont typeface="Wingdings" pitchFamily="2" charset="2"/>
              <a:buChar char="p"/>
            </a:pPr>
            <a:r>
              <a:rPr lang="zh-CN" altLang="en-US" sz="2400" kern="0" dirty="0" smtClean="0">
                <a:solidFill>
                  <a:srgbClr val="000000"/>
                </a:solidFill>
                <a:latin typeface="Arial"/>
                <a:ea typeface="宋体"/>
              </a:rPr>
              <a:t>上拉电阻不用也可以，主要起保护作用。</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5643602"/>
          </a:xfrm>
        </p:spPr>
        <p:txBody>
          <a:bodyPr/>
          <a:lstStyle/>
          <a:p>
            <a:pPr lvl="0">
              <a:buFont typeface="Wingdings" pitchFamily="2" charset="2"/>
              <a:buChar char="p"/>
            </a:pPr>
            <a:r>
              <a:rPr lang="zh-CN" altLang="en-US" sz="2400" dirty="0" smtClean="0"/>
              <a:t>上拉电阻的作用：</a:t>
            </a:r>
            <a:endParaRPr lang="en-US" altLang="zh-CN" sz="2400" dirty="0" smtClean="0"/>
          </a:p>
          <a:p>
            <a:pPr lvl="0">
              <a:buFont typeface="Wingdings" pitchFamily="2" charset="2"/>
              <a:buChar char="p"/>
            </a:pPr>
            <a:r>
              <a:rPr lang="zh-CN" altLang="en-US" sz="2400" dirty="0" smtClean="0"/>
              <a:t>总体而言：上拉就是将不确定的信号通过一个电阻嵌位在高电平</a:t>
            </a:r>
            <a:r>
              <a:rPr lang="en-US" altLang="zh-CN" sz="2400" dirty="0" smtClean="0"/>
              <a:t>,</a:t>
            </a:r>
            <a:r>
              <a:rPr lang="zh-CN" altLang="en-US" sz="2400" dirty="0" smtClean="0"/>
              <a:t>电阻同时起限流作用，具体情况有：</a:t>
            </a:r>
            <a:endParaRPr lang="en-US" altLang="zh-CN" sz="2400" dirty="0" smtClean="0"/>
          </a:p>
          <a:p>
            <a:pPr lvl="0">
              <a:buFont typeface="Wingdings" pitchFamily="2" charset="2"/>
              <a:buChar char="p"/>
            </a:pPr>
            <a:r>
              <a:rPr lang="en-US" altLang="zh-CN" sz="2400" dirty="0" smtClean="0"/>
              <a:t>1</a:t>
            </a:r>
            <a:r>
              <a:rPr lang="zh-CN" altLang="en-US" sz="2400" dirty="0" smtClean="0"/>
              <a:t>、</a:t>
            </a:r>
            <a:r>
              <a:rPr lang="en-US" altLang="zh-CN" sz="2400" dirty="0" smtClean="0"/>
              <a:t>TTL</a:t>
            </a:r>
            <a:r>
              <a:rPr lang="zh-CN" altLang="en-US" sz="2400" dirty="0" smtClean="0"/>
              <a:t>驱动</a:t>
            </a:r>
            <a:r>
              <a:rPr lang="en-US" altLang="zh-CN" sz="2400" dirty="0" smtClean="0"/>
              <a:t>CMOS</a:t>
            </a:r>
            <a:r>
              <a:rPr lang="zh-CN" altLang="en-US" sz="2400" dirty="0" smtClean="0"/>
              <a:t>时</a:t>
            </a:r>
            <a:r>
              <a:rPr lang="en-US" altLang="zh-CN" sz="2400" dirty="0" smtClean="0"/>
              <a:t>,</a:t>
            </a:r>
            <a:r>
              <a:rPr lang="zh-CN" altLang="en-US" sz="2400" dirty="0" smtClean="0"/>
              <a:t>如果</a:t>
            </a:r>
            <a:r>
              <a:rPr lang="en-US" altLang="zh-CN" sz="2400" dirty="0" smtClean="0"/>
              <a:t>TTL</a:t>
            </a:r>
            <a:r>
              <a:rPr lang="zh-CN" altLang="en-US" sz="2400" dirty="0" smtClean="0"/>
              <a:t>输出最低高电平低于</a:t>
            </a:r>
            <a:r>
              <a:rPr lang="en-US" altLang="zh-CN" sz="2400" dirty="0" smtClean="0"/>
              <a:t>CMOS</a:t>
            </a:r>
            <a:r>
              <a:rPr lang="zh-CN" altLang="en-US" sz="2400" dirty="0" smtClean="0"/>
              <a:t>最低高电平时</a:t>
            </a:r>
            <a:r>
              <a:rPr lang="en-US" altLang="zh-CN" sz="2400" dirty="0" smtClean="0"/>
              <a:t>,</a:t>
            </a:r>
            <a:r>
              <a:rPr lang="zh-CN" altLang="en-US" sz="2400" dirty="0" smtClean="0"/>
              <a:t>提高输出高电平值</a:t>
            </a:r>
            <a:endParaRPr lang="en-US" altLang="zh-CN" sz="2400" dirty="0" smtClean="0"/>
          </a:p>
          <a:p>
            <a:pPr lvl="0">
              <a:buFont typeface="Wingdings" pitchFamily="2" charset="2"/>
              <a:buChar char="p"/>
            </a:pPr>
            <a:r>
              <a:rPr lang="en-US" altLang="zh-CN" sz="2400" dirty="0" smtClean="0"/>
              <a:t>2</a:t>
            </a:r>
            <a:r>
              <a:rPr lang="zh-CN" altLang="en-US" sz="2400" dirty="0" smtClean="0"/>
              <a:t>、</a:t>
            </a:r>
            <a:r>
              <a:rPr lang="en-US" altLang="zh-CN" sz="2400" dirty="0" smtClean="0"/>
              <a:t>OC</a:t>
            </a:r>
            <a:r>
              <a:rPr lang="zh-CN" altLang="en-US" sz="2400" dirty="0" smtClean="0"/>
              <a:t>门必须加上拉</a:t>
            </a:r>
            <a:r>
              <a:rPr lang="en-US" altLang="zh-CN" sz="2400" dirty="0" smtClean="0"/>
              <a:t>,</a:t>
            </a:r>
            <a:r>
              <a:rPr lang="zh-CN" altLang="en-US" sz="2400" dirty="0" smtClean="0"/>
              <a:t>提高电平值</a:t>
            </a:r>
            <a:endParaRPr lang="en-US" altLang="zh-CN" sz="2400" dirty="0" smtClean="0"/>
          </a:p>
          <a:p>
            <a:pPr lvl="0">
              <a:buFont typeface="Wingdings" pitchFamily="2" charset="2"/>
              <a:buChar char="p"/>
            </a:pPr>
            <a:r>
              <a:rPr lang="en-US" altLang="zh-CN" sz="2400" dirty="0" smtClean="0"/>
              <a:t>3</a:t>
            </a:r>
            <a:r>
              <a:rPr lang="zh-CN" altLang="en-US" sz="2400" dirty="0" smtClean="0"/>
              <a:t>、加大输出的驱动能力</a:t>
            </a:r>
            <a:r>
              <a:rPr lang="en-US" altLang="zh-CN" sz="2400" dirty="0" smtClean="0"/>
              <a:t>(</a:t>
            </a:r>
            <a:r>
              <a:rPr lang="zh-CN" altLang="en-US" sz="2400" dirty="0" smtClean="0"/>
              <a:t>单片机较常用</a:t>
            </a:r>
            <a:r>
              <a:rPr lang="en-US" altLang="zh-CN" sz="2400" dirty="0" smtClean="0"/>
              <a:t>)</a:t>
            </a:r>
          </a:p>
          <a:p>
            <a:pPr lvl="0">
              <a:buFont typeface="Wingdings" pitchFamily="2" charset="2"/>
              <a:buChar char="p"/>
            </a:pPr>
            <a:r>
              <a:rPr lang="en-US" altLang="zh-CN" sz="2400" dirty="0" smtClean="0"/>
              <a:t>4</a:t>
            </a:r>
            <a:r>
              <a:rPr lang="zh-CN" altLang="en-US" sz="2400" dirty="0" smtClean="0"/>
              <a:t>、</a:t>
            </a:r>
            <a:r>
              <a:rPr lang="en-US" altLang="zh-CN" sz="2400" dirty="0" smtClean="0"/>
              <a:t>CMOS</a:t>
            </a:r>
            <a:r>
              <a:rPr lang="zh-CN" altLang="en-US" sz="2400" dirty="0" smtClean="0"/>
              <a:t>芯片中</a:t>
            </a:r>
            <a:r>
              <a:rPr lang="en-US" altLang="zh-CN" sz="2400" dirty="0" smtClean="0"/>
              <a:t>(</a:t>
            </a:r>
            <a:r>
              <a:rPr lang="zh-CN" altLang="en-US" sz="2400" dirty="0" smtClean="0"/>
              <a:t>特别是门的芯片</a:t>
            </a:r>
            <a:r>
              <a:rPr lang="en-US" altLang="zh-CN" sz="2400" dirty="0" smtClean="0"/>
              <a:t>),</a:t>
            </a:r>
            <a:r>
              <a:rPr lang="zh-CN" altLang="en-US" sz="2400" dirty="0" smtClean="0"/>
              <a:t>为防静电干扰</a:t>
            </a:r>
            <a:r>
              <a:rPr lang="en-US" altLang="zh-CN" sz="2400" dirty="0" smtClean="0"/>
              <a:t>,</a:t>
            </a:r>
            <a:r>
              <a:rPr lang="zh-CN" altLang="en-US" sz="2400" dirty="0" smtClean="0"/>
              <a:t>不用的引脚也不悬空</a:t>
            </a:r>
            <a:r>
              <a:rPr lang="en-US" altLang="zh-CN" sz="2400" dirty="0" smtClean="0"/>
              <a:t>,</a:t>
            </a:r>
            <a:r>
              <a:rPr lang="zh-CN" altLang="en-US" sz="2400" dirty="0" smtClean="0"/>
              <a:t>一般上拉</a:t>
            </a:r>
            <a:r>
              <a:rPr lang="en-US" altLang="zh-CN" sz="2400" dirty="0" smtClean="0"/>
              <a:t>,</a:t>
            </a:r>
            <a:r>
              <a:rPr lang="zh-CN" altLang="en-US" sz="2400" dirty="0" smtClean="0"/>
              <a:t>降低阻抗</a:t>
            </a:r>
            <a:r>
              <a:rPr lang="en-US" altLang="zh-CN" sz="2400" dirty="0" smtClean="0"/>
              <a:t>,</a:t>
            </a:r>
            <a:r>
              <a:rPr lang="zh-CN" altLang="en-US" sz="2400" dirty="0" smtClean="0"/>
              <a:t>提供泄荷通路</a:t>
            </a:r>
            <a:endParaRPr lang="en-US" altLang="zh-CN" sz="2400" dirty="0" smtClean="0"/>
          </a:p>
          <a:p>
            <a:pPr lvl="0">
              <a:buFont typeface="Wingdings" pitchFamily="2" charset="2"/>
              <a:buChar char="p"/>
            </a:pPr>
            <a:r>
              <a:rPr lang="en-US" altLang="zh-CN" sz="2400" dirty="0" smtClean="0"/>
              <a:t>5</a:t>
            </a:r>
            <a:r>
              <a:rPr lang="zh-CN" altLang="en-US" sz="2400" dirty="0" smtClean="0"/>
              <a:t>、提高输出电平</a:t>
            </a:r>
            <a:r>
              <a:rPr lang="en-US" altLang="zh-CN" sz="2400" dirty="0" smtClean="0"/>
              <a:t>,</a:t>
            </a:r>
            <a:r>
              <a:rPr lang="zh-CN" altLang="en-US" sz="2400" dirty="0" smtClean="0"/>
              <a:t>提高芯片输入信号的噪声容限</a:t>
            </a:r>
            <a:r>
              <a:rPr lang="en-US" altLang="zh-CN" sz="2400" dirty="0" smtClean="0"/>
              <a:t>,</a:t>
            </a:r>
            <a:r>
              <a:rPr lang="zh-CN" altLang="en-US" sz="2400" dirty="0" smtClean="0"/>
              <a:t>增强抗干扰</a:t>
            </a:r>
            <a:endParaRPr lang="en-US" altLang="zh-CN" sz="2400" dirty="0" smtClean="0"/>
          </a:p>
          <a:p>
            <a:pPr lvl="0">
              <a:buFont typeface="Wingdings" pitchFamily="2" charset="2"/>
              <a:buChar char="p"/>
            </a:pPr>
            <a:r>
              <a:rPr lang="en-US" altLang="zh-CN" sz="2400" dirty="0" smtClean="0"/>
              <a:t>6</a:t>
            </a:r>
            <a:r>
              <a:rPr lang="zh-CN" altLang="en-US" sz="2400" dirty="0" smtClean="0"/>
              <a:t>、提高总线抗电磁能力</a:t>
            </a:r>
            <a:r>
              <a:rPr lang="en-US" altLang="zh-CN" sz="2400" dirty="0" smtClean="0"/>
              <a:t>,</a:t>
            </a:r>
            <a:r>
              <a:rPr lang="zh-CN" altLang="en-US" sz="2400" dirty="0" smtClean="0"/>
              <a:t>空脚易受电磁干扰</a:t>
            </a:r>
            <a:endParaRPr lang="en-US" altLang="zh-CN" sz="2400" dirty="0" smtClean="0"/>
          </a:p>
          <a:p>
            <a:pPr lvl="0">
              <a:buFont typeface="Wingdings" pitchFamily="2" charset="2"/>
              <a:buChar char="p"/>
            </a:pPr>
            <a:r>
              <a:rPr lang="en-US" altLang="zh-CN" sz="2400" dirty="0" smtClean="0"/>
              <a:t>7</a:t>
            </a:r>
            <a:r>
              <a:rPr lang="zh-CN" altLang="en-US" sz="2400" dirty="0" smtClean="0"/>
              <a:t>、长线传输中加上拉</a:t>
            </a:r>
            <a:r>
              <a:rPr lang="en-US" altLang="zh-CN" sz="2400" dirty="0" smtClean="0"/>
              <a:t>,</a:t>
            </a:r>
            <a:r>
              <a:rPr lang="zh-CN" altLang="en-US" sz="2400" dirty="0" smtClean="0"/>
              <a:t>是阻抗匹配抑制反射干扰</a:t>
            </a:r>
            <a:endParaRPr lang="en-US" altLang="zh-CN" sz="2400" dirty="0" smtClean="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2</a:t>
            </a:r>
            <a:r>
              <a:rPr lang="zh-CN" altLang="en-US" sz="3200" b="1" i="1" dirty="0" smtClean="0"/>
              <a:t>、</a:t>
            </a:r>
            <a:r>
              <a:rPr lang="en-US" altLang="zh-CN" sz="3200" b="1" dirty="0" smtClean="0"/>
              <a:t>DHT11</a:t>
            </a:r>
            <a:r>
              <a:rPr lang="zh-CN" altLang="en-US" sz="3200" b="1" dirty="0" smtClean="0"/>
              <a:t>传感器硬件连接</a:t>
            </a:r>
            <a:endParaRPr lang="zh-CN" altLang="en-US" sz="3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6033</TotalTime>
  <Words>1447</Words>
  <Application>Microsoft Office PowerPoint</Application>
  <PresentationFormat>全屏显示(4:3)</PresentationFormat>
  <Paragraphs>201</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默认设计模板</vt:lpstr>
      <vt:lpstr>幻灯片 1</vt:lpstr>
      <vt:lpstr>1、DHT11温湿度传感器介绍</vt:lpstr>
      <vt:lpstr>1、DHT11温湿度传感器介绍</vt:lpstr>
      <vt:lpstr>1、DHT11温湿度传感器介绍</vt:lpstr>
      <vt:lpstr>1、DHT11温湿度传感器介绍</vt:lpstr>
      <vt:lpstr>1、DHT11温湿度传感器介绍</vt:lpstr>
      <vt:lpstr>1、DHT11温湿度传感器介绍</vt:lpstr>
      <vt:lpstr>2、DHT11传感器硬件连接</vt:lpstr>
      <vt:lpstr>2、DHT11传感器硬件连接</vt:lpstr>
      <vt:lpstr>2、DHT11传感器硬件连接</vt:lpstr>
      <vt:lpstr>2、DHT11温湿度传感器硬件</vt:lpstr>
      <vt:lpstr>3、DHT11温湿度传感器软件</vt:lpstr>
      <vt:lpstr>3、DHT11温湿度传感器软件</vt:lpstr>
      <vt:lpstr>3、DHT11温湿度传感器软件</vt:lpstr>
      <vt:lpstr>3、DHT11温湿度传感器软件</vt:lpstr>
      <vt:lpstr>3、DHT11温湿度传感器软件</vt:lpstr>
      <vt:lpstr>3、DHT11温湿度传感器软件</vt:lpstr>
      <vt:lpstr>3、DHT11温湿度传感器软件</vt:lpstr>
      <vt:lpstr>4、在Android手机上监控你家的温度</vt:lpstr>
      <vt:lpstr>4、在Android手机上监控你家的温度</vt:lpstr>
      <vt:lpstr>4、在Android手机上监控你家的温度</vt:lpstr>
      <vt:lpstr>5、与YeeLink结合</vt:lpstr>
      <vt:lpstr>DS18B20温度传感器DS18B20是美国DALLAS半导体公司的数字化单总线智能温度传感器，与传统的热敏电阻相比，它能够直接读出被测温度，并且可根据实际要求通过简单的编程实现9～12位的数字值读数方式。 从DS18B20读出信息或写入信息仅需要一根线(单总线)读写，总线本身也可以向所挂接的设备供电，而无需额外电源。 </vt:lpstr>
      <vt:lpstr>DS18B20与arduino接线图</vt:lpstr>
      <vt:lpstr>DS18B20与arduino接线图</vt:lpstr>
      <vt:lpstr>DS18B20编程 ： Arduino要实现对DS18B20的操作，需要OneWire和Dallas Temperature Control两个库文件，下载地址分别为：http://playground.arduino.cc/Learning/OneWire和https://github.com/milesburton/Arduino-Temperature-Control-Library。 一定要记住：下载这两个库文件（××××．h）文件后，在Arduino的libraries目录下，创建一个ds18b20目录（不能用中文名啊），把.h文件拷到这个目录下，重启Arduino后，在库目录中，可以看见这个库。  Dallas Temperature Control函数库是基于OneWire函数库进行开发的，更便于使用，下面讲解一下主要函数的功能和用法。 </vt:lpstr>
      <vt:lpstr>#include &lt;OneWire.h&gt; #include &lt;DS18B20.h&gt; // Low/high alarm in degrees Celcius. #define LOW_ALARM 20 #define HIGH_ALARM 25 // 1-Wire devices connected to digital pin 2 on the Arduino. DS18B20 ds(2); // Address of the device. uint8_t address[] = {40, 250, 31, 218, 4, 0, 0, 52}; // Indicates if the device was successfully selected. uint8_t selected;  void setup() {   Serial.begin(9600);      // Select device.   selected = ds.select(address);     if(selected)   {     // Set alarms.     ds.setAlarms(LOW_ALARM, HIGH_ALARM);   }   else   {     Serial.println("Device not found!");   } } </vt:lpstr>
      <vt:lpstr> void loop() {   // Check if the device has an active alarm condition.   if(selected)   {     if(ds.hasAlarm())     {       Serial.print("Warning! Temperature is ");       Serial.print(ds.getTempC());       Serial.println(" C");     }   }   else   {     Serial.println("Device not found!");   }      // Wait 10 seconds.   delay(10000); }</vt:lpstr>
      <vt:lpstr>代码：  (1) void begin(void)：初始化，无输入参数，无返回参数。 (2) getDeviceCount(void)：获取单总线上所连接器件的总数，无输入参数，返回参数为器件数目。 (3) validAddress(uint8_t*)：验证指定地址的器件是否存在，输入参数为器件地址，返回参数为布尔型。 (4) getAddress(uint8_t*， const uint8_t)：验证的器件的地址与索引值是否匹配，输入参数为器件地址和索引值，返回参数为布尔型。 (5) getResolution(uint8_t*)：获取指定器件的精度，输入参数为器件地址，返回参数为精度位数。 (6) setResolution(uint8_t*，uint8_t)：设置器件的精度，输入参数为器件地址和精度位数，无返回参数。精度位数有9，10，11和12可供选择。</vt:lpstr>
      <vt:lpstr>代码：  (7) requestTemperatures(void)：向单总线上所有器件发送温度转换的请求，无输入参数，无返回参数。 (8) requestTemperaturesByAddress(uint8_t*)：向单总线上指定地址的器件发送温度转换的请求，输入参数为器件地址，无返回参数。 (9) requestTemperaturesByIndex(uint8_t) ：向单总线上指定索引值的器件发送温度转换的请求，输入参数为器件索引值，无返回参数。 (10) getTempC(uint8_t*)：通过器件地址获取摄氏温度，输入参数为器件地址，返回参数为摄氏温度。 (11) getTempF(uint8_t*)：通过器件地址获取华氏温度，输入参数为器件地址，返回参数为华氏温度。 (12) getTempCByIndex(uint8_t)：通过索引值来获取摄氏温度，输入参数为器件索引值，返回参数为摄氏温度。 (13) getTempFByIndex(uint8_t)：通过器件索引值来获取华氏温度，输入参数为器件索引值，返回参数为华氏温度。  </vt:lpstr>
      <vt:lpstr>温度测试效果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张家浩</dc:creator>
  <cp:lastModifiedBy>zhangjh</cp:lastModifiedBy>
  <cp:revision>387</cp:revision>
  <dcterms:created xsi:type="dcterms:W3CDTF">2009-01-14T02:14:53Z</dcterms:created>
  <dcterms:modified xsi:type="dcterms:W3CDTF">2015-07-19T06:35:29Z</dcterms:modified>
</cp:coreProperties>
</file>