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510" r:id="rId2"/>
    <p:sldId id="649" r:id="rId3"/>
    <p:sldId id="669" r:id="rId4"/>
    <p:sldId id="654" r:id="rId5"/>
    <p:sldId id="670" r:id="rId6"/>
    <p:sldId id="671" r:id="rId7"/>
    <p:sldId id="699" r:id="rId8"/>
    <p:sldId id="701" r:id="rId9"/>
    <p:sldId id="702" r:id="rId10"/>
    <p:sldId id="672" r:id="rId11"/>
    <p:sldId id="676" r:id="rId12"/>
    <p:sldId id="705" r:id="rId13"/>
    <p:sldId id="700" r:id="rId14"/>
    <p:sldId id="698" r:id="rId15"/>
    <p:sldId id="703" r:id="rId16"/>
    <p:sldId id="704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FF3300"/>
    <a:srgbClr val="BBE0E3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86698" autoAdjust="0"/>
  </p:normalViewPr>
  <p:slideViewPr>
    <p:cSldViewPr>
      <p:cViewPr>
        <p:scale>
          <a:sx n="82" d="100"/>
          <a:sy n="82" d="100"/>
        </p:scale>
        <p:origin x="-152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C46D4A-5AC3-4C8A-BF96-54D369062B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54507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B586E-A7BC-4E52-A68A-B396D6C95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8E70A-C74A-4A4F-A0FE-4F1568F81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71634-654D-4110-8B3F-5C46CE20EF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8AD3A-FB6B-4FB2-A1B1-F9457954B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EB890-AE0E-40A2-BA1A-A888FBB7A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34630-B3E4-4201-AB01-87BAE2386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AF5C2-5901-42A9-9436-65E4D4274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3A26-FE43-400A-8054-94056C4E9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1D8B2-1ADA-411D-9DFF-6207660D6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9410-8A19-487B-852A-0CAA7E9F9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1CE3-6274-45E4-A099-B11B1031A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7D10FCD-2CA6-4DBA-86B0-795AF73C6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pro.baidu.com/cpro/ui/uijs.php?rs=1&amp;u=http://www.51hei.com/arduino/3183.html&amp;p=baidu&amp;c=news&amp;n=10&amp;t=tpclicked3_hc&amp;q=98059059_cpr&amp;k=%B5%E7%D4%B4&amp;k0=%B5%E7%D4%B4&amp;k1=%B1%B3%B9%E2&amp;k2=%CD%F8%D5%BE&amp;k3=%BD%D3%B5%D8&amp;k4=lcd&amp;k5=%B5%E7%CE%BB%C6%F7&amp;sid=ec2727c7c95b384&amp;ch=0&amp;tu=u1831118&amp;jk=106aaebfbab261f9&amp;cf=29&amp;fv=11&amp;stid=9&amp;urlid=0&amp;luki=6&amp;seller_id=1&amp;di=12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pro.baidu.com/cpro/ui/uijs.php?rs=1&amp;u=http://www.51hei.com/arduino/3183.html&amp;p=baidu&amp;c=news&amp;n=10&amp;t=tpclicked3_hc&amp;q=98059059_cpr&amp;k=%BD%D3%B5%D8&amp;k0=%BD%D3%B5%D8&amp;k1=lcd&amp;k2=%B5%E7%CE%BB%C6%F7&amp;k3=%B5%E7%D7%E8&amp;k4=%BD%CC%B3%CC&amp;k5=%B5%E7%D4%B4&amp;sid=ec2727c7c95b384&amp;ch=0&amp;tu=u1831118&amp;jk=106aaebfbab261f9&amp;cf=29&amp;fv=11&amp;stid=9&amp;urlid=0&amp;luki=1&amp;seller_id=1&amp;di=12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pro.baidu.com/cpro/ui/uijs.php?rs=1&amp;u=http%3A%2F%2Fwww%2E51hei%2Ecom%2Farduino%2F3183%2Ehtml&amp;p=baidu&amp;c=news&amp;n=10&amp;t=tpclicked3_hc&amp;q=98059059_cpr&amp;k=%B5%E7%CE%BB%C6%F7&amp;k0=%B5%E7%CE%BB%C6%F7&amp;k1=%B5%E7%D7%E8&amp;k2=%BD%CC%B3%CC&amp;k3=%B5%E7%D4%B4&amp;k4=%B1%B3%B9%E2&amp;k5=%CD%F8%D5%BE&amp;sid=ec2727c7c95b384&amp;ch=0&amp;tu=u1831118&amp;jk=106aaebfbab261f9&amp;cf=29&amp;fv=11&amp;stid=9&amp;urlid=0&amp;luki=3&amp;seller_id=1&amp;di=128" TargetMode="External"/><Relationship Id="rId2" Type="http://schemas.openxmlformats.org/officeDocument/2006/relationships/hyperlink" Target="http://cpro.baidu.com/cpro/ui/uijs.php?rs=1&amp;u=http%3A%2F%2Fwww%2E51hei%2Ecom%2Farduino%2F3183%2Ehtml&amp;p=baidu&amp;c=news&amp;n=10&amp;t=tpclicked3_hc&amp;q=98059059_cpr&amp;k=%B5%E7%D7%E8&amp;k0=%B5%E7%D7%E8&amp;k1=%BD%CC%B3%CC&amp;k2=%B5%E7%D4%B4&amp;k3=%B1%B3%B9%E2&amp;k4=%CD%F8%D5%BE&amp;k5=%BD%D3%B5%D8&amp;sid=ec2727c7c95b384&amp;ch=0&amp;tu=u1831118&amp;jk=106aaebfbab261f9&amp;cf=29&amp;fv=11&amp;stid=9&amp;urlid=0&amp;luki=4&amp;seller_id=1&amp;di=12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pro.baidu.com/cpro/ui/uijs.php?rs=1&amp;u=http%3A%2F%2Fwww%2E51hei%2Ecom%2Farduino%2F3183%2Ehtml&amp;p=baidu&amp;c=news&amp;n=10&amp;t=tpclicked3_hc&amp;q=98059059_cpr&amp;k=%B1%B3%B9%E2&amp;k0=%B1%B3%B9%E2&amp;k1=%CD%F8%D5%BE&amp;k2=%BD%D3%B5%D8&amp;k3=lcd&amp;k4=%B5%E7%CE%BB%C6%F7&amp;k5=%B5%E7%D7%E8&amp;sid=ec2727c7c95b384&amp;ch=0&amp;tu=u1831118&amp;jk=106aaebfbab261f9&amp;cf=29&amp;fv=11&amp;stid=9&amp;urlid=0&amp;luki=7&amp;seller_id=1&amp;di=12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596" y="642918"/>
            <a:ext cx="80010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树莓派开发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r>
              <a:rPr lang="en-US" altLang="zh-CN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22 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使用树莓派液晶屏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sz="3600" dirty="0" err="1" smtClean="0"/>
              <a:t>arduino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版）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28588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硬件</a:t>
            </a:r>
            <a:r>
              <a:rPr lang="zh-CN" altLang="en-US" sz="2400" dirty="0" smtClean="0"/>
              <a:t>连接方式如下图（这</a:t>
            </a:r>
            <a:r>
              <a:rPr lang="zh-CN" altLang="en-US" sz="2400" dirty="0" smtClean="0"/>
              <a:t>是比较好看的</a:t>
            </a:r>
            <a:r>
              <a:rPr lang="zh-CN" altLang="en-US" sz="2400" dirty="0" smtClean="0"/>
              <a:t>图）：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3</a:t>
            </a:r>
            <a:r>
              <a:rPr lang="zh-CN" altLang="en-US" sz="3200" b="1" i="1" dirty="0" smtClean="0"/>
              <a:t>、</a:t>
            </a:r>
            <a:r>
              <a:rPr lang="en-US" altLang="zh-CN" sz="3200" dirty="0" smtClean="0"/>
              <a:t>1602</a:t>
            </a:r>
            <a:r>
              <a:rPr lang="zh-CN" altLang="en-US" sz="3200" dirty="0" smtClean="0"/>
              <a:t>液晶屏的硬件连接</a:t>
            </a:r>
            <a:endParaRPr lang="zh-CN" altLang="en-US" sz="3200" b="1" dirty="0"/>
          </a:p>
        </p:txBody>
      </p:sp>
      <p:pic>
        <p:nvPicPr>
          <p:cNvPr id="5" name="图片 4" descr="Snap1.jp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214414" y="1571612"/>
            <a:ext cx="6715172" cy="4143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err="1" smtClean="0"/>
              <a:t>Arduino</a:t>
            </a:r>
            <a:r>
              <a:rPr lang="zh-CN" altLang="en-US" sz="2400" dirty="0" smtClean="0"/>
              <a:t>上的代码如下：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4</a:t>
            </a:r>
            <a:r>
              <a:rPr lang="zh-CN" altLang="en-US" sz="3200" b="1" i="1" dirty="0" smtClean="0"/>
              <a:t>、</a:t>
            </a:r>
            <a:r>
              <a:rPr lang="en-US" altLang="zh-CN" sz="3200" dirty="0" smtClean="0"/>
              <a:t>1602</a:t>
            </a:r>
            <a:r>
              <a:rPr lang="zh-CN" altLang="en-US" sz="3200" dirty="0" smtClean="0"/>
              <a:t>液晶屏的软件</a:t>
            </a:r>
            <a:r>
              <a:rPr lang="en-US" altLang="zh-CN" sz="3200" dirty="0" smtClean="0"/>
              <a:t>1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500034" y="1357298"/>
            <a:ext cx="8001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//LCD </a:t>
            </a:r>
            <a:r>
              <a:rPr lang="en-US" altLang="zh-CN" dirty="0" smtClean="0"/>
              <a:t>message board</a:t>
            </a:r>
            <a:endParaRPr lang="zh-CN" altLang="en-US" dirty="0" smtClean="0"/>
          </a:p>
          <a:p>
            <a:r>
              <a:rPr lang="en-US" altLang="zh-CN" dirty="0" smtClean="0"/>
              <a:t>#</a:t>
            </a:r>
            <a:r>
              <a:rPr lang="en-US" altLang="zh-CN" dirty="0" smtClean="0"/>
              <a:t>include &lt;</a:t>
            </a:r>
            <a:r>
              <a:rPr lang="en-US" altLang="zh-CN" dirty="0" err="1" smtClean="0"/>
              <a:t>LiquidCrystal.h</a:t>
            </a:r>
            <a:r>
              <a:rPr lang="en-US" altLang="zh-CN" dirty="0" smtClean="0"/>
              <a:t>&gt; //</a:t>
            </a:r>
            <a:r>
              <a:rPr lang="zh-CN" altLang="en-US" dirty="0" smtClean="0"/>
              <a:t>加载</a:t>
            </a:r>
            <a:r>
              <a:rPr lang="en-US" altLang="zh-CN" dirty="0" smtClean="0"/>
              <a:t>LCD</a:t>
            </a:r>
            <a:r>
              <a:rPr lang="zh-CN" altLang="en-US" dirty="0" smtClean="0"/>
              <a:t>库，这个库是</a:t>
            </a:r>
            <a:r>
              <a:rPr lang="en-US" altLang="zh-CN" dirty="0" err="1" smtClean="0"/>
              <a:t>Arduino</a:t>
            </a:r>
            <a:r>
              <a:rPr lang="zh-CN" altLang="en-US" dirty="0" smtClean="0"/>
              <a:t>的标准自带库</a:t>
            </a:r>
            <a:endParaRPr lang="zh-CN" altLang="en-US" dirty="0" smtClean="0"/>
          </a:p>
          <a:p>
            <a:r>
              <a:rPr lang="en-US" altLang="zh-CN" dirty="0" smtClean="0"/>
              <a:t>//</a:t>
            </a:r>
            <a:r>
              <a:rPr lang="en-US" altLang="zh-CN" dirty="0" err="1" smtClean="0"/>
              <a:t>LiquidCrystal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rw</a:t>
            </a:r>
            <a:r>
              <a:rPr lang="en-US" altLang="zh-CN" dirty="0" smtClean="0"/>
              <a:t>, enable, d4, d5, d6, d7) </a:t>
            </a:r>
            <a:r>
              <a:rPr lang="en-US" altLang="zh-CN" dirty="0" smtClean="0"/>
              <a:t>//</a:t>
            </a:r>
            <a:r>
              <a:rPr lang="zh-CN" altLang="en-US" dirty="0" smtClean="0"/>
              <a:t>以</a:t>
            </a:r>
            <a:r>
              <a:rPr lang="en-US" altLang="zh-CN" dirty="0" smtClean="0"/>
              <a:t>LCD</a:t>
            </a:r>
            <a:r>
              <a:rPr lang="zh-CN" altLang="en-US" dirty="0" smtClean="0"/>
              <a:t>为对象的接口定义</a:t>
            </a:r>
            <a:endParaRPr lang="zh-CN" altLang="en-US" dirty="0" smtClean="0"/>
          </a:p>
          <a:p>
            <a:r>
              <a:rPr lang="en-US" altLang="zh-CN" dirty="0" err="1" smtClean="0"/>
              <a:t>LiquidCrystal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lcd</a:t>
            </a:r>
            <a:r>
              <a:rPr lang="en-US" altLang="zh-CN" dirty="0" smtClean="0"/>
              <a:t>(2, 3, 4, 9, 10, 11, 12); </a:t>
            </a:r>
            <a:r>
              <a:rPr lang="en-US" altLang="zh-CN" dirty="0" smtClean="0"/>
              <a:t>//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Arduino</a:t>
            </a:r>
            <a:r>
              <a:rPr lang="zh-CN" altLang="en-US" dirty="0" smtClean="0"/>
              <a:t>为对象的接口定义</a:t>
            </a:r>
            <a:endParaRPr lang="zh-CN" altLang="en-US" dirty="0" smtClean="0"/>
          </a:p>
          <a:p>
            <a:r>
              <a:rPr lang="en-US" altLang="zh-CN" dirty="0" smtClean="0"/>
              <a:t>void </a:t>
            </a:r>
            <a:r>
              <a:rPr lang="en-US" altLang="zh-CN" dirty="0" smtClean="0"/>
              <a:t>setup()</a:t>
            </a:r>
            <a:endParaRPr lang="zh-CN" altLang="en-US" dirty="0" smtClean="0"/>
          </a:p>
          <a:p>
            <a:r>
              <a:rPr lang="en-US" altLang="zh-CN" dirty="0" smtClean="0"/>
              <a:t>{</a:t>
            </a:r>
            <a:endParaRPr lang="zh-CN" altLang="en-US" dirty="0" smtClean="0"/>
          </a:p>
          <a:p>
            <a:r>
              <a:rPr lang="zh-CN" altLang="en-US" dirty="0" smtClean="0"/>
              <a:t>  </a:t>
            </a:r>
            <a:r>
              <a:rPr lang="en-US" altLang="zh-CN" dirty="0" err="1" smtClean="0"/>
              <a:t>Serial.begin</a:t>
            </a:r>
            <a:r>
              <a:rPr lang="en-US" altLang="zh-CN" dirty="0" smtClean="0"/>
              <a:t>(9600</a:t>
            </a:r>
            <a:r>
              <a:rPr lang="en-US" altLang="zh-CN" dirty="0" smtClean="0"/>
              <a:t>); //</a:t>
            </a:r>
            <a:r>
              <a:rPr lang="zh-CN" altLang="en-US" dirty="0" smtClean="0"/>
              <a:t>使能串口</a:t>
            </a:r>
            <a:endParaRPr lang="zh-CN" altLang="en-US" dirty="0" smtClean="0"/>
          </a:p>
          <a:p>
            <a:r>
              <a:rPr lang="zh-CN" altLang="en-US" dirty="0" smtClean="0"/>
              <a:t>  </a:t>
            </a:r>
            <a:r>
              <a:rPr lang="en-US" altLang="zh-CN" dirty="0" err="1" smtClean="0"/>
              <a:t>lcd.begin</a:t>
            </a:r>
            <a:r>
              <a:rPr lang="en-US" altLang="zh-CN" dirty="0" smtClean="0"/>
              <a:t>(2, </a:t>
            </a:r>
            <a:r>
              <a:rPr lang="en-US" altLang="zh-CN" dirty="0" smtClean="0"/>
              <a:t>16);</a:t>
            </a:r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LCD</a:t>
            </a:r>
            <a:r>
              <a:rPr lang="zh-CN" altLang="en-US" dirty="0" smtClean="0"/>
              <a:t>显示的数目。</a:t>
            </a:r>
            <a:r>
              <a:rPr lang="en-US" altLang="zh-CN" dirty="0" smtClean="0"/>
              <a:t>16 X 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16</a:t>
            </a:r>
            <a:r>
              <a:rPr lang="zh-CN" altLang="en-US" dirty="0" smtClean="0"/>
              <a:t>格</a:t>
            </a:r>
            <a:r>
              <a:rPr lang="en-US" altLang="zh-CN" dirty="0" smtClean="0"/>
              <a:t>2</a:t>
            </a:r>
            <a:r>
              <a:rPr lang="zh-CN" altLang="en-US" dirty="0" smtClean="0"/>
              <a:t>行。</a:t>
            </a:r>
          </a:p>
          <a:p>
            <a:r>
              <a:rPr lang="zh-CN" altLang="en-US" dirty="0" smtClean="0"/>
              <a:t>  </a:t>
            </a:r>
            <a:r>
              <a:rPr lang="en-US" altLang="zh-CN" dirty="0" err="1" smtClean="0"/>
              <a:t>lcd.clear</a:t>
            </a:r>
            <a:r>
              <a:rPr lang="en-US" altLang="zh-CN" dirty="0" smtClean="0"/>
              <a:t>();</a:t>
            </a:r>
            <a:endParaRPr lang="zh-CN" altLang="en-US" dirty="0" smtClean="0"/>
          </a:p>
          <a:p>
            <a:r>
              <a:rPr lang="zh-CN" altLang="en-US" dirty="0" smtClean="0"/>
              <a:t>  </a:t>
            </a:r>
            <a:r>
              <a:rPr lang="en-US" altLang="zh-CN" dirty="0" err="1" smtClean="0"/>
              <a:t>lcd.setCursor</a:t>
            </a:r>
            <a:r>
              <a:rPr lang="en-US" altLang="zh-CN" dirty="0" smtClean="0"/>
              <a:t>(0,0</a:t>
            </a:r>
            <a:r>
              <a:rPr lang="en-US" altLang="zh-CN" dirty="0" smtClean="0"/>
              <a:t>);//</a:t>
            </a:r>
            <a:r>
              <a:rPr lang="zh-CN" altLang="en-US" dirty="0" smtClean="0"/>
              <a:t>使光标回到</a:t>
            </a:r>
            <a:r>
              <a:rPr lang="en-US" altLang="zh-CN" dirty="0" smtClean="0"/>
              <a:t>0,0</a:t>
            </a:r>
            <a:r>
              <a:rPr lang="zh-CN" altLang="en-US" dirty="0" smtClean="0"/>
              <a:t>位置</a:t>
            </a:r>
            <a:endParaRPr lang="zh-CN" altLang="en-US" dirty="0" smtClean="0"/>
          </a:p>
          <a:p>
            <a:r>
              <a:rPr lang="zh-CN" altLang="en-US" dirty="0" smtClean="0"/>
              <a:t>  </a:t>
            </a:r>
            <a:r>
              <a:rPr lang="en-US" altLang="zh-CN" dirty="0" err="1" smtClean="0"/>
              <a:t>lcd.print</a:t>
            </a:r>
            <a:r>
              <a:rPr lang="en-US" altLang="zh-CN" dirty="0" smtClean="0"/>
              <a:t>(“</a:t>
            </a:r>
            <a:r>
              <a:rPr lang="en-US" dirty="0" err="1" smtClean="0"/>
              <a:t>hello,world</a:t>
            </a:r>
            <a:r>
              <a:rPr lang="en-US" dirty="0" smtClean="0"/>
              <a:t>!</a:t>
            </a:r>
            <a:r>
              <a:rPr lang="en-US" altLang="zh-CN" dirty="0" smtClean="0"/>
              <a:t>”);//</a:t>
            </a:r>
            <a:r>
              <a:rPr lang="zh-CN" altLang="en-US" dirty="0" smtClean="0"/>
              <a:t>显示</a:t>
            </a:r>
            <a:r>
              <a:rPr lang="en-US" dirty="0" err="1" smtClean="0"/>
              <a:t>hello,world</a:t>
            </a:r>
            <a:r>
              <a:rPr lang="en-US" dirty="0" smtClean="0"/>
              <a:t>!</a:t>
            </a:r>
            <a:endParaRPr lang="zh-CN" altLang="en-US" dirty="0" smtClean="0"/>
          </a:p>
          <a:p>
            <a:r>
              <a:rPr lang="zh-CN" altLang="en-US" dirty="0" smtClean="0"/>
              <a:t>  </a:t>
            </a:r>
            <a:r>
              <a:rPr lang="en-US" altLang="zh-CN" dirty="0" err="1" smtClean="0"/>
              <a:t>lcd.setCursor</a:t>
            </a:r>
            <a:r>
              <a:rPr lang="en-US" altLang="zh-CN" dirty="0" smtClean="0"/>
              <a:t>(0,1); //</a:t>
            </a:r>
            <a:r>
              <a:rPr lang="zh-CN" altLang="en-US" dirty="0" smtClean="0"/>
              <a:t>光标换行</a:t>
            </a:r>
          </a:p>
          <a:p>
            <a:r>
              <a:rPr lang="en-US" altLang="zh-CN" dirty="0" smtClean="0"/>
              <a:t>}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注意代码中的接口定义方式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dirty="0" err="1" smtClean="0"/>
              <a:t>LiquidCrystal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rs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rw</a:t>
            </a:r>
            <a:r>
              <a:rPr lang="en-US" altLang="zh-CN" sz="2400" dirty="0" smtClean="0"/>
              <a:t>, enable, d4, d5, d6, d7) //</a:t>
            </a:r>
            <a:r>
              <a:rPr lang="zh-CN" altLang="en-US" sz="2400" dirty="0" smtClean="0"/>
              <a:t>此方式定义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接口，目前编译不支持。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dirty="0" err="1" smtClean="0"/>
              <a:t>LiquidCrystal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lcd</a:t>
            </a:r>
            <a:r>
              <a:rPr lang="en-US" altLang="zh-CN" sz="2400" dirty="0" smtClean="0"/>
              <a:t>(2, 3, 4, 9, 10, 11, 12); //</a:t>
            </a:r>
            <a:r>
              <a:rPr lang="zh-CN" altLang="en-US" sz="2400" dirty="0" smtClean="0"/>
              <a:t>此方式定义</a:t>
            </a:r>
            <a:r>
              <a:rPr lang="en-US" altLang="zh-CN" sz="2400" dirty="0" err="1" smtClean="0"/>
              <a:t>Arduino</a:t>
            </a:r>
            <a:r>
              <a:rPr lang="zh-CN" altLang="en-US" sz="2400" dirty="0" smtClean="0"/>
              <a:t>接口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其中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是指</a:t>
            </a:r>
            <a:r>
              <a:rPr lang="en-US" altLang="zh-CN" sz="2400" dirty="0" err="1" smtClean="0"/>
              <a:t>arduino</a:t>
            </a:r>
            <a:r>
              <a:rPr lang="zh-CN" altLang="en-US" sz="2400" dirty="0" smtClean="0"/>
              <a:t>对应的</a:t>
            </a:r>
            <a:r>
              <a:rPr lang="en-US" altLang="zh-CN" sz="2400" dirty="0" smtClean="0"/>
              <a:t>d2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d4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d9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d10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d11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d12</a:t>
            </a:r>
            <a:r>
              <a:rPr lang="zh-CN" altLang="en-US" sz="2400" dirty="0" smtClean="0"/>
              <a:t>口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另一常用的接线方式有：</a:t>
            </a:r>
            <a:r>
              <a:rPr lang="en-US" sz="2400" dirty="0" smtClean="0"/>
              <a:t> </a:t>
            </a:r>
            <a:r>
              <a:rPr lang="en-US" sz="2400" dirty="0" err="1" smtClean="0"/>
              <a:t>LiquidCrystal</a:t>
            </a:r>
            <a:r>
              <a:rPr lang="en-US" sz="2400" dirty="0" smtClean="0"/>
              <a:t> </a:t>
            </a:r>
            <a:r>
              <a:rPr lang="en-US" sz="2400" dirty="0" err="1" smtClean="0"/>
              <a:t>lcd</a:t>
            </a:r>
            <a:r>
              <a:rPr lang="en-US" sz="2400" dirty="0" smtClean="0"/>
              <a:t>(12, 11, 5, 4, 3, 2</a:t>
            </a:r>
            <a:r>
              <a:rPr lang="en-US" sz="2400" dirty="0" smtClean="0"/>
              <a:t>);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400" dirty="0" err="1" smtClean="0"/>
              <a:t>Arduino</a:t>
            </a:r>
            <a:r>
              <a:rPr lang="zh-CN" altLang="en-US" sz="2400" dirty="0" smtClean="0"/>
              <a:t>由于数据口比较多，所以可以选用上述两种不同的方式，而</a:t>
            </a:r>
            <a:r>
              <a:rPr lang="en-US" altLang="zh-CN" sz="2400" dirty="0" smtClean="0"/>
              <a:t>LCD</a:t>
            </a:r>
            <a:r>
              <a:rPr lang="zh-CN" altLang="en-US" sz="2400" smtClean="0"/>
              <a:t>则没有。</a:t>
            </a:r>
            <a:endParaRPr lang="zh-CN" altLang="en-US" sz="2400" dirty="0" smtClean="0"/>
          </a:p>
          <a:p>
            <a:pPr>
              <a:buFont typeface="Wingdings" pitchFamily="2" charset="2"/>
              <a:buChar char="p"/>
            </a:pPr>
            <a:endParaRPr lang="zh-CN" altLang="en-US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4</a:t>
            </a:r>
            <a:r>
              <a:rPr lang="zh-CN" altLang="en-US" sz="3200" b="1" i="1" dirty="0" smtClean="0"/>
              <a:t>、</a:t>
            </a:r>
            <a:r>
              <a:rPr lang="en-US" altLang="zh-CN" sz="3200" dirty="0" smtClean="0"/>
              <a:t>1602</a:t>
            </a:r>
            <a:r>
              <a:rPr lang="zh-CN" altLang="en-US" sz="3200" dirty="0" smtClean="0"/>
              <a:t>液晶屏的软件</a:t>
            </a:r>
            <a:r>
              <a:rPr lang="en-US" altLang="zh-CN" sz="3200" dirty="0" smtClean="0"/>
              <a:t>1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4</a:t>
            </a:r>
            <a:r>
              <a:rPr lang="zh-CN" altLang="en-US" sz="3200" b="1" i="1" dirty="0" smtClean="0"/>
              <a:t>、</a:t>
            </a:r>
            <a:r>
              <a:rPr lang="en-US" altLang="zh-CN" sz="3200" dirty="0" smtClean="0"/>
              <a:t>1602</a:t>
            </a:r>
            <a:r>
              <a:rPr lang="zh-CN" altLang="en-US" sz="3200" dirty="0" smtClean="0"/>
              <a:t>液晶屏的</a:t>
            </a:r>
            <a:r>
              <a:rPr lang="zh-CN" altLang="en-US" sz="3200" dirty="0" smtClean="0"/>
              <a:t>软件</a:t>
            </a:r>
            <a:r>
              <a:rPr lang="en-US" altLang="zh-CN" sz="3200" dirty="0" smtClean="0"/>
              <a:t>2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500034" y="928670"/>
            <a:ext cx="80010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smtClean="0"/>
              <a:t>loop()</a:t>
            </a:r>
            <a:endParaRPr lang="zh-CN" altLang="en-US" dirty="0" smtClean="0"/>
          </a:p>
          <a:p>
            <a:r>
              <a:rPr lang="en-US" altLang="zh-CN" dirty="0" smtClean="0"/>
              <a:t>{</a:t>
            </a:r>
            <a:endParaRPr lang="zh-CN" altLang="en-US" dirty="0" smtClean="0"/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if (</a:t>
            </a:r>
            <a:r>
              <a:rPr lang="en-US" altLang="zh-CN" dirty="0" err="1" smtClean="0"/>
              <a:t>Serial.available</a:t>
            </a:r>
            <a:r>
              <a:rPr lang="en-US" altLang="zh-CN" dirty="0" smtClean="0"/>
              <a:t>()) //</a:t>
            </a:r>
            <a:r>
              <a:rPr lang="zh-CN" altLang="en-US" dirty="0" smtClean="0"/>
              <a:t>如果串口准备好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{</a:t>
            </a:r>
            <a:endParaRPr lang="zh-CN" altLang="en-US" dirty="0" smtClean="0"/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char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Serial.read</a:t>
            </a:r>
            <a:r>
              <a:rPr lang="en-US" altLang="zh-CN" dirty="0" smtClean="0"/>
              <a:t>(); //</a:t>
            </a:r>
            <a:r>
              <a:rPr lang="zh-CN" altLang="en-US" dirty="0" smtClean="0"/>
              <a:t>读串口</a:t>
            </a:r>
            <a:endParaRPr lang="zh-CN" altLang="en-US" dirty="0" smtClean="0"/>
          </a:p>
          <a:p>
            <a:r>
              <a:rPr lang="zh-CN" altLang="en-US" dirty="0" smtClean="0"/>
              <a:t>   </a:t>
            </a:r>
            <a:r>
              <a:rPr lang="en-US" altLang="zh-CN" dirty="0" err="1" smtClean="0"/>
              <a:t>Serial.write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); //</a:t>
            </a:r>
            <a:r>
              <a:rPr lang="zh-CN" altLang="en-US" dirty="0" smtClean="0"/>
              <a:t>向串口回送接收到的字符（调试用）</a:t>
            </a:r>
            <a:endParaRPr lang="zh-CN" altLang="en-US" dirty="0" smtClean="0"/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if 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== </a:t>
            </a:r>
            <a:r>
              <a:rPr lang="en-US" altLang="zh-CN" dirty="0" smtClean="0"/>
              <a:t>‘#’) //</a:t>
            </a:r>
            <a:r>
              <a:rPr lang="zh-CN" altLang="en-US" dirty="0" smtClean="0"/>
              <a:t>约定输入</a:t>
            </a:r>
            <a:r>
              <a:rPr lang="en-US" altLang="zh-CN" dirty="0" smtClean="0"/>
              <a:t>#</a:t>
            </a:r>
            <a:r>
              <a:rPr lang="zh-CN" altLang="en-US" dirty="0" smtClean="0"/>
              <a:t>为清屏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{</a:t>
            </a:r>
            <a:endParaRPr lang="zh-CN" altLang="en-US" dirty="0" smtClean="0"/>
          </a:p>
          <a:p>
            <a:r>
              <a:rPr lang="zh-CN" altLang="en-US" dirty="0" smtClean="0"/>
              <a:t>      </a:t>
            </a:r>
            <a:r>
              <a:rPr lang="en-US" altLang="zh-CN" dirty="0" err="1" smtClean="0"/>
              <a:t>lcd.clear</a:t>
            </a:r>
            <a:r>
              <a:rPr lang="en-US" altLang="zh-CN" dirty="0" smtClean="0"/>
              <a:t>();//</a:t>
            </a:r>
            <a:r>
              <a:rPr lang="zh-CN" altLang="en-US" dirty="0" smtClean="0"/>
              <a:t>清屏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}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else if 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== '/')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{</a:t>
            </a:r>
            <a:endParaRPr lang="zh-CN" altLang="en-US" dirty="0" smtClean="0"/>
          </a:p>
          <a:p>
            <a:r>
              <a:rPr lang="zh-CN" altLang="en-US" dirty="0" smtClean="0"/>
              <a:t>      </a:t>
            </a:r>
            <a:r>
              <a:rPr lang="en-US" altLang="zh-CN" dirty="0" err="1" smtClean="0"/>
              <a:t>lcd.setCursor</a:t>
            </a:r>
            <a:r>
              <a:rPr lang="en-US" altLang="zh-CN" dirty="0" smtClean="0"/>
              <a:t>(0,1</a:t>
            </a:r>
            <a:r>
              <a:rPr lang="en-US" altLang="zh-CN" dirty="0" smtClean="0"/>
              <a:t>);</a:t>
            </a:r>
            <a:r>
              <a:rPr lang="en-US" altLang="zh-CN" dirty="0" smtClean="0"/>
              <a:t> //</a:t>
            </a:r>
            <a:r>
              <a:rPr lang="zh-CN" altLang="en-US" dirty="0" smtClean="0"/>
              <a:t>约定输入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为</a:t>
            </a:r>
            <a:r>
              <a:rPr lang="zh-CN" altLang="en-US" dirty="0" smtClean="0"/>
              <a:t>换行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}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else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{</a:t>
            </a:r>
            <a:endParaRPr lang="zh-CN" altLang="en-US" dirty="0" smtClean="0"/>
          </a:p>
          <a:p>
            <a:r>
              <a:rPr lang="zh-CN" altLang="en-US" dirty="0" smtClean="0"/>
              <a:t>      </a:t>
            </a:r>
            <a:r>
              <a:rPr lang="en-US" altLang="zh-CN" dirty="0" err="1" smtClean="0"/>
              <a:t>lcd.write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); //</a:t>
            </a:r>
            <a:r>
              <a:rPr lang="zh-CN" altLang="en-US" dirty="0" smtClean="0"/>
              <a:t>否则，显示输入字符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}</a:t>
            </a:r>
            <a:endParaRPr lang="zh-CN" altLang="en-US" dirty="0" smtClean="0"/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}</a:t>
            </a:r>
            <a:endParaRPr lang="zh-CN" altLang="en-US" dirty="0" smtClean="0"/>
          </a:p>
          <a:p>
            <a:r>
              <a:rPr lang="en-US" altLang="zh-CN" dirty="0" smtClean="0"/>
              <a:t>}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5</a:t>
            </a:r>
            <a:r>
              <a:rPr lang="zh-CN" altLang="en-US" sz="3200" b="1" i="1" dirty="0" smtClean="0"/>
              <a:t>、</a:t>
            </a:r>
            <a:r>
              <a:rPr lang="zh-CN" altLang="en-US" sz="3200" b="1" i="1" dirty="0" smtClean="0"/>
              <a:t>扩展作业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500034" y="1285860"/>
            <a:ext cx="81439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是否非常简单？这是因为使用了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库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LiquidCrystal.h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的原因。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将</a:t>
            </a:r>
            <a:r>
              <a:rPr lang="zh-CN" altLang="en-US" sz="2400" dirty="0" smtClean="0"/>
              <a:t>上节温度和湿度采样与本节液晶屏显示结合起来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在液晶屏上显示实时得到的温度和湿度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6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sz="3200" dirty="0" err="1" smtClean="0"/>
              <a:t>LiquidCrystal</a:t>
            </a:r>
            <a:r>
              <a:rPr lang="zh-CN" altLang="en-US" sz="3200" dirty="0" smtClean="0"/>
              <a:t>库简介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571472" y="928670"/>
            <a:ext cx="81439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LiquidCrystal</a:t>
            </a:r>
            <a:r>
              <a:rPr lang="en-US" dirty="0" smtClean="0"/>
              <a:t>()——</a:t>
            </a:r>
            <a:r>
              <a:rPr lang="zh-CN" altLang="en-US" dirty="0" smtClean="0"/>
              <a:t>定义你的</a:t>
            </a:r>
            <a:r>
              <a:rPr lang="en-US" dirty="0" smtClean="0"/>
              <a:t>LCD</a:t>
            </a:r>
            <a:r>
              <a:rPr lang="zh-CN" altLang="en-US" dirty="0" smtClean="0"/>
              <a:t>的接口：各个引脚连接的</a:t>
            </a:r>
            <a:r>
              <a:rPr lang="en-US" dirty="0" smtClean="0"/>
              <a:t>I/O</a:t>
            </a:r>
            <a:r>
              <a:rPr lang="zh-CN" altLang="en-US" dirty="0" smtClean="0"/>
              <a:t>口编号，格式</a:t>
            </a:r>
            <a:r>
              <a:rPr lang="zh-CN" altLang="en-US" dirty="0" smtClean="0"/>
              <a:t>为   </a:t>
            </a:r>
            <a:r>
              <a:rPr lang="en-US" dirty="0" err="1" smtClean="0"/>
              <a:t>LiquidCrystal</a:t>
            </a:r>
            <a:r>
              <a:rPr lang="en-US" dirty="0" smtClean="0"/>
              <a:t>(</a:t>
            </a:r>
            <a:r>
              <a:rPr lang="en-US" dirty="0" err="1" smtClean="0"/>
              <a:t>rs</a:t>
            </a:r>
            <a:r>
              <a:rPr lang="en-US" dirty="0" smtClean="0"/>
              <a:t>, enable, d4, d5, d6, d7)</a:t>
            </a:r>
            <a:br>
              <a:rPr lang="en-US" dirty="0" smtClean="0"/>
            </a:br>
            <a:r>
              <a:rPr lang="en-US" dirty="0" smtClean="0"/>
              <a:t> </a:t>
            </a:r>
            <a:r>
              <a:rPr lang="en-US" dirty="0" err="1" smtClean="0"/>
              <a:t>LiquidCrystal</a:t>
            </a:r>
            <a:r>
              <a:rPr lang="en-US" dirty="0" smtClean="0"/>
              <a:t>(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rw</a:t>
            </a:r>
            <a:r>
              <a:rPr lang="en-US" dirty="0" smtClean="0"/>
              <a:t>, enable, d4, d5, d6, d7)</a:t>
            </a:r>
            <a:br>
              <a:rPr lang="en-US" dirty="0" smtClean="0"/>
            </a:br>
            <a:r>
              <a:rPr lang="en-US" dirty="0" smtClean="0"/>
              <a:t> </a:t>
            </a:r>
            <a:r>
              <a:rPr lang="en-US" dirty="0" err="1" smtClean="0"/>
              <a:t>LiquidCrystal</a:t>
            </a:r>
            <a:r>
              <a:rPr lang="en-US" dirty="0" smtClean="0"/>
              <a:t>(</a:t>
            </a:r>
            <a:r>
              <a:rPr lang="en-US" dirty="0" err="1" smtClean="0"/>
              <a:t>rs</a:t>
            </a:r>
            <a:r>
              <a:rPr lang="en-US" dirty="0" smtClean="0"/>
              <a:t>, enable, d0, d1, d2, d3, d4, d5, d6, d7)</a:t>
            </a:r>
            <a:br>
              <a:rPr lang="en-US" dirty="0" smtClean="0"/>
            </a:br>
            <a:r>
              <a:rPr lang="en-US" dirty="0" smtClean="0"/>
              <a:t> </a:t>
            </a:r>
            <a:r>
              <a:rPr lang="en-US" dirty="0" err="1" smtClean="0"/>
              <a:t>LiquidCrystal</a:t>
            </a:r>
            <a:r>
              <a:rPr lang="en-US" dirty="0" smtClean="0"/>
              <a:t>(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rw</a:t>
            </a:r>
            <a:r>
              <a:rPr lang="en-US" dirty="0" smtClean="0"/>
              <a:t>, enable, d0, d1, d2, d3, d4, d5, d6, d7)</a:t>
            </a:r>
            <a:br>
              <a:rPr lang="en-US" dirty="0" smtClean="0"/>
            </a:br>
            <a:r>
              <a:rPr lang="en-US" dirty="0" smtClean="0"/>
              <a:t> begin()——</a:t>
            </a:r>
            <a:r>
              <a:rPr lang="zh-CN" altLang="en-US" dirty="0" smtClean="0"/>
              <a:t>定义</a:t>
            </a:r>
            <a:r>
              <a:rPr lang="en-US" dirty="0" smtClean="0"/>
              <a:t>LCD</a:t>
            </a:r>
            <a:r>
              <a:rPr lang="zh-CN" altLang="en-US" dirty="0" smtClean="0"/>
              <a:t>的长宽（</a:t>
            </a:r>
            <a:r>
              <a:rPr lang="en-US" dirty="0" smtClean="0"/>
              <a:t>n</a:t>
            </a:r>
            <a:r>
              <a:rPr lang="zh-CN" altLang="en-US" dirty="0" smtClean="0"/>
              <a:t>列</a:t>
            </a:r>
            <a:r>
              <a:rPr lang="en-US" altLang="zh-CN" dirty="0" smtClean="0"/>
              <a:t>×</a:t>
            </a:r>
            <a:r>
              <a:rPr lang="en-US" dirty="0" smtClean="0"/>
              <a:t>n</a:t>
            </a:r>
            <a:r>
              <a:rPr lang="zh-CN" altLang="en-US" dirty="0" smtClean="0"/>
              <a:t>行），格式</a:t>
            </a:r>
            <a:r>
              <a:rPr lang="en-US" dirty="0" err="1" smtClean="0"/>
              <a:t>lcd.begin</a:t>
            </a:r>
            <a:r>
              <a:rPr lang="en-US" dirty="0" smtClean="0"/>
              <a:t>(cols, rows)</a:t>
            </a:r>
            <a:br>
              <a:rPr lang="en-US" dirty="0" smtClean="0"/>
            </a:br>
            <a:r>
              <a:rPr lang="en-US" dirty="0" smtClean="0"/>
              <a:t> clear()——</a:t>
            </a:r>
            <a:r>
              <a:rPr lang="zh-CN" altLang="en-US" dirty="0" smtClean="0"/>
              <a:t>清空</a:t>
            </a:r>
            <a:r>
              <a:rPr lang="en-US" dirty="0" smtClean="0"/>
              <a:t>LCD，</a:t>
            </a:r>
            <a:r>
              <a:rPr lang="zh-CN" altLang="en-US" dirty="0" smtClean="0"/>
              <a:t>格式</a:t>
            </a:r>
            <a:r>
              <a:rPr lang="en-US" dirty="0" err="1" smtClean="0"/>
              <a:t>lcd.clear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 home()——</a:t>
            </a:r>
            <a:r>
              <a:rPr lang="zh-CN" altLang="en-US" dirty="0" smtClean="0"/>
              <a:t>把光标移回左上角，即从头开始输出，格式</a:t>
            </a:r>
            <a:r>
              <a:rPr lang="en-US" dirty="0" err="1" smtClean="0"/>
              <a:t>lcd.home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 </a:t>
            </a:r>
            <a:r>
              <a:rPr lang="en-US" dirty="0" err="1" smtClean="0"/>
              <a:t>setCursor</a:t>
            </a:r>
            <a:r>
              <a:rPr lang="en-US" dirty="0" smtClean="0"/>
              <a:t>()——</a:t>
            </a:r>
            <a:r>
              <a:rPr lang="zh-CN" altLang="en-US" dirty="0" smtClean="0"/>
              <a:t>移动光标到特定位置，格式</a:t>
            </a:r>
            <a:r>
              <a:rPr lang="en-US" dirty="0" err="1" smtClean="0"/>
              <a:t>lcd.setCursor</a:t>
            </a:r>
            <a:r>
              <a:rPr lang="en-US" dirty="0" smtClean="0"/>
              <a:t>(</a:t>
            </a:r>
            <a:r>
              <a:rPr lang="en-US" dirty="0" err="1" smtClean="0"/>
              <a:t>col</a:t>
            </a:r>
            <a:r>
              <a:rPr lang="en-US" dirty="0" smtClean="0"/>
              <a:t>, row)</a:t>
            </a:r>
            <a:br>
              <a:rPr lang="en-US" dirty="0" smtClean="0"/>
            </a:br>
            <a:r>
              <a:rPr lang="en-US" dirty="0" smtClean="0"/>
              <a:t> write()——</a:t>
            </a:r>
            <a:r>
              <a:rPr lang="zh-CN" altLang="en-US" dirty="0" smtClean="0"/>
              <a:t>在屏幕上显示内容（必须是一个变量，如”</a:t>
            </a:r>
            <a:r>
              <a:rPr lang="en-US" dirty="0" err="1" smtClean="0"/>
              <a:t>Serial.read</a:t>
            </a:r>
            <a:r>
              <a:rPr lang="en-US" dirty="0" smtClean="0"/>
              <a:t>()”），</a:t>
            </a:r>
            <a:r>
              <a:rPr lang="zh-CN" altLang="en-US" dirty="0" smtClean="0"/>
              <a:t>格式</a:t>
            </a:r>
            <a:r>
              <a:rPr lang="en-US" dirty="0" err="1" smtClean="0"/>
              <a:t>lcd.write</a:t>
            </a:r>
            <a:r>
              <a:rPr lang="en-US" dirty="0" smtClean="0"/>
              <a:t>(data)</a:t>
            </a:r>
            <a:br>
              <a:rPr lang="en-US" dirty="0" smtClean="0"/>
            </a:br>
            <a:r>
              <a:rPr lang="en-US" dirty="0" smtClean="0"/>
              <a:t> print()——</a:t>
            </a:r>
            <a:r>
              <a:rPr lang="zh-CN" altLang="en-US" dirty="0" smtClean="0"/>
              <a:t>在屏幕上显示内容（字母、字符串，等等），格式</a:t>
            </a:r>
            <a:r>
              <a:rPr lang="en-US" dirty="0" err="1" smtClean="0"/>
              <a:t>lcd.print</a:t>
            </a:r>
            <a:r>
              <a:rPr lang="en-US" dirty="0" smtClean="0"/>
              <a:t>(data)</a:t>
            </a:r>
            <a:br>
              <a:rPr lang="en-US" dirty="0" smtClean="0"/>
            </a:br>
            <a:r>
              <a:rPr lang="en-US" dirty="0" smtClean="0"/>
              <a:t> </a:t>
            </a:r>
            <a:r>
              <a:rPr lang="en-US" dirty="0" err="1" smtClean="0"/>
              <a:t>lcd.print</a:t>
            </a:r>
            <a:r>
              <a:rPr lang="en-US" dirty="0" smtClean="0"/>
              <a:t>(data, BASE)</a:t>
            </a:r>
            <a:br>
              <a:rPr lang="en-US" dirty="0" smtClean="0"/>
            </a:br>
            <a:r>
              <a:rPr lang="en-US" dirty="0" smtClean="0"/>
              <a:t> cursor()——</a:t>
            </a:r>
            <a:r>
              <a:rPr lang="zh-CN" altLang="en-US" dirty="0" smtClean="0"/>
              <a:t>显示光标（一条下划线），格式</a:t>
            </a:r>
            <a:r>
              <a:rPr lang="en-US" dirty="0" err="1" smtClean="0"/>
              <a:t>lcd.cursor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 </a:t>
            </a:r>
            <a:r>
              <a:rPr lang="en-US" dirty="0" err="1" smtClean="0"/>
              <a:t>noCursor</a:t>
            </a:r>
            <a:r>
              <a:rPr lang="en-US" dirty="0" smtClean="0"/>
              <a:t>()——</a:t>
            </a:r>
            <a:r>
              <a:rPr lang="zh-CN" altLang="en-US" dirty="0" smtClean="0"/>
              <a:t>隐藏光标，格式</a:t>
            </a:r>
            <a:r>
              <a:rPr lang="en-US" dirty="0" err="1" smtClean="0"/>
              <a:t>lcd.noCursor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 blink()——</a:t>
            </a:r>
            <a:r>
              <a:rPr lang="zh-CN" altLang="en-US" dirty="0" smtClean="0"/>
              <a:t>闪烁光标，格式</a:t>
            </a:r>
            <a:r>
              <a:rPr lang="en-US" dirty="0" err="1" smtClean="0"/>
              <a:t>lcd.blink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 </a:t>
            </a:r>
            <a:r>
              <a:rPr lang="en-US" dirty="0" err="1" smtClean="0"/>
              <a:t>noBlink</a:t>
            </a:r>
            <a:r>
              <a:rPr lang="en-US" dirty="0" smtClean="0"/>
              <a:t>()——</a:t>
            </a:r>
            <a:r>
              <a:rPr lang="zh-CN" altLang="en-US" dirty="0" smtClean="0"/>
              <a:t>光标停止闪烁，格式</a:t>
            </a:r>
            <a:r>
              <a:rPr lang="en-US" dirty="0" err="1" smtClean="0"/>
              <a:t>lcd.noBlink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 display()——（</a:t>
            </a:r>
            <a:r>
              <a:rPr lang="zh-CN" altLang="en-US" dirty="0" smtClean="0"/>
              <a:t>在使用</a:t>
            </a:r>
            <a:r>
              <a:rPr lang="en-US" dirty="0" err="1" smtClean="0"/>
              <a:t>noDisplay</a:t>
            </a:r>
            <a:r>
              <a:rPr lang="en-US" dirty="0" smtClean="0"/>
              <a:t>()</a:t>
            </a:r>
            <a:r>
              <a:rPr lang="zh-CN" altLang="en-US" dirty="0" smtClean="0"/>
              <a:t>函数关闭显示后）打开显示（并恢复原来内容），格式</a:t>
            </a:r>
            <a:r>
              <a:rPr lang="en-US" dirty="0" err="1" smtClean="0"/>
              <a:t>lcd.display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6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en-US" sz="3200" dirty="0" err="1" smtClean="0"/>
              <a:t>LiquidCrystal</a:t>
            </a:r>
            <a:r>
              <a:rPr lang="zh-CN" altLang="en-US" sz="3200" dirty="0" smtClean="0"/>
              <a:t>库简介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571472" y="928670"/>
            <a:ext cx="81439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noDisplay</a:t>
            </a:r>
            <a:r>
              <a:rPr lang="en-US" dirty="0" smtClean="0"/>
              <a:t>()——</a:t>
            </a:r>
            <a:r>
              <a:rPr lang="zh-CN" altLang="en-US" dirty="0" smtClean="0"/>
              <a:t>关闭显示，但不会丢失原来显示的内容，格式为</a:t>
            </a:r>
            <a:r>
              <a:rPr lang="en-US" dirty="0" err="1" smtClean="0"/>
              <a:t>lcd.noDisplay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 </a:t>
            </a:r>
            <a:r>
              <a:rPr lang="en-US" dirty="0" err="1" smtClean="0"/>
              <a:t>scrollDisplayLeft</a:t>
            </a:r>
            <a:r>
              <a:rPr lang="en-US" dirty="0" smtClean="0"/>
              <a:t>()——</a:t>
            </a:r>
            <a:r>
              <a:rPr lang="zh-CN" altLang="en-US" dirty="0" smtClean="0"/>
              <a:t>把显示的内容向左滚动一格，格式</a:t>
            </a:r>
            <a:r>
              <a:rPr lang="en-US" dirty="0" err="1" smtClean="0"/>
              <a:t>lcd.scrollDisplayLeft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 </a:t>
            </a:r>
            <a:r>
              <a:rPr lang="en-US" dirty="0" err="1" smtClean="0"/>
              <a:t>scrollDisplayRight</a:t>
            </a:r>
            <a:r>
              <a:rPr lang="en-US" dirty="0" smtClean="0"/>
              <a:t>()——</a:t>
            </a:r>
            <a:r>
              <a:rPr lang="zh-CN" altLang="en-US" dirty="0" smtClean="0"/>
              <a:t>把显示的内容向右滚动一格，格式为</a:t>
            </a:r>
            <a:r>
              <a:rPr lang="en-US" dirty="0" err="1" smtClean="0"/>
              <a:t>lcd.scrollDisplayRight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 </a:t>
            </a:r>
            <a:r>
              <a:rPr lang="en-US" dirty="0" err="1" smtClean="0"/>
              <a:t>autoscroll</a:t>
            </a:r>
            <a:r>
              <a:rPr lang="en-US" dirty="0" smtClean="0"/>
              <a:t>()——</a:t>
            </a:r>
            <a:r>
              <a:rPr lang="zh-CN" altLang="en-US" dirty="0" smtClean="0"/>
              <a:t>打开自动滚动，这使每个新的字符出现后，原有的字符都移动一格：如果字符一开始从左到右（默认），那么就往左移动一格，否则就向右移动，格式</a:t>
            </a:r>
            <a:r>
              <a:rPr lang="en-US" dirty="0" err="1" smtClean="0"/>
              <a:t>lcd.autoscroll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 </a:t>
            </a:r>
            <a:r>
              <a:rPr lang="en-US" dirty="0" err="1" smtClean="0"/>
              <a:t>noAutoscroll</a:t>
            </a:r>
            <a:r>
              <a:rPr lang="en-US" dirty="0" smtClean="0"/>
              <a:t>()——</a:t>
            </a:r>
            <a:r>
              <a:rPr lang="zh-CN" altLang="en-US" dirty="0" smtClean="0"/>
              <a:t>关闭自动滚动，格式</a:t>
            </a:r>
            <a:r>
              <a:rPr lang="en-US" dirty="0" err="1" smtClean="0"/>
              <a:t>lcd.noAutoscroll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 </a:t>
            </a:r>
            <a:r>
              <a:rPr lang="en-US" dirty="0" err="1" smtClean="0"/>
              <a:t>leftToRight</a:t>
            </a:r>
            <a:r>
              <a:rPr lang="en-US" dirty="0" smtClean="0"/>
              <a:t>()——</a:t>
            </a:r>
            <a:r>
              <a:rPr lang="zh-CN" altLang="en-US" dirty="0" smtClean="0"/>
              <a:t>从左往右显示，也就是说显示的字符会从左往右排列（默认），但屏幕上已经有的字符不受影响，格式</a:t>
            </a:r>
            <a:r>
              <a:rPr lang="en-US" dirty="0" err="1" smtClean="0"/>
              <a:t>lcd.leftToRight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 </a:t>
            </a:r>
            <a:r>
              <a:rPr lang="en-US" dirty="0" err="1" smtClean="0"/>
              <a:t>rightToLeft</a:t>
            </a:r>
            <a:r>
              <a:rPr lang="en-US" dirty="0" smtClean="0"/>
              <a:t>()——</a:t>
            </a:r>
            <a:r>
              <a:rPr lang="zh-CN" altLang="en-US" dirty="0" smtClean="0"/>
              <a:t>从右往左显示，格式</a:t>
            </a:r>
            <a:r>
              <a:rPr lang="en-US" dirty="0" err="1" smtClean="0"/>
              <a:t>lcd.rightToLeft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 </a:t>
            </a:r>
            <a:r>
              <a:rPr lang="en-US" dirty="0" err="1" smtClean="0"/>
              <a:t>createChar</a:t>
            </a:r>
            <a:r>
              <a:rPr lang="en-US" dirty="0" smtClean="0"/>
              <a:t>()——</a:t>
            </a:r>
            <a:r>
              <a:rPr lang="zh-CN" altLang="en-US" dirty="0" smtClean="0"/>
              <a:t>自造字符，最多</a:t>
            </a:r>
            <a:r>
              <a:rPr lang="en-US" altLang="zh-CN" dirty="0" smtClean="0"/>
              <a:t>5×8</a:t>
            </a:r>
            <a:r>
              <a:rPr lang="zh-CN" altLang="en-US" dirty="0" smtClean="0"/>
              <a:t>像素，编号</a:t>
            </a:r>
            <a:r>
              <a:rPr lang="en-US" altLang="zh-CN" dirty="0" smtClean="0"/>
              <a:t>0-7</a:t>
            </a:r>
            <a:r>
              <a:rPr lang="zh-CN" altLang="en-US" dirty="0" smtClean="0"/>
              <a:t>，字符的每个像素显示与否由数组里的数（</a:t>
            </a:r>
            <a:r>
              <a:rPr lang="en-US" altLang="zh-CN" dirty="0" smtClean="0"/>
              <a:t>0-</a:t>
            </a:r>
            <a:r>
              <a:rPr lang="zh-CN" altLang="en-US" dirty="0" smtClean="0"/>
              <a:t>不显示，</a:t>
            </a:r>
            <a:r>
              <a:rPr lang="en-US" altLang="zh-CN" dirty="0" smtClean="0"/>
              <a:t>1-</a:t>
            </a:r>
            <a:r>
              <a:rPr lang="zh-CN" altLang="en-US" dirty="0" smtClean="0"/>
              <a:t>显示）决定，格式</a:t>
            </a:r>
            <a:r>
              <a:rPr lang="en-US" dirty="0" err="1" smtClean="0"/>
              <a:t>lcd.createChar</a:t>
            </a:r>
            <a:r>
              <a:rPr lang="en-US" dirty="0" smtClean="0"/>
              <a:t>(num, data)，</a:t>
            </a:r>
            <a:r>
              <a:rPr lang="zh-CN" altLang="en-US" dirty="0" smtClean="0"/>
              <a:t>有点难理解，可以看一个例子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64307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本次试验使用</a:t>
            </a:r>
            <a:r>
              <a:rPr lang="en-US" sz="2400" dirty="0" err="1" smtClean="0"/>
              <a:t>arduino</a:t>
            </a:r>
            <a:r>
              <a:rPr lang="zh-CN" altLang="en-US" sz="2400" dirty="0" smtClean="0"/>
              <a:t>直接驱动</a:t>
            </a:r>
            <a:r>
              <a:rPr lang="en-US" sz="2400" dirty="0" smtClean="0"/>
              <a:t>1602</a:t>
            </a:r>
            <a:r>
              <a:rPr lang="zh-CN" altLang="en-US" sz="2400" dirty="0" smtClean="0"/>
              <a:t>液晶显示文字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sz="2400" dirty="0" smtClean="0"/>
              <a:t>1602</a:t>
            </a:r>
            <a:r>
              <a:rPr lang="zh-CN" altLang="en-US" sz="2400" dirty="0" smtClean="0"/>
              <a:t>液晶在应用中非常广泛，最初的</a:t>
            </a:r>
            <a:r>
              <a:rPr lang="en-US" sz="2400" dirty="0" smtClean="0"/>
              <a:t>1602</a:t>
            </a:r>
            <a:r>
              <a:rPr lang="zh-CN" altLang="en-US" sz="2400" dirty="0" smtClean="0"/>
              <a:t>液晶使用的是</a:t>
            </a:r>
            <a:r>
              <a:rPr lang="en-US" sz="2400" dirty="0" smtClean="0"/>
              <a:t>HD44780</a:t>
            </a:r>
            <a:r>
              <a:rPr lang="zh-CN" altLang="en-US" sz="2400" dirty="0" smtClean="0"/>
              <a:t>控制器，现在各个厂家的</a:t>
            </a:r>
            <a:r>
              <a:rPr lang="en-US" sz="2400" dirty="0" smtClean="0"/>
              <a:t>1602</a:t>
            </a:r>
            <a:r>
              <a:rPr lang="zh-CN" altLang="en-US" sz="2400" dirty="0" smtClean="0"/>
              <a:t>模块基本上都是采用了与之兼容的</a:t>
            </a:r>
            <a:r>
              <a:rPr lang="en-US" sz="2400" dirty="0" smtClean="0"/>
              <a:t>IC</a:t>
            </a:r>
            <a:r>
              <a:rPr lang="zh-CN" altLang="en-US" sz="2400" dirty="0" smtClean="0"/>
              <a:t>，所以特性上基本都是一致的。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sz="2400" dirty="0" smtClean="0"/>
          </a:p>
          <a:p>
            <a:pPr>
              <a:buFont typeface="Wingdings" pitchFamily="2" charset="2"/>
              <a:buChar char="p"/>
            </a:pPr>
            <a:r>
              <a:rPr lang="en-US" sz="2400" dirty="0" smtClean="0"/>
              <a:t>1602LCD</a:t>
            </a:r>
            <a:r>
              <a:rPr lang="zh-CN" altLang="en-US" sz="2400" dirty="0" smtClean="0"/>
              <a:t>主要技术参数：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显示容量为</a:t>
            </a:r>
            <a:r>
              <a:rPr lang="en-US" sz="2400" dirty="0" smtClean="0"/>
              <a:t>16×2</a:t>
            </a:r>
            <a:r>
              <a:rPr lang="zh-CN" altLang="en-US" sz="2400" dirty="0" smtClean="0"/>
              <a:t>个字符；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芯片工作电压为</a:t>
            </a:r>
            <a:r>
              <a:rPr lang="en-US" sz="2400" dirty="0" smtClean="0"/>
              <a:t>4.5</a:t>
            </a:r>
            <a:r>
              <a:rPr lang="zh-CN" altLang="en-US" sz="2400" dirty="0" smtClean="0"/>
              <a:t>～</a:t>
            </a:r>
            <a:r>
              <a:rPr lang="en-US" sz="2400" dirty="0" smtClean="0"/>
              <a:t>5.5V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工作电流为</a:t>
            </a:r>
            <a:r>
              <a:rPr lang="en-US" sz="2400" dirty="0" smtClean="0"/>
              <a:t>2.0mA</a:t>
            </a:r>
            <a:r>
              <a:rPr lang="zh-CN" altLang="en-US" sz="2400" dirty="0" smtClean="0"/>
              <a:t>（</a:t>
            </a:r>
            <a:r>
              <a:rPr lang="en-US" sz="2400" dirty="0" smtClean="0"/>
              <a:t>5.0V</a:t>
            </a:r>
            <a:r>
              <a:rPr lang="zh-CN" altLang="en-US" sz="2400" dirty="0" smtClean="0"/>
              <a:t>）；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模块最佳工作电压为</a:t>
            </a:r>
            <a:r>
              <a:rPr lang="en-US" sz="2400" dirty="0" smtClean="0"/>
              <a:t>5.0V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字符尺寸为</a:t>
            </a:r>
            <a:r>
              <a:rPr lang="en-US" sz="2400" dirty="0" smtClean="0"/>
              <a:t>2.95×4.35</a:t>
            </a:r>
          </a:p>
          <a:p>
            <a:pPr>
              <a:buNone/>
            </a:pPr>
            <a:r>
              <a:rPr lang="en-US" altLang="zh-CN" sz="2400" dirty="0" smtClean="0"/>
              <a:t>			</a:t>
            </a:r>
            <a:r>
              <a:rPr lang="zh-CN" altLang="en-US" sz="2400" dirty="0" smtClean="0"/>
              <a:t>（</a:t>
            </a:r>
            <a:r>
              <a:rPr lang="en-US" sz="2400" dirty="0" smtClean="0"/>
              <a:t>W×H</a:t>
            </a:r>
            <a:r>
              <a:rPr lang="zh-CN" altLang="en-US" sz="2400" dirty="0" smtClean="0"/>
              <a:t>）</a:t>
            </a:r>
            <a:r>
              <a:rPr lang="en-US" sz="2400" dirty="0" smtClean="0"/>
              <a:t>mm</a:t>
            </a:r>
            <a:r>
              <a:rPr lang="zh-CN" altLang="en-US" sz="2400" dirty="0" smtClean="0"/>
              <a:t>。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1</a:t>
            </a:r>
            <a:r>
              <a:rPr lang="zh-CN" altLang="en-US" sz="3200" b="1" i="1" dirty="0" smtClean="0"/>
              <a:t>、</a:t>
            </a:r>
            <a:r>
              <a:rPr lang="en-US" altLang="zh-CN" sz="3200" dirty="0" smtClean="0"/>
              <a:t>1602</a:t>
            </a:r>
            <a:r>
              <a:rPr lang="zh-CN" altLang="en-US" sz="3200" dirty="0" smtClean="0"/>
              <a:t>液晶屏介绍</a:t>
            </a:r>
            <a:endParaRPr lang="zh-CN" altLang="en-US" sz="3200" b="1" dirty="0"/>
          </a:p>
        </p:txBody>
      </p:sp>
      <p:pic>
        <p:nvPicPr>
          <p:cNvPr id="7" name="图片 6" descr="IMGP9978_调整大小.JP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929190" y="2786058"/>
            <a:ext cx="3643318" cy="2609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IMGP9984_调整大小.JP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929058" y="3571876"/>
            <a:ext cx="4929182" cy="3148008"/>
          </a:xfrm>
          <a:prstGeom prst="rect">
            <a:avLst/>
          </a:prstGeom>
          <a:noFill/>
          <a:ln>
            <a:noFill/>
          </a:ln>
        </p:spPr>
      </p:pic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sz="2400" dirty="0" smtClean="0"/>
              <a:t>1602</a:t>
            </a:r>
            <a:r>
              <a:rPr lang="zh-CN" altLang="en-US" sz="2400" dirty="0" smtClean="0"/>
              <a:t>液晶接口引脚定义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2</a:t>
            </a:r>
            <a:r>
              <a:rPr lang="zh-CN" altLang="en-US" sz="3200" b="1" i="1" dirty="0" smtClean="0"/>
              <a:t>、</a:t>
            </a:r>
            <a:r>
              <a:rPr lang="en-US" altLang="zh-CN" sz="3200" dirty="0" smtClean="0"/>
              <a:t>1602</a:t>
            </a:r>
            <a:r>
              <a:rPr lang="zh-CN" altLang="en-US" sz="3200" dirty="0" smtClean="0"/>
              <a:t>液晶</a:t>
            </a:r>
            <a:r>
              <a:rPr lang="zh-CN" altLang="en-US" sz="3200" dirty="0" smtClean="0"/>
              <a:t>屏的接口介绍</a:t>
            </a:r>
            <a:endParaRPr lang="zh-CN" altLang="en-US" sz="3200" b="1" dirty="0"/>
          </a:p>
        </p:txBody>
      </p:sp>
      <p:pic>
        <p:nvPicPr>
          <p:cNvPr id="5" name="图片 4" descr="01.JPG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00034" y="1285860"/>
            <a:ext cx="6786610" cy="3000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857232"/>
            <a:ext cx="8672514" cy="228601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接口说明：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1</a:t>
            </a:r>
            <a:r>
              <a:rPr lang="zh-CN" altLang="en-US" sz="2400" dirty="0" smtClean="0"/>
              <a:t>、两组</a:t>
            </a:r>
            <a:r>
              <a:rPr lang="zh-CN" altLang="en-US" sz="2400" dirty="0" smtClean="0"/>
              <a:t>电源</a:t>
            </a:r>
            <a:r>
              <a:rPr lang="zh-CN" altLang="en-US" sz="2400" dirty="0" smtClean="0"/>
              <a:t>：</a:t>
            </a:r>
            <a:r>
              <a:rPr lang="zh-CN" altLang="en-US" sz="2400" dirty="0" smtClean="0"/>
              <a:t>一</a:t>
            </a:r>
            <a:r>
              <a:rPr lang="zh-CN" altLang="en-US" sz="2400" dirty="0" smtClean="0"/>
              <a:t>组是模块的电源，一组是背光板的电源。一般均使用</a:t>
            </a:r>
            <a:r>
              <a:rPr lang="en-US" sz="2400" dirty="0" smtClean="0"/>
              <a:t>5V</a:t>
            </a:r>
            <a:r>
              <a:rPr lang="zh-CN" altLang="en-US" sz="2400" dirty="0" smtClean="0"/>
              <a:t>供电</a:t>
            </a:r>
            <a:r>
              <a:rPr lang="zh-CN" altLang="en-US" sz="2400" dirty="0" smtClean="0"/>
              <a:t>。使用</a:t>
            </a:r>
            <a:r>
              <a:rPr lang="en-US" sz="2400" dirty="0" smtClean="0"/>
              <a:t>3.3V</a:t>
            </a:r>
            <a:r>
              <a:rPr lang="zh-CN" altLang="en-US" sz="2400" dirty="0" smtClean="0"/>
              <a:t>供电也可以</a:t>
            </a:r>
            <a:r>
              <a:rPr lang="zh-CN" altLang="en-US" sz="2400" dirty="0" smtClean="0"/>
              <a:t>工作，就是暗一点。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VL</a:t>
            </a:r>
            <a:r>
              <a:rPr lang="zh-CN" altLang="en-US" sz="2400" dirty="0" smtClean="0"/>
              <a:t>是调节对比度的引脚，串联不大于</a:t>
            </a:r>
            <a:r>
              <a:rPr lang="en-US" sz="2400" dirty="0" smtClean="0"/>
              <a:t>5KΩ</a:t>
            </a:r>
            <a:r>
              <a:rPr lang="zh-CN" altLang="en-US" sz="2400" dirty="0" smtClean="0"/>
              <a:t>的电位器进行调节</a:t>
            </a:r>
            <a:r>
              <a:rPr lang="zh-CN" altLang="en-US" sz="2400" dirty="0" smtClean="0"/>
              <a:t>。实验</a:t>
            </a:r>
            <a:r>
              <a:rPr lang="zh-CN" altLang="en-US" sz="2400" dirty="0" smtClean="0"/>
              <a:t>使用</a:t>
            </a:r>
            <a:r>
              <a:rPr lang="en-US" sz="2400" dirty="0" smtClean="0"/>
              <a:t>1KΩ</a:t>
            </a:r>
            <a:r>
              <a:rPr lang="zh-CN" altLang="en-US" sz="2400" dirty="0" smtClean="0"/>
              <a:t>的电阻来设定对比度</a:t>
            </a:r>
            <a:r>
              <a:rPr lang="zh-CN" altLang="en-US" sz="2400" dirty="0" smtClean="0"/>
              <a:t>。可用连接</a:t>
            </a:r>
            <a:r>
              <a:rPr lang="zh-CN" altLang="en-US" sz="2400" dirty="0" smtClean="0"/>
              <a:t>分高电位与低电位接法，本次使用低电位接法，串联</a:t>
            </a:r>
            <a:r>
              <a:rPr lang="en-US" sz="2400" dirty="0" smtClean="0"/>
              <a:t>1KΩ</a:t>
            </a:r>
            <a:r>
              <a:rPr lang="zh-CN" altLang="en-US" sz="2400" dirty="0" smtClean="0"/>
              <a:t>电阻后接</a:t>
            </a:r>
            <a:r>
              <a:rPr lang="en-US" sz="2400" dirty="0" smtClean="0"/>
              <a:t>GND</a:t>
            </a:r>
            <a:r>
              <a:rPr lang="zh-CN" altLang="en-US" sz="2400" dirty="0" smtClean="0"/>
              <a:t>。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zh-CN" altLang="en-US" sz="2400" dirty="0" smtClean="0"/>
              <a:t>注意：不同液晶的对比度电阻是不同的，最好是接一个电位器进行测试，本次实验使用的</a:t>
            </a:r>
            <a:r>
              <a:rPr lang="en-US" sz="2400" dirty="0" smtClean="0"/>
              <a:t>1KΩ</a:t>
            </a:r>
            <a:r>
              <a:rPr lang="zh-CN" altLang="en-US" sz="2400" dirty="0" smtClean="0"/>
              <a:t>电阻在其他液晶上不一定正确</a:t>
            </a:r>
            <a:r>
              <a:rPr lang="zh-CN" altLang="en-US" sz="2400" dirty="0" smtClean="0"/>
              <a:t>。但不论阻值大小，仅影响亮度，没有风险。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RS </a:t>
            </a:r>
            <a:r>
              <a:rPr lang="zh-CN" altLang="en-US" sz="2400" dirty="0" smtClean="0"/>
              <a:t>是很多液晶上都有的引脚，是命令</a:t>
            </a:r>
            <a:r>
              <a:rPr lang="en-US" sz="2400" dirty="0" smtClean="0"/>
              <a:t>/</a:t>
            </a:r>
            <a:r>
              <a:rPr lang="zh-CN" altLang="en-US" sz="2400" dirty="0" smtClean="0"/>
              <a:t>数据选择引脚。该脚电平为高时表示将进行数据操作；为低时表示进行命令操作。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2</a:t>
            </a:r>
            <a:r>
              <a:rPr lang="zh-CN" altLang="en-US" sz="3200" b="1" i="1" dirty="0" smtClean="0"/>
              <a:t>、</a:t>
            </a:r>
            <a:r>
              <a:rPr lang="en-US" altLang="zh-CN" sz="3200" dirty="0" smtClean="0"/>
              <a:t>1602</a:t>
            </a:r>
            <a:r>
              <a:rPr lang="zh-CN" altLang="en-US" sz="3200" dirty="0" smtClean="0"/>
              <a:t>液晶</a:t>
            </a:r>
            <a:r>
              <a:rPr lang="zh-CN" altLang="en-US" sz="3200" dirty="0" smtClean="0"/>
              <a:t>屏接口介绍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228601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接口说明：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4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RW </a:t>
            </a:r>
            <a:r>
              <a:rPr lang="zh-CN" altLang="en-US" sz="2400" dirty="0" smtClean="0"/>
              <a:t>也是很多液晶上都有的引脚，是读写选择端。该脚电平为高是要对液晶进行读操作；为低时表示进行写操作。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5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E</a:t>
            </a:r>
            <a:r>
              <a:rPr lang="zh-CN" altLang="en-US" sz="2400" dirty="0" smtClean="0"/>
              <a:t>同样很多液晶模块有此引脚，通常在总线上信号稳定后给一正脉冲通知把数据读走，在此脚为高电平的时候总线不允许变化。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6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D0—D7</a:t>
            </a:r>
            <a:r>
              <a:rPr lang="zh-CN" altLang="en-US" sz="2400" dirty="0" smtClean="0"/>
              <a:t>共</a:t>
            </a:r>
            <a:r>
              <a:rPr lang="en-US" sz="2400" dirty="0" smtClean="0"/>
              <a:t>8</a:t>
            </a:r>
            <a:r>
              <a:rPr lang="zh-CN" altLang="en-US" sz="2400" dirty="0" smtClean="0"/>
              <a:t>位双向并行总线，用来传送命令和数据。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7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BLA</a:t>
            </a:r>
            <a:r>
              <a:rPr lang="zh-CN" altLang="en-US" sz="2400" dirty="0" smtClean="0"/>
              <a:t>是背光源正极，</a:t>
            </a:r>
            <a:r>
              <a:rPr lang="en-US" sz="2400" dirty="0" smtClean="0"/>
              <a:t>BLK</a:t>
            </a:r>
            <a:r>
              <a:rPr lang="zh-CN" altLang="en-US" sz="2400" dirty="0" smtClean="0"/>
              <a:t>是背光源负极。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zh-CN" altLang="en-US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2</a:t>
            </a:r>
            <a:r>
              <a:rPr lang="zh-CN" altLang="en-US" sz="3200" b="1" i="1" dirty="0" smtClean="0"/>
              <a:t>、</a:t>
            </a:r>
            <a:r>
              <a:rPr lang="en-US" altLang="zh-CN" sz="3200" dirty="0" smtClean="0"/>
              <a:t>1602</a:t>
            </a:r>
            <a:r>
              <a:rPr lang="zh-CN" altLang="en-US" sz="3200" dirty="0" smtClean="0"/>
              <a:t>液晶</a:t>
            </a:r>
            <a:r>
              <a:rPr lang="zh-CN" altLang="en-US" sz="3200" dirty="0" smtClean="0"/>
              <a:t>屏接口介绍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1285860"/>
            <a:ext cx="8458200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综合上述各脚的配合，</a:t>
            </a:r>
            <a:r>
              <a:rPr lang="en-US" sz="2400" dirty="0" smtClean="0"/>
              <a:t>1602</a:t>
            </a:r>
            <a:r>
              <a:rPr lang="zh-CN" altLang="en-US" sz="2400" dirty="0" smtClean="0"/>
              <a:t>液晶的基本操作分以下四种：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zh-CN" altLang="en-US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2</a:t>
            </a:r>
            <a:r>
              <a:rPr lang="zh-CN" altLang="en-US" sz="3200" b="1" i="1" dirty="0" smtClean="0"/>
              <a:t>、</a:t>
            </a:r>
            <a:r>
              <a:rPr lang="en-US" altLang="zh-CN" sz="3200" dirty="0" smtClean="0"/>
              <a:t>1602</a:t>
            </a:r>
            <a:r>
              <a:rPr lang="zh-CN" altLang="en-US" sz="3200" dirty="0" smtClean="0"/>
              <a:t>液晶</a:t>
            </a:r>
            <a:r>
              <a:rPr lang="zh-CN" altLang="en-US" sz="3200" dirty="0" smtClean="0"/>
              <a:t>屏接口介绍</a:t>
            </a:r>
            <a:endParaRPr lang="zh-CN" altLang="en-US" sz="3200" b="1" dirty="0"/>
          </a:p>
        </p:txBody>
      </p:sp>
      <p:pic>
        <p:nvPicPr>
          <p:cNvPr id="4" name="图片 3" descr="02.JP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14348" y="1857364"/>
            <a:ext cx="7286676" cy="16430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57158" y="3643314"/>
            <a:ext cx="800105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本实验有用到写命令的（如清屏），也有用到写数据的</a:t>
            </a:r>
            <a:endParaRPr lang="en-US" altLang="zh-CN" sz="2400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>
              <a:buFont typeface="Wingdings" pitchFamily="2" charset="2"/>
              <a:buChar char="p"/>
            </a:pPr>
            <a:r>
              <a:rPr lang="en-US" sz="2400" dirty="0" smtClean="0"/>
              <a:t>1602</a:t>
            </a:r>
            <a:r>
              <a:rPr lang="zh-CN" altLang="en-US" sz="2400" dirty="0" smtClean="0"/>
              <a:t>直接与</a:t>
            </a:r>
            <a:r>
              <a:rPr lang="en-US" sz="2400" dirty="0" err="1" smtClean="0"/>
              <a:t>arduino</a:t>
            </a:r>
            <a:r>
              <a:rPr lang="zh-CN" altLang="en-US" sz="2400" dirty="0" smtClean="0"/>
              <a:t>通信，根据产品手册描述，分</a:t>
            </a:r>
            <a:r>
              <a:rPr lang="en-US" sz="2400" dirty="0" smtClean="0"/>
              <a:t>8</a:t>
            </a:r>
            <a:r>
              <a:rPr lang="zh-CN" altLang="en-US" sz="2400" dirty="0" smtClean="0"/>
              <a:t>位连接法与</a:t>
            </a:r>
            <a:r>
              <a:rPr lang="en-US" sz="2400" dirty="0" smtClean="0"/>
              <a:t>4</a:t>
            </a:r>
            <a:r>
              <a:rPr lang="zh-CN" altLang="en-US" sz="2400" dirty="0" smtClean="0"/>
              <a:t>位连接法，一般采用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位连接法比较多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本实验采用的也是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位连接法。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3</a:t>
            </a:r>
            <a:r>
              <a:rPr lang="zh-CN" altLang="en-US" sz="3200" b="1" i="1" dirty="0" smtClean="0"/>
              <a:t>、</a:t>
            </a:r>
            <a:r>
              <a:rPr lang="en-US" altLang="zh-CN" sz="3200" dirty="0" smtClean="0"/>
              <a:t>1602</a:t>
            </a:r>
            <a:r>
              <a:rPr lang="zh-CN" altLang="en-US" sz="3200" dirty="0" smtClean="0"/>
              <a:t>液晶屏的硬件连接</a:t>
            </a:r>
            <a:endParaRPr lang="zh-CN" altLang="en-US" sz="3200" b="1" dirty="0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28588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逻辑电路图</a:t>
            </a:r>
            <a:r>
              <a:rPr lang="zh-CN" altLang="en-US" sz="2400" dirty="0" smtClean="0"/>
              <a:t>：几乎所有接线图都是类似的，区别仅在使用哪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个数据线（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线方法），因为其他脚是不可选择的。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85725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LCD</a:t>
            </a:r>
            <a:r>
              <a:rPr lang="zh-CN" altLang="en-US" sz="2400" dirty="0" smtClean="0"/>
              <a:t>的脚</a:t>
            </a:r>
            <a:r>
              <a:rPr lang="zh-CN" altLang="en-US" sz="2400" dirty="0" smtClean="0"/>
              <a:t>位连接说明：</a:t>
            </a:r>
            <a:r>
              <a:rPr lang="zh-CN" altLang="en-US" sz="2400" dirty="0" smtClean="0"/>
              <a:t>以下图</a:t>
            </a:r>
            <a:r>
              <a:rPr lang="zh-CN" altLang="en-US" sz="2400" dirty="0" smtClean="0"/>
              <a:t>为例，是从左到右第一脚开始数起：</a:t>
            </a:r>
            <a:br>
              <a:rPr lang="zh-CN" altLang="en-US" sz="2400" dirty="0" smtClean="0"/>
            </a:br>
            <a:endParaRPr lang="zh-CN" altLang="en-US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3</a:t>
            </a:r>
            <a:r>
              <a:rPr lang="zh-CN" altLang="en-US" sz="3200" b="1" i="1" dirty="0" smtClean="0"/>
              <a:t>、</a:t>
            </a:r>
            <a:r>
              <a:rPr lang="en-US" altLang="zh-CN" sz="3200" dirty="0" smtClean="0"/>
              <a:t>1602</a:t>
            </a:r>
            <a:r>
              <a:rPr lang="zh-CN" altLang="en-US" sz="3200" dirty="0" smtClean="0"/>
              <a:t>液晶屏的硬件连接</a:t>
            </a:r>
            <a:endParaRPr lang="zh-CN" altLang="en-US" sz="3200" b="1" dirty="0"/>
          </a:p>
        </p:txBody>
      </p:sp>
      <p:pic>
        <p:nvPicPr>
          <p:cNvPr id="5" name="图片 4" descr="IMGP9978_调整大小.JP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786314" y="1428736"/>
            <a:ext cx="3643318" cy="26098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428596" y="1714488"/>
            <a:ext cx="42148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    1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 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Arial"/>
                <a:ea typeface="宋体"/>
              </a:rPr>
              <a:t>Vss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 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接地 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(0V)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/>
            </a:r>
            <a:b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</a:b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2 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Arial"/>
                <a:ea typeface="宋体"/>
              </a:rPr>
              <a:t>Vdd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 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  <a:hlinkClick r:id="rId3"/>
              </a:rPr>
              <a:t>电源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 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(+5V)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/>
            </a:r>
            <a:b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</a:b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3 Vo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或与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Arial"/>
                <a:ea typeface="宋体"/>
              </a:rPr>
              <a:t>Vee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 - 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对比度调整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(0-5V), 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可接一颗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1K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的电阻或接一个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5K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的电位器</a:t>
            </a:r>
            <a:b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</a:b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4 RS Register Select:   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参数：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{1: D0 – D7 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设置为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1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时当作资料解释   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0: D0 – D7 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设置为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0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时当作指令解释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}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/>
            </a:r>
            <a:b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</a:br>
            <a:endParaRPr lang="zh-CN" altLang="en-US" sz="2400" kern="0" dirty="0" smtClean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7752" y="4286256"/>
            <a:ext cx="38576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5 R/W Read/Write mode:   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参数：｛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1: 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从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LCD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读取资料   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0: 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写资料到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LCD(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一般情况下很少从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LCD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读取资料，把这个脚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  <a:hlinkClick r:id="rId4"/>
              </a:rPr>
              <a:t>接地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可省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I/O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脚位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)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228601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6</a:t>
            </a:r>
            <a:r>
              <a:rPr lang="en-US" altLang="zh-CN" sz="2400" dirty="0" smtClean="0"/>
              <a:t> E Enable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7 D0 Bit 0 LSB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8 D1 Bit 1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9 D2 Bit 2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10 D3 Bit 3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11 D4 Bit 4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12 D5 Bit 5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13 D6 Bit 6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14 D7 Bit 7 MSB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15 A+ </a:t>
            </a:r>
            <a:r>
              <a:rPr lang="zh-CN" altLang="en-US" sz="2400" dirty="0" smtClean="0"/>
              <a:t>背光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串联一个</a:t>
            </a:r>
            <a:r>
              <a:rPr lang="en-US" altLang="zh-CN" sz="2400" dirty="0" smtClean="0"/>
              <a:t>1K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hlinkClick r:id="rId2"/>
              </a:rPr>
              <a:t>电阻</a:t>
            </a:r>
            <a:r>
              <a:rPr lang="zh-CN" altLang="en-US" sz="2400" dirty="0" smtClean="0"/>
              <a:t>接地或串联一个</a:t>
            </a:r>
            <a:r>
              <a:rPr lang="en-US" altLang="zh-CN" sz="2400" dirty="0" smtClean="0"/>
              <a:t>5K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hlinkClick r:id="rId3"/>
              </a:rPr>
              <a:t>电位器</a:t>
            </a:r>
            <a:r>
              <a:rPr lang="zh-CN" altLang="en-US" sz="2400" dirty="0" smtClean="0"/>
              <a:t>调整背光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16 K- </a:t>
            </a:r>
            <a:r>
              <a:rPr lang="zh-CN" altLang="en-US" sz="2400" dirty="0" smtClean="0">
                <a:hlinkClick r:id="rId4"/>
              </a:rPr>
              <a:t>背光</a:t>
            </a:r>
            <a:r>
              <a:rPr lang="en-US" altLang="zh-CN" sz="2400" dirty="0" smtClean="0"/>
              <a:t>(GND)</a:t>
            </a:r>
            <a:r>
              <a:rPr lang="zh-CN" altLang="en-US" sz="2400" dirty="0" smtClean="0"/>
              <a:t>　</a:t>
            </a:r>
            <a:endParaRPr lang="zh-CN" altLang="en-US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3</a:t>
            </a:r>
            <a:r>
              <a:rPr lang="zh-CN" altLang="en-US" sz="3200" b="1" i="1" dirty="0" smtClean="0"/>
              <a:t>、</a:t>
            </a:r>
            <a:r>
              <a:rPr lang="en-US" altLang="zh-CN" sz="3200" dirty="0" smtClean="0"/>
              <a:t>1602</a:t>
            </a:r>
            <a:r>
              <a:rPr lang="zh-CN" altLang="en-US" sz="3200" dirty="0" smtClean="0"/>
              <a:t>液晶屏的硬件连接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6046</TotalTime>
  <Words>773</Words>
  <Application>Microsoft Office PowerPoint</Application>
  <PresentationFormat>全屏显示(4:3)</PresentationFormat>
  <Paragraphs>92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默认设计模板</vt:lpstr>
      <vt:lpstr>幻灯片 1</vt:lpstr>
      <vt:lpstr>1、1602液晶屏介绍</vt:lpstr>
      <vt:lpstr>2、1602液晶屏的接口介绍</vt:lpstr>
      <vt:lpstr>2、1602液晶屏接口介绍</vt:lpstr>
      <vt:lpstr>2、1602液晶屏接口介绍</vt:lpstr>
      <vt:lpstr>2、1602液晶屏接口介绍</vt:lpstr>
      <vt:lpstr>3、1602液晶屏的硬件连接</vt:lpstr>
      <vt:lpstr>3、1602液晶屏的硬件连接</vt:lpstr>
      <vt:lpstr>3、1602液晶屏的硬件连接</vt:lpstr>
      <vt:lpstr>3、1602液晶屏的硬件连接</vt:lpstr>
      <vt:lpstr>4、1602液晶屏的软件1</vt:lpstr>
      <vt:lpstr>4、1602液晶屏的软件1</vt:lpstr>
      <vt:lpstr>4、1602液晶屏的软件2</vt:lpstr>
      <vt:lpstr>5、扩展作业</vt:lpstr>
      <vt:lpstr>6、 LiquidCrystal库简介</vt:lpstr>
      <vt:lpstr>6、 LiquidCrystal库简介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张家浩</dc:creator>
  <cp:lastModifiedBy>zhangjh</cp:lastModifiedBy>
  <cp:revision>389</cp:revision>
  <dcterms:created xsi:type="dcterms:W3CDTF">2009-01-14T02:14:53Z</dcterms:created>
  <dcterms:modified xsi:type="dcterms:W3CDTF">2014-12-24T07:21:16Z</dcterms:modified>
</cp:coreProperties>
</file>