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10" r:id="rId2"/>
    <p:sldId id="647" r:id="rId3"/>
    <p:sldId id="654" r:id="rId4"/>
    <p:sldId id="653" r:id="rId5"/>
    <p:sldId id="655" r:id="rId6"/>
    <p:sldId id="656" r:id="rId7"/>
    <p:sldId id="658" r:id="rId8"/>
    <p:sldId id="657" r:id="rId9"/>
    <p:sldId id="659" r:id="rId10"/>
    <p:sldId id="660" r:id="rId11"/>
    <p:sldId id="661" r:id="rId12"/>
    <p:sldId id="662" r:id="rId13"/>
    <p:sldId id="676" r:id="rId14"/>
    <p:sldId id="677" r:id="rId15"/>
    <p:sldId id="678" r:id="rId16"/>
    <p:sldId id="679" r:id="rId17"/>
    <p:sldId id="685" r:id="rId18"/>
    <p:sldId id="675" r:id="rId19"/>
    <p:sldId id="680" r:id="rId20"/>
    <p:sldId id="681" r:id="rId21"/>
    <p:sldId id="682" r:id="rId22"/>
    <p:sldId id="683" r:id="rId23"/>
    <p:sldId id="684" r:id="rId24"/>
    <p:sldId id="663" r:id="rId25"/>
    <p:sldId id="664" r:id="rId26"/>
    <p:sldId id="665" r:id="rId27"/>
    <p:sldId id="666" r:id="rId28"/>
    <p:sldId id="667" r:id="rId29"/>
    <p:sldId id="668" r:id="rId30"/>
    <p:sldId id="670" r:id="rId31"/>
    <p:sldId id="669" r:id="rId32"/>
    <p:sldId id="671" r:id="rId33"/>
    <p:sldId id="672" r:id="rId34"/>
    <p:sldId id="673" r:id="rId35"/>
    <p:sldId id="674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6698" autoAdjust="0"/>
  </p:normalViewPr>
  <p:slideViewPr>
    <p:cSldViewPr>
      <p:cViewPr>
        <p:scale>
          <a:sx n="70" d="100"/>
          <a:sy n="70" d="100"/>
        </p:scale>
        <p:origin x="-1013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23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在树莓派上运行</a:t>
            </a:r>
            <a:r>
              <a:rPr 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PyQt4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3425" y="1052736"/>
            <a:ext cx="8319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需求：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上</a:t>
            </a:r>
            <a:r>
              <a:rPr lang="zh-CN" altLang="en-US" sz="2400" dirty="0"/>
              <a:t>一节课已经可以实现通过</a:t>
            </a:r>
            <a:r>
              <a:rPr lang="en-US" altLang="zh-CN" sz="2400" dirty="0"/>
              <a:t>DHT11</a:t>
            </a:r>
            <a:r>
              <a:rPr lang="zh-CN" altLang="en-US" sz="2400" dirty="0"/>
              <a:t>温度传感器，获得实时的温度信息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现在</a:t>
            </a:r>
            <a:r>
              <a:rPr lang="zh-CN" altLang="en-US" sz="2400" dirty="0"/>
              <a:t>的任务是，在树莓派的屏幕上，实现一个比较“美观”的温度控制器界面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能够</a:t>
            </a:r>
            <a:r>
              <a:rPr lang="zh-CN" altLang="en-US" sz="2400" dirty="0"/>
              <a:t>实时显示树莓派</a:t>
            </a:r>
            <a:r>
              <a:rPr lang="en-US" altLang="zh-CN" sz="2400" dirty="0"/>
              <a:t>CPU</a:t>
            </a:r>
            <a:r>
              <a:rPr lang="zh-CN" altLang="en-US" sz="2400" dirty="0"/>
              <a:t>的温度（树莓派暂时还没有与</a:t>
            </a:r>
            <a:r>
              <a:rPr lang="en-US" altLang="zh-CN" sz="2400" dirty="0" err="1"/>
              <a:t>arduino</a:t>
            </a:r>
            <a:r>
              <a:rPr lang="zh-CN" altLang="en-US" sz="2400" dirty="0"/>
              <a:t>通讯，先取自己的温度），设定预警温度，当温度接近预警温度时，可以改变显示的颜色，当超过预警温度时，可以报警。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384376" cy="26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3344" y="260648"/>
            <a:ext cx="8306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显示树莓派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温度的界面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打开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，新建一个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GUI</a:t>
            </a:r>
            <a:r>
              <a:rPr lang="zh-CN" altLang="en-US" sz="2400" dirty="0"/>
              <a:t>应用程序工程（可以在树莓派本地安装运行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，也可以用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下的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，设计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GUI</a:t>
            </a:r>
            <a:r>
              <a:rPr lang="zh-CN" altLang="en-US" sz="2400" dirty="0"/>
              <a:t>程序。然后，再如前所述，通过转换</a:t>
            </a:r>
            <a:r>
              <a:rPr lang="en-US" altLang="zh-CN" sz="2400" dirty="0" err="1"/>
              <a:t>ui</a:t>
            </a:r>
            <a:r>
              <a:rPr lang="zh-CN" altLang="en-US" sz="2400" dirty="0"/>
              <a:t>文件为</a:t>
            </a:r>
            <a:r>
              <a:rPr lang="en-US" altLang="zh-CN" sz="2400" dirty="0"/>
              <a:t>Python</a:t>
            </a:r>
            <a:r>
              <a:rPr lang="zh-CN" altLang="en-US" sz="2400" dirty="0"/>
              <a:t>代码的方式）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在树莓派上安装的命令是：</a:t>
            </a:r>
            <a:r>
              <a:rPr lang="en-US" altLang="zh-CN" sz="2400" dirty="0" smtClean="0"/>
              <a:t>$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</a:t>
            </a:r>
            <a:r>
              <a:rPr lang="en-US" altLang="zh-CN" sz="2400" dirty="0" err="1" smtClean="0"/>
              <a:t>qtcreator</a:t>
            </a:r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2405"/>
            <a:ext cx="5797679" cy="367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3729" y="2991728"/>
            <a:ext cx="19682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在树莓派上运行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qtcreator</a:t>
            </a:r>
            <a:r>
              <a:rPr lang="zh-CN" altLang="en-US" sz="2400" dirty="0" smtClean="0">
                <a:solidFill>
                  <a:srgbClr val="000000"/>
                </a:solidFill>
              </a:rPr>
              <a:t>出现的</a:t>
            </a:r>
            <a:r>
              <a:rPr lang="zh-CN" altLang="en-US" sz="2400" dirty="0">
                <a:solidFill>
                  <a:srgbClr val="000000"/>
                </a:solidFill>
              </a:rPr>
              <a:t>窗口界面</a:t>
            </a:r>
            <a:r>
              <a:rPr lang="zh-CN" altLang="en-US" sz="2400" dirty="0" smtClean="0">
                <a:solidFill>
                  <a:srgbClr val="000000"/>
                </a:solidFill>
              </a:rPr>
              <a:t>如图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9052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由于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不能自动识别树莓派上的工具</a:t>
            </a:r>
            <a:r>
              <a:rPr lang="zh-CN" altLang="en-US" sz="2400" dirty="0" smtClean="0"/>
              <a:t>链（编译命令等），</a:t>
            </a:r>
            <a:r>
              <a:rPr lang="zh-CN" altLang="en-US" sz="2400" dirty="0"/>
              <a:t>因此需要手动添加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点击</a:t>
            </a:r>
            <a:r>
              <a:rPr lang="en-US" altLang="zh-CN" sz="2400" dirty="0"/>
              <a:t>Tools -&gt; Options</a:t>
            </a:r>
            <a:r>
              <a:rPr lang="zh-CN" altLang="en-US" sz="2400" dirty="0"/>
              <a:t>打开配置对话框，在</a:t>
            </a:r>
            <a:r>
              <a:rPr lang="en-US" altLang="zh-CN" sz="2400" dirty="0"/>
              <a:t>Build &amp; Run -&gt; Tool Chains</a:t>
            </a:r>
            <a:r>
              <a:rPr lang="zh-CN" altLang="en-US" sz="2400" dirty="0"/>
              <a:t>选项卡中点击</a:t>
            </a:r>
            <a:r>
              <a:rPr lang="en-US" altLang="zh-CN" sz="2400" dirty="0"/>
              <a:t>Add</a:t>
            </a:r>
            <a:r>
              <a:rPr lang="zh-CN" altLang="en-US" sz="2400" dirty="0"/>
              <a:t>添加</a:t>
            </a:r>
            <a:r>
              <a:rPr lang="en-US" altLang="zh-CN" sz="2400" dirty="0"/>
              <a:t>GCC</a:t>
            </a:r>
            <a:r>
              <a:rPr lang="zh-CN" altLang="en-US" sz="2400" dirty="0"/>
              <a:t>工具链，</a:t>
            </a:r>
            <a:r>
              <a:rPr lang="en-US" altLang="zh-CN" sz="2400" dirty="0" smtClean="0"/>
              <a:t>Compiler</a:t>
            </a:r>
            <a:r>
              <a:rPr lang="zh-CN" altLang="en-US" sz="2400" dirty="0" smtClean="0"/>
              <a:t>路径设置</a:t>
            </a:r>
            <a:r>
              <a:rPr lang="zh-CN" altLang="en-US" sz="2400" dirty="0"/>
              <a:t>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/bin/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</a:t>
            </a:r>
            <a:r>
              <a:rPr lang="en-US" altLang="zh-CN" sz="2400" dirty="0"/>
              <a:t>Debugger</a:t>
            </a:r>
            <a:r>
              <a:rPr lang="zh-CN" altLang="en-US" sz="2400" dirty="0"/>
              <a:t>可设置为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/bin/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09055"/>
            <a:ext cx="6018148" cy="348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9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完成设置</a:t>
            </a:r>
            <a:r>
              <a:rPr lang="zh-CN" altLang="en-US" sz="2400" dirty="0" smtClean="0"/>
              <a:t>后，可以</a:t>
            </a:r>
            <a:r>
              <a:rPr lang="zh-CN" altLang="en-US" sz="2400" dirty="0"/>
              <a:t>通过一个简单的工程验证</a:t>
            </a:r>
            <a:r>
              <a:rPr lang="en-US" altLang="zh-CN" sz="2400" dirty="0" err="1"/>
              <a:t>Qt</a:t>
            </a:r>
            <a:r>
              <a:rPr lang="zh-CN" altLang="en-US" sz="2400" dirty="0"/>
              <a:t>是否</a:t>
            </a:r>
            <a:r>
              <a:rPr lang="zh-CN" altLang="en-US" sz="2400" dirty="0" smtClean="0"/>
              <a:t>可用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建立</a:t>
            </a:r>
            <a:r>
              <a:rPr lang="zh-CN" altLang="en-US" sz="2400" dirty="0"/>
              <a:t>一个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Gui</a:t>
            </a:r>
            <a:r>
              <a:rPr lang="en-US" altLang="zh-CN" sz="2400" dirty="0"/>
              <a:t> Application</a:t>
            </a:r>
            <a:r>
              <a:rPr lang="zh-CN" altLang="en-US" sz="2400" dirty="0"/>
              <a:t>工程</a:t>
            </a:r>
            <a:r>
              <a:rPr lang="en-US" altLang="zh-CN" sz="2400" dirty="0" err="1"/>
              <a:t>HelloQt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添加</a:t>
            </a:r>
            <a:r>
              <a:rPr lang="zh-CN" altLang="en-US" sz="2400" dirty="0"/>
              <a:t>一个</a:t>
            </a:r>
            <a:r>
              <a:rPr lang="en-US" altLang="zh-CN" sz="2400" dirty="0"/>
              <a:t>Label</a:t>
            </a:r>
            <a:r>
              <a:rPr lang="zh-CN" altLang="en-US" sz="2400" dirty="0"/>
              <a:t>和</a:t>
            </a:r>
            <a:r>
              <a:rPr lang="en-US" altLang="zh-CN" sz="2400" dirty="0"/>
              <a:t>Push Button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/>
              <a:t>Button</a:t>
            </a:r>
            <a:r>
              <a:rPr lang="zh-CN" altLang="en-US" sz="2400" dirty="0"/>
              <a:t>上右键选择</a:t>
            </a:r>
            <a:r>
              <a:rPr lang="en-US" altLang="zh-CN" sz="2400" dirty="0"/>
              <a:t>go to slot</a:t>
            </a:r>
            <a:r>
              <a:rPr lang="zh-CN" altLang="en-US"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55053"/>
            <a:ext cx="6431545" cy="394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0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在按钮上右键，在弹出菜单中选择</a:t>
            </a:r>
            <a:r>
              <a:rPr lang="en-US" altLang="zh-CN" sz="2400" dirty="0" err="1" smtClean="0"/>
              <a:t>goto</a:t>
            </a:r>
            <a:r>
              <a:rPr lang="en-US" altLang="zh-CN" sz="2400" dirty="0" smtClean="0"/>
              <a:t> slot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选择</a:t>
            </a:r>
            <a:r>
              <a:rPr lang="en-US" altLang="zh-CN" sz="2400" dirty="0"/>
              <a:t>Clicked()</a:t>
            </a:r>
            <a:r>
              <a:rPr lang="zh-CN" altLang="en-US" sz="2400" dirty="0"/>
              <a:t>信号槽（即事件）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772816"/>
            <a:ext cx="659781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在</a:t>
            </a:r>
            <a:r>
              <a:rPr lang="en-US" altLang="zh-CN" sz="2400" dirty="0" err="1"/>
              <a:t>on_pushButton_clicked</a:t>
            </a:r>
            <a:r>
              <a:rPr lang="en-US" altLang="zh-CN" sz="2400" dirty="0"/>
              <a:t>()</a:t>
            </a:r>
            <a:r>
              <a:rPr lang="zh-CN" altLang="en-US" sz="2400" dirty="0"/>
              <a:t>事件执行函数中添加改变</a:t>
            </a:r>
            <a:r>
              <a:rPr lang="en-US" altLang="zh-CN" sz="2400" dirty="0"/>
              <a:t>label</a:t>
            </a:r>
            <a:r>
              <a:rPr lang="zh-CN" altLang="en-US" sz="2400" dirty="0"/>
              <a:t>文字的语句。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HelloQt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on_pushButton_clicked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-&gt;label-&gt;</a:t>
            </a:r>
            <a:r>
              <a:rPr lang="en-US" altLang="zh-CN" sz="2400" dirty="0" err="1"/>
              <a:t>setText</a:t>
            </a:r>
            <a:r>
              <a:rPr lang="en-US" altLang="zh-CN" sz="2400" dirty="0"/>
              <a:t>("Hello 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!");</a:t>
            </a:r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保存</a:t>
            </a:r>
            <a:r>
              <a:rPr lang="zh-CN" altLang="en-US" sz="2400" dirty="0"/>
              <a:t>工程，</a:t>
            </a:r>
            <a:r>
              <a:rPr lang="zh-CN" altLang="en-US" sz="2400" dirty="0" smtClean="0"/>
              <a:t>通过      按钮</a:t>
            </a:r>
            <a:r>
              <a:rPr lang="zh-CN" altLang="en-US" sz="2400" dirty="0"/>
              <a:t>编译工程。这时候还无法直接在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中运行编译好的程序，这是因为缺少某些</a:t>
            </a:r>
            <a:r>
              <a:rPr lang="zh-CN" altLang="en-US" sz="2400" dirty="0" smtClean="0"/>
              <a:t>设置。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如果不做设置的话，编译好的目标将被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放置在</a:t>
            </a:r>
            <a:r>
              <a:rPr lang="zh-CN" altLang="en-US" sz="2400" dirty="0" smtClean="0"/>
              <a:t>工程的缺省编译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HelloQT-build-embedded-Qt_4_8_2_in_PATH</a:t>
            </a:r>
            <a:r>
              <a:rPr lang="en-US" altLang="zh-CN" sz="2400" dirty="0"/>
              <a:t>__System__Release</a:t>
            </a:r>
            <a:r>
              <a:rPr lang="zh-CN" altLang="en-US" sz="2400" dirty="0" smtClean="0"/>
              <a:t>）下，</a:t>
            </a:r>
            <a:r>
              <a:rPr lang="zh-CN" altLang="en-US" sz="2400" dirty="0"/>
              <a:t>可以发现已经有编译好的可执行</a:t>
            </a:r>
            <a:r>
              <a:rPr lang="zh-CN" altLang="en-US" sz="2400" dirty="0" smtClean="0"/>
              <a:t>文件</a:t>
            </a:r>
            <a:r>
              <a:rPr lang="en-US" altLang="zh-CN" sz="2400" dirty="0" err="1" smtClean="0"/>
              <a:t>HelloQT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双击执行即可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59" y="3656721"/>
            <a:ext cx="4286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33" y="1624037"/>
            <a:ext cx="9361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2808" y="1002956"/>
            <a:ext cx="744859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为了能够在</a:t>
            </a:r>
            <a:r>
              <a:rPr lang="en-US" altLang="zh-CN" sz="2400" dirty="0" err="1" smtClean="0"/>
              <a:t>QtCreator</a:t>
            </a:r>
            <a:r>
              <a:rPr lang="zh-CN" altLang="en-US" sz="2400" dirty="0" smtClean="0"/>
              <a:t>上直接运行</a:t>
            </a:r>
            <a:r>
              <a:rPr lang="en-US" altLang="zh-CN" sz="2400" dirty="0" smtClean="0"/>
              <a:t>Build</a:t>
            </a:r>
            <a:r>
              <a:rPr lang="zh-CN" altLang="en-US" sz="2400" dirty="0" smtClean="0"/>
              <a:t>好的程序，设置如下两步：（此设置只对本项目有效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）设置编译路径（也可以在项目生成的时候指定）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Projects -&gt; </a:t>
            </a:r>
            <a:r>
              <a:rPr lang="en-US" altLang="zh-CN" sz="2000" dirty="0" err="1"/>
              <a:t>BuildSettings</a:t>
            </a:r>
            <a:r>
              <a:rPr lang="zh-CN" altLang="en-US" sz="2000" dirty="0"/>
              <a:t>选项下修改</a:t>
            </a:r>
            <a:r>
              <a:rPr lang="en-US" altLang="zh-CN" sz="2000" dirty="0"/>
              <a:t>Build </a:t>
            </a:r>
            <a:r>
              <a:rPr lang="en-US" altLang="zh-CN" sz="2000" dirty="0" err="1"/>
              <a:t>directiory</a:t>
            </a:r>
            <a:r>
              <a:rPr lang="zh-CN" altLang="en-US" sz="2000" dirty="0"/>
              <a:t>为你自己制定的</a:t>
            </a:r>
            <a:r>
              <a:rPr lang="zh-CN" altLang="en-US" sz="2000" dirty="0" smtClean="0"/>
              <a:t>目录，也就是下一步要用的</a:t>
            </a:r>
            <a:r>
              <a:rPr lang="en-US" altLang="zh-CN" sz="2000" dirty="0" err="1" smtClean="0"/>
              <a:t>buildDir</a:t>
            </a:r>
            <a:r>
              <a:rPr lang="zh-CN" altLang="en-US" sz="2000" dirty="0" smtClean="0"/>
              <a:t>的值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）设置可执行代码的路径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29" y="3327375"/>
            <a:ext cx="33741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在</a:t>
            </a:r>
            <a:r>
              <a:rPr lang="en-US" altLang="zh-CN" dirty="0"/>
              <a:t>Projects -&gt; Run Settings</a:t>
            </a:r>
            <a:r>
              <a:rPr lang="zh-CN" altLang="en-US" dirty="0"/>
              <a:t>选项卡的</a:t>
            </a:r>
            <a:r>
              <a:rPr lang="en-US" altLang="zh-CN" dirty="0"/>
              <a:t>Run configuration</a:t>
            </a:r>
            <a:r>
              <a:rPr lang="zh-CN" altLang="en-US" dirty="0"/>
              <a:t>栏中添加</a:t>
            </a:r>
            <a:r>
              <a:rPr lang="en-US" altLang="zh-CN" dirty="0"/>
              <a:t>Custom Executable</a:t>
            </a:r>
            <a:r>
              <a:rPr lang="zh-CN" altLang="en-US" dirty="0"/>
              <a:t>，将</a:t>
            </a:r>
            <a:r>
              <a:rPr lang="en-US" altLang="zh-CN" dirty="0"/>
              <a:t>Executable</a:t>
            </a:r>
            <a:r>
              <a:rPr lang="zh-CN" altLang="en-US" dirty="0"/>
              <a:t>属性设置为</a:t>
            </a:r>
            <a:r>
              <a:rPr lang="en-US" altLang="zh-CN" dirty="0"/>
              <a:t>%{</a:t>
            </a:r>
            <a:r>
              <a:rPr lang="en-US" altLang="zh-CN" dirty="0" err="1"/>
              <a:t>buildDir</a:t>
            </a:r>
            <a:r>
              <a:rPr lang="en-US" altLang="zh-CN" dirty="0" smtClean="0"/>
              <a:t>}/</a:t>
            </a:r>
            <a:r>
              <a:rPr lang="zh-CN" altLang="en-US" dirty="0" smtClean="0"/>
              <a:t>********（*******为你的</a:t>
            </a:r>
            <a:r>
              <a:rPr lang="zh-CN" altLang="en-US" dirty="0"/>
              <a:t>工程编译生成的可执行</a:t>
            </a:r>
            <a:r>
              <a:rPr lang="zh-CN" altLang="en-US" dirty="0" smtClean="0"/>
              <a:t>文件），可以通过浏览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目录，直接指定可执行代码。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992"/>
            <a:ext cx="51435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1" y="1082313"/>
            <a:ext cx="1013250" cy="202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7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运行</a:t>
            </a:r>
            <a:r>
              <a:rPr lang="zh-CN" altLang="en-US" sz="2400" dirty="0"/>
              <a:t>效果：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256584" cy="20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1559" y="4149080"/>
            <a:ext cx="8000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err="1" smtClean="0"/>
              <a:t>PressMe</a:t>
            </a:r>
            <a:r>
              <a:rPr lang="zh-CN" altLang="en-US" dirty="0" smtClean="0"/>
              <a:t>，显示的内容就变了。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 smtClean="0"/>
              <a:t>Qt</a:t>
            </a:r>
            <a:r>
              <a:rPr lang="zh-CN" altLang="en-US" sz="2400" dirty="0"/>
              <a:t>界面设计不单是一个图形界面的设计，而是创建了一个类似微软</a:t>
            </a:r>
            <a:r>
              <a:rPr lang="en-US" altLang="zh-CN" sz="2400" dirty="0"/>
              <a:t>MFC</a:t>
            </a:r>
            <a:r>
              <a:rPr lang="zh-CN" altLang="en-US" sz="2400" dirty="0"/>
              <a:t>的基于窗口的应用框架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其</a:t>
            </a:r>
            <a:r>
              <a:rPr lang="zh-CN" altLang="en-US" sz="2400" dirty="0"/>
              <a:t>运行机制是基于控件的事件（消息）与代码（槽）之间的关联、互动机制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这个</a:t>
            </a:r>
            <a:r>
              <a:rPr lang="zh-CN" altLang="en-US" sz="2400" dirty="0"/>
              <a:t>机制是在微软的</a:t>
            </a:r>
            <a:r>
              <a:rPr lang="en-US" altLang="zh-CN" sz="2400" dirty="0"/>
              <a:t>MFC</a:t>
            </a:r>
            <a:r>
              <a:rPr lang="zh-CN" altLang="en-US" sz="2400" dirty="0"/>
              <a:t>消息机制基础上、进一步扩展、发展起来的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而</a:t>
            </a:r>
            <a:r>
              <a:rPr lang="zh-CN" altLang="en-US" sz="2400" dirty="0"/>
              <a:t>在控件的数量、种类、抽象度等方面，在“消息与槽”的对应与关联机制方面，</a:t>
            </a:r>
            <a:r>
              <a:rPr lang="en-US" altLang="zh-CN" sz="2400" dirty="0" err="1"/>
              <a:t>Qt</a:t>
            </a:r>
            <a:r>
              <a:rPr lang="zh-CN" altLang="en-US" sz="2400" dirty="0"/>
              <a:t>都胜于</a:t>
            </a:r>
            <a:r>
              <a:rPr lang="en-US" altLang="zh-CN" sz="2400" dirty="0"/>
              <a:t>MFC</a:t>
            </a:r>
            <a:r>
              <a:rPr lang="zh-CN" altLang="en-US"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694" y="908720"/>
            <a:ext cx="8319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实现树莓派</a:t>
            </a:r>
            <a:r>
              <a:rPr lang="en-US" altLang="zh-CN" sz="2400" dirty="0"/>
              <a:t>CPU</a:t>
            </a:r>
            <a:r>
              <a:rPr lang="zh-CN" altLang="en-US" sz="2400" dirty="0"/>
              <a:t>温度显示和控制界面的代码如下：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创建用户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370385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PyQt4 import </a:t>
            </a:r>
            <a:r>
              <a:rPr lang="en-US" altLang="zh-CN" dirty="0" err="1"/>
              <a:t>QtCore</a:t>
            </a:r>
            <a:r>
              <a:rPr lang="en-US" altLang="zh-CN" dirty="0"/>
              <a:t>, </a:t>
            </a:r>
            <a:r>
              <a:rPr lang="en-US" altLang="zh-CN" dirty="0" err="1"/>
              <a:t>QtGui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/>
              <a:t>try:</a:t>
            </a:r>
          </a:p>
          <a:p>
            <a:r>
              <a:rPr lang="en-US" altLang="zh-CN" dirty="0"/>
              <a:t>    _fromUtf8 = QtCore.QString.fromUtf8</a:t>
            </a:r>
          </a:p>
          <a:p>
            <a:r>
              <a:rPr lang="en-US" altLang="zh-CN" dirty="0"/>
              <a:t>except </a:t>
            </a:r>
            <a:r>
              <a:rPr lang="en-US" altLang="zh-CN" dirty="0" err="1"/>
              <a:t>AttributeError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_fromUtf8 = lambda s: s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Ui_HelloPyQt</a:t>
            </a:r>
            <a:r>
              <a:rPr lang="en-US" altLang="zh-CN" dirty="0"/>
              <a:t>(object):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setupUi</a:t>
            </a:r>
            <a:r>
              <a:rPr lang="en-US" altLang="zh-CN" dirty="0"/>
              <a:t>(self, </a:t>
            </a:r>
            <a:r>
              <a:rPr lang="en-US" altLang="zh-CN" dirty="0" err="1"/>
              <a:t>HelloPyQt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HelloPyQt.setObjectName</a:t>
            </a:r>
            <a:r>
              <a:rPr lang="en-US" altLang="zh-CN" dirty="0"/>
              <a:t>(_fromUtf8("</a:t>
            </a:r>
            <a:r>
              <a:rPr lang="en-US" altLang="zh-CN" dirty="0" err="1"/>
              <a:t>HelloPyQt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HelloPyQt.resize</a:t>
            </a:r>
            <a:r>
              <a:rPr lang="en-US" altLang="zh-CN" dirty="0"/>
              <a:t>(304, 212)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self.centralWidget</a:t>
            </a:r>
            <a:r>
              <a:rPr lang="en-US" altLang="zh-CN" dirty="0"/>
              <a:t> = </a:t>
            </a:r>
            <a:r>
              <a:rPr lang="en-US" altLang="zh-CN" dirty="0" err="1"/>
              <a:t>QtGui.QWidget</a:t>
            </a:r>
            <a:r>
              <a:rPr lang="en-US" altLang="zh-CN" dirty="0"/>
              <a:t>(</a:t>
            </a:r>
            <a:r>
              <a:rPr lang="en-US" altLang="zh-CN" dirty="0" err="1"/>
              <a:t>HelloPyQt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self.centralWidget.setObjectName</a:t>
            </a:r>
            <a:r>
              <a:rPr lang="en-US" altLang="zh-CN" dirty="0"/>
              <a:t>(_fromUtf8("</a:t>
            </a:r>
            <a:r>
              <a:rPr lang="en-US" altLang="zh-CN" dirty="0" err="1"/>
              <a:t>centralWidget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self.lcdTemp</a:t>
            </a:r>
            <a:r>
              <a:rPr lang="en-US" altLang="zh-CN" dirty="0"/>
              <a:t> = </a:t>
            </a:r>
            <a:r>
              <a:rPr lang="en-US" altLang="zh-CN" dirty="0" err="1"/>
              <a:t>QtGui.QLCDNumber</a:t>
            </a:r>
            <a:r>
              <a:rPr lang="en-US" altLang="zh-CN" dirty="0"/>
              <a:t>(</a:t>
            </a:r>
            <a:r>
              <a:rPr lang="en-US" altLang="zh-CN" dirty="0" err="1"/>
              <a:t>self.centralWidget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self.lcdTemp.setGeometry</a:t>
            </a:r>
            <a:r>
              <a:rPr lang="en-US" altLang="zh-CN" dirty="0"/>
              <a:t>(</a:t>
            </a:r>
            <a:r>
              <a:rPr lang="en-US" altLang="zh-CN" dirty="0" err="1"/>
              <a:t>QtCore.QRect</a:t>
            </a:r>
            <a:r>
              <a:rPr lang="en-US" altLang="zh-CN" dirty="0"/>
              <a:t>(40, 40, 221, 81))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self.lcdTemp.setSmallDecimalPoint</a:t>
            </a:r>
            <a:r>
              <a:rPr lang="en-US" altLang="zh-CN" dirty="0"/>
              <a:t>(False)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self.lcdTemp.setDigitCount</a:t>
            </a:r>
            <a:r>
              <a:rPr lang="en-US" altLang="zh-CN" dirty="0"/>
              <a:t>(6)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self.lcdTemp.setObjectName</a:t>
            </a:r>
            <a:r>
              <a:rPr lang="en-US" altLang="zh-CN" dirty="0"/>
              <a:t>(_fromUtf8("</a:t>
            </a:r>
            <a:r>
              <a:rPr lang="en-US" altLang="zh-CN" dirty="0" err="1"/>
              <a:t>lcdTemp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749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6" y="1196752"/>
            <a:ext cx="81038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个作用：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前端数据采集</a:t>
            </a:r>
            <a:r>
              <a:rPr lang="zh-CN" altLang="en-US" sz="2400" dirty="0" smtClean="0"/>
              <a:t>（上节课已</a:t>
            </a:r>
            <a:r>
              <a:rPr lang="zh-CN" altLang="en-US" sz="2400" dirty="0" smtClean="0"/>
              <a:t>实现）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数据预处理（略）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本地数据展示（本</a:t>
            </a:r>
            <a:r>
              <a:rPr lang="zh-CN" altLang="en-US" sz="2400" dirty="0" smtClean="0"/>
              <a:t>节课）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远程数据上传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节课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2987824" y="41241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0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回到树莓派</a:t>
            </a:r>
            <a:endParaRPr lang="en-US" altLang="zh-CN" sz="3200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self.sliderAlarm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QtGui.QSlider</a:t>
            </a:r>
            <a:r>
              <a:rPr lang="en-US" altLang="zh-CN" dirty="0"/>
              <a:t>(</a:t>
            </a:r>
            <a:r>
              <a:rPr lang="en-US" altLang="zh-CN" dirty="0" err="1"/>
              <a:t>self.centralWidget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self.sliderAlarm.setGeometry</a:t>
            </a:r>
            <a:r>
              <a:rPr lang="en-US" altLang="zh-CN" dirty="0"/>
              <a:t>(</a:t>
            </a:r>
            <a:r>
              <a:rPr lang="en-US" altLang="zh-CN" dirty="0" err="1"/>
              <a:t>QtCore.QRect</a:t>
            </a:r>
            <a:r>
              <a:rPr lang="en-US" altLang="zh-CN" dirty="0"/>
              <a:t>(40, 170, 221, 16))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self.sliderAlarm.setMaximum</a:t>
            </a:r>
            <a:r>
              <a:rPr lang="en-US" altLang="zh-CN" dirty="0"/>
              <a:t>(120)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self.sliderAlarm.setProperty</a:t>
            </a:r>
            <a:r>
              <a:rPr lang="en-US" altLang="zh-CN" dirty="0"/>
              <a:t>("value", 80)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self.sliderAlarm.setOrientation</a:t>
            </a:r>
            <a:r>
              <a:rPr lang="en-US" altLang="zh-CN" dirty="0"/>
              <a:t>(</a:t>
            </a:r>
            <a:r>
              <a:rPr lang="en-US" altLang="zh-CN" dirty="0" err="1"/>
              <a:t>QtCore.Qt.Horizontal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self.sliderAlarm.setTickPosition</a:t>
            </a:r>
            <a:r>
              <a:rPr lang="en-US" altLang="zh-CN" dirty="0"/>
              <a:t>(</a:t>
            </a:r>
            <a:r>
              <a:rPr lang="en-US" altLang="zh-CN" dirty="0" err="1"/>
              <a:t>QtGui.QSlider.NoTicks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self.sliderAlarm.setObjectName</a:t>
            </a:r>
            <a:r>
              <a:rPr lang="en-US" altLang="zh-CN" dirty="0"/>
              <a:t>(_fromUtf8("</a:t>
            </a:r>
            <a:r>
              <a:rPr lang="en-US" altLang="zh-CN" dirty="0" err="1"/>
              <a:t>sliderAlarm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self.labelAlarm</a:t>
            </a:r>
            <a:r>
              <a:rPr lang="en-US" altLang="zh-CN" dirty="0"/>
              <a:t> = </a:t>
            </a:r>
            <a:r>
              <a:rPr lang="en-US" altLang="zh-CN" dirty="0" err="1"/>
              <a:t>QtGui.QLabel</a:t>
            </a:r>
            <a:r>
              <a:rPr lang="en-US" altLang="zh-CN" dirty="0"/>
              <a:t>(</a:t>
            </a:r>
            <a:r>
              <a:rPr lang="en-US" altLang="zh-CN" dirty="0" err="1"/>
              <a:t>self.centralWidget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self.labelAlarm.setGeometry</a:t>
            </a:r>
            <a:r>
              <a:rPr lang="en-US" altLang="zh-CN" dirty="0"/>
              <a:t>(</a:t>
            </a:r>
            <a:r>
              <a:rPr lang="en-US" altLang="zh-CN" dirty="0" err="1"/>
              <a:t>QtCore.QRect</a:t>
            </a:r>
            <a:r>
              <a:rPr lang="en-US" altLang="zh-CN" dirty="0"/>
              <a:t>(40, 150, 221, 16))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self.labelAlarm.setObjectName</a:t>
            </a:r>
            <a:r>
              <a:rPr lang="en-US" altLang="zh-CN" dirty="0"/>
              <a:t>(_fromUtf8("</a:t>
            </a:r>
            <a:r>
              <a:rPr lang="en-US" altLang="zh-CN" dirty="0" err="1"/>
              <a:t>labelAlarm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self.labelTemp</a:t>
            </a:r>
            <a:r>
              <a:rPr lang="en-US" altLang="zh-CN" dirty="0"/>
              <a:t> = </a:t>
            </a:r>
            <a:r>
              <a:rPr lang="en-US" altLang="zh-CN" dirty="0" err="1"/>
              <a:t>QtGui.QLabel</a:t>
            </a:r>
            <a:r>
              <a:rPr lang="en-US" altLang="zh-CN" dirty="0"/>
              <a:t>(</a:t>
            </a:r>
            <a:r>
              <a:rPr lang="en-US" altLang="zh-CN" dirty="0" err="1"/>
              <a:t>self.centralWidget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self.labelTemp.setGeometry</a:t>
            </a:r>
            <a:r>
              <a:rPr lang="en-US" altLang="zh-CN" dirty="0"/>
              <a:t>(</a:t>
            </a:r>
            <a:r>
              <a:rPr lang="en-US" altLang="zh-CN" dirty="0" err="1"/>
              <a:t>QtCore.QRect</a:t>
            </a:r>
            <a:r>
              <a:rPr lang="en-US" altLang="zh-CN" dirty="0"/>
              <a:t>(40, 20, 221, 16))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self.labelTemp.setObjectName</a:t>
            </a:r>
            <a:r>
              <a:rPr lang="en-US" altLang="zh-CN" dirty="0"/>
              <a:t>(_fromUtf8("</a:t>
            </a:r>
            <a:r>
              <a:rPr lang="en-US" altLang="zh-CN" dirty="0" err="1"/>
              <a:t>labelTemp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    #Add timer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self.timerTemp</a:t>
            </a:r>
            <a:r>
              <a:rPr lang="en-US" altLang="zh-CN" dirty="0"/>
              <a:t> = </a:t>
            </a:r>
            <a:r>
              <a:rPr lang="en-US" altLang="zh-CN" dirty="0" err="1"/>
              <a:t>QtCore.QTimer</a:t>
            </a:r>
            <a:r>
              <a:rPr lang="en-US" altLang="zh-CN" dirty="0"/>
              <a:t>(</a:t>
            </a:r>
            <a:r>
              <a:rPr lang="en-US" altLang="zh-CN" dirty="0" err="1"/>
              <a:t>self.centralWidget</a:t>
            </a:r>
            <a:r>
              <a:rPr lang="en-US" altLang="zh-CN" dirty="0"/>
              <a:t>)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HelloPyQt.setCentralWidget</a:t>
            </a:r>
            <a:r>
              <a:rPr lang="en-US" altLang="zh-CN" dirty="0"/>
              <a:t>(</a:t>
            </a:r>
            <a:r>
              <a:rPr lang="en-US" altLang="zh-CN" dirty="0" err="1"/>
              <a:t>self.centralWidget</a:t>
            </a:r>
            <a:r>
              <a:rPr lang="en-US" altLang="zh-CN" dirty="0"/>
              <a:t>)       </a:t>
            </a:r>
          </a:p>
          <a:p>
            <a:r>
              <a:rPr lang="en-US" altLang="zh-CN" dirty="0"/>
              <a:t>        # Add slots</a:t>
            </a:r>
          </a:p>
          <a:p>
            <a:r>
              <a:rPr lang="en-US" altLang="zh-C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1489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self.sliderAlarm.valueChanged.connect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self.sliderAlarm_ValueChanged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self.timerTemp.timeout.connect</a:t>
            </a:r>
            <a:r>
              <a:rPr lang="en-US" altLang="zh-CN" dirty="0"/>
              <a:t>(</a:t>
            </a:r>
            <a:r>
              <a:rPr lang="en-US" altLang="zh-CN" dirty="0" err="1"/>
              <a:t>self.timerTemp_TimeOut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# Use the timeout event to initialize the LCD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self.timerTemp_TimeOut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# Start timer, time out per 2 seconds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self.timerTemp.start</a:t>
            </a:r>
            <a:r>
              <a:rPr lang="en-US" altLang="zh-CN" dirty="0"/>
              <a:t>(2000)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self.retranslateUi</a:t>
            </a:r>
            <a:r>
              <a:rPr lang="en-US" altLang="zh-CN" dirty="0"/>
              <a:t>(</a:t>
            </a:r>
            <a:r>
              <a:rPr lang="en-US" altLang="zh-CN" dirty="0" err="1"/>
              <a:t>HelloPyQt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QtCore.QMetaObject.connectSlotsByName</a:t>
            </a:r>
            <a:r>
              <a:rPr lang="en-US" altLang="zh-CN" dirty="0"/>
              <a:t>(</a:t>
            </a:r>
            <a:r>
              <a:rPr lang="en-US" altLang="zh-CN" dirty="0" err="1"/>
              <a:t>HelloPyQt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retranslateUi</a:t>
            </a:r>
            <a:r>
              <a:rPr lang="en-US" altLang="zh-CN" dirty="0"/>
              <a:t>(self, </a:t>
            </a:r>
            <a:r>
              <a:rPr lang="en-US" altLang="zh-CN" dirty="0" err="1"/>
              <a:t>HelloPyQt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HelloPyQt.setWindowTitle</a:t>
            </a:r>
            <a:r>
              <a:rPr lang="en-US" altLang="zh-CN" dirty="0"/>
              <a:t>(</a:t>
            </a:r>
            <a:r>
              <a:rPr lang="en-US" altLang="zh-CN" dirty="0" err="1"/>
              <a:t>QtGui.QApplication.translate</a:t>
            </a:r>
            <a:r>
              <a:rPr lang="en-US" altLang="zh-CN" dirty="0"/>
              <a:t>("</a:t>
            </a:r>
            <a:r>
              <a:rPr lang="en-US" altLang="zh-CN" dirty="0" err="1"/>
              <a:t>HelloPyQt</a:t>
            </a:r>
            <a:r>
              <a:rPr lang="en-US" altLang="zh-CN" dirty="0"/>
              <a:t>", "</a:t>
            </a:r>
            <a:r>
              <a:rPr lang="en-US" altLang="zh-CN" dirty="0" err="1"/>
              <a:t>HelloPyQt</a:t>
            </a:r>
            <a:r>
              <a:rPr lang="en-US" altLang="zh-CN" dirty="0"/>
              <a:t>", None, QtGui.QApplication.UnicodeUTF8))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self.labelAlarm.setText</a:t>
            </a:r>
            <a:r>
              <a:rPr lang="en-US" altLang="zh-CN" dirty="0"/>
              <a:t>(</a:t>
            </a:r>
            <a:r>
              <a:rPr lang="en-US" altLang="zh-CN" dirty="0" err="1"/>
              <a:t>QtGui.QApplication.translate</a:t>
            </a:r>
            <a:r>
              <a:rPr lang="en-US" altLang="zh-CN" dirty="0"/>
              <a:t>("</a:t>
            </a:r>
            <a:r>
              <a:rPr lang="en-US" altLang="zh-CN" dirty="0" err="1"/>
              <a:t>HelloPyQt</a:t>
            </a:r>
            <a:r>
              <a:rPr lang="en-US" altLang="zh-CN" dirty="0"/>
              <a:t>", "Alarm: 80C", None, QtGui.QApplication.UnicodeUTF8))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self.labelTemp.setText</a:t>
            </a:r>
            <a:r>
              <a:rPr lang="en-US" altLang="zh-CN" dirty="0"/>
              <a:t>(</a:t>
            </a:r>
            <a:r>
              <a:rPr lang="en-US" altLang="zh-CN" dirty="0" err="1"/>
              <a:t>QtGui.QApplication.translate</a:t>
            </a:r>
            <a:r>
              <a:rPr lang="en-US" altLang="zh-CN" dirty="0"/>
              <a:t>("</a:t>
            </a:r>
            <a:r>
              <a:rPr lang="en-US" altLang="zh-CN" dirty="0" err="1"/>
              <a:t>HelloPyQt</a:t>
            </a:r>
            <a:r>
              <a:rPr lang="en-US" altLang="zh-CN" dirty="0"/>
              <a:t>", "CPU Temperature", None, QtGui.QApplication.UnicodeUTF8))</a:t>
            </a:r>
          </a:p>
          <a:p>
            <a:r>
              <a:rPr lang="en-US" altLang="zh-CN" dirty="0"/>
              <a:t>    # Event triggered when the value of </a:t>
            </a:r>
            <a:r>
              <a:rPr lang="en-US" altLang="zh-CN" dirty="0" err="1"/>
              <a:t>labelAlarm</a:t>
            </a:r>
            <a:r>
              <a:rPr lang="en-US" altLang="zh-CN" dirty="0"/>
              <a:t> changed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sliderAlarm_ValueChanged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self.labelAlarm.setText</a:t>
            </a:r>
            <a:r>
              <a:rPr lang="en-US" altLang="zh-CN" dirty="0"/>
              <a:t>("Alarm: " +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self.sliderAlarm.value</a:t>
            </a:r>
            <a:r>
              <a:rPr lang="en-US" altLang="zh-CN" dirty="0"/>
              <a:t>()) + "C")</a:t>
            </a:r>
          </a:p>
          <a:p>
            <a:r>
              <a:rPr lang="en-US" altLang="zh-CN" dirty="0"/>
              <a:t>     # Event triggered when </a:t>
            </a:r>
            <a:r>
              <a:rPr lang="en-US" altLang="zh-CN" dirty="0" err="1"/>
              <a:t>timerTemp</a:t>
            </a:r>
            <a:r>
              <a:rPr lang="en-US" altLang="zh-CN" dirty="0"/>
              <a:t> time out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timerTemp_TimeOut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# Get temperature from sensor file</a:t>
            </a:r>
          </a:p>
          <a:p>
            <a:r>
              <a:rPr lang="en-US" altLang="zh-CN" dirty="0"/>
              <a:t>        sensor = </a:t>
            </a:r>
            <a:r>
              <a:rPr lang="en-US" altLang="zh-CN" dirty="0" err="1"/>
              <a:t>os.popen</a:t>
            </a:r>
            <a:r>
              <a:rPr lang="en-US" altLang="zh-CN" dirty="0"/>
              <a:t>("cat /sys/class/thermal/thermal_zone0/temp</a:t>
            </a:r>
            <a:r>
              <a:rPr lang="en-US" altLang="zh-CN" dirty="0" smtClean="0"/>
              <a:t>")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8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7848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alarm </a:t>
            </a:r>
            <a:r>
              <a:rPr lang="en-US" altLang="zh-CN" dirty="0"/>
              <a:t>= float(</a:t>
            </a:r>
            <a:r>
              <a:rPr lang="en-US" altLang="zh-CN" dirty="0" err="1"/>
              <a:t>self.sliderAlarm.value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    # Display temperature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self.lcdTemp.display</a:t>
            </a:r>
            <a:r>
              <a:rPr lang="en-US" altLang="zh-CN" dirty="0"/>
              <a:t>("%.1fC" % temp)</a:t>
            </a:r>
          </a:p>
          <a:p>
            <a:r>
              <a:rPr lang="en-US" altLang="zh-CN" dirty="0"/>
              <a:t>        # Check whether the temperature is too high</a:t>
            </a:r>
          </a:p>
          <a:p>
            <a:r>
              <a:rPr lang="en-US" altLang="zh-CN" dirty="0"/>
              <a:t>        if temp &lt;= alarm * 0.6: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self.lcdTemp.setStyleSheet</a:t>
            </a:r>
            <a:r>
              <a:rPr lang="en-US" altLang="zh-CN" dirty="0"/>
              <a:t>("color: green")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elif</a:t>
            </a:r>
            <a:r>
              <a:rPr lang="en-US" altLang="zh-CN" dirty="0"/>
              <a:t> temp &lt;= alarm * 0.8: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self.lcdTemp.setStyleSheet</a:t>
            </a:r>
            <a:r>
              <a:rPr lang="en-US" altLang="zh-CN" dirty="0"/>
              <a:t>("color: orange")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elif</a:t>
            </a:r>
            <a:r>
              <a:rPr lang="en-US" altLang="zh-CN" dirty="0"/>
              <a:t> temp &lt;= alarm: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self.lcdTemp.setStyleSheet</a:t>
            </a:r>
            <a:r>
              <a:rPr lang="en-US" altLang="zh-CN" dirty="0"/>
              <a:t>("color: red")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self.lcdTemp.setStyleSheet</a:t>
            </a:r>
            <a:r>
              <a:rPr lang="en-US" altLang="zh-CN" dirty="0"/>
              <a:t>("color: red")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QtGui.QMessageBox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msg.setWindowTitle</a:t>
            </a:r>
            <a:r>
              <a:rPr lang="en-US" altLang="zh-CN" dirty="0"/>
              <a:t>("Alarm")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msg.setText</a:t>
            </a:r>
            <a:r>
              <a:rPr lang="en-US" altLang="zh-CN" dirty="0"/>
              <a:t>("Temperature is too high!")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msg.setIcon</a:t>
            </a:r>
            <a:r>
              <a:rPr lang="en-US" altLang="zh-CN" dirty="0"/>
              <a:t>(</a:t>
            </a:r>
            <a:r>
              <a:rPr lang="en-US" altLang="zh-CN" dirty="0" err="1"/>
              <a:t>QtGui.QMessageBox.Warning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msg.exec</a:t>
            </a:r>
            <a:r>
              <a:rPr lang="en-US" altLang="zh-CN" dirty="0"/>
              <a:t>_()</a:t>
            </a:r>
          </a:p>
          <a:p>
            <a:r>
              <a:rPr lang="en-US" altLang="zh-CN" dirty="0"/>
              <a:t>            # You can do something else here, like shut down the system</a:t>
            </a:r>
          </a:p>
          <a:p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510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if __name__ == "__main__":</a:t>
            </a:r>
          </a:p>
          <a:p>
            <a:r>
              <a:rPr lang="en-US" altLang="zh-CN" dirty="0"/>
              <a:t>    import sys</a:t>
            </a:r>
          </a:p>
          <a:p>
            <a:r>
              <a:rPr lang="en-US" altLang="zh-CN" dirty="0"/>
              <a:t>    app = </a:t>
            </a:r>
            <a:r>
              <a:rPr lang="en-US" altLang="zh-CN" dirty="0" err="1"/>
              <a:t>QtGui.QApplication</a:t>
            </a:r>
            <a:r>
              <a:rPr lang="en-US" altLang="zh-CN" dirty="0"/>
              <a:t>(</a:t>
            </a:r>
            <a:r>
              <a:rPr lang="en-US" altLang="zh-CN" dirty="0" err="1"/>
              <a:t>sys.argv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HelloPyQt</a:t>
            </a:r>
            <a:r>
              <a:rPr lang="en-US" altLang="zh-CN" dirty="0"/>
              <a:t> = </a:t>
            </a:r>
            <a:r>
              <a:rPr lang="en-US" altLang="zh-CN" dirty="0" err="1"/>
              <a:t>QtGui.QMainWindow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 = </a:t>
            </a:r>
            <a:r>
              <a:rPr lang="en-US" altLang="zh-CN" dirty="0" err="1"/>
              <a:t>Ui_HelloPyQt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ui.setupUi</a:t>
            </a:r>
            <a:r>
              <a:rPr lang="en-US" altLang="zh-CN" dirty="0"/>
              <a:t>(</a:t>
            </a:r>
            <a:r>
              <a:rPr lang="en-US" altLang="zh-CN" dirty="0" err="1"/>
              <a:t>HelloPyQt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HelloPyQt.show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sys.exit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app.exec</a:t>
            </a:r>
            <a:r>
              <a:rPr lang="en-US" altLang="zh-CN" dirty="0"/>
              <a:t>_())</a:t>
            </a:r>
          </a:p>
        </p:txBody>
      </p:sp>
    </p:spTree>
    <p:extLst>
      <p:ext uri="{BB962C8B-B14F-4D97-AF65-F5344CB8AC3E}">
        <p14:creationId xmlns:p14="http://schemas.microsoft.com/office/powerpoint/2010/main" val="34658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在生成的</a:t>
            </a:r>
            <a:r>
              <a:rPr lang="zh-CN" altLang="en-US" sz="2400" dirty="0"/>
              <a:t>代码中，有很大一段是有关控件本身的代码（从</a:t>
            </a:r>
            <a:r>
              <a:rPr lang="en-US" altLang="zh-CN" sz="2400" dirty="0" err="1"/>
              <a:t>Qt</a:t>
            </a:r>
            <a:r>
              <a:rPr lang="zh-CN" altLang="en-US" sz="2400" dirty="0"/>
              <a:t>生成的</a:t>
            </a:r>
            <a:r>
              <a:rPr lang="en-US" altLang="zh-CN" sz="2400" dirty="0" err="1"/>
              <a:t>ui</a:t>
            </a:r>
            <a:r>
              <a:rPr lang="zh-CN" altLang="en-US" sz="2400" dirty="0"/>
              <a:t>文件转换过来的代码），包括位置、色彩、字体等基本属性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这</a:t>
            </a:r>
            <a:r>
              <a:rPr lang="zh-CN" altLang="en-US" sz="2400" dirty="0"/>
              <a:t>是用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实现的控件功能。读程序的时候，只要知道某段代码与那个控件有关就可以了，不要关心其细节。要设计或改变这些细节，可以用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、可视化地进行设计和修改，不要直接改代码，这就是借助</a:t>
            </a:r>
            <a:r>
              <a:rPr lang="en-US" altLang="zh-CN" sz="2400" dirty="0"/>
              <a:t>IDE</a:t>
            </a:r>
            <a:r>
              <a:rPr lang="zh-CN" altLang="en-US" sz="2400" dirty="0"/>
              <a:t>进行可视化开发的好处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生成代码分析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2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例如</a:t>
            </a:r>
            <a:r>
              <a:rPr lang="zh-CN" altLang="en-US" sz="2400" dirty="0"/>
              <a:t>：这段代码中新建了一个</a:t>
            </a:r>
            <a:r>
              <a:rPr lang="en-US" altLang="zh-CN" sz="2400" dirty="0" err="1"/>
              <a:t>QTimer</a:t>
            </a:r>
            <a:r>
              <a:rPr lang="zh-CN" altLang="en-US" sz="2400" dirty="0"/>
              <a:t>定时器控件，用于定时查询树莓派</a:t>
            </a:r>
            <a:r>
              <a:rPr lang="en-US" altLang="zh-CN" sz="2400" dirty="0"/>
              <a:t>CPU</a:t>
            </a:r>
            <a:r>
              <a:rPr lang="zh-CN" altLang="en-US" sz="2400" dirty="0"/>
              <a:t>当前的温度并更新显示。</a:t>
            </a:r>
            <a:r>
              <a:rPr lang="en-US" altLang="zh-CN" sz="2400" dirty="0" err="1"/>
              <a:t>self.timerTemp.timeout.connect</a:t>
            </a:r>
            <a:r>
              <a:rPr lang="en-US" altLang="zh-CN" sz="2400" dirty="0"/>
              <a:t>()</a:t>
            </a:r>
            <a:r>
              <a:rPr lang="zh-CN" altLang="en-US" sz="2400" dirty="0"/>
              <a:t>语句将定时器的超时信号链接至</a:t>
            </a:r>
            <a:r>
              <a:rPr lang="en-US" altLang="zh-CN" sz="2400" dirty="0" err="1"/>
              <a:t>timerTemp_TimeOut</a:t>
            </a:r>
            <a:r>
              <a:rPr lang="en-US" altLang="zh-CN" sz="2400" dirty="0"/>
              <a:t>()</a:t>
            </a:r>
            <a:r>
              <a:rPr lang="zh-CN" altLang="en-US" sz="2400" dirty="0"/>
              <a:t>函数。</a:t>
            </a:r>
            <a:r>
              <a:rPr lang="en-US" altLang="zh-CN" sz="2400" dirty="0" err="1"/>
              <a:t>self.timerTemp.start</a:t>
            </a:r>
            <a:r>
              <a:rPr lang="en-US" altLang="zh-CN" sz="2400" dirty="0"/>
              <a:t>(2000)</a:t>
            </a:r>
            <a:r>
              <a:rPr lang="zh-CN" altLang="en-US" sz="2400" dirty="0"/>
              <a:t>设置定时器超时时间为</a:t>
            </a:r>
            <a:r>
              <a:rPr lang="en-US" altLang="zh-CN" sz="2400" dirty="0"/>
              <a:t>200ms</a:t>
            </a:r>
            <a:r>
              <a:rPr lang="zh-CN" altLang="en-US" sz="2400" dirty="0"/>
              <a:t>，即每</a:t>
            </a:r>
            <a:r>
              <a:rPr lang="en-US" altLang="zh-CN" sz="2400" dirty="0"/>
              <a:t>2</a:t>
            </a:r>
            <a:r>
              <a:rPr lang="zh-CN" altLang="en-US" sz="2400" dirty="0"/>
              <a:t>秒执行一次</a:t>
            </a:r>
            <a:r>
              <a:rPr lang="en-US" altLang="zh-CN" sz="2400" dirty="0" err="1"/>
              <a:t>timerTemp_TimeOut</a:t>
            </a:r>
            <a:r>
              <a:rPr lang="en-US" altLang="zh-CN" sz="2400" dirty="0"/>
              <a:t>()</a:t>
            </a:r>
            <a:r>
              <a:rPr lang="zh-CN" altLang="en-US" sz="2400" dirty="0"/>
              <a:t>函数。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生成代码分析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2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LCD</a:t>
            </a:r>
            <a:r>
              <a:rPr lang="zh-CN" altLang="en-US" sz="2400" dirty="0"/>
              <a:t>控件用于显示</a:t>
            </a:r>
            <a:r>
              <a:rPr lang="en-US" altLang="zh-CN" sz="2400" dirty="0"/>
              <a:t>CPU</a:t>
            </a:r>
            <a:r>
              <a:rPr lang="zh-CN" altLang="en-US" sz="2400" dirty="0"/>
              <a:t>当前的温度。在显示界面和运行定时器之前，可以通过手动调用</a:t>
            </a:r>
            <a:r>
              <a:rPr lang="en-US" altLang="zh-CN" sz="2400" dirty="0" err="1"/>
              <a:t>self.timerTemp_TimeOut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函数，读取</a:t>
            </a:r>
            <a:r>
              <a:rPr lang="en-US" altLang="zh-CN" sz="2400" dirty="0"/>
              <a:t>CPU</a:t>
            </a:r>
            <a:r>
              <a:rPr lang="zh-CN" altLang="en-US" sz="2400" dirty="0"/>
              <a:t>温度来初始化</a:t>
            </a:r>
            <a:r>
              <a:rPr lang="en-US" altLang="zh-CN" sz="2400" dirty="0"/>
              <a:t>LCD</a:t>
            </a:r>
            <a:r>
              <a:rPr lang="zh-CN" altLang="en-US" sz="2400" dirty="0"/>
              <a:t>控件内容。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树莓派</a:t>
            </a:r>
            <a:r>
              <a:rPr lang="en-US" altLang="zh-CN" sz="2400" dirty="0"/>
              <a:t>CPU</a:t>
            </a:r>
            <a:r>
              <a:rPr lang="zh-CN" altLang="en-US" sz="2400" dirty="0"/>
              <a:t>的温度通过读取 </a:t>
            </a:r>
            <a:r>
              <a:rPr lang="en-US" altLang="zh-CN" sz="2400" dirty="0"/>
              <a:t>/sys/class/thermal/thermal_zone0/temp</a:t>
            </a:r>
            <a:r>
              <a:rPr lang="zh-CN" altLang="en-US" sz="2400" dirty="0"/>
              <a:t>文件内容获得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具体</a:t>
            </a:r>
            <a:r>
              <a:rPr lang="zh-CN" altLang="en-US" sz="2400" dirty="0"/>
              <a:t>的方法是：采用</a:t>
            </a:r>
            <a:r>
              <a:rPr lang="en-US" altLang="zh-CN" sz="2400" dirty="0" err="1"/>
              <a:t>os.popen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方法，在</a:t>
            </a:r>
            <a:r>
              <a:rPr lang="en-US" altLang="zh-CN" sz="2400" dirty="0"/>
              <a:t>Linux Shell</a:t>
            </a:r>
            <a:r>
              <a:rPr lang="zh-CN" altLang="en-US" sz="2400" dirty="0"/>
              <a:t>中通过</a:t>
            </a:r>
            <a:r>
              <a:rPr lang="en-US" altLang="zh-CN" sz="2400" dirty="0"/>
              <a:t>cat</a:t>
            </a:r>
            <a:r>
              <a:rPr lang="zh-CN" altLang="en-US" sz="2400" dirty="0"/>
              <a:t>命令读取文件，并将返回的字符串信息转换为数字显示在</a:t>
            </a:r>
            <a:r>
              <a:rPr lang="en-US" altLang="zh-CN" sz="2400" dirty="0"/>
              <a:t>LCD</a:t>
            </a:r>
            <a:r>
              <a:rPr lang="zh-CN" altLang="en-US" sz="2400" dirty="0"/>
              <a:t>控件中。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窗口下面的滚动条用于设置温度报警门限，如果</a:t>
            </a:r>
            <a:r>
              <a:rPr lang="en-US" altLang="zh-CN" sz="2400" dirty="0"/>
              <a:t>CPU</a:t>
            </a:r>
            <a:r>
              <a:rPr lang="zh-CN" altLang="en-US" sz="2400" dirty="0"/>
              <a:t>温度接近门限值，则会改变温度显示的颜色。如果超过门限值则弹出对话框报警。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Creator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生成代码分析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4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上一小节实现了树莓派</a:t>
            </a:r>
            <a:r>
              <a:rPr lang="en-US" altLang="zh-CN" sz="2400" dirty="0"/>
              <a:t>CPU</a:t>
            </a:r>
            <a:r>
              <a:rPr lang="zh-CN" altLang="en-US" sz="2400" dirty="0"/>
              <a:t>温度的采集、显示与控制（报警），这既是熟悉和了解</a:t>
            </a:r>
            <a:r>
              <a:rPr lang="en-US" altLang="zh-CN" sz="2400" dirty="0" err="1"/>
              <a:t>Qt</a:t>
            </a:r>
            <a:r>
              <a:rPr lang="zh-CN" altLang="en-US" sz="2400" dirty="0"/>
              <a:t>工具的过程，也为接下来的项目，建立了一个很好的实验项目的基础。还使本实训项目开发过程，逐渐地由简单到复杂、需求的复杂度和代码量逐渐增加，用软件工程的观点看，这就是所谓：“迭代开发”或“二（</a:t>
            </a:r>
            <a:r>
              <a:rPr lang="en-US" altLang="zh-CN" sz="2400" dirty="0"/>
              <a:t>N</a:t>
            </a:r>
            <a:r>
              <a:rPr lang="zh-CN" altLang="en-US" sz="2400" dirty="0"/>
              <a:t>）次开发”，来“累加”式地添加、实现新需求。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arduino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与树莓派通信集成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0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新需求</a:t>
            </a:r>
            <a:r>
              <a:rPr lang="zh-CN" altLang="en-US" sz="2400" dirty="0" smtClean="0">
                <a:sym typeface="Wingdings" panose="05000000000000000000" pitchFamily="2" charset="2"/>
              </a:rPr>
              <a:t>：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ym typeface="Wingdings" panose="05000000000000000000" pitchFamily="2" charset="2"/>
              </a:rPr>
              <a:t>）实时</a:t>
            </a:r>
            <a:r>
              <a:rPr lang="zh-CN" altLang="en-US" sz="2400" dirty="0" smtClean="0"/>
              <a:t>显示经</a:t>
            </a:r>
            <a:r>
              <a:rPr lang="en-US" altLang="zh-CN" sz="2400" dirty="0" smtClean="0"/>
              <a:t>arduino-DHT11</a:t>
            </a:r>
            <a:r>
              <a:rPr lang="zh-CN" altLang="en-US" sz="2400" dirty="0"/>
              <a:t>采集的</a:t>
            </a:r>
            <a:r>
              <a:rPr lang="zh-CN" altLang="en-US" sz="2400" dirty="0" smtClean="0"/>
              <a:t>温度（其他）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）如果</a:t>
            </a:r>
            <a:r>
              <a:rPr lang="zh-CN" altLang="en-US" sz="2400" dirty="0"/>
              <a:t>超出了预警温度</a:t>
            </a:r>
            <a:r>
              <a:rPr lang="zh-CN" altLang="en-US" sz="2400" dirty="0" smtClean="0"/>
              <a:t>，在树莓派上自动报警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）当树莓派报警后，可在树莓派上自动</a:t>
            </a:r>
            <a:r>
              <a:rPr lang="zh-CN" altLang="en-US" sz="2400" dirty="0"/>
              <a:t>或</a:t>
            </a:r>
            <a:r>
              <a:rPr lang="zh-CN" altLang="en-US" sz="2400" dirty="0" smtClean="0"/>
              <a:t>手动方式点</a:t>
            </a:r>
            <a:r>
              <a:rPr lang="zh-CN" altLang="en-US" sz="2400" dirty="0"/>
              <a:t>亮连接在</a:t>
            </a:r>
            <a:r>
              <a:rPr lang="en-US" altLang="zh-CN" sz="2400" dirty="0" err="1"/>
              <a:t>arduino</a:t>
            </a:r>
            <a:r>
              <a:rPr lang="zh-CN" altLang="en-US" sz="2400" dirty="0"/>
              <a:t>上的某个</a:t>
            </a:r>
            <a:r>
              <a:rPr lang="en-US" altLang="zh-CN" sz="2400" dirty="0"/>
              <a:t>LED</a:t>
            </a:r>
            <a:r>
              <a:rPr lang="zh-CN" altLang="en-US" sz="2400" dirty="0"/>
              <a:t>报警灯（</a:t>
            </a:r>
            <a:r>
              <a:rPr lang="zh-CN" altLang="en-US" sz="2400" dirty="0" smtClean="0"/>
              <a:t>模拟反向电器</a:t>
            </a:r>
            <a:r>
              <a:rPr lang="zh-CN" altLang="en-US" sz="2400" dirty="0"/>
              <a:t>控制开关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）树莓派报警解除，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灯熄灭。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63738" y="382071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理解二次开发的新需求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2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1052736"/>
            <a:ext cx="83198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新</a:t>
            </a:r>
            <a:r>
              <a:rPr lang="zh-CN" altLang="en-US" sz="2400" dirty="0"/>
              <a:t>需求与已有系统在功能上的区别</a:t>
            </a:r>
            <a:r>
              <a:rPr lang="zh-CN" altLang="en-US" sz="2400" dirty="0" smtClean="0"/>
              <a:t>（修改或添加）：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）取</a:t>
            </a:r>
            <a:r>
              <a:rPr lang="en-US" altLang="zh-CN" sz="2400" dirty="0" smtClean="0"/>
              <a:t>CPU</a:t>
            </a:r>
            <a:r>
              <a:rPr lang="zh-CN" altLang="en-US" sz="2400" dirty="0"/>
              <a:t>温度</a:t>
            </a:r>
            <a:r>
              <a:rPr lang="zh-CN" altLang="en-US" sz="2400" dirty="0" smtClean="0"/>
              <a:t>改为取</a:t>
            </a:r>
            <a:r>
              <a:rPr lang="en-US" altLang="zh-CN" sz="2400" dirty="0" smtClean="0"/>
              <a:t>DHT11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温度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）设置报警临界值（范围）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）新</a:t>
            </a:r>
            <a:r>
              <a:rPr lang="zh-CN" altLang="en-US" sz="2400" dirty="0"/>
              <a:t>加一个反向操作、点亮</a:t>
            </a:r>
            <a:r>
              <a:rPr lang="en-US" altLang="zh-CN" sz="2400" dirty="0"/>
              <a:t>LED</a:t>
            </a:r>
            <a:r>
              <a:rPr lang="zh-CN" altLang="en-US" sz="2400" dirty="0"/>
              <a:t>灯的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）报警解除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而</a:t>
            </a:r>
            <a:r>
              <a:rPr lang="zh-CN" altLang="en-US" sz="2400" dirty="0"/>
              <a:t>作为架构师，仅仅这样的理解显然是不够的。例如：通过什么方式，在树莓派上获得</a:t>
            </a:r>
            <a:r>
              <a:rPr lang="en-US" altLang="zh-CN" sz="2400" dirty="0"/>
              <a:t>DHT11</a:t>
            </a:r>
            <a:r>
              <a:rPr lang="zh-CN" altLang="en-US" sz="2400" dirty="0"/>
              <a:t>的温度数据？通过什么方式，把树莓派的控制命令送到</a:t>
            </a:r>
            <a:r>
              <a:rPr lang="en-US" altLang="zh-CN" sz="2400" dirty="0" err="1"/>
              <a:t>arduino</a:t>
            </a:r>
            <a:r>
              <a:rPr lang="zh-CN" altLang="en-US" sz="2400" dirty="0"/>
              <a:t>上去点亮某个</a:t>
            </a:r>
            <a:r>
              <a:rPr lang="en-US" altLang="zh-CN" sz="2400" dirty="0"/>
              <a:t>LED</a:t>
            </a:r>
            <a:r>
              <a:rPr lang="zh-CN" altLang="en-US" sz="2400" dirty="0"/>
              <a:t>灯？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这两个问题首先都涉及树莓派与</a:t>
            </a:r>
            <a:r>
              <a:rPr lang="en-US" altLang="zh-CN" sz="2400" dirty="0" err="1"/>
              <a:t>arduino</a:t>
            </a:r>
            <a:r>
              <a:rPr lang="zh-CN" altLang="en-US" sz="2400" dirty="0"/>
              <a:t>的信息交互通道以及交互内容（数据格式）和交互方式（通讯协议）问题。这是系统集成工程中，不同系统之间进行交互、协同的基本问题。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arduino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与树莓派通信集成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7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0937" y="1556792"/>
            <a:ext cx="76438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</a:t>
            </a:r>
            <a:r>
              <a:rPr lang="zh-CN" altLang="en-US" sz="2400" dirty="0"/>
              <a:t>派</a:t>
            </a:r>
            <a:r>
              <a:rPr lang="zh-CN" altLang="en-US" sz="2400" dirty="0" smtClean="0"/>
              <a:t>上实用</a:t>
            </a:r>
            <a:r>
              <a:rPr lang="zh-CN" altLang="en-US" sz="2400" dirty="0"/>
              <a:t>的用户界面</a:t>
            </a:r>
            <a:r>
              <a:rPr lang="en-US" altLang="zh-CN" sz="2400" dirty="0"/>
              <a:t>GUI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工具：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python</a:t>
            </a:r>
            <a:r>
              <a:rPr lang="zh-CN" altLang="en-US" sz="2400" dirty="0"/>
              <a:t>、</a:t>
            </a:r>
            <a:r>
              <a:rPr lang="en-US" altLang="zh-CN" sz="2400" dirty="0"/>
              <a:t>QT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PyQt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PyQt</a:t>
            </a:r>
            <a:r>
              <a:rPr lang="zh-CN" altLang="en-US" sz="2400" dirty="0"/>
              <a:t>是</a:t>
            </a:r>
            <a:r>
              <a:rPr lang="en-US" altLang="zh-CN" sz="2400" dirty="0"/>
              <a:t>Python</a:t>
            </a:r>
            <a:r>
              <a:rPr lang="zh-CN" altLang="en-US" sz="2400" dirty="0"/>
              <a:t>下的一套图形界面接口库，顾名思义就是在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中调用</a:t>
            </a:r>
            <a:r>
              <a:rPr lang="en-US" altLang="zh-CN" sz="2400" dirty="0" err="1"/>
              <a:t>Qt</a:t>
            </a:r>
            <a:r>
              <a:rPr lang="zh-CN" altLang="en-US" sz="2400" dirty="0"/>
              <a:t>图形库和</a:t>
            </a:r>
            <a:r>
              <a:rPr lang="zh-CN" altLang="en-US" sz="2400" dirty="0" smtClean="0"/>
              <a:t>组件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使用</a:t>
            </a:r>
            <a:r>
              <a:rPr lang="en-US" altLang="zh-CN" sz="2400" dirty="0" err="1"/>
              <a:t>PyQt</a:t>
            </a:r>
            <a:r>
              <a:rPr lang="zh-CN" altLang="en-US" sz="2400" dirty="0"/>
              <a:t>的优点在于，可以使用</a:t>
            </a:r>
            <a:r>
              <a:rPr lang="en-US" altLang="zh-CN" sz="2400" dirty="0" err="1"/>
              <a:t>Qt</a:t>
            </a:r>
            <a:r>
              <a:rPr lang="zh-CN" altLang="en-US" sz="2400" dirty="0"/>
              <a:t>成熟的</a:t>
            </a:r>
            <a:r>
              <a:rPr lang="en-US" altLang="zh-CN" sz="2400" dirty="0"/>
              <a:t>IDE</a:t>
            </a:r>
            <a:r>
              <a:rPr lang="zh-CN" altLang="en-US" sz="2400" dirty="0"/>
              <a:t>（如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）进行图形界面设计，并自动生成可执行的</a:t>
            </a:r>
            <a:r>
              <a:rPr lang="en-US" altLang="zh-CN" sz="2400" dirty="0"/>
              <a:t>Python</a:t>
            </a:r>
            <a:r>
              <a:rPr lang="zh-CN" altLang="en-US" sz="2400" dirty="0"/>
              <a:t>代码。</a:t>
            </a:r>
          </a:p>
        </p:txBody>
      </p:sp>
      <p:sp>
        <p:nvSpPr>
          <p:cNvPr id="2" name="矩形 1"/>
          <p:cNvSpPr/>
          <p:nvPr/>
        </p:nvSpPr>
        <p:spPr>
          <a:xfrm>
            <a:off x="428596" y="692696"/>
            <a:ext cx="7676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树莓派的展示作用与实现</a:t>
            </a:r>
            <a:endParaRPr lang="en-US" altLang="zh-CN" sz="3200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4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908720"/>
            <a:ext cx="83198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通过什么方式，在树莓</a:t>
            </a:r>
            <a:r>
              <a:rPr lang="zh-CN" altLang="en-US" sz="2400" dirty="0" smtClean="0"/>
              <a:t>派与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之间传递数据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要传递的数据：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上</a:t>
            </a:r>
            <a:r>
              <a:rPr lang="zh-CN" altLang="en-US" sz="2400" dirty="0" smtClean="0"/>
              <a:t>传：</a:t>
            </a:r>
            <a:r>
              <a:rPr lang="en-US" altLang="zh-CN" sz="2400" dirty="0" smtClean="0"/>
              <a:t>DHT11</a:t>
            </a:r>
            <a:r>
              <a:rPr lang="zh-CN" altLang="en-US" sz="2400" dirty="0" smtClean="0"/>
              <a:t>采集的温度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下</a:t>
            </a:r>
            <a:r>
              <a:rPr lang="zh-CN" altLang="en-US" sz="2400" dirty="0" smtClean="0"/>
              <a:t>传：控制信号（报警控制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解除）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实现方案：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通道（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串口）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双向（单一通道、双向通讯）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内容（上传：温度值（时间？）、下传：控制命令）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实时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并发、同步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异步、连接（暂时无要求）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容错（暂时无要求）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这些问题涉及</a:t>
            </a:r>
            <a:r>
              <a:rPr lang="zh-CN" altLang="en-US" sz="2400" dirty="0"/>
              <a:t>树莓派与</a:t>
            </a:r>
            <a:r>
              <a:rPr lang="en-US" altLang="zh-CN" sz="2400" dirty="0" err="1"/>
              <a:t>arduino</a:t>
            </a:r>
            <a:r>
              <a:rPr lang="zh-CN" altLang="en-US" sz="2400" dirty="0"/>
              <a:t>的信息交互通道以及交互内容（数据格式</a:t>
            </a:r>
            <a:r>
              <a:rPr lang="zh-CN" altLang="en-US" sz="2400" dirty="0" smtClean="0"/>
              <a:t>）、交互方式</a:t>
            </a:r>
            <a:r>
              <a:rPr lang="zh-CN" altLang="en-US" sz="2400" dirty="0"/>
              <a:t>（通讯协议</a:t>
            </a:r>
            <a:r>
              <a:rPr lang="zh-CN" altLang="en-US" sz="2400" dirty="0" smtClean="0"/>
              <a:t>）、交互控制（实时性）、错误处理等问题。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这</a:t>
            </a:r>
            <a:r>
              <a:rPr lang="zh-CN" altLang="en-US" sz="2400" dirty="0"/>
              <a:t>是系统集成工程中，不同系统之间进行交互、协同的基本问题。</a:t>
            </a:r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arduino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与树莓派通信集成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570" y="908720"/>
            <a:ext cx="8319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实现</a:t>
            </a:r>
            <a:r>
              <a:rPr lang="en-US" altLang="zh-CN" sz="2400" dirty="0"/>
              <a:t>DHT11</a:t>
            </a:r>
            <a:r>
              <a:rPr lang="zh-CN" altLang="en-US" sz="2400" dirty="0"/>
              <a:t>温度信息显示和控制的两个基本问题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00100" lvl="2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用户</a:t>
            </a:r>
            <a:r>
              <a:rPr lang="zh-CN" altLang="en-US" sz="2400" dirty="0"/>
              <a:t>界面</a:t>
            </a:r>
            <a:r>
              <a:rPr lang="zh-CN" altLang="en-US" sz="2400" dirty="0" smtClean="0"/>
              <a:t>设计</a:t>
            </a:r>
            <a:endParaRPr lang="en-US" altLang="zh-CN" sz="2400" dirty="0" smtClean="0"/>
          </a:p>
          <a:p>
            <a:pPr marL="800100" lvl="2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与</a:t>
            </a:r>
            <a:r>
              <a:rPr lang="en-US" altLang="zh-CN" sz="2400" dirty="0" err="1"/>
              <a:t>arduino</a:t>
            </a:r>
            <a:r>
              <a:rPr lang="zh-CN" altLang="en-US" sz="2400" dirty="0"/>
              <a:t>之间串口</a:t>
            </a:r>
            <a:r>
              <a:rPr lang="zh-CN" altLang="en-US" sz="2400" dirty="0" smtClean="0"/>
              <a:t>通信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71681" y="260648"/>
            <a:ext cx="823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实现温度显示与控制的集成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4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7570" y="404664"/>
            <a:ext cx="6648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 smtClean="0"/>
              <a:t>Qt</a:t>
            </a:r>
            <a:r>
              <a:rPr lang="zh-CN" altLang="en-US" sz="2800" b="1" dirty="0"/>
              <a:t>框架下的监控系统逻辑层次</a:t>
            </a:r>
            <a:r>
              <a:rPr lang="zh-CN" altLang="en-US" sz="2800" b="1" dirty="0" smtClean="0"/>
              <a:t>架构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24" y="1484784"/>
            <a:ext cx="555625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21288"/>
            <a:ext cx="4284123" cy="48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87570" y="1700808"/>
            <a:ext cx="2456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）用户界面层，这一层实现的内容，</a:t>
            </a:r>
            <a:r>
              <a:rPr lang="zh-CN" altLang="en-US" sz="2000" dirty="0" smtClean="0"/>
              <a:t>就是采用</a:t>
            </a:r>
            <a:r>
              <a:rPr lang="en-US" altLang="zh-CN" sz="2000" dirty="0" err="1"/>
              <a:t>Qt</a:t>
            </a:r>
            <a:r>
              <a:rPr lang="en-US" altLang="zh-CN" sz="2000" dirty="0"/>
              <a:t> Creator</a:t>
            </a:r>
            <a:r>
              <a:rPr lang="zh-CN" altLang="en-US" sz="2000" dirty="0"/>
              <a:t>设计的用户界面，重点是界面上窗口的大小、按钮的位置、显示的字符样式等等提供给用户使用的、用户直观能感受得到的东西；</a:t>
            </a:r>
          </a:p>
        </p:txBody>
      </p:sp>
    </p:spTree>
    <p:extLst>
      <p:ext uri="{BB962C8B-B14F-4D97-AF65-F5344CB8AC3E}">
        <p14:creationId xmlns:p14="http://schemas.microsoft.com/office/powerpoint/2010/main" val="36013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569" y="1052736"/>
            <a:ext cx="82240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）最下面的数据采集层，是上一章实现的</a:t>
            </a:r>
            <a:r>
              <a:rPr lang="en-US" altLang="zh-CN" sz="2000" dirty="0"/>
              <a:t>DHT11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arduino</a:t>
            </a:r>
            <a:r>
              <a:rPr lang="zh-CN" altLang="en-US" sz="2000" dirty="0"/>
              <a:t>温度集成的传感器采集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）数据通信层是前</a:t>
            </a:r>
            <a:r>
              <a:rPr lang="zh-CN" altLang="en-US" sz="2000" dirty="0" smtClean="0"/>
              <a:t>一小节</a:t>
            </a:r>
            <a:r>
              <a:rPr lang="zh-CN" altLang="en-US" sz="2000" dirty="0"/>
              <a:t>讨论的串口通信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）业务实体是</a:t>
            </a:r>
            <a:r>
              <a:rPr lang="en-US" altLang="zh-CN" sz="2000" dirty="0" err="1"/>
              <a:t>Qt</a:t>
            </a:r>
            <a:r>
              <a:rPr lang="zh-CN" altLang="en-US" sz="2000" dirty="0"/>
              <a:t>控件（如：模拟数码管显示控件、按钮控件、横拉条控件等）的对应处理函数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）业务逻辑就是系统的总体组织。包括：用户界面设计</a:t>
            </a:r>
            <a:r>
              <a:rPr lang="en-US" altLang="zh-CN" sz="2000" dirty="0"/>
              <a:t>——</a:t>
            </a:r>
            <a:r>
              <a:rPr lang="zh-CN" altLang="en-US" sz="2000" dirty="0"/>
              <a:t>这不是指用户界面的外观设计，而是窗口、显示信息、按钮，以及按钮事件、鼠标事件等这些元素，应该有哪些，对应这些要素的处理功能应该是什么？这是面向对象分析中的</a:t>
            </a:r>
            <a:r>
              <a:rPr lang="en-US" altLang="zh-CN" sz="2000" dirty="0"/>
              <a:t>OMT</a:t>
            </a:r>
            <a:r>
              <a:rPr lang="zh-CN" altLang="en-US" sz="2000" dirty="0"/>
              <a:t>模型：对象是按钮、连接关系是消息和槽、功能是槽（函数）的处理代码。这三者之间联系的实现，主要是靠</a:t>
            </a:r>
            <a:r>
              <a:rPr lang="en-US" altLang="zh-CN" sz="2000" dirty="0" err="1"/>
              <a:t>Qt</a:t>
            </a:r>
            <a:r>
              <a:rPr lang="zh-CN" altLang="en-US" sz="2000" dirty="0"/>
              <a:t>的信号与槽的关联机制，即：</a:t>
            </a:r>
            <a:r>
              <a:rPr lang="en-US" altLang="zh-CN" sz="2000" dirty="0" err="1"/>
              <a:t>Qt</a:t>
            </a:r>
            <a:r>
              <a:rPr lang="zh-CN" altLang="en-US" sz="2000" dirty="0"/>
              <a:t>自动实现了“事件消息”与“消息处理”链接，“系统”运行就在按钮被按下、消息发送、事件处理、返回窗口之间来回循环。这样的系统总体运行逻辑的组织，是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桌面应用的基本形式。</a:t>
            </a:r>
          </a:p>
        </p:txBody>
      </p:sp>
      <p:sp>
        <p:nvSpPr>
          <p:cNvPr id="9" name="矩形 8"/>
          <p:cNvSpPr/>
          <p:nvPr/>
        </p:nvSpPr>
        <p:spPr>
          <a:xfrm>
            <a:off x="387570" y="404664"/>
            <a:ext cx="6648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 smtClean="0"/>
              <a:t>Qt</a:t>
            </a:r>
            <a:r>
              <a:rPr lang="zh-CN" altLang="en-US" sz="2800" b="1" dirty="0"/>
              <a:t>框架下的</a:t>
            </a:r>
            <a:r>
              <a:rPr lang="zh-CN" altLang="en-US" sz="2800" b="1" dirty="0" smtClean="0"/>
              <a:t>监控系统逻辑层次架构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5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569" y="1052736"/>
            <a:ext cx="82240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软件</a:t>
            </a:r>
            <a:r>
              <a:rPr lang="zh-CN" altLang="en-US" sz="2000" dirty="0"/>
              <a:t>系统的开发架构，是软件五个架构视角之一，主要反映构成软件系统的“部件”（子系统、组件、代码集）等，在解决方案下，是如何组织、存放的。例如：</a:t>
            </a:r>
            <a:r>
              <a:rPr lang="en-US" altLang="zh-CN" sz="2000" dirty="0"/>
              <a:t>SSH</a:t>
            </a:r>
            <a:r>
              <a:rPr lang="zh-CN" altLang="en-US" sz="2000" dirty="0"/>
              <a:t>架构或</a:t>
            </a:r>
            <a:r>
              <a:rPr lang="en-US" altLang="zh-CN" sz="2000" dirty="0"/>
              <a:t>MVC</a:t>
            </a:r>
            <a:r>
              <a:rPr lang="zh-CN" altLang="en-US" sz="2000" dirty="0"/>
              <a:t>架构的系统，通常将</a:t>
            </a:r>
            <a:r>
              <a:rPr lang="en-US" altLang="zh-CN" sz="2000" dirty="0"/>
              <a:t>SSH</a:t>
            </a:r>
            <a:r>
              <a:rPr lang="zh-CN" altLang="en-US" sz="2000" dirty="0"/>
              <a:t>或</a:t>
            </a:r>
            <a:r>
              <a:rPr lang="en-US" altLang="zh-CN" sz="2000" dirty="0"/>
              <a:t>MVC</a:t>
            </a:r>
            <a:r>
              <a:rPr lang="zh-CN" altLang="en-US" sz="2000" dirty="0"/>
              <a:t>的三个主要部件，分别放在三个不同的包</a:t>
            </a:r>
            <a:r>
              <a:rPr lang="en-US" altLang="zh-CN" sz="2000" dirty="0"/>
              <a:t>/</a:t>
            </a:r>
            <a:r>
              <a:rPr lang="zh-CN" altLang="en-US" sz="2000" dirty="0"/>
              <a:t>目录下。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本</a:t>
            </a:r>
            <a:r>
              <a:rPr lang="zh-CN" altLang="en-US" sz="2000" dirty="0"/>
              <a:t>系统由于比较小，可能就是一个“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”</a:t>
            </a:r>
            <a:r>
              <a:rPr lang="zh-CN" altLang="en-US" sz="2000" dirty="0"/>
              <a:t>的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程序文件。但是，就是这一个程序文件中，也可以根据上述的架构层次，找出不同的“构件”的程序部分。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例如</a:t>
            </a:r>
            <a:r>
              <a:rPr lang="zh-CN" altLang="en-US" sz="2000" dirty="0"/>
              <a:t>：用户界面显示部分的代码、控件的代码、处理函数的代码、串口通信的代码等。除此之外，还一定会有不属于上述部分的、例如：程序初始化、特定数据处理、转换、出错处理、退出程序的处理等，这都是一个系统所不可缺少的部分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理解</a:t>
            </a:r>
            <a:r>
              <a:rPr lang="zh-CN" altLang="en-US" sz="2000" dirty="0"/>
              <a:t>系统的开发架构的好处，是可以在二次开发的时候，很容易地找打自己所关注的部分。在维护、扩展、再测试的时候，也可以比较容易地圈定“相关”范围，不需要考虑与所修改无关的部分，节省了开发的时间和成本，也保证了开发的质量。</a:t>
            </a:r>
          </a:p>
        </p:txBody>
      </p:sp>
      <p:sp>
        <p:nvSpPr>
          <p:cNvPr id="5" name="矩形 4"/>
          <p:cNvSpPr/>
          <p:nvPr/>
        </p:nvSpPr>
        <p:spPr>
          <a:xfrm>
            <a:off x="387570" y="404664"/>
            <a:ext cx="6648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 smtClean="0"/>
              <a:t>Qt</a:t>
            </a:r>
            <a:r>
              <a:rPr lang="zh-CN" altLang="en-US" sz="2800" b="1" dirty="0"/>
              <a:t>框架下的</a:t>
            </a:r>
            <a:r>
              <a:rPr lang="zh-CN" altLang="en-US" sz="2800" b="1" dirty="0" smtClean="0"/>
              <a:t>监控系统开发层次架构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9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569" y="1052736"/>
            <a:ext cx="82240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本周的</a:t>
            </a:r>
            <a:r>
              <a:rPr lang="zh-CN" altLang="en-US" sz="2400" dirty="0"/>
              <a:t>任务，就是请同学们自己实现上述的“系统设计”构想</a:t>
            </a:r>
            <a:r>
              <a:rPr lang="zh-CN" altLang="en-US" sz="2400" dirty="0" smtClean="0"/>
              <a:t>。具体包括：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）扩展图</a:t>
            </a:r>
            <a:r>
              <a:rPr lang="en-US" altLang="zh-CN" sz="2400" dirty="0"/>
              <a:t>4.3</a:t>
            </a:r>
            <a:r>
              <a:rPr lang="zh-CN" altLang="en-US" sz="2400" dirty="0"/>
              <a:t>的用户界面（添加控制按钮）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）修改模拟数码管</a:t>
            </a:r>
            <a:r>
              <a:rPr lang="zh-CN" altLang="en-US" sz="2400" dirty="0" smtClean="0"/>
              <a:t>显示处理函数</a:t>
            </a:r>
            <a:r>
              <a:rPr lang="zh-CN" altLang="en-US" sz="2400" dirty="0"/>
              <a:t>，显示来自串口的</a:t>
            </a:r>
            <a:r>
              <a:rPr lang="en-US" altLang="zh-CN" sz="2400" dirty="0"/>
              <a:t>DHT11</a:t>
            </a:r>
            <a:r>
              <a:rPr lang="zh-CN" altLang="en-US" sz="2400" dirty="0"/>
              <a:t>传感器温度，而不是树莓派</a:t>
            </a:r>
            <a:r>
              <a:rPr lang="en-US" altLang="zh-CN" sz="2400" dirty="0"/>
              <a:t>CPU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温度（过渡任务）；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）补充控制按钮被按下以后的处理</a:t>
            </a:r>
            <a:r>
              <a:rPr lang="zh-CN" altLang="en-US" sz="2400" dirty="0" smtClean="0"/>
              <a:t>函数，添加反向处理；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）修改串口通信协议，至少支持反向回送控制命令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）修改</a:t>
            </a:r>
            <a:r>
              <a:rPr lang="en-US" altLang="zh-CN" sz="2400" dirty="0" err="1"/>
              <a:t>arduino</a:t>
            </a:r>
            <a:r>
              <a:rPr lang="zh-CN" altLang="en-US" sz="2400" dirty="0"/>
              <a:t>程序，支持接到控制命令后，点亮</a:t>
            </a:r>
            <a:r>
              <a:rPr lang="en-US" altLang="zh-CN" sz="2400" dirty="0"/>
              <a:t>LED</a:t>
            </a:r>
            <a:r>
              <a:rPr lang="zh-CN" altLang="en-US" sz="2400" dirty="0" smtClean="0"/>
              <a:t>灯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）反向控制有两种：报警（电灯）、解除报警（灭灯）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7570" y="404664"/>
            <a:ext cx="6648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/>
              <a:t>在</a:t>
            </a:r>
            <a:r>
              <a:rPr lang="en-US" altLang="zh-CN" sz="2800" b="1" dirty="0" err="1"/>
              <a:t>Qt</a:t>
            </a:r>
            <a:r>
              <a:rPr lang="zh-CN" altLang="en-US" sz="2800" b="1" dirty="0"/>
              <a:t>框架下，实现“监控系统”开发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6" y="1052736"/>
            <a:ext cx="7643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PyQt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apt-get</a:t>
            </a:r>
            <a:r>
              <a:rPr lang="zh-CN" altLang="en-US" sz="2400" dirty="0"/>
              <a:t>命令安装，其对应</a:t>
            </a:r>
            <a:r>
              <a:rPr lang="en-US" altLang="zh-CN" sz="2400" dirty="0"/>
              <a:t>Python 2.x </a:t>
            </a:r>
            <a:r>
              <a:rPr lang="zh-CN" altLang="en-US" sz="2400" dirty="0"/>
              <a:t>和</a:t>
            </a:r>
            <a:r>
              <a:rPr lang="en-US" altLang="zh-CN" sz="2400" dirty="0"/>
              <a:t>Python 3.x</a:t>
            </a:r>
            <a:r>
              <a:rPr lang="zh-CN" altLang="en-US" sz="2400" dirty="0"/>
              <a:t>的包名称不同。在目前的树莓派上，同时预装了</a:t>
            </a:r>
            <a:r>
              <a:rPr lang="en-US" altLang="zh-CN" sz="2400" dirty="0"/>
              <a:t>python2.7.3</a:t>
            </a:r>
            <a:r>
              <a:rPr lang="zh-CN" altLang="en-US" sz="2400" dirty="0"/>
              <a:t>和</a:t>
            </a:r>
            <a:r>
              <a:rPr lang="en-US" altLang="zh-CN" sz="2400" dirty="0"/>
              <a:t>python3.2.3</a:t>
            </a:r>
            <a:r>
              <a:rPr lang="zh-CN" altLang="en-US" sz="2400" dirty="0"/>
              <a:t>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/>
              <a:t>安装</a:t>
            </a:r>
            <a:r>
              <a:rPr lang="en-US" altLang="zh-CN" sz="2400" dirty="0"/>
              <a:t>Python 2.x</a:t>
            </a:r>
            <a:r>
              <a:rPr lang="zh-CN" altLang="en-US" sz="2400" dirty="0"/>
              <a:t>下的</a:t>
            </a:r>
            <a:r>
              <a:rPr lang="en-US" altLang="zh-CN" sz="2400" dirty="0" err="1"/>
              <a:t>PyQt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python-pyqt4 pyqt4-dev-tools</a:t>
            </a:r>
            <a:r>
              <a:rPr lang="zh-CN" altLang="en-US" sz="2400" dirty="0"/>
              <a:t>；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</a:t>
            </a:r>
            <a:r>
              <a:rPr lang="en-US" altLang="zh-CN" sz="2400" dirty="0"/>
              <a:t>Python 3.x</a:t>
            </a:r>
            <a:r>
              <a:rPr lang="zh-CN" altLang="en-US" sz="2400" dirty="0"/>
              <a:t>下的</a:t>
            </a:r>
            <a:r>
              <a:rPr lang="en-US" altLang="zh-CN" sz="2400" dirty="0" err="1"/>
              <a:t>PyQt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python3-pyqt4 pyqt4-dev-tools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使用如下命令，看看自动安装的软件放在哪里了：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dpkg</a:t>
            </a:r>
            <a:r>
              <a:rPr lang="en-US" altLang="zh-CN" sz="2400" dirty="0" smtClean="0"/>
              <a:t> –L python3-pyqt4</a:t>
            </a:r>
          </a:p>
          <a:p>
            <a:r>
              <a:rPr lang="zh-CN" altLang="en-US" sz="2400" dirty="0" smtClean="0"/>
              <a:t>更多</a:t>
            </a:r>
            <a:r>
              <a:rPr lang="zh-CN" altLang="en-US" sz="2400" dirty="0"/>
              <a:t>软件包管理可用</a:t>
            </a:r>
            <a:r>
              <a:rPr lang="en-US" altLang="zh-CN" sz="2400" dirty="0"/>
              <a:t>aptitude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获取</a:t>
            </a:r>
            <a:r>
              <a:rPr lang="en-US" altLang="zh-CN" sz="2400" dirty="0" err="1"/>
              <a:t>PyQt</a:t>
            </a:r>
            <a:r>
              <a:rPr lang="zh-CN" altLang="en-US" sz="2400" dirty="0"/>
              <a:t>的文档和范例程序（非必须</a:t>
            </a:r>
            <a:r>
              <a:rPr lang="zh-CN" altLang="en-US" sz="2400" dirty="0" smtClean="0"/>
              <a:t>，有</a:t>
            </a:r>
            <a:r>
              <a:rPr lang="zh-CN" altLang="en-US" sz="2400" dirty="0"/>
              <a:t>范例还是很有好处的）：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python-qt4-doc</a:t>
            </a:r>
            <a:r>
              <a:rPr lang="zh-CN" altLang="en-US" sz="2400" dirty="0"/>
              <a:t>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/>
              <a:t>获取到的范例程序被存在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/share/doc/python-qt4-doc/examples</a:t>
            </a:r>
            <a:r>
              <a:rPr lang="zh-CN" altLang="en-US" sz="2400" dirty="0"/>
              <a:t>目录下。</a:t>
            </a:r>
          </a:p>
        </p:txBody>
      </p:sp>
      <p:sp>
        <p:nvSpPr>
          <p:cNvPr id="2" name="矩形 1"/>
          <p:cNvSpPr/>
          <p:nvPr/>
        </p:nvSpPr>
        <p:spPr>
          <a:xfrm>
            <a:off x="411925" y="332656"/>
            <a:ext cx="717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en-US" altLang="zh-CN" sz="2800" b="1" dirty="0" err="1">
                <a:solidFill>
                  <a:srgbClr val="000000"/>
                </a:solidFill>
              </a:rPr>
              <a:t>PyQt</a:t>
            </a:r>
            <a:r>
              <a:rPr lang="zh-CN" altLang="en-US" sz="2800" b="1" dirty="0">
                <a:solidFill>
                  <a:srgbClr val="000000"/>
                </a:solidFill>
              </a:rPr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2255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774" y="1412776"/>
            <a:ext cx="8319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zh-CN" sz="2400" dirty="0" smtClean="0"/>
              <a:t>先</a:t>
            </a:r>
            <a:r>
              <a:rPr lang="zh-CN" altLang="zh-CN" sz="2400" dirty="0"/>
              <a:t>跑一段简单的代码，测试一下</a:t>
            </a:r>
            <a:r>
              <a:rPr lang="en-US" altLang="zh-CN" sz="2400" dirty="0" err="1"/>
              <a:t>PyQt</a:t>
            </a:r>
            <a:r>
              <a:rPr lang="zh-CN" altLang="zh-CN" sz="2400" dirty="0"/>
              <a:t>的环境是否安装正确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zh-CN" sz="2400" dirty="0" smtClean="0"/>
              <a:t>选择</a:t>
            </a:r>
            <a:r>
              <a:rPr lang="en-US" altLang="zh-CN" sz="2400" dirty="0"/>
              <a:t>Python3</a:t>
            </a:r>
            <a:r>
              <a:rPr lang="zh-CN" altLang="zh-CN" sz="2400" dirty="0"/>
              <a:t>环境，新建如下的一个</a:t>
            </a:r>
            <a:r>
              <a:rPr lang="en-US" altLang="zh-CN" sz="2400" dirty="0"/>
              <a:t>Python</a:t>
            </a:r>
            <a:r>
              <a:rPr lang="zh-CN" altLang="zh-CN" sz="2400" dirty="0"/>
              <a:t>文件，命名为</a:t>
            </a:r>
            <a:r>
              <a:rPr lang="en-US" altLang="zh-CN" sz="2400" dirty="0"/>
              <a:t>hello_pyqt.py</a:t>
            </a:r>
            <a:r>
              <a:rPr lang="zh-CN" altLang="zh-CN" sz="2400" dirty="0"/>
              <a:t>，代码如下：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611561" y="404664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</a:rPr>
              <a:t>Python3</a:t>
            </a:r>
            <a:r>
              <a:rPr lang="zh-CN" altLang="zh-CN" sz="2800" b="1" dirty="0">
                <a:solidFill>
                  <a:srgbClr val="000000"/>
                </a:solidFill>
              </a:rPr>
              <a:t>环境下的</a:t>
            </a:r>
            <a:r>
              <a:rPr lang="en-US" altLang="zh-CN" sz="2800" b="1" dirty="0">
                <a:solidFill>
                  <a:srgbClr val="000000"/>
                </a:solidFill>
              </a:rPr>
              <a:t>PyQt4</a:t>
            </a:r>
            <a:r>
              <a:rPr lang="zh-CN" altLang="zh-CN" sz="2800" b="1" dirty="0">
                <a:solidFill>
                  <a:srgbClr val="000000"/>
                </a:solidFill>
              </a:rPr>
              <a:t>测试代码</a:t>
            </a:r>
          </a:p>
        </p:txBody>
      </p:sp>
    </p:spTree>
    <p:extLst>
      <p:ext uri="{BB962C8B-B14F-4D97-AF65-F5344CB8AC3E}">
        <p14:creationId xmlns:p14="http://schemas.microsoft.com/office/powerpoint/2010/main" val="21088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340768"/>
            <a:ext cx="8319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此</a:t>
            </a:r>
            <a:r>
              <a:rPr lang="en-US" altLang="zh-CN" sz="2400" dirty="0"/>
              <a:t>hello_pyqt.py</a:t>
            </a:r>
            <a:r>
              <a:rPr lang="zh-CN" altLang="en-US" sz="2400" dirty="0"/>
              <a:t>文件，复制到树莓派的目录</a:t>
            </a:r>
            <a:r>
              <a:rPr lang="zh-CN" altLang="en-US" sz="2400" dirty="0" smtClean="0"/>
              <a:t>下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打开</a:t>
            </a:r>
            <a:r>
              <a:rPr lang="en-US" altLang="zh-CN" sz="2400" dirty="0"/>
              <a:t>IDLE3</a:t>
            </a:r>
            <a:r>
              <a:rPr lang="zh-CN" altLang="en-US" sz="2400" dirty="0"/>
              <a:t>，装入</a:t>
            </a:r>
            <a:r>
              <a:rPr lang="en-US" altLang="zh-CN" sz="2400" dirty="0" smtClean="0"/>
              <a:t>hello_pyqt.py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选择</a:t>
            </a:r>
            <a:r>
              <a:rPr lang="en-US" altLang="zh-CN" sz="2400" dirty="0" err="1"/>
              <a:t>Run|Run</a:t>
            </a:r>
            <a:r>
              <a:rPr lang="en-US" altLang="zh-CN" sz="2400" dirty="0"/>
              <a:t> Module</a:t>
            </a:r>
            <a:r>
              <a:rPr lang="zh-CN" altLang="en-US" sz="2400" dirty="0"/>
              <a:t>，就可以看见</a:t>
            </a:r>
            <a:r>
              <a:rPr lang="zh-CN" altLang="en-US" sz="2400" dirty="0" smtClean="0"/>
              <a:t>如下的</a:t>
            </a:r>
            <a:r>
              <a:rPr lang="zh-CN" altLang="en-US" sz="2400" dirty="0"/>
              <a:t>运行结果了。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3888432" cy="37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1" y="404664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</a:rPr>
              <a:t>Python3</a:t>
            </a:r>
            <a:r>
              <a:rPr lang="zh-CN" altLang="zh-CN" sz="2800" b="1" dirty="0">
                <a:solidFill>
                  <a:srgbClr val="000000"/>
                </a:solidFill>
              </a:rPr>
              <a:t>环境下的</a:t>
            </a:r>
            <a:r>
              <a:rPr lang="en-US" altLang="zh-CN" sz="2800" b="1" dirty="0">
                <a:solidFill>
                  <a:srgbClr val="000000"/>
                </a:solidFill>
              </a:rPr>
              <a:t>PyQt4</a:t>
            </a:r>
            <a:r>
              <a:rPr lang="zh-CN" altLang="zh-CN" sz="2800" b="1" dirty="0">
                <a:solidFill>
                  <a:srgbClr val="000000"/>
                </a:solidFill>
              </a:rPr>
              <a:t>测试代码</a:t>
            </a:r>
          </a:p>
        </p:txBody>
      </p:sp>
    </p:spTree>
    <p:extLst>
      <p:ext uri="{BB962C8B-B14F-4D97-AF65-F5344CB8AC3E}">
        <p14:creationId xmlns:p14="http://schemas.microsoft.com/office/powerpoint/2010/main" val="25545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6" y="500042"/>
            <a:ext cx="83198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Python3</a:t>
            </a:r>
            <a:r>
              <a:rPr lang="zh-CN" altLang="zh-CN" sz="2800" b="1" dirty="0"/>
              <a:t>环境下的</a:t>
            </a:r>
            <a:r>
              <a:rPr lang="en-US" altLang="zh-CN" sz="2800" b="1" dirty="0"/>
              <a:t>PyQt4</a:t>
            </a:r>
            <a:r>
              <a:rPr lang="zh-CN" altLang="zh-CN" sz="2800" b="1" dirty="0"/>
              <a:t>测试</a:t>
            </a:r>
            <a:r>
              <a:rPr lang="zh-CN" altLang="zh-CN" sz="2800" b="1" dirty="0" smtClean="0"/>
              <a:t>代码</a:t>
            </a:r>
            <a:endParaRPr lang="zh-CN" altLang="zh-CN" sz="2800" b="1" dirty="0"/>
          </a:p>
          <a:p>
            <a:pPr algn="ctr"/>
            <a:endParaRPr lang="zh-CN" altLang="en-US" sz="1600" dirty="0"/>
          </a:p>
          <a:p>
            <a:r>
              <a:rPr lang="en-US" altLang="zh-CN" sz="1600" dirty="0"/>
              <a:t>import sys</a:t>
            </a:r>
          </a:p>
          <a:p>
            <a:r>
              <a:rPr lang="en-US" altLang="zh-CN" sz="1600" dirty="0"/>
              <a:t>from PyQt4 import </a:t>
            </a:r>
            <a:r>
              <a:rPr lang="en-US" altLang="zh-CN" sz="1600" dirty="0" err="1"/>
              <a:t>QtCore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QtGui</a:t>
            </a:r>
            <a:endParaRPr lang="en-US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HelloPyQt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QtGui.QWidget</a:t>
            </a:r>
            <a:r>
              <a:rPr lang="en-US" altLang="zh-CN" sz="1600" dirty="0" smtClean="0"/>
              <a:t>)://</a:t>
            </a:r>
            <a:r>
              <a:rPr lang="zh-CN" altLang="en-US" sz="1600" dirty="0" smtClean="0"/>
              <a:t>封装了所有处理函数的类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__(self, parent = None):</a:t>
            </a:r>
          </a:p>
          <a:p>
            <a:r>
              <a:rPr lang="en-US" altLang="zh-CN" sz="1600" dirty="0"/>
              <a:t>        super(</a:t>
            </a:r>
            <a:r>
              <a:rPr lang="en-US" altLang="zh-CN" sz="1600" dirty="0" err="1"/>
              <a:t>HelloPyQt</a:t>
            </a:r>
            <a:r>
              <a:rPr lang="en-US" altLang="zh-CN" sz="1600" dirty="0"/>
              <a:t>, self).__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__(parent)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self.setWindowTitle</a:t>
            </a:r>
            <a:r>
              <a:rPr lang="en-US" altLang="zh-CN" sz="1600" dirty="0" smtClean="0"/>
              <a:t>(“</a:t>
            </a:r>
            <a:r>
              <a:rPr lang="en-US" altLang="zh-CN" sz="1600" dirty="0" err="1" smtClean="0"/>
              <a:t>PyQt</a:t>
            </a:r>
            <a:r>
              <a:rPr lang="en-US" altLang="zh-CN" sz="1600" dirty="0" smtClean="0"/>
              <a:t> Test”)//</a:t>
            </a:r>
            <a:r>
              <a:rPr lang="zh-CN" altLang="en-US" sz="1600" dirty="0" smtClean="0"/>
              <a:t>设置窗体的标题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self.textHello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QtGui.QTextEdit</a:t>
            </a:r>
            <a:r>
              <a:rPr lang="en-US" altLang="zh-CN" sz="1600" dirty="0" smtClean="0"/>
              <a:t>(“This </a:t>
            </a:r>
            <a:r>
              <a:rPr lang="en-US" altLang="zh-CN" sz="1600" dirty="0"/>
              <a:t>is a test program written in python with </a:t>
            </a:r>
            <a:r>
              <a:rPr lang="en-US" altLang="zh-CN" sz="1600" dirty="0" err="1"/>
              <a:t>PyQt</a:t>
            </a:r>
            <a:r>
              <a:rPr lang="en-US" altLang="zh-CN" sz="1600" dirty="0"/>
              <a:t> lib</a:t>
            </a:r>
            <a:r>
              <a:rPr lang="en-US" altLang="zh-CN" sz="1600" dirty="0" smtClean="0"/>
              <a:t>!”)//</a:t>
            </a:r>
            <a:r>
              <a:rPr lang="zh-CN" altLang="en-US" sz="1600" dirty="0" smtClean="0"/>
              <a:t>在文本对象中显示一行信息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self.btnPress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QtGui.QPushButton</a:t>
            </a:r>
            <a:r>
              <a:rPr lang="en-US" altLang="zh-CN" sz="1600" dirty="0" smtClean="0"/>
              <a:t>(“Press </a:t>
            </a:r>
            <a:r>
              <a:rPr lang="en-US" altLang="zh-CN" sz="1600" dirty="0"/>
              <a:t>me</a:t>
            </a:r>
            <a:r>
              <a:rPr lang="en-US" altLang="zh-CN" sz="1600" dirty="0" smtClean="0"/>
              <a:t>!”) //</a:t>
            </a:r>
            <a:r>
              <a:rPr lang="zh-CN" altLang="en-US" sz="1600" dirty="0" smtClean="0"/>
              <a:t>在按钮对象上显示按钮标题</a:t>
            </a:r>
            <a:r>
              <a:rPr lang="en-US" altLang="zh-CN" sz="1600" dirty="0" smtClean="0"/>
              <a:t>      </a:t>
            </a:r>
            <a:endParaRPr lang="en-US" altLang="zh-CN" sz="1600" dirty="0"/>
          </a:p>
          <a:p>
            <a:r>
              <a:rPr lang="en-US" altLang="zh-CN" sz="1600" dirty="0"/>
              <a:t>        layout = </a:t>
            </a:r>
            <a:r>
              <a:rPr lang="en-US" altLang="zh-CN" sz="1600" dirty="0" err="1"/>
              <a:t>QtGui.QVBoxLayout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layout.addWidget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self.textHello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layout.addWidget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self.btnPress</a:t>
            </a:r>
            <a:r>
              <a:rPr lang="en-US" altLang="zh-CN" sz="1600" dirty="0"/>
              <a:t>)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self.setLayout</a:t>
            </a:r>
            <a:r>
              <a:rPr lang="en-US" altLang="zh-CN" sz="1600" dirty="0"/>
              <a:t>(layout)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self.btnPress.clicked.connect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self.btnPress_Clicked</a:t>
            </a:r>
            <a:r>
              <a:rPr lang="en-US" altLang="zh-CN" sz="1600" dirty="0" smtClean="0"/>
              <a:t>)//</a:t>
            </a:r>
            <a:r>
              <a:rPr lang="zh-CN" altLang="en-US" sz="1600" dirty="0" smtClean="0"/>
              <a:t>按钮对象与处理函数的链接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btnPress_Clicked</a:t>
            </a:r>
            <a:r>
              <a:rPr lang="en-US" altLang="zh-CN" sz="1600" dirty="0"/>
              <a:t>(self):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self.textHello.setText</a:t>
            </a:r>
            <a:r>
              <a:rPr lang="en-US" altLang="zh-CN" sz="1600" dirty="0" smtClean="0"/>
              <a:t>(“Hello </a:t>
            </a:r>
            <a:r>
              <a:rPr lang="en-US" altLang="zh-CN" sz="1600" dirty="0" err="1"/>
              <a:t>PyQt</a:t>
            </a:r>
            <a:r>
              <a:rPr lang="en-US" altLang="zh-CN" sz="1600" dirty="0"/>
              <a:t>!\</a:t>
            </a:r>
            <a:r>
              <a:rPr lang="en-US" altLang="zh-CN" sz="1600" dirty="0" err="1"/>
              <a:t>nThe</a:t>
            </a:r>
            <a:r>
              <a:rPr lang="en-US" altLang="zh-CN" sz="1600" dirty="0"/>
              <a:t> button has been pressed</a:t>
            </a:r>
            <a:r>
              <a:rPr lang="en-US" altLang="zh-CN" sz="1600" dirty="0" smtClean="0"/>
              <a:t>.”)//</a:t>
            </a:r>
            <a:r>
              <a:rPr lang="zh-CN" altLang="en-US" sz="1600" dirty="0" smtClean="0"/>
              <a:t>按下后显示信息</a:t>
            </a:r>
            <a:endParaRPr lang="en-US" altLang="zh-CN" sz="1600" dirty="0"/>
          </a:p>
          <a:p>
            <a:r>
              <a:rPr lang="en-US" altLang="zh-CN" sz="1600" dirty="0"/>
              <a:t>if __name__=='__main__':</a:t>
            </a:r>
          </a:p>
          <a:p>
            <a:r>
              <a:rPr lang="en-US" altLang="zh-CN" sz="1600" dirty="0"/>
              <a:t>    app = </a:t>
            </a:r>
            <a:r>
              <a:rPr lang="en-US" altLang="zh-CN" sz="1600" dirty="0" err="1"/>
              <a:t>QtGui.QApplication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sys.argv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HelloPyQt</a:t>
            </a:r>
            <a:r>
              <a:rPr lang="en-US" altLang="zh-CN" sz="1600" dirty="0" smtClean="0"/>
              <a:t>()//QT</a:t>
            </a:r>
            <a:r>
              <a:rPr lang="zh-CN" altLang="en-US" sz="1600" dirty="0" smtClean="0"/>
              <a:t>启动窗体，进入事件循环，典型的</a:t>
            </a:r>
            <a:r>
              <a:rPr lang="en-US" altLang="zh-CN" sz="1600" dirty="0" smtClean="0"/>
              <a:t>QT</a:t>
            </a:r>
            <a:r>
              <a:rPr lang="zh-CN" altLang="en-US" sz="1600" dirty="0" smtClean="0"/>
              <a:t>模式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mainWindow.show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sys.exit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app.exec</a:t>
            </a:r>
            <a:r>
              <a:rPr lang="en-US" altLang="zh-CN" sz="1600" dirty="0"/>
              <a:t>_())</a:t>
            </a:r>
          </a:p>
        </p:txBody>
      </p:sp>
    </p:spTree>
    <p:extLst>
      <p:ext uri="{BB962C8B-B14F-4D97-AF65-F5344CB8AC3E}">
        <p14:creationId xmlns:p14="http://schemas.microsoft.com/office/powerpoint/2010/main" val="10973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6" y="1484784"/>
            <a:ext cx="83198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本例中，所有的</a:t>
            </a:r>
            <a:r>
              <a:rPr lang="en-US" altLang="zh-CN" sz="2400" dirty="0" err="1"/>
              <a:t>PyQt</a:t>
            </a:r>
            <a:r>
              <a:rPr lang="zh-CN" altLang="en-US" sz="2400" dirty="0" smtClean="0"/>
              <a:t>控件处理都</a:t>
            </a:r>
            <a:r>
              <a:rPr lang="zh-CN" altLang="en-US" sz="2400" dirty="0"/>
              <a:t>封装在</a:t>
            </a:r>
            <a:r>
              <a:rPr lang="en-US" altLang="zh-CN" sz="2400" dirty="0" err="1"/>
              <a:t>HelloPyQt</a:t>
            </a:r>
            <a:r>
              <a:rPr lang="zh-CN" altLang="en-US" sz="2400" dirty="0"/>
              <a:t>类</a:t>
            </a:r>
            <a:r>
              <a:rPr lang="zh-CN" altLang="en-US" sz="2400" dirty="0" smtClean="0"/>
              <a:t>中，而主程序则非常简单（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应用初始化的标准动作）。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程序</a:t>
            </a:r>
            <a:r>
              <a:rPr lang="zh-CN" altLang="en-US" sz="2400" dirty="0"/>
              <a:t>首先添加了一个</a:t>
            </a:r>
            <a:r>
              <a:rPr lang="en-US" altLang="zh-CN" sz="2400" dirty="0" err="1"/>
              <a:t>QTextEdit</a:t>
            </a:r>
            <a:r>
              <a:rPr lang="en-US" altLang="zh-CN" sz="2400" dirty="0"/>
              <a:t> </a:t>
            </a:r>
            <a:r>
              <a:rPr lang="zh-CN" altLang="en-US" sz="2400" dirty="0"/>
              <a:t>控件</a:t>
            </a:r>
            <a:r>
              <a:rPr lang="en-US" altLang="zh-CN" sz="2400" dirty="0" err="1"/>
              <a:t>textHello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QPushButton</a:t>
            </a:r>
            <a:r>
              <a:rPr lang="zh-CN" altLang="en-US" sz="2400" dirty="0"/>
              <a:t>控件</a:t>
            </a:r>
            <a:r>
              <a:rPr lang="en-US" altLang="zh-CN" sz="2400" dirty="0" err="1" smtClean="0"/>
              <a:t>btnPress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然后</a:t>
            </a:r>
            <a:r>
              <a:rPr lang="zh-CN" altLang="en-US" sz="2400" dirty="0"/>
              <a:t>通过</a:t>
            </a:r>
            <a:r>
              <a:rPr lang="en-US" altLang="zh-CN" sz="2400" dirty="0" err="1"/>
              <a:t>self.btnPress.clicked.connect</a:t>
            </a:r>
            <a:r>
              <a:rPr lang="en-US" altLang="zh-CN" sz="2400" dirty="0"/>
              <a:t>()</a:t>
            </a:r>
            <a:r>
              <a:rPr lang="zh-CN" altLang="en-US" sz="2400" dirty="0"/>
              <a:t>语句将</a:t>
            </a:r>
            <a:r>
              <a:rPr lang="en-US" altLang="zh-CN" sz="2400" dirty="0" err="1"/>
              <a:t>btnPress</a:t>
            </a:r>
            <a:r>
              <a:rPr lang="zh-CN" altLang="en-US" sz="2400" dirty="0"/>
              <a:t>按钮的</a:t>
            </a:r>
            <a:r>
              <a:rPr lang="en-US" altLang="zh-CN" sz="2400" dirty="0"/>
              <a:t>clicked</a:t>
            </a:r>
            <a:r>
              <a:rPr lang="zh-CN" altLang="en-US" sz="2400" dirty="0"/>
              <a:t>信号连接至</a:t>
            </a:r>
            <a:r>
              <a:rPr lang="en-US" altLang="zh-CN" sz="2400" dirty="0" err="1"/>
              <a:t>btnPress_Clicked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函数（</a:t>
            </a:r>
            <a:r>
              <a:rPr lang="en-US" altLang="zh-CN" sz="2400" dirty="0"/>
              <a:t>QT</a:t>
            </a:r>
            <a:r>
              <a:rPr lang="zh-CN" altLang="en-US" sz="2400" dirty="0"/>
              <a:t>信号与曹的关联机制是</a:t>
            </a:r>
            <a:r>
              <a:rPr lang="en-US" altLang="zh-CN" sz="2400" dirty="0"/>
              <a:t>QT</a:t>
            </a:r>
            <a:r>
              <a:rPr lang="zh-CN" altLang="en-US" sz="2400" dirty="0"/>
              <a:t>的基本运行</a:t>
            </a:r>
            <a:r>
              <a:rPr lang="zh-CN" altLang="en-US" sz="2400" dirty="0" smtClean="0"/>
              <a:t>方式）</a:t>
            </a:r>
            <a:r>
              <a:rPr lang="zh-CN" altLang="en-US" sz="2400" dirty="0"/>
              <a:t>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当按钮被按下时，会触发</a:t>
            </a:r>
            <a:r>
              <a:rPr lang="en-US" altLang="zh-CN" sz="2400" dirty="0"/>
              <a:t>clicked</a:t>
            </a:r>
            <a:r>
              <a:rPr lang="zh-CN" altLang="en-US" sz="2400" dirty="0"/>
              <a:t>事件，进而调用</a:t>
            </a:r>
            <a:r>
              <a:rPr lang="en-US" altLang="zh-CN" sz="2400" dirty="0" err="1"/>
              <a:t>btnPress_Clicked</a:t>
            </a:r>
            <a:r>
              <a:rPr lang="en-US" altLang="zh-CN" sz="2400" dirty="0"/>
              <a:t>()</a:t>
            </a:r>
            <a:r>
              <a:rPr lang="zh-CN" altLang="en-US" sz="2400" dirty="0"/>
              <a:t>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该</a:t>
            </a:r>
            <a:r>
              <a:rPr lang="zh-CN" altLang="en-US" sz="2400" dirty="0"/>
              <a:t>函数的功能就是改变</a:t>
            </a:r>
            <a:r>
              <a:rPr lang="en-US" altLang="zh-CN" sz="2400" dirty="0" err="1"/>
              <a:t>textHello</a:t>
            </a:r>
            <a:r>
              <a:rPr lang="zh-CN" altLang="en-US" sz="2400" dirty="0"/>
              <a:t>中的文本。</a:t>
            </a:r>
          </a:p>
        </p:txBody>
      </p:sp>
      <p:sp>
        <p:nvSpPr>
          <p:cNvPr id="2" name="矩形 1"/>
          <p:cNvSpPr/>
          <p:nvPr/>
        </p:nvSpPr>
        <p:spPr>
          <a:xfrm>
            <a:off x="428596" y="476672"/>
            <a:ext cx="6447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</a:rPr>
              <a:t>Python3</a:t>
            </a:r>
            <a:r>
              <a:rPr lang="zh-CN" altLang="zh-CN" sz="2800" b="1" dirty="0">
                <a:solidFill>
                  <a:srgbClr val="000000"/>
                </a:solidFill>
              </a:rPr>
              <a:t>环境下的</a:t>
            </a:r>
            <a:r>
              <a:rPr lang="en-US" altLang="zh-CN" sz="2800" b="1" dirty="0">
                <a:solidFill>
                  <a:srgbClr val="000000"/>
                </a:solidFill>
              </a:rPr>
              <a:t>PyQt4</a:t>
            </a:r>
            <a:r>
              <a:rPr lang="zh-CN" altLang="zh-CN" sz="2800" b="1" dirty="0">
                <a:solidFill>
                  <a:srgbClr val="000000"/>
                </a:solidFill>
              </a:rPr>
              <a:t>测试代码</a:t>
            </a:r>
          </a:p>
        </p:txBody>
      </p:sp>
    </p:spTree>
    <p:extLst>
      <p:ext uri="{BB962C8B-B14F-4D97-AF65-F5344CB8AC3E}">
        <p14:creationId xmlns:p14="http://schemas.microsoft.com/office/powerpoint/2010/main" val="35574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268760"/>
            <a:ext cx="83198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 smtClean="0"/>
              <a:t>Qt</a:t>
            </a:r>
            <a:r>
              <a:rPr lang="zh-CN" altLang="en-US" sz="2400" dirty="0"/>
              <a:t>的最大好处，就是可以可视化地设计和编辑用户界面，并自动生成相应的代码，否则就没有必要使用</a:t>
            </a:r>
            <a:r>
              <a:rPr lang="en-US" altLang="zh-CN" sz="2400" dirty="0" err="1"/>
              <a:t>Qt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从</a:t>
            </a:r>
            <a:r>
              <a:rPr lang="zh-CN" altLang="en-US" sz="2400" dirty="0"/>
              <a:t>上面的例子可以看出，如果要手动编写代码调用</a:t>
            </a:r>
            <a:r>
              <a:rPr lang="en-US" altLang="zh-CN" sz="2400" dirty="0" err="1"/>
              <a:t>PyQt</a:t>
            </a:r>
            <a:r>
              <a:rPr lang="zh-CN" altLang="en-US" sz="2400" dirty="0"/>
              <a:t>，显然是十分不便的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QT</a:t>
            </a:r>
            <a:r>
              <a:rPr lang="zh-CN" altLang="en-US" sz="2400" dirty="0"/>
              <a:t>的好处是可以在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下使用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完成界面设计（类似交叉编译），然后，使用</a:t>
            </a:r>
            <a:r>
              <a:rPr lang="en-US" altLang="zh-CN" sz="2400" dirty="0" err="1"/>
              <a:t>PyQt</a:t>
            </a:r>
            <a:r>
              <a:rPr lang="zh-CN" altLang="en-US" sz="2400" dirty="0"/>
              <a:t>将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 Creator</a:t>
            </a:r>
            <a:r>
              <a:rPr lang="zh-CN" altLang="en-US" sz="2400" dirty="0"/>
              <a:t>生成的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ui</a:t>
            </a:r>
            <a:r>
              <a:rPr lang="zh-CN" altLang="en-US" sz="2400" dirty="0"/>
              <a:t>文件（用户界面）直接转换成</a:t>
            </a:r>
            <a:r>
              <a:rPr lang="en-US" altLang="zh-CN" sz="2400" dirty="0"/>
              <a:t>Python</a:t>
            </a:r>
            <a:r>
              <a:rPr lang="zh-CN" altLang="en-US" sz="2400" dirty="0"/>
              <a:t>代码的功能（在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环境下没有这个必要）。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如果需要对</a:t>
            </a:r>
            <a:r>
              <a:rPr lang="en-US" altLang="zh-CN" sz="2400" dirty="0" err="1"/>
              <a:t>test.ui</a:t>
            </a:r>
            <a:r>
              <a:rPr lang="zh-CN" altLang="en-US" sz="2400" dirty="0"/>
              <a:t>进行转换，其命令如下：</a:t>
            </a:r>
            <a:r>
              <a:rPr lang="en-US" altLang="zh-CN" sz="2400" dirty="0"/>
              <a:t>$ pyuic4 </a:t>
            </a:r>
            <a:r>
              <a:rPr lang="en-US" altLang="zh-CN" sz="2400" dirty="0" err="1"/>
              <a:t>test.ui</a:t>
            </a:r>
            <a:r>
              <a:rPr lang="en-US" altLang="zh-CN" sz="2400" dirty="0"/>
              <a:t> -x -o test.py</a:t>
            </a:r>
            <a:r>
              <a:rPr lang="zh-CN" altLang="en-US" sz="2400" dirty="0"/>
              <a:t>。其中</a:t>
            </a:r>
            <a:r>
              <a:rPr lang="en-US" altLang="zh-CN" sz="2400" dirty="0"/>
              <a:t>-x</a:t>
            </a:r>
            <a:r>
              <a:rPr lang="zh-CN" altLang="en-US" sz="2400" dirty="0"/>
              <a:t>参数相当于</a:t>
            </a:r>
            <a:r>
              <a:rPr lang="en-US" altLang="zh-CN" sz="2400" dirty="0"/>
              <a:t>--execute</a:t>
            </a:r>
            <a:r>
              <a:rPr lang="zh-CN" altLang="en-US" sz="2400" dirty="0"/>
              <a:t>，在代码中增加了一些测试语句，这样生成的</a:t>
            </a:r>
            <a:r>
              <a:rPr lang="en-US" altLang="zh-CN" sz="2400" dirty="0"/>
              <a:t>Python</a:t>
            </a:r>
            <a:r>
              <a:rPr lang="zh-CN" altLang="en-US" sz="2400" dirty="0"/>
              <a:t>文件就可以直接执行了。</a:t>
            </a:r>
          </a:p>
        </p:txBody>
      </p:sp>
      <p:sp>
        <p:nvSpPr>
          <p:cNvPr id="2" name="矩形 1"/>
          <p:cNvSpPr/>
          <p:nvPr/>
        </p:nvSpPr>
        <p:spPr>
          <a:xfrm>
            <a:off x="527598" y="302337"/>
            <a:ext cx="7911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</a:rPr>
              <a:t>QT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en-US" altLang="zh-CN" sz="2800" dirty="0" err="1">
                <a:solidFill>
                  <a:srgbClr val="000000"/>
                </a:solidFill>
              </a:rPr>
              <a:t>Qt</a:t>
            </a:r>
            <a:r>
              <a:rPr lang="en-US" altLang="zh-CN" sz="2800" dirty="0">
                <a:solidFill>
                  <a:srgbClr val="000000"/>
                </a:solidFill>
              </a:rPr>
              <a:t> Creator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3470</Words>
  <Application>Microsoft Office PowerPoint</Application>
  <PresentationFormat>全屏显示(4:3)</PresentationFormat>
  <Paragraphs>258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389</cp:revision>
  <dcterms:created xsi:type="dcterms:W3CDTF">2009-01-14T02:14:53Z</dcterms:created>
  <dcterms:modified xsi:type="dcterms:W3CDTF">2016-06-20T09:33:09Z</dcterms:modified>
</cp:coreProperties>
</file>