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510" r:id="rId2"/>
    <p:sldId id="664" r:id="rId3"/>
    <p:sldId id="665" r:id="rId4"/>
    <p:sldId id="663" r:id="rId5"/>
    <p:sldId id="683" r:id="rId6"/>
    <p:sldId id="655" r:id="rId7"/>
    <p:sldId id="658" r:id="rId8"/>
    <p:sldId id="680" r:id="rId9"/>
    <p:sldId id="659" r:id="rId10"/>
    <p:sldId id="660" r:id="rId11"/>
    <p:sldId id="675" r:id="rId12"/>
    <p:sldId id="684" r:id="rId13"/>
    <p:sldId id="685" r:id="rId14"/>
    <p:sldId id="662" r:id="rId15"/>
    <p:sldId id="657" r:id="rId16"/>
    <p:sldId id="661" r:id="rId17"/>
    <p:sldId id="656" r:id="rId18"/>
    <p:sldId id="667" r:id="rId19"/>
    <p:sldId id="669" r:id="rId20"/>
    <p:sldId id="670" r:id="rId21"/>
    <p:sldId id="671" r:id="rId22"/>
    <p:sldId id="672" r:id="rId23"/>
    <p:sldId id="673" r:id="rId24"/>
    <p:sldId id="677" r:id="rId25"/>
    <p:sldId id="678" r:id="rId26"/>
    <p:sldId id="674" r:id="rId27"/>
    <p:sldId id="679" r:id="rId28"/>
    <p:sldId id="686" r:id="rId29"/>
    <p:sldId id="698" r:id="rId30"/>
    <p:sldId id="688" r:id="rId31"/>
    <p:sldId id="699" r:id="rId32"/>
    <p:sldId id="689" r:id="rId33"/>
    <p:sldId id="690" r:id="rId34"/>
    <p:sldId id="695" r:id="rId35"/>
    <p:sldId id="692" r:id="rId36"/>
    <p:sldId id="691" r:id="rId37"/>
    <p:sldId id="693" r:id="rId38"/>
    <p:sldId id="694" r:id="rId39"/>
    <p:sldId id="696" r:id="rId40"/>
    <p:sldId id="697" r:id="rId41"/>
    <p:sldId id="687" r:id="rId42"/>
    <p:sldId id="701" r:id="rId43"/>
    <p:sldId id="714" r:id="rId44"/>
    <p:sldId id="702" r:id="rId45"/>
    <p:sldId id="703" r:id="rId46"/>
    <p:sldId id="705" r:id="rId47"/>
    <p:sldId id="706" r:id="rId48"/>
    <p:sldId id="707" r:id="rId49"/>
    <p:sldId id="709" r:id="rId50"/>
    <p:sldId id="710" r:id="rId51"/>
    <p:sldId id="711" r:id="rId52"/>
    <p:sldId id="712" r:id="rId53"/>
    <p:sldId id="713" r:id="rId54"/>
    <p:sldId id="676" r:id="rId55"/>
    <p:sldId id="681" r:id="rId56"/>
    <p:sldId id="682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0000"/>
    <a:srgbClr val="BBE0E3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er/chartkick.py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chartkick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bnux.com/" TargetMode="External"/><Relationship Id="rId2" Type="http://schemas.openxmlformats.org/officeDocument/2006/relationships/hyperlink" Target="https://github.com/embbnux/emdlog.gi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RPi.GPIO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bbnux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24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树莓派与云服务器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071810"/>
            <a:ext cx="553977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601076" cy="164307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自动使用</a:t>
            </a:r>
            <a:r>
              <a:rPr lang="en-US" altLang="zh-CN" sz="2000" dirty="0" smtClean="0"/>
              <a:t>VNC</a:t>
            </a:r>
            <a:r>
              <a:rPr lang="zh-CN" altLang="en-US" sz="2000" dirty="0" smtClean="0"/>
              <a:t>远程登录到服务器上：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缺省用户名：</a:t>
            </a:r>
            <a:r>
              <a:rPr lang="en-US" altLang="zh-CN" sz="2000" dirty="0" smtClean="0"/>
              <a:t>root</a:t>
            </a:r>
            <a:r>
              <a:rPr lang="zh-CN" altLang="en-US" sz="2000" dirty="0" smtClean="0"/>
              <a:t>，使用自己定义的密码。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登录后的当前目录是：</a:t>
            </a:r>
            <a:r>
              <a:rPr lang="en-US" altLang="zh-CN" sz="2000" dirty="0" smtClean="0"/>
              <a:t>/root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操作系统的版本是</a:t>
            </a:r>
            <a:r>
              <a:rPr lang="en-US" altLang="zh-CN" sz="2000" dirty="0" smtClean="0"/>
              <a:t>CentOS6.6</a:t>
            </a:r>
            <a:r>
              <a:rPr lang="zh-CN" altLang="en-US" sz="2000" dirty="0" smtClean="0"/>
              <a:t>，服务器主机用户是申请时分配的名字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此时，就像使用本地机器一样，使用这台云服务器了。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目前苏宁云不提供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系统服务器</a:t>
            </a:r>
            <a:endParaRPr lang="en-US" altLang="zh-CN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在</a:t>
            </a:r>
            <a:r>
              <a:rPr lang="en-US" altLang="zh-CN" sz="3200" b="1" dirty="0" smtClean="0"/>
              <a:t>WIN7</a:t>
            </a:r>
            <a:r>
              <a:rPr lang="zh-CN" altLang="en-US" sz="3200" b="1" dirty="0" smtClean="0"/>
              <a:t>下使用</a:t>
            </a:r>
            <a:r>
              <a:rPr lang="en-US" altLang="zh-CN" sz="3200" b="1" dirty="0" smtClean="0"/>
              <a:t>VNC</a:t>
            </a:r>
            <a:r>
              <a:rPr lang="zh-CN" altLang="en-US" sz="3200" b="1" dirty="0" smtClean="0"/>
              <a:t>登录云服务器</a:t>
            </a:r>
            <a:endParaRPr lang="zh-CN" altLang="en-US" sz="3200" b="1" i="1" dirty="0"/>
          </a:p>
        </p:txBody>
      </p:sp>
      <p:sp>
        <p:nvSpPr>
          <p:cNvPr id="6" name="椭圆 5"/>
          <p:cNvSpPr/>
          <p:nvPr/>
        </p:nvSpPr>
        <p:spPr>
          <a:xfrm>
            <a:off x="3071802" y="3000372"/>
            <a:ext cx="121444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71802" y="4214818"/>
            <a:ext cx="142876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743952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下，可以使用支持</a:t>
            </a:r>
            <a:r>
              <a:rPr lang="en-US" altLang="zh-CN" sz="2000" dirty="0" smtClean="0"/>
              <a:t>SSH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VNC</a:t>
            </a:r>
            <a:r>
              <a:rPr lang="zh-CN" altLang="en-US" sz="2000" dirty="0" smtClean="0"/>
              <a:t>远程仿真软件登录到服务器上：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运行</a:t>
            </a:r>
            <a:r>
              <a:rPr lang="en-US" altLang="zh-CN" sz="2000" dirty="0" err="1" smtClean="0"/>
              <a:t>SecureCRT</a:t>
            </a:r>
            <a:r>
              <a:rPr lang="zh-CN" altLang="en-US" sz="2000" dirty="0" smtClean="0"/>
              <a:t>，输入服务器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、用户名和密码。</a:t>
            </a:r>
            <a:endParaRPr lang="en-US" altLang="zh-CN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在</a:t>
            </a:r>
            <a:r>
              <a:rPr lang="en-US" altLang="zh-CN" sz="3200" b="1" dirty="0" smtClean="0"/>
              <a:t>WIN7</a:t>
            </a:r>
            <a:r>
              <a:rPr lang="zh-CN" altLang="en-US" sz="3200" b="1" dirty="0" smtClean="0"/>
              <a:t>下使用</a:t>
            </a:r>
            <a:r>
              <a:rPr lang="en-US" altLang="zh-CN" sz="3200" b="1" dirty="0" smtClean="0"/>
              <a:t>VNC</a:t>
            </a:r>
            <a:r>
              <a:rPr lang="zh-CN" altLang="en-US" sz="3200" b="1" dirty="0" smtClean="0"/>
              <a:t>登录云服务器</a:t>
            </a:r>
            <a:endParaRPr lang="zh-CN" altLang="en-US" sz="3200" b="1" i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564457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743952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）在</a:t>
            </a:r>
            <a:r>
              <a:rPr lang="en-US" altLang="zh-CN" sz="2000" dirty="0" smtClean="0"/>
              <a:t>WIN7</a:t>
            </a:r>
            <a:r>
              <a:rPr lang="zh-CN" altLang="en-US" sz="2000" dirty="0" smtClean="0"/>
              <a:t>下，先使用</a:t>
            </a:r>
            <a:r>
              <a:rPr lang="en-US" altLang="zh-CN" sz="2000" dirty="0" smtClean="0"/>
              <a:t>VNC</a:t>
            </a:r>
            <a:r>
              <a:rPr lang="zh-CN" altLang="en-US" sz="2000" dirty="0" smtClean="0"/>
              <a:t>远程仿真软件登录到树莓派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）在树莓派仿真情况下，登入云服务器：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在树莓派上登录云服务器</a:t>
            </a:r>
            <a:endParaRPr lang="zh-CN" altLang="en-US" sz="32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785926"/>
            <a:ext cx="57626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85720" y="1714488"/>
            <a:ext cx="26432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在树莓派下，使用：</a:t>
            </a:r>
            <a:endParaRPr lang="en-US" altLang="zh-CN" dirty="0" smtClean="0"/>
          </a:p>
          <a:p>
            <a:r>
              <a:rPr lang="en-US" altLang="zh-CN" dirty="0" err="1" smtClean="0"/>
              <a:t>ssh</a:t>
            </a:r>
            <a:r>
              <a:rPr lang="en-US" altLang="zh-CN" dirty="0" smtClean="0"/>
              <a:t> 218.2.204.233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在树莓派上我的用户名是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，所以，登录云也是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，对方问的密码也是</a:t>
            </a:r>
            <a:r>
              <a:rPr lang="en-US" altLang="zh-CN" dirty="0" smtClean="0"/>
              <a:t>root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链接成功！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在树莓派上登录云服务器</a:t>
            </a:r>
            <a:endParaRPr lang="zh-CN" altLang="en-US" sz="3200" b="1" i="1" dirty="0"/>
          </a:p>
        </p:txBody>
      </p:sp>
      <p:sp>
        <p:nvSpPr>
          <p:cNvPr id="6" name="矩形 5"/>
          <p:cNvSpPr/>
          <p:nvPr/>
        </p:nvSpPr>
        <p:spPr>
          <a:xfrm>
            <a:off x="214282" y="1000108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FF0000"/>
                </a:solidFill>
              </a:rPr>
              <a:t>直接在树莓派的</a:t>
            </a:r>
            <a:r>
              <a:rPr lang="en-US" altLang="zh-CN" sz="2400" dirty="0" smtClean="0">
                <a:solidFill>
                  <a:srgbClr val="FF0000"/>
                </a:solidFill>
              </a:rPr>
              <a:t>LX</a:t>
            </a:r>
            <a:r>
              <a:rPr lang="zh-CN" altLang="en-US" sz="2400" dirty="0" smtClean="0">
                <a:solidFill>
                  <a:srgbClr val="FF0000"/>
                </a:solidFill>
              </a:rPr>
              <a:t>终端上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执行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ssh</a:t>
            </a:r>
            <a:r>
              <a:rPr lang="en-US" altLang="zh-CN" sz="2400" dirty="0" smtClean="0">
                <a:solidFill>
                  <a:srgbClr val="FF0000"/>
                </a:solidFill>
              </a:rPr>
              <a:t> 218.2.204.233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结果也是一样的。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60304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214545" y="4643446"/>
            <a:ext cx="62865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注意：这是用树莓派的</a:t>
            </a:r>
            <a:r>
              <a:rPr lang="en-US" altLang="zh-CN" dirty="0" smtClean="0">
                <a:solidFill>
                  <a:srgbClr val="FF0000"/>
                </a:solidFill>
              </a:rPr>
              <a:t>root</a:t>
            </a:r>
            <a:r>
              <a:rPr lang="zh-CN" altLang="en-US" dirty="0" smtClean="0">
                <a:solidFill>
                  <a:srgbClr val="FF0000"/>
                </a:solidFill>
              </a:rPr>
              <a:t>用户名登陆云服务器，云服务器上正好也有</a:t>
            </a:r>
            <a:r>
              <a:rPr lang="en-US" altLang="zh-CN" dirty="0" smtClean="0">
                <a:solidFill>
                  <a:srgbClr val="FF0000"/>
                </a:solidFill>
              </a:rPr>
              <a:t>root</a:t>
            </a:r>
            <a:r>
              <a:rPr lang="zh-CN" altLang="en-US" dirty="0" smtClean="0">
                <a:solidFill>
                  <a:srgbClr val="FF0000"/>
                </a:solidFill>
              </a:rPr>
              <a:t>用户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如果你用的是树莓派的</a:t>
            </a:r>
            <a:r>
              <a:rPr lang="en-US" altLang="zh-CN" dirty="0" smtClean="0">
                <a:solidFill>
                  <a:srgbClr val="FF0000"/>
                </a:solidFill>
              </a:rPr>
              <a:t>pi</a:t>
            </a:r>
            <a:r>
              <a:rPr lang="zh-CN" altLang="en-US" dirty="0" smtClean="0">
                <a:solidFill>
                  <a:srgbClr val="FF0000"/>
                </a:solidFill>
              </a:rPr>
              <a:t>用户，就怎么也等不上了，因为没有</a:t>
            </a:r>
            <a:r>
              <a:rPr lang="en-US" altLang="zh-CN" dirty="0" smtClean="0">
                <a:solidFill>
                  <a:srgbClr val="FF0000"/>
                </a:solidFill>
              </a:rPr>
              <a:t>pi</a:t>
            </a:r>
            <a:r>
              <a:rPr lang="zh-CN" altLang="en-US" dirty="0" smtClean="0">
                <a:solidFill>
                  <a:srgbClr val="FF0000"/>
                </a:solidFill>
              </a:rPr>
              <a:t>这个用户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不用</a:t>
            </a:r>
            <a:r>
              <a:rPr lang="en-US" altLang="zh-CN" dirty="0" smtClean="0">
                <a:solidFill>
                  <a:srgbClr val="FF0000"/>
                </a:solidFill>
              </a:rPr>
              <a:t>root</a:t>
            </a:r>
            <a:r>
              <a:rPr lang="zh-CN" altLang="en-US" dirty="0" smtClean="0">
                <a:solidFill>
                  <a:srgbClr val="FF0000"/>
                </a:solidFill>
              </a:rPr>
              <a:t>登录的方法是：</a:t>
            </a:r>
            <a:r>
              <a:rPr lang="en-US" altLang="zh-CN" dirty="0" err="1" smtClean="0">
                <a:solidFill>
                  <a:srgbClr val="FF0000"/>
                </a:solidFill>
              </a:rPr>
              <a:t>ssh</a:t>
            </a:r>
            <a:r>
              <a:rPr lang="en-US" altLang="zh-CN" dirty="0" smtClean="0">
                <a:solidFill>
                  <a:srgbClr val="FF0000"/>
                </a:solidFill>
              </a:rPr>
              <a:t> –l </a:t>
            </a:r>
            <a:r>
              <a:rPr lang="en-US" altLang="zh-CN" dirty="0" err="1" smtClean="0">
                <a:solidFill>
                  <a:srgbClr val="FF0000"/>
                </a:solidFill>
              </a:rPr>
              <a:t>xxxxx</a:t>
            </a:r>
            <a:r>
              <a:rPr lang="en-US" altLang="zh-CN" dirty="0" smtClean="0">
                <a:solidFill>
                  <a:srgbClr val="FF0000"/>
                </a:solidFill>
              </a:rPr>
              <a:t> 218.2.204.233 </a:t>
            </a:r>
            <a:r>
              <a:rPr lang="zh-CN" altLang="en-US" dirty="0" smtClean="0">
                <a:solidFill>
                  <a:srgbClr val="FF0000"/>
                </a:solidFill>
              </a:rPr>
              <a:t>其中，</a:t>
            </a:r>
            <a:r>
              <a:rPr lang="en-US" altLang="zh-CN" dirty="0" err="1" smtClean="0">
                <a:solidFill>
                  <a:srgbClr val="FF0000"/>
                </a:solidFill>
              </a:rPr>
              <a:t>xxxxx</a:t>
            </a:r>
            <a:r>
              <a:rPr lang="zh-CN" altLang="en-US" dirty="0" smtClean="0">
                <a:solidFill>
                  <a:srgbClr val="FF0000"/>
                </a:solidFill>
              </a:rPr>
              <a:t>是云服务器上已经有的用户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000" dirty="0" err="1" smtClean="0"/>
              <a:t>CentOS</a:t>
            </a:r>
            <a:r>
              <a:rPr lang="zh-CN" altLang="en-US" sz="2000" dirty="0" smtClean="0"/>
              <a:t>的安装命令：</a:t>
            </a:r>
            <a:r>
              <a:rPr lang="en-US" altLang="zh-CN" sz="2000" dirty="0" smtClean="0"/>
              <a:t>yum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yum 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系统的自动安装系统，</a:t>
            </a:r>
            <a:r>
              <a:rPr lang="en-US" altLang="zh-CN" sz="2000" dirty="0" smtClean="0"/>
              <a:t>yum install </a:t>
            </a:r>
            <a:r>
              <a:rPr lang="zh-CN" altLang="en-US" sz="2000" dirty="0" smtClean="0"/>
              <a:t>仅安装指定的软件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yum </a:t>
            </a:r>
            <a:r>
              <a:rPr lang="zh-CN" altLang="en-US" sz="2000" dirty="0" smtClean="0"/>
              <a:t>（全称为 </a:t>
            </a:r>
            <a:r>
              <a:rPr lang="en-US" altLang="zh-CN" sz="2000" dirty="0" smtClean="0"/>
              <a:t>Yellow dog Updater, Modified),</a:t>
            </a:r>
            <a:r>
              <a:rPr lang="zh-CN" altLang="en-US" sz="2000" dirty="0" smtClean="0"/>
              <a:t>能够从指定的服务器自动下载</a:t>
            </a:r>
            <a:r>
              <a:rPr lang="en-US" altLang="zh-CN" sz="2000" dirty="0" err="1" smtClean="0"/>
              <a:t>gz</a:t>
            </a:r>
            <a:r>
              <a:rPr lang="zh-CN" altLang="en-US" sz="2000" dirty="0" smtClean="0"/>
              <a:t>包并且安装，可以自动处理依赖性关系，并且一次安装所有依赖的软体包，无须繁琐地一次次下载、安装。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yum</a:t>
            </a:r>
            <a:r>
              <a:rPr lang="zh-CN" altLang="en-US" sz="2000" dirty="0" smtClean="0"/>
              <a:t>提供了查找、安装、删除某一个、一组甚至全部软件包的命令，而且命令简洁而又好记。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yum</a:t>
            </a:r>
            <a:r>
              <a:rPr lang="zh-CN" altLang="en-US" sz="2000" dirty="0" smtClean="0"/>
              <a:t>的命令形式一般是如下：</a:t>
            </a:r>
            <a:r>
              <a:rPr lang="en-US" altLang="zh-CN" sz="2000" dirty="0" smtClean="0"/>
              <a:t>yum [options] [command] [package ...]</a:t>
            </a:r>
            <a:br>
              <a:rPr lang="en-US" altLang="zh-CN" sz="2000" dirty="0" smtClean="0"/>
            </a:br>
            <a:r>
              <a:rPr lang="zh-CN" altLang="en-US" sz="2000" dirty="0" smtClean="0"/>
              <a:t>其中的</a:t>
            </a:r>
            <a:r>
              <a:rPr lang="en-US" altLang="zh-CN" sz="2000" dirty="0" smtClean="0"/>
              <a:t>[options]</a:t>
            </a:r>
            <a:r>
              <a:rPr lang="zh-CN" altLang="en-US" sz="2000" dirty="0" smtClean="0"/>
              <a:t>是可选的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选项包括</a:t>
            </a:r>
            <a:r>
              <a:rPr lang="en-US" altLang="zh-CN" sz="2000" dirty="0" smtClean="0"/>
              <a:t>-h</a:t>
            </a:r>
            <a:r>
              <a:rPr lang="zh-CN" altLang="en-US" sz="2000" dirty="0" smtClean="0"/>
              <a:t>（帮助），</a:t>
            </a:r>
            <a:r>
              <a:rPr lang="en-US" altLang="zh-CN" sz="2000" dirty="0" smtClean="0"/>
              <a:t>-y</a:t>
            </a:r>
            <a:r>
              <a:rPr lang="zh-CN" altLang="en-US" sz="2000" dirty="0" smtClean="0"/>
              <a:t>（当安装过程提示选择全部为</a:t>
            </a:r>
            <a:r>
              <a:rPr lang="en-US" altLang="zh-CN" sz="2000" dirty="0" smtClean="0"/>
              <a:t>"yes"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-q</a:t>
            </a:r>
            <a:r>
              <a:rPr lang="zh-CN" altLang="en-US" sz="2000" dirty="0" smtClean="0"/>
              <a:t>（不显示安装的过程）等等。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[command]</a:t>
            </a:r>
            <a:r>
              <a:rPr lang="zh-CN" altLang="en-US" sz="2000" dirty="0" smtClean="0"/>
              <a:t>为所要进行的操作，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[package ...]</a:t>
            </a:r>
            <a:r>
              <a:rPr lang="zh-CN" altLang="en-US" sz="2000" dirty="0" smtClean="0"/>
              <a:t>是操作的对象。</a:t>
            </a:r>
            <a:endParaRPr lang="en-US" altLang="zh-CN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把应用搬到云上去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857232"/>
            <a:ext cx="8458200" cy="571504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在</a:t>
            </a:r>
            <a:r>
              <a:rPr lang="en-US" sz="2000" dirty="0" smtClean="0"/>
              <a:t>centos</a:t>
            </a:r>
            <a:r>
              <a:rPr lang="zh-CN" altLang="en-US" sz="2000" dirty="0" smtClean="0"/>
              <a:t>中安装</a:t>
            </a:r>
            <a:r>
              <a:rPr lang="en-US" sz="2000" dirty="0" smtClean="0"/>
              <a:t>tomcat6</a:t>
            </a:r>
          </a:p>
          <a:p>
            <a:pPr>
              <a:buFont typeface="Wingdings" pitchFamily="2" charset="2"/>
              <a:buChar char="p"/>
            </a:pPr>
            <a:r>
              <a:rPr lang="en-US" sz="2000" dirty="0" smtClean="0"/>
              <a:t>1）</a:t>
            </a:r>
            <a:r>
              <a:rPr lang="zh-CN" altLang="en-US" sz="2000" dirty="0" smtClean="0"/>
              <a:t>通过</a:t>
            </a:r>
            <a:r>
              <a:rPr lang="en-US" sz="2000" dirty="0" smtClean="0"/>
              <a:t>yum</a:t>
            </a:r>
            <a:r>
              <a:rPr lang="zh-CN" altLang="en-US" sz="2000" dirty="0" smtClean="0"/>
              <a:t>自动安装</a:t>
            </a:r>
            <a:r>
              <a:rPr lang="en-US" sz="2000" dirty="0" smtClean="0"/>
              <a:t>tomcat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dependences</a:t>
            </a:r>
          </a:p>
          <a:p>
            <a:pPr>
              <a:buNone/>
            </a:pPr>
            <a:r>
              <a:rPr lang="en-US" sz="2000" dirty="0" smtClean="0"/>
              <a:t>root@</a:t>
            </a:r>
            <a:r>
              <a:rPr lang="zh-CN" altLang="en-US" sz="2000" dirty="0" smtClean="0"/>
              <a:t>*******</a:t>
            </a:r>
            <a:r>
              <a:rPr lang="en-US" sz="2000" dirty="0" smtClean="0"/>
              <a:t>]# yum install tomcat6</a:t>
            </a:r>
          </a:p>
          <a:p>
            <a:pPr>
              <a:buNone/>
            </a:pPr>
            <a:r>
              <a:rPr lang="en-US" sz="2000" dirty="0" smtClean="0"/>
              <a:t>root@</a:t>
            </a:r>
            <a:r>
              <a:rPr lang="zh-CN" altLang="en-US" sz="2000" dirty="0" smtClean="0"/>
              <a:t>*******</a:t>
            </a:r>
            <a:r>
              <a:rPr lang="en-US" sz="2000" dirty="0" smtClean="0"/>
              <a:t>]# service tomcat6 start</a:t>
            </a:r>
          </a:p>
          <a:p>
            <a:pPr>
              <a:buNone/>
            </a:pPr>
            <a:r>
              <a:rPr lang="en-US" sz="2000" dirty="0" smtClean="0"/>
              <a:t>root@</a:t>
            </a:r>
            <a:r>
              <a:rPr lang="zh-CN" altLang="en-US" sz="2000" dirty="0" smtClean="0"/>
              <a:t>*******</a:t>
            </a:r>
            <a:r>
              <a:rPr lang="en-US" sz="2000" dirty="0" smtClean="0"/>
              <a:t>]# </a:t>
            </a:r>
            <a:r>
              <a:rPr lang="en-US" sz="2000" dirty="0" err="1" smtClean="0"/>
              <a:t>chkconfig</a:t>
            </a:r>
            <a:r>
              <a:rPr lang="en-US" sz="2000" dirty="0" smtClean="0"/>
              <a:t> tomcat6 on</a:t>
            </a:r>
          </a:p>
          <a:p>
            <a:pPr>
              <a:buNone/>
            </a:pPr>
            <a:r>
              <a:rPr lang="en-US" sz="2000" dirty="0" smtClean="0"/>
              <a:t>root@</a:t>
            </a:r>
            <a:r>
              <a:rPr lang="zh-CN" altLang="en-US" sz="2000" dirty="0" smtClean="0"/>
              <a:t>*******</a:t>
            </a:r>
            <a:r>
              <a:rPr lang="en-US" sz="2000" dirty="0" smtClean="0"/>
              <a:t>]# yum install tomcat6-webapps</a:t>
            </a:r>
          </a:p>
          <a:p>
            <a:pPr>
              <a:buNone/>
            </a:pPr>
            <a:r>
              <a:rPr lang="en-US" sz="2000" dirty="0" smtClean="0"/>
              <a:t>root@</a:t>
            </a:r>
            <a:r>
              <a:rPr lang="zh-CN" altLang="en-US" sz="2000" dirty="0" smtClean="0"/>
              <a:t>*******</a:t>
            </a:r>
            <a:r>
              <a:rPr lang="en-US" sz="2000" dirty="0" smtClean="0"/>
              <a:t>]# yum install tomcat6-admin-webapps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如果访问</a:t>
            </a:r>
            <a:r>
              <a:rPr lang="en-US" sz="2000" dirty="0" smtClean="0"/>
              <a:t>http://</a:t>
            </a:r>
            <a:r>
              <a:rPr lang="en-US" altLang="zh-CN" sz="2000" dirty="0" smtClean="0"/>
              <a:t> 218.2.204.233</a:t>
            </a:r>
            <a:r>
              <a:rPr lang="en-US" sz="2000" dirty="0" smtClean="0"/>
              <a:t>:8080/</a:t>
            </a:r>
            <a:r>
              <a:rPr lang="zh-CN" altLang="en-US" sz="2000" dirty="0" smtClean="0"/>
              <a:t>访问不了，那大多是防火墙已经用了</a:t>
            </a:r>
            <a:r>
              <a:rPr lang="en-US" altLang="zh-CN" sz="2000" dirty="0" smtClean="0"/>
              <a:t>8080</a:t>
            </a:r>
            <a:r>
              <a:rPr lang="zh-CN" altLang="en-US" sz="2000" dirty="0" smtClean="0"/>
              <a:t>端口，解决方法如下：</a:t>
            </a:r>
          </a:p>
          <a:p>
            <a:pPr>
              <a:buNone/>
            </a:pPr>
            <a:r>
              <a:rPr lang="en-US" sz="2000" dirty="0" err="1" smtClean="0"/>
              <a:t>iptables</a:t>
            </a:r>
            <a:r>
              <a:rPr lang="en-US" sz="2000" dirty="0" smtClean="0"/>
              <a:t> -A INPUT -p </a:t>
            </a:r>
            <a:r>
              <a:rPr lang="en-US" sz="2000" dirty="0" err="1" smtClean="0"/>
              <a:t>tcp</a:t>
            </a:r>
            <a:r>
              <a:rPr lang="en-US" sz="2000" dirty="0" smtClean="0"/>
              <a:t> --</a:t>
            </a:r>
            <a:r>
              <a:rPr lang="en-US" sz="2000" dirty="0" err="1" smtClean="0"/>
              <a:t>dport</a:t>
            </a:r>
            <a:r>
              <a:rPr lang="en-US" sz="2000" dirty="0" smtClean="0"/>
              <a:t> 8080 -j ACCEPT</a:t>
            </a:r>
          </a:p>
          <a:p>
            <a:pPr>
              <a:buNone/>
            </a:pPr>
            <a:r>
              <a:rPr lang="en-US" sz="2000" dirty="0" err="1" smtClean="0"/>
              <a:t>iptables</a:t>
            </a:r>
            <a:r>
              <a:rPr lang="en-US" sz="2000" dirty="0" smtClean="0"/>
              <a:t> -A OUTPUT -p </a:t>
            </a:r>
            <a:r>
              <a:rPr lang="en-US" sz="2000" dirty="0" err="1" smtClean="0"/>
              <a:t>tcp</a:t>
            </a:r>
            <a:r>
              <a:rPr lang="en-US" sz="2000" dirty="0" smtClean="0"/>
              <a:t> --sport 8080 -j ACCEPT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如果安装正确的话，可以在</a:t>
            </a:r>
            <a:r>
              <a:rPr lang="en-US" sz="2000" dirty="0" smtClean="0"/>
              <a:t>browser</a:t>
            </a:r>
            <a:r>
              <a:rPr lang="zh-CN" altLang="en-US" sz="2000" dirty="0" smtClean="0"/>
              <a:t>中看到</a:t>
            </a:r>
            <a:r>
              <a:rPr lang="en-US" sz="2000" dirty="0" smtClean="0"/>
              <a:t>tomcat</a:t>
            </a:r>
            <a:r>
              <a:rPr lang="zh-CN" altLang="en-US" sz="2000" dirty="0" smtClean="0"/>
              <a:t>的默认的</a:t>
            </a:r>
            <a:r>
              <a:rPr lang="en-US" sz="2000" dirty="0" smtClean="0"/>
              <a:t>page。</a:t>
            </a:r>
          </a:p>
          <a:p>
            <a:pPr>
              <a:buFont typeface="Wingdings" pitchFamily="2" charset="2"/>
              <a:buChar char="p"/>
            </a:pPr>
            <a:r>
              <a:rPr lang="en-US" sz="2000" dirty="0" smtClean="0"/>
              <a:t> </a:t>
            </a:r>
            <a:endParaRPr 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为云服务器安装</a:t>
            </a:r>
            <a:r>
              <a:rPr lang="en-US" altLang="zh-CN" sz="3200" b="1" dirty="0" smtClean="0"/>
              <a:t>Tomcat6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000" dirty="0" smtClean="0"/>
              <a:t>2） </a:t>
            </a:r>
            <a:r>
              <a:rPr lang="zh-CN" altLang="en-US" sz="2000" dirty="0" smtClean="0"/>
              <a:t>访问</a:t>
            </a:r>
            <a:r>
              <a:rPr lang="en-US" altLang="zh-CN" sz="2000" dirty="0" smtClean="0"/>
              <a:t>Tomcat6</a:t>
            </a:r>
            <a:endParaRPr lang="en-US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浏览器（不是</a:t>
            </a:r>
            <a:r>
              <a:rPr lang="en-US" altLang="zh-CN" sz="2000" dirty="0" smtClean="0"/>
              <a:t>VNC</a:t>
            </a:r>
            <a:r>
              <a:rPr lang="zh-CN" altLang="en-US" sz="2000" dirty="0" smtClean="0"/>
              <a:t>）上输入服务器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地址和</a:t>
            </a:r>
            <a:r>
              <a:rPr lang="en-US" altLang="zh-CN" sz="2000" dirty="0" smtClean="0"/>
              <a:t>Tomcat6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8080</a:t>
            </a:r>
            <a:r>
              <a:rPr lang="zh-CN" altLang="en-US" sz="2000" dirty="0" smtClean="0"/>
              <a:t>端口</a:t>
            </a:r>
            <a:endParaRPr lang="en-US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为云服务器安装</a:t>
            </a:r>
            <a:r>
              <a:rPr lang="en-US" altLang="zh-CN" sz="3200" b="1" dirty="0" smtClean="0"/>
              <a:t>Tomcat6</a:t>
            </a:r>
            <a:endParaRPr lang="zh-CN" altLang="en-US" sz="32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6485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2357422" y="2071678"/>
            <a:ext cx="221457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000" dirty="0" smtClean="0"/>
              <a:t>3） </a:t>
            </a:r>
            <a:r>
              <a:rPr lang="zh-CN" altLang="en-US" sz="2000" dirty="0" smtClean="0"/>
              <a:t>配置</a:t>
            </a:r>
            <a:r>
              <a:rPr lang="en-US" sz="2000" dirty="0" smtClean="0"/>
              <a:t>tomcat</a:t>
            </a:r>
            <a:r>
              <a:rPr lang="zh-CN" altLang="en-US" sz="2000" dirty="0" smtClean="0"/>
              <a:t>（如果不用</a:t>
            </a:r>
            <a:r>
              <a:rPr lang="en-US" altLang="zh-CN" sz="2000" dirty="0" smtClean="0"/>
              <a:t>manager</a:t>
            </a:r>
            <a:r>
              <a:rPr lang="zh-CN" altLang="en-US" sz="2000" dirty="0" smtClean="0"/>
              <a:t>，可不用此修改）</a:t>
            </a:r>
            <a:endParaRPr lang="en-US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配置文件：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etc/tomcat6/tomcat6.conf + /etc/</a:t>
            </a:r>
            <a:r>
              <a:rPr lang="en-US" sz="2000" dirty="0" err="1" smtClean="0"/>
              <a:t>sysconfig</a:t>
            </a:r>
            <a:r>
              <a:rPr lang="en-US" sz="2000" dirty="0" smtClean="0"/>
              <a:t>/tomcat6</a:t>
            </a:r>
          </a:p>
          <a:p>
            <a:pPr>
              <a:buFont typeface="Wingdings" pitchFamily="2" charset="2"/>
              <a:buChar char="p"/>
            </a:pPr>
            <a:r>
              <a:rPr lang="en-US" sz="2000" dirty="0" smtClean="0"/>
              <a:t>tomcat home</a:t>
            </a:r>
            <a:r>
              <a:rPr lang="zh-CN" altLang="en-US" sz="2000" dirty="0" smtClean="0"/>
              <a:t>目录</a:t>
            </a:r>
            <a:r>
              <a:rPr lang="en-US" altLang="zh-CN" sz="2000" dirty="0" smtClean="0"/>
              <a:t>: /</a:t>
            </a:r>
            <a:r>
              <a:rPr lang="en-US" sz="2000" dirty="0" err="1" smtClean="0"/>
              <a:t>usr</a:t>
            </a:r>
            <a:r>
              <a:rPr lang="en-US" sz="2000" dirty="0" smtClean="0"/>
              <a:t>/share/tomcat6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配置</a:t>
            </a:r>
            <a:r>
              <a:rPr lang="en-US" sz="2000" dirty="0" smtClean="0"/>
              <a:t>tomcat</a:t>
            </a:r>
            <a:r>
              <a:rPr lang="zh-CN" altLang="en-US" sz="2000" dirty="0" smtClean="0"/>
              <a:t>为</a:t>
            </a:r>
            <a:r>
              <a:rPr lang="en-US" sz="2000" dirty="0" smtClean="0"/>
              <a:t>admin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manager</a:t>
            </a:r>
            <a:r>
              <a:rPr lang="zh-CN" altLang="en-US" sz="2000" dirty="0" smtClean="0"/>
              <a:t>用户：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修改文件</a:t>
            </a:r>
            <a:r>
              <a:rPr lang="en-US" altLang="zh-CN" sz="2000" dirty="0" smtClean="0"/>
              <a:t>/</a:t>
            </a:r>
            <a:r>
              <a:rPr lang="en-US" sz="2000" dirty="0" err="1" smtClean="0"/>
              <a:t>usr</a:t>
            </a:r>
            <a:r>
              <a:rPr lang="en-US" sz="2000" dirty="0" smtClean="0"/>
              <a:t>/share/tomcat6/conf/tomcat-users.xml</a:t>
            </a:r>
          </a:p>
          <a:p>
            <a:pPr>
              <a:buNone/>
            </a:pPr>
            <a:r>
              <a:rPr lang="en-US" sz="2000" dirty="0" smtClean="0"/>
              <a:t>&lt;!-- The host manager </a:t>
            </a:r>
            <a:r>
              <a:rPr lang="en-US" sz="2000" dirty="0" err="1" smtClean="0"/>
              <a:t>webapp</a:t>
            </a:r>
            <a:r>
              <a:rPr lang="en-US" sz="2000" dirty="0" smtClean="0"/>
              <a:t> is restricted to users with role "admin" --&gt;</a:t>
            </a:r>
          </a:p>
          <a:p>
            <a:pPr>
              <a:buNone/>
            </a:pPr>
            <a:r>
              <a:rPr lang="en-US" sz="2000" dirty="0" smtClean="0"/>
              <a:t>&lt;!--&lt;user name="tomcat" password="password" roles="admin" /&gt;--&gt;</a:t>
            </a:r>
          </a:p>
          <a:p>
            <a:pPr>
              <a:buNone/>
            </a:pPr>
            <a:r>
              <a:rPr lang="en-US" sz="2000" dirty="0" smtClean="0"/>
              <a:t>&lt;!-- The manager </a:t>
            </a:r>
            <a:r>
              <a:rPr lang="en-US" sz="2000" dirty="0" err="1" smtClean="0"/>
              <a:t>webapp</a:t>
            </a:r>
            <a:r>
              <a:rPr lang="en-US" sz="2000" dirty="0" smtClean="0"/>
              <a:t> is restricted to users with role "manager" --&gt;</a:t>
            </a:r>
          </a:p>
          <a:p>
            <a:pPr>
              <a:buNone/>
            </a:pPr>
            <a:r>
              <a:rPr lang="en-US" sz="2000" dirty="0" smtClean="0"/>
              <a:t>&lt;user name="tomcat" password="password" roles="</a:t>
            </a:r>
            <a:r>
              <a:rPr lang="en-US" sz="2000" dirty="0" err="1" smtClean="0"/>
              <a:t>manager,admin</a:t>
            </a:r>
            <a:r>
              <a:rPr lang="en-US" sz="2000" dirty="0" smtClean="0"/>
              <a:t>" /&gt;</a:t>
            </a:r>
          </a:p>
          <a:p>
            <a:pPr>
              <a:buNone/>
            </a:pPr>
            <a:r>
              <a:rPr lang="en-US" sz="2000" dirty="0" smtClean="0"/>
              <a:t>&lt;/tomcat-users&gt;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此时可以访问</a:t>
            </a:r>
            <a:r>
              <a:rPr lang="en-US" sz="2000" dirty="0" smtClean="0"/>
              <a:t>http://</a:t>
            </a:r>
            <a:r>
              <a:rPr lang="en-US" altLang="zh-CN" sz="2000" dirty="0" smtClean="0"/>
              <a:t> 218.2.204.233</a:t>
            </a:r>
            <a:r>
              <a:rPr lang="en-US" sz="2000" dirty="0" smtClean="0"/>
              <a:t>:8080/manager/html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http://</a:t>
            </a:r>
            <a:r>
              <a:rPr lang="en-US" altLang="zh-CN" sz="2000" dirty="0" smtClean="0"/>
              <a:t> 218.2.204.233</a:t>
            </a:r>
            <a:r>
              <a:rPr lang="en-US" sz="2000" dirty="0" smtClean="0"/>
              <a:t>:8080/host-manager/html</a:t>
            </a:r>
            <a:r>
              <a:rPr lang="zh-CN" altLang="en-US" sz="2000" dirty="0" smtClean="0"/>
              <a:t>来管理</a:t>
            </a:r>
            <a:r>
              <a:rPr lang="en-US" sz="2000" dirty="0" smtClean="0"/>
              <a:t>tomcat server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host。</a:t>
            </a:r>
            <a:endParaRPr 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为云服务器安装</a:t>
            </a:r>
            <a:r>
              <a:rPr lang="en-US" altLang="zh-CN" sz="3200" b="1" dirty="0" smtClean="0"/>
              <a:t>Tomcat6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方法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使用控制台部署</a:t>
            </a:r>
            <a:r>
              <a:rPr lang="en-US" altLang="zh-CN" sz="2400" dirty="0" smtClean="0"/>
              <a:t>】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访问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//218.2.204.233:8080</a:t>
            </a:r>
            <a:r>
              <a:rPr lang="zh-CN" altLang="en-US" sz="2400" dirty="0" smtClean="0"/>
              <a:t>，并通过</a:t>
            </a:r>
            <a:r>
              <a:rPr lang="en-US" altLang="zh-CN" sz="2400" dirty="0" smtClean="0"/>
              <a:t>Tomcat Manager</a:t>
            </a:r>
            <a:r>
              <a:rPr lang="zh-CN" altLang="en-US" sz="2400" dirty="0" smtClean="0"/>
              <a:t>登录，进入部署界面即可。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此方法需要前述修改</a:t>
            </a:r>
            <a:r>
              <a:rPr lang="en-US" altLang="zh-CN" sz="2400" dirty="0" smtClean="0"/>
              <a:t>tomcat manager</a:t>
            </a:r>
            <a:r>
              <a:rPr lang="zh-CN" altLang="en-US" sz="2400" dirty="0" smtClean="0"/>
              <a:t>的用户名及密码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方法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利用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自动部署</a:t>
            </a:r>
            <a:r>
              <a:rPr lang="en-US" altLang="zh-CN" sz="2400" dirty="0" smtClean="0"/>
              <a:t>】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将应用程序复制到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webapps</a:t>
            </a:r>
            <a:r>
              <a:rPr lang="zh-CN" altLang="en-US" sz="2400" dirty="0" smtClean="0"/>
              <a:t>路径下，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启动时将自动加载。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直接部署</a:t>
            </a:r>
            <a:r>
              <a:rPr lang="en-US" altLang="zh-CN" sz="3200" b="1" dirty="0" smtClean="0"/>
              <a:t>Tomcat</a:t>
            </a:r>
            <a:r>
              <a:rPr lang="zh-CN" altLang="en-US" sz="3200" b="1" dirty="0" smtClean="0"/>
              <a:t>的应用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Tomcat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webapps</a:t>
            </a:r>
            <a:r>
              <a:rPr lang="zh-CN" altLang="en-US" sz="2400" dirty="0" smtClean="0"/>
              <a:t>路径在哪里？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直接部署</a:t>
            </a:r>
            <a:r>
              <a:rPr lang="en-US" altLang="zh-CN" sz="3200" b="1" dirty="0" smtClean="0"/>
              <a:t>Tomcat</a:t>
            </a:r>
            <a:r>
              <a:rPr lang="zh-CN" altLang="en-US" sz="3200" b="1" dirty="0" smtClean="0"/>
              <a:t>的应用</a:t>
            </a:r>
            <a:endParaRPr lang="zh-CN" altLang="en-US" sz="3200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467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85720" y="3714752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根据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第一页的提示，应该在</a:t>
            </a:r>
            <a:r>
              <a:rPr lang="en-US" altLang="zh-CN" sz="2000" dirty="0" smtClean="0"/>
              <a:t>$CATALINA_HOME</a:t>
            </a:r>
            <a:r>
              <a:rPr lang="zh-CN" altLang="en-US" sz="2000" dirty="0" smtClean="0"/>
              <a:t>指定的目录下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用</a:t>
            </a:r>
            <a:r>
              <a:rPr lang="en-US" altLang="zh-CN" sz="2000" dirty="0" smtClean="0"/>
              <a:t>echo $CATALINE_HOME</a:t>
            </a:r>
            <a:r>
              <a:rPr lang="zh-CN" altLang="en-US" sz="2000" dirty="0" smtClean="0"/>
              <a:t>看一下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直接查看</a:t>
            </a:r>
            <a:r>
              <a:rPr lang="en-US" altLang="zh-CN" sz="2000" dirty="0" smtClean="0"/>
              <a:t>tomcat6</a:t>
            </a:r>
            <a:r>
              <a:rPr lang="zh-CN" altLang="en-US" sz="2000" dirty="0" smtClean="0"/>
              <a:t>的安装目录</a:t>
            </a:r>
            <a:r>
              <a:rPr lang="en-US" altLang="zh-CN" sz="2000" dirty="0" smtClean="0"/>
              <a:t>/etc/tomcat6/tomcat6.conf</a:t>
            </a:r>
            <a:r>
              <a:rPr lang="zh-CN" altLang="en-US" sz="2000" dirty="0" smtClean="0"/>
              <a:t>，可以看到：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CATALINE_HOME</a:t>
            </a:r>
            <a:r>
              <a:rPr lang="zh-CN" altLang="en-US" sz="2000" dirty="0" smtClean="0"/>
              <a:t>的值是：</a:t>
            </a:r>
            <a:endParaRPr lang="en-US" altLang="zh-CN" sz="2000" dirty="0" smtClean="0"/>
          </a:p>
          <a:p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/share/tomcat6</a:t>
            </a:r>
          </a:p>
          <a:p>
            <a:pPr>
              <a:buFont typeface="Wingdings" pitchFamily="2" charset="2"/>
              <a:buChar char="p"/>
            </a:pP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3758" y="4857760"/>
            <a:ext cx="4966394" cy="176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743952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访问苏宁公有云平台</a:t>
            </a:r>
            <a:endParaRPr lang="en-US" altLang="zh-CN" sz="28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申请苏宁公有云</a:t>
            </a:r>
            <a:endParaRPr lang="zh-CN" altLang="en-US" sz="3200" b="1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428736"/>
            <a:ext cx="6143636" cy="509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usr</a:t>
            </a:r>
            <a:r>
              <a:rPr lang="en-US" altLang="zh-CN" sz="2400" dirty="0" smtClean="0"/>
              <a:t>/share/tomcat6</a:t>
            </a:r>
            <a:r>
              <a:rPr lang="zh-CN" altLang="en-US" sz="2400" dirty="0" smtClean="0"/>
              <a:t>目录下再看一下：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直接部署</a:t>
            </a:r>
            <a:r>
              <a:rPr lang="en-US" altLang="zh-CN" sz="3200" b="1" dirty="0" smtClean="0"/>
              <a:t>Tomcat</a:t>
            </a:r>
            <a:r>
              <a:rPr lang="zh-CN" altLang="en-US" sz="3200" b="1" dirty="0" smtClean="0"/>
              <a:t>的应用</a:t>
            </a:r>
            <a:endParaRPr lang="zh-CN" altLang="en-US" sz="32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15701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00034" y="4000504"/>
            <a:ext cx="49728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实际的</a:t>
            </a:r>
            <a:r>
              <a:rPr lang="en-US" altLang="zh-CN" sz="2000" dirty="0" err="1" smtClean="0"/>
              <a:t>webapps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/lib/tomcat6</a:t>
            </a:r>
            <a:r>
              <a:rPr lang="zh-CN" altLang="en-US" sz="2000" dirty="0" smtClean="0"/>
              <a:t>目录下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再去看一下：终于找到了。</a:t>
            </a:r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857760"/>
            <a:ext cx="624927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/lib/tomcat6</a:t>
            </a:r>
            <a:r>
              <a:rPr lang="zh-CN" altLang="en-US" sz="2400" dirty="0" smtClean="0"/>
              <a:t>目录下再看一下：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直接部署</a:t>
            </a:r>
            <a:r>
              <a:rPr lang="en-US" altLang="zh-CN" sz="3200" b="1" dirty="0" smtClean="0"/>
              <a:t>Tomcat</a:t>
            </a:r>
            <a:r>
              <a:rPr lang="zh-CN" altLang="en-US" sz="3200" b="1" dirty="0" smtClean="0"/>
              <a:t>的应用</a:t>
            </a:r>
            <a:endParaRPr lang="zh-CN" altLang="en-US" sz="3200" b="1" i="1" dirty="0"/>
          </a:p>
        </p:txBody>
      </p:sp>
      <p:sp>
        <p:nvSpPr>
          <p:cNvPr id="8" name="矩形 7"/>
          <p:cNvSpPr/>
          <p:nvPr/>
        </p:nvSpPr>
        <p:spPr>
          <a:xfrm>
            <a:off x="500034" y="3857628"/>
            <a:ext cx="6128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已经有几个应用实例了。看一下</a:t>
            </a:r>
            <a:r>
              <a:rPr lang="en-US" altLang="zh-CN" sz="2000" dirty="0" smtClean="0"/>
              <a:t>examples</a:t>
            </a:r>
            <a:r>
              <a:rPr lang="zh-CN" altLang="en-US" sz="2000" dirty="0" smtClean="0"/>
              <a:t>的例子。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1500174"/>
            <a:ext cx="623891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看一下</a:t>
            </a:r>
            <a:r>
              <a:rPr lang="en-US" altLang="zh-CN" sz="2400" dirty="0" smtClean="0"/>
              <a:t>examples</a:t>
            </a:r>
            <a:r>
              <a:rPr lang="zh-CN" altLang="en-US" sz="2400" dirty="0" smtClean="0"/>
              <a:t>的例子 ：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直接部署</a:t>
            </a:r>
            <a:r>
              <a:rPr lang="en-US" altLang="zh-CN" sz="3200" b="1" dirty="0" smtClean="0"/>
              <a:t>Tomcat</a:t>
            </a:r>
            <a:r>
              <a:rPr lang="zh-CN" altLang="en-US" sz="3200" b="1" dirty="0" smtClean="0"/>
              <a:t>的应用</a:t>
            </a:r>
            <a:endParaRPr lang="zh-CN" altLang="en-US" sz="3200" b="1" i="1" dirty="0"/>
          </a:p>
        </p:txBody>
      </p:sp>
      <p:sp>
        <p:nvSpPr>
          <p:cNvPr id="8" name="矩形 7"/>
          <p:cNvSpPr/>
          <p:nvPr/>
        </p:nvSpPr>
        <p:spPr>
          <a:xfrm>
            <a:off x="428596" y="3714752"/>
            <a:ext cx="45031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我们知道，在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上直接运行就ＯＫ！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结果如下：</a:t>
            </a: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214818"/>
            <a:ext cx="580262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12"/>
            <a:ext cx="592761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我们自己的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应用搬到云上的例子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方法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利用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自动部署</a:t>
            </a:r>
            <a:r>
              <a:rPr lang="en-US" altLang="zh-CN" sz="2400" dirty="0" smtClean="0"/>
              <a:t>】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将应用程序直接复制到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webapps</a:t>
            </a:r>
            <a:r>
              <a:rPr lang="zh-CN" altLang="en-US" sz="2400" dirty="0" smtClean="0"/>
              <a:t>路径下，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启动时将自动加载。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复制文件：通常使用</a:t>
            </a:r>
            <a:r>
              <a:rPr lang="en-US" altLang="zh-CN" sz="2400" dirty="0" err="1" smtClean="0"/>
              <a:t>scp</a:t>
            </a:r>
            <a:r>
              <a:rPr lang="zh-CN" altLang="en-US" sz="2400" dirty="0" smtClean="0"/>
              <a:t>命令（涉及</a:t>
            </a:r>
            <a:r>
              <a:rPr lang="en-US" altLang="zh-CN" sz="2400" dirty="0" smtClean="0"/>
              <a:t>SSH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另一个简单的工具：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</a:t>
            </a:r>
            <a:r>
              <a:rPr lang="en-US" sz="2400" dirty="0" err="1" smtClean="0"/>
              <a:t>lrzsz</a:t>
            </a:r>
            <a:r>
              <a:rPr lang="en-US" sz="2400" dirty="0" smtClean="0"/>
              <a:t>：</a:t>
            </a:r>
          </a:p>
          <a:p>
            <a:pPr>
              <a:buNone/>
            </a:pPr>
            <a:r>
              <a:rPr lang="en-US" sz="2400" dirty="0" smtClean="0"/>
              <a:t>yum -y install </a:t>
            </a:r>
            <a:r>
              <a:rPr lang="en-US" sz="2400" dirty="0" err="1" smtClean="0"/>
              <a:t>lrzsz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现在就可以正常使用</a:t>
            </a:r>
            <a:r>
              <a:rPr lang="en-US" sz="2400" dirty="0" err="1" smtClean="0"/>
              <a:t>rz、sz</a:t>
            </a:r>
            <a:r>
              <a:rPr lang="zh-CN" altLang="en-US" sz="2400" dirty="0" smtClean="0"/>
              <a:t>命令上传、下载数据了，</a:t>
            </a:r>
            <a:r>
              <a:rPr lang="en-US" sz="2400" dirty="0" err="1" smtClean="0"/>
              <a:t>rz</a:t>
            </a:r>
            <a:r>
              <a:rPr lang="zh-CN" altLang="en-US" sz="2400" dirty="0" smtClean="0"/>
              <a:t>是传到</a:t>
            </a:r>
            <a:r>
              <a:rPr lang="en-US" sz="2400" dirty="0" err="1" smtClean="0"/>
              <a:t>linux，sz</a:t>
            </a:r>
            <a:r>
              <a:rPr lang="zh-CN" altLang="en-US" sz="2400" dirty="0" smtClean="0"/>
              <a:t>是从</a:t>
            </a:r>
            <a:r>
              <a:rPr lang="en-US" sz="2400" dirty="0" err="1" smtClean="0"/>
              <a:t>linux</a:t>
            </a:r>
            <a:r>
              <a:rPr lang="zh-CN" altLang="en-US" sz="2400" dirty="0" smtClean="0"/>
              <a:t>下载到</a:t>
            </a:r>
            <a:r>
              <a:rPr lang="en-US" sz="2400" dirty="0" smtClean="0"/>
              <a:t>windows。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输入：</a:t>
            </a:r>
            <a:r>
              <a:rPr lang="en-US" altLang="zh-CN" sz="2400" dirty="0" err="1" smtClean="0"/>
              <a:t>rz</a:t>
            </a:r>
            <a:r>
              <a:rPr lang="zh-CN" altLang="en-US" sz="2400" dirty="0" smtClean="0"/>
              <a:t>，出现本地（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）的文件选择菜单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把自己的应用搬到云上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Lrzsz</a:t>
            </a:r>
            <a:r>
              <a:rPr lang="zh-CN" altLang="en-US" sz="2400" dirty="0" smtClean="0"/>
              <a:t>需要配合</a:t>
            </a:r>
            <a:r>
              <a:rPr lang="en-US" altLang="zh-CN" sz="2400" dirty="0" err="1" smtClean="0"/>
              <a:t>SecureCRT</a:t>
            </a:r>
            <a:r>
              <a:rPr lang="zh-CN" altLang="en-US" sz="2400" dirty="0" smtClean="0"/>
              <a:t>使用，因为后者是图形仿真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noVNC</a:t>
            </a:r>
            <a:r>
              <a:rPr lang="zh-CN" altLang="en-US" sz="2400" dirty="0" smtClean="0"/>
              <a:t>上运行</a:t>
            </a:r>
            <a:r>
              <a:rPr lang="en-US" altLang="zh-CN" sz="2400" dirty="0" err="1" smtClean="0"/>
              <a:t>rz</a:t>
            </a:r>
            <a:r>
              <a:rPr lang="zh-CN" altLang="en-US" sz="2400" dirty="0" smtClean="0"/>
              <a:t>，出现错误如下：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把自己的应用搬到云上</a:t>
            </a:r>
            <a:endParaRPr lang="zh-CN" altLang="en-US" sz="32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785926"/>
            <a:ext cx="46767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3214710" cy="235745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而在</a:t>
            </a:r>
            <a:r>
              <a:rPr lang="en-US" altLang="zh-CN" sz="2400" dirty="0" err="1" smtClean="0"/>
              <a:t>SecureCRT</a:t>
            </a:r>
            <a:r>
              <a:rPr lang="zh-CN" altLang="en-US" sz="2400" dirty="0" smtClean="0"/>
              <a:t>运行</a:t>
            </a:r>
            <a:r>
              <a:rPr lang="en-US" altLang="zh-CN" sz="2400" dirty="0" err="1" smtClean="0"/>
              <a:t>rz</a:t>
            </a:r>
            <a:r>
              <a:rPr lang="zh-CN" altLang="en-US" sz="2400" dirty="0" smtClean="0"/>
              <a:t>，则出现本地文件选择界面：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把自己的应用搬到云上</a:t>
            </a:r>
            <a:endParaRPr lang="zh-CN" altLang="en-US" sz="3200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019175"/>
            <a:ext cx="54864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601076" cy="600076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如果需要把一个项目放到</a:t>
            </a:r>
            <a:r>
              <a:rPr lang="en-US" altLang="zh-CN" sz="2400" dirty="0" err="1" smtClean="0"/>
              <a:t>webapps</a:t>
            </a:r>
            <a:r>
              <a:rPr lang="zh-CN" altLang="en-US" sz="2400" dirty="0" smtClean="0"/>
              <a:t>时，可以将该项目文件压缩为一个</a:t>
            </a:r>
            <a:r>
              <a:rPr lang="en-US" altLang="zh-CN" sz="2400" dirty="0" smtClean="0"/>
              <a:t>zip</a:t>
            </a:r>
            <a:r>
              <a:rPr lang="zh-CN" altLang="en-US" sz="2400" dirty="0" smtClean="0"/>
              <a:t>包，用</a:t>
            </a:r>
            <a:r>
              <a:rPr lang="en-US" altLang="zh-CN" sz="2400" dirty="0" err="1" smtClean="0"/>
              <a:t>rz</a:t>
            </a:r>
            <a:r>
              <a:rPr lang="zh-CN" altLang="en-US" sz="2400" dirty="0" smtClean="0"/>
              <a:t>方式，送到云服务器的当前目录下。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在当前目录下，执行：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mv</a:t>
            </a:r>
            <a:r>
              <a:rPr lang="en-US" altLang="zh-CN" sz="2400" dirty="0" smtClean="0"/>
              <a:t> ****.zip /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/lib/tomcat6/</a:t>
            </a:r>
            <a:r>
              <a:rPr lang="en-US" altLang="zh-CN" sz="2400" dirty="0" err="1" smtClean="0"/>
              <a:t>webapps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为该项目创建一个目录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mkdir</a:t>
            </a:r>
            <a:r>
              <a:rPr lang="en-US" altLang="zh-CN" sz="2400" dirty="0" smtClean="0"/>
              <a:t> **** </a:t>
            </a:r>
            <a:r>
              <a:rPr lang="zh-CN" altLang="en-US" sz="2400" dirty="0" smtClean="0"/>
              <a:t>（假定为</a:t>
            </a:r>
            <a:r>
              <a:rPr lang="en-US" altLang="zh-CN" sz="2400" dirty="0" smtClean="0"/>
              <a:t>file123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把该压缩文件移动到新目录下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在新目录下，使用解压缩命令：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unzip </a:t>
            </a:r>
            <a:r>
              <a:rPr lang="zh-CN" altLang="en-US" sz="2400" dirty="0" smtClean="0"/>
              <a:t>****</a:t>
            </a:r>
            <a:r>
              <a:rPr lang="en-US" altLang="zh-CN" sz="2400" dirty="0" smtClean="0"/>
              <a:t>.zip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现在需要重启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。简单的方法就是重启服务器。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上看看是否能看到这个项目？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注意：项目地址：</a:t>
            </a:r>
            <a:r>
              <a:rPr lang="en-US" altLang="zh-CN" sz="2400" dirty="0" smtClean="0"/>
              <a:t> http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//218.2.204.233:8080/file123/zhuce.html</a:t>
            </a:r>
          </a:p>
          <a:p>
            <a:pPr>
              <a:buNone/>
            </a:pP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把自己的应用搬到云上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107157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OK!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把自己的应用搬到云上</a:t>
            </a:r>
            <a:endParaRPr lang="zh-CN" altLang="en-US" sz="32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00108"/>
            <a:ext cx="74295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把树莓派的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温度传到云上，用手机或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可以监控。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需求：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、在树莓派上，将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的温度上传到云上；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、在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服务器端，接收上传的数据；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、在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服务器的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网页中，实现将上传的温度数据，用图标曲线的形式画出来。</a:t>
            </a:r>
            <a:endParaRPr lang="en-US" altLang="zh-CN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在云上开发一个小应用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Web Socket</a:t>
            </a:r>
            <a:r>
              <a:rPr lang="zh-CN" altLang="en-US" sz="2000" dirty="0" smtClean="0"/>
              <a:t>的方式有很多种，目前比较流行、简单的传输协议和数据格式是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发送方：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err="1" smtClean="0"/>
              <a:t>HttpClient</a:t>
            </a:r>
            <a:r>
              <a:rPr lang="en-US" sz="2000" dirty="0" smtClean="0"/>
              <a:t> client = new </a:t>
            </a:r>
            <a:r>
              <a:rPr lang="en-US" sz="2000" dirty="0" err="1" smtClean="0"/>
              <a:t>HttpClient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err="1" smtClean="0"/>
              <a:t>PostMethod</a:t>
            </a:r>
            <a:r>
              <a:rPr lang="en-US" sz="2000" dirty="0" smtClean="0"/>
              <a:t> method = new </a:t>
            </a:r>
            <a:r>
              <a:rPr lang="en-US" sz="2000" dirty="0" err="1" smtClean="0"/>
              <a:t>PostMethod</a:t>
            </a:r>
            <a:r>
              <a:rPr lang="en-US" sz="2000" dirty="0" smtClean="0"/>
              <a:t>(URL);//</a:t>
            </a:r>
            <a:r>
              <a:rPr lang="zh-CN" altLang="en-US" sz="2000" dirty="0" smtClean="0"/>
              <a:t>具体</a:t>
            </a:r>
            <a:r>
              <a:rPr lang="en-US" sz="2000" dirty="0" smtClean="0"/>
              <a:t>method</a:t>
            </a:r>
            <a:r>
              <a:rPr lang="zh-CN" altLang="en-US" sz="2000" dirty="0" smtClean="0"/>
              <a:t>里面还可以设置一下编码，</a:t>
            </a:r>
            <a:r>
              <a:rPr lang="en-US" sz="2000" dirty="0" smtClean="0"/>
              <a:t>header</a:t>
            </a:r>
            <a:r>
              <a:rPr lang="zh-CN" altLang="en-US" sz="2000" dirty="0" smtClean="0"/>
              <a:t>之类的</a:t>
            </a:r>
          </a:p>
          <a:p>
            <a:pPr>
              <a:buNone/>
            </a:pPr>
            <a:r>
              <a:rPr lang="en-US" altLang="zh-CN" sz="2000" dirty="0" smtClean="0"/>
              <a:t>//1. </a:t>
            </a:r>
            <a:r>
              <a:rPr lang="zh-CN" altLang="en-US" sz="2000" dirty="0" smtClean="0"/>
              <a:t>第一种方式，基于</a:t>
            </a:r>
            <a:r>
              <a:rPr lang="en-US" sz="2000" dirty="0" smtClean="0"/>
              <a:t>Content-Type=‘multipart/form-data’</a:t>
            </a:r>
            <a:r>
              <a:rPr lang="zh-CN" altLang="en-US" sz="2000" dirty="0" smtClean="0"/>
              <a:t>形式的表单</a:t>
            </a:r>
          </a:p>
          <a:p>
            <a:pPr>
              <a:buNone/>
            </a:pPr>
            <a:r>
              <a:rPr lang="en-US" sz="2000" dirty="0" smtClean="0"/>
              <a:t>Part[] parts = ...;//</a:t>
            </a:r>
            <a:r>
              <a:rPr lang="en-US" sz="2000" dirty="0" err="1" smtClean="0"/>
              <a:t>FilePart</a:t>
            </a:r>
            <a:r>
              <a:rPr lang="zh-CN" altLang="en-US" sz="2000" dirty="0" smtClean="0"/>
              <a:t>和</a:t>
            </a:r>
            <a:r>
              <a:rPr lang="en-US" sz="2000" dirty="0" err="1" smtClean="0"/>
              <a:t>StringPart</a:t>
            </a:r>
            <a:r>
              <a:rPr lang="zh-CN" altLang="en-US" sz="2000" dirty="0" smtClean="0"/>
              <a:t>都可以放进去</a:t>
            </a:r>
          </a:p>
          <a:p>
            <a:pPr>
              <a:buNone/>
            </a:pPr>
            <a:r>
              <a:rPr lang="en-US" sz="2000" dirty="0" err="1" smtClean="0"/>
              <a:t>method.setRequestEntity</a:t>
            </a:r>
            <a:r>
              <a:rPr lang="en-US" sz="2000" dirty="0" smtClean="0"/>
              <a:t>(new </a:t>
            </a:r>
            <a:r>
              <a:rPr lang="en-US" sz="2000" dirty="0" err="1" smtClean="0"/>
              <a:t>MultipartRequestEntity</a:t>
            </a:r>
            <a:r>
              <a:rPr lang="en-US" sz="2000" dirty="0" smtClean="0"/>
              <a:t>(parts, </a:t>
            </a:r>
            <a:r>
              <a:rPr lang="en-US" sz="2000" dirty="0" err="1" smtClean="0"/>
              <a:t>method.getParams</a:t>
            </a:r>
            <a:r>
              <a:rPr lang="en-US" sz="2000" dirty="0" smtClean="0"/>
              <a:t>()));</a:t>
            </a:r>
          </a:p>
          <a:p>
            <a:pPr>
              <a:buNone/>
            </a:pPr>
            <a:r>
              <a:rPr lang="en-US" sz="2000" dirty="0" smtClean="0"/>
              <a:t>//2. </a:t>
            </a:r>
            <a:r>
              <a:rPr lang="zh-CN" altLang="en-US" sz="2000" dirty="0" smtClean="0"/>
              <a:t>第二种方式，普通表单</a:t>
            </a:r>
          </a:p>
          <a:p>
            <a:pPr>
              <a:buNone/>
            </a:pPr>
            <a:r>
              <a:rPr lang="en-US" sz="2000" dirty="0" err="1" smtClean="0"/>
              <a:t>NameValuePair</a:t>
            </a:r>
            <a:r>
              <a:rPr lang="en-US" sz="2000" dirty="0" smtClean="0"/>
              <a:t>[] pairs = ...;//</a:t>
            </a:r>
            <a:r>
              <a:rPr lang="zh-CN" altLang="en-US" sz="2000" dirty="0" smtClean="0"/>
              <a:t>纯参数了，键值对</a:t>
            </a:r>
          </a:p>
          <a:p>
            <a:pPr>
              <a:buNone/>
            </a:pPr>
            <a:r>
              <a:rPr lang="en-US" sz="2000" dirty="0" err="1" smtClean="0"/>
              <a:t>method.addParameters</a:t>
            </a:r>
            <a:r>
              <a:rPr lang="en-US" sz="2000" dirty="0" smtClean="0"/>
              <a:t>(pairs);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client.executeMethod</a:t>
            </a:r>
            <a:r>
              <a:rPr lang="en-US" sz="2000" dirty="0" smtClean="0"/>
              <a:t>(method);</a:t>
            </a:r>
          </a:p>
          <a:p>
            <a:pPr lvl="1">
              <a:buNone/>
            </a:pPr>
            <a:endParaRPr lang="en-US" altLang="zh-CN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有关数据上传与接收</a:t>
            </a:r>
            <a:endParaRPr lang="zh-CN" alt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743952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注册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登录</a:t>
            </a:r>
            <a:endParaRPr lang="en-US" sz="28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申请苏宁公有云</a:t>
            </a:r>
            <a:endParaRPr lang="zh-CN" altLang="en-US" sz="32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4071966" cy="530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None/>
            </a:pPr>
            <a:r>
              <a:rPr lang="zh-CN" altLang="en-US" sz="1800" dirty="0" smtClean="0"/>
              <a:t>接收方：</a:t>
            </a:r>
            <a:endParaRPr lang="en-US" altLang="zh-CN" sz="1800" dirty="0" smtClean="0"/>
          </a:p>
          <a:p>
            <a:pPr>
              <a:buNone/>
            </a:pPr>
            <a:r>
              <a:rPr lang="en-US" sz="1800" dirty="0" smtClean="0"/>
              <a:t>private void </a:t>
            </a:r>
            <a:r>
              <a:rPr lang="en-US" sz="1800" dirty="0" err="1" smtClean="0"/>
              <a:t>parseRequest</a:t>
            </a:r>
            <a:r>
              <a:rPr lang="en-US" sz="1800" dirty="0" smtClean="0"/>
              <a:t>(</a:t>
            </a:r>
            <a:r>
              <a:rPr lang="en-US" sz="1800" dirty="0" err="1" smtClean="0"/>
              <a:t>HttpServletRequest</a:t>
            </a:r>
            <a:r>
              <a:rPr lang="en-US" sz="1800" dirty="0" smtClean="0"/>
              <a:t> request) throws Exception {</a:t>
            </a:r>
          </a:p>
          <a:p>
            <a:pPr>
              <a:buNone/>
            </a:pPr>
            <a:r>
              <a:rPr lang="en-US" sz="1800" dirty="0" smtClean="0"/>
              <a:t>    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dirty="0" err="1" smtClean="0"/>
              <a:t>isMultipart</a:t>
            </a:r>
            <a:r>
              <a:rPr lang="en-US" sz="1800" dirty="0" smtClean="0"/>
              <a:t> = </a:t>
            </a:r>
            <a:r>
              <a:rPr lang="en-US" sz="1800" dirty="0" err="1" smtClean="0"/>
              <a:t>ServletFileUpload.isMultipartContent</a:t>
            </a:r>
            <a:r>
              <a:rPr lang="en-US" sz="1800" dirty="0" smtClean="0"/>
              <a:t>(request);</a:t>
            </a:r>
          </a:p>
          <a:p>
            <a:pPr>
              <a:buNone/>
            </a:pPr>
            <a:r>
              <a:rPr lang="en-US" sz="1800" dirty="0" smtClean="0"/>
              <a:t>    if (</a:t>
            </a:r>
            <a:r>
              <a:rPr lang="en-US" sz="1800" dirty="0" err="1" smtClean="0"/>
              <a:t>isMultipart</a:t>
            </a:r>
            <a:r>
              <a:rPr lang="en-US" sz="1800" dirty="0" smtClean="0"/>
              <a:t>) {</a:t>
            </a:r>
          </a:p>
          <a:p>
            <a:pPr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DiskFileItemFactory</a:t>
            </a:r>
            <a:r>
              <a:rPr lang="en-US" sz="1800" dirty="0" smtClean="0"/>
              <a:t> factory = new </a:t>
            </a:r>
            <a:r>
              <a:rPr lang="en-US" sz="1800" dirty="0" err="1" smtClean="0"/>
              <a:t>DiskFileItemFactory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ServletFileUpload</a:t>
            </a:r>
            <a:r>
              <a:rPr lang="en-US" sz="1800" dirty="0" smtClean="0"/>
              <a:t> upload = new </a:t>
            </a:r>
            <a:r>
              <a:rPr lang="en-US" sz="1800" dirty="0" err="1" smtClean="0"/>
              <a:t>ServletFileUpload</a:t>
            </a:r>
            <a:r>
              <a:rPr lang="en-US" sz="1800" dirty="0" smtClean="0"/>
              <a:t>(factory);</a:t>
            </a:r>
          </a:p>
          <a:p>
            <a:pPr>
              <a:buNone/>
            </a:pPr>
            <a:r>
              <a:rPr lang="en-US" sz="1800" dirty="0" smtClean="0"/>
              <a:t>        List items = </a:t>
            </a:r>
            <a:r>
              <a:rPr lang="en-US" sz="1800" dirty="0" err="1" smtClean="0"/>
              <a:t>upload.parseRequest</a:t>
            </a:r>
            <a:r>
              <a:rPr lang="en-US" sz="1800" dirty="0" smtClean="0"/>
              <a:t>(request);</a:t>
            </a:r>
          </a:p>
          <a:p>
            <a:pPr>
              <a:buNone/>
            </a:pPr>
            <a:r>
              <a:rPr lang="en-US" sz="1800" dirty="0" smtClean="0"/>
              <a:t>        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</a:t>
            </a:r>
            <a:r>
              <a:rPr lang="en-US" sz="1800" dirty="0" err="1" smtClean="0"/>
              <a:t>items.size</a:t>
            </a:r>
            <a:r>
              <a:rPr lang="en-US" sz="1800" dirty="0" smtClean="0"/>
              <a:t>(); </a:t>
            </a:r>
            <a:r>
              <a:rPr lang="en-US" sz="1800" dirty="0" err="1" smtClean="0"/>
              <a:t>i</a:t>
            </a:r>
            <a:r>
              <a:rPr lang="en-US" sz="1800" dirty="0" smtClean="0"/>
              <a:t>++) {</a:t>
            </a:r>
          </a:p>
          <a:p>
            <a:pPr>
              <a:buNone/>
            </a:pPr>
            <a:r>
              <a:rPr lang="en-US" sz="1800" dirty="0" smtClean="0"/>
              <a:t>            </a:t>
            </a:r>
            <a:r>
              <a:rPr lang="en-US" sz="1800" dirty="0" err="1" smtClean="0"/>
              <a:t>FileItem</a:t>
            </a:r>
            <a:r>
              <a:rPr lang="en-US" sz="1800" dirty="0" smtClean="0"/>
              <a:t> item = (</a:t>
            </a:r>
            <a:r>
              <a:rPr lang="en-US" sz="1800" dirty="0" err="1" smtClean="0"/>
              <a:t>FileItem</a:t>
            </a:r>
            <a:r>
              <a:rPr lang="en-US" sz="1800" dirty="0" smtClean="0"/>
              <a:t>) </a:t>
            </a:r>
            <a:r>
              <a:rPr lang="en-US" sz="1800" dirty="0" err="1" smtClean="0"/>
              <a:t>items.get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            if (!</a:t>
            </a:r>
            <a:r>
              <a:rPr lang="en-US" sz="1800" dirty="0" err="1" smtClean="0"/>
              <a:t>item.isFormField</a:t>
            </a:r>
            <a:r>
              <a:rPr lang="en-US" sz="1800" dirty="0" smtClean="0"/>
              <a:t>()) {</a:t>
            </a:r>
          </a:p>
          <a:p>
            <a:pPr>
              <a:buNone/>
            </a:pPr>
            <a:r>
              <a:rPr lang="en-US" sz="1800" dirty="0" smtClean="0"/>
              <a:t>                //</a:t>
            </a:r>
            <a:r>
              <a:rPr lang="zh-CN" altLang="en-US" sz="1800" dirty="0" smtClean="0"/>
              <a:t>文件数据</a:t>
            </a:r>
          </a:p>
          <a:p>
            <a:pPr>
              <a:buNone/>
            </a:pPr>
            <a:r>
              <a:rPr lang="zh-CN" altLang="en-US" sz="1800" dirty="0" smtClean="0"/>
              <a:t>            </a:t>
            </a:r>
            <a:r>
              <a:rPr lang="en-US" altLang="zh-CN" sz="1800" dirty="0" smtClean="0"/>
              <a:t>} </a:t>
            </a:r>
            <a:r>
              <a:rPr lang="en-US" sz="1800" dirty="0" smtClean="0"/>
              <a:t>else {</a:t>
            </a:r>
          </a:p>
          <a:p>
            <a:pPr>
              <a:buNone/>
            </a:pPr>
            <a:r>
              <a:rPr lang="en-US" sz="1800" dirty="0" smtClean="0"/>
              <a:t>                //</a:t>
            </a:r>
            <a:r>
              <a:rPr lang="zh-CN" altLang="en-US" sz="1800" dirty="0" smtClean="0"/>
              <a:t>普通表单数据</a:t>
            </a:r>
          </a:p>
          <a:p>
            <a:pPr>
              <a:buNone/>
            </a:pPr>
            <a:r>
              <a:rPr lang="zh-CN" altLang="en-US" sz="1800" dirty="0" smtClean="0"/>
              <a:t>            </a:t>
            </a: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/>
              <a:t>        }</a:t>
            </a:r>
          </a:p>
          <a:p>
            <a:pPr>
              <a:buNone/>
            </a:pPr>
            <a:r>
              <a:rPr lang="en-US" altLang="zh-CN" sz="1800" dirty="0" smtClean="0"/>
              <a:t>    </a:t>
            </a:r>
            <a:endParaRPr lang="en-US" sz="18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有关数据上传与接收</a:t>
            </a:r>
            <a:endParaRPr lang="zh-CN" alt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None/>
            </a:pPr>
            <a:r>
              <a:rPr lang="zh-CN" altLang="en-US" sz="1800" dirty="0" smtClean="0"/>
              <a:t>接收方：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    } </a:t>
            </a:r>
            <a:r>
              <a:rPr lang="en-US" sz="1800" dirty="0" smtClean="0"/>
              <a:t>else {</a:t>
            </a:r>
          </a:p>
          <a:p>
            <a:pPr>
              <a:buNone/>
            </a:pPr>
            <a:r>
              <a:rPr lang="en-US" sz="1800" dirty="0" smtClean="0"/>
              <a:t>        Enumeration en = </a:t>
            </a:r>
            <a:r>
              <a:rPr lang="en-US" sz="1800" dirty="0" err="1" smtClean="0"/>
              <a:t>request.getParameterNames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        while (</a:t>
            </a:r>
            <a:r>
              <a:rPr lang="en-US" sz="1800" dirty="0" err="1" smtClean="0"/>
              <a:t>en.hasMoreElements</a:t>
            </a:r>
            <a:r>
              <a:rPr lang="en-US" sz="1800" dirty="0" smtClean="0"/>
              <a:t>()) {</a:t>
            </a:r>
          </a:p>
          <a:p>
            <a:pPr>
              <a:buNone/>
            </a:pPr>
            <a:r>
              <a:rPr lang="en-US" sz="1800" dirty="0" smtClean="0"/>
              <a:t>            String </a:t>
            </a:r>
            <a:r>
              <a:rPr lang="en-US" sz="1800" dirty="0" err="1" smtClean="0"/>
              <a:t>paramName</a:t>
            </a:r>
            <a:r>
              <a:rPr lang="en-US" sz="1800" dirty="0" smtClean="0"/>
              <a:t> = (String) </a:t>
            </a:r>
            <a:r>
              <a:rPr lang="en-US" sz="1800" dirty="0" err="1" smtClean="0"/>
              <a:t>en.nextElement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            String </a:t>
            </a:r>
            <a:r>
              <a:rPr lang="en-US" sz="1800" dirty="0" err="1" smtClean="0"/>
              <a:t>paramValue</a:t>
            </a:r>
            <a:r>
              <a:rPr lang="en-US" sz="1800" dirty="0" smtClean="0"/>
              <a:t> = </a:t>
            </a:r>
            <a:r>
              <a:rPr lang="en-US" sz="1800" dirty="0" err="1" smtClean="0"/>
              <a:t>request.getParameter</a:t>
            </a:r>
            <a:r>
              <a:rPr lang="en-US" sz="1800" dirty="0" smtClean="0"/>
              <a:t>(</a:t>
            </a:r>
            <a:r>
              <a:rPr lang="en-US" sz="1800" dirty="0" err="1" smtClean="0"/>
              <a:t>paramName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        }</a:t>
            </a:r>
          </a:p>
          <a:p>
            <a:pPr>
              <a:buNone/>
            </a:pPr>
            <a:r>
              <a:rPr lang="en-US" sz="1800" dirty="0" smtClean="0"/>
              <a:t>    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有关数据上传与接收</a:t>
            </a:r>
            <a:endParaRPr lang="zh-CN" alt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建立网站的方法很多，不外是</a:t>
            </a:r>
            <a:r>
              <a:rPr lang="en-US" altLang="zh-CN" sz="2400" dirty="0" smtClean="0"/>
              <a:t>HTML5+CSS+JS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有关在服务器上建立的一个简单网站</a:t>
            </a:r>
            <a:endParaRPr lang="zh-CN" altLang="en-US" sz="2800" b="1" i="1" dirty="0"/>
          </a:p>
        </p:txBody>
      </p:sp>
      <p:sp>
        <p:nvSpPr>
          <p:cNvPr id="4" name="矩形 3"/>
          <p:cNvSpPr/>
          <p:nvPr/>
        </p:nvSpPr>
        <p:spPr>
          <a:xfrm>
            <a:off x="500034" y="157161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应用程序框架结构：</a:t>
            </a:r>
            <a:endParaRPr lang="en-US" dirty="0" smtClean="0"/>
          </a:p>
          <a:p>
            <a:r>
              <a:rPr lang="en-US" dirty="0" smtClean="0"/>
              <a:t>[root@361way </a:t>
            </a:r>
            <a:r>
              <a:rPr lang="en-US" dirty="0" err="1" smtClean="0"/>
              <a:t>chartkick</a:t>
            </a:r>
            <a:r>
              <a:rPr lang="en-US" dirty="0" smtClean="0"/>
              <a:t>]# tree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├── run.py</a:t>
            </a:r>
          </a:p>
          <a:p>
            <a:r>
              <a:rPr lang="en-US" dirty="0" smtClean="0"/>
              <a:t>├── static</a:t>
            </a:r>
          </a:p>
          <a:p>
            <a:r>
              <a:rPr lang="en-US" dirty="0" smtClean="0"/>
              <a:t>│   ├── chartkick.js</a:t>
            </a:r>
          </a:p>
          <a:p>
            <a:r>
              <a:rPr lang="en-US" dirty="0" smtClean="0"/>
              <a:t>│   ├── highcharts.js</a:t>
            </a:r>
          </a:p>
          <a:p>
            <a:r>
              <a:rPr lang="en-US" dirty="0" smtClean="0"/>
              <a:t>│   └── </a:t>
            </a:r>
            <a:r>
              <a:rPr lang="en-US" dirty="0" err="1" smtClean="0"/>
              <a:t>jquery.min.js</a:t>
            </a:r>
            <a:endParaRPr lang="en-US" dirty="0" smtClean="0"/>
          </a:p>
          <a:p>
            <a:r>
              <a:rPr lang="en-US" dirty="0" smtClean="0"/>
              <a:t>└── templates</a:t>
            </a:r>
          </a:p>
          <a:p>
            <a:r>
              <a:rPr lang="en-US" dirty="0" smtClean="0"/>
              <a:t>└── 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000" dirty="0" smtClean="0">
                <a:hlinkClick r:id="rId2"/>
              </a:rPr>
              <a:t>Flask</a:t>
            </a:r>
            <a:r>
              <a:rPr lang="zh-CN" altLang="en-US" sz="2000" dirty="0" smtClean="0"/>
              <a:t>是一个轻量级的</a:t>
            </a:r>
            <a:r>
              <a:rPr lang="en-US" sz="2000" dirty="0" smtClean="0"/>
              <a:t>Web</a:t>
            </a:r>
            <a:r>
              <a:rPr lang="zh-CN" altLang="en-US" sz="2000" dirty="0" smtClean="0"/>
              <a:t>应用框架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使用</a:t>
            </a:r>
            <a:r>
              <a:rPr lang="en-US" sz="2000" dirty="0" smtClean="0"/>
              <a:t>Python</a:t>
            </a:r>
            <a:r>
              <a:rPr lang="zh-CN" altLang="en-US" sz="2000" dirty="0" smtClean="0"/>
              <a:t>编写。基于 </a:t>
            </a:r>
            <a:r>
              <a:rPr lang="en-US" sz="2000" dirty="0" err="1" smtClean="0"/>
              <a:t>WerkzeugWSGI</a:t>
            </a:r>
            <a:r>
              <a:rPr lang="zh-CN" altLang="en-US" sz="2000" dirty="0" smtClean="0"/>
              <a:t>工具箱和 </a:t>
            </a:r>
            <a:r>
              <a:rPr lang="en-US" sz="2000" dirty="0" smtClean="0"/>
              <a:t>Jinja2</a:t>
            </a:r>
            <a:r>
              <a:rPr lang="zh-CN" altLang="en-US" sz="2000" dirty="0" smtClean="0"/>
              <a:t>模板引擎。使用 </a:t>
            </a:r>
            <a:r>
              <a:rPr lang="en-US" sz="2000" dirty="0" smtClean="0"/>
              <a:t>BSD </a:t>
            </a:r>
            <a:r>
              <a:rPr lang="zh-CN" altLang="en-US" sz="2000" dirty="0" smtClean="0"/>
              <a:t>授权。</a:t>
            </a:r>
          </a:p>
          <a:p>
            <a:pPr>
              <a:buFont typeface="Wingdings" pitchFamily="2" charset="2"/>
              <a:buChar char="p"/>
            </a:pPr>
            <a:r>
              <a:rPr lang="en-US" sz="2000" dirty="0" smtClean="0"/>
              <a:t>flask + </a:t>
            </a:r>
            <a:r>
              <a:rPr lang="en-US" sz="2000" dirty="0" err="1" smtClean="0"/>
              <a:t>chartkick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需要先安装</a:t>
            </a:r>
            <a:r>
              <a:rPr lang="en-US" sz="2000" dirty="0" smtClean="0">
                <a:hlinkClick r:id="rId3"/>
              </a:rPr>
              <a:t>chartkick.py </a:t>
            </a:r>
            <a:r>
              <a:rPr lang="zh-CN" altLang="en-US" sz="2000" dirty="0" smtClean="0">
                <a:hlinkClick r:id="rId3"/>
              </a:rPr>
              <a:t>模块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有关在服务器上建立的一个简单网站</a:t>
            </a:r>
            <a:endParaRPr lang="zh-CN" altLang="en-US" sz="2800" b="1" i="1" dirty="0"/>
          </a:p>
        </p:txBody>
      </p:sp>
      <p:pic>
        <p:nvPicPr>
          <p:cNvPr id="3074" name="Picture 2" descr="c:\users\zhangjh\appdata\roaming\360se6\User Data\temp\chartki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2000240"/>
            <a:ext cx="5553075" cy="42672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85720" y="2428868"/>
            <a:ext cx="257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这是一个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demo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实现的图形界面：</a:t>
            </a:r>
            <a:endParaRPr lang="zh-CN" altLang="en-US" sz="20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画图的工具很多，我们需要的是一个可以作为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“嵌入”到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中的画图工具，这一般选择“框架”。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000" dirty="0" err="1" smtClean="0">
                <a:hlinkClick r:id="rId2"/>
              </a:rPr>
              <a:t>Chartkick</a:t>
            </a:r>
            <a:r>
              <a:rPr lang="zh-CN" altLang="en-US" sz="2000" dirty="0" smtClean="0"/>
              <a:t>是一个图表绘制工具，特点是</a:t>
            </a:r>
            <a:r>
              <a:rPr lang="en-US" sz="2000" dirty="0" smtClean="0"/>
              <a:t>UI</a:t>
            </a:r>
            <a:r>
              <a:rPr lang="zh-CN" altLang="en-US" sz="2000" dirty="0" smtClean="0"/>
              <a:t>美观、使用简单，并且支持</a:t>
            </a:r>
            <a:r>
              <a:rPr lang="en-US" sz="2000" dirty="0" smtClean="0"/>
              <a:t>IE6</a:t>
            </a:r>
            <a:r>
              <a:rPr lang="zh-CN" altLang="en-US" sz="2000" dirty="0" smtClean="0"/>
              <a:t>在内的大多数浏览器。</a:t>
            </a:r>
            <a:r>
              <a:rPr lang="en-US" sz="2000" dirty="0" err="1" smtClean="0"/>
              <a:t>chartkick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可以画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报表， 界面比较美观 ，其支持加载</a:t>
            </a:r>
            <a:r>
              <a:rPr lang="en-US" sz="2000" dirty="0" smtClean="0"/>
              <a:t>Google Charts </a:t>
            </a:r>
            <a:r>
              <a:rPr lang="zh-CN" altLang="en-US" sz="2000" dirty="0" smtClean="0"/>
              <a:t>和 </a:t>
            </a:r>
            <a:r>
              <a:rPr lang="en-US" sz="2000" dirty="0" err="1" smtClean="0"/>
              <a:t>Highcharts</a:t>
            </a:r>
            <a:r>
              <a:rPr lang="zh-CN" altLang="en-US" sz="2000" dirty="0" smtClean="0"/>
              <a:t>图形库，而且支持集成</a:t>
            </a:r>
            <a:r>
              <a:rPr lang="en-US" sz="2000" dirty="0" err="1" smtClean="0"/>
              <a:t>Django</a:t>
            </a:r>
            <a:r>
              <a:rPr lang="en-US" sz="2000" dirty="0" smtClean="0"/>
              <a:t>, Flask/Jinja2</a:t>
            </a:r>
            <a:r>
              <a:rPr lang="zh-CN" altLang="en-US" sz="2000" dirty="0" smtClean="0"/>
              <a:t>框架  </a:t>
            </a:r>
            <a:endParaRPr lang="en-US" altLang="zh-CN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有关在服务器上的绘图工具</a:t>
            </a:r>
            <a:endParaRPr lang="zh-CN" altLang="en-US" sz="2800" b="1" i="1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14686"/>
            <a:ext cx="7643834" cy="349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这是用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写的数据载入部分的程序：</a:t>
            </a: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有关在服务器上建立的一个简单网站</a:t>
            </a:r>
            <a:endParaRPr lang="zh-CN" altLang="en-US" sz="2800" b="1" i="1" dirty="0"/>
          </a:p>
        </p:txBody>
      </p:sp>
      <p:sp>
        <p:nvSpPr>
          <p:cNvPr id="6" name="矩形 5"/>
          <p:cNvSpPr/>
          <p:nvPr/>
        </p:nvSpPr>
        <p:spPr>
          <a:xfrm>
            <a:off x="571472" y="1285860"/>
            <a:ext cx="80724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from flask import Flask  //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Flask</a:t>
            </a:r>
            <a:endParaRPr lang="zh-CN" altLang="en-US" dirty="0" smtClean="0"/>
          </a:p>
          <a:p>
            <a:r>
              <a:rPr lang="en-US" altLang="zh-CN" dirty="0" smtClean="0"/>
              <a:t>from flask import request //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request</a:t>
            </a:r>
            <a:endParaRPr lang="zh-CN" altLang="en-US" dirty="0" smtClean="0"/>
          </a:p>
          <a:p>
            <a:r>
              <a:rPr lang="en-US" altLang="zh-CN" dirty="0" smtClean="0"/>
              <a:t>from flask import </a:t>
            </a:r>
            <a:r>
              <a:rPr lang="en-US" altLang="zh-CN" dirty="0" err="1" smtClean="0"/>
              <a:t>render_template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导入</a:t>
            </a:r>
            <a:r>
              <a:rPr lang="en-US" altLang="zh-CN" dirty="0" err="1" smtClean="0"/>
              <a:t>render_template</a:t>
            </a:r>
            <a:r>
              <a:rPr lang="zh-CN" altLang="en-US" dirty="0" smtClean="0"/>
              <a:t>模板</a:t>
            </a:r>
          </a:p>
          <a:p>
            <a:r>
              <a:rPr lang="en-US" altLang="zh-CN" dirty="0" smtClean="0"/>
              <a:t>app = Flask(__name__)</a:t>
            </a:r>
            <a:endParaRPr lang="zh-CN" altLang="en-US" dirty="0" smtClean="0"/>
          </a:p>
          <a:p>
            <a:r>
              <a:rPr lang="en-US" altLang="zh-CN" dirty="0" smtClean="0"/>
              <a:t>a = []</a:t>
            </a:r>
            <a:endParaRPr lang="zh-CN" altLang="en-US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app.route</a:t>
            </a:r>
            <a:r>
              <a:rPr lang="en-US" altLang="zh-CN" dirty="0" smtClean="0"/>
              <a:t>('/')</a:t>
            </a:r>
            <a:endParaRPr lang="zh-CN" altLang="en-US" dirty="0" smtClean="0"/>
          </a:p>
          <a:p>
            <a:r>
              <a:rPr lang="en-US" altLang="zh-CN" dirty="0" smtClean="0"/>
              <a:t>def show():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render_template</a:t>
            </a:r>
            <a:r>
              <a:rPr lang="en-US" altLang="zh-CN" dirty="0" smtClean="0"/>
              <a:t>(‘index.html’, </a:t>
            </a:r>
            <a:r>
              <a:rPr lang="en-US" altLang="zh-CN" dirty="0" err="1" smtClean="0"/>
              <a:t>datalist</a:t>
            </a:r>
            <a:r>
              <a:rPr lang="en-US" altLang="zh-CN" dirty="0" smtClean="0"/>
              <a:t>=a)</a:t>
            </a:r>
            <a:endParaRPr lang="zh-CN" altLang="en-US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app.route</a:t>
            </a:r>
            <a:r>
              <a:rPr lang="en-US" altLang="zh-CN" dirty="0" smtClean="0"/>
              <a:t>('/', methods=['POST'])</a:t>
            </a:r>
            <a:endParaRPr lang="zh-CN" altLang="en-US" dirty="0" smtClean="0"/>
          </a:p>
          <a:p>
            <a:r>
              <a:rPr lang="en-US" altLang="zh-CN" dirty="0" smtClean="0"/>
              <a:t>def </a:t>
            </a:r>
            <a:r>
              <a:rPr lang="en-US" altLang="zh-CN" dirty="0" err="1" smtClean="0"/>
              <a:t>getDate</a:t>
            </a:r>
            <a:r>
              <a:rPr lang="en-US" altLang="zh-CN" dirty="0" smtClean="0"/>
              <a:t>():</a:t>
            </a:r>
            <a:endParaRPr lang="zh-CN" altLang="en-US" dirty="0" smtClean="0"/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a.append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request.json</a:t>
            </a:r>
            <a:r>
              <a:rPr lang="en-US" altLang="zh-CN" dirty="0" smtClean="0"/>
              <a:t>[‘value’])</a:t>
            </a:r>
            <a:endParaRPr lang="zh-CN" altLang="en-US" dirty="0" smtClean="0"/>
          </a:p>
          <a:p>
            <a:r>
              <a:rPr lang="en-US" altLang="zh-CN" dirty="0" smtClean="0"/>
              <a:t>def store(data):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pass</a:t>
            </a:r>
            <a:endParaRPr lang="zh-CN" altLang="en-US" dirty="0" smtClean="0"/>
          </a:p>
          <a:p>
            <a:r>
              <a:rPr lang="en-US" altLang="zh-CN" dirty="0" smtClean="0"/>
              <a:t>def get(data):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pass</a:t>
            </a:r>
            <a:endParaRPr lang="zh-CN" altLang="en-US" dirty="0" smtClean="0"/>
          </a:p>
          <a:p>
            <a:r>
              <a:rPr lang="en-US" altLang="zh-CN" dirty="0" smtClean="0"/>
              <a:t>if __name__ == '__main__':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app.run</a:t>
            </a:r>
            <a:r>
              <a:rPr lang="en-US" altLang="zh-CN" dirty="0" smtClean="0"/>
              <a:t>(host='192.168.1.188',port=5000)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头部分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有关在服务器上建立的一个简单网站</a:t>
            </a:r>
            <a:endParaRPr lang="zh-CN" altLang="en-US" sz="2800" b="1" i="1" dirty="0"/>
          </a:p>
        </p:txBody>
      </p:sp>
      <p:sp>
        <p:nvSpPr>
          <p:cNvPr id="7" name="矩形 6"/>
          <p:cNvSpPr/>
          <p:nvPr/>
        </p:nvSpPr>
        <p:spPr>
          <a:xfrm>
            <a:off x="2428860" y="5357826"/>
            <a:ext cx="6072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由于测试主机上不能上外网，所以这里将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文件下载到了本地，并配置为</a:t>
            </a:r>
            <a:r>
              <a:rPr lang="en-US" altLang="zh-CN" dirty="0" err="1" smtClean="0"/>
              <a:t>url_for</a:t>
            </a:r>
            <a:r>
              <a:rPr lang="zh-CN" altLang="en-US" dirty="0" smtClean="0"/>
              <a:t>路径。</a:t>
            </a:r>
          </a:p>
          <a:p>
            <a:r>
              <a:rPr lang="en-US" altLang="zh-CN" dirty="0" smtClean="0"/>
              <a:t>python run.py</a:t>
            </a:r>
            <a:r>
              <a:rPr lang="zh-CN" altLang="en-US" dirty="0" smtClean="0"/>
              <a:t>运行后，在浏览器中打开</a:t>
            </a:r>
            <a:r>
              <a:rPr lang="en-US" altLang="zh-CN" dirty="0" smtClean="0"/>
              <a:t>http://127.0.0.1:5000</a:t>
            </a:r>
            <a:r>
              <a:rPr lang="zh-CN" altLang="en-US" dirty="0" smtClean="0"/>
              <a:t>就可以看到上面截图的效果了。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4282" y="1410355"/>
            <a:ext cx="85011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&lt;!</a:t>
            </a:r>
            <a:r>
              <a:rPr lang="en-US" altLang="zh-CN" dirty="0" err="1" smtClean="0"/>
              <a:t>doctype</a:t>
            </a:r>
            <a:r>
              <a:rPr lang="en-US" altLang="zh-CN" dirty="0" smtClean="0"/>
              <a:t> html&gt;</a:t>
            </a:r>
          </a:p>
          <a:p>
            <a:r>
              <a:rPr lang="en-US" altLang="zh-CN" dirty="0" smtClean="0"/>
              <a:t>&lt;html 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="en"&gt;</a:t>
            </a:r>
          </a:p>
          <a:p>
            <a:r>
              <a:rPr lang="en-US" altLang="zh-CN" dirty="0" smtClean="0"/>
              <a:t>  &lt;head&gt;</a:t>
            </a:r>
          </a:p>
          <a:p>
            <a:r>
              <a:rPr lang="en-US" altLang="zh-CN" dirty="0" smtClean="0"/>
              <a:t>    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="utf-8"&gt;</a:t>
            </a:r>
          </a:p>
          <a:p>
            <a:r>
              <a:rPr lang="en-US" altLang="zh-CN" dirty="0" smtClean="0"/>
              <a:t>    &lt;meta http-equiv="x-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-compatible" content="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=edge"&gt;</a:t>
            </a:r>
          </a:p>
          <a:p>
            <a:r>
              <a:rPr lang="en-US" altLang="zh-CN" dirty="0" smtClean="0"/>
              <a:t>    &lt;title&gt;</a:t>
            </a:r>
            <a:r>
              <a:rPr lang="en-US" altLang="zh-CN" dirty="0" err="1" smtClean="0"/>
              <a:t>Anx's</a:t>
            </a:r>
            <a:r>
              <a:rPr lang="en-US" altLang="zh-CN" dirty="0" smtClean="0"/>
              <a:t> cloud&lt;/title&gt;</a:t>
            </a:r>
          </a:p>
          <a:p>
            <a:r>
              <a:rPr lang="en-US" altLang="zh-CN" dirty="0" smtClean="0"/>
              <a:t>    &lt;meta name="viewport" content="width=device-</a:t>
            </a:r>
            <a:r>
              <a:rPr lang="en-US" altLang="zh-CN" dirty="0" err="1" smtClean="0"/>
              <a:t>width,initial</a:t>
            </a:r>
            <a:r>
              <a:rPr lang="en-US" altLang="zh-CN" dirty="0" smtClean="0"/>
              <a:t>-scale=1"&gt;</a:t>
            </a:r>
          </a:p>
          <a:p>
            <a:r>
              <a:rPr lang="en-US" altLang="zh-CN" dirty="0" smtClean="0"/>
              <a:t>    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="../static/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/normalize.css"&gt;</a:t>
            </a:r>
          </a:p>
          <a:p>
            <a:r>
              <a:rPr lang="en-US" altLang="zh-CN" dirty="0" smtClean="0"/>
              <a:t>    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="../static/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/main.css"&gt;</a:t>
            </a:r>
          </a:p>
          <a:p>
            <a:r>
              <a:rPr lang="en-US" altLang="zh-CN" dirty="0" smtClean="0"/>
              <a:t>      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="../static/</a:t>
            </a:r>
            <a:r>
              <a:rPr lang="en-US" altLang="zh-CN" dirty="0" err="1" smtClean="0"/>
              <a:t>jquery.min.js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      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="../static/highcharts.js"&gt;&lt;/script&gt;</a:t>
            </a:r>
          </a:p>
          <a:p>
            <a:r>
              <a:rPr lang="en-US" altLang="zh-CN" dirty="0" smtClean="0"/>
              <a:t>      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="../static/chartkick.js"&gt;&lt;/script&gt; </a:t>
            </a:r>
          </a:p>
          <a:p>
            <a:r>
              <a:rPr lang="en-US" altLang="zh-CN" dirty="0" smtClean="0"/>
              <a:t>&lt;head&gt;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显示层部分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有关在服务器上建立的一个简单网站</a:t>
            </a:r>
            <a:endParaRPr lang="zh-CN" altLang="en-US" sz="2800" b="1" i="1" dirty="0"/>
          </a:p>
        </p:txBody>
      </p:sp>
      <p:sp>
        <p:nvSpPr>
          <p:cNvPr id="7" name="矩形 6"/>
          <p:cNvSpPr/>
          <p:nvPr/>
        </p:nvSpPr>
        <p:spPr>
          <a:xfrm>
            <a:off x="2428860" y="5357826"/>
            <a:ext cx="6072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由于测试主机上不能上外网，所以这里将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文件下载到了本地，并配置为</a:t>
            </a:r>
            <a:r>
              <a:rPr lang="en-US" altLang="zh-CN" dirty="0" err="1" smtClean="0"/>
              <a:t>url_for</a:t>
            </a:r>
            <a:r>
              <a:rPr lang="zh-CN" altLang="en-US" dirty="0" smtClean="0"/>
              <a:t>路径。</a:t>
            </a:r>
          </a:p>
          <a:p>
            <a:r>
              <a:rPr lang="en-US" altLang="zh-CN" dirty="0" smtClean="0"/>
              <a:t>python run.py</a:t>
            </a:r>
            <a:r>
              <a:rPr lang="zh-CN" altLang="en-US" dirty="0" smtClean="0"/>
              <a:t>运行后，在浏览器中打开</a:t>
            </a:r>
            <a:r>
              <a:rPr lang="en-US" altLang="zh-CN" dirty="0" smtClean="0"/>
              <a:t>http://127.0.0.1:5000</a:t>
            </a:r>
            <a:r>
              <a:rPr lang="zh-CN" altLang="en-US" dirty="0" smtClean="0"/>
              <a:t>就可以看到上面截图的效果了。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4282" y="1410355"/>
            <a:ext cx="85011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    &lt;div class="container"&gt;</a:t>
            </a:r>
          </a:p>
          <a:p>
            <a:r>
              <a:rPr lang="en-US" altLang="zh-CN" dirty="0" smtClean="0"/>
              <a:t>      &lt;header&gt;</a:t>
            </a:r>
          </a:p>
          <a:p>
            <a:r>
              <a:rPr lang="en-US" altLang="zh-CN" dirty="0" smtClean="0"/>
              <a:t>        &lt;h1&gt;Data from raspberry PI&lt;/h1&gt;</a:t>
            </a:r>
          </a:p>
          <a:p>
            <a:r>
              <a:rPr lang="en-US" altLang="zh-CN" dirty="0" smtClean="0"/>
              <a:t>      &lt;/header&gt;</a:t>
            </a:r>
          </a:p>
          <a:p>
            <a:r>
              <a:rPr lang="en-US" altLang="zh-CN" dirty="0" smtClean="0"/>
              <a:t>      &lt;section&gt;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&lt;div id="chart-12" style="height: 300px; text-align: center; color: #999;</a:t>
            </a:r>
          </a:p>
          <a:p>
            <a:r>
              <a:rPr lang="en-US" altLang="zh-CN" dirty="0" smtClean="0"/>
              <a:t>                      line-height: 300px; font-size: 14px;</a:t>
            </a:r>
          </a:p>
          <a:p>
            <a:r>
              <a:rPr lang="en-US" altLang="zh-CN" dirty="0" smtClean="0"/>
              <a:t>                      font-family: Lucida Grande, Lucida Sans Unicode,</a:t>
            </a:r>
          </a:p>
          <a:p>
            <a:r>
              <a:rPr lang="en-US" altLang="zh-CN" dirty="0" smtClean="0"/>
              <a:t>                      Verdana, Arial, Helvetica, sans-serif;"&gt;</a:t>
            </a:r>
          </a:p>
          <a:p>
            <a:r>
              <a:rPr lang="en-US" altLang="zh-CN" dirty="0" smtClean="0"/>
              <a:t>    Loading...</a:t>
            </a:r>
          </a:p>
          <a:p>
            <a:r>
              <a:rPr lang="en-US" altLang="zh-CN" dirty="0" smtClean="0"/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数据提取部分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有关在服务器上建立的一个简单网站</a:t>
            </a:r>
            <a:endParaRPr lang="zh-CN" altLang="en-US" sz="2800" b="1" i="1" dirty="0"/>
          </a:p>
        </p:txBody>
      </p:sp>
      <p:sp>
        <p:nvSpPr>
          <p:cNvPr id="7" name="矩形 6"/>
          <p:cNvSpPr/>
          <p:nvPr/>
        </p:nvSpPr>
        <p:spPr>
          <a:xfrm>
            <a:off x="2357422" y="3714752"/>
            <a:ext cx="6072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由于测试主机上不能上外网，所以这里将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文件下载到了本地，并配置为</a:t>
            </a:r>
            <a:r>
              <a:rPr lang="en-US" altLang="zh-CN" dirty="0" err="1" smtClean="0"/>
              <a:t>url_for</a:t>
            </a:r>
            <a:r>
              <a:rPr lang="zh-CN" altLang="en-US" dirty="0" smtClean="0"/>
              <a:t>路径。</a:t>
            </a:r>
          </a:p>
          <a:p>
            <a:r>
              <a:rPr lang="en-US" altLang="zh-CN" dirty="0" smtClean="0"/>
              <a:t>python run.py</a:t>
            </a:r>
            <a:r>
              <a:rPr lang="zh-CN" altLang="en-US" dirty="0" smtClean="0"/>
              <a:t>运行后，在浏览器中打开</a:t>
            </a:r>
            <a:r>
              <a:rPr lang="en-US" altLang="zh-CN" dirty="0" smtClean="0"/>
              <a:t>http://127.0.0.1:5000</a:t>
            </a:r>
            <a:r>
              <a:rPr lang="zh-CN" altLang="en-US" dirty="0" smtClean="0"/>
              <a:t>就可以看到上面截图的效果了。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4282" y="1410355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&lt;script&gt;</a:t>
            </a:r>
          </a:p>
          <a:p>
            <a:r>
              <a:rPr lang="en-US" altLang="zh-CN" dirty="0" smtClean="0"/>
              <a:t>//&lt;![CDATA[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Chartkick.ColumnChart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("chart-12"), {0: 12.0, 1: 12.0, 2: 12.0, 3: 12.0, 4: 12.0, 5: 6.0, 6: 12.0, 7: 6.0, 8: 12.0, 9: 12.0, 10: 12.0, 11: 12.0, 12: 12.0, 13: 17.0, 14: 12.0, 15: 17.0, 16: 12.0, 17: 22.0, 18: 22.0, 19: 12.0}, {"library": {}});</a:t>
            </a:r>
          </a:p>
          <a:p>
            <a:r>
              <a:rPr lang="en-US" altLang="zh-CN" dirty="0" smtClean="0"/>
              <a:t>//]]&gt;</a:t>
            </a:r>
          </a:p>
          <a:p>
            <a:r>
              <a:rPr lang="en-US" altLang="zh-CN" dirty="0" smtClean="0"/>
              <a:t>&lt;/script&gt;</a:t>
            </a:r>
          </a:p>
          <a:p>
            <a:r>
              <a:rPr lang="en-US" altLang="zh-CN" dirty="0" smtClean="0"/>
              <a:t>      &lt;/section&gt;</a:t>
            </a:r>
          </a:p>
          <a:p>
            <a:r>
              <a:rPr lang="en-US" altLang="zh-CN" dirty="0" smtClean="0"/>
              <a:t>    &lt;/div&gt;</a:t>
            </a:r>
          </a:p>
          <a:p>
            <a:r>
              <a:rPr lang="en-US" altLang="zh-CN" dirty="0" smtClean="0"/>
              <a:t>  &lt;/body&gt;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树莓派的数据上传部分：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有关在服务器上建立的一个简单网站</a:t>
            </a:r>
            <a:endParaRPr lang="zh-CN" altLang="en-US" sz="2800" b="1" i="1" dirty="0"/>
          </a:p>
        </p:txBody>
      </p:sp>
      <p:sp>
        <p:nvSpPr>
          <p:cNvPr id="8" name="矩形 7"/>
          <p:cNvSpPr/>
          <p:nvPr/>
        </p:nvSpPr>
        <p:spPr>
          <a:xfrm>
            <a:off x="285720" y="1500174"/>
            <a:ext cx="85011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serial</a:t>
            </a:r>
            <a:endParaRPr lang="zh-CN" alt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zh-CN" alt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time,subprocess,datetime</a:t>
            </a:r>
            <a:endParaRPr lang="zh-CN" alt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endParaRPr lang="zh-CN" altLang="en-US" dirty="0" smtClean="0"/>
          </a:p>
          <a:p>
            <a:r>
              <a:rPr lang="en-US" dirty="0" smtClean="0"/>
              <a:t>import requests</a:t>
            </a:r>
            <a:endParaRPr lang="zh-CN" altLang="en-US" dirty="0" smtClean="0"/>
          </a:p>
          <a:p>
            <a:r>
              <a:rPr lang="en-US" dirty="0" smtClean="0"/>
              <a:t>import string</a:t>
            </a:r>
            <a:endParaRPr lang="zh-CN" altLang="en-US" dirty="0" smtClean="0"/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smtClean="0"/>
              <a:t>ser = </a:t>
            </a:r>
            <a:r>
              <a:rPr lang="en-US" dirty="0" err="1" smtClean="0"/>
              <a:t>serial.Serial</a:t>
            </a:r>
            <a:r>
              <a:rPr lang="en-US" dirty="0" smtClean="0"/>
              <a:t>('/dev/ttyACM0',9600,timeout=2)</a:t>
            </a:r>
            <a:endParaRPr lang="zh-CN" altLang="en-US" dirty="0" smtClean="0"/>
          </a:p>
          <a:p>
            <a:r>
              <a:rPr lang="en-US" dirty="0" err="1" smtClean="0"/>
              <a:t>ser.open</a:t>
            </a:r>
            <a:r>
              <a:rPr lang="en-US" dirty="0" smtClean="0"/>
              <a:t>()</a:t>
            </a:r>
            <a:endParaRPr lang="zh-CN" altLang="en-US" dirty="0" smtClean="0"/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smtClean="0"/>
              <a:t>try:</a:t>
            </a:r>
            <a:endParaRPr lang="zh-CN" altLang="en-US" dirty="0" smtClean="0"/>
          </a:p>
          <a:p>
            <a:r>
              <a:rPr lang="en-US" dirty="0" smtClean="0"/>
              <a:t>   while 1:</a:t>
            </a:r>
            <a:endParaRPr lang="zh-CN" altLang="en-US" dirty="0" smtClean="0"/>
          </a:p>
          <a:p>
            <a:r>
              <a:rPr lang="en-US" dirty="0" smtClean="0"/>
              <a:t>          </a:t>
            </a:r>
            <a:r>
              <a:rPr lang="en-US" dirty="0" err="1" smtClean="0"/>
              <a:t>subprocess.call</a:t>
            </a:r>
            <a:r>
              <a:rPr lang="en-US" dirty="0" smtClean="0"/>
              <a:t>("clear")</a:t>
            </a:r>
            <a:endParaRPr lang="zh-CN" altLang="en-US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os.system</a:t>
            </a:r>
            <a:r>
              <a:rPr lang="en-US" dirty="0" smtClean="0"/>
              <a:t>('clear')</a:t>
            </a:r>
            <a:endParaRPr lang="zh-CN" altLang="en-US" dirty="0" smtClean="0"/>
          </a:p>
          <a:p>
            <a:r>
              <a:rPr lang="en-US" dirty="0" smtClean="0"/>
              <a:t>         response = </a:t>
            </a:r>
            <a:r>
              <a:rPr lang="en-US" dirty="0" err="1" smtClean="0"/>
              <a:t>ser.readline</a:t>
            </a:r>
            <a:r>
              <a:rPr lang="en-US" dirty="0" smtClean="0"/>
              <a:t>()</a:t>
            </a:r>
            <a:endParaRPr lang="zh-CN" altLang="en-US" dirty="0" smtClean="0"/>
          </a:p>
          <a:p>
            <a:r>
              <a:rPr lang="en-US" dirty="0" smtClean="0"/>
              <a:t>         print </a:t>
            </a:r>
            <a:r>
              <a:rPr lang="en-US" dirty="0" err="1" smtClean="0"/>
              <a:t>datetime.datetime.now</a:t>
            </a:r>
            <a:r>
              <a:rPr lang="en-US" dirty="0" smtClean="0"/>
              <a:t>()</a:t>
            </a:r>
            <a:endParaRPr lang="zh-CN" altLang="en-US" dirty="0" smtClean="0"/>
          </a:p>
          <a:p>
            <a:r>
              <a:rPr lang="en-US" dirty="0" smtClean="0"/>
              <a:t>	 print </a:t>
            </a:r>
            <a:r>
              <a:rPr lang="en-US" dirty="0" err="1" smtClean="0"/>
              <a:t>time.strftime</a:t>
            </a:r>
            <a:r>
              <a:rPr lang="en-US" dirty="0" smtClean="0"/>
              <a:t>('%H:%M:%S')</a:t>
            </a:r>
            <a:endParaRPr lang="zh-CN" altLang="en-US" dirty="0" smtClean="0"/>
          </a:p>
          <a:p>
            <a:r>
              <a:rPr lang="en-US" dirty="0" smtClean="0"/>
              <a:t>         print response</a:t>
            </a:r>
            <a:endParaRPr lang="zh-CN" altLang="en-US" dirty="0" smtClean="0"/>
          </a:p>
          <a:p>
            <a:r>
              <a:rPr lang="en-US" dirty="0" smtClean="0"/>
              <a:t>        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458200" cy="100013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在苏宁公有云界面上，选择：控制台</a:t>
            </a:r>
            <a:r>
              <a:rPr lang="en-US" altLang="zh-CN" sz="2400" b="1" dirty="0" smtClean="0"/>
              <a:t>|</a:t>
            </a:r>
            <a:r>
              <a:rPr lang="zh-CN" altLang="en-US" sz="2400" b="1" dirty="0" smtClean="0"/>
              <a:t>其他</a:t>
            </a:r>
            <a:r>
              <a:rPr lang="en-US" altLang="zh-CN" sz="2400" b="1" dirty="0" smtClean="0"/>
              <a:t>|</a:t>
            </a:r>
            <a:r>
              <a:rPr lang="zh-CN" altLang="en-US" sz="2400" b="1" dirty="0" smtClean="0"/>
              <a:t>免费试用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按照菜单提示，完成免费试用申请，得到</a:t>
            </a:r>
            <a:r>
              <a:rPr lang="en-US" altLang="zh-CN" sz="2400" b="1" dirty="0" smtClean="0"/>
              <a:t>200</a:t>
            </a:r>
            <a:r>
              <a:rPr lang="zh-CN" altLang="en-US" sz="2400" b="1" dirty="0" smtClean="0"/>
              <a:t>元试用费</a:t>
            </a:r>
            <a:endParaRPr lang="en-US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申请苏宁公有云</a:t>
            </a:r>
            <a:endParaRPr lang="zh-CN" altLang="en-US" sz="32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85992"/>
            <a:ext cx="74104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214414" y="5143512"/>
            <a:ext cx="764386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在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1-2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个工作日后，申请或许得到批准，可获得约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200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元试用费，试用费用实时计算，没有使用期限。</a:t>
            </a:r>
            <a:endParaRPr lang="en-US" altLang="zh-CN" sz="24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然后对申请到的云服务器，进行配置。</a:t>
            </a:r>
            <a:endParaRPr lang="en-US" sz="2400" b="1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树莓派的数据上传部分：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有关在服务器上建立的一个简单网站</a:t>
            </a:r>
            <a:endParaRPr lang="zh-CN" altLang="en-US" sz="2800" b="1" i="1" dirty="0"/>
          </a:p>
        </p:txBody>
      </p:sp>
      <p:sp>
        <p:nvSpPr>
          <p:cNvPr id="8" name="矩形 7"/>
          <p:cNvSpPr/>
          <p:nvPr/>
        </p:nvSpPr>
        <p:spPr>
          <a:xfrm>
            <a:off x="214282" y="1500174"/>
            <a:ext cx="850112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try:</a:t>
            </a:r>
            <a:endParaRPr lang="zh-CN" altLang="en-US" dirty="0" smtClean="0"/>
          </a:p>
          <a:p>
            <a:r>
              <a:rPr lang="en-US" dirty="0" smtClean="0"/>
              <a:t>             k=</a:t>
            </a:r>
            <a:r>
              <a:rPr lang="en-US" dirty="0" err="1" smtClean="0"/>
              <a:t>string.atoi</a:t>
            </a:r>
            <a:r>
              <a:rPr lang="en-US" dirty="0" smtClean="0"/>
              <a:t>(response)</a:t>
            </a:r>
            <a:endParaRPr lang="zh-CN" altLang="en-US" dirty="0" smtClean="0"/>
          </a:p>
          <a:p>
            <a:r>
              <a:rPr lang="en-US" dirty="0" smtClean="0"/>
              <a:t>         except </a:t>
            </a:r>
            <a:r>
              <a:rPr lang="en-US" dirty="0" err="1" smtClean="0"/>
              <a:t>ValueError</a:t>
            </a:r>
            <a:r>
              <a:rPr lang="en-US" dirty="0" smtClean="0"/>
              <a:t>:</a:t>
            </a:r>
            <a:endParaRPr lang="zh-CN" altLang="en-US" dirty="0" smtClean="0"/>
          </a:p>
          <a:p>
            <a:r>
              <a:rPr lang="en-US" dirty="0" smtClean="0"/>
              <a:t>	     k=0</a:t>
            </a:r>
            <a:endParaRPr lang="zh-CN" altLang="en-US" dirty="0" smtClean="0"/>
          </a:p>
          <a:p>
            <a:r>
              <a:rPr lang="en-US" dirty="0" smtClean="0"/>
              <a:t>         </a:t>
            </a:r>
            <a:endParaRPr lang="zh-CN" altLang="en-US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ser.write</a:t>
            </a:r>
            <a:r>
              <a:rPr lang="en-US" dirty="0" smtClean="0"/>
              <a:t>('{0:5}'.format(</a:t>
            </a:r>
            <a:r>
              <a:rPr lang="en-US" dirty="0" err="1" smtClean="0"/>
              <a:t>time.strftime</a:t>
            </a:r>
            <a:r>
              <a:rPr lang="en-US" dirty="0" smtClean="0"/>
              <a:t>('%H%M')))         </a:t>
            </a:r>
            <a:endParaRPr lang="zh-CN" altLang="en-US" dirty="0" smtClean="0"/>
          </a:p>
          <a:p>
            <a:r>
              <a:rPr lang="en-US" dirty="0" smtClean="0"/>
              <a:t>        # </a:t>
            </a:r>
            <a:r>
              <a:rPr lang="en-US" dirty="0" err="1" smtClean="0"/>
              <a:t>time.sleep</a:t>
            </a:r>
            <a:r>
              <a:rPr lang="en-US" dirty="0" smtClean="0"/>
              <a:t>(.5)</a:t>
            </a:r>
            <a:endParaRPr lang="zh-CN" altLang="en-US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apiurl</a:t>
            </a:r>
            <a:r>
              <a:rPr lang="en-US" dirty="0" smtClean="0"/>
              <a:t> = 'http://api.yeelink.net/v1.0/device/181662/sensor/199944/datapoints'</a:t>
            </a:r>
            <a:endParaRPr lang="zh-CN" altLang="en-US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apiheaders</a:t>
            </a:r>
            <a:r>
              <a:rPr lang="en-US" dirty="0" smtClean="0"/>
              <a:t>={'U-Apikey':'2b70796ee9b6d3264653395bc5d4c60d','content-type':'applicantion/</a:t>
            </a:r>
            <a:r>
              <a:rPr lang="en-US" dirty="0" err="1" smtClean="0"/>
              <a:t>json</a:t>
            </a:r>
            <a:r>
              <a:rPr lang="en-US" dirty="0" smtClean="0"/>
              <a:t>'}</a:t>
            </a:r>
            <a:endParaRPr lang="zh-CN" altLang="en-US" dirty="0" smtClean="0"/>
          </a:p>
          <a:p>
            <a:r>
              <a:rPr lang="en-US" dirty="0" smtClean="0"/>
              <a:t>         payload={'</a:t>
            </a:r>
            <a:r>
              <a:rPr lang="en-US" dirty="0" err="1" smtClean="0"/>
              <a:t>value':k</a:t>
            </a:r>
            <a:r>
              <a:rPr lang="en-US" dirty="0" smtClean="0"/>
              <a:t>}</a:t>
            </a:r>
            <a:endParaRPr lang="zh-CN" altLang="en-US" dirty="0" smtClean="0"/>
          </a:p>
          <a:p>
            <a:r>
              <a:rPr lang="en-US" dirty="0" smtClean="0"/>
              <a:t>         r = requests.post(</a:t>
            </a:r>
            <a:r>
              <a:rPr lang="en-US" dirty="0" err="1" smtClean="0"/>
              <a:t>apiurl,headers</a:t>
            </a:r>
            <a:r>
              <a:rPr lang="en-US" dirty="0" smtClean="0"/>
              <a:t>=</a:t>
            </a:r>
            <a:r>
              <a:rPr lang="en-US" dirty="0" err="1" smtClean="0"/>
              <a:t>apiheaders,data</a:t>
            </a:r>
            <a:r>
              <a:rPr lang="en-US" dirty="0" smtClean="0"/>
              <a:t>=</a:t>
            </a:r>
            <a:r>
              <a:rPr lang="en-US" dirty="0" err="1" smtClean="0"/>
              <a:t>json.dumps</a:t>
            </a:r>
            <a:r>
              <a:rPr lang="en-US" dirty="0" smtClean="0"/>
              <a:t>(payload))</a:t>
            </a:r>
            <a:endParaRPr lang="zh-CN" altLang="en-US" dirty="0" smtClean="0"/>
          </a:p>
          <a:p>
            <a:r>
              <a:rPr lang="en-US" dirty="0" smtClean="0"/>
              <a:t>         print r</a:t>
            </a:r>
            <a:endParaRPr lang="zh-CN" altLang="en-US" dirty="0" smtClean="0"/>
          </a:p>
          <a:p>
            <a:r>
              <a:rPr lang="en-US" dirty="0" smtClean="0"/>
              <a:t>         #</a:t>
            </a:r>
            <a:r>
              <a:rPr lang="en-US" dirty="0" err="1" smtClean="0"/>
              <a:t>time.sleep</a:t>
            </a:r>
            <a:r>
              <a:rPr lang="en-US" dirty="0" smtClean="0"/>
              <a:t>(.5)</a:t>
            </a:r>
            <a:endParaRPr lang="zh-CN" altLang="en-US" dirty="0" smtClean="0"/>
          </a:p>
          <a:p>
            <a:r>
              <a:rPr lang="en-US" dirty="0" smtClean="0"/>
              <a:t>except </a:t>
            </a:r>
            <a:r>
              <a:rPr lang="en-US" dirty="0" err="1" smtClean="0"/>
              <a:t>KeyboardInterrupt</a:t>
            </a:r>
            <a:r>
              <a:rPr lang="en-US" dirty="0" smtClean="0"/>
              <a:t>:</a:t>
            </a:r>
            <a:endParaRPr lang="zh-CN" altLang="en-US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ser.close</a:t>
            </a:r>
            <a:r>
              <a:rPr lang="en-US" dirty="0" smtClean="0"/>
              <a:t>()</a:t>
            </a:r>
            <a:endParaRPr lang="zh-CN" altLang="en-US" dirty="0" smtClean="0"/>
          </a:p>
          <a:p>
            <a:r>
              <a:rPr lang="en-US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50112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实现效果：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2800" b="1" dirty="0" smtClean="0"/>
              <a:t>有关在服务器上的绘图工具</a:t>
            </a:r>
            <a:endParaRPr lang="zh-CN" altLang="en-US" sz="28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715404" cy="407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、在云上直接控制树莓派点亮</a:t>
            </a:r>
            <a:r>
              <a:rPr lang="en-US" altLang="zh-CN" sz="2800" b="1" dirty="0" smtClean="0"/>
              <a:t>LED</a:t>
            </a:r>
            <a:endParaRPr lang="zh-CN" altLang="en-US" sz="28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214422"/>
            <a:ext cx="8358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需求：另一个更像</a:t>
            </a:r>
            <a:r>
              <a:rPr lang="en-US" altLang="zh-CN" sz="2400" dirty="0" err="1" smtClean="0"/>
              <a:t>Yeelink</a:t>
            </a:r>
            <a:r>
              <a:rPr lang="zh-CN" altLang="en-US" sz="2400" dirty="0" smtClean="0"/>
              <a:t>的例子，是建立一个自己开发的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服务器，用户通过浏览器访问一个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服务器地址，就可以直接控制树莓派上的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灯：亮还是不亮。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用户的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显示和实际效果如下图：</a:t>
            </a:r>
            <a:endParaRPr lang="en-US" sz="2400" dirty="0"/>
          </a:p>
        </p:txBody>
      </p:sp>
      <p:pic>
        <p:nvPicPr>
          <p:cNvPr id="5" name="Picture 2" descr="c:\users\zhangjh\appdata\roaming\360se6\User Data\temp\SouthEa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00372"/>
            <a:ext cx="4020077" cy="2571768"/>
          </a:xfrm>
          <a:prstGeom prst="rect">
            <a:avLst/>
          </a:prstGeom>
          <a:noFill/>
        </p:spPr>
      </p:pic>
      <p:pic>
        <p:nvPicPr>
          <p:cNvPr id="6" name="Picture 4" descr="c:\users\zhangjh\appdata\roaming\360se6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071810"/>
            <a:ext cx="3571880" cy="29765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、使用</a:t>
            </a:r>
            <a:r>
              <a:rPr lang="en-US" sz="2800" b="1" dirty="0" smtClean="0"/>
              <a:t>flask</a:t>
            </a:r>
            <a:r>
              <a:rPr lang="zh-CN" altLang="en-US" sz="2800" b="1" dirty="0" smtClean="0"/>
              <a:t>进行</a:t>
            </a:r>
            <a:r>
              <a:rPr lang="en-US" sz="2800" b="1" dirty="0" smtClean="0"/>
              <a:t>python web</a:t>
            </a:r>
            <a:r>
              <a:rPr lang="zh-CN" altLang="en-US" sz="2800" b="1" dirty="0" smtClean="0"/>
              <a:t>开发</a:t>
            </a:r>
          </a:p>
        </p:txBody>
      </p:sp>
      <p:sp>
        <p:nvSpPr>
          <p:cNvPr id="7" name="矩形 6"/>
          <p:cNvSpPr/>
          <p:nvPr/>
        </p:nvSpPr>
        <p:spPr>
          <a:xfrm>
            <a:off x="428596" y="1142984"/>
            <a:ext cx="83582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在云服务器上进行一个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开发，可以用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，当然也可以选其他所谓轻量级的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开发框架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Flask</a:t>
            </a:r>
            <a:r>
              <a:rPr lang="zh-CN" altLang="en-US" sz="2400" dirty="0" smtClean="0"/>
              <a:t>就是用来在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服务器上进行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开发的、基于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的轻量级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开发框架。</a:t>
            </a:r>
            <a:endParaRPr lang="en-US" altLang="zh-CN" sz="2400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一、首先在服务器上安装</a:t>
            </a:r>
            <a:r>
              <a:rPr lang="en-US" sz="2400" b="1" dirty="0" smtClean="0"/>
              <a:t>flask</a:t>
            </a:r>
            <a:r>
              <a:rPr lang="zh-CN" altLang="en-US" sz="2400" b="1" dirty="0" smtClean="0"/>
              <a:t>开发环境：   </a:t>
            </a:r>
            <a:endParaRPr lang="zh-CN" altLang="en-US" sz="2400" dirty="0" smtClean="0"/>
          </a:p>
          <a:p>
            <a:r>
              <a:rPr lang="zh-CN" altLang="en-US" sz="2400" dirty="0" smtClean="0"/>
              <a:t>假定服务器系统的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是</a:t>
            </a:r>
            <a:r>
              <a:rPr lang="en-US" sz="2400" dirty="0" err="1" smtClean="0"/>
              <a:t>debian</a:t>
            </a:r>
            <a:r>
              <a:rPr lang="zh-CN" altLang="en-US" sz="2400" dirty="0" smtClean="0"/>
              <a:t>，其他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系统的命令可能稍有差异：</a:t>
            </a:r>
          </a:p>
          <a:p>
            <a:r>
              <a:rPr lang="en-US" sz="2400" dirty="0" err="1" smtClean="0"/>
              <a:t>ssh</a:t>
            </a:r>
            <a:r>
              <a:rPr lang="zh-CN" altLang="en-US" sz="2400" dirty="0" smtClean="0"/>
              <a:t>登陆服务器后：</a:t>
            </a:r>
          </a:p>
          <a:p>
            <a:r>
              <a:rPr lang="en-US" sz="2400" dirty="0" err="1" smtClean="0"/>
              <a:t>sudo</a:t>
            </a:r>
            <a:r>
              <a:rPr lang="en-US" sz="2400" dirty="0" smtClean="0"/>
              <a:t> apt-get install python-pip</a:t>
            </a:r>
          </a:p>
          <a:p>
            <a:r>
              <a:rPr lang="en-US" sz="2400" dirty="0" err="1" smtClean="0"/>
              <a:t>sudo</a:t>
            </a:r>
            <a:r>
              <a:rPr lang="en-US" sz="2400" dirty="0" smtClean="0"/>
              <a:t> pip install flask</a:t>
            </a:r>
          </a:p>
          <a:p>
            <a:r>
              <a:rPr lang="zh-CN" altLang="en-US" sz="2400" dirty="0" smtClean="0"/>
              <a:t>然后环境就搭好了。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  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二、 测试</a:t>
            </a:r>
            <a:endParaRPr lang="zh-CN" altLang="en-US" sz="2400" dirty="0" smtClean="0"/>
          </a:p>
          <a:p>
            <a:r>
              <a:rPr lang="zh-CN" altLang="en-US" sz="2400" dirty="0" smtClean="0"/>
              <a:t>在服务器上写了一个小型的</a:t>
            </a:r>
            <a:r>
              <a:rPr lang="en-US" sz="2400" dirty="0" smtClean="0"/>
              <a:t>web </a:t>
            </a:r>
            <a:r>
              <a:rPr lang="en-US" sz="2400" dirty="0" err="1" smtClean="0"/>
              <a:t>blog：emdlog</a:t>
            </a:r>
            <a:r>
              <a:rPr lang="en-US" sz="2400" dirty="0" smtClean="0"/>
              <a:t>,</a:t>
            </a:r>
            <a:r>
              <a:rPr lang="zh-CN" altLang="en-US" sz="2400" dirty="0" smtClean="0"/>
              <a:t>放在</a:t>
            </a:r>
            <a:r>
              <a:rPr lang="en-US" sz="2400" dirty="0" err="1" smtClean="0"/>
              <a:t>github</a:t>
            </a:r>
            <a:r>
              <a:rPr lang="zh-CN" altLang="en-US" sz="2400" dirty="0" smtClean="0"/>
              <a:t>上了，这里可以直接拿来进行测试：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clone </a:t>
            </a:r>
            <a:r>
              <a:rPr lang="en-US" sz="2400" dirty="0" smtClean="0">
                <a:hlinkClick r:id="rId2"/>
              </a:rPr>
              <a:t>https://github.com/embbnux/emdlog.git</a:t>
            </a:r>
            <a:endParaRPr lang="en-US" sz="2400" dirty="0" smtClean="0"/>
          </a:p>
          <a:p>
            <a:r>
              <a:rPr lang="en-US" sz="2400" dirty="0" err="1" smtClean="0"/>
              <a:t>cd</a:t>
            </a:r>
            <a:r>
              <a:rPr lang="en-US" sz="2400" dirty="0" smtClean="0"/>
              <a:t> </a:t>
            </a:r>
            <a:r>
              <a:rPr lang="en-US" sz="2400" dirty="0" err="1" smtClean="0"/>
              <a:t>emdlog</a:t>
            </a:r>
            <a:r>
              <a:rPr lang="en-US" sz="2400" dirty="0" smtClean="0"/>
              <a:t>/</a:t>
            </a:r>
            <a:r>
              <a:rPr lang="en-US" sz="2400" dirty="0" err="1" smtClean="0"/>
              <a:t>emdlog</a:t>
            </a:r>
            <a:endParaRPr lang="en-US" sz="2400" dirty="0" smtClean="0"/>
          </a:p>
          <a:p>
            <a:r>
              <a:rPr lang="en-US" sz="2400" dirty="0" err="1" smtClean="0"/>
              <a:t>sudo</a:t>
            </a:r>
            <a:r>
              <a:rPr lang="en-US" sz="2400" dirty="0" smtClean="0"/>
              <a:t> apt-get install sqlite3</a:t>
            </a:r>
          </a:p>
          <a:p>
            <a:r>
              <a:rPr lang="en-US" sz="2400" dirty="0" smtClean="0"/>
              <a:t>sqlite3  db/</a:t>
            </a:r>
            <a:r>
              <a:rPr lang="en-US" sz="2400" dirty="0" err="1" smtClean="0"/>
              <a:t>flaskr.db</a:t>
            </a:r>
            <a:r>
              <a:rPr lang="en-US" sz="2400" dirty="0" smtClean="0"/>
              <a:t> schema.sql</a:t>
            </a:r>
          </a:p>
          <a:p>
            <a:r>
              <a:rPr lang="en-US" sz="2400" dirty="0" err="1" smtClean="0"/>
              <a:t>cd</a:t>
            </a:r>
            <a:r>
              <a:rPr lang="en-US" sz="2400" dirty="0" smtClean="0"/>
              <a:t> ../</a:t>
            </a:r>
          </a:p>
          <a:p>
            <a:r>
              <a:rPr lang="en-US" sz="2400" dirty="0" smtClean="0"/>
              <a:t>python runserver.py</a:t>
            </a:r>
          </a:p>
          <a:p>
            <a:r>
              <a:rPr lang="zh-CN" altLang="en-US" sz="2400" dirty="0" smtClean="0"/>
              <a:t>然后浏览器访问：</a:t>
            </a:r>
            <a:r>
              <a:rPr lang="en-US" sz="2400" dirty="0" smtClean="0"/>
              <a:t>raspberry_ip:2000，</a:t>
            </a:r>
            <a:r>
              <a:rPr lang="zh-CN" altLang="en-US" sz="2400" dirty="0" smtClean="0"/>
              <a:t>应该就会看到一个很简易的</a:t>
            </a:r>
            <a:r>
              <a:rPr lang="en-US" sz="2400" dirty="0" smtClean="0"/>
              <a:t>blog</a:t>
            </a:r>
            <a:r>
              <a:rPr lang="zh-CN" altLang="en-US" sz="2400" dirty="0" smtClean="0"/>
              <a:t>站</a:t>
            </a:r>
          </a:p>
          <a:p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、使用</a:t>
            </a:r>
            <a:r>
              <a:rPr lang="en-US" sz="2800" b="1" dirty="0" smtClean="0"/>
              <a:t>flask</a:t>
            </a:r>
            <a:r>
              <a:rPr lang="zh-CN" altLang="en-US" sz="2800" b="1" dirty="0" smtClean="0"/>
              <a:t>进行</a:t>
            </a:r>
            <a:r>
              <a:rPr lang="en-US" sz="2800" b="1" dirty="0" smtClean="0"/>
              <a:t>python web</a:t>
            </a:r>
            <a:r>
              <a:rPr lang="zh-CN" altLang="en-US" sz="2800" b="1" dirty="0" smtClean="0"/>
              <a:t>开发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488" y="4857760"/>
            <a:ext cx="492922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Runserver.py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的代码：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# welcome to my blog : Blog of Embbnux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  <a:hlinkClick r:id="rId3"/>
              </a:rPr>
              <a:t>url:http://www.embbnux.com/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# author : Embbnux Ji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from rpicloudmanager import app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app.run(host='0.0.0.0',port=2000)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前面介绍了在服务器上使用</a:t>
            </a:r>
            <a:r>
              <a:rPr lang="en-US" altLang="zh-CN" sz="2400" dirty="0" smtClean="0"/>
              <a:t>flask</a:t>
            </a:r>
            <a:r>
              <a:rPr lang="zh-CN" altLang="en-US" sz="2400" dirty="0" smtClean="0"/>
              <a:t>开发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在下面，用树莓派可以很容易的通过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来操作</a:t>
            </a:r>
            <a:r>
              <a:rPr lang="en-US" altLang="zh-CN" sz="2400" dirty="0" err="1" smtClean="0"/>
              <a:t>gpio</a:t>
            </a:r>
            <a:r>
              <a:rPr lang="zh-CN" altLang="en-US" sz="2400" dirty="0" smtClean="0"/>
              <a:t>，然后，我们可以通过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来控制树莓派的</a:t>
            </a:r>
            <a:r>
              <a:rPr lang="en-US" altLang="zh-CN" sz="2400" dirty="0" err="1" smtClean="0"/>
              <a:t>gpio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用户可以通过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浏览器，访问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页面，直接操作</a:t>
            </a:r>
            <a:r>
              <a:rPr lang="en-US" altLang="zh-CN" sz="2400" dirty="0" smtClean="0"/>
              <a:t>raspberry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gpio</a:t>
            </a:r>
            <a:r>
              <a:rPr lang="zh-CN" altLang="en-US" sz="2400" dirty="0" smtClean="0"/>
              <a:t>底层，或者也可以通过手机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发送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等请求，来控制树莓派的</a:t>
            </a:r>
            <a:r>
              <a:rPr lang="en-US" altLang="zh-CN" sz="2400" dirty="0" err="1" smtClean="0"/>
              <a:t>gpio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这样岂不是很妙！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、使用</a:t>
            </a:r>
            <a:r>
              <a:rPr lang="en-US" sz="2800" b="1" dirty="0" smtClean="0"/>
              <a:t>flask</a:t>
            </a:r>
            <a:r>
              <a:rPr lang="zh-CN" altLang="en-US" sz="2800" b="1" dirty="0" smtClean="0"/>
              <a:t>进行</a:t>
            </a:r>
            <a:r>
              <a:rPr lang="en-US" sz="2800" b="1" dirty="0" smtClean="0"/>
              <a:t>python web</a:t>
            </a:r>
            <a:r>
              <a:rPr lang="zh-CN" altLang="en-US" sz="2800" b="1" dirty="0" smtClean="0"/>
              <a:t>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一   在树莓派上安装</a:t>
            </a:r>
            <a:r>
              <a:rPr lang="en-US" sz="2000" b="1" dirty="0" smtClean="0"/>
              <a:t>python </a:t>
            </a:r>
            <a:r>
              <a:rPr lang="en-US" sz="2000" b="1" dirty="0" err="1" smtClean="0"/>
              <a:t>gpio</a:t>
            </a:r>
            <a:r>
              <a:rPr lang="zh-CN" altLang="en-US" sz="2000" b="1" dirty="0" smtClean="0"/>
              <a:t>库（如果已安装，则可跳过此步）</a:t>
            </a:r>
            <a:endParaRPr lang="zh-CN" altLang="en-US" sz="2000" dirty="0" smtClean="0"/>
          </a:p>
          <a:p>
            <a:r>
              <a:rPr lang="en-US" sz="2000" dirty="0" smtClean="0"/>
              <a:t>SSH</a:t>
            </a:r>
            <a:r>
              <a:rPr lang="zh-CN" altLang="en-US" sz="2000" dirty="0" smtClean="0"/>
              <a:t>或者终端下：</a:t>
            </a:r>
            <a:endParaRPr lang="en-US" altLang="zh-CN" sz="2000" dirty="0" smtClean="0"/>
          </a:p>
          <a:p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 err="1" smtClean="0"/>
              <a:t>gpio</a:t>
            </a:r>
            <a:endParaRPr lang="en-US" sz="2000" dirty="0" smtClean="0"/>
          </a:p>
          <a:p>
            <a:r>
              <a:rPr lang="en-US" sz="2000" dirty="0" err="1" smtClean="0"/>
              <a:t>cd</a:t>
            </a:r>
            <a:r>
              <a:rPr lang="en-US" sz="2000" dirty="0" smtClean="0"/>
              <a:t> </a:t>
            </a:r>
            <a:r>
              <a:rPr lang="en-US" sz="2000" dirty="0" err="1" smtClean="0"/>
              <a:t>gpio</a:t>
            </a:r>
            <a:endParaRPr lang="en-US" sz="2000" dirty="0" smtClean="0"/>
          </a:p>
          <a:p>
            <a:r>
              <a:rPr lang="en-US" sz="2000" dirty="0" err="1" smtClean="0"/>
              <a:t>wget</a:t>
            </a:r>
            <a:r>
              <a:rPr lang="en-US" sz="2000" dirty="0" smtClean="0"/>
              <a:t> https://pypi.python.org/packages/source/R/RPi.GPIO/RPi.GPIO-0.5.7.tar.gz</a:t>
            </a:r>
          </a:p>
          <a:p>
            <a:r>
              <a:rPr lang="en-US" sz="2000" dirty="0" smtClean="0"/>
              <a:t>#</a:t>
            </a:r>
            <a:r>
              <a:rPr lang="zh-CN" altLang="en-US" sz="2000" dirty="0" smtClean="0"/>
              <a:t>或者到这里下载最新版本：</a:t>
            </a:r>
            <a:r>
              <a:rPr lang="en-US" sz="2000" dirty="0" smtClean="0">
                <a:hlinkClick r:id="rId2"/>
              </a:rPr>
              <a:t>https://pypi.python.org/pypi/RPi.GPIO</a:t>
            </a:r>
            <a:endParaRPr lang="en-US" sz="2000" dirty="0" smtClean="0"/>
          </a:p>
          <a:p>
            <a:r>
              <a:rPr lang="en-US" sz="2000" dirty="0" smtClean="0"/>
              <a:t>tar </a:t>
            </a:r>
            <a:r>
              <a:rPr lang="en-US" sz="2000" dirty="0" err="1" smtClean="0"/>
              <a:t>xvzf</a:t>
            </a:r>
            <a:r>
              <a:rPr lang="en-US" sz="2000" dirty="0" smtClean="0"/>
              <a:t> </a:t>
            </a:r>
            <a:r>
              <a:rPr lang="en-US" sz="2000" dirty="0" err="1" smtClean="0"/>
              <a:t>RPi.GPIO</a:t>
            </a:r>
            <a:r>
              <a:rPr lang="en-US" sz="2000" dirty="0" smtClean="0"/>
              <a:t>-*.</a:t>
            </a:r>
            <a:r>
              <a:rPr lang="en-US" sz="2000" dirty="0" err="1" smtClean="0"/>
              <a:t>tar.gz</a:t>
            </a:r>
            <a:endParaRPr lang="en-US" sz="2000" dirty="0" smtClean="0"/>
          </a:p>
          <a:p>
            <a:r>
              <a:rPr lang="en-US" sz="2000" dirty="0" err="1" smtClean="0"/>
              <a:t>cd</a:t>
            </a:r>
            <a:r>
              <a:rPr lang="en-US" sz="2000" dirty="0" smtClean="0"/>
              <a:t> </a:t>
            </a:r>
            <a:r>
              <a:rPr lang="en-US" sz="2000" dirty="0" err="1" smtClean="0"/>
              <a:t>RPi.GPIO</a:t>
            </a:r>
            <a:r>
              <a:rPr lang="en-US" sz="2000" dirty="0" smtClean="0"/>
              <a:t>-*/</a:t>
            </a:r>
          </a:p>
          <a:p>
            <a:r>
              <a:rPr lang="en-US" sz="2000" dirty="0" err="1" smtClean="0"/>
              <a:t>sudo</a:t>
            </a:r>
            <a:r>
              <a:rPr lang="en-US" sz="2000" dirty="0" smtClean="0"/>
              <a:t> python setup.py install</a:t>
            </a:r>
          </a:p>
          <a:p>
            <a:r>
              <a:rPr lang="zh-CN" altLang="en-US" sz="2000" dirty="0" smtClean="0"/>
              <a:t>安装时如出现如下错误：</a:t>
            </a:r>
            <a:endParaRPr lang="en-US" altLang="zh-CN" sz="2000" dirty="0" smtClean="0"/>
          </a:p>
          <a:p>
            <a:r>
              <a:rPr lang="en-US" sz="2000" dirty="0" smtClean="0"/>
              <a:t>source/py_gpio.c:23:20: fatal error: </a:t>
            </a:r>
            <a:r>
              <a:rPr lang="en-US" sz="2000" dirty="0" err="1" smtClean="0"/>
              <a:t>Python.h</a:t>
            </a:r>
            <a:r>
              <a:rPr lang="en-US" sz="2000" dirty="0" smtClean="0"/>
              <a:t>: No such file or directory</a:t>
            </a:r>
          </a:p>
          <a:p>
            <a:r>
              <a:rPr lang="zh-CN" altLang="en-US" sz="2000" dirty="0" smtClean="0"/>
              <a:t>是因为缺少</a:t>
            </a:r>
            <a:r>
              <a:rPr lang="en-US" sz="2000" dirty="0" err="1" smtClean="0"/>
              <a:t>Python.h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没安装</a:t>
            </a:r>
            <a:r>
              <a:rPr lang="en-US" sz="2000" dirty="0" smtClean="0"/>
              <a:t>python</a:t>
            </a:r>
            <a:r>
              <a:rPr lang="zh-CN" altLang="en-US" sz="2000" dirty="0" smtClean="0"/>
              <a:t>编译环境：</a:t>
            </a:r>
            <a:endParaRPr lang="en-US" altLang="zh-CN" sz="2000" dirty="0" smtClean="0"/>
          </a:p>
          <a:p>
            <a:r>
              <a:rPr lang="en-US" sz="2000" dirty="0" err="1" smtClean="0"/>
              <a:t>sudo</a:t>
            </a:r>
            <a:r>
              <a:rPr lang="en-US" sz="2000" dirty="0" smtClean="0"/>
              <a:t> apt-get install python-dev</a:t>
            </a:r>
          </a:p>
          <a:p>
            <a:r>
              <a:rPr lang="zh-CN" altLang="en-US" sz="2000" dirty="0" smtClean="0"/>
              <a:t>再次安装：</a:t>
            </a:r>
            <a:endParaRPr lang="en-US" altLang="zh-CN" sz="2000" dirty="0" smtClean="0"/>
          </a:p>
          <a:p>
            <a:r>
              <a:rPr lang="en-US" sz="2000" dirty="0" err="1" smtClean="0"/>
              <a:t>sudo</a:t>
            </a:r>
            <a:r>
              <a:rPr lang="en-US" sz="2000" dirty="0" smtClean="0"/>
              <a:t> python setup.py install</a:t>
            </a:r>
          </a:p>
          <a:p>
            <a:r>
              <a:rPr lang="zh-CN" altLang="en-US" sz="2000" dirty="0" smtClean="0"/>
              <a:t>没问题就安装好了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、使用</a:t>
            </a:r>
            <a:r>
              <a:rPr lang="en-US" sz="2800" b="1" dirty="0" smtClean="0"/>
              <a:t>flask</a:t>
            </a:r>
            <a:r>
              <a:rPr lang="zh-CN" altLang="en-US" sz="2800" b="1" dirty="0" smtClean="0"/>
              <a:t>进行</a:t>
            </a:r>
            <a:r>
              <a:rPr lang="en-US" sz="2800" b="1" dirty="0" smtClean="0"/>
              <a:t>python web</a:t>
            </a:r>
            <a:r>
              <a:rPr lang="zh-CN" altLang="en-US" sz="2800" b="1" dirty="0" smtClean="0"/>
              <a:t>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302359"/>
            <a:ext cx="83582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二  使用</a:t>
            </a:r>
            <a:r>
              <a:rPr lang="en-US" sz="2000" b="1" dirty="0" smtClean="0"/>
              <a:t>python</a:t>
            </a:r>
            <a:r>
              <a:rPr lang="zh-CN" altLang="en-US" sz="2000" b="1" dirty="0" smtClean="0"/>
              <a:t>操作</a:t>
            </a:r>
            <a:r>
              <a:rPr lang="en-US" sz="2000" b="1" dirty="0" err="1" smtClean="0"/>
              <a:t>gpio</a:t>
            </a:r>
            <a:endParaRPr lang="en-US" sz="2000" dirty="0" smtClean="0"/>
          </a:p>
          <a:p>
            <a:r>
              <a:rPr lang="zh-CN" altLang="en-US" sz="2000" dirty="0" smtClean="0"/>
              <a:t>先测试下输出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新建个</a:t>
            </a:r>
            <a:r>
              <a:rPr lang="en-US" sz="2000" dirty="0" smtClean="0"/>
              <a:t>led.py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smtClean="0"/>
              <a:t>#!/</a:t>
            </a:r>
            <a:r>
              <a:rPr lang="en-US" sz="2000" dirty="0" err="1" smtClean="0"/>
              <a:t>usr</a:t>
            </a:r>
            <a:r>
              <a:rPr lang="en-US" sz="2000" dirty="0" smtClean="0"/>
              <a:t>/bin/</a:t>
            </a:r>
            <a:r>
              <a:rPr lang="en-US" sz="2000" dirty="0" err="1" smtClean="0"/>
              <a:t>env</a:t>
            </a:r>
            <a:r>
              <a:rPr lang="en-US" sz="2000" dirty="0" smtClean="0"/>
              <a:t> python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RPi.GPIO</a:t>
            </a:r>
            <a:r>
              <a:rPr lang="en-US" sz="2000" dirty="0" smtClean="0"/>
              <a:t> as GPIO</a:t>
            </a:r>
          </a:p>
          <a:p>
            <a:r>
              <a:rPr lang="en-US" sz="2000" dirty="0" smtClean="0"/>
              <a:t>import time</a:t>
            </a:r>
          </a:p>
          <a:p>
            <a:r>
              <a:rPr lang="en-US" sz="2000" dirty="0" err="1" smtClean="0"/>
              <a:t>GPIO.setmode</a:t>
            </a:r>
            <a:r>
              <a:rPr lang="en-US" sz="2000" dirty="0" smtClean="0"/>
              <a:t>(GPIO.BOARD)</a:t>
            </a:r>
          </a:p>
          <a:p>
            <a:r>
              <a:rPr lang="en-US" sz="2000" dirty="0" err="1" smtClean="0"/>
              <a:t>GPIO.setup</a:t>
            </a:r>
            <a:r>
              <a:rPr lang="en-US" sz="2000" dirty="0" smtClean="0"/>
              <a:t>(11,GPIO.OUT)</a:t>
            </a:r>
          </a:p>
          <a:p>
            <a:r>
              <a:rPr lang="en-US" sz="2000" dirty="0" smtClean="0"/>
              <a:t>while True:</a:t>
            </a:r>
          </a:p>
          <a:p>
            <a:r>
              <a:rPr lang="en-US" sz="2000" dirty="0" smtClean="0"/>
              <a:t>     </a:t>
            </a:r>
            <a:r>
              <a:rPr lang="en-US" sz="2000" dirty="0" err="1" smtClean="0"/>
              <a:t>GPIO.output</a:t>
            </a:r>
            <a:r>
              <a:rPr lang="en-US" sz="2000" dirty="0" smtClean="0"/>
              <a:t>(11,True)</a:t>
            </a:r>
          </a:p>
          <a:p>
            <a:r>
              <a:rPr lang="en-US" sz="2000" dirty="0" smtClean="0"/>
              <a:t>     </a:t>
            </a:r>
            <a:r>
              <a:rPr lang="en-US" sz="2000" dirty="0" err="1" smtClean="0"/>
              <a:t>time.sleep</a:t>
            </a:r>
            <a:r>
              <a:rPr lang="en-US" sz="2000" dirty="0" smtClean="0"/>
              <a:t>(1)</a:t>
            </a:r>
          </a:p>
          <a:p>
            <a:r>
              <a:rPr lang="en-US" sz="2000" dirty="0" smtClean="0"/>
              <a:t>     </a:t>
            </a:r>
            <a:r>
              <a:rPr lang="en-US" sz="2000" dirty="0" err="1" smtClean="0"/>
              <a:t>GPIO.output</a:t>
            </a:r>
            <a:r>
              <a:rPr lang="en-US" sz="2000" dirty="0" smtClean="0"/>
              <a:t>(11,False)</a:t>
            </a:r>
          </a:p>
          <a:p>
            <a:r>
              <a:rPr lang="en-US" sz="2000" dirty="0" smtClean="0"/>
              <a:t>     </a:t>
            </a:r>
            <a:r>
              <a:rPr lang="en-US" sz="2000" dirty="0" err="1" smtClean="0"/>
              <a:t>time.sleep</a:t>
            </a:r>
            <a:r>
              <a:rPr lang="en-US" sz="2000" dirty="0" smtClean="0"/>
              <a:t>(1)</a:t>
            </a:r>
          </a:p>
          <a:p>
            <a:r>
              <a:rPr lang="zh-CN" altLang="en-US" sz="2000" dirty="0" smtClean="0"/>
              <a:t>注意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这里使用</a:t>
            </a:r>
            <a:r>
              <a:rPr lang="en-US" sz="2000" dirty="0" smtClean="0"/>
              <a:t>GPIO.BOARD</a:t>
            </a:r>
            <a:r>
              <a:rPr lang="zh-CN" altLang="en-US" sz="2000" dirty="0" smtClean="0"/>
              <a:t>模式，所以对于引脚号的排序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是按</a:t>
            </a:r>
            <a:r>
              <a:rPr lang="en-US" altLang="zh-CN" sz="2000" dirty="0" smtClean="0"/>
              <a:t>26</a:t>
            </a:r>
            <a:r>
              <a:rPr lang="zh-CN" altLang="en-US" sz="2000" dirty="0" smtClean="0"/>
              <a:t>个</a:t>
            </a:r>
            <a:r>
              <a:rPr lang="en-US" sz="2000" dirty="0" smtClean="0"/>
              <a:t>pin</a:t>
            </a:r>
            <a:r>
              <a:rPr lang="zh-CN" altLang="en-US" sz="2000" dirty="0" smtClean="0"/>
              <a:t>的顺序，不是</a:t>
            </a:r>
            <a:r>
              <a:rPr lang="en-US" sz="2000" dirty="0" smtClean="0"/>
              <a:t>gpio1</a:t>
            </a:r>
            <a:r>
              <a:rPr lang="zh-CN" altLang="en-US" sz="2000" dirty="0" smtClean="0"/>
              <a:t>这样的。也就是说</a:t>
            </a:r>
            <a:r>
              <a:rPr lang="en-US" sz="2000" dirty="0" smtClean="0"/>
              <a:t>pin1</a:t>
            </a:r>
            <a:r>
              <a:rPr lang="zh-CN" altLang="en-US" sz="2000" dirty="0" smtClean="0"/>
              <a:t>就是板子上的</a:t>
            </a:r>
            <a:r>
              <a:rPr lang="en-US" altLang="zh-CN" sz="2000" dirty="0" smtClean="0"/>
              <a:t>3</a:t>
            </a:r>
            <a:r>
              <a:rPr lang="en-US" sz="2000" dirty="0" smtClean="0"/>
              <a:t>V3.   </a:t>
            </a:r>
            <a:r>
              <a:rPr lang="zh-CN" altLang="en-US" sz="2000" dirty="0" smtClean="0"/>
              <a:t>把</a:t>
            </a:r>
            <a:r>
              <a:rPr lang="en-US" sz="2000" dirty="0" smtClean="0"/>
              <a:t>led</a:t>
            </a:r>
            <a:r>
              <a:rPr lang="zh-CN" altLang="en-US" sz="2000" dirty="0" smtClean="0"/>
              <a:t>的负极接到板子上的</a:t>
            </a:r>
            <a:r>
              <a:rPr lang="en-US" sz="2000" dirty="0" smtClean="0"/>
              <a:t>pin11</a:t>
            </a:r>
            <a:r>
              <a:rPr lang="zh-CN" altLang="en-US" sz="2000" dirty="0" smtClean="0"/>
              <a:t>。正极接一个</a:t>
            </a:r>
            <a:r>
              <a:rPr lang="en-US" altLang="zh-CN" sz="2000" dirty="0" smtClean="0"/>
              <a:t>3</a:t>
            </a:r>
            <a:r>
              <a:rPr lang="en-US" sz="2000" dirty="0" smtClean="0"/>
              <a:t>K3</a:t>
            </a:r>
            <a:r>
              <a:rPr lang="zh-CN" altLang="en-US" sz="2000" dirty="0" smtClean="0"/>
              <a:t>的电阻，再接到</a:t>
            </a:r>
            <a:r>
              <a:rPr lang="en-US" altLang="zh-CN" sz="2000" dirty="0" smtClean="0"/>
              <a:t>3</a:t>
            </a:r>
            <a:r>
              <a:rPr lang="en-US" sz="2000" dirty="0" smtClean="0"/>
              <a:t>V3</a:t>
            </a:r>
            <a:r>
              <a:rPr lang="zh-CN" altLang="en-US" sz="2000" dirty="0" smtClean="0"/>
              <a:t>上，防止烧坏。</a:t>
            </a:r>
            <a:endParaRPr lang="en-US" altLang="zh-CN" sz="2000" dirty="0" smtClean="0"/>
          </a:p>
          <a:p>
            <a:r>
              <a:rPr lang="zh-CN" altLang="en-US" sz="2000" dirty="0" smtClean="0"/>
              <a:t>终端下运行：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python led.py</a:t>
            </a:r>
          </a:p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LED</a:t>
            </a:r>
            <a:r>
              <a:rPr lang="zh-CN" altLang="en-US" sz="2000" dirty="0" smtClean="0"/>
              <a:t>出现一闪一闪就表示成功了。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再添加个按钮</a:t>
            </a:r>
            <a:r>
              <a:rPr lang="en-US" altLang="zh-CN" sz="2000" b="1" dirty="0" smtClean="0"/>
              <a:t>:</a:t>
            </a:r>
            <a:endParaRPr lang="zh-CN" altLang="en-US" sz="2000" dirty="0" smtClean="0"/>
          </a:p>
          <a:p>
            <a:r>
              <a:rPr lang="zh-CN" altLang="en-US" sz="2000" dirty="0" smtClean="0"/>
              <a:t>这里使用复位按键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一段接到</a:t>
            </a:r>
            <a:r>
              <a:rPr lang="en-US" sz="2000" dirty="0" smtClean="0"/>
              <a:t>GND,</a:t>
            </a:r>
            <a:r>
              <a:rPr lang="zh-CN" altLang="en-US" sz="2000" dirty="0" smtClean="0"/>
              <a:t>一段加到</a:t>
            </a:r>
            <a:r>
              <a:rPr lang="en-US" sz="2000" dirty="0" smtClean="0"/>
              <a:t>PIN12,</a:t>
            </a:r>
            <a:r>
              <a:rPr lang="zh-CN" altLang="en-US" sz="2000" dirty="0" smtClean="0"/>
              <a:t>再接</a:t>
            </a:r>
            <a:r>
              <a:rPr lang="en-US" altLang="zh-CN" sz="2000" dirty="0" smtClean="0"/>
              <a:t>10</a:t>
            </a:r>
            <a:r>
              <a:rPr lang="en-US" sz="2000" dirty="0" smtClean="0"/>
              <a:t>k</a:t>
            </a:r>
            <a:r>
              <a:rPr lang="zh-CN" altLang="en-US" sz="2000" dirty="0" smtClean="0"/>
              <a:t>电阻到</a:t>
            </a:r>
            <a:r>
              <a:rPr lang="en-US" altLang="zh-CN" sz="2000" dirty="0" smtClean="0"/>
              <a:t>3</a:t>
            </a:r>
            <a:r>
              <a:rPr lang="en-US" sz="2000" dirty="0" smtClean="0"/>
              <a:t>v3</a:t>
            </a:r>
            <a:r>
              <a:rPr lang="zh-CN" altLang="en-US" sz="2000" dirty="0" smtClean="0"/>
              <a:t>上拉</a:t>
            </a:r>
          </a:p>
          <a:p>
            <a:r>
              <a:rPr lang="zh-CN" altLang="en-US" sz="2000" dirty="0" smtClean="0"/>
              <a:t>程序 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smtClean="0"/>
              <a:t>#!/</a:t>
            </a:r>
            <a:r>
              <a:rPr lang="en-US" sz="2000" dirty="0" smtClean="0"/>
              <a:t>user/bin/</a:t>
            </a:r>
            <a:r>
              <a:rPr lang="en-US" sz="2000" dirty="0" err="1" smtClean="0"/>
              <a:t>env</a:t>
            </a:r>
            <a:r>
              <a:rPr lang="en-US" sz="2000" dirty="0" smtClean="0"/>
              <a:t> python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RPi.GPIO</a:t>
            </a:r>
            <a:r>
              <a:rPr lang="en-US" sz="2000" dirty="0" smtClean="0"/>
              <a:t> as GPIO</a:t>
            </a:r>
          </a:p>
          <a:p>
            <a:r>
              <a:rPr lang="en-US" sz="2000" dirty="0" smtClean="0"/>
              <a:t>import time</a:t>
            </a:r>
          </a:p>
          <a:p>
            <a:r>
              <a:rPr lang="en-US" sz="2000" dirty="0" err="1" smtClean="0"/>
              <a:t>GPIO.setmode</a:t>
            </a:r>
            <a:r>
              <a:rPr lang="en-US" sz="2000" dirty="0" smtClean="0"/>
              <a:t>(GPIO.BOARD)</a:t>
            </a:r>
          </a:p>
          <a:p>
            <a:r>
              <a:rPr lang="en-US" sz="2000" dirty="0" err="1" smtClean="0"/>
              <a:t>GPIO.setup</a:t>
            </a:r>
            <a:r>
              <a:rPr lang="en-US" sz="2000" dirty="0" smtClean="0"/>
              <a:t>(11,GPIO.OUT)</a:t>
            </a:r>
          </a:p>
          <a:p>
            <a:r>
              <a:rPr lang="en-US" sz="2000" dirty="0" err="1" smtClean="0"/>
              <a:t>GPIO.setup</a:t>
            </a:r>
            <a:r>
              <a:rPr lang="en-US" sz="2000" dirty="0" smtClean="0"/>
              <a:t>(12,GPIO.IN)</a:t>
            </a:r>
          </a:p>
          <a:p>
            <a:r>
              <a:rPr lang="en-US" sz="2000" dirty="0" smtClean="0"/>
              <a:t>while True:</a:t>
            </a:r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in_value</a:t>
            </a:r>
            <a:r>
              <a:rPr lang="en-US" sz="2000" dirty="0" smtClean="0"/>
              <a:t>= </a:t>
            </a:r>
            <a:r>
              <a:rPr lang="en-US" sz="2000" dirty="0" err="1" smtClean="0"/>
              <a:t>GPIO.input</a:t>
            </a:r>
            <a:r>
              <a:rPr lang="en-US" sz="2000" dirty="0" smtClean="0"/>
              <a:t>(12)</a:t>
            </a:r>
          </a:p>
          <a:p>
            <a:r>
              <a:rPr lang="en-US" sz="2000" dirty="0" smtClean="0"/>
              <a:t>    if </a:t>
            </a:r>
            <a:r>
              <a:rPr lang="en-US" sz="2000" dirty="0" err="1" smtClean="0"/>
              <a:t>in_value</a:t>
            </a:r>
            <a:r>
              <a:rPr lang="en-US" sz="2000" dirty="0" smtClean="0"/>
              <a:t> ==False:</a:t>
            </a:r>
          </a:p>
          <a:p>
            <a:r>
              <a:rPr lang="en-US" sz="2000" dirty="0" smtClean="0"/>
              <a:t>       </a:t>
            </a:r>
            <a:r>
              <a:rPr lang="en-US" sz="2000" dirty="0" err="1" smtClean="0"/>
              <a:t>GPIO.output</a:t>
            </a:r>
            <a:r>
              <a:rPr lang="en-US" sz="2000" dirty="0" smtClean="0"/>
              <a:t>(11,False)</a:t>
            </a:r>
          </a:p>
          <a:p>
            <a:r>
              <a:rPr lang="en-US" sz="2000" dirty="0" smtClean="0"/>
              <a:t>       </a:t>
            </a:r>
            <a:r>
              <a:rPr lang="en-US" sz="2000" dirty="0" err="1" smtClean="0"/>
              <a:t>time.sleep</a:t>
            </a:r>
            <a:r>
              <a:rPr lang="en-US" sz="2000" dirty="0" smtClean="0"/>
              <a:t>(1)</a:t>
            </a:r>
          </a:p>
          <a:p>
            <a:r>
              <a:rPr lang="en-US" sz="2000" dirty="0" smtClean="0"/>
              <a:t>       </a:t>
            </a:r>
            <a:r>
              <a:rPr lang="en-US" sz="2000" dirty="0" err="1" smtClean="0"/>
              <a:t>GPIO.output</a:t>
            </a:r>
            <a:r>
              <a:rPr lang="en-US" sz="2000" dirty="0" smtClean="0"/>
              <a:t>(11,True)</a:t>
            </a:r>
          </a:p>
          <a:p>
            <a:r>
              <a:rPr lang="en-US" sz="2000" dirty="0" smtClean="0"/>
              <a:t>       while </a:t>
            </a:r>
            <a:r>
              <a:rPr lang="en-US" sz="2000" dirty="0" err="1" smtClean="0"/>
              <a:t>in_value</a:t>
            </a:r>
            <a:r>
              <a:rPr lang="en-US" sz="2000" dirty="0" smtClean="0"/>
              <a:t> == False:</a:t>
            </a:r>
          </a:p>
          <a:p>
            <a:r>
              <a:rPr lang="en-US" sz="2000" dirty="0" smtClean="0"/>
              <a:t>          </a:t>
            </a:r>
            <a:r>
              <a:rPr lang="en-US" sz="2000" dirty="0" err="1" smtClean="0"/>
              <a:t>in_value</a:t>
            </a:r>
            <a:r>
              <a:rPr lang="en-US" sz="2000" dirty="0" smtClean="0"/>
              <a:t> = </a:t>
            </a:r>
            <a:r>
              <a:rPr lang="en-US" sz="2000" dirty="0" err="1" smtClean="0"/>
              <a:t>GPIO.input</a:t>
            </a:r>
            <a:r>
              <a:rPr lang="en-US" sz="2000" dirty="0" smtClean="0"/>
              <a:t>(12)</a:t>
            </a:r>
          </a:p>
          <a:p>
            <a:r>
              <a:rPr lang="zh-CN" altLang="en-US" sz="2000" dirty="0" smtClean="0"/>
              <a:t>对按钮进行下降沿检测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按下按钮后</a:t>
            </a:r>
            <a:r>
              <a:rPr lang="en-US" sz="2000" dirty="0" smtClean="0"/>
              <a:t>led</a:t>
            </a:r>
            <a:r>
              <a:rPr lang="zh-CN" altLang="en-US" sz="2000" dirty="0" smtClean="0"/>
              <a:t>闪亮一下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、使用</a:t>
            </a:r>
            <a:r>
              <a:rPr lang="en-US" sz="2800" b="1" dirty="0" smtClean="0"/>
              <a:t>flask</a:t>
            </a:r>
            <a:r>
              <a:rPr lang="zh-CN" altLang="en-US" sz="2800" b="1" dirty="0" smtClean="0"/>
              <a:t>进行</a:t>
            </a:r>
            <a:r>
              <a:rPr lang="en-US" sz="2800" b="1" dirty="0" smtClean="0"/>
              <a:t>python web</a:t>
            </a:r>
            <a:r>
              <a:rPr lang="zh-CN" altLang="en-US" sz="2800" b="1" dirty="0" smtClean="0"/>
              <a:t>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电路</a:t>
            </a:r>
            <a:r>
              <a:rPr lang="en-US" altLang="zh-CN" sz="2000" dirty="0" smtClean="0"/>
              <a:t>: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、使用</a:t>
            </a:r>
            <a:r>
              <a:rPr lang="en-US" sz="2800" b="1" dirty="0" smtClean="0"/>
              <a:t>flask</a:t>
            </a:r>
            <a:r>
              <a:rPr lang="zh-CN" altLang="en-US" sz="2800" b="1" dirty="0" smtClean="0"/>
              <a:t>进行</a:t>
            </a:r>
            <a:r>
              <a:rPr lang="en-US" sz="2800" b="1" dirty="0" smtClean="0"/>
              <a:t>python web</a:t>
            </a:r>
            <a:r>
              <a:rPr lang="zh-CN" altLang="en-US" sz="2800" b="1" dirty="0" smtClean="0"/>
              <a:t>开发</a:t>
            </a:r>
          </a:p>
        </p:txBody>
      </p:sp>
      <p:pic>
        <p:nvPicPr>
          <p:cNvPr id="45058" name="Picture 2" descr="c:\users\zhangjh\appdata\roaming\360se6\User Data\temp\%E9%80%89%E5%8C%BA_025-300x2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5"/>
            <a:ext cx="3929090" cy="2907527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142976" y="4857760"/>
            <a:ext cx="4286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没有加开关前和加了开关后的电路图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免费试用的资源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申请苏宁公有云</a:t>
            </a:r>
            <a:endParaRPr lang="zh-CN" altLang="en-US" sz="32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27295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3143240" y="2857496"/>
            <a:ext cx="78581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58082" y="5143512"/>
            <a:ext cx="78581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三　处理</a:t>
            </a:r>
            <a:r>
              <a:rPr lang="en-US" sz="2400" b="1" dirty="0" smtClean="0"/>
              <a:t>web</a:t>
            </a:r>
            <a:r>
              <a:rPr lang="zh-CN" altLang="en-US" sz="2400" b="1" dirty="0" smtClean="0"/>
              <a:t>请求</a:t>
            </a:r>
            <a:endParaRPr lang="zh-CN" altLang="en-US" sz="2400" dirty="0" smtClean="0"/>
          </a:p>
          <a:p>
            <a:r>
              <a:rPr lang="zh-CN" altLang="en-US" sz="2400" dirty="0" smtClean="0"/>
              <a:t>在服务器上使用</a:t>
            </a:r>
            <a:r>
              <a:rPr lang="en-US" sz="2400" dirty="0" smtClean="0"/>
              <a:t>flask</a:t>
            </a:r>
            <a:r>
              <a:rPr lang="zh-CN" altLang="en-US" sz="2400" dirty="0" smtClean="0"/>
              <a:t>进行</a:t>
            </a:r>
            <a:r>
              <a:rPr lang="en-US" sz="2400" dirty="0" smtClean="0"/>
              <a:t>web</a:t>
            </a:r>
            <a:r>
              <a:rPr lang="zh-CN" altLang="en-US" sz="2400" dirty="0" smtClean="0"/>
              <a:t>开发很方便，这里使用</a:t>
            </a:r>
            <a:r>
              <a:rPr lang="en-US" sz="2400" dirty="0" smtClean="0"/>
              <a:t>post</a:t>
            </a:r>
            <a:r>
              <a:rPr lang="zh-CN" altLang="en-US" sz="2400" dirty="0" smtClean="0"/>
              <a:t>来处理</a:t>
            </a:r>
            <a:r>
              <a:rPr lang="en-US" sz="2400" dirty="0" err="1" smtClean="0"/>
              <a:t>gpio</a:t>
            </a:r>
            <a:r>
              <a:rPr lang="zh-CN" altLang="en-US" sz="2400" dirty="0" smtClean="0"/>
              <a:t>操作请求：</a:t>
            </a:r>
          </a:p>
          <a:p>
            <a:r>
              <a:rPr lang="zh-CN" altLang="en-US" sz="2400" dirty="0" smtClean="0"/>
              <a:t> </a:t>
            </a:r>
          </a:p>
          <a:p>
            <a:r>
              <a:rPr lang="en-US" altLang="zh-CN" sz="2400" dirty="0" smtClean="0"/>
              <a:t>@</a:t>
            </a:r>
            <a:r>
              <a:rPr lang="en-US" sz="2400" dirty="0" err="1" smtClean="0"/>
              <a:t>app.route</a:t>
            </a:r>
            <a:r>
              <a:rPr lang="en-US" sz="2400" dirty="0" smtClean="0"/>
              <a:t>('/</a:t>
            </a:r>
            <a:r>
              <a:rPr lang="en-US" sz="2400" dirty="0" err="1" smtClean="0"/>
              <a:t>gpio</a:t>
            </a:r>
            <a:r>
              <a:rPr lang="en-US" sz="2400" dirty="0" smtClean="0"/>
              <a:t>/&lt;</a:t>
            </a:r>
            <a:r>
              <a:rPr lang="en-US" sz="2400" dirty="0" err="1" smtClean="0"/>
              <a:t>int:id</a:t>
            </a:r>
            <a:r>
              <a:rPr lang="en-US" sz="2400" dirty="0" smtClean="0"/>
              <a:t>&gt;',methods=['POST']) def </a:t>
            </a:r>
            <a:r>
              <a:rPr lang="en-US" sz="2400" dirty="0" err="1" smtClean="0"/>
              <a:t>gpio_led</a:t>
            </a:r>
            <a:r>
              <a:rPr lang="en-US" sz="2400" dirty="0" smtClean="0"/>
              <a:t>(id): if </a:t>
            </a:r>
            <a:r>
              <a:rPr lang="en-US" sz="2400" dirty="0" err="1" smtClean="0"/>
              <a:t>request.method</a:t>
            </a:r>
            <a:r>
              <a:rPr lang="en-US" sz="2400" dirty="0" smtClean="0"/>
              <a:t> == 'POST': </a:t>
            </a:r>
            <a:r>
              <a:rPr lang="en-US" sz="2400" dirty="0" err="1" smtClean="0"/>
              <a:t>GPIO.setmode</a:t>
            </a:r>
            <a:r>
              <a:rPr lang="en-US" sz="2400" dirty="0" smtClean="0"/>
              <a:t>(GPIO.BOARD) if id&lt;100: </a:t>
            </a:r>
            <a:r>
              <a:rPr lang="en-US" sz="2400" dirty="0" err="1" smtClean="0"/>
              <a:t>GPIO.setup</a:t>
            </a:r>
            <a:r>
              <a:rPr lang="en-US" sz="2400" dirty="0" smtClean="0"/>
              <a:t>(</a:t>
            </a:r>
            <a:r>
              <a:rPr lang="en-US" sz="2400" dirty="0" err="1" smtClean="0"/>
              <a:t>id,GPIO.OUT</a:t>
            </a:r>
            <a:r>
              <a:rPr lang="en-US" sz="2400" dirty="0" smtClean="0"/>
              <a:t>) </a:t>
            </a:r>
            <a:r>
              <a:rPr lang="en-US" sz="2400" dirty="0" err="1" smtClean="0"/>
              <a:t>GPIO.setmode</a:t>
            </a:r>
            <a:r>
              <a:rPr lang="en-US" sz="2400" dirty="0" smtClean="0"/>
              <a:t>(GPIO.BOARD) </a:t>
            </a:r>
            <a:r>
              <a:rPr lang="en-US" sz="2400" dirty="0" err="1" smtClean="0"/>
              <a:t>GPIO.setup</a:t>
            </a:r>
            <a:r>
              <a:rPr lang="en-US" sz="2400" dirty="0" smtClean="0"/>
              <a:t>(</a:t>
            </a:r>
            <a:r>
              <a:rPr lang="en-US" sz="2400" dirty="0" err="1" smtClean="0"/>
              <a:t>id,GPIO.OUT</a:t>
            </a:r>
            <a:r>
              <a:rPr lang="en-US" sz="2400" dirty="0" smtClean="0"/>
              <a:t>) </a:t>
            </a:r>
            <a:r>
              <a:rPr lang="en-US" sz="2400" dirty="0" err="1" smtClean="0"/>
              <a:t>GPIO.output</a:t>
            </a:r>
            <a:r>
              <a:rPr lang="en-US" sz="2400" dirty="0" smtClean="0"/>
              <a:t>(</a:t>
            </a:r>
            <a:r>
              <a:rPr lang="en-US" sz="2400" dirty="0" err="1" smtClean="0"/>
              <a:t>id,False</a:t>
            </a:r>
            <a:r>
              <a:rPr lang="en-US" sz="2400" dirty="0" smtClean="0"/>
              <a:t>) else: </a:t>
            </a:r>
            <a:r>
              <a:rPr lang="en-US" sz="2400" dirty="0" err="1" smtClean="0"/>
              <a:t>GPIO.setup</a:t>
            </a:r>
            <a:r>
              <a:rPr lang="en-US" sz="2400" dirty="0" smtClean="0"/>
              <a:t>(id-100,GPIO.OUT) </a:t>
            </a:r>
            <a:r>
              <a:rPr lang="en-US" sz="2400" dirty="0" err="1" smtClean="0"/>
              <a:t>GPIO.output</a:t>
            </a:r>
            <a:r>
              <a:rPr lang="en-US" sz="2400" dirty="0" smtClean="0"/>
              <a:t>(id-100,True) return redirect(</a:t>
            </a:r>
            <a:r>
              <a:rPr lang="en-US" sz="2400" dirty="0" err="1" smtClean="0"/>
              <a:t>url_for</a:t>
            </a:r>
            <a:r>
              <a:rPr lang="en-US" sz="2400" dirty="0" smtClean="0"/>
              <a:t>('</a:t>
            </a:r>
            <a:r>
              <a:rPr lang="en-US" sz="2400" dirty="0" err="1" smtClean="0"/>
              <a:t>show_index</a:t>
            </a:r>
            <a:r>
              <a:rPr lang="en-US" sz="2400" dirty="0" smtClean="0"/>
              <a:t>'))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、使用</a:t>
            </a:r>
            <a:r>
              <a:rPr lang="en-US" sz="2800" b="1" dirty="0" smtClean="0"/>
              <a:t>flask</a:t>
            </a:r>
            <a:r>
              <a:rPr lang="zh-CN" altLang="en-US" sz="2800" b="1" dirty="0" smtClean="0"/>
              <a:t>进行</a:t>
            </a:r>
            <a:r>
              <a:rPr lang="en-US" sz="2800" b="1" dirty="0" smtClean="0"/>
              <a:t>python web</a:t>
            </a:r>
            <a:r>
              <a:rPr lang="zh-CN" altLang="en-US" sz="2800" b="1" dirty="0" smtClean="0"/>
              <a:t>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四、网页控制按钮的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文件</a:t>
            </a:r>
            <a:endParaRPr lang="zh-CN" altLang="en-US" sz="2400" dirty="0" smtClean="0"/>
          </a:p>
          <a:p>
            <a:r>
              <a:rPr lang="zh-CN" altLang="en-US" sz="2400" dirty="0" smtClean="0"/>
              <a:t>有了</a:t>
            </a:r>
            <a:r>
              <a:rPr lang="en-US" sz="2400" dirty="0" smtClean="0"/>
              <a:t>web</a:t>
            </a:r>
            <a:r>
              <a:rPr lang="zh-CN" altLang="en-US" sz="2400" dirty="0" smtClean="0"/>
              <a:t>请求处理，还需要写一个用来给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用户显示操作按钮</a:t>
            </a:r>
            <a:r>
              <a:rPr lang="en-US" sz="2400" dirty="0" smtClean="0"/>
              <a:t>view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文件：</a:t>
            </a:r>
            <a:endParaRPr lang="en-US" altLang="zh-CN" sz="2400" dirty="0" smtClean="0"/>
          </a:p>
          <a:p>
            <a:r>
              <a:rPr lang="en-US" altLang="zh-CN" sz="2400" dirty="0" smtClean="0"/>
              <a:t>View.html</a:t>
            </a:r>
            <a:endParaRPr lang="zh-CN" altLang="en-US" sz="2400" dirty="0" smtClean="0"/>
          </a:p>
          <a:p>
            <a:r>
              <a:rPr lang="en-US" altLang="zh-CN" sz="2400" dirty="0" smtClean="0"/>
              <a:t>&lt;</a:t>
            </a:r>
            <a:r>
              <a:rPr lang="en-US" sz="2400" dirty="0" smtClean="0"/>
              <a:t>form action="/</a:t>
            </a:r>
            <a:r>
              <a:rPr lang="en-US" sz="2400" dirty="0" err="1" smtClean="0"/>
              <a:t>gpio</a:t>
            </a:r>
            <a:r>
              <a:rPr lang="en-US" sz="2400" dirty="0" smtClean="0"/>
              <a:t>/11" method=post&gt;</a:t>
            </a:r>
          </a:p>
          <a:p>
            <a:r>
              <a:rPr lang="en-US" sz="2400" dirty="0" smtClean="0"/>
              <a:t>&lt;input type=submit value="led on" /&gt; </a:t>
            </a:r>
          </a:p>
          <a:p>
            <a:r>
              <a:rPr lang="en-US" sz="2400" dirty="0" smtClean="0"/>
              <a:t>&lt;/form&gt; </a:t>
            </a:r>
          </a:p>
          <a:p>
            <a:r>
              <a:rPr lang="en-US" sz="2400" dirty="0" smtClean="0"/>
              <a:t>&lt;form action="/</a:t>
            </a:r>
            <a:r>
              <a:rPr lang="en-US" sz="2400" dirty="0" err="1" smtClean="0"/>
              <a:t>gpio</a:t>
            </a:r>
            <a:r>
              <a:rPr lang="en-US" sz="2400" dirty="0" smtClean="0"/>
              <a:t>/111" method=post&gt; </a:t>
            </a:r>
          </a:p>
          <a:p>
            <a:r>
              <a:rPr lang="en-US" sz="2400" dirty="0" smtClean="0"/>
              <a:t>&lt;input type=submit value="led off"/&gt; </a:t>
            </a:r>
          </a:p>
          <a:p>
            <a:r>
              <a:rPr lang="en-US" sz="2400" dirty="0" smtClean="0"/>
              <a:t>&lt;/form&gt;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、使用</a:t>
            </a:r>
            <a:r>
              <a:rPr lang="en-US" sz="2800" b="1" dirty="0" smtClean="0"/>
              <a:t>flask</a:t>
            </a:r>
            <a:r>
              <a:rPr lang="zh-CN" altLang="en-US" sz="2800" b="1" dirty="0" smtClean="0"/>
              <a:t>进行</a:t>
            </a:r>
            <a:r>
              <a:rPr lang="en-US" sz="2800" b="1" dirty="0" smtClean="0"/>
              <a:t>python web</a:t>
            </a:r>
            <a:r>
              <a:rPr lang="zh-CN" altLang="en-US" sz="2800" b="1" dirty="0" smtClean="0"/>
              <a:t>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五、运行</a:t>
            </a:r>
            <a:r>
              <a:rPr lang="en-US" sz="2400" b="1" dirty="0" smtClean="0"/>
              <a:t>web</a:t>
            </a:r>
            <a:r>
              <a:rPr lang="zh-CN" altLang="en-US" sz="2400" b="1" dirty="0" smtClean="0"/>
              <a:t>程序</a:t>
            </a:r>
            <a:endParaRPr lang="zh-CN" altLang="en-US" sz="2400" dirty="0" smtClean="0"/>
          </a:p>
          <a:p>
            <a:r>
              <a:rPr lang="en-US" sz="2400" dirty="0" smtClean="0"/>
              <a:t>web</a:t>
            </a:r>
            <a:r>
              <a:rPr lang="zh-CN" altLang="en-US" sz="2400" dirty="0" smtClean="0"/>
              <a:t>工程代码我已经上传到</a:t>
            </a:r>
            <a:r>
              <a:rPr lang="en-US" sz="2400" dirty="0" err="1" smtClean="0"/>
              <a:t>github</a:t>
            </a:r>
            <a:r>
              <a:rPr lang="zh-CN" altLang="en-US" sz="2400" dirty="0" smtClean="0"/>
              <a:t>上了，需要的同学可以</a:t>
            </a:r>
            <a:r>
              <a:rPr lang="en-US" sz="2400" dirty="0" smtClean="0"/>
              <a:t>clone</a:t>
            </a:r>
            <a:r>
              <a:rPr lang="zh-CN" altLang="en-US" sz="2400" dirty="0" smtClean="0"/>
              <a:t>下来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运行测试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git</a:t>
            </a:r>
            <a:r>
              <a:rPr lang="en-US" sz="2400" dirty="0" smtClean="0"/>
              <a:t> clone </a:t>
            </a:r>
            <a:r>
              <a:rPr lang="en-US" sz="2400" dirty="0" err="1" smtClean="0"/>
              <a:t>git@github.com:embbnux</a:t>
            </a:r>
            <a:r>
              <a:rPr lang="en-US" sz="2400" dirty="0" smtClean="0"/>
              <a:t>/RpiCloudManager.git </a:t>
            </a:r>
            <a:r>
              <a:rPr lang="en-US" sz="2400" dirty="0" err="1" smtClean="0"/>
              <a:t>cd</a:t>
            </a:r>
            <a:r>
              <a:rPr lang="en-US" sz="2400" dirty="0" smtClean="0"/>
              <a:t> </a:t>
            </a:r>
            <a:r>
              <a:rPr lang="en-US" sz="2400" dirty="0" err="1" smtClean="0"/>
              <a:t>RpiCloudManager</a:t>
            </a: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python runserver.py</a:t>
            </a:r>
          </a:p>
          <a:p>
            <a:r>
              <a:rPr lang="zh-CN" altLang="en-US" sz="2400" dirty="0" smtClean="0"/>
              <a:t>代码如下：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、使用</a:t>
            </a:r>
            <a:r>
              <a:rPr lang="en-US" sz="2800" b="1" dirty="0" smtClean="0"/>
              <a:t>flask</a:t>
            </a:r>
            <a:r>
              <a:rPr lang="zh-CN" altLang="en-US" sz="2800" b="1" dirty="0" smtClean="0"/>
              <a:t>进行</a:t>
            </a:r>
            <a:r>
              <a:rPr lang="en-US" sz="2800" b="1" dirty="0" smtClean="0"/>
              <a:t>python web</a:t>
            </a:r>
            <a:r>
              <a:rPr lang="zh-CN" altLang="en-US" sz="2800" b="1" dirty="0" smtClean="0"/>
              <a:t>开发</a:t>
            </a:r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1285852" y="3571876"/>
            <a:ext cx="492922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# welcome to my blog : Blog of Embbnux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  <a:hlinkClick r:id="rId2"/>
              </a:rPr>
              <a:t>url:http://www.embbnux.com/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# author : Embbnux Ji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from rpicloudmanager import app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app.run(host='0.0.0.0',port=2000)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通过浏览器访问</a:t>
            </a:r>
            <a:r>
              <a:rPr lang="en-US" sz="2400" dirty="0" smtClean="0"/>
              <a:t>http://your_raspberry_ip:2000</a:t>
            </a:r>
            <a:r>
              <a:rPr lang="zh-CN" altLang="en-US" sz="2400" dirty="0" smtClean="0"/>
              <a:t>就可以了，效果见下图：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、使用</a:t>
            </a:r>
            <a:r>
              <a:rPr lang="en-US" sz="2800" b="1" dirty="0" smtClean="0"/>
              <a:t>flask</a:t>
            </a:r>
            <a:r>
              <a:rPr lang="zh-CN" altLang="en-US" sz="2800" b="1" dirty="0" smtClean="0"/>
              <a:t>进行</a:t>
            </a:r>
            <a:r>
              <a:rPr lang="en-US" sz="2800" b="1" dirty="0" smtClean="0"/>
              <a:t>python web</a:t>
            </a:r>
            <a:r>
              <a:rPr lang="zh-CN" altLang="en-US" sz="2800" b="1" dirty="0" smtClean="0"/>
              <a:t>开发</a:t>
            </a:r>
          </a:p>
        </p:txBody>
      </p:sp>
      <p:pic>
        <p:nvPicPr>
          <p:cNvPr id="1026" name="Picture 2" descr="c:\users\zhangjh\appdata\roaming\360se6\User Data\temp\SouthEa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4020077" cy="2571768"/>
          </a:xfrm>
          <a:prstGeom prst="rect">
            <a:avLst/>
          </a:prstGeom>
          <a:noFill/>
        </p:spPr>
      </p:pic>
      <p:pic>
        <p:nvPicPr>
          <p:cNvPr id="1028" name="Picture 4" descr="c:\users\zhangjh\appdata\roaming\360se6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857363"/>
            <a:ext cx="3571880" cy="29765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1000108"/>
            <a:ext cx="8601076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利用云服务器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树莓派，我们可以做什么？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定位：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云服务器的定位：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定位的依据：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角色的作用：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基于角色的应用：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树莓派的定位：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依据：下端、小型、便携、移动、廉价、基本功能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角色：</a:t>
            </a:r>
            <a:r>
              <a:rPr lang="en-US" altLang="zh-CN" sz="2000" dirty="0" smtClean="0"/>
              <a:t>MVC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C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应用：基于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的应用</a:t>
            </a:r>
            <a:endParaRPr lang="en-US" altLang="zh-CN" sz="2000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个人专有的、订制化的媒体管理器</a:t>
            </a:r>
            <a:endParaRPr lang="en-US" altLang="zh-CN" dirty="0" smtClean="0"/>
          </a:p>
          <a:p>
            <a:pPr lvl="4">
              <a:buFont typeface="Wingdings" pitchFamily="2" charset="2"/>
              <a:buChar char="p"/>
            </a:pPr>
            <a:r>
              <a:rPr lang="zh-CN" altLang="en-US" dirty="0" smtClean="0"/>
              <a:t>与一般媒体播放器的区别（订制化、可控制管理）</a:t>
            </a:r>
            <a:endParaRPr lang="en-US" altLang="zh-CN" dirty="0" smtClean="0"/>
          </a:p>
          <a:p>
            <a:pPr lvl="5">
              <a:buFont typeface="Wingdings" pitchFamily="2" charset="2"/>
              <a:buChar char="p"/>
            </a:pPr>
            <a:r>
              <a:rPr lang="zh-CN" altLang="en-US" dirty="0" smtClean="0"/>
              <a:t>资源获得与保存、播放控制</a:t>
            </a:r>
            <a:endParaRPr lang="en-US" altLang="zh-CN" dirty="0" smtClean="0"/>
          </a:p>
          <a:p>
            <a:pPr lvl="6">
              <a:buFont typeface="Wingdings" pitchFamily="2" charset="2"/>
              <a:buChar char="p"/>
            </a:pPr>
            <a:r>
              <a:rPr lang="zh-CN" altLang="en-US" dirty="0" smtClean="0"/>
              <a:t>在自己的鱼池中抓鱼（海、养鱼池、餐桌）</a:t>
            </a:r>
            <a:endParaRPr lang="zh-CN" alt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dirty="0" smtClean="0"/>
              <a:t>8</a:t>
            </a:r>
            <a:r>
              <a:rPr lang="zh-CN" altLang="en-US" sz="3200" dirty="0" smtClean="0"/>
              <a:t>、云服务器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树莓派可以做什么？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海、养鱼池、餐桌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海：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养鱼池（云服务器）：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从海到鱼池：在云上实现自动扒取、下载、整理、存储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与传统方式比较：没有鱼池，需要的时候直接到海里捞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餐桌（树莓派）：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与鱼池配合：在自己的库里运用资源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与传统方式比较：不是简单的播放器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应用实例：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美剧追踪：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传统方式：</a:t>
            </a:r>
            <a:endParaRPr lang="en-US" altLang="zh-CN" sz="2000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在线视频网站看（收费、群播的网速限制等）</a:t>
            </a:r>
            <a:endParaRPr lang="en-US" altLang="zh-CN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手动下载：每集下载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云方式：云自动追（下载）、随时看（网速是一对一）、分享</a:t>
            </a:r>
            <a:endParaRPr lang="zh-CN" alt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dirty="0" smtClean="0"/>
              <a:t>8</a:t>
            </a:r>
            <a:r>
              <a:rPr lang="zh-CN" altLang="en-US" sz="3200" dirty="0" smtClean="0"/>
              <a:t>、云服务器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树莓派可以做什么？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开发项目内容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云上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需求：在云上实现自动扒取、下载、整理、存储</a:t>
            </a:r>
            <a:endParaRPr lang="en-US" altLang="zh-CN" sz="2000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对上：订制任务、自动扒取、收集整理、有序存储</a:t>
            </a:r>
            <a:endParaRPr lang="en-US" altLang="zh-CN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对下：响应树莓派的请求（播放、查询、获取等）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树莓派上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需求：</a:t>
            </a:r>
            <a:endParaRPr lang="en-US" altLang="zh-CN" sz="2000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对上：与云对接</a:t>
            </a:r>
            <a:endParaRPr lang="en-US" altLang="zh-CN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对下：实现播放、查询、用户界面控制等功能</a:t>
            </a:r>
            <a:endParaRPr lang="en-US" altLang="zh-CN" dirty="0" smtClean="0"/>
          </a:p>
          <a:p>
            <a:pPr lvl="3">
              <a:buFont typeface="Wingdings" pitchFamily="2" charset="2"/>
              <a:buChar char="p"/>
            </a:pPr>
            <a:endParaRPr lang="en-US" altLang="zh-CN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注意：苏宁云对带宽无限制（也没有收费限制）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dirty="0" smtClean="0"/>
              <a:t>8</a:t>
            </a:r>
            <a:r>
              <a:rPr lang="zh-CN" altLang="en-US" sz="3200" dirty="0" smtClean="0"/>
              <a:t>、云服务器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树莓派可以做什么？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根据云服务商的菜单提示，完成以下配置：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完成申请，配置一个最低配置的云服务器（最少费用）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确定一个用户名和密码（一般密码或</a:t>
            </a:r>
            <a:r>
              <a:rPr lang="en-US" altLang="zh-CN" sz="2000" dirty="0" smtClean="0"/>
              <a:t>SSH</a:t>
            </a:r>
            <a:r>
              <a:rPr lang="zh-CN" altLang="en-US" sz="2000" dirty="0" smtClean="0"/>
              <a:t>密码，注意两者的区别）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申请一个公网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，并与自己的服务器绑定，记住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</a:t>
            </a:r>
            <a:endParaRPr 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配置云服务器</a:t>
            </a:r>
            <a:endParaRPr lang="zh-CN" altLang="en-US" sz="32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243" y="2428868"/>
            <a:ext cx="7724659" cy="431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6929454" y="4286256"/>
            <a:ext cx="85725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86050" y="4143380"/>
            <a:ext cx="85725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4000504"/>
            <a:ext cx="90963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601076" cy="571504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选择云服务器下自己的服务器（可以有多个，玩大数据用）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点击“启动”：自己的服务器启动后，可以看到：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服务器状态为：“运行中”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公网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，地址是：</a:t>
            </a:r>
            <a:r>
              <a:rPr lang="en-US" altLang="zh-CN" sz="2000" dirty="0" smtClean="0"/>
              <a:t>218.2.204.233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smtClean="0"/>
              <a:t>CPU1</a:t>
            </a:r>
            <a:r>
              <a:rPr lang="zh-CN" altLang="en-US" sz="2000" dirty="0" smtClean="0"/>
              <a:t>个、内存</a:t>
            </a:r>
            <a:r>
              <a:rPr lang="en-US" altLang="zh-CN" sz="2000" dirty="0" smtClean="0"/>
              <a:t>1G</a:t>
            </a:r>
            <a:r>
              <a:rPr lang="zh-CN" altLang="en-US" sz="2000" dirty="0" smtClean="0"/>
              <a:t>，没有硬盘（用作数据盘，没钱买。有</a:t>
            </a:r>
            <a:r>
              <a:rPr lang="en-US" altLang="zh-CN" sz="2000" dirty="0" smtClean="0"/>
              <a:t>30G</a:t>
            </a:r>
            <a:r>
              <a:rPr lang="zh-CN" altLang="en-US" sz="2000" dirty="0" smtClean="0"/>
              <a:t>的系统也可以了。）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数据库可以直接装在系统盘上，不需要申请另外的数据库。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配置云服务器</a:t>
            </a:r>
            <a:endParaRPr lang="zh-CN" altLang="en-US" sz="3200" b="1" i="1" dirty="0"/>
          </a:p>
        </p:txBody>
      </p:sp>
      <p:sp>
        <p:nvSpPr>
          <p:cNvPr id="5" name="椭圆 4"/>
          <p:cNvSpPr/>
          <p:nvPr/>
        </p:nvSpPr>
        <p:spPr>
          <a:xfrm>
            <a:off x="3071802" y="4786322"/>
            <a:ext cx="85725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7158" y="4714884"/>
            <a:ext cx="171451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601076" cy="200026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在关机状态下，选择云服务器下自己的服务器，选择重置：</a:t>
            </a:r>
            <a:endParaRPr lang="en-US" altLang="zh-CN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配置云服务器</a:t>
            </a:r>
            <a:endParaRPr lang="zh-CN" altLang="en-US" sz="3200" b="1" i="1" dirty="0"/>
          </a:p>
        </p:txBody>
      </p:sp>
      <p:sp>
        <p:nvSpPr>
          <p:cNvPr id="5" name="椭圆 4"/>
          <p:cNvSpPr/>
          <p:nvPr/>
        </p:nvSpPr>
        <p:spPr>
          <a:xfrm>
            <a:off x="2214546" y="1428736"/>
            <a:ext cx="85725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857496"/>
            <a:ext cx="56959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85860"/>
            <a:ext cx="70961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4214810" y="4429132"/>
            <a:ext cx="171451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7158" y="3071810"/>
            <a:ext cx="20717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可以选择登录密码方式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二者不可兼得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7725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601076" cy="571504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点击云服务器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，可以看到这台服务器的更多情况：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点击远程登录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通过</a:t>
            </a:r>
            <a:r>
              <a:rPr lang="en-US" altLang="zh-CN" sz="3200" b="1" dirty="0" smtClean="0"/>
              <a:t>IE</a:t>
            </a:r>
            <a:r>
              <a:rPr lang="zh-CN" altLang="en-US" sz="3200" b="1" dirty="0" smtClean="0"/>
              <a:t>登录云服务器</a:t>
            </a:r>
            <a:endParaRPr lang="zh-CN" altLang="en-US" sz="3200" b="1" i="1" dirty="0"/>
          </a:p>
        </p:txBody>
      </p:sp>
      <p:sp>
        <p:nvSpPr>
          <p:cNvPr id="5" name="椭圆 4"/>
          <p:cNvSpPr/>
          <p:nvPr/>
        </p:nvSpPr>
        <p:spPr>
          <a:xfrm>
            <a:off x="6643702" y="5286388"/>
            <a:ext cx="135732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28662" y="2643182"/>
            <a:ext cx="171451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3332</Words>
  <Application>Microsoft Office PowerPoint</Application>
  <PresentationFormat>全屏显示(4:3)</PresentationFormat>
  <Paragraphs>482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默认设计模板</vt:lpstr>
      <vt:lpstr>幻灯片 1</vt:lpstr>
      <vt:lpstr>申请苏宁公有云</vt:lpstr>
      <vt:lpstr>申请苏宁公有云</vt:lpstr>
      <vt:lpstr>申请苏宁公有云</vt:lpstr>
      <vt:lpstr>申请苏宁公有云</vt:lpstr>
      <vt:lpstr>配置云服务器</vt:lpstr>
      <vt:lpstr>配置云服务器</vt:lpstr>
      <vt:lpstr>配置云服务器</vt:lpstr>
      <vt:lpstr>通过IE登录云服务器</vt:lpstr>
      <vt:lpstr>在WIN7下使用VNC登录云服务器</vt:lpstr>
      <vt:lpstr>在WIN7下使用VNC登录云服务器</vt:lpstr>
      <vt:lpstr>在树莓派上登录云服务器</vt:lpstr>
      <vt:lpstr>在树莓派上登录云服务器</vt:lpstr>
      <vt:lpstr>把应用搬到云上去</vt:lpstr>
      <vt:lpstr>为云服务器安装Tomcat6</vt:lpstr>
      <vt:lpstr>为云服务器安装Tomcat6</vt:lpstr>
      <vt:lpstr>为云服务器安装Tomcat6</vt:lpstr>
      <vt:lpstr>直接部署Tomcat的应用</vt:lpstr>
      <vt:lpstr>直接部署Tomcat的应用</vt:lpstr>
      <vt:lpstr>直接部署Tomcat的应用</vt:lpstr>
      <vt:lpstr>直接部署Tomcat的应用</vt:lpstr>
      <vt:lpstr>直接部署Tomcat的应用</vt:lpstr>
      <vt:lpstr>把自己的应用搬到云上</vt:lpstr>
      <vt:lpstr>把自己的应用搬到云上</vt:lpstr>
      <vt:lpstr>把自己的应用搬到云上</vt:lpstr>
      <vt:lpstr>把自己的应用搬到云上</vt:lpstr>
      <vt:lpstr>把自己的应用搬到云上</vt:lpstr>
      <vt:lpstr>在云上开发一个小应用</vt:lpstr>
      <vt:lpstr>有关数据上传与接收</vt:lpstr>
      <vt:lpstr>有关数据上传与接收</vt:lpstr>
      <vt:lpstr>有关数据上传与接收</vt:lpstr>
      <vt:lpstr>有关在服务器上建立的一个简单网站</vt:lpstr>
      <vt:lpstr>有关在服务器上建立的一个简单网站</vt:lpstr>
      <vt:lpstr>有关在服务器上的绘图工具</vt:lpstr>
      <vt:lpstr>有关在服务器上建立的一个简单网站</vt:lpstr>
      <vt:lpstr>有关在服务器上建立的一个简单网站</vt:lpstr>
      <vt:lpstr>有关在服务器上建立的一个简单网站</vt:lpstr>
      <vt:lpstr>有关在服务器上建立的一个简单网站</vt:lpstr>
      <vt:lpstr>有关在服务器上建立的一个简单网站</vt:lpstr>
      <vt:lpstr>有关在服务器上建立的一个简单网站</vt:lpstr>
      <vt:lpstr>有关在服务器上的绘图工具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8、云服务器+树莓派可以做什么？</vt:lpstr>
      <vt:lpstr>8、云服务器+树莓派可以做什么？</vt:lpstr>
      <vt:lpstr>8、云服务器+树莓派可以做什么？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362</cp:revision>
  <dcterms:created xsi:type="dcterms:W3CDTF">2009-01-14T02:14:53Z</dcterms:created>
  <dcterms:modified xsi:type="dcterms:W3CDTF">2015-09-22T03:51:57Z</dcterms:modified>
</cp:coreProperties>
</file>