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510" r:id="rId2"/>
    <p:sldId id="648" r:id="rId3"/>
    <p:sldId id="713" r:id="rId4"/>
    <p:sldId id="714" r:id="rId5"/>
    <p:sldId id="716" r:id="rId6"/>
    <p:sldId id="717" r:id="rId7"/>
    <p:sldId id="718" r:id="rId8"/>
    <p:sldId id="667" r:id="rId9"/>
    <p:sldId id="668" r:id="rId10"/>
    <p:sldId id="669" r:id="rId11"/>
    <p:sldId id="670" r:id="rId12"/>
    <p:sldId id="671" r:id="rId13"/>
    <p:sldId id="672" r:id="rId14"/>
    <p:sldId id="673" r:id="rId15"/>
    <p:sldId id="674" r:id="rId16"/>
    <p:sldId id="675" r:id="rId17"/>
    <p:sldId id="719" r:id="rId18"/>
    <p:sldId id="720" r:id="rId19"/>
    <p:sldId id="721" r:id="rId20"/>
    <p:sldId id="722" r:id="rId21"/>
    <p:sldId id="723" r:id="rId22"/>
    <p:sldId id="724" r:id="rId23"/>
    <p:sldId id="676" r:id="rId24"/>
    <p:sldId id="677" r:id="rId25"/>
    <p:sldId id="678" r:id="rId26"/>
    <p:sldId id="679" r:id="rId27"/>
    <p:sldId id="680" r:id="rId28"/>
    <p:sldId id="681" r:id="rId29"/>
    <p:sldId id="682" r:id="rId30"/>
    <p:sldId id="683" r:id="rId31"/>
    <p:sldId id="684" r:id="rId32"/>
    <p:sldId id="685" r:id="rId33"/>
    <p:sldId id="686" r:id="rId34"/>
    <p:sldId id="687" r:id="rId35"/>
    <p:sldId id="688" r:id="rId36"/>
    <p:sldId id="689" r:id="rId37"/>
    <p:sldId id="690" r:id="rId38"/>
    <p:sldId id="691" r:id="rId39"/>
    <p:sldId id="692" r:id="rId40"/>
    <p:sldId id="693" r:id="rId41"/>
    <p:sldId id="694" r:id="rId42"/>
    <p:sldId id="695" r:id="rId43"/>
    <p:sldId id="696" r:id="rId44"/>
    <p:sldId id="697" r:id="rId45"/>
    <p:sldId id="698" r:id="rId46"/>
    <p:sldId id="699" r:id="rId47"/>
    <p:sldId id="700" r:id="rId48"/>
    <p:sldId id="701" r:id="rId49"/>
    <p:sldId id="702" r:id="rId50"/>
    <p:sldId id="703" r:id="rId51"/>
    <p:sldId id="704" r:id="rId52"/>
    <p:sldId id="705" r:id="rId53"/>
    <p:sldId id="706" r:id="rId54"/>
    <p:sldId id="707" r:id="rId55"/>
    <p:sldId id="708" r:id="rId56"/>
    <p:sldId id="709" r:id="rId57"/>
    <p:sldId id="710" r:id="rId58"/>
    <p:sldId id="711" r:id="rId59"/>
    <p:sldId id="712" r:id="rId60"/>
    <p:sldId id="725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4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77AE-D43F-4780-A63E-A21EB246C4D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4D373-D8BE-4A99-A2F3-C573F3C8DEC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80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80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080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80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0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3A315-3C22-4F5E-9369-070F011B1954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0234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34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234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34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34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234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D61F8-AA68-4C09-995D-7C175707767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0254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54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254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54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54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254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ED609-F5E3-44EC-91CC-7C3EDB109CF2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0275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275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275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30B2-2A5E-4453-AACF-991394CDC7CA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0500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500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50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8BA6F-BF76-4367-A8F6-06EABD257AEF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0520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0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521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52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8CE02-73C6-4208-B45D-AEF07C983E5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054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1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54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54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BAECB-8ED5-4670-8228-AA2B64F8ECF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AFBD4-CC54-406B-ABC9-F625A7228F6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9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4B7D8-A9FC-4579-A7C1-D4DACA8C4C6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44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B807D-DAFF-40CC-83CF-D7161D60CD5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79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01A478-036E-47CA-A636-6E209E2D017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8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27BAF-0541-4B3D-A3E1-457B5B720CA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59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呵呵，多年培训和被培训摘抄、整理而来，与大家共享之。</a:t>
            </a:r>
          </a:p>
          <a:p>
            <a:r>
              <a:rPr lang="zh-CN" altLang="en-US"/>
              <a:t>在经历了很可能是枯燥的大学上课阶段，现在轮到你给别人上课了，而且，他们是更难对付的成年人。开始吧，让我们成为一个优秀的企业讲师，记住，这是你终生的财富。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AB2563-D8D9-46DB-9D5E-37008BADFB0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060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60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060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60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0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29BE8-2CBC-41E7-910E-E3A76A9A84A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643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3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altLang="zh-CN" sz="1000" i="1">
                <a:effectLst/>
                <a:latin typeface="Times New Roman" pitchFamily="18" charset="0"/>
              </a:rPr>
              <a:t>12</a:t>
            </a:r>
          </a:p>
        </p:txBody>
      </p:sp>
      <p:sp>
        <p:nvSpPr>
          <p:cNvPr id="2064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699" cap="flat">
            <a:solidFill>
              <a:schemeClr val="tx1"/>
            </a:solidFill>
          </a:ln>
        </p:spPr>
      </p:sp>
      <p:sp>
        <p:nvSpPr>
          <p:cNvPr id="2064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188913"/>
            <a:ext cx="7924800" cy="5032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836613"/>
            <a:ext cx="4171950" cy="5249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836613"/>
            <a:ext cx="4173537" cy="5249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1909D800-FD34-44FC-8CC9-DA6F5213DC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341438"/>
            <a:ext cx="4038600" cy="46799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98CC2-6B5E-4619-AE6A-76E73A5E250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27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大赛目标与我的创意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AutoShap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921625" cy="49530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</a:rPr>
              <a:t>§</a:t>
            </a:r>
            <a:r>
              <a:rPr kumimoji="1" lang="en-US" altLang="zh-CN" sz="3200">
                <a:solidFill>
                  <a:schemeClr val="tx1"/>
                </a:solidFill>
              </a:rPr>
              <a:t>2.2  </a:t>
            </a:r>
            <a:r>
              <a:rPr kumimoji="1" lang="zh-CN" altLang="en-US" sz="3200">
                <a:solidFill>
                  <a:schemeClr val="tx1"/>
                </a:solidFill>
                <a:latin typeface="宋体" pitchFamily="2" charset="-122"/>
              </a:rPr>
              <a:t>目标</a:t>
            </a:r>
            <a:r>
              <a:rPr kumimoji="1" lang="en-US" altLang="zh-CN" sz="3200">
                <a:solidFill>
                  <a:schemeClr val="tx1"/>
                </a:solidFill>
                <a:latin typeface="宋体" pitchFamily="2" charset="-122"/>
              </a:rPr>
              <a:t>1 </a:t>
            </a:r>
            <a:r>
              <a:rPr lang="en-US" altLang="zh-CN" sz="3200">
                <a:solidFill>
                  <a:srgbClr val="0000FF"/>
                </a:solidFill>
                <a:latin typeface="宋体" pitchFamily="2" charset="-122"/>
              </a:rPr>
              <a:t>—— </a:t>
            </a:r>
            <a:r>
              <a:rPr lang="zh-CN" altLang="en-US" sz="3200">
                <a:solidFill>
                  <a:srgbClr val="0000FF"/>
                </a:solidFill>
                <a:latin typeface="宋体" pitchFamily="2" charset="-122"/>
              </a:rPr>
              <a:t>目标的载体（方案）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836613"/>
            <a:ext cx="8678893" cy="6021387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b="1" dirty="0">
                <a:solidFill>
                  <a:srgbClr val="0000FF"/>
                </a:solidFill>
              </a:rPr>
              <a:t>另一类目标：</a:t>
            </a:r>
            <a:endParaRPr kumimoji="1" lang="zh-CN" altLang="en-US" dirty="0">
              <a:solidFill>
                <a:srgbClr val="FF3300"/>
              </a:solidFill>
              <a:ea typeface="微软雅黑" pitchFamily="34" charset="-122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dirty="0">
                <a:solidFill>
                  <a:srgbClr val="FF3300"/>
                </a:solidFill>
                <a:ea typeface="微软雅黑" pitchFamily="34" charset="-122"/>
              </a:rPr>
              <a:t>目标：中国男子体操队战胜俄罗斯队，获得世界锦标赛男团冠军</a:t>
            </a:r>
          </a:p>
          <a:p>
            <a:pPr lvl="3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en-US" altLang="zh-CN" sz="2400" dirty="0">
                <a:solidFill>
                  <a:srgbClr val="0000FF"/>
                </a:solidFill>
                <a:latin typeface="微软雅黑"/>
                <a:ea typeface="微软雅黑" pitchFamily="34" charset="-122"/>
              </a:rPr>
              <a:t>——</a:t>
            </a:r>
            <a:r>
              <a:rPr kumimoji="1" lang="zh-CN" altLang="en-US" sz="2400" dirty="0">
                <a:solidFill>
                  <a:srgbClr val="0000FF"/>
                </a:solidFill>
                <a:ea typeface="微软雅黑" pitchFamily="34" charset="-122"/>
              </a:rPr>
              <a:t>标准是客观的、打分是人为的</a:t>
            </a:r>
            <a:endParaRPr kumimoji="1" lang="zh-CN" altLang="en-US" dirty="0">
              <a:solidFill>
                <a:srgbClr val="FF3300"/>
              </a:solidFill>
              <a:ea typeface="微软雅黑" pitchFamily="34" charset="-122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dirty="0">
                <a:solidFill>
                  <a:srgbClr val="FF3300"/>
                </a:solidFill>
                <a:ea typeface="微软雅黑" pitchFamily="34" charset="-122"/>
              </a:rPr>
              <a:t>目标：超女</a:t>
            </a:r>
          </a:p>
          <a:p>
            <a:pPr lvl="3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dirty="0">
                <a:solidFill>
                  <a:srgbClr val="0000FF"/>
                </a:solidFill>
                <a:ea typeface="微软雅黑" pitchFamily="34" charset="-122"/>
              </a:rPr>
              <a:t>标准都不统一、完全看市场需要和观众的选择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/>
                <a:ea typeface="微软雅黑" pitchFamily="34" charset="-122"/>
              </a:rPr>
              <a:t>……</a:t>
            </a:r>
            <a:endParaRPr kumimoji="1" lang="en-US" altLang="zh-CN" sz="2400" dirty="0">
              <a:solidFill>
                <a:srgbClr val="0000FF"/>
              </a:solidFill>
              <a:ea typeface="微软雅黑" pitchFamily="34" charset="-122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dirty="0">
                <a:solidFill>
                  <a:srgbClr val="FF3300"/>
                </a:solidFill>
                <a:ea typeface="微软雅黑" pitchFamily="34" charset="-122"/>
              </a:rPr>
              <a:t>目标：为中国电信开发一套移动计费管理系统</a:t>
            </a:r>
          </a:p>
          <a:p>
            <a:pPr lvl="3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dirty="0">
                <a:solidFill>
                  <a:srgbClr val="0000FF"/>
                </a:solidFill>
                <a:ea typeface="微软雅黑" pitchFamily="34" charset="-122"/>
              </a:rPr>
              <a:t>什么是系统的目标，如何度量和</a:t>
            </a:r>
            <a:r>
              <a:rPr kumimoji="1" lang="zh-CN" altLang="en-US" sz="2400" dirty="0" smtClean="0">
                <a:solidFill>
                  <a:srgbClr val="0000FF"/>
                </a:solidFill>
                <a:ea typeface="微软雅黑" pitchFamily="34" charset="-122"/>
              </a:rPr>
              <a:t>评价</a:t>
            </a:r>
            <a:endParaRPr kumimoji="1" lang="zh-CN" altLang="en-US" sz="2400" dirty="0">
              <a:solidFill>
                <a:srgbClr val="0000FF"/>
              </a:solidFill>
              <a:ea typeface="微软雅黑" pitchFamily="34" charset="-122"/>
            </a:endParaRP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dirty="0">
                <a:solidFill>
                  <a:srgbClr val="FF3300"/>
                </a:solidFill>
                <a:ea typeface="微软雅黑" pitchFamily="34" charset="-122"/>
              </a:rPr>
              <a:t>在这类目标中，目标的结果及其度量，非常困难。有时，并不存在</a:t>
            </a:r>
            <a:r>
              <a:rPr kumimoji="1" lang="zh-CN" altLang="en-US" sz="2800" dirty="0">
                <a:solidFill>
                  <a:srgbClr val="0000FF"/>
                </a:solidFill>
                <a:ea typeface="微软雅黑" pitchFamily="34" charset="-122"/>
              </a:rPr>
              <a:t>现成的</a:t>
            </a:r>
            <a:r>
              <a:rPr kumimoji="1" lang="zh-CN" altLang="en-US" sz="2800" dirty="0">
                <a:solidFill>
                  <a:srgbClr val="FF3300"/>
                </a:solidFill>
                <a:ea typeface="微软雅黑" pitchFamily="34" charset="-122"/>
              </a:rPr>
              <a:t>、可以直接、客观、明确、的目标成果的</a:t>
            </a:r>
            <a:r>
              <a:rPr kumimoji="1" lang="zh-CN" altLang="en-US" sz="2800" dirty="0">
                <a:solidFill>
                  <a:srgbClr val="0000FF"/>
                </a:solidFill>
                <a:ea typeface="微软雅黑" pitchFamily="34" charset="-122"/>
              </a:rPr>
              <a:t>度量方法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endParaRPr kumimoji="1" lang="zh-CN" altLang="en-US" sz="2800" dirty="0">
              <a:solidFill>
                <a:srgbClr val="0000FF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234" name="Text Box 2"/>
          <p:cNvSpPr txBox="1">
            <a:spLocks noChangeArrowheads="1"/>
          </p:cNvSpPr>
          <p:nvPr/>
        </p:nvSpPr>
        <p:spPr bwMode="auto">
          <a:xfrm>
            <a:off x="1258888" y="188913"/>
            <a:ext cx="7129462" cy="3995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effectLst/>
                <a:latin typeface="Times New Roman" pitchFamily="18" charset="0"/>
              </a:rPr>
              <a:t>目标：一个尚不存在的事实</a:t>
            </a:r>
          </a:p>
          <a:p>
            <a:pPr algn="ctr"/>
            <a:endParaRPr lang="zh-CN" altLang="en-US" sz="2800" b="1">
              <a:effectLst/>
              <a:latin typeface="Times New Roman" pitchFamily="18" charset="0"/>
            </a:endParaRPr>
          </a:p>
          <a:p>
            <a:r>
              <a:rPr lang="zh-CN" altLang="en-US" sz="2800" b="1" u="sng">
                <a:effectLst/>
                <a:latin typeface="Times New Roman" pitchFamily="18" charset="0"/>
              </a:rPr>
              <a:t>描述方法</a:t>
            </a:r>
            <a:r>
              <a:rPr lang="en-US" altLang="zh-CN" sz="2800" b="1" u="sng">
                <a:effectLst/>
                <a:latin typeface="Times New Roman" pitchFamily="18" charset="0"/>
              </a:rPr>
              <a:t>1</a:t>
            </a:r>
            <a:r>
              <a:rPr lang="zh-CN" altLang="en-US" sz="2800" b="1" u="sng">
                <a:effectLst/>
                <a:latin typeface="Times New Roman" pitchFamily="18" charset="0"/>
              </a:rPr>
              <a:t>：比拟的方法</a:t>
            </a: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什么是上天堂？就是喝醉了酒以后的感觉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solidFill>
                  <a:srgbClr val="FF3300"/>
                </a:solidFill>
                <a:effectLst/>
                <a:latin typeface="Times New Roman" pitchFamily="18" charset="0"/>
              </a:rPr>
              <a:t>软件开发的原型方法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r>
              <a:rPr lang="zh-CN" altLang="en-US" sz="2800" b="1" u="sng">
                <a:effectLst/>
              </a:rPr>
              <a:t>描述方法</a:t>
            </a:r>
            <a:r>
              <a:rPr lang="en-US" altLang="zh-CN" sz="2800" b="1" u="sng">
                <a:effectLst/>
              </a:rPr>
              <a:t>2</a:t>
            </a:r>
            <a:r>
              <a:rPr lang="zh-CN" altLang="en-US" sz="2800" b="1" u="sng">
                <a:effectLst/>
              </a:rPr>
              <a:t>：具体描述的方法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天堂的具体方位、地址、行车路线、车程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solidFill>
                  <a:srgbClr val="FF3300"/>
                </a:solidFill>
                <a:effectLst/>
                <a:latin typeface="Times New Roman" pitchFamily="18" charset="0"/>
              </a:rPr>
              <a:t>软件的功能、性能、其他质量属性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Text Box 2"/>
          <p:cNvSpPr txBox="1">
            <a:spLocks noChangeArrowheads="1"/>
          </p:cNvSpPr>
          <p:nvPr/>
        </p:nvSpPr>
        <p:spPr bwMode="auto">
          <a:xfrm>
            <a:off x="539750" y="1700213"/>
            <a:ext cx="820896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endParaRPr lang="en-US" altLang="zh-CN" sz="2800" b="1">
              <a:effectLst/>
              <a:latin typeface="Times New Roman" pitchFamily="18" charset="0"/>
            </a:endParaRPr>
          </a:p>
          <a:p>
            <a:r>
              <a:rPr lang="zh-CN" altLang="en-US" sz="2800" b="1">
                <a:effectLst/>
                <a:latin typeface="Times New Roman" pitchFamily="18" charset="0"/>
              </a:rPr>
              <a:t>如果怎么说你都不明白的话，我就给你画个图吧！</a:t>
            </a:r>
            <a:endParaRPr kumimoji="1" lang="zh-CN" altLang="en-US" sz="2800" b="1">
              <a:solidFill>
                <a:srgbClr val="FF3300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591301" name="Object 5"/>
          <p:cNvGraphicFramePr>
            <a:graphicFrameLocks noChangeAspect="1"/>
          </p:cNvGraphicFramePr>
          <p:nvPr/>
        </p:nvGraphicFramePr>
        <p:xfrm>
          <a:off x="0" y="4200525"/>
          <a:ext cx="5508625" cy="2657475"/>
        </p:xfrm>
        <a:graphic>
          <a:graphicData uri="http://schemas.openxmlformats.org/presentationml/2006/ole">
            <p:oleObj spid="_x0000_s3074" name="剪辑" r:id="rId4" imgW="5494320" imgH="2650680" progId="">
              <p:embed/>
            </p:oleObj>
          </a:graphicData>
        </a:graphic>
      </p:graphicFrame>
      <p:sp>
        <p:nvSpPr>
          <p:cNvPr id="1591302" name="Text Box 6"/>
          <p:cNvSpPr txBox="1">
            <a:spLocks noChangeArrowheads="1"/>
          </p:cNvSpPr>
          <p:nvPr/>
        </p:nvSpPr>
        <p:spPr bwMode="auto">
          <a:xfrm>
            <a:off x="2411413" y="3213100"/>
            <a:ext cx="6264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为了易于度量和评价，一个好的目标，需要有一个好的载体（方案）</a:t>
            </a:r>
          </a:p>
        </p:txBody>
      </p:sp>
      <p:sp>
        <p:nvSpPr>
          <p:cNvPr id="1591303" name="AutoShape 7"/>
          <p:cNvSpPr>
            <a:spLocks noChangeArrowheads="1"/>
          </p:cNvSpPr>
          <p:nvPr/>
        </p:nvSpPr>
        <p:spPr bwMode="auto">
          <a:xfrm>
            <a:off x="468313" y="333375"/>
            <a:ext cx="8135937" cy="4953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 b="1">
                <a:effectLst/>
              </a:rPr>
              <a:t>§</a:t>
            </a:r>
            <a:r>
              <a:rPr kumimoji="1" lang="en-US" altLang="zh-CN" sz="3200" b="1">
                <a:effectLst/>
              </a:rPr>
              <a:t>2.2  </a:t>
            </a:r>
            <a:r>
              <a:rPr kumimoji="1" lang="zh-CN" altLang="en-US" sz="3200" b="1">
                <a:effectLst/>
                <a:latin typeface="宋体" pitchFamily="2" charset="-122"/>
              </a:rPr>
              <a:t>目标</a:t>
            </a:r>
            <a:r>
              <a:rPr kumimoji="1" lang="en-US" altLang="zh-CN" sz="3200" b="1">
                <a:effectLst/>
                <a:latin typeface="宋体" pitchFamily="2" charset="-122"/>
              </a:rPr>
              <a:t>2 </a:t>
            </a:r>
            <a:r>
              <a:rPr lang="en-US" altLang="zh-CN" sz="3200" b="1">
                <a:solidFill>
                  <a:srgbClr val="0000FF"/>
                </a:solidFill>
                <a:effectLst/>
                <a:latin typeface="宋体" pitchFamily="2" charset="-122"/>
              </a:rPr>
              <a:t>—— </a:t>
            </a:r>
            <a:r>
              <a:rPr lang="zh-CN" altLang="en-US" sz="3200" b="1">
                <a:solidFill>
                  <a:srgbClr val="0000FF"/>
                </a:solidFill>
                <a:effectLst/>
                <a:latin typeface="宋体" pitchFamily="2" charset="-122"/>
              </a:rPr>
              <a:t>描述你的目标（方案）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135937" cy="495300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</a:rPr>
              <a:t>§</a:t>
            </a:r>
            <a:r>
              <a:rPr kumimoji="1" lang="en-US" altLang="zh-CN" sz="3200">
                <a:solidFill>
                  <a:schemeClr val="tx1"/>
                </a:solidFill>
              </a:rPr>
              <a:t>2.2  </a:t>
            </a:r>
            <a:r>
              <a:rPr kumimoji="1" lang="zh-CN" altLang="en-US" sz="3200">
                <a:solidFill>
                  <a:schemeClr val="tx1"/>
                </a:solidFill>
                <a:latin typeface="宋体" pitchFamily="2" charset="-122"/>
              </a:rPr>
              <a:t>目标</a:t>
            </a:r>
            <a:r>
              <a:rPr kumimoji="1" lang="en-US" altLang="zh-CN" sz="3200">
                <a:solidFill>
                  <a:schemeClr val="tx1"/>
                </a:solidFill>
                <a:latin typeface="宋体" pitchFamily="2" charset="-122"/>
              </a:rPr>
              <a:t>2 </a:t>
            </a:r>
            <a:r>
              <a:rPr lang="en-US" altLang="zh-CN" sz="3200">
                <a:solidFill>
                  <a:srgbClr val="0000FF"/>
                </a:solidFill>
                <a:latin typeface="宋体" pitchFamily="2" charset="-122"/>
              </a:rPr>
              <a:t>—— </a:t>
            </a:r>
            <a:r>
              <a:rPr lang="zh-CN" altLang="en-US" sz="3200">
                <a:solidFill>
                  <a:srgbClr val="0000FF"/>
                </a:solidFill>
                <a:latin typeface="宋体" pitchFamily="2" charset="-122"/>
              </a:rPr>
              <a:t>描述你的目标（方案）</a:t>
            </a:r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137525" cy="432117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b="1" dirty="0"/>
              <a:t>为什么要描述目标？</a:t>
            </a: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b="1" dirty="0"/>
              <a:t>现在你还拿不出用户所需要的结果（</a:t>
            </a:r>
            <a:r>
              <a:rPr kumimoji="1" lang="zh-CN" altLang="en-US" b="1" dirty="0" smtClean="0"/>
              <a:t>与卖冰箱这样的简单</a:t>
            </a:r>
            <a:r>
              <a:rPr kumimoji="1" lang="zh-CN" altLang="en-US" b="1" dirty="0"/>
              <a:t>贸易不同）</a:t>
            </a: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b="1" dirty="0"/>
              <a:t>即使是“原型方法”，与最后结果还是有所不同（样板房）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endParaRPr kumimoji="1" lang="zh-CN" altLang="en-US" b="1" dirty="0"/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b="1" dirty="0"/>
              <a:t>在启动阶段描述目标的目的是什么？</a:t>
            </a: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b="1" dirty="0"/>
              <a:t>让甲乙双方对目标有一个共同的认知</a:t>
            </a: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b="1" dirty="0"/>
              <a:t>就最后交付成果，达成共识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Text Box 2"/>
          <p:cNvSpPr txBox="1">
            <a:spLocks noChangeArrowheads="1"/>
          </p:cNvSpPr>
          <p:nvPr/>
        </p:nvSpPr>
        <p:spPr bwMode="auto">
          <a:xfrm>
            <a:off x="179388" y="1268413"/>
            <a:ext cx="8208962" cy="5216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solidFill>
                  <a:srgbClr val="FF3300"/>
                </a:solidFill>
                <a:effectLst/>
                <a:latin typeface="Times New Roman" pitchFamily="18" charset="0"/>
              </a:rPr>
              <a:t>方案是什么？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看一下本阶段的“</a:t>
            </a:r>
            <a:r>
              <a:rPr kumimoji="1" lang="zh-CN" altLang="en-US" sz="2800" b="1">
                <a:solidFill>
                  <a:srgbClr val="FF3300"/>
                </a:solidFill>
                <a:effectLst/>
                <a:latin typeface="Times New Roman" pitchFamily="18" charset="0"/>
              </a:rPr>
              <a:t>里程碑</a:t>
            </a:r>
            <a:r>
              <a:rPr kumimoji="1"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”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和“</a:t>
            </a:r>
            <a:r>
              <a:rPr kumimoji="1" lang="zh-CN" altLang="en-US" sz="2800" b="1">
                <a:solidFill>
                  <a:srgbClr val="FF3300"/>
                </a:solidFill>
                <a:effectLst/>
                <a:latin typeface="Times New Roman" pitchFamily="18" charset="0"/>
              </a:rPr>
              <a:t>交付成果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”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里程碑：目标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/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范围认可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交付成果：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</a:rPr>
              <a:t>远景</a:t>
            </a:r>
            <a:r>
              <a:rPr lang="en-US" altLang="zh-CN" sz="2800" b="1">
                <a:effectLst/>
              </a:rPr>
              <a:t>/</a:t>
            </a:r>
            <a:r>
              <a:rPr lang="zh-CN" altLang="en-US" sz="2800" b="1">
                <a:effectLst/>
              </a:rPr>
              <a:t>范围文档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</a:rPr>
              <a:t>项目结构文档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</a:rPr>
              <a:t>初始风险评估文档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endParaRPr kumimoji="1"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目标范围认可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——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在项目启动阶段，获得内部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/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外部对项目是否启动的认可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——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范围描述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/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商业计划书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什么是针对项目启动与否的认可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目标范围描述的二种方法</a:t>
            </a:r>
          </a:p>
        </p:txBody>
      </p:sp>
      <p:graphicFrame>
        <p:nvGraphicFramePr>
          <p:cNvPr id="1448963" name="Object 3"/>
          <p:cNvGraphicFramePr>
            <a:graphicFrameLocks noChangeAspect="1"/>
          </p:cNvGraphicFramePr>
          <p:nvPr/>
        </p:nvGraphicFramePr>
        <p:xfrm>
          <a:off x="6696075" y="1412875"/>
          <a:ext cx="2447925" cy="2514600"/>
        </p:xfrm>
        <a:graphic>
          <a:graphicData uri="http://schemas.openxmlformats.org/presentationml/2006/ole">
            <p:oleObj spid="_x0000_s4098" name="剪辑" r:id="rId4" imgW="3063600" imgH="3147480" progId="">
              <p:embed/>
            </p:oleObj>
          </a:graphicData>
        </a:graphic>
      </p:graphicFrame>
      <p:sp>
        <p:nvSpPr>
          <p:cNvPr id="1448964" name="AutoShape 4"/>
          <p:cNvSpPr>
            <a:spLocks noChangeArrowheads="1"/>
          </p:cNvSpPr>
          <p:nvPr/>
        </p:nvSpPr>
        <p:spPr bwMode="auto">
          <a:xfrm>
            <a:off x="468313" y="333375"/>
            <a:ext cx="8135937" cy="4953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 b="1">
                <a:effectLst/>
              </a:rPr>
              <a:t>§</a:t>
            </a:r>
            <a:r>
              <a:rPr kumimoji="1" lang="en-US" altLang="zh-CN" sz="3200" b="1">
                <a:effectLst/>
              </a:rPr>
              <a:t>2.2  </a:t>
            </a:r>
            <a:r>
              <a:rPr kumimoji="1" lang="zh-CN" altLang="en-US" sz="3200" b="1">
                <a:effectLst/>
                <a:latin typeface="宋体" pitchFamily="2" charset="-122"/>
              </a:rPr>
              <a:t>目标</a:t>
            </a:r>
            <a:r>
              <a:rPr kumimoji="1" lang="en-US" altLang="zh-CN" sz="3200" b="1">
                <a:effectLst/>
                <a:latin typeface="宋体" pitchFamily="2" charset="-122"/>
              </a:rPr>
              <a:t>2 </a:t>
            </a:r>
            <a:r>
              <a:rPr lang="en-US" altLang="zh-CN" sz="3200" b="1">
                <a:solidFill>
                  <a:srgbClr val="0000FF"/>
                </a:solidFill>
                <a:effectLst/>
                <a:latin typeface="宋体" pitchFamily="2" charset="-122"/>
              </a:rPr>
              <a:t>—— </a:t>
            </a:r>
            <a:r>
              <a:rPr lang="zh-CN" altLang="en-US" sz="3200" b="1">
                <a:solidFill>
                  <a:srgbClr val="0000FF"/>
                </a:solidFill>
                <a:effectLst/>
                <a:latin typeface="宋体" pitchFamily="2" charset="-122"/>
              </a:rPr>
              <a:t>描述你的目标（方案）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074" name="Text Box 2"/>
          <p:cNvSpPr txBox="1">
            <a:spLocks noChangeArrowheads="1"/>
          </p:cNvSpPr>
          <p:nvPr/>
        </p:nvSpPr>
        <p:spPr bwMode="auto">
          <a:xfrm>
            <a:off x="900113" y="404813"/>
            <a:ext cx="7704137" cy="57642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3200" b="1">
                <a:effectLst/>
                <a:latin typeface="Times New Roman" pitchFamily="18" charset="0"/>
              </a:rPr>
              <a:t>目标的选择</a:t>
            </a:r>
          </a:p>
          <a:p>
            <a:pPr algn="ctr"/>
            <a:endParaRPr kumimoji="1" lang="zh-CN" altLang="en-US" sz="32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前提：目标是确定要实现的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反面：科研项目可能长期没有成果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/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达不到预期的结果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确定性：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结果呈现的确定性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具体成果（成果的完成形式、形态）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呈现条件的确定性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成果必须按时、按质量、在预定的成本范围内交付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kumimoji="1"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  <a:latin typeface="Times New Roman" pitchFamily="18" charset="0"/>
              </a:rPr>
              <a:t>目标是一个确定的任务和责任（投入</a:t>
            </a:r>
            <a:r>
              <a:rPr kumimoji="1" lang="en-US" altLang="zh-CN" sz="2800" b="1">
                <a:effectLst/>
                <a:latin typeface="Times New Roman" pitchFamily="18" charset="0"/>
              </a:rPr>
              <a:t>/</a:t>
            </a:r>
            <a:r>
              <a:rPr kumimoji="1" lang="zh-CN" altLang="en-US" sz="2800" b="1">
                <a:effectLst/>
                <a:latin typeface="Times New Roman" pitchFamily="18" charset="0"/>
              </a:rPr>
              <a:t>产出）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842" name="Text Box 2"/>
          <p:cNvSpPr txBox="1">
            <a:spLocks noChangeArrowheads="1"/>
          </p:cNvSpPr>
          <p:nvPr/>
        </p:nvSpPr>
        <p:spPr bwMode="auto">
          <a:xfrm>
            <a:off x="179388" y="1268413"/>
            <a:ext cx="8208962" cy="1373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solidFill>
                  <a:srgbClr val="FF3300"/>
                </a:solidFill>
                <a:effectLst/>
                <a:latin typeface="Times New Roman" pitchFamily="18" charset="0"/>
              </a:rPr>
              <a:t>方案是什么？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kumimoji="1" lang="zh-CN" altLang="en-US" sz="2800" b="1">
              <a:solidFill>
                <a:srgbClr val="FF3300"/>
              </a:solidFill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不同的对象，方案可能是完全不同的</a:t>
            </a:r>
          </a:p>
        </p:txBody>
      </p:sp>
      <p:graphicFrame>
        <p:nvGraphicFramePr>
          <p:cNvPr id="2083843" name="Object 3"/>
          <p:cNvGraphicFramePr>
            <a:graphicFrameLocks noChangeAspect="1"/>
          </p:cNvGraphicFramePr>
          <p:nvPr/>
        </p:nvGraphicFramePr>
        <p:xfrm>
          <a:off x="6696075" y="1412875"/>
          <a:ext cx="2447925" cy="2514600"/>
        </p:xfrm>
        <a:graphic>
          <a:graphicData uri="http://schemas.openxmlformats.org/presentationml/2006/ole">
            <p:oleObj spid="_x0000_s5122" name="剪辑" r:id="rId4" imgW="3063600" imgH="3147480" progId="">
              <p:embed/>
            </p:oleObj>
          </a:graphicData>
        </a:graphic>
      </p:graphicFrame>
      <p:sp>
        <p:nvSpPr>
          <p:cNvPr id="2083844" name="AutoShape 4"/>
          <p:cNvSpPr>
            <a:spLocks noChangeArrowheads="1"/>
          </p:cNvSpPr>
          <p:nvPr/>
        </p:nvSpPr>
        <p:spPr bwMode="auto">
          <a:xfrm>
            <a:off x="468313" y="333375"/>
            <a:ext cx="8135937" cy="4953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 b="1">
                <a:effectLst/>
              </a:rPr>
              <a:t>§</a:t>
            </a:r>
            <a:r>
              <a:rPr kumimoji="1" lang="en-US" altLang="zh-CN" sz="3200" b="1">
                <a:effectLst/>
              </a:rPr>
              <a:t>2.2  </a:t>
            </a:r>
            <a:r>
              <a:rPr kumimoji="1" lang="zh-CN" altLang="en-US" sz="3200" b="1">
                <a:effectLst/>
                <a:latin typeface="宋体" pitchFamily="2" charset="-122"/>
              </a:rPr>
              <a:t>目标</a:t>
            </a:r>
            <a:r>
              <a:rPr kumimoji="1" lang="en-US" altLang="zh-CN" sz="3200" b="1">
                <a:effectLst/>
                <a:latin typeface="宋体" pitchFamily="2" charset="-122"/>
              </a:rPr>
              <a:t>2 </a:t>
            </a:r>
            <a:r>
              <a:rPr lang="en-US" altLang="zh-CN" sz="3200" b="1">
                <a:solidFill>
                  <a:srgbClr val="0000FF"/>
                </a:solidFill>
                <a:effectLst/>
                <a:latin typeface="宋体" pitchFamily="2" charset="-122"/>
              </a:rPr>
              <a:t>—— </a:t>
            </a:r>
            <a:r>
              <a:rPr lang="zh-CN" altLang="en-US" sz="3200" b="1">
                <a:solidFill>
                  <a:srgbClr val="0000FF"/>
                </a:solidFill>
                <a:effectLst/>
                <a:latin typeface="宋体" pitchFamily="2" charset="-122"/>
              </a:rPr>
              <a:t>描述你的目标（方案）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58200" cy="331152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 “世界公民”类别特等奖得主，来自四川大学的</a:t>
            </a:r>
            <a:r>
              <a:rPr lang="en-US" altLang="zh-CN" sz="2400" dirty="0" err="1" smtClean="0"/>
              <a:t>Geek&amp;Dentist</a:t>
            </a:r>
            <a:r>
              <a:rPr lang="zh-CN" altLang="en-US" sz="2400" dirty="0" smtClean="0"/>
              <a:t>团队所研发的</a:t>
            </a:r>
            <a:r>
              <a:rPr lang="en-US" altLang="zh-CN" sz="2400" dirty="0" err="1" smtClean="0"/>
              <a:t>eDentist</a:t>
            </a:r>
            <a:r>
              <a:rPr lang="zh-CN" altLang="en-US" sz="2400" dirty="0" smtClean="0"/>
              <a:t>口腔诊断平台，通过将用户使用手机或外部摄影设备拍摄的口腔图片上传至</a:t>
            </a:r>
            <a:r>
              <a:rPr lang="en-US" altLang="zh-CN" sz="2400" dirty="0" smtClean="0"/>
              <a:t>Azure</a:t>
            </a:r>
            <a:r>
              <a:rPr lang="zh-CN" altLang="en-US" sz="2400" dirty="0" smtClean="0"/>
              <a:t>云平台进行数据处理，结合调查问卷分析用户口腔问题，提出针对性建议并为用户推荐附近的口腔医院。</a:t>
            </a:r>
            <a:endParaRPr lang="zh-CN" altLang="en-US" sz="2400" b="1" dirty="0"/>
          </a:p>
        </p:txBody>
      </p:sp>
      <p:sp>
        <p:nvSpPr>
          <p:cNvPr id="2046979" name="Rectangle 3"/>
          <p:cNvSpPr>
            <a:spLocks noChangeArrowheads="1"/>
          </p:cNvSpPr>
          <p:nvPr/>
        </p:nvSpPr>
        <p:spPr bwMode="auto">
          <a:xfrm>
            <a:off x="0" y="214290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 dirty="0" smtClean="0">
                <a:solidFill>
                  <a:schemeClr val="tx2"/>
                </a:solidFill>
              </a:rPr>
              <a:t>微软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2015imagine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大赛</a:t>
            </a:r>
            <a:endParaRPr lang="zh-CN" altLang="en-US" sz="3600" b="1" dirty="0">
              <a:solidFill>
                <a:schemeClr val="tx2"/>
              </a:solidFill>
              <a:effectLst/>
            </a:endParaRPr>
          </a:p>
        </p:txBody>
      </p:sp>
      <p:pic>
        <p:nvPicPr>
          <p:cNvPr id="45058" name="Picture 2" descr="http://news.ccidnet.com/col/attachment/2015/4/312167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214686"/>
            <a:ext cx="4676775" cy="3028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44" y="1196975"/>
            <a:ext cx="8710644" cy="331152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     荣获“最佳创新”类别特等奖的东南大学</a:t>
            </a:r>
            <a:r>
              <a:rPr lang="en-US" altLang="zh-CN" sz="2400" dirty="0" err="1" smtClean="0"/>
              <a:t>Geosaurus</a:t>
            </a:r>
            <a:r>
              <a:rPr lang="zh-CN" altLang="en-US" sz="2400" dirty="0" smtClean="0"/>
              <a:t>团队，研发了一套名为</a:t>
            </a:r>
            <a:r>
              <a:rPr lang="en-US" altLang="zh-CN" sz="2400" dirty="0" smtClean="0"/>
              <a:t>Matrix</a:t>
            </a:r>
            <a:r>
              <a:rPr lang="zh-CN" altLang="en-US" sz="2400" dirty="0" smtClean="0"/>
              <a:t>，基于智能手机将 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应用拓展到虚拟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世界的普适性解决方案。通过将</a:t>
            </a:r>
            <a:r>
              <a:rPr lang="en-US" altLang="zh-CN" sz="2400" dirty="0" smtClean="0"/>
              <a:t>Windows PC </a:t>
            </a:r>
            <a:r>
              <a:rPr lang="zh-CN" altLang="en-US" sz="2400" dirty="0" smtClean="0"/>
              <a:t>的计算能力、手机的便携性和强大传感能力相结合，重构</a:t>
            </a:r>
            <a:r>
              <a:rPr lang="en-US" altLang="zh-CN" sz="2400" dirty="0" smtClean="0"/>
              <a:t>VR Windows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Matrix</a:t>
            </a:r>
            <a:r>
              <a:rPr lang="zh-CN" altLang="en-US" sz="2400" dirty="0" smtClean="0"/>
              <a:t>让使用者可以在虚拟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环境中继续</a:t>
            </a:r>
            <a:endParaRPr lang="zh-CN" altLang="en-US" sz="2400" b="1" dirty="0"/>
          </a:p>
        </p:txBody>
      </p:sp>
      <p:sp>
        <p:nvSpPr>
          <p:cNvPr id="2046979" name="Rectangle 3"/>
          <p:cNvSpPr>
            <a:spLocks noChangeArrowheads="1"/>
          </p:cNvSpPr>
          <p:nvPr/>
        </p:nvSpPr>
        <p:spPr bwMode="auto">
          <a:xfrm>
            <a:off x="0" y="214290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 dirty="0" smtClean="0">
                <a:solidFill>
                  <a:schemeClr val="tx2"/>
                </a:solidFill>
              </a:rPr>
              <a:t>微软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2015imagine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大赛</a:t>
            </a:r>
            <a:endParaRPr lang="zh-CN" altLang="en-US" sz="3600" b="1" dirty="0">
              <a:solidFill>
                <a:schemeClr val="tx2"/>
              </a:solidFill>
              <a:effectLst/>
            </a:endParaRPr>
          </a:p>
        </p:txBody>
      </p:sp>
      <p:pic>
        <p:nvPicPr>
          <p:cNvPr id="89090" name="Picture 2" descr="http://news.ccidnet.com/col/attachment/2015/4/312168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214686"/>
            <a:ext cx="4676775" cy="31051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500034" y="3143248"/>
            <a:ext cx="33575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Windows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上的工作，还能以头瞄、磁感、超声波手势和红外追踪等多种人机交互方式与 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VR windows 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进行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2984"/>
            <a:ext cx="8710644" cy="331152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    结合增强现实技术研发的可穿戴设备，也成为了本届“创新杯”大赛的热门类别。“世界公民”类别一等奖得主北京邮电大学</a:t>
            </a:r>
            <a:r>
              <a:rPr lang="en-US" altLang="zh-CN" sz="2400" dirty="0" smtClean="0"/>
              <a:t>ASTROMAN</a:t>
            </a:r>
            <a:r>
              <a:rPr lang="zh-CN" altLang="en-US" sz="2400" dirty="0" smtClean="0"/>
              <a:t>团队的作品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增强现实头盔</a:t>
            </a:r>
            <a:r>
              <a:rPr lang="en-US" altLang="zh-CN" sz="2400" dirty="0" smtClean="0"/>
              <a:t>ASTROHAT</a:t>
            </a:r>
            <a:r>
              <a:rPr lang="zh-CN" altLang="en-US" sz="2400" dirty="0" smtClean="0"/>
              <a:t>，正是通过增强现实及传感技术，通过云平台数据，为用户带来沉浸式观星体验。“</a:t>
            </a:r>
            <a:endParaRPr lang="zh-CN" altLang="en-US" sz="2400" b="1" dirty="0"/>
          </a:p>
        </p:txBody>
      </p:sp>
      <p:sp>
        <p:nvSpPr>
          <p:cNvPr id="2046979" name="Rectangle 3"/>
          <p:cNvSpPr>
            <a:spLocks noChangeArrowheads="1"/>
          </p:cNvSpPr>
          <p:nvPr/>
        </p:nvSpPr>
        <p:spPr bwMode="auto">
          <a:xfrm>
            <a:off x="0" y="214290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 dirty="0" smtClean="0">
                <a:solidFill>
                  <a:schemeClr val="tx2"/>
                </a:solidFill>
              </a:rPr>
              <a:t>微软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2015imagine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大赛</a:t>
            </a:r>
            <a:endParaRPr lang="zh-CN" altLang="en-US" sz="3600" b="1" dirty="0">
              <a:solidFill>
                <a:schemeClr val="tx2"/>
              </a:solidFill>
              <a:effectLst/>
            </a:endParaRPr>
          </a:p>
        </p:txBody>
      </p:sp>
      <p:pic>
        <p:nvPicPr>
          <p:cNvPr id="90114" name="Picture 2" descr="http://news.ccidnet.com/col/attachment/2015/4/312168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286124"/>
            <a:ext cx="4581525" cy="306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大赛目标与我的创意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2984"/>
            <a:ext cx="8710644" cy="3311525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    在“游戏开发”类别的作品中，打造解密类游戏成为众多参赛学生团队的选择。同时，多支学生团队使用</a:t>
            </a:r>
            <a:r>
              <a:rPr lang="en-US" altLang="zh-CN" sz="2400" dirty="0" smtClean="0"/>
              <a:t>Unity</a:t>
            </a:r>
            <a:r>
              <a:rPr lang="zh-CN" altLang="en-US" sz="2400" dirty="0" smtClean="0"/>
              <a:t>及 </a:t>
            </a:r>
            <a:r>
              <a:rPr lang="en-US" altLang="zh-CN" sz="2400" dirty="0" err="1" smtClean="0"/>
              <a:t>Cocos</a:t>
            </a:r>
            <a:r>
              <a:rPr lang="zh-CN" altLang="en-US" sz="2400" dirty="0" smtClean="0"/>
              <a:t>两款引擎进行开发，打造出多款达到专业水平的游戏作品。如该类别特等奖获得者，上海交通大学</a:t>
            </a:r>
            <a:r>
              <a:rPr lang="en-US" altLang="zh-CN" sz="2400" dirty="0" smtClean="0"/>
              <a:t>T.H.I.E.F</a:t>
            </a:r>
            <a:r>
              <a:rPr lang="zh-CN" altLang="en-US" sz="2400" dirty="0" smtClean="0"/>
              <a:t>团队带来的一款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解谜类游戏</a:t>
            </a:r>
            <a:r>
              <a:rPr lang="en-US" altLang="zh-CN" sz="2400" dirty="0" smtClean="0"/>
              <a:t>Lost Shadow</a:t>
            </a:r>
            <a:r>
              <a:rPr lang="zh-CN" altLang="en-US" sz="2400" dirty="0" smtClean="0"/>
              <a:t>，及获得一等奖的华南农业大学的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PuzzleWave</a:t>
            </a:r>
            <a:r>
              <a:rPr lang="zh-CN" altLang="en-US" sz="2400" dirty="0" smtClean="0">
                <a:solidFill>
                  <a:srgbClr val="000000"/>
                </a:solidFill>
              </a:rPr>
              <a:t>团队</a:t>
            </a:r>
            <a:endParaRPr lang="zh-CN" altLang="en-US" sz="2400" b="1" dirty="0"/>
          </a:p>
        </p:txBody>
      </p:sp>
      <p:sp>
        <p:nvSpPr>
          <p:cNvPr id="2046979" name="Rectangle 3"/>
          <p:cNvSpPr>
            <a:spLocks noChangeArrowheads="1"/>
          </p:cNvSpPr>
          <p:nvPr/>
        </p:nvSpPr>
        <p:spPr bwMode="auto">
          <a:xfrm>
            <a:off x="0" y="214290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 dirty="0" smtClean="0">
                <a:solidFill>
                  <a:schemeClr val="tx2"/>
                </a:solidFill>
              </a:rPr>
              <a:t>微软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2015imagine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大赛</a:t>
            </a:r>
            <a:endParaRPr lang="zh-CN" altLang="en-US" sz="3600" b="1" dirty="0">
              <a:solidFill>
                <a:schemeClr val="tx2"/>
              </a:solidFill>
              <a:effectLst/>
            </a:endParaRPr>
          </a:p>
        </p:txBody>
      </p:sp>
      <p:pic>
        <p:nvPicPr>
          <p:cNvPr id="91138" name="Picture 2" descr="http://news.ccidnet.com/col/attachment/2015/4/31216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214686"/>
            <a:ext cx="4733925" cy="3086101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0" y="3429000"/>
            <a:ext cx="35004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    带来的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TRAP(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破碎时空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  <a:ea typeface="宋体"/>
              </a:rPr>
              <a:t>)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均制作精美，并在游戏策划，技术运用，音乐美工制作及玩家体验等方面十分成熟。</a:t>
            </a:r>
            <a:endParaRPr lang="zh-CN" altLang="en-US" sz="24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2985"/>
            <a:ext cx="8710644" cy="2428892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zh-CN" altLang="en-US" sz="2000" dirty="0" smtClean="0"/>
              <a:t>南京理工大学紫金学院的参赛作品名为“陪你写字的小吉安”，是针对微软的 </a:t>
            </a:r>
            <a:r>
              <a:rPr lang="en-US" altLang="zh-CN" sz="2000" dirty="0" smtClean="0"/>
              <a:t>surface pro 3 </a:t>
            </a:r>
            <a:r>
              <a:rPr lang="zh-CN" altLang="en-US" sz="2000" dirty="0" smtClean="0"/>
              <a:t>而开发的一款产品，它利用一只名为小吉安的可爱宠物吸引幼儿学习写汉字的兴趣，通过两种模式帮助幼儿学习硬笔书法和毛笔书法。</a:t>
            </a:r>
            <a:r>
              <a:rPr lang="en-US" altLang="zh-CN" sz="2000" dirty="0" smtClean="0"/>
              <a:t>surface Pro3 </a:t>
            </a:r>
            <a:r>
              <a:rPr lang="zh-CN" altLang="en-US" sz="2000" dirty="0" smtClean="0"/>
              <a:t>自带的触摸笔有非常灵敏的压力感应功能，</a:t>
            </a:r>
            <a:r>
              <a:rPr lang="en-US" altLang="zh-CN" sz="2000" dirty="0" err="1" smtClean="0"/>
              <a:t>Afiliation</a:t>
            </a:r>
            <a:r>
              <a:rPr lang="zh-CN" altLang="en-US" sz="2000" dirty="0" smtClean="0"/>
              <a:t>队员们依据这项技术，把字帖搬</a:t>
            </a:r>
            <a:r>
              <a:rPr lang="zh-CN" altLang="en-US" sz="2000" dirty="0" smtClean="0">
                <a:solidFill>
                  <a:srgbClr val="000000"/>
                </a:solidFill>
              </a:rPr>
              <a:t>到了平板上。压力感应的功能，还原真实练字中毛笔与硬笔的触感，写出来的字和纸质字帖练出来的并无差别。除此之外，用户写出来</a:t>
            </a:r>
            <a:endParaRPr lang="zh-CN" altLang="en-US" sz="2000" b="1" dirty="0"/>
          </a:p>
        </p:txBody>
      </p:sp>
      <p:sp>
        <p:nvSpPr>
          <p:cNvPr id="2046979" name="Rectangle 3"/>
          <p:cNvSpPr>
            <a:spLocks noChangeArrowheads="1"/>
          </p:cNvSpPr>
          <p:nvPr/>
        </p:nvSpPr>
        <p:spPr bwMode="auto">
          <a:xfrm>
            <a:off x="0" y="214290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 dirty="0" smtClean="0">
                <a:solidFill>
                  <a:schemeClr val="tx2"/>
                </a:solidFill>
              </a:rPr>
              <a:t>微软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2015imagine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大赛</a:t>
            </a:r>
            <a:endParaRPr lang="zh-CN" altLang="en-US" sz="3600" b="1" dirty="0">
              <a:solidFill>
                <a:schemeClr val="tx2"/>
              </a:solidFill>
              <a:effectLst/>
            </a:endParaRPr>
          </a:p>
        </p:txBody>
      </p:sp>
      <p:pic>
        <p:nvPicPr>
          <p:cNvPr id="92162" name="Picture 2" descr="http://zs.njust.edu.cn/newzs/manage/UploadFiles/20154271639428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286124"/>
            <a:ext cx="4762500" cy="294322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" y="3441680"/>
            <a:ext cx="34289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lang="zh-CN" altLang="en-US" sz="2000" kern="0" dirty="0" smtClean="0">
                <a:solidFill>
                  <a:srgbClr val="000000"/>
                </a:solidFill>
                <a:latin typeface="Arial"/>
                <a:ea typeface="宋体"/>
              </a:rPr>
              <a:t>的字会上传到后台，根据笔记生成时的节奏、方向以及线条自身粗细的变化来判定是否工整。</a:t>
            </a:r>
            <a:endParaRPr lang="zh-CN" altLang="en-US" sz="2000" b="1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42985"/>
            <a:ext cx="8710644" cy="242889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此次获奖的四位同学均为计算机系大一学生，在老师的指导和鼓励下，他们敢想敢做，攻坚克难，在只有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语言的基础上，经过三个月的边做边学，完成了“陪你写字的小吉安”</a:t>
            </a:r>
            <a:r>
              <a:rPr lang="en-US" altLang="zh-CN" sz="2400" dirty="0" smtClean="0"/>
              <a:t>1.0</a:t>
            </a:r>
            <a:r>
              <a:rPr lang="zh-CN" altLang="en-US" sz="2400" dirty="0" smtClean="0"/>
              <a:t>版本，让不喜欢练字的小朋友可以随时随地练字，还可以和小吉安互动。</a:t>
            </a:r>
            <a:endParaRPr lang="en-US" altLang="zh-CN" sz="2400" dirty="0" smtClean="0"/>
          </a:p>
        </p:txBody>
      </p:sp>
      <p:sp>
        <p:nvSpPr>
          <p:cNvPr id="2046979" name="Rectangle 3"/>
          <p:cNvSpPr>
            <a:spLocks noChangeArrowheads="1"/>
          </p:cNvSpPr>
          <p:nvPr/>
        </p:nvSpPr>
        <p:spPr bwMode="auto">
          <a:xfrm>
            <a:off x="0" y="214290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 dirty="0" smtClean="0">
                <a:solidFill>
                  <a:schemeClr val="tx2"/>
                </a:solidFill>
              </a:rPr>
              <a:t>微软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2015imagine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大赛</a:t>
            </a:r>
            <a:endParaRPr lang="zh-CN" altLang="en-US" sz="3600" b="1" dirty="0">
              <a:solidFill>
                <a:schemeClr val="tx2"/>
              </a:solidFill>
              <a:effectLst/>
            </a:endParaRPr>
          </a:p>
        </p:txBody>
      </p:sp>
      <p:pic>
        <p:nvPicPr>
          <p:cNvPr id="93186" name="Picture 2" descr="http://zs.njust.edu.cn/newzs/manage/UploadFiles/20154271639579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000372"/>
            <a:ext cx="4762500" cy="30861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42844" y="3143248"/>
            <a:ext cx="3357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  <a:ea typeface="宋体"/>
              </a:rPr>
              <a:t>在决赛现场，四名队员无惧各路强手敢于拼搏竞争，充分展示了紫金学院学子的学习创新能力和从容自信风采。</a:t>
            </a:r>
            <a:endParaRPr lang="zh-CN" altLang="en-US" sz="2400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Text Box 2"/>
          <p:cNvSpPr txBox="1">
            <a:spLocks noChangeArrowheads="1"/>
          </p:cNvSpPr>
          <p:nvPr/>
        </p:nvSpPr>
        <p:spPr bwMode="auto">
          <a:xfrm>
            <a:off x="1187450" y="908050"/>
            <a:ext cx="7129463" cy="3810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effectLst/>
                <a:latin typeface="Times New Roman" pitchFamily="18" charset="0"/>
              </a:rPr>
              <a:t>关于</a:t>
            </a:r>
            <a:r>
              <a:rPr kumimoji="1" lang="zh-CN" altLang="en-US" sz="3200" b="1">
                <a:effectLst/>
                <a:latin typeface="Times New Roman" pitchFamily="18" charset="0"/>
              </a:rPr>
              <a:t>目标的案例分析</a:t>
            </a:r>
          </a:p>
          <a:p>
            <a:pPr algn="ctr"/>
            <a:endParaRPr kumimoji="1" lang="zh-CN" altLang="en-US" sz="3200" b="1">
              <a:effectLst/>
              <a:latin typeface="Times New Roman" pitchFamily="18" charset="0"/>
            </a:endParaRPr>
          </a:p>
          <a:p>
            <a:pPr algn="ctr"/>
            <a:r>
              <a:rPr kumimoji="1" lang="zh-CN" altLang="en-US" sz="3200" b="1">
                <a:effectLst/>
                <a:latin typeface="Times New Roman" pitchFamily="18" charset="0"/>
              </a:rPr>
              <a:t>目标的选择与描述</a:t>
            </a:r>
          </a:p>
          <a:p>
            <a:pPr algn="ctr"/>
            <a:endParaRPr kumimoji="1" lang="zh-CN" altLang="en-US" sz="3200" b="1">
              <a:effectLst/>
              <a:latin typeface="Times New Roman" pitchFamily="18" charset="0"/>
            </a:endParaRPr>
          </a:p>
          <a:p>
            <a:pPr algn="ctr"/>
            <a:endParaRPr kumimoji="1" lang="zh-CN" altLang="en-US" sz="3200" b="1">
              <a:effectLst/>
              <a:latin typeface="Times New Roman" pitchFamily="18" charset="0"/>
            </a:endParaRPr>
          </a:p>
          <a:p>
            <a:r>
              <a:rPr kumimoji="1"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案例</a:t>
            </a:r>
            <a:r>
              <a:rPr kumimoji="1" lang="en-US" altLang="zh-CN" sz="2800" b="1">
                <a:solidFill>
                  <a:srgbClr val="0000FF"/>
                </a:solidFill>
                <a:effectLst/>
                <a:latin typeface="宋体" pitchFamily="2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：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首届全国大学生软件创新大赛</a:t>
            </a:r>
          </a:p>
          <a:p>
            <a:endParaRPr lang="zh-CN" altLang="en-US" sz="2800" b="1">
              <a:solidFill>
                <a:srgbClr val="0000FF"/>
              </a:solidFill>
              <a:effectLst/>
              <a:latin typeface="宋体" pitchFamily="2" charset="-122"/>
            </a:endParaRPr>
          </a:p>
          <a:p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案例</a:t>
            </a:r>
            <a:r>
              <a:rPr lang="en-US" altLang="zh-CN" sz="2800" b="1">
                <a:solidFill>
                  <a:srgbClr val="0000FF"/>
                </a:solidFill>
                <a:effectLst/>
                <a:latin typeface="宋体" pitchFamily="2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：接手一个失败的项目（小组讨论）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4996" name="Object 4"/>
          <p:cNvGraphicFramePr>
            <a:graphicFrameLocks noChangeAspect="1"/>
          </p:cNvGraphicFramePr>
          <p:nvPr/>
        </p:nvGraphicFramePr>
        <p:xfrm>
          <a:off x="2124075" y="2276475"/>
          <a:ext cx="5224463" cy="4257675"/>
        </p:xfrm>
        <a:graphic>
          <a:graphicData uri="http://schemas.openxmlformats.org/presentationml/2006/ole">
            <p:oleObj spid="_x0000_s6146" name="剪辑" r:id="rId4" imgW="3466800" imgH="5631840" progId="">
              <p:embed/>
            </p:oleObj>
          </a:graphicData>
        </a:graphic>
      </p:graphicFrame>
      <p:sp>
        <p:nvSpPr>
          <p:cNvPr id="2004997" name="Text Box 5"/>
          <p:cNvSpPr txBox="1">
            <a:spLocks noChangeArrowheads="1"/>
          </p:cNvSpPr>
          <p:nvPr/>
        </p:nvSpPr>
        <p:spPr bwMode="auto">
          <a:xfrm>
            <a:off x="1331913" y="1052513"/>
            <a:ext cx="7129462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案例</a:t>
            </a:r>
            <a:r>
              <a:rPr kumimoji="1" lang="en-US" altLang="zh-CN" sz="2800" b="1">
                <a:solidFill>
                  <a:srgbClr val="0000FF"/>
                </a:solidFill>
                <a:effectLst/>
                <a:latin typeface="宋体" pitchFamily="2" charset="-122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：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首届全国大学生软件创新大赛</a:t>
            </a:r>
          </a:p>
          <a:p>
            <a:pPr algn="ctr"/>
            <a:endParaRPr lang="en-US" altLang="zh-CN" sz="2800" b="1">
              <a:solidFill>
                <a:srgbClr val="0000FF"/>
              </a:solidFill>
              <a:effectLst/>
              <a:latin typeface="宋体" pitchFamily="2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3362" name="Object 2"/>
          <p:cNvGraphicFramePr>
            <a:graphicFrameLocks noChangeAspect="1"/>
          </p:cNvGraphicFramePr>
          <p:nvPr/>
        </p:nvGraphicFramePr>
        <p:xfrm>
          <a:off x="6877050" y="4941888"/>
          <a:ext cx="2055813" cy="1674812"/>
        </p:xfrm>
        <a:graphic>
          <a:graphicData uri="http://schemas.openxmlformats.org/presentationml/2006/ole">
            <p:oleObj spid="_x0000_s7170" name="剪辑" r:id="rId4" imgW="3466800" imgH="5631840" progId="">
              <p:embed/>
            </p:oleObj>
          </a:graphicData>
        </a:graphic>
      </p:graphicFrame>
      <p:sp>
        <p:nvSpPr>
          <p:cNvPr id="2063363" name="Text Box 3"/>
          <p:cNvSpPr txBox="1">
            <a:spLocks noChangeArrowheads="1"/>
          </p:cNvSpPr>
          <p:nvPr/>
        </p:nvSpPr>
        <p:spPr bwMode="auto">
          <a:xfrm>
            <a:off x="1187450" y="1916113"/>
            <a:ext cx="7129463" cy="1373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首届全国大学生软件创新大赛</a:t>
            </a:r>
          </a:p>
          <a:p>
            <a:pPr algn="ctr"/>
            <a:endParaRPr lang="zh-CN" altLang="en-US" sz="2800" b="1">
              <a:solidFill>
                <a:srgbClr val="0000FF"/>
              </a:solidFill>
              <a:effectLst/>
              <a:latin typeface="宋体" pitchFamily="2" charset="-122"/>
            </a:endParaRPr>
          </a:p>
          <a:p>
            <a:pPr algn="ctr"/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effectLst/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宋体" pitchFamily="2" charset="-122"/>
              </a:rPr>
              <a:t>）报名前的课题选择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42" name="Rectangle 2"/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effectLst/>
              </a:rPr>
              <a:t>目标选择</a:t>
            </a:r>
          </a:p>
        </p:txBody>
      </p:sp>
      <p:sp>
        <p:nvSpPr>
          <p:cNvPr id="2007043" name="Rectangle 3"/>
          <p:cNvSpPr>
            <a:spLocks noChangeArrowheads="1"/>
          </p:cNvSpPr>
          <p:nvPr/>
        </p:nvSpPr>
        <p:spPr bwMode="auto">
          <a:xfrm>
            <a:off x="827088" y="908050"/>
            <a:ext cx="79216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大赛赛什么？</a:t>
            </a:r>
            <a:r>
              <a:rPr lang="en-US" altLang="zh-CN" sz="2800" b="1">
                <a:effectLst/>
                <a:latin typeface="宋体" pitchFamily="2" charset="-122"/>
              </a:rPr>
              <a:t>——</a:t>
            </a:r>
            <a:r>
              <a:rPr lang="zh-CN" altLang="en-US" sz="2800" b="1">
                <a:effectLst/>
                <a:latin typeface="宋体" pitchFamily="2" charset="-122"/>
              </a:rPr>
              <a:t>了解需求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solidFill>
                  <a:srgbClr val="FF3300"/>
                </a:solidFill>
                <a:effectLst/>
                <a:latin typeface="宋体" pitchFamily="2" charset="-122"/>
              </a:rPr>
              <a:t>具有可比性的东西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有专业限制的技术性比赛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en-US" altLang="zh-CN" sz="2400" b="1">
                <a:effectLst/>
                <a:latin typeface="宋体" pitchFamily="2" charset="-122"/>
              </a:rPr>
              <a:t>Intel</a:t>
            </a:r>
            <a:r>
              <a:rPr lang="zh-CN" altLang="en-US" sz="2400" b="1">
                <a:effectLst/>
                <a:latin typeface="宋体" pitchFamily="2" charset="-122"/>
              </a:rPr>
              <a:t>：双核</a:t>
            </a:r>
            <a:r>
              <a:rPr lang="en-US" altLang="zh-CN" sz="2400" b="1">
                <a:effectLst/>
                <a:latin typeface="宋体" pitchFamily="2" charset="-122"/>
              </a:rPr>
              <a:t>CPU</a:t>
            </a:r>
            <a:r>
              <a:rPr lang="zh-CN" altLang="en-US" sz="2400" b="1">
                <a:effectLst/>
                <a:latin typeface="宋体" pitchFamily="2" charset="-122"/>
              </a:rPr>
              <a:t>编程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>
                <a:effectLst/>
                <a:latin typeface="宋体" pitchFamily="2" charset="-122"/>
              </a:rPr>
              <a:t>机器人比赛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>
                <a:solidFill>
                  <a:srgbClr val="FF3300"/>
                </a:solidFill>
                <a:effectLst/>
                <a:latin typeface="宋体" pitchFamily="2" charset="-122"/>
              </a:rPr>
              <a:t>专业领域、局限于少数人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创新性大赛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>
                <a:effectLst/>
                <a:latin typeface="宋体" pitchFamily="2" charset="-122"/>
              </a:rPr>
              <a:t>范围更广泛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>
                <a:effectLst/>
                <a:latin typeface="宋体" pitchFamily="2" charset="-122"/>
              </a:rPr>
              <a:t>操作更灵活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>
                <a:effectLst/>
                <a:latin typeface="宋体" pitchFamily="2" charset="-122"/>
              </a:rPr>
              <a:t>更符合商家（赞助商）的目标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商家的目的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solidFill>
                  <a:srgbClr val="FF3300"/>
                </a:solidFill>
                <a:effectLst/>
                <a:latin typeface="宋体" pitchFamily="2" charset="-122"/>
              </a:rPr>
              <a:t>潜在的用户、未来的“杀手级”商业应用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0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0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0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0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0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0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0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0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0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0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0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0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0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0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0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0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0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0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0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0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0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0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0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0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0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00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00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0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0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0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43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404813"/>
            <a:ext cx="7307263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目标选择：各类大赛的关注点（</a:t>
            </a:r>
            <a:r>
              <a:rPr kumimoji="1" lang="zh-CN" altLang="en-US" b="1">
                <a:solidFill>
                  <a:srgbClr val="0000FF"/>
                </a:solidFill>
              </a:rPr>
              <a:t>微软）</a:t>
            </a:r>
            <a:r>
              <a:rPr lang="zh-CN" altLang="en-US" sz="900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009091" name="Rectangle 3"/>
          <p:cNvSpPr>
            <a:spLocks noChangeArrowheads="1"/>
          </p:cNvSpPr>
          <p:nvPr/>
        </p:nvSpPr>
        <p:spPr bwMode="auto">
          <a:xfrm>
            <a:off x="611188" y="1196975"/>
            <a:ext cx="792162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3200" b="1">
                <a:effectLst/>
              </a:rPr>
              <a:t>有关比赛的主题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400" b="1">
                <a:effectLst/>
              </a:rPr>
              <a:t>2006</a:t>
            </a:r>
            <a:r>
              <a:rPr kumimoji="1" lang="zh-CN" altLang="en-US" sz="2400" b="1">
                <a:effectLst/>
              </a:rPr>
              <a:t>年“软件设计大赛”的主题是：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借助科技的力量让所有人获得更好的教育。</a:t>
            </a:r>
            <a:r>
              <a:rPr kumimoji="1" lang="zh-CN" altLang="en-US" sz="2400" b="1">
                <a:effectLst/>
              </a:rPr>
              <a:t>裁判将从参赛学生出找出利用他们的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想像力</a:t>
            </a:r>
            <a:r>
              <a:rPr kumimoji="1" lang="zh-CN" altLang="en-US" sz="2400" b="1">
                <a:effectLst/>
              </a:rPr>
              <a:t>、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微软的工具和技术</a:t>
            </a:r>
            <a:r>
              <a:rPr kumimoji="1" lang="zh-CN" altLang="en-US" sz="2400" b="1">
                <a:effectLst/>
              </a:rPr>
              <a:t>，开发出与该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主题相关</a:t>
            </a:r>
            <a:r>
              <a:rPr kumimoji="1" lang="zh-CN" altLang="en-US" sz="2400" b="1">
                <a:effectLst/>
              </a:rPr>
              <a:t>的、可以运行的</a:t>
            </a:r>
            <a:r>
              <a:rPr kumimoji="1" lang="zh-CN" altLang="en-US" sz="2800" b="1" u="sng">
                <a:solidFill>
                  <a:srgbClr val="0066FF"/>
                </a:solidFill>
                <a:effectLst/>
                <a:ea typeface="黑体" pitchFamily="49" charset="-122"/>
              </a:rPr>
              <a:t>创新性</a:t>
            </a:r>
            <a:r>
              <a:rPr kumimoji="1" lang="zh-CN" altLang="en-US" sz="2400" b="1">
                <a:effectLst/>
              </a:rPr>
              <a:t>软件的选手。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endParaRPr kumimoji="1" lang="zh-CN" altLang="en-US" sz="2400" b="1">
              <a:effectLst/>
            </a:endParaRP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400" b="1">
                <a:effectLst/>
              </a:rPr>
              <a:t>2007</a:t>
            </a:r>
            <a:r>
              <a:rPr kumimoji="1" lang="zh-CN" altLang="en-US" sz="2400" b="1">
                <a:effectLst/>
              </a:rPr>
              <a:t>年</a:t>
            </a:r>
            <a:r>
              <a:rPr kumimoji="1" lang="en-US" altLang="zh-CN" sz="2400" b="1">
                <a:effectLst/>
              </a:rPr>
              <a:t>3</a:t>
            </a:r>
            <a:r>
              <a:rPr kumimoji="1" lang="zh-CN" altLang="en-US" sz="2400" b="1">
                <a:effectLst/>
              </a:rPr>
              <a:t>月</a:t>
            </a:r>
            <a:r>
              <a:rPr kumimoji="1" lang="en-US" altLang="zh-CN" sz="2400" b="1">
                <a:effectLst/>
              </a:rPr>
              <a:t>27</a:t>
            </a:r>
            <a:r>
              <a:rPr kumimoji="1" lang="zh-CN" altLang="en-US" sz="2400" b="1">
                <a:effectLst/>
              </a:rPr>
              <a:t>日报道：今天，微软“思源杯”互联网经济创意大赛在上海交通大学正式开赛。学生们将在</a:t>
            </a:r>
            <a:r>
              <a:rPr kumimoji="1" lang="en-US" altLang="zh-CN" sz="2400" b="1">
                <a:effectLst/>
              </a:rPr>
              <a:t>3</a:t>
            </a:r>
            <a:r>
              <a:rPr kumimoji="1" lang="zh-CN" altLang="en-US" sz="2400" b="1">
                <a:effectLst/>
              </a:rPr>
              <a:t>个月的时间内发挥各自的创新能力，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在微软提供的互联网技术 平台上，提出</a:t>
            </a:r>
            <a:r>
              <a:rPr kumimoji="1" lang="zh-CN" altLang="en-US" sz="2800" b="1">
                <a:solidFill>
                  <a:srgbClr val="0066FF"/>
                </a:solidFill>
                <a:effectLst/>
              </a:rPr>
              <a:t>新型的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、</a:t>
            </a:r>
            <a:r>
              <a:rPr kumimoji="1" lang="zh-CN" altLang="en-US" sz="2800" b="1">
                <a:solidFill>
                  <a:srgbClr val="0066FF"/>
                </a:solidFill>
                <a:effectLst/>
              </a:rPr>
              <a:t>有创意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的互联网应用方案，并开发出应用原型。</a:t>
            </a:r>
            <a:endParaRPr kumimoji="1" lang="zh-CN" altLang="en-US" sz="2800" b="1">
              <a:effectLst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88913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各类大赛的关注点（</a:t>
            </a:r>
            <a:r>
              <a:rPr kumimoji="1" lang="zh-CN" altLang="en-US" b="1">
                <a:solidFill>
                  <a:srgbClr val="0000FF"/>
                </a:solidFill>
              </a:rPr>
              <a:t>微软）</a:t>
            </a:r>
            <a:r>
              <a:rPr lang="zh-CN" altLang="en-US" sz="900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010115" name="Rectangle 3"/>
          <p:cNvSpPr>
            <a:spLocks noChangeArrowheads="1"/>
          </p:cNvSpPr>
          <p:nvPr/>
        </p:nvSpPr>
        <p:spPr bwMode="auto">
          <a:xfrm>
            <a:off x="611188" y="1052513"/>
            <a:ext cx="8208962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全球嵌入式设计大赛（</a:t>
            </a:r>
            <a:r>
              <a:rPr kumimoji="1" lang="en-US" altLang="zh-CN" sz="2800" b="1">
                <a:effectLst/>
              </a:rPr>
              <a:t>Windows Embedded Student ChallengE</a:t>
            </a:r>
            <a:r>
              <a:rPr kumimoji="1" lang="zh-CN" altLang="en-US" sz="2800" b="1">
                <a:effectLst/>
              </a:rPr>
              <a:t>）赛程分为初赛、复赛和最终决赛。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来自全球的几十所大学的几百支队伍参加了竞赛，是一个全球性的面向本科生的比赛，其目的是推动本科生基于嵌入式系统平台开展创新活动</a:t>
            </a:r>
            <a:r>
              <a:rPr kumimoji="1" lang="en-US" altLang="zh-CN" sz="2800" b="1">
                <a:effectLst/>
              </a:rPr>
              <a:t>,</a:t>
            </a:r>
            <a:r>
              <a:rPr kumimoji="1" lang="zh-CN" altLang="en-US" sz="2800" b="1">
                <a:effectLst/>
              </a:rPr>
              <a:t>它是著名的</a:t>
            </a:r>
            <a:r>
              <a:rPr kumimoji="1" lang="en-US" altLang="zh-CN" sz="2800" b="1">
                <a:effectLst/>
              </a:rPr>
              <a:t>IEEE CSIDC</a:t>
            </a:r>
            <a:r>
              <a:rPr kumimoji="1" lang="zh-CN" altLang="en-US" sz="2800" b="1">
                <a:effectLst/>
              </a:rPr>
              <a:t>设计比赛在嵌入式系统领域的补充。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88913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各类大赛的关注点（</a:t>
            </a:r>
            <a:r>
              <a:rPr kumimoji="1" lang="zh-CN" altLang="en-US" b="1"/>
              <a:t>微软）</a:t>
            </a:r>
            <a:r>
              <a:rPr lang="zh-CN" altLang="en-US" sz="900" b="1">
                <a:solidFill>
                  <a:srgbClr val="0000CC"/>
                </a:solidFill>
              </a:rPr>
              <a:t>  </a:t>
            </a:r>
          </a:p>
        </p:txBody>
      </p:sp>
      <p:sp>
        <p:nvSpPr>
          <p:cNvPr id="2011139" name="Rectangle 3"/>
          <p:cNvSpPr>
            <a:spLocks noChangeArrowheads="1"/>
          </p:cNvSpPr>
          <p:nvPr/>
        </p:nvSpPr>
        <p:spPr bwMode="auto">
          <a:xfrm>
            <a:off x="323850" y="908050"/>
            <a:ext cx="8424863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800" b="1">
                <a:effectLst/>
              </a:rPr>
              <a:t>2006</a:t>
            </a:r>
            <a:r>
              <a:rPr kumimoji="1" lang="zh-CN" altLang="en-US" sz="2800" b="1">
                <a:effectLst/>
              </a:rPr>
              <a:t>年的主题是“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维护、保持、改善环境</a:t>
            </a:r>
            <a:r>
              <a:rPr kumimoji="1" lang="zh-CN" altLang="en-US" sz="2800" b="1">
                <a:effectLst/>
              </a:rPr>
              <a:t>”。 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西安电子科技大学队的项目“</a:t>
            </a:r>
            <a:r>
              <a:rPr kumimoji="1" lang="en-US" altLang="zh-CN" sz="2800" b="1">
                <a:effectLst/>
              </a:rPr>
              <a:t>Starswave”</a:t>
            </a:r>
            <a:r>
              <a:rPr kumimoji="1" lang="zh-CN" altLang="en-US" sz="2800" b="1">
                <a:effectLst/>
              </a:rPr>
              <a:t>获得决赛第三名，他们利用</a:t>
            </a:r>
            <a:r>
              <a:rPr kumimoji="1" lang="en-US" altLang="zh-CN" sz="2800" b="1">
                <a:effectLst/>
              </a:rPr>
              <a:t>WCE</a:t>
            </a:r>
            <a:r>
              <a:rPr kumimoji="1" lang="zh-CN" altLang="en-US" sz="2800" b="1">
                <a:effectLst/>
              </a:rPr>
              <a:t>结合电力线通信技术</a:t>
            </a:r>
            <a:r>
              <a:rPr kumimoji="1" lang="en-US" altLang="zh-CN" sz="2800" b="1">
                <a:effectLst/>
              </a:rPr>
              <a:t>(PLC)</a:t>
            </a:r>
            <a:r>
              <a:rPr kumimoji="1" lang="zh-CN" altLang="en-US" sz="2800" b="1">
                <a:effectLst/>
              </a:rPr>
              <a:t>、</a:t>
            </a:r>
            <a:r>
              <a:rPr kumimoji="1" lang="en-US" altLang="zh-CN" sz="2800" b="1">
                <a:effectLst/>
              </a:rPr>
              <a:t>CAN bus</a:t>
            </a:r>
            <a:r>
              <a:rPr kumimoji="1" lang="zh-CN" altLang="en-US" sz="2800" b="1">
                <a:effectLst/>
              </a:rPr>
              <a:t>、白光</a:t>
            </a:r>
            <a:r>
              <a:rPr kumimoji="1" lang="en-US" altLang="zh-CN" sz="2800" b="1">
                <a:effectLst/>
              </a:rPr>
              <a:t>LED</a:t>
            </a:r>
            <a:r>
              <a:rPr kumimoji="1" lang="zh-CN" altLang="en-US" sz="2800" b="1">
                <a:effectLst/>
              </a:rPr>
              <a:t>设计出新颖的路灯照明系统。可以在深夜控制路灯跟随人或者车的移动，根据车速和方向点亮前方相应数目的路灯，熄灭车后的路灯。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简单分析：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800" b="1">
                <a:effectLst/>
              </a:rPr>
              <a:t>PLC</a:t>
            </a:r>
            <a:r>
              <a:rPr kumimoji="1" lang="zh-CN" altLang="en-US" sz="2800" b="1">
                <a:effectLst/>
              </a:rPr>
              <a:t>：一种在电力线上传输数据的通信技术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800" b="1">
                <a:effectLst/>
              </a:rPr>
              <a:t>CAN bus:</a:t>
            </a:r>
            <a:r>
              <a:rPr kumimoji="1" lang="zh-CN" altLang="en-US" sz="2800" b="1">
                <a:effectLst/>
              </a:rPr>
              <a:t>一种工业控制总线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白光</a:t>
            </a:r>
            <a:r>
              <a:rPr kumimoji="1" lang="en-US" altLang="zh-CN" sz="2800" b="1">
                <a:effectLst/>
              </a:rPr>
              <a:t>LED</a:t>
            </a:r>
            <a:r>
              <a:rPr kumimoji="1" lang="zh-CN" altLang="en-US" sz="2800" b="1">
                <a:effectLst/>
              </a:rPr>
              <a:t>：一种高效率的灯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跟随人</a:t>
            </a:r>
            <a:r>
              <a:rPr kumimoji="1" lang="en-US" altLang="zh-CN" sz="2800" b="1">
                <a:effectLst/>
              </a:rPr>
              <a:t>/</a:t>
            </a:r>
            <a:r>
              <a:rPr kumimoji="1" lang="zh-CN" altLang="en-US" sz="2800" b="1">
                <a:effectLst/>
              </a:rPr>
              <a:t>车开启或熄灭的路灯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solidFill>
                  <a:srgbClr val="FF3300"/>
                </a:solidFill>
                <a:effectLst/>
              </a:rPr>
              <a:t>有什么诀窍吗？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42875"/>
            <a:ext cx="8501062" cy="336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3521075"/>
            <a:ext cx="8501062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404813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各类大赛的关注点（</a:t>
            </a:r>
            <a:r>
              <a:rPr kumimoji="1" lang="zh-CN" altLang="en-US" b="1"/>
              <a:t>微软）</a:t>
            </a:r>
            <a:r>
              <a:rPr lang="zh-CN" altLang="en-US" sz="900" b="1">
                <a:solidFill>
                  <a:srgbClr val="0000CC"/>
                </a:solidFill>
              </a:rPr>
              <a:t>  </a:t>
            </a:r>
          </a:p>
        </p:txBody>
      </p:sp>
      <p:sp>
        <p:nvSpPr>
          <p:cNvPr id="2012163" name="Rectangle 3"/>
          <p:cNvSpPr>
            <a:spLocks noChangeArrowheads="1"/>
          </p:cNvSpPr>
          <p:nvPr/>
        </p:nvSpPr>
        <p:spPr bwMode="auto">
          <a:xfrm>
            <a:off x="323850" y="1052513"/>
            <a:ext cx="84248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800" b="1">
                <a:effectLst/>
              </a:rPr>
              <a:t>2006</a:t>
            </a:r>
            <a:r>
              <a:rPr kumimoji="1" lang="zh-CN" altLang="en-US" sz="2800" b="1">
                <a:effectLst/>
              </a:rPr>
              <a:t>年的主题是“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维护、保持、改善环境</a:t>
            </a:r>
            <a:r>
              <a:rPr kumimoji="1" lang="zh-CN" altLang="en-US" sz="2800" b="1">
                <a:effectLst/>
              </a:rPr>
              <a:t>”。 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获得决赛第五名的北京邮电大学队的煤矿环境监测系统</a:t>
            </a:r>
            <a:r>
              <a:rPr kumimoji="1" lang="en-US" altLang="zh-CN" sz="2800" b="1">
                <a:effectLst/>
              </a:rPr>
              <a:t>ACES(A1 Coalm ine Enhancing System) </a:t>
            </a:r>
            <a:r>
              <a:rPr kumimoji="1" lang="zh-CN" altLang="en-US" sz="2800" b="1">
                <a:effectLst/>
              </a:rPr>
              <a:t>是一个全面的煤矿环境检测系统。通过对煤矿各种环境指标的监控，实现了对潜在的危险监控和对煤矿工人的健康跟踪。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简单分析：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环境指标的探头、采集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集中监控、危险报警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信息记录、分析、预测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有什么特色？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476250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各类大赛的关注点（</a:t>
            </a:r>
            <a:r>
              <a:rPr kumimoji="1" lang="zh-CN" altLang="en-US" b="1">
                <a:solidFill>
                  <a:srgbClr val="0000FF"/>
                </a:solidFill>
              </a:rPr>
              <a:t>微软）</a:t>
            </a:r>
            <a:r>
              <a:rPr lang="zh-CN" altLang="en-US" sz="900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013187" name="Rectangle 3"/>
          <p:cNvSpPr>
            <a:spLocks noChangeArrowheads="1"/>
          </p:cNvSpPr>
          <p:nvPr/>
        </p:nvSpPr>
        <p:spPr bwMode="auto">
          <a:xfrm>
            <a:off x="900113" y="1125538"/>
            <a:ext cx="7993062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据了解，这次大赛获得第一名的是罗马尼亚布加勒斯特</a:t>
            </a:r>
            <a:r>
              <a:rPr kumimoji="1" lang="en-US" altLang="zh-CN" sz="2400" b="1">
                <a:effectLst/>
              </a:rPr>
              <a:t>Politehnica</a:t>
            </a:r>
            <a:r>
              <a:rPr kumimoji="1" lang="zh-CN" altLang="en-US" sz="2400" b="1">
                <a:effectLst/>
              </a:rPr>
              <a:t>大学设计的一个鱼塘守卫机器人解决方案。从系统复杂性、完整性等各个方面来看，这个系统难度都远远小于中国大学生的设计方案。为什么他们能获得第一名呢</a:t>
            </a:r>
            <a:r>
              <a:rPr kumimoji="1" lang="en-US" altLang="zh-CN" sz="2400" b="1">
                <a:effectLst/>
              </a:rPr>
              <a:t>?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endParaRPr kumimoji="1" lang="en-US" altLang="zh-CN" sz="2400" b="1">
              <a:effectLst/>
            </a:endParaRP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对于中国大学生参赛作品在此次竞赛中表现出来的优劣，微软介绍：“此次大赛的评审专家一致认为，在此次参赛的所有作品中，中国大学生设计的系统的复杂性远远高于全球其他参赛队伍，但在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商业实用性</a:t>
            </a:r>
            <a:r>
              <a:rPr kumimoji="1" lang="zh-CN" altLang="en-US" sz="2400" b="1">
                <a:effectLst/>
              </a:rPr>
              <a:t>方面有所欠缺，因而影响了他们取得更好的名次。”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endParaRPr kumimoji="1" lang="en-US" altLang="zh-CN" sz="2400" b="1">
              <a:effectLst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404813"/>
            <a:ext cx="7307263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各类大赛的关注点（</a:t>
            </a:r>
            <a:r>
              <a:rPr kumimoji="1" lang="zh-CN" altLang="en-US" b="1">
                <a:solidFill>
                  <a:srgbClr val="0000FF"/>
                </a:solidFill>
              </a:rPr>
              <a:t>微软）</a:t>
            </a:r>
            <a:r>
              <a:rPr lang="zh-CN" altLang="en-US" sz="900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014211" name="Rectangle 3"/>
          <p:cNvSpPr>
            <a:spLocks noChangeArrowheads="1"/>
          </p:cNvSpPr>
          <p:nvPr/>
        </p:nvSpPr>
        <p:spPr bwMode="auto">
          <a:xfrm>
            <a:off x="611188" y="1052513"/>
            <a:ext cx="80645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两位指导老师说，中国大学生的设计相比国外学生来说，其系统复杂性、完整性、开发难度都高很多。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而中国学生的软肋在于，他们的方案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脱离社会、缺乏实践经验和商业理念，不会包装和推销自己，演示水平低，</a:t>
            </a:r>
            <a:r>
              <a:rPr kumimoji="1" lang="zh-CN" altLang="en-US" sz="2400" b="1">
                <a:effectLst/>
              </a:rPr>
              <a:t>从而使整个方案效果大打折扣。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而国外的大学生</a:t>
            </a:r>
            <a:r>
              <a:rPr kumimoji="1" lang="zh-CN" altLang="en-US" sz="2400" b="1">
                <a:solidFill>
                  <a:srgbClr val="0000FF"/>
                </a:solidFill>
                <a:effectLst/>
              </a:rPr>
              <a:t>商业理念非常清晰，从市场调研、媒体合作和实际应用各个环节都做得非常成熟、全面，</a:t>
            </a:r>
            <a:r>
              <a:rPr kumimoji="1" lang="zh-CN" altLang="en-US" sz="2400" b="1">
                <a:effectLst/>
              </a:rPr>
              <a:t>这非常利于他们的设计容易地被接受并应用到实践中去。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重学术性，轻实践性，这似乎一直是中国学生的缺陷。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476250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各类大赛的关注点（</a:t>
            </a:r>
            <a:r>
              <a:rPr kumimoji="1" lang="zh-CN" altLang="en-US" b="1">
                <a:solidFill>
                  <a:srgbClr val="0000FF"/>
                </a:solidFill>
              </a:rPr>
              <a:t>微软）</a:t>
            </a:r>
            <a:r>
              <a:rPr lang="zh-CN" altLang="en-US" sz="900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015235" name="Rectangle 3"/>
          <p:cNvSpPr>
            <a:spLocks noChangeArrowheads="1"/>
          </p:cNvSpPr>
          <p:nvPr/>
        </p:nvSpPr>
        <p:spPr bwMode="auto">
          <a:xfrm>
            <a:off x="611188" y="1341438"/>
            <a:ext cx="81375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西安电子科技大学和北京邮电大学的带队老师也承认，由于中国教育体制和学生科研经费的问题，使我们学生设计的产品在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实用性和硬件配置方面</a:t>
            </a:r>
            <a:r>
              <a:rPr kumimoji="1" lang="zh-CN" altLang="en-US" sz="2400" b="1">
                <a:effectLst/>
              </a:rPr>
              <a:t>和国外选手还有一定差距，但和以前相比，已经有很大改善。而且从设计水平来看，我们的选手远远高于对手，这点从软件的复杂程度就很容易看出来。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西安电子科技大学和北京邮电大学参赛选手也认为，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语言的障碍</a:t>
            </a:r>
            <a:r>
              <a:rPr kumimoji="1" lang="zh-CN" altLang="en-US" sz="2400" b="1">
                <a:effectLst/>
              </a:rPr>
              <a:t>也限制了他们更好的发挥，因为在微软总部举行的决赛中，产品展示和专家的问答要求学生全部用英语作答。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88913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各类大赛的关注点（</a:t>
            </a:r>
            <a:r>
              <a:rPr kumimoji="1" lang="zh-CN" altLang="en-US" b="1">
                <a:solidFill>
                  <a:srgbClr val="0000FF"/>
                </a:solidFill>
              </a:rPr>
              <a:t>微软）</a:t>
            </a:r>
            <a:r>
              <a:rPr lang="zh-CN" altLang="en-US" sz="900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2016259" name="Rectangle 3"/>
          <p:cNvSpPr>
            <a:spLocks noChangeArrowheads="1"/>
          </p:cNvSpPr>
          <p:nvPr/>
        </p:nvSpPr>
        <p:spPr bwMode="auto">
          <a:xfrm>
            <a:off x="468313" y="765175"/>
            <a:ext cx="813752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问题：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创新意识和能力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技术素养：大学教育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社会素养：对周围世界及身边生活的观察与体认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人文素养：对人文与情感的观察与体认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endParaRPr kumimoji="1" lang="zh-CN" altLang="en-US" sz="2800" b="1">
              <a:effectLst/>
            </a:endParaRP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关注点：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创意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商业理念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实用性</a:t>
            </a:r>
          </a:p>
          <a:p>
            <a:pPr lvl="1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展示、语言交流</a:t>
            </a: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88913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各类大赛的关注点（</a:t>
            </a:r>
            <a:r>
              <a:rPr kumimoji="1" lang="zh-CN" altLang="en-US" b="1"/>
              <a:t>微软）</a:t>
            </a:r>
            <a:r>
              <a:rPr lang="zh-CN" altLang="en-US" sz="900" b="1">
                <a:solidFill>
                  <a:srgbClr val="0000CC"/>
                </a:solidFill>
              </a:rPr>
              <a:t>  </a:t>
            </a:r>
          </a:p>
        </p:txBody>
      </p:sp>
      <p:sp>
        <p:nvSpPr>
          <p:cNvPr id="2017283" name="Rectangle 3"/>
          <p:cNvSpPr>
            <a:spLocks noChangeArrowheads="1"/>
          </p:cNvSpPr>
          <p:nvPr/>
        </p:nvSpPr>
        <p:spPr bwMode="auto">
          <a:xfrm>
            <a:off x="468313" y="908050"/>
            <a:ext cx="81375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800" b="1">
                <a:effectLst/>
              </a:rPr>
              <a:t>2007</a:t>
            </a:r>
            <a:r>
              <a:rPr kumimoji="1" lang="zh-CN" altLang="en-US" sz="2800" b="1">
                <a:effectLst/>
              </a:rPr>
              <a:t>年</a:t>
            </a:r>
            <a:r>
              <a:rPr kumimoji="1" lang="en-US" altLang="zh-CN" sz="2800" b="1">
                <a:effectLst/>
              </a:rPr>
              <a:t>8</a:t>
            </a:r>
            <a:r>
              <a:rPr kumimoji="1" lang="zh-CN" altLang="en-US" sz="2800" b="1">
                <a:effectLst/>
              </a:rPr>
              <a:t>月</a:t>
            </a:r>
            <a:r>
              <a:rPr kumimoji="1" lang="en-US" altLang="zh-CN" sz="2800" b="1">
                <a:effectLst/>
              </a:rPr>
              <a:t>14</a:t>
            </a:r>
            <a:r>
              <a:rPr kumimoji="1" lang="zh-CN" altLang="en-US" sz="2800" b="1">
                <a:effectLst/>
              </a:rPr>
              <a:t>日，北京 </a:t>
            </a:r>
            <a:r>
              <a:rPr kumimoji="1" lang="en-US" altLang="zh-CN" sz="2800" b="1">
                <a:effectLst/>
              </a:rPr>
              <a:t>--</a:t>
            </a:r>
            <a:r>
              <a:rPr kumimoji="1" lang="zh-CN" altLang="en-US" sz="2800" b="1">
                <a:effectLst/>
              </a:rPr>
              <a:t>微软公司在韩国首尔宣布了 </a:t>
            </a:r>
            <a:r>
              <a:rPr kumimoji="1" lang="en-US" altLang="zh-CN" sz="2800" b="1">
                <a:effectLst/>
              </a:rPr>
              <a:t>2007 </a:t>
            </a:r>
            <a:r>
              <a:rPr kumimoji="1" lang="zh-CN" altLang="en-US" sz="2800" b="1">
                <a:effectLst/>
              </a:rPr>
              <a:t>年微软创新杯全球学生大赛全球总决赛的优胜者。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en-US" altLang="zh-CN" sz="2800" b="1">
                <a:effectLst/>
              </a:rPr>
              <a:t>07</a:t>
            </a:r>
            <a:r>
              <a:rPr kumimoji="1" lang="zh-CN" altLang="en-US" sz="2800" b="1">
                <a:effectLst/>
              </a:rPr>
              <a:t>年微软创新杯的主题是：“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想象一个科技能让所有人受到更好教育的世界</a:t>
            </a:r>
            <a:r>
              <a:rPr kumimoji="1" lang="zh-CN" altLang="en-US" sz="2800" b="1">
                <a:effectLst/>
              </a:rPr>
              <a:t>”。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决赛分成以下</a:t>
            </a:r>
            <a:r>
              <a:rPr kumimoji="1" lang="en-US" altLang="zh-CN" sz="2800" b="1">
                <a:effectLst/>
              </a:rPr>
              <a:t>9</a:t>
            </a:r>
            <a:r>
              <a:rPr kumimoji="1" lang="zh-CN" altLang="en-US" sz="2800" b="1">
                <a:effectLst/>
              </a:rPr>
              <a:t>个比赛项目：软件设计、嵌入式开发、网络开发、游戏、</a:t>
            </a:r>
            <a:r>
              <a:rPr kumimoji="1" lang="en-US" altLang="zh-CN" sz="2800" b="1">
                <a:effectLst/>
              </a:rPr>
              <a:t>IT</a:t>
            </a:r>
            <a:r>
              <a:rPr kumimoji="1" lang="zh-CN" altLang="en-US" sz="2800" b="1">
                <a:effectLst/>
              </a:rPr>
              <a:t>、逻辑算法、摄影、短片制作、以及界面设计。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参赛学生团队要根据他们参加的比赛项目，接受一系列与多媒体或技术相关的挑战。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188913"/>
            <a:ext cx="7307262" cy="431800"/>
          </a:xfrm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各类大赛的关注点（</a:t>
            </a:r>
            <a:r>
              <a:rPr kumimoji="1" lang="zh-CN" altLang="en-US" b="1"/>
              <a:t>微软）</a:t>
            </a:r>
            <a:r>
              <a:rPr lang="zh-CN" altLang="en-US" sz="900" b="1">
                <a:solidFill>
                  <a:srgbClr val="0000CC"/>
                </a:solidFill>
              </a:rPr>
              <a:t>  </a:t>
            </a:r>
          </a:p>
        </p:txBody>
      </p:sp>
      <p:sp>
        <p:nvSpPr>
          <p:cNvPr id="2018307" name="Rectangle 3"/>
          <p:cNvSpPr>
            <a:spLocks noChangeArrowheads="1"/>
          </p:cNvSpPr>
          <p:nvPr/>
        </p:nvSpPr>
        <p:spPr bwMode="auto">
          <a:xfrm>
            <a:off x="611188" y="1125538"/>
            <a:ext cx="8137525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迄今为止，微软创新杯已经举办了第六年。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比赛要求学生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想象</a:t>
            </a:r>
            <a:r>
              <a:rPr kumimoji="1" lang="zh-CN" altLang="en-US" sz="2800" b="1">
                <a:effectLst/>
              </a:rPr>
              <a:t>出一个利用他们自己的才能创造出的更美好的世界，并且要求他们直接为未来的技术、软件和计算的发展做出贡献。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参赛团队每年都要结合影响社会问题来开发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创新的技术</a:t>
            </a:r>
            <a:r>
              <a:rPr kumimoji="1" lang="zh-CN" altLang="en-US" sz="2800" b="1">
                <a:effectLst/>
              </a:rPr>
              <a:t>和艺术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作品</a:t>
            </a:r>
            <a:r>
              <a:rPr kumimoji="1" lang="zh-CN" altLang="en-US" sz="2800" b="1">
                <a:effectLst/>
              </a:rPr>
              <a:t>。</a:t>
            </a:r>
          </a:p>
          <a:p>
            <a:pPr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创新杯</a:t>
            </a:r>
            <a:r>
              <a:rPr kumimoji="1" lang="en-US" altLang="zh-CN" sz="2800" b="1">
                <a:effectLst/>
              </a:rPr>
              <a:t>2008</a:t>
            </a:r>
            <a:r>
              <a:rPr kumimoji="1" lang="zh-CN" altLang="en-US" sz="2800" b="1">
                <a:effectLst/>
              </a:rPr>
              <a:t>在法国巴黎举行。比赛的主题将是“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想象一个科技能够实现环境可持续发展的世界”</a:t>
            </a:r>
            <a:r>
              <a:rPr kumimoji="1" lang="zh-CN" altLang="en-US" sz="2800" b="1">
                <a:effectLst/>
              </a:rPr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/>
          </a:bodyPr>
          <a:lstStyle/>
          <a:p>
            <a:pPr marL="365125" indent="-255588"/>
            <a:r>
              <a:rPr lang="zh-CN" altLang="en-US" sz="3200" b="1">
                <a:solidFill>
                  <a:schemeClr val="hlink"/>
                </a:solidFill>
              </a:rPr>
              <a:t>问题定义</a:t>
            </a:r>
          </a:p>
          <a:p>
            <a:pPr lvl="1"/>
            <a:r>
              <a:rPr lang="zh-CN" altLang="en-US" sz="2800" b="1"/>
              <a:t>参赛作品试图解决问题的实际意义和难度有多大？试图解决的问题是否被清晰明确的定义？  </a:t>
            </a:r>
          </a:p>
          <a:p>
            <a:pPr marL="365125" indent="-255588"/>
            <a:r>
              <a:rPr lang="zh-CN" altLang="en-US" sz="3200" b="1"/>
              <a:t> </a:t>
            </a:r>
            <a:r>
              <a:rPr lang="zh-CN" altLang="en-US" sz="3200" b="1">
                <a:solidFill>
                  <a:schemeClr val="hlink"/>
                </a:solidFill>
              </a:rPr>
              <a:t>切题性</a:t>
            </a:r>
          </a:p>
          <a:p>
            <a:pPr lvl="1"/>
            <a:r>
              <a:rPr lang="zh-CN" altLang="en-US" sz="2800" b="1"/>
              <a:t>参赛作品是否符合</a:t>
            </a:r>
            <a:r>
              <a:rPr lang="en-US" altLang="zh-CN" sz="2800" b="1"/>
              <a:t>Imagine Cup 2008</a:t>
            </a:r>
            <a:r>
              <a:rPr lang="zh-CN" altLang="en-US" sz="2800" b="1"/>
              <a:t>的主题。  </a:t>
            </a:r>
          </a:p>
          <a:p>
            <a:pPr marL="365125" indent="-255588"/>
            <a:r>
              <a:rPr lang="zh-CN" altLang="en-US" sz="3200" b="1"/>
              <a:t> </a:t>
            </a:r>
            <a:r>
              <a:rPr lang="zh-CN" altLang="en-US" sz="3200" b="1">
                <a:solidFill>
                  <a:schemeClr val="hlink"/>
                </a:solidFill>
              </a:rPr>
              <a:t>创新性</a:t>
            </a:r>
          </a:p>
          <a:p>
            <a:pPr lvl="1"/>
            <a:r>
              <a:rPr lang="zh-CN" altLang="en-US" sz="2800" b="1"/>
              <a:t>参赛作品是否解决了新问题或通过新方法处理老问题。  </a:t>
            </a:r>
          </a:p>
          <a:p>
            <a:pPr marL="365125" indent="-255588"/>
            <a:r>
              <a:rPr lang="zh-CN" altLang="en-US" sz="3200" b="1"/>
              <a:t> </a:t>
            </a:r>
          </a:p>
        </p:txBody>
      </p:sp>
      <p:sp>
        <p:nvSpPr>
          <p:cNvPr id="2019331" name="Rectangle 3"/>
          <p:cNvSpPr>
            <a:spLocks noChangeArrowheads="1"/>
          </p:cNvSpPr>
          <p:nvPr/>
        </p:nvSpPr>
        <p:spPr bwMode="auto">
          <a:xfrm>
            <a:off x="2843213" y="260350"/>
            <a:ext cx="3125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b="1">
                <a:effectLst/>
              </a:rPr>
              <a:t>2008</a:t>
            </a:r>
            <a:r>
              <a:rPr lang="zh-CN" altLang="en-US" sz="3200" b="1">
                <a:effectLst/>
              </a:rPr>
              <a:t>的评审标准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365125" indent="-255588"/>
            <a:r>
              <a:rPr lang="zh-CN" altLang="en-US" sz="3200" b="1">
                <a:solidFill>
                  <a:schemeClr val="hlink"/>
                </a:solidFill>
              </a:rPr>
              <a:t>影响力</a:t>
            </a:r>
          </a:p>
          <a:p>
            <a:pPr lvl="1"/>
            <a:r>
              <a:rPr lang="zh-CN" altLang="en-US" sz="2800" b="1"/>
              <a:t>参赛作品是否对大范围内的人群产生广泛影响，或是对范围相对较小的人群产生深远影响。  </a:t>
            </a:r>
          </a:p>
          <a:p>
            <a:pPr marL="365125" indent="-255588"/>
            <a:r>
              <a:rPr lang="zh-CN" altLang="en-US" sz="3200" b="1">
                <a:solidFill>
                  <a:schemeClr val="hlink"/>
                </a:solidFill>
              </a:rPr>
              <a:t>有效性</a:t>
            </a:r>
          </a:p>
          <a:p>
            <a:pPr lvl="1"/>
            <a:r>
              <a:rPr lang="zh-CN" altLang="en-US" sz="2800" b="1"/>
              <a:t>参赛作品在多大程度上解决了实际问题。  </a:t>
            </a:r>
          </a:p>
          <a:p>
            <a:pPr marL="365125" indent="-255588"/>
            <a:r>
              <a:rPr lang="zh-CN" altLang="en-US" sz="3200" b="1"/>
              <a:t> </a:t>
            </a:r>
            <a:r>
              <a:rPr lang="zh-CN" altLang="en-US" sz="3200" b="1">
                <a:solidFill>
                  <a:schemeClr val="hlink"/>
                </a:solidFill>
              </a:rPr>
              <a:t>用户体验</a:t>
            </a:r>
          </a:p>
          <a:p>
            <a:pPr lvl="1"/>
            <a:r>
              <a:rPr lang="zh-CN" altLang="en-US" sz="2800" b="1"/>
              <a:t>参赛作品人机界面是否友好易用。  </a:t>
            </a:r>
          </a:p>
          <a:p>
            <a:pPr marL="365125" indent="-255588"/>
            <a:endParaRPr lang="en-US" altLang="zh-CN" sz="3200" b="1"/>
          </a:p>
        </p:txBody>
      </p:sp>
      <p:sp>
        <p:nvSpPr>
          <p:cNvPr id="2020355" name="Rectangle 3"/>
          <p:cNvSpPr>
            <a:spLocks noChangeArrowheads="1"/>
          </p:cNvSpPr>
          <p:nvPr/>
        </p:nvSpPr>
        <p:spPr bwMode="auto">
          <a:xfrm>
            <a:off x="2916238" y="115888"/>
            <a:ext cx="3125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b="1">
                <a:effectLst/>
              </a:rPr>
              <a:t>2008</a:t>
            </a:r>
            <a:r>
              <a:rPr lang="zh-CN" altLang="en-US" sz="3200" b="1">
                <a:effectLst/>
              </a:rPr>
              <a:t>的评审标准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marL="365125" indent="-255588"/>
            <a:r>
              <a:rPr lang="zh-CN" altLang="en-US" sz="3200" b="1">
                <a:solidFill>
                  <a:schemeClr val="hlink"/>
                </a:solidFill>
              </a:rPr>
              <a:t>开发前景</a:t>
            </a:r>
          </a:p>
          <a:p>
            <a:pPr lvl="1"/>
            <a:r>
              <a:rPr lang="zh-CN" altLang="en-US" sz="2800" b="1"/>
              <a:t>参赛作品是否基于开放和灵活的架构并具有扩展性。  </a:t>
            </a:r>
          </a:p>
          <a:p>
            <a:pPr marL="365125" indent="-255588"/>
            <a:r>
              <a:rPr lang="zh-CN" altLang="en-US" sz="3200" b="1"/>
              <a:t> </a:t>
            </a:r>
            <a:r>
              <a:rPr lang="zh-CN" altLang="en-US" sz="3200" b="1">
                <a:solidFill>
                  <a:schemeClr val="hlink"/>
                </a:solidFill>
              </a:rPr>
              <a:t>集成性</a:t>
            </a:r>
          </a:p>
          <a:p>
            <a:pPr lvl="1"/>
            <a:r>
              <a:rPr lang="zh-CN" altLang="en-US" sz="2800" b="1"/>
              <a:t>参赛作品是否有机的将各种不同的技术结合起来，来解决定义的问题。  </a:t>
            </a:r>
          </a:p>
          <a:p>
            <a:pPr marL="365125" indent="-255588"/>
            <a:r>
              <a:rPr lang="zh-CN" altLang="en-US" sz="3200" b="1"/>
              <a:t> </a:t>
            </a:r>
            <a:r>
              <a:rPr lang="zh-CN" altLang="en-US" sz="3200" b="1">
                <a:solidFill>
                  <a:schemeClr val="hlink"/>
                </a:solidFill>
              </a:rPr>
              <a:t>陈述</a:t>
            </a:r>
          </a:p>
          <a:p>
            <a:pPr lvl="1"/>
            <a:r>
              <a:rPr lang="zh-CN" altLang="en-US" sz="2800" b="1"/>
              <a:t>评委将关注口头陈述能否阐述项目的背景和使用场景，能否解释选题的重要意义，能否突出系统的架构和工作原理，以及演示是否深刻并富有创见。此外还将评估参赛队员回答评委问题时的表现。 </a:t>
            </a:r>
          </a:p>
        </p:txBody>
      </p:sp>
      <p:sp>
        <p:nvSpPr>
          <p:cNvPr id="2021379" name="Rectangle 3"/>
          <p:cNvSpPr>
            <a:spLocks noChangeArrowheads="1"/>
          </p:cNvSpPr>
          <p:nvPr/>
        </p:nvSpPr>
        <p:spPr bwMode="auto">
          <a:xfrm>
            <a:off x="2916238" y="0"/>
            <a:ext cx="3125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b="1">
                <a:effectLst/>
              </a:rPr>
              <a:t>2008</a:t>
            </a:r>
            <a:r>
              <a:rPr lang="zh-CN" altLang="en-US" sz="3200" b="1">
                <a:effectLst/>
              </a:rPr>
              <a:t>的评审标准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3071813"/>
            <a:ext cx="8435975" cy="22510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 smtClean="0"/>
              <a:t>	</a:t>
            </a:r>
            <a:r>
              <a:rPr lang="zh-CN" altLang="en-US" sz="2400" b="1" dirty="0" smtClean="0"/>
              <a:t>还在用普通的单片机开发板学习嵌入式系统吗？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想不想在降低成本的情况下让自己的硬件控制更具智能化？想不想对</a:t>
            </a:r>
            <a:r>
              <a:rPr lang="en-US" altLang="zh-CN" sz="2400" b="1" dirty="0" smtClean="0"/>
              <a:t>LINUX</a:t>
            </a:r>
            <a:r>
              <a:rPr lang="zh-CN" altLang="en-US" sz="2400" b="1" dirty="0" smtClean="0"/>
              <a:t>编程燃起兴趣的火？</a:t>
            </a:r>
            <a:endParaRPr lang="en-US" altLang="zh-CN" sz="2400" b="1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跟上国际硬件玩家和国外计算机软硬件学习的流行节奏吧，欢迎加入</a:t>
            </a:r>
            <a:r>
              <a:rPr lang="en-US" altLang="zh-CN" sz="2400" dirty="0" smtClean="0"/>
              <a:t>2014</a:t>
            </a:r>
            <a:r>
              <a:rPr lang="zh-CN" altLang="en-US" sz="2400" dirty="0" smtClean="0"/>
              <a:t>年</a:t>
            </a:r>
            <a:r>
              <a:rPr lang="en-US" altLang="zh-CN" sz="2400" dirty="0" err="1" smtClean="0"/>
              <a:t>ICkey</a:t>
            </a:r>
            <a:r>
              <a:rPr lang="zh-CN" altLang="en-US" sz="2400" dirty="0" smtClean="0"/>
              <a:t>杯大学生树莓派应用挑战赛！</a:t>
            </a:r>
          </a:p>
        </p:txBody>
      </p:sp>
      <p:pic>
        <p:nvPicPr>
          <p:cNvPr id="64515" name="Picture 2" descr="C:\Users\zhangjh\AppData\Roaming\360se6\Application\User Data\temp\100339t2xkxkepe27xkll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1285875"/>
            <a:ext cx="6943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357188"/>
            <a:ext cx="8715375" cy="922337"/>
          </a:xfrm>
        </p:spPr>
        <p:txBody>
          <a:bodyPr/>
          <a:lstStyle/>
          <a:p>
            <a:pPr algn="ctr"/>
            <a:r>
              <a:rPr lang="en-US" altLang="zh-CN" smtClean="0"/>
              <a:t>ICKey--2013</a:t>
            </a:r>
            <a:r>
              <a:rPr lang="zh-CN" altLang="en-US" smtClean="0"/>
              <a:t>年树莓派实用方案全国设计大赛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04813"/>
            <a:ext cx="8207375" cy="503237"/>
          </a:xfrm>
        </p:spPr>
        <p:txBody>
          <a:bodyPr/>
          <a:lstStyle/>
          <a:p>
            <a:pPr algn="ctr" eaLnBrk="0" hangingPunc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</a:rPr>
              <a:t>首届全国大学生软件创新大赛（基本情况）</a:t>
            </a:r>
          </a:p>
        </p:txBody>
      </p:sp>
      <p:sp>
        <p:nvSpPr>
          <p:cNvPr id="2065411" name="Rectangle 3"/>
          <p:cNvSpPr>
            <a:spLocks noChangeArrowheads="1"/>
          </p:cNvSpPr>
          <p:nvPr/>
        </p:nvSpPr>
        <p:spPr bwMode="auto">
          <a:xfrm>
            <a:off x="900113" y="1271588"/>
            <a:ext cx="7777162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首届全国大学生软件创新大赛与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2008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年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9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月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~12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月</a:t>
            </a:r>
            <a:r>
              <a:rPr lang="zh-CN" altLang="en-US" sz="2800" b="1">
                <a:effectLst/>
                <a:latin typeface="Times New Roman" pitchFamily="18" charset="0"/>
              </a:rPr>
              <a:t>举行，本届大赛的参赛对象主要是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37</a:t>
            </a:r>
            <a:r>
              <a:rPr lang="zh-CN" altLang="en-US" sz="2800" b="1">
                <a:effectLst/>
                <a:latin typeface="Times New Roman" pitchFamily="18" charset="0"/>
              </a:rPr>
              <a:t>所国家级示范性软件学院所在的学校，参赛队伍以学校为单位组织，每个学校组队数最多不超过</a:t>
            </a:r>
            <a:r>
              <a:rPr lang="en-US" altLang="zh-CN" sz="2800" b="1">
                <a:effectLst/>
                <a:latin typeface="Times New Roman" pitchFamily="18" charset="0"/>
              </a:rPr>
              <a:t>3</a:t>
            </a:r>
            <a:r>
              <a:rPr lang="zh-CN" altLang="en-US" sz="2800" b="1">
                <a:effectLst/>
                <a:latin typeface="Times New Roman" pitchFamily="18" charset="0"/>
              </a:rPr>
              <a:t>个，每个参赛队人员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3~5</a:t>
            </a:r>
            <a:r>
              <a:rPr lang="zh-CN" altLang="en-US" sz="2800" b="1">
                <a:effectLst/>
                <a:latin typeface="Times New Roman" pitchFamily="18" charset="0"/>
              </a:rPr>
              <a:t>人。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比赛分</a:t>
            </a:r>
            <a:r>
              <a:rPr lang="en-US" altLang="zh-CN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4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个阶段举行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第一阶段：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每学校推荐不超过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个队</a:t>
            </a:r>
            <a:r>
              <a:rPr lang="zh-CN" altLang="en-US" sz="2800" b="1">
                <a:effectLst/>
                <a:latin typeface="Times New Roman" pitchFamily="18" charset="0"/>
              </a:rPr>
              <a:t>，每片区选</a:t>
            </a:r>
            <a:r>
              <a:rPr lang="en-US" altLang="zh-CN" sz="2800" b="1">
                <a:effectLst/>
                <a:latin typeface="Times New Roman" pitchFamily="18" charset="0"/>
              </a:rPr>
              <a:t>15</a:t>
            </a:r>
            <a:r>
              <a:rPr lang="zh-CN" altLang="en-US" sz="2800" b="1">
                <a:effectLst/>
                <a:latin typeface="Times New Roman" pitchFamily="18" charset="0"/>
              </a:rPr>
              <a:t>队，</a:t>
            </a:r>
            <a:r>
              <a:rPr lang="en-US" altLang="zh-CN" sz="2800" b="1">
                <a:effectLst/>
                <a:latin typeface="Times New Roman" pitchFamily="18" charset="0"/>
              </a:rPr>
              <a:t>3</a:t>
            </a:r>
            <a:r>
              <a:rPr lang="zh-CN" altLang="en-US" sz="2800" b="1">
                <a:effectLst/>
                <a:latin typeface="Times New Roman" pitchFamily="18" charset="0"/>
              </a:rPr>
              <a:t>个赛区共</a:t>
            </a:r>
            <a:r>
              <a:rPr lang="en-US" altLang="zh-CN" sz="2800" b="1">
                <a:effectLst/>
                <a:latin typeface="Times New Roman" pitchFamily="18" charset="0"/>
              </a:rPr>
              <a:t>45</a:t>
            </a:r>
            <a:r>
              <a:rPr lang="zh-CN" altLang="en-US" sz="2800" b="1">
                <a:effectLst/>
                <a:latin typeface="Times New Roman" pitchFamily="18" charset="0"/>
              </a:rPr>
              <a:t>个队。评审方式：交叉评审</a:t>
            </a:r>
            <a:r>
              <a:rPr lang="en-US" altLang="zh-CN" sz="2800" b="1">
                <a:effectLst/>
                <a:latin typeface="Times New Roman" pitchFamily="18" charset="0"/>
              </a:rPr>
              <a:t>+</a:t>
            </a:r>
            <a:r>
              <a:rPr lang="zh-CN" altLang="en-US" sz="2800" b="1">
                <a:effectLst/>
                <a:latin typeface="Times New Roman" pitchFamily="18" charset="0"/>
              </a:rPr>
              <a:t>匿名评审。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4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60350"/>
            <a:ext cx="8424863" cy="503238"/>
          </a:xfrm>
        </p:spPr>
        <p:txBody>
          <a:bodyPr/>
          <a:lstStyle/>
          <a:p>
            <a:pPr algn="ctr" eaLnBrk="0" hangingPunc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</a:rPr>
              <a:t>首届全国大学生软件创新大赛（基本情况）</a:t>
            </a:r>
          </a:p>
        </p:txBody>
      </p:sp>
      <p:sp>
        <p:nvSpPr>
          <p:cNvPr id="2066435" name="Rectangle 3"/>
          <p:cNvSpPr>
            <a:spLocks noChangeArrowheads="1"/>
          </p:cNvSpPr>
          <p:nvPr/>
        </p:nvSpPr>
        <p:spPr bwMode="auto">
          <a:xfrm>
            <a:off x="971550" y="1341438"/>
            <a:ext cx="7632700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第二阶段： 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45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队选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30</a:t>
            </a:r>
            <a:r>
              <a:rPr lang="zh-CN" altLang="en-US" sz="2800" b="1">
                <a:effectLst/>
                <a:latin typeface="Times New Roman" pitchFamily="18" charset="0"/>
              </a:rPr>
              <a:t>，时间：</a:t>
            </a:r>
            <a:r>
              <a:rPr lang="en-US" altLang="zh-CN" sz="2800" b="1">
                <a:effectLst/>
                <a:latin typeface="Times New Roman" pitchFamily="18" charset="0"/>
              </a:rPr>
              <a:t>12</a:t>
            </a:r>
            <a:r>
              <a:rPr lang="zh-CN" altLang="en-US" sz="2800" b="1">
                <a:effectLst/>
                <a:latin typeface="Times New Roman" pitchFamily="18" charset="0"/>
              </a:rPr>
              <a:t>月</a:t>
            </a:r>
            <a:r>
              <a:rPr lang="en-US" altLang="zh-CN" sz="2800" b="1">
                <a:effectLst/>
                <a:latin typeface="Times New Roman" pitchFamily="18" charset="0"/>
              </a:rPr>
              <a:t>6</a:t>
            </a:r>
            <a:r>
              <a:rPr lang="zh-CN" altLang="en-US" sz="2800" b="1">
                <a:effectLst/>
                <a:latin typeface="Times New Roman" pitchFamily="18" charset="0"/>
              </a:rPr>
              <a:t>日，评审专家：</a:t>
            </a:r>
            <a:r>
              <a:rPr lang="en-US" altLang="zh-CN" sz="2800" b="1">
                <a:effectLst/>
                <a:latin typeface="Times New Roman" pitchFamily="18" charset="0"/>
              </a:rPr>
              <a:t>37</a:t>
            </a:r>
            <a:r>
              <a:rPr lang="zh-CN" altLang="en-US" sz="2800" b="1">
                <a:effectLst/>
                <a:latin typeface="Times New Roman" pitchFamily="18" charset="0"/>
              </a:rPr>
              <a:t>所软件学院院长，评审方式：网上评阅。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第三阶段：复赛，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30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队选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10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队</a:t>
            </a:r>
            <a:r>
              <a:rPr lang="zh-CN" altLang="en-US" sz="2800" b="1">
                <a:effectLst/>
                <a:latin typeface="Times New Roman" pitchFamily="18" charset="0"/>
              </a:rPr>
              <a:t>，</a:t>
            </a:r>
            <a:r>
              <a:rPr lang="en-US" altLang="zh-CN" sz="2800" b="1">
                <a:effectLst/>
                <a:latin typeface="Times New Roman" pitchFamily="18" charset="0"/>
              </a:rPr>
              <a:t>12</a:t>
            </a:r>
            <a:r>
              <a:rPr lang="zh-CN" altLang="en-US" sz="2800" b="1">
                <a:effectLst/>
                <a:latin typeface="Times New Roman" pitchFamily="18" charset="0"/>
              </a:rPr>
              <a:t>月</a:t>
            </a:r>
            <a:r>
              <a:rPr lang="en-US" altLang="zh-CN" sz="2800" b="1">
                <a:effectLst/>
                <a:latin typeface="Times New Roman" pitchFamily="18" charset="0"/>
              </a:rPr>
              <a:t>19</a:t>
            </a:r>
            <a:r>
              <a:rPr lang="zh-CN" altLang="en-US" sz="2800" b="1">
                <a:effectLst/>
                <a:latin typeface="Times New Roman" pitchFamily="18" charset="0"/>
              </a:rPr>
              <a:t>日无锡现场（评审专家：</a:t>
            </a:r>
            <a:r>
              <a:rPr lang="en-US" altLang="zh-CN" sz="2800" b="1">
                <a:effectLst/>
                <a:latin typeface="Times New Roman" pitchFamily="18" charset="0"/>
              </a:rPr>
              <a:t>37</a:t>
            </a:r>
            <a:r>
              <a:rPr lang="zh-CN" altLang="en-US" sz="2800" b="1">
                <a:effectLst/>
                <a:latin typeface="Times New Roman" pitchFamily="18" charset="0"/>
              </a:rPr>
              <a:t>所软件学院院长）。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第四阶段：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前十排名</a:t>
            </a:r>
            <a:r>
              <a:rPr lang="zh-CN" altLang="en-US" sz="2800" b="1">
                <a:effectLst/>
                <a:latin typeface="Times New Roman" pitchFamily="18" charset="0"/>
              </a:rPr>
              <a:t>决赛，</a:t>
            </a:r>
            <a:r>
              <a:rPr lang="en-US" altLang="zh-CN" sz="2800" b="1">
                <a:effectLst/>
                <a:latin typeface="Times New Roman" pitchFamily="18" charset="0"/>
              </a:rPr>
              <a:t>10</a:t>
            </a:r>
            <a:r>
              <a:rPr lang="zh-CN" altLang="en-US" sz="2800" b="1">
                <a:effectLst/>
                <a:latin typeface="Times New Roman" pitchFamily="18" charset="0"/>
              </a:rPr>
              <a:t>队重庆大学现场总决赛（评审专家：评审专家委员会）。</a:t>
            </a: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458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924800" cy="282575"/>
          </a:xfrm>
        </p:spPr>
        <p:txBody>
          <a:bodyPr/>
          <a:lstStyle/>
          <a:p>
            <a:r>
              <a:rPr lang="zh-CN" altLang="en-US" sz="3200">
                <a:solidFill>
                  <a:srgbClr val="0000FF"/>
                </a:solidFill>
              </a:rPr>
              <a:t>大赛初赛的通知</a:t>
            </a:r>
          </a:p>
        </p:txBody>
      </p:sp>
      <p:sp>
        <p:nvSpPr>
          <p:cNvPr id="2067459" name="Rectangle 3"/>
          <p:cNvSpPr>
            <a:spLocks noChangeArrowheads="1"/>
          </p:cNvSpPr>
          <p:nvPr/>
        </p:nvSpPr>
        <p:spPr bwMode="auto">
          <a:xfrm>
            <a:off x="827088" y="1125538"/>
            <a:ext cx="77755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Times New Roman" pitchFamily="18" charset="0"/>
              </a:rPr>
              <a:t>1</a:t>
            </a:r>
            <a:r>
              <a:rPr lang="zh-CN" altLang="en-US" sz="2800" b="1">
                <a:effectLst/>
                <a:latin typeface="Times New Roman" pitchFamily="18" charset="0"/>
              </a:rPr>
              <a:t>．大赛注重区别与传统的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学科型</a:t>
            </a:r>
            <a:r>
              <a:rPr lang="zh-CN" altLang="en-US" sz="2800" b="1">
                <a:effectLst/>
                <a:latin typeface="Times New Roman" pitchFamily="18" charset="0"/>
              </a:rPr>
              <a:t>竞赛，侧重展示学生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工程实践能力</a:t>
            </a:r>
            <a:r>
              <a:rPr lang="zh-CN" altLang="en-US" sz="2800" b="1">
                <a:effectLst/>
                <a:latin typeface="Times New Roman" pitchFamily="18" charset="0"/>
              </a:rPr>
              <a:t>，面向产业的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规范化能力</a:t>
            </a:r>
            <a:r>
              <a:rPr lang="zh-CN" altLang="en-US" sz="2800" b="1">
                <a:effectLst/>
                <a:latin typeface="Times New Roman" pitchFamily="18" charset="0"/>
              </a:rPr>
              <a:t>，致力于激发学生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创新意识</a:t>
            </a:r>
            <a:r>
              <a:rPr lang="zh-CN" altLang="en-US" sz="2800" b="1">
                <a:effectLst/>
                <a:latin typeface="Times New Roman" pitchFamily="18" charset="0"/>
              </a:rPr>
              <a:t>，培养学生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团队精神</a:t>
            </a:r>
            <a:r>
              <a:rPr lang="zh-CN" altLang="en-US" sz="2800" b="1">
                <a:effectLst/>
                <a:latin typeface="Times New Roman" pitchFamily="18" charset="0"/>
              </a:rPr>
              <a:t>，激励高价值的开发技能，培养更具竞争力、能够推动创新和经济增长的软件人才为目标。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Times New Roman" pitchFamily="18" charset="0"/>
              </a:rPr>
              <a:t>2</a:t>
            </a:r>
            <a:r>
              <a:rPr lang="zh-CN" altLang="en-US" sz="2800" b="1">
                <a:effectLst/>
                <a:latin typeface="Times New Roman" pitchFamily="18" charset="0"/>
              </a:rPr>
              <a:t>．成立组织委员会、评审专家委员会，以组织委员会组织大赛进程，评审专家委员会构建竞赛平台、确定竞赛大纲，示范性软件学院建设工作办公室组织、监督各项工作，竞赛每年举办一次，分网络预赛、现场决赛等环节，获奖学生颁发证书及奖金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82" name="AutoShap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924800" cy="282575"/>
          </a:xfrm>
        </p:spPr>
        <p:txBody>
          <a:bodyPr/>
          <a:lstStyle/>
          <a:p>
            <a:r>
              <a:rPr lang="zh-CN" altLang="en-US" sz="3200">
                <a:solidFill>
                  <a:srgbClr val="0000FF"/>
                </a:solidFill>
              </a:rPr>
              <a:t>大赛初赛的通知</a:t>
            </a:r>
          </a:p>
        </p:txBody>
      </p:sp>
      <p:sp>
        <p:nvSpPr>
          <p:cNvPr id="2068483" name="Rectangle 3"/>
          <p:cNvSpPr>
            <a:spLocks noChangeArrowheads="1"/>
          </p:cNvSpPr>
          <p:nvPr/>
        </p:nvSpPr>
        <p:spPr bwMode="auto">
          <a:xfrm>
            <a:off x="971550" y="1341438"/>
            <a:ext cx="75596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Times New Roman" pitchFamily="18" charset="0"/>
              </a:rPr>
              <a:t>3</a:t>
            </a:r>
            <a:r>
              <a:rPr lang="zh-CN" altLang="en-US" sz="2800" b="1">
                <a:effectLst/>
                <a:latin typeface="Times New Roman" pitchFamily="18" charset="0"/>
              </a:rPr>
              <a:t>．不限形式、重在创新。本大赛每年设定一个主题，提交作品不限形式，重点在创新，同时反映作品在实现时的软件工程规范性。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Times New Roman" pitchFamily="18" charset="0"/>
              </a:rPr>
              <a:t>4</a:t>
            </a:r>
            <a:r>
              <a:rPr lang="zh-CN" altLang="en-US" sz="2800" b="1">
                <a:effectLst/>
                <a:latin typeface="Times New Roman" pitchFamily="18" charset="0"/>
              </a:rPr>
              <a:t>．与企业合作、构建人才输送有效途径。本大赛将与企业紧密合作，目前已有</a:t>
            </a:r>
            <a:r>
              <a:rPr lang="en-US" altLang="zh-CN" sz="2800" b="1">
                <a:effectLst/>
                <a:latin typeface="Times New Roman" pitchFamily="18" charset="0"/>
              </a:rPr>
              <a:t>Sun</a:t>
            </a:r>
            <a:r>
              <a:rPr lang="zh-CN" altLang="en-US" sz="2800" b="1">
                <a:effectLst/>
                <a:latin typeface="Times New Roman" pitchFamily="18" charset="0"/>
              </a:rPr>
              <a:t>公司表示愿意资助本大赛，希望获奖学生到单位实习、就业，还有其它几个企业也有合作意向，同时竞赛结果也将成为软件行业选拔优秀人才的有效标准。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06" name="Rectangle 2"/>
          <p:cNvSpPr>
            <a:spLocks noChangeArrowheads="1"/>
          </p:cNvSpPr>
          <p:nvPr/>
        </p:nvSpPr>
        <p:spPr bwMode="auto">
          <a:xfrm>
            <a:off x="971550" y="920750"/>
            <a:ext cx="7705725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/>
                <a:latin typeface="Times New Roman" pitchFamily="18" charset="0"/>
              </a:rPr>
              <a:t>竞赛具体要求如下：</a:t>
            </a:r>
          </a:p>
          <a:p>
            <a:pPr algn="ctr"/>
            <a:endParaRPr lang="zh-CN" altLang="en-US" sz="3200" b="1">
              <a:solidFill>
                <a:srgbClr val="0000FF"/>
              </a:solidFill>
              <a:effectLst/>
              <a:latin typeface="Times New Roman" pitchFamily="18" charset="0"/>
            </a:endParaRPr>
          </a:p>
          <a:p>
            <a:r>
              <a:rPr lang="zh-CN" altLang="en-US" sz="2800" b="1">
                <a:effectLst/>
                <a:latin typeface="Times New Roman" pitchFamily="18" charset="0"/>
              </a:rPr>
              <a:t>一、大赛主题：创新未来生活 </a:t>
            </a:r>
          </a:p>
          <a:p>
            <a:r>
              <a:rPr lang="zh-CN" altLang="en-US" sz="2800" b="1">
                <a:effectLst/>
                <a:latin typeface="Times New Roman" pitchFamily="18" charset="0"/>
              </a:rPr>
              <a:t>二、比赛规则</a:t>
            </a:r>
          </a:p>
          <a:p>
            <a:r>
              <a:rPr lang="en-US" altLang="zh-CN" sz="2800" b="1">
                <a:effectLst/>
                <a:latin typeface="Times New Roman" pitchFamily="18" charset="0"/>
              </a:rPr>
              <a:t>1</a:t>
            </a:r>
            <a:r>
              <a:rPr lang="zh-CN" altLang="en-US" sz="2800" b="1">
                <a:effectLst/>
                <a:latin typeface="Times New Roman" pitchFamily="18" charset="0"/>
              </a:rPr>
              <a:t>、参赛队伍以学校为单位组织，每个学校组队数最多不超过</a:t>
            </a:r>
            <a:r>
              <a:rPr lang="en-US" altLang="zh-CN" sz="2800" b="1">
                <a:effectLst/>
                <a:latin typeface="Times New Roman" pitchFamily="18" charset="0"/>
              </a:rPr>
              <a:t>3</a:t>
            </a:r>
            <a:r>
              <a:rPr lang="zh-CN" altLang="en-US" sz="2800" b="1">
                <a:effectLst/>
                <a:latin typeface="Times New Roman" pitchFamily="18" charset="0"/>
              </a:rPr>
              <a:t>个。 </a:t>
            </a:r>
          </a:p>
          <a:p>
            <a:r>
              <a:rPr lang="en-US" altLang="zh-CN" sz="2800" b="1">
                <a:effectLst/>
                <a:latin typeface="Times New Roman" pitchFamily="18" charset="0"/>
              </a:rPr>
              <a:t>2</a:t>
            </a:r>
            <a:r>
              <a:rPr lang="zh-CN" altLang="en-US" sz="2800" b="1">
                <a:effectLst/>
                <a:latin typeface="Times New Roman" pitchFamily="18" charset="0"/>
              </a:rPr>
              <a:t>、每个参赛队伍人员建议为</a:t>
            </a:r>
            <a:r>
              <a:rPr lang="en-US" altLang="zh-CN" sz="2800" b="1">
                <a:effectLst/>
                <a:latin typeface="Times New Roman" pitchFamily="18" charset="0"/>
              </a:rPr>
              <a:t>3~5</a:t>
            </a:r>
            <a:r>
              <a:rPr lang="zh-CN" altLang="en-US" sz="2800" b="1">
                <a:effectLst/>
                <a:latin typeface="Times New Roman" pitchFamily="18" charset="0"/>
              </a:rPr>
              <a:t>人，在校本科生、硕士生可以混合组队，评分标准统一。</a:t>
            </a:r>
          </a:p>
          <a:p>
            <a:r>
              <a:rPr lang="en-US" altLang="zh-CN" sz="2800" b="1">
                <a:effectLst/>
                <a:latin typeface="Times New Roman" pitchFamily="18" charset="0"/>
              </a:rPr>
              <a:t>3</a:t>
            </a:r>
            <a:r>
              <a:rPr lang="zh-CN" altLang="en-US" sz="2800" b="1">
                <a:effectLst/>
                <a:latin typeface="Times New Roman" pitchFamily="18" charset="0"/>
              </a:rPr>
              <a:t>、每个队伍只允许提交一个软件作品。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530" name="Rectangle 2"/>
          <p:cNvSpPr>
            <a:spLocks noChangeArrowheads="1"/>
          </p:cNvSpPr>
          <p:nvPr/>
        </p:nvSpPr>
        <p:spPr bwMode="auto">
          <a:xfrm>
            <a:off x="250825" y="131763"/>
            <a:ext cx="8353425" cy="630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/>
                <a:latin typeface="Times New Roman" pitchFamily="18" charset="0"/>
              </a:rPr>
              <a:t>三、作品要求</a:t>
            </a:r>
          </a:p>
          <a:p>
            <a:pPr algn="ctr"/>
            <a:endParaRPr lang="zh-CN" altLang="en-US" sz="3200" b="1">
              <a:solidFill>
                <a:srgbClr val="0000FF"/>
              </a:solidFill>
              <a:effectLst/>
              <a:latin typeface="Times New Roman" pitchFamily="18" charset="0"/>
            </a:endParaRPr>
          </a:p>
          <a:p>
            <a:r>
              <a:rPr lang="en-US" altLang="zh-CN" sz="2400" b="1">
                <a:effectLst/>
                <a:latin typeface="Times New Roman" pitchFamily="18" charset="0"/>
              </a:rPr>
              <a:t>1</a:t>
            </a:r>
            <a:r>
              <a:rPr lang="zh-CN" altLang="en-US" sz="2400" b="1">
                <a:effectLst/>
                <a:latin typeface="Times New Roman" pitchFamily="18" charset="0"/>
              </a:rPr>
              <a:t>、必须是原创且未公开的作品，要求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Times New Roman" pitchFamily="18" charset="0"/>
              </a:rPr>
              <a:t>新颖和独创</a:t>
            </a:r>
            <a:r>
              <a:rPr lang="zh-CN" altLang="en-US" sz="2400" b="1">
                <a:effectLst/>
                <a:latin typeface="Times New Roman" pitchFamily="18" charset="0"/>
              </a:rPr>
              <a:t>。</a:t>
            </a:r>
          </a:p>
          <a:p>
            <a:r>
              <a:rPr lang="en-US" altLang="zh-CN" sz="2400" b="1">
                <a:effectLst/>
                <a:latin typeface="Times New Roman" pitchFamily="18" charset="0"/>
              </a:rPr>
              <a:t>2</a:t>
            </a:r>
            <a:r>
              <a:rPr lang="zh-CN" altLang="en-US" sz="2400" b="1">
                <a:effectLst/>
                <a:latin typeface="Times New Roman" pitchFamily="18" charset="0"/>
              </a:rPr>
              <a:t>、要求使用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Times New Roman" pitchFamily="18" charset="0"/>
              </a:rPr>
              <a:t>开源技术</a:t>
            </a:r>
            <a:r>
              <a:rPr lang="zh-CN" altLang="en-US" sz="2400" b="1">
                <a:effectLst/>
                <a:latin typeface="Times New Roman" pitchFamily="18" charset="0"/>
              </a:rPr>
              <a:t>，工具和开发语言不做限制。</a:t>
            </a:r>
          </a:p>
          <a:p>
            <a:r>
              <a:rPr lang="en-US" altLang="zh-CN" sz="2400" b="1">
                <a:effectLst/>
                <a:latin typeface="Times New Roman" pitchFamily="18" charset="0"/>
              </a:rPr>
              <a:t>3</a:t>
            </a:r>
            <a:r>
              <a:rPr lang="zh-CN" altLang="en-US" sz="2400" b="1">
                <a:effectLst/>
                <a:latin typeface="Times New Roman" pitchFamily="18" charset="0"/>
              </a:rPr>
              <a:t>、要求软件作品严格按照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Times New Roman" pitchFamily="18" charset="0"/>
              </a:rPr>
              <a:t>软件工程规范</a:t>
            </a:r>
            <a:r>
              <a:rPr lang="zh-CN" altLang="en-US" sz="2400" b="1">
                <a:effectLst/>
                <a:latin typeface="Times New Roman" pitchFamily="18" charset="0"/>
              </a:rPr>
              <a:t>进行设计。</a:t>
            </a:r>
          </a:p>
          <a:p>
            <a:r>
              <a:rPr lang="en-US" altLang="zh-CN" sz="2400" b="1">
                <a:effectLst/>
                <a:latin typeface="Times New Roman" pitchFamily="18" charset="0"/>
              </a:rPr>
              <a:t>4</a:t>
            </a:r>
            <a:r>
              <a:rPr lang="zh-CN" altLang="en-US" sz="2400" b="1">
                <a:effectLst/>
                <a:latin typeface="Times New Roman" pitchFamily="18" charset="0"/>
              </a:rPr>
              <a:t>、编程风格良好，注释清晰。</a:t>
            </a:r>
          </a:p>
          <a:p>
            <a:r>
              <a:rPr lang="en-US" altLang="zh-CN" sz="2400" b="1">
                <a:effectLst/>
                <a:latin typeface="Times New Roman" pitchFamily="18" charset="0"/>
              </a:rPr>
              <a:t>5</a:t>
            </a:r>
            <a:r>
              <a:rPr lang="zh-CN" altLang="en-US" sz="2400" b="1">
                <a:effectLst/>
                <a:latin typeface="Times New Roman" pitchFamily="18" charset="0"/>
              </a:rPr>
              <a:t>、作品中禁止出现各种违反国家相关规定的信息。</a:t>
            </a:r>
          </a:p>
          <a:p>
            <a:r>
              <a:rPr lang="en-US" altLang="zh-CN" sz="2400" b="1">
                <a:effectLst/>
                <a:latin typeface="Times New Roman" pitchFamily="18" charset="0"/>
              </a:rPr>
              <a:t>6</a:t>
            </a:r>
            <a:r>
              <a:rPr lang="zh-CN" altLang="en-US" sz="2400" b="1">
                <a:effectLst/>
                <a:latin typeface="Times New Roman" pitchFamily="18" charset="0"/>
              </a:rPr>
              <a:t>、作品范围可以是以下几类但不局限于这几类：桌面应用、多媒体应用、网络应用、嵌入式应用、安全防护等，可以是针对办公、生活、娱乐、交易、教育、行业应用等。</a:t>
            </a:r>
          </a:p>
          <a:p>
            <a:r>
              <a:rPr lang="en-US" altLang="zh-CN" sz="2400" b="1">
                <a:effectLst/>
                <a:latin typeface="Times New Roman" pitchFamily="18" charset="0"/>
              </a:rPr>
              <a:t>7</a:t>
            </a:r>
            <a:r>
              <a:rPr lang="zh-CN" altLang="en-US" sz="2400" b="1">
                <a:effectLst/>
                <a:latin typeface="Times New Roman" pitchFamily="18" charset="0"/>
              </a:rPr>
              <a:t>、可围绕主题自由选择</a:t>
            </a:r>
            <a:r>
              <a:rPr lang="en-US" altLang="zh-CN" sz="2400" b="1">
                <a:effectLst/>
                <a:latin typeface="Times New Roman" pitchFamily="18" charset="0"/>
              </a:rPr>
              <a:t>PC</a:t>
            </a:r>
            <a:r>
              <a:rPr lang="zh-CN" altLang="en-US" sz="2400" b="1">
                <a:effectLst/>
                <a:latin typeface="Times New Roman" pitchFamily="18" charset="0"/>
              </a:rPr>
              <a:t>平台软件创新或移动（移动终端、嵌入式系统）平台软件创新。</a:t>
            </a:r>
          </a:p>
          <a:p>
            <a:endParaRPr lang="zh-CN" altLang="en-US" sz="2800" b="1">
              <a:effectLst/>
              <a:latin typeface="Times New Roman" pitchFamily="18" charset="0"/>
            </a:endParaRPr>
          </a:p>
          <a:p>
            <a:pPr algn="ctr"/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四、报名时间</a:t>
            </a:r>
          </a:p>
          <a:p>
            <a:r>
              <a:rPr lang="zh-CN" altLang="en-US" sz="2400" b="1">
                <a:effectLst/>
                <a:latin typeface="Times New Roman" pitchFamily="18" charset="0"/>
              </a:rPr>
              <a:t>大赛报名截至时间为</a:t>
            </a:r>
            <a:r>
              <a:rPr lang="en-US" altLang="zh-CN" sz="2400" b="1">
                <a:effectLst/>
                <a:latin typeface="Times New Roman" pitchFamily="18" charset="0"/>
              </a:rPr>
              <a:t>2008</a:t>
            </a:r>
            <a:r>
              <a:rPr lang="zh-CN" altLang="en-US" sz="2400" b="1">
                <a:effectLst/>
                <a:latin typeface="Times New Roman" pitchFamily="18" charset="0"/>
              </a:rPr>
              <a:t>年</a:t>
            </a:r>
            <a:r>
              <a:rPr lang="en-US" altLang="zh-CN" sz="2400" b="1">
                <a:effectLst/>
                <a:latin typeface="Times New Roman" pitchFamily="18" charset="0"/>
              </a:rPr>
              <a:t>9</a:t>
            </a:r>
            <a:r>
              <a:rPr lang="zh-CN" altLang="en-US" sz="2400" b="1">
                <a:effectLst/>
                <a:latin typeface="Times New Roman" pitchFamily="18" charset="0"/>
              </a:rPr>
              <a:t>月</a:t>
            </a:r>
            <a:r>
              <a:rPr lang="en-US" altLang="zh-CN" sz="2400" b="1">
                <a:effectLst/>
                <a:latin typeface="Times New Roman" pitchFamily="18" charset="0"/>
              </a:rPr>
              <a:t>10</a:t>
            </a:r>
            <a:r>
              <a:rPr lang="zh-CN" altLang="en-US" sz="2400" b="1">
                <a:effectLst/>
                <a:latin typeface="Times New Roman" pitchFamily="18" charset="0"/>
              </a:rPr>
              <a:t>日，请各高校的软件工程相关专业教学单位积极组队参加竞赛。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5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549275"/>
            <a:ext cx="8064500" cy="503238"/>
          </a:xfrm>
        </p:spPr>
        <p:txBody>
          <a:bodyPr/>
          <a:lstStyle/>
          <a:p>
            <a:pPr algn="ctr" eaLnBrk="0" hangingPunc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首届全国大学生软件创新大赛（基本情况）</a:t>
            </a:r>
          </a:p>
        </p:txBody>
      </p:sp>
      <p:sp>
        <p:nvSpPr>
          <p:cNvPr id="2071555" name="Rectangle 3"/>
          <p:cNvSpPr>
            <a:spLocks noChangeArrowheads="1"/>
          </p:cNvSpPr>
          <p:nvPr/>
        </p:nvSpPr>
        <p:spPr bwMode="auto">
          <a:xfrm>
            <a:off x="323850" y="1200150"/>
            <a:ext cx="8424863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从基本情况获得的信息：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时间信息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Times New Roman" pitchFamily="18" charset="0"/>
              </a:rPr>
              <a:t>2008</a:t>
            </a:r>
            <a:r>
              <a:rPr lang="zh-CN" altLang="en-US" sz="2800" b="1">
                <a:effectLst/>
                <a:latin typeface="Times New Roman" pitchFamily="18" charset="0"/>
              </a:rPr>
              <a:t>年</a:t>
            </a:r>
            <a:r>
              <a:rPr lang="en-US" altLang="zh-CN" sz="2800" b="1">
                <a:effectLst/>
                <a:latin typeface="Times New Roman" pitchFamily="18" charset="0"/>
              </a:rPr>
              <a:t>9</a:t>
            </a:r>
            <a:r>
              <a:rPr lang="zh-CN" altLang="en-US" sz="2800" b="1">
                <a:effectLst/>
                <a:latin typeface="Times New Roman" pitchFamily="18" charset="0"/>
              </a:rPr>
              <a:t>月</a:t>
            </a:r>
            <a:r>
              <a:rPr lang="en-US" altLang="zh-CN" sz="2800" b="1">
                <a:effectLst/>
                <a:latin typeface="Times New Roman" pitchFamily="18" charset="0"/>
              </a:rPr>
              <a:t>~12</a:t>
            </a:r>
            <a:r>
              <a:rPr lang="zh-CN" altLang="en-US" sz="2800" b="1">
                <a:effectLst/>
                <a:latin typeface="Times New Roman" pitchFamily="18" charset="0"/>
              </a:rPr>
              <a:t>月举行</a:t>
            </a:r>
          </a:p>
          <a:p>
            <a:pPr lvl="2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比赛分</a:t>
            </a:r>
            <a:r>
              <a:rPr lang="en-US" altLang="zh-CN" sz="2800" b="1">
                <a:effectLst/>
                <a:latin typeface="Times New Roman" pitchFamily="18" charset="0"/>
              </a:rPr>
              <a:t>4</a:t>
            </a:r>
            <a:r>
              <a:rPr lang="zh-CN" altLang="en-US" sz="2800" b="1">
                <a:effectLst/>
                <a:latin typeface="Times New Roman" pitchFamily="18" charset="0"/>
              </a:rPr>
              <a:t>个阶段举行，各阶段的提交时间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评审方式与名次、评委构成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z="2800" b="1">
              <a:effectLst/>
              <a:latin typeface="Times New Roman" pitchFamily="18" charset="0"/>
            </a:endParaRP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阶段提交成果的内容和要求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第一、二阶段：文档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第三阶段：演示视频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决赛阶段：现场演示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solidFill>
                  <a:srgbClr val="FF0000"/>
                </a:solidFill>
                <a:effectLst/>
                <a:latin typeface="Times New Roman" pitchFamily="18" charset="0"/>
              </a:rPr>
              <a:t>评比标准基本相同（问题）</a:t>
            </a:r>
          </a:p>
          <a:p>
            <a:endParaRPr lang="en-US" altLang="zh-CN" sz="2400" b="1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578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7924800" cy="282575"/>
          </a:xfrm>
        </p:spPr>
        <p:txBody>
          <a:bodyPr/>
          <a:lstStyle/>
          <a:p>
            <a:r>
              <a:rPr lang="zh-CN" altLang="en-US" sz="3200">
                <a:solidFill>
                  <a:srgbClr val="FF3300"/>
                </a:solidFill>
              </a:rPr>
              <a:t>第一</a:t>
            </a:r>
            <a:r>
              <a:rPr lang="en-US" altLang="zh-CN" sz="3200">
                <a:solidFill>
                  <a:srgbClr val="FF3300"/>
                </a:solidFill>
              </a:rPr>
              <a:t>/</a:t>
            </a:r>
            <a:r>
              <a:rPr lang="zh-CN" altLang="en-US" sz="3200">
                <a:solidFill>
                  <a:srgbClr val="FF3300"/>
                </a:solidFill>
              </a:rPr>
              <a:t>二阶段的目标</a:t>
            </a:r>
          </a:p>
        </p:txBody>
      </p:sp>
      <p:sp>
        <p:nvSpPr>
          <p:cNvPr id="207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608512"/>
          </a:xfrm>
        </p:spPr>
        <p:txBody>
          <a:bodyPr/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b="1"/>
              <a:t>分析通知（了解需求）：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b="1"/>
              <a:t>基本信息（程序性）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b="1"/>
              <a:t>关键信息（选择标准）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402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1674813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chemeClr val="tx2"/>
                </a:solidFill>
                <a:effectLst/>
                <a:latin typeface="Times New Roman" pitchFamily="18" charset="0"/>
              </a:rPr>
              <a:t>目标选择</a:t>
            </a:r>
          </a:p>
          <a:p>
            <a:pPr algn="ctr" eaLnBrk="0" hangingPunct="0"/>
            <a:endParaRPr lang="zh-CN" altLang="en-US" sz="3600" b="1">
              <a:solidFill>
                <a:schemeClr val="tx2"/>
              </a:solidFill>
              <a:effectLst/>
              <a:latin typeface="Times New Roman" pitchFamily="18" charset="0"/>
            </a:endParaRPr>
          </a:p>
          <a:p>
            <a:pPr algn="ctr" eaLnBrk="0" hangingPunct="0"/>
            <a:r>
              <a:rPr lang="zh-CN" altLang="en-US" sz="3200" b="1">
                <a:solidFill>
                  <a:schemeClr val="tx2"/>
                </a:solidFill>
                <a:effectLst/>
                <a:latin typeface="Times New Roman" pitchFamily="18" charset="0"/>
              </a:rPr>
              <a:t>将目标落实到具体项目上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913" y="3429000"/>
            <a:ext cx="4122737" cy="2419350"/>
            <a:chOff x="464" y="482"/>
            <a:chExt cx="4832" cy="3338"/>
          </a:xfrm>
        </p:grpSpPr>
        <p:pic>
          <p:nvPicPr>
            <p:cNvPr id="2022404" name="Picture 4" descr="OOOPIC_51940920_20090605abec511286283f5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" y="500"/>
              <a:ext cx="4832" cy="3320"/>
            </a:xfrm>
            <a:prstGeom prst="rect">
              <a:avLst/>
            </a:prstGeom>
            <a:noFill/>
          </p:spPr>
        </p:pic>
        <p:sp>
          <p:nvSpPr>
            <p:cNvPr id="2022405" name="Rectangle 5"/>
            <p:cNvSpPr>
              <a:spLocks noChangeArrowheads="1"/>
            </p:cNvSpPr>
            <p:nvPr/>
          </p:nvSpPr>
          <p:spPr bwMode="auto">
            <a:xfrm>
              <a:off x="476" y="482"/>
              <a:ext cx="1996" cy="5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450" name="Rectangle 2"/>
          <p:cNvSpPr>
            <a:spLocks noChangeArrowheads="1"/>
          </p:cNvSpPr>
          <p:nvPr/>
        </p:nvSpPr>
        <p:spPr bwMode="auto">
          <a:xfrm>
            <a:off x="0" y="33338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chemeClr val="tx2"/>
                </a:solidFill>
                <a:effectLst/>
                <a:latin typeface="Times New Roman" pitchFamily="18" charset="0"/>
              </a:rPr>
              <a:t>选择课题</a:t>
            </a:r>
          </a:p>
        </p:txBody>
      </p:sp>
      <p:sp>
        <p:nvSpPr>
          <p:cNvPr id="2024451" name="Rectangle 3"/>
          <p:cNvSpPr>
            <a:spLocks noChangeArrowheads="1"/>
          </p:cNvSpPr>
          <p:nvPr/>
        </p:nvSpPr>
        <p:spPr bwMode="auto">
          <a:xfrm>
            <a:off x="971550" y="908050"/>
            <a:ext cx="76200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effectLst/>
                <a:latin typeface="宋体" pitchFamily="2" charset="-122"/>
              </a:rPr>
              <a:t>1</a:t>
            </a:r>
            <a:r>
              <a:rPr lang="zh-CN" altLang="en-US" sz="2800" b="1">
                <a:effectLst/>
                <a:latin typeface="宋体" pitchFamily="2" charset="-122"/>
              </a:rPr>
              <a:t>、迎合大赛的主题：</a:t>
            </a:r>
          </a:p>
          <a:p>
            <a:pPr marL="742950" lvl="1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理解主题</a:t>
            </a:r>
          </a:p>
          <a:p>
            <a:pPr marL="742950" lvl="1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解释主题</a:t>
            </a:r>
          </a:p>
          <a:p>
            <a:pPr marL="742950" lvl="1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演绎主题</a:t>
            </a:r>
          </a:p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以</a:t>
            </a:r>
            <a:r>
              <a:rPr kumimoji="1" lang="en-US" altLang="zh-CN" sz="2800" b="1">
                <a:effectLst/>
              </a:rPr>
              <a:t>2008</a:t>
            </a:r>
            <a:r>
              <a:rPr kumimoji="1" lang="zh-CN" altLang="en-US" sz="2800" b="1">
                <a:effectLst/>
              </a:rPr>
              <a:t>微软创新杯为例，比赛的主题是“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想象一个科技能够实现环境可持续发展的世界”</a:t>
            </a:r>
            <a:r>
              <a:rPr kumimoji="1" lang="zh-CN" altLang="en-US" sz="2800" b="1">
                <a:effectLst/>
              </a:rPr>
              <a:t>。</a:t>
            </a:r>
          </a:p>
          <a:p>
            <a:pPr marL="742950" lvl="1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狭义的解释</a:t>
            </a:r>
          </a:p>
          <a:p>
            <a:pPr marL="742950" lvl="1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广义的解释</a:t>
            </a:r>
          </a:p>
          <a:p>
            <a:pPr marL="742950" lvl="1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自我解释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en-US" altLang="zh-CN" sz="3200" b="1">
                <a:effectLst/>
                <a:latin typeface="宋体" pitchFamily="2" charset="-122"/>
              </a:rPr>
              <a:t>2006</a:t>
            </a:r>
            <a:r>
              <a:rPr lang="zh-CN" altLang="en-US" sz="3200" b="1">
                <a:effectLst/>
                <a:latin typeface="宋体" pitchFamily="2" charset="-122"/>
              </a:rPr>
              <a:t>届、</a:t>
            </a:r>
            <a:r>
              <a:rPr lang="en-US" altLang="zh-CN" sz="3200" b="1">
                <a:effectLst/>
                <a:latin typeface="宋体" pitchFamily="2" charset="-122"/>
              </a:rPr>
              <a:t>2007</a:t>
            </a:r>
            <a:r>
              <a:rPr lang="zh-CN" altLang="en-US" sz="3200" b="1">
                <a:effectLst/>
                <a:latin typeface="宋体" pitchFamily="2" charset="-122"/>
              </a:rPr>
              <a:t>届的情况分析：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229600" cy="922338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还有：</a:t>
            </a:r>
          </a:p>
        </p:txBody>
      </p:sp>
      <p:pic>
        <p:nvPicPr>
          <p:cNvPr id="6656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88" y="142875"/>
            <a:ext cx="4572000" cy="652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498" name="Rectangle 2"/>
          <p:cNvSpPr>
            <a:spLocks noChangeArrowheads="1"/>
          </p:cNvSpPr>
          <p:nvPr/>
        </p:nvSpPr>
        <p:spPr bwMode="auto">
          <a:xfrm>
            <a:off x="0" y="33338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chemeClr val="tx2"/>
                </a:solidFill>
                <a:effectLst/>
              </a:rPr>
              <a:t>选择课题</a:t>
            </a:r>
          </a:p>
        </p:txBody>
      </p:sp>
      <p:sp>
        <p:nvSpPr>
          <p:cNvPr id="2026499" name="Rectangle 3"/>
          <p:cNvSpPr>
            <a:spLocks noChangeArrowheads="1"/>
          </p:cNvSpPr>
          <p:nvPr/>
        </p:nvSpPr>
        <p:spPr bwMode="auto">
          <a:xfrm>
            <a:off x="684213" y="908050"/>
            <a:ext cx="7907337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创新杯</a:t>
            </a:r>
            <a:r>
              <a:rPr kumimoji="1" lang="en-US" altLang="zh-CN" sz="2800" b="1">
                <a:effectLst/>
              </a:rPr>
              <a:t>2008</a:t>
            </a:r>
            <a:r>
              <a:rPr kumimoji="1" lang="zh-CN" altLang="en-US" sz="2800" b="1">
                <a:effectLst/>
              </a:rPr>
              <a:t>将在法国巴黎举行</a:t>
            </a:r>
          </a:p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主题：</a:t>
            </a:r>
            <a:r>
              <a:rPr kumimoji="1" lang="zh-CN" altLang="en-US" sz="2800" b="1">
                <a:solidFill>
                  <a:srgbClr val="FF3300"/>
                </a:solidFill>
                <a:effectLst/>
              </a:rPr>
              <a:t>想象一个科技能够实现环境可持续发展的世界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rgbClr val="FF3300"/>
                </a:solidFill>
                <a:effectLst/>
              </a:rPr>
              <a:t>理解主题：</a:t>
            </a:r>
            <a:r>
              <a:rPr kumimoji="1" lang="zh-CN" altLang="en-US" sz="2400" b="1">
                <a:solidFill>
                  <a:srgbClr val="0000FF"/>
                </a:solidFill>
                <a:effectLst/>
              </a:rPr>
              <a:t>关键词：科技、环境的可持续发展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rgbClr val="FF3300"/>
                </a:solidFill>
                <a:effectLst/>
              </a:rPr>
              <a:t>解释主题：</a:t>
            </a:r>
            <a:r>
              <a:rPr kumimoji="1" lang="zh-CN" altLang="en-US" sz="2400" b="1">
                <a:solidFill>
                  <a:srgbClr val="0000FF"/>
                </a:solidFill>
                <a:effectLst/>
              </a:rPr>
              <a:t>通过科技手段实现人类生存环境的良性可持续发展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rgbClr val="FF3300"/>
                </a:solidFill>
                <a:effectLst/>
              </a:rPr>
              <a:t>演绎主题：通过科技手段，实现</a:t>
            </a:r>
          </a:p>
          <a:p>
            <a:pPr marL="1143000" lvl="2" indent="-2286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rgbClr val="0000FF"/>
                </a:solidFill>
                <a:effectLst/>
              </a:rPr>
              <a:t>发展：获得，生存权</a:t>
            </a:r>
          </a:p>
          <a:p>
            <a:pPr marL="1143000" lvl="2" indent="-2286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rgbClr val="0000FF"/>
                </a:solidFill>
                <a:effectLst/>
              </a:rPr>
              <a:t>改变：改进，进步，持续优化</a:t>
            </a:r>
          </a:p>
          <a:p>
            <a:pPr marL="1143000" lvl="2" indent="-2286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solidFill>
                  <a:srgbClr val="0000FF"/>
                </a:solidFill>
                <a:effectLst/>
              </a:rPr>
              <a:t>未来：远景、目标</a:t>
            </a:r>
          </a:p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项目：银行应用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目标：同时准备微软和花旗杯比赛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课题：？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价值：？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602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924800" cy="282575"/>
          </a:xfrm>
        </p:spPr>
        <p:txBody>
          <a:bodyPr/>
          <a:lstStyle/>
          <a:p>
            <a:r>
              <a:rPr lang="zh-CN" altLang="en-US" sz="3200">
                <a:solidFill>
                  <a:srgbClr val="FF3300"/>
                </a:solidFill>
              </a:rPr>
              <a:t>软件创新大赛的主题</a:t>
            </a:r>
            <a:r>
              <a:rPr lang="en-US" altLang="zh-CN" sz="3200">
                <a:solidFill>
                  <a:srgbClr val="FF3300"/>
                </a:solidFill>
              </a:rPr>
              <a:t>——</a:t>
            </a:r>
            <a:r>
              <a:rPr lang="zh-CN" altLang="en-US" sz="3200">
                <a:solidFill>
                  <a:srgbClr val="FF3300"/>
                </a:solidFill>
              </a:rPr>
              <a:t>没有主题？</a:t>
            </a:r>
          </a:p>
        </p:txBody>
      </p:sp>
      <p:sp>
        <p:nvSpPr>
          <p:cNvPr id="2073603" name="Rectangle 3"/>
          <p:cNvSpPr>
            <a:spLocks noChangeArrowheads="1"/>
          </p:cNvSpPr>
          <p:nvPr/>
        </p:nvSpPr>
        <p:spPr bwMode="auto">
          <a:xfrm>
            <a:off x="1116013" y="2193925"/>
            <a:ext cx="74866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Times New Roman" pitchFamily="18" charset="0"/>
              </a:rPr>
              <a:t>大赛注重区别与传统的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学科型</a:t>
            </a:r>
            <a:r>
              <a:rPr lang="zh-CN" altLang="en-US" sz="2800" b="1">
                <a:effectLst/>
                <a:latin typeface="Times New Roman" pitchFamily="18" charset="0"/>
              </a:rPr>
              <a:t>竞赛，侧重展示学生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工程实践能力</a:t>
            </a:r>
            <a:r>
              <a:rPr lang="zh-CN" altLang="en-US" sz="2800" b="1">
                <a:effectLst/>
                <a:latin typeface="Times New Roman" pitchFamily="18" charset="0"/>
              </a:rPr>
              <a:t>，面向产业的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规范化能力</a:t>
            </a:r>
            <a:r>
              <a:rPr lang="zh-CN" altLang="en-US" sz="2800" b="1">
                <a:effectLst/>
                <a:latin typeface="Times New Roman" pitchFamily="18" charset="0"/>
              </a:rPr>
              <a:t>，致力于激发学生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创新意识</a:t>
            </a:r>
            <a:r>
              <a:rPr lang="zh-CN" altLang="en-US" sz="2800" b="1">
                <a:effectLst/>
                <a:latin typeface="Times New Roman" pitchFamily="18" charset="0"/>
              </a:rPr>
              <a:t>，培养学生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itchFamily="18" charset="0"/>
              </a:rPr>
              <a:t>团队精神</a:t>
            </a:r>
            <a:r>
              <a:rPr lang="zh-CN" altLang="en-US" sz="2800" b="1">
                <a:effectLst/>
                <a:latin typeface="Times New Roman" pitchFamily="18" charset="0"/>
              </a:rPr>
              <a:t>，激励高价值的开发技能，培养更具竞争力、能够推动创新和经济增长的软件人才为目标。</a:t>
            </a:r>
          </a:p>
          <a:p>
            <a:pPr>
              <a:buClr>
                <a:srgbClr val="0000FF"/>
              </a:buClr>
              <a:buFont typeface="Wingdings" pitchFamily="2" charset="2"/>
              <a:buChar char="p"/>
            </a:pPr>
            <a:endParaRPr lang="en-US" altLang="zh-CN" sz="2800" b="1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58200" cy="1368425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 b="1"/>
              <a:t>开始：</a:t>
            </a:r>
          </a:p>
          <a:p>
            <a:pPr lvl="1">
              <a:lnSpc>
                <a:spcPct val="80000"/>
              </a:lnSpc>
            </a:pPr>
            <a:r>
              <a:rPr lang="en-US" altLang="zh-CN" b="1"/>
              <a:t>1</a:t>
            </a:r>
            <a:r>
              <a:rPr lang="zh-CN" altLang="en-US" b="1"/>
              <a:t>、环顾一下我们的应用领域和问题域</a:t>
            </a:r>
          </a:p>
          <a:p>
            <a:pPr lvl="1">
              <a:lnSpc>
                <a:spcPct val="80000"/>
              </a:lnSpc>
            </a:pPr>
            <a:endParaRPr lang="zh-CN" altLang="en-US" b="1"/>
          </a:p>
          <a:p>
            <a:pPr lvl="1">
              <a:lnSpc>
                <a:spcPct val="80000"/>
              </a:lnSpc>
            </a:pPr>
            <a:r>
              <a:rPr lang="zh-CN" altLang="en-US" b="1">
                <a:solidFill>
                  <a:srgbClr val="FF3300"/>
                </a:solidFill>
              </a:rPr>
              <a:t>考虑可以选择做点什么？</a:t>
            </a:r>
          </a:p>
        </p:txBody>
      </p:sp>
      <p:sp>
        <p:nvSpPr>
          <p:cNvPr id="2044931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effectLst/>
              </a:rPr>
              <a:t>选择课题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9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908050"/>
            <a:ext cx="7262812" cy="503238"/>
          </a:xfrm>
        </p:spPr>
        <p:txBody>
          <a:bodyPr/>
          <a:lstStyle/>
          <a:p>
            <a:pPr algn="ctr" eaLnBrk="0" hangingPunc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课题选择的目标与条件分析（</a:t>
            </a:r>
            <a:r>
              <a:rPr kumimoji="1" lang="zh-CN" altLang="en-US" sz="2400" b="1">
                <a:solidFill>
                  <a:srgbClr val="000000"/>
                </a:solidFill>
              </a:rPr>
              <a:t>花旗项目为例）</a:t>
            </a:r>
            <a:r>
              <a:rPr lang="zh-CN" altLang="en-US" sz="1200" b="1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2045955" name="Rectangle 3"/>
          <p:cNvSpPr>
            <a:spLocks noChangeArrowheads="1"/>
          </p:cNvSpPr>
          <p:nvPr/>
        </p:nvSpPr>
        <p:spPr bwMode="auto">
          <a:xfrm>
            <a:off x="890588" y="1123950"/>
            <a:ext cx="4032250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kumimoji="1" lang="en-US" altLang="zh-CN" sz="2400" b="1">
              <a:effectLst/>
            </a:endParaRPr>
          </a:p>
          <a:p>
            <a:r>
              <a:rPr kumimoji="1" lang="zh-CN" altLang="en-US" b="1">
                <a:effectLst/>
              </a:rPr>
              <a:t>个人外汇助手</a:t>
            </a:r>
            <a:br>
              <a:rPr kumimoji="1" lang="zh-CN" altLang="en-US" b="1">
                <a:effectLst/>
              </a:rPr>
            </a:br>
            <a:r>
              <a:rPr kumimoji="1" lang="zh-CN" altLang="en-US" sz="2000" b="1">
                <a:solidFill>
                  <a:srgbClr val="FF3300"/>
                </a:solidFill>
                <a:effectLst/>
              </a:rPr>
              <a:t>信用卡积分兑换评估系统 </a:t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b="1">
                <a:effectLst/>
              </a:rPr>
              <a:t>银行网点查询系统 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网银动态密码技术解决方案 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银行超级动态口令验证系统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银行多媒体实时在线客服系统</a:t>
            </a:r>
            <a:br>
              <a:rPr kumimoji="1" lang="zh-CN" altLang="en-US" b="1">
                <a:effectLst/>
              </a:rPr>
            </a:br>
            <a:r>
              <a:rPr kumimoji="1" lang="zh-CN" altLang="en-US" sz="2000" b="1">
                <a:solidFill>
                  <a:srgbClr val="FF3300"/>
                </a:solidFill>
                <a:effectLst/>
              </a:rPr>
              <a:t>花旗”大客户”智讯服务平台</a:t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b="1">
                <a:effectLst/>
              </a:rPr>
              <a:t>个人存贷款助手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基于</a:t>
            </a:r>
            <a:r>
              <a:rPr kumimoji="1" lang="en-US" altLang="zh-CN" b="1">
                <a:effectLst/>
              </a:rPr>
              <a:t>SOA</a:t>
            </a:r>
            <a:r>
              <a:rPr kumimoji="1" lang="zh-CN" altLang="en-US" b="1">
                <a:effectLst/>
              </a:rPr>
              <a:t>的网上银行</a:t>
            </a:r>
            <a:br>
              <a:rPr kumimoji="1" lang="zh-CN" altLang="en-US" b="1">
                <a:effectLst/>
              </a:rPr>
            </a:br>
            <a:r>
              <a:rPr kumimoji="1" lang="zh-CN" altLang="en-US" sz="2000" b="1">
                <a:solidFill>
                  <a:srgbClr val="FF3300"/>
                </a:solidFill>
                <a:effectLst/>
              </a:rPr>
              <a:t>电子商务信息建模工具</a:t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b="1">
                <a:effectLst/>
              </a:rPr>
              <a:t>移动证券助手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个人证券助手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个人日常理财系统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可嵌入的轻量级工作流引擎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银行视频监控系统 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网上银行</a:t>
            </a:r>
          </a:p>
        </p:txBody>
      </p:sp>
      <p:sp>
        <p:nvSpPr>
          <p:cNvPr id="2045956" name="Rectangle 4"/>
          <p:cNvSpPr>
            <a:spLocks noChangeArrowheads="1"/>
          </p:cNvSpPr>
          <p:nvPr/>
        </p:nvSpPr>
        <p:spPr bwMode="auto">
          <a:xfrm>
            <a:off x="4705350" y="1555750"/>
            <a:ext cx="3773488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b="1">
                <a:effectLst/>
              </a:rPr>
              <a:t>票据自动识别仿真系统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安全加固的网上银行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个人移动银行助手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银行代收费系统</a:t>
            </a:r>
            <a:br>
              <a:rPr kumimoji="1" lang="zh-CN" altLang="en-US" b="1">
                <a:effectLst/>
              </a:rPr>
            </a:br>
            <a:r>
              <a:rPr kumimoji="1" lang="zh-CN" altLang="en-US" sz="2000" b="1">
                <a:solidFill>
                  <a:srgbClr val="FF3300"/>
                </a:solidFill>
                <a:effectLst/>
              </a:rPr>
              <a:t>金融产品知识库</a:t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b="1">
                <a:effectLst/>
              </a:rPr>
              <a:t>移动期货助手</a:t>
            </a:r>
            <a:br>
              <a:rPr kumimoji="1" lang="zh-CN" altLang="en-US" b="1">
                <a:effectLst/>
              </a:rPr>
            </a:br>
            <a:r>
              <a:rPr kumimoji="1" lang="zh-CN" altLang="en-US" sz="2000" b="1">
                <a:solidFill>
                  <a:srgbClr val="FF3300"/>
                </a:solidFill>
                <a:effectLst/>
              </a:rPr>
              <a:t>面向需求的客户数据挖掘</a:t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b="1">
                <a:effectLst/>
              </a:rPr>
              <a:t>掌上银行 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银行信息化平台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基于</a:t>
            </a:r>
            <a:r>
              <a:rPr kumimoji="1" lang="en-US" altLang="zh-CN" b="1">
                <a:effectLst/>
              </a:rPr>
              <a:t>WEB</a:t>
            </a:r>
            <a:r>
              <a:rPr kumimoji="1" lang="zh-CN" altLang="en-US" b="1">
                <a:effectLst/>
              </a:rPr>
              <a:t>服务的银行网点查询系统 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家庭理财博士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手机</a:t>
            </a:r>
            <a:r>
              <a:rPr kumimoji="1" lang="en-US" altLang="zh-CN" b="1">
                <a:effectLst/>
              </a:rPr>
              <a:t>-ATM</a:t>
            </a:r>
            <a:r>
              <a:rPr kumimoji="1" lang="zh-CN" altLang="en-US" b="1">
                <a:effectLst/>
              </a:rPr>
              <a:t>综合服务系统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迷你随身银行</a:t>
            </a:r>
            <a:br>
              <a:rPr kumimoji="1" lang="zh-CN" altLang="en-US" b="1">
                <a:effectLst/>
              </a:rPr>
            </a:br>
            <a:r>
              <a:rPr kumimoji="1" lang="zh-CN" altLang="en-US" b="1">
                <a:effectLst/>
              </a:rPr>
              <a:t>银行网点排队分析系统</a:t>
            </a:r>
            <a:r>
              <a:rPr kumimoji="1" lang="zh-CN" altLang="en-US" sz="2000" b="1">
                <a:solidFill>
                  <a:srgbClr val="FF3300"/>
                </a:solidFill>
                <a:effectLst/>
              </a:rPr>
              <a:t/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sz="2000" b="1">
                <a:solidFill>
                  <a:srgbClr val="FF3300"/>
                </a:solidFill>
                <a:effectLst/>
              </a:rPr>
              <a:t>个人信用评级系统</a:t>
            </a:r>
            <a:br>
              <a:rPr kumimoji="1" lang="zh-CN" altLang="en-US" sz="2000" b="1">
                <a:solidFill>
                  <a:srgbClr val="FF3300"/>
                </a:solidFill>
                <a:effectLst/>
              </a:rPr>
            </a:br>
            <a:r>
              <a:rPr kumimoji="1" lang="zh-CN" altLang="en-US" b="1">
                <a:effectLst/>
              </a:rPr>
              <a:t>花旗银行</a:t>
            </a:r>
            <a:r>
              <a:rPr kumimoji="1" lang="en-US" altLang="zh-CN" b="1">
                <a:effectLst/>
              </a:rPr>
              <a:t>ATM</a:t>
            </a:r>
            <a:r>
              <a:rPr kumimoji="1" lang="zh-CN" altLang="en-US" b="1">
                <a:effectLst/>
              </a:rPr>
              <a:t>订票系统</a:t>
            </a:r>
            <a:br>
              <a:rPr kumimoji="1" lang="zh-CN" altLang="en-US" b="1">
                <a:effectLst/>
              </a:rPr>
            </a:br>
            <a:endParaRPr kumimoji="1" lang="zh-CN" altLang="en-US" b="1">
              <a:effectLst/>
            </a:endParaRPr>
          </a:p>
        </p:txBody>
      </p:sp>
      <p:sp>
        <p:nvSpPr>
          <p:cNvPr id="2045957" name="Rectangle 5"/>
          <p:cNvSpPr>
            <a:spLocks noChangeArrowheads="1"/>
          </p:cNvSpPr>
          <p:nvPr/>
        </p:nvSpPr>
        <p:spPr bwMode="auto">
          <a:xfrm>
            <a:off x="2376488" y="6092825"/>
            <a:ext cx="6256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3300"/>
                </a:solidFill>
                <a:effectLst/>
              </a:rPr>
              <a:t>如果我选择这个题目，可以做点什么？</a:t>
            </a:r>
          </a:p>
        </p:txBody>
      </p:sp>
      <p:sp>
        <p:nvSpPr>
          <p:cNvPr id="2045958" name="Rectangle 6"/>
          <p:cNvSpPr>
            <a:spLocks noChangeArrowheads="1"/>
          </p:cNvSpPr>
          <p:nvPr/>
        </p:nvSpPr>
        <p:spPr bwMode="auto">
          <a:xfrm>
            <a:off x="971550" y="115888"/>
            <a:ext cx="6970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effectLst/>
              </a:rPr>
              <a:t>下列为过去两年参赛队伍曾开发过的题目：</a:t>
            </a:r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58200" cy="3311525"/>
          </a:xfrm>
        </p:spPr>
        <p:txBody>
          <a:bodyPr/>
          <a:lstStyle/>
          <a:p>
            <a:r>
              <a:rPr lang="zh-CN" altLang="en-US" b="1"/>
              <a:t>开始：</a:t>
            </a:r>
          </a:p>
          <a:p>
            <a:pPr lvl="1"/>
            <a:r>
              <a:rPr lang="en-US" altLang="zh-CN" b="1">
                <a:solidFill>
                  <a:srgbClr val="FF3300"/>
                </a:solidFill>
              </a:rPr>
              <a:t>2</a:t>
            </a:r>
            <a:r>
              <a:rPr lang="zh-CN" altLang="en-US" b="1">
                <a:solidFill>
                  <a:srgbClr val="FF3300"/>
                </a:solidFill>
              </a:rPr>
              <a:t>：看看我们能做点什么？</a:t>
            </a:r>
          </a:p>
          <a:p>
            <a:pPr lvl="2"/>
            <a:r>
              <a:rPr lang="zh-CN" altLang="en-US" sz="2800" b="1">
                <a:solidFill>
                  <a:srgbClr val="FF3300"/>
                </a:solidFill>
              </a:rPr>
              <a:t>检点一下我们的技术手段和方法</a:t>
            </a:r>
          </a:p>
          <a:p>
            <a:pPr lvl="2"/>
            <a:endParaRPr lang="zh-CN" altLang="en-US" sz="2800" b="1">
              <a:solidFill>
                <a:srgbClr val="FF3300"/>
              </a:solidFill>
            </a:endParaRPr>
          </a:p>
          <a:p>
            <a:pPr lvl="2"/>
            <a:r>
              <a:rPr lang="zh-CN" altLang="en-US" sz="2800" b="1"/>
              <a:t>不要一想到技术和方法，就是</a:t>
            </a:r>
            <a:r>
              <a:rPr lang="en-US" altLang="zh-CN" sz="2800" b="1"/>
              <a:t>JAVA</a:t>
            </a:r>
            <a:r>
              <a:rPr lang="zh-CN" altLang="en-US" sz="2800" b="1"/>
              <a:t>、数据库</a:t>
            </a:r>
          </a:p>
          <a:p>
            <a:pPr lvl="2"/>
            <a:r>
              <a:rPr lang="zh-CN" altLang="en-US" sz="2800" b="1"/>
              <a:t>还有什么？</a:t>
            </a:r>
          </a:p>
        </p:txBody>
      </p:sp>
      <p:sp>
        <p:nvSpPr>
          <p:cNvPr id="2046979" name="Rectangle 3"/>
          <p:cNvSpPr>
            <a:spLocks noChangeArrowheads="1"/>
          </p:cNvSpPr>
          <p:nvPr/>
        </p:nvSpPr>
        <p:spPr bwMode="auto">
          <a:xfrm>
            <a:off x="0" y="33338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chemeClr val="tx2"/>
                </a:solidFill>
                <a:effectLst/>
              </a:rPr>
              <a:t>选择课题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26" name="Rectangle 2"/>
          <p:cNvSpPr>
            <a:spLocks noChangeArrowheads="1"/>
          </p:cNvSpPr>
          <p:nvPr/>
        </p:nvSpPr>
        <p:spPr bwMode="auto">
          <a:xfrm>
            <a:off x="0" y="33338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rgbClr val="0000FF"/>
                </a:solidFill>
                <a:effectLst/>
              </a:rPr>
              <a:t>选择课题</a:t>
            </a:r>
          </a:p>
        </p:txBody>
      </p:sp>
      <p:sp>
        <p:nvSpPr>
          <p:cNvPr id="2049027" name="AutoShape 3"/>
          <p:cNvSpPr>
            <a:spLocks noChangeArrowheads="1"/>
          </p:cNvSpPr>
          <p:nvPr/>
        </p:nvSpPr>
        <p:spPr bwMode="auto">
          <a:xfrm>
            <a:off x="3348038" y="1339850"/>
            <a:ext cx="2879725" cy="360363"/>
          </a:xfrm>
          <a:prstGeom prst="leftRightArrow">
            <a:avLst>
              <a:gd name="adj1" fmla="val 50000"/>
              <a:gd name="adj2" fmla="val 159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450" y="1052513"/>
            <a:ext cx="1944688" cy="936625"/>
            <a:chOff x="748" y="2341"/>
            <a:chExt cx="1225" cy="590"/>
          </a:xfrm>
        </p:grpSpPr>
        <p:sp>
          <p:nvSpPr>
            <p:cNvPr id="2049029" name="Rectangle 5"/>
            <p:cNvSpPr>
              <a:spLocks noChangeArrowheads="1"/>
            </p:cNvSpPr>
            <p:nvPr/>
          </p:nvSpPr>
          <p:spPr bwMode="auto">
            <a:xfrm>
              <a:off x="748" y="2341"/>
              <a:ext cx="1225" cy="5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30" name="Text Box 6"/>
            <p:cNvSpPr txBox="1">
              <a:spLocks noChangeArrowheads="1"/>
            </p:cNvSpPr>
            <p:nvPr/>
          </p:nvSpPr>
          <p:spPr bwMode="auto">
            <a:xfrm>
              <a:off x="793" y="2462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主题与创意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443663" y="1052513"/>
            <a:ext cx="1944687" cy="936625"/>
            <a:chOff x="748" y="2341"/>
            <a:chExt cx="1225" cy="590"/>
          </a:xfrm>
        </p:grpSpPr>
        <p:sp>
          <p:nvSpPr>
            <p:cNvPr id="2049032" name="Rectangle 8"/>
            <p:cNvSpPr>
              <a:spLocks noChangeArrowheads="1"/>
            </p:cNvSpPr>
            <p:nvPr/>
          </p:nvSpPr>
          <p:spPr bwMode="auto">
            <a:xfrm>
              <a:off x="748" y="2341"/>
              <a:ext cx="1225" cy="59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33" name="Text Box 9"/>
            <p:cNvSpPr txBox="1">
              <a:spLocks noChangeArrowheads="1"/>
            </p:cNvSpPr>
            <p:nvPr/>
          </p:nvSpPr>
          <p:spPr bwMode="auto">
            <a:xfrm>
              <a:off x="793" y="2462"/>
              <a:ext cx="1134" cy="288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FF99"/>
                  </a:solidFill>
                  <a:effectLst/>
                </a:rPr>
                <a:t>技术与资源</a:t>
              </a:r>
            </a:p>
          </p:txBody>
        </p:sp>
      </p:grpSp>
      <p:sp>
        <p:nvSpPr>
          <p:cNvPr id="2049034" name="Rectangle 10"/>
          <p:cNvSpPr>
            <a:spLocks noChangeArrowheads="1"/>
          </p:cNvSpPr>
          <p:nvPr/>
        </p:nvSpPr>
        <p:spPr bwMode="auto">
          <a:xfrm>
            <a:off x="900113" y="2205038"/>
            <a:ext cx="7835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宋体" pitchFamily="2" charset="-122"/>
              </a:rPr>
              <a:t>1</a:t>
            </a:r>
            <a:r>
              <a:rPr lang="zh-CN" altLang="en-US" sz="2800" b="1">
                <a:effectLst/>
                <a:latin typeface="宋体" pitchFamily="2" charset="-122"/>
              </a:rPr>
              <a:t>、建立主题创意与技术实现的关联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宋体" pitchFamily="2" charset="-122"/>
              </a:rPr>
              <a:t>2</a:t>
            </a:r>
            <a:r>
              <a:rPr lang="zh-CN" altLang="en-US" sz="2800" b="1">
                <a:effectLst/>
                <a:latin typeface="宋体" pitchFamily="2" charset="-122"/>
              </a:rPr>
              <a:t>、目标、方法，走通思路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宋体" pitchFamily="2" charset="-122"/>
              </a:rPr>
              <a:t>3</a:t>
            </a:r>
            <a:r>
              <a:rPr lang="zh-CN" altLang="en-US" sz="2800" b="1">
                <a:effectLst/>
                <a:latin typeface="宋体" pitchFamily="2" charset="-122"/>
              </a:rPr>
              <a:t>、逆向考虑：关键环节与难点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en-US" altLang="zh-CN" sz="2800" b="1">
                <a:effectLst/>
                <a:latin typeface="宋体" pitchFamily="2" charset="-122"/>
              </a:rPr>
              <a:t>4</a:t>
            </a:r>
            <a:r>
              <a:rPr lang="zh-CN" altLang="en-US" sz="2800" b="1">
                <a:effectLst/>
                <a:latin typeface="宋体" pitchFamily="2" charset="-122"/>
              </a:rPr>
              <a:t>、综合平衡：修改目标和方案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endParaRPr lang="zh-CN" altLang="en-US" sz="2800" b="1">
              <a:effectLst/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>
                <a:effectLst/>
                <a:latin typeface="宋体" pitchFamily="2" charset="-122"/>
              </a:rPr>
              <a:t>挖掘主题与创意</a:t>
            </a:r>
            <a:r>
              <a:rPr lang="en-US" altLang="zh-CN" sz="2800" b="1">
                <a:effectLst/>
                <a:latin typeface="宋体" pitchFamily="2" charset="-122"/>
              </a:rPr>
              <a:t>——</a:t>
            </a:r>
            <a:r>
              <a:rPr lang="zh-CN" altLang="en-US" sz="2800" b="1">
                <a:effectLst/>
                <a:latin typeface="宋体" pitchFamily="2" charset="-122"/>
              </a:rPr>
              <a:t>创造性思维</a:t>
            </a:r>
          </a:p>
        </p:txBody>
      </p:sp>
      <p:sp>
        <p:nvSpPr>
          <p:cNvPr id="2049035" name="Oval 11"/>
          <p:cNvSpPr>
            <a:spLocks noChangeArrowheads="1"/>
          </p:cNvSpPr>
          <p:nvPr/>
        </p:nvSpPr>
        <p:spPr bwMode="auto">
          <a:xfrm>
            <a:off x="1187450" y="836613"/>
            <a:ext cx="1944688" cy="136842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490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3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74" name="Rectangle 2"/>
          <p:cNvSpPr>
            <a:spLocks noChangeArrowheads="1"/>
          </p:cNvSpPr>
          <p:nvPr/>
        </p:nvSpPr>
        <p:spPr bwMode="auto">
          <a:xfrm>
            <a:off x="0" y="33338"/>
            <a:ext cx="9144000" cy="57626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kumimoji="1" lang="zh-CN" altLang="en-US" sz="3200" b="1">
                <a:effectLst/>
              </a:rPr>
              <a:t>案例：智能安保系统</a:t>
            </a:r>
          </a:p>
        </p:txBody>
      </p:sp>
      <p:sp>
        <p:nvSpPr>
          <p:cNvPr id="2051075" name="AutoShape 3"/>
          <p:cNvSpPr>
            <a:spLocks noChangeArrowheads="1"/>
          </p:cNvSpPr>
          <p:nvPr/>
        </p:nvSpPr>
        <p:spPr bwMode="auto">
          <a:xfrm>
            <a:off x="3348038" y="1339850"/>
            <a:ext cx="2879725" cy="360363"/>
          </a:xfrm>
          <a:prstGeom prst="leftRightArrow">
            <a:avLst>
              <a:gd name="adj1" fmla="val 50000"/>
              <a:gd name="adj2" fmla="val 159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450" y="1052513"/>
            <a:ext cx="1944688" cy="936625"/>
            <a:chOff x="748" y="2341"/>
            <a:chExt cx="1225" cy="590"/>
          </a:xfrm>
        </p:grpSpPr>
        <p:sp>
          <p:nvSpPr>
            <p:cNvPr id="2051077" name="Rectangle 5"/>
            <p:cNvSpPr>
              <a:spLocks noChangeArrowheads="1"/>
            </p:cNvSpPr>
            <p:nvPr/>
          </p:nvSpPr>
          <p:spPr bwMode="auto">
            <a:xfrm>
              <a:off x="748" y="2341"/>
              <a:ext cx="1225" cy="5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78" name="Text Box 6"/>
            <p:cNvSpPr txBox="1">
              <a:spLocks noChangeArrowheads="1"/>
            </p:cNvSpPr>
            <p:nvPr/>
          </p:nvSpPr>
          <p:spPr bwMode="auto">
            <a:xfrm>
              <a:off x="793" y="2462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effectLst/>
                </a:rPr>
                <a:t>主题与创意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443663" y="1052513"/>
            <a:ext cx="1944687" cy="936625"/>
            <a:chOff x="748" y="2341"/>
            <a:chExt cx="1225" cy="590"/>
          </a:xfrm>
        </p:grpSpPr>
        <p:sp>
          <p:nvSpPr>
            <p:cNvPr id="2051080" name="Rectangle 8"/>
            <p:cNvSpPr>
              <a:spLocks noChangeArrowheads="1"/>
            </p:cNvSpPr>
            <p:nvPr/>
          </p:nvSpPr>
          <p:spPr bwMode="auto">
            <a:xfrm>
              <a:off x="748" y="2341"/>
              <a:ext cx="1225" cy="59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81" name="Text Box 9"/>
            <p:cNvSpPr txBox="1">
              <a:spLocks noChangeArrowheads="1"/>
            </p:cNvSpPr>
            <p:nvPr/>
          </p:nvSpPr>
          <p:spPr bwMode="auto">
            <a:xfrm>
              <a:off x="793" y="2462"/>
              <a:ext cx="1134" cy="288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FF99"/>
                  </a:solidFill>
                  <a:effectLst/>
                </a:rPr>
                <a:t>技术与资源</a:t>
              </a:r>
            </a:p>
          </p:txBody>
        </p:sp>
      </p:grpSp>
      <p:sp>
        <p:nvSpPr>
          <p:cNvPr id="2051082" name="Rectangle 10"/>
          <p:cNvSpPr>
            <a:spLocks noChangeArrowheads="1"/>
          </p:cNvSpPr>
          <p:nvPr/>
        </p:nvSpPr>
        <p:spPr bwMode="auto">
          <a:xfrm>
            <a:off x="900113" y="2205038"/>
            <a:ext cx="7835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关联：安全舒适的生活空间</a:t>
            </a:r>
            <a:r>
              <a:rPr kumimoji="1" lang="en-US" altLang="zh-CN" sz="2800" b="1">
                <a:effectLst/>
              </a:rPr>
              <a:t>——</a:t>
            </a:r>
            <a:r>
              <a:rPr kumimoji="1" lang="zh-CN" altLang="en-US" sz="2800" b="1">
                <a:effectLst/>
              </a:rPr>
              <a:t>智能识别的视频监控系统</a:t>
            </a:r>
          </a:p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思路：摄像采集头</a:t>
            </a:r>
            <a:r>
              <a:rPr kumimoji="1" lang="en-US" altLang="zh-CN" sz="2800" b="1">
                <a:effectLst/>
              </a:rPr>
              <a:t>-</a:t>
            </a:r>
            <a:r>
              <a:rPr kumimoji="1" lang="zh-CN" altLang="en-US" sz="2800" b="1">
                <a:effectLst/>
              </a:rPr>
              <a:t>图形图象获取</a:t>
            </a:r>
            <a:r>
              <a:rPr kumimoji="1" lang="en-US" altLang="zh-CN" sz="2800" b="1">
                <a:effectLst/>
              </a:rPr>
              <a:t>-</a:t>
            </a:r>
            <a:r>
              <a:rPr kumimoji="1" lang="zh-CN" altLang="en-US" sz="2800" b="1">
                <a:effectLst/>
              </a:rPr>
              <a:t>图象识别模式</a:t>
            </a:r>
            <a:r>
              <a:rPr kumimoji="1" lang="en-US" altLang="zh-CN" sz="2800" b="1">
                <a:effectLst/>
              </a:rPr>
              <a:t>-</a:t>
            </a:r>
            <a:r>
              <a:rPr kumimoji="1" lang="zh-CN" altLang="en-US" sz="2800" b="1">
                <a:effectLst/>
              </a:rPr>
              <a:t>识别与动作</a:t>
            </a:r>
          </a:p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技术关键与难点：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动作：前端：对摄像头的控制、后端：记录</a:t>
            </a:r>
            <a:r>
              <a:rPr kumimoji="1" lang="en-US" altLang="zh-CN" sz="2400" b="1">
                <a:effectLst/>
              </a:rPr>
              <a:t>/</a:t>
            </a:r>
            <a:r>
              <a:rPr kumimoji="1" lang="zh-CN" altLang="en-US" sz="2400" b="1">
                <a:effectLst/>
              </a:rPr>
              <a:t>报警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识别：简单识别、特征识别、智能识别：</a:t>
            </a:r>
            <a:r>
              <a:rPr kumimoji="1" lang="zh-CN" altLang="en-US" sz="2400" b="1">
                <a:solidFill>
                  <a:srgbClr val="FF3300"/>
                </a:solidFill>
                <a:effectLst/>
              </a:rPr>
              <a:t>识别模式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获取：视频图象数字化、图象特征的提取</a:t>
            </a:r>
          </a:p>
          <a:p>
            <a:pPr marL="742950" lvl="1" indent="-28575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400" b="1">
                <a:effectLst/>
              </a:rPr>
              <a:t>采集：摄像采集设备、接口、图象质量、速度</a:t>
            </a:r>
          </a:p>
          <a:p>
            <a:pPr marL="342900" indent="-342900">
              <a:buClr>
                <a:srgbClr val="FF3300"/>
              </a:buClr>
              <a:buFont typeface="Wingdings" pitchFamily="2" charset="2"/>
              <a:buChar char="p"/>
            </a:pPr>
            <a:r>
              <a:rPr kumimoji="1" lang="zh-CN" altLang="en-US" sz="2800" b="1">
                <a:effectLst/>
              </a:rPr>
              <a:t>综合：资源</a:t>
            </a:r>
            <a:r>
              <a:rPr kumimoji="1" lang="en-US" altLang="zh-CN" sz="2800" b="1">
                <a:effectLst/>
              </a:rPr>
              <a:t>—</a:t>
            </a:r>
            <a:r>
              <a:rPr kumimoji="1" lang="zh-CN" altLang="en-US" sz="2800" b="1">
                <a:effectLst/>
              </a:rPr>
              <a:t>整体性能、功能取舍、目标调整</a:t>
            </a: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p"/>
            </a:pPr>
            <a:endParaRPr lang="en-US" altLang="zh-CN" sz="2400" b="1">
              <a:effectLst/>
              <a:latin typeface="宋体" pitchFamily="2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57626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200" b="1">
                <a:solidFill>
                  <a:srgbClr val="0000FF"/>
                </a:solidFill>
                <a:effectLst/>
              </a:rPr>
              <a:t>报名前的课题选择</a:t>
            </a:r>
            <a:r>
              <a:rPr lang="en-US" altLang="zh-CN" sz="3200" b="1">
                <a:solidFill>
                  <a:srgbClr val="0000FF"/>
                </a:solidFill>
                <a:effectLst/>
              </a:rPr>
              <a:t>——</a:t>
            </a:r>
            <a:r>
              <a:rPr lang="zh-CN" altLang="en-US" sz="3200" b="1">
                <a:solidFill>
                  <a:srgbClr val="0000FF"/>
                </a:solidFill>
                <a:effectLst/>
              </a:rPr>
              <a:t>小结</a:t>
            </a:r>
          </a:p>
        </p:txBody>
      </p:sp>
      <p:sp>
        <p:nvSpPr>
          <p:cNvPr id="2053123" name="Rectangle 3"/>
          <p:cNvSpPr>
            <a:spLocks noChangeArrowheads="1"/>
          </p:cNvSpPr>
          <p:nvPr/>
        </p:nvSpPr>
        <p:spPr bwMode="auto">
          <a:xfrm>
            <a:off x="1116013" y="1484313"/>
            <a:ext cx="72009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effectLst/>
                <a:latin typeface="宋体" pitchFamily="2" charset="-122"/>
              </a:rPr>
              <a:t>问题</a:t>
            </a:r>
            <a:r>
              <a:rPr lang="en-US" altLang="zh-CN" sz="2800" b="1">
                <a:effectLst/>
                <a:latin typeface="宋体" pitchFamily="2" charset="-122"/>
              </a:rPr>
              <a:t>1</a:t>
            </a:r>
            <a:r>
              <a:rPr lang="zh-CN" altLang="en-US" sz="2800" b="1">
                <a:effectLst/>
                <a:latin typeface="宋体" pitchFamily="2" charset="-122"/>
              </a:rPr>
              <a:t>：领域</a:t>
            </a:r>
            <a:r>
              <a:rPr lang="en-US" altLang="zh-CN" sz="2800" b="1">
                <a:effectLst/>
                <a:latin typeface="宋体" pitchFamily="2" charset="-122"/>
              </a:rPr>
              <a:t>——</a:t>
            </a:r>
            <a:r>
              <a:rPr lang="zh-CN" altLang="en-US" sz="2800" b="1">
                <a:effectLst/>
                <a:latin typeface="宋体" pitchFamily="2" charset="-122"/>
              </a:rPr>
              <a:t>找准自己的目标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effectLst/>
                <a:latin typeface="宋体" pitchFamily="2" charset="-122"/>
              </a:rPr>
              <a:t>问题</a:t>
            </a:r>
            <a:r>
              <a:rPr lang="en-US" altLang="zh-CN" sz="2800" b="1">
                <a:effectLst/>
                <a:latin typeface="宋体" pitchFamily="2" charset="-122"/>
              </a:rPr>
              <a:t>2</a:t>
            </a:r>
            <a:r>
              <a:rPr lang="zh-CN" altLang="en-US" sz="2800" b="1">
                <a:effectLst/>
                <a:latin typeface="宋体" pitchFamily="2" charset="-122"/>
              </a:rPr>
              <a:t>：价值</a:t>
            </a:r>
            <a:r>
              <a:rPr lang="en-US" altLang="zh-CN" sz="2800" b="1">
                <a:effectLst/>
                <a:latin typeface="宋体" pitchFamily="2" charset="-122"/>
              </a:rPr>
              <a:t>——</a:t>
            </a:r>
            <a:r>
              <a:rPr lang="zh-CN" altLang="en-US" sz="2800" b="1">
                <a:effectLst/>
                <a:latin typeface="宋体" pitchFamily="2" charset="-122"/>
              </a:rPr>
              <a:t>大赛类课题的特色：创新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kumimoji="1" lang="zh-CN" altLang="en-US" sz="2800" b="1">
              <a:solidFill>
                <a:srgbClr val="FF3300"/>
              </a:solidFill>
              <a:effectLst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FF3300"/>
                </a:solidFill>
                <a:effectLst/>
              </a:rPr>
              <a:t>如何培养自己的创造性思维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FF3300"/>
                </a:solidFill>
                <a:effectLst/>
              </a:rPr>
              <a:t>如何在有好的创意后，把创意变成方案，把方案变成行动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5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123" grpId="0" build="allAtOnce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/>
          </a:bodyPr>
          <a:lstStyle/>
          <a:p>
            <a:pPr marL="365125" indent="-255588"/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问题定义</a:t>
            </a:r>
          </a:p>
          <a:p>
            <a:pPr lvl="1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参赛作品试图解决的问题的实际意义和难度有多大？试图解决的问题是否被清晰明确的定义？  </a:t>
            </a:r>
          </a:p>
          <a:p>
            <a:pPr marL="365125" indent="-255588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切题性</a:t>
            </a:r>
          </a:p>
          <a:p>
            <a:pPr lvl="1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参赛作品是否符合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Imagine Cup 2008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的主题。  </a:t>
            </a:r>
          </a:p>
          <a:p>
            <a:pPr marL="365125" indent="-255588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创新性</a:t>
            </a:r>
          </a:p>
          <a:p>
            <a:pPr lvl="1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参赛作品是否解决了新问题或通过新方法处理老问题。  </a:t>
            </a:r>
          </a:p>
          <a:p>
            <a:pPr marL="365125" indent="-255588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200" b="1"/>
          </a:p>
        </p:txBody>
      </p:sp>
      <p:sp>
        <p:nvSpPr>
          <p:cNvPr id="2055171" name="Rectangle 3"/>
          <p:cNvSpPr>
            <a:spLocks noChangeArrowheads="1"/>
          </p:cNvSpPr>
          <p:nvPr/>
        </p:nvSpPr>
        <p:spPr bwMode="auto">
          <a:xfrm>
            <a:off x="468313" y="1052513"/>
            <a:ext cx="577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记住：微软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2008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的评审标准</a:t>
            </a:r>
          </a:p>
        </p:txBody>
      </p:sp>
      <p:sp>
        <p:nvSpPr>
          <p:cNvPr id="2055172" name="Rectangle 4"/>
          <p:cNvSpPr>
            <a:spLocks noChangeArrowheads="1"/>
          </p:cNvSpPr>
          <p:nvPr/>
        </p:nvSpPr>
        <p:spPr bwMode="auto">
          <a:xfrm>
            <a:off x="0" y="188913"/>
            <a:ext cx="9144000" cy="6381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zh-CN" altLang="en-US" sz="3600" b="1">
                <a:solidFill>
                  <a:schemeClr val="tx2"/>
                </a:solidFill>
                <a:effectLst/>
              </a:rPr>
              <a:t>开题：小结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05517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17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365125" indent="-255588"/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影响力</a:t>
            </a:r>
          </a:p>
          <a:p>
            <a:pPr lvl="1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参赛作品是否对大范围内的人群产生广泛影响，或是对范围相对较小的人群产生深远影响。  </a:t>
            </a:r>
          </a:p>
          <a:p>
            <a:pPr marL="365125" indent="-255588"/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有效性</a:t>
            </a:r>
          </a:p>
          <a:p>
            <a:pPr lvl="1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参赛作品在多大程度上解决了实际问题。  </a:t>
            </a:r>
          </a:p>
          <a:p>
            <a:pPr marL="365125" indent="-255588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用户体验</a:t>
            </a:r>
          </a:p>
          <a:p>
            <a:pPr lvl="1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参赛作品人机界面是否友好易用。  </a:t>
            </a:r>
          </a:p>
          <a:p>
            <a:pPr marL="365125" indent="-255588"/>
            <a:endParaRPr lang="en-US" altLang="zh-CN" sz="3200" b="1"/>
          </a:p>
        </p:txBody>
      </p:sp>
      <p:sp>
        <p:nvSpPr>
          <p:cNvPr id="2056195" name="Rectangle 3"/>
          <p:cNvSpPr>
            <a:spLocks noChangeArrowheads="1"/>
          </p:cNvSpPr>
          <p:nvPr/>
        </p:nvSpPr>
        <p:spPr bwMode="auto">
          <a:xfrm>
            <a:off x="2916238" y="115888"/>
            <a:ext cx="3125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2008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的评审标准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229600" cy="922338"/>
          </a:xfrm>
        </p:spPr>
        <p:txBody>
          <a:bodyPr/>
          <a:lstStyle/>
          <a:p>
            <a:pPr eaLnBrk="1" hangingPunct="1"/>
            <a:r>
              <a:rPr lang="zh-CN" altLang="en-US" sz="2400" b="1" smtClean="0"/>
              <a:t>更有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去大赛网：</a:t>
            </a:r>
            <a:r>
              <a:rPr lang="en-US" altLang="zh-CN" sz="2400" b="1" smtClean="0"/>
              <a:t>http://www.godasai.com/</a:t>
            </a:r>
            <a:endParaRPr lang="zh-CN" altLang="en-US" sz="2400" b="1" smtClean="0"/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104900"/>
            <a:ext cx="89725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p"/>
            </a:pPr>
            <a:r>
              <a:rPr lang="zh-CN" altLang="en-US" dirty="0" smtClean="0"/>
              <a:t>方向</a:t>
            </a:r>
            <a:r>
              <a:rPr lang="zh-CN" altLang="en-US" dirty="0" smtClean="0"/>
              <a:t>分类：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dirty="0" smtClean="0"/>
              <a:t>物联网：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en-US" altLang="zh-CN" dirty="0" smtClean="0"/>
              <a:t>9</a:t>
            </a:r>
            <a:r>
              <a:rPr lang="zh-CN" altLang="en-US" dirty="0" smtClean="0"/>
              <a:t>个领域（云上</a:t>
            </a:r>
            <a:r>
              <a:rPr lang="en-US" altLang="zh-CN" dirty="0" smtClean="0"/>
              <a:t>+</a:t>
            </a:r>
            <a:r>
              <a:rPr lang="zh-CN" altLang="en-US" dirty="0" smtClean="0"/>
              <a:t>树莓派采集）</a:t>
            </a:r>
            <a:endParaRPr lang="en-US" altLang="zh-CN" dirty="0" smtClean="0"/>
          </a:p>
          <a:p>
            <a:pPr lvl="1">
              <a:buFont typeface="Wingdings" pitchFamily="2" charset="2"/>
              <a:buChar char="p"/>
            </a:pPr>
            <a:r>
              <a:rPr lang="zh-CN" altLang="en-US" dirty="0" smtClean="0"/>
              <a:t>智能设备：</a:t>
            </a:r>
            <a:endParaRPr lang="en-US" altLang="zh-CN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智能</a:t>
            </a:r>
            <a:r>
              <a:rPr lang="zh-CN" altLang="en-US" smtClean="0"/>
              <a:t>手机（独居老人监护中心）</a:t>
            </a:r>
            <a:endParaRPr lang="zh-CN" altLang="en-US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服务器</a:t>
            </a:r>
            <a:r>
              <a:rPr lang="zh-CN" altLang="en-US" dirty="0" smtClean="0"/>
              <a:t>集群（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虚拟桌面</a:t>
            </a:r>
            <a:endParaRPr lang="zh-CN" altLang="en-US" dirty="0" smtClean="0"/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/>
              <a:t>智能游戏</a:t>
            </a:r>
            <a:r>
              <a:rPr lang="en-US" altLang="zh-CN" dirty="0" smtClean="0"/>
              <a:t>+</a:t>
            </a:r>
            <a:r>
              <a:rPr lang="zh-CN" altLang="en-US" dirty="0" smtClean="0"/>
              <a:t>游戏机：</a:t>
            </a:r>
            <a:endParaRPr lang="en-US" altLang="zh-CN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机器人（多人）踢足球（树莓派做主机）</a:t>
            </a:r>
            <a:endParaRPr lang="en-US" altLang="zh-CN" dirty="0" smtClean="0"/>
          </a:p>
          <a:p>
            <a:pPr lvl="3">
              <a:buFont typeface="Wingdings" pitchFamily="2" charset="2"/>
              <a:buChar char="p"/>
            </a:pPr>
            <a:r>
              <a:rPr lang="zh-CN" altLang="en-US" dirty="0" smtClean="0"/>
              <a:t>多人玩</a:t>
            </a:r>
            <a:r>
              <a:rPr lang="zh-CN" altLang="en-US" dirty="0" smtClean="0"/>
              <a:t>斗地主（自组织）</a:t>
            </a:r>
          </a:p>
          <a:p>
            <a:pPr marL="365125" indent="-255588">
              <a:buFont typeface="Wingdings" pitchFamily="2" charset="2"/>
              <a:buChar char="p"/>
            </a:pPr>
            <a:endParaRPr lang="en-US" altLang="zh-CN" sz="3200" b="1" dirty="0"/>
          </a:p>
        </p:txBody>
      </p:sp>
      <p:sp>
        <p:nvSpPr>
          <p:cNvPr id="2056195" name="Rectangle 3"/>
          <p:cNvSpPr>
            <a:spLocks noChangeArrowheads="1"/>
          </p:cNvSpPr>
          <p:nvPr/>
        </p:nvSpPr>
        <p:spPr bwMode="auto">
          <a:xfrm>
            <a:off x="2357422" y="500042"/>
            <a:ext cx="3926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我的创意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2015-2017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8229600" cy="922338"/>
          </a:xfrm>
        </p:spPr>
        <p:txBody>
          <a:bodyPr/>
          <a:lstStyle/>
          <a:p>
            <a:pPr eaLnBrk="1" hangingPunct="1"/>
            <a:r>
              <a:rPr lang="zh-CN" altLang="en-US" sz="2400" b="1" smtClean="0"/>
              <a:t>也可以：全国大学生比赛信息网</a:t>
            </a:r>
            <a:r>
              <a:rPr lang="en-US" altLang="zh-CN" sz="2400" b="1" smtClean="0"/>
              <a:t>-</a:t>
            </a:r>
            <a:r>
              <a:rPr lang="zh-CN" altLang="en-US" sz="2400" b="1" smtClean="0"/>
              <a:t>大学生比赛门户</a:t>
            </a:r>
            <a:br>
              <a:rPr lang="zh-CN" altLang="en-US" sz="2400" b="1" smtClean="0"/>
            </a:br>
            <a:r>
              <a:rPr lang="en-US" altLang="zh-CN" sz="2400" b="1" smtClean="0"/>
              <a:t>http://bisai.172xiaoyuan.com/</a:t>
            </a:r>
            <a:endParaRPr lang="zh-CN" altLang="en-US" sz="2400" b="1" smtClean="0"/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6875"/>
            <a:ext cx="92106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5" name="Text Box 3"/>
          <p:cNvSpPr txBox="1">
            <a:spLocks noChangeArrowheads="1"/>
          </p:cNvSpPr>
          <p:nvPr/>
        </p:nvSpPr>
        <p:spPr bwMode="auto">
          <a:xfrm>
            <a:off x="357158" y="642918"/>
            <a:ext cx="7129462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 dirty="0" smtClean="0">
                <a:effectLst/>
                <a:latin typeface="Times New Roman" pitchFamily="18" charset="0"/>
              </a:rPr>
              <a:t>1</a:t>
            </a:r>
            <a:r>
              <a:rPr kumimoji="1" lang="zh-CN" altLang="en-US" sz="2800" b="1" dirty="0" smtClean="0">
                <a:effectLst/>
                <a:latin typeface="Times New Roman" pitchFamily="18" charset="0"/>
              </a:rPr>
              <a:t>、大赛目标</a:t>
            </a:r>
            <a:r>
              <a:rPr kumimoji="1" lang="zh-CN" altLang="en-US" sz="2800" b="1" dirty="0">
                <a:effectLst/>
                <a:latin typeface="Times New Roman" pitchFamily="18" charset="0"/>
              </a:rPr>
              <a:t>与目标获取</a:t>
            </a:r>
          </a:p>
          <a:p>
            <a:endParaRPr kumimoji="1" lang="zh-CN" altLang="en-US" sz="2800" b="1" dirty="0">
              <a:effectLst/>
              <a:latin typeface="Times New Roman" pitchFamily="18" charset="0"/>
            </a:endParaRPr>
          </a:p>
          <a:p>
            <a:endParaRPr kumimoji="1" lang="en-US" altLang="zh-CN" sz="2800" b="1" dirty="0">
              <a:effectLst/>
              <a:latin typeface="Times New Roman" pitchFamily="18" charset="0"/>
            </a:endParaRPr>
          </a:p>
        </p:txBody>
      </p:sp>
      <p:graphicFrame>
        <p:nvGraphicFramePr>
          <p:cNvPr id="1441796" name="Object 4"/>
          <p:cNvGraphicFramePr>
            <a:graphicFrameLocks noChangeAspect="1"/>
          </p:cNvGraphicFramePr>
          <p:nvPr/>
        </p:nvGraphicFramePr>
        <p:xfrm>
          <a:off x="5867400" y="404813"/>
          <a:ext cx="2557463" cy="5589587"/>
        </p:xfrm>
        <a:graphic>
          <a:graphicData uri="http://schemas.openxmlformats.org/presentationml/2006/ole">
            <p:oleObj spid="_x0000_s2050" name="剪辑" r:id="rId4" imgW="2765160" imgH="6043320" progId="">
              <p:embed/>
            </p:oleObj>
          </a:graphicData>
        </a:graphic>
      </p:graphicFrame>
      <p:sp>
        <p:nvSpPr>
          <p:cNvPr id="1441797" name="Rectangle 5"/>
          <p:cNvSpPr>
            <a:spLocks noChangeArrowheads="1"/>
          </p:cNvSpPr>
          <p:nvPr/>
        </p:nvSpPr>
        <p:spPr bwMode="auto">
          <a:xfrm>
            <a:off x="357158" y="4508500"/>
            <a:ext cx="854395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kumimoji="1" lang="zh-CN" altLang="en-US" sz="2800" b="1" dirty="0">
                <a:solidFill>
                  <a:srgbClr val="000000"/>
                </a:solidFill>
                <a:effectLst/>
              </a:rPr>
              <a:t>这里的目标获取不是指如何达到目标，而是指如何明确地知道自己的目标是</a:t>
            </a:r>
            <a:r>
              <a:rPr kumimoji="1" lang="zh-CN" altLang="en-US" sz="2800" b="1" dirty="0" smtClean="0">
                <a:solidFill>
                  <a:srgbClr val="000000"/>
                </a:solidFill>
                <a:effectLst/>
              </a:rPr>
              <a:t>什么</a:t>
            </a:r>
            <a:endParaRPr kumimoji="1" lang="zh-CN" altLang="en-US" sz="2800" b="1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AutoShap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7848600" cy="495300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1.1 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宋体" pitchFamily="2" charset="-122"/>
              </a:rPr>
              <a:t>目标</a:t>
            </a:r>
            <a:r>
              <a:rPr kumimoji="1" lang="en-US" altLang="zh-CN" sz="3200" dirty="0">
                <a:solidFill>
                  <a:schemeClr val="tx1"/>
                </a:solidFill>
                <a:latin typeface="宋体" pitchFamily="2" charset="-122"/>
              </a:rPr>
              <a:t>1 </a:t>
            </a:r>
            <a:r>
              <a:rPr lang="en-US" altLang="zh-CN" sz="3200" dirty="0">
                <a:solidFill>
                  <a:srgbClr val="0000FF"/>
                </a:solidFill>
                <a:latin typeface="宋体" pitchFamily="2" charset="-122"/>
              </a:rPr>
              <a:t>—— </a:t>
            </a:r>
            <a:r>
              <a:rPr lang="zh-CN" altLang="en-US" sz="3200" dirty="0">
                <a:solidFill>
                  <a:srgbClr val="0000FF"/>
                </a:solidFill>
                <a:latin typeface="宋体" pitchFamily="2" charset="-122"/>
              </a:rPr>
              <a:t>目标的载体（方案）</a:t>
            </a: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836613"/>
            <a:ext cx="8536017" cy="5545137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0000FF"/>
                </a:solidFill>
              </a:rPr>
              <a:t>什么是目标？</a:t>
            </a:r>
            <a:endParaRPr kumimoji="1" lang="zh-CN" altLang="en-US" sz="2400" dirty="0">
              <a:solidFill>
                <a:srgbClr val="FF3300"/>
              </a:solidFill>
              <a:ea typeface="微软雅黑" pitchFamily="34" charset="-122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dirty="0">
                <a:solidFill>
                  <a:srgbClr val="FF3300"/>
                </a:solidFill>
                <a:ea typeface="微软雅黑" pitchFamily="34" charset="-122"/>
              </a:rPr>
              <a:t>目标：中国男子足球队获得</a:t>
            </a:r>
            <a:r>
              <a:rPr kumimoji="1" lang="en-US" altLang="zh-CN" dirty="0">
                <a:solidFill>
                  <a:srgbClr val="FF3300"/>
                </a:solidFill>
                <a:ea typeface="微软雅黑" pitchFamily="34" charset="-122"/>
              </a:rPr>
              <a:t>????</a:t>
            </a:r>
            <a:r>
              <a:rPr kumimoji="1" lang="zh-CN" altLang="en-US" dirty="0">
                <a:solidFill>
                  <a:srgbClr val="FF3300"/>
                </a:solidFill>
                <a:ea typeface="微软雅黑" pitchFamily="34" charset="-122"/>
              </a:rPr>
              <a:t>年世界杯冠军</a:t>
            </a:r>
          </a:p>
          <a:p>
            <a:pPr lvl="2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en-US" altLang="zh-CN" dirty="0">
                <a:solidFill>
                  <a:srgbClr val="0000FF"/>
                </a:solidFill>
                <a:latin typeface="微软雅黑"/>
                <a:ea typeface="微软雅黑" pitchFamily="34" charset="-122"/>
              </a:rPr>
              <a:t>——</a:t>
            </a:r>
            <a:r>
              <a:rPr kumimoji="1" lang="zh-CN" altLang="en-US" dirty="0">
                <a:solidFill>
                  <a:srgbClr val="0000FF"/>
                </a:solidFill>
                <a:ea typeface="微软雅黑" pitchFamily="34" charset="-122"/>
              </a:rPr>
              <a:t>上帝说，大概这一天我是看不到了</a:t>
            </a:r>
            <a:endParaRPr kumimoji="1" lang="zh-CN" altLang="en-US" dirty="0">
              <a:solidFill>
                <a:srgbClr val="FF3300"/>
              </a:solidFill>
              <a:ea typeface="微软雅黑" pitchFamily="34" charset="-122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dirty="0">
                <a:solidFill>
                  <a:srgbClr val="FF3300"/>
                </a:solidFill>
                <a:ea typeface="微软雅黑" pitchFamily="34" charset="-122"/>
              </a:rPr>
              <a:t>目标：刘翔：</a:t>
            </a:r>
            <a:r>
              <a:rPr kumimoji="1" lang="en-US" altLang="zh-CN" dirty="0">
                <a:solidFill>
                  <a:srgbClr val="FF3300"/>
                </a:solidFill>
                <a:ea typeface="微软雅黑" pitchFamily="34" charset="-122"/>
              </a:rPr>
              <a:t>2008</a:t>
            </a:r>
            <a:r>
              <a:rPr kumimoji="1" lang="zh-CN" altLang="en-US" dirty="0">
                <a:solidFill>
                  <a:srgbClr val="FF3300"/>
                </a:solidFill>
                <a:ea typeface="微软雅黑" pitchFamily="34" charset="-122"/>
              </a:rPr>
              <a:t>年奥运会夺冠</a:t>
            </a:r>
          </a:p>
          <a:p>
            <a:pPr lvl="2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dirty="0">
                <a:solidFill>
                  <a:srgbClr val="0000FF"/>
                </a:solidFill>
                <a:ea typeface="微软雅黑" pitchFamily="34" charset="-122"/>
              </a:rPr>
              <a:t>我们（刘祥的赞助商们）事先知道，除非出现奇迹，刘翔实际不可能夺冠。但是，不论如何，我们还是做了三条带子：夺冠、进入前三名、中途退赛但坚持跑到底。可是</a:t>
            </a:r>
            <a:r>
              <a:rPr kumimoji="1" lang="en-US" altLang="zh-CN" dirty="0">
                <a:solidFill>
                  <a:srgbClr val="0000FF"/>
                </a:solidFill>
                <a:latin typeface="微软雅黑"/>
                <a:ea typeface="微软雅黑" pitchFamily="34" charset="-122"/>
              </a:rPr>
              <a:t>……</a:t>
            </a:r>
            <a:endParaRPr kumimoji="1" lang="en-US" altLang="zh-CN" dirty="0">
              <a:solidFill>
                <a:srgbClr val="0000FF"/>
              </a:solidFill>
              <a:ea typeface="微软雅黑" pitchFamily="34" charset="-122"/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dirty="0">
                <a:solidFill>
                  <a:srgbClr val="FF3300"/>
                </a:solidFill>
                <a:ea typeface="微软雅黑" pitchFamily="34" charset="-122"/>
              </a:rPr>
              <a:t>目标：不能有一门挂课，否则不能保研</a:t>
            </a:r>
            <a:r>
              <a:rPr kumimoji="1" lang="zh-CN" altLang="en-US" dirty="0" smtClean="0">
                <a:solidFill>
                  <a:srgbClr val="FF3300"/>
                </a:solidFill>
                <a:ea typeface="微软雅黑" pitchFamily="34" charset="-122"/>
              </a:rPr>
              <a:t>！</a:t>
            </a:r>
            <a:endParaRPr kumimoji="1" lang="zh-CN" altLang="en-US" sz="2400" dirty="0">
              <a:solidFill>
                <a:srgbClr val="FF3300"/>
              </a:solidFill>
              <a:ea typeface="微软雅黑" pitchFamily="34" charset="-122"/>
            </a:endParaRP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dirty="0">
                <a:ea typeface="微软雅黑" pitchFamily="34" charset="-122"/>
              </a:rPr>
              <a:t>目标需要一个外在的表现形式、一个载体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dirty="0">
                <a:solidFill>
                  <a:srgbClr val="FF3300"/>
                </a:solidFill>
                <a:ea typeface="微软雅黑" pitchFamily="34" charset="-122"/>
              </a:rPr>
              <a:t>上述是目标的一种：目标的载体简单、直接、客观、明确，</a:t>
            </a:r>
            <a:r>
              <a:rPr kumimoji="1" lang="zh-CN" altLang="en-US" sz="2400" dirty="0" smtClean="0">
                <a:solidFill>
                  <a:srgbClr val="FF3300"/>
                </a:solidFill>
                <a:ea typeface="微软雅黑" pitchFamily="34" charset="-122"/>
              </a:rPr>
              <a:t>可以提供简单</a:t>
            </a:r>
            <a:r>
              <a:rPr kumimoji="1" lang="zh-CN" altLang="en-US" sz="2400" dirty="0">
                <a:solidFill>
                  <a:srgbClr val="FF3300"/>
                </a:solidFill>
                <a:ea typeface="微软雅黑" pitchFamily="34" charset="-122"/>
              </a:rPr>
              <a:t>的观察（</a:t>
            </a:r>
            <a:r>
              <a:rPr kumimoji="1" lang="zh-CN" altLang="en-US" sz="2400" dirty="0">
                <a:solidFill>
                  <a:srgbClr val="0000FF"/>
                </a:solidFill>
                <a:ea typeface="微软雅黑" pitchFamily="34" charset="-122"/>
              </a:rPr>
              <a:t>度量</a:t>
            </a:r>
            <a:r>
              <a:rPr kumimoji="1" lang="zh-CN" altLang="en-US" sz="2400" dirty="0">
                <a:solidFill>
                  <a:srgbClr val="FF3300"/>
                </a:solidFill>
                <a:ea typeface="微软雅黑" pitchFamily="34" charset="-122"/>
              </a:rPr>
              <a:t>）获知目标达到与否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p"/>
            </a:pPr>
            <a:r>
              <a:rPr kumimoji="1" lang="zh-CN" altLang="en-US" sz="2400" dirty="0">
                <a:solidFill>
                  <a:srgbClr val="0000FF"/>
                </a:solidFill>
                <a:ea typeface="微软雅黑" pitchFamily="34" charset="-122"/>
              </a:rPr>
              <a:t>目标不但和目标结果有关，还与结果的度量有关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4742</Words>
  <Application>Microsoft Office PowerPoint</Application>
  <PresentationFormat>全屏显示(4:3)</PresentationFormat>
  <Paragraphs>400</Paragraphs>
  <Slides>60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2" baseType="lpstr">
      <vt:lpstr>默认设计模板</vt:lpstr>
      <vt:lpstr>剪辑</vt:lpstr>
      <vt:lpstr>幻灯片 1</vt:lpstr>
      <vt:lpstr>幻灯片 2</vt:lpstr>
      <vt:lpstr>幻灯片 3</vt:lpstr>
      <vt:lpstr>ICKey--2013年树莓派实用方案全国设计大赛</vt:lpstr>
      <vt:lpstr>还有：</vt:lpstr>
      <vt:lpstr>更有——去大赛网：http://www.godasai.com/</vt:lpstr>
      <vt:lpstr>也可以：全国大学生比赛信息网-大学生比赛门户 http://bisai.172xiaoyuan.com/</vt:lpstr>
      <vt:lpstr>幻灯片 8</vt:lpstr>
      <vt:lpstr>1.1 目标1 —— 目标的载体（方案）</vt:lpstr>
      <vt:lpstr>§2.2  目标1 —— 目标的载体（方案）</vt:lpstr>
      <vt:lpstr>幻灯片 11</vt:lpstr>
      <vt:lpstr>幻灯片 12</vt:lpstr>
      <vt:lpstr>§2.2  目标2 —— 描述你的目标（方案）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大赛初赛的通知</vt:lpstr>
      <vt:lpstr>大赛初赛的通知</vt:lpstr>
      <vt:lpstr>幻灯片 44</vt:lpstr>
      <vt:lpstr>幻灯片 45</vt:lpstr>
      <vt:lpstr>幻灯片 46</vt:lpstr>
      <vt:lpstr>第一/二阶段的目标</vt:lpstr>
      <vt:lpstr>幻灯片 48</vt:lpstr>
      <vt:lpstr>幻灯片 49</vt:lpstr>
      <vt:lpstr>幻灯片 50</vt:lpstr>
      <vt:lpstr>软件创新大赛的主题——没有主题？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361</cp:revision>
  <dcterms:created xsi:type="dcterms:W3CDTF">2009-01-14T02:14:53Z</dcterms:created>
  <dcterms:modified xsi:type="dcterms:W3CDTF">2015-07-10T09:31:45Z</dcterms:modified>
</cp:coreProperties>
</file>