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10" r:id="rId2"/>
    <p:sldId id="648"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3300"/>
    <a:srgbClr val="BBE0E3"/>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6698" autoAdjust="0"/>
  </p:normalViewPr>
  <p:slideViewPr>
    <p:cSldViewPr>
      <p:cViewPr>
        <p:scale>
          <a:sx n="82" d="100"/>
          <a:sy n="82" d="100"/>
        </p:scale>
        <p:origin x="-1524"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C46D4A-5AC3-4C8A-BF96-54D369062BD0}" type="slidenum">
              <a:rPr lang="en-US" altLang="zh-CN"/>
              <a:pPr>
                <a:defRPr/>
              </a:pPr>
              <a:t>‹#›</a:t>
            </a:fld>
            <a:endParaRPr lang="en-US" altLang="zh-CN"/>
          </a:p>
        </p:txBody>
      </p:sp>
    </p:spTree>
    <p:extLst>
      <p:ext uri="{BB962C8B-B14F-4D97-AF65-F5344CB8AC3E}">
        <p14:creationId xmlns:p14="http://schemas.microsoft.com/office/powerpoint/2010/main" xmlns="" val="2054507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BB586E-A7BC-4E52-A68A-B396D6C95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C8E70A-C74A-4A4F-A0FE-4F1568F817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671634-654D-4110-8B3F-5C46CE20EF5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3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1438"/>
            <a:ext cx="4038600"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648200" y="1341438"/>
            <a:ext cx="4038600" cy="467995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CCE2A5-6765-450D-BF3F-9F06DA1CE2ED}" type="slidenum">
              <a:rPr lang="zh-CN" alt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8AD3A-FB6B-4FB2-A1B1-F9457954BCA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EB890-AE0E-40A2-BA1A-A888FBB7A8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34630-B3E4-4201-AB01-87BAE238635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39AF5C2-5901-42A9-9436-65E4D42746E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CE53A26-FE43-400A-8054-94056C4E9BB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51D8B2-1ADA-411D-9DFF-6207660D665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029410-8A19-487B-852A-0CAA7E9F94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EB1CE3-6274-45E4-A099-B11B1031AC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7D10FCD-2CA6-4DBA-86B0-795AF73C6A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3970318"/>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树莓派开发</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r>
              <a:rPr lang="en-US" altLang="zh-CN" sz="3600" b="1" dirty="0" smtClean="0">
                <a:solidFill>
                  <a:srgbClr val="000000"/>
                </a:solidFill>
                <a:latin typeface="黑体" pitchFamily="49" charset="-122"/>
                <a:ea typeface="黑体" pitchFamily="49" charset="-122"/>
              </a:rPr>
              <a:t>28 </a:t>
            </a:r>
            <a:r>
              <a:rPr lang="zh-CN" altLang="en-US" sz="3600" b="1" dirty="0" smtClean="0">
                <a:solidFill>
                  <a:srgbClr val="000000"/>
                </a:solidFill>
                <a:latin typeface="黑体" pitchFamily="49" charset="-122"/>
                <a:ea typeface="黑体" pitchFamily="49" charset="-122"/>
              </a:rPr>
              <a:t>技术</a:t>
            </a:r>
            <a:r>
              <a:rPr lang="zh-CN" altLang="en-US" sz="3600" b="1" dirty="0" smtClean="0">
                <a:solidFill>
                  <a:srgbClr val="000000"/>
                </a:solidFill>
                <a:latin typeface="黑体" pitchFamily="49" charset="-122"/>
                <a:ea typeface="黑体" pitchFamily="49" charset="-122"/>
              </a:rPr>
              <a:t>特色</a:t>
            </a:r>
            <a:r>
              <a:rPr lang="zh-CN" altLang="en-US" sz="3600" b="1" dirty="0" smtClean="0">
                <a:solidFill>
                  <a:srgbClr val="000000"/>
                </a:solidFill>
                <a:latin typeface="黑体" pitchFamily="49" charset="-122"/>
                <a:ea typeface="黑体" pitchFamily="49" charset="-122"/>
              </a:rPr>
              <a:t>与</a:t>
            </a:r>
            <a:r>
              <a:rPr lang="zh-CN" altLang="en-US" sz="3600" b="1" dirty="0" smtClean="0">
                <a:solidFill>
                  <a:srgbClr val="000000"/>
                </a:solidFill>
                <a:latin typeface="黑体" pitchFamily="49" charset="-122"/>
                <a:ea typeface="黑体" pitchFamily="49" charset="-122"/>
              </a:rPr>
              <a:t>可行性验证</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可能发生碰撞的塔臂的精确定位问题</a:t>
            </a:r>
            <a:endParaRPr lang="en-US" altLang="zh-CN" sz="2400" dirty="0" smtClean="0"/>
          </a:p>
          <a:p>
            <a:pPr eaLnBrk="1" hangingPunct="1">
              <a:lnSpc>
                <a:spcPct val="150000"/>
              </a:lnSpc>
              <a:buFontTx/>
              <a:buNone/>
            </a:pPr>
            <a:r>
              <a:rPr lang="en-US" altLang="zh-CN" sz="2400" dirty="0" smtClean="0"/>
              <a:t>	</a:t>
            </a:r>
            <a:r>
              <a:rPr lang="zh-CN" altLang="en-US" sz="2400" dirty="0" smtClean="0"/>
              <a:t>防碰撞的协同问题：采用自组织（</a:t>
            </a:r>
            <a:r>
              <a:rPr lang="en-US" altLang="zh-CN" sz="2400" dirty="0" smtClean="0"/>
              <a:t>ad hot</a:t>
            </a:r>
            <a:r>
              <a:rPr lang="zh-CN" altLang="en-US" sz="2400" dirty="0" smtClean="0"/>
              <a:t>）技术</a:t>
            </a:r>
            <a:endParaRPr lang="en-US" altLang="zh-CN" sz="2400" dirty="0" smtClean="0"/>
          </a:p>
          <a:p>
            <a:pPr eaLnBrk="1" hangingPunct="1">
              <a:lnSpc>
                <a:spcPct val="150000"/>
              </a:lnSpc>
              <a:buFontTx/>
              <a:buNone/>
            </a:pPr>
            <a:r>
              <a:rPr lang="en-US" altLang="zh-CN" sz="2400" dirty="0" smtClean="0"/>
              <a:t>	</a:t>
            </a:r>
            <a:endParaRPr lang="zh-CN" altLang="en-US" sz="2400" dirty="0" smtClean="0"/>
          </a:p>
        </p:txBody>
      </p:sp>
      <p:sp>
        <p:nvSpPr>
          <p:cNvPr id="71683" name="Rectangle 2"/>
          <p:cNvSpPr>
            <a:spLocks noGrp="1" noChangeArrowheads="1"/>
          </p:cNvSpPr>
          <p:nvPr>
            <p:ph type="title"/>
          </p:nvPr>
        </p:nvSpPr>
        <p:spPr>
          <a:xfrm>
            <a:off x="214313" y="214313"/>
            <a:ext cx="8715375" cy="500062"/>
          </a:xfrm>
        </p:spPr>
        <p:txBody>
          <a:bodyPr/>
          <a:lstStyle/>
          <a:p>
            <a:pPr algn="ctr"/>
            <a:r>
              <a:rPr lang="zh-CN" altLang="en-US" sz="2800" b="1" dirty="0" smtClean="0"/>
              <a:t>技术难点</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sz="half" idx="1"/>
          </p:nvPr>
        </p:nvSpPr>
        <p:spPr>
          <a:xfrm>
            <a:off x="428625" y="857250"/>
            <a:ext cx="8435975" cy="642938"/>
          </a:xfrm>
        </p:spPr>
        <p:txBody>
          <a:bodyPr/>
          <a:lstStyle/>
          <a:p>
            <a:pPr eaLnBrk="1" hangingPunct="1">
              <a:lnSpc>
                <a:spcPct val="150000"/>
              </a:lnSpc>
              <a:buFontTx/>
              <a:buNone/>
            </a:pPr>
            <a:r>
              <a:rPr lang="zh-CN" altLang="en-US" sz="2400" dirty="0" smtClean="0"/>
              <a:t>目标：塔吊防撞</a:t>
            </a:r>
            <a:endParaRPr lang="en-US" altLang="zh-CN" sz="2400" dirty="0" smtClean="0"/>
          </a:p>
          <a:p>
            <a:pPr eaLnBrk="1" hangingPunct="1">
              <a:lnSpc>
                <a:spcPct val="150000"/>
              </a:lnSpc>
              <a:buFontTx/>
              <a:buNone/>
            </a:pPr>
            <a:r>
              <a:rPr lang="zh-CN" altLang="en-US" sz="2400" dirty="0" smtClean="0"/>
              <a:t>战略：树莓派（定位）</a:t>
            </a:r>
            <a:endParaRPr lang="en-US" altLang="zh-CN" sz="2400" dirty="0" smtClean="0"/>
          </a:p>
          <a:p>
            <a:pPr eaLnBrk="1" hangingPunct="1">
              <a:lnSpc>
                <a:spcPct val="150000"/>
              </a:lnSpc>
              <a:buFontTx/>
              <a:buNone/>
            </a:pPr>
            <a:r>
              <a:rPr lang="zh-CN" altLang="en-US" sz="2400" dirty="0" smtClean="0"/>
              <a:t>路线：自组织协同</a:t>
            </a:r>
          </a:p>
        </p:txBody>
      </p:sp>
      <p:sp>
        <p:nvSpPr>
          <p:cNvPr id="72707" name="Rectangle 2"/>
          <p:cNvSpPr>
            <a:spLocks noGrp="1" noChangeArrowheads="1"/>
          </p:cNvSpPr>
          <p:nvPr>
            <p:ph type="title"/>
          </p:nvPr>
        </p:nvSpPr>
        <p:spPr>
          <a:xfrm>
            <a:off x="214313" y="214313"/>
            <a:ext cx="8715375" cy="500062"/>
          </a:xfrm>
        </p:spPr>
        <p:txBody>
          <a:bodyPr/>
          <a:lstStyle/>
          <a:p>
            <a:pPr algn="ctr"/>
            <a:r>
              <a:rPr lang="zh-CN" altLang="en-US" sz="3200" dirty="0" smtClean="0"/>
              <a:t>目标</a:t>
            </a:r>
            <a:r>
              <a:rPr lang="en-US" altLang="zh-CN" sz="3200" dirty="0" smtClean="0"/>
              <a:t>.</a:t>
            </a:r>
            <a:r>
              <a:rPr lang="zh-CN" altLang="en-US" sz="3200" dirty="0" smtClean="0"/>
              <a:t>战略</a:t>
            </a:r>
            <a:r>
              <a:rPr lang="en-US" altLang="zh-CN" sz="3200" dirty="0" smtClean="0"/>
              <a:t>.</a:t>
            </a:r>
            <a:r>
              <a:rPr lang="zh-CN" altLang="en-US" sz="3200" dirty="0" smtClean="0"/>
              <a:t>路线</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本项目运用了</a:t>
            </a:r>
            <a:r>
              <a:rPr lang="en-US" altLang="zh-CN" sz="2400" dirty="0" smtClean="0"/>
              <a:t>DCM</a:t>
            </a:r>
            <a:r>
              <a:rPr lang="zh-CN" altLang="en-US" sz="2400" dirty="0" smtClean="0"/>
              <a:t>算法对四轴飞行器的进行控制，设计试验了一个小型的具有</a:t>
            </a:r>
            <a:r>
              <a:rPr lang="en-US" altLang="zh-CN" sz="2400" dirty="0" smtClean="0"/>
              <a:t>IMU</a:t>
            </a:r>
            <a:r>
              <a:rPr lang="zh-CN" altLang="en-US" sz="2400" dirty="0" smtClean="0"/>
              <a:t>的四轴飞行器并进行编设控制程序，通过编程设置</a:t>
            </a:r>
            <a:r>
              <a:rPr lang="en-US" altLang="zh-CN" sz="2400" dirty="0" smtClean="0"/>
              <a:t>1</a:t>
            </a:r>
            <a:r>
              <a:rPr lang="zh-CN" altLang="en-US" sz="2400" dirty="0" smtClean="0"/>
              <a:t>个</a:t>
            </a:r>
            <a:r>
              <a:rPr lang="en-US" altLang="zh-CN" sz="2400" dirty="0" smtClean="0"/>
              <a:t>Timer2 </a:t>
            </a:r>
            <a:r>
              <a:rPr lang="zh-CN" altLang="en-US" sz="2400" dirty="0" smtClean="0"/>
              <a:t>定时器输出</a:t>
            </a:r>
            <a:r>
              <a:rPr lang="en-US" altLang="zh-CN" sz="2400" dirty="0" smtClean="0"/>
              <a:t>4</a:t>
            </a:r>
            <a:r>
              <a:rPr lang="zh-CN" altLang="en-US" sz="2400" dirty="0" smtClean="0"/>
              <a:t>路</a:t>
            </a:r>
            <a:r>
              <a:rPr lang="en-US" altLang="zh-CN" sz="2400" dirty="0" smtClean="0"/>
              <a:t>PWM</a:t>
            </a:r>
            <a:r>
              <a:rPr lang="zh-CN" altLang="en-US" sz="2400" dirty="0" smtClean="0"/>
              <a:t>波起到了对四个伺服电调的控制，相较于以往</a:t>
            </a:r>
            <a:r>
              <a:rPr lang="en-US" altLang="zh-CN" sz="2400" dirty="0" smtClean="0"/>
              <a:t>PWM</a:t>
            </a:r>
            <a:r>
              <a:rPr lang="zh-CN" altLang="en-US" sz="2400" dirty="0" smtClean="0"/>
              <a:t>波输出节约了资源。</a:t>
            </a:r>
            <a:endParaRPr lang="en-US" altLang="zh-CN" sz="2400" dirty="0" smtClean="0"/>
          </a:p>
          <a:p>
            <a:pPr eaLnBrk="1" hangingPunct="1">
              <a:lnSpc>
                <a:spcPct val="150000"/>
              </a:lnSpc>
              <a:buFontTx/>
              <a:buNone/>
            </a:pPr>
            <a:r>
              <a:rPr lang="en-US" altLang="zh-CN" sz="2400" dirty="0" smtClean="0"/>
              <a:t>	</a:t>
            </a:r>
            <a:r>
              <a:rPr lang="zh-CN" altLang="en-US" sz="2400" dirty="0" smtClean="0"/>
              <a:t>本项目的飞行控制板具有多种接口，为日后扩展其功能打下了很好的基础。 </a:t>
            </a:r>
          </a:p>
        </p:txBody>
      </p:sp>
      <p:sp>
        <p:nvSpPr>
          <p:cNvPr id="73731" name="Rectangle 2"/>
          <p:cNvSpPr>
            <a:spLocks noGrp="1" noChangeArrowheads="1"/>
          </p:cNvSpPr>
          <p:nvPr>
            <p:ph type="title"/>
          </p:nvPr>
        </p:nvSpPr>
        <p:spPr>
          <a:xfrm>
            <a:off x="214313" y="214313"/>
            <a:ext cx="8715375" cy="500062"/>
          </a:xfrm>
        </p:spPr>
        <p:txBody>
          <a:bodyPr/>
          <a:lstStyle/>
          <a:p>
            <a:pPr algn="ctr"/>
            <a:r>
              <a:rPr lang="zh-CN" altLang="en-US" sz="3200" dirty="0" smtClean="0"/>
              <a:t>基于</a:t>
            </a:r>
            <a:r>
              <a:rPr lang="en-US" altLang="zh-CN" sz="3200" dirty="0" smtClean="0"/>
              <a:t>DCM</a:t>
            </a:r>
            <a:r>
              <a:rPr lang="zh-CN" altLang="en-US" sz="3200" dirty="0" smtClean="0"/>
              <a:t>算法的低成本可扩展小型四轴飞行器</a:t>
            </a:r>
            <a:endParaRPr lang="zh-CN" altLang="en-US" sz="3200" b="1"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 </a:t>
            </a:r>
            <a:r>
              <a:rPr lang="en-US" altLang="zh-CN" sz="2400" dirty="0" smtClean="0"/>
              <a:t>1</a:t>
            </a:r>
            <a:r>
              <a:rPr lang="zh-CN" altLang="en-US" sz="2400" dirty="0" smtClean="0"/>
              <a:t>、采用了</a:t>
            </a:r>
            <a:r>
              <a:rPr lang="en-US" altLang="zh-CN" sz="2400" dirty="0" smtClean="0"/>
              <a:t>DCM</a:t>
            </a:r>
            <a:r>
              <a:rPr lang="zh-CN" altLang="en-US" sz="2400" dirty="0" smtClean="0"/>
              <a:t>结合</a:t>
            </a:r>
            <a:r>
              <a:rPr lang="en-US" altLang="zh-CN" sz="2400" dirty="0" smtClean="0"/>
              <a:t>IMU</a:t>
            </a:r>
            <a:r>
              <a:rPr lang="zh-CN" altLang="en-US" sz="2400" dirty="0" smtClean="0"/>
              <a:t>的算法稳定控制四轴的飞行姿态。 </a:t>
            </a:r>
            <a:r>
              <a:rPr lang="en-US" altLang="zh-CN" sz="2400" dirty="0" smtClean="0"/>
              <a:t>2</a:t>
            </a:r>
            <a:r>
              <a:rPr lang="zh-CN" altLang="en-US" sz="2400" dirty="0" smtClean="0"/>
              <a:t>、在伺服输出上运用</a:t>
            </a:r>
            <a:r>
              <a:rPr lang="en-US" altLang="zh-CN" sz="2400" dirty="0" smtClean="0"/>
              <a:t>1</a:t>
            </a:r>
            <a:r>
              <a:rPr lang="zh-CN" altLang="en-US" sz="2400" dirty="0" smtClean="0"/>
              <a:t>个</a:t>
            </a:r>
            <a:r>
              <a:rPr lang="en-US" altLang="zh-CN" sz="2400" dirty="0" smtClean="0"/>
              <a:t>Timer2 </a:t>
            </a:r>
            <a:r>
              <a:rPr lang="zh-CN" altLang="en-US" sz="2400" dirty="0" smtClean="0"/>
              <a:t>定时器输出</a:t>
            </a:r>
            <a:r>
              <a:rPr lang="en-US" altLang="zh-CN" sz="2400" dirty="0" smtClean="0"/>
              <a:t>4</a:t>
            </a:r>
            <a:r>
              <a:rPr lang="zh-CN" altLang="en-US" sz="2400" dirty="0" smtClean="0"/>
              <a:t>路</a:t>
            </a:r>
            <a:r>
              <a:rPr lang="en-US" altLang="zh-CN" sz="2400" dirty="0" smtClean="0"/>
              <a:t>PWM</a:t>
            </a:r>
            <a:r>
              <a:rPr lang="zh-CN" altLang="en-US" sz="2400" dirty="0" smtClean="0"/>
              <a:t>波。 </a:t>
            </a:r>
            <a:endParaRPr lang="en-US" altLang="zh-CN" sz="2400" dirty="0" smtClean="0"/>
          </a:p>
          <a:p>
            <a:pPr eaLnBrk="1" hangingPunct="1">
              <a:lnSpc>
                <a:spcPct val="150000"/>
              </a:lnSpc>
              <a:buFontTx/>
              <a:buNone/>
            </a:pPr>
            <a:r>
              <a:rPr lang="en-US" altLang="zh-CN" sz="2400" dirty="0" smtClean="0"/>
              <a:t>	3</a:t>
            </a:r>
            <a:r>
              <a:rPr lang="zh-CN" altLang="en-US" sz="2400" dirty="0" smtClean="0"/>
              <a:t>、通过改变电机安装的倾角控制飞行器的偏航和抵消螺旋桨旋转产生的顺时针力矩。 </a:t>
            </a:r>
            <a:endParaRPr lang="en-US" altLang="zh-CN" sz="2400" dirty="0" smtClean="0"/>
          </a:p>
          <a:p>
            <a:pPr eaLnBrk="1" hangingPunct="1">
              <a:lnSpc>
                <a:spcPct val="150000"/>
              </a:lnSpc>
              <a:buFontTx/>
              <a:buNone/>
            </a:pPr>
            <a:r>
              <a:rPr lang="en-US" altLang="zh-CN" sz="2400" dirty="0" smtClean="0"/>
              <a:t>	4</a:t>
            </a:r>
            <a:r>
              <a:rPr lang="zh-CN" altLang="en-US" sz="2400" dirty="0" smtClean="0"/>
              <a:t>、飞控板良好的扩展性。</a:t>
            </a:r>
            <a:endParaRPr lang="en-US" altLang="zh-CN" sz="2400" dirty="0" smtClean="0"/>
          </a:p>
          <a:p>
            <a:pPr eaLnBrk="1" hangingPunct="1">
              <a:lnSpc>
                <a:spcPct val="150000"/>
              </a:lnSpc>
              <a:buFontTx/>
              <a:buNone/>
            </a:pPr>
            <a:r>
              <a:rPr lang="en-US" altLang="zh-CN" sz="2400" dirty="0" smtClean="0"/>
              <a:t>	</a:t>
            </a:r>
            <a:r>
              <a:rPr lang="zh-CN" altLang="en-US" sz="2400" dirty="0" smtClean="0"/>
              <a:t> </a:t>
            </a:r>
            <a:r>
              <a:rPr lang="en-US" altLang="zh-CN" sz="2400" dirty="0" smtClean="0"/>
              <a:t>5</a:t>
            </a:r>
            <a:r>
              <a:rPr lang="zh-CN" altLang="en-US" sz="2400" dirty="0" smtClean="0"/>
              <a:t>、低成本。 </a:t>
            </a:r>
          </a:p>
        </p:txBody>
      </p:sp>
      <p:sp>
        <p:nvSpPr>
          <p:cNvPr id="74755" name="Rectangle 2"/>
          <p:cNvSpPr>
            <a:spLocks noGrp="1" noChangeArrowheads="1"/>
          </p:cNvSpPr>
          <p:nvPr>
            <p:ph type="title"/>
          </p:nvPr>
        </p:nvSpPr>
        <p:spPr>
          <a:xfrm>
            <a:off x="214313" y="214313"/>
            <a:ext cx="8715375" cy="500062"/>
          </a:xfrm>
        </p:spPr>
        <p:txBody>
          <a:bodyPr/>
          <a:lstStyle/>
          <a:p>
            <a:pPr algn="ctr"/>
            <a:r>
              <a:rPr lang="zh-CN" altLang="en-US" sz="3200" b="1" dirty="0" smtClean="0"/>
              <a:t>项目创新点</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 </a:t>
            </a:r>
            <a:r>
              <a:rPr lang="en-US" altLang="zh-CN" sz="2400" dirty="0" smtClean="0"/>
              <a:t>1</a:t>
            </a:r>
            <a:r>
              <a:rPr lang="zh-CN" altLang="en-US" sz="2400" dirty="0" smtClean="0"/>
              <a:t>、解决四轴飞行器稳定飞行的问题：采用了</a:t>
            </a:r>
            <a:r>
              <a:rPr lang="en-US" altLang="zh-CN" sz="2400" dirty="0" smtClean="0"/>
              <a:t>DCM</a:t>
            </a:r>
            <a:r>
              <a:rPr lang="zh-CN" altLang="en-US" sz="2400" dirty="0" smtClean="0"/>
              <a:t>结合</a:t>
            </a:r>
            <a:r>
              <a:rPr lang="en-US" altLang="zh-CN" sz="2400" dirty="0" smtClean="0"/>
              <a:t>IMU</a:t>
            </a:r>
            <a:r>
              <a:rPr lang="zh-CN" altLang="en-US" sz="2400" dirty="0" smtClean="0"/>
              <a:t>的算法。 </a:t>
            </a:r>
            <a:endParaRPr lang="en-US" altLang="zh-CN" sz="2400" dirty="0" smtClean="0"/>
          </a:p>
          <a:p>
            <a:pPr eaLnBrk="1" hangingPunct="1">
              <a:lnSpc>
                <a:spcPct val="150000"/>
              </a:lnSpc>
              <a:buFontTx/>
              <a:buNone/>
            </a:pPr>
            <a:r>
              <a:rPr lang="en-US" altLang="zh-CN" sz="2400" dirty="0" smtClean="0"/>
              <a:t>	2</a:t>
            </a:r>
            <a:r>
              <a:rPr lang="zh-CN" altLang="en-US" sz="2400" dirty="0" smtClean="0"/>
              <a:t>、怎样同时控制四个伺服电调：通过编程运用一个</a:t>
            </a:r>
            <a:r>
              <a:rPr lang="en-US" altLang="zh-CN" sz="2400" dirty="0" smtClean="0"/>
              <a:t>1</a:t>
            </a:r>
            <a:r>
              <a:rPr lang="zh-CN" altLang="en-US" sz="2400" dirty="0" smtClean="0"/>
              <a:t>个</a:t>
            </a:r>
            <a:r>
              <a:rPr lang="en-US" altLang="zh-CN" sz="2400" dirty="0" smtClean="0"/>
              <a:t>Timer2 </a:t>
            </a:r>
            <a:r>
              <a:rPr lang="zh-CN" altLang="en-US" sz="2400" dirty="0" smtClean="0"/>
              <a:t>定时器输出</a:t>
            </a:r>
            <a:r>
              <a:rPr lang="en-US" altLang="zh-CN" sz="2400" dirty="0" smtClean="0"/>
              <a:t>4</a:t>
            </a:r>
            <a:r>
              <a:rPr lang="zh-CN" altLang="en-US" sz="2400" dirty="0" smtClean="0"/>
              <a:t>路</a:t>
            </a:r>
            <a:r>
              <a:rPr lang="en-US" altLang="zh-CN" sz="2400" dirty="0" smtClean="0"/>
              <a:t>PWM</a:t>
            </a:r>
            <a:r>
              <a:rPr lang="zh-CN" altLang="en-US" sz="2400" dirty="0" smtClean="0"/>
              <a:t>波。 </a:t>
            </a:r>
            <a:endParaRPr lang="en-US" altLang="zh-CN" sz="2400" dirty="0" smtClean="0"/>
          </a:p>
          <a:p>
            <a:pPr eaLnBrk="1" hangingPunct="1">
              <a:lnSpc>
                <a:spcPct val="150000"/>
              </a:lnSpc>
              <a:buFontTx/>
              <a:buNone/>
            </a:pPr>
            <a:r>
              <a:rPr lang="en-US" altLang="zh-CN" sz="2400" dirty="0" smtClean="0"/>
              <a:t>	3</a:t>
            </a:r>
            <a:r>
              <a:rPr lang="zh-CN" altLang="en-US" sz="2400" dirty="0" smtClean="0"/>
              <a:t>、四轴飞行器会产生顺时针力矩：通过改变电机安装的倾角抵消螺旋桨旋转产生的顺时针力矩。 </a:t>
            </a:r>
            <a:endParaRPr lang="en-US" altLang="zh-CN" sz="2400" dirty="0" smtClean="0"/>
          </a:p>
          <a:p>
            <a:pPr eaLnBrk="1" hangingPunct="1">
              <a:lnSpc>
                <a:spcPct val="150000"/>
              </a:lnSpc>
              <a:buFontTx/>
              <a:buNone/>
            </a:pPr>
            <a:r>
              <a:rPr lang="en-US" altLang="zh-CN" sz="2400" dirty="0" smtClean="0"/>
              <a:t>	4</a:t>
            </a:r>
            <a:r>
              <a:rPr lang="zh-CN" altLang="en-US" sz="2400" dirty="0" smtClean="0"/>
              <a:t>、一般的四轴飞行器成本高：大量采用成熟的硬件。 </a:t>
            </a:r>
          </a:p>
        </p:txBody>
      </p:sp>
      <p:sp>
        <p:nvSpPr>
          <p:cNvPr id="75779" name="Rectangle 2"/>
          <p:cNvSpPr>
            <a:spLocks noGrp="1" noChangeArrowheads="1"/>
          </p:cNvSpPr>
          <p:nvPr>
            <p:ph type="title"/>
          </p:nvPr>
        </p:nvSpPr>
        <p:spPr>
          <a:xfrm>
            <a:off x="214313" y="214313"/>
            <a:ext cx="8715375" cy="500062"/>
          </a:xfrm>
        </p:spPr>
        <p:txBody>
          <a:bodyPr/>
          <a:lstStyle/>
          <a:p>
            <a:pPr algn="ctr"/>
            <a:r>
              <a:rPr lang="zh-CN" altLang="en-US" sz="3200" b="1" dirty="0" smtClean="0"/>
              <a:t>关键问题解决</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sz="half" idx="1"/>
          </p:nvPr>
        </p:nvSpPr>
        <p:spPr>
          <a:xfrm>
            <a:off x="428625" y="857250"/>
            <a:ext cx="8435975" cy="642938"/>
          </a:xfrm>
        </p:spPr>
        <p:txBody>
          <a:bodyPr/>
          <a:lstStyle/>
          <a:p>
            <a:pPr eaLnBrk="1" hangingPunct="1">
              <a:lnSpc>
                <a:spcPct val="150000"/>
              </a:lnSpc>
              <a:buFontTx/>
              <a:buNone/>
            </a:pPr>
            <a:r>
              <a:rPr lang="zh-CN" altLang="en-US" sz="2400" dirty="0" smtClean="0"/>
              <a:t>目标：四轴飞行器平稳飞行</a:t>
            </a:r>
            <a:endParaRPr lang="en-US" altLang="zh-CN" sz="2400" dirty="0" smtClean="0"/>
          </a:p>
          <a:p>
            <a:pPr eaLnBrk="1" hangingPunct="1">
              <a:lnSpc>
                <a:spcPct val="150000"/>
              </a:lnSpc>
              <a:buFontTx/>
              <a:buNone/>
            </a:pPr>
            <a:r>
              <a:rPr lang="zh-CN" altLang="en-US" sz="2400" dirty="0" smtClean="0"/>
              <a:t>战略：用树莓派做控制器（轻巧）</a:t>
            </a:r>
            <a:endParaRPr lang="en-US" altLang="zh-CN" sz="2400" dirty="0" smtClean="0"/>
          </a:p>
          <a:p>
            <a:pPr eaLnBrk="1" hangingPunct="1">
              <a:lnSpc>
                <a:spcPct val="150000"/>
              </a:lnSpc>
              <a:buFontTx/>
              <a:buNone/>
            </a:pPr>
            <a:r>
              <a:rPr lang="zh-CN" altLang="en-US" sz="2400" dirty="0" smtClean="0"/>
              <a:t>路线：</a:t>
            </a:r>
            <a:r>
              <a:rPr lang="en-US" altLang="zh-CN" sz="2400" dirty="0" smtClean="0"/>
              <a:t>IMU</a:t>
            </a:r>
            <a:r>
              <a:rPr lang="zh-CN" altLang="en-US" sz="2400" dirty="0" smtClean="0"/>
              <a:t>算法</a:t>
            </a:r>
          </a:p>
        </p:txBody>
      </p:sp>
      <p:sp>
        <p:nvSpPr>
          <p:cNvPr id="76803" name="Rectangle 2"/>
          <p:cNvSpPr>
            <a:spLocks noGrp="1" noChangeArrowheads="1"/>
          </p:cNvSpPr>
          <p:nvPr>
            <p:ph type="title"/>
          </p:nvPr>
        </p:nvSpPr>
        <p:spPr>
          <a:xfrm>
            <a:off x="214313" y="214313"/>
            <a:ext cx="8715375" cy="500062"/>
          </a:xfrm>
        </p:spPr>
        <p:txBody>
          <a:bodyPr/>
          <a:lstStyle/>
          <a:p>
            <a:pPr algn="ctr"/>
            <a:r>
              <a:rPr lang="zh-CN" altLang="en-US" sz="3200" dirty="0" smtClean="0"/>
              <a:t>目标</a:t>
            </a:r>
            <a:r>
              <a:rPr lang="en-US" altLang="zh-CN" sz="3200" dirty="0" smtClean="0"/>
              <a:t>.</a:t>
            </a:r>
            <a:r>
              <a:rPr lang="zh-CN" altLang="en-US" sz="3200" dirty="0" smtClean="0"/>
              <a:t>战略</a:t>
            </a:r>
            <a:r>
              <a:rPr lang="en-US" altLang="zh-CN" sz="3200" dirty="0" smtClean="0"/>
              <a:t>.</a:t>
            </a:r>
            <a:r>
              <a:rPr lang="zh-CN" altLang="en-US" sz="3200" dirty="0" smtClean="0"/>
              <a:t>路线</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57356" y="214313"/>
            <a:ext cx="5000660" cy="922337"/>
          </a:xfrm>
        </p:spPr>
        <p:txBody>
          <a:bodyPr/>
          <a:lstStyle/>
          <a:p>
            <a:pPr algn="ctr" eaLnBrk="1" hangingPunct="1"/>
            <a:r>
              <a:rPr lang="zh-CN" altLang="en-US" sz="3600" b="1" dirty="0" smtClean="0"/>
              <a:t>从梦想到现实</a:t>
            </a:r>
          </a:p>
        </p:txBody>
      </p:sp>
      <p:sp>
        <p:nvSpPr>
          <p:cNvPr id="63491" name="矩形 7"/>
          <p:cNvSpPr>
            <a:spLocks noChangeArrowheads="1"/>
          </p:cNvSpPr>
          <p:nvPr/>
        </p:nvSpPr>
        <p:spPr bwMode="auto">
          <a:xfrm>
            <a:off x="285750" y="1143000"/>
            <a:ext cx="8643938" cy="4032250"/>
          </a:xfrm>
          <a:prstGeom prst="rect">
            <a:avLst/>
          </a:prstGeom>
          <a:noFill/>
          <a:ln w="9525">
            <a:noFill/>
            <a:miter lim="800000"/>
            <a:headEnd/>
            <a:tailEnd/>
          </a:ln>
        </p:spPr>
        <p:txBody>
          <a:bodyPr>
            <a:spAutoFit/>
          </a:bodyPr>
          <a:lstStyle/>
          <a:p>
            <a:r>
              <a:rPr lang="zh-CN" altLang="en-US" sz="3200" b="1" dirty="0"/>
              <a:t>梦想实现之路</a:t>
            </a:r>
            <a:endParaRPr lang="en-US" altLang="zh-CN" sz="3200" b="1" dirty="0"/>
          </a:p>
          <a:p>
            <a:endParaRPr lang="en-US" altLang="zh-CN" sz="3200" b="1" dirty="0"/>
          </a:p>
          <a:p>
            <a:r>
              <a:rPr lang="zh-CN" altLang="en-US" sz="3200" b="1" dirty="0"/>
              <a:t>目标：要做什么？有创意</a:t>
            </a:r>
            <a:endParaRPr lang="en-US" altLang="zh-CN" sz="3200" b="1" dirty="0"/>
          </a:p>
          <a:p>
            <a:r>
              <a:rPr lang="en-US" altLang="zh-CN" sz="3200" b="1" dirty="0"/>
              <a:t>	</a:t>
            </a:r>
            <a:r>
              <a:rPr lang="zh-CN" altLang="en-US" sz="3200" b="1" dirty="0"/>
              <a:t>战略：学生的条件，采用可行的技术方法，</a:t>
            </a:r>
            <a:r>
              <a:rPr lang="en-US" altLang="zh-CN" sz="3200" b="1" dirty="0"/>
              <a:t>		</a:t>
            </a:r>
            <a:r>
              <a:rPr lang="zh-CN" altLang="en-US" sz="3200" b="1" dirty="0"/>
              <a:t>包括：平台、设备、系统、开发工具</a:t>
            </a:r>
            <a:endParaRPr lang="en-US" altLang="zh-CN" sz="3200" b="1" dirty="0"/>
          </a:p>
          <a:p>
            <a:r>
              <a:rPr lang="en-US" altLang="zh-CN" sz="3200" b="1" dirty="0"/>
              <a:t>		</a:t>
            </a:r>
            <a:r>
              <a:rPr lang="zh-CN" altLang="en-US" sz="3200" b="1" dirty="0"/>
              <a:t>路线：具体实现的技术手段，算法</a:t>
            </a:r>
            <a:endParaRPr lang="en-US" altLang="zh-CN" sz="3200" b="1" dirty="0"/>
          </a:p>
          <a:p>
            <a:endParaRPr lang="en-US" altLang="zh-CN" sz="3200" b="1" dirty="0"/>
          </a:p>
          <a:p>
            <a:r>
              <a:rPr lang="zh-CN" altLang="en-US" sz="3200" b="1" dirty="0"/>
              <a:t>没有简单可以成功的！</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sz="half" idx="1"/>
          </p:nvPr>
        </p:nvSpPr>
        <p:spPr>
          <a:xfrm>
            <a:off x="0" y="1714488"/>
            <a:ext cx="8864600" cy="642938"/>
          </a:xfrm>
        </p:spPr>
        <p:txBody>
          <a:bodyPr/>
          <a:lstStyle/>
          <a:p>
            <a:pPr eaLnBrk="1" hangingPunct="1">
              <a:lnSpc>
                <a:spcPct val="150000"/>
              </a:lnSpc>
              <a:buFontTx/>
              <a:buNone/>
            </a:pPr>
            <a:r>
              <a:rPr lang="zh-CN" altLang="en-US" sz="2000" dirty="0" smtClean="0"/>
              <a:t>     采用树莓派平台（电子锁部分）和</a:t>
            </a:r>
            <a:r>
              <a:rPr lang="en-US" altLang="zh-CN" sz="2000" dirty="0" smtClean="0"/>
              <a:t>Android</a:t>
            </a:r>
            <a:r>
              <a:rPr lang="zh-CN" altLang="en-US" sz="2000" dirty="0" smtClean="0"/>
              <a:t>操作系统（手机控制部分），开发了手持身份认证与多媒体保密通信终端，并实现四大功能：</a:t>
            </a:r>
            <a:endParaRPr lang="en-US" altLang="zh-CN" sz="2000" dirty="0" smtClean="0"/>
          </a:p>
          <a:p>
            <a:pPr eaLnBrk="1" hangingPunct="1">
              <a:lnSpc>
                <a:spcPct val="150000"/>
              </a:lnSpc>
              <a:buFontTx/>
              <a:buNone/>
            </a:pPr>
            <a:r>
              <a:rPr lang="en-US" altLang="zh-CN" sz="2000" dirty="0" smtClean="0"/>
              <a:t>	</a:t>
            </a:r>
            <a:r>
              <a:rPr lang="zh-CN" altLang="en-US" sz="2000" dirty="0" smtClean="0"/>
              <a:t>（</a:t>
            </a:r>
            <a:r>
              <a:rPr lang="en-US" altLang="zh-CN" sz="2000" dirty="0" smtClean="0"/>
              <a:t>1</a:t>
            </a:r>
            <a:r>
              <a:rPr lang="zh-CN" altLang="en-US" sz="2000" dirty="0" smtClean="0"/>
              <a:t>）使用蓝牙</a:t>
            </a:r>
            <a:r>
              <a:rPr lang="en-US" altLang="zh-CN" sz="2000" dirty="0" smtClean="0"/>
              <a:t>API</a:t>
            </a:r>
            <a:r>
              <a:rPr lang="zh-CN" altLang="en-US" sz="2000" dirty="0" smtClean="0"/>
              <a:t>与一次性口令认证机制，实现蓝牙近场身份认证。</a:t>
            </a:r>
            <a:endParaRPr lang="en-US" altLang="zh-CN" sz="2000" dirty="0" smtClean="0"/>
          </a:p>
          <a:p>
            <a:pPr eaLnBrk="1" hangingPunct="1">
              <a:lnSpc>
                <a:spcPct val="150000"/>
              </a:lnSpc>
              <a:buFontTx/>
              <a:buNone/>
            </a:pPr>
            <a:r>
              <a:rPr lang="en-US" altLang="zh-CN" sz="2000" dirty="0" smtClean="0"/>
              <a:t>	</a:t>
            </a:r>
            <a:r>
              <a:rPr lang="zh-CN" altLang="en-US" sz="2000" dirty="0" smtClean="0"/>
              <a:t>（</a:t>
            </a:r>
            <a:r>
              <a:rPr lang="en-US" altLang="zh-CN" sz="2000" dirty="0" smtClean="0"/>
              <a:t>2</a:t>
            </a:r>
            <a:r>
              <a:rPr lang="zh-CN" altLang="en-US" sz="2000" dirty="0" smtClean="0"/>
              <a:t>）采用</a:t>
            </a:r>
            <a:r>
              <a:rPr lang="en-US" altLang="zh-CN" sz="2000" dirty="0" smtClean="0"/>
              <a:t>AES</a:t>
            </a:r>
            <a:r>
              <a:rPr lang="zh-CN" altLang="en-US" sz="2000" dirty="0" smtClean="0"/>
              <a:t>算法对</a:t>
            </a:r>
            <a:r>
              <a:rPr lang="en-US" altLang="zh-CN" sz="2000" dirty="0" smtClean="0"/>
              <a:t>SD</a:t>
            </a:r>
            <a:r>
              <a:rPr lang="zh-CN" altLang="en-US" sz="2000" dirty="0" smtClean="0"/>
              <a:t>卡文件进行加密，并将密文通过蓝牙、</a:t>
            </a:r>
            <a:r>
              <a:rPr lang="en-US" altLang="zh-CN" sz="2000" dirty="0" err="1" smtClean="0"/>
              <a:t>WiFi</a:t>
            </a:r>
            <a:r>
              <a:rPr lang="zh-CN" altLang="en-US" sz="2000" dirty="0" smtClean="0"/>
              <a:t>和邮件发送其他设备；</a:t>
            </a:r>
            <a:endParaRPr lang="en-US" altLang="zh-CN" sz="2000" dirty="0" smtClean="0"/>
          </a:p>
          <a:p>
            <a:pPr eaLnBrk="1" hangingPunct="1">
              <a:lnSpc>
                <a:spcPct val="150000"/>
              </a:lnSpc>
              <a:buFontTx/>
              <a:buNone/>
            </a:pPr>
            <a:r>
              <a:rPr lang="en-US" altLang="zh-CN" sz="2000" dirty="0" smtClean="0"/>
              <a:t>	</a:t>
            </a:r>
            <a:r>
              <a:rPr lang="zh-CN" altLang="en-US" sz="2000" dirty="0" smtClean="0"/>
              <a:t>（</a:t>
            </a:r>
            <a:r>
              <a:rPr lang="en-US" altLang="zh-CN" sz="2000" dirty="0" smtClean="0"/>
              <a:t>3</a:t>
            </a:r>
            <a:r>
              <a:rPr lang="zh-CN" altLang="en-US" sz="2000" dirty="0" smtClean="0"/>
              <a:t>）利用</a:t>
            </a:r>
            <a:r>
              <a:rPr lang="en-US" altLang="zh-CN" sz="2000" dirty="0" smtClean="0"/>
              <a:t>Java</a:t>
            </a:r>
            <a:r>
              <a:rPr lang="zh-CN" altLang="en-US" sz="2000" dirty="0" smtClean="0"/>
              <a:t>的</a:t>
            </a:r>
            <a:r>
              <a:rPr lang="en-US" altLang="zh-CN" sz="2000" dirty="0" smtClean="0"/>
              <a:t>JCA</a:t>
            </a:r>
            <a:r>
              <a:rPr lang="zh-CN" altLang="en-US" sz="2000" dirty="0" smtClean="0"/>
              <a:t>安全架构、网络编程和多线程技术完成</a:t>
            </a:r>
            <a:r>
              <a:rPr lang="en-US" altLang="zh-CN" sz="2000" dirty="0" smtClean="0"/>
              <a:t>DH</a:t>
            </a:r>
            <a:r>
              <a:rPr lang="zh-CN" altLang="en-US" sz="2000" dirty="0" smtClean="0"/>
              <a:t>密钥交换；（</a:t>
            </a:r>
            <a:r>
              <a:rPr lang="en-US" altLang="zh-CN" sz="2000" dirty="0" smtClean="0"/>
              <a:t>4</a:t>
            </a:r>
            <a:r>
              <a:rPr lang="zh-CN" altLang="en-US" sz="2000" dirty="0" smtClean="0"/>
              <a:t>）采用</a:t>
            </a:r>
            <a:r>
              <a:rPr lang="en-US" altLang="zh-CN" sz="2000" dirty="0" smtClean="0"/>
              <a:t>AES</a:t>
            </a:r>
            <a:r>
              <a:rPr lang="zh-CN" altLang="en-US" sz="2000" dirty="0" smtClean="0"/>
              <a:t>算法对音频和视频流加密，以实现多媒体保密通信。</a:t>
            </a:r>
          </a:p>
        </p:txBody>
      </p:sp>
      <p:sp>
        <p:nvSpPr>
          <p:cNvPr id="64515" name="Rectangle 2"/>
          <p:cNvSpPr>
            <a:spLocks noGrp="1" noChangeArrowheads="1"/>
          </p:cNvSpPr>
          <p:nvPr>
            <p:ph type="title"/>
          </p:nvPr>
        </p:nvSpPr>
        <p:spPr>
          <a:xfrm>
            <a:off x="214282" y="428604"/>
            <a:ext cx="8715375" cy="500062"/>
          </a:xfrm>
        </p:spPr>
        <p:txBody>
          <a:bodyPr/>
          <a:lstStyle/>
          <a:p>
            <a:pPr algn="ctr"/>
            <a:r>
              <a:rPr lang="zh-CN" altLang="en-US" sz="3200" b="1" dirty="0" smtClean="0"/>
              <a:t>“丁丁门磁”</a:t>
            </a:r>
            <a:r>
              <a:rPr lang="en-US" altLang="zh-CN" sz="3200" b="1" dirty="0" smtClean="0"/>
              <a:t>—</a:t>
            </a:r>
            <a:r>
              <a:rPr lang="zh-CN" altLang="en-US" sz="3200" b="1" dirty="0" smtClean="0"/>
              <a:t>让门的开关在手机掌握中</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sz="half" idx="1"/>
          </p:nvPr>
        </p:nvSpPr>
        <p:spPr>
          <a:xfrm>
            <a:off x="428625" y="857250"/>
            <a:ext cx="8435975" cy="642938"/>
          </a:xfrm>
        </p:spPr>
        <p:txBody>
          <a:bodyPr/>
          <a:lstStyle/>
          <a:p>
            <a:pPr eaLnBrk="1" hangingPunct="1">
              <a:lnSpc>
                <a:spcPct val="150000"/>
              </a:lnSpc>
              <a:buFontTx/>
              <a:buNone/>
            </a:pPr>
            <a:r>
              <a:rPr lang="zh-CN" altLang="en-US" sz="2000" smtClean="0"/>
              <a:t>（</a:t>
            </a:r>
            <a:r>
              <a:rPr lang="en-US" altLang="zh-CN" sz="2000" smtClean="0"/>
              <a:t>1</a:t>
            </a:r>
            <a:r>
              <a:rPr lang="zh-CN" altLang="en-US" sz="2000" smtClean="0"/>
              <a:t>）设备端软件开启密码采用“九宫格”密码图案来实现，用户只需要记住简单图案而非数字就可进行认证。</a:t>
            </a:r>
            <a:endParaRPr lang="en-US" altLang="zh-CN" sz="2000" smtClean="0"/>
          </a:p>
          <a:p>
            <a:pPr eaLnBrk="1" hangingPunct="1">
              <a:lnSpc>
                <a:spcPct val="150000"/>
              </a:lnSpc>
              <a:buFontTx/>
              <a:buNone/>
            </a:pPr>
            <a:r>
              <a:rPr lang="zh-CN" altLang="en-US" sz="2000" smtClean="0"/>
              <a:t>（</a:t>
            </a:r>
            <a:r>
              <a:rPr lang="en-US" altLang="zh-CN" sz="2000" smtClean="0"/>
              <a:t>2</a:t>
            </a:r>
            <a:r>
              <a:rPr lang="zh-CN" altLang="en-US" sz="2000" smtClean="0"/>
              <a:t>）通过检测画笔的位置和速度产生一次性口令。</a:t>
            </a:r>
            <a:endParaRPr lang="en-US" altLang="zh-CN" sz="2000" smtClean="0"/>
          </a:p>
          <a:p>
            <a:pPr eaLnBrk="1" hangingPunct="1">
              <a:lnSpc>
                <a:spcPct val="150000"/>
              </a:lnSpc>
              <a:buFontTx/>
              <a:buNone/>
            </a:pPr>
            <a:r>
              <a:rPr lang="zh-CN" altLang="en-US" sz="2000" smtClean="0"/>
              <a:t>（</a:t>
            </a:r>
            <a:r>
              <a:rPr lang="en-US" altLang="zh-CN" sz="2000" smtClean="0"/>
              <a:t>3</a:t>
            </a:r>
            <a:r>
              <a:rPr lang="zh-CN" altLang="en-US" sz="2000" smtClean="0"/>
              <a:t>）蓝牙近场认证与一次性口令相结合，可实现强身份认证。</a:t>
            </a:r>
            <a:endParaRPr lang="en-US" altLang="zh-CN" sz="2000" smtClean="0"/>
          </a:p>
          <a:p>
            <a:pPr eaLnBrk="1" hangingPunct="1">
              <a:lnSpc>
                <a:spcPct val="150000"/>
              </a:lnSpc>
              <a:buFontTx/>
              <a:buNone/>
            </a:pPr>
            <a:r>
              <a:rPr lang="zh-CN" altLang="en-US" sz="2000" smtClean="0"/>
              <a:t>（</a:t>
            </a:r>
            <a:r>
              <a:rPr lang="en-US" altLang="zh-CN" sz="2000" smtClean="0"/>
              <a:t>4</a:t>
            </a:r>
            <a:r>
              <a:rPr lang="zh-CN" altLang="en-US" sz="2000" smtClean="0"/>
              <a:t>）路由表更新采用了新的拓扑方式，移动终端的任何信息都通过可信的</a:t>
            </a:r>
            <a:r>
              <a:rPr lang="en-US" altLang="zh-CN" sz="2000" smtClean="0"/>
              <a:t>PC</a:t>
            </a:r>
            <a:r>
              <a:rPr lang="zh-CN" altLang="en-US" sz="2000" smtClean="0"/>
              <a:t>端进行转发，而</a:t>
            </a:r>
            <a:r>
              <a:rPr lang="en-US" altLang="zh-CN" sz="2000" smtClean="0"/>
              <a:t>PC</a:t>
            </a:r>
            <a:r>
              <a:rPr lang="zh-CN" altLang="en-US" sz="2000" smtClean="0"/>
              <a:t>端和手持终端的路由表信息都为动态生成</a:t>
            </a:r>
          </a:p>
        </p:txBody>
      </p:sp>
      <p:sp>
        <p:nvSpPr>
          <p:cNvPr id="65539" name="Rectangle 2"/>
          <p:cNvSpPr>
            <a:spLocks noGrp="1" noChangeArrowheads="1"/>
          </p:cNvSpPr>
          <p:nvPr>
            <p:ph type="title"/>
          </p:nvPr>
        </p:nvSpPr>
        <p:spPr>
          <a:xfrm>
            <a:off x="214313" y="214313"/>
            <a:ext cx="8715375" cy="500062"/>
          </a:xfrm>
        </p:spPr>
        <p:txBody>
          <a:bodyPr/>
          <a:lstStyle/>
          <a:p>
            <a:pPr algn="ctr"/>
            <a:r>
              <a:rPr lang="zh-CN" altLang="en-US" sz="3200" dirty="0" smtClean="0"/>
              <a:t>项目创新点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sz="half" idx="1"/>
          </p:nvPr>
        </p:nvSpPr>
        <p:spPr>
          <a:xfrm>
            <a:off x="428625" y="857250"/>
            <a:ext cx="8435975" cy="642938"/>
          </a:xfrm>
        </p:spPr>
        <p:txBody>
          <a:bodyPr/>
          <a:lstStyle/>
          <a:p>
            <a:pPr eaLnBrk="1" hangingPunct="1">
              <a:lnSpc>
                <a:spcPct val="150000"/>
              </a:lnSpc>
              <a:buFontTx/>
              <a:buNone/>
            </a:pPr>
            <a:r>
              <a:rPr lang="zh-CN" altLang="en-US" sz="2000" smtClean="0"/>
              <a:t>（</a:t>
            </a:r>
            <a:r>
              <a:rPr lang="en-US" altLang="zh-CN" sz="2000" smtClean="0"/>
              <a:t>1</a:t>
            </a:r>
            <a:r>
              <a:rPr lang="zh-CN" altLang="en-US" sz="2000" smtClean="0"/>
              <a:t>）利用微软提供的底层</a:t>
            </a:r>
            <a:r>
              <a:rPr lang="en-US" altLang="zh-CN" sz="2000" smtClean="0"/>
              <a:t>API</a:t>
            </a:r>
            <a:r>
              <a:rPr lang="zh-CN" altLang="en-US" sz="2000" smtClean="0"/>
              <a:t>接口，替换了</a:t>
            </a:r>
            <a:r>
              <a:rPr lang="en-US" altLang="zh-CN" sz="2000" smtClean="0"/>
              <a:t>windows</a:t>
            </a:r>
            <a:r>
              <a:rPr lang="zh-CN" altLang="en-US" sz="2000" smtClean="0"/>
              <a:t>登录界面，使用户不能使用系统快捷方式强行关闭系统。</a:t>
            </a:r>
            <a:endParaRPr lang="en-US" altLang="zh-CN" sz="2000" smtClean="0"/>
          </a:p>
          <a:p>
            <a:pPr eaLnBrk="1" hangingPunct="1">
              <a:lnSpc>
                <a:spcPct val="150000"/>
              </a:lnSpc>
              <a:buFontTx/>
              <a:buNone/>
            </a:pPr>
            <a:r>
              <a:rPr lang="zh-CN" altLang="en-US" sz="2000" smtClean="0"/>
              <a:t>（</a:t>
            </a:r>
            <a:r>
              <a:rPr lang="en-US" altLang="zh-CN" sz="2000" smtClean="0"/>
              <a:t>2</a:t>
            </a:r>
            <a:r>
              <a:rPr lang="zh-CN" altLang="en-US" sz="2000" smtClean="0"/>
              <a:t>）将</a:t>
            </a:r>
            <a:r>
              <a:rPr lang="en-US" altLang="zh-CN" sz="2000" smtClean="0"/>
              <a:t>DH</a:t>
            </a:r>
            <a:r>
              <a:rPr lang="zh-CN" altLang="en-US" sz="2000" smtClean="0"/>
              <a:t>密钥交换后产生的密钥作为系统强随机数的种子，并通过</a:t>
            </a:r>
            <a:r>
              <a:rPr lang="en-US" altLang="zh-CN" sz="2000" smtClean="0"/>
              <a:t>java</a:t>
            </a:r>
            <a:r>
              <a:rPr lang="zh-CN" altLang="en-US" sz="2000" smtClean="0"/>
              <a:t>平台的强随机数生成方式生成</a:t>
            </a:r>
            <a:r>
              <a:rPr lang="en-US" altLang="zh-CN" sz="2000" smtClean="0"/>
              <a:t>AES</a:t>
            </a:r>
            <a:r>
              <a:rPr lang="zh-CN" altLang="en-US" sz="2000" smtClean="0"/>
              <a:t>密钥，实现了</a:t>
            </a:r>
            <a:r>
              <a:rPr lang="en-US" altLang="zh-CN" sz="2000" smtClean="0"/>
              <a:t>DH</a:t>
            </a:r>
            <a:r>
              <a:rPr lang="zh-CN" altLang="en-US" sz="2000" smtClean="0"/>
              <a:t>密钥交换与</a:t>
            </a:r>
            <a:r>
              <a:rPr lang="en-US" altLang="zh-CN" sz="2000" smtClean="0"/>
              <a:t>AES</a:t>
            </a:r>
            <a:r>
              <a:rPr lang="zh-CN" altLang="en-US" sz="2000" smtClean="0"/>
              <a:t>加密的有机结合。</a:t>
            </a:r>
            <a:endParaRPr lang="en-US" altLang="zh-CN" sz="2000" smtClean="0"/>
          </a:p>
          <a:p>
            <a:pPr eaLnBrk="1" hangingPunct="1">
              <a:lnSpc>
                <a:spcPct val="150000"/>
              </a:lnSpc>
              <a:buFontTx/>
              <a:buNone/>
            </a:pPr>
            <a:r>
              <a:rPr lang="zh-CN" altLang="en-US" sz="2000" smtClean="0"/>
              <a:t>（</a:t>
            </a:r>
            <a:r>
              <a:rPr lang="en-US" altLang="zh-CN" sz="2000" smtClean="0"/>
              <a:t>3</a:t>
            </a:r>
            <a:r>
              <a:rPr lang="zh-CN" altLang="en-US" sz="2000" smtClean="0"/>
              <a:t>）实现大数据量安全的通信，是一个很大的难点。本作品采用了</a:t>
            </a:r>
            <a:r>
              <a:rPr lang="en-US" altLang="zh-CN" sz="2000" smtClean="0"/>
              <a:t>java</a:t>
            </a:r>
            <a:r>
              <a:rPr lang="zh-CN" altLang="en-US" sz="2000" smtClean="0"/>
              <a:t>特有的输出加密流和输入解密流编程思想解决了此问题。</a:t>
            </a:r>
          </a:p>
        </p:txBody>
      </p:sp>
      <p:sp>
        <p:nvSpPr>
          <p:cNvPr id="66563" name="Rectangle 2"/>
          <p:cNvSpPr>
            <a:spLocks noGrp="1" noChangeArrowheads="1"/>
          </p:cNvSpPr>
          <p:nvPr>
            <p:ph type="title"/>
          </p:nvPr>
        </p:nvSpPr>
        <p:spPr>
          <a:xfrm>
            <a:off x="214313" y="214313"/>
            <a:ext cx="8715375" cy="500062"/>
          </a:xfrm>
        </p:spPr>
        <p:txBody>
          <a:bodyPr/>
          <a:lstStyle/>
          <a:p>
            <a:pPr algn="ctr"/>
            <a:r>
              <a:rPr lang="zh-CN" altLang="en-US" sz="3200" dirty="0" smtClean="0"/>
              <a:t>关键技术难点及解决方法  </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sz="half" idx="1"/>
          </p:nvPr>
        </p:nvSpPr>
        <p:spPr>
          <a:xfrm>
            <a:off x="428625" y="857250"/>
            <a:ext cx="8435975" cy="642938"/>
          </a:xfrm>
        </p:spPr>
        <p:txBody>
          <a:bodyPr/>
          <a:lstStyle/>
          <a:p>
            <a:pPr eaLnBrk="1" hangingPunct="1">
              <a:lnSpc>
                <a:spcPct val="150000"/>
              </a:lnSpc>
              <a:buFontTx/>
              <a:buNone/>
            </a:pPr>
            <a:r>
              <a:rPr lang="zh-CN" altLang="en-US" sz="2400" dirty="0" smtClean="0"/>
              <a:t>目标：手机控制的安全电子门锁（突出安全性）</a:t>
            </a:r>
            <a:r>
              <a:rPr lang="en-US" altLang="zh-CN" sz="2400" dirty="0" smtClean="0"/>
              <a:t>——</a:t>
            </a:r>
            <a:r>
              <a:rPr lang="zh-CN" altLang="en-US" sz="2400" dirty="0" smtClean="0"/>
              <a:t>相比汽车电子锁</a:t>
            </a:r>
            <a:endParaRPr lang="en-US" altLang="zh-CN" sz="2400" dirty="0" smtClean="0"/>
          </a:p>
          <a:p>
            <a:pPr eaLnBrk="1" hangingPunct="1">
              <a:lnSpc>
                <a:spcPct val="150000"/>
              </a:lnSpc>
              <a:buFontTx/>
              <a:buNone/>
            </a:pPr>
            <a:r>
              <a:rPr lang="zh-CN" altLang="en-US" sz="2400" dirty="0" smtClean="0"/>
              <a:t>战略：树莓派（控制电子锁头）</a:t>
            </a:r>
            <a:r>
              <a:rPr lang="en-US" altLang="zh-CN" sz="2400" dirty="0" smtClean="0"/>
              <a:t>+</a:t>
            </a:r>
            <a:r>
              <a:rPr lang="zh-CN" altLang="en-US" sz="2400" dirty="0" smtClean="0"/>
              <a:t>安卓手机</a:t>
            </a:r>
            <a:r>
              <a:rPr lang="en-US" altLang="zh-CN" sz="2400" dirty="0" smtClean="0"/>
              <a:t>——</a:t>
            </a:r>
            <a:r>
              <a:rPr lang="zh-CN" altLang="en-US" sz="2400" dirty="0" smtClean="0"/>
              <a:t>可行</a:t>
            </a:r>
            <a:endParaRPr lang="en-US" altLang="zh-CN" sz="2400" dirty="0" smtClean="0"/>
          </a:p>
          <a:p>
            <a:pPr eaLnBrk="1" hangingPunct="1">
              <a:lnSpc>
                <a:spcPct val="150000"/>
              </a:lnSpc>
              <a:buFontTx/>
              <a:buNone/>
            </a:pPr>
            <a:r>
              <a:rPr lang="zh-CN" altLang="en-US" sz="2400" dirty="0" smtClean="0"/>
              <a:t>路线：蓝牙</a:t>
            </a:r>
            <a:r>
              <a:rPr lang="en-US" altLang="zh-CN" sz="2400" dirty="0" smtClean="0"/>
              <a:t>+</a:t>
            </a:r>
            <a:r>
              <a:rPr lang="zh-CN" altLang="en-US" sz="2400" dirty="0" smtClean="0"/>
              <a:t>动态口令</a:t>
            </a:r>
          </a:p>
        </p:txBody>
      </p:sp>
      <p:sp>
        <p:nvSpPr>
          <p:cNvPr id="67587" name="Rectangle 2"/>
          <p:cNvSpPr>
            <a:spLocks noGrp="1" noChangeArrowheads="1"/>
          </p:cNvSpPr>
          <p:nvPr>
            <p:ph type="title"/>
          </p:nvPr>
        </p:nvSpPr>
        <p:spPr>
          <a:xfrm>
            <a:off x="214313" y="214313"/>
            <a:ext cx="8715375" cy="500062"/>
          </a:xfrm>
        </p:spPr>
        <p:txBody>
          <a:bodyPr/>
          <a:lstStyle/>
          <a:p>
            <a:pPr algn="ctr"/>
            <a:r>
              <a:rPr lang="zh-CN" altLang="en-US" sz="3200" dirty="0" smtClean="0"/>
              <a:t>目标</a:t>
            </a:r>
            <a:r>
              <a:rPr lang="en-US" altLang="zh-CN" sz="3200" dirty="0" smtClean="0"/>
              <a:t>.</a:t>
            </a:r>
            <a:r>
              <a:rPr lang="zh-CN" altLang="en-US" sz="3200" dirty="0" smtClean="0"/>
              <a:t>战略</a:t>
            </a:r>
            <a:r>
              <a:rPr lang="en-US" altLang="zh-CN" sz="3200" dirty="0" smtClean="0"/>
              <a:t>.</a:t>
            </a:r>
            <a:r>
              <a:rPr lang="zh-CN" altLang="en-US" sz="3200" dirty="0" smtClean="0"/>
              <a:t>路线</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随着中国经济的高速发展和建筑业的蓬勃，塔吊的用量剧增。现在的建筑工地上常常是几百座塔吊同时作业，存在多个交叉工作区，塔吊碰撞事故频繁发生，急需塔吊防碰产品。</a:t>
            </a:r>
            <a:endParaRPr lang="en-US" altLang="zh-CN" sz="2400" dirty="0" smtClean="0"/>
          </a:p>
          <a:p>
            <a:pPr eaLnBrk="1" hangingPunct="1">
              <a:lnSpc>
                <a:spcPct val="150000"/>
              </a:lnSpc>
              <a:buFontTx/>
              <a:buNone/>
            </a:pPr>
            <a:r>
              <a:rPr lang="en-US" altLang="zh-CN" sz="2400" dirty="0" smtClean="0"/>
              <a:t>	</a:t>
            </a:r>
            <a:r>
              <a:rPr lang="zh-CN" altLang="en-US" sz="2400" dirty="0" smtClean="0"/>
              <a:t>本项目塔吊防碰产品以树莓派作</a:t>
            </a:r>
            <a:r>
              <a:rPr lang="en-US" altLang="zh-CN" sz="2400" dirty="0" smtClean="0"/>
              <a:t>CPU</a:t>
            </a:r>
            <a:r>
              <a:rPr lang="zh-CN" altLang="en-US" sz="2400" dirty="0" smtClean="0"/>
              <a:t>，通过传感器测出自身所有坐标，以此确定姿态，通过无线模块与周围塔吊共享坐标，并将自身坐标与其他塔吊的坐标运算，由此判断是否有碰撞危险，在碰撞发生前发出警报及时提醒塔吊司机，避免事故发生。</a:t>
            </a:r>
          </a:p>
        </p:txBody>
      </p:sp>
      <p:sp>
        <p:nvSpPr>
          <p:cNvPr id="68611" name="Rectangle 2"/>
          <p:cNvSpPr>
            <a:spLocks noGrp="1" noChangeArrowheads="1"/>
          </p:cNvSpPr>
          <p:nvPr>
            <p:ph type="title"/>
          </p:nvPr>
        </p:nvSpPr>
        <p:spPr>
          <a:xfrm>
            <a:off x="214313" y="214313"/>
            <a:ext cx="8715375" cy="500062"/>
          </a:xfrm>
        </p:spPr>
        <p:txBody>
          <a:bodyPr/>
          <a:lstStyle/>
          <a:p>
            <a:pPr algn="ctr"/>
            <a:r>
              <a:rPr lang="zh-CN" altLang="en-US" sz="3200" dirty="0" smtClean="0"/>
              <a:t>基于树莓派的新型自组织塔吊防碰撞系统</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①无主服务器，降低了系统的设备采购和管理总成本</a:t>
            </a:r>
            <a:endParaRPr lang="en-US" altLang="zh-CN" sz="2400" dirty="0" smtClean="0"/>
          </a:p>
          <a:p>
            <a:pPr eaLnBrk="1" hangingPunct="1">
              <a:lnSpc>
                <a:spcPct val="150000"/>
              </a:lnSpc>
              <a:buFontTx/>
              <a:buNone/>
            </a:pPr>
            <a:r>
              <a:rPr lang="en-US" altLang="zh-CN" sz="2400" dirty="0" smtClean="0"/>
              <a:t>	</a:t>
            </a:r>
            <a:r>
              <a:rPr lang="zh-CN" altLang="en-US" sz="2400" dirty="0" smtClean="0"/>
              <a:t>②无线传输，解决了建筑工地上连线困难和维护困难的问题。③无塔吊台数上限，符合中国建筑工地上几百台塔吊同时作业的要求。</a:t>
            </a:r>
            <a:endParaRPr lang="en-US" altLang="zh-CN" sz="2400" dirty="0" smtClean="0"/>
          </a:p>
          <a:p>
            <a:pPr eaLnBrk="1" hangingPunct="1">
              <a:lnSpc>
                <a:spcPct val="150000"/>
              </a:lnSpc>
              <a:buFontTx/>
              <a:buNone/>
            </a:pPr>
            <a:r>
              <a:rPr lang="en-US" altLang="zh-CN" sz="2400" dirty="0" smtClean="0"/>
              <a:t>	</a:t>
            </a:r>
            <a:r>
              <a:rPr lang="zh-CN" altLang="en-US" sz="2400" dirty="0" smtClean="0"/>
              <a:t>④显示界面简洁，操作简单，适合低文化水平的塔吊司机群体使用。</a:t>
            </a:r>
            <a:endParaRPr lang="en-US" altLang="zh-CN" sz="2400" dirty="0" smtClean="0"/>
          </a:p>
          <a:p>
            <a:pPr eaLnBrk="1" hangingPunct="1">
              <a:lnSpc>
                <a:spcPct val="150000"/>
              </a:lnSpc>
              <a:buFontTx/>
              <a:buNone/>
            </a:pPr>
            <a:r>
              <a:rPr lang="en-US" altLang="zh-CN" sz="2400" dirty="0" smtClean="0"/>
              <a:t>	</a:t>
            </a:r>
            <a:r>
              <a:rPr lang="zh-CN" altLang="en-US" sz="2400" dirty="0" smtClean="0"/>
              <a:t>⑤超低成本，约</a:t>
            </a:r>
            <a:r>
              <a:rPr lang="en-US" altLang="zh-CN" sz="2400" dirty="0" smtClean="0"/>
              <a:t>350</a:t>
            </a:r>
            <a:r>
              <a:rPr lang="zh-CN" altLang="en-US" sz="2400" dirty="0" smtClean="0"/>
              <a:t>元左右，符合中国建筑工地的消费水平。⑥设有低功耗模式，适合停工的塔吊使用，降低了电池的充电频率。 </a:t>
            </a:r>
          </a:p>
        </p:txBody>
      </p:sp>
      <p:sp>
        <p:nvSpPr>
          <p:cNvPr id="69635" name="Rectangle 2"/>
          <p:cNvSpPr>
            <a:spLocks noGrp="1" noChangeArrowheads="1"/>
          </p:cNvSpPr>
          <p:nvPr>
            <p:ph type="title"/>
          </p:nvPr>
        </p:nvSpPr>
        <p:spPr>
          <a:xfrm>
            <a:off x="214313" y="214313"/>
            <a:ext cx="8715375" cy="500062"/>
          </a:xfrm>
        </p:spPr>
        <p:txBody>
          <a:bodyPr/>
          <a:lstStyle/>
          <a:p>
            <a:pPr algn="ctr"/>
            <a:r>
              <a:rPr lang="zh-CN" altLang="en-US" sz="3200" b="1" dirty="0" smtClean="0"/>
              <a:t>项目创新性</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sz="half" idx="1"/>
          </p:nvPr>
        </p:nvSpPr>
        <p:spPr>
          <a:xfrm>
            <a:off x="142875" y="857250"/>
            <a:ext cx="8721725" cy="642938"/>
          </a:xfrm>
        </p:spPr>
        <p:txBody>
          <a:bodyPr/>
          <a:lstStyle/>
          <a:p>
            <a:pPr eaLnBrk="1" hangingPunct="1">
              <a:lnSpc>
                <a:spcPct val="150000"/>
              </a:lnSpc>
              <a:buFontTx/>
              <a:buNone/>
            </a:pPr>
            <a:r>
              <a:rPr lang="en-US" altLang="zh-CN" sz="2400" dirty="0" smtClean="0"/>
              <a:t>	</a:t>
            </a:r>
            <a:r>
              <a:rPr lang="zh-CN" altLang="en-US" sz="2400" dirty="0" smtClean="0"/>
              <a:t>同类产品五大缺点为：</a:t>
            </a:r>
            <a:endParaRPr lang="en-US" altLang="zh-CN" sz="2400" dirty="0" smtClean="0"/>
          </a:p>
          <a:p>
            <a:pPr eaLnBrk="1" hangingPunct="1">
              <a:lnSpc>
                <a:spcPct val="150000"/>
              </a:lnSpc>
              <a:buFontTx/>
              <a:buNone/>
            </a:pPr>
            <a:r>
              <a:rPr lang="en-US" altLang="zh-CN" sz="2400" dirty="0" smtClean="0"/>
              <a:t>	</a:t>
            </a:r>
            <a:r>
              <a:rPr lang="zh-CN" altLang="en-US" sz="2400" dirty="0" smtClean="0"/>
              <a:t>①不同公司的塔吊连接至地面同一主服务器，最后各个公司互相推卸，无人购买。</a:t>
            </a:r>
            <a:endParaRPr lang="en-US" altLang="zh-CN" sz="2400" dirty="0" smtClean="0"/>
          </a:p>
          <a:p>
            <a:pPr eaLnBrk="1" hangingPunct="1">
              <a:lnSpc>
                <a:spcPct val="150000"/>
              </a:lnSpc>
              <a:buFontTx/>
              <a:buNone/>
            </a:pPr>
            <a:r>
              <a:rPr lang="en-US" altLang="zh-CN" sz="2400" dirty="0" smtClean="0"/>
              <a:t>	</a:t>
            </a:r>
            <a:r>
              <a:rPr lang="zh-CN" altLang="en-US" sz="2400" dirty="0" smtClean="0"/>
              <a:t>②通过线缆连接，到处是建材，连线难度大，且线缆损坏后查线难度大，换线难度大。</a:t>
            </a:r>
            <a:endParaRPr lang="en-US" altLang="zh-CN" sz="2400" dirty="0" smtClean="0"/>
          </a:p>
          <a:p>
            <a:pPr eaLnBrk="1" hangingPunct="1">
              <a:lnSpc>
                <a:spcPct val="150000"/>
              </a:lnSpc>
              <a:buFontTx/>
              <a:buNone/>
            </a:pPr>
            <a:r>
              <a:rPr lang="en-US" altLang="zh-CN" sz="2400" dirty="0" smtClean="0"/>
              <a:t>	 </a:t>
            </a:r>
            <a:r>
              <a:rPr lang="zh-CN" altLang="en-US" sz="2400" dirty="0" smtClean="0"/>
              <a:t>③塔吊防碰产品最多连接</a:t>
            </a:r>
            <a:r>
              <a:rPr lang="en-US" altLang="zh-CN" sz="2400" dirty="0" smtClean="0"/>
              <a:t>9</a:t>
            </a:r>
            <a:r>
              <a:rPr lang="zh-CN" altLang="en-US" sz="2400" dirty="0" smtClean="0"/>
              <a:t>台塔吊，而工地上常有</a:t>
            </a:r>
            <a:r>
              <a:rPr lang="en-US" altLang="zh-CN" sz="2400" dirty="0" smtClean="0"/>
              <a:t>500</a:t>
            </a:r>
            <a:r>
              <a:rPr lang="zh-CN" altLang="en-US" sz="2400" dirty="0" smtClean="0"/>
              <a:t>台塔吊。</a:t>
            </a:r>
            <a:endParaRPr lang="en-US" altLang="zh-CN" sz="2400" dirty="0" smtClean="0"/>
          </a:p>
          <a:p>
            <a:pPr eaLnBrk="1" hangingPunct="1">
              <a:lnSpc>
                <a:spcPct val="150000"/>
              </a:lnSpc>
              <a:buFontTx/>
              <a:buNone/>
            </a:pPr>
            <a:r>
              <a:rPr lang="en-US" altLang="zh-CN" sz="2400" dirty="0" smtClean="0"/>
              <a:t>	</a:t>
            </a:r>
            <a:r>
              <a:rPr lang="zh-CN" altLang="en-US" sz="2400" dirty="0" smtClean="0"/>
              <a:t>④超大彩屏，显示和操作复杂，超出了农民工身份的塔吊司机的使用能力范围。⑤价格昂贵，</a:t>
            </a:r>
            <a:r>
              <a:rPr lang="en-US" altLang="zh-CN" sz="2400" dirty="0" smtClean="0"/>
              <a:t>20000</a:t>
            </a:r>
            <a:r>
              <a:rPr lang="zh-CN" altLang="en-US" sz="2400" dirty="0" smtClean="0"/>
              <a:t>元</a:t>
            </a:r>
            <a:r>
              <a:rPr lang="en-US" altLang="zh-CN" sz="2400" dirty="0" smtClean="0"/>
              <a:t>/</a:t>
            </a:r>
            <a:r>
              <a:rPr lang="zh-CN" altLang="en-US" sz="2400" dirty="0" smtClean="0"/>
              <a:t>台，不符合中国建筑领域消费水平。</a:t>
            </a:r>
          </a:p>
        </p:txBody>
      </p:sp>
      <p:sp>
        <p:nvSpPr>
          <p:cNvPr id="70659" name="Rectangle 2"/>
          <p:cNvSpPr>
            <a:spLocks noGrp="1" noChangeArrowheads="1"/>
          </p:cNvSpPr>
          <p:nvPr>
            <p:ph type="title"/>
          </p:nvPr>
        </p:nvSpPr>
        <p:spPr>
          <a:xfrm>
            <a:off x="214313" y="214313"/>
            <a:ext cx="8715375" cy="500062"/>
          </a:xfrm>
        </p:spPr>
        <p:txBody>
          <a:bodyPr/>
          <a:lstStyle/>
          <a:p>
            <a:pPr algn="ctr"/>
            <a:r>
              <a:rPr lang="zh-CN" altLang="en-US" sz="3200" b="1" dirty="0" smtClean="0"/>
              <a:t>与同类产品对比优势</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5426</TotalTime>
  <Words>418</Words>
  <Application>Microsoft Office PowerPoint</Application>
  <PresentationFormat>全屏显示(4:3)</PresentationFormat>
  <Paragraphs>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默认设计模板</vt:lpstr>
      <vt:lpstr>幻灯片 1</vt:lpstr>
      <vt:lpstr>从梦想到现实</vt:lpstr>
      <vt:lpstr>“丁丁门磁”—让门的开关在手机掌握中</vt:lpstr>
      <vt:lpstr>项目创新点 </vt:lpstr>
      <vt:lpstr>关键技术难点及解决方法  </vt:lpstr>
      <vt:lpstr>目标.战略.路线</vt:lpstr>
      <vt:lpstr>基于树莓派的新型自组织塔吊防碰撞系统</vt:lpstr>
      <vt:lpstr>项目创新性</vt:lpstr>
      <vt:lpstr>与同类产品对比优势</vt:lpstr>
      <vt:lpstr>技术难点</vt:lpstr>
      <vt:lpstr>目标.战略.路线</vt:lpstr>
      <vt:lpstr>基于DCM算法的低成本可扩展小型四轴飞行器</vt:lpstr>
      <vt:lpstr>项目创新点</vt:lpstr>
      <vt:lpstr>关键问题解决</vt:lpstr>
      <vt:lpstr>目标.战略.路线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张家浩</dc:creator>
  <cp:lastModifiedBy>zhangjh</cp:lastModifiedBy>
  <cp:revision>357</cp:revision>
  <dcterms:created xsi:type="dcterms:W3CDTF">2009-01-14T02:14:53Z</dcterms:created>
  <dcterms:modified xsi:type="dcterms:W3CDTF">2014-12-18T02:02:34Z</dcterms:modified>
</cp:coreProperties>
</file>