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648" r:id="rId2"/>
    <p:sldId id="649" r:id="rId3"/>
    <p:sldId id="650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663" r:id="rId17"/>
    <p:sldId id="667" r:id="rId18"/>
    <p:sldId id="668" r:id="rId19"/>
    <p:sldId id="669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78" r:id="rId29"/>
    <p:sldId id="679" r:id="rId30"/>
    <p:sldId id="680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688" r:id="rId39"/>
    <p:sldId id="689" r:id="rId40"/>
    <p:sldId id="690" r:id="rId41"/>
    <p:sldId id="691" r:id="rId42"/>
    <p:sldId id="692" r:id="rId43"/>
    <p:sldId id="693" r:id="rId44"/>
    <p:sldId id="694" r:id="rId45"/>
    <p:sldId id="695" r:id="rId46"/>
    <p:sldId id="696" r:id="rId47"/>
    <p:sldId id="697" r:id="rId48"/>
    <p:sldId id="698" r:id="rId49"/>
    <p:sldId id="699" r:id="rId50"/>
    <p:sldId id="700" r:id="rId51"/>
    <p:sldId id="701" r:id="rId52"/>
    <p:sldId id="702" r:id="rId53"/>
    <p:sldId id="703" r:id="rId54"/>
    <p:sldId id="704" r:id="rId55"/>
    <p:sldId id="705" r:id="rId56"/>
    <p:sldId id="706" r:id="rId57"/>
    <p:sldId id="707" r:id="rId58"/>
    <p:sldId id="708" r:id="rId59"/>
    <p:sldId id="709" r:id="rId60"/>
    <p:sldId id="710" r:id="rId61"/>
    <p:sldId id="711" r:id="rId62"/>
    <p:sldId id="712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77AE-D43F-4780-A63E-A21EB246C4D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4D373-D8BE-4A99-A2F3-C573F3C8DEC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080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80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080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80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0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3A315-3C22-4F5E-9369-070F011B195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02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34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234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34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234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D61F8-AA68-4C09-995D-7C175707767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0254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54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254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54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54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25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ED609-F5E3-44EC-91CC-7C3EDB109CF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0275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275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275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30B2-2A5E-4453-AACF-991394CDC7CA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0500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500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50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8BA6F-BF76-4367-A8F6-06EABD257AEF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0520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0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52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52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8CE02-73C6-4208-B45D-AEF07C983E5A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054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54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54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BAECB-8ED5-4670-8228-AA2B64F8ECF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8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AFBD4-CC54-406B-ABC9-F625A7228F6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9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4B7D8-A9FC-4579-A7C1-D4DACA8C4C6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B807D-DAFF-40CC-83CF-D7161D60CD5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79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1A478-036E-47CA-A636-6E209E2D017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8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27BAF-0541-4B3D-A3E1-457B5B720CA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59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B2563-D8D9-46DB-9D5E-37008BADFB0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060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60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060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60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0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29BE8-2CBC-41E7-910E-E3A76A9A84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64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64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64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7924800" cy="5032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836613"/>
            <a:ext cx="4171950" cy="5249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836613"/>
            <a:ext cx="4173537" cy="5249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1909D800-FD34-44FC-8CC9-DA6F5213DC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leiphone.com/tag/%E6%99%BA%E8%83%BD%E5%AE%B6%E5%B1%8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个创客的树莓派应用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探索者联盟团队的另一个项目就是监测心率的仪器，这主要针对老人开发，帮助他们实时监测自己的心脏数据，为突发事件提供一些医疗上的数据。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9</a:t>
            </a:r>
            <a:r>
              <a:rPr lang="zh-CN" altLang="en-US" sz="3200" b="1" dirty="0" smtClean="0"/>
              <a:t>、心率监测器</a:t>
            </a:r>
            <a:endParaRPr lang="zh-CN" altLang="en-US" sz="3200" b="1" i="1" dirty="0"/>
          </a:p>
        </p:txBody>
      </p:sp>
      <p:pic>
        <p:nvPicPr>
          <p:cNvPr id="13314" name="Picture 2" descr="C:\Users\zhangjh\AppData\Roaming\360se6\Application\User Data\temp\03-14-53-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14554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冬天躺在床上看书是一件比较舒适的事情，但是睡前关灯这个动作，估计很让很多人不爽。为了解决这个问题，“行动小组”借组蓝牙模块对插座进行了改造，让使用者可以通过手机完成这个关灯动作，不必下床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、遥控开关</a:t>
            </a:r>
            <a:endParaRPr lang="zh-CN" altLang="en-US" sz="3200" b="1" i="1" dirty="0"/>
          </a:p>
        </p:txBody>
      </p:sp>
      <p:pic>
        <p:nvPicPr>
          <p:cNvPr id="12290" name="Picture 2" descr="C:\Users\zhangjh\AppData\Roaming\360se6\Application\User Data\temp\03-16-33-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428868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不少交通事故是因为醉酒驾驶而导致的，有没有办法从源头上解决这个问题呢？“</a:t>
            </a:r>
            <a:r>
              <a:rPr lang="en-US" altLang="zh-CN" sz="2400" dirty="0" smtClean="0"/>
              <a:t>Dream Chaser”</a:t>
            </a:r>
            <a:r>
              <a:rPr lang="zh-CN" altLang="en-US" sz="2400" dirty="0" smtClean="0"/>
              <a:t>团队带来了醉驾控制系统，它会检测驾驶者的进行酒精含量检测，如果超过国家法律规定，它就会把驾驶系统锁定，不让开车。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11</a:t>
            </a:r>
            <a:r>
              <a:rPr lang="zh-CN" altLang="en-US" sz="3200" b="1" dirty="0" smtClean="0"/>
              <a:t>、酒驾控制系统</a:t>
            </a:r>
            <a:endParaRPr lang="zh-CN" altLang="en-US" sz="3200" b="1" i="1" dirty="0"/>
          </a:p>
        </p:txBody>
      </p:sp>
      <p:pic>
        <p:nvPicPr>
          <p:cNvPr id="11266" name="Picture 2" descr="C:\Users\zhangjh\AppData\Roaming\360se6\Application\User Data\temp\03-53-22-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428868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如果传统文化没人继承，这是多么可怕的事情？“小菜一碟”团队来自南京艺术学院，他们希望通过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、蓝牙技术把皮影戏“机械化”，通过电子技术把这份传统文化继承下去。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12</a:t>
            </a:r>
            <a:r>
              <a:rPr lang="zh-CN" altLang="en-US" sz="3200" b="1" dirty="0" smtClean="0"/>
              <a:t>、皮影戏</a:t>
            </a:r>
            <a:endParaRPr lang="zh-CN" altLang="en-US" sz="3200" b="1" i="1" dirty="0"/>
          </a:p>
        </p:txBody>
      </p:sp>
      <p:pic>
        <p:nvPicPr>
          <p:cNvPr id="10242" name="Picture 2" descr="C:\Users\zhangjh\AppData\Roaming\360se6\Application\User Data\temp\04-04-16-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85992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92869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这是来自南京创客空间的情景交互灯具，可以显示不同的颜色，让灯光与特定的场景所匹配。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13</a:t>
            </a:r>
            <a:r>
              <a:rPr lang="zh-CN" altLang="en-US" sz="3200" b="1" dirty="0" smtClean="0"/>
              <a:t>、妖姬宠儿</a:t>
            </a:r>
            <a:endParaRPr lang="zh-CN" altLang="en-US" sz="3200" b="1" dirty="0"/>
          </a:p>
        </p:txBody>
      </p:sp>
      <p:pic>
        <p:nvPicPr>
          <p:cNvPr id="9218" name="Picture 2" descr="C:\Users\zhangjh\AppData\Roaming\360se6\Application\User Data\temp\04-05-21-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85992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这款产品是非常环保的，它的部件主要来源于废弃木板和光驱，可以在纸张或者木板上进行激光雕刻。早些时候，笔者使用过类似的设备做了一张木质名片，非常炫酷。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14</a:t>
            </a:r>
            <a:r>
              <a:rPr lang="zh-CN" altLang="en-US" sz="3200" b="1" dirty="0" smtClean="0"/>
              <a:t>、激光雕刻机</a:t>
            </a:r>
            <a:endParaRPr lang="zh-CN" altLang="en-US" sz="3200" b="1" dirty="0"/>
          </a:p>
        </p:txBody>
      </p:sp>
      <p:pic>
        <p:nvPicPr>
          <p:cNvPr id="8194" name="Picture 2" descr="C:\Users\zhangjh\AppData\Roaming\360se6\Application\User Data\temp\04-08-41-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14554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如果你对地铁仔细观察的话，你会发现，站台和车子之间时常有一条比较大的缝隙，容易发生“咬人”事故。火星团队设计了一个缝隙填补系统，能够在地铁到站的时候把相应的挡板打开，防止路人陷进去。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15</a:t>
            </a:r>
            <a:r>
              <a:rPr lang="zh-CN" altLang="en-US" sz="3200" b="1" dirty="0" smtClean="0"/>
              <a:t>、地铁缝隙填补</a:t>
            </a:r>
            <a:endParaRPr lang="zh-CN" altLang="en-US" sz="3200" b="1" i="1" dirty="0"/>
          </a:p>
        </p:txBody>
      </p:sp>
      <p:pic>
        <p:nvPicPr>
          <p:cNvPr id="7170" name="Picture 2" descr="C:\Users\zhangjh\AppData\Roaming\360se6\Application\User Data\temp\04-31-48-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428868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5" name="Text Box 3"/>
          <p:cNvSpPr txBox="1">
            <a:spLocks noChangeArrowheads="1"/>
          </p:cNvSpPr>
          <p:nvPr/>
        </p:nvSpPr>
        <p:spPr bwMode="auto">
          <a:xfrm>
            <a:off x="1042988" y="2349500"/>
            <a:ext cx="7129462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effectLst/>
                <a:latin typeface="Times New Roman" pitchFamily="18" charset="0"/>
              </a:rPr>
              <a:t>§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2.2  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目标与目标获取</a:t>
            </a:r>
          </a:p>
          <a:p>
            <a:endParaRPr kumimoji="1" lang="zh-CN" altLang="en-US" sz="2800" b="1">
              <a:effectLst/>
              <a:latin typeface="Times New Roman" pitchFamily="18" charset="0"/>
            </a:endParaRPr>
          </a:p>
          <a:p>
            <a:endParaRPr kumimoji="1" lang="en-US" altLang="zh-CN" sz="2800" b="1">
              <a:effectLst/>
              <a:latin typeface="Times New Roman" pitchFamily="18" charset="0"/>
            </a:endParaRPr>
          </a:p>
        </p:txBody>
      </p:sp>
      <p:graphicFrame>
        <p:nvGraphicFramePr>
          <p:cNvPr id="1441796" name="Object 4"/>
          <p:cNvGraphicFramePr>
            <a:graphicFrameLocks noChangeAspect="1"/>
          </p:cNvGraphicFramePr>
          <p:nvPr/>
        </p:nvGraphicFramePr>
        <p:xfrm>
          <a:off x="5867400" y="404813"/>
          <a:ext cx="2557463" cy="5589587"/>
        </p:xfrm>
        <a:graphic>
          <a:graphicData uri="http://schemas.openxmlformats.org/presentationml/2006/ole">
            <p:oleObj spid="_x0000_s2050" name="剪辑" r:id="rId4" imgW="2765160" imgH="6043320" progId="">
              <p:embed/>
            </p:oleObj>
          </a:graphicData>
        </a:graphic>
      </p:graphicFrame>
      <p:sp>
        <p:nvSpPr>
          <p:cNvPr id="1441797" name="Rectangle 5"/>
          <p:cNvSpPr>
            <a:spLocks noChangeArrowheads="1"/>
          </p:cNvSpPr>
          <p:nvPr/>
        </p:nvSpPr>
        <p:spPr bwMode="auto">
          <a:xfrm>
            <a:off x="684213" y="4508500"/>
            <a:ext cx="82169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0000FF"/>
                </a:solidFill>
                <a:effectLst/>
              </a:rPr>
              <a:t>这里的目标获取不是指如何达到目标，而是指如何明确地知道自己的目标是什么</a:t>
            </a:r>
          </a:p>
          <a:p>
            <a:pP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0000FF"/>
                </a:solidFill>
                <a:effectLst/>
              </a:rPr>
              <a:t>目前而言，如何确定软件项目的目标，更多的是依靠经验！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AutoShape 2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848600" cy="49530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</a:rPr>
              <a:t>§</a:t>
            </a:r>
            <a:r>
              <a:rPr kumimoji="1" lang="en-US" altLang="zh-CN" sz="3200">
                <a:solidFill>
                  <a:schemeClr val="tx1"/>
                </a:solidFill>
              </a:rPr>
              <a:t>2.2  </a:t>
            </a:r>
            <a:r>
              <a:rPr kumimoji="1" lang="zh-CN" altLang="en-US" sz="3200">
                <a:solidFill>
                  <a:schemeClr val="tx1"/>
                </a:solidFill>
                <a:latin typeface="宋体" pitchFamily="2" charset="-122"/>
              </a:rPr>
              <a:t>目标</a:t>
            </a:r>
            <a:r>
              <a:rPr kumimoji="1" lang="en-US" altLang="zh-CN" sz="3200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en-US" altLang="zh-CN" sz="3200">
                <a:solidFill>
                  <a:srgbClr val="0000FF"/>
                </a:solidFill>
                <a:latin typeface="宋体" pitchFamily="2" charset="-122"/>
              </a:rPr>
              <a:t>—— </a:t>
            </a:r>
            <a:r>
              <a:rPr lang="zh-CN" altLang="en-US" sz="3200">
                <a:solidFill>
                  <a:srgbClr val="0000FF"/>
                </a:solidFill>
                <a:latin typeface="宋体" pitchFamily="2" charset="-122"/>
              </a:rPr>
              <a:t>目标的载体（方案）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137525" cy="554513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400" b="1">
                <a:solidFill>
                  <a:srgbClr val="0000FF"/>
                </a:solidFill>
              </a:rPr>
              <a:t>什么是目标？</a:t>
            </a:r>
            <a:endParaRPr kumimoji="1" lang="zh-CN" altLang="en-US" sz="2400">
              <a:solidFill>
                <a:srgbClr val="FF3300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目标：中国男子足球队获得</a:t>
            </a:r>
            <a:r>
              <a:rPr kumimoji="1" lang="en-US" altLang="zh-CN">
                <a:solidFill>
                  <a:srgbClr val="FF3300"/>
                </a:solidFill>
                <a:ea typeface="微软雅黑" pitchFamily="34" charset="-122"/>
              </a:rPr>
              <a:t>????</a:t>
            </a: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年世界杯冠军</a:t>
            </a:r>
          </a:p>
          <a:p>
            <a:pPr lvl="2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en-US" altLang="zh-CN">
                <a:solidFill>
                  <a:srgbClr val="0000FF"/>
                </a:solidFill>
                <a:latin typeface="微软雅黑"/>
                <a:ea typeface="微软雅黑" pitchFamily="34" charset="-122"/>
              </a:rPr>
              <a:t>——</a:t>
            </a:r>
            <a:r>
              <a:rPr kumimoji="1" lang="zh-CN" altLang="en-US">
                <a:solidFill>
                  <a:srgbClr val="0000FF"/>
                </a:solidFill>
                <a:ea typeface="微软雅黑" pitchFamily="34" charset="-122"/>
              </a:rPr>
              <a:t>上帝说，大概这一天我是看不到了</a:t>
            </a:r>
            <a:endParaRPr kumimoji="1" lang="zh-CN" altLang="en-US">
              <a:solidFill>
                <a:srgbClr val="FF3300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目标：刘翔：</a:t>
            </a:r>
            <a:r>
              <a:rPr kumimoji="1" lang="en-US" altLang="zh-CN">
                <a:solidFill>
                  <a:srgbClr val="FF3300"/>
                </a:solidFill>
                <a:ea typeface="微软雅黑" pitchFamily="34" charset="-122"/>
              </a:rPr>
              <a:t>2008</a:t>
            </a: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年奥运会夺冠</a:t>
            </a:r>
          </a:p>
          <a:p>
            <a:pPr lvl="2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0000FF"/>
                </a:solidFill>
                <a:ea typeface="微软雅黑" pitchFamily="34" charset="-122"/>
              </a:rPr>
              <a:t>我们（刘祥的赞助商们）事先知道，除非出现奇迹，刘翔实际不可能夺冠。但是，不论如何，我们还是做了三条带子：夺冠、进入前三名、中途退赛但坚持跑到底。可是</a:t>
            </a:r>
            <a:r>
              <a:rPr kumimoji="1" lang="en-US" altLang="zh-CN">
                <a:solidFill>
                  <a:srgbClr val="0000FF"/>
                </a:solidFill>
                <a:latin typeface="微软雅黑"/>
                <a:ea typeface="微软雅黑" pitchFamily="34" charset="-122"/>
              </a:rPr>
              <a:t>……</a:t>
            </a:r>
            <a:endParaRPr kumimoji="1" lang="en-US" altLang="zh-CN">
              <a:solidFill>
                <a:srgbClr val="0000FF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目标：不能有一门挂课，否则不能保研！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400">
              <a:solidFill>
                <a:srgbClr val="FF3300"/>
              </a:solidFill>
              <a:ea typeface="微软雅黑" pitchFamily="34" charset="-122"/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400">
              <a:solidFill>
                <a:srgbClr val="FF3300"/>
              </a:solidFill>
              <a:ea typeface="微软雅黑" pitchFamily="34" charset="-122"/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>
                <a:ea typeface="微软雅黑" pitchFamily="34" charset="-122"/>
              </a:rPr>
              <a:t>目标需要一个外在的表现形式、一个载体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>
                <a:solidFill>
                  <a:srgbClr val="FF3300"/>
                </a:solidFill>
                <a:ea typeface="微软雅黑" pitchFamily="34" charset="-122"/>
              </a:rPr>
              <a:t>上述是目标的一种：目标的载体简单、直接、客观、明确，可以提高简单的观察（</a:t>
            </a:r>
            <a:r>
              <a:rPr kumimoji="1" lang="zh-CN" altLang="en-US" sz="2400">
                <a:solidFill>
                  <a:srgbClr val="0000FF"/>
                </a:solidFill>
                <a:ea typeface="微软雅黑" pitchFamily="34" charset="-122"/>
              </a:rPr>
              <a:t>度量</a:t>
            </a:r>
            <a:r>
              <a:rPr kumimoji="1" lang="zh-CN" altLang="en-US" sz="2400">
                <a:solidFill>
                  <a:srgbClr val="FF3300"/>
                </a:solidFill>
                <a:ea typeface="微软雅黑" pitchFamily="34" charset="-122"/>
              </a:rPr>
              <a:t>）获知目标达到与否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>
                <a:solidFill>
                  <a:srgbClr val="0000FF"/>
                </a:solidFill>
                <a:ea typeface="微软雅黑" pitchFamily="34" charset="-122"/>
              </a:rPr>
              <a:t>目标不但和目标结果有关，还与结果的度量有关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AutoShap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921625" cy="49530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</a:rPr>
              <a:t>§</a:t>
            </a:r>
            <a:r>
              <a:rPr kumimoji="1" lang="en-US" altLang="zh-CN" sz="3200">
                <a:solidFill>
                  <a:schemeClr val="tx1"/>
                </a:solidFill>
              </a:rPr>
              <a:t>2.2  </a:t>
            </a:r>
            <a:r>
              <a:rPr kumimoji="1" lang="zh-CN" altLang="en-US" sz="3200">
                <a:solidFill>
                  <a:schemeClr val="tx1"/>
                </a:solidFill>
                <a:latin typeface="宋体" pitchFamily="2" charset="-122"/>
              </a:rPr>
              <a:t>目标</a:t>
            </a:r>
            <a:r>
              <a:rPr kumimoji="1" lang="en-US" altLang="zh-CN" sz="3200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en-US" altLang="zh-CN" sz="3200">
                <a:solidFill>
                  <a:srgbClr val="0000FF"/>
                </a:solidFill>
                <a:latin typeface="宋体" pitchFamily="2" charset="-122"/>
              </a:rPr>
              <a:t>—— </a:t>
            </a:r>
            <a:r>
              <a:rPr lang="zh-CN" altLang="en-US" sz="3200">
                <a:solidFill>
                  <a:srgbClr val="0000FF"/>
                </a:solidFill>
                <a:latin typeface="宋体" pitchFamily="2" charset="-122"/>
              </a:rPr>
              <a:t>目标的载体（方案）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424863" cy="602138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b="1">
                <a:solidFill>
                  <a:srgbClr val="0000FF"/>
                </a:solidFill>
              </a:rPr>
              <a:t>另一类目标：</a:t>
            </a:r>
            <a:endParaRPr kumimoji="1" lang="zh-CN" altLang="en-US">
              <a:solidFill>
                <a:srgbClr val="FF3300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目标：中国男子体操队战胜俄罗斯队，获得世界锦标赛男团冠军</a:t>
            </a:r>
          </a:p>
          <a:p>
            <a:pPr lvl="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en-US" altLang="zh-CN" sz="2400">
                <a:solidFill>
                  <a:srgbClr val="0000FF"/>
                </a:solidFill>
                <a:latin typeface="微软雅黑"/>
                <a:ea typeface="微软雅黑" pitchFamily="34" charset="-122"/>
              </a:rPr>
              <a:t>——</a:t>
            </a:r>
            <a:r>
              <a:rPr kumimoji="1" lang="zh-CN" altLang="en-US" sz="2400">
                <a:solidFill>
                  <a:srgbClr val="0000FF"/>
                </a:solidFill>
                <a:ea typeface="微软雅黑" pitchFamily="34" charset="-122"/>
              </a:rPr>
              <a:t>标准是客观的、打分是人为的</a:t>
            </a:r>
            <a:endParaRPr kumimoji="1" lang="zh-CN" altLang="en-US">
              <a:solidFill>
                <a:srgbClr val="FF3300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目标：超女</a:t>
            </a:r>
          </a:p>
          <a:p>
            <a:pPr lvl="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>
                <a:solidFill>
                  <a:srgbClr val="0000FF"/>
                </a:solidFill>
                <a:ea typeface="微软雅黑" pitchFamily="34" charset="-122"/>
              </a:rPr>
              <a:t>标准都不统一、完全看市场需要和观众的选择</a:t>
            </a:r>
            <a:r>
              <a:rPr kumimoji="1" lang="en-US" altLang="zh-CN" sz="2400">
                <a:solidFill>
                  <a:srgbClr val="0000FF"/>
                </a:solidFill>
                <a:latin typeface="微软雅黑"/>
                <a:ea typeface="微软雅黑" pitchFamily="34" charset="-122"/>
              </a:rPr>
              <a:t>……</a:t>
            </a:r>
            <a:endParaRPr kumimoji="1" lang="en-US" altLang="zh-CN" sz="2400">
              <a:solidFill>
                <a:srgbClr val="0000FF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目标：为中国电信开发一套移动计费管理系统</a:t>
            </a:r>
          </a:p>
          <a:p>
            <a:pPr lvl="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>
                <a:solidFill>
                  <a:srgbClr val="0000FF"/>
                </a:solidFill>
                <a:ea typeface="微软雅黑" pitchFamily="34" charset="-122"/>
              </a:rPr>
              <a:t>什么是系统的目标，如何度量和评价</a:t>
            </a:r>
          </a:p>
          <a:p>
            <a:pPr lvl="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400">
              <a:solidFill>
                <a:srgbClr val="0000FF"/>
              </a:solidFill>
              <a:ea typeface="微软雅黑" pitchFamily="34" charset="-122"/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在这类目标中，目标的结果及其度量，非常困难。有时，并不存在</a:t>
            </a:r>
            <a:r>
              <a:rPr kumimoji="1" lang="zh-CN" altLang="en-US">
                <a:solidFill>
                  <a:srgbClr val="0000FF"/>
                </a:solidFill>
                <a:ea typeface="微软雅黑" pitchFamily="34" charset="-122"/>
              </a:rPr>
              <a:t>现成的</a:t>
            </a:r>
            <a:r>
              <a:rPr kumimoji="1" lang="zh-CN" altLang="en-US">
                <a:solidFill>
                  <a:srgbClr val="FF3300"/>
                </a:solidFill>
                <a:ea typeface="微软雅黑" pitchFamily="34" charset="-122"/>
              </a:rPr>
              <a:t>、可以直接、客观、明确、的目标成果的</a:t>
            </a:r>
            <a:r>
              <a:rPr kumimoji="1" lang="zh-CN" altLang="en-US">
                <a:solidFill>
                  <a:srgbClr val="0000FF"/>
                </a:solidFill>
                <a:ea typeface="微软雅黑" pitchFamily="34" charset="-122"/>
              </a:rPr>
              <a:t>度量方法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>
              <a:solidFill>
                <a:srgbClr val="0000FF"/>
              </a:solidFill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FF"/>
              </a:buClr>
              <a:buFontTx/>
              <a:buNone/>
            </a:pPr>
            <a:r>
              <a:rPr kumimoji="1" lang="zh-CN" altLang="en-US" b="1"/>
              <a:t>但是，软件系统的开发，经常是后一种情况</a:t>
            </a:r>
            <a:endParaRPr kumimoji="1" lang="zh-CN" altLang="en-US">
              <a:solidFill>
                <a:srgbClr val="FF33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未来的</a:t>
            </a:r>
            <a:r>
              <a:rPr lang="zh-CN" altLang="en-US" sz="2400" dirty="0" smtClean="0">
                <a:hlinkClick r:id="rId2" tooltip="智能家居"/>
              </a:rPr>
              <a:t>智能家居</a:t>
            </a:r>
            <a:r>
              <a:rPr lang="zh-CN" altLang="en-US" sz="2400" dirty="0" smtClean="0"/>
              <a:t>，如果窗户还要手动开关的话，真的太</a:t>
            </a:r>
            <a:r>
              <a:rPr lang="en-US" altLang="zh-CN" sz="2400" dirty="0" smtClean="0"/>
              <a:t>out</a:t>
            </a:r>
            <a:r>
              <a:rPr lang="zh-CN" altLang="en-US" sz="2400" dirty="0" smtClean="0"/>
              <a:t>了。“绿色之窗”这个项目借助粉尘传感器和温湿度传感器来判断窗户周边的环境，当下雨或者户外污染比较严重的时候，窗户就会自动关闭。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、绿色之窗</a:t>
            </a:r>
            <a:endParaRPr lang="zh-CN" altLang="en-US" sz="3200" b="1" i="1" dirty="0"/>
          </a:p>
        </p:txBody>
      </p:sp>
      <p:pic>
        <p:nvPicPr>
          <p:cNvPr id="50178" name="Picture 2" descr="C:\Users\zhangjh\AppData\Roaming\360se6\Application\User Data\temp\02-50-38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428868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34" name="Text Box 2"/>
          <p:cNvSpPr txBox="1">
            <a:spLocks noChangeArrowheads="1"/>
          </p:cNvSpPr>
          <p:nvPr/>
        </p:nvSpPr>
        <p:spPr bwMode="auto">
          <a:xfrm>
            <a:off x="1258888" y="188913"/>
            <a:ext cx="7129462" cy="3995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effectLst/>
                <a:latin typeface="Times New Roman" pitchFamily="18" charset="0"/>
              </a:rPr>
              <a:t>目标：一个尚不存在的事实</a:t>
            </a:r>
          </a:p>
          <a:p>
            <a:pPr algn="ctr"/>
            <a:endParaRPr lang="zh-CN" altLang="en-US" sz="2800" b="1">
              <a:effectLst/>
              <a:latin typeface="Times New Roman" pitchFamily="18" charset="0"/>
            </a:endParaRPr>
          </a:p>
          <a:p>
            <a:r>
              <a:rPr lang="zh-CN" altLang="en-US" sz="2800" b="1" u="sng">
                <a:effectLst/>
                <a:latin typeface="Times New Roman" pitchFamily="18" charset="0"/>
              </a:rPr>
              <a:t>描述方法</a:t>
            </a:r>
            <a:r>
              <a:rPr lang="en-US" altLang="zh-CN" sz="2800" b="1" u="sng">
                <a:effectLst/>
                <a:latin typeface="Times New Roman" pitchFamily="18" charset="0"/>
              </a:rPr>
              <a:t>1</a:t>
            </a:r>
            <a:r>
              <a:rPr lang="zh-CN" altLang="en-US" sz="2800" b="1" u="sng">
                <a:effectLst/>
                <a:latin typeface="Times New Roman" pitchFamily="18" charset="0"/>
              </a:rPr>
              <a:t>：比拟的方法</a:t>
            </a: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什么是上天堂？就是喝醉了酒以后的感觉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软件开发的原型方法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r>
              <a:rPr lang="zh-CN" altLang="en-US" sz="2800" b="1" u="sng">
                <a:effectLst/>
              </a:rPr>
              <a:t>描述方法</a:t>
            </a:r>
            <a:r>
              <a:rPr lang="en-US" altLang="zh-CN" sz="2800" b="1" u="sng">
                <a:effectLst/>
              </a:rPr>
              <a:t>2</a:t>
            </a:r>
            <a:r>
              <a:rPr lang="zh-CN" altLang="en-US" sz="2800" b="1" u="sng">
                <a:effectLst/>
              </a:rPr>
              <a:t>：具体描述的方法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天堂的具体方位、地址、行车路线、车程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软件的功能、性能、其他质量属性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82089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endParaRPr lang="en-US" altLang="zh-CN" sz="2800" b="1">
              <a:effectLst/>
              <a:latin typeface="Times New Roman" pitchFamily="18" charset="0"/>
            </a:endParaRPr>
          </a:p>
          <a:p>
            <a:r>
              <a:rPr lang="zh-CN" altLang="en-US" sz="2800" b="1">
                <a:effectLst/>
                <a:latin typeface="Times New Roman" pitchFamily="18" charset="0"/>
              </a:rPr>
              <a:t>如果怎么说你都不明白的话，我就给你画个图吧！</a:t>
            </a:r>
            <a:endParaRPr kumimoji="1" lang="zh-CN" altLang="en-US" sz="2800" b="1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591301" name="Object 5"/>
          <p:cNvGraphicFramePr>
            <a:graphicFrameLocks noChangeAspect="1"/>
          </p:cNvGraphicFramePr>
          <p:nvPr/>
        </p:nvGraphicFramePr>
        <p:xfrm>
          <a:off x="0" y="4200525"/>
          <a:ext cx="5508625" cy="2657475"/>
        </p:xfrm>
        <a:graphic>
          <a:graphicData uri="http://schemas.openxmlformats.org/presentationml/2006/ole">
            <p:oleObj spid="_x0000_s3074" name="剪辑" r:id="rId4" imgW="5494320" imgH="2650680" progId="">
              <p:embed/>
            </p:oleObj>
          </a:graphicData>
        </a:graphic>
      </p:graphicFrame>
      <p:sp>
        <p:nvSpPr>
          <p:cNvPr id="1591302" name="Text Box 6"/>
          <p:cNvSpPr txBox="1">
            <a:spLocks noChangeArrowheads="1"/>
          </p:cNvSpPr>
          <p:nvPr/>
        </p:nvSpPr>
        <p:spPr bwMode="auto">
          <a:xfrm>
            <a:off x="2411413" y="3213100"/>
            <a:ext cx="6264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为了易于度量和评价，一个好的目标，需要有一个好的载体（方案）</a:t>
            </a:r>
          </a:p>
        </p:txBody>
      </p:sp>
      <p:sp>
        <p:nvSpPr>
          <p:cNvPr id="1591303" name="AutoShape 7"/>
          <p:cNvSpPr>
            <a:spLocks noChangeArrowheads="1"/>
          </p:cNvSpPr>
          <p:nvPr/>
        </p:nvSpPr>
        <p:spPr bwMode="auto">
          <a:xfrm>
            <a:off x="468313" y="333375"/>
            <a:ext cx="8135937" cy="4953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="1">
                <a:effectLst/>
              </a:rPr>
              <a:t>§</a:t>
            </a:r>
            <a:r>
              <a:rPr kumimoji="1" lang="en-US" altLang="zh-CN" sz="3200" b="1">
                <a:effectLst/>
              </a:rPr>
              <a:t>2.2  </a:t>
            </a:r>
            <a:r>
              <a:rPr kumimoji="1" lang="zh-CN" altLang="en-US" sz="3200" b="1">
                <a:effectLst/>
                <a:latin typeface="宋体" pitchFamily="2" charset="-122"/>
              </a:rPr>
              <a:t>目标</a:t>
            </a:r>
            <a:r>
              <a:rPr kumimoji="1" lang="en-US" altLang="zh-CN" sz="3200" b="1">
                <a:effectLst/>
                <a:latin typeface="宋体" pitchFamily="2" charset="-122"/>
              </a:rPr>
              <a:t>2 </a:t>
            </a:r>
            <a:r>
              <a:rPr lang="en-US" altLang="zh-CN" sz="3200" b="1">
                <a:solidFill>
                  <a:srgbClr val="0000FF"/>
                </a:solidFill>
                <a:effectLst/>
                <a:latin typeface="宋体" pitchFamily="2" charset="-122"/>
              </a:rPr>
              <a:t>—— </a:t>
            </a:r>
            <a:r>
              <a:rPr lang="zh-CN" altLang="en-US" sz="3200" b="1">
                <a:solidFill>
                  <a:srgbClr val="0000FF"/>
                </a:solidFill>
                <a:effectLst/>
                <a:latin typeface="宋体" pitchFamily="2" charset="-122"/>
              </a:rPr>
              <a:t>描述你的目标（方案）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35937" cy="49530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</a:rPr>
              <a:t>§</a:t>
            </a:r>
            <a:r>
              <a:rPr kumimoji="1" lang="en-US" altLang="zh-CN" sz="3200">
                <a:solidFill>
                  <a:schemeClr val="tx1"/>
                </a:solidFill>
              </a:rPr>
              <a:t>2.2  </a:t>
            </a:r>
            <a:r>
              <a:rPr kumimoji="1" lang="zh-CN" altLang="en-US" sz="3200">
                <a:solidFill>
                  <a:schemeClr val="tx1"/>
                </a:solidFill>
                <a:latin typeface="宋体" pitchFamily="2" charset="-122"/>
              </a:rPr>
              <a:t>目标</a:t>
            </a:r>
            <a:r>
              <a:rPr kumimoji="1" lang="en-US" altLang="zh-CN" sz="3200">
                <a:solidFill>
                  <a:schemeClr val="tx1"/>
                </a:solidFill>
                <a:latin typeface="宋体" pitchFamily="2" charset="-122"/>
              </a:rPr>
              <a:t>2 </a:t>
            </a:r>
            <a:r>
              <a:rPr lang="en-US" altLang="zh-CN" sz="3200">
                <a:solidFill>
                  <a:srgbClr val="0000FF"/>
                </a:solidFill>
                <a:latin typeface="宋体" pitchFamily="2" charset="-122"/>
              </a:rPr>
              <a:t>—— </a:t>
            </a:r>
            <a:r>
              <a:rPr lang="zh-CN" altLang="en-US" sz="3200">
                <a:solidFill>
                  <a:srgbClr val="0000FF"/>
                </a:solidFill>
                <a:latin typeface="宋体" pitchFamily="2" charset="-122"/>
              </a:rPr>
              <a:t>描述你的目标（方案）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137525" cy="432117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/>
              <a:t>为什么要描述目标？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/>
              <a:t>现在你还拿不出用户所需要的结果（与简单贸易不同）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/>
              <a:t>即使是“原型方法”，与最后结果还是有所不同（样板房）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b="1"/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/>
              <a:t>在启动阶段描述目标的目的是什么？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/>
              <a:t>让甲乙双方对目标有一个共同的认知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/>
              <a:t>就最后交付成果，达成共识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Text Box 2"/>
          <p:cNvSpPr txBox="1">
            <a:spLocks noChangeArrowheads="1"/>
          </p:cNvSpPr>
          <p:nvPr/>
        </p:nvSpPr>
        <p:spPr bwMode="auto">
          <a:xfrm>
            <a:off x="179388" y="1268413"/>
            <a:ext cx="8208962" cy="5216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方案是什么？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看一下本阶段的“</a:t>
            </a: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里程碑</a:t>
            </a:r>
            <a:r>
              <a:rPr kumimoji="1"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”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和“</a:t>
            </a: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交付成果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”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里程碑：目标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范围认可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交付成果：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</a:rPr>
              <a:t>远景</a:t>
            </a:r>
            <a:r>
              <a:rPr lang="en-US" altLang="zh-CN" sz="2800" b="1">
                <a:effectLst/>
              </a:rPr>
              <a:t>/</a:t>
            </a:r>
            <a:r>
              <a:rPr lang="zh-CN" altLang="en-US" sz="2800" b="1">
                <a:effectLst/>
              </a:rPr>
              <a:t>范围文档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</a:rPr>
              <a:t>项目结构文档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</a:rPr>
              <a:t>初始风险评估文档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目标范围认可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——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在项目启动阶段，获得内部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外部对项目是否启动的认可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——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范围描述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商业计划书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什么是针对项目启动与否的认可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目标范围描述的二种方法</a:t>
            </a:r>
          </a:p>
        </p:txBody>
      </p:sp>
      <p:graphicFrame>
        <p:nvGraphicFramePr>
          <p:cNvPr id="1448963" name="Object 3"/>
          <p:cNvGraphicFramePr>
            <a:graphicFrameLocks noChangeAspect="1"/>
          </p:cNvGraphicFramePr>
          <p:nvPr/>
        </p:nvGraphicFramePr>
        <p:xfrm>
          <a:off x="6696075" y="1412875"/>
          <a:ext cx="2447925" cy="2514600"/>
        </p:xfrm>
        <a:graphic>
          <a:graphicData uri="http://schemas.openxmlformats.org/presentationml/2006/ole">
            <p:oleObj spid="_x0000_s4098" name="剪辑" r:id="rId4" imgW="3063600" imgH="3147480" progId="">
              <p:embed/>
            </p:oleObj>
          </a:graphicData>
        </a:graphic>
      </p:graphicFrame>
      <p:sp>
        <p:nvSpPr>
          <p:cNvPr id="1448964" name="AutoShape 4"/>
          <p:cNvSpPr>
            <a:spLocks noChangeArrowheads="1"/>
          </p:cNvSpPr>
          <p:nvPr/>
        </p:nvSpPr>
        <p:spPr bwMode="auto">
          <a:xfrm>
            <a:off x="468313" y="333375"/>
            <a:ext cx="8135937" cy="4953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="1">
                <a:effectLst/>
              </a:rPr>
              <a:t>§</a:t>
            </a:r>
            <a:r>
              <a:rPr kumimoji="1" lang="en-US" altLang="zh-CN" sz="3200" b="1">
                <a:effectLst/>
              </a:rPr>
              <a:t>2.2  </a:t>
            </a:r>
            <a:r>
              <a:rPr kumimoji="1" lang="zh-CN" altLang="en-US" sz="3200" b="1">
                <a:effectLst/>
                <a:latin typeface="宋体" pitchFamily="2" charset="-122"/>
              </a:rPr>
              <a:t>目标</a:t>
            </a:r>
            <a:r>
              <a:rPr kumimoji="1" lang="en-US" altLang="zh-CN" sz="3200" b="1">
                <a:effectLst/>
                <a:latin typeface="宋体" pitchFamily="2" charset="-122"/>
              </a:rPr>
              <a:t>2 </a:t>
            </a:r>
            <a:r>
              <a:rPr lang="en-US" altLang="zh-CN" sz="3200" b="1">
                <a:solidFill>
                  <a:srgbClr val="0000FF"/>
                </a:solidFill>
                <a:effectLst/>
                <a:latin typeface="宋体" pitchFamily="2" charset="-122"/>
              </a:rPr>
              <a:t>—— </a:t>
            </a:r>
            <a:r>
              <a:rPr lang="zh-CN" altLang="en-US" sz="3200" b="1">
                <a:solidFill>
                  <a:srgbClr val="0000FF"/>
                </a:solidFill>
                <a:effectLst/>
                <a:latin typeface="宋体" pitchFamily="2" charset="-122"/>
              </a:rPr>
              <a:t>描述你的目标（方案）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074" name="Text Box 2"/>
          <p:cNvSpPr txBox="1">
            <a:spLocks noChangeArrowheads="1"/>
          </p:cNvSpPr>
          <p:nvPr/>
        </p:nvSpPr>
        <p:spPr bwMode="auto">
          <a:xfrm>
            <a:off x="900113" y="404813"/>
            <a:ext cx="7704137" cy="57642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1">
                <a:effectLst/>
                <a:latin typeface="Times New Roman" pitchFamily="18" charset="0"/>
              </a:rPr>
              <a:t>目标的选择</a:t>
            </a:r>
          </a:p>
          <a:p>
            <a:pPr algn="ctr"/>
            <a:endParaRPr kumimoji="1" lang="zh-CN" altLang="en-US" sz="32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前提：目标是确定要实现的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反面：科研项目可能长期没有成果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达不到预期的结果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确定性：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结果呈现的确定性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具体成果（成果的完成形式、形态）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呈现条件的确定性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成果必须按时、按质量、在预定的成本范围内交付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目标是一个确定的任务和责任（投入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产出）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Text Box 2"/>
          <p:cNvSpPr txBox="1">
            <a:spLocks noChangeArrowheads="1"/>
          </p:cNvSpPr>
          <p:nvPr/>
        </p:nvSpPr>
        <p:spPr bwMode="auto">
          <a:xfrm>
            <a:off x="179388" y="1268413"/>
            <a:ext cx="8208962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方案是什么？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800" b="1">
              <a:solidFill>
                <a:srgbClr val="FF3300"/>
              </a:solidFill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不同的对象，方案可能是完全不同的</a:t>
            </a:r>
          </a:p>
        </p:txBody>
      </p:sp>
      <p:graphicFrame>
        <p:nvGraphicFramePr>
          <p:cNvPr id="2083843" name="Object 3"/>
          <p:cNvGraphicFramePr>
            <a:graphicFrameLocks noChangeAspect="1"/>
          </p:cNvGraphicFramePr>
          <p:nvPr/>
        </p:nvGraphicFramePr>
        <p:xfrm>
          <a:off x="6696075" y="1412875"/>
          <a:ext cx="2447925" cy="2514600"/>
        </p:xfrm>
        <a:graphic>
          <a:graphicData uri="http://schemas.openxmlformats.org/presentationml/2006/ole">
            <p:oleObj spid="_x0000_s5122" name="剪辑" r:id="rId4" imgW="3063600" imgH="3147480" progId="">
              <p:embed/>
            </p:oleObj>
          </a:graphicData>
        </a:graphic>
      </p:graphicFrame>
      <p:sp>
        <p:nvSpPr>
          <p:cNvPr id="2083844" name="AutoShape 4"/>
          <p:cNvSpPr>
            <a:spLocks noChangeArrowheads="1"/>
          </p:cNvSpPr>
          <p:nvPr/>
        </p:nvSpPr>
        <p:spPr bwMode="auto">
          <a:xfrm>
            <a:off x="468313" y="333375"/>
            <a:ext cx="8135937" cy="4953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="1">
                <a:effectLst/>
              </a:rPr>
              <a:t>§</a:t>
            </a:r>
            <a:r>
              <a:rPr kumimoji="1" lang="en-US" altLang="zh-CN" sz="3200" b="1">
                <a:effectLst/>
              </a:rPr>
              <a:t>2.2  </a:t>
            </a:r>
            <a:r>
              <a:rPr kumimoji="1" lang="zh-CN" altLang="en-US" sz="3200" b="1">
                <a:effectLst/>
                <a:latin typeface="宋体" pitchFamily="2" charset="-122"/>
              </a:rPr>
              <a:t>目标</a:t>
            </a:r>
            <a:r>
              <a:rPr kumimoji="1" lang="en-US" altLang="zh-CN" sz="3200" b="1">
                <a:effectLst/>
                <a:latin typeface="宋体" pitchFamily="2" charset="-122"/>
              </a:rPr>
              <a:t>2 </a:t>
            </a:r>
            <a:r>
              <a:rPr lang="en-US" altLang="zh-CN" sz="3200" b="1">
                <a:solidFill>
                  <a:srgbClr val="0000FF"/>
                </a:solidFill>
                <a:effectLst/>
                <a:latin typeface="宋体" pitchFamily="2" charset="-122"/>
              </a:rPr>
              <a:t>—— </a:t>
            </a:r>
            <a:r>
              <a:rPr lang="zh-CN" altLang="en-US" sz="3200" b="1">
                <a:solidFill>
                  <a:srgbClr val="0000FF"/>
                </a:solidFill>
                <a:effectLst/>
                <a:latin typeface="宋体" pitchFamily="2" charset="-122"/>
              </a:rPr>
              <a:t>描述你的目标（方案）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Text Box 2"/>
          <p:cNvSpPr txBox="1">
            <a:spLocks noChangeArrowheads="1"/>
          </p:cNvSpPr>
          <p:nvPr/>
        </p:nvSpPr>
        <p:spPr bwMode="auto">
          <a:xfrm>
            <a:off x="1187450" y="908050"/>
            <a:ext cx="7129463" cy="3810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effectLst/>
                <a:latin typeface="Times New Roman" pitchFamily="18" charset="0"/>
              </a:rPr>
              <a:t>关于</a:t>
            </a:r>
            <a:r>
              <a:rPr kumimoji="1" lang="zh-CN" altLang="en-US" sz="3200" b="1">
                <a:effectLst/>
                <a:latin typeface="Times New Roman" pitchFamily="18" charset="0"/>
              </a:rPr>
              <a:t>目标的案例分析</a:t>
            </a:r>
          </a:p>
          <a:p>
            <a:pPr algn="ctr"/>
            <a:endParaRPr kumimoji="1" lang="zh-CN" altLang="en-US" sz="3200" b="1">
              <a:effectLst/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effectLst/>
                <a:latin typeface="Times New Roman" pitchFamily="18" charset="0"/>
              </a:rPr>
              <a:t>目标的选择与描述</a:t>
            </a:r>
          </a:p>
          <a:p>
            <a:pPr algn="ctr"/>
            <a:endParaRPr kumimoji="1" lang="zh-CN" altLang="en-US" sz="3200" b="1">
              <a:effectLst/>
              <a:latin typeface="Times New Roman" pitchFamily="18" charset="0"/>
            </a:endParaRPr>
          </a:p>
          <a:p>
            <a:pPr algn="ctr"/>
            <a:endParaRPr kumimoji="1" lang="zh-CN" altLang="en-US" sz="3200" b="1">
              <a:effectLst/>
              <a:latin typeface="Times New Roman" pitchFamily="18" charset="0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案例</a:t>
            </a:r>
            <a:r>
              <a:rPr kumimoji="1" lang="en-US" altLang="zh-CN" sz="2800" b="1">
                <a:solidFill>
                  <a:srgbClr val="0000FF"/>
                </a:solidFill>
                <a:effectLst/>
                <a:latin typeface="宋体" pitchFamily="2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首届全国大学生软件创新大赛</a:t>
            </a:r>
          </a:p>
          <a:p>
            <a:endParaRPr lang="zh-CN" altLang="en-US" sz="2800" b="1">
              <a:solidFill>
                <a:srgbClr val="0000FF"/>
              </a:solidFill>
              <a:effectLst/>
              <a:latin typeface="宋体" pitchFamily="2" charset="-122"/>
            </a:endParaRPr>
          </a:p>
          <a:p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：接手一个失败的项目（小组讨论）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4996" name="Object 4"/>
          <p:cNvGraphicFramePr>
            <a:graphicFrameLocks noChangeAspect="1"/>
          </p:cNvGraphicFramePr>
          <p:nvPr/>
        </p:nvGraphicFramePr>
        <p:xfrm>
          <a:off x="2124075" y="2276475"/>
          <a:ext cx="5224463" cy="4257675"/>
        </p:xfrm>
        <a:graphic>
          <a:graphicData uri="http://schemas.openxmlformats.org/presentationml/2006/ole">
            <p:oleObj spid="_x0000_s6146" name="剪辑" r:id="rId4" imgW="3466800" imgH="5631840" progId="">
              <p:embed/>
            </p:oleObj>
          </a:graphicData>
        </a:graphic>
      </p:graphicFrame>
      <p:sp>
        <p:nvSpPr>
          <p:cNvPr id="2004997" name="Text Box 5"/>
          <p:cNvSpPr txBox="1">
            <a:spLocks noChangeArrowheads="1"/>
          </p:cNvSpPr>
          <p:nvPr/>
        </p:nvSpPr>
        <p:spPr bwMode="auto">
          <a:xfrm>
            <a:off x="1331913" y="1052513"/>
            <a:ext cx="7129462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案例</a:t>
            </a:r>
            <a:r>
              <a:rPr kumimoji="1" lang="en-US" altLang="zh-CN" sz="2800" b="1">
                <a:solidFill>
                  <a:srgbClr val="0000FF"/>
                </a:solidFill>
                <a:effectLst/>
                <a:latin typeface="宋体" pitchFamily="2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首届全国大学生软件创新大赛</a:t>
            </a:r>
          </a:p>
          <a:p>
            <a:pPr algn="ctr"/>
            <a:endParaRPr lang="en-US" altLang="zh-CN" sz="2800" b="1">
              <a:solidFill>
                <a:srgbClr val="0000FF"/>
              </a:solidFill>
              <a:effectLst/>
              <a:latin typeface="宋体" pitchFamily="2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3362" name="Object 2"/>
          <p:cNvGraphicFramePr>
            <a:graphicFrameLocks noChangeAspect="1"/>
          </p:cNvGraphicFramePr>
          <p:nvPr/>
        </p:nvGraphicFramePr>
        <p:xfrm>
          <a:off x="6877050" y="4941888"/>
          <a:ext cx="2055813" cy="1674812"/>
        </p:xfrm>
        <a:graphic>
          <a:graphicData uri="http://schemas.openxmlformats.org/presentationml/2006/ole">
            <p:oleObj spid="_x0000_s7170" name="剪辑" r:id="rId4" imgW="3466800" imgH="5631840" progId="">
              <p:embed/>
            </p:oleObj>
          </a:graphicData>
        </a:graphic>
      </p:graphicFrame>
      <p:sp>
        <p:nvSpPr>
          <p:cNvPr id="2063363" name="Text Box 3"/>
          <p:cNvSpPr txBox="1">
            <a:spLocks noChangeArrowheads="1"/>
          </p:cNvSpPr>
          <p:nvPr/>
        </p:nvSpPr>
        <p:spPr bwMode="auto">
          <a:xfrm>
            <a:off x="1187450" y="1916113"/>
            <a:ext cx="7129463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首届全国大学生软件创新大赛</a:t>
            </a:r>
          </a:p>
          <a:p>
            <a:pPr algn="ctr"/>
            <a:endParaRPr lang="zh-CN" altLang="en-US" sz="2800" b="1">
              <a:solidFill>
                <a:srgbClr val="0000FF"/>
              </a:solidFill>
              <a:effectLst/>
              <a:latin typeface="宋体" pitchFamily="2" charset="-122"/>
            </a:endParaRPr>
          </a:p>
          <a:p>
            <a:pPr algn="ctr"/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）报名前的课题选择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42" name="Rectangle 2"/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effectLst/>
              </a:rPr>
              <a:t>目标选择</a:t>
            </a:r>
          </a:p>
        </p:txBody>
      </p:sp>
      <p:sp>
        <p:nvSpPr>
          <p:cNvPr id="2007043" name="Rectangle 3"/>
          <p:cNvSpPr>
            <a:spLocks noChangeArrowheads="1"/>
          </p:cNvSpPr>
          <p:nvPr/>
        </p:nvSpPr>
        <p:spPr bwMode="auto">
          <a:xfrm>
            <a:off x="827088" y="908050"/>
            <a:ext cx="7921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大赛赛什么？</a:t>
            </a:r>
            <a:r>
              <a:rPr lang="en-US" altLang="zh-CN" sz="2800" b="1">
                <a:effectLst/>
                <a:latin typeface="宋体" pitchFamily="2" charset="-122"/>
              </a:rPr>
              <a:t>——</a:t>
            </a:r>
            <a:r>
              <a:rPr lang="zh-CN" altLang="en-US" sz="2800" b="1">
                <a:effectLst/>
                <a:latin typeface="宋体" pitchFamily="2" charset="-122"/>
              </a:rPr>
              <a:t>了解需求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3300"/>
                </a:solidFill>
                <a:effectLst/>
                <a:latin typeface="宋体" pitchFamily="2" charset="-122"/>
              </a:rPr>
              <a:t>具有可比性的东西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有专业限制的技术性比赛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en-US" altLang="zh-CN" sz="2400" b="1">
                <a:effectLst/>
                <a:latin typeface="宋体" pitchFamily="2" charset="-122"/>
              </a:rPr>
              <a:t>Intel</a:t>
            </a:r>
            <a:r>
              <a:rPr lang="zh-CN" altLang="en-US" sz="2400" b="1">
                <a:effectLst/>
                <a:latin typeface="宋体" pitchFamily="2" charset="-122"/>
              </a:rPr>
              <a:t>：双核</a:t>
            </a:r>
            <a:r>
              <a:rPr lang="en-US" altLang="zh-CN" sz="2400" b="1">
                <a:effectLst/>
                <a:latin typeface="宋体" pitchFamily="2" charset="-122"/>
              </a:rPr>
              <a:t>CPU</a:t>
            </a:r>
            <a:r>
              <a:rPr lang="zh-CN" altLang="en-US" sz="2400" b="1">
                <a:effectLst/>
                <a:latin typeface="宋体" pitchFamily="2" charset="-122"/>
              </a:rPr>
              <a:t>编程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effectLst/>
                <a:latin typeface="宋体" pitchFamily="2" charset="-122"/>
              </a:rPr>
              <a:t>机器人比赛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solidFill>
                  <a:srgbClr val="FF3300"/>
                </a:solidFill>
                <a:effectLst/>
                <a:latin typeface="宋体" pitchFamily="2" charset="-122"/>
              </a:rPr>
              <a:t>专业领域、局限于少数人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创新性大赛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effectLst/>
                <a:latin typeface="宋体" pitchFamily="2" charset="-122"/>
              </a:rPr>
              <a:t>范围更广泛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effectLst/>
                <a:latin typeface="宋体" pitchFamily="2" charset="-122"/>
              </a:rPr>
              <a:t>操作更灵活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effectLst/>
                <a:latin typeface="宋体" pitchFamily="2" charset="-122"/>
              </a:rPr>
              <a:t>更符合商家（赞助商）的目标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商家的目的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3300"/>
                </a:solidFill>
                <a:effectLst/>
                <a:latin typeface="宋体" pitchFamily="2" charset="-122"/>
              </a:rPr>
              <a:t>潜在的用户、未来的“杀手级”商业应用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4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空间魔幻屏的原理很简单，基于人的视觉停留，通过分时刷新发光二极管来显示相应的图片或者文字。据团队介绍，这款产品的软件部分要比硬件复杂，在通讯技术方面也要花一些功夫。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、空间魔幻屏</a:t>
            </a:r>
            <a:endParaRPr lang="zh-CN" altLang="en-US" sz="3200" b="1" dirty="0"/>
          </a:p>
        </p:txBody>
      </p:sp>
      <p:pic>
        <p:nvPicPr>
          <p:cNvPr id="20484" name="Picture 4" descr="C:\Users\zhangjh\AppData\Roaming\360se6\Application\User Data\temp\02-53-29-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14554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307263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目标选择：各类大赛的关注点（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09091" name="Rectangle 3"/>
          <p:cNvSpPr>
            <a:spLocks noChangeArrowheads="1"/>
          </p:cNvSpPr>
          <p:nvPr/>
        </p:nvSpPr>
        <p:spPr bwMode="auto">
          <a:xfrm>
            <a:off x="611188" y="1196975"/>
            <a:ext cx="792162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3200" b="1">
                <a:effectLst/>
              </a:rPr>
              <a:t>有关比赛的主题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400" b="1">
                <a:effectLst/>
              </a:rPr>
              <a:t>2006</a:t>
            </a:r>
            <a:r>
              <a:rPr kumimoji="1" lang="zh-CN" altLang="en-US" sz="2400" b="1">
                <a:effectLst/>
              </a:rPr>
              <a:t>年“软件设计大赛”的主题是：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借助科技的力量让所有人获得更好的教育。</a:t>
            </a:r>
            <a:r>
              <a:rPr kumimoji="1" lang="zh-CN" altLang="en-US" sz="2400" b="1">
                <a:effectLst/>
              </a:rPr>
              <a:t>裁判将从参赛学生出找出利用他们的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想像力</a:t>
            </a:r>
            <a:r>
              <a:rPr kumimoji="1" lang="zh-CN" altLang="en-US" sz="2400" b="1">
                <a:effectLst/>
              </a:rPr>
              <a:t>、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微软的工具和技术</a:t>
            </a:r>
            <a:r>
              <a:rPr kumimoji="1" lang="zh-CN" altLang="en-US" sz="2400" b="1">
                <a:effectLst/>
              </a:rPr>
              <a:t>，开发出与该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主题相关</a:t>
            </a:r>
            <a:r>
              <a:rPr kumimoji="1" lang="zh-CN" altLang="en-US" sz="2400" b="1">
                <a:effectLst/>
              </a:rPr>
              <a:t>的、可以运行的</a:t>
            </a:r>
            <a:r>
              <a:rPr kumimoji="1" lang="zh-CN" altLang="en-US" sz="2800" b="1" u="sng">
                <a:solidFill>
                  <a:srgbClr val="0066FF"/>
                </a:solidFill>
                <a:effectLst/>
                <a:ea typeface="黑体" pitchFamily="49" charset="-122"/>
              </a:rPr>
              <a:t>创新性</a:t>
            </a:r>
            <a:r>
              <a:rPr kumimoji="1" lang="zh-CN" altLang="en-US" sz="2400" b="1">
                <a:effectLst/>
              </a:rPr>
              <a:t>软件的选手。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endParaRPr kumimoji="1" lang="zh-CN" altLang="en-US" sz="2400" b="1">
              <a:effectLst/>
            </a:endParaRP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400" b="1">
                <a:effectLst/>
              </a:rPr>
              <a:t>2007</a:t>
            </a:r>
            <a:r>
              <a:rPr kumimoji="1" lang="zh-CN" altLang="en-US" sz="2400" b="1">
                <a:effectLst/>
              </a:rPr>
              <a:t>年</a:t>
            </a:r>
            <a:r>
              <a:rPr kumimoji="1" lang="en-US" altLang="zh-CN" sz="2400" b="1">
                <a:effectLst/>
              </a:rPr>
              <a:t>3</a:t>
            </a:r>
            <a:r>
              <a:rPr kumimoji="1" lang="zh-CN" altLang="en-US" sz="2400" b="1">
                <a:effectLst/>
              </a:rPr>
              <a:t>月</a:t>
            </a:r>
            <a:r>
              <a:rPr kumimoji="1" lang="en-US" altLang="zh-CN" sz="2400" b="1">
                <a:effectLst/>
              </a:rPr>
              <a:t>27</a:t>
            </a:r>
            <a:r>
              <a:rPr kumimoji="1" lang="zh-CN" altLang="en-US" sz="2400" b="1">
                <a:effectLst/>
              </a:rPr>
              <a:t>日报道：今天，微软“思源杯”互联网经济创意大赛在上海交通大学正式开赛。学生们将在</a:t>
            </a:r>
            <a:r>
              <a:rPr kumimoji="1" lang="en-US" altLang="zh-CN" sz="2400" b="1">
                <a:effectLst/>
              </a:rPr>
              <a:t>3</a:t>
            </a:r>
            <a:r>
              <a:rPr kumimoji="1" lang="zh-CN" altLang="en-US" sz="2400" b="1">
                <a:effectLst/>
              </a:rPr>
              <a:t>个月的时间内发挥各自的创新能力，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在微软提供的互联网技术 平台上，提出</a:t>
            </a:r>
            <a:r>
              <a:rPr kumimoji="1" lang="zh-CN" altLang="en-US" sz="2800" b="1">
                <a:solidFill>
                  <a:srgbClr val="0066FF"/>
                </a:solidFill>
                <a:effectLst/>
              </a:rPr>
              <a:t>新型的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、</a:t>
            </a:r>
            <a:r>
              <a:rPr kumimoji="1" lang="zh-CN" altLang="en-US" sz="2800" b="1">
                <a:solidFill>
                  <a:srgbClr val="0066FF"/>
                </a:solidFill>
                <a:effectLst/>
              </a:rPr>
              <a:t>有创意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的互联网应用方案，并开发出应用原型。</a:t>
            </a:r>
            <a:endParaRPr kumimoji="1" lang="zh-CN" altLang="en-US" sz="2800" b="1">
              <a:effectLst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0115" name="Rectangle 3"/>
          <p:cNvSpPr>
            <a:spLocks noChangeArrowheads="1"/>
          </p:cNvSpPr>
          <p:nvPr/>
        </p:nvSpPr>
        <p:spPr bwMode="auto">
          <a:xfrm>
            <a:off x="611188" y="1052513"/>
            <a:ext cx="8208962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全球嵌入式设计大赛（</a:t>
            </a:r>
            <a:r>
              <a:rPr kumimoji="1" lang="en-US" altLang="zh-CN" sz="2800" b="1">
                <a:effectLst/>
              </a:rPr>
              <a:t>Windows Embedded Student ChallengE</a:t>
            </a:r>
            <a:r>
              <a:rPr kumimoji="1" lang="zh-CN" altLang="en-US" sz="2800" b="1">
                <a:effectLst/>
              </a:rPr>
              <a:t>）赛程分为初赛、复赛和最终决赛。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来自全球的几十所大学的几百支队伍参加了竞赛，是一个全球性的面向本科生的比赛，其目的是推动本科生基于嵌入式系统平台开展创新活动</a:t>
            </a:r>
            <a:r>
              <a:rPr kumimoji="1" lang="en-US" altLang="zh-CN" sz="2800" b="1">
                <a:effectLst/>
              </a:rPr>
              <a:t>,</a:t>
            </a:r>
            <a:r>
              <a:rPr kumimoji="1" lang="zh-CN" altLang="en-US" sz="2800" b="1">
                <a:effectLst/>
              </a:rPr>
              <a:t>它是著名的</a:t>
            </a:r>
            <a:r>
              <a:rPr kumimoji="1" lang="en-US" altLang="zh-CN" sz="2800" b="1">
                <a:effectLst/>
              </a:rPr>
              <a:t>IEEE CSIDC</a:t>
            </a:r>
            <a:r>
              <a:rPr kumimoji="1" lang="zh-CN" altLang="en-US" sz="2800" b="1">
                <a:effectLst/>
              </a:rPr>
              <a:t>设计比赛在嵌入式系统领域的补充。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各类大赛的关注点（</a:t>
            </a:r>
            <a:r>
              <a:rPr kumimoji="1" lang="zh-CN" altLang="en-US" b="1"/>
              <a:t>微软）</a:t>
            </a:r>
            <a:r>
              <a:rPr lang="zh-CN" altLang="en-US" sz="900" b="1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011139" name="Rectangle 3"/>
          <p:cNvSpPr>
            <a:spLocks noChangeArrowheads="1"/>
          </p:cNvSpPr>
          <p:nvPr/>
        </p:nvSpPr>
        <p:spPr bwMode="auto">
          <a:xfrm>
            <a:off x="323850" y="908050"/>
            <a:ext cx="8424863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2006</a:t>
            </a:r>
            <a:r>
              <a:rPr kumimoji="1" lang="zh-CN" altLang="en-US" sz="2800" b="1">
                <a:effectLst/>
              </a:rPr>
              <a:t>年的主题是“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维护、保持、改善环境</a:t>
            </a:r>
            <a:r>
              <a:rPr kumimoji="1" lang="zh-CN" altLang="en-US" sz="2800" b="1">
                <a:effectLst/>
              </a:rPr>
              <a:t>”。 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西安电子科技大学队的项目“</a:t>
            </a:r>
            <a:r>
              <a:rPr kumimoji="1" lang="en-US" altLang="zh-CN" sz="2800" b="1">
                <a:effectLst/>
              </a:rPr>
              <a:t>Starswave”</a:t>
            </a:r>
            <a:r>
              <a:rPr kumimoji="1" lang="zh-CN" altLang="en-US" sz="2800" b="1">
                <a:effectLst/>
              </a:rPr>
              <a:t>获得决赛第三名，他们利用</a:t>
            </a:r>
            <a:r>
              <a:rPr kumimoji="1" lang="en-US" altLang="zh-CN" sz="2800" b="1">
                <a:effectLst/>
              </a:rPr>
              <a:t>WCE</a:t>
            </a:r>
            <a:r>
              <a:rPr kumimoji="1" lang="zh-CN" altLang="en-US" sz="2800" b="1">
                <a:effectLst/>
              </a:rPr>
              <a:t>结合电力线通信技术</a:t>
            </a:r>
            <a:r>
              <a:rPr kumimoji="1" lang="en-US" altLang="zh-CN" sz="2800" b="1">
                <a:effectLst/>
              </a:rPr>
              <a:t>(PLC)</a:t>
            </a:r>
            <a:r>
              <a:rPr kumimoji="1" lang="zh-CN" altLang="en-US" sz="2800" b="1">
                <a:effectLst/>
              </a:rPr>
              <a:t>、</a:t>
            </a:r>
            <a:r>
              <a:rPr kumimoji="1" lang="en-US" altLang="zh-CN" sz="2800" b="1">
                <a:effectLst/>
              </a:rPr>
              <a:t>CAN bus</a:t>
            </a:r>
            <a:r>
              <a:rPr kumimoji="1" lang="zh-CN" altLang="en-US" sz="2800" b="1">
                <a:effectLst/>
              </a:rPr>
              <a:t>、白光</a:t>
            </a:r>
            <a:r>
              <a:rPr kumimoji="1" lang="en-US" altLang="zh-CN" sz="2800" b="1">
                <a:effectLst/>
              </a:rPr>
              <a:t>LED</a:t>
            </a:r>
            <a:r>
              <a:rPr kumimoji="1" lang="zh-CN" altLang="en-US" sz="2800" b="1">
                <a:effectLst/>
              </a:rPr>
              <a:t>设计出新颖的路灯照明系统。可以在深夜控制路灯跟随人或者车的移动，根据车速和方向点亮前方相应数目的路灯，熄灭车后的路灯。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简单分析：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PLC</a:t>
            </a:r>
            <a:r>
              <a:rPr kumimoji="1" lang="zh-CN" altLang="en-US" sz="2800" b="1">
                <a:effectLst/>
              </a:rPr>
              <a:t>：一种在电力线上传输数据的通信技术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CAN bus:</a:t>
            </a:r>
            <a:r>
              <a:rPr kumimoji="1" lang="zh-CN" altLang="en-US" sz="2800" b="1">
                <a:effectLst/>
              </a:rPr>
              <a:t>一种工业控制总线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白光</a:t>
            </a:r>
            <a:r>
              <a:rPr kumimoji="1" lang="en-US" altLang="zh-CN" sz="2800" b="1">
                <a:effectLst/>
              </a:rPr>
              <a:t>LED</a:t>
            </a:r>
            <a:r>
              <a:rPr kumimoji="1" lang="zh-CN" altLang="en-US" sz="2800" b="1">
                <a:effectLst/>
              </a:rPr>
              <a:t>：一种高效率的灯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跟随人</a:t>
            </a:r>
            <a:r>
              <a:rPr kumimoji="1" lang="en-US" altLang="zh-CN" sz="2800" b="1">
                <a:effectLst/>
              </a:rPr>
              <a:t>/</a:t>
            </a:r>
            <a:r>
              <a:rPr kumimoji="1" lang="zh-CN" altLang="en-US" sz="2800" b="1">
                <a:effectLst/>
              </a:rPr>
              <a:t>车开启或熄灭的路灯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有什么诀窍吗？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4048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各类大赛的关注点（</a:t>
            </a:r>
            <a:r>
              <a:rPr kumimoji="1" lang="zh-CN" altLang="en-US" b="1"/>
              <a:t>微软）</a:t>
            </a:r>
            <a:r>
              <a:rPr lang="zh-CN" altLang="en-US" sz="900" b="1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012163" name="Rectangle 3"/>
          <p:cNvSpPr>
            <a:spLocks noChangeArrowheads="1"/>
          </p:cNvSpPr>
          <p:nvPr/>
        </p:nvSpPr>
        <p:spPr bwMode="auto">
          <a:xfrm>
            <a:off x="323850" y="1052513"/>
            <a:ext cx="84248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2006</a:t>
            </a:r>
            <a:r>
              <a:rPr kumimoji="1" lang="zh-CN" altLang="en-US" sz="2800" b="1">
                <a:effectLst/>
              </a:rPr>
              <a:t>年的主题是“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维护、保持、改善环境</a:t>
            </a:r>
            <a:r>
              <a:rPr kumimoji="1" lang="zh-CN" altLang="en-US" sz="2800" b="1">
                <a:effectLst/>
              </a:rPr>
              <a:t>”。 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获得决赛第五名的北京邮电大学队的煤矿环境监测系统</a:t>
            </a:r>
            <a:r>
              <a:rPr kumimoji="1" lang="en-US" altLang="zh-CN" sz="2800" b="1">
                <a:effectLst/>
              </a:rPr>
              <a:t>ACES(A1 Coalm ine Enhancing System) </a:t>
            </a:r>
            <a:r>
              <a:rPr kumimoji="1" lang="zh-CN" altLang="en-US" sz="2800" b="1">
                <a:effectLst/>
              </a:rPr>
              <a:t>是一个全面的煤矿环境检测系统。通过对煤矿各种环境指标的监控，实现了对潜在的危险监控和对煤矿工人的健康跟踪。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简单分析：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环境指标的探头、采集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集中监控、危险报警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信息记录、分析、预测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有什么特色？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476250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3187" name="Rectangle 3"/>
          <p:cNvSpPr>
            <a:spLocks noChangeArrowheads="1"/>
          </p:cNvSpPr>
          <p:nvPr/>
        </p:nvSpPr>
        <p:spPr bwMode="auto">
          <a:xfrm>
            <a:off x="900113" y="1125538"/>
            <a:ext cx="79930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据了解，这次大赛获得第一名的是罗马尼亚布加勒斯特</a:t>
            </a:r>
            <a:r>
              <a:rPr kumimoji="1" lang="en-US" altLang="zh-CN" sz="2400" b="1">
                <a:effectLst/>
              </a:rPr>
              <a:t>Politehnica</a:t>
            </a:r>
            <a:r>
              <a:rPr kumimoji="1" lang="zh-CN" altLang="en-US" sz="2400" b="1">
                <a:effectLst/>
              </a:rPr>
              <a:t>大学设计的一个鱼塘守卫机器人解决方案。从系统复杂性、完整性等各个方面来看，这个系统难度都远远小于中国大学生的设计方案。为什么他们能获得第一名呢</a:t>
            </a:r>
            <a:r>
              <a:rPr kumimoji="1" lang="en-US" altLang="zh-CN" sz="2400" b="1">
                <a:effectLst/>
              </a:rPr>
              <a:t>?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endParaRPr kumimoji="1" lang="en-US" altLang="zh-CN" sz="2400" b="1">
              <a:effectLst/>
            </a:endParaRP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对于中国大学生参赛作品在此次竞赛中表现出来的优劣，微软介绍：“此次大赛的评审专家一致认为，在此次参赛的所有作品中，中国大学生设计的系统的复杂性远远高于全球其他参赛队伍，但在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商业实用性</a:t>
            </a:r>
            <a:r>
              <a:rPr kumimoji="1" lang="zh-CN" altLang="en-US" sz="2400" b="1">
                <a:effectLst/>
              </a:rPr>
              <a:t>方面有所欠缺，因而影响了他们取得更好的名次。”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endParaRPr kumimoji="1" lang="en-US" altLang="zh-CN" sz="2400" b="1">
              <a:effectLst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307263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4211" name="Rectangle 3"/>
          <p:cNvSpPr>
            <a:spLocks noChangeArrowheads="1"/>
          </p:cNvSpPr>
          <p:nvPr/>
        </p:nvSpPr>
        <p:spPr bwMode="auto">
          <a:xfrm>
            <a:off x="611188" y="1052513"/>
            <a:ext cx="80645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两位指导老师说，中国大学生的设计相比国外学生来说，其系统复杂性、完整性、开发难度都高很多。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而中国学生的软肋在于，他们的方案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脱离社会、缺乏实践经验和商业理念，不会包装和推销自己，演示水平低，</a:t>
            </a:r>
            <a:r>
              <a:rPr kumimoji="1" lang="zh-CN" altLang="en-US" sz="2400" b="1">
                <a:effectLst/>
              </a:rPr>
              <a:t>从而使整个方案效果大打折扣。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而国外的大学生</a:t>
            </a:r>
            <a:r>
              <a:rPr kumimoji="1" lang="zh-CN" altLang="en-US" sz="2400" b="1">
                <a:solidFill>
                  <a:srgbClr val="0000FF"/>
                </a:solidFill>
                <a:effectLst/>
              </a:rPr>
              <a:t>商业理念非常清晰，从市场调研、媒体合作和实际应用各个环节都做得非常成熟、全面，</a:t>
            </a:r>
            <a:r>
              <a:rPr kumimoji="1" lang="zh-CN" altLang="en-US" sz="2400" b="1">
                <a:effectLst/>
              </a:rPr>
              <a:t>这非常利于他们的设计容易地被接受并应用到实践中去。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重学术性，轻实践性，这似乎一直是中国学生的缺陷。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476250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5235" name="Rectangle 3"/>
          <p:cNvSpPr>
            <a:spLocks noChangeArrowheads="1"/>
          </p:cNvSpPr>
          <p:nvPr/>
        </p:nvSpPr>
        <p:spPr bwMode="auto">
          <a:xfrm>
            <a:off x="611188" y="1341438"/>
            <a:ext cx="81375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西安电子科技大学和北京邮电大学的带队老师也承认，由于中国教育体制和学生科研经费的问题，使我们学生设计的产品在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实用性和硬件配置方面</a:t>
            </a:r>
            <a:r>
              <a:rPr kumimoji="1" lang="zh-CN" altLang="en-US" sz="2400" b="1">
                <a:effectLst/>
              </a:rPr>
              <a:t>和国外选手还有一定差距，但和以前相比，已经有很大改善。而且从设计水平来看，我们的选手远远高于对手，这点从软件的复杂程度就很容易看出来。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西安电子科技大学和北京邮电大学参赛选手也认为，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语言的障碍</a:t>
            </a:r>
            <a:r>
              <a:rPr kumimoji="1" lang="zh-CN" altLang="en-US" sz="2400" b="1">
                <a:effectLst/>
              </a:rPr>
              <a:t>也限制了他们更好的发挥，因为在微软总部举行的决赛中，产品展示和专家的问答要求学生全部用英语作答。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6259" name="Rectangle 3"/>
          <p:cNvSpPr>
            <a:spLocks noChangeArrowheads="1"/>
          </p:cNvSpPr>
          <p:nvPr/>
        </p:nvSpPr>
        <p:spPr bwMode="auto">
          <a:xfrm>
            <a:off x="468313" y="765175"/>
            <a:ext cx="813752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问题：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创新意识和能力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技术素养：大学教育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社会素养：对周围世界及身边生活的观察与体认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人文素养：对人文与情感的观察与体认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endParaRPr kumimoji="1" lang="zh-CN" altLang="en-US" sz="2800" b="1">
              <a:effectLst/>
            </a:endParaRP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关注点：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创意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商业理念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实用性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展示、语言交流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各类大赛的关注点（</a:t>
            </a:r>
            <a:r>
              <a:rPr kumimoji="1" lang="zh-CN" altLang="en-US" b="1"/>
              <a:t>微软）</a:t>
            </a:r>
            <a:r>
              <a:rPr lang="zh-CN" altLang="en-US" sz="900" b="1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017283" name="Rectangle 3"/>
          <p:cNvSpPr>
            <a:spLocks noChangeArrowheads="1"/>
          </p:cNvSpPr>
          <p:nvPr/>
        </p:nvSpPr>
        <p:spPr bwMode="auto">
          <a:xfrm>
            <a:off x="468313" y="908050"/>
            <a:ext cx="81375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2007</a:t>
            </a:r>
            <a:r>
              <a:rPr kumimoji="1" lang="zh-CN" altLang="en-US" sz="2800" b="1">
                <a:effectLst/>
              </a:rPr>
              <a:t>年</a:t>
            </a:r>
            <a:r>
              <a:rPr kumimoji="1" lang="en-US" altLang="zh-CN" sz="2800" b="1">
                <a:effectLst/>
              </a:rPr>
              <a:t>8</a:t>
            </a:r>
            <a:r>
              <a:rPr kumimoji="1" lang="zh-CN" altLang="en-US" sz="2800" b="1">
                <a:effectLst/>
              </a:rPr>
              <a:t>月</a:t>
            </a:r>
            <a:r>
              <a:rPr kumimoji="1" lang="en-US" altLang="zh-CN" sz="2800" b="1">
                <a:effectLst/>
              </a:rPr>
              <a:t>14</a:t>
            </a:r>
            <a:r>
              <a:rPr kumimoji="1" lang="zh-CN" altLang="en-US" sz="2800" b="1">
                <a:effectLst/>
              </a:rPr>
              <a:t>日，北京 </a:t>
            </a:r>
            <a:r>
              <a:rPr kumimoji="1" lang="en-US" altLang="zh-CN" sz="2800" b="1">
                <a:effectLst/>
              </a:rPr>
              <a:t>--</a:t>
            </a:r>
            <a:r>
              <a:rPr kumimoji="1" lang="zh-CN" altLang="en-US" sz="2800" b="1">
                <a:effectLst/>
              </a:rPr>
              <a:t>微软公司在韩国首尔宣布了 </a:t>
            </a:r>
            <a:r>
              <a:rPr kumimoji="1" lang="en-US" altLang="zh-CN" sz="2800" b="1">
                <a:effectLst/>
              </a:rPr>
              <a:t>2007 </a:t>
            </a:r>
            <a:r>
              <a:rPr kumimoji="1" lang="zh-CN" altLang="en-US" sz="2800" b="1">
                <a:effectLst/>
              </a:rPr>
              <a:t>年微软创新杯全球学生大赛全球总决赛的优胜者。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07</a:t>
            </a:r>
            <a:r>
              <a:rPr kumimoji="1" lang="zh-CN" altLang="en-US" sz="2800" b="1">
                <a:effectLst/>
              </a:rPr>
              <a:t>年微软创新杯的主题是：“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想象一个科技能让所有人受到更好教育的世界</a:t>
            </a:r>
            <a:r>
              <a:rPr kumimoji="1" lang="zh-CN" altLang="en-US" sz="2800" b="1">
                <a:effectLst/>
              </a:rPr>
              <a:t>”。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决赛分成以下</a:t>
            </a:r>
            <a:r>
              <a:rPr kumimoji="1" lang="en-US" altLang="zh-CN" sz="2800" b="1">
                <a:effectLst/>
              </a:rPr>
              <a:t>9</a:t>
            </a:r>
            <a:r>
              <a:rPr kumimoji="1" lang="zh-CN" altLang="en-US" sz="2800" b="1">
                <a:effectLst/>
              </a:rPr>
              <a:t>个比赛项目：软件设计、嵌入式开发、网络开发、游戏、</a:t>
            </a:r>
            <a:r>
              <a:rPr kumimoji="1" lang="en-US" altLang="zh-CN" sz="2800" b="1">
                <a:effectLst/>
              </a:rPr>
              <a:t>IT</a:t>
            </a:r>
            <a:r>
              <a:rPr kumimoji="1" lang="zh-CN" altLang="en-US" sz="2800" b="1">
                <a:effectLst/>
              </a:rPr>
              <a:t>、逻辑算法、摄影、短片制作、以及界面设计。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参赛学生团队要根据他们参加的比赛项目，接受一系列与多媒体或技术相关的挑战。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各类大赛的关注点（</a:t>
            </a:r>
            <a:r>
              <a:rPr kumimoji="1" lang="zh-CN" altLang="en-US" b="1"/>
              <a:t>微软）</a:t>
            </a:r>
            <a:r>
              <a:rPr lang="zh-CN" altLang="en-US" sz="900" b="1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018307" name="Rectangle 3"/>
          <p:cNvSpPr>
            <a:spLocks noChangeArrowheads="1"/>
          </p:cNvSpPr>
          <p:nvPr/>
        </p:nvSpPr>
        <p:spPr bwMode="auto">
          <a:xfrm>
            <a:off x="611188" y="1125538"/>
            <a:ext cx="813752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迄今为止，微软创新杯已经举办了第六年。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比赛要求学生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</a:t>
            </a:r>
            <a:r>
              <a:rPr kumimoji="1" lang="zh-CN" altLang="en-US" sz="2800" b="1">
                <a:effectLst/>
              </a:rPr>
              <a:t>出一个利用他们自己的才能创造出的更美好的世界，并且要求他们直接为未来的技术、软件和计算的发展做出贡献。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参赛团队每年都要结合影响社会问题来开发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创新的技术</a:t>
            </a:r>
            <a:r>
              <a:rPr kumimoji="1" lang="zh-CN" altLang="en-US" sz="2800" b="1">
                <a:effectLst/>
              </a:rPr>
              <a:t>和艺术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作品</a:t>
            </a:r>
            <a:r>
              <a:rPr kumimoji="1" lang="zh-CN" altLang="en-US" sz="2800" b="1">
                <a:effectLst/>
              </a:rPr>
              <a:t>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创新杯</a:t>
            </a:r>
            <a:r>
              <a:rPr kumimoji="1" lang="en-US" altLang="zh-CN" sz="2800" b="1">
                <a:effectLst/>
              </a:rPr>
              <a:t>2008</a:t>
            </a:r>
            <a:r>
              <a:rPr kumimoji="1" lang="zh-CN" altLang="en-US" sz="2800" b="1">
                <a:effectLst/>
              </a:rPr>
              <a:t>在法国巴黎举行。比赛的主题将是“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想象一个科技能够实现环境可持续发展的世界”</a:t>
            </a:r>
            <a:r>
              <a:rPr kumimoji="1" lang="zh-CN" altLang="en-US" sz="2800" b="1">
                <a:effectLst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Discovery</a:t>
            </a:r>
            <a:r>
              <a:rPr lang="zh-CN" altLang="en-US" sz="2400" dirty="0" smtClean="0"/>
              <a:t>团队认为湿漉漉的雨伞会给生活带来不便，比如说搞到满地都是雨水，容易发生意外事故。在本次比赛里面，他们团队将会往塞一些加热片，能够在十分钟之内把湿漉漉的雨伞烘干。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、智能雨伞</a:t>
            </a:r>
            <a:endParaRPr lang="zh-CN" altLang="en-US" sz="3200" b="1" i="1" dirty="0"/>
          </a:p>
        </p:txBody>
      </p:sp>
      <p:pic>
        <p:nvPicPr>
          <p:cNvPr id="19458" name="Picture 2" descr="C:\Users\zhangjh\AppData\Roaming\360se6\Application\User Data\temp\02-51-19-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85992"/>
            <a:ext cx="5715000" cy="42862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14282" y="2571744"/>
            <a:ext cx="25003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与此同时，他们会往雨伞里面加入定时器，防止过热导致雨伞被烧坏。最后他们还会往雨伞里面加入高强度的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LED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灯泡。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</a:rPr>
              <a:t>问题定义</a:t>
            </a:r>
          </a:p>
          <a:p>
            <a:pPr lvl="1"/>
            <a:r>
              <a:rPr lang="zh-CN" altLang="en-US" sz="2800" b="1"/>
              <a:t>参赛作品试图解决问题的实际意义和难度有多大？试图解决的问题是否被清晰明确的定义？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切题性</a:t>
            </a:r>
          </a:p>
          <a:p>
            <a:pPr lvl="1"/>
            <a:r>
              <a:rPr lang="zh-CN" altLang="en-US" sz="2800" b="1"/>
              <a:t>参赛作品是否符合</a:t>
            </a:r>
            <a:r>
              <a:rPr lang="en-US" altLang="zh-CN" sz="2800" b="1"/>
              <a:t>Imagine Cup 2008</a:t>
            </a:r>
            <a:r>
              <a:rPr lang="zh-CN" altLang="en-US" sz="2800" b="1"/>
              <a:t>的主题。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创新性</a:t>
            </a:r>
          </a:p>
          <a:p>
            <a:pPr lvl="1"/>
            <a:r>
              <a:rPr lang="zh-CN" altLang="en-US" sz="2800" b="1"/>
              <a:t>参赛作品是否解决了新问题或通过新方法处理老问题。  </a:t>
            </a:r>
          </a:p>
          <a:p>
            <a:pPr marL="365125" indent="-255588"/>
            <a:r>
              <a:rPr lang="zh-CN" altLang="en-US" sz="3200" b="1"/>
              <a:t> </a:t>
            </a:r>
          </a:p>
        </p:txBody>
      </p:sp>
      <p:sp>
        <p:nvSpPr>
          <p:cNvPr id="2019331" name="Rectangle 3"/>
          <p:cNvSpPr>
            <a:spLocks noChangeArrowheads="1"/>
          </p:cNvSpPr>
          <p:nvPr/>
        </p:nvSpPr>
        <p:spPr bwMode="auto">
          <a:xfrm>
            <a:off x="2843213" y="260350"/>
            <a:ext cx="3125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>
                <a:effectLst/>
              </a:rPr>
              <a:t>2008</a:t>
            </a:r>
            <a:r>
              <a:rPr lang="zh-CN" altLang="en-US" sz="3200" b="1">
                <a:effectLst/>
              </a:rPr>
              <a:t>的评审标准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</a:rPr>
              <a:t>影响力</a:t>
            </a:r>
          </a:p>
          <a:p>
            <a:pPr lvl="1"/>
            <a:r>
              <a:rPr lang="zh-CN" altLang="en-US" sz="2800" b="1"/>
              <a:t>参赛作品是否对大范围内的人群产生广泛影响，或是对范围相对较小的人群产生深远影响。  </a:t>
            </a:r>
          </a:p>
          <a:p>
            <a:pPr marL="365125" indent="-255588"/>
            <a:r>
              <a:rPr lang="zh-CN" altLang="en-US" sz="3200" b="1">
                <a:solidFill>
                  <a:schemeClr val="hlink"/>
                </a:solidFill>
              </a:rPr>
              <a:t>有效性</a:t>
            </a:r>
          </a:p>
          <a:p>
            <a:pPr lvl="1"/>
            <a:r>
              <a:rPr lang="zh-CN" altLang="en-US" sz="2800" b="1"/>
              <a:t>参赛作品在多大程度上解决了实际问题。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用户体验</a:t>
            </a:r>
          </a:p>
          <a:p>
            <a:pPr lvl="1"/>
            <a:r>
              <a:rPr lang="zh-CN" altLang="en-US" sz="2800" b="1"/>
              <a:t>参赛作品人机界面是否友好易用。  </a:t>
            </a:r>
          </a:p>
          <a:p>
            <a:pPr marL="365125" indent="-255588"/>
            <a:endParaRPr lang="en-US" altLang="zh-CN" sz="3200" b="1"/>
          </a:p>
        </p:txBody>
      </p:sp>
      <p:sp>
        <p:nvSpPr>
          <p:cNvPr id="2020355" name="Rectangle 3"/>
          <p:cNvSpPr>
            <a:spLocks noChangeArrowheads="1"/>
          </p:cNvSpPr>
          <p:nvPr/>
        </p:nvSpPr>
        <p:spPr bwMode="auto">
          <a:xfrm>
            <a:off x="2916238" y="115888"/>
            <a:ext cx="3125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>
                <a:effectLst/>
              </a:rPr>
              <a:t>2008</a:t>
            </a:r>
            <a:r>
              <a:rPr lang="zh-CN" altLang="en-US" sz="3200" b="1">
                <a:effectLst/>
              </a:rPr>
              <a:t>的评审标准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</a:rPr>
              <a:t>开发前景</a:t>
            </a:r>
          </a:p>
          <a:p>
            <a:pPr lvl="1"/>
            <a:r>
              <a:rPr lang="zh-CN" altLang="en-US" sz="2800" b="1"/>
              <a:t>参赛作品是否基于开放和灵活的架构并具有扩展性。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集成性</a:t>
            </a:r>
          </a:p>
          <a:p>
            <a:pPr lvl="1"/>
            <a:r>
              <a:rPr lang="zh-CN" altLang="en-US" sz="2800" b="1"/>
              <a:t>参赛作品是否有机的将各种不同的技术结合起来，来解决定义的问题。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陈述</a:t>
            </a:r>
          </a:p>
          <a:p>
            <a:pPr lvl="1"/>
            <a:r>
              <a:rPr lang="zh-CN" altLang="en-US" sz="2800" b="1"/>
              <a:t>评委将关注口头陈述能否阐述项目的背景和使用场景，能否解释选题的重要意义，能否突出系统的架构和工作原理，以及演示是否深刻并富有创见。此外还将评估参赛队员回答评委问题时的表现。 </a:t>
            </a:r>
          </a:p>
        </p:txBody>
      </p:sp>
      <p:sp>
        <p:nvSpPr>
          <p:cNvPr id="2021379" name="Rectangle 3"/>
          <p:cNvSpPr>
            <a:spLocks noChangeArrowheads="1"/>
          </p:cNvSpPr>
          <p:nvPr/>
        </p:nvSpPr>
        <p:spPr bwMode="auto">
          <a:xfrm>
            <a:off x="2916238" y="0"/>
            <a:ext cx="3125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>
                <a:effectLst/>
              </a:rPr>
              <a:t>2008</a:t>
            </a:r>
            <a:r>
              <a:rPr lang="zh-CN" altLang="en-US" sz="3200" b="1">
                <a:effectLst/>
              </a:rPr>
              <a:t>的评审标准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04813"/>
            <a:ext cx="8207375" cy="503237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首届全国大学生软件创新大赛（基本情况）</a:t>
            </a:r>
          </a:p>
        </p:txBody>
      </p:sp>
      <p:sp>
        <p:nvSpPr>
          <p:cNvPr id="2065411" name="Rectangle 3"/>
          <p:cNvSpPr>
            <a:spLocks noChangeArrowheads="1"/>
          </p:cNvSpPr>
          <p:nvPr/>
        </p:nvSpPr>
        <p:spPr bwMode="auto">
          <a:xfrm>
            <a:off x="900113" y="1271588"/>
            <a:ext cx="777716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首届全国大学生软件创新大赛与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2008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年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9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月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~12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月</a:t>
            </a:r>
            <a:r>
              <a:rPr lang="zh-CN" altLang="en-US" sz="2800" b="1">
                <a:effectLst/>
                <a:latin typeface="Times New Roman" pitchFamily="18" charset="0"/>
              </a:rPr>
              <a:t>举行，本届大赛的参赛对象主要是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37</a:t>
            </a:r>
            <a:r>
              <a:rPr lang="zh-CN" altLang="en-US" sz="2800" b="1">
                <a:effectLst/>
                <a:latin typeface="Times New Roman" pitchFamily="18" charset="0"/>
              </a:rPr>
              <a:t>所国家级示范性软件学院所在的学校，参赛队伍以学校为单位组织，每个学校组队数最多不超过</a:t>
            </a:r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个，每个参赛队人员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3~5</a:t>
            </a:r>
            <a:r>
              <a:rPr lang="zh-CN" altLang="en-US" sz="2800" b="1">
                <a:effectLst/>
                <a:latin typeface="Times New Roman" pitchFamily="18" charset="0"/>
              </a:rPr>
              <a:t>人。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比赛分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个阶段举行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第一阶段：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每学校推荐不超过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个队</a:t>
            </a:r>
            <a:r>
              <a:rPr lang="zh-CN" altLang="en-US" sz="2800" b="1">
                <a:effectLst/>
                <a:latin typeface="Times New Roman" pitchFamily="18" charset="0"/>
              </a:rPr>
              <a:t>，每片区选</a:t>
            </a:r>
            <a:r>
              <a:rPr lang="en-US" altLang="zh-CN" sz="2800" b="1">
                <a:effectLst/>
                <a:latin typeface="Times New Roman" pitchFamily="18" charset="0"/>
              </a:rPr>
              <a:t>15</a:t>
            </a:r>
            <a:r>
              <a:rPr lang="zh-CN" altLang="en-US" sz="2800" b="1">
                <a:effectLst/>
                <a:latin typeface="Times New Roman" pitchFamily="18" charset="0"/>
              </a:rPr>
              <a:t>队，</a:t>
            </a:r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个赛区共</a:t>
            </a:r>
            <a:r>
              <a:rPr lang="en-US" altLang="zh-CN" sz="2800" b="1">
                <a:effectLst/>
                <a:latin typeface="Times New Roman" pitchFamily="18" charset="0"/>
              </a:rPr>
              <a:t>45</a:t>
            </a:r>
            <a:r>
              <a:rPr lang="zh-CN" altLang="en-US" sz="2800" b="1">
                <a:effectLst/>
                <a:latin typeface="Times New Roman" pitchFamily="18" charset="0"/>
              </a:rPr>
              <a:t>个队。评审方式：交叉评审</a:t>
            </a:r>
            <a:r>
              <a:rPr lang="en-US" altLang="zh-CN" sz="2800" b="1">
                <a:effectLst/>
                <a:latin typeface="Times New Roman" pitchFamily="18" charset="0"/>
              </a:rPr>
              <a:t>+</a:t>
            </a:r>
            <a:r>
              <a:rPr lang="zh-CN" altLang="en-US" sz="2800" b="1">
                <a:effectLst/>
                <a:latin typeface="Times New Roman" pitchFamily="18" charset="0"/>
              </a:rPr>
              <a:t>匿名评审。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8424863" cy="503238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首届全国大学生软件创新大赛（基本情况）</a:t>
            </a:r>
          </a:p>
        </p:txBody>
      </p:sp>
      <p:sp>
        <p:nvSpPr>
          <p:cNvPr id="2066435" name="Rectangle 3"/>
          <p:cNvSpPr>
            <a:spLocks noChangeArrowheads="1"/>
          </p:cNvSpPr>
          <p:nvPr/>
        </p:nvSpPr>
        <p:spPr bwMode="auto">
          <a:xfrm>
            <a:off x="971550" y="1341438"/>
            <a:ext cx="7632700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第二阶段： 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45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队选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30</a:t>
            </a:r>
            <a:r>
              <a:rPr lang="zh-CN" altLang="en-US" sz="2800" b="1">
                <a:effectLst/>
                <a:latin typeface="Times New Roman" pitchFamily="18" charset="0"/>
              </a:rPr>
              <a:t>，时间：</a:t>
            </a:r>
            <a:r>
              <a:rPr lang="en-US" altLang="zh-CN" sz="2800" b="1">
                <a:effectLst/>
                <a:latin typeface="Times New Roman" pitchFamily="18" charset="0"/>
              </a:rPr>
              <a:t>12</a:t>
            </a:r>
            <a:r>
              <a:rPr lang="zh-CN" altLang="en-US" sz="2800" b="1">
                <a:effectLst/>
                <a:latin typeface="Times New Roman" pitchFamily="18" charset="0"/>
              </a:rPr>
              <a:t>月</a:t>
            </a:r>
            <a:r>
              <a:rPr lang="en-US" altLang="zh-CN" sz="2800" b="1">
                <a:effectLst/>
                <a:latin typeface="Times New Roman" pitchFamily="18" charset="0"/>
              </a:rPr>
              <a:t>6</a:t>
            </a:r>
            <a:r>
              <a:rPr lang="zh-CN" altLang="en-US" sz="2800" b="1">
                <a:effectLst/>
                <a:latin typeface="Times New Roman" pitchFamily="18" charset="0"/>
              </a:rPr>
              <a:t>日，评审专家：</a:t>
            </a:r>
            <a:r>
              <a:rPr lang="en-US" altLang="zh-CN" sz="2800" b="1">
                <a:effectLst/>
                <a:latin typeface="Times New Roman" pitchFamily="18" charset="0"/>
              </a:rPr>
              <a:t>37</a:t>
            </a:r>
            <a:r>
              <a:rPr lang="zh-CN" altLang="en-US" sz="2800" b="1">
                <a:effectLst/>
                <a:latin typeface="Times New Roman" pitchFamily="18" charset="0"/>
              </a:rPr>
              <a:t>所软件学院院长，评审方式：网上评阅。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第三阶段：复赛，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30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队选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队</a:t>
            </a:r>
            <a:r>
              <a:rPr lang="zh-CN" altLang="en-US" sz="2800" b="1">
                <a:effectLst/>
                <a:latin typeface="Times New Roman" pitchFamily="18" charset="0"/>
              </a:rPr>
              <a:t>，</a:t>
            </a:r>
            <a:r>
              <a:rPr lang="en-US" altLang="zh-CN" sz="2800" b="1">
                <a:effectLst/>
                <a:latin typeface="Times New Roman" pitchFamily="18" charset="0"/>
              </a:rPr>
              <a:t>12</a:t>
            </a:r>
            <a:r>
              <a:rPr lang="zh-CN" altLang="en-US" sz="2800" b="1">
                <a:effectLst/>
                <a:latin typeface="Times New Roman" pitchFamily="18" charset="0"/>
              </a:rPr>
              <a:t>月</a:t>
            </a:r>
            <a:r>
              <a:rPr lang="en-US" altLang="zh-CN" sz="2800" b="1">
                <a:effectLst/>
                <a:latin typeface="Times New Roman" pitchFamily="18" charset="0"/>
              </a:rPr>
              <a:t>19</a:t>
            </a:r>
            <a:r>
              <a:rPr lang="zh-CN" altLang="en-US" sz="2800" b="1">
                <a:effectLst/>
                <a:latin typeface="Times New Roman" pitchFamily="18" charset="0"/>
              </a:rPr>
              <a:t>日无锡现场（评审专家：</a:t>
            </a:r>
            <a:r>
              <a:rPr lang="en-US" altLang="zh-CN" sz="2800" b="1">
                <a:effectLst/>
                <a:latin typeface="Times New Roman" pitchFamily="18" charset="0"/>
              </a:rPr>
              <a:t>37</a:t>
            </a:r>
            <a:r>
              <a:rPr lang="zh-CN" altLang="en-US" sz="2800" b="1">
                <a:effectLst/>
                <a:latin typeface="Times New Roman" pitchFamily="18" charset="0"/>
              </a:rPr>
              <a:t>所软件学院院长）。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第四阶段：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前十排名</a:t>
            </a:r>
            <a:r>
              <a:rPr lang="zh-CN" altLang="en-US" sz="2800" b="1">
                <a:effectLst/>
                <a:latin typeface="Times New Roman" pitchFamily="18" charset="0"/>
              </a:rPr>
              <a:t>决赛，</a:t>
            </a:r>
            <a:r>
              <a:rPr lang="en-US" altLang="zh-CN" sz="2800" b="1">
                <a:effectLst/>
                <a:latin typeface="Times New Roman" pitchFamily="18" charset="0"/>
              </a:rPr>
              <a:t>10</a:t>
            </a:r>
            <a:r>
              <a:rPr lang="zh-CN" altLang="en-US" sz="2800" b="1">
                <a:effectLst/>
                <a:latin typeface="Times New Roman" pitchFamily="18" charset="0"/>
              </a:rPr>
              <a:t>队重庆大学现场总决赛（评审专家：评审专家委员会）。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458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924800" cy="282575"/>
          </a:xfrm>
        </p:spPr>
        <p:txBody>
          <a:bodyPr/>
          <a:lstStyle/>
          <a:p>
            <a:r>
              <a:rPr lang="zh-CN" altLang="en-US" sz="3200">
                <a:solidFill>
                  <a:srgbClr val="0000FF"/>
                </a:solidFill>
              </a:rPr>
              <a:t>大赛初赛的通知</a:t>
            </a:r>
          </a:p>
        </p:txBody>
      </p:sp>
      <p:sp>
        <p:nvSpPr>
          <p:cNvPr id="2067459" name="Rectangle 3"/>
          <p:cNvSpPr>
            <a:spLocks noChangeArrowheads="1"/>
          </p:cNvSpPr>
          <p:nvPr/>
        </p:nvSpPr>
        <p:spPr bwMode="auto">
          <a:xfrm>
            <a:off x="827088" y="1125538"/>
            <a:ext cx="77755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1</a:t>
            </a:r>
            <a:r>
              <a:rPr lang="zh-CN" altLang="en-US" sz="2800" b="1">
                <a:effectLst/>
                <a:latin typeface="Times New Roman" pitchFamily="18" charset="0"/>
              </a:rPr>
              <a:t>．大赛注重区别与传统的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学科型</a:t>
            </a:r>
            <a:r>
              <a:rPr lang="zh-CN" altLang="en-US" sz="2800" b="1">
                <a:effectLst/>
                <a:latin typeface="Times New Roman" pitchFamily="18" charset="0"/>
              </a:rPr>
              <a:t>竞赛，侧重展示学生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工程实践能力</a:t>
            </a:r>
            <a:r>
              <a:rPr lang="zh-CN" altLang="en-US" sz="2800" b="1">
                <a:effectLst/>
                <a:latin typeface="Times New Roman" pitchFamily="18" charset="0"/>
              </a:rPr>
              <a:t>，面向产业的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规范化能力</a:t>
            </a:r>
            <a:r>
              <a:rPr lang="zh-CN" altLang="en-US" sz="2800" b="1">
                <a:effectLst/>
                <a:latin typeface="Times New Roman" pitchFamily="18" charset="0"/>
              </a:rPr>
              <a:t>，致力于激发学生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创新意识</a:t>
            </a:r>
            <a:r>
              <a:rPr lang="zh-CN" altLang="en-US" sz="2800" b="1">
                <a:effectLst/>
                <a:latin typeface="Times New Roman" pitchFamily="18" charset="0"/>
              </a:rPr>
              <a:t>，培养学生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团队精神</a:t>
            </a:r>
            <a:r>
              <a:rPr lang="zh-CN" altLang="en-US" sz="2800" b="1">
                <a:effectLst/>
                <a:latin typeface="Times New Roman" pitchFamily="18" charset="0"/>
              </a:rPr>
              <a:t>，激励高价值的开发技能，培养更具竞争力、能够推动创新和经济增长的软件人才为目标。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2</a:t>
            </a:r>
            <a:r>
              <a:rPr lang="zh-CN" altLang="en-US" sz="2800" b="1">
                <a:effectLst/>
                <a:latin typeface="Times New Roman" pitchFamily="18" charset="0"/>
              </a:rPr>
              <a:t>．成立组织委员会、评审专家委员会，以组织委员会组织大赛进程，评审专家委员会构建竞赛平台、确定竞赛大纲，示范性软件学院建设工作办公室组织、监督各项工作，竞赛每年举办一次，分网络预赛、现场决赛等环节，获奖学生颁发证书及奖金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82" name="AutoShap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924800" cy="282575"/>
          </a:xfrm>
        </p:spPr>
        <p:txBody>
          <a:bodyPr/>
          <a:lstStyle/>
          <a:p>
            <a:r>
              <a:rPr lang="zh-CN" altLang="en-US" sz="3200">
                <a:solidFill>
                  <a:srgbClr val="0000FF"/>
                </a:solidFill>
              </a:rPr>
              <a:t>大赛初赛的通知</a:t>
            </a:r>
          </a:p>
        </p:txBody>
      </p:sp>
      <p:sp>
        <p:nvSpPr>
          <p:cNvPr id="2068483" name="Rectangle 3"/>
          <p:cNvSpPr>
            <a:spLocks noChangeArrowheads="1"/>
          </p:cNvSpPr>
          <p:nvPr/>
        </p:nvSpPr>
        <p:spPr bwMode="auto">
          <a:xfrm>
            <a:off x="971550" y="1341438"/>
            <a:ext cx="75596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．不限形式、重在创新。本大赛每年设定一个主题，提交作品不限形式，重点在创新，同时反映作品在实现时的软件工程规范性。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4</a:t>
            </a:r>
            <a:r>
              <a:rPr lang="zh-CN" altLang="en-US" sz="2800" b="1">
                <a:effectLst/>
                <a:latin typeface="Times New Roman" pitchFamily="18" charset="0"/>
              </a:rPr>
              <a:t>．与企业合作、构建人才输送有效途径。本大赛将与企业紧密合作，目前已有</a:t>
            </a:r>
            <a:r>
              <a:rPr lang="en-US" altLang="zh-CN" sz="2800" b="1">
                <a:effectLst/>
                <a:latin typeface="Times New Roman" pitchFamily="18" charset="0"/>
              </a:rPr>
              <a:t>Sun</a:t>
            </a:r>
            <a:r>
              <a:rPr lang="zh-CN" altLang="en-US" sz="2800" b="1">
                <a:effectLst/>
                <a:latin typeface="Times New Roman" pitchFamily="18" charset="0"/>
              </a:rPr>
              <a:t>公司表示愿意资助本大赛，希望获奖学生到单位实习、就业，还有其它几个企业也有合作意向，同时竞赛结果也将成为软件行业选拔优秀人才的有效标准。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6" name="Rectangle 2"/>
          <p:cNvSpPr>
            <a:spLocks noChangeArrowheads="1"/>
          </p:cNvSpPr>
          <p:nvPr/>
        </p:nvSpPr>
        <p:spPr bwMode="auto">
          <a:xfrm>
            <a:off x="971550" y="920750"/>
            <a:ext cx="7705725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/>
                <a:latin typeface="Times New Roman" pitchFamily="18" charset="0"/>
              </a:rPr>
              <a:t>竞赛具体要求如下：</a:t>
            </a:r>
          </a:p>
          <a:p>
            <a:pPr algn="ctr"/>
            <a:endParaRPr lang="zh-CN" altLang="en-US" sz="3200" b="1">
              <a:solidFill>
                <a:srgbClr val="0000FF"/>
              </a:solidFill>
              <a:effectLst/>
              <a:latin typeface="Times New Roman" pitchFamily="18" charset="0"/>
            </a:endParaRPr>
          </a:p>
          <a:p>
            <a:r>
              <a:rPr lang="zh-CN" altLang="en-US" sz="2800" b="1">
                <a:effectLst/>
                <a:latin typeface="Times New Roman" pitchFamily="18" charset="0"/>
              </a:rPr>
              <a:t>一、大赛主题：创新未来生活 </a:t>
            </a:r>
          </a:p>
          <a:p>
            <a:r>
              <a:rPr lang="zh-CN" altLang="en-US" sz="2800" b="1">
                <a:effectLst/>
                <a:latin typeface="Times New Roman" pitchFamily="18" charset="0"/>
              </a:rPr>
              <a:t>二、比赛规则</a:t>
            </a:r>
          </a:p>
          <a:p>
            <a:r>
              <a:rPr lang="en-US" altLang="zh-CN" sz="2800" b="1">
                <a:effectLst/>
                <a:latin typeface="Times New Roman" pitchFamily="18" charset="0"/>
              </a:rPr>
              <a:t>1</a:t>
            </a:r>
            <a:r>
              <a:rPr lang="zh-CN" altLang="en-US" sz="2800" b="1">
                <a:effectLst/>
                <a:latin typeface="Times New Roman" pitchFamily="18" charset="0"/>
              </a:rPr>
              <a:t>、参赛队伍以学校为单位组织，每个学校组队数最多不超过</a:t>
            </a:r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个。 </a:t>
            </a:r>
          </a:p>
          <a:p>
            <a:r>
              <a:rPr lang="en-US" altLang="zh-CN" sz="2800" b="1">
                <a:effectLst/>
                <a:latin typeface="Times New Roman" pitchFamily="18" charset="0"/>
              </a:rPr>
              <a:t>2</a:t>
            </a:r>
            <a:r>
              <a:rPr lang="zh-CN" altLang="en-US" sz="2800" b="1">
                <a:effectLst/>
                <a:latin typeface="Times New Roman" pitchFamily="18" charset="0"/>
              </a:rPr>
              <a:t>、每个参赛队伍人员建议为</a:t>
            </a:r>
            <a:r>
              <a:rPr lang="en-US" altLang="zh-CN" sz="2800" b="1">
                <a:effectLst/>
                <a:latin typeface="Times New Roman" pitchFamily="18" charset="0"/>
              </a:rPr>
              <a:t>3~5</a:t>
            </a:r>
            <a:r>
              <a:rPr lang="zh-CN" altLang="en-US" sz="2800" b="1">
                <a:effectLst/>
                <a:latin typeface="Times New Roman" pitchFamily="18" charset="0"/>
              </a:rPr>
              <a:t>人，在校本科生、硕士生可以混合组队，评分标准统一。</a:t>
            </a:r>
          </a:p>
          <a:p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、每个队伍只允许提交一个软件作品。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530" name="Rectangle 2"/>
          <p:cNvSpPr>
            <a:spLocks noChangeArrowheads="1"/>
          </p:cNvSpPr>
          <p:nvPr/>
        </p:nvSpPr>
        <p:spPr bwMode="auto">
          <a:xfrm>
            <a:off x="250825" y="131763"/>
            <a:ext cx="8353425" cy="63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/>
                <a:latin typeface="Times New Roman" pitchFamily="18" charset="0"/>
              </a:rPr>
              <a:t>三、作品要求</a:t>
            </a:r>
          </a:p>
          <a:p>
            <a:pPr algn="ctr"/>
            <a:endParaRPr lang="zh-CN" altLang="en-US" sz="3200" b="1">
              <a:solidFill>
                <a:srgbClr val="0000FF"/>
              </a:solidFill>
              <a:effectLst/>
              <a:latin typeface="Times New Roman" pitchFamily="18" charset="0"/>
            </a:endParaRPr>
          </a:p>
          <a:p>
            <a:r>
              <a:rPr lang="en-US" altLang="zh-CN" sz="2400" b="1">
                <a:effectLst/>
                <a:latin typeface="Times New Roman" pitchFamily="18" charset="0"/>
              </a:rPr>
              <a:t>1</a:t>
            </a:r>
            <a:r>
              <a:rPr lang="zh-CN" altLang="en-US" sz="2400" b="1">
                <a:effectLst/>
                <a:latin typeface="Times New Roman" pitchFamily="18" charset="0"/>
              </a:rPr>
              <a:t>、必须是原创且未公开的作品，要求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</a:rPr>
              <a:t>新颖和独创</a:t>
            </a:r>
            <a:r>
              <a:rPr lang="zh-CN" altLang="en-US" sz="2400" b="1">
                <a:effectLst/>
                <a:latin typeface="Times New Roman" pitchFamily="18" charset="0"/>
              </a:rPr>
              <a:t>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2</a:t>
            </a:r>
            <a:r>
              <a:rPr lang="zh-CN" altLang="en-US" sz="2400" b="1">
                <a:effectLst/>
                <a:latin typeface="Times New Roman" pitchFamily="18" charset="0"/>
              </a:rPr>
              <a:t>、要求使用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</a:rPr>
              <a:t>开源技术</a:t>
            </a:r>
            <a:r>
              <a:rPr lang="zh-CN" altLang="en-US" sz="2400" b="1">
                <a:effectLst/>
                <a:latin typeface="Times New Roman" pitchFamily="18" charset="0"/>
              </a:rPr>
              <a:t>，工具和开发语言不做限制。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3</a:t>
            </a:r>
            <a:r>
              <a:rPr lang="zh-CN" altLang="en-US" sz="2400" b="1">
                <a:effectLst/>
                <a:latin typeface="Times New Roman" pitchFamily="18" charset="0"/>
              </a:rPr>
              <a:t>、要求软件作品严格按照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</a:rPr>
              <a:t>软件工程规范</a:t>
            </a:r>
            <a:r>
              <a:rPr lang="zh-CN" altLang="en-US" sz="2400" b="1">
                <a:effectLst/>
                <a:latin typeface="Times New Roman" pitchFamily="18" charset="0"/>
              </a:rPr>
              <a:t>进行设计。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4</a:t>
            </a:r>
            <a:r>
              <a:rPr lang="zh-CN" altLang="en-US" sz="2400" b="1">
                <a:effectLst/>
                <a:latin typeface="Times New Roman" pitchFamily="18" charset="0"/>
              </a:rPr>
              <a:t>、编程风格良好，注释清晰。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5</a:t>
            </a:r>
            <a:r>
              <a:rPr lang="zh-CN" altLang="en-US" sz="2400" b="1">
                <a:effectLst/>
                <a:latin typeface="Times New Roman" pitchFamily="18" charset="0"/>
              </a:rPr>
              <a:t>、作品中禁止出现各种违反国家相关规定的信息。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6</a:t>
            </a:r>
            <a:r>
              <a:rPr lang="zh-CN" altLang="en-US" sz="2400" b="1">
                <a:effectLst/>
                <a:latin typeface="Times New Roman" pitchFamily="18" charset="0"/>
              </a:rPr>
              <a:t>、作品范围可以是以下几类但不局限于这几类：桌面应用、多媒体应用、网络应用、嵌入式应用、安全防护等，可以是针对办公、生活、娱乐、交易、教育、行业应用等。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7</a:t>
            </a:r>
            <a:r>
              <a:rPr lang="zh-CN" altLang="en-US" sz="2400" b="1">
                <a:effectLst/>
                <a:latin typeface="Times New Roman" pitchFamily="18" charset="0"/>
              </a:rPr>
              <a:t>、可围绕主题自由选择</a:t>
            </a:r>
            <a:r>
              <a:rPr lang="en-US" altLang="zh-CN" sz="2400" b="1">
                <a:effectLst/>
                <a:latin typeface="Times New Roman" pitchFamily="18" charset="0"/>
              </a:rPr>
              <a:t>PC</a:t>
            </a:r>
            <a:r>
              <a:rPr lang="zh-CN" altLang="en-US" sz="2400" b="1">
                <a:effectLst/>
                <a:latin typeface="Times New Roman" pitchFamily="18" charset="0"/>
              </a:rPr>
              <a:t>平台软件创新或移动（移动终端、嵌入式系统）平台软件创新。</a:t>
            </a:r>
          </a:p>
          <a:p>
            <a:endParaRPr lang="zh-CN" altLang="en-US" sz="2800" b="1">
              <a:effectLst/>
              <a:latin typeface="Times New Roman" pitchFamily="18" charset="0"/>
            </a:endParaRPr>
          </a:p>
          <a:p>
            <a:pPr algn="ctr"/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四、报名时间</a:t>
            </a:r>
          </a:p>
          <a:p>
            <a:r>
              <a:rPr lang="zh-CN" altLang="en-US" sz="2400" b="1">
                <a:effectLst/>
                <a:latin typeface="Times New Roman" pitchFamily="18" charset="0"/>
              </a:rPr>
              <a:t>大赛报名截至时间为</a:t>
            </a:r>
            <a:r>
              <a:rPr lang="en-US" altLang="zh-CN" sz="2400" b="1">
                <a:effectLst/>
                <a:latin typeface="Times New Roman" pitchFamily="18" charset="0"/>
              </a:rPr>
              <a:t>2008</a:t>
            </a:r>
            <a:r>
              <a:rPr lang="zh-CN" altLang="en-US" sz="2400" b="1">
                <a:effectLst/>
                <a:latin typeface="Times New Roman" pitchFamily="18" charset="0"/>
              </a:rPr>
              <a:t>年</a:t>
            </a:r>
            <a:r>
              <a:rPr lang="en-US" altLang="zh-CN" sz="2400" b="1">
                <a:effectLst/>
                <a:latin typeface="Times New Roman" pitchFamily="18" charset="0"/>
              </a:rPr>
              <a:t>9</a:t>
            </a:r>
            <a:r>
              <a:rPr lang="zh-CN" altLang="en-US" sz="2400" b="1">
                <a:effectLst/>
                <a:latin typeface="Times New Roman" pitchFamily="18" charset="0"/>
              </a:rPr>
              <a:t>月</a:t>
            </a:r>
            <a:r>
              <a:rPr lang="en-US" altLang="zh-CN" sz="2400" b="1">
                <a:effectLst/>
                <a:latin typeface="Times New Roman" pitchFamily="18" charset="0"/>
              </a:rPr>
              <a:t>10</a:t>
            </a:r>
            <a:r>
              <a:rPr lang="zh-CN" altLang="en-US" sz="2400" b="1">
                <a:effectLst/>
                <a:latin typeface="Times New Roman" pitchFamily="18" charset="0"/>
              </a:rPr>
              <a:t>日，请各高校的软件工程相关专业教学单位积极组队参加竞赛。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549275"/>
            <a:ext cx="8064500" cy="503238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首届全国大学生软件创新大赛（基本情况）</a:t>
            </a:r>
          </a:p>
        </p:txBody>
      </p:sp>
      <p:sp>
        <p:nvSpPr>
          <p:cNvPr id="2071555" name="Rectangle 3"/>
          <p:cNvSpPr>
            <a:spLocks noChangeArrowheads="1"/>
          </p:cNvSpPr>
          <p:nvPr/>
        </p:nvSpPr>
        <p:spPr bwMode="auto">
          <a:xfrm>
            <a:off x="323850" y="1200150"/>
            <a:ext cx="8424863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从基本情况获得的信息：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时间信息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2008</a:t>
            </a:r>
            <a:r>
              <a:rPr lang="zh-CN" altLang="en-US" sz="2800" b="1">
                <a:effectLst/>
                <a:latin typeface="Times New Roman" pitchFamily="18" charset="0"/>
              </a:rPr>
              <a:t>年</a:t>
            </a:r>
            <a:r>
              <a:rPr lang="en-US" altLang="zh-CN" sz="2800" b="1">
                <a:effectLst/>
                <a:latin typeface="Times New Roman" pitchFamily="18" charset="0"/>
              </a:rPr>
              <a:t>9</a:t>
            </a:r>
            <a:r>
              <a:rPr lang="zh-CN" altLang="en-US" sz="2800" b="1">
                <a:effectLst/>
                <a:latin typeface="Times New Roman" pitchFamily="18" charset="0"/>
              </a:rPr>
              <a:t>月</a:t>
            </a:r>
            <a:r>
              <a:rPr lang="en-US" altLang="zh-CN" sz="2800" b="1">
                <a:effectLst/>
                <a:latin typeface="Times New Roman" pitchFamily="18" charset="0"/>
              </a:rPr>
              <a:t>~12</a:t>
            </a:r>
            <a:r>
              <a:rPr lang="zh-CN" altLang="en-US" sz="2800" b="1">
                <a:effectLst/>
                <a:latin typeface="Times New Roman" pitchFamily="18" charset="0"/>
              </a:rPr>
              <a:t>月举行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比赛分</a:t>
            </a:r>
            <a:r>
              <a:rPr lang="en-US" altLang="zh-CN" sz="2800" b="1">
                <a:effectLst/>
                <a:latin typeface="Times New Roman" pitchFamily="18" charset="0"/>
              </a:rPr>
              <a:t>4</a:t>
            </a:r>
            <a:r>
              <a:rPr lang="zh-CN" altLang="en-US" sz="2800" b="1">
                <a:effectLst/>
                <a:latin typeface="Times New Roman" pitchFamily="18" charset="0"/>
              </a:rPr>
              <a:t>个阶段举行，各阶段的提交时间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评审方式与名次、评委构成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阶段提交成果的内容和要求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第一、二阶段：文档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第三阶段：演示视频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决赛阶段：现场演示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评比标准基本相同（问题）</a:t>
            </a:r>
          </a:p>
          <a:p>
            <a:endParaRPr lang="en-US" altLang="zh-CN" sz="2400" b="1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Company</a:t>
            </a:r>
            <a:r>
              <a:rPr lang="zh-CN" altLang="en-US" sz="2400" dirty="0" smtClean="0"/>
              <a:t>团队给我们带来的是蓝牙控制的无线智慧插座，他们会往插座里面加入烟雾报警、温湿度采集和语音报警三大功能。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</a:t>
            </a:r>
            <a:r>
              <a:rPr lang="en-US" sz="3200" b="1" dirty="0" smtClean="0"/>
              <a:t> Socket</a:t>
            </a:r>
            <a:r>
              <a:rPr lang="zh-CN" altLang="en-US" sz="3200" b="1" dirty="0" smtClean="0"/>
              <a:t>智慧插座</a:t>
            </a:r>
            <a:endParaRPr lang="zh-CN" altLang="en-US" sz="3200" b="1" dirty="0"/>
          </a:p>
        </p:txBody>
      </p:sp>
      <p:pic>
        <p:nvPicPr>
          <p:cNvPr id="18434" name="Picture 2" descr="C:\Users\zhangjh\AppData\Roaming\360se6\Application\User Data\temp\02-54-38-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85992"/>
            <a:ext cx="5715000" cy="42862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85720" y="2071678"/>
            <a:ext cx="24288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产品最终的目的是借助采集回来的温度、湿度等数据，实行家电的智能远程控制。而烟雾、语音等功能主要是辅助为主，防止发生意外。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7924800" cy="282575"/>
          </a:xfrm>
        </p:spPr>
        <p:txBody>
          <a:bodyPr/>
          <a:lstStyle/>
          <a:p>
            <a:r>
              <a:rPr lang="zh-CN" altLang="en-US" sz="3200">
                <a:solidFill>
                  <a:srgbClr val="FF3300"/>
                </a:solidFill>
              </a:rPr>
              <a:t>第一</a:t>
            </a:r>
            <a:r>
              <a:rPr lang="en-US" altLang="zh-CN" sz="3200">
                <a:solidFill>
                  <a:srgbClr val="FF3300"/>
                </a:solidFill>
              </a:rPr>
              <a:t>/</a:t>
            </a:r>
            <a:r>
              <a:rPr lang="zh-CN" altLang="en-US" sz="3200">
                <a:solidFill>
                  <a:srgbClr val="FF3300"/>
                </a:solidFill>
              </a:rPr>
              <a:t>二阶段的目标</a:t>
            </a:r>
          </a:p>
        </p:txBody>
      </p:sp>
      <p:sp>
        <p:nvSpPr>
          <p:cNvPr id="207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608512"/>
          </a:xfrm>
        </p:spPr>
        <p:txBody>
          <a:bodyPr/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b="1"/>
              <a:t>分析通知（了解需求）：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b="1"/>
              <a:t>基本信息（程序性）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b="1"/>
              <a:t>关键信息（选择标准）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402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16748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  <a:latin typeface="Times New Roman" pitchFamily="18" charset="0"/>
              </a:rPr>
              <a:t>目标选择</a:t>
            </a:r>
          </a:p>
          <a:p>
            <a:pPr algn="ctr" eaLnBrk="0" hangingPunct="0"/>
            <a:endParaRPr lang="zh-CN" altLang="en-US" sz="3600" b="1">
              <a:solidFill>
                <a:schemeClr val="tx2"/>
              </a:solidFill>
              <a:effectLst/>
              <a:latin typeface="Times New Roman" pitchFamily="18" charset="0"/>
            </a:endParaRPr>
          </a:p>
          <a:p>
            <a:pPr algn="ctr" eaLnBrk="0" hangingPunct="0"/>
            <a:r>
              <a:rPr lang="zh-CN" altLang="en-US" sz="3200" b="1">
                <a:solidFill>
                  <a:schemeClr val="tx2"/>
                </a:solidFill>
                <a:effectLst/>
                <a:latin typeface="Times New Roman" pitchFamily="18" charset="0"/>
              </a:rPr>
              <a:t>将目标落实到具体项目上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913" y="3429000"/>
            <a:ext cx="4122737" cy="2419350"/>
            <a:chOff x="464" y="482"/>
            <a:chExt cx="4832" cy="3338"/>
          </a:xfrm>
        </p:grpSpPr>
        <p:pic>
          <p:nvPicPr>
            <p:cNvPr id="2022404" name="Picture 4" descr="OOOPIC_51940920_20090605abec511286283f5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" y="500"/>
              <a:ext cx="4832" cy="3320"/>
            </a:xfrm>
            <a:prstGeom prst="rect">
              <a:avLst/>
            </a:prstGeom>
            <a:noFill/>
          </p:spPr>
        </p:pic>
        <p:sp>
          <p:nvSpPr>
            <p:cNvPr id="2022405" name="Rectangle 5"/>
            <p:cNvSpPr>
              <a:spLocks noChangeArrowheads="1"/>
            </p:cNvSpPr>
            <p:nvPr/>
          </p:nvSpPr>
          <p:spPr bwMode="auto">
            <a:xfrm>
              <a:off x="476" y="482"/>
              <a:ext cx="1996" cy="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450" name="Rectangle 2"/>
          <p:cNvSpPr>
            <a:spLocks noChangeArrowheads="1"/>
          </p:cNvSpPr>
          <p:nvPr/>
        </p:nvSpPr>
        <p:spPr bwMode="auto">
          <a:xfrm>
            <a:off x="0" y="33338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  <a:latin typeface="Times New Roman" pitchFamily="18" charset="0"/>
              </a:rPr>
              <a:t>选择课题</a:t>
            </a:r>
          </a:p>
        </p:txBody>
      </p:sp>
      <p:sp>
        <p:nvSpPr>
          <p:cNvPr id="2024451" name="Rectangle 3"/>
          <p:cNvSpPr>
            <a:spLocks noChangeArrowheads="1"/>
          </p:cNvSpPr>
          <p:nvPr/>
        </p:nvSpPr>
        <p:spPr bwMode="auto">
          <a:xfrm>
            <a:off x="971550" y="908050"/>
            <a:ext cx="76200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effectLst/>
                <a:latin typeface="宋体" pitchFamily="2" charset="-122"/>
              </a:rPr>
              <a:t>1</a:t>
            </a:r>
            <a:r>
              <a:rPr lang="zh-CN" altLang="en-US" sz="2800" b="1">
                <a:effectLst/>
                <a:latin typeface="宋体" pitchFamily="2" charset="-122"/>
              </a:rPr>
              <a:t>、迎合大赛的主题：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理解主题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解释主题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演绎主题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以</a:t>
            </a:r>
            <a:r>
              <a:rPr kumimoji="1" lang="en-US" altLang="zh-CN" sz="2800" b="1">
                <a:effectLst/>
              </a:rPr>
              <a:t>2008</a:t>
            </a:r>
            <a:r>
              <a:rPr kumimoji="1" lang="zh-CN" altLang="en-US" sz="2800" b="1">
                <a:effectLst/>
              </a:rPr>
              <a:t>微软创新杯为例，比赛的主题是“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想象一个科技能够实现环境可持续发展的世界”</a:t>
            </a:r>
            <a:r>
              <a:rPr kumimoji="1" lang="zh-CN" altLang="en-US" sz="2800" b="1">
                <a:effectLst/>
              </a:rPr>
              <a:t>。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狭义的解释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广义的解释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自我解释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3200" b="1">
                <a:effectLst/>
                <a:latin typeface="宋体" pitchFamily="2" charset="-122"/>
              </a:rPr>
              <a:t>2006</a:t>
            </a:r>
            <a:r>
              <a:rPr lang="zh-CN" altLang="en-US" sz="3200" b="1">
                <a:effectLst/>
                <a:latin typeface="宋体" pitchFamily="2" charset="-122"/>
              </a:rPr>
              <a:t>届、</a:t>
            </a:r>
            <a:r>
              <a:rPr lang="en-US" altLang="zh-CN" sz="3200" b="1">
                <a:effectLst/>
                <a:latin typeface="宋体" pitchFamily="2" charset="-122"/>
              </a:rPr>
              <a:t>2007</a:t>
            </a:r>
            <a:r>
              <a:rPr lang="zh-CN" altLang="en-US" sz="3200" b="1">
                <a:effectLst/>
                <a:latin typeface="宋体" pitchFamily="2" charset="-122"/>
              </a:rPr>
              <a:t>届的情况分析：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ChangeArrowheads="1"/>
          </p:cNvSpPr>
          <p:nvPr/>
        </p:nvSpPr>
        <p:spPr bwMode="auto">
          <a:xfrm>
            <a:off x="0" y="33338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</a:rPr>
              <a:t>选择课题</a:t>
            </a:r>
          </a:p>
        </p:txBody>
      </p:sp>
      <p:sp>
        <p:nvSpPr>
          <p:cNvPr id="2026499" name="Rectangle 3"/>
          <p:cNvSpPr>
            <a:spLocks noChangeArrowheads="1"/>
          </p:cNvSpPr>
          <p:nvPr/>
        </p:nvSpPr>
        <p:spPr bwMode="auto">
          <a:xfrm>
            <a:off x="684213" y="908050"/>
            <a:ext cx="7907337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创新杯</a:t>
            </a:r>
            <a:r>
              <a:rPr kumimoji="1" lang="en-US" altLang="zh-CN" sz="2800" b="1">
                <a:effectLst/>
              </a:rPr>
              <a:t>2008</a:t>
            </a:r>
            <a:r>
              <a:rPr kumimoji="1" lang="zh-CN" altLang="en-US" sz="2800" b="1">
                <a:effectLst/>
              </a:rPr>
              <a:t>将在法国巴黎举行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主题：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想象一个科技能够实现环境可持续发展的世界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FF3300"/>
                </a:solidFill>
                <a:effectLst/>
              </a:rPr>
              <a:t>理解主题：</a:t>
            </a:r>
            <a:r>
              <a:rPr kumimoji="1" lang="zh-CN" altLang="en-US" sz="2400" b="1">
                <a:solidFill>
                  <a:srgbClr val="0000FF"/>
                </a:solidFill>
                <a:effectLst/>
              </a:rPr>
              <a:t>关键词：科技、环境的可持续发展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FF3300"/>
                </a:solidFill>
                <a:effectLst/>
              </a:rPr>
              <a:t>解释主题：</a:t>
            </a:r>
            <a:r>
              <a:rPr kumimoji="1" lang="zh-CN" altLang="en-US" sz="2400" b="1">
                <a:solidFill>
                  <a:srgbClr val="0000FF"/>
                </a:solidFill>
                <a:effectLst/>
              </a:rPr>
              <a:t>通过科技手段实现人类生存环境的良性可持续发展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FF3300"/>
                </a:solidFill>
                <a:effectLst/>
              </a:rPr>
              <a:t>演绎主题：通过科技手段，实现</a:t>
            </a:r>
          </a:p>
          <a:p>
            <a:pPr marL="1143000" lvl="2" indent="-2286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0000FF"/>
                </a:solidFill>
                <a:effectLst/>
              </a:rPr>
              <a:t>发展：获得，生存权</a:t>
            </a:r>
          </a:p>
          <a:p>
            <a:pPr marL="1143000" lvl="2" indent="-2286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0000FF"/>
                </a:solidFill>
                <a:effectLst/>
              </a:rPr>
              <a:t>改变：改进，进步，持续优化</a:t>
            </a:r>
          </a:p>
          <a:p>
            <a:pPr marL="1143000" lvl="2" indent="-2286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0000FF"/>
                </a:solidFill>
                <a:effectLst/>
              </a:rPr>
              <a:t>未来：远景、目标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项目：银行应用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目标：同时准备微软和花旗杯比赛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课题：？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价值：？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60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924800" cy="282575"/>
          </a:xfrm>
        </p:spPr>
        <p:txBody>
          <a:bodyPr/>
          <a:lstStyle/>
          <a:p>
            <a:r>
              <a:rPr lang="zh-CN" altLang="en-US" sz="3200">
                <a:solidFill>
                  <a:srgbClr val="FF3300"/>
                </a:solidFill>
              </a:rPr>
              <a:t>软件创新大赛的主题</a:t>
            </a:r>
            <a:r>
              <a:rPr lang="en-US" altLang="zh-CN" sz="3200">
                <a:solidFill>
                  <a:srgbClr val="FF3300"/>
                </a:solidFill>
              </a:rPr>
              <a:t>——</a:t>
            </a:r>
            <a:r>
              <a:rPr lang="zh-CN" altLang="en-US" sz="3200">
                <a:solidFill>
                  <a:srgbClr val="FF3300"/>
                </a:solidFill>
              </a:rPr>
              <a:t>没有主题？</a:t>
            </a:r>
          </a:p>
        </p:txBody>
      </p:sp>
      <p:sp>
        <p:nvSpPr>
          <p:cNvPr id="2073603" name="Rectangle 3"/>
          <p:cNvSpPr>
            <a:spLocks noChangeArrowheads="1"/>
          </p:cNvSpPr>
          <p:nvPr/>
        </p:nvSpPr>
        <p:spPr bwMode="auto">
          <a:xfrm>
            <a:off x="1116013" y="2193925"/>
            <a:ext cx="74866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大赛注重区别与传统的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学科型</a:t>
            </a:r>
            <a:r>
              <a:rPr lang="zh-CN" altLang="en-US" sz="2800" b="1">
                <a:effectLst/>
                <a:latin typeface="Times New Roman" pitchFamily="18" charset="0"/>
              </a:rPr>
              <a:t>竞赛，侧重展示学生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工程实践能力</a:t>
            </a:r>
            <a:r>
              <a:rPr lang="zh-CN" altLang="en-US" sz="2800" b="1">
                <a:effectLst/>
                <a:latin typeface="Times New Roman" pitchFamily="18" charset="0"/>
              </a:rPr>
              <a:t>，面向产业的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规范化能力</a:t>
            </a:r>
            <a:r>
              <a:rPr lang="zh-CN" altLang="en-US" sz="2800" b="1">
                <a:effectLst/>
                <a:latin typeface="Times New Roman" pitchFamily="18" charset="0"/>
              </a:rPr>
              <a:t>，致力于激发学生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创新意识</a:t>
            </a:r>
            <a:r>
              <a:rPr lang="zh-CN" altLang="en-US" sz="2800" b="1">
                <a:effectLst/>
                <a:latin typeface="Times New Roman" pitchFamily="18" charset="0"/>
              </a:rPr>
              <a:t>，培养学生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团队精神</a:t>
            </a:r>
            <a:r>
              <a:rPr lang="zh-CN" altLang="en-US" sz="2800" b="1">
                <a:effectLst/>
                <a:latin typeface="Times New Roman" pitchFamily="18" charset="0"/>
              </a:rPr>
              <a:t>，激励高价值的开发技能，培养更具竞争力、能够推动创新和经济增长的软件人才为目标。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en-US" altLang="zh-CN" sz="2800" b="1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58200" cy="1368425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 b="1"/>
              <a:t>开始：</a:t>
            </a:r>
          </a:p>
          <a:p>
            <a:pPr lvl="1">
              <a:lnSpc>
                <a:spcPct val="80000"/>
              </a:lnSpc>
            </a:pPr>
            <a:r>
              <a:rPr lang="en-US" altLang="zh-CN" b="1"/>
              <a:t>1</a:t>
            </a:r>
            <a:r>
              <a:rPr lang="zh-CN" altLang="en-US" b="1"/>
              <a:t>、环顾一下我们的应用领域和问题域</a:t>
            </a:r>
          </a:p>
          <a:p>
            <a:pPr lvl="1">
              <a:lnSpc>
                <a:spcPct val="80000"/>
              </a:lnSpc>
            </a:pPr>
            <a:endParaRPr lang="zh-CN" altLang="en-US" b="1"/>
          </a:p>
          <a:p>
            <a:pPr lvl="1">
              <a:lnSpc>
                <a:spcPct val="80000"/>
              </a:lnSpc>
            </a:pPr>
            <a:r>
              <a:rPr lang="zh-CN" altLang="en-US" b="1">
                <a:solidFill>
                  <a:srgbClr val="FF3300"/>
                </a:solidFill>
              </a:rPr>
              <a:t>考虑可以选择做点什么？</a:t>
            </a:r>
          </a:p>
        </p:txBody>
      </p:sp>
      <p:sp>
        <p:nvSpPr>
          <p:cNvPr id="2044931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effectLst/>
              </a:rPr>
              <a:t>选择课题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908050"/>
            <a:ext cx="7262812" cy="503238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课题选择的目标与条件分析（</a:t>
            </a:r>
            <a:r>
              <a:rPr kumimoji="1" lang="zh-CN" altLang="en-US" sz="2400" b="1">
                <a:solidFill>
                  <a:srgbClr val="000000"/>
                </a:solidFill>
              </a:rPr>
              <a:t>花旗项目为例）</a:t>
            </a:r>
            <a:r>
              <a:rPr lang="zh-CN" altLang="en-US" sz="1200" b="1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045955" name="Rectangle 3"/>
          <p:cNvSpPr>
            <a:spLocks noChangeArrowheads="1"/>
          </p:cNvSpPr>
          <p:nvPr/>
        </p:nvSpPr>
        <p:spPr bwMode="auto">
          <a:xfrm>
            <a:off x="890588" y="1123950"/>
            <a:ext cx="4032250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kumimoji="1" lang="en-US" altLang="zh-CN" sz="2400" b="1">
              <a:effectLst/>
            </a:endParaRPr>
          </a:p>
          <a:p>
            <a:r>
              <a:rPr kumimoji="1" lang="zh-CN" altLang="en-US" b="1">
                <a:effectLst/>
              </a:rPr>
              <a:t>个人外汇助手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信用卡积分兑换评估系统 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银行网点查询系统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网银动态密码技术解决方案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银行超级动态口令验证系统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银行多媒体实时在线客服系统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花旗”大客户”智讯服务平台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个人存贷款助手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基于</a:t>
            </a:r>
            <a:r>
              <a:rPr kumimoji="1" lang="en-US" altLang="zh-CN" b="1">
                <a:effectLst/>
              </a:rPr>
              <a:t>SOA</a:t>
            </a:r>
            <a:r>
              <a:rPr kumimoji="1" lang="zh-CN" altLang="en-US" b="1">
                <a:effectLst/>
              </a:rPr>
              <a:t>的网上银行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电子商务信息建模工具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移动证券助手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个人证券助手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个人日常理财系统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可嵌入的轻量级工作流引擎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银行视频监控系统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网上银行</a:t>
            </a:r>
          </a:p>
        </p:txBody>
      </p:sp>
      <p:sp>
        <p:nvSpPr>
          <p:cNvPr id="2045956" name="Rectangle 4"/>
          <p:cNvSpPr>
            <a:spLocks noChangeArrowheads="1"/>
          </p:cNvSpPr>
          <p:nvPr/>
        </p:nvSpPr>
        <p:spPr bwMode="auto">
          <a:xfrm>
            <a:off x="4705350" y="1555750"/>
            <a:ext cx="3773488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>
                <a:effectLst/>
              </a:rPr>
              <a:t>票据自动识别仿真系统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安全加固的网上银行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个人移动银行助手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银行代收费系统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金融产品知识库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移动期货助手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面向需求的客户数据挖掘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掌上银行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银行信息化平台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基于</a:t>
            </a:r>
            <a:r>
              <a:rPr kumimoji="1" lang="en-US" altLang="zh-CN" b="1">
                <a:effectLst/>
              </a:rPr>
              <a:t>WEB</a:t>
            </a:r>
            <a:r>
              <a:rPr kumimoji="1" lang="zh-CN" altLang="en-US" b="1">
                <a:effectLst/>
              </a:rPr>
              <a:t>服务的银行网点查询系统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家庭理财博士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手机</a:t>
            </a:r>
            <a:r>
              <a:rPr kumimoji="1" lang="en-US" altLang="zh-CN" b="1">
                <a:effectLst/>
              </a:rPr>
              <a:t>-ATM</a:t>
            </a:r>
            <a:r>
              <a:rPr kumimoji="1" lang="zh-CN" altLang="en-US" b="1">
                <a:effectLst/>
              </a:rPr>
              <a:t>综合服务系统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迷你随身银行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银行网点排队分析系统</a:t>
            </a:r>
            <a:r>
              <a:rPr kumimoji="1" lang="zh-CN" altLang="en-US" sz="2000" b="1">
                <a:solidFill>
                  <a:srgbClr val="FF3300"/>
                </a:solidFill>
                <a:effectLst/>
              </a:rPr>
              <a:t/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个人信用评级系统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花旗银行</a:t>
            </a:r>
            <a:r>
              <a:rPr kumimoji="1" lang="en-US" altLang="zh-CN" b="1">
                <a:effectLst/>
              </a:rPr>
              <a:t>ATM</a:t>
            </a:r>
            <a:r>
              <a:rPr kumimoji="1" lang="zh-CN" altLang="en-US" b="1">
                <a:effectLst/>
              </a:rPr>
              <a:t>订票系统</a:t>
            </a:r>
            <a:br>
              <a:rPr kumimoji="1" lang="zh-CN" altLang="en-US" b="1">
                <a:effectLst/>
              </a:rPr>
            </a:br>
            <a:endParaRPr kumimoji="1" lang="zh-CN" altLang="en-US" b="1">
              <a:effectLst/>
            </a:endParaRPr>
          </a:p>
        </p:txBody>
      </p:sp>
      <p:sp>
        <p:nvSpPr>
          <p:cNvPr id="2045957" name="Rectangle 5"/>
          <p:cNvSpPr>
            <a:spLocks noChangeArrowheads="1"/>
          </p:cNvSpPr>
          <p:nvPr/>
        </p:nvSpPr>
        <p:spPr bwMode="auto">
          <a:xfrm>
            <a:off x="2376488" y="6092825"/>
            <a:ext cx="6256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  <a:effectLst/>
              </a:rPr>
              <a:t>如果我选择这个题目，可以做点什么？</a:t>
            </a:r>
          </a:p>
        </p:txBody>
      </p:sp>
      <p:sp>
        <p:nvSpPr>
          <p:cNvPr id="2045958" name="Rectangle 6"/>
          <p:cNvSpPr>
            <a:spLocks noChangeArrowheads="1"/>
          </p:cNvSpPr>
          <p:nvPr/>
        </p:nvSpPr>
        <p:spPr bwMode="auto">
          <a:xfrm>
            <a:off x="971550" y="115888"/>
            <a:ext cx="697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effectLst/>
              </a:rPr>
              <a:t>下列为过去两年参赛队伍曾开发过的题目：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58200" cy="3311525"/>
          </a:xfrm>
        </p:spPr>
        <p:txBody>
          <a:bodyPr/>
          <a:lstStyle/>
          <a:p>
            <a:r>
              <a:rPr lang="zh-CN" altLang="en-US" b="1"/>
              <a:t>开始：</a:t>
            </a:r>
          </a:p>
          <a:p>
            <a:pPr lvl="1"/>
            <a:r>
              <a:rPr lang="en-US" altLang="zh-CN" b="1">
                <a:solidFill>
                  <a:srgbClr val="FF3300"/>
                </a:solidFill>
              </a:rPr>
              <a:t>2</a:t>
            </a:r>
            <a:r>
              <a:rPr lang="zh-CN" altLang="en-US" b="1">
                <a:solidFill>
                  <a:srgbClr val="FF3300"/>
                </a:solidFill>
              </a:rPr>
              <a:t>：看看我们能做点什么？</a:t>
            </a:r>
          </a:p>
          <a:p>
            <a:pPr lvl="2"/>
            <a:r>
              <a:rPr lang="zh-CN" altLang="en-US" sz="2800" b="1">
                <a:solidFill>
                  <a:srgbClr val="FF3300"/>
                </a:solidFill>
              </a:rPr>
              <a:t>检点一下我们的技术手段和方法</a:t>
            </a:r>
          </a:p>
          <a:p>
            <a:pPr lvl="2"/>
            <a:endParaRPr lang="zh-CN" altLang="en-US" sz="2800" b="1">
              <a:solidFill>
                <a:srgbClr val="FF3300"/>
              </a:solidFill>
            </a:endParaRPr>
          </a:p>
          <a:p>
            <a:pPr lvl="2"/>
            <a:r>
              <a:rPr lang="zh-CN" altLang="en-US" sz="2800" b="1"/>
              <a:t>不要一想到技术和方法，就是</a:t>
            </a:r>
            <a:r>
              <a:rPr lang="en-US" altLang="zh-CN" sz="2800" b="1"/>
              <a:t>JAVA</a:t>
            </a:r>
            <a:r>
              <a:rPr lang="zh-CN" altLang="en-US" sz="2800" b="1"/>
              <a:t>、数据库</a:t>
            </a:r>
          </a:p>
          <a:p>
            <a:pPr lvl="2"/>
            <a:r>
              <a:rPr lang="zh-CN" altLang="en-US" sz="2800" b="1"/>
              <a:t>还有什么？</a:t>
            </a:r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0" y="33338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</a:rPr>
              <a:t>选择课题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26" name="Rectangle 2"/>
          <p:cNvSpPr>
            <a:spLocks noChangeArrowheads="1"/>
          </p:cNvSpPr>
          <p:nvPr/>
        </p:nvSpPr>
        <p:spPr bwMode="auto">
          <a:xfrm>
            <a:off x="0" y="33338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effectLst/>
              </a:rPr>
              <a:t>选择课题</a:t>
            </a:r>
          </a:p>
        </p:txBody>
      </p:sp>
      <p:sp>
        <p:nvSpPr>
          <p:cNvPr id="2049027" name="AutoShape 3"/>
          <p:cNvSpPr>
            <a:spLocks noChangeArrowheads="1"/>
          </p:cNvSpPr>
          <p:nvPr/>
        </p:nvSpPr>
        <p:spPr bwMode="auto">
          <a:xfrm>
            <a:off x="3348038" y="1339850"/>
            <a:ext cx="2879725" cy="360363"/>
          </a:xfrm>
          <a:prstGeom prst="leftRightArrow">
            <a:avLst>
              <a:gd name="adj1" fmla="val 50000"/>
              <a:gd name="adj2" fmla="val 159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1052513"/>
            <a:ext cx="1944688" cy="936625"/>
            <a:chOff x="748" y="2341"/>
            <a:chExt cx="1225" cy="590"/>
          </a:xfrm>
        </p:grpSpPr>
        <p:sp>
          <p:nvSpPr>
            <p:cNvPr id="2049029" name="Rectangle 5"/>
            <p:cNvSpPr>
              <a:spLocks noChangeArrowheads="1"/>
            </p:cNvSpPr>
            <p:nvPr/>
          </p:nvSpPr>
          <p:spPr bwMode="auto">
            <a:xfrm>
              <a:off x="748" y="2341"/>
              <a:ext cx="1225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30" name="Text Box 6"/>
            <p:cNvSpPr txBox="1">
              <a:spLocks noChangeArrowheads="1"/>
            </p:cNvSpPr>
            <p:nvPr/>
          </p:nvSpPr>
          <p:spPr bwMode="auto">
            <a:xfrm>
              <a:off x="793" y="2462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主题与创意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43663" y="1052513"/>
            <a:ext cx="1944687" cy="936625"/>
            <a:chOff x="748" y="2341"/>
            <a:chExt cx="1225" cy="590"/>
          </a:xfrm>
        </p:grpSpPr>
        <p:sp>
          <p:nvSpPr>
            <p:cNvPr id="2049032" name="Rectangle 8"/>
            <p:cNvSpPr>
              <a:spLocks noChangeArrowheads="1"/>
            </p:cNvSpPr>
            <p:nvPr/>
          </p:nvSpPr>
          <p:spPr bwMode="auto">
            <a:xfrm>
              <a:off x="748" y="2341"/>
              <a:ext cx="1225" cy="59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33" name="Text Box 9"/>
            <p:cNvSpPr txBox="1">
              <a:spLocks noChangeArrowheads="1"/>
            </p:cNvSpPr>
            <p:nvPr/>
          </p:nvSpPr>
          <p:spPr bwMode="auto">
            <a:xfrm>
              <a:off x="793" y="2462"/>
              <a:ext cx="1134" cy="288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FF99"/>
                  </a:solidFill>
                  <a:effectLst/>
                </a:rPr>
                <a:t>技术与资源</a:t>
              </a:r>
            </a:p>
          </p:txBody>
        </p:sp>
      </p:grpSp>
      <p:sp>
        <p:nvSpPr>
          <p:cNvPr id="2049034" name="Rectangle 10"/>
          <p:cNvSpPr>
            <a:spLocks noChangeArrowheads="1"/>
          </p:cNvSpPr>
          <p:nvPr/>
        </p:nvSpPr>
        <p:spPr bwMode="auto">
          <a:xfrm>
            <a:off x="900113" y="2205038"/>
            <a:ext cx="7835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宋体" pitchFamily="2" charset="-122"/>
              </a:rPr>
              <a:t>1</a:t>
            </a:r>
            <a:r>
              <a:rPr lang="zh-CN" altLang="en-US" sz="2800" b="1">
                <a:effectLst/>
                <a:latin typeface="宋体" pitchFamily="2" charset="-122"/>
              </a:rPr>
              <a:t>、建立主题创意与技术实现的关联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宋体" pitchFamily="2" charset="-122"/>
              </a:rPr>
              <a:t>2</a:t>
            </a:r>
            <a:r>
              <a:rPr lang="zh-CN" altLang="en-US" sz="2800" b="1">
                <a:effectLst/>
                <a:latin typeface="宋体" pitchFamily="2" charset="-122"/>
              </a:rPr>
              <a:t>、目标、方法，走通思路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宋体" pitchFamily="2" charset="-122"/>
              </a:rPr>
              <a:t>3</a:t>
            </a:r>
            <a:r>
              <a:rPr lang="zh-CN" altLang="en-US" sz="2800" b="1">
                <a:effectLst/>
                <a:latin typeface="宋体" pitchFamily="2" charset="-122"/>
              </a:rPr>
              <a:t>、逆向考虑：关键环节与难点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宋体" pitchFamily="2" charset="-122"/>
              </a:rPr>
              <a:t>4</a:t>
            </a:r>
            <a:r>
              <a:rPr lang="zh-CN" altLang="en-US" sz="2800" b="1">
                <a:effectLst/>
                <a:latin typeface="宋体" pitchFamily="2" charset="-122"/>
              </a:rPr>
              <a:t>、综合平衡：修改目标和方案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endParaRPr lang="zh-CN" altLang="en-US" sz="2800" b="1">
              <a:effectLst/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挖掘主题与创意</a:t>
            </a:r>
            <a:r>
              <a:rPr lang="en-US" altLang="zh-CN" sz="2800" b="1">
                <a:effectLst/>
                <a:latin typeface="宋体" pitchFamily="2" charset="-122"/>
              </a:rPr>
              <a:t>——</a:t>
            </a:r>
            <a:r>
              <a:rPr lang="zh-CN" altLang="en-US" sz="2800" b="1">
                <a:effectLst/>
                <a:latin typeface="宋体" pitchFamily="2" charset="-122"/>
              </a:rPr>
              <a:t>创造性思维</a:t>
            </a:r>
          </a:p>
        </p:txBody>
      </p:sp>
      <p:sp>
        <p:nvSpPr>
          <p:cNvPr id="2049035" name="Oval 11"/>
          <p:cNvSpPr>
            <a:spLocks noChangeArrowheads="1"/>
          </p:cNvSpPr>
          <p:nvPr/>
        </p:nvSpPr>
        <p:spPr bwMode="auto">
          <a:xfrm>
            <a:off x="1187450" y="836613"/>
            <a:ext cx="1944688" cy="136842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490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74" name="Rectangle 2"/>
          <p:cNvSpPr>
            <a:spLocks noChangeArrowheads="1"/>
          </p:cNvSpPr>
          <p:nvPr/>
        </p:nvSpPr>
        <p:spPr bwMode="auto">
          <a:xfrm>
            <a:off x="0" y="33338"/>
            <a:ext cx="9144000" cy="5762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kumimoji="1" lang="zh-CN" altLang="en-US" sz="3200" b="1">
                <a:effectLst/>
              </a:rPr>
              <a:t>案例：智能安保系统</a:t>
            </a:r>
          </a:p>
        </p:txBody>
      </p:sp>
      <p:sp>
        <p:nvSpPr>
          <p:cNvPr id="2051075" name="AutoShape 3"/>
          <p:cNvSpPr>
            <a:spLocks noChangeArrowheads="1"/>
          </p:cNvSpPr>
          <p:nvPr/>
        </p:nvSpPr>
        <p:spPr bwMode="auto">
          <a:xfrm>
            <a:off x="3348038" y="1339850"/>
            <a:ext cx="2879725" cy="360363"/>
          </a:xfrm>
          <a:prstGeom prst="leftRightArrow">
            <a:avLst>
              <a:gd name="adj1" fmla="val 50000"/>
              <a:gd name="adj2" fmla="val 159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1052513"/>
            <a:ext cx="1944688" cy="936625"/>
            <a:chOff x="748" y="2341"/>
            <a:chExt cx="1225" cy="590"/>
          </a:xfrm>
        </p:grpSpPr>
        <p:sp>
          <p:nvSpPr>
            <p:cNvPr id="2051077" name="Rectangle 5"/>
            <p:cNvSpPr>
              <a:spLocks noChangeArrowheads="1"/>
            </p:cNvSpPr>
            <p:nvPr/>
          </p:nvSpPr>
          <p:spPr bwMode="auto">
            <a:xfrm>
              <a:off x="748" y="2341"/>
              <a:ext cx="1225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78" name="Text Box 6"/>
            <p:cNvSpPr txBox="1">
              <a:spLocks noChangeArrowheads="1"/>
            </p:cNvSpPr>
            <p:nvPr/>
          </p:nvSpPr>
          <p:spPr bwMode="auto">
            <a:xfrm>
              <a:off x="793" y="2462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主题与创意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43663" y="1052513"/>
            <a:ext cx="1944687" cy="936625"/>
            <a:chOff x="748" y="2341"/>
            <a:chExt cx="1225" cy="590"/>
          </a:xfrm>
        </p:grpSpPr>
        <p:sp>
          <p:nvSpPr>
            <p:cNvPr id="2051080" name="Rectangle 8"/>
            <p:cNvSpPr>
              <a:spLocks noChangeArrowheads="1"/>
            </p:cNvSpPr>
            <p:nvPr/>
          </p:nvSpPr>
          <p:spPr bwMode="auto">
            <a:xfrm>
              <a:off x="748" y="2341"/>
              <a:ext cx="1225" cy="59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81" name="Text Box 9"/>
            <p:cNvSpPr txBox="1">
              <a:spLocks noChangeArrowheads="1"/>
            </p:cNvSpPr>
            <p:nvPr/>
          </p:nvSpPr>
          <p:spPr bwMode="auto">
            <a:xfrm>
              <a:off x="793" y="2462"/>
              <a:ext cx="1134" cy="288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FF99"/>
                  </a:solidFill>
                  <a:effectLst/>
                </a:rPr>
                <a:t>技术与资源</a:t>
              </a:r>
            </a:p>
          </p:txBody>
        </p:sp>
      </p:grpSp>
      <p:sp>
        <p:nvSpPr>
          <p:cNvPr id="2051082" name="Rectangle 10"/>
          <p:cNvSpPr>
            <a:spLocks noChangeArrowheads="1"/>
          </p:cNvSpPr>
          <p:nvPr/>
        </p:nvSpPr>
        <p:spPr bwMode="auto">
          <a:xfrm>
            <a:off x="900113" y="2205038"/>
            <a:ext cx="7835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关联：安全舒适的生活空间</a:t>
            </a:r>
            <a:r>
              <a:rPr kumimoji="1" lang="en-US" altLang="zh-CN" sz="2800" b="1">
                <a:effectLst/>
              </a:rPr>
              <a:t>——</a:t>
            </a:r>
            <a:r>
              <a:rPr kumimoji="1" lang="zh-CN" altLang="en-US" sz="2800" b="1">
                <a:effectLst/>
              </a:rPr>
              <a:t>智能识别的视频监控系统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思路：摄像采集头</a:t>
            </a:r>
            <a:r>
              <a:rPr kumimoji="1" lang="en-US" altLang="zh-CN" sz="2800" b="1">
                <a:effectLst/>
              </a:rPr>
              <a:t>-</a:t>
            </a:r>
            <a:r>
              <a:rPr kumimoji="1" lang="zh-CN" altLang="en-US" sz="2800" b="1">
                <a:effectLst/>
              </a:rPr>
              <a:t>图形图象获取</a:t>
            </a:r>
            <a:r>
              <a:rPr kumimoji="1" lang="en-US" altLang="zh-CN" sz="2800" b="1">
                <a:effectLst/>
              </a:rPr>
              <a:t>-</a:t>
            </a:r>
            <a:r>
              <a:rPr kumimoji="1" lang="zh-CN" altLang="en-US" sz="2800" b="1">
                <a:effectLst/>
              </a:rPr>
              <a:t>图象识别模式</a:t>
            </a:r>
            <a:r>
              <a:rPr kumimoji="1" lang="en-US" altLang="zh-CN" sz="2800" b="1">
                <a:effectLst/>
              </a:rPr>
              <a:t>-</a:t>
            </a:r>
            <a:r>
              <a:rPr kumimoji="1" lang="zh-CN" altLang="en-US" sz="2800" b="1">
                <a:effectLst/>
              </a:rPr>
              <a:t>识别与动作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技术关键与难点：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动作：前端：对摄像头的控制、后端：记录</a:t>
            </a:r>
            <a:r>
              <a:rPr kumimoji="1" lang="en-US" altLang="zh-CN" sz="2400" b="1">
                <a:effectLst/>
              </a:rPr>
              <a:t>/</a:t>
            </a:r>
            <a:r>
              <a:rPr kumimoji="1" lang="zh-CN" altLang="en-US" sz="2400" b="1">
                <a:effectLst/>
              </a:rPr>
              <a:t>报警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识别：简单识别、特征识别、智能识别：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识别模式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获取：视频图象数字化、图象特征的提取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采集：摄像采集设备、接口、图象质量、速度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综合：资源</a:t>
            </a:r>
            <a:r>
              <a:rPr kumimoji="1" lang="en-US" altLang="zh-CN" sz="2800" b="1">
                <a:effectLst/>
              </a:rPr>
              <a:t>—</a:t>
            </a:r>
            <a:r>
              <a:rPr kumimoji="1" lang="zh-CN" altLang="en-US" sz="2800" b="1">
                <a:effectLst/>
              </a:rPr>
              <a:t>整体性能、功能取舍、目标调整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endParaRPr lang="en-US" altLang="zh-CN" sz="2400" b="1">
              <a:effectLst/>
              <a:latin typeface="宋体" pitchFamily="2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“</a:t>
            </a:r>
            <a:r>
              <a:rPr lang="en-US" altLang="zh-CN" sz="2400" dirty="0" smtClean="0"/>
              <a:t>I am Controller”</a:t>
            </a:r>
            <a:r>
              <a:rPr lang="zh-CN" altLang="en-US" sz="2400" dirty="0" smtClean="0"/>
              <a:t>团队给我们带来的是基于体感手势控制的家电控制系统，使用者只要简单的挥一挥手掌，就能实现相应的操作，比如说向左滑一下，切换电视台。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、听指挥的家电系统</a:t>
            </a:r>
            <a:endParaRPr lang="zh-CN" altLang="en-US" sz="3200" b="1" dirty="0"/>
          </a:p>
        </p:txBody>
      </p:sp>
      <p:pic>
        <p:nvPicPr>
          <p:cNvPr id="17410" name="Picture 2" descr="C:\Users\zhangjh\AppData\Roaming\360se6\Application\User Data\temp\02-55-56-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357430"/>
            <a:ext cx="5715000" cy="42862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85721" y="2143116"/>
            <a:ext cx="2500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该项目会通过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Kinect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收集肢体动作，然后通过“蓝牙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+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红外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+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控制芯片”的硬件设备来进行相应的“翻译”，最后实现相应的家电操作。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5762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200" b="1">
                <a:solidFill>
                  <a:srgbClr val="0000FF"/>
                </a:solidFill>
                <a:effectLst/>
              </a:rPr>
              <a:t>报名前的课题选择</a:t>
            </a:r>
            <a:r>
              <a:rPr lang="en-US" altLang="zh-CN" sz="3200" b="1">
                <a:solidFill>
                  <a:srgbClr val="0000FF"/>
                </a:solidFill>
                <a:effectLst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effectLst/>
              </a:rPr>
              <a:t>小结</a:t>
            </a:r>
          </a:p>
        </p:txBody>
      </p:sp>
      <p:sp>
        <p:nvSpPr>
          <p:cNvPr id="2053123" name="Rectangle 3"/>
          <p:cNvSpPr>
            <a:spLocks noChangeArrowheads="1"/>
          </p:cNvSpPr>
          <p:nvPr/>
        </p:nvSpPr>
        <p:spPr bwMode="auto">
          <a:xfrm>
            <a:off x="1116013" y="1484313"/>
            <a:ext cx="7200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ffectLst/>
                <a:latin typeface="宋体" pitchFamily="2" charset="-122"/>
              </a:rPr>
              <a:t>问题</a:t>
            </a:r>
            <a:r>
              <a:rPr lang="en-US" altLang="zh-CN" sz="2800" b="1">
                <a:effectLst/>
                <a:latin typeface="宋体" pitchFamily="2" charset="-122"/>
              </a:rPr>
              <a:t>1</a:t>
            </a:r>
            <a:r>
              <a:rPr lang="zh-CN" altLang="en-US" sz="2800" b="1">
                <a:effectLst/>
                <a:latin typeface="宋体" pitchFamily="2" charset="-122"/>
              </a:rPr>
              <a:t>：领域</a:t>
            </a:r>
            <a:r>
              <a:rPr lang="en-US" altLang="zh-CN" sz="2800" b="1">
                <a:effectLst/>
                <a:latin typeface="宋体" pitchFamily="2" charset="-122"/>
              </a:rPr>
              <a:t>——</a:t>
            </a:r>
            <a:r>
              <a:rPr lang="zh-CN" altLang="en-US" sz="2800" b="1">
                <a:effectLst/>
                <a:latin typeface="宋体" pitchFamily="2" charset="-122"/>
              </a:rPr>
              <a:t>找准自己的目标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ffectLst/>
                <a:latin typeface="宋体" pitchFamily="2" charset="-122"/>
              </a:rPr>
              <a:t>问题</a:t>
            </a:r>
            <a:r>
              <a:rPr lang="en-US" altLang="zh-CN" sz="2800" b="1">
                <a:effectLst/>
                <a:latin typeface="宋体" pitchFamily="2" charset="-122"/>
              </a:rPr>
              <a:t>2</a:t>
            </a:r>
            <a:r>
              <a:rPr lang="zh-CN" altLang="en-US" sz="2800" b="1">
                <a:effectLst/>
                <a:latin typeface="宋体" pitchFamily="2" charset="-122"/>
              </a:rPr>
              <a:t>：价值</a:t>
            </a:r>
            <a:r>
              <a:rPr lang="en-US" altLang="zh-CN" sz="2800" b="1">
                <a:effectLst/>
                <a:latin typeface="宋体" pitchFamily="2" charset="-122"/>
              </a:rPr>
              <a:t>——</a:t>
            </a:r>
            <a:r>
              <a:rPr lang="zh-CN" altLang="en-US" sz="2800" b="1">
                <a:effectLst/>
                <a:latin typeface="宋体" pitchFamily="2" charset="-122"/>
              </a:rPr>
              <a:t>大赛类课题的特色：创新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kumimoji="1" lang="zh-CN" altLang="en-US" sz="2800" b="1">
              <a:solidFill>
                <a:srgbClr val="FF3300"/>
              </a:solidFill>
              <a:effectLst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如何培养自己的创造性思维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如何在有好的创意后，把创意变成方案，把方案变成行动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123" grpId="0" build="allAtOnc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问题定义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参赛作品试图解决的问题的实际意义和难度有多大？试图解决的问题是否被清晰明确的定义？  </a:t>
            </a:r>
          </a:p>
          <a:p>
            <a:pPr marL="365125" indent="-255588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切题性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参赛作品是否符合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Imagine Cup 2008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的主题。  </a:t>
            </a:r>
          </a:p>
          <a:p>
            <a:pPr marL="365125" indent="-255588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创新性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参赛作品是否解决了新问题或通过新方法处理老问题。  </a:t>
            </a:r>
          </a:p>
          <a:p>
            <a:pPr marL="365125" indent="-255588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200" b="1"/>
          </a:p>
        </p:txBody>
      </p:sp>
      <p:sp>
        <p:nvSpPr>
          <p:cNvPr id="2055171" name="Rectangle 3"/>
          <p:cNvSpPr>
            <a:spLocks noChangeArrowheads="1"/>
          </p:cNvSpPr>
          <p:nvPr/>
        </p:nvSpPr>
        <p:spPr bwMode="auto">
          <a:xfrm>
            <a:off x="468313" y="1052513"/>
            <a:ext cx="577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记住：微软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2008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的评审标准</a:t>
            </a:r>
          </a:p>
        </p:txBody>
      </p:sp>
      <p:sp>
        <p:nvSpPr>
          <p:cNvPr id="2055172" name="Rectangle 4"/>
          <p:cNvSpPr>
            <a:spLocks noChangeArrowheads="1"/>
          </p:cNvSpPr>
          <p:nvPr/>
        </p:nvSpPr>
        <p:spPr bwMode="auto">
          <a:xfrm>
            <a:off x="0" y="188913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</a:rPr>
              <a:t>开题：小结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05517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影响力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参赛作品是否对大范围内的人群产生广泛影响，或是对范围相对较小的人群产生深远影响。  </a:t>
            </a:r>
          </a:p>
          <a:p>
            <a:pPr marL="365125" indent="-255588"/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有效性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参赛作品在多大程度上解决了实际问题。  </a:t>
            </a:r>
          </a:p>
          <a:p>
            <a:pPr marL="365125" indent="-255588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用户体验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参赛作品人机界面是否友好易用。  </a:t>
            </a:r>
          </a:p>
          <a:p>
            <a:pPr marL="365125" indent="-255588"/>
            <a:endParaRPr lang="en-US" altLang="zh-CN" sz="3200" b="1"/>
          </a:p>
        </p:txBody>
      </p:sp>
      <p:sp>
        <p:nvSpPr>
          <p:cNvPr id="2056195" name="Rectangle 3"/>
          <p:cNvSpPr>
            <a:spLocks noChangeArrowheads="1"/>
          </p:cNvSpPr>
          <p:nvPr/>
        </p:nvSpPr>
        <p:spPr bwMode="auto">
          <a:xfrm>
            <a:off x="2916238" y="115888"/>
            <a:ext cx="3125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2008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的评审标准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“</a:t>
            </a:r>
            <a:r>
              <a:rPr lang="en-US" altLang="zh-CN" sz="2400" dirty="0" smtClean="0"/>
              <a:t>Read”</a:t>
            </a:r>
            <a:r>
              <a:rPr lang="zh-CN" altLang="en-US" sz="2400" dirty="0" smtClean="0"/>
              <a:t>团队要做的产品有点酷，就是基于脑电波来判断用户更喜欢哪种东西。比如说如果有两件非常喜欢的衣服，只能选择其中一个，分析仪可以根据人脑的注意力强度、放松程度等方面来量化辅助判断，告诉买家自己更喜欢哪款衣服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、脑电波兴趣分析仪</a:t>
            </a:r>
            <a:endParaRPr lang="zh-CN" altLang="en-US" sz="3200" b="1" i="1" dirty="0"/>
          </a:p>
        </p:txBody>
      </p:sp>
      <p:pic>
        <p:nvPicPr>
          <p:cNvPr id="15362" name="Picture 2" descr="C:\Users\zhangjh\AppData\Roaming\360se6\Application\User Data\temp\02-56-53-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428868"/>
            <a:ext cx="5429248" cy="4071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672514" cy="135732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玲珑团队要做的项目，主要是通过手机和传感器，实现相应的检测和控制。由于本次活动的时间限制，他们决定想做一个相对“简单”的功能：借助笔记的摄像头来检测颜色，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、智能手机简易实时监测系统</a:t>
            </a:r>
            <a:endParaRPr lang="zh-CN" altLang="en-US" sz="3200" b="1" i="1" dirty="0"/>
          </a:p>
        </p:txBody>
      </p:sp>
      <p:pic>
        <p:nvPicPr>
          <p:cNvPr id="16386" name="Picture 2" descr="C:\Users\zhangjh\AppData\Roaming\360se6\Application\User Data\temp\03-43-12-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14554"/>
            <a:ext cx="5715000" cy="42862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42844" y="1964353"/>
            <a:ext cx="26432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如果被监控的物体的颜色主要以红色为主，“监控系统”里面的红色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LED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灯会亮起来，手机也有相应的消息提醒。除了红色之外，还能检测绿色、蓝色，不同颜色可以视为不同的事故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14446"/>
          </a:xfrm>
        </p:spPr>
        <p:txBody>
          <a:bodyPr/>
          <a:lstStyle/>
          <a:p>
            <a:r>
              <a:rPr lang="zh-CN" altLang="en-US" sz="2400" dirty="0" smtClean="0"/>
              <a:t>探索者联盟团队给我们带来一个实现定点传音的音箱。在日常生活里，我们会顾忌别人的感受而决定把音箱关掉，让环境更安静一些。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 “传音入密”定向音箱</a:t>
            </a:r>
            <a:endParaRPr lang="zh-CN" altLang="en-US" sz="3200" b="1" i="1" dirty="0"/>
          </a:p>
        </p:txBody>
      </p:sp>
      <p:pic>
        <p:nvPicPr>
          <p:cNvPr id="14340" name="Picture 4" descr="C:\Users\zhangjh\AppData\Roaming\360se6\Application\User Data\temp\03-12-28-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428868"/>
            <a:ext cx="5715000" cy="428625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14282" y="2285992"/>
            <a:ext cx="25003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探索者联盟这次打造的音箱是点对点传输声音的，其他的人根本听不到声音。笔者试用完后，第一感觉就是真的太棒了。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5048</Words>
  <Application>Microsoft Office PowerPoint</Application>
  <PresentationFormat>全屏显示(4:3)</PresentationFormat>
  <Paragraphs>403</Paragraphs>
  <Slides>62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4" baseType="lpstr">
      <vt:lpstr>默认设计模板</vt:lpstr>
      <vt:lpstr>剪辑</vt:lpstr>
      <vt:lpstr>幻灯片 1</vt:lpstr>
      <vt:lpstr>1、绿色之窗</vt:lpstr>
      <vt:lpstr>2、空间魔幻屏</vt:lpstr>
      <vt:lpstr>3、智能雨伞</vt:lpstr>
      <vt:lpstr>4、 Socket智慧插座</vt:lpstr>
      <vt:lpstr>5、听指挥的家电系统</vt:lpstr>
      <vt:lpstr>6、脑电波兴趣分析仪</vt:lpstr>
      <vt:lpstr>7、智能手机简易实时监测系统</vt:lpstr>
      <vt:lpstr>8、 “传音入密”定向音箱</vt:lpstr>
      <vt:lpstr>9、心率监测器</vt:lpstr>
      <vt:lpstr>10、遥控开关</vt:lpstr>
      <vt:lpstr>11、酒驾控制系统</vt:lpstr>
      <vt:lpstr>12、皮影戏</vt:lpstr>
      <vt:lpstr>13、妖姬宠儿</vt:lpstr>
      <vt:lpstr>14、激光雕刻机</vt:lpstr>
      <vt:lpstr>15、地铁缝隙填补</vt:lpstr>
      <vt:lpstr>幻灯片 17</vt:lpstr>
      <vt:lpstr>§2.2  目标1 —— 目标的载体（方案）</vt:lpstr>
      <vt:lpstr>§2.2  目标1 —— 目标的载体（方案）</vt:lpstr>
      <vt:lpstr>幻灯片 20</vt:lpstr>
      <vt:lpstr>幻灯片 21</vt:lpstr>
      <vt:lpstr>§2.2  目标2 —— 描述你的目标（方案）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大赛初赛的通知</vt:lpstr>
      <vt:lpstr>大赛初赛的通知</vt:lpstr>
      <vt:lpstr>幻灯片 47</vt:lpstr>
      <vt:lpstr>幻灯片 48</vt:lpstr>
      <vt:lpstr>幻灯片 49</vt:lpstr>
      <vt:lpstr>第一/二阶段的目标</vt:lpstr>
      <vt:lpstr>幻灯片 51</vt:lpstr>
      <vt:lpstr>幻灯片 52</vt:lpstr>
      <vt:lpstr>幻灯片 53</vt:lpstr>
      <vt:lpstr>软件创新大赛的主题——没有主题？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359</cp:revision>
  <dcterms:created xsi:type="dcterms:W3CDTF">2009-01-14T02:14:53Z</dcterms:created>
  <dcterms:modified xsi:type="dcterms:W3CDTF">2015-07-30T02:12:45Z</dcterms:modified>
</cp:coreProperties>
</file>