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6" r:id="rId3"/>
    <p:sldId id="259" r:id="rId4"/>
    <p:sldId id="260" r:id="rId5"/>
    <p:sldId id="261" r:id="rId6"/>
    <p:sldId id="262" r:id="rId7"/>
    <p:sldId id="263" r:id="rId8"/>
    <p:sldId id="264" r:id="rId9"/>
    <p:sldId id="316" r:id="rId10"/>
    <p:sldId id="307" r:id="rId11"/>
    <p:sldId id="321" r:id="rId12"/>
    <p:sldId id="322" r:id="rId13"/>
    <p:sldId id="323" r:id="rId14"/>
    <p:sldId id="324" r:id="rId15"/>
    <p:sldId id="265" r:id="rId16"/>
    <p:sldId id="266" r:id="rId17"/>
    <p:sldId id="267" r:id="rId18"/>
    <p:sldId id="268" r:id="rId19"/>
    <p:sldId id="269" r:id="rId20"/>
    <p:sldId id="270" r:id="rId21"/>
    <p:sldId id="311" r:id="rId22"/>
    <p:sldId id="312" r:id="rId23"/>
    <p:sldId id="313" r:id="rId24"/>
    <p:sldId id="314" r:id="rId25"/>
    <p:sldId id="271" r:id="rId26"/>
    <p:sldId id="272" r:id="rId27"/>
    <p:sldId id="273" r:id="rId28"/>
    <p:sldId id="308" r:id="rId29"/>
    <p:sldId id="258" r:id="rId30"/>
    <p:sldId id="274" r:id="rId31"/>
    <p:sldId id="276" r:id="rId32"/>
    <p:sldId id="275" r:id="rId33"/>
    <p:sldId id="317" r:id="rId34"/>
    <p:sldId id="280" r:id="rId35"/>
    <p:sldId id="281" r:id="rId36"/>
    <p:sldId id="282" r:id="rId37"/>
    <p:sldId id="309" r:id="rId38"/>
    <p:sldId id="289" r:id="rId39"/>
    <p:sldId id="290" r:id="rId40"/>
    <p:sldId id="291" r:id="rId41"/>
    <p:sldId id="292" r:id="rId42"/>
    <p:sldId id="315" r:id="rId43"/>
    <p:sldId id="293" r:id="rId44"/>
    <p:sldId id="294" r:id="rId45"/>
    <p:sldId id="295" r:id="rId46"/>
    <p:sldId id="296" r:id="rId47"/>
    <p:sldId id="297" r:id="rId48"/>
    <p:sldId id="310" r:id="rId49"/>
    <p:sldId id="305" r:id="rId50"/>
    <p:sldId id="299" r:id="rId51"/>
    <p:sldId id="300" r:id="rId52"/>
    <p:sldId id="301" r:id="rId53"/>
    <p:sldId id="302" r:id="rId54"/>
    <p:sldId id="303" r:id="rId55"/>
    <p:sldId id="304" r:id="rId56"/>
    <p:sldId id="318" r:id="rId57"/>
    <p:sldId id="319" r:id="rId58"/>
    <p:sldId id="320" r:id="rId59"/>
    <p:sldId id="329" r:id="rId60"/>
    <p:sldId id="326" r:id="rId61"/>
    <p:sldId id="325" r:id="rId62"/>
    <p:sldId id="327" r:id="rId63"/>
    <p:sldId id="328" r:id="rId6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492896"/>
            <a:ext cx="7772400" cy="1362075"/>
          </a:xfr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divot"/>
          </a:sp3d>
        </p:spPr>
        <p:txBody>
          <a:bodyPr anchor="ctr"/>
          <a:lstStyle>
            <a:lvl1pPr algn="ctr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889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noFill/>
          <a:ln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none"/>
        </p:style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noFill/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none"/>
        </p:style>
        <p:txBody>
          <a:bodyPr/>
          <a:lstStyle>
            <a:lvl1pPr marL="0" indent="0">
              <a:buFont typeface="Arial" pitchFamily="34" charset="0"/>
              <a:buNone/>
              <a:defRPr sz="2400"/>
            </a:lvl1pPr>
            <a:lvl2pPr marL="457200" indent="0">
              <a:buFont typeface="Arial" pitchFamily="34" charset="0"/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noFill/>
          <a:ln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none"/>
        </p:style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noFill/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2017/7/6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4">
              <a:lumMod val="75000"/>
            </a:schemeClr>
          </a:fgClr>
          <a:bgClr>
            <a:schemeClr val="accent2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360000" tIns="180000" rIns="360000" bIns="18000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6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6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accent6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accent6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accent6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SpringMVC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SpringMVC</a:t>
            </a:r>
            <a:r>
              <a:rPr lang="zh-CN" altLang="en-US" dirty="0"/>
              <a:t>环境配置</a:t>
            </a:r>
          </a:p>
        </p:txBody>
      </p:sp>
    </p:spTree>
    <p:extLst>
      <p:ext uri="{BB962C8B-B14F-4D97-AF65-F5344CB8AC3E}">
        <p14:creationId xmlns:p14="http://schemas.microsoft.com/office/powerpoint/2010/main" val="3333100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项目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2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Eclipse</a:t>
            </a:r>
            <a:r>
              <a:rPr lang="zh-CN" altLang="en-US" dirty="0" smtClean="0"/>
              <a:t>修改项目默认编码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225" y="2252663"/>
            <a:ext cx="1733550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880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Eclipse</a:t>
            </a:r>
            <a:r>
              <a:rPr lang="zh-CN" altLang="en-US" dirty="0" smtClean="0"/>
              <a:t>修改项目默认编码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382" y="1581249"/>
            <a:ext cx="5689237" cy="5088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376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Eclipse</a:t>
            </a:r>
            <a:r>
              <a:rPr lang="zh-CN" altLang="en-US" dirty="0" smtClean="0"/>
              <a:t>修改项目默认编码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382" y="1581249"/>
            <a:ext cx="5689237" cy="5088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995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Eclipse</a:t>
            </a:r>
            <a:r>
              <a:rPr lang="zh-CN" altLang="en-US" dirty="0" smtClean="0"/>
              <a:t>修改项目默认编码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382" y="1581249"/>
            <a:ext cx="5689237" cy="5088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972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Eclipse</a:t>
            </a:r>
            <a:r>
              <a:rPr lang="zh-CN" altLang="en-US" dirty="0" smtClean="0"/>
              <a:t>创建项目工程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1723231"/>
            <a:ext cx="6791325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473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Eclipse</a:t>
            </a:r>
            <a:r>
              <a:rPr lang="zh-CN" altLang="en-US" dirty="0" smtClean="0"/>
              <a:t>创建项目工程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1723231"/>
            <a:ext cx="6791325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329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Eclipse</a:t>
            </a:r>
            <a:r>
              <a:rPr lang="zh-CN" altLang="en-US" dirty="0" smtClean="0"/>
              <a:t>创建项目工程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317" y="1470426"/>
            <a:ext cx="4549366" cy="527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595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Eclipse</a:t>
            </a:r>
            <a:r>
              <a:rPr lang="zh-CN" altLang="en-US" dirty="0" smtClean="0"/>
              <a:t>创建项目工程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175" y="1493268"/>
            <a:ext cx="4529650" cy="52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391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Eclipse</a:t>
            </a:r>
            <a:r>
              <a:rPr lang="zh-CN" altLang="en-US" dirty="0" smtClean="0"/>
              <a:t>创建项目工程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175" y="1493268"/>
            <a:ext cx="4529650" cy="52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431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下载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5756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创建好的项目目录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8" y="2028031"/>
            <a:ext cx="2714625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59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修改项目输出路径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3" y="2124075"/>
            <a:ext cx="650557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146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修改项目输出路径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171" y="1632958"/>
            <a:ext cx="6485659" cy="4892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466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修改项目输出路径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513" y="1506810"/>
            <a:ext cx="3990975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68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修改项目输出路径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513" y="1506810"/>
            <a:ext cx="3990975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692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设置项目编码格式</a:t>
            </a:r>
            <a:endParaRPr lang="zh-CN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2" y="2382044"/>
            <a:ext cx="6581775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242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设置项目编码格式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171" y="1704966"/>
            <a:ext cx="6485659" cy="4892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690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设置项目编码格式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713" y="1844824"/>
            <a:ext cx="6478575" cy="4447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334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导入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138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导入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核心包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Ctrl+c</a:t>
            </a:r>
            <a:r>
              <a:rPr lang="zh-CN" altLang="en-US" dirty="0" smtClean="0"/>
              <a:t>复制这四个包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38" y="2206327"/>
            <a:ext cx="5648325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174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SpringMVC</a:t>
            </a:r>
            <a:r>
              <a:rPr lang="zh-CN" altLang="en-US" dirty="0" smtClean="0"/>
              <a:t>相关包下载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进入官网地址：</a:t>
            </a:r>
            <a:endParaRPr lang="en-US" altLang="zh-CN" dirty="0" smtClean="0"/>
          </a:p>
          <a:p>
            <a:pPr lvl="1"/>
            <a:r>
              <a:rPr lang="en-US" altLang="zh-CN" dirty="0"/>
              <a:t>http://projects.spring.io/spring-framework/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708920"/>
            <a:ext cx="3305175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819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导入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核心包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找到</a:t>
            </a:r>
            <a:r>
              <a:rPr lang="en-US" altLang="zh-CN" dirty="0" err="1" smtClean="0"/>
              <a:t>WebContent</a:t>
            </a:r>
            <a:r>
              <a:rPr lang="en-US" altLang="zh-CN" dirty="0" smtClean="0"/>
              <a:t> &gt;&gt; WEB-INF &gt;&gt; lib </a:t>
            </a:r>
            <a:r>
              <a:rPr lang="zh-CN" altLang="en-US" dirty="0" smtClean="0"/>
              <a:t>目录</a:t>
            </a:r>
            <a:endParaRPr lang="en-US" altLang="zh-CN" dirty="0" smtClean="0"/>
          </a:p>
          <a:p>
            <a:r>
              <a:rPr lang="zh-CN" altLang="en-US" dirty="0" smtClean="0"/>
              <a:t>右键选择复制（</a:t>
            </a:r>
            <a:r>
              <a:rPr lang="en-US" altLang="zh-CN" dirty="0" smtClean="0"/>
              <a:t>Paste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3" y="2636912"/>
            <a:ext cx="498157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913" y="4653136"/>
            <a:ext cx="2924175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405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导入</a:t>
            </a:r>
            <a:r>
              <a:rPr lang="en-US" altLang="zh-CN" dirty="0" err="1" smtClean="0"/>
              <a:t>SpringMVC</a:t>
            </a:r>
            <a:r>
              <a:rPr lang="zh-CN" altLang="en-US" dirty="0" smtClean="0"/>
              <a:t>核心包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Ctrl+c</a:t>
            </a:r>
            <a:r>
              <a:rPr lang="zh-CN" altLang="en-US" dirty="0" smtClean="0"/>
              <a:t>复制这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个包</a:t>
            </a:r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2314575"/>
            <a:ext cx="575310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334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导入</a:t>
            </a:r>
            <a:r>
              <a:rPr lang="en-US" altLang="zh-CN" dirty="0" err="1" smtClean="0"/>
              <a:t>SpringMVC</a:t>
            </a:r>
            <a:r>
              <a:rPr lang="zh-CN" altLang="en-US" dirty="0" smtClean="0"/>
              <a:t>核心包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找到</a:t>
            </a:r>
            <a:r>
              <a:rPr lang="en-US" altLang="zh-CN" dirty="0" err="1" smtClean="0"/>
              <a:t>WebContent</a:t>
            </a:r>
            <a:r>
              <a:rPr lang="en-US" altLang="zh-CN" dirty="0" smtClean="0"/>
              <a:t> &gt;&gt; WEB-INF &gt;&gt; lib </a:t>
            </a:r>
            <a:r>
              <a:rPr lang="zh-CN" altLang="en-US" dirty="0" smtClean="0"/>
              <a:t>目录</a:t>
            </a:r>
            <a:endParaRPr lang="en-US" altLang="zh-CN" dirty="0" smtClean="0"/>
          </a:p>
          <a:p>
            <a:r>
              <a:rPr lang="zh-CN" altLang="en-US" dirty="0" smtClean="0"/>
              <a:t>右键选择复制（</a:t>
            </a:r>
            <a:r>
              <a:rPr lang="en-US" altLang="zh-CN" dirty="0" smtClean="0"/>
              <a:t>Paste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3" y="2636912"/>
            <a:ext cx="498157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488" y="4592910"/>
            <a:ext cx="2867025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190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导入</a:t>
            </a:r>
            <a:r>
              <a:rPr lang="en-US" altLang="zh-CN" dirty="0"/>
              <a:t>commons-logging</a:t>
            </a:r>
            <a:r>
              <a:rPr lang="zh-CN" altLang="en-US" dirty="0" smtClean="0"/>
              <a:t>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Ctrl+c</a:t>
            </a:r>
            <a:r>
              <a:rPr lang="zh-CN" altLang="en-US" dirty="0" smtClean="0"/>
              <a:t>复制这个包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2347913"/>
            <a:ext cx="3552825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610" y="2305050"/>
            <a:ext cx="295275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197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</a:t>
            </a:r>
            <a:r>
              <a:rPr lang="zh-CN" altLang="en-US" dirty="0"/>
              <a:t>包介绍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9592" y="20608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722418"/>
            <a:ext cx="3456384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spring-core</a:t>
            </a:r>
            <a:endPara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06156" y="1722418"/>
            <a:ext cx="3456384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spring-core</a:t>
            </a:r>
            <a:endPara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55577" y="2245514"/>
            <a:ext cx="3456384" cy="39203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180000" rIns="360000" bIns="180000" rtlCol="0" anchor="ctr"/>
          <a:lstStyle/>
          <a:p>
            <a:pPr>
              <a:lnSpc>
                <a:spcPct val="150000"/>
              </a:lnSpc>
            </a:pPr>
            <a:r>
              <a:rPr lang="zh-CN" altLang="en-US" dirty="0"/>
              <a:t>包含</a:t>
            </a:r>
            <a:r>
              <a:rPr lang="en-US" altLang="zh-CN" dirty="0"/>
              <a:t>Spring</a:t>
            </a:r>
            <a:r>
              <a:rPr lang="zh-CN" altLang="en-US" dirty="0"/>
              <a:t>框架基本的核心工具类，</a:t>
            </a:r>
            <a:r>
              <a:rPr lang="en-US" altLang="zh-CN" dirty="0"/>
              <a:t>Spring</a:t>
            </a:r>
            <a:r>
              <a:rPr lang="zh-CN" altLang="en-US" dirty="0"/>
              <a:t>其它组件要都要使用到这个包里的类，是其它组件的基本</a:t>
            </a:r>
            <a:r>
              <a:rPr lang="zh-CN" altLang="en-US" dirty="0" smtClean="0"/>
              <a:t>核心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806156" y="2245638"/>
            <a:ext cx="3456384" cy="39203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180000" rIns="360000" bIns="180000" rtlCol="0" anchor="ctr"/>
          <a:lstStyle/>
          <a:p>
            <a:pPr>
              <a:lnSpc>
                <a:spcPct val="150000"/>
              </a:lnSpc>
            </a:pPr>
            <a:r>
              <a:rPr lang="zh-CN" altLang="en-US" dirty="0"/>
              <a:t>所有应用都要用到它，包含访问配置文件、创建和管理</a:t>
            </a:r>
            <a:r>
              <a:rPr lang="en-US" altLang="zh-CN" dirty="0"/>
              <a:t>bean</a:t>
            </a:r>
            <a:r>
              <a:rPr lang="zh-CN" altLang="en-US" dirty="0"/>
              <a:t>以及进行（</a:t>
            </a:r>
            <a:r>
              <a:rPr lang="en-US" altLang="zh-CN" dirty="0" err="1"/>
              <a:t>IoC</a:t>
            </a:r>
            <a:r>
              <a:rPr lang="en-US" altLang="zh-CN" dirty="0"/>
              <a:t>/DI</a:t>
            </a:r>
            <a:r>
              <a:rPr lang="zh-CN" altLang="en-US" dirty="0"/>
              <a:t>）操作相关的所有类，如果只需基本的</a:t>
            </a:r>
            <a:r>
              <a:rPr lang="en-US" altLang="zh-CN" dirty="0" err="1"/>
              <a:t>IoC</a:t>
            </a:r>
            <a:r>
              <a:rPr lang="en-US" altLang="zh-CN" dirty="0"/>
              <a:t>/DI</a:t>
            </a:r>
            <a:r>
              <a:rPr lang="zh-CN" altLang="en-US" dirty="0"/>
              <a:t>支持，引入</a:t>
            </a:r>
            <a:r>
              <a:rPr lang="en-US" altLang="zh-CN" dirty="0"/>
              <a:t>spring-core</a:t>
            </a:r>
            <a:r>
              <a:rPr lang="zh-CN" altLang="en-US" dirty="0"/>
              <a:t>及</a:t>
            </a:r>
            <a:r>
              <a:rPr lang="en-US" altLang="zh-CN" dirty="0"/>
              <a:t>spring-beans</a:t>
            </a:r>
            <a:r>
              <a:rPr lang="zh-CN" altLang="en-US" dirty="0"/>
              <a:t>文件就可以</a:t>
            </a:r>
            <a:r>
              <a:rPr lang="zh-CN" altLang="en-US" dirty="0" smtClean="0"/>
              <a:t>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503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3" grpId="1" animBg="1"/>
      <p:bldP spid="14" grpId="0" animBg="1"/>
      <p:bldP spid="14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</a:t>
            </a:r>
            <a:r>
              <a:rPr lang="zh-CN" altLang="en-US" dirty="0"/>
              <a:t>包介绍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9592" y="20608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722418"/>
            <a:ext cx="3456384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spring-context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06156" y="1722418"/>
            <a:ext cx="3456384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spring-expression</a:t>
            </a:r>
          </a:p>
        </p:txBody>
      </p:sp>
      <p:sp>
        <p:nvSpPr>
          <p:cNvPr id="13" name="矩形 12"/>
          <p:cNvSpPr/>
          <p:nvPr/>
        </p:nvSpPr>
        <p:spPr>
          <a:xfrm>
            <a:off x="755577" y="2245514"/>
            <a:ext cx="3456384" cy="39203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180000" rIns="360000" bIns="180000" rtlCol="0" anchor="ctr"/>
          <a:lstStyle/>
          <a:p>
            <a:pPr>
              <a:lnSpc>
                <a:spcPct val="150000"/>
              </a:lnSpc>
            </a:pPr>
            <a:r>
              <a:rPr lang="zh-CN" altLang="en-US" dirty="0"/>
              <a:t>为</a:t>
            </a:r>
            <a:r>
              <a:rPr lang="en-US" altLang="zh-CN" dirty="0"/>
              <a:t>Spring</a:t>
            </a:r>
            <a:r>
              <a:rPr lang="zh-CN" altLang="en-US" dirty="0"/>
              <a:t>核心提供了大量扩展，包含</a:t>
            </a:r>
            <a:r>
              <a:rPr lang="en-US" altLang="zh-CN" dirty="0"/>
              <a:t>JDNI</a:t>
            </a:r>
            <a:r>
              <a:rPr lang="zh-CN" altLang="en-US" dirty="0"/>
              <a:t>所需的全部类、使用</a:t>
            </a:r>
            <a:r>
              <a:rPr lang="en-US" altLang="zh-CN" dirty="0" err="1"/>
              <a:t>ApplicationContext</a:t>
            </a:r>
            <a:r>
              <a:rPr lang="zh-CN" altLang="en-US" dirty="0"/>
              <a:t>特性时所需的全部类、</a:t>
            </a:r>
            <a:r>
              <a:rPr lang="en-US" altLang="zh-CN" dirty="0"/>
              <a:t>UI</a:t>
            </a:r>
            <a:r>
              <a:rPr lang="zh-CN" altLang="en-US" dirty="0"/>
              <a:t>方面的类，以及校验</a:t>
            </a:r>
            <a:r>
              <a:rPr lang="en-US" altLang="zh-CN" dirty="0"/>
              <a:t>Validation</a:t>
            </a:r>
            <a:r>
              <a:rPr lang="zh-CN" altLang="en-US" dirty="0"/>
              <a:t>方面的类</a:t>
            </a:r>
          </a:p>
        </p:txBody>
      </p:sp>
      <p:sp>
        <p:nvSpPr>
          <p:cNvPr id="14" name="矩形 13"/>
          <p:cNvSpPr/>
          <p:nvPr/>
        </p:nvSpPr>
        <p:spPr>
          <a:xfrm>
            <a:off x="4806156" y="2245638"/>
            <a:ext cx="3456384" cy="39203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180000" rIns="360000" bIns="180000" rtlCol="0" anchor="ctr"/>
          <a:lstStyle/>
          <a:p>
            <a:pPr>
              <a:lnSpc>
                <a:spcPct val="150000"/>
              </a:lnSpc>
            </a:pPr>
            <a:r>
              <a:rPr lang="zh-CN" altLang="en-US" dirty="0"/>
              <a:t>能够以一种强大和简洁的方式将值装配到</a:t>
            </a:r>
            <a:r>
              <a:rPr lang="en-US" altLang="zh-CN" dirty="0"/>
              <a:t>bean</a:t>
            </a:r>
            <a:r>
              <a:rPr lang="zh-CN" altLang="en-US" dirty="0"/>
              <a:t>属性和构造器参数中，方便调用方法和访问对象的</a:t>
            </a:r>
            <a:r>
              <a:rPr lang="zh-CN" altLang="en-US" dirty="0" smtClean="0"/>
              <a:t>属性，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201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3" grpId="1" animBg="1"/>
      <p:bldP spid="14" grpId="0" animBg="1"/>
      <p:bldP spid="14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</a:t>
            </a:r>
            <a:r>
              <a:rPr lang="zh-CN" altLang="en-US" dirty="0"/>
              <a:t>包介绍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9592" y="20608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722418"/>
            <a:ext cx="3456384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spring-web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06156" y="1722418"/>
            <a:ext cx="3456384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spring-</a:t>
            </a:r>
            <a:r>
              <a:rPr lang="en-US" altLang="zh-CN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webmvc</a:t>
            </a:r>
            <a:endPara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55577" y="2245514"/>
            <a:ext cx="3456384" cy="39203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180000" rIns="360000" bIns="180000" rtlCol="0" anchor="ctr"/>
          <a:lstStyle/>
          <a:p>
            <a:pPr>
              <a:lnSpc>
                <a:spcPct val="150000"/>
              </a:lnSpc>
            </a:pPr>
            <a:r>
              <a:rPr lang="zh-CN" altLang="en-US" dirty="0"/>
              <a:t>包含</a:t>
            </a:r>
            <a:r>
              <a:rPr lang="en-US" altLang="zh-CN" dirty="0"/>
              <a:t>Web</a:t>
            </a:r>
            <a:r>
              <a:rPr lang="zh-CN" altLang="en-US" dirty="0"/>
              <a:t>应用开发时，用到</a:t>
            </a:r>
            <a:r>
              <a:rPr lang="en-US" altLang="zh-CN" dirty="0"/>
              <a:t>Spring</a:t>
            </a:r>
            <a:r>
              <a:rPr lang="zh-CN" altLang="en-US" dirty="0"/>
              <a:t>框架时所需的核心类，包括自动载入</a:t>
            </a:r>
            <a:r>
              <a:rPr lang="en-US" altLang="zh-CN" dirty="0" err="1"/>
              <a:t>WebApplicationContext</a:t>
            </a:r>
            <a:r>
              <a:rPr lang="zh-CN" altLang="en-US" dirty="0"/>
              <a:t>特性的类、</a:t>
            </a:r>
            <a:r>
              <a:rPr lang="en-US" altLang="zh-CN" dirty="0"/>
              <a:t>Struts</a:t>
            </a:r>
            <a:r>
              <a:rPr lang="zh-CN" altLang="en-US" dirty="0"/>
              <a:t>与</a:t>
            </a:r>
            <a:r>
              <a:rPr lang="en-US" altLang="zh-CN" dirty="0"/>
              <a:t>JSF</a:t>
            </a:r>
            <a:r>
              <a:rPr lang="zh-CN" altLang="en-US" dirty="0"/>
              <a:t>集成类、文件上传的支持类、</a:t>
            </a:r>
            <a:r>
              <a:rPr lang="en-US" altLang="zh-CN" dirty="0"/>
              <a:t>Filter</a:t>
            </a:r>
            <a:r>
              <a:rPr lang="zh-CN" altLang="en-US" dirty="0"/>
              <a:t>类和大量工具辅助类。</a:t>
            </a:r>
          </a:p>
        </p:txBody>
      </p:sp>
      <p:sp>
        <p:nvSpPr>
          <p:cNvPr id="14" name="矩形 13"/>
          <p:cNvSpPr/>
          <p:nvPr/>
        </p:nvSpPr>
        <p:spPr>
          <a:xfrm>
            <a:off x="4806156" y="2245638"/>
            <a:ext cx="3456384" cy="39203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180000" rIns="360000" bIns="180000" rtlCol="0" anchor="ctr"/>
          <a:lstStyle/>
          <a:p>
            <a:pPr>
              <a:lnSpc>
                <a:spcPct val="150000"/>
              </a:lnSpc>
            </a:pPr>
            <a:r>
              <a:rPr lang="zh-CN" altLang="en-US" dirty="0"/>
              <a:t>包含</a:t>
            </a:r>
            <a:r>
              <a:rPr lang="en-US" altLang="zh-CN" dirty="0"/>
              <a:t>Spring MVC</a:t>
            </a:r>
            <a:r>
              <a:rPr lang="zh-CN" altLang="en-US" dirty="0"/>
              <a:t>框架相关的所有类。包含国际化、标签、</a:t>
            </a:r>
            <a:r>
              <a:rPr lang="en-US" altLang="zh-CN" dirty="0"/>
              <a:t>Theme</a:t>
            </a:r>
            <a:r>
              <a:rPr lang="zh-CN" altLang="en-US" dirty="0"/>
              <a:t>、视图展现的</a:t>
            </a:r>
            <a:r>
              <a:rPr lang="en-US" altLang="zh-CN" dirty="0" err="1"/>
              <a:t>FreeMarker</a:t>
            </a:r>
            <a:r>
              <a:rPr lang="zh-CN" altLang="en-US" dirty="0"/>
              <a:t>、</a:t>
            </a:r>
            <a:r>
              <a:rPr lang="en-US" altLang="zh-CN" dirty="0" err="1"/>
              <a:t>JasperReports</a:t>
            </a:r>
            <a:r>
              <a:rPr lang="zh-CN" altLang="en-US" dirty="0"/>
              <a:t>、</a:t>
            </a:r>
            <a:r>
              <a:rPr lang="en-US" altLang="zh-CN" dirty="0"/>
              <a:t>Tiles</a:t>
            </a:r>
            <a:r>
              <a:rPr lang="zh-CN" altLang="en-US" dirty="0"/>
              <a:t>、</a:t>
            </a:r>
            <a:r>
              <a:rPr lang="en-US" altLang="zh-CN" dirty="0"/>
              <a:t>Velocity</a:t>
            </a:r>
            <a:r>
              <a:rPr lang="zh-CN" altLang="en-US" dirty="0"/>
              <a:t>、</a:t>
            </a:r>
            <a:r>
              <a:rPr lang="en-US" altLang="zh-CN" dirty="0"/>
              <a:t>XSLT</a:t>
            </a:r>
            <a:r>
              <a:rPr lang="zh-CN" altLang="en-US" dirty="0"/>
              <a:t>相关</a:t>
            </a:r>
            <a:r>
              <a:rPr lang="zh-CN" altLang="en-US" dirty="0" smtClean="0"/>
              <a:t>类。如果</a:t>
            </a:r>
            <a:r>
              <a:rPr lang="zh-CN" altLang="en-US" dirty="0"/>
              <a:t>你的应用使用了独立的</a:t>
            </a:r>
            <a:r>
              <a:rPr lang="en-US" altLang="zh-CN" dirty="0"/>
              <a:t>MVC</a:t>
            </a:r>
            <a:r>
              <a:rPr lang="zh-CN" altLang="en-US" dirty="0"/>
              <a:t>框架，则无需这个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084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3" grpId="1" animBg="1"/>
      <p:bldP spid="14" grpId="0" animBg="1"/>
      <p:bldP spid="14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34177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775" y="2147888"/>
            <a:ext cx="2076450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725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1469851"/>
            <a:ext cx="6657975" cy="534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961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SpringMVC</a:t>
            </a:r>
            <a:r>
              <a:rPr lang="zh-CN" altLang="en-US" dirty="0" smtClean="0"/>
              <a:t>相关包下载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点击“</a:t>
            </a:r>
            <a:r>
              <a:rPr lang="en-US" altLang="zh-CN" dirty="0" smtClean="0"/>
              <a:t>Reference</a:t>
            </a:r>
            <a:r>
              <a:rPr lang="zh-CN" altLang="en-US" dirty="0" smtClean="0"/>
              <a:t>”后进入如下网址：</a:t>
            </a:r>
            <a:endParaRPr lang="en-US" altLang="zh-CN" dirty="0" smtClean="0"/>
          </a:p>
          <a:p>
            <a:pPr lvl="1"/>
            <a:r>
              <a:rPr lang="en-US" altLang="zh-CN" dirty="0"/>
              <a:t>http://docs.spring.io/spring/docs/current/spring-framework-reference/htmlsingle/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99857"/>
            <a:ext cx="7272808" cy="3490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990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1431751"/>
            <a:ext cx="5000625" cy="538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749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1412776"/>
            <a:ext cx="5000625" cy="538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530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应用路径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84784"/>
            <a:ext cx="6400800" cy="529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318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关联</a:t>
            </a:r>
            <a:r>
              <a:rPr lang="en-US" altLang="zh-CN" dirty="0" smtClean="0"/>
              <a:t>Tomcat</a:t>
            </a:r>
            <a:r>
              <a:rPr lang="zh-CN" altLang="en-US" dirty="0"/>
              <a:t>运行</a:t>
            </a:r>
            <a:r>
              <a:rPr lang="zh-CN" altLang="en-US" dirty="0" smtClean="0"/>
              <a:t>时包</a:t>
            </a:r>
            <a:endParaRPr lang="zh-CN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3" y="2105025"/>
            <a:ext cx="658177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264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关联</a:t>
            </a:r>
            <a:r>
              <a:rPr lang="en-US" altLang="zh-CN" dirty="0" smtClean="0"/>
              <a:t>Tomcat</a:t>
            </a:r>
            <a:r>
              <a:rPr lang="zh-CN" altLang="en-US" dirty="0"/>
              <a:t>运行</a:t>
            </a:r>
            <a:r>
              <a:rPr lang="zh-CN" altLang="en-US" dirty="0" smtClean="0"/>
              <a:t>时包</a:t>
            </a:r>
            <a:endParaRPr lang="zh-CN" altLang="en-US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1431751"/>
            <a:ext cx="7648575" cy="538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404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关联</a:t>
            </a:r>
            <a:r>
              <a:rPr lang="en-US" altLang="zh-CN" dirty="0" smtClean="0"/>
              <a:t>Tomcat</a:t>
            </a:r>
            <a:r>
              <a:rPr lang="zh-CN" altLang="en-US" dirty="0"/>
              <a:t>运行</a:t>
            </a:r>
            <a:r>
              <a:rPr lang="zh-CN" altLang="en-US" dirty="0" smtClean="0"/>
              <a:t>时包</a:t>
            </a:r>
            <a:endParaRPr lang="zh-CN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1614636"/>
            <a:ext cx="5000625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952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关联</a:t>
            </a:r>
            <a:r>
              <a:rPr lang="en-US" altLang="zh-CN" dirty="0" smtClean="0"/>
              <a:t>Tomcat</a:t>
            </a:r>
            <a:r>
              <a:rPr lang="zh-CN" altLang="en-US" dirty="0"/>
              <a:t>运行</a:t>
            </a:r>
            <a:r>
              <a:rPr lang="zh-CN" altLang="en-US" dirty="0" smtClean="0"/>
              <a:t>时包</a:t>
            </a:r>
            <a:endParaRPr lang="zh-CN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1686644"/>
            <a:ext cx="5000625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121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关联</a:t>
            </a:r>
            <a:r>
              <a:rPr lang="en-US" altLang="zh-CN" dirty="0" smtClean="0"/>
              <a:t>Tomcat</a:t>
            </a:r>
            <a:r>
              <a:rPr lang="zh-CN" altLang="en-US" dirty="0"/>
              <a:t>运行</a:t>
            </a:r>
            <a:r>
              <a:rPr lang="zh-CN" altLang="en-US" dirty="0" smtClean="0"/>
              <a:t>时包</a:t>
            </a:r>
            <a:endParaRPr lang="zh-CN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1686644"/>
            <a:ext cx="5000625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965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配置文件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23383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</a:t>
            </a:r>
            <a:r>
              <a:rPr lang="zh-CN" altLang="en-US" dirty="0"/>
              <a:t>配置文件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Spring</a:t>
            </a:r>
            <a:r>
              <a:rPr lang="zh-CN" altLang="zh-CN" dirty="0"/>
              <a:t>配置文件相当于工程的设计</a:t>
            </a:r>
            <a:r>
              <a:rPr lang="zh-CN" altLang="zh-CN" dirty="0" smtClean="0"/>
              <a:t>图纸</a:t>
            </a:r>
            <a:endParaRPr lang="en-US" altLang="zh-CN" dirty="0" smtClean="0"/>
          </a:p>
          <a:p>
            <a:r>
              <a:rPr lang="zh-CN" altLang="zh-CN" dirty="0" smtClean="0"/>
              <a:t>用于</a:t>
            </a:r>
            <a:r>
              <a:rPr lang="zh-CN" altLang="zh-CN" dirty="0"/>
              <a:t>指导</a:t>
            </a:r>
            <a:r>
              <a:rPr lang="en-US" altLang="zh-CN" dirty="0"/>
              <a:t>Spring</a:t>
            </a:r>
            <a:r>
              <a:rPr lang="zh-CN" altLang="zh-CN" dirty="0"/>
              <a:t>工厂进行</a:t>
            </a:r>
            <a:r>
              <a:rPr lang="en-US" altLang="zh-CN" dirty="0"/>
              <a:t>Bean</a:t>
            </a:r>
            <a:r>
              <a:rPr lang="zh-CN" altLang="zh-CN" dirty="0"/>
              <a:t>的生产、分发，依赖关系注入等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applicationContext.xml</a:t>
            </a:r>
            <a:r>
              <a:rPr lang="zh-CN" altLang="zh-CN" dirty="0"/>
              <a:t>文件是</a:t>
            </a:r>
            <a:r>
              <a:rPr lang="en-US" altLang="zh-CN" dirty="0"/>
              <a:t>Spring</a:t>
            </a:r>
            <a:r>
              <a:rPr lang="zh-CN" altLang="zh-CN" dirty="0"/>
              <a:t>的默认配置文件</a:t>
            </a:r>
            <a:r>
              <a:rPr lang="en-US" altLang="zh-CN" dirty="0"/>
              <a:t>,</a:t>
            </a:r>
            <a:r>
              <a:rPr lang="zh-CN" altLang="zh-CN" dirty="0"/>
              <a:t>当找不到其他配置文件时</a:t>
            </a:r>
            <a:r>
              <a:rPr lang="en-US" altLang="zh-CN" dirty="0"/>
              <a:t>,</a:t>
            </a:r>
            <a:r>
              <a:rPr lang="zh-CN" altLang="zh-CN" dirty="0"/>
              <a:t>默认加载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568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SpringMVC</a:t>
            </a:r>
            <a:r>
              <a:rPr lang="zh-CN" altLang="en-US" dirty="0" smtClean="0"/>
              <a:t>相关包下载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在此页面按“</a:t>
            </a:r>
            <a:r>
              <a:rPr lang="en-US" altLang="zh-CN" dirty="0"/>
              <a:t>ctrl+ </a:t>
            </a:r>
            <a:r>
              <a:rPr lang="en-US" altLang="zh-CN" dirty="0" smtClean="0"/>
              <a:t>f</a:t>
            </a:r>
            <a:r>
              <a:rPr lang="zh-CN" altLang="en-US" dirty="0" smtClean="0"/>
              <a:t>”搜索“</a:t>
            </a:r>
            <a:r>
              <a:rPr lang="en-US" altLang="zh-CN" dirty="0"/>
              <a:t>Distribution Zip Files</a:t>
            </a:r>
            <a:r>
              <a:rPr lang="zh-CN" altLang="en-US" dirty="0" smtClean="0"/>
              <a:t>”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找到如下位置的目录，点击跳转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52" y="2780928"/>
            <a:ext cx="7477125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181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67544" y="2245514"/>
            <a:ext cx="8208911" cy="39203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180000" rIns="360000" bIns="180000" rtlCol="0" anchor="ctr"/>
          <a:lstStyle/>
          <a:p>
            <a:r>
              <a:rPr lang="en-US" altLang="zh-CN" dirty="0"/>
              <a:t>&lt;beans </a:t>
            </a:r>
            <a:r>
              <a:rPr lang="en-US" altLang="zh-CN" dirty="0" err="1"/>
              <a:t>xmlns</a:t>
            </a:r>
            <a:r>
              <a:rPr lang="en-US" altLang="zh-CN" dirty="0"/>
              <a:t>="http://www.springframework.org/schema/beans"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xmlns:xsi</a:t>
            </a:r>
            <a:r>
              <a:rPr lang="en-US" altLang="zh-CN" dirty="0"/>
              <a:t>="http://www.w3.org/2001/XMLSchema-instance" 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xmlns:p</a:t>
            </a:r>
            <a:r>
              <a:rPr lang="en-US" altLang="zh-CN" dirty="0" smtClean="0"/>
              <a:t>="http://www.springframework.org/schema/p"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xmlns:tx</a:t>
            </a:r>
            <a:r>
              <a:rPr lang="en-US" altLang="zh-CN" dirty="0" smtClean="0"/>
              <a:t>="http://www.springframework.org/schema/tx" 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xmlns:aop</a:t>
            </a:r>
            <a:r>
              <a:rPr lang="en-US" altLang="zh-CN" dirty="0"/>
              <a:t>="http://www.springframework.org/schema/aop"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xmlns:mvc</a:t>
            </a:r>
            <a:r>
              <a:rPr lang="en-US" altLang="zh-CN" dirty="0"/>
              <a:t>="http://www.springframework.org/schema/mvc"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xmlns:util</a:t>
            </a:r>
            <a:r>
              <a:rPr lang="en-US" altLang="zh-CN" dirty="0"/>
              <a:t>="http://www.springframework.org/schema/util" 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xmlns:jdbc</a:t>
            </a:r>
            <a:r>
              <a:rPr lang="en-US" altLang="zh-CN" dirty="0"/>
              <a:t>="http://www.springframework.org/schema/jdbc"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xmlns:cache</a:t>
            </a:r>
            <a:r>
              <a:rPr lang="en-US" altLang="zh-CN" dirty="0"/>
              <a:t>="http://www.springframework.org/schema/cache"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xmlns:context</a:t>
            </a:r>
            <a:r>
              <a:rPr lang="en-US" altLang="zh-CN" dirty="0"/>
              <a:t>="http://www.springframework.org/schema/context"</a:t>
            </a:r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/>
              <a:t>配置文件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9592" y="20608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7543" y="1722418"/>
            <a:ext cx="8208911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springMVC.xml</a:t>
            </a:r>
            <a:endPara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47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67544" y="2245514"/>
            <a:ext cx="8208911" cy="39203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180000" rIns="360000" bIns="180000" rtlCol="0" anchor="ctr"/>
          <a:lstStyle/>
          <a:p>
            <a:r>
              <a:rPr lang="en-US" altLang="zh-CN" dirty="0"/>
              <a:t>xsi:schemaLocation="http://www.springframework.org/schema/beans </a:t>
            </a:r>
          </a:p>
          <a:p>
            <a:r>
              <a:rPr lang="en-US" altLang="zh-CN" dirty="0"/>
              <a:t>	http://www.springframework.org/schema/beans/spring-beans-4.3.xsd</a:t>
            </a:r>
          </a:p>
          <a:p>
            <a:r>
              <a:rPr lang="en-US" altLang="zh-CN" dirty="0"/>
              <a:t>    http://www.springframework.org/schema/aop </a:t>
            </a:r>
          </a:p>
          <a:p>
            <a:r>
              <a:rPr lang="en-US" altLang="zh-CN" dirty="0"/>
              <a:t>    http://www.springframework.org/schema/aop/spring-aop-4.3.xsd</a:t>
            </a:r>
          </a:p>
          <a:p>
            <a:r>
              <a:rPr lang="en-US" altLang="zh-CN" dirty="0"/>
              <a:t>    http://www.springframework.org/schema/context </a:t>
            </a:r>
          </a:p>
          <a:p>
            <a:r>
              <a:rPr lang="en-US" altLang="zh-CN" dirty="0"/>
              <a:t>    http://www.springframework.org/schema/context/spring-context-4.3.xsd</a:t>
            </a:r>
          </a:p>
          <a:p>
            <a:r>
              <a:rPr lang="en-US" altLang="zh-CN" dirty="0"/>
              <a:t>    http://www.springframework.org/schema/mvc </a:t>
            </a:r>
          </a:p>
          <a:p>
            <a:r>
              <a:rPr lang="en-US" altLang="zh-CN" dirty="0"/>
              <a:t>    http://www.springframework.org/schema/mvc/spring-mvc-4.3.xsd</a:t>
            </a:r>
          </a:p>
          <a:p>
            <a:r>
              <a:rPr lang="en-US" altLang="zh-CN" dirty="0"/>
              <a:t>    http://www.springframework.org/schema/tx </a:t>
            </a:r>
          </a:p>
          <a:p>
            <a:r>
              <a:rPr lang="en-US" altLang="zh-CN" dirty="0"/>
              <a:t>    http://www.springframework.org/schema/tx/spring-tx-4.3.xsd</a:t>
            </a:r>
          </a:p>
          <a:p>
            <a:r>
              <a:rPr lang="en-US" altLang="zh-CN" dirty="0"/>
              <a:t>    http://www.springframework.org/schema/util </a:t>
            </a:r>
          </a:p>
          <a:p>
            <a:r>
              <a:rPr lang="en-US" altLang="zh-CN" dirty="0"/>
              <a:t>    http://www.springframework.org/schema/util/spring-util-4.3.xsd"&gt;</a:t>
            </a:r>
          </a:p>
          <a:p>
            <a:r>
              <a:rPr lang="en-US" altLang="zh-CN" dirty="0"/>
              <a:t>&lt;/beans&gt;</a:t>
            </a:r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/>
              <a:t>配置文件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9592" y="20608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7543" y="1722418"/>
            <a:ext cx="8208911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springMVC.xml</a:t>
            </a:r>
          </a:p>
        </p:txBody>
      </p:sp>
    </p:spTree>
    <p:extLst>
      <p:ext uri="{BB962C8B-B14F-4D97-AF65-F5344CB8AC3E}">
        <p14:creationId xmlns:p14="http://schemas.microsoft.com/office/powerpoint/2010/main" val="2466488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/>
              <a:t>配置文件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916832"/>
            <a:ext cx="647700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753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/>
              <a:t>配置文件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469851"/>
            <a:ext cx="6048375" cy="534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341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/>
              <a:t>配置文件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1772816"/>
            <a:ext cx="539115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349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/>
              <a:t>配置文件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844824"/>
            <a:ext cx="817245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469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Mybatis</a:t>
            </a:r>
            <a:r>
              <a:rPr lang="zh-CN" altLang="en-US" dirty="0" smtClean="0"/>
              <a:t>相关包下载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网址：</a:t>
            </a:r>
            <a:endParaRPr lang="en-US" altLang="zh-CN" dirty="0" smtClean="0"/>
          </a:p>
          <a:p>
            <a:pPr lvl="1"/>
            <a:r>
              <a:rPr lang="en-US" altLang="zh-CN" dirty="0"/>
              <a:t>https://github.com/mybatis/mybatis-3/releases</a:t>
            </a:r>
          </a:p>
          <a:p>
            <a:endParaRPr lang="en-US" altLang="zh-CN" dirty="0" smtClean="0"/>
          </a:p>
        </p:txBody>
      </p:sp>
      <p:pic>
        <p:nvPicPr>
          <p:cNvPr id="1026" name="Picture 2" descr="C:\Users\STAR\Downloads\360截图201707060740538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698" y="2708920"/>
            <a:ext cx="6722604" cy="370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57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Mybatis</a:t>
            </a:r>
            <a:r>
              <a:rPr lang="zh-CN" altLang="en-US" dirty="0" smtClean="0"/>
              <a:t>相关包下载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在线参考文档：</a:t>
            </a:r>
            <a:endParaRPr lang="en-US" altLang="zh-CN" dirty="0" smtClean="0"/>
          </a:p>
          <a:p>
            <a:pPr lvl="1"/>
            <a:r>
              <a:rPr lang="en-US" altLang="zh-CN" dirty="0"/>
              <a:t>http://tool.oschina.net/apidocs/apidoc?api=mybatis-3.1.1</a:t>
            </a:r>
            <a:endParaRPr lang="en-US" altLang="zh-CN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1" y="2686533"/>
            <a:ext cx="8782699" cy="3766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236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MyBatis</a:t>
            </a:r>
            <a:r>
              <a:rPr lang="en-US" altLang="zh-CN" dirty="0"/>
              <a:t> Generator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自动</a:t>
            </a:r>
            <a:r>
              <a:rPr lang="zh-CN" altLang="en-US" dirty="0" smtClean="0"/>
              <a:t>生成工具：</a:t>
            </a:r>
            <a:endParaRPr lang="en-US" altLang="zh-CN" dirty="0" smtClean="0"/>
          </a:p>
          <a:p>
            <a:pPr lvl="1"/>
            <a:r>
              <a:rPr lang="en-US" altLang="zh-CN" dirty="0"/>
              <a:t>https://github.com/mybatis/generator/releases</a:t>
            </a:r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2628478"/>
            <a:ext cx="737235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15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MyBatis</a:t>
            </a:r>
            <a:r>
              <a:rPr lang="en-US" altLang="zh-CN" dirty="0"/>
              <a:t> Generator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mybatis</a:t>
            </a:r>
            <a:r>
              <a:rPr lang="en-US" altLang="zh-CN" dirty="0"/>
              <a:t>-spring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/>
              <a:t>http://mvnrepository.com/artifact/org.mybatis/mybatis-spring</a:t>
            </a:r>
            <a:endParaRPr lang="en-US" altLang="zh-CN" dirty="0" smtClean="0"/>
          </a:p>
        </p:txBody>
      </p:sp>
      <p:pic>
        <p:nvPicPr>
          <p:cNvPr id="4097" name="Picture 1" descr="C:\Users\STAR\AppData\Roaming\Tencent\Users\844867411\QQ\WinTemp\RichOle\J_ZZ4OB{96300$DZJP1WFW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3212976"/>
            <a:ext cx="7553325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9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SpringMVC</a:t>
            </a:r>
            <a:r>
              <a:rPr lang="zh-CN" altLang="en-US" dirty="0" smtClean="0"/>
              <a:t>相关包下载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跳转到“</a:t>
            </a:r>
            <a:r>
              <a:rPr lang="en-US" altLang="zh-CN" dirty="0"/>
              <a:t>Distribution Zip Files</a:t>
            </a:r>
            <a:r>
              <a:rPr lang="zh-CN" altLang="en-US" dirty="0" smtClean="0"/>
              <a:t>”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点击选中链接，跳转到下载地址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863888"/>
            <a:ext cx="8346457" cy="3309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060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Apache common</a:t>
            </a:r>
            <a:r>
              <a:rPr lang="zh-CN" altLang="en-US" dirty="0" smtClean="0"/>
              <a:t>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6158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Apache common</a:t>
            </a:r>
            <a:r>
              <a:rPr lang="zh-CN" altLang="en-US" dirty="0"/>
              <a:t>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commons-collections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/>
              <a:t>http://commons.apache.org/proper/commons-collections/download_collections.cgi</a:t>
            </a:r>
            <a:endParaRPr lang="en-US" altLang="zh-CN" dirty="0" smtClean="0"/>
          </a:p>
        </p:txBody>
      </p:sp>
      <p:pic>
        <p:nvPicPr>
          <p:cNvPr id="1025" name="Picture 1" descr="C:\Users\STAR\AppData\Roaming\Tencent\Users\844867411\QQ\WinTemp\RichOle\8OA)YXK_$JK@@W([6@$1D3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996952"/>
            <a:ext cx="666750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53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Apache common</a:t>
            </a:r>
            <a:r>
              <a:rPr lang="zh-CN" altLang="en-US" dirty="0"/>
              <a:t>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commons-pool.jar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/>
              <a:t>http://commons.apache.org/proper/commons-pool/download_pool.cgi</a:t>
            </a:r>
            <a:endParaRPr lang="en-US" altLang="zh-CN" dirty="0" smtClean="0"/>
          </a:p>
        </p:txBody>
      </p:sp>
      <p:pic>
        <p:nvPicPr>
          <p:cNvPr id="2049" name="Picture 1" descr="C:\Users\STAR\AppData\Roaming\Tencent\Users\844867411\QQ\WinTemp\RichOle\L`%{)LU$D(]_XB}B8M255F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104728"/>
            <a:ext cx="6029325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53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Apache common</a:t>
            </a:r>
            <a:r>
              <a:rPr lang="zh-CN" altLang="en-US" dirty="0"/>
              <a:t>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commons-</a:t>
            </a:r>
            <a:r>
              <a:rPr lang="en-US" altLang="zh-CN" dirty="0" err="1"/>
              <a:t>dbcp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/>
              <a:t>http://commons.apache.org/proper/commons-dbcp/download_dbcp.cgi</a:t>
            </a:r>
            <a:endParaRPr lang="en-US" altLang="zh-CN" dirty="0" smtClean="0"/>
          </a:p>
        </p:txBody>
      </p:sp>
      <p:pic>
        <p:nvPicPr>
          <p:cNvPr id="3073" name="Picture 1" descr="C:\Users\STAR\AppData\Roaming\Tencent\Users\844867411\QQ\WinTemp\RichOle\`4_E%AQ6T68KPYR]C4~(EO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140968"/>
            <a:ext cx="8010525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04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SpringMVC</a:t>
            </a:r>
            <a:r>
              <a:rPr lang="zh-CN" altLang="en-US" dirty="0" smtClean="0"/>
              <a:t>相关包下载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跳转到如下网址</a:t>
            </a:r>
            <a:r>
              <a:rPr lang="en-US" altLang="zh-CN" dirty="0" smtClean="0"/>
              <a:t>,</a:t>
            </a:r>
            <a:r>
              <a:rPr lang="zh-CN" altLang="en-US" dirty="0" smtClean="0"/>
              <a:t>向下找到“</a:t>
            </a:r>
            <a:r>
              <a:rPr lang="en-US" altLang="zh-CN" dirty="0"/>
              <a:t>4.3.9.RELEASE/</a:t>
            </a:r>
            <a:r>
              <a:rPr lang="zh-CN" altLang="en-US" dirty="0" smtClean="0"/>
              <a:t>”：</a:t>
            </a:r>
            <a:endParaRPr lang="en-US" altLang="zh-CN" dirty="0" smtClean="0"/>
          </a:p>
          <a:p>
            <a:pPr lvl="1"/>
            <a:r>
              <a:rPr lang="en-US" altLang="zh-CN" dirty="0"/>
              <a:t>http://repo.spring.io/release/org/springframework/spring/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3140968"/>
            <a:ext cx="4095750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763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SpringMVC</a:t>
            </a:r>
            <a:r>
              <a:rPr lang="zh-CN" altLang="en-US" dirty="0" smtClean="0"/>
              <a:t>相关包下载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点击后跳转到如下地址</a:t>
            </a:r>
            <a:r>
              <a:rPr lang="en-US" altLang="zh-CN" dirty="0" smtClean="0"/>
              <a:t>,</a:t>
            </a:r>
            <a:r>
              <a:rPr lang="zh-CN" altLang="en-US" dirty="0" smtClean="0"/>
              <a:t>点击下载第一个：</a:t>
            </a:r>
            <a:endParaRPr lang="en-US" altLang="zh-CN" dirty="0" smtClean="0"/>
          </a:p>
          <a:p>
            <a:pPr lvl="1"/>
            <a:r>
              <a:rPr lang="en-US" altLang="zh-CN" dirty="0"/>
              <a:t>http://repo.spring.io/release/org/springframework/spring/4.3.9.RELEASE/</a:t>
            </a:r>
          </a:p>
          <a:p>
            <a:endParaRPr lang="en-US" altLang="zh-CN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3068960"/>
            <a:ext cx="54483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552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下载</a:t>
            </a:r>
            <a:r>
              <a:rPr lang="en-US" altLang="zh-CN" dirty="0"/>
              <a:t>commons-logging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http://</a:t>
            </a:r>
            <a:r>
              <a:rPr lang="en-US" altLang="zh-CN" dirty="0" smtClean="0"/>
              <a:t>commons.apache.org/proper/commons-logging/download_logging.cgi</a:t>
            </a: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429000"/>
            <a:ext cx="5476875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779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702</Words>
  <Application>Microsoft Office PowerPoint</Application>
  <PresentationFormat>全屏显示(4:3)</PresentationFormat>
  <Paragraphs>140</Paragraphs>
  <Slides>63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64" baseType="lpstr">
      <vt:lpstr>Office 主题</vt:lpstr>
      <vt:lpstr>SpringMVC</vt:lpstr>
      <vt:lpstr>Spring下载</vt:lpstr>
      <vt:lpstr>SpringMVC相关包下载</vt:lpstr>
      <vt:lpstr>SpringMVC相关包下载</vt:lpstr>
      <vt:lpstr>SpringMVC相关包下载</vt:lpstr>
      <vt:lpstr>SpringMVC相关包下载</vt:lpstr>
      <vt:lpstr>SpringMVC相关包下载</vt:lpstr>
      <vt:lpstr>SpringMVC相关包下载</vt:lpstr>
      <vt:lpstr>下载commons-logging</vt:lpstr>
      <vt:lpstr>创建spring项目</vt:lpstr>
      <vt:lpstr>Eclipse修改项目默认编码</vt:lpstr>
      <vt:lpstr>Eclipse修改项目默认编码</vt:lpstr>
      <vt:lpstr>Eclipse修改项目默认编码</vt:lpstr>
      <vt:lpstr>Eclipse修改项目默认编码</vt:lpstr>
      <vt:lpstr>Eclipse创建项目工程</vt:lpstr>
      <vt:lpstr>Eclipse创建项目工程</vt:lpstr>
      <vt:lpstr>Eclipse创建项目工程</vt:lpstr>
      <vt:lpstr>Eclipse创建项目工程</vt:lpstr>
      <vt:lpstr>Eclipse创建项目工程</vt:lpstr>
      <vt:lpstr>创建好的项目目录</vt:lpstr>
      <vt:lpstr>修改项目输出路径</vt:lpstr>
      <vt:lpstr>修改项目输出路径</vt:lpstr>
      <vt:lpstr>修改项目输出路径</vt:lpstr>
      <vt:lpstr>修改项目输出路径</vt:lpstr>
      <vt:lpstr>设置项目编码格式</vt:lpstr>
      <vt:lpstr>设置项目编码格式</vt:lpstr>
      <vt:lpstr>设置项目编码格式</vt:lpstr>
      <vt:lpstr>导入spring包</vt:lpstr>
      <vt:lpstr>导入Spring核心包</vt:lpstr>
      <vt:lpstr>导入Spring核心包</vt:lpstr>
      <vt:lpstr>导入SpringMVC核心包</vt:lpstr>
      <vt:lpstr>导入SpringMVC核心包</vt:lpstr>
      <vt:lpstr>导入commons-logging包</vt:lpstr>
      <vt:lpstr>Spring包介绍</vt:lpstr>
      <vt:lpstr>Spring包介绍</vt:lpstr>
      <vt:lpstr>Spring包介绍</vt:lpstr>
      <vt:lpstr>配置tomcat服务器</vt:lpstr>
      <vt:lpstr>配置Tomcat服务器</vt:lpstr>
      <vt:lpstr>配置Tomcat服务器</vt:lpstr>
      <vt:lpstr>配置Tomcat服务器</vt:lpstr>
      <vt:lpstr>配置Tomcat服务器</vt:lpstr>
      <vt:lpstr>设置Tomcat应用路径</vt:lpstr>
      <vt:lpstr>关联Tomcat运行时包</vt:lpstr>
      <vt:lpstr>关联Tomcat运行时包</vt:lpstr>
      <vt:lpstr>关联Tomcat运行时包</vt:lpstr>
      <vt:lpstr>关联Tomcat运行时包</vt:lpstr>
      <vt:lpstr>关联Tomcat运行时包</vt:lpstr>
      <vt:lpstr>编写spring配置文件</vt:lpstr>
      <vt:lpstr>Spring配置文件</vt:lpstr>
      <vt:lpstr>Spring配置文件</vt:lpstr>
      <vt:lpstr>Spring配置文件</vt:lpstr>
      <vt:lpstr>Spring配置文件</vt:lpstr>
      <vt:lpstr>Spring配置文件</vt:lpstr>
      <vt:lpstr>Spring配置文件</vt:lpstr>
      <vt:lpstr>Spring配置文件</vt:lpstr>
      <vt:lpstr>Mybatis相关包下载</vt:lpstr>
      <vt:lpstr>Mybatis相关包下载</vt:lpstr>
      <vt:lpstr>MyBatis Generator</vt:lpstr>
      <vt:lpstr>MyBatis Generator</vt:lpstr>
      <vt:lpstr>Apache common包</vt:lpstr>
      <vt:lpstr>Apache common包</vt:lpstr>
      <vt:lpstr>Apache common包</vt:lpstr>
      <vt:lpstr>Apache common包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SpringMVC</dc:title>
  <dc:creator>Administrator</dc:creator>
  <cp:lastModifiedBy>STAR</cp:lastModifiedBy>
  <cp:revision>35</cp:revision>
  <dcterms:created xsi:type="dcterms:W3CDTF">2017-06-24T03:41:20Z</dcterms:created>
  <dcterms:modified xsi:type="dcterms:W3CDTF">2017-07-06T12:04:29Z</dcterms:modified>
</cp:coreProperties>
</file>