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55" r:id="rId2"/>
    <p:sldId id="365" r:id="rId3"/>
  </p:sldIdLst>
  <p:sldSz cx="10909300" cy="7200900"/>
  <p:notesSz cx="6858000" cy="9144000"/>
  <p:custDataLst>
    <p:tags r:id="rId5"/>
  </p:custDataLst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034F29-4340-4151-9ED2-A6195FC78ACB}">
          <p14:sldIdLst>
            <p14:sldId id="355"/>
            <p14:sldId id="36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122" y="-84"/>
      </p:cViewPr>
      <p:guideLst>
        <p:guide orient="horz" pos="2268"/>
        <p:guide pos="3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BADB5-33BA-47B4-BC6C-7EC9B1585493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1143000"/>
            <a:ext cx="467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57960-C070-42CD-87EE-BF86AFF43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3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" b="1730"/>
          <a:stretch/>
        </p:blipFill>
        <p:spPr>
          <a:xfrm>
            <a:off x="0" y="1"/>
            <a:ext cx="10909300" cy="72009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023438" y="4132071"/>
            <a:ext cx="5533974" cy="4905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223424" y="3035809"/>
            <a:ext cx="7393632" cy="104932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12700">
              <a:bevelT w="25400" h="12700" prst="relaxedInset"/>
            </a:sp3d>
          </a:bodyPr>
          <a:lstStyle>
            <a:lvl1pPr algn="ctr">
              <a:defRPr sz="3600" spc="-400" baseline="0">
                <a:ln>
                  <a:solidFill>
                    <a:schemeClr val="accent2"/>
                  </a:solidFill>
                </a:ln>
                <a:solidFill>
                  <a:schemeClr val="accent1"/>
                </a:solidFill>
                <a:latin typeface="(使用中文字体)"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02907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967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2" pos="66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1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101186" y="383381"/>
            <a:ext cx="1058100" cy="61024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891450" y="383381"/>
            <a:ext cx="7098623" cy="610243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SzPct val="120000"/>
              <a:buFontTx/>
              <a:buBlip>
                <a:blip r:embed="rId2"/>
              </a:buBlip>
              <a:defRPr>
                <a:solidFill>
                  <a:srgbClr val="0033CC"/>
                </a:solidFill>
              </a:defRPr>
            </a:lvl1pPr>
            <a:lvl2pPr>
              <a:defRPr>
                <a:solidFill>
                  <a:srgbClr val="0033CC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3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t="2817" r="393"/>
          <a:stretch/>
        </p:blipFill>
        <p:spPr>
          <a:xfrm>
            <a:off x="-1" y="1"/>
            <a:ext cx="10909302" cy="7205373"/>
          </a:xfrm>
          <a:prstGeom prst="rect">
            <a:avLst/>
          </a:prstGeom>
        </p:spPr>
      </p:pic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275346" y="2170181"/>
            <a:ext cx="7153547" cy="129682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933898" y="3495346"/>
            <a:ext cx="3836443" cy="418290"/>
          </a:xfrm>
          <a:prstGeom prst="roundRect">
            <a:avLst>
              <a:gd name="adj" fmla="val 2759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880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accent1">
                    <a:lumMod val="75000"/>
                  </a:schemeClr>
                </a:solidFill>
                <a:latin typeface="Forte" panose="03060902040502070203" pitchFamily="66" charset="0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2535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2550" y="1306835"/>
            <a:ext cx="4545542" cy="5178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833445" y="1306835"/>
            <a:ext cx="4558172" cy="5178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060647" y="124460"/>
            <a:ext cx="8332390" cy="7528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768" y="1445180"/>
            <a:ext cx="4615145" cy="8651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983768" y="2310289"/>
            <a:ext cx="4615145" cy="38688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55165" y="1445180"/>
            <a:ext cx="4637874" cy="8651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755165" y="2310289"/>
            <a:ext cx="4637874" cy="38688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8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24172" y="560072"/>
            <a:ext cx="3518532" cy="16802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910608" y="1116813"/>
            <a:ext cx="5522834" cy="51173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024172" y="2240283"/>
            <a:ext cx="3518532" cy="4002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5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15084" y="480060"/>
            <a:ext cx="3518532" cy="16802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870202" y="1036801"/>
            <a:ext cx="5522834" cy="51173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15084" y="2160270"/>
            <a:ext cx="3518532" cy="4002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864" r="6148" b="6552"/>
          <a:stretch/>
        </p:blipFill>
        <p:spPr>
          <a:xfrm>
            <a:off x="0" y="-27431"/>
            <a:ext cx="10919691" cy="7242048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05205" y="198116"/>
            <a:ext cx="7827750" cy="73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05202" y="1142668"/>
            <a:ext cx="9465117" cy="5452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750015" y="6674173"/>
            <a:ext cx="24545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9AEB-4EED-41A7-ADB1-7A63D258E36D}" type="datetimeFigureOut">
              <a:rPr lang="zh-CN" altLang="en-US" smtClean="0"/>
              <a:t>2017-06-09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613708" y="6674173"/>
            <a:ext cx="368188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7704694" y="6674173"/>
            <a:ext cx="24545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B532-E94A-4853-BE29-86097C6B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3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00000"/>
        </a:lnSpc>
        <a:spcBef>
          <a:spcPts val="1400"/>
        </a:spcBef>
        <a:spcAft>
          <a:spcPts val="0"/>
        </a:spcAft>
        <a:buClr>
          <a:schemeClr val="accent2">
            <a:lumMod val="75000"/>
          </a:schemeClr>
        </a:buClr>
        <a:buSzPct val="50000"/>
        <a:buFont typeface="Wingdings" panose="05000000000000000000" pitchFamily="2" charset="2"/>
        <a:buChar char="p"/>
        <a:defRPr sz="2400" kern="1200" baseline="0">
          <a:solidFill>
            <a:schemeClr val="accent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587" y="663446"/>
            <a:ext cx="8469070" cy="73457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rgbClr val="C00000"/>
                </a:solidFill>
              </a:rPr>
              <a:t>计算机网络组建课程设计作业上交要求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23" name="Picture 3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96" y="5893757"/>
            <a:ext cx="1077037" cy="106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7757"/>
              </p:ext>
            </p:extLst>
          </p:nvPr>
        </p:nvGraphicFramePr>
        <p:xfrm>
          <a:off x="207108" y="1632853"/>
          <a:ext cx="10588409" cy="35200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87377"/>
                <a:gridCol w="5301032"/>
              </a:tblGrid>
              <a:tr h="450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上传教师机</a:t>
                      </a:r>
                      <a:endParaRPr lang="zh-CN" altLang="en-US" sz="2000" dirty="0"/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写在实验报告上</a:t>
                      </a:r>
                      <a:endParaRPr lang="zh-CN" altLang="en-US" sz="2000"/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056"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1. Windows Server 2003</a:t>
                      </a:r>
                      <a:r>
                        <a:rPr lang="zh-CN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安装与配置</a:t>
                      </a:r>
                      <a:endParaRPr lang="zh-CN" altLang="en-US" sz="1800" b="1" u="none" kern="120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849"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2.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 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Web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FTP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服务的安装与配置</a:t>
                      </a:r>
                      <a:endParaRPr lang="zh-CN" altLang="en-US" sz="1800" b="1" u="none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1. VLAN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配置</a:t>
                      </a: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— 1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台交换机</a:t>
                      </a: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VLAN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划分</a:t>
                      </a:r>
                      <a:endParaRPr lang="zh-CN" altLang="en-US"/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3. 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交换机的基本配置</a:t>
                      </a:r>
                      <a:endParaRPr lang="zh-CN" altLang="en-US" sz="1800" b="1" u="none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2. 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路由器基本配置</a:t>
                      </a:r>
                      <a:endParaRPr lang="zh-CN" altLang="en-US"/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4. 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VLAN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配置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—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两台交换机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VLAN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划分</a:t>
                      </a:r>
                      <a:endParaRPr lang="zh-CN" altLang="en-US" sz="1800" b="1" u="none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3. 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静态路由的配置</a:t>
                      </a: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--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</a:t>
                      </a: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双号，方法</a:t>
                      </a: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单号</a:t>
                      </a:r>
                      <a:endParaRPr lang="zh-CN" altLang="en-US"/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5.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静态路由的配置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--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单号，方法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双号</a:t>
                      </a:r>
                      <a:endParaRPr lang="zh-CN" altLang="en-US" sz="1800" b="1" u="none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3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4.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单臂路由的配置</a:t>
                      </a: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--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双号</a:t>
                      </a:r>
                      <a:endParaRPr lang="en-US" altLang="zh-CN" sz="1800" b="1" u="none" kern="120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  利用三层交换机实现不同</a:t>
                      </a: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VLAN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之间的通信</a:t>
                      </a:r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单号</a:t>
                      </a:r>
                      <a:endParaRPr lang="zh-CN" altLang="en-US" sz="1800" b="1" u="none" kern="120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u="none" kern="120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6.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单臂路由的配置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--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单号</a:t>
                      </a:r>
                      <a:endParaRPr lang="en-US" altLang="zh-CN" sz="1800" b="1" u="none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  利用三层交换机实现不同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VLAN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之间的通信</a:t>
                      </a:r>
                      <a:r>
                        <a:rPr lang="en-US" altLang="zh-CN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800" b="1" u="none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双号</a:t>
                      </a:r>
                      <a:endParaRPr lang="zh-CN" altLang="en-US" sz="1800" b="1" u="none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u="none" kern="120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u="none" kern="120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2354" marR="92354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226587" y="663446"/>
            <a:ext cx="8469070" cy="734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</a:lstStyle>
          <a:p>
            <a:pPr algn="ctr"/>
            <a:r>
              <a:rPr lang="zh-CN" altLang="en-US" sz="3600" smtClean="0">
                <a:solidFill>
                  <a:srgbClr val="C00000"/>
                </a:solidFill>
              </a:rPr>
              <a:t>计算机网络组建课程报告日期撰写要求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12831"/>
              </p:ext>
            </p:extLst>
          </p:nvPr>
        </p:nvGraphicFramePr>
        <p:xfrm>
          <a:off x="1146412" y="1847965"/>
          <a:ext cx="7272868" cy="29860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14837"/>
                <a:gridCol w="3558031"/>
              </a:tblGrid>
              <a:tr h="466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实验名称</a:t>
                      </a:r>
                      <a:endParaRPr lang="zh-CN" altLang="en-US" b="1" dirty="0"/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实验日期</a:t>
                      </a:r>
                      <a:endParaRPr lang="zh-CN" altLang="en-US" b="1"/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latin typeface="华文楷体" pitchFamily="2" charset="-122"/>
                          <a:ea typeface="华文楷体" pitchFamily="2" charset="-122"/>
                        </a:rPr>
                        <a:t>1. Windows Server 2003</a:t>
                      </a:r>
                      <a:r>
                        <a:rPr lang="zh-CN" altLang="en-US" b="1" smtClean="0">
                          <a:latin typeface="华文楷体" pitchFamily="2" charset="-122"/>
                          <a:ea typeface="华文楷体" pitchFamily="2" charset="-122"/>
                        </a:rPr>
                        <a:t>安装与配置</a:t>
                      </a:r>
                      <a:endParaRPr lang="zh-CN" altLang="en-US" b="1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latin typeface="华文楷体" pitchFamily="2" charset="-122"/>
                          <a:ea typeface="华文楷体" pitchFamily="2" charset="-122"/>
                        </a:rPr>
                        <a:t>2. </a:t>
                      </a:r>
                      <a:r>
                        <a:rPr lang="zh-CN" altLang="en-US" b="1" smtClean="0">
                          <a:latin typeface="华文楷体" pitchFamily="2" charset="-122"/>
                          <a:ea typeface="华文楷体" pitchFamily="2" charset="-122"/>
                        </a:rPr>
                        <a:t>交换机的基本配置</a:t>
                      </a:r>
                      <a:endParaRPr lang="zh-CN" altLang="en-US" b="1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latin typeface="华文楷体" pitchFamily="2" charset="-122"/>
                          <a:ea typeface="华文楷体" pitchFamily="2" charset="-122"/>
                        </a:rPr>
                        <a:t>3. </a:t>
                      </a:r>
                      <a:r>
                        <a:rPr lang="zh-CN" altLang="en-US" b="1" smtClean="0">
                          <a:latin typeface="华文楷体" pitchFamily="2" charset="-122"/>
                          <a:ea typeface="华文楷体" pitchFamily="2" charset="-122"/>
                        </a:rPr>
                        <a:t>虚拟局网配置</a:t>
                      </a:r>
                      <a:endParaRPr lang="zh-CN" altLang="en-US" b="1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latin typeface="华文楷体" pitchFamily="2" charset="-122"/>
                          <a:ea typeface="华文楷体" pitchFamily="2" charset="-122"/>
                        </a:rPr>
                        <a:t>4.</a:t>
                      </a:r>
                      <a:r>
                        <a:rPr lang="zh-CN" altLang="en-US" b="1" smtClean="0">
                          <a:latin typeface="华文楷体" pitchFamily="2" charset="-122"/>
                          <a:ea typeface="华文楷体" pitchFamily="2" charset="-122"/>
                        </a:rPr>
                        <a:t>路由器基本配置</a:t>
                      </a:r>
                      <a:endParaRPr lang="zh-CN" altLang="en-US" b="1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latin typeface="华文楷体" pitchFamily="2" charset="-122"/>
                          <a:ea typeface="华文楷体" pitchFamily="2" charset="-122"/>
                        </a:rPr>
                        <a:t>5.</a:t>
                      </a:r>
                      <a:r>
                        <a:rPr lang="en-US" altLang="zh-CN" b="1" baseline="0" smtClean="0">
                          <a:latin typeface="华文楷体" pitchFamily="2" charset="-122"/>
                          <a:ea typeface="华文楷体" pitchFamily="2" charset="-122"/>
                        </a:rPr>
                        <a:t> </a:t>
                      </a:r>
                      <a:r>
                        <a:rPr lang="zh-CN" altLang="en-US" b="1" smtClean="0">
                          <a:latin typeface="华文楷体" pitchFamily="2" charset="-122"/>
                          <a:ea typeface="华文楷体" pitchFamily="2" charset="-122"/>
                        </a:rPr>
                        <a:t>路由器高级配置</a:t>
                      </a:r>
                      <a:endParaRPr lang="zh-CN" altLang="en-US" b="1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50"/>
  <p:tag name="MH_SECTIONID" val="351,352,"/>
</p:tagLst>
</file>

<file path=ppt/theme/theme1.xml><?xml version="1.0" encoding="utf-8"?>
<a:theme xmlns:a="http://schemas.openxmlformats.org/drawingml/2006/main" name="A000120140530A67PPBG">
  <a:themeElements>
    <a:clrScheme name="自定义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659442"/>
      </a:accent1>
      <a:accent2>
        <a:srgbClr val="BEBE56"/>
      </a:accent2>
      <a:accent3>
        <a:srgbClr val="7AC35D"/>
      </a:accent3>
      <a:accent4>
        <a:srgbClr val="629F7E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8">
      <a:majorFont>
        <a:latin typeface="Forte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A000120140530A67KPBG</Template>
  <TotalTime>2894</TotalTime>
  <Words>176</Words>
  <Application>Microsoft Office PowerPoint</Application>
  <PresentationFormat>自定义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A000120140530A67PPBG</vt:lpstr>
      <vt:lpstr>计算机网络组建课程设计作业上交要求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循环控制结构</dc:title>
  <dc:creator>陈家红</dc:creator>
  <cp:lastModifiedBy>Microsoft</cp:lastModifiedBy>
  <cp:revision>425</cp:revision>
  <dcterms:created xsi:type="dcterms:W3CDTF">2016-10-24T01:52:19Z</dcterms:created>
  <dcterms:modified xsi:type="dcterms:W3CDTF">2017-06-09T04:56:36Z</dcterms:modified>
</cp:coreProperties>
</file>