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6" r:id="rId19"/>
    <p:sldId id="273" r:id="rId20"/>
    <p:sldId id="274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52518-847E-42DB-9134-F8735F9F210B}" type="datetimeFigureOut">
              <a:rPr lang="zh-CN" altLang="en-US"/>
              <a:pPr>
                <a:defRPr/>
              </a:pPr>
              <a:t>2016/9/22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AE6EA-EBF8-4A21-8700-81783CEAD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D1AC3-9839-4ABA-AE8E-0164AA657F70}" type="datetimeFigureOut">
              <a:rPr lang="zh-CN" altLang="en-US"/>
              <a:pPr>
                <a:defRPr/>
              </a:pPr>
              <a:t>2016/9/22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B8EFD-C48C-4E4A-9F21-6E024C7FD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33E8A-9A14-43CF-BDB0-05903C6F4BBC}" type="datetimeFigureOut">
              <a:rPr lang="zh-CN" altLang="en-US"/>
              <a:pPr>
                <a:defRPr/>
              </a:pPr>
              <a:t>2016/9/22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25AC0-8407-4C3F-B90D-BDB8CBAA4E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97A64-373E-4375-8F1F-29F1595307E3}" type="datetimeFigureOut">
              <a:rPr lang="zh-CN" altLang="en-US"/>
              <a:pPr>
                <a:defRPr/>
              </a:pPr>
              <a:t>2016/9/22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40004-107E-4C02-A1DE-ED34DF948A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C7FF2-D78B-46BD-88B1-5E20A32569E5}" type="datetimeFigureOut">
              <a:rPr lang="zh-CN" altLang="en-US"/>
              <a:pPr>
                <a:defRPr/>
              </a:pPr>
              <a:t>2016/9/22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A93CF-7B00-47DD-BB84-4CFFF50D62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444B5-18EA-43EB-88A0-0B8E47D7B703}" type="datetimeFigureOut">
              <a:rPr lang="zh-CN" altLang="en-US"/>
              <a:pPr>
                <a:defRPr/>
              </a:pPr>
              <a:t>2016/9/22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C5081-19FC-4FFD-BDB2-0E57ADBA26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2D261-38AC-413F-9233-EF57FE90C474}" type="datetimeFigureOut">
              <a:rPr lang="zh-CN" altLang="en-US"/>
              <a:pPr>
                <a:defRPr/>
              </a:pPr>
              <a:t>2016/9/22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419CC-5D03-49B0-A076-CF2F9E4119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5715-8F35-4C8B-926A-3386A67CB7DA}" type="datetimeFigureOut">
              <a:rPr lang="zh-CN" altLang="en-US"/>
              <a:pPr>
                <a:defRPr/>
              </a:pPr>
              <a:t>2016/9/22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FDC16-1D36-4A0F-BC7A-F5B96B5B50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C2F8A-E0D4-4DE7-90B6-B61E87B08C11}" type="datetimeFigureOut">
              <a:rPr lang="zh-CN" altLang="en-US"/>
              <a:pPr>
                <a:defRPr/>
              </a:pPr>
              <a:t>2016/9/22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F6062-8EE2-4381-92B4-500DC58285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E654D-F036-4ACF-AE63-571F420C915A}" type="datetimeFigureOut">
              <a:rPr lang="zh-CN" altLang="en-US"/>
              <a:pPr>
                <a:defRPr/>
              </a:pPr>
              <a:t>2016/9/22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D4FDA-4E69-4918-8007-44FE8238E3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167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43B8B-619E-47C5-B105-7DB9E3C0BBCD}" type="datetimeFigureOut">
              <a:rPr lang="zh-CN" altLang="en-US"/>
              <a:pPr>
                <a:defRPr/>
              </a:pPr>
              <a:t>2016/9/22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264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2625" y="5346700"/>
            <a:ext cx="871538" cy="871538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fld id="{2CCBD820-5AD6-467E-BE11-0AA857C42B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31D559-2B19-424A-9C04-B15675DF99E5}" type="datetimeFigureOut">
              <a:rPr lang="zh-CN" altLang="en-US"/>
              <a:pPr>
                <a:defRPr/>
              </a:pPr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CEBD03-4CFC-442D-BE9B-1F03B55EAD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4BC5B9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华文新魏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/>
          <a:ea typeface="华文新魏"/>
          <a:cs typeface="华文新魏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/>
          <a:ea typeface="华文新魏"/>
          <a:cs typeface="华文新魏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/>
          <a:ea typeface="华文新魏"/>
          <a:cs typeface="华文新魏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/>
          <a:ea typeface="华文新魏"/>
          <a:cs typeface="华文新魏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uoyujit@jit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rgbClr val="FFFF00"/>
                </a:solidFill>
                <a:cs typeface="+mj-cs"/>
              </a:rPr>
              <a:t>机器人概论课程安排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13314" name="副标题 2"/>
          <p:cNvSpPr>
            <a:spLocks noGrp="1"/>
          </p:cNvSpPr>
          <p:nvPr>
            <p:ph type="subTitle" idx="1"/>
          </p:nvPr>
        </p:nvSpPr>
        <p:spPr>
          <a:xfrm>
            <a:off x="1522413" y="2759075"/>
            <a:ext cx="6099175" cy="174148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dirty="0" smtClean="0">
              <a:solidFill>
                <a:srgbClr val="FFFF00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FF00"/>
                </a:solidFill>
                <a:hlinkClick r:id="rId2"/>
              </a:rPr>
              <a:t>guoyujit@jit.edu.cn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fld id="{BF62B07C-2470-4DD8-87B7-5777C8AB58E2}" type="datetime3">
              <a:rPr lang="zh-CN" altLang="en-US" sz="2400" smtClean="0">
                <a:solidFill>
                  <a:srgbClr val="FFFF00"/>
                </a:solidFill>
              </a:rPr>
              <a:pPr>
                <a:lnSpc>
                  <a:spcPct val="90000"/>
                </a:lnSpc>
              </a:pPr>
              <a:t>2016年9月22日星期四</a:t>
            </a:fld>
            <a:endParaRPr lang="en-US" altLang="zh-CN" sz="24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rgbClr val="FFFF00"/>
                </a:solidFill>
                <a:cs typeface="+mj-cs"/>
              </a:rPr>
              <a:t>可选主题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机器人与经济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机器人产业对社会经济的影响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全球工业机器人的市场分析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机器人产业对全球（或我国）就业的影响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机器人对人类社会生活的影响</a:t>
            </a:r>
            <a:endParaRPr lang="en-US" altLang="zh-CN" dirty="0" smtClean="0"/>
          </a:p>
          <a:p>
            <a:pPr lvl="1">
              <a:buFont typeface="Wingdings 2" pitchFamily="18" charset="2"/>
              <a:buNone/>
            </a:pPr>
            <a:r>
              <a:rPr lang="en-US" altLang="zh-CN" dirty="0" smtClean="0"/>
              <a:t>……..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rgbClr val="FFFF00"/>
                </a:solidFill>
                <a:cs typeface="+mj-cs"/>
              </a:rPr>
              <a:t>可选主题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机器人与土木建筑</a:t>
            </a:r>
            <a:endParaRPr lang="en-US" altLang="zh-CN" smtClean="0"/>
          </a:p>
          <a:p>
            <a:pPr lvl="1"/>
            <a:r>
              <a:rPr lang="zh-CN" altLang="en-US" smtClean="0"/>
              <a:t> 机器人在工程机械中的应用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用于建筑清洁的机器人</a:t>
            </a:r>
            <a:endParaRPr lang="en-US" altLang="zh-CN" smtClean="0"/>
          </a:p>
          <a:p>
            <a:pPr lvl="1"/>
            <a:r>
              <a:rPr lang="en-US" altLang="zh-CN" smtClean="0"/>
              <a:t> 3D</a:t>
            </a:r>
            <a:r>
              <a:rPr lang="zh-CN" altLang="en-US" smtClean="0"/>
              <a:t>打印建筑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救灾机器人</a:t>
            </a:r>
            <a:endParaRPr lang="en-US" altLang="zh-CN" smtClean="0"/>
          </a:p>
          <a:p>
            <a:pPr lvl="1">
              <a:buFont typeface="Wingdings 2" pitchFamily="18" charset="2"/>
              <a:buNone/>
            </a:pPr>
            <a:r>
              <a:rPr lang="en-US" altLang="zh-CN" smtClean="0"/>
              <a:t>……..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rgbClr val="FFFF00"/>
                </a:solidFill>
                <a:cs typeface="+mj-cs"/>
              </a:rPr>
              <a:t>可选主题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机器人与计算机（硬件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软件）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计算机技术的发展对机器人的影响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人工智能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smtClean="0"/>
              <a:t>机器视觉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群体机器人控制策略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机器人操作系统（</a:t>
            </a:r>
            <a:r>
              <a:rPr lang="en-US" altLang="zh-CN" dirty="0" smtClean="0"/>
              <a:t>ROS</a:t>
            </a:r>
            <a:r>
              <a:rPr lang="zh-CN" altLang="en-US" dirty="0" smtClean="0"/>
              <a:t>）应用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……..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rgbClr val="FFFF00"/>
                </a:solidFill>
                <a:cs typeface="+mj-cs"/>
              </a:rPr>
              <a:t>可选主题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机器人与物联网</a:t>
            </a:r>
            <a:endParaRPr lang="en-US" altLang="zh-CN" smtClean="0"/>
          </a:p>
          <a:p>
            <a:pPr lvl="1"/>
            <a:r>
              <a:rPr lang="zh-CN" altLang="en-US" smtClean="0"/>
              <a:t> 网络机器人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人机交互式机器人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机器人的传感器系统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群体机器人的协作</a:t>
            </a:r>
            <a:endParaRPr lang="en-US" altLang="zh-CN" smtClean="0"/>
          </a:p>
          <a:p>
            <a:pPr lvl="1">
              <a:buFont typeface="Wingdings 2" pitchFamily="18" charset="2"/>
              <a:buNone/>
            </a:pPr>
            <a:r>
              <a:rPr lang="en-US" altLang="zh-CN" smtClean="0"/>
              <a:t>……..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rgbClr val="FFFF00"/>
                </a:solidFill>
                <a:cs typeface="+mj-cs"/>
              </a:rPr>
              <a:t>可选主题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机器人与机械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Wingdings 2"/>
              <a:buChar char=""/>
              <a:defRPr/>
            </a:pPr>
            <a:r>
              <a:rPr lang="zh-CN" altLang="en-US" dirty="0" smtClean="0"/>
              <a:t> 机器人机构学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Wingdings 2"/>
              <a:buChar char="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仿生机器人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Wingdings 2"/>
              <a:buChar char="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可重构机器人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Wingdings 2"/>
              <a:buChar char="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机器人灵巧手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Wingdings 2"/>
              <a:buChar char="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多足机器人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Wingdings 2"/>
              <a:buChar char="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弹跳机器人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Wingdings 2"/>
              <a:buChar char="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机器人的传动机构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smtClean="0"/>
              <a:t>……..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rgbClr val="FFFF00"/>
                </a:solidFill>
                <a:cs typeface="+mj-cs"/>
              </a:rPr>
              <a:t>可选主题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机器人与电气</a:t>
            </a:r>
            <a:endParaRPr lang="en-US" altLang="zh-CN" smtClean="0"/>
          </a:p>
          <a:p>
            <a:pPr lvl="1"/>
            <a:r>
              <a:rPr lang="zh-CN" altLang="en-US" smtClean="0"/>
              <a:t> 机器人的执行器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机器人的驱动系统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新能源与机器人</a:t>
            </a:r>
            <a:endParaRPr lang="en-US" altLang="zh-CN" smtClean="0"/>
          </a:p>
          <a:p>
            <a:pPr lvl="1">
              <a:buFont typeface="Wingdings 2" pitchFamily="18" charset="2"/>
              <a:buNone/>
            </a:pPr>
            <a:r>
              <a:rPr lang="en-US" altLang="zh-CN" smtClean="0"/>
              <a:t>……..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rgbClr val="FFFF00"/>
                </a:solidFill>
                <a:cs typeface="+mj-cs"/>
              </a:rPr>
              <a:t>可选主题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机器人与其他专业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寻找机器人与你所学专业的结合点，确定你感兴趣的主题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9786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rgbClr val="FFFF00"/>
                </a:solidFill>
                <a:cs typeface="+mj-cs"/>
              </a:rPr>
              <a:t>课程小结报告样例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28674" name="TextBox 4"/>
          <p:cNvSpPr txBox="1">
            <a:spLocks noChangeArrowheads="1"/>
          </p:cNvSpPr>
          <p:nvPr/>
        </p:nvSpPr>
        <p:spPr bwMode="auto">
          <a:xfrm>
            <a:off x="1214438" y="1428750"/>
            <a:ext cx="67151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latin typeface="Goudy Old Style"/>
              </a:rPr>
              <a:t>题目</a:t>
            </a:r>
            <a:endParaRPr lang="en-US" altLang="zh-CN" sz="2400" dirty="0">
              <a:latin typeface="Goudy Old Style"/>
            </a:endParaRPr>
          </a:p>
          <a:p>
            <a:pPr algn="ctr"/>
            <a:r>
              <a:rPr lang="zh-CN" altLang="en-US" sz="2400" dirty="0">
                <a:latin typeface="Goudy Old Style"/>
              </a:rPr>
              <a:t>姓名、专业班级</a:t>
            </a:r>
            <a:endParaRPr lang="en-US" altLang="zh-CN" sz="2400" dirty="0">
              <a:latin typeface="Goudy Old Style"/>
            </a:endParaRPr>
          </a:p>
          <a:p>
            <a:pPr algn="just"/>
            <a:r>
              <a:rPr lang="zh-CN" altLang="en-US" sz="2400" dirty="0">
                <a:latin typeface="Goudy Old Style"/>
              </a:rPr>
              <a:t>摘要：</a:t>
            </a:r>
            <a:endParaRPr lang="en-US" altLang="zh-CN" sz="2400" dirty="0">
              <a:latin typeface="Goudy Old Style"/>
            </a:endParaRPr>
          </a:p>
          <a:p>
            <a:pPr algn="just"/>
            <a:r>
              <a:rPr lang="en-US" altLang="zh-CN" sz="2400" dirty="0">
                <a:latin typeface="Goudy Old Style"/>
              </a:rPr>
              <a:t>……</a:t>
            </a:r>
          </a:p>
          <a:p>
            <a:pPr algn="just"/>
            <a:r>
              <a:rPr lang="zh-CN" altLang="en-US" sz="2400" dirty="0">
                <a:latin typeface="Goudy Old Style"/>
              </a:rPr>
              <a:t>关键词：</a:t>
            </a:r>
            <a:endParaRPr lang="en-US" altLang="zh-CN" sz="2400" dirty="0">
              <a:latin typeface="Goudy Old Style"/>
            </a:endParaRPr>
          </a:p>
          <a:p>
            <a:pPr algn="just"/>
            <a:endParaRPr lang="en-US" altLang="zh-CN" sz="2400" dirty="0">
              <a:latin typeface="Goudy Old Style"/>
            </a:endParaRPr>
          </a:p>
          <a:p>
            <a:pPr algn="just"/>
            <a:r>
              <a:rPr lang="en-US" altLang="zh-CN" sz="2400" dirty="0">
                <a:latin typeface="Goudy Old Style"/>
              </a:rPr>
              <a:t>1 </a:t>
            </a:r>
            <a:r>
              <a:rPr lang="zh-CN" altLang="en-US" sz="2400" dirty="0">
                <a:latin typeface="Goudy Old Style"/>
              </a:rPr>
              <a:t>引言</a:t>
            </a:r>
            <a:endParaRPr lang="en-US" altLang="zh-CN" sz="2400" dirty="0">
              <a:latin typeface="Goudy Old Style"/>
            </a:endParaRPr>
          </a:p>
          <a:p>
            <a:pPr algn="just"/>
            <a:r>
              <a:rPr lang="en-US" altLang="zh-CN" sz="2400" dirty="0">
                <a:latin typeface="Goudy Old Style"/>
              </a:rPr>
              <a:t>2 </a:t>
            </a:r>
            <a:r>
              <a:rPr lang="zh-CN" altLang="en-US" sz="2400" dirty="0">
                <a:latin typeface="Goudy Old Style"/>
              </a:rPr>
              <a:t>研究内容</a:t>
            </a:r>
            <a:endParaRPr lang="en-US" altLang="zh-CN" sz="2400" dirty="0">
              <a:latin typeface="Goudy Old Style"/>
            </a:endParaRPr>
          </a:p>
          <a:p>
            <a:pPr algn="just"/>
            <a:r>
              <a:rPr lang="en-US" altLang="zh-CN" sz="2400" dirty="0">
                <a:latin typeface="Goudy Old Style"/>
              </a:rPr>
              <a:t>2.1 ……</a:t>
            </a:r>
          </a:p>
          <a:p>
            <a:pPr algn="just"/>
            <a:r>
              <a:rPr lang="en-US" altLang="zh-CN" sz="2400" dirty="0">
                <a:latin typeface="Goudy Old Style"/>
              </a:rPr>
              <a:t>2.2 ……</a:t>
            </a:r>
          </a:p>
          <a:p>
            <a:pPr algn="just"/>
            <a:r>
              <a:rPr lang="en-US" altLang="zh-CN" sz="2400" dirty="0">
                <a:latin typeface="Goudy Old Style"/>
              </a:rPr>
              <a:t>……</a:t>
            </a:r>
          </a:p>
          <a:p>
            <a:pPr algn="just"/>
            <a:r>
              <a:rPr lang="en-US" altLang="zh-CN" sz="2400" dirty="0" smtClean="0">
                <a:latin typeface="Goudy Old Style"/>
              </a:rPr>
              <a:t>n </a:t>
            </a:r>
            <a:r>
              <a:rPr lang="zh-CN" altLang="en-US" sz="2400" dirty="0">
                <a:latin typeface="Goudy Old Style"/>
              </a:rPr>
              <a:t>结论</a:t>
            </a:r>
            <a:endParaRPr lang="en-US" altLang="zh-CN" sz="2400" dirty="0">
              <a:latin typeface="Goudy Old Style"/>
            </a:endParaRPr>
          </a:p>
          <a:p>
            <a:pPr algn="ctr"/>
            <a:endParaRPr lang="zh-CN" altLang="en-US" dirty="0">
              <a:latin typeface="Goudy Old Sty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00"/>
                </a:solidFill>
                <a:cs typeface="+mj-cs"/>
              </a:rPr>
              <a:t>资料搜索途径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28674" name="TextBox 4"/>
          <p:cNvSpPr txBox="1">
            <a:spLocks noChangeArrowheads="1"/>
          </p:cNvSpPr>
          <p:nvPr/>
        </p:nvSpPr>
        <p:spPr bwMode="auto">
          <a:xfrm>
            <a:off x="683568" y="1428750"/>
            <a:ext cx="799288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zh-CN" altLang="en-US" sz="2800" dirty="0" smtClean="0">
                <a:latin typeface="Goudy Old Style"/>
              </a:rPr>
              <a:t>网络搜索工具：百度、谷歌</a:t>
            </a:r>
            <a:r>
              <a:rPr lang="en-US" altLang="zh-CN" sz="2800" dirty="0" smtClean="0">
                <a:latin typeface="Goudy Old Style"/>
              </a:rPr>
              <a:t>……</a:t>
            </a:r>
          </a:p>
          <a:p>
            <a:pPr marL="514350" indent="-514350" algn="just">
              <a:buAutoNum type="arabicPeriod"/>
            </a:pPr>
            <a:endParaRPr lang="en-US" altLang="zh-CN" sz="2800" dirty="0">
              <a:latin typeface="Goudy Old Style"/>
            </a:endParaRPr>
          </a:p>
          <a:p>
            <a:pPr marL="514350" indent="-514350" algn="just">
              <a:buAutoNum type="arabicPeriod"/>
            </a:pPr>
            <a:r>
              <a:rPr lang="zh-CN" altLang="en-US" sz="2800" dirty="0" smtClean="0">
                <a:latin typeface="Goudy Old Style"/>
              </a:rPr>
              <a:t>学校图书馆图书</a:t>
            </a:r>
            <a:endParaRPr lang="en-US" altLang="zh-CN" sz="2800" dirty="0" smtClean="0">
              <a:latin typeface="Goudy Old Style"/>
            </a:endParaRPr>
          </a:p>
          <a:p>
            <a:pPr marL="514350" indent="-514350" algn="just">
              <a:buAutoNum type="arabicPeriod"/>
            </a:pPr>
            <a:endParaRPr lang="en-US" altLang="zh-CN" sz="2800" dirty="0">
              <a:latin typeface="Goudy Old Style"/>
            </a:endParaRP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Goudy Old Style"/>
              </a:rPr>
              <a:t> </a:t>
            </a:r>
            <a:r>
              <a:rPr lang="zh-CN" altLang="en-US" sz="2800" dirty="0" smtClean="0">
                <a:latin typeface="Goudy Old Style"/>
              </a:rPr>
              <a:t>图书馆电子资源：图书馆首页</a:t>
            </a:r>
            <a:r>
              <a:rPr lang="en-US" altLang="zh-CN" sz="2800" dirty="0">
                <a:latin typeface="Goudy Old Style"/>
                <a:sym typeface="Wingdings" pitchFamily="2" charset="2"/>
              </a:rPr>
              <a:t></a:t>
            </a:r>
            <a:r>
              <a:rPr lang="zh-CN" altLang="en-US" sz="2800" dirty="0">
                <a:latin typeface="Goudy Old Style"/>
                <a:sym typeface="Wingdings" pitchFamily="2" charset="2"/>
              </a:rPr>
              <a:t>电子资源</a:t>
            </a:r>
            <a:endParaRPr lang="zh-CN" altLang="en-US" sz="2800" dirty="0">
              <a:latin typeface="Goudy Old Style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496" y="3789039"/>
            <a:ext cx="2870524" cy="2924175"/>
            <a:chOff x="683568" y="3789039"/>
            <a:chExt cx="2870524" cy="29241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117" y="3789039"/>
              <a:ext cx="2847975" cy="2924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683568" y="4221088"/>
              <a:ext cx="2847975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箭头连接符 5"/>
          <p:cNvCxnSpPr>
            <a:stCxn id="3" idx="3"/>
          </p:cNvCxnSpPr>
          <p:nvPr/>
        </p:nvCxnSpPr>
        <p:spPr>
          <a:xfrm>
            <a:off x="2883471" y="4473116"/>
            <a:ext cx="680417" cy="18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492" y="4359238"/>
            <a:ext cx="5442004" cy="109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514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rgbClr val="FFFF00"/>
                </a:solidFill>
                <a:cs typeface="+mj-cs"/>
              </a:rPr>
              <a:t>上课安排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理论课</a:t>
            </a:r>
            <a:r>
              <a:rPr lang="zh-CN" altLang="en-US" dirty="0" smtClean="0">
                <a:sym typeface="Wingdings" pitchFamily="2" charset="2"/>
              </a:rPr>
              <a:t>：第</a:t>
            </a:r>
            <a:r>
              <a:rPr lang="en-US" altLang="zh-CN" dirty="0" smtClean="0">
                <a:sym typeface="Wingdings" pitchFamily="2" charset="2"/>
              </a:rPr>
              <a:t>4</a:t>
            </a:r>
            <a:r>
              <a:rPr lang="zh-CN" altLang="en-US" dirty="0" smtClean="0">
                <a:sym typeface="Wingdings" pitchFamily="2" charset="2"/>
              </a:rPr>
              <a:t>周</a:t>
            </a:r>
            <a:r>
              <a:rPr lang="en-US" altLang="zh-CN" dirty="0" smtClean="0">
                <a:sym typeface="Wingdings" pitchFamily="2" charset="2"/>
              </a:rPr>
              <a:t>———</a:t>
            </a:r>
            <a:r>
              <a:rPr lang="zh-CN" altLang="en-US" dirty="0" smtClean="0">
                <a:sym typeface="Wingdings" pitchFamily="2" charset="2"/>
              </a:rPr>
              <a:t>第</a:t>
            </a:r>
            <a:r>
              <a:rPr lang="en-US" altLang="zh-CN" dirty="0" smtClean="0">
                <a:sym typeface="Wingdings" pitchFamily="2" charset="2"/>
              </a:rPr>
              <a:t>11</a:t>
            </a:r>
            <a:r>
              <a:rPr lang="zh-CN" altLang="en-US" dirty="0" smtClean="0">
                <a:sym typeface="Wingdings" pitchFamily="2" charset="2"/>
              </a:rPr>
              <a:t>周</a:t>
            </a:r>
            <a:endParaRPr lang="en-US" altLang="zh-CN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dirty="0" smtClean="0">
                <a:sym typeface="Wingdings" pitchFamily="2" charset="2"/>
              </a:rPr>
              <a:t> 参观实验课：第</a:t>
            </a:r>
            <a:r>
              <a:rPr lang="en-US" altLang="zh-CN" dirty="0" smtClean="0">
                <a:sym typeface="Wingdings" pitchFamily="2" charset="2"/>
              </a:rPr>
              <a:t>12</a:t>
            </a:r>
            <a:r>
              <a:rPr lang="zh-CN" altLang="en-US" dirty="0" smtClean="0">
                <a:sym typeface="Wingdings" pitchFamily="2" charset="2"/>
              </a:rPr>
              <a:t>周</a:t>
            </a:r>
            <a:endParaRPr lang="en-US" altLang="zh-CN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课程汇报：第</a:t>
            </a:r>
            <a:r>
              <a:rPr lang="en-US" altLang="zh-CN" dirty="0" smtClean="0">
                <a:sym typeface="Wingdings" pitchFamily="2" charset="2"/>
              </a:rPr>
              <a:t>13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n-US" altLang="zh-CN" dirty="0" smtClean="0">
                <a:sym typeface="Wingdings" pitchFamily="2" charset="2"/>
              </a:rPr>
              <a:t>14</a:t>
            </a:r>
            <a:r>
              <a:rPr lang="zh-CN" altLang="en-US" dirty="0" smtClean="0">
                <a:sym typeface="Wingdings" pitchFamily="2" charset="2"/>
              </a:rPr>
              <a:t>周</a:t>
            </a:r>
            <a:endParaRPr lang="en-US" altLang="zh-CN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smtClean="0"/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rgbClr val="FFFF00"/>
                </a:solidFill>
                <a:cs typeface="+mj-cs"/>
              </a:rPr>
              <a:t>考试形式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281488"/>
          </a:xfrm>
        </p:spPr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小组</a:t>
            </a:r>
            <a:r>
              <a:rPr lang="en-US" altLang="zh-CN" smtClean="0"/>
              <a:t>PPT</a:t>
            </a:r>
            <a:r>
              <a:rPr lang="zh-CN" altLang="en-US" smtClean="0"/>
              <a:t>报告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</a:t>
            </a:r>
            <a:r>
              <a:rPr lang="zh-CN" altLang="en-US" smtClean="0"/>
              <a:t>课程小结报告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>
                <a:solidFill>
                  <a:srgbClr val="FFFF00"/>
                </a:solidFill>
                <a:cs typeface="+mj-cs"/>
              </a:rPr>
              <a:t>讲述</a:t>
            </a:r>
            <a:r>
              <a:rPr dirty="0" smtClean="0">
                <a:solidFill>
                  <a:srgbClr val="FFFF00"/>
                </a:solidFill>
                <a:cs typeface="+mj-cs"/>
              </a:rPr>
              <a:t>内容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第一讲：机器人概述</a:t>
            </a:r>
            <a:endParaRPr lang="en-US" altLang="zh-CN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dirty="0" smtClean="0">
                <a:sym typeface="Wingdings" pitchFamily="2" charset="2"/>
              </a:rPr>
              <a:t> 第二讲：机器人</a:t>
            </a:r>
            <a:r>
              <a:rPr lang="zh-CN" altLang="en-US" dirty="0" smtClean="0">
                <a:sym typeface="Wingdings" pitchFamily="2" charset="2"/>
              </a:rPr>
              <a:t>的机械结构</a:t>
            </a:r>
            <a:endParaRPr lang="en-US" altLang="zh-CN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第三讲</a:t>
            </a:r>
            <a:r>
              <a:rPr lang="zh-CN" altLang="en-US" dirty="0">
                <a:sym typeface="Wingdings" pitchFamily="2" charset="2"/>
              </a:rPr>
              <a:t>：机器人学的</a:t>
            </a:r>
            <a:r>
              <a:rPr lang="zh-CN" altLang="en-US" dirty="0" smtClean="0">
                <a:sym typeface="Wingdings" pitchFamily="2" charset="2"/>
              </a:rPr>
              <a:t>数学基础</a:t>
            </a:r>
            <a:endParaRPr lang="en-US" altLang="zh-CN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第四讲</a:t>
            </a:r>
            <a:r>
              <a:rPr lang="zh-CN" altLang="en-US" dirty="0">
                <a:sym typeface="Wingdings" pitchFamily="2" charset="2"/>
              </a:rPr>
              <a:t>：机器人的驱动系统</a:t>
            </a:r>
            <a:endParaRPr lang="en-US" altLang="zh-CN" dirty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第五讲</a:t>
            </a:r>
            <a:r>
              <a:rPr lang="zh-CN" altLang="en-US" dirty="0">
                <a:sym typeface="Wingdings" pitchFamily="2" charset="2"/>
              </a:rPr>
              <a:t>：机器人的传感系统</a:t>
            </a:r>
            <a:endParaRPr lang="en-US" altLang="zh-CN" dirty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zh-CN" altLang="en-US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第六讲</a:t>
            </a:r>
            <a:r>
              <a:rPr lang="zh-CN" altLang="en-US" dirty="0">
                <a:sym typeface="Wingdings" pitchFamily="2" charset="2"/>
              </a:rPr>
              <a:t>：机器人的大脑（控制系统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en-US" altLang="zh-CN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dirty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第七讲</a:t>
            </a:r>
            <a:r>
              <a:rPr lang="zh-CN" altLang="en-US" dirty="0" smtClean="0">
                <a:sym typeface="Wingdings" pitchFamily="2" charset="2"/>
              </a:rPr>
              <a:t>：机器人竞赛</a:t>
            </a:r>
            <a:r>
              <a:rPr lang="en-US" altLang="zh-CN" dirty="0" smtClean="0"/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rgbClr val="FFFF00"/>
                </a:solidFill>
                <a:cs typeface="+mj-cs"/>
              </a:rPr>
              <a:t>分组依据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同一专业</a:t>
            </a:r>
            <a:r>
              <a:rPr lang="zh-CN" altLang="en-US" dirty="0"/>
              <a:t>班级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同一学院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个人意愿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rgbClr val="FFFF00"/>
                </a:solidFill>
                <a:cs typeface="+mj-cs"/>
              </a:rPr>
              <a:t>实施方法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主要根据专业分组，每</a:t>
            </a:r>
            <a:r>
              <a:rPr lang="en-US" altLang="zh-CN" dirty="0" smtClean="0"/>
              <a:t>3~5</a:t>
            </a:r>
            <a:r>
              <a:rPr lang="zh-CN" altLang="en-US" dirty="0" smtClean="0"/>
              <a:t>人</a:t>
            </a:r>
            <a:r>
              <a:rPr lang="zh-CN" altLang="en-US" dirty="0" smtClean="0"/>
              <a:t>一组；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确定主题和内容；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组长组织组员进行主题调研、讨论、整理、大纲、内容，最终制作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演讲稿和最后的课程小结报告。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每组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报告不超过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分钟（包括问答环节）。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rgbClr val="FFFF00"/>
                </a:solidFill>
                <a:cs typeface="+mj-cs"/>
              </a:rPr>
              <a:t>评分标准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组长优先得高分；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dirty="0" smtClean="0"/>
              <a:t> PPT</a:t>
            </a:r>
            <a:r>
              <a:rPr lang="zh-CN" altLang="en-US" dirty="0" smtClean="0"/>
              <a:t>演讲稿制作质量（格式、是否美观、图表是否丰富、内容条理性、原创性等）、演讲表现（流畅性、口语表达、音量、互动、感染力、回答问题表现等）；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Wingdings 2"/>
              <a:buChar char=""/>
              <a:defRPr/>
            </a:pPr>
            <a:r>
              <a:rPr lang="en-US" altLang="zh-CN" dirty="0" smtClean="0"/>
              <a:t> PPT</a:t>
            </a:r>
            <a:r>
              <a:rPr lang="zh-CN" altLang="en-US" dirty="0" smtClean="0"/>
              <a:t>的首页应标示出组长和组员姓名，最后应附组员所承担的任务分工以及完成情况。切记！！！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rgbClr val="FFFF00"/>
                </a:solidFill>
                <a:cs typeface="+mj-cs"/>
              </a:rPr>
              <a:t>评分标准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课程小结报告（格式、条理性</a:t>
            </a:r>
            <a:r>
              <a:rPr lang="zh-CN" altLang="en-US" dirty="0"/>
              <a:t>、文字通顺、图</a:t>
            </a:r>
            <a:r>
              <a:rPr lang="zh-CN" altLang="en-US" dirty="0" smtClean="0"/>
              <a:t>文表并</a:t>
            </a:r>
            <a:r>
              <a:rPr lang="zh-CN" altLang="en-US" dirty="0"/>
              <a:t>茂</a:t>
            </a:r>
            <a:r>
              <a:rPr lang="zh-CN" altLang="en-US" dirty="0" smtClean="0"/>
              <a:t>、原创性，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字以上）；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FF00"/>
                </a:solidFill>
                <a:cs typeface="+mj-cs"/>
              </a:rPr>
              <a:t>DEADLINE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PPT</a:t>
            </a:r>
            <a:r>
              <a:rPr lang="zh-CN" altLang="en-US" dirty="0" smtClean="0"/>
              <a:t>演讲：第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14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课程小结报告：第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周上课结束前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rgbClr val="FFFF00"/>
                </a:solidFill>
                <a:cs typeface="+mj-cs"/>
              </a:rPr>
              <a:t>可选主题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机器人与材料科学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材料加工中所用到的机器人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制作机器人所用的材料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智能材料</a:t>
            </a:r>
            <a:endParaRPr lang="en-US" altLang="zh-CN" dirty="0" smtClean="0"/>
          </a:p>
          <a:p>
            <a:pPr lvl="1">
              <a:buFont typeface="Wingdings 2" pitchFamily="18" charset="2"/>
              <a:buNone/>
            </a:pPr>
            <a:r>
              <a:rPr lang="en-US" altLang="zh-CN" dirty="0" smtClean="0"/>
              <a:t>……..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solidFill>
                  <a:srgbClr val="FFFF00"/>
                </a:solidFill>
                <a:cs typeface="+mj-cs"/>
              </a:rPr>
              <a:t>可选主题</a:t>
            </a:r>
            <a:endParaRPr dirty="0">
              <a:solidFill>
                <a:srgbClr val="FFFF00"/>
              </a:solidFill>
              <a:cs typeface="+mj-cs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机器人与车辆工程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工业机器人在汽车工业中的应用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智能机器人车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履带式移动机器人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月球车</a:t>
            </a:r>
            <a:endParaRPr lang="en-US" altLang="zh-CN" dirty="0" smtClean="0"/>
          </a:p>
          <a:p>
            <a:pPr lvl="1">
              <a:buFont typeface="Wingdings 2" pitchFamily="18" charset="2"/>
              <a:buNone/>
            </a:pPr>
            <a:r>
              <a:rPr lang="en-US" altLang="zh-CN" dirty="0" smtClean="0"/>
              <a:t>……..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817</TotalTime>
  <Words>591</Words>
  <Application>Microsoft Office PowerPoint</Application>
  <PresentationFormat>全屏显示(4:3)</PresentationFormat>
  <Paragraphs>133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凤舞九天</vt:lpstr>
      <vt:lpstr>机器人概论课程安排</vt:lpstr>
      <vt:lpstr>考试形式</vt:lpstr>
      <vt:lpstr>分组依据</vt:lpstr>
      <vt:lpstr>实施方法</vt:lpstr>
      <vt:lpstr>评分标准</vt:lpstr>
      <vt:lpstr>评分标准</vt:lpstr>
      <vt:lpstr>DEADLINE</vt:lpstr>
      <vt:lpstr>可选主题</vt:lpstr>
      <vt:lpstr>可选主题</vt:lpstr>
      <vt:lpstr>可选主题</vt:lpstr>
      <vt:lpstr>可选主题</vt:lpstr>
      <vt:lpstr>可选主题</vt:lpstr>
      <vt:lpstr>可选主题</vt:lpstr>
      <vt:lpstr>可选主题</vt:lpstr>
      <vt:lpstr>可选主题</vt:lpstr>
      <vt:lpstr>可选主题</vt:lpstr>
      <vt:lpstr>课程小结报告样例</vt:lpstr>
      <vt:lpstr>资料搜索途径</vt:lpstr>
      <vt:lpstr>上课安排</vt:lpstr>
      <vt:lpstr>讲述内容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机器人概论课程安排</dc:title>
  <cp:lastModifiedBy>gy</cp:lastModifiedBy>
  <cp:revision>81</cp:revision>
  <dcterms:modified xsi:type="dcterms:W3CDTF">2016-09-22T09:49:04Z</dcterms:modified>
</cp:coreProperties>
</file>