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49" r:id="rId31"/>
    <p:sldId id="350" r:id="rId32"/>
    <p:sldId id="352" r:id="rId33"/>
    <p:sldId id="351" r:id="rId34"/>
    <p:sldId id="353" r:id="rId35"/>
    <p:sldId id="354" r:id="rId36"/>
    <p:sldId id="355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296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3.wmf"/><Relationship Id="rId7" Type="http://schemas.openxmlformats.org/officeDocument/2006/relationships/image" Target="../media/image93.wmf"/><Relationship Id="rId2" Type="http://schemas.openxmlformats.org/officeDocument/2006/relationships/image" Target="../media/image82.wmf"/><Relationship Id="rId1" Type="http://schemas.openxmlformats.org/officeDocument/2006/relationships/image" Target="../media/image91.wmf"/><Relationship Id="rId6" Type="http://schemas.openxmlformats.org/officeDocument/2006/relationships/image" Target="../media/image92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1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6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第四讲  机器人的数学基础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                ————</a:t>
            </a:r>
            <a:r>
              <a:rPr lang="zh-CN" altLang="en-US" sz="4000" dirty="0" smtClean="0">
                <a:solidFill>
                  <a:schemeClr val="bg1"/>
                </a:solidFill>
              </a:rPr>
              <a:t>工业机器人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位置和方位的表示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1357298"/>
            <a:ext cx="923657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坐标变换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165" y="1285860"/>
            <a:ext cx="915633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坐标变换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3957"/>
            <a:ext cx="9143999" cy="472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坐标变换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285860"/>
            <a:ext cx="91480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坐标变换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595" y="1357299"/>
            <a:ext cx="9159186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坐标变换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214422"/>
            <a:ext cx="9199845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机器人连杆参数及连杆坐标系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" y="1571612"/>
            <a:ext cx="9143241" cy="500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机器人连杆参数及连杆坐标系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381" y="1428736"/>
            <a:ext cx="917476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机器人连杆参数及连杆坐标系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1571612"/>
            <a:ext cx="9209970" cy="463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机器人连杆参数及连杆坐标系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9" y="1421393"/>
            <a:ext cx="9130613" cy="500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主要内容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工业机器人常用术语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机器人运动学分析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机器人动力学模型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机器人连杆参数及连杆坐标系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5458" y="1428736"/>
            <a:ext cx="925491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机器人连杆参数及连杆坐标系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136" y="1428736"/>
            <a:ext cx="9194136" cy="51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连杆坐标变换及运动学方程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" y="1428736"/>
            <a:ext cx="91400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3071810"/>
            <a:ext cx="8215370" cy="21236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第一次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以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轴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为转轴，旋转</a:t>
            </a:r>
            <a:r>
              <a:rPr lang="zh-CN" altLang="en-US" sz="2200" i="1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i-1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角度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。</a:t>
            </a:r>
            <a:endParaRPr lang="zh-CN" altLang="en-US" sz="22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lvl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第二次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：沿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200" baseline="-25000" dirty="0" smtClean="0">
                <a:solidFill>
                  <a:schemeClr val="bg1"/>
                </a:solidFill>
                <a:latin typeface="Times New Roman" pitchFamily="18" charset="0"/>
              </a:rPr>
              <a:t>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轴（ 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轴）平移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。</a:t>
            </a:r>
            <a:endParaRPr lang="zh-CN" altLang="en-US" sz="22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lvl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第三次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以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Z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200" baseline="-25000" dirty="0" smtClean="0">
                <a:solidFill>
                  <a:schemeClr val="bg1"/>
                </a:solidFill>
                <a:latin typeface="Times New Roman" pitchFamily="18" charset="0"/>
              </a:rPr>
              <a:t>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轴为转轴，旋转</a:t>
            </a:r>
            <a:r>
              <a:rPr lang="zh-CN" altLang="en-US" sz="2200" i="1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200" i="1" baseline="-25000" dirty="0" err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角度，使新的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200" baseline="-25000" dirty="0" smtClean="0">
                <a:solidFill>
                  <a:schemeClr val="bg1"/>
                </a:solidFill>
                <a:latin typeface="Times New Roman" pitchFamily="18" charset="0"/>
              </a:rPr>
              <a:t>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轴与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轴同向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。</a:t>
            </a:r>
            <a:endParaRPr lang="zh-CN" altLang="en-US" sz="22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lvl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第四次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沿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Z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200" baseline="-25000" dirty="0" smtClean="0">
                <a:solidFill>
                  <a:schemeClr val="bg1"/>
                </a:solidFill>
                <a:latin typeface="Times New Roman" pitchFamily="18" charset="0"/>
              </a:rPr>
              <a:t>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轴平移</a:t>
            </a:r>
            <a:r>
              <a:rPr lang="en-US" altLang="zh-CN" sz="2200" i="1" dirty="0" err="1" smtClean="0">
                <a:solidFill>
                  <a:schemeClr val="bg1"/>
                </a:solidFill>
                <a:latin typeface="Times New Roman" pitchFamily="18" charset="0"/>
              </a:rPr>
              <a:t>d</a:t>
            </a:r>
            <a:r>
              <a:rPr lang="en-US" altLang="zh-CN" sz="2200" i="1" baseline="-25000" dirty="0" err="1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，使新的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200" baseline="-25000" dirty="0" smtClean="0">
                <a:solidFill>
                  <a:schemeClr val="bg1"/>
                </a:solidFill>
                <a:latin typeface="Times New Roman" pitchFamily="18" charset="0"/>
              </a:rPr>
              <a:t>-1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移动到关节轴线</a:t>
            </a:r>
            <a:r>
              <a:rPr lang="en-US" altLang="zh-CN" sz="2200" i="1" dirty="0" err="1" smtClean="0">
                <a:solidFill>
                  <a:schemeClr val="bg1"/>
                </a:solidFill>
                <a:latin typeface="Times New Roman" pitchFamily="18" charset="0"/>
              </a:rPr>
              <a:t>J</a:t>
            </a:r>
            <a:r>
              <a:rPr lang="en-US" altLang="zh-CN" sz="2200" i="1" baseline="-25000" dirty="0" err="1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与</a:t>
            </a:r>
            <a:r>
              <a:rPr lang="en-US" altLang="zh-CN" sz="2200" i="1" dirty="0" smtClean="0">
                <a:solidFill>
                  <a:schemeClr val="bg1"/>
                </a:solidFill>
                <a:latin typeface="Times New Roman" pitchFamily="18" charset="0"/>
              </a:rPr>
              <a:t>J</a:t>
            </a:r>
            <a:r>
              <a:rPr lang="en-US" altLang="zh-CN" sz="2200" i="1" baseline="-25000" dirty="0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200" baseline="-25000" dirty="0" smtClean="0">
                <a:solidFill>
                  <a:schemeClr val="bg1"/>
                </a:solidFill>
                <a:latin typeface="Times New Roman" pitchFamily="18" charset="0"/>
              </a:rPr>
              <a:t>+1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的   公垂线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在与</a:t>
            </a:r>
            <a:r>
              <a:rPr lang="en-US" altLang="zh-CN" sz="2200" i="1" dirty="0" err="1" smtClean="0">
                <a:solidFill>
                  <a:schemeClr val="bg1"/>
                </a:solidFill>
                <a:latin typeface="Times New Roman" pitchFamily="18" charset="0"/>
              </a:rPr>
              <a:t>J</a:t>
            </a:r>
            <a:r>
              <a:rPr lang="en-US" altLang="zh-CN" sz="2200" i="1" baseline="-25000" dirty="0" err="1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的交点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</a:rPr>
              <a:t>。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连杆坐标变换及运动学方程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78" y="1365084"/>
            <a:ext cx="9158278" cy="499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连杆坐标变换及运动学方程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9218"/>
            <a:ext cx="9144000" cy="501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运动学逆问题的相关问题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454841"/>
            <a:ext cx="9144032" cy="490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运动学逆问题的相关问题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428736"/>
            <a:ext cx="922075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运动学逆问题的相关问题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4684"/>
            <a:ext cx="9144000" cy="51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运动学逆问题的相关问题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715" y="1299869"/>
            <a:ext cx="9167715" cy="541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运动学逆问题的相关问题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009" y="1500174"/>
            <a:ext cx="9190017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工业机器人常用术语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自由度（</a:t>
            </a:r>
            <a:r>
              <a:rPr lang="en-US" altLang="zh-CN" dirty="0" smtClean="0">
                <a:solidFill>
                  <a:schemeClr val="bg1"/>
                </a:solidFill>
              </a:rPr>
              <a:t>degree of freedom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DOF 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物体能够对坐标系进行独立运动的数目称为自由度，对于自由刚体，具有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个自由度。通常作为机器人的技术指标，反映机器人灵活性，对于焊接机器人一般具有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－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个自由度。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位姿（</a:t>
            </a:r>
            <a:r>
              <a:rPr lang="en-US" altLang="zh-CN" dirty="0" smtClean="0">
                <a:solidFill>
                  <a:schemeClr val="bg1"/>
                </a:solidFill>
              </a:rPr>
              <a:t>Pose</a:t>
            </a:r>
            <a:r>
              <a:rPr lang="zh-CN" altLang="en-US" dirty="0" smtClean="0">
                <a:solidFill>
                  <a:schemeClr val="bg1"/>
                </a:solidFill>
              </a:rPr>
              <a:t>），指工具的位置和姿态。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末端操作器（</a:t>
            </a:r>
            <a:r>
              <a:rPr lang="en-US" altLang="zh-CN" dirty="0" smtClean="0">
                <a:solidFill>
                  <a:schemeClr val="bg1"/>
                </a:solidFill>
              </a:rPr>
              <a:t>End </a:t>
            </a:r>
            <a:r>
              <a:rPr lang="en-US" altLang="zh-CN" dirty="0" err="1" smtClean="0">
                <a:solidFill>
                  <a:schemeClr val="bg1"/>
                </a:solidFill>
              </a:rPr>
              <a:t>Effector</a:t>
            </a:r>
            <a:r>
              <a:rPr lang="zh-CN" altLang="en-US" dirty="0" smtClean="0">
                <a:solidFill>
                  <a:schemeClr val="bg1"/>
                </a:solidFill>
              </a:rPr>
              <a:t>），位于机器人腕部末端，直接执行工作要求的装置，如夹持器、焊枪、焊钳等。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额定负载（</a:t>
            </a:r>
            <a:r>
              <a:rPr lang="en-US" altLang="zh-CN" dirty="0" smtClean="0">
                <a:solidFill>
                  <a:schemeClr val="bg1"/>
                </a:solidFill>
              </a:rPr>
              <a:t>Payload</a:t>
            </a:r>
            <a:r>
              <a:rPr lang="zh-CN" altLang="en-US" dirty="0" smtClean="0">
                <a:solidFill>
                  <a:schemeClr val="bg1"/>
                </a:solidFill>
              </a:rPr>
              <a:t>），也称为持重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•</a:t>
            </a:r>
            <a:r>
              <a:rPr lang="zh-CN" altLang="en-US" dirty="0" smtClean="0">
                <a:solidFill>
                  <a:schemeClr val="bg1"/>
                </a:solidFill>
              </a:rPr>
              <a:t>弧焊机器人： 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～</a:t>
            </a:r>
            <a:r>
              <a:rPr lang="en-US" altLang="zh-CN" dirty="0" smtClean="0">
                <a:solidFill>
                  <a:schemeClr val="bg1"/>
                </a:solidFill>
              </a:rPr>
              <a:t>20kg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•</a:t>
            </a:r>
            <a:r>
              <a:rPr lang="zh-CN" altLang="en-US" dirty="0" smtClean="0">
                <a:solidFill>
                  <a:schemeClr val="bg1"/>
                </a:solidFill>
              </a:rPr>
              <a:t>点焊机器人： </a:t>
            </a:r>
            <a:r>
              <a:rPr lang="en-US" altLang="zh-CN" dirty="0" smtClean="0">
                <a:solidFill>
                  <a:schemeClr val="bg1"/>
                </a:solidFill>
              </a:rPr>
              <a:t>50</a:t>
            </a:r>
            <a:r>
              <a:rPr lang="zh-CN" altLang="en-US" dirty="0" smtClean="0">
                <a:solidFill>
                  <a:schemeClr val="bg1"/>
                </a:solidFill>
              </a:rPr>
              <a:t>～</a:t>
            </a:r>
            <a:r>
              <a:rPr lang="en-US" altLang="zh-CN" dirty="0" smtClean="0">
                <a:solidFill>
                  <a:schemeClr val="bg1"/>
                </a:solidFill>
              </a:rPr>
              <a:t>200kg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机械手运动的表示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1528786"/>
            <a:ext cx="7848600" cy="5257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运动学、静力学、动力学的关系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手爪力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与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关节驱动力静态时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的关系：静力学</a:t>
            </a:r>
          </a:p>
        </p:txBody>
      </p:sp>
      <p:pic>
        <p:nvPicPr>
          <p:cNvPr id="5" name="Picture 4" descr="E:\Robotics\机器人技术插图\2.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551133"/>
            <a:ext cx="472440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机械手运动的表示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4348" y="1547833"/>
            <a:ext cx="7467600" cy="481012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运动学、静力学、动力学的关系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驱动力矩与关节位置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关节速度、关节加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速度的关系动力学</a:t>
            </a:r>
          </a:p>
        </p:txBody>
      </p:sp>
      <p:pic>
        <p:nvPicPr>
          <p:cNvPr id="5" name="Picture 4" descr="E:\Robotics\机器人技术插图\2.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7893" y="2605110"/>
            <a:ext cx="451326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机械手运动的表示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4348" y="1547833"/>
            <a:ext cx="7467600" cy="481012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运动学、静力学、动力学的关系</a:t>
            </a:r>
          </a:p>
        </p:txBody>
      </p:sp>
      <p:pic>
        <p:nvPicPr>
          <p:cNvPr id="6" name="Picture 4" descr="E:\Robotics\机器人技术插图\2.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19400"/>
            <a:ext cx="6583363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n-cs"/>
              </a:rPr>
              <a:t>雅可比矩阵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1371624"/>
            <a:ext cx="7467600" cy="5486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雅可比矩阵的定义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         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：雅可比矩阵</a:t>
            </a:r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1447800" y="2438400"/>
          <a:ext cx="1371600" cy="587375"/>
        </p:xfrm>
        <a:graphic>
          <a:graphicData uri="http://schemas.openxmlformats.org/presentationml/2006/ole">
            <p:oleObj spid="_x0000_s20482" r:id="rId3" imgW="469696" imgH="203112" progId="Equation.3">
              <p:embed/>
            </p:oleObj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/>
        </p:nvGraphicFramePr>
        <p:xfrm>
          <a:off x="1371600" y="3200400"/>
          <a:ext cx="5257800" cy="2182813"/>
        </p:xfrm>
        <a:graphic>
          <a:graphicData uri="http://schemas.openxmlformats.org/presentationml/2006/ole">
            <p:oleObj spid="_x0000_s20483" r:id="rId4" imgW="2755900" imgH="1143000" progId="Equation.3">
              <p:embed/>
            </p:oleObj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/>
        </p:nvGraphicFramePr>
        <p:xfrm>
          <a:off x="1214414" y="5572140"/>
          <a:ext cx="2062186" cy="585175"/>
        </p:xfrm>
        <a:graphic>
          <a:graphicData uri="http://schemas.openxmlformats.org/presentationml/2006/ole">
            <p:oleObj spid="_x0000_s20484" r:id="rId5" imgW="634449" imgH="177646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n-cs"/>
              </a:rPr>
              <a:t>手爪力和关节驱动力的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n-cs"/>
              </a:rPr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066800"/>
            <a:ext cx="7467600" cy="481012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lang="en-US" altLang="zh-CN" sz="28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虚功原理</a:t>
            </a: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267200"/>
            <a:ext cx="365125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19250" y="2492375"/>
          <a:ext cx="2736850" cy="503238"/>
        </p:xfrm>
        <a:graphic>
          <a:graphicData uri="http://schemas.openxmlformats.org/presentationml/2006/ole">
            <p:oleObj spid="_x0000_s21506" name="公式" r:id="rId4" imgW="1193800" imgH="215900" progId="Equation.3">
              <p:embed/>
            </p:oleObj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619250" y="3284538"/>
          <a:ext cx="4897438" cy="503237"/>
        </p:xfrm>
        <a:graphic>
          <a:graphicData uri="http://schemas.openxmlformats.org/presentationml/2006/ole">
            <p:oleObj spid="_x0000_s21507" name="公式" r:id="rId5" imgW="2133600" imgH="215900" progId="Equation.3">
              <p:embed/>
            </p:oleObj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619250" y="4005263"/>
          <a:ext cx="2881313" cy="460375"/>
        </p:xfrm>
        <a:graphic>
          <a:graphicData uri="http://schemas.openxmlformats.org/presentationml/2006/ole">
            <p:oleObj spid="_x0000_s21508" name="公式" r:id="rId6" imgW="1371600" imgH="215900" progId="Equation.3">
              <p:embed/>
            </p:oleObj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1692275" y="4652963"/>
          <a:ext cx="2663825" cy="528637"/>
        </p:xfrm>
        <a:graphic>
          <a:graphicData uri="http://schemas.openxmlformats.org/presentationml/2006/ole">
            <p:oleObj spid="_x0000_s21509" name="公式" r:id="rId7" imgW="1104421" imgH="215806" progId="Equation.3">
              <p:embed/>
            </p:oleObj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1547813" y="5373688"/>
          <a:ext cx="1655762" cy="854075"/>
        </p:xfrm>
        <a:graphic>
          <a:graphicData uri="http://schemas.openxmlformats.org/presentationml/2006/ole">
            <p:oleObj spid="_x0000_s21510" name="公式" r:id="rId8" imgW="863225" imgH="444307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n-cs"/>
              </a:rPr>
              <a:t>手爪力和关节驱动力的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n-cs"/>
              </a:rPr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981075"/>
            <a:ext cx="6981825" cy="511492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机械手静力学关系式的推导</a:t>
            </a: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27538" y="3500438"/>
            <a:ext cx="4537075" cy="3097212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231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39750" y="2565400"/>
          <a:ext cx="3384550" cy="487363"/>
        </p:xfrm>
        <a:graphic>
          <a:graphicData uri="http://schemas.openxmlformats.org/presentationml/2006/ole">
            <p:oleObj spid="_x0000_s22530" name="公式" r:id="rId4" imgW="1524000" imgH="254000" progId="Equation.3">
              <p:embed/>
            </p:oleObj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95738" y="2473325"/>
            <a:ext cx="230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</a:rPr>
              <a:t>手爪的虚位移</a:t>
            </a:r>
          </a:p>
          <a:p>
            <a:pPr eaLnBrk="0" hangingPunct="0"/>
            <a:endParaRPr lang="en-US" altLang="zh-CN" sz="2000" dirty="0">
              <a:solidFill>
                <a:srgbClr val="000000"/>
              </a:solidFill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39750" y="3357563"/>
          <a:ext cx="3311525" cy="485775"/>
        </p:xfrm>
        <a:graphic>
          <a:graphicData uri="http://schemas.openxmlformats.org/presentationml/2006/ole">
            <p:oleObj spid="_x0000_s22531" name="公式" r:id="rId5" imgW="1612900" imgH="254000" progId="Equation.3">
              <p:embed/>
            </p:oleObj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924300" y="3284538"/>
            <a:ext cx="2051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</a:rPr>
              <a:t>关节的虚位移</a:t>
            </a:r>
          </a:p>
          <a:p>
            <a:pPr eaLnBrk="0" hangingPunct="0"/>
            <a:endParaRPr lang="en-US" altLang="zh-CN" sz="2000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11188" y="4076700"/>
          <a:ext cx="3024187" cy="527050"/>
        </p:xfrm>
        <a:graphic>
          <a:graphicData uri="http://schemas.openxmlformats.org/presentationml/2006/ole">
            <p:oleObj spid="_x0000_s22532" name="公式" r:id="rId6" imgW="1473200" imgH="254000" progId="Equation.3">
              <p:embed/>
            </p:oleObj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995738" y="4000500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手爪力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300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84213" y="4868863"/>
          <a:ext cx="2879725" cy="525462"/>
        </p:xfrm>
        <a:graphic>
          <a:graphicData uri="http://schemas.openxmlformats.org/presentationml/2006/ole">
            <p:oleObj spid="_x0000_s22533" name="公式" r:id="rId7" imgW="1409088" imgH="253890" progId="Equation.3">
              <p:embed/>
            </p:oleObj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55875" y="5445125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关节驱动力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n-cs"/>
              </a:rPr>
              <a:t>手爪力和关节驱动力的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n-cs"/>
              </a:rPr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981075"/>
            <a:ext cx="6981825" cy="511492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机械手静力学关系式的推导</a:t>
            </a: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27538" y="3500438"/>
            <a:ext cx="4537075" cy="3097212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31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755650" y="2492375"/>
          <a:ext cx="3311525" cy="423863"/>
        </p:xfrm>
        <a:graphic>
          <a:graphicData uri="http://schemas.openxmlformats.org/presentationml/2006/ole">
            <p:oleObj spid="_x0000_s23554" name="公式" r:id="rId4" imgW="1397000" imgH="228600" progId="Equation.3">
              <p:embed/>
            </p:oleObj>
          </a:graphicData>
        </a:graphic>
      </p:graphicFrame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827088" y="3141663"/>
          <a:ext cx="3024187" cy="422275"/>
        </p:xfrm>
        <a:graphic>
          <a:graphicData uri="http://schemas.openxmlformats.org/presentationml/2006/ole">
            <p:oleObj spid="_x0000_s23555" name="公式" r:id="rId5" imgW="1244600" imgH="228600" progId="Equation.3">
              <p:embed/>
            </p:oleObj>
          </a:graphicData>
        </a:graphic>
      </p:graphicFrame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0" y="3305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827088" y="3860800"/>
          <a:ext cx="1873250" cy="395288"/>
        </p:xfrm>
        <a:graphic>
          <a:graphicData uri="http://schemas.openxmlformats.org/presentationml/2006/ole">
            <p:oleObj spid="_x0000_s23556" name="公式" r:id="rId6" imgW="1089876" imgH="331701" progId="Equation.3">
              <p:embed/>
            </p:oleObj>
          </a:graphicData>
        </a:graphic>
      </p:graphicFrame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900113" y="4508500"/>
          <a:ext cx="2447925" cy="433388"/>
        </p:xfrm>
        <a:graphic>
          <a:graphicData uri="http://schemas.openxmlformats.org/presentationml/2006/ole">
            <p:oleObj spid="_x0000_s23557" name="公式" r:id="rId7" imgW="1104900" imgH="228600" progId="Equation.3">
              <p:embed/>
            </p:oleObj>
          </a:graphicData>
        </a:graphic>
      </p:graphicFrame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900113" y="5229225"/>
          <a:ext cx="1800225" cy="425450"/>
        </p:xfrm>
        <a:graphic>
          <a:graphicData uri="http://schemas.openxmlformats.org/presentationml/2006/ole">
            <p:oleObj spid="_x0000_s23558" name="公式" r:id="rId8" imgW="850531" imgH="203112" progId="Equation.3">
              <p:embed/>
            </p:oleObj>
          </a:graphicData>
        </a:graphic>
      </p:graphicFrame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" name="Object 25"/>
          <p:cNvGraphicFramePr>
            <a:graphicFrameLocks noChangeAspect="1"/>
          </p:cNvGraphicFramePr>
          <p:nvPr/>
        </p:nvGraphicFramePr>
        <p:xfrm>
          <a:off x="971550" y="5949950"/>
          <a:ext cx="1152525" cy="423863"/>
        </p:xfrm>
        <a:graphic>
          <a:graphicData uri="http://schemas.openxmlformats.org/presentationml/2006/ole">
            <p:oleObj spid="_x0000_s23559" name="公式" r:id="rId9" imgW="545626" imgH="203024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机器人动力学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270000"/>
            <a:ext cx="8047038" cy="4826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基础知识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拉格朗日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Lagrangian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函数：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P,  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为动能，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为势能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系统动力学方程：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刚体的动能与位能（平移式运动）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827742" y="4070372"/>
            <a:ext cx="2959100" cy="2438400"/>
            <a:chOff x="3228" y="2377"/>
            <a:chExt cx="1864" cy="1536"/>
          </a:xfrm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228" y="2450"/>
              <a:ext cx="1307" cy="1463"/>
            </a:xfrm>
            <a:custGeom>
              <a:avLst/>
              <a:gdLst/>
              <a:ahLst/>
              <a:cxnLst>
                <a:cxn ang="0">
                  <a:pos x="1307" y="201"/>
                </a:cxn>
                <a:cxn ang="0">
                  <a:pos x="1307" y="0"/>
                </a:cxn>
                <a:cxn ang="0">
                  <a:pos x="0" y="0"/>
                </a:cxn>
                <a:cxn ang="0">
                  <a:pos x="0" y="1463"/>
                </a:cxn>
                <a:cxn ang="0">
                  <a:pos x="1289" y="1463"/>
                </a:cxn>
                <a:cxn ang="0">
                  <a:pos x="1289" y="1299"/>
                </a:cxn>
                <a:cxn ang="0">
                  <a:pos x="164" y="1299"/>
                </a:cxn>
                <a:cxn ang="0">
                  <a:pos x="164" y="183"/>
                </a:cxn>
                <a:cxn ang="0">
                  <a:pos x="1307" y="201"/>
                </a:cxn>
              </a:cxnLst>
              <a:rect l="0" t="0" r="r" b="b"/>
              <a:pathLst>
                <a:path w="1307" h="1463">
                  <a:moveTo>
                    <a:pt x="1307" y="201"/>
                  </a:moveTo>
                  <a:lnTo>
                    <a:pt x="1307" y="0"/>
                  </a:lnTo>
                  <a:lnTo>
                    <a:pt x="0" y="0"/>
                  </a:lnTo>
                  <a:lnTo>
                    <a:pt x="0" y="1463"/>
                  </a:lnTo>
                  <a:lnTo>
                    <a:pt x="1289" y="1463"/>
                  </a:lnTo>
                  <a:lnTo>
                    <a:pt x="1289" y="1299"/>
                  </a:lnTo>
                  <a:lnTo>
                    <a:pt x="164" y="1299"/>
                  </a:lnTo>
                  <a:lnTo>
                    <a:pt x="164" y="183"/>
                  </a:lnTo>
                  <a:lnTo>
                    <a:pt x="1307" y="20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740" y="2962"/>
              <a:ext cx="521" cy="2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787" y="3209"/>
              <a:ext cx="108" cy="54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3" y="110"/>
                </a:cxn>
                <a:cxn ang="0">
                  <a:pos x="8" y="146"/>
                </a:cxn>
                <a:cxn ang="0">
                  <a:pos x="108" y="183"/>
                </a:cxn>
                <a:cxn ang="0">
                  <a:pos x="8" y="220"/>
                </a:cxn>
                <a:cxn ang="0">
                  <a:pos x="108" y="247"/>
                </a:cxn>
                <a:cxn ang="0">
                  <a:pos x="8" y="293"/>
                </a:cxn>
                <a:cxn ang="0">
                  <a:pos x="108" y="320"/>
                </a:cxn>
                <a:cxn ang="0">
                  <a:pos x="8" y="366"/>
                </a:cxn>
                <a:cxn ang="0">
                  <a:pos x="72" y="393"/>
                </a:cxn>
                <a:cxn ang="0">
                  <a:pos x="81" y="540"/>
                </a:cxn>
              </a:cxnLst>
              <a:rect l="0" t="0" r="r" b="b"/>
              <a:pathLst>
                <a:path w="108" h="540">
                  <a:moveTo>
                    <a:pt x="63" y="0"/>
                  </a:moveTo>
                  <a:cubicBezTo>
                    <a:pt x="67" y="43"/>
                    <a:pt x="72" y="86"/>
                    <a:pt x="63" y="110"/>
                  </a:cubicBezTo>
                  <a:cubicBezTo>
                    <a:pt x="54" y="134"/>
                    <a:pt x="0" y="134"/>
                    <a:pt x="8" y="146"/>
                  </a:cubicBezTo>
                  <a:cubicBezTo>
                    <a:pt x="16" y="158"/>
                    <a:pt x="108" y="171"/>
                    <a:pt x="108" y="183"/>
                  </a:cubicBezTo>
                  <a:cubicBezTo>
                    <a:pt x="108" y="195"/>
                    <a:pt x="8" y="209"/>
                    <a:pt x="8" y="220"/>
                  </a:cubicBezTo>
                  <a:cubicBezTo>
                    <a:pt x="8" y="231"/>
                    <a:pt x="108" y="235"/>
                    <a:pt x="108" y="247"/>
                  </a:cubicBezTo>
                  <a:cubicBezTo>
                    <a:pt x="108" y="259"/>
                    <a:pt x="8" y="281"/>
                    <a:pt x="8" y="293"/>
                  </a:cubicBezTo>
                  <a:cubicBezTo>
                    <a:pt x="8" y="305"/>
                    <a:pt x="108" y="308"/>
                    <a:pt x="108" y="320"/>
                  </a:cubicBezTo>
                  <a:cubicBezTo>
                    <a:pt x="108" y="332"/>
                    <a:pt x="14" y="354"/>
                    <a:pt x="8" y="366"/>
                  </a:cubicBezTo>
                  <a:cubicBezTo>
                    <a:pt x="2" y="378"/>
                    <a:pt x="60" y="364"/>
                    <a:pt x="72" y="393"/>
                  </a:cubicBezTo>
                  <a:cubicBezTo>
                    <a:pt x="84" y="422"/>
                    <a:pt x="82" y="481"/>
                    <a:pt x="81" y="5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133" y="3209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4078" y="3365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4051" y="3291"/>
              <a:ext cx="155" cy="1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  <a:cxn ang="0">
                  <a:pos x="155" y="165"/>
                </a:cxn>
                <a:cxn ang="0">
                  <a:pos x="155" y="0"/>
                </a:cxn>
              </a:cxnLst>
              <a:rect l="0" t="0" r="r" b="b"/>
              <a:pathLst>
                <a:path w="155" h="165">
                  <a:moveTo>
                    <a:pt x="0" y="0"/>
                  </a:moveTo>
                  <a:lnTo>
                    <a:pt x="0" y="165"/>
                  </a:lnTo>
                  <a:lnTo>
                    <a:pt x="155" y="165"/>
                  </a:lnTo>
                  <a:lnTo>
                    <a:pt x="15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4133" y="3456"/>
              <a:ext cx="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4489" y="3665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M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4708" y="2952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4708" y="2449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</a:rPr>
                <a:t>x</a:t>
              </a:r>
              <a:r>
                <a:rPr lang="en-US" altLang="zh-CN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563" y="2450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4572" y="2377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4627" y="2377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H="1">
              <a:off x="4682" y="2377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>
              <a:off x="4737" y="2386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4792" y="2386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4828" y="2386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4700" y="2450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4545" y="2972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H="1">
              <a:off x="4554" y="2899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>
              <a:off x="4609" y="2899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4664" y="2899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H="1">
              <a:off x="4719" y="2908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flipH="1">
              <a:off x="4774" y="2908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4810" y="2908"/>
              <a:ext cx="36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4682" y="2972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3539" y="3337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k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4243" y="331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c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3813" y="294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M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3950" y="2798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4023" y="267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F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71868" y="2428868"/>
          <a:ext cx="5151438" cy="1141412"/>
        </p:xfrm>
        <a:graphic>
          <a:graphicData uri="http://schemas.openxmlformats.org/presentationml/2006/ole">
            <p:oleObj spid="_x0000_s1026" name="Equation" r:id="rId3" imgW="3098520" imgH="685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4415" y="4286256"/>
          <a:ext cx="2143140" cy="626767"/>
        </p:xfrm>
        <a:graphic>
          <a:graphicData uri="http://schemas.openxmlformats.org/presentationml/2006/ole">
            <p:oleObj spid="_x0000_s1027" name="Equation" r:id="rId4" imgW="1346040" imgH="39348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14414" y="4929198"/>
          <a:ext cx="3041876" cy="571504"/>
        </p:xfrm>
        <a:graphic>
          <a:graphicData uri="http://schemas.openxmlformats.org/presentationml/2006/ole">
            <p:oleObj spid="_x0000_s1028" name="Equation" r:id="rId5" imgW="2095200" imgH="39348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214414" y="5500702"/>
          <a:ext cx="1530156" cy="571504"/>
        </p:xfrm>
        <a:graphic>
          <a:graphicData uri="http://schemas.openxmlformats.org/presentationml/2006/ole">
            <p:oleObj spid="_x0000_s1029" name="Equation" r:id="rId6" imgW="1054080" imgH="39348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214413" y="6072206"/>
          <a:ext cx="1571637" cy="404135"/>
        </p:xfrm>
        <a:graphic>
          <a:graphicData uri="http://schemas.openxmlformats.org/presentationml/2006/ole">
            <p:oleObj spid="_x0000_s1030" name="Equation" r:id="rId7" imgW="8888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225" y="727075"/>
            <a:ext cx="7772400" cy="415925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刚体动力学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70000"/>
            <a:ext cx="7772400" cy="4826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刚体的动能与位能（平移式运动）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 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为广义坐标：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为广义坐标：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42"/>
          <p:cNvGraphicFramePr>
            <a:graphicFrameLocks noChangeAspect="1"/>
          </p:cNvGraphicFramePr>
          <p:nvPr/>
        </p:nvGraphicFramePr>
        <p:xfrm>
          <a:off x="952500" y="2108200"/>
          <a:ext cx="3051175" cy="665163"/>
        </p:xfrm>
        <a:graphic>
          <a:graphicData uri="http://schemas.openxmlformats.org/presentationml/2006/ole">
            <p:oleObj spid="_x0000_s2050" name="Equation" r:id="rId3" imgW="1981080" imgH="431640" progId="Equation.3">
              <p:embed/>
            </p:oleObj>
          </a:graphicData>
        </a:graphic>
      </p:graphicFrame>
      <p:graphicFrame>
        <p:nvGraphicFramePr>
          <p:cNvPr id="7" name="Object 44"/>
          <p:cNvGraphicFramePr>
            <a:graphicFrameLocks noChangeAspect="1"/>
          </p:cNvGraphicFramePr>
          <p:nvPr/>
        </p:nvGraphicFramePr>
        <p:xfrm>
          <a:off x="842963" y="2763838"/>
          <a:ext cx="3305175" cy="606425"/>
        </p:xfrm>
        <a:graphic>
          <a:graphicData uri="http://schemas.openxmlformats.org/presentationml/2006/ole">
            <p:oleObj spid="_x0000_s2051" name="Equation" r:id="rId4" imgW="2145960" imgH="393480" progId="Equation.3">
              <p:embed/>
            </p:oleObj>
          </a:graphicData>
        </a:graphic>
      </p:graphicFrame>
      <p:graphicFrame>
        <p:nvGraphicFramePr>
          <p:cNvPr id="8" name="Object 45"/>
          <p:cNvGraphicFramePr>
            <a:graphicFrameLocks noChangeAspect="1"/>
          </p:cNvGraphicFramePr>
          <p:nvPr/>
        </p:nvGraphicFramePr>
        <p:xfrm>
          <a:off x="4594225" y="2917825"/>
          <a:ext cx="2560638" cy="331788"/>
        </p:xfrm>
        <a:graphic>
          <a:graphicData uri="http://schemas.openxmlformats.org/presentationml/2006/ole">
            <p:oleObj spid="_x0000_s2052" name="Equation" r:id="rId5" imgW="1663560" imgH="215640" progId="Equation.3">
              <p:embed/>
            </p:oleObj>
          </a:graphicData>
        </a:graphic>
      </p:graphicFrame>
      <p:graphicFrame>
        <p:nvGraphicFramePr>
          <p:cNvPr id="9" name="Object 46"/>
          <p:cNvGraphicFramePr>
            <a:graphicFrameLocks noChangeAspect="1"/>
          </p:cNvGraphicFramePr>
          <p:nvPr/>
        </p:nvGraphicFramePr>
        <p:xfrm>
          <a:off x="863600" y="4011613"/>
          <a:ext cx="3752850" cy="350837"/>
        </p:xfrm>
        <a:graphic>
          <a:graphicData uri="http://schemas.openxmlformats.org/presentationml/2006/ole">
            <p:oleObj spid="_x0000_s2053" name="Equation" r:id="rId6" imgW="2438280" imgH="228600" progId="Equation.3">
              <p:embed/>
            </p:oleObj>
          </a:graphicData>
        </a:graphic>
      </p:graphicFrame>
      <p:graphicFrame>
        <p:nvGraphicFramePr>
          <p:cNvPr id="10" name="Object 47"/>
          <p:cNvGraphicFramePr>
            <a:graphicFrameLocks noChangeAspect="1"/>
          </p:cNvGraphicFramePr>
          <p:nvPr/>
        </p:nvGraphicFramePr>
        <p:xfrm>
          <a:off x="873125" y="4445000"/>
          <a:ext cx="3968750" cy="350838"/>
        </p:xfrm>
        <a:graphic>
          <a:graphicData uri="http://schemas.openxmlformats.org/presentationml/2006/ole">
            <p:oleObj spid="_x0000_s2054" name="Equation" r:id="rId7" imgW="2577960" imgH="228600" progId="Equation.3">
              <p:embed/>
            </p:oleObj>
          </a:graphicData>
        </a:graphic>
      </p:graphicFrame>
      <p:graphicFrame>
        <p:nvGraphicFramePr>
          <p:cNvPr id="11" name="Object 48"/>
          <p:cNvGraphicFramePr>
            <a:graphicFrameLocks noChangeAspect="1"/>
          </p:cNvGraphicFramePr>
          <p:nvPr/>
        </p:nvGraphicFramePr>
        <p:xfrm>
          <a:off x="720725" y="5006975"/>
          <a:ext cx="6392863" cy="741363"/>
        </p:xfrm>
        <a:graphic>
          <a:graphicData uri="http://schemas.openxmlformats.org/presentationml/2006/ole">
            <p:oleObj spid="_x0000_s2055" name="Equation" r:id="rId8" imgW="4152600" imgH="482400" progId="Equation.3">
              <p:embed/>
            </p:oleObj>
          </a:graphicData>
        </a:graphic>
      </p:graphicFrame>
      <p:sp>
        <p:nvSpPr>
          <p:cNvPr id="12" name="AutoShape 49"/>
          <p:cNvSpPr>
            <a:spLocks noChangeArrowheads="1"/>
          </p:cNvSpPr>
          <p:nvPr/>
        </p:nvSpPr>
        <p:spPr bwMode="auto">
          <a:xfrm>
            <a:off x="4179888" y="3005138"/>
            <a:ext cx="363537" cy="130175"/>
          </a:xfrm>
          <a:prstGeom prst="rightArrow">
            <a:avLst>
              <a:gd name="adj1" fmla="val 50000"/>
              <a:gd name="adj2" fmla="val 69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AutoShape 50"/>
          <p:cNvSpPr>
            <a:spLocks/>
          </p:cNvSpPr>
          <p:nvPr/>
        </p:nvSpPr>
        <p:spPr bwMode="auto">
          <a:xfrm>
            <a:off x="725488" y="4122738"/>
            <a:ext cx="88900" cy="565150"/>
          </a:xfrm>
          <a:prstGeom prst="leftBrace">
            <a:avLst>
              <a:gd name="adj1" fmla="val 529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AutoShape 51"/>
          <p:cNvSpPr>
            <a:spLocks noChangeArrowheads="1"/>
          </p:cNvSpPr>
          <p:nvPr/>
        </p:nvSpPr>
        <p:spPr bwMode="auto">
          <a:xfrm>
            <a:off x="5051425" y="4325938"/>
            <a:ext cx="363538" cy="130175"/>
          </a:xfrm>
          <a:prstGeom prst="rightArrow">
            <a:avLst>
              <a:gd name="adj1" fmla="val 50000"/>
              <a:gd name="adj2" fmla="val 69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4514850" y="2176463"/>
            <a:ext cx="3932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牛顿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欧拉法</a:t>
            </a:r>
            <a:r>
              <a:rPr lang="en-US" altLang="zh-CN">
                <a:solidFill>
                  <a:schemeClr val="bg1"/>
                </a:solidFill>
              </a:rPr>
              <a:t>(Newton-Euler)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刚体动力学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70000"/>
            <a:ext cx="7772400" cy="4826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刚体的动能与位能（旋转式运动）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假设连杆质量用等效连杆末端的点质量表示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000250" y="2216150"/>
          <a:ext cx="1857375" cy="1012825"/>
        </p:xfrm>
        <a:graphic>
          <a:graphicData uri="http://schemas.openxmlformats.org/presentationml/2006/ole">
            <p:oleObj spid="_x0000_s3074" name="Equation" r:id="rId3" imgW="1206360" imgH="660240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93750" y="4287838"/>
          <a:ext cx="7204075" cy="1130300"/>
        </p:xfrm>
        <a:graphic>
          <a:graphicData uri="http://schemas.openxmlformats.org/presentationml/2006/ole">
            <p:oleObj spid="_x0000_s3075" name="Equation" r:id="rId4" imgW="4686120" imgH="736560" progId="Equation.3">
              <p:embed/>
            </p:oleObj>
          </a:graphicData>
        </a:graphic>
      </p:graphicFrame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176963" y="1468438"/>
            <a:ext cx="2092325" cy="2730500"/>
            <a:chOff x="3891" y="925"/>
            <a:chExt cx="1318" cy="1720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214" y="1345"/>
              <a:ext cx="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4214" y="1015"/>
              <a:ext cx="0" cy="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4891" y="1208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42" y="925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4214" y="1345"/>
              <a:ext cx="192" cy="6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4370" y="195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4397" y="1985"/>
              <a:ext cx="11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406" y="1975"/>
              <a:ext cx="503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4406" y="1975"/>
              <a:ext cx="503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882" y="24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Arc 27"/>
            <p:cNvSpPr>
              <a:spLocks/>
            </p:cNvSpPr>
            <p:nvPr/>
          </p:nvSpPr>
          <p:spPr bwMode="auto">
            <a:xfrm flipV="1">
              <a:off x="4214" y="1610"/>
              <a:ext cx="165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141" y="1693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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4351" y="1620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d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4396" y="1831"/>
              <a:ext cx="29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m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3" name="Arc 31"/>
            <p:cNvSpPr>
              <a:spLocks/>
            </p:cNvSpPr>
            <p:nvPr/>
          </p:nvSpPr>
          <p:spPr bwMode="auto">
            <a:xfrm flipV="1">
              <a:off x="4479" y="2168"/>
              <a:ext cx="165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4470" y="2214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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688" y="2068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d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4916" y="2286"/>
              <a:ext cx="29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m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4197" y="132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891" y="1929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sym typeface="Symbol" pitchFamily="18" charset="2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r>
                <a:rPr lang="en-US" altLang="zh-CN" sz="1800">
                  <a:solidFill>
                    <a:schemeClr val="bg1"/>
                  </a:solidFill>
                  <a:sym typeface="Symbol" pitchFamily="18" charset="2"/>
                </a:rPr>
                <a:t>, </a:t>
              </a: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y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r>
                <a:rPr lang="en-US" altLang="zh-CN" sz="1800">
                  <a:solidFill>
                    <a:schemeClr val="bg1"/>
                  </a:solidFill>
                  <a:sym typeface="Symbol" pitchFamily="18" charset="2"/>
                </a:rPr>
                <a:t>)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4476" y="2414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sym typeface="Symbol" pitchFamily="18" charset="2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r>
                <a:rPr lang="en-US" altLang="zh-CN" sz="1800">
                  <a:solidFill>
                    <a:schemeClr val="bg1"/>
                  </a:solidFill>
                  <a:sym typeface="Symbol" pitchFamily="18" charset="2"/>
                </a:rPr>
                <a:t>, </a:t>
              </a: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y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r>
                <a:rPr lang="en-US" altLang="zh-CN" sz="1800">
                  <a:solidFill>
                    <a:schemeClr val="bg1"/>
                  </a:solidFill>
                  <a:sym typeface="Symbol" pitchFamily="18" charset="2"/>
                </a:rPr>
                <a:t>)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0" name="Object 40"/>
          <p:cNvGraphicFramePr>
            <a:graphicFrameLocks noChangeAspect="1"/>
          </p:cNvGraphicFramePr>
          <p:nvPr/>
        </p:nvGraphicFramePr>
        <p:xfrm>
          <a:off x="2035175" y="3203575"/>
          <a:ext cx="1349375" cy="1012825"/>
        </p:xfrm>
        <a:graphic>
          <a:graphicData uri="http://schemas.openxmlformats.org/presentationml/2006/ole">
            <p:oleObj spid="_x0000_s3076" name="Equation" r:id="rId5" imgW="876240" imgH="660240" progId="Equation.3">
              <p:embed/>
            </p:oleObj>
          </a:graphicData>
        </a:graphic>
      </p:graphicFrame>
      <p:graphicFrame>
        <p:nvGraphicFramePr>
          <p:cNvPr id="31" name="Object 41"/>
          <p:cNvGraphicFramePr>
            <a:graphicFrameLocks noChangeAspect="1"/>
          </p:cNvGraphicFramePr>
          <p:nvPr/>
        </p:nvGraphicFramePr>
        <p:xfrm>
          <a:off x="811213" y="5481638"/>
          <a:ext cx="6492875" cy="1012825"/>
        </p:xfrm>
        <a:graphic>
          <a:graphicData uri="http://schemas.openxmlformats.org/presentationml/2006/ole">
            <p:oleObj spid="_x0000_s3077" name="Equation" r:id="rId6" imgW="42163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工业机器人常用术语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工作空间（</a:t>
            </a:r>
            <a:r>
              <a:rPr lang="en-US" dirty="0" smtClean="0">
                <a:solidFill>
                  <a:schemeClr val="bg1"/>
                </a:solidFill>
              </a:rPr>
              <a:t>Working Space）， </a:t>
            </a:r>
            <a:r>
              <a:rPr lang="zh-CN" altLang="en-US" dirty="0" smtClean="0">
                <a:solidFill>
                  <a:schemeClr val="bg1"/>
                </a:solidFill>
              </a:rPr>
              <a:t>机器人工作时，其腕轴交点能在空间活动的范围。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重复位姿精度（</a:t>
            </a:r>
            <a:r>
              <a:rPr lang="en-US" dirty="0" smtClean="0">
                <a:solidFill>
                  <a:schemeClr val="bg1"/>
                </a:solidFill>
              </a:rPr>
              <a:t>Pose Repeatability）, </a:t>
            </a:r>
            <a:r>
              <a:rPr lang="zh-CN" altLang="en-US" dirty="0" smtClean="0">
                <a:solidFill>
                  <a:schemeClr val="bg1"/>
                </a:solidFill>
              </a:rPr>
              <a:t>在同一条件下，重复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次所测得的位姿一致程度。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轨迹重复精度（</a:t>
            </a:r>
            <a:r>
              <a:rPr lang="en-US" dirty="0" smtClean="0">
                <a:solidFill>
                  <a:schemeClr val="bg1"/>
                </a:solidFill>
              </a:rPr>
              <a:t>Path Repeatability）， </a:t>
            </a:r>
            <a:r>
              <a:rPr lang="zh-CN" altLang="en-US" dirty="0" smtClean="0">
                <a:solidFill>
                  <a:schemeClr val="bg1"/>
                </a:solidFill>
              </a:rPr>
              <a:t>沿同一轨迹跟随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次，所测得的轨迹之间的一致程度。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727075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刚体动力学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70000"/>
            <a:ext cx="7772400" cy="4826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刚体的动能与位能（旋转式运动）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拉格朗日法求解动力学方程 ：构造拉格朗日函数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L=K-P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444500" y="1708150"/>
          <a:ext cx="8223250" cy="1041400"/>
        </p:xfrm>
        <a:graphic>
          <a:graphicData uri="http://schemas.openxmlformats.org/presentationml/2006/ole">
            <p:oleObj spid="_x0000_s4098" name="Equation" r:id="rId3" imgW="5194080" imgH="660240" progId="Equation.3">
              <p:embed/>
            </p:oleObj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/>
        </p:nvGraphicFramePr>
        <p:xfrm>
          <a:off x="601663" y="3395663"/>
          <a:ext cx="7880350" cy="1001712"/>
        </p:xfrm>
        <a:graphic>
          <a:graphicData uri="http://schemas.openxmlformats.org/presentationml/2006/ole">
            <p:oleObj spid="_x0000_s4099" name="Equation" r:id="rId4" imgW="4978080" imgH="634680" progId="Equation.3">
              <p:embed/>
            </p:oleObj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/>
        </p:nvGraphicFramePr>
        <p:xfrm>
          <a:off x="696913" y="4492625"/>
          <a:ext cx="3103562" cy="717550"/>
        </p:xfrm>
        <a:graphic>
          <a:graphicData uri="http://schemas.openxmlformats.org/presentationml/2006/ole">
            <p:oleObj spid="_x0000_s4100" name="Equation" r:id="rId5" imgW="1866600" imgH="431640" progId="Equation.3">
              <p:embed/>
            </p:oleObj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739775" y="5386388"/>
            <a:ext cx="1176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求取</a:t>
            </a:r>
          </a:p>
        </p:txBody>
      </p:sp>
      <p:graphicFrame>
        <p:nvGraphicFramePr>
          <p:cNvPr id="10" name="Object 34"/>
          <p:cNvGraphicFramePr>
            <a:graphicFrameLocks noChangeAspect="1"/>
          </p:cNvGraphicFramePr>
          <p:nvPr/>
        </p:nvGraphicFramePr>
        <p:xfrm>
          <a:off x="1630363" y="5322888"/>
          <a:ext cx="3355975" cy="717550"/>
        </p:xfrm>
        <a:graphic>
          <a:graphicData uri="http://schemas.openxmlformats.org/presentationml/2006/ole">
            <p:oleObj spid="_x0000_s4101" name="Equation" r:id="rId6" imgW="2019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727075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刚体动力学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70000"/>
            <a:ext cx="7772400" cy="4826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拉格朗日法求解动力学方程 （续）</a:t>
            </a:r>
            <a:endParaRPr kumimoji="0" lang="zh-CN" alt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7163" y="1611313"/>
          <a:ext cx="8782050" cy="1139825"/>
        </p:xfrm>
        <a:graphic>
          <a:graphicData uri="http://schemas.openxmlformats.org/presentationml/2006/ole">
            <p:oleObj spid="_x0000_s5122" name="Equation" r:id="rId3" imgW="5283000" imgH="6858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9400" y="2879725"/>
          <a:ext cx="7346950" cy="1096963"/>
        </p:xfrm>
        <a:graphic>
          <a:graphicData uri="http://schemas.openxmlformats.org/presentationml/2006/ole">
            <p:oleObj spid="_x0000_s5123" name="Equation" r:id="rId4" imgW="4419360" imgH="660240" progId="Equation.3">
              <p:embed/>
            </p:oleObj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68338" y="4029075"/>
            <a:ext cx="6527800" cy="801688"/>
            <a:chOff x="421" y="2538"/>
            <a:chExt cx="4112" cy="505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504" y="2538"/>
            <a:ext cx="4029" cy="505"/>
          </p:xfrm>
          <a:graphic>
            <a:graphicData uri="http://schemas.openxmlformats.org/presentationml/2006/ole">
              <p:oleObj spid="_x0000_s5124" name="Equation" r:id="rId5" imgW="3848040" imgH="482400" progId="Equation.3">
                <p:embed/>
              </p:oleObj>
            </a:graphicData>
          </a:graphic>
        </p:graphicFrame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421" y="2642"/>
              <a:ext cx="73" cy="311"/>
            </a:xfrm>
            <a:prstGeom prst="leftBrace">
              <a:avLst>
                <a:gd name="adj1" fmla="val 355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256463" y="4311650"/>
            <a:ext cx="508000" cy="217488"/>
          </a:xfrm>
          <a:prstGeom prst="rightArrow">
            <a:avLst>
              <a:gd name="adj1" fmla="val 50000"/>
              <a:gd name="adj2" fmla="val 58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65163" y="5018088"/>
          <a:ext cx="7304087" cy="801687"/>
        </p:xfrm>
        <a:graphic>
          <a:graphicData uri="http://schemas.openxmlformats.org/presentationml/2006/ole">
            <p:oleObj spid="_x0000_s5125" name="Equation" r:id="rId6" imgW="4394160" imgH="482400" progId="Equation.3">
              <p:embed/>
            </p:oleObj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6413" y="5964238"/>
            <a:ext cx="78518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力矩         惯量            向心加速度系数 </a:t>
            </a:r>
            <a:r>
              <a:rPr lang="zh-CN" altLang="en-US" sz="2000" dirty="0" smtClean="0">
                <a:solidFill>
                  <a:schemeClr val="bg1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哥氏加速度系数      重力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727075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刚体动力学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70000"/>
            <a:ext cx="7772400" cy="4826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拉格朗日法求解动力学方程 （续）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有效惯量：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耦合惯量：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向心加速度系数：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哥氏加速度系数：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重力项：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2759075" y="1816100"/>
            <a:ext cx="115888" cy="493713"/>
          </a:xfrm>
          <a:prstGeom prst="leftBrace">
            <a:avLst>
              <a:gd name="adj1" fmla="val 355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2859088" y="1636713"/>
          <a:ext cx="4305300" cy="801687"/>
        </p:xfrm>
        <a:graphic>
          <a:graphicData uri="http://schemas.openxmlformats.org/presentationml/2006/ole">
            <p:oleObj spid="_x0000_s6146" name="Equation" r:id="rId3" imgW="2590560" imgH="482400" progId="Equation.3">
              <p:embed/>
            </p:oleObj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2797175" y="2398713"/>
          <a:ext cx="3355975" cy="381000"/>
        </p:xfrm>
        <a:graphic>
          <a:graphicData uri="http://schemas.openxmlformats.org/presentationml/2006/ole">
            <p:oleObj spid="_x0000_s6147" name="Equation" r:id="rId4" imgW="2019240" imgH="228600" progId="Equation.3">
              <p:embed/>
            </p:oleObj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/>
        </p:nvGraphicFramePr>
        <p:xfrm>
          <a:off x="2911475" y="2887663"/>
          <a:ext cx="2181225" cy="1514475"/>
        </p:xfrm>
        <a:graphic>
          <a:graphicData uri="http://schemas.openxmlformats.org/presentationml/2006/ole">
            <p:oleObj spid="_x0000_s6148" name="Equation" r:id="rId5" imgW="1320480" imgH="914400" progId="Equation.3">
              <p:embed/>
            </p:oleObj>
          </a:graphicData>
        </a:graphic>
      </p:graphicFrame>
      <p:sp>
        <p:nvSpPr>
          <p:cNvPr id="10" name="AutoShape 23"/>
          <p:cNvSpPr>
            <a:spLocks/>
          </p:cNvSpPr>
          <p:nvPr/>
        </p:nvSpPr>
        <p:spPr bwMode="auto">
          <a:xfrm>
            <a:off x="2684463" y="3035300"/>
            <a:ext cx="201612" cy="1220788"/>
          </a:xfrm>
          <a:prstGeom prst="leftBrace">
            <a:avLst>
              <a:gd name="adj1" fmla="val 504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1" name="Object 24"/>
          <p:cNvGraphicFramePr>
            <a:graphicFrameLocks noChangeAspect="1"/>
          </p:cNvGraphicFramePr>
          <p:nvPr/>
        </p:nvGraphicFramePr>
        <p:xfrm>
          <a:off x="3035300" y="4546600"/>
          <a:ext cx="2851150" cy="719138"/>
        </p:xfrm>
        <a:graphic>
          <a:graphicData uri="http://schemas.openxmlformats.org/presentationml/2006/ole">
            <p:oleObj spid="_x0000_s6149" name="Equation" r:id="rId6" imgW="1714320" imgH="457200" progId="Equation.3">
              <p:embed/>
            </p:oleObj>
          </a:graphicData>
        </a:graphic>
      </p:graphicFrame>
      <p:sp>
        <p:nvSpPr>
          <p:cNvPr id="12" name="AutoShape 25"/>
          <p:cNvSpPr>
            <a:spLocks/>
          </p:cNvSpPr>
          <p:nvPr/>
        </p:nvSpPr>
        <p:spPr bwMode="auto">
          <a:xfrm>
            <a:off x="2844800" y="4632325"/>
            <a:ext cx="115888" cy="493713"/>
          </a:xfrm>
          <a:prstGeom prst="leftBrace">
            <a:avLst>
              <a:gd name="adj1" fmla="val 355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AutoShape 26"/>
          <p:cNvSpPr>
            <a:spLocks/>
          </p:cNvSpPr>
          <p:nvPr/>
        </p:nvSpPr>
        <p:spPr bwMode="auto">
          <a:xfrm>
            <a:off x="2830513" y="5416550"/>
            <a:ext cx="115887" cy="493713"/>
          </a:xfrm>
          <a:prstGeom prst="leftBrace">
            <a:avLst>
              <a:gd name="adj1" fmla="val 355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2992438" y="5300663"/>
          <a:ext cx="4476750" cy="719137"/>
        </p:xfrm>
        <a:graphic>
          <a:graphicData uri="http://schemas.openxmlformats.org/presentationml/2006/ole">
            <p:oleObj spid="_x0000_s6150" name="Equation" r:id="rId7" imgW="2692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刚体动力学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动力学求解步骤：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v"/>
            </a:pPr>
            <a:r>
              <a:rPr lang="zh-CN" altLang="en-US" dirty="0" smtClean="0">
                <a:solidFill>
                  <a:schemeClr val="bg1"/>
                </a:solidFill>
              </a:rPr>
              <a:t>求取质点的速度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v"/>
            </a:pPr>
            <a:r>
              <a:rPr lang="zh-CN" altLang="en-US" dirty="0" smtClean="0">
                <a:solidFill>
                  <a:schemeClr val="bg1"/>
                </a:solidFill>
              </a:rPr>
              <a:t>求质点的动能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v"/>
            </a:pPr>
            <a:r>
              <a:rPr lang="zh-CN" altLang="en-US" dirty="0" smtClean="0">
                <a:solidFill>
                  <a:schemeClr val="bg1"/>
                </a:solidFill>
              </a:rPr>
              <a:t>求质点的位能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v"/>
            </a:pPr>
            <a:r>
              <a:rPr lang="zh-CN" altLang="en-US" dirty="0" smtClean="0">
                <a:solidFill>
                  <a:schemeClr val="bg1"/>
                </a:solidFill>
              </a:rPr>
              <a:t>对能量函数求导，获得动力学方程</a:t>
            </a:r>
          </a:p>
          <a:p>
            <a:pPr>
              <a:buNone/>
            </a:pP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727075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913" y="1139825"/>
            <a:ext cx="7772400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速度的计算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点位置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点速度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点加速度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点速度的平方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19388" y="1541463"/>
          <a:ext cx="1211262" cy="439737"/>
        </p:xfrm>
        <a:graphic>
          <a:graphicData uri="http://schemas.openxmlformats.org/presentationml/2006/ole">
            <p:oleObj spid="_x0000_s7170" name="Equation" r:id="rId3" imgW="698400" imgH="253800" progId="Equation.3">
              <p:embed/>
            </p:oleObj>
          </a:graphicData>
        </a:graphic>
      </p:graphicFrame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5694363" y="449263"/>
            <a:ext cx="3125787" cy="3192463"/>
            <a:chOff x="3633" y="438"/>
            <a:chExt cx="1969" cy="2011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 rot="-8060408">
              <a:off x="4041" y="946"/>
              <a:ext cx="9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 rot="-8060408">
              <a:off x="4323" y="703"/>
              <a:ext cx="8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 rot="-14622110">
              <a:off x="4733" y="569"/>
              <a:ext cx="81" cy="6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456" y="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3928" y="122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V="1">
              <a:off x="4017" y="82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H="1">
              <a:off x="3825" y="2120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4161" y="212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V="1">
              <a:off x="4161" y="1736"/>
              <a:ext cx="0" cy="3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7" name="Group 56"/>
            <p:cNvGrpSpPr>
              <a:grpSpLocks/>
            </p:cNvGrpSpPr>
            <p:nvPr/>
          </p:nvGrpSpPr>
          <p:grpSpPr bwMode="auto">
            <a:xfrm rot="15810710">
              <a:off x="5195" y="619"/>
              <a:ext cx="240" cy="574"/>
              <a:chOff x="4684" y="1056"/>
              <a:chExt cx="240" cy="574"/>
            </a:xfrm>
          </p:grpSpPr>
          <p:sp>
            <p:nvSpPr>
              <p:cNvPr id="44" name="Rectangle 20"/>
              <p:cNvSpPr>
                <a:spLocks noChangeArrowheads="1"/>
              </p:cNvSpPr>
              <p:nvPr/>
            </p:nvSpPr>
            <p:spPr bwMode="auto">
              <a:xfrm rot="-11886485">
                <a:off x="4684" y="1056"/>
                <a:ext cx="8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" name="Group 21"/>
              <p:cNvGrpSpPr>
                <a:grpSpLocks/>
              </p:cNvGrpSpPr>
              <p:nvPr/>
            </p:nvGrpSpPr>
            <p:grpSpPr bwMode="auto">
              <a:xfrm rot="-1191010">
                <a:off x="4732" y="1390"/>
                <a:ext cx="192" cy="240"/>
                <a:chOff x="1488" y="1728"/>
                <a:chExt cx="192" cy="240"/>
              </a:xfrm>
            </p:grpSpPr>
            <p:sp>
              <p:nvSpPr>
                <p:cNvPr id="47" name="AutoShape 22"/>
                <p:cNvSpPr>
                  <a:spLocks noChangeArrowheads="1"/>
                </p:cNvSpPr>
                <p:nvPr/>
              </p:nvSpPr>
              <p:spPr bwMode="auto">
                <a:xfrm flipV="1">
                  <a:off x="1632" y="1776"/>
                  <a:ext cx="48" cy="192"/>
                </a:xfrm>
                <a:prstGeom prst="rtTriangl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AutoShape 23"/>
                <p:cNvSpPr>
                  <a:spLocks noChangeArrowheads="1"/>
                </p:cNvSpPr>
                <p:nvPr/>
              </p:nvSpPr>
              <p:spPr bwMode="auto">
                <a:xfrm flipH="1" flipV="1">
                  <a:off x="1488" y="1776"/>
                  <a:ext cx="48" cy="192"/>
                </a:xfrm>
                <a:prstGeom prst="rtTriangl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1728"/>
                  <a:ext cx="192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Oval 34"/>
              <p:cNvSpPr>
                <a:spLocks noChangeArrowheads="1"/>
              </p:cNvSpPr>
              <p:nvPr/>
            </p:nvSpPr>
            <p:spPr bwMode="auto">
              <a:xfrm>
                <a:off x="4796" y="15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 flipV="1">
              <a:off x="4170" y="979"/>
              <a:ext cx="749" cy="1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3633" y="221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4593" y="197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y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161" y="1592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z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graphicFrame>
          <p:nvGraphicFramePr>
            <p:cNvPr id="22" name="Object 42"/>
            <p:cNvGraphicFramePr>
              <a:graphicFrameLocks noChangeAspect="1"/>
            </p:cNvGraphicFramePr>
            <p:nvPr/>
          </p:nvGraphicFramePr>
          <p:xfrm>
            <a:off x="4589" y="1453"/>
            <a:ext cx="239" cy="282"/>
          </p:xfrm>
          <a:graphic>
            <a:graphicData uri="http://schemas.openxmlformats.org/presentationml/2006/ole">
              <p:oleObj spid="_x0000_s7171" name="Equation" r:id="rId4" imgW="215640" imgH="253800" progId="Equation.3">
                <p:embed/>
              </p:oleObj>
            </a:graphicData>
          </a:graphic>
        </p:graphicFrame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3841" y="1234"/>
              <a:ext cx="237" cy="219"/>
            </a:xfrm>
            <a:custGeom>
              <a:avLst/>
              <a:gdLst/>
              <a:ahLst/>
              <a:cxnLst>
                <a:cxn ang="0">
                  <a:pos x="100" y="46"/>
                </a:cxn>
                <a:cxn ang="0">
                  <a:pos x="0" y="219"/>
                </a:cxn>
                <a:cxn ang="0">
                  <a:pos x="237" y="219"/>
                </a:cxn>
                <a:cxn ang="0">
                  <a:pos x="155" y="0"/>
                </a:cxn>
              </a:cxnLst>
              <a:rect l="0" t="0" r="r" b="b"/>
              <a:pathLst>
                <a:path w="237" h="219">
                  <a:moveTo>
                    <a:pt x="100" y="46"/>
                  </a:moveTo>
                  <a:lnTo>
                    <a:pt x="0" y="219"/>
                  </a:lnTo>
                  <a:lnTo>
                    <a:pt x="237" y="219"/>
                  </a:lnTo>
                  <a:lnTo>
                    <a:pt x="15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3740" y="1453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3722" y="1453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 flipH="1">
              <a:off x="3768" y="1453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 flipH="1">
              <a:off x="3823" y="1453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3860" y="1453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 flipH="1">
              <a:off x="3905" y="1453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 flipH="1">
              <a:off x="3960" y="1453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 flipH="1">
              <a:off x="4006" y="1453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H="1">
              <a:off x="4052" y="1462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4097" y="1462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5020" y="101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35" name="Object 57"/>
            <p:cNvGraphicFramePr>
              <a:graphicFrameLocks noChangeAspect="1"/>
            </p:cNvGraphicFramePr>
            <p:nvPr/>
          </p:nvGraphicFramePr>
          <p:xfrm>
            <a:off x="4237" y="442"/>
            <a:ext cx="239" cy="286"/>
          </p:xfrm>
          <a:graphic>
            <a:graphicData uri="http://schemas.openxmlformats.org/presentationml/2006/ole">
              <p:oleObj spid="_x0000_s7172" name="Equation" r:id="rId5" imgW="190440" imgH="228600" progId="Equation.3">
                <p:embed/>
              </p:oleObj>
            </a:graphicData>
          </a:graphic>
        </p:graphicFrame>
        <p:graphicFrame>
          <p:nvGraphicFramePr>
            <p:cNvPr id="36" name="Object 58"/>
            <p:cNvGraphicFramePr>
              <a:graphicFrameLocks noChangeAspect="1"/>
            </p:cNvGraphicFramePr>
            <p:nvPr/>
          </p:nvGraphicFramePr>
          <p:xfrm>
            <a:off x="4872" y="665"/>
            <a:ext cx="192" cy="206"/>
          </p:xfrm>
          <a:graphic>
            <a:graphicData uri="http://schemas.openxmlformats.org/presentationml/2006/ole">
              <p:oleObj spid="_x0000_s7173" name="Equation" r:id="rId6" imgW="152280" imgH="164880" progId="Equation.3">
                <p:embed/>
              </p:oleObj>
            </a:graphicData>
          </a:graphic>
        </p:graphicFrame>
        <p:sp>
          <p:nvSpPr>
            <p:cNvPr id="37" name="Oval 59"/>
            <p:cNvSpPr>
              <a:spLocks noChangeArrowheads="1"/>
            </p:cNvSpPr>
            <p:nvPr/>
          </p:nvSpPr>
          <p:spPr bwMode="auto">
            <a:xfrm>
              <a:off x="4892" y="95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4527" y="677"/>
              <a:ext cx="402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39" name="Object 61"/>
            <p:cNvGraphicFramePr>
              <a:graphicFrameLocks noChangeAspect="1"/>
            </p:cNvGraphicFramePr>
            <p:nvPr/>
          </p:nvGraphicFramePr>
          <p:xfrm>
            <a:off x="4623" y="438"/>
            <a:ext cx="225" cy="282"/>
          </p:xfrm>
          <a:graphic>
            <a:graphicData uri="http://schemas.openxmlformats.org/presentationml/2006/ole">
              <p:oleObj spid="_x0000_s7174" name="Equation" r:id="rId7" imgW="203040" imgH="253800" progId="Equation.3">
                <p:embed/>
              </p:oleObj>
            </a:graphicData>
          </a:graphic>
        </p:graphicFrame>
        <p:sp>
          <p:nvSpPr>
            <p:cNvPr id="40" name="Text Box 63"/>
            <p:cNvSpPr txBox="1">
              <a:spLocks noChangeArrowheads="1"/>
            </p:cNvSpPr>
            <p:nvPr/>
          </p:nvSpPr>
          <p:spPr bwMode="auto">
            <a:xfrm>
              <a:off x="3777" y="924"/>
              <a:ext cx="3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C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auto">
            <a:xfrm>
              <a:off x="4279" y="887"/>
              <a:ext cx="3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C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2" name="Text Box 65"/>
            <p:cNvSpPr txBox="1">
              <a:spLocks noChangeArrowheads="1"/>
            </p:cNvSpPr>
            <p:nvPr/>
          </p:nvSpPr>
          <p:spPr bwMode="auto">
            <a:xfrm>
              <a:off x="4526" y="860"/>
              <a:ext cx="3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C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5157" y="970"/>
              <a:ext cx="3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C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50" name="Object 68"/>
          <p:cNvGraphicFramePr>
            <a:graphicFrameLocks noChangeAspect="1"/>
          </p:cNvGraphicFramePr>
          <p:nvPr/>
        </p:nvGraphicFramePr>
        <p:xfrm>
          <a:off x="2670175" y="1944688"/>
          <a:ext cx="2268538" cy="682625"/>
        </p:xfrm>
        <a:graphic>
          <a:graphicData uri="http://schemas.openxmlformats.org/presentationml/2006/ole">
            <p:oleObj spid="_x0000_s7175" name="Equation" r:id="rId8" imgW="1307880" imgH="393480" progId="Equation.3">
              <p:embed/>
            </p:oleObj>
          </a:graphicData>
        </a:graphic>
      </p:graphicFrame>
      <p:graphicFrame>
        <p:nvGraphicFramePr>
          <p:cNvPr id="51" name="Object 69"/>
          <p:cNvGraphicFramePr>
            <a:graphicFrameLocks noChangeAspect="1"/>
          </p:cNvGraphicFramePr>
          <p:nvPr/>
        </p:nvGraphicFramePr>
        <p:xfrm>
          <a:off x="1330325" y="2586038"/>
          <a:ext cx="3963988" cy="792162"/>
        </p:xfrm>
        <a:graphic>
          <a:graphicData uri="http://schemas.openxmlformats.org/presentationml/2006/ole">
            <p:oleObj spid="_x0000_s7176" name="Equation" r:id="rId9" imgW="2286000" imgH="457200" progId="Equation.3">
              <p:embed/>
            </p:oleObj>
          </a:graphicData>
        </a:graphic>
      </p:graphicFrame>
      <p:graphicFrame>
        <p:nvGraphicFramePr>
          <p:cNvPr id="52" name="Object 70"/>
          <p:cNvGraphicFramePr>
            <a:graphicFrameLocks noChangeAspect="1"/>
          </p:cNvGraphicFramePr>
          <p:nvPr/>
        </p:nvGraphicFramePr>
        <p:xfrm>
          <a:off x="482600" y="3722688"/>
          <a:ext cx="8102600" cy="812800"/>
        </p:xfrm>
        <a:graphic>
          <a:graphicData uri="http://schemas.openxmlformats.org/presentationml/2006/ole">
            <p:oleObj spid="_x0000_s7177" name="Equation" r:id="rId10" imgW="4673520" imgH="469800" progId="Equation.3">
              <p:embed/>
            </p:oleObj>
          </a:graphicData>
        </a:graphic>
      </p:graphicFrame>
      <p:graphicFrame>
        <p:nvGraphicFramePr>
          <p:cNvPr id="53" name="Object 71"/>
          <p:cNvGraphicFramePr>
            <a:graphicFrameLocks noChangeAspect="1"/>
          </p:cNvGraphicFramePr>
          <p:nvPr/>
        </p:nvGraphicFramePr>
        <p:xfrm>
          <a:off x="458788" y="4816475"/>
          <a:ext cx="8496300" cy="723900"/>
        </p:xfrm>
        <a:graphic>
          <a:graphicData uri="http://schemas.openxmlformats.org/presentationml/2006/ole">
            <p:oleObj spid="_x0000_s7178" name="Equation" r:id="rId11" imgW="4965480" imgH="457200" progId="Equation.3">
              <p:embed/>
            </p:oleObj>
          </a:graphicData>
        </a:graphic>
      </p:graphicFrame>
      <p:graphicFrame>
        <p:nvGraphicFramePr>
          <p:cNvPr id="54" name="Object 72"/>
          <p:cNvGraphicFramePr>
            <a:graphicFrameLocks noChangeAspect="1"/>
          </p:cNvGraphicFramePr>
          <p:nvPr/>
        </p:nvGraphicFramePr>
        <p:xfrm>
          <a:off x="1077913" y="5373688"/>
          <a:ext cx="4310062" cy="754062"/>
        </p:xfrm>
        <a:graphic>
          <a:graphicData uri="http://schemas.openxmlformats.org/presentationml/2006/ole">
            <p:oleObj spid="_x0000_s7179" name="Equation" r:id="rId12" imgW="2463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571480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25538"/>
            <a:ext cx="7772400" cy="534828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任意点速度的计算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上任意一点的位置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上任意一点的速度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上任意一点的加速度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上任意一点的速度平方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39888" y="2236788"/>
          <a:ext cx="1643062" cy="703262"/>
        </p:xfrm>
        <a:graphic>
          <a:graphicData uri="http://schemas.openxmlformats.org/presentationml/2006/ole">
            <p:oleObj spid="_x0000_s8194" name="Equation" r:id="rId3" imgW="1066680" imgH="457200" progId="Equation.3">
              <p:embed/>
            </p:oleObj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738813" y="1493838"/>
            <a:ext cx="3125787" cy="3192463"/>
            <a:chOff x="3477" y="603"/>
            <a:chExt cx="1969" cy="201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-8060408">
              <a:off x="3885" y="1111"/>
              <a:ext cx="9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-8060408">
              <a:off x="4167" y="868"/>
              <a:ext cx="8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-14622110">
              <a:off x="4577" y="734"/>
              <a:ext cx="81" cy="6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300" y="89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77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861" y="989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669" y="2285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005" y="2285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4005" y="1901"/>
              <a:ext cx="0" cy="3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 rot="15810710">
              <a:off x="5039" y="784"/>
              <a:ext cx="240" cy="574"/>
              <a:chOff x="4684" y="1056"/>
              <a:chExt cx="240" cy="574"/>
            </a:xfrm>
          </p:grpSpPr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 rot="-11886485">
                <a:off x="4684" y="1056"/>
                <a:ext cx="8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 rot="-1191010">
                <a:off x="4732" y="1390"/>
                <a:ext cx="192" cy="240"/>
                <a:chOff x="1488" y="1728"/>
                <a:chExt cx="192" cy="240"/>
              </a:xfrm>
            </p:grpSpPr>
            <p:sp>
              <p:nvSpPr>
                <p:cNvPr id="43" name="AutoShape 19"/>
                <p:cNvSpPr>
                  <a:spLocks noChangeArrowheads="1"/>
                </p:cNvSpPr>
                <p:nvPr/>
              </p:nvSpPr>
              <p:spPr bwMode="auto">
                <a:xfrm flipV="1">
                  <a:off x="1632" y="1776"/>
                  <a:ext cx="48" cy="192"/>
                </a:xfrm>
                <a:prstGeom prst="rtTriangl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AutoShape 20"/>
                <p:cNvSpPr>
                  <a:spLocks noChangeArrowheads="1"/>
                </p:cNvSpPr>
                <p:nvPr/>
              </p:nvSpPr>
              <p:spPr bwMode="auto">
                <a:xfrm flipH="1" flipV="1">
                  <a:off x="1488" y="1776"/>
                  <a:ext cx="48" cy="192"/>
                </a:xfrm>
                <a:prstGeom prst="rtTriangl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88" y="1728"/>
                  <a:ext cx="192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Oval 22"/>
              <p:cNvSpPr>
                <a:spLocks noChangeArrowheads="1"/>
              </p:cNvSpPr>
              <p:nvPr/>
            </p:nvSpPr>
            <p:spPr bwMode="auto">
              <a:xfrm>
                <a:off x="4796" y="151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4014" y="1144"/>
              <a:ext cx="749" cy="1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477" y="238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437" y="214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y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005" y="1757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z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graphicFrame>
          <p:nvGraphicFramePr>
            <p:cNvPr id="22" name="Object 27"/>
            <p:cNvGraphicFramePr>
              <a:graphicFrameLocks noChangeAspect="1"/>
            </p:cNvGraphicFramePr>
            <p:nvPr/>
          </p:nvGraphicFramePr>
          <p:xfrm>
            <a:off x="4159" y="1435"/>
            <a:ext cx="239" cy="282"/>
          </p:xfrm>
          <a:graphic>
            <a:graphicData uri="http://schemas.openxmlformats.org/presentationml/2006/ole">
              <p:oleObj spid="_x0000_s8195" name="Equation" r:id="rId4" imgW="215640" imgH="253800" progId="Equation.3">
                <p:embed/>
              </p:oleObj>
            </a:graphicData>
          </a:graphic>
        </p:graphicFrame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3685" y="1399"/>
              <a:ext cx="237" cy="219"/>
            </a:xfrm>
            <a:custGeom>
              <a:avLst/>
              <a:gdLst/>
              <a:ahLst/>
              <a:cxnLst>
                <a:cxn ang="0">
                  <a:pos x="100" y="46"/>
                </a:cxn>
                <a:cxn ang="0">
                  <a:pos x="0" y="219"/>
                </a:cxn>
                <a:cxn ang="0">
                  <a:pos x="237" y="219"/>
                </a:cxn>
                <a:cxn ang="0">
                  <a:pos x="155" y="0"/>
                </a:cxn>
              </a:cxnLst>
              <a:rect l="0" t="0" r="r" b="b"/>
              <a:pathLst>
                <a:path w="237" h="219">
                  <a:moveTo>
                    <a:pt x="100" y="46"/>
                  </a:moveTo>
                  <a:lnTo>
                    <a:pt x="0" y="219"/>
                  </a:lnTo>
                  <a:lnTo>
                    <a:pt x="237" y="219"/>
                  </a:lnTo>
                  <a:lnTo>
                    <a:pt x="15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584" y="1618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H="1">
              <a:off x="3566" y="1618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H="1">
              <a:off x="3612" y="1618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>
              <a:off x="3667" y="1618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>
              <a:off x="3704" y="1618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3749" y="1618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3804" y="1618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H="1">
              <a:off x="3850" y="1618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H="1">
              <a:off x="3896" y="1627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3941" y="1627"/>
              <a:ext cx="4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4864" y="11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35" name="Object 40"/>
            <p:cNvGraphicFramePr>
              <a:graphicFrameLocks noChangeAspect="1"/>
            </p:cNvGraphicFramePr>
            <p:nvPr/>
          </p:nvGraphicFramePr>
          <p:xfrm>
            <a:off x="4081" y="607"/>
            <a:ext cx="239" cy="286"/>
          </p:xfrm>
          <a:graphic>
            <a:graphicData uri="http://schemas.openxmlformats.org/presentationml/2006/ole">
              <p:oleObj spid="_x0000_s8196" name="Equation" r:id="rId5" imgW="190440" imgH="228600" progId="Equation.3">
                <p:embed/>
              </p:oleObj>
            </a:graphicData>
          </a:graphic>
        </p:graphicFrame>
        <p:graphicFrame>
          <p:nvGraphicFramePr>
            <p:cNvPr id="36" name="Object 41"/>
            <p:cNvGraphicFramePr>
              <a:graphicFrameLocks noChangeAspect="1"/>
            </p:cNvGraphicFramePr>
            <p:nvPr/>
          </p:nvGraphicFramePr>
          <p:xfrm>
            <a:off x="4716" y="830"/>
            <a:ext cx="192" cy="206"/>
          </p:xfrm>
          <a:graphic>
            <a:graphicData uri="http://schemas.openxmlformats.org/presentationml/2006/ole">
              <p:oleObj spid="_x0000_s8197" name="Equation" r:id="rId6" imgW="152280" imgH="164880" progId="Equation.3">
                <p:embed/>
              </p:oleObj>
            </a:graphicData>
          </a:graphic>
        </p:graphicFrame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4736" y="111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4371" y="842"/>
              <a:ext cx="402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39" name="Object 44"/>
            <p:cNvGraphicFramePr>
              <a:graphicFrameLocks noChangeAspect="1"/>
            </p:cNvGraphicFramePr>
            <p:nvPr/>
          </p:nvGraphicFramePr>
          <p:xfrm>
            <a:off x="4467" y="603"/>
            <a:ext cx="225" cy="282"/>
          </p:xfrm>
          <a:graphic>
            <a:graphicData uri="http://schemas.openxmlformats.org/presentationml/2006/ole">
              <p:oleObj spid="_x0000_s8198" name="Equation" r:id="rId7" imgW="203040" imgH="253800" progId="Equation.3">
                <p:embed/>
              </p:oleObj>
            </a:graphicData>
          </a:graphic>
        </p:graphicFrame>
      </p:grp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518025" y="1528763"/>
          <a:ext cx="879475" cy="371475"/>
        </p:xfrm>
        <a:graphic>
          <a:graphicData uri="http://schemas.openxmlformats.org/presentationml/2006/ole">
            <p:oleObj spid="_x0000_s8199" name="Equation" r:id="rId8" imgW="571320" imgH="2412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1196975" y="3460750"/>
          <a:ext cx="4010025" cy="781050"/>
        </p:xfrm>
        <a:graphic>
          <a:graphicData uri="http://schemas.openxmlformats.org/presentationml/2006/ole">
            <p:oleObj spid="_x0000_s8200" name="Equation" r:id="rId9" imgW="2603160" imgH="50796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220788" y="5091113"/>
          <a:ext cx="3932237" cy="858837"/>
        </p:xfrm>
        <a:graphic>
          <a:graphicData uri="http://schemas.openxmlformats.org/presentationml/2006/ole">
            <p:oleObj spid="_x0000_s8201" name="Equation" r:id="rId10" imgW="255240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727075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25538"/>
            <a:ext cx="7772400" cy="534828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动能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点动能：令连杆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点的质量为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上任意点的动能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44588" y="4254500"/>
          <a:ext cx="5516562" cy="1755775"/>
        </p:xfrm>
        <a:graphic>
          <a:graphicData uri="http://schemas.openxmlformats.org/presentationml/2006/ole">
            <p:oleObj spid="_x0000_s9218" name="Equation" r:id="rId3" imgW="3581280" imgH="11430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95375" y="1885950"/>
          <a:ext cx="5908675" cy="1755775"/>
        </p:xfrm>
        <a:graphic>
          <a:graphicData uri="http://schemas.openxmlformats.org/presentationml/2006/ole">
            <p:oleObj spid="_x0000_s9219" name="Equation" r:id="rId4" imgW="383508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571480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25538"/>
            <a:ext cx="7772400" cy="534828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动能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400" b="0" i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的动能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81313" y="1239838"/>
          <a:ext cx="6072187" cy="1754187"/>
        </p:xfrm>
        <a:graphic>
          <a:graphicData uri="http://schemas.openxmlformats.org/presentationml/2006/ole">
            <p:oleObj spid="_x0000_s10242" name="Equation" r:id="rId3" imgW="3657600" imgH="11430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92175" y="3443288"/>
          <a:ext cx="1979613" cy="733425"/>
        </p:xfrm>
        <a:graphic>
          <a:graphicData uri="http://schemas.openxmlformats.org/presentationml/2006/ole">
            <p:oleObj spid="_x0000_s10243" name="Equation" r:id="rId4" imgW="1028520" imgH="3808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03563" y="3003550"/>
          <a:ext cx="5359400" cy="1512888"/>
        </p:xfrm>
        <a:graphic>
          <a:graphicData uri="http://schemas.openxmlformats.org/presentationml/2006/ole">
            <p:oleObj spid="_x0000_s10244" name="Equation" r:id="rId5" imgW="3327120" imgH="939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76288" y="4498975"/>
          <a:ext cx="5546725" cy="2063750"/>
        </p:xfrm>
        <a:graphic>
          <a:graphicData uri="http://schemas.openxmlformats.org/presentationml/2006/ole">
            <p:oleObj spid="_x0000_s10245" name="Equation" r:id="rId6" imgW="3962160" imgH="1473120" progId="Equation.3">
              <p:embed/>
            </p:oleObj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75425" y="5195888"/>
            <a:ext cx="2147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bg1"/>
                </a:solidFill>
              </a:rPr>
              <a:t>I</a:t>
            </a:r>
            <a:r>
              <a:rPr lang="en-US" altLang="zh-CN" sz="2000" i="1" baseline="-25000">
                <a:solidFill>
                  <a:schemeClr val="bg1"/>
                </a:solidFill>
              </a:rPr>
              <a:t>i</a:t>
            </a:r>
            <a:r>
              <a:rPr lang="zh-CN" altLang="en-US" sz="2000">
                <a:solidFill>
                  <a:schemeClr val="bg1"/>
                </a:solidFill>
              </a:rPr>
              <a:t>称为伪转动惯量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500042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25538"/>
            <a:ext cx="7772400" cy="534828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动能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400" b="0" i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的动能（续）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物体的转动惯量及矩量为：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65238" y="2335213"/>
          <a:ext cx="5362575" cy="392112"/>
        </p:xfrm>
        <a:graphic>
          <a:graphicData uri="http://schemas.openxmlformats.org/presentationml/2006/ole">
            <p:oleObj spid="_x0000_s11266" name="Equation" r:id="rId3" imgW="3809880" imgH="27936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03338" y="2770188"/>
          <a:ext cx="5022850" cy="392112"/>
        </p:xfrm>
        <a:graphic>
          <a:graphicData uri="http://schemas.openxmlformats.org/presentationml/2006/ole">
            <p:oleObj spid="_x0000_s11267" name="Equation" r:id="rId4" imgW="3568680" imgH="27936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35088" y="3262313"/>
          <a:ext cx="3449637" cy="392112"/>
        </p:xfrm>
        <a:graphic>
          <a:graphicData uri="http://schemas.openxmlformats.org/presentationml/2006/ole">
            <p:oleObj spid="_x0000_s11268" name="Equation" r:id="rId5" imgW="2450880" imgH="279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74763" y="3609975"/>
          <a:ext cx="5345112" cy="892175"/>
        </p:xfrm>
        <a:graphic>
          <a:graphicData uri="http://schemas.openxmlformats.org/presentationml/2006/ole">
            <p:oleObj spid="_x0000_s11269" name="Equation" r:id="rId6" imgW="3797280" imgH="6346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89050" y="4479925"/>
          <a:ext cx="5200650" cy="892175"/>
        </p:xfrm>
        <a:graphic>
          <a:graphicData uri="http://schemas.openxmlformats.org/presentationml/2006/ole">
            <p:oleObj spid="_x0000_s11270" name="Equation" r:id="rId7" imgW="3695400" imgH="63468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55725" y="5438775"/>
          <a:ext cx="5183188" cy="892175"/>
        </p:xfrm>
        <a:graphic>
          <a:graphicData uri="http://schemas.openxmlformats.org/presentationml/2006/ole">
            <p:oleObj spid="_x0000_s11271" name="Equation" r:id="rId8" imgW="368280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500042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7772400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动能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400" b="0" i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的动能（续）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个连杆的动能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传动装置的动能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所有连杆传动装置的动能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动能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460500" y="2044700"/>
          <a:ext cx="6305550" cy="1314450"/>
        </p:xfrm>
        <a:graphic>
          <a:graphicData uri="http://schemas.openxmlformats.org/presentationml/2006/ole">
            <p:oleObj spid="_x0000_s12290" name="Equation" r:id="rId3" imgW="4508280" imgH="939600" progId="Equation.3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03200" y="3648075"/>
          <a:ext cx="8812213" cy="857250"/>
        </p:xfrm>
        <a:graphic>
          <a:graphicData uri="http://schemas.openxmlformats.org/presentationml/2006/ole">
            <p:oleObj spid="_x0000_s12291" name="Equation" r:id="rId4" imgW="5308560" imgH="558720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4060825" y="4471988"/>
          <a:ext cx="1370013" cy="603250"/>
        </p:xfrm>
        <a:graphic>
          <a:graphicData uri="http://schemas.openxmlformats.org/presentationml/2006/ole">
            <p:oleObj spid="_x0000_s12292" name="Equation" r:id="rId5" imgW="825480" imgH="393480" progId="Equation.3">
              <p:embed/>
            </p:oleObj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156075" y="5038725"/>
          <a:ext cx="1644650" cy="661988"/>
        </p:xfrm>
        <a:graphic>
          <a:graphicData uri="http://schemas.openxmlformats.org/presentationml/2006/ole">
            <p:oleObj spid="_x0000_s12293" name="Equation" r:id="rId6" imgW="990360" imgH="431640" progId="Equation.3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1571625" y="5776913"/>
          <a:ext cx="6281738" cy="720725"/>
        </p:xfrm>
        <a:graphic>
          <a:graphicData uri="http://schemas.openxmlformats.org/presentationml/2006/ole">
            <p:oleObj spid="_x0000_s12294" name="Equation" r:id="rId7" imgW="37843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机器人运动学分析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857364"/>
            <a:ext cx="7686700" cy="4686320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 位置和姿态的表示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 坐标变换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 机器人连杆参数及连杆坐标系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 连杆坐标变换及运动学方程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 运动学逆问题的相关问题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727075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7772400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位能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的位置</a:t>
            </a:r>
            <a:r>
              <a:rPr kumimoji="0" lang="en-US" altLang="zh-CN" sz="2000" b="0" i="1" u="none" strike="noStrike" kern="1200" cap="none" spc="0" normalizeH="0" baseline="30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处的质点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位能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连杆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的位能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个连杆的位能，传动装置的位能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忽略不记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构造拉格朗日函数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Wingdings" pitchFamily="2" charset="2"/>
              <a:buChar char="ü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506538" y="1916113"/>
          <a:ext cx="2951162" cy="371475"/>
        </p:xfrm>
        <a:graphic>
          <a:graphicData uri="http://schemas.openxmlformats.org/presentationml/2006/ole">
            <p:oleObj spid="_x0000_s13314" name="Equation" r:id="rId3" imgW="1777680" imgH="241200" progId="Equation.3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4792663" y="1936750"/>
          <a:ext cx="2298700" cy="390525"/>
        </p:xfrm>
        <a:graphic>
          <a:graphicData uri="http://schemas.openxmlformats.org/presentationml/2006/ole">
            <p:oleObj spid="_x0000_s13315" name="Equation" r:id="rId4" imgW="1384200" imgH="253800" progId="Equation.3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765425" y="2433638"/>
          <a:ext cx="4006850" cy="584200"/>
        </p:xfrm>
        <a:graphic>
          <a:graphicData uri="http://schemas.openxmlformats.org/presentationml/2006/ole">
            <p:oleObj spid="_x0000_s13316" name="Equation" r:id="rId5" imgW="2412720" imgH="380880" progId="Equation.3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930400" y="3455988"/>
          <a:ext cx="4027488" cy="661987"/>
        </p:xfrm>
        <a:graphic>
          <a:graphicData uri="http://schemas.openxmlformats.org/presentationml/2006/ole">
            <p:oleObj spid="_x0000_s13317" name="Equation" r:id="rId6" imgW="2425680" imgH="431640" progId="Equation.3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785813" y="4748213"/>
          <a:ext cx="7507287" cy="720725"/>
        </p:xfrm>
        <a:graphic>
          <a:graphicData uri="http://schemas.openxmlformats.org/presentationml/2006/ole">
            <p:oleObj spid="_x0000_s13318" name="Equation" r:id="rId7" imgW="45208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500042"/>
            <a:ext cx="7772400" cy="415925"/>
          </a:xfrm>
        </p:spPr>
        <p:txBody>
          <a:bodyPr>
            <a:no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机械手动力学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8339137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动力学求解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为对称矩阵，所以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85875" y="2439988"/>
          <a:ext cx="1244600" cy="312737"/>
        </p:xfrm>
        <a:graphic>
          <a:graphicData uri="http://schemas.openxmlformats.org/presentationml/2006/ole">
            <p:oleObj spid="_x0000_s14338" name="Equation" r:id="rId3" imgW="749160" imgH="203040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49300" y="1684338"/>
          <a:ext cx="7464425" cy="720725"/>
        </p:xfrm>
        <a:graphic>
          <a:graphicData uri="http://schemas.openxmlformats.org/presentationml/2006/ole">
            <p:oleObj spid="_x0000_s14339" name="Equation" r:id="rId4" imgW="4495680" imgH="469800" progId="Equation.3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977900" y="3178175"/>
          <a:ext cx="6283325" cy="720725"/>
        </p:xfrm>
        <a:graphic>
          <a:graphicData uri="http://schemas.openxmlformats.org/presentationml/2006/ole">
            <p:oleObj spid="_x0000_s14340" name="Equation" r:id="rId5" imgW="3784320" imgH="469800" progId="Equation.3">
              <p:embed/>
            </p:oleObj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329488" y="3409950"/>
            <a:ext cx="420687" cy="219075"/>
          </a:xfrm>
          <a:prstGeom prst="rightArrow">
            <a:avLst>
              <a:gd name="adj1" fmla="val 50000"/>
              <a:gd name="adj2" fmla="val 480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981075" y="3930650"/>
          <a:ext cx="4152900" cy="1479550"/>
        </p:xfrm>
        <a:graphic>
          <a:graphicData uri="http://schemas.openxmlformats.org/presentationml/2006/ole">
            <p:oleObj spid="_x0000_s14341" name="Equation" r:id="rId6" imgW="2501640" imgH="965160" progId="Equation.3">
              <p:embed/>
            </p:oleObj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746750" y="4078288"/>
            <a:ext cx="2393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当</a:t>
            </a:r>
            <a:r>
              <a:rPr lang="en-US" altLang="zh-CN" sz="2000" i="1">
                <a:solidFill>
                  <a:schemeClr val="bg1"/>
                </a:solidFill>
              </a:rPr>
              <a:t>p&gt;i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时，后面连杆对前面无影响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225" y="500042"/>
            <a:ext cx="7772400" cy="415925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机械手动力学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8339137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动力学求解（续）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95300" y="1550988"/>
          <a:ext cx="4259263" cy="719137"/>
        </p:xfrm>
        <a:graphic>
          <a:graphicData uri="http://schemas.openxmlformats.org/presentationml/2006/ole">
            <p:oleObj spid="_x0000_s15362" name="Equation" r:id="rId3" imgW="2565360" imgH="469800" progId="Equation.3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47663" y="2224088"/>
          <a:ext cx="8580437" cy="2220912"/>
        </p:xfrm>
        <a:graphic>
          <a:graphicData uri="http://schemas.openxmlformats.org/presentationml/2006/ole">
            <p:oleObj spid="_x0000_s15363" name="Equation" r:id="rId4" imgW="5168880" imgH="1447560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336550" y="4451350"/>
          <a:ext cx="8516938" cy="2182813"/>
        </p:xfrm>
        <a:graphic>
          <a:graphicData uri="http://schemas.openxmlformats.org/presentationml/2006/ole">
            <p:oleObj spid="_x0000_s15364" name="Equation" r:id="rId5" imgW="5130720" imgH="1422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225" y="584183"/>
            <a:ext cx="7772400" cy="415925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机械手动力学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8339137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动力学求解（续）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6225" y="1497013"/>
          <a:ext cx="8302625" cy="2176462"/>
        </p:xfrm>
        <a:graphic>
          <a:graphicData uri="http://schemas.openxmlformats.org/presentationml/2006/ole">
            <p:oleObj spid="_x0000_s16386" name="Equation" r:id="rId3" imgW="5537160" imgH="144756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88913" y="3719513"/>
          <a:ext cx="8607425" cy="704850"/>
        </p:xfrm>
        <a:graphic>
          <a:graphicData uri="http://schemas.openxmlformats.org/presentationml/2006/ole">
            <p:oleObj spid="_x0000_s16387" name="Equation" r:id="rId4" imgW="5740200" imgH="469800" progId="Equation.3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76225" y="4522788"/>
          <a:ext cx="8569325" cy="1447800"/>
        </p:xfrm>
        <a:graphic>
          <a:graphicData uri="http://schemas.openxmlformats.org/presentationml/2006/ole">
            <p:oleObj spid="_x0000_s16388" name="Equation" r:id="rId5" imgW="5715000" imgH="965160" progId="Equation.3">
              <p:embed/>
            </p:oleObj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06413" y="6008688"/>
            <a:ext cx="757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</a:t>
            </a:r>
            <a:r>
              <a:rPr lang="zh-CN" altLang="en-US" sz="2000">
                <a:solidFill>
                  <a:schemeClr val="bg1"/>
                </a:solidFill>
              </a:rPr>
              <a:t>惯量                    向心加速度系数 </a:t>
            </a:r>
            <a:r>
              <a:rPr lang="en-US" altLang="zh-CN" sz="2000">
                <a:solidFill>
                  <a:schemeClr val="bg1"/>
                </a:solidFill>
              </a:rPr>
              <a:t>/</a:t>
            </a:r>
            <a:r>
              <a:rPr lang="zh-CN" altLang="en-US" sz="2000">
                <a:solidFill>
                  <a:schemeClr val="bg1"/>
                </a:solidFill>
              </a:rPr>
              <a:t>哥氏加速度系数       重力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225" y="571480"/>
            <a:ext cx="7772400" cy="415925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二连杆机械手动力学方程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8469312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运动学方程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" y="1792288"/>
          <a:ext cx="6778625" cy="1371600"/>
        </p:xfrm>
        <a:graphic>
          <a:graphicData uri="http://schemas.openxmlformats.org/presentationml/2006/ole">
            <p:oleObj spid="_x0000_s17410" name="Equation" r:id="rId3" imgW="4520880" imgH="914400" progId="Equation.3">
              <p:embed/>
            </p:oleObj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546975" y="11493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i="1">
              <a:solidFill>
                <a:schemeClr val="bg1"/>
              </a:solidFill>
            </a:endParaRPr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/>
        </p:nvGraphicFramePr>
        <p:xfrm>
          <a:off x="715963" y="3230563"/>
          <a:ext cx="5846762" cy="1371600"/>
        </p:xfrm>
        <a:graphic>
          <a:graphicData uri="http://schemas.openxmlformats.org/presentationml/2006/ole">
            <p:oleObj spid="_x0000_s17411" name="Equation" r:id="rId4" imgW="3898800" imgH="914400" progId="Equation.3">
              <p:embed/>
            </p:oleObj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/>
        </p:nvGraphicFramePr>
        <p:xfrm>
          <a:off x="574675" y="4629150"/>
          <a:ext cx="8129588" cy="1638300"/>
        </p:xfrm>
        <a:graphic>
          <a:graphicData uri="http://schemas.openxmlformats.org/presentationml/2006/ole">
            <p:oleObj spid="_x0000_s17412" name="Equation" r:id="rId5" imgW="5422680" imgH="1091880" progId="Equation.3">
              <p:embed/>
            </p:oleObj>
          </a:graphicData>
        </a:graphic>
      </p:graphicFrame>
      <p:sp>
        <p:nvSpPr>
          <p:cNvPr id="10" name="Line 31"/>
          <p:cNvSpPr>
            <a:spLocks noChangeShapeType="1"/>
          </p:cNvSpPr>
          <p:nvPr/>
        </p:nvSpPr>
        <p:spPr bwMode="auto">
          <a:xfrm flipH="1" flipV="1">
            <a:off x="796925" y="6080125"/>
            <a:ext cx="1746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1" name="Object 32"/>
          <p:cNvGraphicFramePr>
            <a:graphicFrameLocks noChangeAspect="1"/>
          </p:cNvGraphicFramePr>
          <p:nvPr/>
        </p:nvGraphicFramePr>
        <p:xfrm>
          <a:off x="1020763" y="6288088"/>
          <a:ext cx="1141412" cy="381000"/>
        </p:xfrm>
        <a:graphic>
          <a:graphicData uri="http://schemas.openxmlformats.org/presentationml/2006/ole">
            <p:oleObj spid="_x0000_s17413" name="Equation" r:id="rId6" imgW="761760" imgH="253800" progId="Equation.3">
              <p:embed/>
            </p:oleObj>
          </a:graphicData>
        </a:graphic>
      </p:graphicFrame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7096125" y="1598613"/>
            <a:ext cx="1844675" cy="2714625"/>
            <a:chOff x="4470" y="1007"/>
            <a:chExt cx="1162" cy="1710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4726" y="1144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4726" y="1170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357" y="1007"/>
              <a:ext cx="2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</a:rPr>
                <a:t>y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736" y="1135"/>
              <a:ext cx="182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882" y="175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909" y="1784"/>
              <a:ext cx="11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918" y="1774"/>
              <a:ext cx="503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937" y="1801"/>
              <a:ext cx="484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394" y="2213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Arc 17"/>
            <p:cNvSpPr>
              <a:spLocks/>
            </p:cNvSpPr>
            <p:nvPr/>
          </p:nvSpPr>
          <p:spPr bwMode="auto">
            <a:xfrm flipV="1">
              <a:off x="4726" y="1464"/>
              <a:ext cx="101" cy="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653" y="1492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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826" y="1419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d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899" y="1630"/>
              <a:ext cx="29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m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6" name="Arc 21"/>
            <p:cNvSpPr>
              <a:spLocks/>
            </p:cNvSpPr>
            <p:nvPr/>
          </p:nvSpPr>
          <p:spPr bwMode="auto">
            <a:xfrm flipV="1">
              <a:off x="4991" y="1967"/>
              <a:ext cx="165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4982" y="2013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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5200" y="1867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d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4709" y="112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4513" y="138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0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745" y="1152"/>
              <a:ext cx="685" cy="10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5046" y="1456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r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470" y="104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</a:rPr>
                <a:t>z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H="1">
              <a:off x="4517" y="1143"/>
              <a:ext cx="21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4815" y="196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607" y="1729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</a:rPr>
                <a:t>z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4654" y="1782"/>
              <a:ext cx="256" cy="23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4910" y="1783"/>
              <a:ext cx="73" cy="23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V="1">
              <a:off x="4929" y="1710"/>
              <a:ext cx="265" cy="5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5183" y="1602"/>
              <a:ext cx="2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</a:rPr>
                <a:t>y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5393" y="2368"/>
              <a:ext cx="23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sym typeface="Symbol" pitchFamily="18" charset="2"/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endParaRPr lang="en-US" altLang="zh-CN" sz="1800" baseline="-25000">
                <a:solidFill>
                  <a:schemeClr val="bg1"/>
                </a:solidFill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4922" y="2378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</a:rPr>
                <a:t>z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>
              <a:off x="5152" y="2267"/>
              <a:ext cx="256" cy="23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5408" y="2249"/>
              <a:ext cx="211" cy="17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V="1">
              <a:off x="5409" y="2020"/>
              <a:ext cx="100" cy="21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5393" y="1822"/>
              <a:ext cx="23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</a:rPr>
                <a:t>y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225" y="571480"/>
            <a:ext cx="7772400" cy="415925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二连杆机械手动力学方程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8469312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动力学方程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827088" y="2695575"/>
          <a:ext cx="6645275" cy="1066800"/>
        </p:xfrm>
        <a:graphic>
          <a:graphicData uri="http://schemas.openxmlformats.org/presentationml/2006/ole">
            <p:oleObj spid="_x0000_s18434" name="Equation" r:id="rId3" imgW="4431960" imgH="711000" progId="Equation.3">
              <p:embed/>
            </p:oleObj>
          </a:graphicData>
        </a:graphic>
      </p:graphicFrame>
      <p:sp>
        <p:nvSpPr>
          <p:cNvPr id="7" name="AutoShape 34"/>
          <p:cNvSpPr>
            <a:spLocks noChangeArrowheads="1"/>
          </p:cNvSpPr>
          <p:nvPr/>
        </p:nvSpPr>
        <p:spPr bwMode="auto">
          <a:xfrm>
            <a:off x="6299200" y="2089150"/>
            <a:ext cx="550863" cy="188913"/>
          </a:xfrm>
          <a:prstGeom prst="rightArrow">
            <a:avLst>
              <a:gd name="adj1" fmla="val 50000"/>
              <a:gd name="adj2" fmla="val 728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8" name="Object 35"/>
          <p:cNvGraphicFramePr>
            <a:graphicFrameLocks noChangeAspect="1"/>
          </p:cNvGraphicFramePr>
          <p:nvPr/>
        </p:nvGraphicFramePr>
        <p:xfrm>
          <a:off x="798513" y="2327275"/>
          <a:ext cx="1446212" cy="381000"/>
        </p:xfrm>
        <a:graphic>
          <a:graphicData uri="http://schemas.openxmlformats.org/presentationml/2006/ole">
            <p:oleObj spid="_x0000_s18435" name="Equation" r:id="rId4" imgW="965160" imgH="253800" progId="Equation.3">
              <p:embed/>
            </p:oleObj>
          </a:graphicData>
        </a:graphic>
      </p:graphicFrame>
      <p:sp>
        <p:nvSpPr>
          <p:cNvPr id="9" name="AutoShape 36"/>
          <p:cNvSpPr>
            <a:spLocks/>
          </p:cNvSpPr>
          <p:nvPr/>
        </p:nvSpPr>
        <p:spPr bwMode="auto">
          <a:xfrm>
            <a:off x="638175" y="1944688"/>
            <a:ext cx="88900" cy="595312"/>
          </a:xfrm>
          <a:prstGeom prst="leftBrace">
            <a:avLst>
              <a:gd name="adj1" fmla="val 55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774700" y="1633538"/>
          <a:ext cx="5502275" cy="666750"/>
        </p:xfrm>
        <a:graphic>
          <a:graphicData uri="http://schemas.openxmlformats.org/presentationml/2006/ole">
            <p:oleObj spid="_x0000_s18436" name="Equation" r:id="rId5" imgW="3670200" imgH="444240" progId="Equation.3">
              <p:embed/>
            </p:oleObj>
          </a:graphicData>
        </a:graphic>
      </p:graphicFrame>
      <p:graphicFrame>
        <p:nvGraphicFramePr>
          <p:cNvPr id="11" name="Object 38"/>
          <p:cNvGraphicFramePr>
            <a:graphicFrameLocks noChangeAspect="1"/>
          </p:cNvGraphicFramePr>
          <p:nvPr/>
        </p:nvGraphicFramePr>
        <p:xfrm>
          <a:off x="841375" y="4462463"/>
          <a:ext cx="4206875" cy="666750"/>
        </p:xfrm>
        <a:graphic>
          <a:graphicData uri="http://schemas.openxmlformats.org/presentationml/2006/ole">
            <p:oleObj spid="_x0000_s18437" name="Equation" r:id="rId6" imgW="2806560" imgH="444240" progId="Equation.3">
              <p:embed/>
            </p:oleObj>
          </a:graphicData>
        </a:graphic>
      </p:graphicFrame>
      <p:sp>
        <p:nvSpPr>
          <p:cNvPr id="12" name="AutoShape 39"/>
          <p:cNvSpPr>
            <a:spLocks/>
          </p:cNvSpPr>
          <p:nvPr/>
        </p:nvSpPr>
        <p:spPr bwMode="auto">
          <a:xfrm>
            <a:off x="609600" y="2960688"/>
            <a:ext cx="144463" cy="1843087"/>
          </a:xfrm>
          <a:prstGeom prst="leftBrace">
            <a:avLst>
              <a:gd name="adj1" fmla="val 1063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Object 40"/>
          <p:cNvGraphicFramePr>
            <a:graphicFrameLocks noChangeAspect="1"/>
          </p:cNvGraphicFramePr>
          <p:nvPr/>
        </p:nvGraphicFramePr>
        <p:xfrm>
          <a:off x="858838" y="3836988"/>
          <a:ext cx="5253037" cy="666750"/>
        </p:xfrm>
        <a:graphic>
          <a:graphicData uri="http://schemas.openxmlformats.org/presentationml/2006/ole">
            <p:oleObj spid="_x0000_s18438" name="Equation" r:id="rId7" imgW="3504960" imgH="444240" progId="Equation.3">
              <p:embed/>
            </p:oleObj>
          </a:graphicData>
        </a:graphic>
      </p:graphicFrame>
      <p:graphicFrame>
        <p:nvGraphicFramePr>
          <p:cNvPr id="14" name="Object 41"/>
          <p:cNvGraphicFramePr>
            <a:graphicFrameLocks noChangeAspect="1"/>
          </p:cNvGraphicFramePr>
          <p:nvPr/>
        </p:nvGraphicFramePr>
        <p:xfrm>
          <a:off x="828675" y="5170488"/>
          <a:ext cx="1674813" cy="323850"/>
        </p:xfrm>
        <a:graphic>
          <a:graphicData uri="http://schemas.openxmlformats.org/presentationml/2006/ole">
            <p:oleObj spid="_x0000_s18439" name="Equation" r:id="rId8" imgW="1117440" imgH="215640" progId="Equation.3">
              <p:embed/>
            </p:oleObj>
          </a:graphicData>
        </a:graphic>
      </p:graphicFrame>
      <p:graphicFrame>
        <p:nvGraphicFramePr>
          <p:cNvPr id="15" name="Object 42"/>
          <p:cNvGraphicFramePr>
            <a:graphicFrameLocks noChangeAspect="1"/>
          </p:cNvGraphicFramePr>
          <p:nvPr/>
        </p:nvGraphicFramePr>
        <p:xfrm>
          <a:off x="812800" y="5640388"/>
          <a:ext cx="6929438" cy="342900"/>
        </p:xfrm>
        <a:graphic>
          <a:graphicData uri="http://schemas.openxmlformats.org/presentationml/2006/ole">
            <p:oleObj spid="_x0000_s18440" name="Equation" r:id="rId9" imgW="4622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225" y="571480"/>
            <a:ext cx="7772400" cy="415925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二连杆机械手动力学方程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8138" y="1095375"/>
            <a:ext cx="8469312" cy="53482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动力学方程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续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727075" y="1774825"/>
          <a:ext cx="1674813" cy="323850"/>
        </p:xfrm>
        <a:graphic>
          <a:graphicData uri="http://schemas.openxmlformats.org/presentationml/2006/ole">
            <p:oleObj spid="_x0000_s19458" name="Equation" r:id="rId3" imgW="1117440" imgH="215640" progId="Equation.3">
              <p:embed/>
            </p:oleObj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682625" y="2171700"/>
          <a:ext cx="6929438" cy="342900"/>
        </p:xfrm>
        <a:graphic>
          <a:graphicData uri="http://schemas.openxmlformats.org/presentationml/2006/ole">
            <p:oleObj spid="_x0000_s19459" name="Equation" r:id="rId4" imgW="4622760" imgH="228600" progId="Equation.3">
              <p:embed/>
            </p:oleObj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217488" y="2616200"/>
          <a:ext cx="8677275" cy="1371600"/>
        </p:xfrm>
        <a:graphic>
          <a:graphicData uri="http://schemas.openxmlformats.org/presentationml/2006/ole">
            <p:oleObj spid="_x0000_s19460" name="Equation" r:id="rId5" imgW="5790960" imgH="914400" progId="Equation.3">
              <p:embed/>
            </p:oleObj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711200" y="4030663"/>
          <a:ext cx="1674813" cy="666750"/>
        </p:xfrm>
        <a:graphic>
          <a:graphicData uri="http://schemas.openxmlformats.org/presentationml/2006/ole">
            <p:oleObj spid="_x0000_s19461" name="Equation" r:id="rId6" imgW="1117440" imgH="444240" progId="Equation.3">
              <p:embed/>
            </p:oleObj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742950" y="4719638"/>
          <a:ext cx="6604000" cy="1028700"/>
        </p:xfrm>
        <a:graphic>
          <a:graphicData uri="http://schemas.openxmlformats.org/presentationml/2006/ole">
            <p:oleObj spid="_x0000_s19462" name="Equation" r:id="rId7" imgW="4406760" imgH="685800" progId="Equation.3">
              <p:embed/>
            </p:oleObj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765175" y="5799138"/>
          <a:ext cx="6299200" cy="666750"/>
        </p:xfrm>
        <a:graphic>
          <a:graphicData uri="http://schemas.openxmlformats.org/presentationml/2006/ole">
            <p:oleObj spid="_x0000_s19463" name="Equation" r:id="rId8" imgW="4203360" imgH="444240" progId="Equation.3">
              <p:embed/>
            </p:oleObj>
          </a:graphicData>
        </a:graphic>
      </p:graphicFrame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2525713" y="4295775"/>
            <a:ext cx="449262" cy="173038"/>
          </a:xfrm>
          <a:prstGeom prst="rightArrow">
            <a:avLst>
              <a:gd name="adj1" fmla="val 50000"/>
              <a:gd name="adj2" fmla="val 649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机器人运动学的研究内容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186766" cy="5214950"/>
          </a:xfrm>
        </p:spPr>
        <p:txBody>
          <a:bodyPr>
            <a:normAutofit fontScale="85000" lnSpcReduction="20000"/>
          </a:bodyPr>
          <a:lstStyle/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一般可以将机器人看作是一个开链式多连杆机构，始端连杆就是机器人的机座，末端连杆与工具相连，相邻连杆之间用一个关节连接在一起。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机器人运动学包括两方面问题：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SzPct val="80000"/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运动学正问题：已知各关节角值，求工具在空间的位置和姿态。实际上，这是建立运动学方程的过程。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SzPct val="80000"/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运动学逆问题：已知工具的位姿，求各关节角值，这是求解运动学方程的问题。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7" y="2714620"/>
            <a:ext cx="1948563" cy="217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714620"/>
            <a:ext cx="20164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位置和方位的表示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186766" cy="2786082"/>
          </a:xfrm>
        </p:spPr>
        <p:txBody>
          <a:bodyPr>
            <a:normAutofit fontScale="92500" lnSpcReduction="10000"/>
          </a:bodyPr>
          <a:lstStyle/>
          <a:p>
            <a:pPr>
              <a:buSzPct val="8000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为了描述机器人本身各连杆之间、机器人和环境之间的运动关系，通常将它们看作刚体。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刚体的位置和姿态描述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• </a:t>
            </a:r>
            <a:r>
              <a:rPr lang="zh-CN" altLang="en-US" dirty="0" smtClean="0">
                <a:solidFill>
                  <a:schemeClr val="bg1"/>
                </a:solidFill>
              </a:rPr>
              <a:t>在直角坐标系｛ </a:t>
            </a:r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｝ 中，任意一点</a:t>
            </a:r>
            <a:r>
              <a:rPr lang="en-US" altLang="zh-CN" b="1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的位置可以用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×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列向量表示，称为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位置矢量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429132"/>
            <a:ext cx="167950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57628"/>
            <a:ext cx="3214710" cy="275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位置和方位的表示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186766" cy="5214950"/>
          </a:xfrm>
        </p:spPr>
        <p:txBody>
          <a:bodyPr>
            <a:normAutofit fontScale="70000" lnSpcReduction="20000"/>
          </a:bodyPr>
          <a:lstStyle/>
          <a:p>
            <a:pPr>
              <a:buSzPct val="8000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•   </a:t>
            </a:r>
            <a:r>
              <a:rPr lang="zh-CN" altLang="en-US" dirty="0" smtClean="0">
                <a:solidFill>
                  <a:schemeClr val="bg1"/>
                </a:solidFill>
              </a:rPr>
              <a:t>为了确定刚体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的姿态（也称方位），设一个坐标系｛ 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｝ 与该刚体固接。用坐标系的三个单位主矢量</a:t>
            </a:r>
            <a:r>
              <a:rPr lang="en-US" altLang="zh-CN" i="1" dirty="0" err="1" smtClean="0">
                <a:solidFill>
                  <a:schemeClr val="bg1"/>
                </a:solidFill>
              </a:rPr>
              <a:t>xB</a:t>
            </a:r>
            <a:r>
              <a:rPr lang="zh-CN" altLang="en-US" dirty="0" smtClean="0">
                <a:solidFill>
                  <a:schemeClr val="bg1"/>
                </a:solidFill>
              </a:rPr>
              <a:t>， </a:t>
            </a:r>
            <a:r>
              <a:rPr lang="en-US" altLang="zh-CN" dirty="0" err="1" smtClean="0">
                <a:solidFill>
                  <a:schemeClr val="bg1"/>
                </a:solidFill>
              </a:rPr>
              <a:t>yB</a:t>
            </a:r>
            <a:r>
              <a:rPr lang="zh-CN" altLang="en-US" dirty="0" smtClean="0">
                <a:solidFill>
                  <a:schemeClr val="bg1"/>
                </a:solidFill>
              </a:rPr>
              <a:t>， </a:t>
            </a:r>
            <a:r>
              <a:rPr lang="en-US" altLang="zh-CN" dirty="0" err="1" smtClean="0">
                <a:solidFill>
                  <a:schemeClr val="bg1"/>
                </a:solidFill>
              </a:rPr>
              <a:t>zB</a:t>
            </a:r>
            <a:r>
              <a:rPr lang="zh-CN" altLang="en-US" dirty="0" smtClean="0">
                <a:solidFill>
                  <a:schemeClr val="bg1"/>
                </a:solidFill>
              </a:rPr>
              <a:t>相对于参考坐标系｛ 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｝ 的方向余弦组成的</a:t>
            </a:r>
            <a:r>
              <a:rPr lang="en-US" altLang="zh-CN" dirty="0" smtClean="0">
                <a:solidFill>
                  <a:schemeClr val="bg1"/>
                </a:solidFill>
              </a:rPr>
              <a:t>3×3</a:t>
            </a:r>
            <a:r>
              <a:rPr lang="zh-CN" altLang="en-US" dirty="0" smtClean="0">
                <a:solidFill>
                  <a:schemeClr val="bg1"/>
                </a:solidFill>
              </a:rPr>
              <a:t>矩阵表示刚体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相对于坐标系｛ 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｝ 的姿态。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/>
            </a:r>
            <a:br>
              <a:rPr lang="zh-CN" altLang="en-US" b="1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称为旋转矩阵，也可表示成：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SzPct val="8000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旋转矩阵是正交的。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928934"/>
            <a:ext cx="299418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071942"/>
            <a:ext cx="2928958" cy="164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位置和方位的表示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3781"/>
            <a:ext cx="9144000" cy="47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372</TotalTime>
  <Words>1131</Words>
  <PresentationFormat>全屏显示(4:3)</PresentationFormat>
  <Paragraphs>290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0" baseType="lpstr">
      <vt:lpstr>暗香扑面</vt:lpstr>
      <vt:lpstr>Microsoft 公式 3.0</vt:lpstr>
      <vt:lpstr>MathType 6.0 Equation</vt:lpstr>
      <vt:lpstr>第四讲  机器人的数学基础                 ————工业机器人</vt:lpstr>
      <vt:lpstr>主要内容</vt:lpstr>
      <vt:lpstr>工业机器人常用术语</vt:lpstr>
      <vt:lpstr>工业机器人常用术语</vt:lpstr>
      <vt:lpstr>机器人运动学分析</vt:lpstr>
      <vt:lpstr>机器人运动学的研究内容</vt:lpstr>
      <vt:lpstr>位置和方位的表示</vt:lpstr>
      <vt:lpstr>位置和方位的表示</vt:lpstr>
      <vt:lpstr>位置和方位的表示</vt:lpstr>
      <vt:lpstr>位置和方位的表示</vt:lpstr>
      <vt:lpstr>坐标变换</vt:lpstr>
      <vt:lpstr>坐标变换</vt:lpstr>
      <vt:lpstr>坐标变换</vt:lpstr>
      <vt:lpstr>坐标变换</vt:lpstr>
      <vt:lpstr>坐标变换</vt:lpstr>
      <vt:lpstr>机器人连杆参数及连杆坐标系</vt:lpstr>
      <vt:lpstr>机器人连杆参数及连杆坐标系</vt:lpstr>
      <vt:lpstr>机器人连杆参数及连杆坐标系</vt:lpstr>
      <vt:lpstr>机器人连杆参数及连杆坐标系</vt:lpstr>
      <vt:lpstr>机器人连杆参数及连杆坐标系</vt:lpstr>
      <vt:lpstr>机器人连杆参数及连杆坐标系</vt:lpstr>
      <vt:lpstr>连杆坐标变换及运动学方程</vt:lpstr>
      <vt:lpstr>连杆坐标变换及运动学方程</vt:lpstr>
      <vt:lpstr>连杆坐标变换及运动学方程</vt:lpstr>
      <vt:lpstr>运动学逆问题的相关问题</vt:lpstr>
      <vt:lpstr>运动学逆问题的相关问题</vt:lpstr>
      <vt:lpstr>运动学逆问题的相关问题</vt:lpstr>
      <vt:lpstr>运动学逆问题的相关问题</vt:lpstr>
      <vt:lpstr>运动学逆问题的相关问题</vt:lpstr>
      <vt:lpstr>机械手运动的表示方法</vt:lpstr>
      <vt:lpstr>机械手运动的表示方法</vt:lpstr>
      <vt:lpstr>机械手运动的表示方法</vt:lpstr>
      <vt:lpstr>雅可比矩阵</vt:lpstr>
      <vt:lpstr>手爪力和关节驱动力的关系</vt:lpstr>
      <vt:lpstr>手爪力和关节驱动力的关系</vt:lpstr>
      <vt:lpstr>手爪力和关节驱动力的关系</vt:lpstr>
      <vt:lpstr>机器人动力学</vt:lpstr>
      <vt:lpstr>幻灯片 38</vt:lpstr>
      <vt:lpstr>刚体动力学</vt:lpstr>
      <vt:lpstr>刚体动力学</vt:lpstr>
      <vt:lpstr>刚体动力学</vt:lpstr>
      <vt:lpstr>刚体动力学</vt:lpstr>
      <vt:lpstr>刚体动力学</vt:lpstr>
      <vt:lpstr>机械手动力学</vt:lpstr>
      <vt:lpstr>机械手动力学</vt:lpstr>
      <vt:lpstr>机械手动力学</vt:lpstr>
      <vt:lpstr>机械手动力学</vt:lpstr>
      <vt:lpstr>机械手动力学</vt:lpstr>
      <vt:lpstr>机械手动力学</vt:lpstr>
      <vt:lpstr>机械手动力学</vt:lpstr>
      <vt:lpstr>机械手动力学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第二讲  机器人的上肢</dc:title>
  <dc:creator>gy</dc:creator>
  <cp:lastModifiedBy>gy</cp:lastModifiedBy>
  <cp:revision>97</cp:revision>
  <dcterms:created xsi:type="dcterms:W3CDTF">2015-04-14T05:27:57Z</dcterms:created>
  <dcterms:modified xsi:type="dcterms:W3CDTF">2015-04-28T10:12:11Z</dcterms:modified>
</cp:coreProperties>
</file>