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68" r:id="rId2"/>
    <p:sldId id="267" r:id="rId3"/>
    <p:sldId id="270" r:id="rId4"/>
    <p:sldId id="271" r:id="rId5"/>
    <p:sldId id="272" r:id="rId6"/>
    <p:sldId id="273" r:id="rId7"/>
    <p:sldId id="274" r:id="rId8"/>
    <p:sldId id="275" r:id="rId9"/>
    <p:sldId id="276" r:id="rId10"/>
    <p:sldId id="277" r:id="rId11"/>
    <p:sldId id="278" r:id="rId12"/>
    <p:sldId id="279" r:id="rId13"/>
    <p:sldId id="281" r:id="rId14"/>
    <p:sldId id="280"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269" r:id="rId51"/>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320C190-28BB-4479-9C45-5CDD079770C5}"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652F50F-CEDD-4EFD-9092-72890755C811}" type="slidenum">
              <a:rPr lang="zh-CN" altLang="en-US"/>
              <a:pPr>
                <a:defRPr/>
              </a:pPr>
              <a:t>‹#›</a:t>
            </a:fld>
            <a:endParaRPr lang="zh-CN" altLang="en-US"/>
          </a:p>
        </p:txBody>
      </p:sp>
    </p:spTree>
    <p:extLst>
      <p:ext uri="{BB962C8B-B14F-4D97-AF65-F5344CB8AC3E}">
        <p14:creationId xmlns:p14="http://schemas.microsoft.com/office/powerpoint/2010/main" val="97506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54276"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1E3E469-005A-426C-BDB9-119ABACDC0F8}" type="slidenum">
              <a:rPr lang="zh-CN" altLang="ko-KR"/>
              <a:pPr>
                <a:defRPr/>
              </a:pPr>
              <a:t>‹#›</a:t>
            </a:fld>
            <a:endParaRPr lang="zh-CN" altLang="ko-KR"/>
          </a:p>
        </p:txBody>
      </p:sp>
    </p:spTree>
    <p:extLst>
      <p:ext uri="{BB962C8B-B14F-4D97-AF65-F5344CB8AC3E}">
        <p14:creationId xmlns:p14="http://schemas.microsoft.com/office/powerpoint/2010/main" val="840097007"/>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16683384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098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2337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101714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90245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50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2002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2122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08140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86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40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749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2pPr>
      <a:lvl3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3pPr>
      <a:lvl4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4pPr>
      <a:lvl5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第一章 概论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第一节 计算机网络的概述</a:t>
            </a:r>
          </a:p>
        </p:txBody>
      </p:sp>
      <p:sp>
        <p:nvSpPr>
          <p:cNvPr id="12291" name="内容占位符 2"/>
          <p:cNvSpPr>
            <a:spLocks noGrp="1"/>
          </p:cNvSpPr>
          <p:nvPr>
            <p:ph idx="1"/>
          </p:nvPr>
        </p:nvSpPr>
        <p:spPr/>
        <p:txBody>
          <a:bodyPr/>
          <a:lstStyle/>
          <a:p>
            <a:pPr>
              <a:spcBef>
                <a:spcPct val="0"/>
              </a:spcBef>
            </a:pPr>
            <a:r>
              <a:rPr lang="zh-CN" altLang="zh-CN" smtClean="0">
                <a:solidFill>
                  <a:srgbClr val="00B0F0"/>
                </a:solidFill>
              </a:rPr>
              <a:t>提高系统的可靠性和可用性</a:t>
            </a:r>
          </a:p>
          <a:p>
            <a:pPr>
              <a:spcBef>
                <a:spcPct val="0"/>
              </a:spcBef>
            </a:pPr>
            <a:r>
              <a:rPr lang="en-US" altLang="zh-CN" sz="2400" smtClean="0"/>
              <a:t>    </a:t>
            </a:r>
            <a:r>
              <a:rPr lang="zh-CN" altLang="zh-CN" sz="2400" smtClean="0"/>
              <a:t>可靠性的提高体现在网络中计算机彼此互为备用，在单机使用的情况下，如没有备用机，则计算机一有故障便会导致停机。如果增加备用机，则费用也会极大增加。当计算机连成网络后，各计算机可以通过网络互为后备，当某一处计算机发生故障时，可由别处的计算机代为处理。还可以在网络的一些节点上设置一定的备用设备，起到全网络公用后备的作用。这样计算机网络就能起到提高系统可靠性及可用性的作用。特别是在地理位置分布很广且具有实时性管理和不间断运行要求的系统中，建立计算机网络便可保证系统更高的可靠性和可用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第一节 计算机网络的概述</a:t>
            </a:r>
          </a:p>
        </p:txBody>
      </p:sp>
      <p:sp>
        <p:nvSpPr>
          <p:cNvPr id="13315" name="内容占位符 2"/>
          <p:cNvSpPr>
            <a:spLocks noGrp="1"/>
          </p:cNvSpPr>
          <p:nvPr>
            <p:ph idx="1"/>
          </p:nvPr>
        </p:nvSpPr>
        <p:spPr/>
        <p:txBody>
          <a:bodyPr/>
          <a:lstStyle/>
          <a:p>
            <a:pPr>
              <a:spcBef>
                <a:spcPct val="0"/>
              </a:spcBef>
            </a:pPr>
            <a:r>
              <a:rPr lang="zh-CN" altLang="zh-CN" smtClean="0">
                <a:solidFill>
                  <a:srgbClr val="00B0F0"/>
                </a:solidFill>
              </a:rPr>
              <a:t>分布式网络处理</a:t>
            </a:r>
          </a:p>
          <a:p>
            <a:pPr>
              <a:spcBef>
                <a:spcPct val="0"/>
              </a:spcBef>
            </a:pPr>
            <a:r>
              <a:rPr lang="en-US" altLang="zh-CN" smtClean="0"/>
              <a:t>    </a:t>
            </a:r>
            <a:r>
              <a:rPr lang="zh-CN" altLang="zh-CN" smtClean="0"/>
              <a:t>一般在计算机网络中，用户可根据问题的实质和要求选择网内最合适的资源来处理，以便使问题能迅速而经济地得以解决，对于综合性大型问题可以采用合适的算法将任务分散到不同的计算机上进行处理。各计算机连成网络也有利于共同协作进行重大科研课题的开发和研究。利用网络技术还可以将许多小型机或微型机连成具有高性能的分布式计算机系统，使它具有解决复杂问题的能力，从而使费用极大降低。</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第一节 计算机网络的概述</a:t>
            </a:r>
          </a:p>
        </p:txBody>
      </p:sp>
      <p:sp>
        <p:nvSpPr>
          <p:cNvPr id="14339" name="内容占位符 2"/>
          <p:cNvSpPr>
            <a:spLocks noGrp="1"/>
          </p:cNvSpPr>
          <p:nvPr>
            <p:ph idx="1"/>
          </p:nvPr>
        </p:nvSpPr>
        <p:spPr>
          <a:xfrm>
            <a:off x="323850" y="1295400"/>
            <a:ext cx="8424863" cy="4876800"/>
          </a:xfrm>
        </p:spPr>
        <p:txBody>
          <a:bodyPr/>
          <a:lstStyle/>
          <a:p>
            <a:pPr>
              <a:spcBef>
                <a:spcPct val="0"/>
              </a:spcBef>
            </a:pPr>
            <a:r>
              <a:rPr lang="zh-CN" altLang="zh-CN" smtClean="0">
                <a:solidFill>
                  <a:srgbClr val="00B0F0"/>
                </a:solidFill>
              </a:rPr>
              <a:t>提高系统性能价格比，易于扩充，便于维护</a:t>
            </a:r>
          </a:p>
          <a:p>
            <a:pPr>
              <a:spcBef>
                <a:spcPct val="0"/>
              </a:spcBef>
            </a:pPr>
            <a:r>
              <a:rPr lang="en-US" altLang="zh-CN" smtClean="0"/>
              <a:t>    </a:t>
            </a:r>
            <a:r>
              <a:rPr lang="zh-CN" altLang="zh-CN" smtClean="0"/>
              <a:t>计算机组成网络后，虽然增加了通信费用，但由于资源共享，明显提高了整个系统的性能价格比，降低了系统的维护费用，且易于扩充，方便系统维护，扩大了应用范围，提高了系统性价比。</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第一节 计算机网络的概述</a:t>
            </a:r>
          </a:p>
        </p:txBody>
      </p:sp>
      <p:sp>
        <p:nvSpPr>
          <p:cNvPr id="15363" name="内容占位符 2"/>
          <p:cNvSpPr>
            <a:spLocks noGrp="1"/>
          </p:cNvSpPr>
          <p:nvPr>
            <p:ph idx="1"/>
          </p:nvPr>
        </p:nvSpPr>
        <p:spPr/>
        <p:txBody>
          <a:bodyPr/>
          <a:lstStyle/>
          <a:p>
            <a:pPr>
              <a:spcBef>
                <a:spcPct val="0"/>
              </a:spcBef>
            </a:pPr>
            <a:r>
              <a:rPr lang="zh-CN" altLang="en-US" smtClean="0">
                <a:solidFill>
                  <a:srgbClr val="FF0000"/>
                </a:solidFill>
              </a:rPr>
              <a:t>网络的应用</a:t>
            </a:r>
            <a:endParaRPr lang="en-US" altLang="zh-CN" smtClean="0">
              <a:solidFill>
                <a:srgbClr val="FF0000"/>
              </a:solidFill>
            </a:endParaRPr>
          </a:p>
          <a:p>
            <a:pPr>
              <a:spcBef>
                <a:spcPct val="0"/>
              </a:spcBef>
            </a:pPr>
            <a:r>
              <a:rPr lang="zh-CN" altLang="zh-CN" smtClean="0">
                <a:solidFill>
                  <a:srgbClr val="00B0F0"/>
                </a:solidFill>
              </a:rPr>
              <a:t>在科研教育中的应用</a:t>
            </a:r>
          </a:p>
          <a:p>
            <a:pPr>
              <a:spcBef>
                <a:spcPct val="0"/>
              </a:spcBef>
            </a:pPr>
            <a:r>
              <a:rPr lang="en-US" altLang="zh-CN" smtClean="0"/>
              <a:t>    </a:t>
            </a:r>
            <a:r>
              <a:rPr lang="zh-CN" altLang="zh-CN" smtClean="0"/>
              <a:t>通过计算机网络，科技人员可以在网上查询各种文字和资料，可以互相交流，甚至可以在计算机网络上进行国际合作研究项目。在教育方面，一方面可以开设网上学校，实现远程授课，学生在家中或者其他任何方便的地方随时学习，而且利用多媒体技术，可以使枯燥的教学更为生动；另一方面，学生可以随时提问和讨论，实现</a:t>
            </a:r>
            <a:r>
              <a:rPr lang="en-US" altLang="zh-CN" smtClean="0"/>
              <a:t>“</a:t>
            </a:r>
            <a:r>
              <a:rPr lang="zh-CN" altLang="zh-CN" smtClean="0"/>
              <a:t>面对面</a:t>
            </a:r>
            <a:r>
              <a:rPr lang="en-US" altLang="zh-CN" smtClean="0"/>
              <a:t>”</a:t>
            </a:r>
            <a:r>
              <a:rPr lang="zh-CN" altLang="zh-CN" smtClean="0"/>
              <a:t>交流。</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第一节 计算机网络的概述</a:t>
            </a:r>
          </a:p>
        </p:txBody>
      </p:sp>
      <p:sp>
        <p:nvSpPr>
          <p:cNvPr id="16387" name="内容占位符 2"/>
          <p:cNvSpPr>
            <a:spLocks noGrp="1"/>
          </p:cNvSpPr>
          <p:nvPr>
            <p:ph idx="1"/>
          </p:nvPr>
        </p:nvSpPr>
        <p:spPr/>
        <p:txBody>
          <a:bodyPr/>
          <a:lstStyle/>
          <a:p>
            <a:pPr>
              <a:spcBef>
                <a:spcPct val="0"/>
              </a:spcBef>
            </a:pPr>
            <a:r>
              <a:rPr lang="zh-CN" altLang="zh-CN" smtClean="0">
                <a:solidFill>
                  <a:srgbClr val="00B0F0"/>
                </a:solidFill>
              </a:rPr>
              <a:t>在企业网络中的应用</a:t>
            </a:r>
          </a:p>
          <a:p>
            <a:pPr>
              <a:spcBef>
                <a:spcPct val="0"/>
              </a:spcBef>
            </a:pPr>
            <a:r>
              <a:rPr lang="en-US" altLang="zh-CN" smtClean="0"/>
              <a:t>    </a:t>
            </a:r>
            <a:r>
              <a:rPr lang="zh-CN" altLang="zh-CN" smtClean="0"/>
              <a:t>计算机网络可以使企事业单位和公司内部实现办公自动化，做到各种软硬件资源共享，如果将内部网络联入因特网还可以实现异地办公。企业可以通过国际互联网，搜索市场信息并发布企业产品信息，取得良好的经济效益。</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第一节 计算机网络的概述</a:t>
            </a:r>
          </a:p>
        </p:txBody>
      </p:sp>
      <p:sp>
        <p:nvSpPr>
          <p:cNvPr id="17411" name="内容占位符 2"/>
          <p:cNvSpPr>
            <a:spLocks noGrp="1"/>
          </p:cNvSpPr>
          <p:nvPr>
            <p:ph idx="1"/>
          </p:nvPr>
        </p:nvSpPr>
        <p:spPr/>
        <p:txBody>
          <a:bodyPr/>
          <a:lstStyle/>
          <a:p>
            <a:pPr>
              <a:spcBef>
                <a:spcPct val="0"/>
              </a:spcBef>
            </a:pPr>
            <a:r>
              <a:rPr lang="zh-CN" altLang="zh-CN" smtClean="0">
                <a:solidFill>
                  <a:srgbClr val="00B0F0"/>
                </a:solidFill>
              </a:rPr>
              <a:t>校园网络的应用</a:t>
            </a:r>
          </a:p>
          <a:p>
            <a:pPr>
              <a:spcBef>
                <a:spcPct val="0"/>
              </a:spcBef>
            </a:pPr>
            <a:r>
              <a:rPr lang="en-US" altLang="zh-CN" smtClean="0"/>
              <a:t>    </a:t>
            </a:r>
            <a:r>
              <a:rPr lang="zh-CN" altLang="zh-CN" smtClean="0"/>
              <a:t>校园网是将校园的计算机、工作站和终端，通过高性能网络连接到各种服务器上，组成分布式的网络系统，是将大中型计算机资源和其他网内资源共享的通信网络。校园网是提高教学、科研水平不可或缺的支撑环节。共享资源是校园网最基础的应用，人们通过网络更有效地共享信息资源，并提供合作环境。</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第一节 计算机网络的概述</a:t>
            </a:r>
          </a:p>
        </p:txBody>
      </p:sp>
      <p:sp>
        <p:nvSpPr>
          <p:cNvPr id="18435" name="内容占位符 2"/>
          <p:cNvSpPr>
            <a:spLocks noGrp="1"/>
          </p:cNvSpPr>
          <p:nvPr>
            <p:ph idx="1"/>
          </p:nvPr>
        </p:nvSpPr>
        <p:spPr/>
        <p:txBody>
          <a:bodyPr/>
          <a:lstStyle/>
          <a:p>
            <a:pPr>
              <a:spcBef>
                <a:spcPct val="0"/>
              </a:spcBef>
            </a:pPr>
            <a:r>
              <a:rPr lang="zh-CN" altLang="zh-CN" smtClean="0">
                <a:solidFill>
                  <a:srgbClr val="00B0F0"/>
                </a:solidFill>
              </a:rPr>
              <a:t>在通信与娱乐中的应用</a:t>
            </a:r>
          </a:p>
          <a:p>
            <a:pPr>
              <a:spcBef>
                <a:spcPct val="0"/>
              </a:spcBef>
            </a:pPr>
            <a:r>
              <a:rPr lang="en-US" altLang="zh-CN" smtClean="0"/>
              <a:t>    </a:t>
            </a:r>
            <a:r>
              <a:rPr lang="zh-CN" altLang="zh-CN" smtClean="0"/>
              <a:t>目前，计算机网络所提供的通信服务包括了广泛应用的电子邮件、网络寻呼、</a:t>
            </a:r>
            <a:r>
              <a:rPr lang="en-US" altLang="zh-CN" smtClean="0"/>
              <a:t>BBS</a:t>
            </a:r>
            <a:r>
              <a:rPr lang="zh-CN" altLang="zh-CN" smtClean="0"/>
              <a:t>、网络新闻和</a:t>
            </a:r>
            <a:r>
              <a:rPr lang="en-US" altLang="zh-CN" smtClean="0"/>
              <a:t>IP</a:t>
            </a:r>
            <a:r>
              <a:rPr lang="zh-CN" altLang="zh-CN" smtClean="0"/>
              <a:t>电话等。另外家庭娱乐正对信息服务业产生着巨大的影响，它可以让人们在家里点播电视和电影节目。还有，游戏的应用也越来越多。</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第二节 计算机网络分类</a:t>
            </a:r>
          </a:p>
        </p:txBody>
      </p:sp>
      <p:sp>
        <p:nvSpPr>
          <p:cNvPr id="19459" name="内容占位符 2"/>
          <p:cNvSpPr>
            <a:spLocks noGrp="1"/>
          </p:cNvSpPr>
          <p:nvPr>
            <p:ph idx="1"/>
          </p:nvPr>
        </p:nvSpPr>
        <p:spPr/>
        <p:txBody>
          <a:bodyPr/>
          <a:lstStyle/>
          <a:p>
            <a:pPr>
              <a:spcBef>
                <a:spcPct val="0"/>
              </a:spcBef>
            </a:pPr>
            <a:r>
              <a:rPr lang="zh-CN" altLang="en-US" smtClean="0">
                <a:solidFill>
                  <a:srgbClr val="FF0000"/>
                </a:solidFill>
              </a:rPr>
              <a:t>按地理范围分类</a:t>
            </a:r>
            <a:endParaRPr lang="en-US" altLang="zh-CN" smtClean="0">
              <a:solidFill>
                <a:srgbClr val="FF0000"/>
              </a:solidFill>
            </a:endParaRPr>
          </a:p>
          <a:p>
            <a:pPr>
              <a:spcBef>
                <a:spcPct val="0"/>
              </a:spcBef>
            </a:pPr>
            <a:r>
              <a:rPr lang="zh-CN" altLang="zh-CN" smtClean="0">
                <a:solidFill>
                  <a:srgbClr val="00B0F0"/>
                </a:solidFill>
              </a:rPr>
              <a:t>局域网</a:t>
            </a:r>
          </a:p>
          <a:p>
            <a:pPr>
              <a:spcBef>
                <a:spcPct val="0"/>
              </a:spcBef>
            </a:pPr>
            <a:r>
              <a:rPr lang="en-US" altLang="zh-CN" smtClean="0"/>
              <a:t>    LAN</a:t>
            </a:r>
            <a:r>
              <a:rPr lang="zh-CN" altLang="zh-CN" smtClean="0"/>
              <a:t>是指在一个有限的地理范围内（几十米到几十公里以内）将计算机、外围设备和网络互联设备连接在一起的网络系统，常应用于一幢大楼、一个学校或一个企业内。例如，在一个教学楼里，将分布在不同教室或办公室里的计算机连接在一起组成局域网。</a:t>
            </a:r>
            <a:r>
              <a:rPr lang="en-US" altLang="zh-CN" smtClean="0"/>
              <a:t>LAN</a:t>
            </a:r>
            <a:r>
              <a:rPr lang="zh-CN" altLang="zh-CN" smtClean="0"/>
              <a:t>技术是专为短距离通信而设计的，优点是距离短、延迟小、数据传输速率高和传输可靠。</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第二节 计算机网络分类</a:t>
            </a:r>
          </a:p>
        </p:txBody>
      </p:sp>
      <p:sp>
        <p:nvSpPr>
          <p:cNvPr id="20483" name="内容占位符 2"/>
          <p:cNvSpPr>
            <a:spLocks noGrp="1"/>
          </p:cNvSpPr>
          <p:nvPr>
            <p:ph idx="1"/>
          </p:nvPr>
        </p:nvSpPr>
        <p:spPr/>
        <p:txBody>
          <a:bodyPr/>
          <a:lstStyle/>
          <a:p>
            <a:pPr>
              <a:spcBef>
                <a:spcPct val="0"/>
              </a:spcBef>
            </a:pPr>
            <a:r>
              <a:rPr lang="zh-CN" altLang="zh-CN" smtClean="0">
                <a:solidFill>
                  <a:srgbClr val="00B0F0"/>
                </a:solidFill>
              </a:rPr>
              <a:t>城域网</a:t>
            </a:r>
          </a:p>
          <a:p>
            <a:pPr>
              <a:spcBef>
                <a:spcPct val="0"/>
              </a:spcBef>
            </a:pPr>
            <a:r>
              <a:rPr lang="en-US" altLang="zh-CN" smtClean="0"/>
              <a:t>    MAN</a:t>
            </a:r>
            <a:r>
              <a:rPr lang="zh-CN" altLang="zh-CN" smtClean="0"/>
              <a:t>基本上是一种大型的</a:t>
            </a:r>
            <a:r>
              <a:rPr lang="en-US" altLang="zh-CN" smtClean="0"/>
              <a:t>LAN</a:t>
            </a:r>
            <a:r>
              <a:rPr lang="zh-CN" altLang="zh-CN" smtClean="0"/>
              <a:t>，一般使用与</a:t>
            </a:r>
            <a:r>
              <a:rPr lang="en-US" altLang="zh-CN" smtClean="0"/>
              <a:t>LAN</a:t>
            </a:r>
            <a:r>
              <a:rPr lang="zh-CN" altLang="zh-CN" smtClean="0"/>
              <a:t>相似的技术，它的覆盖范围介于局域网和广域网之间。接入</a:t>
            </a:r>
            <a:r>
              <a:rPr lang="en-US" altLang="zh-CN" smtClean="0"/>
              <a:t>MAN</a:t>
            </a:r>
            <a:r>
              <a:rPr lang="zh-CN" altLang="zh-CN" smtClean="0"/>
              <a:t>的计算机通常分布在一些较小的行政辖区内，这种范围较局域网要大许多。在城域网中的许多局域网借助一些专用网络互联设备连接到一起，即使没有连入某局域网的计算机也可以直接接入城域网，从而访问网络中的资源。</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第二节 计算机网络分类</a:t>
            </a:r>
          </a:p>
        </p:txBody>
      </p:sp>
      <p:sp>
        <p:nvSpPr>
          <p:cNvPr id="21507" name="内容占位符 2"/>
          <p:cNvSpPr>
            <a:spLocks noGrp="1"/>
          </p:cNvSpPr>
          <p:nvPr>
            <p:ph idx="1"/>
          </p:nvPr>
        </p:nvSpPr>
        <p:spPr/>
        <p:txBody>
          <a:bodyPr/>
          <a:lstStyle/>
          <a:p>
            <a:pPr>
              <a:spcBef>
                <a:spcPct val="0"/>
              </a:spcBef>
            </a:pPr>
            <a:r>
              <a:rPr lang="zh-CN" altLang="zh-CN" smtClean="0">
                <a:solidFill>
                  <a:srgbClr val="00B0F0"/>
                </a:solidFill>
              </a:rPr>
              <a:t>广域网</a:t>
            </a:r>
          </a:p>
          <a:p>
            <a:pPr>
              <a:spcBef>
                <a:spcPct val="0"/>
              </a:spcBef>
            </a:pPr>
            <a:r>
              <a:rPr lang="en-US" altLang="zh-CN" smtClean="0"/>
              <a:t>    </a:t>
            </a:r>
            <a:r>
              <a:rPr lang="zh-CN" altLang="zh-CN" smtClean="0"/>
              <a:t>广域网是将分布在各地的局域网连接起来的网络，地理范围非常大。其目的是让分布较远的不同网络进行互联，因特网便是广域网中的一种。广域网的组成已非个人或某个团体的单独行为，而是一种跨地区、跨部门、跨行业、跨国的社会行为。</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p:txBody>
          <a:bodyPr/>
          <a:lstStyle/>
          <a:p>
            <a:pPr eaLnBrk="1" hangingPunct="1">
              <a:spcBef>
                <a:spcPct val="0"/>
              </a:spcBef>
            </a:pPr>
            <a:r>
              <a:rPr lang="zh-CN" altLang="en-US" smtClean="0">
                <a:solidFill>
                  <a:srgbClr val="FF0000"/>
                </a:solidFill>
              </a:rPr>
              <a:t>本章要点</a:t>
            </a:r>
            <a:endParaRPr lang="en-US" altLang="zh-CN" smtClean="0">
              <a:solidFill>
                <a:srgbClr val="FF0000"/>
              </a:solidFill>
            </a:endParaRPr>
          </a:p>
          <a:p>
            <a:pPr>
              <a:spcBef>
                <a:spcPct val="0"/>
              </a:spcBef>
            </a:pPr>
            <a:r>
              <a:rPr lang="en-US" altLang="zh-CN" smtClean="0">
                <a:solidFill>
                  <a:srgbClr val="00B0F0"/>
                </a:solidFill>
              </a:rPr>
              <a:t>1</a:t>
            </a:r>
            <a:r>
              <a:rPr lang="zh-CN" altLang="en-US" smtClean="0">
                <a:solidFill>
                  <a:srgbClr val="00B0F0"/>
                </a:solidFill>
              </a:rPr>
              <a:t>、</a:t>
            </a:r>
            <a:r>
              <a:rPr lang="zh-CN" altLang="zh-CN" smtClean="0">
                <a:solidFill>
                  <a:srgbClr val="00B0F0"/>
                </a:solidFill>
              </a:rPr>
              <a:t>计算机网络概述</a:t>
            </a:r>
          </a:p>
          <a:p>
            <a:pPr>
              <a:spcBef>
                <a:spcPct val="0"/>
              </a:spcBef>
              <a:buFont typeface="Wingdings" pitchFamily="2" charset="2"/>
              <a:buChar char="Ø"/>
            </a:pPr>
            <a:r>
              <a:rPr lang="zh-CN" altLang="zh-CN" smtClean="0"/>
              <a:t>计算机网络的概念、组成与功能</a:t>
            </a:r>
          </a:p>
          <a:p>
            <a:pPr>
              <a:spcBef>
                <a:spcPct val="0"/>
              </a:spcBef>
              <a:buFont typeface="Wingdings" pitchFamily="2" charset="2"/>
              <a:buChar char="Ø"/>
            </a:pPr>
            <a:r>
              <a:rPr lang="zh-CN" altLang="zh-CN" smtClean="0"/>
              <a:t>计算机网络的分类</a:t>
            </a:r>
          </a:p>
          <a:p>
            <a:pPr>
              <a:spcBef>
                <a:spcPct val="0"/>
              </a:spcBef>
              <a:buFont typeface="Wingdings" pitchFamily="2" charset="2"/>
              <a:buChar char="Ø"/>
            </a:pPr>
            <a:r>
              <a:rPr lang="zh-CN" altLang="zh-CN" smtClean="0"/>
              <a:t>计算机网络和互联网的发展过程</a:t>
            </a:r>
          </a:p>
          <a:p>
            <a:pPr>
              <a:spcBef>
                <a:spcPct val="0"/>
              </a:spcBef>
              <a:buFont typeface="Wingdings" pitchFamily="2" charset="2"/>
              <a:buChar char="Ø"/>
            </a:pPr>
            <a:r>
              <a:rPr lang="zh-CN" altLang="zh-CN" smtClean="0"/>
              <a:t>计算机网络的标准化工作和标准化组织</a:t>
            </a:r>
          </a:p>
          <a:p>
            <a:pPr>
              <a:spcBef>
                <a:spcPct val="0"/>
              </a:spcBef>
            </a:pPr>
            <a:r>
              <a:rPr lang="en-US" altLang="zh-CN" smtClean="0">
                <a:solidFill>
                  <a:srgbClr val="00B0F0"/>
                </a:solidFill>
              </a:rPr>
              <a:t>2</a:t>
            </a:r>
            <a:r>
              <a:rPr lang="zh-CN" altLang="en-US" smtClean="0">
                <a:solidFill>
                  <a:srgbClr val="00B0F0"/>
                </a:solidFill>
              </a:rPr>
              <a:t>、</a:t>
            </a:r>
            <a:r>
              <a:rPr lang="zh-CN" altLang="zh-CN" smtClean="0">
                <a:solidFill>
                  <a:srgbClr val="00B0F0"/>
                </a:solidFill>
              </a:rPr>
              <a:t>计算机网络体系结构与参考模型</a:t>
            </a:r>
          </a:p>
          <a:p>
            <a:pPr>
              <a:spcBef>
                <a:spcPct val="0"/>
              </a:spcBef>
              <a:buFont typeface="Wingdings" pitchFamily="2" charset="2"/>
              <a:buChar char="Ø"/>
            </a:pPr>
            <a:r>
              <a:rPr lang="zh-CN" altLang="zh-CN" smtClean="0"/>
              <a:t>计算机网络分层模型</a:t>
            </a:r>
          </a:p>
          <a:p>
            <a:pPr>
              <a:spcBef>
                <a:spcPct val="0"/>
              </a:spcBef>
              <a:buFont typeface="Wingdings" pitchFamily="2" charset="2"/>
              <a:buChar char="Ø"/>
            </a:pPr>
            <a:r>
              <a:rPr lang="zh-CN" altLang="zh-CN" smtClean="0"/>
              <a:t>计算机网络协议、接口、服务等概念</a:t>
            </a:r>
          </a:p>
          <a:p>
            <a:pPr>
              <a:spcBef>
                <a:spcPct val="0"/>
              </a:spcBef>
              <a:buFont typeface="Wingdings" pitchFamily="2" charset="2"/>
              <a:buChar char="Ø"/>
            </a:pPr>
            <a:r>
              <a:rPr lang="en-US" altLang="zh-CN" smtClean="0"/>
              <a:t>ISO/OSI</a:t>
            </a:r>
            <a:r>
              <a:rPr lang="zh-CN" altLang="zh-CN" smtClean="0"/>
              <a:t>参考模型和</a:t>
            </a:r>
            <a:r>
              <a:rPr lang="en-US" altLang="zh-CN" smtClean="0"/>
              <a:t>TCP/IP</a:t>
            </a:r>
            <a:r>
              <a:rPr lang="zh-CN" altLang="zh-CN" smtClean="0"/>
              <a:t>模型</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第二节 计算机网络分类</a:t>
            </a:r>
          </a:p>
        </p:txBody>
      </p:sp>
      <p:sp>
        <p:nvSpPr>
          <p:cNvPr id="22531" name="内容占位符 2"/>
          <p:cNvSpPr>
            <a:spLocks noGrp="1"/>
          </p:cNvSpPr>
          <p:nvPr>
            <p:ph idx="1"/>
          </p:nvPr>
        </p:nvSpPr>
        <p:spPr/>
        <p:txBody>
          <a:bodyPr/>
          <a:lstStyle/>
          <a:p>
            <a:pPr>
              <a:spcBef>
                <a:spcPct val="0"/>
              </a:spcBef>
            </a:pPr>
            <a:r>
              <a:rPr lang="zh-CN" altLang="zh-CN" smtClean="0">
                <a:solidFill>
                  <a:srgbClr val="00B0F0"/>
                </a:solidFill>
              </a:rPr>
              <a:t>接入网</a:t>
            </a:r>
          </a:p>
          <a:p>
            <a:pPr>
              <a:spcBef>
                <a:spcPct val="0"/>
              </a:spcBef>
            </a:pPr>
            <a:r>
              <a:rPr lang="en-US" altLang="zh-CN" smtClean="0"/>
              <a:t>    </a:t>
            </a:r>
            <a:r>
              <a:rPr lang="zh-CN" altLang="zh-CN" smtClean="0"/>
              <a:t>接入网又称本地接入网或居民接入网，它也是近几年由于用户高速上网的需求而出现的一种网络技术，可以看出，接入网是局域网和城域网的桥接网。它提供许多高速接入技术，使用户接入因特网的瓶颈得到一定的解决。</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第二节 计算机网络分类</a:t>
            </a:r>
          </a:p>
        </p:txBody>
      </p:sp>
      <p:sp>
        <p:nvSpPr>
          <p:cNvPr id="23555" name="内容占位符 2"/>
          <p:cNvSpPr>
            <a:spLocks noGrp="1"/>
          </p:cNvSpPr>
          <p:nvPr>
            <p:ph idx="1"/>
          </p:nvPr>
        </p:nvSpPr>
        <p:spPr/>
        <p:txBody>
          <a:bodyPr/>
          <a:lstStyle/>
          <a:p>
            <a:pPr>
              <a:spcBef>
                <a:spcPct val="0"/>
              </a:spcBef>
            </a:pPr>
            <a:r>
              <a:rPr lang="zh-CN" altLang="en-US" smtClean="0">
                <a:solidFill>
                  <a:srgbClr val="FF0000"/>
                </a:solidFill>
              </a:rPr>
              <a:t>其他分类</a:t>
            </a:r>
            <a:endParaRPr lang="en-US" altLang="zh-CN" smtClean="0">
              <a:solidFill>
                <a:srgbClr val="FF0000"/>
              </a:solidFill>
            </a:endParaRPr>
          </a:p>
          <a:p>
            <a:pPr>
              <a:spcBef>
                <a:spcPct val="0"/>
              </a:spcBef>
            </a:pPr>
            <a:r>
              <a:rPr lang="zh-CN" altLang="zh-CN" smtClean="0">
                <a:solidFill>
                  <a:srgbClr val="00B0F0"/>
                </a:solidFill>
              </a:rPr>
              <a:t>按网络的拓扑结构分类</a:t>
            </a:r>
          </a:p>
          <a:p>
            <a:pPr>
              <a:spcBef>
                <a:spcPct val="0"/>
              </a:spcBef>
            </a:pPr>
            <a:r>
              <a:rPr lang="en-US" altLang="zh-CN" smtClean="0"/>
              <a:t>    </a:t>
            </a:r>
            <a:r>
              <a:rPr lang="zh-CN" altLang="zh-CN" smtClean="0"/>
              <a:t>抛开网络中的具体网络设备，把交换机、路由器和计算机等设备抽象为点，把网络中的传输介质抽象为线，这样看计算机网络，就形成了由点和线组成的几何图形，从而抽象出了网络系统的具体结构，这种采用拓扑学方法抽象出的网络结构为计算机网络的拓扑结构。常见的拓扑结构有星型、总线型、环型、树型等。</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第二节 计算机网络分类</a:t>
            </a:r>
          </a:p>
        </p:txBody>
      </p:sp>
      <p:sp>
        <p:nvSpPr>
          <p:cNvPr id="24579" name="内容占位符 2"/>
          <p:cNvSpPr>
            <a:spLocks noGrp="1"/>
          </p:cNvSpPr>
          <p:nvPr>
            <p:ph idx="1"/>
          </p:nvPr>
        </p:nvSpPr>
        <p:spPr/>
        <p:txBody>
          <a:bodyPr/>
          <a:lstStyle/>
          <a:p>
            <a:pPr>
              <a:spcBef>
                <a:spcPct val="0"/>
              </a:spcBef>
            </a:pPr>
            <a:r>
              <a:rPr lang="zh-CN" altLang="zh-CN" smtClean="0">
                <a:solidFill>
                  <a:srgbClr val="00B0F0"/>
                </a:solidFill>
              </a:rPr>
              <a:t>按传输技术分类</a:t>
            </a:r>
          </a:p>
          <a:p>
            <a:pPr>
              <a:spcBef>
                <a:spcPct val="0"/>
              </a:spcBef>
            </a:pPr>
            <a:r>
              <a:rPr lang="en-US" altLang="zh-CN" sz="2400" smtClean="0"/>
              <a:t>1</a:t>
            </a:r>
            <a:r>
              <a:rPr lang="zh-CN" altLang="zh-CN" sz="2400" smtClean="0"/>
              <a:t>）广播式网络</a:t>
            </a:r>
          </a:p>
          <a:p>
            <a:pPr>
              <a:spcBef>
                <a:spcPct val="0"/>
              </a:spcBef>
            </a:pPr>
            <a:r>
              <a:rPr lang="en-US" altLang="zh-CN" sz="2400" smtClean="0"/>
              <a:t>    </a:t>
            </a:r>
            <a:r>
              <a:rPr lang="zh-CN" altLang="zh-CN" sz="2400" smtClean="0"/>
              <a:t>在广播式网络中仅有一条通信信道，该信道由网络上的所有站点共享。在传输信息时，任何一个站点都可以发送数据分组，传到每台机器上，被其他所有站点接收。这些机器根据数据包中的目的地址进行判断，如果是发给自己的则接收，否则，丢弃。</a:t>
            </a:r>
          </a:p>
          <a:p>
            <a:pPr>
              <a:spcBef>
                <a:spcPct val="0"/>
              </a:spcBef>
            </a:pPr>
            <a:r>
              <a:rPr lang="en-US" altLang="zh-CN" sz="2400" smtClean="0"/>
              <a:t>2</a:t>
            </a:r>
            <a:r>
              <a:rPr lang="zh-CN" altLang="zh-CN" sz="2400" smtClean="0"/>
              <a:t>）点到点网络</a:t>
            </a:r>
          </a:p>
          <a:p>
            <a:pPr>
              <a:spcBef>
                <a:spcPct val="0"/>
              </a:spcBef>
            </a:pPr>
            <a:r>
              <a:rPr lang="en-US" altLang="zh-CN" sz="2400" smtClean="0"/>
              <a:t>    </a:t>
            </a:r>
            <a:r>
              <a:rPr lang="zh-CN" altLang="zh-CN" sz="2400" smtClean="0"/>
              <a:t>点到点网络由一对机器之间的多条连接构成，在每对机器之间都有一条专用的通信信道，因此在点到点网络中，不存在信道共享与复用的情况。当一台计算机发送数据分组后，它会根据目的地址，经过一系列中间设备的转发，直接到达目的站点，这种传输技术称为点到点。</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第二节 计算机网络分类</a:t>
            </a:r>
          </a:p>
        </p:txBody>
      </p:sp>
      <p:sp>
        <p:nvSpPr>
          <p:cNvPr id="25603" name="内容占位符 2"/>
          <p:cNvSpPr>
            <a:spLocks noGrp="1"/>
          </p:cNvSpPr>
          <p:nvPr>
            <p:ph idx="1"/>
          </p:nvPr>
        </p:nvSpPr>
        <p:spPr/>
        <p:txBody>
          <a:bodyPr/>
          <a:lstStyle/>
          <a:p>
            <a:pPr>
              <a:spcBef>
                <a:spcPct val="0"/>
              </a:spcBef>
            </a:pPr>
            <a:r>
              <a:rPr lang="zh-CN" altLang="zh-CN" smtClean="0">
                <a:solidFill>
                  <a:srgbClr val="00B0F0"/>
                </a:solidFill>
              </a:rPr>
              <a:t>按网络的应用领域分类</a:t>
            </a:r>
          </a:p>
          <a:p>
            <a:pPr>
              <a:spcBef>
                <a:spcPct val="0"/>
              </a:spcBef>
            </a:pPr>
            <a:r>
              <a:rPr lang="en-US" altLang="zh-CN" sz="2400" smtClean="0"/>
              <a:t>1</a:t>
            </a:r>
            <a:r>
              <a:rPr lang="zh-CN" altLang="zh-CN" sz="2400" smtClean="0"/>
              <a:t>）专用网</a:t>
            </a:r>
          </a:p>
          <a:p>
            <a:pPr>
              <a:spcBef>
                <a:spcPct val="0"/>
              </a:spcBef>
            </a:pPr>
            <a:r>
              <a:rPr lang="en-US" altLang="zh-CN" sz="2400" smtClean="0"/>
              <a:t>    </a:t>
            </a:r>
            <a:r>
              <a:rPr lang="zh-CN" altLang="zh-CN" sz="2400" smtClean="0"/>
              <a:t>这类网络可以只是一个局域网的规模，也可以是一个城域网乃至广域网的规模。然而这类网络通常不对社会公众开放，即使开放也有很大的限度，它仅仅是一个企业或企业集团或一个行业内部应用的网络系统。因此这类网络又有很多其他称呼，如企业网、银行网、校园网等。现在的计算机网络中，专用网也往往是互联网中的一个组成部分。</a:t>
            </a:r>
          </a:p>
          <a:p>
            <a:pPr>
              <a:spcBef>
                <a:spcPct val="0"/>
              </a:spcBef>
            </a:pPr>
            <a:r>
              <a:rPr lang="en-US" altLang="zh-CN" sz="2400" smtClean="0"/>
              <a:t>2</a:t>
            </a:r>
            <a:r>
              <a:rPr lang="zh-CN" altLang="zh-CN" sz="2400" smtClean="0"/>
              <a:t>）公用网</a:t>
            </a:r>
          </a:p>
          <a:p>
            <a:pPr>
              <a:spcBef>
                <a:spcPct val="0"/>
              </a:spcBef>
            </a:pPr>
            <a:r>
              <a:rPr lang="en-US" altLang="zh-CN" sz="2400" smtClean="0"/>
              <a:t>    </a:t>
            </a:r>
            <a:r>
              <a:rPr lang="zh-CN" altLang="zh-CN" sz="2400" smtClean="0"/>
              <a:t>由电信部门组建，公用网的应用领域是对全社会公众开放的，由政府电信部门管理和控制。如商业广告、列车</a:t>
            </a:r>
            <a:r>
              <a:rPr lang="en-US" altLang="zh-CN" sz="2400" smtClean="0"/>
              <a:t>/</a:t>
            </a:r>
            <a:r>
              <a:rPr lang="zh-CN" altLang="zh-CN" sz="2400" smtClean="0"/>
              <a:t>航班时刻查询等各种公开信息便是通过这类网络发布的。</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第二节 计算机网络分类</a:t>
            </a:r>
          </a:p>
        </p:txBody>
      </p:sp>
      <p:sp>
        <p:nvSpPr>
          <p:cNvPr id="26627" name="内容占位符 2"/>
          <p:cNvSpPr>
            <a:spLocks noGrp="1"/>
          </p:cNvSpPr>
          <p:nvPr>
            <p:ph idx="1"/>
          </p:nvPr>
        </p:nvSpPr>
        <p:spPr>
          <a:xfrm>
            <a:off x="323850" y="1295400"/>
            <a:ext cx="8364538" cy="4876800"/>
          </a:xfrm>
        </p:spPr>
        <p:txBody>
          <a:bodyPr/>
          <a:lstStyle/>
          <a:p>
            <a:pPr>
              <a:spcBef>
                <a:spcPct val="0"/>
              </a:spcBef>
            </a:pPr>
            <a:r>
              <a:rPr lang="zh-CN" altLang="zh-CN" smtClean="0">
                <a:solidFill>
                  <a:srgbClr val="00B0F0"/>
                </a:solidFill>
              </a:rPr>
              <a:t>按传输介质分类</a:t>
            </a:r>
          </a:p>
          <a:p>
            <a:pPr>
              <a:spcBef>
                <a:spcPct val="0"/>
              </a:spcBef>
            </a:pPr>
            <a:r>
              <a:rPr lang="en-US" altLang="zh-CN" sz="2400" smtClean="0"/>
              <a:t>1</a:t>
            </a:r>
            <a:r>
              <a:rPr lang="zh-CN" altLang="zh-CN" sz="2400" smtClean="0"/>
              <a:t>）有线网络</a:t>
            </a:r>
          </a:p>
          <a:p>
            <a:pPr>
              <a:spcBef>
                <a:spcPct val="0"/>
              </a:spcBef>
            </a:pPr>
            <a:r>
              <a:rPr lang="en-US" altLang="zh-CN" sz="2400" smtClean="0"/>
              <a:t>    </a:t>
            </a:r>
            <a:r>
              <a:rPr lang="zh-CN" altLang="zh-CN" sz="2400" smtClean="0"/>
              <a:t>有线网络是指采用同轴电缆、双绞线、光纤等有线介质连接的计算机网络。双绞线联网因价格便宜、安装方便而成为目前最常见的联网方式，但易受干扰，传输速率低。光纤网采用光导纤维为传输介质，传输距离长，速率高，抗干扰性强，现正迅速发展。</a:t>
            </a:r>
          </a:p>
          <a:p>
            <a:pPr>
              <a:spcBef>
                <a:spcPct val="0"/>
              </a:spcBef>
            </a:pPr>
            <a:r>
              <a:rPr lang="en-US" altLang="zh-CN" sz="2400" smtClean="0"/>
              <a:t>2</a:t>
            </a:r>
            <a:r>
              <a:rPr lang="zh-CN" altLang="zh-CN" sz="2400" smtClean="0"/>
              <a:t>）无线网络</a:t>
            </a:r>
          </a:p>
          <a:p>
            <a:pPr>
              <a:spcBef>
                <a:spcPct val="0"/>
              </a:spcBef>
            </a:pPr>
            <a:r>
              <a:rPr lang="en-US" altLang="zh-CN" sz="2400" smtClean="0"/>
              <a:t>    </a:t>
            </a:r>
            <a:r>
              <a:rPr lang="zh-CN" altLang="zh-CN" sz="2400" smtClean="0"/>
              <a:t>无线网络采用微波、红外线、无线电等电磁波作为传输介质，由于无线网络的联网方式灵活方便，因此是一种很有前途的组网方式。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第三节 计算机网络的层次体系结构</a:t>
            </a:r>
          </a:p>
        </p:txBody>
      </p:sp>
      <p:sp>
        <p:nvSpPr>
          <p:cNvPr id="27651" name="内容占位符 2"/>
          <p:cNvSpPr>
            <a:spLocks noGrp="1"/>
          </p:cNvSpPr>
          <p:nvPr>
            <p:ph idx="1"/>
          </p:nvPr>
        </p:nvSpPr>
        <p:spPr/>
        <p:txBody>
          <a:bodyPr/>
          <a:lstStyle/>
          <a:p>
            <a:pPr>
              <a:spcBef>
                <a:spcPct val="0"/>
              </a:spcBef>
            </a:pPr>
            <a:r>
              <a:rPr lang="zh-CN" altLang="en-US" smtClean="0">
                <a:solidFill>
                  <a:srgbClr val="FF0000"/>
                </a:solidFill>
              </a:rPr>
              <a:t>分层模型</a:t>
            </a:r>
            <a:endParaRPr lang="en-US" altLang="zh-CN" smtClean="0">
              <a:solidFill>
                <a:srgbClr val="FF0000"/>
              </a:solidFill>
            </a:endParaRPr>
          </a:p>
          <a:p>
            <a:pPr>
              <a:spcBef>
                <a:spcPct val="0"/>
              </a:spcBef>
            </a:pPr>
            <a:r>
              <a:rPr lang="zh-CN" altLang="zh-CN" smtClean="0">
                <a:solidFill>
                  <a:srgbClr val="00B0F0"/>
                </a:solidFill>
              </a:rPr>
              <a:t>采用分层结构的好处</a:t>
            </a:r>
          </a:p>
          <a:p>
            <a:pPr>
              <a:spcBef>
                <a:spcPct val="0"/>
              </a:spcBef>
            </a:pPr>
            <a:r>
              <a:rPr lang="en-US" altLang="zh-CN" sz="2400" smtClean="0"/>
              <a:t>    </a:t>
            </a:r>
            <a:r>
              <a:rPr lang="zh-CN" altLang="zh-CN" sz="2400" smtClean="0"/>
              <a:t>（</a:t>
            </a:r>
            <a:r>
              <a:rPr lang="en-US" altLang="zh-CN" sz="2400" smtClean="0"/>
              <a:t>1</a:t>
            </a:r>
            <a:r>
              <a:rPr lang="zh-CN" altLang="zh-CN" sz="2400" smtClean="0"/>
              <a:t>）各层之间相互独立。这样，某一层只要知道下一层通过界面（接口）所提供的服务，不需了解其实现的细节。</a:t>
            </a:r>
          </a:p>
          <a:p>
            <a:pPr>
              <a:spcBef>
                <a:spcPct val="0"/>
              </a:spcBef>
            </a:pPr>
            <a:r>
              <a:rPr lang="en-US" altLang="zh-CN" sz="2400" smtClean="0"/>
              <a:t>    </a:t>
            </a:r>
            <a:r>
              <a:rPr lang="zh-CN" altLang="zh-CN" sz="2400" smtClean="0"/>
              <a:t>（</a:t>
            </a:r>
            <a:r>
              <a:rPr lang="en-US" altLang="zh-CN" sz="2400" smtClean="0"/>
              <a:t>2</a:t>
            </a:r>
            <a:r>
              <a:rPr lang="zh-CN" altLang="zh-CN" sz="2400" smtClean="0"/>
              <a:t>）灵活性好。若某层发生变化，只要接口关系不变，则上下层均不会受到影响。这样，便于修改、取消某层提供的服务。</a:t>
            </a:r>
          </a:p>
          <a:p>
            <a:pPr>
              <a:spcBef>
                <a:spcPct val="0"/>
              </a:spcBef>
            </a:pPr>
            <a:r>
              <a:rPr lang="en-US" altLang="zh-CN" sz="2400" smtClean="0"/>
              <a:t>    </a:t>
            </a:r>
            <a:r>
              <a:rPr lang="zh-CN" altLang="zh-CN" sz="2400" smtClean="0"/>
              <a:t>（</a:t>
            </a:r>
            <a:r>
              <a:rPr lang="en-US" altLang="zh-CN" sz="2400" smtClean="0"/>
              <a:t>3</a:t>
            </a:r>
            <a:r>
              <a:rPr lang="zh-CN" altLang="zh-CN" sz="2400" smtClean="0"/>
              <a:t>）结构上可以分隔开，各层都可以选择最合适的实现技术。</a:t>
            </a:r>
          </a:p>
          <a:p>
            <a:pPr>
              <a:spcBef>
                <a:spcPct val="0"/>
              </a:spcBef>
            </a:pPr>
            <a:r>
              <a:rPr lang="en-US" altLang="zh-CN" sz="2400" smtClean="0"/>
              <a:t>    </a:t>
            </a:r>
            <a:r>
              <a:rPr lang="zh-CN" altLang="zh-CN" sz="2400" smtClean="0"/>
              <a:t>（</a:t>
            </a:r>
            <a:r>
              <a:rPr lang="en-US" altLang="zh-CN" sz="2400" smtClean="0"/>
              <a:t>4</a:t>
            </a:r>
            <a:r>
              <a:rPr lang="zh-CN" altLang="zh-CN" sz="2400" smtClean="0"/>
              <a:t>）整个系统被分解为若干个范围较小的部分，便于实现、调试和维护。</a:t>
            </a:r>
          </a:p>
          <a:p>
            <a:pPr>
              <a:spcBef>
                <a:spcPct val="0"/>
              </a:spcBef>
            </a:pPr>
            <a:r>
              <a:rPr lang="en-US" altLang="zh-CN" sz="2400" smtClean="0"/>
              <a:t>    </a:t>
            </a:r>
            <a:r>
              <a:rPr lang="zh-CN" altLang="zh-CN" sz="2400" smtClean="0"/>
              <a:t>（</a:t>
            </a:r>
            <a:r>
              <a:rPr lang="en-US" altLang="zh-CN" sz="2400" smtClean="0"/>
              <a:t>5</a:t>
            </a:r>
            <a:r>
              <a:rPr lang="zh-CN" altLang="zh-CN" sz="2400" smtClean="0"/>
              <a:t>）每一层的功能和所提供的服务都有详细的说明，有助于标准化。</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第三节 计算机网络的层次体系结构</a:t>
            </a:r>
          </a:p>
        </p:txBody>
      </p:sp>
      <p:sp>
        <p:nvSpPr>
          <p:cNvPr id="28675" name="内容占位符 2"/>
          <p:cNvSpPr>
            <a:spLocks noGrp="1"/>
          </p:cNvSpPr>
          <p:nvPr>
            <p:ph idx="1"/>
          </p:nvPr>
        </p:nvSpPr>
        <p:spPr/>
        <p:txBody>
          <a:bodyPr/>
          <a:lstStyle/>
          <a:p>
            <a:pPr>
              <a:spcBef>
                <a:spcPct val="0"/>
              </a:spcBef>
            </a:pPr>
            <a:r>
              <a:rPr lang="zh-CN" altLang="zh-CN" smtClean="0">
                <a:solidFill>
                  <a:srgbClr val="00B0F0"/>
                </a:solidFill>
              </a:rPr>
              <a:t>分层结构实现的功能</a:t>
            </a:r>
          </a:p>
          <a:p>
            <a:pPr>
              <a:spcBef>
                <a:spcPct val="0"/>
              </a:spcBef>
            </a:pPr>
            <a:r>
              <a:rPr lang="en-US" altLang="zh-CN" sz="2400" smtClean="0"/>
              <a:t>   </a:t>
            </a:r>
            <a:r>
              <a:rPr lang="zh-CN" altLang="zh-CN" sz="2400" smtClean="0"/>
              <a:t>（</a:t>
            </a:r>
            <a:r>
              <a:rPr lang="en-US" altLang="zh-CN" sz="2400" smtClean="0"/>
              <a:t>1</a:t>
            </a:r>
            <a:r>
              <a:rPr lang="zh-CN" altLang="zh-CN" sz="2400" smtClean="0"/>
              <a:t>）差错检测。这样，使得和网络对端的相应层次的通信更可靠。</a:t>
            </a:r>
          </a:p>
          <a:p>
            <a:pPr>
              <a:spcBef>
                <a:spcPct val="0"/>
              </a:spcBef>
            </a:pPr>
            <a:r>
              <a:rPr lang="en-US" altLang="zh-CN" sz="2400" smtClean="0"/>
              <a:t>   </a:t>
            </a:r>
            <a:r>
              <a:rPr lang="zh-CN" altLang="zh-CN" sz="2400" smtClean="0"/>
              <a:t>（</a:t>
            </a:r>
            <a:r>
              <a:rPr lang="en-US" altLang="zh-CN" sz="2400" smtClean="0"/>
              <a:t>2</a:t>
            </a:r>
            <a:r>
              <a:rPr lang="zh-CN" altLang="zh-CN" sz="2400" smtClean="0"/>
              <a:t>）流量控制。控制好发送端的速度，使得接收端不会很闲或者来不及接收。</a:t>
            </a:r>
          </a:p>
          <a:p>
            <a:pPr>
              <a:spcBef>
                <a:spcPct val="0"/>
              </a:spcBef>
            </a:pPr>
            <a:r>
              <a:rPr lang="en-US" altLang="zh-CN" sz="2400" smtClean="0"/>
              <a:t>   </a:t>
            </a:r>
            <a:r>
              <a:rPr lang="zh-CN" altLang="zh-CN" sz="2400" smtClean="0"/>
              <a:t>（</a:t>
            </a:r>
            <a:r>
              <a:rPr lang="en-US" altLang="zh-CN" sz="2400" smtClean="0"/>
              <a:t>3</a:t>
            </a:r>
            <a:r>
              <a:rPr lang="zh-CN" altLang="zh-CN" sz="2400" smtClean="0"/>
              <a:t>）分段和重装。在发送端将数据分成一部分的小单位，然后在接收端进行重装。</a:t>
            </a:r>
          </a:p>
          <a:p>
            <a:pPr>
              <a:spcBef>
                <a:spcPct val="0"/>
              </a:spcBef>
            </a:pPr>
            <a:r>
              <a:rPr lang="en-US" altLang="zh-CN" sz="2400" smtClean="0"/>
              <a:t>   </a:t>
            </a:r>
            <a:r>
              <a:rPr lang="zh-CN" altLang="zh-CN" sz="2400" smtClean="0"/>
              <a:t>（</a:t>
            </a:r>
            <a:r>
              <a:rPr lang="en-US" altLang="zh-CN" sz="2400" smtClean="0"/>
              <a:t>4</a:t>
            </a:r>
            <a:r>
              <a:rPr lang="zh-CN" altLang="zh-CN" sz="2400" smtClean="0"/>
              <a:t>）复用和分用。发送端几个高层会话复用一条低层的连接，在接收端再进行分用。</a:t>
            </a:r>
          </a:p>
          <a:p>
            <a:pPr>
              <a:spcBef>
                <a:spcPct val="0"/>
              </a:spcBef>
            </a:pPr>
            <a:r>
              <a:rPr lang="en-US" altLang="zh-CN" sz="2400" smtClean="0"/>
              <a:t>   </a:t>
            </a:r>
            <a:r>
              <a:rPr lang="zh-CN" altLang="zh-CN" sz="2400" smtClean="0"/>
              <a:t>（</a:t>
            </a:r>
            <a:r>
              <a:rPr lang="en-US" altLang="zh-CN" sz="2400" smtClean="0"/>
              <a:t>5</a:t>
            </a:r>
            <a:r>
              <a:rPr lang="zh-CN" altLang="zh-CN" sz="2400" smtClean="0"/>
              <a:t>）连接建立和释放。交换在传输数据前先建立一条逻辑连接，传输数据结束后释放。</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第三节 计算机网络的层次体系结构</a:t>
            </a:r>
          </a:p>
        </p:txBody>
      </p:sp>
      <p:sp>
        <p:nvSpPr>
          <p:cNvPr id="29699" name="内容占位符 2"/>
          <p:cNvSpPr>
            <a:spLocks noGrp="1"/>
          </p:cNvSpPr>
          <p:nvPr>
            <p:ph idx="1"/>
          </p:nvPr>
        </p:nvSpPr>
        <p:spPr/>
        <p:txBody>
          <a:bodyPr/>
          <a:lstStyle/>
          <a:p>
            <a:pPr>
              <a:spcBef>
                <a:spcPct val="0"/>
              </a:spcBef>
            </a:pPr>
            <a:r>
              <a:rPr lang="zh-CN" altLang="zh-CN" smtClean="0">
                <a:solidFill>
                  <a:srgbClr val="00B0F0"/>
                </a:solidFill>
              </a:rPr>
              <a:t>分层模型中的术语</a:t>
            </a:r>
          </a:p>
          <a:p>
            <a:pPr>
              <a:spcBef>
                <a:spcPct val="0"/>
              </a:spcBef>
            </a:pPr>
            <a:r>
              <a:rPr lang="en-US" altLang="zh-CN" sz="2400" smtClean="0"/>
              <a:t>1</a:t>
            </a:r>
            <a:r>
              <a:rPr lang="zh-CN" altLang="zh-CN" sz="2400" smtClean="0"/>
              <a:t>）实体与对等实体</a:t>
            </a:r>
          </a:p>
          <a:p>
            <a:pPr>
              <a:spcBef>
                <a:spcPct val="0"/>
              </a:spcBef>
            </a:pPr>
            <a:r>
              <a:rPr lang="en-US" altLang="zh-CN" sz="2400" smtClean="0"/>
              <a:t>    </a:t>
            </a:r>
            <a:r>
              <a:rPr lang="zh-CN" altLang="zh-CN" sz="2400" smtClean="0"/>
              <a:t>每一层中，用于实现该层功能的活动元素被称为实体（</a:t>
            </a:r>
            <a:r>
              <a:rPr lang="en-US" altLang="zh-CN" sz="2400" smtClean="0"/>
              <a:t>Entity</a:t>
            </a:r>
            <a:r>
              <a:rPr lang="zh-CN" altLang="zh-CN" sz="2400" smtClean="0"/>
              <a:t>），包括该层上实际存在的所有硬件与软件，如终端、电子邮件系统、应用程序、进程等。不同机器上位于同一层次、完成相同功能的实体被称为对等（</a:t>
            </a:r>
            <a:r>
              <a:rPr lang="en-US" altLang="zh-CN" sz="2400" smtClean="0"/>
              <a:t>Peer to Peer</a:t>
            </a:r>
            <a:r>
              <a:rPr lang="zh-CN" altLang="zh-CN" sz="2400" smtClean="0"/>
              <a:t>）实体。</a:t>
            </a:r>
            <a:endParaRPr lang="en-US" altLang="zh-CN" sz="2400" smtClean="0"/>
          </a:p>
          <a:p>
            <a:pPr>
              <a:spcBef>
                <a:spcPct val="0"/>
              </a:spcBef>
            </a:pPr>
            <a:r>
              <a:rPr lang="en-US" altLang="zh-CN" sz="2400" smtClean="0"/>
              <a:t>2</a:t>
            </a:r>
            <a:r>
              <a:rPr lang="zh-CN" altLang="zh-CN" sz="2400" smtClean="0"/>
              <a:t>）协议</a:t>
            </a:r>
          </a:p>
          <a:p>
            <a:pPr>
              <a:spcBef>
                <a:spcPct val="0"/>
              </a:spcBef>
            </a:pPr>
            <a:r>
              <a:rPr lang="en-US" altLang="zh-CN" sz="2400" smtClean="0"/>
              <a:t>    </a:t>
            </a:r>
            <a:r>
              <a:rPr lang="zh-CN" altLang="zh-CN" sz="2400" smtClean="0"/>
              <a:t>为了使两个对等实体之间能够有效地通信，对等实体需要就交换什么信息、如何交换信息等问题制定相应的规则或进行某种约定。这种对等实体之间交换数据或通信时所必须遵守的规则或标准的集合称为协议（</a:t>
            </a:r>
            <a:r>
              <a:rPr lang="en-US" altLang="zh-CN" sz="2400" smtClean="0"/>
              <a:t>Protocol</a:t>
            </a:r>
            <a:r>
              <a:rPr lang="zh-CN" altLang="zh-CN" sz="2400" smtClean="0"/>
              <a:t>）。协议由语义、语法和时序三大要素构成。</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第三节 计算机网络的层次体系结构</a:t>
            </a:r>
          </a:p>
        </p:txBody>
      </p:sp>
      <p:sp>
        <p:nvSpPr>
          <p:cNvPr id="30723" name="内容占位符 2"/>
          <p:cNvSpPr>
            <a:spLocks noGrp="1"/>
          </p:cNvSpPr>
          <p:nvPr>
            <p:ph idx="1"/>
          </p:nvPr>
        </p:nvSpPr>
        <p:spPr>
          <a:xfrm>
            <a:off x="323850" y="1295400"/>
            <a:ext cx="8364538" cy="4876800"/>
          </a:xfrm>
        </p:spPr>
        <p:txBody>
          <a:bodyPr/>
          <a:lstStyle/>
          <a:p>
            <a:pPr>
              <a:spcBef>
                <a:spcPct val="0"/>
              </a:spcBef>
            </a:pPr>
            <a:r>
              <a:rPr lang="en-US" altLang="zh-CN" sz="2400" smtClean="0"/>
              <a:t>3</a:t>
            </a:r>
            <a:r>
              <a:rPr lang="zh-CN" altLang="zh-CN" sz="2400" smtClean="0"/>
              <a:t>）服务</a:t>
            </a:r>
          </a:p>
          <a:p>
            <a:pPr>
              <a:spcBef>
                <a:spcPct val="0"/>
              </a:spcBef>
            </a:pPr>
            <a:r>
              <a:rPr lang="en-US" altLang="zh-CN" sz="2400" smtClean="0"/>
              <a:t>    </a:t>
            </a:r>
            <a:r>
              <a:rPr lang="zh-CN" altLang="zh-CN" sz="2400" smtClean="0"/>
              <a:t>在网络分层结构模型中，每一层为相邻的上一层所提供的功能称为服务。</a:t>
            </a:r>
            <a:r>
              <a:rPr lang="en-US" altLang="zh-CN" sz="2400" smtClean="0"/>
              <a:t>N</a:t>
            </a:r>
            <a:r>
              <a:rPr lang="zh-CN" altLang="zh-CN" sz="2400" smtClean="0"/>
              <a:t>层使用（</a:t>
            </a:r>
            <a:r>
              <a:rPr lang="en-US" altLang="zh-CN" sz="2400" smtClean="0"/>
              <a:t>N</a:t>
            </a:r>
            <a:r>
              <a:rPr lang="zh-CN" altLang="zh-CN" sz="2400" smtClean="0"/>
              <a:t>－</a:t>
            </a:r>
            <a:r>
              <a:rPr lang="en-US" altLang="zh-CN" sz="2400" smtClean="0"/>
              <a:t>1</a:t>
            </a:r>
            <a:r>
              <a:rPr lang="zh-CN" altLang="zh-CN" sz="2400" smtClean="0"/>
              <a:t>）层所提供的服务，向（</a:t>
            </a:r>
            <a:r>
              <a:rPr lang="en-US" altLang="zh-CN" sz="2400" smtClean="0"/>
              <a:t>N</a:t>
            </a:r>
            <a:r>
              <a:rPr lang="zh-CN" altLang="zh-CN" sz="2400" smtClean="0"/>
              <a:t>＋</a:t>
            </a:r>
            <a:r>
              <a:rPr lang="en-US" altLang="zh-CN" sz="2400" smtClean="0"/>
              <a:t>1</a:t>
            </a:r>
            <a:r>
              <a:rPr lang="zh-CN" altLang="zh-CN" sz="2400" smtClean="0"/>
              <a:t>）层提供功能更强大的服务。</a:t>
            </a:r>
          </a:p>
          <a:p>
            <a:pPr>
              <a:spcBef>
                <a:spcPct val="0"/>
              </a:spcBef>
            </a:pPr>
            <a:r>
              <a:rPr lang="en-US" altLang="zh-CN" sz="2400" smtClean="0"/>
              <a:t>4</a:t>
            </a:r>
            <a:r>
              <a:rPr lang="zh-CN" altLang="zh-CN" sz="2400" smtClean="0"/>
              <a:t>）服务类型</a:t>
            </a:r>
          </a:p>
          <a:p>
            <a:pPr>
              <a:spcBef>
                <a:spcPct val="0"/>
              </a:spcBef>
            </a:pPr>
            <a:r>
              <a:rPr lang="en-US" altLang="zh-CN" sz="2400" smtClean="0"/>
              <a:t>    </a:t>
            </a:r>
            <a:r>
              <a:rPr lang="zh-CN" altLang="zh-CN" sz="2400" smtClean="0"/>
              <a:t>服务类型包括面向连接服务和无连接服务。</a:t>
            </a:r>
          </a:p>
          <a:p>
            <a:pPr>
              <a:spcBef>
                <a:spcPct val="0"/>
              </a:spcBef>
            </a:pPr>
            <a:r>
              <a:rPr lang="en-US" altLang="zh-CN" sz="2400" smtClean="0"/>
              <a:t>    </a:t>
            </a:r>
            <a:r>
              <a:rPr lang="zh-CN" altLang="zh-CN" sz="2400" smtClean="0"/>
              <a:t>面向连接服务以电话系统为模式。在使用面向连接的服务时，用户首先要建立连接，使用连接，然后释放连接。连接本质上像个管道，即发送者在管道的一端放入物体，接收者在另一端按同样的次序取出物体。</a:t>
            </a:r>
          </a:p>
          <a:p>
            <a:pPr>
              <a:spcBef>
                <a:spcPct val="0"/>
              </a:spcBef>
            </a:pPr>
            <a:r>
              <a:rPr lang="en-US" altLang="zh-CN" sz="2400" smtClean="0"/>
              <a:t>    </a:t>
            </a:r>
            <a:r>
              <a:rPr lang="zh-CN" altLang="zh-CN" sz="2400" smtClean="0"/>
              <a:t>无连接服务以邮政系统为模式。每个报文（信件）带有完整的目的地址，并且每一个报文都独立于其他报文，由系统选定的路线传递。在正常情况下，当两个报文发往同一目的地时，先发的先到。但是，也有可能先发的报文在途中延误了，后发的报文反而先收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第三节 计算机网络的层次体系结构</a:t>
            </a:r>
          </a:p>
        </p:txBody>
      </p:sp>
      <p:sp>
        <p:nvSpPr>
          <p:cNvPr id="31747" name="内容占位符 2"/>
          <p:cNvSpPr>
            <a:spLocks noGrp="1"/>
          </p:cNvSpPr>
          <p:nvPr>
            <p:ph idx="1"/>
          </p:nvPr>
        </p:nvSpPr>
        <p:spPr/>
        <p:txBody>
          <a:bodyPr/>
          <a:lstStyle/>
          <a:p>
            <a:pPr>
              <a:spcBef>
                <a:spcPct val="0"/>
              </a:spcBef>
            </a:pPr>
            <a:r>
              <a:rPr lang="en-US" altLang="zh-CN" smtClean="0"/>
              <a:t>5</a:t>
            </a:r>
            <a:r>
              <a:rPr lang="zh-CN" altLang="zh-CN" smtClean="0"/>
              <a:t>）服务原语</a:t>
            </a:r>
          </a:p>
          <a:p>
            <a:pPr>
              <a:spcBef>
                <a:spcPct val="0"/>
              </a:spcBef>
            </a:pPr>
            <a:r>
              <a:rPr lang="en-US" altLang="zh-CN" smtClean="0"/>
              <a:t>    </a:t>
            </a:r>
            <a:r>
              <a:rPr lang="zh-CN" altLang="zh-CN" smtClean="0"/>
              <a:t>相邻层之间通过一组服务原语（</a:t>
            </a:r>
            <a:r>
              <a:rPr lang="en-US" altLang="zh-CN" smtClean="0"/>
              <a:t>Service Primitive</a:t>
            </a:r>
            <a:r>
              <a:rPr lang="zh-CN" altLang="zh-CN" smtClean="0"/>
              <a:t>）建立相互作用，完成服务与被服务的过程。这些原语供用户和其他实体访问该服务。这些原语通知服务提供者采取某些行动或报告某个对等实体的活动。服务原语可被划分为四类，分别是请求（</a:t>
            </a:r>
            <a:r>
              <a:rPr lang="en-US" altLang="zh-CN" smtClean="0"/>
              <a:t>Request</a:t>
            </a:r>
            <a:r>
              <a:rPr lang="zh-CN" altLang="zh-CN" smtClean="0"/>
              <a:t>）、指示（</a:t>
            </a:r>
            <a:r>
              <a:rPr lang="en-US" altLang="zh-CN" smtClean="0"/>
              <a:t>Indication</a:t>
            </a:r>
            <a:r>
              <a:rPr lang="zh-CN" altLang="zh-CN" smtClean="0"/>
              <a:t>）、响应（</a:t>
            </a:r>
            <a:r>
              <a:rPr lang="en-US" altLang="zh-CN" smtClean="0"/>
              <a:t>Response</a:t>
            </a:r>
            <a:r>
              <a:rPr lang="zh-CN" altLang="zh-CN" smtClean="0"/>
              <a:t>）和确认（</a:t>
            </a:r>
            <a:r>
              <a:rPr lang="en-US" altLang="zh-CN" smtClean="0"/>
              <a:t>Confirm</a:t>
            </a:r>
            <a:r>
              <a:rPr lang="zh-CN" altLang="zh-CN" smtClean="0"/>
              <a:t>）。</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第一节 计算机网络的概述</a:t>
            </a:r>
          </a:p>
        </p:txBody>
      </p:sp>
      <p:sp>
        <p:nvSpPr>
          <p:cNvPr id="5123" name="内容占位符 2"/>
          <p:cNvSpPr>
            <a:spLocks noGrp="1"/>
          </p:cNvSpPr>
          <p:nvPr>
            <p:ph idx="1"/>
          </p:nvPr>
        </p:nvSpPr>
        <p:spPr/>
        <p:txBody>
          <a:bodyPr/>
          <a:lstStyle/>
          <a:p>
            <a:pPr>
              <a:spcBef>
                <a:spcPct val="0"/>
              </a:spcBef>
            </a:pPr>
            <a:r>
              <a:rPr lang="zh-CN" altLang="en-US" smtClean="0">
                <a:solidFill>
                  <a:srgbClr val="FF0000"/>
                </a:solidFill>
              </a:rPr>
              <a:t>计算机网络的发展</a:t>
            </a:r>
            <a:endParaRPr lang="en-US" altLang="zh-CN" smtClean="0">
              <a:solidFill>
                <a:srgbClr val="FF0000"/>
              </a:solidFill>
            </a:endParaRPr>
          </a:p>
          <a:p>
            <a:pPr>
              <a:spcBef>
                <a:spcPct val="0"/>
              </a:spcBef>
            </a:pPr>
            <a:r>
              <a:rPr lang="zh-CN" altLang="en-US" smtClean="0">
                <a:solidFill>
                  <a:srgbClr val="00B0F0"/>
                </a:solidFill>
              </a:rPr>
              <a:t>面向终端的计算机网络</a:t>
            </a:r>
            <a:endParaRPr lang="en-US" altLang="zh-CN" smtClean="0">
              <a:solidFill>
                <a:srgbClr val="00B0F0"/>
              </a:solidFill>
            </a:endParaRPr>
          </a:p>
          <a:p>
            <a:pPr>
              <a:spcBef>
                <a:spcPct val="0"/>
              </a:spcBef>
            </a:pPr>
            <a:r>
              <a:rPr lang="en-US" altLang="zh-CN" sz="2400" smtClean="0"/>
              <a:t>    </a:t>
            </a:r>
            <a:r>
              <a:rPr lang="zh-CN" altLang="zh-CN" sz="2400" smtClean="0"/>
              <a:t>以单个中央计算机为中心连接大量在地理上分散的终端，由中央计算机专门进行数据处理，用一个通信处理机或前端处理机通过调制解调器与远端终端相连（如图</a:t>
            </a:r>
            <a:r>
              <a:rPr lang="en-US" altLang="zh-CN" sz="2400" smtClean="0"/>
              <a:t>1-1</a:t>
            </a:r>
            <a:r>
              <a:rPr lang="zh-CN" altLang="zh-CN" sz="2400" smtClean="0"/>
              <a:t>所示），这种联机系统称为面向终端的计算机通信网，有人将这种最简单的通信网称为第一代计算机网络。这种网络本质上是以单个主机为网络的控制中心的星状网，各终端通过通信线路围绕主机中心，共享主机的软件和硬件资源。</a:t>
            </a:r>
            <a:r>
              <a:rPr lang="en-US" altLang="zh-CN" sz="2400" smtClean="0"/>
              <a:t>20</a:t>
            </a:r>
            <a:r>
              <a:rPr lang="zh-CN" altLang="zh-CN" sz="2400" smtClean="0"/>
              <a:t>世纪</a:t>
            </a:r>
            <a:r>
              <a:rPr lang="en-US" altLang="zh-CN" sz="2400" smtClean="0"/>
              <a:t>60</a:t>
            </a:r>
            <a:r>
              <a:rPr lang="zh-CN" altLang="zh-CN" sz="2400" smtClean="0"/>
              <a:t>年代，面向终端的计算机通信网得到了很大的发展，最具代表性的是美国半自动地面防空系统（</a:t>
            </a:r>
            <a:r>
              <a:rPr lang="en-US" altLang="zh-CN" sz="2400" smtClean="0"/>
              <a:t>SAGE</a:t>
            </a:r>
            <a:r>
              <a:rPr lang="zh-CN" altLang="zh-CN" sz="240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第三节 计算机网络的层次体系结构</a:t>
            </a:r>
          </a:p>
        </p:txBody>
      </p:sp>
      <p:sp>
        <p:nvSpPr>
          <p:cNvPr id="32771" name="内容占位符 2"/>
          <p:cNvSpPr>
            <a:spLocks noGrp="1"/>
          </p:cNvSpPr>
          <p:nvPr>
            <p:ph idx="1"/>
          </p:nvPr>
        </p:nvSpPr>
        <p:spPr/>
        <p:txBody>
          <a:bodyPr/>
          <a:lstStyle/>
          <a:p>
            <a:pPr>
              <a:spcBef>
                <a:spcPct val="0"/>
              </a:spcBef>
            </a:pPr>
            <a:r>
              <a:rPr lang="zh-CN" altLang="en-US" smtClean="0">
                <a:solidFill>
                  <a:srgbClr val="FF0000"/>
                </a:solidFill>
              </a:rPr>
              <a:t>开放系统互联基本参考模型</a:t>
            </a:r>
            <a:endParaRPr lang="en-US" altLang="zh-CN" smtClean="0">
              <a:solidFill>
                <a:srgbClr val="FF0000"/>
              </a:solidFill>
            </a:endParaRPr>
          </a:p>
          <a:p>
            <a:pPr>
              <a:spcBef>
                <a:spcPct val="0"/>
              </a:spcBef>
            </a:pPr>
            <a:endParaRPr lang="zh-CN" altLang="en-US" smtClean="0"/>
          </a:p>
        </p:txBody>
      </p:sp>
      <p:pic>
        <p:nvPicPr>
          <p:cNvPr id="32772" name="Picture 2" descr="0103"/>
          <p:cNvPicPr>
            <a:picLocks noChangeAspect="1" noChangeArrowheads="1"/>
          </p:cNvPicPr>
          <p:nvPr/>
        </p:nvPicPr>
        <p:blipFill>
          <a:blip r:embed="rId2" cstate="print">
            <a:extLst>
              <a:ext uri="{28A0092B-C50C-407E-A947-70E740481C1C}">
                <a14:useLocalDpi xmlns:a14="http://schemas.microsoft.com/office/drawing/2010/main" val="0"/>
              </a:ext>
            </a:extLst>
          </a:blip>
          <a:srcRect b="5997"/>
          <a:stretch>
            <a:fillRect/>
          </a:stretch>
        </p:blipFill>
        <p:spPr bwMode="auto">
          <a:xfrm>
            <a:off x="1835150" y="1916113"/>
            <a:ext cx="4824413"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3"/>
          <p:cNvSpPr txBox="1">
            <a:spLocks noChangeArrowheads="1"/>
          </p:cNvSpPr>
          <p:nvPr/>
        </p:nvSpPr>
        <p:spPr bwMode="auto">
          <a:xfrm>
            <a:off x="2411413" y="5876925"/>
            <a:ext cx="403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en-US" altLang="zh-CN" sz="2800">
                <a:latin typeface="楷体" pitchFamily="49" charset="-122"/>
                <a:ea typeface="楷体" pitchFamily="49" charset="-122"/>
              </a:rPr>
              <a:t>OSI</a:t>
            </a:r>
            <a:r>
              <a:rPr lang="zh-CN" altLang="en-US" sz="2800">
                <a:latin typeface="楷体" pitchFamily="49" charset="-122"/>
                <a:ea typeface="楷体" pitchFamily="49" charset="-122"/>
              </a:rPr>
              <a:t>参考模型</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第三节 计算机网络的层次体系结构</a:t>
            </a:r>
          </a:p>
        </p:txBody>
      </p:sp>
      <p:sp>
        <p:nvSpPr>
          <p:cNvPr id="33795" name="内容占位符 2"/>
          <p:cNvSpPr>
            <a:spLocks noGrp="1"/>
          </p:cNvSpPr>
          <p:nvPr>
            <p:ph idx="1"/>
          </p:nvPr>
        </p:nvSpPr>
        <p:spPr/>
        <p:txBody>
          <a:bodyPr/>
          <a:lstStyle/>
          <a:p>
            <a:pPr>
              <a:spcBef>
                <a:spcPct val="0"/>
              </a:spcBef>
            </a:pPr>
            <a:r>
              <a:rPr lang="zh-CN" altLang="zh-CN" smtClean="0">
                <a:solidFill>
                  <a:srgbClr val="00B0F0"/>
                </a:solidFill>
              </a:rPr>
              <a:t>物理层</a:t>
            </a:r>
          </a:p>
          <a:p>
            <a:pPr>
              <a:spcBef>
                <a:spcPct val="0"/>
              </a:spcBef>
            </a:pPr>
            <a:r>
              <a:rPr lang="en-US" altLang="zh-CN" smtClean="0"/>
              <a:t>    </a:t>
            </a:r>
            <a:r>
              <a:rPr lang="zh-CN" altLang="zh-CN" smtClean="0"/>
              <a:t>物理层（</a:t>
            </a:r>
            <a:r>
              <a:rPr lang="en-US" altLang="zh-CN" smtClean="0"/>
              <a:t>Physical Layer</a:t>
            </a:r>
            <a:r>
              <a:rPr lang="zh-CN" altLang="zh-CN" smtClean="0"/>
              <a:t>）是</a:t>
            </a:r>
            <a:r>
              <a:rPr lang="en-US" altLang="zh-CN" smtClean="0"/>
              <a:t>OSI</a:t>
            </a:r>
            <a:r>
              <a:rPr lang="zh-CN" altLang="zh-CN" smtClean="0"/>
              <a:t>的最底层，它建立在物理通信介质的基础上，作为通信系统和通信介质的接口，用来实现数据链路实体间透明的比特（</a:t>
            </a:r>
            <a:r>
              <a:rPr lang="en-US" altLang="zh-CN" smtClean="0"/>
              <a:t>bit</a:t>
            </a:r>
            <a:r>
              <a:rPr lang="zh-CN" altLang="zh-CN" smtClean="0"/>
              <a:t>）流传输。物理层规定了传输介质的机械特性、电气特性、功能特性和规程特性。但是物理媒体（或传输媒体）不属于物理层。</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第三节 计算机网络的层次体系结构</a:t>
            </a:r>
          </a:p>
        </p:txBody>
      </p:sp>
      <p:sp>
        <p:nvSpPr>
          <p:cNvPr id="34819" name="内容占位符 2"/>
          <p:cNvSpPr>
            <a:spLocks noGrp="1"/>
          </p:cNvSpPr>
          <p:nvPr>
            <p:ph idx="1"/>
          </p:nvPr>
        </p:nvSpPr>
        <p:spPr/>
        <p:txBody>
          <a:bodyPr/>
          <a:lstStyle/>
          <a:p>
            <a:pPr>
              <a:spcBef>
                <a:spcPct val="0"/>
              </a:spcBef>
            </a:pPr>
            <a:r>
              <a:rPr lang="zh-CN" altLang="zh-CN" smtClean="0">
                <a:solidFill>
                  <a:srgbClr val="00B0F0"/>
                </a:solidFill>
              </a:rPr>
              <a:t>数据链路层</a:t>
            </a:r>
          </a:p>
          <a:p>
            <a:pPr>
              <a:spcBef>
                <a:spcPct val="0"/>
              </a:spcBef>
            </a:pPr>
            <a:r>
              <a:rPr lang="en-US" altLang="zh-CN" smtClean="0"/>
              <a:t>    </a:t>
            </a:r>
            <a:r>
              <a:rPr lang="zh-CN" altLang="zh-CN" smtClean="0"/>
              <a:t>数据链路层（</a:t>
            </a:r>
            <a:r>
              <a:rPr lang="en-US" altLang="zh-CN" smtClean="0"/>
              <a:t>Data Link Layer</a:t>
            </a:r>
            <a:r>
              <a:rPr lang="zh-CN" altLang="zh-CN" smtClean="0"/>
              <a:t>）的主要功能是在物理层提供比特流传输服务的基础上，从网络层接收数据，并加上有意义的比特位形成报文头部和尾部（用来携带地址和其他控制信息），负责在通信的实体之间建立、维持和拆除数据链路的连接，在两个相邻节点间的线路上，无差错地传送以帧为单位的数据。因此，每一帧必须带有同步、地址、差错控制以及流量控制等控制信息，负责将数据帧无差错地从一个站点送达下一个相邻的站点，即通过一些数据链帧。路层协议完成在不太可靠的物理链路上实现可靠的数据传输。</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第三节 计算机网络的层次体系结构</a:t>
            </a:r>
          </a:p>
        </p:txBody>
      </p:sp>
      <p:sp>
        <p:nvSpPr>
          <p:cNvPr id="35843" name="内容占位符 2"/>
          <p:cNvSpPr>
            <a:spLocks noGrp="1"/>
          </p:cNvSpPr>
          <p:nvPr>
            <p:ph idx="1"/>
          </p:nvPr>
        </p:nvSpPr>
        <p:spPr/>
        <p:txBody>
          <a:bodyPr/>
          <a:lstStyle/>
          <a:p>
            <a:pPr>
              <a:spcBef>
                <a:spcPct val="0"/>
              </a:spcBef>
            </a:pPr>
            <a:r>
              <a:rPr lang="zh-CN" altLang="zh-CN" smtClean="0">
                <a:solidFill>
                  <a:srgbClr val="00B0F0"/>
                </a:solidFill>
              </a:rPr>
              <a:t>网络层</a:t>
            </a:r>
          </a:p>
          <a:p>
            <a:pPr>
              <a:spcBef>
                <a:spcPct val="0"/>
              </a:spcBef>
            </a:pPr>
            <a:r>
              <a:rPr lang="en-US" altLang="zh-CN" sz="2400" smtClean="0"/>
              <a:t>    </a:t>
            </a:r>
            <a:r>
              <a:rPr lang="zh-CN" altLang="zh-CN" sz="2400" smtClean="0"/>
              <a:t>网络层（</a:t>
            </a:r>
            <a:r>
              <a:rPr lang="en-US" altLang="zh-CN" sz="2400" smtClean="0"/>
              <a:t>Network Layer</a:t>
            </a:r>
            <a:r>
              <a:rPr lang="zh-CN" altLang="zh-CN" sz="2400" smtClean="0"/>
              <a:t>）关心的是通信子网的运行控制，主要解决如何使数据分组跨越通信子网从源传送到目的地的问题，这就需要在通信子网中进行路由选择。在网络层，数据的传送单位是分组或包，网络层的任务就是要选择合适的路由，使发送端的传输层所传下来的分组能够正确无误地按照地址找到目的端，并交付给目的端传输层，这就是网络层的寻址功能。如果在子网中同时出现过多的分组，它们将相互阻塞通路，形成瓶颈，所以网络层还需要提供拥塞控制机制以避免此类现象的出现。分组在网络传输中，必须进行路由选择、差错检测、顺序和流量控制。另外，当分组要跨越多个通信子网才能到达目的地时，不同网络间的寻址方式可以完全不相同，但要解决网际互连的问题。</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第三节 计算机网络的层次体系结构</a:t>
            </a:r>
          </a:p>
        </p:txBody>
      </p:sp>
      <p:sp>
        <p:nvSpPr>
          <p:cNvPr id="36867" name="内容占位符 2"/>
          <p:cNvSpPr>
            <a:spLocks noGrp="1"/>
          </p:cNvSpPr>
          <p:nvPr>
            <p:ph idx="1"/>
          </p:nvPr>
        </p:nvSpPr>
        <p:spPr/>
        <p:txBody>
          <a:bodyPr/>
          <a:lstStyle/>
          <a:p>
            <a:pPr>
              <a:spcBef>
                <a:spcPct val="0"/>
              </a:spcBef>
            </a:pPr>
            <a:r>
              <a:rPr lang="zh-CN" altLang="zh-CN" smtClean="0">
                <a:solidFill>
                  <a:srgbClr val="00B0F0"/>
                </a:solidFill>
              </a:rPr>
              <a:t>传输层</a:t>
            </a:r>
          </a:p>
          <a:p>
            <a:pPr>
              <a:spcBef>
                <a:spcPct val="0"/>
              </a:spcBef>
            </a:pPr>
            <a:r>
              <a:rPr lang="en-US" altLang="zh-CN" sz="2400" smtClean="0"/>
              <a:t>    </a:t>
            </a:r>
            <a:r>
              <a:rPr lang="zh-CN" altLang="zh-CN" sz="2400" smtClean="0"/>
              <a:t>传输层（</a:t>
            </a:r>
            <a:r>
              <a:rPr lang="en-US" altLang="zh-CN" sz="2400" smtClean="0"/>
              <a:t>Transport Layer</a:t>
            </a:r>
            <a:r>
              <a:rPr lang="zh-CN" altLang="zh-CN" sz="2400" smtClean="0"/>
              <a:t>）是</a:t>
            </a:r>
            <a:r>
              <a:rPr lang="en-US" altLang="zh-CN" sz="2400" smtClean="0"/>
              <a:t>OSI</a:t>
            </a:r>
            <a:r>
              <a:rPr lang="zh-CN" altLang="zh-CN" sz="2400" smtClean="0"/>
              <a:t>参考模型中唯一负责到端节点间数据传输和控制功能的层，其主要任务是向会话层提供服务，服务内容包括传输连接服务和数据传输服务。前者是指在两个传输层用户之间负责建立、维持和在传输结束后拆除传输连接；后者则是要求在一对用户之间提供互相交换数据的方法。传输层的服务使高层的用户可以完全不考虑信息在物理层、数据链路层和网络层通信的详细情况，方便用户使用。</a:t>
            </a:r>
          </a:p>
          <a:p>
            <a:pPr>
              <a:spcBef>
                <a:spcPct val="0"/>
              </a:spcBef>
            </a:pPr>
            <a:r>
              <a:rPr lang="en-US" altLang="zh-CN" sz="2400" smtClean="0"/>
              <a:t>    </a:t>
            </a:r>
            <a:r>
              <a:rPr lang="zh-CN" altLang="zh-CN" sz="2400" smtClean="0"/>
              <a:t>在传输层，信息的传送单位是报文。当报文较长时，先把它分成几个分组，然后再交给下一层网络层进行传输。</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第三节 计算机网络的层次体系结构</a:t>
            </a:r>
          </a:p>
        </p:txBody>
      </p:sp>
      <p:sp>
        <p:nvSpPr>
          <p:cNvPr id="37891" name="内容占位符 2"/>
          <p:cNvSpPr>
            <a:spLocks noGrp="1"/>
          </p:cNvSpPr>
          <p:nvPr>
            <p:ph idx="1"/>
          </p:nvPr>
        </p:nvSpPr>
        <p:spPr/>
        <p:txBody>
          <a:bodyPr/>
          <a:lstStyle/>
          <a:p>
            <a:pPr>
              <a:spcBef>
                <a:spcPct val="0"/>
              </a:spcBef>
            </a:pPr>
            <a:r>
              <a:rPr lang="zh-CN" altLang="zh-CN" smtClean="0">
                <a:solidFill>
                  <a:srgbClr val="00B0F0"/>
                </a:solidFill>
              </a:rPr>
              <a:t>会话层</a:t>
            </a:r>
          </a:p>
          <a:p>
            <a:pPr>
              <a:spcBef>
                <a:spcPct val="0"/>
              </a:spcBef>
            </a:pPr>
            <a:r>
              <a:rPr lang="en-US" altLang="zh-CN" smtClean="0"/>
              <a:t>    </a:t>
            </a:r>
            <a:r>
              <a:rPr lang="zh-CN" altLang="zh-CN" smtClean="0"/>
              <a:t>会话层（</a:t>
            </a:r>
            <a:r>
              <a:rPr lang="en-US" altLang="zh-CN" smtClean="0"/>
              <a:t>Session Layer</a:t>
            </a:r>
            <a:r>
              <a:rPr lang="zh-CN" altLang="zh-CN" smtClean="0"/>
              <a:t>）是网络对话控制器，虽然不参与具体的数据传输，但对数据传输的同步进行管理，主要功能是在两个节点之间建立、维护和释放面对用户的连接，保证每次会话都正常关闭而不会突然中断，从而使用户被挂起。会话层建立和验证用户之间的连接，包括口令和登录确认。它也控制数据交换，决定以何种顺序将对话单元传送到传输层，以及在传输过程的哪一点需要接收端的确认。</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第三节 计算机网络的层次体系结构</a:t>
            </a:r>
          </a:p>
        </p:txBody>
      </p:sp>
      <p:sp>
        <p:nvSpPr>
          <p:cNvPr id="38915" name="内容占位符 2"/>
          <p:cNvSpPr>
            <a:spLocks noGrp="1"/>
          </p:cNvSpPr>
          <p:nvPr>
            <p:ph idx="1"/>
          </p:nvPr>
        </p:nvSpPr>
        <p:spPr/>
        <p:txBody>
          <a:bodyPr/>
          <a:lstStyle/>
          <a:p>
            <a:pPr>
              <a:spcBef>
                <a:spcPct val="0"/>
              </a:spcBef>
            </a:pPr>
            <a:r>
              <a:rPr lang="zh-CN" altLang="zh-CN" smtClean="0">
                <a:solidFill>
                  <a:srgbClr val="00B0F0"/>
                </a:solidFill>
              </a:rPr>
              <a:t>表示层</a:t>
            </a:r>
          </a:p>
          <a:p>
            <a:pPr>
              <a:spcBef>
                <a:spcPct val="0"/>
              </a:spcBef>
            </a:pPr>
            <a:r>
              <a:rPr lang="en-US" altLang="zh-CN" smtClean="0"/>
              <a:t>    </a:t>
            </a:r>
            <a:r>
              <a:rPr lang="zh-CN" altLang="zh-CN" smtClean="0"/>
              <a:t>表示层（</a:t>
            </a:r>
            <a:r>
              <a:rPr lang="en-US" altLang="zh-CN" smtClean="0"/>
              <a:t>Presentation Layer</a:t>
            </a:r>
            <a:r>
              <a:rPr lang="zh-CN" altLang="zh-CN" smtClean="0"/>
              <a:t>）保证了通信设备之间的互操作性。负责处理在两个通信系统间交换信息的表示格式，该层的功能使得两台内部数据表示结构不同的计算机能实现通信。它提供了一种对不同控制码、字符集和图形字符等的解释，而这种解释是使两台设备都能以相同方式理解相同的传输内容所必需的。表示层以下的各层只关心可靠地传输比特流，而表示层关心的是所传输内容的语法和语义。表示层还负责为引入的数据加密和解密，以及为提高传输效率提供必需的数据压缩及解压等功能。</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第三节 计算机网络的层次体系结构</a:t>
            </a:r>
          </a:p>
        </p:txBody>
      </p:sp>
      <p:sp>
        <p:nvSpPr>
          <p:cNvPr id="39939" name="内容占位符 2"/>
          <p:cNvSpPr>
            <a:spLocks noGrp="1"/>
          </p:cNvSpPr>
          <p:nvPr>
            <p:ph idx="1"/>
          </p:nvPr>
        </p:nvSpPr>
        <p:spPr/>
        <p:txBody>
          <a:bodyPr/>
          <a:lstStyle/>
          <a:p>
            <a:pPr>
              <a:spcBef>
                <a:spcPct val="0"/>
              </a:spcBef>
            </a:pPr>
            <a:r>
              <a:rPr lang="zh-CN" altLang="zh-CN" smtClean="0">
                <a:solidFill>
                  <a:srgbClr val="00B0F0"/>
                </a:solidFill>
              </a:rPr>
              <a:t>应用层</a:t>
            </a:r>
          </a:p>
          <a:p>
            <a:pPr>
              <a:spcBef>
                <a:spcPct val="0"/>
              </a:spcBef>
            </a:pPr>
            <a:r>
              <a:rPr lang="en-US" altLang="zh-CN" smtClean="0"/>
              <a:t>    </a:t>
            </a:r>
            <a:r>
              <a:rPr lang="zh-CN" altLang="zh-CN" smtClean="0"/>
              <a:t>应用层（</a:t>
            </a:r>
            <a:r>
              <a:rPr lang="en-US" altLang="zh-CN" smtClean="0"/>
              <a:t>Application Layer</a:t>
            </a:r>
            <a:r>
              <a:rPr lang="zh-CN" altLang="zh-CN" smtClean="0"/>
              <a:t>）是</a:t>
            </a:r>
            <a:r>
              <a:rPr lang="en-US" altLang="zh-CN" smtClean="0"/>
              <a:t>OSI</a:t>
            </a:r>
            <a:r>
              <a:rPr lang="zh-CN" altLang="zh-CN" smtClean="0"/>
              <a:t>参考模型的最高层，它是应用进程访问网络服务的窗口，运用于网络上的应用程序可以直接与较低层的组件通信，或者在请求时进行间接通信，这一层直接为网络用户或应用程序提供各种各样的网络服务，它是计算机网络与最终用户之间的界面。应用层提供的网络服务包括文件服务、打印服务、报文服务、目录服务、网络管理以及数据库服务等。</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第三节 计算机网络的层次体系结构</a:t>
            </a:r>
          </a:p>
        </p:txBody>
      </p:sp>
      <p:sp>
        <p:nvSpPr>
          <p:cNvPr id="40963" name="内容占位符 2"/>
          <p:cNvSpPr>
            <a:spLocks noGrp="1"/>
          </p:cNvSpPr>
          <p:nvPr>
            <p:ph idx="1"/>
          </p:nvPr>
        </p:nvSpPr>
        <p:spPr/>
        <p:txBody>
          <a:bodyPr/>
          <a:lstStyle/>
          <a:p>
            <a:pPr>
              <a:spcBef>
                <a:spcPct val="0"/>
              </a:spcBef>
            </a:pPr>
            <a:r>
              <a:rPr lang="en-US" altLang="zh-CN" smtClean="0">
                <a:solidFill>
                  <a:srgbClr val="FF0000"/>
                </a:solidFill>
              </a:rPr>
              <a:t>TCP/IP</a:t>
            </a:r>
            <a:r>
              <a:rPr lang="zh-CN" altLang="en-US" smtClean="0">
                <a:solidFill>
                  <a:srgbClr val="FF0000"/>
                </a:solidFill>
              </a:rPr>
              <a:t>模型</a:t>
            </a:r>
            <a:endParaRPr lang="en-US" altLang="zh-CN" smtClean="0">
              <a:solidFill>
                <a:srgbClr val="FF0000"/>
              </a:solidFill>
            </a:endParaRPr>
          </a:p>
          <a:p>
            <a:pPr>
              <a:spcBef>
                <a:spcPct val="0"/>
              </a:spcBef>
            </a:pPr>
            <a:r>
              <a:rPr lang="en-US" altLang="zh-CN" smtClean="0">
                <a:solidFill>
                  <a:srgbClr val="00B0F0"/>
                </a:solidFill>
              </a:rPr>
              <a:t>TCP/IP</a:t>
            </a:r>
            <a:r>
              <a:rPr lang="zh-CN" altLang="zh-CN" smtClean="0">
                <a:solidFill>
                  <a:srgbClr val="00B0F0"/>
                </a:solidFill>
              </a:rPr>
              <a:t>的层次</a:t>
            </a:r>
          </a:p>
          <a:p>
            <a:pPr>
              <a:spcBef>
                <a:spcPct val="0"/>
              </a:spcBef>
            </a:pPr>
            <a:r>
              <a:rPr lang="en-US" altLang="zh-CN" sz="2400" smtClean="0"/>
              <a:t>1</a:t>
            </a:r>
            <a:r>
              <a:rPr lang="zh-CN" altLang="zh-CN" sz="2400" smtClean="0"/>
              <a:t>）网络接口层</a:t>
            </a:r>
          </a:p>
          <a:p>
            <a:pPr>
              <a:spcBef>
                <a:spcPct val="0"/>
              </a:spcBef>
            </a:pPr>
            <a:r>
              <a:rPr lang="en-US" altLang="zh-CN" sz="2400" smtClean="0"/>
              <a:t>    </a:t>
            </a:r>
            <a:r>
              <a:rPr lang="zh-CN" altLang="zh-CN" sz="2400" smtClean="0"/>
              <a:t>网络接口层（</a:t>
            </a:r>
            <a:r>
              <a:rPr lang="en-US" altLang="zh-CN" sz="2400" smtClean="0"/>
              <a:t>Host to NetWork Layer</a:t>
            </a:r>
            <a:r>
              <a:rPr lang="zh-CN" altLang="zh-CN" sz="2400" smtClean="0"/>
              <a:t>），也翻译成主机</a:t>
            </a:r>
            <a:r>
              <a:rPr lang="en-US" altLang="zh-CN" sz="2400" smtClean="0"/>
              <a:t>-</a:t>
            </a:r>
            <a:r>
              <a:rPr lang="zh-CN" altLang="zh-CN" sz="2400" smtClean="0"/>
              <a:t>网络层或网络存取层，是</a:t>
            </a:r>
            <a:r>
              <a:rPr lang="en-US" altLang="zh-CN" sz="2400" smtClean="0"/>
              <a:t>TCP/IP</a:t>
            </a:r>
            <a:r>
              <a:rPr lang="zh-CN" altLang="zh-CN" sz="2400" smtClean="0"/>
              <a:t>的最低层，负责接收</a:t>
            </a:r>
            <a:r>
              <a:rPr lang="en-US" altLang="zh-CN" sz="2400" smtClean="0"/>
              <a:t>IP</a:t>
            </a:r>
            <a:r>
              <a:rPr lang="zh-CN" altLang="zh-CN" sz="2400" smtClean="0"/>
              <a:t>数据包并通过网络发送</a:t>
            </a:r>
            <a:r>
              <a:rPr lang="en-US" altLang="zh-CN" sz="2400" smtClean="0"/>
              <a:t>IP</a:t>
            </a:r>
            <a:r>
              <a:rPr lang="zh-CN" altLang="zh-CN" sz="2400" smtClean="0"/>
              <a:t>数据包，或者从网络上接收物理帧，取出</a:t>
            </a:r>
            <a:r>
              <a:rPr lang="en-US" altLang="zh-CN" sz="2400" smtClean="0"/>
              <a:t>IP</a:t>
            </a:r>
            <a:r>
              <a:rPr lang="zh-CN" altLang="zh-CN" sz="2400" smtClean="0"/>
              <a:t>数据包，并把它交给</a:t>
            </a:r>
            <a:r>
              <a:rPr lang="en-US" altLang="zh-CN" sz="2400" smtClean="0"/>
              <a:t>IP</a:t>
            </a:r>
            <a:r>
              <a:rPr lang="zh-CN" altLang="zh-CN" sz="2400" smtClean="0"/>
              <a:t>层。网络接口一般是设备驱动程序，如以太网的网卡驱动程序。在</a:t>
            </a:r>
            <a:r>
              <a:rPr lang="en-US" altLang="zh-CN" sz="2400" smtClean="0"/>
              <a:t>TCP/IP</a:t>
            </a:r>
            <a:r>
              <a:rPr lang="zh-CN" altLang="zh-CN" sz="2400" smtClean="0"/>
              <a:t>参考模型中并没有详细定义这一层的功能，只是指出通信主机必须采用某种协议连接到网络上，并且能够传输网络数据分组。具体使用哪种协议，在本层里并没有规定。实际上根据主机与网络拓扑结构的不同，局域网基本上采用了</a:t>
            </a:r>
            <a:r>
              <a:rPr lang="en-US" altLang="zh-CN" sz="2400" smtClean="0"/>
              <a:t>802</a:t>
            </a:r>
            <a:r>
              <a:rPr lang="zh-CN" altLang="zh-CN" sz="2400" smtClean="0"/>
              <a:t>系列的协议，如</a:t>
            </a:r>
            <a:r>
              <a:rPr lang="en-US" altLang="zh-CN" sz="2400" smtClean="0"/>
              <a:t>802.3</a:t>
            </a:r>
            <a:r>
              <a:rPr lang="zh-CN" altLang="zh-CN" sz="2400" smtClean="0"/>
              <a:t>以太网协议、</a:t>
            </a:r>
            <a:r>
              <a:rPr lang="en-US" altLang="zh-CN" sz="2400" smtClean="0"/>
              <a:t>802.5</a:t>
            </a:r>
            <a:r>
              <a:rPr lang="zh-CN" altLang="zh-CN" sz="2400" smtClean="0"/>
              <a:t>令牌环网协议，广域网较常采用的协议有帧中继、</a:t>
            </a:r>
            <a:r>
              <a:rPr lang="en-US" altLang="zh-CN" sz="2400" smtClean="0"/>
              <a:t>X.25</a:t>
            </a:r>
            <a:r>
              <a:rPr lang="zh-CN" altLang="zh-CN" sz="2400" smtClean="0"/>
              <a:t>等。</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第三节 计算机网络的层次体系结构</a:t>
            </a:r>
          </a:p>
        </p:txBody>
      </p:sp>
      <p:sp>
        <p:nvSpPr>
          <p:cNvPr id="41987" name="内容占位符 2"/>
          <p:cNvSpPr>
            <a:spLocks noGrp="1"/>
          </p:cNvSpPr>
          <p:nvPr>
            <p:ph idx="1"/>
          </p:nvPr>
        </p:nvSpPr>
        <p:spPr/>
        <p:txBody>
          <a:bodyPr/>
          <a:lstStyle/>
          <a:p>
            <a:pPr>
              <a:spcBef>
                <a:spcPct val="0"/>
              </a:spcBef>
            </a:pPr>
            <a:r>
              <a:rPr lang="en-US" altLang="zh-CN" sz="2400" smtClean="0"/>
              <a:t>2</a:t>
            </a:r>
            <a:r>
              <a:rPr lang="zh-CN" altLang="zh-CN" sz="2400" smtClean="0"/>
              <a:t>）网际层</a:t>
            </a:r>
          </a:p>
          <a:p>
            <a:pPr>
              <a:spcBef>
                <a:spcPct val="0"/>
              </a:spcBef>
            </a:pPr>
            <a:r>
              <a:rPr lang="en-US" altLang="zh-CN" sz="2400" smtClean="0"/>
              <a:t>    </a:t>
            </a:r>
            <a:r>
              <a:rPr lang="zh-CN" altLang="zh-CN" sz="2400" smtClean="0"/>
              <a:t>网络互联层（</a:t>
            </a:r>
            <a:r>
              <a:rPr lang="en-US" altLang="zh-CN" sz="2400" smtClean="0"/>
              <a:t>Internet Layer</a:t>
            </a:r>
            <a:r>
              <a:rPr lang="zh-CN" altLang="zh-CN" sz="2400" smtClean="0"/>
              <a:t>）也称</a:t>
            </a:r>
            <a:r>
              <a:rPr lang="en-US" altLang="zh-CN" sz="2400" smtClean="0"/>
              <a:t>IP</a:t>
            </a:r>
            <a:r>
              <a:rPr lang="zh-CN" altLang="zh-CN" sz="2400" smtClean="0"/>
              <a:t>层、网络层或网际层，它的主要功能是负责在互联网上传输数据分组。网络互联层相当于</a:t>
            </a:r>
            <a:r>
              <a:rPr lang="en-US" altLang="zh-CN" sz="2400" smtClean="0"/>
              <a:t>OSI</a:t>
            </a:r>
            <a:r>
              <a:rPr lang="zh-CN" altLang="zh-CN" sz="2400" smtClean="0"/>
              <a:t>参考模型中的网络层无连接网络服务。网际层是整个</a:t>
            </a:r>
            <a:r>
              <a:rPr lang="en-US" altLang="zh-CN" sz="2400" smtClean="0"/>
              <a:t>TCP/IP</a:t>
            </a:r>
            <a:r>
              <a:rPr lang="zh-CN" altLang="zh-CN" sz="2400" smtClean="0"/>
              <a:t>体系结构的关键部分，最常用的协议是网际协议</a:t>
            </a:r>
            <a:r>
              <a:rPr lang="en-US" altLang="zh-CN" sz="2400" smtClean="0"/>
              <a:t>IP</a:t>
            </a:r>
            <a:r>
              <a:rPr lang="zh-CN" altLang="zh-CN" sz="2400" smtClean="0"/>
              <a:t>，用来协助</a:t>
            </a:r>
            <a:r>
              <a:rPr lang="en-US" altLang="zh-CN" sz="2400" smtClean="0"/>
              <a:t>IP</a:t>
            </a:r>
            <a:r>
              <a:rPr lang="zh-CN" altLang="zh-CN" sz="2400" smtClean="0"/>
              <a:t>报文操作的因特网控制报文协议</a:t>
            </a:r>
            <a:r>
              <a:rPr lang="en-US" altLang="zh-CN" sz="2400" smtClean="0"/>
              <a:t>ICMP</a:t>
            </a:r>
            <a:r>
              <a:rPr lang="zh-CN" altLang="zh-CN" sz="2400" smtClean="0"/>
              <a:t>、因特网组管理协议</a:t>
            </a:r>
            <a:r>
              <a:rPr lang="en-US" altLang="zh-CN" sz="2400" smtClean="0"/>
              <a:t>IGMP</a:t>
            </a:r>
            <a:r>
              <a:rPr lang="zh-CN" altLang="zh-CN" sz="2400" smtClean="0"/>
              <a:t>、地址解析协议</a:t>
            </a:r>
            <a:r>
              <a:rPr lang="en-US" altLang="zh-CN" sz="2400" smtClean="0"/>
              <a:t>ARP</a:t>
            </a:r>
            <a:r>
              <a:rPr lang="zh-CN" altLang="zh-CN" sz="2400" smtClean="0"/>
              <a:t>和逆地址解析协议</a:t>
            </a:r>
            <a:r>
              <a:rPr lang="en-US" altLang="zh-CN" sz="2400" smtClean="0"/>
              <a:t>RARP</a:t>
            </a:r>
            <a:r>
              <a:rPr lang="zh-CN" altLang="zh-CN" sz="2400" smtClean="0"/>
              <a:t>。网际层负责主机之间的通信，传输的数据单位是</a:t>
            </a:r>
            <a:r>
              <a:rPr lang="en-US" altLang="zh-CN" sz="2400" smtClean="0"/>
              <a:t>IP</a:t>
            </a:r>
            <a:r>
              <a:rPr lang="zh-CN" altLang="zh-CN" sz="2400" smtClean="0"/>
              <a:t>数据报，最终将数据报从源主机发送到目的主机。主要功能：① 将传输层送来的报文段或用户数据报装入</a:t>
            </a:r>
            <a:r>
              <a:rPr lang="en-US" altLang="zh-CN" sz="2400" smtClean="0"/>
              <a:t>IP</a:t>
            </a:r>
            <a:r>
              <a:rPr lang="zh-CN" altLang="zh-CN" sz="2400" smtClean="0"/>
              <a:t>数据报，填完报头，选择去往目的主机的路由，将</a:t>
            </a:r>
            <a:r>
              <a:rPr lang="en-US" altLang="zh-CN" sz="2400" smtClean="0"/>
              <a:t>IP</a:t>
            </a:r>
            <a:r>
              <a:rPr lang="zh-CN" altLang="zh-CN" sz="2400" smtClean="0"/>
              <a:t>数据报发往适当的网络接口。② 对从网络接口收到的</a:t>
            </a:r>
            <a:r>
              <a:rPr lang="en-US" altLang="zh-CN" sz="2400" smtClean="0"/>
              <a:t>IP</a:t>
            </a:r>
            <a:r>
              <a:rPr lang="zh-CN" altLang="zh-CN" sz="2400" smtClean="0"/>
              <a:t>数据报，首先检查其合理性，然后寻址。③ 处理网际层差错与控制报文，处理路径、流控、拥塞等问题。</a:t>
            </a:r>
            <a:endParaRPr lang="zh-CN" alt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第一节 计算机网络的概述</a:t>
            </a:r>
          </a:p>
        </p:txBody>
      </p:sp>
      <p:sp>
        <p:nvSpPr>
          <p:cNvPr id="6147" name="内容占位符 2"/>
          <p:cNvSpPr>
            <a:spLocks noGrp="1"/>
          </p:cNvSpPr>
          <p:nvPr>
            <p:ph idx="1"/>
          </p:nvPr>
        </p:nvSpPr>
        <p:spPr/>
        <p:txBody>
          <a:bodyPr/>
          <a:lstStyle/>
          <a:p>
            <a:pPr>
              <a:spcBef>
                <a:spcPct val="0"/>
              </a:spcBef>
            </a:pPr>
            <a:r>
              <a:rPr lang="zh-CN" altLang="en-US" smtClean="0">
                <a:solidFill>
                  <a:srgbClr val="00B0F0"/>
                </a:solidFill>
              </a:rPr>
              <a:t>计算机</a:t>
            </a:r>
            <a:r>
              <a:rPr lang="en-US" altLang="zh-CN" smtClean="0">
                <a:solidFill>
                  <a:srgbClr val="00B0F0"/>
                </a:solidFill>
              </a:rPr>
              <a:t>-</a:t>
            </a:r>
            <a:r>
              <a:rPr lang="zh-CN" altLang="en-US" smtClean="0">
                <a:solidFill>
                  <a:srgbClr val="00B0F0"/>
                </a:solidFill>
              </a:rPr>
              <a:t>计算机网络</a:t>
            </a:r>
            <a:endParaRPr lang="en-US" altLang="zh-CN" smtClean="0">
              <a:solidFill>
                <a:srgbClr val="00B0F0"/>
              </a:solidFill>
            </a:endParaRPr>
          </a:p>
          <a:p>
            <a:pPr>
              <a:spcBef>
                <a:spcPct val="0"/>
              </a:spcBef>
            </a:pPr>
            <a:r>
              <a:rPr lang="en-US" altLang="zh-CN" sz="2400" smtClean="0"/>
              <a:t>    </a:t>
            </a:r>
            <a:r>
              <a:rPr lang="zh-CN" altLang="zh-CN" sz="2400" smtClean="0"/>
              <a:t>由于面向终端的网络缺陷，人们开始研究多台计算机之间相互连接和通信的方法。分组交换技术的出现使计算机网络技术的发展发生了根本的变化。</a:t>
            </a:r>
            <a:r>
              <a:rPr lang="en-US" altLang="zh-CN" sz="2400" smtClean="0"/>
              <a:t>1964</a:t>
            </a:r>
            <a:r>
              <a:rPr lang="zh-CN" altLang="zh-CN" sz="2400" smtClean="0"/>
              <a:t>年</a:t>
            </a:r>
            <a:r>
              <a:rPr lang="en-US" altLang="zh-CN" sz="2400" smtClean="0"/>
              <a:t>8</a:t>
            </a:r>
            <a:r>
              <a:rPr lang="zh-CN" altLang="zh-CN" sz="2400" smtClean="0"/>
              <a:t>月，巴兰（</a:t>
            </a:r>
            <a:r>
              <a:rPr lang="en-US" altLang="zh-CN" sz="2400" smtClean="0"/>
              <a:t>Baran</a:t>
            </a:r>
            <a:r>
              <a:rPr lang="zh-CN" altLang="zh-CN" sz="2400" smtClean="0"/>
              <a:t>）在美国兰德（</a:t>
            </a:r>
            <a:r>
              <a:rPr lang="en-US" altLang="zh-CN" sz="2400" smtClean="0"/>
              <a:t>Rand</a:t>
            </a:r>
            <a:r>
              <a:rPr lang="zh-CN" altLang="zh-CN" sz="2400" smtClean="0"/>
              <a:t>）公司</a:t>
            </a:r>
            <a:r>
              <a:rPr lang="en-US" altLang="zh-CN" sz="2400" smtClean="0"/>
              <a:t>“</a:t>
            </a:r>
            <a:r>
              <a:rPr lang="zh-CN" altLang="zh-CN" sz="2400" smtClean="0"/>
              <a:t>论分布式通信</a:t>
            </a:r>
            <a:r>
              <a:rPr lang="en-US" altLang="zh-CN" sz="2400" smtClean="0"/>
              <a:t>”</a:t>
            </a:r>
            <a:r>
              <a:rPr lang="zh-CN" altLang="zh-CN" sz="2400" smtClean="0"/>
              <a:t>的研究报告中首次提出“存储转发”的概念。英国戴维斯（</a:t>
            </a:r>
            <a:r>
              <a:rPr lang="en-US" altLang="zh-CN" sz="2400" smtClean="0"/>
              <a:t>Davies</a:t>
            </a:r>
            <a:r>
              <a:rPr lang="zh-CN" altLang="zh-CN" sz="2400" smtClean="0"/>
              <a:t>）于</a:t>
            </a:r>
            <a:r>
              <a:rPr lang="en-US" altLang="zh-CN" sz="2400" smtClean="0"/>
              <a:t>1966</a:t>
            </a:r>
            <a:r>
              <a:rPr lang="zh-CN" altLang="zh-CN" sz="2400" smtClean="0"/>
              <a:t>年首次提出了“分组”的概念。在这些研究基础上，</a:t>
            </a:r>
            <a:r>
              <a:rPr lang="en-US" altLang="zh-CN" sz="2400" smtClean="0"/>
              <a:t>1969</a:t>
            </a:r>
            <a:r>
              <a:rPr lang="zh-CN" altLang="zh-CN" sz="2400" smtClean="0"/>
              <a:t>年</a:t>
            </a:r>
            <a:r>
              <a:rPr lang="en-US" altLang="zh-CN" sz="2400" smtClean="0"/>
              <a:t>12</a:t>
            </a:r>
            <a:r>
              <a:rPr lang="zh-CN" altLang="zh-CN" sz="2400" smtClean="0"/>
              <a:t>月，美国国防部高级研究计划署（</a:t>
            </a:r>
            <a:r>
              <a:rPr lang="en-US" altLang="zh-CN" sz="2400" smtClean="0"/>
              <a:t>Defense Advanced Research Agency</a:t>
            </a:r>
            <a:r>
              <a:rPr lang="zh-CN" altLang="zh-CN" sz="2400" smtClean="0"/>
              <a:t>，</a:t>
            </a:r>
            <a:r>
              <a:rPr lang="en-US" altLang="zh-CN" sz="2400" smtClean="0"/>
              <a:t>DARPA</a:t>
            </a:r>
            <a:r>
              <a:rPr lang="zh-CN" altLang="zh-CN" sz="2400" smtClean="0"/>
              <a:t>）将建成的分组交换网</a:t>
            </a:r>
            <a:r>
              <a:rPr lang="en-US" altLang="zh-CN" sz="2400" smtClean="0"/>
              <a:t>ARPANET</a:t>
            </a:r>
            <a:r>
              <a:rPr lang="zh-CN" altLang="zh-CN" sz="2400" smtClean="0"/>
              <a:t>投入运行，这是计算机网络发展历史上的里程碑，由此计算机网络进入了一个崭新的阶段。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第三节 计算机网络的层次体系结构</a:t>
            </a:r>
          </a:p>
        </p:txBody>
      </p:sp>
      <p:sp>
        <p:nvSpPr>
          <p:cNvPr id="43011" name="内容占位符 2"/>
          <p:cNvSpPr>
            <a:spLocks noGrp="1"/>
          </p:cNvSpPr>
          <p:nvPr>
            <p:ph idx="1"/>
          </p:nvPr>
        </p:nvSpPr>
        <p:spPr/>
        <p:txBody>
          <a:bodyPr/>
          <a:lstStyle/>
          <a:p>
            <a:pPr>
              <a:spcBef>
                <a:spcPct val="0"/>
              </a:spcBef>
            </a:pPr>
            <a:r>
              <a:rPr lang="en-US" altLang="zh-CN" smtClean="0"/>
              <a:t>3</a:t>
            </a:r>
            <a:r>
              <a:rPr lang="zh-CN" altLang="zh-CN" smtClean="0"/>
              <a:t>）传输层</a:t>
            </a:r>
          </a:p>
          <a:p>
            <a:pPr>
              <a:spcBef>
                <a:spcPct val="0"/>
              </a:spcBef>
            </a:pPr>
            <a:r>
              <a:rPr lang="en-US" altLang="zh-CN" smtClean="0"/>
              <a:t>    </a:t>
            </a:r>
            <a:r>
              <a:rPr lang="zh-CN" altLang="zh-CN" smtClean="0"/>
              <a:t>传输层提供端到端即应用程序间的通信，有</a:t>
            </a:r>
            <a:r>
              <a:rPr lang="en-US" altLang="zh-CN" smtClean="0"/>
              <a:t>TCP</a:t>
            </a:r>
            <a:r>
              <a:rPr lang="zh-CN" altLang="zh-CN" smtClean="0"/>
              <a:t>和</a:t>
            </a:r>
            <a:r>
              <a:rPr lang="en-US" altLang="zh-CN" smtClean="0"/>
              <a:t>UDP</a:t>
            </a:r>
            <a:r>
              <a:rPr lang="zh-CN" altLang="zh-CN" smtClean="0"/>
              <a:t>两个协议，</a:t>
            </a:r>
            <a:r>
              <a:rPr lang="en-US" altLang="zh-CN" smtClean="0"/>
              <a:t>TCP</a:t>
            </a:r>
            <a:r>
              <a:rPr lang="zh-CN" altLang="zh-CN" smtClean="0"/>
              <a:t>提供了可靠的传输（</a:t>
            </a:r>
            <a:r>
              <a:rPr lang="en-US" altLang="zh-CN" smtClean="0"/>
              <a:t>UDP</a:t>
            </a:r>
            <a:r>
              <a:rPr lang="zh-CN" altLang="zh-CN" smtClean="0"/>
              <a:t>提供不可靠的传输）。它与</a:t>
            </a:r>
            <a:r>
              <a:rPr lang="en-US" altLang="zh-CN" smtClean="0"/>
              <a:t>OSI</a:t>
            </a:r>
            <a:r>
              <a:rPr lang="zh-CN" altLang="zh-CN" smtClean="0"/>
              <a:t>参考模型的传输层功能类似，也对高层屏蔽了底层网络的实现细节，同时它真正实现了源主机到目的主机的端到端的通信。</a:t>
            </a:r>
            <a:r>
              <a:rPr lang="en-US" altLang="zh-CN" smtClean="0"/>
              <a:t>TCP/IP</a:t>
            </a:r>
            <a:r>
              <a:rPr lang="zh-CN" altLang="zh-CN" smtClean="0"/>
              <a:t>参考模型的传输层完全建立在包交换通信子网基础上。</a:t>
            </a:r>
          </a:p>
          <a:p>
            <a:pPr>
              <a:spcBef>
                <a:spcPct val="0"/>
              </a:spcBef>
            </a:pPr>
            <a:r>
              <a:rPr lang="en-US" altLang="zh-CN" smtClean="0"/>
              <a:t>    </a:t>
            </a:r>
            <a:r>
              <a:rPr lang="zh-CN" altLang="zh-CN" smtClean="0"/>
              <a:t>传输层传送的数据单位是报文段或用户数据报，为了实现可靠性，传输层要进行收发确认、信息校验，若数据包丢失则进行重传等。</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第三节 计算机网络的层次体系结构</a:t>
            </a:r>
          </a:p>
        </p:txBody>
      </p:sp>
      <p:sp>
        <p:nvSpPr>
          <p:cNvPr id="44035" name="内容占位符 2"/>
          <p:cNvSpPr>
            <a:spLocks noGrp="1"/>
          </p:cNvSpPr>
          <p:nvPr>
            <p:ph idx="1"/>
          </p:nvPr>
        </p:nvSpPr>
        <p:spPr/>
        <p:txBody>
          <a:bodyPr/>
          <a:lstStyle/>
          <a:p>
            <a:pPr>
              <a:spcBef>
                <a:spcPct val="0"/>
              </a:spcBef>
            </a:pPr>
            <a:r>
              <a:rPr lang="en-US" altLang="zh-CN" smtClean="0"/>
              <a:t>4</a:t>
            </a:r>
            <a:r>
              <a:rPr lang="zh-CN" altLang="zh-CN" smtClean="0"/>
              <a:t>）应用层</a:t>
            </a:r>
          </a:p>
          <a:p>
            <a:pPr>
              <a:spcBef>
                <a:spcPct val="0"/>
              </a:spcBef>
            </a:pPr>
            <a:r>
              <a:rPr lang="en-US" altLang="zh-CN" smtClean="0"/>
              <a:t>    </a:t>
            </a:r>
            <a:r>
              <a:rPr lang="zh-CN" altLang="zh-CN" smtClean="0"/>
              <a:t>在</a:t>
            </a:r>
            <a:r>
              <a:rPr lang="en-US" altLang="zh-CN" smtClean="0"/>
              <a:t>TCP/IP</a:t>
            </a:r>
            <a:r>
              <a:rPr lang="zh-CN" altLang="zh-CN" smtClean="0"/>
              <a:t>模型中，应用层（</a:t>
            </a:r>
            <a:r>
              <a:rPr lang="en-US" altLang="zh-CN" smtClean="0"/>
              <a:t>Application Layer</a:t>
            </a:r>
            <a:r>
              <a:rPr lang="zh-CN" altLang="zh-CN" smtClean="0"/>
              <a:t>）是</a:t>
            </a:r>
            <a:r>
              <a:rPr lang="en-US" altLang="zh-CN" smtClean="0"/>
              <a:t>TCP/IP</a:t>
            </a:r>
            <a:r>
              <a:rPr lang="zh-CN" altLang="zh-CN" smtClean="0"/>
              <a:t>协议族的最高层，它与</a:t>
            </a:r>
            <a:r>
              <a:rPr lang="en-US" altLang="zh-CN" smtClean="0"/>
              <a:t>OSI</a:t>
            </a:r>
            <a:r>
              <a:rPr lang="zh-CN" altLang="zh-CN" smtClean="0"/>
              <a:t>模型中的高三层的任务相同，包含了</a:t>
            </a:r>
            <a:r>
              <a:rPr lang="en-US" altLang="zh-CN" smtClean="0"/>
              <a:t>OSI</a:t>
            </a:r>
            <a:r>
              <a:rPr lang="zh-CN" altLang="zh-CN" smtClean="0"/>
              <a:t>参考模型中会话层、表示层和应用层这些高层的协议的功能。涉及为用户提供网络应用，并为这些应用提供网络支撑服务，把用户的数据发送到底层，为应用程序提供网络接口，应用比如</a:t>
            </a:r>
            <a:r>
              <a:rPr lang="en-US" altLang="zh-CN" smtClean="0"/>
              <a:t>Telnet</a:t>
            </a:r>
            <a:r>
              <a:rPr lang="zh-CN" altLang="zh-CN" smtClean="0"/>
              <a:t>（远程登录）、</a:t>
            </a:r>
            <a:r>
              <a:rPr lang="en-US" altLang="zh-CN" smtClean="0"/>
              <a:t>FTP</a:t>
            </a:r>
            <a:r>
              <a:rPr lang="zh-CN" altLang="zh-CN" smtClean="0"/>
              <a:t>（文件传输协议）、</a:t>
            </a:r>
            <a:r>
              <a:rPr lang="en-US" altLang="zh-CN" smtClean="0"/>
              <a:t>SMTP</a:t>
            </a:r>
            <a:r>
              <a:rPr lang="zh-CN" altLang="zh-CN" smtClean="0"/>
              <a:t>（简单邮件传输协议）、</a:t>
            </a:r>
            <a:r>
              <a:rPr lang="en-US" altLang="zh-CN" smtClean="0"/>
              <a:t>HTTP</a:t>
            </a:r>
            <a:r>
              <a:rPr lang="zh-CN" altLang="zh-CN" smtClean="0"/>
              <a:t>（超文本传输协议）和</a:t>
            </a:r>
            <a:r>
              <a:rPr lang="en-US" altLang="zh-CN" smtClean="0"/>
              <a:t>Gopher</a:t>
            </a:r>
            <a:r>
              <a:rPr lang="zh-CN" altLang="zh-CN" smtClean="0"/>
              <a:t>等。几乎所有的应用程序都有自己的协议。</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第三节 计算机网络的层次体系结构</a:t>
            </a:r>
          </a:p>
        </p:txBody>
      </p:sp>
      <p:sp>
        <p:nvSpPr>
          <p:cNvPr id="45059" name="内容占位符 2"/>
          <p:cNvSpPr>
            <a:spLocks noGrp="1"/>
          </p:cNvSpPr>
          <p:nvPr>
            <p:ph idx="1"/>
          </p:nvPr>
        </p:nvSpPr>
        <p:spPr/>
        <p:txBody>
          <a:bodyPr/>
          <a:lstStyle/>
          <a:p>
            <a:pPr>
              <a:spcBef>
                <a:spcPct val="0"/>
              </a:spcBef>
            </a:pPr>
            <a:r>
              <a:rPr lang="en-US" altLang="zh-CN" smtClean="0">
                <a:solidFill>
                  <a:srgbClr val="00B0F0"/>
                </a:solidFill>
              </a:rPr>
              <a:t>TCP/IP</a:t>
            </a:r>
            <a:r>
              <a:rPr lang="zh-CN" altLang="zh-CN" smtClean="0">
                <a:solidFill>
                  <a:srgbClr val="00B0F0"/>
                </a:solidFill>
              </a:rPr>
              <a:t>的层次结构与</a:t>
            </a:r>
            <a:r>
              <a:rPr lang="en-US" altLang="zh-CN" smtClean="0">
                <a:solidFill>
                  <a:srgbClr val="00B0F0"/>
                </a:solidFill>
              </a:rPr>
              <a:t>OSI/RM</a:t>
            </a:r>
            <a:r>
              <a:rPr lang="zh-CN" altLang="zh-CN" smtClean="0">
                <a:solidFill>
                  <a:srgbClr val="00B0F0"/>
                </a:solidFill>
              </a:rPr>
              <a:t>层次结构的关系</a:t>
            </a:r>
          </a:p>
          <a:p>
            <a:pPr>
              <a:spcBef>
                <a:spcPct val="0"/>
              </a:spcBef>
            </a:pPr>
            <a:r>
              <a:rPr lang="en-US" altLang="zh-CN" smtClean="0"/>
              <a:t>1</a:t>
            </a:r>
            <a:r>
              <a:rPr lang="zh-CN" altLang="zh-CN" smtClean="0"/>
              <a:t>）</a:t>
            </a:r>
            <a:r>
              <a:rPr lang="en-US" altLang="zh-CN" smtClean="0"/>
              <a:t>TCP/IP</a:t>
            </a:r>
            <a:r>
              <a:rPr lang="zh-CN" altLang="zh-CN" smtClean="0"/>
              <a:t>的层次结构与</a:t>
            </a:r>
            <a:r>
              <a:rPr lang="en-US" altLang="zh-CN" smtClean="0"/>
              <a:t>OSI/RM</a:t>
            </a:r>
            <a:r>
              <a:rPr lang="zh-CN" altLang="zh-CN" smtClean="0"/>
              <a:t>层次结构的相同点</a:t>
            </a:r>
          </a:p>
          <a:p>
            <a:pPr>
              <a:spcBef>
                <a:spcPct val="0"/>
              </a:spcBef>
            </a:pPr>
            <a:r>
              <a:rPr lang="en-US" altLang="zh-CN" smtClean="0"/>
              <a:t>    </a:t>
            </a:r>
            <a:r>
              <a:rPr lang="zh-CN" altLang="zh-CN" smtClean="0"/>
              <a:t>它们都是基于独立的协议栈的概念，均采用了层次结构，并存在相似的传输层和网络层，两者都有应用层，虽然所提供的服务不同，但都是一种基于协议数据单元的包交换网，而且分别作为概念上的模型和事实上的标准，具有同等的重要性。</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第三节 计算机网络的层次体系结构</a:t>
            </a:r>
          </a:p>
        </p:txBody>
      </p:sp>
      <p:sp>
        <p:nvSpPr>
          <p:cNvPr id="46083" name="内容占位符 2"/>
          <p:cNvSpPr>
            <a:spLocks noGrp="1"/>
          </p:cNvSpPr>
          <p:nvPr>
            <p:ph idx="1"/>
          </p:nvPr>
        </p:nvSpPr>
        <p:spPr/>
        <p:txBody>
          <a:bodyPr/>
          <a:lstStyle/>
          <a:p>
            <a:pPr>
              <a:spcBef>
                <a:spcPct val="0"/>
              </a:spcBef>
            </a:pPr>
            <a:r>
              <a:rPr lang="en-US" altLang="zh-CN" smtClean="0"/>
              <a:t>2</a:t>
            </a:r>
            <a:r>
              <a:rPr lang="zh-CN" altLang="zh-CN" smtClean="0"/>
              <a:t>）</a:t>
            </a:r>
            <a:r>
              <a:rPr lang="en-US" altLang="zh-CN" smtClean="0"/>
              <a:t>TCP/IP</a:t>
            </a:r>
            <a:r>
              <a:rPr lang="zh-CN" altLang="zh-CN" smtClean="0"/>
              <a:t>的层次结构与</a:t>
            </a:r>
            <a:r>
              <a:rPr lang="en-US" altLang="zh-CN" smtClean="0"/>
              <a:t>OSI/RM</a:t>
            </a:r>
            <a:r>
              <a:rPr lang="zh-CN" altLang="zh-CN" smtClean="0"/>
              <a:t>层次结构不同点</a:t>
            </a:r>
          </a:p>
          <a:p>
            <a:pPr>
              <a:spcBef>
                <a:spcPct val="0"/>
              </a:spcBef>
            </a:pPr>
            <a:r>
              <a:rPr lang="en-US" altLang="zh-CN" smtClean="0"/>
              <a:t>    </a:t>
            </a:r>
            <a:r>
              <a:rPr lang="zh-CN" altLang="zh-CN" smtClean="0"/>
              <a:t>出发点不一样，</a:t>
            </a:r>
            <a:r>
              <a:rPr lang="en-US" altLang="zh-CN" smtClean="0"/>
              <a:t>OSI/RM</a:t>
            </a:r>
            <a:r>
              <a:rPr lang="zh-CN" altLang="zh-CN" smtClean="0"/>
              <a:t>是作为国际标准而制定的，不得不兼顾各方面，考虑各种情况，协议的数量和复杂性都远高于</a:t>
            </a:r>
            <a:r>
              <a:rPr lang="en-US" altLang="zh-CN" smtClean="0"/>
              <a:t>TCP/IP</a:t>
            </a:r>
            <a:r>
              <a:rPr lang="zh-CN" altLang="zh-CN" smtClean="0"/>
              <a:t>，以致标准协议推出迟缓，影响市场占有率和发展，而</a:t>
            </a:r>
            <a:r>
              <a:rPr lang="en-US" altLang="zh-CN" smtClean="0"/>
              <a:t>TCP/IP</a:t>
            </a:r>
            <a:r>
              <a:rPr lang="zh-CN" altLang="zh-CN" smtClean="0"/>
              <a:t>作为军用</a:t>
            </a:r>
            <a:r>
              <a:rPr lang="en-US" altLang="zh-CN" smtClean="0"/>
              <a:t>ARPANET</a:t>
            </a:r>
            <a:r>
              <a:rPr lang="zh-CN" altLang="zh-CN" smtClean="0"/>
              <a:t>设计的体系结构，一开始就考虑异种网络互联的问题，兼顾实用性、安全性、预存性等能力，又与流行的</a:t>
            </a:r>
            <a:r>
              <a:rPr lang="en-US" altLang="zh-CN" smtClean="0"/>
              <a:t>UNIX</a:t>
            </a:r>
            <a:r>
              <a:rPr lang="zh-CN" altLang="zh-CN" smtClean="0"/>
              <a:t>操作系统结合，顺应市场需要，实践中不断改进和完善。</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第四节 网络通信标准化组织</a:t>
            </a:r>
          </a:p>
        </p:txBody>
      </p:sp>
      <p:sp>
        <p:nvSpPr>
          <p:cNvPr id="47107" name="内容占位符 2"/>
          <p:cNvSpPr>
            <a:spLocks noGrp="1"/>
          </p:cNvSpPr>
          <p:nvPr>
            <p:ph idx="1"/>
          </p:nvPr>
        </p:nvSpPr>
        <p:spPr/>
        <p:txBody>
          <a:bodyPr/>
          <a:lstStyle/>
          <a:p>
            <a:pPr>
              <a:spcBef>
                <a:spcPct val="0"/>
              </a:spcBef>
            </a:pPr>
            <a:r>
              <a:rPr lang="zh-CN" altLang="zh-CN" smtClean="0">
                <a:solidFill>
                  <a:srgbClr val="00B0F0"/>
                </a:solidFill>
              </a:rPr>
              <a:t>国际标准化组织和国际电信联盟</a:t>
            </a:r>
          </a:p>
          <a:p>
            <a:pPr>
              <a:spcBef>
                <a:spcPct val="0"/>
              </a:spcBef>
            </a:pPr>
            <a:r>
              <a:rPr lang="en-US" altLang="zh-CN" smtClean="0"/>
              <a:t>    </a:t>
            </a:r>
            <a:r>
              <a:rPr lang="zh-CN" altLang="zh-CN" smtClean="0"/>
              <a:t>国际标准化组织（</a:t>
            </a:r>
            <a:r>
              <a:rPr lang="en-US" altLang="zh-CN" smtClean="0"/>
              <a:t>ISO</a:t>
            </a:r>
            <a:r>
              <a:rPr lang="zh-CN" altLang="zh-CN" smtClean="0"/>
              <a:t>）是一个全球性的非政府组织，是国际标准化领域中一个十分重要的组织，它的任务是促进全球范围内的标准化及其有关活动，以利于国际间产品与服务的交流，在知识、科学、技术和经济活动中发展国际间的相互合作。它于</a:t>
            </a:r>
            <a:r>
              <a:rPr lang="en-US" altLang="zh-CN" smtClean="0"/>
              <a:t>1947</a:t>
            </a:r>
            <a:r>
              <a:rPr lang="zh-CN" altLang="zh-CN" smtClean="0"/>
              <a:t>年</a:t>
            </a:r>
            <a:r>
              <a:rPr lang="en-US" altLang="zh-CN" smtClean="0"/>
              <a:t>2</a:t>
            </a:r>
            <a:r>
              <a:rPr lang="zh-CN" altLang="zh-CN" smtClean="0"/>
              <a:t>月</a:t>
            </a:r>
            <a:r>
              <a:rPr lang="en-US" altLang="zh-CN" smtClean="0"/>
              <a:t>23</a:t>
            </a:r>
            <a:r>
              <a:rPr lang="zh-CN" altLang="zh-CN" smtClean="0"/>
              <a:t>日正式成立，总部设在瑞士的日内瓦，目标是制定国际技术标准，以促进全球信息交换和无障碍贸易。</a:t>
            </a:r>
            <a:r>
              <a:rPr lang="en-US" altLang="zh-CN" smtClean="0"/>
              <a:t>ISO</a:t>
            </a:r>
            <a:r>
              <a:rPr lang="zh-CN" altLang="zh-CN" smtClean="0"/>
              <a:t>最有意义的工作就是它对开放系统的研究。</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第四节 网络通信标准化组织</a:t>
            </a:r>
          </a:p>
        </p:txBody>
      </p:sp>
      <p:sp>
        <p:nvSpPr>
          <p:cNvPr id="48131" name="内容占位符 2"/>
          <p:cNvSpPr>
            <a:spLocks noGrp="1"/>
          </p:cNvSpPr>
          <p:nvPr>
            <p:ph idx="1"/>
          </p:nvPr>
        </p:nvSpPr>
        <p:spPr/>
        <p:txBody>
          <a:bodyPr/>
          <a:lstStyle/>
          <a:p>
            <a:pPr>
              <a:spcBef>
                <a:spcPct val="0"/>
              </a:spcBef>
            </a:pPr>
            <a:r>
              <a:rPr lang="en-US" altLang="zh-CN" sz="2400" smtClean="0"/>
              <a:t>    </a:t>
            </a:r>
            <a:r>
              <a:rPr lang="zh-CN" altLang="zh-CN" sz="2400" smtClean="0"/>
              <a:t>国际电信联盟（</a:t>
            </a:r>
            <a:r>
              <a:rPr lang="en-US" altLang="zh-CN" sz="2400" smtClean="0"/>
              <a:t>International Telecommunication Union</a:t>
            </a:r>
            <a:r>
              <a:rPr lang="zh-CN" altLang="zh-CN" sz="2400" smtClean="0"/>
              <a:t>，</a:t>
            </a:r>
            <a:r>
              <a:rPr lang="en-US" altLang="zh-CN" sz="2400" smtClean="0"/>
              <a:t>ITU</a:t>
            </a:r>
            <a:r>
              <a:rPr lang="zh-CN" altLang="zh-CN" sz="2400" smtClean="0"/>
              <a:t>）是联合国特有的管理国际电信的机构，管理无线电和电视频率、卫星和电话的规范与标准、网络基础设施以及全球通信所使用的关税率，也为发展中国家提供技术专家和设备以提高其技术基础。</a:t>
            </a:r>
            <a:r>
              <a:rPr lang="en-US" altLang="zh-CN" sz="2400" smtClean="0"/>
              <a:t>1993</a:t>
            </a:r>
            <a:r>
              <a:rPr lang="zh-CN" altLang="zh-CN" sz="2400" smtClean="0"/>
              <a:t>年</a:t>
            </a:r>
            <a:r>
              <a:rPr lang="en-US" altLang="zh-CN" sz="2400" smtClean="0"/>
              <a:t>3</a:t>
            </a:r>
            <a:r>
              <a:rPr lang="zh-CN" altLang="zh-CN" sz="2400" smtClean="0"/>
              <a:t>月</a:t>
            </a:r>
            <a:r>
              <a:rPr lang="en-US" altLang="zh-CN" sz="2400" smtClean="0"/>
              <a:t>1</a:t>
            </a:r>
            <a:r>
              <a:rPr lang="zh-CN" altLang="zh-CN" sz="2400" smtClean="0"/>
              <a:t>号</a:t>
            </a:r>
            <a:r>
              <a:rPr lang="en-US" altLang="zh-CN" sz="2400" smtClean="0"/>
              <a:t>ITU</a:t>
            </a:r>
            <a:r>
              <a:rPr lang="zh-CN" altLang="zh-CN" sz="2400" smtClean="0"/>
              <a:t>第一次世界电信标准大会（</a:t>
            </a:r>
            <a:r>
              <a:rPr lang="en-US" altLang="zh-CN" sz="2400" smtClean="0"/>
              <a:t>WTSC-93</a:t>
            </a:r>
            <a:r>
              <a:rPr lang="zh-CN" altLang="zh-CN" sz="2400" smtClean="0"/>
              <a:t>）在芬兰召开，将原来的三个机构（国际电报电话咨询委员会、国际无线电咨询委员会、国际频率登记咨询委员会）进行了改组，取而代之的是电信标准部门（</a:t>
            </a:r>
            <a:r>
              <a:rPr lang="en-US" altLang="zh-CN" sz="2400" smtClean="0"/>
              <a:t>TSS</a:t>
            </a:r>
            <a:r>
              <a:rPr lang="zh-CN" altLang="zh-CN" sz="2400" smtClean="0"/>
              <a:t>，即</a:t>
            </a:r>
            <a:r>
              <a:rPr lang="en-US" altLang="zh-CN" sz="2400" smtClean="0"/>
              <a:t>ITU-T</a:t>
            </a:r>
            <a:r>
              <a:rPr lang="zh-CN" altLang="zh-CN" sz="2400" smtClean="0"/>
              <a:t>）、无线电通信部门（</a:t>
            </a:r>
            <a:r>
              <a:rPr lang="en-US" altLang="zh-CN" sz="2400" smtClean="0"/>
              <a:t>RS</a:t>
            </a:r>
            <a:r>
              <a:rPr lang="zh-CN" altLang="zh-CN" sz="2400" smtClean="0"/>
              <a:t>，即</a:t>
            </a:r>
            <a:r>
              <a:rPr lang="en-US" altLang="zh-CN" sz="2400" smtClean="0"/>
              <a:t>ITU-R</a:t>
            </a:r>
            <a:r>
              <a:rPr lang="zh-CN" altLang="zh-CN" sz="2400" smtClean="0"/>
              <a:t>）和电信发展部门（</a:t>
            </a:r>
            <a:r>
              <a:rPr lang="en-US" altLang="zh-CN" sz="2400" smtClean="0"/>
              <a:t>TDS</a:t>
            </a:r>
            <a:r>
              <a:rPr lang="zh-CN" altLang="zh-CN" sz="2400" smtClean="0"/>
              <a:t>，即</a:t>
            </a:r>
            <a:r>
              <a:rPr lang="en-US" altLang="zh-CN" sz="2400" smtClean="0"/>
              <a:t>ITU-D</a:t>
            </a:r>
            <a:r>
              <a:rPr lang="zh-CN" altLang="zh-CN" sz="2400" smtClean="0"/>
              <a:t>）。</a:t>
            </a:r>
            <a:r>
              <a:rPr lang="en-US" altLang="zh-CN" sz="2400" smtClean="0"/>
              <a:t>ITU</a:t>
            </a:r>
            <a:r>
              <a:rPr lang="zh-CN" altLang="zh-CN" sz="2400" smtClean="0"/>
              <a:t>已经制定了许多网络和电话通信方面的标准，</a:t>
            </a:r>
            <a:r>
              <a:rPr lang="en-US" altLang="zh-CN" sz="2400" smtClean="0"/>
              <a:t>ITU-T</a:t>
            </a:r>
            <a:r>
              <a:rPr lang="zh-CN" altLang="zh-CN" sz="2400" smtClean="0"/>
              <a:t>的标准还包括了电子邮件、目录服务、综合业务数字网</a:t>
            </a:r>
            <a:r>
              <a:rPr lang="en-US" altLang="zh-CN" sz="2400" smtClean="0"/>
              <a:t>ISDM</a:t>
            </a:r>
            <a:r>
              <a:rPr lang="zh-CN" altLang="zh-CN" sz="2400" smtClean="0"/>
              <a:t>以及宽带</a:t>
            </a:r>
            <a:r>
              <a:rPr lang="en-US" altLang="zh-CN" sz="2400" smtClean="0"/>
              <a:t>ISDN</a:t>
            </a:r>
            <a:r>
              <a:rPr lang="zh-CN" altLang="zh-CN" sz="2400" smtClean="0"/>
              <a:t>等方面的内容。</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第四节 网络通信标准化组织</a:t>
            </a:r>
          </a:p>
        </p:txBody>
      </p:sp>
      <p:sp>
        <p:nvSpPr>
          <p:cNvPr id="49155" name="内容占位符 2"/>
          <p:cNvSpPr>
            <a:spLocks noGrp="1"/>
          </p:cNvSpPr>
          <p:nvPr>
            <p:ph idx="1"/>
          </p:nvPr>
        </p:nvSpPr>
        <p:spPr/>
        <p:txBody>
          <a:bodyPr/>
          <a:lstStyle/>
          <a:p>
            <a:pPr>
              <a:spcBef>
                <a:spcPct val="0"/>
              </a:spcBef>
            </a:pPr>
            <a:r>
              <a:rPr lang="zh-CN" altLang="zh-CN" smtClean="0">
                <a:solidFill>
                  <a:srgbClr val="00B0F0"/>
                </a:solidFill>
              </a:rPr>
              <a:t>因特网有关的标准化组织</a:t>
            </a:r>
          </a:p>
          <a:p>
            <a:pPr>
              <a:spcBef>
                <a:spcPct val="0"/>
              </a:spcBef>
            </a:pPr>
            <a:r>
              <a:rPr lang="en-US" altLang="zh-CN" sz="2400" smtClean="0"/>
              <a:t>    Internet</a:t>
            </a:r>
            <a:r>
              <a:rPr lang="zh-CN" altLang="zh-CN" sz="2400" smtClean="0"/>
              <a:t>工程任务组（</a:t>
            </a:r>
            <a:r>
              <a:rPr lang="en-US" altLang="zh-CN" sz="2400" smtClean="0"/>
              <a:t>Internet Engineering Task Force</a:t>
            </a:r>
            <a:r>
              <a:rPr lang="zh-CN" altLang="zh-CN" sz="2400" smtClean="0"/>
              <a:t>，</a:t>
            </a:r>
            <a:r>
              <a:rPr lang="en-US" altLang="zh-CN" sz="2400" smtClean="0"/>
              <a:t>IETF</a:t>
            </a:r>
            <a:r>
              <a:rPr lang="zh-CN" altLang="zh-CN" sz="2400" smtClean="0"/>
              <a:t>）成立于</a:t>
            </a:r>
            <a:r>
              <a:rPr lang="en-US" altLang="zh-CN" sz="2400" smtClean="0"/>
              <a:t>1986</a:t>
            </a:r>
            <a:r>
              <a:rPr lang="zh-CN" altLang="zh-CN" sz="2400" smtClean="0"/>
              <a:t>年，是制定互联网技术标准的世界性组织。</a:t>
            </a:r>
            <a:r>
              <a:rPr lang="en-US" altLang="zh-CN" sz="2400" smtClean="0"/>
              <a:t>IETF</a:t>
            </a:r>
            <a:r>
              <a:rPr lang="zh-CN" altLang="zh-CN" sz="2400" smtClean="0"/>
              <a:t>当前的主要任务有两个：一是解决</a:t>
            </a:r>
            <a:r>
              <a:rPr lang="en-US" altLang="zh-CN" sz="2400" smtClean="0"/>
              <a:t>Internet</a:t>
            </a:r>
            <a:r>
              <a:rPr lang="zh-CN" altLang="zh-CN" sz="2400" smtClean="0"/>
              <a:t>发展中遇到的技术问题，二是推动</a:t>
            </a:r>
            <a:r>
              <a:rPr lang="en-US" altLang="zh-CN" sz="2400" smtClean="0"/>
              <a:t>Internet</a:t>
            </a:r>
            <a:r>
              <a:rPr lang="zh-CN" altLang="zh-CN" sz="2400" smtClean="0"/>
              <a:t>的进一步普及和发展。目前，</a:t>
            </a:r>
            <a:r>
              <a:rPr lang="en-US" altLang="zh-CN" sz="2400" smtClean="0"/>
              <a:t>IETF</a:t>
            </a:r>
            <a:r>
              <a:rPr lang="zh-CN" altLang="zh-CN" sz="2400" smtClean="0"/>
              <a:t>已经发展为一个庞大的国际性标准化组织，是推动</a:t>
            </a:r>
            <a:r>
              <a:rPr lang="en-US" altLang="zh-CN" sz="2400" smtClean="0"/>
              <a:t>Internet</a:t>
            </a:r>
            <a:r>
              <a:rPr lang="zh-CN" altLang="zh-CN" sz="2400" smtClean="0"/>
              <a:t>标准规范制定的最主要的组织。对于虚拟网络的形成，</a:t>
            </a:r>
            <a:r>
              <a:rPr lang="en-US" altLang="zh-CN" sz="2400" smtClean="0"/>
              <a:t>IETF</a:t>
            </a:r>
            <a:r>
              <a:rPr lang="zh-CN" altLang="zh-CN" sz="2400" smtClean="0"/>
              <a:t>起到了非常主要的作用。</a:t>
            </a:r>
            <a:r>
              <a:rPr lang="en-US" altLang="zh-CN" sz="2400" smtClean="0"/>
              <a:t>IETF</a:t>
            </a:r>
            <a:r>
              <a:rPr lang="zh-CN" altLang="zh-CN" sz="2400" smtClean="0"/>
              <a:t>的大量技术性工作均由内部的各类工作组协作而成，这些工作组按不同类别的专项课题而分别组建。除了</a:t>
            </a:r>
            <a:r>
              <a:rPr lang="en-US" altLang="zh-CN" sz="2400" smtClean="0"/>
              <a:t>TCP/IP</a:t>
            </a:r>
            <a:r>
              <a:rPr lang="zh-CN" altLang="zh-CN" sz="2400" smtClean="0"/>
              <a:t>外，所有互联网的基本技术都是由</a:t>
            </a:r>
            <a:r>
              <a:rPr lang="en-US" altLang="zh-CN" sz="2400" smtClean="0"/>
              <a:t>IETF</a:t>
            </a:r>
            <a:r>
              <a:rPr lang="zh-CN" altLang="zh-CN" sz="2400" smtClean="0"/>
              <a:t>开发或改进的。</a:t>
            </a:r>
            <a:r>
              <a:rPr lang="en-US" altLang="zh-CN" sz="2400" smtClean="0"/>
              <a:t>IETF</a:t>
            </a:r>
            <a:r>
              <a:rPr lang="zh-CN" altLang="zh-CN" sz="2400" smtClean="0"/>
              <a:t>工作组创建了网络路由、管理、传输和网络安全标准，这些正是互联网赖以生存的基础。</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第四节 网络通信标准化组织</a:t>
            </a:r>
          </a:p>
        </p:txBody>
      </p:sp>
      <p:sp>
        <p:nvSpPr>
          <p:cNvPr id="50179" name="内容占位符 2"/>
          <p:cNvSpPr>
            <a:spLocks noGrp="1"/>
          </p:cNvSpPr>
          <p:nvPr>
            <p:ph idx="1"/>
          </p:nvPr>
        </p:nvSpPr>
        <p:spPr/>
        <p:txBody>
          <a:bodyPr/>
          <a:lstStyle/>
          <a:p>
            <a:pPr>
              <a:spcBef>
                <a:spcPct val="0"/>
              </a:spcBef>
            </a:pPr>
            <a:r>
              <a:rPr lang="en-US" altLang="zh-CN" smtClean="0"/>
              <a:t>    Internet</a:t>
            </a:r>
            <a:r>
              <a:rPr lang="zh-CN" altLang="zh-CN" smtClean="0"/>
              <a:t>架构委员会（</a:t>
            </a:r>
            <a:r>
              <a:rPr lang="en-US" altLang="zh-CN" smtClean="0"/>
              <a:t>Internet Architecture Board</a:t>
            </a:r>
            <a:r>
              <a:rPr lang="zh-CN" altLang="zh-CN" smtClean="0"/>
              <a:t>，</a:t>
            </a:r>
            <a:r>
              <a:rPr lang="en-US" altLang="zh-CN" smtClean="0"/>
              <a:t>IAB</a:t>
            </a:r>
            <a:r>
              <a:rPr lang="zh-CN" altLang="zh-CN" smtClean="0"/>
              <a:t>）是由讨论关于</a:t>
            </a:r>
            <a:r>
              <a:rPr lang="en-US" altLang="zh-CN" smtClean="0"/>
              <a:t>Internet</a:t>
            </a:r>
            <a:r>
              <a:rPr lang="zh-CN" altLang="zh-CN" smtClean="0"/>
              <a:t>结构问题的研究人员组成的委员会，并为</a:t>
            </a:r>
            <a:r>
              <a:rPr lang="en-US" altLang="zh-CN" smtClean="0"/>
              <a:t>IETF</a:t>
            </a:r>
            <a:r>
              <a:rPr lang="zh-CN" altLang="zh-CN" smtClean="0"/>
              <a:t>提供指导。其主要功能是监督</a:t>
            </a:r>
            <a:r>
              <a:rPr lang="en-US" altLang="zh-CN" smtClean="0"/>
              <a:t>Internet</a:t>
            </a:r>
            <a:r>
              <a:rPr lang="zh-CN" altLang="zh-CN" smtClean="0"/>
              <a:t>工程任务组，管理</a:t>
            </a:r>
            <a:r>
              <a:rPr lang="en-US" altLang="zh-CN" smtClean="0"/>
              <a:t>Internet</a:t>
            </a:r>
            <a:r>
              <a:rPr lang="zh-CN" altLang="zh-CN" smtClean="0"/>
              <a:t>标准制定和管理发行</a:t>
            </a:r>
            <a:r>
              <a:rPr lang="en-US" altLang="zh-CN" smtClean="0"/>
              <a:t>RFC</a:t>
            </a:r>
            <a:r>
              <a:rPr lang="zh-CN" altLang="zh-CN" smtClean="0"/>
              <a:t>文件。</a:t>
            </a:r>
            <a:r>
              <a:rPr lang="en-US" altLang="zh-CN" smtClean="0"/>
              <a:t>RFC</a:t>
            </a:r>
            <a:r>
              <a:rPr lang="zh-CN" altLang="zh-CN" smtClean="0"/>
              <a:t>是在线存放的，任何感兴趣的人都可以得到它。</a:t>
            </a:r>
            <a:r>
              <a:rPr lang="en-US" altLang="zh-CN" smtClean="0"/>
              <a:t>RFC</a:t>
            </a:r>
            <a:r>
              <a:rPr lang="zh-CN" altLang="zh-CN" smtClean="0"/>
              <a:t>按照编写的时间顺序编号，现在已有</a:t>
            </a:r>
            <a:r>
              <a:rPr lang="en-US" altLang="zh-CN" smtClean="0"/>
              <a:t>2000</a:t>
            </a:r>
            <a:r>
              <a:rPr lang="zh-CN" altLang="zh-CN" smtClean="0"/>
              <a:t>多个。</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第四节 网络通信标准化组织</a:t>
            </a:r>
          </a:p>
        </p:txBody>
      </p:sp>
      <p:sp>
        <p:nvSpPr>
          <p:cNvPr id="51203" name="内容占位符 2"/>
          <p:cNvSpPr>
            <a:spLocks noGrp="1"/>
          </p:cNvSpPr>
          <p:nvPr>
            <p:ph idx="1"/>
          </p:nvPr>
        </p:nvSpPr>
        <p:spPr/>
        <p:txBody>
          <a:bodyPr/>
          <a:lstStyle/>
          <a:p>
            <a:pPr>
              <a:spcBef>
                <a:spcPct val="0"/>
              </a:spcBef>
            </a:pPr>
            <a:r>
              <a:rPr lang="zh-CN" altLang="zh-CN" smtClean="0">
                <a:solidFill>
                  <a:srgbClr val="00B0F0"/>
                </a:solidFill>
              </a:rPr>
              <a:t>其他组织</a:t>
            </a:r>
          </a:p>
          <a:p>
            <a:pPr>
              <a:spcBef>
                <a:spcPct val="0"/>
              </a:spcBef>
            </a:pPr>
            <a:r>
              <a:rPr lang="en-US" altLang="zh-CN" sz="2400" smtClean="0"/>
              <a:t>    </a:t>
            </a:r>
            <a:r>
              <a:rPr lang="zh-CN" altLang="zh-CN" sz="2400" smtClean="0"/>
              <a:t>电气与电子工程师协会（</a:t>
            </a:r>
            <a:r>
              <a:rPr lang="en-US" altLang="zh-CN" sz="2400" smtClean="0"/>
              <a:t>Institute of Electrical and Electronics Engineers</a:t>
            </a:r>
            <a:r>
              <a:rPr lang="zh-CN" altLang="zh-CN" sz="2400" smtClean="0"/>
              <a:t>，</a:t>
            </a:r>
            <a:r>
              <a:rPr lang="en-US" altLang="zh-CN" sz="2400" smtClean="0"/>
              <a:t>IEEE</a:t>
            </a:r>
            <a:r>
              <a:rPr lang="zh-CN" altLang="zh-CN" sz="2400" smtClean="0"/>
              <a:t>）于</a:t>
            </a:r>
            <a:r>
              <a:rPr lang="en-US" altLang="zh-CN" sz="2400" smtClean="0"/>
              <a:t>1963</a:t>
            </a:r>
            <a:r>
              <a:rPr lang="zh-CN" altLang="zh-CN" sz="2400" smtClean="0"/>
              <a:t>年由美国电气工程师学会（</a:t>
            </a:r>
            <a:r>
              <a:rPr lang="en-US" altLang="zh-CN" sz="2400" smtClean="0"/>
              <a:t>American Institute of Electrical Engineers</a:t>
            </a:r>
            <a:r>
              <a:rPr lang="zh-CN" altLang="zh-CN" sz="2400" smtClean="0"/>
              <a:t>，</a:t>
            </a:r>
            <a:r>
              <a:rPr lang="en-US" altLang="zh-CN" sz="2400" smtClean="0"/>
              <a:t>AIEE</a:t>
            </a:r>
            <a:r>
              <a:rPr lang="zh-CN" altLang="zh-CN" sz="2400" smtClean="0"/>
              <a:t>）和美国无线电工程师学会（</a:t>
            </a:r>
            <a:r>
              <a:rPr lang="en-US" altLang="zh-CN" sz="2400" smtClean="0"/>
              <a:t>Institute of Radio Engineers</a:t>
            </a:r>
            <a:r>
              <a:rPr lang="zh-CN" altLang="zh-CN" sz="2400" smtClean="0"/>
              <a:t>，</a:t>
            </a:r>
            <a:r>
              <a:rPr lang="en-US" altLang="zh-CN" sz="2400" smtClean="0"/>
              <a:t>IRE</a:t>
            </a:r>
            <a:r>
              <a:rPr lang="zh-CN" altLang="zh-CN" sz="2400" smtClean="0"/>
              <a:t>）合并而成，是一个由工程专业人士组成的国际团体，是世界上最大的专业组织，其目的在于促进电气工程和计算机科学领域的发展和教育。</a:t>
            </a:r>
            <a:r>
              <a:rPr lang="en-US" altLang="zh-CN" sz="2400" smtClean="0"/>
              <a:t>IEEE</a:t>
            </a:r>
            <a:r>
              <a:rPr lang="zh-CN" altLang="zh-CN" sz="2400" smtClean="0"/>
              <a:t>最大的成果是定义了局域网和城域网的标准，这个标准被称为</a:t>
            </a:r>
            <a:r>
              <a:rPr lang="en-US" altLang="zh-CN" sz="2400" smtClean="0"/>
              <a:t>802</a:t>
            </a:r>
            <a:r>
              <a:rPr lang="zh-CN" altLang="zh-CN" sz="2400" smtClean="0"/>
              <a:t>项目或</a:t>
            </a:r>
            <a:r>
              <a:rPr lang="en-US" altLang="zh-CN" sz="2400" smtClean="0"/>
              <a:t>802</a:t>
            </a:r>
            <a:r>
              <a:rPr lang="zh-CN" altLang="zh-CN" sz="2400" smtClean="0"/>
              <a:t>系统标准，后来</a:t>
            </a:r>
            <a:r>
              <a:rPr lang="en-US" altLang="zh-CN" sz="2400" smtClean="0"/>
              <a:t>ISO</a:t>
            </a:r>
            <a:r>
              <a:rPr lang="zh-CN" altLang="zh-CN" sz="2400" smtClean="0"/>
              <a:t>以它为基础制定了</a:t>
            </a:r>
            <a:r>
              <a:rPr lang="en-US" altLang="zh-CN" sz="2400" smtClean="0"/>
              <a:t>ISO8002</a:t>
            </a:r>
            <a:r>
              <a:rPr lang="zh-CN" altLang="zh-CN" sz="2400" smtClean="0"/>
              <a:t>。另外，</a:t>
            </a:r>
            <a:r>
              <a:rPr lang="en-US" altLang="zh-CN" sz="2400" smtClean="0"/>
              <a:t>IEEE</a:t>
            </a:r>
            <a:r>
              <a:rPr lang="zh-CN" altLang="zh-CN" sz="2400" smtClean="0"/>
              <a:t>技术论文和标准在网络专业受到高度重视。</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第四节 网络通信标准化组织</a:t>
            </a:r>
          </a:p>
        </p:txBody>
      </p:sp>
      <p:sp>
        <p:nvSpPr>
          <p:cNvPr id="52227" name="内容占位符 2"/>
          <p:cNvSpPr>
            <a:spLocks noGrp="1"/>
          </p:cNvSpPr>
          <p:nvPr>
            <p:ph idx="1"/>
          </p:nvPr>
        </p:nvSpPr>
        <p:spPr/>
        <p:txBody>
          <a:bodyPr/>
          <a:lstStyle/>
          <a:p>
            <a:pPr>
              <a:spcBef>
                <a:spcPct val="0"/>
              </a:spcBef>
            </a:pPr>
            <a:r>
              <a:rPr lang="en-US" altLang="zh-CN" smtClean="0"/>
              <a:t>    </a:t>
            </a:r>
            <a:r>
              <a:rPr lang="zh-CN" altLang="zh-CN" smtClean="0"/>
              <a:t>美国国家标准协会（</a:t>
            </a:r>
            <a:r>
              <a:rPr lang="en-US" altLang="zh-CN" smtClean="0"/>
              <a:t>American National Standards Institute</a:t>
            </a:r>
            <a:r>
              <a:rPr lang="zh-CN" altLang="zh-CN" smtClean="0"/>
              <a:t>，</a:t>
            </a:r>
            <a:r>
              <a:rPr lang="en-US" altLang="zh-CN" smtClean="0"/>
              <a:t>ANSI</a:t>
            </a:r>
            <a:r>
              <a:rPr lang="zh-CN" altLang="zh-CN" smtClean="0"/>
              <a:t>）是一个非营利性的民间标准化团体，但它实际上已成为美国国家标准化中心，成为美国在</a:t>
            </a:r>
            <a:r>
              <a:rPr lang="en-US" altLang="zh-CN" smtClean="0"/>
              <a:t>ISO</a:t>
            </a:r>
            <a:r>
              <a:rPr lang="zh-CN" altLang="zh-CN" smtClean="0"/>
              <a:t>中的代表，美国各界标准化活动都围绕</a:t>
            </a:r>
            <a:r>
              <a:rPr lang="en-US" altLang="zh-CN" smtClean="0"/>
              <a:t>ANSI</a:t>
            </a:r>
            <a:r>
              <a:rPr lang="zh-CN" altLang="zh-CN" smtClean="0"/>
              <a:t>进行。</a:t>
            </a:r>
            <a:r>
              <a:rPr lang="en-US" altLang="zh-CN" smtClean="0"/>
              <a:t>ANSI</a:t>
            </a:r>
            <a:r>
              <a:rPr lang="zh-CN" altLang="zh-CN" smtClean="0"/>
              <a:t>协调并指导美国全国的标准化活动，给标准制定、研究和使用单位提供帮助，提供国内外标准化情报。</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计算机网络的概述</a:t>
            </a:r>
          </a:p>
        </p:txBody>
      </p:sp>
      <p:sp>
        <p:nvSpPr>
          <p:cNvPr id="7171" name="内容占位符 2"/>
          <p:cNvSpPr>
            <a:spLocks noGrp="1"/>
          </p:cNvSpPr>
          <p:nvPr>
            <p:ph idx="1"/>
          </p:nvPr>
        </p:nvSpPr>
        <p:spPr/>
        <p:txBody>
          <a:bodyPr/>
          <a:lstStyle/>
          <a:p>
            <a:pPr>
              <a:spcBef>
                <a:spcPct val="0"/>
              </a:spcBef>
            </a:pPr>
            <a:r>
              <a:rPr lang="zh-CN" altLang="zh-CN" smtClean="0">
                <a:solidFill>
                  <a:srgbClr val="00B0F0"/>
                </a:solidFill>
              </a:rPr>
              <a:t>开放式标准化网络</a:t>
            </a:r>
          </a:p>
          <a:p>
            <a:pPr>
              <a:spcBef>
                <a:spcPct val="0"/>
              </a:spcBef>
            </a:pPr>
            <a:r>
              <a:rPr lang="en-US" altLang="zh-CN" smtClean="0"/>
              <a:t>    </a:t>
            </a:r>
            <a:r>
              <a:rPr lang="zh-CN" altLang="zh-CN" smtClean="0"/>
              <a:t>为了降低网络设计的复杂性，科学家早在设计</a:t>
            </a:r>
            <a:r>
              <a:rPr lang="en-US" altLang="zh-CN" smtClean="0"/>
              <a:t>ARPANET</a:t>
            </a:r>
            <a:r>
              <a:rPr lang="zh-CN" altLang="zh-CN" smtClean="0"/>
              <a:t>时就提出了“分层”的概念，就是将庞大复杂的问题转化为若干较小易于处理的子问题。</a:t>
            </a:r>
            <a:r>
              <a:rPr lang="en-US" altLang="zh-CN" smtClean="0"/>
              <a:t>20</a:t>
            </a:r>
            <a:r>
              <a:rPr lang="zh-CN" altLang="zh-CN" smtClean="0"/>
              <a:t>世纪</a:t>
            </a:r>
            <a:r>
              <a:rPr lang="en-US" altLang="zh-CN" smtClean="0"/>
              <a:t>70</a:t>
            </a:r>
            <a:r>
              <a:rPr lang="zh-CN" altLang="zh-CN" smtClean="0"/>
              <a:t>年代中期，计算机网络开始向体系结构标准化的方向发展，即正式进入标准化网络时代。</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txBox="1">
            <a:spLocks noChangeArrowheads="1"/>
          </p:cNvSpPr>
          <p:nvPr/>
        </p:nvSpPr>
        <p:spPr bwMode="auto">
          <a:xfrm>
            <a:off x="2268538" y="3068638"/>
            <a:ext cx="532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Verdana" pitchFamily="34" charset="0"/>
              </a:rPr>
              <a:t>Thank you</a:t>
            </a:r>
            <a:r>
              <a:rPr lang="en-US" altLang="zh-CN" sz="4800" b="1">
                <a:solidFill>
                  <a:srgbClr val="00B0F0"/>
                </a:solidFill>
                <a:latin typeface="Verdana" pitchFamily="34" charset="0"/>
              </a:rPr>
              <a:t> </a:t>
            </a:r>
            <a:r>
              <a:rPr lang="zh-CN" altLang="en-US" sz="4800" b="1">
                <a:solidFill>
                  <a:srgbClr val="00B0F0"/>
                </a:solidFill>
                <a:latin typeface="Verdana" pitchFamily="34" charset="0"/>
              </a:rPr>
              <a:t>！</a:t>
            </a:r>
            <a:r>
              <a:rPr lang="zh-CN" altLang="ko-KR" sz="4800" b="1">
                <a:solidFill>
                  <a:srgbClr val="00B0F0"/>
                </a:solidFill>
                <a:latin typeface="Verdana"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 计算机网络的概述</a:t>
            </a:r>
          </a:p>
        </p:txBody>
      </p:sp>
      <p:sp>
        <p:nvSpPr>
          <p:cNvPr id="8195" name="内容占位符 2"/>
          <p:cNvSpPr>
            <a:spLocks noGrp="1"/>
          </p:cNvSpPr>
          <p:nvPr>
            <p:ph idx="1"/>
          </p:nvPr>
        </p:nvSpPr>
        <p:spPr/>
        <p:txBody>
          <a:bodyPr/>
          <a:lstStyle/>
          <a:p>
            <a:pPr>
              <a:spcBef>
                <a:spcPct val="0"/>
              </a:spcBef>
            </a:pPr>
            <a:r>
              <a:rPr lang="zh-CN" altLang="en-US" smtClean="0">
                <a:solidFill>
                  <a:srgbClr val="00B0F0"/>
                </a:solidFill>
              </a:rPr>
              <a:t>网络的新发展</a:t>
            </a:r>
            <a:endParaRPr lang="en-US" altLang="zh-CN" smtClean="0">
              <a:solidFill>
                <a:srgbClr val="00B0F0"/>
              </a:solidFill>
            </a:endParaRPr>
          </a:p>
          <a:p>
            <a:pPr>
              <a:spcBef>
                <a:spcPct val="0"/>
              </a:spcBef>
            </a:pPr>
            <a:r>
              <a:rPr lang="en-US" altLang="zh-CN" sz="2400" smtClean="0"/>
              <a:t>    20</a:t>
            </a:r>
            <a:r>
              <a:rPr lang="zh-CN" altLang="zh-CN" sz="2400" smtClean="0"/>
              <a:t>世纪</a:t>
            </a:r>
            <a:r>
              <a:rPr lang="en-US" altLang="zh-CN" sz="2400" smtClean="0"/>
              <a:t>90</a:t>
            </a:r>
            <a:r>
              <a:rPr lang="zh-CN" altLang="zh-CN" sz="2400" smtClean="0"/>
              <a:t>年代以后，全球进入因特网时代。因特网发展的过程如下：</a:t>
            </a:r>
            <a:r>
              <a:rPr lang="en-US" altLang="zh-CN" sz="2400" smtClean="0"/>
              <a:t>1969</a:t>
            </a:r>
            <a:r>
              <a:rPr lang="zh-CN" altLang="zh-CN" sz="2400" smtClean="0"/>
              <a:t>年</a:t>
            </a:r>
            <a:r>
              <a:rPr lang="en-US" altLang="zh-CN" sz="2400" smtClean="0"/>
              <a:t>12</a:t>
            </a:r>
            <a:r>
              <a:rPr lang="zh-CN" altLang="zh-CN" sz="2400" smtClean="0"/>
              <a:t>月，</a:t>
            </a:r>
            <a:r>
              <a:rPr lang="en-US" altLang="zh-CN" sz="2400" smtClean="0"/>
              <a:t>DARPA</a:t>
            </a:r>
            <a:r>
              <a:rPr lang="zh-CN" altLang="zh-CN" sz="2400" smtClean="0"/>
              <a:t>建成的分组交换网</a:t>
            </a:r>
            <a:r>
              <a:rPr lang="en-US" altLang="zh-CN" sz="2400" smtClean="0"/>
              <a:t>ARPANET</a:t>
            </a:r>
            <a:r>
              <a:rPr lang="zh-CN" altLang="zh-CN" sz="2400" smtClean="0"/>
              <a:t>投入运行；</a:t>
            </a:r>
            <a:r>
              <a:rPr lang="en-US" altLang="zh-CN" sz="2400" smtClean="0"/>
              <a:t>20</a:t>
            </a:r>
            <a:r>
              <a:rPr lang="zh-CN" altLang="zh-CN" sz="2400" smtClean="0"/>
              <a:t>世纪</a:t>
            </a:r>
            <a:r>
              <a:rPr lang="en-US" altLang="zh-CN" sz="2400" smtClean="0"/>
              <a:t>70</a:t>
            </a:r>
            <a:r>
              <a:rPr lang="zh-CN" altLang="zh-CN" sz="2400" smtClean="0"/>
              <a:t>年代中期，</a:t>
            </a:r>
            <a:r>
              <a:rPr lang="en-US" altLang="zh-CN" sz="2400" smtClean="0"/>
              <a:t>DARPA</a:t>
            </a:r>
            <a:r>
              <a:rPr lang="zh-CN" altLang="zh-CN" sz="2400" smtClean="0"/>
              <a:t>为了实现异种网之间的互联互通，于</a:t>
            </a:r>
            <a:r>
              <a:rPr lang="en-US" altLang="zh-CN" sz="2400" smtClean="0"/>
              <a:t>1977</a:t>
            </a:r>
            <a:r>
              <a:rPr lang="zh-CN" altLang="zh-CN" sz="2400" smtClean="0"/>
              <a:t>年到</a:t>
            </a:r>
            <a:r>
              <a:rPr lang="en-US" altLang="zh-CN" sz="2400" smtClean="0"/>
              <a:t>1979</a:t>
            </a:r>
            <a:r>
              <a:rPr lang="zh-CN" altLang="zh-CN" sz="2400" smtClean="0"/>
              <a:t>年间推出了</a:t>
            </a:r>
            <a:r>
              <a:rPr lang="en-US" altLang="zh-CN" sz="2400" smtClean="0"/>
              <a:t>TCP/IP</a:t>
            </a:r>
            <a:r>
              <a:rPr lang="zh-CN" altLang="zh-CN" sz="2400" smtClean="0"/>
              <a:t>体系结构和协议规范。</a:t>
            </a:r>
            <a:r>
              <a:rPr lang="en-US" altLang="zh-CN" sz="2400" smtClean="0"/>
              <a:t>1980</a:t>
            </a:r>
            <a:r>
              <a:rPr lang="zh-CN" altLang="zh-CN" sz="2400" smtClean="0"/>
              <a:t>年前后，</a:t>
            </a:r>
            <a:r>
              <a:rPr lang="en-US" altLang="zh-CN" sz="2400" smtClean="0"/>
              <a:t>ARPANET</a:t>
            </a:r>
            <a:r>
              <a:rPr lang="zh-CN" altLang="zh-CN" sz="2400" smtClean="0"/>
              <a:t>开始采用</a:t>
            </a:r>
            <a:r>
              <a:rPr lang="en-US" altLang="zh-CN" sz="2400" smtClean="0"/>
              <a:t>TCP/IP</a:t>
            </a:r>
            <a:r>
              <a:rPr lang="zh-CN" altLang="zh-CN" sz="2400" smtClean="0"/>
              <a:t>协议，</a:t>
            </a:r>
            <a:r>
              <a:rPr lang="en-US" altLang="zh-CN" sz="2400" smtClean="0"/>
              <a:t>1986</a:t>
            </a:r>
            <a:r>
              <a:rPr lang="zh-CN" altLang="zh-CN" sz="2400" smtClean="0"/>
              <a:t>年美国国家科学基金会建立基于</a:t>
            </a:r>
            <a:r>
              <a:rPr lang="en-US" altLang="zh-CN" sz="2400" smtClean="0"/>
              <a:t>TCP/IP</a:t>
            </a:r>
            <a:r>
              <a:rPr lang="zh-CN" altLang="zh-CN" sz="2400" smtClean="0"/>
              <a:t>的国家科学网（</a:t>
            </a:r>
            <a:r>
              <a:rPr lang="en-US" altLang="zh-CN" sz="2400" smtClean="0"/>
              <a:t>NSFNET</a:t>
            </a:r>
            <a:r>
              <a:rPr lang="zh-CN" altLang="zh-CN" sz="2400" smtClean="0"/>
              <a:t>）与</a:t>
            </a:r>
            <a:r>
              <a:rPr lang="en-US" altLang="zh-CN" sz="2400" smtClean="0"/>
              <a:t>ARPANET</a:t>
            </a:r>
            <a:r>
              <a:rPr lang="zh-CN" altLang="zh-CN" sz="2400" smtClean="0"/>
              <a:t>相连，</a:t>
            </a:r>
            <a:r>
              <a:rPr lang="en-US" altLang="zh-CN" sz="2400" smtClean="0"/>
              <a:t>1990</a:t>
            </a:r>
            <a:r>
              <a:rPr lang="zh-CN" altLang="zh-CN" sz="2400" smtClean="0"/>
              <a:t>年合并后改名为</a:t>
            </a:r>
            <a:r>
              <a:rPr lang="en-US" altLang="zh-CN" sz="2400" smtClean="0"/>
              <a:t>Internet</a:t>
            </a:r>
            <a:r>
              <a:rPr lang="zh-CN" altLang="zh-CN" sz="2400" smtClean="0"/>
              <a:t>。后来随着使用范围不断扩大，速率提高，因特网成为世界上规模最大和增长速率最快的计算机网络。</a:t>
            </a:r>
            <a:r>
              <a:rPr lang="en-US" altLang="zh-CN" sz="2400" smtClean="0"/>
              <a:t>20</a:t>
            </a:r>
            <a:r>
              <a:rPr lang="zh-CN" altLang="zh-CN" sz="2400" smtClean="0"/>
              <a:t>世纪</a:t>
            </a:r>
            <a:r>
              <a:rPr lang="en-US" altLang="zh-CN" sz="2400" smtClean="0"/>
              <a:t>90</a:t>
            </a:r>
            <a:r>
              <a:rPr lang="zh-CN" altLang="zh-CN" sz="2400" smtClean="0"/>
              <a:t>年代，欧洲原子核研究组织开发的万维网（</a:t>
            </a:r>
            <a:r>
              <a:rPr lang="en-US" altLang="zh-CN" sz="2400" smtClean="0"/>
              <a:t>World Wide Wed</a:t>
            </a:r>
            <a:r>
              <a:rPr lang="zh-CN" altLang="zh-CN" sz="2400" smtClean="0"/>
              <a:t>，</a:t>
            </a:r>
            <a:r>
              <a:rPr lang="en-US" altLang="zh-CN" sz="2400" smtClean="0"/>
              <a:t>WWW</a:t>
            </a:r>
            <a:r>
              <a:rPr lang="zh-CN" altLang="zh-CN" sz="2400" smtClean="0"/>
              <a:t>）被广泛使用在因特网上，方便了非网络专业人员对网络的使用，使用户按指数增长。</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 计算机网络的概述</a:t>
            </a:r>
          </a:p>
        </p:txBody>
      </p:sp>
      <p:sp>
        <p:nvSpPr>
          <p:cNvPr id="9219" name="内容占位符 2"/>
          <p:cNvSpPr>
            <a:spLocks noGrp="1"/>
          </p:cNvSpPr>
          <p:nvPr>
            <p:ph idx="1"/>
          </p:nvPr>
        </p:nvSpPr>
        <p:spPr/>
        <p:txBody>
          <a:bodyPr/>
          <a:lstStyle/>
          <a:p>
            <a:pPr>
              <a:spcBef>
                <a:spcPct val="0"/>
              </a:spcBef>
            </a:pPr>
            <a:r>
              <a:rPr lang="zh-CN" altLang="en-US" smtClean="0">
                <a:solidFill>
                  <a:srgbClr val="FF0000"/>
                </a:solidFill>
              </a:rPr>
              <a:t>计算机网络的定义</a:t>
            </a:r>
            <a:endParaRPr lang="en-US" altLang="zh-CN" smtClean="0">
              <a:solidFill>
                <a:srgbClr val="FF0000"/>
              </a:solidFill>
            </a:endParaRPr>
          </a:p>
          <a:p>
            <a:pPr>
              <a:spcBef>
                <a:spcPct val="0"/>
              </a:spcBef>
            </a:pPr>
            <a:r>
              <a:rPr lang="en-US" altLang="zh-CN" sz="2400" smtClean="0"/>
              <a:t>    </a:t>
            </a:r>
            <a:r>
              <a:rPr lang="zh-CN" altLang="zh-CN" sz="2400" smtClean="0"/>
              <a:t>计算机网络是指地理位置不同，并具有独立功能的多台计算机系统由通信设备和线路连接起来，通过网络软件进行数据通信，实现资源共享的信息系统。</a:t>
            </a:r>
            <a:r>
              <a:rPr lang="en-US" altLang="zh-CN" sz="2400" smtClean="0"/>
              <a:t>“</a:t>
            </a:r>
            <a:r>
              <a:rPr lang="zh-CN" altLang="zh-CN" sz="2400" smtClean="0"/>
              <a:t>独立功能</a:t>
            </a:r>
            <a:r>
              <a:rPr lang="en-US" altLang="zh-CN" sz="2400" smtClean="0"/>
              <a:t>”</a:t>
            </a:r>
            <a:r>
              <a:rPr lang="zh-CN" altLang="zh-CN" sz="2400" smtClean="0"/>
              <a:t>是指每台计算机的工作是独立的，任何一台计算机都不能干预其他计算机的工作，任意两台计算机之间都没有主从关系。通信设备是指完成网络连续所需要的交换设备，如交换机、路由器等，线路连接包括双绞线、同轴电缆、光纤、通信卫星、红外线等不同传输介质。其中网络软件是指网络通信协议和实现协议的网络操作系统等，网络协议是区别计算机网络与一般计算机互联系统的标志。</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 计算机网络的概述</a:t>
            </a:r>
          </a:p>
        </p:txBody>
      </p:sp>
      <p:sp>
        <p:nvSpPr>
          <p:cNvPr id="10243" name="内容占位符 2"/>
          <p:cNvSpPr>
            <a:spLocks noGrp="1"/>
          </p:cNvSpPr>
          <p:nvPr>
            <p:ph idx="1"/>
          </p:nvPr>
        </p:nvSpPr>
        <p:spPr/>
        <p:txBody>
          <a:bodyPr/>
          <a:lstStyle/>
          <a:p>
            <a:pPr>
              <a:spcBef>
                <a:spcPct val="0"/>
              </a:spcBef>
            </a:pPr>
            <a:r>
              <a:rPr lang="zh-CN" altLang="en-US" smtClean="0">
                <a:solidFill>
                  <a:srgbClr val="FF0000"/>
                </a:solidFill>
              </a:rPr>
              <a:t>网络的功能</a:t>
            </a:r>
            <a:endParaRPr lang="en-US" altLang="zh-CN" smtClean="0">
              <a:solidFill>
                <a:srgbClr val="FF0000"/>
              </a:solidFill>
            </a:endParaRPr>
          </a:p>
          <a:p>
            <a:pPr>
              <a:spcBef>
                <a:spcPct val="0"/>
              </a:spcBef>
            </a:pPr>
            <a:r>
              <a:rPr lang="zh-CN" altLang="en-US" smtClean="0">
                <a:solidFill>
                  <a:srgbClr val="00B0F0"/>
                </a:solidFill>
              </a:rPr>
              <a:t>数据交换和通信</a:t>
            </a:r>
            <a:endParaRPr lang="en-US" altLang="zh-CN" smtClean="0">
              <a:solidFill>
                <a:srgbClr val="00B0F0"/>
              </a:solidFill>
            </a:endParaRPr>
          </a:p>
          <a:p>
            <a:pPr>
              <a:spcBef>
                <a:spcPct val="0"/>
              </a:spcBef>
            </a:pPr>
            <a:r>
              <a:rPr lang="en-US" altLang="zh-CN" sz="2400" smtClean="0"/>
              <a:t>    </a:t>
            </a:r>
            <a:r>
              <a:rPr lang="zh-CN" altLang="zh-CN" smtClean="0"/>
              <a:t>这是计算机网络最基础的功能，快速的计算机之间或计算机与终端之间相互传递信息如数据、程序或文件等。利用这一特点，可将分散在各个地区的单位或部门用计算机网络联系起来，进行统一的调配、控制和管理。</a:t>
            </a:r>
            <a:endParaRPr lang="en-US" altLang="zh-CN" smtClean="0"/>
          </a:p>
          <a:p>
            <a:pPr>
              <a:spcBef>
                <a:spcPct val="0"/>
              </a:spcBef>
            </a:pPr>
            <a:endParaRPr lang="zh-CN" altLang="zh-CN"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 计算机网络的概述</a:t>
            </a:r>
          </a:p>
        </p:txBody>
      </p:sp>
      <p:sp>
        <p:nvSpPr>
          <p:cNvPr id="11267" name="内容占位符 2"/>
          <p:cNvSpPr>
            <a:spLocks noGrp="1"/>
          </p:cNvSpPr>
          <p:nvPr>
            <p:ph idx="1"/>
          </p:nvPr>
        </p:nvSpPr>
        <p:spPr/>
        <p:txBody>
          <a:bodyPr/>
          <a:lstStyle/>
          <a:p>
            <a:pPr>
              <a:spcBef>
                <a:spcPct val="0"/>
              </a:spcBef>
            </a:pPr>
            <a:r>
              <a:rPr lang="zh-CN" altLang="zh-CN" smtClean="0">
                <a:solidFill>
                  <a:srgbClr val="00B0F0"/>
                </a:solidFill>
              </a:rPr>
              <a:t>资源共享</a:t>
            </a:r>
          </a:p>
          <a:p>
            <a:pPr>
              <a:spcBef>
                <a:spcPct val="0"/>
              </a:spcBef>
            </a:pPr>
            <a:r>
              <a:rPr lang="en-US" altLang="zh-CN" smtClean="0"/>
              <a:t>    </a:t>
            </a:r>
            <a:r>
              <a:rPr lang="zh-CN" altLang="zh-CN" smtClean="0"/>
              <a:t>共享计算机网络中提供的资源（包括硬件、软件和数据）是计算机网络组网的目标之一。计算机的许多资源是十分昂贵的，不可能为每个用户所拥有。例如，进行复杂运算的巨型计算机、海量存储器、高速激光打印机、大型绘图仪和一些特殊的外部设备，另外还有大型数据库和大型软件等。然而这些昂贵的资源都可以为计算机网络上的用户所共享，既可以使用户减少投资，又可以提高这些昂贵资源的使用效率。</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橙与紫键盘PPT模板">
      <a:majorFont>
        <a:latin typeface="Verdana"/>
        <a:ea typeface="Gulim"/>
        <a:cs typeface=""/>
      </a:majorFont>
      <a:minorFont>
        <a:latin typeface="Verdana"/>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96</TotalTime>
  <Pages>0</Pages>
  <Words>5724</Words>
  <Characters>0</Characters>
  <Application>Microsoft Office PowerPoint</Application>
  <DocSecurity>0</DocSecurity>
  <PresentationFormat>全屏显示(4:3)</PresentationFormat>
  <Lines>0</Lines>
  <Paragraphs>185</Paragraphs>
  <Slides>50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Gulim</vt:lpstr>
      <vt:lpstr>Arial</vt:lpstr>
      <vt:lpstr>Verdana</vt:lpstr>
      <vt:lpstr>Wingdings</vt:lpstr>
      <vt:lpstr>Times New Roman</vt:lpstr>
      <vt:lpstr>楷体</vt:lpstr>
      <vt:lpstr>橙与紫键盘PPT模板</vt:lpstr>
      <vt:lpstr>第一章 概论</vt:lpstr>
      <vt:lpstr>PowerPoint 演示文稿</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第一节 计算机网络的概述</vt:lpstr>
      <vt:lpstr>第二节 计算机网络分类</vt:lpstr>
      <vt:lpstr>第二节 计算机网络分类</vt:lpstr>
      <vt:lpstr>第二节 计算机网络分类</vt:lpstr>
      <vt:lpstr>第二节 计算机网络分类</vt:lpstr>
      <vt:lpstr>第二节 计算机网络分类</vt:lpstr>
      <vt:lpstr>第二节 计算机网络分类</vt:lpstr>
      <vt:lpstr>第二节 计算机网络分类</vt:lpstr>
      <vt:lpstr>第二节 计算机网络分类</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第三节 计算机网络的层次体系结构</vt:lpstr>
      <vt:lpstr>第四节 网络通信标准化组织</vt:lpstr>
      <vt:lpstr>第四节 网络通信标准化组织</vt:lpstr>
      <vt:lpstr>第四节 网络通信标准化组织</vt:lpstr>
      <vt:lpstr>第四节 网络通信标准化组织</vt:lpstr>
      <vt:lpstr>第四节 网络通信标准化组织</vt:lpstr>
      <vt:lpstr>第四节 网络通信标准化组织</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38</cp:revision>
  <dcterms:created xsi:type="dcterms:W3CDTF">2008-11-24T01:11:58Z</dcterms:created>
  <dcterms:modified xsi:type="dcterms:W3CDTF">2015-05-21T07:48:58Z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