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8" r:id="rId2"/>
    <p:sldId id="271" r:id="rId3"/>
    <p:sldId id="270"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269" r:id="rId37"/>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314" y="1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C57ADF1-A32D-45F4-9350-EFED4AE13A99}"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B841248-B49C-40B1-943D-D1091210F1DB}" type="slidenum">
              <a:rPr lang="zh-CN" altLang="en-US"/>
              <a:pPr>
                <a:defRPr/>
              </a:pPr>
              <a:t>‹#›</a:t>
            </a:fld>
            <a:endParaRPr lang="zh-CN" altLang="en-US"/>
          </a:p>
        </p:txBody>
      </p:sp>
    </p:spTree>
    <p:extLst>
      <p:ext uri="{BB962C8B-B14F-4D97-AF65-F5344CB8AC3E}">
        <p14:creationId xmlns:p14="http://schemas.microsoft.com/office/powerpoint/2010/main" val="3573127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39940"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42071671-B026-4B0C-97BE-E3035B9B9DBC}" type="slidenum">
              <a:rPr lang="zh-CN" altLang="ko-KR"/>
              <a:pPr>
                <a:defRPr/>
              </a:pPr>
              <a:t>‹#›</a:t>
            </a:fld>
            <a:endParaRPr lang="zh-CN" altLang="ko-KR"/>
          </a:p>
        </p:txBody>
      </p:sp>
    </p:spTree>
    <p:extLst>
      <p:ext uri="{BB962C8B-B14F-4D97-AF65-F5344CB8AC3E}">
        <p14:creationId xmlns:p14="http://schemas.microsoft.com/office/powerpoint/2010/main" val="796461575"/>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34274887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159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4096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171239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7312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0506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398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0101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62590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1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516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1193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2pPr>
      <a:lvl3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3pPr>
      <a:lvl4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4pPr>
      <a:lvl5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第十二章 小型案例实训</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第三节 </a:t>
            </a:r>
            <a:r>
              <a:rPr lang="zh-CN" altLang="zh-CN" smtClean="0"/>
              <a:t>局域网案例实训</a:t>
            </a:r>
            <a:endParaRPr lang="zh-CN" altLang="en-US" smtClean="0"/>
          </a:p>
        </p:txBody>
      </p:sp>
      <p:sp>
        <p:nvSpPr>
          <p:cNvPr id="12291" name="内容占位符 2"/>
          <p:cNvSpPr>
            <a:spLocks noGrp="1"/>
          </p:cNvSpPr>
          <p:nvPr>
            <p:ph idx="1"/>
          </p:nvPr>
        </p:nvSpPr>
        <p:spPr>
          <a:xfrm>
            <a:off x="250825" y="1046163"/>
            <a:ext cx="8713788" cy="5695950"/>
          </a:xfrm>
        </p:spPr>
        <p:txBody>
          <a:bodyPr/>
          <a:lstStyle/>
          <a:p>
            <a:pPr>
              <a:spcBef>
                <a:spcPct val="0"/>
              </a:spcBef>
            </a:pPr>
            <a:r>
              <a:rPr lang="zh-CN" altLang="zh-CN" sz="2000" smtClean="0">
                <a:solidFill>
                  <a:srgbClr val="FF0000"/>
                </a:solidFill>
                <a:latin typeface="Times New Roman" pitchFamily="18" charset="0"/>
              </a:rPr>
              <a:t>实训</a:t>
            </a:r>
            <a:r>
              <a:rPr lang="zh-CN" altLang="en-US" sz="2000" smtClean="0">
                <a:solidFill>
                  <a:srgbClr val="FF0000"/>
                </a:solidFill>
                <a:latin typeface="Times New Roman" pitchFamily="18" charset="0"/>
              </a:rPr>
              <a:t>二</a:t>
            </a:r>
            <a:r>
              <a:rPr lang="zh-CN" altLang="zh-CN" sz="2000" smtClean="0">
                <a:solidFill>
                  <a:srgbClr val="FF0000"/>
                </a:solidFill>
                <a:latin typeface="Times New Roman" pitchFamily="18" charset="0"/>
              </a:rPr>
              <a:t>：</a:t>
            </a:r>
            <a:r>
              <a:rPr lang="en-US" altLang="zh-CN" sz="2000" smtClean="0">
                <a:solidFill>
                  <a:srgbClr val="FF0000"/>
                </a:solidFill>
                <a:latin typeface="Times New Roman" pitchFamily="18" charset="0"/>
              </a:rPr>
              <a:t>Windows Advanced Server 2003</a:t>
            </a:r>
            <a:r>
              <a:rPr lang="zh-CN" altLang="zh-CN" sz="2000" smtClean="0">
                <a:solidFill>
                  <a:srgbClr val="FF0000"/>
                </a:solidFill>
                <a:latin typeface="Times New Roman" pitchFamily="18" charset="0"/>
              </a:rPr>
              <a:t>的安装与配置</a:t>
            </a:r>
          </a:p>
          <a:p>
            <a:pPr>
              <a:spcBef>
                <a:spcPct val="0"/>
              </a:spcBef>
            </a:pPr>
            <a:endParaRPr lang="en-US" altLang="zh-CN" sz="2000" smtClean="0">
              <a:solidFill>
                <a:srgbClr val="FF0000"/>
              </a:solidFill>
              <a:latin typeface="Times New Roman" pitchFamily="18" charset="0"/>
            </a:endParaRPr>
          </a:p>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实验目的</a:t>
            </a:r>
          </a:p>
          <a:p>
            <a:pPr>
              <a:spcBef>
                <a:spcPct val="0"/>
              </a:spcBef>
            </a:pPr>
            <a:r>
              <a:rPr lang="zh-CN" altLang="zh-CN" sz="2000" smtClean="0">
                <a:latin typeface="Times New Roman" pitchFamily="18" charset="0"/>
              </a:rPr>
              <a:t>本次实验的主要目的是掌握</a:t>
            </a:r>
            <a:r>
              <a:rPr lang="en-US" altLang="zh-CN" sz="2000" smtClean="0">
                <a:latin typeface="Times New Roman" pitchFamily="18" charset="0"/>
              </a:rPr>
              <a:t>Windows Advanced Server 2003</a:t>
            </a:r>
            <a:r>
              <a:rPr lang="zh-CN" altLang="zh-CN" sz="2000" smtClean="0">
                <a:latin typeface="Times New Roman" pitchFamily="18" charset="0"/>
              </a:rPr>
              <a:t>的安装与配置过程，理解选择的软件组件和设置的参数，掌握活动目录及其管理、用户及组的管理、目录与文件的管理方法。</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主要实验步骤</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）利用</a:t>
            </a:r>
            <a:r>
              <a:rPr lang="en-US" altLang="zh-CN" sz="2000" smtClean="0">
                <a:latin typeface="Times New Roman" pitchFamily="18" charset="0"/>
              </a:rPr>
              <a:t>PC</a:t>
            </a:r>
            <a:r>
              <a:rPr lang="zh-CN" altLang="zh-CN" sz="2000" smtClean="0">
                <a:latin typeface="Times New Roman" pitchFamily="18" charset="0"/>
              </a:rPr>
              <a:t>虚拟机来安装</a:t>
            </a:r>
            <a:r>
              <a:rPr lang="en-US" altLang="zh-CN" sz="2000" smtClean="0">
                <a:latin typeface="Times New Roman" pitchFamily="18" charset="0"/>
              </a:rPr>
              <a:t>Windows Advanced Server 2003</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）开始安装</a:t>
            </a:r>
            <a:r>
              <a:rPr lang="en-US" altLang="zh-CN" sz="2000" smtClean="0">
                <a:latin typeface="Times New Roman" pitchFamily="18" charset="0"/>
              </a:rPr>
              <a:t>Windows Advanced Server 2003</a:t>
            </a:r>
            <a:r>
              <a:rPr lang="zh-CN" altLang="zh-CN" sz="2000" smtClean="0">
                <a:latin typeface="Times New Roman" pitchFamily="18" charset="0"/>
              </a:rPr>
              <a:t>。如果想安装</a:t>
            </a:r>
            <a:r>
              <a:rPr lang="en-US" altLang="zh-CN" sz="2000" smtClean="0">
                <a:latin typeface="Times New Roman" pitchFamily="18" charset="0"/>
              </a:rPr>
              <a:t>Windows Advanced Server 2003</a:t>
            </a:r>
            <a:r>
              <a:rPr lang="zh-CN" altLang="zh-CN" sz="2000" smtClean="0">
                <a:latin typeface="Times New Roman" pitchFamily="18" charset="0"/>
              </a:rPr>
              <a:t>并配置，则按</a:t>
            </a:r>
            <a:r>
              <a:rPr lang="en-US" altLang="zh-CN" sz="2000" smtClean="0">
                <a:latin typeface="Times New Roman" pitchFamily="18" charset="0"/>
              </a:rPr>
              <a:t>Enter</a:t>
            </a:r>
            <a:r>
              <a:rPr lang="zh-CN" altLang="zh-CN" sz="2000" smtClean="0">
                <a:latin typeface="Times New Roman" pitchFamily="18" charset="0"/>
              </a:rPr>
              <a:t>键，然后按照屏幕提示信息进行操作即可。</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）安装活动目录。</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）域控制器管理。</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）用户及组的管理。</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）目录与文件的管理。</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r>
              <a:rPr lang="en-US" altLang="zh-CN" sz="2000" smtClean="0"/>
              <a:t>         </a:t>
            </a:r>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第四节 </a:t>
            </a:r>
            <a:r>
              <a:rPr lang="zh-CN" altLang="zh-CN" smtClean="0"/>
              <a:t>默认路由的配置</a:t>
            </a:r>
            <a:endParaRPr lang="zh-CN" altLang="en-US" smtClean="0"/>
          </a:p>
        </p:txBody>
      </p:sp>
      <p:sp>
        <p:nvSpPr>
          <p:cNvPr id="13315" name="内容占位符 2"/>
          <p:cNvSpPr>
            <a:spLocks noGrp="1"/>
          </p:cNvSpPr>
          <p:nvPr>
            <p:ph idx="1"/>
          </p:nvPr>
        </p:nvSpPr>
        <p:spPr>
          <a:xfrm>
            <a:off x="107950" y="1117600"/>
            <a:ext cx="9001125" cy="5695950"/>
          </a:xfrm>
        </p:spPr>
        <p:txBody>
          <a:bodyPr/>
          <a:lstStyle/>
          <a:p>
            <a:pPr>
              <a:spcBef>
                <a:spcPct val="0"/>
              </a:spcBef>
            </a:pPr>
            <a:r>
              <a:rPr lang="zh-CN" altLang="zh-CN" sz="2000" smtClean="0">
                <a:solidFill>
                  <a:srgbClr val="FF0000"/>
                </a:solidFill>
                <a:latin typeface="Times New Roman" pitchFamily="18" charset="0"/>
              </a:rPr>
              <a:t>实训</a:t>
            </a:r>
            <a:r>
              <a:rPr lang="zh-CN" altLang="en-US" sz="2000" smtClean="0">
                <a:solidFill>
                  <a:srgbClr val="FF0000"/>
                </a:solidFill>
                <a:latin typeface="Times New Roman" pitchFamily="18" charset="0"/>
              </a:rPr>
              <a:t>二</a:t>
            </a:r>
            <a:r>
              <a:rPr lang="zh-CN" altLang="zh-CN" sz="2000" smtClean="0">
                <a:solidFill>
                  <a:srgbClr val="FF0000"/>
                </a:solidFill>
                <a:latin typeface="Times New Roman" pitchFamily="18" charset="0"/>
              </a:rPr>
              <a:t>：</a:t>
            </a:r>
            <a:r>
              <a:rPr lang="en-US" altLang="zh-CN" sz="2000" smtClean="0">
                <a:solidFill>
                  <a:srgbClr val="FF0000"/>
                </a:solidFill>
                <a:latin typeface="Times New Roman" pitchFamily="18" charset="0"/>
              </a:rPr>
              <a:t>Windows Advanced Server 2003</a:t>
            </a:r>
            <a:r>
              <a:rPr lang="zh-CN" altLang="zh-CN" sz="2000" smtClean="0">
                <a:solidFill>
                  <a:srgbClr val="FF0000"/>
                </a:solidFill>
                <a:latin typeface="Times New Roman" pitchFamily="18" charset="0"/>
              </a:rPr>
              <a:t>的安装与配置</a:t>
            </a:r>
            <a:endParaRPr lang="en-US" altLang="zh-CN" sz="2000" smtClean="0">
              <a:solidFill>
                <a:srgbClr val="FF000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本节主要是通过静态路由设置的实验使用户深入地体会路由的概念，并切实掌握静态路由的设置、查看路由表、设置路由等常用的命令。</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实验目的</a:t>
            </a:r>
          </a:p>
          <a:p>
            <a:pPr>
              <a:spcBef>
                <a:spcPct val="0"/>
              </a:spcBef>
            </a:pPr>
            <a:r>
              <a:rPr lang="en-US" altLang="zh-CN" sz="2000" smtClean="0">
                <a:latin typeface="Times New Roman" pitchFamily="18" charset="0"/>
              </a:rPr>
              <a:t>        </a:t>
            </a:r>
            <a:r>
              <a:rPr lang="zh-CN" altLang="zh-CN" sz="2000" smtClean="0">
                <a:latin typeface="Times New Roman" pitchFamily="18" charset="0"/>
              </a:rPr>
              <a:t>通过本实验，用户可以掌握以下技能：</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）设置静态路由。</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）启用路由表的路由功能。</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）查看路由表。</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）使用</a:t>
            </a:r>
            <a:r>
              <a:rPr lang="en-US" altLang="zh-CN" sz="2000" smtClean="0">
                <a:latin typeface="Times New Roman" pitchFamily="18" charset="0"/>
              </a:rPr>
              <a:t>ping</a:t>
            </a:r>
            <a:r>
              <a:rPr lang="zh-CN" altLang="zh-CN" sz="2000" smtClean="0">
                <a:latin typeface="Times New Roman" pitchFamily="18" charset="0"/>
              </a:rPr>
              <a:t>和</a:t>
            </a:r>
            <a:r>
              <a:rPr lang="en-US" altLang="zh-CN" sz="2000" smtClean="0">
                <a:latin typeface="Times New Roman" pitchFamily="18" charset="0"/>
              </a:rPr>
              <a:t>trace</a:t>
            </a:r>
            <a:r>
              <a:rPr lang="zh-CN" altLang="zh-CN" sz="2000" smtClean="0">
                <a:latin typeface="Times New Roman" pitchFamily="18" charset="0"/>
              </a:rPr>
              <a:t>命令。</a:t>
            </a:r>
          </a:p>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实验设备</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）路由器为</a:t>
            </a:r>
            <a:r>
              <a:rPr lang="en-US" altLang="zh-CN" sz="2000" smtClean="0">
                <a:latin typeface="Times New Roman" pitchFamily="18" charset="0"/>
              </a:rPr>
              <a:t>2600</a:t>
            </a:r>
            <a:r>
              <a:rPr lang="zh-CN" altLang="zh-CN" sz="2000" smtClean="0">
                <a:latin typeface="Times New Roman" pitchFamily="18" charset="0"/>
              </a:rPr>
              <a:t>系列。</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）交换机为</a:t>
            </a:r>
            <a:r>
              <a:rPr lang="en-US" altLang="zh-CN" sz="2000" smtClean="0">
                <a:latin typeface="Times New Roman" pitchFamily="18" charset="0"/>
              </a:rPr>
              <a:t>2950</a:t>
            </a:r>
            <a:r>
              <a:rPr lang="zh-CN" altLang="zh-CN" sz="2000" smtClean="0">
                <a:latin typeface="Times New Roman" pitchFamily="18" charset="0"/>
              </a:rPr>
              <a:t>系列。</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台路由器所使用的接口和相应的</a:t>
            </a:r>
            <a:r>
              <a:rPr lang="en-US" altLang="zh-CN" sz="2000" smtClean="0">
                <a:latin typeface="Times New Roman" pitchFamily="18" charset="0"/>
              </a:rPr>
              <a:t>IP</a:t>
            </a:r>
            <a:r>
              <a:rPr lang="zh-CN" altLang="zh-CN" sz="2000" smtClean="0">
                <a:latin typeface="Times New Roman" pitchFamily="18" charset="0"/>
              </a:rPr>
              <a:t>地址掩码为</a:t>
            </a:r>
            <a:r>
              <a:rPr lang="en-US" altLang="zh-CN" sz="2000" smtClean="0">
                <a:latin typeface="Times New Roman" pitchFamily="18" charset="0"/>
              </a:rPr>
              <a:t>24</a:t>
            </a:r>
            <a:r>
              <a:rPr lang="zh-CN" altLang="zh-CN" sz="2000" smtClean="0">
                <a:latin typeface="Times New Roman" pitchFamily="18" charset="0"/>
              </a:rPr>
              <a:t>位，即</a:t>
            </a:r>
            <a:r>
              <a:rPr lang="en-US" altLang="zh-CN" sz="2000" smtClean="0">
                <a:latin typeface="Times New Roman" pitchFamily="18" charset="0"/>
              </a:rPr>
              <a:t>255.255.255.0</a:t>
            </a:r>
            <a:r>
              <a:rPr lang="zh-CN" altLang="zh-CN" sz="2000" smtClean="0"/>
              <a:t>。</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r>
              <a:rPr lang="en-US" altLang="zh-CN" sz="2000" smtClean="0"/>
              <a:t>         </a:t>
            </a:r>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第四节 </a:t>
            </a:r>
            <a:r>
              <a:rPr lang="zh-CN" altLang="zh-CN" smtClean="0"/>
              <a:t>默认路由的配置</a:t>
            </a:r>
            <a:endParaRPr lang="zh-CN" altLang="en-US" smtClean="0"/>
          </a:p>
        </p:txBody>
      </p:sp>
      <p:sp>
        <p:nvSpPr>
          <p:cNvPr id="14339" name="内容占位符 2"/>
          <p:cNvSpPr>
            <a:spLocks noGrp="1"/>
          </p:cNvSpPr>
          <p:nvPr>
            <p:ph idx="1"/>
          </p:nvPr>
        </p:nvSpPr>
        <p:spPr>
          <a:xfrm>
            <a:off x="107950" y="1117600"/>
            <a:ext cx="9001125" cy="5695950"/>
          </a:xfrm>
        </p:spPr>
        <p:txBody>
          <a:bodyPr/>
          <a:lstStyle/>
          <a:p>
            <a:pPr>
              <a:spcBef>
                <a:spcPct val="0"/>
              </a:spcBef>
            </a:pPr>
            <a:r>
              <a:rPr lang="zh-CN" altLang="zh-CN" sz="2000" smtClean="0">
                <a:solidFill>
                  <a:srgbClr val="FF0000"/>
                </a:solidFill>
                <a:latin typeface="Times New Roman" pitchFamily="18" charset="0"/>
              </a:rPr>
              <a:t>实训</a:t>
            </a:r>
            <a:r>
              <a:rPr lang="zh-CN" altLang="en-US" sz="2000" smtClean="0">
                <a:solidFill>
                  <a:srgbClr val="FF0000"/>
                </a:solidFill>
                <a:latin typeface="Times New Roman" pitchFamily="18" charset="0"/>
              </a:rPr>
              <a:t>二</a:t>
            </a:r>
            <a:r>
              <a:rPr lang="zh-CN" altLang="zh-CN" sz="2000" smtClean="0">
                <a:solidFill>
                  <a:srgbClr val="FF0000"/>
                </a:solidFill>
                <a:latin typeface="Times New Roman" pitchFamily="18" charset="0"/>
              </a:rPr>
              <a:t>：</a:t>
            </a:r>
            <a:r>
              <a:rPr lang="en-US" altLang="zh-CN" sz="2000" smtClean="0">
                <a:solidFill>
                  <a:srgbClr val="FF0000"/>
                </a:solidFill>
                <a:latin typeface="Times New Roman" pitchFamily="18" charset="0"/>
              </a:rPr>
              <a:t>Windows Advanced Server 2003</a:t>
            </a:r>
            <a:r>
              <a:rPr lang="zh-CN" altLang="zh-CN" sz="2000" smtClean="0">
                <a:solidFill>
                  <a:srgbClr val="FF0000"/>
                </a:solidFill>
                <a:latin typeface="Times New Roman" pitchFamily="18" charset="0"/>
              </a:rPr>
              <a:t>的安装与配置</a:t>
            </a:r>
            <a:endParaRPr lang="en-US" altLang="zh-CN" sz="2000" smtClean="0">
              <a:solidFill>
                <a:srgbClr val="FF000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本节主要是通过静态路由设置的实验使用户深入地体会路由的概念，并切实掌握静态路由的设置、查看路由表、设置路由等常用的命令。</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3.</a:t>
            </a:r>
            <a:r>
              <a:rPr lang="zh-CN" altLang="zh-CN" sz="2000" smtClean="0">
                <a:solidFill>
                  <a:srgbClr val="00B0F0"/>
                </a:solidFill>
                <a:latin typeface="Times New Roman" pitchFamily="18" charset="0"/>
              </a:rPr>
              <a:t>实验拓扑及接口</a:t>
            </a:r>
            <a:r>
              <a:rPr lang="en-US" altLang="zh-CN" sz="2000" smtClean="0">
                <a:solidFill>
                  <a:srgbClr val="00B0F0"/>
                </a:solidFill>
                <a:latin typeface="Times New Roman" pitchFamily="18" charset="0"/>
              </a:rPr>
              <a:t>IP</a:t>
            </a:r>
            <a:r>
              <a:rPr lang="zh-CN" altLang="zh-CN" sz="2000" smtClean="0">
                <a:solidFill>
                  <a:srgbClr val="00B0F0"/>
                </a:solidFill>
                <a:latin typeface="Times New Roman" pitchFamily="18" charset="0"/>
              </a:rPr>
              <a:t>地址 </a:t>
            </a:r>
          </a:p>
          <a:p>
            <a:pPr>
              <a:spcBef>
                <a:spcPct val="0"/>
              </a:spcBef>
            </a:pPr>
            <a:r>
              <a:rPr lang="en-US" altLang="zh-CN" sz="2000" smtClean="0">
                <a:latin typeface="Times New Roman" pitchFamily="18" charset="0"/>
              </a:rPr>
              <a:t>        </a:t>
            </a:r>
            <a:r>
              <a:rPr lang="zh-CN" altLang="zh-CN" sz="2000" smtClean="0">
                <a:latin typeface="Times New Roman" pitchFamily="18" charset="0"/>
              </a:rPr>
              <a:t>拓扑结构如图</a:t>
            </a:r>
            <a:r>
              <a:rPr lang="en-US" altLang="zh-CN" sz="2000" smtClean="0">
                <a:latin typeface="Times New Roman" pitchFamily="18" charset="0"/>
              </a:rPr>
              <a:t>5-10</a:t>
            </a:r>
            <a:r>
              <a:rPr lang="zh-CN" altLang="zh-CN" sz="2000" smtClean="0">
                <a:latin typeface="Times New Roman" pitchFamily="18" charset="0"/>
              </a:rPr>
              <a:t>所示，</a:t>
            </a:r>
            <a:r>
              <a:rPr lang="en-US" altLang="zh-CN" sz="2000" smtClean="0">
                <a:latin typeface="Times New Roman" pitchFamily="18" charset="0"/>
              </a:rPr>
              <a:t>TCP</a:t>
            </a:r>
            <a:r>
              <a:rPr lang="zh-CN" altLang="zh-CN" sz="2000" smtClean="0">
                <a:latin typeface="Times New Roman" pitchFamily="18" charset="0"/>
              </a:rPr>
              <a:t>与</a:t>
            </a:r>
            <a:r>
              <a:rPr lang="en-US" altLang="zh-CN" sz="2000" smtClean="0">
                <a:latin typeface="Times New Roman" pitchFamily="18" charset="0"/>
              </a:rPr>
              <a:t>UDP</a:t>
            </a:r>
            <a:r>
              <a:rPr lang="zh-CN" altLang="zh-CN" sz="2000" smtClean="0">
                <a:latin typeface="Times New Roman" pitchFamily="18" charset="0"/>
              </a:rPr>
              <a:t>的区别见表</a:t>
            </a:r>
            <a:r>
              <a:rPr lang="en-US" altLang="zh-CN" sz="2000" smtClean="0">
                <a:latin typeface="Times New Roman" pitchFamily="18" charset="0"/>
              </a:rPr>
              <a:t>5-2</a:t>
            </a:r>
            <a:r>
              <a:rPr lang="zh-CN" altLang="zh-CN" sz="2000" smtClean="0">
                <a:latin typeface="Times New Roman" pitchFamily="18" charset="0"/>
              </a:rPr>
              <a:t>。</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图</a:t>
            </a:r>
            <a:r>
              <a:rPr lang="en-US" altLang="zh-CN" sz="2000" smtClean="0">
                <a:latin typeface="Times New Roman" pitchFamily="18" charset="0"/>
              </a:rPr>
              <a:t>5-10  </a:t>
            </a:r>
            <a:r>
              <a:rPr lang="zh-CN" altLang="zh-CN" sz="2000" smtClean="0">
                <a:latin typeface="Times New Roman" pitchFamily="18" charset="0"/>
              </a:rPr>
              <a:t>拓扑结构图</a:t>
            </a: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357563"/>
            <a:ext cx="44164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第四节 </a:t>
            </a:r>
            <a:r>
              <a:rPr lang="zh-CN" altLang="zh-CN" smtClean="0"/>
              <a:t>默认路由的配置</a:t>
            </a:r>
            <a:endParaRPr lang="zh-CN" altLang="en-US" smtClean="0"/>
          </a:p>
        </p:txBody>
      </p:sp>
      <p:sp>
        <p:nvSpPr>
          <p:cNvPr id="15363" name="内容占位符 2"/>
          <p:cNvSpPr>
            <a:spLocks noGrp="1"/>
          </p:cNvSpPr>
          <p:nvPr>
            <p:ph idx="1"/>
          </p:nvPr>
        </p:nvSpPr>
        <p:spPr>
          <a:xfrm>
            <a:off x="107950" y="1117600"/>
            <a:ext cx="9001125" cy="5695950"/>
          </a:xfrm>
        </p:spPr>
        <p:txBody>
          <a:bodyPr/>
          <a:lstStyle/>
          <a:p>
            <a:pPr>
              <a:spcBef>
                <a:spcPct val="0"/>
              </a:spcBef>
            </a:pPr>
            <a:r>
              <a:rPr lang="zh-CN" altLang="zh-CN" sz="2000" smtClean="0">
                <a:solidFill>
                  <a:srgbClr val="FF0000"/>
                </a:solidFill>
                <a:latin typeface="Times New Roman" pitchFamily="18" charset="0"/>
              </a:rPr>
              <a:t>实训</a:t>
            </a:r>
            <a:r>
              <a:rPr lang="zh-CN" altLang="en-US" sz="2000" smtClean="0">
                <a:solidFill>
                  <a:srgbClr val="FF0000"/>
                </a:solidFill>
                <a:latin typeface="Times New Roman" pitchFamily="18" charset="0"/>
              </a:rPr>
              <a:t>二</a:t>
            </a:r>
            <a:r>
              <a:rPr lang="zh-CN" altLang="zh-CN" sz="2000" smtClean="0">
                <a:solidFill>
                  <a:srgbClr val="FF0000"/>
                </a:solidFill>
                <a:latin typeface="Times New Roman" pitchFamily="18" charset="0"/>
              </a:rPr>
              <a:t>：</a:t>
            </a:r>
            <a:r>
              <a:rPr lang="en-US" altLang="zh-CN" sz="2000" smtClean="0">
                <a:solidFill>
                  <a:srgbClr val="FF0000"/>
                </a:solidFill>
                <a:latin typeface="Times New Roman" pitchFamily="18" charset="0"/>
              </a:rPr>
              <a:t>Windows Advanced Server 2003</a:t>
            </a:r>
            <a:r>
              <a:rPr lang="zh-CN" altLang="zh-CN" sz="2000" smtClean="0">
                <a:solidFill>
                  <a:srgbClr val="FF0000"/>
                </a:solidFill>
                <a:latin typeface="Times New Roman" pitchFamily="18" charset="0"/>
              </a:rPr>
              <a:t>的安装与配置</a:t>
            </a:r>
            <a:endParaRPr lang="en-US" altLang="zh-CN" sz="2000" smtClean="0">
              <a:solidFill>
                <a:srgbClr val="FF000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本节主要是通过静态路由设置的实验使用户深入地体会路由的概念，并切实掌握静态路由的设置、查看路由表、设置路由等常用的命令。</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3.</a:t>
            </a:r>
            <a:r>
              <a:rPr lang="zh-CN" altLang="zh-CN" sz="2000" smtClean="0">
                <a:solidFill>
                  <a:srgbClr val="00B0F0"/>
                </a:solidFill>
                <a:latin typeface="Times New Roman" pitchFamily="18" charset="0"/>
              </a:rPr>
              <a:t>实验拓扑及接口</a:t>
            </a:r>
            <a:r>
              <a:rPr lang="en-US" altLang="zh-CN" sz="2000" smtClean="0">
                <a:solidFill>
                  <a:srgbClr val="00B0F0"/>
                </a:solidFill>
                <a:latin typeface="Times New Roman" pitchFamily="18" charset="0"/>
              </a:rPr>
              <a:t>IP</a:t>
            </a:r>
            <a:r>
              <a:rPr lang="zh-CN" altLang="zh-CN" sz="2000" smtClean="0">
                <a:solidFill>
                  <a:srgbClr val="00B0F0"/>
                </a:solidFill>
                <a:latin typeface="Times New Roman" pitchFamily="18" charset="0"/>
              </a:rPr>
              <a:t>地址 </a:t>
            </a:r>
          </a:p>
          <a:p>
            <a:pPr>
              <a:spcBef>
                <a:spcPct val="0"/>
              </a:spcBef>
            </a:pPr>
            <a:r>
              <a:rPr lang="en-US" altLang="zh-CN" sz="2000" smtClean="0">
                <a:latin typeface="Times New Roman" pitchFamily="18" charset="0"/>
              </a:rPr>
              <a:t>        </a:t>
            </a:r>
            <a:r>
              <a:rPr lang="zh-CN" altLang="zh-CN" sz="2000" smtClean="0">
                <a:latin typeface="Times New Roman" pitchFamily="18" charset="0"/>
              </a:rPr>
              <a:t>拓扑结构如图</a:t>
            </a:r>
            <a:r>
              <a:rPr lang="en-US" altLang="zh-CN" sz="2000" smtClean="0">
                <a:latin typeface="Times New Roman" pitchFamily="18" charset="0"/>
              </a:rPr>
              <a:t>5-10</a:t>
            </a:r>
            <a:r>
              <a:rPr lang="zh-CN" altLang="zh-CN" sz="2000" smtClean="0">
                <a:latin typeface="Times New Roman" pitchFamily="18" charset="0"/>
              </a:rPr>
              <a:t>所示，</a:t>
            </a:r>
            <a:r>
              <a:rPr lang="en-US" altLang="zh-CN" sz="2000" smtClean="0">
                <a:latin typeface="Times New Roman" pitchFamily="18" charset="0"/>
              </a:rPr>
              <a:t>TCP</a:t>
            </a:r>
            <a:r>
              <a:rPr lang="zh-CN" altLang="zh-CN" sz="2000" smtClean="0">
                <a:latin typeface="Times New Roman" pitchFamily="18" charset="0"/>
              </a:rPr>
              <a:t>与</a:t>
            </a:r>
            <a:r>
              <a:rPr lang="en-US" altLang="zh-CN" sz="2000" smtClean="0">
                <a:latin typeface="Times New Roman" pitchFamily="18" charset="0"/>
              </a:rPr>
              <a:t>UDP</a:t>
            </a:r>
            <a:r>
              <a:rPr lang="zh-CN" altLang="zh-CN" sz="2000" smtClean="0">
                <a:latin typeface="Times New Roman" pitchFamily="18" charset="0"/>
              </a:rPr>
              <a:t>的区别见表</a:t>
            </a:r>
            <a:r>
              <a:rPr lang="en-US" altLang="zh-CN" sz="2000" smtClean="0">
                <a:latin typeface="Times New Roman" pitchFamily="18" charset="0"/>
              </a:rPr>
              <a:t>5-2</a:t>
            </a:r>
            <a:r>
              <a:rPr lang="zh-CN" altLang="zh-CN" sz="2000" smtClean="0">
                <a:latin typeface="Times New Roman" pitchFamily="18" charset="0"/>
              </a:rPr>
              <a:t>。</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3860800"/>
            <a:ext cx="7902575" cy="284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55875" y="3419475"/>
            <a:ext cx="3960813" cy="369888"/>
          </a:xfrm>
          <a:prstGeom prst="rect">
            <a:avLst/>
          </a:prstGeom>
          <a:noFill/>
        </p:spPr>
        <p:txBody>
          <a:bodyPr>
            <a:spAutoFit/>
          </a:bodyPr>
          <a:lstStyle/>
          <a:p>
            <a:pPr algn="ctr">
              <a:defRPr/>
            </a:pPr>
            <a:r>
              <a:rPr lang="zh-CN" altLang="zh-CN" dirty="0">
                <a:latin typeface="+mn-lt"/>
                <a:ea typeface="+mj-ea"/>
              </a:rPr>
              <a:t>表</a:t>
            </a:r>
            <a:r>
              <a:rPr lang="en-US" altLang="zh-CN" dirty="0">
                <a:latin typeface="+mn-lt"/>
                <a:ea typeface="+mj-ea"/>
              </a:rPr>
              <a:t>5-2  TCP</a:t>
            </a:r>
            <a:r>
              <a:rPr lang="zh-CN" altLang="zh-CN" dirty="0">
                <a:latin typeface="+mn-lt"/>
                <a:ea typeface="+mj-ea"/>
              </a:rPr>
              <a:t>与</a:t>
            </a:r>
            <a:r>
              <a:rPr lang="en-US" altLang="zh-CN" dirty="0">
                <a:latin typeface="+mn-lt"/>
                <a:ea typeface="+mj-ea"/>
              </a:rPr>
              <a:t>UDP</a:t>
            </a:r>
            <a:r>
              <a:rPr lang="zh-CN" altLang="zh-CN" dirty="0">
                <a:latin typeface="+mn-lt"/>
                <a:ea typeface="+mj-ea"/>
              </a:rPr>
              <a:t>的区别</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第五节 </a:t>
            </a:r>
            <a:r>
              <a:rPr lang="zh-CN" altLang="zh-CN" smtClean="0"/>
              <a:t>规划</a:t>
            </a:r>
            <a:r>
              <a:rPr lang="en-US" altLang="zh-CN" smtClean="0"/>
              <a:t>IP</a:t>
            </a:r>
            <a:r>
              <a:rPr lang="zh-CN" altLang="zh-CN" smtClean="0"/>
              <a:t>地址</a:t>
            </a:r>
            <a:endParaRPr lang="zh-CN" altLang="en-US" smtClean="0"/>
          </a:p>
        </p:txBody>
      </p:sp>
      <p:sp>
        <p:nvSpPr>
          <p:cNvPr id="16387" name="内容占位符 2"/>
          <p:cNvSpPr>
            <a:spLocks noGrp="1"/>
          </p:cNvSpPr>
          <p:nvPr>
            <p:ph idx="1"/>
          </p:nvPr>
        </p:nvSpPr>
        <p:spPr>
          <a:xfrm>
            <a:off x="179388" y="1190625"/>
            <a:ext cx="8856662" cy="5694363"/>
          </a:xfrm>
        </p:spPr>
        <p:txBody>
          <a:bodyPr/>
          <a:lstStyle/>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实验内容</a:t>
            </a:r>
          </a:p>
          <a:p>
            <a:pPr>
              <a:spcBef>
                <a:spcPct val="0"/>
              </a:spcBef>
            </a:pPr>
            <a:r>
              <a:rPr lang="en-US" altLang="zh-CN" sz="2000" smtClean="0">
                <a:latin typeface="Times New Roman" pitchFamily="18" charset="0"/>
              </a:rPr>
              <a:t>        </a:t>
            </a:r>
            <a:r>
              <a:rPr lang="zh-CN" altLang="zh-CN" sz="2000" smtClean="0">
                <a:latin typeface="Times New Roman" pitchFamily="18" charset="0"/>
              </a:rPr>
              <a:t>请为学校计算中心规划</a:t>
            </a:r>
            <a:r>
              <a:rPr lang="en-US" altLang="zh-CN" sz="2000" smtClean="0">
                <a:latin typeface="Times New Roman" pitchFamily="18" charset="0"/>
              </a:rPr>
              <a:t>IP</a:t>
            </a:r>
            <a:r>
              <a:rPr lang="zh-CN" altLang="zh-CN" sz="2000" smtClean="0">
                <a:latin typeface="Times New Roman" pitchFamily="18" charset="0"/>
              </a:rPr>
              <a:t>地址，该计算中心有六个局域网，每个局域网最多有</a:t>
            </a:r>
            <a:r>
              <a:rPr lang="en-US" altLang="zh-CN" sz="2000" smtClean="0">
                <a:latin typeface="Times New Roman" pitchFamily="18" charset="0"/>
              </a:rPr>
              <a:t>30</a:t>
            </a:r>
            <a:r>
              <a:rPr lang="zh-CN" altLang="zh-CN" sz="2000" smtClean="0">
                <a:latin typeface="Times New Roman" pitchFamily="18" charset="0"/>
              </a:rPr>
              <a:t>台主机（或网络设备）。</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实验步骤</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）申请</a:t>
            </a:r>
            <a:r>
              <a:rPr lang="en-US" altLang="zh-CN" sz="2000" smtClean="0">
                <a:latin typeface="Times New Roman" pitchFamily="18" charset="0"/>
              </a:rPr>
              <a:t>IP</a:t>
            </a:r>
            <a:r>
              <a:rPr lang="zh-CN" altLang="zh-CN" sz="2000" smtClean="0">
                <a:latin typeface="Times New Roman" pitchFamily="18" charset="0"/>
              </a:rPr>
              <a:t>地址。计算中心共有六个局域网</a:t>
            </a:r>
            <a:r>
              <a:rPr lang="en-US" altLang="zh-CN" sz="2000" smtClean="0">
                <a:latin typeface="Times New Roman" pitchFamily="18" charset="0"/>
              </a:rPr>
              <a:t>180</a:t>
            </a:r>
            <a:r>
              <a:rPr lang="zh-CN" altLang="zh-CN" sz="2000" smtClean="0">
                <a:latin typeface="Times New Roman" pitchFamily="18" charset="0"/>
              </a:rPr>
              <a:t>台主机，若为六个局域网申请六个</a:t>
            </a:r>
            <a:r>
              <a:rPr lang="en-US" altLang="zh-CN" sz="2000" smtClean="0">
                <a:latin typeface="Times New Roman" pitchFamily="18" charset="0"/>
              </a:rPr>
              <a:t>C</a:t>
            </a:r>
            <a:r>
              <a:rPr lang="zh-CN" altLang="zh-CN" sz="2000" smtClean="0">
                <a:latin typeface="Times New Roman" pitchFamily="18" charset="0"/>
              </a:rPr>
              <a:t>类</a:t>
            </a:r>
            <a:r>
              <a:rPr lang="en-US" altLang="zh-CN" sz="2000" smtClean="0">
                <a:latin typeface="Times New Roman" pitchFamily="18" charset="0"/>
              </a:rPr>
              <a:t>IP</a:t>
            </a:r>
            <a:r>
              <a:rPr lang="zh-CN" altLang="zh-CN" sz="2000" smtClean="0">
                <a:latin typeface="Times New Roman" pitchFamily="18" charset="0"/>
              </a:rPr>
              <a:t>地址，共有</a:t>
            </a:r>
            <a:r>
              <a:rPr lang="en-US" altLang="zh-CN" sz="2000" smtClean="0">
                <a:latin typeface="Times New Roman" pitchFamily="18" charset="0"/>
              </a:rPr>
              <a:t>6×254</a:t>
            </a:r>
            <a:r>
              <a:rPr lang="zh-CN" altLang="zh-CN" sz="2000" smtClean="0">
                <a:latin typeface="Times New Roman" pitchFamily="18" charset="0"/>
              </a:rPr>
              <a:t>＝</a:t>
            </a:r>
            <a:r>
              <a:rPr lang="en-US" altLang="zh-CN" sz="2000" smtClean="0">
                <a:latin typeface="Times New Roman" pitchFamily="18" charset="0"/>
              </a:rPr>
              <a:t>1524</a:t>
            </a:r>
            <a:r>
              <a:rPr lang="zh-CN" altLang="zh-CN" sz="2000" smtClean="0">
                <a:latin typeface="Times New Roman" pitchFamily="18" charset="0"/>
              </a:rPr>
              <a:t>个</a:t>
            </a:r>
            <a:r>
              <a:rPr lang="en-US" altLang="zh-CN" sz="2000" smtClean="0">
                <a:latin typeface="Times New Roman" pitchFamily="18" charset="0"/>
              </a:rPr>
              <a:t>IP</a:t>
            </a:r>
            <a:r>
              <a:rPr lang="zh-CN" altLang="zh-CN" sz="2000" smtClean="0">
                <a:latin typeface="Times New Roman" pitchFamily="18" charset="0"/>
              </a:rPr>
              <a:t>地址，实际使用</a:t>
            </a:r>
            <a:r>
              <a:rPr lang="en-US" altLang="zh-CN" sz="2000" smtClean="0">
                <a:latin typeface="Times New Roman" pitchFamily="18" charset="0"/>
              </a:rPr>
              <a:t>180</a:t>
            </a:r>
            <a:r>
              <a:rPr lang="zh-CN" altLang="zh-CN" sz="2000" smtClean="0">
                <a:latin typeface="Times New Roman" pitchFamily="18" charset="0"/>
              </a:rPr>
              <a:t>个地址，将有</a:t>
            </a:r>
            <a:r>
              <a:rPr lang="en-US" altLang="zh-CN" sz="2000" smtClean="0">
                <a:latin typeface="Times New Roman" pitchFamily="18" charset="0"/>
              </a:rPr>
              <a:t>1344</a:t>
            </a:r>
            <a:r>
              <a:rPr lang="zh-CN" altLang="zh-CN" sz="2000" smtClean="0">
                <a:latin typeface="Times New Roman" pitchFamily="18" charset="0"/>
              </a:rPr>
              <a:t>个</a:t>
            </a:r>
            <a:r>
              <a:rPr lang="en-US" altLang="zh-CN" sz="2000" smtClean="0">
                <a:latin typeface="Times New Roman" pitchFamily="18" charset="0"/>
              </a:rPr>
              <a:t>IP</a:t>
            </a:r>
            <a:r>
              <a:rPr lang="zh-CN" altLang="zh-CN" sz="2000" smtClean="0">
                <a:latin typeface="Times New Roman" pitchFamily="18" charset="0"/>
              </a:rPr>
              <a:t>地址浪费。我们可以用子网的方法，使这六个局域网共享一个</a:t>
            </a:r>
            <a:r>
              <a:rPr lang="en-US" altLang="zh-CN" sz="2000" smtClean="0">
                <a:latin typeface="Times New Roman" pitchFamily="18" charset="0"/>
              </a:rPr>
              <a:t>C</a:t>
            </a:r>
            <a:r>
              <a:rPr lang="zh-CN" altLang="zh-CN" sz="2000" smtClean="0">
                <a:latin typeface="Times New Roman" pitchFamily="18" charset="0"/>
              </a:rPr>
              <a:t>类</a:t>
            </a:r>
            <a:r>
              <a:rPr lang="en-US" altLang="zh-CN" sz="2000" smtClean="0">
                <a:latin typeface="Times New Roman" pitchFamily="18" charset="0"/>
              </a:rPr>
              <a:t>IP</a:t>
            </a:r>
            <a:r>
              <a:rPr lang="zh-CN" altLang="zh-CN" sz="2000" smtClean="0">
                <a:latin typeface="Times New Roman" pitchFamily="18" charset="0"/>
              </a:rPr>
              <a:t>地址。把这六个子网当作一个整体，申请一个</a:t>
            </a:r>
            <a:r>
              <a:rPr lang="en-US" altLang="zh-CN" sz="2000" smtClean="0">
                <a:latin typeface="Times New Roman" pitchFamily="18" charset="0"/>
              </a:rPr>
              <a:t>C</a:t>
            </a:r>
            <a:r>
              <a:rPr lang="zh-CN" altLang="zh-CN" sz="2000" smtClean="0">
                <a:latin typeface="Times New Roman" pitchFamily="18" charset="0"/>
              </a:rPr>
              <a:t>类</a:t>
            </a:r>
            <a:r>
              <a:rPr lang="en-US" altLang="zh-CN" sz="2000" smtClean="0">
                <a:latin typeface="Times New Roman" pitchFamily="18" charset="0"/>
              </a:rPr>
              <a:t>IP</a:t>
            </a:r>
            <a:r>
              <a:rPr lang="zh-CN" altLang="zh-CN" sz="2000" smtClean="0">
                <a:latin typeface="Times New Roman" pitchFamily="18" charset="0"/>
              </a:rPr>
              <a:t>地址。假设计算中心申请到的</a:t>
            </a:r>
            <a:r>
              <a:rPr lang="en-US" altLang="zh-CN" sz="2000" smtClean="0">
                <a:latin typeface="Times New Roman" pitchFamily="18" charset="0"/>
              </a:rPr>
              <a:t>IP</a:t>
            </a:r>
            <a:r>
              <a:rPr lang="zh-CN" altLang="zh-CN" sz="2000" smtClean="0">
                <a:latin typeface="Times New Roman" pitchFamily="18" charset="0"/>
              </a:rPr>
              <a:t>地址为：</a:t>
            </a:r>
            <a:r>
              <a:rPr lang="en-US" altLang="zh-CN" sz="2000" smtClean="0">
                <a:latin typeface="Times New Roman" pitchFamily="18" charset="0"/>
              </a:rPr>
              <a:t>202.224.46</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）确定子网地址的位数与子网地址。子网地址用于标识计算中心内部的不同子网。</a:t>
            </a:r>
            <a:r>
              <a:rPr lang="en-US" altLang="zh-CN" sz="2000" smtClean="0">
                <a:latin typeface="Times New Roman" pitchFamily="18" charset="0"/>
              </a:rPr>
              <a:t>C</a:t>
            </a:r>
            <a:r>
              <a:rPr lang="zh-CN" altLang="zh-CN" sz="2000" smtClean="0">
                <a:latin typeface="Times New Roman" pitchFamily="18" charset="0"/>
              </a:rPr>
              <a:t>类网的主机号占</a:t>
            </a:r>
            <a:r>
              <a:rPr lang="en-US" altLang="zh-CN" sz="2000" smtClean="0">
                <a:latin typeface="Times New Roman" pitchFamily="18" charset="0"/>
              </a:rPr>
              <a:t>8</a:t>
            </a:r>
            <a:r>
              <a:rPr lang="zh-CN" altLang="zh-CN" sz="2000" smtClean="0">
                <a:latin typeface="Times New Roman" pitchFamily="18" charset="0"/>
              </a:rPr>
              <a:t>位，由于该计算中心有六个局域网，子网号应占</a:t>
            </a:r>
            <a:r>
              <a:rPr lang="en-US" altLang="zh-CN" sz="2000" smtClean="0">
                <a:latin typeface="Times New Roman" pitchFamily="18" charset="0"/>
              </a:rPr>
              <a:t>3</a:t>
            </a:r>
            <a:r>
              <a:rPr lang="zh-CN" altLang="zh-CN" sz="2000" smtClean="0">
                <a:latin typeface="Times New Roman" pitchFamily="18" charset="0"/>
              </a:rPr>
              <a:t>位，其余</a:t>
            </a:r>
            <a:r>
              <a:rPr lang="en-US" altLang="zh-CN" sz="2000" smtClean="0">
                <a:latin typeface="Times New Roman" pitchFamily="18" charset="0"/>
              </a:rPr>
              <a:t>5</a:t>
            </a:r>
            <a:r>
              <a:rPr lang="zh-CN" altLang="zh-CN" sz="2000" smtClean="0">
                <a:latin typeface="Times New Roman" pitchFamily="18" charset="0"/>
              </a:rPr>
              <a:t>位是子网中的主机号，每个子网可以有</a:t>
            </a:r>
            <a:r>
              <a:rPr lang="en-US" altLang="zh-CN" sz="2000" smtClean="0">
                <a:latin typeface="Times New Roman" pitchFamily="18" charset="0"/>
              </a:rPr>
              <a:t>30</a:t>
            </a:r>
            <a:r>
              <a:rPr lang="zh-CN" altLang="zh-CN" sz="2000" smtClean="0">
                <a:latin typeface="Times New Roman" pitchFamily="18" charset="0"/>
              </a:rPr>
              <a:t>个主机地址。各子网地址</a:t>
            </a:r>
            <a:r>
              <a:rPr lang="zh-CN" altLang="en-US" sz="2000" smtClean="0">
                <a:latin typeface="Times New Roman" pitchFamily="18" charset="0"/>
              </a:rPr>
              <a:t>见下一张幻灯片</a:t>
            </a:r>
            <a:r>
              <a:rPr lang="zh-CN" altLang="zh-CN" sz="2000" smtClean="0">
                <a:latin typeface="Times New Roman" pitchFamily="18" charset="0"/>
              </a:rPr>
              <a:t>。</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第五节 </a:t>
            </a:r>
            <a:r>
              <a:rPr lang="zh-CN" altLang="zh-CN" smtClean="0"/>
              <a:t>规划</a:t>
            </a:r>
            <a:r>
              <a:rPr lang="en-US" altLang="zh-CN" smtClean="0"/>
              <a:t>IP</a:t>
            </a:r>
            <a:r>
              <a:rPr lang="zh-CN" altLang="zh-CN" smtClean="0"/>
              <a:t>地址</a:t>
            </a:r>
            <a:endParaRPr lang="zh-CN" altLang="en-US" smtClean="0"/>
          </a:p>
        </p:txBody>
      </p:sp>
      <p:sp>
        <p:nvSpPr>
          <p:cNvPr id="17411" name="内容占位符 2"/>
          <p:cNvSpPr>
            <a:spLocks noGrp="1"/>
          </p:cNvSpPr>
          <p:nvPr>
            <p:ph idx="1"/>
          </p:nvPr>
        </p:nvSpPr>
        <p:spPr>
          <a:xfrm>
            <a:off x="179388" y="1190625"/>
            <a:ext cx="8856662" cy="5694363"/>
          </a:xfrm>
        </p:spPr>
        <p:txBody>
          <a:bodyPr/>
          <a:lstStyle/>
          <a:p>
            <a:pPr>
              <a:spcBef>
                <a:spcPct val="0"/>
              </a:spcBef>
            </a:pPr>
            <a:r>
              <a:rPr lang="en-US" altLang="zh-CN" sz="2000" smtClean="0">
                <a:latin typeface="Times New Roman" pitchFamily="18" charset="0"/>
              </a:rPr>
              <a:t>1</a:t>
            </a:r>
            <a:r>
              <a:rPr lang="zh-CN" altLang="zh-CN" sz="2000" smtClean="0">
                <a:latin typeface="Times New Roman" pitchFamily="18" charset="0"/>
              </a:rPr>
              <a:t>号子网号：</a:t>
            </a:r>
            <a:r>
              <a:rPr lang="en-US" altLang="zh-CN" sz="2000" smtClean="0">
                <a:latin typeface="Times New Roman" pitchFamily="18" charset="0"/>
              </a:rPr>
              <a:t>11001010 11100000 00101110 00100000</a:t>
            </a:r>
            <a:r>
              <a:rPr lang="zh-CN" altLang="zh-CN" sz="2000" smtClean="0">
                <a:latin typeface="Times New Roman" pitchFamily="18" charset="0"/>
              </a:rPr>
              <a:t>＝</a:t>
            </a:r>
            <a:r>
              <a:rPr lang="en-US" altLang="zh-CN" sz="2000" smtClean="0">
                <a:latin typeface="Times New Roman" pitchFamily="18" charset="0"/>
              </a:rPr>
              <a:t>202.224.46.32</a:t>
            </a:r>
            <a:endParaRPr lang="zh-CN" altLang="zh-CN" sz="2000" smtClean="0">
              <a:latin typeface="Times New Roman" pitchFamily="18" charset="0"/>
            </a:endParaRPr>
          </a:p>
          <a:p>
            <a:pPr>
              <a:spcBef>
                <a:spcPct val="0"/>
              </a:spcBef>
            </a:pPr>
            <a:r>
              <a:rPr lang="en-US" altLang="zh-CN" sz="2000" smtClean="0">
                <a:latin typeface="Times New Roman" pitchFamily="18" charset="0"/>
              </a:rPr>
              <a:t>2</a:t>
            </a:r>
            <a:r>
              <a:rPr lang="zh-CN" altLang="zh-CN" sz="2000" smtClean="0">
                <a:latin typeface="Times New Roman" pitchFamily="18" charset="0"/>
              </a:rPr>
              <a:t>号子网号：</a:t>
            </a:r>
            <a:r>
              <a:rPr lang="en-US" altLang="zh-CN" sz="2000" smtClean="0">
                <a:latin typeface="Times New Roman" pitchFamily="18" charset="0"/>
              </a:rPr>
              <a:t>11001010 11100000 00101110 01000000</a:t>
            </a:r>
            <a:r>
              <a:rPr lang="zh-CN" altLang="zh-CN" sz="2000" smtClean="0">
                <a:latin typeface="Times New Roman" pitchFamily="18" charset="0"/>
              </a:rPr>
              <a:t>＝</a:t>
            </a:r>
            <a:r>
              <a:rPr lang="en-US" altLang="zh-CN" sz="2000" smtClean="0">
                <a:latin typeface="Times New Roman" pitchFamily="18" charset="0"/>
              </a:rPr>
              <a:t>202.224.46.64</a:t>
            </a:r>
            <a:endParaRPr lang="zh-CN" altLang="zh-CN" sz="2000" smtClean="0">
              <a:latin typeface="Times New Roman" pitchFamily="18" charset="0"/>
            </a:endParaRPr>
          </a:p>
          <a:p>
            <a:pPr>
              <a:spcBef>
                <a:spcPct val="0"/>
              </a:spcBef>
            </a:pPr>
            <a:r>
              <a:rPr lang="en-US" altLang="zh-CN" sz="2000" smtClean="0">
                <a:latin typeface="Times New Roman" pitchFamily="18" charset="0"/>
              </a:rPr>
              <a:t>3</a:t>
            </a:r>
            <a:r>
              <a:rPr lang="zh-CN" altLang="zh-CN" sz="2000" smtClean="0">
                <a:latin typeface="Times New Roman" pitchFamily="18" charset="0"/>
              </a:rPr>
              <a:t>号子网号：</a:t>
            </a:r>
            <a:r>
              <a:rPr lang="en-US" altLang="zh-CN" sz="2000" smtClean="0">
                <a:latin typeface="Times New Roman" pitchFamily="18" charset="0"/>
              </a:rPr>
              <a:t>11001010 11100000 00101110 01100000</a:t>
            </a:r>
            <a:r>
              <a:rPr lang="zh-CN" altLang="zh-CN" sz="2000" smtClean="0">
                <a:latin typeface="Times New Roman" pitchFamily="18" charset="0"/>
              </a:rPr>
              <a:t>＝</a:t>
            </a:r>
            <a:r>
              <a:rPr lang="en-US" altLang="zh-CN" sz="2000" smtClean="0">
                <a:latin typeface="Times New Roman" pitchFamily="18" charset="0"/>
              </a:rPr>
              <a:t>202.224.46.96</a:t>
            </a:r>
            <a:endParaRPr lang="zh-CN" altLang="zh-CN" sz="2000" smtClean="0">
              <a:latin typeface="Times New Roman" pitchFamily="18" charset="0"/>
            </a:endParaRPr>
          </a:p>
          <a:p>
            <a:pPr>
              <a:spcBef>
                <a:spcPct val="0"/>
              </a:spcBef>
            </a:pPr>
            <a:r>
              <a:rPr lang="en-US" altLang="zh-CN" sz="2000" smtClean="0">
                <a:latin typeface="Times New Roman" pitchFamily="18" charset="0"/>
              </a:rPr>
              <a:t>4</a:t>
            </a:r>
            <a:r>
              <a:rPr lang="zh-CN" altLang="zh-CN" sz="2000" smtClean="0">
                <a:latin typeface="Times New Roman" pitchFamily="18" charset="0"/>
              </a:rPr>
              <a:t>号子网号：</a:t>
            </a:r>
            <a:r>
              <a:rPr lang="en-US" altLang="zh-CN" sz="2000" smtClean="0">
                <a:latin typeface="Times New Roman" pitchFamily="18" charset="0"/>
              </a:rPr>
              <a:t>11001010 11100000 00101110 10000000</a:t>
            </a:r>
            <a:r>
              <a:rPr lang="zh-CN" altLang="zh-CN" sz="2000" smtClean="0">
                <a:latin typeface="Times New Roman" pitchFamily="18" charset="0"/>
              </a:rPr>
              <a:t>＝</a:t>
            </a:r>
            <a:r>
              <a:rPr lang="en-US" altLang="zh-CN" sz="2000" smtClean="0">
                <a:latin typeface="Times New Roman" pitchFamily="18" charset="0"/>
              </a:rPr>
              <a:t>202.224.46.128</a:t>
            </a:r>
            <a:endParaRPr lang="zh-CN" altLang="zh-CN" sz="2000" smtClean="0">
              <a:latin typeface="Times New Roman" pitchFamily="18" charset="0"/>
            </a:endParaRPr>
          </a:p>
          <a:p>
            <a:pPr>
              <a:spcBef>
                <a:spcPct val="0"/>
              </a:spcBef>
            </a:pPr>
            <a:r>
              <a:rPr lang="en-US" altLang="zh-CN" sz="2000" smtClean="0">
                <a:latin typeface="Times New Roman" pitchFamily="18" charset="0"/>
              </a:rPr>
              <a:t>5</a:t>
            </a:r>
            <a:r>
              <a:rPr lang="zh-CN" altLang="zh-CN" sz="2000" smtClean="0">
                <a:latin typeface="Times New Roman" pitchFamily="18" charset="0"/>
              </a:rPr>
              <a:t>号子网号：</a:t>
            </a:r>
            <a:r>
              <a:rPr lang="en-US" altLang="zh-CN" sz="2000" smtClean="0">
                <a:latin typeface="Times New Roman" pitchFamily="18" charset="0"/>
              </a:rPr>
              <a:t>11001010 11100000 00101110 10100000</a:t>
            </a:r>
            <a:r>
              <a:rPr lang="zh-CN" altLang="zh-CN" sz="2000" smtClean="0">
                <a:latin typeface="Times New Roman" pitchFamily="18" charset="0"/>
              </a:rPr>
              <a:t>＝</a:t>
            </a:r>
            <a:r>
              <a:rPr lang="en-US" altLang="zh-CN" sz="2000" smtClean="0">
                <a:latin typeface="Times New Roman" pitchFamily="18" charset="0"/>
              </a:rPr>
              <a:t>202.224.46.160</a:t>
            </a:r>
            <a:endParaRPr lang="zh-CN" altLang="zh-CN" sz="2000" smtClean="0">
              <a:latin typeface="Times New Roman" pitchFamily="18" charset="0"/>
            </a:endParaRPr>
          </a:p>
          <a:p>
            <a:pPr>
              <a:spcBef>
                <a:spcPct val="0"/>
              </a:spcBef>
            </a:pPr>
            <a:r>
              <a:rPr lang="en-US" altLang="zh-CN" sz="2000" smtClean="0">
                <a:latin typeface="Times New Roman" pitchFamily="18" charset="0"/>
              </a:rPr>
              <a:t>6</a:t>
            </a:r>
            <a:r>
              <a:rPr lang="zh-CN" altLang="zh-CN" sz="2000" smtClean="0">
                <a:latin typeface="Times New Roman" pitchFamily="18" charset="0"/>
              </a:rPr>
              <a:t>号子网号：</a:t>
            </a:r>
            <a:r>
              <a:rPr lang="en-US" altLang="zh-CN" sz="2000" smtClean="0">
                <a:latin typeface="Times New Roman" pitchFamily="18" charset="0"/>
              </a:rPr>
              <a:t>11001010 11100000 00101110 11000000</a:t>
            </a:r>
            <a:r>
              <a:rPr lang="zh-CN" altLang="zh-CN" sz="2000" smtClean="0">
                <a:latin typeface="Times New Roman" pitchFamily="18" charset="0"/>
              </a:rPr>
              <a:t>＝</a:t>
            </a:r>
            <a:r>
              <a:rPr lang="en-US" altLang="zh-CN" sz="2000" smtClean="0">
                <a:latin typeface="Times New Roman" pitchFamily="18" charset="0"/>
              </a:rPr>
              <a:t>202.224.46.192</a:t>
            </a:r>
          </a:p>
          <a:p>
            <a:pPr>
              <a:spcBef>
                <a:spcPct val="0"/>
              </a:spcBef>
            </a:pP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）主机地址分配方案。下面以</a:t>
            </a:r>
            <a:r>
              <a:rPr lang="en-US" altLang="zh-CN" sz="2000" smtClean="0">
                <a:latin typeface="Times New Roman" pitchFamily="18" charset="0"/>
              </a:rPr>
              <a:t>1</a:t>
            </a:r>
            <a:r>
              <a:rPr lang="zh-CN" altLang="zh-CN" sz="2000" smtClean="0">
                <a:latin typeface="Times New Roman" pitchFamily="18" charset="0"/>
              </a:rPr>
              <a:t>号子网为例，说明主机地址的分配。</a:t>
            </a:r>
          </a:p>
          <a:p>
            <a:pPr>
              <a:spcBef>
                <a:spcPct val="0"/>
              </a:spcBef>
            </a:pPr>
            <a:r>
              <a:rPr lang="en-US" altLang="zh-CN" sz="2000" smtClean="0">
                <a:latin typeface="Times New Roman" pitchFamily="18" charset="0"/>
              </a:rPr>
              <a:t>1</a:t>
            </a:r>
            <a:r>
              <a:rPr lang="zh-CN" altLang="zh-CN" sz="2000" smtClean="0">
                <a:latin typeface="Times New Roman" pitchFamily="18" charset="0"/>
              </a:rPr>
              <a:t>号主机地址：</a:t>
            </a:r>
            <a:r>
              <a:rPr lang="en-US" altLang="zh-CN" sz="2000" smtClean="0">
                <a:latin typeface="Times New Roman" pitchFamily="18" charset="0"/>
              </a:rPr>
              <a:t>11001010 11100000 00101110 00100000</a:t>
            </a:r>
            <a:r>
              <a:rPr lang="zh-CN" altLang="zh-CN" sz="2000" smtClean="0">
                <a:latin typeface="Times New Roman" pitchFamily="18" charset="0"/>
              </a:rPr>
              <a:t>＝</a:t>
            </a:r>
            <a:r>
              <a:rPr lang="en-US" altLang="zh-CN" sz="2000" smtClean="0">
                <a:latin typeface="Times New Roman" pitchFamily="18" charset="0"/>
              </a:rPr>
              <a:t>202.224.46.32</a:t>
            </a:r>
            <a:endParaRPr lang="zh-CN" altLang="zh-CN" sz="2000" smtClean="0">
              <a:latin typeface="Times New Roman" pitchFamily="18" charset="0"/>
            </a:endParaRPr>
          </a:p>
          <a:p>
            <a:pPr>
              <a:spcBef>
                <a:spcPct val="0"/>
              </a:spcBef>
            </a:pPr>
            <a:r>
              <a:rPr lang="en-US" altLang="zh-CN" sz="2000" smtClean="0">
                <a:latin typeface="Times New Roman" pitchFamily="18" charset="0"/>
              </a:rPr>
              <a:t>2</a:t>
            </a:r>
            <a:r>
              <a:rPr lang="zh-CN" altLang="zh-CN" sz="2000" smtClean="0">
                <a:latin typeface="Times New Roman" pitchFamily="18" charset="0"/>
              </a:rPr>
              <a:t>号主机地址：</a:t>
            </a:r>
            <a:r>
              <a:rPr lang="en-US" altLang="zh-CN" sz="2000" smtClean="0">
                <a:latin typeface="Times New Roman" pitchFamily="18" charset="0"/>
              </a:rPr>
              <a:t>11001010 11100000 00101110 00100001</a:t>
            </a:r>
            <a:r>
              <a:rPr lang="zh-CN" altLang="zh-CN" sz="2000" smtClean="0">
                <a:latin typeface="Times New Roman" pitchFamily="18" charset="0"/>
              </a:rPr>
              <a:t>＝</a:t>
            </a:r>
            <a:r>
              <a:rPr lang="en-US" altLang="zh-CN" sz="2000" smtClean="0">
                <a:latin typeface="Times New Roman" pitchFamily="18" charset="0"/>
              </a:rPr>
              <a:t>202.224.46.33</a:t>
            </a:r>
            <a:endParaRPr lang="zh-CN" altLang="zh-CN" sz="2000" smtClean="0">
              <a:latin typeface="Times New Roman" pitchFamily="18" charset="0"/>
            </a:endParaRPr>
          </a:p>
          <a:p>
            <a:pPr>
              <a:spcBef>
                <a:spcPct val="0"/>
              </a:spcBef>
            </a:pPr>
            <a:r>
              <a:rPr lang="en-US" altLang="zh-CN" sz="2000" smtClean="0">
                <a:latin typeface="Times New Roman" pitchFamily="18" charset="0"/>
              </a:rPr>
              <a:t>3</a:t>
            </a:r>
            <a:r>
              <a:rPr lang="zh-CN" altLang="zh-CN" sz="2000" smtClean="0">
                <a:latin typeface="Times New Roman" pitchFamily="18" charset="0"/>
              </a:rPr>
              <a:t>号主机地址：</a:t>
            </a:r>
            <a:r>
              <a:rPr lang="en-US" altLang="zh-CN" sz="2000" smtClean="0">
                <a:latin typeface="Times New Roman" pitchFamily="18" charset="0"/>
              </a:rPr>
              <a:t>11001010 11100000 00101110 00100010</a:t>
            </a:r>
            <a:r>
              <a:rPr lang="zh-CN" altLang="zh-CN" sz="2000" smtClean="0">
                <a:latin typeface="Times New Roman" pitchFamily="18" charset="0"/>
              </a:rPr>
              <a:t>＝</a:t>
            </a:r>
            <a:r>
              <a:rPr lang="en-US" altLang="zh-CN" sz="2000" smtClean="0">
                <a:latin typeface="Times New Roman" pitchFamily="18" charset="0"/>
              </a:rPr>
              <a:t>202.224.46.34</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30</a:t>
            </a:r>
            <a:r>
              <a:rPr lang="zh-CN" altLang="zh-CN" sz="2000" smtClean="0">
                <a:latin typeface="Times New Roman" pitchFamily="18" charset="0"/>
              </a:rPr>
              <a:t>号主机地址：</a:t>
            </a:r>
            <a:r>
              <a:rPr lang="en-US" altLang="zh-CN" sz="2000" smtClean="0">
                <a:latin typeface="Times New Roman" pitchFamily="18" charset="0"/>
              </a:rPr>
              <a:t>11001010 11100000 00101110 00111110</a:t>
            </a:r>
            <a:r>
              <a:rPr lang="zh-CN" altLang="zh-CN" sz="2000" smtClean="0">
                <a:latin typeface="Times New Roman" pitchFamily="18" charset="0"/>
              </a:rPr>
              <a:t>＝</a:t>
            </a:r>
            <a:r>
              <a:rPr lang="en-US" altLang="zh-CN" sz="2000" smtClean="0">
                <a:latin typeface="Times New Roman" pitchFamily="18" charset="0"/>
              </a:rPr>
              <a:t>202.224.46.62</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）子网掩码的确定。计算的中心子网掩码是</a:t>
            </a:r>
          </a:p>
          <a:p>
            <a:pPr>
              <a:spcBef>
                <a:spcPct val="0"/>
              </a:spcBef>
            </a:pPr>
            <a:r>
              <a:rPr lang="en-US" altLang="zh-CN" sz="2000" smtClean="0">
                <a:latin typeface="Times New Roman" pitchFamily="18" charset="0"/>
              </a:rPr>
              <a:t>11111111.11111111.11111111.11100000</a:t>
            </a:r>
            <a:r>
              <a:rPr lang="zh-CN" altLang="zh-CN" sz="2000" smtClean="0">
                <a:latin typeface="Times New Roman" pitchFamily="18" charset="0"/>
              </a:rPr>
              <a:t>＝</a:t>
            </a:r>
            <a:r>
              <a:rPr lang="en-US" altLang="zh-CN" sz="2000" smtClean="0">
                <a:latin typeface="Times New Roman" pitchFamily="18" charset="0"/>
              </a:rPr>
              <a:t>255.255.255.224</a:t>
            </a:r>
            <a:endParaRPr lang="zh-CN"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
        <p:nvSpPr>
          <p:cNvPr id="2" name="TextBox 1"/>
          <p:cNvSpPr txBox="1"/>
          <p:nvPr/>
        </p:nvSpPr>
        <p:spPr>
          <a:xfrm>
            <a:off x="3195638" y="4581525"/>
            <a:ext cx="1016000" cy="1008063"/>
          </a:xfrm>
          <a:prstGeom prst="rect">
            <a:avLst/>
          </a:prstGeom>
          <a:noFill/>
        </p:spPr>
        <p:txBody>
          <a:bodyPr vert="eaVert">
            <a:spAutoFit/>
          </a:bodyPr>
          <a:lstStyle/>
          <a:p>
            <a:pPr>
              <a:defRPr/>
            </a:pPr>
            <a:r>
              <a:rPr lang="en-US" altLang="zh-CN" dirty="0">
                <a:latin typeface="+mj-ea"/>
                <a:ea typeface="+mj-ea"/>
              </a:rPr>
              <a:t>····</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第六节 </a:t>
            </a:r>
            <a:r>
              <a:rPr lang="zh-CN" altLang="zh-CN" smtClean="0"/>
              <a:t>网络层、运输层实验</a:t>
            </a:r>
            <a:endParaRPr lang="zh-CN" altLang="en-US" smtClean="0"/>
          </a:p>
        </p:txBody>
      </p:sp>
      <p:sp>
        <p:nvSpPr>
          <p:cNvPr id="18435" name="内容占位符 2"/>
          <p:cNvSpPr>
            <a:spLocks noGrp="1"/>
          </p:cNvSpPr>
          <p:nvPr>
            <p:ph idx="1"/>
          </p:nvPr>
        </p:nvSpPr>
        <p:spPr>
          <a:xfrm>
            <a:off x="179388" y="1190625"/>
            <a:ext cx="8856662" cy="5694363"/>
          </a:xfrm>
        </p:spPr>
        <p:txBody>
          <a:bodyPr/>
          <a:lstStyle/>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实验目的 </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）掌握网络层最简单的路选机制是如何实现的。</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）了解运输层如何将数据分发给不同的用户，以及连接表如何维护。</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）掌握网络层和运输层的基本协议机制。</a:t>
            </a:r>
            <a:r>
              <a:rPr lang="en-US" altLang="zh-CN" sz="2000" smtClean="0">
                <a:latin typeface="Times New Roman" pitchFamily="18" charset="0"/>
              </a:rPr>
              <a:t> </a:t>
            </a: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实验前的准备</a:t>
            </a:r>
            <a:r>
              <a:rPr lang="en-US" altLang="zh-CN" sz="2000" smtClean="0">
                <a:solidFill>
                  <a:srgbClr val="00B0F0"/>
                </a:solidFill>
                <a:latin typeface="Times New Roman" pitchFamily="18" charset="0"/>
              </a:rPr>
              <a:t> </a:t>
            </a:r>
            <a:endParaRPr lang="zh-CN"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熟悉网络层和运输层的主要功能和应该提供的服务。</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第六节 </a:t>
            </a:r>
            <a:r>
              <a:rPr lang="zh-CN" altLang="zh-CN" smtClean="0"/>
              <a:t>网络层、运输层实验</a:t>
            </a:r>
            <a:endParaRPr lang="zh-CN" altLang="en-US" smtClean="0"/>
          </a:p>
        </p:txBody>
      </p:sp>
      <p:sp>
        <p:nvSpPr>
          <p:cNvPr id="19459" name="内容占位符 2"/>
          <p:cNvSpPr>
            <a:spLocks noGrp="1"/>
          </p:cNvSpPr>
          <p:nvPr>
            <p:ph idx="1"/>
          </p:nvPr>
        </p:nvSpPr>
        <p:spPr>
          <a:xfrm>
            <a:off x="179388" y="1190625"/>
            <a:ext cx="8569325" cy="5694363"/>
          </a:xfrm>
        </p:spPr>
        <p:txBody>
          <a:bodyPr/>
          <a:lstStyle/>
          <a:p>
            <a:pPr>
              <a:spcBef>
                <a:spcPct val="0"/>
              </a:spcBef>
            </a:pPr>
            <a:r>
              <a:rPr lang="en-US" altLang="zh-CN" sz="2000" smtClean="0">
                <a:solidFill>
                  <a:srgbClr val="00B0F0"/>
                </a:solidFill>
                <a:latin typeface="Times New Roman" pitchFamily="18" charset="0"/>
              </a:rPr>
              <a:t>3.</a:t>
            </a:r>
            <a:r>
              <a:rPr lang="zh-CN" altLang="zh-CN" sz="2000" smtClean="0">
                <a:solidFill>
                  <a:srgbClr val="00B0F0"/>
                </a:solidFill>
                <a:latin typeface="Times New Roman" pitchFamily="18" charset="0"/>
              </a:rPr>
              <a:t>实验内容 </a:t>
            </a:r>
          </a:p>
          <a:p>
            <a:pPr>
              <a:spcBef>
                <a:spcPct val="0"/>
              </a:spcBef>
            </a:pPr>
            <a:r>
              <a:rPr lang="en-US" altLang="zh-CN" sz="2000" smtClean="0">
                <a:latin typeface="Times New Roman" pitchFamily="18" charset="0"/>
              </a:rPr>
              <a:t>        </a:t>
            </a:r>
            <a:r>
              <a:rPr lang="zh-CN" altLang="zh-CN" sz="2000" smtClean="0">
                <a:latin typeface="Times New Roman" pitchFamily="18" charset="0"/>
              </a:rPr>
              <a:t>分析相关程序中对特殊网络地址的处理，启动手工发送时分别指定广播地址、本地回绕地址、不存在网络地址，观察网络层转发、递交或提示出错情况。</a:t>
            </a:r>
          </a:p>
          <a:p>
            <a:pPr>
              <a:spcBef>
                <a:spcPct val="0"/>
              </a:spcBef>
            </a:pPr>
            <a:r>
              <a:rPr lang="en-US" altLang="zh-CN" sz="2000" smtClean="0">
                <a:latin typeface="Times New Roman" pitchFamily="18" charset="0"/>
              </a:rPr>
              <a:t>        </a:t>
            </a:r>
            <a:r>
              <a:rPr lang="zh-CN" altLang="zh-CN" sz="2000" smtClean="0">
                <a:latin typeface="Times New Roman" pitchFamily="18" charset="0"/>
              </a:rPr>
              <a:t>注意：由于程序中的监控窗口只显示从下层实体收到的</a:t>
            </a:r>
            <a:r>
              <a:rPr lang="en-US" altLang="zh-CN" sz="2000" smtClean="0">
                <a:latin typeface="Times New Roman" pitchFamily="18" charset="0"/>
              </a:rPr>
              <a:t>PDU</a:t>
            </a:r>
            <a:r>
              <a:rPr lang="zh-CN" altLang="zh-CN" sz="2000" smtClean="0">
                <a:latin typeface="Times New Roman" pitchFamily="18" charset="0"/>
              </a:rPr>
              <a:t>，在测试本地回绕地址时，需要打开运输层实体的监控窗口，并且发送数据应有足够长度，具体数值可以阅读程序得到。</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使一个分组在多个计算机之间产生</a:t>
            </a:r>
            <a:r>
              <a:rPr lang="en-US" altLang="zh-CN" sz="2000" smtClean="0">
                <a:latin typeface="Times New Roman" pitchFamily="18" charset="0"/>
              </a:rPr>
              <a:t>“</a:t>
            </a:r>
            <a:r>
              <a:rPr lang="zh-CN" altLang="zh-CN" sz="2000" smtClean="0">
                <a:latin typeface="Times New Roman" pitchFamily="18" charset="0"/>
              </a:rPr>
              <a:t>振荡</a:t>
            </a:r>
            <a:r>
              <a:rPr lang="en-US" altLang="zh-CN" sz="2000" smtClean="0">
                <a:latin typeface="Times New Roman" pitchFamily="18" charset="0"/>
              </a:rPr>
              <a:t>”</a:t>
            </a:r>
            <a:r>
              <a:rPr lang="zh-CN" altLang="zh-CN" sz="2000" smtClean="0">
                <a:latin typeface="Times New Roman" pitchFamily="18" charset="0"/>
              </a:rPr>
              <a:t>（提示：应形成小环路，并修改路由表），观察分组转发的最大允许段数限制。</a:t>
            </a:r>
          </a:p>
          <a:p>
            <a:pPr>
              <a:spcBef>
                <a:spcPct val="0"/>
              </a:spcBef>
            </a:pPr>
            <a:r>
              <a:rPr lang="en-US" altLang="zh-CN" sz="2000" smtClean="0">
                <a:latin typeface="Times New Roman" pitchFamily="18" charset="0"/>
              </a:rPr>
              <a:t>1</a:t>
            </a:r>
            <a:r>
              <a:rPr lang="zh-CN" altLang="zh-CN" sz="2000" smtClean="0">
                <a:latin typeface="Times New Roman" pitchFamily="18" charset="0"/>
              </a:rPr>
              <a:t>）基本内容</a:t>
            </a:r>
            <a:r>
              <a:rPr lang="en-US" altLang="zh-CN" sz="2000" smtClean="0">
                <a:latin typeface="Times New Roman" pitchFamily="18" charset="0"/>
              </a:rPr>
              <a:t>——</a:t>
            </a:r>
            <a:r>
              <a:rPr lang="zh-CN" altLang="zh-CN" sz="2000" smtClean="0">
                <a:latin typeface="Times New Roman" pitchFamily="18" charset="0"/>
              </a:rPr>
              <a:t>设置路由表</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）在各自的计算机上，查看文件</a:t>
            </a:r>
            <a:r>
              <a:rPr lang="en-US" altLang="zh-CN" sz="2000" smtClean="0">
                <a:latin typeface="Times New Roman" pitchFamily="18" charset="0"/>
              </a:rPr>
              <a:t>ADDRESS.CFG</a:t>
            </a:r>
            <a:r>
              <a:rPr lang="zh-CN" altLang="zh-CN" sz="2000" smtClean="0">
                <a:latin typeface="Times New Roman" pitchFamily="18" charset="0"/>
              </a:rPr>
              <a:t>的内容，记录网络地址</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）根据计算机的连接情况，设置各自的网络地址、构造路由表，编辑</a:t>
            </a:r>
            <a:r>
              <a:rPr lang="en-US" altLang="zh-CN" sz="2000" smtClean="0">
                <a:latin typeface="Times New Roman" pitchFamily="18" charset="0"/>
              </a:rPr>
              <a:t>ADDRSS.CFG</a:t>
            </a:r>
            <a:r>
              <a:rPr lang="zh-CN" altLang="zh-CN" sz="2000" smtClean="0">
                <a:latin typeface="Times New Roman" pitchFamily="18" charset="0"/>
              </a:rPr>
              <a:t>和</a:t>
            </a:r>
            <a:r>
              <a:rPr lang="en-US" altLang="zh-CN" sz="2000" smtClean="0">
                <a:latin typeface="Times New Roman" pitchFamily="18" charset="0"/>
              </a:rPr>
              <a:t>ROUTE.CFG</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）进入</a:t>
            </a:r>
            <a:r>
              <a:rPr lang="en-US" altLang="zh-CN" sz="2000" smtClean="0">
                <a:latin typeface="Times New Roman" pitchFamily="18" charset="0"/>
              </a:rPr>
              <a:t>OSILite</a:t>
            </a:r>
            <a:r>
              <a:rPr lang="zh-CN" altLang="zh-CN" sz="2000" smtClean="0">
                <a:latin typeface="Times New Roman" pitchFamily="18" charset="0"/>
              </a:rPr>
              <a:t>操作界面，打开网络层实体的手工操作窗口和监控窗口，以手工方式向不同的计算机发送信息，检验各个计算机上的转发情况，验证每台计算机的“可达性”。</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第六节 </a:t>
            </a:r>
            <a:r>
              <a:rPr lang="zh-CN" altLang="zh-CN" smtClean="0"/>
              <a:t>网络层、运输层实验</a:t>
            </a:r>
            <a:endParaRPr lang="zh-CN" altLang="en-US" smtClean="0"/>
          </a:p>
        </p:txBody>
      </p:sp>
      <p:sp>
        <p:nvSpPr>
          <p:cNvPr id="20483" name="内容占位符 2"/>
          <p:cNvSpPr>
            <a:spLocks noGrp="1"/>
          </p:cNvSpPr>
          <p:nvPr>
            <p:ph idx="1"/>
          </p:nvPr>
        </p:nvSpPr>
        <p:spPr>
          <a:xfrm>
            <a:off x="179388" y="1190625"/>
            <a:ext cx="8785225" cy="5694363"/>
          </a:xfrm>
        </p:spPr>
        <p:txBody>
          <a:bodyPr/>
          <a:lstStyle/>
          <a:p>
            <a:pPr>
              <a:spcBef>
                <a:spcPct val="0"/>
              </a:spcBef>
            </a:pPr>
            <a:r>
              <a:rPr lang="en-US" altLang="zh-CN" sz="2000" smtClean="0">
                <a:solidFill>
                  <a:srgbClr val="00B0F0"/>
                </a:solidFill>
                <a:latin typeface="Times New Roman" pitchFamily="18" charset="0"/>
              </a:rPr>
              <a:t>3.</a:t>
            </a:r>
            <a:r>
              <a:rPr lang="zh-CN" altLang="zh-CN" sz="2000" smtClean="0">
                <a:solidFill>
                  <a:srgbClr val="00B0F0"/>
                </a:solidFill>
                <a:latin typeface="Times New Roman" pitchFamily="18" charset="0"/>
              </a:rPr>
              <a:t>实验内容 </a:t>
            </a:r>
            <a:endParaRPr lang="en-US"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2</a:t>
            </a:r>
            <a:r>
              <a:rPr lang="zh-CN" altLang="zh-CN" sz="2000" smtClean="0">
                <a:latin typeface="Times New Roman" pitchFamily="18" charset="0"/>
              </a:rPr>
              <a:t>）了解网络层协议机制</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通过网络层实体的监控窗口，观察网络层</a:t>
            </a:r>
            <a:r>
              <a:rPr lang="en-US" altLang="zh-CN" sz="2000" smtClean="0">
                <a:latin typeface="Times New Roman" pitchFamily="18" charset="0"/>
              </a:rPr>
              <a:t>PDU</a:t>
            </a:r>
            <a:r>
              <a:rPr lang="zh-CN" altLang="zh-CN" sz="2000" smtClean="0">
                <a:latin typeface="Times New Roman" pitchFamily="18" charset="0"/>
              </a:rPr>
              <a:t>的格式。</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3</a:t>
            </a:r>
            <a:r>
              <a:rPr lang="zh-CN" altLang="zh-CN" sz="2000" smtClean="0">
                <a:latin typeface="Times New Roman" pitchFamily="18" charset="0"/>
              </a:rPr>
              <a:t>）实现方法</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）打开运输层实体的监控窗口，观察、记录以下操作过程中生成的运输层</a:t>
            </a:r>
            <a:r>
              <a:rPr lang="en-US" altLang="zh-CN" sz="2000" smtClean="0">
                <a:latin typeface="Times New Roman" pitchFamily="18" charset="0"/>
              </a:rPr>
              <a:t>PDU</a:t>
            </a:r>
            <a:r>
              <a:rPr lang="zh-CN" altLang="zh-CN" sz="2000" smtClean="0">
                <a:latin typeface="Times New Roman" pitchFamily="18" charset="0"/>
              </a:rPr>
              <a:t>，并注意与操作的对应关系。</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）通过</a:t>
            </a:r>
            <a:r>
              <a:rPr lang="en-US" altLang="zh-CN" sz="2000" smtClean="0">
                <a:latin typeface="Times New Roman" pitchFamily="18" charset="0"/>
              </a:rPr>
              <a:t>[</a:t>
            </a:r>
            <a:r>
              <a:rPr lang="zh-CN" altLang="zh-CN" sz="2000" smtClean="0">
                <a:latin typeface="Times New Roman" pitchFamily="18" charset="0"/>
              </a:rPr>
              <a:t>应用</a:t>
            </a:r>
            <a:r>
              <a:rPr lang="en-US" altLang="zh-CN" sz="2000" smtClean="0">
                <a:latin typeface="Times New Roman" pitchFamily="18" charset="0"/>
              </a:rPr>
              <a:t>] [FTP</a:t>
            </a:r>
            <a:r>
              <a:rPr lang="zh-CN" altLang="zh-CN" sz="2000" smtClean="0">
                <a:latin typeface="Times New Roman" pitchFamily="18" charset="0"/>
              </a:rPr>
              <a:t>客户</a:t>
            </a:r>
            <a:r>
              <a:rPr lang="en-US" altLang="zh-CN" sz="2000" smtClean="0">
                <a:latin typeface="Times New Roman" pitchFamily="18" charset="0"/>
              </a:rPr>
              <a:t>]</a:t>
            </a:r>
            <a:r>
              <a:rPr lang="zh-CN" altLang="zh-CN" sz="2000" smtClean="0">
                <a:latin typeface="Times New Roman" pitchFamily="18" charset="0"/>
              </a:rPr>
              <a:t>，打开“</a:t>
            </a:r>
            <a:r>
              <a:rPr lang="en-US" altLang="zh-CN" sz="2000" smtClean="0">
                <a:latin typeface="Times New Roman" pitchFamily="18" charset="0"/>
              </a:rPr>
              <a:t>FTP</a:t>
            </a:r>
            <a:r>
              <a:rPr lang="zh-CN" altLang="zh-CN" sz="2000" smtClean="0">
                <a:latin typeface="Times New Roman" pitchFamily="18" charset="0"/>
              </a:rPr>
              <a:t>客户”窗口，在需要选择计算机时，选择</a:t>
            </a:r>
            <a:r>
              <a:rPr lang="en-US" altLang="zh-CN" sz="2000" smtClean="0">
                <a:latin typeface="Times New Roman" pitchFamily="18" charset="0"/>
              </a:rPr>
              <a:t>localhost</a:t>
            </a:r>
            <a:r>
              <a:rPr lang="zh-CN" altLang="zh-CN" sz="2000" smtClean="0">
                <a:latin typeface="Times New Roman" pitchFamily="18" charset="0"/>
              </a:rPr>
              <a:t>（本地主机）。</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）等待出现“</a:t>
            </a:r>
            <a:r>
              <a:rPr lang="en-US" altLang="zh-CN" sz="2000" smtClean="0">
                <a:latin typeface="Times New Roman" pitchFamily="18" charset="0"/>
              </a:rPr>
              <a:t>ftp&gt;</a:t>
            </a:r>
            <a:r>
              <a:rPr lang="zh-CN" altLang="zh-CN" sz="2000" smtClean="0">
                <a:latin typeface="Times New Roman" pitchFamily="18" charset="0"/>
              </a:rPr>
              <a:t>”提示符后，键入命令：</a:t>
            </a:r>
            <a:r>
              <a:rPr lang="en-US" altLang="zh-CN" sz="2000" smtClean="0">
                <a:latin typeface="Times New Roman" pitchFamily="18" charset="0"/>
              </a:rPr>
              <a:t>user ftp guest</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）关闭“</a:t>
            </a:r>
            <a:r>
              <a:rPr lang="en-US" altLang="zh-CN" sz="2000" smtClean="0">
                <a:latin typeface="Times New Roman" pitchFamily="18" charset="0"/>
              </a:rPr>
              <a:t>FTP</a:t>
            </a:r>
            <a:r>
              <a:rPr lang="zh-CN" altLang="zh-CN" sz="2000" smtClean="0">
                <a:latin typeface="Times New Roman" pitchFamily="18" charset="0"/>
              </a:rPr>
              <a:t>客户</a:t>
            </a:r>
            <a:r>
              <a:rPr lang="en-US" altLang="zh-CN" sz="2000" smtClean="0">
                <a:latin typeface="Times New Roman" pitchFamily="18" charset="0"/>
              </a:rPr>
              <a:t>”</a:t>
            </a:r>
            <a:r>
              <a:rPr lang="zh-CN" altLang="zh-CN" sz="2000" smtClean="0">
                <a:latin typeface="Times New Roman" pitchFamily="18" charset="0"/>
              </a:rPr>
              <a:t>窗口。</a:t>
            </a:r>
            <a:r>
              <a:rPr lang="en-US" altLang="zh-CN" sz="2000" smtClean="0">
                <a:latin typeface="Times New Roman" pitchFamily="18" charset="0"/>
              </a:rPr>
              <a:t> </a:t>
            </a: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说明：使用高层功能的原因是运输层未设置手工操作功能，需要利用高层操作产生合法的运输层</a:t>
            </a:r>
            <a:r>
              <a:rPr lang="en-US" altLang="zh-CN" sz="2000" smtClean="0">
                <a:latin typeface="Times New Roman" pitchFamily="18" charset="0"/>
              </a:rPr>
              <a:t>PDU</a:t>
            </a:r>
            <a:r>
              <a:rPr lang="zh-CN" altLang="zh-CN" sz="2000" smtClean="0">
                <a:latin typeface="Times New Roman" pitchFamily="18" charset="0"/>
              </a:rPr>
              <a:t>。</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第七节 </a:t>
            </a:r>
            <a:r>
              <a:rPr lang="zh-CN" altLang="zh-CN" smtClean="0"/>
              <a:t>应用层案例实训</a:t>
            </a:r>
            <a:endParaRPr lang="zh-CN" altLang="en-US" smtClean="0"/>
          </a:p>
        </p:txBody>
      </p:sp>
      <p:sp>
        <p:nvSpPr>
          <p:cNvPr id="21507"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实验一：</a:t>
            </a:r>
            <a:r>
              <a:rPr lang="en-US" altLang="zh-CN" sz="2000" smtClean="0">
                <a:solidFill>
                  <a:srgbClr val="FF0000"/>
                </a:solidFill>
                <a:latin typeface="Times New Roman" pitchFamily="18" charset="0"/>
              </a:rPr>
              <a:t>WWW</a:t>
            </a:r>
            <a:r>
              <a:rPr lang="zh-CN" altLang="zh-CN" sz="2000" smtClean="0">
                <a:solidFill>
                  <a:srgbClr val="FF0000"/>
                </a:solidFill>
                <a:latin typeface="Times New Roman" pitchFamily="18" charset="0"/>
              </a:rPr>
              <a:t>服务器</a:t>
            </a:r>
            <a:r>
              <a:rPr lang="en-US" altLang="zh-CN" sz="2000" smtClean="0">
                <a:solidFill>
                  <a:srgbClr val="FF0000"/>
                </a:solidFill>
                <a:latin typeface="Times New Roman" pitchFamily="18" charset="0"/>
              </a:rPr>
              <a:t>FTP</a:t>
            </a:r>
            <a:r>
              <a:rPr lang="zh-CN" altLang="zh-CN" sz="2000" smtClean="0">
                <a:solidFill>
                  <a:srgbClr val="FF0000"/>
                </a:solidFill>
                <a:latin typeface="Times New Roman" pitchFamily="18" charset="0"/>
              </a:rPr>
              <a:t>器的配置</a:t>
            </a:r>
            <a:endParaRPr lang="zh-CN" altLang="zh-CN" sz="2000" b="1" smtClean="0">
              <a:solidFill>
                <a:srgbClr val="FF0000"/>
              </a:solidFill>
              <a:latin typeface="Times New Roman" pitchFamily="18" charset="0"/>
            </a:endParaRPr>
          </a:p>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实验目的</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）掌握</a:t>
            </a:r>
            <a:r>
              <a:rPr lang="en-US" altLang="zh-CN" sz="2000" smtClean="0">
                <a:latin typeface="Times New Roman" pitchFamily="18" charset="0"/>
              </a:rPr>
              <a:t>Web</a:t>
            </a:r>
            <a:r>
              <a:rPr lang="zh-CN" altLang="zh-CN" sz="2000" smtClean="0">
                <a:latin typeface="Times New Roman" pitchFamily="18" charset="0"/>
              </a:rPr>
              <a:t>服务器的安装与设置方法。</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）掌握</a:t>
            </a:r>
            <a:r>
              <a:rPr lang="en-US" altLang="zh-CN" sz="2000" smtClean="0">
                <a:latin typeface="Times New Roman" pitchFamily="18" charset="0"/>
              </a:rPr>
              <a:t>FTP</a:t>
            </a:r>
            <a:r>
              <a:rPr lang="zh-CN" altLang="zh-CN" sz="2000" smtClean="0">
                <a:latin typeface="Times New Roman" pitchFamily="18" charset="0"/>
              </a:rPr>
              <a:t>服务器的安装与设置方法。</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）掌握网站的开发过程</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实验基本要求</a:t>
            </a: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Windows server 2003 </a:t>
            </a:r>
            <a:r>
              <a:rPr lang="zh-CN" altLang="zh-CN" sz="2000" smtClean="0">
                <a:latin typeface="Times New Roman" pitchFamily="18" charset="0"/>
              </a:rPr>
              <a:t>平台上实现</a:t>
            </a:r>
            <a:r>
              <a:rPr lang="en-US" altLang="zh-CN" sz="2000" smtClean="0">
                <a:latin typeface="Times New Roman" pitchFamily="18" charset="0"/>
              </a:rPr>
              <a:t>WWW</a:t>
            </a:r>
            <a:r>
              <a:rPr lang="zh-CN" altLang="zh-CN" sz="2000" smtClean="0">
                <a:latin typeface="Times New Roman" pitchFamily="18" charset="0"/>
              </a:rPr>
              <a:t>、</a:t>
            </a:r>
            <a:r>
              <a:rPr lang="en-US" altLang="zh-CN" sz="2000" smtClean="0">
                <a:latin typeface="Times New Roman" pitchFamily="18" charset="0"/>
              </a:rPr>
              <a:t>FTP</a:t>
            </a:r>
            <a:r>
              <a:rPr lang="zh-CN" altLang="zh-CN" sz="2000" smtClean="0">
                <a:latin typeface="Times New Roman" pitchFamily="18" charset="0"/>
              </a:rPr>
              <a:t>服务。</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3</a:t>
            </a:r>
            <a:r>
              <a:rPr lang="zh-CN" altLang="zh-CN" sz="2000" smtClean="0">
                <a:solidFill>
                  <a:srgbClr val="00B0F0"/>
                </a:solidFill>
                <a:latin typeface="Times New Roman" pitchFamily="18" charset="0"/>
              </a:rPr>
              <a:t>实验要点</a:t>
            </a:r>
          </a:p>
          <a:p>
            <a:pPr>
              <a:spcBef>
                <a:spcPct val="0"/>
              </a:spcBef>
            </a:pPr>
            <a:r>
              <a:rPr lang="en-US" altLang="zh-CN" sz="2000" smtClean="0">
                <a:latin typeface="Times New Roman" pitchFamily="18" charset="0"/>
              </a:rPr>
              <a:t>        WWW</a:t>
            </a:r>
            <a:r>
              <a:rPr lang="zh-CN" altLang="zh-CN" sz="2000" smtClean="0">
                <a:latin typeface="Times New Roman" pitchFamily="18" charset="0"/>
              </a:rPr>
              <a:t>服务器的配置，</a:t>
            </a:r>
            <a:r>
              <a:rPr lang="en-US" altLang="zh-CN" sz="2000" smtClean="0">
                <a:latin typeface="Times New Roman" pitchFamily="18" charset="0"/>
              </a:rPr>
              <a:t>FTP</a:t>
            </a:r>
            <a:r>
              <a:rPr lang="zh-CN" altLang="zh-CN" sz="2000" smtClean="0">
                <a:latin typeface="Times New Roman" pitchFamily="18" charset="0"/>
              </a:rPr>
              <a:t>服务器的配置，主页的设计。</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mtClean="0"/>
              <a:t>第一节 </a:t>
            </a:r>
            <a:r>
              <a:rPr lang="zh-CN" altLang="zh-CN" smtClean="0"/>
              <a:t>双绞线的制作</a:t>
            </a:r>
            <a:endParaRPr lang="zh-CN" altLang="en-US" smtClean="0"/>
          </a:p>
        </p:txBody>
      </p:sp>
      <p:sp>
        <p:nvSpPr>
          <p:cNvPr id="4099" name="内容占位符 2"/>
          <p:cNvSpPr>
            <a:spLocks noGrp="1"/>
          </p:cNvSpPr>
          <p:nvPr>
            <p:ph idx="1"/>
          </p:nvPr>
        </p:nvSpPr>
        <p:spPr/>
        <p:txBody>
          <a:bodyPr/>
          <a:lstStyle/>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实验目的</a:t>
            </a:r>
          </a:p>
          <a:p>
            <a:pPr>
              <a:spcBef>
                <a:spcPct val="0"/>
              </a:spcBef>
            </a:pPr>
            <a:r>
              <a:rPr lang="en-US" altLang="zh-CN" sz="2000" smtClean="0">
                <a:latin typeface="Times New Roman" pitchFamily="18" charset="0"/>
              </a:rPr>
              <a:t>        </a:t>
            </a:r>
            <a:r>
              <a:rPr lang="zh-CN" altLang="zh-CN" sz="2000" smtClean="0">
                <a:latin typeface="Times New Roman" pitchFamily="18" charset="0"/>
              </a:rPr>
              <a:t>通过了解双绞线的制作过程，以达到对传输介质的进一步了解，尤其是在各种特殊的情况下完成网线的制作。</a:t>
            </a:r>
          </a:p>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实验器材</a:t>
            </a:r>
          </a:p>
          <a:p>
            <a:pPr>
              <a:spcBef>
                <a:spcPct val="0"/>
              </a:spcBef>
            </a:pPr>
            <a:r>
              <a:rPr lang="en-US" altLang="zh-CN" sz="2000" smtClean="0">
                <a:latin typeface="Times New Roman" pitchFamily="18" charset="0"/>
              </a:rPr>
              <a:t>        </a:t>
            </a:r>
            <a:r>
              <a:rPr lang="zh-CN" altLang="zh-CN" sz="2000" smtClean="0">
                <a:latin typeface="Times New Roman" pitchFamily="18" charset="0"/>
              </a:rPr>
              <a:t>双绞线，水晶头（</a:t>
            </a:r>
            <a:r>
              <a:rPr lang="en-US" altLang="zh-CN" sz="2000" smtClean="0">
                <a:latin typeface="Times New Roman" pitchFamily="18" charset="0"/>
              </a:rPr>
              <a:t>RJ-45</a:t>
            </a:r>
            <a:r>
              <a:rPr lang="zh-CN" altLang="zh-CN" sz="2000" smtClean="0">
                <a:latin typeface="Times New Roman" pitchFamily="18" charset="0"/>
              </a:rPr>
              <a:t>），工具（压线钳、测线仪等）。</a:t>
            </a:r>
          </a:p>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实验步骤</a:t>
            </a:r>
          </a:p>
          <a:p>
            <a:pPr>
              <a:spcBef>
                <a:spcPct val="0"/>
              </a:spcBef>
            </a:pPr>
            <a:r>
              <a:rPr lang="en-US" altLang="zh-CN" sz="2000" smtClean="0">
                <a:latin typeface="Times New Roman" pitchFamily="18" charset="0"/>
              </a:rPr>
              <a:t>        </a:t>
            </a:r>
            <a:r>
              <a:rPr lang="zh-CN" altLang="zh-CN" sz="2000" smtClean="0">
                <a:latin typeface="Times New Roman" pitchFamily="18" charset="0"/>
              </a:rPr>
              <a:t>双绞线的制作分两种情况进行。</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）双绞线连接网卡和集线器及双绞线级联两个集线器（有级联专用端口）的一般制作。两个集线器（有级联专用端口）的级联如图</a:t>
            </a:r>
            <a:r>
              <a:rPr lang="en-US" altLang="zh-CN" sz="2000" smtClean="0">
                <a:latin typeface="Times New Roman" pitchFamily="18" charset="0"/>
              </a:rPr>
              <a:t>2-20</a:t>
            </a:r>
            <a:r>
              <a:rPr lang="zh-CN" altLang="zh-CN" sz="2000" smtClean="0">
                <a:latin typeface="Times New Roman" pitchFamily="18" charset="0"/>
              </a:rPr>
              <a:t>所示。</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t>          </a:t>
            </a:r>
            <a:r>
              <a:rPr lang="zh-CN" altLang="zh-CN" sz="2000" smtClean="0"/>
              <a:t>图</a:t>
            </a:r>
            <a:r>
              <a:rPr lang="en-US" altLang="zh-CN" sz="2000" smtClean="0">
                <a:latin typeface="Times New Roman" pitchFamily="18" charset="0"/>
              </a:rPr>
              <a:t>2-20 </a:t>
            </a:r>
            <a:r>
              <a:rPr lang="en-US" altLang="zh-CN" sz="2000" smtClean="0"/>
              <a:t> </a:t>
            </a:r>
            <a:r>
              <a:rPr lang="zh-CN" altLang="zh-CN" sz="2000" smtClean="0"/>
              <a:t>两个集线器（有级联专用端口）的级联</a:t>
            </a:r>
          </a:p>
          <a:p>
            <a:pPr>
              <a:spcBef>
                <a:spcPct val="0"/>
              </a:spcBef>
            </a:pPr>
            <a:endParaRPr lang="zh-CN" altLang="zh-CN" sz="2000" smtClean="0">
              <a:latin typeface="Times New Roman" pitchFamily="18" charset="0"/>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4292600"/>
            <a:ext cx="4613275"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第七节 </a:t>
            </a:r>
            <a:r>
              <a:rPr lang="zh-CN" altLang="zh-CN" smtClean="0"/>
              <a:t>应用层案例实训</a:t>
            </a:r>
            <a:endParaRPr lang="zh-CN" altLang="en-US" smtClean="0"/>
          </a:p>
        </p:txBody>
      </p:sp>
      <p:sp>
        <p:nvSpPr>
          <p:cNvPr id="22531"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实验一：</a:t>
            </a:r>
            <a:r>
              <a:rPr lang="en-US" altLang="zh-CN" sz="2000" smtClean="0">
                <a:solidFill>
                  <a:srgbClr val="FF0000"/>
                </a:solidFill>
                <a:latin typeface="Times New Roman" pitchFamily="18" charset="0"/>
              </a:rPr>
              <a:t>WWW</a:t>
            </a:r>
            <a:r>
              <a:rPr lang="zh-CN" altLang="zh-CN" sz="2000" smtClean="0">
                <a:solidFill>
                  <a:srgbClr val="FF0000"/>
                </a:solidFill>
                <a:latin typeface="Times New Roman" pitchFamily="18" charset="0"/>
              </a:rPr>
              <a:t>服务器</a:t>
            </a:r>
            <a:r>
              <a:rPr lang="en-US" altLang="zh-CN" sz="2000" smtClean="0">
                <a:solidFill>
                  <a:srgbClr val="FF0000"/>
                </a:solidFill>
                <a:latin typeface="Times New Roman" pitchFamily="18" charset="0"/>
              </a:rPr>
              <a:t>FTP</a:t>
            </a:r>
            <a:r>
              <a:rPr lang="zh-CN" altLang="zh-CN" sz="2000" smtClean="0">
                <a:solidFill>
                  <a:srgbClr val="FF0000"/>
                </a:solidFill>
                <a:latin typeface="Times New Roman" pitchFamily="18" charset="0"/>
              </a:rPr>
              <a:t>器的配置</a:t>
            </a:r>
            <a:endParaRPr lang="zh-CN" altLang="zh-CN" sz="2000" b="1" smtClean="0">
              <a:solidFill>
                <a:srgbClr val="FF0000"/>
              </a:solidFill>
              <a:latin typeface="Times New Roman" pitchFamily="18" charset="0"/>
            </a:endParaRPr>
          </a:p>
          <a:p>
            <a:pPr>
              <a:spcBef>
                <a:spcPct val="0"/>
              </a:spcBef>
            </a:pPr>
            <a:r>
              <a:rPr lang="en-US" altLang="zh-CN" sz="2000" smtClean="0">
                <a:solidFill>
                  <a:srgbClr val="00B0F0"/>
                </a:solidFill>
                <a:latin typeface="Times New Roman" pitchFamily="18" charset="0"/>
              </a:rPr>
              <a:t>4.</a:t>
            </a:r>
            <a:r>
              <a:rPr lang="zh-CN" altLang="zh-CN" sz="2000" smtClean="0">
                <a:solidFill>
                  <a:srgbClr val="00B0F0"/>
                </a:solidFill>
                <a:latin typeface="Times New Roman" pitchFamily="18" charset="0"/>
              </a:rPr>
              <a:t>实验内容</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）在</a:t>
            </a:r>
            <a:r>
              <a:rPr lang="en-US" altLang="zh-CN" sz="2000" smtClean="0">
                <a:latin typeface="Times New Roman" pitchFamily="18" charset="0"/>
              </a:rPr>
              <a:t>Windows server 2003</a:t>
            </a:r>
            <a:r>
              <a:rPr lang="zh-CN" altLang="zh-CN" sz="2000" smtClean="0">
                <a:latin typeface="Times New Roman" pitchFamily="18" charset="0"/>
              </a:rPr>
              <a:t>平台上完成</a:t>
            </a:r>
            <a:r>
              <a:rPr lang="en-US" altLang="zh-CN" sz="2000" smtClean="0">
                <a:latin typeface="Times New Roman" pitchFamily="18" charset="0"/>
              </a:rPr>
              <a:t>WWW</a:t>
            </a:r>
            <a:r>
              <a:rPr lang="zh-CN" altLang="zh-CN" sz="2000" smtClean="0">
                <a:latin typeface="Times New Roman" pitchFamily="18" charset="0"/>
              </a:rPr>
              <a:t>服务器的配置；按要求编写</a:t>
            </a:r>
            <a:r>
              <a:rPr lang="en-US" altLang="zh-CN" sz="2000" smtClean="0">
                <a:latin typeface="Times New Roman" pitchFamily="18" charset="0"/>
              </a:rPr>
              <a:t>HTML</a:t>
            </a:r>
            <a:r>
              <a:rPr lang="zh-CN" altLang="zh-CN" sz="2000" smtClean="0">
                <a:latin typeface="Times New Roman" pitchFamily="18" charset="0"/>
              </a:rPr>
              <a:t>超文本内容，完成网站建设。</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）在</a:t>
            </a:r>
            <a:r>
              <a:rPr lang="en-US" altLang="zh-CN" sz="2000" smtClean="0">
                <a:latin typeface="Times New Roman" pitchFamily="18" charset="0"/>
              </a:rPr>
              <a:t>Windows server 2003</a:t>
            </a:r>
            <a:r>
              <a:rPr lang="zh-CN" altLang="zh-CN" sz="2000" smtClean="0">
                <a:latin typeface="Times New Roman" pitchFamily="18" charset="0"/>
              </a:rPr>
              <a:t>平台上完成</a:t>
            </a:r>
            <a:r>
              <a:rPr lang="en-US" altLang="zh-CN" sz="2000" smtClean="0">
                <a:latin typeface="Times New Roman" pitchFamily="18" charset="0"/>
              </a:rPr>
              <a:t>FTP</a:t>
            </a:r>
            <a:r>
              <a:rPr lang="zh-CN" altLang="zh-CN" sz="2000" smtClean="0">
                <a:latin typeface="Times New Roman" pitchFamily="18" charset="0"/>
              </a:rPr>
              <a:t>服务器的配置。</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5.</a:t>
            </a:r>
            <a:r>
              <a:rPr lang="zh-CN" altLang="zh-CN" sz="2000" smtClean="0">
                <a:solidFill>
                  <a:srgbClr val="00B0F0"/>
                </a:solidFill>
                <a:latin typeface="Times New Roman" pitchFamily="18" charset="0"/>
              </a:rPr>
              <a:t>实验设备</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）服务器一台（可用普通机</a:t>
            </a:r>
            <a:r>
              <a:rPr lang="en-US" altLang="zh-CN" sz="2000" smtClean="0">
                <a:latin typeface="Times New Roman" pitchFamily="18" charset="0"/>
              </a:rPr>
              <a:t>PC</a:t>
            </a:r>
            <a:r>
              <a:rPr lang="zh-CN" altLang="zh-CN" sz="2000" smtClean="0">
                <a:latin typeface="Times New Roman" pitchFamily="18" charset="0"/>
              </a:rPr>
              <a:t>作为服务器）。</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）客户机若干台（可按班级分成若干组）。</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）操作系统、系统软件（可放在指定的共享网络目录中）。</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6.</a:t>
            </a:r>
            <a:r>
              <a:rPr lang="zh-CN" altLang="zh-CN" sz="2000" smtClean="0">
                <a:solidFill>
                  <a:srgbClr val="00B0F0"/>
                </a:solidFill>
                <a:latin typeface="Times New Roman" pitchFamily="18" charset="0"/>
              </a:rPr>
              <a:t>实验步骤</a:t>
            </a:r>
          </a:p>
          <a:p>
            <a:pPr>
              <a:spcBef>
                <a:spcPct val="0"/>
              </a:spcBef>
            </a:pPr>
            <a:r>
              <a:rPr lang="en-US" altLang="zh-CN" sz="2000" smtClean="0">
                <a:latin typeface="Times New Roman" pitchFamily="18" charset="0"/>
              </a:rPr>
              <a:t>        Web</a:t>
            </a:r>
            <a:r>
              <a:rPr lang="zh-CN" altLang="zh-CN" sz="2000" smtClean="0">
                <a:latin typeface="Times New Roman" pitchFamily="18" charset="0"/>
              </a:rPr>
              <a:t>服务配置（</a:t>
            </a:r>
            <a:r>
              <a:rPr lang="en-US" altLang="zh-CN" sz="2000" smtClean="0">
                <a:latin typeface="Times New Roman" pitchFamily="18" charset="0"/>
              </a:rPr>
              <a:t>Windows</a:t>
            </a:r>
            <a:r>
              <a:rPr lang="zh-CN" altLang="zh-CN" sz="2000" smtClean="0">
                <a:latin typeface="Times New Roman" pitchFamily="18" charset="0"/>
              </a:rPr>
              <a:t>环境），方法如下。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Web</a:t>
            </a:r>
            <a:r>
              <a:rPr lang="zh-CN" altLang="zh-CN" sz="2000" smtClean="0">
                <a:latin typeface="Times New Roman" pitchFamily="18" charset="0"/>
              </a:rPr>
              <a:t>服务器的安装，添加</a:t>
            </a:r>
            <a:r>
              <a:rPr lang="en-US" altLang="zh-CN" sz="2000" smtClean="0">
                <a:latin typeface="Times New Roman" pitchFamily="18" charset="0"/>
              </a:rPr>
              <a:t>IIS</a:t>
            </a:r>
            <a:r>
              <a:rPr lang="zh-CN" altLang="zh-CN" sz="2000" smtClean="0">
                <a:latin typeface="Times New Roman" pitchFamily="18" charset="0"/>
              </a:rPr>
              <a:t>组件。</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第七节 </a:t>
            </a:r>
            <a:r>
              <a:rPr lang="zh-CN" altLang="zh-CN" smtClean="0"/>
              <a:t>应用层案例实训</a:t>
            </a:r>
            <a:endParaRPr lang="zh-CN" altLang="en-US" smtClean="0"/>
          </a:p>
        </p:txBody>
      </p:sp>
      <p:sp>
        <p:nvSpPr>
          <p:cNvPr id="23555"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实验一：</a:t>
            </a:r>
            <a:r>
              <a:rPr lang="en-US" altLang="zh-CN" sz="2000" smtClean="0">
                <a:solidFill>
                  <a:srgbClr val="FF0000"/>
                </a:solidFill>
                <a:latin typeface="Times New Roman" pitchFamily="18" charset="0"/>
              </a:rPr>
              <a:t>WWW</a:t>
            </a:r>
            <a:r>
              <a:rPr lang="zh-CN" altLang="zh-CN" sz="2000" smtClean="0">
                <a:solidFill>
                  <a:srgbClr val="FF0000"/>
                </a:solidFill>
                <a:latin typeface="Times New Roman" pitchFamily="18" charset="0"/>
              </a:rPr>
              <a:t>服务器</a:t>
            </a:r>
            <a:r>
              <a:rPr lang="en-US" altLang="zh-CN" sz="2000" smtClean="0">
                <a:solidFill>
                  <a:srgbClr val="FF0000"/>
                </a:solidFill>
                <a:latin typeface="Times New Roman" pitchFamily="18" charset="0"/>
              </a:rPr>
              <a:t>FTP</a:t>
            </a:r>
            <a:r>
              <a:rPr lang="zh-CN" altLang="zh-CN" sz="2000" smtClean="0">
                <a:solidFill>
                  <a:srgbClr val="FF0000"/>
                </a:solidFill>
                <a:latin typeface="Times New Roman" pitchFamily="18" charset="0"/>
              </a:rPr>
              <a:t>器的配置</a:t>
            </a:r>
            <a:endParaRPr lang="zh-CN" altLang="zh-CN" sz="2000" b="1" smtClean="0">
              <a:solidFill>
                <a:srgbClr val="FF0000"/>
              </a:solidFill>
              <a:latin typeface="Times New Roman" pitchFamily="18" charset="0"/>
            </a:endParaRPr>
          </a:p>
          <a:p>
            <a:pPr>
              <a:spcBef>
                <a:spcPct val="0"/>
              </a:spcBef>
            </a:pPr>
            <a:r>
              <a:rPr lang="en-US" altLang="zh-CN" sz="2000" smtClean="0">
                <a:solidFill>
                  <a:srgbClr val="00B0F0"/>
                </a:solidFill>
                <a:latin typeface="Times New Roman" pitchFamily="18" charset="0"/>
              </a:rPr>
              <a:t>6.</a:t>
            </a:r>
            <a:r>
              <a:rPr lang="zh-CN" altLang="zh-CN" sz="2000" smtClean="0">
                <a:solidFill>
                  <a:srgbClr val="00B0F0"/>
                </a:solidFill>
                <a:latin typeface="Times New Roman" pitchFamily="18" charset="0"/>
              </a:rPr>
              <a:t>实验步骤</a:t>
            </a:r>
          </a:p>
          <a:p>
            <a:pPr>
              <a:spcBef>
                <a:spcPct val="0"/>
              </a:spcBef>
            </a:pPr>
            <a:r>
              <a:rPr lang="en-US" altLang="zh-CN" sz="2000" smtClean="0">
                <a:latin typeface="Times New Roman" pitchFamily="18" charset="0"/>
              </a:rPr>
              <a:t>        Web</a:t>
            </a:r>
            <a:r>
              <a:rPr lang="zh-CN" altLang="zh-CN" sz="2000" smtClean="0">
                <a:latin typeface="Times New Roman" pitchFamily="18" charset="0"/>
              </a:rPr>
              <a:t>服务配置（</a:t>
            </a:r>
            <a:r>
              <a:rPr lang="en-US" altLang="zh-CN" sz="2000" smtClean="0">
                <a:latin typeface="Times New Roman" pitchFamily="18" charset="0"/>
              </a:rPr>
              <a:t>Windows</a:t>
            </a:r>
            <a:r>
              <a:rPr lang="zh-CN" altLang="zh-CN" sz="2000" smtClean="0">
                <a:latin typeface="Times New Roman" pitchFamily="18" charset="0"/>
              </a:rPr>
              <a:t>环境），方法如下</a:t>
            </a:r>
            <a:r>
              <a:rPr lang="zh-CN" altLang="en-US"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1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Web</a:t>
            </a:r>
            <a:r>
              <a:rPr lang="zh-CN" altLang="zh-CN" sz="2000" smtClean="0">
                <a:latin typeface="Times New Roman" pitchFamily="18" charset="0"/>
              </a:rPr>
              <a:t>服务器的管理与配置</a:t>
            </a:r>
          </a:p>
          <a:p>
            <a:pPr>
              <a:spcBef>
                <a:spcPct val="0"/>
              </a:spcBef>
            </a:pPr>
            <a:r>
              <a:rPr lang="zh-CN" altLang="zh-CN" sz="2000" smtClean="0">
                <a:latin typeface="Times New Roman" pitchFamily="18" charset="0"/>
              </a:rPr>
              <a:t>① 创建虚拟目录</a:t>
            </a:r>
          </a:p>
          <a:p>
            <a:pPr>
              <a:spcBef>
                <a:spcPct val="0"/>
              </a:spcBef>
            </a:pPr>
            <a:r>
              <a:rPr lang="zh-CN" altLang="zh-CN" sz="2000" smtClean="0">
                <a:latin typeface="Times New Roman" pitchFamily="18" charset="0"/>
              </a:rPr>
              <a:t>② 配置</a:t>
            </a:r>
            <a:r>
              <a:rPr lang="en-US" altLang="zh-CN" sz="2000" smtClean="0">
                <a:latin typeface="Times New Roman" pitchFamily="18" charset="0"/>
              </a:rPr>
              <a:t>Web</a:t>
            </a:r>
            <a:r>
              <a:rPr lang="zh-CN" altLang="zh-CN" sz="2000" smtClean="0">
                <a:latin typeface="Times New Roman" pitchFamily="18" charset="0"/>
              </a:rPr>
              <a:t>服务器，方法如下</a:t>
            </a:r>
          </a:p>
          <a:p>
            <a:pPr>
              <a:spcBef>
                <a:spcPct val="0"/>
              </a:spcBef>
            </a:pPr>
            <a:r>
              <a:rPr lang="en-US" altLang="zh-CN" sz="2000" smtClean="0">
                <a:latin typeface="Times New Roman" pitchFamily="18" charset="0"/>
              </a:rPr>
              <a:t>Web</a:t>
            </a:r>
            <a:r>
              <a:rPr lang="zh-CN" altLang="zh-CN" sz="2000" smtClean="0">
                <a:latin typeface="Times New Roman" pitchFamily="18" charset="0"/>
              </a:rPr>
              <a:t>站点：</a:t>
            </a:r>
            <a:r>
              <a:rPr lang="en-US" altLang="zh-CN" sz="2000" smtClean="0">
                <a:latin typeface="Times New Roman" pitchFamily="18" charset="0"/>
              </a:rPr>
              <a:t>IP</a:t>
            </a:r>
            <a:r>
              <a:rPr lang="zh-CN" altLang="zh-CN" sz="2000" smtClean="0">
                <a:latin typeface="Times New Roman" pitchFamily="18" charset="0"/>
              </a:rPr>
              <a:t>地址（一个主机建多站点时需设置相应的</a:t>
            </a:r>
            <a:r>
              <a:rPr lang="en-US" altLang="zh-CN" sz="2000" smtClean="0">
                <a:latin typeface="Times New Roman" pitchFamily="18" charset="0"/>
              </a:rPr>
              <a:t>IP</a:t>
            </a:r>
            <a:r>
              <a:rPr lang="zh-CN" altLang="zh-CN" sz="2000" smtClean="0">
                <a:latin typeface="Times New Roman" pitchFamily="18" charset="0"/>
              </a:rPr>
              <a:t>地址）</a:t>
            </a:r>
          </a:p>
          <a:p>
            <a:pPr>
              <a:spcBef>
                <a:spcPct val="0"/>
              </a:spcBef>
            </a:pPr>
            <a:r>
              <a:rPr lang="en-US" altLang="zh-CN" sz="2000" smtClean="0">
                <a:latin typeface="Times New Roman" pitchFamily="18" charset="0"/>
              </a:rPr>
              <a:t>TCP</a:t>
            </a:r>
            <a:r>
              <a:rPr lang="zh-CN" altLang="zh-CN" sz="2000" smtClean="0">
                <a:latin typeface="Times New Roman" pitchFamily="18" charset="0"/>
              </a:rPr>
              <a:t>端口：</a:t>
            </a:r>
            <a:r>
              <a:rPr lang="en-US" altLang="zh-CN" sz="2000" smtClean="0">
                <a:latin typeface="Times New Roman" pitchFamily="18" charset="0"/>
              </a:rPr>
              <a:t>80</a:t>
            </a:r>
            <a:endParaRPr lang="zh-CN" altLang="zh-CN" sz="2000" smtClean="0">
              <a:latin typeface="Times New Roman" pitchFamily="18" charset="0"/>
            </a:endParaRPr>
          </a:p>
          <a:p>
            <a:pPr>
              <a:spcBef>
                <a:spcPct val="0"/>
              </a:spcBef>
            </a:pPr>
            <a:r>
              <a:rPr lang="zh-CN" altLang="zh-CN" sz="2000" smtClean="0">
                <a:latin typeface="Times New Roman" pitchFamily="18" charset="0"/>
              </a:rPr>
              <a:t>主目录：默认（</a:t>
            </a:r>
            <a:r>
              <a:rPr lang="en-US" altLang="zh-CN" sz="2000" smtClean="0">
                <a:latin typeface="Times New Roman" pitchFamily="18" charset="0"/>
              </a:rPr>
              <a:t>C</a:t>
            </a:r>
            <a:r>
              <a:rPr lang="zh-CN" altLang="zh-CN" sz="2000" smtClean="0">
                <a:latin typeface="Times New Roman" pitchFamily="18" charset="0"/>
              </a:rPr>
              <a:t>：</a:t>
            </a:r>
            <a:r>
              <a:rPr lang="en-US" altLang="zh-CN" sz="2000" smtClean="0">
                <a:latin typeface="Times New Roman" pitchFamily="18" charset="0"/>
              </a:rPr>
              <a:t>\INETPUB\WWWROT</a:t>
            </a:r>
            <a:r>
              <a:rPr lang="zh-CN" altLang="zh-CN" sz="2000" smtClean="0">
                <a:latin typeface="Times New Roman" pitchFamily="18" charset="0"/>
              </a:rPr>
              <a:t>）</a:t>
            </a:r>
          </a:p>
          <a:p>
            <a:pPr>
              <a:spcBef>
                <a:spcPct val="0"/>
              </a:spcBef>
            </a:pPr>
            <a:r>
              <a:rPr lang="zh-CN" altLang="zh-CN" sz="2000" smtClean="0">
                <a:latin typeface="Times New Roman" pitchFamily="18" charset="0"/>
              </a:rPr>
              <a:t>文档：默认（</a:t>
            </a:r>
            <a:r>
              <a:rPr lang="en-US" altLang="zh-CN" sz="2000" smtClean="0">
                <a:latin typeface="Times New Roman" pitchFamily="18" charset="0"/>
              </a:rPr>
              <a:t>DEFAUTL.HTM</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Web</a:t>
            </a:r>
            <a:r>
              <a:rPr lang="zh-CN" altLang="zh-CN" sz="2000" smtClean="0">
                <a:latin typeface="Times New Roman" pitchFamily="18" charset="0"/>
              </a:rPr>
              <a:t>服务器上的网页发布，配置内容如下</a:t>
            </a:r>
            <a:r>
              <a:rPr lang="zh-CN" altLang="en-US" sz="2000" smtClean="0">
                <a:latin typeface="Times New Roman" pitchFamily="18" charset="0"/>
              </a:rPr>
              <a:t>：</a:t>
            </a:r>
            <a:endParaRPr lang="zh-CN" altLang="zh-CN" sz="2000" smtClean="0">
              <a:latin typeface="Times New Roman" pitchFamily="18" charset="0"/>
            </a:endParaRPr>
          </a:p>
          <a:p>
            <a:pPr>
              <a:spcBef>
                <a:spcPct val="0"/>
              </a:spcBef>
            </a:pPr>
            <a:r>
              <a:rPr lang="zh-CN" altLang="zh-CN" sz="2000" smtClean="0">
                <a:latin typeface="Times New Roman" pitchFamily="18" charset="0"/>
              </a:rPr>
              <a:t>① 将自己的网页文件复制到该目录下</a:t>
            </a:r>
          </a:p>
          <a:p>
            <a:pPr>
              <a:spcBef>
                <a:spcPct val="0"/>
              </a:spcBef>
            </a:pPr>
            <a:r>
              <a:rPr lang="zh-CN" altLang="zh-CN" sz="2000" smtClean="0">
                <a:latin typeface="Times New Roman" pitchFamily="18" charset="0"/>
              </a:rPr>
              <a:t>② 将其中主页文件名改成</a:t>
            </a:r>
            <a:r>
              <a:rPr lang="en-US" altLang="zh-CN" sz="2000" smtClean="0">
                <a:latin typeface="Times New Roman" pitchFamily="18" charset="0"/>
              </a:rPr>
              <a:t>“</a:t>
            </a:r>
            <a:r>
              <a:rPr lang="zh-CN" altLang="zh-CN" sz="2000" smtClean="0">
                <a:latin typeface="Times New Roman" pitchFamily="18" charset="0"/>
              </a:rPr>
              <a:t>文档</a:t>
            </a:r>
            <a:r>
              <a:rPr lang="en-US" altLang="zh-CN" sz="2000" smtClean="0">
                <a:latin typeface="Times New Roman" pitchFamily="18" charset="0"/>
              </a:rPr>
              <a:t>”</a:t>
            </a:r>
            <a:r>
              <a:rPr lang="zh-CN" altLang="zh-CN" sz="2000" smtClean="0">
                <a:latin typeface="Times New Roman" pitchFamily="18" charset="0"/>
              </a:rPr>
              <a:t>选项卡中设置的默认文档</a:t>
            </a:r>
            <a:r>
              <a:rPr lang="en-US" altLang="zh-CN" sz="2000" smtClean="0">
                <a:latin typeface="Times New Roman" pitchFamily="18" charset="0"/>
              </a:rPr>
              <a:t>“DEFAULT.HTM”</a:t>
            </a:r>
            <a:endParaRPr lang="zh-CN" altLang="zh-CN" sz="2000" smtClean="0">
              <a:latin typeface="Times New Roman" pitchFamily="18" charset="0"/>
            </a:endParaRPr>
          </a:p>
          <a:p>
            <a:pPr>
              <a:spcBef>
                <a:spcPct val="0"/>
              </a:spcBef>
            </a:pPr>
            <a:r>
              <a:rPr lang="zh-CN" altLang="zh-CN" sz="2000" smtClean="0">
                <a:latin typeface="Times New Roman" pitchFamily="18" charset="0"/>
              </a:rPr>
              <a:t>③ 在客户机上登录服务器（</a:t>
            </a:r>
            <a:r>
              <a:rPr lang="en-US" altLang="zh-CN" sz="2000" smtClean="0">
                <a:latin typeface="Times New Roman" pitchFamily="18" charset="0"/>
              </a:rPr>
              <a:t>WLS</a:t>
            </a:r>
            <a:r>
              <a:rPr lang="zh-CN" altLang="zh-CN" sz="2000" smtClean="0">
                <a:latin typeface="Times New Roman" pitchFamily="18" charset="0"/>
              </a:rPr>
              <a:t>），直接在</a:t>
            </a:r>
            <a:r>
              <a:rPr lang="en-US" altLang="zh-CN" sz="2000" smtClean="0">
                <a:latin typeface="Times New Roman" pitchFamily="18" charset="0"/>
              </a:rPr>
              <a:t>IE</a:t>
            </a:r>
            <a:r>
              <a:rPr lang="zh-CN" altLang="zh-CN" sz="2000" smtClean="0">
                <a:latin typeface="Times New Roman" pitchFamily="18" charset="0"/>
              </a:rPr>
              <a:t>浏览器输入地址</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第七节 </a:t>
            </a:r>
            <a:r>
              <a:rPr lang="zh-CN" altLang="zh-CN" smtClean="0"/>
              <a:t>应用层案例实训</a:t>
            </a:r>
            <a:endParaRPr lang="zh-CN" altLang="en-US" smtClean="0"/>
          </a:p>
        </p:txBody>
      </p:sp>
      <p:sp>
        <p:nvSpPr>
          <p:cNvPr id="24579"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实验一：</a:t>
            </a:r>
            <a:r>
              <a:rPr lang="en-US" altLang="zh-CN" sz="2000" smtClean="0">
                <a:solidFill>
                  <a:srgbClr val="FF0000"/>
                </a:solidFill>
                <a:latin typeface="Times New Roman" pitchFamily="18" charset="0"/>
              </a:rPr>
              <a:t>WWW</a:t>
            </a:r>
            <a:r>
              <a:rPr lang="zh-CN" altLang="zh-CN" sz="2000" smtClean="0">
                <a:solidFill>
                  <a:srgbClr val="FF0000"/>
                </a:solidFill>
                <a:latin typeface="Times New Roman" pitchFamily="18" charset="0"/>
              </a:rPr>
              <a:t>服务器</a:t>
            </a:r>
            <a:r>
              <a:rPr lang="en-US" altLang="zh-CN" sz="2000" smtClean="0">
                <a:solidFill>
                  <a:srgbClr val="FF0000"/>
                </a:solidFill>
                <a:latin typeface="Times New Roman" pitchFamily="18" charset="0"/>
              </a:rPr>
              <a:t>FTP</a:t>
            </a:r>
            <a:r>
              <a:rPr lang="zh-CN" altLang="zh-CN" sz="2000" smtClean="0">
                <a:solidFill>
                  <a:srgbClr val="FF0000"/>
                </a:solidFill>
                <a:latin typeface="Times New Roman" pitchFamily="18" charset="0"/>
              </a:rPr>
              <a:t>器的配置</a:t>
            </a:r>
            <a:endParaRPr lang="zh-CN" altLang="zh-CN" sz="2000" b="1" smtClean="0">
              <a:solidFill>
                <a:srgbClr val="FF0000"/>
              </a:solidFill>
              <a:latin typeface="Times New Roman" pitchFamily="18" charset="0"/>
            </a:endParaRPr>
          </a:p>
          <a:p>
            <a:pPr>
              <a:spcBef>
                <a:spcPct val="0"/>
              </a:spcBef>
            </a:pPr>
            <a:r>
              <a:rPr lang="en-US" altLang="zh-CN" sz="2000" smtClean="0">
                <a:solidFill>
                  <a:srgbClr val="00B0F0"/>
                </a:solidFill>
                <a:latin typeface="Times New Roman" pitchFamily="18" charset="0"/>
              </a:rPr>
              <a:t>6.</a:t>
            </a:r>
            <a:r>
              <a:rPr lang="zh-CN" altLang="zh-CN" sz="2000" smtClean="0">
                <a:solidFill>
                  <a:srgbClr val="00B0F0"/>
                </a:solidFill>
                <a:latin typeface="Times New Roman" pitchFamily="18" charset="0"/>
              </a:rPr>
              <a:t>实验步骤</a:t>
            </a:r>
          </a:p>
          <a:p>
            <a:pPr>
              <a:spcBef>
                <a:spcPct val="0"/>
              </a:spcBef>
            </a:pPr>
            <a:r>
              <a:rPr lang="en-US" altLang="zh-CN" sz="2000" smtClean="0">
                <a:latin typeface="Times New Roman" pitchFamily="18" charset="0"/>
              </a:rPr>
              <a:t>        FTP</a:t>
            </a:r>
            <a:r>
              <a:rPr lang="zh-CN" altLang="zh-CN" sz="2000" smtClean="0">
                <a:latin typeface="Times New Roman" pitchFamily="18" charset="0"/>
              </a:rPr>
              <a:t>服务配置（</a:t>
            </a:r>
            <a:r>
              <a:rPr lang="en-US" altLang="zh-CN" sz="2000" smtClean="0">
                <a:latin typeface="Times New Roman" pitchFamily="18" charset="0"/>
              </a:rPr>
              <a:t>Windows</a:t>
            </a:r>
            <a:r>
              <a:rPr lang="zh-CN" altLang="zh-CN" sz="2000" smtClean="0">
                <a:latin typeface="Times New Roman" pitchFamily="18" charset="0"/>
              </a:rPr>
              <a:t>环境），方法如下</a:t>
            </a:r>
            <a:r>
              <a:rPr lang="zh-CN" altLang="en-US" sz="2000" smtClean="0">
                <a:latin typeface="Times New Roman" pitchFamily="18" charset="0"/>
              </a:rPr>
              <a:t>：</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FTP</a:t>
            </a:r>
            <a:r>
              <a:rPr lang="zh-CN" altLang="zh-CN" sz="2000" smtClean="0">
                <a:latin typeface="Times New Roman" pitchFamily="18" charset="0"/>
              </a:rPr>
              <a:t>服务器的安装。执行</a:t>
            </a:r>
            <a:r>
              <a:rPr lang="en-US" altLang="zh-CN" sz="2000" smtClean="0">
                <a:latin typeface="Times New Roman" pitchFamily="18" charset="0"/>
              </a:rPr>
              <a:t>“</a:t>
            </a:r>
            <a:r>
              <a:rPr lang="zh-CN" altLang="zh-CN" sz="2000" smtClean="0">
                <a:latin typeface="Times New Roman" pitchFamily="18" charset="0"/>
              </a:rPr>
              <a:t>开始</a:t>
            </a:r>
            <a:r>
              <a:rPr lang="en-US" altLang="zh-CN" sz="2000" smtClean="0">
                <a:latin typeface="Times New Roman" pitchFamily="18" charset="0"/>
              </a:rPr>
              <a:t>”→“</a:t>
            </a:r>
            <a:r>
              <a:rPr lang="zh-CN" altLang="zh-CN" sz="2000" smtClean="0">
                <a:latin typeface="Times New Roman" pitchFamily="18" charset="0"/>
              </a:rPr>
              <a:t>设置</a:t>
            </a:r>
            <a:r>
              <a:rPr lang="en-US" altLang="zh-CN" sz="2000" smtClean="0">
                <a:latin typeface="Times New Roman" pitchFamily="18" charset="0"/>
              </a:rPr>
              <a:t>”→“</a:t>
            </a:r>
            <a:r>
              <a:rPr lang="zh-CN" altLang="zh-CN" sz="2000" smtClean="0">
                <a:latin typeface="Times New Roman" pitchFamily="18" charset="0"/>
              </a:rPr>
              <a:t>控制面板</a:t>
            </a:r>
            <a:r>
              <a:rPr lang="en-US" altLang="zh-CN" sz="2000" smtClean="0">
                <a:latin typeface="Times New Roman" pitchFamily="18" charset="0"/>
              </a:rPr>
              <a:t>”→“</a:t>
            </a:r>
            <a:r>
              <a:rPr lang="zh-CN" altLang="zh-CN" sz="2000" smtClean="0">
                <a:latin typeface="Times New Roman" pitchFamily="18" charset="0"/>
              </a:rPr>
              <a:t>添加程序</a:t>
            </a:r>
            <a:r>
              <a:rPr lang="en-US" altLang="zh-CN" sz="2000" smtClean="0">
                <a:latin typeface="Times New Roman" pitchFamily="18" charset="0"/>
              </a:rPr>
              <a:t>”→“</a:t>
            </a:r>
            <a:r>
              <a:rPr lang="zh-CN" altLang="zh-CN" sz="2000" smtClean="0">
                <a:latin typeface="Times New Roman" pitchFamily="18" charset="0"/>
              </a:rPr>
              <a:t>添加</a:t>
            </a:r>
            <a:r>
              <a:rPr lang="en-US" altLang="zh-CN" sz="2000" smtClean="0">
                <a:latin typeface="Times New Roman" pitchFamily="18" charset="0"/>
              </a:rPr>
              <a:t>WINDOWS</a:t>
            </a:r>
            <a:r>
              <a:rPr lang="zh-CN" altLang="zh-CN" sz="2000" smtClean="0">
                <a:latin typeface="Times New Roman" pitchFamily="18" charset="0"/>
              </a:rPr>
              <a:t>组件</a:t>
            </a:r>
            <a:r>
              <a:rPr lang="en-US" altLang="zh-CN" sz="2000" smtClean="0">
                <a:latin typeface="Times New Roman" pitchFamily="18" charset="0"/>
              </a:rPr>
              <a:t>”→“INTERNET</a:t>
            </a:r>
            <a:r>
              <a:rPr lang="zh-CN" altLang="zh-CN" sz="2000" smtClean="0">
                <a:latin typeface="Times New Roman" pitchFamily="18" charset="0"/>
              </a:rPr>
              <a:t>信息服务（</a:t>
            </a:r>
            <a:r>
              <a:rPr lang="en-US" altLang="zh-CN" sz="2000" smtClean="0">
                <a:latin typeface="Times New Roman" pitchFamily="18" charset="0"/>
              </a:rPr>
              <a:t>IIS</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详细信息</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FTP</a:t>
            </a:r>
            <a:r>
              <a:rPr lang="zh-CN" altLang="zh-CN" sz="2000" smtClean="0">
                <a:latin typeface="Times New Roman" pitchFamily="18" charset="0"/>
              </a:rPr>
              <a:t>”命令</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）创建第一个</a:t>
            </a:r>
            <a:r>
              <a:rPr lang="en-US" altLang="zh-CN" sz="2000" smtClean="0">
                <a:latin typeface="Times New Roman" pitchFamily="18" charset="0"/>
              </a:rPr>
              <a:t>FTP</a:t>
            </a:r>
            <a:r>
              <a:rPr lang="zh-CN" altLang="zh-CN" sz="2000" smtClean="0">
                <a:latin typeface="Times New Roman" pitchFamily="18" charset="0"/>
              </a:rPr>
              <a:t>站点，方法如下</a:t>
            </a:r>
            <a:r>
              <a:rPr lang="zh-CN" altLang="en-US" sz="2000" smtClean="0">
                <a:latin typeface="Times New Roman" pitchFamily="18" charset="0"/>
              </a:rPr>
              <a:t>：</a:t>
            </a:r>
            <a:endParaRPr lang="zh-CN" altLang="zh-CN" sz="2000" smtClean="0">
              <a:latin typeface="Times New Roman" pitchFamily="18" charset="0"/>
            </a:endParaRPr>
          </a:p>
          <a:p>
            <a:pPr>
              <a:spcBef>
                <a:spcPct val="0"/>
              </a:spcBef>
            </a:pPr>
            <a:r>
              <a:rPr lang="zh-CN" altLang="zh-CN" sz="2000" smtClean="0">
                <a:latin typeface="Times New Roman" pitchFamily="18" charset="0"/>
              </a:rPr>
              <a:t>① 打开默认</a:t>
            </a:r>
            <a:r>
              <a:rPr lang="en-US" altLang="zh-CN" sz="2000" smtClean="0">
                <a:latin typeface="Times New Roman" pitchFamily="18" charset="0"/>
              </a:rPr>
              <a:t>FTP</a:t>
            </a:r>
            <a:r>
              <a:rPr lang="zh-CN" altLang="zh-CN" sz="2000" smtClean="0">
                <a:latin typeface="Times New Roman" pitchFamily="18" charset="0"/>
              </a:rPr>
              <a:t>站点的属性</a:t>
            </a:r>
          </a:p>
          <a:p>
            <a:pPr>
              <a:spcBef>
                <a:spcPct val="0"/>
              </a:spcBef>
            </a:pPr>
            <a:r>
              <a:rPr lang="zh-CN" altLang="zh-CN" sz="2000" smtClean="0">
                <a:latin typeface="Times New Roman" pitchFamily="18" charset="0"/>
              </a:rPr>
              <a:t>② 主目录：选浏览</a:t>
            </a:r>
            <a:r>
              <a:rPr lang="en-US" altLang="zh-CN" sz="2000" smtClean="0">
                <a:latin typeface="Times New Roman" pitchFamily="18" charset="0"/>
              </a:rPr>
              <a:t>→</a:t>
            </a:r>
            <a:r>
              <a:rPr lang="zh-CN" altLang="zh-CN" sz="2000" smtClean="0">
                <a:latin typeface="Times New Roman" pitchFamily="18" charset="0"/>
              </a:rPr>
              <a:t>选定后确定</a:t>
            </a:r>
          </a:p>
          <a:p>
            <a:pPr>
              <a:spcBef>
                <a:spcPct val="0"/>
              </a:spcBef>
            </a:pPr>
            <a:r>
              <a:rPr lang="zh-CN" altLang="zh-CN" sz="2000" smtClean="0">
                <a:latin typeface="Times New Roman" pitchFamily="18" charset="0"/>
              </a:rPr>
              <a:t>③ 设置访问权限：读或写</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）在客户机上登录服务器，方法如下</a:t>
            </a:r>
          </a:p>
          <a:p>
            <a:pPr>
              <a:spcBef>
                <a:spcPct val="0"/>
              </a:spcBef>
            </a:pPr>
            <a:r>
              <a:rPr lang="zh-CN" altLang="zh-CN" sz="2000" smtClean="0">
                <a:latin typeface="Times New Roman" pitchFamily="18" charset="0"/>
              </a:rPr>
              <a:t>① 连接服务器</a:t>
            </a:r>
          </a:p>
          <a:p>
            <a:pPr>
              <a:spcBef>
                <a:spcPct val="0"/>
              </a:spcBef>
            </a:pPr>
            <a:r>
              <a:rPr lang="zh-CN" altLang="zh-CN" sz="2000" smtClean="0">
                <a:latin typeface="Times New Roman" pitchFamily="18" charset="0"/>
              </a:rPr>
              <a:t>② 测试：文件的下载</a:t>
            </a:r>
            <a:r>
              <a:rPr lang="en-US" altLang="zh-CN" sz="2000" smtClean="0">
                <a:latin typeface="Times New Roman" pitchFamily="18" charset="0"/>
              </a:rPr>
              <a:t>→</a:t>
            </a:r>
            <a:r>
              <a:rPr lang="zh-CN" altLang="zh-CN" sz="2000" smtClean="0">
                <a:latin typeface="Times New Roman" pitchFamily="18" charset="0"/>
              </a:rPr>
              <a:t>上传（服务器复制）</a:t>
            </a:r>
          </a:p>
          <a:p>
            <a:pPr>
              <a:spcBef>
                <a:spcPct val="0"/>
              </a:spcBef>
            </a:pPr>
            <a:r>
              <a:rPr lang="zh-CN" altLang="zh-CN" sz="2000" smtClean="0">
                <a:latin typeface="Times New Roman" pitchFamily="18" charset="0"/>
              </a:rPr>
              <a:t>③ 用专用的</a:t>
            </a:r>
            <a:r>
              <a:rPr lang="en-US" altLang="zh-CN" sz="2000" smtClean="0">
                <a:latin typeface="Times New Roman" pitchFamily="18" charset="0"/>
              </a:rPr>
              <a:t>FTP</a:t>
            </a:r>
            <a:r>
              <a:rPr lang="zh-CN" altLang="zh-CN" sz="2000" smtClean="0">
                <a:latin typeface="Times New Roman" pitchFamily="18" charset="0"/>
              </a:rPr>
              <a:t>客户端软件测试上传与下载文件</a:t>
            </a:r>
          </a:p>
          <a:p>
            <a:pPr>
              <a:spcBef>
                <a:spcPct val="0"/>
              </a:spcBef>
            </a:pPr>
            <a:r>
              <a:rPr lang="zh-CN" altLang="zh-CN" sz="2000" smtClean="0">
                <a:latin typeface="Times New Roman" pitchFamily="18" charset="0"/>
              </a:rPr>
              <a:t>④ 用</a:t>
            </a:r>
            <a:r>
              <a:rPr lang="en-US" altLang="zh-CN" sz="2000" smtClean="0">
                <a:latin typeface="Times New Roman" pitchFamily="18" charset="0"/>
              </a:rPr>
              <a:t>FTP</a:t>
            </a:r>
            <a:r>
              <a:rPr lang="zh-CN" altLang="zh-CN" sz="2000" smtClean="0">
                <a:latin typeface="Times New Roman" pitchFamily="18" charset="0"/>
              </a:rPr>
              <a:t>命令管理</a:t>
            </a:r>
            <a:r>
              <a:rPr lang="en-US" altLang="zh-CN" sz="2000" smtClean="0">
                <a:latin typeface="Times New Roman" pitchFamily="18" charset="0"/>
              </a:rPr>
              <a:t>FTP</a:t>
            </a:r>
            <a:r>
              <a:rPr lang="zh-CN" altLang="zh-CN" sz="2000" smtClean="0">
                <a:latin typeface="Times New Roman" pitchFamily="18" charset="0"/>
              </a:rPr>
              <a:t>站点</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第七节 </a:t>
            </a:r>
            <a:r>
              <a:rPr lang="zh-CN" altLang="zh-CN" smtClean="0"/>
              <a:t>应用层案例实训</a:t>
            </a:r>
            <a:endParaRPr lang="zh-CN" altLang="en-US" smtClean="0"/>
          </a:p>
        </p:txBody>
      </p:sp>
      <p:sp>
        <p:nvSpPr>
          <p:cNvPr id="25603"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实验二：邮件服务器配置</a:t>
            </a:r>
          </a:p>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实验目的</a:t>
            </a:r>
          </a:p>
          <a:p>
            <a:pPr>
              <a:spcBef>
                <a:spcPct val="0"/>
              </a:spcBef>
            </a:pPr>
            <a:r>
              <a:rPr lang="en-US" altLang="zh-CN" sz="2000" smtClean="0">
                <a:latin typeface="Times New Roman" pitchFamily="18" charset="0"/>
              </a:rPr>
              <a:t>        </a:t>
            </a:r>
            <a:r>
              <a:rPr lang="zh-CN" altLang="zh-CN" sz="2000" smtClean="0">
                <a:latin typeface="Times New Roman" pitchFamily="18" charset="0"/>
              </a:rPr>
              <a:t>掌握邮件服务器及客户端的配置；掌握</a:t>
            </a:r>
            <a:r>
              <a:rPr lang="en-US" altLang="zh-CN" sz="2000" smtClean="0">
                <a:latin typeface="Times New Roman" pitchFamily="18" charset="0"/>
              </a:rPr>
              <a:t>Web</a:t>
            </a:r>
            <a:r>
              <a:rPr lang="zh-CN" altLang="zh-CN" sz="2000" smtClean="0">
                <a:latin typeface="Times New Roman" pitchFamily="18" charset="0"/>
              </a:rPr>
              <a:t>服务的配置。</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实验基本要求</a:t>
            </a: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Windows server 2003</a:t>
            </a:r>
            <a:r>
              <a:rPr lang="zh-CN" altLang="zh-CN" sz="2000" smtClean="0">
                <a:latin typeface="Times New Roman" pitchFamily="18" charset="0"/>
              </a:rPr>
              <a:t>平台上完成电子邮件服务器配置。</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3.</a:t>
            </a:r>
            <a:r>
              <a:rPr lang="zh-CN" altLang="zh-CN" sz="2000" smtClean="0">
                <a:solidFill>
                  <a:srgbClr val="00B0F0"/>
                </a:solidFill>
                <a:latin typeface="Times New Roman" pitchFamily="18" charset="0"/>
              </a:rPr>
              <a:t>实验要点</a:t>
            </a:r>
          </a:p>
          <a:p>
            <a:pPr>
              <a:spcBef>
                <a:spcPct val="0"/>
              </a:spcBef>
            </a:pPr>
            <a:r>
              <a:rPr lang="en-US" altLang="zh-CN" sz="2000" smtClean="0">
                <a:latin typeface="Times New Roman" pitchFamily="18" charset="0"/>
              </a:rPr>
              <a:t>        </a:t>
            </a:r>
            <a:r>
              <a:rPr lang="zh-CN" altLang="zh-CN" sz="2000" smtClean="0">
                <a:latin typeface="Times New Roman" pitchFamily="18" charset="0"/>
              </a:rPr>
              <a:t>邮件服务器配置、安全性配置。</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4.</a:t>
            </a:r>
            <a:r>
              <a:rPr lang="zh-CN" altLang="zh-CN" sz="2000" smtClean="0">
                <a:solidFill>
                  <a:srgbClr val="00B0F0"/>
                </a:solidFill>
                <a:latin typeface="Times New Roman" pitchFamily="18" charset="0"/>
              </a:rPr>
              <a:t>实验内容</a:t>
            </a: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Windows server 2003</a:t>
            </a:r>
            <a:r>
              <a:rPr lang="zh-CN" altLang="zh-CN" sz="2000" smtClean="0">
                <a:latin typeface="Times New Roman" pitchFamily="18" charset="0"/>
              </a:rPr>
              <a:t>平台上完成电子邮件服务器配置，实现安全配置（邮件加密、邮件地址过滤、邮件账号过滤等），并通过</a:t>
            </a:r>
            <a:r>
              <a:rPr lang="en-US" altLang="zh-CN" sz="2000" smtClean="0">
                <a:latin typeface="Times New Roman" pitchFamily="18" charset="0"/>
              </a:rPr>
              <a:t>Outlook</a:t>
            </a:r>
            <a:r>
              <a:rPr lang="zh-CN" altLang="zh-CN" sz="2000" smtClean="0">
                <a:latin typeface="Times New Roman" pitchFamily="18" charset="0"/>
              </a:rPr>
              <a:t>、</a:t>
            </a:r>
            <a:r>
              <a:rPr lang="en-US" altLang="zh-CN" sz="2000" smtClean="0">
                <a:latin typeface="Times New Roman" pitchFamily="18" charset="0"/>
              </a:rPr>
              <a:t>Foxmail</a:t>
            </a:r>
            <a:r>
              <a:rPr lang="zh-CN" altLang="zh-CN" sz="2000" smtClean="0">
                <a:latin typeface="Times New Roman" pitchFamily="18" charset="0"/>
              </a:rPr>
              <a:t>等客户端软件验证配置。</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第七节 </a:t>
            </a:r>
            <a:r>
              <a:rPr lang="zh-CN" altLang="zh-CN" smtClean="0"/>
              <a:t>应用层案例实训</a:t>
            </a:r>
            <a:endParaRPr lang="zh-CN" altLang="en-US" smtClean="0"/>
          </a:p>
        </p:txBody>
      </p:sp>
      <p:sp>
        <p:nvSpPr>
          <p:cNvPr id="26627"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实验二：邮件服务器配置</a:t>
            </a:r>
          </a:p>
          <a:p>
            <a:pPr>
              <a:spcBef>
                <a:spcPct val="0"/>
              </a:spcBef>
            </a:pPr>
            <a:r>
              <a:rPr lang="en-US" altLang="zh-CN" sz="2000" smtClean="0">
                <a:solidFill>
                  <a:srgbClr val="00B0F0"/>
                </a:solidFill>
                <a:latin typeface="Times New Roman" pitchFamily="18" charset="0"/>
              </a:rPr>
              <a:t>5.</a:t>
            </a:r>
            <a:r>
              <a:rPr lang="zh-CN" altLang="zh-CN" sz="2000" smtClean="0">
                <a:solidFill>
                  <a:srgbClr val="00B0F0"/>
                </a:solidFill>
                <a:latin typeface="Times New Roman" pitchFamily="18" charset="0"/>
              </a:rPr>
              <a:t>实验设备</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）服务器一台（可用普通机</a:t>
            </a:r>
            <a:r>
              <a:rPr lang="en-US" altLang="zh-CN" sz="2000" smtClean="0">
                <a:latin typeface="Times New Roman" pitchFamily="18" charset="0"/>
              </a:rPr>
              <a:t>PC</a:t>
            </a:r>
            <a:r>
              <a:rPr lang="zh-CN" altLang="zh-CN" sz="2000" smtClean="0">
                <a:latin typeface="Times New Roman" pitchFamily="18" charset="0"/>
              </a:rPr>
              <a:t>作为服务器，已安装服务器操作系统）。</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）客户机若干台（可按班级分成若干组）。</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）邮件服务器软件（例如，北京遥志</a:t>
            </a:r>
            <a:r>
              <a:rPr lang="en-US" altLang="zh-CN" sz="2000" smtClean="0">
                <a:latin typeface="Times New Roman" pitchFamily="18" charset="0"/>
              </a:rPr>
              <a:t>CMailServer</a:t>
            </a:r>
            <a:r>
              <a:rPr lang="zh-CN" altLang="zh-CN" sz="2000" smtClean="0">
                <a:latin typeface="Times New Roman" pitchFamily="18" charset="0"/>
              </a:rPr>
              <a:t>，可放在指定的共享网络目录中）。</a:t>
            </a:r>
            <a:r>
              <a:rPr lang="en-US" altLang="zh-CN" sz="2000" smtClean="0">
                <a:latin typeface="Times New Roman" pitchFamily="18" charset="0"/>
              </a:rPr>
              <a:t> </a:t>
            </a:r>
          </a:p>
          <a:p>
            <a:pPr>
              <a:spcBef>
                <a:spcPct val="0"/>
              </a:spcBef>
            </a:pPr>
            <a:endParaRPr lang="zh-CN" altLang="zh-CN" sz="1000" smtClean="0">
              <a:latin typeface="Times New Roman" pitchFamily="18" charset="0"/>
            </a:endParaRPr>
          </a:p>
          <a:p>
            <a:pPr>
              <a:spcBef>
                <a:spcPct val="0"/>
              </a:spcBef>
            </a:pPr>
            <a:r>
              <a:rPr lang="en-US" altLang="zh-CN" sz="2000" smtClean="0">
                <a:solidFill>
                  <a:srgbClr val="00B0F0"/>
                </a:solidFill>
                <a:latin typeface="Times New Roman" pitchFamily="18" charset="0"/>
              </a:rPr>
              <a:t>6.</a:t>
            </a:r>
            <a:r>
              <a:rPr lang="zh-CN" altLang="zh-CN" sz="2000" smtClean="0">
                <a:solidFill>
                  <a:srgbClr val="00B0F0"/>
                </a:solidFill>
                <a:latin typeface="Times New Roman" pitchFamily="18" charset="0"/>
              </a:rPr>
              <a:t>实验步骤</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）邮件服务器</a:t>
            </a:r>
            <a:r>
              <a:rPr lang="en-US" altLang="zh-CN" sz="2000" smtClean="0">
                <a:latin typeface="Times New Roman" pitchFamily="18" charset="0"/>
              </a:rPr>
              <a:t>CMailServer</a:t>
            </a:r>
            <a:r>
              <a:rPr lang="zh-CN" altLang="zh-CN" sz="2000" smtClean="0">
                <a:latin typeface="Times New Roman" pitchFamily="18" charset="0"/>
              </a:rPr>
              <a:t>安装，方法如下</a:t>
            </a:r>
            <a:r>
              <a:rPr lang="en-US" altLang="zh-CN" sz="2000" smtClean="0">
                <a:latin typeface="Times New Roman" pitchFamily="18" charset="0"/>
              </a:rPr>
              <a:t>:</a:t>
            </a:r>
            <a:endParaRPr lang="zh-CN" altLang="zh-CN" sz="2000" smtClean="0">
              <a:latin typeface="Times New Roman" pitchFamily="18" charset="0"/>
            </a:endParaRPr>
          </a:p>
          <a:p>
            <a:pPr>
              <a:spcBef>
                <a:spcPct val="0"/>
              </a:spcBef>
            </a:pPr>
            <a:r>
              <a:rPr lang="zh-CN" altLang="zh-CN" sz="2000" smtClean="0">
                <a:latin typeface="Times New Roman" pitchFamily="18" charset="0"/>
              </a:rPr>
              <a:t>① 检查</a:t>
            </a:r>
            <a:r>
              <a:rPr lang="en-US" altLang="zh-CN" sz="2000" smtClean="0">
                <a:latin typeface="Times New Roman" pitchFamily="18" charset="0"/>
              </a:rPr>
              <a:t>Windows server 2003</a:t>
            </a:r>
            <a:r>
              <a:rPr lang="zh-CN" altLang="zh-CN" sz="2000" smtClean="0">
                <a:latin typeface="Times New Roman" pitchFamily="18" charset="0"/>
              </a:rPr>
              <a:t>是否安装</a:t>
            </a:r>
            <a:r>
              <a:rPr lang="en-US" altLang="zh-CN" sz="2000" smtClean="0">
                <a:latin typeface="Times New Roman" pitchFamily="18" charset="0"/>
              </a:rPr>
              <a:t>IIS</a:t>
            </a:r>
            <a:r>
              <a:rPr lang="zh-CN" altLang="zh-CN" sz="2000" smtClean="0">
                <a:latin typeface="Times New Roman" pitchFamily="18" charset="0"/>
              </a:rPr>
              <a:t>，如果没有安装，则先安装</a:t>
            </a:r>
            <a:r>
              <a:rPr lang="en-US" altLang="zh-CN" sz="2000" smtClean="0">
                <a:latin typeface="Times New Roman" pitchFamily="18" charset="0"/>
              </a:rPr>
              <a:t>IIS</a:t>
            </a:r>
            <a:r>
              <a:rPr lang="zh-CN" altLang="zh-CN" sz="2000" smtClean="0">
                <a:latin typeface="Times New Roman" pitchFamily="18" charset="0"/>
              </a:rPr>
              <a:t>；检查</a:t>
            </a:r>
            <a:r>
              <a:rPr lang="en-US" altLang="zh-CN" sz="2000" smtClean="0">
                <a:latin typeface="Times New Roman" pitchFamily="18" charset="0"/>
              </a:rPr>
              <a:t>Windows server 2003</a:t>
            </a:r>
            <a:r>
              <a:rPr lang="zh-CN" altLang="zh-CN" sz="2000" smtClean="0">
                <a:latin typeface="Times New Roman" pitchFamily="18" charset="0"/>
              </a:rPr>
              <a:t>是否安装</a:t>
            </a:r>
            <a:r>
              <a:rPr lang="en-US" altLang="zh-CN" sz="2000" smtClean="0">
                <a:latin typeface="Times New Roman" pitchFamily="18" charset="0"/>
              </a:rPr>
              <a:t>DNS</a:t>
            </a:r>
            <a:r>
              <a:rPr lang="zh-CN" altLang="zh-CN" sz="2000" smtClean="0">
                <a:latin typeface="Times New Roman" pitchFamily="18" charset="0"/>
              </a:rPr>
              <a:t>，如果没有安装，则先安装</a:t>
            </a:r>
            <a:r>
              <a:rPr lang="en-US" altLang="zh-CN" sz="2000" smtClean="0">
                <a:latin typeface="Times New Roman" pitchFamily="18" charset="0"/>
              </a:rPr>
              <a:t>DNS</a:t>
            </a:r>
            <a:r>
              <a:rPr lang="zh-CN" altLang="zh-CN" sz="2000" smtClean="0">
                <a:latin typeface="Times New Roman" pitchFamily="18" charset="0"/>
              </a:rPr>
              <a:t>，并设置域名为</a:t>
            </a:r>
            <a:r>
              <a:rPr lang="en-US" altLang="zh-CN" sz="2000" smtClean="0">
                <a:latin typeface="Times New Roman" pitchFamily="18" charset="0"/>
              </a:rPr>
              <a:t>topmail.com</a:t>
            </a:r>
            <a:r>
              <a:rPr lang="zh-CN" altLang="zh-CN" sz="2000" smtClean="0">
                <a:latin typeface="Times New Roman" pitchFamily="18" charset="0"/>
              </a:rPr>
              <a:t>，那么邮件地址格式就是</a:t>
            </a:r>
            <a:r>
              <a:rPr lang="en-US" altLang="zh-CN" sz="2000" smtClean="0">
                <a:latin typeface="Times New Roman" pitchFamily="18" charset="0"/>
              </a:rPr>
              <a:t>user@topmail.com</a:t>
            </a:r>
            <a:r>
              <a:rPr lang="zh-CN" altLang="zh-CN" sz="2000" smtClean="0">
                <a:latin typeface="Times New Roman" pitchFamily="18" charset="0"/>
              </a:rPr>
              <a:t>，</a:t>
            </a:r>
            <a:r>
              <a:rPr lang="en-US" altLang="zh-CN" sz="2000" smtClean="0">
                <a:latin typeface="Times New Roman" pitchFamily="18" charset="0"/>
              </a:rPr>
              <a:t>SMTP</a:t>
            </a:r>
            <a:r>
              <a:rPr lang="zh-CN" altLang="zh-CN" sz="2000" smtClean="0">
                <a:latin typeface="Times New Roman" pitchFamily="18" charset="0"/>
              </a:rPr>
              <a:t>地址和</a:t>
            </a:r>
            <a:r>
              <a:rPr lang="en-US" altLang="zh-CN" sz="2000" smtClean="0">
                <a:latin typeface="Times New Roman" pitchFamily="18" charset="0"/>
              </a:rPr>
              <a:t>POP3</a:t>
            </a:r>
            <a:r>
              <a:rPr lang="zh-CN" altLang="zh-CN" sz="2000" smtClean="0">
                <a:latin typeface="Times New Roman" pitchFamily="18" charset="0"/>
              </a:rPr>
              <a:t>地址就是服务器的</a:t>
            </a:r>
            <a:r>
              <a:rPr lang="en-US" altLang="zh-CN" sz="2000" smtClean="0">
                <a:latin typeface="Times New Roman" pitchFamily="18" charset="0"/>
              </a:rPr>
              <a:t>IP</a:t>
            </a:r>
            <a:r>
              <a:rPr lang="zh-CN" altLang="zh-CN" sz="2000" smtClean="0">
                <a:latin typeface="Times New Roman" pitchFamily="18" charset="0"/>
              </a:rPr>
              <a:t>地址。</a:t>
            </a:r>
          </a:p>
          <a:p>
            <a:pPr>
              <a:spcBef>
                <a:spcPct val="0"/>
              </a:spcBef>
            </a:pPr>
            <a:r>
              <a:rPr lang="zh-CN" altLang="zh-CN" sz="2000" smtClean="0">
                <a:latin typeface="Times New Roman" pitchFamily="18" charset="0"/>
              </a:rPr>
              <a:t>② 运行邮件服务器</a:t>
            </a:r>
            <a:r>
              <a:rPr lang="en-US" altLang="zh-CN" sz="2000" smtClean="0">
                <a:latin typeface="Times New Roman" pitchFamily="18" charset="0"/>
              </a:rPr>
              <a:t>CMailServer</a:t>
            </a:r>
            <a:r>
              <a:rPr lang="zh-CN" altLang="zh-CN" sz="2000" smtClean="0">
                <a:latin typeface="Times New Roman" pitchFamily="18" charset="0"/>
              </a:rPr>
              <a:t>安装目录的</a:t>
            </a:r>
            <a:r>
              <a:rPr lang="en-US" altLang="zh-CN" sz="2000" smtClean="0">
                <a:latin typeface="Times New Roman" pitchFamily="18" charset="0"/>
              </a:rPr>
              <a:t>cmailsetup.exe</a:t>
            </a:r>
            <a:r>
              <a:rPr lang="zh-CN" altLang="zh-CN" sz="2000" smtClean="0">
                <a:latin typeface="Times New Roman" pitchFamily="18" charset="0"/>
              </a:rPr>
              <a:t>安装文件。</a:t>
            </a:r>
          </a:p>
          <a:p>
            <a:pPr>
              <a:spcBef>
                <a:spcPct val="0"/>
              </a:spcBef>
            </a:pPr>
            <a:r>
              <a:rPr lang="zh-CN" altLang="zh-CN" sz="2000" smtClean="0">
                <a:latin typeface="Times New Roman" pitchFamily="18" charset="0"/>
              </a:rPr>
              <a:t>③ 邮件服务器</a:t>
            </a:r>
            <a:r>
              <a:rPr lang="en-US" altLang="zh-CN" sz="2000" smtClean="0">
                <a:latin typeface="Times New Roman" pitchFamily="18" charset="0"/>
              </a:rPr>
              <a:t>CMailServer</a:t>
            </a:r>
            <a:r>
              <a:rPr lang="zh-CN" altLang="zh-CN" sz="2000" smtClean="0">
                <a:latin typeface="Times New Roman" pitchFamily="18" charset="0"/>
              </a:rPr>
              <a:t>的设置。进入邮件服务器，单击</a:t>
            </a:r>
            <a:r>
              <a:rPr lang="en-US" altLang="zh-CN" sz="2000" smtClean="0">
                <a:latin typeface="Times New Roman" pitchFamily="18" charset="0"/>
              </a:rPr>
              <a:t>“</a:t>
            </a:r>
            <a:r>
              <a:rPr lang="zh-CN" altLang="zh-CN" sz="2000" smtClean="0">
                <a:latin typeface="Times New Roman" pitchFamily="18" charset="0"/>
              </a:rPr>
              <a:t>系统设置</a:t>
            </a:r>
            <a:r>
              <a:rPr lang="en-US" altLang="zh-CN" sz="2000" smtClean="0">
                <a:latin typeface="Times New Roman" pitchFamily="18" charset="0"/>
              </a:rPr>
              <a:t>”</a:t>
            </a:r>
            <a:r>
              <a:rPr lang="zh-CN" altLang="zh-CN" sz="2000" smtClean="0">
                <a:latin typeface="Times New Roman" pitchFamily="18" charset="0"/>
              </a:rPr>
              <a:t>命令，在</a:t>
            </a:r>
            <a:r>
              <a:rPr lang="en-US" altLang="zh-CN" sz="2000" smtClean="0">
                <a:latin typeface="Times New Roman" pitchFamily="18" charset="0"/>
              </a:rPr>
              <a:t>CMailServer</a:t>
            </a:r>
            <a:r>
              <a:rPr lang="zh-CN" altLang="zh-CN" sz="2000" smtClean="0">
                <a:latin typeface="Times New Roman" pitchFamily="18" charset="0"/>
              </a:rPr>
              <a:t>的设置里将邮箱域名设置成</a:t>
            </a:r>
            <a:r>
              <a:rPr lang="en-US" altLang="zh-CN" sz="2000" smtClean="0">
                <a:latin typeface="Times New Roman" pitchFamily="18" charset="0"/>
              </a:rPr>
              <a:t>topmail.com</a:t>
            </a:r>
            <a:r>
              <a:rPr lang="zh-CN" altLang="zh-CN" sz="2000" smtClean="0">
                <a:latin typeface="Times New Roman" pitchFamily="18" charset="0"/>
              </a:rPr>
              <a:t>，选择服务器作为局域网邮件服务器。</a:t>
            </a:r>
          </a:p>
          <a:p>
            <a:pPr>
              <a:spcBef>
                <a:spcPct val="0"/>
              </a:spcBef>
            </a:pPr>
            <a:r>
              <a:rPr lang="zh-CN" altLang="zh-CN" sz="2000" smtClean="0">
                <a:latin typeface="Times New Roman" pitchFamily="18" charset="0"/>
              </a:rPr>
              <a:t>④ 增加邮件账号。</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第七节 </a:t>
            </a:r>
            <a:r>
              <a:rPr lang="zh-CN" altLang="zh-CN" smtClean="0"/>
              <a:t>应用层案例实训</a:t>
            </a:r>
            <a:endParaRPr lang="zh-CN" altLang="en-US" smtClean="0"/>
          </a:p>
        </p:txBody>
      </p:sp>
      <p:sp>
        <p:nvSpPr>
          <p:cNvPr id="27651"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实验二：邮件服务器配置</a:t>
            </a:r>
          </a:p>
          <a:p>
            <a:pPr>
              <a:spcBef>
                <a:spcPct val="0"/>
              </a:spcBef>
            </a:pPr>
            <a:endParaRPr lang="zh-CN" altLang="zh-CN" sz="1000" smtClean="0">
              <a:latin typeface="Times New Roman" pitchFamily="18" charset="0"/>
            </a:endParaRPr>
          </a:p>
          <a:p>
            <a:pPr>
              <a:spcBef>
                <a:spcPct val="0"/>
              </a:spcBef>
            </a:pPr>
            <a:r>
              <a:rPr lang="en-US" altLang="zh-CN" sz="2000" smtClean="0">
                <a:solidFill>
                  <a:srgbClr val="00B0F0"/>
                </a:solidFill>
                <a:latin typeface="Times New Roman" pitchFamily="18" charset="0"/>
              </a:rPr>
              <a:t>6.</a:t>
            </a:r>
            <a:r>
              <a:rPr lang="zh-CN" altLang="zh-CN" sz="2000" smtClean="0">
                <a:solidFill>
                  <a:srgbClr val="00B0F0"/>
                </a:solidFill>
                <a:latin typeface="Times New Roman" pitchFamily="18" charset="0"/>
              </a:rPr>
              <a:t>实验步骤</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）客户端设置与邮件的收发，方法如下所述</a:t>
            </a:r>
            <a:r>
              <a:rPr lang="en-US" altLang="zh-CN" sz="2000" smtClean="0">
                <a:latin typeface="Times New Roman" pitchFamily="18" charset="0"/>
              </a:rPr>
              <a:t>:</a:t>
            </a:r>
          </a:p>
          <a:p>
            <a:pPr>
              <a:spcBef>
                <a:spcPct val="0"/>
              </a:spcBef>
            </a:pPr>
            <a:endParaRPr lang="zh-CN" altLang="zh-CN" sz="1000" smtClean="0">
              <a:latin typeface="Times New Roman" pitchFamily="18" charset="0"/>
            </a:endParaRPr>
          </a:p>
          <a:p>
            <a:pPr>
              <a:spcBef>
                <a:spcPct val="0"/>
              </a:spcBef>
            </a:pPr>
            <a:r>
              <a:rPr lang="zh-CN" altLang="zh-CN" sz="2000" smtClean="0">
                <a:latin typeface="Times New Roman" pitchFamily="18" charset="0"/>
              </a:rPr>
              <a:t>① 客户端用</a:t>
            </a:r>
            <a:r>
              <a:rPr lang="en-US" altLang="zh-CN" sz="2000" smtClean="0">
                <a:latin typeface="Times New Roman" pitchFamily="18" charset="0"/>
              </a:rPr>
              <a:t>IE</a:t>
            </a:r>
            <a:r>
              <a:rPr lang="zh-CN" altLang="zh-CN" sz="2000" smtClean="0">
                <a:latin typeface="Times New Roman" pitchFamily="18" charset="0"/>
              </a:rPr>
              <a:t>浏览器收发邮件，方法如下</a:t>
            </a:r>
            <a:r>
              <a:rPr lang="en-US" altLang="zh-CN" sz="2000" smtClean="0">
                <a:latin typeface="Times New Roman" pitchFamily="18" charset="0"/>
              </a:rPr>
              <a:t>:</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设置客户端能与邮件服务器连通。</a:t>
            </a:r>
          </a:p>
          <a:p>
            <a:pPr>
              <a:spcBef>
                <a:spcPct val="0"/>
              </a:spcBef>
            </a:pPr>
            <a:r>
              <a:rPr lang="en-US" altLang="zh-CN" sz="2000" smtClean="0">
                <a:latin typeface="Times New Roman" pitchFamily="18" charset="0"/>
              </a:rPr>
              <a:t>         IE</a:t>
            </a:r>
            <a:r>
              <a:rPr lang="zh-CN" altLang="zh-CN" sz="2000" smtClean="0">
                <a:latin typeface="Times New Roman" pitchFamily="18" charset="0"/>
              </a:rPr>
              <a:t>浏览器收发邮件</a:t>
            </a:r>
            <a:r>
              <a:rPr lang="en-US" altLang="zh-CN" sz="2000" smtClean="0">
                <a:latin typeface="Times New Roman" pitchFamily="18" charset="0"/>
              </a:rPr>
              <a:t>WebMail</a:t>
            </a:r>
            <a:r>
              <a:rPr lang="zh-CN" altLang="zh-CN" sz="2000" smtClean="0">
                <a:latin typeface="Times New Roman" pitchFamily="18" charset="0"/>
              </a:rPr>
              <a:t>：在</a:t>
            </a:r>
            <a:r>
              <a:rPr lang="en-US" altLang="zh-CN" sz="2000" smtClean="0">
                <a:latin typeface="Times New Roman" pitchFamily="18" charset="0"/>
              </a:rPr>
              <a:t>IE</a:t>
            </a:r>
            <a:r>
              <a:rPr lang="zh-CN" altLang="zh-CN" sz="2000" smtClean="0">
                <a:latin typeface="Times New Roman" pitchFamily="18" charset="0"/>
              </a:rPr>
              <a:t>浏览器输入地址</a:t>
            </a:r>
            <a:r>
              <a:rPr lang="en-US" altLang="zh-CN" sz="2000" smtClean="0">
                <a:latin typeface="Times New Roman" pitchFamily="18" charset="0"/>
              </a:rPr>
              <a:t>“URL</a:t>
            </a:r>
            <a:r>
              <a:rPr lang="zh-CN" altLang="zh-CN" sz="2000" smtClean="0">
                <a:latin typeface="Times New Roman" pitchFamily="18" charset="0"/>
              </a:rPr>
              <a:t>：</a:t>
            </a:r>
            <a:r>
              <a:rPr lang="en-US" altLang="zh-CN" sz="2000" smtClean="0">
                <a:latin typeface="Times New Roman" pitchFamily="18" charset="0"/>
              </a:rPr>
              <a:t>http：//邮件服务</a:t>
            </a:r>
            <a:r>
              <a:rPr lang="zh-CN" altLang="zh-CN" sz="2000" smtClean="0">
                <a:latin typeface="Times New Roman" pitchFamily="18" charset="0"/>
              </a:rPr>
              <a:t>器</a:t>
            </a:r>
            <a:r>
              <a:rPr lang="en-US" altLang="zh-CN" sz="2000" smtClean="0">
                <a:latin typeface="Times New Roman" pitchFamily="18" charset="0"/>
              </a:rPr>
              <a:t>IP/mail/”</a:t>
            </a:r>
            <a:r>
              <a:rPr lang="zh-CN" altLang="zh-CN" sz="2000" smtClean="0">
                <a:latin typeface="Times New Roman" pitchFamily="18" charset="0"/>
              </a:rPr>
              <a:t>。</a:t>
            </a:r>
          </a:p>
          <a:p>
            <a:pPr>
              <a:spcBef>
                <a:spcPct val="0"/>
              </a:spcBef>
            </a:pPr>
            <a:r>
              <a:rPr lang="en-US" altLang="zh-CN" sz="2000" smtClean="0">
                <a:latin typeface="Times New Roman" pitchFamily="18" charset="0"/>
              </a:rPr>
              <a:t>        </a:t>
            </a:r>
            <a:r>
              <a:rPr lang="zh-CN" altLang="zh-CN" sz="2000" smtClean="0">
                <a:latin typeface="Times New Roman" pitchFamily="18" charset="0"/>
              </a:rPr>
              <a:t>输入账号与密码，进入邮件服务器的收发邮件的页面。可测试发一封信给自己：</a:t>
            </a:r>
            <a:r>
              <a:rPr lang="en-US" altLang="zh-CN" sz="2000" smtClean="0">
                <a:latin typeface="Times New Roman" pitchFamily="18" charset="0"/>
              </a:rPr>
              <a:t>user@topmail.net</a:t>
            </a:r>
            <a:r>
              <a:rPr lang="zh-CN" altLang="zh-CN" sz="2000" smtClean="0">
                <a:latin typeface="Times New Roman" pitchFamily="18" charset="0"/>
              </a:rPr>
              <a:t>，然后收信，是否收到？</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smtClean="0">
                <a:latin typeface="Times New Roman" pitchFamily="18" charset="0"/>
              </a:rPr>
              <a:t>② 客户端用</a:t>
            </a:r>
            <a:r>
              <a:rPr lang="en-US" altLang="zh-CN" sz="2000" smtClean="0">
                <a:latin typeface="Times New Roman" pitchFamily="18" charset="0"/>
              </a:rPr>
              <a:t>OutLook</a:t>
            </a:r>
            <a:r>
              <a:rPr lang="zh-CN" altLang="zh-CN" sz="2000" smtClean="0">
                <a:latin typeface="Times New Roman" pitchFamily="18" charset="0"/>
              </a:rPr>
              <a:t>收发邮件，方法如下。</a:t>
            </a:r>
          </a:p>
          <a:p>
            <a:pPr>
              <a:spcBef>
                <a:spcPct val="0"/>
              </a:spcBef>
            </a:pPr>
            <a:r>
              <a:rPr lang="en-US" altLang="zh-CN" sz="2000" smtClean="0">
                <a:latin typeface="Times New Roman" pitchFamily="18" charset="0"/>
              </a:rPr>
              <a:t>        </a:t>
            </a:r>
            <a:r>
              <a:rPr lang="zh-CN" altLang="zh-CN" sz="2000" smtClean="0">
                <a:latin typeface="Times New Roman" pitchFamily="18" charset="0"/>
              </a:rPr>
              <a:t>设置</a:t>
            </a:r>
            <a:r>
              <a:rPr lang="en-US" altLang="zh-CN" sz="2000" smtClean="0">
                <a:latin typeface="Times New Roman" pitchFamily="18" charset="0"/>
              </a:rPr>
              <a:t>OutLook</a:t>
            </a:r>
            <a:r>
              <a:rPr lang="zh-CN" altLang="zh-CN" sz="2000" smtClean="0">
                <a:latin typeface="Times New Roman" pitchFamily="18" charset="0"/>
              </a:rPr>
              <a:t>的账号、</a:t>
            </a:r>
            <a:r>
              <a:rPr lang="en-US" altLang="zh-CN" sz="2000" smtClean="0">
                <a:latin typeface="Times New Roman" pitchFamily="18" charset="0"/>
              </a:rPr>
              <a:t>STMP</a:t>
            </a:r>
            <a:r>
              <a:rPr lang="zh-CN" altLang="zh-CN" sz="2000" smtClean="0">
                <a:latin typeface="Times New Roman" pitchFamily="18" charset="0"/>
              </a:rPr>
              <a:t>邮件服务器地址与</a:t>
            </a:r>
            <a:r>
              <a:rPr lang="en-US" altLang="zh-CN" sz="2000" smtClean="0">
                <a:latin typeface="Times New Roman" pitchFamily="18" charset="0"/>
              </a:rPr>
              <a:t>POP3</a:t>
            </a:r>
            <a:r>
              <a:rPr lang="zh-CN" altLang="zh-CN" sz="2000" smtClean="0">
                <a:latin typeface="Times New Roman" pitchFamily="18" charset="0"/>
              </a:rPr>
              <a:t>邮件服务器地址。</a:t>
            </a:r>
          </a:p>
          <a:p>
            <a:pPr>
              <a:spcBef>
                <a:spcPct val="0"/>
              </a:spcBef>
            </a:pPr>
            <a:r>
              <a:rPr lang="en-US" altLang="zh-CN" sz="2000" smtClean="0">
                <a:latin typeface="Times New Roman" pitchFamily="18" charset="0"/>
              </a:rPr>
              <a:t>        </a:t>
            </a:r>
            <a:r>
              <a:rPr lang="zh-CN" altLang="zh-CN" sz="2000" smtClean="0">
                <a:latin typeface="Times New Roman" pitchFamily="18" charset="0"/>
              </a:rPr>
              <a:t>用</a:t>
            </a:r>
            <a:r>
              <a:rPr lang="en-US" altLang="zh-CN" sz="2000" smtClean="0">
                <a:latin typeface="Times New Roman" pitchFamily="18" charset="0"/>
              </a:rPr>
              <a:t>OutLook</a:t>
            </a:r>
            <a:r>
              <a:rPr lang="zh-CN" altLang="zh-CN" sz="2000" smtClean="0">
                <a:latin typeface="Times New Roman" pitchFamily="18" charset="0"/>
              </a:rPr>
              <a:t>收发邮件测试。</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28675"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实验一：数据加密工具应用</a:t>
            </a:r>
          </a:p>
          <a:p>
            <a:pPr>
              <a:spcBef>
                <a:spcPct val="0"/>
              </a:spcBef>
            </a:pPr>
            <a:endParaRPr lang="zh-CN" altLang="zh-CN" sz="1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此次实验的主要目的是通过使用数据加密工具以及一些数据加密的使用程序，认识加密算法、密钥和公开密钥等基本概念。</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Windows</a:t>
            </a:r>
            <a:r>
              <a:rPr lang="zh-CN" altLang="zh-CN" sz="2000" smtClean="0">
                <a:latin typeface="Times New Roman" pitchFamily="18" charset="0"/>
              </a:rPr>
              <a:t>操作系统中安装和使用</a:t>
            </a:r>
            <a:r>
              <a:rPr lang="en-US" altLang="zh-CN" sz="2000" smtClean="0">
                <a:latin typeface="Times New Roman" pitchFamily="18" charset="0"/>
              </a:rPr>
              <a:t>PGP 7.03</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实验主要步骤如下</a:t>
            </a:r>
            <a:r>
              <a:rPr lang="zh-CN" altLang="en-US" sz="2000" smtClean="0">
                <a:latin typeface="Times New Roman" pitchFamily="18" charset="0"/>
              </a:rPr>
              <a:t>：</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）输出和签名公共密钥，使用</a:t>
            </a:r>
            <a:r>
              <a:rPr lang="en-US" altLang="zh-CN" sz="2000" smtClean="0">
                <a:latin typeface="Times New Roman" pitchFamily="18" charset="0"/>
              </a:rPr>
              <a:t>PGP</a:t>
            </a:r>
            <a:r>
              <a:rPr lang="zh-CN" altLang="zh-CN" sz="2000" smtClean="0">
                <a:latin typeface="Times New Roman" pitchFamily="18" charset="0"/>
              </a:rPr>
              <a:t>与</a:t>
            </a:r>
            <a:r>
              <a:rPr lang="en-US" altLang="zh-CN" sz="2000" smtClean="0">
                <a:latin typeface="Times New Roman" pitchFamily="18" charset="0"/>
              </a:rPr>
              <a:t>Outlook</a:t>
            </a:r>
            <a:r>
              <a:rPr lang="zh-CN" altLang="zh-CN" sz="2000" smtClean="0">
                <a:latin typeface="Times New Roman" pitchFamily="18" charset="0"/>
              </a:rPr>
              <a:t>来发送加密的电子邮件。</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）使用一些常见的数据加密工具，对电子邮件进行加密，然后进行运输，收到后再进行解密。</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29699"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实验二：</a:t>
            </a:r>
            <a:r>
              <a:rPr lang="en-US" altLang="zh-CN" sz="2000" smtClean="0">
                <a:solidFill>
                  <a:srgbClr val="FF0000"/>
                </a:solidFill>
                <a:latin typeface="Times New Roman" pitchFamily="18" charset="0"/>
              </a:rPr>
              <a:t>DES</a:t>
            </a:r>
            <a:r>
              <a:rPr lang="zh-CN" altLang="zh-CN" sz="2000" smtClean="0">
                <a:solidFill>
                  <a:srgbClr val="FF0000"/>
                </a:solidFill>
                <a:latin typeface="Times New Roman" pitchFamily="18" charset="0"/>
              </a:rPr>
              <a:t>加密与解密算法的实现</a:t>
            </a:r>
          </a:p>
          <a:p>
            <a:pPr>
              <a:spcBef>
                <a:spcPct val="0"/>
              </a:spcBef>
            </a:pPr>
            <a:endParaRPr lang="zh-CN" altLang="zh-CN" sz="1000" smtClean="0">
              <a:latin typeface="Times New Roman" pitchFamily="18" charset="0"/>
            </a:endParaRPr>
          </a:p>
          <a:p>
            <a:pPr>
              <a:spcBef>
                <a:spcPct val="0"/>
              </a:spcBef>
            </a:pPr>
            <a:r>
              <a:rPr lang="en-US" altLang="zh-CN" sz="2000" smtClean="0">
                <a:latin typeface="Times New Roman" pitchFamily="18" charset="0"/>
              </a:rPr>
              <a:t>        DES</a:t>
            </a:r>
            <a:r>
              <a:rPr lang="zh-CN" altLang="zh-CN" sz="2000" smtClean="0">
                <a:latin typeface="Times New Roman" pitchFamily="18" charset="0"/>
              </a:rPr>
              <a:t>算法是一种用</a:t>
            </a:r>
            <a:r>
              <a:rPr lang="en-US" altLang="zh-CN" sz="2000" smtClean="0">
                <a:latin typeface="Times New Roman" pitchFamily="18" charset="0"/>
              </a:rPr>
              <a:t>56</a:t>
            </a:r>
            <a:r>
              <a:rPr lang="zh-CN" altLang="zh-CN" sz="2000" smtClean="0">
                <a:latin typeface="Times New Roman" pitchFamily="18" charset="0"/>
              </a:rPr>
              <a:t>位密钥来加密</a:t>
            </a:r>
            <a:r>
              <a:rPr lang="en-US" altLang="zh-CN" sz="2000" smtClean="0">
                <a:latin typeface="Times New Roman" pitchFamily="18" charset="0"/>
              </a:rPr>
              <a:t>64</a:t>
            </a:r>
            <a:r>
              <a:rPr lang="zh-CN" altLang="zh-CN" sz="2000" smtClean="0">
                <a:latin typeface="Times New Roman" pitchFamily="18" charset="0"/>
              </a:rPr>
              <a:t>位数据的方法。它属于对称密钥加密体制。此次实验的主要目的是熟悉</a:t>
            </a:r>
            <a:r>
              <a:rPr lang="en-US" altLang="zh-CN" sz="2000" smtClean="0">
                <a:latin typeface="Times New Roman" pitchFamily="18" charset="0"/>
              </a:rPr>
              <a:t>DES</a:t>
            </a:r>
            <a:r>
              <a:rPr lang="zh-CN" altLang="zh-CN" sz="2000" smtClean="0">
                <a:latin typeface="Times New Roman" pitchFamily="18" charset="0"/>
              </a:rPr>
              <a:t>算法的流程，理解其加密过程。</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smtClean="0">
                <a:latin typeface="Times New Roman" pitchFamily="18" charset="0"/>
              </a:rPr>
              <a:t>实验主要步骤如下</a:t>
            </a:r>
            <a:r>
              <a:rPr lang="zh-CN" altLang="en-US" sz="2000" smtClean="0">
                <a:latin typeface="Times New Roman" pitchFamily="18" charset="0"/>
              </a:rPr>
              <a:t>：</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）下载</a:t>
            </a:r>
            <a:r>
              <a:rPr lang="en-US" altLang="zh-CN" sz="2000" smtClean="0">
                <a:latin typeface="Times New Roman" pitchFamily="18" charset="0"/>
              </a:rPr>
              <a:t>DES</a:t>
            </a:r>
            <a:r>
              <a:rPr lang="zh-CN" altLang="zh-CN" sz="2000" smtClean="0">
                <a:latin typeface="Times New Roman" pitchFamily="18" charset="0"/>
              </a:rPr>
              <a:t>源程序，利用搜索引擎从因特网上找到采用某种程序设计语言编写的</a:t>
            </a:r>
            <a:r>
              <a:rPr lang="en-US" altLang="zh-CN" sz="2000" smtClean="0">
                <a:latin typeface="Times New Roman" pitchFamily="18" charset="0"/>
              </a:rPr>
              <a:t>DES</a:t>
            </a:r>
            <a:r>
              <a:rPr lang="zh-CN" altLang="zh-CN" sz="2000" smtClean="0">
                <a:latin typeface="Times New Roman" pitchFamily="18" charset="0"/>
              </a:rPr>
              <a:t>算法的源程序，并将找到的源程序代码下载到本地计算机上。</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）改写源程序。首先分析并画出所下载的</a:t>
            </a:r>
            <a:r>
              <a:rPr lang="en-US" altLang="zh-CN" sz="2000" smtClean="0">
                <a:latin typeface="Times New Roman" pitchFamily="18" charset="0"/>
              </a:rPr>
              <a:t>DES</a:t>
            </a:r>
            <a:r>
              <a:rPr lang="zh-CN" altLang="zh-CN" sz="2000" smtClean="0">
                <a:latin typeface="Times New Roman" pitchFamily="18" charset="0"/>
              </a:rPr>
              <a:t>算法源程序的程序流程图。</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）用自己熟悉的另外一种程序设计语言来重新实现</a:t>
            </a:r>
            <a:r>
              <a:rPr lang="en-US" altLang="zh-CN" sz="2000" smtClean="0">
                <a:latin typeface="Times New Roman" pitchFamily="18" charset="0"/>
              </a:rPr>
              <a:t>DES</a:t>
            </a:r>
            <a:r>
              <a:rPr lang="zh-CN" altLang="zh-CN" sz="2000" smtClean="0">
                <a:latin typeface="Times New Roman" pitchFamily="18" charset="0"/>
              </a:rPr>
              <a:t>算法。</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DES</a:t>
            </a:r>
            <a:r>
              <a:rPr lang="zh-CN" altLang="zh-CN" sz="2000" smtClean="0">
                <a:latin typeface="Times New Roman" pitchFamily="18" charset="0"/>
              </a:rPr>
              <a:t>加密算法的具体过程描述如下：</a:t>
            </a:r>
            <a:r>
              <a:rPr lang="en-US" altLang="zh-CN" sz="2000" smtClean="0">
                <a:latin typeface="Times New Roman" pitchFamily="18" charset="0"/>
              </a:rPr>
              <a:t>DES</a:t>
            </a:r>
            <a:r>
              <a:rPr lang="zh-CN" altLang="zh-CN" sz="2000" smtClean="0">
                <a:latin typeface="Times New Roman" pitchFamily="18" charset="0"/>
              </a:rPr>
              <a:t>算法把</a:t>
            </a:r>
            <a:r>
              <a:rPr lang="en-US" altLang="zh-CN" sz="2000" smtClean="0">
                <a:latin typeface="Times New Roman" pitchFamily="18" charset="0"/>
              </a:rPr>
              <a:t>64</a:t>
            </a:r>
            <a:r>
              <a:rPr lang="zh-CN" altLang="zh-CN" sz="2000" smtClean="0">
                <a:latin typeface="Times New Roman" pitchFamily="18" charset="0"/>
              </a:rPr>
              <a:t>位的明文输入块变为</a:t>
            </a:r>
            <a:r>
              <a:rPr lang="en-US" altLang="zh-CN" sz="2000" smtClean="0">
                <a:latin typeface="Times New Roman" pitchFamily="18" charset="0"/>
              </a:rPr>
              <a:t>64</a:t>
            </a:r>
            <a:r>
              <a:rPr lang="zh-CN" altLang="zh-CN" sz="2000" smtClean="0">
                <a:latin typeface="Times New Roman" pitchFamily="18" charset="0"/>
              </a:rPr>
              <a:t>位的密文输出块，它所使用的密钥也是</a:t>
            </a:r>
            <a:r>
              <a:rPr lang="en-US" altLang="zh-CN" sz="2000" smtClean="0">
                <a:latin typeface="Times New Roman" pitchFamily="18" charset="0"/>
              </a:rPr>
              <a:t>64</a:t>
            </a:r>
            <a:r>
              <a:rPr lang="zh-CN" altLang="zh-CN" sz="2000" smtClean="0">
                <a:latin typeface="Times New Roman" pitchFamily="18" charset="0"/>
              </a:rPr>
              <a:t>位。</a:t>
            </a:r>
          </a:p>
          <a:p>
            <a:pPr>
              <a:spcBef>
                <a:spcPct val="0"/>
              </a:spcBef>
            </a:pPr>
            <a:r>
              <a:rPr lang="en-US" altLang="zh-CN" sz="2000" smtClean="0">
                <a:latin typeface="Times New Roman" pitchFamily="18" charset="0"/>
              </a:rPr>
              <a:t>        </a:t>
            </a:r>
            <a:r>
              <a:rPr lang="zh-CN" altLang="zh-CN" sz="2000" smtClean="0">
                <a:latin typeface="Times New Roman" pitchFamily="18" charset="0"/>
              </a:rPr>
              <a:t>其功能是把输入的</a:t>
            </a:r>
            <a:r>
              <a:rPr lang="en-US" altLang="zh-CN" sz="2000" smtClean="0">
                <a:latin typeface="Times New Roman" pitchFamily="18" charset="0"/>
              </a:rPr>
              <a:t>64</a:t>
            </a:r>
            <a:r>
              <a:rPr lang="zh-CN" altLang="zh-CN" sz="2000" smtClean="0">
                <a:latin typeface="Times New Roman" pitchFamily="18" charset="0"/>
              </a:rPr>
              <a:t>位数据块按位重新组合，并把输出分为</a:t>
            </a:r>
            <a:r>
              <a:rPr lang="en-US" altLang="zh-CN" sz="2000" smtClean="0">
                <a:latin typeface="Times New Roman" pitchFamily="18" charset="0"/>
              </a:rPr>
              <a:t>L0</a:t>
            </a:r>
            <a:r>
              <a:rPr lang="zh-CN" altLang="zh-CN" sz="2000" smtClean="0">
                <a:latin typeface="Times New Roman" pitchFamily="18" charset="0"/>
              </a:rPr>
              <a:t>、</a:t>
            </a:r>
            <a:r>
              <a:rPr lang="en-US" altLang="zh-CN" sz="2000" smtClean="0">
                <a:latin typeface="Times New Roman" pitchFamily="18" charset="0"/>
              </a:rPr>
              <a:t>R0</a:t>
            </a:r>
            <a:r>
              <a:rPr lang="zh-CN" altLang="zh-CN" sz="2000" smtClean="0">
                <a:latin typeface="Times New Roman" pitchFamily="18" charset="0"/>
              </a:rPr>
              <a:t>两部分，每部分各长</a:t>
            </a:r>
            <a:r>
              <a:rPr lang="en-US" altLang="zh-CN" sz="2000" smtClean="0">
                <a:latin typeface="Times New Roman" pitchFamily="18" charset="0"/>
              </a:rPr>
              <a:t>32</a:t>
            </a:r>
            <a:r>
              <a:rPr lang="zh-CN" altLang="zh-CN" sz="2000" smtClean="0">
                <a:latin typeface="Times New Roman" pitchFamily="18" charset="0"/>
              </a:rPr>
              <a:t>位，其置换规则如下</a:t>
            </a:r>
            <a:r>
              <a:rPr lang="zh-CN" altLang="en-US" sz="2000" smtClean="0">
                <a:latin typeface="Times New Roman" pitchFamily="18" charset="0"/>
              </a:rPr>
              <a:t>一张幻灯片所示。</a:t>
            </a:r>
            <a:r>
              <a:rPr lang="en-US" altLang="zh-CN" sz="2000" smtClean="0"/>
              <a:t/>
            </a:r>
            <a:br>
              <a:rPr lang="en-US" altLang="zh-CN" sz="2000" smtClean="0"/>
            </a:b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30723" name="内容占位符 2"/>
          <p:cNvSpPr>
            <a:spLocks noGrp="1"/>
          </p:cNvSpPr>
          <p:nvPr>
            <p:ph idx="1"/>
          </p:nvPr>
        </p:nvSpPr>
        <p:spPr>
          <a:xfrm>
            <a:off x="179388" y="1190625"/>
            <a:ext cx="8785225" cy="5694363"/>
          </a:xfrm>
        </p:spPr>
        <p:txBody>
          <a:bodyPr/>
          <a:lstStyle/>
          <a:p>
            <a:pPr>
              <a:spcBef>
                <a:spcPct val="0"/>
              </a:spcBef>
            </a:pPr>
            <a:r>
              <a:rPr lang="zh-CN" altLang="zh-CN" sz="2000" smtClean="0">
                <a:solidFill>
                  <a:srgbClr val="FF0000"/>
                </a:solidFill>
                <a:latin typeface="Times New Roman" pitchFamily="18" charset="0"/>
              </a:rPr>
              <a:t>实验二：</a:t>
            </a:r>
            <a:r>
              <a:rPr lang="en-US" altLang="zh-CN" sz="2000" smtClean="0">
                <a:solidFill>
                  <a:srgbClr val="FF0000"/>
                </a:solidFill>
                <a:latin typeface="Times New Roman" pitchFamily="18" charset="0"/>
              </a:rPr>
              <a:t>DES</a:t>
            </a:r>
            <a:r>
              <a:rPr lang="zh-CN" altLang="zh-CN" sz="2000" smtClean="0">
                <a:solidFill>
                  <a:srgbClr val="FF0000"/>
                </a:solidFill>
                <a:latin typeface="Times New Roman" pitchFamily="18" charset="0"/>
              </a:rPr>
              <a:t>加密与解密算法的实现</a:t>
            </a:r>
          </a:p>
          <a:p>
            <a:pPr>
              <a:spcBef>
                <a:spcPct val="0"/>
              </a:spcBef>
            </a:pPr>
            <a:endParaRPr lang="zh-CN" altLang="zh-CN" sz="1000" smtClean="0">
              <a:latin typeface="Times New Roman" pitchFamily="18" charset="0"/>
            </a:endParaRPr>
          </a:p>
          <a:p>
            <a:pPr>
              <a:spcBef>
                <a:spcPct val="0"/>
              </a:spcBef>
            </a:pPr>
            <a:r>
              <a:rPr lang="en-US" altLang="zh-CN" sz="2000" smtClean="0">
                <a:latin typeface="Times New Roman" pitchFamily="18" charset="0"/>
              </a:rPr>
              <a:t>        58</a:t>
            </a:r>
            <a:r>
              <a:rPr lang="zh-CN" altLang="zh-CN" sz="2000" smtClean="0">
                <a:latin typeface="Times New Roman" pitchFamily="18" charset="0"/>
              </a:rPr>
              <a:t>，</a:t>
            </a:r>
            <a:r>
              <a:rPr lang="en-US" altLang="zh-CN" sz="2000" smtClean="0">
                <a:latin typeface="Times New Roman" pitchFamily="18" charset="0"/>
              </a:rPr>
              <a:t>50</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34</a:t>
            </a:r>
            <a:r>
              <a:rPr lang="zh-CN" altLang="zh-CN" sz="2000" smtClean="0">
                <a:latin typeface="Times New Roman" pitchFamily="18" charset="0"/>
              </a:rPr>
              <a:t>，</a:t>
            </a:r>
            <a:r>
              <a:rPr lang="en-US" altLang="zh-CN" sz="2000" smtClean="0">
                <a:latin typeface="Times New Roman" pitchFamily="18" charset="0"/>
              </a:rPr>
              <a:t>26</a:t>
            </a:r>
            <a:r>
              <a:rPr lang="zh-CN" altLang="zh-CN" sz="2000" smtClean="0">
                <a:latin typeface="Times New Roman" pitchFamily="18" charset="0"/>
              </a:rPr>
              <a:t>，</a:t>
            </a:r>
            <a:r>
              <a:rPr lang="en-US" altLang="zh-CN" sz="2000" smtClean="0">
                <a:latin typeface="Times New Roman" pitchFamily="18" charset="0"/>
              </a:rPr>
              <a:t>18</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60</a:t>
            </a:r>
            <a:r>
              <a:rPr lang="zh-CN" altLang="zh-CN" sz="2000" smtClean="0">
                <a:latin typeface="Times New Roman" pitchFamily="18" charset="0"/>
              </a:rPr>
              <a:t>，</a:t>
            </a:r>
            <a:r>
              <a:rPr lang="en-US" altLang="zh-CN" sz="2000" smtClean="0">
                <a:latin typeface="Times New Roman" pitchFamily="18" charset="0"/>
              </a:rPr>
              <a:t>52</a:t>
            </a:r>
            <a:r>
              <a:rPr lang="zh-CN" altLang="zh-CN" sz="2000" smtClean="0">
                <a:latin typeface="Times New Roman" pitchFamily="18" charset="0"/>
              </a:rPr>
              <a:t>，</a:t>
            </a:r>
            <a:r>
              <a:rPr lang="en-US" altLang="zh-CN" sz="2000" smtClean="0">
                <a:latin typeface="Times New Roman" pitchFamily="18" charset="0"/>
              </a:rPr>
              <a:t>44</a:t>
            </a:r>
            <a:r>
              <a:rPr lang="zh-CN" altLang="zh-CN" sz="2000" smtClean="0">
                <a:latin typeface="Times New Roman" pitchFamily="18" charset="0"/>
              </a:rPr>
              <a:t>，</a:t>
            </a:r>
            <a:r>
              <a:rPr lang="en-US" altLang="zh-CN" sz="2000" smtClean="0">
                <a:latin typeface="Times New Roman" pitchFamily="18" charset="0"/>
              </a:rPr>
              <a:t>36</a:t>
            </a:r>
            <a:r>
              <a:rPr lang="zh-CN" altLang="zh-CN" sz="2000" smtClean="0">
                <a:latin typeface="Times New Roman" pitchFamily="18" charset="0"/>
              </a:rPr>
              <a:t>，</a:t>
            </a:r>
            <a:r>
              <a:rPr lang="en-US" altLang="zh-CN" sz="2000" smtClean="0">
                <a:latin typeface="Times New Roman" pitchFamily="18" charset="0"/>
              </a:rPr>
              <a:t>28</a:t>
            </a:r>
            <a:r>
              <a:rPr lang="zh-CN" altLang="zh-CN" sz="2000" smtClean="0">
                <a:latin typeface="Times New Roman" pitchFamily="18" charset="0"/>
              </a:rPr>
              <a:t>，</a:t>
            </a:r>
            <a:r>
              <a:rPr lang="en-US" altLang="zh-CN" sz="2000" smtClean="0">
                <a:latin typeface="Times New Roman" pitchFamily="18" charset="0"/>
              </a:rPr>
              <a:t>20</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62</a:t>
            </a:r>
            <a:r>
              <a:rPr lang="zh-CN" altLang="zh-CN" sz="2000" smtClean="0">
                <a:latin typeface="Times New Roman" pitchFamily="18" charset="0"/>
              </a:rPr>
              <a:t>，</a:t>
            </a:r>
            <a:r>
              <a:rPr lang="en-US" altLang="zh-CN" sz="2000" smtClean="0">
                <a:latin typeface="Times New Roman" pitchFamily="18" charset="0"/>
              </a:rPr>
              <a:t>54</a:t>
            </a:r>
            <a:r>
              <a:rPr lang="zh-CN" altLang="zh-CN" sz="2000" smtClean="0">
                <a:latin typeface="Times New Roman" pitchFamily="18" charset="0"/>
              </a:rPr>
              <a:t>，</a:t>
            </a:r>
            <a:r>
              <a:rPr lang="en-US" altLang="zh-CN" sz="2000" smtClean="0">
                <a:latin typeface="Times New Roman" pitchFamily="18" charset="0"/>
              </a:rPr>
              <a:t>46</a:t>
            </a:r>
            <a:r>
              <a:rPr lang="zh-CN" altLang="zh-CN" sz="2000" smtClean="0">
                <a:latin typeface="Times New Roman" pitchFamily="18" charset="0"/>
              </a:rPr>
              <a:t>，</a:t>
            </a:r>
            <a:r>
              <a:rPr lang="en-US" altLang="zh-CN" sz="2000" smtClean="0">
                <a:latin typeface="Times New Roman" pitchFamily="18" charset="0"/>
              </a:rPr>
              <a:t>38</a:t>
            </a:r>
            <a:r>
              <a:rPr lang="zh-CN" altLang="zh-CN" sz="2000" smtClean="0">
                <a:latin typeface="Times New Roman" pitchFamily="18" charset="0"/>
              </a:rPr>
              <a:t>，</a:t>
            </a:r>
            <a:r>
              <a:rPr lang="en-US" altLang="zh-CN" sz="2000" smtClean="0">
                <a:latin typeface="Times New Roman" pitchFamily="18" charset="0"/>
              </a:rPr>
              <a:t>30</a:t>
            </a:r>
            <a:r>
              <a:rPr lang="zh-CN" altLang="zh-CN" sz="2000" smtClean="0">
                <a:latin typeface="Times New Roman" pitchFamily="18" charset="0"/>
              </a:rPr>
              <a:t>，</a:t>
            </a:r>
            <a:r>
              <a:rPr lang="en-US" altLang="zh-CN" sz="2000" smtClean="0">
                <a:latin typeface="Times New Roman" pitchFamily="18" charset="0"/>
              </a:rPr>
              <a:t>22</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64</a:t>
            </a:r>
            <a:r>
              <a:rPr lang="zh-CN" altLang="zh-CN" sz="2000" smtClean="0">
                <a:latin typeface="Times New Roman" pitchFamily="18" charset="0"/>
              </a:rPr>
              <a:t>，</a:t>
            </a:r>
            <a:r>
              <a:rPr lang="en-US" altLang="zh-CN" sz="2000" smtClean="0">
                <a:latin typeface="Times New Roman" pitchFamily="18" charset="0"/>
              </a:rPr>
              <a:t>56</a:t>
            </a:r>
            <a:r>
              <a:rPr lang="zh-CN" altLang="zh-CN" sz="2000" smtClean="0">
                <a:latin typeface="Times New Roman" pitchFamily="18" charset="0"/>
              </a:rPr>
              <a:t>，</a:t>
            </a:r>
            <a:r>
              <a:rPr lang="en-US" altLang="zh-CN" sz="2000" smtClean="0">
                <a:latin typeface="Times New Roman" pitchFamily="18" charset="0"/>
              </a:rPr>
              <a:t>48</a:t>
            </a:r>
            <a:r>
              <a:rPr lang="zh-CN" altLang="zh-CN" sz="2000" smtClean="0">
                <a:latin typeface="Times New Roman" pitchFamily="18" charset="0"/>
              </a:rPr>
              <a:t>，</a:t>
            </a:r>
            <a:r>
              <a:rPr lang="en-US" altLang="zh-CN" sz="2000" smtClean="0">
                <a:latin typeface="Times New Roman" pitchFamily="18" charset="0"/>
              </a:rPr>
              <a:t>40</a:t>
            </a:r>
            <a:r>
              <a:rPr lang="zh-CN" altLang="zh-CN" sz="2000" smtClean="0">
                <a:latin typeface="Times New Roman" pitchFamily="18" charset="0"/>
              </a:rPr>
              <a:t>，</a:t>
            </a:r>
            <a:r>
              <a:rPr lang="en-US" altLang="zh-CN" sz="2000" smtClean="0">
                <a:latin typeface="Times New Roman" pitchFamily="18" charset="0"/>
              </a:rPr>
              <a:t>32</a:t>
            </a:r>
            <a:r>
              <a:rPr lang="zh-CN" altLang="zh-CN" sz="2000" smtClean="0">
                <a:latin typeface="Times New Roman" pitchFamily="18" charset="0"/>
              </a:rPr>
              <a:t>，</a:t>
            </a:r>
            <a:r>
              <a:rPr lang="en-US" altLang="zh-CN" sz="2000" smtClean="0">
                <a:latin typeface="Times New Roman" pitchFamily="18" charset="0"/>
              </a:rPr>
              <a:t>24</a:t>
            </a:r>
            <a:r>
              <a:rPr lang="zh-CN" altLang="zh-CN" sz="2000" smtClean="0">
                <a:latin typeface="Times New Roman" pitchFamily="18" charset="0"/>
              </a:rPr>
              <a:t>，</a:t>
            </a:r>
            <a:r>
              <a:rPr lang="en-US" altLang="zh-CN" sz="2000" smtClean="0">
                <a:latin typeface="Times New Roman" pitchFamily="18" charset="0"/>
              </a:rPr>
              <a:t>16</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57</a:t>
            </a:r>
            <a:r>
              <a:rPr lang="zh-CN" altLang="zh-CN" sz="2000" smtClean="0">
                <a:latin typeface="Times New Roman" pitchFamily="18" charset="0"/>
              </a:rPr>
              <a:t>，</a:t>
            </a:r>
            <a:r>
              <a:rPr lang="en-US" altLang="zh-CN" sz="2000" smtClean="0">
                <a:latin typeface="Times New Roman" pitchFamily="18" charset="0"/>
              </a:rPr>
              <a:t>49</a:t>
            </a:r>
            <a:r>
              <a:rPr lang="zh-CN" altLang="zh-CN" sz="2000" smtClean="0">
                <a:latin typeface="Times New Roman" pitchFamily="18" charset="0"/>
              </a:rPr>
              <a:t>，</a:t>
            </a:r>
            <a:r>
              <a:rPr lang="en-US" altLang="zh-CN" sz="2000" smtClean="0">
                <a:latin typeface="Times New Roman" pitchFamily="18" charset="0"/>
              </a:rPr>
              <a:t>41</a:t>
            </a:r>
            <a:r>
              <a:rPr lang="zh-CN" altLang="zh-CN" sz="2000" smtClean="0">
                <a:latin typeface="Times New Roman" pitchFamily="18" charset="0"/>
              </a:rPr>
              <a:t>，</a:t>
            </a:r>
            <a:r>
              <a:rPr lang="en-US" altLang="zh-CN" sz="2000" smtClean="0">
                <a:latin typeface="Times New Roman" pitchFamily="18" charset="0"/>
              </a:rPr>
              <a:t>33</a:t>
            </a:r>
            <a:r>
              <a:rPr lang="zh-CN" altLang="zh-CN" sz="2000" smtClean="0">
                <a:latin typeface="Times New Roman" pitchFamily="18" charset="0"/>
              </a:rPr>
              <a:t>，</a:t>
            </a:r>
            <a:r>
              <a:rPr lang="en-US" altLang="zh-CN" sz="2000" smtClean="0">
                <a:latin typeface="Times New Roman" pitchFamily="18" charset="0"/>
              </a:rPr>
              <a:t>25</a:t>
            </a:r>
            <a:r>
              <a:rPr lang="zh-CN" altLang="zh-CN" sz="2000" smtClean="0">
                <a:latin typeface="Times New Roman" pitchFamily="18" charset="0"/>
              </a:rPr>
              <a:t>，</a:t>
            </a:r>
            <a:r>
              <a:rPr lang="en-US" altLang="zh-CN" sz="2000" smtClean="0">
                <a:latin typeface="Times New Roman" pitchFamily="18" charset="0"/>
              </a:rPr>
              <a:t>17</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59</a:t>
            </a:r>
            <a:r>
              <a:rPr lang="zh-CN" altLang="zh-CN" sz="2000" smtClean="0">
                <a:latin typeface="Times New Roman" pitchFamily="18" charset="0"/>
              </a:rPr>
              <a:t>，</a:t>
            </a:r>
            <a:r>
              <a:rPr lang="en-US" altLang="zh-CN" sz="2000" smtClean="0">
                <a:latin typeface="Times New Roman" pitchFamily="18" charset="0"/>
              </a:rPr>
              <a:t>51</a:t>
            </a:r>
            <a:r>
              <a:rPr lang="zh-CN" altLang="zh-CN" sz="2000" smtClean="0">
                <a:latin typeface="Times New Roman" pitchFamily="18" charset="0"/>
              </a:rPr>
              <a:t>，</a:t>
            </a:r>
            <a:r>
              <a:rPr lang="en-US" altLang="zh-CN" sz="2000" smtClean="0">
                <a:latin typeface="Times New Roman" pitchFamily="18" charset="0"/>
              </a:rPr>
              <a:t>43</a:t>
            </a:r>
            <a:r>
              <a:rPr lang="zh-CN" altLang="zh-CN" sz="2000" smtClean="0">
                <a:latin typeface="Times New Roman" pitchFamily="18" charset="0"/>
              </a:rPr>
              <a:t>，</a:t>
            </a:r>
            <a:r>
              <a:rPr lang="en-US" altLang="zh-CN" sz="2000" smtClean="0">
                <a:latin typeface="Times New Roman" pitchFamily="18" charset="0"/>
              </a:rPr>
              <a:t>35</a:t>
            </a:r>
            <a:r>
              <a:rPr lang="zh-CN" altLang="zh-CN" sz="2000" smtClean="0">
                <a:latin typeface="Times New Roman" pitchFamily="18" charset="0"/>
              </a:rPr>
              <a:t>，</a:t>
            </a:r>
            <a:r>
              <a:rPr lang="en-US" altLang="zh-CN" sz="2000" smtClean="0">
                <a:latin typeface="Times New Roman" pitchFamily="18" charset="0"/>
              </a:rPr>
              <a:t>27</a:t>
            </a:r>
            <a:r>
              <a:rPr lang="zh-CN" altLang="zh-CN" sz="2000" smtClean="0">
                <a:latin typeface="Times New Roman" pitchFamily="18" charset="0"/>
              </a:rPr>
              <a:t>，</a:t>
            </a:r>
            <a:r>
              <a:rPr lang="en-US" altLang="zh-CN" sz="2000" smtClean="0">
                <a:latin typeface="Times New Roman" pitchFamily="18" charset="0"/>
              </a:rPr>
              <a:t>19</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61</a:t>
            </a:r>
            <a:r>
              <a:rPr lang="zh-CN" altLang="zh-CN" sz="2000" smtClean="0">
                <a:latin typeface="Times New Roman" pitchFamily="18" charset="0"/>
              </a:rPr>
              <a:t>，</a:t>
            </a:r>
            <a:r>
              <a:rPr lang="en-US" altLang="zh-CN" sz="2000" smtClean="0">
                <a:latin typeface="Times New Roman" pitchFamily="18" charset="0"/>
              </a:rPr>
              <a:t>53</a:t>
            </a:r>
            <a:r>
              <a:rPr lang="zh-CN" altLang="zh-CN" sz="2000" smtClean="0">
                <a:latin typeface="Times New Roman" pitchFamily="18" charset="0"/>
              </a:rPr>
              <a:t>，</a:t>
            </a:r>
            <a:r>
              <a:rPr lang="en-US" altLang="zh-CN" sz="2000" smtClean="0">
                <a:latin typeface="Times New Roman" pitchFamily="18" charset="0"/>
              </a:rPr>
              <a:t>45</a:t>
            </a:r>
            <a:r>
              <a:rPr lang="zh-CN" altLang="zh-CN" sz="2000" smtClean="0">
                <a:latin typeface="Times New Roman" pitchFamily="18" charset="0"/>
              </a:rPr>
              <a:t>，</a:t>
            </a:r>
            <a:r>
              <a:rPr lang="en-US" altLang="zh-CN" sz="2000" smtClean="0">
                <a:latin typeface="Times New Roman" pitchFamily="18" charset="0"/>
              </a:rPr>
              <a:t>37</a:t>
            </a:r>
            <a:r>
              <a:rPr lang="zh-CN" altLang="zh-CN" sz="2000" smtClean="0">
                <a:latin typeface="Times New Roman" pitchFamily="18" charset="0"/>
              </a:rPr>
              <a:t>，</a:t>
            </a:r>
            <a:r>
              <a:rPr lang="en-US" altLang="zh-CN" sz="2000" smtClean="0">
                <a:latin typeface="Times New Roman" pitchFamily="18" charset="0"/>
              </a:rPr>
              <a:t>29</a:t>
            </a:r>
            <a:r>
              <a:rPr lang="zh-CN" altLang="zh-CN" sz="2000" smtClean="0">
                <a:latin typeface="Times New Roman" pitchFamily="18" charset="0"/>
              </a:rPr>
              <a:t>，</a:t>
            </a:r>
            <a:r>
              <a:rPr lang="en-US" altLang="zh-CN" sz="2000" smtClean="0">
                <a:latin typeface="Times New Roman" pitchFamily="18" charset="0"/>
              </a:rPr>
              <a:t>21</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63</a:t>
            </a:r>
            <a:r>
              <a:rPr lang="zh-CN" altLang="zh-CN" sz="2000" smtClean="0">
                <a:latin typeface="Times New Roman" pitchFamily="18" charset="0"/>
              </a:rPr>
              <a:t>，</a:t>
            </a:r>
            <a:r>
              <a:rPr lang="en-US" altLang="zh-CN" sz="2000" smtClean="0">
                <a:latin typeface="Times New Roman" pitchFamily="18" charset="0"/>
              </a:rPr>
              <a:t>55</a:t>
            </a:r>
            <a:r>
              <a:rPr lang="zh-CN" altLang="zh-CN" sz="2000" smtClean="0">
                <a:latin typeface="Times New Roman" pitchFamily="18" charset="0"/>
              </a:rPr>
              <a:t>，</a:t>
            </a:r>
            <a:r>
              <a:rPr lang="en-US" altLang="zh-CN" sz="2000" smtClean="0">
                <a:latin typeface="Times New Roman" pitchFamily="18" charset="0"/>
              </a:rPr>
              <a:t>47</a:t>
            </a:r>
            <a:r>
              <a:rPr lang="zh-CN" altLang="zh-CN" sz="2000" smtClean="0">
                <a:latin typeface="Times New Roman" pitchFamily="18" charset="0"/>
              </a:rPr>
              <a:t>，</a:t>
            </a:r>
            <a:r>
              <a:rPr lang="en-US" altLang="zh-CN" sz="2000" smtClean="0">
                <a:latin typeface="Times New Roman" pitchFamily="18" charset="0"/>
              </a:rPr>
              <a:t>39</a:t>
            </a:r>
            <a:r>
              <a:rPr lang="zh-CN" altLang="zh-CN" sz="2000" smtClean="0">
                <a:latin typeface="Times New Roman" pitchFamily="18" charset="0"/>
              </a:rPr>
              <a:t>，</a:t>
            </a:r>
            <a:r>
              <a:rPr lang="en-US" altLang="zh-CN" sz="2000" smtClean="0">
                <a:latin typeface="Times New Roman" pitchFamily="18" charset="0"/>
              </a:rPr>
              <a:t>31</a:t>
            </a:r>
            <a:r>
              <a:rPr lang="zh-CN" altLang="zh-CN" sz="2000" smtClean="0">
                <a:latin typeface="Times New Roman" pitchFamily="18" charset="0"/>
              </a:rPr>
              <a:t>，</a:t>
            </a:r>
            <a:r>
              <a:rPr lang="en-US" altLang="zh-CN" sz="2000" smtClean="0">
                <a:latin typeface="Times New Roman" pitchFamily="18" charset="0"/>
              </a:rPr>
              <a:t>23</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即将输入的第</a:t>
            </a:r>
            <a:r>
              <a:rPr lang="en-US" altLang="zh-CN" sz="2000" smtClean="0">
                <a:latin typeface="Times New Roman" pitchFamily="18" charset="0"/>
              </a:rPr>
              <a:t>58</a:t>
            </a:r>
            <a:r>
              <a:rPr lang="zh-CN" altLang="zh-CN" sz="2000" smtClean="0">
                <a:latin typeface="Times New Roman" pitchFamily="18" charset="0"/>
              </a:rPr>
              <a:t>位换到第一位，第</a:t>
            </a:r>
            <a:r>
              <a:rPr lang="en-US" altLang="zh-CN" sz="2000" smtClean="0">
                <a:latin typeface="Times New Roman" pitchFamily="18" charset="0"/>
              </a:rPr>
              <a:t>50</a:t>
            </a:r>
            <a:r>
              <a:rPr lang="zh-CN" altLang="zh-CN" sz="2000" smtClean="0">
                <a:latin typeface="Times New Roman" pitchFamily="18" charset="0"/>
              </a:rPr>
              <a:t>位换到第</a:t>
            </a:r>
            <a:r>
              <a:rPr lang="en-US" altLang="zh-CN" sz="2000" smtClean="0">
                <a:latin typeface="Times New Roman" pitchFamily="18" charset="0"/>
              </a:rPr>
              <a:t>2</a:t>
            </a:r>
            <a:r>
              <a:rPr lang="zh-CN" altLang="zh-CN" sz="2000" smtClean="0">
                <a:latin typeface="Times New Roman" pitchFamily="18" charset="0"/>
              </a:rPr>
              <a:t>位……，以此类推，最后一位是原来的第</a:t>
            </a:r>
            <a:r>
              <a:rPr lang="en-US" altLang="zh-CN" sz="2000" smtClean="0">
                <a:latin typeface="Times New Roman" pitchFamily="18" charset="0"/>
              </a:rPr>
              <a:t>7</a:t>
            </a:r>
            <a:r>
              <a:rPr lang="zh-CN" altLang="zh-CN" sz="2000" smtClean="0">
                <a:latin typeface="Times New Roman" pitchFamily="18" charset="0"/>
              </a:rPr>
              <a:t>位。</a:t>
            </a:r>
            <a:r>
              <a:rPr lang="en-US" altLang="zh-CN" sz="2000" smtClean="0">
                <a:latin typeface="Times New Roman" pitchFamily="18" charset="0"/>
              </a:rPr>
              <a:t>L0</a:t>
            </a:r>
            <a:r>
              <a:rPr lang="zh-CN" altLang="zh-CN" sz="2000" smtClean="0">
                <a:latin typeface="Times New Roman" pitchFamily="18" charset="0"/>
              </a:rPr>
              <a:t>、</a:t>
            </a:r>
            <a:r>
              <a:rPr lang="en-US" altLang="zh-CN" sz="2000" smtClean="0">
                <a:latin typeface="Times New Roman" pitchFamily="18" charset="0"/>
              </a:rPr>
              <a:t>R0</a:t>
            </a:r>
            <a:r>
              <a:rPr lang="zh-CN" altLang="zh-CN" sz="2000" smtClean="0">
                <a:latin typeface="Times New Roman" pitchFamily="18" charset="0"/>
              </a:rPr>
              <a:t>则是换位输出后的两部分，</a:t>
            </a:r>
            <a:r>
              <a:rPr lang="en-US" altLang="zh-CN" sz="2000" smtClean="0">
                <a:latin typeface="Times New Roman" pitchFamily="18" charset="0"/>
              </a:rPr>
              <a:t>L0</a:t>
            </a:r>
            <a:r>
              <a:rPr lang="zh-CN" altLang="zh-CN" sz="2000" smtClean="0">
                <a:latin typeface="Times New Roman" pitchFamily="18" charset="0"/>
              </a:rPr>
              <a:t>是输出的左</a:t>
            </a:r>
            <a:r>
              <a:rPr lang="en-US" altLang="zh-CN" sz="2000" smtClean="0">
                <a:latin typeface="Times New Roman" pitchFamily="18" charset="0"/>
              </a:rPr>
              <a:t>32</a:t>
            </a:r>
            <a:r>
              <a:rPr lang="zh-CN" altLang="zh-CN" sz="2000" smtClean="0">
                <a:latin typeface="Times New Roman" pitchFamily="18" charset="0"/>
              </a:rPr>
              <a:t>位，</a:t>
            </a:r>
            <a:r>
              <a:rPr lang="en-US" altLang="zh-CN" sz="2000" smtClean="0">
                <a:latin typeface="Times New Roman" pitchFamily="18" charset="0"/>
              </a:rPr>
              <a:t>R0 </a:t>
            </a:r>
            <a:r>
              <a:rPr lang="zh-CN" altLang="zh-CN" sz="2000" smtClean="0">
                <a:latin typeface="Times New Roman" pitchFamily="18" charset="0"/>
              </a:rPr>
              <a:t>是右</a:t>
            </a:r>
            <a:r>
              <a:rPr lang="en-US" altLang="zh-CN" sz="2000" smtClean="0">
                <a:latin typeface="Times New Roman" pitchFamily="18" charset="0"/>
              </a:rPr>
              <a:t>32</a:t>
            </a:r>
            <a:r>
              <a:rPr lang="zh-CN" altLang="zh-CN" sz="2000" smtClean="0">
                <a:latin typeface="Times New Roman" pitchFamily="18" charset="0"/>
              </a:rPr>
              <a:t>位。例如：设置换前的输入值为</a:t>
            </a:r>
            <a:r>
              <a:rPr lang="en-US" altLang="zh-CN" sz="2000" smtClean="0">
                <a:latin typeface="Times New Roman" pitchFamily="18" charset="0"/>
              </a:rPr>
              <a:t>D1D2D3</a:t>
            </a:r>
            <a:r>
              <a:rPr lang="zh-CN" altLang="zh-CN" sz="2000" smtClean="0">
                <a:latin typeface="Times New Roman" pitchFamily="18" charset="0"/>
              </a:rPr>
              <a:t>…</a:t>
            </a:r>
            <a:r>
              <a:rPr lang="en-US" altLang="zh-CN" sz="2000" smtClean="0">
                <a:latin typeface="Times New Roman" pitchFamily="18" charset="0"/>
              </a:rPr>
              <a:t>D64</a:t>
            </a:r>
            <a:r>
              <a:rPr lang="zh-CN" altLang="zh-CN" sz="2000" smtClean="0">
                <a:latin typeface="Times New Roman" pitchFamily="18" charset="0"/>
              </a:rPr>
              <a:t>，则经过初始置换后的结果为：</a:t>
            </a:r>
            <a:r>
              <a:rPr lang="en-US" altLang="zh-CN" sz="2000" smtClean="0">
                <a:latin typeface="Times New Roman" pitchFamily="18" charset="0"/>
              </a:rPr>
              <a:t>L0</a:t>
            </a:r>
            <a:r>
              <a:rPr lang="zh-CN" altLang="zh-CN" sz="2000" smtClean="0">
                <a:latin typeface="Times New Roman" pitchFamily="18" charset="0"/>
              </a:rPr>
              <a:t>＝</a:t>
            </a:r>
            <a:r>
              <a:rPr lang="en-US" altLang="zh-CN" sz="2000" smtClean="0">
                <a:latin typeface="Times New Roman" pitchFamily="18" charset="0"/>
              </a:rPr>
              <a:t>D58D50</a:t>
            </a:r>
            <a:r>
              <a:rPr lang="zh-CN" altLang="zh-CN" sz="2000" smtClean="0">
                <a:latin typeface="Times New Roman" pitchFamily="18" charset="0"/>
              </a:rPr>
              <a:t>…</a:t>
            </a:r>
            <a:r>
              <a:rPr lang="en-US" altLang="zh-CN" sz="2000" smtClean="0">
                <a:latin typeface="Times New Roman" pitchFamily="18" charset="0"/>
              </a:rPr>
              <a:t>D8</a:t>
            </a:r>
            <a:r>
              <a:rPr lang="zh-CN" altLang="zh-CN" sz="2000" smtClean="0">
                <a:latin typeface="Times New Roman" pitchFamily="18" charset="0"/>
              </a:rPr>
              <a:t>；</a:t>
            </a:r>
            <a:r>
              <a:rPr lang="en-US" altLang="zh-CN" sz="2000" smtClean="0">
                <a:latin typeface="Times New Roman" pitchFamily="18" charset="0"/>
              </a:rPr>
              <a:t>R0</a:t>
            </a:r>
            <a:r>
              <a:rPr lang="zh-CN" altLang="zh-CN" sz="2000" smtClean="0">
                <a:latin typeface="Times New Roman" pitchFamily="18" charset="0"/>
              </a:rPr>
              <a:t>＝</a:t>
            </a:r>
            <a:r>
              <a:rPr lang="en-US" altLang="zh-CN" sz="2000" smtClean="0">
                <a:latin typeface="Times New Roman" pitchFamily="18" charset="0"/>
              </a:rPr>
              <a:t>D57D49</a:t>
            </a:r>
            <a:r>
              <a:rPr lang="zh-CN" altLang="zh-CN" sz="2000" smtClean="0">
                <a:latin typeface="Times New Roman" pitchFamily="18" charset="0"/>
              </a:rPr>
              <a:t>…</a:t>
            </a:r>
            <a:r>
              <a:rPr lang="en-US" altLang="zh-CN" sz="2000" smtClean="0">
                <a:latin typeface="Times New Roman" pitchFamily="18" charset="0"/>
              </a:rPr>
              <a:t>D7</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en-US" altLang="zh-CN" sz="2000" smtClean="0"/>
              <a:t/>
            </a:r>
            <a:br>
              <a:rPr lang="en-US" altLang="zh-CN" sz="2000" smtClean="0"/>
            </a:b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31747" name="内容占位符 2"/>
          <p:cNvSpPr>
            <a:spLocks noGrp="1"/>
          </p:cNvSpPr>
          <p:nvPr>
            <p:ph idx="1"/>
          </p:nvPr>
        </p:nvSpPr>
        <p:spPr>
          <a:xfrm>
            <a:off x="71438" y="981075"/>
            <a:ext cx="8964612" cy="5695950"/>
          </a:xfrm>
        </p:spPr>
        <p:txBody>
          <a:bodyPr/>
          <a:lstStyle/>
          <a:p>
            <a:pPr>
              <a:spcBef>
                <a:spcPct val="0"/>
              </a:spcBef>
            </a:pPr>
            <a:r>
              <a:rPr lang="zh-CN" altLang="zh-CN" sz="2000" smtClean="0">
                <a:solidFill>
                  <a:srgbClr val="FF0000"/>
                </a:solidFill>
                <a:latin typeface="Times New Roman" pitchFamily="18" charset="0"/>
              </a:rPr>
              <a:t>实验二：</a:t>
            </a:r>
            <a:r>
              <a:rPr lang="en-US" altLang="zh-CN" sz="2000" smtClean="0">
                <a:solidFill>
                  <a:srgbClr val="FF0000"/>
                </a:solidFill>
                <a:latin typeface="Times New Roman" pitchFamily="18" charset="0"/>
              </a:rPr>
              <a:t>DES</a:t>
            </a:r>
            <a:r>
              <a:rPr lang="zh-CN" altLang="zh-CN" sz="2000" smtClean="0">
                <a:solidFill>
                  <a:srgbClr val="FF0000"/>
                </a:solidFill>
                <a:latin typeface="Times New Roman" pitchFamily="18" charset="0"/>
              </a:rPr>
              <a:t>加密与解密算法的实现</a:t>
            </a:r>
          </a:p>
          <a:p>
            <a:pPr>
              <a:spcBef>
                <a:spcPct val="0"/>
              </a:spcBef>
            </a:pPr>
            <a:endParaRPr lang="zh-CN" altLang="zh-CN" sz="1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经过</a:t>
            </a:r>
            <a:r>
              <a:rPr lang="en-US" altLang="zh-CN" sz="2000" smtClean="0">
                <a:latin typeface="Times New Roman" pitchFamily="18" charset="0"/>
              </a:rPr>
              <a:t>26</a:t>
            </a:r>
            <a:r>
              <a:rPr lang="zh-CN" altLang="zh-CN" sz="2000" smtClean="0">
                <a:latin typeface="Times New Roman" pitchFamily="18" charset="0"/>
              </a:rPr>
              <a:t>次迭代运算后，得到</a:t>
            </a:r>
            <a:r>
              <a:rPr lang="en-US" altLang="zh-CN" sz="2000" smtClean="0">
                <a:latin typeface="Times New Roman" pitchFamily="18" charset="0"/>
              </a:rPr>
              <a:t>L16</a:t>
            </a:r>
            <a:r>
              <a:rPr lang="zh-CN" altLang="zh-CN" sz="2000" smtClean="0">
                <a:latin typeface="Times New Roman" pitchFamily="18" charset="0"/>
              </a:rPr>
              <a:t>、</a:t>
            </a:r>
            <a:r>
              <a:rPr lang="en-US" altLang="zh-CN" sz="2000" smtClean="0">
                <a:latin typeface="Times New Roman" pitchFamily="18" charset="0"/>
              </a:rPr>
              <a:t>R16</a:t>
            </a:r>
            <a:r>
              <a:rPr lang="zh-CN" altLang="zh-CN" sz="2000" smtClean="0">
                <a:latin typeface="Times New Roman" pitchFamily="18" charset="0"/>
              </a:rPr>
              <a:t>，将此作为输入，进行逆置换，即得到密文输出。逆置换正好是初始置换的逆运算。例如，第</a:t>
            </a:r>
            <a:r>
              <a:rPr lang="en-US" altLang="zh-CN" sz="2000" smtClean="0">
                <a:latin typeface="Times New Roman" pitchFamily="18" charset="0"/>
              </a:rPr>
              <a:t>1</a:t>
            </a:r>
            <a:r>
              <a:rPr lang="zh-CN" altLang="zh-CN" sz="2000" smtClean="0">
                <a:latin typeface="Times New Roman" pitchFamily="18" charset="0"/>
              </a:rPr>
              <a:t>位经过初始置换后，处于第</a:t>
            </a:r>
            <a:r>
              <a:rPr lang="en-US" altLang="zh-CN" sz="2000" smtClean="0">
                <a:latin typeface="Times New Roman" pitchFamily="18" charset="0"/>
              </a:rPr>
              <a:t>40</a:t>
            </a:r>
            <a:r>
              <a:rPr lang="zh-CN" altLang="zh-CN" sz="2000" smtClean="0">
                <a:latin typeface="Times New Roman" pitchFamily="18" charset="0"/>
              </a:rPr>
              <a:t>位，而通过逆置换，又将第</a:t>
            </a:r>
            <a:r>
              <a:rPr lang="en-US" altLang="zh-CN" sz="2000" smtClean="0">
                <a:latin typeface="Times New Roman" pitchFamily="18" charset="0"/>
              </a:rPr>
              <a:t>40</a:t>
            </a:r>
            <a:r>
              <a:rPr lang="zh-CN" altLang="zh-CN" sz="2000" smtClean="0">
                <a:latin typeface="Times New Roman" pitchFamily="18" charset="0"/>
              </a:rPr>
              <a:t>位换回到第</a:t>
            </a:r>
            <a:r>
              <a:rPr lang="en-US" altLang="zh-CN" sz="2000" smtClean="0">
                <a:latin typeface="Times New Roman" pitchFamily="18" charset="0"/>
              </a:rPr>
              <a:t>1</a:t>
            </a:r>
            <a:r>
              <a:rPr lang="zh-CN" altLang="zh-CN" sz="2000" smtClean="0">
                <a:latin typeface="Times New Roman" pitchFamily="18" charset="0"/>
              </a:rPr>
              <a:t>位，其逆置换规则如下所列：</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40</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48</a:t>
            </a:r>
            <a:r>
              <a:rPr lang="zh-CN" altLang="zh-CN" sz="2000" smtClean="0">
                <a:latin typeface="Times New Roman" pitchFamily="18" charset="0"/>
              </a:rPr>
              <a:t>，</a:t>
            </a:r>
            <a:r>
              <a:rPr lang="en-US" altLang="zh-CN" sz="2000" smtClean="0">
                <a:latin typeface="Times New Roman" pitchFamily="18" charset="0"/>
              </a:rPr>
              <a:t>16</a:t>
            </a:r>
            <a:r>
              <a:rPr lang="zh-CN" altLang="zh-CN" sz="2000" smtClean="0">
                <a:latin typeface="Times New Roman" pitchFamily="18" charset="0"/>
              </a:rPr>
              <a:t>，</a:t>
            </a:r>
            <a:r>
              <a:rPr lang="en-US" altLang="zh-CN" sz="2000" smtClean="0">
                <a:latin typeface="Times New Roman" pitchFamily="18" charset="0"/>
              </a:rPr>
              <a:t>56</a:t>
            </a:r>
            <a:r>
              <a:rPr lang="zh-CN" altLang="zh-CN" sz="2000" smtClean="0">
                <a:latin typeface="Times New Roman" pitchFamily="18" charset="0"/>
              </a:rPr>
              <a:t>，</a:t>
            </a:r>
            <a:r>
              <a:rPr lang="en-US" altLang="zh-CN" sz="2000" smtClean="0">
                <a:latin typeface="Times New Roman" pitchFamily="18" charset="0"/>
              </a:rPr>
              <a:t>24</a:t>
            </a:r>
            <a:r>
              <a:rPr lang="zh-CN" altLang="zh-CN" sz="2000" smtClean="0">
                <a:latin typeface="Times New Roman" pitchFamily="18" charset="0"/>
              </a:rPr>
              <a:t>，</a:t>
            </a:r>
            <a:r>
              <a:rPr lang="en-US" altLang="zh-CN" sz="2000" smtClean="0">
                <a:latin typeface="Times New Roman" pitchFamily="18" charset="0"/>
              </a:rPr>
              <a:t>64</a:t>
            </a:r>
            <a:r>
              <a:rPr lang="zh-CN" altLang="zh-CN" sz="2000" smtClean="0">
                <a:latin typeface="Times New Roman" pitchFamily="18" charset="0"/>
              </a:rPr>
              <a:t>，</a:t>
            </a:r>
            <a:r>
              <a:rPr lang="en-US" altLang="zh-CN" sz="2000" smtClean="0">
                <a:latin typeface="Times New Roman" pitchFamily="18" charset="0"/>
              </a:rPr>
              <a:t>32</a:t>
            </a:r>
            <a:r>
              <a:rPr lang="zh-CN" altLang="zh-CN" sz="2000" smtClean="0">
                <a:latin typeface="Times New Roman" pitchFamily="18" charset="0"/>
              </a:rPr>
              <a:t>，</a:t>
            </a:r>
            <a:r>
              <a:rPr lang="en-US" altLang="zh-CN" sz="2000" smtClean="0">
                <a:latin typeface="Times New Roman" pitchFamily="18" charset="0"/>
              </a:rPr>
              <a:t>39</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47</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55</a:t>
            </a:r>
            <a:r>
              <a:rPr lang="zh-CN" altLang="zh-CN" sz="2000" smtClean="0">
                <a:latin typeface="Times New Roman" pitchFamily="18" charset="0"/>
              </a:rPr>
              <a:t>，</a:t>
            </a:r>
            <a:r>
              <a:rPr lang="en-US" altLang="zh-CN" sz="2000" smtClean="0">
                <a:latin typeface="Times New Roman" pitchFamily="18" charset="0"/>
              </a:rPr>
              <a:t>23</a:t>
            </a:r>
            <a:r>
              <a:rPr lang="zh-CN" altLang="zh-CN" sz="2000" smtClean="0">
                <a:latin typeface="Times New Roman" pitchFamily="18" charset="0"/>
              </a:rPr>
              <a:t>，</a:t>
            </a:r>
            <a:r>
              <a:rPr lang="en-US" altLang="zh-CN" sz="2000" smtClean="0">
                <a:latin typeface="Times New Roman" pitchFamily="18" charset="0"/>
              </a:rPr>
              <a:t>63</a:t>
            </a:r>
            <a:r>
              <a:rPr lang="zh-CN" altLang="zh-CN" sz="2000" smtClean="0">
                <a:latin typeface="Times New Roman" pitchFamily="18" charset="0"/>
              </a:rPr>
              <a:t>，</a:t>
            </a:r>
            <a:r>
              <a:rPr lang="en-US" altLang="zh-CN" sz="2000" smtClean="0">
                <a:latin typeface="Times New Roman" pitchFamily="18" charset="0"/>
              </a:rPr>
              <a:t>31</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38</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46</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54</a:t>
            </a:r>
            <a:r>
              <a:rPr lang="zh-CN" altLang="zh-CN" sz="2000" smtClean="0">
                <a:latin typeface="Times New Roman" pitchFamily="18" charset="0"/>
              </a:rPr>
              <a:t>，</a:t>
            </a:r>
            <a:r>
              <a:rPr lang="en-US" altLang="zh-CN" sz="2000" smtClean="0">
                <a:latin typeface="Times New Roman" pitchFamily="18" charset="0"/>
              </a:rPr>
              <a:t>22</a:t>
            </a:r>
            <a:r>
              <a:rPr lang="zh-CN" altLang="zh-CN" sz="2000" smtClean="0">
                <a:latin typeface="Times New Roman" pitchFamily="18" charset="0"/>
              </a:rPr>
              <a:t>，</a:t>
            </a:r>
            <a:r>
              <a:rPr lang="en-US" altLang="zh-CN" sz="2000" smtClean="0">
                <a:latin typeface="Times New Roman" pitchFamily="18" charset="0"/>
              </a:rPr>
              <a:t>62</a:t>
            </a:r>
            <a:r>
              <a:rPr lang="zh-CN" altLang="zh-CN" sz="2000" smtClean="0">
                <a:latin typeface="Times New Roman" pitchFamily="18" charset="0"/>
              </a:rPr>
              <a:t>，</a:t>
            </a:r>
            <a:r>
              <a:rPr lang="en-US" altLang="zh-CN" sz="2000" smtClean="0">
                <a:latin typeface="Times New Roman" pitchFamily="18" charset="0"/>
              </a:rPr>
              <a:t>30</a:t>
            </a:r>
            <a:r>
              <a:rPr lang="zh-CN" altLang="zh-CN" sz="2000" smtClean="0">
                <a:latin typeface="Times New Roman" pitchFamily="18" charset="0"/>
              </a:rPr>
              <a:t>，</a:t>
            </a:r>
            <a:r>
              <a:rPr lang="en-US" altLang="zh-CN" sz="2000" smtClean="0">
                <a:latin typeface="Times New Roman" pitchFamily="18" charset="0"/>
              </a:rPr>
              <a:t>37</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45</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53</a:t>
            </a:r>
            <a:r>
              <a:rPr lang="zh-CN" altLang="zh-CN" sz="2000" smtClean="0">
                <a:latin typeface="Times New Roman" pitchFamily="18" charset="0"/>
              </a:rPr>
              <a:t>，</a:t>
            </a:r>
            <a:r>
              <a:rPr lang="en-US" altLang="zh-CN" sz="2000" smtClean="0">
                <a:latin typeface="Times New Roman" pitchFamily="18" charset="0"/>
              </a:rPr>
              <a:t>21</a:t>
            </a:r>
            <a:r>
              <a:rPr lang="zh-CN" altLang="zh-CN" sz="2000" smtClean="0">
                <a:latin typeface="Times New Roman" pitchFamily="18" charset="0"/>
              </a:rPr>
              <a:t>，</a:t>
            </a:r>
            <a:r>
              <a:rPr lang="en-US" altLang="zh-CN" sz="2000" smtClean="0">
                <a:latin typeface="Times New Roman" pitchFamily="18" charset="0"/>
              </a:rPr>
              <a:t>61</a:t>
            </a:r>
            <a:r>
              <a:rPr lang="zh-CN" altLang="zh-CN" sz="2000" smtClean="0">
                <a:latin typeface="Times New Roman" pitchFamily="18" charset="0"/>
              </a:rPr>
              <a:t>，</a:t>
            </a:r>
            <a:r>
              <a:rPr lang="en-US" altLang="zh-CN" sz="2000" smtClean="0">
                <a:latin typeface="Times New Roman" pitchFamily="18" charset="0"/>
              </a:rPr>
              <a:t>29</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36</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44</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52</a:t>
            </a:r>
            <a:r>
              <a:rPr lang="zh-CN" altLang="zh-CN" sz="2000" smtClean="0">
                <a:latin typeface="Times New Roman" pitchFamily="18" charset="0"/>
              </a:rPr>
              <a:t>，</a:t>
            </a:r>
            <a:r>
              <a:rPr lang="en-US" altLang="zh-CN" sz="2000" smtClean="0">
                <a:latin typeface="Times New Roman" pitchFamily="18" charset="0"/>
              </a:rPr>
              <a:t>20</a:t>
            </a:r>
            <a:r>
              <a:rPr lang="zh-CN" altLang="zh-CN" sz="2000" smtClean="0">
                <a:latin typeface="Times New Roman" pitchFamily="18" charset="0"/>
              </a:rPr>
              <a:t>，</a:t>
            </a:r>
            <a:r>
              <a:rPr lang="en-US" altLang="zh-CN" sz="2000" smtClean="0">
                <a:latin typeface="Times New Roman" pitchFamily="18" charset="0"/>
              </a:rPr>
              <a:t>60</a:t>
            </a:r>
            <a:r>
              <a:rPr lang="zh-CN" altLang="zh-CN" sz="2000" smtClean="0">
                <a:latin typeface="Times New Roman" pitchFamily="18" charset="0"/>
              </a:rPr>
              <a:t>，</a:t>
            </a:r>
            <a:r>
              <a:rPr lang="en-US" altLang="zh-CN" sz="2000" smtClean="0">
                <a:latin typeface="Times New Roman" pitchFamily="18" charset="0"/>
              </a:rPr>
              <a:t>28</a:t>
            </a:r>
            <a:r>
              <a:rPr lang="zh-CN" altLang="zh-CN" sz="2000" smtClean="0">
                <a:latin typeface="Times New Roman" pitchFamily="18" charset="0"/>
              </a:rPr>
              <a:t>，</a:t>
            </a:r>
            <a:r>
              <a:rPr lang="en-US" altLang="zh-CN" sz="2000" smtClean="0">
                <a:latin typeface="Times New Roman" pitchFamily="18" charset="0"/>
              </a:rPr>
              <a:t>35</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43</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51</a:t>
            </a:r>
            <a:r>
              <a:rPr lang="zh-CN" altLang="zh-CN" sz="2000" smtClean="0">
                <a:latin typeface="Times New Roman" pitchFamily="18" charset="0"/>
              </a:rPr>
              <a:t>，</a:t>
            </a:r>
            <a:r>
              <a:rPr lang="en-US" altLang="zh-CN" sz="2000" smtClean="0">
                <a:latin typeface="Times New Roman" pitchFamily="18" charset="0"/>
              </a:rPr>
              <a:t>19</a:t>
            </a:r>
            <a:r>
              <a:rPr lang="zh-CN" altLang="zh-CN" sz="2000" smtClean="0">
                <a:latin typeface="Times New Roman" pitchFamily="18" charset="0"/>
              </a:rPr>
              <a:t>，</a:t>
            </a:r>
            <a:r>
              <a:rPr lang="en-US" altLang="zh-CN" sz="2000" smtClean="0">
                <a:latin typeface="Times New Roman" pitchFamily="18" charset="0"/>
              </a:rPr>
              <a:t>59</a:t>
            </a:r>
            <a:r>
              <a:rPr lang="zh-CN" altLang="zh-CN" sz="2000" smtClean="0">
                <a:latin typeface="Times New Roman" pitchFamily="18" charset="0"/>
              </a:rPr>
              <a:t>，</a:t>
            </a:r>
            <a:r>
              <a:rPr lang="en-US" altLang="zh-CN" sz="2000" smtClean="0">
                <a:latin typeface="Times New Roman" pitchFamily="18" charset="0"/>
              </a:rPr>
              <a:t>27</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34</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42</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50</a:t>
            </a:r>
            <a:r>
              <a:rPr lang="zh-CN" altLang="zh-CN" sz="2000" smtClean="0">
                <a:latin typeface="Times New Roman" pitchFamily="18" charset="0"/>
              </a:rPr>
              <a:t>，</a:t>
            </a:r>
            <a:r>
              <a:rPr lang="en-US" altLang="zh-CN" sz="2000" smtClean="0">
                <a:latin typeface="Times New Roman" pitchFamily="18" charset="0"/>
              </a:rPr>
              <a:t>18</a:t>
            </a:r>
            <a:r>
              <a:rPr lang="zh-CN" altLang="zh-CN" sz="2000" smtClean="0">
                <a:latin typeface="Times New Roman" pitchFamily="18" charset="0"/>
              </a:rPr>
              <a:t>，</a:t>
            </a:r>
            <a:r>
              <a:rPr lang="en-US" altLang="zh-CN" sz="2000" smtClean="0">
                <a:latin typeface="Times New Roman" pitchFamily="18" charset="0"/>
              </a:rPr>
              <a:t>58</a:t>
            </a:r>
            <a:r>
              <a:rPr lang="zh-CN" altLang="zh-CN" sz="2000" smtClean="0">
                <a:latin typeface="Times New Roman" pitchFamily="18" charset="0"/>
              </a:rPr>
              <a:t>，</a:t>
            </a:r>
            <a:r>
              <a:rPr lang="en-US" altLang="zh-CN" sz="2000" smtClean="0">
                <a:latin typeface="Times New Roman" pitchFamily="18" charset="0"/>
              </a:rPr>
              <a:t>26</a:t>
            </a:r>
            <a:r>
              <a:rPr lang="zh-CN" altLang="zh-CN" sz="2000" smtClean="0">
                <a:latin typeface="Times New Roman" pitchFamily="18" charset="0"/>
              </a:rPr>
              <a:t>，</a:t>
            </a:r>
            <a:r>
              <a:rPr lang="en-US" altLang="zh-CN" sz="2000" smtClean="0">
                <a:latin typeface="Times New Roman" pitchFamily="18" charset="0"/>
              </a:rPr>
              <a:t>33</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41</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49</a:t>
            </a:r>
            <a:r>
              <a:rPr lang="zh-CN" altLang="zh-CN" sz="2000" smtClean="0">
                <a:latin typeface="Times New Roman" pitchFamily="18" charset="0"/>
              </a:rPr>
              <a:t>，</a:t>
            </a:r>
            <a:r>
              <a:rPr lang="en-US" altLang="zh-CN" sz="2000" smtClean="0">
                <a:latin typeface="Times New Roman" pitchFamily="18" charset="0"/>
              </a:rPr>
              <a:t>17</a:t>
            </a:r>
            <a:r>
              <a:rPr lang="zh-CN" altLang="zh-CN" sz="2000" smtClean="0">
                <a:latin typeface="Times New Roman" pitchFamily="18" charset="0"/>
              </a:rPr>
              <a:t>，</a:t>
            </a:r>
            <a:r>
              <a:rPr lang="en-US" altLang="zh-CN" sz="2000" smtClean="0">
                <a:latin typeface="Times New Roman" pitchFamily="18" charset="0"/>
              </a:rPr>
              <a:t>57</a:t>
            </a:r>
            <a:r>
              <a:rPr lang="zh-CN" altLang="zh-CN" sz="2000" smtClean="0">
                <a:latin typeface="Times New Roman" pitchFamily="18" charset="0"/>
              </a:rPr>
              <a:t>，</a:t>
            </a:r>
            <a:r>
              <a:rPr lang="en-US" altLang="zh-CN" sz="2000" smtClean="0">
                <a:latin typeface="Times New Roman" pitchFamily="18" charset="0"/>
              </a:rPr>
              <a:t>25</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放大换位表：</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32</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16</a:t>
            </a:r>
            <a:r>
              <a:rPr lang="zh-CN" altLang="zh-CN" sz="2000" smtClean="0">
                <a:latin typeface="Times New Roman" pitchFamily="18" charset="0"/>
              </a:rPr>
              <a:t>，</a:t>
            </a:r>
            <a:r>
              <a:rPr lang="en-US" altLang="zh-CN" sz="2000" smtClean="0">
                <a:latin typeface="Times New Roman" pitchFamily="18" charset="0"/>
              </a:rPr>
              <a:t>17</a:t>
            </a:r>
            <a:r>
              <a:rPr lang="zh-CN" altLang="zh-CN" sz="2000" smtClean="0">
                <a:latin typeface="Times New Roman" pitchFamily="18" charset="0"/>
              </a:rPr>
              <a:t>，</a:t>
            </a:r>
            <a:r>
              <a:rPr lang="en-US" altLang="zh-CN" sz="2000" smtClean="0">
                <a:latin typeface="Times New Roman" pitchFamily="18" charset="0"/>
              </a:rPr>
              <a:t>16</a:t>
            </a:r>
            <a:r>
              <a:rPr lang="zh-CN" altLang="zh-CN" sz="2000" smtClean="0">
                <a:latin typeface="Times New Roman" pitchFamily="18" charset="0"/>
              </a:rPr>
              <a:t>，</a:t>
            </a:r>
            <a:r>
              <a:rPr lang="en-US" altLang="zh-CN" sz="2000" smtClean="0">
                <a:latin typeface="Times New Roman" pitchFamily="18" charset="0"/>
              </a:rPr>
              <a:t>17</a:t>
            </a:r>
            <a:r>
              <a:rPr lang="zh-CN" altLang="zh-CN" sz="2000" smtClean="0">
                <a:latin typeface="Times New Roman" pitchFamily="18" charset="0"/>
              </a:rPr>
              <a:t>，</a:t>
            </a:r>
            <a:r>
              <a:rPr lang="en-US" altLang="zh-CN" sz="2000" smtClean="0">
                <a:latin typeface="Times New Roman" pitchFamily="18" charset="0"/>
              </a:rPr>
              <a:t>18</a:t>
            </a:r>
            <a:r>
              <a:rPr lang="zh-CN" altLang="zh-CN" sz="2000" smtClean="0">
                <a:latin typeface="Times New Roman" pitchFamily="18" charset="0"/>
              </a:rPr>
              <a:t>，</a:t>
            </a:r>
            <a:r>
              <a:rPr lang="en-US" altLang="zh-CN" sz="2000" smtClean="0">
                <a:latin typeface="Times New Roman" pitchFamily="18" charset="0"/>
              </a:rPr>
              <a:t>19</a:t>
            </a:r>
            <a:r>
              <a:rPr lang="zh-CN" altLang="zh-CN" sz="2000" smtClean="0">
                <a:latin typeface="Times New Roman" pitchFamily="18" charset="0"/>
              </a:rPr>
              <a:t>，</a:t>
            </a:r>
            <a:r>
              <a:rPr lang="en-US" altLang="zh-CN" sz="2000" smtClean="0">
                <a:latin typeface="Times New Roman" pitchFamily="18" charset="0"/>
              </a:rPr>
              <a:t>20</a:t>
            </a:r>
            <a:r>
              <a:rPr lang="zh-CN" altLang="zh-CN" sz="2000" smtClean="0">
                <a:latin typeface="Times New Roman" pitchFamily="18" charset="0"/>
              </a:rPr>
              <a:t>，</a:t>
            </a:r>
            <a:r>
              <a:rPr lang="en-US" altLang="zh-CN" sz="2000" smtClean="0">
                <a:latin typeface="Times New Roman" pitchFamily="18" charset="0"/>
              </a:rPr>
              <a:t>21</a:t>
            </a:r>
            <a:r>
              <a:rPr lang="zh-CN" altLang="zh-CN" sz="2000" smtClean="0">
                <a:latin typeface="Times New Roman" pitchFamily="18" charset="0"/>
              </a:rPr>
              <a:t>，</a:t>
            </a:r>
            <a:r>
              <a:rPr lang="en-US" altLang="zh-CN" sz="2000" smtClean="0">
                <a:latin typeface="Times New Roman" pitchFamily="18" charset="0"/>
              </a:rPr>
              <a:t>20</a:t>
            </a:r>
            <a:r>
              <a:rPr lang="zh-CN" altLang="zh-CN" sz="2000" smtClean="0">
                <a:latin typeface="Times New Roman" pitchFamily="18" charset="0"/>
              </a:rPr>
              <a:t>，</a:t>
            </a:r>
            <a:r>
              <a:rPr lang="en-US" altLang="zh-CN" sz="2000" smtClean="0">
                <a:latin typeface="Times New Roman" pitchFamily="18" charset="0"/>
              </a:rPr>
              <a:t>21</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22</a:t>
            </a:r>
            <a:r>
              <a:rPr lang="zh-CN" altLang="zh-CN" sz="2000" smtClean="0">
                <a:latin typeface="Times New Roman" pitchFamily="18" charset="0"/>
              </a:rPr>
              <a:t>，</a:t>
            </a:r>
            <a:r>
              <a:rPr lang="en-US" altLang="zh-CN" sz="2000" smtClean="0">
                <a:latin typeface="Times New Roman" pitchFamily="18" charset="0"/>
              </a:rPr>
              <a:t>23</a:t>
            </a:r>
            <a:r>
              <a:rPr lang="zh-CN" altLang="zh-CN" sz="2000" smtClean="0">
                <a:latin typeface="Times New Roman" pitchFamily="18" charset="0"/>
              </a:rPr>
              <a:t>，</a:t>
            </a:r>
            <a:r>
              <a:rPr lang="en-US" altLang="zh-CN" sz="2000" smtClean="0">
                <a:latin typeface="Times New Roman" pitchFamily="18" charset="0"/>
              </a:rPr>
              <a:t>24</a:t>
            </a:r>
            <a:r>
              <a:rPr lang="zh-CN" altLang="zh-CN" sz="2000" smtClean="0">
                <a:latin typeface="Times New Roman" pitchFamily="18" charset="0"/>
              </a:rPr>
              <a:t>，</a:t>
            </a:r>
            <a:r>
              <a:rPr lang="en-US" altLang="zh-CN" sz="2000" smtClean="0">
                <a:latin typeface="Times New Roman" pitchFamily="18" charset="0"/>
              </a:rPr>
              <a:t>25</a:t>
            </a:r>
            <a:r>
              <a:rPr lang="zh-CN" altLang="zh-CN" sz="2000" smtClean="0">
                <a:latin typeface="Times New Roman" pitchFamily="18" charset="0"/>
              </a:rPr>
              <a:t>，</a:t>
            </a:r>
            <a:r>
              <a:rPr lang="en-US" altLang="zh-CN" sz="2000" smtClean="0">
                <a:latin typeface="Times New Roman" pitchFamily="18" charset="0"/>
              </a:rPr>
              <a:t>24</a:t>
            </a:r>
            <a:r>
              <a:rPr lang="zh-CN" altLang="zh-CN" sz="2000" smtClean="0">
                <a:latin typeface="Times New Roman" pitchFamily="18" charset="0"/>
              </a:rPr>
              <a:t>，</a:t>
            </a:r>
            <a:r>
              <a:rPr lang="en-US" altLang="zh-CN" sz="2000" smtClean="0">
                <a:latin typeface="Times New Roman" pitchFamily="18" charset="0"/>
              </a:rPr>
              <a:t>25</a:t>
            </a:r>
            <a:r>
              <a:rPr lang="zh-CN" altLang="zh-CN" sz="2000" smtClean="0">
                <a:latin typeface="Times New Roman" pitchFamily="18" charset="0"/>
              </a:rPr>
              <a:t>，</a:t>
            </a:r>
            <a:r>
              <a:rPr lang="en-US" altLang="zh-CN" sz="2000" smtClean="0">
                <a:latin typeface="Times New Roman" pitchFamily="18" charset="0"/>
              </a:rPr>
              <a:t>26</a:t>
            </a:r>
            <a:r>
              <a:rPr lang="zh-CN" altLang="zh-CN" sz="2000" smtClean="0">
                <a:latin typeface="Times New Roman" pitchFamily="18" charset="0"/>
              </a:rPr>
              <a:t>，</a:t>
            </a:r>
            <a:r>
              <a:rPr lang="en-US" altLang="zh-CN" sz="2000" smtClean="0">
                <a:latin typeface="Times New Roman" pitchFamily="18" charset="0"/>
              </a:rPr>
              <a:t>27</a:t>
            </a:r>
            <a:r>
              <a:rPr lang="zh-CN" altLang="zh-CN" sz="2000" smtClean="0">
                <a:latin typeface="Times New Roman" pitchFamily="18" charset="0"/>
              </a:rPr>
              <a:t>，</a:t>
            </a:r>
            <a:r>
              <a:rPr lang="en-US" altLang="zh-CN" sz="2000" smtClean="0">
                <a:latin typeface="Times New Roman" pitchFamily="18" charset="0"/>
              </a:rPr>
              <a:t>28</a:t>
            </a:r>
            <a:r>
              <a:rPr lang="zh-CN" altLang="zh-CN" sz="2000" smtClean="0">
                <a:latin typeface="Times New Roman" pitchFamily="18" charset="0"/>
              </a:rPr>
              <a:t>，</a:t>
            </a:r>
            <a:r>
              <a:rPr lang="en-US" altLang="zh-CN" sz="2000" smtClean="0">
                <a:latin typeface="Times New Roman" pitchFamily="18" charset="0"/>
              </a:rPr>
              <a:t>29</a:t>
            </a:r>
            <a:r>
              <a:rPr lang="zh-CN" altLang="zh-CN" sz="2000" smtClean="0">
                <a:latin typeface="Times New Roman" pitchFamily="18" charset="0"/>
              </a:rPr>
              <a:t>，</a:t>
            </a:r>
            <a:r>
              <a:rPr lang="en-US" altLang="zh-CN" sz="2000" smtClean="0">
                <a:latin typeface="Times New Roman" pitchFamily="18" charset="0"/>
              </a:rPr>
              <a:t>28</a:t>
            </a:r>
            <a:r>
              <a:rPr lang="zh-CN" altLang="zh-CN" sz="2000" smtClean="0">
                <a:latin typeface="Times New Roman" pitchFamily="18" charset="0"/>
              </a:rPr>
              <a:t>，</a:t>
            </a:r>
            <a:r>
              <a:rPr lang="en-US" altLang="zh-CN" sz="2000" smtClean="0">
                <a:latin typeface="Times New Roman" pitchFamily="18" charset="0"/>
              </a:rPr>
              <a:t>29</a:t>
            </a:r>
            <a:r>
              <a:rPr lang="zh-CN" altLang="zh-CN" sz="2000" smtClean="0">
                <a:latin typeface="Times New Roman" pitchFamily="18" charset="0"/>
              </a:rPr>
              <a:t>，</a:t>
            </a:r>
            <a:r>
              <a:rPr lang="en-US" altLang="zh-CN" sz="2000" smtClean="0">
                <a:latin typeface="Times New Roman" pitchFamily="18" charset="0"/>
              </a:rPr>
              <a:t>30</a:t>
            </a:r>
            <a:r>
              <a:rPr lang="zh-CN" altLang="zh-CN" sz="2000" smtClean="0">
                <a:latin typeface="Times New Roman" pitchFamily="18" charset="0"/>
              </a:rPr>
              <a:t>，</a:t>
            </a:r>
            <a:r>
              <a:rPr lang="en-US" altLang="zh-CN" sz="2000" smtClean="0">
                <a:latin typeface="Times New Roman" pitchFamily="18" charset="0"/>
              </a:rPr>
              <a:t>31</a:t>
            </a:r>
            <a:r>
              <a:rPr lang="zh-CN" altLang="zh-CN" sz="2000" smtClean="0">
                <a:latin typeface="Times New Roman" pitchFamily="18" charset="0"/>
              </a:rPr>
              <a:t>，</a:t>
            </a:r>
            <a:r>
              <a:rPr lang="en-US" altLang="zh-CN" sz="2000" smtClean="0">
                <a:latin typeface="Times New Roman" pitchFamily="18" charset="0"/>
              </a:rPr>
              <a:t>32</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单纯换位表：</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16</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20</a:t>
            </a:r>
            <a:r>
              <a:rPr lang="zh-CN" altLang="zh-CN" sz="2000" smtClean="0">
                <a:latin typeface="Times New Roman" pitchFamily="18" charset="0"/>
              </a:rPr>
              <a:t>，</a:t>
            </a:r>
            <a:r>
              <a:rPr lang="en-US" altLang="zh-CN" sz="2000" smtClean="0">
                <a:latin typeface="Times New Roman" pitchFamily="18" charset="0"/>
              </a:rPr>
              <a:t>21</a:t>
            </a:r>
            <a:r>
              <a:rPr lang="zh-CN" altLang="zh-CN" sz="2000" smtClean="0">
                <a:latin typeface="Times New Roman" pitchFamily="18" charset="0"/>
              </a:rPr>
              <a:t>，</a:t>
            </a:r>
            <a:r>
              <a:rPr lang="en-US" altLang="zh-CN" sz="2000" smtClean="0">
                <a:latin typeface="Times New Roman" pitchFamily="18" charset="0"/>
              </a:rPr>
              <a:t>29</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28</a:t>
            </a:r>
            <a:r>
              <a:rPr lang="zh-CN" altLang="zh-CN" sz="2000" smtClean="0">
                <a:latin typeface="Times New Roman" pitchFamily="18" charset="0"/>
              </a:rPr>
              <a:t>，</a:t>
            </a:r>
            <a:r>
              <a:rPr lang="en-US" altLang="zh-CN" sz="2000" smtClean="0">
                <a:latin typeface="Times New Roman" pitchFamily="18" charset="0"/>
              </a:rPr>
              <a:t>17</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23</a:t>
            </a:r>
            <a:r>
              <a:rPr lang="zh-CN" altLang="zh-CN" sz="2000" smtClean="0">
                <a:latin typeface="Times New Roman" pitchFamily="18" charset="0"/>
              </a:rPr>
              <a:t>，</a:t>
            </a:r>
            <a:r>
              <a:rPr lang="en-US" altLang="zh-CN" sz="2000" smtClean="0">
                <a:latin typeface="Times New Roman" pitchFamily="18" charset="0"/>
              </a:rPr>
              <a:t>26</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18</a:t>
            </a:r>
            <a:r>
              <a:rPr lang="zh-CN" altLang="zh-CN" sz="2000" smtClean="0">
                <a:latin typeface="Times New Roman" pitchFamily="18" charset="0"/>
              </a:rPr>
              <a:t>，</a:t>
            </a:r>
            <a:r>
              <a:rPr lang="en-US" altLang="zh-CN" sz="2000" smtClean="0">
                <a:latin typeface="Times New Roman" pitchFamily="18" charset="0"/>
              </a:rPr>
              <a:t>31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24</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32</a:t>
            </a:r>
            <a:r>
              <a:rPr lang="zh-CN" altLang="zh-CN" sz="2000" smtClean="0">
                <a:latin typeface="Times New Roman" pitchFamily="18" charset="0"/>
              </a:rPr>
              <a:t>，</a:t>
            </a:r>
            <a:r>
              <a:rPr lang="en-US" altLang="zh-CN" sz="2000" smtClean="0">
                <a:latin typeface="Times New Roman" pitchFamily="18" charset="0"/>
              </a:rPr>
              <a:t>27</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19</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30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22</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25</a:t>
            </a:r>
            <a:r>
              <a:rPr lang="zh-CN" altLang="zh-CN" sz="2000" smtClean="0">
                <a:latin typeface="Times New Roman" pitchFamily="18" charset="0"/>
              </a:rPr>
              <a:t>，</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t/>
            </a:r>
            <a:br>
              <a:rPr lang="en-US" altLang="zh-CN" sz="2000" smtClean="0"/>
            </a:b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第一节 </a:t>
            </a:r>
            <a:r>
              <a:rPr lang="zh-CN" altLang="zh-CN" smtClean="0"/>
              <a:t>双绞线的制作</a:t>
            </a:r>
            <a:endParaRPr lang="zh-CN" altLang="en-US" smtClean="0"/>
          </a:p>
        </p:txBody>
      </p:sp>
      <p:sp>
        <p:nvSpPr>
          <p:cNvPr id="5123" name="内容占位符 2"/>
          <p:cNvSpPr>
            <a:spLocks noGrp="1"/>
          </p:cNvSpPr>
          <p:nvPr>
            <p:ph idx="1"/>
          </p:nvPr>
        </p:nvSpPr>
        <p:spPr/>
        <p:txBody>
          <a:bodyPr/>
          <a:lstStyle/>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实验步骤</a:t>
            </a:r>
          </a:p>
          <a:p>
            <a:pPr>
              <a:spcBef>
                <a:spcPct val="0"/>
              </a:spcBef>
            </a:pPr>
            <a:r>
              <a:rPr lang="zh-CN" altLang="zh-CN" sz="2000" smtClean="0"/>
              <a:t>其线之间的连接如图</a:t>
            </a:r>
            <a:r>
              <a:rPr lang="en-US" altLang="zh-CN" sz="2000" smtClean="0">
                <a:latin typeface="Times New Roman" pitchFamily="18" charset="0"/>
              </a:rPr>
              <a:t>2-21</a:t>
            </a:r>
            <a:r>
              <a:rPr lang="zh-CN" altLang="zh-CN" sz="2000" smtClean="0"/>
              <a:t>所示。</a:t>
            </a: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r>
              <a:rPr lang="en-US" altLang="zh-CN" sz="2000" smtClean="0"/>
              <a:t>         </a:t>
            </a:r>
          </a:p>
          <a:p>
            <a:pPr>
              <a:spcBef>
                <a:spcPct val="0"/>
              </a:spcBef>
            </a:pPr>
            <a:r>
              <a:rPr lang="en-US" altLang="zh-CN" sz="2000" smtClean="0"/>
              <a:t>              </a:t>
            </a:r>
            <a:r>
              <a:rPr lang="zh-CN" altLang="zh-CN" sz="2000" smtClean="0">
                <a:latin typeface="Times New Roman" pitchFamily="18" charset="0"/>
              </a:rPr>
              <a:t>图</a:t>
            </a:r>
            <a:r>
              <a:rPr lang="en-US" altLang="zh-CN" sz="2000" smtClean="0">
                <a:latin typeface="Times New Roman" pitchFamily="18" charset="0"/>
              </a:rPr>
              <a:t>2-21  </a:t>
            </a:r>
            <a:r>
              <a:rPr lang="zh-CN" altLang="zh-CN" sz="2000" smtClean="0"/>
              <a:t>线间连接（有级联专用端口）</a:t>
            </a:r>
          </a:p>
          <a:p>
            <a:pPr>
              <a:spcBef>
                <a:spcPct val="0"/>
              </a:spcBef>
            </a:pPr>
            <a:endParaRPr lang="zh-CN" altLang="zh-CN" sz="2000" smtClean="0"/>
          </a:p>
          <a:p>
            <a:pPr>
              <a:spcBef>
                <a:spcPct val="0"/>
              </a:spcBef>
            </a:pPr>
            <a:endParaRPr lang="zh-CN" altLang="zh-CN" sz="2000" smtClean="0">
              <a:latin typeface="Times New Roman" pitchFamily="18" charset="0"/>
            </a:endParaRPr>
          </a:p>
        </p:txBody>
      </p:sp>
      <p:pic>
        <p:nvPicPr>
          <p:cNvPr id="5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63" y="2303463"/>
            <a:ext cx="380682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32771" name="内容占位符 2"/>
          <p:cNvSpPr>
            <a:spLocks noGrp="1"/>
          </p:cNvSpPr>
          <p:nvPr>
            <p:ph idx="1"/>
          </p:nvPr>
        </p:nvSpPr>
        <p:spPr>
          <a:xfrm>
            <a:off x="71438" y="981075"/>
            <a:ext cx="8964612" cy="5695950"/>
          </a:xfrm>
        </p:spPr>
        <p:txBody>
          <a:bodyPr/>
          <a:lstStyle/>
          <a:p>
            <a:pPr>
              <a:spcBef>
                <a:spcPct val="0"/>
              </a:spcBef>
            </a:pPr>
            <a:r>
              <a:rPr lang="zh-CN" altLang="zh-CN" sz="2000" smtClean="0">
                <a:solidFill>
                  <a:srgbClr val="FF0000"/>
                </a:solidFill>
                <a:latin typeface="Times New Roman" pitchFamily="18" charset="0"/>
              </a:rPr>
              <a:t>实验二：</a:t>
            </a:r>
            <a:r>
              <a:rPr lang="en-US" altLang="zh-CN" sz="2000" smtClean="0">
                <a:solidFill>
                  <a:srgbClr val="FF0000"/>
                </a:solidFill>
                <a:latin typeface="Times New Roman" pitchFamily="18" charset="0"/>
              </a:rPr>
              <a:t>DES</a:t>
            </a:r>
            <a:r>
              <a:rPr lang="zh-CN" altLang="zh-CN" sz="2000" smtClean="0">
                <a:solidFill>
                  <a:srgbClr val="FF0000"/>
                </a:solidFill>
                <a:latin typeface="Times New Roman" pitchFamily="18" charset="0"/>
              </a:rPr>
              <a:t>加密与解密算法的实现</a:t>
            </a:r>
          </a:p>
          <a:p>
            <a:pPr>
              <a:spcBef>
                <a:spcPct val="0"/>
              </a:spcBef>
            </a:pPr>
            <a:endParaRPr lang="zh-CN" altLang="zh-CN" sz="1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f</a:t>
            </a:r>
            <a:r>
              <a:rPr lang="zh-CN" altLang="zh-CN" sz="2000" smtClean="0">
                <a:latin typeface="Times New Roman" pitchFamily="18" charset="0"/>
              </a:rPr>
              <a:t>（</a:t>
            </a:r>
            <a:r>
              <a:rPr lang="en-US" altLang="zh-CN" sz="2000" smtClean="0">
                <a:latin typeface="Times New Roman" pitchFamily="18" charset="0"/>
              </a:rPr>
              <a:t>Ri</a:t>
            </a:r>
            <a:r>
              <a:rPr lang="zh-CN" altLang="zh-CN" sz="2000" smtClean="0">
                <a:latin typeface="Times New Roman" pitchFamily="18" charset="0"/>
              </a:rPr>
              <a:t>，</a:t>
            </a:r>
            <a:r>
              <a:rPr lang="en-US" altLang="zh-CN" sz="2000" smtClean="0">
                <a:latin typeface="Times New Roman" pitchFamily="18" charset="0"/>
              </a:rPr>
              <a:t>Ki</a:t>
            </a:r>
            <a:r>
              <a:rPr lang="zh-CN" altLang="zh-CN" sz="2000" smtClean="0">
                <a:latin typeface="Times New Roman" pitchFamily="18" charset="0"/>
              </a:rPr>
              <a:t>）算法描述图中，</a:t>
            </a:r>
            <a:r>
              <a:rPr lang="en-US" altLang="zh-CN" sz="2000" smtClean="0">
                <a:latin typeface="Times New Roman" pitchFamily="18" charset="0"/>
              </a:rPr>
              <a:t>S1</a:t>
            </a:r>
            <a:r>
              <a:rPr lang="zh-CN" altLang="zh-CN" sz="2000" smtClean="0">
                <a:latin typeface="Times New Roman" pitchFamily="18" charset="0"/>
              </a:rPr>
              <a:t>，</a:t>
            </a:r>
            <a:r>
              <a:rPr lang="en-US" altLang="zh-CN" sz="2000" smtClean="0">
                <a:latin typeface="Times New Roman" pitchFamily="18" charset="0"/>
              </a:rPr>
              <a:t>S2</a:t>
            </a:r>
            <a:r>
              <a:rPr lang="zh-CN" altLang="zh-CN" sz="2000" smtClean="0">
                <a:latin typeface="Times New Roman" pitchFamily="18" charset="0"/>
              </a:rPr>
              <a:t>，…，</a:t>
            </a:r>
            <a:r>
              <a:rPr lang="en-US" altLang="zh-CN" sz="2000" smtClean="0">
                <a:latin typeface="Times New Roman" pitchFamily="18" charset="0"/>
              </a:rPr>
              <a:t>S8</a:t>
            </a:r>
            <a:r>
              <a:rPr lang="zh-CN" altLang="zh-CN" sz="2000" smtClean="0">
                <a:latin typeface="Times New Roman" pitchFamily="18" charset="0"/>
              </a:rPr>
              <a:t>为选择函数，其功能是把</a:t>
            </a:r>
            <a:r>
              <a:rPr lang="en-US" altLang="zh-CN" sz="2000" smtClean="0">
                <a:latin typeface="Times New Roman" pitchFamily="18" charset="0"/>
              </a:rPr>
              <a:t>6bit</a:t>
            </a:r>
            <a:r>
              <a:rPr lang="zh-CN" altLang="zh-CN" sz="2000" smtClean="0">
                <a:latin typeface="Times New Roman" pitchFamily="18" charset="0"/>
              </a:rPr>
              <a:t>数据变为</a:t>
            </a:r>
            <a:r>
              <a:rPr lang="en-US" altLang="zh-CN" sz="2000" smtClean="0">
                <a:latin typeface="Times New Roman" pitchFamily="18" charset="0"/>
              </a:rPr>
              <a:t>4bit</a:t>
            </a:r>
            <a:r>
              <a:rPr lang="zh-CN" altLang="zh-CN" sz="2000" smtClean="0">
                <a:latin typeface="Times New Roman" pitchFamily="18" charset="0"/>
              </a:rPr>
              <a:t>数据。下面列给出了选择函数</a:t>
            </a:r>
            <a:r>
              <a:rPr lang="en-US" altLang="zh-CN" sz="2000" smtClean="0">
                <a:latin typeface="Times New Roman" pitchFamily="18" charset="0"/>
              </a:rPr>
              <a:t>Si</a:t>
            </a:r>
            <a:r>
              <a:rPr lang="zh-CN" altLang="zh-CN" sz="2000" smtClean="0">
                <a:latin typeface="Times New Roman" pitchFamily="18" charset="0"/>
              </a:rPr>
              <a:t>（</a:t>
            </a:r>
            <a:r>
              <a:rPr lang="en-US" altLang="zh-CN" sz="2000" smtClean="0">
                <a:latin typeface="Times New Roman" pitchFamily="18" charset="0"/>
              </a:rPr>
              <a:t>i</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）的功能表。</a:t>
            </a:r>
            <a:endParaRPr lang="en-US" altLang="zh-CN" sz="2000" smtClean="0">
              <a:latin typeface="Times New Roman" pitchFamily="18" charset="0"/>
            </a:endParaRP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选择函数</a:t>
            </a:r>
            <a:r>
              <a:rPr lang="en-US" altLang="zh-CN" sz="2000" smtClean="0">
                <a:latin typeface="Times New Roman" pitchFamily="18" charset="0"/>
              </a:rPr>
              <a:t>Si</a:t>
            </a:r>
            <a:br>
              <a:rPr lang="en-US" altLang="zh-CN" sz="2000" smtClean="0">
                <a:latin typeface="Times New Roman" pitchFamily="18" charset="0"/>
              </a:rPr>
            </a:br>
            <a:r>
              <a:rPr lang="en-US" altLang="zh-CN" sz="2000" smtClean="0">
                <a:latin typeface="Times New Roman" pitchFamily="18" charset="0"/>
              </a:rPr>
              <a:t>    S1</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S2</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r>
            <a:br>
              <a:rPr lang="en-US" altLang="zh-CN" sz="2000" smtClean="0">
                <a:latin typeface="Times New Roman" pitchFamily="18" charset="0"/>
              </a:rPr>
            </a:b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33795" name="内容占位符 2"/>
          <p:cNvSpPr>
            <a:spLocks noGrp="1"/>
          </p:cNvSpPr>
          <p:nvPr>
            <p:ph idx="1"/>
          </p:nvPr>
        </p:nvSpPr>
        <p:spPr>
          <a:xfrm>
            <a:off x="71438" y="981075"/>
            <a:ext cx="8964612" cy="5695950"/>
          </a:xfrm>
        </p:spPr>
        <p:txBody>
          <a:bodyPr/>
          <a:lstStyle/>
          <a:p>
            <a:pPr>
              <a:spcBef>
                <a:spcPct val="0"/>
              </a:spcBef>
            </a:pPr>
            <a:r>
              <a:rPr lang="zh-CN" altLang="zh-CN" sz="2000" smtClean="0">
                <a:solidFill>
                  <a:srgbClr val="FF0000"/>
                </a:solidFill>
                <a:latin typeface="Times New Roman" pitchFamily="18" charset="0"/>
              </a:rPr>
              <a:t>实验二：</a:t>
            </a:r>
            <a:r>
              <a:rPr lang="en-US" altLang="zh-CN" sz="2000" smtClean="0">
                <a:solidFill>
                  <a:srgbClr val="FF0000"/>
                </a:solidFill>
                <a:latin typeface="Times New Roman" pitchFamily="18" charset="0"/>
              </a:rPr>
              <a:t>DES</a:t>
            </a:r>
            <a:r>
              <a:rPr lang="zh-CN" altLang="zh-CN" sz="2000" smtClean="0">
                <a:solidFill>
                  <a:srgbClr val="FF0000"/>
                </a:solidFill>
                <a:latin typeface="Times New Roman" pitchFamily="18" charset="0"/>
              </a:rPr>
              <a:t>加密与解密算法的实现</a:t>
            </a:r>
            <a:endParaRPr lang="en-US" altLang="zh-CN" sz="2000" smtClean="0">
              <a:solidFill>
                <a:srgbClr val="FF0000"/>
              </a:solidFill>
              <a:latin typeface="Times New Roman" pitchFamily="18" charset="0"/>
            </a:endParaRP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选择函数</a:t>
            </a:r>
            <a:r>
              <a:rPr lang="en-US" altLang="zh-CN" sz="2000" smtClean="0">
                <a:latin typeface="Times New Roman" pitchFamily="18" charset="0"/>
              </a:rPr>
              <a:t>Si</a:t>
            </a:r>
            <a:br>
              <a:rPr lang="en-US" altLang="zh-CN" sz="2000" smtClean="0">
                <a:latin typeface="Times New Roman" pitchFamily="18" charset="0"/>
              </a:rPr>
            </a:br>
            <a:r>
              <a:rPr lang="en-US" altLang="zh-CN" sz="2000" smtClean="0">
                <a:latin typeface="Times New Roman" pitchFamily="18" charset="0"/>
              </a:rPr>
              <a:t>    S3</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S4</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34819" name="内容占位符 2"/>
          <p:cNvSpPr>
            <a:spLocks noGrp="1"/>
          </p:cNvSpPr>
          <p:nvPr>
            <p:ph idx="1"/>
          </p:nvPr>
        </p:nvSpPr>
        <p:spPr>
          <a:xfrm>
            <a:off x="71438" y="981075"/>
            <a:ext cx="8964612" cy="5695950"/>
          </a:xfrm>
        </p:spPr>
        <p:txBody>
          <a:bodyPr/>
          <a:lstStyle/>
          <a:p>
            <a:pPr>
              <a:spcBef>
                <a:spcPct val="0"/>
              </a:spcBef>
            </a:pPr>
            <a:r>
              <a:rPr lang="zh-CN" altLang="zh-CN" sz="2000" smtClean="0">
                <a:solidFill>
                  <a:srgbClr val="FF0000"/>
                </a:solidFill>
                <a:latin typeface="Times New Roman" pitchFamily="18" charset="0"/>
              </a:rPr>
              <a:t>实验二：</a:t>
            </a:r>
            <a:r>
              <a:rPr lang="en-US" altLang="zh-CN" sz="2000" smtClean="0">
                <a:solidFill>
                  <a:srgbClr val="FF0000"/>
                </a:solidFill>
                <a:latin typeface="Times New Roman" pitchFamily="18" charset="0"/>
              </a:rPr>
              <a:t>DES</a:t>
            </a:r>
            <a:r>
              <a:rPr lang="zh-CN" altLang="zh-CN" sz="2000" smtClean="0">
                <a:solidFill>
                  <a:srgbClr val="FF0000"/>
                </a:solidFill>
                <a:latin typeface="Times New Roman" pitchFamily="18" charset="0"/>
              </a:rPr>
              <a:t>加密与解密算法的实现</a:t>
            </a:r>
            <a:endParaRPr lang="en-US" altLang="zh-CN" sz="2000" smtClean="0">
              <a:solidFill>
                <a:srgbClr val="FF0000"/>
              </a:solidFill>
              <a:latin typeface="Times New Roman" pitchFamily="18" charset="0"/>
            </a:endParaRP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选择函数</a:t>
            </a:r>
            <a:r>
              <a:rPr lang="en-US" altLang="zh-CN" sz="2000" smtClean="0">
                <a:latin typeface="Times New Roman" pitchFamily="18" charset="0"/>
              </a:rPr>
              <a:t>Si</a:t>
            </a:r>
            <a:br>
              <a:rPr lang="en-US" altLang="zh-CN" sz="2000" smtClean="0">
                <a:latin typeface="Times New Roman" pitchFamily="18" charset="0"/>
              </a:rPr>
            </a:br>
            <a:r>
              <a:rPr lang="en-US" altLang="zh-CN" sz="2000" smtClean="0"/>
              <a:t>  </a:t>
            </a:r>
            <a:r>
              <a:rPr lang="en-US" altLang="zh-CN" sz="2000" smtClean="0">
                <a:latin typeface="Times New Roman" pitchFamily="18" charset="0"/>
              </a:rPr>
              <a:t>S5</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S6</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35843" name="内容占位符 2"/>
          <p:cNvSpPr>
            <a:spLocks noGrp="1"/>
          </p:cNvSpPr>
          <p:nvPr>
            <p:ph idx="1"/>
          </p:nvPr>
        </p:nvSpPr>
        <p:spPr>
          <a:xfrm>
            <a:off x="71438" y="981075"/>
            <a:ext cx="8964612" cy="5695950"/>
          </a:xfrm>
        </p:spPr>
        <p:txBody>
          <a:bodyPr/>
          <a:lstStyle/>
          <a:p>
            <a:pPr>
              <a:spcBef>
                <a:spcPct val="0"/>
              </a:spcBef>
            </a:pPr>
            <a:r>
              <a:rPr lang="zh-CN" altLang="zh-CN" sz="2000" smtClean="0">
                <a:solidFill>
                  <a:srgbClr val="FF0000"/>
                </a:solidFill>
                <a:latin typeface="Times New Roman" pitchFamily="18" charset="0"/>
              </a:rPr>
              <a:t>实验二：</a:t>
            </a:r>
            <a:r>
              <a:rPr lang="en-US" altLang="zh-CN" sz="2000" smtClean="0">
                <a:solidFill>
                  <a:srgbClr val="FF0000"/>
                </a:solidFill>
                <a:latin typeface="Times New Roman" pitchFamily="18" charset="0"/>
              </a:rPr>
              <a:t>DES</a:t>
            </a:r>
            <a:r>
              <a:rPr lang="zh-CN" altLang="zh-CN" sz="2000" smtClean="0">
                <a:solidFill>
                  <a:srgbClr val="FF0000"/>
                </a:solidFill>
                <a:latin typeface="Times New Roman" pitchFamily="18" charset="0"/>
              </a:rPr>
              <a:t>加密与解密算法的实现</a:t>
            </a:r>
            <a:endParaRPr lang="en-US" altLang="zh-CN" sz="2000" smtClean="0">
              <a:solidFill>
                <a:srgbClr val="FF0000"/>
              </a:solidFill>
              <a:latin typeface="Times New Roman" pitchFamily="18" charset="0"/>
            </a:endParaRP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选择函数</a:t>
            </a:r>
            <a:r>
              <a:rPr lang="en-US" altLang="zh-CN" sz="2000" smtClean="0">
                <a:latin typeface="Times New Roman" pitchFamily="18" charset="0"/>
              </a:rPr>
              <a:t>Si</a:t>
            </a:r>
            <a:br>
              <a:rPr lang="en-US" altLang="zh-CN" sz="2000" smtClean="0">
                <a:latin typeface="Times New Roman" pitchFamily="18" charset="0"/>
              </a:rPr>
            </a:br>
            <a:r>
              <a:rPr lang="en-US" altLang="zh-CN" sz="2000" smtClean="0"/>
              <a:t>  </a:t>
            </a:r>
            <a:r>
              <a:rPr lang="en-US" altLang="zh-CN" sz="2000" smtClean="0">
                <a:latin typeface="Times New Roman" pitchFamily="18" charset="0"/>
              </a:rPr>
              <a:t>S7</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S8</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36867" name="内容占位符 2"/>
          <p:cNvSpPr>
            <a:spLocks noGrp="1"/>
          </p:cNvSpPr>
          <p:nvPr>
            <p:ph idx="1"/>
          </p:nvPr>
        </p:nvSpPr>
        <p:spPr>
          <a:xfrm>
            <a:off x="71438" y="981075"/>
            <a:ext cx="8964612" cy="5695950"/>
          </a:xfrm>
        </p:spPr>
        <p:txBody>
          <a:bodyPr/>
          <a:lstStyle/>
          <a:p>
            <a:pPr>
              <a:spcBef>
                <a:spcPct val="0"/>
              </a:spcBef>
            </a:pPr>
            <a:r>
              <a:rPr lang="zh-CN" altLang="zh-CN" sz="2000" smtClean="0">
                <a:solidFill>
                  <a:srgbClr val="FF0000"/>
                </a:solidFill>
                <a:latin typeface="Times New Roman" pitchFamily="18" charset="0"/>
              </a:rPr>
              <a:t>实验二：</a:t>
            </a:r>
            <a:r>
              <a:rPr lang="en-US" altLang="zh-CN" sz="2000" smtClean="0">
                <a:solidFill>
                  <a:srgbClr val="FF0000"/>
                </a:solidFill>
                <a:latin typeface="Times New Roman" pitchFamily="18" charset="0"/>
              </a:rPr>
              <a:t>DES</a:t>
            </a:r>
            <a:r>
              <a:rPr lang="zh-CN" altLang="zh-CN" sz="2000" smtClean="0">
                <a:solidFill>
                  <a:srgbClr val="FF0000"/>
                </a:solidFill>
                <a:latin typeface="Times New Roman" pitchFamily="18" charset="0"/>
              </a:rPr>
              <a:t>加密与解密算法的实现</a:t>
            </a:r>
            <a:endParaRPr lang="en-US" altLang="zh-CN" sz="2000" smtClean="0">
              <a:solidFill>
                <a:srgbClr val="FF0000"/>
              </a:solidFill>
              <a:latin typeface="Times New Roman" pitchFamily="18" charset="0"/>
            </a:endParaRP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在此以</a:t>
            </a:r>
            <a:r>
              <a:rPr lang="en-US" altLang="zh-CN" sz="2000" smtClean="0">
                <a:latin typeface="Times New Roman" pitchFamily="18" charset="0"/>
              </a:rPr>
              <a:t>S1</a:t>
            </a:r>
            <a:r>
              <a:rPr lang="zh-CN" altLang="zh-CN" sz="2000" smtClean="0">
                <a:latin typeface="Times New Roman" pitchFamily="18" charset="0"/>
              </a:rPr>
              <a:t>为例说明其功能，可以看到：在</a:t>
            </a:r>
            <a:r>
              <a:rPr lang="en-US" altLang="zh-CN" sz="2000" smtClean="0">
                <a:latin typeface="Times New Roman" pitchFamily="18" charset="0"/>
              </a:rPr>
              <a:t>S1</a:t>
            </a:r>
            <a:r>
              <a:rPr lang="zh-CN" altLang="zh-CN" sz="2000" smtClean="0">
                <a:latin typeface="Times New Roman" pitchFamily="18" charset="0"/>
              </a:rPr>
              <a:t>中，共有</a:t>
            </a:r>
            <a:r>
              <a:rPr lang="en-US" altLang="zh-CN" sz="2000" smtClean="0">
                <a:latin typeface="Times New Roman" pitchFamily="18" charset="0"/>
              </a:rPr>
              <a:t>4</a:t>
            </a:r>
            <a:r>
              <a:rPr lang="zh-CN" altLang="zh-CN" sz="2000" smtClean="0">
                <a:latin typeface="Times New Roman" pitchFamily="18" charset="0"/>
              </a:rPr>
              <a:t>行数据，命名为</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行；每行有</a:t>
            </a:r>
            <a:r>
              <a:rPr lang="en-US" altLang="zh-CN" sz="2000" smtClean="0">
                <a:latin typeface="Times New Roman" pitchFamily="18" charset="0"/>
              </a:rPr>
              <a:t>16</a:t>
            </a:r>
            <a:r>
              <a:rPr lang="zh-CN" altLang="zh-CN" sz="2000" smtClean="0">
                <a:latin typeface="Times New Roman" pitchFamily="18" charset="0"/>
              </a:rPr>
              <a:t>列，命名为</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14</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列。</a:t>
            </a:r>
            <a:r>
              <a:rPr lang="en-US" altLang="zh-CN" sz="2000" smtClean="0">
                <a:latin typeface="Times New Roman" pitchFamily="18" charset="0"/>
              </a:rPr>
              <a:t/>
            </a:r>
            <a:br>
              <a:rPr lang="en-US" altLang="zh-CN" sz="2000" smtClean="0">
                <a:latin typeface="Times New Roman" pitchFamily="18" charset="0"/>
              </a:rPr>
            </a:br>
            <a:r>
              <a:rPr lang="zh-CN" altLang="zh-CN" sz="2000" smtClean="0">
                <a:latin typeface="Times New Roman" pitchFamily="18" charset="0"/>
              </a:rPr>
              <a:t>　　现设输入为</a:t>
            </a:r>
            <a:r>
              <a:rPr lang="zh-CN" altLang="en-US" sz="2000" smtClean="0">
                <a:latin typeface="Times New Roman" pitchFamily="18" charset="0"/>
              </a:rPr>
              <a:t>：</a:t>
            </a:r>
            <a:endParaRPr lang="zh-CN" altLang="zh-CN" sz="2000" smtClean="0">
              <a:latin typeface="Times New Roman" pitchFamily="18" charset="0"/>
            </a:endParaRPr>
          </a:p>
          <a:p>
            <a:pPr>
              <a:spcBef>
                <a:spcPct val="0"/>
              </a:spcBef>
            </a:pPr>
            <a:r>
              <a:rPr lang="en-US" altLang="zh-CN" sz="2000" smtClean="0">
                <a:latin typeface="Times New Roman" pitchFamily="18" charset="0"/>
              </a:rPr>
              <a:t>                                          D</a:t>
            </a:r>
            <a:r>
              <a:rPr lang="zh-CN" altLang="zh-CN" sz="2000" smtClean="0">
                <a:latin typeface="Times New Roman" pitchFamily="18" charset="0"/>
              </a:rPr>
              <a:t>＝</a:t>
            </a:r>
            <a:r>
              <a:rPr lang="en-US" altLang="zh-CN" sz="2000" smtClean="0">
                <a:latin typeface="Times New Roman" pitchFamily="18" charset="0"/>
              </a:rPr>
              <a:t>D1D2D3D4D5D6</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令</a:t>
            </a:r>
          </a:p>
          <a:p>
            <a:pPr>
              <a:spcBef>
                <a:spcPct val="0"/>
              </a:spcBef>
            </a:pPr>
            <a:r>
              <a:rPr lang="en-US" altLang="zh-CN" sz="2000" smtClean="0">
                <a:latin typeface="Times New Roman" pitchFamily="18" charset="0"/>
              </a:rPr>
              <a:t>                                          </a:t>
            </a:r>
            <a:r>
              <a:rPr lang="zh-CN" altLang="zh-CN" sz="2000" smtClean="0">
                <a:latin typeface="Times New Roman" pitchFamily="18" charset="0"/>
              </a:rPr>
              <a:t>列＝</a:t>
            </a:r>
            <a:r>
              <a:rPr lang="en-US" altLang="zh-CN" sz="2000" smtClean="0">
                <a:latin typeface="Times New Roman" pitchFamily="18" charset="0"/>
              </a:rPr>
              <a:t>D2D3D4D5</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行＝</a:t>
            </a:r>
            <a:r>
              <a:rPr lang="en-US" altLang="zh-CN" sz="2000" smtClean="0">
                <a:latin typeface="Times New Roman" pitchFamily="18" charset="0"/>
              </a:rPr>
              <a:t>D1D6</a:t>
            </a: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然后在</a:t>
            </a:r>
            <a:r>
              <a:rPr lang="en-US" altLang="zh-CN" sz="2000" smtClean="0">
                <a:latin typeface="Times New Roman" pitchFamily="18" charset="0"/>
              </a:rPr>
              <a:t>S1</a:t>
            </a:r>
            <a:r>
              <a:rPr lang="zh-CN" altLang="zh-CN" sz="2000" smtClean="0">
                <a:latin typeface="Times New Roman" pitchFamily="18" charset="0"/>
              </a:rPr>
              <a:t>表中查得对应的数，以</a:t>
            </a:r>
            <a:r>
              <a:rPr lang="en-US" altLang="zh-CN" sz="2000" smtClean="0">
                <a:latin typeface="Times New Roman" pitchFamily="18" charset="0"/>
              </a:rPr>
              <a:t>4</a:t>
            </a:r>
            <a:r>
              <a:rPr lang="zh-CN" altLang="zh-CN" sz="2000" smtClean="0">
                <a:latin typeface="Times New Roman" pitchFamily="18" charset="0"/>
              </a:rPr>
              <a:t>位二进制表示，此即为选择函数</a:t>
            </a:r>
            <a:r>
              <a:rPr lang="en-US" altLang="zh-CN" sz="2000" smtClean="0">
                <a:latin typeface="Times New Roman" pitchFamily="18" charset="0"/>
              </a:rPr>
              <a:t>S1</a:t>
            </a:r>
            <a:r>
              <a:rPr lang="zh-CN" altLang="zh-CN" sz="2000" smtClean="0">
                <a:latin typeface="Times New Roman" pitchFamily="18" charset="0"/>
              </a:rPr>
              <a:t>的输出。下面给出子密钥</a:t>
            </a:r>
            <a:r>
              <a:rPr lang="en-US" altLang="zh-CN" sz="2000" smtClean="0">
                <a:latin typeface="Times New Roman" pitchFamily="18" charset="0"/>
              </a:rPr>
              <a:t>Ki</a:t>
            </a:r>
            <a:r>
              <a:rPr lang="zh-CN" altLang="zh-CN" sz="2000" smtClean="0">
                <a:latin typeface="Times New Roman" pitchFamily="18" charset="0"/>
              </a:rPr>
              <a:t>（</a:t>
            </a:r>
            <a:r>
              <a:rPr lang="en-US" altLang="zh-CN" sz="2000" smtClean="0">
                <a:latin typeface="Times New Roman" pitchFamily="18" charset="0"/>
              </a:rPr>
              <a:t>48bit</a:t>
            </a:r>
            <a:r>
              <a:rPr lang="zh-CN" altLang="zh-CN" sz="2000" smtClean="0">
                <a:latin typeface="Times New Roman" pitchFamily="18" charset="0"/>
              </a:rPr>
              <a:t>）的生成算法。</a:t>
            </a:r>
            <a:r>
              <a:rPr lang="en-US" altLang="zh-CN" sz="2000" smtClean="0">
                <a:latin typeface="Times New Roman" pitchFamily="18" charset="0"/>
              </a:rPr>
              <a:t>    </a:t>
            </a:r>
            <a:br>
              <a:rPr lang="en-US" altLang="zh-CN" sz="2000" smtClean="0">
                <a:latin typeface="Times New Roman" pitchFamily="18" charset="0"/>
              </a:rPr>
            </a:br>
            <a:r>
              <a:rPr lang="en-US" altLang="zh-CN" sz="2000" smtClean="0">
                <a:latin typeface="Times New Roman" pitchFamily="18" charset="0"/>
              </a:rPr>
              <a:t/>
            </a:r>
            <a:br>
              <a:rPr lang="en-US" altLang="zh-CN" sz="2000" smtClean="0">
                <a:latin typeface="Times New Roman" pitchFamily="18" charset="0"/>
              </a:rPr>
            </a:b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第八节 </a:t>
            </a:r>
            <a:r>
              <a:rPr lang="zh-CN" altLang="zh-CN" smtClean="0"/>
              <a:t>网络安全案例实训</a:t>
            </a:r>
            <a:endParaRPr lang="zh-CN" altLang="en-US" smtClean="0"/>
          </a:p>
        </p:txBody>
      </p:sp>
      <p:sp>
        <p:nvSpPr>
          <p:cNvPr id="37891" name="内容占位符 2"/>
          <p:cNvSpPr>
            <a:spLocks noGrp="1"/>
          </p:cNvSpPr>
          <p:nvPr>
            <p:ph idx="1"/>
          </p:nvPr>
        </p:nvSpPr>
        <p:spPr>
          <a:xfrm>
            <a:off x="215900" y="981075"/>
            <a:ext cx="8748713" cy="5695950"/>
          </a:xfrm>
        </p:spPr>
        <p:txBody>
          <a:bodyPr/>
          <a:lstStyle/>
          <a:p>
            <a:pPr>
              <a:spcBef>
                <a:spcPct val="0"/>
              </a:spcBef>
            </a:pPr>
            <a:r>
              <a:rPr lang="zh-CN" altLang="zh-CN" sz="2000" smtClean="0">
                <a:solidFill>
                  <a:srgbClr val="FF0000"/>
                </a:solidFill>
                <a:latin typeface="Times New Roman" pitchFamily="18" charset="0"/>
              </a:rPr>
              <a:t>实验二：</a:t>
            </a:r>
            <a:r>
              <a:rPr lang="en-US" altLang="zh-CN" sz="2000" smtClean="0">
                <a:solidFill>
                  <a:srgbClr val="FF0000"/>
                </a:solidFill>
                <a:latin typeface="Times New Roman" pitchFamily="18" charset="0"/>
              </a:rPr>
              <a:t>DES</a:t>
            </a:r>
            <a:r>
              <a:rPr lang="zh-CN" altLang="zh-CN" sz="2000" smtClean="0">
                <a:solidFill>
                  <a:srgbClr val="FF0000"/>
                </a:solidFill>
                <a:latin typeface="Times New Roman" pitchFamily="18" charset="0"/>
              </a:rPr>
              <a:t>加密与解密算法的实现</a:t>
            </a:r>
            <a:endParaRPr lang="en-US" altLang="zh-CN" sz="2000" smtClean="0">
              <a:solidFill>
                <a:srgbClr val="FF0000"/>
              </a:solidFill>
              <a:latin typeface="Times New Roman" pitchFamily="18" charset="0"/>
            </a:endParaRP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从子密钥</a:t>
            </a:r>
            <a:r>
              <a:rPr lang="en-US" altLang="zh-CN" sz="2000" smtClean="0">
                <a:latin typeface="Times New Roman" pitchFamily="18" charset="0"/>
              </a:rPr>
              <a:t>Ki</a:t>
            </a:r>
            <a:r>
              <a:rPr lang="zh-CN" altLang="zh-CN" sz="2000" smtClean="0">
                <a:latin typeface="Times New Roman" pitchFamily="18" charset="0"/>
              </a:rPr>
              <a:t>的生成算法描述图中可以看到：初始</a:t>
            </a:r>
            <a:r>
              <a:rPr lang="en-US" altLang="zh-CN" sz="2000" smtClean="0">
                <a:latin typeface="Times New Roman" pitchFamily="18" charset="0"/>
              </a:rPr>
              <a:t>Key</a:t>
            </a:r>
            <a:r>
              <a:rPr lang="zh-CN" altLang="zh-CN" sz="2000" smtClean="0">
                <a:latin typeface="Times New Roman" pitchFamily="18" charset="0"/>
              </a:rPr>
              <a:t>值为</a:t>
            </a:r>
            <a:r>
              <a:rPr lang="en-US" altLang="zh-CN" sz="2000" smtClean="0">
                <a:latin typeface="Times New Roman" pitchFamily="18" charset="0"/>
              </a:rPr>
              <a:t>64</a:t>
            </a:r>
            <a:r>
              <a:rPr lang="zh-CN" altLang="zh-CN" sz="2000" smtClean="0">
                <a:latin typeface="Times New Roman" pitchFamily="18" charset="0"/>
              </a:rPr>
              <a:t>位，但</a:t>
            </a:r>
            <a:r>
              <a:rPr lang="en-US" altLang="zh-CN" sz="2000" smtClean="0">
                <a:latin typeface="Times New Roman" pitchFamily="18" charset="0"/>
              </a:rPr>
              <a:t>DES</a:t>
            </a:r>
            <a:r>
              <a:rPr lang="zh-CN" altLang="zh-CN" sz="2000" smtClean="0">
                <a:latin typeface="Times New Roman" pitchFamily="18" charset="0"/>
              </a:rPr>
              <a:t>算法规定，其中第</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16</a:t>
            </a:r>
            <a:r>
              <a:rPr lang="zh-CN" altLang="zh-CN" sz="2000" smtClean="0">
                <a:latin typeface="Times New Roman" pitchFamily="18" charset="0"/>
              </a:rPr>
              <a:t>，…，</a:t>
            </a:r>
            <a:r>
              <a:rPr lang="en-US" altLang="zh-CN" sz="2000" smtClean="0">
                <a:latin typeface="Times New Roman" pitchFamily="18" charset="0"/>
              </a:rPr>
              <a:t>64</a:t>
            </a:r>
            <a:r>
              <a:rPr lang="zh-CN" altLang="zh-CN" sz="2000" smtClean="0">
                <a:latin typeface="Times New Roman" pitchFamily="18" charset="0"/>
              </a:rPr>
              <a:t>位是奇偶校验位，不参与</a:t>
            </a:r>
            <a:r>
              <a:rPr lang="en-US" altLang="zh-CN" sz="2000" smtClean="0">
                <a:latin typeface="Times New Roman" pitchFamily="18" charset="0"/>
              </a:rPr>
              <a:t>DES</a:t>
            </a:r>
            <a:r>
              <a:rPr lang="zh-CN" altLang="zh-CN" sz="2000" smtClean="0">
                <a:latin typeface="Times New Roman" pitchFamily="18" charset="0"/>
              </a:rPr>
              <a:t>运算，故</a:t>
            </a:r>
            <a:r>
              <a:rPr lang="en-US" altLang="zh-CN" sz="2000" smtClean="0">
                <a:latin typeface="Times New Roman" pitchFamily="18" charset="0"/>
              </a:rPr>
              <a:t>Key </a:t>
            </a:r>
            <a:r>
              <a:rPr lang="zh-CN" altLang="zh-CN" sz="2000" smtClean="0">
                <a:latin typeface="Times New Roman" pitchFamily="18" charset="0"/>
              </a:rPr>
              <a:t>实际可用位数便只有</a:t>
            </a:r>
            <a:r>
              <a:rPr lang="en-US" altLang="zh-CN" sz="2000" smtClean="0">
                <a:latin typeface="Times New Roman" pitchFamily="18" charset="0"/>
              </a:rPr>
              <a:t>56</a:t>
            </a:r>
            <a:r>
              <a:rPr lang="zh-CN" altLang="zh-CN" sz="2000" smtClean="0">
                <a:latin typeface="Times New Roman" pitchFamily="18" charset="0"/>
              </a:rPr>
              <a:t>位。即经过缩小选择换位表</a:t>
            </a:r>
            <a:r>
              <a:rPr lang="en-US" altLang="zh-CN" sz="2000" smtClean="0">
                <a:latin typeface="Times New Roman" pitchFamily="18" charset="0"/>
              </a:rPr>
              <a:t>1</a:t>
            </a:r>
            <a:r>
              <a:rPr lang="zh-CN" altLang="zh-CN" sz="2000" smtClean="0">
                <a:latin typeface="Times New Roman" pitchFamily="18" charset="0"/>
              </a:rPr>
              <a:t>的变换后，</a:t>
            </a:r>
            <a:r>
              <a:rPr lang="en-US" altLang="zh-CN" sz="2000" smtClean="0">
                <a:latin typeface="Times New Roman" pitchFamily="18" charset="0"/>
              </a:rPr>
              <a:t>Key </a:t>
            </a:r>
            <a:r>
              <a:rPr lang="zh-CN" altLang="zh-CN" sz="2000" smtClean="0">
                <a:latin typeface="Times New Roman" pitchFamily="18" charset="0"/>
              </a:rPr>
              <a:t>的位数由</a:t>
            </a:r>
            <a:r>
              <a:rPr lang="en-US" altLang="zh-CN" sz="2000" smtClean="0">
                <a:latin typeface="Times New Roman" pitchFamily="18" charset="0"/>
              </a:rPr>
              <a:t>64 </a:t>
            </a:r>
            <a:r>
              <a:rPr lang="zh-CN" altLang="zh-CN" sz="2000" smtClean="0">
                <a:latin typeface="Times New Roman" pitchFamily="18" charset="0"/>
              </a:rPr>
              <a:t>位变成了</a:t>
            </a:r>
            <a:r>
              <a:rPr lang="en-US" altLang="zh-CN" sz="2000" smtClean="0">
                <a:latin typeface="Times New Roman" pitchFamily="18" charset="0"/>
              </a:rPr>
              <a:t>56</a:t>
            </a:r>
            <a:r>
              <a:rPr lang="zh-CN" altLang="zh-CN" sz="2000" smtClean="0">
                <a:latin typeface="Times New Roman" pitchFamily="18" charset="0"/>
              </a:rPr>
              <a:t>位，此</a:t>
            </a:r>
            <a:r>
              <a:rPr lang="en-US" altLang="zh-CN" sz="2000" smtClean="0">
                <a:latin typeface="Times New Roman" pitchFamily="18" charset="0"/>
              </a:rPr>
              <a:t>56</a:t>
            </a:r>
            <a:r>
              <a:rPr lang="zh-CN" altLang="zh-CN" sz="2000" smtClean="0">
                <a:latin typeface="Times New Roman" pitchFamily="18" charset="0"/>
              </a:rPr>
              <a:t>位分为</a:t>
            </a:r>
            <a:r>
              <a:rPr lang="en-US" altLang="zh-CN" sz="2000" smtClean="0">
                <a:latin typeface="Times New Roman" pitchFamily="18" charset="0"/>
              </a:rPr>
              <a:t>C0</a:t>
            </a:r>
            <a:r>
              <a:rPr lang="zh-CN" altLang="zh-CN" sz="2000" smtClean="0">
                <a:latin typeface="Times New Roman" pitchFamily="18" charset="0"/>
              </a:rPr>
              <a:t>、</a:t>
            </a:r>
            <a:r>
              <a:rPr lang="en-US" altLang="zh-CN" sz="2000" smtClean="0">
                <a:latin typeface="Times New Roman" pitchFamily="18" charset="0"/>
              </a:rPr>
              <a:t>D0</a:t>
            </a:r>
            <a:r>
              <a:rPr lang="zh-CN" altLang="zh-CN" sz="2000" smtClean="0">
                <a:latin typeface="Times New Roman" pitchFamily="18" charset="0"/>
              </a:rPr>
              <a:t>两部分，各</a:t>
            </a:r>
            <a:r>
              <a:rPr lang="en-US" altLang="zh-CN" sz="2000" smtClean="0">
                <a:latin typeface="Times New Roman" pitchFamily="18" charset="0"/>
              </a:rPr>
              <a:t>28</a:t>
            </a:r>
            <a:r>
              <a:rPr lang="zh-CN" altLang="zh-CN" sz="2000" smtClean="0">
                <a:latin typeface="Times New Roman" pitchFamily="18" charset="0"/>
              </a:rPr>
              <a:t>位，然后分别进行第</a:t>
            </a:r>
            <a:r>
              <a:rPr lang="en-US" altLang="zh-CN" sz="2000" smtClean="0">
                <a:latin typeface="Times New Roman" pitchFamily="18" charset="0"/>
              </a:rPr>
              <a:t>1</a:t>
            </a:r>
            <a:r>
              <a:rPr lang="zh-CN" altLang="zh-CN" sz="2000" smtClean="0">
                <a:latin typeface="Times New Roman" pitchFamily="18" charset="0"/>
              </a:rPr>
              <a:t>次循环左移，得到</a:t>
            </a:r>
            <a:r>
              <a:rPr lang="en-US" altLang="zh-CN" sz="2000" smtClean="0">
                <a:latin typeface="Times New Roman" pitchFamily="18" charset="0"/>
              </a:rPr>
              <a:t>C1</a:t>
            </a:r>
            <a:r>
              <a:rPr lang="zh-CN" altLang="zh-CN" sz="2000" smtClean="0">
                <a:latin typeface="Times New Roman" pitchFamily="18" charset="0"/>
              </a:rPr>
              <a:t>、</a:t>
            </a:r>
            <a:r>
              <a:rPr lang="en-US" altLang="zh-CN" sz="2000" smtClean="0">
                <a:latin typeface="Times New Roman" pitchFamily="18" charset="0"/>
              </a:rPr>
              <a:t>D1</a:t>
            </a:r>
            <a:r>
              <a:rPr lang="zh-CN" altLang="zh-CN" sz="2000" smtClean="0">
                <a:latin typeface="Times New Roman" pitchFamily="18" charset="0"/>
              </a:rPr>
              <a:t>；将</a:t>
            </a:r>
            <a:r>
              <a:rPr lang="en-US" altLang="zh-CN" sz="2000" smtClean="0">
                <a:latin typeface="Times New Roman" pitchFamily="18" charset="0"/>
              </a:rPr>
              <a:t>C1</a:t>
            </a:r>
            <a:r>
              <a:rPr lang="zh-CN" altLang="zh-CN" sz="2000" smtClean="0">
                <a:latin typeface="Times New Roman" pitchFamily="18" charset="0"/>
              </a:rPr>
              <a:t>（</a:t>
            </a:r>
            <a:r>
              <a:rPr lang="en-US" altLang="zh-CN" sz="2000" smtClean="0">
                <a:latin typeface="Times New Roman" pitchFamily="18" charset="0"/>
              </a:rPr>
              <a:t>28</a:t>
            </a:r>
            <a:r>
              <a:rPr lang="zh-CN" altLang="zh-CN" sz="2000" smtClean="0">
                <a:latin typeface="Times New Roman" pitchFamily="18" charset="0"/>
              </a:rPr>
              <a:t>位）、</a:t>
            </a:r>
            <a:r>
              <a:rPr lang="en-US" altLang="zh-CN" sz="2000" smtClean="0">
                <a:latin typeface="Times New Roman" pitchFamily="18" charset="0"/>
              </a:rPr>
              <a:t>D1</a:t>
            </a:r>
            <a:r>
              <a:rPr lang="zh-CN" altLang="zh-CN" sz="2000" smtClean="0">
                <a:latin typeface="Times New Roman" pitchFamily="18" charset="0"/>
              </a:rPr>
              <a:t>（</a:t>
            </a:r>
            <a:r>
              <a:rPr lang="en-US" altLang="zh-CN" sz="2000" smtClean="0">
                <a:latin typeface="Times New Roman" pitchFamily="18" charset="0"/>
              </a:rPr>
              <a:t>28</a:t>
            </a:r>
            <a:r>
              <a:rPr lang="zh-CN" altLang="zh-CN" sz="2000" smtClean="0">
                <a:latin typeface="Times New Roman" pitchFamily="18" charset="0"/>
              </a:rPr>
              <a:t>位）合并得到</a:t>
            </a:r>
            <a:r>
              <a:rPr lang="en-US" altLang="zh-CN" sz="2000" smtClean="0">
                <a:latin typeface="Times New Roman" pitchFamily="18" charset="0"/>
              </a:rPr>
              <a:t>56</a:t>
            </a:r>
            <a:r>
              <a:rPr lang="zh-CN" altLang="zh-CN" sz="2000" smtClean="0">
                <a:latin typeface="Times New Roman" pitchFamily="18" charset="0"/>
              </a:rPr>
              <a:t>位，再经过缩小选择换位</a:t>
            </a:r>
            <a:r>
              <a:rPr lang="en-US" altLang="zh-CN" sz="2000" smtClean="0">
                <a:latin typeface="Times New Roman" pitchFamily="18" charset="0"/>
              </a:rPr>
              <a:t>2</a:t>
            </a:r>
            <a:r>
              <a:rPr lang="zh-CN" altLang="zh-CN" sz="2000" smtClean="0">
                <a:latin typeface="Times New Roman" pitchFamily="18" charset="0"/>
              </a:rPr>
              <a:t>，从而便得到了密钥</a:t>
            </a:r>
            <a:r>
              <a:rPr lang="en-US" altLang="zh-CN" sz="2000" smtClean="0">
                <a:latin typeface="Times New Roman" pitchFamily="18" charset="0"/>
              </a:rPr>
              <a:t>K0</a:t>
            </a:r>
            <a:r>
              <a:rPr lang="zh-CN" altLang="zh-CN" sz="2000" smtClean="0">
                <a:latin typeface="Times New Roman" pitchFamily="18" charset="0"/>
              </a:rPr>
              <a:t>（</a:t>
            </a:r>
            <a:r>
              <a:rPr lang="en-US" altLang="zh-CN" sz="2000" smtClean="0">
                <a:latin typeface="Times New Roman" pitchFamily="18" charset="0"/>
              </a:rPr>
              <a:t>48</a:t>
            </a:r>
            <a:r>
              <a:rPr lang="zh-CN" altLang="zh-CN" sz="2000" smtClean="0">
                <a:latin typeface="Times New Roman" pitchFamily="18" charset="0"/>
              </a:rPr>
              <a:t>位）。以此类推，便可得到</a:t>
            </a:r>
            <a:r>
              <a:rPr lang="en-US" altLang="zh-CN" sz="2000" smtClean="0">
                <a:latin typeface="Times New Roman" pitchFamily="18" charset="0"/>
              </a:rPr>
              <a:t>K1</a:t>
            </a:r>
            <a:r>
              <a:rPr lang="zh-CN" altLang="zh-CN" sz="2000" smtClean="0">
                <a:latin typeface="Times New Roman" pitchFamily="18" charset="0"/>
              </a:rPr>
              <a:t>，</a:t>
            </a:r>
            <a:r>
              <a:rPr lang="en-US" altLang="zh-CN" sz="2000" smtClean="0">
                <a:latin typeface="Times New Roman" pitchFamily="18" charset="0"/>
              </a:rPr>
              <a:t>K2</a:t>
            </a:r>
            <a:r>
              <a:rPr lang="zh-CN" altLang="zh-CN" sz="2000" smtClean="0">
                <a:latin typeface="Times New Roman" pitchFamily="18" charset="0"/>
              </a:rPr>
              <a:t>，…，</a:t>
            </a:r>
            <a:r>
              <a:rPr lang="en-US" altLang="zh-CN" sz="2000" smtClean="0">
                <a:latin typeface="Times New Roman" pitchFamily="18" charset="0"/>
              </a:rPr>
              <a:t>K15</a:t>
            </a:r>
            <a:r>
              <a:rPr lang="zh-CN" altLang="zh-CN" sz="2000" smtClean="0">
                <a:latin typeface="Times New Roman" pitchFamily="18" charset="0"/>
              </a:rPr>
              <a:t>。不过需要注意的是，</a:t>
            </a:r>
            <a:r>
              <a:rPr lang="en-US" altLang="zh-CN" sz="2000" smtClean="0">
                <a:latin typeface="Times New Roman" pitchFamily="18" charset="0"/>
              </a:rPr>
              <a:t>16</a:t>
            </a:r>
            <a:r>
              <a:rPr lang="zh-CN" altLang="zh-CN" sz="2000" smtClean="0">
                <a:latin typeface="Times New Roman" pitchFamily="18" charset="0"/>
              </a:rPr>
              <a:t>次循环左移对应的左移位数要依据下述规则进行：</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循环左移位数</a:t>
            </a:r>
            <a:r>
              <a:rPr lang="zh-CN" altLang="en-US"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1</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a:t>
            </a:r>
          </a:p>
          <a:p>
            <a:pPr>
              <a:spcBef>
                <a:spcPct val="0"/>
              </a:spcBef>
            </a:pP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以上介绍了</a:t>
            </a:r>
            <a:r>
              <a:rPr lang="en-US" altLang="zh-CN" sz="2000" smtClean="0">
                <a:latin typeface="Times New Roman" pitchFamily="18" charset="0"/>
              </a:rPr>
              <a:t>DES</a:t>
            </a:r>
            <a:r>
              <a:rPr lang="zh-CN" altLang="zh-CN" sz="2000" smtClean="0">
                <a:latin typeface="Times New Roman" pitchFamily="18" charset="0"/>
              </a:rPr>
              <a:t>算法的加密过程。</a:t>
            </a:r>
            <a:r>
              <a:rPr lang="en-US" altLang="zh-CN" sz="2000" smtClean="0">
                <a:latin typeface="Times New Roman" pitchFamily="18" charset="0"/>
              </a:rPr>
              <a:t>DES</a:t>
            </a:r>
            <a:r>
              <a:rPr lang="zh-CN" altLang="zh-CN" sz="2000" smtClean="0">
                <a:latin typeface="Times New Roman" pitchFamily="18" charset="0"/>
              </a:rPr>
              <a:t>算法的解密过程是一样的，区别仅仅在于解密过程中，第一次迭代时用子密钥</a:t>
            </a:r>
            <a:r>
              <a:rPr lang="en-US" altLang="zh-CN" sz="2000" smtClean="0">
                <a:latin typeface="Times New Roman" pitchFamily="18" charset="0"/>
              </a:rPr>
              <a:t>K15</a:t>
            </a:r>
            <a:r>
              <a:rPr lang="zh-CN" altLang="zh-CN" sz="2000" smtClean="0">
                <a:latin typeface="Times New Roman" pitchFamily="18" charset="0"/>
              </a:rPr>
              <a:t>，第二次</a:t>
            </a:r>
            <a:r>
              <a:rPr lang="en-US" altLang="zh-CN" sz="2000" smtClean="0">
                <a:latin typeface="Times New Roman" pitchFamily="18" charset="0"/>
              </a:rPr>
              <a:t>K14</a:t>
            </a:r>
            <a:r>
              <a:rPr lang="zh-CN" altLang="zh-CN" sz="2000" smtClean="0">
                <a:latin typeface="Times New Roman" pitchFamily="18" charset="0"/>
              </a:rPr>
              <a:t>，…，最后一次用</a:t>
            </a:r>
            <a:r>
              <a:rPr lang="en-US" altLang="zh-CN" sz="2000" smtClean="0">
                <a:latin typeface="Times New Roman" pitchFamily="18" charset="0"/>
              </a:rPr>
              <a:t>K0</a:t>
            </a:r>
            <a:r>
              <a:rPr lang="zh-CN" altLang="zh-CN" sz="2000" smtClean="0">
                <a:latin typeface="Times New Roman" pitchFamily="18" charset="0"/>
              </a:rPr>
              <a:t>，算法本身并没有任何变化。</a:t>
            </a:r>
          </a:p>
          <a:p>
            <a:pPr>
              <a:spcBef>
                <a:spcPct val="0"/>
              </a:spcBef>
            </a:pPr>
            <a:r>
              <a:rPr lang="en-US" altLang="zh-CN" sz="2000" smtClean="0">
                <a:latin typeface="Times New Roman" pitchFamily="18" charset="0"/>
              </a:rPr>
              <a:t/>
            </a:r>
            <a:br>
              <a:rPr lang="en-US" altLang="zh-CN" sz="2000" smtClean="0">
                <a:latin typeface="Times New Roman" pitchFamily="18" charset="0"/>
              </a:rPr>
            </a:br>
            <a:endParaRPr lang="en-US" altLang="zh-CN" sz="2000" smtClean="0">
              <a:latin typeface="Times New Roman" pitchFamily="18" charset="0"/>
            </a:endParaRPr>
          </a:p>
          <a:p>
            <a:pPr>
              <a:spcBef>
                <a:spcPct val="0"/>
              </a:spcBef>
            </a:pPr>
            <a:endParaRPr lang="en-US" altLang="zh-CN" sz="2000" smtClean="0"/>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2555875" y="3068638"/>
            <a:ext cx="3744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Times New Roman" pitchFamily="18" charset="0"/>
                <a:cs typeface="Times New Roman" pitchFamily="18" charset="0"/>
              </a:rPr>
              <a:t>Thank you</a:t>
            </a:r>
            <a:r>
              <a:rPr lang="en-US" altLang="zh-CN" sz="4800" b="1">
                <a:solidFill>
                  <a:srgbClr val="00B0F0"/>
                </a:solidFill>
                <a:latin typeface="Times New Roman" pitchFamily="18" charset="0"/>
                <a:cs typeface="Times New Roman" pitchFamily="18" charset="0"/>
              </a:rPr>
              <a:t> </a:t>
            </a:r>
            <a:r>
              <a:rPr lang="zh-CN" altLang="en-US" sz="4800" b="1">
                <a:solidFill>
                  <a:srgbClr val="00B0F0"/>
                </a:solidFill>
                <a:latin typeface="Times New Roman" pitchFamily="18" charset="0"/>
                <a:cs typeface="Times New Roman" pitchFamily="18" charset="0"/>
              </a:rPr>
              <a:t>！</a:t>
            </a:r>
            <a:r>
              <a:rPr lang="zh-CN" altLang="ko-KR" sz="4800" b="1">
                <a:solidFill>
                  <a:srgbClr val="00B0F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第一节 </a:t>
            </a:r>
            <a:r>
              <a:rPr lang="zh-CN" altLang="zh-CN" smtClean="0"/>
              <a:t>双绞线的制作</a:t>
            </a:r>
            <a:endParaRPr lang="zh-CN" altLang="en-US" smtClean="0"/>
          </a:p>
        </p:txBody>
      </p:sp>
      <p:sp>
        <p:nvSpPr>
          <p:cNvPr id="6147" name="内容占位符 2"/>
          <p:cNvSpPr>
            <a:spLocks noGrp="1"/>
          </p:cNvSpPr>
          <p:nvPr>
            <p:ph idx="1"/>
          </p:nvPr>
        </p:nvSpPr>
        <p:spPr/>
        <p:txBody>
          <a:bodyPr/>
          <a:lstStyle/>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实验步骤</a:t>
            </a:r>
          </a:p>
          <a:p>
            <a:pPr>
              <a:spcBef>
                <a:spcPct val="0"/>
              </a:spcBef>
            </a:pPr>
            <a:r>
              <a:rPr lang="zh-CN" altLang="zh-CN" sz="2000" smtClean="0"/>
              <a:t>（</a:t>
            </a:r>
            <a:r>
              <a:rPr lang="en-US" altLang="zh-CN" sz="2000" smtClean="0"/>
              <a:t>2</a:t>
            </a:r>
            <a:r>
              <a:rPr lang="zh-CN" altLang="zh-CN" sz="2000" smtClean="0"/>
              <a:t>）双绞线直接连接两个网卡及双绞线连接两个集线器（无级联专用端口）的制作。两个集线器（无级联专用端口）的级联如图</a:t>
            </a:r>
            <a:r>
              <a:rPr lang="en-US" altLang="zh-CN" sz="2000" smtClean="0"/>
              <a:t>2-22</a:t>
            </a:r>
            <a:r>
              <a:rPr lang="zh-CN" altLang="zh-CN" sz="2000" smtClean="0"/>
              <a:t>所示。其线之间的连接如图</a:t>
            </a:r>
            <a:r>
              <a:rPr lang="en-US" altLang="zh-CN" sz="2000" smtClean="0"/>
              <a:t>2-23</a:t>
            </a:r>
            <a:r>
              <a:rPr lang="zh-CN" altLang="zh-CN" sz="2000" smtClean="0"/>
              <a:t>所示。</a:t>
            </a:r>
            <a:r>
              <a:rPr lang="en-US" altLang="zh-CN" sz="2000" smtClean="0"/>
              <a:t> </a:t>
            </a:r>
            <a:endParaRPr lang="zh-CN"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r>
              <a:rPr lang="en-US" altLang="zh-CN" sz="2000" smtClean="0"/>
              <a:t>         </a:t>
            </a:r>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3500438"/>
            <a:ext cx="344963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627313"/>
            <a:ext cx="3797300" cy="255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42988" y="4797425"/>
            <a:ext cx="2592387" cy="922338"/>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2-22  </a:t>
            </a:r>
            <a:r>
              <a:rPr lang="zh-CN" altLang="zh-CN" dirty="0">
                <a:latin typeface="+mn-lt"/>
                <a:ea typeface="+mj-ea"/>
              </a:rPr>
              <a:t>两个集线器（无级联专用端口）的级联</a:t>
            </a:r>
          </a:p>
          <a:p>
            <a:pPr>
              <a:defRPr/>
            </a:pPr>
            <a:endParaRPr lang="zh-CN" altLang="en-US" dirty="0"/>
          </a:p>
        </p:txBody>
      </p:sp>
      <p:sp>
        <p:nvSpPr>
          <p:cNvPr id="3" name="TextBox 2"/>
          <p:cNvSpPr txBox="1"/>
          <p:nvPr/>
        </p:nvSpPr>
        <p:spPr>
          <a:xfrm>
            <a:off x="4859338" y="5445125"/>
            <a:ext cx="3960812" cy="369888"/>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2-23  </a:t>
            </a:r>
            <a:r>
              <a:rPr lang="zh-CN" altLang="zh-CN" dirty="0">
                <a:latin typeface="+mn-lt"/>
                <a:ea typeface="+mj-ea"/>
              </a:rPr>
              <a:t>线间连接（无级联专用端口）</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第一节 </a:t>
            </a:r>
            <a:r>
              <a:rPr lang="zh-CN" altLang="zh-CN" smtClean="0"/>
              <a:t>双绞线的制作</a:t>
            </a:r>
            <a:endParaRPr lang="zh-CN" altLang="en-US" smtClean="0"/>
          </a:p>
        </p:txBody>
      </p:sp>
      <p:sp>
        <p:nvSpPr>
          <p:cNvPr id="7171" name="内容占位符 2"/>
          <p:cNvSpPr>
            <a:spLocks noGrp="1"/>
          </p:cNvSpPr>
          <p:nvPr>
            <p:ph idx="1"/>
          </p:nvPr>
        </p:nvSpPr>
        <p:spPr>
          <a:xfrm>
            <a:off x="107950" y="1046163"/>
            <a:ext cx="8928100" cy="5191125"/>
          </a:xfrm>
        </p:spPr>
        <p:txBody>
          <a:bodyPr/>
          <a:lstStyle/>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实验步骤</a:t>
            </a:r>
          </a:p>
          <a:p>
            <a:pPr>
              <a:spcBef>
                <a:spcPct val="0"/>
              </a:spcBef>
            </a:pPr>
            <a:r>
              <a:rPr lang="zh-CN" altLang="zh-CN" sz="2000" smtClean="0">
                <a:latin typeface="Times New Roman" pitchFamily="18" charset="0"/>
              </a:rPr>
              <a:t>制作步骤如下。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）将双绞线的一端插入压线钳的剥皮端（注意要将双绞线插到底），将双绞线的外皮剥去一小段，大约为</a:t>
            </a:r>
            <a:r>
              <a:rPr lang="en-US" altLang="zh-CN" sz="2000" smtClean="0">
                <a:latin typeface="Times New Roman" pitchFamily="18" charset="0"/>
              </a:rPr>
              <a:t>1.2cm</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）将双绞线根据三种排线顺序插入连接器（注意要插到底），直到另一端可以清楚地看到每一根线的铜芯为止。</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）将接头放入压线钳的插座，然后用力压紧，使接头夹紧双绞线。</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）用同样的方法完成另一端的制作，注意线的排列顺序（把线从下往上拿着，让接头的金属簧片面向自己，从左向右即为正确顺序）。</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）测量双绞线的导通性。按制作的情况，测量的结果有所不同。</a:t>
            </a:r>
            <a:r>
              <a:rPr lang="en-US" altLang="zh-CN" sz="2000" smtClean="0">
                <a:latin typeface="Times New Roman" pitchFamily="18" charset="0"/>
              </a:rPr>
              <a:t>A</a:t>
            </a:r>
            <a:r>
              <a:rPr lang="zh-CN" altLang="zh-CN" sz="2000" smtClean="0">
                <a:latin typeface="Times New Roman" pitchFamily="18" charset="0"/>
              </a:rPr>
              <a:t>种方法的测量结果是测线仪上的两排各</a:t>
            </a:r>
            <a:r>
              <a:rPr lang="en-US" altLang="zh-CN" sz="2000" smtClean="0">
                <a:latin typeface="Times New Roman" pitchFamily="18" charset="0"/>
              </a:rPr>
              <a:t>8</a:t>
            </a:r>
            <a:r>
              <a:rPr lang="zh-CN" altLang="zh-CN" sz="2000" smtClean="0">
                <a:latin typeface="Times New Roman" pitchFamily="18" charset="0"/>
              </a:rPr>
              <a:t>个灯从上往下一次亮过。</a:t>
            </a:r>
            <a:r>
              <a:rPr lang="en-US" altLang="zh-CN" sz="2000" smtClean="0">
                <a:latin typeface="Times New Roman" pitchFamily="18" charset="0"/>
              </a:rPr>
              <a:t>B</a:t>
            </a:r>
            <a:r>
              <a:rPr lang="zh-CN" altLang="zh-CN" sz="2000" smtClean="0">
                <a:latin typeface="Times New Roman" pitchFamily="18" charset="0"/>
              </a:rPr>
              <a:t>的测量结果是灯亮的顺序为：（</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p>
          <a:p>
            <a:pPr>
              <a:spcBef>
                <a:spcPct val="0"/>
              </a:spcBef>
            </a:pPr>
            <a:r>
              <a:rPr lang="en-US" altLang="zh-CN" sz="2000" smtClean="0">
                <a:solidFill>
                  <a:srgbClr val="00B0F0"/>
                </a:solidFill>
                <a:latin typeface="Times New Roman" pitchFamily="18" charset="0"/>
              </a:rPr>
              <a:t>4. </a:t>
            </a:r>
            <a:r>
              <a:rPr lang="zh-CN" altLang="zh-CN" sz="2000" smtClean="0">
                <a:solidFill>
                  <a:srgbClr val="00B0F0"/>
                </a:solidFill>
                <a:latin typeface="Times New Roman" pitchFamily="18" charset="0"/>
              </a:rPr>
              <a:t>讨论</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）双绞线分类（三类、四类、五类、超五类、六类等），不同的标准、性能参数和用途，遇到具体问题时可查阅有关资料。</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）讨论双绞线制作过程的体会。</a:t>
            </a:r>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r>
              <a:rPr lang="en-US" altLang="zh-CN" sz="2000" smtClean="0"/>
              <a:t>         </a:t>
            </a:r>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第二节 </a:t>
            </a:r>
            <a:r>
              <a:rPr lang="zh-CN" altLang="zh-CN" smtClean="0"/>
              <a:t>点对点协议</a:t>
            </a:r>
            <a:r>
              <a:rPr lang="en-US" altLang="zh-CN" smtClean="0"/>
              <a:t>PPP</a:t>
            </a:r>
            <a:r>
              <a:rPr lang="zh-CN" altLang="zh-CN" smtClean="0"/>
              <a:t>故障排除的方法</a:t>
            </a:r>
            <a:endParaRPr lang="zh-CN" altLang="en-US" smtClean="0"/>
          </a:p>
        </p:txBody>
      </p:sp>
      <p:sp>
        <p:nvSpPr>
          <p:cNvPr id="5123" name="内容占位符 2"/>
          <p:cNvSpPr>
            <a:spLocks noGrp="1"/>
          </p:cNvSpPr>
          <p:nvPr>
            <p:ph idx="1"/>
          </p:nvPr>
        </p:nvSpPr>
        <p:spPr>
          <a:xfrm>
            <a:off x="179388" y="1046163"/>
            <a:ext cx="8856662" cy="5191125"/>
          </a:xfrm>
        </p:spPr>
        <p:txBody>
          <a:bodyPr/>
          <a:lstStyle/>
          <a:p>
            <a:pPr>
              <a:defRPr/>
            </a:pPr>
            <a:r>
              <a:rPr lang="en-US" altLang="zh-CN" sz="2000" dirty="0" smtClean="0">
                <a:solidFill>
                  <a:srgbClr val="00B0F0"/>
                </a:solidFill>
                <a:latin typeface="+mn-lt"/>
              </a:rPr>
              <a:t>1.</a:t>
            </a:r>
            <a:r>
              <a:rPr lang="zh-CN" altLang="zh-CN" sz="2000" dirty="0" smtClean="0">
                <a:solidFill>
                  <a:srgbClr val="00B0F0"/>
                </a:solidFill>
                <a:latin typeface="+mn-lt"/>
              </a:rPr>
              <a:t>实验</a:t>
            </a:r>
            <a:r>
              <a:rPr lang="zh-CN" altLang="zh-CN" sz="2000" dirty="0">
                <a:solidFill>
                  <a:srgbClr val="00B0F0"/>
                </a:solidFill>
                <a:latin typeface="+mn-lt"/>
              </a:rPr>
              <a:t>内容</a:t>
            </a:r>
          </a:p>
          <a:p>
            <a:pPr>
              <a:defRPr/>
            </a:pPr>
            <a:r>
              <a:rPr lang="en-US" altLang="zh-CN" sz="1800" dirty="0" smtClean="0">
                <a:latin typeface="+mn-lt"/>
              </a:rPr>
              <a:t>        PPP</a:t>
            </a:r>
            <a:r>
              <a:rPr lang="zh-CN" altLang="zh-CN" sz="1800" dirty="0">
                <a:latin typeface="+mn-lt"/>
              </a:rPr>
              <a:t>依赖于</a:t>
            </a:r>
            <a:r>
              <a:rPr lang="en-US" altLang="zh-CN" sz="1800" dirty="0">
                <a:latin typeface="+mn-lt"/>
              </a:rPr>
              <a:t>LCP</a:t>
            </a:r>
            <a:r>
              <a:rPr lang="zh-CN" altLang="zh-CN" sz="1800" dirty="0">
                <a:latin typeface="+mn-lt"/>
              </a:rPr>
              <a:t>（链路控制协议）进行链路协商，大多数</a:t>
            </a:r>
            <a:r>
              <a:rPr lang="en-US" altLang="zh-CN" sz="1800" dirty="0">
                <a:latin typeface="+mn-lt"/>
              </a:rPr>
              <a:t>PPP</a:t>
            </a:r>
            <a:r>
              <a:rPr lang="zh-CN" altLang="zh-CN" sz="1800" dirty="0">
                <a:latin typeface="+mn-lt"/>
              </a:rPr>
              <a:t>问题涉及链路协商不兼容的</a:t>
            </a:r>
            <a:r>
              <a:rPr lang="en-US" altLang="zh-CN" sz="1800" dirty="0">
                <a:latin typeface="+mn-lt"/>
              </a:rPr>
              <a:t>LCP</a:t>
            </a:r>
            <a:r>
              <a:rPr lang="zh-CN" altLang="zh-CN" sz="1800" dirty="0">
                <a:latin typeface="+mn-lt"/>
              </a:rPr>
              <a:t>参数。一般问题可分为以下几类：认证、在远端的不正确封装以及</a:t>
            </a:r>
            <a:r>
              <a:rPr lang="en-US" altLang="zh-CN" sz="1800" dirty="0">
                <a:latin typeface="+mn-lt"/>
              </a:rPr>
              <a:t>PPP</a:t>
            </a:r>
            <a:r>
              <a:rPr lang="zh-CN" altLang="zh-CN" sz="1800" dirty="0">
                <a:latin typeface="+mn-lt"/>
              </a:rPr>
              <a:t>参数不一致。给出故障排除</a:t>
            </a:r>
            <a:r>
              <a:rPr lang="en-US" altLang="zh-CN" sz="1800" dirty="0">
                <a:latin typeface="+mn-lt"/>
              </a:rPr>
              <a:t>PPP</a:t>
            </a:r>
            <a:r>
              <a:rPr lang="zh-CN" altLang="zh-CN" sz="1800" dirty="0">
                <a:latin typeface="+mn-lt"/>
              </a:rPr>
              <a:t>认证</a:t>
            </a:r>
            <a:r>
              <a:rPr lang="en-US" altLang="zh-CN" sz="1800" dirty="0">
                <a:latin typeface="+mn-lt"/>
              </a:rPr>
              <a:t>PAP</a:t>
            </a:r>
            <a:r>
              <a:rPr lang="zh-CN" altLang="zh-CN" sz="1800" dirty="0">
                <a:latin typeface="+mn-lt"/>
              </a:rPr>
              <a:t>的步骤。</a:t>
            </a:r>
          </a:p>
          <a:p>
            <a:pPr>
              <a:defRPr/>
            </a:pPr>
            <a:r>
              <a:rPr lang="en-US" altLang="zh-CN" sz="2000" dirty="0">
                <a:solidFill>
                  <a:srgbClr val="00B0F0"/>
                </a:solidFill>
                <a:latin typeface="+mn-lt"/>
              </a:rPr>
              <a:t>2.</a:t>
            </a:r>
            <a:r>
              <a:rPr lang="zh-CN" altLang="zh-CN" sz="2000" dirty="0">
                <a:solidFill>
                  <a:srgbClr val="00B0F0"/>
                </a:solidFill>
                <a:latin typeface="+mn-lt"/>
              </a:rPr>
              <a:t>实验步骤</a:t>
            </a:r>
          </a:p>
          <a:p>
            <a:pPr marL="285750" indent="-285750">
              <a:buFont typeface="Wingdings" pitchFamily="2" charset="2"/>
              <a:buChar char="Ø"/>
              <a:defRPr/>
            </a:pPr>
            <a:r>
              <a:rPr lang="zh-CN" altLang="zh-CN" sz="1800" dirty="0">
                <a:latin typeface="+mn-lt"/>
              </a:rPr>
              <a:t>检验接受呼叫的路由器有以下认证命令：</a:t>
            </a:r>
          </a:p>
          <a:p>
            <a:pPr>
              <a:defRPr/>
            </a:pPr>
            <a:r>
              <a:rPr lang="en-US" altLang="zh-CN" sz="1800" dirty="0">
                <a:latin typeface="+mn-lt"/>
              </a:rPr>
              <a:t>PPP authentication pap</a:t>
            </a:r>
            <a:endParaRPr lang="zh-CN" altLang="zh-CN" sz="1800" dirty="0">
              <a:latin typeface="+mn-lt"/>
            </a:endParaRPr>
          </a:p>
          <a:p>
            <a:pPr>
              <a:defRPr/>
            </a:pPr>
            <a:r>
              <a:rPr lang="en-US" altLang="zh-CN" sz="1800" dirty="0">
                <a:latin typeface="+mn-lt"/>
              </a:rPr>
              <a:t>PPP authentication pap chap</a:t>
            </a:r>
            <a:endParaRPr lang="zh-CN" altLang="zh-CN" sz="1800" dirty="0">
              <a:latin typeface="+mn-lt"/>
            </a:endParaRPr>
          </a:p>
          <a:p>
            <a:pPr>
              <a:defRPr/>
            </a:pPr>
            <a:r>
              <a:rPr lang="en-US" altLang="zh-CN" sz="1800" dirty="0">
                <a:latin typeface="+mn-lt"/>
              </a:rPr>
              <a:t>PPP authentication chap pap</a:t>
            </a:r>
            <a:endParaRPr lang="zh-CN" altLang="zh-CN" sz="1800" dirty="0">
              <a:latin typeface="+mn-lt"/>
            </a:endParaRPr>
          </a:p>
          <a:p>
            <a:pPr marL="285750" indent="-285750">
              <a:buFont typeface="Wingdings" pitchFamily="2" charset="2"/>
              <a:buChar char="Ø"/>
              <a:defRPr/>
            </a:pPr>
            <a:r>
              <a:rPr lang="zh-CN" altLang="zh-CN" sz="1800" dirty="0">
                <a:latin typeface="+mn-lt"/>
              </a:rPr>
              <a:t>检验在期望单向认证时呼叫的路由器有</a:t>
            </a:r>
            <a:r>
              <a:rPr lang="en-US" altLang="zh-CN" sz="1800" dirty="0" err="1">
                <a:latin typeface="+mn-lt"/>
              </a:rPr>
              <a:t>ppp</a:t>
            </a:r>
            <a:r>
              <a:rPr lang="en-US" altLang="zh-CN" sz="1800" dirty="0">
                <a:latin typeface="+mn-lt"/>
              </a:rPr>
              <a:t> authentication pap </a:t>
            </a:r>
            <a:r>
              <a:rPr lang="en-US" altLang="zh-CN" sz="1800" dirty="0" err="1">
                <a:latin typeface="+mn-lt"/>
              </a:rPr>
              <a:t>callin</a:t>
            </a:r>
            <a:r>
              <a:rPr lang="en-US" altLang="zh-CN" sz="1800" dirty="0">
                <a:latin typeface="+mn-lt"/>
              </a:rPr>
              <a:t> </a:t>
            </a:r>
            <a:r>
              <a:rPr lang="zh-CN" altLang="zh-CN" sz="1800" dirty="0">
                <a:latin typeface="+mn-lt"/>
              </a:rPr>
              <a:t>配置。</a:t>
            </a:r>
          </a:p>
          <a:p>
            <a:pPr marL="285750" indent="-285750">
              <a:buFont typeface="Wingdings" pitchFamily="2" charset="2"/>
              <a:buChar char="Ø"/>
              <a:defRPr/>
            </a:pPr>
            <a:r>
              <a:rPr lang="zh-CN" altLang="zh-CN" sz="1800" dirty="0">
                <a:latin typeface="+mn-lt"/>
              </a:rPr>
              <a:t>检验呼叫方配置了命令</a:t>
            </a:r>
            <a:r>
              <a:rPr lang="en-US" altLang="zh-CN" sz="1800" dirty="0" err="1">
                <a:latin typeface="+mn-lt"/>
              </a:rPr>
              <a:t>ppp</a:t>
            </a:r>
            <a:r>
              <a:rPr lang="en-US" altLang="zh-CN" sz="1800" dirty="0">
                <a:latin typeface="+mn-lt"/>
              </a:rPr>
              <a:t> pap sent-</a:t>
            </a:r>
            <a:r>
              <a:rPr lang="en-US" altLang="zh-CN" sz="1800" dirty="0" err="1">
                <a:latin typeface="+mn-lt"/>
              </a:rPr>
              <a:t>usenameusername</a:t>
            </a:r>
            <a:r>
              <a:rPr lang="en-US" altLang="zh-CN" sz="1800" dirty="0">
                <a:latin typeface="+mn-lt"/>
              </a:rPr>
              <a:t> password  </a:t>
            </a:r>
            <a:r>
              <a:rPr lang="en-US" altLang="zh-CN" sz="1800" dirty="0" err="1">
                <a:latin typeface="+mn-lt"/>
              </a:rPr>
              <a:t>password</a:t>
            </a:r>
            <a:r>
              <a:rPr lang="zh-CN" altLang="zh-CN" sz="1800" dirty="0">
                <a:latin typeface="+mn-lt"/>
              </a:rPr>
              <a:t>。 检验在呼叫路由器上使用</a:t>
            </a:r>
            <a:r>
              <a:rPr lang="en-US" altLang="zh-CN" sz="1800" dirty="0" err="1">
                <a:latin typeface="+mn-lt"/>
              </a:rPr>
              <a:t>ppp</a:t>
            </a:r>
            <a:r>
              <a:rPr lang="en-US" altLang="zh-CN" sz="1800" dirty="0">
                <a:latin typeface="+mn-lt"/>
              </a:rPr>
              <a:t> chap refuse </a:t>
            </a:r>
            <a:r>
              <a:rPr lang="zh-CN" altLang="zh-CN" sz="1800" dirty="0">
                <a:latin typeface="+mn-lt"/>
              </a:rPr>
              <a:t>接口配置命令。如果两端都同意用</a:t>
            </a:r>
            <a:r>
              <a:rPr lang="en-US" altLang="zh-CN" sz="1800" dirty="0">
                <a:latin typeface="+mn-lt"/>
              </a:rPr>
              <a:t>PAP</a:t>
            </a:r>
            <a:r>
              <a:rPr lang="zh-CN" altLang="zh-CN" sz="1800" dirty="0">
                <a:latin typeface="+mn-lt"/>
              </a:rPr>
              <a:t>做为认证协议，但是</a:t>
            </a:r>
            <a:r>
              <a:rPr lang="en-US" altLang="zh-CN" sz="1800" dirty="0">
                <a:latin typeface="+mn-lt"/>
              </a:rPr>
              <a:t>PAP</a:t>
            </a:r>
            <a:r>
              <a:rPr lang="zh-CN" altLang="zh-CN" sz="1800" dirty="0">
                <a:latin typeface="+mn-lt"/>
              </a:rPr>
              <a:t>连接失败，最有可能是用户名和口令问题。</a:t>
            </a:r>
          </a:p>
          <a:p>
            <a:pPr marL="285750" indent="-285750">
              <a:buFont typeface="Wingdings" pitchFamily="2" charset="2"/>
              <a:buChar char="Ø"/>
              <a:defRPr/>
            </a:pPr>
            <a:r>
              <a:rPr lang="zh-CN" altLang="zh-CN" sz="1800" dirty="0">
                <a:latin typeface="+mn-lt"/>
              </a:rPr>
              <a:t>在进行双向认证时，如果命令</a:t>
            </a:r>
            <a:r>
              <a:rPr lang="en-US" altLang="zh-CN" sz="1800" dirty="0" err="1">
                <a:latin typeface="+mn-lt"/>
              </a:rPr>
              <a:t>ppp</a:t>
            </a:r>
            <a:r>
              <a:rPr lang="en-US" altLang="zh-CN" sz="1800" dirty="0">
                <a:latin typeface="+mn-lt"/>
              </a:rPr>
              <a:t> pap sent-</a:t>
            </a:r>
            <a:r>
              <a:rPr lang="en-US" altLang="zh-CN" sz="1800" dirty="0" err="1">
                <a:latin typeface="+mn-lt"/>
              </a:rPr>
              <a:t>usename</a:t>
            </a:r>
            <a:r>
              <a:rPr lang="en-US" altLang="zh-CN" sz="1800" dirty="0">
                <a:latin typeface="+mn-lt"/>
              </a:rPr>
              <a:t> username password </a:t>
            </a:r>
            <a:r>
              <a:rPr lang="en-US" altLang="zh-CN" sz="1800" dirty="0" err="1">
                <a:latin typeface="+mn-lt"/>
              </a:rPr>
              <a:t>password</a:t>
            </a:r>
            <a:r>
              <a:rPr lang="zh-CN" altLang="zh-CN" sz="1800" dirty="0">
                <a:latin typeface="+mn-lt"/>
              </a:rPr>
              <a:t>没有出现在接收路由器上并且</a:t>
            </a:r>
            <a:r>
              <a:rPr lang="en-US" altLang="zh-CN" sz="1800" dirty="0">
                <a:latin typeface="+mn-lt"/>
              </a:rPr>
              <a:t>PPP </a:t>
            </a:r>
            <a:r>
              <a:rPr lang="zh-CN" altLang="zh-CN" sz="1800" dirty="0">
                <a:latin typeface="+mn-lt"/>
              </a:rPr>
              <a:t>客户端试图强迫服务器远程认证，这个错误消息指出是配置问题，而不是安全破坏。</a:t>
            </a:r>
          </a:p>
          <a:p>
            <a:pPr marL="285750" indent="-285750">
              <a:buFont typeface="Wingdings" pitchFamily="2" charset="2"/>
              <a:buChar char="Ø"/>
              <a:defRPr/>
            </a:pPr>
            <a:r>
              <a:rPr lang="zh-CN" altLang="zh-CN" sz="1800" dirty="0">
                <a:latin typeface="+mn-lt"/>
              </a:rPr>
              <a:t>检验用户名和口令匹配对端的命令</a:t>
            </a:r>
            <a:r>
              <a:rPr lang="en-US" altLang="zh-CN" sz="1800" dirty="0" err="1">
                <a:latin typeface="+mn-lt"/>
              </a:rPr>
              <a:t>ppp</a:t>
            </a:r>
            <a:r>
              <a:rPr lang="en-US" altLang="zh-CN" sz="1800" dirty="0">
                <a:latin typeface="+mn-lt"/>
              </a:rPr>
              <a:t> pap sent-</a:t>
            </a:r>
            <a:r>
              <a:rPr lang="en-US" altLang="zh-CN" sz="1800" dirty="0" err="1">
                <a:latin typeface="+mn-lt"/>
              </a:rPr>
              <a:t>usename</a:t>
            </a:r>
            <a:r>
              <a:rPr lang="en-US" altLang="zh-CN" sz="1800" dirty="0">
                <a:latin typeface="+mn-lt"/>
              </a:rPr>
              <a:t> username password </a:t>
            </a:r>
            <a:r>
              <a:rPr lang="en-US" altLang="zh-CN" sz="1800" dirty="0" err="1">
                <a:latin typeface="+mn-lt"/>
              </a:rPr>
              <a:t>password</a:t>
            </a:r>
            <a:r>
              <a:rPr lang="zh-CN" altLang="zh-CN" sz="1800" dirty="0">
                <a:latin typeface="+mn-lt"/>
              </a:rPr>
              <a:t>所配置信息。如果不匹配，会输出一个外出的</a:t>
            </a:r>
            <a:r>
              <a:rPr lang="en-US" altLang="zh-CN" sz="1800" dirty="0">
                <a:latin typeface="+mn-lt"/>
              </a:rPr>
              <a:t>AUTH-NAK</a:t>
            </a:r>
            <a:r>
              <a:rPr lang="zh-CN" altLang="zh-CN" sz="1800" dirty="0">
                <a:latin typeface="+mn-lt"/>
              </a:rPr>
              <a:t>，意味着不匹配不是发生在路由器上。检验本地所配置用户名和口令与对端的完全一样。</a:t>
            </a:r>
            <a:endParaRPr lang="en-US" altLang="zh-CN" sz="1800" dirty="0" smtClean="0">
              <a:latin typeface="+mn-lt"/>
            </a:endParaRPr>
          </a:p>
          <a:p>
            <a:pPr>
              <a:defRPr/>
            </a:pPr>
            <a:endParaRPr lang="en-US" altLang="zh-CN" sz="2000" dirty="0">
              <a:latin typeface="+mn-lt"/>
            </a:endParaRPr>
          </a:p>
          <a:p>
            <a:pPr>
              <a:defRPr/>
            </a:pPr>
            <a:endParaRPr lang="en-US" altLang="zh-CN" sz="2000" dirty="0" smtClean="0">
              <a:latin typeface="+mn-lt"/>
            </a:endParaRPr>
          </a:p>
          <a:p>
            <a:pPr>
              <a:defRPr/>
            </a:pPr>
            <a:endParaRPr lang="en-US" altLang="zh-CN" sz="2000" dirty="0">
              <a:latin typeface="+mn-lt"/>
            </a:endParaRPr>
          </a:p>
          <a:p>
            <a:pPr>
              <a:defRPr/>
            </a:pPr>
            <a:endParaRPr lang="en-US" altLang="zh-CN" sz="2000" dirty="0" smtClean="0">
              <a:latin typeface="+mn-lt"/>
            </a:endParaRPr>
          </a:p>
          <a:p>
            <a:pPr>
              <a:defRPr/>
            </a:pPr>
            <a:endParaRPr lang="en-US" altLang="zh-CN" sz="2000" dirty="0">
              <a:latin typeface="+mn-lt"/>
            </a:endParaRPr>
          </a:p>
          <a:p>
            <a:pPr>
              <a:defRPr/>
            </a:pPr>
            <a:endParaRPr lang="en-US" altLang="zh-CN" sz="2000" dirty="0" smtClean="0"/>
          </a:p>
          <a:p>
            <a:pPr>
              <a:defRPr/>
            </a:pPr>
            <a:endParaRPr lang="en-US" altLang="zh-CN" sz="2000" dirty="0"/>
          </a:p>
          <a:p>
            <a:pPr>
              <a:defRPr/>
            </a:pPr>
            <a:endParaRPr lang="en-US" altLang="zh-CN" sz="2000" dirty="0" smtClean="0"/>
          </a:p>
          <a:p>
            <a:pPr>
              <a:defRPr/>
            </a:pPr>
            <a:endParaRPr lang="en-US" altLang="zh-CN" sz="2000" dirty="0"/>
          </a:p>
          <a:p>
            <a:pPr>
              <a:defRPr/>
            </a:pPr>
            <a:r>
              <a:rPr lang="en-US" altLang="zh-CN" sz="2000" dirty="0" smtClean="0"/>
              <a:t>         </a:t>
            </a:r>
          </a:p>
          <a:p>
            <a:pPr>
              <a:defRPr/>
            </a:pPr>
            <a:r>
              <a:rPr lang="en-US" altLang="zh-CN" sz="2000" dirty="0"/>
              <a:t> </a:t>
            </a:r>
            <a:r>
              <a:rPr lang="en-US" altLang="zh-CN" sz="2000" dirty="0" smtClean="0"/>
              <a:t>             </a:t>
            </a:r>
            <a:endParaRPr lang="zh-CN" altLang="zh-CN" sz="2000" dirty="0"/>
          </a:p>
          <a:p>
            <a:pPr>
              <a:defRPr/>
            </a:pPr>
            <a:endParaRPr lang="zh-CN" altLang="zh-CN" sz="20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第三节 </a:t>
            </a:r>
            <a:r>
              <a:rPr lang="zh-CN" altLang="zh-CN" smtClean="0"/>
              <a:t>局域网案例实训</a:t>
            </a:r>
            <a:endParaRPr lang="zh-CN" altLang="en-US" smtClean="0"/>
          </a:p>
        </p:txBody>
      </p:sp>
      <p:sp>
        <p:nvSpPr>
          <p:cNvPr id="9219" name="内容占位符 2"/>
          <p:cNvSpPr>
            <a:spLocks noGrp="1"/>
          </p:cNvSpPr>
          <p:nvPr>
            <p:ph idx="1"/>
          </p:nvPr>
        </p:nvSpPr>
        <p:spPr>
          <a:xfrm>
            <a:off x="179388" y="1046163"/>
            <a:ext cx="8856662" cy="5695950"/>
          </a:xfrm>
        </p:spPr>
        <p:txBody>
          <a:bodyPr/>
          <a:lstStyle/>
          <a:p>
            <a:pPr>
              <a:spcBef>
                <a:spcPct val="0"/>
              </a:spcBef>
            </a:pPr>
            <a:r>
              <a:rPr lang="zh-CN" altLang="zh-CN" sz="2000" smtClean="0">
                <a:solidFill>
                  <a:srgbClr val="FF0000"/>
                </a:solidFill>
              </a:rPr>
              <a:t>实训一：双机互连以及对等网络的方法</a:t>
            </a:r>
            <a:endParaRPr lang="zh-CN" altLang="zh-CN" sz="2000" b="1" smtClean="0">
              <a:solidFill>
                <a:srgbClr val="FF0000"/>
              </a:solidFill>
            </a:endParaRPr>
          </a:p>
          <a:p>
            <a:pPr>
              <a:spcBef>
                <a:spcPct val="0"/>
              </a:spcBef>
            </a:pPr>
            <a:r>
              <a:rPr lang="en-US" altLang="zh-CN" sz="2000" smtClean="0">
                <a:solidFill>
                  <a:srgbClr val="00B0F0"/>
                </a:solidFill>
                <a:latin typeface="Times New Roman" pitchFamily="18" charset="0"/>
              </a:rPr>
              <a:t>1.</a:t>
            </a:r>
            <a:r>
              <a:rPr lang="zh-CN" altLang="zh-CN" sz="2000" smtClean="0">
                <a:solidFill>
                  <a:srgbClr val="00B0F0"/>
                </a:solidFill>
                <a:latin typeface="Times New Roman" pitchFamily="18" charset="0"/>
              </a:rPr>
              <a:t>实验目的</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）了解对等网络的功能。</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）掌握组建对等网络的方法。</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）掌握对等网络测试方法。</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）掌握在对等网络中设置共享的方法。</a:t>
            </a:r>
          </a:p>
          <a:p>
            <a:pPr>
              <a:spcBef>
                <a:spcPct val="0"/>
              </a:spcBef>
            </a:pPr>
            <a:r>
              <a:rPr lang="en-US" altLang="zh-CN" sz="2000" smtClean="0">
                <a:solidFill>
                  <a:srgbClr val="00B0F0"/>
                </a:solidFill>
                <a:latin typeface="Times New Roman" pitchFamily="18" charset="0"/>
              </a:rPr>
              <a:t>2.</a:t>
            </a:r>
            <a:r>
              <a:rPr lang="zh-CN" altLang="zh-CN" sz="2000" smtClean="0">
                <a:solidFill>
                  <a:srgbClr val="00B0F0"/>
                </a:solidFill>
                <a:latin typeface="Times New Roman" pitchFamily="18" charset="0"/>
              </a:rPr>
              <a:t>实验设备</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）带有</a:t>
            </a:r>
            <a:r>
              <a:rPr lang="en-US" altLang="zh-CN" sz="2000" smtClean="0">
                <a:latin typeface="Times New Roman" pitchFamily="18" charset="0"/>
              </a:rPr>
              <a:t>RJ-45</a:t>
            </a:r>
            <a:r>
              <a:rPr lang="zh-CN" altLang="zh-CN" sz="2000" smtClean="0">
                <a:latin typeface="Times New Roman" pitchFamily="18" charset="0"/>
              </a:rPr>
              <a:t>水晶头的双绞线若干根。</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10M</a:t>
            </a:r>
            <a:r>
              <a:rPr lang="zh-CN" altLang="zh-CN" sz="2000" smtClean="0">
                <a:latin typeface="Times New Roman" pitchFamily="18" charset="0"/>
              </a:rPr>
              <a:t>交换机或集线器</a:t>
            </a:r>
            <a:r>
              <a:rPr lang="en-US" altLang="zh-CN" sz="2000" smtClean="0">
                <a:latin typeface="Times New Roman" pitchFamily="18" charset="0"/>
              </a:rPr>
              <a:t>1</a:t>
            </a:r>
            <a:r>
              <a:rPr lang="zh-CN" altLang="zh-CN" sz="2000" smtClean="0">
                <a:latin typeface="Times New Roman" pitchFamily="18" charset="0"/>
              </a:rPr>
              <a:t>台。</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10M</a:t>
            </a:r>
            <a:r>
              <a:rPr lang="zh-CN" altLang="zh-CN" sz="2000" smtClean="0">
                <a:latin typeface="Times New Roman" pitchFamily="18" charset="0"/>
              </a:rPr>
              <a:t>网卡两块。</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）装有</a:t>
            </a:r>
            <a:r>
              <a:rPr lang="en-US" altLang="zh-CN" sz="2000" smtClean="0">
                <a:latin typeface="Times New Roman" pitchFamily="18" charset="0"/>
              </a:rPr>
              <a:t>Windows 98</a:t>
            </a:r>
            <a:r>
              <a:rPr lang="zh-CN" altLang="zh-CN" sz="2000" smtClean="0">
                <a:latin typeface="Times New Roman" pitchFamily="18" charset="0"/>
              </a:rPr>
              <a:t>的计算机</a:t>
            </a:r>
            <a:r>
              <a:rPr lang="en-US" altLang="zh-CN" sz="2000" smtClean="0">
                <a:latin typeface="Times New Roman" pitchFamily="18" charset="0"/>
              </a:rPr>
              <a:t>1</a:t>
            </a:r>
            <a:r>
              <a:rPr lang="zh-CN" altLang="zh-CN" sz="2000" smtClean="0">
                <a:latin typeface="Times New Roman" pitchFamily="18" charset="0"/>
              </a:rPr>
              <a:t>台。</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）对等网的标识及</a:t>
            </a:r>
            <a:r>
              <a:rPr lang="en-US" altLang="zh-CN" sz="2000" smtClean="0">
                <a:latin typeface="Times New Roman" pitchFamily="18" charset="0"/>
              </a:rPr>
              <a:t>IP</a:t>
            </a:r>
            <a:r>
              <a:rPr lang="zh-CN" altLang="zh-CN" sz="2000" smtClean="0">
                <a:latin typeface="Times New Roman" pitchFamily="18" charset="0"/>
              </a:rPr>
              <a:t>地址，如图</a:t>
            </a:r>
            <a:r>
              <a:rPr lang="en-US" altLang="zh-CN" sz="2000" smtClean="0">
                <a:latin typeface="Times New Roman" pitchFamily="18" charset="0"/>
              </a:rPr>
              <a:t>4-19</a:t>
            </a:r>
            <a:r>
              <a:rPr lang="zh-CN" altLang="zh-CN" sz="2000" smtClean="0">
                <a:latin typeface="Times New Roman" pitchFamily="18" charset="0"/>
              </a:rPr>
              <a:t>所示。</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r>
              <a:rPr lang="en-US" altLang="zh-CN" sz="2000" smtClean="0"/>
              <a:t>         </a:t>
            </a:r>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0" y="4868863"/>
            <a:ext cx="5026025"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092950" y="5084763"/>
            <a:ext cx="1150938" cy="1477962"/>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4-19  </a:t>
            </a:r>
            <a:r>
              <a:rPr lang="zh-CN" altLang="zh-CN" dirty="0">
                <a:latin typeface="+mn-lt"/>
                <a:ea typeface="+mj-ea"/>
              </a:rPr>
              <a:t>对等网的标识及</a:t>
            </a:r>
            <a:r>
              <a:rPr lang="en-US" altLang="zh-CN" dirty="0">
                <a:latin typeface="+mn-lt"/>
                <a:ea typeface="+mj-ea"/>
              </a:rPr>
              <a:t>IP</a:t>
            </a:r>
            <a:r>
              <a:rPr lang="zh-CN" altLang="zh-CN" dirty="0">
                <a:latin typeface="+mn-lt"/>
                <a:ea typeface="+mj-ea"/>
              </a:rPr>
              <a:t>地址</a:t>
            </a:r>
          </a:p>
          <a:p>
            <a:pPr>
              <a:defRPr/>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第三节 </a:t>
            </a:r>
            <a:r>
              <a:rPr lang="zh-CN" altLang="zh-CN" smtClean="0"/>
              <a:t>局域网案例实训</a:t>
            </a:r>
            <a:endParaRPr lang="zh-CN" altLang="en-US" smtClean="0"/>
          </a:p>
        </p:txBody>
      </p:sp>
      <p:sp>
        <p:nvSpPr>
          <p:cNvPr id="10243" name="内容占位符 2"/>
          <p:cNvSpPr>
            <a:spLocks noGrp="1"/>
          </p:cNvSpPr>
          <p:nvPr>
            <p:ph idx="1"/>
          </p:nvPr>
        </p:nvSpPr>
        <p:spPr>
          <a:xfrm>
            <a:off x="179388" y="1046163"/>
            <a:ext cx="8856662" cy="5695950"/>
          </a:xfrm>
        </p:spPr>
        <p:txBody>
          <a:bodyPr/>
          <a:lstStyle/>
          <a:p>
            <a:pPr>
              <a:spcBef>
                <a:spcPct val="0"/>
              </a:spcBef>
            </a:pPr>
            <a:r>
              <a:rPr lang="zh-CN" altLang="zh-CN" sz="2000" smtClean="0">
                <a:solidFill>
                  <a:srgbClr val="FF0000"/>
                </a:solidFill>
              </a:rPr>
              <a:t>实训一：双机互连以及对等网络的方法</a:t>
            </a:r>
            <a:endParaRPr lang="en-US" altLang="zh-CN" sz="2000" smtClean="0">
              <a:solidFill>
                <a:srgbClr val="FF0000"/>
              </a:solidFill>
            </a:endParaRPr>
          </a:p>
          <a:p>
            <a:pPr>
              <a:spcBef>
                <a:spcPct val="0"/>
              </a:spcBef>
            </a:pPr>
            <a:endParaRPr lang="zh-CN" altLang="zh-CN" sz="2000" b="1" smtClean="0">
              <a:solidFill>
                <a:srgbClr val="FF0000"/>
              </a:solidFill>
            </a:endParaRPr>
          </a:p>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实验内容</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）在计算机</a:t>
            </a:r>
            <a:r>
              <a:rPr lang="en-US" altLang="zh-CN" sz="2000" smtClean="0">
                <a:latin typeface="Times New Roman" pitchFamily="18" charset="0"/>
              </a:rPr>
              <a:t>PCI</a:t>
            </a:r>
            <a:r>
              <a:rPr lang="zh-CN" altLang="zh-CN" sz="2000" smtClean="0">
                <a:latin typeface="Times New Roman" pitchFamily="18" charset="0"/>
              </a:rPr>
              <a:t>插槽上安装网卡。</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）安装网卡驱动程序。</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）使用</a:t>
            </a:r>
            <a:r>
              <a:rPr lang="en-US" altLang="zh-CN" sz="2000" smtClean="0">
                <a:latin typeface="Times New Roman" pitchFamily="18" charset="0"/>
              </a:rPr>
              <a:t>ping</a:t>
            </a:r>
            <a:r>
              <a:rPr lang="zh-CN" altLang="zh-CN" sz="2000" smtClean="0">
                <a:latin typeface="Times New Roman" pitchFamily="18" charset="0"/>
              </a:rPr>
              <a:t>命令检查网卡驱动程序工作是否正常。</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）配置</a:t>
            </a:r>
            <a:r>
              <a:rPr lang="en-US" altLang="zh-CN" sz="2000" smtClean="0">
                <a:latin typeface="Times New Roman" pitchFamily="18" charset="0"/>
              </a:rPr>
              <a:t>IP</a:t>
            </a:r>
            <a:r>
              <a:rPr lang="zh-CN" altLang="zh-CN" sz="2000" smtClean="0">
                <a:latin typeface="Times New Roman" pitchFamily="18" charset="0"/>
              </a:rPr>
              <a:t>地址。</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）使用双绞线连接各自计算机的网卡和交换机。</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）分别设置文件夹、文件的共享。</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endParaRPr lang="en-US" altLang="zh-CN" sz="2000" smtClean="0"/>
          </a:p>
          <a:p>
            <a:pPr>
              <a:spcBef>
                <a:spcPct val="0"/>
              </a:spcBef>
            </a:pPr>
            <a:r>
              <a:rPr lang="en-US" altLang="zh-CN" sz="2000" smtClean="0"/>
              <a:t>         </a:t>
            </a:r>
          </a:p>
          <a:p>
            <a:pPr>
              <a:spcBef>
                <a:spcPct val="0"/>
              </a:spcBef>
            </a:pPr>
            <a:r>
              <a:rPr lang="en-US" altLang="zh-CN" sz="2000" smtClean="0"/>
              <a:t>              </a:t>
            </a:r>
            <a:endParaRPr lang="zh-CN" altLang="zh-CN" sz="2000" smtClean="0"/>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第三节 </a:t>
            </a:r>
            <a:r>
              <a:rPr lang="zh-CN" altLang="zh-CN" smtClean="0"/>
              <a:t>局域网案例实训</a:t>
            </a:r>
            <a:endParaRPr lang="zh-CN" altLang="en-US" smtClean="0"/>
          </a:p>
        </p:txBody>
      </p:sp>
      <p:sp>
        <p:nvSpPr>
          <p:cNvPr id="5123" name="内容占位符 2"/>
          <p:cNvSpPr>
            <a:spLocks noGrp="1"/>
          </p:cNvSpPr>
          <p:nvPr>
            <p:ph idx="1"/>
          </p:nvPr>
        </p:nvSpPr>
        <p:spPr>
          <a:xfrm>
            <a:off x="179388" y="1046163"/>
            <a:ext cx="8856662" cy="5695950"/>
          </a:xfrm>
        </p:spPr>
        <p:txBody>
          <a:bodyPr/>
          <a:lstStyle/>
          <a:p>
            <a:pPr>
              <a:defRPr/>
            </a:pPr>
            <a:r>
              <a:rPr lang="zh-CN" altLang="zh-CN" sz="2000" dirty="0">
                <a:solidFill>
                  <a:srgbClr val="FF0000"/>
                </a:solidFill>
              </a:rPr>
              <a:t>实训一：双机互连以及对等网络的</a:t>
            </a:r>
            <a:r>
              <a:rPr lang="zh-CN" altLang="zh-CN" sz="2000" dirty="0" smtClean="0">
                <a:solidFill>
                  <a:srgbClr val="FF0000"/>
                </a:solidFill>
              </a:rPr>
              <a:t>方法</a:t>
            </a:r>
            <a:endParaRPr lang="en-US" altLang="zh-CN" sz="2000" dirty="0" smtClean="0">
              <a:solidFill>
                <a:srgbClr val="FF0000"/>
              </a:solidFill>
            </a:endParaRPr>
          </a:p>
          <a:p>
            <a:pPr>
              <a:defRPr/>
            </a:pPr>
            <a:endParaRPr lang="zh-CN" altLang="zh-CN" sz="2000" b="1" dirty="0">
              <a:solidFill>
                <a:srgbClr val="FF0000"/>
              </a:solidFill>
            </a:endParaRPr>
          </a:p>
          <a:p>
            <a:pPr>
              <a:defRPr/>
            </a:pPr>
            <a:r>
              <a:rPr lang="en-US" altLang="zh-CN" sz="2000" dirty="0" smtClean="0">
                <a:solidFill>
                  <a:srgbClr val="00B0F0"/>
                </a:solidFill>
                <a:latin typeface="+mn-lt"/>
                <a:ea typeface="+mj-ea"/>
              </a:rPr>
              <a:t>4.</a:t>
            </a:r>
            <a:r>
              <a:rPr lang="zh-CN" altLang="zh-CN" sz="2000" dirty="0" smtClean="0">
                <a:solidFill>
                  <a:srgbClr val="00B0F0"/>
                </a:solidFill>
                <a:latin typeface="+mn-lt"/>
                <a:ea typeface="+mj-ea"/>
              </a:rPr>
              <a:t>实验</a:t>
            </a:r>
            <a:r>
              <a:rPr lang="zh-CN" altLang="zh-CN" sz="2000" dirty="0">
                <a:solidFill>
                  <a:srgbClr val="00B0F0"/>
                </a:solidFill>
                <a:latin typeface="+mn-lt"/>
                <a:ea typeface="+mj-ea"/>
              </a:rPr>
              <a:t>步骤</a:t>
            </a:r>
          </a:p>
          <a:p>
            <a:pPr>
              <a:defRPr/>
            </a:pPr>
            <a:r>
              <a:rPr lang="zh-CN" altLang="zh-CN" sz="2000" dirty="0">
                <a:latin typeface="+mn-lt"/>
                <a:ea typeface="+mj-ea"/>
              </a:rPr>
              <a:t>（</a:t>
            </a:r>
            <a:r>
              <a:rPr lang="en-US" altLang="zh-CN" sz="2000" dirty="0">
                <a:latin typeface="+mn-lt"/>
                <a:ea typeface="+mj-ea"/>
              </a:rPr>
              <a:t>1</a:t>
            </a:r>
            <a:r>
              <a:rPr lang="zh-CN" altLang="zh-CN" sz="2000" dirty="0">
                <a:latin typeface="+mn-lt"/>
                <a:ea typeface="+mj-ea"/>
              </a:rPr>
              <a:t>）分别在两台计算上安装网卡。</a:t>
            </a:r>
          </a:p>
          <a:p>
            <a:pPr>
              <a:defRPr/>
            </a:pPr>
            <a:r>
              <a:rPr lang="zh-CN" altLang="zh-CN" sz="2000" dirty="0">
                <a:latin typeface="+mn-lt"/>
                <a:ea typeface="+mj-ea"/>
              </a:rPr>
              <a:t>（</a:t>
            </a:r>
            <a:r>
              <a:rPr lang="en-US" altLang="zh-CN" sz="2000" dirty="0">
                <a:latin typeface="+mn-lt"/>
                <a:ea typeface="+mj-ea"/>
              </a:rPr>
              <a:t>2</a:t>
            </a:r>
            <a:r>
              <a:rPr lang="zh-CN" altLang="zh-CN" sz="2000" dirty="0">
                <a:latin typeface="+mn-lt"/>
                <a:ea typeface="+mj-ea"/>
              </a:rPr>
              <a:t>）分别在两台计算机上安装网卡的驱动程序。</a:t>
            </a:r>
          </a:p>
          <a:p>
            <a:pPr>
              <a:defRPr/>
            </a:pPr>
            <a:r>
              <a:rPr lang="zh-CN" altLang="zh-CN" sz="2000" dirty="0">
                <a:latin typeface="+mn-lt"/>
                <a:ea typeface="+mj-ea"/>
              </a:rPr>
              <a:t>（</a:t>
            </a:r>
            <a:r>
              <a:rPr lang="en-US" altLang="zh-CN" sz="2000" dirty="0">
                <a:latin typeface="+mn-lt"/>
                <a:ea typeface="+mj-ea"/>
              </a:rPr>
              <a:t>3</a:t>
            </a:r>
            <a:r>
              <a:rPr lang="zh-CN" altLang="zh-CN" sz="2000" dirty="0">
                <a:latin typeface="+mn-lt"/>
                <a:ea typeface="+mj-ea"/>
              </a:rPr>
              <a:t>）分别配置计算机的</a:t>
            </a:r>
            <a:r>
              <a:rPr lang="en-US" altLang="zh-CN" sz="2000" dirty="0">
                <a:latin typeface="+mn-lt"/>
                <a:ea typeface="+mj-ea"/>
              </a:rPr>
              <a:t>IP</a:t>
            </a:r>
            <a:r>
              <a:rPr lang="zh-CN" altLang="zh-CN" sz="2000" dirty="0">
                <a:latin typeface="+mn-lt"/>
                <a:ea typeface="+mj-ea"/>
              </a:rPr>
              <a:t>地址。</a:t>
            </a:r>
          </a:p>
          <a:p>
            <a:pPr>
              <a:defRPr/>
            </a:pPr>
            <a:r>
              <a:rPr lang="zh-CN" altLang="zh-CN" sz="2000" dirty="0">
                <a:latin typeface="+mn-lt"/>
                <a:ea typeface="+mj-ea"/>
              </a:rPr>
              <a:t>（</a:t>
            </a:r>
            <a:r>
              <a:rPr lang="en-US" altLang="zh-CN" sz="2000" dirty="0">
                <a:latin typeface="+mn-lt"/>
                <a:ea typeface="+mj-ea"/>
              </a:rPr>
              <a:t>4</a:t>
            </a:r>
            <a:r>
              <a:rPr lang="zh-CN" altLang="zh-CN" sz="2000" dirty="0">
                <a:latin typeface="+mn-lt"/>
                <a:ea typeface="+mj-ea"/>
              </a:rPr>
              <a:t>）分别输入计算机的标识名称。</a:t>
            </a:r>
          </a:p>
          <a:p>
            <a:pPr>
              <a:defRPr/>
            </a:pPr>
            <a:r>
              <a:rPr lang="zh-CN" altLang="zh-CN" sz="2000" dirty="0">
                <a:latin typeface="+mn-lt"/>
                <a:ea typeface="+mj-ea"/>
              </a:rPr>
              <a:t>（</a:t>
            </a:r>
            <a:r>
              <a:rPr lang="en-US" altLang="zh-CN" sz="2000" dirty="0">
                <a:latin typeface="+mn-lt"/>
                <a:ea typeface="+mj-ea"/>
              </a:rPr>
              <a:t>5</a:t>
            </a:r>
            <a:r>
              <a:rPr lang="zh-CN" altLang="zh-CN" sz="2000" dirty="0">
                <a:latin typeface="+mn-lt"/>
                <a:ea typeface="+mj-ea"/>
              </a:rPr>
              <a:t>）用</a:t>
            </a:r>
            <a:r>
              <a:rPr lang="en-US" altLang="zh-CN" sz="2000" dirty="0">
                <a:latin typeface="+mn-lt"/>
                <a:ea typeface="+mj-ea"/>
              </a:rPr>
              <a:t>Ping</a:t>
            </a:r>
            <a:r>
              <a:rPr lang="zh-CN" altLang="zh-CN" sz="2000" dirty="0">
                <a:latin typeface="+mn-lt"/>
                <a:ea typeface="+mj-ea"/>
              </a:rPr>
              <a:t>命令测试本机网卡驱动程序工作是否正常。</a:t>
            </a:r>
          </a:p>
          <a:p>
            <a:pPr>
              <a:defRPr/>
            </a:pPr>
            <a:r>
              <a:rPr lang="zh-CN" altLang="zh-CN" sz="2000" dirty="0">
                <a:latin typeface="+mn-lt"/>
                <a:ea typeface="+mj-ea"/>
              </a:rPr>
              <a:t>（</a:t>
            </a:r>
            <a:r>
              <a:rPr lang="en-US" altLang="zh-CN" sz="2000" dirty="0">
                <a:latin typeface="+mn-lt"/>
                <a:ea typeface="+mj-ea"/>
              </a:rPr>
              <a:t>6</a:t>
            </a:r>
            <a:r>
              <a:rPr lang="zh-CN" altLang="zh-CN" sz="2000" dirty="0">
                <a:latin typeface="+mn-lt"/>
                <a:ea typeface="+mj-ea"/>
              </a:rPr>
              <a:t>）用双绞线连接交换机与计算机上的网卡端口。</a:t>
            </a:r>
          </a:p>
          <a:p>
            <a:pPr>
              <a:defRPr/>
            </a:pPr>
            <a:r>
              <a:rPr lang="zh-CN" altLang="zh-CN" sz="2000" dirty="0">
                <a:latin typeface="+mn-lt"/>
                <a:ea typeface="+mj-ea"/>
              </a:rPr>
              <a:t>（</a:t>
            </a:r>
            <a:r>
              <a:rPr lang="en-US" altLang="zh-CN" sz="2000" dirty="0">
                <a:latin typeface="+mn-lt"/>
                <a:ea typeface="+mj-ea"/>
              </a:rPr>
              <a:t>7</a:t>
            </a:r>
            <a:r>
              <a:rPr lang="zh-CN" altLang="zh-CN" sz="2000" dirty="0">
                <a:latin typeface="+mn-lt"/>
                <a:ea typeface="+mj-ea"/>
              </a:rPr>
              <a:t>）用</a:t>
            </a:r>
            <a:r>
              <a:rPr lang="en-US" altLang="zh-CN" sz="2000" dirty="0">
                <a:latin typeface="+mn-lt"/>
                <a:ea typeface="+mj-ea"/>
              </a:rPr>
              <a:t>Ping</a:t>
            </a:r>
            <a:r>
              <a:rPr lang="zh-CN" altLang="zh-CN" sz="2000" dirty="0">
                <a:latin typeface="+mn-lt"/>
                <a:ea typeface="+mj-ea"/>
              </a:rPr>
              <a:t>命令测试局域网是否工作正常。</a:t>
            </a:r>
          </a:p>
          <a:p>
            <a:pPr>
              <a:defRPr/>
            </a:pPr>
            <a:r>
              <a:rPr lang="zh-CN" altLang="zh-CN" sz="2000" dirty="0">
                <a:latin typeface="+mn-lt"/>
                <a:ea typeface="+mj-ea"/>
              </a:rPr>
              <a:t>（</a:t>
            </a:r>
            <a:r>
              <a:rPr lang="en-US" altLang="zh-CN" sz="2000" dirty="0">
                <a:latin typeface="+mn-lt"/>
                <a:ea typeface="+mj-ea"/>
              </a:rPr>
              <a:t>8</a:t>
            </a:r>
            <a:r>
              <a:rPr lang="zh-CN" altLang="zh-CN" sz="2000" dirty="0">
                <a:latin typeface="+mn-lt"/>
                <a:ea typeface="+mj-ea"/>
              </a:rPr>
              <a:t>）分别设置文件、文件夹的共享，并在不同的主机上进行访问。</a:t>
            </a:r>
          </a:p>
          <a:p>
            <a:pPr>
              <a:defRPr/>
            </a:pPr>
            <a:r>
              <a:rPr lang="zh-CN" altLang="zh-CN" sz="2000" dirty="0">
                <a:latin typeface="+mn-lt"/>
                <a:ea typeface="+mj-ea"/>
              </a:rPr>
              <a:t>（</a:t>
            </a:r>
            <a:r>
              <a:rPr lang="en-US" altLang="zh-CN" sz="2000" dirty="0">
                <a:latin typeface="+mn-lt"/>
                <a:ea typeface="+mj-ea"/>
              </a:rPr>
              <a:t>9</a:t>
            </a:r>
            <a:r>
              <a:rPr lang="zh-CN" altLang="zh-CN" sz="2000" dirty="0">
                <a:latin typeface="+mn-lt"/>
                <a:ea typeface="+mj-ea"/>
              </a:rPr>
              <a:t>）分别设置不同的工作组，并在不同的计算机上查看。</a:t>
            </a:r>
          </a:p>
          <a:p>
            <a:pPr>
              <a:defRPr/>
            </a:pPr>
            <a:endParaRPr lang="en-US" altLang="zh-CN" sz="2000" dirty="0">
              <a:latin typeface="+mn-lt"/>
            </a:endParaRPr>
          </a:p>
          <a:p>
            <a:pPr>
              <a:defRPr/>
            </a:pPr>
            <a:endParaRPr lang="en-US" altLang="zh-CN" sz="2000" dirty="0" smtClean="0">
              <a:latin typeface="+mn-lt"/>
            </a:endParaRPr>
          </a:p>
          <a:p>
            <a:pPr>
              <a:defRPr/>
            </a:pPr>
            <a:endParaRPr lang="en-US" altLang="zh-CN" sz="2000" dirty="0">
              <a:latin typeface="+mn-lt"/>
            </a:endParaRPr>
          </a:p>
          <a:p>
            <a:pPr>
              <a:defRPr/>
            </a:pPr>
            <a:endParaRPr lang="en-US" altLang="zh-CN" sz="2000" dirty="0" smtClean="0">
              <a:latin typeface="+mn-lt"/>
            </a:endParaRPr>
          </a:p>
          <a:p>
            <a:pPr>
              <a:defRPr/>
            </a:pPr>
            <a:endParaRPr lang="en-US" altLang="zh-CN" sz="2000" dirty="0">
              <a:latin typeface="+mn-lt"/>
            </a:endParaRPr>
          </a:p>
          <a:p>
            <a:pPr>
              <a:defRPr/>
            </a:pPr>
            <a:endParaRPr lang="en-US" altLang="zh-CN" sz="2000" dirty="0" smtClean="0"/>
          </a:p>
          <a:p>
            <a:pPr>
              <a:defRPr/>
            </a:pPr>
            <a:endParaRPr lang="en-US" altLang="zh-CN" sz="2000" dirty="0"/>
          </a:p>
          <a:p>
            <a:pPr>
              <a:defRPr/>
            </a:pPr>
            <a:endParaRPr lang="en-US" altLang="zh-CN" sz="2000" dirty="0" smtClean="0"/>
          </a:p>
          <a:p>
            <a:pPr>
              <a:defRPr/>
            </a:pPr>
            <a:endParaRPr lang="en-US" altLang="zh-CN" sz="2000" dirty="0"/>
          </a:p>
          <a:p>
            <a:pPr>
              <a:defRPr/>
            </a:pPr>
            <a:r>
              <a:rPr lang="en-US" altLang="zh-CN" sz="2000" dirty="0" smtClean="0"/>
              <a:t>         </a:t>
            </a:r>
          </a:p>
          <a:p>
            <a:pPr>
              <a:defRPr/>
            </a:pPr>
            <a:r>
              <a:rPr lang="en-US" altLang="zh-CN" sz="2000" dirty="0"/>
              <a:t> </a:t>
            </a:r>
            <a:r>
              <a:rPr lang="en-US" altLang="zh-CN" sz="2000" dirty="0" smtClean="0"/>
              <a:t>             </a:t>
            </a:r>
            <a:endParaRPr lang="zh-CN" altLang="zh-CN" sz="2000" dirty="0"/>
          </a:p>
          <a:p>
            <a:pPr>
              <a:defRPr/>
            </a:pPr>
            <a:endParaRPr lang="zh-CN" altLang="zh-CN" sz="200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TotalTime>
  <Pages>0</Pages>
  <Words>4118</Words>
  <Characters>0</Characters>
  <Application>Microsoft Office PowerPoint</Application>
  <DocSecurity>0</DocSecurity>
  <PresentationFormat>全屏显示(4:3)</PresentationFormat>
  <Lines>0</Lines>
  <Paragraphs>610</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Gulim</vt:lpstr>
      <vt:lpstr>Arial</vt:lpstr>
      <vt:lpstr>Times New Roman</vt:lpstr>
      <vt:lpstr>楷体</vt:lpstr>
      <vt:lpstr>Wingdings</vt:lpstr>
      <vt:lpstr>橙与紫键盘PPT模板</vt:lpstr>
      <vt:lpstr>第十二章 小型案例实训</vt:lpstr>
      <vt:lpstr>第一节 双绞线的制作</vt:lpstr>
      <vt:lpstr>第一节 双绞线的制作</vt:lpstr>
      <vt:lpstr>第一节 双绞线的制作</vt:lpstr>
      <vt:lpstr>第一节 双绞线的制作</vt:lpstr>
      <vt:lpstr>第二节 点对点协议PPP故障排除的方法</vt:lpstr>
      <vt:lpstr>第三节 局域网案例实训</vt:lpstr>
      <vt:lpstr>第三节 局域网案例实训</vt:lpstr>
      <vt:lpstr>第三节 局域网案例实训</vt:lpstr>
      <vt:lpstr>第三节 局域网案例实训</vt:lpstr>
      <vt:lpstr>第四节 默认路由的配置</vt:lpstr>
      <vt:lpstr>第四节 默认路由的配置</vt:lpstr>
      <vt:lpstr>第四节 默认路由的配置</vt:lpstr>
      <vt:lpstr>第五节 规划IP地址</vt:lpstr>
      <vt:lpstr>第五节 规划IP地址</vt:lpstr>
      <vt:lpstr>第六节 网络层、运输层实验</vt:lpstr>
      <vt:lpstr>第六节 网络层、运输层实验</vt:lpstr>
      <vt:lpstr>第六节 网络层、运输层实验</vt:lpstr>
      <vt:lpstr>第七节 应用层案例实训</vt:lpstr>
      <vt:lpstr>第七节 应用层案例实训</vt:lpstr>
      <vt:lpstr>第七节 应用层案例实训</vt:lpstr>
      <vt:lpstr>第七节 应用层案例实训</vt:lpstr>
      <vt:lpstr>第七节 应用层案例实训</vt:lpstr>
      <vt:lpstr>第七节 应用层案例实训</vt:lpstr>
      <vt:lpstr>第七节 应用层案例实训</vt:lpstr>
      <vt:lpstr>第八节 网络安全案例实训</vt:lpstr>
      <vt:lpstr>第八节 网络安全案例实训</vt:lpstr>
      <vt:lpstr>第八节 网络安全案例实训</vt:lpstr>
      <vt:lpstr>第八节 网络安全案例实训</vt:lpstr>
      <vt:lpstr>第八节 网络安全案例实训</vt:lpstr>
      <vt:lpstr>第八节 网络安全案例实训</vt:lpstr>
      <vt:lpstr>第八节 网络安全案例实训</vt:lpstr>
      <vt:lpstr>第八节 网络安全案例实训</vt:lpstr>
      <vt:lpstr>第八节 网络安全案例实训</vt:lpstr>
      <vt:lpstr>第八节 网络安全案例实训</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32</cp:revision>
  <dcterms:created xsi:type="dcterms:W3CDTF">2008-11-24T01:11:58Z</dcterms:created>
  <dcterms:modified xsi:type="dcterms:W3CDTF">2015-05-21T07:57:41Z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