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59" r:id="rId7"/>
    <p:sldId id="260" r:id="rId8"/>
    <p:sldId id="261"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96501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66811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186293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2499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4281538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108812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378337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177783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185327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1536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FE6D02-F9E0-4820-8153-47FD82E093DD}" type="datetimeFigureOut">
              <a:rPr lang="zh-CN" altLang="en-US" smtClean="0"/>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19710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E6D02-F9E0-4820-8153-47FD82E093DD}" type="datetimeFigureOut">
              <a:rPr lang="zh-CN" altLang="en-US" smtClean="0"/>
              <a:t>2017/6/8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2E85B-8253-4ECA-B93B-39FF499DA199}" type="slidenum">
              <a:rPr lang="zh-CN" altLang="en-US" smtClean="0"/>
              <a:t>‹#›</a:t>
            </a:fld>
            <a:endParaRPr lang="zh-CN" altLang="en-US"/>
          </a:p>
        </p:txBody>
      </p:sp>
    </p:spTree>
    <p:extLst>
      <p:ext uri="{BB962C8B-B14F-4D97-AF65-F5344CB8AC3E}">
        <p14:creationId xmlns:p14="http://schemas.microsoft.com/office/powerpoint/2010/main" val="94350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计算机系统基础</a:t>
            </a:r>
            <a:r>
              <a:rPr lang="en-US" altLang="zh-CN" dirty="0" smtClean="0"/>
              <a:t>2</a:t>
            </a:r>
            <a:endParaRPr lang="zh-CN" altLang="en-US" dirty="0"/>
          </a:p>
        </p:txBody>
      </p:sp>
      <p:sp>
        <p:nvSpPr>
          <p:cNvPr id="3" name="副标题 2"/>
          <p:cNvSpPr>
            <a:spLocks noGrp="1"/>
          </p:cNvSpPr>
          <p:nvPr>
            <p:ph type="subTitle" idx="1"/>
          </p:nvPr>
        </p:nvSpPr>
        <p:spPr/>
        <p:txBody>
          <a:bodyPr/>
          <a:lstStyle/>
          <a:p>
            <a:r>
              <a:rPr lang="zh-CN" altLang="en-US" dirty="0" smtClean="0"/>
              <a:t>总复习</a:t>
            </a:r>
            <a:endParaRPr lang="zh-CN" altLang="en-US" dirty="0"/>
          </a:p>
        </p:txBody>
      </p:sp>
    </p:spTree>
    <p:extLst>
      <p:ext uri="{BB962C8B-B14F-4D97-AF65-F5344CB8AC3E}">
        <p14:creationId xmlns:p14="http://schemas.microsoft.com/office/powerpoint/2010/main" val="97981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842963" y="-96429"/>
            <a:ext cx="10515600" cy="1325563"/>
          </a:xfrm>
        </p:spPr>
        <p:txBody>
          <a:bodyPr/>
          <a:lstStyle/>
          <a:p>
            <a:r>
              <a:rPr lang="zh-CN" altLang="en-US" dirty="0" smtClean="0"/>
              <a:t>第五章复习</a:t>
            </a:r>
            <a:endParaRPr lang="zh-CN" altLang="en-US" dirty="0"/>
          </a:p>
        </p:txBody>
      </p:sp>
      <p:sp>
        <p:nvSpPr>
          <p:cNvPr id="578563" name="Rectangle 3"/>
          <p:cNvSpPr>
            <a:spLocks noGrp="1" noChangeArrowheads="1"/>
          </p:cNvSpPr>
          <p:nvPr>
            <p:ph type="body" idx="1"/>
          </p:nvPr>
        </p:nvSpPr>
        <p:spPr>
          <a:xfrm>
            <a:off x="1773238" y="895351"/>
            <a:ext cx="8655050" cy="5445125"/>
          </a:xfrm>
        </p:spPr>
        <p:txBody>
          <a:bodyPr/>
          <a:lstStyle/>
          <a:p>
            <a:r>
              <a:rPr lang="zh-CN" altLang="en-US" sz="2200" dirty="0" smtClean="0">
                <a:latin typeface="微软雅黑" panose="020B0503020204020204" pitchFamily="34" charset="-122"/>
                <a:ea typeface="微软雅黑" panose="020B0503020204020204" pitchFamily="34" charset="-122"/>
              </a:rPr>
              <a:t>早期</a:t>
            </a:r>
            <a:r>
              <a:rPr lang="zh-CN" altLang="en-US" sz="2200" dirty="0">
                <a:latin typeface="微软雅黑" panose="020B0503020204020204" pitchFamily="34" charset="-122"/>
                <a:ea typeface="微软雅黑" panose="020B0503020204020204" pitchFamily="34" charset="-122"/>
              </a:rPr>
              <a:t>计算机中数据通路采用总线方式，通过</a:t>
            </a:r>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的内部总线把</a:t>
            </a:r>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中的通用寄存器、</a:t>
            </a:r>
            <a:r>
              <a:rPr lang="en-US" altLang="zh-CN" sz="2200" dirty="0">
                <a:latin typeface="微软雅黑" panose="020B0503020204020204" pitchFamily="34" charset="-122"/>
                <a:ea typeface="微软雅黑" panose="020B0503020204020204" pitchFamily="34" charset="-122"/>
              </a:rPr>
              <a:t>ALU</a:t>
            </a:r>
            <a:r>
              <a:rPr lang="zh-CN" altLang="en-US" sz="2200" dirty="0">
                <a:latin typeface="微软雅黑" panose="020B0503020204020204" pitchFamily="34" charset="-122"/>
                <a:ea typeface="微软雅黑" panose="020B0503020204020204" pitchFamily="34" charset="-122"/>
              </a:rPr>
              <a:t>、暂存器、指令寄存器等互连，有</a:t>
            </a:r>
            <a:r>
              <a:rPr lang="zh-CN" altLang="en-US" sz="2200" b="1" dirty="0">
                <a:solidFill>
                  <a:srgbClr val="FF0000"/>
                </a:solidFill>
                <a:latin typeface="微软雅黑" panose="020B0503020204020204" pitchFamily="34" charset="-122"/>
                <a:ea typeface="微软雅黑" panose="020B0503020204020204" pitchFamily="34" charset="-122"/>
              </a:rPr>
              <a:t>单总线</a:t>
            </a:r>
            <a:r>
              <a:rPr lang="zh-CN" altLang="en-US" sz="2200" dirty="0">
                <a:latin typeface="微软雅黑" panose="020B0503020204020204" pitchFamily="34" charset="-122"/>
                <a:ea typeface="微软雅黑" panose="020B0503020204020204" pitchFamily="34" charset="-122"/>
              </a:rPr>
              <a:t>、二总线和三总线结构数据通路</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spcBef>
                <a:spcPct val="25000"/>
              </a:spcBef>
            </a:pPr>
            <a:r>
              <a:rPr lang="zh-CN" altLang="en-US" sz="2200" dirty="0">
                <a:latin typeface="微软雅黑" panose="020B0503020204020204" pitchFamily="34" charset="-122"/>
                <a:ea typeface="微软雅黑" panose="020B0503020204020204" pitchFamily="34" charset="-122"/>
              </a:rPr>
              <a:t>按指令格式的复杂度来分，有两种类型计算机：</a:t>
            </a:r>
          </a:p>
          <a:p>
            <a:pPr lvl="1">
              <a:spcBef>
                <a:spcPct val="25000"/>
              </a:spcBef>
            </a:pPr>
            <a:r>
              <a:rPr lang="zh-CN" altLang="en-US" sz="2200" dirty="0">
                <a:latin typeface="微软雅黑" panose="020B0503020204020204" pitchFamily="34" charset="-122"/>
                <a:ea typeface="微软雅黑" panose="020B0503020204020204" pitchFamily="34" charset="-122"/>
              </a:rPr>
              <a:t>复杂指令集计算机</a:t>
            </a:r>
            <a:r>
              <a:rPr lang="en-US" altLang="zh-CN" sz="2200" b="1" dirty="0">
                <a:solidFill>
                  <a:srgbClr val="FF0000"/>
                </a:solidFill>
                <a:latin typeface="微软雅黑" panose="020B0503020204020204" pitchFamily="34" charset="-122"/>
                <a:ea typeface="微软雅黑" panose="020B0503020204020204" pitchFamily="34" charset="-122"/>
              </a:rPr>
              <a:t>CISC</a:t>
            </a:r>
            <a:r>
              <a:rPr lang="en-US" altLang="zh-CN" sz="2200" dirty="0">
                <a:latin typeface="微软雅黑" panose="020B0503020204020204" pitchFamily="34" charset="-122"/>
                <a:ea typeface="微软雅黑" panose="020B0503020204020204" pitchFamily="34" charset="-122"/>
              </a:rPr>
              <a:t> (Complex Instruction Set Computer)</a:t>
            </a:r>
          </a:p>
          <a:p>
            <a:pPr lvl="1">
              <a:spcBef>
                <a:spcPct val="25000"/>
              </a:spcBef>
            </a:pPr>
            <a:r>
              <a:rPr lang="zh-CN" altLang="en-US" sz="2200" dirty="0">
                <a:latin typeface="微软雅黑" panose="020B0503020204020204" pitchFamily="34" charset="-122"/>
                <a:ea typeface="微软雅黑" panose="020B0503020204020204" pitchFamily="34" charset="-122"/>
              </a:rPr>
              <a:t>精简指令集计算机</a:t>
            </a:r>
            <a:r>
              <a:rPr lang="en-US" altLang="zh-CN" sz="2200" b="1" dirty="0">
                <a:solidFill>
                  <a:srgbClr val="FF0000"/>
                </a:solidFill>
                <a:latin typeface="微软雅黑" panose="020B0503020204020204" pitchFamily="34" charset="-122"/>
                <a:ea typeface="微软雅黑" panose="020B0503020204020204" pitchFamily="34" charset="-122"/>
              </a:rPr>
              <a:t>RISC</a:t>
            </a:r>
            <a:r>
              <a:rPr lang="en-US" altLang="zh-CN" sz="2200" dirty="0">
                <a:latin typeface="微软雅黑" panose="020B0503020204020204" pitchFamily="34" charset="-122"/>
                <a:ea typeface="微软雅黑" panose="020B0503020204020204" pitchFamily="34" charset="-122"/>
              </a:rPr>
              <a:t> (Reduce</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Instruction Set Computer</a:t>
            </a:r>
            <a:r>
              <a:rPr lang="en-US" altLang="zh-CN"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现代计算机的数据通路都采用流水线方式实现，将每条指令的执行过程分解成功能段相同的几个流水段，每个流水段的执行时间也被设置成完全相同。</a:t>
            </a:r>
          </a:p>
          <a:p>
            <a:r>
              <a:rPr lang="zh-CN" altLang="en-US" sz="2200" dirty="0">
                <a:latin typeface="微软雅黑" panose="020B0503020204020204" pitchFamily="34" charset="-122"/>
                <a:ea typeface="微软雅黑" panose="020B0503020204020204" pitchFamily="34" charset="-122"/>
              </a:rPr>
              <a:t>流水线方式下，同时有多条指令重叠执行，因此程序的执行时间比串行执行方式下缩短很多。在有些情况下会发生流水线冒险，包括结构冒险、数据冒险和控制冒险三类</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6262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2" dur="500"/>
                                        <p:tgtEl>
                                          <p:spTgt spid="578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7" dur="500"/>
                                        <p:tgtEl>
                                          <p:spTgt spid="578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2" dur="500"/>
                                        <p:tgtEl>
                                          <p:spTgt spid="578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7" dur="500"/>
                                        <p:tgtEl>
                                          <p:spTgt spid="578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32" dur="500"/>
                                        <p:tgtEl>
                                          <p:spTgt spid="578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1978026" y="160339"/>
            <a:ext cx="7948613" cy="528637"/>
          </a:xfrm>
        </p:spPr>
        <p:txBody>
          <a:bodyPr>
            <a:normAutofit fontScale="90000"/>
          </a:bodyPr>
          <a:lstStyle/>
          <a:p>
            <a:r>
              <a:rPr lang="zh-CN" altLang="en-US" dirty="0"/>
              <a:t>第五章</a:t>
            </a:r>
            <a:r>
              <a:rPr lang="zh-CN" altLang="en-US" dirty="0" smtClean="0"/>
              <a:t>复习</a:t>
            </a:r>
            <a:r>
              <a:rPr lang="en-US" altLang="zh-CN" dirty="0" smtClean="0"/>
              <a:t>---</a:t>
            </a:r>
            <a:r>
              <a:rPr lang="zh-CN" altLang="en-US" dirty="0" smtClean="0"/>
              <a:t>机器指令</a:t>
            </a:r>
            <a:r>
              <a:rPr lang="zh-CN" altLang="en-US" dirty="0"/>
              <a:t>的执行过程 </a:t>
            </a:r>
          </a:p>
        </p:txBody>
      </p:sp>
      <p:sp>
        <p:nvSpPr>
          <p:cNvPr id="449539" name="Rectangle 3"/>
          <p:cNvSpPr>
            <a:spLocks noGrp="1" noChangeArrowheads="1"/>
          </p:cNvSpPr>
          <p:nvPr>
            <p:ph type="body" idx="1"/>
          </p:nvPr>
        </p:nvSpPr>
        <p:spPr>
          <a:xfrm>
            <a:off x="1709738" y="749300"/>
            <a:ext cx="8191500" cy="4006850"/>
          </a:xfrm>
        </p:spPr>
        <p:txBody>
          <a:bodyPr/>
          <a:lstStyle/>
          <a:p>
            <a:pPr>
              <a:spcBef>
                <a:spcPct val="10000"/>
              </a:spcBef>
            </a:pP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执行指令的过程</a:t>
            </a:r>
          </a:p>
          <a:p>
            <a:pPr lvl="2">
              <a:spcBef>
                <a:spcPct val="20000"/>
              </a:spcBef>
            </a:pPr>
            <a:r>
              <a:rPr lang="zh-CN" altLang="en-US">
                <a:latin typeface="微软雅黑" panose="020B0503020204020204" pitchFamily="34" charset="-122"/>
                <a:ea typeface="微软雅黑" panose="020B0503020204020204" pitchFamily="34" charset="-122"/>
              </a:rPr>
              <a:t>取指令</a:t>
            </a:r>
          </a:p>
          <a:p>
            <a:pPr lvl="2">
              <a:spcBef>
                <a:spcPct val="20000"/>
              </a:spcBef>
            </a:pPr>
            <a:r>
              <a:rPr lang="en-US" altLang="zh-CN">
                <a:latin typeface="微软雅黑" panose="020B0503020204020204" pitchFamily="34" charset="-122"/>
                <a:ea typeface="微软雅黑" panose="020B0503020204020204" pitchFamily="34" charset="-122"/>
              </a:rPr>
              <a:t>PC+“1”</a:t>
            </a:r>
            <a:endParaRPr lang="zh-CN" altLang="en-US">
              <a:latin typeface="微软雅黑" panose="020B0503020204020204" pitchFamily="34" charset="-122"/>
              <a:ea typeface="微软雅黑" panose="020B0503020204020204" pitchFamily="34" charset="-122"/>
            </a:endParaRPr>
          </a:p>
          <a:p>
            <a:pPr lvl="2">
              <a:spcBef>
                <a:spcPct val="20000"/>
              </a:spcBef>
            </a:pPr>
            <a:r>
              <a:rPr lang="zh-CN" altLang="en-US">
                <a:latin typeface="微软雅黑" panose="020B0503020204020204" pitchFamily="34" charset="-122"/>
                <a:ea typeface="微软雅黑" panose="020B0503020204020204" pitchFamily="34" charset="-122"/>
              </a:rPr>
              <a:t>指令译码</a:t>
            </a:r>
          </a:p>
          <a:p>
            <a:pPr lvl="2">
              <a:spcBef>
                <a:spcPct val="20000"/>
              </a:spcBef>
            </a:pPr>
            <a:r>
              <a:rPr lang="zh-CN" altLang="en-US">
                <a:latin typeface="微软雅黑" panose="020B0503020204020204" pitchFamily="34" charset="-122"/>
                <a:ea typeface="微软雅黑" panose="020B0503020204020204" pitchFamily="34" charset="-122"/>
              </a:rPr>
              <a:t>进行主存地址运算</a:t>
            </a:r>
          </a:p>
          <a:p>
            <a:pPr lvl="2">
              <a:spcBef>
                <a:spcPct val="20000"/>
              </a:spcBef>
            </a:pPr>
            <a:r>
              <a:rPr lang="zh-CN" altLang="en-US">
                <a:latin typeface="微软雅黑" panose="020B0503020204020204" pitchFamily="34" charset="-122"/>
                <a:ea typeface="微软雅黑" panose="020B0503020204020204" pitchFamily="34" charset="-122"/>
              </a:rPr>
              <a:t>取操作数</a:t>
            </a:r>
          </a:p>
          <a:p>
            <a:pPr lvl="2">
              <a:spcBef>
                <a:spcPct val="20000"/>
              </a:spcBef>
            </a:pPr>
            <a:r>
              <a:rPr lang="zh-CN" altLang="en-US">
                <a:latin typeface="微软雅黑" panose="020B0503020204020204" pitchFamily="34" charset="-122"/>
                <a:ea typeface="微软雅黑" panose="020B0503020204020204" pitchFamily="34" charset="-122"/>
              </a:rPr>
              <a:t>进行算术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逻辑运算</a:t>
            </a:r>
          </a:p>
          <a:p>
            <a:pPr lvl="2">
              <a:spcBef>
                <a:spcPct val="20000"/>
              </a:spcBef>
            </a:pPr>
            <a:r>
              <a:rPr lang="zh-CN" altLang="en-US">
                <a:latin typeface="微软雅黑" panose="020B0503020204020204" pitchFamily="34" charset="-122"/>
                <a:ea typeface="微软雅黑" panose="020B0503020204020204" pitchFamily="34" charset="-122"/>
              </a:rPr>
              <a:t>存结果</a:t>
            </a:r>
          </a:p>
          <a:p>
            <a:pPr lvl="2">
              <a:spcBef>
                <a:spcPct val="20000"/>
              </a:spcBef>
            </a:pPr>
            <a:r>
              <a:rPr lang="zh-CN" altLang="en-US">
                <a:solidFill>
                  <a:schemeClr val="accent2"/>
                </a:solidFill>
                <a:latin typeface="微软雅黑" panose="020B0503020204020204" pitchFamily="34" charset="-122"/>
                <a:ea typeface="微软雅黑" panose="020B0503020204020204" pitchFamily="34" charset="-122"/>
              </a:rPr>
              <a:t>以上每步都需检测“异常”</a:t>
            </a:r>
          </a:p>
          <a:p>
            <a:pPr lvl="2">
              <a:spcBef>
                <a:spcPct val="20000"/>
              </a:spcBef>
            </a:pPr>
            <a:r>
              <a:rPr lang="zh-CN" altLang="en-US">
                <a:solidFill>
                  <a:schemeClr val="accent2"/>
                </a:solidFill>
                <a:latin typeface="微软雅黑" panose="020B0503020204020204" pitchFamily="34" charset="-122"/>
                <a:ea typeface="微软雅黑" panose="020B0503020204020204" pitchFamily="34" charset="-122"/>
              </a:rPr>
              <a:t>若有异常，则自动切换到异常处理程序</a:t>
            </a:r>
          </a:p>
          <a:p>
            <a:pPr lvl="2">
              <a:spcBef>
                <a:spcPct val="20000"/>
              </a:spcBef>
            </a:pPr>
            <a:r>
              <a:rPr lang="zh-CN" altLang="en-US">
                <a:solidFill>
                  <a:srgbClr val="006600"/>
                </a:solidFill>
                <a:latin typeface="微软雅黑" panose="020B0503020204020204" pitchFamily="34" charset="-122"/>
                <a:ea typeface="微软雅黑" panose="020B0503020204020204" pitchFamily="34" charset="-122"/>
              </a:rPr>
              <a:t>检测是否有“中断”请求，有则转中断处理</a:t>
            </a:r>
          </a:p>
        </p:txBody>
      </p:sp>
      <p:sp>
        <p:nvSpPr>
          <p:cNvPr id="449542" name="AutoShape 6"/>
          <p:cNvSpPr>
            <a:spLocks/>
          </p:cNvSpPr>
          <p:nvPr/>
        </p:nvSpPr>
        <p:spPr bwMode="auto">
          <a:xfrm>
            <a:off x="8386764" y="1206501"/>
            <a:ext cx="401637" cy="3267075"/>
          </a:xfrm>
          <a:prstGeom prst="rightBrace">
            <a:avLst>
              <a:gd name="adj1" fmla="val 6778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43" name="Text Box 7"/>
          <p:cNvSpPr txBox="1">
            <a:spLocks noChangeArrowheads="1"/>
          </p:cNvSpPr>
          <p:nvPr/>
        </p:nvSpPr>
        <p:spPr bwMode="auto">
          <a:xfrm>
            <a:off x="8763000" y="1858964"/>
            <a:ext cx="4016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latin typeface="Times New Roman" panose="02020603050405020304" pitchFamily="18" charset="0"/>
                <a:ea typeface="微软雅黑" panose="020B0503020204020204" pitchFamily="34" charset="-122"/>
              </a:rPr>
              <a:t>指令执行过程</a:t>
            </a:r>
          </a:p>
        </p:txBody>
      </p:sp>
      <p:sp>
        <p:nvSpPr>
          <p:cNvPr id="449544" name="Text Box 8"/>
          <p:cNvSpPr txBox="1">
            <a:spLocks noChangeArrowheads="1"/>
          </p:cNvSpPr>
          <p:nvPr/>
        </p:nvSpPr>
        <p:spPr bwMode="auto">
          <a:xfrm>
            <a:off x="1600200" y="4673600"/>
            <a:ext cx="77231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000">
                <a:solidFill>
                  <a:schemeClr val="accent1"/>
                </a:solidFill>
                <a:latin typeface="微软雅黑" panose="020B0503020204020204" pitchFamily="34" charset="-122"/>
                <a:ea typeface="微软雅黑" panose="020B0503020204020204" pitchFamily="34" charset="-122"/>
              </a:rPr>
              <a:t>问题：</a:t>
            </a:r>
          </a:p>
          <a:p>
            <a:pPr>
              <a:lnSpc>
                <a:spcPct val="120000"/>
              </a:lnSpc>
            </a:pPr>
            <a:r>
              <a:rPr lang="zh-CN" altLang="en-US" sz="2000">
                <a:solidFill>
                  <a:schemeClr val="accent2"/>
                </a:solidFill>
                <a:latin typeface="微软雅黑" panose="020B0503020204020204" pitchFamily="34" charset="-122"/>
                <a:ea typeface="微软雅黑" panose="020B0503020204020204" pitchFamily="34" charset="-122"/>
              </a:rPr>
              <a:t>“取指令”一定在最开始做吗？</a:t>
            </a:r>
            <a:r>
              <a:rPr lang="en-US" altLang="zh-CN" sz="2000">
                <a:solidFill>
                  <a:schemeClr val="accent2"/>
                </a:solidFill>
                <a:latin typeface="微软雅黑" panose="020B0503020204020204" pitchFamily="34" charset="-122"/>
                <a:ea typeface="微软雅黑" panose="020B0503020204020204" pitchFamily="34" charset="-122"/>
              </a:rPr>
              <a:t>PC+“1</a:t>
            </a:r>
            <a:r>
              <a:rPr lang="zh-CN" altLang="en-US" sz="2000">
                <a:solidFill>
                  <a:schemeClr val="accent2"/>
                </a:solidFill>
                <a:latin typeface="微软雅黑" panose="020B0503020204020204" pitchFamily="34" charset="-122"/>
                <a:ea typeface="微软雅黑" panose="020B0503020204020204" pitchFamily="34" charset="-122"/>
              </a:rPr>
              <a:t>”一定在译码之前做吗？</a:t>
            </a:r>
          </a:p>
          <a:p>
            <a:pPr>
              <a:lnSpc>
                <a:spcPct val="120000"/>
              </a:lnSpc>
            </a:pPr>
            <a:r>
              <a:rPr lang="zh-CN" altLang="en-US" sz="2000">
                <a:solidFill>
                  <a:schemeClr val="accent2"/>
                </a:solidFill>
                <a:latin typeface="微软雅黑" panose="020B0503020204020204" pitchFamily="34" charset="-122"/>
                <a:ea typeface="微软雅黑" panose="020B0503020204020204" pitchFamily="34" charset="-122"/>
              </a:rPr>
              <a:t>“译码”须在指令执行前做吗？</a:t>
            </a:r>
          </a:p>
          <a:p>
            <a:pPr>
              <a:lnSpc>
                <a:spcPct val="120000"/>
              </a:lnSpc>
            </a:pPr>
            <a:r>
              <a:rPr lang="zh-CN" altLang="en-US" sz="2000">
                <a:solidFill>
                  <a:schemeClr val="accent2"/>
                </a:solidFill>
                <a:latin typeface="微软雅黑" panose="020B0503020204020204" pitchFamily="34" charset="-122"/>
                <a:ea typeface="微软雅黑" panose="020B0503020204020204" pitchFamily="34" charset="-122"/>
              </a:rPr>
              <a:t>你能说出几种“异常”事件？“异常”和“中断”的差别是什么？</a:t>
            </a:r>
          </a:p>
          <a:p>
            <a:pPr>
              <a:lnSpc>
                <a:spcPct val="120000"/>
              </a:lnSpc>
            </a:pPr>
            <a:r>
              <a:rPr lang="zh-CN" altLang="en-US" sz="2000">
                <a:solidFill>
                  <a:srgbClr val="006600"/>
                </a:solidFill>
                <a:latin typeface="微软雅黑" panose="020B0503020204020204" pitchFamily="34" charset="-122"/>
                <a:ea typeface="微软雅黑" panose="020B0503020204020204" pitchFamily="34" charset="-122"/>
              </a:rPr>
              <a:t>异常是在</a:t>
            </a:r>
            <a:r>
              <a:rPr lang="en-US" altLang="zh-CN" sz="2000">
                <a:solidFill>
                  <a:srgbClr val="006600"/>
                </a:solidFill>
                <a:latin typeface="微软雅黑" panose="020B0503020204020204" pitchFamily="34" charset="-122"/>
                <a:ea typeface="微软雅黑" panose="020B0503020204020204" pitchFamily="34" charset="-122"/>
              </a:rPr>
              <a:t>CPU</a:t>
            </a:r>
            <a:r>
              <a:rPr lang="zh-CN" altLang="en-US" sz="2000">
                <a:solidFill>
                  <a:srgbClr val="006600"/>
                </a:solidFill>
                <a:latin typeface="微软雅黑" panose="020B0503020204020204" pitchFamily="34" charset="-122"/>
                <a:ea typeface="微软雅黑" panose="020B0503020204020204" pitchFamily="34" charset="-122"/>
              </a:rPr>
              <a:t>内部发生的，中断是由外部事件引起的</a:t>
            </a:r>
          </a:p>
        </p:txBody>
      </p:sp>
      <p:grpSp>
        <p:nvGrpSpPr>
          <p:cNvPr id="449545" name="Group 9"/>
          <p:cNvGrpSpPr>
            <a:grpSpLocks/>
          </p:cNvGrpSpPr>
          <p:nvPr/>
        </p:nvGrpSpPr>
        <p:grpSpPr bwMode="auto">
          <a:xfrm>
            <a:off x="4294189" y="1262064"/>
            <a:ext cx="979487" cy="677207"/>
            <a:chOff x="1865" y="899"/>
            <a:chExt cx="588" cy="465"/>
          </a:xfrm>
        </p:grpSpPr>
        <p:sp>
          <p:nvSpPr>
            <p:cNvPr id="449546" name="AutoShape 10"/>
            <p:cNvSpPr>
              <a:spLocks/>
            </p:cNvSpPr>
            <p:nvPr/>
          </p:nvSpPr>
          <p:spPr bwMode="auto">
            <a:xfrm>
              <a:off x="1865" y="899"/>
              <a:ext cx="186" cy="366"/>
            </a:xfrm>
            <a:prstGeom prst="rightBrace">
              <a:avLst>
                <a:gd name="adj1" fmla="val 1639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47" name="Text Box 11"/>
            <p:cNvSpPr txBox="1">
              <a:spLocks noChangeArrowheads="1"/>
            </p:cNvSpPr>
            <p:nvPr/>
          </p:nvSpPr>
          <p:spPr bwMode="auto">
            <a:xfrm>
              <a:off x="2019" y="899"/>
              <a:ext cx="434"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900">
                  <a:latin typeface="Times New Roman" panose="02020603050405020304" pitchFamily="18" charset="0"/>
                  <a:ea typeface="微软雅黑" panose="020B0503020204020204" pitchFamily="34" charset="-122"/>
                </a:rPr>
                <a:t>取指阶段</a:t>
              </a:r>
            </a:p>
          </p:txBody>
        </p:sp>
      </p:grpSp>
      <p:grpSp>
        <p:nvGrpSpPr>
          <p:cNvPr id="449548" name="Group 12"/>
          <p:cNvGrpSpPr>
            <a:grpSpLocks/>
          </p:cNvGrpSpPr>
          <p:nvPr/>
        </p:nvGrpSpPr>
        <p:grpSpPr bwMode="auto">
          <a:xfrm>
            <a:off x="7556501" y="2393950"/>
            <a:ext cx="1020763" cy="1995488"/>
            <a:chOff x="2386" y="1390"/>
            <a:chExt cx="588" cy="1428"/>
          </a:xfrm>
        </p:grpSpPr>
        <p:sp>
          <p:nvSpPr>
            <p:cNvPr id="449549" name="AutoShape 13"/>
            <p:cNvSpPr>
              <a:spLocks/>
            </p:cNvSpPr>
            <p:nvPr/>
          </p:nvSpPr>
          <p:spPr bwMode="auto">
            <a:xfrm>
              <a:off x="2386" y="1390"/>
              <a:ext cx="216" cy="1428"/>
            </a:xfrm>
            <a:prstGeom prst="rightBrace">
              <a:avLst>
                <a:gd name="adj1" fmla="val 5509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50" name="Text Box 14"/>
            <p:cNvSpPr txBox="1">
              <a:spLocks noChangeArrowheads="1"/>
            </p:cNvSpPr>
            <p:nvPr/>
          </p:nvSpPr>
          <p:spPr bwMode="auto">
            <a:xfrm>
              <a:off x="2540" y="1846"/>
              <a:ext cx="434"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a:latin typeface="Times New Roman" panose="02020603050405020304" pitchFamily="18" charset="0"/>
                  <a:ea typeface="黑体" panose="02010609060101010101" pitchFamily="49" charset="-122"/>
                </a:rPr>
                <a:t>执行阶段</a:t>
              </a:r>
            </a:p>
          </p:txBody>
        </p:sp>
      </p:grpSp>
      <p:sp>
        <p:nvSpPr>
          <p:cNvPr id="449551" name="Text Box 15"/>
          <p:cNvSpPr txBox="1">
            <a:spLocks noChangeArrowheads="1"/>
          </p:cNvSpPr>
          <p:nvPr/>
        </p:nvSpPr>
        <p:spPr bwMode="auto">
          <a:xfrm>
            <a:off x="5792789" y="900114"/>
            <a:ext cx="1743075" cy="1831975"/>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nSpc>
                <a:spcPct val="120000"/>
              </a:lnSpc>
              <a:spcBef>
                <a:spcPct val="50000"/>
              </a:spcBef>
            </a:pPr>
            <a:r>
              <a:rPr lang="zh-CN" altLang="en-US" sz="1900">
                <a:solidFill>
                  <a:schemeClr val="accent1"/>
                </a:solidFill>
                <a:latin typeface="微软雅黑" panose="020B0503020204020204" pitchFamily="34" charset="-122"/>
                <a:ea typeface="微软雅黑" panose="020B0503020204020204" pitchFamily="34" charset="-122"/>
              </a:rPr>
              <a:t>“</a:t>
            </a:r>
            <a:r>
              <a:rPr lang="en-US" altLang="zh-CN" sz="1900">
                <a:solidFill>
                  <a:schemeClr val="accent1"/>
                </a:solidFill>
                <a:latin typeface="微软雅黑" panose="020B0503020204020204" pitchFamily="34" charset="-122"/>
                <a:ea typeface="微软雅黑" panose="020B0503020204020204" pitchFamily="34" charset="-122"/>
              </a:rPr>
              <a:t>1”</a:t>
            </a:r>
            <a:r>
              <a:rPr lang="zh-CN" altLang="en-US" sz="1900">
                <a:solidFill>
                  <a:schemeClr val="accent1"/>
                </a:solidFill>
                <a:latin typeface="微软雅黑" panose="020B0503020204020204" pitchFamily="34" charset="-122"/>
                <a:ea typeface="微软雅黑" panose="020B0503020204020204" pitchFamily="34" charset="-122"/>
              </a:rPr>
              <a:t>：</a:t>
            </a:r>
            <a:r>
              <a:rPr lang="zh-CN" altLang="en-US" sz="1900">
                <a:solidFill>
                  <a:srgbClr val="993300"/>
                </a:solidFill>
                <a:latin typeface="微软雅黑" panose="020B0503020204020204" pitchFamily="34" charset="-122"/>
                <a:ea typeface="微软雅黑" panose="020B0503020204020204" pitchFamily="34" charset="-122"/>
              </a:rPr>
              <a:t>指一条指令的长度，定长指令字每次都一样；变长指令字每次可能不同</a:t>
            </a:r>
          </a:p>
        </p:txBody>
      </p:sp>
      <p:grpSp>
        <p:nvGrpSpPr>
          <p:cNvPr id="449554" name="Group 18"/>
          <p:cNvGrpSpPr>
            <a:grpSpLocks/>
          </p:cNvGrpSpPr>
          <p:nvPr/>
        </p:nvGrpSpPr>
        <p:grpSpPr bwMode="auto">
          <a:xfrm>
            <a:off x="5926138" y="4065588"/>
            <a:ext cx="4584700" cy="1257300"/>
            <a:chOff x="2998" y="2862"/>
            <a:chExt cx="2531" cy="444"/>
          </a:xfrm>
        </p:grpSpPr>
        <p:sp>
          <p:nvSpPr>
            <p:cNvPr id="449552" name="Text Box 16"/>
            <p:cNvSpPr txBox="1">
              <a:spLocks noChangeArrowheads="1"/>
            </p:cNvSpPr>
            <p:nvPr/>
          </p:nvSpPr>
          <p:spPr bwMode="auto">
            <a:xfrm>
              <a:off x="4679" y="2862"/>
              <a:ext cx="850" cy="444"/>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spcBef>
                  <a:spcPct val="50000"/>
                </a:spcBef>
              </a:pPr>
              <a:r>
                <a:rPr lang="zh-CN" altLang="en-US" sz="1900">
                  <a:latin typeface="微软雅黑" panose="020B0503020204020204" pitchFamily="34" charset="-122"/>
                  <a:ea typeface="微软雅黑" panose="020B0503020204020204" pitchFamily="34" charset="-122"/>
                </a:rPr>
                <a:t>定长指令字通常在译码前做，变长指令字在译码后做！</a:t>
              </a:r>
            </a:p>
          </p:txBody>
        </p:sp>
        <p:sp>
          <p:nvSpPr>
            <p:cNvPr id="449553" name="Line 17"/>
            <p:cNvSpPr>
              <a:spLocks noChangeShapeType="1"/>
            </p:cNvSpPr>
            <p:nvPr/>
          </p:nvSpPr>
          <p:spPr bwMode="auto">
            <a:xfrm flipH="1">
              <a:off x="2998" y="3016"/>
              <a:ext cx="1701" cy="211"/>
            </a:xfrm>
            <a:prstGeom prst="line">
              <a:avLst/>
            </a:prstGeom>
            <a:noFill/>
            <a:ln w="190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232509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blinds(horizontal)">
                                      <p:cBhvr>
                                        <p:cTn id="7" dur="500"/>
                                        <p:tgtEl>
                                          <p:spTgt spid="4495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9539">
                                            <p:txEl>
                                              <p:pRg st="1" end="1"/>
                                            </p:txEl>
                                          </p:spTgt>
                                        </p:tgtEl>
                                        <p:attrNameLst>
                                          <p:attrName>style.visibility</p:attrName>
                                        </p:attrNameLst>
                                      </p:cBhvr>
                                      <p:to>
                                        <p:strVal val="visible"/>
                                      </p:to>
                                    </p:set>
                                    <p:animEffect transition="in" filter="blinds(horizontal)">
                                      <p:cBhvr>
                                        <p:cTn id="10" dur="500"/>
                                        <p:tgtEl>
                                          <p:spTgt spid="4495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13" dur="500"/>
                                        <p:tgtEl>
                                          <p:spTgt spid="4495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16" dur="500"/>
                                        <p:tgtEl>
                                          <p:spTgt spid="4495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9539">
                                            <p:txEl>
                                              <p:pRg st="4" end="4"/>
                                            </p:txEl>
                                          </p:spTgt>
                                        </p:tgtEl>
                                        <p:attrNameLst>
                                          <p:attrName>style.visibility</p:attrName>
                                        </p:attrNameLst>
                                      </p:cBhvr>
                                      <p:to>
                                        <p:strVal val="visible"/>
                                      </p:to>
                                    </p:set>
                                    <p:animEffect transition="in" filter="blinds(horizontal)">
                                      <p:cBhvr>
                                        <p:cTn id="19" dur="500"/>
                                        <p:tgtEl>
                                          <p:spTgt spid="4495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9539">
                                            <p:txEl>
                                              <p:pRg st="5" end="5"/>
                                            </p:txEl>
                                          </p:spTgt>
                                        </p:tgtEl>
                                        <p:attrNameLst>
                                          <p:attrName>style.visibility</p:attrName>
                                        </p:attrNameLst>
                                      </p:cBhvr>
                                      <p:to>
                                        <p:strVal val="visible"/>
                                      </p:to>
                                    </p:set>
                                    <p:animEffect transition="in" filter="blinds(horizontal)">
                                      <p:cBhvr>
                                        <p:cTn id="22" dur="500"/>
                                        <p:tgtEl>
                                          <p:spTgt spid="4495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9539">
                                            <p:txEl>
                                              <p:pRg st="6" end="6"/>
                                            </p:txEl>
                                          </p:spTgt>
                                        </p:tgtEl>
                                        <p:attrNameLst>
                                          <p:attrName>style.visibility</p:attrName>
                                        </p:attrNameLst>
                                      </p:cBhvr>
                                      <p:to>
                                        <p:strVal val="visible"/>
                                      </p:to>
                                    </p:set>
                                    <p:animEffect transition="in" filter="blinds(horizontal)">
                                      <p:cBhvr>
                                        <p:cTn id="25" dur="500"/>
                                        <p:tgtEl>
                                          <p:spTgt spid="44953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49539">
                                            <p:txEl>
                                              <p:pRg st="7" end="7"/>
                                            </p:txEl>
                                          </p:spTgt>
                                        </p:tgtEl>
                                        <p:attrNameLst>
                                          <p:attrName>style.visibility</p:attrName>
                                        </p:attrNameLst>
                                      </p:cBhvr>
                                      <p:to>
                                        <p:strVal val="visible"/>
                                      </p:to>
                                    </p:set>
                                    <p:animEffect transition="in" filter="blinds(horizontal)">
                                      <p:cBhvr>
                                        <p:cTn id="28" dur="500"/>
                                        <p:tgtEl>
                                          <p:spTgt spid="449539">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49539">
                                            <p:txEl>
                                              <p:pRg st="8" end="8"/>
                                            </p:txEl>
                                          </p:spTgt>
                                        </p:tgtEl>
                                        <p:attrNameLst>
                                          <p:attrName>style.visibility</p:attrName>
                                        </p:attrNameLst>
                                      </p:cBhvr>
                                      <p:to>
                                        <p:strVal val="visible"/>
                                      </p:to>
                                    </p:set>
                                    <p:animEffect transition="in" filter="blinds(horizontal)">
                                      <p:cBhvr>
                                        <p:cTn id="31" dur="500"/>
                                        <p:tgtEl>
                                          <p:spTgt spid="449539">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9539">
                                            <p:txEl>
                                              <p:pRg st="9" end="9"/>
                                            </p:txEl>
                                          </p:spTgt>
                                        </p:tgtEl>
                                        <p:attrNameLst>
                                          <p:attrName>style.visibility</p:attrName>
                                        </p:attrNameLst>
                                      </p:cBhvr>
                                      <p:to>
                                        <p:strVal val="visible"/>
                                      </p:to>
                                    </p:set>
                                    <p:animEffect transition="in" filter="blinds(horizontal)">
                                      <p:cBhvr>
                                        <p:cTn id="34" dur="500"/>
                                        <p:tgtEl>
                                          <p:spTgt spid="449539">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49539">
                                            <p:txEl>
                                              <p:pRg st="10" end="10"/>
                                            </p:txEl>
                                          </p:spTgt>
                                        </p:tgtEl>
                                        <p:attrNameLst>
                                          <p:attrName>style.visibility</p:attrName>
                                        </p:attrNameLst>
                                      </p:cBhvr>
                                      <p:to>
                                        <p:strVal val="visible"/>
                                      </p:to>
                                    </p:set>
                                    <p:animEffect transition="in" filter="blinds(horizontal)">
                                      <p:cBhvr>
                                        <p:cTn id="37" dur="500"/>
                                        <p:tgtEl>
                                          <p:spTgt spid="449539">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9551"/>
                                        </p:tgtEl>
                                        <p:attrNameLst>
                                          <p:attrName>style.visibility</p:attrName>
                                        </p:attrNameLst>
                                      </p:cBhvr>
                                      <p:to>
                                        <p:strVal val="visible"/>
                                      </p:to>
                                    </p:set>
                                    <p:animEffect transition="in" filter="blinds(horizontal)">
                                      <p:cBhvr>
                                        <p:cTn id="42" dur="500"/>
                                        <p:tgtEl>
                                          <p:spTgt spid="4495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49545"/>
                                        </p:tgtEl>
                                        <p:attrNameLst>
                                          <p:attrName>style.visibility</p:attrName>
                                        </p:attrNameLst>
                                      </p:cBhvr>
                                      <p:to>
                                        <p:strVal val="visible"/>
                                      </p:to>
                                    </p:set>
                                    <p:animEffect transition="in" filter="blinds(horizontal)">
                                      <p:cBhvr>
                                        <p:cTn id="47" dur="500"/>
                                        <p:tgtEl>
                                          <p:spTgt spid="44954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49548"/>
                                        </p:tgtEl>
                                        <p:attrNameLst>
                                          <p:attrName>style.visibility</p:attrName>
                                        </p:attrNameLst>
                                      </p:cBhvr>
                                      <p:to>
                                        <p:strVal val="visible"/>
                                      </p:to>
                                    </p:set>
                                    <p:animEffect transition="in" filter="blinds(horizontal)">
                                      <p:cBhvr>
                                        <p:cTn id="52" dur="500"/>
                                        <p:tgtEl>
                                          <p:spTgt spid="4495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49544">
                                            <p:txEl>
                                              <p:pRg st="0" end="0"/>
                                            </p:txEl>
                                          </p:spTgt>
                                        </p:tgtEl>
                                        <p:attrNameLst>
                                          <p:attrName>style.visibility</p:attrName>
                                        </p:attrNameLst>
                                      </p:cBhvr>
                                      <p:to>
                                        <p:strVal val="visible"/>
                                      </p:to>
                                    </p:set>
                                    <p:animEffect transition="in" filter="blinds(horizontal)">
                                      <p:cBhvr>
                                        <p:cTn id="57" dur="500"/>
                                        <p:tgtEl>
                                          <p:spTgt spid="449544">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49544">
                                            <p:txEl>
                                              <p:pRg st="1" end="1"/>
                                            </p:txEl>
                                          </p:spTgt>
                                        </p:tgtEl>
                                        <p:attrNameLst>
                                          <p:attrName>style.visibility</p:attrName>
                                        </p:attrNameLst>
                                      </p:cBhvr>
                                      <p:to>
                                        <p:strVal val="visible"/>
                                      </p:to>
                                    </p:set>
                                    <p:animEffect transition="in" filter="blinds(horizontal)">
                                      <p:cBhvr>
                                        <p:cTn id="62" dur="500"/>
                                        <p:tgtEl>
                                          <p:spTgt spid="449544">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49554"/>
                                        </p:tgtEl>
                                        <p:attrNameLst>
                                          <p:attrName>style.visibility</p:attrName>
                                        </p:attrNameLst>
                                      </p:cBhvr>
                                      <p:to>
                                        <p:strVal val="visible"/>
                                      </p:to>
                                    </p:set>
                                    <p:animEffect transition="in" filter="blinds(horizontal)">
                                      <p:cBhvr>
                                        <p:cTn id="67" dur="500"/>
                                        <p:tgtEl>
                                          <p:spTgt spid="4495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49544">
                                            <p:txEl>
                                              <p:pRg st="2" end="2"/>
                                            </p:txEl>
                                          </p:spTgt>
                                        </p:tgtEl>
                                        <p:attrNameLst>
                                          <p:attrName>style.visibility</p:attrName>
                                        </p:attrNameLst>
                                      </p:cBhvr>
                                      <p:to>
                                        <p:strVal val="visible"/>
                                      </p:to>
                                    </p:set>
                                    <p:animEffect transition="in" filter="blinds(horizontal)">
                                      <p:cBhvr>
                                        <p:cTn id="72" dur="500"/>
                                        <p:tgtEl>
                                          <p:spTgt spid="449544">
                                            <p:txEl>
                                              <p:pRg st="2" end="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49544">
                                            <p:txEl>
                                              <p:pRg st="3" end="3"/>
                                            </p:txEl>
                                          </p:spTgt>
                                        </p:tgtEl>
                                        <p:attrNameLst>
                                          <p:attrName>style.visibility</p:attrName>
                                        </p:attrNameLst>
                                      </p:cBhvr>
                                      <p:to>
                                        <p:strVal val="visible"/>
                                      </p:to>
                                    </p:set>
                                    <p:animEffect transition="in" filter="blinds(horizontal)">
                                      <p:cBhvr>
                                        <p:cTn id="77" dur="500"/>
                                        <p:tgtEl>
                                          <p:spTgt spid="449544">
                                            <p:txEl>
                                              <p:pRg st="3" end="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49544">
                                            <p:txEl>
                                              <p:pRg st="4" end="4"/>
                                            </p:txEl>
                                          </p:spTgt>
                                        </p:tgtEl>
                                        <p:attrNameLst>
                                          <p:attrName>style.visibility</p:attrName>
                                        </p:attrNameLst>
                                      </p:cBhvr>
                                      <p:to>
                                        <p:strVal val="visible"/>
                                      </p:to>
                                    </p:set>
                                    <p:animEffect transition="in" filter="blinds(horizontal)">
                                      <p:cBhvr>
                                        <p:cTn id="82" dur="500"/>
                                        <p:tgtEl>
                                          <p:spTgt spid="4495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p:bldP spid="4495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41513" y="1101687"/>
            <a:ext cx="3371162" cy="44508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6400674" y="82706"/>
            <a:ext cx="5277206" cy="6775294"/>
          </a:xfrm>
          <a:prstGeom prst="rect">
            <a:avLst/>
          </a:prstGeom>
        </p:spPr>
      </p:pic>
      <p:sp>
        <p:nvSpPr>
          <p:cNvPr id="5" name="文本框 4"/>
          <p:cNvSpPr txBox="1"/>
          <p:nvPr/>
        </p:nvSpPr>
        <p:spPr>
          <a:xfrm>
            <a:off x="1994054" y="1520328"/>
            <a:ext cx="2721166" cy="3108543"/>
          </a:xfrm>
          <a:prstGeom prst="rect">
            <a:avLst/>
          </a:prstGeom>
          <a:noFill/>
        </p:spPr>
        <p:txBody>
          <a:bodyPr wrap="square" rtlCol="0">
            <a:spAutoFit/>
          </a:bodyPr>
          <a:lstStyle/>
          <a:p>
            <a:r>
              <a:rPr lang="zh-CN" altLang="en-US" sz="2800" b="1" dirty="0" smtClean="0"/>
              <a:t>假设指令已经存放在</a:t>
            </a:r>
            <a:r>
              <a:rPr lang="en-US" altLang="zh-CN" sz="2800" b="1" dirty="0" smtClean="0"/>
              <a:t>PC</a:t>
            </a:r>
            <a:r>
              <a:rPr lang="zh-CN" altLang="en-US" sz="2800" b="1" dirty="0" smtClean="0"/>
              <a:t>寄存器中。</a:t>
            </a:r>
            <a:endParaRPr lang="en-US" altLang="zh-CN" sz="2800" b="1" dirty="0" smtClean="0"/>
          </a:p>
          <a:p>
            <a:r>
              <a:rPr lang="zh-CN" altLang="en-US" sz="2800" b="1" dirty="0"/>
              <a:t>指令</a:t>
            </a:r>
            <a:r>
              <a:rPr lang="zh-CN" altLang="en-US" sz="2800" b="1" dirty="0" smtClean="0"/>
              <a:t>为：</a:t>
            </a:r>
            <a:endParaRPr lang="en-US" altLang="zh-CN" sz="2800" b="1" dirty="0" smtClean="0"/>
          </a:p>
          <a:p>
            <a:r>
              <a:rPr lang="en-US" altLang="zh-CN" sz="2800" b="1" dirty="0" smtClean="0"/>
              <a:t>CMP   R0,(R1)</a:t>
            </a:r>
          </a:p>
          <a:p>
            <a:r>
              <a:rPr lang="zh-CN" altLang="en-US" sz="2800" b="1" dirty="0" smtClean="0"/>
              <a:t>请写出从取指令开始的控制信号序列</a:t>
            </a:r>
            <a:endParaRPr lang="zh-CN" altLang="en-US" sz="2800" b="1" dirty="0"/>
          </a:p>
        </p:txBody>
      </p:sp>
      <p:sp>
        <p:nvSpPr>
          <p:cNvPr id="7" name="矩形 6"/>
          <p:cNvSpPr/>
          <p:nvPr/>
        </p:nvSpPr>
        <p:spPr>
          <a:xfrm>
            <a:off x="1933460" y="2847703"/>
            <a:ext cx="2394699" cy="47939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9337" y="1724297"/>
            <a:ext cx="1254034" cy="1477328"/>
          </a:xfrm>
          <a:prstGeom prst="rect">
            <a:avLst/>
          </a:prstGeom>
          <a:noFill/>
        </p:spPr>
        <p:txBody>
          <a:bodyPr wrap="square" rtlCol="0">
            <a:spAutoFit/>
          </a:bodyPr>
          <a:lstStyle/>
          <a:p>
            <a:r>
              <a:rPr lang="zh-CN" altLang="en-US" b="1" dirty="0" smtClean="0">
                <a:solidFill>
                  <a:srgbClr val="FF0000"/>
                </a:solidFill>
              </a:rPr>
              <a:t>回去把所有的运算指令都好好看看是怎么回事</a:t>
            </a:r>
            <a:endParaRPr lang="zh-CN" altLang="en-US" b="1" dirty="0">
              <a:solidFill>
                <a:srgbClr val="FF0000"/>
              </a:solidFill>
            </a:endParaRPr>
          </a:p>
        </p:txBody>
      </p:sp>
      <p:cxnSp>
        <p:nvCxnSpPr>
          <p:cNvPr id="9" name="直接箭头连接符 8"/>
          <p:cNvCxnSpPr>
            <a:stCxn id="7" idx="1"/>
          </p:cNvCxnSpPr>
          <p:nvPr/>
        </p:nvCxnSpPr>
        <p:spPr>
          <a:xfrm flipH="1" flipV="1">
            <a:off x="1245326" y="2481943"/>
            <a:ext cx="688134" cy="60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881258" y="3230657"/>
            <a:ext cx="1515292" cy="250829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60274" y="2177143"/>
            <a:ext cx="2072640" cy="646331"/>
          </a:xfrm>
          <a:prstGeom prst="rect">
            <a:avLst/>
          </a:prstGeom>
          <a:noFill/>
        </p:spPr>
        <p:txBody>
          <a:bodyPr wrap="square" rtlCol="0">
            <a:spAutoFit/>
          </a:bodyPr>
          <a:lstStyle/>
          <a:p>
            <a:r>
              <a:rPr lang="zh-CN" altLang="en-US" b="1" dirty="0" smtClean="0">
                <a:solidFill>
                  <a:srgbClr val="FF0000"/>
                </a:solidFill>
              </a:rPr>
              <a:t>对主存的存取需要用到这两个寄存器</a:t>
            </a:r>
            <a:endParaRPr lang="zh-CN" altLang="en-US" b="1" dirty="0">
              <a:solidFill>
                <a:srgbClr val="FF0000"/>
              </a:solidFill>
            </a:endParaRPr>
          </a:p>
        </p:txBody>
      </p:sp>
      <p:cxnSp>
        <p:nvCxnSpPr>
          <p:cNvPr id="13" name="直接箭头连接符 12"/>
          <p:cNvCxnSpPr/>
          <p:nvPr/>
        </p:nvCxnSpPr>
        <p:spPr>
          <a:xfrm flipH="1" flipV="1">
            <a:off x="6609806" y="2847703"/>
            <a:ext cx="1271452" cy="479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68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3357" y="592448"/>
            <a:ext cx="6096000" cy="1089529"/>
          </a:xfrm>
          <a:prstGeom prst="rect">
            <a:avLst/>
          </a:prstGeom>
        </p:spPr>
        <p:txBody>
          <a:bodyPr>
            <a:spAutoFit/>
          </a:bodyPr>
          <a:lstStyle/>
          <a:p>
            <a:pPr>
              <a:lnSpc>
                <a:spcPct val="120000"/>
              </a:lnSpc>
              <a:buFontTx/>
              <a:buNone/>
            </a:pPr>
            <a:r>
              <a:rPr lang="zh-CN" altLang="en-US" dirty="0" smtClean="0">
                <a:latin typeface="微软雅黑" panose="020B0503020204020204" pitchFamily="34" charset="-122"/>
                <a:ea typeface="微软雅黑" panose="020B0503020204020204" pitchFamily="34" charset="-122"/>
              </a:rPr>
              <a:t>假定：五级流水线的主要流水段操作时间为① 取指：</a:t>
            </a:r>
            <a:r>
              <a:rPr lang="en-US" altLang="zh-CN" dirty="0" smtClean="0">
                <a:latin typeface="微软雅黑" panose="020B0503020204020204" pitchFamily="34" charset="-122"/>
                <a:ea typeface="微软雅黑" panose="020B0503020204020204" pitchFamily="34" charset="-122"/>
              </a:rPr>
              <a:t>120ps</a:t>
            </a:r>
            <a:r>
              <a:rPr lang="zh-CN" altLang="en-US" dirty="0" smtClean="0">
                <a:latin typeface="微软雅黑" panose="020B0503020204020204" pitchFamily="34" charset="-122"/>
                <a:ea typeface="微软雅黑" panose="020B0503020204020204" pitchFamily="34" charset="-122"/>
              </a:rPr>
              <a:t>；②译码和读操作数：</a:t>
            </a:r>
            <a:r>
              <a:rPr lang="en-US" altLang="zh-CN" dirty="0" smtClean="0">
                <a:latin typeface="微软雅黑" panose="020B0503020204020204" pitchFamily="34" charset="-122"/>
                <a:ea typeface="微软雅黑" panose="020B0503020204020204" pitchFamily="34" charset="-122"/>
              </a:rPr>
              <a:t>50ps</a:t>
            </a:r>
            <a:r>
              <a:rPr lang="zh-CN" altLang="en-US" dirty="0" smtClean="0">
                <a:latin typeface="微软雅黑" panose="020B0503020204020204" pitchFamily="34" charset="-122"/>
                <a:ea typeface="微软雅黑" panose="020B0503020204020204" pitchFamily="34" charset="-122"/>
              </a:rPr>
              <a:t>；③</a:t>
            </a:r>
            <a:r>
              <a:rPr lang="en-US" altLang="zh-CN" dirty="0" smtClean="0">
                <a:latin typeface="微软雅黑" panose="020B0503020204020204" pitchFamily="34" charset="-122"/>
                <a:ea typeface="微软雅黑" panose="020B0503020204020204" pitchFamily="34" charset="-122"/>
              </a:rPr>
              <a:t>ALU</a:t>
            </a:r>
            <a:r>
              <a:rPr lang="zh-CN" altLang="en-US" dirty="0" smtClean="0">
                <a:latin typeface="微软雅黑" panose="020B0503020204020204" pitchFamily="34" charset="-122"/>
                <a:ea typeface="微软雅黑" panose="020B0503020204020204" pitchFamily="34" charset="-122"/>
              </a:rPr>
              <a:t>操作：</a:t>
            </a:r>
            <a:r>
              <a:rPr lang="en-US" altLang="zh-CN" dirty="0" smtClean="0">
                <a:latin typeface="微软雅黑" panose="020B0503020204020204" pitchFamily="34" charset="-122"/>
                <a:ea typeface="微软雅黑" panose="020B0503020204020204" pitchFamily="34" charset="-122"/>
              </a:rPr>
              <a:t>100ps</a:t>
            </a:r>
            <a:r>
              <a:rPr lang="zh-CN" altLang="en-US" dirty="0" smtClean="0">
                <a:latin typeface="微软雅黑" panose="020B0503020204020204" pitchFamily="34" charset="-122"/>
                <a:ea typeface="微软雅黑" panose="020B0503020204020204" pitchFamily="34" charset="-122"/>
              </a:rPr>
              <a:t>；④读存储器：</a:t>
            </a:r>
            <a:r>
              <a:rPr lang="en-US" altLang="zh-CN" dirty="0" smtClean="0">
                <a:latin typeface="微软雅黑" panose="020B0503020204020204" pitchFamily="34" charset="-122"/>
                <a:ea typeface="微软雅黑" panose="020B0503020204020204" pitchFamily="34" charset="-122"/>
              </a:rPr>
              <a:t>150ps</a:t>
            </a:r>
            <a:r>
              <a:rPr lang="zh-CN" altLang="en-US" dirty="0" smtClean="0">
                <a:latin typeface="微软雅黑" panose="020B0503020204020204" pitchFamily="34" charset="-122"/>
                <a:ea typeface="微软雅黑" panose="020B0503020204020204" pitchFamily="34" charset="-122"/>
              </a:rPr>
              <a:t>；⑤结果写寄存器：</a:t>
            </a:r>
            <a:r>
              <a:rPr lang="en-US" altLang="zh-CN" dirty="0" smtClean="0">
                <a:latin typeface="微软雅黑" panose="020B0503020204020204" pitchFamily="34" charset="-122"/>
                <a:ea typeface="微软雅黑" panose="020B0503020204020204" pitchFamily="34" charset="-122"/>
              </a:rPr>
              <a:t>50ps</a:t>
            </a: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951545" y="3217762"/>
            <a:ext cx="5521124" cy="1323439"/>
          </a:xfrm>
          <a:prstGeom prst="rect">
            <a:avLst/>
          </a:prstGeom>
          <a:noFill/>
        </p:spPr>
        <p:txBody>
          <a:bodyPr wrap="square" rtlCol="0">
            <a:spAutoFit/>
          </a:bodyPr>
          <a:lstStyle/>
          <a:p>
            <a:r>
              <a:rPr lang="en-US" altLang="zh-CN" sz="2000" b="1" dirty="0" smtClean="0"/>
              <a:t>1.</a:t>
            </a:r>
            <a:r>
              <a:rPr lang="zh-CN" altLang="en-US" sz="2000" b="1" dirty="0" smtClean="0"/>
              <a:t>假设一个程序有</a:t>
            </a:r>
            <a:r>
              <a:rPr lang="en-US" altLang="zh-CN" sz="2000" b="1" dirty="0" smtClean="0"/>
              <a:t>10</a:t>
            </a:r>
            <a:r>
              <a:rPr lang="zh-CN" altLang="en-US" sz="2000" b="1" dirty="0" smtClean="0"/>
              <a:t>条指令，问在以上流水线执行模式下要运行多少时间。</a:t>
            </a:r>
            <a:endParaRPr lang="en-US" altLang="zh-CN" sz="2000" b="1" dirty="0" smtClean="0"/>
          </a:p>
          <a:p>
            <a:r>
              <a:rPr lang="en-US" altLang="zh-CN" sz="2000" b="1" dirty="0" smtClean="0"/>
              <a:t>2.</a:t>
            </a:r>
            <a:r>
              <a:rPr lang="zh-CN" altLang="en-US" sz="2000" b="1" dirty="0" smtClean="0"/>
              <a:t>当取指流水段的操作时间增加百分之多少时将会影响到流水线性能？</a:t>
            </a:r>
            <a:endParaRPr lang="zh-CN" altLang="en-US" sz="2000" b="1" dirty="0"/>
          </a:p>
        </p:txBody>
      </p:sp>
      <p:sp>
        <p:nvSpPr>
          <p:cNvPr id="7" name="矩形 6"/>
          <p:cNvSpPr/>
          <p:nvPr/>
        </p:nvSpPr>
        <p:spPr>
          <a:xfrm>
            <a:off x="2326511" y="2639028"/>
            <a:ext cx="7280476" cy="280107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68546" y="1288869"/>
            <a:ext cx="2795294" cy="39310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472669" y="1793966"/>
            <a:ext cx="2064702" cy="646331"/>
          </a:xfrm>
          <a:prstGeom prst="rect">
            <a:avLst/>
          </a:prstGeom>
          <a:noFill/>
        </p:spPr>
        <p:txBody>
          <a:bodyPr wrap="square" rtlCol="0">
            <a:spAutoFit/>
          </a:bodyPr>
          <a:lstStyle/>
          <a:p>
            <a:r>
              <a:rPr lang="zh-CN" altLang="en-US" b="1" dirty="0" smtClean="0">
                <a:solidFill>
                  <a:srgbClr val="FF0000"/>
                </a:solidFill>
              </a:rPr>
              <a:t>注意一定要加到每个流水段后面</a:t>
            </a:r>
            <a:endParaRPr lang="zh-CN" altLang="en-US" b="1" dirty="0">
              <a:solidFill>
                <a:srgbClr val="FF0000"/>
              </a:solidFill>
            </a:endParaRPr>
          </a:p>
        </p:txBody>
      </p:sp>
      <p:cxnSp>
        <p:nvCxnSpPr>
          <p:cNvPr id="8" name="直接箭头连接符 7"/>
          <p:cNvCxnSpPr>
            <a:stCxn id="5" idx="3"/>
          </p:cNvCxnSpPr>
          <p:nvPr/>
        </p:nvCxnSpPr>
        <p:spPr>
          <a:xfrm>
            <a:off x="7863840" y="1485423"/>
            <a:ext cx="722811" cy="308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930537" y="4380411"/>
            <a:ext cx="635726" cy="142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782491" y="5817326"/>
            <a:ext cx="2690178" cy="923330"/>
          </a:xfrm>
          <a:prstGeom prst="rect">
            <a:avLst/>
          </a:prstGeom>
          <a:noFill/>
        </p:spPr>
        <p:txBody>
          <a:bodyPr wrap="square" rtlCol="0">
            <a:spAutoFit/>
          </a:bodyPr>
          <a:lstStyle/>
          <a:p>
            <a:r>
              <a:rPr lang="zh-CN" altLang="en-US" b="1" dirty="0" smtClean="0">
                <a:solidFill>
                  <a:srgbClr val="FF0000"/>
                </a:solidFill>
              </a:rPr>
              <a:t>凡是流水线问题，本质都是求最长流水段的时间。</a:t>
            </a:r>
            <a:endParaRPr lang="zh-CN" altLang="en-US" b="1" dirty="0">
              <a:solidFill>
                <a:srgbClr val="FF0000"/>
              </a:solidFill>
            </a:endParaRPr>
          </a:p>
        </p:txBody>
      </p:sp>
    </p:spTree>
    <p:extLst>
      <p:ext uri="{BB962C8B-B14F-4D97-AF65-F5344CB8AC3E}">
        <p14:creationId xmlns:p14="http://schemas.microsoft.com/office/powerpoint/2010/main" val="392823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第六章复习</a:t>
            </a:r>
            <a:endParaRPr lang="zh-CN" altLang="en-US" dirty="0"/>
          </a:p>
        </p:txBody>
      </p:sp>
      <p:sp>
        <p:nvSpPr>
          <p:cNvPr id="3" name="内容占位符 2"/>
          <p:cNvSpPr>
            <a:spLocks noGrp="1"/>
          </p:cNvSpPr>
          <p:nvPr>
            <p:ph idx="1"/>
          </p:nvPr>
        </p:nvSpPr>
        <p:spPr/>
        <p:txBody>
          <a:bodyPr>
            <a:normAutofit lnSpcReduction="10000"/>
          </a:bodyPr>
          <a:lstStyle/>
          <a:p>
            <a:pPr lvl="1">
              <a:spcBef>
                <a:spcPct val="30000"/>
              </a:spcBef>
            </a:pPr>
            <a:r>
              <a:rPr lang="zh-CN" altLang="en-US" sz="2000" dirty="0">
                <a:latin typeface="微软雅黑" panose="020B0503020204020204" pitchFamily="34" charset="-122"/>
                <a:ea typeface="微软雅黑" panose="020B0503020204020204" pitchFamily="34" charset="-122"/>
              </a:rPr>
              <a:t>第一讲：存储器概述</a:t>
            </a:r>
          </a:p>
          <a:p>
            <a:pPr lvl="1">
              <a:spcBef>
                <a:spcPct val="30000"/>
              </a:spcBef>
            </a:pPr>
            <a:r>
              <a:rPr lang="zh-CN" altLang="en-US" sz="2000" dirty="0">
                <a:latin typeface="微软雅黑" panose="020B0503020204020204" pitchFamily="34" charset="-122"/>
                <a:ea typeface="微软雅黑" panose="020B0503020204020204" pitchFamily="34" charset="-122"/>
              </a:rPr>
              <a:t>第二讲：主存与</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的连接及其读写操作 </a:t>
            </a:r>
          </a:p>
          <a:p>
            <a:pPr lvl="2">
              <a:spcBef>
                <a:spcPct val="30000"/>
              </a:spcBef>
            </a:pPr>
            <a:r>
              <a:rPr lang="zh-CN" altLang="en-US" dirty="0">
                <a:solidFill>
                  <a:srgbClr val="006600"/>
                </a:solidFill>
                <a:latin typeface="微软雅黑" panose="020B0503020204020204" pitchFamily="34" charset="-122"/>
                <a:ea typeface="微软雅黑" panose="020B0503020204020204" pitchFamily="34" charset="-122"/>
              </a:rPr>
              <a:t>主存模块的连接和读写操作</a:t>
            </a:r>
          </a:p>
          <a:p>
            <a:pPr lvl="2">
              <a:spcBef>
                <a:spcPct val="30000"/>
              </a:spcBef>
            </a:pPr>
            <a:r>
              <a:rPr lang="zh-CN" altLang="en-US" dirty="0">
                <a:solidFill>
                  <a:srgbClr val="006600"/>
                </a:solidFill>
                <a:latin typeface="微软雅黑" panose="020B0503020204020204" pitchFamily="34" charset="-122"/>
                <a:ea typeface="微软雅黑" panose="020B0503020204020204" pitchFamily="34" charset="-122"/>
              </a:rPr>
              <a:t>“装入”指令和“存储”指令操作过程 </a:t>
            </a:r>
          </a:p>
          <a:p>
            <a:pPr lvl="1">
              <a:spcBef>
                <a:spcPct val="30000"/>
              </a:spcBef>
            </a:pPr>
            <a:r>
              <a:rPr lang="zh-CN" altLang="en-US" sz="2000" dirty="0">
                <a:latin typeface="微软雅黑" panose="020B0503020204020204" pitchFamily="34" charset="-122"/>
                <a:ea typeface="微软雅黑" panose="020B0503020204020204" pitchFamily="34" charset="-122"/>
              </a:rPr>
              <a:t>第三讲：磁盘存储器 </a:t>
            </a:r>
            <a:r>
              <a:rPr lang="zh-CN" altLang="en-US" sz="2000" dirty="0" smtClean="0">
                <a:latin typeface="微软雅黑" panose="020B0503020204020204" pitchFamily="34" charset="-122"/>
                <a:ea typeface="微软雅黑" panose="020B0503020204020204" pitchFamily="34" charset="-122"/>
              </a:rPr>
              <a:t>（不考察</a:t>
            </a:r>
            <a:r>
              <a:rPr lang="en-US" altLang="zh-CN" sz="2000" dirty="0" smtClean="0">
                <a:latin typeface="微软雅黑" panose="020B0503020204020204" pitchFamily="34" charset="-122"/>
                <a:ea typeface="微软雅黑" panose="020B0503020204020204" pitchFamily="34" charset="-122"/>
              </a:rPr>
              <a:t>RAID</a:t>
            </a:r>
            <a:r>
              <a:rPr lang="zh-CN" altLang="en-US" sz="2000" dirty="0" smtClean="0">
                <a:latin typeface="微软雅黑" panose="020B0503020204020204" pitchFamily="34" charset="-122"/>
                <a:ea typeface="微软雅黑" panose="020B0503020204020204" pitchFamily="34" charset="-122"/>
              </a:rPr>
              <a:t>部分和计算部分，但是考察</a:t>
            </a:r>
            <a:r>
              <a:rPr lang="zh-CN" altLang="en-US" sz="2000" b="1" dirty="0" smtClean="0">
                <a:solidFill>
                  <a:srgbClr val="FF0000"/>
                </a:solidFill>
                <a:latin typeface="微软雅黑" panose="020B0503020204020204" pitchFamily="34" charset="-122"/>
                <a:ea typeface="微软雅黑" panose="020B0503020204020204" pitchFamily="34" charset="-122"/>
              </a:rPr>
              <a:t>基本原理和概念</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1">
              <a:spcBef>
                <a:spcPct val="30000"/>
              </a:spcBef>
            </a:pPr>
            <a:r>
              <a:rPr lang="zh-CN" altLang="en-US" sz="2000" dirty="0">
                <a:latin typeface="微软雅黑" panose="020B0503020204020204" pitchFamily="34" charset="-122"/>
                <a:ea typeface="微软雅黑" panose="020B0503020204020204" pitchFamily="34" charset="-122"/>
              </a:rPr>
              <a:t>第四讲：高速缓冲存储器</a:t>
            </a:r>
            <a:r>
              <a:rPr lang="en-US" altLang="zh-CN" sz="2000" dirty="0">
                <a:latin typeface="微软雅黑" panose="020B0503020204020204" pitchFamily="34" charset="-122"/>
                <a:ea typeface="微软雅黑" panose="020B0503020204020204" pitchFamily="34" charset="-122"/>
              </a:rPr>
              <a:t>(cache) </a:t>
            </a:r>
          </a:p>
          <a:p>
            <a:pPr lvl="2">
              <a:spcBef>
                <a:spcPct val="30000"/>
              </a:spcBef>
            </a:pPr>
            <a:r>
              <a:rPr lang="zh-CN" altLang="en-US" dirty="0">
                <a:solidFill>
                  <a:srgbClr val="006600"/>
                </a:solidFill>
                <a:latin typeface="微软雅黑" panose="020B0503020204020204" pitchFamily="34" charset="-122"/>
                <a:ea typeface="微软雅黑" panose="020B0503020204020204" pitchFamily="34" charset="-122"/>
              </a:rPr>
              <a:t>程序访问的局部性、</a:t>
            </a:r>
            <a:r>
              <a:rPr lang="en-US" altLang="zh-CN" dirty="0">
                <a:solidFill>
                  <a:srgbClr val="006600"/>
                </a:solidFill>
                <a:latin typeface="微软雅黑" panose="020B0503020204020204" pitchFamily="34" charset="-122"/>
                <a:ea typeface="微软雅黑" panose="020B0503020204020204" pitchFamily="34" charset="-122"/>
              </a:rPr>
              <a:t>cache</a:t>
            </a:r>
            <a:r>
              <a:rPr lang="zh-CN" altLang="en-US" dirty="0">
                <a:solidFill>
                  <a:srgbClr val="006600"/>
                </a:solidFill>
                <a:latin typeface="微软雅黑" panose="020B0503020204020204" pitchFamily="34" charset="-122"/>
                <a:ea typeface="微软雅黑" panose="020B0503020204020204" pitchFamily="34" charset="-122"/>
              </a:rPr>
              <a:t>的基本工作原理 </a:t>
            </a:r>
          </a:p>
          <a:p>
            <a:pPr lvl="2">
              <a:spcBef>
                <a:spcPct val="30000"/>
              </a:spcBef>
            </a:pPr>
            <a:r>
              <a:rPr lang="en-US" altLang="zh-CN" dirty="0">
                <a:solidFill>
                  <a:srgbClr val="006600"/>
                </a:solidFill>
                <a:latin typeface="微软雅黑" panose="020B0503020204020204" pitchFamily="34" charset="-122"/>
                <a:ea typeface="微软雅黑" panose="020B0503020204020204" pitchFamily="34" charset="-122"/>
              </a:rPr>
              <a:t>cache</a:t>
            </a:r>
            <a:r>
              <a:rPr lang="zh-CN" altLang="en-US" dirty="0">
                <a:solidFill>
                  <a:srgbClr val="006600"/>
                </a:solidFill>
                <a:latin typeface="微软雅黑" panose="020B0503020204020204" pitchFamily="34" charset="-122"/>
                <a:ea typeface="微软雅黑" panose="020B0503020204020204" pitchFamily="34" charset="-122"/>
              </a:rPr>
              <a:t>行和主存块之间的映射方式 </a:t>
            </a:r>
          </a:p>
          <a:p>
            <a:pPr lvl="2">
              <a:spcBef>
                <a:spcPct val="30000"/>
              </a:spcBef>
            </a:pPr>
            <a:r>
              <a:rPr lang="en-US" altLang="zh-CN" dirty="0">
                <a:solidFill>
                  <a:srgbClr val="006600"/>
                </a:solidFill>
                <a:latin typeface="微软雅黑" panose="020B0503020204020204" pitchFamily="34" charset="-122"/>
                <a:ea typeface="微软雅黑" panose="020B0503020204020204" pitchFamily="34" charset="-122"/>
              </a:rPr>
              <a:t>cache</a:t>
            </a:r>
            <a:r>
              <a:rPr lang="zh-CN" altLang="en-US" dirty="0">
                <a:solidFill>
                  <a:srgbClr val="006600"/>
                </a:solidFill>
                <a:latin typeface="微软雅黑" panose="020B0503020204020204" pitchFamily="34" charset="-122"/>
                <a:ea typeface="微软雅黑" panose="020B0503020204020204" pitchFamily="34" charset="-122"/>
              </a:rPr>
              <a:t>和程序</a:t>
            </a:r>
            <a:r>
              <a:rPr lang="zh-CN" altLang="en-US" dirty="0" smtClean="0">
                <a:solidFill>
                  <a:srgbClr val="006600"/>
                </a:solidFill>
                <a:latin typeface="微软雅黑" panose="020B0503020204020204" pitchFamily="34" charset="-122"/>
                <a:ea typeface="微软雅黑" panose="020B0503020204020204" pitchFamily="34" charset="-122"/>
              </a:rPr>
              <a:t>性能</a:t>
            </a:r>
            <a:endParaRPr lang="en-US" altLang="zh-CN" dirty="0" smtClean="0">
              <a:solidFill>
                <a:srgbClr val="006600"/>
              </a:solidFill>
              <a:latin typeface="微软雅黑" panose="020B0503020204020204" pitchFamily="34" charset="-122"/>
              <a:ea typeface="微软雅黑" panose="020B0503020204020204" pitchFamily="34" charset="-122"/>
            </a:endParaRPr>
          </a:p>
          <a:p>
            <a:pPr lvl="2">
              <a:spcBef>
                <a:spcPct val="30000"/>
              </a:spcBef>
            </a:pPr>
            <a:r>
              <a:rPr lang="zh-CN" altLang="en-US" dirty="0" smtClean="0">
                <a:solidFill>
                  <a:srgbClr val="006600"/>
                </a:solidFill>
                <a:latin typeface="微软雅黑" panose="020B0503020204020204" pitchFamily="34" charset="-122"/>
                <a:ea typeface="微软雅黑" panose="020B0503020204020204" pitchFamily="34" charset="-122"/>
              </a:rPr>
              <a:t>替换算法 </a:t>
            </a:r>
            <a:endParaRPr lang="zh-CN" altLang="en-US" dirty="0">
              <a:solidFill>
                <a:srgbClr val="006600"/>
              </a:solidFill>
              <a:latin typeface="微软雅黑" panose="020B0503020204020204" pitchFamily="34" charset="-122"/>
              <a:ea typeface="微软雅黑" panose="020B0503020204020204" pitchFamily="34" charset="-122"/>
            </a:endParaRPr>
          </a:p>
          <a:p>
            <a:pPr lvl="1">
              <a:spcBef>
                <a:spcPct val="30000"/>
              </a:spcBef>
            </a:pPr>
            <a:r>
              <a:rPr lang="zh-CN" altLang="en-US" sz="2000" dirty="0">
                <a:latin typeface="微软雅黑" panose="020B0503020204020204" pitchFamily="34" charset="-122"/>
                <a:ea typeface="微软雅黑" panose="020B0503020204020204" pitchFamily="34" charset="-122"/>
              </a:rPr>
              <a:t>第五讲：虚拟存储器（</a:t>
            </a:r>
            <a:r>
              <a:rPr lang="en-US" altLang="zh-CN" sz="2000" dirty="0">
                <a:latin typeface="微软雅黑" panose="020B0503020204020204" pitchFamily="34" charset="-122"/>
                <a:ea typeface="微软雅黑" panose="020B0503020204020204" pitchFamily="34" charset="-122"/>
              </a:rPr>
              <a:t>Virtual Memory</a:t>
            </a:r>
            <a:r>
              <a:rPr lang="zh-CN" altLang="en-US" sz="2000" dirty="0">
                <a:latin typeface="微软雅黑" panose="020B0503020204020204" pitchFamily="34" charset="-122"/>
                <a:ea typeface="微软雅黑" panose="020B0503020204020204" pitchFamily="34" charset="-122"/>
              </a:rPr>
              <a:t>）</a:t>
            </a:r>
          </a:p>
          <a:p>
            <a:pPr lvl="2">
              <a:spcBef>
                <a:spcPct val="30000"/>
              </a:spcBef>
            </a:pPr>
            <a:r>
              <a:rPr lang="zh-CN" altLang="en-US" dirty="0">
                <a:solidFill>
                  <a:srgbClr val="006600"/>
                </a:solidFill>
                <a:latin typeface="微软雅黑" panose="020B0503020204020204" pitchFamily="34" charset="-122"/>
                <a:ea typeface="微软雅黑" panose="020B0503020204020204" pitchFamily="34" charset="-122"/>
              </a:rPr>
              <a:t>虚拟地址空间、虚拟存储器的实现 </a:t>
            </a:r>
            <a:endParaRPr lang="zh-CN" altLang="en-US"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204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707571" y="129993"/>
            <a:ext cx="10515600" cy="1325563"/>
          </a:xfrm>
        </p:spPr>
        <p:txBody>
          <a:bodyPr/>
          <a:lstStyle/>
          <a:p>
            <a:r>
              <a:rPr lang="en-US" altLang="zh-CN" dirty="0"/>
              <a:t>DRAM</a:t>
            </a:r>
            <a:r>
              <a:rPr lang="zh-CN" altLang="en-US" dirty="0"/>
              <a:t>芯片的规格</a:t>
            </a:r>
          </a:p>
        </p:txBody>
      </p:sp>
      <p:sp>
        <p:nvSpPr>
          <p:cNvPr id="776195" name="Rectangle 3"/>
          <p:cNvSpPr>
            <a:spLocks noGrp="1" noChangeArrowheads="1"/>
          </p:cNvSpPr>
          <p:nvPr>
            <p:ph type="body" idx="1"/>
          </p:nvPr>
        </p:nvSpPr>
        <p:spPr>
          <a:xfrm>
            <a:off x="1728789" y="990600"/>
            <a:ext cx="8713787" cy="5130800"/>
          </a:xfrm>
        </p:spPr>
        <p:txBody>
          <a:bodyPr>
            <a:normAutofit lnSpcReduction="10000"/>
          </a:bodyPr>
          <a:lstStyle/>
          <a:p>
            <a:pPr>
              <a:lnSpc>
                <a:spcPct val="125000"/>
              </a:lnSpc>
            </a:pPr>
            <a:r>
              <a:rPr lang="zh-CN" altLang="en-US" sz="2200">
                <a:latin typeface="微软雅黑" panose="020B0503020204020204" pitchFamily="34" charset="-122"/>
                <a:ea typeface="微软雅黑" panose="020B0503020204020204" pitchFamily="34" charset="-122"/>
              </a:rPr>
              <a:t>若一个</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芯片的存储阵列是</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行</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列，则该芯片容量为</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位且</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n</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如：</a:t>
            </a:r>
            <a:r>
              <a:rPr lang="en-US" altLang="zh-CN" sz="2200">
                <a:solidFill>
                  <a:srgbClr val="D10F0F"/>
                </a:solidFill>
                <a:latin typeface="微软雅黑" panose="020B0503020204020204" pitchFamily="34" charset="-122"/>
                <a:ea typeface="微软雅黑" panose="020B0503020204020204" pitchFamily="34" charset="-122"/>
              </a:rPr>
              <a:t>16K×8</a:t>
            </a:r>
            <a:r>
              <a:rPr lang="zh-CN" altLang="en-US" sz="2200">
                <a:solidFill>
                  <a:srgbClr val="D10F0F"/>
                </a:solidFill>
                <a:latin typeface="微软雅黑" panose="020B0503020204020204" pitchFamily="34" charset="-122"/>
                <a:ea typeface="微软雅黑" panose="020B0503020204020204" pitchFamily="34" charset="-122"/>
              </a:rPr>
              <a:t>位</a:t>
            </a:r>
            <a:r>
              <a:rPr lang="en-US" altLang="zh-CN" sz="2200">
                <a:solidFill>
                  <a:srgbClr val="D10F0F"/>
                </a:solidFill>
                <a:latin typeface="微软雅黑" panose="020B0503020204020204" pitchFamily="34" charset="-122"/>
                <a:ea typeface="微软雅黑" panose="020B0503020204020204" pitchFamily="34" charset="-122"/>
              </a:rPr>
              <a:t>DRAM</a:t>
            </a:r>
            <a:r>
              <a:rPr lang="zh-CN" altLang="en-US" sz="2200">
                <a:solidFill>
                  <a:srgbClr val="D10F0F"/>
                </a:solidFill>
                <a:latin typeface="微软雅黑" panose="020B0503020204020204" pitchFamily="34" charset="-122"/>
                <a:ea typeface="微软雅黑" panose="020B0503020204020204" pitchFamily="34" charset="-122"/>
              </a:rPr>
              <a:t>，则</a:t>
            </a:r>
            <a:r>
              <a:rPr lang="en-US" altLang="zh-CN" sz="2200">
                <a:solidFill>
                  <a:srgbClr val="D10F0F"/>
                </a:solidFill>
                <a:latin typeface="微软雅黑" panose="020B0503020204020204" pitchFamily="34" charset="-122"/>
                <a:ea typeface="微软雅黑" panose="020B0503020204020204" pitchFamily="34" charset="-122"/>
              </a:rPr>
              <a:t>r=c=128</a:t>
            </a:r>
            <a:r>
              <a:rPr lang="zh-CN" altLang="en-US" sz="2200">
                <a:solidFill>
                  <a:srgbClr val="D10F0F"/>
                </a:solidFill>
                <a:latin typeface="微软雅黑" panose="020B0503020204020204" pitchFamily="34" charset="-122"/>
                <a:ea typeface="微软雅黑" panose="020B0503020204020204" pitchFamily="34" charset="-122"/>
              </a:rPr>
              <a:t>。</a:t>
            </a:r>
          </a:p>
          <a:p>
            <a:pPr>
              <a:lnSpc>
                <a:spcPct val="125000"/>
              </a:lnSpc>
            </a:pPr>
            <a:r>
              <a:rPr lang="zh-CN" altLang="en-US" sz="2200">
                <a:latin typeface="微软雅黑" panose="020B0503020204020204" pitchFamily="34" charset="-122"/>
                <a:ea typeface="微软雅黑" panose="020B0503020204020204" pitchFamily="34" charset="-122"/>
              </a:rPr>
              <a:t>芯片内的地址位数为</a:t>
            </a:r>
            <a:r>
              <a:rPr lang="en-US" altLang="zh-CN" sz="2200">
                <a:latin typeface="微软雅黑" panose="020B0503020204020204" pitchFamily="34" charset="-122"/>
                <a:ea typeface="微软雅黑" panose="020B0503020204020204" pitchFamily="34" charset="-122"/>
              </a:rPr>
              <a:t>n</a:t>
            </a:r>
            <a:r>
              <a:rPr lang="zh-CN" altLang="en-US" sz="2200">
                <a:latin typeface="微软雅黑" panose="020B0503020204020204" pitchFamily="34" charset="-122"/>
                <a:ea typeface="微软雅黑" panose="020B0503020204020204" pitchFamily="34" charset="-122"/>
              </a:rPr>
              <a:t>，其中行地址位数为</a:t>
            </a:r>
            <a:r>
              <a:rPr lang="en-US" altLang="zh-CN" sz="2200">
                <a:latin typeface="微软雅黑" panose="020B0503020204020204" pitchFamily="34" charset="-122"/>
                <a:ea typeface="微软雅黑" panose="020B0503020204020204" pitchFamily="34" charset="-122"/>
              </a:rPr>
              <a:t>log</a:t>
            </a:r>
            <a:r>
              <a:rPr lang="en-US" altLang="zh-CN" sz="2200" baseline="-25000">
                <a:latin typeface="微软雅黑" panose="020B0503020204020204" pitchFamily="34" charset="-122"/>
                <a:ea typeface="微软雅黑" panose="020B0503020204020204" pitchFamily="34" charset="-122"/>
              </a:rPr>
              <a:t>2</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，列地址位数为</a:t>
            </a:r>
            <a:r>
              <a:rPr lang="en-US" altLang="zh-CN" sz="2200">
                <a:latin typeface="微软雅黑" panose="020B0503020204020204" pitchFamily="34" charset="-122"/>
                <a:ea typeface="微软雅黑" panose="020B0503020204020204" pitchFamily="34" charset="-122"/>
              </a:rPr>
              <a:t>log</a:t>
            </a:r>
            <a:r>
              <a:rPr lang="en-US" altLang="zh-CN" sz="2200" baseline="-25000">
                <a:latin typeface="微软雅黑" panose="020B0503020204020204" pitchFamily="34" charset="-122"/>
                <a:ea typeface="微软雅黑" panose="020B0503020204020204" pitchFamily="34" charset="-122"/>
              </a:rPr>
              <a:t>2</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如：</a:t>
            </a:r>
            <a:r>
              <a:rPr lang="en-US" altLang="zh-CN" sz="2200">
                <a:solidFill>
                  <a:srgbClr val="D10F0F"/>
                </a:solidFill>
                <a:latin typeface="微软雅黑" panose="020B0503020204020204" pitchFamily="34" charset="-122"/>
                <a:ea typeface="微软雅黑" panose="020B0503020204020204" pitchFamily="34" charset="-122"/>
              </a:rPr>
              <a:t>16K×8</a:t>
            </a:r>
            <a:r>
              <a:rPr lang="zh-CN" altLang="en-US" sz="2200">
                <a:solidFill>
                  <a:srgbClr val="D10F0F"/>
                </a:solidFill>
                <a:latin typeface="微软雅黑" panose="020B0503020204020204" pitchFamily="34" charset="-122"/>
                <a:ea typeface="微软雅黑" panose="020B0503020204020204" pitchFamily="34" charset="-122"/>
              </a:rPr>
              <a:t>位</a:t>
            </a:r>
            <a:r>
              <a:rPr lang="en-US" altLang="zh-CN" sz="2200">
                <a:solidFill>
                  <a:srgbClr val="D10F0F"/>
                </a:solidFill>
                <a:latin typeface="微软雅黑" panose="020B0503020204020204" pitchFamily="34" charset="-122"/>
                <a:ea typeface="微软雅黑" panose="020B0503020204020204" pitchFamily="34" charset="-122"/>
              </a:rPr>
              <a:t>DRAM</a:t>
            </a:r>
            <a:r>
              <a:rPr lang="zh-CN" altLang="en-US" sz="2200">
                <a:solidFill>
                  <a:srgbClr val="D10F0F"/>
                </a:solidFill>
                <a:latin typeface="微软雅黑" panose="020B0503020204020204" pitchFamily="34" charset="-122"/>
                <a:ea typeface="微软雅黑" panose="020B0503020204020204" pitchFamily="34" charset="-122"/>
              </a:rPr>
              <a:t>，则</a:t>
            </a:r>
            <a:r>
              <a:rPr lang="en-US" altLang="zh-CN" sz="2200">
                <a:solidFill>
                  <a:srgbClr val="D10F0F"/>
                </a:solidFill>
                <a:latin typeface="微软雅黑" panose="020B0503020204020204" pitchFamily="34" charset="-122"/>
                <a:ea typeface="微软雅黑" panose="020B0503020204020204" pitchFamily="34" charset="-122"/>
              </a:rPr>
              <a:t>n=14</a:t>
            </a:r>
            <a:r>
              <a:rPr lang="zh-CN" altLang="en-US" sz="2200">
                <a:solidFill>
                  <a:srgbClr val="D10F0F"/>
                </a:solidFill>
                <a:latin typeface="微软雅黑" panose="020B0503020204020204" pitchFamily="34" charset="-122"/>
                <a:ea typeface="微软雅黑" panose="020B0503020204020204" pitchFamily="34" charset="-122"/>
              </a:rPr>
              <a:t>，行、列地址各占</a:t>
            </a:r>
            <a:r>
              <a:rPr lang="en-US" altLang="zh-CN" sz="2200">
                <a:solidFill>
                  <a:srgbClr val="D10F0F"/>
                </a:solidFill>
                <a:latin typeface="微软雅黑" panose="020B0503020204020204" pitchFamily="34" charset="-122"/>
                <a:ea typeface="微软雅黑" panose="020B0503020204020204" pitchFamily="34" charset="-122"/>
              </a:rPr>
              <a:t>7</a:t>
            </a:r>
            <a:r>
              <a:rPr lang="zh-CN" altLang="en-US" sz="2200">
                <a:solidFill>
                  <a:srgbClr val="D10F0F"/>
                </a:solidFill>
                <a:latin typeface="微软雅黑" panose="020B0503020204020204" pitchFamily="34" charset="-122"/>
                <a:ea typeface="微软雅黑" panose="020B0503020204020204" pitchFamily="34" charset="-122"/>
              </a:rPr>
              <a:t>位。</a:t>
            </a:r>
            <a:endParaRPr lang="en-US" altLang="zh-CN" sz="2200">
              <a:latin typeface="微软雅黑" panose="020B0503020204020204" pitchFamily="34" charset="-122"/>
              <a:ea typeface="微软雅黑" panose="020B0503020204020204" pitchFamily="34" charset="-122"/>
            </a:endParaRPr>
          </a:p>
          <a:p>
            <a:pPr>
              <a:lnSpc>
                <a:spcPct val="125000"/>
              </a:lnSpc>
            </a:pPr>
            <a:r>
              <a:rPr lang="en-US" altLang="zh-CN" sz="2200">
                <a:latin typeface="微软雅黑" panose="020B0503020204020204" pitchFamily="34" charset="-122"/>
                <a:ea typeface="微软雅黑" panose="020B0503020204020204" pitchFamily="34" charset="-122"/>
              </a:rPr>
              <a:t>n</a:t>
            </a:r>
            <a:r>
              <a:rPr lang="zh-CN" altLang="en-US" sz="2200">
                <a:latin typeface="微软雅黑" panose="020B0503020204020204" pitchFamily="34" charset="-122"/>
                <a:ea typeface="微软雅黑" panose="020B0503020204020204" pitchFamily="34" charset="-122"/>
              </a:rPr>
              <a:t>位地址中高位部分为行地址，低位部分为列地址</a:t>
            </a:r>
          </a:p>
          <a:p>
            <a:pPr>
              <a:lnSpc>
                <a:spcPct val="125000"/>
              </a:lnSpc>
            </a:pPr>
            <a:r>
              <a:rPr lang="zh-CN" altLang="en-US" sz="2200">
                <a:latin typeface="微软雅黑" panose="020B0503020204020204" pitchFamily="34" charset="-122"/>
                <a:ea typeface="微软雅黑" panose="020B0503020204020204" pitchFamily="34" charset="-122"/>
              </a:rPr>
              <a:t>为提高</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芯片的性价比，通常设置的</a:t>
            </a:r>
            <a:r>
              <a:rPr lang="en-US" altLang="zh-CN" sz="2200">
                <a:latin typeface="微软雅黑" panose="020B0503020204020204" pitchFamily="34" charset="-122"/>
                <a:ea typeface="微软雅黑" panose="020B0503020204020204" pitchFamily="34" charset="-122"/>
              </a:rPr>
              <a:t>r</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满足</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且</a:t>
            </a:r>
            <a:r>
              <a:rPr lang="en-US" altLang="zh-CN" sz="2200">
                <a:latin typeface="微软雅黑" panose="020B0503020204020204" pitchFamily="34" charset="-122"/>
                <a:ea typeface="微软雅黑" panose="020B0503020204020204" pitchFamily="34" charset="-122"/>
              </a:rPr>
              <a:t>|r-c|</a:t>
            </a:r>
            <a:r>
              <a:rPr lang="zh-CN" altLang="en-US" sz="2200">
                <a:latin typeface="微软雅黑" panose="020B0503020204020204" pitchFamily="34" charset="-122"/>
                <a:ea typeface="微软雅黑" panose="020B0503020204020204" pitchFamily="34" charset="-122"/>
              </a:rPr>
              <a:t>最小。</a:t>
            </a:r>
          </a:p>
          <a:p>
            <a:pPr lvl="1">
              <a:lnSpc>
                <a:spcPct val="125000"/>
              </a:lnSpc>
            </a:pPr>
            <a:r>
              <a:rPr lang="zh-CN" altLang="en-US" sz="2200">
                <a:latin typeface="微软雅黑" panose="020B0503020204020204" pitchFamily="34" charset="-122"/>
                <a:ea typeface="微软雅黑" panose="020B0503020204020204" pitchFamily="34" charset="-122"/>
              </a:rPr>
              <a:t>例如，对于</a:t>
            </a:r>
            <a:r>
              <a:rPr lang="en-US" altLang="zh-CN" sz="2200">
                <a:latin typeface="微软雅黑" panose="020B0503020204020204" pitchFamily="34" charset="-122"/>
                <a:ea typeface="微软雅黑" panose="020B0503020204020204" pitchFamily="34" charset="-122"/>
              </a:rPr>
              <a:t>8K×8</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芯片，其存储阵列设置为</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行</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列，因此行地址和列地址的位数分别为</a:t>
            </a:r>
            <a:r>
              <a:rPr lang="en-US" altLang="zh-CN" sz="22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位和</a:t>
            </a:r>
            <a:r>
              <a:rPr lang="en-US" altLang="zh-CN" sz="22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位，</a:t>
            </a:r>
            <a:r>
              <a:rPr lang="en-US" altLang="zh-CN" sz="2200">
                <a:latin typeface="微软雅黑" panose="020B0503020204020204" pitchFamily="34" charset="-122"/>
                <a:ea typeface="微软雅黑" panose="020B0503020204020204" pitchFamily="34" charset="-122"/>
              </a:rPr>
              <a:t>13</a:t>
            </a:r>
            <a:r>
              <a:rPr lang="zh-CN" altLang="en-US" sz="2200">
                <a:latin typeface="微软雅黑" panose="020B0503020204020204" pitchFamily="34" charset="-122"/>
                <a:ea typeface="微软雅黑" panose="020B0503020204020204" pitchFamily="34" charset="-122"/>
              </a:rPr>
              <a:t>位芯片内地址</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12</a:t>
            </a:r>
            <a:r>
              <a:rPr lang="en-US" altLang="zh-CN" sz="2200">
                <a:latin typeface="微软雅黑" panose="020B0503020204020204" pitchFamily="34" charset="-122"/>
                <a:ea typeface="微软雅黑" panose="020B0503020204020204" pitchFamily="34" charset="-122"/>
              </a:rPr>
              <a:t> A</a:t>
            </a:r>
            <a:r>
              <a:rPr lang="en-US" altLang="zh-CN" sz="2200" baseline="-25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中，行地址为</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12</a:t>
            </a:r>
            <a:r>
              <a:rPr lang="en-US" altLang="zh-CN" sz="2200">
                <a:latin typeface="微软雅黑" panose="020B0503020204020204" pitchFamily="34" charset="-122"/>
                <a:ea typeface="微软雅黑" panose="020B0503020204020204" pitchFamily="34" charset="-122"/>
              </a:rPr>
              <a:t> A</a:t>
            </a:r>
            <a:r>
              <a:rPr lang="en-US" altLang="zh-CN" sz="2200" baseline="-25000">
                <a:latin typeface="微软雅黑" panose="020B0503020204020204" pitchFamily="34" charset="-122"/>
                <a:ea typeface="微软雅黑" panose="020B0503020204020204" pitchFamily="34" charset="-122"/>
              </a:rPr>
              <a:t>11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7</a:t>
            </a:r>
            <a:r>
              <a:rPr lang="zh-CN" altLang="en-US" sz="2200">
                <a:latin typeface="微软雅黑" panose="020B0503020204020204" pitchFamily="34" charset="-122"/>
                <a:ea typeface="微软雅黑" panose="020B0503020204020204" pitchFamily="34" charset="-122"/>
              </a:rPr>
              <a:t>，列地址为</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6</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1</a:t>
            </a:r>
            <a:r>
              <a:rPr lang="en-US" altLang="zh-CN" sz="2200">
                <a:latin typeface="微软雅黑" panose="020B0503020204020204" pitchFamily="34" charset="-122"/>
                <a:ea typeface="微软雅黑" panose="020B0503020204020204" pitchFamily="34" charset="-122"/>
              </a:rPr>
              <a:t>A</a:t>
            </a:r>
            <a:r>
              <a:rPr lang="en-US" altLang="zh-CN" sz="2200" baseline="-250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a:t>
            </a:r>
            <a:r>
              <a:rPr lang="zh-CN" altLang="en-US" sz="2200">
                <a:solidFill>
                  <a:srgbClr val="D10F0F"/>
                </a:solidFill>
                <a:latin typeface="微软雅黑" panose="020B0503020204020204" pitchFamily="34" charset="-122"/>
                <a:ea typeface="微软雅黑" panose="020B0503020204020204" pitchFamily="34" charset="-122"/>
              </a:rPr>
              <a:t>因按行刷新，为尽量减少刷新次数，故行数越少越好，但是，为了减少地址引脚，应尽量使行、列地址位数一致</a:t>
            </a:r>
          </a:p>
        </p:txBody>
      </p:sp>
    </p:spTree>
    <p:extLst>
      <p:ext uri="{BB962C8B-B14F-4D97-AF65-F5344CB8AC3E}">
        <p14:creationId xmlns:p14="http://schemas.microsoft.com/office/powerpoint/2010/main" val="1176487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animEffect transition="in" filter="blinds(horizontal)">
                                      <p:cBhvr>
                                        <p:cTn id="7" dur="500"/>
                                        <p:tgtEl>
                                          <p:spTgt spid="776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12" dur="500"/>
                                        <p:tgtEl>
                                          <p:spTgt spid="776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7" dur="500"/>
                                        <p:tgtEl>
                                          <p:spTgt spid="77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289560" y="-77787"/>
            <a:ext cx="10515600" cy="1325563"/>
          </a:xfrm>
        </p:spPr>
        <p:txBody>
          <a:bodyPr/>
          <a:lstStyle/>
          <a:p>
            <a:r>
              <a:rPr lang="zh-CN" altLang="en-US" dirty="0"/>
              <a:t>主存模块的连接和读写操作</a:t>
            </a:r>
          </a:p>
        </p:txBody>
      </p:sp>
      <p:sp>
        <p:nvSpPr>
          <p:cNvPr id="559107" name="Rectangle 3"/>
          <p:cNvSpPr>
            <a:spLocks noGrp="1" noChangeArrowheads="1"/>
          </p:cNvSpPr>
          <p:nvPr>
            <p:ph type="body" idx="1"/>
          </p:nvPr>
        </p:nvSpPr>
        <p:spPr>
          <a:xfrm>
            <a:off x="1960563" y="831851"/>
            <a:ext cx="8191500" cy="415925"/>
          </a:xfrm>
        </p:spPr>
        <p:txBody>
          <a:bodyPr>
            <a:normAutofit lnSpcReduction="10000"/>
          </a:bodyPr>
          <a:lstStyle/>
          <a:p>
            <a:r>
              <a:rPr lang="en-US" altLang="zh-CN" sz="2400" dirty="0">
                <a:latin typeface="微软雅黑" panose="020B0503020204020204" pitchFamily="34" charset="-122"/>
                <a:ea typeface="微软雅黑" panose="020B0503020204020204" pitchFamily="34" charset="-122"/>
              </a:rPr>
              <a:t>DRAM</a:t>
            </a:r>
            <a:r>
              <a:rPr lang="zh-CN" altLang="en-US" sz="2400" dirty="0">
                <a:latin typeface="微软雅黑" panose="020B0503020204020204" pitchFamily="34" charset="-122"/>
                <a:ea typeface="微软雅黑" panose="020B0503020204020204" pitchFamily="34" charset="-122"/>
              </a:rPr>
              <a:t>芯片读写原理示意图</a:t>
            </a:r>
            <a:r>
              <a:rPr lang="zh-CN" altLang="en-US" sz="2400" dirty="0">
                <a:ea typeface="宋体" panose="02010600030101010101" pitchFamily="2" charset="-122"/>
              </a:rPr>
              <a:t> </a:t>
            </a:r>
          </a:p>
        </p:txBody>
      </p:sp>
      <p:pic>
        <p:nvPicPr>
          <p:cNvPr id="5591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4" y="1212851"/>
            <a:ext cx="9101137" cy="3946525"/>
          </a:xfrm>
          <a:prstGeom prst="rect">
            <a:avLst/>
          </a:prstGeom>
          <a:noFill/>
          <a:extLst>
            <a:ext uri="{909E8E84-426E-40DD-AFC4-6F175D3DCCD1}">
              <a14:hiddenFill xmlns:a14="http://schemas.microsoft.com/office/drawing/2010/main">
                <a:solidFill>
                  <a:srgbClr val="FFFFFF"/>
                </a:solidFill>
              </a14:hiddenFill>
            </a:ext>
          </a:extLst>
        </p:spPr>
      </p:pic>
      <p:sp>
        <p:nvSpPr>
          <p:cNvPr id="559110" name="Rectangle 6"/>
          <p:cNvSpPr>
            <a:spLocks noChangeArrowheads="1"/>
          </p:cNvSpPr>
          <p:nvPr/>
        </p:nvSpPr>
        <p:spPr bwMode="auto">
          <a:xfrm>
            <a:off x="1830389" y="5146676"/>
            <a:ext cx="86518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000" b="1">
                <a:solidFill>
                  <a:schemeClr val="accent2"/>
                </a:solidFill>
                <a:latin typeface="微软雅黑" panose="020B0503020204020204" pitchFamily="34" charset="-122"/>
                <a:ea typeface="微软雅黑" panose="020B0503020204020204" pitchFamily="34" charset="-122"/>
              </a:rPr>
              <a:t>首先，存储控制器将行地址“</a:t>
            </a:r>
            <a:r>
              <a:rPr lang="en-US" altLang="zh-CN" sz="2000" b="1">
                <a:solidFill>
                  <a:schemeClr val="accent2"/>
                </a:solidFill>
                <a:latin typeface="微软雅黑" panose="020B0503020204020204" pitchFamily="34" charset="-122"/>
                <a:ea typeface="微软雅黑" panose="020B0503020204020204" pitchFamily="34" charset="-122"/>
              </a:rPr>
              <a:t>2”</a:t>
            </a:r>
            <a:r>
              <a:rPr lang="zh-CN" altLang="en-US" sz="2000" b="1">
                <a:solidFill>
                  <a:schemeClr val="accent2"/>
                </a:solidFill>
                <a:latin typeface="微软雅黑" panose="020B0503020204020204" pitchFamily="34" charset="-122"/>
                <a:ea typeface="微软雅黑" panose="020B0503020204020204" pitchFamily="34" charset="-122"/>
              </a:rPr>
              <a:t>送行译码器，选中第“</a:t>
            </a:r>
            <a:r>
              <a:rPr lang="en-US" altLang="zh-CN" sz="2000" b="1">
                <a:solidFill>
                  <a:schemeClr val="accent2"/>
                </a:solidFill>
                <a:latin typeface="微软雅黑" panose="020B0503020204020204" pitchFamily="34" charset="-122"/>
                <a:ea typeface="微软雅黑" panose="020B0503020204020204" pitchFamily="34" charset="-122"/>
              </a:rPr>
              <a:t>2”</a:t>
            </a:r>
            <a:r>
              <a:rPr lang="zh-CN" altLang="en-US" sz="2000" b="1">
                <a:solidFill>
                  <a:schemeClr val="accent2"/>
                </a:solidFill>
                <a:latin typeface="微软雅黑" panose="020B0503020204020204" pitchFamily="34" charset="-122"/>
                <a:ea typeface="微软雅黑" panose="020B0503020204020204" pitchFamily="34" charset="-122"/>
              </a:rPr>
              <a:t>行，此时，整个一行数据被送行缓冲。然后，存储控制器将列地址“</a:t>
            </a:r>
            <a:r>
              <a:rPr lang="en-US" altLang="zh-CN" sz="2000" b="1">
                <a:solidFill>
                  <a:schemeClr val="accent2"/>
                </a:solidFill>
                <a:latin typeface="微软雅黑" panose="020B0503020204020204" pitchFamily="34" charset="-122"/>
                <a:ea typeface="微软雅黑" panose="020B0503020204020204" pitchFamily="34" charset="-122"/>
              </a:rPr>
              <a:t>1”</a:t>
            </a:r>
            <a:r>
              <a:rPr lang="zh-CN" altLang="en-US" sz="2000" b="1">
                <a:solidFill>
                  <a:schemeClr val="accent2"/>
                </a:solidFill>
                <a:latin typeface="微软雅黑" panose="020B0503020204020204" pitchFamily="34" charset="-122"/>
                <a:ea typeface="微软雅黑" panose="020B0503020204020204" pitchFamily="34" charset="-122"/>
              </a:rPr>
              <a:t>送列译码器，选中第“</a:t>
            </a:r>
            <a:r>
              <a:rPr lang="en-US" altLang="zh-CN" sz="2000" b="1">
                <a:solidFill>
                  <a:schemeClr val="accent2"/>
                </a:solidFill>
                <a:latin typeface="微软雅黑" panose="020B0503020204020204" pitchFamily="34" charset="-122"/>
                <a:ea typeface="微软雅黑" panose="020B0503020204020204" pitchFamily="34" charset="-122"/>
              </a:rPr>
              <a:t>1”</a:t>
            </a:r>
            <a:r>
              <a:rPr lang="zh-CN" altLang="en-US" sz="2000" b="1">
                <a:solidFill>
                  <a:schemeClr val="accent2"/>
                </a:solidFill>
                <a:latin typeface="微软雅黑" panose="020B0503020204020204" pitchFamily="34" charset="-122"/>
                <a:ea typeface="微软雅黑" panose="020B0503020204020204" pitchFamily="34" charset="-122"/>
              </a:rPr>
              <a:t>列，此时，将行缓冲第“</a:t>
            </a:r>
            <a:r>
              <a:rPr lang="en-US" altLang="zh-CN" sz="2000" b="1">
                <a:solidFill>
                  <a:schemeClr val="accent2"/>
                </a:solidFill>
                <a:latin typeface="微软雅黑" panose="020B0503020204020204" pitchFamily="34" charset="-122"/>
                <a:ea typeface="微软雅黑" panose="020B0503020204020204" pitchFamily="34" charset="-122"/>
              </a:rPr>
              <a:t>1”</a:t>
            </a:r>
            <a:r>
              <a:rPr lang="zh-CN" altLang="en-US" sz="2000" b="1">
                <a:solidFill>
                  <a:schemeClr val="accent2"/>
                </a:solidFill>
                <a:latin typeface="微软雅黑" panose="020B0503020204020204" pitchFamily="34" charset="-122"/>
                <a:ea typeface="微软雅黑" panose="020B0503020204020204" pitchFamily="34" charset="-122"/>
              </a:rPr>
              <a:t>列的</a:t>
            </a:r>
            <a:r>
              <a:rPr lang="en-US" altLang="zh-CN" sz="2000" b="1">
                <a:solidFill>
                  <a:schemeClr val="accent2"/>
                </a:solidFill>
                <a:latin typeface="微软雅黑" panose="020B0503020204020204" pitchFamily="34" charset="-122"/>
                <a:ea typeface="微软雅黑" panose="020B0503020204020204" pitchFamily="34" charset="-122"/>
              </a:rPr>
              <a:t>8</a:t>
            </a:r>
            <a:r>
              <a:rPr lang="zh-CN" altLang="en-US" sz="2000" b="1">
                <a:solidFill>
                  <a:schemeClr val="accent2"/>
                </a:solidFill>
                <a:latin typeface="微软雅黑" panose="020B0503020204020204" pitchFamily="34" charset="-122"/>
                <a:ea typeface="微软雅黑" panose="020B0503020204020204" pitchFamily="34" charset="-122"/>
              </a:rPr>
              <a:t>位数据</a:t>
            </a:r>
            <a:r>
              <a:rPr lang="en-US" altLang="zh-CN" sz="2000" b="1">
                <a:solidFill>
                  <a:schemeClr val="accent2"/>
                </a:solidFill>
                <a:latin typeface="微软雅黑" panose="020B0503020204020204" pitchFamily="34" charset="-122"/>
                <a:ea typeface="微软雅黑" panose="020B0503020204020204" pitchFamily="34" charset="-122"/>
              </a:rPr>
              <a:t>supercell(2,1)</a:t>
            </a:r>
            <a:r>
              <a:rPr lang="zh-CN" altLang="en-US" sz="2000" b="1">
                <a:solidFill>
                  <a:schemeClr val="accent2"/>
                </a:solidFill>
                <a:latin typeface="微软雅黑" panose="020B0503020204020204" pitchFamily="34" charset="-122"/>
                <a:ea typeface="微软雅黑" panose="020B0503020204020204" pitchFamily="34" charset="-122"/>
              </a:rPr>
              <a:t>读到数据线，并继续送往</a:t>
            </a:r>
            <a:r>
              <a:rPr lang="en-US" altLang="zh-CN" sz="2000" b="1">
                <a:solidFill>
                  <a:schemeClr val="accent2"/>
                </a:solidFill>
                <a:latin typeface="微软雅黑" panose="020B0503020204020204" pitchFamily="34" charset="-122"/>
                <a:ea typeface="微软雅黑" panose="020B0503020204020204" pitchFamily="34" charset="-122"/>
              </a:rPr>
              <a:t>CPU</a:t>
            </a:r>
            <a:r>
              <a:rPr lang="zh-CN" altLang="en-US" sz="2000" b="1">
                <a:solidFill>
                  <a:schemeClr val="accent2"/>
                </a:solidFill>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026250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41513" y="1101687"/>
            <a:ext cx="7432818" cy="31045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94053" y="1520328"/>
            <a:ext cx="6975775" cy="2246769"/>
          </a:xfrm>
          <a:prstGeom prst="rect">
            <a:avLst/>
          </a:prstGeom>
          <a:noFill/>
        </p:spPr>
        <p:txBody>
          <a:bodyPr wrap="square" rtlCol="0">
            <a:spAutoFit/>
          </a:bodyPr>
          <a:lstStyle/>
          <a:p>
            <a:r>
              <a:rPr lang="zh-CN" altLang="en-US" sz="2800" b="1" dirty="0" smtClean="0"/>
              <a:t>假设使用直接映射，编码单位为字节。</a:t>
            </a:r>
            <a:endParaRPr lang="en-US" altLang="zh-CN" sz="2800" b="1" dirty="0" smtClean="0"/>
          </a:p>
          <a:p>
            <a:r>
              <a:rPr lang="zh-CN" altLang="en-US" sz="2800" b="1" dirty="0" smtClean="0"/>
              <a:t>主存地址为</a:t>
            </a:r>
            <a:r>
              <a:rPr lang="en-US" altLang="zh-CN" sz="2800" b="1" dirty="0" smtClean="0"/>
              <a:t>32</a:t>
            </a:r>
            <a:r>
              <a:rPr lang="zh-CN" altLang="en-US" sz="2800" b="1" dirty="0" smtClean="0"/>
              <a:t>位</a:t>
            </a:r>
            <a:endParaRPr lang="en-US" altLang="zh-CN" sz="2800" b="1" dirty="0" smtClean="0"/>
          </a:p>
          <a:p>
            <a:r>
              <a:rPr lang="zh-CN" altLang="en-US" sz="2800" b="1" dirty="0" smtClean="0"/>
              <a:t>块大小为</a:t>
            </a:r>
            <a:r>
              <a:rPr lang="en-US" altLang="zh-CN" sz="2800" b="1" dirty="0" smtClean="0"/>
              <a:t>512</a:t>
            </a:r>
            <a:r>
              <a:rPr lang="zh-CN" altLang="en-US" sz="2800" b="1" dirty="0" smtClean="0"/>
              <a:t>字节</a:t>
            </a:r>
            <a:endParaRPr lang="en-US" altLang="zh-CN" sz="2800" b="1" dirty="0" smtClean="0"/>
          </a:p>
          <a:p>
            <a:r>
              <a:rPr lang="en-US" altLang="zh-CN" sz="2800" b="1" dirty="0" smtClean="0"/>
              <a:t>Cache</a:t>
            </a:r>
            <a:r>
              <a:rPr lang="zh-CN" altLang="en-US" sz="2800" b="1" dirty="0" smtClean="0"/>
              <a:t>数据容量为</a:t>
            </a:r>
            <a:r>
              <a:rPr lang="en-US" altLang="zh-CN" sz="2800" b="1" dirty="0" smtClean="0"/>
              <a:t>4MB</a:t>
            </a:r>
            <a:r>
              <a:rPr lang="zh-CN" altLang="en-US" sz="2800" b="1" dirty="0" smtClean="0"/>
              <a:t>。</a:t>
            </a:r>
            <a:endParaRPr lang="en-US" altLang="zh-CN" sz="2800" b="1" dirty="0" smtClean="0"/>
          </a:p>
          <a:p>
            <a:r>
              <a:rPr lang="zh-CN" altLang="en-US" sz="2800" b="1" dirty="0" smtClean="0"/>
              <a:t>求</a:t>
            </a:r>
            <a:r>
              <a:rPr lang="en-US" altLang="zh-CN" sz="2800" b="1" dirty="0" smtClean="0"/>
              <a:t>Cache</a:t>
            </a:r>
            <a:r>
              <a:rPr lang="zh-CN" altLang="en-US" sz="2800" b="1" dirty="0" smtClean="0"/>
              <a:t>的实际容量。</a:t>
            </a:r>
            <a:endParaRPr lang="en-US" altLang="zh-CN" sz="2800" b="1" dirty="0" smtClean="0"/>
          </a:p>
        </p:txBody>
      </p:sp>
    </p:spTree>
    <p:extLst>
      <p:ext uri="{BB962C8B-B14F-4D97-AF65-F5344CB8AC3E}">
        <p14:creationId xmlns:p14="http://schemas.microsoft.com/office/powerpoint/2010/main" val="2908820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73715" y="583894"/>
            <a:ext cx="9048613" cy="5897929"/>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95959" y="925975"/>
            <a:ext cx="6609145" cy="6001643"/>
          </a:xfrm>
          <a:prstGeom prst="rect">
            <a:avLst/>
          </a:prstGeom>
          <a:noFill/>
        </p:spPr>
        <p:txBody>
          <a:bodyPr wrap="square" rtlCol="0">
            <a:spAutoFit/>
          </a:bodyPr>
          <a:lstStyle/>
          <a:p>
            <a:r>
              <a:rPr lang="zh-CN" altLang="en-US" sz="2400" b="1" dirty="0" smtClean="0"/>
              <a:t>虚拟地址位为</a:t>
            </a:r>
            <a:r>
              <a:rPr lang="en-US" altLang="zh-CN" sz="2400" b="1" dirty="0" smtClean="0"/>
              <a:t>16</a:t>
            </a:r>
            <a:r>
              <a:rPr lang="zh-CN" altLang="en-US" sz="2400" b="1" dirty="0" smtClean="0"/>
              <a:t>位</a:t>
            </a:r>
            <a:endParaRPr lang="en-US" altLang="zh-CN" sz="2400" b="1" dirty="0" smtClean="0"/>
          </a:p>
          <a:p>
            <a:r>
              <a:rPr lang="zh-CN" altLang="en-US" sz="2400" b="1" dirty="0" smtClean="0"/>
              <a:t>物理地址为</a:t>
            </a:r>
            <a:r>
              <a:rPr lang="en-US" altLang="zh-CN" sz="2400" b="1" dirty="0" smtClean="0"/>
              <a:t>12</a:t>
            </a:r>
            <a:r>
              <a:rPr lang="zh-CN" altLang="en-US" sz="2400" b="1" dirty="0" smtClean="0"/>
              <a:t>位</a:t>
            </a:r>
            <a:endParaRPr lang="en-US" altLang="zh-CN" sz="2400" b="1" dirty="0" smtClean="0"/>
          </a:p>
          <a:p>
            <a:r>
              <a:rPr lang="en-US" altLang="zh-CN" sz="2400" b="1" dirty="0" smtClean="0"/>
              <a:t>Page</a:t>
            </a:r>
            <a:r>
              <a:rPr lang="zh-CN" altLang="en-US" sz="2400" b="1" dirty="0" smtClean="0"/>
              <a:t>大小为</a:t>
            </a:r>
            <a:r>
              <a:rPr lang="en-US" altLang="zh-CN" sz="2400" b="1" dirty="0" smtClean="0"/>
              <a:t>128B</a:t>
            </a:r>
          </a:p>
          <a:p>
            <a:r>
              <a:rPr lang="en-US" altLang="zh-CN" sz="2400" b="1" dirty="0" smtClean="0"/>
              <a:t>Block</a:t>
            </a:r>
            <a:r>
              <a:rPr lang="zh-CN" altLang="en-US" sz="2400" b="1" dirty="0" smtClean="0"/>
              <a:t>大小为</a:t>
            </a:r>
            <a:r>
              <a:rPr lang="en-US" altLang="zh-CN" sz="2400" b="1" dirty="0" smtClean="0"/>
              <a:t>4B</a:t>
            </a:r>
          </a:p>
          <a:p>
            <a:r>
              <a:rPr lang="zh-CN" altLang="en-US" sz="2400" b="1" dirty="0" smtClean="0"/>
              <a:t>快表有</a:t>
            </a:r>
            <a:r>
              <a:rPr lang="en-US" altLang="zh-CN" sz="2400" b="1" dirty="0" smtClean="0"/>
              <a:t>16</a:t>
            </a:r>
            <a:r>
              <a:rPr lang="zh-CN" altLang="en-US" sz="2400" b="1" dirty="0" smtClean="0"/>
              <a:t>行</a:t>
            </a:r>
            <a:endParaRPr lang="en-US" altLang="zh-CN" sz="2400" b="1" dirty="0" smtClean="0"/>
          </a:p>
          <a:p>
            <a:r>
              <a:rPr lang="en-US" altLang="zh-CN" sz="2400" b="1" dirty="0" smtClean="0"/>
              <a:t>Cache</a:t>
            </a:r>
            <a:r>
              <a:rPr lang="zh-CN" altLang="en-US" sz="2400" b="1" dirty="0"/>
              <a:t>有</a:t>
            </a:r>
            <a:r>
              <a:rPr lang="en-US" altLang="zh-CN" sz="2400" b="1" dirty="0" smtClean="0"/>
              <a:t>16</a:t>
            </a:r>
            <a:r>
              <a:rPr lang="zh-CN" altLang="en-US" sz="2400" b="1" dirty="0" smtClean="0"/>
              <a:t>行</a:t>
            </a:r>
            <a:endParaRPr lang="en-US" altLang="zh-CN" sz="2400" b="1" dirty="0" smtClean="0"/>
          </a:p>
          <a:p>
            <a:r>
              <a:rPr lang="zh-CN" altLang="en-US" sz="2400" b="1" dirty="0"/>
              <a:t>快</a:t>
            </a:r>
            <a:r>
              <a:rPr lang="zh-CN" altLang="en-US" sz="2400" b="1" dirty="0" smtClean="0"/>
              <a:t>表为</a:t>
            </a:r>
            <a:r>
              <a:rPr lang="en-US" altLang="zh-CN" sz="2400" b="1" dirty="0" smtClean="0"/>
              <a:t>4</a:t>
            </a:r>
            <a:r>
              <a:rPr lang="zh-CN" altLang="en-US" sz="2400" b="1" dirty="0" smtClean="0"/>
              <a:t>路组相联映射</a:t>
            </a:r>
            <a:endParaRPr lang="en-US" altLang="zh-CN" sz="2400" b="1" dirty="0" smtClean="0"/>
          </a:p>
          <a:p>
            <a:r>
              <a:rPr lang="en-US" altLang="zh-CN" sz="2400" b="1" dirty="0" smtClean="0"/>
              <a:t>Cache</a:t>
            </a:r>
            <a:r>
              <a:rPr lang="zh-CN" altLang="en-US" sz="2400" b="1" dirty="0" smtClean="0"/>
              <a:t>为</a:t>
            </a:r>
            <a:r>
              <a:rPr lang="en-US" altLang="zh-CN" sz="2400" b="1" dirty="0" smtClean="0"/>
              <a:t>2</a:t>
            </a:r>
            <a:r>
              <a:rPr lang="zh-CN" altLang="en-US" sz="2400" b="1" dirty="0" smtClean="0"/>
              <a:t>路组相联映射</a:t>
            </a:r>
            <a:endParaRPr lang="en-US" altLang="zh-CN" sz="2400" b="1" dirty="0" smtClean="0"/>
          </a:p>
          <a:p>
            <a:r>
              <a:rPr lang="zh-CN" altLang="en-US" sz="2400" b="1" dirty="0" smtClean="0"/>
              <a:t>数据小端存放</a:t>
            </a:r>
            <a:endParaRPr lang="en-US" altLang="zh-CN" sz="2400" b="1" dirty="0" smtClean="0"/>
          </a:p>
          <a:p>
            <a:r>
              <a:rPr lang="zh-CN" altLang="en-US" sz="2400" b="1" dirty="0" smtClean="0"/>
              <a:t>问题</a:t>
            </a:r>
            <a:r>
              <a:rPr lang="en-US" altLang="zh-CN" sz="2400" b="1" dirty="0" smtClean="0"/>
              <a:t>1</a:t>
            </a:r>
            <a:r>
              <a:rPr lang="zh-CN" altLang="en-US" sz="2400" b="1" dirty="0" smtClean="0"/>
              <a:t>：分别求快表地址划分、页表地址划分、</a:t>
            </a:r>
            <a:r>
              <a:rPr lang="en-US" altLang="zh-CN" sz="2400" b="1" dirty="0" smtClean="0"/>
              <a:t>Cache</a:t>
            </a:r>
            <a:r>
              <a:rPr lang="zh-CN" altLang="en-US" sz="2400" b="1" dirty="0" smtClean="0"/>
              <a:t>地址划分</a:t>
            </a:r>
            <a:endParaRPr lang="en-US" altLang="zh-CN" sz="2400" b="1" dirty="0" smtClean="0"/>
          </a:p>
          <a:p>
            <a:r>
              <a:rPr lang="zh-CN" altLang="en-US" sz="2400" b="1" dirty="0" smtClean="0"/>
              <a:t>问题</a:t>
            </a:r>
            <a:r>
              <a:rPr lang="en-US" altLang="zh-CN" sz="2400" b="1" dirty="0" smtClean="0"/>
              <a:t>2</a:t>
            </a:r>
            <a:r>
              <a:rPr lang="zh-CN" altLang="en-US" sz="2400" b="1" dirty="0" smtClean="0"/>
              <a:t>：求地址</a:t>
            </a:r>
            <a:r>
              <a:rPr lang="en-US" altLang="zh-CN" sz="2400" b="1" dirty="0" smtClean="0"/>
              <a:t>0x012C</a:t>
            </a:r>
            <a:r>
              <a:rPr lang="zh-CN" altLang="en-US" sz="2400" b="1" dirty="0" smtClean="0"/>
              <a:t>的</a:t>
            </a:r>
            <a:r>
              <a:rPr lang="en-US" altLang="zh-CN" sz="2400" b="1" dirty="0" smtClean="0"/>
              <a:t>16</a:t>
            </a:r>
            <a:r>
              <a:rPr lang="zh-CN" altLang="en-US" sz="2400" b="1" dirty="0" smtClean="0"/>
              <a:t>位数据，要给出详细访问过程，并说明共访存几次。</a:t>
            </a:r>
            <a:endParaRPr lang="zh-CN" altLang="zh-CN" sz="2400" b="1" dirty="0"/>
          </a:p>
          <a:p>
            <a:endParaRPr lang="en-US" altLang="zh-CN" dirty="0" smtClean="0"/>
          </a:p>
          <a:p>
            <a:endParaRPr lang="en-US" altLang="zh-CN" dirty="0" smtClean="0"/>
          </a:p>
          <a:p>
            <a:endParaRPr lang="en-US" altLang="zh-CN" dirty="0" smtClean="0"/>
          </a:p>
          <a:p>
            <a:endParaRPr lang="zh-CN" altLang="en-US" dirty="0"/>
          </a:p>
        </p:txBody>
      </p:sp>
      <p:sp>
        <p:nvSpPr>
          <p:cNvPr id="6" name="矩形 5"/>
          <p:cNvSpPr/>
          <p:nvPr/>
        </p:nvSpPr>
        <p:spPr>
          <a:xfrm>
            <a:off x="2395959" y="4241074"/>
            <a:ext cx="6303904" cy="7576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560526" y="3056709"/>
            <a:ext cx="1759131" cy="923330"/>
          </a:xfrm>
          <a:prstGeom prst="rect">
            <a:avLst/>
          </a:prstGeom>
          <a:noFill/>
        </p:spPr>
        <p:txBody>
          <a:bodyPr wrap="square" rtlCol="0">
            <a:spAutoFit/>
          </a:bodyPr>
          <a:lstStyle/>
          <a:p>
            <a:r>
              <a:rPr lang="zh-CN" altLang="en-US" b="1" dirty="0" smtClean="0">
                <a:solidFill>
                  <a:srgbClr val="FF0000"/>
                </a:solidFill>
              </a:rPr>
              <a:t>三种表地址划分的方法要熟悉</a:t>
            </a:r>
            <a:endParaRPr lang="zh-CN" altLang="en-US" b="1" dirty="0">
              <a:solidFill>
                <a:srgbClr val="FF0000"/>
              </a:solidFill>
            </a:endParaRPr>
          </a:p>
        </p:txBody>
      </p:sp>
      <p:cxnSp>
        <p:nvCxnSpPr>
          <p:cNvPr id="7" name="直接箭头连接符 6"/>
          <p:cNvCxnSpPr/>
          <p:nvPr/>
        </p:nvCxnSpPr>
        <p:spPr>
          <a:xfrm flipV="1">
            <a:off x="7297783" y="3544389"/>
            <a:ext cx="1227908" cy="69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677989" y="1375954"/>
            <a:ext cx="1619794" cy="1200329"/>
          </a:xfrm>
          <a:prstGeom prst="rect">
            <a:avLst/>
          </a:prstGeom>
          <a:noFill/>
        </p:spPr>
        <p:txBody>
          <a:bodyPr wrap="square" rtlCol="0">
            <a:spAutoFit/>
          </a:bodyPr>
          <a:lstStyle/>
          <a:p>
            <a:r>
              <a:rPr lang="en-US" altLang="zh-CN" b="1" dirty="0" smtClean="0">
                <a:solidFill>
                  <a:srgbClr val="FF0000"/>
                </a:solidFill>
              </a:rPr>
              <a:t>4</a:t>
            </a:r>
            <a:r>
              <a:rPr lang="zh-CN" altLang="en-US" b="1" dirty="0" smtClean="0">
                <a:solidFill>
                  <a:srgbClr val="FF0000"/>
                </a:solidFill>
              </a:rPr>
              <a:t>种映射方式的原理、地址划分、用途、评价要熟悉</a:t>
            </a:r>
            <a:endParaRPr lang="zh-CN" altLang="en-US" b="1" dirty="0">
              <a:solidFill>
                <a:srgbClr val="FF0000"/>
              </a:solidFill>
            </a:endParaRPr>
          </a:p>
        </p:txBody>
      </p:sp>
      <p:cxnSp>
        <p:nvCxnSpPr>
          <p:cNvPr id="10" name="直接箭头连接符 9"/>
          <p:cNvCxnSpPr/>
          <p:nvPr/>
        </p:nvCxnSpPr>
        <p:spPr>
          <a:xfrm flipV="1">
            <a:off x="5294811" y="2603863"/>
            <a:ext cx="557349" cy="494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256622" y="3154035"/>
            <a:ext cx="3421367" cy="7576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8869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8"/>
          <p:cNvGrpSpPr>
            <a:grpSpLocks/>
          </p:cNvGrpSpPr>
          <p:nvPr/>
        </p:nvGrpSpPr>
        <p:grpSpPr bwMode="auto">
          <a:xfrm>
            <a:off x="-13311" y="2371518"/>
            <a:ext cx="2855912" cy="2655888"/>
            <a:chOff x="3021" y="2263"/>
            <a:chExt cx="1325" cy="1746"/>
          </a:xfrm>
        </p:grpSpPr>
        <p:sp>
          <p:nvSpPr>
            <p:cNvPr id="5" name="Rectangle 4"/>
            <p:cNvSpPr>
              <a:spLocks noChangeArrowheads="1"/>
            </p:cNvSpPr>
            <p:nvPr/>
          </p:nvSpPr>
          <p:spPr bwMode="auto">
            <a:xfrm>
              <a:off x="3894" y="381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6" name="Rectangle 5"/>
            <p:cNvSpPr>
              <a:spLocks noChangeArrowheads="1"/>
            </p:cNvSpPr>
            <p:nvPr/>
          </p:nvSpPr>
          <p:spPr bwMode="auto">
            <a:xfrm>
              <a:off x="3458" y="381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0D</a:t>
              </a:r>
            </a:p>
          </p:txBody>
        </p:sp>
        <p:sp>
          <p:nvSpPr>
            <p:cNvPr id="7" name="Rectangle 6"/>
            <p:cNvSpPr>
              <a:spLocks noChangeArrowheads="1"/>
            </p:cNvSpPr>
            <p:nvPr/>
          </p:nvSpPr>
          <p:spPr bwMode="auto">
            <a:xfrm>
              <a:off x="3021" y="3810"/>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solidFill>
                    <a:srgbClr val="990000"/>
                  </a:solidFill>
                  <a:latin typeface="微软雅黑" panose="020B0503020204020204" pitchFamily="34" charset="-122"/>
                  <a:ea typeface="微软雅黑" panose="020B0503020204020204" pitchFamily="34" charset="-122"/>
                </a:rPr>
                <a:t>00F</a:t>
              </a:r>
              <a:endParaRPr lang="en-GB" altLang="zh-CN" sz="1800" b="1" dirty="0">
                <a:solidFill>
                  <a:srgbClr val="990000"/>
                </a:solidFill>
                <a:latin typeface="微软雅黑" panose="020B0503020204020204" pitchFamily="34" charset="-122"/>
                <a:ea typeface="微软雅黑" panose="020B0503020204020204" pitchFamily="34" charset="-122"/>
              </a:endParaRPr>
            </a:p>
          </p:txBody>
        </p:sp>
        <p:sp>
          <p:nvSpPr>
            <p:cNvPr id="8" name="Rectangle 10"/>
            <p:cNvSpPr>
              <a:spLocks noChangeArrowheads="1"/>
            </p:cNvSpPr>
            <p:nvPr/>
          </p:nvSpPr>
          <p:spPr bwMode="auto">
            <a:xfrm>
              <a:off x="3894" y="3617"/>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9" name="Rectangle 11"/>
            <p:cNvSpPr>
              <a:spLocks noChangeArrowheads="1"/>
            </p:cNvSpPr>
            <p:nvPr/>
          </p:nvSpPr>
          <p:spPr bwMode="auto">
            <a:xfrm>
              <a:off x="3458" y="3617"/>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11</a:t>
              </a:r>
            </a:p>
          </p:txBody>
        </p:sp>
        <p:sp>
          <p:nvSpPr>
            <p:cNvPr id="10" name="Rectangle 12"/>
            <p:cNvSpPr>
              <a:spLocks noChangeArrowheads="1"/>
            </p:cNvSpPr>
            <p:nvPr/>
          </p:nvSpPr>
          <p:spPr bwMode="auto">
            <a:xfrm>
              <a:off x="3021" y="3617"/>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solidFill>
                    <a:srgbClr val="990000"/>
                  </a:solidFill>
                  <a:latin typeface="微软雅黑" panose="020B0503020204020204" pitchFamily="34" charset="-122"/>
                  <a:ea typeface="微软雅黑" panose="020B0503020204020204" pitchFamily="34" charset="-122"/>
                </a:rPr>
                <a:t>00E</a:t>
              </a:r>
              <a:endParaRPr lang="en-GB" altLang="zh-CN" sz="1800" b="1" dirty="0">
                <a:solidFill>
                  <a:srgbClr val="990000"/>
                </a:solidFill>
                <a:latin typeface="微软雅黑" panose="020B0503020204020204" pitchFamily="34" charset="-122"/>
                <a:ea typeface="微软雅黑" panose="020B0503020204020204" pitchFamily="34" charset="-122"/>
              </a:endParaRPr>
            </a:p>
          </p:txBody>
        </p:sp>
        <p:sp>
          <p:nvSpPr>
            <p:cNvPr id="11" name="Rectangle 16"/>
            <p:cNvSpPr>
              <a:spLocks noChangeArrowheads="1"/>
            </p:cNvSpPr>
            <p:nvPr/>
          </p:nvSpPr>
          <p:spPr bwMode="auto">
            <a:xfrm>
              <a:off x="3894" y="3424"/>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12" name="Rectangle 17"/>
            <p:cNvSpPr>
              <a:spLocks noChangeArrowheads="1"/>
            </p:cNvSpPr>
            <p:nvPr/>
          </p:nvSpPr>
          <p:spPr bwMode="auto">
            <a:xfrm>
              <a:off x="3458" y="3424"/>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2D</a:t>
              </a:r>
            </a:p>
          </p:txBody>
        </p:sp>
        <p:sp>
          <p:nvSpPr>
            <p:cNvPr id="13" name="Rectangle 18"/>
            <p:cNvSpPr>
              <a:spLocks noChangeArrowheads="1"/>
            </p:cNvSpPr>
            <p:nvPr/>
          </p:nvSpPr>
          <p:spPr bwMode="auto">
            <a:xfrm>
              <a:off x="3021" y="3424"/>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solidFill>
                    <a:srgbClr val="990000"/>
                  </a:solidFill>
                  <a:latin typeface="微软雅黑" panose="020B0503020204020204" pitchFamily="34" charset="-122"/>
                  <a:ea typeface="微软雅黑" panose="020B0503020204020204" pitchFamily="34" charset="-122"/>
                </a:rPr>
                <a:t>00D</a:t>
              </a:r>
              <a:endParaRPr lang="en-GB" altLang="zh-CN" sz="1800" b="1" dirty="0">
                <a:solidFill>
                  <a:srgbClr val="990000"/>
                </a:solidFill>
                <a:latin typeface="微软雅黑" panose="020B0503020204020204" pitchFamily="34" charset="-122"/>
                <a:ea typeface="微软雅黑" panose="020B0503020204020204" pitchFamily="34" charset="-122"/>
              </a:endParaRPr>
            </a:p>
          </p:txBody>
        </p:sp>
        <p:sp>
          <p:nvSpPr>
            <p:cNvPr id="14" name="Rectangle 22"/>
            <p:cNvSpPr>
              <a:spLocks noChangeArrowheads="1"/>
            </p:cNvSpPr>
            <p:nvPr/>
          </p:nvSpPr>
          <p:spPr bwMode="auto">
            <a:xfrm>
              <a:off x="3894" y="323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0</a:t>
              </a:r>
            </a:p>
          </p:txBody>
        </p:sp>
        <p:sp>
          <p:nvSpPr>
            <p:cNvPr id="15" name="Rectangle 23"/>
            <p:cNvSpPr>
              <a:spLocks noChangeArrowheads="1"/>
            </p:cNvSpPr>
            <p:nvPr/>
          </p:nvSpPr>
          <p:spPr bwMode="auto">
            <a:xfrm>
              <a:off x="3458" y="323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a:t>
              </a:r>
            </a:p>
          </p:txBody>
        </p:sp>
        <p:sp>
          <p:nvSpPr>
            <p:cNvPr id="16" name="Rectangle 24"/>
            <p:cNvSpPr>
              <a:spLocks noChangeArrowheads="1"/>
            </p:cNvSpPr>
            <p:nvPr/>
          </p:nvSpPr>
          <p:spPr bwMode="auto">
            <a:xfrm>
              <a:off x="3021" y="3230"/>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solidFill>
                    <a:srgbClr val="990000"/>
                  </a:solidFill>
                  <a:latin typeface="微软雅黑" panose="020B0503020204020204" pitchFamily="34" charset="-122"/>
                  <a:ea typeface="微软雅黑" panose="020B0503020204020204" pitchFamily="34" charset="-122"/>
                </a:rPr>
                <a:t>00C</a:t>
              </a:r>
              <a:endParaRPr lang="en-GB" altLang="zh-CN" sz="1800" b="1" dirty="0">
                <a:solidFill>
                  <a:srgbClr val="990000"/>
                </a:solidFill>
                <a:latin typeface="微软雅黑" panose="020B0503020204020204" pitchFamily="34" charset="-122"/>
                <a:ea typeface="微软雅黑" panose="020B0503020204020204" pitchFamily="34" charset="-122"/>
              </a:endParaRPr>
            </a:p>
          </p:txBody>
        </p:sp>
        <p:sp>
          <p:nvSpPr>
            <p:cNvPr id="17" name="Rectangle 28"/>
            <p:cNvSpPr>
              <a:spLocks noChangeArrowheads="1"/>
            </p:cNvSpPr>
            <p:nvPr/>
          </p:nvSpPr>
          <p:spPr bwMode="auto">
            <a:xfrm>
              <a:off x="3894" y="3036"/>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0</a:t>
              </a:r>
            </a:p>
          </p:txBody>
        </p:sp>
        <p:sp>
          <p:nvSpPr>
            <p:cNvPr id="18" name="Rectangle 29"/>
            <p:cNvSpPr>
              <a:spLocks noChangeArrowheads="1"/>
            </p:cNvSpPr>
            <p:nvPr/>
          </p:nvSpPr>
          <p:spPr bwMode="auto">
            <a:xfrm>
              <a:off x="3458" y="3036"/>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a:t>
              </a:r>
            </a:p>
          </p:txBody>
        </p:sp>
        <p:sp>
          <p:nvSpPr>
            <p:cNvPr id="19" name="Rectangle 30"/>
            <p:cNvSpPr>
              <a:spLocks noChangeArrowheads="1"/>
            </p:cNvSpPr>
            <p:nvPr/>
          </p:nvSpPr>
          <p:spPr bwMode="auto">
            <a:xfrm>
              <a:off x="3021" y="3036"/>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solidFill>
                    <a:srgbClr val="990000"/>
                  </a:solidFill>
                  <a:latin typeface="微软雅黑" panose="020B0503020204020204" pitchFamily="34" charset="-122"/>
                  <a:ea typeface="微软雅黑" panose="020B0503020204020204" pitchFamily="34" charset="-122"/>
                </a:rPr>
                <a:t>00B</a:t>
              </a:r>
              <a:endParaRPr lang="en-GB" altLang="zh-CN" sz="1800" b="1" dirty="0">
                <a:solidFill>
                  <a:srgbClr val="990000"/>
                </a:solidFill>
                <a:latin typeface="微软雅黑" panose="020B0503020204020204" pitchFamily="34" charset="-122"/>
                <a:ea typeface="微软雅黑" panose="020B0503020204020204" pitchFamily="34" charset="-122"/>
              </a:endParaRPr>
            </a:p>
          </p:txBody>
        </p:sp>
        <p:sp>
          <p:nvSpPr>
            <p:cNvPr id="20" name="Rectangle 34"/>
            <p:cNvSpPr>
              <a:spLocks noChangeArrowheads="1"/>
            </p:cNvSpPr>
            <p:nvPr/>
          </p:nvSpPr>
          <p:spPr bwMode="auto">
            <a:xfrm>
              <a:off x="3894" y="2843"/>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21" name="Rectangle 35"/>
            <p:cNvSpPr>
              <a:spLocks noChangeArrowheads="1"/>
            </p:cNvSpPr>
            <p:nvPr/>
          </p:nvSpPr>
          <p:spPr bwMode="auto">
            <a:xfrm>
              <a:off x="3458" y="2843"/>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09</a:t>
              </a:r>
            </a:p>
          </p:txBody>
        </p:sp>
        <p:sp>
          <p:nvSpPr>
            <p:cNvPr id="22" name="Rectangle 36"/>
            <p:cNvSpPr>
              <a:spLocks noChangeArrowheads="1"/>
            </p:cNvSpPr>
            <p:nvPr/>
          </p:nvSpPr>
          <p:spPr bwMode="auto">
            <a:xfrm>
              <a:off x="3021" y="2843"/>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solidFill>
                    <a:srgbClr val="990000"/>
                  </a:solidFill>
                  <a:latin typeface="微软雅黑" panose="020B0503020204020204" pitchFamily="34" charset="-122"/>
                  <a:ea typeface="微软雅黑" panose="020B0503020204020204" pitchFamily="34" charset="-122"/>
                </a:rPr>
                <a:t>00A</a:t>
              </a:r>
              <a:endParaRPr lang="en-GB" altLang="zh-CN" sz="1800" b="1" dirty="0">
                <a:solidFill>
                  <a:srgbClr val="990000"/>
                </a:solidFill>
                <a:latin typeface="微软雅黑" panose="020B0503020204020204" pitchFamily="34" charset="-122"/>
                <a:ea typeface="微软雅黑" panose="020B0503020204020204" pitchFamily="34" charset="-122"/>
              </a:endParaRPr>
            </a:p>
          </p:txBody>
        </p:sp>
        <p:sp>
          <p:nvSpPr>
            <p:cNvPr id="23" name="Rectangle 40"/>
            <p:cNvSpPr>
              <a:spLocks noChangeArrowheads="1"/>
            </p:cNvSpPr>
            <p:nvPr/>
          </p:nvSpPr>
          <p:spPr bwMode="auto">
            <a:xfrm>
              <a:off x="3894" y="265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24" name="Rectangle 41"/>
            <p:cNvSpPr>
              <a:spLocks noChangeArrowheads="1"/>
            </p:cNvSpPr>
            <p:nvPr/>
          </p:nvSpPr>
          <p:spPr bwMode="auto">
            <a:xfrm>
              <a:off x="3458" y="265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17</a:t>
              </a:r>
            </a:p>
          </p:txBody>
        </p:sp>
        <p:sp>
          <p:nvSpPr>
            <p:cNvPr id="25" name="Rectangle 42"/>
            <p:cNvSpPr>
              <a:spLocks noChangeArrowheads="1"/>
            </p:cNvSpPr>
            <p:nvPr/>
          </p:nvSpPr>
          <p:spPr bwMode="auto">
            <a:xfrm>
              <a:off x="3021" y="2650"/>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solidFill>
                    <a:srgbClr val="990000"/>
                  </a:solidFill>
                  <a:latin typeface="微软雅黑" panose="020B0503020204020204" pitchFamily="34" charset="-122"/>
                  <a:ea typeface="微软雅黑" panose="020B0503020204020204" pitchFamily="34" charset="-122"/>
                </a:rPr>
                <a:t>009</a:t>
              </a:r>
              <a:endParaRPr lang="en-GB" altLang="zh-CN" sz="1800" b="1" dirty="0">
                <a:solidFill>
                  <a:srgbClr val="990000"/>
                </a:solidFill>
                <a:latin typeface="微软雅黑" panose="020B0503020204020204" pitchFamily="34" charset="-122"/>
                <a:ea typeface="微软雅黑" panose="020B0503020204020204" pitchFamily="34" charset="-122"/>
              </a:endParaRPr>
            </a:p>
          </p:txBody>
        </p:sp>
        <p:sp>
          <p:nvSpPr>
            <p:cNvPr id="26" name="Rectangle 46"/>
            <p:cNvSpPr>
              <a:spLocks noChangeArrowheads="1"/>
            </p:cNvSpPr>
            <p:nvPr/>
          </p:nvSpPr>
          <p:spPr bwMode="auto">
            <a:xfrm>
              <a:off x="3894" y="2456"/>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27" name="Rectangle 47"/>
            <p:cNvSpPr>
              <a:spLocks noChangeArrowheads="1"/>
            </p:cNvSpPr>
            <p:nvPr/>
          </p:nvSpPr>
          <p:spPr bwMode="auto">
            <a:xfrm>
              <a:off x="3458" y="2456"/>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13</a:t>
              </a:r>
            </a:p>
          </p:txBody>
        </p:sp>
        <p:sp>
          <p:nvSpPr>
            <p:cNvPr id="28" name="Rectangle 48"/>
            <p:cNvSpPr>
              <a:spLocks noChangeArrowheads="1"/>
            </p:cNvSpPr>
            <p:nvPr/>
          </p:nvSpPr>
          <p:spPr bwMode="auto">
            <a:xfrm>
              <a:off x="3021" y="2456"/>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solidFill>
                    <a:srgbClr val="990000"/>
                  </a:solidFill>
                  <a:latin typeface="微软雅黑" panose="020B0503020204020204" pitchFamily="34" charset="-122"/>
                  <a:ea typeface="微软雅黑" panose="020B0503020204020204" pitchFamily="34" charset="-122"/>
                </a:rPr>
                <a:t>008</a:t>
              </a:r>
              <a:endParaRPr lang="en-GB" altLang="zh-CN" sz="1800" b="1" dirty="0">
                <a:solidFill>
                  <a:srgbClr val="990000"/>
                </a:solidFill>
                <a:latin typeface="微软雅黑" panose="020B0503020204020204" pitchFamily="34" charset="-122"/>
                <a:ea typeface="微软雅黑" panose="020B0503020204020204" pitchFamily="34" charset="-122"/>
              </a:endParaRPr>
            </a:p>
          </p:txBody>
        </p:sp>
        <p:sp>
          <p:nvSpPr>
            <p:cNvPr id="32" name="Line 58"/>
            <p:cNvSpPr>
              <a:spLocks noChangeShapeType="1"/>
            </p:cNvSpPr>
            <p:nvPr/>
          </p:nvSpPr>
          <p:spPr bwMode="auto">
            <a:xfrm>
              <a:off x="3021" y="2456"/>
              <a:ext cx="1325"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59"/>
            <p:cNvSpPr>
              <a:spLocks noChangeShapeType="1"/>
            </p:cNvSpPr>
            <p:nvPr/>
          </p:nvSpPr>
          <p:spPr bwMode="auto">
            <a:xfrm>
              <a:off x="3021" y="2650"/>
              <a:ext cx="1325"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60"/>
            <p:cNvSpPr>
              <a:spLocks noChangeShapeType="1"/>
            </p:cNvSpPr>
            <p:nvPr/>
          </p:nvSpPr>
          <p:spPr bwMode="auto">
            <a:xfrm>
              <a:off x="3021" y="2845"/>
              <a:ext cx="1325"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61"/>
            <p:cNvSpPr>
              <a:spLocks noChangeShapeType="1"/>
            </p:cNvSpPr>
            <p:nvPr/>
          </p:nvSpPr>
          <p:spPr bwMode="auto">
            <a:xfrm>
              <a:off x="3021" y="3036"/>
              <a:ext cx="1325"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62"/>
            <p:cNvSpPr>
              <a:spLocks noChangeShapeType="1"/>
            </p:cNvSpPr>
            <p:nvPr/>
          </p:nvSpPr>
          <p:spPr bwMode="auto">
            <a:xfrm>
              <a:off x="3021" y="3230"/>
              <a:ext cx="1325"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63"/>
            <p:cNvSpPr>
              <a:spLocks noChangeShapeType="1"/>
            </p:cNvSpPr>
            <p:nvPr/>
          </p:nvSpPr>
          <p:spPr bwMode="auto">
            <a:xfrm>
              <a:off x="3021" y="3417"/>
              <a:ext cx="1325"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64"/>
            <p:cNvSpPr>
              <a:spLocks noChangeShapeType="1"/>
            </p:cNvSpPr>
            <p:nvPr/>
          </p:nvSpPr>
          <p:spPr bwMode="auto">
            <a:xfrm>
              <a:off x="3021" y="3617"/>
              <a:ext cx="1325"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65"/>
            <p:cNvSpPr>
              <a:spLocks noChangeShapeType="1"/>
            </p:cNvSpPr>
            <p:nvPr/>
          </p:nvSpPr>
          <p:spPr bwMode="auto">
            <a:xfrm>
              <a:off x="3021" y="3810"/>
              <a:ext cx="1325"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68"/>
            <p:cNvSpPr>
              <a:spLocks noChangeShapeType="1"/>
            </p:cNvSpPr>
            <p:nvPr/>
          </p:nvSpPr>
          <p:spPr bwMode="auto">
            <a:xfrm>
              <a:off x="3458" y="2263"/>
              <a:ext cx="1" cy="174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69"/>
            <p:cNvSpPr>
              <a:spLocks noChangeShapeType="1"/>
            </p:cNvSpPr>
            <p:nvPr/>
          </p:nvSpPr>
          <p:spPr bwMode="auto">
            <a:xfrm>
              <a:off x="3894" y="2263"/>
              <a:ext cx="1" cy="174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73"/>
            <p:cNvSpPr>
              <a:spLocks noChangeShapeType="1"/>
            </p:cNvSpPr>
            <p:nvPr/>
          </p:nvSpPr>
          <p:spPr bwMode="auto">
            <a:xfrm>
              <a:off x="4335" y="2263"/>
              <a:ext cx="1" cy="1741"/>
            </a:xfrm>
            <a:prstGeom prst="line">
              <a:avLst/>
            </a:prstGeom>
            <a:noFill/>
            <a:ln w="127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74"/>
            <p:cNvSpPr>
              <a:spLocks noChangeShapeType="1"/>
            </p:cNvSpPr>
            <p:nvPr/>
          </p:nvSpPr>
          <p:spPr bwMode="auto">
            <a:xfrm>
              <a:off x="3021" y="4004"/>
              <a:ext cx="1325" cy="1"/>
            </a:xfrm>
            <a:prstGeom prst="line">
              <a:avLst/>
            </a:prstGeom>
            <a:noFill/>
            <a:ln w="127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73"/>
            <p:cNvSpPr>
              <a:spLocks noChangeShapeType="1"/>
            </p:cNvSpPr>
            <p:nvPr/>
          </p:nvSpPr>
          <p:spPr bwMode="auto">
            <a:xfrm>
              <a:off x="3021" y="2268"/>
              <a:ext cx="1" cy="1741"/>
            </a:xfrm>
            <a:prstGeom prst="line">
              <a:avLst/>
            </a:prstGeom>
            <a:noFill/>
            <a:ln w="127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 name="Group 87"/>
          <p:cNvGrpSpPr>
            <a:grpSpLocks/>
          </p:cNvGrpSpPr>
          <p:nvPr/>
        </p:nvGrpSpPr>
        <p:grpSpPr bwMode="auto">
          <a:xfrm>
            <a:off x="0" y="0"/>
            <a:ext cx="2825750" cy="2659063"/>
            <a:chOff x="1245" y="2257"/>
            <a:chExt cx="1314" cy="1757"/>
          </a:xfrm>
        </p:grpSpPr>
        <p:sp>
          <p:nvSpPr>
            <p:cNvPr id="47" name="Rectangle 7"/>
            <p:cNvSpPr>
              <a:spLocks noChangeArrowheads="1"/>
            </p:cNvSpPr>
            <p:nvPr/>
          </p:nvSpPr>
          <p:spPr bwMode="auto">
            <a:xfrm>
              <a:off x="2118" y="381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0</a:t>
              </a:r>
            </a:p>
          </p:txBody>
        </p:sp>
        <p:sp>
          <p:nvSpPr>
            <p:cNvPr id="48" name="Rectangle 8"/>
            <p:cNvSpPr>
              <a:spLocks noChangeArrowheads="1"/>
            </p:cNvSpPr>
            <p:nvPr/>
          </p:nvSpPr>
          <p:spPr bwMode="auto">
            <a:xfrm>
              <a:off x="1682" y="381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a:t>
              </a:r>
            </a:p>
          </p:txBody>
        </p:sp>
        <p:sp>
          <p:nvSpPr>
            <p:cNvPr id="49" name="Rectangle 9"/>
            <p:cNvSpPr>
              <a:spLocks noChangeArrowheads="1"/>
            </p:cNvSpPr>
            <p:nvPr/>
          </p:nvSpPr>
          <p:spPr bwMode="auto">
            <a:xfrm>
              <a:off x="1245" y="3810"/>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solidFill>
                    <a:srgbClr val="990000"/>
                  </a:solidFill>
                  <a:latin typeface="微软雅黑" panose="020B0503020204020204" pitchFamily="34" charset="-122"/>
                  <a:ea typeface="微软雅黑" panose="020B0503020204020204" pitchFamily="34" charset="-122"/>
                </a:rPr>
                <a:t>007</a:t>
              </a:r>
            </a:p>
          </p:txBody>
        </p:sp>
        <p:sp>
          <p:nvSpPr>
            <p:cNvPr id="50" name="Rectangle 13"/>
            <p:cNvSpPr>
              <a:spLocks noChangeArrowheads="1"/>
            </p:cNvSpPr>
            <p:nvPr/>
          </p:nvSpPr>
          <p:spPr bwMode="auto">
            <a:xfrm>
              <a:off x="2118" y="3617"/>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0</a:t>
              </a:r>
            </a:p>
          </p:txBody>
        </p:sp>
        <p:sp>
          <p:nvSpPr>
            <p:cNvPr id="51" name="Rectangle 14"/>
            <p:cNvSpPr>
              <a:spLocks noChangeArrowheads="1"/>
            </p:cNvSpPr>
            <p:nvPr/>
          </p:nvSpPr>
          <p:spPr bwMode="auto">
            <a:xfrm>
              <a:off x="1682" y="3617"/>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a:t>
              </a:r>
            </a:p>
          </p:txBody>
        </p:sp>
        <p:sp>
          <p:nvSpPr>
            <p:cNvPr id="52" name="Rectangle 15"/>
            <p:cNvSpPr>
              <a:spLocks noChangeArrowheads="1"/>
            </p:cNvSpPr>
            <p:nvPr/>
          </p:nvSpPr>
          <p:spPr bwMode="auto">
            <a:xfrm>
              <a:off x="1245" y="3617"/>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solidFill>
                    <a:srgbClr val="990000"/>
                  </a:solidFill>
                  <a:latin typeface="微软雅黑" panose="020B0503020204020204" pitchFamily="34" charset="-122"/>
                  <a:ea typeface="微软雅黑" panose="020B0503020204020204" pitchFamily="34" charset="-122"/>
                </a:rPr>
                <a:t>006</a:t>
              </a:r>
            </a:p>
          </p:txBody>
        </p:sp>
        <p:sp>
          <p:nvSpPr>
            <p:cNvPr id="53" name="Rectangle 19"/>
            <p:cNvSpPr>
              <a:spLocks noChangeArrowheads="1"/>
            </p:cNvSpPr>
            <p:nvPr/>
          </p:nvSpPr>
          <p:spPr bwMode="auto">
            <a:xfrm>
              <a:off x="2118" y="3424"/>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54" name="Rectangle 20"/>
            <p:cNvSpPr>
              <a:spLocks noChangeArrowheads="1"/>
            </p:cNvSpPr>
            <p:nvPr/>
          </p:nvSpPr>
          <p:spPr bwMode="auto">
            <a:xfrm>
              <a:off x="1682" y="3424"/>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16</a:t>
              </a:r>
            </a:p>
          </p:txBody>
        </p:sp>
        <p:sp>
          <p:nvSpPr>
            <p:cNvPr id="55" name="Rectangle 21"/>
            <p:cNvSpPr>
              <a:spLocks noChangeArrowheads="1"/>
            </p:cNvSpPr>
            <p:nvPr/>
          </p:nvSpPr>
          <p:spPr bwMode="auto">
            <a:xfrm>
              <a:off x="1245" y="3424"/>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solidFill>
                    <a:srgbClr val="990000"/>
                  </a:solidFill>
                  <a:latin typeface="微软雅黑" panose="020B0503020204020204" pitchFamily="34" charset="-122"/>
                  <a:ea typeface="微软雅黑" panose="020B0503020204020204" pitchFamily="34" charset="-122"/>
                </a:rPr>
                <a:t>005</a:t>
              </a:r>
            </a:p>
          </p:txBody>
        </p:sp>
        <p:sp>
          <p:nvSpPr>
            <p:cNvPr id="56" name="Rectangle 25"/>
            <p:cNvSpPr>
              <a:spLocks noChangeArrowheads="1"/>
            </p:cNvSpPr>
            <p:nvPr/>
          </p:nvSpPr>
          <p:spPr bwMode="auto">
            <a:xfrm>
              <a:off x="2118" y="323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0</a:t>
              </a:r>
            </a:p>
          </p:txBody>
        </p:sp>
        <p:sp>
          <p:nvSpPr>
            <p:cNvPr id="57" name="Rectangle 26"/>
            <p:cNvSpPr>
              <a:spLocks noChangeArrowheads="1"/>
            </p:cNvSpPr>
            <p:nvPr/>
          </p:nvSpPr>
          <p:spPr bwMode="auto">
            <a:xfrm>
              <a:off x="1682" y="323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a:t>
              </a:r>
            </a:p>
          </p:txBody>
        </p:sp>
        <p:sp>
          <p:nvSpPr>
            <p:cNvPr id="58" name="Rectangle 27"/>
            <p:cNvSpPr>
              <a:spLocks noChangeArrowheads="1"/>
            </p:cNvSpPr>
            <p:nvPr/>
          </p:nvSpPr>
          <p:spPr bwMode="auto">
            <a:xfrm>
              <a:off x="1245" y="3230"/>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solidFill>
                    <a:srgbClr val="990000"/>
                  </a:solidFill>
                  <a:latin typeface="微软雅黑" panose="020B0503020204020204" pitchFamily="34" charset="-122"/>
                  <a:ea typeface="微软雅黑" panose="020B0503020204020204" pitchFamily="34" charset="-122"/>
                </a:rPr>
                <a:t>004</a:t>
              </a:r>
            </a:p>
          </p:txBody>
        </p:sp>
        <p:sp>
          <p:nvSpPr>
            <p:cNvPr id="59" name="Rectangle 31"/>
            <p:cNvSpPr>
              <a:spLocks noChangeArrowheads="1"/>
            </p:cNvSpPr>
            <p:nvPr/>
          </p:nvSpPr>
          <p:spPr bwMode="auto">
            <a:xfrm>
              <a:off x="2118" y="3036"/>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60" name="Rectangle 32"/>
            <p:cNvSpPr>
              <a:spLocks noChangeArrowheads="1"/>
            </p:cNvSpPr>
            <p:nvPr/>
          </p:nvSpPr>
          <p:spPr bwMode="auto">
            <a:xfrm>
              <a:off x="1682" y="3036"/>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02</a:t>
              </a:r>
            </a:p>
          </p:txBody>
        </p:sp>
        <p:sp>
          <p:nvSpPr>
            <p:cNvPr id="61" name="Rectangle 33"/>
            <p:cNvSpPr>
              <a:spLocks noChangeArrowheads="1"/>
            </p:cNvSpPr>
            <p:nvPr/>
          </p:nvSpPr>
          <p:spPr bwMode="auto">
            <a:xfrm>
              <a:off x="1245" y="3036"/>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solidFill>
                    <a:srgbClr val="990000"/>
                  </a:solidFill>
                  <a:latin typeface="微软雅黑" panose="020B0503020204020204" pitchFamily="34" charset="-122"/>
                  <a:ea typeface="微软雅黑" panose="020B0503020204020204" pitchFamily="34" charset="-122"/>
                </a:rPr>
                <a:t>003</a:t>
              </a:r>
            </a:p>
          </p:txBody>
        </p:sp>
        <p:sp>
          <p:nvSpPr>
            <p:cNvPr id="62" name="Rectangle 37"/>
            <p:cNvSpPr>
              <a:spLocks noChangeArrowheads="1"/>
            </p:cNvSpPr>
            <p:nvPr/>
          </p:nvSpPr>
          <p:spPr bwMode="auto">
            <a:xfrm>
              <a:off x="2118" y="2843"/>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63" name="Rectangle 38"/>
            <p:cNvSpPr>
              <a:spLocks noChangeArrowheads="1"/>
            </p:cNvSpPr>
            <p:nvPr/>
          </p:nvSpPr>
          <p:spPr bwMode="auto">
            <a:xfrm>
              <a:off x="1682" y="2843"/>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latin typeface="微软雅黑" panose="020B0503020204020204" pitchFamily="34" charset="-122"/>
                  <a:ea typeface="微软雅黑" panose="020B0503020204020204" pitchFamily="34" charset="-122"/>
                </a:rPr>
                <a:t>03</a:t>
              </a:r>
              <a:endParaRPr lang="en-GB" altLang="zh-CN" sz="1800" b="1" dirty="0">
                <a:latin typeface="微软雅黑" panose="020B0503020204020204" pitchFamily="34" charset="-122"/>
                <a:ea typeface="微软雅黑" panose="020B0503020204020204" pitchFamily="34" charset="-122"/>
              </a:endParaRPr>
            </a:p>
          </p:txBody>
        </p:sp>
        <p:sp>
          <p:nvSpPr>
            <p:cNvPr id="64" name="Rectangle 39"/>
            <p:cNvSpPr>
              <a:spLocks noChangeArrowheads="1"/>
            </p:cNvSpPr>
            <p:nvPr/>
          </p:nvSpPr>
          <p:spPr bwMode="auto">
            <a:xfrm>
              <a:off x="1245" y="2843"/>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solidFill>
                    <a:srgbClr val="990000"/>
                  </a:solidFill>
                  <a:latin typeface="微软雅黑" panose="020B0503020204020204" pitchFamily="34" charset="-122"/>
                  <a:ea typeface="微软雅黑" panose="020B0503020204020204" pitchFamily="34" charset="-122"/>
                </a:rPr>
                <a:t>002</a:t>
              </a:r>
            </a:p>
          </p:txBody>
        </p:sp>
        <p:sp>
          <p:nvSpPr>
            <p:cNvPr id="65" name="Rectangle 43"/>
            <p:cNvSpPr>
              <a:spLocks noChangeArrowheads="1"/>
            </p:cNvSpPr>
            <p:nvPr/>
          </p:nvSpPr>
          <p:spPr bwMode="auto">
            <a:xfrm>
              <a:off x="2118" y="265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dirty="0" smtClean="0">
                  <a:latin typeface="微软雅黑" panose="020B0503020204020204" pitchFamily="34" charset="-122"/>
                  <a:ea typeface="微软雅黑" panose="020B0503020204020204" pitchFamily="34" charset="-122"/>
                </a:rPr>
                <a:t>0</a:t>
              </a:r>
              <a:endParaRPr lang="en-GB" altLang="zh-CN" sz="1800" b="1" dirty="0">
                <a:latin typeface="微软雅黑" panose="020B0503020204020204" pitchFamily="34" charset="-122"/>
                <a:ea typeface="微软雅黑" panose="020B0503020204020204" pitchFamily="34" charset="-122"/>
              </a:endParaRPr>
            </a:p>
          </p:txBody>
        </p:sp>
        <p:sp>
          <p:nvSpPr>
            <p:cNvPr id="66" name="Rectangle 44"/>
            <p:cNvSpPr>
              <a:spLocks noChangeArrowheads="1"/>
            </p:cNvSpPr>
            <p:nvPr/>
          </p:nvSpPr>
          <p:spPr bwMode="auto">
            <a:xfrm>
              <a:off x="1682" y="2650"/>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a:t>
              </a:r>
            </a:p>
          </p:txBody>
        </p:sp>
        <p:sp>
          <p:nvSpPr>
            <p:cNvPr id="67" name="Rectangle 45"/>
            <p:cNvSpPr>
              <a:spLocks noChangeArrowheads="1"/>
            </p:cNvSpPr>
            <p:nvPr/>
          </p:nvSpPr>
          <p:spPr bwMode="auto">
            <a:xfrm>
              <a:off x="1245" y="2650"/>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solidFill>
                    <a:srgbClr val="990000"/>
                  </a:solidFill>
                  <a:latin typeface="微软雅黑" panose="020B0503020204020204" pitchFamily="34" charset="-122"/>
                  <a:ea typeface="微软雅黑" panose="020B0503020204020204" pitchFamily="34" charset="-122"/>
                </a:rPr>
                <a:t>001</a:t>
              </a:r>
            </a:p>
          </p:txBody>
        </p:sp>
        <p:sp>
          <p:nvSpPr>
            <p:cNvPr id="68" name="Rectangle 49"/>
            <p:cNvSpPr>
              <a:spLocks noChangeArrowheads="1"/>
            </p:cNvSpPr>
            <p:nvPr/>
          </p:nvSpPr>
          <p:spPr bwMode="auto">
            <a:xfrm>
              <a:off x="2118" y="2456"/>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1</a:t>
              </a:r>
            </a:p>
          </p:txBody>
        </p:sp>
        <p:sp>
          <p:nvSpPr>
            <p:cNvPr id="69" name="Rectangle 50"/>
            <p:cNvSpPr>
              <a:spLocks noChangeArrowheads="1"/>
            </p:cNvSpPr>
            <p:nvPr/>
          </p:nvSpPr>
          <p:spPr bwMode="auto">
            <a:xfrm>
              <a:off x="1682" y="2456"/>
              <a:ext cx="4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latin typeface="微软雅黑" panose="020B0503020204020204" pitchFamily="34" charset="-122"/>
                  <a:ea typeface="微软雅黑" panose="020B0503020204020204" pitchFamily="34" charset="-122"/>
                </a:rPr>
                <a:t>28</a:t>
              </a:r>
            </a:p>
          </p:txBody>
        </p:sp>
        <p:sp>
          <p:nvSpPr>
            <p:cNvPr id="70" name="Rectangle 51"/>
            <p:cNvSpPr>
              <a:spLocks noChangeArrowheads="1"/>
            </p:cNvSpPr>
            <p:nvPr/>
          </p:nvSpPr>
          <p:spPr bwMode="auto">
            <a:xfrm>
              <a:off x="1245" y="2456"/>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a:solidFill>
                    <a:srgbClr val="990000"/>
                  </a:solidFill>
                  <a:latin typeface="微软雅黑" panose="020B0503020204020204" pitchFamily="34" charset="-122"/>
                  <a:ea typeface="微软雅黑" panose="020B0503020204020204" pitchFamily="34" charset="-122"/>
                </a:rPr>
                <a:t>000</a:t>
              </a:r>
            </a:p>
          </p:txBody>
        </p:sp>
        <p:sp>
          <p:nvSpPr>
            <p:cNvPr id="71" name="Rectangle 55"/>
            <p:cNvSpPr>
              <a:spLocks noChangeArrowheads="1"/>
            </p:cNvSpPr>
            <p:nvPr/>
          </p:nvSpPr>
          <p:spPr bwMode="auto">
            <a:xfrm>
              <a:off x="2118"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i="1">
                  <a:solidFill>
                    <a:srgbClr val="990000"/>
                  </a:solidFill>
                  <a:latin typeface="微软雅黑" panose="020B0503020204020204" pitchFamily="34" charset="-122"/>
                  <a:ea typeface="微软雅黑" panose="020B0503020204020204" pitchFamily="34" charset="-122"/>
                </a:rPr>
                <a:t>Valid</a:t>
              </a:r>
            </a:p>
          </p:txBody>
        </p:sp>
        <p:sp>
          <p:nvSpPr>
            <p:cNvPr id="72" name="Rectangle 56"/>
            <p:cNvSpPr>
              <a:spLocks noChangeArrowheads="1"/>
            </p:cNvSpPr>
            <p:nvPr/>
          </p:nvSpPr>
          <p:spPr bwMode="auto">
            <a:xfrm>
              <a:off x="1682" y="2263"/>
              <a:ext cx="436" cy="193"/>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i="1">
                  <a:solidFill>
                    <a:srgbClr val="990000"/>
                  </a:solidFill>
                  <a:latin typeface="微软雅黑" panose="020B0503020204020204" pitchFamily="34" charset="-122"/>
                  <a:ea typeface="微软雅黑" panose="020B0503020204020204" pitchFamily="34" charset="-122"/>
                </a:rPr>
                <a:t>PPN</a:t>
              </a:r>
            </a:p>
          </p:txBody>
        </p:sp>
        <p:sp>
          <p:nvSpPr>
            <p:cNvPr id="73" name="Rectangle 57"/>
            <p:cNvSpPr>
              <a:spLocks noChangeArrowheads="1"/>
            </p:cNvSpPr>
            <p:nvPr/>
          </p:nvSpPr>
          <p:spPr bwMode="auto">
            <a:xfrm>
              <a:off x="1245" y="2263"/>
              <a:ext cx="437" cy="193"/>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1000"/>
                </a:spcBef>
              </a:pPr>
              <a:r>
                <a:rPr lang="en-GB" altLang="zh-CN" sz="1800" b="1" i="1">
                  <a:solidFill>
                    <a:srgbClr val="990000"/>
                  </a:solidFill>
                  <a:latin typeface="微软雅黑" panose="020B0503020204020204" pitchFamily="34" charset="-122"/>
                  <a:ea typeface="微软雅黑" panose="020B0503020204020204" pitchFamily="34" charset="-122"/>
                </a:rPr>
                <a:t>VPN</a:t>
              </a:r>
            </a:p>
          </p:txBody>
        </p:sp>
        <p:sp>
          <p:nvSpPr>
            <p:cNvPr id="74" name="Line 58"/>
            <p:cNvSpPr>
              <a:spLocks noChangeShapeType="1"/>
            </p:cNvSpPr>
            <p:nvPr/>
          </p:nvSpPr>
          <p:spPr bwMode="auto">
            <a:xfrm>
              <a:off x="1245" y="2456"/>
              <a:ext cx="1308"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59"/>
            <p:cNvSpPr>
              <a:spLocks noChangeShapeType="1"/>
            </p:cNvSpPr>
            <p:nvPr/>
          </p:nvSpPr>
          <p:spPr bwMode="auto">
            <a:xfrm>
              <a:off x="1245" y="2650"/>
              <a:ext cx="1308"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60"/>
            <p:cNvSpPr>
              <a:spLocks noChangeShapeType="1"/>
            </p:cNvSpPr>
            <p:nvPr/>
          </p:nvSpPr>
          <p:spPr bwMode="auto">
            <a:xfrm>
              <a:off x="1245" y="2845"/>
              <a:ext cx="1308"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61"/>
            <p:cNvSpPr>
              <a:spLocks noChangeShapeType="1"/>
            </p:cNvSpPr>
            <p:nvPr/>
          </p:nvSpPr>
          <p:spPr bwMode="auto">
            <a:xfrm>
              <a:off x="1245" y="3036"/>
              <a:ext cx="1308"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62"/>
            <p:cNvSpPr>
              <a:spLocks noChangeShapeType="1"/>
            </p:cNvSpPr>
            <p:nvPr/>
          </p:nvSpPr>
          <p:spPr bwMode="auto">
            <a:xfrm>
              <a:off x="1245" y="3230"/>
              <a:ext cx="1308"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63"/>
            <p:cNvSpPr>
              <a:spLocks noChangeShapeType="1"/>
            </p:cNvSpPr>
            <p:nvPr/>
          </p:nvSpPr>
          <p:spPr bwMode="auto">
            <a:xfrm>
              <a:off x="1245" y="3426"/>
              <a:ext cx="1308"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64"/>
            <p:cNvSpPr>
              <a:spLocks noChangeShapeType="1"/>
            </p:cNvSpPr>
            <p:nvPr/>
          </p:nvSpPr>
          <p:spPr bwMode="auto">
            <a:xfrm>
              <a:off x="1245" y="3617"/>
              <a:ext cx="1308"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65"/>
            <p:cNvSpPr>
              <a:spLocks noChangeShapeType="1"/>
            </p:cNvSpPr>
            <p:nvPr/>
          </p:nvSpPr>
          <p:spPr bwMode="auto">
            <a:xfrm>
              <a:off x="1245" y="3810"/>
              <a:ext cx="1308"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66"/>
            <p:cNvSpPr>
              <a:spLocks noChangeShapeType="1"/>
            </p:cNvSpPr>
            <p:nvPr/>
          </p:nvSpPr>
          <p:spPr bwMode="auto">
            <a:xfrm>
              <a:off x="1676" y="2263"/>
              <a:ext cx="1" cy="174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67"/>
            <p:cNvSpPr>
              <a:spLocks noChangeShapeType="1"/>
            </p:cNvSpPr>
            <p:nvPr/>
          </p:nvSpPr>
          <p:spPr bwMode="auto">
            <a:xfrm>
              <a:off x="2118" y="2263"/>
              <a:ext cx="1" cy="174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0"/>
            <p:cNvSpPr>
              <a:spLocks noChangeShapeType="1"/>
            </p:cNvSpPr>
            <p:nvPr/>
          </p:nvSpPr>
          <p:spPr bwMode="auto">
            <a:xfrm>
              <a:off x="1245" y="2263"/>
              <a:ext cx="1" cy="1741"/>
            </a:xfrm>
            <a:prstGeom prst="line">
              <a:avLst/>
            </a:prstGeom>
            <a:noFill/>
            <a:ln w="127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72"/>
            <p:cNvSpPr>
              <a:spLocks noChangeShapeType="1"/>
            </p:cNvSpPr>
            <p:nvPr/>
          </p:nvSpPr>
          <p:spPr bwMode="auto">
            <a:xfrm>
              <a:off x="1245" y="2263"/>
              <a:ext cx="1308" cy="1"/>
            </a:xfrm>
            <a:prstGeom prst="line">
              <a:avLst/>
            </a:prstGeom>
            <a:noFill/>
            <a:ln w="127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70"/>
            <p:cNvSpPr>
              <a:spLocks noChangeShapeType="1"/>
            </p:cNvSpPr>
            <p:nvPr/>
          </p:nvSpPr>
          <p:spPr bwMode="auto">
            <a:xfrm>
              <a:off x="2558" y="2257"/>
              <a:ext cx="1" cy="1757"/>
            </a:xfrm>
            <a:prstGeom prst="line">
              <a:avLst/>
            </a:prstGeom>
            <a:noFill/>
            <a:ln w="127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 name="文本框 337"/>
          <p:cNvSpPr txBox="1"/>
          <p:nvPr/>
        </p:nvSpPr>
        <p:spPr>
          <a:xfrm>
            <a:off x="6974072" y="6073455"/>
            <a:ext cx="4701721" cy="707886"/>
          </a:xfrm>
          <a:prstGeom prst="rect">
            <a:avLst/>
          </a:prstGeom>
          <a:noFill/>
        </p:spPr>
        <p:txBody>
          <a:bodyPr wrap="square" rtlCol="0">
            <a:spAutoFit/>
          </a:bodyPr>
          <a:lstStyle/>
          <a:p>
            <a:r>
              <a:rPr lang="zh-CN" altLang="en-US" sz="4000" b="1" dirty="0">
                <a:solidFill>
                  <a:srgbClr val="FF0000"/>
                </a:solidFill>
              </a:rPr>
              <a:t>快</a:t>
            </a:r>
            <a:r>
              <a:rPr lang="zh-CN" altLang="en-US" sz="4000" b="1" dirty="0" smtClean="0">
                <a:solidFill>
                  <a:srgbClr val="FF0000"/>
                </a:solidFill>
              </a:rPr>
              <a:t>表</a:t>
            </a:r>
            <a:endParaRPr lang="zh-CN" altLang="en-US" sz="4000" b="1" dirty="0">
              <a:solidFill>
                <a:srgbClr val="FF0000"/>
              </a:solidFill>
            </a:endParaRPr>
          </a:p>
        </p:txBody>
      </p:sp>
      <p:sp>
        <p:nvSpPr>
          <p:cNvPr id="339" name="文本框 338"/>
          <p:cNvSpPr txBox="1"/>
          <p:nvPr/>
        </p:nvSpPr>
        <p:spPr>
          <a:xfrm>
            <a:off x="850754" y="5589802"/>
            <a:ext cx="2447395" cy="707886"/>
          </a:xfrm>
          <a:prstGeom prst="rect">
            <a:avLst/>
          </a:prstGeom>
          <a:noFill/>
        </p:spPr>
        <p:txBody>
          <a:bodyPr wrap="square" rtlCol="0">
            <a:spAutoFit/>
          </a:bodyPr>
          <a:lstStyle/>
          <a:p>
            <a:r>
              <a:rPr lang="zh-CN" altLang="en-US" sz="4000" b="1" dirty="0" smtClean="0">
                <a:solidFill>
                  <a:srgbClr val="FF0000"/>
                </a:solidFill>
              </a:rPr>
              <a:t>页表</a:t>
            </a:r>
            <a:endParaRPr lang="zh-CN" altLang="en-US" sz="4000" b="1" dirty="0">
              <a:solidFill>
                <a:srgbClr val="FF0000"/>
              </a:solidFill>
            </a:endParaRPr>
          </a:p>
        </p:txBody>
      </p:sp>
      <p:sp>
        <p:nvSpPr>
          <p:cNvPr id="340" name="文本框 339"/>
          <p:cNvSpPr txBox="1"/>
          <p:nvPr/>
        </p:nvSpPr>
        <p:spPr>
          <a:xfrm>
            <a:off x="6703624" y="3182900"/>
            <a:ext cx="2486803" cy="707886"/>
          </a:xfrm>
          <a:prstGeom prst="rect">
            <a:avLst/>
          </a:prstGeom>
          <a:noFill/>
        </p:spPr>
        <p:txBody>
          <a:bodyPr wrap="square" rtlCol="0">
            <a:spAutoFit/>
          </a:bodyPr>
          <a:lstStyle/>
          <a:p>
            <a:r>
              <a:rPr lang="en-US" altLang="zh-CN" sz="4000" b="1" dirty="0" smtClean="0">
                <a:solidFill>
                  <a:srgbClr val="FF0000"/>
                </a:solidFill>
              </a:rPr>
              <a:t>Cache</a:t>
            </a:r>
            <a:endParaRPr lang="zh-CN" altLang="en-US" sz="4000" b="1" dirty="0">
              <a:solidFill>
                <a:srgbClr val="FF0000"/>
              </a:solidFill>
            </a:endParaRPr>
          </a:p>
        </p:txBody>
      </p:sp>
      <p:grpSp>
        <p:nvGrpSpPr>
          <p:cNvPr id="341" name="Group 209"/>
          <p:cNvGrpSpPr>
            <a:grpSpLocks/>
          </p:cNvGrpSpPr>
          <p:nvPr/>
        </p:nvGrpSpPr>
        <p:grpSpPr bwMode="auto">
          <a:xfrm>
            <a:off x="3114976" y="39933"/>
            <a:ext cx="5122863" cy="3097213"/>
            <a:chOff x="89" y="2568"/>
            <a:chExt cx="3227" cy="1613"/>
          </a:xfrm>
        </p:grpSpPr>
        <p:sp>
          <p:nvSpPr>
            <p:cNvPr id="342" name="Rectangle 64"/>
            <p:cNvSpPr>
              <a:spLocks noChangeArrowheads="1"/>
            </p:cNvSpPr>
            <p:nvPr/>
          </p:nvSpPr>
          <p:spPr bwMode="auto">
            <a:xfrm>
              <a:off x="2441" y="4000"/>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03</a:t>
              </a:r>
            </a:p>
          </p:txBody>
        </p:sp>
        <p:sp>
          <p:nvSpPr>
            <p:cNvPr id="343" name="Rectangle 65"/>
            <p:cNvSpPr>
              <a:spLocks noChangeArrowheads="1"/>
            </p:cNvSpPr>
            <p:nvPr/>
          </p:nvSpPr>
          <p:spPr bwMode="auto">
            <a:xfrm>
              <a:off x="2051" y="4000"/>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DF</a:t>
              </a:r>
            </a:p>
          </p:txBody>
        </p:sp>
        <p:sp>
          <p:nvSpPr>
            <p:cNvPr id="344" name="Rectangle 66"/>
            <p:cNvSpPr>
              <a:spLocks noChangeArrowheads="1"/>
            </p:cNvSpPr>
            <p:nvPr/>
          </p:nvSpPr>
          <p:spPr bwMode="auto">
            <a:xfrm>
              <a:off x="1660" y="4000"/>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C2</a:t>
              </a:r>
            </a:p>
          </p:txBody>
        </p:sp>
        <p:sp>
          <p:nvSpPr>
            <p:cNvPr id="345" name="Rectangle 67"/>
            <p:cNvSpPr>
              <a:spLocks noChangeArrowheads="1"/>
            </p:cNvSpPr>
            <p:nvPr/>
          </p:nvSpPr>
          <p:spPr bwMode="auto">
            <a:xfrm>
              <a:off x="1268" y="4000"/>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11</a:t>
              </a:r>
            </a:p>
          </p:txBody>
        </p:sp>
        <p:sp>
          <p:nvSpPr>
            <p:cNvPr id="346" name="Rectangle 68"/>
            <p:cNvSpPr>
              <a:spLocks noChangeArrowheads="1"/>
            </p:cNvSpPr>
            <p:nvPr/>
          </p:nvSpPr>
          <p:spPr bwMode="auto">
            <a:xfrm>
              <a:off x="877" y="4000"/>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347" name="Rectangle 69"/>
            <p:cNvSpPr>
              <a:spLocks noChangeArrowheads="1"/>
            </p:cNvSpPr>
            <p:nvPr/>
          </p:nvSpPr>
          <p:spPr bwMode="auto">
            <a:xfrm>
              <a:off x="487" y="4000"/>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16</a:t>
              </a:r>
            </a:p>
          </p:txBody>
        </p:sp>
        <p:sp>
          <p:nvSpPr>
            <p:cNvPr id="348" name="Rectangle 70"/>
            <p:cNvSpPr>
              <a:spLocks noChangeArrowheads="1"/>
            </p:cNvSpPr>
            <p:nvPr/>
          </p:nvSpPr>
          <p:spPr bwMode="auto">
            <a:xfrm>
              <a:off x="2915" y="391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a:solidFill>
                    <a:srgbClr val="990000"/>
                  </a:solidFill>
                  <a:latin typeface="微软雅黑" panose="020B0503020204020204" pitchFamily="34" charset="-122"/>
                  <a:ea typeface="微软雅黑" panose="020B0503020204020204" pitchFamily="34" charset="-122"/>
                </a:rPr>
                <a:t>7</a:t>
              </a:r>
            </a:p>
          </p:txBody>
        </p:sp>
        <p:sp>
          <p:nvSpPr>
            <p:cNvPr id="349" name="Rectangle 78"/>
            <p:cNvSpPr>
              <a:spLocks noChangeArrowheads="1"/>
            </p:cNvSpPr>
            <p:nvPr/>
          </p:nvSpPr>
          <p:spPr bwMode="auto">
            <a:xfrm>
              <a:off x="2441" y="3823"/>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50" name="Rectangle 79"/>
            <p:cNvSpPr>
              <a:spLocks noChangeArrowheads="1"/>
            </p:cNvSpPr>
            <p:nvPr/>
          </p:nvSpPr>
          <p:spPr bwMode="auto">
            <a:xfrm>
              <a:off x="2051" y="3823"/>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51" name="Rectangle 80"/>
            <p:cNvSpPr>
              <a:spLocks noChangeArrowheads="1"/>
            </p:cNvSpPr>
            <p:nvPr/>
          </p:nvSpPr>
          <p:spPr bwMode="auto">
            <a:xfrm>
              <a:off x="1660" y="3823"/>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52" name="Rectangle 81"/>
            <p:cNvSpPr>
              <a:spLocks noChangeArrowheads="1"/>
            </p:cNvSpPr>
            <p:nvPr/>
          </p:nvSpPr>
          <p:spPr bwMode="auto">
            <a:xfrm>
              <a:off x="1268" y="3823"/>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53" name="Rectangle 82"/>
            <p:cNvSpPr>
              <a:spLocks noChangeArrowheads="1"/>
            </p:cNvSpPr>
            <p:nvPr/>
          </p:nvSpPr>
          <p:spPr bwMode="auto">
            <a:xfrm>
              <a:off x="877" y="3823"/>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354" name="Rectangle 83"/>
            <p:cNvSpPr>
              <a:spLocks noChangeArrowheads="1"/>
            </p:cNvSpPr>
            <p:nvPr/>
          </p:nvSpPr>
          <p:spPr bwMode="auto">
            <a:xfrm>
              <a:off x="487" y="3823"/>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31</a:t>
              </a:r>
            </a:p>
          </p:txBody>
        </p:sp>
        <p:sp>
          <p:nvSpPr>
            <p:cNvPr id="355" name="Rectangle 84"/>
            <p:cNvSpPr>
              <a:spLocks noChangeArrowheads="1"/>
            </p:cNvSpPr>
            <p:nvPr/>
          </p:nvSpPr>
          <p:spPr bwMode="auto">
            <a:xfrm>
              <a:off x="2925" y="3557"/>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a:solidFill>
                    <a:srgbClr val="990000"/>
                  </a:solidFill>
                  <a:latin typeface="微软雅黑" panose="020B0503020204020204" pitchFamily="34" charset="-122"/>
                  <a:ea typeface="微软雅黑" panose="020B0503020204020204" pitchFamily="34" charset="-122"/>
                </a:rPr>
                <a:t>6</a:t>
              </a:r>
            </a:p>
          </p:txBody>
        </p:sp>
        <p:sp>
          <p:nvSpPr>
            <p:cNvPr id="356" name="Rectangle 92"/>
            <p:cNvSpPr>
              <a:spLocks noChangeArrowheads="1"/>
            </p:cNvSpPr>
            <p:nvPr/>
          </p:nvSpPr>
          <p:spPr bwMode="auto">
            <a:xfrm>
              <a:off x="2441" y="364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1D</a:t>
              </a:r>
            </a:p>
          </p:txBody>
        </p:sp>
        <p:sp>
          <p:nvSpPr>
            <p:cNvPr id="357" name="Rectangle 93"/>
            <p:cNvSpPr>
              <a:spLocks noChangeArrowheads="1"/>
            </p:cNvSpPr>
            <p:nvPr/>
          </p:nvSpPr>
          <p:spPr bwMode="auto">
            <a:xfrm>
              <a:off x="2051" y="3646"/>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F0</a:t>
              </a:r>
            </a:p>
          </p:txBody>
        </p:sp>
        <p:sp>
          <p:nvSpPr>
            <p:cNvPr id="358" name="Rectangle 94"/>
            <p:cNvSpPr>
              <a:spLocks noChangeArrowheads="1"/>
            </p:cNvSpPr>
            <p:nvPr/>
          </p:nvSpPr>
          <p:spPr bwMode="auto">
            <a:xfrm>
              <a:off x="1660" y="364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72</a:t>
              </a:r>
            </a:p>
          </p:txBody>
        </p:sp>
        <p:sp>
          <p:nvSpPr>
            <p:cNvPr id="359" name="Rectangle 95"/>
            <p:cNvSpPr>
              <a:spLocks noChangeArrowheads="1"/>
            </p:cNvSpPr>
            <p:nvPr/>
          </p:nvSpPr>
          <p:spPr bwMode="auto">
            <a:xfrm>
              <a:off x="1268" y="3646"/>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36</a:t>
              </a:r>
            </a:p>
          </p:txBody>
        </p:sp>
        <p:sp>
          <p:nvSpPr>
            <p:cNvPr id="360" name="Rectangle 96"/>
            <p:cNvSpPr>
              <a:spLocks noChangeArrowheads="1"/>
            </p:cNvSpPr>
            <p:nvPr/>
          </p:nvSpPr>
          <p:spPr bwMode="auto">
            <a:xfrm>
              <a:off x="877" y="364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361" name="Rectangle 97"/>
            <p:cNvSpPr>
              <a:spLocks noChangeArrowheads="1"/>
            </p:cNvSpPr>
            <p:nvPr/>
          </p:nvSpPr>
          <p:spPr bwMode="auto">
            <a:xfrm>
              <a:off x="487" y="3646"/>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0D</a:t>
              </a:r>
            </a:p>
          </p:txBody>
        </p:sp>
        <p:sp>
          <p:nvSpPr>
            <p:cNvPr id="362" name="Rectangle 98"/>
            <p:cNvSpPr>
              <a:spLocks noChangeArrowheads="1"/>
            </p:cNvSpPr>
            <p:nvPr/>
          </p:nvSpPr>
          <p:spPr bwMode="auto">
            <a:xfrm>
              <a:off x="2911" y="3178"/>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a:solidFill>
                    <a:srgbClr val="990000"/>
                  </a:solidFill>
                  <a:latin typeface="微软雅黑" panose="020B0503020204020204" pitchFamily="34" charset="-122"/>
                  <a:ea typeface="微软雅黑" panose="020B0503020204020204" pitchFamily="34" charset="-122"/>
                </a:rPr>
                <a:t>5</a:t>
              </a:r>
            </a:p>
          </p:txBody>
        </p:sp>
        <p:sp>
          <p:nvSpPr>
            <p:cNvPr id="363" name="Rectangle 106"/>
            <p:cNvSpPr>
              <a:spLocks noChangeArrowheads="1"/>
            </p:cNvSpPr>
            <p:nvPr/>
          </p:nvSpPr>
          <p:spPr bwMode="auto">
            <a:xfrm>
              <a:off x="2441" y="3453"/>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09</a:t>
              </a:r>
            </a:p>
          </p:txBody>
        </p:sp>
        <p:sp>
          <p:nvSpPr>
            <p:cNvPr id="364" name="Rectangle 107"/>
            <p:cNvSpPr>
              <a:spLocks noChangeArrowheads="1"/>
            </p:cNvSpPr>
            <p:nvPr/>
          </p:nvSpPr>
          <p:spPr bwMode="auto">
            <a:xfrm>
              <a:off x="2051" y="3453"/>
              <a:ext cx="3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8F</a:t>
              </a:r>
            </a:p>
          </p:txBody>
        </p:sp>
        <p:sp>
          <p:nvSpPr>
            <p:cNvPr id="365" name="Rectangle 108"/>
            <p:cNvSpPr>
              <a:spLocks noChangeArrowheads="1"/>
            </p:cNvSpPr>
            <p:nvPr/>
          </p:nvSpPr>
          <p:spPr bwMode="auto">
            <a:xfrm>
              <a:off x="1660" y="3453"/>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6D</a:t>
              </a:r>
            </a:p>
          </p:txBody>
        </p:sp>
        <p:sp>
          <p:nvSpPr>
            <p:cNvPr id="366" name="Rectangle 109"/>
            <p:cNvSpPr>
              <a:spLocks noChangeArrowheads="1"/>
            </p:cNvSpPr>
            <p:nvPr/>
          </p:nvSpPr>
          <p:spPr bwMode="auto">
            <a:xfrm>
              <a:off x="1268" y="3453"/>
              <a:ext cx="3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43</a:t>
              </a:r>
            </a:p>
          </p:txBody>
        </p:sp>
        <p:sp>
          <p:nvSpPr>
            <p:cNvPr id="367" name="Rectangle 110"/>
            <p:cNvSpPr>
              <a:spLocks noChangeArrowheads="1"/>
            </p:cNvSpPr>
            <p:nvPr/>
          </p:nvSpPr>
          <p:spPr bwMode="auto">
            <a:xfrm>
              <a:off x="877" y="3453"/>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368" name="Rectangle 111"/>
            <p:cNvSpPr>
              <a:spLocks noChangeArrowheads="1"/>
            </p:cNvSpPr>
            <p:nvPr/>
          </p:nvSpPr>
          <p:spPr bwMode="auto">
            <a:xfrm>
              <a:off x="487" y="3453"/>
              <a:ext cx="3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32</a:t>
              </a:r>
            </a:p>
          </p:txBody>
        </p:sp>
        <p:sp>
          <p:nvSpPr>
            <p:cNvPr id="369" name="Rectangle 112"/>
            <p:cNvSpPr>
              <a:spLocks noChangeArrowheads="1"/>
            </p:cNvSpPr>
            <p:nvPr/>
          </p:nvSpPr>
          <p:spPr bwMode="auto">
            <a:xfrm>
              <a:off x="2918" y="2827"/>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a:solidFill>
                    <a:srgbClr val="990000"/>
                  </a:solidFill>
                  <a:latin typeface="微软雅黑" panose="020B0503020204020204" pitchFamily="34" charset="-122"/>
                  <a:ea typeface="微软雅黑" panose="020B0503020204020204" pitchFamily="34" charset="-122"/>
                </a:rPr>
                <a:t>4</a:t>
              </a:r>
            </a:p>
          </p:txBody>
        </p:sp>
        <p:sp>
          <p:nvSpPr>
            <p:cNvPr id="370" name="Rectangle 120"/>
            <p:cNvSpPr>
              <a:spLocks noChangeArrowheads="1"/>
            </p:cNvSpPr>
            <p:nvPr/>
          </p:nvSpPr>
          <p:spPr bwMode="auto">
            <a:xfrm>
              <a:off x="2441" y="327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71" name="Rectangle 121"/>
            <p:cNvSpPr>
              <a:spLocks noChangeArrowheads="1"/>
            </p:cNvSpPr>
            <p:nvPr/>
          </p:nvSpPr>
          <p:spPr bwMode="auto">
            <a:xfrm>
              <a:off x="2051" y="3276"/>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72" name="Rectangle 122"/>
            <p:cNvSpPr>
              <a:spLocks noChangeArrowheads="1"/>
            </p:cNvSpPr>
            <p:nvPr/>
          </p:nvSpPr>
          <p:spPr bwMode="auto">
            <a:xfrm>
              <a:off x="1660" y="327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73" name="Rectangle 123"/>
            <p:cNvSpPr>
              <a:spLocks noChangeArrowheads="1"/>
            </p:cNvSpPr>
            <p:nvPr/>
          </p:nvSpPr>
          <p:spPr bwMode="auto">
            <a:xfrm>
              <a:off x="1268" y="3276"/>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74" name="Rectangle 124"/>
            <p:cNvSpPr>
              <a:spLocks noChangeArrowheads="1"/>
            </p:cNvSpPr>
            <p:nvPr/>
          </p:nvSpPr>
          <p:spPr bwMode="auto">
            <a:xfrm>
              <a:off x="877" y="327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375" name="Rectangle 125"/>
            <p:cNvSpPr>
              <a:spLocks noChangeArrowheads="1"/>
            </p:cNvSpPr>
            <p:nvPr/>
          </p:nvSpPr>
          <p:spPr bwMode="auto">
            <a:xfrm>
              <a:off x="487" y="3276"/>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36</a:t>
              </a:r>
            </a:p>
          </p:txBody>
        </p:sp>
        <p:sp>
          <p:nvSpPr>
            <p:cNvPr id="376" name="Rectangle 126"/>
            <p:cNvSpPr>
              <a:spLocks noChangeArrowheads="1"/>
            </p:cNvSpPr>
            <p:nvPr/>
          </p:nvSpPr>
          <p:spPr bwMode="auto">
            <a:xfrm>
              <a:off x="89" y="3903"/>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a:solidFill>
                    <a:srgbClr val="990000"/>
                  </a:solidFill>
                  <a:latin typeface="微软雅黑" panose="020B0503020204020204" pitchFamily="34" charset="-122"/>
                  <a:ea typeface="微软雅黑" panose="020B0503020204020204" pitchFamily="34" charset="-122"/>
                </a:rPr>
                <a:t>3</a:t>
              </a:r>
            </a:p>
          </p:txBody>
        </p:sp>
        <p:sp>
          <p:nvSpPr>
            <p:cNvPr id="377" name="Rectangle 134"/>
            <p:cNvSpPr>
              <a:spLocks noChangeArrowheads="1"/>
            </p:cNvSpPr>
            <p:nvPr/>
          </p:nvSpPr>
          <p:spPr bwMode="auto">
            <a:xfrm>
              <a:off x="2441" y="3099"/>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08</a:t>
              </a:r>
            </a:p>
          </p:txBody>
        </p:sp>
        <p:sp>
          <p:nvSpPr>
            <p:cNvPr id="378" name="Rectangle 135"/>
            <p:cNvSpPr>
              <a:spLocks noChangeArrowheads="1"/>
            </p:cNvSpPr>
            <p:nvPr/>
          </p:nvSpPr>
          <p:spPr bwMode="auto">
            <a:xfrm>
              <a:off x="2051" y="3099"/>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04</a:t>
              </a:r>
            </a:p>
          </p:txBody>
        </p:sp>
        <p:sp>
          <p:nvSpPr>
            <p:cNvPr id="379" name="Rectangle 136"/>
            <p:cNvSpPr>
              <a:spLocks noChangeArrowheads="1"/>
            </p:cNvSpPr>
            <p:nvPr/>
          </p:nvSpPr>
          <p:spPr bwMode="auto">
            <a:xfrm>
              <a:off x="1660" y="3099"/>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02</a:t>
              </a:r>
            </a:p>
          </p:txBody>
        </p:sp>
        <p:sp>
          <p:nvSpPr>
            <p:cNvPr id="380" name="Rectangle 137"/>
            <p:cNvSpPr>
              <a:spLocks noChangeArrowheads="1"/>
            </p:cNvSpPr>
            <p:nvPr/>
          </p:nvSpPr>
          <p:spPr bwMode="auto">
            <a:xfrm>
              <a:off x="1268" y="3099"/>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00</a:t>
              </a:r>
            </a:p>
          </p:txBody>
        </p:sp>
        <p:sp>
          <p:nvSpPr>
            <p:cNvPr id="381" name="Rectangle 138"/>
            <p:cNvSpPr>
              <a:spLocks noChangeArrowheads="1"/>
            </p:cNvSpPr>
            <p:nvPr/>
          </p:nvSpPr>
          <p:spPr bwMode="auto">
            <a:xfrm>
              <a:off x="877" y="3099"/>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382" name="Rectangle 139"/>
            <p:cNvSpPr>
              <a:spLocks noChangeArrowheads="1"/>
            </p:cNvSpPr>
            <p:nvPr/>
          </p:nvSpPr>
          <p:spPr bwMode="auto">
            <a:xfrm>
              <a:off x="487" y="3099"/>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1B</a:t>
              </a:r>
            </a:p>
          </p:txBody>
        </p:sp>
        <p:sp>
          <p:nvSpPr>
            <p:cNvPr id="383" name="Rectangle 140"/>
            <p:cNvSpPr>
              <a:spLocks noChangeArrowheads="1"/>
            </p:cNvSpPr>
            <p:nvPr/>
          </p:nvSpPr>
          <p:spPr bwMode="auto">
            <a:xfrm>
              <a:off x="89" y="3551"/>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a:solidFill>
                    <a:srgbClr val="990000"/>
                  </a:solidFill>
                  <a:latin typeface="微软雅黑" panose="020B0503020204020204" pitchFamily="34" charset="-122"/>
                  <a:ea typeface="微软雅黑" panose="020B0503020204020204" pitchFamily="34" charset="-122"/>
                </a:rPr>
                <a:t>2</a:t>
              </a:r>
            </a:p>
          </p:txBody>
        </p:sp>
        <p:sp>
          <p:nvSpPr>
            <p:cNvPr id="384" name="Rectangle 148"/>
            <p:cNvSpPr>
              <a:spLocks noChangeArrowheads="1"/>
            </p:cNvSpPr>
            <p:nvPr/>
          </p:nvSpPr>
          <p:spPr bwMode="auto">
            <a:xfrm>
              <a:off x="2441" y="2922"/>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85" name="Rectangle 149"/>
            <p:cNvSpPr>
              <a:spLocks noChangeArrowheads="1"/>
            </p:cNvSpPr>
            <p:nvPr/>
          </p:nvSpPr>
          <p:spPr bwMode="auto">
            <a:xfrm>
              <a:off x="2051" y="2922"/>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86" name="Rectangle 150"/>
            <p:cNvSpPr>
              <a:spLocks noChangeArrowheads="1"/>
            </p:cNvSpPr>
            <p:nvPr/>
          </p:nvSpPr>
          <p:spPr bwMode="auto">
            <a:xfrm>
              <a:off x="1660" y="2922"/>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87" name="Rectangle 151"/>
            <p:cNvSpPr>
              <a:spLocks noChangeArrowheads="1"/>
            </p:cNvSpPr>
            <p:nvPr/>
          </p:nvSpPr>
          <p:spPr bwMode="auto">
            <a:xfrm>
              <a:off x="1268" y="2922"/>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388" name="Rectangle 152"/>
            <p:cNvSpPr>
              <a:spLocks noChangeArrowheads="1"/>
            </p:cNvSpPr>
            <p:nvPr/>
          </p:nvSpPr>
          <p:spPr bwMode="auto">
            <a:xfrm>
              <a:off x="877" y="2922"/>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389" name="Rectangle 153"/>
            <p:cNvSpPr>
              <a:spLocks noChangeArrowheads="1"/>
            </p:cNvSpPr>
            <p:nvPr/>
          </p:nvSpPr>
          <p:spPr bwMode="auto">
            <a:xfrm>
              <a:off x="487" y="2922"/>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a:latin typeface="微软雅黑" panose="020B0503020204020204" pitchFamily="34" charset="-122"/>
                  <a:ea typeface="微软雅黑" panose="020B0503020204020204" pitchFamily="34" charset="-122"/>
                </a:rPr>
                <a:t>15</a:t>
              </a:r>
            </a:p>
          </p:txBody>
        </p:sp>
        <p:sp>
          <p:nvSpPr>
            <p:cNvPr id="390" name="Rectangle 154"/>
            <p:cNvSpPr>
              <a:spLocks noChangeArrowheads="1"/>
            </p:cNvSpPr>
            <p:nvPr/>
          </p:nvSpPr>
          <p:spPr bwMode="auto">
            <a:xfrm>
              <a:off x="105" y="3188"/>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a:solidFill>
                    <a:srgbClr val="990000"/>
                  </a:solidFill>
                  <a:latin typeface="微软雅黑" panose="020B0503020204020204" pitchFamily="34" charset="-122"/>
                  <a:ea typeface="微软雅黑" panose="020B0503020204020204" pitchFamily="34" charset="-122"/>
                </a:rPr>
                <a:t>1</a:t>
              </a:r>
            </a:p>
          </p:txBody>
        </p:sp>
        <p:sp>
          <p:nvSpPr>
            <p:cNvPr id="391" name="Rectangle 162"/>
            <p:cNvSpPr>
              <a:spLocks noChangeArrowheads="1"/>
            </p:cNvSpPr>
            <p:nvPr/>
          </p:nvSpPr>
          <p:spPr bwMode="auto">
            <a:xfrm>
              <a:off x="2441" y="2745"/>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11</a:t>
              </a:r>
            </a:p>
          </p:txBody>
        </p:sp>
        <p:sp>
          <p:nvSpPr>
            <p:cNvPr id="392" name="Rectangle 163"/>
            <p:cNvSpPr>
              <a:spLocks noChangeArrowheads="1"/>
            </p:cNvSpPr>
            <p:nvPr/>
          </p:nvSpPr>
          <p:spPr bwMode="auto">
            <a:xfrm>
              <a:off x="2051" y="2745"/>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23</a:t>
              </a:r>
            </a:p>
          </p:txBody>
        </p:sp>
        <p:sp>
          <p:nvSpPr>
            <p:cNvPr id="393" name="Rectangle 164"/>
            <p:cNvSpPr>
              <a:spLocks noChangeArrowheads="1"/>
            </p:cNvSpPr>
            <p:nvPr/>
          </p:nvSpPr>
          <p:spPr bwMode="auto">
            <a:xfrm>
              <a:off x="1660" y="2745"/>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11</a:t>
              </a:r>
            </a:p>
          </p:txBody>
        </p:sp>
        <p:sp>
          <p:nvSpPr>
            <p:cNvPr id="394" name="Rectangle 165"/>
            <p:cNvSpPr>
              <a:spLocks noChangeArrowheads="1"/>
            </p:cNvSpPr>
            <p:nvPr/>
          </p:nvSpPr>
          <p:spPr bwMode="auto">
            <a:xfrm>
              <a:off x="1268" y="2745"/>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99</a:t>
              </a:r>
            </a:p>
          </p:txBody>
        </p:sp>
        <p:sp>
          <p:nvSpPr>
            <p:cNvPr id="395" name="Rectangle 166"/>
            <p:cNvSpPr>
              <a:spLocks noChangeArrowheads="1"/>
            </p:cNvSpPr>
            <p:nvPr/>
          </p:nvSpPr>
          <p:spPr bwMode="auto">
            <a:xfrm>
              <a:off x="877" y="2745"/>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396" name="Rectangle 167"/>
            <p:cNvSpPr>
              <a:spLocks noChangeArrowheads="1"/>
            </p:cNvSpPr>
            <p:nvPr/>
          </p:nvSpPr>
          <p:spPr bwMode="auto">
            <a:xfrm>
              <a:off x="487" y="2745"/>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19</a:t>
              </a:r>
            </a:p>
          </p:txBody>
        </p:sp>
        <p:sp>
          <p:nvSpPr>
            <p:cNvPr id="397" name="Rectangle 168"/>
            <p:cNvSpPr>
              <a:spLocks noChangeArrowheads="1"/>
            </p:cNvSpPr>
            <p:nvPr/>
          </p:nvSpPr>
          <p:spPr bwMode="auto">
            <a:xfrm>
              <a:off x="96" y="2843"/>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a:solidFill>
                    <a:srgbClr val="990000"/>
                  </a:solidFill>
                  <a:latin typeface="微软雅黑" panose="020B0503020204020204" pitchFamily="34" charset="-122"/>
                  <a:ea typeface="微软雅黑" panose="020B0503020204020204" pitchFamily="34" charset="-122"/>
                </a:rPr>
                <a:t>0</a:t>
              </a:r>
            </a:p>
          </p:txBody>
        </p:sp>
        <p:sp>
          <p:nvSpPr>
            <p:cNvPr id="398" name="Rectangle 176"/>
            <p:cNvSpPr>
              <a:spLocks noChangeArrowheads="1"/>
            </p:cNvSpPr>
            <p:nvPr/>
          </p:nvSpPr>
          <p:spPr bwMode="auto">
            <a:xfrm>
              <a:off x="2441"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B3</a:t>
              </a:r>
            </a:p>
          </p:txBody>
        </p:sp>
        <p:sp>
          <p:nvSpPr>
            <p:cNvPr id="399" name="Rectangle 177"/>
            <p:cNvSpPr>
              <a:spLocks noChangeArrowheads="1"/>
            </p:cNvSpPr>
            <p:nvPr/>
          </p:nvSpPr>
          <p:spPr bwMode="auto">
            <a:xfrm>
              <a:off x="2051"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B2</a:t>
              </a:r>
            </a:p>
          </p:txBody>
        </p:sp>
        <p:sp>
          <p:nvSpPr>
            <p:cNvPr id="400" name="Rectangle 178"/>
            <p:cNvSpPr>
              <a:spLocks noChangeArrowheads="1"/>
            </p:cNvSpPr>
            <p:nvPr/>
          </p:nvSpPr>
          <p:spPr bwMode="auto">
            <a:xfrm>
              <a:off x="1660"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B1</a:t>
              </a:r>
            </a:p>
          </p:txBody>
        </p:sp>
        <p:sp>
          <p:nvSpPr>
            <p:cNvPr id="401" name="Rectangle 179"/>
            <p:cNvSpPr>
              <a:spLocks noChangeArrowheads="1"/>
            </p:cNvSpPr>
            <p:nvPr/>
          </p:nvSpPr>
          <p:spPr bwMode="auto">
            <a:xfrm>
              <a:off x="1268" y="2568"/>
              <a:ext cx="392"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B0</a:t>
              </a:r>
            </a:p>
          </p:txBody>
        </p:sp>
        <p:sp>
          <p:nvSpPr>
            <p:cNvPr id="402" name="Rectangle 180"/>
            <p:cNvSpPr>
              <a:spLocks noChangeArrowheads="1"/>
            </p:cNvSpPr>
            <p:nvPr/>
          </p:nvSpPr>
          <p:spPr bwMode="auto">
            <a:xfrm>
              <a:off x="877"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V</a:t>
              </a:r>
            </a:p>
          </p:txBody>
        </p:sp>
        <p:sp>
          <p:nvSpPr>
            <p:cNvPr id="403" name="Rectangle 181"/>
            <p:cNvSpPr>
              <a:spLocks noChangeArrowheads="1"/>
            </p:cNvSpPr>
            <p:nvPr/>
          </p:nvSpPr>
          <p:spPr bwMode="auto">
            <a:xfrm>
              <a:off x="487" y="2568"/>
              <a:ext cx="390"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Tag</a:t>
              </a:r>
            </a:p>
          </p:txBody>
        </p:sp>
        <p:sp>
          <p:nvSpPr>
            <p:cNvPr id="404" name="Rectangle 182"/>
            <p:cNvSpPr>
              <a:spLocks noChangeArrowheads="1"/>
            </p:cNvSpPr>
            <p:nvPr/>
          </p:nvSpPr>
          <p:spPr bwMode="auto">
            <a:xfrm>
              <a:off x="96"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dirty="0" smtClean="0">
                  <a:solidFill>
                    <a:srgbClr val="990000"/>
                  </a:solidFill>
                  <a:latin typeface="微软雅黑" panose="020B0503020204020204" pitchFamily="34" charset="-122"/>
                  <a:ea typeface="微软雅黑" panose="020B0503020204020204" pitchFamily="34" charset="-122"/>
                </a:rPr>
                <a:t>Set</a:t>
              </a:r>
              <a:endParaRPr lang="en-GB" altLang="zh-CN" sz="1800" b="1" i="1" dirty="0">
                <a:solidFill>
                  <a:srgbClr val="990000"/>
                </a:solidFill>
                <a:latin typeface="微软雅黑" panose="020B0503020204020204" pitchFamily="34" charset="-122"/>
                <a:ea typeface="微软雅黑" panose="020B0503020204020204" pitchFamily="34" charset="-122"/>
              </a:endParaRPr>
            </a:p>
          </p:txBody>
        </p:sp>
        <p:sp>
          <p:nvSpPr>
            <p:cNvPr id="405" name="Line 183"/>
            <p:cNvSpPr>
              <a:spLocks noChangeShapeType="1"/>
            </p:cNvSpPr>
            <p:nvPr/>
          </p:nvSpPr>
          <p:spPr bwMode="auto">
            <a:xfrm>
              <a:off x="96" y="2745"/>
              <a:ext cx="2724"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6" name="Line 184"/>
            <p:cNvSpPr>
              <a:spLocks noChangeShapeType="1"/>
            </p:cNvSpPr>
            <p:nvPr/>
          </p:nvSpPr>
          <p:spPr bwMode="auto">
            <a:xfrm>
              <a:off x="491" y="2918"/>
              <a:ext cx="2329" cy="5"/>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7" name="Line 185"/>
            <p:cNvSpPr>
              <a:spLocks noChangeShapeType="1"/>
            </p:cNvSpPr>
            <p:nvPr/>
          </p:nvSpPr>
          <p:spPr bwMode="auto">
            <a:xfrm>
              <a:off x="96" y="3099"/>
              <a:ext cx="2724"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8" name="Line 186"/>
            <p:cNvSpPr>
              <a:spLocks noChangeShapeType="1"/>
            </p:cNvSpPr>
            <p:nvPr/>
          </p:nvSpPr>
          <p:spPr bwMode="auto">
            <a:xfrm>
              <a:off x="495" y="3272"/>
              <a:ext cx="2325" cy="5"/>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 name="Line 187"/>
            <p:cNvSpPr>
              <a:spLocks noChangeShapeType="1"/>
            </p:cNvSpPr>
            <p:nvPr/>
          </p:nvSpPr>
          <p:spPr bwMode="auto">
            <a:xfrm>
              <a:off x="96" y="3455"/>
              <a:ext cx="2724"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 name="Line 188"/>
            <p:cNvSpPr>
              <a:spLocks noChangeShapeType="1"/>
            </p:cNvSpPr>
            <p:nvPr/>
          </p:nvSpPr>
          <p:spPr bwMode="auto">
            <a:xfrm>
              <a:off x="498" y="3646"/>
              <a:ext cx="2322"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 name="Line 189"/>
            <p:cNvSpPr>
              <a:spLocks noChangeShapeType="1"/>
            </p:cNvSpPr>
            <p:nvPr/>
          </p:nvSpPr>
          <p:spPr bwMode="auto">
            <a:xfrm>
              <a:off x="96" y="3823"/>
              <a:ext cx="2724"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 name="Line 190"/>
            <p:cNvSpPr>
              <a:spLocks noChangeShapeType="1"/>
            </p:cNvSpPr>
            <p:nvPr/>
          </p:nvSpPr>
          <p:spPr bwMode="auto">
            <a:xfrm>
              <a:off x="488" y="3999"/>
              <a:ext cx="2332" cy="2"/>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 name="Line 191"/>
            <p:cNvSpPr>
              <a:spLocks noChangeShapeType="1"/>
            </p:cNvSpPr>
            <p:nvPr/>
          </p:nvSpPr>
          <p:spPr bwMode="auto">
            <a:xfrm>
              <a:off x="487"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 name="Line 192"/>
            <p:cNvSpPr>
              <a:spLocks noChangeShapeType="1"/>
            </p:cNvSpPr>
            <p:nvPr/>
          </p:nvSpPr>
          <p:spPr bwMode="auto">
            <a:xfrm>
              <a:off x="877"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 name="Line 193"/>
            <p:cNvSpPr>
              <a:spLocks noChangeShapeType="1"/>
            </p:cNvSpPr>
            <p:nvPr/>
          </p:nvSpPr>
          <p:spPr bwMode="auto">
            <a:xfrm>
              <a:off x="1268"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 name="Line 194"/>
            <p:cNvSpPr>
              <a:spLocks noChangeShapeType="1"/>
            </p:cNvSpPr>
            <p:nvPr/>
          </p:nvSpPr>
          <p:spPr bwMode="auto">
            <a:xfrm>
              <a:off x="1660"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 name="Line 195"/>
            <p:cNvSpPr>
              <a:spLocks noChangeShapeType="1"/>
            </p:cNvSpPr>
            <p:nvPr/>
          </p:nvSpPr>
          <p:spPr bwMode="auto">
            <a:xfrm>
              <a:off x="2051"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 name="Line 196"/>
            <p:cNvSpPr>
              <a:spLocks noChangeShapeType="1"/>
            </p:cNvSpPr>
            <p:nvPr/>
          </p:nvSpPr>
          <p:spPr bwMode="auto">
            <a:xfrm>
              <a:off x="2441"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 name="Line 203"/>
            <p:cNvSpPr>
              <a:spLocks noChangeShapeType="1"/>
            </p:cNvSpPr>
            <p:nvPr/>
          </p:nvSpPr>
          <p:spPr bwMode="auto">
            <a:xfrm>
              <a:off x="96" y="2568"/>
              <a:ext cx="1" cy="1609"/>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 name="Line 205"/>
            <p:cNvSpPr>
              <a:spLocks noChangeShapeType="1"/>
            </p:cNvSpPr>
            <p:nvPr/>
          </p:nvSpPr>
          <p:spPr bwMode="auto">
            <a:xfrm>
              <a:off x="96" y="2568"/>
              <a:ext cx="2724" cy="1"/>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 name="Line 207"/>
            <p:cNvSpPr>
              <a:spLocks noChangeShapeType="1"/>
            </p:cNvSpPr>
            <p:nvPr/>
          </p:nvSpPr>
          <p:spPr bwMode="auto">
            <a:xfrm>
              <a:off x="96" y="4177"/>
              <a:ext cx="2724" cy="1"/>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 name="Line 203"/>
            <p:cNvSpPr>
              <a:spLocks noChangeShapeType="1"/>
            </p:cNvSpPr>
            <p:nvPr/>
          </p:nvSpPr>
          <p:spPr bwMode="auto">
            <a:xfrm>
              <a:off x="2827" y="2572"/>
              <a:ext cx="1" cy="1609"/>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3" name="Group 211"/>
          <p:cNvGrpSpPr>
            <a:grpSpLocks/>
          </p:cNvGrpSpPr>
          <p:nvPr/>
        </p:nvGrpSpPr>
        <p:grpSpPr bwMode="auto">
          <a:xfrm>
            <a:off x="7609188" y="38346"/>
            <a:ext cx="4460875" cy="3111500"/>
            <a:chOff x="2928" y="2568"/>
            <a:chExt cx="2737" cy="1613"/>
          </a:xfrm>
        </p:grpSpPr>
        <p:sp>
          <p:nvSpPr>
            <p:cNvPr id="424" name="Rectangle 57"/>
            <p:cNvSpPr>
              <a:spLocks noChangeArrowheads="1"/>
            </p:cNvSpPr>
            <p:nvPr/>
          </p:nvSpPr>
          <p:spPr bwMode="auto">
            <a:xfrm>
              <a:off x="5273" y="4000"/>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endParaRPr lang="en-GB" altLang="zh-CN" sz="1800" b="1">
                <a:latin typeface="Calibri" panose="020F0502020204030204" pitchFamily="34" charset="0"/>
                <a:ea typeface="微软雅黑" panose="020B0503020204020204" pitchFamily="34" charset="-122"/>
              </a:endParaRPr>
            </a:p>
          </p:txBody>
        </p:sp>
        <p:sp>
          <p:nvSpPr>
            <p:cNvPr id="425" name="Rectangle 58"/>
            <p:cNvSpPr>
              <a:spLocks noChangeArrowheads="1"/>
            </p:cNvSpPr>
            <p:nvPr/>
          </p:nvSpPr>
          <p:spPr bwMode="auto">
            <a:xfrm>
              <a:off x="4883" y="4000"/>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endParaRPr lang="en-GB" altLang="zh-CN" sz="1800" b="1">
                <a:latin typeface="Calibri" panose="020F0502020204030204" pitchFamily="34" charset="0"/>
                <a:ea typeface="微软雅黑" panose="020B0503020204020204" pitchFamily="34" charset="-122"/>
              </a:endParaRPr>
            </a:p>
          </p:txBody>
        </p:sp>
        <p:sp>
          <p:nvSpPr>
            <p:cNvPr id="426" name="Rectangle 59"/>
            <p:cNvSpPr>
              <a:spLocks noChangeArrowheads="1"/>
            </p:cNvSpPr>
            <p:nvPr/>
          </p:nvSpPr>
          <p:spPr bwMode="auto">
            <a:xfrm>
              <a:off x="4492" y="4000"/>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endParaRPr lang="en-GB" altLang="zh-CN" sz="1800" b="1">
                <a:latin typeface="Calibri" panose="020F0502020204030204" pitchFamily="34" charset="0"/>
                <a:ea typeface="微软雅黑" panose="020B0503020204020204" pitchFamily="34" charset="-122"/>
              </a:endParaRPr>
            </a:p>
          </p:txBody>
        </p:sp>
        <p:sp>
          <p:nvSpPr>
            <p:cNvPr id="427" name="Rectangle 60"/>
            <p:cNvSpPr>
              <a:spLocks noChangeArrowheads="1"/>
            </p:cNvSpPr>
            <p:nvPr/>
          </p:nvSpPr>
          <p:spPr bwMode="auto">
            <a:xfrm>
              <a:off x="4100" y="4000"/>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endParaRPr lang="en-GB" altLang="zh-CN" sz="1800" b="1">
                <a:latin typeface="Calibri" panose="020F0502020204030204" pitchFamily="34" charset="0"/>
                <a:ea typeface="微软雅黑" panose="020B0503020204020204" pitchFamily="34" charset="-122"/>
              </a:endParaRPr>
            </a:p>
          </p:txBody>
        </p:sp>
        <p:sp>
          <p:nvSpPr>
            <p:cNvPr id="428" name="Rectangle 61"/>
            <p:cNvSpPr>
              <a:spLocks noChangeArrowheads="1"/>
            </p:cNvSpPr>
            <p:nvPr/>
          </p:nvSpPr>
          <p:spPr bwMode="auto">
            <a:xfrm>
              <a:off x="3709" y="4000"/>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429" name="Rectangle 62"/>
            <p:cNvSpPr>
              <a:spLocks noChangeArrowheads="1"/>
            </p:cNvSpPr>
            <p:nvPr/>
          </p:nvSpPr>
          <p:spPr bwMode="auto">
            <a:xfrm>
              <a:off x="3319" y="4000"/>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14</a:t>
              </a:r>
            </a:p>
          </p:txBody>
        </p:sp>
        <p:sp>
          <p:nvSpPr>
            <p:cNvPr id="431" name="Rectangle 71"/>
            <p:cNvSpPr>
              <a:spLocks noChangeArrowheads="1"/>
            </p:cNvSpPr>
            <p:nvPr/>
          </p:nvSpPr>
          <p:spPr bwMode="auto">
            <a:xfrm>
              <a:off x="5273" y="3823"/>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D3</a:t>
              </a:r>
            </a:p>
          </p:txBody>
        </p:sp>
        <p:sp>
          <p:nvSpPr>
            <p:cNvPr id="432" name="Rectangle 72"/>
            <p:cNvSpPr>
              <a:spLocks noChangeArrowheads="1"/>
            </p:cNvSpPr>
            <p:nvPr/>
          </p:nvSpPr>
          <p:spPr bwMode="auto">
            <a:xfrm>
              <a:off x="4883" y="3823"/>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1B</a:t>
              </a:r>
            </a:p>
          </p:txBody>
        </p:sp>
        <p:sp>
          <p:nvSpPr>
            <p:cNvPr id="433" name="Rectangle 73"/>
            <p:cNvSpPr>
              <a:spLocks noChangeArrowheads="1"/>
            </p:cNvSpPr>
            <p:nvPr/>
          </p:nvSpPr>
          <p:spPr bwMode="auto">
            <a:xfrm>
              <a:off x="4492" y="3823"/>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77</a:t>
              </a:r>
            </a:p>
          </p:txBody>
        </p:sp>
        <p:sp>
          <p:nvSpPr>
            <p:cNvPr id="434" name="Rectangle 74"/>
            <p:cNvSpPr>
              <a:spLocks noChangeArrowheads="1"/>
            </p:cNvSpPr>
            <p:nvPr/>
          </p:nvSpPr>
          <p:spPr bwMode="auto">
            <a:xfrm>
              <a:off x="4100" y="3823"/>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83</a:t>
              </a:r>
            </a:p>
          </p:txBody>
        </p:sp>
        <p:sp>
          <p:nvSpPr>
            <p:cNvPr id="435" name="Rectangle 75"/>
            <p:cNvSpPr>
              <a:spLocks noChangeArrowheads="1"/>
            </p:cNvSpPr>
            <p:nvPr/>
          </p:nvSpPr>
          <p:spPr bwMode="auto">
            <a:xfrm>
              <a:off x="3709" y="3823"/>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436" name="Rectangle 76"/>
            <p:cNvSpPr>
              <a:spLocks noChangeArrowheads="1"/>
            </p:cNvSpPr>
            <p:nvPr/>
          </p:nvSpPr>
          <p:spPr bwMode="auto">
            <a:xfrm>
              <a:off x="3319" y="3823"/>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13</a:t>
              </a:r>
            </a:p>
          </p:txBody>
        </p:sp>
        <p:sp>
          <p:nvSpPr>
            <p:cNvPr id="438" name="Rectangle 85"/>
            <p:cNvSpPr>
              <a:spLocks noChangeArrowheads="1"/>
            </p:cNvSpPr>
            <p:nvPr/>
          </p:nvSpPr>
          <p:spPr bwMode="auto">
            <a:xfrm>
              <a:off x="5273" y="364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15</a:t>
              </a:r>
            </a:p>
          </p:txBody>
        </p:sp>
        <p:sp>
          <p:nvSpPr>
            <p:cNvPr id="439" name="Rectangle 86"/>
            <p:cNvSpPr>
              <a:spLocks noChangeArrowheads="1"/>
            </p:cNvSpPr>
            <p:nvPr/>
          </p:nvSpPr>
          <p:spPr bwMode="auto">
            <a:xfrm>
              <a:off x="4883" y="3646"/>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34</a:t>
              </a:r>
            </a:p>
          </p:txBody>
        </p:sp>
        <p:sp>
          <p:nvSpPr>
            <p:cNvPr id="440" name="Rectangle 87"/>
            <p:cNvSpPr>
              <a:spLocks noChangeArrowheads="1"/>
            </p:cNvSpPr>
            <p:nvPr/>
          </p:nvSpPr>
          <p:spPr bwMode="auto">
            <a:xfrm>
              <a:off x="4492" y="364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96</a:t>
              </a:r>
            </a:p>
          </p:txBody>
        </p:sp>
        <p:sp>
          <p:nvSpPr>
            <p:cNvPr id="441" name="Rectangle 88"/>
            <p:cNvSpPr>
              <a:spLocks noChangeArrowheads="1"/>
            </p:cNvSpPr>
            <p:nvPr/>
          </p:nvSpPr>
          <p:spPr bwMode="auto">
            <a:xfrm>
              <a:off x="4100" y="3646"/>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04</a:t>
              </a:r>
            </a:p>
          </p:txBody>
        </p:sp>
        <p:sp>
          <p:nvSpPr>
            <p:cNvPr id="442" name="Rectangle 89"/>
            <p:cNvSpPr>
              <a:spLocks noChangeArrowheads="1"/>
            </p:cNvSpPr>
            <p:nvPr/>
          </p:nvSpPr>
          <p:spPr bwMode="auto">
            <a:xfrm>
              <a:off x="3709" y="364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443" name="Rectangle 90"/>
            <p:cNvSpPr>
              <a:spLocks noChangeArrowheads="1"/>
            </p:cNvSpPr>
            <p:nvPr/>
          </p:nvSpPr>
          <p:spPr bwMode="auto">
            <a:xfrm>
              <a:off x="3319" y="3646"/>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16</a:t>
              </a:r>
            </a:p>
          </p:txBody>
        </p:sp>
        <p:sp>
          <p:nvSpPr>
            <p:cNvPr id="445" name="Rectangle 99"/>
            <p:cNvSpPr>
              <a:spLocks noChangeArrowheads="1"/>
            </p:cNvSpPr>
            <p:nvPr/>
          </p:nvSpPr>
          <p:spPr bwMode="auto">
            <a:xfrm>
              <a:off x="5273" y="3453"/>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endParaRPr lang="en-GB" altLang="zh-CN" sz="1800" b="1">
                <a:latin typeface="Calibri" panose="020F0502020204030204" pitchFamily="34" charset="0"/>
                <a:ea typeface="微软雅黑" panose="020B0503020204020204" pitchFamily="34" charset="-122"/>
              </a:endParaRPr>
            </a:p>
          </p:txBody>
        </p:sp>
        <p:sp>
          <p:nvSpPr>
            <p:cNvPr id="446" name="Rectangle 100"/>
            <p:cNvSpPr>
              <a:spLocks noChangeArrowheads="1"/>
            </p:cNvSpPr>
            <p:nvPr/>
          </p:nvSpPr>
          <p:spPr bwMode="auto">
            <a:xfrm>
              <a:off x="4883" y="3453"/>
              <a:ext cx="3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endParaRPr lang="en-GB" altLang="zh-CN" sz="1800" b="1">
                <a:latin typeface="Calibri" panose="020F0502020204030204" pitchFamily="34" charset="0"/>
                <a:ea typeface="微软雅黑" panose="020B0503020204020204" pitchFamily="34" charset="-122"/>
              </a:endParaRPr>
            </a:p>
          </p:txBody>
        </p:sp>
        <p:sp>
          <p:nvSpPr>
            <p:cNvPr id="447" name="Rectangle 101"/>
            <p:cNvSpPr>
              <a:spLocks noChangeArrowheads="1"/>
            </p:cNvSpPr>
            <p:nvPr/>
          </p:nvSpPr>
          <p:spPr bwMode="auto">
            <a:xfrm>
              <a:off x="4492" y="3453"/>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endParaRPr lang="en-GB" altLang="zh-CN" sz="1800" b="1">
                <a:latin typeface="Calibri" panose="020F0502020204030204" pitchFamily="34" charset="0"/>
                <a:ea typeface="微软雅黑" panose="020B0503020204020204" pitchFamily="34" charset="-122"/>
              </a:endParaRPr>
            </a:p>
          </p:txBody>
        </p:sp>
        <p:sp>
          <p:nvSpPr>
            <p:cNvPr id="448" name="Rectangle 102"/>
            <p:cNvSpPr>
              <a:spLocks noChangeArrowheads="1"/>
            </p:cNvSpPr>
            <p:nvPr/>
          </p:nvSpPr>
          <p:spPr bwMode="auto">
            <a:xfrm>
              <a:off x="4100" y="3453"/>
              <a:ext cx="3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endParaRPr lang="en-GB" altLang="zh-CN" sz="1800" b="1">
                <a:latin typeface="Calibri" panose="020F0502020204030204" pitchFamily="34" charset="0"/>
                <a:ea typeface="微软雅黑" panose="020B0503020204020204" pitchFamily="34" charset="-122"/>
              </a:endParaRPr>
            </a:p>
          </p:txBody>
        </p:sp>
        <p:sp>
          <p:nvSpPr>
            <p:cNvPr id="449" name="Rectangle 103"/>
            <p:cNvSpPr>
              <a:spLocks noChangeArrowheads="1"/>
            </p:cNvSpPr>
            <p:nvPr/>
          </p:nvSpPr>
          <p:spPr bwMode="auto">
            <a:xfrm>
              <a:off x="3709" y="3453"/>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450" name="Rectangle 104"/>
            <p:cNvSpPr>
              <a:spLocks noChangeArrowheads="1"/>
            </p:cNvSpPr>
            <p:nvPr/>
          </p:nvSpPr>
          <p:spPr bwMode="auto">
            <a:xfrm>
              <a:off x="3319" y="3453"/>
              <a:ext cx="39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12</a:t>
              </a:r>
            </a:p>
          </p:txBody>
        </p:sp>
        <p:sp>
          <p:nvSpPr>
            <p:cNvPr id="452" name="Rectangle 113"/>
            <p:cNvSpPr>
              <a:spLocks noChangeArrowheads="1"/>
            </p:cNvSpPr>
            <p:nvPr/>
          </p:nvSpPr>
          <p:spPr bwMode="auto">
            <a:xfrm>
              <a:off x="5273" y="327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453" name="Rectangle 114"/>
            <p:cNvSpPr>
              <a:spLocks noChangeArrowheads="1"/>
            </p:cNvSpPr>
            <p:nvPr/>
          </p:nvSpPr>
          <p:spPr bwMode="auto">
            <a:xfrm>
              <a:off x="4883" y="3276"/>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454" name="Rectangle 115"/>
            <p:cNvSpPr>
              <a:spLocks noChangeArrowheads="1"/>
            </p:cNvSpPr>
            <p:nvPr/>
          </p:nvSpPr>
          <p:spPr bwMode="auto">
            <a:xfrm>
              <a:off x="4492" y="327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455" name="Rectangle 116"/>
            <p:cNvSpPr>
              <a:spLocks noChangeArrowheads="1"/>
            </p:cNvSpPr>
            <p:nvPr/>
          </p:nvSpPr>
          <p:spPr bwMode="auto">
            <a:xfrm>
              <a:off x="4100" y="3276"/>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456" name="Rectangle 117"/>
            <p:cNvSpPr>
              <a:spLocks noChangeArrowheads="1"/>
            </p:cNvSpPr>
            <p:nvPr/>
          </p:nvSpPr>
          <p:spPr bwMode="auto">
            <a:xfrm>
              <a:off x="3709" y="3276"/>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457" name="Rectangle 118"/>
            <p:cNvSpPr>
              <a:spLocks noChangeArrowheads="1"/>
            </p:cNvSpPr>
            <p:nvPr/>
          </p:nvSpPr>
          <p:spPr bwMode="auto">
            <a:xfrm>
              <a:off x="3319" y="3276"/>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0B</a:t>
              </a:r>
            </a:p>
          </p:txBody>
        </p:sp>
        <p:sp>
          <p:nvSpPr>
            <p:cNvPr id="459" name="Rectangle 127"/>
            <p:cNvSpPr>
              <a:spLocks noChangeArrowheads="1"/>
            </p:cNvSpPr>
            <p:nvPr/>
          </p:nvSpPr>
          <p:spPr bwMode="auto">
            <a:xfrm>
              <a:off x="5273" y="3099"/>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3B</a:t>
              </a:r>
            </a:p>
          </p:txBody>
        </p:sp>
        <p:sp>
          <p:nvSpPr>
            <p:cNvPr id="460" name="Rectangle 128"/>
            <p:cNvSpPr>
              <a:spLocks noChangeArrowheads="1"/>
            </p:cNvSpPr>
            <p:nvPr/>
          </p:nvSpPr>
          <p:spPr bwMode="auto">
            <a:xfrm>
              <a:off x="4883" y="3099"/>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DA</a:t>
              </a:r>
            </a:p>
          </p:txBody>
        </p:sp>
        <p:sp>
          <p:nvSpPr>
            <p:cNvPr id="461" name="Rectangle 129"/>
            <p:cNvSpPr>
              <a:spLocks noChangeArrowheads="1"/>
            </p:cNvSpPr>
            <p:nvPr/>
          </p:nvSpPr>
          <p:spPr bwMode="auto">
            <a:xfrm>
              <a:off x="4492" y="3099"/>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15</a:t>
              </a:r>
            </a:p>
          </p:txBody>
        </p:sp>
        <p:sp>
          <p:nvSpPr>
            <p:cNvPr id="462" name="Rectangle 130"/>
            <p:cNvSpPr>
              <a:spLocks noChangeArrowheads="1"/>
            </p:cNvSpPr>
            <p:nvPr/>
          </p:nvSpPr>
          <p:spPr bwMode="auto">
            <a:xfrm>
              <a:off x="4100" y="3099"/>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93</a:t>
              </a:r>
            </a:p>
          </p:txBody>
        </p:sp>
        <p:sp>
          <p:nvSpPr>
            <p:cNvPr id="463" name="Rectangle 131"/>
            <p:cNvSpPr>
              <a:spLocks noChangeArrowheads="1"/>
            </p:cNvSpPr>
            <p:nvPr/>
          </p:nvSpPr>
          <p:spPr bwMode="auto">
            <a:xfrm>
              <a:off x="3709" y="3099"/>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464" name="Rectangle 132"/>
            <p:cNvSpPr>
              <a:spLocks noChangeArrowheads="1"/>
            </p:cNvSpPr>
            <p:nvPr/>
          </p:nvSpPr>
          <p:spPr bwMode="auto">
            <a:xfrm>
              <a:off x="3319" y="3099"/>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dirty="0" smtClean="0">
                  <a:latin typeface="微软雅黑" panose="020B0503020204020204" pitchFamily="34" charset="-122"/>
                  <a:ea typeface="微软雅黑" panose="020B0503020204020204" pitchFamily="34" charset="-122"/>
                </a:rPr>
                <a:t>5C</a:t>
              </a:r>
              <a:endParaRPr lang="en-GB" altLang="zh-CN" sz="1800" b="1" dirty="0">
                <a:latin typeface="微软雅黑" panose="020B0503020204020204" pitchFamily="34" charset="-122"/>
                <a:ea typeface="微软雅黑" panose="020B0503020204020204" pitchFamily="34" charset="-122"/>
              </a:endParaRPr>
            </a:p>
          </p:txBody>
        </p:sp>
        <p:sp>
          <p:nvSpPr>
            <p:cNvPr id="466" name="Rectangle 141"/>
            <p:cNvSpPr>
              <a:spLocks noChangeArrowheads="1"/>
            </p:cNvSpPr>
            <p:nvPr/>
          </p:nvSpPr>
          <p:spPr bwMode="auto">
            <a:xfrm>
              <a:off x="5273" y="2922"/>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467" name="Rectangle 142"/>
            <p:cNvSpPr>
              <a:spLocks noChangeArrowheads="1"/>
            </p:cNvSpPr>
            <p:nvPr/>
          </p:nvSpPr>
          <p:spPr bwMode="auto">
            <a:xfrm>
              <a:off x="4883" y="2922"/>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468" name="Rectangle 143"/>
            <p:cNvSpPr>
              <a:spLocks noChangeArrowheads="1"/>
            </p:cNvSpPr>
            <p:nvPr/>
          </p:nvSpPr>
          <p:spPr bwMode="auto">
            <a:xfrm>
              <a:off x="4492" y="2922"/>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469" name="Rectangle 144"/>
            <p:cNvSpPr>
              <a:spLocks noChangeArrowheads="1"/>
            </p:cNvSpPr>
            <p:nvPr/>
          </p:nvSpPr>
          <p:spPr bwMode="auto">
            <a:xfrm>
              <a:off x="4100" y="2922"/>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470" name="Rectangle 145"/>
            <p:cNvSpPr>
              <a:spLocks noChangeArrowheads="1"/>
            </p:cNvSpPr>
            <p:nvPr/>
          </p:nvSpPr>
          <p:spPr bwMode="auto">
            <a:xfrm>
              <a:off x="3709" y="2922"/>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471" name="Rectangle 146"/>
            <p:cNvSpPr>
              <a:spLocks noChangeArrowheads="1"/>
            </p:cNvSpPr>
            <p:nvPr/>
          </p:nvSpPr>
          <p:spPr bwMode="auto">
            <a:xfrm>
              <a:off x="3319" y="2922"/>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2D</a:t>
              </a:r>
            </a:p>
          </p:txBody>
        </p:sp>
        <p:sp>
          <p:nvSpPr>
            <p:cNvPr id="473" name="Rectangle 155"/>
            <p:cNvSpPr>
              <a:spLocks noChangeArrowheads="1"/>
            </p:cNvSpPr>
            <p:nvPr/>
          </p:nvSpPr>
          <p:spPr bwMode="auto">
            <a:xfrm>
              <a:off x="5273" y="2745"/>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89</a:t>
              </a:r>
            </a:p>
          </p:txBody>
        </p:sp>
        <p:sp>
          <p:nvSpPr>
            <p:cNvPr id="474" name="Rectangle 156"/>
            <p:cNvSpPr>
              <a:spLocks noChangeArrowheads="1"/>
            </p:cNvSpPr>
            <p:nvPr/>
          </p:nvSpPr>
          <p:spPr bwMode="auto">
            <a:xfrm>
              <a:off x="4883" y="2745"/>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51</a:t>
              </a:r>
            </a:p>
          </p:txBody>
        </p:sp>
        <p:sp>
          <p:nvSpPr>
            <p:cNvPr id="475" name="Rectangle 157"/>
            <p:cNvSpPr>
              <a:spLocks noChangeArrowheads="1"/>
            </p:cNvSpPr>
            <p:nvPr/>
          </p:nvSpPr>
          <p:spPr bwMode="auto">
            <a:xfrm>
              <a:off x="4492" y="2745"/>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00</a:t>
              </a:r>
            </a:p>
          </p:txBody>
        </p:sp>
        <p:sp>
          <p:nvSpPr>
            <p:cNvPr id="476" name="Rectangle 158"/>
            <p:cNvSpPr>
              <a:spLocks noChangeArrowheads="1"/>
            </p:cNvSpPr>
            <p:nvPr/>
          </p:nvSpPr>
          <p:spPr bwMode="auto">
            <a:xfrm>
              <a:off x="4100" y="2745"/>
              <a:ext cx="39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3A</a:t>
              </a:r>
            </a:p>
          </p:txBody>
        </p:sp>
        <p:sp>
          <p:nvSpPr>
            <p:cNvPr id="477" name="Rectangle 159"/>
            <p:cNvSpPr>
              <a:spLocks noChangeArrowheads="1"/>
            </p:cNvSpPr>
            <p:nvPr/>
          </p:nvSpPr>
          <p:spPr bwMode="auto">
            <a:xfrm>
              <a:off x="3709" y="2745"/>
              <a:ext cx="39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478" name="Rectangle 160"/>
            <p:cNvSpPr>
              <a:spLocks noChangeArrowheads="1"/>
            </p:cNvSpPr>
            <p:nvPr/>
          </p:nvSpPr>
          <p:spPr bwMode="auto">
            <a:xfrm>
              <a:off x="3319" y="2745"/>
              <a:ext cx="39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24</a:t>
              </a:r>
            </a:p>
          </p:txBody>
        </p:sp>
        <p:sp>
          <p:nvSpPr>
            <p:cNvPr id="480" name="Rectangle 169"/>
            <p:cNvSpPr>
              <a:spLocks noChangeArrowheads="1"/>
            </p:cNvSpPr>
            <p:nvPr/>
          </p:nvSpPr>
          <p:spPr bwMode="auto">
            <a:xfrm>
              <a:off x="527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B3</a:t>
              </a:r>
            </a:p>
          </p:txBody>
        </p:sp>
        <p:sp>
          <p:nvSpPr>
            <p:cNvPr id="481" name="Rectangle 170"/>
            <p:cNvSpPr>
              <a:spLocks noChangeArrowheads="1"/>
            </p:cNvSpPr>
            <p:nvPr/>
          </p:nvSpPr>
          <p:spPr bwMode="auto">
            <a:xfrm>
              <a:off x="4883"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B2</a:t>
              </a:r>
            </a:p>
          </p:txBody>
        </p:sp>
        <p:sp>
          <p:nvSpPr>
            <p:cNvPr id="482" name="Rectangle 171"/>
            <p:cNvSpPr>
              <a:spLocks noChangeArrowheads="1"/>
            </p:cNvSpPr>
            <p:nvPr/>
          </p:nvSpPr>
          <p:spPr bwMode="auto">
            <a:xfrm>
              <a:off x="4492"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B1</a:t>
              </a:r>
            </a:p>
          </p:txBody>
        </p:sp>
        <p:sp>
          <p:nvSpPr>
            <p:cNvPr id="483" name="Rectangle 172"/>
            <p:cNvSpPr>
              <a:spLocks noChangeArrowheads="1"/>
            </p:cNvSpPr>
            <p:nvPr/>
          </p:nvSpPr>
          <p:spPr bwMode="auto">
            <a:xfrm>
              <a:off x="4100" y="2568"/>
              <a:ext cx="393"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B0</a:t>
              </a:r>
            </a:p>
          </p:txBody>
        </p:sp>
        <p:sp>
          <p:nvSpPr>
            <p:cNvPr id="484" name="Rectangle 173"/>
            <p:cNvSpPr>
              <a:spLocks noChangeArrowheads="1"/>
            </p:cNvSpPr>
            <p:nvPr/>
          </p:nvSpPr>
          <p:spPr bwMode="auto">
            <a:xfrm>
              <a:off x="370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V</a:t>
              </a:r>
            </a:p>
          </p:txBody>
        </p:sp>
        <p:sp>
          <p:nvSpPr>
            <p:cNvPr id="485" name="Rectangle 174"/>
            <p:cNvSpPr>
              <a:spLocks noChangeArrowheads="1"/>
            </p:cNvSpPr>
            <p:nvPr/>
          </p:nvSpPr>
          <p:spPr bwMode="auto">
            <a:xfrm>
              <a:off x="3319"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Tag</a:t>
              </a:r>
            </a:p>
          </p:txBody>
        </p:sp>
        <p:sp>
          <p:nvSpPr>
            <p:cNvPr id="486" name="Rectangle 175"/>
            <p:cNvSpPr>
              <a:spLocks noChangeArrowheads="1"/>
            </p:cNvSpPr>
            <p:nvPr/>
          </p:nvSpPr>
          <p:spPr bwMode="auto">
            <a:xfrm>
              <a:off x="2928" y="2568"/>
              <a:ext cx="391" cy="177"/>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dirty="0" smtClean="0">
                  <a:solidFill>
                    <a:srgbClr val="990000"/>
                  </a:solidFill>
                  <a:latin typeface="微软雅黑" panose="020B0503020204020204" pitchFamily="34" charset="-122"/>
                  <a:ea typeface="微软雅黑" panose="020B0503020204020204" pitchFamily="34" charset="-122"/>
                </a:rPr>
                <a:t>Set</a:t>
              </a:r>
              <a:endParaRPr lang="en-GB" altLang="zh-CN" sz="1800" b="1" i="1" dirty="0">
                <a:solidFill>
                  <a:srgbClr val="990000"/>
                </a:solidFill>
                <a:latin typeface="微软雅黑" panose="020B0503020204020204" pitchFamily="34" charset="-122"/>
                <a:ea typeface="微软雅黑" panose="020B0503020204020204" pitchFamily="34" charset="-122"/>
              </a:endParaRPr>
            </a:p>
          </p:txBody>
        </p:sp>
        <p:sp>
          <p:nvSpPr>
            <p:cNvPr id="487" name="Line 183"/>
            <p:cNvSpPr>
              <a:spLocks noChangeShapeType="1"/>
            </p:cNvSpPr>
            <p:nvPr/>
          </p:nvSpPr>
          <p:spPr bwMode="auto">
            <a:xfrm>
              <a:off x="2940" y="2745"/>
              <a:ext cx="2724"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 name="Line 184"/>
            <p:cNvSpPr>
              <a:spLocks noChangeShapeType="1"/>
            </p:cNvSpPr>
            <p:nvPr/>
          </p:nvSpPr>
          <p:spPr bwMode="auto">
            <a:xfrm>
              <a:off x="3319" y="2917"/>
              <a:ext cx="2345" cy="6"/>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 name="Line 185"/>
            <p:cNvSpPr>
              <a:spLocks noChangeShapeType="1"/>
            </p:cNvSpPr>
            <p:nvPr/>
          </p:nvSpPr>
          <p:spPr bwMode="auto">
            <a:xfrm>
              <a:off x="2940" y="3099"/>
              <a:ext cx="2724"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0" name="Line 186"/>
            <p:cNvSpPr>
              <a:spLocks noChangeShapeType="1"/>
            </p:cNvSpPr>
            <p:nvPr/>
          </p:nvSpPr>
          <p:spPr bwMode="auto">
            <a:xfrm>
              <a:off x="3319" y="3274"/>
              <a:ext cx="2345" cy="3"/>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 name="Line 187"/>
            <p:cNvSpPr>
              <a:spLocks noChangeShapeType="1"/>
            </p:cNvSpPr>
            <p:nvPr/>
          </p:nvSpPr>
          <p:spPr bwMode="auto">
            <a:xfrm>
              <a:off x="2940" y="3455"/>
              <a:ext cx="2724"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 name="Line 188"/>
            <p:cNvSpPr>
              <a:spLocks noChangeShapeType="1"/>
            </p:cNvSpPr>
            <p:nvPr/>
          </p:nvSpPr>
          <p:spPr bwMode="auto">
            <a:xfrm>
              <a:off x="3319" y="3646"/>
              <a:ext cx="2345"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 name="Line 189"/>
            <p:cNvSpPr>
              <a:spLocks noChangeShapeType="1"/>
            </p:cNvSpPr>
            <p:nvPr/>
          </p:nvSpPr>
          <p:spPr bwMode="auto">
            <a:xfrm>
              <a:off x="2940" y="3823"/>
              <a:ext cx="2724"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 name="Line 190"/>
            <p:cNvSpPr>
              <a:spLocks noChangeShapeType="1"/>
            </p:cNvSpPr>
            <p:nvPr/>
          </p:nvSpPr>
          <p:spPr bwMode="auto">
            <a:xfrm>
              <a:off x="3319" y="3999"/>
              <a:ext cx="2345" cy="2"/>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 name="Line 197"/>
            <p:cNvSpPr>
              <a:spLocks noChangeShapeType="1"/>
            </p:cNvSpPr>
            <p:nvPr/>
          </p:nvSpPr>
          <p:spPr bwMode="auto">
            <a:xfrm>
              <a:off x="3319"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6" name="Line 198"/>
            <p:cNvSpPr>
              <a:spLocks noChangeShapeType="1"/>
            </p:cNvSpPr>
            <p:nvPr/>
          </p:nvSpPr>
          <p:spPr bwMode="auto">
            <a:xfrm>
              <a:off x="3709"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7" name="Line 199"/>
            <p:cNvSpPr>
              <a:spLocks noChangeShapeType="1"/>
            </p:cNvSpPr>
            <p:nvPr/>
          </p:nvSpPr>
          <p:spPr bwMode="auto">
            <a:xfrm>
              <a:off x="4100"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8" name="Line 200"/>
            <p:cNvSpPr>
              <a:spLocks noChangeShapeType="1"/>
            </p:cNvSpPr>
            <p:nvPr/>
          </p:nvSpPr>
          <p:spPr bwMode="auto">
            <a:xfrm>
              <a:off x="4492"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9" name="Line 201"/>
            <p:cNvSpPr>
              <a:spLocks noChangeShapeType="1"/>
            </p:cNvSpPr>
            <p:nvPr/>
          </p:nvSpPr>
          <p:spPr bwMode="auto">
            <a:xfrm>
              <a:off x="4883"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0" name="Line 202"/>
            <p:cNvSpPr>
              <a:spLocks noChangeShapeType="1"/>
            </p:cNvSpPr>
            <p:nvPr/>
          </p:nvSpPr>
          <p:spPr bwMode="auto">
            <a:xfrm>
              <a:off x="5273" y="2568"/>
              <a:ext cx="1" cy="1609"/>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 name="Line 206"/>
            <p:cNvSpPr>
              <a:spLocks noChangeShapeType="1"/>
            </p:cNvSpPr>
            <p:nvPr/>
          </p:nvSpPr>
          <p:spPr bwMode="auto">
            <a:xfrm>
              <a:off x="5664" y="2568"/>
              <a:ext cx="1" cy="1609"/>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 name="Line 207"/>
            <p:cNvSpPr>
              <a:spLocks noChangeShapeType="1"/>
            </p:cNvSpPr>
            <p:nvPr/>
          </p:nvSpPr>
          <p:spPr bwMode="auto">
            <a:xfrm>
              <a:off x="2940" y="4177"/>
              <a:ext cx="2724" cy="1"/>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3" name="Line 206"/>
            <p:cNvSpPr>
              <a:spLocks noChangeShapeType="1"/>
            </p:cNvSpPr>
            <p:nvPr/>
          </p:nvSpPr>
          <p:spPr bwMode="auto">
            <a:xfrm>
              <a:off x="2928" y="2572"/>
              <a:ext cx="1" cy="1609"/>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4" name="Line 207"/>
            <p:cNvSpPr>
              <a:spLocks noChangeShapeType="1"/>
            </p:cNvSpPr>
            <p:nvPr/>
          </p:nvSpPr>
          <p:spPr bwMode="auto">
            <a:xfrm>
              <a:off x="2928" y="2580"/>
              <a:ext cx="2724" cy="1"/>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5" name="Group 89"/>
          <p:cNvGrpSpPr>
            <a:grpSpLocks/>
          </p:cNvGrpSpPr>
          <p:nvPr/>
        </p:nvGrpSpPr>
        <p:grpSpPr bwMode="auto">
          <a:xfrm>
            <a:off x="3126088" y="3989997"/>
            <a:ext cx="8848725" cy="1903412"/>
            <a:chOff x="337" y="2976"/>
            <a:chExt cx="5137" cy="1025"/>
          </a:xfrm>
        </p:grpSpPr>
        <p:sp>
          <p:nvSpPr>
            <p:cNvPr id="506" name="Rectangle 60"/>
            <p:cNvSpPr>
              <a:spLocks noChangeArrowheads="1"/>
            </p:cNvSpPr>
            <p:nvPr/>
          </p:nvSpPr>
          <p:spPr bwMode="auto">
            <a:xfrm>
              <a:off x="5079" y="3795"/>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07" name="Rectangle 61"/>
            <p:cNvSpPr>
              <a:spLocks noChangeArrowheads="1"/>
            </p:cNvSpPr>
            <p:nvPr/>
          </p:nvSpPr>
          <p:spPr bwMode="auto">
            <a:xfrm>
              <a:off x="4682" y="3795"/>
              <a:ext cx="39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08" name="Rectangle 62"/>
            <p:cNvSpPr>
              <a:spLocks noChangeArrowheads="1"/>
            </p:cNvSpPr>
            <p:nvPr/>
          </p:nvSpPr>
          <p:spPr bwMode="auto">
            <a:xfrm>
              <a:off x="4288" y="3795"/>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02</a:t>
              </a:r>
            </a:p>
          </p:txBody>
        </p:sp>
        <p:sp>
          <p:nvSpPr>
            <p:cNvPr id="509" name="Rectangle 63"/>
            <p:cNvSpPr>
              <a:spLocks noChangeArrowheads="1"/>
            </p:cNvSpPr>
            <p:nvPr/>
          </p:nvSpPr>
          <p:spPr bwMode="auto">
            <a:xfrm>
              <a:off x="3892" y="3795"/>
              <a:ext cx="3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510" name="Rectangle 64"/>
            <p:cNvSpPr>
              <a:spLocks noChangeArrowheads="1"/>
            </p:cNvSpPr>
            <p:nvPr/>
          </p:nvSpPr>
          <p:spPr bwMode="auto">
            <a:xfrm>
              <a:off x="3498" y="3795"/>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34</a:t>
              </a:r>
            </a:p>
          </p:txBody>
        </p:sp>
        <p:sp>
          <p:nvSpPr>
            <p:cNvPr id="511" name="Rectangle 65"/>
            <p:cNvSpPr>
              <a:spLocks noChangeArrowheads="1"/>
            </p:cNvSpPr>
            <p:nvPr/>
          </p:nvSpPr>
          <p:spPr bwMode="auto">
            <a:xfrm>
              <a:off x="3103" y="3795"/>
              <a:ext cx="39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a:t>
              </a:r>
            </a:p>
          </p:txBody>
        </p:sp>
        <p:sp>
          <p:nvSpPr>
            <p:cNvPr id="512" name="Rectangle 66"/>
            <p:cNvSpPr>
              <a:spLocks noChangeArrowheads="1"/>
            </p:cNvSpPr>
            <p:nvPr/>
          </p:nvSpPr>
          <p:spPr bwMode="auto">
            <a:xfrm>
              <a:off x="2707" y="3795"/>
              <a:ext cx="3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513" name="Rectangle 67"/>
            <p:cNvSpPr>
              <a:spLocks noChangeArrowheads="1"/>
            </p:cNvSpPr>
            <p:nvPr/>
          </p:nvSpPr>
          <p:spPr bwMode="auto">
            <a:xfrm>
              <a:off x="2312" y="3795"/>
              <a:ext cx="39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0D</a:t>
              </a:r>
            </a:p>
          </p:txBody>
        </p:sp>
        <p:sp>
          <p:nvSpPr>
            <p:cNvPr id="514" name="Rectangle 68"/>
            <p:cNvSpPr>
              <a:spLocks noChangeArrowheads="1"/>
            </p:cNvSpPr>
            <p:nvPr/>
          </p:nvSpPr>
          <p:spPr bwMode="auto">
            <a:xfrm>
              <a:off x="1918" y="3795"/>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03</a:t>
              </a:r>
            </a:p>
          </p:txBody>
        </p:sp>
        <p:sp>
          <p:nvSpPr>
            <p:cNvPr id="515" name="Rectangle 69"/>
            <p:cNvSpPr>
              <a:spLocks noChangeArrowheads="1"/>
            </p:cNvSpPr>
            <p:nvPr/>
          </p:nvSpPr>
          <p:spPr bwMode="auto">
            <a:xfrm>
              <a:off x="1522" y="3795"/>
              <a:ext cx="3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16" name="Rectangle 70"/>
            <p:cNvSpPr>
              <a:spLocks noChangeArrowheads="1"/>
            </p:cNvSpPr>
            <p:nvPr/>
          </p:nvSpPr>
          <p:spPr bwMode="auto">
            <a:xfrm>
              <a:off x="1128" y="3795"/>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17" name="Rectangle 71"/>
            <p:cNvSpPr>
              <a:spLocks noChangeArrowheads="1"/>
            </p:cNvSpPr>
            <p:nvPr/>
          </p:nvSpPr>
          <p:spPr bwMode="auto">
            <a:xfrm>
              <a:off x="731" y="3795"/>
              <a:ext cx="39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07</a:t>
              </a:r>
            </a:p>
          </p:txBody>
        </p:sp>
        <p:sp>
          <p:nvSpPr>
            <p:cNvPr id="518" name="Rectangle 72"/>
            <p:cNvSpPr>
              <a:spLocks noChangeArrowheads="1"/>
            </p:cNvSpPr>
            <p:nvPr/>
          </p:nvSpPr>
          <p:spPr bwMode="auto">
            <a:xfrm>
              <a:off x="337" y="3795"/>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solidFill>
                    <a:srgbClr val="990000"/>
                  </a:solidFill>
                  <a:latin typeface="微软雅黑" panose="020B0503020204020204" pitchFamily="34" charset="-122"/>
                  <a:ea typeface="微软雅黑" panose="020B0503020204020204" pitchFamily="34" charset="-122"/>
                </a:rPr>
                <a:t>3</a:t>
              </a:r>
            </a:p>
          </p:txBody>
        </p:sp>
        <p:sp>
          <p:nvSpPr>
            <p:cNvPr id="519" name="Rectangle 73"/>
            <p:cNvSpPr>
              <a:spLocks noChangeArrowheads="1"/>
            </p:cNvSpPr>
            <p:nvPr/>
          </p:nvSpPr>
          <p:spPr bwMode="auto">
            <a:xfrm>
              <a:off x="5079" y="3590"/>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20" name="Rectangle 74"/>
            <p:cNvSpPr>
              <a:spLocks noChangeArrowheads="1"/>
            </p:cNvSpPr>
            <p:nvPr/>
          </p:nvSpPr>
          <p:spPr bwMode="auto">
            <a:xfrm>
              <a:off x="4682" y="3590"/>
              <a:ext cx="39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21" name="Rectangle 75"/>
            <p:cNvSpPr>
              <a:spLocks noChangeArrowheads="1"/>
            </p:cNvSpPr>
            <p:nvPr/>
          </p:nvSpPr>
          <p:spPr bwMode="auto">
            <a:xfrm>
              <a:off x="4288" y="3590"/>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03</a:t>
              </a:r>
            </a:p>
          </p:txBody>
        </p:sp>
        <p:sp>
          <p:nvSpPr>
            <p:cNvPr id="522" name="Rectangle 76"/>
            <p:cNvSpPr>
              <a:spLocks noChangeArrowheads="1"/>
            </p:cNvSpPr>
            <p:nvPr/>
          </p:nvSpPr>
          <p:spPr bwMode="auto">
            <a:xfrm>
              <a:off x="3892" y="3590"/>
              <a:ext cx="3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23" name="Rectangle 77"/>
            <p:cNvSpPr>
              <a:spLocks noChangeArrowheads="1"/>
            </p:cNvSpPr>
            <p:nvPr/>
          </p:nvSpPr>
          <p:spPr bwMode="auto">
            <a:xfrm>
              <a:off x="3498" y="3590"/>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24" name="Rectangle 78"/>
            <p:cNvSpPr>
              <a:spLocks noChangeArrowheads="1"/>
            </p:cNvSpPr>
            <p:nvPr/>
          </p:nvSpPr>
          <p:spPr bwMode="auto">
            <a:xfrm>
              <a:off x="3103" y="3590"/>
              <a:ext cx="39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06</a:t>
              </a:r>
            </a:p>
          </p:txBody>
        </p:sp>
        <p:sp>
          <p:nvSpPr>
            <p:cNvPr id="525" name="Rectangle 79"/>
            <p:cNvSpPr>
              <a:spLocks noChangeArrowheads="1"/>
            </p:cNvSpPr>
            <p:nvPr/>
          </p:nvSpPr>
          <p:spPr bwMode="auto">
            <a:xfrm>
              <a:off x="2707" y="3590"/>
              <a:ext cx="3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26" name="Rectangle 80"/>
            <p:cNvSpPr>
              <a:spLocks noChangeArrowheads="1"/>
            </p:cNvSpPr>
            <p:nvPr/>
          </p:nvSpPr>
          <p:spPr bwMode="auto">
            <a:xfrm>
              <a:off x="2312" y="3590"/>
              <a:ext cx="39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27" name="Rectangle 81"/>
            <p:cNvSpPr>
              <a:spLocks noChangeArrowheads="1"/>
            </p:cNvSpPr>
            <p:nvPr/>
          </p:nvSpPr>
          <p:spPr bwMode="auto">
            <a:xfrm>
              <a:off x="1918" y="3590"/>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08</a:t>
              </a:r>
            </a:p>
          </p:txBody>
        </p:sp>
        <p:sp>
          <p:nvSpPr>
            <p:cNvPr id="528" name="Rectangle 82"/>
            <p:cNvSpPr>
              <a:spLocks noChangeArrowheads="1"/>
            </p:cNvSpPr>
            <p:nvPr/>
          </p:nvSpPr>
          <p:spPr bwMode="auto">
            <a:xfrm>
              <a:off x="1522" y="3590"/>
              <a:ext cx="3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29" name="Rectangle 83"/>
            <p:cNvSpPr>
              <a:spLocks noChangeArrowheads="1"/>
            </p:cNvSpPr>
            <p:nvPr/>
          </p:nvSpPr>
          <p:spPr bwMode="auto">
            <a:xfrm>
              <a:off x="1128" y="3590"/>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30" name="Rectangle 84"/>
            <p:cNvSpPr>
              <a:spLocks noChangeArrowheads="1"/>
            </p:cNvSpPr>
            <p:nvPr/>
          </p:nvSpPr>
          <p:spPr bwMode="auto">
            <a:xfrm>
              <a:off x="731" y="3590"/>
              <a:ext cx="39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02</a:t>
              </a:r>
            </a:p>
          </p:txBody>
        </p:sp>
        <p:sp>
          <p:nvSpPr>
            <p:cNvPr id="531" name="Rectangle 85"/>
            <p:cNvSpPr>
              <a:spLocks noChangeArrowheads="1"/>
            </p:cNvSpPr>
            <p:nvPr/>
          </p:nvSpPr>
          <p:spPr bwMode="auto">
            <a:xfrm>
              <a:off x="337" y="3590"/>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solidFill>
                    <a:srgbClr val="990000"/>
                  </a:solidFill>
                  <a:latin typeface="微软雅黑" panose="020B0503020204020204" pitchFamily="34" charset="-122"/>
                  <a:ea typeface="微软雅黑" panose="020B0503020204020204" pitchFamily="34" charset="-122"/>
                </a:rPr>
                <a:t>2</a:t>
              </a:r>
            </a:p>
          </p:txBody>
        </p:sp>
        <p:sp>
          <p:nvSpPr>
            <p:cNvPr id="532" name="Rectangle 86"/>
            <p:cNvSpPr>
              <a:spLocks noChangeArrowheads="1"/>
            </p:cNvSpPr>
            <p:nvPr/>
          </p:nvSpPr>
          <p:spPr bwMode="auto">
            <a:xfrm>
              <a:off x="5079" y="3386"/>
              <a:ext cx="3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33" name="Rectangle 87"/>
            <p:cNvSpPr>
              <a:spLocks noChangeArrowheads="1"/>
            </p:cNvSpPr>
            <p:nvPr/>
          </p:nvSpPr>
          <p:spPr bwMode="auto">
            <a:xfrm>
              <a:off x="4682" y="3386"/>
              <a:ext cx="39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34" name="Rectangle 88"/>
            <p:cNvSpPr>
              <a:spLocks noChangeArrowheads="1"/>
            </p:cNvSpPr>
            <p:nvPr/>
          </p:nvSpPr>
          <p:spPr bwMode="auto">
            <a:xfrm>
              <a:off x="4288" y="3386"/>
              <a:ext cx="3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a:t>
              </a:r>
            </a:p>
          </p:txBody>
        </p:sp>
        <p:sp>
          <p:nvSpPr>
            <p:cNvPr id="535" name="Rectangle 89"/>
            <p:cNvSpPr>
              <a:spLocks noChangeArrowheads="1"/>
            </p:cNvSpPr>
            <p:nvPr/>
          </p:nvSpPr>
          <p:spPr bwMode="auto">
            <a:xfrm>
              <a:off x="3892" y="3386"/>
              <a:ext cx="39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36" name="Rectangle 90"/>
            <p:cNvSpPr>
              <a:spLocks noChangeArrowheads="1"/>
            </p:cNvSpPr>
            <p:nvPr/>
          </p:nvSpPr>
          <p:spPr bwMode="auto">
            <a:xfrm>
              <a:off x="3498" y="3386"/>
              <a:ext cx="3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37" name="Rectangle 91"/>
            <p:cNvSpPr>
              <a:spLocks noChangeArrowheads="1"/>
            </p:cNvSpPr>
            <p:nvPr/>
          </p:nvSpPr>
          <p:spPr bwMode="auto">
            <a:xfrm>
              <a:off x="3103" y="3386"/>
              <a:ext cx="39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04</a:t>
              </a:r>
            </a:p>
          </p:txBody>
        </p:sp>
        <p:sp>
          <p:nvSpPr>
            <p:cNvPr id="538" name="Rectangle 92"/>
            <p:cNvSpPr>
              <a:spLocks noChangeArrowheads="1"/>
            </p:cNvSpPr>
            <p:nvPr/>
          </p:nvSpPr>
          <p:spPr bwMode="auto">
            <a:xfrm>
              <a:off x="2707" y="3386"/>
              <a:ext cx="39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39" name="Rectangle 93"/>
            <p:cNvSpPr>
              <a:spLocks noChangeArrowheads="1"/>
            </p:cNvSpPr>
            <p:nvPr/>
          </p:nvSpPr>
          <p:spPr bwMode="auto">
            <a:xfrm>
              <a:off x="2312" y="3386"/>
              <a:ext cx="39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40" name="Rectangle 94"/>
            <p:cNvSpPr>
              <a:spLocks noChangeArrowheads="1"/>
            </p:cNvSpPr>
            <p:nvPr/>
          </p:nvSpPr>
          <p:spPr bwMode="auto">
            <a:xfrm>
              <a:off x="1918" y="3386"/>
              <a:ext cx="3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02</a:t>
              </a:r>
            </a:p>
          </p:txBody>
        </p:sp>
        <p:sp>
          <p:nvSpPr>
            <p:cNvPr id="541" name="Rectangle 95"/>
            <p:cNvSpPr>
              <a:spLocks noChangeArrowheads="1"/>
            </p:cNvSpPr>
            <p:nvPr/>
          </p:nvSpPr>
          <p:spPr bwMode="auto">
            <a:xfrm>
              <a:off x="1522" y="3386"/>
              <a:ext cx="39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542" name="Rectangle 96"/>
            <p:cNvSpPr>
              <a:spLocks noChangeArrowheads="1"/>
            </p:cNvSpPr>
            <p:nvPr/>
          </p:nvSpPr>
          <p:spPr bwMode="auto">
            <a:xfrm>
              <a:off x="1128" y="3386"/>
              <a:ext cx="3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2D</a:t>
              </a:r>
            </a:p>
          </p:txBody>
        </p:sp>
        <p:sp>
          <p:nvSpPr>
            <p:cNvPr id="543" name="Rectangle 97"/>
            <p:cNvSpPr>
              <a:spLocks noChangeArrowheads="1"/>
            </p:cNvSpPr>
            <p:nvPr/>
          </p:nvSpPr>
          <p:spPr bwMode="auto">
            <a:xfrm>
              <a:off x="731" y="3386"/>
              <a:ext cx="39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03</a:t>
              </a:r>
            </a:p>
          </p:txBody>
        </p:sp>
        <p:sp>
          <p:nvSpPr>
            <p:cNvPr id="544" name="Rectangle 98"/>
            <p:cNvSpPr>
              <a:spLocks noChangeArrowheads="1"/>
            </p:cNvSpPr>
            <p:nvPr/>
          </p:nvSpPr>
          <p:spPr bwMode="auto">
            <a:xfrm>
              <a:off x="337" y="3386"/>
              <a:ext cx="3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solidFill>
                    <a:srgbClr val="990000"/>
                  </a:solidFill>
                  <a:latin typeface="微软雅黑" panose="020B0503020204020204" pitchFamily="34" charset="-122"/>
                  <a:ea typeface="微软雅黑" panose="020B0503020204020204" pitchFamily="34" charset="-122"/>
                </a:rPr>
                <a:t>1</a:t>
              </a:r>
            </a:p>
          </p:txBody>
        </p:sp>
        <p:sp>
          <p:nvSpPr>
            <p:cNvPr id="545" name="Rectangle 99"/>
            <p:cNvSpPr>
              <a:spLocks noChangeArrowheads="1"/>
            </p:cNvSpPr>
            <p:nvPr/>
          </p:nvSpPr>
          <p:spPr bwMode="auto">
            <a:xfrm>
              <a:off x="5079" y="3181"/>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546" name="Rectangle 100"/>
            <p:cNvSpPr>
              <a:spLocks noChangeArrowheads="1"/>
            </p:cNvSpPr>
            <p:nvPr/>
          </p:nvSpPr>
          <p:spPr bwMode="auto">
            <a:xfrm>
              <a:off x="4682" y="3181"/>
              <a:ext cx="39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02</a:t>
              </a:r>
            </a:p>
          </p:txBody>
        </p:sp>
        <p:sp>
          <p:nvSpPr>
            <p:cNvPr id="547" name="Rectangle 101"/>
            <p:cNvSpPr>
              <a:spLocks noChangeArrowheads="1"/>
            </p:cNvSpPr>
            <p:nvPr/>
          </p:nvSpPr>
          <p:spPr bwMode="auto">
            <a:xfrm>
              <a:off x="4288" y="3181"/>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07</a:t>
              </a:r>
            </a:p>
          </p:txBody>
        </p:sp>
        <p:sp>
          <p:nvSpPr>
            <p:cNvPr id="548" name="Rectangle 102"/>
            <p:cNvSpPr>
              <a:spLocks noChangeArrowheads="1"/>
            </p:cNvSpPr>
            <p:nvPr/>
          </p:nvSpPr>
          <p:spPr bwMode="auto">
            <a:xfrm>
              <a:off x="3892" y="3181"/>
              <a:ext cx="3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49" name="Rectangle 103"/>
            <p:cNvSpPr>
              <a:spLocks noChangeArrowheads="1"/>
            </p:cNvSpPr>
            <p:nvPr/>
          </p:nvSpPr>
          <p:spPr bwMode="auto">
            <a:xfrm>
              <a:off x="3498" y="3181"/>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50" name="Rectangle 104"/>
            <p:cNvSpPr>
              <a:spLocks noChangeArrowheads="1"/>
            </p:cNvSpPr>
            <p:nvPr/>
          </p:nvSpPr>
          <p:spPr bwMode="auto">
            <a:xfrm>
              <a:off x="3103" y="3181"/>
              <a:ext cx="39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00</a:t>
              </a:r>
            </a:p>
          </p:txBody>
        </p:sp>
        <p:sp>
          <p:nvSpPr>
            <p:cNvPr id="551" name="Rectangle 105"/>
            <p:cNvSpPr>
              <a:spLocks noChangeArrowheads="1"/>
            </p:cNvSpPr>
            <p:nvPr/>
          </p:nvSpPr>
          <p:spPr bwMode="auto">
            <a:xfrm>
              <a:off x="2707" y="3181"/>
              <a:ext cx="3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1</a:t>
              </a:r>
            </a:p>
          </p:txBody>
        </p:sp>
        <p:sp>
          <p:nvSpPr>
            <p:cNvPr id="552" name="Rectangle 106"/>
            <p:cNvSpPr>
              <a:spLocks noChangeArrowheads="1"/>
            </p:cNvSpPr>
            <p:nvPr/>
          </p:nvSpPr>
          <p:spPr bwMode="auto">
            <a:xfrm>
              <a:off x="2312" y="3181"/>
              <a:ext cx="39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0D</a:t>
              </a:r>
            </a:p>
          </p:txBody>
        </p:sp>
        <p:sp>
          <p:nvSpPr>
            <p:cNvPr id="553" name="Rectangle 107"/>
            <p:cNvSpPr>
              <a:spLocks noChangeArrowheads="1"/>
            </p:cNvSpPr>
            <p:nvPr/>
          </p:nvSpPr>
          <p:spPr bwMode="auto">
            <a:xfrm>
              <a:off x="1918" y="3181"/>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09</a:t>
              </a:r>
            </a:p>
          </p:txBody>
        </p:sp>
        <p:sp>
          <p:nvSpPr>
            <p:cNvPr id="554" name="Rectangle 108"/>
            <p:cNvSpPr>
              <a:spLocks noChangeArrowheads="1"/>
            </p:cNvSpPr>
            <p:nvPr/>
          </p:nvSpPr>
          <p:spPr bwMode="auto">
            <a:xfrm>
              <a:off x="1522" y="3181"/>
              <a:ext cx="39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a:t>
              </a:r>
            </a:p>
          </p:txBody>
        </p:sp>
        <p:sp>
          <p:nvSpPr>
            <p:cNvPr id="555" name="Rectangle 109"/>
            <p:cNvSpPr>
              <a:spLocks noChangeArrowheads="1"/>
            </p:cNvSpPr>
            <p:nvPr/>
          </p:nvSpPr>
          <p:spPr bwMode="auto">
            <a:xfrm>
              <a:off x="1128" y="3181"/>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a:t>
              </a:r>
            </a:p>
          </p:txBody>
        </p:sp>
        <p:sp>
          <p:nvSpPr>
            <p:cNvPr id="556" name="Rectangle 110"/>
            <p:cNvSpPr>
              <a:spLocks noChangeArrowheads="1"/>
            </p:cNvSpPr>
            <p:nvPr/>
          </p:nvSpPr>
          <p:spPr bwMode="auto">
            <a:xfrm>
              <a:off x="731" y="3181"/>
              <a:ext cx="39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latin typeface="微软雅黑" panose="020B0503020204020204" pitchFamily="34" charset="-122"/>
                  <a:ea typeface="微软雅黑" panose="020B0503020204020204" pitchFamily="34" charset="-122"/>
                </a:rPr>
                <a:t>03</a:t>
              </a:r>
            </a:p>
          </p:txBody>
        </p:sp>
        <p:sp>
          <p:nvSpPr>
            <p:cNvPr id="557" name="Rectangle 111"/>
            <p:cNvSpPr>
              <a:spLocks noChangeArrowheads="1"/>
            </p:cNvSpPr>
            <p:nvPr/>
          </p:nvSpPr>
          <p:spPr bwMode="auto">
            <a:xfrm>
              <a:off x="337" y="3181"/>
              <a:ext cx="39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a:solidFill>
                    <a:srgbClr val="990000"/>
                  </a:solidFill>
                  <a:latin typeface="微软雅黑" panose="020B0503020204020204" pitchFamily="34" charset="-122"/>
                  <a:ea typeface="微软雅黑" panose="020B0503020204020204" pitchFamily="34" charset="-122"/>
                </a:rPr>
                <a:t>0</a:t>
              </a:r>
            </a:p>
          </p:txBody>
        </p:sp>
        <p:sp>
          <p:nvSpPr>
            <p:cNvPr id="558" name="Rectangle 112"/>
            <p:cNvSpPr>
              <a:spLocks noChangeArrowheads="1"/>
            </p:cNvSpPr>
            <p:nvPr/>
          </p:nvSpPr>
          <p:spPr bwMode="auto">
            <a:xfrm>
              <a:off x="5079"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500" b="1" i="1">
                  <a:solidFill>
                    <a:srgbClr val="990000"/>
                  </a:solidFill>
                  <a:latin typeface="微软雅黑" panose="020B0503020204020204" pitchFamily="34" charset="-122"/>
                  <a:ea typeface="微软雅黑" panose="020B0503020204020204" pitchFamily="34" charset="-122"/>
                </a:rPr>
                <a:t>Valid</a:t>
              </a:r>
            </a:p>
          </p:txBody>
        </p:sp>
        <p:sp>
          <p:nvSpPr>
            <p:cNvPr id="559" name="Rectangle 113"/>
            <p:cNvSpPr>
              <a:spLocks noChangeArrowheads="1"/>
            </p:cNvSpPr>
            <p:nvPr/>
          </p:nvSpPr>
          <p:spPr bwMode="auto">
            <a:xfrm>
              <a:off x="468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PPN</a:t>
              </a:r>
            </a:p>
          </p:txBody>
        </p:sp>
        <p:sp>
          <p:nvSpPr>
            <p:cNvPr id="560" name="Rectangle 114"/>
            <p:cNvSpPr>
              <a:spLocks noChangeArrowheads="1"/>
            </p:cNvSpPr>
            <p:nvPr/>
          </p:nvSpPr>
          <p:spPr bwMode="auto">
            <a:xfrm>
              <a:off x="428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Tag</a:t>
              </a:r>
            </a:p>
          </p:txBody>
        </p:sp>
        <p:sp>
          <p:nvSpPr>
            <p:cNvPr id="561" name="Rectangle 115"/>
            <p:cNvSpPr>
              <a:spLocks noChangeArrowheads="1"/>
            </p:cNvSpPr>
            <p:nvPr/>
          </p:nvSpPr>
          <p:spPr bwMode="auto">
            <a:xfrm>
              <a:off x="3892"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500" b="1" i="1">
                  <a:solidFill>
                    <a:srgbClr val="990000"/>
                  </a:solidFill>
                  <a:latin typeface="微软雅黑" panose="020B0503020204020204" pitchFamily="34" charset="-122"/>
                  <a:ea typeface="微软雅黑" panose="020B0503020204020204" pitchFamily="34" charset="-122"/>
                </a:rPr>
                <a:t>Valid</a:t>
              </a:r>
            </a:p>
          </p:txBody>
        </p:sp>
        <p:sp>
          <p:nvSpPr>
            <p:cNvPr id="562" name="Rectangle 116"/>
            <p:cNvSpPr>
              <a:spLocks noChangeArrowheads="1"/>
            </p:cNvSpPr>
            <p:nvPr/>
          </p:nvSpPr>
          <p:spPr bwMode="auto">
            <a:xfrm>
              <a:off x="349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PPN</a:t>
              </a:r>
            </a:p>
          </p:txBody>
        </p:sp>
        <p:sp>
          <p:nvSpPr>
            <p:cNvPr id="563" name="Rectangle 117"/>
            <p:cNvSpPr>
              <a:spLocks noChangeArrowheads="1"/>
            </p:cNvSpPr>
            <p:nvPr/>
          </p:nvSpPr>
          <p:spPr bwMode="auto">
            <a:xfrm>
              <a:off x="3103"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Tag</a:t>
              </a:r>
            </a:p>
          </p:txBody>
        </p:sp>
        <p:sp>
          <p:nvSpPr>
            <p:cNvPr id="564" name="Rectangle 118"/>
            <p:cNvSpPr>
              <a:spLocks noChangeArrowheads="1"/>
            </p:cNvSpPr>
            <p:nvPr/>
          </p:nvSpPr>
          <p:spPr bwMode="auto">
            <a:xfrm>
              <a:off x="2707"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500" b="1" i="1">
                  <a:solidFill>
                    <a:srgbClr val="990000"/>
                  </a:solidFill>
                  <a:latin typeface="微软雅黑" panose="020B0503020204020204" pitchFamily="34" charset="-122"/>
                  <a:ea typeface="微软雅黑" panose="020B0503020204020204" pitchFamily="34" charset="-122"/>
                </a:rPr>
                <a:t>Valid</a:t>
              </a:r>
            </a:p>
          </p:txBody>
        </p:sp>
        <p:sp>
          <p:nvSpPr>
            <p:cNvPr id="565" name="Rectangle 119"/>
            <p:cNvSpPr>
              <a:spLocks noChangeArrowheads="1"/>
            </p:cNvSpPr>
            <p:nvPr/>
          </p:nvSpPr>
          <p:spPr bwMode="auto">
            <a:xfrm>
              <a:off x="231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PPN</a:t>
              </a:r>
            </a:p>
          </p:txBody>
        </p:sp>
        <p:sp>
          <p:nvSpPr>
            <p:cNvPr id="566" name="Rectangle 120"/>
            <p:cNvSpPr>
              <a:spLocks noChangeArrowheads="1"/>
            </p:cNvSpPr>
            <p:nvPr/>
          </p:nvSpPr>
          <p:spPr bwMode="auto">
            <a:xfrm>
              <a:off x="191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Tag</a:t>
              </a:r>
            </a:p>
          </p:txBody>
        </p:sp>
        <p:sp>
          <p:nvSpPr>
            <p:cNvPr id="567" name="Rectangle 121"/>
            <p:cNvSpPr>
              <a:spLocks noChangeArrowheads="1"/>
            </p:cNvSpPr>
            <p:nvPr/>
          </p:nvSpPr>
          <p:spPr bwMode="auto">
            <a:xfrm>
              <a:off x="1522" y="2976"/>
              <a:ext cx="395"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500" b="1" i="1">
                  <a:solidFill>
                    <a:srgbClr val="990000"/>
                  </a:solidFill>
                  <a:latin typeface="微软雅黑" panose="020B0503020204020204" pitchFamily="34" charset="-122"/>
                  <a:ea typeface="微软雅黑" panose="020B0503020204020204" pitchFamily="34" charset="-122"/>
                </a:rPr>
                <a:t>Valid</a:t>
              </a:r>
            </a:p>
          </p:txBody>
        </p:sp>
        <p:sp>
          <p:nvSpPr>
            <p:cNvPr id="568" name="Rectangle 122"/>
            <p:cNvSpPr>
              <a:spLocks noChangeArrowheads="1"/>
            </p:cNvSpPr>
            <p:nvPr/>
          </p:nvSpPr>
          <p:spPr bwMode="auto">
            <a:xfrm>
              <a:off x="1128"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PPN</a:t>
              </a:r>
            </a:p>
          </p:txBody>
        </p:sp>
        <p:sp>
          <p:nvSpPr>
            <p:cNvPr id="569" name="Rectangle 123"/>
            <p:cNvSpPr>
              <a:spLocks noChangeArrowheads="1"/>
            </p:cNvSpPr>
            <p:nvPr/>
          </p:nvSpPr>
          <p:spPr bwMode="auto">
            <a:xfrm>
              <a:off x="731" y="2976"/>
              <a:ext cx="396"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Tag</a:t>
              </a:r>
            </a:p>
          </p:txBody>
        </p:sp>
        <p:sp>
          <p:nvSpPr>
            <p:cNvPr id="570" name="Rectangle 124"/>
            <p:cNvSpPr>
              <a:spLocks noChangeArrowheads="1"/>
            </p:cNvSpPr>
            <p:nvPr/>
          </p:nvSpPr>
          <p:spPr bwMode="auto">
            <a:xfrm>
              <a:off x="337" y="2976"/>
              <a:ext cx="394" cy="205"/>
            </a:xfrm>
            <a:prstGeom prst="rect">
              <a:avLst/>
            </a:prstGeom>
            <a:solidFill>
              <a:schemeClr val="bg2">
                <a:lumMod val="20000"/>
                <a:lumOff val="80000"/>
              </a:schemeClr>
            </a:solidFill>
            <a:ln w="9525">
              <a:noFill/>
              <a:round/>
              <a:headEnd/>
              <a:tailEnd/>
            </a:ln>
            <a:effec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spcBef>
                  <a:spcPts val="875"/>
                </a:spcBef>
              </a:pPr>
              <a:r>
                <a:rPr lang="en-GB" altLang="zh-CN" sz="1800" b="1" i="1">
                  <a:solidFill>
                    <a:srgbClr val="990000"/>
                  </a:solidFill>
                  <a:latin typeface="微软雅黑" panose="020B0503020204020204" pitchFamily="34" charset="-122"/>
                  <a:ea typeface="微软雅黑" panose="020B0503020204020204" pitchFamily="34" charset="-122"/>
                </a:rPr>
                <a:t>Set</a:t>
              </a:r>
            </a:p>
          </p:txBody>
        </p:sp>
        <p:sp>
          <p:nvSpPr>
            <p:cNvPr id="571" name="Line 125"/>
            <p:cNvSpPr>
              <a:spLocks noChangeShapeType="1"/>
            </p:cNvSpPr>
            <p:nvPr/>
          </p:nvSpPr>
          <p:spPr bwMode="auto">
            <a:xfrm>
              <a:off x="337" y="3181"/>
              <a:ext cx="5136"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2" name="Line 126"/>
            <p:cNvSpPr>
              <a:spLocks noChangeShapeType="1"/>
            </p:cNvSpPr>
            <p:nvPr/>
          </p:nvSpPr>
          <p:spPr bwMode="auto">
            <a:xfrm>
              <a:off x="337" y="3386"/>
              <a:ext cx="5136"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 name="Line 127"/>
            <p:cNvSpPr>
              <a:spLocks noChangeShapeType="1"/>
            </p:cNvSpPr>
            <p:nvPr/>
          </p:nvSpPr>
          <p:spPr bwMode="auto">
            <a:xfrm>
              <a:off x="337" y="3590"/>
              <a:ext cx="5136"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 name="Line 128"/>
            <p:cNvSpPr>
              <a:spLocks noChangeShapeType="1"/>
            </p:cNvSpPr>
            <p:nvPr/>
          </p:nvSpPr>
          <p:spPr bwMode="auto">
            <a:xfrm>
              <a:off x="337" y="3795"/>
              <a:ext cx="5136" cy="1"/>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 name="Line 129"/>
            <p:cNvSpPr>
              <a:spLocks noChangeShapeType="1"/>
            </p:cNvSpPr>
            <p:nvPr/>
          </p:nvSpPr>
          <p:spPr bwMode="auto">
            <a:xfrm>
              <a:off x="1128" y="2976"/>
              <a:ext cx="1" cy="1024"/>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 name="Line 130"/>
            <p:cNvSpPr>
              <a:spLocks noChangeShapeType="1"/>
            </p:cNvSpPr>
            <p:nvPr/>
          </p:nvSpPr>
          <p:spPr bwMode="auto">
            <a:xfrm>
              <a:off x="1522" y="2976"/>
              <a:ext cx="1" cy="1024"/>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7" name="Line 131"/>
            <p:cNvSpPr>
              <a:spLocks noChangeShapeType="1"/>
            </p:cNvSpPr>
            <p:nvPr/>
          </p:nvSpPr>
          <p:spPr bwMode="auto">
            <a:xfrm>
              <a:off x="2312" y="2976"/>
              <a:ext cx="1" cy="1024"/>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8" name="Line 132"/>
            <p:cNvSpPr>
              <a:spLocks noChangeShapeType="1"/>
            </p:cNvSpPr>
            <p:nvPr/>
          </p:nvSpPr>
          <p:spPr bwMode="auto">
            <a:xfrm>
              <a:off x="2707" y="2976"/>
              <a:ext cx="1" cy="1024"/>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9" name="Line 133"/>
            <p:cNvSpPr>
              <a:spLocks noChangeShapeType="1"/>
            </p:cNvSpPr>
            <p:nvPr/>
          </p:nvSpPr>
          <p:spPr bwMode="auto">
            <a:xfrm>
              <a:off x="3498" y="2976"/>
              <a:ext cx="1" cy="1024"/>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0" name="Line 134"/>
            <p:cNvSpPr>
              <a:spLocks noChangeShapeType="1"/>
            </p:cNvSpPr>
            <p:nvPr/>
          </p:nvSpPr>
          <p:spPr bwMode="auto">
            <a:xfrm>
              <a:off x="3892" y="2976"/>
              <a:ext cx="1" cy="1024"/>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1" name="Line 135"/>
            <p:cNvSpPr>
              <a:spLocks noChangeShapeType="1"/>
            </p:cNvSpPr>
            <p:nvPr/>
          </p:nvSpPr>
          <p:spPr bwMode="auto">
            <a:xfrm>
              <a:off x="4682" y="2976"/>
              <a:ext cx="1" cy="1024"/>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2" name="Line 136"/>
            <p:cNvSpPr>
              <a:spLocks noChangeShapeType="1"/>
            </p:cNvSpPr>
            <p:nvPr/>
          </p:nvSpPr>
          <p:spPr bwMode="auto">
            <a:xfrm>
              <a:off x="5079" y="2976"/>
              <a:ext cx="1" cy="1024"/>
            </a:xfrm>
            <a:prstGeom prst="line">
              <a:avLst/>
            </a:prstGeom>
            <a:noFill/>
            <a:ln w="12600">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 name="Line 137"/>
            <p:cNvSpPr>
              <a:spLocks noChangeShapeType="1"/>
            </p:cNvSpPr>
            <p:nvPr/>
          </p:nvSpPr>
          <p:spPr bwMode="auto">
            <a:xfrm>
              <a:off x="731" y="2976"/>
              <a:ext cx="1" cy="1024"/>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 name="Line 138"/>
            <p:cNvSpPr>
              <a:spLocks noChangeShapeType="1"/>
            </p:cNvSpPr>
            <p:nvPr/>
          </p:nvSpPr>
          <p:spPr bwMode="auto">
            <a:xfrm>
              <a:off x="1918" y="2976"/>
              <a:ext cx="1" cy="1024"/>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5" name="Line 139"/>
            <p:cNvSpPr>
              <a:spLocks noChangeShapeType="1"/>
            </p:cNvSpPr>
            <p:nvPr/>
          </p:nvSpPr>
          <p:spPr bwMode="auto">
            <a:xfrm>
              <a:off x="337" y="2976"/>
              <a:ext cx="1" cy="1024"/>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 name="Line 140"/>
            <p:cNvSpPr>
              <a:spLocks noChangeShapeType="1"/>
            </p:cNvSpPr>
            <p:nvPr/>
          </p:nvSpPr>
          <p:spPr bwMode="auto">
            <a:xfrm>
              <a:off x="3103" y="2976"/>
              <a:ext cx="1" cy="1024"/>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7" name="Line 141"/>
            <p:cNvSpPr>
              <a:spLocks noChangeShapeType="1"/>
            </p:cNvSpPr>
            <p:nvPr/>
          </p:nvSpPr>
          <p:spPr bwMode="auto">
            <a:xfrm>
              <a:off x="4288" y="2976"/>
              <a:ext cx="1" cy="1024"/>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8" name="Line 142"/>
            <p:cNvSpPr>
              <a:spLocks noChangeShapeType="1"/>
            </p:cNvSpPr>
            <p:nvPr/>
          </p:nvSpPr>
          <p:spPr bwMode="auto">
            <a:xfrm>
              <a:off x="337" y="2976"/>
              <a:ext cx="5136" cy="1"/>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9" name="Line 143"/>
            <p:cNvSpPr>
              <a:spLocks noChangeShapeType="1"/>
            </p:cNvSpPr>
            <p:nvPr/>
          </p:nvSpPr>
          <p:spPr bwMode="auto">
            <a:xfrm>
              <a:off x="5473" y="2976"/>
              <a:ext cx="1" cy="1024"/>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0" name="Line 144"/>
            <p:cNvSpPr>
              <a:spLocks noChangeShapeType="1"/>
            </p:cNvSpPr>
            <p:nvPr/>
          </p:nvSpPr>
          <p:spPr bwMode="auto">
            <a:xfrm>
              <a:off x="337" y="4000"/>
              <a:ext cx="5136" cy="1"/>
            </a:xfrm>
            <a:prstGeom prst="line">
              <a:avLst/>
            </a:prstGeom>
            <a:noFill/>
            <a:ln w="28575">
              <a:solidFill>
                <a:srgbClr val="000066"/>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8609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5"/>
                                        </p:tgtEl>
                                        <p:attrNameLst>
                                          <p:attrName>style.visibility</p:attrName>
                                        </p:attrNameLst>
                                      </p:cBhvr>
                                      <p:to>
                                        <p:strVal val="visible"/>
                                      </p:to>
                                    </p:set>
                                    <p:animEffect transition="in" filter="blinds(horizontal)">
                                      <p:cBhvr>
                                        <p:cTn id="17" dur="500"/>
                                        <p:tgtEl>
                                          <p:spTgt spid="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考试题型以及分数比例</a:t>
            </a:r>
            <a:endParaRPr lang="zh-CN" altLang="en-US" dirty="0"/>
          </a:p>
        </p:txBody>
      </p:sp>
      <p:sp>
        <p:nvSpPr>
          <p:cNvPr id="3" name="内容占位符 2"/>
          <p:cNvSpPr>
            <a:spLocks noGrp="1"/>
          </p:cNvSpPr>
          <p:nvPr>
            <p:ph idx="1"/>
          </p:nvPr>
        </p:nvSpPr>
        <p:spPr/>
        <p:txBody>
          <a:bodyPr/>
          <a:lstStyle/>
          <a:p>
            <a:r>
              <a:rPr lang="zh-CN" altLang="en-US" dirty="0" smtClean="0"/>
              <a:t>选择题：</a:t>
            </a:r>
            <a:r>
              <a:rPr lang="en-US" altLang="zh-CN" dirty="0" smtClean="0"/>
              <a:t>10</a:t>
            </a:r>
            <a:r>
              <a:rPr lang="zh-CN" altLang="en-US" dirty="0" smtClean="0"/>
              <a:t>题，每题</a:t>
            </a:r>
            <a:r>
              <a:rPr lang="en-US" altLang="zh-CN" dirty="0" smtClean="0"/>
              <a:t>1</a:t>
            </a:r>
            <a:r>
              <a:rPr lang="zh-CN" altLang="en-US" dirty="0" smtClean="0"/>
              <a:t>分</a:t>
            </a:r>
            <a:endParaRPr lang="en-US" altLang="zh-CN" dirty="0" smtClean="0"/>
          </a:p>
          <a:p>
            <a:r>
              <a:rPr lang="zh-CN" altLang="en-US" dirty="0"/>
              <a:t>填空</a:t>
            </a:r>
            <a:r>
              <a:rPr lang="zh-CN" altLang="en-US" dirty="0" smtClean="0"/>
              <a:t>题：</a:t>
            </a:r>
            <a:r>
              <a:rPr lang="en-US" altLang="zh-CN" dirty="0" smtClean="0"/>
              <a:t>15</a:t>
            </a:r>
            <a:r>
              <a:rPr lang="zh-CN" altLang="en-US" dirty="0" smtClean="0"/>
              <a:t>空，每空</a:t>
            </a:r>
            <a:r>
              <a:rPr lang="en-US" altLang="zh-CN" dirty="0" smtClean="0"/>
              <a:t>2</a:t>
            </a:r>
            <a:r>
              <a:rPr lang="zh-CN" altLang="en-US" dirty="0" smtClean="0"/>
              <a:t>分</a:t>
            </a:r>
            <a:endParaRPr lang="en-US" altLang="zh-CN" dirty="0" smtClean="0"/>
          </a:p>
          <a:p>
            <a:r>
              <a:rPr lang="zh-CN" altLang="en-US" dirty="0"/>
              <a:t>判断</a:t>
            </a:r>
            <a:r>
              <a:rPr lang="zh-CN" altLang="en-US" dirty="0" smtClean="0"/>
              <a:t>题：</a:t>
            </a:r>
            <a:r>
              <a:rPr lang="en-US" altLang="zh-CN" dirty="0" smtClean="0"/>
              <a:t>10</a:t>
            </a:r>
            <a:r>
              <a:rPr lang="zh-CN" altLang="en-US" dirty="0" smtClean="0"/>
              <a:t>题，每题</a:t>
            </a:r>
            <a:r>
              <a:rPr lang="en-US" altLang="zh-CN" dirty="0" smtClean="0"/>
              <a:t>1</a:t>
            </a:r>
            <a:r>
              <a:rPr lang="zh-CN" altLang="en-US" dirty="0" smtClean="0"/>
              <a:t>分</a:t>
            </a:r>
            <a:endParaRPr lang="en-US" altLang="zh-CN" dirty="0" smtClean="0"/>
          </a:p>
          <a:p>
            <a:r>
              <a:rPr lang="zh-CN" altLang="en-US" dirty="0" smtClean="0"/>
              <a:t>简答题：</a:t>
            </a:r>
            <a:r>
              <a:rPr lang="en-US" altLang="zh-CN" dirty="0" smtClean="0"/>
              <a:t>5</a:t>
            </a:r>
            <a:r>
              <a:rPr lang="zh-CN" altLang="en-US" dirty="0" smtClean="0"/>
              <a:t>题，每题</a:t>
            </a:r>
            <a:r>
              <a:rPr lang="en-US" altLang="zh-CN" dirty="0" smtClean="0"/>
              <a:t>6</a:t>
            </a:r>
            <a:r>
              <a:rPr lang="zh-CN" altLang="en-US" dirty="0" smtClean="0"/>
              <a:t>分</a:t>
            </a:r>
            <a:endParaRPr lang="en-US" altLang="zh-CN" dirty="0" smtClean="0"/>
          </a:p>
          <a:p>
            <a:r>
              <a:rPr lang="zh-CN" altLang="en-US" dirty="0" smtClean="0"/>
              <a:t>综合分析题：</a:t>
            </a:r>
            <a:r>
              <a:rPr lang="en-US" altLang="zh-CN" dirty="0" smtClean="0"/>
              <a:t>2</a:t>
            </a:r>
            <a:r>
              <a:rPr lang="zh-CN" altLang="en-US" dirty="0" smtClean="0"/>
              <a:t>题，每题</a:t>
            </a:r>
            <a:r>
              <a:rPr lang="en-US" altLang="zh-CN" dirty="0" smtClean="0"/>
              <a:t>10</a:t>
            </a:r>
            <a:r>
              <a:rPr lang="zh-CN" altLang="en-US" dirty="0" smtClean="0"/>
              <a:t>分</a:t>
            </a:r>
            <a:endParaRPr lang="zh-CN" altLang="en-US" dirty="0"/>
          </a:p>
        </p:txBody>
      </p:sp>
    </p:spTree>
    <p:extLst>
      <p:ext uri="{BB962C8B-B14F-4D97-AF65-F5344CB8AC3E}">
        <p14:creationId xmlns:p14="http://schemas.microsoft.com/office/powerpoint/2010/main" val="189815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981200" y="98426"/>
            <a:ext cx="8229600" cy="561975"/>
          </a:xfrm>
        </p:spPr>
        <p:txBody>
          <a:bodyPr>
            <a:normAutofit fontScale="90000"/>
          </a:bodyPr>
          <a:lstStyle/>
          <a:p>
            <a:r>
              <a:rPr lang="zh-CN" altLang="en-US" dirty="0"/>
              <a:t>第四章复习</a:t>
            </a:r>
            <a:endParaRPr lang="zh-CN" altLang="en-US" dirty="0" smtClean="0"/>
          </a:p>
        </p:txBody>
      </p:sp>
      <p:sp>
        <p:nvSpPr>
          <p:cNvPr id="752643" name="Rectangle 3"/>
          <p:cNvSpPr>
            <a:spLocks noGrp="1" noChangeArrowheads="1"/>
          </p:cNvSpPr>
          <p:nvPr>
            <p:ph type="body" idx="1"/>
          </p:nvPr>
        </p:nvSpPr>
        <p:spPr>
          <a:xfrm>
            <a:off x="1825625" y="820739"/>
            <a:ext cx="8553450" cy="5838825"/>
          </a:xfrm>
        </p:spPr>
        <p:txBody>
          <a:bodyPr>
            <a:normAutofit/>
          </a:bodyPr>
          <a:lstStyle/>
          <a:p>
            <a:r>
              <a:rPr lang="zh-CN" altLang="en-US" sz="2000" dirty="0">
                <a:latin typeface="微软雅黑" panose="020B0503020204020204" pitchFamily="34" charset="-122"/>
                <a:ea typeface="微软雅黑" panose="020B0503020204020204" pitchFamily="34" charset="-122"/>
              </a:rPr>
              <a:t>链接处理涉及到三种目标文件格式：可重定位目标文件、可执行目标文件和共享目标文件。共享库文件是一种特殊的可重定位目标。</a:t>
            </a:r>
          </a:p>
          <a:p>
            <a:r>
              <a:rPr lang="zh-CN" altLang="en-US" sz="2000" dirty="0" smtClean="0">
                <a:latin typeface="微软雅黑" panose="020B0503020204020204" pitchFamily="34" charset="-122"/>
                <a:ea typeface="微软雅黑" panose="020B0503020204020204" pitchFamily="34" charset="-122"/>
              </a:rPr>
              <a:t>链接</a:t>
            </a:r>
            <a:r>
              <a:rPr lang="zh-CN" altLang="en-US" sz="2000" dirty="0">
                <a:latin typeface="微软雅黑" panose="020B0503020204020204" pitchFamily="34" charset="-122"/>
                <a:ea typeface="微软雅黑" panose="020B0503020204020204" pitchFamily="34" charset="-122"/>
              </a:rPr>
              <a:t>分为静态链接和动态链接两种</a:t>
            </a:r>
          </a:p>
          <a:p>
            <a:pPr lvl="1"/>
            <a:r>
              <a:rPr lang="zh-CN" altLang="en-US" dirty="0" smtClean="0">
                <a:latin typeface="微软雅黑" panose="020B0503020204020204" pitchFamily="34" charset="-122"/>
                <a:ea typeface="微软雅黑" panose="020B0503020204020204" pitchFamily="34" charset="-122"/>
              </a:rPr>
              <a:t>静态链接将多个可重定位目标模块中相同类型的节合并起来，以生成完全链接的可执行目标文件，</a:t>
            </a:r>
            <a:r>
              <a:rPr lang="zh-CN" altLang="en-US" dirty="0" smtClean="0">
                <a:latin typeface="微软雅黑" panose="020B0503020204020204" pitchFamily="34" charset="-122"/>
                <a:ea typeface="微软雅黑" panose="020B0503020204020204" pitchFamily="34" charset="-122"/>
              </a:rPr>
              <a:t>其中这个链接的目标模块可以是静态库文件，本章将</a:t>
            </a:r>
            <a:r>
              <a:rPr lang="zh-CN" altLang="en-US" b="1" dirty="0" smtClean="0">
                <a:solidFill>
                  <a:srgbClr val="FF0000"/>
                </a:solidFill>
                <a:latin typeface="微软雅黑" panose="020B0503020204020204" pitchFamily="34" charset="-122"/>
                <a:ea typeface="微软雅黑" panose="020B0503020204020204" pitchFamily="34" charset="-122"/>
              </a:rPr>
              <a:t>重点考察</a:t>
            </a:r>
            <a:r>
              <a:rPr lang="zh-CN" altLang="en-US" dirty="0" smtClean="0">
                <a:latin typeface="微软雅黑" panose="020B0503020204020204" pitchFamily="34" charset="-122"/>
                <a:ea typeface="微软雅黑" panose="020B0503020204020204" pitchFamily="34" charset="-122"/>
              </a:rPr>
              <a:t>静态库及其链接的概念。</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动态</a:t>
            </a:r>
            <a:r>
              <a:rPr lang="zh-CN" altLang="en-US" dirty="0" smtClean="0">
                <a:latin typeface="微软雅黑" panose="020B0503020204020204" pitchFamily="34" charset="-122"/>
                <a:ea typeface="微软雅黑" panose="020B0503020204020204" pitchFamily="34" charset="-122"/>
              </a:rPr>
              <a:t>链接的可执行目标文件是部分链接的，还有一部分符号的引用地址没有确定，需要利用共享库中定义的符号进行重定位，因而需要由动态链接器来加载共享库并重定位可执行文件中部分符号的引用。</a:t>
            </a:r>
          </a:p>
          <a:p>
            <a:pPr lvl="2"/>
            <a:r>
              <a:rPr lang="zh-CN" altLang="en-US" dirty="0">
                <a:latin typeface="微软雅黑" panose="020B0503020204020204" pitchFamily="34" charset="-122"/>
                <a:ea typeface="微软雅黑" panose="020B0503020204020204" pitchFamily="34" charset="-122"/>
              </a:rPr>
              <a:t>加载时进行共享库的动态链接</a:t>
            </a:r>
          </a:p>
          <a:p>
            <a:pPr lvl="2"/>
            <a:r>
              <a:rPr lang="zh-CN" altLang="en-US" dirty="0">
                <a:latin typeface="微软雅黑" panose="020B0503020204020204" pitchFamily="34" charset="-122"/>
                <a:ea typeface="微软雅黑" panose="020B0503020204020204" pitchFamily="34" charset="-122"/>
              </a:rPr>
              <a:t>执行时进行共享库的动态链接</a:t>
            </a:r>
          </a:p>
        </p:txBody>
      </p:sp>
    </p:spTree>
    <p:extLst>
      <p:ext uri="{BB962C8B-B14F-4D97-AF65-F5344CB8AC3E}">
        <p14:creationId xmlns:p14="http://schemas.microsoft.com/office/powerpoint/2010/main" val="995419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animEffect transition="in" filter="blinds(horizontal)">
                                      <p:cBhvr>
                                        <p:cTn id="7" dur="500"/>
                                        <p:tgtEl>
                                          <p:spTgt spid="75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12" dur="500"/>
                                        <p:tgtEl>
                                          <p:spTgt spid="75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7" dur="500"/>
                                        <p:tgtEl>
                                          <p:spTgt spid="75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2643">
                                            <p:txEl>
                                              <p:pRg st="3" end="3"/>
                                            </p:txEl>
                                          </p:spTgt>
                                        </p:tgtEl>
                                        <p:attrNameLst>
                                          <p:attrName>style.visibility</p:attrName>
                                        </p:attrNameLst>
                                      </p:cBhvr>
                                      <p:to>
                                        <p:strVal val="visible"/>
                                      </p:to>
                                    </p:set>
                                    <p:animEffect transition="in" filter="blinds(horizontal)">
                                      <p:cBhvr>
                                        <p:cTn id="22" dur="500"/>
                                        <p:tgtEl>
                                          <p:spTgt spid="752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2643">
                                            <p:txEl>
                                              <p:pRg st="4" end="4"/>
                                            </p:txEl>
                                          </p:spTgt>
                                        </p:tgtEl>
                                        <p:attrNameLst>
                                          <p:attrName>style.visibility</p:attrName>
                                        </p:attrNameLst>
                                      </p:cBhvr>
                                      <p:to>
                                        <p:strVal val="visible"/>
                                      </p:to>
                                    </p:set>
                                    <p:animEffect transition="in" filter="blinds(horizontal)">
                                      <p:cBhvr>
                                        <p:cTn id="27" dur="500"/>
                                        <p:tgtEl>
                                          <p:spTgt spid="752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2643">
                                            <p:txEl>
                                              <p:pRg st="5" end="5"/>
                                            </p:txEl>
                                          </p:spTgt>
                                        </p:tgtEl>
                                        <p:attrNameLst>
                                          <p:attrName>style.visibility</p:attrName>
                                        </p:attrNameLst>
                                      </p:cBhvr>
                                      <p:to>
                                        <p:strVal val="visible"/>
                                      </p:to>
                                    </p:set>
                                    <p:animEffect transition="in" filter="blinds(horizontal)">
                                      <p:cBhvr>
                                        <p:cTn id="32" dur="500"/>
                                        <p:tgtEl>
                                          <p:spTgt spid="75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49313" y="0"/>
            <a:ext cx="10515600" cy="1325563"/>
          </a:xfrm>
        </p:spPr>
        <p:txBody>
          <a:bodyPr/>
          <a:lstStyle/>
          <a:p>
            <a:r>
              <a:rPr lang="zh-CN" altLang="en-US" sz="3200" dirty="0"/>
              <a:t>第四章复习</a:t>
            </a:r>
          </a:p>
        </p:txBody>
      </p:sp>
      <p:sp>
        <p:nvSpPr>
          <p:cNvPr id="753667" name="Rectangle 3"/>
          <p:cNvSpPr>
            <a:spLocks noGrp="1" noChangeArrowheads="1"/>
          </p:cNvSpPr>
          <p:nvPr>
            <p:ph type="body" idx="1"/>
          </p:nvPr>
        </p:nvSpPr>
        <p:spPr>
          <a:xfrm>
            <a:off x="955993" y="1019494"/>
            <a:ext cx="8229600" cy="5711825"/>
          </a:xfrm>
        </p:spPr>
        <p:txBody>
          <a:bodyPr>
            <a:normAutofit/>
          </a:bodyPr>
          <a:lstStyle/>
          <a:p>
            <a:pPr>
              <a:lnSpc>
                <a:spcPct val="130000"/>
              </a:lnSpc>
            </a:pPr>
            <a:r>
              <a:rPr lang="zh-CN" altLang="en-US" sz="2000" dirty="0">
                <a:ea typeface="微软雅黑" panose="020B0503020204020204" pitchFamily="34" charset="-122"/>
              </a:rPr>
              <a:t>链接过程需要完成符号解析和重定位两方面的工作</a:t>
            </a:r>
          </a:p>
          <a:p>
            <a:pPr lvl="1">
              <a:lnSpc>
                <a:spcPct val="130000"/>
              </a:lnSpc>
            </a:pPr>
            <a:r>
              <a:rPr lang="zh-CN" altLang="en-US" dirty="0" smtClean="0">
                <a:ea typeface="微软雅黑" panose="020B0503020204020204" pitchFamily="34" charset="-122"/>
              </a:rPr>
              <a:t>符号解析的目的就是将符号的引用与符号的定义关联</a:t>
            </a:r>
            <a:r>
              <a:rPr lang="zh-CN" altLang="en-US" dirty="0" smtClean="0">
                <a:ea typeface="微软雅黑" panose="020B0503020204020204" pitchFamily="34" charset="-122"/>
              </a:rPr>
              <a:t>起来。</a:t>
            </a:r>
            <a:endParaRPr lang="zh-CN" altLang="en-US" dirty="0" smtClean="0">
              <a:ea typeface="微软雅黑" panose="020B0503020204020204" pitchFamily="34" charset="-122"/>
            </a:endParaRPr>
          </a:p>
          <a:p>
            <a:pPr lvl="1">
              <a:lnSpc>
                <a:spcPct val="130000"/>
              </a:lnSpc>
            </a:pPr>
            <a:r>
              <a:rPr lang="zh-CN" altLang="en-US" dirty="0" smtClean="0">
                <a:ea typeface="微软雅黑" panose="020B0503020204020204" pitchFamily="34" charset="-122"/>
              </a:rPr>
              <a:t>重定位的目的是分别合并代码和数据，并根据代码和数据在虚拟地址空间中的位置，确定每个符号的最终存储地址，然后根据符号的确切地址来修改符号的引用处的地址。</a:t>
            </a:r>
          </a:p>
          <a:p>
            <a:pPr>
              <a:lnSpc>
                <a:spcPct val="130000"/>
              </a:lnSpc>
            </a:pPr>
            <a:r>
              <a:rPr lang="zh-CN" altLang="en-US" sz="2000" dirty="0">
                <a:ea typeface="微软雅黑" panose="020B0503020204020204" pitchFamily="34" charset="-122"/>
              </a:rPr>
              <a:t>在不同目标模块中可能会定义相同符号，因为相同的多个符号只能分配一个地址，因而链接器需要确定以哪个符号为准。</a:t>
            </a:r>
          </a:p>
          <a:p>
            <a:pPr>
              <a:lnSpc>
                <a:spcPct val="130000"/>
              </a:lnSpc>
            </a:pPr>
            <a:r>
              <a:rPr lang="zh-CN" altLang="en-US" sz="2000" dirty="0">
                <a:ea typeface="微软雅黑" panose="020B0503020204020204" pitchFamily="34" charset="-122"/>
              </a:rPr>
              <a:t>编译器通过对定义符号标识其为强符号还是弱符号，由链接器根据一套规则来确定多重定义符号中哪个是唯一的定义</a:t>
            </a:r>
            <a:r>
              <a:rPr lang="zh-CN" altLang="en-US" sz="2000" dirty="0" smtClean="0">
                <a:ea typeface="微软雅黑" panose="020B0503020204020204" pitchFamily="34" charset="-122"/>
              </a:rPr>
              <a:t>符号。</a:t>
            </a: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3691472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Effect transition="in" filter="blinds(horizontal)">
                                      <p:cBhvr>
                                        <p:cTn id="7" dur="500"/>
                                        <p:tgtEl>
                                          <p:spTgt spid="75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3667">
                                            <p:txEl>
                                              <p:pRg st="1" end="1"/>
                                            </p:txEl>
                                          </p:spTgt>
                                        </p:tgtEl>
                                        <p:attrNameLst>
                                          <p:attrName>style.visibility</p:attrName>
                                        </p:attrNameLst>
                                      </p:cBhvr>
                                      <p:to>
                                        <p:strVal val="visible"/>
                                      </p:to>
                                    </p:set>
                                    <p:animEffect transition="in" filter="blinds(horizontal)">
                                      <p:cBhvr>
                                        <p:cTn id="12" dur="500"/>
                                        <p:tgtEl>
                                          <p:spTgt spid="75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3667">
                                            <p:txEl>
                                              <p:pRg st="2" end="2"/>
                                            </p:txEl>
                                          </p:spTgt>
                                        </p:tgtEl>
                                        <p:attrNameLst>
                                          <p:attrName>style.visibility</p:attrName>
                                        </p:attrNameLst>
                                      </p:cBhvr>
                                      <p:to>
                                        <p:strVal val="visible"/>
                                      </p:to>
                                    </p:set>
                                    <p:animEffect transition="in" filter="blinds(horizontal)">
                                      <p:cBhvr>
                                        <p:cTn id="17" dur="500"/>
                                        <p:tgtEl>
                                          <p:spTgt spid="75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3667">
                                            <p:txEl>
                                              <p:pRg st="3" end="3"/>
                                            </p:txEl>
                                          </p:spTgt>
                                        </p:tgtEl>
                                        <p:attrNameLst>
                                          <p:attrName>style.visibility</p:attrName>
                                        </p:attrNameLst>
                                      </p:cBhvr>
                                      <p:to>
                                        <p:strVal val="visible"/>
                                      </p:to>
                                    </p:set>
                                    <p:animEffect transition="in" filter="blinds(horizontal)">
                                      <p:cBhvr>
                                        <p:cTn id="22" dur="500"/>
                                        <p:tgtEl>
                                          <p:spTgt spid="7536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3667">
                                            <p:txEl>
                                              <p:pRg st="4" end="4"/>
                                            </p:txEl>
                                          </p:spTgt>
                                        </p:tgtEl>
                                        <p:attrNameLst>
                                          <p:attrName>style.visibility</p:attrName>
                                        </p:attrNameLst>
                                      </p:cBhvr>
                                      <p:to>
                                        <p:strVal val="visible"/>
                                      </p:to>
                                    </p:set>
                                    <p:animEffect transition="in" filter="blinds(horizontal)">
                                      <p:cBhvr>
                                        <p:cTn id="27" dur="500"/>
                                        <p:tgtEl>
                                          <p:spTgt spid="7536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17" y="165934"/>
            <a:ext cx="10515600" cy="1325563"/>
          </a:xfrm>
        </p:spPr>
        <p:txBody>
          <a:bodyPr/>
          <a:lstStyle/>
          <a:p>
            <a:r>
              <a:rPr lang="zh-CN" altLang="en-US" dirty="0"/>
              <a:t>第四章复习</a:t>
            </a:r>
          </a:p>
        </p:txBody>
      </p:sp>
      <p:graphicFrame>
        <p:nvGraphicFramePr>
          <p:cNvPr id="4" name="Object 12"/>
          <p:cNvGraphicFramePr>
            <a:graphicFrameLocks noChangeAspect="1"/>
          </p:cNvGraphicFramePr>
          <p:nvPr>
            <p:ph sz="half" idx="4294967295"/>
            <p:extLst>
              <p:ext uri="{D42A27DB-BD31-4B8C-83A1-F6EECF244321}">
                <p14:modId xmlns:p14="http://schemas.microsoft.com/office/powerpoint/2010/main" val="113642051"/>
              </p:ext>
            </p:extLst>
          </p:nvPr>
        </p:nvGraphicFramePr>
        <p:xfrm>
          <a:off x="220073" y="1125613"/>
          <a:ext cx="7123611" cy="2245979"/>
        </p:xfrm>
        <a:graphic>
          <a:graphicData uri="http://schemas.openxmlformats.org/presentationml/2006/ole">
            <mc:AlternateContent xmlns:mc="http://schemas.openxmlformats.org/markup-compatibility/2006">
              <mc:Choice xmlns:v="urn:schemas-microsoft-com:vml" Requires="v">
                <p:oleObj spid="_x0000_s1027" name="位图图像" r:id="rId3" imgW="7209524" imgH="1628571" progId="Paint.Picture">
                  <p:embed/>
                </p:oleObj>
              </mc:Choice>
              <mc:Fallback>
                <p:oleObj name="位图图像" r:id="rId3" imgW="7209524" imgH="16285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73" y="1125613"/>
                        <a:ext cx="7123611" cy="2245979"/>
                      </a:xfrm>
                      <a:prstGeom prst="rect">
                        <a:avLst/>
                      </a:prstGeom>
                      <a:noFill/>
                      <a:ln>
                        <a:noFill/>
                      </a:ln>
                      <a:effectLst/>
                    </p:spPr>
                  </p:pic>
                </p:oleObj>
              </mc:Fallback>
            </mc:AlternateContent>
          </a:graphicData>
        </a:graphic>
      </p:graphicFrame>
      <p:grpSp>
        <p:nvGrpSpPr>
          <p:cNvPr id="5" name="Group 4"/>
          <p:cNvGrpSpPr>
            <a:grpSpLocks/>
          </p:cNvGrpSpPr>
          <p:nvPr/>
        </p:nvGrpSpPr>
        <p:grpSpPr bwMode="auto">
          <a:xfrm>
            <a:off x="9471207" y="365125"/>
            <a:ext cx="3260725" cy="6149975"/>
            <a:chOff x="3693" y="912"/>
            <a:chExt cx="2054" cy="3104"/>
          </a:xfrm>
        </p:grpSpPr>
        <p:sp>
          <p:nvSpPr>
            <p:cNvPr id="6"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sz="2000" b="1" smtClean="0">
                  <a:latin typeface="微软雅黑" panose="020B0503020204020204" pitchFamily="34" charset="-122"/>
                  <a:ea typeface="微软雅黑" panose="020B0503020204020204" pitchFamily="34" charset="-122"/>
                  <a:cs typeface="msgothic"/>
                </a:rPr>
                <a:t>ELF header</a:t>
              </a:r>
            </a:p>
          </p:txBody>
        </p:sp>
        <p:sp>
          <p:nvSpPr>
            <p:cNvPr id="7"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smtClean="0">
                  <a:latin typeface="微软雅黑" panose="020B0503020204020204" pitchFamily="34" charset="-122"/>
                  <a:ea typeface="微软雅黑" panose="020B0503020204020204" pitchFamily="34" charset="-122"/>
                  <a:cs typeface="msgothic"/>
                </a:rPr>
                <a:t>.text section</a:t>
              </a:r>
            </a:p>
          </p:txBody>
        </p:sp>
        <p:sp>
          <p:nvSpPr>
            <p:cNvPr id="8"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smtClean="0">
                  <a:latin typeface="微软雅黑" panose="020B0503020204020204" pitchFamily="34" charset="-122"/>
                  <a:ea typeface="微软雅黑" panose="020B0503020204020204" pitchFamily="34" charset="-122"/>
                  <a:cs typeface="msgothic"/>
                </a:rPr>
                <a:t>.rodata section</a:t>
              </a:r>
            </a:p>
          </p:txBody>
        </p:sp>
        <p:sp>
          <p:nvSpPr>
            <p:cNvPr id="9"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smtClean="0">
                  <a:latin typeface="微软雅黑" panose="020B0503020204020204" pitchFamily="34" charset="-122"/>
                  <a:ea typeface="微软雅黑" panose="020B0503020204020204" pitchFamily="34" charset="-122"/>
                  <a:cs typeface="msgothic"/>
                </a:rPr>
                <a:t>.bss section</a:t>
              </a:r>
            </a:p>
          </p:txBody>
        </p:sp>
        <p:sp>
          <p:nvSpPr>
            <p:cNvPr id="10"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smtClean="0">
                  <a:latin typeface="微软雅黑" panose="020B0503020204020204" pitchFamily="34" charset="-122"/>
                  <a:ea typeface="微软雅黑" panose="020B0503020204020204" pitchFamily="34" charset="-122"/>
                  <a:cs typeface="msgothic"/>
                </a:rPr>
                <a:t>.symtab section</a:t>
              </a:r>
            </a:p>
          </p:txBody>
        </p:sp>
        <p:sp>
          <p:nvSpPr>
            <p:cNvPr id="11"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smtClean="0">
                  <a:latin typeface="微软雅黑" panose="020B0503020204020204" pitchFamily="34" charset="-122"/>
                  <a:ea typeface="微软雅黑" panose="020B0503020204020204" pitchFamily="34" charset="-122"/>
                  <a:cs typeface="msgothic"/>
                </a:rPr>
                <a:t>.rel.txt section</a:t>
              </a:r>
            </a:p>
          </p:txBody>
        </p:sp>
        <p:sp>
          <p:nvSpPr>
            <p:cNvPr id="12"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smtClean="0">
                  <a:latin typeface="微软雅黑" panose="020B0503020204020204" pitchFamily="34" charset="-122"/>
                  <a:ea typeface="微软雅黑" panose="020B0503020204020204" pitchFamily="34" charset="-122"/>
                  <a:cs typeface="msgothic"/>
                </a:rPr>
                <a:t>.rel.data section</a:t>
              </a:r>
            </a:p>
          </p:txBody>
        </p:sp>
        <p:sp>
          <p:nvSpPr>
            <p:cNvPr id="13"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1600" b="1" smtClean="0">
                  <a:latin typeface="Courier New" panose="02070309020205020404" pitchFamily="49" charset="0"/>
                  <a:ea typeface="msgothic"/>
                  <a:cs typeface="msgothic"/>
                </a:rPr>
                <a:t>.</a:t>
              </a:r>
              <a:r>
                <a:rPr lang="en-GB" altLang="zh-CN" sz="2000" b="1" smtClean="0">
                  <a:latin typeface="微软雅黑" panose="020B0503020204020204" pitchFamily="34" charset="-122"/>
                  <a:ea typeface="微软雅黑" panose="020B0503020204020204" pitchFamily="34" charset="-122"/>
                  <a:cs typeface="msgothic"/>
                </a:rPr>
                <a:t>debug section</a:t>
              </a:r>
            </a:p>
          </p:txBody>
        </p:sp>
        <p:sp>
          <p:nvSpPr>
            <p:cNvPr id="14"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sz="2000" b="1" smtClean="0">
                  <a:latin typeface="微软雅黑" panose="020B0503020204020204" pitchFamily="34" charset="-122"/>
                  <a:ea typeface="微软雅黑" panose="020B0503020204020204" pitchFamily="34" charset="-122"/>
                  <a:cs typeface="msgothic"/>
                </a:rPr>
                <a:t>Section header table</a:t>
              </a:r>
            </a:p>
          </p:txBody>
        </p:sp>
        <p:sp>
          <p:nvSpPr>
            <p:cNvPr id="15" name="Text Box 13"/>
            <p:cNvSpPr txBox="1">
              <a:spLocks noChangeArrowheads="1"/>
            </p:cNvSpPr>
            <p:nvPr/>
          </p:nvSpPr>
          <p:spPr bwMode="auto">
            <a:xfrm>
              <a:off x="5568" y="912"/>
              <a:ext cx="17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600">
                  <a:solidFill>
                    <a:srgbClr val="000066"/>
                  </a:solidFill>
                  <a:latin typeface="Calibri" panose="020F0502020204030204" pitchFamily="34" charset="0"/>
                  <a:ea typeface="msgothic"/>
                  <a:cs typeface="msgothic"/>
                </a:rPr>
                <a:t>0</a:t>
              </a:r>
            </a:p>
          </p:txBody>
        </p:sp>
        <p:sp>
          <p:nvSpPr>
            <p:cNvPr id="16"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smtClean="0">
                  <a:latin typeface="微软雅黑" panose="020B0503020204020204" pitchFamily="34" charset="-122"/>
                  <a:ea typeface="微软雅黑" panose="020B0503020204020204" pitchFamily="34" charset="-122"/>
                  <a:cs typeface="msgothic"/>
                </a:rPr>
                <a:t>.data section</a:t>
              </a:r>
            </a:p>
          </p:txBody>
        </p:sp>
        <p:sp>
          <p:nvSpPr>
            <p:cNvPr id="17" name="Rectangle 11"/>
            <p:cNvSpPr>
              <a:spLocks noChangeArrowheads="1"/>
            </p:cNvSpPr>
            <p:nvPr/>
          </p:nvSpPr>
          <p:spPr bwMode="auto">
            <a:xfrm>
              <a:off x="3693" y="3155"/>
              <a:ext cx="1872" cy="240"/>
            </a:xfrm>
            <a:prstGeom prst="rect">
              <a:avLst/>
            </a:prstGeom>
            <a:solidFill>
              <a:srgbClr val="D6D6F5">
                <a:alpha val="18823"/>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.strtab section</a:t>
              </a:r>
            </a:p>
          </p:txBody>
        </p:sp>
        <p:sp>
          <p:nvSpPr>
            <p:cNvPr id="18" name="Rectangle 11"/>
            <p:cNvSpPr>
              <a:spLocks noChangeArrowheads="1"/>
            </p:cNvSpPr>
            <p:nvPr/>
          </p:nvSpPr>
          <p:spPr bwMode="auto">
            <a:xfrm>
              <a:off x="3697" y="3387"/>
              <a:ext cx="1872" cy="240"/>
            </a:xfrm>
            <a:prstGeom prst="rect">
              <a:avLst/>
            </a:prstGeom>
            <a:solidFill>
              <a:srgbClr val="D6D6F5">
                <a:alpha val="18823"/>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.line section</a:t>
              </a:r>
            </a:p>
          </p:txBody>
        </p:sp>
      </p:gr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073" y="3139188"/>
            <a:ext cx="3115279" cy="3815528"/>
          </a:xfrm>
          <a:prstGeom prst="rect">
            <a:avLst/>
          </a:prstGeom>
        </p:spPr>
      </p:pic>
    </p:spTree>
    <p:extLst>
      <p:ext uri="{BB962C8B-B14F-4D97-AF65-F5344CB8AC3E}">
        <p14:creationId xmlns:p14="http://schemas.microsoft.com/office/powerpoint/2010/main" val="134193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1115072" y="1142387"/>
          <a:ext cx="9597752" cy="3327400"/>
        </p:xfrm>
        <a:graphic>
          <a:graphicData uri="http://schemas.openxmlformats.org/drawingml/2006/table">
            <a:tbl>
              <a:tblPr firstRow="1" bandRow="1">
                <a:tableStyleId>{5C22544A-7EE6-4342-B048-85BDC9FD1C3A}</a:tableStyleId>
              </a:tblPr>
              <a:tblGrid>
                <a:gridCol w="1406769"/>
                <a:gridCol w="1261265"/>
                <a:gridCol w="1515036"/>
                <a:gridCol w="1515035"/>
                <a:gridCol w="1102659"/>
                <a:gridCol w="1111623"/>
                <a:gridCol w="663388"/>
                <a:gridCol w="1021977"/>
              </a:tblGrid>
              <a:tr h="370840">
                <a:tc>
                  <a:txBody>
                    <a:bodyPr/>
                    <a:lstStyle/>
                    <a:p>
                      <a:pPr algn="ctr"/>
                      <a:r>
                        <a:rPr lang="en-US" altLang="zh-CN" dirty="0" smtClean="0"/>
                        <a:t>Type</a:t>
                      </a:r>
                      <a:endParaRPr lang="zh-CN" altLang="en-US" dirty="0"/>
                    </a:p>
                  </a:txBody>
                  <a:tcPr/>
                </a:tc>
                <a:tc>
                  <a:txBody>
                    <a:bodyPr/>
                    <a:lstStyle/>
                    <a:p>
                      <a:pPr algn="ctr"/>
                      <a:r>
                        <a:rPr lang="en-US" altLang="zh-CN" dirty="0" smtClean="0"/>
                        <a:t>Offset</a:t>
                      </a:r>
                      <a:endParaRPr lang="zh-CN" altLang="en-US" dirty="0"/>
                    </a:p>
                  </a:txBody>
                  <a:tcPr/>
                </a:tc>
                <a:tc>
                  <a:txBody>
                    <a:bodyPr/>
                    <a:lstStyle/>
                    <a:p>
                      <a:pPr algn="ctr"/>
                      <a:r>
                        <a:rPr lang="en-US" altLang="zh-CN" dirty="0" err="1" smtClean="0"/>
                        <a:t>VirtAddr</a:t>
                      </a:r>
                      <a:endParaRPr lang="zh-CN" altLang="en-US" dirty="0"/>
                    </a:p>
                  </a:txBody>
                  <a:tcPr/>
                </a:tc>
                <a:tc>
                  <a:txBody>
                    <a:bodyPr/>
                    <a:lstStyle/>
                    <a:p>
                      <a:pPr algn="ctr"/>
                      <a:r>
                        <a:rPr lang="en-US" altLang="zh-CN" dirty="0" err="1" smtClean="0"/>
                        <a:t>PhysAddr</a:t>
                      </a:r>
                      <a:endParaRPr lang="zh-CN" altLang="en-US" dirty="0"/>
                    </a:p>
                  </a:txBody>
                  <a:tcPr/>
                </a:tc>
                <a:tc>
                  <a:txBody>
                    <a:bodyPr/>
                    <a:lstStyle/>
                    <a:p>
                      <a:pPr algn="ctr"/>
                      <a:r>
                        <a:rPr lang="en-US" altLang="zh-CN" dirty="0" err="1" smtClean="0"/>
                        <a:t>FileSiz</a:t>
                      </a:r>
                      <a:endParaRPr lang="zh-CN" altLang="en-US" dirty="0"/>
                    </a:p>
                  </a:txBody>
                  <a:tcPr/>
                </a:tc>
                <a:tc>
                  <a:txBody>
                    <a:bodyPr/>
                    <a:lstStyle/>
                    <a:p>
                      <a:pPr algn="ctr"/>
                      <a:r>
                        <a:rPr lang="en-US" altLang="zh-CN" dirty="0" err="1" smtClean="0"/>
                        <a:t>MemSiz</a:t>
                      </a:r>
                      <a:endParaRPr lang="zh-CN" altLang="en-US" dirty="0"/>
                    </a:p>
                  </a:txBody>
                  <a:tcPr/>
                </a:tc>
                <a:tc>
                  <a:txBody>
                    <a:bodyPr/>
                    <a:lstStyle/>
                    <a:p>
                      <a:pPr algn="ctr"/>
                      <a:r>
                        <a:rPr lang="en-US" altLang="zh-CN" dirty="0" err="1" smtClean="0"/>
                        <a:t>Flg</a:t>
                      </a:r>
                      <a:endParaRPr lang="zh-CN" altLang="en-US" dirty="0"/>
                    </a:p>
                  </a:txBody>
                  <a:tcPr/>
                </a:tc>
                <a:tc>
                  <a:txBody>
                    <a:bodyPr/>
                    <a:lstStyle/>
                    <a:p>
                      <a:pPr algn="ctr"/>
                      <a:r>
                        <a:rPr lang="en-US" altLang="zh-CN" dirty="0" smtClean="0"/>
                        <a:t>Align</a:t>
                      </a:r>
                      <a:endParaRPr lang="zh-CN" altLang="en-US" dirty="0"/>
                    </a:p>
                  </a:txBody>
                  <a:tcPr/>
                </a:tc>
              </a:tr>
              <a:tr h="370840">
                <a:tc>
                  <a:txBody>
                    <a:bodyPr/>
                    <a:lstStyle/>
                    <a:p>
                      <a:r>
                        <a:rPr lang="en-US" altLang="zh-CN" dirty="0" smtClean="0"/>
                        <a:t>PHDR</a:t>
                      </a:r>
                      <a:endParaRPr lang="zh-CN" altLang="en-US" dirty="0"/>
                    </a:p>
                  </a:txBody>
                  <a:tcPr/>
                </a:tc>
                <a:tc>
                  <a:txBody>
                    <a:bodyPr/>
                    <a:lstStyle/>
                    <a:p>
                      <a:r>
                        <a:rPr lang="en-US" altLang="zh-CN" dirty="0" smtClean="0"/>
                        <a:t>0x000034</a:t>
                      </a:r>
                      <a:endParaRPr lang="zh-CN" altLang="en-US" dirty="0"/>
                    </a:p>
                  </a:txBody>
                  <a:tcPr/>
                </a:tc>
                <a:tc>
                  <a:txBody>
                    <a:bodyPr/>
                    <a:lstStyle/>
                    <a:p>
                      <a:r>
                        <a:rPr lang="en-US" altLang="zh-CN" dirty="0" smtClean="0"/>
                        <a:t>0x05f220ea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0x05f220ea</a:t>
                      </a:r>
                      <a:endParaRPr lang="zh-CN" altLang="en-US" dirty="0" smtClean="0"/>
                    </a:p>
                  </a:txBody>
                  <a:tcPr/>
                </a:tc>
                <a:tc>
                  <a:txBody>
                    <a:bodyPr/>
                    <a:lstStyle/>
                    <a:p>
                      <a:r>
                        <a:rPr lang="en-US" altLang="zh-CN" dirty="0" smtClean="0"/>
                        <a:t>0x00100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0x00100</a:t>
                      </a:r>
                      <a:endParaRPr lang="zh-CN" altLang="en-US" dirty="0" smtClean="0"/>
                    </a:p>
                  </a:txBody>
                  <a:tcPr/>
                </a:tc>
                <a:tc>
                  <a:txBody>
                    <a:bodyPr/>
                    <a:lstStyle/>
                    <a:p>
                      <a:r>
                        <a:rPr lang="en-US" altLang="zh-CN" dirty="0" smtClean="0"/>
                        <a:t>R   E</a:t>
                      </a:r>
                      <a:endParaRPr lang="zh-CN" altLang="en-US" dirty="0"/>
                    </a:p>
                  </a:txBody>
                  <a:tcPr/>
                </a:tc>
                <a:tc>
                  <a:txBody>
                    <a:bodyPr/>
                    <a:lstStyle/>
                    <a:p>
                      <a:r>
                        <a:rPr lang="en-US" altLang="zh-CN" dirty="0" smtClean="0"/>
                        <a:t>0x4</a:t>
                      </a:r>
                      <a:endParaRPr lang="zh-CN" altLang="en-US" dirty="0"/>
                    </a:p>
                  </a:txBody>
                  <a:tcPr/>
                </a:tc>
              </a:tr>
              <a:tr h="370840">
                <a:tc>
                  <a:txBody>
                    <a:bodyPr/>
                    <a:lstStyle/>
                    <a:p>
                      <a:r>
                        <a:rPr lang="en-US" altLang="zh-CN" dirty="0" smtClean="0"/>
                        <a:t>INTERP</a:t>
                      </a:r>
                    </a:p>
                  </a:txBody>
                  <a:tcPr/>
                </a:tc>
                <a:tc>
                  <a:txBody>
                    <a:bodyPr/>
                    <a:lstStyle/>
                    <a:p>
                      <a:r>
                        <a:rPr lang="en-US" altLang="zh-CN" dirty="0" smtClean="0"/>
                        <a:t>0x000134</a:t>
                      </a:r>
                      <a:endParaRPr lang="zh-CN" altLang="en-US" dirty="0"/>
                    </a:p>
                  </a:txBody>
                  <a:tcPr/>
                </a:tc>
                <a:tc>
                  <a:txBody>
                    <a:bodyPr/>
                    <a:lstStyle/>
                    <a:p>
                      <a:r>
                        <a:rPr lang="en-US" altLang="zh-CN" dirty="0" smtClean="0"/>
                        <a:t>0x05f221ea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0x05f221ea</a:t>
                      </a:r>
                      <a:endParaRPr lang="zh-CN" altLang="en-US" dirty="0" smtClean="0"/>
                    </a:p>
                  </a:txBody>
                  <a:tcPr/>
                </a:tc>
                <a:tc>
                  <a:txBody>
                    <a:bodyPr/>
                    <a:lstStyle/>
                    <a:p>
                      <a:r>
                        <a:rPr lang="en-US" altLang="zh-CN" dirty="0" smtClean="0"/>
                        <a:t>0x00013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0x00013</a:t>
                      </a:r>
                      <a:endParaRPr lang="zh-CN" altLang="en-US" dirty="0" smtClean="0"/>
                    </a:p>
                  </a:txBody>
                  <a:tcPr/>
                </a:tc>
                <a:tc>
                  <a:txBody>
                    <a:bodyPr/>
                    <a:lstStyle/>
                    <a:p>
                      <a:r>
                        <a:rPr lang="en-US" altLang="zh-CN" dirty="0" smtClean="0"/>
                        <a:t>R</a:t>
                      </a:r>
                      <a:endParaRPr lang="zh-CN" altLang="en-US" dirty="0"/>
                    </a:p>
                  </a:txBody>
                  <a:tcPr/>
                </a:tc>
                <a:tc>
                  <a:txBody>
                    <a:bodyPr/>
                    <a:lstStyle/>
                    <a:p>
                      <a:r>
                        <a:rPr lang="en-US" altLang="zh-CN" dirty="0" smtClean="0"/>
                        <a:t>0x1</a:t>
                      </a:r>
                      <a:endParaRPr lang="zh-CN" altLang="en-US" dirty="0"/>
                    </a:p>
                  </a:txBody>
                  <a:tcPr/>
                </a:tc>
              </a:tr>
              <a:tr h="370840">
                <a:tc>
                  <a:txBody>
                    <a:bodyPr/>
                    <a:lstStyle/>
                    <a:p>
                      <a:r>
                        <a:rPr lang="en-US" altLang="zh-CN" dirty="0" smtClean="0"/>
                        <a:t>LOAD</a:t>
                      </a:r>
                      <a:endParaRPr lang="zh-CN" altLang="en-US" dirty="0"/>
                    </a:p>
                  </a:txBody>
                  <a:tcPr/>
                </a:tc>
                <a:tc>
                  <a:txBody>
                    <a:bodyPr/>
                    <a:lstStyle/>
                    <a:p>
                      <a:r>
                        <a:rPr lang="en-US" altLang="zh-CN" dirty="0" smtClean="0"/>
                        <a:t>0x000000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0x05f22000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0x05f22000</a:t>
                      </a:r>
                      <a:endParaRPr lang="zh-CN" altLang="en-US" dirty="0" smtClean="0"/>
                    </a:p>
                  </a:txBody>
                  <a:tcPr/>
                </a:tc>
                <a:tc>
                  <a:txBody>
                    <a:bodyPr/>
                    <a:lstStyle/>
                    <a:p>
                      <a:r>
                        <a:rPr lang="en-US" altLang="zh-CN" dirty="0" smtClean="0"/>
                        <a:t>0x003fc</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0x003fc</a:t>
                      </a:r>
                      <a:endParaRPr lang="zh-CN" altLang="en-US" dirty="0" smtClean="0"/>
                    </a:p>
                  </a:txBody>
                  <a:tcPr/>
                </a:tc>
                <a:tc>
                  <a:txBody>
                    <a:bodyPr/>
                    <a:lstStyle/>
                    <a:p>
                      <a:r>
                        <a:rPr lang="en-US" altLang="zh-CN" dirty="0" smtClean="0"/>
                        <a:t>R   E</a:t>
                      </a:r>
                      <a:endParaRPr lang="zh-CN" altLang="en-US" dirty="0"/>
                    </a:p>
                  </a:txBody>
                  <a:tcPr/>
                </a:tc>
                <a:tc>
                  <a:txBody>
                    <a:bodyPr/>
                    <a:lstStyle/>
                    <a:p>
                      <a:r>
                        <a:rPr lang="en-US" altLang="zh-CN" dirty="0" smtClean="0"/>
                        <a:t>0x1000</a:t>
                      </a:r>
                      <a:endParaRPr lang="zh-CN" altLang="en-US" dirty="0"/>
                    </a:p>
                  </a:txBody>
                  <a:tcPr/>
                </a:tc>
              </a:tr>
              <a:tr h="370840">
                <a:tc>
                  <a:txBody>
                    <a:bodyPr/>
                    <a:lstStyle/>
                    <a:p>
                      <a:r>
                        <a:rPr lang="en-US" altLang="zh-CN" dirty="0" smtClean="0"/>
                        <a:t>LOAD</a:t>
                      </a:r>
                      <a:endParaRPr lang="zh-CN" altLang="en-US" dirty="0"/>
                    </a:p>
                  </a:txBody>
                  <a:tcPr/>
                </a:tc>
                <a:tc>
                  <a:txBody>
                    <a:bodyPr/>
                    <a:lstStyle/>
                    <a:p>
                      <a:r>
                        <a:rPr lang="en-US" altLang="zh-CN" dirty="0" smtClean="0"/>
                        <a:t>0x000e8a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0x05f23e8a</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0x05f23e8a</a:t>
                      </a:r>
                      <a:endParaRPr lang="zh-CN" altLang="en-US" dirty="0" smtClean="0"/>
                    </a:p>
                  </a:txBody>
                  <a:tcPr/>
                </a:tc>
                <a:tc>
                  <a:txBody>
                    <a:bodyPr/>
                    <a:lstStyle/>
                    <a:p>
                      <a:r>
                        <a:rPr lang="en-US" altLang="zh-CN" dirty="0" smtClean="0"/>
                        <a:t>0x000f0</a:t>
                      </a:r>
                      <a:endParaRPr lang="zh-CN" altLang="en-US" dirty="0"/>
                    </a:p>
                  </a:txBody>
                  <a:tcPr/>
                </a:tc>
                <a:tc>
                  <a:txBody>
                    <a:bodyPr/>
                    <a:lstStyle/>
                    <a:p>
                      <a:r>
                        <a:rPr lang="en-US" altLang="zh-CN" dirty="0" smtClean="0"/>
                        <a:t>0x00100</a:t>
                      </a:r>
                      <a:endParaRPr lang="zh-CN" altLang="en-US" dirty="0"/>
                    </a:p>
                  </a:txBody>
                  <a:tcPr/>
                </a:tc>
                <a:tc>
                  <a:txBody>
                    <a:bodyPr/>
                    <a:lstStyle/>
                    <a:p>
                      <a:r>
                        <a:rPr lang="en-US" altLang="zh-CN" dirty="0" smtClean="0"/>
                        <a:t>RW</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0x1000</a:t>
                      </a:r>
                      <a:endParaRPr lang="zh-CN" altLang="en-US" dirty="0" smtClean="0"/>
                    </a:p>
                  </a:txBody>
                  <a:tcPr/>
                </a:tc>
              </a:tr>
              <a:tr h="370840">
                <a:tc>
                  <a:txBody>
                    <a:bodyPr/>
                    <a:lstStyle/>
                    <a:p>
                      <a:r>
                        <a:rPr lang="en-US" altLang="zh-CN" dirty="0" smtClean="0"/>
                        <a:t>DYNAMIC</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0x000eaa</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0x05f23eaa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0x05f23eaa</a:t>
                      </a:r>
                      <a:endParaRPr lang="zh-CN" altLang="en-US" dirty="0"/>
                    </a:p>
                  </a:txBody>
                  <a:tcPr/>
                </a:tc>
                <a:tc>
                  <a:txBody>
                    <a:bodyPr/>
                    <a:lstStyle/>
                    <a:p>
                      <a:r>
                        <a:rPr lang="en-US" altLang="zh-CN" dirty="0" smtClean="0"/>
                        <a:t>0x000d0</a:t>
                      </a:r>
                      <a:endParaRPr lang="zh-CN" altLang="en-US" dirty="0"/>
                    </a:p>
                  </a:txBody>
                  <a:tcPr/>
                </a:tc>
                <a:tc>
                  <a:txBody>
                    <a:bodyPr/>
                    <a:lstStyle/>
                    <a:p>
                      <a:r>
                        <a:rPr lang="en-US" altLang="zh-CN" dirty="0" smtClean="0"/>
                        <a:t>0x000d0</a:t>
                      </a:r>
                      <a:endParaRPr lang="zh-CN" altLang="en-US" dirty="0"/>
                    </a:p>
                  </a:txBody>
                  <a:tcPr/>
                </a:tc>
                <a:tc>
                  <a:txBody>
                    <a:bodyPr/>
                    <a:lstStyle/>
                    <a:p>
                      <a:r>
                        <a:rPr lang="en-US" altLang="zh-CN" dirty="0" smtClean="0"/>
                        <a:t>RW</a:t>
                      </a:r>
                      <a:endParaRPr lang="zh-CN" altLang="en-US" dirty="0"/>
                    </a:p>
                  </a:txBody>
                  <a:tcPr/>
                </a:tc>
                <a:tc>
                  <a:txBody>
                    <a:bodyPr/>
                    <a:lstStyle/>
                    <a:p>
                      <a:r>
                        <a:rPr lang="en-US" altLang="zh-CN" dirty="0" smtClean="0"/>
                        <a:t>0x4</a:t>
                      </a:r>
                      <a:endParaRPr lang="zh-CN" altLang="en-US" dirty="0"/>
                    </a:p>
                  </a:txBody>
                  <a:tcPr/>
                </a:tc>
              </a:tr>
              <a:tr h="370840">
                <a:tc>
                  <a:txBody>
                    <a:bodyPr/>
                    <a:lstStyle/>
                    <a:p>
                      <a:r>
                        <a:rPr lang="en-US" altLang="zh-CN" dirty="0" smtClean="0"/>
                        <a:t>NOTE</a:t>
                      </a:r>
                      <a:endParaRPr lang="zh-CN" altLang="en-US" dirty="0"/>
                    </a:p>
                  </a:txBody>
                  <a:tcPr/>
                </a:tc>
                <a:tc>
                  <a:txBody>
                    <a:bodyPr/>
                    <a:lstStyle/>
                    <a:p>
                      <a:r>
                        <a:rPr lang="en-US" altLang="zh-CN" dirty="0" smtClean="0"/>
                        <a:t>0x000288</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0x05f22288</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0x05f22288</a:t>
                      </a:r>
                      <a:endParaRPr lang="zh-CN" altLang="en-US" dirty="0" smtClean="0"/>
                    </a:p>
                  </a:txBody>
                  <a:tcPr/>
                </a:tc>
                <a:tc>
                  <a:txBody>
                    <a:bodyPr/>
                    <a:lstStyle/>
                    <a:p>
                      <a:r>
                        <a:rPr lang="en-US" altLang="zh-CN" dirty="0" smtClean="0"/>
                        <a:t>0x000ff</a:t>
                      </a:r>
                      <a:endParaRPr lang="zh-CN" altLang="en-US" dirty="0"/>
                    </a:p>
                  </a:txBody>
                  <a:tcPr/>
                </a:tc>
                <a:tc>
                  <a:txBody>
                    <a:bodyPr/>
                    <a:lstStyle/>
                    <a:p>
                      <a:r>
                        <a:rPr lang="en-US" altLang="zh-CN" dirty="0" smtClean="0"/>
                        <a:t>0x000ff</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0x4</a:t>
                      </a:r>
                      <a:endParaRPr lang="zh-CN" altLang="en-US" dirty="0"/>
                    </a:p>
                  </a:txBody>
                  <a:tcPr/>
                </a:tc>
              </a:tr>
              <a:tr h="320040">
                <a:tc>
                  <a:txBody>
                    <a:bodyPr/>
                    <a:lstStyle/>
                    <a:p>
                      <a:r>
                        <a:rPr lang="en-US" altLang="zh-CN" dirty="0" smtClean="0"/>
                        <a:t>GNU_STACK</a:t>
                      </a:r>
                    </a:p>
                  </a:txBody>
                  <a:tcPr/>
                </a:tc>
                <a:tc>
                  <a:txBody>
                    <a:bodyPr/>
                    <a:lstStyle/>
                    <a:p>
                      <a:r>
                        <a:rPr lang="en-US" altLang="zh-CN" dirty="0" smtClean="0"/>
                        <a:t>0x000000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0x00000000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0x00000000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0x00000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0x00000</a:t>
                      </a:r>
                      <a:endParaRPr lang="zh-CN" altLang="en-US" dirty="0"/>
                    </a:p>
                  </a:txBody>
                  <a:tcPr/>
                </a:tc>
                <a:tc>
                  <a:txBody>
                    <a:bodyPr/>
                    <a:lstStyle/>
                    <a:p>
                      <a:r>
                        <a:rPr lang="en-US" altLang="zh-CN" dirty="0" smtClean="0"/>
                        <a:t>RW</a:t>
                      </a:r>
                      <a:endParaRPr lang="zh-CN" altLang="en-US" dirty="0"/>
                    </a:p>
                  </a:txBody>
                  <a:tcPr/>
                </a:tc>
                <a:tc>
                  <a:txBody>
                    <a:bodyPr/>
                    <a:lstStyle/>
                    <a:p>
                      <a:r>
                        <a:rPr lang="en-US" altLang="zh-CN" dirty="0" smtClean="0"/>
                        <a:t>0x4</a:t>
                      </a:r>
                      <a:endParaRPr lang="zh-CN" altLang="en-US" dirty="0"/>
                    </a:p>
                  </a:txBody>
                  <a:tcPr/>
                </a:tc>
              </a:tr>
              <a:tr h="320040">
                <a:tc>
                  <a:txBody>
                    <a:bodyPr/>
                    <a:lstStyle/>
                    <a:p>
                      <a:r>
                        <a:rPr lang="en-US" altLang="zh-CN" dirty="0" smtClean="0"/>
                        <a:t>GNU_RELRO</a:t>
                      </a:r>
                    </a:p>
                  </a:txBody>
                  <a:tcPr/>
                </a:tc>
                <a:tc>
                  <a:txBody>
                    <a:bodyPr/>
                    <a:lstStyle/>
                    <a:p>
                      <a:r>
                        <a:rPr lang="en-US" altLang="zh-CN" dirty="0" smtClean="0"/>
                        <a:t>0x000e8a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0x05f23e8a</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0x05f23e8a</a:t>
                      </a:r>
                      <a:endParaRPr lang="zh-CN" altLang="en-US" dirty="0" smtClean="0"/>
                    </a:p>
                  </a:txBody>
                  <a:tcPr/>
                </a:tc>
                <a:tc>
                  <a:txBody>
                    <a:bodyPr/>
                    <a:lstStyle/>
                    <a:p>
                      <a:r>
                        <a:rPr lang="en-US" altLang="zh-CN" dirty="0" smtClean="0"/>
                        <a:t>0x000e0</a:t>
                      </a:r>
                      <a:endParaRPr lang="zh-CN" altLang="en-US" dirty="0"/>
                    </a:p>
                  </a:txBody>
                  <a:tcPr/>
                </a:tc>
                <a:tc>
                  <a:txBody>
                    <a:bodyPr/>
                    <a:lstStyle/>
                    <a:p>
                      <a:r>
                        <a:rPr lang="en-US" altLang="zh-CN" dirty="0" smtClean="0"/>
                        <a:t>0x000e0</a:t>
                      </a:r>
                      <a:endParaRPr lang="zh-CN" altLang="en-US" dirty="0"/>
                    </a:p>
                  </a:txBody>
                  <a:tcPr/>
                </a:tc>
                <a:tc>
                  <a:txBody>
                    <a:bodyPr/>
                    <a:lstStyle/>
                    <a:p>
                      <a:r>
                        <a:rPr lang="en-US" altLang="zh-CN" dirty="0" smtClean="0"/>
                        <a:t>R</a:t>
                      </a:r>
                      <a:endParaRPr lang="zh-CN" altLang="en-US" dirty="0"/>
                    </a:p>
                  </a:txBody>
                  <a:tcPr/>
                </a:tc>
                <a:tc>
                  <a:txBody>
                    <a:bodyPr/>
                    <a:lstStyle/>
                    <a:p>
                      <a:r>
                        <a:rPr lang="en-US" altLang="zh-CN" dirty="0" smtClean="0"/>
                        <a:t>0x1</a:t>
                      </a:r>
                      <a:endParaRPr lang="zh-CN" altLang="en-US" dirty="0"/>
                    </a:p>
                  </a:txBody>
                  <a:tcPr/>
                </a:tc>
              </a:tr>
            </a:tbl>
          </a:graphicData>
        </a:graphic>
      </p:graphicFrame>
      <p:sp>
        <p:nvSpPr>
          <p:cNvPr id="5" name="文本框 4"/>
          <p:cNvSpPr txBox="1"/>
          <p:nvPr/>
        </p:nvSpPr>
        <p:spPr>
          <a:xfrm>
            <a:off x="1005968" y="6453011"/>
            <a:ext cx="9196754" cy="369332"/>
          </a:xfrm>
          <a:prstGeom prst="rect">
            <a:avLst/>
          </a:prstGeom>
          <a:noFill/>
        </p:spPr>
        <p:txBody>
          <a:bodyPr wrap="square" rtlCol="0">
            <a:spAutoFit/>
          </a:bodyPr>
          <a:lstStyle/>
          <a:p>
            <a:r>
              <a:rPr lang="zh-CN" altLang="en-US" b="1" dirty="0" smtClean="0"/>
              <a:t>根据以上程序头表描述代码段装入内存的过程</a:t>
            </a:r>
            <a:endParaRPr lang="zh-CN" altLang="en-US" b="1" dirty="0"/>
          </a:p>
        </p:txBody>
      </p:sp>
      <p:sp>
        <p:nvSpPr>
          <p:cNvPr id="6" name="矩形 5"/>
          <p:cNvSpPr/>
          <p:nvPr/>
        </p:nvSpPr>
        <p:spPr>
          <a:xfrm>
            <a:off x="1115072" y="2291787"/>
            <a:ext cx="9597752" cy="70605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632030" y="4815068"/>
            <a:ext cx="5231757" cy="1477328"/>
          </a:xfrm>
          <a:prstGeom prst="rect">
            <a:avLst/>
          </a:prstGeom>
          <a:noFill/>
        </p:spPr>
        <p:txBody>
          <a:bodyPr wrap="square" rtlCol="0">
            <a:spAutoFit/>
          </a:bodyPr>
          <a:lstStyle/>
          <a:p>
            <a:r>
              <a:rPr lang="zh-CN" altLang="en-US" b="1" dirty="0" smtClean="0">
                <a:solidFill>
                  <a:srgbClr val="FF0000"/>
                </a:solidFill>
              </a:rPr>
              <a:t>只要看装入项即可，有</a:t>
            </a:r>
            <a:r>
              <a:rPr lang="en-US" altLang="zh-CN" b="1" dirty="0" smtClean="0">
                <a:solidFill>
                  <a:srgbClr val="FF0000"/>
                </a:solidFill>
              </a:rPr>
              <a:t>4</a:t>
            </a:r>
            <a:r>
              <a:rPr lang="zh-CN" altLang="en-US" b="1" dirty="0" smtClean="0">
                <a:solidFill>
                  <a:srgbClr val="FF0000"/>
                </a:solidFill>
              </a:rPr>
              <a:t>种分辨代码和数据的方法</a:t>
            </a:r>
            <a:endParaRPr lang="en-US" altLang="zh-CN" b="1" dirty="0" smtClean="0">
              <a:solidFill>
                <a:srgbClr val="FF0000"/>
              </a:solidFill>
            </a:endParaRPr>
          </a:p>
          <a:p>
            <a:r>
              <a:rPr lang="en-US" altLang="zh-CN" b="1" dirty="0" smtClean="0">
                <a:solidFill>
                  <a:srgbClr val="FF0000"/>
                </a:solidFill>
              </a:rPr>
              <a:t>1.</a:t>
            </a:r>
            <a:r>
              <a:rPr lang="zh-CN" altLang="en-US" b="1" dirty="0" smtClean="0">
                <a:solidFill>
                  <a:srgbClr val="FF0000"/>
                </a:solidFill>
              </a:rPr>
              <a:t>位置</a:t>
            </a:r>
            <a:endParaRPr lang="en-US" altLang="zh-CN" b="1" dirty="0" smtClean="0">
              <a:solidFill>
                <a:srgbClr val="FF0000"/>
              </a:solidFill>
            </a:endParaRPr>
          </a:p>
          <a:p>
            <a:r>
              <a:rPr lang="en-US" altLang="zh-CN" b="1" dirty="0" smtClean="0">
                <a:solidFill>
                  <a:srgbClr val="FF0000"/>
                </a:solidFill>
              </a:rPr>
              <a:t>2.</a:t>
            </a:r>
            <a:r>
              <a:rPr lang="zh-CN" altLang="en-US" b="1" dirty="0" smtClean="0">
                <a:solidFill>
                  <a:srgbClr val="FF0000"/>
                </a:solidFill>
              </a:rPr>
              <a:t>地址偏移</a:t>
            </a:r>
            <a:endParaRPr lang="en-US" altLang="zh-CN" b="1" dirty="0" smtClean="0">
              <a:solidFill>
                <a:srgbClr val="FF0000"/>
              </a:solidFill>
            </a:endParaRPr>
          </a:p>
          <a:p>
            <a:r>
              <a:rPr lang="en-US" altLang="zh-CN" b="1" dirty="0" smtClean="0">
                <a:solidFill>
                  <a:srgbClr val="FF0000"/>
                </a:solidFill>
              </a:rPr>
              <a:t>3.</a:t>
            </a:r>
            <a:r>
              <a:rPr lang="zh-CN" altLang="en-US" b="1" dirty="0" smtClean="0">
                <a:solidFill>
                  <a:srgbClr val="FF0000"/>
                </a:solidFill>
              </a:rPr>
              <a:t>权限</a:t>
            </a:r>
            <a:endParaRPr lang="en-US" altLang="zh-CN" b="1" dirty="0" smtClean="0">
              <a:solidFill>
                <a:srgbClr val="FF0000"/>
              </a:solidFill>
            </a:endParaRPr>
          </a:p>
          <a:p>
            <a:r>
              <a:rPr lang="en-US" altLang="zh-CN" b="1" dirty="0" smtClean="0">
                <a:solidFill>
                  <a:srgbClr val="FF0000"/>
                </a:solidFill>
              </a:rPr>
              <a:t>4.</a:t>
            </a:r>
            <a:r>
              <a:rPr lang="zh-CN" altLang="en-US" b="1" dirty="0" smtClean="0">
                <a:solidFill>
                  <a:srgbClr val="FF0000"/>
                </a:solidFill>
              </a:rPr>
              <a:t>是否有</a:t>
            </a:r>
            <a:r>
              <a:rPr lang="en-US" altLang="zh-CN" b="1" dirty="0" smtClean="0">
                <a:solidFill>
                  <a:srgbClr val="FF0000"/>
                </a:solidFill>
              </a:rPr>
              <a:t>BSS</a:t>
            </a:r>
            <a:r>
              <a:rPr lang="zh-CN" altLang="en-US" b="1" dirty="0" smtClean="0">
                <a:solidFill>
                  <a:srgbClr val="FF0000"/>
                </a:solidFill>
              </a:rPr>
              <a:t>节</a:t>
            </a:r>
            <a:endParaRPr lang="en-US" altLang="zh-CN" b="1" dirty="0" smtClean="0">
              <a:solidFill>
                <a:srgbClr val="FF0000"/>
              </a:solidFill>
            </a:endParaRPr>
          </a:p>
        </p:txBody>
      </p:sp>
      <p:cxnSp>
        <p:nvCxnSpPr>
          <p:cNvPr id="7" name="直接连接符 6"/>
          <p:cNvCxnSpPr/>
          <p:nvPr/>
        </p:nvCxnSpPr>
        <p:spPr>
          <a:xfrm>
            <a:off x="2523281" y="2995151"/>
            <a:ext cx="34724" cy="18662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17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68925" y="407859"/>
            <a:ext cx="7470775" cy="149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pPr>
            <a:r>
              <a:rPr lang="en-US" altLang="zh-CN" b="1" dirty="0" err="1">
                <a:solidFill>
                  <a:srgbClr val="004821"/>
                </a:solidFill>
                <a:latin typeface="微软雅黑" panose="020B0503020204020204" pitchFamily="34" charset="-122"/>
                <a:ea typeface="微软雅黑" panose="020B0503020204020204" pitchFamily="34" charset="-122"/>
              </a:rPr>
              <a:t>Num</a:t>
            </a:r>
            <a:r>
              <a:rPr lang="en-US" altLang="zh-CN" b="1" dirty="0">
                <a:solidFill>
                  <a:srgbClr val="004821"/>
                </a:solidFill>
                <a:latin typeface="微软雅黑" panose="020B0503020204020204" pitchFamily="34" charset="-122"/>
                <a:ea typeface="微软雅黑" panose="020B0503020204020204" pitchFamily="34" charset="-122"/>
              </a:rPr>
              <a:t>:	value	Size	Type	Bind	</a:t>
            </a:r>
            <a:r>
              <a:rPr lang="en-US" altLang="zh-CN" b="1" dirty="0" err="1">
                <a:solidFill>
                  <a:srgbClr val="004821"/>
                </a:solidFill>
                <a:latin typeface="微软雅黑" panose="020B0503020204020204" pitchFamily="34" charset="-122"/>
                <a:ea typeface="微软雅黑" panose="020B0503020204020204" pitchFamily="34" charset="-122"/>
              </a:rPr>
              <a:t>Ot</a:t>
            </a:r>
            <a:r>
              <a:rPr lang="en-US" altLang="zh-CN" b="1" dirty="0">
                <a:solidFill>
                  <a:srgbClr val="004821"/>
                </a:solidFill>
                <a:latin typeface="微软雅黑" panose="020B0503020204020204" pitchFamily="34" charset="-122"/>
                <a:ea typeface="微软雅黑" panose="020B0503020204020204" pitchFamily="34" charset="-122"/>
              </a:rPr>
              <a:t>	</a:t>
            </a:r>
            <a:r>
              <a:rPr lang="en-US" altLang="zh-CN" b="1" dirty="0" err="1">
                <a:solidFill>
                  <a:srgbClr val="004821"/>
                </a:solidFill>
                <a:latin typeface="微软雅黑" panose="020B0503020204020204" pitchFamily="34" charset="-122"/>
                <a:ea typeface="微软雅黑" panose="020B0503020204020204" pitchFamily="34" charset="-122"/>
              </a:rPr>
              <a:t>Ndx</a:t>
            </a:r>
            <a:r>
              <a:rPr lang="en-US" altLang="zh-CN" b="1" dirty="0">
                <a:solidFill>
                  <a:srgbClr val="004821"/>
                </a:solidFill>
                <a:latin typeface="微软雅黑" panose="020B0503020204020204" pitchFamily="34" charset="-122"/>
                <a:ea typeface="微软雅黑" panose="020B0503020204020204" pitchFamily="34" charset="-122"/>
              </a:rPr>
              <a:t>	Name</a:t>
            </a:r>
          </a:p>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8:	0	</a:t>
            </a:r>
            <a:r>
              <a:rPr lang="en-US" altLang="zh-CN" b="1" dirty="0" smtClean="0">
                <a:solidFill>
                  <a:srgbClr val="004821"/>
                </a:solidFill>
                <a:latin typeface="微软雅黑" panose="020B0503020204020204" pitchFamily="34" charset="-122"/>
                <a:ea typeface="微软雅黑" panose="020B0503020204020204" pitchFamily="34" charset="-122"/>
              </a:rPr>
              <a:t>0</a:t>
            </a:r>
            <a:r>
              <a:rPr lang="en-US" altLang="zh-CN" b="1" dirty="0">
                <a:solidFill>
                  <a:srgbClr val="004821"/>
                </a:solidFill>
                <a:latin typeface="微软雅黑" panose="020B0503020204020204" pitchFamily="34" charset="-122"/>
                <a:ea typeface="微软雅黑" panose="020B0503020204020204" pitchFamily="34" charset="-122"/>
              </a:rPr>
              <a:t>	</a:t>
            </a:r>
            <a:r>
              <a:rPr lang="en-US" altLang="zh-CN" b="1" dirty="0" smtClean="0">
                <a:solidFill>
                  <a:srgbClr val="004821"/>
                </a:solidFill>
                <a:latin typeface="微软雅黑" panose="020B0503020204020204" pitchFamily="34" charset="-122"/>
                <a:ea typeface="微软雅黑" panose="020B0503020204020204" pitchFamily="34" charset="-122"/>
              </a:rPr>
              <a:t> </a:t>
            </a:r>
            <a:r>
              <a:rPr lang="en-US" altLang="zh-CN" b="1" dirty="0" err="1" smtClean="0">
                <a:solidFill>
                  <a:srgbClr val="004821"/>
                </a:solidFill>
                <a:latin typeface="微软雅黑" panose="020B0503020204020204" pitchFamily="34" charset="-122"/>
                <a:ea typeface="微软雅黑" panose="020B0503020204020204" pitchFamily="34" charset="-122"/>
              </a:rPr>
              <a:t>Notype</a:t>
            </a:r>
            <a:r>
              <a:rPr lang="en-US" altLang="zh-CN" b="1" dirty="0" smtClean="0">
                <a:solidFill>
                  <a:srgbClr val="004821"/>
                </a:solidFill>
                <a:latin typeface="微软雅黑" panose="020B0503020204020204" pitchFamily="34" charset="-122"/>
                <a:ea typeface="微软雅黑" panose="020B0503020204020204" pitchFamily="34" charset="-122"/>
              </a:rPr>
              <a:t> Global </a:t>
            </a:r>
            <a:r>
              <a:rPr lang="en-US" altLang="zh-CN" b="1" dirty="0">
                <a:solidFill>
                  <a:srgbClr val="004821"/>
                </a:solidFill>
                <a:latin typeface="微软雅黑" panose="020B0503020204020204" pitchFamily="34" charset="-122"/>
                <a:ea typeface="微软雅黑" panose="020B0503020204020204" pitchFamily="34" charset="-122"/>
              </a:rPr>
              <a:t>	0	</a:t>
            </a:r>
            <a:r>
              <a:rPr lang="en-US" altLang="zh-CN" b="1" dirty="0" smtClean="0">
                <a:solidFill>
                  <a:srgbClr val="004821"/>
                </a:solidFill>
                <a:latin typeface="微软雅黑" panose="020B0503020204020204" pitchFamily="34" charset="-122"/>
                <a:ea typeface="微软雅黑" panose="020B0503020204020204" pitchFamily="34" charset="-122"/>
              </a:rPr>
              <a:t>UND</a:t>
            </a:r>
            <a:r>
              <a:rPr lang="en-US" altLang="zh-CN" b="1" dirty="0">
                <a:solidFill>
                  <a:srgbClr val="004821"/>
                </a:solidFill>
                <a:latin typeface="微软雅黑" panose="020B0503020204020204" pitchFamily="34" charset="-122"/>
                <a:ea typeface="微软雅黑" panose="020B0503020204020204" pitchFamily="34" charset="-122"/>
              </a:rPr>
              <a:t>	</a:t>
            </a:r>
            <a:r>
              <a:rPr lang="en-US" altLang="zh-CN" b="1" dirty="0" smtClean="0">
                <a:solidFill>
                  <a:srgbClr val="004821"/>
                </a:solidFill>
                <a:latin typeface="微软雅黑" panose="020B0503020204020204" pitchFamily="34" charset="-122"/>
                <a:ea typeface="微软雅黑" panose="020B0503020204020204" pitchFamily="34" charset="-122"/>
              </a:rPr>
              <a:t>min</a:t>
            </a:r>
            <a:endParaRPr lang="en-US" altLang="zh-CN" b="1" dirty="0">
              <a:solidFill>
                <a:srgbClr val="004821"/>
              </a:solidFill>
              <a:latin typeface="微软雅黑" panose="020B0503020204020204" pitchFamily="34" charset="-122"/>
              <a:ea typeface="微软雅黑" panose="020B0503020204020204" pitchFamily="34" charset="-122"/>
            </a:endParaRPr>
          </a:p>
          <a:p>
            <a:pPr eaLnBrk="1" hangingPunct="1">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9:	0	</a:t>
            </a:r>
            <a:r>
              <a:rPr lang="en-US" altLang="zh-CN" b="1" dirty="0" smtClean="0">
                <a:solidFill>
                  <a:srgbClr val="004821"/>
                </a:solidFill>
                <a:latin typeface="微软雅黑" panose="020B0503020204020204" pitchFamily="34" charset="-122"/>
                <a:ea typeface="微软雅黑" panose="020B0503020204020204" pitchFamily="34" charset="-122"/>
              </a:rPr>
              <a:t>56</a:t>
            </a:r>
            <a:r>
              <a:rPr lang="en-US" altLang="zh-CN" b="1" dirty="0">
                <a:solidFill>
                  <a:srgbClr val="004821"/>
                </a:solidFill>
                <a:latin typeface="微软雅黑" panose="020B0503020204020204" pitchFamily="34" charset="-122"/>
                <a:ea typeface="微软雅黑" panose="020B0503020204020204" pitchFamily="34" charset="-122"/>
              </a:rPr>
              <a:t>	</a:t>
            </a:r>
            <a:r>
              <a:rPr lang="en-US" altLang="zh-CN" b="1" dirty="0" err="1">
                <a:solidFill>
                  <a:srgbClr val="004821"/>
                </a:solidFill>
                <a:latin typeface="微软雅黑" panose="020B0503020204020204" pitchFamily="34" charset="-122"/>
                <a:ea typeface="微软雅黑" panose="020B0503020204020204" pitchFamily="34" charset="-122"/>
              </a:rPr>
              <a:t>Func</a:t>
            </a:r>
            <a:r>
              <a:rPr lang="en-US" altLang="zh-CN" b="1" dirty="0">
                <a:solidFill>
                  <a:srgbClr val="004821"/>
                </a:solidFill>
                <a:latin typeface="微软雅黑" panose="020B0503020204020204" pitchFamily="34" charset="-122"/>
                <a:ea typeface="微软雅黑" panose="020B0503020204020204" pitchFamily="34" charset="-122"/>
              </a:rPr>
              <a:t>	Global	0	1	main</a:t>
            </a:r>
          </a:p>
          <a:p>
            <a:pPr eaLnBrk="1" hangingPunct="1">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10:	0	0	</a:t>
            </a:r>
            <a:r>
              <a:rPr lang="en-US" altLang="zh-CN" b="1" dirty="0" err="1">
                <a:solidFill>
                  <a:srgbClr val="004821"/>
                </a:solidFill>
                <a:latin typeface="微软雅黑" panose="020B0503020204020204" pitchFamily="34" charset="-122"/>
                <a:ea typeface="微软雅黑" panose="020B0503020204020204" pitchFamily="34" charset="-122"/>
              </a:rPr>
              <a:t>Notype</a:t>
            </a:r>
            <a:r>
              <a:rPr lang="en-US" altLang="zh-CN" b="1" dirty="0">
                <a:solidFill>
                  <a:srgbClr val="004821"/>
                </a:solidFill>
                <a:latin typeface="微软雅黑" panose="020B0503020204020204" pitchFamily="34" charset="-122"/>
                <a:ea typeface="微软雅黑" panose="020B0503020204020204" pitchFamily="34" charset="-122"/>
              </a:rPr>
              <a:t>	Global	0	UND	</a:t>
            </a:r>
            <a:r>
              <a:rPr lang="en-US" altLang="zh-CN" b="1" dirty="0" smtClean="0">
                <a:solidFill>
                  <a:srgbClr val="004821"/>
                </a:solidFill>
                <a:latin typeface="微软雅黑" panose="020B0503020204020204" pitchFamily="34" charset="-122"/>
                <a:ea typeface="微软雅黑" panose="020B0503020204020204" pitchFamily="34" charset="-122"/>
              </a:rPr>
              <a:t>max</a:t>
            </a:r>
          </a:p>
        </p:txBody>
      </p:sp>
      <p:sp>
        <p:nvSpPr>
          <p:cNvPr id="5" name="Text Box 6"/>
          <p:cNvSpPr txBox="1">
            <a:spLocks noChangeArrowheads="1"/>
          </p:cNvSpPr>
          <p:nvPr/>
        </p:nvSpPr>
        <p:spPr bwMode="auto">
          <a:xfrm>
            <a:off x="586816" y="2134946"/>
            <a:ext cx="8485188" cy="223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pPr>
            <a:r>
              <a:rPr lang="en-US" altLang="zh-CN" b="1" dirty="0" err="1">
                <a:solidFill>
                  <a:srgbClr val="004821"/>
                </a:solidFill>
                <a:latin typeface="微软雅黑" panose="020B0503020204020204" pitchFamily="34" charset="-122"/>
                <a:ea typeface="微软雅黑" panose="020B0503020204020204" pitchFamily="34" charset="-122"/>
              </a:rPr>
              <a:t>Num</a:t>
            </a:r>
            <a:r>
              <a:rPr lang="en-US" altLang="zh-CN" b="1" dirty="0">
                <a:solidFill>
                  <a:srgbClr val="004821"/>
                </a:solidFill>
                <a:latin typeface="微软雅黑" panose="020B0503020204020204" pitchFamily="34" charset="-122"/>
                <a:ea typeface="微软雅黑" panose="020B0503020204020204" pitchFamily="34" charset="-122"/>
              </a:rPr>
              <a:t>:	value	Size	Type	 Bind	   </a:t>
            </a:r>
            <a:r>
              <a:rPr lang="en-US" altLang="zh-CN" b="1" dirty="0" err="1">
                <a:solidFill>
                  <a:srgbClr val="004821"/>
                </a:solidFill>
                <a:latin typeface="微软雅黑" panose="020B0503020204020204" pitchFamily="34" charset="-122"/>
                <a:ea typeface="微软雅黑" panose="020B0503020204020204" pitchFamily="34" charset="-122"/>
              </a:rPr>
              <a:t>Ot</a:t>
            </a:r>
            <a:r>
              <a:rPr lang="en-US" altLang="zh-CN" b="1" dirty="0">
                <a:solidFill>
                  <a:srgbClr val="004821"/>
                </a:solidFill>
                <a:latin typeface="微软雅黑" panose="020B0503020204020204" pitchFamily="34" charset="-122"/>
                <a:ea typeface="微软雅黑" panose="020B0503020204020204" pitchFamily="34" charset="-122"/>
              </a:rPr>
              <a:t>	</a:t>
            </a:r>
            <a:r>
              <a:rPr lang="en-US" altLang="zh-CN" b="1" dirty="0" err="1">
                <a:solidFill>
                  <a:srgbClr val="004821"/>
                </a:solidFill>
                <a:latin typeface="微软雅黑" panose="020B0503020204020204" pitchFamily="34" charset="-122"/>
                <a:ea typeface="微软雅黑" panose="020B0503020204020204" pitchFamily="34" charset="-122"/>
              </a:rPr>
              <a:t>Ndx</a:t>
            </a:r>
            <a:r>
              <a:rPr lang="en-US" altLang="zh-CN" b="1" dirty="0">
                <a:solidFill>
                  <a:srgbClr val="004821"/>
                </a:solidFill>
                <a:latin typeface="微软雅黑" panose="020B0503020204020204" pitchFamily="34" charset="-122"/>
                <a:ea typeface="微软雅黑" panose="020B0503020204020204" pitchFamily="34" charset="-122"/>
              </a:rPr>
              <a:t>	Name</a:t>
            </a:r>
          </a:p>
          <a:p>
            <a:pPr eaLnBrk="1" hangingPunct="1">
              <a:spcBef>
                <a:spcPct val="35000"/>
              </a:spcBef>
            </a:pPr>
            <a:r>
              <a:rPr lang="en-US" altLang="zh-CN" b="1" dirty="0" smtClean="0">
                <a:solidFill>
                  <a:srgbClr val="004821"/>
                </a:solidFill>
                <a:latin typeface="微软雅黑" panose="020B0503020204020204" pitchFamily="34" charset="-122"/>
                <a:ea typeface="微软雅黑" panose="020B0503020204020204" pitchFamily="34" charset="-122"/>
              </a:rPr>
              <a:t>9</a:t>
            </a:r>
            <a:r>
              <a:rPr lang="en-US" altLang="zh-CN" b="1" dirty="0">
                <a:solidFill>
                  <a:srgbClr val="004821"/>
                </a:solidFill>
                <a:latin typeface="微软雅黑" panose="020B0503020204020204" pitchFamily="34" charset="-122"/>
                <a:ea typeface="微软雅黑" panose="020B0503020204020204" pitchFamily="34" charset="-122"/>
              </a:rPr>
              <a:t>:	0	0	 </a:t>
            </a:r>
            <a:r>
              <a:rPr lang="en-US" altLang="zh-CN" b="1" dirty="0" err="1">
                <a:solidFill>
                  <a:srgbClr val="004821"/>
                </a:solidFill>
                <a:latin typeface="微软雅黑" panose="020B0503020204020204" pitchFamily="34" charset="-122"/>
                <a:ea typeface="微软雅黑" panose="020B0503020204020204" pitchFamily="34" charset="-122"/>
              </a:rPr>
              <a:t>Notype</a:t>
            </a:r>
            <a:r>
              <a:rPr lang="en-US" altLang="zh-CN" b="1" dirty="0">
                <a:solidFill>
                  <a:srgbClr val="004821"/>
                </a:solidFill>
                <a:latin typeface="微软雅黑" panose="020B0503020204020204" pitchFamily="34" charset="-122"/>
                <a:ea typeface="微软雅黑" panose="020B0503020204020204" pitchFamily="34" charset="-122"/>
              </a:rPr>
              <a:t> Global    0	UND 	</a:t>
            </a:r>
            <a:r>
              <a:rPr lang="en-US" altLang="zh-CN" b="1" dirty="0" err="1">
                <a:solidFill>
                  <a:srgbClr val="004821"/>
                </a:solidFill>
                <a:latin typeface="微软雅黑" panose="020B0503020204020204" pitchFamily="34" charset="-122"/>
                <a:ea typeface="微软雅黑" panose="020B0503020204020204" pitchFamily="34" charset="-122"/>
              </a:rPr>
              <a:t>buf</a:t>
            </a:r>
            <a:endParaRPr lang="en-US" altLang="zh-CN" b="1" dirty="0">
              <a:solidFill>
                <a:srgbClr val="004821"/>
              </a:solidFill>
              <a:latin typeface="微软雅黑" panose="020B0503020204020204" pitchFamily="34" charset="-122"/>
              <a:ea typeface="微软雅黑" panose="020B0503020204020204" pitchFamily="34" charset="-122"/>
            </a:endParaRPr>
          </a:p>
          <a:p>
            <a:pPr eaLnBrk="1" hangingPunct="1">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10:	0	</a:t>
            </a:r>
            <a:r>
              <a:rPr lang="en-US" altLang="zh-CN" b="1" dirty="0" smtClean="0">
                <a:solidFill>
                  <a:srgbClr val="004821"/>
                </a:solidFill>
                <a:latin typeface="微软雅黑" panose="020B0503020204020204" pitchFamily="34" charset="-122"/>
                <a:ea typeface="微软雅黑" panose="020B0503020204020204" pitchFamily="34" charset="-122"/>
              </a:rPr>
              <a:t>25</a:t>
            </a:r>
            <a:r>
              <a:rPr lang="en-US" altLang="zh-CN" b="1" dirty="0">
                <a:solidFill>
                  <a:srgbClr val="004821"/>
                </a:solidFill>
                <a:latin typeface="微软雅黑" panose="020B0503020204020204" pitchFamily="34" charset="-122"/>
                <a:ea typeface="微软雅黑" panose="020B0503020204020204" pitchFamily="34" charset="-122"/>
              </a:rPr>
              <a:t>	 </a:t>
            </a:r>
            <a:r>
              <a:rPr lang="en-US" altLang="zh-CN" b="1" dirty="0" err="1">
                <a:solidFill>
                  <a:srgbClr val="004821"/>
                </a:solidFill>
                <a:latin typeface="微软雅黑" panose="020B0503020204020204" pitchFamily="34" charset="-122"/>
                <a:ea typeface="微软雅黑" panose="020B0503020204020204" pitchFamily="34" charset="-122"/>
              </a:rPr>
              <a:t>Func</a:t>
            </a:r>
            <a:r>
              <a:rPr lang="en-US" altLang="zh-CN" b="1" dirty="0">
                <a:solidFill>
                  <a:srgbClr val="004821"/>
                </a:solidFill>
                <a:latin typeface="微软雅黑" panose="020B0503020204020204" pitchFamily="34" charset="-122"/>
                <a:ea typeface="微软雅黑" panose="020B0503020204020204" pitchFamily="34" charset="-122"/>
              </a:rPr>
              <a:t>	 Global	   0	1	</a:t>
            </a:r>
            <a:r>
              <a:rPr lang="en-US" altLang="zh-CN" b="1" dirty="0" smtClean="0">
                <a:solidFill>
                  <a:srgbClr val="004821"/>
                </a:solidFill>
                <a:latin typeface="微软雅黑" panose="020B0503020204020204" pitchFamily="34" charset="-122"/>
                <a:ea typeface="微软雅黑" panose="020B0503020204020204" pitchFamily="34" charset="-122"/>
              </a:rPr>
              <a:t>max</a:t>
            </a:r>
            <a:endParaRPr lang="en-US" altLang="zh-CN" b="1" dirty="0">
              <a:solidFill>
                <a:srgbClr val="004821"/>
              </a:solidFill>
              <a:latin typeface="微软雅黑" panose="020B0503020204020204" pitchFamily="34" charset="-122"/>
              <a:ea typeface="微软雅黑" panose="020B0503020204020204" pitchFamily="34" charset="-122"/>
            </a:endParaRPr>
          </a:p>
          <a:p>
            <a:pPr eaLnBrk="1" hangingPunct="1">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11:	4	4	 Data	 Local	   0	COM	</a:t>
            </a:r>
            <a:r>
              <a:rPr lang="en-US" altLang="zh-CN" b="1" dirty="0" smtClean="0">
                <a:solidFill>
                  <a:srgbClr val="004821"/>
                </a:solidFill>
                <a:latin typeface="微软雅黑" panose="020B0503020204020204" pitchFamily="34" charset="-122"/>
                <a:ea typeface="微软雅黑" panose="020B0503020204020204" pitchFamily="34" charset="-122"/>
              </a:rPr>
              <a:t>index</a:t>
            </a:r>
          </a:p>
          <a:p>
            <a:pPr>
              <a:spcBef>
                <a:spcPct val="35000"/>
              </a:spcBef>
            </a:pPr>
            <a:r>
              <a:rPr lang="en-US" altLang="zh-CN" b="1" dirty="0" smtClean="0">
                <a:solidFill>
                  <a:srgbClr val="004821"/>
                </a:solidFill>
                <a:latin typeface="微软雅黑" panose="020B0503020204020204" pitchFamily="34" charset="-122"/>
                <a:ea typeface="微软雅黑" panose="020B0503020204020204" pitchFamily="34" charset="-122"/>
              </a:rPr>
              <a:t>12:</a:t>
            </a:r>
            <a:r>
              <a:rPr lang="en-US" altLang="zh-CN" b="1" dirty="0">
                <a:solidFill>
                  <a:srgbClr val="004821"/>
                </a:solidFill>
                <a:latin typeface="微软雅黑" panose="020B0503020204020204" pitchFamily="34" charset="-122"/>
                <a:ea typeface="微软雅黑" panose="020B0503020204020204" pitchFamily="34" charset="-122"/>
              </a:rPr>
              <a:t>	0	33	 </a:t>
            </a:r>
            <a:r>
              <a:rPr lang="en-US" altLang="zh-CN" b="1" dirty="0" err="1">
                <a:solidFill>
                  <a:srgbClr val="004821"/>
                </a:solidFill>
                <a:latin typeface="微软雅黑" panose="020B0503020204020204" pitchFamily="34" charset="-122"/>
                <a:ea typeface="微软雅黑" panose="020B0503020204020204" pitchFamily="34" charset="-122"/>
              </a:rPr>
              <a:t>Func</a:t>
            </a:r>
            <a:r>
              <a:rPr lang="en-US" altLang="zh-CN" b="1" dirty="0">
                <a:solidFill>
                  <a:srgbClr val="004821"/>
                </a:solidFill>
                <a:latin typeface="微软雅黑" panose="020B0503020204020204" pitchFamily="34" charset="-122"/>
                <a:ea typeface="微软雅黑" panose="020B0503020204020204" pitchFamily="34" charset="-122"/>
              </a:rPr>
              <a:t> 	Global	</a:t>
            </a:r>
            <a:r>
              <a:rPr lang="en-US" altLang="zh-CN" b="1" dirty="0" smtClean="0">
                <a:solidFill>
                  <a:srgbClr val="004821"/>
                </a:solidFill>
                <a:latin typeface="微软雅黑" panose="020B0503020204020204" pitchFamily="34" charset="-122"/>
                <a:ea typeface="微软雅黑" panose="020B0503020204020204" pitchFamily="34" charset="-122"/>
              </a:rPr>
              <a:t>   0</a:t>
            </a:r>
            <a:r>
              <a:rPr lang="en-US" altLang="zh-CN" b="1" dirty="0">
                <a:solidFill>
                  <a:srgbClr val="004821"/>
                </a:solidFill>
                <a:latin typeface="微软雅黑" panose="020B0503020204020204" pitchFamily="34" charset="-122"/>
                <a:ea typeface="微软雅黑" panose="020B0503020204020204" pitchFamily="34" charset="-122"/>
              </a:rPr>
              <a:t>	1	abs</a:t>
            </a:r>
          </a:p>
          <a:p>
            <a:pPr eaLnBrk="1" hangingPunct="1">
              <a:spcBef>
                <a:spcPct val="35000"/>
              </a:spcBef>
            </a:pPr>
            <a:endParaRPr lang="en-US" altLang="zh-CN" b="1" dirty="0">
              <a:solidFill>
                <a:srgbClr val="00482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8925" y="112923"/>
            <a:ext cx="2201305" cy="369332"/>
          </a:xfrm>
          <a:prstGeom prst="rect">
            <a:avLst/>
          </a:prstGeom>
          <a:noFill/>
        </p:spPr>
        <p:txBody>
          <a:bodyPr wrap="square" rtlCol="0">
            <a:spAutoFit/>
          </a:bodyPr>
          <a:lstStyle/>
          <a:p>
            <a:r>
              <a:rPr lang="en-US" altLang="zh-CN" b="1" dirty="0" err="1" smtClean="0">
                <a:solidFill>
                  <a:srgbClr val="FF0000"/>
                </a:solidFill>
              </a:rPr>
              <a:t>main.o</a:t>
            </a:r>
            <a:endParaRPr lang="zh-CN" altLang="en-US" b="1" dirty="0">
              <a:solidFill>
                <a:srgbClr val="FF0000"/>
              </a:solidFill>
            </a:endParaRPr>
          </a:p>
        </p:txBody>
      </p:sp>
      <p:sp>
        <p:nvSpPr>
          <p:cNvPr id="7" name="文本框 6"/>
          <p:cNvSpPr txBox="1"/>
          <p:nvPr/>
        </p:nvSpPr>
        <p:spPr>
          <a:xfrm>
            <a:off x="568925" y="1814841"/>
            <a:ext cx="2110688" cy="369332"/>
          </a:xfrm>
          <a:prstGeom prst="rect">
            <a:avLst/>
          </a:prstGeom>
          <a:noFill/>
        </p:spPr>
        <p:txBody>
          <a:bodyPr wrap="square" rtlCol="0">
            <a:spAutoFit/>
          </a:bodyPr>
          <a:lstStyle/>
          <a:p>
            <a:r>
              <a:rPr lang="en-US" altLang="zh-CN" b="1" dirty="0" smtClean="0">
                <a:solidFill>
                  <a:srgbClr val="FF0000"/>
                </a:solidFill>
              </a:rPr>
              <a:t>Func1.o</a:t>
            </a:r>
            <a:endParaRPr lang="zh-CN" altLang="en-US" b="1" dirty="0">
              <a:solidFill>
                <a:srgbClr val="FF0000"/>
              </a:solidFill>
            </a:endParaRPr>
          </a:p>
        </p:txBody>
      </p:sp>
      <p:sp>
        <p:nvSpPr>
          <p:cNvPr id="8" name="Text Box 4"/>
          <p:cNvSpPr txBox="1">
            <a:spLocks noChangeArrowheads="1"/>
          </p:cNvSpPr>
          <p:nvPr/>
        </p:nvSpPr>
        <p:spPr bwMode="auto">
          <a:xfrm>
            <a:off x="586816" y="4334776"/>
            <a:ext cx="7470775"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pPr>
            <a:r>
              <a:rPr lang="en-US" altLang="zh-CN" b="1" dirty="0" err="1">
                <a:solidFill>
                  <a:srgbClr val="004821"/>
                </a:solidFill>
                <a:latin typeface="微软雅黑" panose="020B0503020204020204" pitchFamily="34" charset="-122"/>
                <a:ea typeface="微软雅黑" panose="020B0503020204020204" pitchFamily="34" charset="-122"/>
              </a:rPr>
              <a:t>Num</a:t>
            </a:r>
            <a:r>
              <a:rPr lang="en-US" altLang="zh-CN" b="1" dirty="0">
                <a:solidFill>
                  <a:srgbClr val="004821"/>
                </a:solidFill>
                <a:latin typeface="微软雅黑" panose="020B0503020204020204" pitchFamily="34" charset="-122"/>
                <a:ea typeface="微软雅黑" panose="020B0503020204020204" pitchFamily="34" charset="-122"/>
              </a:rPr>
              <a:t>:	value	Size	Type	Bind	</a:t>
            </a:r>
            <a:r>
              <a:rPr lang="en-US" altLang="zh-CN" b="1" dirty="0" err="1">
                <a:solidFill>
                  <a:srgbClr val="004821"/>
                </a:solidFill>
                <a:latin typeface="微软雅黑" panose="020B0503020204020204" pitchFamily="34" charset="-122"/>
                <a:ea typeface="微软雅黑" panose="020B0503020204020204" pitchFamily="34" charset="-122"/>
              </a:rPr>
              <a:t>Ot</a:t>
            </a:r>
            <a:r>
              <a:rPr lang="en-US" altLang="zh-CN" b="1" dirty="0">
                <a:solidFill>
                  <a:srgbClr val="004821"/>
                </a:solidFill>
                <a:latin typeface="微软雅黑" panose="020B0503020204020204" pitchFamily="34" charset="-122"/>
                <a:ea typeface="微软雅黑" panose="020B0503020204020204" pitchFamily="34" charset="-122"/>
              </a:rPr>
              <a:t>	</a:t>
            </a:r>
            <a:r>
              <a:rPr lang="en-US" altLang="zh-CN" b="1" dirty="0" err="1">
                <a:solidFill>
                  <a:srgbClr val="004821"/>
                </a:solidFill>
                <a:latin typeface="微软雅黑" panose="020B0503020204020204" pitchFamily="34" charset="-122"/>
                <a:ea typeface="微软雅黑" panose="020B0503020204020204" pitchFamily="34" charset="-122"/>
              </a:rPr>
              <a:t>Ndx</a:t>
            </a:r>
            <a:r>
              <a:rPr lang="en-US" altLang="zh-CN" b="1" dirty="0">
                <a:solidFill>
                  <a:srgbClr val="004821"/>
                </a:solidFill>
                <a:latin typeface="微软雅黑" panose="020B0503020204020204" pitchFamily="34" charset="-122"/>
                <a:ea typeface="微软雅黑" panose="020B0503020204020204" pitchFamily="34" charset="-122"/>
              </a:rPr>
              <a:t>	Name</a:t>
            </a:r>
          </a:p>
          <a:p>
            <a:pPr eaLnBrk="1" hangingPunct="1">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8:	0	</a:t>
            </a:r>
            <a:r>
              <a:rPr lang="en-US" altLang="zh-CN" b="1" dirty="0" smtClean="0">
                <a:solidFill>
                  <a:srgbClr val="004821"/>
                </a:solidFill>
                <a:latin typeface="微软雅黑" panose="020B0503020204020204" pitchFamily="34" charset="-122"/>
                <a:ea typeface="微软雅黑" panose="020B0503020204020204" pitchFamily="34" charset="-122"/>
              </a:rPr>
              <a:t>12</a:t>
            </a:r>
            <a:r>
              <a:rPr lang="en-US" altLang="zh-CN" b="1" dirty="0">
                <a:solidFill>
                  <a:srgbClr val="004821"/>
                </a:solidFill>
                <a:latin typeface="微软雅黑" panose="020B0503020204020204" pitchFamily="34" charset="-122"/>
                <a:ea typeface="微软雅黑" panose="020B0503020204020204" pitchFamily="34" charset="-122"/>
              </a:rPr>
              <a:t>	Data	Global  	0	3	</a:t>
            </a:r>
            <a:r>
              <a:rPr lang="en-US" altLang="zh-CN" b="1" dirty="0" smtClean="0">
                <a:solidFill>
                  <a:srgbClr val="004821"/>
                </a:solidFill>
                <a:latin typeface="微软雅黑" panose="020B0503020204020204" pitchFamily="34" charset="-122"/>
                <a:ea typeface="微软雅黑" panose="020B0503020204020204" pitchFamily="34" charset="-122"/>
              </a:rPr>
              <a:t>min</a:t>
            </a:r>
            <a:endParaRPr lang="en-US" altLang="zh-CN" b="1" dirty="0">
              <a:solidFill>
                <a:srgbClr val="004821"/>
              </a:solidFill>
              <a:latin typeface="微软雅黑" panose="020B0503020204020204" pitchFamily="34" charset="-122"/>
              <a:ea typeface="微软雅黑" panose="020B0503020204020204" pitchFamily="34" charset="-122"/>
            </a:endParaRPr>
          </a:p>
          <a:p>
            <a:pPr eaLnBrk="1" hangingPunct="1">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9:	0	</a:t>
            </a:r>
            <a:r>
              <a:rPr lang="en-US" altLang="zh-CN" b="1" dirty="0" smtClean="0">
                <a:solidFill>
                  <a:srgbClr val="004821"/>
                </a:solidFill>
                <a:latin typeface="微软雅黑" panose="020B0503020204020204" pitchFamily="34" charset="-122"/>
                <a:ea typeface="微软雅黑" panose="020B0503020204020204" pitchFamily="34" charset="-122"/>
              </a:rPr>
              <a:t>32</a:t>
            </a:r>
            <a:r>
              <a:rPr lang="en-US" altLang="zh-CN" b="1" dirty="0">
                <a:solidFill>
                  <a:srgbClr val="004821"/>
                </a:solidFill>
                <a:latin typeface="微软雅黑" panose="020B0503020204020204" pitchFamily="34" charset="-122"/>
                <a:ea typeface="微软雅黑" panose="020B0503020204020204" pitchFamily="34" charset="-122"/>
              </a:rPr>
              <a:t>	</a:t>
            </a:r>
            <a:r>
              <a:rPr lang="en-US" altLang="zh-CN" b="1" dirty="0" err="1">
                <a:solidFill>
                  <a:srgbClr val="004821"/>
                </a:solidFill>
                <a:latin typeface="微软雅黑" panose="020B0503020204020204" pitchFamily="34" charset="-122"/>
                <a:ea typeface="微软雅黑" panose="020B0503020204020204" pitchFamily="34" charset="-122"/>
              </a:rPr>
              <a:t>Func</a:t>
            </a:r>
            <a:r>
              <a:rPr lang="en-US" altLang="zh-CN" b="1" dirty="0">
                <a:solidFill>
                  <a:srgbClr val="004821"/>
                </a:solidFill>
                <a:latin typeface="微软雅黑" panose="020B0503020204020204" pitchFamily="34" charset="-122"/>
                <a:ea typeface="微软雅黑" panose="020B0503020204020204" pitchFamily="34" charset="-122"/>
              </a:rPr>
              <a:t>	Global	0	1	</a:t>
            </a:r>
            <a:r>
              <a:rPr lang="en-US" altLang="zh-CN" b="1" dirty="0" err="1" smtClean="0">
                <a:solidFill>
                  <a:srgbClr val="004821"/>
                </a:solidFill>
                <a:latin typeface="微软雅黑" panose="020B0503020204020204" pitchFamily="34" charset="-122"/>
                <a:ea typeface="微软雅黑" panose="020B0503020204020204" pitchFamily="34" charset="-122"/>
              </a:rPr>
              <a:t>buf</a:t>
            </a:r>
            <a:endParaRPr lang="en-US" altLang="zh-CN" b="1" dirty="0">
              <a:solidFill>
                <a:srgbClr val="004821"/>
              </a:solidFill>
              <a:latin typeface="微软雅黑" panose="020B0503020204020204" pitchFamily="34" charset="-122"/>
              <a:ea typeface="微软雅黑" panose="020B0503020204020204" pitchFamily="34" charset="-122"/>
            </a:endParaRPr>
          </a:p>
          <a:p>
            <a:pPr eaLnBrk="1" hangingPunct="1">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10:	0	0	</a:t>
            </a:r>
            <a:r>
              <a:rPr lang="en-US" altLang="zh-CN" b="1" dirty="0" err="1">
                <a:solidFill>
                  <a:srgbClr val="004821"/>
                </a:solidFill>
                <a:latin typeface="微软雅黑" panose="020B0503020204020204" pitchFamily="34" charset="-122"/>
                <a:ea typeface="微软雅黑" panose="020B0503020204020204" pitchFamily="34" charset="-122"/>
              </a:rPr>
              <a:t>Notype</a:t>
            </a:r>
            <a:r>
              <a:rPr lang="en-US" altLang="zh-CN" b="1" dirty="0">
                <a:solidFill>
                  <a:srgbClr val="004821"/>
                </a:solidFill>
                <a:latin typeface="微软雅黑" panose="020B0503020204020204" pitchFamily="34" charset="-122"/>
                <a:ea typeface="微软雅黑" panose="020B0503020204020204" pitchFamily="34" charset="-122"/>
              </a:rPr>
              <a:t>	Global	0	UND	</a:t>
            </a:r>
            <a:r>
              <a:rPr lang="en-US" altLang="zh-CN" b="1" dirty="0" smtClean="0">
                <a:solidFill>
                  <a:srgbClr val="004821"/>
                </a:solidFill>
                <a:latin typeface="微软雅黑" panose="020B0503020204020204" pitchFamily="34" charset="-122"/>
                <a:ea typeface="微软雅黑" panose="020B0503020204020204" pitchFamily="34" charset="-122"/>
              </a:rPr>
              <a:t>abs</a:t>
            </a:r>
            <a:endParaRPr lang="en-US" altLang="zh-CN" b="1" dirty="0">
              <a:solidFill>
                <a:srgbClr val="00482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68925" y="3955836"/>
            <a:ext cx="2110688" cy="369332"/>
          </a:xfrm>
          <a:prstGeom prst="rect">
            <a:avLst/>
          </a:prstGeom>
          <a:noFill/>
        </p:spPr>
        <p:txBody>
          <a:bodyPr wrap="square" rtlCol="0">
            <a:spAutoFit/>
          </a:bodyPr>
          <a:lstStyle/>
          <a:p>
            <a:r>
              <a:rPr lang="en-US" altLang="zh-CN" b="1" dirty="0" smtClean="0">
                <a:solidFill>
                  <a:srgbClr val="FF0000"/>
                </a:solidFill>
              </a:rPr>
              <a:t>Func2.o</a:t>
            </a:r>
            <a:endParaRPr lang="zh-CN" altLang="en-US" b="1" dirty="0">
              <a:solidFill>
                <a:srgbClr val="FF0000"/>
              </a:solidFill>
            </a:endParaRPr>
          </a:p>
        </p:txBody>
      </p:sp>
      <p:sp>
        <p:nvSpPr>
          <p:cNvPr id="10" name="文本框 9"/>
          <p:cNvSpPr txBox="1"/>
          <p:nvPr/>
        </p:nvSpPr>
        <p:spPr>
          <a:xfrm>
            <a:off x="586816" y="5815914"/>
            <a:ext cx="7741638" cy="1477328"/>
          </a:xfrm>
          <a:prstGeom prst="rect">
            <a:avLst/>
          </a:prstGeom>
          <a:noFill/>
        </p:spPr>
        <p:txBody>
          <a:bodyPr wrap="square" rtlCol="0">
            <a:spAutoFit/>
          </a:bodyPr>
          <a:lstStyle/>
          <a:p>
            <a:r>
              <a:rPr lang="en-US" altLang="zh-CN" dirty="0" err="1" smtClean="0">
                <a:latin typeface="微软雅黑" panose="020B0503020204020204" pitchFamily="34" charset="-122"/>
                <a:ea typeface="微软雅黑" panose="020B0503020204020204" pitchFamily="34" charset="-122"/>
              </a:rPr>
              <a:t>ar</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rcs</a:t>
            </a:r>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myliba.a</a:t>
            </a:r>
            <a:r>
              <a:rPr lang="en-US" altLang="zh-CN" b="1" dirty="0" smtClean="0">
                <a:solidFill>
                  <a:srgbClr val="FF0000"/>
                </a:solidFill>
                <a:latin typeface="微软雅黑" panose="020B0503020204020204" pitchFamily="34" charset="-122"/>
                <a:ea typeface="微软雅黑" panose="020B0503020204020204" pitchFamily="34" charset="-122"/>
              </a:rPr>
              <a:t> Func1.o</a:t>
            </a:r>
          </a:p>
          <a:p>
            <a:r>
              <a:rPr lang="en-US" altLang="zh-CN" dirty="0" err="1" smtClean="0">
                <a:latin typeface="微软雅黑" panose="020B0503020204020204" pitchFamily="34" charset="-122"/>
                <a:ea typeface="微软雅黑" panose="020B0503020204020204" pitchFamily="34" charset="-122"/>
              </a:rPr>
              <a:t>ar</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rcs</a:t>
            </a:r>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mylibb.a</a:t>
            </a:r>
            <a:r>
              <a:rPr lang="en-US" altLang="zh-CN" b="1" dirty="0" smtClean="0">
                <a:solidFill>
                  <a:srgbClr val="FF0000"/>
                </a:solidFill>
                <a:latin typeface="微软雅黑" panose="020B0503020204020204" pitchFamily="34" charset="-122"/>
                <a:ea typeface="微软雅黑" panose="020B0503020204020204" pitchFamily="34" charset="-122"/>
              </a:rPr>
              <a:t> Func2.o</a:t>
            </a:r>
          </a:p>
          <a:p>
            <a:r>
              <a:rPr lang="en-US" altLang="zh-CN" dirty="0" err="1" smtClean="0">
                <a:latin typeface="微软雅黑" panose="020B0503020204020204" pitchFamily="34" charset="-122"/>
                <a:ea typeface="微软雅黑" panose="020B0503020204020204" pitchFamily="34" charset="-122"/>
              </a:rPr>
              <a:t>gcc</a:t>
            </a:r>
            <a:r>
              <a:rPr lang="en-US" altLang="zh-CN" dirty="0" smtClean="0">
                <a:latin typeface="微软雅黑" panose="020B0503020204020204" pitchFamily="34" charset="-122"/>
                <a:ea typeface="微软雅黑" panose="020B0503020204020204" pitchFamily="34" charset="-122"/>
              </a:rPr>
              <a:t> –static –o </a:t>
            </a:r>
            <a:r>
              <a:rPr lang="en-US" altLang="zh-CN" dirty="0" err="1" smtClean="0">
                <a:latin typeface="微软雅黑" panose="020B0503020204020204" pitchFamily="34" charset="-122"/>
                <a:ea typeface="微软雅黑" panose="020B0503020204020204" pitchFamily="34" charset="-122"/>
              </a:rPr>
              <a:t>myproc</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main.o</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mylibb.a</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myliba.a</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以上指令链接是否成功</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
        <p:nvSpPr>
          <p:cNvPr id="11" name="矩形 10"/>
          <p:cNvSpPr/>
          <p:nvPr/>
        </p:nvSpPr>
        <p:spPr>
          <a:xfrm>
            <a:off x="3125023" y="6174955"/>
            <a:ext cx="2743341" cy="6830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889357" y="4757195"/>
            <a:ext cx="1655180" cy="923330"/>
          </a:xfrm>
          <a:prstGeom prst="rect">
            <a:avLst/>
          </a:prstGeom>
          <a:noFill/>
        </p:spPr>
        <p:txBody>
          <a:bodyPr wrap="square" rtlCol="0">
            <a:spAutoFit/>
          </a:bodyPr>
          <a:lstStyle/>
          <a:p>
            <a:r>
              <a:rPr lang="zh-CN" altLang="en-US" b="1" dirty="0" smtClean="0">
                <a:solidFill>
                  <a:srgbClr val="FF0000"/>
                </a:solidFill>
              </a:rPr>
              <a:t>一定先看清楚链接的顺序再做题</a:t>
            </a:r>
            <a:endParaRPr lang="zh-CN" altLang="en-US" b="1" dirty="0">
              <a:solidFill>
                <a:srgbClr val="FF0000"/>
              </a:solidFill>
            </a:endParaRPr>
          </a:p>
        </p:txBody>
      </p:sp>
      <p:cxnSp>
        <p:nvCxnSpPr>
          <p:cNvPr id="12" name="直接连接符 11"/>
          <p:cNvCxnSpPr/>
          <p:nvPr/>
        </p:nvCxnSpPr>
        <p:spPr>
          <a:xfrm flipV="1">
            <a:off x="5868364" y="5440101"/>
            <a:ext cx="3020993" cy="734854"/>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414795" y="297589"/>
            <a:ext cx="1979271" cy="2031325"/>
          </a:xfrm>
          <a:prstGeom prst="rect">
            <a:avLst/>
          </a:prstGeom>
          <a:noFill/>
        </p:spPr>
        <p:txBody>
          <a:bodyPr wrap="square" rtlCol="0">
            <a:spAutoFit/>
          </a:bodyPr>
          <a:lstStyle/>
          <a:p>
            <a:r>
              <a:rPr lang="zh-CN" altLang="en-US" b="1" dirty="0" smtClean="0">
                <a:solidFill>
                  <a:srgbClr val="FF0000"/>
                </a:solidFill>
              </a:rPr>
              <a:t>解题的核心在于给出三个集合的变化，即</a:t>
            </a:r>
            <a:r>
              <a:rPr lang="en-US" altLang="zh-CN" b="1" dirty="0" smtClean="0">
                <a:solidFill>
                  <a:srgbClr val="FF0000"/>
                </a:solidFill>
              </a:rPr>
              <a:t>E</a:t>
            </a:r>
            <a:r>
              <a:rPr lang="zh-CN" altLang="en-US" b="1" dirty="0" smtClean="0">
                <a:solidFill>
                  <a:srgbClr val="FF0000"/>
                </a:solidFill>
              </a:rPr>
              <a:t>，</a:t>
            </a:r>
            <a:r>
              <a:rPr lang="en-US" altLang="zh-CN" b="1" dirty="0" smtClean="0">
                <a:solidFill>
                  <a:srgbClr val="FF0000"/>
                </a:solidFill>
              </a:rPr>
              <a:t>D</a:t>
            </a:r>
            <a:r>
              <a:rPr lang="zh-CN" altLang="en-US" b="1" dirty="0" smtClean="0">
                <a:solidFill>
                  <a:srgbClr val="FF0000"/>
                </a:solidFill>
              </a:rPr>
              <a:t>，</a:t>
            </a:r>
            <a:r>
              <a:rPr lang="en-US" altLang="zh-CN" b="1" dirty="0" smtClean="0">
                <a:solidFill>
                  <a:srgbClr val="FF0000"/>
                </a:solidFill>
              </a:rPr>
              <a:t>U</a:t>
            </a:r>
            <a:r>
              <a:rPr lang="zh-CN" altLang="en-US" b="1" dirty="0" smtClean="0">
                <a:solidFill>
                  <a:srgbClr val="FF0000"/>
                </a:solidFill>
              </a:rPr>
              <a:t>。最终的答案是通过</a:t>
            </a:r>
            <a:r>
              <a:rPr lang="en-US" altLang="zh-CN" b="1" dirty="0" smtClean="0">
                <a:solidFill>
                  <a:srgbClr val="FF0000"/>
                </a:solidFill>
              </a:rPr>
              <a:t>U</a:t>
            </a:r>
            <a:r>
              <a:rPr lang="zh-CN" altLang="en-US" b="1" dirty="0" smtClean="0">
                <a:solidFill>
                  <a:srgbClr val="FF0000"/>
                </a:solidFill>
              </a:rPr>
              <a:t>是否为空导出。如果只说成功与否是不给分的！</a:t>
            </a:r>
            <a:endParaRPr lang="zh-CN" altLang="en-US" b="1" dirty="0">
              <a:solidFill>
                <a:srgbClr val="FF0000"/>
              </a:solidFill>
            </a:endParaRPr>
          </a:p>
        </p:txBody>
      </p:sp>
      <p:sp>
        <p:nvSpPr>
          <p:cNvPr id="14" name="矩形 13"/>
          <p:cNvSpPr/>
          <p:nvPr/>
        </p:nvSpPr>
        <p:spPr>
          <a:xfrm>
            <a:off x="3368233" y="798653"/>
            <a:ext cx="4294207" cy="3588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426106" y="4678591"/>
            <a:ext cx="4294207" cy="3588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426106" y="3254483"/>
            <a:ext cx="4294207" cy="3588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669438" y="2812648"/>
            <a:ext cx="1724628" cy="1200329"/>
          </a:xfrm>
          <a:prstGeom prst="rect">
            <a:avLst/>
          </a:prstGeom>
          <a:noFill/>
        </p:spPr>
        <p:txBody>
          <a:bodyPr wrap="square" rtlCol="0">
            <a:spAutoFit/>
          </a:bodyPr>
          <a:lstStyle/>
          <a:p>
            <a:r>
              <a:rPr lang="zh-CN" altLang="en-US" b="1" dirty="0" smtClean="0">
                <a:solidFill>
                  <a:srgbClr val="FF0000"/>
                </a:solidFill>
              </a:rPr>
              <a:t>要能够一眼分辨三种不同的符号！这个很重要</a:t>
            </a:r>
            <a:endParaRPr lang="zh-CN" altLang="en-US" b="1" dirty="0">
              <a:solidFill>
                <a:srgbClr val="FF0000"/>
              </a:solidFill>
            </a:endParaRPr>
          </a:p>
        </p:txBody>
      </p:sp>
      <p:cxnSp>
        <p:nvCxnSpPr>
          <p:cNvPr id="19" name="直接连接符 18"/>
          <p:cNvCxnSpPr>
            <a:stCxn id="14" idx="3"/>
            <a:endCxn id="17" idx="1"/>
          </p:cNvCxnSpPr>
          <p:nvPr/>
        </p:nvCxnSpPr>
        <p:spPr>
          <a:xfrm>
            <a:off x="7662440" y="978061"/>
            <a:ext cx="1006998" cy="2434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6" idx="3"/>
            <a:endCxn id="17" idx="1"/>
          </p:cNvCxnSpPr>
          <p:nvPr/>
        </p:nvCxnSpPr>
        <p:spPr>
          <a:xfrm flipV="1">
            <a:off x="7720313" y="3412813"/>
            <a:ext cx="949125" cy="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5" idx="3"/>
            <a:endCxn id="17" idx="1"/>
          </p:cNvCxnSpPr>
          <p:nvPr/>
        </p:nvCxnSpPr>
        <p:spPr>
          <a:xfrm flipV="1">
            <a:off x="7720313" y="3412813"/>
            <a:ext cx="949125" cy="1445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775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4192" y="638850"/>
            <a:ext cx="10515600" cy="4351338"/>
          </a:xfrm>
        </p:spPr>
        <p:txBody>
          <a:bodyPr/>
          <a:lstStyle/>
          <a:p>
            <a:r>
              <a:rPr lang="en-US" altLang="zh-CN" dirty="0"/>
              <a:t>Disassembly of section .text:</a:t>
            </a:r>
            <a:endParaRPr lang="zh-CN" altLang="zh-CN" dirty="0"/>
          </a:p>
          <a:p>
            <a:r>
              <a:rPr lang="en-US" altLang="zh-CN" dirty="0"/>
              <a:t>0000 0000&lt;main&gt;:</a:t>
            </a:r>
            <a:endParaRPr lang="zh-CN" altLang="zh-CN" dirty="0"/>
          </a:p>
          <a:p>
            <a:r>
              <a:rPr lang="zh-CN" altLang="zh-CN" dirty="0"/>
              <a:t>……</a:t>
            </a:r>
          </a:p>
          <a:p>
            <a:r>
              <a:rPr lang="en-US" altLang="zh-CN" dirty="0"/>
              <a:t>8</a:t>
            </a:r>
            <a:r>
              <a:rPr lang="zh-CN" altLang="zh-CN" dirty="0"/>
              <a:t>：</a:t>
            </a:r>
            <a:r>
              <a:rPr lang="en-US" altLang="zh-CN" dirty="0"/>
              <a:t>   e8 </a:t>
            </a:r>
            <a:r>
              <a:rPr lang="en-US" altLang="zh-CN" dirty="0" smtClean="0"/>
              <a:t>fc </a:t>
            </a:r>
            <a:r>
              <a:rPr lang="en-US" altLang="zh-CN" dirty="0" err="1"/>
              <a:t>ff</a:t>
            </a:r>
            <a:r>
              <a:rPr lang="en-US" altLang="zh-CN" dirty="0"/>
              <a:t> </a:t>
            </a:r>
            <a:r>
              <a:rPr lang="en-US" altLang="zh-CN" dirty="0" err="1"/>
              <a:t>ff</a:t>
            </a:r>
            <a:r>
              <a:rPr lang="en-US" altLang="zh-CN" dirty="0"/>
              <a:t> </a:t>
            </a:r>
            <a:r>
              <a:rPr lang="en-US" altLang="zh-CN" dirty="0" err="1"/>
              <a:t>ff</a:t>
            </a:r>
            <a:r>
              <a:rPr lang="en-US" altLang="zh-CN" dirty="0"/>
              <a:t>             call      9 &lt;main +0x9&gt;</a:t>
            </a:r>
            <a:endParaRPr lang="zh-CN" altLang="zh-CN" dirty="0"/>
          </a:p>
          <a:p>
            <a:r>
              <a:rPr lang="en-US" altLang="zh-CN" dirty="0"/>
              <a:t>                            9:R_386_PC32 max</a:t>
            </a:r>
            <a:endParaRPr lang="zh-CN" altLang="zh-CN" dirty="0"/>
          </a:p>
          <a:p>
            <a:r>
              <a:rPr lang="zh-CN" altLang="zh-CN" dirty="0"/>
              <a:t>假设</a:t>
            </a:r>
            <a:r>
              <a:rPr lang="en-US" altLang="zh-CN" dirty="0"/>
              <a:t>main</a:t>
            </a:r>
            <a:r>
              <a:rPr lang="zh-CN" altLang="zh-CN" dirty="0"/>
              <a:t>函数字节数为</a:t>
            </a:r>
            <a:r>
              <a:rPr lang="en-US" altLang="zh-CN" dirty="0" smtClean="0"/>
              <a:t>0x16</a:t>
            </a:r>
            <a:r>
              <a:rPr lang="zh-CN" altLang="zh-CN" dirty="0" smtClean="0"/>
              <a:t>，</a:t>
            </a:r>
            <a:r>
              <a:rPr lang="en-US" altLang="zh-CN" dirty="0"/>
              <a:t>max</a:t>
            </a:r>
            <a:r>
              <a:rPr lang="zh-CN" altLang="zh-CN" dirty="0"/>
              <a:t>函数在</a:t>
            </a:r>
            <a:r>
              <a:rPr lang="en-US" altLang="zh-CN" dirty="0"/>
              <a:t>.text</a:t>
            </a:r>
            <a:r>
              <a:rPr lang="zh-CN" altLang="zh-CN" dirty="0"/>
              <a:t>段中紧跟</a:t>
            </a:r>
            <a:r>
              <a:rPr lang="en-US" altLang="zh-CN" dirty="0"/>
              <a:t>main</a:t>
            </a:r>
            <a:r>
              <a:rPr lang="zh-CN" altLang="zh-CN" dirty="0"/>
              <a:t>函数，地址</a:t>
            </a:r>
            <a:r>
              <a:rPr lang="en-US" altLang="zh-CN" dirty="0"/>
              <a:t>4</a:t>
            </a:r>
            <a:r>
              <a:rPr lang="zh-CN" altLang="zh-CN" dirty="0"/>
              <a:t>字节对齐，求</a:t>
            </a:r>
            <a:r>
              <a:rPr lang="en-US" altLang="zh-CN" dirty="0"/>
              <a:t>call</a:t>
            </a:r>
            <a:r>
              <a:rPr lang="zh-CN" altLang="zh-CN" dirty="0"/>
              <a:t>指令的机器代码。</a:t>
            </a:r>
          </a:p>
          <a:p>
            <a:endParaRPr lang="zh-CN" altLang="en-US" dirty="0"/>
          </a:p>
        </p:txBody>
      </p:sp>
      <p:sp>
        <p:nvSpPr>
          <p:cNvPr id="2" name="矩形 1"/>
          <p:cNvSpPr/>
          <p:nvPr/>
        </p:nvSpPr>
        <p:spPr>
          <a:xfrm>
            <a:off x="2060154" y="2027104"/>
            <a:ext cx="1421176" cy="6830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9013" y="1458410"/>
            <a:ext cx="1076445" cy="369332"/>
          </a:xfrm>
          <a:prstGeom prst="rect">
            <a:avLst/>
          </a:prstGeom>
          <a:noFill/>
        </p:spPr>
        <p:txBody>
          <a:bodyPr wrap="square" rtlCol="0">
            <a:spAutoFit/>
          </a:bodyPr>
          <a:lstStyle/>
          <a:p>
            <a:r>
              <a:rPr lang="en-US" altLang="zh-CN" b="1" dirty="0" smtClean="0">
                <a:solidFill>
                  <a:srgbClr val="FF0000"/>
                </a:solidFill>
              </a:rPr>
              <a:t>-4</a:t>
            </a:r>
            <a:endParaRPr lang="zh-CN" altLang="en-US" b="1" dirty="0">
              <a:solidFill>
                <a:srgbClr val="FF0000"/>
              </a:solidFill>
            </a:endParaRPr>
          </a:p>
        </p:txBody>
      </p:sp>
      <p:cxnSp>
        <p:nvCxnSpPr>
          <p:cNvPr id="6" name="直接连接符 5"/>
          <p:cNvCxnSpPr/>
          <p:nvPr/>
        </p:nvCxnSpPr>
        <p:spPr>
          <a:xfrm flipV="1">
            <a:off x="3321934" y="1689904"/>
            <a:ext cx="787079" cy="33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81290" y="4230800"/>
            <a:ext cx="5868365" cy="1815882"/>
          </a:xfrm>
          <a:prstGeom prst="rect">
            <a:avLst/>
          </a:prstGeom>
          <a:noFill/>
        </p:spPr>
        <p:txBody>
          <a:bodyPr wrap="square" rtlCol="0">
            <a:spAutoFit/>
          </a:bodyPr>
          <a:lstStyle/>
          <a:p>
            <a:r>
              <a:rPr lang="zh-CN" altLang="en-US" sz="2800" b="1" dirty="0" smtClean="0">
                <a:solidFill>
                  <a:srgbClr val="FF0000"/>
                </a:solidFill>
              </a:rPr>
              <a:t>计算方法：</a:t>
            </a:r>
            <a:endParaRPr lang="en-US" altLang="zh-CN" sz="2800" b="1" dirty="0" smtClean="0">
              <a:solidFill>
                <a:srgbClr val="FF0000"/>
              </a:solidFill>
            </a:endParaRPr>
          </a:p>
          <a:p>
            <a:r>
              <a:rPr lang="en-US" altLang="zh-CN" sz="2800" b="1" dirty="0" smtClean="0">
                <a:solidFill>
                  <a:srgbClr val="FF0000"/>
                </a:solidFill>
              </a:rPr>
              <a:t>PC </a:t>
            </a:r>
            <a:r>
              <a:rPr lang="en-US" altLang="zh-CN" sz="2800" b="1" dirty="0">
                <a:solidFill>
                  <a:srgbClr val="FF0000"/>
                </a:solidFill>
              </a:rPr>
              <a:t>= </a:t>
            </a:r>
            <a:r>
              <a:rPr lang="en-US" altLang="zh-CN" sz="2800" b="1" dirty="0" smtClean="0">
                <a:solidFill>
                  <a:srgbClr val="FF0000"/>
                </a:solidFill>
              </a:rPr>
              <a:t>x+0x9+0x4=x+0x0d</a:t>
            </a:r>
          </a:p>
          <a:p>
            <a:r>
              <a:rPr lang="zh-CN" altLang="zh-CN" sz="2800" b="1" dirty="0">
                <a:solidFill>
                  <a:srgbClr val="FF0000"/>
                </a:solidFill>
              </a:rPr>
              <a:t>重定位值 </a:t>
            </a:r>
            <a:r>
              <a:rPr lang="en-US" altLang="zh-CN" sz="2800" b="1" dirty="0">
                <a:solidFill>
                  <a:srgbClr val="FF0000"/>
                </a:solidFill>
              </a:rPr>
              <a:t>= x +0x18 –x-0x0d=0x0b</a:t>
            </a:r>
            <a:endParaRPr lang="zh-CN" altLang="zh-CN" sz="2800" b="1" dirty="0">
              <a:solidFill>
                <a:srgbClr val="FF0000"/>
              </a:solidFill>
            </a:endParaRPr>
          </a:p>
          <a:p>
            <a:r>
              <a:rPr lang="en-US" altLang="zh-CN" sz="2800" b="1" dirty="0">
                <a:solidFill>
                  <a:srgbClr val="FF0000"/>
                </a:solidFill>
              </a:rPr>
              <a:t>Call e8 0b 00 00 00</a:t>
            </a:r>
            <a:endParaRPr lang="zh-CN" altLang="en-US" sz="2800" b="1" dirty="0">
              <a:solidFill>
                <a:srgbClr val="FF0000"/>
              </a:solidFill>
            </a:endParaRPr>
          </a:p>
        </p:txBody>
      </p:sp>
      <p:sp>
        <p:nvSpPr>
          <p:cNvPr id="8" name="矩形 7"/>
          <p:cNvSpPr/>
          <p:nvPr/>
        </p:nvSpPr>
        <p:spPr>
          <a:xfrm>
            <a:off x="4479403" y="3067442"/>
            <a:ext cx="810227" cy="6830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229600" y="2233914"/>
            <a:ext cx="1863524" cy="369332"/>
          </a:xfrm>
          <a:prstGeom prst="rect">
            <a:avLst/>
          </a:prstGeom>
          <a:noFill/>
        </p:spPr>
        <p:txBody>
          <a:bodyPr wrap="square" rtlCol="0">
            <a:spAutoFit/>
          </a:bodyPr>
          <a:lstStyle/>
          <a:p>
            <a:r>
              <a:rPr lang="zh-CN" altLang="en-US" b="1" dirty="0" smtClean="0">
                <a:solidFill>
                  <a:srgbClr val="FF0000"/>
                </a:solidFill>
              </a:rPr>
              <a:t>规格化！！</a:t>
            </a:r>
            <a:endParaRPr lang="zh-CN" altLang="en-US" b="1" dirty="0">
              <a:solidFill>
                <a:srgbClr val="FF0000"/>
              </a:solidFill>
            </a:endParaRPr>
          </a:p>
        </p:txBody>
      </p:sp>
      <p:cxnSp>
        <p:nvCxnSpPr>
          <p:cNvPr id="11" name="直接连接符 10"/>
          <p:cNvCxnSpPr>
            <a:endCxn id="9" idx="1"/>
          </p:cNvCxnSpPr>
          <p:nvPr/>
        </p:nvCxnSpPr>
        <p:spPr>
          <a:xfrm flipV="1">
            <a:off x="5289630" y="2418580"/>
            <a:ext cx="2939970" cy="776033"/>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350078" y="4242073"/>
            <a:ext cx="4789714" cy="1538883"/>
          </a:xfrm>
          <a:prstGeom prst="rect">
            <a:avLst/>
          </a:prstGeom>
          <a:noFill/>
        </p:spPr>
        <p:txBody>
          <a:bodyPr wrap="square" rtlCol="0">
            <a:spAutoFit/>
          </a:bodyPr>
          <a:lstStyle/>
          <a:p>
            <a:r>
              <a:rPr lang="zh-CN" altLang="en-US" b="1" dirty="0" smtClean="0"/>
              <a:t>总结公式：</a:t>
            </a:r>
            <a:endParaRPr lang="en-US" altLang="zh-CN" b="1" dirty="0" smtClean="0"/>
          </a:p>
          <a:p>
            <a:r>
              <a:rPr lang="zh-CN" altLang="en-US" b="1" dirty="0" smtClean="0"/>
              <a:t>假设字节数规格化后为</a:t>
            </a:r>
            <a:r>
              <a:rPr lang="en-US" altLang="zh-CN" b="1" dirty="0" smtClean="0"/>
              <a:t>x</a:t>
            </a:r>
            <a:r>
              <a:rPr lang="zh-CN" altLang="en-US" b="1" dirty="0" smtClean="0"/>
              <a:t>，</a:t>
            </a:r>
            <a:r>
              <a:rPr lang="en-US" altLang="zh-CN" b="1" dirty="0" smtClean="0"/>
              <a:t>call</a:t>
            </a:r>
            <a:r>
              <a:rPr lang="zh-CN" altLang="en-US" b="1" dirty="0" smtClean="0"/>
              <a:t>的数字为</a:t>
            </a:r>
            <a:r>
              <a:rPr lang="en-US" altLang="zh-CN" b="1" dirty="0" smtClean="0"/>
              <a:t>y</a:t>
            </a:r>
            <a:r>
              <a:rPr lang="zh-CN" altLang="en-US" b="1" dirty="0" smtClean="0"/>
              <a:t>，那么重定位地址是：</a:t>
            </a:r>
            <a:endParaRPr lang="en-US" altLang="zh-CN" b="1" dirty="0" smtClean="0"/>
          </a:p>
          <a:p>
            <a:r>
              <a:rPr lang="en-US" altLang="zh-CN" sz="4000" b="1" dirty="0" smtClean="0">
                <a:solidFill>
                  <a:srgbClr val="FF0000"/>
                </a:solidFill>
              </a:rPr>
              <a:t>x-y-4</a:t>
            </a:r>
            <a:endParaRPr lang="zh-CN" altLang="en-US" sz="4000" b="1" dirty="0">
              <a:solidFill>
                <a:srgbClr val="FF0000"/>
              </a:solidFill>
            </a:endParaRPr>
          </a:p>
        </p:txBody>
      </p:sp>
    </p:spTree>
    <p:extLst>
      <p:ext uri="{BB962C8B-B14F-4D97-AF65-F5344CB8AC3E}">
        <p14:creationId xmlns:p14="http://schemas.microsoft.com/office/powerpoint/2010/main" val="1114548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2039938" y="57151"/>
            <a:ext cx="7499350" cy="581025"/>
          </a:xfrm>
        </p:spPr>
        <p:txBody>
          <a:bodyPr>
            <a:normAutofit fontScale="90000"/>
          </a:bodyPr>
          <a:lstStyle/>
          <a:p>
            <a:r>
              <a:rPr lang="zh-CN" altLang="en-US" sz="4000" dirty="0" smtClean="0"/>
              <a:t>第五章复习</a:t>
            </a:r>
            <a:endParaRPr lang="zh-CN" altLang="en-US" sz="4000" dirty="0"/>
          </a:p>
        </p:txBody>
      </p:sp>
      <p:sp>
        <p:nvSpPr>
          <p:cNvPr id="577539" name="Rectangle 3"/>
          <p:cNvSpPr>
            <a:spLocks noGrp="1" noChangeArrowheads="1"/>
          </p:cNvSpPr>
          <p:nvPr>
            <p:ph type="body" idx="1"/>
          </p:nvPr>
        </p:nvSpPr>
        <p:spPr>
          <a:xfrm>
            <a:off x="1774825" y="873125"/>
            <a:ext cx="8504238" cy="5562600"/>
          </a:xfrm>
          <a:noFill/>
          <a:ln/>
        </p:spPr>
        <p:txBody>
          <a:bodyPr/>
          <a:lstStyle/>
          <a:p>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的基本功能是周而复始地执行指令，并处理异常和中断。</a:t>
            </a:r>
          </a:p>
          <a:p>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最基本的部分是数据通路和控制单元</a:t>
            </a:r>
          </a:p>
          <a:p>
            <a:pPr lvl="1"/>
            <a:r>
              <a:rPr lang="zh-CN" altLang="en-US" sz="2200" dirty="0">
                <a:latin typeface="微软雅黑" panose="020B0503020204020204" pitchFamily="34" charset="-122"/>
                <a:ea typeface="微软雅黑" panose="020B0503020204020204" pitchFamily="34" charset="-122"/>
              </a:rPr>
              <a:t>数据通路（</a:t>
            </a:r>
            <a:r>
              <a:rPr lang="en-US" altLang="zh-CN" sz="2200" dirty="0" err="1">
                <a:latin typeface="微软雅黑" panose="020B0503020204020204" pitchFamily="34" charset="-122"/>
                <a:ea typeface="微软雅黑" panose="020B0503020204020204" pitchFamily="34" charset="-122"/>
              </a:rPr>
              <a:t>datapath</a:t>
            </a:r>
            <a:r>
              <a:rPr lang="zh-CN" altLang="en-US" sz="2200" dirty="0">
                <a:latin typeface="微软雅黑" panose="020B0503020204020204" pitchFamily="34" charset="-122"/>
                <a:ea typeface="微软雅黑" panose="020B0503020204020204" pitchFamily="34" charset="-122"/>
              </a:rPr>
              <a:t>）中包含组合逻辑元件和存储信息</a:t>
            </a:r>
            <a:r>
              <a:rPr lang="zh-CN" altLang="en-US" sz="2200" dirty="0" smtClean="0">
                <a:latin typeface="微软雅黑" panose="020B0503020204020204" pitchFamily="34" charset="-122"/>
                <a:ea typeface="微软雅黑" panose="020B0503020204020204" pitchFamily="34" charset="-122"/>
              </a:rPr>
              <a:t>的时序逻辑元件</a:t>
            </a:r>
            <a:r>
              <a:rPr lang="zh-CN" altLang="en-US" sz="2200" dirty="0">
                <a:latin typeface="微软雅黑" panose="020B0503020204020204" pitchFamily="34" charset="-122"/>
                <a:ea typeface="微软雅黑" panose="020B0503020204020204" pitchFamily="34" charset="-122"/>
              </a:rPr>
              <a:t>。</a:t>
            </a:r>
          </a:p>
          <a:p>
            <a:pPr lvl="2"/>
            <a:r>
              <a:rPr lang="zh-CN" altLang="en-US" sz="2200" dirty="0">
                <a:latin typeface="微软雅黑" panose="020B0503020204020204" pitchFamily="34" charset="-122"/>
                <a:ea typeface="微软雅黑" panose="020B0503020204020204" pitchFamily="34" charset="-122"/>
              </a:rPr>
              <a:t>组合逻辑（如加法器、</a:t>
            </a:r>
            <a:r>
              <a:rPr lang="en-US" altLang="zh-CN" sz="2200" dirty="0">
                <a:latin typeface="微软雅黑" panose="020B0503020204020204" pitchFamily="34" charset="-122"/>
                <a:ea typeface="微软雅黑" panose="020B0503020204020204" pitchFamily="34" charset="-122"/>
              </a:rPr>
              <a:t>ALU</a:t>
            </a:r>
            <a:r>
              <a:rPr lang="zh-CN" altLang="en-US" sz="2200" dirty="0">
                <a:latin typeface="微软雅黑" panose="020B0503020204020204" pitchFamily="34" charset="-122"/>
                <a:ea typeface="微软雅黑" panose="020B0503020204020204" pitchFamily="34" charset="-122"/>
              </a:rPr>
              <a:t>、扩展器、多路选择器以及状态元件的读操作逻辑等）用于对数据进行处理；</a:t>
            </a:r>
          </a:p>
          <a:p>
            <a:pPr lvl="2"/>
            <a:r>
              <a:rPr lang="zh-CN" altLang="en-US" sz="2200" dirty="0">
                <a:latin typeface="微软雅黑" panose="020B0503020204020204" pitchFamily="34" charset="-122"/>
                <a:ea typeface="微软雅黑" panose="020B0503020204020204" pitchFamily="34" charset="-122"/>
              </a:rPr>
              <a:t>时序逻辑</a:t>
            </a:r>
            <a:r>
              <a:rPr lang="zh-CN" altLang="en-US" sz="2200" dirty="0" smtClean="0">
                <a:latin typeface="微软雅黑" panose="020B0503020204020204" pitchFamily="34" charset="-122"/>
                <a:ea typeface="微软雅黑" panose="020B0503020204020204" pitchFamily="34" charset="-122"/>
              </a:rPr>
              <a:t>元件</a:t>
            </a:r>
            <a:r>
              <a:rPr lang="zh-CN" altLang="en-US" sz="2200" dirty="0">
                <a:latin typeface="微软雅黑" panose="020B0503020204020204" pitchFamily="34" charset="-122"/>
                <a:ea typeface="微软雅黑" panose="020B0503020204020204" pitchFamily="34" charset="-122"/>
              </a:rPr>
              <a:t>包括触发器、寄存器和存储器等，用于对指令执行的中间状态或最终结果进行存储。</a:t>
            </a:r>
          </a:p>
          <a:p>
            <a:pPr lvl="1"/>
            <a:r>
              <a:rPr lang="zh-CN" altLang="en-US" sz="2200" dirty="0">
                <a:latin typeface="微软雅黑" panose="020B0503020204020204" pitchFamily="34" charset="-122"/>
                <a:ea typeface="微软雅黑" panose="020B0503020204020204" pitchFamily="34" charset="-122"/>
              </a:rPr>
              <a:t>控制单元（</a:t>
            </a:r>
            <a:r>
              <a:rPr lang="en-US" altLang="zh-CN" sz="2200" dirty="0">
                <a:latin typeface="微软雅黑" panose="020B0503020204020204" pitchFamily="34" charset="-122"/>
                <a:ea typeface="微软雅黑" panose="020B0503020204020204" pitchFamily="34" charset="-122"/>
              </a:rPr>
              <a:t>control unit</a:t>
            </a:r>
            <a:r>
              <a:rPr lang="zh-CN" altLang="en-US" sz="2200" dirty="0">
                <a:latin typeface="微软雅黑" panose="020B0503020204020204" pitchFamily="34" charset="-122"/>
                <a:ea typeface="微软雅黑" panose="020B0503020204020204" pitchFamily="34" charset="-122"/>
              </a:rPr>
              <a:t>）：对取出的指令进行译码，与指令执行得到的条件标志或当前机器的状态、时序信号等组合，生成对数据通路进行控制的控制信号</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lvl="1"/>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935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7539">
                                            <p:txEl>
                                              <p:pRg st="3" end="3"/>
                                            </p:txEl>
                                          </p:spTgt>
                                        </p:tgtEl>
                                        <p:attrNameLst>
                                          <p:attrName>style.visibility</p:attrName>
                                        </p:attrNameLst>
                                      </p:cBhvr>
                                      <p:to>
                                        <p:strVal val="visible"/>
                                      </p:to>
                                    </p:set>
                                    <p:animEffect transition="in" filter="blinds(horizontal)">
                                      <p:cBhvr>
                                        <p:cTn id="22" dur="500"/>
                                        <p:tgtEl>
                                          <p:spTgt spid="577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7539">
                                            <p:txEl>
                                              <p:pRg st="4" end="4"/>
                                            </p:txEl>
                                          </p:spTgt>
                                        </p:tgtEl>
                                        <p:attrNameLst>
                                          <p:attrName>style.visibility</p:attrName>
                                        </p:attrNameLst>
                                      </p:cBhvr>
                                      <p:to>
                                        <p:strVal val="visible"/>
                                      </p:to>
                                    </p:set>
                                    <p:animEffect transition="in" filter="blinds(horizontal)">
                                      <p:cBhvr>
                                        <p:cTn id="27" dur="500"/>
                                        <p:tgtEl>
                                          <p:spTgt spid="577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7539">
                                            <p:txEl>
                                              <p:pRg st="5" end="5"/>
                                            </p:txEl>
                                          </p:spTgt>
                                        </p:tgtEl>
                                        <p:attrNameLst>
                                          <p:attrName>style.visibility</p:attrName>
                                        </p:attrNameLst>
                                      </p:cBhvr>
                                      <p:to>
                                        <p:strVal val="visible"/>
                                      </p:to>
                                    </p:set>
                                    <p:animEffect transition="in" filter="blinds(horizontal)">
                                      <p:cBhvr>
                                        <p:cTn id="32" dur="500"/>
                                        <p:tgtEl>
                                          <p:spTgt spid="577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2086</Words>
  <Application>Microsoft Office PowerPoint</Application>
  <PresentationFormat>宽屏</PresentationFormat>
  <Paragraphs>476</Paragraphs>
  <Slides>19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0" baseType="lpstr">
      <vt:lpstr>msgothic</vt:lpstr>
      <vt:lpstr>黑体</vt:lpstr>
      <vt:lpstr>宋体</vt:lpstr>
      <vt:lpstr>微软雅黑</vt:lpstr>
      <vt:lpstr>Arial</vt:lpstr>
      <vt:lpstr>Calibri</vt:lpstr>
      <vt:lpstr>Calibri Light</vt:lpstr>
      <vt:lpstr>Courier New</vt:lpstr>
      <vt:lpstr>Times New Roman</vt:lpstr>
      <vt:lpstr>Office 主题</vt:lpstr>
      <vt:lpstr>位图图像</vt:lpstr>
      <vt:lpstr>计算机系统基础2</vt:lpstr>
      <vt:lpstr>考试题型以及分数比例</vt:lpstr>
      <vt:lpstr>第四章复习</vt:lpstr>
      <vt:lpstr>第四章复习</vt:lpstr>
      <vt:lpstr>第四章复习</vt:lpstr>
      <vt:lpstr>PowerPoint 演示文稿</vt:lpstr>
      <vt:lpstr>PowerPoint 演示文稿</vt:lpstr>
      <vt:lpstr>PowerPoint 演示文稿</vt:lpstr>
      <vt:lpstr>第五章复习</vt:lpstr>
      <vt:lpstr>第五章复习</vt:lpstr>
      <vt:lpstr>第五章复习---机器指令的执行过程 </vt:lpstr>
      <vt:lpstr>PowerPoint 演示文稿</vt:lpstr>
      <vt:lpstr>PowerPoint 演示文稿</vt:lpstr>
      <vt:lpstr>第六章复习</vt:lpstr>
      <vt:lpstr>DRAM芯片的规格</vt:lpstr>
      <vt:lpstr>主存模块的连接和读写操作</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计算机系统基础2</dc:title>
  <dc:creator>朱皖宁</dc:creator>
  <cp:lastModifiedBy>User</cp:lastModifiedBy>
  <cp:revision>8</cp:revision>
  <dcterms:created xsi:type="dcterms:W3CDTF">2017-06-08T00:02:31Z</dcterms:created>
  <dcterms:modified xsi:type="dcterms:W3CDTF">2017-06-08T14:50:24Z</dcterms:modified>
</cp:coreProperties>
</file>