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8" r:id="rId4"/>
    <p:sldId id="260" r:id="rId5"/>
    <p:sldId id="257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31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547664" y="1196752"/>
            <a:ext cx="5616624" cy="496855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23728" y="1484784"/>
            <a:ext cx="44644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第二次</a:t>
            </a:r>
            <a:r>
              <a:rPr lang="zh-CN" altLang="en-US" sz="3600" b="1" dirty="0" smtClean="0"/>
              <a:t>随堂测试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题目数量：</a:t>
            </a:r>
            <a:r>
              <a:rPr lang="zh-CN" altLang="en-US" sz="3600" b="1" dirty="0" smtClean="0"/>
              <a:t>共</a:t>
            </a:r>
            <a:r>
              <a:rPr lang="en-US" altLang="zh-CN" sz="3600" b="1" dirty="0" smtClean="0"/>
              <a:t>2</a:t>
            </a:r>
            <a:r>
              <a:rPr lang="zh-CN" altLang="en-US" sz="3600" b="1" dirty="0" smtClean="0"/>
              <a:t>题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时间要求：</a:t>
            </a:r>
            <a:endParaRPr lang="en-US" altLang="zh-CN" sz="3600" b="1" dirty="0" smtClean="0"/>
          </a:p>
          <a:p>
            <a:r>
              <a:rPr lang="zh-CN" altLang="en-US" sz="3600" b="1" dirty="0"/>
              <a:t>第一</a:t>
            </a:r>
            <a:r>
              <a:rPr lang="zh-CN" altLang="en-US" sz="3600" b="1" dirty="0" smtClean="0"/>
              <a:t>题</a:t>
            </a:r>
            <a:r>
              <a:rPr lang="zh-CN" altLang="en-US" sz="3600" b="1" dirty="0" smtClean="0"/>
              <a:t>：</a:t>
            </a:r>
            <a:r>
              <a:rPr lang="en-US" altLang="zh-CN" sz="3600" b="1" dirty="0" smtClean="0"/>
              <a:t>5</a:t>
            </a:r>
            <a:r>
              <a:rPr lang="zh-CN" altLang="en-US" sz="3600" b="1" dirty="0" smtClean="0"/>
              <a:t>分钟</a:t>
            </a:r>
            <a:endParaRPr lang="en-US" altLang="zh-CN" sz="3600" b="1" dirty="0" smtClean="0"/>
          </a:p>
          <a:p>
            <a:r>
              <a:rPr lang="zh-CN" altLang="en-US" sz="3600" b="1" dirty="0"/>
              <a:t>第二</a:t>
            </a:r>
            <a:r>
              <a:rPr lang="zh-CN" altLang="en-US" sz="3600" b="1" dirty="0" smtClean="0"/>
              <a:t>题</a:t>
            </a:r>
            <a:r>
              <a:rPr lang="zh-CN" altLang="en-US" sz="3600" b="1" dirty="0" smtClean="0"/>
              <a:t>：</a:t>
            </a:r>
            <a:r>
              <a:rPr lang="en-US" altLang="zh-CN" sz="3600" b="1" dirty="0" smtClean="0"/>
              <a:t>4</a:t>
            </a:r>
            <a:r>
              <a:rPr lang="zh-CN" altLang="en-US" sz="3600" b="1" dirty="0" smtClean="0"/>
              <a:t>分钟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每</a:t>
            </a:r>
            <a:r>
              <a:rPr lang="zh-CN" altLang="en-US" sz="3600" b="1" dirty="0"/>
              <a:t>一</a:t>
            </a:r>
            <a:r>
              <a:rPr lang="zh-CN" altLang="en-US" sz="3600" b="1" dirty="0" smtClean="0"/>
              <a:t>题</a:t>
            </a:r>
            <a:r>
              <a:rPr lang="zh-CN" altLang="en-US" sz="3600" b="1" dirty="0" smtClean="0"/>
              <a:t>共</a:t>
            </a:r>
            <a:r>
              <a:rPr lang="en-US" altLang="zh-CN" sz="3600" b="1" dirty="0" smtClean="0"/>
              <a:t>3</a:t>
            </a:r>
            <a:r>
              <a:rPr lang="zh-CN" altLang="en-US" sz="3600" b="1" dirty="0" smtClean="0"/>
              <a:t>分</a:t>
            </a:r>
            <a:r>
              <a:rPr lang="zh-CN" altLang="en-US" sz="3600" b="1" dirty="0" smtClean="0"/>
              <a:t>，将计入总评中。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9290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9632" y="1196752"/>
            <a:ext cx="6552728" cy="475252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35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71600" y="404664"/>
            <a:ext cx="7272808" cy="20830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03648" y="548680"/>
            <a:ext cx="66247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1.</a:t>
            </a:r>
            <a:r>
              <a:rPr lang="zh-CN" altLang="en-US" sz="3600" dirty="0" smtClean="0"/>
              <a:t>设</a:t>
            </a:r>
            <a:r>
              <a:rPr lang="en-US" altLang="zh-CN" sz="3600" dirty="0" smtClean="0"/>
              <a:t>ALU</a:t>
            </a:r>
            <a:r>
              <a:rPr lang="zh-CN" altLang="en-US" sz="3600" dirty="0" smtClean="0"/>
              <a:t>处理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位运算，计算</a:t>
            </a:r>
            <a:endParaRPr lang="en-US" altLang="zh-CN" sz="3600" dirty="0" smtClean="0"/>
          </a:p>
          <a:p>
            <a:pPr algn="ctr"/>
            <a:r>
              <a:rPr lang="en-US" altLang="zh-CN" sz="4800" b="1" dirty="0" smtClean="0">
                <a:solidFill>
                  <a:srgbClr val="FF0000"/>
                </a:solidFill>
              </a:rPr>
              <a:t>-5-3</a:t>
            </a:r>
          </a:p>
          <a:p>
            <a:r>
              <a:rPr lang="zh-CN" altLang="en-US" sz="3600" dirty="0" smtClean="0"/>
              <a:t>求</a:t>
            </a:r>
            <a:r>
              <a:rPr lang="en-US" altLang="zh-CN" sz="3600" dirty="0" smtClean="0"/>
              <a:t>OF</a:t>
            </a:r>
            <a:r>
              <a:rPr lang="zh-CN" altLang="en-US" sz="3600" dirty="0" smtClean="0"/>
              <a:t>，</a:t>
            </a:r>
            <a:r>
              <a:rPr lang="en-US" altLang="zh-CN" sz="3600" dirty="0" smtClean="0"/>
              <a:t>SF</a:t>
            </a:r>
            <a:r>
              <a:rPr lang="zh-CN" altLang="en-US" sz="3600" dirty="0" smtClean="0"/>
              <a:t>，</a:t>
            </a:r>
            <a:r>
              <a:rPr lang="en-US" altLang="zh-CN" sz="3600" dirty="0" smtClean="0"/>
              <a:t>CF</a:t>
            </a:r>
            <a:r>
              <a:rPr lang="zh-CN" altLang="en-US" sz="3600" dirty="0" smtClean="0"/>
              <a:t>的值</a:t>
            </a:r>
            <a:endParaRPr lang="zh-CN" altLang="en-US" sz="3600" dirty="0"/>
          </a:p>
        </p:txBody>
      </p:sp>
      <p:sp>
        <p:nvSpPr>
          <p:cNvPr id="10" name="圆角矩形 9"/>
          <p:cNvSpPr/>
          <p:nvPr/>
        </p:nvSpPr>
        <p:spPr>
          <a:xfrm>
            <a:off x="971600" y="2708920"/>
            <a:ext cx="7272808" cy="1464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48833" y="2771264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2.</a:t>
            </a:r>
            <a:r>
              <a:rPr lang="zh-CN" altLang="en-US" sz="3600" dirty="0" smtClean="0"/>
              <a:t>设</a:t>
            </a:r>
            <a:r>
              <a:rPr lang="en-US" altLang="zh-CN" sz="3600" dirty="0" smtClean="0"/>
              <a:t>x</a:t>
            </a:r>
            <a:r>
              <a:rPr lang="zh-CN" altLang="en-US" sz="3600" dirty="0" smtClean="0"/>
              <a:t>为</a:t>
            </a:r>
            <a:r>
              <a:rPr lang="en-US" altLang="zh-CN" sz="3600" dirty="0" smtClean="0"/>
              <a:t>16</a:t>
            </a:r>
            <a:r>
              <a:rPr lang="zh-CN" altLang="en-US" sz="3600" dirty="0" smtClean="0"/>
              <a:t>位数据，利用按位操作提取低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位，并使高</a:t>
            </a:r>
            <a:r>
              <a:rPr lang="en-US" altLang="zh-CN" sz="3600" dirty="0" smtClean="0"/>
              <a:t>12</a:t>
            </a:r>
            <a:r>
              <a:rPr lang="zh-CN" altLang="en-US" sz="3600" dirty="0" smtClean="0"/>
              <a:t>位为</a:t>
            </a:r>
            <a:r>
              <a:rPr lang="en-US" altLang="zh-CN" sz="3600" dirty="0" smtClean="0"/>
              <a:t>1</a:t>
            </a:r>
            <a:r>
              <a:rPr lang="zh-CN" altLang="en-US" sz="3600" dirty="0"/>
              <a:t>。</a:t>
            </a:r>
            <a:endParaRPr lang="zh-CN" altLang="en-US" sz="3600" dirty="0"/>
          </a:p>
        </p:txBody>
      </p:sp>
      <p:sp>
        <p:nvSpPr>
          <p:cNvPr id="12" name="圆角矩形 11"/>
          <p:cNvSpPr/>
          <p:nvPr/>
        </p:nvSpPr>
        <p:spPr>
          <a:xfrm>
            <a:off x="971600" y="4274512"/>
            <a:ext cx="7272808" cy="23417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33067" y="4307912"/>
            <a:ext cx="6984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3.short 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 =406;</a:t>
            </a:r>
          </a:p>
          <a:p>
            <a:r>
              <a:rPr lang="en-US" altLang="zh-CN" sz="3600" dirty="0" smtClean="0"/>
              <a:t>char c = (char) 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;</a:t>
            </a:r>
          </a:p>
          <a:p>
            <a:r>
              <a:rPr lang="en-US" altLang="zh-CN" sz="3600" dirty="0" smtClean="0"/>
              <a:t>short j =c;</a:t>
            </a:r>
          </a:p>
          <a:p>
            <a:r>
              <a:rPr lang="zh-CN" altLang="en-US" sz="3600" dirty="0" smtClean="0"/>
              <a:t>求</a:t>
            </a:r>
            <a:r>
              <a:rPr lang="en-US" altLang="zh-CN" sz="3600" dirty="0" smtClean="0"/>
              <a:t>j</a:t>
            </a:r>
            <a:r>
              <a:rPr lang="zh-CN" altLang="en-US" sz="3600" dirty="0" smtClean="0"/>
              <a:t>的值。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8652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763688" y="620688"/>
            <a:ext cx="5760640" cy="54006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70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100" y="764704"/>
            <a:ext cx="31683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假设用小端方式存放数据</a:t>
            </a:r>
            <a:endParaRPr lang="en-US" altLang="zh-CN" sz="3600" b="1" dirty="0" smtClean="0"/>
          </a:p>
          <a:p>
            <a:r>
              <a:rPr lang="en-US" altLang="zh-CN" sz="3600" b="1" dirty="0" err="1" smtClean="0"/>
              <a:t>struct</a:t>
            </a:r>
            <a:r>
              <a:rPr lang="en-US" altLang="zh-CN" sz="3600" b="1" dirty="0" smtClean="0"/>
              <a:t>  A{</a:t>
            </a:r>
          </a:p>
          <a:p>
            <a:r>
              <a:rPr lang="en-US" altLang="zh-CN" sz="3600" b="1" dirty="0" smtClean="0"/>
              <a:t>	float </a:t>
            </a:r>
            <a:r>
              <a:rPr lang="en-US" altLang="zh-CN" sz="3600" b="1" dirty="0" err="1" smtClean="0"/>
              <a:t>i</a:t>
            </a:r>
            <a:r>
              <a:rPr lang="en-US" altLang="zh-CN" sz="3600" b="1" dirty="0" smtClean="0"/>
              <a:t>;</a:t>
            </a:r>
          </a:p>
          <a:p>
            <a:r>
              <a:rPr lang="en-US" altLang="zh-CN" sz="3600" b="1" dirty="0" smtClean="0"/>
              <a:t>	short j;</a:t>
            </a:r>
            <a:endParaRPr lang="en-US" altLang="zh-CN" sz="3600" b="1" dirty="0"/>
          </a:p>
          <a:p>
            <a:r>
              <a:rPr lang="en-US" altLang="zh-CN" sz="3600" b="1" dirty="0" smtClean="0"/>
              <a:t>};</a:t>
            </a:r>
          </a:p>
          <a:p>
            <a:r>
              <a:rPr lang="en-US" altLang="zh-CN" sz="3600" b="1" dirty="0" smtClean="0"/>
              <a:t>A  </a:t>
            </a:r>
            <a:r>
              <a:rPr lang="en-US" altLang="zh-CN" sz="3600" b="1" dirty="0" err="1" smtClean="0"/>
              <a:t>a</a:t>
            </a:r>
            <a:r>
              <a:rPr lang="en-US" altLang="zh-CN" sz="3600" b="1" dirty="0" smtClean="0"/>
              <a:t>;</a:t>
            </a:r>
          </a:p>
          <a:p>
            <a:r>
              <a:rPr lang="en-US" altLang="zh-CN" sz="3600" b="1" dirty="0" smtClean="0"/>
              <a:t>a</a:t>
            </a:r>
            <a:r>
              <a:rPr lang="zh-CN" altLang="en-US" sz="3600" b="1" dirty="0" smtClean="0"/>
              <a:t>的地址是</a:t>
            </a:r>
            <a:r>
              <a:rPr lang="en-US" altLang="zh-CN" sz="3600" b="1" dirty="0" smtClean="0"/>
              <a:t>1002</a:t>
            </a:r>
            <a:r>
              <a:rPr lang="zh-CN" altLang="en-US" sz="3600" b="1" dirty="0" smtClean="0"/>
              <a:t>，求</a:t>
            </a:r>
            <a:r>
              <a:rPr lang="en-US" altLang="zh-CN" sz="3600" b="1" dirty="0" err="1" smtClean="0"/>
              <a:t>a.j</a:t>
            </a:r>
            <a:r>
              <a:rPr lang="en-US" altLang="zh-CN" sz="3600" b="1" dirty="0" smtClean="0"/>
              <a:t> </a:t>
            </a:r>
            <a:r>
              <a:rPr lang="zh-CN" altLang="en-US" sz="3600" b="1" dirty="0" smtClean="0"/>
              <a:t>的值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475884"/>
              </p:ext>
            </p:extLst>
          </p:nvPr>
        </p:nvGraphicFramePr>
        <p:xfrm>
          <a:off x="4355976" y="324574"/>
          <a:ext cx="2531021" cy="5958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695584" imgH="1631695" progId="Visio.Drawing.11">
                  <p:embed/>
                </p:oleObj>
              </mc:Choice>
              <mc:Fallback>
                <p:oleObj name="Visio" r:id="rId3" imgW="695584" imgH="163169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324574"/>
                        <a:ext cx="2531021" cy="59585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925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224</TotalTime>
  <Words>116</Words>
  <Application>Microsoft Office PowerPoint</Application>
  <PresentationFormat>全屏显示(4:3)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暗香扑面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朱皖宁</dc:creator>
  <cp:lastModifiedBy>朱皖宁</cp:lastModifiedBy>
  <cp:revision>9</cp:revision>
  <dcterms:created xsi:type="dcterms:W3CDTF">2016-09-19T04:46:59Z</dcterms:created>
  <dcterms:modified xsi:type="dcterms:W3CDTF">2016-10-10T08:51:00Z</dcterms:modified>
</cp:coreProperties>
</file>