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2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58" r:id="rId14"/>
    <p:sldId id="260" r:id="rId15"/>
    <p:sldId id="261" r:id="rId16"/>
    <p:sldId id="283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2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8C21-922D-469F-AAA7-2CB2E884C6F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CA3D-D9D2-476B-AB71-F1C20F086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CA3D-D9D2-476B-AB71-F1C20F0862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0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mooc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文献检索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李慧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lihui@jit.edu.cn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文献信息分析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当我们面对海量的文献信息，最让我们纠结的问题是什么？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那就是到底哪篇才是我真正想看的，哪篇才是这个领域最核心的文献？如果能从大量的文献中快速定位出核心的文献，而不至于在大量低价值的文献中迷失。</a:t>
            </a: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这部分内容介绍：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如何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利用引文分析软件</a:t>
            </a:r>
            <a:r>
              <a:rPr lang="en-US" altLang="zh-CN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HistCite</a:t>
            </a:r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快速定位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出关键的文献，让你的文献调研工作事半功倍。（这部分内容对科研人员极其重要，对其它行业帮助不大。这部分内容是整个课程中普适性相对低一点的）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6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分享、协作、</a:t>
            </a:r>
            <a:r>
              <a:rPr lang="zh-CN" altLang="zh-CN" dirty="0" smtClean="0"/>
              <a:t>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网络技术的发展已经改变了我们生活的方方面面。如何获得好的思路，如何开展分享和协同工作，如何提升阅读文献、撰写论文报告的效率，如何借助一些云端工具提升自己和团队的工作效率。（本部分内容具有广泛的普适性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latin typeface="宋体" pitchFamily="2" charset="-122"/>
                <a:ea typeface="宋体" pitchFamily="2" charset="-122"/>
              </a:rPr>
              <a:t>授课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</a:rPr>
              <a:t>大纲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45752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第一周 科研工作者的信息修炼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第二周 搜索引擎与网络学习</a:t>
            </a: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第三周 英文文献数据库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第四周 中文数据库及中文信息资源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第五周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RSS—</a:t>
            </a:r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同步追踪世界最新资讯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第六周 个人知识管理</a:t>
            </a: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第七周 手把手教你用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Endnote X7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第八周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HistCite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快速定位核心文献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 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第九周 思维导图及其在科研中的应用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第十周 团队协作及移动办公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第十一周 学员分享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第十二周 综合应用示范及结课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0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学习</a:t>
            </a:r>
            <a:r>
              <a:rPr lang="zh-CN" altLang="zh-CN" dirty="0" smtClean="0"/>
              <a:t>相关流程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zh-CN" altLang="zh-CN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学生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注册</a:t>
            </a:r>
            <a:r>
              <a:rPr lang="zh-CN" altLang="zh-CN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选课：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李慧老师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2015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秋</a:t>
            </a:r>
            <a:r>
              <a:rPr lang="en-US" altLang="zh-CN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SPOC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班</a:t>
            </a:r>
            <a:endParaRPr lang="zh-CN" altLang="zh-CN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0"/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学生线上学习：</a:t>
            </a:r>
            <a:endParaRPr lang="zh-CN" altLang="zh-CN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学生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在“好大学在线”参与线上课程学习。</a:t>
            </a:r>
          </a:p>
          <a:p>
            <a:pPr lvl="0"/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线下互动组织：</a:t>
            </a:r>
            <a:endParaRPr lang="zh-CN" altLang="zh-CN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zh-CN" dirty="0">
                <a:latin typeface="宋体" pitchFamily="2" charset="-122"/>
                <a:ea typeface="宋体" pitchFamily="2" charset="-122"/>
              </a:rPr>
              <a:t>根据学生选课情况，“好大学在线”将依据就近、集中的原则，设置翻转课堂、线下考试等互动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环节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0"/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成绩认定：</a:t>
            </a:r>
            <a:endParaRPr lang="zh-CN" altLang="zh-CN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学期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结束后，“好大学在线”将根据学生的线上学习成绩、线下考试等成绩综合核算后形成最终成绩，并将该成绩提交给各学校教务处，由各校教务处进行成绩和学分的认定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0"/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证书：</a:t>
            </a:r>
            <a:endParaRPr lang="zh-CN" altLang="zh-CN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zh-CN" dirty="0">
                <a:latin typeface="宋体" pitchFamily="2" charset="-122"/>
                <a:ea typeface="宋体" pitchFamily="2" charset="-122"/>
              </a:rPr>
              <a:t>学生完成“好大学在线”课程学习后，“好大学在线”将联合开课学校，向学员颁发课程合格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优秀证书，并提供系统查询功能。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学习方式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CN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在线学习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根据邮件提示，登录“好大学在线”进行学习：</a:t>
            </a:r>
          </a:p>
          <a:p>
            <a:pPr lvl="1"/>
            <a:r>
              <a:rPr lang="en-US" altLang="zh-CN" u="sng" dirty="0">
                <a:latin typeface="宋体" pitchFamily="2" charset="-122"/>
                <a:ea typeface="宋体" pitchFamily="2" charset="-122"/>
                <a:hlinkClick r:id="rId2"/>
              </a:rPr>
              <a:t>http://www.cnmooc.org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lvl="0"/>
            <a:r>
              <a:rPr lang="zh-CN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翻转课堂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根据选课情况，“好大学在线”将就近安排现场学习互动环节（授课、讲座、学生小组学习、实践游学等）。具体安排，请关注相关课程的通告信息；</a:t>
            </a:r>
          </a:p>
          <a:p>
            <a:pPr lvl="0"/>
            <a:r>
              <a:rPr lang="zh-CN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期末考试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：“好大学在线”将就近组织线下期末考试，并与线上成绩一起构成课程总成绩；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0"/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ß"/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好大学考核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400050" lvl="2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线上作业考核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期末考试考核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考核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合格者可获得</a:t>
            </a:r>
            <a:r>
              <a:rPr lang="zh-CN" altLang="zh-CN" sz="2400" dirty="0">
                <a:latin typeface="宋体" pitchFamily="2" charset="-122"/>
                <a:ea typeface="宋体" pitchFamily="2" charset="-122"/>
              </a:rPr>
              <a:t>“好大学在线”颁发的课程证书。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0" indent="-400050"/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课程报告考核（为主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lvl="1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以报告为主，好大学考核成绩为辅。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lvl="1" indent="-342900">
              <a:buFont typeface="Wingdings 2"/>
              <a:buChar char="ß"/>
            </a:pP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完成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学习并通过考核的在校生，将得到所在学校教务处的成绩和学分认定，并同时获得“好大学在线”颁发的课程证书。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大学考核过程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6715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1556792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课程考核分以下几个部分：</a:t>
            </a:r>
          </a:p>
          <a:p>
            <a:endParaRPr lang="zh-CN" altLang="en-US" dirty="0"/>
          </a:p>
          <a:p>
            <a:r>
              <a:rPr lang="en-US" altLang="zh-CN" dirty="0"/>
              <a:t>[</a:t>
            </a:r>
            <a:r>
              <a:rPr lang="zh-CN" altLang="en-US" dirty="0"/>
              <a:t>课件浏览</a:t>
            </a:r>
            <a:r>
              <a:rPr lang="en-US" altLang="zh-CN" dirty="0"/>
              <a:t>] —— </a:t>
            </a:r>
            <a:r>
              <a:rPr lang="zh-CN" altLang="en-US" dirty="0"/>
              <a:t>考核学生是否观看视频和文档，少部分课程漏看将扣分；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客观练习</a:t>
            </a:r>
            <a:r>
              <a:rPr lang="en-US" altLang="zh-CN" dirty="0"/>
              <a:t>] —— </a:t>
            </a:r>
            <a:r>
              <a:rPr lang="zh-CN" altLang="en-US" dirty="0"/>
              <a:t>主要考核点，随章节内容一起发布，考核学生对于章节的掌握情况，提交截止一般为发布后一周；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主观练习</a:t>
            </a:r>
            <a:r>
              <a:rPr lang="en-US" altLang="zh-CN" dirty="0"/>
              <a:t>] —— </a:t>
            </a:r>
            <a:r>
              <a:rPr lang="zh-CN" altLang="en-US" dirty="0"/>
              <a:t>主要考核点，随章节内容一起发布，考核学生对于章节的掌握情况。采用同学之间互评、教学团队处理申述和最终判定的形式进行。</a:t>
            </a:r>
          </a:p>
          <a:p>
            <a:endParaRPr lang="zh-CN" altLang="en-US" dirty="0"/>
          </a:p>
          <a:p>
            <a:r>
              <a:rPr lang="zh-CN" altLang="en-US" dirty="0"/>
              <a:t>提交截止一般为发布后一周、互相评阅截止一般为发布后两周、申述截止一般为发布后三周。一般需批改</a:t>
            </a:r>
            <a:r>
              <a:rPr lang="en-US" altLang="zh-CN" dirty="0"/>
              <a:t>3-6</a:t>
            </a:r>
            <a:r>
              <a:rPr lang="zh-CN" altLang="en-US" dirty="0"/>
              <a:t>份作业以上，并得到</a:t>
            </a:r>
            <a:r>
              <a:rPr lang="en-US" altLang="zh-CN" dirty="0"/>
              <a:t>3-5</a:t>
            </a:r>
            <a:r>
              <a:rPr lang="zh-CN" altLang="en-US" dirty="0"/>
              <a:t>位同学的批改。批</a:t>
            </a:r>
          </a:p>
          <a:p>
            <a:endParaRPr lang="zh-CN" altLang="en-US" dirty="0"/>
          </a:p>
          <a:p>
            <a:r>
              <a:rPr lang="zh-CN" altLang="en-US" dirty="0"/>
              <a:t>阅过程、批阅质量均对最终互评题得分产生影响。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课内讨论</a:t>
            </a:r>
            <a:r>
              <a:rPr lang="en-US" altLang="zh-CN" dirty="0"/>
              <a:t>] —— </a:t>
            </a:r>
            <a:r>
              <a:rPr lang="zh-CN" altLang="en-US" dirty="0"/>
              <a:t>鼓励同学对主讲团队发起的议题进行讨论，少部分课程将此作为得分项。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线下期末考试</a:t>
            </a:r>
            <a:r>
              <a:rPr lang="en-US" altLang="zh-CN" dirty="0"/>
              <a:t>]——</a:t>
            </a:r>
            <a:r>
              <a:rPr lang="zh-CN" altLang="en-US" dirty="0"/>
              <a:t>是否举行以所在院校慕课选修要求为准（具体请咨询各校主管部门的慕课实施政策）。</a:t>
            </a:r>
          </a:p>
        </p:txBody>
      </p:sp>
    </p:spTree>
    <p:extLst>
      <p:ext uri="{BB962C8B-B14F-4D97-AF65-F5344CB8AC3E}">
        <p14:creationId xmlns:p14="http://schemas.microsoft.com/office/powerpoint/2010/main" val="277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）针对本课程的学习，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要求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每人提交课程报告一份。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）对本们课程的学习过程进行总结，围绕认为重要的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某一个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主题展开论述，并给出其应用。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）报告要求至少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页以上。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）字体：小四宋体，行间距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22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磅。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4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宋体" pitchFamily="2" charset="-122"/>
                <a:ea typeface="宋体" pitchFamily="2" charset="-122"/>
              </a:rPr>
              <a:t>参考资料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好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大学在线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网址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http://www.cnmooc.org/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中国科学技术大学网络公开课：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http://mooc.ustc.edu.cn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罗昭锋老师微博：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http://weibo.com/science20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好大学在线官方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QQ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群：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58495804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3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几个学习建议供大家参考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合理安排视频学习时间；</a:t>
            </a:r>
          </a:p>
          <a:p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按时完成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“单元练习”和“互评作业”；</a:t>
            </a:r>
          </a:p>
          <a:p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论坛或其他交流群中与老师、同学踊跃互动；</a:t>
            </a:r>
          </a:p>
          <a:p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尽可能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参与到“翻转课堂”中来；</a:t>
            </a:r>
          </a:p>
          <a:p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关注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课程公告，不要错过考试；</a:t>
            </a:r>
          </a:p>
          <a:p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坚持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学习下去，完成慕课学习、拿到学分或证书并不是容易的事情；</a:t>
            </a:r>
          </a:p>
          <a:p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学分（绩点）需求的学习者，一定要完成所有环节的学习和练习，积极参与翻转，务必参与线下学分认证考试；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“好大学在线”平台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“好大学在线”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中国高水平大学慕课联盟的官方网站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联盟是部分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中国高水平大学间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自愿组建的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开放式合作教育平台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，为公益性、开放式、非官方、非法人的合作组织。旨在通过交流、研讨、协商与协作等活动，建设具有中国特色的、高水平的大规模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在线开放课程平台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，向成员单位内部和社会提供高质量的慕课课程。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“好大学在线”平台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2014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年是中国的慕课元年，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2014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日，上海交通大学推出“好大学在线”中文慕课平台，并积极推进慕课进校园、课程共享、学分落地。经过首轮试运行，已有很多同学体验了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线上学习、线下翻转、线下考试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等慕课学习过程，并顺利拿到相应的学分和课程证书。</a:t>
            </a: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2014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日，“好大学在线”将面向校内学生，开设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门课程，开启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2014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秋季学期。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并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将继续提供在线学习、翻转课堂、期末考试等教学环节，继续探索和实施学分互认机制，打造慕课教与学的生态环境。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1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慕课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慕课（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Massive Open Online Courses 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简称：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MOOC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）是自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年以来，国内外教育界的关注热点，一大批知名高校纷纷加盟慕课联盟或推出各自的“慕课”课程。</a:t>
            </a: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慕课是一种将分布于世界各地的授课者和成千上万个学习者通过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教与学联系起来的大规模线上虚拟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教室。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特点：视频短小精悍、交互式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0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主讲教师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3484" y="1484784"/>
            <a:ext cx="6451004" cy="46863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罗</a:t>
            </a:r>
            <a:r>
              <a:rPr lang="zh-CN" altLang="zh-CN" b="1" dirty="0" smtClean="0"/>
              <a:t>昭锋</a:t>
            </a:r>
            <a:r>
              <a:rPr lang="zh-CN" altLang="en-US" b="1" dirty="0" smtClean="0"/>
              <a:t>，</a:t>
            </a:r>
            <a:r>
              <a:rPr lang="zh-CN" altLang="zh-CN" dirty="0" smtClean="0"/>
              <a:t>中国</a:t>
            </a:r>
            <a:r>
              <a:rPr lang="zh-CN" altLang="zh-CN" dirty="0"/>
              <a:t>科学技术大学罗昭锋高级实验</a:t>
            </a:r>
            <a:r>
              <a:rPr lang="zh-CN" altLang="zh-CN" dirty="0" smtClean="0"/>
              <a:t>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罗老师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长期致力于推广科研相关的工具和有益经验，致力于帮助研究人员和学生提高工作效率、推动创新。罗老师在中国科学技术大学开设并主讲《文献管理与信息分析》，编写并录制了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EndNote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RSS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HistCite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Mindmanager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、为知笔记等大量的教学视频和课件，在“好大学在线”、网易云课堂等平台开设的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MOOC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和网络公开课《文献管理与信息分析》，选修人数已超过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万人，并获得了五星级评价。</a:t>
            </a:r>
          </a:p>
          <a:p>
            <a:endParaRPr lang="zh-CN" altLang="en-US" dirty="0"/>
          </a:p>
        </p:txBody>
      </p:sp>
      <p:pic>
        <p:nvPicPr>
          <p:cNvPr id="102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687066"/>
            <a:ext cx="2506588" cy="25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3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课程</a:t>
            </a:r>
            <a:r>
              <a:rPr lang="zh-CN" altLang="zh-CN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文献管理与信息分析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课程针对网络时代的个人信息需求设计。</a:t>
            </a: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社会的发展伴随着信息存储方式和传播方式的深刻变革。现代社会发展越来越快，背后根本的原因在于信息传播加快。这种变化，对人们获取信息和处理信息的能力提出了新的需求。对各行各业提出了新的挑战。</a:t>
            </a: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我们认为，作为信息社会的一员，要想领先他人一步，应该具备以下四个方面的技能，才能更好地适应社会发展的步伐。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四种技能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信息</a:t>
            </a:r>
            <a:r>
              <a:rPr lang="zh-CN" altLang="zh-CN" dirty="0" smtClean="0"/>
              <a:t>获取</a:t>
            </a:r>
            <a:endParaRPr lang="en-US" altLang="zh-CN" dirty="0" smtClean="0"/>
          </a:p>
          <a:p>
            <a:r>
              <a:rPr lang="zh-CN" altLang="zh-CN" dirty="0" smtClean="0"/>
              <a:t>信息管理</a:t>
            </a:r>
            <a:endParaRPr lang="en-US" altLang="zh-CN" dirty="0" smtClean="0"/>
          </a:p>
          <a:p>
            <a:r>
              <a:rPr lang="zh-CN" altLang="zh-CN" dirty="0"/>
              <a:t>文献</a:t>
            </a:r>
            <a:r>
              <a:rPr lang="zh-CN" altLang="zh-CN" dirty="0" smtClean="0"/>
              <a:t>信息分析</a:t>
            </a:r>
            <a:endParaRPr lang="en-US" altLang="zh-CN" dirty="0" smtClean="0"/>
          </a:p>
          <a:p>
            <a:r>
              <a:rPr lang="zh-CN" altLang="zh-CN" dirty="0"/>
              <a:t>分享、协作、创新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信息获取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040560"/>
          </a:xfrm>
        </p:spPr>
        <p:txBody>
          <a:bodyPr>
            <a:noAutofit/>
          </a:bodyPr>
          <a:lstStyle/>
          <a:p>
            <a:r>
              <a:rPr lang="zh-CN" altLang="zh-CN" sz="2400" dirty="0"/>
              <a:t>不管什么行业，要想做到出色，要想进行创新，我们必须做到知己知彼。这种知己知彼的过程就是一个全面的</a:t>
            </a:r>
            <a:r>
              <a:rPr lang="zh-CN" altLang="zh-CN" sz="2400" dirty="0">
                <a:solidFill>
                  <a:srgbClr val="FF0000"/>
                </a:solidFill>
              </a:rPr>
              <a:t>信息调研</a:t>
            </a:r>
            <a:r>
              <a:rPr lang="zh-CN" altLang="zh-CN" sz="2400" dirty="0"/>
              <a:t>过程。</a:t>
            </a:r>
          </a:p>
          <a:p>
            <a:r>
              <a:rPr lang="zh-CN" altLang="zh-CN" sz="2400" dirty="0"/>
              <a:t>网络正在改变我们学习和工作的方式。现在，当我们碰到不懂的问题，首先想到的就是求助于网络，求助于</a:t>
            </a:r>
            <a:r>
              <a:rPr lang="zh-CN" altLang="zh-CN" sz="2400" dirty="0">
                <a:solidFill>
                  <a:srgbClr val="FF0000"/>
                </a:solidFill>
              </a:rPr>
              <a:t>搜索引擎</a:t>
            </a:r>
            <a:r>
              <a:rPr lang="zh-CN" altLang="zh-CN" sz="2400" dirty="0"/>
              <a:t>。因此，网络利用的能力极大地影响了我们的学习能力和解决问题的能力。</a:t>
            </a:r>
          </a:p>
          <a:p>
            <a:r>
              <a:rPr lang="zh-CN" altLang="zh-CN" sz="2400" dirty="0"/>
              <a:t>这一部分中主要介绍以下内容：</a:t>
            </a:r>
          </a:p>
          <a:p>
            <a:pPr marL="0" indent="0">
              <a:buNone/>
            </a:pPr>
            <a:r>
              <a:rPr lang="en-US" altLang="zh-CN" sz="2400" dirty="0" smtClean="0"/>
              <a:t>    1</a:t>
            </a:r>
            <a:r>
              <a:rPr lang="en-US" altLang="zh-CN" sz="2400" dirty="0"/>
              <a:t>.</a:t>
            </a:r>
            <a:r>
              <a:rPr lang="zh-CN" altLang="zh-CN" sz="2400" dirty="0"/>
              <a:t>网络信息的组织及其发展趋势，以及如何高效利用网络上的信息；</a:t>
            </a:r>
          </a:p>
          <a:p>
            <a:pPr marL="0" indent="0">
              <a:buNone/>
            </a:pPr>
            <a:r>
              <a:rPr lang="en-US" altLang="zh-CN" sz="2400" dirty="0" smtClean="0"/>
              <a:t>    2</a:t>
            </a:r>
            <a:r>
              <a:rPr lang="en-US" altLang="zh-CN" sz="2400" dirty="0"/>
              <a:t>.</a:t>
            </a:r>
            <a:r>
              <a:rPr lang="zh-CN" altLang="zh-CN" sz="2400" dirty="0"/>
              <a:t>如何有效利用搜索引擎；</a:t>
            </a:r>
          </a:p>
          <a:p>
            <a:pPr marL="0" indent="0">
              <a:buNone/>
            </a:pPr>
            <a:r>
              <a:rPr lang="en-US" altLang="zh-CN" sz="2400" dirty="0" smtClean="0"/>
              <a:t>    3</a:t>
            </a:r>
            <a:r>
              <a:rPr lang="en-US" altLang="zh-CN" sz="2400" dirty="0"/>
              <a:t>.</a:t>
            </a:r>
            <a:r>
              <a:rPr lang="zh-CN" altLang="zh-CN" sz="2400" dirty="0"/>
              <a:t>如何利用各种事实数据库和文献数据库；（适合科研人员）</a:t>
            </a:r>
          </a:p>
          <a:p>
            <a:pPr marL="0" indent="0">
              <a:buNone/>
            </a:pPr>
            <a:r>
              <a:rPr lang="en-US" altLang="zh-CN" sz="2400" dirty="0" smtClean="0"/>
              <a:t>   4</a:t>
            </a:r>
            <a:r>
              <a:rPr lang="en-US" altLang="zh-CN" sz="2400" dirty="0"/>
              <a:t>.</a:t>
            </a:r>
            <a:r>
              <a:rPr lang="zh-CN" altLang="zh-CN" sz="2400" dirty="0"/>
              <a:t>如何同步追踪大量的文献信息和生活信息等。</a:t>
            </a:r>
          </a:p>
        </p:txBody>
      </p:sp>
    </p:spTree>
    <p:extLst>
      <p:ext uri="{BB962C8B-B14F-4D97-AF65-F5344CB8AC3E}">
        <p14:creationId xmlns:p14="http://schemas.microsoft.com/office/powerpoint/2010/main" val="18464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信息管理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我们阅读的信息多了，自然需要管理的信息也就多了；生活节奏加快了，我们更加忙碌，我们需要记住的各种碎片化的信息也越来越多了。</a:t>
            </a:r>
          </a:p>
          <a:p>
            <a:r>
              <a:rPr lang="zh-CN" altLang="zh-CN" dirty="0">
                <a:latin typeface="宋体" pitchFamily="2" charset="-122"/>
                <a:ea typeface="宋体" pitchFamily="2" charset="-122"/>
              </a:rPr>
              <a:t>这部分主要介绍以下几方面内容：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1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如何有效管理海量的文献；（适合科研人员和文献工作者）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2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如何管理你闪光的想法，如何管理生活中所有见到、听到、想到的碎片化信息，从而将自己的大脑从琐碎的记忆中解放出来；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3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如何管理你电脑中的海量文件。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173</TotalTime>
  <Words>1736</Words>
  <Application>Microsoft Office PowerPoint</Application>
  <PresentationFormat>全屏显示(4:3)</PresentationFormat>
  <Paragraphs>113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暗香扑面</vt:lpstr>
      <vt:lpstr>文献检索</vt:lpstr>
      <vt:lpstr>“好大学在线”平台</vt:lpstr>
      <vt:lpstr>“好大学在线”平台</vt:lpstr>
      <vt:lpstr>慕课</vt:lpstr>
      <vt:lpstr>主讲教师</vt:lpstr>
      <vt:lpstr>课程概述</vt:lpstr>
      <vt:lpstr>四种技能</vt:lpstr>
      <vt:lpstr>信息获取</vt:lpstr>
      <vt:lpstr>信息管理</vt:lpstr>
      <vt:lpstr>文献信息分析</vt:lpstr>
      <vt:lpstr>分享、协作、创新</vt:lpstr>
      <vt:lpstr>授课大纲</vt:lpstr>
      <vt:lpstr>学习相关流程</vt:lpstr>
      <vt:lpstr>学习方式</vt:lpstr>
      <vt:lpstr>考核方式</vt:lpstr>
      <vt:lpstr>好大学考核过程</vt:lpstr>
      <vt:lpstr>报告要求</vt:lpstr>
      <vt:lpstr>参考资料</vt:lpstr>
      <vt:lpstr>几个学习建议供大家参考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文献检索</dc:title>
  <dc:creator>lh</dc:creator>
  <cp:lastModifiedBy>lihui</cp:lastModifiedBy>
  <cp:revision>28</cp:revision>
  <dcterms:created xsi:type="dcterms:W3CDTF">2015-03-26T07:03:43Z</dcterms:created>
  <dcterms:modified xsi:type="dcterms:W3CDTF">2015-10-14T01:30:51Z</dcterms:modified>
</cp:coreProperties>
</file>