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68" r:id="rId2"/>
    <p:sldId id="26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269" r:id="rId42"/>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1314" y="1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6584224-1152-4BE1-9120-DE2A06304F1F}"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2828DBD-FC20-44EC-A55D-1A8899295A2B}" type="slidenum">
              <a:rPr lang="zh-CN" altLang="en-US"/>
              <a:pPr>
                <a:defRPr/>
              </a:pPr>
              <a:t>‹#›</a:t>
            </a:fld>
            <a:endParaRPr lang="zh-CN" altLang="en-US"/>
          </a:p>
        </p:txBody>
      </p:sp>
    </p:spTree>
    <p:extLst>
      <p:ext uri="{BB962C8B-B14F-4D97-AF65-F5344CB8AC3E}">
        <p14:creationId xmlns:p14="http://schemas.microsoft.com/office/powerpoint/2010/main" val="2348360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45060" name="Rectangle 4"/>
          <p:cNvSpPr>
            <a:spLocks noGrp="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6CA08B3-C06D-4552-B8A8-9ACA0796AC90}" type="slidenum">
              <a:rPr lang="zh-CN" altLang="ko-KR"/>
              <a:pPr>
                <a:defRPr/>
              </a:pPr>
              <a:t>‹#›</a:t>
            </a:fld>
            <a:endParaRPr lang="zh-CN" altLang="ko-KR"/>
          </a:p>
        </p:txBody>
      </p:sp>
    </p:spTree>
    <p:extLst>
      <p:ext uri="{BB962C8B-B14F-4D97-AF65-F5344CB8AC3E}">
        <p14:creationId xmlns:p14="http://schemas.microsoft.com/office/powerpoint/2010/main" val="281152542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67238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1108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0248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410315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93746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6723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061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775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0794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25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0058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3592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2pPr>
      <a:lvl3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3pPr>
      <a:lvl4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4pPr>
      <a:lvl5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r>
              <a:rPr lang="zh-CN" altLang="en-US" dirty="0" smtClean="0"/>
              <a:t>第十章</a:t>
            </a:r>
            <a:r>
              <a:rPr lang="en-US" altLang="zh-CN" dirty="0" smtClean="0"/>
              <a:t>Internet</a:t>
            </a:r>
            <a:r>
              <a:rPr lang="zh-CN" altLang="zh-CN" dirty="0" smtClean="0"/>
              <a:t>接入技术</a:t>
            </a:r>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第三节 </a:t>
            </a:r>
            <a:r>
              <a:rPr lang="zh-CN" altLang="zh-CN" dirty="0" smtClean="0"/>
              <a:t>通过</a:t>
            </a:r>
            <a:r>
              <a:rPr lang="en-US" altLang="zh-CN" dirty="0">
                <a:latin typeface="+mn-lt"/>
              </a:rPr>
              <a:t>ADSL</a:t>
            </a:r>
            <a:r>
              <a:rPr lang="zh-CN" altLang="zh-CN" dirty="0">
                <a:latin typeface="+mn-lt"/>
              </a:rPr>
              <a:t>接入</a:t>
            </a:r>
            <a:r>
              <a:rPr lang="en-US" altLang="zh-CN" dirty="0">
                <a:latin typeface="+mn-lt"/>
              </a:rPr>
              <a:t>Internet</a:t>
            </a:r>
            <a:endParaRPr lang="zh-CN" altLang="en-US" dirty="0" smtClean="0">
              <a:latin typeface="+mn-lt"/>
            </a:endParaRPr>
          </a:p>
        </p:txBody>
      </p:sp>
      <p:sp>
        <p:nvSpPr>
          <p:cNvPr id="12291"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en-US" altLang="zh-CN" sz="2000" smtClean="0">
                <a:solidFill>
                  <a:srgbClr val="00B0F0"/>
                </a:solidFill>
                <a:latin typeface="Times New Roman" pitchFamily="18" charset="0"/>
              </a:rPr>
              <a:t>ADSL</a:t>
            </a:r>
            <a:r>
              <a:rPr lang="zh-CN" altLang="zh-CN" sz="2000" smtClean="0">
                <a:solidFill>
                  <a:srgbClr val="00B0F0"/>
                </a:solidFill>
                <a:latin typeface="Times New Roman" pitchFamily="18" charset="0"/>
              </a:rPr>
              <a:t>与拨号</a:t>
            </a:r>
            <a:r>
              <a:rPr lang="en-US" altLang="zh-CN" sz="2000" smtClean="0">
                <a:solidFill>
                  <a:srgbClr val="00B0F0"/>
                </a:solidFill>
                <a:latin typeface="Times New Roman" pitchFamily="18" charset="0"/>
              </a:rPr>
              <a:t> Modem</a:t>
            </a:r>
            <a:r>
              <a:rPr lang="zh-CN" altLang="zh-CN" sz="2000" smtClean="0">
                <a:solidFill>
                  <a:srgbClr val="00B0F0"/>
                </a:solidFill>
                <a:latin typeface="Times New Roman" pitchFamily="18" charset="0"/>
              </a:rPr>
              <a:t>比较</a:t>
            </a:r>
            <a:r>
              <a:rPr lang="en-US" altLang="zh-CN" sz="2000" smtClean="0">
                <a:solidFill>
                  <a:srgbClr val="00B0F0"/>
                </a:solidFill>
                <a:latin typeface="Times New Roman" pitchFamily="18" charset="0"/>
              </a:rPr>
              <a:t> </a:t>
            </a:r>
            <a:endParaRPr lang="zh-CN" altLang="zh-CN" sz="2000" smtClean="0">
              <a:solidFill>
                <a:srgbClr val="00B0F0"/>
              </a:solidFill>
              <a:latin typeface="Times New Roman" pitchFamily="18" charset="0"/>
            </a:endParaRPr>
          </a:p>
          <a:p>
            <a:pPr>
              <a:spcBef>
                <a:spcPct val="0"/>
              </a:spcBef>
            </a:pPr>
            <a:r>
              <a:rPr lang="en-US" altLang="zh-CN" sz="2000" smtClean="0">
                <a:latin typeface="Times New Roman" pitchFamily="18" charset="0"/>
              </a:rPr>
              <a:t>        1) </a:t>
            </a:r>
            <a:r>
              <a:rPr lang="zh-CN" altLang="zh-CN" sz="2000" smtClean="0">
                <a:latin typeface="Times New Roman" pitchFamily="18" charset="0"/>
              </a:rPr>
              <a:t>比起普通拨号</a:t>
            </a:r>
            <a:r>
              <a:rPr lang="en-US" altLang="zh-CN" sz="2000" smtClean="0">
                <a:latin typeface="Times New Roman" pitchFamily="18" charset="0"/>
              </a:rPr>
              <a:t> Modem</a:t>
            </a:r>
            <a:r>
              <a:rPr lang="zh-CN" altLang="zh-CN" sz="2000" smtClean="0">
                <a:latin typeface="Times New Roman" pitchFamily="18" charset="0"/>
              </a:rPr>
              <a:t>的最高</a:t>
            </a:r>
            <a:r>
              <a:rPr lang="en-US" altLang="zh-CN" sz="2000" smtClean="0">
                <a:latin typeface="Times New Roman" pitchFamily="18" charset="0"/>
              </a:rPr>
              <a:t>56K</a:t>
            </a:r>
            <a:r>
              <a:rPr lang="zh-CN" altLang="zh-CN" sz="2000" smtClean="0">
                <a:latin typeface="Times New Roman" pitchFamily="18" charset="0"/>
              </a:rPr>
              <a:t>速率，以及</a:t>
            </a:r>
            <a:r>
              <a:rPr lang="en-US" altLang="zh-CN" sz="2000" smtClean="0">
                <a:latin typeface="Times New Roman" pitchFamily="18" charset="0"/>
              </a:rPr>
              <a:t>ISDN 128K</a:t>
            </a:r>
            <a:r>
              <a:rPr lang="zh-CN" altLang="zh-CN" sz="2000" smtClean="0">
                <a:latin typeface="Times New Roman" pitchFamily="18" charset="0"/>
              </a:rPr>
              <a:t>的速率，</a:t>
            </a:r>
            <a:r>
              <a:rPr lang="en-US" altLang="zh-CN" sz="2000" smtClean="0">
                <a:latin typeface="Times New Roman" pitchFamily="18" charset="0"/>
              </a:rPr>
              <a:t>ADSL</a:t>
            </a:r>
            <a:r>
              <a:rPr lang="zh-CN" altLang="zh-CN" sz="2000" smtClean="0">
                <a:latin typeface="Times New Roman" pitchFamily="18" charset="0"/>
              </a:rPr>
              <a:t>的速率优势是不言而喻的。</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2) </a:t>
            </a:r>
            <a:r>
              <a:rPr lang="zh-CN" altLang="zh-CN" sz="2000" smtClean="0">
                <a:latin typeface="Times New Roman" pitchFamily="18" charset="0"/>
              </a:rPr>
              <a:t>与普通拨号</a:t>
            </a:r>
            <a:r>
              <a:rPr lang="en-US" altLang="zh-CN" sz="2000" smtClean="0">
                <a:latin typeface="Times New Roman" pitchFamily="18" charset="0"/>
              </a:rPr>
              <a:t> Modem </a:t>
            </a:r>
            <a:r>
              <a:rPr lang="zh-CN" altLang="zh-CN" sz="2000" smtClean="0">
                <a:latin typeface="Times New Roman" pitchFamily="18" charset="0"/>
              </a:rPr>
              <a:t>或</a:t>
            </a:r>
            <a:r>
              <a:rPr lang="en-US" altLang="zh-CN" sz="2000" smtClean="0">
                <a:latin typeface="Times New Roman" pitchFamily="18" charset="0"/>
              </a:rPr>
              <a:t>ISDN</a:t>
            </a:r>
            <a:r>
              <a:rPr lang="zh-CN" altLang="zh-CN" sz="2000" smtClean="0">
                <a:latin typeface="Times New Roman" pitchFamily="18" charset="0"/>
              </a:rPr>
              <a:t>相比，</a:t>
            </a:r>
            <a:r>
              <a:rPr lang="en-US" altLang="zh-CN" sz="2000" smtClean="0">
                <a:latin typeface="Times New Roman" pitchFamily="18" charset="0"/>
              </a:rPr>
              <a:t> ADSL</a:t>
            </a:r>
            <a:r>
              <a:rPr lang="zh-CN" altLang="zh-CN" sz="2000" smtClean="0">
                <a:latin typeface="Times New Roman" pitchFamily="18" charset="0"/>
              </a:rPr>
              <a:t>更为吸引人的地方是：它在同一铜线上分别传送数据和语音信号，数据信号并不通过电话交换机设备，减轻了电话交换机的负载，并且不需要拨号，一直在线，属于专线上网方式。这意味着使用</a:t>
            </a:r>
            <a:r>
              <a:rPr lang="en-US" altLang="zh-CN" sz="2000" smtClean="0">
                <a:latin typeface="Times New Roman" pitchFamily="18" charset="0"/>
              </a:rPr>
              <a:t>ADSL</a:t>
            </a:r>
            <a:r>
              <a:rPr lang="zh-CN" altLang="zh-CN" sz="2000" smtClean="0">
                <a:latin typeface="Times New Roman" pitchFamily="18" charset="0"/>
              </a:rPr>
              <a:t>上网并不需要缴付另外的电话费。</a:t>
            </a:r>
          </a:p>
          <a:p>
            <a:pPr>
              <a:spcBef>
                <a:spcPct val="0"/>
              </a:spcBef>
            </a:pPr>
            <a:r>
              <a:rPr lang="en-US" altLang="zh-CN" sz="2000" smtClean="0">
                <a:solidFill>
                  <a:srgbClr val="00B0F0"/>
                </a:solidFill>
                <a:latin typeface="Times New Roman" pitchFamily="18" charset="0"/>
              </a:rPr>
              <a:t>4</a:t>
            </a:r>
            <a:r>
              <a:rPr lang="zh-CN" altLang="en-US" sz="2000" smtClean="0">
                <a:solidFill>
                  <a:srgbClr val="00B0F0"/>
                </a:solidFill>
                <a:latin typeface="Times New Roman" pitchFamily="18" charset="0"/>
              </a:rPr>
              <a:t>、</a:t>
            </a:r>
            <a:r>
              <a:rPr lang="en-US" altLang="zh-CN" sz="2000" smtClean="0">
                <a:solidFill>
                  <a:srgbClr val="00B0F0"/>
                </a:solidFill>
                <a:latin typeface="Times New Roman" pitchFamily="18" charset="0"/>
              </a:rPr>
              <a:t>ADSL</a:t>
            </a:r>
            <a:r>
              <a:rPr lang="zh-CN" altLang="zh-CN" sz="2000" smtClean="0">
                <a:solidFill>
                  <a:srgbClr val="00B0F0"/>
                </a:solidFill>
                <a:latin typeface="Times New Roman" pitchFamily="18" charset="0"/>
              </a:rPr>
              <a:t>接入类型</a:t>
            </a:r>
          </a:p>
          <a:p>
            <a:pPr>
              <a:spcBef>
                <a:spcPct val="0"/>
              </a:spcBef>
            </a:pPr>
            <a:r>
              <a:rPr lang="en-US" altLang="zh-CN" sz="2000" smtClean="0">
                <a:latin typeface="Times New Roman" pitchFamily="18" charset="0"/>
              </a:rPr>
              <a:t>         </a:t>
            </a:r>
            <a:r>
              <a:rPr lang="zh-CN" altLang="zh-CN" sz="2000" smtClean="0">
                <a:latin typeface="Times New Roman" pitchFamily="18" charset="0"/>
              </a:rPr>
              <a:t>专线入网方式：用户拥有固定的静态</a:t>
            </a:r>
            <a:r>
              <a:rPr lang="en-US" altLang="zh-CN" sz="2000" smtClean="0">
                <a:latin typeface="Times New Roman" pitchFamily="18" charset="0"/>
              </a:rPr>
              <a:t>IP</a:t>
            </a:r>
            <a:r>
              <a:rPr lang="zh-CN" altLang="zh-CN" sz="2000" smtClean="0">
                <a:latin typeface="Times New Roman" pitchFamily="18" charset="0"/>
              </a:rPr>
              <a:t>地址，</a:t>
            </a:r>
            <a:r>
              <a:rPr lang="en-US" altLang="zh-CN" sz="2000" smtClean="0">
                <a:latin typeface="Times New Roman" pitchFamily="18" charset="0"/>
              </a:rPr>
              <a:t>24</a:t>
            </a:r>
            <a:r>
              <a:rPr lang="zh-CN" altLang="zh-CN" sz="2000" smtClean="0">
                <a:latin typeface="Times New Roman" pitchFamily="18" charset="0"/>
              </a:rPr>
              <a:t>小时在线，在使用的过程中，使用包月的交费方式，每月交纳给电讯固定的费用，即可获得专线的服务。虚拟拨号入网方式：并非是真正的电话拨号，而是用户输入帐号、密码，通过身份验证，获得一个动态的</a:t>
            </a:r>
            <a:r>
              <a:rPr lang="en-US" altLang="zh-CN" sz="2000" smtClean="0">
                <a:latin typeface="Times New Roman" pitchFamily="18" charset="0"/>
              </a:rPr>
              <a:t>IP</a:t>
            </a:r>
            <a:r>
              <a:rPr lang="zh-CN" altLang="zh-CN" sz="2000" smtClean="0">
                <a:latin typeface="Times New Roman" pitchFamily="18" charset="0"/>
              </a:rPr>
              <a:t>地址，可以掌握上网的主动性，适用于对网络需求不多的用户。</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第三节 </a:t>
            </a:r>
            <a:r>
              <a:rPr lang="zh-CN" altLang="zh-CN" dirty="0" smtClean="0"/>
              <a:t>通过</a:t>
            </a:r>
            <a:r>
              <a:rPr lang="en-US" altLang="zh-CN" dirty="0">
                <a:latin typeface="+mn-lt"/>
              </a:rPr>
              <a:t>ADSL</a:t>
            </a:r>
            <a:r>
              <a:rPr lang="zh-CN" altLang="zh-CN" dirty="0">
                <a:latin typeface="+mn-lt"/>
              </a:rPr>
              <a:t>接入</a:t>
            </a:r>
            <a:r>
              <a:rPr lang="en-US" altLang="zh-CN" dirty="0">
                <a:latin typeface="+mn-lt"/>
              </a:rPr>
              <a:t>Internet</a:t>
            </a:r>
            <a:endParaRPr lang="zh-CN" altLang="en-US" dirty="0" smtClean="0">
              <a:latin typeface="+mn-lt"/>
            </a:endParaRPr>
          </a:p>
        </p:txBody>
      </p:sp>
      <p:sp>
        <p:nvSpPr>
          <p:cNvPr id="13315"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5</a:t>
            </a:r>
            <a:r>
              <a:rPr lang="zh-CN" altLang="en-US" sz="2000" smtClean="0">
                <a:solidFill>
                  <a:srgbClr val="00B0F0"/>
                </a:solidFill>
                <a:latin typeface="Times New Roman" pitchFamily="18" charset="0"/>
              </a:rPr>
              <a:t>、</a:t>
            </a:r>
            <a:r>
              <a:rPr lang="en-US" altLang="zh-CN" sz="2000" smtClean="0">
                <a:solidFill>
                  <a:srgbClr val="00B0F0"/>
                </a:solidFill>
                <a:latin typeface="Times New Roman" pitchFamily="18" charset="0"/>
              </a:rPr>
              <a:t>ADSL</a:t>
            </a:r>
            <a:r>
              <a:rPr lang="zh-CN" altLang="zh-CN" sz="2000" smtClean="0">
                <a:solidFill>
                  <a:srgbClr val="00B0F0"/>
                </a:solidFill>
                <a:latin typeface="Times New Roman" pitchFamily="18" charset="0"/>
              </a:rPr>
              <a:t>接入</a:t>
            </a:r>
            <a:r>
              <a:rPr lang="en-US" altLang="zh-CN" sz="2000" smtClean="0">
                <a:solidFill>
                  <a:srgbClr val="00B0F0"/>
                </a:solidFill>
                <a:latin typeface="Times New Roman" pitchFamily="18" charset="0"/>
              </a:rPr>
              <a:t>Internet</a:t>
            </a:r>
            <a:r>
              <a:rPr lang="zh-CN" altLang="zh-CN" sz="2000" smtClean="0">
                <a:solidFill>
                  <a:srgbClr val="00B0F0"/>
                </a:solidFill>
                <a:latin typeface="Times New Roman" pitchFamily="18" charset="0"/>
              </a:rPr>
              <a:t>：物理设备的安装</a:t>
            </a:r>
          </a:p>
          <a:p>
            <a:pPr>
              <a:spcBef>
                <a:spcPct val="0"/>
              </a:spcBef>
            </a:pPr>
            <a:r>
              <a:rPr lang="en-US" altLang="zh-CN" sz="2000" smtClean="0">
                <a:latin typeface="Times New Roman" pitchFamily="18" charset="0"/>
              </a:rPr>
              <a:t>        </a:t>
            </a:r>
            <a:r>
              <a:rPr lang="zh-CN" altLang="zh-CN" sz="2000" smtClean="0">
                <a:latin typeface="Times New Roman" pitchFamily="18" charset="0"/>
              </a:rPr>
              <a:t>用户通过</a:t>
            </a:r>
            <a:r>
              <a:rPr lang="en-US" altLang="zh-CN" sz="2000" smtClean="0">
                <a:latin typeface="Times New Roman" pitchFamily="18" charset="0"/>
              </a:rPr>
              <a:t>ADSL</a:t>
            </a:r>
            <a:r>
              <a:rPr lang="zh-CN" altLang="zh-CN" sz="2000" smtClean="0">
                <a:latin typeface="Times New Roman" pitchFamily="18" charset="0"/>
              </a:rPr>
              <a:t>拨号接入</a:t>
            </a:r>
            <a:r>
              <a:rPr lang="en-US" altLang="zh-CN" sz="2000" smtClean="0">
                <a:latin typeface="Times New Roman" pitchFamily="18" charset="0"/>
              </a:rPr>
              <a:t>Internet</a:t>
            </a:r>
            <a:r>
              <a:rPr lang="zh-CN" altLang="zh-CN" sz="2000" smtClean="0">
                <a:latin typeface="Times New Roman" pitchFamily="18" charset="0"/>
              </a:rPr>
              <a:t>所需的软硬件环境为：</a:t>
            </a: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a:t>
            </a:r>
            <a:r>
              <a:rPr lang="zh-CN" altLang="zh-CN" sz="2000" smtClean="0">
                <a:latin typeface="Times New Roman" pitchFamily="18" charset="0"/>
              </a:rPr>
              <a:t>硬件环境</a:t>
            </a:r>
          </a:p>
          <a:p>
            <a:pPr>
              <a:spcBef>
                <a:spcPct val="0"/>
              </a:spcBef>
            </a:pPr>
            <a:r>
              <a:rPr lang="zh-CN" altLang="zh-CN" sz="2000" smtClean="0">
                <a:latin typeface="Times New Roman" pitchFamily="18" charset="0"/>
              </a:rPr>
              <a:t>微机一台，最低配置：</a:t>
            </a:r>
            <a:r>
              <a:rPr lang="en-US" altLang="zh-CN" sz="2000" smtClean="0">
                <a:latin typeface="Times New Roman" pitchFamily="18" charset="0"/>
              </a:rPr>
              <a:t>P4</a:t>
            </a:r>
            <a:r>
              <a:rPr lang="zh-CN" altLang="zh-CN" sz="2000" smtClean="0">
                <a:latin typeface="Times New Roman" pitchFamily="18" charset="0"/>
              </a:rPr>
              <a:t>，内存</a:t>
            </a:r>
            <a:r>
              <a:rPr lang="en-US" altLang="zh-CN" sz="2000" smtClean="0">
                <a:latin typeface="Times New Roman" pitchFamily="18" charset="0"/>
              </a:rPr>
              <a:t>128M</a:t>
            </a:r>
            <a:r>
              <a:rPr lang="zh-CN" altLang="zh-CN" sz="2000" smtClean="0">
                <a:latin typeface="Times New Roman" pitchFamily="18" charset="0"/>
              </a:rPr>
              <a:t>，硬盘</a:t>
            </a:r>
            <a:r>
              <a:rPr lang="en-US" altLang="zh-CN" sz="2000" smtClean="0">
                <a:latin typeface="Times New Roman" pitchFamily="18" charset="0"/>
              </a:rPr>
              <a:t>8G</a:t>
            </a:r>
            <a:endParaRPr lang="zh-CN" altLang="zh-CN" sz="2000" smtClean="0">
              <a:latin typeface="Times New Roman" pitchFamily="18" charset="0"/>
            </a:endParaRPr>
          </a:p>
          <a:p>
            <a:pPr>
              <a:spcBef>
                <a:spcPct val="0"/>
              </a:spcBef>
            </a:pPr>
            <a:r>
              <a:rPr lang="zh-CN" altLang="zh-CN" sz="2000" smtClean="0">
                <a:latin typeface="Times New Roman" pitchFamily="18" charset="0"/>
              </a:rPr>
              <a:t>外置</a:t>
            </a:r>
            <a:r>
              <a:rPr lang="en-US" altLang="zh-CN" sz="2000" smtClean="0">
                <a:latin typeface="Times New Roman" pitchFamily="18" charset="0"/>
              </a:rPr>
              <a:t>ADSL Modem</a:t>
            </a:r>
            <a:r>
              <a:rPr lang="zh-CN" altLang="zh-CN" sz="2000" smtClean="0">
                <a:latin typeface="Times New Roman" pitchFamily="18" charset="0"/>
              </a:rPr>
              <a:t>一个</a:t>
            </a:r>
          </a:p>
          <a:p>
            <a:pPr>
              <a:spcBef>
                <a:spcPct val="0"/>
              </a:spcBef>
            </a:pPr>
            <a:r>
              <a:rPr lang="zh-CN" altLang="zh-CN" sz="2000" smtClean="0">
                <a:latin typeface="Times New Roman" pitchFamily="18" charset="0"/>
              </a:rPr>
              <a:t>配备二至三根做好</a:t>
            </a:r>
            <a:r>
              <a:rPr lang="en-US" altLang="zh-CN" sz="2000" smtClean="0">
                <a:latin typeface="Times New Roman" pitchFamily="18" charset="0"/>
              </a:rPr>
              <a:t>RJ11</a:t>
            </a:r>
            <a:r>
              <a:rPr lang="zh-CN" altLang="zh-CN" sz="2000" smtClean="0">
                <a:latin typeface="Times New Roman" pitchFamily="18" charset="0"/>
              </a:rPr>
              <a:t>头的电话线以及一个分配器</a:t>
            </a:r>
          </a:p>
          <a:p>
            <a:pPr>
              <a:spcBef>
                <a:spcPct val="0"/>
              </a:spcBef>
            </a:pPr>
            <a:r>
              <a:rPr lang="zh-CN" altLang="zh-CN" sz="2000" smtClean="0">
                <a:latin typeface="Times New Roman" pitchFamily="18" charset="0"/>
              </a:rPr>
              <a:t>一根做好</a:t>
            </a:r>
            <a:r>
              <a:rPr lang="en-US" altLang="zh-CN" sz="2000" smtClean="0">
                <a:latin typeface="Times New Roman" pitchFamily="18" charset="0"/>
              </a:rPr>
              <a:t>RJ45</a:t>
            </a:r>
            <a:r>
              <a:rPr lang="zh-CN" altLang="zh-CN" sz="2000" smtClean="0">
                <a:latin typeface="Times New Roman" pitchFamily="18" charset="0"/>
              </a:rPr>
              <a:t>头的双绞线（网线）</a:t>
            </a:r>
          </a:p>
          <a:p>
            <a:pPr>
              <a:spcBef>
                <a:spcPct val="0"/>
              </a:spcBef>
            </a:pP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a:t>
            </a:r>
            <a:r>
              <a:rPr lang="zh-CN" altLang="zh-CN" sz="2000" smtClean="0">
                <a:latin typeface="Times New Roman" pitchFamily="18" charset="0"/>
              </a:rPr>
              <a:t>软件环境</a:t>
            </a:r>
          </a:p>
          <a:p>
            <a:pPr>
              <a:spcBef>
                <a:spcPct val="0"/>
              </a:spcBef>
            </a:pPr>
            <a:r>
              <a:rPr lang="en-US" altLang="zh-CN" sz="2000" smtClean="0">
                <a:latin typeface="Times New Roman" pitchFamily="18" charset="0"/>
              </a:rPr>
              <a:t>Window XP</a:t>
            </a:r>
            <a:r>
              <a:rPr lang="zh-CN" altLang="zh-CN" sz="2000" smtClean="0">
                <a:latin typeface="Times New Roman" pitchFamily="18" charset="0"/>
              </a:rPr>
              <a:t>操作系统。</a:t>
            </a:r>
          </a:p>
          <a:p>
            <a:pPr>
              <a:spcBef>
                <a:spcPct val="0"/>
              </a:spcBef>
            </a:pPr>
            <a:r>
              <a:rPr lang="zh-CN" altLang="en-US" sz="2000" smtClean="0">
                <a:latin typeface="Times New Roman" pitchFamily="18" charset="0"/>
              </a:rPr>
              <a:t>（</a:t>
            </a:r>
            <a:r>
              <a:rPr lang="en-US" altLang="zh-CN" sz="2000" smtClean="0">
                <a:latin typeface="Times New Roman" pitchFamily="18" charset="0"/>
              </a:rPr>
              <a:t>3</a:t>
            </a:r>
            <a:r>
              <a:rPr lang="zh-CN" altLang="en-US" sz="2000" smtClean="0">
                <a:latin typeface="Times New Roman" pitchFamily="18" charset="0"/>
              </a:rPr>
              <a:t>）</a:t>
            </a:r>
            <a:r>
              <a:rPr lang="zh-CN" altLang="zh-CN" sz="2000" smtClean="0">
                <a:latin typeface="Times New Roman" pitchFamily="18" charset="0"/>
              </a:rPr>
              <a:t>硬件安装</a:t>
            </a:r>
          </a:p>
          <a:p>
            <a:pPr>
              <a:spcBef>
                <a:spcPct val="0"/>
              </a:spcBef>
            </a:pPr>
            <a:r>
              <a:rPr lang="en-US" altLang="zh-CN" sz="2000" smtClean="0">
                <a:latin typeface="Times New Roman" pitchFamily="18" charset="0"/>
              </a:rPr>
              <a:t>        </a:t>
            </a:r>
            <a:r>
              <a:rPr lang="zh-CN" altLang="zh-CN" sz="2000" smtClean="0">
                <a:latin typeface="Times New Roman" pitchFamily="18" charset="0"/>
              </a:rPr>
              <a:t>按</a:t>
            </a:r>
            <a:r>
              <a:rPr lang="en-US" altLang="zh-CN" sz="2000" smtClean="0">
                <a:latin typeface="Times New Roman" pitchFamily="18" charset="0"/>
              </a:rPr>
              <a:t>ADSL Modem</a:t>
            </a:r>
            <a:r>
              <a:rPr lang="zh-CN" altLang="zh-CN" sz="2000" smtClean="0">
                <a:latin typeface="Times New Roman" pitchFamily="18" charset="0"/>
              </a:rPr>
              <a:t>安装说明将</a:t>
            </a:r>
            <a:r>
              <a:rPr lang="en-US" altLang="zh-CN" sz="2000" smtClean="0">
                <a:latin typeface="Times New Roman" pitchFamily="18" charset="0"/>
              </a:rPr>
              <a:t>ADSL Modem</a:t>
            </a:r>
            <a:r>
              <a:rPr lang="zh-CN" altLang="zh-CN" sz="2000" smtClean="0">
                <a:latin typeface="Times New Roman" pitchFamily="18" charset="0"/>
              </a:rPr>
              <a:t>、电话和微机连接起来（参阅</a:t>
            </a:r>
            <a:r>
              <a:rPr lang="en-US" altLang="zh-CN" sz="2000" smtClean="0">
                <a:latin typeface="Times New Roman" pitchFamily="18" charset="0"/>
              </a:rPr>
              <a:t>PPPoE</a:t>
            </a:r>
            <a:r>
              <a:rPr lang="zh-CN" altLang="zh-CN" sz="2000" smtClean="0">
                <a:latin typeface="Times New Roman" pitchFamily="18" charset="0"/>
              </a:rPr>
              <a:t>虚拟拨号接入方式一节的</a:t>
            </a:r>
            <a:r>
              <a:rPr lang="en-US" altLang="zh-CN" sz="2000" smtClean="0">
                <a:latin typeface="Times New Roman" pitchFamily="18" charset="0"/>
              </a:rPr>
              <a:t>ADSL Modem的硬件安装</a:t>
            </a:r>
            <a:r>
              <a:rPr lang="zh-CN" altLang="zh-CN" sz="2000" smtClean="0">
                <a:latin typeface="Times New Roman" pitchFamily="18" charset="0"/>
              </a:rPr>
              <a:t>），如图</a:t>
            </a:r>
            <a:r>
              <a:rPr lang="en-US" altLang="zh-CN" sz="2000" smtClean="0">
                <a:latin typeface="Times New Roman" pitchFamily="18" charset="0"/>
              </a:rPr>
              <a:t>10-1</a:t>
            </a:r>
            <a:r>
              <a:rPr lang="zh-CN" altLang="zh-CN" sz="2000" smtClean="0">
                <a:latin typeface="Times New Roman" pitchFamily="18" charset="0"/>
              </a:rPr>
              <a:t>所示。</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第三节 </a:t>
            </a:r>
            <a:r>
              <a:rPr lang="zh-CN" altLang="zh-CN" dirty="0" smtClean="0"/>
              <a:t>通过</a:t>
            </a:r>
            <a:r>
              <a:rPr lang="en-US" altLang="zh-CN" dirty="0">
                <a:latin typeface="+mn-lt"/>
              </a:rPr>
              <a:t>ADSL</a:t>
            </a:r>
            <a:r>
              <a:rPr lang="zh-CN" altLang="zh-CN" dirty="0">
                <a:latin typeface="+mn-lt"/>
              </a:rPr>
              <a:t>接入</a:t>
            </a:r>
            <a:r>
              <a:rPr lang="en-US" altLang="zh-CN" dirty="0">
                <a:latin typeface="+mn-lt"/>
              </a:rPr>
              <a:t>Internet</a:t>
            </a:r>
            <a:endParaRPr lang="zh-CN" altLang="en-US" dirty="0" smtClean="0">
              <a:latin typeface="+mn-lt"/>
            </a:endParaRPr>
          </a:p>
        </p:txBody>
      </p:sp>
      <p:sp>
        <p:nvSpPr>
          <p:cNvPr id="14339"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5</a:t>
            </a:r>
            <a:r>
              <a:rPr lang="zh-CN" altLang="en-US" sz="2000" smtClean="0">
                <a:solidFill>
                  <a:srgbClr val="00B0F0"/>
                </a:solidFill>
                <a:latin typeface="Times New Roman" pitchFamily="18" charset="0"/>
              </a:rPr>
              <a:t>、</a:t>
            </a:r>
            <a:r>
              <a:rPr lang="en-US" altLang="zh-CN" sz="2000" smtClean="0">
                <a:solidFill>
                  <a:srgbClr val="00B0F0"/>
                </a:solidFill>
                <a:latin typeface="Times New Roman" pitchFamily="18" charset="0"/>
              </a:rPr>
              <a:t>ADSL</a:t>
            </a:r>
            <a:r>
              <a:rPr lang="zh-CN" altLang="zh-CN" sz="2000" smtClean="0">
                <a:solidFill>
                  <a:srgbClr val="00B0F0"/>
                </a:solidFill>
                <a:latin typeface="Times New Roman" pitchFamily="18" charset="0"/>
              </a:rPr>
              <a:t>接入</a:t>
            </a:r>
            <a:r>
              <a:rPr lang="en-US" altLang="zh-CN" sz="2000" smtClean="0">
                <a:solidFill>
                  <a:srgbClr val="00B0F0"/>
                </a:solidFill>
                <a:latin typeface="Times New Roman" pitchFamily="18" charset="0"/>
              </a:rPr>
              <a:t>Internet</a:t>
            </a:r>
            <a:r>
              <a:rPr lang="zh-CN" altLang="zh-CN" sz="2000" smtClean="0">
                <a:solidFill>
                  <a:srgbClr val="00B0F0"/>
                </a:solidFill>
                <a:latin typeface="Times New Roman" pitchFamily="18" charset="0"/>
              </a:rPr>
              <a:t>：物理设备的安装</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8" y="1773238"/>
            <a:ext cx="6965950"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19250" y="5300663"/>
            <a:ext cx="5832475" cy="369887"/>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10-1  Modem</a:t>
            </a:r>
            <a:r>
              <a:rPr lang="zh-CN" altLang="zh-CN" dirty="0">
                <a:latin typeface="+mn-lt"/>
                <a:ea typeface="+mj-ea"/>
              </a:rPr>
              <a:t>与计算机的硬件连接</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第三节 </a:t>
            </a:r>
            <a:r>
              <a:rPr lang="zh-CN" altLang="zh-CN" dirty="0" smtClean="0"/>
              <a:t>通过</a:t>
            </a:r>
            <a:r>
              <a:rPr lang="en-US" altLang="zh-CN" dirty="0">
                <a:latin typeface="+mn-lt"/>
              </a:rPr>
              <a:t>ADSL</a:t>
            </a:r>
            <a:r>
              <a:rPr lang="zh-CN" altLang="zh-CN" dirty="0">
                <a:latin typeface="+mn-lt"/>
              </a:rPr>
              <a:t>接入</a:t>
            </a:r>
            <a:r>
              <a:rPr lang="en-US" altLang="zh-CN" dirty="0">
                <a:latin typeface="+mn-lt"/>
              </a:rPr>
              <a:t>Internet</a:t>
            </a:r>
            <a:endParaRPr lang="zh-CN" altLang="en-US" dirty="0" smtClean="0">
              <a:latin typeface="+mn-lt"/>
            </a:endParaRPr>
          </a:p>
        </p:txBody>
      </p:sp>
      <p:sp>
        <p:nvSpPr>
          <p:cNvPr id="15363"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5</a:t>
            </a:r>
            <a:r>
              <a:rPr lang="zh-CN" altLang="en-US" sz="2000" smtClean="0">
                <a:solidFill>
                  <a:srgbClr val="00B0F0"/>
                </a:solidFill>
                <a:latin typeface="Times New Roman" pitchFamily="18" charset="0"/>
              </a:rPr>
              <a:t>、</a:t>
            </a:r>
            <a:r>
              <a:rPr lang="en-US" altLang="zh-CN" sz="2000" smtClean="0">
                <a:solidFill>
                  <a:srgbClr val="00B0F0"/>
                </a:solidFill>
                <a:latin typeface="Times New Roman" pitchFamily="18" charset="0"/>
              </a:rPr>
              <a:t>ADSL</a:t>
            </a:r>
            <a:r>
              <a:rPr lang="zh-CN" altLang="zh-CN" sz="2000" smtClean="0">
                <a:solidFill>
                  <a:srgbClr val="00B0F0"/>
                </a:solidFill>
                <a:latin typeface="Times New Roman" pitchFamily="18" charset="0"/>
              </a:rPr>
              <a:t>接入</a:t>
            </a:r>
            <a:r>
              <a:rPr lang="en-US" altLang="zh-CN" sz="2000" smtClean="0">
                <a:solidFill>
                  <a:srgbClr val="00B0F0"/>
                </a:solidFill>
                <a:latin typeface="Times New Roman" pitchFamily="18" charset="0"/>
              </a:rPr>
              <a:t>Internet</a:t>
            </a:r>
            <a:r>
              <a:rPr lang="zh-CN" altLang="zh-CN" sz="2000" smtClean="0">
                <a:solidFill>
                  <a:srgbClr val="00B0F0"/>
                </a:solidFill>
                <a:latin typeface="Times New Roman" pitchFamily="18" charset="0"/>
              </a:rPr>
              <a:t>：物理设备的安装</a:t>
            </a:r>
            <a:endParaRPr lang="en-US" altLang="zh-CN" sz="2000" smtClean="0">
              <a:solidFill>
                <a:srgbClr val="00B0F0"/>
              </a:solidFill>
              <a:latin typeface="Times New Roman" pitchFamily="18" charset="0"/>
            </a:endParaRPr>
          </a:p>
          <a:p>
            <a:pPr>
              <a:spcBef>
                <a:spcPct val="0"/>
              </a:spcBef>
            </a:pPr>
            <a:r>
              <a:rPr lang="zh-CN" altLang="en-US" sz="2000" smtClean="0">
                <a:latin typeface="Times New Roman" pitchFamily="18" charset="0"/>
              </a:rPr>
              <a:t>（</a:t>
            </a:r>
            <a:r>
              <a:rPr lang="en-US" altLang="zh-CN" sz="2000" smtClean="0">
                <a:latin typeface="Times New Roman" pitchFamily="18" charset="0"/>
              </a:rPr>
              <a:t>4</a:t>
            </a:r>
            <a:r>
              <a:rPr lang="zh-CN" altLang="en-US" sz="2000" smtClean="0">
                <a:latin typeface="Times New Roman" pitchFamily="18" charset="0"/>
              </a:rPr>
              <a:t>）</a:t>
            </a:r>
            <a:r>
              <a:rPr lang="en-US" altLang="zh-CN" sz="2000" smtClean="0">
                <a:latin typeface="Times New Roman" pitchFamily="18" charset="0"/>
              </a:rPr>
              <a:t>ADSL Modem</a:t>
            </a:r>
            <a:r>
              <a:rPr lang="zh-CN" altLang="zh-CN" sz="2000" smtClean="0">
                <a:latin typeface="Times New Roman" pitchFamily="18" charset="0"/>
              </a:rPr>
              <a:t>的设置</a:t>
            </a:r>
          </a:p>
          <a:p>
            <a:pPr>
              <a:spcBef>
                <a:spcPct val="0"/>
              </a:spcBef>
            </a:pPr>
            <a:r>
              <a:rPr lang="en-US" altLang="zh-CN" sz="2000" smtClean="0">
                <a:latin typeface="Times New Roman" pitchFamily="18" charset="0"/>
              </a:rPr>
              <a:t>        </a:t>
            </a:r>
            <a:r>
              <a:rPr lang="zh-CN" altLang="zh-CN" sz="2000" smtClean="0">
                <a:latin typeface="Times New Roman" pitchFamily="18" charset="0"/>
              </a:rPr>
              <a:t>按照</a:t>
            </a:r>
            <a:r>
              <a:rPr lang="en-US" altLang="zh-CN" sz="2000" smtClean="0">
                <a:latin typeface="Times New Roman" pitchFamily="18" charset="0"/>
              </a:rPr>
              <a:t>ADSL Modem</a:t>
            </a:r>
            <a:r>
              <a:rPr lang="zh-CN" altLang="zh-CN" sz="2000" smtClean="0">
                <a:latin typeface="Times New Roman" pitchFamily="18" charset="0"/>
              </a:rPr>
              <a:t>说明书，正确设置</a:t>
            </a:r>
            <a:r>
              <a:rPr lang="en-US" altLang="zh-CN" sz="2000" smtClean="0">
                <a:latin typeface="Times New Roman" pitchFamily="18" charset="0"/>
              </a:rPr>
              <a:t>ADSL Modem</a:t>
            </a:r>
            <a:r>
              <a:rPr lang="zh-CN" altLang="zh-CN" sz="2000" smtClean="0">
                <a:latin typeface="Times New Roman" pitchFamily="18" charset="0"/>
              </a:rPr>
              <a:t>的相关参数。这里主要配置</a:t>
            </a:r>
            <a:r>
              <a:rPr lang="en-US" altLang="zh-CN" sz="2000" smtClean="0">
                <a:latin typeface="Times New Roman" pitchFamily="18" charset="0"/>
              </a:rPr>
              <a:t>PPPoE</a:t>
            </a:r>
            <a:r>
              <a:rPr lang="zh-CN" altLang="zh-CN" sz="2000" smtClean="0">
                <a:latin typeface="Times New Roman" pitchFamily="18" charset="0"/>
              </a:rPr>
              <a:t>协议的相关参数，如</a:t>
            </a:r>
            <a:r>
              <a:rPr lang="en-US" altLang="zh-CN" sz="2000" smtClean="0">
                <a:latin typeface="Times New Roman" pitchFamily="18" charset="0"/>
              </a:rPr>
              <a:t>VCI/VPI</a:t>
            </a:r>
            <a:r>
              <a:rPr lang="zh-CN" altLang="zh-CN" sz="2000" smtClean="0">
                <a:latin typeface="Times New Roman" pitchFamily="18" charset="0"/>
              </a:rPr>
              <a:t>值以及选择封装类型等，如图</a:t>
            </a:r>
            <a:r>
              <a:rPr lang="en-US" altLang="zh-CN" sz="2000" smtClean="0">
                <a:latin typeface="Times New Roman" pitchFamily="18" charset="0"/>
              </a:rPr>
              <a:t>10-2</a:t>
            </a:r>
            <a:r>
              <a:rPr lang="zh-CN" altLang="zh-CN" sz="2000" smtClean="0">
                <a:latin typeface="Times New Roman" pitchFamily="18" charset="0"/>
              </a:rPr>
              <a:t>所示。</a:t>
            </a:r>
          </a:p>
          <a:p>
            <a:pPr>
              <a:spcBef>
                <a:spcPct val="0"/>
              </a:spcBef>
            </a:pPr>
            <a:endParaRPr lang="zh-CN" altLang="zh-CN" sz="2000" smtClean="0">
              <a:solidFill>
                <a:srgbClr val="00B0F0"/>
              </a:solidFill>
              <a:latin typeface="Times New Roman" pitchFamily="18" charset="0"/>
            </a:endParaRP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478088"/>
            <a:ext cx="5256212" cy="368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619250" y="6381750"/>
            <a:ext cx="5616575" cy="368300"/>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10-2  </a:t>
            </a:r>
            <a:r>
              <a:rPr lang="zh-CN" altLang="zh-CN" dirty="0">
                <a:latin typeface="+mn-lt"/>
                <a:ea typeface="+mj-ea"/>
              </a:rPr>
              <a:t>设置</a:t>
            </a:r>
            <a:r>
              <a:rPr lang="en-US" altLang="zh-CN" dirty="0" err="1">
                <a:latin typeface="+mn-lt"/>
                <a:ea typeface="+mj-ea"/>
              </a:rPr>
              <a:t>PPPoE</a:t>
            </a:r>
            <a:r>
              <a:rPr lang="zh-CN" altLang="zh-CN" dirty="0">
                <a:latin typeface="+mn-lt"/>
                <a:ea typeface="+mj-ea"/>
              </a:rPr>
              <a:t>相关参数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第三节 </a:t>
            </a:r>
            <a:r>
              <a:rPr lang="zh-CN" altLang="zh-CN" dirty="0" smtClean="0"/>
              <a:t>通过</a:t>
            </a:r>
            <a:r>
              <a:rPr lang="en-US" altLang="zh-CN" dirty="0">
                <a:latin typeface="+mn-lt"/>
              </a:rPr>
              <a:t>ADSL</a:t>
            </a:r>
            <a:r>
              <a:rPr lang="zh-CN" altLang="zh-CN" dirty="0">
                <a:latin typeface="+mn-lt"/>
              </a:rPr>
              <a:t>接入</a:t>
            </a:r>
            <a:r>
              <a:rPr lang="en-US" altLang="zh-CN" dirty="0">
                <a:latin typeface="+mn-lt"/>
              </a:rPr>
              <a:t>Internet</a:t>
            </a:r>
            <a:endParaRPr lang="zh-CN" altLang="en-US" dirty="0" smtClean="0">
              <a:latin typeface="+mn-lt"/>
            </a:endParaRPr>
          </a:p>
        </p:txBody>
      </p:sp>
      <p:sp>
        <p:nvSpPr>
          <p:cNvPr id="16387"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5</a:t>
            </a:r>
            <a:r>
              <a:rPr lang="zh-CN" altLang="en-US" sz="2000" smtClean="0">
                <a:solidFill>
                  <a:srgbClr val="00B0F0"/>
                </a:solidFill>
                <a:latin typeface="Times New Roman" pitchFamily="18" charset="0"/>
              </a:rPr>
              <a:t>、</a:t>
            </a:r>
            <a:r>
              <a:rPr lang="en-US" altLang="zh-CN" sz="2000" smtClean="0">
                <a:solidFill>
                  <a:srgbClr val="00B0F0"/>
                </a:solidFill>
                <a:latin typeface="Times New Roman" pitchFamily="18" charset="0"/>
              </a:rPr>
              <a:t>ADSL</a:t>
            </a:r>
            <a:r>
              <a:rPr lang="zh-CN" altLang="zh-CN" sz="2000" smtClean="0">
                <a:solidFill>
                  <a:srgbClr val="00B0F0"/>
                </a:solidFill>
                <a:latin typeface="Times New Roman" pitchFamily="18" charset="0"/>
              </a:rPr>
              <a:t>接入</a:t>
            </a:r>
            <a:r>
              <a:rPr lang="en-US" altLang="zh-CN" sz="2000" smtClean="0">
                <a:solidFill>
                  <a:srgbClr val="00B0F0"/>
                </a:solidFill>
                <a:latin typeface="Times New Roman" pitchFamily="18" charset="0"/>
              </a:rPr>
              <a:t>Internet</a:t>
            </a:r>
            <a:r>
              <a:rPr lang="zh-CN" altLang="zh-CN" sz="2000" smtClean="0">
                <a:solidFill>
                  <a:srgbClr val="00B0F0"/>
                </a:solidFill>
                <a:latin typeface="Times New Roman" pitchFamily="18" charset="0"/>
              </a:rPr>
              <a:t>：物理设备的安装</a:t>
            </a:r>
            <a:endParaRPr lang="en-US" altLang="zh-CN" sz="2000" smtClean="0">
              <a:solidFill>
                <a:srgbClr val="00B0F0"/>
              </a:solidFill>
              <a:latin typeface="Times New Roman" pitchFamily="18" charset="0"/>
            </a:endParaRPr>
          </a:p>
          <a:p>
            <a:pPr>
              <a:spcBef>
                <a:spcPct val="0"/>
              </a:spcBef>
            </a:pPr>
            <a:r>
              <a:rPr lang="zh-CN" altLang="en-US" sz="2000" smtClean="0">
                <a:latin typeface="Times New Roman" pitchFamily="18" charset="0"/>
              </a:rPr>
              <a:t>（</a:t>
            </a:r>
            <a:r>
              <a:rPr lang="en-US" altLang="zh-CN" sz="2000" smtClean="0">
                <a:latin typeface="Times New Roman" pitchFamily="18" charset="0"/>
              </a:rPr>
              <a:t>5</a:t>
            </a:r>
            <a:r>
              <a:rPr lang="zh-CN" altLang="en-US" sz="2000" smtClean="0">
                <a:latin typeface="Times New Roman" pitchFamily="18" charset="0"/>
              </a:rPr>
              <a:t>）</a:t>
            </a:r>
            <a:r>
              <a:rPr lang="en-US" altLang="zh-CN" sz="2000" smtClean="0">
                <a:latin typeface="Times New Roman" pitchFamily="18" charset="0"/>
              </a:rPr>
              <a:t>WINDOWS XP</a:t>
            </a:r>
            <a:r>
              <a:rPr lang="zh-CN" altLang="zh-CN" sz="2000" smtClean="0">
                <a:latin typeface="Times New Roman" pitchFamily="18" charset="0"/>
              </a:rPr>
              <a:t>环境下</a:t>
            </a:r>
            <a:r>
              <a:rPr lang="en-US" altLang="zh-CN" sz="2000" smtClean="0">
                <a:latin typeface="Times New Roman" pitchFamily="18" charset="0"/>
              </a:rPr>
              <a:t>RasPPPOE</a:t>
            </a:r>
            <a:r>
              <a:rPr lang="zh-CN" altLang="zh-CN" sz="2000" smtClean="0">
                <a:latin typeface="Times New Roman" pitchFamily="18" charset="0"/>
              </a:rPr>
              <a:t>的设置</a:t>
            </a:r>
          </a:p>
          <a:p>
            <a:pPr>
              <a:spcBef>
                <a:spcPct val="0"/>
              </a:spcBef>
            </a:pPr>
            <a:r>
              <a:rPr lang="en-US" altLang="zh-CN" sz="2000" smtClean="0">
                <a:latin typeface="Times New Roman" pitchFamily="18" charset="0"/>
              </a:rPr>
              <a:t>        </a:t>
            </a:r>
            <a:r>
              <a:rPr lang="zh-CN" altLang="zh-CN" sz="2000" smtClean="0">
                <a:latin typeface="Times New Roman" pitchFamily="18" charset="0"/>
              </a:rPr>
              <a:t>在</a:t>
            </a:r>
            <a:r>
              <a:rPr lang="en-US" altLang="zh-CN" sz="2000" smtClean="0">
                <a:latin typeface="Times New Roman" pitchFamily="18" charset="0"/>
              </a:rPr>
              <a:t>Windows XP</a:t>
            </a:r>
            <a:r>
              <a:rPr lang="zh-CN" altLang="zh-CN" sz="2000" smtClean="0">
                <a:latin typeface="Times New Roman" pitchFamily="18" charset="0"/>
              </a:rPr>
              <a:t>环境下完成</a:t>
            </a:r>
            <a:r>
              <a:rPr lang="en-US" altLang="zh-CN" sz="2000" smtClean="0">
                <a:latin typeface="Times New Roman" pitchFamily="18" charset="0"/>
              </a:rPr>
              <a:t>RasPPPoE</a:t>
            </a:r>
            <a:r>
              <a:rPr lang="zh-CN" altLang="zh-CN" sz="2000" smtClean="0">
                <a:latin typeface="Times New Roman" pitchFamily="18" charset="0"/>
              </a:rPr>
              <a:t>的相关设置。使用</a:t>
            </a:r>
            <a:r>
              <a:rPr lang="en-US" altLang="zh-CN" sz="2000" smtClean="0">
                <a:latin typeface="Times New Roman" pitchFamily="18" charset="0"/>
              </a:rPr>
              <a:t>Windows XP</a:t>
            </a:r>
            <a:r>
              <a:rPr lang="zh-CN" altLang="zh-CN" sz="2000" smtClean="0">
                <a:latin typeface="Times New Roman" pitchFamily="18" charset="0"/>
              </a:rPr>
              <a:t>的连接向导建立</a:t>
            </a:r>
            <a:r>
              <a:rPr lang="en-US" altLang="zh-CN" sz="2000" smtClean="0">
                <a:latin typeface="Times New Roman" pitchFamily="18" charset="0"/>
              </a:rPr>
              <a:t>ADSL</a:t>
            </a:r>
            <a:r>
              <a:rPr lang="zh-CN" altLang="zh-CN" sz="2000" smtClean="0">
                <a:latin typeface="Times New Roman" pitchFamily="18" charset="0"/>
              </a:rPr>
              <a:t>拨号连接帐号，具体步骤请参阅</a:t>
            </a:r>
            <a:r>
              <a:rPr lang="en-US" altLang="zh-CN" sz="2000" smtClean="0">
                <a:latin typeface="Times New Roman" pitchFamily="18" charset="0"/>
              </a:rPr>
              <a:t>PPPoE</a:t>
            </a:r>
            <a:r>
              <a:rPr lang="zh-CN" altLang="zh-CN" sz="2000" smtClean="0">
                <a:latin typeface="Times New Roman" pitchFamily="18" charset="0"/>
              </a:rPr>
              <a:t>虚拟拨号接入方式一节中的</a:t>
            </a:r>
            <a:r>
              <a:rPr lang="en-US" altLang="zh-CN" sz="2000" smtClean="0">
                <a:latin typeface="Times New Roman" pitchFamily="18" charset="0"/>
              </a:rPr>
              <a:t>WINDOWS XP环境下RasPPPOE的设置</a:t>
            </a:r>
            <a:r>
              <a:rPr lang="zh-CN" altLang="zh-CN" sz="2000" smtClean="0">
                <a:latin typeface="Times New Roman" pitchFamily="18" charset="0"/>
              </a:rPr>
              <a:t>。</a:t>
            </a:r>
          </a:p>
          <a:p>
            <a:pPr>
              <a:spcBef>
                <a:spcPct val="0"/>
              </a:spcBef>
            </a:pPr>
            <a:r>
              <a:rPr lang="zh-CN" altLang="en-US" sz="2000" smtClean="0">
                <a:latin typeface="Times New Roman" pitchFamily="18" charset="0"/>
              </a:rPr>
              <a:t>（</a:t>
            </a:r>
            <a:r>
              <a:rPr lang="en-US" altLang="zh-CN" sz="2000" smtClean="0">
                <a:latin typeface="Times New Roman" pitchFamily="18" charset="0"/>
              </a:rPr>
              <a:t>6</a:t>
            </a:r>
            <a:r>
              <a:rPr lang="zh-CN" altLang="en-US" sz="2000" smtClean="0">
                <a:latin typeface="Times New Roman" pitchFamily="18" charset="0"/>
              </a:rPr>
              <a:t>）</a:t>
            </a:r>
            <a:r>
              <a:rPr lang="zh-CN" altLang="zh-CN" sz="2000" smtClean="0">
                <a:latin typeface="Times New Roman" pitchFamily="18" charset="0"/>
              </a:rPr>
              <a:t>虚拟拨号连接到</a:t>
            </a:r>
            <a:r>
              <a:rPr lang="en-US" altLang="zh-CN" sz="2000" smtClean="0">
                <a:latin typeface="Times New Roman" pitchFamily="18" charset="0"/>
              </a:rPr>
              <a:t>Internet</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以上步骤完成后，即可进行虚拟拨号连接到</a:t>
            </a:r>
            <a:r>
              <a:rPr lang="en-US" altLang="zh-CN" sz="2000" smtClean="0">
                <a:latin typeface="Times New Roman" pitchFamily="18" charset="0"/>
              </a:rPr>
              <a:t>Internet</a:t>
            </a:r>
            <a:r>
              <a:rPr lang="zh-CN" altLang="zh-CN" sz="2000" smtClean="0">
                <a:latin typeface="Times New Roman" pitchFamily="18" charset="0"/>
              </a:rPr>
              <a:t>上了。双击桌面的</a:t>
            </a:r>
            <a:r>
              <a:rPr lang="en-US" altLang="zh-CN" sz="2000" smtClean="0">
                <a:latin typeface="Times New Roman" pitchFamily="18" charset="0"/>
              </a:rPr>
              <a:t>ADSL</a:t>
            </a:r>
            <a:r>
              <a:rPr lang="zh-CN" altLang="zh-CN" sz="2000" smtClean="0">
                <a:latin typeface="Times New Roman" pitchFamily="18" charset="0"/>
              </a:rPr>
              <a:t>快捷连接图标，进入如图</a:t>
            </a:r>
            <a:r>
              <a:rPr lang="en-US" altLang="zh-CN" sz="2000" smtClean="0">
                <a:latin typeface="Times New Roman" pitchFamily="18" charset="0"/>
              </a:rPr>
              <a:t>10-3</a:t>
            </a:r>
            <a:r>
              <a:rPr lang="zh-CN" altLang="zh-CN" sz="2000" smtClean="0">
                <a:latin typeface="Times New Roman" pitchFamily="18" charset="0"/>
              </a:rPr>
              <a:t>所示窗口。输入用户名和密码，单击</a:t>
            </a:r>
            <a:r>
              <a:rPr lang="en-US" altLang="zh-CN" sz="2000" smtClean="0">
                <a:latin typeface="Times New Roman" pitchFamily="18" charset="0"/>
              </a:rPr>
              <a:t>“</a:t>
            </a:r>
            <a:r>
              <a:rPr lang="zh-CN" altLang="zh-CN" sz="2000" smtClean="0">
                <a:latin typeface="Times New Roman" pitchFamily="18" charset="0"/>
              </a:rPr>
              <a:t>连接</a:t>
            </a:r>
            <a:r>
              <a:rPr lang="en-US" altLang="zh-CN" sz="2000" smtClean="0">
                <a:latin typeface="Times New Roman" pitchFamily="18" charset="0"/>
              </a:rPr>
              <a:t>”</a:t>
            </a:r>
            <a:r>
              <a:rPr lang="zh-CN" altLang="zh-CN" sz="2000" smtClean="0">
                <a:latin typeface="Times New Roman" pitchFamily="18" charset="0"/>
              </a:rPr>
              <a:t>，即可连接到</a:t>
            </a:r>
            <a:r>
              <a:rPr lang="en-US" altLang="zh-CN" sz="2000" smtClean="0">
                <a:latin typeface="Times New Roman" pitchFamily="18" charset="0"/>
              </a:rPr>
              <a:t>Internet</a:t>
            </a:r>
            <a:r>
              <a:rPr lang="zh-CN" altLang="zh-CN" sz="2000" smtClean="0">
                <a:latin typeface="Times New Roman" pitchFamily="18" charset="0"/>
              </a:rPr>
              <a:t>上。</a:t>
            </a:r>
          </a:p>
          <a:p>
            <a:pPr>
              <a:spcBef>
                <a:spcPct val="0"/>
              </a:spcBef>
            </a:pPr>
            <a:r>
              <a:rPr lang="en-US" altLang="zh-CN" sz="2000" smtClean="0">
                <a:latin typeface="Times New Roman" pitchFamily="18" charset="0"/>
              </a:rPr>
              <a:t>        </a:t>
            </a:r>
            <a:r>
              <a:rPr lang="zh-CN" altLang="zh-CN" sz="2000" smtClean="0">
                <a:latin typeface="Times New Roman" pitchFamily="18" charset="0"/>
              </a:rPr>
              <a:t>当与</a:t>
            </a:r>
            <a:r>
              <a:rPr lang="en-US" altLang="zh-CN" sz="2000" smtClean="0">
                <a:latin typeface="Times New Roman" pitchFamily="18" charset="0"/>
              </a:rPr>
              <a:t>Internet</a:t>
            </a:r>
            <a:r>
              <a:rPr lang="zh-CN" altLang="zh-CN" sz="2000" smtClean="0">
                <a:latin typeface="Times New Roman" pitchFamily="18" charset="0"/>
              </a:rPr>
              <a:t>连接成功后，在任务栏的右边将出现一个连通图标。如果需要与</a:t>
            </a:r>
            <a:r>
              <a:rPr lang="en-US" altLang="zh-CN" sz="2000" smtClean="0">
                <a:latin typeface="Times New Roman" pitchFamily="18" charset="0"/>
              </a:rPr>
              <a:t>Internet</a:t>
            </a:r>
            <a:r>
              <a:rPr lang="zh-CN" altLang="zh-CN" sz="2000" smtClean="0">
                <a:latin typeface="Times New Roman" pitchFamily="18" charset="0"/>
              </a:rPr>
              <a:t>断开连接，只需在此图标上点击右键</a:t>
            </a:r>
            <a:r>
              <a:rPr lang="en-US" altLang="zh-CN" sz="2000" smtClean="0">
                <a:latin typeface="Times New Roman" pitchFamily="18" charset="0"/>
              </a:rPr>
              <a:t>“</a:t>
            </a:r>
            <a:r>
              <a:rPr lang="zh-CN" altLang="zh-CN" sz="2000" smtClean="0">
                <a:latin typeface="Times New Roman" pitchFamily="18" charset="0"/>
              </a:rPr>
              <a:t>断开</a:t>
            </a:r>
            <a:r>
              <a:rPr lang="en-US" altLang="zh-CN" sz="2000" smtClean="0">
                <a:latin typeface="Times New Roman" pitchFamily="18" charset="0"/>
              </a:rPr>
              <a:t>”</a:t>
            </a:r>
            <a:r>
              <a:rPr lang="zh-CN" altLang="zh-CN" sz="2000" smtClean="0">
                <a:latin typeface="Times New Roman" pitchFamily="18" charset="0"/>
              </a:rPr>
              <a:t>即可。</a:t>
            </a:r>
          </a:p>
          <a:p>
            <a:pPr>
              <a:spcBef>
                <a:spcPct val="0"/>
              </a:spcBef>
            </a:pPr>
            <a:endParaRPr lang="zh-CN" altLang="zh-CN" sz="2000" smtClean="0">
              <a:solidFill>
                <a:srgbClr val="00B0F0"/>
              </a:solidFill>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第三节 </a:t>
            </a:r>
            <a:r>
              <a:rPr lang="zh-CN" altLang="zh-CN" dirty="0" smtClean="0"/>
              <a:t>通过</a:t>
            </a:r>
            <a:r>
              <a:rPr lang="en-US" altLang="zh-CN" dirty="0">
                <a:latin typeface="+mn-lt"/>
              </a:rPr>
              <a:t>ADSL</a:t>
            </a:r>
            <a:r>
              <a:rPr lang="zh-CN" altLang="zh-CN" dirty="0">
                <a:latin typeface="+mn-lt"/>
              </a:rPr>
              <a:t>接入</a:t>
            </a:r>
            <a:r>
              <a:rPr lang="en-US" altLang="zh-CN" dirty="0">
                <a:latin typeface="+mn-lt"/>
              </a:rPr>
              <a:t>Internet</a:t>
            </a:r>
            <a:endParaRPr lang="zh-CN" altLang="en-US" dirty="0" smtClean="0">
              <a:latin typeface="+mn-lt"/>
            </a:endParaRPr>
          </a:p>
        </p:txBody>
      </p:sp>
      <p:sp>
        <p:nvSpPr>
          <p:cNvPr id="17411"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5</a:t>
            </a:r>
            <a:r>
              <a:rPr lang="zh-CN" altLang="en-US" sz="2000" smtClean="0">
                <a:solidFill>
                  <a:srgbClr val="00B0F0"/>
                </a:solidFill>
                <a:latin typeface="Times New Roman" pitchFamily="18" charset="0"/>
              </a:rPr>
              <a:t>、</a:t>
            </a:r>
            <a:r>
              <a:rPr lang="en-US" altLang="zh-CN" sz="2000" smtClean="0">
                <a:solidFill>
                  <a:srgbClr val="00B0F0"/>
                </a:solidFill>
                <a:latin typeface="Times New Roman" pitchFamily="18" charset="0"/>
              </a:rPr>
              <a:t>ADSL</a:t>
            </a:r>
            <a:r>
              <a:rPr lang="zh-CN" altLang="zh-CN" sz="2000" smtClean="0">
                <a:solidFill>
                  <a:srgbClr val="00B0F0"/>
                </a:solidFill>
                <a:latin typeface="Times New Roman" pitchFamily="18" charset="0"/>
              </a:rPr>
              <a:t>接入</a:t>
            </a:r>
            <a:r>
              <a:rPr lang="en-US" altLang="zh-CN" sz="2000" smtClean="0">
                <a:solidFill>
                  <a:srgbClr val="00B0F0"/>
                </a:solidFill>
                <a:latin typeface="Times New Roman" pitchFamily="18" charset="0"/>
              </a:rPr>
              <a:t>Internet</a:t>
            </a:r>
            <a:r>
              <a:rPr lang="zh-CN" altLang="zh-CN" sz="2000" smtClean="0">
                <a:solidFill>
                  <a:srgbClr val="00B0F0"/>
                </a:solidFill>
                <a:latin typeface="Times New Roman" pitchFamily="18" charset="0"/>
              </a:rPr>
              <a:t>：物理设备的安装</a:t>
            </a:r>
            <a:endParaRPr lang="en-US" altLang="zh-CN" sz="2000" smtClean="0">
              <a:solidFill>
                <a:srgbClr val="00B0F0"/>
              </a:solidFill>
              <a:latin typeface="Times New Roman" pitchFamily="18" charset="0"/>
            </a:endParaRPr>
          </a:p>
          <a:p>
            <a:pPr>
              <a:spcBef>
                <a:spcPct val="0"/>
              </a:spcBef>
            </a:pPr>
            <a:endParaRPr lang="zh-CN" altLang="zh-CN" sz="2000" smtClean="0">
              <a:solidFill>
                <a:srgbClr val="00B0F0"/>
              </a:solidFill>
              <a:latin typeface="Times New Roman" pitchFamily="18" charset="0"/>
            </a:endParaRP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628775"/>
            <a:ext cx="3895725" cy="411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124075" y="5741988"/>
            <a:ext cx="3895725" cy="369887"/>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10-3  ADSL</a:t>
            </a:r>
            <a:r>
              <a:rPr lang="zh-CN" altLang="zh-CN" dirty="0">
                <a:latin typeface="+mn-lt"/>
                <a:ea typeface="+mj-ea"/>
              </a:rPr>
              <a:t>拨号连接到</a:t>
            </a:r>
            <a:r>
              <a:rPr lang="en-US" altLang="zh-CN" dirty="0">
                <a:latin typeface="+mn-lt"/>
                <a:ea typeface="+mj-ea"/>
              </a:rPr>
              <a:t>Internet</a:t>
            </a:r>
            <a:endParaRPr lang="zh-CN" altLang="zh-CN" dirty="0">
              <a:latin typeface="+mn-lt"/>
              <a:ea typeface="+mj-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zh-CN" altLang="zh-CN" dirty="0" smtClean="0"/>
              <a:t>专线</a:t>
            </a:r>
            <a:r>
              <a:rPr lang="zh-CN" altLang="zh-CN" dirty="0"/>
              <a:t>接入</a:t>
            </a:r>
            <a:r>
              <a:rPr lang="en-US" altLang="zh-CN" dirty="0" smtClean="0">
                <a:latin typeface="+mn-lt"/>
              </a:rPr>
              <a:t>Internet</a:t>
            </a:r>
            <a:endParaRPr lang="zh-CN" altLang="en-US" dirty="0" smtClean="0">
              <a:latin typeface="+mn-lt"/>
            </a:endParaRPr>
          </a:p>
        </p:txBody>
      </p:sp>
      <p:sp>
        <p:nvSpPr>
          <p:cNvPr id="18435"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什么是专线入网</a:t>
            </a:r>
          </a:p>
          <a:p>
            <a:pPr>
              <a:spcBef>
                <a:spcPct val="0"/>
              </a:spcBef>
            </a:pPr>
            <a:r>
              <a:rPr lang="en-US" altLang="zh-CN" sz="2000" smtClean="0">
                <a:latin typeface="Times New Roman" pitchFamily="18" charset="0"/>
              </a:rPr>
              <a:t>        </a:t>
            </a:r>
            <a:r>
              <a:rPr lang="zh-CN" altLang="zh-CN" sz="2000" smtClean="0">
                <a:latin typeface="Times New Roman" pitchFamily="18" charset="0"/>
              </a:rPr>
              <a:t>专线入网指用户通过相对永久的通信线路接入</a:t>
            </a:r>
            <a:r>
              <a:rPr lang="en-US" altLang="zh-CN" sz="2000" smtClean="0">
                <a:latin typeface="Times New Roman" pitchFamily="18" charset="0"/>
              </a:rPr>
              <a:t>Internet</a:t>
            </a:r>
            <a:r>
              <a:rPr lang="zh-CN" altLang="zh-CN" sz="2000" smtClean="0">
                <a:latin typeface="Times New Roman" pitchFamily="18" charset="0"/>
              </a:rPr>
              <a:t>。专线入网与拨号入网的最大区别是：专线用户与</a:t>
            </a:r>
            <a:r>
              <a:rPr lang="en-US" altLang="zh-CN" sz="2000" smtClean="0">
                <a:latin typeface="Times New Roman" pitchFamily="18" charset="0"/>
              </a:rPr>
              <a:t>Internet</a:t>
            </a:r>
            <a:r>
              <a:rPr lang="zh-CN" altLang="zh-CN" sz="2000" smtClean="0">
                <a:latin typeface="Times New Roman" pitchFamily="18" charset="0"/>
              </a:rPr>
              <a:t>之间保持着相对永久的通信连接，并且可以获得固定的</a:t>
            </a:r>
            <a:r>
              <a:rPr lang="en-US" altLang="zh-CN" sz="2000" smtClean="0">
                <a:latin typeface="Times New Roman" pitchFamily="18" charset="0"/>
              </a:rPr>
              <a:t>Internet IP</a:t>
            </a:r>
            <a:r>
              <a:rPr lang="zh-CN" altLang="zh-CN" sz="2000" smtClean="0">
                <a:latin typeface="Times New Roman" pitchFamily="18" charset="0"/>
              </a:rPr>
              <a:t>地址。专线用户可以随时访问</a:t>
            </a:r>
            <a:r>
              <a:rPr lang="en-US" altLang="zh-CN" sz="2000" smtClean="0">
                <a:latin typeface="Times New Roman" pitchFamily="18" charset="0"/>
              </a:rPr>
              <a:t>Internet</a:t>
            </a:r>
            <a:r>
              <a:rPr lang="zh-CN" altLang="zh-CN" sz="2000" smtClean="0">
                <a:latin typeface="Times New Roman" pitchFamily="18" charset="0"/>
              </a:rPr>
              <a:t>，不需要像拨号入网的用户那样，临时建立与</a:t>
            </a:r>
            <a:r>
              <a:rPr lang="en-US" altLang="zh-CN" sz="2000" smtClean="0">
                <a:latin typeface="Times New Roman" pitchFamily="18" charset="0"/>
              </a:rPr>
              <a:t>Internet</a:t>
            </a:r>
            <a:r>
              <a:rPr lang="zh-CN" altLang="zh-CN" sz="2000" smtClean="0">
                <a:latin typeface="Times New Roman" pitchFamily="18" charset="0"/>
              </a:rPr>
              <a:t>的连接。而且由于专线用户是</a:t>
            </a:r>
            <a:r>
              <a:rPr lang="en-US" altLang="zh-CN" sz="2000" smtClean="0">
                <a:latin typeface="Times New Roman" pitchFamily="18" charset="0"/>
              </a:rPr>
              <a:t>Internet</a:t>
            </a:r>
            <a:r>
              <a:rPr lang="zh-CN" altLang="zh-CN" sz="2000" smtClean="0">
                <a:latin typeface="Times New Roman" pitchFamily="18" charset="0"/>
              </a:rPr>
              <a:t>中相对稳定的组成部分，因而专线用户可以比较方便地向</a:t>
            </a:r>
            <a:r>
              <a:rPr lang="en-US" altLang="zh-CN" sz="2000" smtClean="0">
                <a:latin typeface="Times New Roman" pitchFamily="18" charset="0"/>
              </a:rPr>
              <a:t>Internet</a:t>
            </a:r>
            <a:r>
              <a:rPr lang="zh-CN" altLang="zh-CN" sz="2000" smtClean="0">
                <a:latin typeface="Times New Roman" pitchFamily="18" charset="0"/>
              </a:rPr>
              <a:t>的其他用户提供信息服务。</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谁需要通过专线入网</a:t>
            </a:r>
          </a:p>
          <a:p>
            <a:pPr>
              <a:spcBef>
                <a:spcPct val="0"/>
              </a:spcBef>
            </a:pPr>
            <a:r>
              <a:rPr lang="zh-CN" altLang="zh-CN" sz="2000" smtClean="0">
                <a:latin typeface="Times New Roman" pitchFamily="18" charset="0"/>
              </a:rPr>
              <a:t>希望有更大的带宽；</a:t>
            </a:r>
          </a:p>
          <a:p>
            <a:pPr>
              <a:spcBef>
                <a:spcPct val="0"/>
              </a:spcBef>
            </a:pPr>
            <a:r>
              <a:rPr lang="zh-CN" altLang="zh-CN" sz="2000" smtClean="0">
                <a:latin typeface="Times New Roman" pitchFamily="18" charset="0"/>
              </a:rPr>
              <a:t>希望能一直连在网上；</a:t>
            </a:r>
          </a:p>
          <a:p>
            <a:pPr>
              <a:spcBef>
                <a:spcPct val="0"/>
              </a:spcBef>
            </a:pPr>
            <a:r>
              <a:rPr lang="zh-CN" altLang="zh-CN" sz="2000" smtClean="0">
                <a:latin typeface="Times New Roman" pitchFamily="18" charset="0"/>
              </a:rPr>
              <a:t>希望在</a:t>
            </a:r>
            <a:r>
              <a:rPr lang="en-US" altLang="zh-CN" sz="2000" smtClean="0">
                <a:latin typeface="Times New Roman" pitchFamily="18" charset="0"/>
              </a:rPr>
              <a:t>Internet</a:t>
            </a:r>
            <a:r>
              <a:rPr lang="zh-CN" altLang="zh-CN" sz="2000" smtClean="0">
                <a:latin typeface="Times New Roman" pitchFamily="18" charset="0"/>
              </a:rPr>
              <a:t>上提供一些信息服务，例如一些网络游戏服务器；</a:t>
            </a:r>
          </a:p>
          <a:p>
            <a:pPr>
              <a:spcBef>
                <a:spcPct val="0"/>
              </a:spcBef>
            </a:pPr>
            <a:r>
              <a:rPr lang="zh-CN" altLang="zh-CN" sz="2000" smtClean="0">
                <a:latin typeface="Times New Roman" pitchFamily="18" charset="0"/>
              </a:rPr>
              <a:t>希望通过</a:t>
            </a:r>
            <a:r>
              <a:rPr lang="en-US" altLang="zh-CN" sz="2000" smtClean="0">
                <a:latin typeface="Times New Roman" pitchFamily="18" charset="0"/>
              </a:rPr>
              <a:t>Internet</a:t>
            </a:r>
            <a:r>
              <a:rPr lang="zh-CN" altLang="zh-CN" sz="2000" smtClean="0">
                <a:latin typeface="Times New Roman" pitchFamily="18" charset="0"/>
              </a:rPr>
              <a:t>实现内部网的互连</a:t>
            </a:r>
            <a:r>
              <a:rPr lang="en-US" altLang="zh-CN" sz="2000" smtClean="0">
                <a:latin typeface="Times New Roman" pitchFamily="18" charset="0"/>
              </a:rPr>
              <a:t>……</a:t>
            </a:r>
            <a:endParaRPr lang="zh-CN" altLang="zh-CN" sz="2000" smtClean="0">
              <a:latin typeface="Times New Roman" pitchFamily="18" charset="0"/>
            </a:endParaRPr>
          </a:p>
          <a:p>
            <a:pPr>
              <a:spcBef>
                <a:spcPct val="0"/>
              </a:spcBef>
            </a:pPr>
            <a:endParaRPr lang="en-US" altLang="zh-CN" sz="2000" smtClean="0">
              <a:solidFill>
                <a:srgbClr val="00B0F0"/>
              </a:solidFill>
              <a:latin typeface="Times New Roman" pitchFamily="18" charset="0"/>
            </a:endParaRPr>
          </a:p>
          <a:p>
            <a:pPr>
              <a:spcBef>
                <a:spcPct val="0"/>
              </a:spcBef>
            </a:pPr>
            <a:endParaRPr lang="zh-CN" altLang="zh-CN" sz="2000" smtClean="0">
              <a:solidFill>
                <a:srgbClr val="00B0F0"/>
              </a:solidFill>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zh-CN" altLang="zh-CN" dirty="0" smtClean="0"/>
              <a:t>专线</a:t>
            </a:r>
            <a:r>
              <a:rPr lang="zh-CN" altLang="zh-CN" dirty="0"/>
              <a:t>接入</a:t>
            </a:r>
            <a:r>
              <a:rPr lang="en-US" altLang="zh-CN" dirty="0" smtClean="0">
                <a:latin typeface="+mn-lt"/>
              </a:rPr>
              <a:t>Internet</a:t>
            </a:r>
            <a:endParaRPr lang="zh-CN" altLang="en-US" dirty="0" smtClean="0">
              <a:latin typeface="+mn-lt"/>
            </a:endParaRPr>
          </a:p>
        </p:txBody>
      </p:sp>
      <p:sp>
        <p:nvSpPr>
          <p:cNvPr id="5123" name="内容占位符 2"/>
          <p:cNvSpPr>
            <a:spLocks noGrp="1"/>
          </p:cNvSpPr>
          <p:nvPr>
            <p:ph idx="1"/>
          </p:nvPr>
        </p:nvSpPr>
        <p:spPr>
          <a:xfrm>
            <a:off x="287338" y="1125538"/>
            <a:ext cx="8532812" cy="5616575"/>
          </a:xfrm>
        </p:spPr>
        <p:txBody>
          <a:bodyPr/>
          <a:lstStyle/>
          <a:p>
            <a:pPr>
              <a:defRPr/>
            </a:pPr>
            <a:r>
              <a:rPr lang="en-US" altLang="zh-CN" sz="2000" dirty="0" smtClean="0">
                <a:solidFill>
                  <a:srgbClr val="00B0F0"/>
                </a:solidFill>
                <a:latin typeface="+mn-lt"/>
              </a:rPr>
              <a:t>3</a:t>
            </a:r>
            <a:r>
              <a:rPr lang="zh-CN" altLang="en-US" sz="2000" dirty="0" smtClean="0">
                <a:solidFill>
                  <a:srgbClr val="00B0F0"/>
                </a:solidFill>
                <a:latin typeface="+mn-lt"/>
              </a:rPr>
              <a:t>、</a:t>
            </a:r>
            <a:r>
              <a:rPr lang="zh-CN" altLang="zh-CN" sz="2000" dirty="0" smtClean="0">
                <a:solidFill>
                  <a:srgbClr val="00B0F0"/>
                </a:solidFill>
                <a:latin typeface="+mn-lt"/>
              </a:rPr>
              <a:t>常见</a:t>
            </a:r>
            <a:r>
              <a:rPr lang="zh-CN" altLang="zh-CN" sz="2000" dirty="0">
                <a:solidFill>
                  <a:srgbClr val="00B0F0"/>
                </a:solidFill>
                <a:latin typeface="+mn-lt"/>
              </a:rPr>
              <a:t>的专线服务</a:t>
            </a:r>
            <a:r>
              <a:rPr lang="zh-CN" altLang="zh-CN" sz="2000" dirty="0" smtClean="0">
                <a:solidFill>
                  <a:srgbClr val="00B0F0"/>
                </a:solidFill>
                <a:latin typeface="+mn-lt"/>
              </a:rPr>
              <a:t>业务</a:t>
            </a:r>
            <a:endParaRPr lang="en-US" altLang="zh-CN" sz="2000" dirty="0" smtClean="0">
              <a:solidFill>
                <a:srgbClr val="00B0F0"/>
              </a:solidFill>
              <a:latin typeface="+mn-lt"/>
            </a:endParaRPr>
          </a:p>
          <a:p>
            <a:pPr marL="342900" indent="-342900">
              <a:buFont typeface="Wingdings" pitchFamily="2" charset="2"/>
              <a:buChar char="Ø"/>
              <a:defRPr/>
            </a:pPr>
            <a:r>
              <a:rPr lang="en-US" altLang="zh-CN" sz="2000" dirty="0" smtClean="0">
                <a:latin typeface="+mn-lt"/>
              </a:rPr>
              <a:t>DDN</a:t>
            </a:r>
            <a:r>
              <a:rPr lang="zh-CN" altLang="zh-CN" sz="2000" dirty="0">
                <a:latin typeface="+mn-lt"/>
              </a:rPr>
              <a:t>（数字数据网）提供的专用数字电路</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普通</a:t>
            </a:r>
            <a:r>
              <a:rPr lang="zh-CN" altLang="zh-CN" sz="2000" dirty="0">
                <a:latin typeface="+mn-lt"/>
              </a:rPr>
              <a:t>电话网络提供的专线业务（</a:t>
            </a:r>
            <a:r>
              <a:rPr lang="en-US" altLang="zh-CN" sz="2000" dirty="0">
                <a:latin typeface="+mn-lt"/>
              </a:rPr>
              <a:t>ADSL</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光纤</a:t>
            </a:r>
            <a:r>
              <a:rPr lang="zh-CN" altLang="zh-CN" sz="2000" dirty="0">
                <a:latin typeface="+mn-lt"/>
              </a:rPr>
              <a:t>宽带直接接入（</a:t>
            </a:r>
            <a:r>
              <a:rPr lang="en-US" altLang="zh-CN" sz="2000" dirty="0" err="1">
                <a:latin typeface="+mn-lt"/>
              </a:rPr>
              <a:t>ChinaNET</a:t>
            </a:r>
            <a:r>
              <a:rPr lang="zh-CN" altLang="zh-CN" sz="2000" dirty="0">
                <a:latin typeface="+mn-lt"/>
              </a:rPr>
              <a:t>的局端与客户之间完全或者部分使用光纤传输</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这些</a:t>
            </a:r>
            <a:r>
              <a:rPr lang="zh-CN" altLang="zh-CN" sz="2000" dirty="0">
                <a:latin typeface="+mn-lt"/>
              </a:rPr>
              <a:t>不同的专线技术承载的常见业务</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点</a:t>
            </a:r>
            <a:r>
              <a:rPr lang="zh-CN" altLang="zh-CN" sz="2000" dirty="0">
                <a:latin typeface="+mn-lt"/>
              </a:rPr>
              <a:t>到点数字专线业务</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一点</a:t>
            </a:r>
            <a:r>
              <a:rPr lang="zh-CN" altLang="zh-CN" sz="2000" dirty="0">
                <a:latin typeface="+mn-lt"/>
              </a:rPr>
              <a:t>到多点广播和轮循业务</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会议</a:t>
            </a:r>
            <a:r>
              <a:rPr lang="zh-CN" altLang="zh-CN" sz="2000" dirty="0">
                <a:latin typeface="+mn-lt"/>
              </a:rPr>
              <a:t>电视业务</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普通</a:t>
            </a:r>
            <a:r>
              <a:rPr lang="zh-CN" altLang="zh-CN" sz="2000" dirty="0">
                <a:latin typeface="+mn-lt"/>
              </a:rPr>
              <a:t>电话业务。</a:t>
            </a:r>
          </a:p>
          <a:p>
            <a:pPr>
              <a:defRPr/>
            </a:pPr>
            <a:r>
              <a:rPr lang="en-US" altLang="zh-CN" sz="2000" dirty="0">
                <a:solidFill>
                  <a:srgbClr val="00B0F0"/>
                </a:solidFill>
                <a:latin typeface="+mn-lt"/>
              </a:rPr>
              <a:t>4</a:t>
            </a:r>
            <a:r>
              <a:rPr lang="zh-CN" altLang="en-US" sz="2000" dirty="0">
                <a:solidFill>
                  <a:srgbClr val="00B0F0"/>
                </a:solidFill>
                <a:latin typeface="+mn-lt"/>
              </a:rPr>
              <a:t>、</a:t>
            </a:r>
            <a:r>
              <a:rPr lang="zh-CN" altLang="zh-CN" sz="2000" dirty="0">
                <a:solidFill>
                  <a:srgbClr val="00B0F0"/>
                </a:solidFill>
                <a:latin typeface="+mn-lt"/>
              </a:rPr>
              <a:t>谁是专线的提供者</a:t>
            </a:r>
          </a:p>
          <a:p>
            <a:pPr>
              <a:defRPr/>
            </a:pPr>
            <a:r>
              <a:rPr lang="en-US" altLang="zh-CN" sz="2000" dirty="0" smtClean="0">
                <a:latin typeface="+mn-lt"/>
              </a:rPr>
              <a:t>        </a:t>
            </a:r>
            <a:r>
              <a:rPr lang="zh-CN" altLang="zh-CN" sz="2000" dirty="0" smtClean="0">
                <a:latin typeface="+mn-lt"/>
              </a:rPr>
              <a:t>目前</a:t>
            </a:r>
            <a:r>
              <a:rPr lang="zh-CN" altLang="zh-CN" sz="2000" dirty="0">
                <a:latin typeface="+mn-lt"/>
              </a:rPr>
              <a:t>国内主要的专线提供者是电信、网通、联通、铁通、卫通、广电等全国性的电信运营商，以及一些小的、地方性的、租用大电信运营商的线路，自行开展接入业务的小运营商，如长城宽带等。</a:t>
            </a:r>
          </a:p>
          <a:p>
            <a:pPr>
              <a:defRPr/>
            </a:pPr>
            <a:endParaRPr lang="en-US" altLang="zh-CN" sz="2000" dirty="0" smtClean="0">
              <a:solidFill>
                <a:srgbClr val="00B0F0"/>
              </a:solidFill>
              <a:latin typeface="+mn-lt"/>
            </a:endParaRPr>
          </a:p>
          <a:p>
            <a:pPr>
              <a:defRPr/>
            </a:pPr>
            <a:endParaRPr lang="zh-CN" altLang="zh-CN" sz="2000" dirty="0">
              <a:solidFill>
                <a:srgbClr val="00B0F0"/>
              </a:solidFill>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zh-CN" altLang="zh-CN" dirty="0" smtClean="0"/>
              <a:t>专线</a:t>
            </a:r>
            <a:r>
              <a:rPr lang="zh-CN" altLang="zh-CN" dirty="0"/>
              <a:t>接入</a:t>
            </a:r>
            <a:r>
              <a:rPr lang="en-US" altLang="zh-CN" dirty="0" smtClean="0">
                <a:latin typeface="+mn-lt"/>
              </a:rPr>
              <a:t>Internet</a:t>
            </a:r>
            <a:endParaRPr lang="zh-CN" altLang="en-US" dirty="0" smtClean="0">
              <a:latin typeface="+mn-lt"/>
            </a:endParaRPr>
          </a:p>
        </p:txBody>
      </p:sp>
      <p:sp>
        <p:nvSpPr>
          <p:cNvPr id="20483"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5</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专线的带宽是多少</a:t>
            </a:r>
          </a:p>
          <a:p>
            <a:pPr>
              <a:spcBef>
                <a:spcPct val="0"/>
              </a:spcBef>
            </a:pPr>
            <a:r>
              <a:rPr lang="en-US" altLang="zh-CN" sz="2000" smtClean="0">
                <a:latin typeface="Times New Roman" pitchFamily="18" charset="0"/>
              </a:rPr>
              <a:t>        DDN</a:t>
            </a:r>
            <a:r>
              <a:rPr lang="zh-CN" altLang="zh-CN" sz="2000" smtClean="0">
                <a:latin typeface="Times New Roman" pitchFamily="18" charset="0"/>
              </a:rPr>
              <a:t>常见的线路速率一般以</a:t>
            </a:r>
            <a:r>
              <a:rPr lang="en-US" altLang="zh-CN" sz="2000" smtClean="0">
                <a:latin typeface="Times New Roman" pitchFamily="18" charset="0"/>
              </a:rPr>
              <a:t>64Kbps</a:t>
            </a:r>
            <a:r>
              <a:rPr lang="zh-CN" altLang="zh-CN" sz="2000" smtClean="0">
                <a:latin typeface="Times New Roman" pitchFamily="18" charset="0"/>
              </a:rPr>
              <a:t>为单位成倍递增，最高为</a:t>
            </a:r>
            <a:r>
              <a:rPr lang="en-US" altLang="zh-CN" sz="2000" smtClean="0">
                <a:latin typeface="Times New Roman" pitchFamily="18" charset="0"/>
              </a:rPr>
              <a:t>2Mbps</a:t>
            </a:r>
            <a:r>
              <a:rPr lang="zh-CN" altLang="zh-CN" sz="2000" smtClean="0">
                <a:latin typeface="Times New Roman" pitchFamily="18" charset="0"/>
              </a:rPr>
              <a:t>。</a:t>
            </a:r>
          </a:p>
          <a:p>
            <a:pPr>
              <a:spcBef>
                <a:spcPct val="0"/>
              </a:spcBef>
            </a:pPr>
            <a:r>
              <a:rPr lang="en-US" altLang="zh-CN" sz="2000" smtClean="0">
                <a:latin typeface="Times New Roman" pitchFamily="18" charset="0"/>
              </a:rPr>
              <a:t>        ADSL</a:t>
            </a:r>
            <a:r>
              <a:rPr lang="zh-CN" altLang="zh-CN" sz="2000" smtClean="0">
                <a:latin typeface="Times New Roman" pitchFamily="18" charset="0"/>
              </a:rPr>
              <a:t>专线的速率大致为上传</a:t>
            </a:r>
            <a:r>
              <a:rPr lang="en-US" altLang="zh-CN" sz="2000" smtClean="0">
                <a:latin typeface="Times New Roman" pitchFamily="18" charset="0"/>
              </a:rPr>
              <a:t>1M</a:t>
            </a:r>
            <a:r>
              <a:rPr lang="zh-CN" altLang="zh-CN" sz="2000" smtClean="0">
                <a:latin typeface="Times New Roman" pitchFamily="18" charset="0"/>
              </a:rPr>
              <a:t>，下载</a:t>
            </a:r>
            <a:r>
              <a:rPr lang="en-US" altLang="zh-CN" sz="2000" smtClean="0">
                <a:latin typeface="Times New Roman" pitchFamily="18" charset="0"/>
              </a:rPr>
              <a:t>8M</a:t>
            </a:r>
            <a:r>
              <a:rPr lang="zh-CN" altLang="zh-CN" sz="2000" smtClean="0">
                <a:latin typeface="Times New Roman" pitchFamily="18" charset="0"/>
              </a:rPr>
              <a:t>。</a:t>
            </a:r>
          </a:p>
          <a:p>
            <a:pPr>
              <a:spcBef>
                <a:spcPct val="0"/>
              </a:spcBef>
            </a:pPr>
            <a:r>
              <a:rPr lang="en-US" altLang="zh-CN" sz="2000" smtClean="0">
                <a:latin typeface="Times New Roman" pitchFamily="18" charset="0"/>
              </a:rPr>
              <a:t>        </a:t>
            </a:r>
            <a:r>
              <a:rPr lang="zh-CN" altLang="zh-CN" sz="2000" smtClean="0">
                <a:latin typeface="Times New Roman" pitchFamily="18" charset="0"/>
              </a:rPr>
              <a:t>光纤以太专线技术提供最高</a:t>
            </a:r>
            <a:r>
              <a:rPr lang="en-US" altLang="zh-CN" sz="2000" smtClean="0">
                <a:latin typeface="Times New Roman" pitchFamily="18" charset="0"/>
              </a:rPr>
              <a:t>1000M</a:t>
            </a:r>
            <a:r>
              <a:rPr lang="zh-CN" altLang="zh-CN" sz="2000" smtClean="0">
                <a:latin typeface="Times New Roman" pitchFamily="18" charset="0"/>
              </a:rPr>
              <a:t>的访问带宽，可以根据用户的需要提供不同的带宽限速需求，同时根据申请的不同带宽交纳不同的租用费用。如很多高校通过申请百兆的速度接入互联网。</a:t>
            </a:r>
          </a:p>
          <a:p>
            <a:pPr>
              <a:spcBef>
                <a:spcPct val="0"/>
              </a:spcBef>
            </a:pPr>
            <a:r>
              <a:rPr lang="en-US" altLang="zh-CN" sz="2000" smtClean="0">
                <a:solidFill>
                  <a:srgbClr val="00B0F0"/>
                </a:solidFill>
                <a:latin typeface="Times New Roman" pitchFamily="18" charset="0"/>
              </a:rPr>
              <a:t>6</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局域网络专线接入</a:t>
            </a:r>
            <a:r>
              <a:rPr lang="en-US" altLang="zh-CN" sz="2000" smtClean="0">
                <a:solidFill>
                  <a:srgbClr val="00B0F0"/>
                </a:solidFill>
                <a:latin typeface="Times New Roman" pitchFamily="18" charset="0"/>
              </a:rPr>
              <a:t>Internet</a:t>
            </a:r>
            <a:r>
              <a:rPr lang="en-US" altLang="zh-CN" sz="2000" smtClean="0">
                <a:latin typeface="Times New Roman" pitchFamily="18" charset="0"/>
              </a:rPr>
              <a:t>	</a:t>
            </a: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a:t>
            </a:r>
            <a:r>
              <a:rPr lang="zh-CN" altLang="zh-CN" sz="2000" smtClean="0">
                <a:latin typeface="Times New Roman" pitchFamily="18" charset="0"/>
              </a:rPr>
              <a:t>什么是宽带</a:t>
            </a:r>
          </a:p>
          <a:p>
            <a:pPr>
              <a:spcBef>
                <a:spcPct val="0"/>
              </a:spcBef>
            </a:pPr>
            <a:r>
              <a:rPr lang="en-US" altLang="zh-CN" sz="2000" smtClean="0">
                <a:latin typeface="Times New Roman" pitchFamily="18" charset="0"/>
              </a:rPr>
              <a:t>        </a:t>
            </a:r>
            <a:r>
              <a:rPr lang="zh-CN" altLang="zh-CN" sz="2000" smtClean="0">
                <a:latin typeface="Times New Roman" pitchFamily="18" charset="0"/>
              </a:rPr>
              <a:t>宽带网也被称为</a:t>
            </a:r>
            <a:r>
              <a:rPr lang="en-US" altLang="zh-CN" sz="2000" smtClean="0">
                <a:latin typeface="Times New Roman" pitchFamily="18" charset="0"/>
              </a:rPr>
              <a:t>“</a:t>
            </a:r>
            <a:r>
              <a:rPr lang="zh-CN" altLang="zh-CN" sz="2000" smtClean="0">
                <a:latin typeface="Times New Roman" pitchFamily="18" charset="0"/>
              </a:rPr>
              <a:t>宽频网路</a:t>
            </a:r>
            <a:r>
              <a:rPr lang="en-US" altLang="zh-CN" sz="2000" smtClean="0">
                <a:latin typeface="Times New Roman" pitchFamily="18" charset="0"/>
              </a:rPr>
              <a:t>”</a:t>
            </a:r>
            <a:r>
              <a:rPr lang="zh-CN" altLang="zh-CN" sz="2000" smtClean="0">
                <a:latin typeface="Times New Roman" pitchFamily="18" charset="0"/>
              </a:rPr>
              <a:t>或简称</a:t>
            </a:r>
            <a:r>
              <a:rPr lang="en-US" altLang="zh-CN" sz="2000" smtClean="0">
                <a:latin typeface="Times New Roman" pitchFamily="18" charset="0"/>
              </a:rPr>
              <a:t>"</a:t>
            </a:r>
            <a:r>
              <a:rPr lang="zh-CN" altLang="zh-CN" sz="2000" smtClean="0">
                <a:latin typeface="Times New Roman" pitchFamily="18" charset="0"/>
              </a:rPr>
              <a:t>宽频</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 </a:t>
            </a:r>
            <a:r>
              <a:rPr lang="zh-CN" altLang="zh-CN" sz="2000" smtClean="0">
                <a:latin typeface="Times New Roman" pitchFamily="18" charset="0"/>
              </a:rPr>
              <a:t>通常人们把骨干网传输速率在</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5G</a:t>
            </a:r>
            <a:r>
              <a:rPr lang="zh-CN" altLang="zh-CN" sz="2000" smtClean="0">
                <a:latin typeface="Times New Roman" pitchFamily="18" charset="0"/>
              </a:rPr>
              <a:t>以上，接入网能够达到</a:t>
            </a:r>
            <a:r>
              <a:rPr lang="en-US" altLang="zh-CN" sz="2000" smtClean="0">
                <a:latin typeface="Times New Roman" pitchFamily="18" charset="0"/>
              </a:rPr>
              <a:t>1</a:t>
            </a:r>
            <a:r>
              <a:rPr lang="zh-CN" altLang="zh-CN" sz="2000" smtClean="0">
                <a:latin typeface="Times New Roman" pitchFamily="18" charset="0"/>
              </a:rPr>
              <a:t>兆，可以实现</a:t>
            </a:r>
            <a:r>
              <a:rPr lang="en-US" altLang="zh-CN" sz="2000" smtClean="0">
                <a:latin typeface="Times New Roman" pitchFamily="18" charset="0"/>
              </a:rPr>
              <a:t>24</a:t>
            </a:r>
            <a:r>
              <a:rPr lang="zh-CN" altLang="zh-CN" sz="2000" smtClean="0">
                <a:latin typeface="Times New Roman" pitchFamily="18" charset="0"/>
              </a:rPr>
              <a:t>小时连接，非拨号接入的网络服务定义为宽带网。</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一般我们把传统意义上的</a:t>
            </a:r>
            <a:r>
              <a:rPr lang="en-US" altLang="zh-CN" sz="2000" smtClean="0">
                <a:latin typeface="Times New Roman" pitchFamily="18" charset="0"/>
              </a:rPr>
              <a:t>DDN</a:t>
            </a:r>
            <a:r>
              <a:rPr lang="zh-CN" altLang="zh-CN" sz="2000" smtClean="0">
                <a:latin typeface="Times New Roman" pitchFamily="18" charset="0"/>
              </a:rPr>
              <a:t>、帧中继（</a:t>
            </a:r>
            <a:r>
              <a:rPr lang="en-US" altLang="zh-CN" sz="2000" smtClean="0">
                <a:latin typeface="Times New Roman" pitchFamily="18" charset="0"/>
              </a:rPr>
              <a:t>FR</a:t>
            </a:r>
            <a:r>
              <a:rPr lang="zh-CN" altLang="zh-CN" sz="2000" smtClean="0">
                <a:latin typeface="Times New Roman" pitchFamily="18" charset="0"/>
              </a:rPr>
              <a:t>）、</a:t>
            </a:r>
            <a:r>
              <a:rPr lang="en-US" altLang="zh-CN" sz="2000" smtClean="0">
                <a:latin typeface="Times New Roman" pitchFamily="18" charset="0"/>
              </a:rPr>
              <a:t>ATM</a:t>
            </a:r>
            <a:r>
              <a:rPr lang="zh-CN" altLang="zh-CN" sz="2000" smtClean="0">
                <a:latin typeface="Times New Roman" pitchFamily="18" charset="0"/>
              </a:rPr>
              <a:t>接入技术称为窄带传输技术，而把局域网光纤的直接传输称为宽带传输技术。</a:t>
            </a:r>
          </a:p>
          <a:p>
            <a:pPr>
              <a:spcBef>
                <a:spcPct val="0"/>
              </a:spcBef>
            </a:pPr>
            <a:endParaRPr lang="en-US" altLang="zh-CN" sz="2000" smtClean="0">
              <a:solidFill>
                <a:srgbClr val="00B0F0"/>
              </a:solidFill>
              <a:latin typeface="Times New Roman" pitchFamily="18" charset="0"/>
            </a:endParaRPr>
          </a:p>
          <a:p>
            <a:pPr>
              <a:spcBef>
                <a:spcPct val="0"/>
              </a:spcBef>
            </a:pPr>
            <a:endParaRPr lang="zh-CN" altLang="zh-CN" sz="2000" smtClean="0">
              <a:solidFill>
                <a:srgbClr val="00B0F0"/>
              </a:solidFill>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zh-CN" altLang="zh-CN" dirty="0" smtClean="0"/>
              <a:t>专线</a:t>
            </a:r>
            <a:r>
              <a:rPr lang="zh-CN" altLang="zh-CN" dirty="0"/>
              <a:t>接入</a:t>
            </a:r>
            <a:r>
              <a:rPr lang="en-US" altLang="zh-CN" dirty="0" smtClean="0">
                <a:latin typeface="+mn-lt"/>
              </a:rPr>
              <a:t>Internet</a:t>
            </a:r>
            <a:endParaRPr lang="zh-CN" altLang="en-US" dirty="0" smtClean="0">
              <a:latin typeface="+mn-lt"/>
            </a:endParaRPr>
          </a:p>
        </p:txBody>
      </p:sp>
      <p:sp>
        <p:nvSpPr>
          <p:cNvPr id="21507"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6</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局域网络专线接入</a:t>
            </a:r>
            <a:r>
              <a:rPr lang="en-US" altLang="zh-CN" sz="2000" smtClean="0">
                <a:solidFill>
                  <a:srgbClr val="00B0F0"/>
                </a:solidFill>
                <a:latin typeface="Times New Roman" pitchFamily="18" charset="0"/>
              </a:rPr>
              <a:t>Internet</a:t>
            </a:r>
            <a:r>
              <a:rPr lang="en-US" altLang="zh-CN" sz="2000" smtClean="0">
                <a:latin typeface="Times New Roman" pitchFamily="18" charset="0"/>
              </a:rPr>
              <a:t>	</a:t>
            </a:r>
          </a:p>
          <a:p>
            <a:pPr>
              <a:spcBef>
                <a:spcPct val="0"/>
              </a:spcBef>
            </a:pPr>
            <a:r>
              <a:rPr lang="en-US" altLang="zh-CN" sz="2000" smtClean="0">
                <a:latin typeface="Times New Roman" pitchFamily="18" charset="0"/>
              </a:rPr>
              <a:t>(2)</a:t>
            </a:r>
            <a:r>
              <a:rPr lang="zh-CN" altLang="zh-CN" sz="2000" smtClean="0">
                <a:latin typeface="Times New Roman" pitchFamily="18" charset="0"/>
              </a:rPr>
              <a:t>光纤接入技术</a:t>
            </a:r>
          </a:p>
          <a:p>
            <a:pPr>
              <a:spcBef>
                <a:spcPct val="0"/>
              </a:spcBef>
            </a:pPr>
            <a:r>
              <a:rPr lang="en-US" altLang="zh-CN" sz="2000" smtClean="0">
                <a:latin typeface="Times New Roman" pitchFamily="18" charset="0"/>
              </a:rPr>
              <a:t>        </a:t>
            </a:r>
            <a:r>
              <a:rPr lang="zh-CN" altLang="zh-CN" sz="2000" smtClean="0">
                <a:latin typeface="Times New Roman" pitchFamily="18" charset="0"/>
              </a:rPr>
              <a:t>宽带光纤传输技术是指从网络服务提供商，通过租用的光纤接入校园网的骨干机房，中间全部或部分使用光纤作为传输媒体，实现高速稳定的</a:t>
            </a:r>
            <a:r>
              <a:rPr lang="en-US" altLang="zh-CN" sz="2000" smtClean="0">
                <a:latin typeface="Times New Roman" pitchFamily="18" charset="0"/>
              </a:rPr>
              <a:t>Internet</a:t>
            </a:r>
            <a:r>
              <a:rPr lang="zh-CN" altLang="zh-CN" sz="2000" smtClean="0">
                <a:latin typeface="Times New Roman" pitchFamily="18" charset="0"/>
              </a:rPr>
              <a:t>接入。光纤传输网络传输带宽在</a:t>
            </a:r>
            <a:r>
              <a:rPr lang="en-US" altLang="zh-CN" sz="2000" smtClean="0">
                <a:latin typeface="Times New Roman" pitchFamily="18" charset="0"/>
              </a:rPr>
              <a:t>2M-155M</a:t>
            </a:r>
            <a:r>
              <a:rPr lang="zh-CN" altLang="zh-CN" sz="2000" smtClean="0">
                <a:latin typeface="Times New Roman" pitchFamily="18" charset="0"/>
              </a:rPr>
              <a:t>不等，并且获得真实、固定</a:t>
            </a:r>
            <a:r>
              <a:rPr lang="en-US" altLang="zh-CN" sz="2000" smtClean="0">
                <a:latin typeface="Times New Roman" pitchFamily="18" charset="0"/>
              </a:rPr>
              <a:t>INTERNET IP</a:t>
            </a:r>
            <a:r>
              <a:rPr lang="zh-CN" altLang="zh-CN" sz="2000" smtClean="0">
                <a:latin typeface="Times New Roman" pitchFamily="18" charset="0"/>
              </a:rPr>
              <a:t>地址的一种接入方式。</a:t>
            </a:r>
            <a:endParaRPr lang="en-US" altLang="zh-CN" sz="2000" smtClean="0">
              <a:latin typeface="Times New Roman" pitchFamily="18" charset="0"/>
            </a:endParaRPr>
          </a:p>
          <a:p>
            <a:pPr>
              <a:spcBef>
                <a:spcPct val="0"/>
              </a:spcBef>
            </a:pPr>
            <a:r>
              <a:rPr lang="en-US" altLang="zh-CN" sz="2000" smtClean="0">
                <a:latin typeface="Times New Roman" pitchFamily="18" charset="0"/>
              </a:rPr>
              <a:t>(3)</a:t>
            </a:r>
            <a:r>
              <a:rPr lang="zh-CN" altLang="zh-CN" sz="2000" smtClean="0">
                <a:latin typeface="Times New Roman" pitchFamily="18" charset="0"/>
              </a:rPr>
              <a:t>什么是光以太接入</a:t>
            </a:r>
          </a:p>
          <a:p>
            <a:pPr>
              <a:spcBef>
                <a:spcPct val="0"/>
              </a:spcBef>
            </a:pPr>
            <a:r>
              <a:rPr lang="en-US" altLang="zh-CN" sz="2000" smtClean="0">
                <a:latin typeface="Times New Roman" pitchFamily="18" charset="0"/>
              </a:rPr>
              <a:t>        </a:t>
            </a:r>
            <a:r>
              <a:rPr lang="zh-CN" altLang="zh-CN" sz="2000" smtClean="0">
                <a:latin typeface="Times New Roman" pitchFamily="18" charset="0"/>
              </a:rPr>
              <a:t>光纤传输并非最新技术，使用光纤介质的以太网是一种历史相当悠久的技术，早在</a:t>
            </a:r>
            <a:r>
              <a:rPr lang="en-US" altLang="zh-CN" sz="2000" smtClean="0">
                <a:latin typeface="Times New Roman" pitchFamily="18" charset="0"/>
              </a:rPr>
              <a:t>10M</a:t>
            </a:r>
            <a:r>
              <a:rPr lang="zh-CN" altLang="zh-CN" sz="2000" smtClean="0">
                <a:latin typeface="Times New Roman" pitchFamily="18" charset="0"/>
              </a:rPr>
              <a:t>以太网时代，以太网就可以使用光纤介质。</a:t>
            </a:r>
          </a:p>
          <a:p>
            <a:pPr>
              <a:spcBef>
                <a:spcPct val="0"/>
              </a:spcBef>
            </a:pPr>
            <a:r>
              <a:rPr lang="zh-CN" altLang="zh-CN" sz="2000" smtClean="0">
                <a:latin typeface="Times New Roman" pitchFamily="18" charset="0"/>
              </a:rPr>
              <a:t>使用光纤传输信息，实际上是在传输两端各使用一个光收发器，表现在交换机或者路由器设备上，就是一个固定或者活动的光模块 ，发送方的模块负责将数据表现为光信号，发送到光纤介质上，接收方的模块负责接收光信号，并将信号还原为数据。</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endParaRPr lang="en-US" altLang="zh-CN" sz="2000" smtClean="0">
              <a:solidFill>
                <a:srgbClr val="00B0F0"/>
              </a:solidFill>
              <a:latin typeface="Times New Roman" pitchFamily="18" charset="0"/>
            </a:endParaRPr>
          </a:p>
          <a:p>
            <a:pPr>
              <a:spcBef>
                <a:spcPct val="0"/>
              </a:spcBef>
            </a:pPr>
            <a:endParaRPr lang="zh-CN" altLang="zh-CN" sz="2000" smtClean="0">
              <a:solidFill>
                <a:srgbClr val="00B0F0"/>
              </a:solidFill>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p:txBody>
          <a:bodyPr/>
          <a:lstStyle/>
          <a:p>
            <a:pPr eaLnBrk="1" hangingPunct="1">
              <a:spcBef>
                <a:spcPct val="0"/>
              </a:spcBef>
              <a:defRPr/>
            </a:pPr>
            <a:r>
              <a:rPr lang="zh-CN" altLang="en-US" dirty="0" smtClean="0">
                <a:solidFill>
                  <a:srgbClr val="FF0000"/>
                </a:solidFill>
              </a:rPr>
              <a:t>本章要点</a:t>
            </a:r>
            <a:endParaRPr lang="en-US" altLang="zh-CN" dirty="0" smtClean="0">
              <a:solidFill>
                <a:srgbClr val="FF0000"/>
              </a:solidFill>
            </a:endParaRPr>
          </a:p>
          <a:p>
            <a:pPr>
              <a:defRPr/>
            </a:pPr>
            <a:r>
              <a:rPr lang="en-US" altLang="zh-CN" dirty="0">
                <a:solidFill>
                  <a:srgbClr val="00B0F0"/>
                </a:solidFill>
                <a:latin typeface="+mn-lt"/>
              </a:rPr>
              <a:t>1</a:t>
            </a:r>
            <a:r>
              <a:rPr lang="en-US" altLang="zh-CN" dirty="0" smtClean="0">
                <a:solidFill>
                  <a:srgbClr val="00B0F0"/>
                </a:solidFill>
                <a:latin typeface="+mn-lt"/>
              </a:rPr>
              <a:t>.</a:t>
            </a:r>
            <a:r>
              <a:rPr lang="zh-CN" altLang="zh-CN" dirty="0" smtClean="0">
                <a:solidFill>
                  <a:srgbClr val="00B0F0"/>
                </a:solidFill>
                <a:latin typeface="+mn-lt"/>
              </a:rPr>
              <a:t>几种</a:t>
            </a:r>
            <a:r>
              <a:rPr lang="zh-CN" altLang="zh-CN" dirty="0">
                <a:solidFill>
                  <a:srgbClr val="00B0F0"/>
                </a:solidFill>
                <a:latin typeface="+mn-lt"/>
              </a:rPr>
              <a:t>主要的</a:t>
            </a:r>
            <a:r>
              <a:rPr lang="en-US" altLang="zh-CN" dirty="0">
                <a:solidFill>
                  <a:srgbClr val="00B0F0"/>
                </a:solidFill>
                <a:latin typeface="+mn-lt"/>
              </a:rPr>
              <a:t>Internet</a:t>
            </a:r>
            <a:r>
              <a:rPr lang="zh-CN" altLang="zh-CN" dirty="0">
                <a:solidFill>
                  <a:srgbClr val="00B0F0"/>
                </a:solidFill>
                <a:latin typeface="+mn-lt"/>
              </a:rPr>
              <a:t>接入技术</a:t>
            </a:r>
          </a:p>
          <a:p>
            <a:pPr marL="457200" indent="-457200">
              <a:buFont typeface="Wingdings" pitchFamily="2" charset="2"/>
              <a:buChar char="Ø"/>
              <a:defRPr/>
            </a:pPr>
            <a:r>
              <a:rPr lang="zh-CN" altLang="zh-CN" dirty="0">
                <a:latin typeface="+mn-lt"/>
              </a:rPr>
              <a:t>通过电话拨号</a:t>
            </a:r>
            <a:r>
              <a:rPr lang="zh-CN" altLang="zh-CN" dirty="0" smtClean="0">
                <a:latin typeface="+mn-lt"/>
              </a:rPr>
              <a:t>接入</a:t>
            </a:r>
            <a:endParaRPr lang="en-US" altLang="zh-CN" dirty="0" smtClean="0">
              <a:latin typeface="+mn-lt"/>
            </a:endParaRPr>
          </a:p>
          <a:p>
            <a:pPr marL="457200" indent="-457200">
              <a:buFont typeface="Wingdings" pitchFamily="2" charset="2"/>
              <a:buChar char="Ø"/>
              <a:defRPr/>
            </a:pPr>
            <a:r>
              <a:rPr lang="zh-CN" altLang="zh-CN" dirty="0" smtClean="0">
                <a:latin typeface="+mn-lt"/>
              </a:rPr>
              <a:t>通过</a:t>
            </a:r>
            <a:r>
              <a:rPr lang="en-US" altLang="zh-CN" dirty="0">
                <a:latin typeface="+mn-lt"/>
              </a:rPr>
              <a:t>ISDN</a:t>
            </a:r>
            <a:r>
              <a:rPr lang="zh-CN" altLang="zh-CN" dirty="0" smtClean="0">
                <a:latin typeface="+mn-lt"/>
              </a:rPr>
              <a:t>接入</a:t>
            </a:r>
            <a:endParaRPr lang="en-US" altLang="zh-CN" dirty="0" smtClean="0">
              <a:latin typeface="+mn-lt"/>
            </a:endParaRPr>
          </a:p>
          <a:p>
            <a:pPr marL="457200" indent="-457200">
              <a:buFont typeface="Wingdings" pitchFamily="2" charset="2"/>
              <a:buChar char="Ø"/>
              <a:defRPr/>
            </a:pPr>
            <a:r>
              <a:rPr lang="zh-CN" altLang="zh-CN" dirty="0" smtClean="0">
                <a:latin typeface="+mn-lt"/>
              </a:rPr>
              <a:t>通过</a:t>
            </a:r>
            <a:r>
              <a:rPr lang="en-US" altLang="zh-CN" dirty="0">
                <a:latin typeface="+mn-lt"/>
              </a:rPr>
              <a:t>ADSL</a:t>
            </a:r>
            <a:r>
              <a:rPr lang="zh-CN" altLang="zh-CN" dirty="0" smtClean="0">
                <a:latin typeface="+mn-lt"/>
              </a:rPr>
              <a:t>接入</a:t>
            </a:r>
            <a:endParaRPr lang="en-US" altLang="zh-CN" dirty="0" smtClean="0">
              <a:latin typeface="+mn-lt"/>
            </a:endParaRPr>
          </a:p>
          <a:p>
            <a:pPr marL="457200" indent="-457200">
              <a:buFont typeface="Wingdings" pitchFamily="2" charset="2"/>
              <a:buChar char="Ø"/>
              <a:defRPr/>
            </a:pPr>
            <a:r>
              <a:rPr lang="zh-CN" altLang="zh-CN" dirty="0" smtClean="0">
                <a:latin typeface="+mn-lt"/>
              </a:rPr>
              <a:t>通过</a:t>
            </a:r>
            <a:r>
              <a:rPr lang="zh-CN" altLang="zh-CN" dirty="0">
                <a:latin typeface="+mn-lt"/>
              </a:rPr>
              <a:t>宽带电缆</a:t>
            </a:r>
            <a:r>
              <a:rPr lang="zh-CN" altLang="zh-CN" dirty="0" smtClean="0">
                <a:latin typeface="+mn-lt"/>
              </a:rPr>
              <a:t>接入</a:t>
            </a:r>
            <a:endParaRPr lang="en-US" altLang="zh-CN" dirty="0" smtClean="0">
              <a:latin typeface="+mn-lt"/>
            </a:endParaRPr>
          </a:p>
          <a:p>
            <a:pPr marL="457200" indent="-457200">
              <a:buFont typeface="Wingdings" pitchFamily="2" charset="2"/>
              <a:buChar char="Ø"/>
              <a:defRPr/>
            </a:pPr>
            <a:r>
              <a:rPr lang="zh-CN" altLang="zh-CN" dirty="0" smtClean="0">
                <a:latin typeface="+mn-lt"/>
              </a:rPr>
              <a:t>通过</a:t>
            </a:r>
            <a:r>
              <a:rPr lang="zh-CN" altLang="zh-CN" dirty="0">
                <a:latin typeface="+mn-lt"/>
              </a:rPr>
              <a:t>光纤</a:t>
            </a:r>
            <a:r>
              <a:rPr lang="zh-CN" altLang="zh-CN" dirty="0" smtClean="0">
                <a:latin typeface="+mn-lt"/>
              </a:rPr>
              <a:t>接入</a:t>
            </a:r>
            <a:endParaRPr lang="en-US" altLang="zh-CN" dirty="0" smtClean="0">
              <a:latin typeface="+mn-lt"/>
            </a:endParaRPr>
          </a:p>
          <a:p>
            <a:pPr marL="457200" indent="-457200">
              <a:buFont typeface="Wingdings" pitchFamily="2" charset="2"/>
              <a:buChar char="Ø"/>
              <a:defRPr/>
            </a:pPr>
            <a:r>
              <a:rPr lang="zh-CN" altLang="zh-CN" dirty="0" smtClean="0">
                <a:latin typeface="+mn-lt"/>
              </a:rPr>
              <a:t>通过</a:t>
            </a:r>
            <a:r>
              <a:rPr lang="zh-CN" altLang="zh-CN" dirty="0">
                <a:latin typeface="+mn-lt"/>
              </a:rPr>
              <a:t>无线接入</a:t>
            </a:r>
            <a:r>
              <a:rPr lang="en-US" altLang="zh-CN" dirty="0">
                <a:latin typeface="+mn-lt"/>
              </a:rPr>
              <a:t> </a:t>
            </a:r>
            <a:endParaRPr lang="zh-CN" altLang="zh-CN"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zh-CN" altLang="zh-CN" dirty="0" smtClean="0"/>
              <a:t>专线</a:t>
            </a:r>
            <a:r>
              <a:rPr lang="zh-CN" altLang="zh-CN" dirty="0"/>
              <a:t>接入</a:t>
            </a:r>
            <a:r>
              <a:rPr lang="en-US" altLang="zh-CN" dirty="0" smtClean="0">
                <a:latin typeface="+mn-lt"/>
              </a:rPr>
              <a:t>Internet</a:t>
            </a:r>
            <a:endParaRPr lang="zh-CN" altLang="en-US" dirty="0" smtClean="0">
              <a:latin typeface="+mn-lt"/>
            </a:endParaRPr>
          </a:p>
        </p:txBody>
      </p:sp>
      <p:sp>
        <p:nvSpPr>
          <p:cNvPr id="5123" name="内容占位符 2"/>
          <p:cNvSpPr>
            <a:spLocks noGrp="1"/>
          </p:cNvSpPr>
          <p:nvPr>
            <p:ph idx="1"/>
          </p:nvPr>
        </p:nvSpPr>
        <p:spPr>
          <a:xfrm>
            <a:off x="287338" y="1125538"/>
            <a:ext cx="8532812" cy="5616575"/>
          </a:xfrm>
        </p:spPr>
        <p:txBody>
          <a:bodyPr/>
          <a:lstStyle/>
          <a:p>
            <a:pPr>
              <a:defRPr/>
            </a:pPr>
            <a:r>
              <a:rPr lang="en-US" altLang="zh-CN" sz="2000" dirty="0" smtClean="0">
                <a:solidFill>
                  <a:srgbClr val="00B0F0"/>
                </a:solidFill>
                <a:latin typeface="+mn-lt"/>
              </a:rPr>
              <a:t>6</a:t>
            </a:r>
            <a:r>
              <a:rPr lang="zh-CN" altLang="en-US" sz="2000" dirty="0">
                <a:solidFill>
                  <a:srgbClr val="00B0F0"/>
                </a:solidFill>
                <a:latin typeface="+mn-lt"/>
              </a:rPr>
              <a:t>、</a:t>
            </a:r>
            <a:r>
              <a:rPr lang="zh-CN" altLang="zh-CN" sz="2000" dirty="0">
                <a:solidFill>
                  <a:srgbClr val="00B0F0"/>
                </a:solidFill>
                <a:latin typeface="+mn-lt"/>
              </a:rPr>
              <a:t>局域网络专线接入</a:t>
            </a:r>
            <a:r>
              <a:rPr lang="en-US" altLang="zh-CN" sz="2000" dirty="0" smtClean="0">
                <a:solidFill>
                  <a:srgbClr val="00B0F0"/>
                </a:solidFill>
                <a:latin typeface="+mn-lt"/>
              </a:rPr>
              <a:t>Internet</a:t>
            </a:r>
            <a:endParaRPr lang="en-US" altLang="zh-CN" sz="2000" dirty="0">
              <a:latin typeface="+mn-lt"/>
            </a:endParaRPr>
          </a:p>
          <a:p>
            <a:pPr>
              <a:defRPr/>
            </a:pPr>
            <a:r>
              <a:rPr lang="en-US" altLang="zh-CN" sz="2000" dirty="0" smtClean="0">
                <a:latin typeface="+mn-lt"/>
              </a:rPr>
              <a:t>(4)</a:t>
            </a:r>
            <a:r>
              <a:rPr lang="zh-CN" altLang="zh-CN" sz="2000" dirty="0" smtClean="0"/>
              <a:t>光以太</a:t>
            </a:r>
            <a:r>
              <a:rPr lang="zh-CN" altLang="zh-CN" sz="2000" dirty="0"/>
              <a:t>接入特点</a:t>
            </a:r>
          </a:p>
          <a:p>
            <a:pPr>
              <a:defRPr/>
            </a:pPr>
            <a:r>
              <a:rPr lang="en-US" altLang="zh-CN" sz="2000" dirty="0" smtClean="0"/>
              <a:t>    </a:t>
            </a:r>
            <a:r>
              <a:rPr lang="zh-CN" altLang="zh-CN" sz="2000" dirty="0" smtClean="0"/>
              <a:t>用户</a:t>
            </a:r>
            <a:r>
              <a:rPr lang="zh-CN" altLang="zh-CN" sz="2000" dirty="0"/>
              <a:t>数据包通过光电转换器转换后成为光信号，通过光纤进行远程高速传输，在接收端再通过光电转换器转换成</a:t>
            </a:r>
            <a:r>
              <a:rPr lang="en-US" altLang="zh-CN" sz="2000" dirty="0"/>
              <a:t>Ethernet</a:t>
            </a:r>
            <a:r>
              <a:rPr lang="zh-CN" altLang="zh-CN" sz="2000" dirty="0"/>
              <a:t>网接收信号，全部过程均是</a:t>
            </a:r>
            <a:r>
              <a:rPr lang="en-US" altLang="zh-CN" sz="2000" dirty="0"/>
              <a:t>Ethernet</a:t>
            </a:r>
            <a:r>
              <a:rPr lang="zh-CN" altLang="zh-CN" sz="2000" dirty="0"/>
              <a:t>协议，提高了网络效率。光以太网接入的特点</a:t>
            </a:r>
            <a:r>
              <a:rPr lang="zh-CN" altLang="zh-CN" sz="2000" dirty="0" smtClean="0"/>
              <a:t>：</a:t>
            </a:r>
            <a:endParaRPr lang="en-US" altLang="zh-CN" sz="2000" dirty="0" smtClean="0"/>
          </a:p>
          <a:p>
            <a:pPr marL="342900" indent="-342900">
              <a:buFont typeface="Wingdings" pitchFamily="2" charset="2"/>
              <a:buChar char="Ø"/>
              <a:defRPr/>
            </a:pPr>
            <a:r>
              <a:rPr lang="zh-CN" altLang="zh-CN" sz="2000" dirty="0" smtClean="0"/>
              <a:t>可靠性</a:t>
            </a:r>
            <a:r>
              <a:rPr lang="zh-CN" altLang="zh-CN" sz="2000" dirty="0"/>
              <a:t>和安全性高、扩展性强</a:t>
            </a:r>
            <a:r>
              <a:rPr lang="zh-CN" altLang="zh-CN" sz="2000" dirty="0" smtClean="0"/>
              <a:t>；</a:t>
            </a:r>
            <a:endParaRPr lang="en-US" altLang="zh-CN" sz="2000" dirty="0" smtClean="0"/>
          </a:p>
          <a:p>
            <a:pPr marL="342900" indent="-342900">
              <a:buFont typeface="Wingdings" pitchFamily="2" charset="2"/>
              <a:buChar char="Ø"/>
              <a:defRPr/>
            </a:pPr>
            <a:r>
              <a:rPr lang="zh-CN" altLang="zh-CN" sz="2000" dirty="0" smtClean="0"/>
              <a:t>网络结构</a:t>
            </a:r>
            <a:r>
              <a:rPr lang="zh-CN" altLang="zh-CN" sz="2000" dirty="0"/>
              <a:t>简单、可以和现有网络无缝连接</a:t>
            </a:r>
            <a:r>
              <a:rPr lang="zh-CN" altLang="zh-CN" sz="2000" dirty="0" smtClean="0"/>
              <a:t>；</a:t>
            </a:r>
            <a:endParaRPr lang="en-US" altLang="zh-CN" sz="2000" dirty="0" smtClean="0"/>
          </a:p>
          <a:p>
            <a:pPr marL="342900" indent="-342900">
              <a:buFont typeface="Wingdings" pitchFamily="2" charset="2"/>
              <a:buChar char="Ø"/>
              <a:defRPr/>
            </a:pPr>
            <a:r>
              <a:rPr lang="en-US" altLang="zh-CN" sz="2000" dirty="0" smtClean="0"/>
              <a:t>100</a:t>
            </a:r>
            <a:r>
              <a:rPr lang="zh-CN" altLang="zh-CN" sz="2000" dirty="0"/>
              <a:t>兆到大楼</a:t>
            </a:r>
            <a:r>
              <a:rPr lang="en-US" altLang="zh-CN" sz="2000" dirty="0"/>
              <a:t>10</a:t>
            </a:r>
            <a:r>
              <a:rPr lang="zh-CN" altLang="zh-CN" sz="2000" dirty="0"/>
              <a:t>兆到桌面的高速接入</a:t>
            </a:r>
            <a:r>
              <a:rPr lang="zh-CN" altLang="zh-CN" sz="2000" dirty="0" smtClean="0"/>
              <a:t>；</a:t>
            </a:r>
            <a:endParaRPr lang="en-US" altLang="zh-CN" sz="2000" dirty="0" smtClean="0"/>
          </a:p>
          <a:p>
            <a:pPr marL="342900" indent="-342900">
              <a:buFont typeface="Wingdings" pitchFamily="2" charset="2"/>
              <a:buChar char="Ø"/>
              <a:defRPr/>
            </a:pPr>
            <a:r>
              <a:rPr lang="zh-CN" altLang="zh-CN" sz="2000" dirty="0" smtClean="0"/>
              <a:t>提供</a:t>
            </a:r>
            <a:r>
              <a:rPr lang="zh-CN" altLang="zh-CN" sz="2000" dirty="0"/>
              <a:t>各种多媒体服务：视频点播</a:t>
            </a:r>
            <a:r>
              <a:rPr lang="en-US" altLang="zh-CN" sz="2000" dirty="0"/>
              <a:t>VOD</a:t>
            </a:r>
            <a:r>
              <a:rPr lang="zh-CN" altLang="zh-CN" sz="2000" dirty="0"/>
              <a:t>、交互 式电视、网上游戏、网上购物等</a:t>
            </a:r>
            <a:r>
              <a:rPr lang="zh-CN" altLang="zh-CN" sz="2000" dirty="0" smtClean="0"/>
              <a:t>；</a:t>
            </a:r>
            <a:endParaRPr lang="en-US" altLang="zh-CN" sz="2000" dirty="0" smtClean="0"/>
          </a:p>
          <a:p>
            <a:pPr marL="342900" indent="-342900">
              <a:buFont typeface="Wingdings" pitchFamily="2" charset="2"/>
              <a:buChar char="Ø"/>
              <a:defRPr/>
            </a:pPr>
            <a:r>
              <a:rPr lang="en-US" altLang="zh-CN" sz="2000" dirty="0" smtClean="0"/>
              <a:t>24</a:t>
            </a:r>
            <a:r>
              <a:rPr lang="zh-CN" altLang="zh-CN" sz="2000" dirty="0"/>
              <a:t>小时随意上网</a:t>
            </a:r>
            <a:r>
              <a:rPr lang="en-US" altLang="zh-CN" sz="2000" dirty="0"/>
              <a:t>,</a:t>
            </a:r>
            <a:r>
              <a:rPr lang="zh-CN" altLang="zh-CN" sz="2000" dirty="0"/>
              <a:t>不受任何时间限制</a:t>
            </a:r>
            <a:r>
              <a:rPr lang="zh-CN" altLang="zh-CN" sz="2000" dirty="0" smtClean="0"/>
              <a:t>；</a:t>
            </a:r>
            <a:endParaRPr lang="en-US" altLang="zh-CN" sz="2000" dirty="0" smtClean="0"/>
          </a:p>
          <a:p>
            <a:pPr marL="342900" indent="-342900">
              <a:buFont typeface="Wingdings" pitchFamily="2" charset="2"/>
              <a:buChar char="Ø"/>
              <a:defRPr/>
            </a:pPr>
            <a:r>
              <a:rPr lang="zh-CN" altLang="zh-CN" sz="2000" dirty="0" smtClean="0"/>
              <a:t>全新</a:t>
            </a:r>
            <a:r>
              <a:rPr lang="zh-CN" altLang="zh-CN" sz="2000" dirty="0"/>
              <a:t>的网络结构</a:t>
            </a:r>
            <a:r>
              <a:rPr lang="en-US" altLang="zh-CN" sz="2000" dirty="0"/>
              <a:t>,</a:t>
            </a:r>
            <a:r>
              <a:rPr lang="zh-CN" altLang="zh-CN" sz="2000" dirty="0"/>
              <a:t>和电话线没有任何的关联。</a:t>
            </a:r>
          </a:p>
          <a:p>
            <a:pPr>
              <a:defRPr/>
            </a:pPr>
            <a:endParaRPr lang="en-US" altLang="zh-CN" sz="2000" dirty="0" smtClean="0">
              <a:solidFill>
                <a:srgbClr val="00B0F0"/>
              </a:solidFill>
              <a:latin typeface="+mn-lt"/>
            </a:endParaRPr>
          </a:p>
          <a:p>
            <a:pPr>
              <a:defRPr/>
            </a:pPr>
            <a:endParaRPr lang="zh-CN" altLang="zh-CN" sz="2000" dirty="0">
              <a:solidFill>
                <a:srgbClr val="00B0F0"/>
              </a:solidFill>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zh-CN" altLang="zh-CN" dirty="0" smtClean="0"/>
              <a:t>专线</a:t>
            </a:r>
            <a:r>
              <a:rPr lang="zh-CN" altLang="zh-CN" dirty="0"/>
              <a:t>接入</a:t>
            </a:r>
            <a:r>
              <a:rPr lang="en-US" altLang="zh-CN" dirty="0" smtClean="0">
                <a:latin typeface="+mn-lt"/>
              </a:rPr>
              <a:t>Internet</a:t>
            </a:r>
            <a:endParaRPr lang="zh-CN" altLang="en-US" dirty="0" smtClean="0">
              <a:latin typeface="+mn-lt"/>
            </a:endParaRPr>
          </a:p>
        </p:txBody>
      </p:sp>
      <p:sp>
        <p:nvSpPr>
          <p:cNvPr id="23555"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7</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专线接入</a:t>
            </a:r>
            <a:r>
              <a:rPr lang="en-US" altLang="zh-CN" sz="2000" smtClean="0">
                <a:solidFill>
                  <a:srgbClr val="00B0F0"/>
                </a:solidFill>
                <a:latin typeface="Times New Roman" pitchFamily="18" charset="0"/>
              </a:rPr>
              <a:t>Internet</a:t>
            </a:r>
            <a:r>
              <a:rPr lang="zh-CN" altLang="zh-CN" sz="2000" smtClean="0">
                <a:solidFill>
                  <a:srgbClr val="00B0F0"/>
                </a:solidFill>
                <a:latin typeface="Times New Roman" pitchFamily="18" charset="0"/>
              </a:rPr>
              <a:t>核心设备：路由器</a:t>
            </a:r>
            <a:r>
              <a:rPr lang="en-US" altLang="zh-CN" sz="2000" smtClean="0">
                <a:solidFill>
                  <a:srgbClr val="00B0F0"/>
                </a:solidFill>
                <a:latin typeface="Times New Roman" pitchFamily="18" charset="0"/>
              </a:rPr>
              <a:t>	</a:t>
            </a: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a:t>
            </a:r>
            <a:r>
              <a:rPr lang="zh-CN" altLang="zh-CN" sz="2000" smtClean="0">
                <a:latin typeface="Times New Roman" pitchFamily="18" charset="0"/>
              </a:rPr>
              <a:t>什么是路由</a:t>
            </a:r>
          </a:p>
          <a:p>
            <a:pPr>
              <a:spcBef>
                <a:spcPct val="0"/>
              </a:spcBef>
            </a:pPr>
            <a:r>
              <a:rPr lang="en-US" altLang="zh-CN" sz="2000" smtClean="0">
                <a:latin typeface="Times New Roman" pitchFamily="18" charset="0"/>
              </a:rPr>
              <a:t>        </a:t>
            </a:r>
            <a:r>
              <a:rPr lang="zh-CN" altLang="zh-CN" sz="2000" smtClean="0">
                <a:latin typeface="Times New Roman" pitchFamily="18" charset="0"/>
              </a:rPr>
              <a:t>路由一般是路由器将一个接口接收到的数据包，转发到另外一个接口的，信息经过一个网络传递到另一个网络的过程。路由需要完成两个主要功能：选径和转发工作。在传输路上至少遇到一台转发的路由器设备，</a:t>
            </a:r>
            <a:r>
              <a:rPr lang="en-US" altLang="zh-CN" sz="2000" smtClean="0">
                <a:latin typeface="Times New Roman" pitchFamily="18" charset="0"/>
              </a:rPr>
              <a:t> </a:t>
            </a:r>
          </a:p>
          <a:p>
            <a:pPr>
              <a:spcBef>
                <a:spcPct val="0"/>
              </a:spcBef>
            </a:pP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a:t>
            </a:r>
            <a:r>
              <a:rPr lang="zh-CN" altLang="zh-CN" sz="2000" smtClean="0">
                <a:latin typeface="Times New Roman" pitchFamily="18" charset="0"/>
              </a:rPr>
              <a:t>路由器设备</a:t>
            </a:r>
          </a:p>
          <a:p>
            <a:pPr>
              <a:spcBef>
                <a:spcPct val="0"/>
              </a:spcBef>
            </a:pPr>
            <a:r>
              <a:rPr lang="en-US" altLang="zh-CN" sz="2000" smtClean="0">
                <a:latin typeface="Times New Roman" pitchFamily="18" charset="0"/>
              </a:rPr>
              <a:t>        </a:t>
            </a:r>
            <a:r>
              <a:rPr lang="zh-CN" altLang="zh-CN" sz="2000" smtClean="0">
                <a:latin typeface="Times New Roman" pitchFamily="18" charset="0"/>
              </a:rPr>
              <a:t>路由器是一种连接多个网络或网段的网络层的互连设备，路由器一般至少和两个网络相联 ，并根据它对所连接网络的状态，决定每个数据包的传输路径。正是遍布世界各地的数以万计的路由器，构成了全球网络</a:t>
            </a:r>
            <a:r>
              <a:rPr lang="en-US" altLang="zh-CN" sz="2000" smtClean="0">
                <a:latin typeface="Times New Roman" pitchFamily="18" charset="0"/>
              </a:rPr>
              <a:t>---Internet</a:t>
            </a:r>
            <a:r>
              <a:rPr lang="zh-CN" altLang="zh-CN" sz="2000" smtClean="0">
                <a:latin typeface="Times New Roman" pitchFamily="18" charset="0"/>
              </a:rPr>
              <a:t>，路由器是</a:t>
            </a:r>
            <a:r>
              <a:rPr lang="en-US" altLang="zh-CN" sz="2000" smtClean="0">
                <a:latin typeface="Times New Roman" pitchFamily="18" charset="0"/>
              </a:rPr>
              <a:t>Internet</a:t>
            </a:r>
            <a:r>
              <a:rPr lang="zh-CN" altLang="zh-CN" sz="2000" smtClean="0">
                <a:latin typeface="Times New Roman" pitchFamily="18" charset="0"/>
              </a:rPr>
              <a:t>上日夜不停运转的巨型信息网络的</a:t>
            </a:r>
            <a:r>
              <a:rPr lang="en-US" altLang="zh-CN" sz="2000" smtClean="0">
                <a:latin typeface="Times New Roman" pitchFamily="18" charset="0"/>
              </a:rPr>
              <a:t>“</a:t>
            </a:r>
            <a:r>
              <a:rPr lang="zh-CN" altLang="zh-CN" sz="2000" smtClean="0">
                <a:latin typeface="Times New Roman" pitchFamily="18" charset="0"/>
              </a:rPr>
              <a:t>桥梁</a:t>
            </a:r>
            <a:r>
              <a:rPr lang="en-US" altLang="zh-CN" sz="2000" smtClean="0">
                <a:latin typeface="Times New Roman" pitchFamily="18" charset="0"/>
              </a:rPr>
              <a:t>”</a:t>
            </a:r>
            <a:r>
              <a:rPr lang="zh-CN" altLang="zh-CN" sz="2000" smtClean="0">
                <a:latin typeface="Times New Roman" pitchFamily="18" charset="0"/>
              </a:rPr>
              <a:t>，使每一个数据包在网络上从一台计算机发送到另一台计算机。</a:t>
            </a:r>
          </a:p>
          <a:p>
            <a:pPr>
              <a:spcBef>
                <a:spcPct val="0"/>
              </a:spcBef>
            </a:pPr>
            <a:endParaRPr lang="en-US" altLang="zh-CN" sz="2000" smtClean="0">
              <a:solidFill>
                <a:srgbClr val="00B0F0"/>
              </a:solidFill>
              <a:latin typeface="Times New Roman" pitchFamily="18" charset="0"/>
            </a:endParaRPr>
          </a:p>
          <a:p>
            <a:pPr>
              <a:spcBef>
                <a:spcPct val="0"/>
              </a:spcBef>
            </a:pPr>
            <a:endParaRPr lang="zh-CN" altLang="zh-CN" sz="2000" smtClean="0">
              <a:solidFill>
                <a:srgbClr val="00B0F0"/>
              </a:solidFill>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zh-CN" altLang="zh-CN" dirty="0" smtClean="0"/>
              <a:t>专线</a:t>
            </a:r>
            <a:r>
              <a:rPr lang="zh-CN" altLang="zh-CN" dirty="0"/>
              <a:t>接入</a:t>
            </a:r>
            <a:r>
              <a:rPr lang="en-US" altLang="zh-CN" dirty="0" smtClean="0">
                <a:latin typeface="+mn-lt"/>
              </a:rPr>
              <a:t>Internet</a:t>
            </a:r>
            <a:endParaRPr lang="zh-CN" altLang="en-US" dirty="0" smtClean="0">
              <a:latin typeface="+mn-lt"/>
            </a:endParaRPr>
          </a:p>
        </p:txBody>
      </p:sp>
      <p:sp>
        <p:nvSpPr>
          <p:cNvPr id="5123" name="内容占位符 2"/>
          <p:cNvSpPr>
            <a:spLocks noGrp="1"/>
          </p:cNvSpPr>
          <p:nvPr>
            <p:ph idx="1"/>
          </p:nvPr>
        </p:nvSpPr>
        <p:spPr>
          <a:xfrm>
            <a:off x="287338" y="1125538"/>
            <a:ext cx="8532812" cy="5616575"/>
          </a:xfrm>
        </p:spPr>
        <p:txBody>
          <a:bodyPr/>
          <a:lstStyle/>
          <a:p>
            <a:pPr>
              <a:defRPr/>
            </a:pPr>
            <a:r>
              <a:rPr lang="en-US" altLang="zh-CN" sz="2000" dirty="0" smtClean="0">
                <a:solidFill>
                  <a:srgbClr val="00B0F0"/>
                </a:solidFill>
                <a:latin typeface="+mn-lt"/>
              </a:rPr>
              <a:t>7</a:t>
            </a:r>
            <a:r>
              <a:rPr lang="zh-CN" altLang="en-US" sz="2000" dirty="0">
                <a:solidFill>
                  <a:srgbClr val="00B0F0"/>
                </a:solidFill>
                <a:latin typeface="+mn-lt"/>
              </a:rPr>
              <a:t>、</a:t>
            </a:r>
            <a:r>
              <a:rPr lang="zh-CN" altLang="zh-CN" sz="2000" dirty="0">
                <a:solidFill>
                  <a:srgbClr val="00B0F0"/>
                </a:solidFill>
                <a:latin typeface="+mn-lt"/>
              </a:rPr>
              <a:t>专线接入</a:t>
            </a:r>
            <a:r>
              <a:rPr lang="en-US" altLang="zh-CN" sz="2000" dirty="0">
                <a:solidFill>
                  <a:srgbClr val="00B0F0"/>
                </a:solidFill>
                <a:latin typeface="+mn-lt"/>
              </a:rPr>
              <a:t>Internet</a:t>
            </a:r>
            <a:r>
              <a:rPr lang="zh-CN" altLang="zh-CN" sz="2000" dirty="0">
                <a:solidFill>
                  <a:srgbClr val="00B0F0"/>
                </a:solidFill>
                <a:latin typeface="+mn-lt"/>
              </a:rPr>
              <a:t>核心设备：路由器</a:t>
            </a:r>
            <a:r>
              <a:rPr lang="en-US" altLang="zh-CN" sz="2000" dirty="0">
                <a:solidFill>
                  <a:srgbClr val="00B0F0"/>
                </a:solidFill>
                <a:latin typeface="+mn-lt"/>
              </a:rPr>
              <a:t>	</a:t>
            </a:r>
          </a:p>
          <a:p>
            <a:pPr>
              <a:defRPr/>
            </a:pPr>
            <a:r>
              <a:rPr lang="zh-CN" altLang="en-US" sz="2000" dirty="0">
                <a:latin typeface="+mn-lt"/>
              </a:rPr>
              <a:t>（</a:t>
            </a:r>
            <a:r>
              <a:rPr lang="en-US" altLang="zh-CN" sz="2000" dirty="0">
                <a:latin typeface="+mn-lt"/>
              </a:rPr>
              <a:t>3</a:t>
            </a:r>
            <a:r>
              <a:rPr lang="zh-CN" altLang="en-US" sz="2000" dirty="0">
                <a:latin typeface="+mn-lt"/>
              </a:rPr>
              <a:t>）</a:t>
            </a:r>
            <a:r>
              <a:rPr lang="zh-CN" altLang="zh-CN" sz="2000" dirty="0" smtClean="0">
                <a:latin typeface="+mn-lt"/>
              </a:rPr>
              <a:t>路由器</a:t>
            </a:r>
            <a:r>
              <a:rPr lang="zh-CN" altLang="zh-CN" sz="2000" dirty="0">
                <a:latin typeface="+mn-lt"/>
              </a:rPr>
              <a:t>的基本功</a:t>
            </a:r>
            <a:r>
              <a:rPr lang="zh-CN" altLang="zh-CN" sz="2000" dirty="0" smtClean="0">
                <a:latin typeface="+mn-lt"/>
              </a:rPr>
              <a:t>能</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数据报</a:t>
            </a:r>
            <a:r>
              <a:rPr lang="zh-CN" altLang="zh-CN" sz="2000" dirty="0">
                <a:latin typeface="+mn-lt"/>
              </a:rPr>
              <a:t>的转发，寻径和传送</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子网</a:t>
            </a:r>
            <a:r>
              <a:rPr lang="zh-CN" altLang="zh-CN" sz="2000" dirty="0">
                <a:latin typeface="+mn-lt"/>
              </a:rPr>
              <a:t>隔离，抑制广播风暴</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维护</a:t>
            </a:r>
            <a:r>
              <a:rPr lang="zh-CN" altLang="zh-CN" sz="2000" dirty="0">
                <a:latin typeface="+mn-lt"/>
              </a:rPr>
              <a:t>路由表与其它路由器交换路由信息</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数据报</a:t>
            </a:r>
            <a:r>
              <a:rPr lang="zh-CN" altLang="zh-CN" sz="2000" dirty="0">
                <a:latin typeface="+mn-lt"/>
              </a:rPr>
              <a:t>的差错检查和拥塞控制</a:t>
            </a:r>
            <a:r>
              <a:rPr lang="zh-CN" altLang="zh-CN" sz="2000" dirty="0" smtClean="0">
                <a:latin typeface="+mn-lt"/>
              </a:rPr>
              <a:t>；</a:t>
            </a:r>
            <a:endParaRPr lang="en-US" altLang="zh-CN" sz="2000" dirty="0" smtClean="0">
              <a:latin typeface="+mn-lt"/>
            </a:endParaRPr>
          </a:p>
          <a:p>
            <a:pPr marL="342900" indent="-342900">
              <a:buFont typeface="Wingdings" pitchFamily="2" charset="2"/>
              <a:buChar char="Ø"/>
              <a:defRPr/>
            </a:pPr>
            <a:r>
              <a:rPr lang="zh-CN" altLang="zh-CN" sz="2000" dirty="0" smtClean="0">
                <a:latin typeface="+mn-lt"/>
              </a:rPr>
              <a:t>实现</a:t>
            </a:r>
            <a:r>
              <a:rPr lang="zh-CN" altLang="zh-CN" sz="2000" dirty="0">
                <a:latin typeface="+mn-lt"/>
              </a:rPr>
              <a:t>对数据报的过滤、记帐。</a:t>
            </a:r>
            <a:r>
              <a:rPr lang="en-US" altLang="zh-CN" sz="2000" dirty="0">
                <a:latin typeface="+mn-lt"/>
              </a:rPr>
              <a:t>	</a:t>
            </a:r>
          </a:p>
          <a:p>
            <a:pPr>
              <a:defRPr/>
            </a:pPr>
            <a:r>
              <a:rPr lang="zh-CN" altLang="en-US" sz="2000" dirty="0" smtClean="0">
                <a:latin typeface="+mn-lt"/>
              </a:rPr>
              <a:t>（</a:t>
            </a:r>
            <a:r>
              <a:rPr lang="en-US" altLang="zh-CN" sz="2000" dirty="0" smtClean="0">
                <a:latin typeface="+mn-lt"/>
              </a:rPr>
              <a:t>4</a:t>
            </a:r>
            <a:r>
              <a:rPr lang="zh-CN" altLang="en-US" sz="2000" dirty="0" smtClean="0">
                <a:latin typeface="+mn-lt"/>
              </a:rPr>
              <a:t>）</a:t>
            </a:r>
            <a:r>
              <a:rPr lang="zh-CN" altLang="zh-CN" sz="2000" dirty="0" smtClean="0">
                <a:latin typeface="+mn-lt"/>
              </a:rPr>
              <a:t>路由器</a:t>
            </a:r>
            <a:r>
              <a:rPr lang="zh-CN" altLang="zh-CN" sz="2000" dirty="0">
                <a:latin typeface="+mn-lt"/>
              </a:rPr>
              <a:t>的工作过程</a:t>
            </a:r>
          </a:p>
          <a:p>
            <a:pPr>
              <a:defRPr/>
            </a:pPr>
            <a:r>
              <a:rPr lang="en-US" altLang="zh-CN" sz="2000" dirty="0" smtClean="0">
                <a:latin typeface="+mn-lt"/>
              </a:rPr>
              <a:t>        </a:t>
            </a:r>
            <a:r>
              <a:rPr lang="zh-CN" altLang="zh-CN" sz="2000" dirty="0" smtClean="0">
                <a:latin typeface="+mn-lt"/>
              </a:rPr>
              <a:t>路由器</a:t>
            </a:r>
            <a:r>
              <a:rPr lang="zh-CN" altLang="zh-CN" sz="2000" dirty="0">
                <a:latin typeface="+mn-lt"/>
              </a:rPr>
              <a:t>工作包含两个基本的动作：确定最佳路径和通过网络传输信息，路由器能够识别数据包内的</a:t>
            </a:r>
            <a:r>
              <a:rPr lang="en-US" altLang="zh-CN" sz="2000" dirty="0">
                <a:latin typeface="+mn-lt"/>
              </a:rPr>
              <a:t>IP</a:t>
            </a:r>
            <a:r>
              <a:rPr lang="zh-CN" altLang="zh-CN" sz="2000" dirty="0">
                <a:latin typeface="+mn-lt"/>
              </a:rPr>
              <a:t>地址信息，选择一条到达不同网络的最佳路径，转发出去。在传输数据的过程中，转发数据包也称为数据交换，选择路径，判定到达目的地最佳路径，由软件协议通过计算来实现在网络上传输的最佳道路。</a:t>
            </a:r>
          </a:p>
          <a:p>
            <a:pPr>
              <a:defRPr/>
            </a:pPr>
            <a:endParaRPr lang="en-US" altLang="zh-CN" sz="2000" dirty="0" smtClean="0">
              <a:solidFill>
                <a:srgbClr val="00B0F0"/>
              </a:solidFill>
              <a:latin typeface="+mn-lt"/>
            </a:endParaRPr>
          </a:p>
          <a:p>
            <a:pPr>
              <a:defRPr/>
            </a:pPr>
            <a:endParaRPr lang="zh-CN" altLang="zh-CN" sz="2000" dirty="0">
              <a:solidFill>
                <a:srgbClr val="00B0F0"/>
              </a:solidFill>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zh-CN" altLang="zh-CN" dirty="0" smtClean="0"/>
              <a:t>专线</a:t>
            </a:r>
            <a:r>
              <a:rPr lang="zh-CN" altLang="zh-CN" dirty="0"/>
              <a:t>接入</a:t>
            </a:r>
            <a:r>
              <a:rPr lang="en-US" altLang="zh-CN" dirty="0" smtClean="0">
                <a:latin typeface="+mn-lt"/>
              </a:rPr>
              <a:t>Internet</a:t>
            </a:r>
            <a:endParaRPr lang="zh-CN" altLang="en-US" dirty="0" smtClean="0">
              <a:latin typeface="+mn-lt"/>
            </a:endParaRPr>
          </a:p>
        </p:txBody>
      </p:sp>
      <p:sp>
        <p:nvSpPr>
          <p:cNvPr id="25603"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7</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专线接入</a:t>
            </a:r>
            <a:r>
              <a:rPr lang="en-US" altLang="zh-CN" sz="2000" smtClean="0">
                <a:solidFill>
                  <a:srgbClr val="00B0F0"/>
                </a:solidFill>
                <a:latin typeface="Times New Roman" pitchFamily="18" charset="0"/>
              </a:rPr>
              <a:t>Internet</a:t>
            </a:r>
            <a:r>
              <a:rPr lang="zh-CN" altLang="zh-CN" sz="2000" smtClean="0">
                <a:solidFill>
                  <a:srgbClr val="00B0F0"/>
                </a:solidFill>
                <a:latin typeface="Times New Roman" pitchFamily="18" charset="0"/>
              </a:rPr>
              <a:t>核心设备：路由器</a:t>
            </a:r>
            <a:r>
              <a:rPr lang="en-US" altLang="zh-CN" sz="2000" smtClean="0">
                <a:solidFill>
                  <a:srgbClr val="00B0F0"/>
                </a:solidFill>
                <a:latin typeface="Times New Roman" pitchFamily="18" charset="0"/>
              </a:rPr>
              <a:t>	</a:t>
            </a:r>
          </a:p>
          <a:p>
            <a:pPr>
              <a:spcBef>
                <a:spcPct val="0"/>
              </a:spcBef>
            </a:pPr>
            <a:r>
              <a:rPr lang="zh-CN" altLang="en-US" sz="2000" smtClean="0">
                <a:latin typeface="Times New Roman" pitchFamily="18" charset="0"/>
              </a:rPr>
              <a:t>（</a:t>
            </a:r>
            <a:r>
              <a:rPr lang="en-US" altLang="zh-CN" sz="2000" smtClean="0">
                <a:latin typeface="Times New Roman" pitchFamily="18" charset="0"/>
              </a:rPr>
              <a:t>5</a:t>
            </a:r>
            <a:r>
              <a:rPr lang="zh-CN" altLang="en-US" sz="2000" smtClean="0">
                <a:latin typeface="Times New Roman" pitchFamily="18" charset="0"/>
              </a:rPr>
              <a:t>）</a:t>
            </a:r>
            <a:r>
              <a:rPr lang="zh-CN" altLang="zh-CN" sz="2000" smtClean="0">
                <a:latin typeface="Times New Roman" pitchFamily="18" charset="0"/>
              </a:rPr>
              <a:t>路由表</a:t>
            </a:r>
          </a:p>
          <a:p>
            <a:pPr>
              <a:spcBef>
                <a:spcPct val="0"/>
              </a:spcBef>
            </a:pPr>
            <a:r>
              <a:rPr lang="en-US" altLang="zh-CN" sz="2000" smtClean="0">
                <a:latin typeface="Times New Roman" pitchFamily="18" charset="0"/>
              </a:rPr>
              <a:t>        </a:t>
            </a:r>
            <a:r>
              <a:rPr lang="zh-CN" altLang="zh-CN" sz="2000" smtClean="0">
                <a:latin typeface="Times New Roman" pitchFamily="18" charset="0"/>
              </a:rPr>
              <a:t>为了给传输的数据包选择一条最佳传输路径，路由器生成并维护一张称为</a:t>
            </a:r>
            <a:r>
              <a:rPr lang="en-US" altLang="zh-CN" sz="2000" smtClean="0">
                <a:latin typeface="Times New Roman" pitchFamily="18" charset="0"/>
              </a:rPr>
              <a:t>“</a:t>
            </a:r>
            <a:r>
              <a:rPr lang="zh-CN" altLang="zh-CN" sz="2000" smtClean="0">
                <a:latin typeface="Times New Roman" pitchFamily="18" charset="0"/>
              </a:rPr>
              <a:t>路由信息表</a:t>
            </a:r>
            <a:r>
              <a:rPr lang="en-US" altLang="zh-CN" sz="2000" smtClean="0">
                <a:latin typeface="Times New Roman" pitchFamily="18" charset="0"/>
              </a:rPr>
              <a:t>”</a:t>
            </a:r>
            <a:r>
              <a:rPr lang="zh-CN" altLang="zh-CN" sz="2000" smtClean="0">
                <a:latin typeface="Times New Roman" pitchFamily="18" charset="0"/>
              </a:rPr>
              <a:t>，用以跟踪记录相邻路由器的地址信息。路由器通过软件来启动、生成、学习、维护和更新路由表，记录很多的网络地址信息，以给传输的数据包，指明网络上最佳传输道路。</a:t>
            </a:r>
          </a:p>
          <a:p>
            <a:pPr>
              <a:spcBef>
                <a:spcPct val="0"/>
              </a:spcBef>
            </a:pPr>
            <a:r>
              <a:rPr lang="en-US" altLang="zh-CN" sz="2000" smtClean="0">
                <a:latin typeface="Times New Roman" pitchFamily="18" charset="0"/>
              </a:rPr>
              <a:t>        </a:t>
            </a:r>
            <a:r>
              <a:rPr lang="zh-CN" altLang="zh-CN" sz="2000" smtClean="0">
                <a:latin typeface="Times New Roman" pitchFamily="18" charset="0"/>
              </a:rPr>
              <a:t>路由器在收到一个数据包后，路由器首先检查数据包中携带的目标网络地址，然后在路由表中查找，判明如何将收到的数据包，转发送到下一台路由器设备。如果路由器在路由表中没有找到目标网络信息，又不知道如何发送时，通常将该数据包丢弃。</a:t>
            </a:r>
            <a:endParaRPr lang="en-US"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zh-CN" altLang="zh-CN" dirty="0" smtClean="0"/>
              <a:t>专线</a:t>
            </a:r>
            <a:r>
              <a:rPr lang="zh-CN" altLang="zh-CN" dirty="0"/>
              <a:t>接入</a:t>
            </a:r>
            <a:r>
              <a:rPr lang="en-US" altLang="zh-CN" dirty="0" smtClean="0">
                <a:latin typeface="+mn-lt"/>
              </a:rPr>
              <a:t>Internet</a:t>
            </a:r>
            <a:endParaRPr lang="zh-CN" altLang="en-US" dirty="0" smtClean="0">
              <a:latin typeface="+mn-lt"/>
            </a:endParaRPr>
          </a:p>
        </p:txBody>
      </p:sp>
      <p:sp>
        <p:nvSpPr>
          <p:cNvPr id="26627"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7</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专线接入</a:t>
            </a:r>
            <a:r>
              <a:rPr lang="en-US" altLang="zh-CN" sz="2000" smtClean="0">
                <a:solidFill>
                  <a:srgbClr val="00B0F0"/>
                </a:solidFill>
                <a:latin typeface="Times New Roman" pitchFamily="18" charset="0"/>
              </a:rPr>
              <a:t>Internet</a:t>
            </a:r>
            <a:r>
              <a:rPr lang="zh-CN" altLang="zh-CN" sz="2000" smtClean="0">
                <a:solidFill>
                  <a:srgbClr val="00B0F0"/>
                </a:solidFill>
                <a:latin typeface="Times New Roman" pitchFamily="18" charset="0"/>
              </a:rPr>
              <a:t>核心设备：路由器</a:t>
            </a:r>
            <a:r>
              <a:rPr lang="en-US" altLang="zh-CN" sz="2000" smtClean="0">
                <a:solidFill>
                  <a:srgbClr val="00B0F0"/>
                </a:solidFill>
                <a:latin typeface="Times New Roman" pitchFamily="18" charset="0"/>
              </a:rPr>
              <a:t>	</a:t>
            </a:r>
          </a:p>
          <a:p>
            <a:pPr>
              <a:spcBef>
                <a:spcPct val="0"/>
              </a:spcBef>
            </a:pPr>
            <a:r>
              <a:rPr lang="zh-CN" altLang="en-US" sz="2000" smtClean="0">
                <a:latin typeface="Times New Roman" pitchFamily="18" charset="0"/>
              </a:rPr>
              <a:t>（</a:t>
            </a:r>
            <a:r>
              <a:rPr lang="en-US" altLang="zh-CN" sz="2000" smtClean="0">
                <a:latin typeface="Times New Roman" pitchFamily="18" charset="0"/>
              </a:rPr>
              <a:t>6</a:t>
            </a:r>
            <a:r>
              <a:rPr lang="zh-CN" altLang="en-US" sz="2000" smtClean="0">
                <a:latin typeface="Times New Roman" pitchFamily="18" charset="0"/>
              </a:rPr>
              <a:t>）</a:t>
            </a:r>
            <a:r>
              <a:rPr lang="zh-CN" altLang="zh-CN" sz="2000" smtClean="0">
                <a:latin typeface="Times New Roman" pitchFamily="18" charset="0"/>
              </a:rPr>
              <a:t>路由器的硬件连接</a:t>
            </a:r>
          </a:p>
          <a:p>
            <a:pPr>
              <a:spcBef>
                <a:spcPct val="0"/>
              </a:spcBef>
            </a:pPr>
            <a:r>
              <a:rPr lang="en-US" altLang="zh-CN" sz="2000" smtClean="0">
                <a:latin typeface="Times New Roman" pitchFamily="18" charset="0"/>
              </a:rPr>
              <a:t>        </a:t>
            </a:r>
            <a:r>
              <a:rPr lang="zh-CN" altLang="zh-CN" sz="2000" smtClean="0">
                <a:latin typeface="Times New Roman" pitchFamily="18" charset="0"/>
              </a:rPr>
              <a:t>路由器的接口类型丰富，可用于连接不同的网络。主要包括：</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en-US" sz="2000" smtClean="0">
                <a:latin typeface="Times New Roman" pitchFamily="18" charset="0"/>
              </a:rPr>
              <a:t>①</a:t>
            </a:r>
            <a:r>
              <a:rPr lang="zh-CN" altLang="zh-CN" sz="2000" smtClean="0">
                <a:latin typeface="Times New Roman" pitchFamily="18" charset="0"/>
              </a:rPr>
              <a:t>路由器与局域网接入设备的连接</a:t>
            </a:r>
          </a:p>
          <a:p>
            <a:pPr>
              <a:spcBef>
                <a:spcPct val="0"/>
              </a:spcBef>
            </a:pPr>
            <a:r>
              <a:rPr lang="en-US" altLang="zh-CN" sz="2000" smtClean="0">
                <a:latin typeface="Times New Roman" pitchFamily="18" charset="0"/>
              </a:rPr>
              <a:t>        </a:t>
            </a:r>
            <a:r>
              <a:rPr lang="zh-CN" altLang="zh-CN" sz="2000" smtClean="0">
                <a:latin typeface="Times New Roman" pitchFamily="18" charset="0"/>
              </a:rPr>
              <a:t>与局域网设备的连接通常是连接局域网的交换机，这种连接方式通过路由器的</a:t>
            </a:r>
            <a:r>
              <a:rPr lang="en-US" altLang="zh-CN" sz="2000" smtClean="0">
                <a:latin typeface="Times New Roman" pitchFamily="18" charset="0"/>
              </a:rPr>
              <a:t>RJ-45</a:t>
            </a:r>
            <a:r>
              <a:rPr lang="zh-CN" altLang="zh-CN" sz="2000" smtClean="0">
                <a:latin typeface="Times New Roman" pitchFamily="18" charset="0"/>
              </a:rPr>
              <a:t>接口，用双绞线连接到交换机上。路由器和交换机设备之间的连接使用直通线，接口通信速率应当尽量匹配 。</a:t>
            </a:r>
          </a:p>
          <a:p>
            <a:pPr>
              <a:spcBef>
                <a:spcPct val="0"/>
              </a:spcBef>
            </a:pPr>
            <a:r>
              <a:rPr lang="zh-CN" altLang="en-US" sz="2000" smtClean="0">
                <a:latin typeface="Times New Roman" pitchFamily="18" charset="0"/>
              </a:rPr>
              <a:t>②</a:t>
            </a:r>
            <a:r>
              <a:rPr lang="zh-CN" altLang="zh-CN" sz="2000" smtClean="0">
                <a:latin typeface="Times New Roman" pitchFamily="18" charset="0"/>
              </a:rPr>
              <a:t>路由器与</a:t>
            </a:r>
            <a:r>
              <a:rPr lang="en-US" altLang="zh-CN" sz="2000" smtClean="0">
                <a:latin typeface="Times New Roman" pitchFamily="18" charset="0"/>
              </a:rPr>
              <a:t>Internet</a:t>
            </a:r>
            <a:r>
              <a:rPr lang="zh-CN" altLang="zh-CN" sz="2000" smtClean="0">
                <a:latin typeface="Times New Roman" pitchFamily="18" charset="0"/>
              </a:rPr>
              <a:t>接入设备的连接</a:t>
            </a:r>
          </a:p>
          <a:p>
            <a:pPr>
              <a:spcBef>
                <a:spcPct val="0"/>
              </a:spcBef>
            </a:pPr>
            <a:r>
              <a:rPr lang="en-US" altLang="zh-CN" sz="2000" smtClean="0">
                <a:latin typeface="Times New Roman" pitchFamily="18" charset="0"/>
              </a:rPr>
              <a:t>        </a:t>
            </a:r>
            <a:r>
              <a:rPr lang="zh-CN" altLang="zh-CN" sz="2000" smtClean="0">
                <a:latin typeface="Times New Roman" pitchFamily="18" charset="0"/>
              </a:rPr>
              <a:t>路由器的更多的应用是与</a:t>
            </a:r>
            <a:r>
              <a:rPr lang="en-US" altLang="zh-CN" sz="2000" smtClean="0">
                <a:latin typeface="Times New Roman" pitchFamily="18" charset="0"/>
              </a:rPr>
              <a:t>Internet</a:t>
            </a:r>
            <a:r>
              <a:rPr lang="zh-CN" altLang="zh-CN" sz="2000" smtClean="0">
                <a:latin typeface="Times New Roman" pitchFamily="18" charset="0"/>
              </a:rPr>
              <a:t>连接，与</a:t>
            </a:r>
            <a:r>
              <a:rPr lang="en-US" altLang="zh-CN" sz="2000" smtClean="0">
                <a:latin typeface="Times New Roman" pitchFamily="18" charset="0"/>
              </a:rPr>
              <a:t>Internet</a:t>
            </a:r>
            <a:r>
              <a:rPr lang="zh-CN" altLang="zh-CN" sz="2000" smtClean="0">
                <a:latin typeface="Times New Roman" pitchFamily="18" charset="0"/>
              </a:rPr>
              <a:t>接入设备的连接主要有以下几种：</a:t>
            </a:r>
          </a:p>
          <a:p>
            <a:pPr>
              <a:spcBef>
                <a:spcPct val="0"/>
              </a:spcBef>
            </a:pPr>
            <a:r>
              <a:rPr lang="zh-CN" altLang="zh-CN" sz="2000" smtClean="0">
                <a:latin typeface="Times New Roman" pitchFamily="18" charset="0"/>
              </a:rPr>
              <a:t>通过异步串口</a:t>
            </a:r>
            <a:r>
              <a:rPr lang="en-US" altLang="zh-CN" sz="2000" smtClean="0">
                <a:latin typeface="Times New Roman" pitchFamily="18" charset="0"/>
              </a:rPr>
              <a:t>ASY</a:t>
            </a:r>
            <a:r>
              <a:rPr lang="zh-CN" altLang="zh-CN" sz="2000" smtClean="0">
                <a:latin typeface="Times New Roman" pitchFamily="18" charset="0"/>
              </a:rPr>
              <a:t>连接</a:t>
            </a:r>
          </a:p>
          <a:p>
            <a:pPr>
              <a:spcBef>
                <a:spcPct val="0"/>
              </a:spcBef>
            </a:pPr>
            <a:r>
              <a:rPr lang="zh-CN" altLang="zh-CN" sz="2000" smtClean="0">
                <a:latin typeface="Times New Roman" pitchFamily="18" charset="0"/>
              </a:rPr>
              <a:t>通过同步串口</a:t>
            </a:r>
            <a:r>
              <a:rPr lang="en-US" altLang="zh-CN" sz="2000" smtClean="0">
                <a:latin typeface="Times New Roman" pitchFamily="18" charset="0"/>
              </a:rPr>
              <a:t>Serial</a:t>
            </a:r>
            <a:r>
              <a:rPr lang="zh-CN" altLang="zh-CN" sz="2000" smtClean="0">
                <a:latin typeface="Times New Roman" pitchFamily="18" charset="0"/>
              </a:rPr>
              <a:t>连接</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27651" name="内容占位符 2"/>
          <p:cNvSpPr>
            <a:spLocks noGrp="1"/>
          </p:cNvSpPr>
          <p:nvPr>
            <p:ph idx="1"/>
          </p:nvPr>
        </p:nvSpPr>
        <p:spPr>
          <a:xfrm>
            <a:off x="287338" y="1125538"/>
            <a:ext cx="8532812" cy="5616575"/>
          </a:xfrm>
        </p:spPr>
        <p:txBody>
          <a:bodyPr/>
          <a:lstStyle/>
          <a:p>
            <a:pPr>
              <a:spcBef>
                <a:spcPct val="0"/>
              </a:spcBef>
            </a:pPr>
            <a:r>
              <a:rPr lang="en-US" altLang="zh-CN" sz="2000" smtClean="0">
                <a:latin typeface="Times New Roman" pitchFamily="18" charset="0"/>
              </a:rPr>
              <a:t>        </a:t>
            </a:r>
            <a:r>
              <a:rPr lang="zh-CN" altLang="zh-CN" sz="2000" smtClean="0">
                <a:latin typeface="Times New Roman" pitchFamily="18" charset="0"/>
              </a:rPr>
              <a:t>无线局域网</a:t>
            </a:r>
            <a:r>
              <a:rPr lang="en-US" altLang="zh-CN" sz="2000" smtClean="0">
                <a:latin typeface="Times New Roman" pitchFamily="18" charset="0"/>
              </a:rPr>
              <a:t>(Wireless Local Area Network</a:t>
            </a:r>
            <a:r>
              <a:rPr lang="zh-CN" altLang="zh-CN" sz="2000" smtClean="0">
                <a:latin typeface="Times New Roman" pitchFamily="18" charset="0"/>
              </a:rPr>
              <a:t>，</a:t>
            </a:r>
            <a:r>
              <a:rPr lang="en-US" altLang="zh-CN" sz="2000" smtClean="0">
                <a:latin typeface="Times New Roman" pitchFamily="18" charset="0"/>
              </a:rPr>
              <a:t>WLAN)</a:t>
            </a:r>
            <a:r>
              <a:rPr lang="zh-CN" altLang="zh-CN" sz="2000" smtClean="0">
                <a:latin typeface="Times New Roman" pitchFamily="18" charset="0"/>
              </a:rPr>
              <a:t>由无线网卡和无线接入点</a:t>
            </a:r>
            <a:r>
              <a:rPr lang="en-US" altLang="zh-CN" sz="2000" smtClean="0">
                <a:latin typeface="Times New Roman" pitchFamily="18" charset="0"/>
              </a:rPr>
              <a:t>(Access Point</a:t>
            </a:r>
            <a:r>
              <a:rPr lang="zh-CN" altLang="zh-CN" sz="2000" smtClean="0">
                <a:latin typeface="Times New Roman" pitchFamily="18" charset="0"/>
              </a:rPr>
              <a:t>，</a:t>
            </a:r>
            <a:r>
              <a:rPr lang="en-US" altLang="zh-CN" sz="2000" smtClean="0">
                <a:latin typeface="Times New Roman" pitchFamily="18" charset="0"/>
              </a:rPr>
              <a:t>AP)</a:t>
            </a:r>
            <a:r>
              <a:rPr lang="zh-CN" altLang="zh-CN" sz="2000" smtClean="0">
                <a:latin typeface="Times New Roman" pitchFamily="18" charset="0"/>
              </a:rPr>
              <a:t>构成。简单地说</a:t>
            </a:r>
            <a:r>
              <a:rPr lang="en-US" altLang="zh-CN" sz="2000" smtClean="0">
                <a:latin typeface="Times New Roman" pitchFamily="18" charset="0"/>
              </a:rPr>
              <a:t>WLAN</a:t>
            </a:r>
            <a:r>
              <a:rPr lang="zh-CN" altLang="zh-CN" sz="2000" smtClean="0">
                <a:latin typeface="Times New Roman" pitchFamily="18" charset="0"/>
              </a:rPr>
              <a:t>就是指不需要网线就可以通过无线方式发送和接收数据的局域网，只要通过安装无线路由器或无线</a:t>
            </a:r>
            <a:r>
              <a:rPr lang="en-US" altLang="zh-CN" sz="2000" smtClean="0">
                <a:latin typeface="Times New Roman" pitchFamily="18" charset="0"/>
              </a:rPr>
              <a:t>AP</a:t>
            </a:r>
            <a:r>
              <a:rPr lang="zh-CN" altLang="zh-CN" sz="2000" smtClean="0">
                <a:latin typeface="Times New Roman" pitchFamily="18" charset="0"/>
              </a:rPr>
              <a:t>，在终端安装无线网卡就可以实现无线连接。</a:t>
            </a:r>
          </a:p>
          <a:p>
            <a:pPr>
              <a:spcBef>
                <a:spcPct val="0"/>
              </a:spcBef>
            </a:pPr>
            <a:r>
              <a:rPr lang="en-US" altLang="zh-CN" sz="2000" smtClean="0">
                <a:latin typeface="Times New Roman" pitchFamily="18" charset="0"/>
              </a:rPr>
              <a:t>        </a:t>
            </a:r>
            <a:r>
              <a:rPr lang="zh-CN" altLang="zh-CN" sz="2000" smtClean="0">
                <a:latin typeface="Times New Roman" pitchFamily="18" charset="0"/>
              </a:rPr>
              <a:t>要组建一个无线局域网，需要的硬件设备是无线网卡和无线接入点。本节简单地介绍如何组建家庭和办公局域网，并如何通过无线局域网接入</a:t>
            </a:r>
            <a:r>
              <a:rPr lang="en-US" altLang="zh-CN" sz="2000" smtClean="0">
                <a:latin typeface="Times New Roman" pitchFamily="18" charset="0"/>
              </a:rPr>
              <a:t>Internet</a:t>
            </a:r>
            <a:r>
              <a:rPr lang="zh-CN" altLang="zh-CN" sz="2000" smtClean="0">
                <a:latin typeface="Times New Roman" pitchFamily="18" charset="0"/>
              </a:rPr>
              <a:t>。</a:t>
            </a:r>
          </a:p>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组建家庭无线局域网</a:t>
            </a:r>
          </a:p>
          <a:p>
            <a:pPr>
              <a:spcBef>
                <a:spcPct val="0"/>
              </a:spcBef>
            </a:pPr>
            <a:r>
              <a:rPr lang="en-US" altLang="zh-CN" sz="2000" smtClean="0">
                <a:latin typeface="Times New Roman" pitchFamily="18" charset="0"/>
              </a:rPr>
              <a:t>        </a:t>
            </a:r>
            <a:r>
              <a:rPr lang="zh-CN" altLang="zh-CN" sz="2000" smtClean="0">
                <a:latin typeface="Times New Roman" pitchFamily="18" charset="0"/>
              </a:rPr>
              <a:t>在家里如果采用传统的有线方式组建局域网，会受到种种限制，例如，布线会影响房间的整体设计，而且也不雅观等。通过家庭无线局域网不仅可以解决线路布局，在实现有线网络所有功能的同时，还可以实现无线共享上网。下面我们将组建一个拥有两台电脑</a:t>
            </a:r>
            <a:r>
              <a:rPr lang="en-US" altLang="zh-CN" sz="2000" smtClean="0">
                <a:latin typeface="Times New Roman" pitchFamily="18" charset="0"/>
              </a:rPr>
              <a:t>(</a:t>
            </a:r>
            <a:r>
              <a:rPr lang="zh-CN" altLang="zh-CN" sz="2000" smtClean="0">
                <a:latin typeface="Times New Roman" pitchFamily="18" charset="0"/>
              </a:rPr>
              <a:t>台式机</a:t>
            </a:r>
            <a:r>
              <a:rPr lang="en-US" altLang="zh-CN" sz="2000" smtClean="0">
                <a:latin typeface="Times New Roman" pitchFamily="18" charset="0"/>
              </a:rPr>
              <a:t>)</a:t>
            </a:r>
            <a:r>
              <a:rPr lang="zh-CN" altLang="zh-CN" sz="2000" smtClean="0">
                <a:latin typeface="Times New Roman" pitchFamily="18" charset="0"/>
              </a:rPr>
              <a:t>的家庭无线局域网。</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28675"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组建家庭无线局域网</a:t>
            </a: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a:t>
            </a:r>
            <a:r>
              <a:rPr lang="zh-CN" altLang="zh-CN" sz="2000" smtClean="0">
                <a:latin typeface="Times New Roman" pitchFamily="18" charset="0"/>
              </a:rPr>
              <a:t>选择组网方式</a:t>
            </a:r>
          </a:p>
          <a:p>
            <a:pPr>
              <a:spcBef>
                <a:spcPct val="0"/>
              </a:spcBef>
            </a:pPr>
            <a:r>
              <a:rPr lang="en-US" altLang="zh-CN" sz="2000" smtClean="0">
                <a:latin typeface="Times New Roman" pitchFamily="18" charset="0"/>
              </a:rPr>
              <a:t>        </a:t>
            </a:r>
            <a:r>
              <a:rPr lang="zh-CN" altLang="zh-CN" sz="2000" smtClean="0">
                <a:latin typeface="Times New Roman" pitchFamily="18" charset="0"/>
              </a:rPr>
              <a:t>家庭无线局域网的组网方式和有线局域网有一些区别，最简单、最便捷的方式就是选择对等网，即是以无线</a:t>
            </a:r>
            <a:r>
              <a:rPr lang="en-US" altLang="zh-CN" sz="2000" smtClean="0">
                <a:latin typeface="Times New Roman" pitchFamily="18" charset="0"/>
              </a:rPr>
              <a:t>AP</a:t>
            </a:r>
            <a:r>
              <a:rPr lang="zh-CN" altLang="zh-CN" sz="2000" smtClean="0">
                <a:latin typeface="Times New Roman" pitchFamily="18" charset="0"/>
              </a:rPr>
              <a:t>或无线路由器为中心</a:t>
            </a:r>
            <a:r>
              <a:rPr lang="en-US" altLang="zh-CN" sz="2000" smtClean="0">
                <a:latin typeface="Times New Roman" pitchFamily="18" charset="0"/>
              </a:rPr>
              <a:t>(</a:t>
            </a:r>
            <a:r>
              <a:rPr lang="zh-CN" altLang="zh-CN" sz="2000" smtClean="0">
                <a:latin typeface="Times New Roman" pitchFamily="18" charset="0"/>
              </a:rPr>
              <a:t>传统有线局域网使用</a:t>
            </a:r>
            <a:r>
              <a:rPr lang="en-US" altLang="zh-CN" sz="2000" smtClean="0">
                <a:latin typeface="Times New Roman" pitchFamily="18" charset="0"/>
              </a:rPr>
              <a:t>HUB</a:t>
            </a:r>
            <a:r>
              <a:rPr lang="zh-CN" altLang="zh-CN" sz="2000" smtClean="0">
                <a:latin typeface="Times New Roman" pitchFamily="18" charset="0"/>
              </a:rPr>
              <a:t>或交换机</a:t>
            </a:r>
            <a:r>
              <a:rPr lang="en-US" altLang="zh-CN" sz="2000" smtClean="0">
                <a:latin typeface="Times New Roman" pitchFamily="18" charset="0"/>
              </a:rPr>
              <a:t>)</a:t>
            </a:r>
            <a:r>
              <a:rPr lang="zh-CN" altLang="zh-CN" sz="2000" smtClean="0">
                <a:latin typeface="Times New Roman" pitchFamily="18" charset="0"/>
              </a:rPr>
              <a:t>，其他计算机通过无线网卡、无线</a:t>
            </a:r>
            <a:r>
              <a:rPr lang="en-US" altLang="zh-CN" sz="2000" smtClean="0">
                <a:latin typeface="Times New Roman" pitchFamily="18" charset="0"/>
              </a:rPr>
              <a:t>AP</a:t>
            </a:r>
            <a:r>
              <a:rPr lang="zh-CN" altLang="zh-CN" sz="2000" smtClean="0">
                <a:latin typeface="Times New Roman" pitchFamily="18" charset="0"/>
              </a:rPr>
              <a:t>或无线路由器进行通信</a:t>
            </a:r>
          </a:p>
          <a:p>
            <a:pPr>
              <a:spcBef>
                <a:spcPct val="0"/>
              </a:spcBef>
            </a:pPr>
            <a:r>
              <a:rPr lang="en-US" altLang="zh-CN" sz="2000" smtClean="0">
                <a:latin typeface="Times New Roman" pitchFamily="18" charset="0"/>
              </a:rPr>
              <a:t>        </a:t>
            </a:r>
            <a:r>
              <a:rPr lang="zh-CN" altLang="zh-CN" sz="2000" smtClean="0">
                <a:latin typeface="Times New Roman" pitchFamily="18" charset="0"/>
              </a:rPr>
              <a:t>该组网方式具有安装方便、扩充性强、故障易排除等特点。另外，还有一种对等网方式不通过无线</a:t>
            </a:r>
            <a:r>
              <a:rPr lang="en-US" altLang="zh-CN" sz="2000" smtClean="0">
                <a:latin typeface="Times New Roman" pitchFamily="18" charset="0"/>
              </a:rPr>
              <a:t>AP</a:t>
            </a:r>
            <a:r>
              <a:rPr lang="zh-CN" altLang="zh-CN" sz="2000" smtClean="0">
                <a:latin typeface="Times New Roman" pitchFamily="18" charset="0"/>
              </a:rPr>
              <a:t>或无线路由器，直接通过无线网卡来实现数据传输。不过，对计算机之间的距离、网络设置要求较高，相对麻烦。</a:t>
            </a:r>
          </a:p>
          <a:p>
            <a:pPr>
              <a:spcBef>
                <a:spcPct val="0"/>
              </a:spcBef>
            </a:pP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a:t>
            </a:r>
            <a:r>
              <a:rPr lang="zh-CN" altLang="zh-CN" sz="2000" smtClean="0">
                <a:latin typeface="Times New Roman" pitchFamily="18" charset="0"/>
              </a:rPr>
              <a:t>硬件安装</a:t>
            </a:r>
          </a:p>
          <a:p>
            <a:pPr>
              <a:spcBef>
                <a:spcPct val="0"/>
              </a:spcBef>
            </a:pPr>
            <a:r>
              <a:rPr lang="en-US" altLang="zh-CN" sz="2000" smtClean="0">
                <a:latin typeface="Times New Roman" pitchFamily="18" charset="0"/>
              </a:rPr>
              <a:t>        </a:t>
            </a:r>
            <a:r>
              <a:rPr lang="zh-CN" altLang="zh-CN" sz="2000" smtClean="0">
                <a:latin typeface="Times New Roman" pitchFamily="18" charset="0"/>
              </a:rPr>
              <a:t>下面，以</a:t>
            </a:r>
            <a:r>
              <a:rPr lang="en-US" altLang="zh-CN" sz="2000" smtClean="0">
                <a:latin typeface="Times New Roman" pitchFamily="18" charset="0"/>
              </a:rPr>
              <a:t>TP-LINK TL-WR245 1.0</a:t>
            </a:r>
            <a:r>
              <a:rPr lang="zh-CN" altLang="zh-CN" sz="2000" smtClean="0">
                <a:latin typeface="Times New Roman" pitchFamily="18" charset="0"/>
              </a:rPr>
              <a:t>无线宽带路由器、</a:t>
            </a:r>
            <a:r>
              <a:rPr lang="en-US" altLang="zh-CN" sz="2000" smtClean="0">
                <a:latin typeface="Times New Roman" pitchFamily="18" charset="0"/>
              </a:rPr>
              <a:t>TP-LINK TL-WN250 2.2</a:t>
            </a:r>
            <a:r>
              <a:rPr lang="zh-CN" altLang="zh-CN" sz="2000" smtClean="0">
                <a:latin typeface="Times New Roman" pitchFamily="18" charset="0"/>
              </a:rPr>
              <a:t>无线网卡</a:t>
            </a:r>
            <a:r>
              <a:rPr lang="en-US" altLang="zh-CN" sz="2000" smtClean="0">
                <a:latin typeface="Times New Roman" pitchFamily="18" charset="0"/>
              </a:rPr>
              <a:t>(PCI</a:t>
            </a:r>
            <a:r>
              <a:rPr lang="zh-CN" altLang="zh-CN" sz="2000" smtClean="0">
                <a:latin typeface="Times New Roman" pitchFamily="18" charset="0"/>
              </a:rPr>
              <a:t>接口</a:t>
            </a:r>
            <a:r>
              <a:rPr lang="en-US" altLang="zh-CN" sz="2000" smtClean="0">
                <a:latin typeface="Times New Roman" pitchFamily="18" charset="0"/>
              </a:rPr>
              <a:t>)</a:t>
            </a:r>
            <a:r>
              <a:rPr lang="zh-CN" altLang="zh-CN" sz="2000" smtClean="0">
                <a:latin typeface="Times New Roman" pitchFamily="18" charset="0"/>
              </a:rPr>
              <a:t>为例。</a:t>
            </a:r>
          </a:p>
          <a:p>
            <a:pPr>
              <a:spcBef>
                <a:spcPct val="0"/>
              </a:spcBef>
            </a:pPr>
            <a:r>
              <a:rPr lang="en-US" altLang="zh-CN" sz="2000" smtClean="0">
                <a:latin typeface="Times New Roman" pitchFamily="18" charset="0"/>
              </a:rPr>
              <a:t>        </a:t>
            </a:r>
            <a:r>
              <a:rPr lang="zh-CN" altLang="zh-CN" sz="2000" smtClean="0">
                <a:latin typeface="Times New Roman" pitchFamily="18" charset="0"/>
              </a:rPr>
              <a:t>关闭电脑，打开主机箱，将无线网卡插入主板闲置的</a:t>
            </a:r>
            <a:r>
              <a:rPr lang="en-US" altLang="zh-CN" sz="2000" smtClean="0">
                <a:latin typeface="Times New Roman" pitchFamily="18" charset="0"/>
              </a:rPr>
              <a:t>PCI</a:t>
            </a:r>
            <a:r>
              <a:rPr lang="zh-CN" altLang="zh-CN" sz="2000" smtClean="0">
                <a:latin typeface="Times New Roman" pitchFamily="18" charset="0"/>
              </a:rPr>
              <a:t>插槽中，重新启动。在重新进入</a:t>
            </a:r>
            <a:r>
              <a:rPr lang="en-US" altLang="zh-CN" sz="2000" smtClean="0">
                <a:latin typeface="Times New Roman" pitchFamily="18" charset="0"/>
              </a:rPr>
              <a:t>Windows XP</a:t>
            </a:r>
            <a:r>
              <a:rPr lang="zh-CN" altLang="zh-CN" sz="2000" smtClean="0">
                <a:latin typeface="Times New Roman" pitchFamily="18" charset="0"/>
              </a:rPr>
              <a:t>系统后，系统提示</a:t>
            </a:r>
            <a:r>
              <a:rPr lang="en-US" altLang="zh-CN" sz="2000" smtClean="0">
                <a:latin typeface="Times New Roman" pitchFamily="18" charset="0"/>
              </a:rPr>
              <a:t>“</a:t>
            </a:r>
            <a:r>
              <a:rPr lang="zh-CN" altLang="zh-CN" sz="2000" smtClean="0">
                <a:latin typeface="Times New Roman" pitchFamily="18" charset="0"/>
              </a:rPr>
              <a:t>发现新硬件</a:t>
            </a:r>
            <a:r>
              <a:rPr lang="en-US" altLang="zh-CN" sz="2000" smtClean="0">
                <a:latin typeface="Times New Roman" pitchFamily="18" charset="0"/>
              </a:rPr>
              <a:t>”</a:t>
            </a:r>
            <a:r>
              <a:rPr lang="zh-CN" altLang="zh-CN" sz="2000" smtClean="0">
                <a:latin typeface="Times New Roman" pitchFamily="18" charset="0"/>
              </a:rPr>
              <a:t>并试图自动安装网卡驱动程序，并会打开</a:t>
            </a:r>
            <a:r>
              <a:rPr lang="en-US" altLang="zh-CN" sz="2000" smtClean="0">
                <a:latin typeface="Times New Roman" pitchFamily="18" charset="0"/>
              </a:rPr>
              <a:t>“</a:t>
            </a:r>
            <a:r>
              <a:rPr lang="zh-CN" altLang="zh-CN" sz="2000" smtClean="0">
                <a:latin typeface="Times New Roman" pitchFamily="18" charset="0"/>
              </a:rPr>
              <a:t>找到新的硬件向导</a:t>
            </a:r>
            <a:r>
              <a:rPr lang="en-US" altLang="zh-CN" sz="2000" smtClean="0">
                <a:latin typeface="Times New Roman" pitchFamily="18" charset="0"/>
              </a:rPr>
              <a:t>”</a:t>
            </a:r>
            <a:r>
              <a:rPr lang="zh-CN" altLang="zh-CN" sz="2000" smtClean="0">
                <a:latin typeface="Times New Roman" pitchFamily="18" charset="0"/>
              </a:rPr>
              <a:t>对话框让用户进行手工安装。点击</a:t>
            </a:r>
            <a:r>
              <a:rPr lang="en-US" altLang="zh-CN" sz="2000" smtClean="0">
                <a:latin typeface="Times New Roman" pitchFamily="18" charset="0"/>
              </a:rPr>
              <a:t>“</a:t>
            </a:r>
            <a:r>
              <a:rPr lang="zh-CN" altLang="zh-CN" sz="2000" smtClean="0">
                <a:latin typeface="Times New Roman" pitchFamily="18" charset="0"/>
              </a:rPr>
              <a:t>自动安装软件</a:t>
            </a:r>
            <a:r>
              <a:rPr lang="en-US" altLang="zh-CN" sz="2000" smtClean="0">
                <a:latin typeface="Times New Roman" pitchFamily="18" charset="0"/>
              </a:rPr>
              <a:t>”</a:t>
            </a:r>
            <a:r>
              <a:rPr lang="zh-CN" altLang="zh-CN" sz="2000" smtClean="0">
                <a:latin typeface="Times New Roman" pitchFamily="18" charset="0"/>
              </a:rPr>
              <a:t>选项，将随网卡附带的驱动程序盘插入光驱，并点击</a:t>
            </a:r>
            <a:r>
              <a:rPr lang="en-US" altLang="zh-CN" sz="2000" smtClean="0">
                <a:latin typeface="Times New Roman" pitchFamily="18" charset="0"/>
              </a:rPr>
              <a:t>“</a:t>
            </a:r>
            <a:r>
              <a:rPr lang="zh-CN" altLang="zh-CN" sz="2000" smtClean="0">
                <a:latin typeface="Times New Roman" pitchFamily="18" charset="0"/>
              </a:rPr>
              <a:t>下一步</a:t>
            </a:r>
            <a:r>
              <a:rPr lang="en-US" altLang="zh-CN" sz="2000" smtClean="0">
                <a:latin typeface="Times New Roman" pitchFamily="18" charset="0"/>
              </a:rPr>
              <a:t>”</a:t>
            </a:r>
            <a:r>
              <a:rPr lang="zh-CN" altLang="zh-CN" sz="2000" smtClean="0">
                <a:latin typeface="Times New Roman" pitchFamily="18" charset="0"/>
              </a:rPr>
              <a:t>按钮，这样就可以进行驱动程序的安装。点击</a:t>
            </a:r>
            <a:r>
              <a:rPr lang="en-US" altLang="zh-CN" sz="2000" smtClean="0">
                <a:latin typeface="Times New Roman" pitchFamily="18" charset="0"/>
              </a:rPr>
              <a:t>“</a:t>
            </a:r>
            <a:r>
              <a:rPr lang="zh-CN" altLang="zh-CN" sz="2000" smtClean="0">
                <a:latin typeface="Times New Roman" pitchFamily="18" charset="0"/>
              </a:rPr>
              <a:t>完成</a:t>
            </a:r>
            <a:r>
              <a:rPr lang="en-US" altLang="zh-CN" sz="2000" smtClean="0">
                <a:latin typeface="Times New Roman" pitchFamily="18" charset="0"/>
              </a:rPr>
              <a:t>”</a:t>
            </a:r>
            <a:r>
              <a:rPr lang="zh-CN" altLang="zh-CN" sz="2000" smtClean="0">
                <a:latin typeface="Times New Roman" pitchFamily="18" charset="0"/>
              </a:rPr>
              <a:t>按钮即可。</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29699"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组建家庭无线局域网</a:t>
            </a:r>
          </a:p>
          <a:p>
            <a:pPr>
              <a:spcBef>
                <a:spcPct val="0"/>
              </a:spcBef>
            </a:pP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a:t>
            </a:r>
            <a:r>
              <a:rPr lang="zh-CN" altLang="zh-CN" sz="2000" smtClean="0">
                <a:latin typeface="Times New Roman" pitchFamily="18" charset="0"/>
              </a:rPr>
              <a:t>硬件安装</a:t>
            </a:r>
          </a:p>
          <a:p>
            <a:pPr>
              <a:spcBef>
                <a:spcPct val="0"/>
              </a:spcBef>
            </a:pPr>
            <a:r>
              <a:rPr lang="en-US" altLang="zh-CN" sz="2000" smtClean="0">
                <a:latin typeface="Times New Roman" pitchFamily="18" charset="0"/>
              </a:rPr>
              <a:t>        </a:t>
            </a:r>
            <a:r>
              <a:rPr lang="zh-CN" altLang="zh-CN" sz="2000" smtClean="0">
                <a:latin typeface="Times New Roman" pitchFamily="18" charset="0"/>
              </a:rPr>
              <a:t>打开</a:t>
            </a:r>
            <a:r>
              <a:rPr lang="en-US" altLang="zh-CN" sz="2000" smtClean="0">
                <a:latin typeface="Times New Roman" pitchFamily="18" charset="0"/>
              </a:rPr>
              <a:t>“</a:t>
            </a:r>
            <a:r>
              <a:rPr lang="zh-CN" altLang="zh-CN" sz="2000" smtClean="0">
                <a:latin typeface="Times New Roman" pitchFamily="18" charset="0"/>
              </a:rPr>
              <a:t>设备管理器</a:t>
            </a:r>
            <a:r>
              <a:rPr lang="en-US" altLang="zh-CN" sz="2000" smtClean="0">
                <a:latin typeface="Times New Roman" pitchFamily="18" charset="0"/>
              </a:rPr>
              <a:t>”</a:t>
            </a:r>
            <a:r>
              <a:rPr lang="zh-CN" altLang="zh-CN" sz="2000" smtClean="0">
                <a:latin typeface="Times New Roman" pitchFamily="18" charset="0"/>
              </a:rPr>
              <a:t>对话框，我们可以看到</a:t>
            </a:r>
            <a:r>
              <a:rPr lang="en-US" altLang="zh-CN" sz="2000" smtClean="0">
                <a:latin typeface="Times New Roman" pitchFamily="18" charset="0"/>
              </a:rPr>
              <a:t>“</a:t>
            </a:r>
            <a:r>
              <a:rPr lang="zh-CN" altLang="zh-CN" sz="2000" smtClean="0">
                <a:latin typeface="Times New Roman" pitchFamily="18" charset="0"/>
              </a:rPr>
              <a:t>网络适配器</a:t>
            </a:r>
            <a:r>
              <a:rPr lang="en-US" altLang="zh-CN" sz="2000" smtClean="0">
                <a:latin typeface="Times New Roman" pitchFamily="18" charset="0"/>
              </a:rPr>
              <a:t>”</a:t>
            </a:r>
            <a:r>
              <a:rPr lang="zh-CN" altLang="zh-CN" sz="2000" smtClean="0">
                <a:latin typeface="Times New Roman" pitchFamily="18" charset="0"/>
              </a:rPr>
              <a:t>中已经有了安装的无线网卡。</a:t>
            </a:r>
          </a:p>
          <a:p>
            <a:pPr>
              <a:spcBef>
                <a:spcPct val="0"/>
              </a:spcBef>
            </a:pPr>
            <a:r>
              <a:rPr lang="en-US" altLang="zh-CN" sz="2000" smtClean="0">
                <a:latin typeface="Times New Roman" pitchFamily="18" charset="0"/>
              </a:rPr>
              <a:t>        </a:t>
            </a:r>
            <a:r>
              <a:rPr lang="zh-CN" altLang="zh-CN" sz="2000" smtClean="0">
                <a:latin typeface="Times New Roman" pitchFamily="18" charset="0"/>
              </a:rPr>
              <a:t>在成功安装无线网卡之后，在</a:t>
            </a:r>
            <a:r>
              <a:rPr lang="en-US" altLang="zh-CN" sz="2000" smtClean="0">
                <a:latin typeface="Times New Roman" pitchFamily="18" charset="0"/>
              </a:rPr>
              <a:t>Windows XP</a:t>
            </a:r>
            <a:r>
              <a:rPr lang="zh-CN" altLang="zh-CN" sz="2000" smtClean="0">
                <a:latin typeface="Times New Roman" pitchFamily="18" charset="0"/>
              </a:rPr>
              <a:t>系统任务栏中会出现一个连接图标</a:t>
            </a:r>
            <a:r>
              <a:rPr lang="en-US" altLang="zh-CN" sz="2000" smtClean="0">
                <a:latin typeface="Times New Roman" pitchFamily="18" charset="0"/>
              </a:rPr>
              <a:t>(</a:t>
            </a:r>
            <a:r>
              <a:rPr lang="zh-CN" altLang="zh-CN" sz="2000" smtClean="0">
                <a:latin typeface="Times New Roman" pitchFamily="18" charset="0"/>
              </a:rPr>
              <a:t>在</a:t>
            </a:r>
            <a:r>
              <a:rPr lang="en-US" altLang="zh-CN" sz="2000" smtClean="0">
                <a:latin typeface="Times New Roman" pitchFamily="18" charset="0"/>
              </a:rPr>
              <a:t>“</a:t>
            </a:r>
            <a:r>
              <a:rPr lang="zh-CN" altLang="zh-CN" sz="2000" smtClean="0">
                <a:latin typeface="Times New Roman" pitchFamily="18" charset="0"/>
              </a:rPr>
              <a:t>网络连接</a:t>
            </a:r>
            <a:r>
              <a:rPr lang="en-US" altLang="zh-CN" sz="2000" smtClean="0">
                <a:latin typeface="Times New Roman" pitchFamily="18" charset="0"/>
              </a:rPr>
              <a:t>”</a:t>
            </a:r>
            <a:r>
              <a:rPr lang="zh-CN" altLang="zh-CN" sz="2000" smtClean="0">
                <a:latin typeface="Times New Roman" pitchFamily="18" charset="0"/>
              </a:rPr>
              <a:t>窗口中还会增加</a:t>
            </a:r>
            <a:r>
              <a:rPr lang="en-US" altLang="zh-CN" sz="2000" smtClean="0">
                <a:latin typeface="Times New Roman" pitchFamily="18" charset="0"/>
              </a:rPr>
              <a:t>“</a:t>
            </a:r>
            <a:r>
              <a:rPr lang="zh-CN" altLang="zh-CN" sz="2000" smtClean="0">
                <a:latin typeface="Times New Roman" pitchFamily="18" charset="0"/>
              </a:rPr>
              <a:t>无线网络连接</a:t>
            </a:r>
            <a:r>
              <a:rPr lang="en-US" altLang="zh-CN" sz="2000" smtClean="0">
                <a:latin typeface="Times New Roman" pitchFamily="18" charset="0"/>
              </a:rPr>
              <a:t>”</a:t>
            </a:r>
            <a:r>
              <a:rPr lang="zh-CN" altLang="zh-CN" sz="2000" smtClean="0">
                <a:latin typeface="Times New Roman" pitchFamily="18" charset="0"/>
              </a:rPr>
              <a:t>图标</a:t>
            </a:r>
            <a:r>
              <a:rPr lang="en-US" altLang="zh-CN" sz="2000" smtClean="0">
                <a:latin typeface="Times New Roman" pitchFamily="18" charset="0"/>
              </a:rPr>
              <a:t>)</a:t>
            </a:r>
            <a:r>
              <a:rPr lang="zh-CN" altLang="zh-CN" sz="2000" smtClean="0">
                <a:latin typeface="Times New Roman" pitchFamily="18" charset="0"/>
              </a:rPr>
              <a:t>，右键点击该图标，选择</a:t>
            </a:r>
            <a:r>
              <a:rPr lang="en-US" altLang="zh-CN" sz="2000" smtClean="0">
                <a:latin typeface="Times New Roman" pitchFamily="18" charset="0"/>
              </a:rPr>
              <a:t>“</a:t>
            </a:r>
            <a:r>
              <a:rPr lang="zh-CN" altLang="zh-CN" sz="2000" smtClean="0">
                <a:latin typeface="Times New Roman" pitchFamily="18" charset="0"/>
              </a:rPr>
              <a:t>查看可用的无线连接</a:t>
            </a:r>
            <a:r>
              <a:rPr lang="en-US" altLang="zh-CN" sz="2000" smtClean="0">
                <a:latin typeface="Times New Roman" pitchFamily="18" charset="0"/>
              </a:rPr>
              <a:t>”</a:t>
            </a:r>
            <a:r>
              <a:rPr lang="zh-CN" altLang="zh-CN" sz="2000" smtClean="0">
                <a:latin typeface="Times New Roman" pitchFamily="18" charset="0"/>
              </a:rPr>
              <a:t>命令，在出现的对话框中会显示搜索到的可用无线网络，选中该网络，点击</a:t>
            </a:r>
            <a:r>
              <a:rPr lang="en-US" altLang="zh-CN" sz="2000" smtClean="0">
                <a:latin typeface="Times New Roman" pitchFamily="18" charset="0"/>
              </a:rPr>
              <a:t>“</a:t>
            </a:r>
            <a:r>
              <a:rPr lang="zh-CN" altLang="zh-CN" sz="2000" smtClean="0">
                <a:latin typeface="Times New Roman" pitchFamily="18" charset="0"/>
              </a:rPr>
              <a:t>连接</a:t>
            </a:r>
            <a:r>
              <a:rPr lang="en-US" altLang="zh-CN" sz="2000" smtClean="0">
                <a:latin typeface="Times New Roman" pitchFamily="18" charset="0"/>
              </a:rPr>
              <a:t>”</a:t>
            </a:r>
            <a:r>
              <a:rPr lang="zh-CN" altLang="zh-CN" sz="2000" smtClean="0">
                <a:latin typeface="Times New Roman" pitchFamily="18" charset="0"/>
              </a:rPr>
              <a:t>按钮即可连接到该无线网络中。</a:t>
            </a:r>
          </a:p>
          <a:p>
            <a:pPr>
              <a:spcBef>
                <a:spcPct val="0"/>
              </a:spcBef>
            </a:pPr>
            <a:r>
              <a:rPr lang="en-US" altLang="zh-CN" sz="2000" smtClean="0">
                <a:latin typeface="Times New Roman" pitchFamily="18" charset="0"/>
              </a:rPr>
              <a:t>        </a:t>
            </a:r>
            <a:r>
              <a:rPr lang="zh-CN" altLang="zh-CN" sz="2000" smtClean="0">
                <a:latin typeface="Times New Roman" pitchFamily="18" charset="0"/>
              </a:rPr>
              <a:t>接着，在室内选择一个合适位置摆放无线路由器，接通电源即可。为了保证以后能无线上网，需要摆放在离</a:t>
            </a:r>
            <a:r>
              <a:rPr lang="en-US" altLang="zh-CN" sz="2000" smtClean="0">
                <a:latin typeface="Times New Roman" pitchFamily="18" charset="0"/>
              </a:rPr>
              <a:t>Internet</a:t>
            </a:r>
            <a:r>
              <a:rPr lang="zh-CN" altLang="zh-CN" sz="2000" smtClean="0">
                <a:latin typeface="Times New Roman" pitchFamily="18" charset="0"/>
              </a:rPr>
              <a:t>网络入口比较近的地方。另外，我们需要注意无线路由器与安装了无线网卡计算机之间的距离，因为无线信号会受到距离、穿墙等性能影响，距离过长会影响接收信号和数据传输速度，最好保证在</a:t>
            </a:r>
            <a:r>
              <a:rPr lang="en-US" altLang="zh-CN" sz="2000" smtClean="0">
                <a:latin typeface="Times New Roman" pitchFamily="18" charset="0"/>
              </a:rPr>
              <a:t>30</a:t>
            </a:r>
            <a:r>
              <a:rPr lang="zh-CN" altLang="zh-CN" sz="2000" smtClean="0">
                <a:latin typeface="Times New Roman" pitchFamily="18" charset="0"/>
              </a:rPr>
              <a:t>米以内。</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30723"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组建家庭无线局域网</a:t>
            </a:r>
          </a:p>
          <a:p>
            <a:pPr>
              <a:spcBef>
                <a:spcPct val="0"/>
              </a:spcBef>
            </a:pPr>
            <a:r>
              <a:rPr lang="zh-CN" altLang="en-US" sz="2000" smtClean="0">
                <a:latin typeface="Times New Roman" pitchFamily="18" charset="0"/>
              </a:rPr>
              <a:t>（</a:t>
            </a:r>
            <a:r>
              <a:rPr lang="en-US" altLang="zh-CN" sz="2000" smtClean="0">
                <a:latin typeface="Times New Roman" pitchFamily="18" charset="0"/>
              </a:rPr>
              <a:t>3</a:t>
            </a:r>
            <a:r>
              <a:rPr lang="zh-CN" altLang="en-US" sz="2000" smtClean="0">
                <a:latin typeface="Times New Roman" pitchFamily="18" charset="0"/>
              </a:rPr>
              <a:t>）</a:t>
            </a:r>
            <a:r>
              <a:rPr lang="zh-CN" altLang="zh-CN" sz="2000" smtClean="0">
                <a:latin typeface="Times New Roman" pitchFamily="18" charset="0"/>
              </a:rPr>
              <a:t>设置网络环境</a:t>
            </a:r>
          </a:p>
          <a:p>
            <a:pPr>
              <a:spcBef>
                <a:spcPct val="0"/>
              </a:spcBef>
            </a:pPr>
            <a:r>
              <a:rPr lang="en-US" altLang="zh-CN" sz="2000" smtClean="0">
                <a:latin typeface="Times New Roman" pitchFamily="18" charset="0"/>
              </a:rPr>
              <a:t>        </a:t>
            </a:r>
            <a:r>
              <a:rPr lang="zh-CN" altLang="zh-CN" sz="2000" smtClean="0">
                <a:latin typeface="Times New Roman" pitchFamily="18" charset="0"/>
              </a:rPr>
              <a:t>安装好硬件后，还需要分别给无线</a:t>
            </a:r>
            <a:r>
              <a:rPr lang="en-US" altLang="zh-CN" sz="2000" smtClean="0">
                <a:latin typeface="Times New Roman" pitchFamily="18" charset="0"/>
              </a:rPr>
              <a:t>AP</a:t>
            </a:r>
            <a:r>
              <a:rPr lang="zh-CN" altLang="zh-CN" sz="2000" smtClean="0">
                <a:latin typeface="Times New Roman" pitchFamily="18" charset="0"/>
              </a:rPr>
              <a:t>或无线路由器以及对应的无线客户端进行设置。</a:t>
            </a:r>
          </a:p>
          <a:p>
            <a:pPr>
              <a:spcBef>
                <a:spcPct val="0"/>
              </a:spcBef>
            </a:pPr>
            <a:r>
              <a:rPr lang="zh-CN" altLang="en-US" sz="2000" smtClean="0">
                <a:latin typeface="Times New Roman" pitchFamily="18" charset="0"/>
              </a:rPr>
              <a:t>①</a:t>
            </a:r>
            <a:r>
              <a:rPr lang="zh-CN" altLang="zh-CN" sz="2000" smtClean="0">
                <a:latin typeface="Times New Roman" pitchFamily="18" charset="0"/>
              </a:rPr>
              <a:t>设置无线路由器</a:t>
            </a:r>
          </a:p>
          <a:p>
            <a:pPr>
              <a:spcBef>
                <a:spcPct val="0"/>
              </a:spcBef>
            </a:pPr>
            <a:r>
              <a:rPr lang="en-US" altLang="zh-CN" sz="2000" smtClean="0">
                <a:latin typeface="Times New Roman" pitchFamily="18" charset="0"/>
              </a:rPr>
              <a:t>        </a:t>
            </a:r>
            <a:r>
              <a:rPr lang="zh-CN" altLang="zh-CN" sz="2000" smtClean="0">
                <a:latin typeface="Times New Roman" pitchFamily="18" charset="0"/>
              </a:rPr>
              <a:t>在配置无线路由器之前，首先要认真阅读随产品附送的《用户手册》，从中了解到默认的管理</a:t>
            </a:r>
            <a:r>
              <a:rPr lang="en-US" altLang="zh-CN" sz="2000" smtClean="0">
                <a:latin typeface="Times New Roman" pitchFamily="18" charset="0"/>
              </a:rPr>
              <a:t>IP</a:t>
            </a:r>
            <a:r>
              <a:rPr lang="zh-CN" altLang="zh-CN" sz="2000" smtClean="0">
                <a:latin typeface="Times New Roman" pitchFamily="18" charset="0"/>
              </a:rPr>
              <a:t>地址以及访问密码。提示：</a:t>
            </a:r>
            <a:r>
              <a:rPr lang="en-US" altLang="zh-CN" sz="2000" smtClean="0">
                <a:latin typeface="Times New Roman" pitchFamily="18" charset="0"/>
              </a:rPr>
              <a:t>SSID</a:t>
            </a:r>
            <a:r>
              <a:rPr lang="zh-CN" altLang="zh-CN" sz="2000" smtClean="0">
                <a:latin typeface="Times New Roman" pitchFamily="18" charset="0"/>
              </a:rPr>
              <a:t>即</a:t>
            </a:r>
            <a:r>
              <a:rPr lang="en-US" altLang="zh-CN" sz="2000" smtClean="0">
                <a:latin typeface="Times New Roman" pitchFamily="18" charset="0"/>
              </a:rPr>
              <a:t>Service Set Identifier</a:t>
            </a:r>
            <a:r>
              <a:rPr lang="zh-CN" altLang="zh-CN" sz="2000" smtClean="0">
                <a:latin typeface="Times New Roman" pitchFamily="18" charset="0"/>
              </a:rPr>
              <a:t>，也可以缩写为</a:t>
            </a:r>
            <a:r>
              <a:rPr lang="en-US" altLang="zh-CN" sz="2000" smtClean="0">
                <a:latin typeface="Times New Roman" pitchFamily="18" charset="0"/>
              </a:rPr>
              <a:t>ESSID</a:t>
            </a:r>
            <a:r>
              <a:rPr lang="zh-CN" altLang="zh-CN" sz="2000" smtClean="0">
                <a:latin typeface="Times New Roman" pitchFamily="18" charset="0"/>
              </a:rPr>
              <a:t>，表示无线</a:t>
            </a:r>
            <a:r>
              <a:rPr lang="en-US" altLang="zh-CN" sz="2000" smtClean="0">
                <a:latin typeface="Times New Roman" pitchFamily="18" charset="0"/>
              </a:rPr>
              <a:t>AP</a:t>
            </a:r>
            <a:r>
              <a:rPr lang="zh-CN" altLang="zh-CN" sz="2000" smtClean="0">
                <a:latin typeface="Times New Roman" pitchFamily="18" charset="0"/>
              </a:rPr>
              <a:t>或无线路由的标识字符，其实就是无线局域网的名称。该标识主要用来区分不同的无线网络，最多可以由</a:t>
            </a:r>
            <a:r>
              <a:rPr lang="en-US" altLang="zh-CN" sz="2000" smtClean="0">
                <a:latin typeface="Times New Roman" pitchFamily="18" charset="0"/>
              </a:rPr>
              <a:t>32</a:t>
            </a:r>
            <a:r>
              <a:rPr lang="zh-CN" altLang="zh-CN" sz="2000" smtClean="0">
                <a:latin typeface="Times New Roman" pitchFamily="18" charset="0"/>
              </a:rPr>
              <a:t>个字符组成，例如，</a:t>
            </a:r>
            <a:r>
              <a:rPr lang="en-US" altLang="zh-CN" sz="2000" smtClean="0">
                <a:latin typeface="Times New Roman" pitchFamily="18" charset="0"/>
              </a:rPr>
              <a:t>wireless</a:t>
            </a:r>
            <a:r>
              <a:rPr lang="zh-CN" altLang="zh-CN" sz="2000" smtClean="0">
                <a:latin typeface="Times New Roman" pitchFamily="18" charset="0"/>
              </a:rPr>
              <a:t>。</a:t>
            </a:r>
          </a:p>
          <a:p>
            <a:pPr>
              <a:spcBef>
                <a:spcPct val="0"/>
              </a:spcBef>
            </a:pPr>
            <a:r>
              <a:rPr lang="en-US" altLang="zh-CN" sz="2000" smtClean="0">
                <a:latin typeface="Times New Roman" pitchFamily="18" charset="0"/>
              </a:rPr>
              <a:t>        </a:t>
            </a:r>
            <a:r>
              <a:rPr lang="zh-CN" altLang="zh-CN" sz="2000" smtClean="0">
                <a:latin typeface="Times New Roman" pitchFamily="18" charset="0"/>
              </a:rPr>
              <a:t>若使用的这款无线宽带路由器支持</a:t>
            </a:r>
            <a:r>
              <a:rPr lang="en-US" altLang="zh-CN" sz="2000" smtClean="0">
                <a:latin typeface="Times New Roman" pitchFamily="18" charset="0"/>
              </a:rPr>
              <a:t>DHCP</a:t>
            </a:r>
            <a:r>
              <a:rPr lang="zh-CN" altLang="zh-CN" sz="2000" smtClean="0">
                <a:latin typeface="Times New Roman" pitchFamily="18" charset="0"/>
              </a:rPr>
              <a:t>服务器功能，通过</a:t>
            </a:r>
            <a:r>
              <a:rPr lang="en-US" altLang="zh-CN" sz="2000" smtClean="0">
                <a:latin typeface="Times New Roman" pitchFamily="18" charset="0"/>
              </a:rPr>
              <a:t>DHCP</a:t>
            </a:r>
            <a:r>
              <a:rPr lang="zh-CN" altLang="zh-CN" sz="2000" smtClean="0">
                <a:latin typeface="Times New Roman" pitchFamily="18" charset="0"/>
              </a:rPr>
              <a:t>服务器可以自动给无线局域网中的所有计算机自动分配</a:t>
            </a:r>
            <a:r>
              <a:rPr lang="en-US" altLang="zh-CN" sz="2000" smtClean="0">
                <a:latin typeface="Times New Roman" pitchFamily="18" charset="0"/>
              </a:rPr>
              <a:t>IP</a:t>
            </a:r>
            <a:r>
              <a:rPr lang="zh-CN" altLang="zh-CN" sz="2000" smtClean="0">
                <a:latin typeface="Times New Roman" pitchFamily="18" charset="0"/>
              </a:rPr>
              <a:t>地址，这样就不需要手动设置</a:t>
            </a:r>
            <a:r>
              <a:rPr lang="en-US" altLang="zh-CN" sz="2000" smtClean="0">
                <a:latin typeface="Times New Roman" pitchFamily="18" charset="0"/>
              </a:rPr>
              <a:t>IP</a:t>
            </a:r>
            <a:r>
              <a:rPr lang="zh-CN" altLang="zh-CN" sz="2000" smtClean="0">
                <a:latin typeface="Times New Roman" pitchFamily="18" charset="0"/>
              </a:rPr>
              <a:t>地址，也避免出现</a:t>
            </a:r>
            <a:r>
              <a:rPr lang="en-US" altLang="zh-CN" sz="2000" smtClean="0">
                <a:latin typeface="Times New Roman" pitchFamily="18" charset="0"/>
              </a:rPr>
              <a:t>IP</a:t>
            </a:r>
            <a:r>
              <a:rPr lang="zh-CN" altLang="zh-CN" sz="2000" smtClean="0">
                <a:latin typeface="Times New Roman" pitchFamily="18" charset="0"/>
              </a:rPr>
              <a:t>地址冲突。</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31747"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组建家庭无线局域网</a:t>
            </a:r>
          </a:p>
          <a:p>
            <a:pPr>
              <a:spcBef>
                <a:spcPct val="0"/>
              </a:spcBef>
            </a:pPr>
            <a:r>
              <a:rPr lang="zh-CN" altLang="en-US" sz="2000" smtClean="0">
                <a:latin typeface="Times New Roman" pitchFamily="18" charset="0"/>
              </a:rPr>
              <a:t>（</a:t>
            </a:r>
            <a:r>
              <a:rPr lang="en-US" altLang="zh-CN" sz="2000" smtClean="0">
                <a:latin typeface="Times New Roman" pitchFamily="18" charset="0"/>
              </a:rPr>
              <a:t>3</a:t>
            </a:r>
            <a:r>
              <a:rPr lang="zh-CN" altLang="en-US" sz="2000" smtClean="0">
                <a:latin typeface="Times New Roman" pitchFamily="18" charset="0"/>
              </a:rPr>
              <a:t>）</a:t>
            </a:r>
            <a:r>
              <a:rPr lang="zh-CN" altLang="zh-CN" sz="2000" smtClean="0">
                <a:latin typeface="Times New Roman" pitchFamily="18" charset="0"/>
              </a:rPr>
              <a:t>设置网络环境</a:t>
            </a:r>
          </a:p>
          <a:p>
            <a:pPr>
              <a:spcBef>
                <a:spcPct val="0"/>
              </a:spcBef>
            </a:pPr>
            <a:r>
              <a:rPr lang="en-US" altLang="zh-CN" sz="2000" smtClean="0">
                <a:latin typeface="Times New Roman" pitchFamily="18" charset="0"/>
              </a:rPr>
              <a:t>    </a:t>
            </a:r>
            <a:r>
              <a:rPr lang="zh-CN" altLang="zh-CN" sz="2000" smtClean="0">
                <a:latin typeface="Times New Roman" pitchFamily="18" charset="0"/>
              </a:rPr>
              <a:t>安装好硬件后，还需要分别给无线</a:t>
            </a:r>
            <a:r>
              <a:rPr lang="en-US" altLang="zh-CN" sz="2000" smtClean="0">
                <a:latin typeface="Times New Roman" pitchFamily="18" charset="0"/>
              </a:rPr>
              <a:t>AP</a:t>
            </a:r>
            <a:r>
              <a:rPr lang="zh-CN" altLang="zh-CN" sz="2000" smtClean="0">
                <a:latin typeface="Times New Roman" pitchFamily="18" charset="0"/>
              </a:rPr>
              <a:t>或无线</a:t>
            </a:r>
            <a:r>
              <a:rPr lang="zh-CN" altLang="zh-CN" sz="2000" smtClean="0"/>
              <a:t>路由器以及对应的无线客户端进行设置。</a:t>
            </a:r>
          </a:p>
          <a:p>
            <a:pPr>
              <a:spcBef>
                <a:spcPct val="0"/>
              </a:spcBef>
            </a:pPr>
            <a:r>
              <a:rPr lang="zh-CN" altLang="en-US" sz="2000" smtClean="0"/>
              <a:t>②</a:t>
            </a:r>
            <a:r>
              <a:rPr lang="zh-CN" altLang="zh-CN" sz="2000" smtClean="0"/>
              <a:t>无线客户端设置</a:t>
            </a:r>
          </a:p>
          <a:p>
            <a:pPr>
              <a:spcBef>
                <a:spcPct val="0"/>
              </a:spcBef>
            </a:pPr>
            <a:r>
              <a:rPr lang="en-US" altLang="zh-CN" sz="2000" smtClean="0"/>
              <a:t>    </a:t>
            </a:r>
            <a:r>
              <a:rPr lang="zh-CN" altLang="zh-CN" sz="2000" smtClean="0"/>
              <a:t>设置完无线路由器后，下面还需要对安装了无线网卡的客户端进行设置。</a:t>
            </a:r>
          </a:p>
          <a:p>
            <a:pPr>
              <a:spcBef>
                <a:spcPct val="0"/>
              </a:spcBef>
            </a:pPr>
            <a:r>
              <a:rPr lang="en-US" altLang="zh-CN" sz="2000" smtClean="0"/>
              <a:t>    </a:t>
            </a:r>
            <a:r>
              <a:rPr lang="zh-CN" altLang="zh-CN" sz="2000" smtClean="0"/>
              <a:t>在客户端计算机中，右键点击系统任务栏无线连接图标，选择</a:t>
            </a:r>
            <a:r>
              <a:rPr lang="en-US" altLang="zh-CN" sz="2000" smtClean="0"/>
              <a:t>“</a:t>
            </a:r>
            <a:r>
              <a:rPr lang="zh-CN" altLang="zh-CN" sz="2000" smtClean="0"/>
              <a:t>查看可用的无线连接</a:t>
            </a:r>
            <a:r>
              <a:rPr lang="en-US" altLang="zh-CN" sz="2000" smtClean="0"/>
              <a:t>”</a:t>
            </a:r>
            <a:r>
              <a:rPr lang="zh-CN" altLang="zh-CN" sz="2000" smtClean="0"/>
              <a:t>命令，在打开的对话框中点击</a:t>
            </a:r>
            <a:r>
              <a:rPr lang="en-US" altLang="zh-CN" sz="2000" smtClean="0"/>
              <a:t>“</a:t>
            </a:r>
            <a:r>
              <a:rPr lang="zh-CN" altLang="zh-CN" sz="2000" smtClean="0"/>
              <a:t>高级</a:t>
            </a:r>
            <a:r>
              <a:rPr lang="en-US" altLang="zh-CN" sz="2000" smtClean="0"/>
              <a:t>”</a:t>
            </a:r>
            <a:r>
              <a:rPr lang="zh-CN" altLang="zh-CN" sz="2000" smtClean="0"/>
              <a:t>按钮，在打开的对话框中点击</a:t>
            </a:r>
            <a:r>
              <a:rPr lang="en-US" altLang="zh-CN" sz="2000" smtClean="0"/>
              <a:t>“</a:t>
            </a:r>
            <a:r>
              <a:rPr lang="zh-CN" altLang="zh-CN" sz="2000" smtClean="0"/>
              <a:t>无线网络配置</a:t>
            </a:r>
            <a:r>
              <a:rPr lang="en-US" altLang="zh-CN" sz="2000" smtClean="0"/>
              <a:t>”</a:t>
            </a:r>
            <a:r>
              <a:rPr lang="zh-CN" altLang="zh-CN" sz="2000" smtClean="0"/>
              <a:t>选项卡，点击</a:t>
            </a:r>
            <a:r>
              <a:rPr lang="en-US" altLang="zh-CN" sz="2000" smtClean="0"/>
              <a:t>“</a:t>
            </a:r>
            <a:r>
              <a:rPr lang="zh-CN" altLang="zh-CN" sz="2000" smtClean="0"/>
              <a:t>高级</a:t>
            </a:r>
            <a:r>
              <a:rPr lang="en-US" altLang="zh-CN" sz="2000" smtClean="0"/>
              <a:t>”</a:t>
            </a:r>
            <a:r>
              <a:rPr lang="zh-CN" altLang="zh-CN" sz="2000" smtClean="0"/>
              <a:t>按钮，在出现的对话框中选择</a:t>
            </a:r>
            <a:r>
              <a:rPr lang="en-US" altLang="zh-CN" sz="2000" smtClean="0"/>
              <a:t>“</a:t>
            </a:r>
            <a:r>
              <a:rPr lang="zh-CN" altLang="zh-CN" sz="2000" smtClean="0"/>
              <a:t>仅访问点</a:t>
            </a:r>
            <a:r>
              <a:rPr lang="en-US" altLang="zh-CN" sz="2000" smtClean="0"/>
              <a:t>(</a:t>
            </a:r>
            <a:r>
              <a:rPr lang="zh-CN" altLang="zh-CN" sz="2000" smtClean="0"/>
              <a:t>结构</a:t>
            </a:r>
            <a:r>
              <a:rPr lang="en-US" altLang="zh-CN" sz="2000" smtClean="0"/>
              <a:t>)</a:t>
            </a:r>
            <a:r>
              <a:rPr lang="zh-CN" altLang="zh-CN" sz="2000" smtClean="0"/>
              <a:t>网络</a:t>
            </a:r>
            <a:r>
              <a:rPr lang="en-US" altLang="zh-CN" sz="2000" smtClean="0"/>
              <a:t>”</a:t>
            </a:r>
            <a:r>
              <a:rPr lang="zh-CN" altLang="zh-CN" sz="2000" smtClean="0"/>
              <a:t>或</a:t>
            </a:r>
            <a:r>
              <a:rPr lang="en-US" altLang="zh-CN" sz="2000" smtClean="0"/>
              <a:t>“</a:t>
            </a:r>
            <a:r>
              <a:rPr lang="zh-CN" altLang="zh-CN" sz="2000" smtClean="0"/>
              <a:t>任何可用的网络</a:t>
            </a:r>
            <a:r>
              <a:rPr lang="en-US" altLang="zh-CN" sz="2000" smtClean="0"/>
              <a:t>(</a:t>
            </a:r>
            <a:r>
              <a:rPr lang="zh-CN" altLang="zh-CN" sz="2000" smtClean="0"/>
              <a:t>首选访问点</a:t>
            </a:r>
            <a:r>
              <a:rPr lang="en-US" altLang="zh-CN" sz="2000" smtClean="0"/>
              <a:t>)”</a:t>
            </a:r>
            <a:r>
              <a:rPr lang="zh-CN" altLang="zh-CN" sz="2000" smtClean="0"/>
              <a:t>选项，点击</a:t>
            </a:r>
            <a:r>
              <a:rPr lang="en-US" altLang="zh-CN" sz="2000" smtClean="0"/>
              <a:t>“</a:t>
            </a:r>
            <a:r>
              <a:rPr lang="zh-CN" altLang="zh-CN" sz="2000" smtClean="0"/>
              <a:t>关闭</a:t>
            </a:r>
            <a:r>
              <a:rPr lang="en-US" altLang="zh-CN" sz="2000" smtClean="0"/>
              <a:t>”</a:t>
            </a:r>
            <a:r>
              <a:rPr lang="zh-CN" altLang="zh-CN" sz="2000" smtClean="0"/>
              <a:t>按钮即可。</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第一节 </a:t>
            </a:r>
            <a:r>
              <a:rPr lang="zh-CN" altLang="zh-CN" dirty="0" smtClean="0"/>
              <a:t>接入</a:t>
            </a:r>
            <a:r>
              <a:rPr lang="en-US" altLang="zh-CN" dirty="0">
                <a:latin typeface="+mn-lt"/>
              </a:rPr>
              <a:t>Internet</a:t>
            </a:r>
            <a:r>
              <a:rPr lang="zh-CN" altLang="zh-CN" dirty="0"/>
              <a:t>概述</a:t>
            </a:r>
            <a:endParaRPr lang="zh-CN" altLang="en-US" dirty="0" smtClean="0"/>
          </a:p>
        </p:txBody>
      </p:sp>
      <p:sp>
        <p:nvSpPr>
          <p:cNvPr id="5123" name="内容占位符 2"/>
          <p:cNvSpPr>
            <a:spLocks noGrp="1"/>
          </p:cNvSpPr>
          <p:nvPr>
            <p:ph idx="1"/>
          </p:nvPr>
        </p:nvSpPr>
        <p:spPr>
          <a:xfrm>
            <a:off x="144463" y="1125538"/>
            <a:ext cx="8891587" cy="5191125"/>
          </a:xfrm>
        </p:spPr>
        <p:txBody>
          <a:bodyPr/>
          <a:lstStyle/>
          <a:p>
            <a:pPr>
              <a:spcBef>
                <a:spcPct val="0"/>
              </a:spcBef>
            </a:pPr>
            <a:r>
              <a:rPr lang="en-US" altLang="zh-CN" sz="2000" smtClean="0">
                <a:latin typeface="Times New Roman" pitchFamily="18" charset="0"/>
              </a:rPr>
              <a:t>        </a:t>
            </a:r>
            <a:r>
              <a:rPr lang="zh-CN" altLang="zh-CN" sz="2000" smtClean="0">
                <a:latin typeface="Times New Roman" pitchFamily="18" charset="0"/>
              </a:rPr>
              <a:t>提到接入网，首先要涉及一个带宽问题，随着互联网技术的不断发展和完善，接入网的带宽被人们分为窄带和宽带，业内专家普遍认为宽带接入是未来发展方向。</a:t>
            </a:r>
          </a:p>
          <a:p>
            <a:pPr>
              <a:spcBef>
                <a:spcPct val="0"/>
              </a:spcBef>
            </a:pPr>
            <a:r>
              <a:rPr lang="en-US" altLang="zh-CN" sz="2000" smtClean="0">
                <a:latin typeface="Times New Roman" pitchFamily="18" charset="0"/>
              </a:rPr>
              <a:t>        </a:t>
            </a:r>
            <a:r>
              <a:rPr lang="zh-CN" altLang="zh-CN" sz="2000" smtClean="0">
                <a:latin typeface="Times New Roman" pitchFamily="18" charset="0"/>
              </a:rPr>
              <a:t>宽带运营商网络结构举例有，整个城市网络由核心层、汇聚层、边缘汇聚层、接入层组成。社区端到末端用户接入部分就是通常所说的最后一公里，也即它在整个网络中所处位置。</a:t>
            </a:r>
          </a:p>
          <a:p>
            <a:pPr>
              <a:spcBef>
                <a:spcPct val="0"/>
              </a:spcBef>
            </a:pPr>
            <a:r>
              <a:rPr lang="en-US" altLang="zh-CN" sz="2000" smtClean="0">
                <a:latin typeface="Times New Roman" pitchFamily="18" charset="0"/>
              </a:rPr>
              <a:t>        </a:t>
            </a:r>
            <a:r>
              <a:rPr lang="zh-CN" altLang="zh-CN" sz="2000" smtClean="0">
                <a:latin typeface="Times New Roman" pitchFamily="18" charset="0"/>
              </a:rPr>
              <a:t>在接入网中，目前可供选择的接入方式主要有</a:t>
            </a:r>
            <a:r>
              <a:rPr lang="en-US" altLang="zh-CN" sz="2000" smtClean="0">
                <a:latin typeface="Times New Roman" pitchFamily="18" charset="0"/>
              </a:rPr>
              <a:t>PSTN</a:t>
            </a:r>
            <a:r>
              <a:rPr lang="zh-CN" altLang="zh-CN" sz="2000" smtClean="0">
                <a:latin typeface="Times New Roman" pitchFamily="18" charset="0"/>
              </a:rPr>
              <a:t>、</a:t>
            </a:r>
            <a:r>
              <a:rPr lang="en-US" altLang="zh-CN" sz="2000" smtClean="0">
                <a:latin typeface="Times New Roman" pitchFamily="18" charset="0"/>
              </a:rPr>
              <a:t>ISDN</a:t>
            </a:r>
            <a:r>
              <a:rPr lang="zh-CN" altLang="zh-CN" sz="2000" smtClean="0">
                <a:latin typeface="Times New Roman" pitchFamily="18" charset="0"/>
              </a:rPr>
              <a:t>、</a:t>
            </a:r>
            <a:r>
              <a:rPr lang="en-US" altLang="zh-CN" sz="2000" smtClean="0">
                <a:latin typeface="Times New Roman" pitchFamily="18" charset="0"/>
              </a:rPr>
              <a:t>DDN</a:t>
            </a:r>
            <a:r>
              <a:rPr lang="zh-CN" altLang="zh-CN" sz="2000" smtClean="0">
                <a:latin typeface="Times New Roman" pitchFamily="18" charset="0"/>
              </a:rPr>
              <a:t>、</a:t>
            </a:r>
            <a:r>
              <a:rPr lang="en-US" altLang="zh-CN" sz="2000" smtClean="0">
                <a:latin typeface="Times New Roman" pitchFamily="18" charset="0"/>
              </a:rPr>
              <a:t>LAN</a:t>
            </a:r>
            <a:r>
              <a:rPr lang="zh-CN" altLang="zh-CN" sz="2000" smtClean="0">
                <a:latin typeface="Times New Roman" pitchFamily="18" charset="0"/>
              </a:rPr>
              <a:t>、</a:t>
            </a:r>
            <a:r>
              <a:rPr lang="en-US" altLang="zh-CN" sz="2000" smtClean="0">
                <a:latin typeface="Times New Roman" pitchFamily="18" charset="0"/>
              </a:rPr>
              <a:t>ADSL</a:t>
            </a:r>
            <a:r>
              <a:rPr lang="zh-CN" altLang="zh-CN" sz="2000" smtClean="0">
                <a:latin typeface="Times New Roman" pitchFamily="18" charset="0"/>
              </a:rPr>
              <a:t>、</a:t>
            </a:r>
            <a:r>
              <a:rPr lang="en-US" altLang="zh-CN" sz="2000" smtClean="0">
                <a:latin typeface="Times New Roman" pitchFamily="18" charset="0"/>
              </a:rPr>
              <a:t>VDSL</a:t>
            </a:r>
            <a:r>
              <a:rPr lang="zh-CN" altLang="zh-CN" sz="2000" smtClean="0">
                <a:latin typeface="Times New Roman" pitchFamily="18" charset="0"/>
              </a:rPr>
              <a:t>、</a:t>
            </a:r>
            <a:r>
              <a:rPr lang="en-US" altLang="zh-CN" sz="2000" smtClean="0">
                <a:latin typeface="Times New Roman" pitchFamily="18" charset="0"/>
              </a:rPr>
              <a:t>Cable-Modem</a:t>
            </a:r>
            <a:r>
              <a:rPr lang="zh-CN" altLang="zh-CN" sz="2000" smtClean="0">
                <a:latin typeface="Times New Roman" pitchFamily="18" charset="0"/>
              </a:rPr>
              <a:t>、</a:t>
            </a:r>
            <a:r>
              <a:rPr lang="en-US" altLang="zh-CN" sz="2000" smtClean="0">
                <a:latin typeface="Times New Roman" pitchFamily="18" charset="0"/>
              </a:rPr>
              <a:t>PON</a:t>
            </a:r>
            <a:r>
              <a:rPr lang="zh-CN" altLang="zh-CN" sz="2000" smtClean="0">
                <a:latin typeface="Times New Roman" pitchFamily="18" charset="0"/>
              </a:rPr>
              <a:t>和</a:t>
            </a:r>
            <a:r>
              <a:rPr lang="en-US" altLang="zh-CN" sz="2000" smtClean="0">
                <a:latin typeface="Times New Roman" pitchFamily="18" charset="0"/>
              </a:rPr>
              <a:t>LMDS9</a:t>
            </a:r>
            <a:r>
              <a:rPr lang="zh-CN" altLang="zh-CN" sz="2000" smtClean="0">
                <a:latin typeface="Times New Roman" pitchFamily="18" charset="0"/>
              </a:rPr>
              <a:t>种，它们各有各的优缺点。</a:t>
            </a:r>
          </a:p>
          <a:p>
            <a:pPr>
              <a:spcBef>
                <a:spcPct val="0"/>
              </a:spcBef>
            </a:pPr>
            <a:r>
              <a:rPr lang="en-US" altLang="zh-CN" sz="2000" smtClean="0">
                <a:latin typeface="Times New Roman" pitchFamily="18" charset="0"/>
              </a:rPr>
              <a:t>        </a:t>
            </a:r>
            <a:r>
              <a:rPr lang="zh-CN" altLang="zh-CN" sz="2000" smtClean="0">
                <a:latin typeface="Times New Roman" pitchFamily="18" charset="0"/>
              </a:rPr>
              <a:t>一般来说，连接到</a:t>
            </a:r>
            <a:r>
              <a:rPr lang="en-US" altLang="zh-CN" sz="2000" smtClean="0">
                <a:latin typeface="Times New Roman" pitchFamily="18" charset="0"/>
              </a:rPr>
              <a:t>Internet</a:t>
            </a:r>
            <a:r>
              <a:rPr lang="zh-CN" altLang="zh-CN" sz="2000" smtClean="0">
                <a:latin typeface="Times New Roman" pitchFamily="18" charset="0"/>
              </a:rPr>
              <a:t>的常见的方式有六种：</a:t>
            </a:r>
          </a:p>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通过电话拨号上网</a:t>
            </a:r>
          </a:p>
          <a:p>
            <a:pPr>
              <a:spcBef>
                <a:spcPct val="0"/>
              </a:spcBef>
            </a:pPr>
            <a:r>
              <a:rPr lang="en-US" altLang="zh-CN" sz="2000" smtClean="0">
                <a:latin typeface="Times New Roman" pitchFamily="18" charset="0"/>
              </a:rPr>
              <a:t>        </a:t>
            </a:r>
            <a:r>
              <a:rPr lang="zh-CN" altLang="zh-CN" sz="2000" smtClean="0">
                <a:latin typeface="Times New Roman" pitchFamily="18" charset="0"/>
              </a:rPr>
              <a:t>拨号上网是目前最普通家庭用户的上网方式。拨号上网是指通过电话线将计算机连接到</a:t>
            </a:r>
            <a:r>
              <a:rPr lang="en-US" altLang="zh-CN" sz="2000" smtClean="0">
                <a:latin typeface="Times New Roman" pitchFamily="18" charset="0"/>
              </a:rPr>
              <a:t>Internet</a:t>
            </a:r>
            <a:r>
              <a:rPr lang="zh-CN" altLang="zh-CN" sz="2000" smtClean="0">
                <a:latin typeface="Times New Roman" pitchFamily="18" charset="0"/>
              </a:rPr>
              <a:t>，所需要的设备比较简单，一台计算机、一部电话、一个调制解调器（</a:t>
            </a:r>
            <a:r>
              <a:rPr lang="en-US" altLang="zh-CN" sz="2000" smtClean="0">
                <a:latin typeface="Times New Roman" pitchFamily="18" charset="0"/>
              </a:rPr>
              <a:t>Modem</a:t>
            </a:r>
            <a:r>
              <a:rPr lang="zh-CN" altLang="zh-CN" sz="2000" smtClean="0">
                <a:latin typeface="Times New Roman" pitchFamily="18" charset="0"/>
              </a:rPr>
              <a:t>，俗称猫</a:t>
            </a:r>
            <a:r>
              <a:rPr lang="en-US" altLang="zh-CN" sz="2000" smtClean="0">
                <a:latin typeface="Times New Roman" pitchFamily="18" charset="0"/>
              </a:rPr>
              <a:t>) </a:t>
            </a:r>
            <a:r>
              <a:rPr lang="zh-CN" altLang="zh-CN" sz="2000" smtClean="0">
                <a:latin typeface="Times New Roman" pitchFamily="18" charset="0"/>
              </a:rPr>
              <a:t>就可以了。</a:t>
            </a:r>
          </a:p>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en-US" altLang="zh-CN" sz="2000" smtClean="0">
                <a:solidFill>
                  <a:srgbClr val="00B0F0"/>
                </a:solidFill>
                <a:latin typeface="Times New Roman" pitchFamily="18" charset="0"/>
              </a:rPr>
              <a:t>ISDN</a:t>
            </a:r>
            <a:r>
              <a:rPr lang="zh-CN" altLang="zh-CN" sz="2000" smtClean="0">
                <a:solidFill>
                  <a:srgbClr val="00B0F0"/>
                </a:solidFill>
                <a:latin typeface="Times New Roman" pitchFamily="18" charset="0"/>
              </a:rPr>
              <a:t>上网</a:t>
            </a:r>
          </a:p>
          <a:p>
            <a:pPr>
              <a:spcBef>
                <a:spcPct val="0"/>
              </a:spcBef>
            </a:pPr>
            <a:r>
              <a:rPr lang="en-US" altLang="zh-CN" sz="2000" smtClean="0">
                <a:latin typeface="Times New Roman" pitchFamily="18" charset="0"/>
              </a:rPr>
              <a:t>        ISDN</a:t>
            </a:r>
            <a:r>
              <a:rPr lang="zh-CN" altLang="zh-CN" sz="2000" smtClean="0">
                <a:latin typeface="Times New Roman" pitchFamily="18" charset="0"/>
              </a:rPr>
              <a:t>又称为</a:t>
            </a:r>
            <a:r>
              <a:rPr lang="en-US" altLang="zh-CN" sz="2000" smtClean="0">
                <a:latin typeface="Times New Roman" pitchFamily="18" charset="0"/>
              </a:rPr>
              <a:t>“</a:t>
            </a:r>
            <a:r>
              <a:rPr lang="zh-CN" altLang="zh-CN" sz="2000" smtClean="0">
                <a:latin typeface="Times New Roman" pitchFamily="18" charset="0"/>
              </a:rPr>
              <a:t>一线通</a:t>
            </a:r>
            <a:r>
              <a:rPr lang="en-US" altLang="zh-CN" sz="2000" smtClean="0">
                <a:latin typeface="Times New Roman" pitchFamily="18" charset="0"/>
              </a:rPr>
              <a:t>”</a:t>
            </a:r>
            <a:r>
              <a:rPr lang="zh-CN" altLang="zh-CN" sz="2000" smtClean="0">
                <a:latin typeface="Times New Roman" pitchFamily="18" charset="0"/>
              </a:rPr>
              <a:t>，是电信运营商在拨号上网方式之后推出的另一种适合家庭用户的使用电话上网方式。采用这种方式上网，一条电话线可以同时进行打电话、上网和收发传真等操作，而且速度比用拨号上网速度还稍微快些。</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32771"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组建办公无线局域网</a:t>
            </a:r>
          </a:p>
          <a:p>
            <a:pPr>
              <a:spcBef>
                <a:spcPct val="0"/>
              </a:spcBef>
            </a:pPr>
            <a:r>
              <a:rPr lang="en-US" altLang="zh-CN" sz="2000" smtClean="0">
                <a:latin typeface="Times New Roman" pitchFamily="18" charset="0"/>
              </a:rPr>
              <a:t>        </a:t>
            </a:r>
            <a:r>
              <a:rPr lang="zh-CN" altLang="zh-CN" sz="2000" smtClean="0">
                <a:latin typeface="Times New Roman" pitchFamily="18" charset="0"/>
              </a:rPr>
              <a:t>组建办公无线局域网与家庭无线局域网的组建差不多，不过，因为办公网络中通常拥有的计算机较多，所以对所实现的功能以及网络规划等方面要求也比较高。</a:t>
            </a:r>
          </a:p>
          <a:p>
            <a:pPr>
              <a:spcBef>
                <a:spcPct val="0"/>
              </a:spcBef>
            </a:pPr>
            <a:r>
              <a:rPr lang="en-US" altLang="zh-CN" sz="2000" smtClean="0">
                <a:latin typeface="Times New Roman" pitchFamily="18" charset="0"/>
              </a:rPr>
              <a:t>        </a:t>
            </a:r>
            <a:r>
              <a:rPr lang="zh-CN" altLang="zh-CN" sz="2000" smtClean="0">
                <a:latin typeface="Times New Roman" pitchFamily="18" charset="0"/>
              </a:rPr>
              <a:t>下面，以拥有</a:t>
            </a:r>
            <a:r>
              <a:rPr lang="en-US" altLang="zh-CN" sz="2000" smtClean="0">
                <a:latin typeface="Times New Roman" pitchFamily="18" charset="0"/>
              </a:rPr>
              <a:t>8</a:t>
            </a:r>
            <a:r>
              <a:rPr lang="zh-CN" altLang="zh-CN" sz="2000" smtClean="0">
                <a:latin typeface="Times New Roman" pitchFamily="18" charset="0"/>
              </a:rPr>
              <a:t>台计算机的小型办公网络为例，其中包括</a:t>
            </a:r>
            <a:r>
              <a:rPr lang="en-US" altLang="zh-CN" sz="2000" smtClean="0">
                <a:latin typeface="Times New Roman" pitchFamily="18" charset="0"/>
              </a:rPr>
              <a:t>3</a:t>
            </a:r>
            <a:r>
              <a:rPr lang="zh-CN" altLang="zh-CN" sz="2000" smtClean="0">
                <a:latin typeface="Times New Roman" pitchFamily="18" charset="0"/>
              </a:rPr>
              <a:t>个办公室：经理办公室</a:t>
            </a:r>
            <a:r>
              <a:rPr lang="en-US" altLang="zh-CN" sz="2000" smtClean="0">
                <a:latin typeface="Times New Roman" pitchFamily="18" charset="0"/>
              </a:rPr>
              <a:t>(2</a:t>
            </a:r>
            <a:r>
              <a:rPr lang="zh-CN" altLang="zh-CN" sz="2000" smtClean="0">
                <a:latin typeface="Times New Roman" pitchFamily="18" charset="0"/>
              </a:rPr>
              <a:t>台</a:t>
            </a:r>
            <a:r>
              <a:rPr lang="en-US" altLang="zh-CN" sz="2000" smtClean="0">
                <a:latin typeface="Times New Roman" pitchFamily="18" charset="0"/>
              </a:rPr>
              <a:t>)</a:t>
            </a:r>
            <a:r>
              <a:rPr lang="zh-CN" altLang="zh-CN" sz="2000" smtClean="0">
                <a:latin typeface="Times New Roman" pitchFamily="18" charset="0"/>
              </a:rPr>
              <a:t>、财务室</a:t>
            </a:r>
            <a:r>
              <a:rPr lang="en-US" altLang="zh-CN" sz="2000" smtClean="0">
                <a:latin typeface="Times New Roman" pitchFamily="18" charset="0"/>
              </a:rPr>
              <a:t>(1</a:t>
            </a:r>
            <a:r>
              <a:rPr lang="zh-CN" altLang="zh-CN" sz="2000" smtClean="0">
                <a:latin typeface="Times New Roman" pitchFamily="18" charset="0"/>
              </a:rPr>
              <a:t>台</a:t>
            </a:r>
            <a:r>
              <a:rPr lang="en-US" altLang="zh-CN" sz="2000" smtClean="0">
                <a:latin typeface="Times New Roman" pitchFamily="18" charset="0"/>
              </a:rPr>
              <a:t>)</a:t>
            </a:r>
            <a:r>
              <a:rPr lang="zh-CN" altLang="zh-CN" sz="2000" smtClean="0">
                <a:latin typeface="Times New Roman" pitchFamily="18" charset="0"/>
              </a:rPr>
              <a:t>以及工作室</a:t>
            </a:r>
            <a:r>
              <a:rPr lang="en-US" altLang="zh-CN" sz="2000" smtClean="0">
                <a:latin typeface="Times New Roman" pitchFamily="18" charset="0"/>
              </a:rPr>
              <a:t>(5</a:t>
            </a:r>
            <a:r>
              <a:rPr lang="zh-CN" altLang="zh-CN" sz="2000" smtClean="0">
                <a:latin typeface="Times New Roman" pitchFamily="18" charset="0"/>
              </a:rPr>
              <a:t>台</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Internet</a:t>
            </a:r>
            <a:r>
              <a:rPr lang="zh-CN" altLang="zh-CN" sz="2000" smtClean="0">
                <a:latin typeface="Times New Roman" pitchFamily="18" charset="0"/>
              </a:rPr>
              <a:t>接入采用以太网接入</a:t>
            </a:r>
            <a:r>
              <a:rPr lang="en-US" altLang="zh-CN" sz="2000" smtClean="0">
                <a:latin typeface="Times New Roman" pitchFamily="18" charset="0"/>
              </a:rPr>
              <a:t>(10M)</a:t>
            </a:r>
            <a:r>
              <a:rPr lang="zh-CN" altLang="zh-CN" sz="2000" smtClean="0">
                <a:latin typeface="Times New Roman" pitchFamily="18" charset="0"/>
              </a:rPr>
              <a:t>。</a:t>
            </a: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a:t>
            </a:r>
            <a:r>
              <a:rPr lang="zh-CN" altLang="zh-CN" sz="2000" smtClean="0">
                <a:latin typeface="Times New Roman" pitchFamily="18" charset="0"/>
              </a:rPr>
              <a:t>组建前的准备</a:t>
            </a:r>
          </a:p>
          <a:p>
            <a:pPr>
              <a:spcBef>
                <a:spcPct val="0"/>
              </a:spcBef>
            </a:pPr>
            <a:r>
              <a:rPr lang="en-US" altLang="zh-CN" sz="2000" smtClean="0">
                <a:latin typeface="Times New Roman" pitchFamily="18" charset="0"/>
              </a:rPr>
              <a:t>        </a:t>
            </a:r>
            <a:r>
              <a:rPr lang="zh-CN" altLang="zh-CN" sz="2000" smtClean="0">
                <a:latin typeface="Times New Roman" pitchFamily="18" charset="0"/>
              </a:rPr>
              <a:t>对于这种规模的小型办公网络，采用无线路由器的对等网连接是比较适合的。另外，考虑到经理办公室和财务室等重要部门网络的稳定性，准备采用交换机和无线路由器连接的方式。</a:t>
            </a:r>
          </a:p>
          <a:p>
            <a:pPr>
              <a:spcBef>
                <a:spcPct val="0"/>
              </a:spcBef>
            </a:pPr>
            <a:r>
              <a:rPr lang="en-US" altLang="zh-CN" sz="2000" smtClean="0">
                <a:latin typeface="Times New Roman" pitchFamily="18" charset="0"/>
              </a:rPr>
              <a:t>        </a:t>
            </a:r>
            <a:r>
              <a:rPr lang="zh-CN" altLang="zh-CN" sz="2000" smtClean="0">
                <a:latin typeface="Times New Roman" pitchFamily="18" charset="0"/>
              </a:rPr>
              <a:t>这样，除了配备无线路由器外，还需要准备一台交换机</a:t>
            </a:r>
            <a:r>
              <a:rPr lang="en-US" altLang="zh-CN" sz="2000" smtClean="0">
                <a:latin typeface="Times New Roman" pitchFamily="18" charset="0"/>
              </a:rPr>
              <a:t>(TP-LINK TL-R410)</a:t>
            </a:r>
            <a:r>
              <a:rPr lang="zh-CN" altLang="zh-CN" sz="2000" smtClean="0">
                <a:latin typeface="Times New Roman" pitchFamily="18" charset="0"/>
              </a:rPr>
              <a:t>、至少</a:t>
            </a:r>
            <a:r>
              <a:rPr lang="en-US" altLang="zh-CN" sz="2000" smtClean="0">
                <a:latin typeface="Times New Roman" pitchFamily="18" charset="0"/>
              </a:rPr>
              <a:t>4</a:t>
            </a:r>
            <a:r>
              <a:rPr lang="zh-CN" altLang="zh-CN" sz="2000" smtClean="0">
                <a:latin typeface="Times New Roman" pitchFamily="18" charset="0"/>
              </a:rPr>
              <a:t>根网线，用于连接交换机和无线路由器、服务器、经理用笔记本电脑以及财务室计算机。还需要为工作室的每台笔记本电脑配备一块无线网卡，考虑到</a:t>
            </a:r>
            <a:r>
              <a:rPr lang="en-US" altLang="zh-CN" sz="2000" smtClean="0">
                <a:latin typeface="Times New Roman" pitchFamily="18" charset="0"/>
              </a:rPr>
              <a:t>USB</a:t>
            </a:r>
            <a:r>
              <a:rPr lang="zh-CN" altLang="zh-CN" sz="2000" smtClean="0">
                <a:latin typeface="Times New Roman" pitchFamily="18" charset="0"/>
              </a:rPr>
              <a:t>无线网卡即插即用、安装方便、高速传输、无须供电等特点，全部采用</a:t>
            </a:r>
            <a:r>
              <a:rPr lang="en-US" altLang="zh-CN" sz="2000" smtClean="0">
                <a:latin typeface="Times New Roman" pitchFamily="18" charset="0"/>
              </a:rPr>
              <a:t>USB</a:t>
            </a:r>
            <a:r>
              <a:rPr lang="zh-CN" altLang="zh-CN" sz="2000" smtClean="0">
                <a:latin typeface="Times New Roman" pitchFamily="18" charset="0"/>
              </a:rPr>
              <a:t>无线网卡</a:t>
            </a:r>
            <a:r>
              <a:rPr lang="en-US" altLang="zh-CN" sz="2000" smtClean="0">
                <a:latin typeface="Times New Roman" pitchFamily="18" charset="0"/>
              </a:rPr>
              <a:t>(TP-LINK TL-WN220M 2.0)</a:t>
            </a:r>
            <a:r>
              <a:rPr lang="zh-CN" altLang="zh-CN" sz="2000" smtClean="0">
                <a:latin typeface="Times New Roman" pitchFamily="18" charset="0"/>
              </a:rPr>
              <a:t>与笔记本电脑连接。</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33795" name="内容占位符 2"/>
          <p:cNvSpPr>
            <a:spLocks noGrp="1"/>
          </p:cNvSpPr>
          <p:nvPr>
            <p:ph idx="1"/>
          </p:nvPr>
        </p:nvSpPr>
        <p:spPr>
          <a:xfrm>
            <a:off x="-36513" y="1196975"/>
            <a:ext cx="9251951" cy="5616575"/>
          </a:xfrm>
        </p:spPr>
        <p:txBody>
          <a:bodyPr/>
          <a:lstStyle/>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组建办公无线局域网</a:t>
            </a:r>
          </a:p>
          <a:p>
            <a:pPr>
              <a:spcBef>
                <a:spcPct val="0"/>
              </a:spcBef>
            </a:pP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a:t>
            </a:r>
            <a:r>
              <a:rPr lang="zh-CN" altLang="zh-CN" sz="2000" smtClean="0">
                <a:latin typeface="Times New Roman" pitchFamily="18" charset="0"/>
              </a:rPr>
              <a:t>安装网络设备</a:t>
            </a:r>
          </a:p>
          <a:p>
            <a:pPr>
              <a:spcBef>
                <a:spcPct val="0"/>
              </a:spcBef>
            </a:pPr>
            <a:r>
              <a:rPr lang="en-US" altLang="zh-CN" sz="2000" smtClean="0">
                <a:latin typeface="Times New Roman" pitchFamily="18" charset="0"/>
              </a:rPr>
              <a:t>        </a:t>
            </a:r>
            <a:r>
              <a:rPr lang="zh-CN" altLang="zh-CN" sz="2000" smtClean="0">
                <a:latin typeface="Times New Roman" pitchFamily="18" charset="0"/>
              </a:rPr>
              <a:t>在工作室中，首先需要给每台笔记本电脑安装</a:t>
            </a:r>
            <a:r>
              <a:rPr lang="en-US" altLang="zh-CN" sz="2000" smtClean="0">
                <a:latin typeface="Times New Roman" pitchFamily="18" charset="0"/>
              </a:rPr>
              <a:t>USB</a:t>
            </a:r>
            <a:r>
              <a:rPr lang="zh-CN" altLang="zh-CN" sz="2000" smtClean="0">
                <a:latin typeface="Times New Roman" pitchFamily="18" charset="0"/>
              </a:rPr>
              <a:t>无线网卡：</a:t>
            </a:r>
          </a:p>
          <a:p>
            <a:pPr>
              <a:spcBef>
                <a:spcPct val="0"/>
              </a:spcBef>
            </a:pPr>
            <a:r>
              <a:rPr lang="en-US" altLang="zh-CN" sz="2000" smtClean="0">
                <a:latin typeface="Times New Roman" pitchFamily="18" charset="0"/>
              </a:rPr>
              <a:t>        </a:t>
            </a:r>
            <a:r>
              <a:rPr lang="zh-CN" altLang="zh-CN" sz="2000" smtClean="0">
                <a:latin typeface="Times New Roman" pitchFamily="18" charset="0"/>
              </a:rPr>
              <a:t>将</a:t>
            </a:r>
            <a:r>
              <a:rPr lang="en-US" altLang="zh-CN" sz="2000" smtClean="0">
                <a:latin typeface="Times New Roman" pitchFamily="18" charset="0"/>
              </a:rPr>
              <a:t>USB</a:t>
            </a:r>
            <a:r>
              <a:rPr lang="zh-CN" altLang="zh-CN" sz="2000" smtClean="0">
                <a:latin typeface="Times New Roman" pitchFamily="18" charset="0"/>
              </a:rPr>
              <a:t>无线网卡和笔记本电脑的</a:t>
            </a:r>
            <a:r>
              <a:rPr lang="en-US" altLang="zh-CN" sz="2000" smtClean="0">
                <a:latin typeface="Times New Roman" pitchFamily="18" charset="0"/>
              </a:rPr>
              <a:t>USB</a:t>
            </a:r>
            <a:r>
              <a:rPr lang="zh-CN" altLang="zh-CN" sz="2000" smtClean="0">
                <a:latin typeface="Times New Roman" pitchFamily="18" charset="0"/>
              </a:rPr>
              <a:t>接口连接，</a:t>
            </a:r>
            <a:r>
              <a:rPr lang="en-US" altLang="zh-CN" sz="2000" smtClean="0">
                <a:latin typeface="Times New Roman" pitchFamily="18" charset="0"/>
              </a:rPr>
              <a:t>Windows XP</a:t>
            </a:r>
            <a:r>
              <a:rPr lang="zh-CN" altLang="zh-CN" sz="2000" smtClean="0">
                <a:latin typeface="Times New Roman" pitchFamily="18" charset="0"/>
              </a:rPr>
              <a:t>会自动提示发现新硬件，并打开</a:t>
            </a:r>
            <a:r>
              <a:rPr lang="en-US" altLang="zh-CN" sz="2000" smtClean="0">
                <a:latin typeface="Times New Roman" pitchFamily="18" charset="0"/>
              </a:rPr>
              <a:t>“</a:t>
            </a:r>
            <a:r>
              <a:rPr lang="zh-CN" altLang="zh-CN" sz="2000" smtClean="0">
                <a:latin typeface="Times New Roman" pitchFamily="18" charset="0"/>
              </a:rPr>
              <a:t>找到新的硬件向导</a:t>
            </a:r>
            <a:r>
              <a:rPr lang="en-US" altLang="zh-CN" sz="2000" smtClean="0">
                <a:latin typeface="Times New Roman" pitchFamily="18" charset="0"/>
              </a:rPr>
              <a:t>”</a:t>
            </a:r>
            <a:r>
              <a:rPr lang="zh-CN" altLang="zh-CN" sz="2000" smtClean="0">
                <a:latin typeface="Times New Roman" pitchFamily="18" charset="0"/>
              </a:rPr>
              <a:t>对话框。将随网卡附带的驱动程序盘插入光驱，选择</a:t>
            </a:r>
            <a:r>
              <a:rPr lang="en-US" altLang="zh-CN" sz="2000" smtClean="0">
                <a:latin typeface="Times New Roman" pitchFamily="18" charset="0"/>
              </a:rPr>
              <a:t>“</a:t>
            </a:r>
            <a:r>
              <a:rPr lang="zh-CN" altLang="zh-CN" sz="2000" smtClean="0">
                <a:latin typeface="Times New Roman" pitchFamily="18" charset="0"/>
              </a:rPr>
              <a:t>自动安装软件</a:t>
            </a:r>
            <a:r>
              <a:rPr lang="en-US" altLang="zh-CN" sz="2000" smtClean="0">
                <a:latin typeface="Times New Roman" pitchFamily="18" charset="0"/>
              </a:rPr>
              <a:t>”</a:t>
            </a:r>
            <a:r>
              <a:rPr lang="zh-CN" altLang="zh-CN" sz="2000" smtClean="0">
                <a:latin typeface="Times New Roman" pitchFamily="18" charset="0"/>
              </a:rPr>
              <a:t>选项，然后点击</a:t>
            </a:r>
            <a:r>
              <a:rPr lang="en-US" altLang="zh-CN" sz="2000" smtClean="0">
                <a:latin typeface="Times New Roman" pitchFamily="18" charset="0"/>
              </a:rPr>
              <a:t>“</a:t>
            </a:r>
            <a:r>
              <a:rPr lang="zh-CN" altLang="zh-CN" sz="2000" smtClean="0">
                <a:latin typeface="Times New Roman" pitchFamily="18" charset="0"/>
              </a:rPr>
              <a:t>下一步</a:t>
            </a:r>
            <a:r>
              <a:rPr lang="en-US" altLang="zh-CN" sz="2000" smtClean="0">
                <a:latin typeface="Times New Roman" pitchFamily="18" charset="0"/>
              </a:rPr>
              <a:t>”</a:t>
            </a:r>
            <a:r>
              <a:rPr lang="zh-CN" altLang="zh-CN" sz="2000" smtClean="0">
                <a:latin typeface="Times New Roman" pitchFamily="18" charset="0"/>
              </a:rPr>
              <a:t>按钮即开始驱动程序的安装。</a:t>
            </a:r>
          </a:p>
          <a:p>
            <a:pPr>
              <a:spcBef>
                <a:spcPct val="0"/>
              </a:spcBef>
            </a:pPr>
            <a:r>
              <a:rPr lang="en-US" altLang="zh-CN" sz="2000" smtClean="0">
                <a:latin typeface="Times New Roman" pitchFamily="18" charset="0"/>
              </a:rPr>
              <a:t>        </a:t>
            </a:r>
            <a:r>
              <a:rPr lang="zh-CN" altLang="zh-CN" sz="2000" smtClean="0">
                <a:latin typeface="Times New Roman" pitchFamily="18" charset="0"/>
              </a:rPr>
              <a:t>这样，打开</a:t>
            </a:r>
            <a:r>
              <a:rPr lang="en-US" altLang="zh-CN" sz="2000" smtClean="0">
                <a:latin typeface="Times New Roman" pitchFamily="18" charset="0"/>
              </a:rPr>
              <a:t>“</a:t>
            </a:r>
            <a:r>
              <a:rPr lang="zh-CN" altLang="zh-CN" sz="2000" smtClean="0">
                <a:latin typeface="Times New Roman" pitchFamily="18" charset="0"/>
              </a:rPr>
              <a:t>网络连接</a:t>
            </a:r>
            <a:r>
              <a:rPr lang="en-US" altLang="zh-CN" sz="2000" smtClean="0">
                <a:latin typeface="Times New Roman" pitchFamily="18" charset="0"/>
              </a:rPr>
              <a:t>”</a:t>
            </a:r>
            <a:r>
              <a:rPr lang="zh-CN" altLang="zh-CN" sz="2000" smtClean="0">
                <a:latin typeface="Times New Roman" pitchFamily="18" charset="0"/>
              </a:rPr>
              <a:t>对话框就可以看到自动创建的</a:t>
            </a:r>
            <a:r>
              <a:rPr lang="en-US" altLang="zh-CN" sz="2000" smtClean="0">
                <a:latin typeface="Times New Roman" pitchFamily="18" charset="0"/>
              </a:rPr>
              <a:t>“</a:t>
            </a:r>
            <a:r>
              <a:rPr lang="zh-CN" altLang="zh-CN" sz="2000" smtClean="0">
                <a:latin typeface="Times New Roman" pitchFamily="18" charset="0"/>
              </a:rPr>
              <a:t>自动无线网络连接</a:t>
            </a:r>
            <a:r>
              <a:rPr lang="en-US" altLang="zh-CN" sz="2000" smtClean="0">
                <a:latin typeface="Times New Roman" pitchFamily="18" charset="0"/>
              </a:rPr>
              <a:t>”</a:t>
            </a:r>
            <a:r>
              <a:rPr lang="zh-CN" altLang="zh-CN" sz="2000" smtClean="0">
                <a:latin typeface="Times New Roman" pitchFamily="18" charset="0"/>
              </a:rPr>
              <a:t>。而且在系统</a:t>
            </a:r>
            <a:r>
              <a:rPr lang="en-US" altLang="zh-CN" sz="2000" smtClean="0">
                <a:latin typeface="Times New Roman" pitchFamily="18" charset="0"/>
              </a:rPr>
              <a:t>“</a:t>
            </a:r>
            <a:r>
              <a:rPr lang="zh-CN" altLang="zh-CN" sz="2000" smtClean="0">
                <a:latin typeface="Times New Roman" pitchFamily="18" charset="0"/>
              </a:rPr>
              <a:t>设备管理器</a:t>
            </a:r>
            <a:r>
              <a:rPr lang="en-US" altLang="zh-CN" sz="2000" smtClean="0">
                <a:latin typeface="Times New Roman" pitchFamily="18" charset="0"/>
              </a:rPr>
              <a:t>”</a:t>
            </a:r>
            <a:r>
              <a:rPr lang="zh-CN" altLang="zh-CN" sz="2000" smtClean="0">
                <a:latin typeface="Times New Roman" pitchFamily="18" charset="0"/>
              </a:rPr>
              <a:t>对话框中的</a:t>
            </a:r>
            <a:r>
              <a:rPr lang="en-US" altLang="zh-CN" sz="2000" smtClean="0">
                <a:latin typeface="Times New Roman" pitchFamily="18" charset="0"/>
              </a:rPr>
              <a:t>“</a:t>
            </a:r>
            <a:r>
              <a:rPr lang="zh-CN" altLang="zh-CN" sz="2000" smtClean="0">
                <a:latin typeface="Times New Roman" pitchFamily="18" charset="0"/>
              </a:rPr>
              <a:t>网络适配器</a:t>
            </a:r>
            <a:r>
              <a:rPr lang="en-US" altLang="zh-CN" sz="2000" smtClean="0">
                <a:latin typeface="Times New Roman" pitchFamily="18" charset="0"/>
              </a:rPr>
              <a:t>”</a:t>
            </a:r>
            <a:r>
              <a:rPr lang="zh-CN" altLang="zh-CN" sz="2000" smtClean="0">
                <a:latin typeface="Times New Roman" pitchFamily="18" charset="0"/>
              </a:rPr>
              <a:t>项中可以看到已经安装的</a:t>
            </a:r>
            <a:r>
              <a:rPr lang="en-US" altLang="zh-CN" sz="2000" smtClean="0">
                <a:latin typeface="Times New Roman" pitchFamily="18" charset="0"/>
              </a:rPr>
              <a:t>USB</a:t>
            </a:r>
            <a:r>
              <a:rPr lang="zh-CN" altLang="zh-CN" sz="2000" smtClean="0">
                <a:latin typeface="Times New Roman" pitchFamily="18" charset="0"/>
              </a:rPr>
              <a:t>无线网卡。</a:t>
            </a:r>
          </a:p>
          <a:p>
            <a:pPr>
              <a:spcBef>
                <a:spcPct val="0"/>
              </a:spcBef>
            </a:pPr>
            <a:r>
              <a:rPr lang="en-US" altLang="zh-CN" sz="2000" smtClean="0">
                <a:latin typeface="Times New Roman" pitchFamily="18" charset="0"/>
              </a:rPr>
              <a:t>        </a:t>
            </a:r>
            <a:r>
              <a:rPr lang="zh-CN" altLang="zh-CN" sz="2000" smtClean="0">
                <a:latin typeface="Times New Roman" pitchFamily="18" charset="0"/>
              </a:rPr>
              <a:t>接着，将</a:t>
            </a:r>
            <a:r>
              <a:rPr lang="en-US" altLang="zh-CN" sz="2000" smtClean="0">
                <a:latin typeface="Times New Roman" pitchFamily="18" charset="0"/>
              </a:rPr>
              <a:t>TP-LINK TL-R410</a:t>
            </a:r>
            <a:r>
              <a:rPr lang="zh-CN" altLang="zh-CN" sz="2000" smtClean="0">
                <a:latin typeface="Times New Roman" pitchFamily="18" charset="0"/>
              </a:rPr>
              <a:t>交换机的</a:t>
            </a:r>
            <a:r>
              <a:rPr lang="en-US" altLang="zh-CN" sz="2000" smtClean="0">
                <a:latin typeface="Times New Roman" pitchFamily="18" charset="0"/>
              </a:rPr>
              <a:t>UpLink</a:t>
            </a:r>
            <a:r>
              <a:rPr lang="zh-CN" altLang="zh-CN" sz="2000" smtClean="0">
                <a:latin typeface="Times New Roman" pitchFamily="18" charset="0"/>
              </a:rPr>
              <a:t>端口和进入办公网络的</a:t>
            </a:r>
            <a:r>
              <a:rPr lang="en-US" altLang="zh-CN" sz="2000" smtClean="0">
                <a:latin typeface="Times New Roman" pitchFamily="18" charset="0"/>
              </a:rPr>
              <a:t>Internet</a:t>
            </a:r>
            <a:r>
              <a:rPr lang="zh-CN" altLang="zh-CN" sz="2000" smtClean="0">
                <a:latin typeface="Times New Roman" pitchFamily="18" charset="0"/>
              </a:rPr>
              <a:t>接入口用网线连接，另外选择一个端口</a:t>
            </a:r>
            <a:r>
              <a:rPr lang="en-US" altLang="zh-CN" sz="2000" smtClean="0">
                <a:latin typeface="Times New Roman" pitchFamily="18" charset="0"/>
              </a:rPr>
              <a:t>(UpLink</a:t>
            </a:r>
            <a:r>
              <a:rPr lang="zh-CN" altLang="zh-CN" sz="2000" smtClean="0">
                <a:latin typeface="Times New Roman" pitchFamily="18" charset="0"/>
              </a:rPr>
              <a:t>旁边的端口除外</a:t>
            </a:r>
            <a:r>
              <a:rPr lang="en-US" altLang="zh-CN" sz="2000" smtClean="0">
                <a:latin typeface="Times New Roman" pitchFamily="18" charset="0"/>
              </a:rPr>
              <a:t>)</a:t>
            </a:r>
            <a:r>
              <a:rPr lang="zh-CN" altLang="zh-CN" sz="2000" smtClean="0">
                <a:latin typeface="Times New Roman" pitchFamily="18" charset="0"/>
              </a:rPr>
              <a:t>与</a:t>
            </a:r>
            <a:r>
              <a:rPr lang="en-US" altLang="zh-CN" sz="2000" smtClean="0">
                <a:latin typeface="Times New Roman" pitchFamily="18" charset="0"/>
              </a:rPr>
              <a:t>TP-LINK TL-WR245 1.0</a:t>
            </a:r>
            <a:r>
              <a:rPr lang="zh-CN" altLang="zh-CN" sz="2000" smtClean="0">
                <a:latin typeface="Times New Roman" pitchFamily="18" charset="0"/>
              </a:rPr>
              <a:t>无线宽带路由器的</a:t>
            </a:r>
            <a:r>
              <a:rPr lang="en-US" altLang="zh-CN" sz="2000" smtClean="0">
                <a:latin typeface="Times New Roman" pitchFamily="18" charset="0"/>
              </a:rPr>
              <a:t>WAN</a:t>
            </a:r>
            <a:r>
              <a:rPr lang="zh-CN" altLang="zh-CN" sz="2000" smtClean="0">
                <a:latin typeface="Times New Roman" pitchFamily="18" charset="0"/>
              </a:rPr>
              <a:t>端口连接，其他端口分别用网线和财务室、经理用计算机连接。因为该无线宽带路由器本身集成</a:t>
            </a:r>
            <a:r>
              <a:rPr lang="en-US" altLang="zh-CN" sz="2000" smtClean="0">
                <a:latin typeface="Times New Roman" pitchFamily="18" charset="0"/>
              </a:rPr>
              <a:t>5</a:t>
            </a:r>
            <a:r>
              <a:rPr lang="zh-CN" altLang="zh-CN" sz="2000" smtClean="0">
                <a:latin typeface="Times New Roman" pitchFamily="18" charset="0"/>
              </a:rPr>
              <a:t>口交换机，除了提供一个</a:t>
            </a:r>
            <a:r>
              <a:rPr lang="en-US" altLang="zh-CN" sz="2000" smtClean="0">
                <a:latin typeface="Times New Roman" pitchFamily="18" charset="0"/>
              </a:rPr>
              <a:t>10/100Mbps</a:t>
            </a:r>
            <a:r>
              <a:rPr lang="zh-CN" altLang="zh-CN" sz="2000" smtClean="0">
                <a:latin typeface="Times New Roman" pitchFamily="18" charset="0"/>
              </a:rPr>
              <a:t>自适应</a:t>
            </a:r>
            <a:r>
              <a:rPr lang="en-US" altLang="zh-CN" sz="2000" smtClean="0">
                <a:latin typeface="Times New Roman" pitchFamily="18" charset="0"/>
              </a:rPr>
              <a:t>WAN</a:t>
            </a:r>
            <a:r>
              <a:rPr lang="zh-CN" altLang="zh-CN" sz="2000" smtClean="0">
                <a:latin typeface="Times New Roman" pitchFamily="18" charset="0"/>
              </a:rPr>
              <a:t>端口外，还提供</a:t>
            </a:r>
            <a:r>
              <a:rPr lang="en-US" altLang="zh-CN" sz="2000" smtClean="0">
                <a:latin typeface="Times New Roman" pitchFamily="18" charset="0"/>
              </a:rPr>
              <a:t>4</a:t>
            </a:r>
            <a:r>
              <a:rPr lang="zh-CN" altLang="zh-CN" sz="2000" smtClean="0">
                <a:latin typeface="Times New Roman" pitchFamily="18" charset="0"/>
              </a:rPr>
              <a:t>个</a:t>
            </a:r>
            <a:r>
              <a:rPr lang="en-US" altLang="zh-CN" sz="2000" smtClean="0">
                <a:latin typeface="Times New Roman" pitchFamily="18" charset="0"/>
              </a:rPr>
              <a:t>10/100Mbps</a:t>
            </a:r>
            <a:r>
              <a:rPr lang="zh-CN" altLang="zh-CN" sz="2000" smtClean="0">
                <a:latin typeface="Times New Roman" pitchFamily="18" charset="0"/>
              </a:rPr>
              <a:t>自适应</a:t>
            </a:r>
            <a:r>
              <a:rPr lang="en-US" altLang="zh-CN" sz="2000" smtClean="0">
                <a:latin typeface="Times New Roman" pitchFamily="18" charset="0"/>
              </a:rPr>
              <a:t>LAN</a:t>
            </a:r>
            <a:r>
              <a:rPr lang="zh-CN" altLang="zh-CN" sz="2000" smtClean="0">
                <a:latin typeface="Times New Roman" pitchFamily="18" charset="0"/>
              </a:rPr>
              <a:t>端口，选择其中的一个端口和服务器连接，并通过服务器对该无线路由器进行管理。</a:t>
            </a:r>
          </a:p>
          <a:p>
            <a:pPr>
              <a:spcBef>
                <a:spcPct val="0"/>
              </a:spcBef>
            </a:pPr>
            <a:r>
              <a:rPr lang="en-US" altLang="zh-CN" sz="2000" smtClean="0">
                <a:latin typeface="Times New Roman" pitchFamily="18" charset="0"/>
              </a:rPr>
              <a:t>        </a:t>
            </a:r>
            <a:r>
              <a:rPr lang="zh-CN" altLang="zh-CN" sz="2000" smtClean="0">
                <a:latin typeface="Times New Roman" pitchFamily="18" charset="0"/>
              </a:rPr>
              <a:t>最后，分别接通交换机、无线路由器电源，该无线网络就可以正常工作了。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34819" name="内容占位符 2"/>
          <p:cNvSpPr>
            <a:spLocks noGrp="1"/>
          </p:cNvSpPr>
          <p:nvPr>
            <p:ph idx="1"/>
          </p:nvPr>
        </p:nvSpPr>
        <p:spPr>
          <a:xfrm>
            <a:off x="107950" y="1196975"/>
            <a:ext cx="8891588" cy="5616575"/>
          </a:xfrm>
        </p:spPr>
        <p:txBody>
          <a:bodyPr/>
          <a:lstStyle/>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组建办公无线局域网</a:t>
            </a:r>
          </a:p>
          <a:p>
            <a:pPr>
              <a:spcBef>
                <a:spcPct val="0"/>
              </a:spcBef>
            </a:pPr>
            <a:r>
              <a:rPr lang="zh-CN" altLang="en-US" sz="2000" smtClean="0">
                <a:latin typeface="Times New Roman" pitchFamily="18" charset="0"/>
              </a:rPr>
              <a:t>（</a:t>
            </a:r>
            <a:r>
              <a:rPr lang="en-US" altLang="zh-CN" sz="2000" smtClean="0">
                <a:latin typeface="Times New Roman" pitchFamily="18" charset="0"/>
              </a:rPr>
              <a:t>3</a:t>
            </a:r>
            <a:r>
              <a:rPr lang="zh-CN" altLang="en-US" sz="2000" smtClean="0">
                <a:latin typeface="Times New Roman" pitchFamily="18" charset="0"/>
              </a:rPr>
              <a:t>）</a:t>
            </a:r>
            <a:r>
              <a:rPr lang="zh-CN" altLang="zh-CN" sz="2000" smtClean="0">
                <a:latin typeface="Times New Roman" pitchFamily="18" charset="0"/>
              </a:rPr>
              <a:t>设置网络环境</a:t>
            </a:r>
          </a:p>
          <a:p>
            <a:pPr>
              <a:spcBef>
                <a:spcPct val="0"/>
              </a:spcBef>
            </a:pPr>
            <a:r>
              <a:rPr lang="en-US" altLang="zh-CN" sz="2000" smtClean="0">
                <a:latin typeface="Times New Roman" pitchFamily="18" charset="0"/>
              </a:rPr>
              <a:t>        </a:t>
            </a:r>
            <a:r>
              <a:rPr lang="zh-CN" altLang="zh-CN" sz="2000" smtClean="0">
                <a:latin typeface="Times New Roman" pitchFamily="18" charset="0"/>
              </a:rPr>
              <a:t>在安装完网络设备后，我们还需要对无线</a:t>
            </a:r>
            <a:r>
              <a:rPr lang="en-US" altLang="zh-CN" sz="2000" smtClean="0">
                <a:latin typeface="Times New Roman" pitchFamily="18" charset="0"/>
              </a:rPr>
              <a:t>AP</a:t>
            </a:r>
            <a:r>
              <a:rPr lang="zh-CN" altLang="zh-CN" sz="2000" smtClean="0">
                <a:latin typeface="Times New Roman" pitchFamily="18" charset="0"/>
              </a:rPr>
              <a:t>或无线路由器、以及安装了无线网卡的计算机进行相应网络设置。</a:t>
            </a:r>
          </a:p>
          <a:p>
            <a:pPr>
              <a:spcBef>
                <a:spcPct val="0"/>
              </a:spcBef>
            </a:pPr>
            <a:r>
              <a:rPr lang="zh-CN" altLang="en-US" sz="2000" smtClean="0">
                <a:latin typeface="Times New Roman" pitchFamily="18" charset="0"/>
              </a:rPr>
              <a:t>①</a:t>
            </a:r>
            <a:r>
              <a:rPr lang="zh-CN" altLang="zh-CN" sz="2000" smtClean="0">
                <a:latin typeface="Times New Roman" pitchFamily="18" charset="0"/>
              </a:rPr>
              <a:t>设置无线路由器</a:t>
            </a:r>
          </a:p>
          <a:p>
            <a:pPr>
              <a:spcBef>
                <a:spcPct val="0"/>
              </a:spcBef>
            </a:pPr>
            <a:r>
              <a:rPr lang="en-US" altLang="zh-CN" sz="2000" smtClean="0">
                <a:latin typeface="Times New Roman" pitchFamily="18" charset="0"/>
              </a:rPr>
              <a:t>        </a:t>
            </a:r>
            <a:r>
              <a:rPr lang="zh-CN" altLang="zh-CN" sz="2000" smtClean="0">
                <a:latin typeface="Times New Roman" pitchFamily="18" charset="0"/>
              </a:rPr>
              <a:t>通过无线路由器组建的局域网中，除了进行常见的基本设置、</a:t>
            </a:r>
            <a:r>
              <a:rPr lang="en-US" altLang="zh-CN" sz="2000" smtClean="0">
                <a:latin typeface="Times New Roman" pitchFamily="18" charset="0"/>
              </a:rPr>
              <a:t>DHCP</a:t>
            </a:r>
            <a:r>
              <a:rPr lang="zh-CN" altLang="zh-CN" sz="2000" smtClean="0">
                <a:latin typeface="Times New Roman" pitchFamily="18" charset="0"/>
              </a:rPr>
              <a:t>设置，还需要进行</a:t>
            </a:r>
            <a:r>
              <a:rPr lang="en-US" altLang="zh-CN" sz="2000" smtClean="0">
                <a:latin typeface="Times New Roman" pitchFamily="18" charset="0"/>
              </a:rPr>
              <a:t>WAN</a:t>
            </a:r>
            <a:r>
              <a:rPr lang="zh-CN" altLang="zh-CN" sz="2000" smtClean="0">
                <a:latin typeface="Times New Roman" pitchFamily="18" charset="0"/>
              </a:rPr>
              <a:t>连接类型以及访问控制等内容的设置。</a:t>
            </a:r>
          </a:p>
          <a:p>
            <a:pPr>
              <a:spcBef>
                <a:spcPct val="0"/>
              </a:spcBef>
            </a:pPr>
            <a:r>
              <a:rPr lang="zh-CN" altLang="en-US" sz="2000" smtClean="0">
                <a:latin typeface="Times New Roman" pitchFamily="18" charset="0"/>
              </a:rPr>
              <a:t>②</a:t>
            </a:r>
            <a:r>
              <a:rPr lang="zh-CN" altLang="zh-CN" sz="2000" smtClean="0">
                <a:latin typeface="Times New Roman" pitchFamily="18" charset="0"/>
              </a:rPr>
              <a:t>客户端设置</a:t>
            </a:r>
          </a:p>
          <a:p>
            <a:pPr>
              <a:spcBef>
                <a:spcPct val="0"/>
              </a:spcBef>
            </a:pPr>
            <a:r>
              <a:rPr lang="en-US" altLang="zh-CN" sz="2000" smtClean="0">
                <a:latin typeface="Times New Roman" pitchFamily="18" charset="0"/>
              </a:rPr>
              <a:t>        </a:t>
            </a:r>
            <a:r>
              <a:rPr lang="zh-CN" altLang="zh-CN" sz="2000" smtClean="0">
                <a:latin typeface="Times New Roman" pitchFamily="18" charset="0"/>
              </a:rPr>
              <a:t>在办公无线局域网中，客户端设置的方法与家庭无线局域网中的客户端设置方法大致相同，要注意工作室中的所有计算机需要设定相同的访问方式，例如，同为</a:t>
            </a:r>
            <a:r>
              <a:rPr lang="en-US" altLang="zh-CN" sz="2000" smtClean="0">
                <a:latin typeface="Times New Roman" pitchFamily="18" charset="0"/>
              </a:rPr>
              <a:t>“</a:t>
            </a:r>
            <a:r>
              <a:rPr lang="zh-CN" altLang="zh-CN" sz="2000" smtClean="0">
                <a:latin typeface="Times New Roman" pitchFamily="18" charset="0"/>
              </a:rPr>
              <a:t>仅访问点</a:t>
            </a:r>
            <a:r>
              <a:rPr lang="en-US" altLang="zh-CN" sz="2000" smtClean="0">
                <a:latin typeface="Times New Roman" pitchFamily="18" charset="0"/>
              </a:rPr>
              <a:t>(</a:t>
            </a:r>
            <a:r>
              <a:rPr lang="zh-CN" altLang="zh-CN" sz="2000" smtClean="0">
                <a:latin typeface="Times New Roman" pitchFamily="18" charset="0"/>
              </a:rPr>
              <a:t>结构</a:t>
            </a:r>
            <a:r>
              <a:rPr lang="en-US" altLang="zh-CN" sz="2000" smtClean="0">
                <a:latin typeface="Times New Roman" pitchFamily="18" charset="0"/>
              </a:rPr>
              <a:t>)</a:t>
            </a:r>
            <a:r>
              <a:rPr lang="zh-CN" altLang="zh-CN" sz="2000" smtClean="0">
                <a:latin typeface="Times New Roman" pitchFamily="18" charset="0"/>
              </a:rPr>
              <a:t>网络</a:t>
            </a:r>
            <a:r>
              <a:rPr lang="en-US" altLang="zh-CN" sz="2000" smtClean="0">
                <a:latin typeface="Times New Roman" pitchFamily="18" charset="0"/>
              </a:rPr>
              <a:t>”</a:t>
            </a:r>
            <a:r>
              <a:rPr lang="zh-CN" altLang="zh-CN" sz="2000" smtClean="0">
                <a:latin typeface="Times New Roman" pitchFamily="18" charset="0"/>
              </a:rPr>
              <a:t>或同为</a:t>
            </a:r>
            <a:r>
              <a:rPr lang="en-US" altLang="zh-CN" sz="2000" smtClean="0">
                <a:latin typeface="Times New Roman" pitchFamily="18" charset="0"/>
              </a:rPr>
              <a:t>“</a:t>
            </a:r>
            <a:r>
              <a:rPr lang="zh-CN" altLang="zh-CN" sz="2000" smtClean="0">
                <a:latin typeface="Times New Roman" pitchFamily="18" charset="0"/>
              </a:rPr>
              <a:t>任何可用的网络</a:t>
            </a:r>
            <a:r>
              <a:rPr lang="en-US" altLang="zh-CN" sz="2000" smtClean="0">
                <a:latin typeface="Times New Roman" pitchFamily="18" charset="0"/>
              </a:rPr>
              <a:t>(</a:t>
            </a:r>
            <a:r>
              <a:rPr lang="zh-CN" altLang="zh-CN" sz="2000" smtClean="0">
                <a:latin typeface="Times New Roman" pitchFamily="18" charset="0"/>
              </a:rPr>
              <a:t>首选访问点</a:t>
            </a:r>
            <a:r>
              <a:rPr lang="en-US" altLang="zh-CN" sz="2000" smtClean="0">
                <a:latin typeface="Times New Roman" pitchFamily="18" charset="0"/>
              </a:rPr>
              <a:t>)”</a:t>
            </a:r>
            <a:r>
              <a:rPr lang="zh-CN" altLang="zh-CN" sz="2000" smtClean="0">
                <a:latin typeface="Times New Roman" pitchFamily="18" charset="0"/>
              </a:rPr>
              <a:t>。另外，还要将每台计算机的工作组设置为相同的名称。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35843" name="内容占位符 2"/>
          <p:cNvSpPr>
            <a:spLocks noGrp="1"/>
          </p:cNvSpPr>
          <p:nvPr>
            <p:ph idx="1"/>
          </p:nvPr>
        </p:nvSpPr>
        <p:spPr>
          <a:xfrm>
            <a:off x="107950" y="1196975"/>
            <a:ext cx="8891588" cy="5616575"/>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无线局域网接入</a:t>
            </a:r>
            <a:r>
              <a:rPr lang="en-US" altLang="zh-CN" sz="2000" smtClean="0">
                <a:solidFill>
                  <a:srgbClr val="00B0F0"/>
                </a:solidFill>
                <a:latin typeface="Times New Roman" pitchFamily="18" charset="0"/>
              </a:rPr>
              <a:t>Internet</a:t>
            </a:r>
            <a:endParaRPr lang="zh-CN" altLang="zh-CN" sz="2000" smtClean="0">
              <a:solidFill>
                <a:srgbClr val="00B0F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在家庭和办公无线网络中，除了可以实现有线局域网常用的文件共享、打印共享等功能，还有一个常见的应用就是共享无线上网。</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a:t>
            </a:r>
            <a:r>
              <a:rPr lang="zh-CN" altLang="zh-CN" sz="2000" smtClean="0">
                <a:latin typeface="Times New Roman" pitchFamily="18" charset="0"/>
              </a:rPr>
              <a:t>单机无线上网</a:t>
            </a:r>
          </a:p>
          <a:p>
            <a:pPr>
              <a:spcBef>
                <a:spcPct val="0"/>
              </a:spcBef>
            </a:pPr>
            <a:r>
              <a:rPr lang="en-US" altLang="zh-CN" sz="2000" smtClean="0">
                <a:latin typeface="Times New Roman" pitchFamily="18" charset="0"/>
              </a:rPr>
              <a:t>        </a:t>
            </a:r>
            <a:r>
              <a:rPr lang="zh-CN" altLang="zh-CN" sz="2000" smtClean="0">
                <a:latin typeface="Times New Roman" pitchFamily="18" charset="0"/>
              </a:rPr>
              <a:t>实现单机无线上网的方法很简单，只要配备一块无线网卡、无线路由器或无线</a:t>
            </a:r>
            <a:r>
              <a:rPr lang="en-US" altLang="zh-CN" sz="2000" smtClean="0">
                <a:latin typeface="Times New Roman" pitchFamily="18" charset="0"/>
              </a:rPr>
              <a:t>AP</a:t>
            </a:r>
            <a:r>
              <a:rPr lang="zh-CN" altLang="zh-CN" sz="2000" smtClean="0">
                <a:latin typeface="Times New Roman" pitchFamily="18" charset="0"/>
              </a:rPr>
              <a:t>，加上</a:t>
            </a:r>
            <a:r>
              <a:rPr lang="en-US" altLang="zh-CN" sz="2000" smtClean="0">
                <a:latin typeface="Times New Roman" pitchFamily="18" charset="0"/>
              </a:rPr>
              <a:t>Internet</a:t>
            </a:r>
            <a:r>
              <a:rPr lang="zh-CN" altLang="zh-CN" sz="2000" smtClean="0">
                <a:latin typeface="Times New Roman" pitchFamily="18" charset="0"/>
              </a:rPr>
              <a:t>接入方式即可。下面以</a:t>
            </a:r>
            <a:r>
              <a:rPr lang="en-US" altLang="zh-CN" sz="2000" smtClean="0">
                <a:latin typeface="Times New Roman" pitchFamily="18" charset="0"/>
              </a:rPr>
              <a:t>ADSL</a:t>
            </a:r>
            <a:r>
              <a:rPr lang="zh-CN" altLang="zh-CN" sz="2000" smtClean="0">
                <a:latin typeface="Times New Roman" pitchFamily="18" charset="0"/>
              </a:rPr>
              <a:t>宽带上网方式为例，介绍如何实现单机无线上网</a:t>
            </a:r>
            <a:r>
              <a:rPr lang="zh-CN" altLang="en-US" sz="2000" smtClean="0">
                <a:latin typeface="Times New Roman" pitchFamily="18" charset="0"/>
              </a:rPr>
              <a:t>。</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36867" name="内容占位符 2"/>
          <p:cNvSpPr>
            <a:spLocks noGrp="1"/>
          </p:cNvSpPr>
          <p:nvPr>
            <p:ph idx="1"/>
          </p:nvPr>
        </p:nvSpPr>
        <p:spPr>
          <a:xfrm>
            <a:off x="107950" y="1196975"/>
            <a:ext cx="8891588" cy="5616575"/>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无线局域网接入</a:t>
            </a:r>
            <a:r>
              <a:rPr lang="en-US" altLang="zh-CN" sz="2000" smtClean="0">
                <a:solidFill>
                  <a:srgbClr val="00B0F0"/>
                </a:solidFill>
                <a:latin typeface="Times New Roman" pitchFamily="18" charset="0"/>
              </a:rPr>
              <a:t>Internet</a:t>
            </a:r>
            <a:endParaRPr lang="zh-CN" altLang="zh-CN" sz="2000" smtClean="0">
              <a:latin typeface="Times New Roman" pitchFamily="18" charset="0"/>
            </a:endParaRP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a:t>
            </a:r>
            <a:r>
              <a:rPr lang="zh-CN" altLang="zh-CN" sz="2000" smtClean="0">
                <a:latin typeface="Times New Roman" pitchFamily="18" charset="0"/>
              </a:rPr>
              <a:t>单机无线上网</a:t>
            </a:r>
          </a:p>
          <a:p>
            <a:pPr>
              <a:spcBef>
                <a:spcPct val="0"/>
              </a:spcBef>
            </a:pPr>
            <a:r>
              <a:rPr lang="zh-CN" altLang="zh-CN" sz="2000" b="1" smtClean="0">
                <a:latin typeface="Times New Roman" pitchFamily="18" charset="0"/>
              </a:rPr>
              <a:t>安装无线网卡</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安装无线网卡的具体方法在组建家庭</a:t>
            </a:r>
            <a:r>
              <a:rPr lang="en-US" altLang="zh-CN" sz="2000" smtClean="0">
                <a:latin typeface="Times New Roman" pitchFamily="18" charset="0"/>
              </a:rPr>
              <a:t>/</a:t>
            </a:r>
            <a:r>
              <a:rPr lang="zh-CN" altLang="zh-CN" sz="2000" smtClean="0">
                <a:latin typeface="Times New Roman" pitchFamily="18" charset="0"/>
              </a:rPr>
              <a:t>办公无线局域网部分已经介绍，这里不再赘述。不过，因为</a:t>
            </a:r>
            <a:r>
              <a:rPr lang="en-US" altLang="zh-CN" sz="2000" smtClean="0">
                <a:latin typeface="Times New Roman" pitchFamily="18" charset="0"/>
              </a:rPr>
              <a:t>ADSL</a:t>
            </a:r>
            <a:r>
              <a:rPr lang="zh-CN" altLang="zh-CN" sz="2000" smtClean="0">
                <a:latin typeface="Times New Roman" pitchFamily="18" charset="0"/>
              </a:rPr>
              <a:t>一般使用动态</a:t>
            </a:r>
            <a:r>
              <a:rPr lang="en-US" altLang="zh-CN" sz="2000" smtClean="0">
                <a:latin typeface="Times New Roman" pitchFamily="18" charset="0"/>
              </a:rPr>
              <a:t>IP</a:t>
            </a:r>
            <a:r>
              <a:rPr lang="zh-CN" altLang="zh-CN" sz="2000" smtClean="0">
                <a:latin typeface="Times New Roman" pitchFamily="18" charset="0"/>
              </a:rPr>
              <a:t>地址，所以还需要进行如下设置：</a:t>
            </a:r>
          </a:p>
          <a:p>
            <a:pPr>
              <a:spcBef>
                <a:spcPct val="0"/>
              </a:spcBef>
            </a:pPr>
            <a:r>
              <a:rPr lang="en-US" altLang="zh-CN" sz="2000" smtClean="0">
                <a:latin typeface="Times New Roman" pitchFamily="18" charset="0"/>
              </a:rPr>
              <a:t>        </a:t>
            </a:r>
            <a:r>
              <a:rPr lang="zh-CN" altLang="zh-CN" sz="2000" smtClean="0">
                <a:latin typeface="Times New Roman" pitchFamily="18" charset="0"/>
              </a:rPr>
              <a:t>打开</a:t>
            </a:r>
            <a:r>
              <a:rPr lang="en-US" altLang="zh-CN" sz="2000" smtClean="0">
                <a:latin typeface="Times New Roman" pitchFamily="18" charset="0"/>
              </a:rPr>
              <a:t>“</a:t>
            </a:r>
            <a:r>
              <a:rPr lang="zh-CN" altLang="zh-CN" sz="2000" smtClean="0">
                <a:latin typeface="Times New Roman" pitchFamily="18" charset="0"/>
              </a:rPr>
              <a:t>网络连接</a:t>
            </a:r>
            <a:r>
              <a:rPr lang="en-US" altLang="zh-CN" sz="2000" smtClean="0">
                <a:latin typeface="Times New Roman" pitchFamily="18" charset="0"/>
              </a:rPr>
              <a:t>”</a:t>
            </a:r>
            <a:r>
              <a:rPr lang="zh-CN" altLang="zh-CN" sz="2000" smtClean="0">
                <a:latin typeface="Times New Roman" pitchFamily="18" charset="0"/>
              </a:rPr>
              <a:t>窗口，右键点击</a:t>
            </a:r>
            <a:r>
              <a:rPr lang="en-US" altLang="zh-CN" sz="2000" smtClean="0">
                <a:latin typeface="Times New Roman" pitchFamily="18" charset="0"/>
              </a:rPr>
              <a:t>“</a:t>
            </a:r>
            <a:r>
              <a:rPr lang="zh-CN" altLang="zh-CN" sz="2000" smtClean="0">
                <a:latin typeface="Times New Roman" pitchFamily="18" charset="0"/>
              </a:rPr>
              <a:t>无线网络连接</a:t>
            </a:r>
            <a:r>
              <a:rPr lang="en-US" altLang="zh-CN" sz="2000" smtClean="0">
                <a:latin typeface="Times New Roman" pitchFamily="18" charset="0"/>
              </a:rPr>
              <a:t>”</a:t>
            </a:r>
            <a:r>
              <a:rPr lang="zh-CN" altLang="zh-CN" sz="2000" smtClean="0">
                <a:latin typeface="Times New Roman" pitchFamily="18" charset="0"/>
              </a:rPr>
              <a:t>图标，选择</a:t>
            </a:r>
            <a:r>
              <a:rPr lang="en-US" altLang="zh-CN" sz="2000" smtClean="0">
                <a:latin typeface="Times New Roman" pitchFamily="18" charset="0"/>
              </a:rPr>
              <a:t>“</a:t>
            </a:r>
            <a:r>
              <a:rPr lang="zh-CN" altLang="zh-CN" sz="2000" smtClean="0">
                <a:latin typeface="Times New Roman" pitchFamily="18" charset="0"/>
              </a:rPr>
              <a:t>属性</a:t>
            </a:r>
            <a:r>
              <a:rPr lang="en-US" altLang="zh-CN" sz="2000" smtClean="0">
                <a:latin typeface="Times New Roman" pitchFamily="18" charset="0"/>
              </a:rPr>
              <a:t>”</a:t>
            </a:r>
            <a:r>
              <a:rPr lang="zh-CN" altLang="zh-CN" sz="2000" smtClean="0">
                <a:latin typeface="Times New Roman" pitchFamily="18" charset="0"/>
              </a:rPr>
              <a:t>命令，打开网卡属性对话框，在</a:t>
            </a:r>
            <a:r>
              <a:rPr lang="en-US" altLang="zh-CN" sz="2000" smtClean="0">
                <a:latin typeface="Times New Roman" pitchFamily="18" charset="0"/>
              </a:rPr>
              <a:t>“</a:t>
            </a:r>
            <a:r>
              <a:rPr lang="zh-CN" altLang="zh-CN" sz="2000" smtClean="0">
                <a:latin typeface="Times New Roman" pitchFamily="18" charset="0"/>
              </a:rPr>
              <a:t>常规</a:t>
            </a:r>
            <a:r>
              <a:rPr lang="en-US" altLang="zh-CN" sz="2000" smtClean="0">
                <a:latin typeface="Times New Roman" pitchFamily="18" charset="0"/>
              </a:rPr>
              <a:t>”</a:t>
            </a:r>
            <a:r>
              <a:rPr lang="zh-CN" altLang="zh-CN" sz="2000" smtClean="0">
                <a:latin typeface="Times New Roman" pitchFamily="18" charset="0"/>
              </a:rPr>
              <a:t>选项卡中双击</a:t>
            </a:r>
            <a:r>
              <a:rPr lang="en-US" altLang="zh-CN" sz="2000" smtClean="0">
                <a:latin typeface="Times New Roman" pitchFamily="18" charset="0"/>
              </a:rPr>
              <a:t>“Internet</a:t>
            </a:r>
            <a:r>
              <a:rPr lang="zh-CN" altLang="zh-CN" sz="2000" smtClean="0">
                <a:latin typeface="Times New Roman" pitchFamily="18" charset="0"/>
              </a:rPr>
              <a:t>协议</a:t>
            </a:r>
            <a:r>
              <a:rPr lang="en-US" altLang="zh-CN" sz="2000" smtClean="0">
                <a:latin typeface="Times New Roman" pitchFamily="18" charset="0"/>
              </a:rPr>
              <a:t>(TCP/IP)”</a:t>
            </a:r>
            <a:r>
              <a:rPr lang="zh-CN" altLang="zh-CN" sz="2000" smtClean="0">
                <a:latin typeface="Times New Roman" pitchFamily="18" charset="0"/>
              </a:rPr>
              <a:t>选项，然后在出现的对话框中选择</a:t>
            </a:r>
            <a:r>
              <a:rPr lang="en-US" altLang="zh-CN" sz="2000" smtClean="0">
                <a:latin typeface="Times New Roman" pitchFamily="18" charset="0"/>
              </a:rPr>
              <a:t>“</a:t>
            </a:r>
            <a:r>
              <a:rPr lang="zh-CN" altLang="zh-CN" sz="2000" smtClean="0">
                <a:latin typeface="Times New Roman" pitchFamily="18" charset="0"/>
              </a:rPr>
              <a:t>自动获得</a:t>
            </a:r>
            <a:r>
              <a:rPr lang="en-US" altLang="zh-CN" sz="2000" smtClean="0">
                <a:latin typeface="Times New Roman" pitchFamily="18" charset="0"/>
              </a:rPr>
              <a:t>IP</a:t>
            </a:r>
            <a:r>
              <a:rPr lang="zh-CN" altLang="zh-CN" sz="2000" smtClean="0">
                <a:latin typeface="Times New Roman" pitchFamily="18" charset="0"/>
              </a:rPr>
              <a:t>地址</a:t>
            </a:r>
            <a:r>
              <a:rPr lang="en-US" altLang="zh-CN" sz="2000" smtClean="0">
                <a:latin typeface="Times New Roman" pitchFamily="18" charset="0"/>
              </a:rPr>
              <a:t>”</a:t>
            </a:r>
            <a:r>
              <a:rPr lang="zh-CN" altLang="zh-CN" sz="2000" smtClean="0">
                <a:latin typeface="Times New Roman" pitchFamily="18" charset="0"/>
              </a:rPr>
              <a:t>选项即可。</a:t>
            </a:r>
          </a:p>
          <a:p>
            <a:pPr>
              <a:spcBef>
                <a:spcPct val="0"/>
              </a:spcBef>
            </a:pPr>
            <a:r>
              <a:rPr lang="en-US" altLang="zh-CN" sz="2000" smtClean="0">
                <a:latin typeface="Times New Roman" pitchFamily="18" charset="0"/>
              </a:rPr>
              <a:t>        </a:t>
            </a:r>
            <a:r>
              <a:rPr lang="zh-CN" altLang="zh-CN" sz="2000" smtClean="0">
                <a:latin typeface="Times New Roman" pitchFamily="18" charset="0"/>
              </a:rPr>
              <a:t>另外，我们还要注意无线网络配置，具体设置内容如下：</a:t>
            </a:r>
          </a:p>
          <a:p>
            <a:pPr>
              <a:spcBef>
                <a:spcPct val="0"/>
              </a:spcBef>
            </a:pPr>
            <a:r>
              <a:rPr lang="en-US" altLang="zh-CN" sz="2000" smtClean="0">
                <a:latin typeface="Times New Roman" pitchFamily="18" charset="0"/>
              </a:rPr>
              <a:t>        </a:t>
            </a:r>
            <a:r>
              <a:rPr lang="zh-CN" altLang="zh-CN" sz="2000" smtClean="0">
                <a:latin typeface="Times New Roman" pitchFamily="18" charset="0"/>
              </a:rPr>
              <a:t>同样是在无线网络连接的属性对话框中，点击</a:t>
            </a:r>
            <a:r>
              <a:rPr lang="en-US" altLang="zh-CN" sz="2000" smtClean="0">
                <a:latin typeface="Times New Roman" pitchFamily="18" charset="0"/>
              </a:rPr>
              <a:t>“</a:t>
            </a:r>
            <a:r>
              <a:rPr lang="zh-CN" altLang="zh-CN" sz="2000" smtClean="0">
                <a:latin typeface="Times New Roman" pitchFamily="18" charset="0"/>
              </a:rPr>
              <a:t>无线网络配置</a:t>
            </a:r>
            <a:r>
              <a:rPr lang="en-US" altLang="zh-CN" sz="2000" smtClean="0">
                <a:latin typeface="Times New Roman" pitchFamily="18" charset="0"/>
              </a:rPr>
              <a:t>”</a:t>
            </a:r>
            <a:r>
              <a:rPr lang="zh-CN" altLang="zh-CN" sz="2000" smtClean="0">
                <a:latin typeface="Times New Roman" pitchFamily="18" charset="0"/>
              </a:rPr>
              <a:t>选项卡。如果需要</a:t>
            </a:r>
            <a:r>
              <a:rPr lang="en-US" altLang="zh-CN" sz="2000" smtClean="0">
                <a:latin typeface="Times New Roman" pitchFamily="18" charset="0"/>
              </a:rPr>
              <a:t>Windows</a:t>
            </a:r>
            <a:r>
              <a:rPr lang="zh-CN" altLang="zh-CN" sz="2000" smtClean="0">
                <a:latin typeface="Times New Roman" pitchFamily="18" charset="0"/>
              </a:rPr>
              <a:t>自动配置无线网络设置，而不用手工设置，必须选择</a:t>
            </a:r>
            <a:r>
              <a:rPr lang="en-US" altLang="zh-CN" sz="2000" smtClean="0">
                <a:latin typeface="Times New Roman" pitchFamily="18" charset="0"/>
              </a:rPr>
              <a:t>“</a:t>
            </a:r>
            <a:r>
              <a:rPr lang="zh-CN" altLang="zh-CN" sz="2000" smtClean="0">
                <a:latin typeface="Times New Roman" pitchFamily="18" charset="0"/>
              </a:rPr>
              <a:t>用</a:t>
            </a:r>
            <a:r>
              <a:rPr lang="en-US" altLang="zh-CN" sz="2000" smtClean="0">
                <a:latin typeface="Times New Roman" pitchFamily="18" charset="0"/>
              </a:rPr>
              <a:t>Windows</a:t>
            </a:r>
            <a:r>
              <a:rPr lang="zh-CN" altLang="zh-CN" sz="2000" smtClean="0">
                <a:latin typeface="Times New Roman" pitchFamily="18" charset="0"/>
              </a:rPr>
              <a:t>来配置我的无线网络设置</a:t>
            </a:r>
            <a:r>
              <a:rPr lang="en-US" altLang="zh-CN" sz="2000" smtClean="0">
                <a:latin typeface="Times New Roman" pitchFamily="18" charset="0"/>
              </a:rPr>
              <a:t>”</a:t>
            </a:r>
            <a:r>
              <a:rPr lang="zh-CN" altLang="zh-CN" sz="2000" smtClean="0">
                <a:latin typeface="Times New Roman" pitchFamily="18" charset="0"/>
              </a:rPr>
              <a:t>选项，点击</a:t>
            </a:r>
            <a:r>
              <a:rPr lang="en-US" altLang="zh-CN" sz="2000" smtClean="0">
                <a:latin typeface="Times New Roman" pitchFamily="18" charset="0"/>
              </a:rPr>
              <a:t>“</a:t>
            </a:r>
            <a:r>
              <a:rPr lang="zh-CN" altLang="zh-CN" sz="2000" smtClean="0">
                <a:latin typeface="Times New Roman" pitchFamily="18" charset="0"/>
              </a:rPr>
              <a:t>高级</a:t>
            </a:r>
            <a:r>
              <a:rPr lang="en-US" altLang="zh-CN" sz="2000" smtClean="0">
                <a:latin typeface="Times New Roman" pitchFamily="18" charset="0"/>
              </a:rPr>
              <a:t>”</a:t>
            </a:r>
            <a:r>
              <a:rPr lang="zh-CN" altLang="zh-CN" sz="2000" smtClean="0">
                <a:latin typeface="Times New Roman" pitchFamily="18" charset="0"/>
              </a:rPr>
              <a:t>按钮，在出现的对话框中选择</a:t>
            </a:r>
            <a:r>
              <a:rPr lang="en-US" altLang="zh-CN" sz="2000" smtClean="0">
                <a:latin typeface="Times New Roman" pitchFamily="18" charset="0"/>
              </a:rPr>
              <a:t>“</a:t>
            </a:r>
            <a:r>
              <a:rPr lang="zh-CN" altLang="zh-CN" sz="2000" smtClean="0">
                <a:latin typeface="Times New Roman" pitchFamily="18" charset="0"/>
              </a:rPr>
              <a:t>仅访问点</a:t>
            </a:r>
            <a:r>
              <a:rPr lang="en-US" altLang="zh-CN" sz="2000" smtClean="0">
                <a:latin typeface="Times New Roman" pitchFamily="18" charset="0"/>
              </a:rPr>
              <a:t>(</a:t>
            </a:r>
            <a:r>
              <a:rPr lang="zh-CN" altLang="zh-CN" sz="2000" smtClean="0">
                <a:latin typeface="Times New Roman" pitchFamily="18" charset="0"/>
              </a:rPr>
              <a:t>结构</a:t>
            </a:r>
            <a:r>
              <a:rPr lang="en-US" altLang="zh-CN" sz="2000" smtClean="0">
                <a:latin typeface="Times New Roman" pitchFamily="18" charset="0"/>
              </a:rPr>
              <a:t>)</a:t>
            </a:r>
            <a:r>
              <a:rPr lang="zh-CN" altLang="zh-CN" sz="2000" smtClean="0">
                <a:latin typeface="Times New Roman" pitchFamily="18" charset="0"/>
              </a:rPr>
              <a:t>网络</a:t>
            </a:r>
            <a:r>
              <a:rPr lang="en-US" altLang="zh-CN" sz="2000" smtClean="0">
                <a:latin typeface="Times New Roman" pitchFamily="18" charset="0"/>
              </a:rPr>
              <a:t>”</a:t>
            </a:r>
            <a:r>
              <a:rPr lang="zh-CN" altLang="zh-CN" sz="2000" smtClean="0">
                <a:latin typeface="Times New Roman" pitchFamily="18" charset="0"/>
              </a:rPr>
              <a:t>或</a:t>
            </a:r>
            <a:r>
              <a:rPr lang="en-US" altLang="zh-CN" sz="2000" smtClean="0">
                <a:latin typeface="Times New Roman" pitchFamily="18" charset="0"/>
              </a:rPr>
              <a:t>“</a:t>
            </a:r>
            <a:r>
              <a:rPr lang="zh-CN" altLang="zh-CN" sz="2000" smtClean="0">
                <a:latin typeface="Times New Roman" pitchFamily="18" charset="0"/>
              </a:rPr>
              <a:t>任何可用的网络</a:t>
            </a:r>
            <a:r>
              <a:rPr lang="en-US" altLang="zh-CN" sz="2000" smtClean="0">
                <a:latin typeface="Times New Roman" pitchFamily="18" charset="0"/>
              </a:rPr>
              <a:t>(</a:t>
            </a:r>
            <a:r>
              <a:rPr lang="zh-CN" altLang="zh-CN" sz="2000" smtClean="0">
                <a:latin typeface="Times New Roman" pitchFamily="18" charset="0"/>
              </a:rPr>
              <a:t>首选访问点</a:t>
            </a:r>
            <a:r>
              <a:rPr lang="en-US" altLang="zh-CN" sz="2000" smtClean="0">
                <a:latin typeface="Times New Roman" pitchFamily="18" charset="0"/>
              </a:rPr>
              <a:t>)”</a:t>
            </a:r>
            <a:r>
              <a:rPr lang="zh-CN" altLang="zh-CN" sz="2000" smtClean="0">
                <a:latin typeface="Times New Roman" pitchFamily="18" charset="0"/>
              </a:rPr>
              <a:t>选项，不能是</a:t>
            </a:r>
            <a:r>
              <a:rPr lang="en-US" altLang="zh-CN" sz="2000" smtClean="0">
                <a:latin typeface="Times New Roman" pitchFamily="18" charset="0"/>
              </a:rPr>
              <a:t>“</a:t>
            </a:r>
            <a:r>
              <a:rPr lang="zh-CN" altLang="zh-CN" sz="2000" smtClean="0">
                <a:latin typeface="Times New Roman" pitchFamily="18" charset="0"/>
              </a:rPr>
              <a:t>仅计算机到计算机</a:t>
            </a:r>
            <a:r>
              <a:rPr lang="en-US" altLang="zh-CN" sz="2000" smtClean="0">
                <a:latin typeface="Times New Roman" pitchFamily="18" charset="0"/>
              </a:rPr>
              <a:t>(</a:t>
            </a:r>
            <a:r>
              <a:rPr lang="zh-CN" altLang="zh-CN" sz="2000" smtClean="0">
                <a:latin typeface="Times New Roman" pitchFamily="18" charset="0"/>
              </a:rPr>
              <a:t>特定</a:t>
            </a:r>
            <a:r>
              <a:rPr lang="en-US" altLang="zh-CN" sz="2000" smtClean="0">
                <a:latin typeface="Times New Roman" pitchFamily="18" charset="0"/>
              </a:rPr>
              <a:t>)”</a:t>
            </a:r>
            <a:r>
              <a:rPr lang="zh-CN" altLang="zh-CN" sz="2000" smtClean="0">
                <a:latin typeface="Times New Roman" pitchFamily="18" charset="0"/>
              </a:rPr>
              <a:t>，否则将无法连接到网络。</a:t>
            </a:r>
          </a:p>
          <a:p>
            <a:pPr>
              <a:spcBef>
                <a:spcPct val="0"/>
              </a:spcBef>
            </a:pPr>
            <a:r>
              <a:rPr lang="en-US" altLang="zh-CN" sz="2000" smtClean="0">
                <a:latin typeface="Times New Roman" pitchFamily="18" charset="0"/>
              </a:rPr>
              <a:t>        </a:t>
            </a:r>
            <a:r>
              <a:rPr lang="zh-CN" altLang="zh-CN" sz="2000" smtClean="0">
                <a:latin typeface="Times New Roman" pitchFamily="18" charset="0"/>
              </a:rPr>
              <a:t>其他无线网络设置使用自动设置即可，不用去管它。</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37891" name="内容占位符 2"/>
          <p:cNvSpPr>
            <a:spLocks noGrp="1"/>
          </p:cNvSpPr>
          <p:nvPr>
            <p:ph idx="1"/>
          </p:nvPr>
        </p:nvSpPr>
        <p:spPr>
          <a:xfrm>
            <a:off x="107950" y="1196975"/>
            <a:ext cx="8891588" cy="5616575"/>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无线局域网接入</a:t>
            </a:r>
            <a:r>
              <a:rPr lang="en-US" altLang="zh-CN" sz="2000" smtClean="0">
                <a:solidFill>
                  <a:srgbClr val="00B0F0"/>
                </a:solidFill>
                <a:latin typeface="Times New Roman" pitchFamily="18" charset="0"/>
              </a:rPr>
              <a:t>Internet</a:t>
            </a:r>
            <a:endParaRPr lang="zh-CN" altLang="zh-CN" sz="2000" smtClean="0">
              <a:latin typeface="Times New Roman" pitchFamily="18" charset="0"/>
            </a:endParaRP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a:t>
            </a:r>
            <a:r>
              <a:rPr lang="zh-CN" altLang="zh-CN" sz="2000" smtClean="0">
                <a:latin typeface="Times New Roman" pitchFamily="18" charset="0"/>
              </a:rPr>
              <a:t>单机无线上网</a:t>
            </a:r>
          </a:p>
          <a:p>
            <a:pPr>
              <a:spcBef>
                <a:spcPct val="0"/>
              </a:spcBef>
            </a:pPr>
            <a:r>
              <a:rPr lang="zh-CN" altLang="zh-CN" sz="2000" b="1" smtClean="0">
                <a:latin typeface="Times New Roman" pitchFamily="18" charset="0"/>
              </a:rPr>
              <a:t>连接网络设备</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用网线将</a:t>
            </a:r>
            <a:r>
              <a:rPr lang="en-US" altLang="zh-CN" sz="2000" smtClean="0">
                <a:latin typeface="Times New Roman" pitchFamily="18" charset="0"/>
              </a:rPr>
              <a:t>ADSL Modem</a:t>
            </a:r>
            <a:r>
              <a:rPr lang="zh-CN" altLang="zh-CN" sz="2000" smtClean="0">
                <a:latin typeface="Times New Roman" pitchFamily="18" charset="0"/>
              </a:rPr>
              <a:t>的</a:t>
            </a:r>
            <a:r>
              <a:rPr lang="en-US" altLang="zh-CN" sz="2000" smtClean="0">
                <a:latin typeface="Times New Roman" pitchFamily="18" charset="0"/>
              </a:rPr>
              <a:t>Ethernet</a:t>
            </a:r>
            <a:r>
              <a:rPr lang="zh-CN" altLang="zh-CN" sz="2000" smtClean="0">
                <a:latin typeface="Times New Roman" pitchFamily="18" charset="0"/>
              </a:rPr>
              <a:t>端口和无线路由器的</a:t>
            </a:r>
            <a:r>
              <a:rPr lang="en-US" altLang="zh-CN" sz="2000" smtClean="0">
                <a:latin typeface="Times New Roman" pitchFamily="18" charset="0"/>
              </a:rPr>
              <a:t>WAN</a:t>
            </a:r>
            <a:r>
              <a:rPr lang="zh-CN" altLang="zh-CN" sz="2000" smtClean="0">
                <a:latin typeface="Times New Roman" pitchFamily="18" charset="0"/>
              </a:rPr>
              <a:t>端口连接起来，然后将</a:t>
            </a:r>
            <a:r>
              <a:rPr lang="en-US" altLang="zh-CN" sz="2000" smtClean="0">
                <a:latin typeface="Times New Roman" pitchFamily="18" charset="0"/>
              </a:rPr>
              <a:t>ADSL Modem</a:t>
            </a:r>
            <a:r>
              <a:rPr lang="zh-CN" altLang="zh-CN" sz="2000" smtClean="0">
                <a:latin typeface="Times New Roman" pitchFamily="18" charset="0"/>
              </a:rPr>
              <a:t>的</a:t>
            </a:r>
            <a:r>
              <a:rPr lang="en-US" altLang="zh-CN" sz="2000" smtClean="0">
                <a:latin typeface="Times New Roman" pitchFamily="18" charset="0"/>
              </a:rPr>
              <a:t>PHONE</a:t>
            </a:r>
            <a:r>
              <a:rPr lang="zh-CN" altLang="zh-CN" sz="2000" smtClean="0">
                <a:latin typeface="Times New Roman" pitchFamily="18" charset="0"/>
              </a:rPr>
              <a:t>端口和电话机连接，将</a:t>
            </a:r>
            <a:r>
              <a:rPr lang="en-US" altLang="zh-CN" sz="2000" smtClean="0">
                <a:latin typeface="Times New Roman" pitchFamily="18" charset="0"/>
              </a:rPr>
              <a:t>ADSL</a:t>
            </a:r>
            <a:r>
              <a:rPr lang="zh-CN" altLang="zh-CN" sz="2000" smtClean="0">
                <a:latin typeface="Times New Roman" pitchFamily="18" charset="0"/>
              </a:rPr>
              <a:t>端口和电话线连接，接通</a:t>
            </a:r>
            <a:r>
              <a:rPr lang="en-US" altLang="zh-CN" sz="2000" smtClean="0">
                <a:latin typeface="Times New Roman" pitchFamily="18" charset="0"/>
              </a:rPr>
              <a:t>ADSL Modem</a:t>
            </a:r>
            <a:r>
              <a:rPr lang="zh-CN" altLang="zh-CN" sz="2000" smtClean="0">
                <a:latin typeface="Times New Roman" pitchFamily="18" charset="0"/>
              </a:rPr>
              <a:t>和无线路由器的电源即可。</a:t>
            </a:r>
          </a:p>
          <a:p>
            <a:pPr>
              <a:spcBef>
                <a:spcPct val="0"/>
              </a:spcBef>
            </a:pPr>
            <a:r>
              <a:rPr lang="zh-CN" altLang="zh-CN" sz="2000" b="1" smtClean="0">
                <a:latin typeface="Times New Roman" pitchFamily="18" charset="0"/>
              </a:rPr>
              <a:t>无线路由器设置</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这里还是以</a:t>
            </a:r>
            <a:r>
              <a:rPr lang="en-US" altLang="zh-CN" sz="2000" smtClean="0">
                <a:latin typeface="Times New Roman" pitchFamily="18" charset="0"/>
              </a:rPr>
              <a:t>TP-LINK TL-WR245 1.0</a:t>
            </a:r>
            <a:r>
              <a:rPr lang="zh-CN" altLang="zh-CN" sz="2000" smtClean="0">
                <a:latin typeface="Times New Roman" pitchFamily="18" charset="0"/>
              </a:rPr>
              <a:t>无线路由器为例，因为它支持</a:t>
            </a:r>
            <a:r>
              <a:rPr lang="en-US" altLang="zh-CN" sz="2000" smtClean="0">
                <a:latin typeface="Times New Roman" pitchFamily="18" charset="0"/>
              </a:rPr>
              <a:t>PPPoE</a:t>
            </a:r>
            <a:r>
              <a:rPr lang="zh-CN" altLang="zh-CN" sz="2000" smtClean="0">
                <a:latin typeface="Times New Roman" pitchFamily="18" charset="0"/>
              </a:rPr>
              <a:t>自动拨号功能，只要打开计算机就可以自动连接到</a:t>
            </a:r>
            <a:r>
              <a:rPr lang="en-US" altLang="zh-CN" sz="2000" smtClean="0">
                <a:latin typeface="Times New Roman" pitchFamily="18" charset="0"/>
              </a:rPr>
              <a:t>Internet</a:t>
            </a:r>
            <a:r>
              <a:rPr lang="zh-CN" altLang="zh-CN" sz="2000" smtClean="0">
                <a:latin typeface="Times New Roman" pitchFamily="18"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38915" name="内容占位符 2"/>
          <p:cNvSpPr>
            <a:spLocks noGrp="1"/>
          </p:cNvSpPr>
          <p:nvPr>
            <p:ph idx="1"/>
          </p:nvPr>
        </p:nvSpPr>
        <p:spPr>
          <a:xfrm>
            <a:off x="107950" y="1196975"/>
            <a:ext cx="8891588" cy="5616575"/>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无线局域网接入</a:t>
            </a:r>
            <a:r>
              <a:rPr lang="en-US" altLang="zh-CN" sz="2000" smtClean="0">
                <a:solidFill>
                  <a:srgbClr val="00B0F0"/>
                </a:solidFill>
                <a:latin typeface="Times New Roman" pitchFamily="18" charset="0"/>
              </a:rPr>
              <a:t>Internet</a:t>
            </a:r>
            <a:endParaRPr lang="zh-CN" altLang="zh-CN" sz="2000" smtClean="0">
              <a:latin typeface="Times New Roman" pitchFamily="18" charset="0"/>
            </a:endParaRP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a:t>
            </a:r>
            <a:r>
              <a:rPr lang="zh-CN" altLang="zh-CN" sz="2000" smtClean="0">
                <a:latin typeface="Times New Roman" pitchFamily="18" charset="0"/>
              </a:rPr>
              <a:t>单机无线上网</a:t>
            </a:r>
          </a:p>
          <a:p>
            <a:pPr>
              <a:spcBef>
                <a:spcPct val="0"/>
              </a:spcBef>
            </a:pPr>
            <a:r>
              <a:rPr lang="zh-CN" altLang="zh-CN" sz="2000" b="1" smtClean="0">
                <a:latin typeface="Times New Roman" pitchFamily="18" charset="0"/>
              </a:rPr>
              <a:t>轻松连上</a:t>
            </a:r>
            <a:r>
              <a:rPr lang="en-US" altLang="zh-CN" sz="2000" b="1" smtClean="0">
                <a:latin typeface="Times New Roman" pitchFamily="18" charset="0"/>
              </a:rPr>
              <a:t>Internet</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在设置好无线路由器之后，无线网卡会自动连接到无线路由器，并在系统任务栏显示当前状态，双击该网络连接图标还可以查看详细的连接状态信息。</a:t>
            </a:r>
          </a:p>
          <a:p>
            <a:pPr>
              <a:spcBef>
                <a:spcPct val="0"/>
              </a:spcBef>
            </a:pPr>
            <a:r>
              <a:rPr lang="en-US" altLang="zh-CN" sz="2000" smtClean="0">
                <a:latin typeface="Times New Roman" pitchFamily="18" charset="0"/>
              </a:rPr>
              <a:t>    </a:t>
            </a:r>
            <a:r>
              <a:rPr lang="zh-CN" altLang="zh-CN" sz="2000" smtClean="0">
                <a:latin typeface="Times New Roman" pitchFamily="18" charset="0"/>
              </a:rPr>
              <a:t>提示：如果</a:t>
            </a:r>
            <a:r>
              <a:rPr lang="en-US" altLang="zh-CN" sz="2000" smtClean="0">
                <a:latin typeface="Times New Roman" pitchFamily="18" charset="0"/>
              </a:rPr>
              <a:t>Windows XP</a:t>
            </a:r>
            <a:r>
              <a:rPr lang="zh-CN" altLang="zh-CN" sz="2000" smtClean="0">
                <a:latin typeface="Times New Roman" pitchFamily="18" charset="0"/>
              </a:rPr>
              <a:t>不能自动连接到无线路由器，应该首先记下在路由器设置页面中看到的</a:t>
            </a:r>
            <a:r>
              <a:rPr lang="en-US" altLang="zh-CN" sz="2000" smtClean="0">
                <a:latin typeface="Times New Roman" pitchFamily="18" charset="0"/>
              </a:rPr>
              <a:t>SSID</a:t>
            </a:r>
            <a:r>
              <a:rPr lang="zh-CN" altLang="zh-CN" sz="2000" smtClean="0">
                <a:latin typeface="Times New Roman" pitchFamily="18" charset="0"/>
              </a:rPr>
              <a:t>值</a:t>
            </a:r>
            <a:r>
              <a:rPr lang="en-US" altLang="zh-CN" sz="2000" smtClean="0">
                <a:latin typeface="Times New Roman" pitchFamily="18" charset="0"/>
              </a:rPr>
              <a:t>(</a:t>
            </a:r>
            <a:r>
              <a:rPr lang="zh-CN" altLang="zh-CN" sz="2000" smtClean="0">
                <a:latin typeface="Times New Roman" pitchFamily="18" charset="0"/>
              </a:rPr>
              <a:t>即无线网络的名称</a:t>
            </a:r>
            <a:r>
              <a:rPr lang="en-US" altLang="zh-CN" sz="2000" smtClean="0">
                <a:latin typeface="Times New Roman" pitchFamily="18" charset="0"/>
              </a:rPr>
              <a:t>)</a:t>
            </a:r>
            <a:r>
              <a:rPr lang="zh-CN" altLang="zh-CN" sz="2000" smtClean="0">
                <a:latin typeface="Times New Roman" pitchFamily="18" charset="0"/>
              </a:rPr>
              <a:t>，接着在</a:t>
            </a:r>
            <a:r>
              <a:rPr lang="en-US" altLang="zh-CN" sz="2000" smtClean="0">
                <a:latin typeface="Times New Roman" pitchFamily="18" charset="0"/>
              </a:rPr>
              <a:t>Windows XP</a:t>
            </a:r>
            <a:r>
              <a:rPr lang="zh-CN" altLang="zh-CN" sz="2000" smtClean="0">
                <a:latin typeface="Times New Roman" pitchFamily="18" charset="0"/>
              </a:rPr>
              <a:t>中打开</a:t>
            </a:r>
            <a:r>
              <a:rPr lang="en-US" altLang="zh-CN" sz="2000" smtClean="0">
                <a:latin typeface="Times New Roman" pitchFamily="18" charset="0"/>
              </a:rPr>
              <a:t>“</a:t>
            </a:r>
            <a:r>
              <a:rPr lang="zh-CN" altLang="zh-CN" sz="2000" smtClean="0">
                <a:latin typeface="Times New Roman" pitchFamily="18" charset="0"/>
              </a:rPr>
              <a:t>无线网络连接属性</a:t>
            </a:r>
            <a:r>
              <a:rPr lang="en-US" altLang="zh-CN" sz="2000" smtClean="0">
                <a:latin typeface="Times New Roman" pitchFamily="18" charset="0"/>
              </a:rPr>
              <a:t>”</a:t>
            </a:r>
            <a:r>
              <a:rPr lang="zh-CN" altLang="zh-CN" sz="2000" smtClean="0">
                <a:latin typeface="Times New Roman" pitchFamily="18" charset="0"/>
              </a:rPr>
              <a:t>对话框，点击</a:t>
            </a:r>
            <a:r>
              <a:rPr lang="en-US" altLang="zh-CN" sz="2000" smtClean="0">
                <a:latin typeface="Times New Roman" pitchFamily="18" charset="0"/>
              </a:rPr>
              <a:t>“</a:t>
            </a:r>
            <a:r>
              <a:rPr lang="zh-CN" altLang="zh-CN" sz="2000" smtClean="0">
                <a:latin typeface="Times New Roman" pitchFamily="18" charset="0"/>
              </a:rPr>
              <a:t>无线网络配置</a:t>
            </a:r>
            <a:r>
              <a:rPr lang="en-US" altLang="zh-CN" sz="2000" smtClean="0">
                <a:latin typeface="Times New Roman" pitchFamily="18" charset="0"/>
              </a:rPr>
              <a:t>”</a:t>
            </a:r>
            <a:r>
              <a:rPr lang="zh-CN" altLang="zh-CN" sz="2000" smtClean="0">
                <a:latin typeface="Times New Roman" pitchFamily="18" charset="0"/>
              </a:rPr>
              <a:t>选项卡，点击</a:t>
            </a:r>
            <a:r>
              <a:rPr lang="en-US" altLang="zh-CN" sz="2000" smtClean="0">
                <a:latin typeface="Times New Roman" pitchFamily="18" charset="0"/>
              </a:rPr>
              <a:t>“</a:t>
            </a:r>
            <a:r>
              <a:rPr lang="zh-CN" altLang="zh-CN" sz="2000" smtClean="0">
                <a:latin typeface="Times New Roman" pitchFamily="18" charset="0"/>
              </a:rPr>
              <a:t>添加</a:t>
            </a:r>
            <a:r>
              <a:rPr lang="en-US" altLang="zh-CN" sz="2000" smtClean="0">
                <a:latin typeface="Times New Roman" pitchFamily="18" charset="0"/>
              </a:rPr>
              <a:t>”</a:t>
            </a:r>
            <a:r>
              <a:rPr lang="zh-CN" altLang="zh-CN" sz="2000" smtClean="0">
                <a:latin typeface="Times New Roman" pitchFamily="18" charset="0"/>
              </a:rPr>
              <a:t>按钮，然后打开的对话框中的</a:t>
            </a:r>
            <a:r>
              <a:rPr lang="en-US" altLang="zh-CN" sz="2000" smtClean="0">
                <a:latin typeface="Times New Roman" pitchFamily="18" charset="0"/>
              </a:rPr>
              <a:t>“</a:t>
            </a:r>
            <a:r>
              <a:rPr lang="zh-CN" altLang="zh-CN" sz="2000" smtClean="0">
                <a:latin typeface="Times New Roman" pitchFamily="18" charset="0"/>
              </a:rPr>
              <a:t>服务设置标识</a:t>
            </a:r>
            <a:r>
              <a:rPr lang="en-US" altLang="zh-CN" sz="2000" smtClean="0">
                <a:latin typeface="Times New Roman" pitchFamily="18" charset="0"/>
              </a:rPr>
              <a:t>(SSID)”</a:t>
            </a:r>
            <a:r>
              <a:rPr lang="zh-CN" altLang="zh-CN" sz="2000" smtClean="0">
                <a:latin typeface="Times New Roman" pitchFamily="18" charset="0"/>
              </a:rPr>
              <a:t>框中输入该值，例如，</a:t>
            </a:r>
            <a:r>
              <a:rPr lang="en-US" altLang="zh-CN" sz="2000" smtClean="0">
                <a:latin typeface="Times New Roman" pitchFamily="18" charset="0"/>
              </a:rPr>
              <a:t>wireless</a:t>
            </a:r>
            <a:r>
              <a:rPr lang="zh-CN" altLang="zh-CN" sz="2000" smtClean="0">
                <a:latin typeface="Times New Roman" pitchFamily="18" charset="0"/>
              </a:rPr>
              <a:t>，点击</a:t>
            </a:r>
            <a:r>
              <a:rPr lang="en-US" altLang="zh-CN" sz="2000" smtClean="0">
                <a:latin typeface="Times New Roman" pitchFamily="18" charset="0"/>
              </a:rPr>
              <a:t>“</a:t>
            </a:r>
            <a:r>
              <a:rPr lang="zh-CN" altLang="zh-CN" sz="2000" smtClean="0">
                <a:latin typeface="Times New Roman" pitchFamily="18" charset="0"/>
              </a:rPr>
              <a:t>确定</a:t>
            </a:r>
            <a:r>
              <a:rPr lang="en-US" altLang="zh-CN" sz="2000" smtClean="0">
                <a:latin typeface="Times New Roman" pitchFamily="18" charset="0"/>
              </a:rPr>
              <a:t>”</a:t>
            </a:r>
            <a:r>
              <a:rPr lang="zh-CN" altLang="zh-CN" sz="2000" smtClean="0">
                <a:latin typeface="Times New Roman" pitchFamily="18" charset="0"/>
              </a:rPr>
              <a:t>按钮。最后，双击任务栏无线网络连接图标，在打开的对话框中选择搜索到无线网络，点击</a:t>
            </a:r>
            <a:r>
              <a:rPr lang="en-US" altLang="zh-CN" sz="2000" smtClean="0">
                <a:latin typeface="Times New Roman" pitchFamily="18" charset="0"/>
              </a:rPr>
              <a:t>“</a:t>
            </a:r>
            <a:r>
              <a:rPr lang="zh-CN" altLang="zh-CN" sz="2000" smtClean="0">
                <a:latin typeface="Times New Roman" pitchFamily="18" charset="0"/>
              </a:rPr>
              <a:t>连接</a:t>
            </a:r>
            <a:r>
              <a:rPr lang="en-US" altLang="zh-CN" sz="2000" smtClean="0">
                <a:latin typeface="Times New Roman" pitchFamily="18" charset="0"/>
              </a:rPr>
              <a:t>”</a:t>
            </a:r>
            <a:r>
              <a:rPr lang="zh-CN" altLang="zh-CN" sz="2000" smtClean="0">
                <a:latin typeface="Times New Roman" pitchFamily="18" charset="0"/>
              </a:rPr>
              <a:t>按钮即可。</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39939" name="内容占位符 2"/>
          <p:cNvSpPr>
            <a:spLocks noGrp="1"/>
          </p:cNvSpPr>
          <p:nvPr>
            <p:ph idx="1"/>
          </p:nvPr>
        </p:nvSpPr>
        <p:spPr>
          <a:xfrm>
            <a:off x="107950" y="1196975"/>
            <a:ext cx="8891588" cy="5616575"/>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无线局域网接入</a:t>
            </a:r>
            <a:r>
              <a:rPr lang="en-US" altLang="zh-CN" sz="2000" smtClean="0">
                <a:solidFill>
                  <a:srgbClr val="00B0F0"/>
                </a:solidFill>
                <a:latin typeface="Times New Roman" pitchFamily="18" charset="0"/>
              </a:rPr>
              <a:t>Internet</a:t>
            </a:r>
            <a:endParaRPr lang="zh-CN" altLang="zh-CN" sz="2000" smtClean="0">
              <a:latin typeface="Times New Roman" pitchFamily="18" charset="0"/>
            </a:endParaRPr>
          </a:p>
          <a:p>
            <a:pPr>
              <a:spcBef>
                <a:spcPct val="0"/>
              </a:spcBef>
            </a:pP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a:t>
            </a:r>
            <a:r>
              <a:rPr lang="zh-CN" altLang="zh-CN" sz="2000" smtClean="0">
                <a:latin typeface="Times New Roman" pitchFamily="18" charset="0"/>
              </a:rPr>
              <a:t>双机共享上网</a:t>
            </a:r>
          </a:p>
          <a:p>
            <a:pPr>
              <a:spcBef>
                <a:spcPct val="0"/>
              </a:spcBef>
            </a:pPr>
            <a:r>
              <a:rPr lang="en-US" altLang="zh-CN" sz="2000" smtClean="0">
                <a:latin typeface="Times New Roman" pitchFamily="18" charset="0"/>
              </a:rPr>
              <a:t>        </a:t>
            </a:r>
            <a:r>
              <a:rPr lang="zh-CN" altLang="zh-CN" sz="2000" smtClean="0">
                <a:latin typeface="Times New Roman" pitchFamily="18" charset="0"/>
              </a:rPr>
              <a:t>实现双机共享上网的方法大致有两种：</a:t>
            </a:r>
          </a:p>
          <a:p>
            <a:pPr>
              <a:spcBef>
                <a:spcPct val="0"/>
              </a:spcBef>
            </a:pPr>
            <a:r>
              <a:rPr lang="en-US" altLang="zh-CN" sz="2000" smtClean="0">
                <a:latin typeface="Times New Roman" pitchFamily="18" charset="0"/>
              </a:rPr>
              <a:t>        </a:t>
            </a:r>
            <a:r>
              <a:rPr lang="zh-CN" altLang="zh-CN" sz="2000" smtClean="0">
                <a:latin typeface="Times New Roman" pitchFamily="18" charset="0"/>
              </a:rPr>
              <a:t>一种是</a:t>
            </a:r>
            <a:r>
              <a:rPr lang="en-US" altLang="zh-CN" sz="2000" smtClean="0">
                <a:latin typeface="Times New Roman" pitchFamily="18" charset="0"/>
              </a:rPr>
              <a:t>Infrastructure</a:t>
            </a:r>
            <a:r>
              <a:rPr lang="zh-CN" altLang="zh-CN" sz="2000" smtClean="0">
                <a:latin typeface="Times New Roman" pitchFamily="18" charset="0"/>
              </a:rPr>
              <a:t>模式</a:t>
            </a:r>
            <a:r>
              <a:rPr lang="en-US" altLang="zh-CN" sz="2000" smtClean="0">
                <a:latin typeface="Times New Roman" pitchFamily="18" charset="0"/>
              </a:rPr>
              <a:t>(</a:t>
            </a:r>
            <a:r>
              <a:rPr lang="zh-CN" altLang="zh-CN" sz="2000" smtClean="0">
                <a:latin typeface="Times New Roman" pitchFamily="18" charset="0"/>
              </a:rPr>
              <a:t>基本结构模式</a:t>
            </a:r>
            <a:r>
              <a:rPr lang="en-US" altLang="zh-CN" sz="2000" smtClean="0">
                <a:latin typeface="Times New Roman" pitchFamily="18" charset="0"/>
              </a:rPr>
              <a:t>)</a:t>
            </a:r>
            <a:r>
              <a:rPr lang="zh-CN" altLang="zh-CN" sz="2000" smtClean="0">
                <a:latin typeface="Times New Roman" pitchFamily="18" charset="0"/>
              </a:rPr>
              <a:t>，即是以支持</a:t>
            </a:r>
            <a:r>
              <a:rPr lang="en-US" altLang="zh-CN" sz="2000" smtClean="0">
                <a:latin typeface="Times New Roman" pitchFamily="18" charset="0"/>
              </a:rPr>
              <a:t>Internet</a:t>
            </a:r>
            <a:r>
              <a:rPr lang="zh-CN" altLang="zh-CN" sz="2000" smtClean="0">
                <a:latin typeface="Times New Roman" pitchFamily="18" charset="0"/>
              </a:rPr>
              <a:t>接入的无线</a:t>
            </a:r>
            <a:r>
              <a:rPr lang="en-US" altLang="zh-CN" sz="2000" smtClean="0">
                <a:latin typeface="Times New Roman" pitchFamily="18" charset="0"/>
              </a:rPr>
              <a:t>AP</a:t>
            </a:r>
            <a:r>
              <a:rPr lang="zh-CN" altLang="zh-CN" sz="2000" smtClean="0">
                <a:latin typeface="Times New Roman" pitchFamily="18" charset="0"/>
              </a:rPr>
              <a:t>或无线路由器为中心，其他无线客户端通过无线网卡连接到该设备进行</a:t>
            </a:r>
            <a:r>
              <a:rPr lang="en-US" altLang="zh-CN" sz="2000" smtClean="0">
                <a:latin typeface="Times New Roman" pitchFamily="18" charset="0"/>
              </a:rPr>
              <a:t>Internet</a:t>
            </a:r>
            <a:r>
              <a:rPr lang="zh-CN" altLang="zh-CN" sz="2000" smtClean="0">
                <a:latin typeface="Times New Roman" pitchFamily="18" charset="0"/>
              </a:rPr>
              <a:t>的访问。</a:t>
            </a:r>
          </a:p>
          <a:p>
            <a:pPr>
              <a:spcBef>
                <a:spcPct val="0"/>
              </a:spcBef>
            </a:pPr>
            <a:r>
              <a:rPr lang="en-US" altLang="zh-CN" sz="2000" smtClean="0">
                <a:latin typeface="Times New Roman" pitchFamily="18" charset="0"/>
              </a:rPr>
              <a:t>        </a:t>
            </a:r>
            <a:r>
              <a:rPr lang="zh-CN" altLang="zh-CN" sz="2000" smtClean="0">
                <a:latin typeface="Times New Roman" pitchFamily="18" charset="0"/>
              </a:rPr>
              <a:t>另一种是</a:t>
            </a:r>
            <a:r>
              <a:rPr lang="en-US" altLang="zh-CN" sz="2000" smtClean="0">
                <a:latin typeface="Times New Roman" pitchFamily="18" charset="0"/>
              </a:rPr>
              <a:t>Ad Hoc→Ad Hoc</a:t>
            </a:r>
            <a:r>
              <a:rPr lang="zh-CN" altLang="zh-CN" sz="2000" smtClean="0">
                <a:latin typeface="Times New Roman" pitchFamily="18" charset="0"/>
              </a:rPr>
              <a:t>模式</a:t>
            </a:r>
            <a:r>
              <a:rPr lang="en-US" altLang="zh-CN" sz="2000" smtClean="0">
                <a:latin typeface="Times New Roman" pitchFamily="18" charset="0"/>
              </a:rPr>
              <a:t>(</a:t>
            </a:r>
            <a:r>
              <a:rPr lang="zh-CN" altLang="zh-CN" sz="2000" smtClean="0">
                <a:latin typeface="Times New Roman" pitchFamily="18" charset="0"/>
              </a:rPr>
              <a:t>对等模式</a:t>
            </a:r>
            <a:r>
              <a:rPr lang="en-US" altLang="zh-CN" sz="2000" smtClean="0">
                <a:latin typeface="Times New Roman" pitchFamily="18" charset="0"/>
              </a:rPr>
              <a:t>)</a:t>
            </a:r>
            <a:r>
              <a:rPr lang="zh-CN" altLang="zh-CN" sz="2000" smtClean="0">
                <a:latin typeface="Times New Roman" pitchFamily="18" charset="0"/>
              </a:rPr>
              <a:t>，又称点对点模式，该模式不需要无线</a:t>
            </a:r>
            <a:r>
              <a:rPr lang="en-US" altLang="zh-CN" sz="2000" smtClean="0">
                <a:latin typeface="Times New Roman" pitchFamily="18" charset="0"/>
              </a:rPr>
              <a:t>AP</a:t>
            </a:r>
            <a:r>
              <a:rPr lang="zh-CN" altLang="zh-CN" sz="2000" smtClean="0">
                <a:latin typeface="Times New Roman" pitchFamily="18" charset="0"/>
              </a:rPr>
              <a:t>或无线路由器，直接通过无线网卡来组成点对点的临时网络。不过要实现共享上网，其中必须有一台计算机作为主机，提供</a:t>
            </a:r>
            <a:r>
              <a:rPr lang="en-US" altLang="zh-CN" sz="2000" smtClean="0">
                <a:latin typeface="Times New Roman" pitchFamily="18" charset="0"/>
              </a:rPr>
              <a:t>Internet</a:t>
            </a:r>
            <a:r>
              <a:rPr lang="zh-CN" altLang="zh-CN" sz="2000" smtClean="0">
                <a:latin typeface="Times New Roman" pitchFamily="18" charset="0"/>
              </a:rPr>
              <a:t>接入；另一台作为客户机，通过无线网卡来共享</a:t>
            </a:r>
            <a:r>
              <a:rPr lang="en-US" altLang="zh-CN" sz="2000" smtClean="0">
                <a:latin typeface="Times New Roman" pitchFamily="18" charset="0"/>
              </a:rPr>
              <a:t>Internet</a:t>
            </a:r>
            <a:r>
              <a:rPr lang="zh-CN" altLang="en-US" sz="2000" smtClean="0">
                <a:latin typeface="Times New Roman" pitchFamily="18" charset="0"/>
              </a:rPr>
              <a:t>。</a:t>
            </a:r>
            <a:endParaRPr lang="zh-CN" altLang="zh-CN" sz="2000" smtClean="0">
              <a:latin typeface="Times New Roman" pitchFamily="18" charset="0"/>
            </a:endParaRPr>
          </a:p>
          <a:p>
            <a:pPr>
              <a:spcBef>
                <a:spcPct val="0"/>
              </a:spcBef>
            </a:pPr>
            <a:r>
              <a:rPr lang="en-US" altLang="zh-CN" sz="2000" b="1" smtClean="0">
                <a:latin typeface="Times New Roman" pitchFamily="18" charset="0"/>
              </a:rPr>
              <a:t>        Infrastructure</a:t>
            </a:r>
            <a:r>
              <a:rPr lang="zh-CN" altLang="zh-CN" sz="2000" b="1" smtClean="0">
                <a:latin typeface="Times New Roman" pitchFamily="18" charset="0"/>
              </a:rPr>
              <a:t>模式</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通过</a:t>
            </a:r>
            <a:r>
              <a:rPr lang="en-US" altLang="zh-CN" sz="2000" smtClean="0">
                <a:latin typeface="Times New Roman" pitchFamily="18" charset="0"/>
              </a:rPr>
              <a:t>Infrastructure</a:t>
            </a:r>
            <a:r>
              <a:rPr lang="zh-CN" altLang="zh-CN" sz="2000" smtClean="0">
                <a:latin typeface="Times New Roman" pitchFamily="18" charset="0"/>
              </a:rPr>
              <a:t>模式实现的双机共享上网需要准备的网络硬件，包括一台无线</a:t>
            </a:r>
            <a:r>
              <a:rPr lang="en-US" altLang="zh-CN" sz="2000" smtClean="0">
                <a:latin typeface="Times New Roman" pitchFamily="18" charset="0"/>
              </a:rPr>
              <a:t>AP</a:t>
            </a:r>
            <a:r>
              <a:rPr lang="zh-CN" altLang="zh-CN" sz="2000" smtClean="0">
                <a:latin typeface="Times New Roman" pitchFamily="18" charset="0"/>
              </a:rPr>
              <a:t>或无线路由器，两台计算机分别配置一块无线网卡。具体的实现方法与单机无线上网相同，不同的是增加了一个无线客户端，该客户端的无线网卡设置也基本相同，注意</a:t>
            </a:r>
            <a:r>
              <a:rPr lang="en-US" altLang="zh-CN" sz="2000" smtClean="0">
                <a:latin typeface="Times New Roman" pitchFamily="18" charset="0"/>
              </a:rPr>
              <a:t>IP</a:t>
            </a:r>
            <a:r>
              <a:rPr lang="zh-CN" altLang="zh-CN" sz="2000" smtClean="0">
                <a:latin typeface="Times New Roman" pitchFamily="18" charset="0"/>
              </a:rPr>
              <a:t>地址以及高级访问模式的设置就行了。</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40963" name="内容占位符 2"/>
          <p:cNvSpPr>
            <a:spLocks noGrp="1"/>
          </p:cNvSpPr>
          <p:nvPr>
            <p:ph idx="1"/>
          </p:nvPr>
        </p:nvSpPr>
        <p:spPr>
          <a:xfrm>
            <a:off x="107950" y="1196975"/>
            <a:ext cx="8891588" cy="5616575"/>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无线局域网接入</a:t>
            </a:r>
            <a:r>
              <a:rPr lang="en-US" altLang="zh-CN" sz="2000" smtClean="0">
                <a:solidFill>
                  <a:srgbClr val="00B0F0"/>
                </a:solidFill>
                <a:latin typeface="Times New Roman" pitchFamily="18" charset="0"/>
              </a:rPr>
              <a:t>Internet</a:t>
            </a:r>
            <a:endParaRPr lang="zh-CN" altLang="zh-CN" sz="2000" smtClean="0">
              <a:latin typeface="Times New Roman" pitchFamily="18" charset="0"/>
            </a:endParaRPr>
          </a:p>
          <a:p>
            <a:pPr>
              <a:spcBef>
                <a:spcPct val="0"/>
              </a:spcBef>
            </a:pP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a:t>
            </a:r>
            <a:r>
              <a:rPr lang="zh-CN" altLang="zh-CN" sz="2000" smtClean="0">
                <a:latin typeface="Times New Roman" pitchFamily="18" charset="0"/>
              </a:rPr>
              <a:t>双机共享上网</a:t>
            </a:r>
          </a:p>
          <a:p>
            <a:pPr>
              <a:spcBef>
                <a:spcPct val="0"/>
              </a:spcBef>
            </a:pPr>
            <a:r>
              <a:rPr lang="en-US" altLang="zh-CN" sz="2000" smtClean="0">
                <a:latin typeface="Times New Roman" pitchFamily="18" charset="0"/>
              </a:rPr>
              <a:t>        </a:t>
            </a:r>
            <a:r>
              <a:rPr lang="en-US" altLang="zh-CN" sz="2000" b="1" smtClean="0">
                <a:latin typeface="Times New Roman" pitchFamily="18" charset="0"/>
              </a:rPr>
              <a:t>Ad Hoc</a:t>
            </a:r>
            <a:r>
              <a:rPr lang="zh-CN" altLang="zh-CN" sz="2000" b="1" smtClean="0">
                <a:latin typeface="Times New Roman" pitchFamily="18" charset="0"/>
              </a:rPr>
              <a:t>模式</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通过</a:t>
            </a:r>
            <a:r>
              <a:rPr lang="en-US" altLang="zh-CN" sz="2000" smtClean="0">
                <a:latin typeface="Times New Roman" pitchFamily="18" charset="0"/>
              </a:rPr>
              <a:t>Ad Hoc</a:t>
            </a:r>
            <a:r>
              <a:rPr lang="zh-CN" altLang="zh-CN" sz="2000" smtClean="0">
                <a:latin typeface="Times New Roman" pitchFamily="18" charset="0"/>
              </a:rPr>
              <a:t>模式来实现双机共享上网，其设置相对复杂，下面以</a:t>
            </a:r>
            <a:r>
              <a:rPr lang="en-US" altLang="zh-CN" sz="2000" smtClean="0">
                <a:latin typeface="Times New Roman" pitchFamily="18" charset="0"/>
              </a:rPr>
              <a:t>Windows XP</a:t>
            </a:r>
            <a:r>
              <a:rPr lang="zh-CN" altLang="zh-CN" sz="2000" smtClean="0">
                <a:latin typeface="Times New Roman" pitchFamily="18" charset="0"/>
              </a:rPr>
              <a:t>为例：</a:t>
            </a:r>
          </a:p>
          <a:p>
            <a:pPr>
              <a:spcBef>
                <a:spcPct val="0"/>
              </a:spcBef>
            </a:pPr>
            <a:r>
              <a:rPr lang="en-US" altLang="zh-CN" sz="2000" smtClean="0">
                <a:latin typeface="Times New Roman" pitchFamily="18" charset="0"/>
              </a:rPr>
              <a:t>    </a:t>
            </a:r>
            <a:r>
              <a:rPr lang="zh-CN" altLang="zh-CN" sz="2000" smtClean="0">
                <a:latin typeface="Times New Roman" pitchFamily="18" charset="0"/>
              </a:rPr>
              <a:t>因为采用</a:t>
            </a:r>
            <a:r>
              <a:rPr lang="en-US" altLang="zh-CN" sz="2000" smtClean="0">
                <a:latin typeface="Times New Roman" pitchFamily="18" charset="0"/>
              </a:rPr>
              <a:t>Ad Hoc</a:t>
            </a:r>
            <a:r>
              <a:rPr lang="zh-CN" altLang="zh-CN" sz="2000" smtClean="0">
                <a:latin typeface="Times New Roman" pitchFamily="18" charset="0"/>
              </a:rPr>
              <a:t>点对点模式，所以省去了无线</a:t>
            </a:r>
            <a:r>
              <a:rPr lang="en-US" altLang="zh-CN" sz="2000" smtClean="0">
                <a:latin typeface="Times New Roman" pitchFamily="18" charset="0"/>
              </a:rPr>
              <a:t>AP</a:t>
            </a:r>
            <a:r>
              <a:rPr lang="zh-CN" altLang="zh-CN" sz="2000" smtClean="0">
                <a:latin typeface="Times New Roman" pitchFamily="18" charset="0"/>
              </a:rPr>
              <a:t>或无线路由器。不过还是要为每台计算机安装一块无线网卡，网卡的接口类型不限。选择其中一台计算机作为服务器，要求安装</a:t>
            </a:r>
            <a:r>
              <a:rPr lang="en-US" altLang="zh-CN" sz="2000" smtClean="0">
                <a:latin typeface="Times New Roman" pitchFamily="18" charset="0"/>
              </a:rPr>
              <a:t>Windows XP</a:t>
            </a:r>
            <a:r>
              <a:rPr lang="zh-CN" altLang="zh-CN" sz="2000" smtClean="0">
                <a:latin typeface="Times New Roman" pitchFamily="18" charset="0"/>
              </a:rPr>
              <a:t>系统，利用系统自带</a:t>
            </a:r>
            <a:r>
              <a:rPr lang="en-US" altLang="zh-CN" sz="2000" smtClean="0">
                <a:latin typeface="Times New Roman" pitchFamily="18" charset="0"/>
              </a:rPr>
              <a:t>“Internet</a:t>
            </a:r>
            <a:r>
              <a:rPr lang="zh-CN" altLang="zh-CN" sz="2000" smtClean="0">
                <a:latin typeface="Times New Roman" pitchFamily="18" charset="0"/>
              </a:rPr>
              <a:t>连接共享</a:t>
            </a:r>
            <a:r>
              <a:rPr lang="en-US" altLang="zh-CN" sz="2000" smtClean="0">
                <a:latin typeface="Times New Roman" pitchFamily="18" charset="0"/>
              </a:rPr>
              <a:t>”(ICS)</a:t>
            </a:r>
            <a:r>
              <a:rPr lang="zh-CN" altLang="zh-CN" sz="2000" smtClean="0">
                <a:latin typeface="Times New Roman" pitchFamily="18" charset="0"/>
              </a:rPr>
              <a:t>功能实现</a:t>
            </a:r>
            <a:r>
              <a:rPr lang="en-US" altLang="zh-CN" sz="2000" smtClean="0">
                <a:latin typeface="Times New Roman" pitchFamily="18" charset="0"/>
              </a:rPr>
              <a:t>Internet</a:t>
            </a:r>
            <a:r>
              <a:rPr lang="zh-CN" altLang="zh-CN" sz="2000" smtClean="0">
                <a:latin typeface="Times New Roman" pitchFamily="18" charset="0"/>
              </a:rPr>
              <a:t>接入共享。另外，还需要安装一块普通的以太网网卡，以便于和</a:t>
            </a:r>
            <a:r>
              <a:rPr lang="en-US" altLang="zh-CN" sz="2000" smtClean="0">
                <a:latin typeface="Times New Roman" pitchFamily="18" charset="0"/>
              </a:rPr>
              <a:t>ADSL</a:t>
            </a:r>
            <a:r>
              <a:rPr lang="zh-CN" altLang="zh-CN" sz="2000" smtClean="0">
                <a:latin typeface="Times New Roman" pitchFamily="18" charset="0"/>
              </a:rPr>
              <a:t>、</a:t>
            </a:r>
            <a:r>
              <a:rPr lang="en-US" altLang="zh-CN" sz="2000" smtClean="0">
                <a:latin typeface="Times New Roman" pitchFamily="18" charset="0"/>
              </a:rPr>
              <a:t>Cable Modem</a:t>
            </a:r>
            <a:r>
              <a:rPr lang="zh-CN" altLang="zh-CN" sz="2000" smtClean="0">
                <a:latin typeface="Times New Roman" pitchFamily="18" charset="0"/>
              </a:rPr>
              <a:t>、小区宽带连接</a:t>
            </a:r>
            <a:r>
              <a:rPr lang="en-US" altLang="zh-CN" sz="2000" smtClean="0">
                <a:latin typeface="Times New Roman" pitchFamily="18" charset="0"/>
              </a:rPr>
              <a:t>(</a:t>
            </a:r>
            <a:r>
              <a:rPr lang="zh-CN" altLang="zh-CN" sz="2000" smtClean="0">
                <a:latin typeface="Times New Roman" pitchFamily="18" charset="0"/>
              </a:rPr>
              <a:t>这里以</a:t>
            </a:r>
            <a:r>
              <a:rPr lang="en-US" altLang="zh-CN" sz="2000" smtClean="0">
                <a:latin typeface="Times New Roman" pitchFamily="18" charset="0"/>
              </a:rPr>
              <a:t>ADSL</a:t>
            </a:r>
            <a:r>
              <a:rPr lang="zh-CN" altLang="zh-CN" sz="2000" smtClean="0">
                <a:latin typeface="Times New Roman" pitchFamily="18" charset="0"/>
              </a:rPr>
              <a:t>为例</a:t>
            </a:r>
            <a:r>
              <a:rPr lang="en-US" altLang="zh-CN" sz="2000" smtClean="0">
                <a:latin typeface="Times New Roman" pitchFamily="18" charset="0"/>
              </a:rPr>
              <a:t>)</a:t>
            </a:r>
            <a:r>
              <a:rPr lang="zh-CN" altLang="zh-CN" sz="2000" smtClean="0">
                <a:latin typeface="Times New Roman" pitchFamily="18" charset="0"/>
              </a:rPr>
              <a:t>。无线网卡以及以太网网卡的安装方法这里不再赘述。</a:t>
            </a:r>
          </a:p>
          <a:p>
            <a:pPr>
              <a:spcBef>
                <a:spcPct val="0"/>
              </a:spcBef>
            </a:pPr>
            <a:r>
              <a:rPr lang="en-US" altLang="zh-CN" sz="2000" smtClean="0">
                <a:latin typeface="Times New Roman" pitchFamily="18" charset="0"/>
              </a:rPr>
              <a:t>    </a:t>
            </a:r>
            <a:r>
              <a:rPr lang="zh-CN" altLang="zh-CN" sz="2000" smtClean="0">
                <a:latin typeface="Times New Roman" pitchFamily="18" charset="0"/>
              </a:rPr>
              <a:t>准备好必要的硬件后，在主机中分别安装无线网卡和以太网网卡，无线网卡用于和客户端进行网络通信，以太网网卡用于和</a:t>
            </a:r>
            <a:r>
              <a:rPr lang="en-US" altLang="zh-CN" sz="2000" smtClean="0">
                <a:latin typeface="Times New Roman" pitchFamily="18" charset="0"/>
              </a:rPr>
              <a:t>Internet</a:t>
            </a:r>
            <a:r>
              <a:rPr lang="zh-CN" altLang="zh-CN" sz="2000" smtClean="0">
                <a:latin typeface="Times New Roman" pitchFamily="18" charset="0"/>
              </a:rPr>
              <a:t>接入设备连接。</a:t>
            </a:r>
          </a:p>
          <a:p>
            <a:pPr>
              <a:spcBef>
                <a:spcPct val="0"/>
              </a:spcBef>
            </a:pPr>
            <a:r>
              <a:rPr lang="zh-CN" altLang="zh-CN" sz="2000" smtClean="0">
                <a:latin typeface="Times New Roman" pitchFamily="18" charset="0"/>
              </a:rPr>
              <a:t>在</a:t>
            </a:r>
            <a:r>
              <a:rPr lang="en-US" altLang="zh-CN" sz="2000" smtClean="0">
                <a:latin typeface="Times New Roman" pitchFamily="18" charset="0"/>
              </a:rPr>
              <a:t>Windows XP</a:t>
            </a:r>
            <a:r>
              <a:rPr lang="zh-CN" altLang="zh-CN" sz="2000" smtClean="0">
                <a:latin typeface="Times New Roman" pitchFamily="18" charset="0"/>
              </a:rPr>
              <a:t>中提供了对无线网络的支持，当安装完无线网卡后会自动完成配置，不过还需要进行相应的修改。</a:t>
            </a:r>
          </a:p>
          <a:p>
            <a:pPr>
              <a:spcBef>
                <a:spcPct val="0"/>
              </a:spcBef>
            </a:pPr>
            <a:r>
              <a:rPr lang="en-US" altLang="zh-CN" sz="2000" smtClean="0">
                <a:latin typeface="Times New Roman" pitchFamily="18" charset="0"/>
              </a:rPr>
              <a:t>    </a:t>
            </a:r>
            <a:r>
              <a:rPr lang="zh-CN" altLang="zh-CN" sz="2000" smtClean="0">
                <a:latin typeface="Times New Roman" pitchFamily="18" charset="0"/>
              </a:rPr>
              <a:t>在主机中打开</a:t>
            </a:r>
            <a:r>
              <a:rPr lang="en-US" altLang="zh-CN" sz="2000" smtClean="0">
                <a:latin typeface="Times New Roman" pitchFamily="18" charset="0"/>
              </a:rPr>
              <a:t>“</a:t>
            </a:r>
            <a:r>
              <a:rPr lang="zh-CN" altLang="zh-CN" sz="2000" smtClean="0">
                <a:latin typeface="Times New Roman" pitchFamily="18" charset="0"/>
              </a:rPr>
              <a:t>网络连接</a:t>
            </a:r>
            <a:r>
              <a:rPr lang="en-US" altLang="zh-CN" sz="2000" smtClean="0">
                <a:latin typeface="Times New Roman" pitchFamily="18" charset="0"/>
              </a:rPr>
              <a:t>”</a:t>
            </a:r>
            <a:r>
              <a:rPr lang="zh-CN" altLang="zh-CN" sz="2000" smtClean="0">
                <a:latin typeface="Times New Roman" pitchFamily="18" charset="0"/>
              </a:rPr>
              <a:t>窗口，右键点击</a:t>
            </a:r>
            <a:r>
              <a:rPr lang="en-US" altLang="zh-CN" sz="2000" smtClean="0">
                <a:latin typeface="Times New Roman" pitchFamily="18" charset="0"/>
              </a:rPr>
              <a:t>“</a:t>
            </a:r>
            <a:r>
              <a:rPr lang="zh-CN" altLang="zh-CN" sz="2000" smtClean="0">
                <a:latin typeface="Times New Roman" pitchFamily="18" charset="0"/>
              </a:rPr>
              <a:t>本地连接</a:t>
            </a:r>
            <a:r>
              <a:rPr lang="en-US" altLang="zh-CN" sz="2000" smtClean="0">
                <a:latin typeface="Times New Roman" pitchFamily="18" charset="0"/>
              </a:rPr>
              <a:t>”</a:t>
            </a:r>
            <a:r>
              <a:rPr lang="zh-CN" altLang="zh-CN" sz="2000" smtClean="0">
                <a:latin typeface="Times New Roman" pitchFamily="18" charset="0"/>
              </a:rPr>
              <a:t>图标，选择</a:t>
            </a:r>
            <a:r>
              <a:rPr lang="en-US" altLang="zh-CN" sz="2000" smtClean="0">
                <a:latin typeface="Times New Roman" pitchFamily="18" charset="0"/>
              </a:rPr>
              <a:t>“</a:t>
            </a:r>
            <a:r>
              <a:rPr lang="zh-CN" altLang="zh-CN" sz="2000" smtClean="0">
                <a:latin typeface="Times New Roman" pitchFamily="18" charset="0"/>
              </a:rPr>
              <a:t>属性</a:t>
            </a:r>
            <a:r>
              <a:rPr lang="en-US" altLang="zh-CN" sz="2000" smtClean="0">
                <a:latin typeface="Times New Roman" pitchFamily="18" charset="0"/>
              </a:rPr>
              <a:t>”</a:t>
            </a:r>
            <a:r>
              <a:rPr lang="zh-CN" altLang="zh-CN" sz="2000" smtClean="0">
                <a:latin typeface="Times New Roman" pitchFamily="18" charset="0"/>
              </a:rPr>
              <a:t>命令打开属性对话框，将本地连接的</a:t>
            </a:r>
            <a:r>
              <a:rPr lang="en-US" altLang="zh-CN" sz="2000" smtClean="0">
                <a:latin typeface="Times New Roman" pitchFamily="18" charset="0"/>
              </a:rPr>
              <a:t>IP</a:t>
            </a:r>
            <a:r>
              <a:rPr lang="zh-CN" altLang="zh-CN" sz="2000" smtClean="0">
                <a:latin typeface="Times New Roman" pitchFamily="18" charset="0"/>
              </a:rPr>
              <a:t>地址设置为</a:t>
            </a:r>
            <a:r>
              <a:rPr lang="en-US" altLang="zh-CN" sz="2000" smtClean="0">
                <a:latin typeface="Times New Roman" pitchFamily="18" charset="0"/>
              </a:rPr>
              <a:t>“</a:t>
            </a:r>
            <a:r>
              <a:rPr lang="zh-CN" altLang="zh-CN" sz="2000" smtClean="0">
                <a:latin typeface="Times New Roman" pitchFamily="18" charset="0"/>
              </a:rPr>
              <a:t>自动获得</a:t>
            </a:r>
            <a:r>
              <a:rPr lang="en-US" altLang="zh-CN" sz="2000" smtClean="0">
                <a:latin typeface="Times New Roman" pitchFamily="18" charset="0"/>
              </a:rPr>
              <a:t>IP</a:t>
            </a:r>
            <a:r>
              <a:rPr lang="zh-CN" altLang="zh-CN" sz="2000" smtClean="0">
                <a:latin typeface="Times New Roman" pitchFamily="18" charset="0"/>
              </a:rPr>
              <a:t>地址</a:t>
            </a:r>
            <a:r>
              <a:rPr lang="en-US" altLang="zh-CN" sz="2000" smtClean="0">
                <a:latin typeface="Times New Roman" pitchFamily="18" charset="0"/>
              </a:rPr>
              <a:t>”</a:t>
            </a:r>
            <a:r>
              <a:rPr lang="zh-CN" altLang="zh-CN" sz="2000" smtClean="0">
                <a:latin typeface="Times New Roman" pitchFamily="18"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41987" name="内容占位符 2"/>
          <p:cNvSpPr>
            <a:spLocks noGrp="1"/>
          </p:cNvSpPr>
          <p:nvPr>
            <p:ph idx="1"/>
          </p:nvPr>
        </p:nvSpPr>
        <p:spPr>
          <a:xfrm>
            <a:off x="107950" y="1196975"/>
            <a:ext cx="8891588" cy="5616575"/>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无线局域网接入</a:t>
            </a:r>
            <a:r>
              <a:rPr lang="en-US" altLang="zh-CN" sz="2000" smtClean="0">
                <a:solidFill>
                  <a:srgbClr val="00B0F0"/>
                </a:solidFill>
                <a:latin typeface="Times New Roman" pitchFamily="18" charset="0"/>
              </a:rPr>
              <a:t>Internet</a:t>
            </a:r>
            <a:endParaRPr lang="zh-CN" altLang="zh-CN" sz="2000" smtClean="0">
              <a:latin typeface="Times New Roman" pitchFamily="18" charset="0"/>
            </a:endParaRPr>
          </a:p>
          <a:p>
            <a:pPr>
              <a:spcBef>
                <a:spcPct val="0"/>
              </a:spcBef>
            </a:pP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a:t>
            </a:r>
            <a:r>
              <a:rPr lang="zh-CN" altLang="zh-CN" sz="2000" smtClean="0">
                <a:latin typeface="Times New Roman" pitchFamily="18" charset="0"/>
              </a:rPr>
              <a:t>双机共享上网</a:t>
            </a:r>
          </a:p>
          <a:p>
            <a:pPr>
              <a:spcBef>
                <a:spcPct val="0"/>
              </a:spcBef>
            </a:pPr>
            <a:r>
              <a:rPr lang="en-US" altLang="zh-CN" sz="1800" smtClean="0">
                <a:latin typeface="Times New Roman" pitchFamily="18" charset="0"/>
              </a:rPr>
              <a:t>        </a:t>
            </a:r>
            <a:r>
              <a:rPr lang="zh-CN" altLang="zh-CN" sz="1800" smtClean="0">
                <a:latin typeface="Times New Roman" pitchFamily="18" charset="0"/>
              </a:rPr>
              <a:t>右键点击</a:t>
            </a:r>
            <a:r>
              <a:rPr lang="en-US" altLang="zh-CN" sz="1800" smtClean="0">
                <a:latin typeface="Times New Roman" pitchFamily="18" charset="0"/>
              </a:rPr>
              <a:t>“</a:t>
            </a:r>
            <a:r>
              <a:rPr lang="zh-CN" altLang="zh-CN" sz="1800" smtClean="0">
                <a:latin typeface="Times New Roman" pitchFamily="18" charset="0"/>
              </a:rPr>
              <a:t>无线网络连接</a:t>
            </a:r>
            <a:r>
              <a:rPr lang="en-US" altLang="zh-CN" sz="1800" smtClean="0">
                <a:latin typeface="Times New Roman" pitchFamily="18" charset="0"/>
              </a:rPr>
              <a:t>”</a:t>
            </a:r>
            <a:r>
              <a:rPr lang="zh-CN" altLang="zh-CN" sz="1800" smtClean="0">
                <a:latin typeface="Times New Roman" pitchFamily="18" charset="0"/>
              </a:rPr>
              <a:t>图标，选择</a:t>
            </a:r>
            <a:r>
              <a:rPr lang="en-US" altLang="zh-CN" sz="1800" smtClean="0">
                <a:latin typeface="Times New Roman" pitchFamily="18" charset="0"/>
              </a:rPr>
              <a:t>“</a:t>
            </a:r>
            <a:r>
              <a:rPr lang="zh-CN" altLang="zh-CN" sz="1800" smtClean="0">
                <a:latin typeface="Times New Roman" pitchFamily="18" charset="0"/>
              </a:rPr>
              <a:t>属性</a:t>
            </a:r>
            <a:r>
              <a:rPr lang="en-US" altLang="zh-CN" sz="1800" smtClean="0">
                <a:latin typeface="Times New Roman" pitchFamily="18" charset="0"/>
              </a:rPr>
              <a:t>”</a:t>
            </a:r>
            <a:r>
              <a:rPr lang="zh-CN" altLang="zh-CN" sz="1800" smtClean="0">
                <a:latin typeface="Times New Roman" pitchFamily="18" charset="0"/>
              </a:rPr>
              <a:t>命令打开属性对话框。点击</a:t>
            </a:r>
            <a:r>
              <a:rPr lang="en-US" altLang="zh-CN" sz="1800" smtClean="0">
                <a:latin typeface="Times New Roman" pitchFamily="18" charset="0"/>
              </a:rPr>
              <a:t>“</a:t>
            </a:r>
            <a:r>
              <a:rPr lang="zh-CN" altLang="zh-CN" sz="1800" smtClean="0">
                <a:latin typeface="Times New Roman" pitchFamily="18" charset="0"/>
              </a:rPr>
              <a:t>无线网络配置</a:t>
            </a:r>
            <a:r>
              <a:rPr lang="en-US" altLang="zh-CN" sz="1800" smtClean="0">
                <a:latin typeface="Times New Roman" pitchFamily="18" charset="0"/>
              </a:rPr>
              <a:t>”</a:t>
            </a:r>
            <a:r>
              <a:rPr lang="zh-CN" altLang="zh-CN" sz="1800" smtClean="0">
                <a:latin typeface="Times New Roman" pitchFamily="18" charset="0"/>
              </a:rPr>
              <a:t>选项卡，选中</a:t>
            </a:r>
            <a:r>
              <a:rPr lang="en-US" altLang="zh-CN" sz="1800" smtClean="0">
                <a:latin typeface="Times New Roman" pitchFamily="18" charset="0"/>
              </a:rPr>
              <a:t>“</a:t>
            </a:r>
            <a:r>
              <a:rPr lang="zh-CN" altLang="zh-CN" sz="1800" smtClean="0">
                <a:latin typeface="Times New Roman" pitchFamily="18" charset="0"/>
              </a:rPr>
              <a:t>用</a:t>
            </a:r>
            <a:r>
              <a:rPr lang="en-US" altLang="zh-CN" sz="1800" smtClean="0">
                <a:latin typeface="Times New Roman" pitchFamily="18" charset="0"/>
              </a:rPr>
              <a:t>Windows</a:t>
            </a:r>
            <a:r>
              <a:rPr lang="zh-CN" altLang="zh-CN" sz="1800" smtClean="0">
                <a:latin typeface="Times New Roman" pitchFamily="18" charset="0"/>
              </a:rPr>
              <a:t>配置我的无线网络设置</a:t>
            </a:r>
            <a:r>
              <a:rPr lang="en-US" altLang="zh-CN" sz="1800" smtClean="0">
                <a:latin typeface="Times New Roman" pitchFamily="18" charset="0"/>
              </a:rPr>
              <a:t>”</a:t>
            </a:r>
            <a:r>
              <a:rPr lang="zh-CN" altLang="zh-CN" sz="1800" smtClean="0">
                <a:latin typeface="Times New Roman" pitchFamily="18" charset="0"/>
              </a:rPr>
              <a:t>选项。然后点击</a:t>
            </a:r>
            <a:r>
              <a:rPr lang="en-US" altLang="zh-CN" sz="1800" smtClean="0">
                <a:latin typeface="Times New Roman" pitchFamily="18" charset="0"/>
              </a:rPr>
              <a:t>“</a:t>
            </a:r>
            <a:r>
              <a:rPr lang="zh-CN" altLang="zh-CN" sz="1800" smtClean="0">
                <a:latin typeface="Times New Roman" pitchFamily="18" charset="0"/>
              </a:rPr>
              <a:t>添加</a:t>
            </a:r>
            <a:r>
              <a:rPr lang="en-US" altLang="zh-CN" sz="1800" smtClean="0">
                <a:latin typeface="Times New Roman" pitchFamily="18" charset="0"/>
              </a:rPr>
              <a:t>”</a:t>
            </a:r>
            <a:r>
              <a:rPr lang="zh-CN" altLang="zh-CN" sz="1800" smtClean="0">
                <a:latin typeface="Times New Roman" pitchFamily="18" charset="0"/>
              </a:rPr>
              <a:t>按钮，在出现的对话框中的</a:t>
            </a:r>
            <a:r>
              <a:rPr lang="en-US" altLang="zh-CN" sz="1800" smtClean="0">
                <a:latin typeface="Times New Roman" pitchFamily="18" charset="0"/>
              </a:rPr>
              <a:t>“</a:t>
            </a:r>
            <a:r>
              <a:rPr lang="zh-CN" altLang="zh-CN" sz="1800" smtClean="0">
                <a:latin typeface="Times New Roman" pitchFamily="18" charset="0"/>
              </a:rPr>
              <a:t>服务设置标识</a:t>
            </a:r>
            <a:r>
              <a:rPr lang="en-US" altLang="zh-CN" sz="1800" smtClean="0">
                <a:latin typeface="Times New Roman" pitchFamily="18" charset="0"/>
              </a:rPr>
              <a:t>(SSID)”</a:t>
            </a:r>
            <a:r>
              <a:rPr lang="zh-CN" altLang="zh-CN" sz="1800" smtClean="0">
                <a:latin typeface="Times New Roman" pitchFamily="18" charset="0"/>
              </a:rPr>
              <a:t>框中随便输入一个网络的名称，例如，</a:t>
            </a:r>
            <a:r>
              <a:rPr lang="en-US" altLang="zh-CN" sz="1800" smtClean="0">
                <a:latin typeface="Times New Roman" pitchFamily="18" charset="0"/>
              </a:rPr>
              <a:t>wlan</a:t>
            </a:r>
            <a:r>
              <a:rPr lang="zh-CN" altLang="zh-CN" sz="1800" smtClean="0">
                <a:latin typeface="Times New Roman" pitchFamily="18" charset="0"/>
              </a:rPr>
              <a:t>，点击</a:t>
            </a:r>
            <a:r>
              <a:rPr lang="en-US" altLang="zh-CN" sz="1800" smtClean="0">
                <a:latin typeface="Times New Roman" pitchFamily="18" charset="0"/>
              </a:rPr>
              <a:t>“</a:t>
            </a:r>
            <a:r>
              <a:rPr lang="zh-CN" altLang="zh-CN" sz="1800" smtClean="0">
                <a:latin typeface="Times New Roman" pitchFamily="18" charset="0"/>
              </a:rPr>
              <a:t>确定</a:t>
            </a:r>
            <a:r>
              <a:rPr lang="en-US" altLang="zh-CN" sz="1800" smtClean="0">
                <a:latin typeface="Times New Roman" pitchFamily="18" charset="0"/>
              </a:rPr>
              <a:t>”</a:t>
            </a:r>
            <a:r>
              <a:rPr lang="zh-CN" altLang="zh-CN" sz="1800" smtClean="0">
                <a:latin typeface="Times New Roman" pitchFamily="18" charset="0"/>
              </a:rPr>
              <a:t>按钮返回。点击</a:t>
            </a:r>
            <a:r>
              <a:rPr lang="en-US" altLang="zh-CN" sz="1800" smtClean="0">
                <a:latin typeface="Times New Roman" pitchFamily="18" charset="0"/>
              </a:rPr>
              <a:t>“</a:t>
            </a:r>
            <a:r>
              <a:rPr lang="zh-CN" altLang="zh-CN" sz="1800" smtClean="0">
                <a:latin typeface="Times New Roman" pitchFamily="18" charset="0"/>
              </a:rPr>
              <a:t>高级</a:t>
            </a:r>
            <a:r>
              <a:rPr lang="en-US" altLang="zh-CN" sz="1800" smtClean="0">
                <a:latin typeface="Times New Roman" pitchFamily="18" charset="0"/>
              </a:rPr>
              <a:t>”</a:t>
            </a:r>
            <a:r>
              <a:rPr lang="zh-CN" altLang="zh-CN" sz="1800" smtClean="0">
                <a:latin typeface="Times New Roman" pitchFamily="18" charset="0"/>
              </a:rPr>
              <a:t>按钮，在</a:t>
            </a:r>
            <a:r>
              <a:rPr lang="en-US" altLang="zh-CN" sz="1800" smtClean="0">
                <a:latin typeface="Times New Roman" pitchFamily="18" charset="0"/>
              </a:rPr>
              <a:t>“</a:t>
            </a:r>
            <a:r>
              <a:rPr lang="zh-CN" altLang="zh-CN" sz="1800" smtClean="0">
                <a:latin typeface="Times New Roman" pitchFamily="18" charset="0"/>
              </a:rPr>
              <a:t>高级</a:t>
            </a:r>
            <a:r>
              <a:rPr lang="en-US" altLang="zh-CN" sz="1800" smtClean="0">
                <a:latin typeface="Times New Roman" pitchFamily="18" charset="0"/>
              </a:rPr>
              <a:t>”</a:t>
            </a:r>
            <a:r>
              <a:rPr lang="zh-CN" altLang="zh-CN" sz="1800" smtClean="0">
                <a:latin typeface="Times New Roman" pitchFamily="18" charset="0"/>
              </a:rPr>
              <a:t>对话框中选择</a:t>
            </a:r>
            <a:r>
              <a:rPr lang="en-US" altLang="zh-CN" sz="1800" smtClean="0">
                <a:latin typeface="Times New Roman" pitchFamily="18" charset="0"/>
              </a:rPr>
              <a:t>“</a:t>
            </a:r>
            <a:r>
              <a:rPr lang="zh-CN" altLang="zh-CN" sz="1800" smtClean="0">
                <a:latin typeface="Times New Roman" pitchFamily="18" charset="0"/>
              </a:rPr>
              <a:t>任何可用的网络</a:t>
            </a:r>
            <a:r>
              <a:rPr lang="en-US" altLang="zh-CN" sz="1800" smtClean="0">
                <a:latin typeface="Times New Roman" pitchFamily="18" charset="0"/>
              </a:rPr>
              <a:t>(</a:t>
            </a:r>
            <a:r>
              <a:rPr lang="zh-CN" altLang="zh-CN" sz="1800" smtClean="0">
                <a:latin typeface="Times New Roman" pitchFamily="18" charset="0"/>
              </a:rPr>
              <a:t>首选访问点</a:t>
            </a:r>
            <a:r>
              <a:rPr lang="en-US" altLang="zh-CN" sz="1800" smtClean="0">
                <a:latin typeface="Times New Roman" pitchFamily="18" charset="0"/>
              </a:rPr>
              <a:t>)”</a:t>
            </a:r>
            <a:r>
              <a:rPr lang="zh-CN" altLang="zh-CN" sz="1800" smtClean="0">
                <a:latin typeface="Times New Roman" pitchFamily="18" charset="0"/>
              </a:rPr>
              <a:t>或</a:t>
            </a:r>
            <a:r>
              <a:rPr lang="en-US" altLang="zh-CN" sz="1800" smtClean="0">
                <a:latin typeface="Times New Roman" pitchFamily="18" charset="0"/>
              </a:rPr>
              <a:t>“</a:t>
            </a:r>
            <a:r>
              <a:rPr lang="zh-CN" altLang="zh-CN" sz="1800" smtClean="0">
                <a:latin typeface="Times New Roman" pitchFamily="18" charset="0"/>
              </a:rPr>
              <a:t>仅计算机到计算机</a:t>
            </a:r>
            <a:r>
              <a:rPr lang="en-US" altLang="zh-CN" sz="1800" smtClean="0">
                <a:latin typeface="Times New Roman" pitchFamily="18" charset="0"/>
              </a:rPr>
              <a:t>(</a:t>
            </a:r>
            <a:r>
              <a:rPr lang="zh-CN" altLang="zh-CN" sz="1800" smtClean="0">
                <a:latin typeface="Times New Roman" pitchFamily="18" charset="0"/>
              </a:rPr>
              <a:t>特定</a:t>
            </a:r>
            <a:r>
              <a:rPr lang="en-US" altLang="zh-CN" sz="1800" smtClean="0">
                <a:latin typeface="Times New Roman" pitchFamily="18" charset="0"/>
              </a:rPr>
              <a:t>)”</a:t>
            </a:r>
            <a:r>
              <a:rPr lang="zh-CN" altLang="zh-CN" sz="1800" smtClean="0">
                <a:latin typeface="Times New Roman" pitchFamily="18" charset="0"/>
              </a:rPr>
              <a:t>选项，点击</a:t>
            </a:r>
            <a:r>
              <a:rPr lang="en-US" altLang="zh-CN" sz="1800" smtClean="0">
                <a:latin typeface="Times New Roman" pitchFamily="18" charset="0"/>
              </a:rPr>
              <a:t>“</a:t>
            </a:r>
            <a:r>
              <a:rPr lang="zh-CN" altLang="zh-CN" sz="1800" smtClean="0">
                <a:latin typeface="Times New Roman" pitchFamily="18" charset="0"/>
              </a:rPr>
              <a:t>关闭</a:t>
            </a:r>
            <a:r>
              <a:rPr lang="en-US" altLang="zh-CN" sz="1800" smtClean="0">
                <a:latin typeface="Times New Roman" pitchFamily="18" charset="0"/>
              </a:rPr>
              <a:t>”</a:t>
            </a:r>
            <a:r>
              <a:rPr lang="zh-CN" altLang="zh-CN" sz="1800" smtClean="0">
                <a:latin typeface="Times New Roman" pitchFamily="18" charset="0"/>
              </a:rPr>
              <a:t>按钮即可。</a:t>
            </a:r>
          </a:p>
          <a:p>
            <a:pPr>
              <a:spcBef>
                <a:spcPct val="0"/>
              </a:spcBef>
            </a:pPr>
            <a:r>
              <a:rPr lang="en-US" altLang="zh-CN" sz="1800" smtClean="0">
                <a:latin typeface="Times New Roman" pitchFamily="18" charset="0"/>
              </a:rPr>
              <a:t>        </a:t>
            </a:r>
            <a:r>
              <a:rPr lang="zh-CN" altLang="zh-CN" sz="1800" smtClean="0">
                <a:latin typeface="Times New Roman" pitchFamily="18" charset="0"/>
              </a:rPr>
              <a:t>同样是在</a:t>
            </a:r>
            <a:r>
              <a:rPr lang="en-US" altLang="zh-CN" sz="1800" smtClean="0">
                <a:latin typeface="Times New Roman" pitchFamily="18" charset="0"/>
              </a:rPr>
              <a:t>“</a:t>
            </a:r>
            <a:r>
              <a:rPr lang="zh-CN" altLang="zh-CN" sz="1800" smtClean="0">
                <a:latin typeface="Times New Roman" pitchFamily="18" charset="0"/>
              </a:rPr>
              <a:t>网络连接</a:t>
            </a:r>
            <a:r>
              <a:rPr lang="en-US" altLang="zh-CN" sz="1800" smtClean="0">
                <a:latin typeface="Times New Roman" pitchFamily="18" charset="0"/>
              </a:rPr>
              <a:t>”</a:t>
            </a:r>
            <a:r>
              <a:rPr lang="zh-CN" altLang="zh-CN" sz="1800" smtClean="0">
                <a:latin typeface="Times New Roman" pitchFamily="18" charset="0"/>
              </a:rPr>
              <a:t>窗口中，右键点击已经创建的</a:t>
            </a:r>
            <a:r>
              <a:rPr lang="en-US" altLang="zh-CN" sz="1800" smtClean="0">
                <a:latin typeface="Times New Roman" pitchFamily="18" charset="0"/>
              </a:rPr>
              <a:t>ADSL</a:t>
            </a:r>
            <a:r>
              <a:rPr lang="zh-CN" altLang="zh-CN" sz="1800" smtClean="0">
                <a:latin typeface="Times New Roman" pitchFamily="18" charset="0"/>
              </a:rPr>
              <a:t>连接，选择</a:t>
            </a:r>
            <a:r>
              <a:rPr lang="en-US" altLang="zh-CN" sz="1800" smtClean="0">
                <a:latin typeface="Times New Roman" pitchFamily="18" charset="0"/>
              </a:rPr>
              <a:t>“</a:t>
            </a:r>
            <a:r>
              <a:rPr lang="zh-CN" altLang="zh-CN" sz="1800" smtClean="0">
                <a:latin typeface="Times New Roman" pitchFamily="18" charset="0"/>
              </a:rPr>
              <a:t>属性</a:t>
            </a:r>
            <a:r>
              <a:rPr lang="en-US" altLang="zh-CN" sz="1800" smtClean="0">
                <a:latin typeface="Times New Roman" pitchFamily="18" charset="0"/>
              </a:rPr>
              <a:t>”</a:t>
            </a:r>
            <a:r>
              <a:rPr lang="zh-CN" altLang="zh-CN" sz="1800" smtClean="0">
                <a:latin typeface="Times New Roman" pitchFamily="18" charset="0"/>
              </a:rPr>
              <a:t>命令，在出现的对话框中点击</a:t>
            </a:r>
            <a:r>
              <a:rPr lang="en-US" altLang="zh-CN" sz="1800" smtClean="0">
                <a:latin typeface="Times New Roman" pitchFamily="18" charset="0"/>
              </a:rPr>
              <a:t>“</a:t>
            </a:r>
            <a:r>
              <a:rPr lang="zh-CN" altLang="zh-CN" sz="1800" smtClean="0">
                <a:latin typeface="Times New Roman" pitchFamily="18" charset="0"/>
              </a:rPr>
              <a:t>高级</a:t>
            </a:r>
            <a:r>
              <a:rPr lang="en-US" altLang="zh-CN" sz="1800" smtClean="0">
                <a:latin typeface="Times New Roman" pitchFamily="18" charset="0"/>
              </a:rPr>
              <a:t>”</a:t>
            </a:r>
            <a:r>
              <a:rPr lang="zh-CN" altLang="zh-CN" sz="1800" smtClean="0">
                <a:latin typeface="Times New Roman" pitchFamily="18" charset="0"/>
              </a:rPr>
              <a:t>选项卡，在</a:t>
            </a:r>
            <a:r>
              <a:rPr lang="en-US" altLang="zh-CN" sz="1800" smtClean="0">
                <a:latin typeface="Times New Roman" pitchFamily="18" charset="0"/>
              </a:rPr>
              <a:t>“Internet</a:t>
            </a:r>
            <a:r>
              <a:rPr lang="zh-CN" altLang="zh-CN" sz="1800" smtClean="0">
                <a:latin typeface="Times New Roman" pitchFamily="18" charset="0"/>
              </a:rPr>
              <a:t>连接共享</a:t>
            </a:r>
            <a:r>
              <a:rPr lang="en-US" altLang="zh-CN" sz="1800" smtClean="0">
                <a:latin typeface="Times New Roman" pitchFamily="18" charset="0"/>
              </a:rPr>
              <a:t>”</a:t>
            </a:r>
            <a:r>
              <a:rPr lang="zh-CN" altLang="zh-CN" sz="1800" smtClean="0">
                <a:latin typeface="Times New Roman" pitchFamily="18" charset="0"/>
              </a:rPr>
              <a:t>选项组中选中</a:t>
            </a:r>
            <a:r>
              <a:rPr lang="en-US" altLang="zh-CN" sz="1800" smtClean="0">
                <a:latin typeface="Times New Roman" pitchFamily="18" charset="0"/>
              </a:rPr>
              <a:t>“</a:t>
            </a:r>
            <a:r>
              <a:rPr lang="zh-CN" altLang="zh-CN" sz="1800" smtClean="0">
                <a:latin typeface="Times New Roman" pitchFamily="18" charset="0"/>
              </a:rPr>
              <a:t>允许其他网络用户通过此计算机的</a:t>
            </a:r>
            <a:r>
              <a:rPr lang="en-US" altLang="zh-CN" sz="1800" smtClean="0">
                <a:latin typeface="Times New Roman" pitchFamily="18" charset="0"/>
              </a:rPr>
              <a:t>Internet</a:t>
            </a:r>
            <a:r>
              <a:rPr lang="zh-CN" altLang="zh-CN" sz="1800" smtClean="0">
                <a:latin typeface="Times New Roman" pitchFamily="18" charset="0"/>
              </a:rPr>
              <a:t>连接来连接</a:t>
            </a:r>
            <a:r>
              <a:rPr lang="en-US" altLang="zh-CN" sz="1800" smtClean="0">
                <a:latin typeface="Times New Roman" pitchFamily="18" charset="0"/>
              </a:rPr>
              <a:t>”</a:t>
            </a:r>
            <a:r>
              <a:rPr lang="zh-CN" altLang="zh-CN" sz="1800" smtClean="0">
                <a:latin typeface="Times New Roman" pitchFamily="18" charset="0"/>
              </a:rPr>
              <a:t>选项，在</a:t>
            </a:r>
            <a:r>
              <a:rPr lang="en-US" altLang="zh-CN" sz="1800" smtClean="0">
                <a:latin typeface="Times New Roman" pitchFamily="18" charset="0"/>
              </a:rPr>
              <a:t>“</a:t>
            </a:r>
            <a:r>
              <a:rPr lang="zh-CN" altLang="zh-CN" sz="1800" smtClean="0">
                <a:latin typeface="Times New Roman" pitchFamily="18" charset="0"/>
              </a:rPr>
              <a:t>家庭网络连接</a:t>
            </a:r>
            <a:r>
              <a:rPr lang="en-US" altLang="zh-CN" sz="1800" smtClean="0">
                <a:latin typeface="Times New Roman" pitchFamily="18" charset="0"/>
              </a:rPr>
              <a:t>”</a:t>
            </a:r>
            <a:r>
              <a:rPr lang="zh-CN" altLang="zh-CN" sz="1800" smtClean="0">
                <a:latin typeface="Times New Roman" pitchFamily="18" charset="0"/>
              </a:rPr>
              <a:t>列表中选择</a:t>
            </a:r>
            <a:r>
              <a:rPr lang="en-US" altLang="zh-CN" sz="1800" smtClean="0">
                <a:latin typeface="Times New Roman" pitchFamily="18" charset="0"/>
              </a:rPr>
              <a:t>“</a:t>
            </a:r>
            <a:r>
              <a:rPr lang="zh-CN" altLang="zh-CN" sz="1800" smtClean="0">
                <a:latin typeface="Times New Roman" pitchFamily="18" charset="0"/>
              </a:rPr>
              <a:t>无线网络连接</a:t>
            </a:r>
            <a:r>
              <a:rPr lang="en-US" altLang="zh-CN" sz="1800" smtClean="0">
                <a:latin typeface="Times New Roman" pitchFamily="18" charset="0"/>
              </a:rPr>
              <a:t>”</a:t>
            </a:r>
            <a:r>
              <a:rPr lang="zh-CN" altLang="zh-CN" sz="1800" smtClean="0">
                <a:latin typeface="Times New Roman" pitchFamily="18" charset="0"/>
              </a:rPr>
              <a:t>选项，最后点击</a:t>
            </a:r>
            <a:r>
              <a:rPr lang="en-US" altLang="zh-CN" sz="1800" smtClean="0">
                <a:latin typeface="Times New Roman" pitchFamily="18" charset="0"/>
              </a:rPr>
              <a:t>“</a:t>
            </a:r>
            <a:r>
              <a:rPr lang="zh-CN" altLang="zh-CN" sz="1800" smtClean="0">
                <a:latin typeface="Times New Roman" pitchFamily="18" charset="0"/>
              </a:rPr>
              <a:t>确定</a:t>
            </a:r>
            <a:r>
              <a:rPr lang="en-US" altLang="zh-CN" sz="1800" smtClean="0">
                <a:latin typeface="Times New Roman" pitchFamily="18" charset="0"/>
              </a:rPr>
              <a:t>”</a:t>
            </a:r>
            <a:r>
              <a:rPr lang="zh-CN" altLang="zh-CN" sz="1800" smtClean="0">
                <a:latin typeface="Times New Roman" pitchFamily="18" charset="0"/>
              </a:rPr>
              <a:t>按钮即可。</a:t>
            </a:r>
          </a:p>
          <a:p>
            <a:pPr>
              <a:spcBef>
                <a:spcPct val="0"/>
              </a:spcBef>
            </a:pPr>
            <a:r>
              <a:rPr lang="en-US" altLang="zh-CN" sz="1800" smtClean="0">
                <a:latin typeface="Times New Roman" pitchFamily="18" charset="0"/>
              </a:rPr>
              <a:t>        </a:t>
            </a:r>
            <a:r>
              <a:rPr lang="zh-CN" altLang="zh-CN" sz="1800" smtClean="0">
                <a:latin typeface="Times New Roman" pitchFamily="18" charset="0"/>
              </a:rPr>
              <a:t>在客户端计算机上进行同样的设置，包括添加</a:t>
            </a:r>
            <a:r>
              <a:rPr lang="en-US" altLang="zh-CN" sz="1800" smtClean="0">
                <a:latin typeface="Times New Roman" pitchFamily="18" charset="0"/>
              </a:rPr>
              <a:t>“wlan”</a:t>
            </a:r>
            <a:r>
              <a:rPr lang="zh-CN" altLang="zh-CN" sz="1800" smtClean="0">
                <a:latin typeface="Times New Roman" pitchFamily="18" charset="0"/>
              </a:rPr>
              <a:t>无线网络，选择</a:t>
            </a:r>
            <a:r>
              <a:rPr lang="en-US" altLang="zh-CN" sz="1800" smtClean="0">
                <a:latin typeface="Times New Roman" pitchFamily="18" charset="0"/>
              </a:rPr>
              <a:t>“</a:t>
            </a:r>
            <a:r>
              <a:rPr lang="zh-CN" altLang="zh-CN" sz="1800" smtClean="0">
                <a:latin typeface="Times New Roman" pitchFamily="18" charset="0"/>
              </a:rPr>
              <a:t>仅计算机到计算机</a:t>
            </a:r>
            <a:r>
              <a:rPr lang="en-US" altLang="zh-CN" sz="1800" smtClean="0">
                <a:latin typeface="Times New Roman" pitchFamily="18" charset="0"/>
              </a:rPr>
              <a:t>(</a:t>
            </a:r>
            <a:r>
              <a:rPr lang="zh-CN" altLang="zh-CN" sz="1800" smtClean="0">
                <a:latin typeface="Times New Roman" pitchFamily="18" charset="0"/>
              </a:rPr>
              <a:t>特定</a:t>
            </a:r>
            <a:r>
              <a:rPr lang="en-US" altLang="zh-CN" sz="1800" smtClean="0">
                <a:latin typeface="Times New Roman" pitchFamily="18" charset="0"/>
              </a:rPr>
              <a:t>)”</a:t>
            </a:r>
            <a:r>
              <a:rPr lang="zh-CN" altLang="zh-CN" sz="1800" smtClean="0">
                <a:latin typeface="Times New Roman" pitchFamily="18" charset="0"/>
              </a:rPr>
              <a:t>高级访问模式，随后，</a:t>
            </a:r>
            <a:r>
              <a:rPr lang="en-US" altLang="zh-CN" sz="1800" smtClean="0">
                <a:latin typeface="Times New Roman" pitchFamily="18" charset="0"/>
              </a:rPr>
              <a:t>Windows XP</a:t>
            </a:r>
            <a:r>
              <a:rPr lang="zh-CN" altLang="zh-CN" sz="1800" smtClean="0">
                <a:latin typeface="Times New Roman" pitchFamily="18" charset="0"/>
              </a:rPr>
              <a:t>就会自动连接到该无线网络。这样，以后只要主机上网，该客户机就可以共享该连接上网冲浪。</a:t>
            </a:r>
          </a:p>
          <a:p>
            <a:pPr>
              <a:spcBef>
                <a:spcPct val="0"/>
              </a:spcBef>
            </a:pPr>
            <a:r>
              <a:rPr lang="en-US" altLang="zh-CN" sz="1800" smtClean="0">
                <a:latin typeface="Times New Roman" pitchFamily="18" charset="0"/>
              </a:rPr>
              <a:t>        </a:t>
            </a:r>
            <a:r>
              <a:rPr lang="zh-CN" altLang="zh-CN" sz="1800" smtClean="0">
                <a:latin typeface="Times New Roman" pitchFamily="18" charset="0"/>
              </a:rPr>
              <a:t>如果要断开共享连接，可以打开</a:t>
            </a:r>
            <a:r>
              <a:rPr lang="en-US" altLang="zh-CN" sz="1800" smtClean="0">
                <a:latin typeface="Times New Roman" pitchFamily="18" charset="0"/>
              </a:rPr>
              <a:t>“</a:t>
            </a:r>
            <a:r>
              <a:rPr lang="zh-CN" altLang="zh-CN" sz="1800" smtClean="0">
                <a:latin typeface="Times New Roman" pitchFamily="18" charset="0"/>
              </a:rPr>
              <a:t>网络连接</a:t>
            </a:r>
            <a:r>
              <a:rPr lang="en-US" altLang="zh-CN" sz="1800" smtClean="0">
                <a:latin typeface="Times New Roman" pitchFamily="18" charset="0"/>
              </a:rPr>
              <a:t>”</a:t>
            </a:r>
            <a:r>
              <a:rPr lang="zh-CN" altLang="zh-CN" sz="1800" smtClean="0">
                <a:latin typeface="Times New Roman" pitchFamily="18" charset="0"/>
              </a:rPr>
              <a:t>窗口，其中会看到一个</a:t>
            </a:r>
            <a:r>
              <a:rPr lang="en-US" altLang="zh-CN" sz="1800" smtClean="0">
                <a:latin typeface="Times New Roman" pitchFamily="18" charset="0"/>
              </a:rPr>
              <a:t>Internet</a:t>
            </a:r>
            <a:r>
              <a:rPr lang="zh-CN" altLang="zh-CN" sz="1800" smtClean="0">
                <a:latin typeface="Times New Roman" pitchFamily="18" charset="0"/>
              </a:rPr>
              <a:t>网关，右键点击该网关，选择</a:t>
            </a:r>
            <a:r>
              <a:rPr lang="en-US" altLang="zh-CN" sz="1800" smtClean="0">
                <a:latin typeface="Times New Roman" pitchFamily="18" charset="0"/>
              </a:rPr>
              <a:t>“</a:t>
            </a:r>
            <a:r>
              <a:rPr lang="zh-CN" altLang="zh-CN" sz="1800" smtClean="0">
                <a:latin typeface="Times New Roman" pitchFamily="18" charset="0"/>
              </a:rPr>
              <a:t>断开</a:t>
            </a:r>
            <a:r>
              <a:rPr lang="en-US" altLang="zh-CN" sz="1800" smtClean="0">
                <a:latin typeface="Times New Roman" pitchFamily="18" charset="0"/>
              </a:rPr>
              <a:t>”</a:t>
            </a:r>
            <a:r>
              <a:rPr lang="zh-CN" altLang="zh-CN" sz="1800" smtClean="0">
                <a:latin typeface="Times New Roman" pitchFamily="18" charset="0"/>
              </a:rPr>
              <a:t>命令即可断开共享连接，选择</a:t>
            </a:r>
            <a:r>
              <a:rPr lang="en-US" altLang="zh-CN" sz="1800" smtClean="0">
                <a:latin typeface="Times New Roman" pitchFamily="18" charset="0"/>
              </a:rPr>
              <a:t>“</a:t>
            </a:r>
            <a:r>
              <a:rPr lang="zh-CN" altLang="zh-CN" sz="1800" smtClean="0">
                <a:latin typeface="Times New Roman" pitchFamily="18" charset="0"/>
              </a:rPr>
              <a:t>状态</a:t>
            </a:r>
            <a:r>
              <a:rPr lang="en-US" altLang="zh-CN" sz="1800" smtClean="0">
                <a:latin typeface="Times New Roman" pitchFamily="18" charset="0"/>
              </a:rPr>
              <a:t>”</a:t>
            </a:r>
            <a:r>
              <a:rPr lang="zh-CN" altLang="zh-CN" sz="1800" smtClean="0">
                <a:latin typeface="Times New Roman" pitchFamily="18" charset="0"/>
              </a:rPr>
              <a:t>命令可以查看到当前的网络连接状态。</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第一节 </a:t>
            </a:r>
            <a:r>
              <a:rPr lang="zh-CN" altLang="zh-CN" dirty="0" smtClean="0"/>
              <a:t>接入</a:t>
            </a:r>
            <a:r>
              <a:rPr lang="en-US" altLang="zh-CN" dirty="0">
                <a:latin typeface="+mn-lt"/>
              </a:rPr>
              <a:t>Internet</a:t>
            </a:r>
            <a:r>
              <a:rPr lang="zh-CN" altLang="zh-CN" dirty="0"/>
              <a:t>概述</a:t>
            </a:r>
            <a:endParaRPr lang="zh-CN" altLang="en-US" dirty="0" smtClean="0"/>
          </a:p>
        </p:txBody>
      </p:sp>
      <p:sp>
        <p:nvSpPr>
          <p:cNvPr id="6147" name="内容占位符 2"/>
          <p:cNvSpPr>
            <a:spLocks noGrp="1"/>
          </p:cNvSpPr>
          <p:nvPr>
            <p:ph idx="1"/>
          </p:nvPr>
        </p:nvSpPr>
        <p:spPr>
          <a:xfrm>
            <a:off x="144463" y="1125538"/>
            <a:ext cx="8891587" cy="5616575"/>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en-US" altLang="zh-CN" sz="2000" smtClean="0">
                <a:solidFill>
                  <a:srgbClr val="00B0F0"/>
                </a:solidFill>
                <a:latin typeface="Times New Roman" pitchFamily="18" charset="0"/>
              </a:rPr>
              <a:t>ADSL</a:t>
            </a:r>
            <a:r>
              <a:rPr lang="zh-CN" altLang="zh-CN" sz="2000" smtClean="0">
                <a:solidFill>
                  <a:srgbClr val="00B0F0"/>
                </a:solidFill>
                <a:latin typeface="Times New Roman" pitchFamily="18" charset="0"/>
              </a:rPr>
              <a:t>接入</a:t>
            </a:r>
          </a:p>
          <a:p>
            <a:pPr>
              <a:spcBef>
                <a:spcPct val="0"/>
              </a:spcBef>
            </a:pPr>
            <a:r>
              <a:rPr lang="en-US" altLang="zh-CN" sz="2000" smtClean="0">
                <a:latin typeface="Times New Roman" pitchFamily="18" charset="0"/>
              </a:rPr>
              <a:t>        ADSL</a:t>
            </a:r>
            <a:r>
              <a:rPr lang="zh-CN" altLang="zh-CN" sz="2000" smtClean="0">
                <a:latin typeface="Times New Roman" pitchFamily="18" charset="0"/>
              </a:rPr>
              <a:t>（</a:t>
            </a:r>
            <a:r>
              <a:rPr lang="en-US" altLang="zh-CN" sz="2000" smtClean="0">
                <a:latin typeface="Times New Roman" pitchFamily="18" charset="0"/>
              </a:rPr>
              <a:t>Asymmetric Digital Subscriber Loop)</a:t>
            </a:r>
            <a:r>
              <a:rPr lang="zh-CN" altLang="zh-CN" sz="2000" smtClean="0">
                <a:latin typeface="Times New Roman" pitchFamily="18" charset="0"/>
              </a:rPr>
              <a:t>技术，即非对称数字用户环路技术，就是利用现有的电话线，为用户提供最高数据传输速度。它的传输速度最高可达下载</a:t>
            </a:r>
            <a:r>
              <a:rPr lang="en-US" altLang="zh-CN" sz="2000" smtClean="0">
                <a:latin typeface="Times New Roman" pitchFamily="18" charset="0"/>
              </a:rPr>
              <a:t>8M</a:t>
            </a:r>
            <a:r>
              <a:rPr lang="zh-CN" altLang="zh-CN" sz="2000" smtClean="0">
                <a:latin typeface="Times New Roman" pitchFamily="18" charset="0"/>
              </a:rPr>
              <a:t>，上传</a:t>
            </a:r>
            <a:r>
              <a:rPr lang="en-US" altLang="zh-CN" sz="2000" smtClean="0">
                <a:latin typeface="Times New Roman" pitchFamily="18" charset="0"/>
              </a:rPr>
              <a:t>1M</a:t>
            </a:r>
            <a:r>
              <a:rPr lang="zh-CN" altLang="zh-CN" sz="2000" smtClean="0">
                <a:latin typeface="Times New Roman" pitchFamily="18" charset="0"/>
              </a:rPr>
              <a:t>的速度。</a:t>
            </a:r>
          </a:p>
          <a:p>
            <a:pPr>
              <a:spcBef>
                <a:spcPct val="0"/>
              </a:spcBef>
            </a:pPr>
            <a:r>
              <a:rPr lang="en-US" altLang="zh-CN" sz="2000" smtClean="0">
                <a:solidFill>
                  <a:srgbClr val="00B0F0"/>
                </a:solidFill>
                <a:latin typeface="Times New Roman" pitchFamily="18" charset="0"/>
              </a:rPr>
              <a:t>4</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通过宽带</a:t>
            </a:r>
            <a:r>
              <a:rPr lang="en-US" altLang="zh-CN" sz="2000" smtClean="0">
                <a:solidFill>
                  <a:srgbClr val="00B0F0"/>
                </a:solidFill>
                <a:latin typeface="Times New Roman" pitchFamily="18" charset="0"/>
              </a:rPr>
              <a:t>cable</a:t>
            </a:r>
            <a:r>
              <a:rPr lang="zh-CN" altLang="zh-CN" sz="2000" smtClean="0">
                <a:solidFill>
                  <a:srgbClr val="00B0F0"/>
                </a:solidFill>
                <a:latin typeface="Times New Roman" pitchFamily="18" charset="0"/>
              </a:rPr>
              <a:t>上网</a:t>
            </a:r>
          </a:p>
          <a:p>
            <a:pPr>
              <a:spcBef>
                <a:spcPct val="0"/>
              </a:spcBef>
            </a:pPr>
            <a:r>
              <a:rPr lang="en-US" altLang="zh-CN" sz="2000" smtClean="0">
                <a:latin typeface="Times New Roman" pitchFamily="18" charset="0"/>
              </a:rPr>
              <a:t>        </a:t>
            </a:r>
            <a:r>
              <a:rPr lang="zh-CN" altLang="zh-CN" sz="2000" smtClean="0">
                <a:latin typeface="Times New Roman" pitchFamily="18" charset="0"/>
              </a:rPr>
              <a:t>这是另一种家庭网络接入</a:t>
            </a:r>
            <a:r>
              <a:rPr lang="en-US" altLang="zh-CN" sz="2000" smtClean="0">
                <a:latin typeface="Times New Roman" pitchFamily="18" charset="0"/>
              </a:rPr>
              <a:t>Internet</a:t>
            </a:r>
            <a:r>
              <a:rPr lang="zh-CN" altLang="zh-CN" sz="2000" smtClean="0">
                <a:latin typeface="Times New Roman" pitchFamily="18" charset="0"/>
              </a:rPr>
              <a:t>方式，主要利用家庭中另一种现成的有线电视网络信号铜芯电缆传输数字信号。</a:t>
            </a:r>
          </a:p>
          <a:p>
            <a:pPr>
              <a:spcBef>
                <a:spcPct val="0"/>
              </a:spcBef>
            </a:pPr>
            <a:r>
              <a:rPr lang="en-US" altLang="zh-CN" sz="2000" smtClean="0">
                <a:solidFill>
                  <a:srgbClr val="00B0F0"/>
                </a:solidFill>
                <a:latin typeface="Times New Roman" pitchFamily="18" charset="0"/>
              </a:rPr>
              <a:t>5</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通过光纤专线上网</a:t>
            </a:r>
          </a:p>
          <a:p>
            <a:pPr>
              <a:spcBef>
                <a:spcPct val="0"/>
              </a:spcBef>
            </a:pPr>
            <a:r>
              <a:rPr lang="en-US" altLang="zh-CN" sz="2000" smtClean="0">
                <a:latin typeface="Times New Roman" pitchFamily="18" charset="0"/>
              </a:rPr>
              <a:t>        </a:t>
            </a:r>
            <a:r>
              <a:rPr lang="zh-CN" altLang="zh-CN" sz="2000" smtClean="0">
                <a:latin typeface="Times New Roman" pitchFamily="18" charset="0"/>
              </a:rPr>
              <a:t>光纤专线上网是多种专线上网技术的代表，这也是未来最有发展前途的宽带网络传输技术，光纤更多的是把局域网直接接入到</a:t>
            </a:r>
            <a:r>
              <a:rPr lang="en-US" altLang="zh-CN" sz="2000" smtClean="0">
                <a:latin typeface="Times New Roman" pitchFamily="18" charset="0"/>
              </a:rPr>
              <a:t>Internet</a:t>
            </a:r>
            <a:r>
              <a:rPr lang="zh-CN" altLang="zh-CN" sz="2000" smtClean="0">
                <a:latin typeface="Times New Roman" pitchFamily="18" charset="0"/>
              </a:rPr>
              <a:t>中。</a:t>
            </a:r>
          </a:p>
          <a:p>
            <a:pPr>
              <a:spcBef>
                <a:spcPct val="0"/>
              </a:spcBef>
            </a:pPr>
            <a:r>
              <a:rPr lang="en-US" altLang="zh-CN" sz="2000" smtClean="0">
                <a:latin typeface="Times New Roman" pitchFamily="18" charset="0"/>
              </a:rPr>
              <a:t>        </a:t>
            </a:r>
            <a:r>
              <a:rPr lang="zh-CN" altLang="zh-CN" sz="2000" smtClean="0">
                <a:latin typeface="Times New Roman" pitchFamily="18" charset="0"/>
              </a:rPr>
              <a:t>上网的个人计算机作为局域网中的一台设备，通过局域网采用光纤线路和外部网络进行连接，直接把光纤接入到计算机中的成本还很高，因此目前还很少见，但这是未来需要解决的最重要的</a:t>
            </a:r>
            <a:r>
              <a:rPr lang="en-US" altLang="zh-CN" sz="2000" smtClean="0">
                <a:latin typeface="Times New Roman" pitchFamily="18" charset="0"/>
              </a:rPr>
              <a:t>“</a:t>
            </a:r>
            <a:r>
              <a:rPr lang="zh-CN" altLang="zh-CN" sz="2000" smtClean="0">
                <a:latin typeface="Times New Roman" pitchFamily="18" charset="0"/>
              </a:rPr>
              <a:t>最后一英里</a:t>
            </a:r>
            <a:r>
              <a:rPr lang="en-US" altLang="zh-CN" sz="2000" smtClean="0">
                <a:latin typeface="Times New Roman" pitchFamily="18" charset="0"/>
              </a:rPr>
              <a:t>”</a:t>
            </a:r>
            <a:r>
              <a:rPr lang="zh-CN" altLang="zh-CN" sz="2000" smtClean="0">
                <a:latin typeface="Times New Roman" pitchFamily="18" charset="0"/>
              </a:rPr>
              <a:t>的技术。</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zh-CN" altLang="zh-CN" dirty="0" smtClean="0"/>
              <a:t>通过</a:t>
            </a:r>
            <a:r>
              <a:rPr lang="zh-CN" altLang="zh-CN" dirty="0"/>
              <a:t>无线接入</a:t>
            </a:r>
            <a:r>
              <a:rPr lang="en-US" altLang="zh-CN" dirty="0" smtClean="0">
                <a:latin typeface="+mn-lt"/>
              </a:rPr>
              <a:t>Internet</a:t>
            </a:r>
            <a:endParaRPr lang="zh-CN" altLang="en-US" dirty="0" smtClean="0">
              <a:latin typeface="+mn-lt"/>
            </a:endParaRPr>
          </a:p>
        </p:txBody>
      </p:sp>
      <p:sp>
        <p:nvSpPr>
          <p:cNvPr id="43011" name="内容占位符 2"/>
          <p:cNvSpPr>
            <a:spLocks noGrp="1"/>
          </p:cNvSpPr>
          <p:nvPr>
            <p:ph idx="1"/>
          </p:nvPr>
        </p:nvSpPr>
        <p:spPr>
          <a:xfrm>
            <a:off x="107950" y="1196975"/>
            <a:ext cx="8891588" cy="5616575"/>
          </a:xfrm>
        </p:spPr>
        <p:txBody>
          <a:bodyPr/>
          <a:lstStyle/>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无线局域网接入</a:t>
            </a:r>
            <a:r>
              <a:rPr lang="en-US" altLang="zh-CN" sz="2000" smtClean="0">
                <a:solidFill>
                  <a:srgbClr val="00B0F0"/>
                </a:solidFill>
                <a:latin typeface="Times New Roman" pitchFamily="18" charset="0"/>
              </a:rPr>
              <a:t>Internet</a:t>
            </a:r>
            <a:endParaRPr lang="zh-CN" altLang="zh-CN" sz="2000" smtClean="0">
              <a:latin typeface="Times New Roman" pitchFamily="18" charset="0"/>
            </a:endParaRPr>
          </a:p>
          <a:p>
            <a:pPr>
              <a:spcBef>
                <a:spcPct val="0"/>
              </a:spcBef>
            </a:pPr>
            <a:r>
              <a:rPr lang="zh-CN" altLang="en-US" sz="2000" smtClean="0">
                <a:latin typeface="Times New Roman" pitchFamily="18" charset="0"/>
              </a:rPr>
              <a:t>（</a:t>
            </a:r>
            <a:r>
              <a:rPr lang="en-US" altLang="zh-CN" sz="2000" smtClean="0">
                <a:latin typeface="Times New Roman" pitchFamily="18" charset="0"/>
              </a:rPr>
              <a:t>3</a:t>
            </a:r>
            <a:r>
              <a:rPr lang="zh-CN" altLang="en-US" sz="2000" smtClean="0">
                <a:latin typeface="Times New Roman" pitchFamily="18" charset="0"/>
              </a:rPr>
              <a:t>）</a:t>
            </a:r>
            <a:r>
              <a:rPr lang="zh-CN" altLang="zh-CN" sz="2000" smtClean="0">
                <a:latin typeface="Times New Roman" pitchFamily="18" charset="0"/>
              </a:rPr>
              <a:t>多机共享上网</a:t>
            </a:r>
          </a:p>
          <a:p>
            <a:pPr>
              <a:spcBef>
                <a:spcPct val="0"/>
              </a:spcBef>
            </a:pPr>
            <a:r>
              <a:rPr lang="en-US" altLang="zh-CN" sz="2000" smtClean="0">
                <a:latin typeface="Times New Roman" pitchFamily="18" charset="0"/>
              </a:rPr>
              <a:t>        </a:t>
            </a:r>
            <a:r>
              <a:rPr lang="zh-CN" altLang="zh-CN" sz="2000" smtClean="0">
                <a:latin typeface="Times New Roman" pitchFamily="18" charset="0"/>
              </a:rPr>
              <a:t>要实现多机共享上网，我们需要选择的无线网络设备主要包括无线网卡、无线</a:t>
            </a:r>
            <a:r>
              <a:rPr lang="en-US" altLang="zh-CN" sz="2000" smtClean="0">
                <a:latin typeface="Times New Roman" pitchFamily="18" charset="0"/>
              </a:rPr>
              <a:t>AP</a:t>
            </a:r>
            <a:r>
              <a:rPr lang="zh-CN" altLang="zh-CN" sz="2000" smtClean="0">
                <a:latin typeface="Times New Roman" pitchFamily="18" charset="0"/>
              </a:rPr>
              <a:t>或无线路由器。因为无线路由器在支持无线</a:t>
            </a:r>
            <a:r>
              <a:rPr lang="en-US" altLang="zh-CN" sz="2000" smtClean="0">
                <a:latin typeface="Times New Roman" pitchFamily="18" charset="0"/>
              </a:rPr>
              <a:t>AP</a:t>
            </a:r>
            <a:r>
              <a:rPr lang="zh-CN" altLang="zh-CN" sz="2000" smtClean="0">
                <a:latin typeface="Times New Roman" pitchFamily="18" charset="0"/>
              </a:rPr>
              <a:t>功能的基础上还具备了宽带路由器的各种功能，所以还是选择无线路由器为好。</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b="1" smtClean="0">
                <a:latin typeface="Times New Roman" pitchFamily="18" charset="0"/>
              </a:rPr>
              <a:t>        </a:t>
            </a:r>
            <a:r>
              <a:rPr lang="zh-CN" altLang="zh-CN" sz="2000" b="1" smtClean="0">
                <a:latin typeface="Times New Roman" pitchFamily="18" charset="0"/>
              </a:rPr>
              <a:t>硬件连接</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同样以</a:t>
            </a:r>
            <a:r>
              <a:rPr lang="en-US" altLang="zh-CN" sz="2000" smtClean="0">
                <a:latin typeface="Times New Roman" pitchFamily="18" charset="0"/>
              </a:rPr>
              <a:t>TP-LINK</a:t>
            </a:r>
            <a:r>
              <a:rPr lang="zh-CN" altLang="zh-CN" sz="2000" smtClean="0">
                <a:latin typeface="Times New Roman" pitchFamily="18" charset="0"/>
              </a:rPr>
              <a:t>无线宽带路由器为例，硬件的连接参考上面介绍的组建家庭</a:t>
            </a:r>
            <a:r>
              <a:rPr lang="en-US" altLang="zh-CN" sz="2000" smtClean="0">
                <a:latin typeface="Times New Roman" pitchFamily="18" charset="0"/>
              </a:rPr>
              <a:t>/</a:t>
            </a:r>
            <a:r>
              <a:rPr lang="zh-CN" altLang="zh-CN" sz="2000" smtClean="0">
                <a:latin typeface="Times New Roman" pitchFamily="18" charset="0"/>
              </a:rPr>
              <a:t>办公无线局域网的方法，将无线路由器的</a:t>
            </a:r>
            <a:r>
              <a:rPr lang="en-US" altLang="zh-CN" sz="2000" smtClean="0">
                <a:latin typeface="Times New Roman" pitchFamily="18" charset="0"/>
              </a:rPr>
              <a:t>WAN</a:t>
            </a:r>
            <a:r>
              <a:rPr lang="zh-CN" altLang="zh-CN" sz="2000" smtClean="0">
                <a:latin typeface="Times New Roman" pitchFamily="18" charset="0"/>
              </a:rPr>
              <a:t>端口和</a:t>
            </a:r>
            <a:r>
              <a:rPr lang="en-US" altLang="zh-CN" sz="2000" smtClean="0">
                <a:latin typeface="Times New Roman" pitchFamily="18" charset="0"/>
              </a:rPr>
              <a:t>Internet</a:t>
            </a:r>
            <a:r>
              <a:rPr lang="zh-CN" altLang="zh-CN" sz="2000" smtClean="0">
                <a:latin typeface="Times New Roman" pitchFamily="18" charset="0"/>
              </a:rPr>
              <a:t>入口用网线连接起来。一般的无线路由器还内置交换机，提供</a:t>
            </a:r>
            <a:r>
              <a:rPr lang="en-US" altLang="zh-CN" sz="2000" smtClean="0">
                <a:latin typeface="Times New Roman" pitchFamily="18" charset="0"/>
              </a:rPr>
              <a:t>4</a:t>
            </a:r>
            <a:r>
              <a:rPr lang="zh-CN" altLang="zh-CN" sz="2000" smtClean="0">
                <a:latin typeface="Times New Roman" pitchFamily="18" charset="0"/>
              </a:rPr>
              <a:t>个端口，可以连接其他的网络</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txBox="1">
            <a:spLocks noChangeArrowheads="1"/>
          </p:cNvSpPr>
          <p:nvPr/>
        </p:nvSpPr>
        <p:spPr bwMode="auto">
          <a:xfrm>
            <a:off x="2555875" y="3068638"/>
            <a:ext cx="3744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r>
              <a:rPr lang="zh-CN" altLang="ko-KR" sz="4800" b="1">
                <a:solidFill>
                  <a:srgbClr val="00B0F0"/>
                </a:solidFill>
                <a:latin typeface="Times New Roman" pitchFamily="18" charset="0"/>
                <a:cs typeface="Times New Roman" pitchFamily="18" charset="0"/>
              </a:rPr>
              <a:t>Thank you</a:t>
            </a:r>
            <a:r>
              <a:rPr lang="en-US" altLang="zh-CN" sz="4800" b="1">
                <a:solidFill>
                  <a:srgbClr val="00B0F0"/>
                </a:solidFill>
                <a:latin typeface="Times New Roman" pitchFamily="18" charset="0"/>
                <a:cs typeface="Times New Roman" pitchFamily="18" charset="0"/>
              </a:rPr>
              <a:t> </a:t>
            </a:r>
            <a:r>
              <a:rPr lang="zh-CN" altLang="en-US" sz="4800" b="1">
                <a:solidFill>
                  <a:srgbClr val="00B0F0"/>
                </a:solidFill>
                <a:latin typeface="Times New Roman" pitchFamily="18" charset="0"/>
                <a:cs typeface="Times New Roman" pitchFamily="18" charset="0"/>
              </a:rPr>
              <a:t>！</a:t>
            </a:r>
            <a:r>
              <a:rPr lang="zh-CN" altLang="ko-KR" sz="4800" b="1">
                <a:solidFill>
                  <a:srgbClr val="00B0F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第一节 </a:t>
            </a:r>
            <a:r>
              <a:rPr lang="zh-CN" altLang="zh-CN" dirty="0" smtClean="0"/>
              <a:t>接入</a:t>
            </a:r>
            <a:r>
              <a:rPr lang="en-US" altLang="zh-CN" dirty="0">
                <a:latin typeface="+mn-lt"/>
              </a:rPr>
              <a:t>Internet</a:t>
            </a:r>
            <a:r>
              <a:rPr lang="zh-CN" altLang="zh-CN" dirty="0"/>
              <a:t>概述</a:t>
            </a:r>
            <a:endParaRPr lang="zh-CN" altLang="en-US" dirty="0" smtClean="0"/>
          </a:p>
        </p:txBody>
      </p:sp>
      <p:sp>
        <p:nvSpPr>
          <p:cNvPr id="7171" name="内容占位符 2"/>
          <p:cNvSpPr>
            <a:spLocks noGrp="1"/>
          </p:cNvSpPr>
          <p:nvPr>
            <p:ph idx="1"/>
          </p:nvPr>
        </p:nvSpPr>
        <p:spPr>
          <a:xfrm>
            <a:off x="215900" y="1125538"/>
            <a:ext cx="8604250" cy="5616575"/>
          </a:xfrm>
        </p:spPr>
        <p:txBody>
          <a:bodyPr/>
          <a:lstStyle/>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6</a:t>
            </a:r>
            <a:r>
              <a:rPr lang="zh-CN" altLang="en-US" sz="2000" smtClean="0">
                <a:solidFill>
                  <a:srgbClr val="00B0F0"/>
                </a:solidFill>
                <a:latin typeface="Times New Roman" pitchFamily="18" charset="0"/>
              </a:rPr>
              <a:t>、通过无线上网</a:t>
            </a:r>
            <a:endParaRPr lang="en-US" altLang="zh-CN" sz="2000" smtClean="0">
              <a:solidFill>
                <a:srgbClr val="00B0F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无线</a:t>
            </a:r>
            <a:r>
              <a:rPr lang="en-US" altLang="zh-CN" sz="2000" smtClean="0">
                <a:latin typeface="Times New Roman" pitchFamily="18" charset="0"/>
              </a:rPr>
              <a:t>Internet</a:t>
            </a:r>
            <a:r>
              <a:rPr lang="zh-CN" altLang="zh-CN" sz="2000" smtClean="0">
                <a:latin typeface="Times New Roman" pitchFamily="18" charset="0"/>
              </a:rPr>
              <a:t>已经存在。从一开始就提供业务的网络经营者将积累经验，为将来更宽广的无线数据应用世界占据有力的市场位置。使用短消息在</a:t>
            </a:r>
            <a:r>
              <a:rPr lang="en-US" altLang="zh-CN" sz="2000" smtClean="0">
                <a:latin typeface="Times New Roman" pitchFamily="18" charset="0"/>
              </a:rPr>
              <a:t>Internet</a:t>
            </a:r>
            <a:r>
              <a:rPr lang="zh-CN" altLang="zh-CN" sz="2000" smtClean="0">
                <a:latin typeface="Times New Roman" pitchFamily="18" charset="0"/>
              </a:rPr>
              <a:t>上开展信息搜寻的技术和设备都已可资利用，就要看经营者如何利用目前炙手可得的机会，除移动话音业务外再推出移动数据业务，从而使他们的网络产生进一步的收入，同时取得客户的信任。移动电话用的</a:t>
            </a:r>
            <a:r>
              <a:rPr lang="zh-CN" altLang="en-US" sz="2000" smtClean="0">
                <a:latin typeface="Times New Roman" pitchFamily="18" charset="0"/>
              </a:rPr>
              <a:t>宽带</a:t>
            </a:r>
            <a:r>
              <a:rPr lang="zh-CN" altLang="zh-CN" sz="2000" smtClean="0">
                <a:latin typeface="Times New Roman" pitchFamily="18" charset="0"/>
              </a:rPr>
              <a:t>业务尽管还没有自己开发研制之中，并且将进一步推动无线</a:t>
            </a:r>
            <a:r>
              <a:rPr lang="en-US" altLang="zh-CN" sz="2000" smtClean="0">
                <a:latin typeface="Times New Roman" pitchFamily="18" charset="0"/>
              </a:rPr>
              <a:t>Internet</a:t>
            </a:r>
            <a:r>
              <a:rPr lang="zh-CN" altLang="zh-CN" sz="2000" smtClean="0">
                <a:latin typeface="Times New Roman" pitchFamily="18" charset="0"/>
              </a:rPr>
              <a:t>接入。成本和容量不应成为障碍，因为移动经营者的投资成本要低于可供比较的固定线路网络；随着移动电话的激增，用户的成本将会下降；用户使用话音和数据业务将变得更加普遍。在高密度使用区，容量的增加可通过微区和其它硬件解决方法实现并使用智能系统，从而比传统系统更有效地管理频率计划。</a:t>
            </a:r>
          </a:p>
          <a:p>
            <a:pPr>
              <a:spcBef>
                <a:spcPct val="0"/>
              </a:spcBef>
            </a:pPr>
            <a:r>
              <a:rPr lang="en-US" altLang="zh-CN" sz="2000" smtClean="0">
                <a:latin typeface="Times New Roman" pitchFamily="18" charset="0"/>
              </a:rPr>
              <a:t>        </a:t>
            </a:r>
            <a:r>
              <a:rPr lang="zh-CN" altLang="zh-CN" sz="2000" smtClean="0">
                <a:latin typeface="Times New Roman" pitchFamily="18" charset="0"/>
              </a:rPr>
              <a:t>这些接入方法的名词也频繁出现在各种场合，下面详细介绍一下这几种主要的</a:t>
            </a:r>
            <a:r>
              <a:rPr lang="en-US" altLang="zh-CN" sz="2000" smtClean="0">
                <a:latin typeface="Times New Roman" pitchFamily="18" charset="0"/>
              </a:rPr>
              <a:t>Internet</a:t>
            </a:r>
            <a:r>
              <a:rPr lang="zh-CN" altLang="zh-CN" sz="2000" smtClean="0">
                <a:latin typeface="Times New Roman" pitchFamily="18" charset="0"/>
              </a:rPr>
              <a:t>接入技术的概念和原理。</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第二节 </a:t>
            </a:r>
            <a:r>
              <a:rPr lang="zh-CN" altLang="zh-CN" dirty="0" smtClean="0"/>
              <a:t>通过</a:t>
            </a:r>
            <a:r>
              <a:rPr lang="zh-CN" altLang="zh-CN" dirty="0"/>
              <a:t>电话拨号接入</a:t>
            </a:r>
            <a:r>
              <a:rPr lang="en-US" altLang="zh-CN" dirty="0" smtClean="0">
                <a:latin typeface="+mn-lt"/>
              </a:rPr>
              <a:t>Internet</a:t>
            </a:r>
            <a:endParaRPr lang="zh-CN" altLang="en-US" dirty="0" smtClean="0">
              <a:latin typeface="+mn-lt"/>
            </a:endParaRPr>
          </a:p>
        </p:txBody>
      </p:sp>
      <p:sp>
        <p:nvSpPr>
          <p:cNvPr id="8195" name="内容占位符 2"/>
          <p:cNvSpPr>
            <a:spLocks noGrp="1"/>
          </p:cNvSpPr>
          <p:nvPr>
            <p:ph idx="1"/>
          </p:nvPr>
        </p:nvSpPr>
        <p:spPr>
          <a:xfrm>
            <a:off x="215900" y="1125538"/>
            <a:ext cx="8820150" cy="5616575"/>
          </a:xfrm>
        </p:spPr>
        <p:txBody>
          <a:bodyPr/>
          <a:lstStyle/>
          <a:p>
            <a:pPr>
              <a:spcBef>
                <a:spcPct val="0"/>
              </a:spcBef>
            </a:pPr>
            <a:r>
              <a:rPr lang="en-US" altLang="zh-CN" sz="2000" smtClean="0">
                <a:latin typeface="Times New Roman" pitchFamily="18" charset="0"/>
              </a:rPr>
              <a:t>        </a:t>
            </a:r>
            <a:r>
              <a:rPr lang="zh-CN" altLang="zh-CN" sz="2000" smtClean="0">
                <a:latin typeface="Times New Roman" pitchFamily="18" charset="0"/>
              </a:rPr>
              <a:t>借助电话线接入</a:t>
            </a:r>
            <a:r>
              <a:rPr lang="en-US" altLang="zh-CN" sz="2000" smtClean="0">
                <a:latin typeface="Times New Roman" pitchFamily="18" charset="0"/>
              </a:rPr>
              <a:t>Internet</a:t>
            </a:r>
            <a:r>
              <a:rPr lang="zh-CN" altLang="zh-CN" sz="2000" smtClean="0">
                <a:latin typeface="Times New Roman" pitchFamily="18" charset="0"/>
              </a:rPr>
              <a:t>是最简单的一种接入方法，用户端只需增加一个调制解调器，申请一个</a:t>
            </a:r>
            <a:r>
              <a:rPr lang="en-US" altLang="zh-CN" sz="2000" smtClean="0">
                <a:latin typeface="Times New Roman" pitchFamily="18" charset="0"/>
              </a:rPr>
              <a:t>ISP</a:t>
            </a:r>
            <a:r>
              <a:rPr lang="zh-CN" altLang="zh-CN" sz="2000" smtClean="0">
                <a:latin typeface="Times New Roman" pitchFamily="18" charset="0"/>
              </a:rPr>
              <a:t>账户，通过简单的软件设置便可接入到</a:t>
            </a:r>
            <a:r>
              <a:rPr lang="en-US" altLang="zh-CN" sz="2000" smtClean="0">
                <a:latin typeface="Times New Roman" pitchFamily="18" charset="0"/>
              </a:rPr>
              <a:t>Internet</a:t>
            </a:r>
            <a:r>
              <a:rPr lang="zh-CN" altLang="zh-CN" sz="2000" smtClean="0">
                <a:latin typeface="Times New Roman" pitchFamily="18" charset="0"/>
              </a:rPr>
              <a:t>上，享受互联网提供的各种资源和服务。但由于电话拨号线路的传输速率较低，一般适合于个人用户单机接入上网。</a:t>
            </a:r>
          </a:p>
          <a:p>
            <a:pPr>
              <a:spcBef>
                <a:spcPct val="0"/>
              </a:spcBef>
            </a:pPr>
            <a:r>
              <a:rPr lang="en-US" altLang="zh-CN" sz="2000" smtClean="0">
                <a:latin typeface="Times New Roman" pitchFamily="18" charset="0"/>
              </a:rPr>
              <a:t>        </a:t>
            </a:r>
            <a:r>
              <a:rPr lang="zh-CN" altLang="zh-CN" sz="2000" smtClean="0">
                <a:latin typeface="Times New Roman" pitchFamily="18" charset="0"/>
              </a:rPr>
              <a:t>由于电话拨号的必要设备是调制解调器，下面对它的工作原理以及利用它接入的步骤进行介绍。</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1</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调制解调器</a:t>
            </a:r>
          </a:p>
          <a:p>
            <a:pPr>
              <a:spcBef>
                <a:spcPct val="0"/>
              </a:spcBef>
            </a:pPr>
            <a:r>
              <a:rPr lang="en-US" altLang="zh-CN" sz="2000" smtClean="0">
                <a:latin typeface="Times New Roman" pitchFamily="18" charset="0"/>
              </a:rPr>
              <a:t>        </a:t>
            </a:r>
            <a:r>
              <a:rPr lang="zh-CN" altLang="zh-CN" sz="2000" smtClean="0">
                <a:latin typeface="Times New Roman" pitchFamily="18" charset="0"/>
              </a:rPr>
              <a:t>电话网和计算机网络的组成原理不同：电话网传输的是语音信号，计算机网传输的数字信号，在使用电话网接入</a:t>
            </a:r>
            <a:r>
              <a:rPr lang="en-US" altLang="zh-CN" sz="2000" smtClean="0">
                <a:latin typeface="Times New Roman" pitchFamily="18" charset="0"/>
              </a:rPr>
              <a:t>Internet</a:t>
            </a:r>
            <a:r>
              <a:rPr lang="zh-CN" altLang="zh-CN" sz="2000" smtClean="0">
                <a:latin typeface="Times New Roman" pitchFamily="18" charset="0"/>
              </a:rPr>
              <a:t>时，要使用调制解调器接入设备，调制解调器是在计算机与电话之间，进行信号转换的装置，能把数字信号与模拟信号进行转换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第二节 </a:t>
            </a:r>
            <a:r>
              <a:rPr lang="zh-CN" altLang="zh-CN" dirty="0" smtClean="0"/>
              <a:t>通过</a:t>
            </a:r>
            <a:r>
              <a:rPr lang="zh-CN" altLang="zh-CN" dirty="0"/>
              <a:t>电话拨号接入</a:t>
            </a:r>
            <a:r>
              <a:rPr lang="en-US" altLang="zh-CN" dirty="0" smtClean="0">
                <a:latin typeface="+mn-lt"/>
              </a:rPr>
              <a:t>Internet</a:t>
            </a:r>
            <a:endParaRPr lang="zh-CN" altLang="en-US" dirty="0" smtClean="0">
              <a:latin typeface="+mn-lt"/>
            </a:endParaRPr>
          </a:p>
        </p:txBody>
      </p:sp>
      <p:sp>
        <p:nvSpPr>
          <p:cNvPr id="9219" name="内容占位符 2"/>
          <p:cNvSpPr>
            <a:spLocks noGrp="1"/>
          </p:cNvSpPr>
          <p:nvPr>
            <p:ph idx="1"/>
          </p:nvPr>
        </p:nvSpPr>
        <p:spPr>
          <a:xfrm>
            <a:off x="215900" y="1125538"/>
            <a:ext cx="8677275" cy="5616575"/>
          </a:xfrm>
        </p:spPr>
        <p:txBody>
          <a:bodyPr/>
          <a:lstStyle/>
          <a:p>
            <a:pPr>
              <a:spcBef>
                <a:spcPct val="0"/>
              </a:spcBef>
            </a:pPr>
            <a:r>
              <a:rPr lang="en-US" altLang="zh-CN" sz="2000" smtClean="0">
                <a:solidFill>
                  <a:srgbClr val="00B0F0"/>
                </a:solidFill>
                <a:latin typeface="Times New Roman" pitchFamily="18" charset="0"/>
              </a:rPr>
              <a:t>2</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调制解调器工作原理</a:t>
            </a:r>
          </a:p>
          <a:p>
            <a:pPr>
              <a:spcBef>
                <a:spcPct val="0"/>
              </a:spcBef>
            </a:pPr>
            <a:r>
              <a:rPr lang="en-US" altLang="zh-CN" sz="2000" smtClean="0">
                <a:latin typeface="Times New Roman" pitchFamily="18" charset="0"/>
              </a:rPr>
              <a:t>        </a:t>
            </a:r>
            <a:r>
              <a:rPr lang="zh-CN" altLang="zh-CN" sz="2000" smtClean="0">
                <a:latin typeface="Times New Roman" pitchFamily="18" charset="0"/>
              </a:rPr>
              <a:t>日常生活中的电子信号分两种，一种是</a:t>
            </a:r>
            <a:r>
              <a:rPr lang="en-US" altLang="zh-CN" sz="2000" smtClean="0">
                <a:latin typeface="Times New Roman" pitchFamily="18" charset="0"/>
              </a:rPr>
              <a:t>“</a:t>
            </a:r>
            <a:r>
              <a:rPr lang="zh-CN" altLang="zh-CN" sz="2000" smtClean="0">
                <a:latin typeface="Times New Roman" pitchFamily="18" charset="0"/>
              </a:rPr>
              <a:t>模拟信号</a:t>
            </a:r>
            <a:r>
              <a:rPr lang="en-US" altLang="zh-CN" sz="2000" smtClean="0">
                <a:latin typeface="Times New Roman" pitchFamily="18" charset="0"/>
              </a:rPr>
              <a:t>”</a:t>
            </a:r>
            <a:r>
              <a:rPr lang="zh-CN" altLang="zh-CN" sz="2000" smtClean="0">
                <a:latin typeface="Times New Roman" pitchFamily="18" charset="0"/>
              </a:rPr>
              <a:t>，一种是</a:t>
            </a:r>
            <a:r>
              <a:rPr lang="en-US" altLang="zh-CN" sz="2000" smtClean="0">
                <a:latin typeface="Times New Roman" pitchFamily="18" charset="0"/>
              </a:rPr>
              <a:t>“</a:t>
            </a:r>
            <a:r>
              <a:rPr lang="zh-CN" altLang="zh-CN" sz="2000" smtClean="0">
                <a:latin typeface="Times New Roman" pitchFamily="18" charset="0"/>
              </a:rPr>
              <a:t>数字信号</a:t>
            </a:r>
            <a:r>
              <a:rPr lang="en-US" altLang="zh-CN" sz="2000" smtClean="0">
                <a:latin typeface="Times New Roman" pitchFamily="18" charset="0"/>
              </a:rPr>
              <a:t>”</a:t>
            </a:r>
            <a:r>
              <a:rPr lang="zh-CN" altLang="zh-CN" sz="2000" smtClean="0">
                <a:latin typeface="Times New Roman" pitchFamily="18" charset="0"/>
              </a:rPr>
              <a:t>。如电话线上传输的是模拟信号，而</a:t>
            </a:r>
            <a:r>
              <a:rPr lang="en-US" altLang="zh-CN" sz="2000" smtClean="0">
                <a:latin typeface="Times New Roman" pitchFamily="18" charset="0"/>
              </a:rPr>
              <a:t>PC</a:t>
            </a:r>
            <a:r>
              <a:rPr lang="zh-CN" altLang="zh-CN" sz="2000" smtClean="0">
                <a:latin typeface="Times New Roman" pitchFamily="18" charset="0"/>
              </a:rPr>
              <a:t>机之间传输的是数字信号。所以当你想通过电话线把自己的电脑连入</a:t>
            </a:r>
            <a:r>
              <a:rPr lang="en-US" altLang="zh-CN" sz="2000" smtClean="0">
                <a:latin typeface="Times New Roman" pitchFamily="18" charset="0"/>
              </a:rPr>
              <a:t>Internet</a:t>
            </a:r>
            <a:r>
              <a:rPr lang="zh-CN" altLang="zh-CN" sz="2000" smtClean="0">
                <a:latin typeface="Times New Roman" pitchFamily="18" charset="0"/>
              </a:rPr>
              <a:t>时，就必须使用调制解调器来</a:t>
            </a:r>
            <a:r>
              <a:rPr lang="en-US" altLang="zh-CN" sz="2000" smtClean="0">
                <a:latin typeface="Times New Roman" pitchFamily="18" charset="0"/>
              </a:rPr>
              <a:t>“</a:t>
            </a:r>
            <a:r>
              <a:rPr lang="zh-CN" altLang="zh-CN" sz="2000" smtClean="0">
                <a:latin typeface="Times New Roman" pitchFamily="18" charset="0"/>
              </a:rPr>
              <a:t>翻译</a:t>
            </a:r>
            <a:r>
              <a:rPr lang="en-US" altLang="zh-CN" sz="2000" smtClean="0">
                <a:latin typeface="Times New Roman" pitchFamily="18" charset="0"/>
              </a:rPr>
              <a:t>”</a:t>
            </a:r>
            <a:r>
              <a:rPr lang="zh-CN" altLang="zh-CN" sz="2000" smtClean="0">
                <a:latin typeface="Times New Roman" pitchFamily="18" charset="0"/>
              </a:rPr>
              <a:t>两种不同的信号。在发送端调制器上把计算机的数字信号，如文件等，调制成可在电话线上传输的声音信号；在接收端解调器上再把声音信号，转换成计算机能接收的数字信号。通过调制解调器和电话线就可以实现计算机之间的数据通信。</a:t>
            </a:r>
          </a:p>
          <a:p>
            <a:pPr>
              <a:spcBef>
                <a:spcPct val="0"/>
              </a:spcBef>
            </a:pPr>
            <a:r>
              <a:rPr lang="en-US" altLang="zh-CN" sz="2000" smtClean="0">
                <a:solidFill>
                  <a:srgbClr val="00B0F0"/>
                </a:solidFill>
                <a:latin typeface="Times New Roman" pitchFamily="18" charset="0"/>
              </a:rPr>
              <a:t>3</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调制解调器的分类</a:t>
            </a:r>
          </a:p>
          <a:p>
            <a:pPr>
              <a:spcBef>
                <a:spcPct val="0"/>
              </a:spcBef>
            </a:pPr>
            <a:r>
              <a:rPr lang="en-US" altLang="zh-CN" sz="2000" smtClean="0">
                <a:latin typeface="Times New Roman" pitchFamily="18" charset="0"/>
              </a:rPr>
              <a:t>         </a:t>
            </a:r>
            <a:r>
              <a:rPr lang="zh-CN" altLang="zh-CN" sz="2000" smtClean="0">
                <a:latin typeface="Times New Roman" pitchFamily="18" charset="0"/>
              </a:rPr>
              <a:t>目前</a:t>
            </a:r>
            <a:r>
              <a:rPr lang="zh-CN" altLang="zh-CN" sz="2000" u="sng" smtClean="0">
                <a:latin typeface="Times New Roman" pitchFamily="18" charset="0"/>
              </a:rPr>
              <a:t>调制解调器</a:t>
            </a:r>
            <a:r>
              <a:rPr lang="zh-CN" altLang="zh-CN" sz="2000" smtClean="0">
                <a:latin typeface="Times New Roman" pitchFamily="18" charset="0"/>
              </a:rPr>
              <a:t>主要有两种：内置式和外置式。</a:t>
            </a:r>
          </a:p>
          <a:p>
            <a:pPr>
              <a:spcBef>
                <a:spcPct val="0"/>
              </a:spcBef>
            </a:pPr>
            <a:r>
              <a:rPr lang="en-US" altLang="zh-CN" sz="2000" smtClean="0">
                <a:latin typeface="Times New Roman" pitchFamily="18" charset="0"/>
              </a:rPr>
              <a:t>         </a:t>
            </a:r>
            <a:r>
              <a:rPr lang="zh-CN" altLang="zh-CN" sz="2000" smtClean="0">
                <a:latin typeface="Times New Roman" pitchFamily="18" charset="0"/>
              </a:rPr>
              <a:t>外置式</a:t>
            </a:r>
            <a:r>
              <a:rPr lang="en-US" altLang="zh-CN" sz="2000" smtClean="0">
                <a:latin typeface="Times New Roman" pitchFamily="18" charset="0"/>
              </a:rPr>
              <a:t>Modem</a:t>
            </a:r>
            <a:r>
              <a:rPr lang="zh-CN" altLang="zh-CN" sz="2000" smtClean="0">
                <a:latin typeface="Times New Roman" pitchFamily="18" charset="0"/>
              </a:rPr>
              <a:t>放置于机箱外，通过</a:t>
            </a:r>
            <a:r>
              <a:rPr lang="en-US" altLang="zh-CN" sz="2000" smtClean="0">
                <a:latin typeface="Times New Roman" pitchFamily="18" charset="0"/>
              </a:rPr>
              <a:t>串行通讯</a:t>
            </a:r>
            <a:r>
              <a:rPr lang="zh-CN" altLang="zh-CN" sz="2000" smtClean="0">
                <a:latin typeface="Times New Roman" pitchFamily="18" charset="0"/>
              </a:rPr>
              <a:t>口与</a:t>
            </a:r>
            <a:r>
              <a:rPr lang="en-US" altLang="zh-CN" sz="2000" smtClean="0">
                <a:latin typeface="Times New Roman" pitchFamily="18" charset="0"/>
              </a:rPr>
              <a:t>主机</a:t>
            </a:r>
            <a:r>
              <a:rPr lang="zh-CN" altLang="zh-CN" sz="2000" smtClean="0">
                <a:latin typeface="Times New Roman" pitchFamily="18" charset="0"/>
              </a:rPr>
              <a:t>连接。这种</a:t>
            </a:r>
            <a:r>
              <a:rPr lang="en-US" altLang="zh-CN" sz="2000" smtClean="0">
                <a:latin typeface="Times New Roman" pitchFamily="18" charset="0"/>
              </a:rPr>
              <a:t>Modem</a:t>
            </a:r>
            <a:r>
              <a:rPr lang="zh-CN" altLang="zh-CN" sz="2000" smtClean="0">
                <a:latin typeface="Times New Roman" pitchFamily="18" charset="0"/>
              </a:rPr>
              <a:t>方便灵巧、易于安装，闪烁的指示灯便于监视</a:t>
            </a:r>
            <a:r>
              <a:rPr lang="en-US" altLang="zh-CN" sz="2000" smtClean="0">
                <a:latin typeface="Times New Roman" pitchFamily="18" charset="0"/>
              </a:rPr>
              <a:t>Modem</a:t>
            </a:r>
            <a:r>
              <a:rPr lang="zh-CN" altLang="zh-CN" sz="2000" smtClean="0">
                <a:latin typeface="Times New Roman" pitchFamily="18" charset="0"/>
              </a:rPr>
              <a:t>的工作状况。但外置式</a:t>
            </a:r>
            <a:r>
              <a:rPr lang="en-US" altLang="zh-CN" sz="2000" smtClean="0">
                <a:latin typeface="Times New Roman" pitchFamily="18" charset="0"/>
              </a:rPr>
              <a:t>Modem</a:t>
            </a:r>
            <a:r>
              <a:rPr lang="zh-CN" altLang="zh-CN" sz="2000" smtClean="0">
                <a:latin typeface="Times New Roman" pitchFamily="18" charset="0"/>
              </a:rPr>
              <a:t>需要使用额外的电源与电缆。</a:t>
            </a:r>
          </a:p>
          <a:p>
            <a:pPr>
              <a:spcBef>
                <a:spcPct val="0"/>
              </a:spcBef>
            </a:pPr>
            <a:r>
              <a:rPr lang="en-US" altLang="zh-CN" sz="2000" smtClean="0">
                <a:latin typeface="Times New Roman" pitchFamily="18" charset="0"/>
              </a:rPr>
              <a:t>         </a:t>
            </a:r>
            <a:r>
              <a:rPr lang="zh-CN" altLang="zh-CN" sz="2000" smtClean="0">
                <a:latin typeface="Times New Roman" pitchFamily="18" charset="0"/>
              </a:rPr>
              <a:t>内置式</a:t>
            </a:r>
            <a:r>
              <a:rPr lang="en-US" altLang="zh-CN" sz="2000" smtClean="0">
                <a:latin typeface="Times New Roman" pitchFamily="18" charset="0"/>
              </a:rPr>
              <a:t>Modem</a:t>
            </a:r>
            <a:r>
              <a:rPr lang="zh-CN" altLang="zh-CN" sz="2000" smtClean="0">
                <a:latin typeface="Times New Roman" pitchFamily="18" charset="0"/>
              </a:rPr>
              <a:t>在安装时需要拆开机箱，并且要对</a:t>
            </a:r>
            <a:r>
              <a:rPr lang="en-US" altLang="zh-CN" sz="2000" smtClean="0">
                <a:latin typeface="Times New Roman" pitchFamily="18" charset="0"/>
              </a:rPr>
              <a:t>终端</a:t>
            </a:r>
            <a:r>
              <a:rPr lang="zh-CN" altLang="zh-CN" sz="2000" smtClean="0">
                <a:latin typeface="Times New Roman" pitchFamily="18" charset="0"/>
              </a:rPr>
              <a:t>和</a:t>
            </a:r>
            <a:r>
              <a:rPr lang="en-US" altLang="zh-CN" sz="2000" smtClean="0">
                <a:latin typeface="Times New Roman" pitchFamily="18" charset="0"/>
              </a:rPr>
              <a:t>COM</a:t>
            </a:r>
            <a:r>
              <a:rPr lang="zh-CN" altLang="zh-CN" sz="2000" smtClean="0">
                <a:latin typeface="Times New Roman" pitchFamily="18" charset="0"/>
              </a:rPr>
              <a:t>口进行设置，安装较为繁琐。这种</a:t>
            </a:r>
            <a:r>
              <a:rPr lang="en-US" altLang="zh-CN" sz="2000" smtClean="0">
                <a:latin typeface="Times New Roman" pitchFamily="18" charset="0"/>
              </a:rPr>
              <a:t>Modem</a:t>
            </a:r>
            <a:r>
              <a:rPr lang="zh-CN" altLang="zh-CN" sz="2000" smtClean="0">
                <a:latin typeface="Times New Roman" pitchFamily="18" charset="0"/>
              </a:rPr>
              <a:t>要占用</a:t>
            </a:r>
            <a:r>
              <a:rPr lang="en-US" altLang="zh-CN" sz="2000" smtClean="0">
                <a:latin typeface="Times New Roman" pitchFamily="18" charset="0"/>
              </a:rPr>
              <a:t>主板</a:t>
            </a:r>
            <a:r>
              <a:rPr lang="zh-CN" altLang="zh-CN" sz="2000" smtClean="0">
                <a:latin typeface="Times New Roman" pitchFamily="18" charset="0"/>
              </a:rPr>
              <a:t>上的</a:t>
            </a:r>
            <a:r>
              <a:rPr lang="en-US" altLang="zh-CN" sz="2000" smtClean="0">
                <a:latin typeface="Times New Roman" pitchFamily="18" charset="0"/>
              </a:rPr>
              <a:t>扩展槽</a:t>
            </a:r>
            <a:r>
              <a:rPr lang="zh-CN" altLang="zh-CN" sz="2000" smtClean="0">
                <a:latin typeface="Times New Roman" pitchFamily="18" charset="0"/>
              </a:rPr>
              <a:t>，但无需额外的电源与电缆，且价格比外置式</a:t>
            </a:r>
            <a:r>
              <a:rPr lang="en-US" altLang="zh-CN" sz="2000" smtClean="0">
                <a:latin typeface="Times New Roman" pitchFamily="18" charset="0"/>
              </a:rPr>
              <a:t>Modem</a:t>
            </a:r>
            <a:r>
              <a:rPr lang="zh-CN" altLang="zh-CN" sz="2000" smtClean="0">
                <a:latin typeface="Times New Roman" pitchFamily="18" charset="0"/>
              </a:rPr>
              <a:t>要便宜一些。</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第二节 </a:t>
            </a:r>
            <a:r>
              <a:rPr lang="zh-CN" altLang="zh-CN" dirty="0" smtClean="0"/>
              <a:t>通过</a:t>
            </a:r>
            <a:r>
              <a:rPr lang="zh-CN" altLang="zh-CN" dirty="0"/>
              <a:t>电话拨号接入</a:t>
            </a:r>
            <a:r>
              <a:rPr lang="en-US" altLang="zh-CN" dirty="0" smtClean="0">
                <a:latin typeface="+mn-lt"/>
              </a:rPr>
              <a:t>Internet</a:t>
            </a:r>
            <a:endParaRPr lang="zh-CN" altLang="en-US" dirty="0" smtClean="0">
              <a:latin typeface="+mn-lt"/>
            </a:endParaRPr>
          </a:p>
        </p:txBody>
      </p:sp>
      <p:sp>
        <p:nvSpPr>
          <p:cNvPr id="10243" name="内容占位符 2"/>
          <p:cNvSpPr>
            <a:spLocks noGrp="1"/>
          </p:cNvSpPr>
          <p:nvPr>
            <p:ph idx="1"/>
          </p:nvPr>
        </p:nvSpPr>
        <p:spPr>
          <a:xfrm>
            <a:off x="287338" y="1125538"/>
            <a:ext cx="8532812" cy="5616575"/>
          </a:xfrm>
        </p:spPr>
        <p:txBody>
          <a:bodyPr/>
          <a:lstStyle/>
          <a:p>
            <a:pPr>
              <a:spcBef>
                <a:spcPct val="0"/>
              </a:spcBef>
            </a:pPr>
            <a:r>
              <a:rPr lang="en-US" altLang="zh-CN" sz="2000" smtClean="0">
                <a:solidFill>
                  <a:srgbClr val="00B0F0"/>
                </a:solidFill>
                <a:latin typeface="Times New Roman" pitchFamily="18" charset="0"/>
              </a:rPr>
              <a:t>4</a:t>
            </a:r>
            <a:r>
              <a:rPr lang="zh-CN" altLang="en-US" sz="2000" smtClean="0">
                <a:solidFill>
                  <a:srgbClr val="00B0F0"/>
                </a:solidFill>
                <a:latin typeface="Times New Roman" pitchFamily="18" charset="0"/>
              </a:rPr>
              <a:t>、</a:t>
            </a:r>
            <a:r>
              <a:rPr lang="zh-CN" altLang="zh-CN" sz="2000" smtClean="0">
                <a:solidFill>
                  <a:srgbClr val="00B0F0"/>
                </a:solidFill>
                <a:latin typeface="Times New Roman" pitchFamily="18" charset="0"/>
              </a:rPr>
              <a:t>调制解调器的安装</a:t>
            </a:r>
          </a:p>
          <a:p>
            <a:pPr>
              <a:spcBef>
                <a:spcPct val="0"/>
              </a:spcBef>
            </a:pPr>
            <a:r>
              <a:rPr lang="zh-CN" altLang="zh-CN" sz="2000" smtClean="0">
                <a:latin typeface="Times New Roman" pitchFamily="18" charset="0"/>
              </a:rPr>
              <a:t>【步骤一】：硬件连接</a:t>
            </a:r>
          </a:p>
          <a:p>
            <a:pPr>
              <a:spcBef>
                <a:spcPct val="0"/>
              </a:spcBef>
            </a:pPr>
            <a:r>
              <a:rPr lang="en-US" altLang="zh-CN" sz="2000" smtClean="0">
                <a:latin typeface="Times New Roman" pitchFamily="18" charset="0"/>
              </a:rPr>
              <a:t>        </a:t>
            </a:r>
            <a:r>
              <a:rPr lang="zh-CN" altLang="zh-CN" sz="2000" smtClean="0">
                <a:latin typeface="Times New Roman" pitchFamily="18" charset="0"/>
              </a:rPr>
              <a:t>在上网之前，连接好调制解调器、计算机、电话设备。</a:t>
            </a:r>
          </a:p>
          <a:p>
            <a:pPr>
              <a:spcBef>
                <a:spcPct val="0"/>
              </a:spcBef>
            </a:pPr>
            <a:r>
              <a:rPr lang="zh-CN" altLang="zh-CN" sz="2000" smtClean="0">
                <a:latin typeface="Times New Roman" pitchFamily="18" charset="0"/>
              </a:rPr>
              <a:t>【步骤二】：安装</a:t>
            </a:r>
            <a:r>
              <a:rPr lang="en-US" altLang="zh-CN" sz="2000" smtClean="0">
                <a:latin typeface="Times New Roman" pitchFamily="18" charset="0"/>
              </a:rPr>
              <a:t>MODEM</a:t>
            </a:r>
            <a:r>
              <a:rPr lang="zh-CN" altLang="zh-CN" sz="2000" smtClean="0">
                <a:latin typeface="Times New Roman" pitchFamily="18" charset="0"/>
              </a:rPr>
              <a:t>驱动程序</a:t>
            </a:r>
          </a:p>
          <a:p>
            <a:pPr>
              <a:spcBef>
                <a:spcPct val="0"/>
              </a:spcBef>
            </a:pPr>
            <a:r>
              <a:rPr lang="en-US" altLang="zh-CN" sz="2000" smtClean="0">
                <a:latin typeface="Times New Roman" pitchFamily="18" charset="0"/>
              </a:rPr>
              <a:t>         </a:t>
            </a:r>
            <a:r>
              <a:rPr lang="zh-CN" altLang="zh-CN" sz="2000" smtClean="0">
                <a:latin typeface="Times New Roman" pitchFamily="18" charset="0"/>
              </a:rPr>
              <a:t>硬件连接完成后，需要在计算机的</a:t>
            </a:r>
            <a:r>
              <a:rPr lang="en-US" altLang="zh-CN" sz="2000" smtClean="0">
                <a:latin typeface="Times New Roman" pitchFamily="18" charset="0"/>
              </a:rPr>
              <a:t>Windows XP</a:t>
            </a:r>
            <a:r>
              <a:rPr lang="zh-CN" altLang="zh-CN" sz="2000" smtClean="0">
                <a:latin typeface="Times New Roman" pitchFamily="18" charset="0"/>
              </a:rPr>
              <a:t>操作系统上安装</a:t>
            </a:r>
            <a:r>
              <a:rPr lang="en-US" altLang="zh-CN" sz="2000" smtClean="0">
                <a:latin typeface="Times New Roman" pitchFamily="18" charset="0"/>
              </a:rPr>
              <a:t>Modem</a:t>
            </a:r>
            <a:r>
              <a:rPr lang="zh-CN" altLang="zh-CN" sz="2000" smtClean="0">
                <a:latin typeface="Times New Roman" pitchFamily="18" charset="0"/>
              </a:rPr>
              <a:t>驱动程序。</a:t>
            </a:r>
          </a:p>
          <a:p>
            <a:pPr>
              <a:spcBef>
                <a:spcPct val="0"/>
              </a:spcBef>
            </a:pPr>
            <a:r>
              <a:rPr lang="zh-CN" altLang="zh-CN" sz="2000" smtClean="0">
                <a:latin typeface="Times New Roman" pitchFamily="18" charset="0"/>
              </a:rPr>
              <a:t>【步骤三】：建立拨号网络连接</a:t>
            </a:r>
          </a:p>
          <a:p>
            <a:pPr>
              <a:spcBef>
                <a:spcPct val="0"/>
              </a:spcBef>
            </a:pPr>
            <a:r>
              <a:rPr lang="en-US" altLang="zh-CN" sz="2000" smtClean="0">
                <a:latin typeface="Times New Roman" pitchFamily="18" charset="0"/>
              </a:rPr>
              <a:t>        </a:t>
            </a:r>
            <a:r>
              <a:rPr lang="zh-CN" altLang="zh-CN" sz="2000" smtClean="0">
                <a:latin typeface="Times New Roman" pitchFamily="18" charset="0"/>
              </a:rPr>
              <a:t>连接好硬件并安装好设备的驱动程序之后，下一步要做的就是建立拨号网络连接。</a:t>
            </a:r>
          </a:p>
          <a:p>
            <a:pPr>
              <a:spcBef>
                <a:spcPct val="0"/>
              </a:spcBef>
            </a:pPr>
            <a:r>
              <a:rPr lang="zh-CN" altLang="zh-CN" sz="2000" smtClean="0">
                <a:latin typeface="Times New Roman" pitchFamily="18" charset="0"/>
              </a:rPr>
              <a:t>操作方法如下：</a:t>
            </a:r>
          </a:p>
          <a:p>
            <a:pPr>
              <a:spcBef>
                <a:spcPct val="0"/>
              </a:spcBef>
            </a:pPr>
            <a:r>
              <a:rPr lang="en-US" altLang="zh-CN" sz="2000" smtClean="0">
                <a:latin typeface="Times New Roman" pitchFamily="18" charset="0"/>
              </a:rPr>
              <a:t>        </a:t>
            </a:r>
            <a:r>
              <a:rPr lang="zh-CN" altLang="zh-CN" sz="2000" smtClean="0">
                <a:latin typeface="Times New Roman" pitchFamily="18" charset="0"/>
              </a:rPr>
              <a:t>打开</a:t>
            </a:r>
            <a:r>
              <a:rPr lang="en-US" altLang="zh-CN" sz="2000" smtClean="0">
                <a:latin typeface="Times New Roman" pitchFamily="18" charset="0"/>
              </a:rPr>
              <a:t>“</a:t>
            </a:r>
            <a:r>
              <a:rPr lang="zh-CN" altLang="zh-CN" sz="2000" smtClean="0">
                <a:latin typeface="Times New Roman" pitchFamily="18" charset="0"/>
              </a:rPr>
              <a:t>开始</a:t>
            </a:r>
            <a:r>
              <a:rPr lang="en-US" altLang="zh-CN" sz="2000" smtClean="0">
                <a:latin typeface="Times New Roman" pitchFamily="18" charset="0"/>
              </a:rPr>
              <a:t>”</a:t>
            </a:r>
            <a:r>
              <a:rPr lang="zh-CN" altLang="zh-CN" sz="2000" smtClean="0">
                <a:latin typeface="Times New Roman" pitchFamily="18" charset="0"/>
              </a:rPr>
              <a:t>菜单，选择</a:t>
            </a:r>
            <a:r>
              <a:rPr lang="en-US" altLang="zh-CN" sz="2000" smtClean="0">
                <a:latin typeface="Times New Roman" pitchFamily="18" charset="0"/>
              </a:rPr>
              <a:t>“</a:t>
            </a:r>
            <a:r>
              <a:rPr lang="zh-CN" altLang="zh-CN" sz="2000" smtClean="0">
                <a:latin typeface="Times New Roman" pitchFamily="18" charset="0"/>
              </a:rPr>
              <a:t>设置</a:t>
            </a:r>
            <a:r>
              <a:rPr lang="en-US" altLang="zh-CN" sz="2000" smtClean="0">
                <a:latin typeface="Times New Roman" pitchFamily="18" charset="0"/>
              </a:rPr>
              <a:t>”</a:t>
            </a:r>
            <a:r>
              <a:rPr lang="zh-CN" altLang="zh-CN" sz="2000" smtClean="0">
                <a:latin typeface="Times New Roman" pitchFamily="18" charset="0"/>
              </a:rPr>
              <a:t>，双击</a:t>
            </a:r>
            <a:r>
              <a:rPr lang="en-US" altLang="zh-CN" sz="2000" smtClean="0">
                <a:latin typeface="Times New Roman" pitchFamily="18" charset="0"/>
              </a:rPr>
              <a:t>“</a:t>
            </a:r>
            <a:r>
              <a:rPr lang="zh-CN" altLang="zh-CN" sz="2000" smtClean="0">
                <a:latin typeface="Times New Roman" pitchFamily="18" charset="0"/>
              </a:rPr>
              <a:t>拨号网络</a:t>
            </a:r>
            <a:r>
              <a:rPr lang="en-US" altLang="zh-CN" sz="2000" smtClean="0">
                <a:latin typeface="Times New Roman" pitchFamily="18" charset="0"/>
              </a:rPr>
              <a:t>”</a:t>
            </a:r>
            <a:r>
              <a:rPr lang="zh-CN" altLang="zh-CN" sz="2000" smtClean="0">
                <a:latin typeface="Times New Roman" pitchFamily="18" charset="0"/>
              </a:rPr>
              <a:t>，打开拨号网络窗口。</a:t>
            </a:r>
          </a:p>
          <a:p>
            <a:pPr>
              <a:spcBef>
                <a:spcPct val="0"/>
              </a:spcBef>
            </a:pPr>
            <a:r>
              <a:rPr lang="zh-CN" altLang="zh-CN" sz="2000" smtClean="0">
                <a:latin typeface="Times New Roman" pitchFamily="18" charset="0"/>
              </a:rPr>
              <a:t>单击窗口左侧网络任务栏上的</a:t>
            </a:r>
            <a:r>
              <a:rPr lang="en-US" altLang="zh-CN" sz="2000" smtClean="0">
                <a:latin typeface="Times New Roman" pitchFamily="18" charset="0"/>
              </a:rPr>
              <a:t>“</a:t>
            </a:r>
            <a:r>
              <a:rPr lang="zh-CN" altLang="zh-CN" sz="2000" smtClean="0">
                <a:latin typeface="Times New Roman" pitchFamily="18" charset="0"/>
              </a:rPr>
              <a:t>创建一个新的连接</a:t>
            </a:r>
            <a:r>
              <a:rPr lang="en-US" altLang="zh-CN" sz="2000" smtClean="0">
                <a:latin typeface="Times New Roman" pitchFamily="18" charset="0"/>
              </a:rPr>
              <a:t>”</a:t>
            </a:r>
            <a:r>
              <a:rPr lang="zh-CN" altLang="zh-CN" sz="2000" smtClean="0">
                <a:latin typeface="Times New Roman" pitchFamily="18" charset="0"/>
              </a:rPr>
              <a:t>后，启动网络连接建立过程，出现</a:t>
            </a:r>
            <a:r>
              <a:rPr lang="en-US" altLang="zh-CN" sz="2000" smtClean="0">
                <a:latin typeface="Times New Roman" pitchFamily="18" charset="0"/>
              </a:rPr>
              <a:t>“</a:t>
            </a:r>
            <a:r>
              <a:rPr lang="zh-CN" altLang="zh-CN" sz="2000" smtClean="0">
                <a:latin typeface="Times New Roman" pitchFamily="18" charset="0"/>
              </a:rPr>
              <a:t>建立新连接</a:t>
            </a:r>
            <a:r>
              <a:rPr lang="en-US" altLang="zh-CN" sz="2000" smtClean="0">
                <a:latin typeface="Times New Roman" pitchFamily="18" charset="0"/>
              </a:rPr>
              <a:t>”</a:t>
            </a:r>
            <a:r>
              <a:rPr lang="zh-CN" altLang="zh-CN" sz="2000" smtClean="0">
                <a:latin typeface="Times New Roman" pitchFamily="18" charset="0"/>
              </a:rPr>
              <a:t>向导。</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【步骤四】：实现拨号上网</a:t>
            </a:r>
          </a:p>
          <a:p>
            <a:pPr>
              <a:spcBef>
                <a:spcPct val="0"/>
              </a:spcBef>
            </a:pPr>
            <a:r>
              <a:rPr lang="en-US" altLang="zh-CN" sz="2000" smtClean="0">
                <a:latin typeface="Times New Roman" pitchFamily="18" charset="0"/>
              </a:rPr>
              <a:t>        </a:t>
            </a:r>
            <a:r>
              <a:rPr lang="zh-CN" altLang="zh-CN" sz="2000" smtClean="0">
                <a:latin typeface="Times New Roman" pitchFamily="18" charset="0"/>
              </a:rPr>
              <a:t>最后建立</a:t>
            </a:r>
            <a:r>
              <a:rPr lang="en-US" altLang="zh-CN" sz="2000" smtClean="0">
                <a:latin typeface="Times New Roman" pitchFamily="18" charset="0"/>
              </a:rPr>
              <a:t>Internet</a:t>
            </a:r>
            <a:r>
              <a:rPr lang="zh-CN" altLang="zh-CN" sz="2000" smtClean="0">
                <a:latin typeface="Times New Roman" pitchFamily="18" charset="0"/>
              </a:rPr>
              <a:t>连接，实现拨号上网。操作方法如下：打开</a:t>
            </a:r>
            <a:r>
              <a:rPr lang="en-US" altLang="zh-CN" sz="2000" smtClean="0">
                <a:latin typeface="Times New Roman" pitchFamily="18" charset="0"/>
              </a:rPr>
              <a:t>“</a:t>
            </a:r>
            <a:r>
              <a:rPr lang="zh-CN" altLang="zh-CN" sz="2000" smtClean="0">
                <a:latin typeface="Times New Roman" pitchFamily="18" charset="0"/>
              </a:rPr>
              <a:t>开始</a:t>
            </a:r>
            <a:r>
              <a:rPr lang="en-US" altLang="zh-CN" sz="2000" smtClean="0">
                <a:latin typeface="Times New Roman" pitchFamily="18" charset="0"/>
              </a:rPr>
              <a:t>”</a:t>
            </a:r>
            <a:r>
              <a:rPr lang="zh-CN" altLang="zh-CN" sz="2000" smtClean="0">
                <a:latin typeface="Times New Roman" pitchFamily="18" charset="0"/>
              </a:rPr>
              <a:t>菜单，选择</a:t>
            </a:r>
            <a:r>
              <a:rPr lang="en-US" altLang="zh-CN" sz="2000" smtClean="0">
                <a:latin typeface="Times New Roman" pitchFamily="18" charset="0"/>
              </a:rPr>
              <a:t>“</a:t>
            </a:r>
            <a:r>
              <a:rPr lang="zh-CN" altLang="zh-CN" sz="2000" smtClean="0">
                <a:latin typeface="Times New Roman" pitchFamily="18" charset="0"/>
              </a:rPr>
              <a:t>设置</a:t>
            </a:r>
            <a:r>
              <a:rPr lang="en-US" altLang="zh-CN" sz="2000" smtClean="0">
                <a:latin typeface="Times New Roman" pitchFamily="18" charset="0"/>
              </a:rPr>
              <a:t>”-&gt;“</a:t>
            </a:r>
            <a:r>
              <a:rPr lang="zh-CN" altLang="zh-CN" sz="2000" smtClean="0">
                <a:latin typeface="Times New Roman" pitchFamily="18" charset="0"/>
              </a:rPr>
              <a:t>控制面板</a:t>
            </a:r>
            <a:r>
              <a:rPr lang="en-US" altLang="zh-CN" sz="2000" smtClean="0">
                <a:latin typeface="Times New Roman" pitchFamily="18" charset="0"/>
              </a:rPr>
              <a:t>”</a:t>
            </a:r>
            <a:r>
              <a:rPr lang="zh-CN" altLang="zh-CN" sz="2000" smtClean="0">
                <a:latin typeface="Times New Roman" pitchFamily="18" charset="0"/>
              </a:rPr>
              <a:t>项，打开控制面板窗口中</a:t>
            </a:r>
            <a:r>
              <a:rPr lang="en-US" altLang="zh-CN" sz="2000" smtClean="0">
                <a:latin typeface="Times New Roman" pitchFamily="18" charset="0"/>
              </a:rPr>
              <a:t>“</a:t>
            </a:r>
            <a:r>
              <a:rPr lang="zh-CN" altLang="zh-CN" sz="2000" smtClean="0">
                <a:latin typeface="Times New Roman" pitchFamily="18" charset="0"/>
              </a:rPr>
              <a:t>拨号网络</a:t>
            </a:r>
            <a:r>
              <a:rPr lang="en-US" altLang="zh-CN" sz="2000" smtClean="0">
                <a:latin typeface="Times New Roman" pitchFamily="18" charset="0"/>
              </a:rPr>
              <a:t>”</a:t>
            </a:r>
            <a:r>
              <a:rPr lang="zh-CN" altLang="zh-CN" sz="2000" smtClean="0">
                <a:latin typeface="Times New Roman" pitchFamily="18" charset="0"/>
              </a:rPr>
              <a:t>项。</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第三节 </a:t>
            </a:r>
            <a:r>
              <a:rPr lang="zh-CN" altLang="zh-CN" dirty="0" smtClean="0"/>
              <a:t>通过</a:t>
            </a:r>
            <a:r>
              <a:rPr lang="en-US" altLang="zh-CN" dirty="0">
                <a:latin typeface="+mn-lt"/>
              </a:rPr>
              <a:t>ADSL</a:t>
            </a:r>
            <a:r>
              <a:rPr lang="zh-CN" altLang="zh-CN" dirty="0">
                <a:latin typeface="+mn-lt"/>
              </a:rPr>
              <a:t>接入</a:t>
            </a:r>
            <a:r>
              <a:rPr lang="en-US" altLang="zh-CN" dirty="0">
                <a:latin typeface="+mn-lt"/>
              </a:rPr>
              <a:t>Internet</a:t>
            </a:r>
            <a:endParaRPr lang="zh-CN" altLang="en-US" dirty="0" smtClean="0">
              <a:latin typeface="+mn-lt"/>
            </a:endParaRPr>
          </a:p>
        </p:txBody>
      </p:sp>
      <p:sp>
        <p:nvSpPr>
          <p:cNvPr id="5123" name="内容占位符 2"/>
          <p:cNvSpPr>
            <a:spLocks noGrp="1"/>
          </p:cNvSpPr>
          <p:nvPr>
            <p:ph idx="1"/>
          </p:nvPr>
        </p:nvSpPr>
        <p:spPr>
          <a:xfrm>
            <a:off x="287338" y="1125538"/>
            <a:ext cx="8532812" cy="5616575"/>
          </a:xfrm>
        </p:spPr>
        <p:txBody>
          <a:bodyPr/>
          <a:lstStyle/>
          <a:p>
            <a:pPr>
              <a:defRPr/>
            </a:pPr>
            <a:r>
              <a:rPr lang="en-US" altLang="zh-CN" sz="2000" dirty="0" smtClean="0">
                <a:solidFill>
                  <a:srgbClr val="00B0F0"/>
                </a:solidFill>
                <a:latin typeface="+mj-lt"/>
              </a:rPr>
              <a:t>1</a:t>
            </a:r>
            <a:r>
              <a:rPr lang="zh-CN" altLang="en-US" sz="2000" dirty="0" smtClean="0">
                <a:solidFill>
                  <a:srgbClr val="00B0F0"/>
                </a:solidFill>
                <a:latin typeface="+mj-lt"/>
              </a:rPr>
              <a:t>、</a:t>
            </a:r>
            <a:r>
              <a:rPr lang="zh-CN" altLang="zh-CN" sz="2000" dirty="0" smtClean="0">
                <a:solidFill>
                  <a:srgbClr val="00B0F0"/>
                </a:solidFill>
                <a:latin typeface="+mj-lt"/>
              </a:rPr>
              <a:t>什么</a:t>
            </a:r>
            <a:r>
              <a:rPr lang="zh-CN" altLang="zh-CN" sz="2000" dirty="0">
                <a:solidFill>
                  <a:srgbClr val="00B0F0"/>
                </a:solidFill>
                <a:latin typeface="+mj-lt"/>
              </a:rPr>
              <a:t>是</a:t>
            </a:r>
            <a:r>
              <a:rPr lang="en-US" altLang="zh-CN" sz="2000" dirty="0">
                <a:solidFill>
                  <a:srgbClr val="00B0F0"/>
                </a:solidFill>
                <a:latin typeface="+mj-lt"/>
              </a:rPr>
              <a:t>ADSL</a:t>
            </a:r>
            <a:r>
              <a:rPr lang="zh-CN" altLang="zh-CN" sz="2000" dirty="0">
                <a:solidFill>
                  <a:srgbClr val="00B0F0"/>
                </a:solidFill>
                <a:latin typeface="+mj-lt"/>
              </a:rPr>
              <a:t>技术</a:t>
            </a:r>
          </a:p>
          <a:p>
            <a:pPr>
              <a:defRPr/>
            </a:pPr>
            <a:r>
              <a:rPr lang="en-US" altLang="zh-CN" sz="1800" dirty="0" smtClean="0">
                <a:latin typeface="+mj-lt"/>
              </a:rPr>
              <a:t>        ADSL</a:t>
            </a:r>
            <a:r>
              <a:rPr lang="zh-CN" altLang="zh-CN" sz="1800" dirty="0">
                <a:latin typeface="+mj-lt"/>
              </a:rPr>
              <a:t>（</a:t>
            </a:r>
            <a:r>
              <a:rPr lang="en-US" altLang="zh-CN" sz="1800" dirty="0" err="1">
                <a:latin typeface="+mj-lt"/>
              </a:rPr>
              <a:t>Asymetric</a:t>
            </a:r>
            <a:r>
              <a:rPr lang="en-US" altLang="zh-CN" sz="1800" dirty="0">
                <a:latin typeface="+mj-lt"/>
              </a:rPr>
              <a:t> Digital Subscriber Loop</a:t>
            </a:r>
            <a:r>
              <a:rPr lang="zh-CN" altLang="zh-CN" sz="1800" dirty="0">
                <a:latin typeface="+mj-lt"/>
              </a:rPr>
              <a:t>）技术即非对称数字用户环路技术，是一种在电话网上实现宽带接入互连网的技术。</a:t>
            </a:r>
            <a:r>
              <a:rPr lang="en-US" altLang="zh-CN" sz="1800" dirty="0">
                <a:latin typeface="+mj-lt"/>
              </a:rPr>
              <a:t>ADSL </a:t>
            </a:r>
            <a:r>
              <a:rPr lang="zh-CN" altLang="zh-CN" sz="1800" dirty="0">
                <a:latin typeface="+mj-lt"/>
              </a:rPr>
              <a:t>在现有的电话线路上传输速度上行速率达到</a:t>
            </a:r>
            <a:r>
              <a:rPr lang="en-US" altLang="zh-CN" sz="1800" dirty="0">
                <a:latin typeface="+mj-lt"/>
              </a:rPr>
              <a:t>640Kbps</a:t>
            </a:r>
            <a:r>
              <a:rPr lang="zh-CN" altLang="zh-CN" sz="1800" dirty="0">
                <a:latin typeface="+mj-lt"/>
              </a:rPr>
              <a:t>到</a:t>
            </a:r>
            <a:r>
              <a:rPr lang="en-US" altLang="zh-CN" sz="1800" dirty="0">
                <a:latin typeface="+mj-lt"/>
              </a:rPr>
              <a:t>1Mbps</a:t>
            </a:r>
            <a:r>
              <a:rPr lang="zh-CN" altLang="zh-CN" sz="1800" dirty="0">
                <a:latin typeface="+mj-lt"/>
              </a:rPr>
              <a:t>，下行速率</a:t>
            </a:r>
            <a:r>
              <a:rPr lang="en-US" altLang="zh-CN" sz="1800" dirty="0">
                <a:latin typeface="+mj-lt"/>
              </a:rPr>
              <a:t>1Mbps</a:t>
            </a:r>
            <a:r>
              <a:rPr lang="zh-CN" altLang="zh-CN" sz="1800" dirty="0">
                <a:latin typeface="+mj-lt"/>
              </a:rPr>
              <a:t>到</a:t>
            </a:r>
            <a:r>
              <a:rPr lang="en-US" altLang="zh-CN" sz="1800" dirty="0">
                <a:latin typeface="+mj-lt"/>
              </a:rPr>
              <a:t>8Mbps</a:t>
            </a:r>
            <a:r>
              <a:rPr lang="zh-CN" altLang="zh-CN" sz="1800" dirty="0">
                <a:latin typeface="+mj-lt"/>
              </a:rPr>
              <a:t>，有效传输距离在</a:t>
            </a:r>
            <a:r>
              <a:rPr lang="en-US" altLang="zh-CN" sz="1800" dirty="0">
                <a:latin typeface="+mj-lt"/>
              </a:rPr>
              <a:t>3</a:t>
            </a:r>
            <a:r>
              <a:rPr lang="zh-CN" altLang="zh-CN" sz="1800" dirty="0">
                <a:latin typeface="+mj-lt"/>
              </a:rPr>
              <a:t>－</a:t>
            </a:r>
            <a:r>
              <a:rPr lang="en-US" altLang="zh-CN" sz="1800" dirty="0">
                <a:latin typeface="+mj-lt"/>
              </a:rPr>
              <a:t>5</a:t>
            </a:r>
            <a:r>
              <a:rPr lang="zh-CN" altLang="zh-CN" sz="1800" dirty="0">
                <a:latin typeface="+mj-lt"/>
              </a:rPr>
              <a:t>公里范围以内，从而克服了传统用户在</a:t>
            </a:r>
            <a:r>
              <a:rPr lang="en-US" altLang="zh-CN" sz="1800" dirty="0">
                <a:latin typeface="+mj-lt"/>
              </a:rPr>
              <a:t>“</a:t>
            </a:r>
            <a:r>
              <a:rPr lang="zh-CN" altLang="zh-CN" sz="1800" dirty="0">
                <a:latin typeface="+mj-lt"/>
              </a:rPr>
              <a:t>最后一公里</a:t>
            </a:r>
            <a:r>
              <a:rPr lang="en-US" altLang="zh-CN" sz="1800" dirty="0">
                <a:latin typeface="+mj-lt"/>
              </a:rPr>
              <a:t>”</a:t>
            </a:r>
            <a:r>
              <a:rPr lang="zh-CN" altLang="zh-CN" sz="1800" dirty="0">
                <a:latin typeface="+mj-lt"/>
              </a:rPr>
              <a:t>的瓶颈，实现了真正意义上的宽带接入。</a:t>
            </a:r>
            <a:r>
              <a:rPr lang="en-US" altLang="zh-CN" sz="1800" dirty="0">
                <a:latin typeface="+mj-lt"/>
              </a:rPr>
              <a:t>ADSL</a:t>
            </a:r>
            <a:r>
              <a:rPr lang="zh-CN" altLang="zh-CN" sz="1800" dirty="0">
                <a:latin typeface="+mj-lt"/>
              </a:rPr>
              <a:t>不需要拨号，一直在线，用户只需接上</a:t>
            </a:r>
            <a:r>
              <a:rPr lang="en-US" altLang="zh-CN" sz="1800" dirty="0">
                <a:latin typeface="+mj-lt"/>
              </a:rPr>
              <a:t>ADSL</a:t>
            </a:r>
            <a:r>
              <a:rPr lang="zh-CN" altLang="zh-CN" sz="1800" dirty="0">
                <a:latin typeface="+mj-lt"/>
              </a:rPr>
              <a:t>电源，便可以享受高速网上冲浪的服务了，而且可以同时打电话不受影响。</a:t>
            </a:r>
          </a:p>
          <a:p>
            <a:pPr>
              <a:defRPr/>
            </a:pPr>
            <a:r>
              <a:rPr lang="en-US" altLang="zh-CN" sz="2000" dirty="0">
                <a:solidFill>
                  <a:srgbClr val="00B0F0"/>
                </a:solidFill>
                <a:latin typeface="+mj-lt"/>
              </a:rPr>
              <a:t>2</a:t>
            </a:r>
            <a:r>
              <a:rPr lang="zh-CN" altLang="en-US" sz="2000" dirty="0">
                <a:solidFill>
                  <a:srgbClr val="00B0F0"/>
                </a:solidFill>
                <a:latin typeface="+mj-lt"/>
              </a:rPr>
              <a:t>、</a:t>
            </a:r>
            <a:r>
              <a:rPr lang="en-US" altLang="zh-CN" sz="2000" dirty="0">
                <a:solidFill>
                  <a:srgbClr val="00B0F0"/>
                </a:solidFill>
                <a:latin typeface="+mj-lt"/>
              </a:rPr>
              <a:t>ADSL</a:t>
            </a:r>
            <a:r>
              <a:rPr lang="zh-CN" altLang="zh-CN" sz="2000" dirty="0">
                <a:solidFill>
                  <a:srgbClr val="00B0F0"/>
                </a:solidFill>
                <a:latin typeface="+mj-lt"/>
              </a:rPr>
              <a:t>技术特点</a:t>
            </a:r>
          </a:p>
          <a:p>
            <a:pPr>
              <a:defRPr/>
            </a:pPr>
            <a:r>
              <a:rPr lang="en-US" altLang="zh-CN" sz="1800" dirty="0" smtClean="0">
                <a:latin typeface="+mj-lt"/>
              </a:rPr>
              <a:t>        ADSL</a:t>
            </a:r>
            <a:r>
              <a:rPr lang="zh-CN" altLang="zh-CN" sz="1800" dirty="0">
                <a:latin typeface="+mj-lt"/>
              </a:rPr>
              <a:t>技术的主要特点是充分利用现有的电话线网络，在线路两端加装</a:t>
            </a:r>
            <a:r>
              <a:rPr lang="en-US" altLang="zh-CN" sz="1800" dirty="0">
                <a:latin typeface="+mj-lt"/>
              </a:rPr>
              <a:t>ADSL</a:t>
            </a:r>
            <a:r>
              <a:rPr lang="zh-CN" altLang="zh-CN" sz="1800" dirty="0">
                <a:latin typeface="+mj-lt"/>
              </a:rPr>
              <a:t>设备，即可为用户提供高宽带服务。</a:t>
            </a:r>
          </a:p>
          <a:p>
            <a:pPr>
              <a:defRPr/>
            </a:pPr>
            <a:r>
              <a:rPr lang="en-US" altLang="zh-CN" sz="1800" dirty="0" smtClean="0">
                <a:latin typeface="+mj-lt"/>
              </a:rPr>
              <a:t>        </a:t>
            </a:r>
            <a:r>
              <a:rPr lang="zh-CN" altLang="zh-CN" sz="1800" dirty="0" smtClean="0">
                <a:latin typeface="+mj-lt"/>
              </a:rPr>
              <a:t>用户</a:t>
            </a:r>
            <a:r>
              <a:rPr lang="zh-CN" altLang="zh-CN" sz="1800" dirty="0">
                <a:latin typeface="+mj-lt"/>
              </a:rPr>
              <a:t>通过</a:t>
            </a:r>
            <a:r>
              <a:rPr lang="en-US" altLang="zh-CN" sz="1800" dirty="0">
                <a:latin typeface="+mj-lt"/>
              </a:rPr>
              <a:t>ADSL</a:t>
            </a:r>
            <a:r>
              <a:rPr lang="zh-CN" altLang="zh-CN" sz="1800" dirty="0">
                <a:latin typeface="+mj-lt"/>
              </a:rPr>
              <a:t>接入因特网，同时还可以收看影视节目，举行视频会议，以很高的速率下载数据文件，而且在使用电话时还不影响以上所说的活动。</a:t>
            </a:r>
            <a:r>
              <a:rPr lang="en-US" altLang="zh-CN" sz="1800" dirty="0">
                <a:latin typeface="+mj-lt"/>
              </a:rPr>
              <a:t>ADSL</a:t>
            </a:r>
            <a:r>
              <a:rPr lang="zh-CN" altLang="zh-CN" sz="1800" dirty="0">
                <a:latin typeface="+mj-lt"/>
              </a:rPr>
              <a:t>安装简易，只需在普通电话线上加装</a:t>
            </a:r>
            <a:r>
              <a:rPr lang="en-US" altLang="zh-CN" sz="1800" dirty="0">
                <a:latin typeface="+mj-lt"/>
              </a:rPr>
              <a:t>ADSL  MODEM</a:t>
            </a:r>
            <a:r>
              <a:rPr lang="zh-CN" altLang="zh-CN" sz="1800" dirty="0">
                <a:latin typeface="+mj-lt"/>
              </a:rPr>
              <a:t>，上网、打电话可在一条电话线上同时进行，上网时不影响打电话，真正实现上网、打电话两全其美 ；节省费用，利用电话线上网不用交电话费；独享带宽，线路专用，不受用户增加影响。速率比普通拨号快数十倍，最高可达</a:t>
            </a:r>
            <a:r>
              <a:rPr lang="en-US" altLang="zh-CN" sz="1800" dirty="0">
                <a:latin typeface="+mj-lt"/>
              </a:rPr>
              <a:t>7-8M</a:t>
            </a:r>
            <a:r>
              <a:rPr lang="zh-CN" altLang="zh-CN" sz="1800" dirty="0">
                <a:latin typeface="+mj-lt"/>
              </a:rPr>
              <a:t>；可享受免费视频点播（</a:t>
            </a:r>
            <a:r>
              <a:rPr lang="en-US" altLang="zh-CN" sz="1800" dirty="0">
                <a:latin typeface="+mj-lt"/>
              </a:rPr>
              <a:t>VOD</a:t>
            </a:r>
            <a:r>
              <a:rPr lang="zh-CN" altLang="zh-CN" sz="1800" dirty="0">
                <a:latin typeface="+mj-lt"/>
              </a:rPr>
              <a:t>），突破传统</a:t>
            </a:r>
            <a:r>
              <a:rPr lang="en-US" altLang="zh-CN" sz="1800" dirty="0">
                <a:latin typeface="+mj-lt"/>
              </a:rPr>
              <a:t>MODEM</a:t>
            </a:r>
            <a:r>
              <a:rPr lang="zh-CN" altLang="zh-CN" sz="1800" dirty="0">
                <a:latin typeface="+mj-lt"/>
              </a:rPr>
              <a:t>网上视频播放差的限制；可多机共享一线上网，适合中小型公司、上网发烧友及一般家庭用户。</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自定义 1">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69</TotalTime>
  <Pages>0</Pages>
  <Words>6106</Words>
  <Characters>0</Characters>
  <Application>Microsoft Office PowerPoint</Application>
  <DocSecurity>0</DocSecurity>
  <PresentationFormat>全屏显示(4:3)</PresentationFormat>
  <Lines>0</Lines>
  <Paragraphs>293</Paragraphs>
  <Slides>41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Gulim</vt:lpstr>
      <vt:lpstr>Arial</vt:lpstr>
      <vt:lpstr>Times New Roman</vt:lpstr>
      <vt:lpstr>楷体</vt:lpstr>
      <vt:lpstr>Wingdings</vt:lpstr>
      <vt:lpstr>橙与紫键盘PPT模板</vt:lpstr>
      <vt:lpstr>第十章Internet接入技术</vt:lpstr>
      <vt:lpstr>PowerPoint 演示文稿</vt:lpstr>
      <vt:lpstr>第一节 接入Internet概述</vt:lpstr>
      <vt:lpstr>第一节 接入Internet概述</vt:lpstr>
      <vt:lpstr>第一节 接入Internet概述</vt:lpstr>
      <vt:lpstr>第二节 通过电话拨号接入Internet</vt:lpstr>
      <vt:lpstr>第二节 通过电话拨号接入Internet</vt:lpstr>
      <vt:lpstr>第二节 通过电话拨号接入Internet</vt:lpstr>
      <vt:lpstr>第三节 通过ADSL接入Internet</vt:lpstr>
      <vt:lpstr>第三节 通过ADSL接入Internet</vt:lpstr>
      <vt:lpstr>第三节 通过ADSL接入Internet</vt:lpstr>
      <vt:lpstr>第三节 通过ADSL接入Internet</vt:lpstr>
      <vt:lpstr>第三节 通过ADSL接入Internet</vt:lpstr>
      <vt:lpstr>第三节 通过ADSL接入Internet</vt:lpstr>
      <vt:lpstr>第三节 通过ADSL接入Internet</vt:lpstr>
      <vt:lpstr>第四节 专线接入Internet</vt:lpstr>
      <vt:lpstr>第四节 专线接入Internet</vt:lpstr>
      <vt:lpstr>第四节 专线接入Internet</vt:lpstr>
      <vt:lpstr>第四节 专线接入Internet</vt:lpstr>
      <vt:lpstr>第四节 专线接入Internet</vt:lpstr>
      <vt:lpstr>第四节 专线接入Internet</vt:lpstr>
      <vt:lpstr>第四节 专线接入Internet</vt:lpstr>
      <vt:lpstr>第四节 专线接入Internet</vt:lpstr>
      <vt:lpstr>第四节 专线接入Internet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第五节 通过无线接入Internet</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29</cp:revision>
  <dcterms:created xsi:type="dcterms:W3CDTF">2008-11-24T01:11:58Z</dcterms:created>
  <dcterms:modified xsi:type="dcterms:W3CDTF">2015-05-21T07:55:53Z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