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268" r:id="rId2"/>
    <p:sldId id="267"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269" r:id="rId44"/>
  </p:sldIdLst>
  <p:sldSz cx="9144000" cy="6858000" type="screen4x3"/>
  <p:notesSz cx="6858000" cy="9144000"/>
  <p:defaultTextStyle>
    <a:defPPr>
      <a:defRPr lang="ko-KR"/>
    </a:defPPr>
    <a:lvl1pPr algn="l" rtl="0" fontAlgn="base" latinLnBrk="1">
      <a:spcBef>
        <a:spcPct val="0"/>
      </a:spcBef>
      <a:spcAft>
        <a:spcPct val="0"/>
      </a:spcAft>
      <a:defRPr kern="1200">
        <a:solidFill>
          <a:schemeClr val="tx1"/>
        </a:solidFill>
        <a:latin typeface="Gulim" pitchFamily="34" charset="-127"/>
        <a:ea typeface="Gulim" pitchFamily="34" charset="-127"/>
        <a:cs typeface="+mn-cs"/>
      </a:defRPr>
    </a:lvl1pPr>
    <a:lvl2pPr marL="457200" algn="l" rtl="0" fontAlgn="base" latinLnBrk="1">
      <a:spcBef>
        <a:spcPct val="0"/>
      </a:spcBef>
      <a:spcAft>
        <a:spcPct val="0"/>
      </a:spcAft>
      <a:defRPr kern="1200">
        <a:solidFill>
          <a:schemeClr val="tx1"/>
        </a:solidFill>
        <a:latin typeface="Gulim" pitchFamily="34" charset="-127"/>
        <a:ea typeface="Gulim" pitchFamily="34" charset="-127"/>
        <a:cs typeface="+mn-cs"/>
      </a:defRPr>
    </a:lvl2pPr>
    <a:lvl3pPr marL="914400" algn="l" rtl="0" fontAlgn="base" latinLnBrk="1">
      <a:spcBef>
        <a:spcPct val="0"/>
      </a:spcBef>
      <a:spcAft>
        <a:spcPct val="0"/>
      </a:spcAft>
      <a:defRPr kern="1200">
        <a:solidFill>
          <a:schemeClr val="tx1"/>
        </a:solidFill>
        <a:latin typeface="Gulim" pitchFamily="34" charset="-127"/>
        <a:ea typeface="Gulim" pitchFamily="34" charset="-127"/>
        <a:cs typeface="+mn-cs"/>
      </a:defRPr>
    </a:lvl3pPr>
    <a:lvl4pPr marL="1371600" algn="l" rtl="0" fontAlgn="base" latinLnBrk="1">
      <a:spcBef>
        <a:spcPct val="0"/>
      </a:spcBef>
      <a:spcAft>
        <a:spcPct val="0"/>
      </a:spcAft>
      <a:defRPr kern="1200">
        <a:solidFill>
          <a:schemeClr val="tx1"/>
        </a:solidFill>
        <a:latin typeface="Gulim" pitchFamily="34" charset="-127"/>
        <a:ea typeface="Gulim" pitchFamily="34" charset="-127"/>
        <a:cs typeface="+mn-cs"/>
      </a:defRPr>
    </a:lvl4pPr>
    <a:lvl5pPr marL="1828800" algn="l" rtl="0" fontAlgn="base" latinLnBrk="1">
      <a:spcBef>
        <a:spcPct val="0"/>
      </a:spcBef>
      <a:spcAft>
        <a:spcPct val="0"/>
      </a:spcAft>
      <a:defRPr kern="1200">
        <a:solidFill>
          <a:schemeClr val="tx1"/>
        </a:solidFill>
        <a:latin typeface="Gulim" pitchFamily="34" charset="-127"/>
        <a:ea typeface="Gulim" pitchFamily="34" charset="-127"/>
        <a:cs typeface="+mn-cs"/>
      </a:defRPr>
    </a:lvl5pPr>
    <a:lvl6pPr marL="2286000" algn="l" defTabSz="914400" rtl="0" eaLnBrk="1" latinLnBrk="0" hangingPunct="1">
      <a:defRPr kern="1200">
        <a:solidFill>
          <a:schemeClr val="tx1"/>
        </a:solidFill>
        <a:latin typeface="Gulim" pitchFamily="34" charset="-127"/>
        <a:ea typeface="Gulim" pitchFamily="34" charset="-127"/>
        <a:cs typeface="+mn-cs"/>
      </a:defRPr>
    </a:lvl6pPr>
    <a:lvl7pPr marL="2743200" algn="l" defTabSz="914400" rtl="0" eaLnBrk="1" latinLnBrk="0" hangingPunct="1">
      <a:defRPr kern="1200">
        <a:solidFill>
          <a:schemeClr val="tx1"/>
        </a:solidFill>
        <a:latin typeface="Gulim" pitchFamily="34" charset="-127"/>
        <a:ea typeface="Gulim" pitchFamily="34" charset="-127"/>
        <a:cs typeface="+mn-cs"/>
      </a:defRPr>
    </a:lvl7pPr>
    <a:lvl8pPr marL="3200400" algn="l" defTabSz="914400" rtl="0" eaLnBrk="1" latinLnBrk="0" hangingPunct="1">
      <a:defRPr kern="1200">
        <a:solidFill>
          <a:schemeClr val="tx1"/>
        </a:solidFill>
        <a:latin typeface="Gulim" pitchFamily="34" charset="-127"/>
        <a:ea typeface="Gulim" pitchFamily="34" charset="-127"/>
        <a:cs typeface="+mn-cs"/>
      </a:defRPr>
    </a:lvl8pPr>
    <a:lvl9pPr marL="3657600" algn="l" defTabSz="914400" rtl="0" eaLnBrk="1" latinLnBrk="0" hangingPunct="1">
      <a:defRPr kern="1200">
        <a:solidFill>
          <a:schemeClr val="tx1"/>
        </a:solidFill>
        <a:latin typeface="Gulim" pitchFamily="34" charset="-127"/>
        <a:ea typeface="Gulim" pitchFamily="34"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FF6600"/>
    <a:srgbClr val="FFFF99"/>
    <a:srgbClr val="99FFCC"/>
    <a:srgbClr val="006666"/>
    <a:srgbClr val="060000"/>
    <a:srgbClr val="6600CC"/>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554" y="-90"/>
      </p:cViewPr>
      <p:guideLst>
        <p:guide orient="horz" pos="2160"/>
        <p:guide pos="2880"/>
      </p:guideLst>
    </p:cSldViewPr>
  </p:slideViewPr>
  <p:notesTextViewPr>
    <p:cViewPr>
      <p:scale>
        <a:sx n="1" d="1"/>
        <a:sy n="1" d="1"/>
      </p:scale>
      <p:origin x="0" y="0"/>
    </p:cViewPr>
  </p:notesText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205E232-E0BD-4FB9-9D71-A20CF2BA7F43}" type="datetimeFigureOut">
              <a:rPr lang="zh-CN" altLang="en-US"/>
              <a:pPr>
                <a:defRPr/>
              </a:pPr>
              <a:t>2015/5/21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05620C27-FD2C-46C7-8077-75689E415D38}" type="slidenum">
              <a:rPr lang="zh-CN" altLang="en-US"/>
              <a:pPr>
                <a:defRPr/>
              </a:pPr>
              <a:t>‹#›</a:t>
            </a:fld>
            <a:endParaRPr lang="zh-CN" altLang="en-US"/>
          </a:p>
        </p:txBody>
      </p:sp>
    </p:spTree>
    <p:extLst>
      <p:ext uri="{BB962C8B-B14F-4D97-AF65-F5344CB8AC3E}">
        <p14:creationId xmlns:p14="http://schemas.microsoft.com/office/powerpoint/2010/main" val="2875983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zh-CN" altLang="ko-KR"/>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zh-CN" altLang="ko-KR"/>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noTextEdit="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ko-KR" noProof="0" smtClean="0"/>
              <a:t>                       </a:t>
            </a:r>
            <a:r>
              <a:rPr lang="zh-CN" altLang="ko-KR" noProof="0" smtClean="0"/>
              <a:t> </a:t>
            </a:r>
          </a:p>
          <a:p>
            <a:pPr lvl="1"/>
            <a:r>
              <a:rPr lang="ko-KR" noProof="0" smtClean="0"/>
              <a:t>     </a:t>
            </a:r>
          </a:p>
          <a:p>
            <a:pPr lvl="2"/>
            <a:r>
              <a:rPr lang="ko-KR" noProof="0" smtClean="0"/>
              <a:t>     </a:t>
            </a:r>
          </a:p>
          <a:p>
            <a:pPr lvl="3"/>
            <a:r>
              <a:rPr lang="ko-KR" noProof="0" smtClean="0"/>
              <a:t>     </a:t>
            </a:r>
          </a:p>
          <a:p>
            <a:pPr lvl="4"/>
            <a:r>
              <a:rPr lang="ko-KR" noProof="0" smtClean="0"/>
              <a:t>      </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zh-CN" altLang="ko-KR"/>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6678EEB4-E6BB-4981-94BD-AE1EC12B32A6}" type="slidenum">
              <a:rPr lang="zh-CN" altLang="ko-KR"/>
              <a:pPr>
                <a:defRPr/>
              </a:pPr>
              <a:t>‹#›</a:t>
            </a:fld>
            <a:endParaRPr lang="zh-CN" altLang="ko-KR"/>
          </a:p>
        </p:txBody>
      </p:sp>
    </p:spTree>
    <p:extLst>
      <p:ext uri="{BB962C8B-B14F-4D97-AF65-F5344CB8AC3E}">
        <p14:creationId xmlns:p14="http://schemas.microsoft.com/office/powerpoint/2010/main" val="799246392"/>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1pPr>
    <a:lvl2pPr marL="4572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2pPr>
    <a:lvl3pPr marL="9144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3pPr>
    <a:lvl4pPr marL="13716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4pPr>
    <a:lvl5pPr marL="18288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a:spLocks noChangeArrowheads="1"/>
          </p:cNvSpPr>
          <p:nvPr/>
        </p:nvSpPr>
        <p:spPr bwMode="auto">
          <a:xfrm>
            <a:off x="0" y="3352800"/>
            <a:ext cx="9144000" cy="35052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660033"/>
              </a:solidFill>
            </a:endParaRPr>
          </a:p>
        </p:txBody>
      </p:sp>
      <p:sp>
        <p:nvSpPr>
          <p:cNvPr id="4" name="Oval 5"/>
          <p:cNvSpPr>
            <a:spLocks noChangeArrowheads="1"/>
          </p:cNvSpPr>
          <p:nvPr/>
        </p:nvSpPr>
        <p:spPr bwMode="auto">
          <a:xfrm>
            <a:off x="7848600" y="838200"/>
            <a:ext cx="833438" cy="833438"/>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Oval 6"/>
          <p:cNvSpPr>
            <a:spLocks noChangeArrowheads="1"/>
          </p:cNvSpPr>
          <p:nvPr/>
        </p:nvSpPr>
        <p:spPr bwMode="auto">
          <a:xfrm>
            <a:off x="5715000" y="2057400"/>
            <a:ext cx="496888" cy="496888"/>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Oval 7"/>
          <p:cNvSpPr>
            <a:spLocks noChangeArrowheads="1"/>
          </p:cNvSpPr>
          <p:nvPr/>
        </p:nvSpPr>
        <p:spPr bwMode="auto">
          <a:xfrm>
            <a:off x="6858000" y="1143000"/>
            <a:ext cx="676275" cy="676275"/>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Oval 8"/>
          <p:cNvSpPr>
            <a:spLocks noChangeArrowheads="1"/>
          </p:cNvSpPr>
          <p:nvPr/>
        </p:nvSpPr>
        <p:spPr bwMode="auto">
          <a:xfrm>
            <a:off x="7543800" y="1752600"/>
            <a:ext cx="349250" cy="349250"/>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9"/>
          <p:cNvSpPr>
            <a:spLocks noChangeArrowheads="1"/>
          </p:cNvSpPr>
          <p:nvPr/>
        </p:nvSpPr>
        <p:spPr bwMode="auto">
          <a:xfrm>
            <a:off x="7620000" y="2209800"/>
            <a:ext cx="433388" cy="433388"/>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10"/>
          <p:cNvSpPr>
            <a:spLocks noChangeArrowheads="1"/>
          </p:cNvSpPr>
          <p:nvPr/>
        </p:nvSpPr>
        <p:spPr bwMode="auto">
          <a:xfrm>
            <a:off x="0" y="3352800"/>
            <a:ext cx="9144000" cy="15240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 name="Rectangle 3"/>
          <p:cNvSpPr>
            <a:spLocks noGrp="1" noChangeArrowheads="1"/>
          </p:cNvSpPr>
          <p:nvPr>
            <p:ph type="ctrTitle"/>
          </p:nvPr>
        </p:nvSpPr>
        <p:spPr>
          <a:xfrm>
            <a:off x="0" y="2819400"/>
            <a:ext cx="9144000" cy="504825"/>
          </a:xfrm>
          <a:extLst>
            <a:ext uri="{909E8E84-426E-40DD-AFC4-6F175D3DCCD1}">
              <a14:hiddenFill xmlns:a14="http://schemas.microsoft.com/office/drawing/2010/main">
                <a:solidFill>
                  <a:schemeClr val="tx1"/>
                </a:solidFill>
              </a14:hiddenFill>
            </a:ext>
          </a:extLst>
        </p:spPr>
        <p:txBody>
          <a:bodyPr/>
          <a:lstStyle>
            <a:lvl1pPr algn="ctr">
              <a:defRPr sz="4000">
                <a:solidFill>
                  <a:schemeClr val="accent1"/>
                </a:solidFill>
              </a:defRPr>
            </a:lvl1pPr>
          </a:lstStyle>
          <a:p>
            <a:pPr lvl="0"/>
            <a:r>
              <a:rPr lang="zh-CN" altLang="ko-KR" noProof="0" dirty="0" smtClean="0"/>
              <a:t>Click to edit Master title</a:t>
            </a:r>
          </a:p>
        </p:txBody>
      </p:sp>
    </p:spTree>
    <p:extLst>
      <p:ext uri="{BB962C8B-B14F-4D97-AF65-F5344CB8AC3E}">
        <p14:creationId xmlns:p14="http://schemas.microsoft.com/office/powerpoint/2010/main" val="338937918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24615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62725" y="304800"/>
            <a:ext cx="2125663"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82563" y="304800"/>
            <a:ext cx="6227762"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34269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82563" y="304800"/>
            <a:ext cx="7970837" cy="692150"/>
          </a:xfrm>
        </p:spPr>
        <p:txBody>
          <a:bodyPr/>
          <a:lstStyle>
            <a:lvl1pPr>
              <a:defRPr>
                <a:latin typeface="楷体" pitchFamily="49" charset="-122"/>
                <a:ea typeface="楷体" pitchFamily="49" charset="-122"/>
              </a:defRPr>
            </a:lvl1pPr>
          </a:lstStyle>
          <a:p>
            <a:r>
              <a:rPr lang="zh-CN" altLang="en-US" dirty="0" smtClean="0"/>
              <a:t>单击此处编辑母版标题样式</a:t>
            </a:r>
            <a:endParaRPr lang="zh-CN" altLang="en-US" dirty="0"/>
          </a:p>
        </p:txBody>
      </p:sp>
      <p:sp>
        <p:nvSpPr>
          <p:cNvPr id="3" name="图表占位符 2"/>
          <p:cNvSpPr>
            <a:spLocks noGrp="1"/>
          </p:cNvSpPr>
          <p:nvPr>
            <p:ph type="chart" idx="1"/>
          </p:nvPr>
        </p:nvSpPr>
        <p:spPr>
          <a:xfrm>
            <a:off x="611188" y="1295400"/>
            <a:ext cx="8077200" cy="4876800"/>
          </a:xfrm>
        </p:spPr>
        <p:txBody>
          <a:bodyPr/>
          <a:lstStyle/>
          <a:p>
            <a:pPr lvl="0"/>
            <a:endParaRPr lang="zh-CN" altLang="en-US" noProof="0" dirty="0" smtClean="0"/>
          </a:p>
        </p:txBody>
      </p:sp>
    </p:spTree>
    <p:extLst>
      <p:ext uri="{BB962C8B-B14F-4D97-AF65-F5344CB8AC3E}">
        <p14:creationId xmlns:p14="http://schemas.microsoft.com/office/powerpoint/2010/main" val="3830291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itchFamily="49" charset="-122"/>
                <a:ea typeface="楷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0" indent="0">
              <a:spcBef>
                <a:spcPts val="0"/>
              </a:spcBef>
              <a:buClr>
                <a:schemeClr val="tx1"/>
              </a:buClr>
              <a:buFont typeface="Wingdings" pitchFamily="2" charset="2"/>
              <a:buNone/>
              <a:defRPr>
                <a:solidFill>
                  <a:schemeClr val="tx1"/>
                </a:solidFill>
                <a:latin typeface="楷体" pitchFamily="49" charset="-122"/>
                <a:ea typeface="楷体" pitchFamily="49" charset="-122"/>
              </a:defRPr>
            </a:lvl1pPr>
            <a:lvl2pPr marL="742950" indent="-285750">
              <a:spcBef>
                <a:spcPts val="0"/>
              </a:spcBef>
              <a:buClr>
                <a:schemeClr val="tx1"/>
              </a:buClr>
              <a:buFont typeface="Wingdings" pitchFamily="2" charset="2"/>
              <a:buChar char="Ø"/>
              <a:defRPr>
                <a:latin typeface="楷体" pitchFamily="49" charset="-122"/>
                <a:ea typeface="楷体" pitchFamily="49" charset="-122"/>
              </a:defRPr>
            </a:lvl2pPr>
            <a:lvl3pPr marL="1143000" indent="-228600">
              <a:spcBef>
                <a:spcPts val="0"/>
              </a:spcBef>
              <a:buClr>
                <a:schemeClr val="tx1"/>
              </a:buClr>
              <a:buFont typeface="Wingdings" pitchFamily="2" charset="2"/>
              <a:buChar char="Ø"/>
              <a:defRPr>
                <a:latin typeface="楷体" pitchFamily="49" charset="-122"/>
                <a:ea typeface="楷体" pitchFamily="49" charset="-122"/>
              </a:defRPr>
            </a:lvl3pPr>
            <a:lvl4pPr marL="1562100" indent="-228600">
              <a:spcBef>
                <a:spcPts val="0"/>
              </a:spcBef>
              <a:buClr>
                <a:schemeClr val="tx1"/>
              </a:buClr>
              <a:buFont typeface="Wingdings" pitchFamily="2" charset="2"/>
              <a:buChar char="Ø"/>
              <a:defRPr>
                <a:latin typeface="楷体" pitchFamily="49" charset="-122"/>
                <a:ea typeface="楷体" pitchFamily="49" charset="-122"/>
              </a:defRPr>
            </a:lvl4pPr>
            <a:lvl5pPr marL="1981200" indent="-228600">
              <a:spcBef>
                <a:spcPts val="0"/>
              </a:spcBef>
              <a:buClr>
                <a:schemeClr val="tx1"/>
              </a:buClr>
              <a:buFont typeface="Wingdings" pitchFamily="2" charset="2"/>
              <a:buChar char="Ø"/>
              <a:defRPr>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98888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985917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1188" y="12954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25988" y="12954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95782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93670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itchFamily="49" charset="-122"/>
                <a:ea typeface="楷体" pitchFamily="49"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056980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095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122211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877120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9906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 name="Rectangle 3"/>
          <p:cNvSpPr>
            <a:spLocks noGrp="1" noChangeArrowheads="1"/>
          </p:cNvSpPr>
          <p:nvPr>
            <p:ph type="title"/>
          </p:nvPr>
        </p:nvSpPr>
        <p:spPr bwMode="auto">
          <a:xfrm>
            <a:off x="182563" y="304800"/>
            <a:ext cx="7970837"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ko-KR" smtClean="0"/>
              <a:t>Click to edit Master title</a:t>
            </a:r>
          </a:p>
        </p:txBody>
      </p:sp>
      <p:sp>
        <p:nvSpPr>
          <p:cNvPr id="1028" name="Rectangle 4"/>
          <p:cNvSpPr>
            <a:spLocks noGrp="1" noChangeArrowheads="1"/>
          </p:cNvSpPr>
          <p:nvPr>
            <p:ph type="body" idx="1"/>
          </p:nvPr>
        </p:nvSpPr>
        <p:spPr bwMode="auto">
          <a:xfrm>
            <a:off x="611188" y="1295400"/>
            <a:ext cx="8077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ko-KR" smtClean="0"/>
              <a:t> Click to edit Master text</a:t>
            </a:r>
          </a:p>
          <a:p>
            <a:pPr lvl="1"/>
            <a:r>
              <a:rPr lang="zh-CN" altLang="ko-KR" smtClean="0"/>
              <a:t>Second level</a:t>
            </a:r>
          </a:p>
          <a:p>
            <a:pPr lvl="2"/>
            <a:r>
              <a:rPr lang="zh-CN" altLang="ko-KR" smtClean="0"/>
              <a:t>Third level</a:t>
            </a:r>
          </a:p>
          <a:p>
            <a:pPr lvl="3"/>
            <a:r>
              <a:rPr lang="zh-CN" altLang="ko-KR" smtClean="0"/>
              <a:t>Fourth level</a:t>
            </a:r>
          </a:p>
          <a:p>
            <a:pPr lvl="4"/>
            <a:r>
              <a:rPr lang="zh-CN" altLang="ko-KR" smtClean="0"/>
              <a:t>Fifth level</a:t>
            </a:r>
          </a:p>
        </p:txBody>
      </p:sp>
      <p:sp>
        <p:nvSpPr>
          <p:cNvPr id="1029" name="Rectangle 5"/>
          <p:cNvSpPr>
            <a:spLocks noChangeArrowheads="1"/>
          </p:cNvSpPr>
          <p:nvPr/>
        </p:nvSpPr>
        <p:spPr bwMode="auto">
          <a:xfrm>
            <a:off x="0" y="914400"/>
            <a:ext cx="9144000" cy="7620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 name="Rectangle 6"/>
          <p:cNvSpPr>
            <a:spLocks noChangeArrowheads="1"/>
          </p:cNvSpPr>
          <p:nvPr/>
        </p:nvSpPr>
        <p:spPr bwMode="auto">
          <a:xfrm>
            <a:off x="7086600" y="609600"/>
            <a:ext cx="2057400" cy="30480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slide(fromLeft)">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autoUpdateAnimBg="0"/>
    </p:bldLst>
  </p:timing>
  <p:txStyles>
    <p:titleStyle>
      <a:lvl1pPr algn="l" rtl="0" eaLnBrk="0" fontAlgn="base" latinLnBrk="1" hangingPunct="0">
        <a:spcBef>
          <a:spcPct val="0"/>
        </a:spcBef>
        <a:spcAft>
          <a:spcPct val="0"/>
        </a:spcAft>
        <a:defRPr sz="3200" b="1">
          <a:solidFill>
            <a:schemeClr val="bg1"/>
          </a:solidFill>
          <a:latin typeface="+mj-lt"/>
          <a:ea typeface="+mj-ea"/>
          <a:cs typeface="+mj-cs"/>
        </a:defRPr>
      </a:lvl1pPr>
      <a:lvl2pPr algn="l" rtl="0" eaLnBrk="0" fontAlgn="base" latinLnBrk="1" hangingPunct="0">
        <a:spcBef>
          <a:spcPct val="0"/>
        </a:spcBef>
        <a:spcAft>
          <a:spcPct val="0"/>
        </a:spcAft>
        <a:defRPr sz="3200" b="1">
          <a:solidFill>
            <a:schemeClr val="bg1"/>
          </a:solidFill>
          <a:latin typeface="Times New Roman" pitchFamily="18" charset="0"/>
          <a:ea typeface="楷体" pitchFamily="49" charset="-122"/>
        </a:defRPr>
      </a:lvl2pPr>
      <a:lvl3pPr algn="l" rtl="0" eaLnBrk="0" fontAlgn="base" latinLnBrk="1" hangingPunct="0">
        <a:spcBef>
          <a:spcPct val="0"/>
        </a:spcBef>
        <a:spcAft>
          <a:spcPct val="0"/>
        </a:spcAft>
        <a:defRPr sz="3200" b="1">
          <a:solidFill>
            <a:schemeClr val="bg1"/>
          </a:solidFill>
          <a:latin typeface="Times New Roman" pitchFamily="18" charset="0"/>
          <a:ea typeface="楷体" pitchFamily="49" charset="-122"/>
        </a:defRPr>
      </a:lvl3pPr>
      <a:lvl4pPr algn="l" rtl="0" eaLnBrk="0" fontAlgn="base" latinLnBrk="1" hangingPunct="0">
        <a:spcBef>
          <a:spcPct val="0"/>
        </a:spcBef>
        <a:spcAft>
          <a:spcPct val="0"/>
        </a:spcAft>
        <a:defRPr sz="3200" b="1">
          <a:solidFill>
            <a:schemeClr val="bg1"/>
          </a:solidFill>
          <a:latin typeface="Times New Roman" pitchFamily="18" charset="0"/>
          <a:ea typeface="楷体" pitchFamily="49" charset="-122"/>
        </a:defRPr>
      </a:lvl4pPr>
      <a:lvl5pPr algn="l" rtl="0" eaLnBrk="0" fontAlgn="base" latinLnBrk="1" hangingPunct="0">
        <a:spcBef>
          <a:spcPct val="0"/>
        </a:spcBef>
        <a:spcAft>
          <a:spcPct val="0"/>
        </a:spcAft>
        <a:defRPr sz="3200" b="1">
          <a:solidFill>
            <a:schemeClr val="bg1"/>
          </a:solidFill>
          <a:latin typeface="Times New Roman" pitchFamily="18" charset="0"/>
          <a:ea typeface="楷体" pitchFamily="49" charset="-122"/>
        </a:defRPr>
      </a:lvl5pPr>
      <a:lvl6pPr marL="457200" algn="l" rtl="0" fontAlgn="base" latinLnBrk="1">
        <a:spcBef>
          <a:spcPct val="0"/>
        </a:spcBef>
        <a:spcAft>
          <a:spcPct val="0"/>
        </a:spcAft>
        <a:defRPr sz="3200" b="1">
          <a:solidFill>
            <a:schemeClr val="bg1"/>
          </a:solidFill>
          <a:latin typeface="Verdana" pitchFamily="34" charset="0"/>
          <a:ea typeface="Gulim" pitchFamily="34" charset="-127"/>
        </a:defRPr>
      </a:lvl6pPr>
      <a:lvl7pPr marL="914400" algn="l" rtl="0" fontAlgn="base" latinLnBrk="1">
        <a:spcBef>
          <a:spcPct val="0"/>
        </a:spcBef>
        <a:spcAft>
          <a:spcPct val="0"/>
        </a:spcAft>
        <a:defRPr sz="3200" b="1">
          <a:solidFill>
            <a:schemeClr val="bg1"/>
          </a:solidFill>
          <a:latin typeface="Verdana" pitchFamily="34" charset="0"/>
          <a:ea typeface="Gulim" pitchFamily="34" charset="-127"/>
        </a:defRPr>
      </a:lvl7pPr>
      <a:lvl8pPr marL="1371600" algn="l" rtl="0" fontAlgn="base" latinLnBrk="1">
        <a:spcBef>
          <a:spcPct val="0"/>
        </a:spcBef>
        <a:spcAft>
          <a:spcPct val="0"/>
        </a:spcAft>
        <a:defRPr sz="3200" b="1">
          <a:solidFill>
            <a:schemeClr val="bg1"/>
          </a:solidFill>
          <a:latin typeface="Verdana" pitchFamily="34" charset="0"/>
          <a:ea typeface="Gulim" pitchFamily="34" charset="-127"/>
        </a:defRPr>
      </a:lvl8pPr>
      <a:lvl9pPr marL="1828800" algn="l" rtl="0" fontAlgn="base" latinLnBrk="1">
        <a:spcBef>
          <a:spcPct val="0"/>
        </a:spcBef>
        <a:spcAft>
          <a:spcPct val="0"/>
        </a:spcAft>
        <a:defRPr sz="3200" b="1">
          <a:solidFill>
            <a:schemeClr val="bg1"/>
          </a:solidFill>
          <a:latin typeface="Verdana" pitchFamily="34" charset="0"/>
          <a:ea typeface="Gulim" pitchFamily="34" charset="-127"/>
        </a:defRPr>
      </a:lvl9pPr>
    </p:titleStyle>
    <p:bodyStyle>
      <a:lvl1pPr marL="342900" indent="-342900" algn="l" rtl="0" eaLnBrk="0" fontAlgn="base" latinLnBrk="1" hangingPunct="0">
        <a:spcBef>
          <a:spcPct val="20000"/>
        </a:spcBef>
        <a:spcAft>
          <a:spcPct val="0"/>
        </a:spcAft>
        <a:buClr>
          <a:schemeClr val="accent2"/>
        </a:buClr>
        <a:buFont typeface="Wingdings" pitchFamily="2" charset="2"/>
        <a:buChar char="v"/>
        <a:defRPr sz="2800">
          <a:solidFill>
            <a:schemeClr val="accent1"/>
          </a:solidFill>
          <a:latin typeface="+mn-lt"/>
          <a:ea typeface="+mn-ea"/>
          <a:cs typeface="+mn-cs"/>
        </a:defRPr>
      </a:lvl1pPr>
      <a:lvl2pPr marL="742950" indent="-285750" algn="l" rtl="0" eaLnBrk="0" fontAlgn="base" latinLnBrk="1" hangingPunct="0">
        <a:spcBef>
          <a:spcPct val="20000"/>
        </a:spcBef>
        <a:spcAft>
          <a:spcPct val="0"/>
        </a:spcAft>
        <a:buChar char="–"/>
        <a:defRPr sz="2400">
          <a:solidFill>
            <a:srgbClr val="000000"/>
          </a:solidFill>
          <a:latin typeface="+mn-lt"/>
          <a:ea typeface="+mn-ea"/>
        </a:defRPr>
      </a:lvl2pPr>
      <a:lvl3pPr marL="1143000" indent="-228600" algn="l" rtl="0" eaLnBrk="0" fontAlgn="base" latinLnBrk="1" hangingPunct="0">
        <a:spcBef>
          <a:spcPct val="20000"/>
        </a:spcBef>
        <a:spcAft>
          <a:spcPct val="0"/>
        </a:spcAft>
        <a:buFont typeface="Wingdings" pitchFamily="2" charset="2"/>
        <a:buChar char="§"/>
        <a:defRPr sz="2400">
          <a:solidFill>
            <a:srgbClr val="000000"/>
          </a:solidFill>
          <a:latin typeface="+mn-lt"/>
          <a:ea typeface="+mn-ea"/>
        </a:defRPr>
      </a:lvl3pPr>
      <a:lvl4pPr marL="1562100" indent="-228600" algn="l" rtl="0" eaLnBrk="0" fontAlgn="base" latinLnBrk="1" hangingPunct="0">
        <a:spcBef>
          <a:spcPct val="20000"/>
        </a:spcBef>
        <a:spcAft>
          <a:spcPct val="0"/>
        </a:spcAft>
        <a:buChar char="–"/>
        <a:defRPr sz="2400">
          <a:solidFill>
            <a:srgbClr val="000000"/>
          </a:solidFill>
          <a:latin typeface="+mn-lt"/>
          <a:ea typeface="+mn-ea"/>
        </a:defRPr>
      </a:lvl4pPr>
      <a:lvl5pPr marL="1981200" indent="-228600" algn="l" rtl="0" eaLnBrk="0" fontAlgn="base" latinLnBrk="1" hangingPunct="0">
        <a:spcBef>
          <a:spcPct val="20000"/>
        </a:spcBef>
        <a:spcAft>
          <a:spcPct val="0"/>
        </a:spcAft>
        <a:buFont typeface="Wingdings" pitchFamily="2" charset="2"/>
        <a:buChar char="§"/>
        <a:defRPr sz="2400">
          <a:solidFill>
            <a:srgbClr val="000000"/>
          </a:solidFill>
          <a:latin typeface="+mn-lt"/>
          <a:ea typeface="+mn-ea"/>
        </a:defRPr>
      </a:lvl5pPr>
      <a:lvl6pPr marL="24384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6pPr>
      <a:lvl7pPr marL="28956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7pPr>
      <a:lvl8pPr marL="33528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8pPr>
      <a:lvl9pPr marL="38100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p:nvPr>
        </p:nvSpPr>
        <p:spPr/>
        <p:txBody>
          <a:bodyPr/>
          <a:lstStyle/>
          <a:p>
            <a:r>
              <a:rPr lang="zh-CN" altLang="en-US" dirty="0" smtClean="0"/>
              <a:t>第十一章 </a:t>
            </a:r>
            <a:r>
              <a:rPr lang="zh-CN" altLang="zh-CN" dirty="0" smtClean="0"/>
              <a:t>物</a:t>
            </a:r>
            <a:r>
              <a:rPr lang="zh-CN" altLang="zh-CN" dirty="0" smtClean="0"/>
              <a:t>联网与云计算</a:t>
            </a:r>
            <a:endParaRPr lang="zh-CN"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第二节 </a:t>
            </a:r>
            <a:r>
              <a:rPr lang="zh-CN" altLang="zh-CN" smtClean="0"/>
              <a:t>互联网技术及其发展</a:t>
            </a:r>
            <a:endParaRPr lang="zh-CN" altLang="en-US" smtClean="0"/>
          </a:p>
        </p:txBody>
      </p:sp>
      <p:sp>
        <p:nvSpPr>
          <p:cNvPr id="5123" name="内容占位符 2"/>
          <p:cNvSpPr>
            <a:spLocks noGrp="1"/>
          </p:cNvSpPr>
          <p:nvPr>
            <p:ph idx="1"/>
          </p:nvPr>
        </p:nvSpPr>
        <p:spPr>
          <a:xfrm>
            <a:off x="107950" y="1295400"/>
            <a:ext cx="9036050" cy="4876800"/>
          </a:xfrm>
        </p:spPr>
        <p:txBody>
          <a:bodyPr/>
          <a:lstStyle/>
          <a:p>
            <a:pPr>
              <a:defRPr/>
            </a:pPr>
            <a:r>
              <a:rPr lang="en-US" altLang="zh-CN" sz="2000" dirty="0" smtClean="0">
                <a:solidFill>
                  <a:srgbClr val="00B0F0"/>
                </a:solidFill>
                <a:latin typeface="+mn-lt"/>
              </a:rPr>
              <a:t>1</a:t>
            </a:r>
            <a:r>
              <a:rPr lang="zh-CN" altLang="en-US" sz="2000" dirty="0" smtClean="0">
                <a:solidFill>
                  <a:srgbClr val="00B0F0"/>
                </a:solidFill>
                <a:latin typeface="+mn-lt"/>
              </a:rPr>
              <a:t>、</a:t>
            </a:r>
            <a:r>
              <a:rPr lang="zh-CN" altLang="zh-CN" sz="2000" dirty="0" smtClean="0">
                <a:solidFill>
                  <a:srgbClr val="00B0F0"/>
                </a:solidFill>
                <a:latin typeface="+mn-lt"/>
              </a:rPr>
              <a:t>互联网</a:t>
            </a:r>
            <a:r>
              <a:rPr lang="zh-CN" altLang="zh-CN" sz="2000" dirty="0">
                <a:solidFill>
                  <a:srgbClr val="00B0F0"/>
                </a:solidFill>
                <a:latin typeface="+mn-lt"/>
              </a:rPr>
              <a:t>的由来</a:t>
            </a:r>
          </a:p>
          <a:p>
            <a:pPr>
              <a:defRPr/>
            </a:pPr>
            <a:r>
              <a:rPr lang="en-US" altLang="zh-CN" sz="2000" dirty="0" smtClean="0">
                <a:latin typeface="+mn-lt"/>
                <a:ea typeface="+mj-ea"/>
              </a:rPr>
              <a:t>        </a:t>
            </a:r>
            <a:r>
              <a:rPr lang="en-US" altLang="zh-CN" sz="2000" dirty="0">
                <a:latin typeface="+mn-lt"/>
                <a:ea typeface="+mj-ea"/>
              </a:rPr>
              <a:t>1964</a:t>
            </a:r>
            <a:r>
              <a:rPr lang="zh-CN" altLang="zh-CN" sz="2000" dirty="0">
                <a:latin typeface="+mn-lt"/>
                <a:ea typeface="+mj-ea"/>
              </a:rPr>
              <a:t>年伊凡</a:t>
            </a:r>
            <a:r>
              <a:rPr lang="en-US" altLang="zh-CN" sz="2000" dirty="0">
                <a:latin typeface="+mn-lt"/>
                <a:ea typeface="+mj-ea"/>
              </a:rPr>
              <a:t>·</a:t>
            </a:r>
            <a:r>
              <a:rPr lang="zh-CN" altLang="zh-CN" sz="2000" dirty="0">
                <a:latin typeface="+mn-lt"/>
                <a:ea typeface="+mj-ea"/>
              </a:rPr>
              <a:t>沙日尔兰德继任担任该处处长，</a:t>
            </a:r>
            <a:r>
              <a:rPr lang="en-US" altLang="zh-CN" sz="2000" dirty="0">
                <a:latin typeface="+mn-lt"/>
                <a:ea typeface="+mj-ea"/>
              </a:rPr>
              <a:t>2</a:t>
            </a:r>
            <a:r>
              <a:rPr lang="zh-CN" altLang="zh-CN" sz="2000" dirty="0">
                <a:latin typeface="+mn-lt"/>
                <a:ea typeface="+mj-ea"/>
              </a:rPr>
              <a:t>两年后的鲍勃·泰勒上任，他在任职期间萌发了新型计算机网络的想法，并筹集资金启动试验。在鲍勃·泰勒的一再邀请下，日后成为“阿帕网之父”的拉里·罗伯茨出任信息处理处处长。</a:t>
            </a:r>
          </a:p>
          <a:p>
            <a:pPr>
              <a:defRPr/>
            </a:pPr>
            <a:r>
              <a:rPr lang="en-US" altLang="zh-CN" sz="2000" dirty="0">
                <a:latin typeface="+mn-lt"/>
                <a:ea typeface="+mj-ea"/>
              </a:rPr>
              <a:t>1967</a:t>
            </a:r>
            <a:r>
              <a:rPr lang="zh-CN" altLang="zh-CN" sz="2000" dirty="0">
                <a:latin typeface="+mn-lt"/>
                <a:ea typeface="+mj-ea"/>
              </a:rPr>
              <a:t>年，罗伯茨来到高级研究计划署</a:t>
            </a:r>
            <a:r>
              <a:rPr lang="en-US" altLang="zh-CN" sz="2000" dirty="0">
                <a:latin typeface="+mn-lt"/>
                <a:ea typeface="+mj-ea"/>
              </a:rPr>
              <a:t>ARPA</a:t>
            </a:r>
            <a:r>
              <a:rPr lang="zh-CN" altLang="zh-CN" sz="2000" dirty="0">
                <a:latin typeface="+mn-lt"/>
                <a:ea typeface="+mj-ea"/>
              </a:rPr>
              <a:t>，着手筹建</a:t>
            </a:r>
            <a:r>
              <a:rPr lang="en-US" altLang="zh-CN" sz="2000" dirty="0">
                <a:latin typeface="+mn-lt"/>
                <a:ea typeface="+mj-ea"/>
              </a:rPr>
              <a:t>“</a:t>
            </a:r>
            <a:r>
              <a:rPr lang="zh-CN" altLang="zh-CN" sz="2000" dirty="0">
                <a:latin typeface="+mn-lt"/>
                <a:ea typeface="+mj-ea"/>
              </a:rPr>
              <a:t>分布式网络</a:t>
            </a:r>
            <a:r>
              <a:rPr lang="en-US" altLang="zh-CN" sz="2000" dirty="0">
                <a:latin typeface="+mn-lt"/>
                <a:ea typeface="+mj-ea"/>
              </a:rPr>
              <a:t>”</a:t>
            </a:r>
            <a:r>
              <a:rPr lang="zh-CN" altLang="zh-CN" sz="2000" dirty="0">
                <a:latin typeface="+mn-lt"/>
                <a:ea typeface="+mj-ea"/>
              </a:rPr>
              <a:t>。人员调度和工程设计很顺利，不到一年，就提出阿帕网的构想。随着计划的不断改进和完善，罗伯茨在描图纸上陆续绘制了数以百计的网络连接设计图，使之结构日益成熟</a:t>
            </a:r>
            <a:r>
              <a:rPr lang="zh-CN" altLang="zh-CN" sz="2000" dirty="0" smtClean="0">
                <a:latin typeface="+mn-lt"/>
                <a:ea typeface="+mj-ea"/>
              </a:rPr>
              <a:t>。</a:t>
            </a:r>
            <a:endParaRPr lang="en-US" altLang="zh-CN" sz="2000" dirty="0" smtClean="0">
              <a:latin typeface="+mn-lt"/>
              <a:ea typeface="+mj-ea"/>
            </a:endParaRPr>
          </a:p>
          <a:p>
            <a:pPr>
              <a:defRPr/>
            </a:pPr>
            <a:endParaRPr lang="zh-CN" altLang="zh-CN" sz="2000" dirty="0">
              <a:latin typeface="+mn-lt"/>
              <a:ea typeface="+mj-ea"/>
            </a:endParaRPr>
          </a:p>
          <a:p>
            <a:pPr>
              <a:defRPr/>
            </a:pPr>
            <a:r>
              <a:rPr lang="en-US" altLang="zh-CN" sz="2000" dirty="0" smtClean="0">
                <a:latin typeface="+mn-lt"/>
                <a:ea typeface="+mj-ea"/>
              </a:rPr>
              <a:t>        1968</a:t>
            </a:r>
            <a:r>
              <a:rPr lang="zh-CN" altLang="zh-CN" sz="2000" dirty="0">
                <a:latin typeface="+mn-lt"/>
                <a:ea typeface="+mj-ea"/>
              </a:rPr>
              <a:t>年，罗伯茨提交研究报告《资源共享的计算机网络》，其中着力阐发的就是让“阿帕”的电脑达到互相连接，从而使大家分享彼此的研究成果。根据这份报告组建的国防部“高级研究计划网”，就是著名的“阿帕网”</a:t>
            </a:r>
            <a:r>
              <a:rPr lang="zh-CN" altLang="zh-CN" sz="2000" dirty="0"/>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第二节 </a:t>
            </a:r>
            <a:r>
              <a:rPr lang="zh-CN" altLang="zh-CN" smtClean="0"/>
              <a:t>互联网技术及其发展</a:t>
            </a:r>
            <a:endParaRPr lang="zh-CN" altLang="en-US" smtClean="0"/>
          </a:p>
        </p:txBody>
      </p:sp>
      <p:sp>
        <p:nvSpPr>
          <p:cNvPr id="5123" name="内容占位符 2"/>
          <p:cNvSpPr>
            <a:spLocks noGrp="1"/>
          </p:cNvSpPr>
          <p:nvPr>
            <p:ph idx="1"/>
          </p:nvPr>
        </p:nvSpPr>
        <p:spPr>
          <a:xfrm>
            <a:off x="107950" y="1295400"/>
            <a:ext cx="8785225" cy="4876800"/>
          </a:xfrm>
        </p:spPr>
        <p:txBody>
          <a:bodyPr/>
          <a:lstStyle/>
          <a:p>
            <a:pPr>
              <a:defRPr/>
            </a:pPr>
            <a:r>
              <a:rPr lang="en-US" altLang="zh-CN" sz="2000" dirty="0" smtClean="0">
                <a:solidFill>
                  <a:srgbClr val="00B0F0"/>
                </a:solidFill>
                <a:latin typeface="+mn-lt"/>
              </a:rPr>
              <a:t>1</a:t>
            </a:r>
            <a:r>
              <a:rPr lang="zh-CN" altLang="en-US" sz="2000" dirty="0" smtClean="0">
                <a:solidFill>
                  <a:srgbClr val="00B0F0"/>
                </a:solidFill>
                <a:latin typeface="+mn-lt"/>
              </a:rPr>
              <a:t>、</a:t>
            </a:r>
            <a:r>
              <a:rPr lang="zh-CN" altLang="zh-CN" sz="2000" dirty="0" smtClean="0">
                <a:solidFill>
                  <a:srgbClr val="00B0F0"/>
                </a:solidFill>
                <a:latin typeface="+mn-lt"/>
              </a:rPr>
              <a:t>互联网</a:t>
            </a:r>
            <a:r>
              <a:rPr lang="zh-CN" altLang="zh-CN" sz="2000" dirty="0">
                <a:solidFill>
                  <a:srgbClr val="00B0F0"/>
                </a:solidFill>
                <a:latin typeface="+mn-lt"/>
              </a:rPr>
              <a:t>的由来</a:t>
            </a:r>
          </a:p>
          <a:p>
            <a:pPr>
              <a:defRPr/>
            </a:pPr>
            <a:r>
              <a:rPr lang="en-US" altLang="zh-CN" sz="2000" dirty="0" smtClean="0">
                <a:latin typeface="+mn-lt"/>
                <a:ea typeface="+mj-ea"/>
              </a:rPr>
              <a:t>        </a:t>
            </a:r>
            <a:r>
              <a:rPr lang="en-US" altLang="zh-CN" sz="2000" dirty="0">
                <a:latin typeface="+mn-lt"/>
              </a:rPr>
              <a:t>1969</a:t>
            </a:r>
            <a:r>
              <a:rPr lang="zh-CN" altLang="zh-CN" sz="2000" dirty="0">
                <a:latin typeface="+mn-lt"/>
              </a:rPr>
              <a:t>年第一期工程投入使用。开始时只有</a:t>
            </a:r>
            <a:r>
              <a:rPr lang="en-US" altLang="zh-CN" sz="2000" dirty="0">
                <a:latin typeface="+mn-lt"/>
              </a:rPr>
              <a:t>4</a:t>
            </a:r>
            <a:r>
              <a:rPr lang="zh-CN" altLang="zh-CN" sz="2000" dirty="0">
                <a:latin typeface="+mn-lt"/>
              </a:rPr>
              <a:t>个节点，</a:t>
            </a:r>
            <a:r>
              <a:rPr lang="en-US" altLang="zh-CN" sz="2000" dirty="0">
                <a:latin typeface="+mn-lt"/>
              </a:rPr>
              <a:t>1971</a:t>
            </a:r>
            <a:r>
              <a:rPr lang="zh-CN" altLang="zh-CN" sz="2000" dirty="0">
                <a:latin typeface="+mn-lt"/>
              </a:rPr>
              <a:t>年扩充到</a:t>
            </a:r>
            <a:r>
              <a:rPr lang="en-US" altLang="zh-CN" sz="2000" dirty="0">
                <a:latin typeface="+mn-lt"/>
              </a:rPr>
              <a:t>15</a:t>
            </a:r>
            <a:r>
              <a:rPr lang="zh-CN" altLang="zh-CN" sz="2000" dirty="0">
                <a:latin typeface="+mn-lt"/>
              </a:rPr>
              <a:t>个节点。</a:t>
            </a:r>
          </a:p>
          <a:p>
            <a:pPr>
              <a:defRPr/>
            </a:pPr>
            <a:r>
              <a:rPr lang="en-US" altLang="zh-CN" sz="2000" dirty="0" smtClean="0">
                <a:latin typeface="+mn-lt"/>
              </a:rPr>
              <a:t>         </a:t>
            </a:r>
            <a:r>
              <a:rPr lang="zh-CN" altLang="zh-CN" sz="2000" dirty="0" smtClean="0">
                <a:latin typeface="+mn-lt"/>
              </a:rPr>
              <a:t>经过</a:t>
            </a:r>
            <a:r>
              <a:rPr lang="zh-CN" altLang="zh-CN" sz="2000" dirty="0">
                <a:latin typeface="+mn-lt"/>
              </a:rPr>
              <a:t>几年成功的运行后，已发展成为连接许多大学、研究所和公司的遍及美国领土的计算机网，并能通过卫星通信与相距较远的夏威夷州、英国的伦敦和北欧的挪威连接，使欧洲用户也能通过英国和挪威的节点入网。</a:t>
            </a:r>
            <a:r>
              <a:rPr lang="en-US" altLang="zh-CN" sz="2000" dirty="0">
                <a:latin typeface="+mn-lt"/>
              </a:rPr>
              <a:t>1975</a:t>
            </a:r>
            <a:r>
              <a:rPr lang="zh-CN" altLang="zh-CN" sz="2000" dirty="0">
                <a:latin typeface="+mn-lt"/>
              </a:rPr>
              <a:t>年</a:t>
            </a:r>
            <a:r>
              <a:rPr lang="en-US" altLang="zh-CN" sz="2000" dirty="0">
                <a:latin typeface="+mn-lt"/>
              </a:rPr>
              <a:t>7</a:t>
            </a:r>
            <a:r>
              <a:rPr lang="zh-CN" altLang="zh-CN" sz="2000" dirty="0">
                <a:latin typeface="+mn-lt"/>
              </a:rPr>
              <a:t>月阿帕网移交给美国国防部通信局管理。到</a:t>
            </a:r>
            <a:r>
              <a:rPr lang="en-US" altLang="zh-CN" sz="2000" dirty="0">
                <a:latin typeface="+mn-lt"/>
              </a:rPr>
              <a:t>1981</a:t>
            </a:r>
            <a:r>
              <a:rPr lang="zh-CN" altLang="zh-CN" sz="2000" dirty="0">
                <a:latin typeface="+mn-lt"/>
              </a:rPr>
              <a:t>年已有</a:t>
            </a:r>
            <a:r>
              <a:rPr lang="en-US" altLang="zh-CN" sz="2000" dirty="0">
                <a:latin typeface="+mn-lt"/>
              </a:rPr>
              <a:t>94</a:t>
            </a:r>
            <a:r>
              <a:rPr lang="zh-CN" altLang="zh-CN" sz="2000" dirty="0">
                <a:latin typeface="+mn-lt"/>
              </a:rPr>
              <a:t>个节点，分布在</a:t>
            </a:r>
            <a:r>
              <a:rPr lang="en-US" altLang="zh-CN" sz="2000" dirty="0">
                <a:latin typeface="+mn-lt"/>
              </a:rPr>
              <a:t>88</a:t>
            </a:r>
            <a:r>
              <a:rPr lang="zh-CN" altLang="zh-CN" sz="2000" dirty="0">
                <a:latin typeface="+mn-lt"/>
              </a:rPr>
              <a:t>个不同的地点。</a:t>
            </a:r>
          </a:p>
          <a:p>
            <a:pPr>
              <a:defRPr/>
            </a:pPr>
            <a:r>
              <a:rPr lang="en-US" altLang="zh-CN" sz="2000" dirty="0" smtClean="0"/>
              <a:t>    </a:t>
            </a:r>
            <a:r>
              <a:rPr lang="zh-CN" altLang="zh-CN" sz="2000" dirty="0" smtClean="0"/>
              <a:t>随着</a:t>
            </a:r>
            <a:r>
              <a:rPr lang="zh-CN" altLang="zh-CN" sz="2000" dirty="0"/>
              <a:t>计算机的高速发展阿帕网也因为种种限制因素推出了历史舞台。但是我们应该肯定里程碑式的伟大跨越。以现在的水平论，这个最早的网络显得非常原始，传输速度也慢的让人难以接受。但是，阿帕网的四个节点及其链接，已经具备网络的基本形态和功能。所以阿帕网的诞生通常被认为是网络传播的“创世纪”。</a:t>
            </a:r>
          </a:p>
          <a:p>
            <a:pPr>
              <a:defRPr/>
            </a:pPr>
            <a:r>
              <a:rPr lang="en-US" altLang="zh-CN" sz="2000" dirty="0" smtClean="0"/>
              <a:t>    </a:t>
            </a:r>
            <a:r>
              <a:rPr lang="zh-CN" altLang="zh-CN" sz="2000" dirty="0" smtClean="0"/>
              <a:t>不过</a:t>
            </a:r>
            <a:r>
              <a:rPr lang="zh-CN" altLang="zh-CN" sz="2000" dirty="0"/>
              <a:t>，阿帕网问世之际，大部分电脑还互不兼容。于是，如何使硬件和软件都不同的电脑实现真正的互联，就是人们力图解决的难题。这个过程中，文顿瑟夫为此做出首屈一指的贡献，从而被称为</a:t>
            </a:r>
            <a:r>
              <a:rPr lang="en-US" altLang="zh-CN" sz="2000" dirty="0"/>
              <a:t>“</a:t>
            </a:r>
            <a:r>
              <a:rPr lang="zh-CN" altLang="zh-CN" sz="2000" dirty="0"/>
              <a:t>互联网之父</a:t>
            </a:r>
            <a:r>
              <a:rPr lang="en-US" altLang="zh-CN" sz="2000" dirty="0"/>
              <a:t>”</a:t>
            </a:r>
            <a:r>
              <a:rPr lang="zh-CN" altLang="zh-CN" sz="2000" dirty="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mtClean="0"/>
              <a:t>第二节 </a:t>
            </a:r>
            <a:r>
              <a:rPr lang="zh-CN" altLang="zh-CN" smtClean="0"/>
              <a:t>互联网技术及其发展</a:t>
            </a:r>
            <a:endParaRPr lang="zh-CN" altLang="en-US" smtClean="0"/>
          </a:p>
        </p:txBody>
      </p:sp>
      <p:sp>
        <p:nvSpPr>
          <p:cNvPr id="14339" name="内容占位符 2"/>
          <p:cNvSpPr>
            <a:spLocks noGrp="1"/>
          </p:cNvSpPr>
          <p:nvPr>
            <p:ph idx="1"/>
          </p:nvPr>
        </p:nvSpPr>
        <p:spPr>
          <a:xfrm>
            <a:off x="107950" y="1295400"/>
            <a:ext cx="9036050" cy="4876800"/>
          </a:xfrm>
        </p:spPr>
        <p:txBody>
          <a:bodyPr/>
          <a:lstStyle/>
          <a:p>
            <a:pPr>
              <a:spcBef>
                <a:spcPct val="0"/>
              </a:spcBef>
            </a:pPr>
            <a:r>
              <a:rPr lang="en-US" altLang="zh-CN" sz="2000" smtClean="0">
                <a:solidFill>
                  <a:srgbClr val="00B0F0"/>
                </a:solidFill>
                <a:latin typeface="Times New Roman" pitchFamily="18" charset="0"/>
              </a:rPr>
              <a:t>2</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互联网的发展</a:t>
            </a:r>
          </a:p>
          <a:p>
            <a:pPr>
              <a:spcBef>
                <a:spcPct val="0"/>
              </a:spcBef>
            </a:pPr>
            <a:r>
              <a:rPr lang="en-US" altLang="zh-CN" sz="2000" smtClean="0">
                <a:latin typeface="Times New Roman" pitchFamily="18" charset="0"/>
              </a:rPr>
              <a:t>        </a:t>
            </a:r>
            <a:r>
              <a:rPr lang="zh-CN" altLang="zh-CN" sz="2000" smtClean="0">
                <a:latin typeface="Times New Roman" pitchFamily="18" charset="0"/>
              </a:rPr>
              <a:t>电脑和电脑连接实际上就是一个网络，我们称之为局域网，如若网内的设备在多一些就是比局域网更加高级的互联网也就是城域网或者广域网。而世界互联网因特网就是有无数的这些局域网、城域网、广域网所注成的庞大网络。</a:t>
            </a:r>
          </a:p>
          <a:p>
            <a:pPr>
              <a:spcBef>
                <a:spcPct val="0"/>
              </a:spcBef>
            </a:pPr>
            <a:r>
              <a:rPr lang="en-US" altLang="zh-CN" sz="2000" smtClean="0">
                <a:latin typeface="Times New Roman" pitchFamily="18" charset="0"/>
              </a:rPr>
              <a:t>        </a:t>
            </a:r>
            <a:r>
              <a:rPr lang="zh-CN" altLang="zh-CN" sz="2000" smtClean="0">
                <a:latin typeface="Times New Roman" pitchFamily="18" charset="0"/>
              </a:rPr>
              <a:t>在局域网中的以太网则是计算机网络发展的里程碑：从</a:t>
            </a:r>
            <a:r>
              <a:rPr lang="en-US" altLang="zh-CN" sz="2000" smtClean="0">
                <a:latin typeface="Times New Roman" pitchFamily="18" charset="0"/>
              </a:rPr>
              <a:t>20</a:t>
            </a:r>
            <a:r>
              <a:rPr lang="zh-CN" altLang="zh-CN" sz="2000" smtClean="0">
                <a:latin typeface="Times New Roman" pitchFamily="18" charset="0"/>
              </a:rPr>
              <a:t>世纪</a:t>
            </a:r>
            <a:r>
              <a:rPr lang="en-US" altLang="zh-CN" sz="2000" smtClean="0">
                <a:latin typeface="Times New Roman" pitchFamily="18" charset="0"/>
              </a:rPr>
              <a:t>80</a:t>
            </a:r>
            <a:r>
              <a:rPr lang="zh-CN" altLang="zh-CN" sz="2000" smtClean="0">
                <a:latin typeface="Times New Roman" pitchFamily="18" charset="0"/>
              </a:rPr>
              <a:t>年代开始，以太网就成为使用最为广泛的网络技术它占据着世界各地的局域网以及企业骨干网，并且向城域网的应用迈进随着万兆以太网，即</a:t>
            </a:r>
            <a:r>
              <a:rPr lang="en-US" altLang="zh-CN" sz="2000" smtClean="0">
                <a:latin typeface="Times New Roman" pitchFamily="18" charset="0"/>
              </a:rPr>
              <a:t>10G</a:t>
            </a:r>
            <a:r>
              <a:rPr lang="zh-CN" altLang="zh-CN" sz="2000" smtClean="0">
                <a:latin typeface="Times New Roman" pitchFamily="18" charset="0"/>
              </a:rPr>
              <a:t>以太网标准推出，以太网全面占据广域网、储存和宽带领域做好了技术上的准备。以太网是应用最为广泛的局域网，以太网的端口数在所有网络端口数的八成以上，而且这种优势仍有可能继续保持下去。</a:t>
            </a:r>
          </a:p>
          <a:p>
            <a:pPr>
              <a:spcBef>
                <a:spcPct val="0"/>
              </a:spcBef>
            </a:pPr>
            <a:r>
              <a:rPr lang="en-US" altLang="zh-CN" sz="2000" smtClean="0">
                <a:latin typeface="Times New Roman" pitchFamily="18" charset="0"/>
              </a:rPr>
              <a:t>        </a:t>
            </a:r>
            <a:r>
              <a:rPr lang="zh-CN" altLang="zh-CN" sz="2000" smtClean="0">
                <a:latin typeface="Times New Roman" pitchFamily="18" charset="0"/>
              </a:rPr>
              <a:t>以太网是</a:t>
            </a:r>
            <a:r>
              <a:rPr lang="en-US" altLang="zh-CN" sz="2000" smtClean="0">
                <a:latin typeface="Times New Roman" pitchFamily="18" charset="0"/>
              </a:rPr>
              <a:t>1973</a:t>
            </a:r>
            <a:r>
              <a:rPr lang="zh-CN" altLang="zh-CN" sz="2000" smtClean="0">
                <a:latin typeface="Times New Roman" pitchFamily="18" charset="0"/>
              </a:rPr>
              <a:t>年，</a:t>
            </a:r>
            <a:r>
              <a:rPr lang="en-US" altLang="zh-CN" sz="2000" smtClean="0">
                <a:latin typeface="Times New Roman" pitchFamily="18" charset="0"/>
              </a:rPr>
              <a:t>Metcalfe</a:t>
            </a:r>
            <a:r>
              <a:rPr lang="zh-CN" altLang="zh-CN" sz="2000" smtClean="0">
                <a:latin typeface="Times New Roman" pitchFamily="18" charset="0"/>
              </a:rPr>
              <a:t>博士在施乐</a:t>
            </a:r>
            <a:r>
              <a:rPr lang="en-US" altLang="zh-CN" sz="2000" smtClean="0">
                <a:latin typeface="Times New Roman" pitchFamily="18" charset="0"/>
              </a:rPr>
              <a:t>Xerox</a:t>
            </a:r>
            <a:r>
              <a:rPr lang="zh-CN" altLang="zh-CN" sz="2000" smtClean="0">
                <a:latin typeface="Times New Roman" pitchFamily="18" charset="0"/>
              </a:rPr>
              <a:t>实验室发明以太网，数据率为</a:t>
            </a:r>
            <a:r>
              <a:rPr lang="en-US" altLang="zh-CN" sz="2000" smtClean="0">
                <a:latin typeface="Times New Roman" pitchFamily="18" charset="0"/>
              </a:rPr>
              <a:t>2.94Mb/s</a:t>
            </a:r>
            <a:r>
              <a:rPr lang="zh-CN" altLang="zh-CN" sz="2000" smtClean="0">
                <a:latin typeface="Times New Roman" pitchFamily="18" charset="0"/>
              </a:rPr>
              <a:t>，并开始进行以太网拓扑的研究工作。</a:t>
            </a:r>
            <a:r>
              <a:rPr lang="en-US" altLang="zh-CN" sz="2000" smtClean="0">
                <a:latin typeface="Times New Roman" pitchFamily="18" charset="0"/>
              </a:rPr>
              <a:t>1976</a:t>
            </a:r>
            <a:r>
              <a:rPr lang="zh-CN" altLang="zh-CN" sz="2000" smtClean="0">
                <a:latin typeface="Times New Roman" pitchFamily="18" charset="0"/>
              </a:rPr>
              <a:t>年施乐公司构建基于以太网的局域网络，并连接了超过</a:t>
            </a:r>
            <a:r>
              <a:rPr lang="en-US" altLang="zh-CN" sz="2000" smtClean="0">
                <a:latin typeface="Times New Roman" pitchFamily="18" charset="0"/>
              </a:rPr>
              <a:t>100</a:t>
            </a:r>
            <a:r>
              <a:rPr lang="zh-CN" altLang="zh-CN" sz="2000" smtClean="0">
                <a:latin typeface="Times New Roman" pitchFamily="18" charset="0"/>
              </a:rPr>
              <a:t>台的</a:t>
            </a:r>
            <a:r>
              <a:rPr lang="en-US" altLang="zh-CN" sz="2000" smtClean="0">
                <a:latin typeface="Times New Roman" pitchFamily="18" charset="0"/>
              </a:rPr>
              <a:t>PC</a:t>
            </a:r>
            <a:r>
              <a:rPr lang="zh-CN" altLang="zh-CN" sz="2000" smtClean="0">
                <a:latin typeface="Times New Roman" pitchFamily="18" charset="0"/>
              </a:rPr>
              <a:t>。以太网标准是由</a:t>
            </a:r>
            <a:r>
              <a:rPr lang="en-US" altLang="zh-CN" sz="2000" smtClean="0">
                <a:latin typeface="Times New Roman" pitchFamily="18" charset="0"/>
              </a:rPr>
              <a:t>IEEE802</a:t>
            </a:r>
            <a:r>
              <a:rPr lang="zh-CN" altLang="zh-CN" sz="2000" smtClean="0">
                <a:latin typeface="Times New Roman" pitchFamily="18" charset="0"/>
              </a:rPr>
              <a:t>委员会的</a:t>
            </a:r>
            <a:r>
              <a:rPr lang="en-US" altLang="zh-CN" sz="2000" smtClean="0">
                <a:latin typeface="Times New Roman" pitchFamily="18" charset="0"/>
              </a:rPr>
              <a:t>802.3</a:t>
            </a:r>
            <a:r>
              <a:rPr lang="zh-CN" altLang="zh-CN" sz="2000" smtClean="0">
                <a:latin typeface="Times New Roman" pitchFamily="18" charset="0"/>
              </a:rPr>
              <a:t>工作组创建并维护的，标准以太网（</a:t>
            </a:r>
            <a:r>
              <a:rPr lang="en-US" altLang="zh-CN" sz="2000" smtClean="0">
                <a:latin typeface="Times New Roman" pitchFamily="18" charset="0"/>
              </a:rPr>
              <a:t>10Mb/s)</a:t>
            </a:r>
            <a:r>
              <a:rPr lang="zh-CN" altLang="zh-CN" sz="2000" smtClean="0">
                <a:latin typeface="Times New Roman" pitchFamily="18" charset="0"/>
              </a:rPr>
              <a:t>、以快速以太网（</a:t>
            </a:r>
            <a:r>
              <a:rPr lang="en-US" altLang="zh-CN" sz="2000" smtClean="0">
                <a:latin typeface="Times New Roman" pitchFamily="18" charset="0"/>
              </a:rPr>
              <a:t>100Mb/s</a:t>
            </a:r>
            <a:r>
              <a:rPr lang="zh-CN" altLang="zh-CN" sz="2000" smtClean="0">
                <a:latin typeface="Times New Roman" pitchFamily="18" charset="0"/>
              </a:rPr>
              <a:t>）、千兆以太网（</a:t>
            </a:r>
            <a:r>
              <a:rPr lang="en-US" altLang="zh-CN" sz="2000" smtClean="0">
                <a:latin typeface="Times New Roman" pitchFamily="18" charset="0"/>
              </a:rPr>
              <a:t>1000Mb/s</a:t>
            </a:r>
            <a:r>
              <a:rPr lang="zh-CN" altLang="zh-CN" sz="2000" smtClean="0">
                <a:latin typeface="Times New Roman" pitchFamily="18" charset="0"/>
              </a:rPr>
              <a:t>）和</a:t>
            </a:r>
            <a:r>
              <a:rPr lang="en-US" altLang="zh-CN" sz="2000" smtClean="0">
                <a:latin typeface="Times New Roman" pitchFamily="18" charset="0"/>
              </a:rPr>
              <a:t>10G</a:t>
            </a:r>
            <a:r>
              <a:rPr lang="zh-CN" altLang="zh-CN" sz="2000" smtClean="0">
                <a:latin typeface="Times New Roman" pitchFamily="18" charset="0"/>
              </a:rPr>
              <a:t>以太网等各种类型的以太网都符合</a:t>
            </a:r>
            <a:r>
              <a:rPr lang="en-US" altLang="zh-CN" sz="2000" smtClean="0">
                <a:latin typeface="Times New Roman" pitchFamily="18" charset="0"/>
              </a:rPr>
              <a:t>IEEE802.3</a:t>
            </a:r>
            <a:r>
              <a:rPr lang="zh-CN" altLang="zh-CN" sz="2000" smtClean="0">
                <a:latin typeface="Times New Roman" pitchFamily="18" charset="0"/>
              </a:rPr>
              <a:t>系列标准规范。</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t>第二节 </a:t>
            </a:r>
            <a:r>
              <a:rPr lang="zh-CN" altLang="zh-CN" smtClean="0"/>
              <a:t>互联网技术及其发展</a:t>
            </a:r>
            <a:endParaRPr lang="zh-CN" altLang="en-US" smtClean="0"/>
          </a:p>
        </p:txBody>
      </p:sp>
      <p:sp>
        <p:nvSpPr>
          <p:cNvPr id="15363" name="内容占位符 2"/>
          <p:cNvSpPr>
            <a:spLocks noGrp="1"/>
          </p:cNvSpPr>
          <p:nvPr>
            <p:ph idx="1"/>
          </p:nvPr>
        </p:nvSpPr>
        <p:spPr>
          <a:xfrm>
            <a:off x="107950" y="1295400"/>
            <a:ext cx="9036050" cy="5562600"/>
          </a:xfrm>
        </p:spPr>
        <p:txBody>
          <a:bodyPr/>
          <a:lstStyle/>
          <a:p>
            <a:pPr>
              <a:spcBef>
                <a:spcPct val="0"/>
              </a:spcBef>
            </a:pPr>
            <a:r>
              <a:rPr lang="en-US" altLang="zh-CN" sz="2000" smtClean="0">
                <a:solidFill>
                  <a:srgbClr val="00B0F0"/>
                </a:solidFill>
                <a:latin typeface="Times New Roman" pitchFamily="18" charset="0"/>
              </a:rPr>
              <a:t>2</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互联网的发展</a:t>
            </a:r>
          </a:p>
          <a:p>
            <a:pPr>
              <a:spcBef>
                <a:spcPct val="0"/>
              </a:spcBef>
            </a:pPr>
            <a:r>
              <a:rPr lang="zh-CN" altLang="zh-CN" sz="2000" b="1" smtClean="0">
                <a:latin typeface="Times New Roman" pitchFamily="18" charset="0"/>
              </a:rPr>
              <a:t>标准以太网</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开始以太网只有</a:t>
            </a:r>
            <a:r>
              <a:rPr lang="en-US" altLang="zh-CN" sz="2000" smtClean="0">
                <a:latin typeface="Times New Roman" pitchFamily="18" charset="0"/>
              </a:rPr>
              <a:t>10Mbps</a:t>
            </a:r>
            <a:r>
              <a:rPr lang="zh-CN" altLang="zh-CN" sz="2000" smtClean="0">
                <a:latin typeface="Times New Roman" pitchFamily="18" charset="0"/>
              </a:rPr>
              <a:t>的吞吐量，使用的是带有冲突检测的载波侦听多路访问（</a:t>
            </a:r>
            <a:r>
              <a:rPr lang="en-US" altLang="zh-CN" sz="2000" smtClean="0">
                <a:latin typeface="Times New Roman" pitchFamily="18" charset="0"/>
              </a:rPr>
              <a:t>CSMA/CD</a:t>
            </a:r>
            <a:r>
              <a:rPr lang="zh-CN" altLang="zh-CN" sz="2000" smtClean="0">
                <a:latin typeface="Times New Roman" pitchFamily="18" charset="0"/>
              </a:rPr>
              <a:t>，</a:t>
            </a:r>
            <a:r>
              <a:rPr lang="en-US" altLang="zh-CN" sz="2000" smtClean="0">
                <a:latin typeface="Times New Roman" pitchFamily="18" charset="0"/>
              </a:rPr>
              <a:t>Carrier Sense Multiple Access/Collision Detection</a:t>
            </a:r>
            <a:r>
              <a:rPr lang="zh-CN" altLang="zh-CN" sz="2000" smtClean="0">
                <a:latin typeface="Times New Roman" pitchFamily="18" charset="0"/>
              </a:rPr>
              <a:t>）的访问控制方法，这种早期的</a:t>
            </a:r>
            <a:r>
              <a:rPr lang="en-US" altLang="zh-CN" sz="2000" smtClean="0">
                <a:latin typeface="Times New Roman" pitchFamily="18" charset="0"/>
              </a:rPr>
              <a:t>10Mbps</a:t>
            </a:r>
            <a:r>
              <a:rPr lang="zh-CN" altLang="zh-CN" sz="2000" smtClean="0">
                <a:latin typeface="Times New Roman" pitchFamily="18" charset="0"/>
              </a:rPr>
              <a:t>以太网称之为标准以太网。</a:t>
            </a: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r>
              <a:rPr lang="zh-CN" altLang="zh-CN" sz="2000" b="1" smtClean="0">
                <a:latin typeface="Times New Roman" pitchFamily="18" charset="0"/>
              </a:rPr>
              <a:t>快速以太网</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随着网络的发展，传统标准的以太网技术已难以满足日益增长的网络数据流量速度需求。在</a:t>
            </a:r>
            <a:r>
              <a:rPr lang="en-US" altLang="zh-CN" sz="2000" smtClean="0">
                <a:latin typeface="Times New Roman" pitchFamily="18" charset="0"/>
              </a:rPr>
              <a:t>1993</a:t>
            </a:r>
            <a:r>
              <a:rPr lang="zh-CN" altLang="zh-CN" sz="2000" smtClean="0">
                <a:latin typeface="Times New Roman" pitchFamily="18" charset="0"/>
              </a:rPr>
              <a:t>年</a:t>
            </a:r>
            <a:r>
              <a:rPr lang="en-US" altLang="zh-CN" sz="2000" smtClean="0">
                <a:latin typeface="Times New Roman" pitchFamily="18" charset="0"/>
              </a:rPr>
              <a:t>10</a:t>
            </a:r>
            <a:r>
              <a:rPr lang="zh-CN" altLang="zh-CN" sz="2000" smtClean="0">
                <a:latin typeface="Times New Roman" pitchFamily="18" charset="0"/>
              </a:rPr>
              <a:t>月以前，对于要求</a:t>
            </a:r>
            <a:r>
              <a:rPr lang="en-US" altLang="zh-CN" sz="2000" smtClean="0">
                <a:latin typeface="Times New Roman" pitchFamily="18" charset="0"/>
              </a:rPr>
              <a:t>10Mbps</a:t>
            </a:r>
            <a:r>
              <a:rPr lang="zh-CN" altLang="zh-CN" sz="2000" smtClean="0">
                <a:latin typeface="Times New Roman" pitchFamily="18" charset="0"/>
              </a:rPr>
              <a:t>以上数据流量的</a:t>
            </a:r>
            <a:r>
              <a:rPr lang="en-US" altLang="zh-CN" sz="2000" smtClean="0">
                <a:latin typeface="Times New Roman" pitchFamily="18" charset="0"/>
              </a:rPr>
              <a:t>LAN</a:t>
            </a:r>
            <a:r>
              <a:rPr lang="zh-CN" altLang="zh-CN" sz="2000" smtClean="0">
                <a:latin typeface="Times New Roman" pitchFamily="18" charset="0"/>
              </a:rPr>
              <a:t>应用，只有光纤分布式接口（</a:t>
            </a:r>
            <a:r>
              <a:rPr lang="en-US" altLang="zh-CN" sz="2000" smtClean="0">
                <a:latin typeface="Times New Roman" pitchFamily="18" charset="0"/>
              </a:rPr>
              <a:t>FDDI</a:t>
            </a:r>
            <a:r>
              <a:rPr lang="zh-CN" altLang="zh-CN" sz="2000" smtClean="0">
                <a:latin typeface="Times New Roman" pitchFamily="18" charset="0"/>
              </a:rPr>
              <a:t>）可供选择，但它是一种价格非常昂贵的、基于</a:t>
            </a:r>
            <a:r>
              <a:rPr lang="en-US" altLang="zh-CN" sz="2000" smtClean="0">
                <a:latin typeface="Times New Roman" pitchFamily="18" charset="0"/>
              </a:rPr>
              <a:t>100Mpbs</a:t>
            </a:r>
            <a:r>
              <a:rPr lang="zh-CN" altLang="zh-CN" sz="2000" smtClean="0">
                <a:latin typeface="Times New Roman" pitchFamily="18" charset="0"/>
              </a:rPr>
              <a:t>光缆的</a:t>
            </a:r>
            <a:r>
              <a:rPr lang="en-US" altLang="zh-CN" sz="2000" smtClean="0">
                <a:latin typeface="Times New Roman" pitchFamily="18" charset="0"/>
              </a:rPr>
              <a:t>LAN</a:t>
            </a:r>
            <a:r>
              <a:rPr lang="zh-CN" altLang="zh-CN" sz="2000" smtClean="0">
                <a:latin typeface="Times New Roman" pitchFamily="18" charset="0"/>
              </a:rPr>
              <a:t>。</a:t>
            </a:r>
            <a:r>
              <a:rPr lang="en-US" altLang="zh-CN" sz="2000" smtClean="0">
                <a:latin typeface="Times New Roman" pitchFamily="18" charset="0"/>
              </a:rPr>
              <a:t>1993</a:t>
            </a:r>
            <a:r>
              <a:rPr lang="zh-CN" altLang="zh-CN" sz="2000" smtClean="0">
                <a:latin typeface="Times New Roman" pitchFamily="18" charset="0"/>
              </a:rPr>
              <a:t>年</a:t>
            </a:r>
            <a:r>
              <a:rPr lang="en-US" altLang="zh-CN" sz="2000" smtClean="0">
                <a:latin typeface="Times New Roman" pitchFamily="18" charset="0"/>
              </a:rPr>
              <a:t>10</a:t>
            </a:r>
            <a:r>
              <a:rPr lang="zh-CN" altLang="zh-CN" sz="2000" smtClean="0">
                <a:latin typeface="Times New Roman" pitchFamily="18" charset="0"/>
              </a:rPr>
              <a:t>月，</a:t>
            </a:r>
            <a:r>
              <a:rPr lang="en-US" altLang="zh-CN" sz="2000" smtClean="0">
                <a:latin typeface="Times New Roman" pitchFamily="18" charset="0"/>
              </a:rPr>
              <a:t>Grand Junction</a:t>
            </a:r>
            <a:r>
              <a:rPr lang="zh-CN" altLang="zh-CN" sz="2000" smtClean="0">
                <a:latin typeface="Times New Roman" pitchFamily="18" charset="0"/>
              </a:rPr>
              <a:t>公司推出了世界上第一台快速以太网集线器</a:t>
            </a:r>
            <a:r>
              <a:rPr lang="en-US" altLang="zh-CN" sz="2000" smtClean="0">
                <a:latin typeface="Times New Roman" pitchFamily="18" charset="0"/>
              </a:rPr>
              <a:t>Fastch10/100</a:t>
            </a:r>
            <a:r>
              <a:rPr lang="zh-CN" altLang="zh-CN" sz="2000" smtClean="0">
                <a:latin typeface="Times New Roman" pitchFamily="18" charset="0"/>
              </a:rPr>
              <a:t>和网络接口卡</a:t>
            </a:r>
            <a:r>
              <a:rPr lang="en-US" altLang="zh-CN" sz="2000" smtClean="0">
                <a:latin typeface="Times New Roman" pitchFamily="18" charset="0"/>
              </a:rPr>
              <a:t>FastNIC100</a:t>
            </a:r>
            <a:r>
              <a:rPr lang="zh-CN" altLang="zh-CN" sz="2000" smtClean="0">
                <a:latin typeface="Times New Roman" pitchFamily="18" charset="0"/>
              </a:rPr>
              <a:t>，快速以太网技术正式得以应用。</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第二节 </a:t>
            </a:r>
            <a:r>
              <a:rPr lang="zh-CN" altLang="zh-CN" smtClean="0"/>
              <a:t>互联网技术及其发展</a:t>
            </a:r>
            <a:endParaRPr lang="zh-CN" altLang="en-US" smtClean="0"/>
          </a:p>
        </p:txBody>
      </p:sp>
      <p:sp>
        <p:nvSpPr>
          <p:cNvPr id="16387" name="内容占位符 2"/>
          <p:cNvSpPr>
            <a:spLocks noGrp="1"/>
          </p:cNvSpPr>
          <p:nvPr>
            <p:ph idx="1"/>
          </p:nvPr>
        </p:nvSpPr>
        <p:spPr>
          <a:xfrm>
            <a:off x="107950" y="1295400"/>
            <a:ext cx="9036050" cy="5562600"/>
          </a:xfrm>
        </p:spPr>
        <p:txBody>
          <a:bodyPr/>
          <a:lstStyle/>
          <a:p>
            <a:pPr>
              <a:spcBef>
                <a:spcPct val="0"/>
              </a:spcBef>
            </a:pPr>
            <a:r>
              <a:rPr lang="en-US" altLang="zh-CN" sz="2000" smtClean="0">
                <a:solidFill>
                  <a:srgbClr val="00B0F0"/>
                </a:solidFill>
                <a:latin typeface="Times New Roman" pitchFamily="18" charset="0"/>
              </a:rPr>
              <a:t>2</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互联网的发展</a:t>
            </a:r>
          </a:p>
          <a:p>
            <a:pPr>
              <a:spcBef>
                <a:spcPct val="0"/>
              </a:spcBef>
            </a:pPr>
            <a:r>
              <a:rPr lang="zh-CN" altLang="zh-CN" sz="2000" b="1" smtClean="0">
                <a:latin typeface="Times New Roman" pitchFamily="18" charset="0"/>
              </a:rPr>
              <a:t>千兆以太网</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千兆以太网技术作为最新的高速以太网技术，给用户带来了提高核心网络的有效解决方案，这种解决方案的最大优点是继承了传统以太技术价格便宜的优点。千兆技术仍然是以太技术，它采用了与</a:t>
            </a:r>
            <a:r>
              <a:rPr lang="en-US" altLang="zh-CN" sz="2000" smtClean="0">
                <a:latin typeface="Times New Roman" pitchFamily="18" charset="0"/>
              </a:rPr>
              <a:t>10M</a:t>
            </a:r>
            <a:r>
              <a:rPr lang="zh-CN" altLang="zh-CN" sz="2000" smtClean="0">
                <a:latin typeface="Times New Roman" pitchFamily="18" charset="0"/>
              </a:rPr>
              <a:t>以太网相同的帧格式、帧结构、网络协议、全</a:t>
            </a:r>
            <a:r>
              <a:rPr lang="en-US" altLang="zh-CN" sz="2000" smtClean="0">
                <a:latin typeface="Times New Roman" pitchFamily="18" charset="0"/>
              </a:rPr>
              <a:t>/</a:t>
            </a:r>
            <a:r>
              <a:rPr lang="zh-CN" altLang="zh-CN" sz="2000" smtClean="0">
                <a:latin typeface="Times New Roman" pitchFamily="18" charset="0"/>
              </a:rPr>
              <a:t>半双工工作方式、流控模式以及布线系统。</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zh-CN" altLang="zh-CN" sz="2000" b="1" smtClean="0">
                <a:latin typeface="Times New Roman" pitchFamily="18" charset="0"/>
              </a:rPr>
              <a:t>万兆以太网</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万兆以太网规范包含在</a:t>
            </a:r>
            <a:r>
              <a:rPr lang="en-US" altLang="zh-CN" sz="2000" smtClean="0">
                <a:latin typeface="Times New Roman" pitchFamily="18" charset="0"/>
              </a:rPr>
              <a:t>IEEE802.3</a:t>
            </a:r>
            <a:r>
              <a:rPr lang="zh-CN" altLang="zh-CN" sz="2000" smtClean="0">
                <a:latin typeface="Times New Roman" pitchFamily="18" charset="0"/>
              </a:rPr>
              <a:t>标准的补充标准</a:t>
            </a:r>
            <a:r>
              <a:rPr lang="en-US" altLang="zh-CN" sz="2000" smtClean="0">
                <a:latin typeface="Times New Roman" pitchFamily="18" charset="0"/>
              </a:rPr>
              <a:t>IEEE802.3ae</a:t>
            </a:r>
            <a:r>
              <a:rPr lang="zh-CN" altLang="zh-CN" sz="2000" smtClean="0">
                <a:latin typeface="Times New Roman" pitchFamily="18" charset="0"/>
              </a:rPr>
              <a:t>中，它扩展了</a:t>
            </a:r>
            <a:r>
              <a:rPr lang="en-US" altLang="zh-CN" sz="2000" smtClean="0">
                <a:latin typeface="Times New Roman" pitchFamily="18" charset="0"/>
              </a:rPr>
              <a:t>IEEE802.3</a:t>
            </a:r>
            <a:r>
              <a:rPr lang="zh-CN" altLang="zh-CN" sz="2000" smtClean="0">
                <a:latin typeface="Times New Roman" pitchFamily="18" charset="0"/>
              </a:rPr>
              <a:t>协议和</a:t>
            </a:r>
            <a:r>
              <a:rPr lang="en-US" altLang="zh-CN" sz="2000" smtClean="0">
                <a:latin typeface="Times New Roman" pitchFamily="18" charset="0"/>
              </a:rPr>
              <a:t>MAC</a:t>
            </a:r>
            <a:r>
              <a:rPr lang="zh-CN" altLang="zh-CN" sz="2000" smtClean="0">
                <a:latin typeface="Times New Roman" pitchFamily="18" charset="0"/>
              </a:rPr>
              <a:t>规范，使其支持</a:t>
            </a:r>
            <a:r>
              <a:rPr lang="en-US" altLang="zh-CN" sz="2000" smtClean="0">
                <a:latin typeface="Times New Roman" pitchFamily="18" charset="0"/>
              </a:rPr>
              <a:t>10Gb/s</a:t>
            </a:r>
            <a:r>
              <a:rPr lang="zh-CN" altLang="zh-CN" sz="2000" smtClean="0">
                <a:latin typeface="Times New Roman" pitchFamily="18" charset="0"/>
              </a:rPr>
              <a:t>的传输速率。</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第二节 </a:t>
            </a:r>
            <a:r>
              <a:rPr lang="zh-CN" altLang="zh-CN" smtClean="0"/>
              <a:t>互联网技术及其发展</a:t>
            </a:r>
            <a:endParaRPr lang="zh-CN" altLang="en-US" smtClean="0"/>
          </a:p>
        </p:txBody>
      </p:sp>
      <p:sp>
        <p:nvSpPr>
          <p:cNvPr id="17411" name="内容占位符 2"/>
          <p:cNvSpPr>
            <a:spLocks noGrp="1"/>
          </p:cNvSpPr>
          <p:nvPr>
            <p:ph idx="1"/>
          </p:nvPr>
        </p:nvSpPr>
        <p:spPr>
          <a:xfrm>
            <a:off x="107950" y="1295400"/>
            <a:ext cx="8856663" cy="5562600"/>
          </a:xfrm>
        </p:spPr>
        <p:txBody>
          <a:bodyPr/>
          <a:lstStyle/>
          <a:p>
            <a:pPr>
              <a:spcBef>
                <a:spcPct val="0"/>
              </a:spcBef>
            </a:pPr>
            <a:r>
              <a:rPr lang="en-US" altLang="zh-CN" sz="2000" smtClean="0">
                <a:solidFill>
                  <a:srgbClr val="00B0F0"/>
                </a:solidFill>
                <a:latin typeface="Times New Roman" pitchFamily="18" charset="0"/>
              </a:rPr>
              <a:t>3</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互联网的体系结构</a:t>
            </a:r>
          </a:p>
          <a:p>
            <a:pPr>
              <a:spcBef>
                <a:spcPct val="0"/>
              </a:spcBef>
            </a:pPr>
            <a:r>
              <a:rPr lang="en-US" altLang="zh-CN" sz="2000" smtClean="0">
                <a:latin typeface="Times New Roman" pitchFamily="18" charset="0"/>
              </a:rPr>
              <a:t>        </a:t>
            </a:r>
            <a:r>
              <a:rPr lang="zh-CN" altLang="zh-CN" sz="2000" smtClean="0">
                <a:latin typeface="Times New Roman" pitchFamily="18" charset="0"/>
              </a:rPr>
              <a:t>对于一个庞大的计算机网络如何实现定位也是一个大问题，因此</a:t>
            </a:r>
            <a:r>
              <a:rPr lang="en-US" altLang="zh-CN" sz="2000" smtClean="0">
                <a:latin typeface="Times New Roman" pitchFamily="18" charset="0"/>
              </a:rPr>
              <a:t>TCP/IP</a:t>
            </a:r>
            <a:r>
              <a:rPr lang="zh-CN" altLang="zh-CN" sz="2000" smtClean="0">
                <a:latin typeface="Times New Roman" pitchFamily="18" charset="0"/>
              </a:rPr>
              <a:t>协议也体现了它的值。</a:t>
            </a:r>
          </a:p>
          <a:p>
            <a:pPr>
              <a:spcBef>
                <a:spcPct val="0"/>
              </a:spcBef>
            </a:pPr>
            <a:r>
              <a:rPr lang="en-US" altLang="zh-CN" sz="2000" smtClean="0">
                <a:latin typeface="Times New Roman" pitchFamily="18" charset="0"/>
              </a:rPr>
              <a:t>        TCP/IP</a:t>
            </a:r>
            <a:r>
              <a:rPr lang="zh-CN" altLang="zh-CN" sz="2000" smtClean="0">
                <a:latin typeface="Times New Roman" pitchFamily="18" charset="0"/>
              </a:rPr>
              <a:t>协议是</a:t>
            </a:r>
            <a:r>
              <a:rPr lang="en-US" altLang="zh-CN" sz="2000" smtClean="0">
                <a:latin typeface="Times New Roman" pitchFamily="18" charset="0"/>
              </a:rPr>
              <a:t>Internet</a:t>
            </a:r>
            <a:r>
              <a:rPr lang="zh-CN" altLang="zh-CN" sz="2000" smtClean="0">
                <a:latin typeface="Times New Roman" pitchFamily="18" charset="0"/>
              </a:rPr>
              <a:t>中最为基本的协议，虽然</a:t>
            </a:r>
            <a:r>
              <a:rPr lang="en-US" altLang="zh-CN" sz="2000" smtClean="0">
                <a:latin typeface="Times New Roman" pitchFamily="18" charset="0"/>
              </a:rPr>
              <a:t>IOS</a:t>
            </a:r>
            <a:r>
              <a:rPr lang="zh-CN" altLang="zh-CN" sz="2000" smtClean="0">
                <a:latin typeface="Times New Roman" pitchFamily="18" charset="0"/>
              </a:rPr>
              <a:t>参考模型是理论上比较完善的体系结构，对各层协议考虑的比较周到，但是</a:t>
            </a:r>
            <a:r>
              <a:rPr lang="en-US" altLang="zh-CN" sz="2000" smtClean="0">
                <a:latin typeface="Times New Roman" pitchFamily="18" charset="0"/>
              </a:rPr>
              <a:t>IOS</a:t>
            </a:r>
            <a:r>
              <a:rPr lang="zh-CN" altLang="zh-CN" sz="2000" smtClean="0">
                <a:latin typeface="Times New Roman" pitchFamily="18" charset="0"/>
              </a:rPr>
              <a:t>参考只是一种抽象的结构，只给出了功能上和框架上的标准，市场上至今没有符合</a:t>
            </a:r>
            <a:r>
              <a:rPr lang="en-US" altLang="zh-CN" sz="2000" smtClean="0">
                <a:latin typeface="Times New Roman" pitchFamily="18" charset="0"/>
              </a:rPr>
              <a:t>IOS</a:t>
            </a:r>
            <a:r>
              <a:rPr lang="zh-CN" altLang="zh-CN" sz="2000" smtClean="0">
                <a:latin typeface="Times New Roman" pitchFamily="18" charset="0"/>
              </a:rPr>
              <a:t>参考模型各层协议的产品出现。也因此因特网的发展使</a:t>
            </a:r>
            <a:r>
              <a:rPr lang="en-US" altLang="zh-CN" sz="2000" smtClean="0">
                <a:latin typeface="Times New Roman" pitchFamily="18" charset="0"/>
              </a:rPr>
              <a:t>TCP/IP</a:t>
            </a:r>
            <a:r>
              <a:rPr lang="zh-CN" altLang="zh-CN" sz="2000" smtClean="0">
                <a:latin typeface="Times New Roman" pitchFamily="18" charset="0"/>
              </a:rPr>
              <a:t>协议称为计算机网络事实上的标准。</a:t>
            </a:r>
            <a:r>
              <a:rPr lang="en-US" altLang="zh-CN" sz="2000" smtClean="0">
                <a:latin typeface="Times New Roman" pitchFamily="18" charset="0"/>
              </a:rPr>
              <a:t>TCP/IP</a:t>
            </a:r>
            <a:r>
              <a:rPr lang="zh-CN" altLang="zh-CN" sz="2000" smtClean="0">
                <a:latin typeface="Times New Roman" pitchFamily="18" charset="0"/>
              </a:rPr>
              <a:t>协议体系结构有四层组成，自上而下分别是：网络接口层，网络互联层，传输层以及应用层。</a:t>
            </a:r>
          </a:p>
          <a:p>
            <a:pPr>
              <a:spcBef>
                <a:spcPct val="0"/>
              </a:spcBef>
            </a:pPr>
            <a:r>
              <a:rPr lang="zh-CN" altLang="zh-CN" sz="2000" b="1" smtClean="0">
                <a:latin typeface="Times New Roman" pitchFamily="18" charset="0"/>
              </a:rPr>
              <a:t>网络接口层</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网 络 接 口 层 （</a:t>
            </a:r>
            <a:r>
              <a:rPr lang="en-US" altLang="zh-CN" sz="2000" smtClean="0">
                <a:latin typeface="Times New Roman" pitchFamily="18" charset="0"/>
              </a:rPr>
              <a:t>Network Interface Layer</a:t>
            </a:r>
            <a:r>
              <a:rPr lang="zh-CN" altLang="zh-CN" sz="2000" smtClean="0">
                <a:latin typeface="Times New Roman" pitchFamily="18" charset="0"/>
              </a:rPr>
              <a:t>） 也 称 为 主 机 网 络 层（</a:t>
            </a:r>
            <a:r>
              <a:rPr lang="en-US" altLang="zh-CN" sz="2000" smtClean="0">
                <a:latin typeface="Times New Roman" pitchFamily="18" charset="0"/>
              </a:rPr>
              <a:t>Host-to-Network Layer)</a:t>
            </a:r>
            <a:r>
              <a:rPr lang="zh-CN" altLang="zh-CN" sz="2000" smtClean="0">
                <a:latin typeface="Times New Roman" pitchFamily="18" charset="0"/>
              </a:rPr>
              <a:t>，相当于</a:t>
            </a:r>
            <a:r>
              <a:rPr lang="en-US" altLang="zh-CN" sz="2000" smtClean="0">
                <a:latin typeface="Times New Roman" pitchFamily="18" charset="0"/>
              </a:rPr>
              <a:t>IOS</a:t>
            </a:r>
            <a:r>
              <a:rPr lang="zh-CN" altLang="zh-CN" sz="2000" smtClean="0">
                <a:latin typeface="Times New Roman" pitchFamily="18" charset="0"/>
              </a:rPr>
              <a:t>参考模型中的物理层机数据链路层。网络接口层在发送端将上层的</a:t>
            </a:r>
            <a:r>
              <a:rPr lang="en-US" altLang="zh-CN" sz="2000" smtClean="0">
                <a:latin typeface="Times New Roman" pitchFamily="18" charset="0"/>
              </a:rPr>
              <a:t>IP</a:t>
            </a:r>
            <a:r>
              <a:rPr lang="zh-CN" altLang="zh-CN" sz="2000" smtClean="0">
                <a:latin typeface="Times New Roman" pitchFamily="18" charset="0"/>
              </a:rPr>
              <a:t>数据报封装成帧后发送到网络上；数据帧通过网络到达接收端时，该节点的网络接口层对数据帧进行拆封，并检查帧中包含的硬件地址。如果地址就是本机硬件地址或者是广播地址，则上传到网络层，否则丢弃该帧。</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第二节 </a:t>
            </a:r>
            <a:r>
              <a:rPr lang="zh-CN" altLang="zh-CN" smtClean="0"/>
              <a:t>互联网技术及其发展</a:t>
            </a:r>
            <a:endParaRPr lang="zh-CN" altLang="en-US" smtClean="0"/>
          </a:p>
        </p:txBody>
      </p:sp>
      <p:sp>
        <p:nvSpPr>
          <p:cNvPr id="18435" name="内容占位符 2"/>
          <p:cNvSpPr>
            <a:spLocks noGrp="1"/>
          </p:cNvSpPr>
          <p:nvPr>
            <p:ph idx="1"/>
          </p:nvPr>
        </p:nvSpPr>
        <p:spPr>
          <a:xfrm>
            <a:off x="107950" y="1295400"/>
            <a:ext cx="8856663" cy="5562600"/>
          </a:xfrm>
        </p:spPr>
        <p:txBody>
          <a:bodyPr/>
          <a:lstStyle/>
          <a:p>
            <a:pPr>
              <a:spcBef>
                <a:spcPct val="0"/>
              </a:spcBef>
            </a:pPr>
            <a:r>
              <a:rPr lang="en-US" altLang="zh-CN" sz="2000" smtClean="0">
                <a:solidFill>
                  <a:srgbClr val="00B0F0"/>
                </a:solidFill>
                <a:latin typeface="Times New Roman" pitchFamily="18" charset="0"/>
              </a:rPr>
              <a:t>3</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互联网的体系结构</a:t>
            </a:r>
          </a:p>
          <a:p>
            <a:pPr>
              <a:spcBef>
                <a:spcPct val="0"/>
              </a:spcBef>
            </a:pPr>
            <a:r>
              <a:rPr lang="zh-CN" altLang="zh-CN" sz="2000" b="1" smtClean="0">
                <a:latin typeface="Times New Roman" pitchFamily="18" charset="0"/>
              </a:rPr>
              <a:t>网络互联层</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网络互联层（</a:t>
            </a:r>
            <a:r>
              <a:rPr lang="en-US" altLang="zh-CN" sz="2000" smtClean="0">
                <a:latin typeface="Times New Roman" pitchFamily="18" charset="0"/>
              </a:rPr>
              <a:t>Internet Layer</a:t>
            </a:r>
            <a:r>
              <a:rPr lang="zh-CN" altLang="zh-CN" sz="2000" smtClean="0">
                <a:latin typeface="Times New Roman" pitchFamily="18" charset="0"/>
              </a:rPr>
              <a:t>）相当于</a:t>
            </a:r>
            <a:r>
              <a:rPr lang="en-US" altLang="zh-CN" sz="2000" smtClean="0">
                <a:latin typeface="Times New Roman" pitchFamily="18" charset="0"/>
              </a:rPr>
              <a:t>IOS</a:t>
            </a:r>
            <a:r>
              <a:rPr lang="zh-CN" altLang="zh-CN" sz="2000" smtClean="0">
                <a:latin typeface="Times New Roman" pitchFamily="18" charset="0"/>
              </a:rPr>
              <a:t>参考模型中的网络，其主要功能是解决主机到主机的通信问题，以及建立互联网络，负责对数据分组选择路由，将数据上传给传输层或者接受从传输层来的数据。该层定义了</a:t>
            </a:r>
            <a:r>
              <a:rPr lang="en-US" altLang="zh-CN" sz="2000" smtClean="0">
                <a:latin typeface="Times New Roman" pitchFamily="18" charset="0"/>
              </a:rPr>
              <a:t>IP</a:t>
            </a:r>
            <a:r>
              <a:rPr lang="zh-CN" altLang="zh-CN" sz="2000" smtClean="0">
                <a:latin typeface="Times New Roman" pitchFamily="18" charset="0"/>
              </a:rPr>
              <a:t>数据报格式和协议。</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zh-CN" altLang="zh-CN" sz="2000" b="1" smtClean="0">
                <a:latin typeface="Times New Roman" pitchFamily="18" charset="0"/>
              </a:rPr>
              <a:t>传输层</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传输层（</a:t>
            </a:r>
            <a:r>
              <a:rPr lang="en-US" altLang="zh-CN" sz="2000" smtClean="0">
                <a:latin typeface="Times New Roman" pitchFamily="18" charset="0"/>
              </a:rPr>
              <a:t>Transport Layer</a:t>
            </a:r>
            <a:r>
              <a:rPr lang="zh-CN" altLang="zh-CN" sz="2000" smtClean="0">
                <a:latin typeface="Times New Roman" pitchFamily="18" charset="0"/>
              </a:rPr>
              <a:t>）相当于</a:t>
            </a:r>
            <a:r>
              <a:rPr lang="en-US" altLang="zh-CN" sz="2000" smtClean="0">
                <a:latin typeface="Times New Roman" pitchFamily="18" charset="0"/>
              </a:rPr>
              <a:t>OIS</a:t>
            </a:r>
            <a:r>
              <a:rPr lang="zh-CN" altLang="zh-CN" sz="2000" smtClean="0">
                <a:latin typeface="Times New Roman" pitchFamily="18" charset="0"/>
              </a:rPr>
              <a:t>参考模型中的传输层，用于实现从源主机到目的主机的端对端的通信。同样，有了传输层提供的服务，可对高层对底层的屏蔽实现的细节。传输层定义了两个主要的端对端的协议：传输控制协议（</a:t>
            </a:r>
            <a:r>
              <a:rPr lang="en-US" altLang="zh-CN" sz="2000" smtClean="0">
                <a:latin typeface="Times New Roman" pitchFamily="18" charset="0"/>
              </a:rPr>
              <a:t>Transport Control Protocol</a:t>
            </a:r>
            <a:r>
              <a:rPr lang="zh-CN" altLang="zh-CN" sz="2000" smtClean="0">
                <a:latin typeface="Times New Roman" pitchFamily="18" charset="0"/>
              </a:rPr>
              <a:t>，</a:t>
            </a:r>
            <a:r>
              <a:rPr lang="en-US" altLang="zh-CN" sz="2000" smtClean="0">
                <a:latin typeface="Times New Roman" pitchFamily="18" charset="0"/>
              </a:rPr>
              <a:t>TPC</a:t>
            </a:r>
            <a:r>
              <a:rPr lang="zh-CN" altLang="zh-CN" sz="2000" smtClean="0">
                <a:latin typeface="Times New Roman" pitchFamily="18" charset="0"/>
              </a:rPr>
              <a:t>）、用户数据报协议（</a:t>
            </a:r>
            <a:r>
              <a:rPr lang="en-US" altLang="zh-CN" sz="2000" smtClean="0">
                <a:latin typeface="Times New Roman" pitchFamily="18" charset="0"/>
              </a:rPr>
              <a:t>User Datagram Protocol UDP</a:t>
            </a:r>
            <a:r>
              <a:rPr lang="zh-CN" altLang="zh-CN" sz="2000" smtClean="0">
                <a:latin typeface="Times New Roman" pitchFamily="18" charset="0"/>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第二节 </a:t>
            </a:r>
            <a:r>
              <a:rPr lang="zh-CN" altLang="zh-CN" smtClean="0"/>
              <a:t>互联网技术及其发展</a:t>
            </a:r>
            <a:endParaRPr lang="zh-CN" altLang="en-US" smtClean="0"/>
          </a:p>
        </p:txBody>
      </p:sp>
      <p:sp>
        <p:nvSpPr>
          <p:cNvPr id="5123" name="内容占位符 2"/>
          <p:cNvSpPr>
            <a:spLocks noGrp="1"/>
          </p:cNvSpPr>
          <p:nvPr>
            <p:ph idx="1"/>
          </p:nvPr>
        </p:nvSpPr>
        <p:spPr>
          <a:xfrm>
            <a:off x="107950" y="1295400"/>
            <a:ext cx="8856663" cy="5562600"/>
          </a:xfrm>
        </p:spPr>
        <p:txBody>
          <a:bodyPr/>
          <a:lstStyle/>
          <a:p>
            <a:pPr>
              <a:defRPr/>
            </a:pPr>
            <a:r>
              <a:rPr lang="en-US" altLang="zh-CN" sz="2000" dirty="0" smtClean="0">
                <a:solidFill>
                  <a:srgbClr val="00B0F0"/>
                </a:solidFill>
                <a:latin typeface="+mn-lt"/>
              </a:rPr>
              <a:t>3</a:t>
            </a:r>
            <a:r>
              <a:rPr lang="zh-CN" altLang="en-US" sz="2000" dirty="0">
                <a:solidFill>
                  <a:srgbClr val="00B0F0"/>
                </a:solidFill>
                <a:latin typeface="+mn-lt"/>
              </a:rPr>
              <a:t>、</a:t>
            </a:r>
            <a:r>
              <a:rPr lang="zh-CN" altLang="zh-CN" sz="2000" dirty="0">
                <a:solidFill>
                  <a:srgbClr val="00B0F0"/>
                </a:solidFill>
                <a:latin typeface="+mn-lt"/>
              </a:rPr>
              <a:t>互联网的体系结构</a:t>
            </a:r>
          </a:p>
          <a:p>
            <a:pPr>
              <a:defRPr/>
            </a:pPr>
            <a:r>
              <a:rPr lang="zh-CN" altLang="zh-CN" sz="2000" b="1" dirty="0"/>
              <a:t>应用层</a:t>
            </a:r>
            <a:endParaRPr lang="zh-CN" altLang="zh-CN" sz="2000" dirty="0"/>
          </a:p>
          <a:p>
            <a:pPr>
              <a:defRPr/>
            </a:pPr>
            <a:r>
              <a:rPr lang="en-US" altLang="zh-CN" sz="1800" dirty="0" smtClean="0">
                <a:latin typeface="+mn-lt"/>
              </a:rPr>
              <a:t>        </a:t>
            </a:r>
            <a:r>
              <a:rPr lang="zh-CN" altLang="zh-CN" sz="1800" dirty="0" smtClean="0">
                <a:latin typeface="+mn-lt"/>
              </a:rPr>
              <a:t>应用层</a:t>
            </a:r>
            <a:r>
              <a:rPr lang="zh-CN" altLang="zh-CN" sz="1800" dirty="0">
                <a:latin typeface="+mn-lt"/>
              </a:rPr>
              <a:t>（</a:t>
            </a:r>
            <a:r>
              <a:rPr lang="en-US" altLang="zh-CN" sz="1800" dirty="0">
                <a:latin typeface="+mn-lt"/>
              </a:rPr>
              <a:t>Application Layer</a:t>
            </a:r>
            <a:r>
              <a:rPr lang="zh-CN" altLang="zh-CN" sz="1800" dirty="0">
                <a:latin typeface="+mn-lt"/>
              </a:rPr>
              <a:t>）包含了</a:t>
            </a:r>
            <a:r>
              <a:rPr lang="en-US" altLang="zh-CN" sz="1800" dirty="0">
                <a:latin typeface="+mn-lt"/>
              </a:rPr>
              <a:t>IOS</a:t>
            </a:r>
            <a:r>
              <a:rPr lang="zh-CN" altLang="zh-CN" sz="1800" dirty="0">
                <a:latin typeface="+mn-lt"/>
              </a:rPr>
              <a:t>参考模型中的会话层、表示层和应用层的所有功能。目前互联网上应用层的常用协议主要</a:t>
            </a:r>
            <a:r>
              <a:rPr lang="zh-CN" altLang="zh-CN" sz="1800" dirty="0" smtClean="0">
                <a:latin typeface="+mn-lt"/>
              </a:rPr>
              <a:t>有</a:t>
            </a:r>
            <a:r>
              <a:rPr lang="zh-CN" altLang="en-US" sz="1800" dirty="0" smtClean="0">
                <a:latin typeface="+mn-lt"/>
              </a:rPr>
              <a:t>：</a:t>
            </a:r>
            <a:r>
              <a:rPr lang="zh-CN" altLang="zh-CN" sz="1800" dirty="0" smtClean="0">
                <a:latin typeface="+mn-lt"/>
              </a:rPr>
              <a:t> </a:t>
            </a:r>
            <a:endParaRPr lang="zh-CN" altLang="zh-CN" sz="1800" dirty="0">
              <a:latin typeface="+mn-lt"/>
            </a:endParaRPr>
          </a:p>
          <a:p>
            <a:pPr marL="285750" indent="-285750">
              <a:buFont typeface="Wingdings" pitchFamily="2" charset="2"/>
              <a:buChar char="Ø"/>
              <a:defRPr/>
            </a:pPr>
            <a:r>
              <a:rPr lang="zh-CN" altLang="zh-CN" sz="1800" dirty="0">
                <a:latin typeface="+mn-lt"/>
              </a:rPr>
              <a:t>负责控制互联网中电子邮件传输的简单邮件传输协议（</a:t>
            </a:r>
            <a:r>
              <a:rPr lang="en-US" altLang="zh-CN" sz="1800" dirty="0">
                <a:latin typeface="+mn-lt"/>
              </a:rPr>
              <a:t>Simple Mail Transfer Protocol</a:t>
            </a:r>
            <a:r>
              <a:rPr lang="zh-CN" altLang="zh-CN" sz="1800" dirty="0">
                <a:latin typeface="+mn-lt"/>
              </a:rPr>
              <a:t>，</a:t>
            </a:r>
            <a:r>
              <a:rPr lang="en-US" altLang="zh-CN" sz="1800" dirty="0">
                <a:latin typeface="+mn-lt"/>
              </a:rPr>
              <a:t>SMTP</a:t>
            </a:r>
            <a:r>
              <a:rPr lang="zh-CN" altLang="zh-CN" sz="1800" dirty="0">
                <a:latin typeface="+mn-lt"/>
              </a:rPr>
              <a:t>）； </a:t>
            </a:r>
          </a:p>
          <a:p>
            <a:pPr marL="285750" indent="-285750">
              <a:buFont typeface="Wingdings" pitchFamily="2" charset="2"/>
              <a:buChar char="Ø"/>
              <a:defRPr/>
            </a:pPr>
            <a:r>
              <a:rPr lang="zh-CN" altLang="zh-CN" sz="1800" dirty="0">
                <a:latin typeface="+mn-lt"/>
              </a:rPr>
              <a:t>提供</a:t>
            </a:r>
            <a:r>
              <a:rPr lang="en-US" altLang="zh-CN" sz="1800" dirty="0">
                <a:latin typeface="+mn-lt"/>
              </a:rPr>
              <a:t>web</a:t>
            </a:r>
            <a:r>
              <a:rPr lang="zh-CN" altLang="zh-CN" sz="1800" dirty="0">
                <a:latin typeface="+mn-lt"/>
              </a:rPr>
              <a:t>服务的超文本传输协议（</a:t>
            </a:r>
            <a:r>
              <a:rPr lang="en-US" altLang="zh-CN" sz="1800" dirty="0">
                <a:latin typeface="+mn-lt"/>
              </a:rPr>
              <a:t>Hyper Text Transfer Protocol</a:t>
            </a:r>
            <a:r>
              <a:rPr lang="zh-CN" altLang="zh-CN" sz="1800" dirty="0">
                <a:latin typeface="+mn-lt"/>
              </a:rPr>
              <a:t>，</a:t>
            </a:r>
            <a:r>
              <a:rPr lang="en-US" altLang="zh-CN" sz="1800" dirty="0">
                <a:latin typeface="+mn-lt"/>
              </a:rPr>
              <a:t>HTTP</a:t>
            </a:r>
            <a:r>
              <a:rPr lang="zh-CN" altLang="zh-CN" sz="1800" dirty="0">
                <a:latin typeface="+mn-lt"/>
              </a:rPr>
              <a:t>）；</a:t>
            </a:r>
          </a:p>
          <a:p>
            <a:pPr marL="285750" indent="-285750">
              <a:buFont typeface="Wingdings" pitchFamily="2" charset="2"/>
              <a:buChar char="Ø"/>
              <a:defRPr/>
            </a:pPr>
            <a:r>
              <a:rPr lang="zh-CN" altLang="zh-CN" sz="1800" dirty="0">
                <a:latin typeface="+mn-lt"/>
              </a:rPr>
              <a:t>用于交互式文件传输，如下载软件就是用这个协议文件传输协议（</a:t>
            </a:r>
            <a:r>
              <a:rPr lang="en-US" altLang="zh-CN" sz="1800" dirty="0">
                <a:latin typeface="+mn-lt"/>
              </a:rPr>
              <a:t>File Transfer Protocol</a:t>
            </a:r>
            <a:r>
              <a:rPr lang="zh-CN" altLang="zh-CN" sz="1800" dirty="0">
                <a:latin typeface="+mn-lt"/>
              </a:rPr>
              <a:t>，</a:t>
            </a:r>
            <a:r>
              <a:rPr lang="en-US" altLang="zh-CN" sz="1800" dirty="0">
                <a:latin typeface="+mn-lt"/>
              </a:rPr>
              <a:t>FTP</a:t>
            </a:r>
            <a:r>
              <a:rPr lang="zh-CN" altLang="zh-CN" sz="1800" dirty="0">
                <a:latin typeface="+mn-lt"/>
              </a:rPr>
              <a:t>）如下载软件就是用这个协议；</a:t>
            </a:r>
          </a:p>
          <a:p>
            <a:pPr marL="285750" indent="-285750">
              <a:buFont typeface="Wingdings" pitchFamily="2" charset="2"/>
              <a:buChar char="Ø"/>
              <a:defRPr/>
            </a:pPr>
            <a:r>
              <a:rPr lang="zh-CN" altLang="zh-CN" sz="1800" dirty="0">
                <a:latin typeface="+mn-lt"/>
              </a:rPr>
              <a:t>简单网络管理协议（</a:t>
            </a:r>
            <a:r>
              <a:rPr lang="en-US" altLang="zh-CN" sz="1800" dirty="0">
                <a:latin typeface="+mn-lt"/>
              </a:rPr>
              <a:t>Simple Network Management Protocol, SNMP),</a:t>
            </a:r>
            <a:r>
              <a:rPr lang="zh-CN" altLang="zh-CN" sz="1800" dirty="0">
                <a:latin typeface="+mn-lt"/>
              </a:rPr>
              <a:t>对网络应用和设备进行管理；</a:t>
            </a:r>
          </a:p>
          <a:p>
            <a:pPr marL="285750" indent="-285750">
              <a:buFont typeface="Wingdings" pitchFamily="2" charset="2"/>
              <a:buChar char="Ø"/>
              <a:defRPr/>
            </a:pPr>
            <a:r>
              <a:rPr lang="zh-CN" altLang="zh-CN" sz="1800" dirty="0">
                <a:latin typeface="+mn-lt"/>
              </a:rPr>
              <a:t>允许用户与使用</a:t>
            </a:r>
            <a:r>
              <a:rPr lang="en-US" altLang="zh-CN" sz="1800" dirty="0">
                <a:latin typeface="+mn-lt"/>
              </a:rPr>
              <a:t>TELNET</a:t>
            </a:r>
            <a:r>
              <a:rPr lang="zh-CN" altLang="zh-CN" sz="1800" dirty="0">
                <a:latin typeface="+mn-lt"/>
              </a:rPr>
              <a:t>协议的远程计算机的通信，为用户提供了在本地计算机完成远程计算机工作的能力的远程登陆协议（</a:t>
            </a:r>
            <a:r>
              <a:rPr lang="en-US" altLang="zh-CN" sz="1800" dirty="0">
                <a:latin typeface="+mn-lt"/>
              </a:rPr>
              <a:t>Telecommunication Network</a:t>
            </a:r>
            <a:r>
              <a:rPr lang="zh-CN" altLang="zh-CN" sz="1800" dirty="0">
                <a:latin typeface="+mn-lt"/>
              </a:rPr>
              <a:t>，</a:t>
            </a:r>
            <a:r>
              <a:rPr lang="en-US" altLang="zh-CN" sz="1800" dirty="0">
                <a:latin typeface="+mn-lt"/>
              </a:rPr>
              <a:t>TELNET</a:t>
            </a:r>
            <a:r>
              <a:rPr lang="zh-CN" altLang="zh-CN" sz="1800" dirty="0">
                <a:latin typeface="+mn-lt"/>
              </a:rPr>
              <a:t>）；常用的电子公告牌系统</a:t>
            </a:r>
            <a:r>
              <a:rPr lang="en-US" altLang="zh-CN" sz="1800" dirty="0">
                <a:latin typeface="+mn-lt"/>
              </a:rPr>
              <a:t>BBS</a:t>
            </a:r>
            <a:r>
              <a:rPr lang="zh-CN" altLang="zh-CN" sz="1800" dirty="0">
                <a:latin typeface="+mn-lt"/>
              </a:rPr>
              <a:t>使用的就是这个协议。</a:t>
            </a:r>
          </a:p>
          <a:p>
            <a:pPr marL="285750" indent="-285750">
              <a:buFont typeface="Wingdings" pitchFamily="2" charset="2"/>
              <a:buChar char="Ø"/>
              <a:defRPr/>
            </a:pPr>
            <a:r>
              <a:rPr lang="zh-CN" altLang="zh-CN" sz="1800" dirty="0">
                <a:latin typeface="+mn-lt"/>
              </a:rPr>
              <a:t>域名系统服务（</a:t>
            </a:r>
            <a:r>
              <a:rPr lang="en-US" altLang="zh-CN" sz="1800" dirty="0">
                <a:latin typeface="+mn-lt"/>
              </a:rPr>
              <a:t>Domain Name System</a:t>
            </a:r>
            <a:r>
              <a:rPr lang="zh-CN" altLang="zh-CN" sz="1800" dirty="0">
                <a:latin typeface="+mn-lt"/>
              </a:rPr>
              <a:t>，</a:t>
            </a:r>
            <a:r>
              <a:rPr lang="en-US" altLang="zh-CN" sz="1800" dirty="0">
                <a:latin typeface="+mn-lt"/>
              </a:rPr>
              <a:t>DNS</a:t>
            </a:r>
            <a:r>
              <a:rPr lang="zh-CN" altLang="zh-CN" sz="1800" dirty="0">
                <a:latin typeface="+mn-lt"/>
              </a:rPr>
              <a:t>），实现</a:t>
            </a:r>
            <a:r>
              <a:rPr lang="en-US" altLang="zh-CN" sz="1800" dirty="0">
                <a:latin typeface="+mn-lt"/>
              </a:rPr>
              <a:t>IP</a:t>
            </a:r>
            <a:r>
              <a:rPr lang="zh-CN" altLang="zh-CN" sz="1800" dirty="0">
                <a:latin typeface="+mn-lt"/>
              </a:rPr>
              <a:t>地址和域名地址的转换。</a:t>
            </a:r>
          </a:p>
          <a:p>
            <a:pPr marL="285750" indent="-285750">
              <a:buFont typeface="Wingdings" pitchFamily="2" charset="2"/>
              <a:buChar char="Ø"/>
              <a:defRPr/>
            </a:pPr>
            <a:r>
              <a:rPr lang="zh-CN" altLang="zh-CN" sz="1800" dirty="0">
                <a:latin typeface="+mn-lt"/>
              </a:rPr>
              <a:t>还有就是路由协议：完成网络设备间的路由信息交换与更新，如路由信息协议（</a:t>
            </a:r>
            <a:r>
              <a:rPr lang="en-US" altLang="zh-CN" sz="1800" dirty="0">
                <a:latin typeface="+mn-lt"/>
              </a:rPr>
              <a:t>Routing Information Protocol</a:t>
            </a:r>
            <a:r>
              <a:rPr lang="zh-CN" altLang="zh-CN" sz="1800" dirty="0">
                <a:latin typeface="+mn-lt"/>
              </a:rPr>
              <a:t>，</a:t>
            </a:r>
            <a:r>
              <a:rPr lang="en-US" altLang="zh-CN" sz="1800" dirty="0">
                <a:latin typeface="+mn-lt"/>
              </a:rPr>
              <a:t>RPI</a:t>
            </a:r>
            <a:r>
              <a:rPr lang="zh-CN" altLang="zh-CN" sz="1800" dirty="0">
                <a:latin typeface="+mn-lt"/>
              </a:rPr>
              <a:t>）、开放式最短路径优先协议（</a:t>
            </a:r>
            <a:r>
              <a:rPr lang="en-US" altLang="zh-CN" sz="1800" dirty="0">
                <a:latin typeface="+mn-lt"/>
              </a:rPr>
              <a:t>Open Shortest Path First</a:t>
            </a:r>
            <a:r>
              <a:rPr lang="zh-CN" altLang="zh-CN" sz="1800" dirty="0">
                <a:latin typeface="+mn-lt"/>
              </a:rPr>
              <a:t>，</a:t>
            </a:r>
            <a:r>
              <a:rPr lang="en-US" altLang="zh-CN" sz="1800" dirty="0">
                <a:latin typeface="+mn-lt"/>
              </a:rPr>
              <a:t>OSPE</a:t>
            </a:r>
            <a:r>
              <a:rPr lang="zh-CN" altLang="zh-CN" sz="1800" dirty="0">
                <a:latin typeface="+mn-lt"/>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第二节 </a:t>
            </a:r>
            <a:r>
              <a:rPr lang="zh-CN" altLang="zh-CN" smtClean="0"/>
              <a:t>互联网技术及其发展</a:t>
            </a:r>
            <a:endParaRPr lang="zh-CN" altLang="en-US" smtClean="0"/>
          </a:p>
        </p:txBody>
      </p:sp>
      <p:sp>
        <p:nvSpPr>
          <p:cNvPr id="20483" name="内容占位符 2"/>
          <p:cNvSpPr>
            <a:spLocks noGrp="1"/>
          </p:cNvSpPr>
          <p:nvPr>
            <p:ph idx="1"/>
          </p:nvPr>
        </p:nvSpPr>
        <p:spPr>
          <a:xfrm>
            <a:off x="107950" y="1052513"/>
            <a:ext cx="8856663" cy="5562600"/>
          </a:xfrm>
        </p:spPr>
        <p:txBody>
          <a:bodyPr/>
          <a:lstStyle/>
          <a:p>
            <a:pPr>
              <a:spcBef>
                <a:spcPct val="0"/>
              </a:spcBef>
            </a:pPr>
            <a:r>
              <a:rPr lang="en-US" altLang="zh-CN" sz="2000" smtClean="0">
                <a:solidFill>
                  <a:srgbClr val="00B0F0"/>
                </a:solidFill>
                <a:latin typeface="Times New Roman" pitchFamily="18" charset="0"/>
              </a:rPr>
              <a:t>3</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互联网的体系结构</a:t>
            </a:r>
          </a:p>
          <a:p>
            <a:pPr>
              <a:spcBef>
                <a:spcPct val="0"/>
              </a:spcBef>
            </a:pPr>
            <a:r>
              <a:rPr lang="en-US" altLang="zh-CN" sz="2000" smtClean="0">
                <a:latin typeface="Times New Roman" pitchFamily="18" charset="0"/>
              </a:rPr>
              <a:t>        </a:t>
            </a:r>
            <a:r>
              <a:rPr lang="zh-CN" altLang="zh-CN" sz="2000" smtClean="0">
                <a:latin typeface="Times New Roman" pitchFamily="18" charset="0"/>
              </a:rPr>
              <a:t>在这些协议中用户直接接触的协议大概就是</a:t>
            </a:r>
            <a:r>
              <a:rPr lang="en-US" altLang="zh-CN" sz="2000" smtClean="0">
                <a:latin typeface="Times New Roman" pitchFamily="18" charset="0"/>
              </a:rPr>
              <a:t>SMTP</a:t>
            </a:r>
            <a:r>
              <a:rPr lang="zh-CN" altLang="zh-CN" sz="2000" smtClean="0">
                <a:latin typeface="Times New Roman" pitchFamily="18" charset="0"/>
              </a:rPr>
              <a:t>、</a:t>
            </a:r>
            <a:r>
              <a:rPr lang="en-US" altLang="zh-CN" sz="2000" smtClean="0">
                <a:latin typeface="Times New Roman" pitchFamily="18" charset="0"/>
              </a:rPr>
              <a:t>HTTP</a:t>
            </a:r>
            <a:r>
              <a:rPr lang="zh-CN" altLang="zh-CN" sz="2000" smtClean="0">
                <a:latin typeface="Times New Roman" pitchFamily="18" charset="0"/>
              </a:rPr>
              <a:t>、</a:t>
            </a:r>
            <a:r>
              <a:rPr lang="en-US" altLang="zh-CN" sz="2000" smtClean="0">
                <a:latin typeface="Times New Roman" pitchFamily="18" charset="0"/>
              </a:rPr>
              <a:t>FTP</a:t>
            </a:r>
            <a:r>
              <a:rPr lang="zh-CN" altLang="zh-CN" sz="2000" smtClean="0">
                <a:latin typeface="Times New Roman" pitchFamily="18" charset="0"/>
              </a:rPr>
              <a:t>、</a:t>
            </a:r>
            <a:r>
              <a:rPr lang="en-US" altLang="zh-CN" sz="2000" smtClean="0">
                <a:latin typeface="Times New Roman" pitchFamily="18" charset="0"/>
              </a:rPr>
              <a:t>TELNET</a:t>
            </a:r>
            <a:r>
              <a:rPr lang="zh-CN" altLang="zh-CN" sz="2000" smtClean="0">
                <a:latin typeface="Times New Roman" pitchFamily="18" charset="0"/>
              </a:rPr>
              <a:t>这些耳熟能详的名词了。有了协议就要地址就很重要，</a:t>
            </a:r>
            <a:r>
              <a:rPr lang="en-US" altLang="zh-CN" sz="2000" smtClean="0">
                <a:latin typeface="Times New Roman" pitchFamily="18" charset="0"/>
              </a:rPr>
              <a:t>IP</a:t>
            </a:r>
            <a:r>
              <a:rPr lang="zh-CN" altLang="zh-CN" sz="2000" smtClean="0">
                <a:latin typeface="Times New Roman" pitchFamily="18" charset="0"/>
              </a:rPr>
              <a:t>地址解决了这个问题，现在来了解下</a:t>
            </a:r>
            <a:r>
              <a:rPr lang="en-US" altLang="zh-CN" sz="2000" smtClean="0">
                <a:latin typeface="Times New Roman" pitchFamily="18" charset="0"/>
              </a:rPr>
              <a:t>IP</a:t>
            </a:r>
            <a:r>
              <a:rPr lang="zh-CN" altLang="zh-CN" sz="2000" smtClean="0">
                <a:latin typeface="Times New Roman" pitchFamily="18" charset="0"/>
              </a:rPr>
              <a:t>地址的情况。</a:t>
            </a:r>
            <a:r>
              <a:rPr lang="en-US" altLang="zh-CN" sz="2000" smtClean="0">
                <a:latin typeface="Times New Roman" pitchFamily="18" charset="0"/>
              </a:rPr>
              <a:t>IP</a:t>
            </a:r>
            <a:r>
              <a:rPr lang="zh-CN" altLang="zh-CN" sz="2000" smtClean="0">
                <a:latin typeface="Times New Roman" pitchFamily="18" charset="0"/>
              </a:rPr>
              <a:t>协议中有一个非常重要的内容，那就是给因特网上的每台计算机和其它设备都规定了一个唯一的地址，叫做“</a:t>
            </a:r>
            <a:r>
              <a:rPr lang="en-US" altLang="zh-CN" sz="2000" smtClean="0">
                <a:latin typeface="Times New Roman" pitchFamily="18" charset="0"/>
              </a:rPr>
              <a:t>IP</a:t>
            </a:r>
            <a:r>
              <a:rPr lang="zh-CN" altLang="zh-CN" sz="2000" smtClean="0">
                <a:latin typeface="Times New Roman" pitchFamily="18" charset="0"/>
              </a:rPr>
              <a:t>地址</a:t>
            </a:r>
            <a:r>
              <a:rPr lang="en-US" altLang="zh-CN" sz="2000" smtClean="0">
                <a:latin typeface="Times New Roman" pitchFamily="18" charset="0"/>
              </a:rPr>
              <a:t>”</a:t>
            </a:r>
            <a:r>
              <a:rPr lang="zh-CN" altLang="zh-CN" sz="2000" smtClean="0">
                <a:latin typeface="Times New Roman" pitchFamily="18" charset="0"/>
              </a:rPr>
              <a:t>。由于有这种唯一的地址，才保证了用户在连网的计算机上操作时，能够高效而且方便地从千千万万台计算机中选出自己所需的对象来。现在电信网正在与</a:t>
            </a:r>
            <a:r>
              <a:rPr lang="en-US" altLang="zh-CN" sz="2000" smtClean="0">
                <a:latin typeface="Times New Roman" pitchFamily="18" charset="0"/>
              </a:rPr>
              <a:t>IP</a:t>
            </a:r>
            <a:r>
              <a:rPr lang="zh-CN" altLang="zh-CN" sz="2000" smtClean="0">
                <a:latin typeface="Times New Roman" pitchFamily="18" charset="0"/>
              </a:rPr>
              <a:t>网走向融合，以</a:t>
            </a:r>
            <a:r>
              <a:rPr lang="en-US" altLang="zh-CN" sz="2000" smtClean="0">
                <a:latin typeface="Times New Roman" pitchFamily="18" charset="0"/>
              </a:rPr>
              <a:t>IP</a:t>
            </a:r>
            <a:r>
              <a:rPr lang="zh-CN" altLang="zh-CN" sz="2000" smtClean="0">
                <a:latin typeface="Times New Roman" pitchFamily="18" charset="0"/>
              </a:rPr>
              <a:t>为基础的新技术是热门的技术，如用</a:t>
            </a:r>
            <a:r>
              <a:rPr lang="en-US" altLang="zh-CN" sz="2000" smtClean="0">
                <a:latin typeface="Times New Roman" pitchFamily="18" charset="0"/>
              </a:rPr>
              <a:t>IP</a:t>
            </a:r>
            <a:r>
              <a:rPr lang="zh-CN" altLang="zh-CN" sz="2000" smtClean="0">
                <a:latin typeface="Times New Roman" pitchFamily="18" charset="0"/>
              </a:rPr>
              <a:t>网络传送话音的技术（即</a:t>
            </a:r>
            <a:r>
              <a:rPr lang="en-US" altLang="zh-CN" sz="2000" smtClean="0">
                <a:latin typeface="Times New Roman" pitchFamily="18" charset="0"/>
              </a:rPr>
              <a:t>VoIP</a:t>
            </a:r>
            <a:r>
              <a:rPr lang="zh-CN" altLang="zh-CN" sz="2000" smtClean="0">
                <a:latin typeface="Times New Roman" pitchFamily="18" charset="0"/>
              </a:rPr>
              <a:t>）就很热门，其它如</a:t>
            </a:r>
            <a:r>
              <a:rPr lang="en-US" altLang="zh-CN" sz="2000" smtClean="0">
                <a:latin typeface="Times New Roman" pitchFamily="18" charset="0"/>
              </a:rPr>
              <a:t>IP over ATM</a:t>
            </a:r>
            <a:r>
              <a:rPr lang="zh-CN" altLang="zh-CN" sz="2000" smtClean="0">
                <a:latin typeface="Times New Roman" pitchFamily="18" charset="0"/>
              </a:rPr>
              <a:t>、</a:t>
            </a:r>
            <a:r>
              <a:rPr lang="en-US" altLang="zh-CN" sz="2000" smtClean="0">
                <a:latin typeface="Times New Roman" pitchFamily="18" charset="0"/>
              </a:rPr>
              <a:t>IP over SDH</a:t>
            </a:r>
            <a:r>
              <a:rPr lang="zh-CN" altLang="zh-CN" sz="2000" smtClean="0">
                <a:latin typeface="Times New Roman" pitchFamily="18" charset="0"/>
              </a:rPr>
              <a:t>、</a:t>
            </a:r>
            <a:r>
              <a:rPr lang="en-US" altLang="zh-CN" sz="2000" smtClean="0">
                <a:latin typeface="Times New Roman" pitchFamily="18" charset="0"/>
              </a:rPr>
              <a:t>IP over WDM</a:t>
            </a:r>
            <a:r>
              <a:rPr lang="zh-CN" altLang="zh-CN" sz="2000" smtClean="0">
                <a:latin typeface="Times New Roman" pitchFamily="18" charset="0"/>
              </a:rPr>
              <a:t>等等，都是</a:t>
            </a:r>
            <a:r>
              <a:rPr lang="en-US" altLang="zh-CN" sz="2000" smtClean="0">
                <a:latin typeface="Times New Roman" pitchFamily="18" charset="0"/>
              </a:rPr>
              <a:t>IP</a:t>
            </a:r>
            <a:r>
              <a:rPr lang="zh-CN" altLang="zh-CN" sz="2000" smtClean="0">
                <a:latin typeface="Times New Roman" pitchFamily="18" charset="0"/>
              </a:rPr>
              <a:t>技术的研究重点。</a:t>
            </a:r>
          </a:p>
          <a:p>
            <a:pPr>
              <a:spcBef>
                <a:spcPct val="0"/>
              </a:spcBef>
            </a:pPr>
            <a:r>
              <a:rPr lang="en-US" altLang="zh-CN" sz="2000" smtClean="0">
                <a:latin typeface="Times New Roman" pitchFamily="18" charset="0"/>
              </a:rPr>
              <a:t>         IP</a:t>
            </a:r>
            <a:r>
              <a:rPr lang="zh-CN" altLang="zh-CN" sz="2000" smtClean="0">
                <a:latin typeface="Times New Roman" pitchFamily="18" charset="0"/>
              </a:rPr>
              <a:t>地址就好像电话号码有了号码就可以实现两台或者多台计算机之间的点对点式的通信现在的</a:t>
            </a:r>
            <a:r>
              <a:rPr lang="en-US" altLang="zh-CN" sz="2000" smtClean="0">
                <a:latin typeface="Times New Roman" pitchFamily="18" charset="0"/>
              </a:rPr>
              <a:t>IP</a:t>
            </a:r>
            <a:r>
              <a:rPr lang="zh-CN" altLang="zh-CN" sz="2000" smtClean="0">
                <a:latin typeface="Times New Roman" pitchFamily="18" charset="0"/>
              </a:rPr>
              <a:t>网络使用</a:t>
            </a:r>
            <a:r>
              <a:rPr lang="en-US" altLang="zh-CN" sz="2000" smtClean="0">
                <a:latin typeface="Times New Roman" pitchFamily="18" charset="0"/>
              </a:rPr>
              <a:t>32</a:t>
            </a:r>
            <a:r>
              <a:rPr lang="zh-CN" altLang="zh-CN" sz="2000" smtClean="0">
                <a:latin typeface="Times New Roman" pitchFamily="18" charset="0"/>
              </a:rPr>
              <a:t>位地址，以点分十进制表示，如</a:t>
            </a:r>
            <a:r>
              <a:rPr lang="en-US" altLang="zh-CN" sz="2000" smtClean="0">
                <a:latin typeface="Times New Roman" pitchFamily="18" charset="0"/>
              </a:rPr>
              <a:t>192.168.0.1</a:t>
            </a:r>
            <a:r>
              <a:rPr lang="zh-CN" altLang="zh-CN" sz="2000" smtClean="0">
                <a:latin typeface="Times New Roman" pitchFamily="18" charset="0"/>
              </a:rPr>
              <a:t>。 地址格式为：</a:t>
            </a:r>
            <a:r>
              <a:rPr lang="en-US" altLang="zh-CN" sz="2000" smtClean="0">
                <a:latin typeface="Times New Roman" pitchFamily="18" charset="0"/>
              </a:rPr>
              <a:t>IP</a:t>
            </a:r>
            <a:r>
              <a:rPr lang="zh-CN" altLang="zh-CN" sz="2000" smtClean="0">
                <a:latin typeface="Times New Roman" pitchFamily="18" charset="0"/>
              </a:rPr>
              <a:t>地址</a:t>
            </a:r>
            <a:r>
              <a:rPr lang="en-US" altLang="zh-CN" sz="2000" smtClean="0">
                <a:latin typeface="Times New Roman" pitchFamily="18" charset="0"/>
              </a:rPr>
              <a:t>=</a:t>
            </a:r>
            <a:r>
              <a:rPr lang="zh-CN" altLang="zh-CN" sz="2000" smtClean="0">
                <a:latin typeface="Times New Roman" pitchFamily="18" charset="0"/>
              </a:rPr>
              <a:t>网络地址</a:t>
            </a:r>
            <a:r>
              <a:rPr lang="en-US" altLang="zh-CN" sz="2000" smtClean="0">
                <a:latin typeface="Times New Roman" pitchFamily="18" charset="0"/>
              </a:rPr>
              <a:t>+</a:t>
            </a:r>
            <a:r>
              <a:rPr lang="zh-CN" altLang="zh-CN" sz="2000" smtClean="0">
                <a:latin typeface="Times New Roman" pitchFamily="18" charset="0"/>
              </a:rPr>
              <a:t>主机地址或</a:t>
            </a:r>
            <a:r>
              <a:rPr lang="en-US" altLang="zh-CN" sz="2000" smtClean="0">
                <a:latin typeface="Times New Roman" pitchFamily="18" charset="0"/>
              </a:rPr>
              <a:t>IP</a:t>
            </a:r>
            <a:r>
              <a:rPr lang="zh-CN" altLang="zh-CN" sz="2000" smtClean="0">
                <a:latin typeface="Times New Roman" pitchFamily="18" charset="0"/>
              </a:rPr>
              <a:t>地址</a:t>
            </a:r>
            <a:r>
              <a:rPr lang="en-US" altLang="zh-CN" sz="2000" smtClean="0">
                <a:latin typeface="Times New Roman" pitchFamily="18" charset="0"/>
              </a:rPr>
              <a:t>=</a:t>
            </a:r>
            <a:r>
              <a:rPr lang="zh-CN" altLang="zh-CN" sz="2000" smtClean="0">
                <a:latin typeface="Times New Roman" pitchFamily="18" charset="0"/>
              </a:rPr>
              <a:t>网络地址</a:t>
            </a:r>
            <a:r>
              <a:rPr lang="en-US" altLang="zh-CN" sz="2000" smtClean="0">
                <a:latin typeface="Times New Roman" pitchFamily="18" charset="0"/>
              </a:rPr>
              <a:t>+</a:t>
            </a:r>
            <a:r>
              <a:rPr lang="zh-CN" altLang="zh-CN" sz="2000" smtClean="0">
                <a:latin typeface="Times New Roman" pitchFamily="18" charset="0"/>
              </a:rPr>
              <a:t>子网地址</a:t>
            </a:r>
            <a:r>
              <a:rPr lang="en-US" altLang="zh-CN" sz="2000" smtClean="0">
                <a:latin typeface="Times New Roman" pitchFamily="18" charset="0"/>
              </a:rPr>
              <a:t>+</a:t>
            </a:r>
            <a:r>
              <a:rPr lang="zh-CN" altLang="zh-CN" sz="2000" smtClean="0">
                <a:latin typeface="Times New Roman" pitchFamily="18" charset="0"/>
              </a:rPr>
              <a:t>主机地址。 网络地址是因特网协会的</a:t>
            </a:r>
            <a:r>
              <a:rPr lang="en-US" altLang="zh-CN" sz="2000" smtClean="0">
                <a:latin typeface="Times New Roman" pitchFamily="18" charset="0"/>
              </a:rPr>
              <a:t>ICANN</a:t>
            </a:r>
            <a:r>
              <a:rPr lang="zh-CN" altLang="zh-CN" sz="2000" smtClean="0">
                <a:latin typeface="Times New Roman" pitchFamily="18" charset="0"/>
              </a:rPr>
              <a:t>（</a:t>
            </a:r>
            <a:r>
              <a:rPr lang="en-US" altLang="zh-CN" sz="2000" smtClean="0">
                <a:latin typeface="Times New Roman" pitchFamily="18" charset="0"/>
              </a:rPr>
              <a:t>the Internet Corporation for Assigned Names and Numbers</a:t>
            </a:r>
            <a:r>
              <a:rPr lang="zh-CN" altLang="zh-CN" sz="2000" smtClean="0">
                <a:latin typeface="Times New Roman" pitchFamily="18" charset="0"/>
              </a:rPr>
              <a:t>）分配的，下有负责北美地区的</a:t>
            </a:r>
            <a:r>
              <a:rPr lang="en-US" altLang="zh-CN" sz="2000" smtClean="0">
                <a:latin typeface="Times New Roman" pitchFamily="18" charset="0"/>
              </a:rPr>
              <a:t>Inter NIC</a:t>
            </a:r>
            <a:r>
              <a:rPr lang="zh-CN" altLang="zh-CN" sz="2000" smtClean="0">
                <a:latin typeface="Times New Roman" pitchFamily="18" charset="0"/>
              </a:rPr>
              <a:t>、负责欧洲地区的</a:t>
            </a:r>
            <a:r>
              <a:rPr lang="en-US" altLang="zh-CN" sz="2000" smtClean="0">
                <a:latin typeface="Times New Roman" pitchFamily="18" charset="0"/>
              </a:rPr>
              <a:t>RIPENIC</a:t>
            </a:r>
            <a:r>
              <a:rPr lang="zh-CN" altLang="zh-CN" sz="2000" smtClean="0">
                <a:latin typeface="Times New Roman" pitchFamily="18" charset="0"/>
              </a:rPr>
              <a:t>和负责亚太地区的</a:t>
            </a:r>
            <a:r>
              <a:rPr lang="en-US" altLang="zh-CN" sz="2000" smtClean="0">
                <a:latin typeface="Times New Roman" pitchFamily="18" charset="0"/>
              </a:rPr>
              <a:t>APNIC</a:t>
            </a:r>
            <a:r>
              <a:rPr lang="zh-CN" altLang="zh-CN" sz="2000" smtClean="0">
                <a:latin typeface="Times New Roman" pitchFamily="18" charset="0"/>
              </a:rPr>
              <a:t>目的是为了保证网络地址的全球唯一性。主机地址是由各个网络的系统管理员分配。因此，网络地址的唯一性与网络内主机地址的唯一性确保了</a:t>
            </a:r>
            <a:r>
              <a:rPr lang="en-US" altLang="zh-CN" sz="2000" smtClean="0">
                <a:latin typeface="Times New Roman" pitchFamily="18" charset="0"/>
              </a:rPr>
              <a:t>IP</a:t>
            </a:r>
            <a:r>
              <a:rPr lang="zh-CN" altLang="zh-CN" sz="2000" smtClean="0">
                <a:latin typeface="Times New Roman" pitchFamily="18" charset="0"/>
              </a:rPr>
              <a:t>地址的全球唯一性。</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第二节 </a:t>
            </a:r>
            <a:r>
              <a:rPr lang="zh-CN" altLang="zh-CN" smtClean="0"/>
              <a:t>互联网技术及其发展</a:t>
            </a:r>
            <a:endParaRPr lang="zh-CN" altLang="en-US" smtClean="0"/>
          </a:p>
        </p:txBody>
      </p:sp>
      <p:sp>
        <p:nvSpPr>
          <p:cNvPr id="21507" name="内容占位符 2"/>
          <p:cNvSpPr>
            <a:spLocks noGrp="1"/>
          </p:cNvSpPr>
          <p:nvPr>
            <p:ph idx="1"/>
          </p:nvPr>
        </p:nvSpPr>
        <p:spPr>
          <a:xfrm>
            <a:off x="250825" y="1106488"/>
            <a:ext cx="8713788" cy="5562600"/>
          </a:xfrm>
        </p:spPr>
        <p:txBody>
          <a:bodyPr/>
          <a:lstStyle/>
          <a:p>
            <a:pPr>
              <a:spcBef>
                <a:spcPct val="0"/>
              </a:spcBef>
            </a:pPr>
            <a:r>
              <a:rPr lang="en-US" altLang="zh-CN" sz="2000" smtClean="0">
                <a:solidFill>
                  <a:srgbClr val="00B0F0"/>
                </a:solidFill>
                <a:latin typeface="Times New Roman" pitchFamily="18" charset="0"/>
              </a:rPr>
              <a:t>4</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互联网的瓶颈</a:t>
            </a:r>
          </a:p>
          <a:p>
            <a:pPr>
              <a:spcBef>
                <a:spcPct val="0"/>
              </a:spcBef>
            </a:pPr>
            <a:r>
              <a:rPr lang="en-US" altLang="zh-CN" sz="2000" smtClean="0">
                <a:latin typeface="Times New Roman" pitchFamily="18" charset="0"/>
              </a:rPr>
              <a:t>        </a:t>
            </a:r>
            <a:r>
              <a:rPr lang="zh-CN" altLang="zh-CN" sz="2000" smtClean="0">
                <a:latin typeface="Times New Roman" pitchFamily="18" charset="0"/>
              </a:rPr>
              <a:t>讲完因特网的产生、发展、与壮大。然而现在的互联网的发展碰到了瓶颈，发展的优点力不从心了。现在来了解下互联网遇到的问题。</a:t>
            </a:r>
          </a:p>
          <a:p>
            <a:pPr>
              <a:spcBef>
                <a:spcPct val="0"/>
              </a:spcBef>
            </a:pPr>
            <a:r>
              <a:rPr lang="en-US" altLang="zh-CN" sz="2000" smtClean="0">
                <a:latin typeface="Times New Roman" pitchFamily="18" charset="0"/>
              </a:rPr>
              <a:t>        IPv4</a:t>
            </a:r>
            <a:r>
              <a:rPr lang="zh-CN" altLang="zh-CN" sz="2000" smtClean="0">
                <a:latin typeface="Times New Roman" pitchFamily="18" charset="0"/>
              </a:rPr>
              <a:t>就成为互联网的发展瓶颈。只有</a:t>
            </a:r>
            <a:r>
              <a:rPr lang="en-US" altLang="zh-CN" sz="2000" smtClean="0">
                <a:latin typeface="Times New Roman" pitchFamily="18" charset="0"/>
              </a:rPr>
              <a:t>40</a:t>
            </a:r>
            <a:r>
              <a:rPr lang="zh-CN" altLang="zh-CN" sz="2000" smtClean="0">
                <a:latin typeface="Times New Roman" pitchFamily="18" charset="0"/>
              </a:rPr>
              <a:t>亿个网络地址的</a:t>
            </a:r>
            <a:r>
              <a:rPr lang="en-US" altLang="zh-CN" sz="2000" smtClean="0">
                <a:latin typeface="Times New Roman" pitchFamily="18" charset="0"/>
              </a:rPr>
              <a:t>IPv4</a:t>
            </a:r>
            <a:r>
              <a:rPr lang="zh-CN" altLang="zh-CN" sz="2000" smtClean="0">
                <a:latin typeface="Times New Roman" pitchFamily="18" charset="0"/>
              </a:rPr>
              <a:t>发展至今已经使用</a:t>
            </a:r>
            <a:r>
              <a:rPr lang="en-US" altLang="zh-CN" sz="2000" smtClean="0">
                <a:latin typeface="Times New Roman" pitchFamily="18" charset="0"/>
              </a:rPr>
              <a:t>30</a:t>
            </a:r>
            <a:r>
              <a:rPr lang="zh-CN" altLang="zh-CN" sz="2000" smtClean="0">
                <a:latin typeface="Times New Roman" pitchFamily="18" charset="0"/>
              </a:rPr>
              <a:t>多年，今年年初国际互联网名称和编号分配公司</a:t>
            </a:r>
            <a:r>
              <a:rPr lang="en-US" altLang="zh-CN" sz="2000" smtClean="0">
                <a:latin typeface="Times New Roman" pitchFamily="18" charset="0"/>
              </a:rPr>
              <a:t>ICANN</a:t>
            </a:r>
            <a:r>
              <a:rPr lang="zh-CN" altLang="zh-CN" sz="2000" smtClean="0">
                <a:latin typeface="Times New Roman" pitchFamily="18" charset="0"/>
              </a:rPr>
              <a:t>公布</a:t>
            </a:r>
            <a:r>
              <a:rPr lang="en-US" altLang="zh-CN" sz="2000" smtClean="0">
                <a:latin typeface="Times New Roman" pitchFamily="18" charset="0"/>
              </a:rPr>
              <a:t>IPv4</a:t>
            </a:r>
            <a:r>
              <a:rPr lang="zh-CN" altLang="zh-CN" sz="2000" smtClean="0">
                <a:latin typeface="Times New Roman" pitchFamily="18" charset="0"/>
              </a:rPr>
              <a:t>网络地址的最后一批资源已经在全球分配完毕。这意味着</a:t>
            </a:r>
            <a:r>
              <a:rPr lang="en-US" altLang="zh-CN" sz="2000" smtClean="0">
                <a:latin typeface="Times New Roman" pitchFamily="18" charset="0"/>
              </a:rPr>
              <a:t>IPv4</a:t>
            </a:r>
            <a:r>
              <a:rPr lang="zh-CN" altLang="zh-CN" sz="2000" smtClean="0">
                <a:latin typeface="Times New Roman" pitchFamily="18" charset="0"/>
              </a:rPr>
              <a:t>网络地址已成为基于</a:t>
            </a:r>
            <a:r>
              <a:rPr lang="en-US" altLang="zh-CN" sz="2000" smtClean="0">
                <a:latin typeface="Times New Roman" pitchFamily="18" charset="0"/>
              </a:rPr>
              <a:t>IPv4</a:t>
            </a:r>
            <a:r>
              <a:rPr lang="zh-CN" altLang="zh-CN" sz="2000" smtClean="0">
                <a:latin typeface="Times New Roman" pitchFamily="18" charset="0"/>
              </a:rPr>
              <a:t>发展起来的互联网可持续发展的瓶颈，将使全球在互联网基础上拓展的物流网、移动互联网等新兴业务，因为没有网络地址可用而无法继续开拓新的业务。这就好比家里的家用电器越来越多，原来的接线板已经没有足够的插孔可用，必须要换一个插孔更多的接线板。为了解决这个问题，</a:t>
            </a:r>
            <a:r>
              <a:rPr lang="en-US" altLang="zh-CN" sz="2000" smtClean="0">
                <a:latin typeface="Times New Roman" pitchFamily="18" charset="0"/>
              </a:rPr>
              <a:t>IPv6</a:t>
            </a:r>
            <a:r>
              <a:rPr lang="zh-CN" altLang="zh-CN" sz="2000" smtClean="0">
                <a:latin typeface="Times New Roman" pitchFamily="18" charset="0"/>
              </a:rPr>
              <a:t>就应运而生了，从原来的</a:t>
            </a:r>
            <a:r>
              <a:rPr lang="en-US" altLang="zh-CN" sz="2000" smtClean="0">
                <a:latin typeface="Times New Roman" pitchFamily="18" charset="0"/>
              </a:rPr>
              <a:t>32</a:t>
            </a:r>
            <a:r>
              <a:rPr lang="zh-CN" altLang="zh-CN" sz="2000" smtClean="0">
                <a:latin typeface="Times New Roman" pitchFamily="18" charset="0"/>
              </a:rPr>
              <a:t>位变成了</a:t>
            </a:r>
            <a:r>
              <a:rPr lang="en-US" altLang="zh-CN" sz="2000" smtClean="0">
                <a:latin typeface="Times New Roman" pitchFamily="18" charset="0"/>
              </a:rPr>
              <a:t>128</a:t>
            </a:r>
            <a:r>
              <a:rPr lang="zh-CN" altLang="zh-CN" sz="2000" smtClean="0">
                <a:latin typeface="Times New Roman" pitchFamily="18" charset="0"/>
              </a:rPr>
              <a:t>位。由此产生的地址数变得惊人。足够人类使用了。但是</a:t>
            </a:r>
            <a:r>
              <a:rPr lang="en-US" altLang="zh-CN" sz="2000" smtClean="0">
                <a:latin typeface="Times New Roman" pitchFamily="18" charset="0"/>
              </a:rPr>
              <a:t>IPv6</a:t>
            </a:r>
            <a:r>
              <a:rPr lang="zh-CN" altLang="zh-CN" sz="2000" smtClean="0">
                <a:latin typeface="Times New Roman" pitchFamily="18" charset="0"/>
              </a:rPr>
              <a:t>的安全性还有技术依然是等待解决的问题。</a:t>
            </a:r>
          </a:p>
          <a:p>
            <a:pPr>
              <a:spcBef>
                <a:spcPct val="0"/>
              </a:spcBef>
            </a:pPr>
            <a:r>
              <a:rPr lang="en-US" altLang="zh-CN" sz="2000" smtClean="0">
                <a:latin typeface="Times New Roman" pitchFamily="18" charset="0"/>
              </a:rPr>
              <a:t>        </a:t>
            </a:r>
            <a:r>
              <a:rPr lang="zh-CN" altLang="zh-CN" sz="2000" smtClean="0">
                <a:latin typeface="Times New Roman" pitchFamily="18" charset="0"/>
              </a:rPr>
              <a:t>还有原始的互联网系统与服务设计已经不能解决下述种种问题，如存储资源、计算机能量消耗和硬件的建设与维护成本不断提高，数据中心空间日益匾乏，数据的收集与分析必须建立在一种新的平台之上等等。但是我还是有理由相信互联网依然有着强大的生命力，也会得到进一步的发展。</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内容占位符 2"/>
          <p:cNvSpPr>
            <a:spLocks noGrp="1"/>
          </p:cNvSpPr>
          <p:nvPr>
            <p:ph idx="1"/>
          </p:nvPr>
        </p:nvSpPr>
        <p:spPr/>
        <p:txBody>
          <a:bodyPr/>
          <a:lstStyle/>
          <a:p>
            <a:pPr eaLnBrk="1" hangingPunct="1">
              <a:spcBef>
                <a:spcPct val="0"/>
              </a:spcBef>
              <a:defRPr/>
            </a:pPr>
            <a:r>
              <a:rPr lang="zh-CN" altLang="en-US" dirty="0" smtClean="0">
                <a:solidFill>
                  <a:srgbClr val="FF0000"/>
                </a:solidFill>
              </a:rPr>
              <a:t>本章要点</a:t>
            </a:r>
            <a:endParaRPr lang="en-US" altLang="zh-CN" dirty="0" smtClean="0">
              <a:solidFill>
                <a:srgbClr val="FF0000"/>
              </a:solidFill>
            </a:endParaRPr>
          </a:p>
          <a:p>
            <a:pPr>
              <a:spcBef>
                <a:spcPct val="0"/>
              </a:spcBef>
              <a:defRPr/>
            </a:pPr>
            <a:r>
              <a:rPr lang="en-US" altLang="zh-CN" dirty="0" smtClean="0">
                <a:solidFill>
                  <a:srgbClr val="00B0F0"/>
                </a:solidFill>
              </a:rPr>
              <a:t>1</a:t>
            </a:r>
            <a:r>
              <a:rPr lang="en-US" altLang="zh-CN" dirty="0">
                <a:solidFill>
                  <a:srgbClr val="00B0F0"/>
                </a:solidFill>
              </a:rPr>
              <a:t>.</a:t>
            </a:r>
            <a:r>
              <a:rPr lang="zh-CN" altLang="zh-CN" dirty="0">
                <a:solidFill>
                  <a:srgbClr val="00B0F0"/>
                </a:solidFill>
              </a:rPr>
              <a:t>计算机网络带来的新型网络与技术</a:t>
            </a:r>
          </a:p>
          <a:p>
            <a:pPr marL="457200" indent="-457200">
              <a:buFont typeface="Wingdings" pitchFamily="2" charset="2"/>
              <a:buChar char="Ø"/>
              <a:defRPr/>
            </a:pPr>
            <a:r>
              <a:rPr lang="zh-CN" altLang="zh-CN" dirty="0" smtClean="0"/>
              <a:t>互联网</a:t>
            </a:r>
            <a:endParaRPr lang="en-US" altLang="zh-CN" dirty="0" smtClean="0"/>
          </a:p>
          <a:p>
            <a:pPr marL="457200" indent="-457200">
              <a:buFont typeface="Wingdings" pitchFamily="2" charset="2"/>
              <a:buChar char="Ø"/>
              <a:defRPr/>
            </a:pPr>
            <a:r>
              <a:rPr lang="zh-CN" altLang="zh-CN" dirty="0" smtClean="0"/>
              <a:t>云计算</a:t>
            </a:r>
            <a:endParaRPr lang="en-US" altLang="zh-CN" dirty="0" smtClean="0"/>
          </a:p>
          <a:p>
            <a:pPr marL="457200" indent="-457200">
              <a:buFont typeface="Wingdings" pitchFamily="2" charset="2"/>
              <a:buChar char="Ø"/>
              <a:defRPr/>
            </a:pPr>
            <a:r>
              <a:rPr lang="zh-CN" altLang="zh-CN" dirty="0" smtClean="0"/>
              <a:t>物联网</a:t>
            </a:r>
            <a:endParaRPr lang="en-US" altLang="zh-CN" dirty="0" smtClean="0"/>
          </a:p>
          <a:p>
            <a:pPr marL="457200" indent="-457200">
              <a:buFont typeface="Wingdings" pitchFamily="2" charset="2"/>
              <a:buChar char="Ø"/>
              <a:defRPr/>
            </a:pPr>
            <a:r>
              <a:rPr lang="zh-CN" altLang="zh-CN" dirty="0" smtClean="0"/>
              <a:t>无线</a:t>
            </a:r>
            <a:r>
              <a:rPr lang="zh-CN" altLang="zh-CN" dirty="0"/>
              <a:t>传感网络</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第三节 </a:t>
            </a:r>
            <a:r>
              <a:rPr lang="zh-CN" altLang="zh-CN" smtClean="0"/>
              <a:t>云计算的特点及应用</a:t>
            </a:r>
            <a:endParaRPr lang="zh-CN" altLang="en-US" smtClean="0"/>
          </a:p>
        </p:txBody>
      </p:sp>
      <p:sp>
        <p:nvSpPr>
          <p:cNvPr id="22531" name="内容占位符 2"/>
          <p:cNvSpPr>
            <a:spLocks noGrp="1"/>
          </p:cNvSpPr>
          <p:nvPr>
            <p:ph idx="1"/>
          </p:nvPr>
        </p:nvSpPr>
        <p:spPr>
          <a:xfrm>
            <a:off x="250825" y="1106488"/>
            <a:ext cx="8713788" cy="5562600"/>
          </a:xfrm>
        </p:spPr>
        <p:txBody>
          <a:bodyPr/>
          <a:lstStyle/>
          <a:p>
            <a:pPr>
              <a:spcBef>
                <a:spcPct val="0"/>
              </a:spcBef>
            </a:pPr>
            <a:endParaRPr lang="en-US"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近几年互联网发展迅速，但原始的互联网系统与服务设计已经不能解决下述种种问题，如存储资源、计算机能量消耗和硬件的建设与维护成本不断提高，数据中心空间日益匾乏，数据的收集与分析必须建立在一种新的平台之上等等。在这样一个发展背景下，云计算应运而生。</a:t>
            </a:r>
            <a:r>
              <a:rPr lang="en-US" altLang="zh-CN" sz="2000" smtClean="0">
                <a:latin typeface="Times New Roman" pitchFamily="18" charset="0"/>
              </a:rPr>
              <a:t>MIT</a:t>
            </a:r>
            <a:r>
              <a:rPr lang="zh-CN" altLang="zh-CN" sz="2000" smtClean="0">
                <a:latin typeface="Times New Roman" pitchFamily="18" charset="0"/>
              </a:rPr>
              <a:t>所提出的云计算成为了近几年的热门词汇，虽然云计算的定义模糊不清但是各家大公司，还是政府部门都在积极的研究与发展云计算，都想分一杯羹。然而云计算到底是什么有什么好处与潜在价值。</a:t>
            </a:r>
          </a:p>
          <a:p>
            <a:pPr>
              <a:spcBef>
                <a:spcPct val="0"/>
              </a:spcBef>
            </a:pPr>
            <a:r>
              <a:rPr lang="en-US" altLang="zh-CN" sz="2000" smtClean="0">
                <a:latin typeface="Times New Roman" pitchFamily="18" charset="0"/>
              </a:rPr>
              <a:t>        </a:t>
            </a:r>
            <a:r>
              <a:rPr lang="zh-CN" altLang="zh-CN" sz="2000" smtClean="0">
                <a:latin typeface="Times New Roman" pitchFamily="18" charset="0"/>
              </a:rPr>
              <a:t>云计算是分布处理、并行计算和网格计算的发展，是新一代的互联网计算模型。在信息技术环境下，云计算将对移动学习模式、虚拟学习环境、教育信息资源、软件运行成本等方面产生积极影响。</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第三节 </a:t>
            </a:r>
            <a:r>
              <a:rPr lang="zh-CN" altLang="zh-CN" smtClean="0"/>
              <a:t>云计算的特点及应用</a:t>
            </a:r>
            <a:endParaRPr lang="zh-CN" altLang="en-US" smtClean="0"/>
          </a:p>
        </p:txBody>
      </p:sp>
      <p:sp>
        <p:nvSpPr>
          <p:cNvPr id="23555" name="内容占位符 2"/>
          <p:cNvSpPr>
            <a:spLocks noGrp="1"/>
          </p:cNvSpPr>
          <p:nvPr>
            <p:ph idx="1"/>
          </p:nvPr>
        </p:nvSpPr>
        <p:spPr>
          <a:xfrm>
            <a:off x="250825" y="1106488"/>
            <a:ext cx="8713788" cy="5562600"/>
          </a:xfrm>
        </p:spPr>
        <p:txBody>
          <a:bodyPr/>
          <a:lstStyle/>
          <a:p>
            <a:pPr>
              <a:spcBef>
                <a:spcPct val="0"/>
              </a:spcBef>
            </a:pPr>
            <a:r>
              <a:rPr lang="en-US" altLang="zh-CN" sz="2000" smtClean="0">
                <a:solidFill>
                  <a:srgbClr val="00B0F0"/>
                </a:solidFill>
                <a:latin typeface="Times New Roman" pitchFamily="18" charset="0"/>
              </a:rPr>
              <a:t>1</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云计算的概念</a:t>
            </a:r>
          </a:p>
          <a:p>
            <a:pPr>
              <a:spcBef>
                <a:spcPct val="0"/>
              </a:spcBef>
            </a:pPr>
            <a:r>
              <a:rPr lang="en-US" altLang="zh-CN" sz="2000" smtClean="0">
                <a:latin typeface="Times New Roman" pitchFamily="18" charset="0"/>
              </a:rPr>
              <a:t>        2009</a:t>
            </a:r>
            <a:r>
              <a:rPr lang="zh-CN" altLang="zh-CN" sz="2000" smtClean="0">
                <a:latin typeface="Times New Roman" pitchFamily="18" charset="0"/>
              </a:rPr>
              <a:t>年以来，云计算（</a:t>
            </a:r>
            <a:r>
              <a:rPr lang="en-US" altLang="zh-CN" sz="2000" smtClean="0">
                <a:latin typeface="Times New Roman" pitchFamily="18" charset="0"/>
              </a:rPr>
              <a:t>Cloud Computing</a:t>
            </a:r>
            <a:r>
              <a:rPr lang="zh-CN" altLang="zh-CN" sz="2000" smtClean="0">
                <a:latin typeface="Times New Roman" pitchFamily="18" charset="0"/>
              </a:rPr>
              <a:t>）已然成为信息技术最热门的话题之一。云计算已不再是个概念，而是实际的应用在生活及工作中。依据美国国家标准与技术研究院（</a:t>
            </a:r>
            <a:r>
              <a:rPr lang="en-US" altLang="zh-CN" sz="2000" smtClean="0">
                <a:latin typeface="Times New Roman" pitchFamily="18" charset="0"/>
              </a:rPr>
              <a:t>NIST</a:t>
            </a:r>
            <a:r>
              <a:rPr lang="zh-CN" altLang="zh-CN" sz="2000" smtClean="0">
                <a:latin typeface="Times New Roman" pitchFamily="18" charset="0"/>
              </a:rPr>
              <a:t>）对于云计算的定义，云计算是一种模式，其依照需求能够方便地存取网络上所提供的计算机资源，这些计算机资源（包括网络、服务器、储存空间、应用程序以及服务等）可以快速地被供应，同时减少管理工作，可降低成本并提升效能。</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从本质上来看，云计算是一种分布式运算（</a:t>
            </a:r>
            <a:r>
              <a:rPr lang="en-US" altLang="zh-CN" sz="2000" smtClean="0">
                <a:latin typeface="Times New Roman" pitchFamily="18" charset="0"/>
              </a:rPr>
              <a:t>Distributed Computing</a:t>
            </a:r>
            <a:r>
              <a:rPr lang="zh-CN" altLang="zh-CN" sz="2000" smtClean="0">
                <a:latin typeface="Times New Roman" pitchFamily="18" charset="0"/>
              </a:rPr>
              <a:t>）的新运用，其最基本的概念，是通过因特网将庞大的运算处理程序，自动分拆成无数个较小的子程序，再交由多部服务器所组成的庞大系统，通过搜寻与运算分析之后，再将处理结果回传给使用者端。透过这项技术，网络服务提供者可以在数秒之内，处理数以千万计甚至亿计的信息，达到和超级计算机同样强大效能的网络服务。</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第三节 </a:t>
            </a:r>
            <a:r>
              <a:rPr lang="zh-CN" altLang="zh-CN" smtClean="0"/>
              <a:t>云计算的特点及应用</a:t>
            </a:r>
            <a:endParaRPr lang="zh-CN" altLang="en-US" smtClean="0"/>
          </a:p>
        </p:txBody>
      </p:sp>
      <p:sp>
        <p:nvSpPr>
          <p:cNvPr id="24579" name="内容占位符 2"/>
          <p:cNvSpPr>
            <a:spLocks noGrp="1"/>
          </p:cNvSpPr>
          <p:nvPr>
            <p:ph idx="1"/>
          </p:nvPr>
        </p:nvSpPr>
        <p:spPr>
          <a:xfrm>
            <a:off x="71438" y="1179513"/>
            <a:ext cx="8964612" cy="5562600"/>
          </a:xfrm>
        </p:spPr>
        <p:txBody>
          <a:bodyPr/>
          <a:lstStyle/>
          <a:p>
            <a:pPr>
              <a:spcBef>
                <a:spcPct val="0"/>
              </a:spcBef>
            </a:pPr>
            <a:r>
              <a:rPr lang="en-US" altLang="zh-CN" sz="2000" smtClean="0">
                <a:solidFill>
                  <a:srgbClr val="00B0F0"/>
                </a:solidFill>
                <a:latin typeface="Times New Roman" pitchFamily="18" charset="0"/>
              </a:rPr>
              <a:t>2</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云计算的发展历程</a:t>
            </a:r>
          </a:p>
          <a:p>
            <a:pPr>
              <a:spcBef>
                <a:spcPct val="0"/>
              </a:spcBef>
            </a:pPr>
            <a:r>
              <a:rPr lang="en-US" altLang="zh-CN" sz="2000" smtClean="0">
                <a:latin typeface="Times New Roman" pitchFamily="18" charset="0"/>
              </a:rPr>
              <a:t>        1983</a:t>
            </a:r>
            <a:r>
              <a:rPr lang="zh-CN" altLang="zh-CN" sz="2000" smtClean="0">
                <a:latin typeface="Times New Roman" pitchFamily="18" charset="0"/>
              </a:rPr>
              <a:t>年，太阳电脑（</a:t>
            </a:r>
            <a:r>
              <a:rPr lang="en-US" altLang="zh-CN" sz="2000" smtClean="0">
                <a:latin typeface="Times New Roman" pitchFamily="18" charset="0"/>
              </a:rPr>
              <a:t>Sun Microsystems</a:t>
            </a:r>
            <a:r>
              <a:rPr lang="zh-CN" altLang="zh-CN" sz="2000" smtClean="0">
                <a:latin typeface="Times New Roman" pitchFamily="18" charset="0"/>
              </a:rPr>
              <a:t>）提出</a:t>
            </a:r>
            <a:r>
              <a:rPr lang="en-US" altLang="zh-CN" sz="2000" smtClean="0">
                <a:latin typeface="Times New Roman" pitchFamily="18" charset="0"/>
              </a:rPr>
              <a:t>“</a:t>
            </a:r>
            <a:r>
              <a:rPr lang="zh-CN" altLang="zh-CN" sz="2000" smtClean="0">
                <a:latin typeface="Times New Roman" pitchFamily="18" charset="0"/>
              </a:rPr>
              <a:t>网络是电脑</a:t>
            </a:r>
            <a:r>
              <a:rPr lang="en-US" altLang="zh-CN" sz="2000" smtClean="0">
                <a:latin typeface="Times New Roman" pitchFamily="18" charset="0"/>
              </a:rPr>
              <a:t>”</a:t>
            </a:r>
            <a:r>
              <a:rPr lang="zh-CN" altLang="zh-CN" sz="2000" smtClean="0">
                <a:latin typeface="Times New Roman" pitchFamily="18" charset="0"/>
              </a:rPr>
              <a:t>（</a:t>
            </a:r>
            <a:r>
              <a:rPr lang="en-US" altLang="zh-CN" sz="2000" smtClean="0">
                <a:latin typeface="Times New Roman" pitchFamily="18" charset="0"/>
              </a:rPr>
              <a:t>“The Network is the Computer”</a:t>
            </a:r>
            <a:r>
              <a:rPr lang="zh-CN" altLang="zh-CN" sz="2000" smtClean="0">
                <a:latin typeface="Times New Roman" pitchFamily="18" charset="0"/>
              </a:rPr>
              <a:t>）。</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latin typeface="Times New Roman" pitchFamily="18" charset="0"/>
              </a:rPr>
              <a:t>        2006</a:t>
            </a:r>
            <a:r>
              <a:rPr lang="zh-CN" altLang="zh-CN" sz="2000" smtClean="0">
                <a:latin typeface="Times New Roman" pitchFamily="18" charset="0"/>
              </a:rPr>
              <a:t>年</a:t>
            </a:r>
            <a:r>
              <a:rPr lang="en-US" altLang="zh-CN" sz="2000" smtClean="0">
                <a:latin typeface="Times New Roman" pitchFamily="18" charset="0"/>
              </a:rPr>
              <a:t>3</a:t>
            </a:r>
            <a:r>
              <a:rPr lang="zh-CN" altLang="zh-CN" sz="2000" smtClean="0">
                <a:latin typeface="Times New Roman" pitchFamily="18" charset="0"/>
              </a:rPr>
              <a:t>月，亚马逊（</a:t>
            </a:r>
            <a:r>
              <a:rPr lang="en-US" altLang="zh-CN" sz="2000" smtClean="0">
                <a:latin typeface="Times New Roman" pitchFamily="18" charset="0"/>
              </a:rPr>
              <a:t>Amazon</a:t>
            </a:r>
            <a:r>
              <a:rPr lang="zh-CN" altLang="zh-CN" sz="2000" smtClean="0">
                <a:latin typeface="Times New Roman" pitchFamily="18" charset="0"/>
              </a:rPr>
              <a:t>）推出弹性计算云（</a:t>
            </a:r>
            <a:r>
              <a:rPr lang="en-US" altLang="zh-CN" sz="2000" smtClean="0">
                <a:latin typeface="Times New Roman" pitchFamily="18" charset="0"/>
              </a:rPr>
              <a:t>Elastic Compute Cloud</a:t>
            </a:r>
            <a:r>
              <a:rPr lang="zh-CN" altLang="zh-CN" sz="2000" smtClean="0">
                <a:latin typeface="Times New Roman" pitchFamily="18" charset="0"/>
              </a:rPr>
              <a:t>；</a:t>
            </a:r>
            <a:r>
              <a:rPr lang="en-US" altLang="zh-CN" sz="2000" smtClean="0">
                <a:latin typeface="Times New Roman" pitchFamily="18" charset="0"/>
              </a:rPr>
              <a:t>EC2</a:t>
            </a:r>
            <a:r>
              <a:rPr lang="zh-CN" altLang="zh-CN" sz="2000" smtClean="0">
                <a:latin typeface="Times New Roman" pitchFamily="18" charset="0"/>
              </a:rPr>
              <a:t>）服务。</a:t>
            </a:r>
            <a:r>
              <a:rPr lang="en-US" altLang="zh-CN" sz="2000" smtClean="0">
                <a:latin typeface="Times New Roman" pitchFamily="18" charset="0"/>
              </a:rPr>
              <a:t> 2006</a:t>
            </a:r>
            <a:r>
              <a:rPr lang="zh-CN" altLang="zh-CN" sz="2000" smtClean="0">
                <a:latin typeface="Times New Roman" pitchFamily="18" charset="0"/>
              </a:rPr>
              <a:t>年</a:t>
            </a:r>
            <a:r>
              <a:rPr lang="en-US" altLang="zh-CN" sz="2000" smtClean="0">
                <a:latin typeface="Times New Roman" pitchFamily="18" charset="0"/>
              </a:rPr>
              <a:t>8</a:t>
            </a:r>
            <a:r>
              <a:rPr lang="zh-CN" altLang="zh-CN" sz="2000" smtClean="0">
                <a:latin typeface="Times New Roman" pitchFamily="18" charset="0"/>
              </a:rPr>
              <a:t>月</a:t>
            </a:r>
            <a:r>
              <a:rPr lang="en-US" altLang="zh-CN" sz="2000" smtClean="0">
                <a:latin typeface="Times New Roman" pitchFamily="18" charset="0"/>
              </a:rPr>
              <a:t>9</a:t>
            </a:r>
            <a:r>
              <a:rPr lang="zh-CN" altLang="zh-CN" sz="2000" smtClean="0">
                <a:latin typeface="Times New Roman" pitchFamily="18" charset="0"/>
              </a:rPr>
              <a:t>日，</a:t>
            </a:r>
            <a:r>
              <a:rPr lang="en-US" altLang="zh-CN" sz="2000" smtClean="0">
                <a:latin typeface="Times New Roman" pitchFamily="18" charset="0"/>
              </a:rPr>
              <a:t>Google</a:t>
            </a:r>
            <a:r>
              <a:rPr lang="zh-CN" altLang="zh-CN" sz="2000" smtClean="0">
                <a:latin typeface="Times New Roman" pitchFamily="18" charset="0"/>
              </a:rPr>
              <a:t>首席执行官埃里克施密特（</a:t>
            </a:r>
            <a:r>
              <a:rPr lang="en-US" altLang="zh-CN" sz="2000" smtClean="0">
                <a:latin typeface="Times New Roman" pitchFamily="18" charset="0"/>
              </a:rPr>
              <a:t>Eric Schmidt</a:t>
            </a:r>
            <a:r>
              <a:rPr lang="zh-CN" altLang="zh-CN" sz="2000" smtClean="0">
                <a:latin typeface="Times New Roman" pitchFamily="18" charset="0"/>
              </a:rPr>
              <a:t>）在搜索引擎会首次提出</a:t>
            </a:r>
            <a:r>
              <a:rPr lang="en-US" altLang="zh-CN" sz="2000" smtClean="0">
                <a:latin typeface="Times New Roman" pitchFamily="18" charset="0"/>
              </a:rPr>
              <a:t>“</a:t>
            </a:r>
            <a:r>
              <a:rPr lang="zh-CN" altLang="zh-CN" sz="2000" smtClean="0">
                <a:latin typeface="Times New Roman" pitchFamily="18" charset="0"/>
              </a:rPr>
              <a:t>云计算</a:t>
            </a:r>
            <a:r>
              <a:rPr lang="en-US" altLang="zh-CN" sz="2000" smtClean="0">
                <a:latin typeface="Times New Roman" pitchFamily="18" charset="0"/>
              </a:rPr>
              <a:t>”</a:t>
            </a:r>
            <a:r>
              <a:rPr lang="zh-CN" altLang="zh-CN" sz="2000" smtClean="0">
                <a:latin typeface="Times New Roman" pitchFamily="18" charset="0"/>
              </a:rPr>
              <a:t>（</a:t>
            </a:r>
            <a:r>
              <a:rPr lang="en-US" altLang="zh-CN" sz="2000" smtClean="0">
                <a:latin typeface="Times New Roman" pitchFamily="18" charset="0"/>
              </a:rPr>
              <a:t>Cloud Computing</a:t>
            </a:r>
            <a:r>
              <a:rPr lang="zh-CN" altLang="zh-CN" sz="2000" smtClean="0">
                <a:latin typeface="Times New Roman" pitchFamily="18" charset="0"/>
              </a:rPr>
              <a:t>）的概念。</a:t>
            </a:r>
            <a:r>
              <a:rPr lang="en-US" altLang="zh-CN" sz="2000" smtClean="0">
                <a:latin typeface="Times New Roman" pitchFamily="18" charset="0"/>
              </a:rPr>
              <a:t>Google</a:t>
            </a:r>
            <a:r>
              <a:rPr lang="zh-CN" altLang="zh-CN" sz="2000" smtClean="0">
                <a:latin typeface="Times New Roman" pitchFamily="18" charset="0"/>
              </a:rPr>
              <a:t>“云端计算”源于</a:t>
            </a:r>
            <a:r>
              <a:rPr lang="en-US" altLang="zh-CN" sz="2000" smtClean="0">
                <a:latin typeface="Times New Roman" pitchFamily="18" charset="0"/>
              </a:rPr>
              <a:t>Google</a:t>
            </a:r>
            <a:r>
              <a:rPr lang="zh-CN" altLang="zh-CN" sz="2000" smtClean="0">
                <a:latin typeface="Times New Roman" pitchFamily="18" charset="0"/>
              </a:rPr>
              <a:t>工程师克里斯托弗</a:t>
            </a:r>
            <a:r>
              <a:rPr lang="en-US" altLang="zh-CN" sz="2000" smtClean="0">
                <a:latin typeface="Times New Roman" pitchFamily="18" charset="0"/>
              </a:rPr>
              <a:t>·</a:t>
            </a:r>
            <a:r>
              <a:rPr lang="zh-CN" altLang="zh-CN" sz="2000" smtClean="0">
                <a:latin typeface="Times New Roman" pitchFamily="18" charset="0"/>
              </a:rPr>
              <a:t>比希利亚所做的</a:t>
            </a:r>
            <a:r>
              <a:rPr lang="en-US" altLang="zh-CN" sz="2000" smtClean="0">
                <a:latin typeface="Times New Roman" pitchFamily="18" charset="0"/>
              </a:rPr>
              <a:t>“Google101”</a:t>
            </a:r>
            <a:r>
              <a:rPr lang="zh-CN" altLang="zh-CN" sz="2000" smtClean="0">
                <a:latin typeface="Times New Roman" pitchFamily="18" charset="0"/>
              </a:rPr>
              <a:t>项目。</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latin typeface="Times New Roman" pitchFamily="18" charset="0"/>
              </a:rPr>
              <a:t>        2007</a:t>
            </a:r>
            <a:r>
              <a:rPr lang="zh-CN" altLang="zh-CN" sz="2000" smtClean="0">
                <a:latin typeface="Times New Roman" pitchFamily="18" charset="0"/>
              </a:rPr>
              <a:t>年</a:t>
            </a:r>
            <a:r>
              <a:rPr lang="en-US" altLang="zh-CN" sz="2000" smtClean="0">
                <a:latin typeface="Times New Roman" pitchFamily="18" charset="0"/>
              </a:rPr>
              <a:t>10</a:t>
            </a:r>
            <a:r>
              <a:rPr lang="zh-CN" altLang="zh-CN" sz="2000" smtClean="0">
                <a:latin typeface="Times New Roman" pitchFamily="18" charset="0"/>
              </a:rPr>
              <a:t>月，</a:t>
            </a:r>
            <a:r>
              <a:rPr lang="en-US" altLang="zh-CN" sz="2000" smtClean="0">
                <a:latin typeface="Times New Roman" pitchFamily="18" charset="0"/>
              </a:rPr>
              <a:t>Google</a:t>
            </a:r>
            <a:r>
              <a:rPr lang="zh-CN" altLang="zh-CN" sz="2000" smtClean="0">
                <a:latin typeface="Times New Roman" pitchFamily="18" charset="0"/>
              </a:rPr>
              <a:t>与</a:t>
            </a:r>
            <a:r>
              <a:rPr lang="en-US" altLang="zh-CN" sz="2000" smtClean="0">
                <a:latin typeface="Times New Roman" pitchFamily="18" charset="0"/>
              </a:rPr>
              <a:t>IBM</a:t>
            </a:r>
            <a:r>
              <a:rPr lang="zh-CN" altLang="zh-CN" sz="2000" smtClean="0">
                <a:latin typeface="Times New Roman" pitchFamily="18" charset="0"/>
              </a:rPr>
              <a:t>开始在美国大学校园，包括卡内基梅陇大学、麻省理工大学、斯坦福大学、加州大学柏克莱分校及马里兰大学等，推广云计算的计划，这项计划希望能降低分布式计算技术在学术研究方面的成本，并为这些大学提供相关的软硬件设备及技术支持。而学生则可以通过网络开发各项以大规模计算为基础的研究计划。</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第三节 </a:t>
            </a:r>
            <a:r>
              <a:rPr lang="zh-CN" altLang="zh-CN" smtClean="0"/>
              <a:t>云计算的特点及应用</a:t>
            </a:r>
            <a:endParaRPr lang="zh-CN" altLang="en-US" smtClean="0"/>
          </a:p>
        </p:txBody>
      </p:sp>
      <p:sp>
        <p:nvSpPr>
          <p:cNvPr id="25603" name="内容占位符 2"/>
          <p:cNvSpPr>
            <a:spLocks noGrp="1"/>
          </p:cNvSpPr>
          <p:nvPr>
            <p:ph idx="1"/>
          </p:nvPr>
        </p:nvSpPr>
        <p:spPr>
          <a:xfrm>
            <a:off x="71438" y="1179513"/>
            <a:ext cx="8964612" cy="5562600"/>
          </a:xfrm>
        </p:spPr>
        <p:txBody>
          <a:bodyPr/>
          <a:lstStyle/>
          <a:p>
            <a:pPr>
              <a:spcBef>
                <a:spcPct val="0"/>
              </a:spcBef>
            </a:pPr>
            <a:r>
              <a:rPr lang="en-US" altLang="zh-CN" sz="2000" smtClean="0">
                <a:solidFill>
                  <a:srgbClr val="00B0F0"/>
                </a:solidFill>
                <a:latin typeface="Times New Roman" pitchFamily="18" charset="0"/>
              </a:rPr>
              <a:t>2</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云计算的发展历程</a:t>
            </a:r>
          </a:p>
          <a:p>
            <a:pPr>
              <a:spcBef>
                <a:spcPct val="0"/>
              </a:spcBef>
            </a:pPr>
            <a:r>
              <a:rPr lang="en-US" altLang="zh-CN" sz="2000" smtClean="0">
                <a:latin typeface="Times New Roman" pitchFamily="18" charset="0"/>
              </a:rPr>
              <a:t>        2008</a:t>
            </a:r>
            <a:r>
              <a:rPr lang="zh-CN" altLang="zh-CN" sz="2000" smtClean="0">
                <a:latin typeface="Times New Roman" pitchFamily="18" charset="0"/>
              </a:rPr>
              <a:t>年</a:t>
            </a:r>
            <a:r>
              <a:rPr lang="en-US" altLang="zh-CN" sz="2000" smtClean="0">
                <a:latin typeface="Times New Roman" pitchFamily="18" charset="0"/>
              </a:rPr>
              <a:t>1</a:t>
            </a:r>
            <a:r>
              <a:rPr lang="zh-CN" altLang="zh-CN" sz="2000" smtClean="0">
                <a:latin typeface="Times New Roman" pitchFamily="18" charset="0"/>
              </a:rPr>
              <a:t>月</a:t>
            </a:r>
            <a:r>
              <a:rPr lang="en-US" altLang="zh-CN" sz="2000" smtClean="0">
                <a:latin typeface="Times New Roman" pitchFamily="18" charset="0"/>
              </a:rPr>
              <a:t>30</a:t>
            </a:r>
            <a:r>
              <a:rPr lang="zh-CN" altLang="zh-CN" sz="2000" smtClean="0">
                <a:latin typeface="Times New Roman" pitchFamily="18" charset="0"/>
              </a:rPr>
              <a:t>日，</a:t>
            </a:r>
            <a:r>
              <a:rPr lang="en-US" altLang="zh-CN" sz="2000" smtClean="0">
                <a:latin typeface="Times New Roman" pitchFamily="18" charset="0"/>
              </a:rPr>
              <a:t>Google</a:t>
            </a:r>
            <a:r>
              <a:rPr lang="zh-CN" altLang="zh-CN" sz="2000" smtClean="0">
                <a:latin typeface="Times New Roman" pitchFamily="18" charset="0"/>
              </a:rPr>
              <a:t>宣布在台湾启动</a:t>
            </a:r>
            <a:r>
              <a:rPr lang="en-US" altLang="zh-CN" sz="2000" smtClean="0">
                <a:latin typeface="Times New Roman" pitchFamily="18" charset="0"/>
              </a:rPr>
              <a:t>“</a:t>
            </a:r>
            <a:r>
              <a:rPr lang="zh-CN" altLang="zh-CN" sz="2000" smtClean="0">
                <a:latin typeface="Times New Roman" pitchFamily="18" charset="0"/>
              </a:rPr>
              <a:t>云计算学术计划</a:t>
            </a:r>
            <a:r>
              <a:rPr lang="en-US" altLang="zh-CN" sz="2000" smtClean="0">
                <a:latin typeface="Times New Roman" pitchFamily="18" charset="0"/>
              </a:rPr>
              <a:t>”</a:t>
            </a:r>
            <a:r>
              <a:rPr lang="zh-CN" altLang="zh-CN" sz="2000" smtClean="0">
                <a:latin typeface="Times New Roman" pitchFamily="18" charset="0"/>
              </a:rPr>
              <a:t>，将与台湾台大、交大等学校合作，将这种先进的大规模、快速计算技术推广到校园。</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latin typeface="Times New Roman" pitchFamily="18" charset="0"/>
              </a:rPr>
              <a:t>        2008</a:t>
            </a:r>
            <a:r>
              <a:rPr lang="zh-CN" altLang="zh-CN" sz="2000" smtClean="0">
                <a:latin typeface="Times New Roman" pitchFamily="18" charset="0"/>
              </a:rPr>
              <a:t>年</a:t>
            </a:r>
            <a:r>
              <a:rPr lang="en-US" altLang="zh-CN" sz="2000" smtClean="0">
                <a:latin typeface="Times New Roman" pitchFamily="18" charset="0"/>
              </a:rPr>
              <a:t>2</a:t>
            </a:r>
            <a:r>
              <a:rPr lang="zh-CN" altLang="zh-CN" sz="2000" smtClean="0">
                <a:latin typeface="Times New Roman" pitchFamily="18" charset="0"/>
              </a:rPr>
              <a:t>月</a:t>
            </a:r>
            <a:r>
              <a:rPr lang="en-US" altLang="zh-CN" sz="2000" smtClean="0">
                <a:latin typeface="Times New Roman" pitchFamily="18" charset="0"/>
              </a:rPr>
              <a:t>1</a:t>
            </a:r>
            <a:r>
              <a:rPr lang="zh-CN" altLang="zh-CN" sz="2000" smtClean="0">
                <a:latin typeface="Times New Roman" pitchFamily="18" charset="0"/>
              </a:rPr>
              <a:t>日，</a:t>
            </a:r>
            <a:r>
              <a:rPr lang="en-US" altLang="zh-CN" sz="2000" smtClean="0">
                <a:latin typeface="Times New Roman" pitchFamily="18" charset="0"/>
              </a:rPr>
              <a:t>IBM</a:t>
            </a:r>
            <a:r>
              <a:rPr lang="zh-CN" altLang="zh-CN" sz="2000" smtClean="0">
                <a:latin typeface="Times New Roman" pitchFamily="18" charset="0"/>
              </a:rPr>
              <a:t>（</a:t>
            </a:r>
            <a:r>
              <a:rPr lang="en-US" altLang="zh-CN" sz="2000" smtClean="0">
                <a:latin typeface="Times New Roman" pitchFamily="18" charset="0"/>
              </a:rPr>
              <a:t>NYSE:IBM</a:t>
            </a:r>
            <a:r>
              <a:rPr lang="zh-CN" altLang="zh-CN" sz="2000" smtClean="0">
                <a:latin typeface="Times New Roman" pitchFamily="18" charset="0"/>
              </a:rPr>
              <a:t>）宣布将在中国无锡太湖新城科教产业园为中国的软件公司建立全球第一个云计算中心（</a:t>
            </a:r>
            <a:r>
              <a:rPr lang="en-US" altLang="zh-CN" sz="2000" smtClean="0">
                <a:latin typeface="Times New Roman" pitchFamily="18" charset="0"/>
              </a:rPr>
              <a:t>Cloud Computing Center</a:t>
            </a:r>
            <a:r>
              <a:rPr lang="zh-CN" altLang="zh-CN" sz="2000" smtClean="0">
                <a:latin typeface="Times New Roman" pitchFamily="18" charset="0"/>
              </a:rPr>
              <a:t>）。</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latin typeface="Times New Roman" pitchFamily="18" charset="0"/>
              </a:rPr>
              <a:t>        2008</a:t>
            </a:r>
            <a:r>
              <a:rPr lang="zh-CN" altLang="zh-CN" sz="2000" smtClean="0">
                <a:latin typeface="Times New Roman" pitchFamily="18" charset="0"/>
              </a:rPr>
              <a:t>年</a:t>
            </a:r>
            <a:r>
              <a:rPr lang="en-US" altLang="zh-CN" sz="2000" smtClean="0">
                <a:latin typeface="Times New Roman" pitchFamily="18" charset="0"/>
              </a:rPr>
              <a:t>7</a:t>
            </a:r>
            <a:r>
              <a:rPr lang="zh-CN" altLang="zh-CN" sz="2000" smtClean="0">
                <a:latin typeface="Times New Roman" pitchFamily="18" charset="0"/>
              </a:rPr>
              <a:t>月</a:t>
            </a:r>
            <a:r>
              <a:rPr lang="en-US" altLang="zh-CN" sz="2000" smtClean="0">
                <a:latin typeface="Times New Roman" pitchFamily="18" charset="0"/>
              </a:rPr>
              <a:t>29</a:t>
            </a:r>
            <a:r>
              <a:rPr lang="zh-CN" altLang="zh-CN" sz="2000" smtClean="0">
                <a:latin typeface="Times New Roman" pitchFamily="18" charset="0"/>
              </a:rPr>
              <a:t>日，雅虎、惠普和英特尔宣布一项涵盖美国、德国和新加坡的联合研究计划，推出云计算研究测试床，推进云计算。该计划要与合作伙伴创建</a:t>
            </a:r>
            <a:r>
              <a:rPr lang="en-US" altLang="zh-CN" sz="2000" smtClean="0">
                <a:latin typeface="Times New Roman" pitchFamily="18" charset="0"/>
              </a:rPr>
              <a:t>6</a:t>
            </a:r>
            <a:r>
              <a:rPr lang="zh-CN" altLang="zh-CN" sz="2000" smtClean="0">
                <a:latin typeface="Times New Roman" pitchFamily="18" charset="0"/>
              </a:rPr>
              <a:t>个数据中心作为研究试验平台，每个数据中心配置</a:t>
            </a:r>
            <a:r>
              <a:rPr lang="en-US" altLang="zh-CN" sz="2000" smtClean="0">
                <a:latin typeface="Times New Roman" pitchFamily="18" charset="0"/>
              </a:rPr>
              <a:t>1400</a:t>
            </a:r>
            <a:r>
              <a:rPr lang="zh-CN" altLang="zh-CN" sz="2000" smtClean="0">
                <a:latin typeface="Times New Roman" pitchFamily="18" charset="0"/>
              </a:rPr>
              <a:t>个至</a:t>
            </a:r>
            <a:r>
              <a:rPr lang="en-US" altLang="zh-CN" sz="2000" smtClean="0">
                <a:latin typeface="Times New Roman" pitchFamily="18" charset="0"/>
              </a:rPr>
              <a:t>4000</a:t>
            </a:r>
            <a:r>
              <a:rPr lang="zh-CN" altLang="zh-CN" sz="2000" smtClean="0">
                <a:latin typeface="Times New Roman" pitchFamily="18" charset="0"/>
              </a:rPr>
              <a:t>个处理器。这些合作伙伴包括新加坡资讯通信发展管理局、德国卡尔斯鲁厄大学计算中心、美国伊利诺伊大学香宾分校、英特尔研究院、惠普实验室。</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第三节 </a:t>
            </a:r>
            <a:r>
              <a:rPr lang="zh-CN" altLang="zh-CN" smtClean="0"/>
              <a:t>云计算的特点及应用</a:t>
            </a:r>
            <a:endParaRPr lang="zh-CN" altLang="en-US" smtClean="0"/>
          </a:p>
        </p:txBody>
      </p:sp>
      <p:sp>
        <p:nvSpPr>
          <p:cNvPr id="26627" name="内容占位符 2"/>
          <p:cNvSpPr>
            <a:spLocks noGrp="1"/>
          </p:cNvSpPr>
          <p:nvPr>
            <p:ph idx="1"/>
          </p:nvPr>
        </p:nvSpPr>
        <p:spPr>
          <a:xfrm>
            <a:off x="71438" y="1179513"/>
            <a:ext cx="8964612" cy="5562600"/>
          </a:xfrm>
        </p:spPr>
        <p:txBody>
          <a:bodyPr/>
          <a:lstStyle/>
          <a:p>
            <a:pPr>
              <a:spcBef>
                <a:spcPct val="0"/>
              </a:spcBef>
            </a:pPr>
            <a:r>
              <a:rPr lang="en-US" altLang="zh-CN" sz="2000" smtClean="0">
                <a:solidFill>
                  <a:srgbClr val="00B0F0"/>
                </a:solidFill>
                <a:latin typeface="Times New Roman" pitchFamily="18" charset="0"/>
              </a:rPr>
              <a:t>2</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云计算的发展历程</a:t>
            </a:r>
          </a:p>
          <a:p>
            <a:pPr>
              <a:spcBef>
                <a:spcPct val="0"/>
              </a:spcBef>
            </a:pPr>
            <a:r>
              <a:rPr lang="en-US" altLang="zh-CN" sz="2000" smtClean="0">
                <a:latin typeface="Times New Roman" pitchFamily="18" charset="0"/>
              </a:rPr>
              <a:t>        2008</a:t>
            </a:r>
            <a:r>
              <a:rPr lang="zh-CN" altLang="zh-CN" sz="2000" smtClean="0">
                <a:latin typeface="Times New Roman" pitchFamily="18" charset="0"/>
              </a:rPr>
              <a:t>年</a:t>
            </a:r>
            <a:r>
              <a:rPr lang="en-US" altLang="zh-CN" sz="2000" smtClean="0">
                <a:latin typeface="Times New Roman" pitchFamily="18" charset="0"/>
              </a:rPr>
              <a:t>8</a:t>
            </a:r>
            <a:r>
              <a:rPr lang="zh-CN" altLang="zh-CN" sz="2000" smtClean="0">
                <a:latin typeface="Times New Roman" pitchFamily="18" charset="0"/>
              </a:rPr>
              <a:t>月</a:t>
            </a:r>
            <a:r>
              <a:rPr lang="en-US" altLang="zh-CN" sz="2000" smtClean="0">
                <a:latin typeface="Times New Roman" pitchFamily="18" charset="0"/>
              </a:rPr>
              <a:t>3</a:t>
            </a:r>
            <a:r>
              <a:rPr lang="zh-CN" altLang="zh-CN" sz="2000" smtClean="0">
                <a:latin typeface="Times New Roman" pitchFamily="18" charset="0"/>
              </a:rPr>
              <a:t>日，美国专利商标局网站信息显示，戴尔正在申请</a:t>
            </a:r>
            <a:r>
              <a:rPr lang="en-US" altLang="zh-CN" sz="2000" smtClean="0">
                <a:latin typeface="Times New Roman" pitchFamily="18" charset="0"/>
              </a:rPr>
              <a:t>“</a:t>
            </a:r>
            <a:r>
              <a:rPr lang="zh-CN" altLang="zh-CN" sz="2000" smtClean="0">
                <a:latin typeface="Times New Roman" pitchFamily="18" charset="0"/>
              </a:rPr>
              <a:t>云计算</a:t>
            </a:r>
            <a:r>
              <a:rPr lang="en-US" altLang="zh-CN" sz="2000" smtClean="0">
                <a:latin typeface="Times New Roman" pitchFamily="18" charset="0"/>
              </a:rPr>
              <a:t>”</a:t>
            </a:r>
            <a:r>
              <a:rPr lang="zh-CN" altLang="zh-CN" sz="2000" smtClean="0">
                <a:latin typeface="Times New Roman" pitchFamily="18" charset="0"/>
              </a:rPr>
              <a:t>（</a:t>
            </a:r>
            <a:r>
              <a:rPr lang="en-US" altLang="zh-CN" sz="2000" smtClean="0">
                <a:latin typeface="Times New Roman" pitchFamily="18" charset="0"/>
              </a:rPr>
              <a:t>Cloud Computing</a:t>
            </a:r>
            <a:r>
              <a:rPr lang="zh-CN" altLang="zh-CN" sz="2000" smtClean="0">
                <a:latin typeface="Times New Roman" pitchFamily="18" charset="0"/>
              </a:rPr>
              <a:t>）商标，此举旨在加强对这一未来可能重塑技术。</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latin typeface="Times New Roman" pitchFamily="18" charset="0"/>
              </a:rPr>
              <a:t>        2009</a:t>
            </a:r>
            <a:r>
              <a:rPr lang="zh-CN" altLang="zh-CN" sz="2000" smtClean="0">
                <a:latin typeface="Times New Roman" pitchFamily="18" charset="0"/>
              </a:rPr>
              <a:t>年</a:t>
            </a:r>
            <a:r>
              <a:rPr lang="en-US" altLang="zh-CN" sz="2000" smtClean="0">
                <a:latin typeface="Times New Roman" pitchFamily="18" charset="0"/>
              </a:rPr>
              <a:t>11</a:t>
            </a:r>
            <a:r>
              <a:rPr lang="zh-CN" altLang="zh-CN" sz="2000" smtClean="0">
                <a:latin typeface="Times New Roman" pitchFamily="18" charset="0"/>
              </a:rPr>
              <a:t>月，中国第一家云计算产业协会在深圳成立，协会的成立标志着地方政府对发展云计算产业的信心。</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latin typeface="Times New Roman" pitchFamily="18" charset="0"/>
              </a:rPr>
              <a:t>        2010</a:t>
            </a:r>
            <a:r>
              <a:rPr lang="zh-CN" altLang="zh-CN" sz="2000" smtClean="0">
                <a:latin typeface="Times New Roman" pitchFamily="18" charset="0"/>
              </a:rPr>
              <a:t>年</a:t>
            </a:r>
            <a:r>
              <a:rPr lang="en-US" altLang="zh-CN" sz="2000" smtClean="0">
                <a:latin typeface="Times New Roman" pitchFamily="18" charset="0"/>
              </a:rPr>
              <a:t>3</a:t>
            </a:r>
            <a:r>
              <a:rPr lang="zh-CN" altLang="zh-CN" sz="2000" smtClean="0">
                <a:latin typeface="Times New Roman" pitchFamily="18" charset="0"/>
              </a:rPr>
              <a:t>月</a:t>
            </a:r>
            <a:r>
              <a:rPr lang="en-US" altLang="zh-CN" sz="2000" smtClean="0">
                <a:latin typeface="Times New Roman" pitchFamily="18" charset="0"/>
              </a:rPr>
              <a:t>5</a:t>
            </a:r>
            <a:r>
              <a:rPr lang="zh-CN" altLang="zh-CN" sz="2000" smtClean="0">
                <a:latin typeface="Times New Roman" pitchFamily="18" charset="0"/>
              </a:rPr>
              <a:t>日，</a:t>
            </a:r>
            <a:r>
              <a:rPr lang="en-US" altLang="zh-CN" sz="2000" smtClean="0">
                <a:latin typeface="Times New Roman" pitchFamily="18" charset="0"/>
              </a:rPr>
              <a:t>Novell</a:t>
            </a:r>
            <a:r>
              <a:rPr lang="zh-CN" altLang="zh-CN" sz="2000" smtClean="0">
                <a:latin typeface="Times New Roman" pitchFamily="18" charset="0"/>
              </a:rPr>
              <a:t>与云安全联盟（</a:t>
            </a:r>
            <a:r>
              <a:rPr lang="en-US" altLang="zh-CN" sz="2000" smtClean="0">
                <a:latin typeface="Times New Roman" pitchFamily="18" charset="0"/>
              </a:rPr>
              <a:t>CSA</a:t>
            </a:r>
            <a:r>
              <a:rPr lang="zh-CN" altLang="zh-CN" sz="2000" smtClean="0">
                <a:latin typeface="Times New Roman" pitchFamily="18" charset="0"/>
              </a:rPr>
              <a:t>）共同宣布一项供应商中立计划，名为“可信任云计算计划（</a:t>
            </a:r>
            <a:r>
              <a:rPr lang="en-US" altLang="zh-CN" sz="2000" smtClean="0">
                <a:latin typeface="Times New Roman" pitchFamily="18" charset="0"/>
              </a:rPr>
              <a:t>Trusted Cloud Initiative</a:t>
            </a:r>
            <a:r>
              <a:rPr lang="zh-CN" altLang="zh-CN" sz="2000" smtClean="0">
                <a:latin typeface="Times New Roman" pitchFamily="18" charset="0"/>
              </a:rPr>
              <a:t>）</a:t>
            </a:r>
            <a:r>
              <a:rPr lang="en-US" altLang="zh-CN" sz="2000" smtClean="0">
                <a:latin typeface="Times New Roman" pitchFamily="18" charset="0"/>
              </a:rPr>
              <a:t>”</a:t>
            </a:r>
            <a:r>
              <a:rPr lang="zh-CN" altLang="zh-CN" sz="2000" smtClean="0">
                <a:latin typeface="Times New Roman" pitchFamily="18" charset="0"/>
              </a:rPr>
              <a:t>。</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latin typeface="Times New Roman" pitchFamily="18" charset="0"/>
              </a:rPr>
              <a:t>        2010</a:t>
            </a:r>
            <a:r>
              <a:rPr lang="zh-CN" altLang="zh-CN" sz="2000" smtClean="0">
                <a:latin typeface="Times New Roman" pitchFamily="18" charset="0"/>
              </a:rPr>
              <a:t>年</a:t>
            </a:r>
            <a:r>
              <a:rPr lang="en-US" altLang="zh-CN" sz="2000" smtClean="0">
                <a:latin typeface="Times New Roman" pitchFamily="18" charset="0"/>
              </a:rPr>
              <a:t>7</a:t>
            </a:r>
            <a:r>
              <a:rPr lang="zh-CN" altLang="zh-CN" sz="2000" smtClean="0">
                <a:latin typeface="Times New Roman" pitchFamily="18" charset="0"/>
              </a:rPr>
              <a:t>月，美国国家航空航天局和包括</a:t>
            </a:r>
            <a:r>
              <a:rPr lang="en-US" altLang="zh-CN" sz="2000" smtClean="0">
                <a:latin typeface="Times New Roman" pitchFamily="18" charset="0"/>
              </a:rPr>
              <a:t>Rackspace</a:t>
            </a:r>
            <a:r>
              <a:rPr lang="zh-CN" altLang="zh-CN" sz="2000" smtClean="0">
                <a:latin typeface="Times New Roman" pitchFamily="18" charset="0"/>
              </a:rPr>
              <a:t>、</a:t>
            </a:r>
            <a:r>
              <a:rPr lang="en-US" altLang="zh-CN" sz="2000" smtClean="0">
                <a:latin typeface="Times New Roman" pitchFamily="18" charset="0"/>
              </a:rPr>
              <a:t>AMD</a:t>
            </a:r>
            <a:r>
              <a:rPr lang="zh-CN" altLang="zh-CN" sz="2000" smtClean="0">
                <a:latin typeface="Times New Roman" pitchFamily="18" charset="0"/>
              </a:rPr>
              <a:t>、</a:t>
            </a:r>
            <a:r>
              <a:rPr lang="en-US" altLang="zh-CN" sz="2000" smtClean="0">
                <a:latin typeface="Times New Roman" pitchFamily="18" charset="0"/>
              </a:rPr>
              <a:t>Inter</a:t>
            </a:r>
            <a:r>
              <a:rPr lang="zh-CN" altLang="zh-CN" sz="2000" smtClean="0">
                <a:latin typeface="Times New Roman" pitchFamily="18" charset="0"/>
              </a:rPr>
              <a:t>、戴尔等支持厂商共同宣布“</a:t>
            </a:r>
            <a:r>
              <a:rPr lang="en-US" altLang="zh-CN" sz="2000" smtClean="0">
                <a:latin typeface="Times New Roman" pitchFamily="18" charset="0"/>
              </a:rPr>
              <a:t>Open stack”</a:t>
            </a:r>
            <a:r>
              <a:rPr lang="zh-CN" altLang="zh-CN" sz="2000" smtClean="0">
                <a:latin typeface="Times New Roman" pitchFamily="18" charset="0"/>
              </a:rPr>
              <a:t>开放源代码计划，微软在</a:t>
            </a:r>
            <a:r>
              <a:rPr lang="en-US" altLang="zh-CN" sz="2000" smtClean="0">
                <a:latin typeface="Times New Roman" pitchFamily="18" charset="0"/>
              </a:rPr>
              <a:t>2010</a:t>
            </a:r>
            <a:r>
              <a:rPr lang="zh-CN" altLang="zh-CN" sz="2000" smtClean="0">
                <a:latin typeface="Times New Roman" pitchFamily="18" charset="0"/>
              </a:rPr>
              <a:t>年</a:t>
            </a:r>
            <a:r>
              <a:rPr lang="en-US" altLang="zh-CN" sz="2000" smtClean="0">
                <a:latin typeface="Times New Roman" pitchFamily="18" charset="0"/>
              </a:rPr>
              <a:t>10</a:t>
            </a:r>
            <a:r>
              <a:rPr lang="zh-CN" altLang="zh-CN" sz="2000" smtClean="0">
                <a:latin typeface="Times New Roman" pitchFamily="18" charset="0"/>
              </a:rPr>
              <a:t>月表示支持</a:t>
            </a:r>
            <a:r>
              <a:rPr lang="en-US" altLang="zh-CN" sz="2000" smtClean="0">
                <a:latin typeface="Times New Roman" pitchFamily="18" charset="0"/>
              </a:rPr>
              <a:t>Open Stack</a:t>
            </a:r>
            <a:r>
              <a:rPr lang="zh-CN" altLang="zh-CN" sz="2000" smtClean="0">
                <a:latin typeface="Times New Roman" pitchFamily="18" charset="0"/>
              </a:rPr>
              <a:t>与</a:t>
            </a:r>
            <a:r>
              <a:rPr lang="en-US" altLang="zh-CN" sz="2000" smtClean="0">
                <a:latin typeface="Times New Roman" pitchFamily="18" charset="0"/>
              </a:rPr>
              <a:t>WindowsServer2008 R2</a:t>
            </a:r>
            <a:r>
              <a:rPr lang="zh-CN" altLang="zh-CN" sz="2000" smtClean="0">
                <a:latin typeface="Times New Roman" pitchFamily="18" charset="0"/>
              </a:rPr>
              <a:t>的集成；而</a:t>
            </a:r>
            <a:r>
              <a:rPr lang="en-US" altLang="zh-CN" sz="2000" smtClean="0">
                <a:latin typeface="Times New Roman" pitchFamily="18" charset="0"/>
              </a:rPr>
              <a:t>Ubuntu</a:t>
            </a:r>
            <a:r>
              <a:rPr lang="zh-CN" altLang="zh-CN" sz="2000" smtClean="0">
                <a:latin typeface="Times New Roman" pitchFamily="18" charset="0"/>
              </a:rPr>
              <a:t>已把</a:t>
            </a:r>
            <a:r>
              <a:rPr lang="en-US" altLang="zh-CN" sz="2000" smtClean="0">
                <a:latin typeface="Times New Roman" pitchFamily="18" charset="0"/>
              </a:rPr>
              <a:t>Open Stack</a:t>
            </a:r>
            <a:r>
              <a:rPr lang="zh-CN" altLang="zh-CN" sz="2000" smtClean="0">
                <a:latin typeface="Times New Roman" pitchFamily="18" charset="0"/>
              </a:rPr>
              <a:t>加至</a:t>
            </a:r>
            <a:r>
              <a:rPr lang="en-US" altLang="zh-CN" sz="2000" smtClean="0">
                <a:latin typeface="Times New Roman" pitchFamily="18" charset="0"/>
              </a:rPr>
              <a:t>11.04</a:t>
            </a:r>
            <a:r>
              <a:rPr lang="zh-CN" altLang="zh-CN" sz="2000" smtClean="0">
                <a:latin typeface="Times New Roman" pitchFamily="18" charset="0"/>
              </a:rPr>
              <a:t>版本中。</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latin typeface="Times New Roman" pitchFamily="18" charset="0"/>
              </a:rPr>
              <a:t>        2011</a:t>
            </a:r>
            <a:r>
              <a:rPr lang="zh-CN" altLang="zh-CN" sz="2000" smtClean="0">
                <a:latin typeface="Times New Roman" pitchFamily="18" charset="0"/>
              </a:rPr>
              <a:t>年</a:t>
            </a:r>
            <a:r>
              <a:rPr lang="en-US" altLang="zh-CN" sz="2000" smtClean="0">
                <a:latin typeface="Times New Roman" pitchFamily="18" charset="0"/>
              </a:rPr>
              <a:t>2</a:t>
            </a:r>
            <a:r>
              <a:rPr lang="zh-CN" altLang="zh-CN" sz="2000" smtClean="0">
                <a:latin typeface="Times New Roman" pitchFamily="18" charset="0"/>
              </a:rPr>
              <a:t>月，思科系统正式加入</a:t>
            </a:r>
            <a:r>
              <a:rPr lang="en-US" altLang="zh-CN" sz="2000" smtClean="0">
                <a:latin typeface="Times New Roman" pitchFamily="18" charset="0"/>
              </a:rPr>
              <a:t>Open Stack</a:t>
            </a:r>
            <a:r>
              <a:rPr lang="zh-CN" altLang="zh-CN" sz="2000" smtClean="0">
                <a:latin typeface="Times New Roman" pitchFamily="18" charset="0"/>
              </a:rPr>
              <a:t>，重点研制</a:t>
            </a:r>
            <a:r>
              <a:rPr lang="en-US" altLang="zh-CN" sz="2000" smtClean="0">
                <a:latin typeface="Times New Roman" pitchFamily="18" charset="0"/>
              </a:rPr>
              <a:t>Open Stack</a:t>
            </a:r>
            <a:r>
              <a:rPr lang="zh-CN" altLang="zh-CN" sz="2000" smtClean="0">
                <a:latin typeface="Times New Roman" pitchFamily="18" charset="0"/>
              </a:rPr>
              <a:t>的网络服务。</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smtClean="0"/>
              <a:t>第三节 </a:t>
            </a:r>
            <a:r>
              <a:rPr lang="zh-CN" altLang="zh-CN" smtClean="0"/>
              <a:t>云计算的特点及应用</a:t>
            </a:r>
            <a:endParaRPr lang="zh-CN" altLang="en-US" smtClean="0"/>
          </a:p>
        </p:txBody>
      </p:sp>
      <p:sp>
        <p:nvSpPr>
          <p:cNvPr id="27651" name="内容占位符 2"/>
          <p:cNvSpPr>
            <a:spLocks noGrp="1"/>
          </p:cNvSpPr>
          <p:nvPr>
            <p:ph idx="1"/>
          </p:nvPr>
        </p:nvSpPr>
        <p:spPr>
          <a:xfrm>
            <a:off x="71438" y="1179513"/>
            <a:ext cx="8964612" cy="5562600"/>
          </a:xfrm>
        </p:spPr>
        <p:txBody>
          <a:bodyPr/>
          <a:lstStyle/>
          <a:p>
            <a:pPr>
              <a:spcBef>
                <a:spcPct val="0"/>
              </a:spcBef>
            </a:pPr>
            <a:r>
              <a:rPr lang="en-US" altLang="zh-CN" sz="2000" smtClean="0">
                <a:solidFill>
                  <a:srgbClr val="00B0F0"/>
                </a:solidFill>
                <a:latin typeface="Times New Roman" pitchFamily="18" charset="0"/>
              </a:rPr>
              <a:t>3</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云计算的特点</a:t>
            </a:r>
          </a:p>
          <a:p>
            <a:pPr>
              <a:spcBef>
                <a:spcPct val="0"/>
              </a:spcBef>
            </a:pPr>
            <a:r>
              <a:rPr lang="en-US" altLang="zh-CN" sz="2000" smtClean="0">
                <a:latin typeface="Times New Roman" pitchFamily="18" charset="0"/>
              </a:rPr>
              <a:t>        </a:t>
            </a:r>
            <a:r>
              <a:rPr lang="zh-CN" altLang="zh-CN" sz="2000" smtClean="0">
                <a:latin typeface="Times New Roman" pitchFamily="18" charset="0"/>
              </a:rPr>
              <a:t>云计算具有超大规模、高扩展性、虚拟化、高可靠性、通用性、廉价等特点。云的规模可以动态伸缩，满足应用和用户规模增长的需要。云中的计算机可以随时更新，保证云长生不老。</a:t>
            </a:r>
          </a:p>
          <a:p>
            <a:pPr>
              <a:spcBef>
                <a:spcPct val="0"/>
              </a:spcBef>
            </a:pPr>
            <a:r>
              <a:rPr lang="en-US" altLang="zh-CN" sz="2000" smtClean="0">
                <a:latin typeface="Times New Roman" pitchFamily="18" charset="0"/>
              </a:rPr>
              <a:t>        </a:t>
            </a:r>
            <a:r>
              <a:rPr lang="zh-CN" altLang="zh-CN" sz="2000" smtClean="0">
                <a:latin typeface="Times New Roman" pitchFamily="18" charset="0"/>
              </a:rPr>
              <a:t>云计算支持用户在任意位置使用各种终端获取应用服务，所请求的资源来自云，而不是固定的有形的实体，应用在云中某处运行，但用户无需了解、也不用担心应用运行的具体位置，只需要一台计算机或者一个手机，就可以通过网络服务来实现我们需要的一切，甚至包括超级计算这样的任务。</a:t>
            </a:r>
          </a:p>
          <a:p>
            <a:pPr>
              <a:spcBef>
                <a:spcPct val="0"/>
              </a:spcBef>
            </a:pPr>
            <a:r>
              <a:rPr lang="en-US" altLang="zh-CN" sz="2000" smtClean="0">
                <a:latin typeface="Times New Roman" pitchFamily="18" charset="0"/>
              </a:rPr>
              <a:t>        </a:t>
            </a:r>
            <a:r>
              <a:rPr lang="zh-CN" altLang="zh-CN" sz="2000" smtClean="0">
                <a:latin typeface="Times New Roman" pitchFamily="18" charset="0"/>
              </a:rPr>
              <a:t>云计算使用了数据多副本容错、计算节点同构可互换等措施来保障服务的高可靠性，使用云计算比使用本地计算机可靠。</a:t>
            </a:r>
          </a:p>
          <a:p>
            <a:pPr>
              <a:spcBef>
                <a:spcPct val="0"/>
              </a:spcBef>
            </a:pPr>
            <a:r>
              <a:rPr lang="en-US" altLang="zh-CN" sz="2000" smtClean="0">
                <a:latin typeface="Times New Roman" pitchFamily="18" charset="0"/>
              </a:rPr>
              <a:t>        </a:t>
            </a:r>
            <a:r>
              <a:rPr lang="zh-CN" altLang="zh-CN" sz="2000" smtClean="0">
                <a:latin typeface="Times New Roman" pitchFamily="18" charset="0"/>
              </a:rPr>
              <a:t>云计算不针对特定的应用，在云的支撑下可以构造出千变万化的应用，同一个云可以同时支撑不同的应用运行。</a:t>
            </a:r>
          </a:p>
          <a:p>
            <a:pPr>
              <a:spcBef>
                <a:spcPct val="0"/>
              </a:spcBef>
            </a:pPr>
            <a:r>
              <a:rPr lang="en-US" altLang="zh-CN" sz="2000" smtClean="0">
                <a:latin typeface="Times New Roman" pitchFamily="18" charset="0"/>
              </a:rPr>
              <a:t>        </a:t>
            </a:r>
            <a:r>
              <a:rPr lang="zh-CN" altLang="zh-CN" sz="2000" smtClean="0">
                <a:latin typeface="Times New Roman" pitchFamily="18" charset="0"/>
              </a:rPr>
              <a:t>云计算是一个庞大的资源池，资源可按需购买。由于云计算的特殊容错措施可以采用极其廉价的节点来构成云，云计算的自动化集中式管理使用户无需负担日益高昂的数据中心管理成本，云的通用性使资源的利用率较之传统系统大幅提升，因此用户可以充分享受云的低成本优势。</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第三节 </a:t>
            </a:r>
            <a:r>
              <a:rPr lang="zh-CN" altLang="zh-CN" smtClean="0"/>
              <a:t>云计算的特点及应用</a:t>
            </a:r>
            <a:endParaRPr lang="zh-CN" altLang="en-US" smtClean="0"/>
          </a:p>
        </p:txBody>
      </p:sp>
      <p:sp>
        <p:nvSpPr>
          <p:cNvPr id="28675" name="内容占位符 2"/>
          <p:cNvSpPr>
            <a:spLocks noGrp="1"/>
          </p:cNvSpPr>
          <p:nvPr>
            <p:ph idx="1"/>
          </p:nvPr>
        </p:nvSpPr>
        <p:spPr>
          <a:xfrm>
            <a:off x="71438" y="1179513"/>
            <a:ext cx="8964612" cy="5562600"/>
          </a:xfrm>
        </p:spPr>
        <p:txBody>
          <a:bodyPr/>
          <a:lstStyle/>
          <a:p>
            <a:pPr>
              <a:spcBef>
                <a:spcPct val="0"/>
              </a:spcBef>
            </a:pPr>
            <a:r>
              <a:rPr lang="en-US" altLang="zh-CN" sz="2000" smtClean="0">
                <a:solidFill>
                  <a:srgbClr val="00B0F0"/>
                </a:solidFill>
                <a:latin typeface="Times New Roman" pitchFamily="18" charset="0"/>
              </a:rPr>
              <a:t>4</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云计算的几种形式</a:t>
            </a:r>
          </a:p>
          <a:p>
            <a:pPr>
              <a:spcBef>
                <a:spcPct val="0"/>
              </a:spcBef>
            </a:pPr>
            <a:r>
              <a:rPr lang="en-US" altLang="zh-CN" sz="2000" b="1" smtClean="0">
                <a:latin typeface="Times New Roman" pitchFamily="18" charset="0"/>
              </a:rPr>
              <a:t>SAAS(</a:t>
            </a:r>
            <a:r>
              <a:rPr lang="zh-CN" altLang="zh-CN" sz="2000" b="1" smtClean="0">
                <a:latin typeface="Times New Roman" pitchFamily="18" charset="0"/>
              </a:rPr>
              <a:t>软件即服务</a:t>
            </a:r>
            <a:r>
              <a:rPr lang="en-US" altLang="zh-CN" sz="2000" b="1" smtClean="0">
                <a:latin typeface="Times New Roman" pitchFamily="18" charset="0"/>
              </a:rPr>
              <a:t>)</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这种类型的云计算通过浏览器把程序传给成千上万的用户。在用户眼中看来，这样会省去在服务器和软件授权上的开支；从供应商角度来看，这样只需要</a:t>
            </a:r>
            <a:r>
              <a:rPr lang="en-US" altLang="zh-CN" sz="2000" smtClean="0">
                <a:latin typeface="Times New Roman" pitchFamily="18" charset="0"/>
              </a:rPr>
              <a:t>-9-</a:t>
            </a:r>
            <a:r>
              <a:rPr lang="zh-CN" altLang="zh-CN" sz="2000" smtClean="0">
                <a:latin typeface="Times New Roman" pitchFamily="18" charset="0"/>
              </a:rPr>
              <a:t>维持一个程序就够了，这样能够减少成本。</a:t>
            </a:r>
            <a:r>
              <a:rPr lang="en-US" altLang="zh-CN" sz="2000" smtClean="0">
                <a:latin typeface="Times New Roman" pitchFamily="18" charset="0"/>
              </a:rPr>
              <a:t>Salesforce.com</a:t>
            </a:r>
            <a:r>
              <a:rPr lang="zh-CN" altLang="zh-CN" sz="2000" smtClean="0">
                <a:latin typeface="Times New Roman" pitchFamily="18" charset="0"/>
              </a:rPr>
              <a:t>是迄今为止这类服务最为出名的公司。</a:t>
            </a:r>
            <a:r>
              <a:rPr lang="en-US" altLang="zh-CN" sz="2000" smtClean="0">
                <a:latin typeface="Times New Roman" pitchFamily="18" charset="0"/>
              </a:rPr>
              <a:t>SAAS</a:t>
            </a:r>
            <a:r>
              <a:rPr lang="zh-CN" altLang="zh-CN" sz="2000" smtClean="0">
                <a:latin typeface="Times New Roman" pitchFamily="18" charset="0"/>
              </a:rPr>
              <a:t>在人力资源管理程序和</a:t>
            </a:r>
            <a:r>
              <a:rPr lang="en-US" altLang="zh-CN" sz="2000" smtClean="0">
                <a:latin typeface="Times New Roman" pitchFamily="18" charset="0"/>
              </a:rPr>
              <a:t>ERP</a:t>
            </a:r>
            <a:r>
              <a:rPr lang="zh-CN" altLang="zh-CN" sz="2000" smtClean="0">
                <a:latin typeface="Times New Roman" pitchFamily="18" charset="0"/>
              </a:rPr>
              <a:t>中比较常用。</a:t>
            </a:r>
            <a:r>
              <a:rPr lang="en-US" altLang="zh-CN" sz="2000" smtClean="0">
                <a:latin typeface="Times New Roman" pitchFamily="18" charset="0"/>
              </a:rPr>
              <a:t>Google Apps</a:t>
            </a:r>
            <a:r>
              <a:rPr lang="zh-CN" altLang="zh-CN" sz="2000" smtClean="0">
                <a:latin typeface="Times New Roman" pitchFamily="18" charset="0"/>
              </a:rPr>
              <a:t>也是类似的服务。</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zh-CN" altLang="zh-CN" sz="2000" b="1" smtClean="0">
                <a:latin typeface="Times New Roman" pitchFamily="18" charset="0"/>
              </a:rPr>
              <a:t>实用计算</a:t>
            </a:r>
            <a:r>
              <a:rPr lang="en-US" altLang="zh-CN" sz="2000" b="1" smtClean="0">
                <a:latin typeface="Times New Roman" pitchFamily="18" charset="0"/>
              </a:rPr>
              <a:t>(Utility Computing)</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这个主意很早就有了，但是知道最近才在</a:t>
            </a:r>
            <a:r>
              <a:rPr lang="en-US" altLang="zh-CN" sz="2000" smtClean="0">
                <a:latin typeface="Times New Roman" pitchFamily="18" charset="0"/>
              </a:rPr>
              <a:t>Amazon.com</a:t>
            </a:r>
            <a:r>
              <a:rPr lang="zh-CN" altLang="zh-CN" sz="2000" smtClean="0">
                <a:latin typeface="Times New Roman" pitchFamily="18" charset="0"/>
              </a:rPr>
              <a:t>、</a:t>
            </a:r>
            <a:r>
              <a:rPr lang="en-US" altLang="zh-CN" sz="2000" smtClean="0">
                <a:latin typeface="Times New Roman" pitchFamily="18" charset="0"/>
              </a:rPr>
              <a:t>Sun</a:t>
            </a:r>
            <a:r>
              <a:rPr lang="zh-CN" altLang="zh-CN" sz="2000" smtClean="0">
                <a:latin typeface="Times New Roman" pitchFamily="18" charset="0"/>
              </a:rPr>
              <a:t>、</a:t>
            </a:r>
            <a:r>
              <a:rPr lang="en-US" altLang="zh-CN" sz="2000" smtClean="0">
                <a:latin typeface="Times New Roman" pitchFamily="18" charset="0"/>
              </a:rPr>
              <a:t>IBM</a:t>
            </a:r>
            <a:r>
              <a:rPr lang="zh-CN" altLang="zh-CN" sz="2000" smtClean="0">
                <a:latin typeface="Times New Roman" pitchFamily="18" charset="0"/>
              </a:rPr>
              <a:t>和其它提供存储服务和虚拟服务器的公司中新生。这种云计算是为</a:t>
            </a:r>
            <a:r>
              <a:rPr lang="en-US" altLang="zh-CN" sz="2000" smtClean="0">
                <a:latin typeface="Times New Roman" pitchFamily="18" charset="0"/>
              </a:rPr>
              <a:t>IT</a:t>
            </a:r>
            <a:r>
              <a:rPr lang="zh-CN" altLang="zh-CN" sz="2000" smtClean="0">
                <a:latin typeface="Times New Roman" pitchFamily="18" charset="0"/>
              </a:rPr>
              <a:t>行业创造虚拟的数据中心使得其能够把内存、</a:t>
            </a:r>
            <a:r>
              <a:rPr lang="en-US" altLang="zh-CN" sz="2000" smtClean="0">
                <a:latin typeface="Times New Roman" pitchFamily="18" charset="0"/>
              </a:rPr>
              <a:t>I/O</a:t>
            </a:r>
            <a:r>
              <a:rPr lang="zh-CN" altLang="zh-CN" sz="2000" smtClean="0">
                <a:latin typeface="Times New Roman" pitchFamily="18" charset="0"/>
              </a:rPr>
              <a:t>设备、存储和计算能力集中起来成为一个虚拟的资源池来为整个网络提供服务。</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zh-CN" altLang="zh-CN" sz="2000" b="1" smtClean="0">
                <a:latin typeface="Times New Roman" pitchFamily="18" charset="0"/>
              </a:rPr>
              <a:t>网络服务</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同</a:t>
            </a:r>
            <a:r>
              <a:rPr lang="en-US" altLang="zh-CN" sz="2000" smtClean="0">
                <a:latin typeface="Times New Roman" pitchFamily="18" charset="0"/>
              </a:rPr>
              <a:t>SAAS</a:t>
            </a:r>
            <a:r>
              <a:rPr lang="zh-CN" altLang="zh-CN" sz="2000" smtClean="0">
                <a:latin typeface="Times New Roman" pitchFamily="18" charset="0"/>
              </a:rPr>
              <a:t>关系密切，网络服务提供者们能够提供</a:t>
            </a:r>
            <a:r>
              <a:rPr lang="en-US" altLang="zh-CN" sz="2000" smtClean="0">
                <a:latin typeface="Times New Roman" pitchFamily="18" charset="0"/>
              </a:rPr>
              <a:t>API</a:t>
            </a:r>
            <a:r>
              <a:rPr lang="zh-CN" altLang="zh-CN" sz="2000" smtClean="0">
                <a:latin typeface="Times New Roman" pitchFamily="18" charset="0"/>
              </a:rPr>
              <a:t>让开发者能够开发更多基于互联网的应用，而不是提供单机程序。</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第三节 </a:t>
            </a:r>
            <a:r>
              <a:rPr lang="zh-CN" altLang="zh-CN" smtClean="0"/>
              <a:t>云计算的特点及应用</a:t>
            </a:r>
            <a:endParaRPr lang="zh-CN" altLang="en-US" smtClean="0"/>
          </a:p>
        </p:txBody>
      </p:sp>
      <p:sp>
        <p:nvSpPr>
          <p:cNvPr id="29699" name="内容占位符 2"/>
          <p:cNvSpPr>
            <a:spLocks noGrp="1"/>
          </p:cNvSpPr>
          <p:nvPr>
            <p:ph idx="1"/>
          </p:nvPr>
        </p:nvSpPr>
        <p:spPr>
          <a:xfrm>
            <a:off x="34925" y="1179513"/>
            <a:ext cx="9109075" cy="5562600"/>
          </a:xfrm>
        </p:spPr>
        <p:txBody>
          <a:bodyPr/>
          <a:lstStyle/>
          <a:p>
            <a:pPr>
              <a:spcBef>
                <a:spcPct val="0"/>
              </a:spcBef>
            </a:pPr>
            <a:r>
              <a:rPr lang="en-US" altLang="zh-CN" sz="2000" smtClean="0">
                <a:solidFill>
                  <a:srgbClr val="00B0F0"/>
                </a:solidFill>
                <a:latin typeface="Times New Roman" pitchFamily="18" charset="0"/>
              </a:rPr>
              <a:t>4</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云计算的几种形式</a:t>
            </a:r>
          </a:p>
          <a:p>
            <a:pPr>
              <a:spcBef>
                <a:spcPct val="0"/>
              </a:spcBef>
            </a:pPr>
            <a:r>
              <a:rPr lang="zh-CN" altLang="zh-CN" sz="2000" b="1" smtClean="0">
                <a:latin typeface="Times New Roman" pitchFamily="18" charset="0"/>
              </a:rPr>
              <a:t>平台即服务</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另一种</a:t>
            </a:r>
            <a:r>
              <a:rPr lang="en-US" altLang="zh-CN" sz="2000" smtClean="0">
                <a:latin typeface="Times New Roman" pitchFamily="18" charset="0"/>
              </a:rPr>
              <a:t>SAAS</a:t>
            </a:r>
            <a:r>
              <a:rPr lang="zh-CN" altLang="zh-CN" sz="2000" smtClean="0">
                <a:latin typeface="Times New Roman" pitchFamily="18" charset="0"/>
              </a:rPr>
              <a:t>，这种形式的云计算把开发环境作为一种服务来提供。你可以使用中间商的设备来开发自己的程序并通过互联网和其服务器传到用户手中。</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b="1" smtClean="0">
                <a:latin typeface="Times New Roman" pitchFamily="18" charset="0"/>
              </a:rPr>
              <a:t>MSP(</a:t>
            </a:r>
            <a:r>
              <a:rPr lang="zh-CN" altLang="zh-CN" sz="2000" b="1" smtClean="0">
                <a:latin typeface="Times New Roman" pitchFamily="18" charset="0"/>
              </a:rPr>
              <a:t>管理服务提供商</a:t>
            </a:r>
            <a:r>
              <a:rPr lang="en-US" altLang="zh-CN" sz="2000" b="1" smtClean="0">
                <a:latin typeface="Times New Roman" pitchFamily="18" charset="0"/>
              </a:rPr>
              <a:t>)</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最古老的云计算运用之一。这种应用更多的是面向</a:t>
            </a:r>
            <a:r>
              <a:rPr lang="en-US" altLang="zh-CN" sz="2000" smtClean="0">
                <a:latin typeface="Times New Roman" pitchFamily="18" charset="0"/>
              </a:rPr>
              <a:t>IT</a:t>
            </a:r>
            <a:r>
              <a:rPr lang="zh-CN" altLang="zh-CN" sz="2000" smtClean="0">
                <a:latin typeface="Times New Roman" pitchFamily="18" charset="0"/>
              </a:rPr>
              <a:t>行业而不是终端用户，常用于邮件病毒扫描、程序监控等等。</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zh-CN" altLang="zh-CN" sz="2000" b="1" smtClean="0">
                <a:latin typeface="Times New Roman" pitchFamily="18" charset="0"/>
              </a:rPr>
              <a:t>商业服务平台</a:t>
            </a:r>
            <a:endParaRPr lang="zh-CN" altLang="zh-CN" sz="2000" smtClean="0">
              <a:latin typeface="Times New Roman" pitchFamily="18" charset="0"/>
            </a:endParaRPr>
          </a:p>
          <a:p>
            <a:pPr>
              <a:spcBef>
                <a:spcPct val="0"/>
              </a:spcBef>
            </a:pPr>
            <a:r>
              <a:rPr lang="en-US" altLang="zh-CN" sz="2000" smtClean="0">
                <a:latin typeface="Times New Roman" pitchFamily="18" charset="0"/>
              </a:rPr>
              <a:t>        SAAS</a:t>
            </a:r>
            <a:r>
              <a:rPr lang="zh-CN" altLang="zh-CN" sz="2000" smtClean="0">
                <a:latin typeface="Times New Roman" pitchFamily="18" charset="0"/>
              </a:rPr>
              <a:t>和</a:t>
            </a:r>
            <a:r>
              <a:rPr lang="en-US" altLang="zh-CN" sz="2000" smtClean="0">
                <a:latin typeface="Times New Roman" pitchFamily="18" charset="0"/>
              </a:rPr>
              <a:t>MSP</a:t>
            </a:r>
            <a:r>
              <a:rPr lang="zh-CN" altLang="zh-CN" sz="2000" smtClean="0">
                <a:latin typeface="Times New Roman" pitchFamily="18" charset="0"/>
              </a:rPr>
              <a:t>的混合应用，该类云计算为用户和提供商之间的互动提供了一个平台。比如用户个人开支管理系统，能够根据用户的设置来管理其开支并协调其订购的各种服务。</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zh-CN" altLang="zh-CN" sz="2000" b="1" smtClean="0">
                <a:latin typeface="Times New Roman" pitchFamily="18" charset="0"/>
              </a:rPr>
              <a:t>互联网整合</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将互联网上提供类似服务的公司整合起来，以便用户能够更方便的比较和选择自己的服务供应商。</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mtClean="0"/>
              <a:t>第三节 </a:t>
            </a:r>
            <a:r>
              <a:rPr lang="zh-CN" altLang="zh-CN" smtClean="0"/>
              <a:t>云计算的特点及应用</a:t>
            </a:r>
            <a:endParaRPr lang="zh-CN" altLang="en-US" smtClean="0"/>
          </a:p>
        </p:txBody>
      </p:sp>
      <p:sp>
        <p:nvSpPr>
          <p:cNvPr id="30723" name="内容占位符 2"/>
          <p:cNvSpPr>
            <a:spLocks noGrp="1"/>
          </p:cNvSpPr>
          <p:nvPr>
            <p:ph idx="1"/>
          </p:nvPr>
        </p:nvSpPr>
        <p:spPr>
          <a:xfrm>
            <a:off x="179388" y="1179513"/>
            <a:ext cx="8713787" cy="5562600"/>
          </a:xfrm>
        </p:spPr>
        <p:txBody>
          <a:bodyPr/>
          <a:lstStyle/>
          <a:p>
            <a:pPr>
              <a:spcBef>
                <a:spcPct val="0"/>
              </a:spcBef>
            </a:pPr>
            <a:r>
              <a:rPr lang="en-US" altLang="zh-CN" sz="2000" smtClean="0">
                <a:solidFill>
                  <a:srgbClr val="00B0F0"/>
                </a:solidFill>
                <a:latin typeface="Times New Roman" pitchFamily="18" charset="0"/>
              </a:rPr>
              <a:t>4</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云计算的几种形式</a:t>
            </a:r>
            <a:endParaRPr lang="en-US" altLang="zh-CN" sz="2000" smtClean="0">
              <a:solidFill>
                <a:srgbClr val="00B0F0"/>
              </a:solidFill>
              <a:latin typeface="Times New Roman" pitchFamily="18" charset="0"/>
            </a:endParaRPr>
          </a:p>
          <a:p>
            <a:pPr>
              <a:spcBef>
                <a:spcPct val="0"/>
              </a:spcBef>
            </a:pPr>
            <a:r>
              <a:rPr lang="en-US" altLang="zh-CN" sz="2000" smtClean="0">
                <a:solidFill>
                  <a:srgbClr val="00B0F0"/>
                </a:solidFill>
                <a:latin typeface="Times New Roman" pitchFamily="18" charset="0"/>
              </a:rPr>
              <a:t>        </a:t>
            </a:r>
            <a:r>
              <a:rPr lang="zh-CN" altLang="zh-CN" sz="2000" smtClean="0"/>
              <a:t>云计算可以在最大范围内共享，解决资源不足、不均的问题通过云计算模式，不同终端之间可以共同构筑资源共享空间，这样众多的用户就可以分享由大量系统连接在一起而形成的基础设施，而不必更新相关的硬件，各单位或者政府部门的运行成本在大大降低的同时效率却大幅度地提高。对于参加合作的单位来说，通过云计算技术，他们可以实时地获得其他用户的资源，使用户的资源需求获得极大的满足。</a:t>
            </a:r>
          </a:p>
          <a:p>
            <a:pPr>
              <a:spcBef>
                <a:spcPct val="0"/>
              </a:spcBef>
            </a:pPr>
            <a:r>
              <a:rPr lang="en-US" altLang="zh-CN" sz="2000" smtClean="0"/>
              <a:t>    </a:t>
            </a:r>
            <a:r>
              <a:rPr lang="zh-CN" altLang="zh-CN" sz="2000" smtClean="0"/>
              <a:t>不管是在哪里，也不管使用什么客户端，接人云端后，都会获取到同一个虚拟桌面，就像使用同</a:t>
            </a:r>
            <a:r>
              <a:rPr lang="en-US" altLang="zh-CN" sz="2000" smtClean="0"/>
              <a:t>1</a:t>
            </a:r>
            <a:r>
              <a:rPr lang="zh-CN" altLang="zh-CN" sz="2000" smtClean="0"/>
              <a:t>台计算机的系统。因此你可以在任何地方继续你的工作，也可以在多种设备上共享你的</a:t>
            </a:r>
            <a:r>
              <a:rPr lang="zh-CN" altLang="zh-CN" sz="2000" smtClean="0">
                <a:latin typeface="Times New Roman" pitchFamily="18" charset="0"/>
              </a:rPr>
              <a:t>数据。同时启用云计算服务提供的共享机制还能轻松把文档与其他人协作共享。比如使用</a:t>
            </a:r>
            <a:r>
              <a:rPr lang="en-US" altLang="zh-CN" sz="2000" smtClean="0">
                <a:latin typeface="Times New Roman" pitchFamily="18" charset="0"/>
              </a:rPr>
              <a:t>Google apps</a:t>
            </a:r>
            <a:r>
              <a:rPr lang="zh-CN" altLang="zh-CN" sz="2000" smtClean="0">
                <a:latin typeface="Times New Roman" pitchFamily="18" charset="0"/>
              </a:rPr>
              <a:t>，就可以与同事一起协同完成教学设计文本和演示文档，并同其他教师分享，海盐教研室</a:t>
            </a:r>
            <a:r>
              <a:rPr lang="en-US" altLang="zh-CN" sz="2000" smtClean="0">
                <a:latin typeface="Times New Roman" pitchFamily="18" charset="0"/>
              </a:rPr>
              <a:t>Google</a:t>
            </a:r>
            <a:r>
              <a:rPr lang="zh-CN" altLang="zh-CN" sz="2000" smtClean="0">
                <a:latin typeface="Times New Roman" pitchFamily="18" charset="0"/>
              </a:rPr>
              <a:t>协作平台是单位内部工作平台，由全体教研员共同参与编辑的内部信息共享平台，目前正在完善中。</a:t>
            </a:r>
          </a:p>
          <a:p>
            <a:pPr>
              <a:spcBef>
                <a:spcPct val="0"/>
              </a:spcBef>
            </a:pPr>
            <a:r>
              <a:rPr lang="en-US" altLang="zh-CN" sz="2000" smtClean="0"/>
              <a:t>    </a:t>
            </a:r>
            <a:r>
              <a:rPr lang="zh-CN" altLang="zh-CN" sz="2000" smtClean="0"/>
              <a:t>云计算有如此诸多的好处，然而现在还处于发展阶段。各公司分别推出云服务，方便了大家的生活。</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t>第四节 </a:t>
            </a:r>
            <a:r>
              <a:rPr lang="zh-CN" altLang="zh-CN" smtClean="0"/>
              <a:t>物联网技术及其发展</a:t>
            </a:r>
            <a:endParaRPr lang="zh-CN" altLang="en-US" smtClean="0"/>
          </a:p>
        </p:txBody>
      </p:sp>
      <p:sp>
        <p:nvSpPr>
          <p:cNvPr id="31747" name="内容占位符 2"/>
          <p:cNvSpPr>
            <a:spLocks noGrp="1"/>
          </p:cNvSpPr>
          <p:nvPr>
            <p:ph idx="1"/>
          </p:nvPr>
        </p:nvSpPr>
        <p:spPr>
          <a:xfrm>
            <a:off x="179388" y="1179513"/>
            <a:ext cx="8713787" cy="5562600"/>
          </a:xfrm>
        </p:spPr>
        <p:txBody>
          <a:bodyPr/>
          <a:lstStyle/>
          <a:p>
            <a:pPr>
              <a:spcBef>
                <a:spcPct val="0"/>
              </a:spcBef>
            </a:pPr>
            <a:endParaRPr lang="en-US" altLang="zh-CN" sz="2000" smtClean="0"/>
          </a:p>
          <a:p>
            <a:pPr>
              <a:spcBef>
                <a:spcPct val="0"/>
              </a:spcBef>
            </a:pPr>
            <a:endParaRPr lang="en-US" altLang="zh-CN" sz="2000" smtClean="0"/>
          </a:p>
          <a:p>
            <a:pPr>
              <a:spcBef>
                <a:spcPct val="0"/>
              </a:spcBef>
            </a:pPr>
            <a:r>
              <a:rPr lang="en-US" altLang="zh-CN" sz="2000" smtClean="0"/>
              <a:t>    </a:t>
            </a:r>
            <a:r>
              <a:rPr lang="zh-CN" altLang="zh-CN" sz="2000" smtClean="0"/>
              <a:t>有了互联网、云计算的成功。然而又有跟多的问题出现，我们所谓的互联网，云计算都只是停留在计算机和网络资源的互联与共享上，并没有发展到每一项事物的互联与交流，从而形成一个互联的智能世界。有了要求就要去解决，物联技术就此产生。</a:t>
            </a:r>
            <a:endParaRPr lang="en-US" altLang="zh-CN" sz="2000" smtClean="0"/>
          </a:p>
          <a:p>
            <a:pPr>
              <a:spcBef>
                <a:spcPct val="0"/>
              </a:spcBef>
            </a:pPr>
            <a:endParaRPr lang="zh-CN" altLang="zh-CN" sz="2000" smtClean="0"/>
          </a:p>
          <a:p>
            <a:pPr>
              <a:spcBef>
                <a:spcPct val="0"/>
              </a:spcBef>
            </a:pPr>
            <a:r>
              <a:rPr lang="en-US" altLang="zh-CN" sz="2000" smtClean="0"/>
              <a:t>    </a:t>
            </a:r>
            <a:r>
              <a:rPr lang="zh-CN" altLang="zh-CN" sz="2000" smtClean="0"/>
              <a:t>物联网，像大多数新兴概念一样，技术和发展始终走在理论的前面。当前，物联网依旧没有一个统一的概念。但从众多的理解、认识、描述中，依然能够识别出它的“基本框架”。</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smtClean="0"/>
              <a:t>第一节 </a:t>
            </a:r>
            <a:r>
              <a:rPr lang="zh-CN" altLang="zh-CN" smtClean="0"/>
              <a:t>互联网、物联网与云计算概述</a:t>
            </a:r>
            <a:endParaRPr lang="zh-CN" altLang="en-US" smtClean="0"/>
          </a:p>
        </p:txBody>
      </p:sp>
      <p:sp>
        <p:nvSpPr>
          <p:cNvPr id="5123" name="内容占位符 2"/>
          <p:cNvSpPr>
            <a:spLocks noGrp="1"/>
          </p:cNvSpPr>
          <p:nvPr>
            <p:ph idx="1"/>
          </p:nvPr>
        </p:nvSpPr>
        <p:spPr>
          <a:xfrm>
            <a:off x="250825" y="1295400"/>
            <a:ext cx="8642350" cy="4876800"/>
          </a:xfrm>
        </p:spPr>
        <p:txBody>
          <a:bodyPr/>
          <a:lstStyle/>
          <a:p>
            <a:pPr>
              <a:spcBef>
                <a:spcPct val="0"/>
              </a:spcBef>
            </a:pPr>
            <a:r>
              <a:rPr lang="en-US" altLang="zh-CN" sz="2000" smtClean="0">
                <a:latin typeface="Times New Roman" pitchFamily="18" charset="0"/>
              </a:rPr>
              <a:t>        </a:t>
            </a:r>
            <a:r>
              <a:rPr lang="zh-CN" altLang="zh-CN" sz="2000" smtClean="0">
                <a:latin typeface="Times New Roman" pitchFamily="18" charset="0"/>
              </a:rPr>
              <a:t>在计算机网络不断发展的今天，各种的新概念新技术在不断的涌现，比如云计算，物联网等。本文从这些技术的原理出发，阐述了这些新技术的发展历程，基础技术，生产生活应用，以及其不足之处。</a:t>
            </a:r>
          </a:p>
          <a:p>
            <a:pPr>
              <a:spcBef>
                <a:spcPct val="0"/>
              </a:spcBef>
            </a:pPr>
            <a:r>
              <a:rPr lang="zh-CN" altLang="zh-CN" sz="2000" smtClean="0">
                <a:latin typeface="Times New Roman" pitchFamily="18" charset="0"/>
              </a:rPr>
              <a:t>计算机从</a:t>
            </a:r>
            <a:r>
              <a:rPr lang="en-US" altLang="zh-CN" sz="2000" smtClean="0">
                <a:latin typeface="Times New Roman" pitchFamily="18" charset="0"/>
              </a:rPr>
              <a:t>1946</a:t>
            </a:r>
            <a:r>
              <a:rPr lang="zh-CN" altLang="zh-CN" sz="2000" smtClean="0">
                <a:latin typeface="Times New Roman" pitchFamily="18" charset="0"/>
              </a:rPr>
              <a:t>年开始，发展的速度让人瞠目结舌。计算机那惊人的运算速度极大的改变了世界。然而互联网、物联网、云计算的出现则是一个又一个里程碑式的突破。</a:t>
            </a:r>
          </a:p>
          <a:p>
            <a:pPr>
              <a:spcBef>
                <a:spcPct val="0"/>
              </a:spcBef>
            </a:pPr>
            <a:r>
              <a:rPr lang="zh-CN" altLang="en-US" sz="2000" b="1" smtClean="0">
                <a:latin typeface="Times New Roman" pitchFamily="18" charset="0"/>
              </a:rPr>
              <a:t>（</a:t>
            </a:r>
            <a:r>
              <a:rPr lang="en-US" altLang="zh-CN" sz="2000" b="1" smtClean="0">
                <a:latin typeface="Times New Roman" pitchFamily="18" charset="0"/>
              </a:rPr>
              <a:t>1</a:t>
            </a:r>
            <a:r>
              <a:rPr lang="zh-CN" altLang="en-US" sz="2000" b="1" smtClean="0">
                <a:latin typeface="Times New Roman" pitchFamily="18" charset="0"/>
              </a:rPr>
              <a:t>）</a:t>
            </a:r>
            <a:r>
              <a:rPr lang="zh-CN" altLang="zh-CN" sz="2000" b="1" smtClean="0">
                <a:latin typeface="Times New Roman" pitchFamily="18" charset="0"/>
              </a:rPr>
              <a:t>互联网</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互联网又名万维网（</a:t>
            </a:r>
            <a:r>
              <a:rPr lang="en-US" altLang="zh-CN" sz="2000" smtClean="0">
                <a:latin typeface="Times New Roman" pitchFamily="18" charset="0"/>
              </a:rPr>
              <a:t>World Wide Web</a:t>
            </a:r>
            <a:r>
              <a:rPr lang="zh-CN" altLang="zh-CN" sz="2000" smtClean="0">
                <a:latin typeface="Times New Roman" pitchFamily="18" charset="0"/>
              </a:rPr>
              <a:t>）其著名的例子就是国际互联网（</a:t>
            </a:r>
            <a:r>
              <a:rPr lang="en-US" altLang="zh-CN" sz="2000" smtClean="0">
                <a:latin typeface="Times New Roman" pitchFamily="18" charset="0"/>
              </a:rPr>
              <a:t>Internet</a:t>
            </a:r>
            <a:r>
              <a:rPr lang="zh-CN" altLang="zh-CN" sz="2000" smtClean="0">
                <a:latin typeface="Times New Roman" pitchFamily="18" charset="0"/>
              </a:rPr>
              <a:t>），它源自美国国防部高级研究计划署</a:t>
            </a:r>
            <a:r>
              <a:rPr lang="en-US" altLang="zh-CN" sz="2000" smtClean="0">
                <a:latin typeface="Times New Roman" pitchFamily="18" charset="0"/>
              </a:rPr>
              <a:t>(Defense Advanced Research Projects Agency)</a:t>
            </a:r>
            <a:r>
              <a:rPr lang="zh-CN" altLang="zh-CN" sz="2000" smtClean="0">
                <a:latin typeface="Times New Roman" pitchFamily="18" charset="0"/>
              </a:rPr>
              <a:t>，于</a:t>
            </a:r>
            <a:r>
              <a:rPr lang="en-US" altLang="zh-CN" sz="2000" smtClean="0">
                <a:latin typeface="Times New Roman" pitchFamily="18" charset="0"/>
              </a:rPr>
              <a:t>1973</a:t>
            </a:r>
            <a:r>
              <a:rPr lang="zh-CN" altLang="zh-CN" sz="2000" smtClean="0">
                <a:latin typeface="Times New Roman" pitchFamily="18" charset="0"/>
              </a:rPr>
              <a:t>年启动的研究计划。目的是要开发能够连接各种计算机网络的技能，使得这些计算机可以起到单一的、可靠的、连接的系统的作用。</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mtClean="0"/>
              <a:t>第四节 </a:t>
            </a:r>
            <a:r>
              <a:rPr lang="zh-CN" altLang="zh-CN" smtClean="0"/>
              <a:t>物联网技术及其发展</a:t>
            </a:r>
            <a:endParaRPr lang="zh-CN" altLang="en-US" smtClean="0"/>
          </a:p>
        </p:txBody>
      </p:sp>
      <p:sp>
        <p:nvSpPr>
          <p:cNvPr id="32771" name="内容占位符 2"/>
          <p:cNvSpPr>
            <a:spLocks noGrp="1"/>
          </p:cNvSpPr>
          <p:nvPr>
            <p:ph idx="1"/>
          </p:nvPr>
        </p:nvSpPr>
        <p:spPr>
          <a:xfrm>
            <a:off x="179388" y="1179513"/>
            <a:ext cx="8713787" cy="5562600"/>
          </a:xfrm>
        </p:spPr>
        <p:txBody>
          <a:bodyPr/>
          <a:lstStyle/>
          <a:p>
            <a:pPr>
              <a:spcBef>
                <a:spcPct val="0"/>
              </a:spcBef>
            </a:pPr>
            <a:r>
              <a:rPr lang="en-US" altLang="zh-CN" sz="2000" smtClean="0">
                <a:latin typeface="Times New Roman" pitchFamily="18" charset="0"/>
              </a:rPr>
              <a:t>        21</a:t>
            </a:r>
            <a:r>
              <a:rPr lang="zh-CN" altLang="zh-CN" sz="2000" smtClean="0">
                <a:latin typeface="Times New Roman" pitchFamily="18" charset="0"/>
              </a:rPr>
              <a:t>世纪也是一个以网络计算机为核心的信息时代。数字化、网络化与信息化、经济全球化是</a:t>
            </a:r>
            <a:r>
              <a:rPr lang="en-US" altLang="zh-CN" sz="2000" smtClean="0">
                <a:latin typeface="Times New Roman" pitchFamily="18" charset="0"/>
              </a:rPr>
              <a:t>21</a:t>
            </a:r>
            <a:r>
              <a:rPr lang="zh-CN" altLang="zh-CN" sz="2000" smtClean="0">
                <a:latin typeface="Times New Roman" pitchFamily="18" charset="0"/>
              </a:rPr>
              <a:t>世纪的时代特征。随着信息技术的迅速发展，经济全球化不断加快。通过计算机技术、数据通讯和互联网技术实现现代物流和电子商务已经成为大势所趋。随着全球经济一体化，信息网络化进程的加快，在技术革新迅猛发展的背景下，为满足对单个产品的标识和高效识别，美国麻省理工学院的自动识别实验室在美国统一代码委员会</a:t>
            </a:r>
            <a:r>
              <a:rPr lang="en-US" altLang="zh-CN" sz="2000" smtClean="0">
                <a:latin typeface="Times New Roman" pitchFamily="18" charset="0"/>
              </a:rPr>
              <a:t>(UCC)</a:t>
            </a:r>
            <a:r>
              <a:rPr lang="zh-CN" altLang="zh-CN" sz="2000" smtClean="0">
                <a:latin typeface="Times New Roman" pitchFamily="18" charset="0"/>
              </a:rPr>
              <a:t>的支持下，提出：要在计算机互联网的基础上，利用</a:t>
            </a:r>
            <a:r>
              <a:rPr lang="en-US" altLang="zh-CN" sz="2000" smtClean="0">
                <a:latin typeface="Times New Roman" pitchFamily="18" charset="0"/>
              </a:rPr>
              <a:t>RFID</a:t>
            </a:r>
            <a:r>
              <a:rPr lang="zh-CN" altLang="zh-CN" sz="2000" smtClean="0">
                <a:latin typeface="Times New Roman" pitchFamily="18" charset="0"/>
              </a:rPr>
              <a:t>、无线数据通信技术，构造一个覆盖世界万物的系统还提出了产品电子代码</a:t>
            </a:r>
            <a:r>
              <a:rPr lang="en-US" altLang="zh-CN" sz="2000" smtClean="0">
                <a:latin typeface="Times New Roman" pitchFamily="18" charset="0"/>
              </a:rPr>
              <a:t>(EPC)</a:t>
            </a:r>
            <a:r>
              <a:rPr lang="zh-CN" altLang="zh-CN" sz="2000" smtClean="0">
                <a:latin typeface="Times New Roman" pitchFamily="18" charset="0"/>
              </a:rPr>
              <a:t>的概念，随后由国际物品编码协会和美国统一代码委员会主导，实现了全球统一标识系统中的</a:t>
            </a:r>
            <a:r>
              <a:rPr lang="en-US" altLang="zh-CN" sz="2000" smtClean="0">
                <a:latin typeface="Times New Roman" pitchFamily="18" charset="0"/>
              </a:rPr>
              <a:t>GTIN</a:t>
            </a:r>
            <a:r>
              <a:rPr lang="zh-CN" altLang="zh-CN" sz="2000" smtClean="0">
                <a:latin typeface="Times New Roman" pitchFamily="18" charset="0"/>
              </a:rPr>
              <a:t>编码体系与</a:t>
            </a:r>
            <a:r>
              <a:rPr lang="en-US" altLang="zh-CN" sz="2000" smtClean="0">
                <a:latin typeface="Times New Roman" pitchFamily="18" charset="0"/>
              </a:rPr>
              <a:t>EPC</a:t>
            </a:r>
            <a:r>
              <a:rPr lang="zh-CN" altLang="zh-CN" sz="2000" smtClean="0">
                <a:latin typeface="Times New Roman" pitchFamily="18" charset="0"/>
              </a:rPr>
              <a:t>概念的完善结合，将</a:t>
            </a:r>
            <a:r>
              <a:rPr lang="en-US" altLang="zh-CN" sz="2000" smtClean="0">
                <a:latin typeface="Times New Roman" pitchFamily="18" charset="0"/>
              </a:rPr>
              <a:t>EPC</a:t>
            </a:r>
            <a:r>
              <a:rPr lang="zh-CN" altLang="zh-CN" sz="2000" smtClean="0">
                <a:latin typeface="Times New Roman" pitchFamily="18" charset="0"/>
              </a:rPr>
              <a:t>纳入了全球统一标识系统，从而确立了</a:t>
            </a:r>
            <a:r>
              <a:rPr lang="en-US" altLang="zh-CN" sz="2000" smtClean="0">
                <a:latin typeface="Times New Roman" pitchFamily="18" charset="0"/>
              </a:rPr>
              <a:t>EPC</a:t>
            </a:r>
            <a:r>
              <a:rPr lang="zh-CN" altLang="zh-CN" sz="2000" smtClean="0">
                <a:latin typeface="Times New Roman" pitchFamily="18" charset="0"/>
              </a:rPr>
              <a:t>在全球统一标识体系中的战略地位</a:t>
            </a:r>
            <a:r>
              <a:rPr lang="en-US" altLang="zh-CN" sz="2000" smtClean="0">
                <a:latin typeface="Times New Roman" pitchFamily="18" charset="0"/>
              </a:rPr>
              <a:t>.</a:t>
            </a:r>
            <a:r>
              <a:rPr lang="zh-CN" altLang="zh-CN" sz="2000" smtClean="0">
                <a:latin typeface="Times New Roman" pitchFamily="18" charset="0"/>
              </a:rPr>
              <a:t>。</a:t>
            </a:r>
            <a:r>
              <a:rPr lang="en-US" altLang="zh-CN" sz="2000" smtClean="0">
                <a:latin typeface="Times New Roman" pitchFamily="18" charset="0"/>
              </a:rPr>
              <a:t>EPC</a:t>
            </a:r>
            <a:r>
              <a:rPr lang="zh-CN" altLang="zh-CN" sz="2000" smtClean="0">
                <a:latin typeface="Times New Roman" pitchFamily="18" charset="0"/>
              </a:rPr>
              <a:t>标签是编号（每一个商品唯一的号码，</a:t>
            </a:r>
            <a:r>
              <a:rPr lang="en-US" altLang="zh-CN" sz="2000" smtClean="0">
                <a:latin typeface="Times New Roman" pitchFamily="18" charset="0"/>
              </a:rPr>
              <a:t>“</a:t>
            </a:r>
            <a:r>
              <a:rPr lang="zh-CN" altLang="zh-CN" sz="2000" smtClean="0">
                <a:latin typeface="Times New Roman" pitchFamily="18" charset="0"/>
              </a:rPr>
              <a:t>牌照</a:t>
            </a:r>
            <a:r>
              <a:rPr lang="en-US" altLang="zh-CN" sz="2000" smtClean="0">
                <a:latin typeface="Times New Roman" pitchFamily="18" charset="0"/>
              </a:rPr>
              <a:t>”)</a:t>
            </a:r>
            <a:r>
              <a:rPr lang="zh-CN" altLang="zh-CN" sz="2000" smtClean="0">
                <a:latin typeface="Times New Roman" pitchFamily="18" charset="0"/>
              </a:rPr>
              <a:t>的载体，当</a:t>
            </a:r>
            <a:r>
              <a:rPr lang="en-US" altLang="zh-CN" sz="2000" smtClean="0">
                <a:latin typeface="Times New Roman" pitchFamily="18" charset="0"/>
              </a:rPr>
              <a:t>EPC</a:t>
            </a:r>
            <a:r>
              <a:rPr lang="zh-CN" altLang="zh-CN" sz="2000" smtClean="0">
                <a:latin typeface="Times New Roman" pitchFamily="18" charset="0"/>
              </a:rPr>
              <a:t>标签贴在物品上或内嵌在物品中的时候，即将该物品与</a:t>
            </a:r>
            <a:r>
              <a:rPr lang="en-US" altLang="zh-CN" sz="2000" smtClean="0">
                <a:latin typeface="Times New Roman" pitchFamily="18" charset="0"/>
              </a:rPr>
              <a:t>EPC</a:t>
            </a:r>
            <a:r>
              <a:rPr lang="zh-CN" altLang="zh-CN" sz="2000" smtClean="0">
                <a:latin typeface="Times New Roman" pitchFamily="18" charset="0"/>
              </a:rPr>
              <a:t>标签中的产品电子码建立起了一对一的对应关系。</a:t>
            </a:r>
            <a:r>
              <a:rPr lang="en-US" altLang="zh-CN" sz="2000" smtClean="0">
                <a:latin typeface="Times New Roman" pitchFamily="18" charset="0"/>
              </a:rPr>
              <a:t>EPC</a:t>
            </a:r>
            <a:r>
              <a:rPr lang="zh-CN" altLang="zh-CN" sz="2000" smtClean="0">
                <a:latin typeface="Times New Roman" pitchFamily="18" charset="0"/>
              </a:rPr>
              <a:t>标签从本质上来说是一个电子标签，通过射频识别系统的电子标签读写器可以实现对</a:t>
            </a:r>
            <a:r>
              <a:rPr lang="en-US" altLang="zh-CN" sz="2000" smtClean="0">
                <a:latin typeface="Times New Roman" pitchFamily="18" charset="0"/>
              </a:rPr>
              <a:t>EPC</a:t>
            </a:r>
            <a:r>
              <a:rPr lang="zh-CN" altLang="zh-CN" sz="2000" smtClean="0">
                <a:latin typeface="Times New Roman" pitchFamily="18" charset="0"/>
              </a:rPr>
              <a:t>标签内存信息的读取。这个内存信息通常就是产品电子码，产品电子码经读写器上报给物联网中间件，经处理后存储在分布式数据库中。用户查询产品信息时只要在网络浏览器的地址栏输入产品名称、生产商、供货商等信息，就可以实时获悉产品在供应链中的状况。</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smtClean="0"/>
              <a:t>第四节 </a:t>
            </a:r>
            <a:r>
              <a:rPr lang="zh-CN" altLang="zh-CN" smtClean="0"/>
              <a:t>物联网技术及其发展</a:t>
            </a:r>
            <a:endParaRPr lang="zh-CN" altLang="en-US" smtClean="0"/>
          </a:p>
        </p:txBody>
      </p:sp>
      <p:sp>
        <p:nvSpPr>
          <p:cNvPr id="33795" name="内容占位符 2"/>
          <p:cNvSpPr>
            <a:spLocks noGrp="1"/>
          </p:cNvSpPr>
          <p:nvPr>
            <p:ph idx="1"/>
          </p:nvPr>
        </p:nvSpPr>
        <p:spPr>
          <a:xfrm>
            <a:off x="179388" y="1179513"/>
            <a:ext cx="8713787" cy="5562600"/>
          </a:xfrm>
        </p:spPr>
        <p:txBody>
          <a:bodyPr/>
          <a:lstStyle/>
          <a:p>
            <a:pPr>
              <a:spcBef>
                <a:spcPct val="0"/>
              </a:spcBef>
            </a:pPr>
            <a:r>
              <a:rPr lang="en-US" altLang="zh-CN" sz="2000" smtClean="0">
                <a:solidFill>
                  <a:srgbClr val="00B0F0"/>
                </a:solidFill>
              </a:rPr>
              <a:t>2</a:t>
            </a:r>
            <a:r>
              <a:rPr lang="zh-CN" altLang="en-US" sz="2000" smtClean="0">
                <a:solidFill>
                  <a:srgbClr val="00B0F0"/>
                </a:solidFill>
              </a:rPr>
              <a:t>、</a:t>
            </a:r>
            <a:r>
              <a:rPr lang="zh-CN" altLang="zh-CN" sz="2000" smtClean="0">
                <a:solidFill>
                  <a:srgbClr val="00B0F0"/>
                </a:solidFill>
              </a:rPr>
              <a:t>物联网的结构</a:t>
            </a:r>
          </a:p>
          <a:p>
            <a:pPr>
              <a:spcBef>
                <a:spcPct val="0"/>
              </a:spcBef>
            </a:pPr>
            <a:endParaRPr lang="en-US" altLang="zh-CN" sz="2000" smtClean="0"/>
          </a:p>
          <a:p>
            <a:pPr>
              <a:spcBef>
                <a:spcPct val="0"/>
              </a:spcBef>
            </a:pPr>
            <a:r>
              <a:rPr lang="en-US" altLang="zh-CN" sz="2000" smtClean="0">
                <a:latin typeface="Times New Roman" pitchFamily="18" charset="0"/>
              </a:rPr>
              <a:t>        </a:t>
            </a:r>
            <a:r>
              <a:rPr lang="zh-CN" altLang="zh-CN" sz="2000" smtClean="0">
                <a:latin typeface="Times New Roman" pitchFamily="18" charset="0"/>
              </a:rPr>
              <a:t>物联网的整个结构可分为射频识别系统和信息网络系统两部分。射频识别系统主要由标签和读写器组成，两者通过</a:t>
            </a:r>
            <a:r>
              <a:rPr lang="en-US" altLang="zh-CN" sz="2000" smtClean="0">
                <a:latin typeface="Times New Roman" pitchFamily="18" charset="0"/>
              </a:rPr>
              <a:t>RFID</a:t>
            </a:r>
            <a:r>
              <a:rPr lang="zh-CN" altLang="zh-CN" sz="2000" smtClean="0">
                <a:latin typeface="Times New Roman" pitchFamily="18" charset="0"/>
              </a:rPr>
              <a:t>空中接口通信。读写器获取产品标识后，通过</a:t>
            </a:r>
            <a:r>
              <a:rPr lang="en-US" altLang="zh-CN" sz="2000" smtClean="0">
                <a:latin typeface="Times New Roman" pitchFamily="18" charset="0"/>
              </a:rPr>
              <a:t>internet</a:t>
            </a:r>
            <a:r>
              <a:rPr lang="zh-CN" altLang="zh-CN" sz="2000" smtClean="0">
                <a:latin typeface="Times New Roman" pitchFamily="18" charset="0"/>
              </a:rPr>
              <a:t>或其他通讯方式将产品标识上传至信息网络系统的中间件，然后通过</a:t>
            </a:r>
            <a:r>
              <a:rPr lang="en-US" altLang="zh-CN" sz="2000" smtClean="0">
                <a:latin typeface="Times New Roman" pitchFamily="18" charset="0"/>
              </a:rPr>
              <a:t>ONS</a:t>
            </a:r>
            <a:r>
              <a:rPr lang="zh-CN" altLang="zh-CN" sz="2000" smtClean="0">
                <a:latin typeface="Times New Roman" pitchFamily="18" charset="0"/>
              </a:rPr>
              <a:t>解析获取产品的对象名称，继而通过</a:t>
            </a:r>
            <a:r>
              <a:rPr lang="en-US" altLang="zh-CN" sz="2000" smtClean="0">
                <a:latin typeface="Times New Roman" pitchFamily="18" charset="0"/>
              </a:rPr>
              <a:t>EPC</a:t>
            </a:r>
            <a:r>
              <a:rPr lang="zh-CN" altLang="zh-CN" sz="2000" smtClean="0">
                <a:latin typeface="Times New Roman" pitchFamily="18" charset="0"/>
              </a:rPr>
              <a:t>信息服务的各种接口获得产品信息的各种相关服务。整个信息系统的运行都会借助</a:t>
            </a:r>
            <a:r>
              <a:rPr lang="en-US" altLang="zh-CN" sz="2000" smtClean="0">
                <a:latin typeface="Times New Roman" pitchFamily="18" charset="0"/>
              </a:rPr>
              <a:t>internet</a:t>
            </a:r>
            <a:r>
              <a:rPr lang="zh-CN" altLang="zh-CN" sz="2000" smtClean="0">
                <a:latin typeface="Times New Roman" pitchFamily="18" charset="0"/>
              </a:rPr>
              <a:t>的网络系统，利用在</a:t>
            </a:r>
            <a:r>
              <a:rPr lang="en-US" altLang="zh-CN" sz="2000" smtClean="0">
                <a:latin typeface="Times New Roman" pitchFamily="18" charset="0"/>
              </a:rPr>
              <a:t>internet</a:t>
            </a:r>
            <a:r>
              <a:rPr lang="zh-CN" altLang="zh-CN" sz="2000" smtClean="0">
                <a:latin typeface="Times New Roman" pitchFamily="18" charset="0"/>
              </a:rPr>
              <a:t>基础上的发展出的通信协议和描述语言。因此我们可以说物联网是架构在</a:t>
            </a:r>
            <a:r>
              <a:rPr lang="en-US" altLang="zh-CN" sz="2000" smtClean="0">
                <a:latin typeface="Times New Roman" pitchFamily="18" charset="0"/>
              </a:rPr>
              <a:t>internet</a:t>
            </a:r>
            <a:r>
              <a:rPr lang="zh-CN" altLang="zh-CN" sz="2000" smtClean="0">
                <a:latin typeface="Times New Roman" pitchFamily="18" charset="0"/>
              </a:rPr>
              <a:t>基础上的关于各种物理产品信息服务的总和。</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smtClean="0"/>
              <a:t>第四节 </a:t>
            </a:r>
            <a:r>
              <a:rPr lang="zh-CN" altLang="zh-CN" smtClean="0"/>
              <a:t>物联网技术及其发展</a:t>
            </a:r>
            <a:endParaRPr lang="zh-CN" altLang="en-US" smtClean="0"/>
          </a:p>
        </p:txBody>
      </p:sp>
      <p:sp>
        <p:nvSpPr>
          <p:cNvPr id="34819" name="内容占位符 2"/>
          <p:cNvSpPr>
            <a:spLocks noGrp="1"/>
          </p:cNvSpPr>
          <p:nvPr>
            <p:ph idx="1"/>
          </p:nvPr>
        </p:nvSpPr>
        <p:spPr>
          <a:xfrm>
            <a:off x="179388" y="1179513"/>
            <a:ext cx="8713787" cy="5562600"/>
          </a:xfrm>
        </p:spPr>
        <p:txBody>
          <a:bodyPr/>
          <a:lstStyle/>
          <a:p>
            <a:pPr>
              <a:spcBef>
                <a:spcPct val="0"/>
              </a:spcBef>
            </a:pPr>
            <a:r>
              <a:rPr lang="en-US" altLang="zh-CN" sz="2000" smtClean="0">
                <a:solidFill>
                  <a:srgbClr val="00B0F0"/>
                </a:solidFill>
              </a:rPr>
              <a:t>3</a:t>
            </a:r>
            <a:r>
              <a:rPr lang="zh-CN" altLang="en-US" sz="2000" smtClean="0">
                <a:solidFill>
                  <a:srgbClr val="00B0F0"/>
                </a:solidFill>
              </a:rPr>
              <a:t>、</a:t>
            </a:r>
            <a:r>
              <a:rPr lang="zh-CN" altLang="zh-CN" sz="2000" smtClean="0">
                <a:solidFill>
                  <a:srgbClr val="00B0F0"/>
                </a:solidFill>
              </a:rPr>
              <a:t>物联网中运用的技术</a:t>
            </a:r>
          </a:p>
          <a:p>
            <a:pPr>
              <a:spcBef>
                <a:spcPct val="0"/>
              </a:spcBef>
            </a:pPr>
            <a:r>
              <a:rPr lang="zh-CN" altLang="en-US" sz="2000" smtClean="0">
                <a:latin typeface="Times New Roman" pitchFamily="18" charset="0"/>
              </a:rPr>
              <a:t>（</a:t>
            </a:r>
            <a:r>
              <a:rPr lang="en-US" altLang="zh-CN" sz="2000" smtClean="0">
                <a:latin typeface="Times New Roman" pitchFamily="18" charset="0"/>
              </a:rPr>
              <a:t>1</a:t>
            </a:r>
            <a:r>
              <a:rPr lang="zh-CN" altLang="en-US" sz="2000" smtClean="0">
                <a:latin typeface="Times New Roman" pitchFamily="18" charset="0"/>
              </a:rPr>
              <a:t>）</a:t>
            </a:r>
            <a:r>
              <a:rPr lang="en-US" altLang="zh-CN" sz="2000" smtClean="0">
                <a:latin typeface="Times New Roman" pitchFamily="18" charset="0"/>
              </a:rPr>
              <a:t>EPC</a:t>
            </a:r>
            <a:r>
              <a:rPr lang="zh-CN" altLang="zh-CN" sz="2000" smtClean="0">
                <a:latin typeface="Times New Roman" pitchFamily="18" charset="0"/>
              </a:rPr>
              <a:t>网络系统的结构</a:t>
            </a:r>
          </a:p>
          <a:p>
            <a:pPr>
              <a:spcBef>
                <a:spcPct val="0"/>
              </a:spcBef>
            </a:pPr>
            <a:r>
              <a:rPr lang="en-US" altLang="zh-CN" sz="2000" smtClean="0">
                <a:latin typeface="Times New Roman" pitchFamily="18" charset="0"/>
              </a:rPr>
              <a:t>        </a:t>
            </a:r>
            <a:r>
              <a:rPr lang="zh-CN" altLang="zh-CN" sz="2000" smtClean="0">
                <a:latin typeface="Times New Roman" pitchFamily="18" charset="0"/>
              </a:rPr>
              <a:t>在由</a:t>
            </a:r>
            <a:r>
              <a:rPr lang="en-US" altLang="zh-CN" sz="2000" smtClean="0">
                <a:latin typeface="Times New Roman" pitchFamily="18" charset="0"/>
              </a:rPr>
              <a:t>EPC</a:t>
            </a:r>
            <a:r>
              <a:rPr lang="zh-CN" altLang="zh-CN" sz="2000" smtClean="0">
                <a:latin typeface="Times New Roman" pitchFamily="18" charset="0"/>
              </a:rPr>
              <a:t>标签、识读器、</a:t>
            </a:r>
            <a:r>
              <a:rPr lang="en-US" altLang="zh-CN" sz="2000" smtClean="0">
                <a:latin typeface="Times New Roman" pitchFamily="18" charset="0"/>
              </a:rPr>
              <a:t>Savant</a:t>
            </a:r>
            <a:r>
              <a:rPr lang="zh-CN" altLang="zh-CN" sz="2000" smtClean="0">
                <a:latin typeface="Times New Roman" pitchFamily="18" charset="0"/>
              </a:rPr>
              <a:t>服务器、</a:t>
            </a:r>
            <a:r>
              <a:rPr lang="en-US" altLang="zh-CN" sz="2000" smtClean="0">
                <a:latin typeface="Times New Roman" pitchFamily="18" charset="0"/>
              </a:rPr>
              <a:t>Internet</a:t>
            </a:r>
            <a:r>
              <a:rPr lang="zh-CN" altLang="zh-CN" sz="2000" smtClean="0">
                <a:latin typeface="Times New Roman" pitchFamily="18" charset="0"/>
              </a:rPr>
              <a:t>、</a:t>
            </a:r>
            <a:r>
              <a:rPr lang="en-US" altLang="zh-CN" sz="2000" smtClean="0">
                <a:latin typeface="Times New Roman" pitchFamily="18" charset="0"/>
              </a:rPr>
              <a:t>ONS</a:t>
            </a:r>
            <a:r>
              <a:rPr lang="zh-CN" altLang="zh-CN" sz="2000" smtClean="0">
                <a:latin typeface="Times New Roman" pitchFamily="18" charset="0"/>
              </a:rPr>
              <a:t>服务器、</a:t>
            </a:r>
            <a:r>
              <a:rPr lang="en-US" altLang="zh-CN" sz="2000" smtClean="0">
                <a:latin typeface="Times New Roman" pitchFamily="18" charset="0"/>
              </a:rPr>
              <a:t>PML</a:t>
            </a:r>
            <a:r>
              <a:rPr lang="zh-CN" altLang="zh-CN" sz="2000" smtClean="0">
                <a:latin typeface="Times New Roman" pitchFamily="18" charset="0"/>
              </a:rPr>
              <a:t>服务器以及众多数据库组成的实物互联网中，识读器读出的</a:t>
            </a:r>
            <a:r>
              <a:rPr lang="en-US" altLang="zh-CN" sz="2000" smtClean="0">
                <a:latin typeface="Times New Roman" pitchFamily="18" charset="0"/>
              </a:rPr>
              <a:t>EPC</a:t>
            </a:r>
            <a:r>
              <a:rPr lang="zh-CN" altLang="zh-CN" sz="2000" smtClean="0">
                <a:latin typeface="Times New Roman" pitchFamily="18" charset="0"/>
              </a:rPr>
              <a:t>只是一个信息参考</a:t>
            </a:r>
            <a:r>
              <a:rPr lang="en-US" altLang="zh-CN" sz="2000" smtClean="0">
                <a:latin typeface="Times New Roman" pitchFamily="18" charset="0"/>
              </a:rPr>
              <a:t>(</a:t>
            </a:r>
            <a:r>
              <a:rPr lang="zh-CN" altLang="zh-CN" sz="2000" smtClean="0">
                <a:latin typeface="Times New Roman" pitchFamily="18" charset="0"/>
              </a:rPr>
              <a:t>指针</a:t>
            </a:r>
            <a:r>
              <a:rPr lang="en-US" altLang="zh-CN" sz="2000" smtClean="0">
                <a:latin typeface="Times New Roman" pitchFamily="18" charset="0"/>
              </a:rPr>
              <a:t>)</a:t>
            </a:r>
            <a:r>
              <a:rPr lang="zh-CN" altLang="zh-CN" sz="2000" smtClean="0">
                <a:latin typeface="Times New Roman" pitchFamily="18" charset="0"/>
              </a:rPr>
              <a:t>，由这个信息参考从</a:t>
            </a:r>
            <a:r>
              <a:rPr lang="en-US" altLang="zh-CN" sz="2000" smtClean="0">
                <a:latin typeface="Times New Roman" pitchFamily="18" charset="0"/>
              </a:rPr>
              <a:t>INTERNET</a:t>
            </a:r>
            <a:r>
              <a:rPr lang="zh-CN" altLang="zh-CN" sz="2000" smtClean="0">
                <a:latin typeface="Times New Roman" pitchFamily="18" charset="0"/>
              </a:rPr>
              <a:t>找到</a:t>
            </a:r>
            <a:r>
              <a:rPr lang="en-US" altLang="zh-CN" sz="2000" smtClean="0">
                <a:latin typeface="Times New Roman" pitchFamily="18" charset="0"/>
              </a:rPr>
              <a:t>IP</a:t>
            </a:r>
            <a:r>
              <a:rPr lang="zh-CN" altLang="zh-CN" sz="2000" smtClean="0">
                <a:latin typeface="Times New Roman" pitchFamily="18" charset="0"/>
              </a:rPr>
              <a:t>地址并获取该地址中存放的相关的物品信息，并采用分布式</a:t>
            </a:r>
            <a:r>
              <a:rPr lang="en-US" altLang="zh-CN" sz="2000" smtClean="0">
                <a:latin typeface="Times New Roman" pitchFamily="18" charset="0"/>
              </a:rPr>
              <a:t>Savant</a:t>
            </a:r>
            <a:r>
              <a:rPr lang="zh-CN" altLang="zh-CN" sz="2000" smtClean="0">
                <a:latin typeface="Times New Roman" pitchFamily="18" charset="0"/>
              </a:rPr>
              <a:t>软件系统处理和管理由识读器读取的一连串</a:t>
            </a:r>
            <a:r>
              <a:rPr lang="en-US" altLang="zh-CN" sz="2000" smtClean="0">
                <a:latin typeface="Times New Roman" pitchFamily="18" charset="0"/>
              </a:rPr>
              <a:t>EPC</a:t>
            </a:r>
            <a:r>
              <a:rPr lang="zh-CN" altLang="zh-CN" sz="2000" smtClean="0">
                <a:latin typeface="Times New Roman" pitchFamily="18" charset="0"/>
              </a:rPr>
              <a:t>信息。由于在标签上只有一个</a:t>
            </a:r>
            <a:r>
              <a:rPr lang="en-US" altLang="zh-CN" sz="2000" smtClean="0">
                <a:latin typeface="Times New Roman" pitchFamily="18" charset="0"/>
              </a:rPr>
              <a:t>EPC</a:t>
            </a:r>
            <a:r>
              <a:rPr lang="zh-CN" altLang="zh-CN" sz="2000" smtClean="0">
                <a:latin typeface="Times New Roman" pitchFamily="18" charset="0"/>
              </a:rPr>
              <a:t>代码，计算机需要知道与该</a:t>
            </a:r>
            <a:r>
              <a:rPr lang="en-US" altLang="zh-CN" sz="2000" smtClean="0">
                <a:latin typeface="Times New Roman" pitchFamily="18" charset="0"/>
              </a:rPr>
              <a:t>EPC</a:t>
            </a:r>
            <a:r>
              <a:rPr lang="zh-CN" altLang="zh-CN" sz="2000" smtClean="0">
                <a:latin typeface="Times New Roman" pitchFamily="18" charset="0"/>
              </a:rPr>
              <a:t>匹配的其它信息，这就需要</a:t>
            </a:r>
            <a:r>
              <a:rPr lang="en-US" altLang="zh-CN" sz="2000" smtClean="0">
                <a:latin typeface="Times New Roman" pitchFamily="18" charset="0"/>
              </a:rPr>
              <a:t>ONS</a:t>
            </a:r>
            <a:r>
              <a:rPr lang="zh-CN" altLang="zh-CN" sz="2000" smtClean="0">
                <a:latin typeface="Times New Roman" pitchFamily="18" charset="0"/>
              </a:rPr>
              <a:t>来提供一种自动化的网络数据库服务，</a:t>
            </a:r>
            <a:r>
              <a:rPr lang="en-US" altLang="zh-CN" sz="2000" smtClean="0">
                <a:latin typeface="Times New Roman" pitchFamily="18" charset="0"/>
              </a:rPr>
              <a:t>Savant</a:t>
            </a:r>
            <a:r>
              <a:rPr lang="zh-CN" altLang="zh-CN" sz="2000" smtClean="0">
                <a:latin typeface="Times New Roman" pitchFamily="18" charset="0"/>
              </a:rPr>
              <a:t>将</a:t>
            </a:r>
            <a:r>
              <a:rPr lang="en-US" altLang="zh-CN" sz="2000" smtClean="0">
                <a:latin typeface="Times New Roman" pitchFamily="18" charset="0"/>
              </a:rPr>
              <a:t>EPC</a:t>
            </a:r>
            <a:r>
              <a:rPr lang="zh-CN" altLang="zh-CN" sz="2000" smtClean="0">
                <a:latin typeface="Times New Roman" pitchFamily="18" charset="0"/>
              </a:rPr>
              <a:t>传给</a:t>
            </a:r>
            <a:r>
              <a:rPr lang="en-US" altLang="zh-CN" sz="2000" smtClean="0">
                <a:latin typeface="Times New Roman" pitchFamily="18" charset="0"/>
              </a:rPr>
              <a:t>ONS</a:t>
            </a:r>
            <a:r>
              <a:rPr lang="zh-CN" altLang="zh-CN" sz="2000" smtClean="0">
                <a:latin typeface="Times New Roman" pitchFamily="18" charset="0"/>
              </a:rPr>
              <a:t>，</a:t>
            </a:r>
            <a:r>
              <a:rPr lang="en-US" altLang="zh-CN" sz="2000" smtClean="0">
                <a:latin typeface="Times New Roman" pitchFamily="18" charset="0"/>
              </a:rPr>
              <a:t>ONS</a:t>
            </a:r>
            <a:r>
              <a:rPr lang="zh-CN" altLang="zh-CN" sz="2000" smtClean="0">
                <a:latin typeface="Times New Roman" pitchFamily="18" charset="0"/>
              </a:rPr>
              <a:t>指示</a:t>
            </a:r>
            <a:r>
              <a:rPr lang="en-US" altLang="zh-CN" sz="2000" smtClean="0">
                <a:latin typeface="Times New Roman" pitchFamily="18" charset="0"/>
              </a:rPr>
              <a:t>Savant</a:t>
            </a:r>
            <a:r>
              <a:rPr lang="zh-CN" altLang="zh-CN" sz="2000" smtClean="0">
                <a:latin typeface="Times New Roman" pitchFamily="18" charset="0"/>
              </a:rPr>
              <a:t>到一个保存着产品文件的</a:t>
            </a:r>
            <a:r>
              <a:rPr lang="en-US" altLang="zh-CN" sz="2000" smtClean="0">
                <a:latin typeface="Times New Roman" pitchFamily="18" charset="0"/>
              </a:rPr>
              <a:t>PML</a:t>
            </a:r>
            <a:r>
              <a:rPr lang="zh-CN" altLang="zh-CN" sz="2000" smtClean="0">
                <a:latin typeface="Times New Roman" pitchFamily="18" charset="0"/>
              </a:rPr>
              <a:t>服务器查找，该文件可由</a:t>
            </a:r>
            <a:r>
              <a:rPr lang="en-US" altLang="zh-CN" sz="2000" smtClean="0">
                <a:latin typeface="Times New Roman" pitchFamily="18" charset="0"/>
              </a:rPr>
              <a:t>Savant</a:t>
            </a:r>
            <a:r>
              <a:rPr lang="zh-CN" altLang="zh-CN" sz="2000" smtClean="0">
                <a:latin typeface="Times New Roman" pitchFamily="18" charset="0"/>
              </a:rPr>
              <a:t>复制，因而文件中的产品信息就能传到供应链上，相对应地，</a:t>
            </a:r>
            <a:r>
              <a:rPr lang="en-US" altLang="zh-CN" sz="2000" smtClean="0">
                <a:latin typeface="Times New Roman" pitchFamily="18" charset="0"/>
              </a:rPr>
              <a:t>EPC</a:t>
            </a:r>
            <a:r>
              <a:rPr lang="zh-CN" altLang="zh-CN" sz="2000" smtClean="0">
                <a:latin typeface="Times New Roman" pitchFamily="18" charset="0"/>
              </a:rPr>
              <a:t>系统的工</a:t>
            </a:r>
            <a:r>
              <a:rPr lang="en-US" altLang="zh-CN" sz="2000" smtClean="0">
                <a:latin typeface="Times New Roman" pitchFamily="18" charset="0"/>
              </a:rPr>
              <a:t>EPC</a:t>
            </a:r>
            <a:r>
              <a:rPr lang="zh-CN" altLang="zh-CN" sz="2000" smtClean="0">
                <a:latin typeface="Times New Roman" pitchFamily="18" charset="0"/>
              </a:rPr>
              <a:t>系统是一个全球的大系统，供应链各个环节、各个节点、各个方面都可受益，但对低价值的识别对象来说，如：食品，消费品等，它们对</a:t>
            </a:r>
            <a:r>
              <a:rPr lang="en-US" altLang="zh-CN" sz="2000" smtClean="0">
                <a:latin typeface="Times New Roman" pitchFamily="18" charset="0"/>
              </a:rPr>
              <a:t>EPC</a:t>
            </a:r>
            <a:r>
              <a:rPr lang="zh-CN" altLang="zh-CN" sz="2000" smtClean="0">
                <a:latin typeface="Times New Roman" pitchFamily="18" charset="0"/>
              </a:rPr>
              <a:t>系统引起的附加价格十分敏感。</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t>第四节 </a:t>
            </a:r>
            <a:r>
              <a:rPr lang="zh-CN" altLang="zh-CN" smtClean="0"/>
              <a:t>物联网技术及其发展</a:t>
            </a:r>
            <a:endParaRPr lang="zh-CN" altLang="en-US" smtClean="0"/>
          </a:p>
        </p:txBody>
      </p:sp>
      <p:sp>
        <p:nvSpPr>
          <p:cNvPr id="35843" name="内容占位符 2"/>
          <p:cNvSpPr>
            <a:spLocks noGrp="1"/>
          </p:cNvSpPr>
          <p:nvPr>
            <p:ph idx="1"/>
          </p:nvPr>
        </p:nvSpPr>
        <p:spPr>
          <a:xfrm>
            <a:off x="179388" y="1052513"/>
            <a:ext cx="8713787" cy="5562600"/>
          </a:xfrm>
        </p:spPr>
        <p:txBody>
          <a:bodyPr/>
          <a:lstStyle/>
          <a:p>
            <a:pPr>
              <a:spcBef>
                <a:spcPct val="0"/>
              </a:spcBef>
            </a:pPr>
            <a:r>
              <a:rPr lang="en-US" altLang="zh-CN" sz="2000" smtClean="0">
                <a:solidFill>
                  <a:srgbClr val="00B0F0"/>
                </a:solidFill>
              </a:rPr>
              <a:t>3</a:t>
            </a:r>
            <a:r>
              <a:rPr lang="zh-CN" altLang="en-US" sz="2000" smtClean="0">
                <a:solidFill>
                  <a:srgbClr val="00B0F0"/>
                </a:solidFill>
              </a:rPr>
              <a:t>、</a:t>
            </a:r>
            <a:r>
              <a:rPr lang="zh-CN" altLang="zh-CN" sz="2000" smtClean="0">
                <a:solidFill>
                  <a:srgbClr val="00B0F0"/>
                </a:solidFill>
              </a:rPr>
              <a:t>物联网中运用的技术</a:t>
            </a:r>
          </a:p>
          <a:p>
            <a:pPr>
              <a:spcBef>
                <a:spcPct val="0"/>
              </a:spcBef>
            </a:pPr>
            <a:r>
              <a:rPr lang="en-US" altLang="zh-CN" sz="2000" smtClean="0">
                <a:latin typeface="Times New Roman" pitchFamily="18" charset="0"/>
              </a:rPr>
              <a:t>        EPC</a:t>
            </a:r>
            <a:r>
              <a:rPr lang="zh-CN" altLang="zh-CN" sz="2000" smtClean="0">
                <a:latin typeface="Times New Roman" pitchFamily="18" charset="0"/>
              </a:rPr>
              <a:t>系统正在考虑通过本身技术的进步，进一步阳氏成本，同时通过系统的整体运作使供应链管理得到更好的运作，提高效益，以便抵消和降低附加价格。</a:t>
            </a:r>
            <a:r>
              <a:rPr lang="en-US" altLang="zh-CN" sz="2000" smtClean="0">
                <a:latin typeface="Times New Roman" pitchFamily="18" charset="0"/>
              </a:rPr>
              <a:t>EPC/RFID</a:t>
            </a:r>
            <a:r>
              <a:rPr lang="zh-CN" altLang="zh-CN" sz="2000" smtClean="0">
                <a:latin typeface="Times New Roman" pitchFamily="18" charset="0"/>
              </a:rPr>
              <a:t>物品识别的目标是为每一物理实体提供唯一标识。它与传统条码技术相比有以下几方面的优点：</a:t>
            </a:r>
          </a:p>
          <a:p>
            <a:pPr>
              <a:spcBef>
                <a:spcPct val="0"/>
              </a:spcBef>
            </a:pPr>
            <a:r>
              <a:rPr lang="zh-CN" altLang="en-US" sz="2000" smtClean="0">
                <a:latin typeface="Times New Roman" pitchFamily="18" charset="0"/>
              </a:rPr>
              <a:t>①</a:t>
            </a:r>
            <a:r>
              <a:rPr lang="zh-CN" altLang="zh-CN" sz="2000" smtClean="0">
                <a:latin typeface="Times New Roman" pitchFamily="18" charset="0"/>
              </a:rPr>
              <a:t>唯一标识。条码只能识别一类产品</a:t>
            </a:r>
            <a:r>
              <a:rPr lang="en-US" altLang="zh-CN" sz="2000" smtClean="0">
                <a:latin typeface="Times New Roman" pitchFamily="18" charset="0"/>
              </a:rPr>
              <a:t>,</a:t>
            </a:r>
            <a:r>
              <a:rPr lang="zh-CN" altLang="zh-CN" sz="2000" smtClean="0">
                <a:latin typeface="Times New Roman" pitchFamily="18" charset="0"/>
              </a:rPr>
              <a:t>而无法识别单品</a:t>
            </a:r>
            <a:r>
              <a:rPr lang="en-US" altLang="zh-CN" sz="2000" smtClean="0">
                <a:latin typeface="Times New Roman" pitchFamily="18" charset="0"/>
              </a:rPr>
              <a:t>,</a:t>
            </a:r>
            <a:r>
              <a:rPr lang="zh-CN" altLang="zh-CN" sz="2000" smtClean="0">
                <a:latin typeface="Times New Roman" pitchFamily="18" charset="0"/>
              </a:rPr>
              <a:t>因此条码容易伪造。</a:t>
            </a:r>
            <a:r>
              <a:rPr lang="en-US" altLang="zh-CN" sz="2000" smtClean="0">
                <a:latin typeface="Times New Roman" pitchFamily="18" charset="0"/>
              </a:rPr>
              <a:t>RFID</a:t>
            </a:r>
            <a:r>
              <a:rPr lang="zh-CN" altLang="zh-CN" sz="2000" smtClean="0">
                <a:latin typeface="Times New Roman" pitchFamily="18" charset="0"/>
              </a:rPr>
              <a:t>却可以为单品提供唯一标识。</a:t>
            </a:r>
          </a:p>
          <a:p>
            <a:pPr>
              <a:spcBef>
                <a:spcPct val="0"/>
              </a:spcBef>
            </a:pPr>
            <a:r>
              <a:rPr lang="zh-CN" altLang="en-US" sz="2000" smtClean="0">
                <a:latin typeface="Times New Roman" pitchFamily="18" charset="0"/>
              </a:rPr>
              <a:t>②</a:t>
            </a:r>
            <a:r>
              <a:rPr lang="zh-CN" altLang="zh-CN" sz="2000" smtClean="0">
                <a:latin typeface="Times New Roman" pitchFamily="18" charset="0"/>
              </a:rPr>
              <a:t>读取方便。条码是可视传播技术。即扫描仪必须</a:t>
            </a:r>
            <a:r>
              <a:rPr lang="en-US" altLang="zh-CN" sz="2000" smtClean="0">
                <a:latin typeface="Times New Roman" pitchFamily="18" charset="0"/>
              </a:rPr>
              <a:t>“</a:t>
            </a:r>
            <a:r>
              <a:rPr lang="zh-CN" altLang="zh-CN" sz="2000" smtClean="0">
                <a:latin typeface="Times New Roman" pitchFamily="18" charset="0"/>
              </a:rPr>
              <a:t>看见</a:t>
            </a:r>
            <a:r>
              <a:rPr lang="en-US" altLang="zh-CN" sz="2000" smtClean="0">
                <a:latin typeface="Times New Roman" pitchFamily="18" charset="0"/>
              </a:rPr>
              <a:t>”</a:t>
            </a:r>
            <a:r>
              <a:rPr lang="zh-CN" altLang="zh-CN" sz="2000" smtClean="0">
                <a:latin typeface="Times New Roman" pitchFamily="18" charset="0"/>
              </a:rPr>
              <a:t>条码才能读取它</a:t>
            </a:r>
            <a:r>
              <a:rPr lang="en-US" altLang="zh-CN" sz="2000" smtClean="0">
                <a:latin typeface="Times New Roman" pitchFamily="18" charset="0"/>
              </a:rPr>
              <a:t>,</a:t>
            </a:r>
            <a:r>
              <a:rPr lang="zh-CN" altLang="zh-CN" sz="2000" smtClean="0">
                <a:latin typeface="Times New Roman" pitchFamily="18" charset="0"/>
              </a:rPr>
              <a:t>这表明人们通常必须将条码对准扫描仪才有效。相反</a:t>
            </a:r>
            <a:r>
              <a:rPr lang="en-US" altLang="zh-CN" sz="2000" smtClean="0">
                <a:latin typeface="Times New Roman" pitchFamily="18" charset="0"/>
              </a:rPr>
              <a:t>,</a:t>
            </a:r>
            <a:r>
              <a:rPr lang="zh-CN" altLang="zh-CN" sz="2000" smtClean="0">
                <a:latin typeface="Times New Roman" pitchFamily="18" charset="0"/>
              </a:rPr>
              <a:t>无线电识别并不需要可视传输技术</a:t>
            </a:r>
            <a:r>
              <a:rPr lang="en-US" altLang="zh-CN" sz="2000" smtClean="0">
                <a:latin typeface="Times New Roman" pitchFamily="18" charset="0"/>
              </a:rPr>
              <a:t>,</a:t>
            </a:r>
            <a:r>
              <a:rPr lang="zh-CN" altLang="zh-CN" sz="2000" smtClean="0">
                <a:latin typeface="Times New Roman" pitchFamily="18" charset="0"/>
              </a:rPr>
              <a:t>射频标签只要在识读器的读取范围内就可以了</a:t>
            </a:r>
            <a:r>
              <a:rPr lang="en-US" altLang="zh-CN" sz="2000" smtClean="0">
                <a:latin typeface="Times New Roman" pitchFamily="18" charset="0"/>
              </a:rPr>
              <a:t>,</a:t>
            </a:r>
            <a:r>
              <a:rPr lang="zh-CN" altLang="zh-CN" sz="2000" smtClean="0">
                <a:latin typeface="Times New Roman" pitchFamily="18" charset="0"/>
              </a:rPr>
              <a:t>甚至可以穿过外包装进行识别。这大大减少了人的参与</a:t>
            </a:r>
            <a:r>
              <a:rPr lang="en-US" altLang="zh-CN" sz="2000" smtClean="0">
                <a:latin typeface="Times New Roman" pitchFamily="18" charset="0"/>
              </a:rPr>
              <a:t>,</a:t>
            </a:r>
            <a:r>
              <a:rPr lang="zh-CN" altLang="zh-CN" sz="2000" smtClean="0">
                <a:latin typeface="Times New Roman" pitchFamily="18" charset="0"/>
              </a:rPr>
              <a:t>提高了识别效率。</a:t>
            </a:r>
          </a:p>
          <a:p>
            <a:pPr>
              <a:spcBef>
                <a:spcPct val="0"/>
              </a:spcBef>
            </a:pPr>
            <a:r>
              <a:rPr lang="zh-CN" altLang="en-US" sz="2000" smtClean="0">
                <a:latin typeface="Times New Roman" pitchFamily="18" charset="0"/>
              </a:rPr>
              <a:t>③</a:t>
            </a:r>
            <a:r>
              <a:rPr lang="zh-CN" altLang="zh-CN" sz="2000" smtClean="0">
                <a:latin typeface="Times New Roman" pitchFamily="18" charset="0"/>
              </a:rPr>
              <a:t>长寿耐用。纸型条码容易破损和受到污染。而</a:t>
            </a:r>
            <a:r>
              <a:rPr lang="en-US" altLang="zh-CN" sz="2000" smtClean="0">
                <a:latin typeface="Times New Roman" pitchFamily="18" charset="0"/>
              </a:rPr>
              <a:t>RFID</a:t>
            </a:r>
            <a:r>
              <a:rPr lang="zh-CN" altLang="zh-CN" sz="2000" smtClean="0">
                <a:latin typeface="Times New Roman" pitchFamily="18" charset="0"/>
              </a:rPr>
              <a:t>电子标签可以应用于粉尘、油污等高污染环境和放射性环境。</a:t>
            </a:r>
          </a:p>
          <a:p>
            <a:pPr>
              <a:spcBef>
                <a:spcPct val="0"/>
              </a:spcBef>
            </a:pPr>
            <a:r>
              <a:rPr lang="zh-CN" altLang="en-US" sz="2000" smtClean="0">
                <a:latin typeface="Times New Roman" pitchFamily="18" charset="0"/>
              </a:rPr>
              <a:t>④</a:t>
            </a:r>
            <a:r>
              <a:rPr lang="zh-CN" altLang="zh-CN" sz="2000" smtClean="0">
                <a:latin typeface="Times New Roman" pitchFamily="18" charset="0"/>
              </a:rPr>
              <a:t>动态更改。条码信息一旦需要更改就必须重贴</a:t>
            </a:r>
            <a:r>
              <a:rPr lang="en-US" altLang="zh-CN" sz="2000" smtClean="0">
                <a:latin typeface="Times New Roman" pitchFamily="18" charset="0"/>
              </a:rPr>
              <a:t>,</a:t>
            </a:r>
            <a:r>
              <a:rPr lang="zh-CN" altLang="zh-CN" sz="2000" smtClean="0">
                <a:latin typeface="Times New Roman" pitchFamily="18" charset="0"/>
              </a:rPr>
              <a:t>而</a:t>
            </a:r>
            <a:r>
              <a:rPr lang="en-US" altLang="zh-CN" sz="2000" smtClean="0">
                <a:latin typeface="Times New Roman" pitchFamily="18" charset="0"/>
              </a:rPr>
              <a:t>RFID</a:t>
            </a:r>
            <a:r>
              <a:rPr lang="zh-CN" altLang="zh-CN" sz="2000" smtClean="0">
                <a:latin typeface="Times New Roman" pitchFamily="18" charset="0"/>
              </a:rPr>
              <a:t>电子标签中的信息可以编辑</a:t>
            </a:r>
            <a:r>
              <a:rPr lang="en-US" altLang="zh-CN" sz="2000" smtClean="0">
                <a:latin typeface="Times New Roman" pitchFamily="18" charset="0"/>
              </a:rPr>
              <a:t>,</a:t>
            </a:r>
            <a:r>
              <a:rPr lang="zh-CN" altLang="zh-CN" sz="2000" smtClean="0">
                <a:latin typeface="Times New Roman" pitchFamily="18" charset="0"/>
              </a:rPr>
              <a:t>便于更新。</a:t>
            </a:r>
          </a:p>
          <a:p>
            <a:pPr>
              <a:spcBef>
                <a:spcPct val="0"/>
              </a:spcBef>
            </a:pPr>
            <a:r>
              <a:rPr lang="zh-CN" altLang="en-US" sz="2000" smtClean="0">
                <a:latin typeface="Times New Roman" pitchFamily="18" charset="0"/>
              </a:rPr>
              <a:t>⑤</a:t>
            </a:r>
            <a:r>
              <a:rPr lang="zh-CN" altLang="zh-CN" sz="2000" smtClean="0">
                <a:latin typeface="Times New Roman" pitchFamily="18" charset="0"/>
              </a:rPr>
              <a:t>可扩展性。</a:t>
            </a:r>
            <a:r>
              <a:rPr lang="en-US" altLang="zh-CN" sz="2000" smtClean="0">
                <a:latin typeface="Times New Roman" pitchFamily="18" charset="0"/>
              </a:rPr>
              <a:t>RFID</a:t>
            </a:r>
            <a:r>
              <a:rPr lang="zh-CN" altLang="zh-CN" sz="2000" smtClean="0">
                <a:latin typeface="Times New Roman" pitchFamily="18" charset="0"/>
              </a:rPr>
              <a:t>电子标签存储的是电子数据</a:t>
            </a:r>
            <a:r>
              <a:rPr lang="en-US" altLang="zh-CN" sz="2000" smtClean="0">
                <a:latin typeface="Times New Roman" pitchFamily="18" charset="0"/>
              </a:rPr>
              <a:t>,</a:t>
            </a:r>
            <a:r>
              <a:rPr lang="zh-CN" altLang="zh-CN" sz="2000" smtClean="0">
                <a:latin typeface="Times New Roman" pitchFamily="18" charset="0"/>
              </a:rPr>
              <a:t>在需要的时候可以改变其中的编码结构</a:t>
            </a:r>
            <a:r>
              <a:rPr lang="en-US" altLang="zh-CN" sz="2000" smtClean="0">
                <a:latin typeface="Times New Roman" pitchFamily="18" charset="0"/>
              </a:rPr>
              <a:t>,</a:t>
            </a:r>
            <a:r>
              <a:rPr lang="zh-CN" altLang="zh-CN" sz="2000" smtClean="0">
                <a:latin typeface="Times New Roman" pitchFamily="18" charset="0"/>
              </a:rPr>
              <a:t>便于升级。</a:t>
            </a:r>
          </a:p>
          <a:p>
            <a:pPr>
              <a:spcBef>
                <a:spcPct val="0"/>
              </a:spcBef>
            </a:pPr>
            <a:r>
              <a:rPr lang="zh-CN" altLang="en-US" sz="2000" smtClean="0">
                <a:latin typeface="Times New Roman" pitchFamily="18" charset="0"/>
              </a:rPr>
              <a:t>⑥</a:t>
            </a:r>
            <a:r>
              <a:rPr lang="en-US" altLang="zh-CN" sz="2000" smtClean="0">
                <a:latin typeface="Times New Roman" pitchFamily="18" charset="0"/>
              </a:rPr>
              <a:t>RFID</a:t>
            </a:r>
            <a:r>
              <a:rPr lang="zh-CN" altLang="zh-CN" sz="2000" smtClean="0">
                <a:latin typeface="Times New Roman" pitchFamily="18" charset="0"/>
              </a:rPr>
              <a:t>电子标签可以设置密码</a:t>
            </a:r>
            <a:r>
              <a:rPr lang="en-US" altLang="zh-CN" sz="2000" smtClean="0">
                <a:latin typeface="Times New Roman" pitchFamily="18" charset="0"/>
              </a:rPr>
              <a:t>,</a:t>
            </a:r>
            <a:r>
              <a:rPr lang="zh-CN" altLang="zh-CN" sz="2000" smtClean="0">
                <a:latin typeface="Times New Roman" pitchFamily="18" charset="0"/>
              </a:rPr>
              <a:t>保密性强。</a:t>
            </a:r>
          </a:p>
          <a:p>
            <a:pPr>
              <a:spcBef>
                <a:spcPct val="0"/>
              </a:spcBef>
            </a:pP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mtClean="0"/>
              <a:t>第四节 </a:t>
            </a:r>
            <a:r>
              <a:rPr lang="zh-CN" altLang="zh-CN" smtClean="0"/>
              <a:t>物联网技术及其发展</a:t>
            </a:r>
            <a:endParaRPr lang="zh-CN" altLang="en-US" smtClean="0"/>
          </a:p>
        </p:txBody>
      </p:sp>
      <p:sp>
        <p:nvSpPr>
          <p:cNvPr id="36867" name="内容占位符 2"/>
          <p:cNvSpPr>
            <a:spLocks noGrp="1"/>
          </p:cNvSpPr>
          <p:nvPr>
            <p:ph idx="1"/>
          </p:nvPr>
        </p:nvSpPr>
        <p:spPr>
          <a:xfrm>
            <a:off x="179388" y="1052513"/>
            <a:ext cx="8713787" cy="5562600"/>
          </a:xfrm>
        </p:spPr>
        <p:txBody>
          <a:bodyPr/>
          <a:lstStyle/>
          <a:p>
            <a:pPr>
              <a:spcBef>
                <a:spcPct val="0"/>
              </a:spcBef>
            </a:pPr>
            <a:r>
              <a:rPr lang="en-US" altLang="zh-CN" sz="2000" smtClean="0">
                <a:solidFill>
                  <a:srgbClr val="00B0F0"/>
                </a:solidFill>
              </a:rPr>
              <a:t>4</a:t>
            </a:r>
            <a:r>
              <a:rPr lang="zh-CN" altLang="en-US" sz="2000" smtClean="0">
                <a:solidFill>
                  <a:srgbClr val="00B0F0"/>
                </a:solidFill>
              </a:rPr>
              <a:t>、</a:t>
            </a:r>
            <a:r>
              <a:rPr lang="zh-CN" altLang="zh-CN" sz="2000" smtClean="0">
                <a:solidFill>
                  <a:srgbClr val="00B0F0"/>
                </a:solidFill>
              </a:rPr>
              <a:t>国内外物联网发展现状</a:t>
            </a:r>
          </a:p>
          <a:p>
            <a:pPr>
              <a:spcBef>
                <a:spcPct val="0"/>
              </a:spcBef>
            </a:pPr>
            <a:r>
              <a:rPr lang="en-US" altLang="zh-CN" sz="2000" smtClean="0"/>
              <a:t>    </a:t>
            </a:r>
            <a:r>
              <a:rPr lang="zh-CN" altLang="zh-CN" sz="2000" smtClean="0"/>
              <a:t>从国际上看</a:t>
            </a:r>
            <a:r>
              <a:rPr lang="en-US" altLang="zh-CN" sz="2000" smtClean="0"/>
              <a:t>,</a:t>
            </a:r>
            <a:r>
              <a:rPr lang="zh-CN" altLang="zh-CN" sz="2000" smtClean="0"/>
              <a:t>欧盟、美国、日本等国都十分重视物联网的工作</a:t>
            </a:r>
            <a:r>
              <a:rPr lang="en-US" altLang="zh-CN" sz="2000" smtClean="0"/>
              <a:t>,</a:t>
            </a:r>
            <a:r>
              <a:rPr lang="zh-CN" altLang="zh-CN" sz="2000" smtClean="0"/>
              <a:t>并且已作了大量研究开发和应用工作。如美国把它当成重振</a:t>
            </a:r>
            <a:r>
              <a:rPr lang="zh-CN" altLang="zh-CN" sz="2000" smtClean="0">
                <a:latin typeface="Times New Roman" pitchFamily="18" charset="0"/>
              </a:rPr>
              <a:t>经济的法宝</a:t>
            </a:r>
            <a:r>
              <a:rPr lang="en-US" altLang="zh-CN" sz="2000" smtClean="0">
                <a:latin typeface="Times New Roman" pitchFamily="18" charset="0"/>
              </a:rPr>
              <a:t>,</a:t>
            </a:r>
            <a:r>
              <a:rPr lang="zh-CN" altLang="zh-CN" sz="2000" smtClean="0">
                <a:latin typeface="Times New Roman" pitchFamily="18" charset="0"/>
              </a:rPr>
              <a:t>所以非常重视物联网和互联网的发展</a:t>
            </a:r>
            <a:r>
              <a:rPr lang="en-US" altLang="zh-CN" sz="2000" smtClean="0">
                <a:latin typeface="Times New Roman" pitchFamily="18" charset="0"/>
              </a:rPr>
              <a:t>,</a:t>
            </a:r>
            <a:r>
              <a:rPr lang="zh-CN" altLang="zh-CN" sz="2000" smtClean="0">
                <a:latin typeface="Times New Roman" pitchFamily="18" charset="0"/>
              </a:rPr>
              <a:t>它的核心是利用信息通信技术</a:t>
            </a:r>
            <a:r>
              <a:rPr lang="en-US" altLang="zh-CN" sz="2000" smtClean="0">
                <a:latin typeface="Times New Roman" pitchFamily="18" charset="0"/>
              </a:rPr>
              <a:t>(ICT)</a:t>
            </a:r>
            <a:r>
              <a:rPr lang="zh-CN" altLang="zh-CN" sz="2000" smtClean="0">
                <a:latin typeface="Times New Roman" pitchFamily="18" charset="0"/>
              </a:rPr>
              <a:t>来改变美国未来产业发展模式和结构</a:t>
            </a:r>
            <a:r>
              <a:rPr lang="en-US" altLang="zh-CN" sz="2000" smtClean="0">
                <a:latin typeface="Times New Roman" pitchFamily="18" charset="0"/>
              </a:rPr>
              <a:t>(</a:t>
            </a:r>
            <a:r>
              <a:rPr lang="zh-CN" altLang="zh-CN" sz="2000" smtClean="0">
                <a:latin typeface="Times New Roman" pitchFamily="18" charset="0"/>
              </a:rPr>
              <a:t>金融、制造、消费和服务等</a:t>
            </a:r>
            <a:r>
              <a:rPr lang="en-US" altLang="zh-CN" sz="2000" smtClean="0">
                <a:latin typeface="Times New Roman" pitchFamily="18" charset="0"/>
              </a:rPr>
              <a:t>),</a:t>
            </a:r>
            <a:r>
              <a:rPr lang="zh-CN" altLang="zh-CN" sz="2000" smtClean="0">
                <a:latin typeface="Times New Roman" pitchFamily="18" charset="0"/>
              </a:rPr>
              <a:t>改变政府、企业和人们的交互方式以提高效率、灵活性和响应速度。按欧盟专家讲</a:t>
            </a:r>
            <a:r>
              <a:rPr lang="en-US" altLang="zh-CN" sz="2000" smtClean="0">
                <a:latin typeface="Times New Roman" pitchFamily="18" charset="0"/>
              </a:rPr>
              <a:t>,</a:t>
            </a:r>
            <a:r>
              <a:rPr lang="zh-CN" altLang="zh-CN" sz="2000" smtClean="0">
                <a:latin typeface="Times New Roman" pitchFamily="18" charset="0"/>
              </a:rPr>
              <a:t>欧盟发展物联网先于美国</a:t>
            </a:r>
            <a:r>
              <a:rPr lang="en-US" altLang="zh-CN" sz="2000" smtClean="0">
                <a:latin typeface="Times New Roman" pitchFamily="18" charset="0"/>
              </a:rPr>
              <a:t>,</a:t>
            </a:r>
            <a:r>
              <a:rPr lang="zh-CN" altLang="zh-CN" sz="2000" smtClean="0">
                <a:latin typeface="Times New Roman" pitchFamily="18" charset="0"/>
              </a:rPr>
              <a:t>确实欧盟围绕物联网技术和应用作了不少创新性工作。在北京全球物联网会议上</a:t>
            </a:r>
            <a:r>
              <a:rPr lang="en-US" altLang="zh-CN" sz="2000" smtClean="0">
                <a:latin typeface="Times New Roman" pitchFamily="18" charset="0"/>
              </a:rPr>
              <a:t>,</a:t>
            </a:r>
            <a:r>
              <a:rPr lang="zh-CN" altLang="zh-CN" sz="2000" smtClean="0">
                <a:latin typeface="Times New Roman" pitchFamily="18" charset="0"/>
              </a:rPr>
              <a:t>他们介绍了《欧盟物联网行动计划》其目的也是企图在</a:t>
            </a:r>
            <a:r>
              <a:rPr lang="en-US" altLang="zh-CN" sz="2000" smtClean="0">
                <a:latin typeface="Times New Roman" pitchFamily="18" charset="0"/>
              </a:rPr>
              <a:t>“</a:t>
            </a:r>
            <a:r>
              <a:rPr lang="zh-CN" altLang="zh-CN" sz="2000" smtClean="0">
                <a:latin typeface="Times New Roman" pitchFamily="18" charset="0"/>
              </a:rPr>
              <a:t>物联网</a:t>
            </a:r>
            <a:r>
              <a:rPr lang="en-US" altLang="zh-CN" sz="2000" smtClean="0">
                <a:latin typeface="Times New Roman" pitchFamily="18" charset="0"/>
              </a:rPr>
              <a:t>”</a:t>
            </a:r>
            <a:r>
              <a:rPr lang="zh-CN" altLang="zh-CN" sz="2000" smtClean="0">
                <a:latin typeface="Times New Roman" pitchFamily="18" charset="0"/>
              </a:rPr>
              <a:t>的发展上引领世界。</a:t>
            </a:r>
          </a:p>
          <a:p>
            <a:pPr>
              <a:spcBef>
                <a:spcPct val="0"/>
              </a:spcBef>
            </a:pPr>
            <a:r>
              <a:rPr lang="en-US" altLang="zh-CN" sz="2000" smtClean="0">
                <a:latin typeface="Times New Roman" pitchFamily="18" charset="0"/>
              </a:rPr>
              <a:t>        </a:t>
            </a:r>
            <a:r>
              <a:rPr lang="zh-CN" altLang="zh-CN" sz="2000" smtClean="0">
                <a:latin typeface="Times New Roman" pitchFamily="18" charset="0"/>
              </a:rPr>
              <a:t>我国在“物联网”的启动和发展上与国际相比并不落后</a:t>
            </a:r>
            <a:r>
              <a:rPr lang="en-US" altLang="zh-CN" sz="2000" smtClean="0">
                <a:latin typeface="Times New Roman" pitchFamily="18" charset="0"/>
              </a:rPr>
              <a:t>,</a:t>
            </a:r>
            <a:r>
              <a:rPr lang="zh-CN" altLang="zh-CN" sz="2000" smtClean="0">
                <a:latin typeface="Times New Roman" pitchFamily="18" charset="0"/>
              </a:rPr>
              <a:t>我国中长期规划《新一代宽带移动无线通信网》中有重点专项研究开发“传感器及其网络”</a:t>
            </a:r>
            <a:r>
              <a:rPr lang="en-US" altLang="zh-CN" sz="2000" smtClean="0">
                <a:latin typeface="Times New Roman" pitchFamily="18" charset="0"/>
              </a:rPr>
              <a:t>,</a:t>
            </a:r>
            <a:r>
              <a:rPr lang="zh-CN" altLang="zh-CN" sz="2000" smtClean="0">
                <a:latin typeface="Times New Roman" pitchFamily="18" charset="0"/>
              </a:rPr>
              <a:t>国内不少城市和省份已大量采用传感网络解决电力、交通、公安、农渔业中的“</a:t>
            </a:r>
            <a:r>
              <a:rPr lang="en-US" altLang="zh-CN" sz="2000" smtClean="0">
                <a:latin typeface="Times New Roman" pitchFamily="18" charset="0"/>
              </a:rPr>
              <a:t>M2M”</a:t>
            </a:r>
            <a:r>
              <a:rPr lang="zh-CN" altLang="zh-CN" sz="2000" smtClean="0">
                <a:latin typeface="Times New Roman" pitchFamily="18" charset="0"/>
              </a:rPr>
              <a:t>等信息通信技术的服务。</a:t>
            </a:r>
          </a:p>
          <a:p>
            <a:pPr>
              <a:spcBef>
                <a:spcPct val="0"/>
              </a:spcBef>
            </a:pPr>
            <a:r>
              <a:rPr lang="en-US" altLang="zh-CN" sz="2000" smtClean="0"/>
              <a:t>    </a:t>
            </a:r>
            <a:r>
              <a:rPr lang="zh-CN" altLang="zh-CN" sz="2000" smtClean="0"/>
              <a:t>在温总理关于“感知中国”的讲话后我国“物联网”的研究、开发和应用工作进入了高潮</a:t>
            </a:r>
            <a:r>
              <a:rPr lang="en-US" altLang="zh-CN" sz="2000" smtClean="0"/>
              <a:t>,</a:t>
            </a:r>
            <a:r>
              <a:rPr lang="zh-CN" altLang="zh-CN" sz="2000" smtClean="0"/>
              <a:t>江苏省无锡市一马当先率先提出建立</a:t>
            </a:r>
            <a:r>
              <a:rPr lang="en-US" altLang="zh-CN" sz="2000" smtClean="0"/>
              <a:t>“</a:t>
            </a:r>
            <a:r>
              <a:rPr lang="zh-CN" altLang="zh-CN" sz="2000" smtClean="0"/>
              <a:t>感知中国</a:t>
            </a:r>
            <a:r>
              <a:rPr lang="en-US" altLang="zh-CN" sz="2000" smtClean="0"/>
              <a:t>”</a:t>
            </a:r>
            <a:r>
              <a:rPr lang="zh-CN" altLang="zh-CN" sz="2000" smtClean="0"/>
              <a:t>研究中心</a:t>
            </a:r>
            <a:r>
              <a:rPr lang="en-US" altLang="zh-CN" sz="2000" smtClean="0"/>
              <a:t>,</a:t>
            </a:r>
            <a:r>
              <a:rPr lang="zh-CN" altLang="zh-CN" sz="2000" smtClean="0"/>
              <a:t>中国科学院、运营商、知名大学云集无锡共同协力发展我国的物联网。</a:t>
            </a:r>
          </a:p>
          <a:p>
            <a:pPr>
              <a:spcBef>
                <a:spcPct val="0"/>
              </a:spcBef>
            </a:pP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smtClean="0"/>
              <a:t>第四节 </a:t>
            </a:r>
            <a:r>
              <a:rPr lang="zh-CN" altLang="zh-CN" smtClean="0"/>
              <a:t>物联网技术及其发展</a:t>
            </a:r>
            <a:endParaRPr lang="zh-CN" altLang="en-US" smtClean="0"/>
          </a:p>
        </p:txBody>
      </p:sp>
      <p:sp>
        <p:nvSpPr>
          <p:cNvPr id="37891" name="内容占位符 2"/>
          <p:cNvSpPr>
            <a:spLocks noGrp="1"/>
          </p:cNvSpPr>
          <p:nvPr>
            <p:ph idx="1"/>
          </p:nvPr>
        </p:nvSpPr>
        <p:spPr>
          <a:xfrm>
            <a:off x="179388" y="1052513"/>
            <a:ext cx="8713787" cy="5562600"/>
          </a:xfrm>
        </p:spPr>
        <p:txBody>
          <a:bodyPr/>
          <a:lstStyle/>
          <a:p>
            <a:pPr>
              <a:spcBef>
                <a:spcPct val="0"/>
              </a:spcBef>
            </a:pPr>
            <a:r>
              <a:rPr lang="en-US" altLang="zh-CN" sz="2000" smtClean="0">
                <a:solidFill>
                  <a:srgbClr val="00B0F0"/>
                </a:solidFill>
              </a:rPr>
              <a:t>5</a:t>
            </a:r>
            <a:r>
              <a:rPr lang="zh-CN" altLang="en-US" sz="2000" smtClean="0">
                <a:solidFill>
                  <a:srgbClr val="00B0F0"/>
                </a:solidFill>
              </a:rPr>
              <a:t>、</a:t>
            </a:r>
            <a:r>
              <a:rPr lang="zh-CN" altLang="zh-CN" sz="2000" smtClean="0">
                <a:solidFill>
                  <a:srgbClr val="00B0F0"/>
                </a:solidFill>
              </a:rPr>
              <a:t>传感器在物联网中的应用</a:t>
            </a:r>
          </a:p>
          <a:p>
            <a:pPr>
              <a:spcBef>
                <a:spcPct val="0"/>
              </a:spcBef>
            </a:pPr>
            <a:r>
              <a:rPr lang="en-US" altLang="zh-CN" sz="2000" smtClean="0"/>
              <a:t>    </a:t>
            </a:r>
            <a:r>
              <a:rPr lang="zh-CN" altLang="zh-CN" sz="2000" smtClean="0"/>
              <a:t>一说到传感器</a:t>
            </a:r>
            <a:r>
              <a:rPr lang="en-US" altLang="zh-CN" sz="2000" smtClean="0"/>
              <a:t>,</a:t>
            </a:r>
            <a:r>
              <a:rPr lang="zh-CN" altLang="zh-CN" sz="2000" smtClean="0"/>
              <a:t>可能大家就会往小的方面想</a:t>
            </a:r>
            <a:r>
              <a:rPr lang="en-US" altLang="zh-CN" sz="2000" smtClean="0"/>
              <a:t>,</a:t>
            </a:r>
            <a:r>
              <a:rPr lang="zh-CN" altLang="zh-CN" sz="2000" smtClean="0"/>
              <a:t>在物联网的大概念下</a:t>
            </a:r>
            <a:r>
              <a:rPr lang="en-US" altLang="zh-CN" sz="2000" smtClean="0"/>
              <a:t>,</a:t>
            </a:r>
            <a:r>
              <a:rPr lang="zh-CN" altLang="zh-CN" sz="2000" smtClean="0"/>
              <a:t>一个泛在的物联网系统</a:t>
            </a:r>
            <a:r>
              <a:rPr lang="en-US" altLang="zh-CN" sz="2000" smtClean="0"/>
              <a:t>,</a:t>
            </a:r>
            <a:r>
              <a:rPr lang="zh-CN" altLang="zh-CN" sz="2000" smtClean="0"/>
              <a:t>随着参照物的不同</a:t>
            </a:r>
            <a:r>
              <a:rPr lang="en-US" altLang="zh-CN" sz="2000" smtClean="0"/>
              <a:t>,</a:t>
            </a:r>
            <a:r>
              <a:rPr lang="zh-CN" altLang="zh-CN" sz="2000" smtClean="0"/>
              <a:t>传感器可以是一个</a:t>
            </a:r>
            <a:r>
              <a:rPr lang="en-US" altLang="zh-CN" sz="2000" smtClean="0"/>
              <a:t>“</a:t>
            </a:r>
            <a:r>
              <a:rPr lang="zh-CN" altLang="zh-CN" sz="2000" smtClean="0"/>
              <a:t>大</a:t>
            </a:r>
            <a:r>
              <a:rPr lang="en-US" altLang="zh-CN" sz="2000" smtClean="0"/>
              <a:t>”</a:t>
            </a:r>
            <a:r>
              <a:rPr lang="zh-CN" altLang="zh-CN" sz="2000" smtClean="0"/>
              <a:t>的</a:t>
            </a:r>
            <a:r>
              <a:rPr lang="en-US" altLang="zh-CN" sz="2000" smtClean="0"/>
              <a:t>“</a:t>
            </a:r>
            <a:r>
              <a:rPr lang="zh-CN" altLang="zh-CN" sz="2000" smtClean="0"/>
              <a:t>智能物件</a:t>
            </a:r>
            <a:r>
              <a:rPr lang="en-US" altLang="zh-CN" sz="2000" smtClean="0"/>
              <a:t>”,</a:t>
            </a:r>
            <a:r>
              <a:rPr lang="zh-CN" altLang="zh-CN" sz="2000" smtClean="0"/>
              <a:t>它可以是一个机器人、一台机床、一列火车</a:t>
            </a:r>
            <a:r>
              <a:rPr lang="en-US" altLang="zh-CN" sz="2000" smtClean="0"/>
              <a:t>,</a:t>
            </a:r>
            <a:r>
              <a:rPr lang="zh-CN" altLang="zh-CN" sz="2000" smtClean="0"/>
              <a:t>甚至是一个卫星或太空探测器。物联网关注传感器的实际应用</a:t>
            </a:r>
            <a:r>
              <a:rPr lang="en-US" altLang="zh-CN" sz="2000" smtClean="0"/>
              <a:t>,</a:t>
            </a:r>
            <a:r>
              <a:rPr lang="zh-CN" altLang="zh-CN" sz="2000" smtClean="0"/>
              <a:t>下面是按应用方式进行的分类。</a:t>
            </a:r>
          </a:p>
          <a:p>
            <a:pPr>
              <a:spcBef>
                <a:spcPct val="0"/>
              </a:spcBef>
            </a:pPr>
            <a:r>
              <a:rPr lang="en-US" altLang="zh-CN" sz="2000" smtClean="0"/>
              <a:t>1</a:t>
            </a:r>
            <a:r>
              <a:rPr lang="zh-CN" altLang="en-US" sz="2000" smtClean="0"/>
              <a:t>）</a:t>
            </a:r>
            <a:r>
              <a:rPr lang="zh-CN" altLang="zh-CN" sz="2000" smtClean="0"/>
              <a:t>液位传感器</a:t>
            </a:r>
            <a:r>
              <a:rPr lang="en-US" altLang="zh-CN" sz="2000" smtClean="0"/>
              <a:t>:</a:t>
            </a:r>
            <a:r>
              <a:rPr lang="zh-CN" altLang="zh-CN" sz="2000" smtClean="0"/>
              <a:t>利用流体静力学原理测量液位</a:t>
            </a:r>
            <a:r>
              <a:rPr lang="en-US" altLang="zh-CN" sz="2000" smtClean="0"/>
              <a:t>,</a:t>
            </a:r>
            <a:r>
              <a:rPr lang="zh-CN" altLang="zh-CN" sz="2000" smtClean="0"/>
              <a:t>是压力传感器的一项重要应用</a:t>
            </a:r>
            <a:r>
              <a:rPr lang="en-US" altLang="zh-CN" sz="2000" smtClean="0"/>
              <a:t>,</a:t>
            </a:r>
            <a:r>
              <a:rPr lang="zh-CN" altLang="zh-CN" sz="2000" smtClean="0"/>
              <a:t>适用于石油化工、冶金、电力、制药、供排水、环保等系统和行业的各种介质的液位测量。</a:t>
            </a:r>
          </a:p>
          <a:p>
            <a:pPr>
              <a:spcBef>
                <a:spcPct val="0"/>
              </a:spcBef>
            </a:pPr>
            <a:r>
              <a:rPr lang="en-US" altLang="zh-CN" sz="2000" smtClean="0"/>
              <a:t>2</a:t>
            </a:r>
            <a:r>
              <a:rPr lang="zh-CN" altLang="en-US" sz="2000" smtClean="0"/>
              <a:t>）</a:t>
            </a:r>
            <a:r>
              <a:rPr lang="zh-CN" altLang="zh-CN" sz="2000" smtClean="0"/>
              <a:t>速度传感器</a:t>
            </a:r>
            <a:r>
              <a:rPr lang="en-US" altLang="zh-CN" sz="2000" smtClean="0"/>
              <a:t>:</a:t>
            </a:r>
            <a:r>
              <a:rPr lang="zh-CN" altLang="zh-CN" sz="2000" smtClean="0"/>
              <a:t>是一种将非电量</a:t>
            </a:r>
            <a:r>
              <a:rPr lang="en-US" altLang="zh-CN" sz="2000" smtClean="0"/>
              <a:t>(</a:t>
            </a:r>
            <a:r>
              <a:rPr lang="zh-CN" altLang="zh-CN" sz="2000" smtClean="0"/>
              <a:t>如速度、压力</a:t>
            </a:r>
            <a:r>
              <a:rPr lang="en-US" altLang="zh-CN" sz="2000" smtClean="0"/>
              <a:t>)</a:t>
            </a:r>
            <a:r>
              <a:rPr lang="zh-CN" altLang="zh-CN" sz="2000" smtClean="0"/>
              <a:t>的变化转变为电量变化的传感器</a:t>
            </a:r>
            <a:r>
              <a:rPr lang="en-US" altLang="zh-CN" sz="2000" smtClean="0"/>
              <a:t>,</a:t>
            </a:r>
            <a:r>
              <a:rPr lang="zh-CN" altLang="zh-CN" sz="2000" smtClean="0"/>
              <a:t>适应于速度监测。</a:t>
            </a:r>
          </a:p>
          <a:p>
            <a:pPr>
              <a:spcBef>
                <a:spcPct val="0"/>
              </a:spcBef>
            </a:pPr>
            <a:r>
              <a:rPr lang="en-US" altLang="zh-CN" sz="2000" smtClean="0"/>
              <a:t>3</a:t>
            </a:r>
            <a:r>
              <a:rPr lang="zh-CN" altLang="en-US" sz="2000" smtClean="0"/>
              <a:t>）</a:t>
            </a:r>
            <a:r>
              <a:rPr lang="zh-CN" altLang="zh-CN" sz="2000" smtClean="0"/>
              <a:t>加速度传感器</a:t>
            </a:r>
            <a:r>
              <a:rPr lang="en-US" altLang="zh-CN" sz="2000" smtClean="0"/>
              <a:t>:</a:t>
            </a:r>
            <a:r>
              <a:rPr lang="zh-CN" altLang="zh-CN" sz="2000" smtClean="0"/>
              <a:t>是一种能够测量加速力的电子设备</a:t>
            </a:r>
            <a:r>
              <a:rPr lang="en-US" altLang="zh-CN" sz="2000" smtClean="0"/>
              <a:t>,</a:t>
            </a:r>
            <a:r>
              <a:rPr lang="zh-CN" altLang="zh-CN" sz="2000" smtClean="0"/>
              <a:t>可应用在控制、手柄振动和摇晃、仪器仪表、汽车制动启动检测、地震检测、报警系统、玩具、结构物、环境监视、工程测振、地质勘探、铁路、桥梁、大坝的振动测试与分析</a:t>
            </a:r>
            <a:r>
              <a:rPr lang="en-US" altLang="zh-CN" sz="2000" smtClean="0"/>
              <a:t>,</a:t>
            </a:r>
            <a:r>
              <a:rPr lang="zh-CN" altLang="zh-CN" sz="2000" smtClean="0"/>
              <a:t>以及鼠标</a:t>
            </a:r>
            <a:r>
              <a:rPr lang="en-US" altLang="zh-CN" sz="2000" smtClean="0"/>
              <a:t>,</a:t>
            </a:r>
            <a:r>
              <a:rPr lang="zh-CN" altLang="zh-CN" sz="2000" smtClean="0"/>
              <a:t>高层建筑结构动态特性和安全保卫振动侦察上。</a:t>
            </a:r>
          </a:p>
          <a:p>
            <a:pPr>
              <a:spcBef>
                <a:spcPct val="0"/>
              </a:spcBef>
            </a:pPr>
            <a:r>
              <a:rPr lang="en-US" altLang="zh-CN" sz="2000" smtClean="0"/>
              <a:t>4</a:t>
            </a:r>
            <a:r>
              <a:rPr lang="zh-CN" altLang="en-US" sz="2000" smtClean="0"/>
              <a:t>）</a:t>
            </a:r>
            <a:r>
              <a:rPr lang="zh-CN" altLang="zh-CN" sz="2000" smtClean="0"/>
              <a:t>湿度传感器</a:t>
            </a:r>
            <a:r>
              <a:rPr lang="en-US" altLang="zh-CN" sz="2000" smtClean="0"/>
              <a:t>:</a:t>
            </a:r>
            <a:r>
              <a:rPr lang="zh-CN" altLang="zh-CN" sz="2000" smtClean="0"/>
              <a:t>分为电阻式和电容式两种</a:t>
            </a:r>
            <a:r>
              <a:rPr lang="en-US" altLang="zh-CN" sz="2000" smtClean="0"/>
              <a:t>,</a:t>
            </a:r>
            <a:r>
              <a:rPr lang="zh-CN" altLang="zh-CN" sz="2000" smtClean="0"/>
              <a:t>产品的基本形式都为在基片涂覆感湿材料形成感湿膜。空气中的水蒸汽吸附于感湿材料后</a:t>
            </a:r>
            <a:r>
              <a:rPr lang="en-US" altLang="zh-CN" sz="2000" smtClean="0"/>
              <a:t>,</a:t>
            </a:r>
            <a:r>
              <a:rPr lang="zh-CN" altLang="zh-CN" sz="2000" smtClean="0"/>
              <a:t>元件的阻抗、介质常数发生很大的变化</a:t>
            </a:r>
            <a:r>
              <a:rPr lang="en-US" altLang="zh-CN" sz="2000" smtClean="0"/>
              <a:t>,</a:t>
            </a:r>
            <a:r>
              <a:rPr lang="zh-CN" altLang="zh-CN" sz="2000" smtClean="0"/>
              <a:t>从而制成湿敏元件</a:t>
            </a:r>
            <a:r>
              <a:rPr lang="en-US" altLang="zh-CN" sz="2000" smtClean="0"/>
              <a:t>,</a:t>
            </a:r>
            <a:r>
              <a:rPr lang="zh-CN" altLang="zh-CN" sz="2000" smtClean="0"/>
              <a:t>适用于湿度监测。</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mtClean="0"/>
              <a:t>第四节 </a:t>
            </a:r>
            <a:r>
              <a:rPr lang="zh-CN" altLang="zh-CN" smtClean="0"/>
              <a:t>物联网技术及其发展</a:t>
            </a:r>
            <a:endParaRPr lang="zh-CN" altLang="en-US" smtClean="0"/>
          </a:p>
        </p:txBody>
      </p:sp>
      <p:sp>
        <p:nvSpPr>
          <p:cNvPr id="38915" name="内容占位符 2"/>
          <p:cNvSpPr>
            <a:spLocks noGrp="1"/>
          </p:cNvSpPr>
          <p:nvPr>
            <p:ph idx="1"/>
          </p:nvPr>
        </p:nvSpPr>
        <p:spPr>
          <a:xfrm>
            <a:off x="250825" y="1179513"/>
            <a:ext cx="8497888" cy="5562600"/>
          </a:xfrm>
        </p:spPr>
        <p:txBody>
          <a:bodyPr/>
          <a:lstStyle/>
          <a:p>
            <a:pPr>
              <a:spcBef>
                <a:spcPct val="0"/>
              </a:spcBef>
            </a:pPr>
            <a:r>
              <a:rPr lang="en-US" altLang="zh-CN" sz="2000" smtClean="0">
                <a:solidFill>
                  <a:srgbClr val="00B0F0"/>
                </a:solidFill>
                <a:latin typeface="Times New Roman" pitchFamily="18" charset="0"/>
              </a:rPr>
              <a:t>5</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传感器在物联网中的应用</a:t>
            </a:r>
            <a:endParaRPr lang="en-US" altLang="zh-CN" sz="2000" smtClean="0">
              <a:solidFill>
                <a:srgbClr val="00B0F0"/>
              </a:solidFill>
              <a:latin typeface="Times New Roman" pitchFamily="18" charset="0"/>
            </a:endParaRPr>
          </a:p>
          <a:p>
            <a:pPr>
              <a:spcBef>
                <a:spcPct val="0"/>
              </a:spcBef>
            </a:pPr>
            <a:endParaRPr lang="zh-CN" altLang="zh-CN" sz="2000" smtClean="0">
              <a:solidFill>
                <a:srgbClr val="00B0F0"/>
              </a:solidFill>
              <a:latin typeface="Times New Roman" pitchFamily="18" charset="0"/>
            </a:endParaRPr>
          </a:p>
          <a:p>
            <a:pPr>
              <a:spcBef>
                <a:spcPct val="0"/>
              </a:spcBef>
            </a:pPr>
            <a:r>
              <a:rPr lang="en-US" altLang="zh-CN" sz="2000" smtClean="0">
                <a:latin typeface="Times New Roman" pitchFamily="18" charset="0"/>
              </a:rPr>
              <a:t>5</a:t>
            </a:r>
            <a:r>
              <a:rPr lang="zh-CN" altLang="en-US" sz="2000" smtClean="0">
                <a:latin typeface="Times New Roman" pitchFamily="18" charset="0"/>
              </a:rPr>
              <a:t>）</a:t>
            </a:r>
            <a:r>
              <a:rPr lang="zh-CN" altLang="zh-CN" sz="2000" smtClean="0">
                <a:latin typeface="Times New Roman" pitchFamily="18" charset="0"/>
              </a:rPr>
              <a:t>气敏传感器</a:t>
            </a:r>
            <a:r>
              <a:rPr lang="en-US" altLang="zh-CN" sz="2000" smtClean="0">
                <a:latin typeface="Times New Roman" pitchFamily="18" charset="0"/>
              </a:rPr>
              <a:t>:</a:t>
            </a:r>
            <a:r>
              <a:rPr lang="zh-CN" altLang="zh-CN" sz="2000" smtClean="0">
                <a:latin typeface="Times New Roman" pitchFamily="18" charset="0"/>
              </a:rPr>
              <a:t>是一种检测特定气体的传感器</a:t>
            </a:r>
            <a:r>
              <a:rPr lang="en-US" altLang="zh-CN" sz="2000" smtClean="0">
                <a:latin typeface="Times New Roman" pitchFamily="18" charset="0"/>
              </a:rPr>
              <a:t>,</a:t>
            </a:r>
            <a:r>
              <a:rPr lang="zh-CN" altLang="zh-CN" sz="2000" smtClean="0">
                <a:latin typeface="Times New Roman" pitchFamily="18" charset="0"/>
              </a:rPr>
              <a:t>适用于一氧化碳气体、瓦斯气体、煤气、氟利昂</a:t>
            </a:r>
            <a:r>
              <a:rPr lang="en-US" altLang="zh-CN" sz="2000" smtClean="0">
                <a:latin typeface="Times New Roman" pitchFamily="18" charset="0"/>
              </a:rPr>
              <a:t>(R11</a:t>
            </a:r>
            <a:r>
              <a:rPr lang="zh-CN" altLang="zh-CN" sz="2000" smtClean="0">
                <a:latin typeface="Times New Roman" pitchFamily="18" charset="0"/>
              </a:rPr>
              <a:t>、</a:t>
            </a:r>
            <a:r>
              <a:rPr lang="en-US" altLang="zh-CN" sz="2000" smtClean="0">
                <a:latin typeface="Times New Roman" pitchFamily="18" charset="0"/>
              </a:rPr>
              <a:t>R12)</a:t>
            </a:r>
            <a:r>
              <a:rPr lang="zh-CN" altLang="zh-CN" sz="2000" smtClean="0">
                <a:latin typeface="Times New Roman" pitchFamily="18" charset="0"/>
              </a:rPr>
              <a:t>、呼气中乙醇、人体口腔口臭的检测等。</a:t>
            </a:r>
          </a:p>
          <a:p>
            <a:pPr>
              <a:spcBef>
                <a:spcPct val="0"/>
              </a:spcBef>
            </a:pPr>
            <a:r>
              <a:rPr lang="en-US" altLang="zh-CN" sz="2000" smtClean="0">
                <a:latin typeface="Times New Roman" pitchFamily="18" charset="0"/>
              </a:rPr>
              <a:t>6</a:t>
            </a:r>
            <a:r>
              <a:rPr lang="zh-CN" altLang="en-US" sz="2000" smtClean="0">
                <a:latin typeface="Times New Roman" pitchFamily="18" charset="0"/>
              </a:rPr>
              <a:t>）</a:t>
            </a:r>
            <a:r>
              <a:rPr lang="zh-CN" altLang="zh-CN" sz="2000" smtClean="0">
                <a:latin typeface="Times New Roman" pitchFamily="18" charset="0"/>
              </a:rPr>
              <a:t>压力传感器</a:t>
            </a:r>
            <a:r>
              <a:rPr lang="en-US" altLang="zh-CN" sz="2000" smtClean="0">
                <a:latin typeface="Times New Roman" pitchFamily="18" charset="0"/>
              </a:rPr>
              <a:t>:</a:t>
            </a:r>
            <a:r>
              <a:rPr lang="zh-CN" altLang="zh-CN" sz="2000" smtClean="0">
                <a:latin typeface="Times New Roman" pitchFamily="18" charset="0"/>
              </a:rPr>
              <a:t>是工业实践中最为常用的一种传感器</a:t>
            </a:r>
            <a:r>
              <a:rPr lang="en-US" altLang="zh-CN" sz="2000" smtClean="0">
                <a:latin typeface="Times New Roman" pitchFamily="18" charset="0"/>
              </a:rPr>
              <a:t>,</a:t>
            </a:r>
            <a:r>
              <a:rPr lang="zh-CN" altLang="zh-CN" sz="2000" smtClean="0">
                <a:latin typeface="Times New Roman" pitchFamily="18" charset="0"/>
              </a:rPr>
              <a:t>广泛应用于各种工业自控环境</a:t>
            </a:r>
            <a:r>
              <a:rPr lang="en-US" altLang="zh-CN" sz="2000" smtClean="0">
                <a:latin typeface="Times New Roman" pitchFamily="18" charset="0"/>
              </a:rPr>
              <a:t>,</a:t>
            </a:r>
            <a:r>
              <a:rPr lang="zh-CN" altLang="zh-CN" sz="2000" smtClean="0">
                <a:latin typeface="Times New Roman" pitchFamily="18" charset="0"/>
              </a:rPr>
              <a:t>涉及水利水电、铁路交通、智能建筑、生产自控、航空航天、军工、石化、油井、电力、船舶、机床、管道等众多行业。</a:t>
            </a:r>
          </a:p>
          <a:p>
            <a:pPr>
              <a:spcBef>
                <a:spcPct val="0"/>
              </a:spcBef>
            </a:pPr>
            <a:r>
              <a:rPr lang="en-US" altLang="zh-CN" sz="2000" smtClean="0">
                <a:latin typeface="Times New Roman" pitchFamily="18" charset="0"/>
              </a:rPr>
              <a:t>7</a:t>
            </a:r>
            <a:r>
              <a:rPr lang="zh-CN" altLang="en-US" sz="2000" smtClean="0">
                <a:latin typeface="Times New Roman" pitchFamily="18" charset="0"/>
              </a:rPr>
              <a:t>）</a:t>
            </a:r>
            <a:r>
              <a:rPr lang="zh-CN" altLang="zh-CN" sz="2000" smtClean="0">
                <a:latin typeface="Times New Roman" pitchFamily="18" charset="0"/>
              </a:rPr>
              <a:t>激光传感器</a:t>
            </a:r>
            <a:r>
              <a:rPr lang="en-US" altLang="zh-CN" sz="2000" smtClean="0">
                <a:latin typeface="Times New Roman" pitchFamily="18" charset="0"/>
              </a:rPr>
              <a:t>:</a:t>
            </a:r>
            <a:r>
              <a:rPr lang="zh-CN" altLang="zh-CN" sz="2000" smtClean="0">
                <a:latin typeface="Times New Roman" pitchFamily="18" charset="0"/>
              </a:rPr>
              <a:t>利用激光技术进行测量的传感器</a:t>
            </a:r>
            <a:r>
              <a:rPr lang="en-US" altLang="zh-CN" sz="2000" smtClean="0">
                <a:latin typeface="Times New Roman" pitchFamily="18" charset="0"/>
              </a:rPr>
              <a:t>,</a:t>
            </a:r>
            <a:r>
              <a:rPr lang="zh-CN" altLang="zh-CN" sz="2000" smtClean="0">
                <a:latin typeface="Times New Roman" pitchFamily="18" charset="0"/>
              </a:rPr>
              <a:t>广泛应用于国防、生产、医学和非电测量等。</a:t>
            </a:r>
          </a:p>
          <a:p>
            <a:pPr>
              <a:spcBef>
                <a:spcPct val="0"/>
              </a:spcBef>
            </a:pPr>
            <a:r>
              <a:rPr lang="en-US" altLang="zh-CN" sz="2000" smtClean="0">
                <a:latin typeface="Times New Roman" pitchFamily="18" charset="0"/>
              </a:rPr>
              <a:t>8</a:t>
            </a:r>
            <a:r>
              <a:rPr lang="zh-CN" altLang="en-US" sz="2000" smtClean="0">
                <a:latin typeface="Times New Roman" pitchFamily="18" charset="0"/>
              </a:rPr>
              <a:t>）</a:t>
            </a:r>
            <a:r>
              <a:rPr lang="en-US" altLang="zh-CN" sz="2000" smtClean="0">
                <a:latin typeface="Times New Roman" pitchFamily="18" charset="0"/>
              </a:rPr>
              <a:t>MEMS</a:t>
            </a:r>
            <a:r>
              <a:rPr lang="zh-CN" altLang="zh-CN" sz="2000" smtClean="0">
                <a:latin typeface="Times New Roman" pitchFamily="18" charset="0"/>
              </a:rPr>
              <a:t>传感器</a:t>
            </a:r>
            <a:r>
              <a:rPr lang="en-US" altLang="zh-CN" sz="2000" smtClean="0">
                <a:latin typeface="Times New Roman" pitchFamily="18" charset="0"/>
              </a:rPr>
              <a:t>:</a:t>
            </a:r>
            <a:r>
              <a:rPr lang="zh-CN" altLang="zh-CN" sz="2000" smtClean="0">
                <a:latin typeface="Times New Roman" pitchFamily="18" charset="0"/>
              </a:rPr>
              <a:t>包含硅压阻式压力传感器和硅电容式压力传感器</a:t>
            </a:r>
            <a:r>
              <a:rPr lang="en-US" altLang="zh-CN" sz="2000" smtClean="0">
                <a:latin typeface="Times New Roman" pitchFamily="18" charset="0"/>
              </a:rPr>
              <a:t>,</a:t>
            </a:r>
            <a:r>
              <a:rPr lang="zh-CN" altLang="zh-CN" sz="2000" smtClean="0">
                <a:latin typeface="Times New Roman" pitchFamily="18" charset="0"/>
              </a:rPr>
              <a:t>两者都是在硅片上生成的微机械电子传感器</a:t>
            </a:r>
            <a:r>
              <a:rPr lang="en-US" altLang="zh-CN" sz="2000" smtClean="0">
                <a:latin typeface="Times New Roman" pitchFamily="18" charset="0"/>
              </a:rPr>
              <a:t>,</a:t>
            </a:r>
            <a:r>
              <a:rPr lang="zh-CN" altLang="zh-CN" sz="2000" smtClean="0">
                <a:latin typeface="Times New Roman" pitchFamily="18" charset="0"/>
              </a:rPr>
              <a:t>广泛应用于国防、生产、医学和非电测量等。</a:t>
            </a:r>
          </a:p>
          <a:p>
            <a:pPr>
              <a:spcBef>
                <a:spcPct val="0"/>
              </a:spcBef>
            </a:pPr>
            <a:r>
              <a:rPr lang="en-US" altLang="zh-CN" sz="2000" smtClean="0">
                <a:latin typeface="Times New Roman" pitchFamily="18" charset="0"/>
              </a:rPr>
              <a:t>9</a:t>
            </a:r>
            <a:r>
              <a:rPr lang="zh-CN" altLang="en-US" sz="2000" smtClean="0">
                <a:latin typeface="Times New Roman" pitchFamily="18" charset="0"/>
              </a:rPr>
              <a:t>）</a:t>
            </a:r>
            <a:r>
              <a:rPr lang="zh-CN" altLang="zh-CN" sz="2000" smtClean="0">
                <a:latin typeface="Times New Roman" pitchFamily="18" charset="0"/>
              </a:rPr>
              <a:t>红外线传感器</a:t>
            </a:r>
            <a:r>
              <a:rPr lang="en-US" altLang="zh-CN" sz="2000" smtClean="0">
                <a:latin typeface="Times New Roman" pitchFamily="18" charset="0"/>
              </a:rPr>
              <a:t>:</a:t>
            </a:r>
            <a:r>
              <a:rPr lang="zh-CN" altLang="zh-CN" sz="2000" smtClean="0">
                <a:latin typeface="Times New Roman" pitchFamily="18" charset="0"/>
              </a:rPr>
              <a:t>利用红外线的物理性质来进行测量的传感器</a:t>
            </a:r>
            <a:r>
              <a:rPr lang="en-US" altLang="zh-CN" sz="2000" smtClean="0">
                <a:latin typeface="Times New Roman" pitchFamily="18" charset="0"/>
              </a:rPr>
              <a:t>,</a:t>
            </a:r>
            <a:r>
              <a:rPr lang="zh-CN" altLang="zh-CN" sz="2000" smtClean="0">
                <a:latin typeface="Times New Roman" pitchFamily="18" charset="0"/>
              </a:rPr>
              <a:t>常用于无接触温度测量、气体成分分析和无损探伤</a:t>
            </a:r>
            <a:r>
              <a:rPr lang="en-US" altLang="zh-CN" sz="2000" smtClean="0">
                <a:latin typeface="Times New Roman" pitchFamily="18" charset="0"/>
              </a:rPr>
              <a:t>,</a:t>
            </a:r>
            <a:r>
              <a:rPr lang="zh-CN" altLang="zh-CN" sz="2000" smtClean="0">
                <a:latin typeface="Times New Roman" pitchFamily="18" charset="0"/>
              </a:rPr>
              <a:t>应用在医学、军事、空间技术和环境工程等。</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smtClean="0"/>
              <a:t>第四节 </a:t>
            </a:r>
            <a:r>
              <a:rPr lang="zh-CN" altLang="zh-CN" smtClean="0"/>
              <a:t>物联网技术及其发展</a:t>
            </a:r>
            <a:endParaRPr lang="zh-CN" altLang="en-US" smtClean="0"/>
          </a:p>
        </p:txBody>
      </p:sp>
      <p:sp>
        <p:nvSpPr>
          <p:cNvPr id="39939" name="内容占位符 2"/>
          <p:cNvSpPr>
            <a:spLocks noGrp="1"/>
          </p:cNvSpPr>
          <p:nvPr>
            <p:ph idx="1"/>
          </p:nvPr>
        </p:nvSpPr>
        <p:spPr>
          <a:xfrm>
            <a:off x="250825" y="1266825"/>
            <a:ext cx="8713788" cy="5562600"/>
          </a:xfrm>
        </p:spPr>
        <p:txBody>
          <a:bodyPr/>
          <a:lstStyle/>
          <a:p>
            <a:pPr>
              <a:spcBef>
                <a:spcPct val="0"/>
              </a:spcBef>
            </a:pPr>
            <a:r>
              <a:rPr lang="en-US" altLang="zh-CN" sz="2000" smtClean="0">
                <a:solidFill>
                  <a:srgbClr val="00B0F0"/>
                </a:solidFill>
                <a:latin typeface="Times New Roman" pitchFamily="18" charset="0"/>
              </a:rPr>
              <a:t>5</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传感器在物联网中的应用</a:t>
            </a:r>
            <a:endParaRPr lang="en-US" altLang="zh-CN" sz="2000" smtClean="0">
              <a:solidFill>
                <a:srgbClr val="00B0F0"/>
              </a:solidFill>
              <a:latin typeface="Times New Roman" pitchFamily="18" charset="0"/>
            </a:endParaRPr>
          </a:p>
          <a:p>
            <a:pPr>
              <a:spcBef>
                <a:spcPct val="0"/>
              </a:spcBef>
            </a:pPr>
            <a:endParaRPr lang="zh-CN" altLang="zh-CN" sz="2000" smtClean="0">
              <a:solidFill>
                <a:srgbClr val="00B0F0"/>
              </a:solidFill>
              <a:latin typeface="Times New Roman" pitchFamily="18" charset="0"/>
            </a:endParaRPr>
          </a:p>
          <a:p>
            <a:pPr>
              <a:spcBef>
                <a:spcPct val="0"/>
              </a:spcBef>
            </a:pPr>
            <a:r>
              <a:rPr lang="en-US" altLang="zh-CN" sz="2000" smtClean="0"/>
              <a:t>10</a:t>
            </a:r>
            <a:r>
              <a:rPr lang="zh-CN" altLang="en-US" sz="2000" smtClean="0"/>
              <a:t>）</a:t>
            </a:r>
            <a:r>
              <a:rPr lang="zh-CN" altLang="zh-CN" sz="2000" smtClean="0"/>
              <a:t>超声波传感器</a:t>
            </a:r>
            <a:r>
              <a:rPr lang="en-US" altLang="zh-CN" sz="2000" smtClean="0"/>
              <a:t>:</a:t>
            </a:r>
            <a:r>
              <a:rPr lang="zh-CN" altLang="zh-CN" sz="2000" smtClean="0"/>
              <a:t>是利用超声波的特性研制而成的传感器</a:t>
            </a:r>
            <a:r>
              <a:rPr lang="en-US" altLang="zh-CN" sz="2000" smtClean="0"/>
              <a:t>,</a:t>
            </a:r>
            <a:r>
              <a:rPr lang="zh-CN" altLang="zh-CN" sz="2000" smtClean="0"/>
              <a:t>广泛应用在工业、国防、生物医学等。</a:t>
            </a:r>
          </a:p>
          <a:p>
            <a:pPr>
              <a:spcBef>
                <a:spcPct val="0"/>
              </a:spcBef>
            </a:pPr>
            <a:r>
              <a:rPr lang="en-US" altLang="zh-CN" sz="2000" smtClean="0"/>
              <a:t>11</a:t>
            </a:r>
            <a:r>
              <a:rPr lang="zh-CN" altLang="en-US" sz="2000" smtClean="0"/>
              <a:t>）</a:t>
            </a:r>
            <a:r>
              <a:rPr lang="zh-CN" altLang="zh-CN" sz="2000" smtClean="0"/>
              <a:t>遥感传感器</a:t>
            </a:r>
            <a:r>
              <a:rPr lang="en-US" altLang="zh-CN" sz="2000" smtClean="0"/>
              <a:t>:</a:t>
            </a:r>
            <a:r>
              <a:rPr lang="zh-CN" altLang="zh-CN" sz="2000" smtClean="0"/>
              <a:t>是测量和记录被探测物体的电磁波特性的工具</a:t>
            </a:r>
            <a:r>
              <a:rPr lang="en-US" altLang="zh-CN" sz="2000" smtClean="0"/>
              <a:t>,</a:t>
            </a:r>
            <a:r>
              <a:rPr lang="zh-CN" altLang="zh-CN" sz="2000" smtClean="0"/>
              <a:t>用在地表物质探测、遥感飞机上或是人造卫星上。</a:t>
            </a:r>
          </a:p>
          <a:p>
            <a:pPr>
              <a:spcBef>
                <a:spcPct val="0"/>
              </a:spcBef>
            </a:pPr>
            <a:r>
              <a:rPr lang="en-US" altLang="zh-CN" sz="2000" smtClean="0"/>
              <a:t>12</a:t>
            </a:r>
            <a:r>
              <a:rPr lang="zh-CN" altLang="en-US" sz="2000" smtClean="0"/>
              <a:t>）</a:t>
            </a:r>
            <a:r>
              <a:rPr lang="zh-CN" altLang="zh-CN" sz="2000" smtClean="0"/>
              <a:t>视觉传感器</a:t>
            </a:r>
            <a:r>
              <a:rPr lang="en-US" altLang="zh-CN" sz="2000" smtClean="0"/>
              <a:t>:</a:t>
            </a:r>
            <a:r>
              <a:rPr lang="zh-CN" altLang="zh-CN" sz="2000" smtClean="0"/>
              <a:t>能从一整幅图像捕获光线数以千计的像素</a:t>
            </a:r>
            <a:r>
              <a:rPr lang="en-US" altLang="zh-CN" sz="2000" smtClean="0"/>
              <a:t>,</a:t>
            </a:r>
            <a:r>
              <a:rPr lang="zh-CN" altLang="zh-CN" sz="2000" smtClean="0"/>
              <a:t>工业应用包括检验、计量、测量、定向、瑕疵检测和分捡。</a:t>
            </a:r>
            <a:endParaRPr lang="en-US" altLang="zh-CN" sz="2000" smtClean="0"/>
          </a:p>
          <a:p>
            <a:pPr>
              <a:spcBef>
                <a:spcPct val="0"/>
              </a:spcBef>
            </a:pPr>
            <a:endParaRPr lang="zh-CN" altLang="zh-CN" sz="2000" smtClean="0"/>
          </a:p>
          <a:p>
            <a:pPr>
              <a:spcBef>
                <a:spcPct val="0"/>
              </a:spcBef>
            </a:pPr>
            <a:r>
              <a:rPr lang="en-US" altLang="zh-CN" sz="2000" smtClean="0"/>
              <a:t>    </a:t>
            </a:r>
            <a:r>
              <a:rPr lang="zh-CN" altLang="zh-CN" sz="2000" smtClean="0"/>
              <a:t>虽然</a:t>
            </a:r>
            <a:r>
              <a:rPr lang="en-US" altLang="zh-CN" sz="2000" smtClean="0"/>
              <a:t>,</a:t>
            </a:r>
            <a:r>
              <a:rPr lang="zh-CN" altLang="zh-CN" sz="2000" smtClean="0"/>
              <a:t>物联网的产业供应链包括传感器和芯片供应商、应用设备提供商、网络运营及服务提供商、软件与应用开发商和系统集成商。但是</a:t>
            </a:r>
            <a:r>
              <a:rPr lang="en-US" altLang="zh-CN" sz="2000" smtClean="0"/>
              <a:t>,</a:t>
            </a:r>
            <a:r>
              <a:rPr lang="zh-CN" altLang="zh-CN" sz="2000" smtClean="0"/>
              <a:t>作为</a:t>
            </a:r>
            <a:r>
              <a:rPr lang="en-US" altLang="zh-CN" sz="2000" smtClean="0"/>
              <a:t>“</a:t>
            </a:r>
            <a:r>
              <a:rPr lang="zh-CN" altLang="zh-CN" sz="2000" smtClean="0"/>
              <a:t>金字塔</a:t>
            </a:r>
            <a:r>
              <a:rPr lang="en-US" altLang="zh-CN" sz="2000" smtClean="0"/>
              <a:t>”</a:t>
            </a:r>
            <a:r>
              <a:rPr lang="zh-CN" altLang="zh-CN" sz="2000" smtClean="0"/>
              <a:t>的塔座</a:t>
            </a:r>
            <a:r>
              <a:rPr lang="en-US" altLang="zh-CN" sz="2000" smtClean="0"/>
              <a:t>,</a:t>
            </a:r>
            <a:r>
              <a:rPr lang="zh-CN" altLang="zh-CN" sz="2000" smtClean="0"/>
              <a:t>传感器将会是整个链条需求总量最大和最基础的环节。</a:t>
            </a:r>
          </a:p>
          <a:p>
            <a:pPr>
              <a:spcBef>
                <a:spcPct val="0"/>
              </a:spcBef>
            </a:pPr>
            <a:r>
              <a:rPr lang="en-US" altLang="zh-CN" sz="2000" smtClean="0"/>
              <a:t>    </a:t>
            </a:r>
            <a:r>
              <a:rPr lang="zh-CN" altLang="zh-CN" sz="2000" smtClean="0"/>
              <a:t>传感器是物联网</a:t>
            </a:r>
            <a:r>
              <a:rPr lang="zh-CN" altLang="zh-CN" sz="2000" smtClean="0">
                <a:latin typeface="Times New Roman" pitchFamily="18" charset="0"/>
              </a:rPr>
              <a:t>技术的支撑、应用的支撑和未来泛在网的支撑</a:t>
            </a:r>
            <a:r>
              <a:rPr lang="en-US" altLang="zh-CN" sz="2000" smtClean="0">
                <a:latin typeface="Times New Roman" pitchFamily="18" charset="0"/>
              </a:rPr>
              <a:t>,</a:t>
            </a:r>
            <a:r>
              <a:rPr lang="zh-CN" altLang="zh-CN" sz="2000" smtClean="0">
                <a:latin typeface="Times New Roman" pitchFamily="18" charset="0"/>
              </a:rPr>
              <a:t>传感器感知了物体的信息</a:t>
            </a:r>
            <a:r>
              <a:rPr lang="en-US" altLang="zh-CN" sz="2000" smtClean="0">
                <a:latin typeface="Times New Roman" pitchFamily="18" charset="0"/>
              </a:rPr>
              <a:t>,RFID</a:t>
            </a:r>
            <a:r>
              <a:rPr lang="zh-CN" altLang="zh-CN" sz="2000" smtClean="0">
                <a:latin typeface="Times New Roman" pitchFamily="18" charset="0"/>
              </a:rPr>
              <a:t>赋予它</a:t>
            </a:r>
            <a:r>
              <a:rPr lang="zh-CN" altLang="zh-CN" sz="2000" smtClean="0"/>
              <a:t>电子编码</a:t>
            </a:r>
            <a:r>
              <a:rPr lang="en-US" altLang="zh-CN" sz="2000" smtClean="0"/>
              <a:t>,</a:t>
            </a:r>
            <a:r>
              <a:rPr lang="zh-CN" altLang="zh-CN" sz="2000" smtClean="0"/>
              <a:t>传感网到物联网的演变是信息技术发展的阶段表征。</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smtClean="0"/>
              <a:t>第五节 </a:t>
            </a:r>
            <a:r>
              <a:rPr lang="zh-CN" altLang="zh-CN" smtClean="0"/>
              <a:t>云计算对教育事业的影响</a:t>
            </a:r>
            <a:endParaRPr lang="zh-CN" altLang="en-US" smtClean="0"/>
          </a:p>
        </p:txBody>
      </p:sp>
      <p:sp>
        <p:nvSpPr>
          <p:cNvPr id="40963" name="内容占位符 2"/>
          <p:cNvSpPr>
            <a:spLocks noGrp="1"/>
          </p:cNvSpPr>
          <p:nvPr>
            <p:ph idx="1"/>
          </p:nvPr>
        </p:nvSpPr>
        <p:spPr>
          <a:xfrm>
            <a:off x="250825" y="1052513"/>
            <a:ext cx="8713788" cy="5562600"/>
          </a:xfrm>
        </p:spPr>
        <p:txBody>
          <a:bodyPr/>
          <a:lstStyle/>
          <a:p>
            <a:pPr>
              <a:spcBef>
                <a:spcPct val="0"/>
              </a:spcBef>
            </a:pPr>
            <a:r>
              <a:rPr lang="en-US" altLang="zh-CN" sz="2000" smtClean="0">
                <a:latin typeface="Times New Roman" pitchFamily="18" charset="0"/>
              </a:rPr>
              <a:t>        </a:t>
            </a:r>
            <a:r>
              <a:rPr lang="zh-CN" altLang="zh-CN" sz="2000" smtClean="0">
                <a:latin typeface="Times New Roman" pitchFamily="18" charset="0"/>
              </a:rPr>
              <a:t>对互联网，云计算，物联网的发展有了一定的认识后，我们该如何去提高我们的生活质量。云计算的突出特点就是资源共享的程度加深，这对哪一些对资源要求比较高的企业单位有这很多的好处。下面我们以云计算为例来讲讲云计算的发展对教育业的利与弊。</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云计算将给</a:t>
            </a:r>
            <a:r>
              <a:rPr lang="en-US" altLang="zh-CN" sz="2000" smtClean="0">
                <a:latin typeface="Times New Roman" pitchFamily="18" charset="0"/>
              </a:rPr>
              <a:t>IT</a:t>
            </a:r>
            <a:r>
              <a:rPr lang="zh-CN" altLang="zh-CN" sz="2000" smtClean="0">
                <a:latin typeface="Times New Roman" pitchFamily="18" charset="0"/>
              </a:rPr>
              <a:t>行业带来重大的变革，同样将对教育领域产生重要而深远的影响。事实上，云计算已经开始应用于教育。目前，各高等院校和中小学正逐步展开云计算辅助教学（</a:t>
            </a:r>
            <a:r>
              <a:rPr lang="en-US" altLang="zh-CN" sz="2000" smtClean="0">
                <a:latin typeface="Times New Roman" pitchFamily="18" charset="0"/>
              </a:rPr>
              <a:t>Cloud Computing Assisted Instructions</a:t>
            </a:r>
            <a:r>
              <a:rPr lang="zh-CN" altLang="zh-CN" sz="2000" smtClean="0">
                <a:latin typeface="Times New Roman" pitchFamily="18" charset="0"/>
              </a:rPr>
              <a:t>，简称</a:t>
            </a:r>
            <a:r>
              <a:rPr lang="en-US" altLang="zh-CN" sz="2000" smtClean="0">
                <a:latin typeface="Times New Roman" pitchFamily="18" charset="0"/>
              </a:rPr>
              <a:t>CCAI</a:t>
            </a:r>
            <a:r>
              <a:rPr lang="zh-CN" altLang="zh-CN" sz="2000" smtClean="0">
                <a:latin typeface="Times New Roman" pitchFamily="18" charset="0"/>
              </a:rPr>
              <a:t>）计划。为了帮助有条件的学校尽快掌握云计算辅助教学的理论、方法、技术，促进基础教育教学改革，推进信息技术有效应用，中国教育技术协会</a:t>
            </a:r>
            <a:r>
              <a:rPr lang="en-US" altLang="zh-CN" sz="2000" smtClean="0">
                <a:latin typeface="Times New Roman" pitchFamily="18" charset="0"/>
              </a:rPr>
              <a:t>2009</a:t>
            </a:r>
            <a:r>
              <a:rPr lang="zh-CN" altLang="zh-CN" sz="2000" smtClean="0">
                <a:latin typeface="Times New Roman" pitchFamily="18" charset="0"/>
              </a:rPr>
              <a:t>年</a:t>
            </a:r>
            <a:r>
              <a:rPr lang="en-US" altLang="zh-CN" sz="2000" smtClean="0">
                <a:latin typeface="Times New Roman" pitchFamily="18" charset="0"/>
              </a:rPr>
              <a:t>5</a:t>
            </a:r>
            <a:r>
              <a:rPr lang="zh-CN" altLang="zh-CN" sz="2000" smtClean="0">
                <a:latin typeface="Times New Roman" pitchFamily="18" charset="0"/>
              </a:rPr>
              <a:t>月在上海举办全国首届“云计算辅助教学”高级培训班。</a:t>
            </a:r>
            <a:r>
              <a:rPr lang="en-US" altLang="zh-CN" sz="2000" smtClean="0">
                <a:latin typeface="Times New Roman" pitchFamily="18" charset="0"/>
              </a:rPr>
              <a:t>2010</a:t>
            </a:r>
            <a:r>
              <a:rPr lang="zh-CN" altLang="zh-CN" sz="2000" smtClean="0">
                <a:latin typeface="Times New Roman" pitchFamily="18" charset="0"/>
              </a:rPr>
              <a:t>年</a:t>
            </a:r>
            <a:r>
              <a:rPr lang="en-US" altLang="zh-CN" sz="2000" smtClean="0">
                <a:latin typeface="Times New Roman" pitchFamily="18" charset="0"/>
              </a:rPr>
              <a:t>2</a:t>
            </a:r>
            <a:r>
              <a:rPr lang="zh-CN" altLang="zh-CN" sz="2000" smtClean="0">
                <a:latin typeface="Times New Roman" pitchFamily="18" charset="0"/>
              </a:rPr>
              <a:t>月教育部科技发展中心主办了第四届教育信息存储大会，会议的主题旨在推动云计算技术建设与中国全民教育信息化实践。诸多的教育性云计算项目的开展将会为教育领域开拓一个全新的学习空间，创造一个教育信息自由化、学习者多元化的学习环境。云计算的低用户端设备要求决定了云计算将会在学校大受欢迎。云计算能把分布在大量的分布式计算机上的内存、存储和计算能力集中起来成为一个虚拟的资源池，并通过网络为用户提供实用计算（</a:t>
            </a:r>
            <a:r>
              <a:rPr lang="en-US" altLang="zh-CN" sz="2000" smtClean="0">
                <a:latin typeface="Times New Roman" pitchFamily="18" charset="0"/>
              </a:rPr>
              <a:t>Utility Computing</a:t>
            </a:r>
            <a:r>
              <a:rPr lang="zh-CN" altLang="zh-CN" sz="2000" smtClean="0">
                <a:latin typeface="Times New Roman" pitchFamily="18" charset="0"/>
              </a:rPr>
              <a:t>）服务。</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mtClean="0"/>
              <a:t>第五节 </a:t>
            </a:r>
            <a:r>
              <a:rPr lang="zh-CN" altLang="zh-CN" smtClean="0"/>
              <a:t>云计算对教育事业的影响</a:t>
            </a:r>
            <a:endParaRPr lang="zh-CN" altLang="en-US" smtClean="0"/>
          </a:p>
        </p:txBody>
      </p:sp>
      <p:sp>
        <p:nvSpPr>
          <p:cNvPr id="41987" name="内容占位符 2"/>
          <p:cNvSpPr>
            <a:spLocks noGrp="1"/>
          </p:cNvSpPr>
          <p:nvPr>
            <p:ph idx="1"/>
          </p:nvPr>
        </p:nvSpPr>
        <p:spPr>
          <a:xfrm>
            <a:off x="250825" y="1266825"/>
            <a:ext cx="8713788" cy="5562600"/>
          </a:xfrm>
        </p:spPr>
        <p:txBody>
          <a:bodyPr/>
          <a:lstStyle/>
          <a:p>
            <a:pPr>
              <a:spcBef>
                <a:spcPct val="0"/>
              </a:spcBef>
            </a:pPr>
            <a:r>
              <a:rPr lang="en-US" altLang="zh-CN" sz="2000" smtClean="0"/>
              <a:t>    </a:t>
            </a:r>
            <a:r>
              <a:rPr lang="zh-CN" altLang="zh-CN" sz="2000" smtClean="0"/>
              <a:t>那么云计算到底能为信息教育和网络学习做些什么呢？</a:t>
            </a:r>
            <a:endParaRPr lang="en-US" altLang="zh-CN" sz="2000" smtClean="0"/>
          </a:p>
          <a:p>
            <a:pPr>
              <a:spcBef>
                <a:spcPct val="0"/>
              </a:spcBef>
            </a:pPr>
            <a:endParaRPr lang="zh-CN" altLang="zh-CN" sz="2000" smtClean="0"/>
          </a:p>
          <a:p>
            <a:pPr>
              <a:spcBef>
                <a:spcPct val="0"/>
              </a:spcBef>
            </a:pPr>
            <a:r>
              <a:rPr lang="en-US" altLang="zh-CN" sz="2000" smtClean="0"/>
              <a:t>    </a:t>
            </a:r>
            <a:r>
              <a:rPr lang="zh-CN" altLang="zh-CN" sz="2000" smtClean="0"/>
              <a:t>云计算将改变移动学习模式。移动学习是继数字化学习后出现的又一新学习模式，它包括随时、随地的学习资源，强大的搜索能力，丰富的交互性，对有效性学习</a:t>
            </a:r>
            <a:r>
              <a:rPr lang="zh-CN" altLang="zh-CN" sz="2000" smtClean="0">
                <a:latin typeface="Times New Roman" pitchFamily="18" charset="0"/>
              </a:rPr>
              <a:t>的强力支持和基于绩效的评价。移动学习的模式有两种：基于短信息服务（</a:t>
            </a:r>
            <a:r>
              <a:rPr lang="en-US" altLang="zh-CN" sz="2000" smtClean="0">
                <a:latin typeface="Times New Roman" pitchFamily="18" charset="0"/>
              </a:rPr>
              <a:t>SMS</a:t>
            </a:r>
            <a:r>
              <a:rPr lang="zh-CN" altLang="zh-CN" sz="2000" smtClean="0">
                <a:latin typeface="Times New Roman" pitchFamily="18" charset="0"/>
              </a:rPr>
              <a:t>）和通过建设</a:t>
            </a:r>
            <a:r>
              <a:rPr lang="en-US" altLang="zh-CN" sz="2000" smtClean="0">
                <a:latin typeface="Times New Roman" pitchFamily="18" charset="0"/>
              </a:rPr>
              <a:t>WAP</a:t>
            </a:r>
            <a:r>
              <a:rPr lang="zh-CN" altLang="zh-CN" sz="2000" smtClean="0">
                <a:latin typeface="Times New Roman" pitchFamily="18" charset="0"/>
              </a:rPr>
              <a:t>教育站点，分别是基于点播和基于浏览的移动学习。云计算的出现将带来移动学习模式的变革。云计算教育资源将存储于云服务器中，学习者无需再通过短信或</a:t>
            </a:r>
            <a:r>
              <a:rPr lang="en-US" altLang="zh-CN" sz="2000" smtClean="0">
                <a:latin typeface="Times New Roman" pitchFamily="18" charset="0"/>
              </a:rPr>
              <a:t>WAP</a:t>
            </a:r>
            <a:r>
              <a:rPr lang="zh-CN" altLang="zh-CN" sz="2000" smtClean="0">
                <a:latin typeface="Times New Roman" pitchFamily="18" charset="0"/>
              </a:rPr>
              <a:t>站点点播方式，学习者可以通过</a:t>
            </a:r>
            <a:r>
              <a:rPr lang="en-US" altLang="zh-CN" sz="2000" smtClean="0">
                <a:latin typeface="Times New Roman" pitchFamily="18" charset="0"/>
              </a:rPr>
              <a:t>EPC</a:t>
            </a:r>
            <a:r>
              <a:rPr lang="zh-CN" altLang="zh-CN" sz="2000" smtClean="0">
                <a:latin typeface="Times New Roman" pitchFamily="18" charset="0"/>
              </a:rPr>
              <a:t>、手机等终端，随时随地登录到学习平台进行学习。</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云计算可以构建虚拟学习环境。随着网络学习的普及，构建完善的虚拟学习环境成为远程教育的研究热点之一。在</a:t>
            </a:r>
            <a:r>
              <a:rPr lang="en-US" altLang="zh-CN" sz="2000" smtClean="0">
                <a:latin typeface="Times New Roman" pitchFamily="18" charset="0"/>
              </a:rPr>
              <a:t>Web2.0</a:t>
            </a:r>
            <a:r>
              <a:rPr lang="zh-CN" altLang="zh-CN" sz="2000" smtClean="0">
                <a:latin typeface="Times New Roman" pitchFamily="18" charset="0"/>
              </a:rPr>
              <a:t>环境下，个人使用更多的是网络学习和非正式学习。目前虚拟学习环境的构建仍依托</a:t>
            </a:r>
            <a:r>
              <a:rPr lang="zh-CN" altLang="zh-CN" sz="2000" smtClean="0"/>
              <a:t>于某特定的教学机构，其辐射范围、学习者构成、学习内容等往往受该教学机构的控制。云计算是继网格计算之后的又一个全新的网络概念，是下一代互联网的发展趋势。</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mtClean="0"/>
              <a:t>第一节 </a:t>
            </a:r>
            <a:r>
              <a:rPr lang="zh-CN" altLang="zh-CN" smtClean="0"/>
              <a:t>互联网、物联网与云计算概述</a:t>
            </a:r>
            <a:endParaRPr lang="zh-CN" altLang="en-US" smtClean="0"/>
          </a:p>
        </p:txBody>
      </p:sp>
      <p:sp>
        <p:nvSpPr>
          <p:cNvPr id="6147" name="内容占位符 2"/>
          <p:cNvSpPr>
            <a:spLocks noGrp="1"/>
          </p:cNvSpPr>
          <p:nvPr>
            <p:ph idx="1"/>
          </p:nvPr>
        </p:nvSpPr>
        <p:spPr>
          <a:xfrm>
            <a:off x="250825" y="1295400"/>
            <a:ext cx="8642350" cy="4876800"/>
          </a:xfrm>
        </p:spPr>
        <p:txBody>
          <a:bodyPr/>
          <a:lstStyle/>
          <a:p>
            <a:pPr>
              <a:spcBef>
                <a:spcPct val="0"/>
              </a:spcBef>
            </a:pPr>
            <a:r>
              <a:rPr lang="zh-CN" altLang="en-US" sz="2000" b="1" smtClean="0">
                <a:latin typeface="Times New Roman" pitchFamily="18" charset="0"/>
              </a:rPr>
              <a:t>（</a:t>
            </a:r>
            <a:r>
              <a:rPr lang="en-US" altLang="zh-CN" sz="2000" b="1" smtClean="0">
                <a:latin typeface="Times New Roman" pitchFamily="18" charset="0"/>
              </a:rPr>
              <a:t>1</a:t>
            </a:r>
            <a:r>
              <a:rPr lang="zh-CN" altLang="en-US" sz="2000" b="1" smtClean="0">
                <a:latin typeface="Times New Roman" pitchFamily="18" charset="0"/>
              </a:rPr>
              <a:t>）</a:t>
            </a:r>
            <a:r>
              <a:rPr lang="zh-CN" altLang="zh-CN" sz="2000" b="1" smtClean="0">
                <a:latin typeface="Times New Roman" pitchFamily="18" charset="0"/>
              </a:rPr>
              <a:t>互联网</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互联网在实际生活中是由一些使用公用语言互相通信的计算机连接而成的全球网络。一旦连接到这个</a:t>
            </a:r>
            <a:r>
              <a:rPr lang="en-US" altLang="zh-CN" sz="2000" smtClean="0">
                <a:latin typeface="Times New Roman" pitchFamily="18" charset="0"/>
              </a:rPr>
              <a:t>Web</a:t>
            </a:r>
            <a:r>
              <a:rPr lang="zh-CN" altLang="zh-CN" sz="2000" smtClean="0">
                <a:latin typeface="Times New Roman" pitchFamily="18" charset="0"/>
              </a:rPr>
              <a:t>节点，即表明您已经与</a:t>
            </a:r>
            <a:r>
              <a:rPr lang="en-US" altLang="zh-CN" sz="2000" smtClean="0">
                <a:latin typeface="Times New Roman" pitchFamily="18" charset="0"/>
              </a:rPr>
              <a:t>Internet</a:t>
            </a:r>
            <a:r>
              <a:rPr lang="zh-CN" altLang="zh-CN" sz="2000" smtClean="0">
                <a:latin typeface="Times New Roman" pitchFamily="18" charset="0"/>
              </a:rPr>
              <a:t>连接。互联网又由数量众多的局域网（</a:t>
            </a:r>
            <a:r>
              <a:rPr lang="en-US" altLang="zh-CN" sz="2000" smtClean="0">
                <a:latin typeface="Times New Roman" pitchFamily="18" charset="0"/>
              </a:rPr>
              <a:t>Local Area Network</a:t>
            </a:r>
            <a:r>
              <a:rPr lang="zh-CN" altLang="zh-CN" sz="2000" smtClean="0">
                <a:latin typeface="Times New Roman" pitchFamily="18" charset="0"/>
              </a:rPr>
              <a:t>）和广域网（</a:t>
            </a:r>
            <a:r>
              <a:rPr lang="en-US" altLang="zh-CN" sz="2000" smtClean="0">
                <a:latin typeface="Times New Roman" pitchFamily="18" charset="0"/>
              </a:rPr>
              <a:t>Wide Area Network</a:t>
            </a:r>
            <a:r>
              <a:rPr lang="zh-CN" altLang="zh-CN" sz="2000" smtClean="0">
                <a:latin typeface="Times New Roman" pitchFamily="18" charset="0"/>
              </a:rPr>
              <a:t>）经过互联网技术连接而成。贯穿互联网的通信是由一组称为</a:t>
            </a:r>
            <a:r>
              <a:rPr lang="en-US" altLang="zh-CN" sz="2000" smtClean="0">
                <a:latin typeface="Times New Roman" pitchFamily="18" charset="0"/>
              </a:rPr>
              <a:t>TCP/IP</a:t>
            </a:r>
            <a:r>
              <a:rPr lang="zh-CN" altLang="zh-CN" sz="2000" smtClean="0">
                <a:latin typeface="Times New Roman" pitchFamily="18" charset="0"/>
              </a:rPr>
              <a:t>协议簇的开放标准。任何用户都可以自由的使用这些标准，不必付费，也不必签署许可协定。</a:t>
            </a:r>
          </a:p>
          <a:p>
            <a:pPr>
              <a:spcBef>
                <a:spcPct val="0"/>
              </a:spcBef>
            </a:pPr>
            <a:r>
              <a:rPr lang="en-US" altLang="zh-CN" sz="2000" smtClean="0">
                <a:latin typeface="Times New Roman" pitchFamily="18" charset="0"/>
              </a:rPr>
              <a:t>        WWW</a:t>
            </a:r>
            <a:r>
              <a:rPr lang="zh-CN" altLang="zh-CN" sz="2000" smtClean="0">
                <a:latin typeface="Times New Roman" pitchFamily="18" charset="0"/>
              </a:rPr>
              <a:t>正在逐步改变全球用户的通信方式。用户通过像</a:t>
            </a:r>
            <a:r>
              <a:rPr lang="en-US" altLang="zh-CN" sz="2000" smtClean="0">
                <a:latin typeface="Times New Roman" pitchFamily="18" charset="0"/>
              </a:rPr>
              <a:t>Microsoft Internet Explorer</a:t>
            </a:r>
            <a:r>
              <a:rPr lang="zh-CN" altLang="zh-CN" sz="2000" smtClean="0">
                <a:latin typeface="Times New Roman" pitchFamily="18" charset="0"/>
              </a:rPr>
              <a:t>这样的</a:t>
            </a:r>
            <a:r>
              <a:rPr lang="en-US" altLang="zh-CN" sz="2000" smtClean="0">
                <a:latin typeface="Times New Roman" pitchFamily="18" charset="0"/>
              </a:rPr>
              <a:t>web</a:t>
            </a:r>
            <a:r>
              <a:rPr lang="zh-CN" altLang="zh-CN" sz="2000" smtClean="0">
                <a:latin typeface="Times New Roman" pitchFamily="18" charset="0"/>
              </a:rPr>
              <a:t>浏览器来获取互联网中的大量信息。这种新的大众传媒比以往的任何一种通讯媒体都要快，因而受到人们的普遍欢迎。在过去的两年中，</a:t>
            </a:r>
            <a:r>
              <a:rPr lang="en-US" altLang="zh-CN" sz="2000" smtClean="0">
                <a:latin typeface="Times New Roman" pitchFamily="18" charset="0"/>
              </a:rPr>
              <a:t>WWW</a:t>
            </a:r>
            <a:r>
              <a:rPr lang="zh-CN" altLang="zh-CN" sz="2000" smtClean="0">
                <a:latin typeface="Times New Roman" pitchFamily="18" charset="0"/>
              </a:rPr>
              <a:t>飞速增长，融入了大量的信息</a:t>
            </a:r>
            <a:r>
              <a:rPr lang="en-US" altLang="zh-CN" sz="2000" smtClean="0">
                <a:latin typeface="Times New Roman" pitchFamily="18" charset="0"/>
              </a:rPr>
              <a:t>--</a:t>
            </a:r>
            <a:r>
              <a:rPr lang="zh-CN" altLang="zh-CN" sz="2000" smtClean="0">
                <a:latin typeface="Times New Roman" pitchFamily="18" charset="0"/>
              </a:rPr>
              <a:t>从商品报价到就业机会、从电子公告牌到新闻、电影预告、文学评论以及娱乐。不管是微不足道的小事，还是系关全球的大事。人们常常谈论</a:t>
            </a:r>
            <a:r>
              <a:rPr lang="en-US" altLang="zh-CN" sz="2000" smtClean="0">
                <a:latin typeface="Times New Roman" pitchFamily="18" charset="0"/>
              </a:rPr>
              <a:t>Web“</a:t>
            </a:r>
            <a:r>
              <a:rPr lang="zh-CN" altLang="zh-CN" sz="2000" smtClean="0">
                <a:latin typeface="Times New Roman" pitchFamily="18" charset="0"/>
              </a:rPr>
              <a:t>冲浪</a:t>
            </a:r>
            <a:r>
              <a:rPr lang="en-US" altLang="zh-CN" sz="2000" smtClean="0">
                <a:latin typeface="Times New Roman" pitchFamily="18" charset="0"/>
              </a:rPr>
              <a:t>”</a:t>
            </a:r>
            <a:r>
              <a:rPr lang="zh-CN" altLang="zh-CN" sz="2000" smtClean="0">
                <a:latin typeface="Times New Roman" pitchFamily="18" charset="0"/>
              </a:rPr>
              <a:t>和访问新的节点。</a:t>
            </a:r>
            <a:r>
              <a:rPr lang="en-US" altLang="zh-CN" sz="2000" smtClean="0">
                <a:latin typeface="Times New Roman" pitchFamily="18" charset="0"/>
              </a:rPr>
              <a:t>“</a:t>
            </a:r>
            <a:r>
              <a:rPr lang="zh-CN" altLang="zh-CN" sz="2000" smtClean="0">
                <a:latin typeface="Times New Roman" pitchFamily="18" charset="0"/>
              </a:rPr>
              <a:t>冲浪</a:t>
            </a:r>
            <a:r>
              <a:rPr lang="en-US" altLang="zh-CN" sz="2000" smtClean="0">
                <a:latin typeface="Times New Roman" pitchFamily="18" charset="0"/>
              </a:rPr>
              <a:t>”</a:t>
            </a:r>
            <a:r>
              <a:rPr lang="zh-CN" altLang="zh-CN" sz="2000" smtClean="0">
                <a:latin typeface="Times New Roman" pitchFamily="18" charset="0"/>
              </a:rPr>
              <a:t>意味着沿超级链接转到那些您从未听说过的页和专题、会见新朋友、参观新地方以及从全球学习新的东西。</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smtClean="0"/>
              <a:t>第五节 </a:t>
            </a:r>
            <a:r>
              <a:rPr lang="zh-CN" altLang="zh-CN" smtClean="0"/>
              <a:t>云计算对教育事业的影响</a:t>
            </a:r>
            <a:endParaRPr lang="zh-CN" altLang="en-US" smtClean="0"/>
          </a:p>
        </p:txBody>
      </p:sp>
      <p:sp>
        <p:nvSpPr>
          <p:cNvPr id="43011" name="内容占位符 2"/>
          <p:cNvSpPr>
            <a:spLocks noGrp="1"/>
          </p:cNvSpPr>
          <p:nvPr>
            <p:ph idx="1"/>
          </p:nvPr>
        </p:nvSpPr>
        <p:spPr>
          <a:xfrm>
            <a:off x="144463" y="1052513"/>
            <a:ext cx="8964612" cy="5562600"/>
          </a:xfrm>
        </p:spPr>
        <p:txBody>
          <a:bodyPr/>
          <a:lstStyle/>
          <a:p>
            <a:pPr>
              <a:spcBef>
                <a:spcPct val="0"/>
              </a:spcBef>
            </a:pPr>
            <a:r>
              <a:rPr lang="en-US" altLang="zh-CN" sz="2000" smtClean="0">
                <a:latin typeface="Times New Roman" pitchFamily="18" charset="0"/>
              </a:rPr>
              <a:t>        </a:t>
            </a:r>
            <a:r>
              <a:rPr lang="zh-CN" altLang="zh-CN" sz="2000" smtClean="0">
                <a:latin typeface="Times New Roman" pitchFamily="18" charset="0"/>
              </a:rPr>
              <a:t>在云时代，所有资源和应用程序都将整合在“云”端，学习者可以根据云服务的类型，自由地选择学习内容和学习方式，创建虚拟社区。</a:t>
            </a:r>
            <a:r>
              <a:rPr lang="en-US" altLang="zh-CN" sz="2000" smtClean="0">
                <a:latin typeface="Times New Roman" pitchFamily="18" charset="0"/>
              </a:rPr>
              <a:t>Google</a:t>
            </a:r>
            <a:r>
              <a:rPr lang="zh-CN" altLang="zh-CN" sz="2000" smtClean="0">
                <a:latin typeface="Times New Roman" pitchFamily="18" charset="0"/>
              </a:rPr>
              <a:t>协作平台、百会的协作编辑功能的社区环境都有利于异地学习者学习成果的展示、交流和深度互动。如可以通过</a:t>
            </a:r>
            <a:r>
              <a:rPr lang="en-US" altLang="zh-CN" sz="2000" smtClean="0">
                <a:latin typeface="Times New Roman" pitchFamily="18" charset="0"/>
              </a:rPr>
              <a:t>iGoogle</a:t>
            </a:r>
            <a:r>
              <a:rPr lang="zh-CN" altLang="zh-CN" sz="2000" smtClean="0">
                <a:latin typeface="Times New Roman" pitchFamily="18" charset="0"/>
              </a:rPr>
              <a:t>创建个性化网络空间，创建个人网络课程等。在云时代，我们就可以轻松、自如地创设人性化的网络学习环境。</a:t>
            </a:r>
          </a:p>
          <a:p>
            <a:pPr>
              <a:spcBef>
                <a:spcPct val="0"/>
              </a:spcBef>
            </a:pPr>
            <a:r>
              <a:rPr lang="en-US" altLang="zh-CN" sz="2000" smtClean="0">
                <a:solidFill>
                  <a:srgbClr val="00B0F0"/>
                </a:solidFill>
                <a:latin typeface="Times New Roman" pitchFamily="18" charset="0"/>
              </a:rPr>
              <a:t>1</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云计算在高校教学资源方面的应用现状</a:t>
            </a:r>
          </a:p>
          <a:p>
            <a:pPr>
              <a:spcBef>
                <a:spcPct val="0"/>
              </a:spcBef>
            </a:pPr>
            <a:r>
              <a:rPr lang="zh-CN" altLang="zh-CN" sz="2000" b="1" smtClean="0">
                <a:latin typeface="Times New Roman" pitchFamily="18" charset="0"/>
              </a:rPr>
              <a:t>（</a:t>
            </a:r>
            <a:r>
              <a:rPr lang="en-US" altLang="zh-CN" sz="2000" b="1" smtClean="0">
                <a:latin typeface="Times New Roman" pitchFamily="18" charset="0"/>
              </a:rPr>
              <a:t>1</a:t>
            </a:r>
            <a:r>
              <a:rPr lang="zh-CN" altLang="zh-CN" sz="2000" b="1" smtClean="0">
                <a:latin typeface="Times New Roman" pitchFamily="18" charset="0"/>
              </a:rPr>
              <a:t>）国外高校</a:t>
            </a:r>
            <a:endParaRPr lang="zh-CN" altLang="zh-CN" sz="2000" smtClean="0">
              <a:latin typeface="Times New Roman" pitchFamily="18" charset="0"/>
            </a:endParaRPr>
          </a:p>
          <a:p>
            <a:pPr>
              <a:spcBef>
                <a:spcPct val="0"/>
              </a:spcBef>
            </a:pPr>
            <a:r>
              <a:rPr lang="en-US" altLang="zh-CN" sz="2000" smtClean="0">
                <a:latin typeface="Times New Roman" pitchFamily="18" charset="0"/>
              </a:rPr>
              <a:t>        2007</a:t>
            </a:r>
            <a:r>
              <a:rPr lang="zh-CN" altLang="zh-CN" sz="2000" smtClean="0">
                <a:latin typeface="Times New Roman" pitchFamily="18" charset="0"/>
              </a:rPr>
              <a:t>年</a:t>
            </a:r>
            <a:r>
              <a:rPr lang="en-US" altLang="zh-CN" sz="2000" smtClean="0">
                <a:latin typeface="Times New Roman" pitchFamily="18" charset="0"/>
              </a:rPr>
              <a:t>10</a:t>
            </a:r>
            <a:r>
              <a:rPr lang="zh-CN" altLang="zh-CN" sz="2000" smtClean="0">
                <a:latin typeface="Times New Roman" pitchFamily="18" charset="0"/>
              </a:rPr>
              <a:t>月，</a:t>
            </a:r>
            <a:r>
              <a:rPr lang="en-US" altLang="zh-CN" sz="2000" smtClean="0">
                <a:latin typeface="Times New Roman" pitchFamily="18" charset="0"/>
              </a:rPr>
              <a:t>Google</a:t>
            </a:r>
            <a:r>
              <a:rPr lang="zh-CN" altLang="zh-CN" sz="2000" smtClean="0">
                <a:latin typeface="Times New Roman" pitchFamily="18" charset="0"/>
              </a:rPr>
              <a:t>与</a:t>
            </a:r>
            <a:r>
              <a:rPr lang="en-US" altLang="zh-CN" sz="2000" smtClean="0">
                <a:latin typeface="Times New Roman" pitchFamily="18" charset="0"/>
              </a:rPr>
              <a:t>IBM</a:t>
            </a:r>
            <a:r>
              <a:rPr lang="zh-CN" altLang="zh-CN" sz="2000" smtClean="0">
                <a:latin typeface="Times New Roman" pitchFamily="18" charset="0"/>
              </a:rPr>
              <a:t>开始在美国大学校园，包括卡内基梅隆大学、麻省理工学院、史丹佛大学、加州大学柏克莱分校及马里兰大学等，推广云计</a:t>
            </a:r>
            <a:r>
              <a:rPr lang="en-US" altLang="zh-CN" sz="2000" smtClean="0">
                <a:latin typeface="Times New Roman" pitchFamily="18" charset="0"/>
              </a:rPr>
              <a:t>-15-</a:t>
            </a:r>
            <a:r>
              <a:rPr lang="zh-CN" altLang="zh-CN" sz="2000" smtClean="0">
                <a:latin typeface="Times New Roman" pitchFamily="18" charset="0"/>
              </a:rPr>
              <a:t>算的计划，这项计划希望能降低分布式计算技术在学术研究方面的成本，并为这些大学提供相关的软硬件设备及技术支援，而学生则可以通过网络开发各项以大规模计算为基础的研究计划。</a:t>
            </a:r>
          </a:p>
          <a:p>
            <a:pPr>
              <a:spcBef>
                <a:spcPct val="0"/>
              </a:spcBef>
            </a:pPr>
            <a:r>
              <a:rPr lang="en-US" altLang="zh-CN" sz="2000" smtClean="0">
                <a:latin typeface="Times New Roman" pitchFamily="18" charset="0"/>
              </a:rPr>
              <a:t>        2008</a:t>
            </a:r>
            <a:r>
              <a:rPr lang="zh-CN" altLang="zh-CN" sz="2000" smtClean="0">
                <a:latin typeface="Times New Roman" pitchFamily="18" charset="0"/>
              </a:rPr>
              <a:t>年</a:t>
            </a:r>
            <a:r>
              <a:rPr lang="en-US" altLang="zh-CN" sz="2000" smtClean="0">
                <a:latin typeface="Times New Roman" pitchFamily="18" charset="0"/>
              </a:rPr>
              <a:t>IO</a:t>
            </a:r>
            <a:r>
              <a:rPr lang="zh-CN" altLang="zh-CN" sz="2000" smtClean="0">
                <a:latin typeface="Times New Roman" pitchFamily="18" charset="0"/>
              </a:rPr>
              <a:t>月</a:t>
            </a:r>
            <a:r>
              <a:rPr lang="en-US" altLang="zh-CN" sz="2000" smtClean="0">
                <a:latin typeface="Times New Roman" pitchFamily="18" charset="0"/>
              </a:rPr>
              <a:t>24</a:t>
            </a:r>
            <a:r>
              <a:rPr lang="zh-CN" altLang="zh-CN" sz="2000" smtClean="0">
                <a:latin typeface="Times New Roman" pitchFamily="18" charset="0"/>
              </a:rPr>
              <a:t>日</a:t>
            </a:r>
            <a:r>
              <a:rPr lang="en-US" altLang="zh-CN" sz="2000" smtClean="0">
                <a:latin typeface="Times New Roman" pitchFamily="18" charset="0"/>
              </a:rPr>
              <a:t>IBM</a:t>
            </a:r>
            <a:r>
              <a:rPr lang="zh-CN" altLang="zh-CN" sz="2000" smtClean="0">
                <a:latin typeface="Times New Roman" pitchFamily="18" charset="0"/>
              </a:rPr>
              <a:t>联合北卡罗来纳州立大学宣布，他们已经获得向整个州的学生提供免费服务和计算的能力。</a:t>
            </a:r>
            <a:r>
              <a:rPr lang="en-US" altLang="zh-CN" sz="2000" smtClean="0">
                <a:latin typeface="Times New Roman" pitchFamily="18" charset="0"/>
              </a:rPr>
              <a:t>2009</a:t>
            </a:r>
            <a:r>
              <a:rPr lang="zh-CN" altLang="zh-CN" sz="2000" smtClean="0">
                <a:latin typeface="Times New Roman" pitchFamily="18" charset="0"/>
              </a:rPr>
              <a:t>年</a:t>
            </a:r>
            <a:r>
              <a:rPr lang="en-US" altLang="zh-CN" sz="2000" smtClean="0">
                <a:latin typeface="Times New Roman" pitchFamily="18" charset="0"/>
              </a:rPr>
              <a:t>4</a:t>
            </a:r>
            <a:r>
              <a:rPr lang="zh-CN" altLang="zh-CN" sz="2000" smtClean="0">
                <a:latin typeface="Times New Roman" pitchFamily="18" charset="0"/>
              </a:rPr>
              <a:t>月</a:t>
            </a:r>
            <a:r>
              <a:rPr lang="en-US" altLang="zh-CN" sz="2000" smtClean="0">
                <a:latin typeface="Times New Roman" pitchFamily="18" charset="0"/>
              </a:rPr>
              <a:t>16</a:t>
            </a:r>
            <a:r>
              <a:rPr lang="zh-CN" altLang="zh-CN" sz="2000" smtClean="0">
                <a:latin typeface="Times New Roman" pitchFamily="18" charset="0"/>
              </a:rPr>
              <a:t>日，</a:t>
            </a:r>
            <a:r>
              <a:rPr lang="en-US" altLang="zh-CN" sz="2000" smtClean="0">
                <a:latin typeface="Times New Roman" pitchFamily="18" charset="0"/>
              </a:rPr>
              <a:t>“</a:t>
            </a:r>
            <a:r>
              <a:rPr lang="zh-CN" altLang="zh-CN" sz="2000" smtClean="0">
                <a:latin typeface="Times New Roman" pitchFamily="18" charset="0"/>
              </a:rPr>
              <a:t>雅虎</a:t>
            </a:r>
            <a:r>
              <a:rPr lang="en-US" altLang="zh-CN" sz="2000" smtClean="0">
                <a:latin typeface="Times New Roman" pitchFamily="18" charset="0"/>
              </a:rPr>
              <a:t>”</a:t>
            </a:r>
            <a:r>
              <a:rPr lang="zh-CN" altLang="zh-CN" sz="2000" smtClean="0">
                <a:latin typeface="Times New Roman" pitchFamily="18" charset="0"/>
              </a:rPr>
              <a:t>宣布与美国加利福尼亚大学伯克莱分校、康奈尔大学以及马萨诸塞大学阿姆赫斯特分校</a:t>
            </a:r>
            <a:r>
              <a:rPr lang="en-US" altLang="zh-CN" sz="2000" smtClean="0">
                <a:latin typeface="Times New Roman" pitchFamily="18" charset="0"/>
              </a:rPr>
              <a:t>3</a:t>
            </a:r>
            <a:r>
              <a:rPr lang="zh-CN" altLang="zh-CN" sz="2000" smtClean="0">
                <a:latin typeface="Times New Roman" pitchFamily="18" charset="0"/>
              </a:rPr>
              <a:t>所高校建立合作关系，共同推进云计算的研究。</a:t>
            </a:r>
            <a:r>
              <a:rPr lang="en-US" altLang="zh-CN" sz="2000" smtClean="0">
                <a:latin typeface="Times New Roman" pitchFamily="18" charset="0"/>
              </a:rPr>
              <a:t>3</a:t>
            </a:r>
            <a:r>
              <a:rPr lang="zh-CN" altLang="zh-CN" sz="2000" smtClean="0">
                <a:latin typeface="Times New Roman" pitchFamily="18" charset="0"/>
              </a:rPr>
              <a:t>所高校将与卡内基梅隆大学一起使用雅虎的云计算群来进行大规模系统软件研究，开发新的应用程序以分析互联网上的各种数据如投票记录和在线新闻源等等。</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smtClean="0"/>
              <a:t>第五节 </a:t>
            </a:r>
            <a:r>
              <a:rPr lang="zh-CN" altLang="zh-CN" smtClean="0"/>
              <a:t>云计算对教育事业的影响</a:t>
            </a:r>
            <a:endParaRPr lang="zh-CN" altLang="en-US" smtClean="0"/>
          </a:p>
        </p:txBody>
      </p:sp>
      <p:sp>
        <p:nvSpPr>
          <p:cNvPr id="44035" name="内容占位符 2"/>
          <p:cNvSpPr>
            <a:spLocks noGrp="1"/>
          </p:cNvSpPr>
          <p:nvPr>
            <p:ph idx="1"/>
          </p:nvPr>
        </p:nvSpPr>
        <p:spPr>
          <a:xfrm>
            <a:off x="144463" y="1052513"/>
            <a:ext cx="8675687" cy="5562600"/>
          </a:xfrm>
        </p:spPr>
        <p:txBody>
          <a:bodyPr/>
          <a:lstStyle/>
          <a:p>
            <a:pPr>
              <a:spcBef>
                <a:spcPct val="0"/>
              </a:spcBef>
            </a:pPr>
            <a:r>
              <a:rPr lang="en-US" altLang="zh-CN" sz="2000" smtClean="0">
                <a:solidFill>
                  <a:srgbClr val="00B0F0"/>
                </a:solidFill>
                <a:latin typeface="Times New Roman" pitchFamily="18" charset="0"/>
              </a:rPr>
              <a:t>1</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云计算在高校教学资源方面的应用现状</a:t>
            </a:r>
          </a:p>
          <a:p>
            <a:pPr>
              <a:spcBef>
                <a:spcPct val="0"/>
              </a:spcBef>
            </a:pPr>
            <a:r>
              <a:rPr lang="zh-CN" altLang="en-US" sz="2000" b="1" smtClean="0"/>
              <a:t>（</a:t>
            </a:r>
            <a:r>
              <a:rPr lang="en-US" altLang="zh-CN" sz="2000" b="1" smtClean="0"/>
              <a:t>2</a:t>
            </a:r>
            <a:r>
              <a:rPr lang="zh-CN" altLang="en-US" sz="2000" b="1" smtClean="0"/>
              <a:t>）</a:t>
            </a:r>
            <a:r>
              <a:rPr lang="zh-CN" altLang="zh-CN" sz="2000" b="1" smtClean="0"/>
              <a:t>国内高校</a:t>
            </a:r>
            <a:endParaRPr lang="zh-CN" altLang="zh-CN" sz="2000" smtClean="0"/>
          </a:p>
          <a:p>
            <a:pPr>
              <a:spcBef>
                <a:spcPct val="0"/>
              </a:spcBef>
            </a:pPr>
            <a:r>
              <a:rPr lang="en-US" altLang="zh-CN" sz="2000" smtClean="0">
                <a:latin typeface="Times New Roman" pitchFamily="18" charset="0"/>
              </a:rPr>
              <a:t>        2008</a:t>
            </a:r>
            <a:r>
              <a:rPr lang="zh-CN" altLang="zh-CN" sz="2000" smtClean="0">
                <a:latin typeface="Times New Roman" pitchFamily="18" charset="0"/>
              </a:rPr>
              <a:t>年</a:t>
            </a:r>
            <a:r>
              <a:rPr lang="en-US" altLang="zh-CN" sz="2000" smtClean="0">
                <a:latin typeface="Times New Roman" pitchFamily="18" charset="0"/>
              </a:rPr>
              <a:t>“</a:t>
            </a:r>
            <a:r>
              <a:rPr lang="zh-CN" altLang="zh-CN" sz="2000" smtClean="0">
                <a:latin typeface="Times New Roman" pitchFamily="18" charset="0"/>
              </a:rPr>
              <a:t>谷歌</a:t>
            </a:r>
            <a:r>
              <a:rPr lang="en-US" altLang="zh-CN" sz="2000" smtClean="0">
                <a:latin typeface="Times New Roman" pitchFamily="18" charset="0"/>
              </a:rPr>
              <a:t>”CEO</a:t>
            </a:r>
            <a:r>
              <a:rPr lang="zh-CN" altLang="zh-CN" sz="2000" smtClean="0">
                <a:latin typeface="Times New Roman" pitchFamily="18" charset="0"/>
              </a:rPr>
              <a:t>施密特在北京宣布在中国内地启动云计算学术合作计划，并与中国的高校建立学术合作项目。清华大学是内地第一所参与该项计划的高校，其与“谷歌”合作开设了“大规模数据处理”课程。李开复博士表示，希望通过该项目，培养下一代掌握云计算相关技术的人才，为产业和教育之间架起桥梁，推动云计算在中国的发展。</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latin typeface="Times New Roman" pitchFamily="18" charset="0"/>
              </a:rPr>
              <a:t>        2008</a:t>
            </a:r>
            <a:r>
              <a:rPr lang="zh-CN" altLang="zh-CN" sz="2000" smtClean="0">
                <a:latin typeface="Times New Roman" pitchFamily="18" charset="0"/>
              </a:rPr>
              <a:t>年</a:t>
            </a:r>
            <a:r>
              <a:rPr lang="en-US" altLang="zh-CN" sz="2000" smtClean="0">
                <a:latin typeface="Times New Roman" pitchFamily="18" charset="0"/>
              </a:rPr>
              <a:t>EMC</a:t>
            </a:r>
            <a:r>
              <a:rPr lang="zh-CN" altLang="zh-CN" sz="2000" smtClean="0">
                <a:latin typeface="Times New Roman" pitchFamily="18" charset="0"/>
              </a:rPr>
              <a:t>通过与清华大学、复旦大学等中国顶尖高校的合作，积极探索云计算、可信计算等相关领域。</a:t>
            </a:r>
            <a:r>
              <a:rPr lang="en-US" altLang="zh-CN" sz="2000" smtClean="0">
                <a:latin typeface="Times New Roman" pitchFamily="18" charset="0"/>
              </a:rPr>
              <a:t>EMC</a:t>
            </a:r>
            <a:r>
              <a:rPr lang="zh-CN" altLang="zh-CN" sz="2000" smtClean="0">
                <a:latin typeface="Times New Roman" pitchFamily="18" charset="0"/>
              </a:rPr>
              <a:t>与清华大学的战略合作，旨在把</a:t>
            </a:r>
            <a:r>
              <a:rPr lang="en-US" altLang="zh-CN" sz="2000" smtClean="0">
                <a:latin typeface="Times New Roman" pitchFamily="18" charset="0"/>
              </a:rPr>
              <a:t>EMC</a:t>
            </a:r>
            <a:r>
              <a:rPr lang="zh-CN" altLang="zh-CN" sz="2000" smtClean="0">
                <a:latin typeface="Times New Roman" pitchFamily="18" charset="0"/>
              </a:rPr>
              <a:t>领先的技术和优势与清华大学精湛的学术和研究相结合，共同提升清华大学研究地位和国际人才培养。</a:t>
            </a:r>
            <a:r>
              <a:rPr lang="en-US" altLang="zh-CN" sz="2000" smtClean="0">
                <a:latin typeface="Times New Roman" pitchFamily="18" charset="0"/>
              </a:rPr>
              <a:t>EMC</a:t>
            </a:r>
            <a:r>
              <a:rPr lang="zh-CN" altLang="zh-CN" sz="2000" smtClean="0">
                <a:latin typeface="Times New Roman" pitchFamily="18" charset="0"/>
              </a:rPr>
              <a:t>向清华大学捐赠了大量存储设备。</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趋势科技“云安全”在郑州轻工业学院的网络安全防护中起到了至关重要的作用，特别是通过集成了“云安全”技术的</a:t>
            </a:r>
            <a:r>
              <a:rPr lang="en-US" altLang="zh-CN" sz="2000" smtClean="0">
                <a:latin typeface="Times New Roman" pitchFamily="18" charset="0"/>
              </a:rPr>
              <a:t>Office Scan</a:t>
            </a:r>
            <a:r>
              <a:rPr lang="zh-CN" altLang="zh-CN" sz="2000" smtClean="0">
                <a:latin typeface="Times New Roman" pitchFamily="18" charset="0"/>
              </a:rPr>
              <a:t>和</a:t>
            </a:r>
            <a:r>
              <a:rPr lang="en-US" altLang="zh-CN" sz="2000" smtClean="0">
                <a:latin typeface="Times New Roman" pitchFamily="18" charset="0"/>
              </a:rPr>
              <a:t>IWSA</a:t>
            </a:r>
            <a:r>
              <a:rPr lang="zh-CN" altLang="zh-CN" sz="2000" smtClean="0">
                <a:latin typeface="Times New Roman" pitchFamily="18" charset="0"/>
              </a:rPr>
              <a:t>，为校园网络安全防护构筑起立体式、多层次的防护体系，让校园网络更干净、</a:t>
            </a:r>
            <a:r>
              <a:rPr lang="zh-CN" altLang="zh-CN" sz="2000" smtClean="0"/>
              <a:t>更高效、更安全。</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smtClean="0"/>
              <a:t>第五节 </a:t>
            </a:r>
            <a:r>
              <a:rPr lang="zh-CN" altLang="zh-CN" smtClean="0"/>
              <a:t>云计算对教育事业的影响</a:t>
            </a:r>
            <a:endParaRPr lang="zh-CN" altLang="en-US" smtClean="0"/>
          </a:p>
        </p:txBody>
      </p:sp>
      <p:sp>
        <p:nvSpPr>
          <p:cNvPr id="45059" name="内容占位符 2"/>
          <p:cNvSpPr>
            <a:spLocks noGrp="1"/>
          </p:cNvSpPr>
          <p:nvPr>
            <p:ph idx="1"/>
          </p:nvPr>
        </p:nvSpPr>
        <p:spPr>
          <a:xfrm>
            <a:off x="144463" y="1052513"/>
            <a:ext cx="8675687" cy="5562600"/>
          </a:xfrm>
        </p:spPr>
        <p:txBody>
          <a:bodyPr/>
          <a:lstStyle/>
          <a:p>
            <a:pPr>
              <a:spcBef>
                <a:spcPct val="0"/>
              </a:spcBef>
            </a:pPr>
            <a:r>
              <a:rPr lang="en-US" altLang="zh-CN" sz="2000" smtClean="0">
                <a:solidFill>
                  <a:srgbClr val="00B0F0"/>
                </a:solidFill>
                <a:latin typeface="Times New Roman" pitchFamily="18" charset="0"/>
              </a:rPr>
              <a:t>2</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云计算面临的挑战</a:t>
            </a:r>
          </a:p>
          <a:p>
            <a:pPr>
              <a:spcBef>
                <a:spcPct val="0"/>
              </a:spcBef>
            </a:pPr>
            <a:r>
              <a:rPr lang="en-US" altLang="zh-CN" sz="2000" smtClean="0">
                <a:latin typeface="Times New Roman" pitchFamily="18" charset="0"/>
              </a:rPr>
              <a:t>        </a:t>
            </a:r>
            <a:r>
              <a:rPr lang="zh-CN" altLang="zh-CN" sz="2000" smtClean="0">
                <a:latin typeface="Times New Roman" pitchFamily="18" charset="0"/>
              </a:rPr>
              <a:t>当然云计算运用在教育上还是存在一些问题与困难。比如：如何对现有资源进行规划。在现有的教学资源中必定有很大一部分重复的资源，对这些资源是全部加以利用然后按照院校进行分类，还是进行取舍然后集中加入到云中？</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对于增加新的应用程序服务器和虚拟实验室，需要资金的支持；支持云结构的虚拟服务器和接入服务器的设置问题。</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尽管有各种各样的问题和困难，作为整合教育资源的有力手段，云计算必然会在高等院校和教育网络中有越来越多的应用。</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3"/>
          <p:cNvSpPr txBox="1">
            <a:spLocks noChangeArrowheads="1"/>
          </p:cNvSpPr>
          <p:nvPr/>
        </p:nvSpPr>
        <p:spPr bwMode="auto">
          <a:xfrm>
            <a:off x="2555875" y="3068638"/>
            <a:ext cx="37449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eaLnBrk="1" hangingPunct="1">
              <a:defRPr/>
            </a:pPr>
            <a:r>
              <a:rPr lang="zh-CN" altLang="ko-KR" sz="4800" b="1" dirty="0" smtClean="0">
                <a:solidFill>
                  <a:srgbClr val="00B0F0"/>
                </a:solidFill>
                <a:latin typeface="+mn-lt"/>
                <a:cs typeface="Times New Roman" pitchFamily="18" charset="0"/>
              </a:rPr>
              <a:t>Thank you</a:t>
            </a:r>
            <a:r>
              <a:rPr lang="en-US" altLang="zh-CN" sz="4800" b="1" dirty="0" smtClean="0">
                <a:solidFill>
                  <a:srgbClr val="00B0F0"/>
                </a:solidFill>
                <a:latin typeface="+mn-lt"/>
                <a:cs typeface="Times New Roman" pitchFamily="18" charset="0"/>
              </a:rPr>
              <a:t> </a:t>
            </a:r>
            <a:r>
              <a:rPr lang="zh-CN" altLang="en-US" sz="4800" b="1" dirty="0" smtClean="0">
                <a:solidFill>
                  <a:srgbClr val="00B0F0"/>
                </a:solidFill>
                <a:latin typeface="+mn-lt"/>
                <a:cs typeface="Times New Roman" pitchFamily="18" charset="0"/>
              </a:rPr>
              <a:t>！</a:t>
            </a:r>
            <a:r>
              <a:rPr lang="zh-CN" altLang="ko-KR" sz="4800" b="1" dirty="0" smtClean="0">
                <a:solidFill>
                  <a:srgbClr val="00B0F0"/>
                </a:solidFill>
                <a:latin typeface="+mn-lt"/>
                <a:cs typeface="Times New Roman" pitchFamily="18" charset="0"/>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第一节 </a:t>
            </a:r>
            <a:r>
              <a:rPr lang="zh-CN" altLang="zh-CN" smtClean="0"/>
              <a:t>互联网、物联网与云计算概述</a:t>
            </a:r>
            <a:endParaRPr lang="zh-CN" altLang="en-US" smtClean="0"/>
          </a:p>
        </p:txBody>
      </p:sp>
      <p:sp>
        <p:nvSpPr>
          <p:cNvPr id="7171" name="内容占位符 2"/>
          <p:cNvSpPr>
            <a:spLocks noGrp="1"/>
          </p:cNvSpPr>
          <p:nvPr>
            <p:ph idx="1"/>
          </p:nvPr>
        </p:nvSpPr>
        <p:spPr>
          <a:xfrm>
            <a:off x="250825" y="1295400"/>
            <a:ext cx="8642350" cy="4876800"/>
          </a:xfrm>
        </p:spPr>
        <p:txBody>
          <a:bodyPr/>
          <a:lstStyle/>
          <a:p>
            <a:pPr>
              <a:spcBef>
                <a:spcPct val="0"/>
              </a:spcBef>
            </a:pPr>
            <a:r>
              <a:rPr lang="zh-CN" altLang="en-US" sz="2000" b="1" smtClean="0">
                <a:latin typeface="Times New Roman" pitchFamily="18" charset="0"/>
              </a:rPr>
              <a:t>（</a:t>
            </a:r>
            <a:r>
              <a:rPr lang="en-US" altLang="zh-CN" sz="2000" b="1" smtClean="0">
                <a:latin typeface="Times New Roman" pitchFamily="18" charset="0"/>
              </a:rPr>
              <a:t>2</a:t>
            </a:r>
            <a:r>
              <a:rPr lang="zh-CN" altLang="en-US" sz="2000" b="1" smtClean="0">
                <a:latin typeface="Times New Roman" pitchFamily="18" charset="0"/>
              </a:rPr>
              <a:t>）</a:t>
            </a:r>
            <a:r>
              <a:rPr lang="zh-CN" altLang="zh-CN" sz="2000" b="1" smtClean="0">
                <a:latin typeface="Times New Roman" pitchFamily="18" charset="0"/>
              </a:rPr>
              <a:t>物联网</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物联网</a:t>
            </a:r>
            <a:r>
              <a:rPr lang="en-US" altLang="zh-CN" sz="2000" smtClean="0">
                <a:latin typeface="Times New Roman" pitchFamily="18" charset="0"/>
              </a:rPr>
              <a:t>(The Internet of Things)</a:t>
            </a:r>
            <a:r>
              <a:rPr lang="zh-CN" altLang="zh-CN" sz="2000" smtClean="0">
                <a:latin typeface="Times New Roman" pitchFamily="18" charset="0"/>
              </a:rPr>
              <a:t>是随着人们的生活水平的提高的高科技产物，自从</a:t>
            </a:r>
            <a:r>
              <a:rPr lang="en-US" altLang="zh-CN" sz="2000" smtClean="0">
                <a:latin typeface="Times New Roman" pitchFamily="18" charset="0"/>
              </a:rPr>
              <a:t>1999</a:t>
            </a:r>
            <a:r>
              <a:rPr lang="zh-CN" altLang="zh-CN" sz="2000" smtClean="0">
                <a:latin typeface="Times New Roman" pitchFamily="18" charset="0"/>
              </a:rPr>
              <a:t>年提出这个词汇以来</a:t>
            </a:r>
            <a:r>
              <a:rPr lang="en-US" altLang="zh-CN" sz="2000" smtClean="0">
                <a:latin typeface="Times New Roman" pitchFamily="18" charset="0"/>
              </a:rPr>
              <a:t>,</a:t>
            </a:r>
            <a:r>
              <a:rPr lang="zh-CN" altLang="zh-CN" sz="2000" smtClean="0">
                <a:latin typeface="Times New Roman" pitchFamily="18" charset="0"/>
              </a:rPr>
              <a:t>物联网概念一直在不断地发展和扩充。最早的物联网概念来自于</a:t>
            </a:r>
            <a:r>
              <a:rPr lang="en-US" altLang="zh-CN" sz="2000" smtClean="0">
                <a:latin typeface="Times New Roman" pitchFamily="18" charset="0"/>
              </a:rPr>
              <a:t>RFID</a:t>
            </a:r>
            <a:r>
              <a:rPr lang="zh-CN" altLang="zh-CN" sz="2000" smtClean="0">
                <a:latin typeface="Times New Roman" pitchFamily="18" charset="0"/>
              </a:rPr>
              <a:t>（射频识别）领域，射频技术是麻省理工学大学</a:t>
            </a:r>
            <a:r>
              <a:rPr lang="en-US" altLang="zh-CN" sz="2000" smtClean="0">
                <a:latin typeface="Times New Roman" pitchFamily="18" charset="0"/>
              </a:rPr>
              <a:t>Auto-ID</a:t>
            </a:r>
            <a:r>
              <a:rPr lang="zh-CN" altLang="zh-CN" sz="2000" smtClean="0">
                <a:latin typeface="Times New Roman" pitchFamily="18" charset="0"/>
              </a:rPr>
              <a:t>中心提出来的，认为是将每个物品打上电子标签，然后通过射频识别技术和通讯技术形成信息网络，实现物品的智能识别、定位于监控。然而物联网的发展很快突破了这个狭窄的定义，席卷了包括互联网、传感网在内的</a:t>
            </a:r>
            <a:r>
              <a:rPr lang="en-US" altLang="zh-CN" sz="2000" smtClean="0">
                <a:latin typeface="Times New Roman" pitchFamily="18" charset="0"/>
              </a:rPr>
              <a:t>IT</a:t>
            </a:r>
            <a:r>
              <a:rPr lang="zh-CN" altLang="zh-CN" sz="2000" smtClean="0">
                <a:latin typeface="Times New Roman" pitchFamily="18" charset="0"/>
              </a:rPr>
              <a:t>领域，研究团体、大型企业、国际组织、政府都给予了高度关注。物联网说蕴含的内容在不断丰富，人们对物联网的认识也不断加深，甚至有人预言这是人类的第三次信息化浪潮。将进一步改进人们的智慧生活。物联网技术包括的射频识别技术、传感器技术、纳米技术、智能嵌入技术都会被广泛应用。举几个例子：</a:t>
            </a:r>
          </a:p>
          <a:p>
            <a:pPr>
              <a:spcBef>
                <a:spcPct val="0"/>
              </a:spcBef>
            </a:pPr>
            <a:r>
              <a:rPr lang="en-US" altLang="zh-CN" sz="2000" smtClean="0">
                <a:latin typeface="Times New Roman" pitchFamily="18" charset="0"/>
              </a:rPr>
              <a:t>        2008</a:t>
            </a:r>
            <a:r>
              <a:rPr lang="zh-CN" altLang="zh-CN" sz="2000" smtClean="0">
                <a:latin typeface="Times New Roman" pitchFamily="18" charset="0"/>
              </a:rPr>
              <a:t>年</a:t>
            </a:r>
            <a:r>
              <a:rPr lang="en-US" altLang="zh-CN" sz="2000" smtClean="0">
                <a:latin typeface="Times New Roman" pitchFamily="18" charset="0"/>
              </a:rPr>
              <a:t>11</a:t>
            </a:r>
            <a:r>
              <a:rPr lang="zh-CN" altLang="zh-CN" sz="2000" smtClean="0">
                <a:latin typeface="Times New Roman" pitchFamily="18" charset="0"/>
              </a:rPr>
              <a:t>月</a:t>
            </a:r>
            <a:r>
              <a:rPr lang="en-US" altLang="zh-CN" sz="2000" smtClean="0">
                <a:latin typeface="Times New Roman" pitchFamily="18" charset="0"/>
              </a:rPr>
              <a:t>IBM</a:t>
            </a:r>
            <a:r>
              <a:rPr lang="zh-CN" altLang="zh-CN" sz="2000" smtClean="0">
                <a:latin typeface="Times New Roman" pitchFamily="18" charset="0"/>
              </a:rPr>
              <a:t>公司从商业角度提出所谓的</a:t>
            </a:r>
            <a:r>
              <a:rPr lang="en-US" altLang="zh-CN" sz="2000" smtClean="0">
                <a:latin typeface="Times New Roman" pitchFamily="18" charset="0"/>
              </a:rPr>
              <a:t>“</a:t>
            </a:r>
            <a:r>
              <a:rPr lang="zh-CN" altLang="zh-CN" sz="2000" smtClean="0">
                <a:latin typeface="Times New Roman" pitchFamily="18" charset="0"/>
              </a:rPr>
              <a:t>智慧的地球</a:t>
            </a:r>
            <a:r>
              <a:rPr lang="en-US" altLang="zh-CN" sz="2000" smtClean="0">
                <a:latin typeface="Times New Roman" pitchFamily="18" charset="0"/>
              </a:rPr>
              <a:t>”,</a:t>
            </a:r>
            <a:r>
              <a:rPr lang="zh-CN" altLang="zh-CN" sz="2000" smtClean="0">
                <a:latin typeface="Times New Roman" pitchFamily="18" charset="0"/>
              </a:rPr>
              <a:t>具体含义是将新一代</a:t>
            </a:r>
            <a:r>
              <a:rPr lang="en-US" altLang="zh-CN" sz="2000" smtClean="0">
                <a:latin typeface="Times New Roman" pitchFamily="18" charset="0"/>
              </a:rPr>
              <a:t>IT</a:t>
            </a:r>
            <a:r>
              <a:rPr lang="zh-CN" altLang="zh-CN" sz="2000" smtClean="0">
                <a:latin typeface="Times New Roman" pitchFamily="18" charset="0"/>
              </a:rPr>
              <a:t>技术充分应用喜爱各行各业，把传感器嵌入电网、铁路、桥梁等各种物体中，并且普遍连接，形成物联网；通过超级计算机和云计算对网络进行整合，通过这些技术人类可以更加精细和动态的管理生产，从而达到“智慧”的状态。这一概念得到了政府和工商业的广泛关注与支持</a:t>
            </a:r>
            <a:r>
              <a:rPr lang="zh-CN" altLang="zh-CN" sz="2000" smtClean="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第一节 </a:t>
            </a:r>
            <a:r>
              <a:rPr lang="zh-CN" altLang="zh-CN" smtClean="0"/>
              <a:t>互联网、物联网与云计算概述</a:t>
            </a:r>
            <a:endParaRPr lang="zh-CN" altLang="en-US" smtClean="0"/>
          </a:p>
        </p:txBody>
      </p:sp>
      <p:sp>
        <p:nvSpPr>
          <p:cNvPr id="8195" name="内容占位符 2"/>
          <p:cNvSpPr>
            <a:spLocks noGrp="1"/>
          </p:cNvSpPr>
          <p:nvPr>
            <p:ph idx="1"/>
          </p:nvPr>
        </p:nvSpPr>
        <p:spPr>
          <a:xfrm>
            <a:off x="250825" y="1295400"/>
            <a:ext cx="8642350" cy="4876800"/>
          </a:xfrm>
        </p:spPr>
        <p:txBody>
          <a:bodyPr/>
          <a:lstStyle/>
          <a:p>
            <a:pPr>
              <a:spcBef>
                <a:spcPct val="0"/>
              </a:spcBef>
            </a:pPr>
            <a:r>
              <a:rPr lang="zh-CN" altLang="en-US" sz="2000" b="1" smtClean="0">
                <a:latin typeface="Times New Roman" pitchFamily="18" charset="0"/>
              </a:rPr>
              <a:t>（</a:t>
            </a:r>
            <a:r>
              <a:rPr lang="en-US" altLang="zh-CN" sz="2000" b="1" smtClean="0">
                <a:latin typeface="Times New Roman" pitchFamily="18" charset="0"/>
              </a:rPr>
              <a:t>2</a:t>
            </a:r>
            <a:r>
              <a:rPr lang="zh-CN" altLang="en-US" sz="2000" b="1" smtClean="0">
                <a:latin typeface="Times New Roman" pitchFamily="18" charset="0"/>
              </a:rPr>
              <a:t>）</a:t>
            </a:r>
            <a:r>
              <a:rPr lang="zh-CN" altLang="zh-CN" sz="2000" b="1" smtClean="0">
                <a:latin typeface="Times New Roman" pitchFamily="18" charset="0"/>
              </a:rPr>
              <a:t>物联网</a:t>
            </a:r>
            <a:endParaRPr lang="zh-CN" altLang="zh-CN" sz="2000" smtClean="0">
              <a:latin typeface="Times New Roman" pitchFamily="18" charset="0"/>
            </a:endParaRPr>
          </a:p>
          <a:p>
            <a:pPr>
              <a:spcBef>
                <a:spcPct val="0"/>
              </a:spcBef>
            </a:pPr>
            <a:r>
              <a:rPr lang="en-US" altLang="zh-CN" sz="2000" smtClean="0"/>
              <a:t>    </a:t>
            </a:r>
            <a:r>
              <a:rPr lang="zh-CN" altLang="zh-CN" sz="2000" smtClean="0"/>
              <a:t>相同的还有我国的</a:t>
            </a:r>
            <a:r>
              <a:rPr lang="zh-CN" altLang="zh-CN" sz="2000" smtClean="0">
                <a:latin typeface="Times New Roman" pitchFamily="18" charset="0"/>
              </a:rPr>
              <a:t>在</a:t>
            </a:r>
            <a:r>
              <a:rPr lang="en-US" altLang="zh-CN" sz="2000" smtClean="0">
                <a:latin typeface="Times New Roman" pitchFamily="18" charset="0"/>
              </a:rPr>
              <a:t>2008</a:t>
            </a:r>
            <a:r>
              <a:rPr lang="zh-CN" altLang="zh-CN" sz="2000" smtClean="0">
                <a:latin typeface="Times New Roman" pitchFamily="18" charset="0"/>
              </a:rPr>
              <a:t>年</a:t>
            </a:r>
            <a:r>
              <a:rPr lang="en-US" altLang="zh-CN" sz="2000" smtClean="0">
                <a:latin typeface="Times New Roman" pitchFamily="18" charset="0"/>
              </a:rPr>
              <a:t>8</a:t>
            </a:r>
            <a:r>
              <a:rPr lang="zh-CN" altLang="zh-CN" sz="2000" smtClean="0">
                <a:latin typeface="Times New Roman" pitchFamily="18" charset="0"/>
              </a:rPr>
              <a:t>月我国国家领导人在考察中科院无锡高新微纳传感网工程技术研发中心是建立中国</a:t>
            </a:r>
            <a:r>
              <a:rPr lang="zh-CN" altLang="zh-CN" sz="2000" smtClean="0"/>
              <a:t>的传感信息中心，或者叫“感知中国”中心。也得到了极大的支持。如此看来物联网的发展十分的有前景，各个公司与国家部门都很重视，像日本、韩国、欧盟美国等发达国家都制定了物联网的发展计划。我国也在这个大家都在统一起跑线上的时候提出占领技术制高点的发展计划。</a:t>
            </a:r>
          </a:p>
          <a:p>
            <a:pPr>
              <a:spcBef>
                <a:spcPct val="0"/>
              </a:spcBef>
            </a:pPr>
            <a:r>
              <a:rPr lang="zh-CN" altLang="en-US" sz="2000" b="1" smtClean="0"/>
              <a:t>（</a:t>
            </a:r>
            <a:r>
              <a:rPr lang="en-US" altLang="zh-CN" sz="2000" b="1" smtClean="0">
                <a:latin typeface="Times New Roman" pitchFamily="18" charset="0"/>
              </a:rPr>
              <a:t>3</a:t>
            </a:r>
            <a:r>
              <a:rPr lang="zh-CN" altLang="en-US" sz="2000" b="1" smtClean="0">
                <a:latin typeface="Times New Roman" pitchFamily="18" charset="0"/>
              </a:rPr>
              <a:t>）</a:t>
            </a:r>
            <a:r>
              <a:rPr lang="zh-CN" altLang="zh-CN" sz="2000" b="1" smtClean="0">
                <a:latin typeface="Times New Roman" pitchFamily="18" charset="0"/>
              </a:rPr>
              <a:t>云计算</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云计算在</a:t>
            </a:r>
            <a:r>
              <a:rPr lang="en-US" altLang="zh-CN" sz="2000" smtClean="0">
                <a:latin typeface="Times New Roman" pitchFamily="18" charset="0"/>
              </a:rPr>
              <a:t>2007</a:t>
            </a:r>
            <a:r>
              <a:rPr lang="zh-CN" altLang="zh-CN" sz="2000" smtClean="0">
                <a:latin typeface="Times New Roman" pitchFamily="18" charset="0"/>
              </a:rPr>
              <a:t>年前还基本上无人知晓，但似乎在一夜之间变得家喻户晓，这个概念变得铺天盖地，炙手可热。然而云计算现在只是一个概念，不是某项技术或标准，于是不同的人可以从不同的角度来了解得到的是不同的结果。业界都云技术的定义也在不停的争论，还没有绝对的权威。我们需要分析业界的各种声音，从而得出一个较为合理的解释</a:t>
            </a:r>
            <a:r>
              <a:rPr lang="zh-CN" altLang="zh-CN" sz="200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第一节 </a:t>
            </a:r>
            <a:r>
              <a:rPr lang="zh-CN" altLang="zh-CN" smtClean="0"/>
              <a:t>互联网、物联网与云计算概述</a:t>
            </a:r>
            <a:endParaRPr lang="zh-CN" altLang="en-US" smtClean="0"/>
          </a:p>
        </p:txBody>
      </p:sp>
      <p:sp>
        <p:nvSpPr>
          <p:cNvPr id="9219" name="内容占位符 2"/>
          <p:cNvSpPr>
            <a:spLocks noGrp="1"/>
          </p:cNvSpPr>
          <p:nvPr>
            <p:ph idx="1"/>
          </p:nvPr>
        </p:nvSpPr>
        <p:spPr>
          <a:xfrm>
            <a:off x="107950" y="1295400"/>
            <a:ext cx="9036050" cy="4876800"/>
          </a:xfrm>
        </p:spPr>
        <p:txBody>
          <a:bodyPr/>
          <a:lstStyle/>
          <a:p>
            <a:pPr>
              <a:spcBef>
                <a:spcPct val="0"/>
              </a:spcBef>
            </a:pPr>
            <a:r>
              <a:rPr lang="zh-CN" altLang="en-US" sz="2000" b="1" smtClean="0"/>
              <a:t>（</a:t>
            </a:r>
            <a:r>
              <a:rPr lang="en-US" altLang="zh-CN" sz="2000" b="1" smtClean="0">
                <a:latin typeface="Times New Roman" pitchFamily="18" charset="0"/>
              </a:rPr>
              <a:t>3</a:t>
            </a:r>
            <a:r>
              <a:rPr lang="zh-CN" altLang="en-US" sz="2000" b="1" smtClean="0">
                <a:latin typeface="Times New Roman" pitchFamily="18" charset="0"/>
              </a:rPr>
              <a:t>）</a:t>
            </a:r>
            <a:r>
              <a:rPr lang="zh-CN" altLang="zh-CN" sz="2000" b="1" smtClean="0">
                <a:latin typeface="Times New Roman" pitchFamily="18" charset="0"/>
              </a:rPr>
              <a:t>云计算</a:t>
            </a:r>
            <a:endParaRPr lang="zh-CN" altLang="zh-CN" sz="2000" smtClean="0">
              <a:latin typeface="Times New Roman" pitchFamily="18" charset="0"/>
            </a:endParaRPr>
          </a:p>
          <a:p>
            <a:pPr>
              <a:spcBef>
                <a:spcPct val="0"/>
              </a:spcBef>
            </a:pPr>
            <a:r>
              <a:rPr lang="en-US" altLang="zh-CN" sz="2000" smtClean="0">
                <a:latin typeface="Times New Roman" pitchFamily="18" charset="0"/>
              </a:rPr>
              <a:t>         IBM</a:t>
            </a:r>
            <a:r>
              <a:rPr lang="zh-CN" altLang="zh-CN" sz="2000" smtClean="0">
                <a:latin typeface="Times New Roman" pitchFamily="18" charset="0"/>
              </a:rPr>
              <a:t>认为，云计算是一种计算风格，其基础是公共或私有网络实现服务、软件及处理能力的交付。云计算的重点是用户的体验，而核心是将计算机服务的交付与底层技术相分离。云背后的技术对于用户来讲是不可见的，这使得云计算对用户来说十分的友好。云计算也是一种对基础设施共享的一种方式。</a:t>
            </a:r>
          </a:p>
          <a:p>
            <a:pPr>
              <a:spcBef>
                <a:spcPct val="0"/>
              </a:spcBef>
            </a:pPr>
            <a:r>
              <a:rPr lang="zh-CN" altLang="zh-CN" sz="2000" smtClean="0">
                <a:latin typeface="Times New Roman" pitchFamily="18" charset="0"/>
              </a:rPr>
              <a:t>与此同时，谷歌</a:t>
            </a:r>
            <a:r>
              <a:rPr lang="en-US" altLang="zh-CN" sz="2000" smtClean="0">
                <a:latin typeface="Times New Roman" pitchFamily="18" charset="0"/>
              </a:rPr>
              <a:t>CEO</a:t>
            </a:r>
            <a:r>
              <a:rPr lang="zh-CN" altLang="zh-CN" sz="2000" smtClean="0">
                <a:latin typeface="Times New Roman" pitchFamily="18" charset="0"/>
              </a:rPr>
              <a:t>埃里克施密特博士则认为，云计算与传统的以</a:t>
            </a:r>
            <a:r>
              <a:rPr lang="en-US" altLang="zh-CN" sz="2000" smtClean="0">
                <a:latin typeface="Times New Roman" pitchFamily="18" charset="0"/>
              </a:rPr>
              <a:t>PC</a:t>
            </a:r>
            <a:r>
              <a:rPr lang="zh-CN" altLang="zh-CN" sz="2000" smtClean="0">
                <a:latin typeface="Times New Roman" pitchFamily="18" charset="0"/>
              </a:rPr>
              <a:t>为中心的计算不同，它把计算和数据分布在大量的分布式计算机上，这个使得计算力和储存获得了很强的可扩展能力。并方便了用户通过多种接入方式（例如计算机、手机等）方便的接入网络获得应用于服务。</a:t>
            </a:r>
          </a:p>
          <a:p>
            <a:pPr>
              <a:spcBef>
                <a:spcPct val="0"/>
              </a:spcBef>
            </a:pPr>
            <a:r>
              <a:rPr lang="en-US" altLang="zh-CN" sz="2000" smtClean="0">
                <a:latin typeface="Times New Roman" pitchFamily="18" charset="0"/>
              </a:rPr>
              <a:t>        </a:t>
            </a:r>
            <a:r>
              <a:rPr lang="zh-CN" altLang="zh-CN" sz="2000" smtClean="0">
                <a:latin typeface="Times New Roman" pitchFamily="18" charset="0"/>
              </a:rPr>
              <a:t>综合以上，带有网格计算之父认为的抽象化的、虚拟化的、可动态扩展和被管理的计算能力、储存、平台和服务的资源池的云计算，不难发现对于云计算还有一些相同的看法。</a:t>
            </a:r>
          </a:p>
          <a:p>
            <a:pPr>
              <a:spcBef>
                <a:spcPct val="0"/>
              </a:spcBef>
            </a:pPr>
            <a:r>
              <a:rPr lang="en-US" altLang="zh-CN" sz="2000" smtClean="0">
                <a:latin typeface="Times New Roman" pitchFamily="18" charset="0"/>
              </a:rPr>
              <a:t>        </a:t>
            </a:r>
            <a:r>
              <a:rPr lang="zh-CN" altLang="zh-CN" sz="2000" smtClean="0">
                <a:latin typeface="Times New Roman" pitchFamily="18" charset="0"/>
              </a:rPr>
              <a:t>云计算是一种对</a:t>
            </a:r>
            <a:r>
              <a:rPr lang="en-US" altLang="zh-CN" sz="2000" smtClean="0">
                <a:latin typeface="Times New Roman" pitchFamily="18" charset="0"/>
              </a:rPr>
              <a:t>IT</a:t>
            </a:r>
            <a:r>
              <a:rPr lang="zh-CN" altLang="zh-CN" sz="2000" smtClean="0">
                <a:latin typeface="Times New Roman" pitchFamily="18" charset="0"/>
              </a:rPr>
              <a:t>资源的使用模式，是对共享的可配置的计算资源（如网络，服务器、储存、应用和服务）提供无所不在的、方便的网络服务。</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第二节 </a:t>
            </a:r>
            <a:r>
              <a:rPr lang="zh-CN" altLang="zh-CN" smtClean="0"/>
              <a:t>互联网技术及其发展</a:t>
            </a:r>
            <a:endParaRPr lang="zh-CN" altLang="en-US" smtClean="0"/>
          </a:p>
        </p:txBody>
      </p:sp>
      <p:sp>
        <p:nvSpPr>
          <p:cNvPr id="5123" name="内容占位符 2"/>
          <p:cNvSpPr>
            <a:spLocks noGrp="1"/>
          </p:cNvSpPr>
          <p:nvPr>
            <p:ph idx="1"/>
          </p:nvPr>
        </p:nvSpPr>
        <p:spPr>
          <a:xfrm>
            <a:off x="107950" y="1295400"/>
            <a:ext cx="9036050" cy="4876800"/>
          </a:xfrm>
        </p:spPr>
        <p:txBody>
          <a:bodyPr/>
          <a:lstStyle/>
          <a:p>
            <a:pPr>
              <a:defRPr/>
            </a:pPr>
            <a:r>
              <a:rPr lang="en-US" altLang="zh-CN" sz="2000" dirty="0" smtClean="0">
                <a:latin typeface="+mn-lt"/>
              </a:rPr>
              <a:t>        </a:t>
            </a:r>
            <a:r>
              <a:rPr lang="zh-CN" altLang="zh-CN" sz="2000" dirty="0" smtClean="0">
                <a:latin typeface="+mn-lt"/>
              </a:rPr>
              <a:t>现在</a:t>
            </a:r>
            <a:r>
              <a:rPr lang="zh-CN" altLang="zh-CN" sz="2000" dirty="0">
                <a:latin typeface="+mn-lt"/>
              </a:rPr>
              <a:t>先来谈谈时间比较长的因特网也就是国际互联网的由来、发展以及现在发展中存在的问题。</a:t>
            </a:r>
          </a:p>
          <a:p>
            <a:pPr>
              <a:defRPr/>
            </a:pPr>
            <a:r>
              <a:rPr lang="en-US" altLang="zh-CN" sz="2000" dirty="0" smtClean="0">
                <a:solidFill>
                  <a:srgbClr val="00B0F0"/>
                </a:solidFill>
                <a:latin typeface="+mn-lt"/>
              </a:rPr>
              <a:t>1</a:t>
            </a:r>
            <a:r>
              <a:rPr lang="zh-CN" altLang="en-US" sz="2000" dirty="0" smtClean="0">
                <a:solidFill>
                  <a:srgbClr val="00B0F0"/>
                </a:solidFill>
                <a:latin typeface="+mn-lt"/>
              </a:rPr>
              <a:t>、</a:t>
            </a:r>
            <a:r>
              <a:rPr lang="zh-CN" altLang="zh-CN" sz="2000" dirty="0" smtClean="0">
                <a:solidFill>
                  <a:srgbClr val="00B0F0"/>
                </a:solidFill>
                <a:latin typeface="+mn-lt"/>
              </a:rPr>
              <a:t>互联网</a:t>
            </a:r>
            <a:r>
              <a:rPr lang="zh-CN" altLang="zh-CN" sz="2000" dirty="0">
                <a:solidFill>
                  <a:srgbClr val="00B0F0"/>
                </a:solidFill>
                <a:latin typeface="+mn-lt"/>
              </a:rPr>
              <a:t>的由来</a:t>
            </a:r>
          </a:p>
          <a:p>
            <a:pPr>
              <a:defRPr/>
            </a:pPr>
            <a:r>
              <a:rPr lang="en-US" altLang="zh-CN" sz="2000" dirty="0" smtClean="0">
                <a:latin typeface="+mn-lt"/>
              </a:rPr>
              <a:t>        </a:t>
            </a:r>
            <a:r>
              <a:rPr lang="zh-CN" altLang="zh-CN" sz="2000" dirty="0" smtClean="0">
                <a:latin typeface="+mn-lt"/>
              </a:rPr>
              <a:t>在</a:t>
            </a:r>
            <a:r>
              <a:rPr lang="zh-CN" altLang="zh-CN" sz="2000" dirty="0">
                <a:latin typeface="+mn-lt"/>
              </a:rPr>
              <a:t>计算机网络发展历史上，具有里程碑意义的大事有如下几个：</a:t>
            </a:r>
          </a:p>
          <a:p>
            <a:pPr marL="342900" indent="-342900">
              <a:buFont typeface="Wingdings" pitchFamily="2" charset="2"/>
              <a:buChar char="Ø"/>
              <a:defRPr/>
            </a:pPr>
            <a:r>
              <a:rPr lang="en-US" altLang="zh-CN" sz="2000" dirty="0">
                <a:latin typeface="+mn-lt"/>
              </a:rPr>
              <a:t>1969</a:t>
            </a:r>
            <a:r>
              <a:rPr lang="zh-CN" altLang="zh-CN" sz="2000" dirty="0">
                <a:latin typeface="+mn-lt"/>
              </a:rPr>
              <a:t>年建立</a:t>
            </a:r>
            <a:r>
              <a:rPr lang="en-US" altLang="zh-CN" sz="2000" dirty="0">
                <a:latin typeface="+mn-lt"/>
              </a:rPr>
              <a:t>ARPA</a:t>
            </a:r>
            <a:r>
              <a:rPr lang="zh-CN" altLang="zh-CN" sz="2000" dirty="0">
                <a:latin typeface="+mn-lt"/>
              </a:rPr>
              <a:t>网，使用</a:t>
            </a:r>
            <a:r>
              <a:rPr lang="en-US" altLang="zh-CN" sz="2000" dirty="0">
                <a:latin typeface="+mn-lt"/>
              </a:rPr>
              <a:t>TCP/IP</a:t>
            </a:r>
            <a:r>
              <a:rPr lang="zh-CN" altLang="zh-CN" sz="2000" dirty="0">
                <a:latin typeface="+mn-lt"/>
              </a:rPr>
              <a:t>协议，它为因特网的发展奠定了坚实的基础；</a:t>
            </a:r>
            <a:r>
              <a:rPr lang="en-US" altLang="zh-CN" sz="2000" dirty="0">
                <a:latin typeface="+mn-lt"/>
              </a:rPr>
              <a:t>20</a:t>
            </a:r>
            <a:r>
              <a:rPr lang="zh-CN" altLang="zh-CN" sz="2000" dirty="0">
                <a:latin typeface="+mn-lt"/>
              </a:rPr>
              <a:t>世纪</a:t>
            </a:r>
            <a:r>
              <a:rPr lang="en-US" altLang="zh-CN" sz="2000" dirty="0">
                <a:latin typeface="+mn-lt"/>
              </a:rPr>
              <a:t>70</a:t>
            </a:r>
            <a:r>
              <a:rPr lang="zh-CN" altLang="zh-CN" sz="2000" dirty="0">
                <a:latin typeface="+mn-lt"/>
              </a:rPr>
              <a:t>年代出现局域网，特别是</a:t>
            </a:r>
            <a:r>
              <a:rPr lang="en-US" altLang="zh-CN" sz="2000" dirty="0">
                <a:latin typeface="+mn-lt"/>
              </a:rPr>
              <a:t>70</a:t>
            </a:r>
            <a:r>
              <a:rPr lang="zh-CN" altLang="zh-CN" sz="2000" dirty="0">
                <a:latin typeface="+mn-lt"/>
              </a:rPr>
              <a:t>年代中期美国</a:t>
            </a:r>
            <a:r>
              <a:rPr lang="en-US" altLang="zh-CN" sz="2000" dirty="0">
                <a:latin typeface="+mn-lt"/>
              </a:rPr>
              <a:t>Xerox</a:t>
            </a:r>
            <a:r>
              <a:rPr lang="zh-CN" altLang="zh-CN" sz="2000" dirty="0">
                <a:latin typeface="+mn-lt"/>
              </a:rPr>
              <a:t>公司研制的以太网（</a:t>
            </a:r>
            <a:r>
              <a:rPr lang="en-US" altLang="zh-CN" sz="2000" dirty="0">
                <a:latin typeface="+mn-lt"/>
              </a:rPr>
              <a:t>Ethernet),</a:t>
            </a:r>
            <a:r>
              <a:rPr lang="zh-CN" altLang="zh-CN" sz="2000" dirty="0">
                <a:latin typeface="+mn-lt"/>
              </a:rPr>
              <a:t>对网络的普及起到重要作用；</a:t>
            </a:r>
          </a:p>
          <a:p>
            <a:pPr marL="342900" indent="-342900">
              <a:buFont typeface="Wingdings" pitchFamily="2" charset="2"/>
              <a:buChar char="Ø"/>
              <a:defRPr/>
            </a:pPr>
            <a:r>
              <a:rPr lang="en-US" altLang="zh-CN" sz="2000" dirty="0">
                <a:latin typeface="+mn-lt"/>
              </a:rPr>
              <a:t>80</a:t>
            </a:r>
            <a:r>
              <a:rPr lang="zh-CN" altLang="zh-CN" sz="2000" dirty="0">
                <a:latin typeface="+mn-lt"/>
              </a:rPr>
              <a:t>年代，</a:t>
            </a:r>
            <a:r>
              <a:rPr lang="en-US" altLang="zh-CN" sz="2000" dirty="0">
                <a:latin typeface="+mn-lt"/>
              </a:rPr>
              <a:t>CCITT</a:t>
            </a:r>
            <a:r>
              <a:rPr lang="zh-CN" altLang="zh-CN" sz="2000" dirty="0">
                <a:latin typeface="+mn-lt"/>
              </a:rPr>
              <a:t>建立了使用国际线路传输声音数据的国际标准，</a:t>
            </a:r>
            <a:r>
              <a:rPr lang="en-US" altLang="zh-CN" sz="2000" dirty="0">
                <a:latin typeface="+mn-lt"/>
              </a:rPr>
              <a:t>IOS</a:t>
            </a:r>
            <a:r>
              <a:rPr lang="zh-CN" altLang="zh-CN" sz="2000" dirty="0">
                <a:latin typeface="+mn-lt"/>
              </a:rPr>
              <a:t>制定了开放系统互联参考模型</a:t>
            </a:r>
            <a:r>
              <a:rPr lang="en-US" altLang="zh-CN" sz="2000" dirty="0">
                <a:latin typeface="+mn-lt"/>
              </a:rPr>
              <a:t>OIS/RM</a:t>
            </a:r>
            <a:r>
              <a:rPr lang="zh-CN" altLang="zh-CN" sz="2000" dirty="0">
                <a:latin typeface="+mn-lt"/>
              </a:rPr>
              <a:t>；</a:t>
            </a:r>
            <a:r>
              <a:rPr lang="en-US" altLang="zh-CN" sz="2000" dirty="0">
                <a:latin typeface="+mn-lt"/>
              </a:rPr>
              <a:t>1989</a:t>
            </a:r>
            <a:r>
              <a:rPr lang="zh-CN" altLang="zh-CN" sz="2000" dirty="0">
                <a:latin typeface="+mn-lt"/>
              </a:rPr>
              <a:t>年</a:t>
            </a:r>
            <a:r>
              <a:rPr lang="en-US" altLang="zh-CN" sz="2000" dirty="0">
                <a:latin typeface="+mn-lt"/>
              </a:rPr>
              <a:t>web</a:t>
            </a:r>
            <a:r>
              <a:rPr lang="zh-CN" altLang="zh-CN" sz="2000" dirty="0">
                <a:latin typeface="+mn-lt"/>
              </a:rPr>
              <a:t>技术的出现，是</a:t>
            </a:r>
            <a:r>
              <a:rPr lang="en-US" altLang="zh-CN" sz="2000" dirty="0">
                <a:latin typeface="+mn-lt"/>
              </a:rPr>
              <a:t>Internet</a:t>
            </a:r>
            <a:r>
              <a:rPr lang="zh-CN" altLang="zh-CN" sz="2000" dirty="0">
                <a:latin typeface="+mn-lt"/>
              </a:rPr>
              <a:t>得到了普及</a:t>
            </a:r>
            <a:r>
              <a:rPr lang="en-US" altLang="zh-CN" sz="2000" dirty="0">
                <a:latin typeface="+mn-lt"/>
              </a:rPr>
              <a:t>,Web</a:t>
            </a:r>
            <a:r>
              <a:rPr lang="zh-CN" altLang="zh-CN" sz="2000" dirty="0">
                <a:latin typeface="+mn-lt"/>
              </a:rPr>
              <a:t>也就是上面所说的</a:t>
            </a:r>
            <a:r>
              <a:rPr lang="en-US" altLang="zh-CN" sz="2000" dirty="0">
                <a:latin typeface="+mn-lt"/>
              </a:rPr>
              <a:t>WWW</a:t>
            </a:r>
            <a:r>
              <a:rPr lang="zh-CN" altLang="zh-CN" sz="2000" dirty="0">
                <a:latin typeface="+mn-lt"/>
              </a:rPr>
              <a:t>（万维网），是一个超文本系统，为用户提供了良好的信息查询界面，也就是说没有</a:t>
            </a:r>
            <a:r>
              <a:rPr lang="en-US" altLang="zh-CN" sz="2000" dirty="0">
                <a:latin typeface="+mn-lt"/>
              </a:rPr>
              <a:t>WWW</a:t>
            </a:r>
            <a:r>
              <a:rPr lang="zh-CN" altLang="zh-CN" sz="2000" dirty="0">
                <a:latin typeface="+mn-lt"/>
              </a:rPr>
              <a:t>就没有</a:t>
            </a:r>
            <a:r>
              <a:rPr lang="en-US" altLang="zh-CN" sz="2000" dirty="0">
                <a:latin typeface="+mn-lt"/>
              </a:rPr>
              <a:t>Internet</a:t>
            </a:r>
            <a:r>
              <a:rPr lang="zh-CN" altLang="zh-CN" sz="2000" dirty="0">
                <a:latin typeface="+mn-lt"/>
              </a:rPr>
              <a:t>的今天；</a:t>
            </a:r>
          </a:p>
          <a:p>
            <a:pPr marL="342900" indent="-342900">
              <a:buFont typeface="Wingdings" pitchFamily="2" charset="2"/>
              <a:buChar char="Ø"/>
              <a:defRPr/>
            </a:pPr>
            <a:r>
              <a:rPr lang="en-US" altLang="zh-CN" sz="2000" dirty="0">
                <a:latin typeface="+mn-lt"/>
              </a:rPr>
              <a:t>1993</a:t>
            </a:r>
            <a:r>
              <a:rPr lang="zh-CN" altLang="zh-CN" sz="2000" dirty="0">
                <a:latin typeface="+mn-lt"/>
              </a:rPr>
              <a:t>年</a:t>
            </a:r>
            <a:r>
              <a:rPr lang="en-US" altLang="zh-CN" sz="2000" dirty="0">
                <a:latin typeface="+mn-lt"/>
              </a:rPr>
              <a:t>9</a:t>
            </a:r>
            <a:r>
              <a:rPr lang="zh-CN" altLang="zh-CN" sz="2000" dirty="0">
                <a:latin typeface="+mn-lt"/>
              </a:rPr>
              <a:t>月，美国政府提出了国家信息基础设施的信息高速公路计划，</a:t>
            </a:r>
            <a:r>
              <a:rPr lang="en-US" altLang="zh-CN" sz="2000" dirty="0">
                <a:latin typeface="+mn-lt"/>
              </a:rPr>
              <a:t>NII</a:t>
            </a:r>
            <a:r>
              <a:rPr lang="zh-CN" altLang="zh-CN" sz="2000" dirty="0">
                <a:latin typeface="+mn-lt"/>
              </a:rPr>
              <a:t>可以使美国的所有国民需要信息时，可以再需要的场所，以适当的价格得到系统的支持。</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第二节 </a:t>
            </a:r>
            <a:r>
              <a:rPr lang="zh-CN" altLang="zh-CN" smtClean="0"/>
              <a:t>互联网技术及其发展</a:t>
            </a:r>
            <a:endParaRPr lang="zh-CN" altLang="en-US" smtClean="0"/>
          </a:p>
        </p:txBody>
      </p:sp>
      <p:sp>
        <p:nvSpPr>
          <p:cNvPr id="11267" name="内容占位符 2"/>
          <p:cNvSpPr>
            <a:spLocks noGrp="1"/>
          </p:cNvSpPr>
          <p:nvPr>
            <p:ph idx="1"/>
          </p:nvPr>
        </p:nvSpPr>
        <p:spPr>
          <a:xfrm>
            <a:off x="107950" y="1295400"/>
            <a:ext cx="9036050" cy="4876800"/>
          </a:xfrm>
        </p:spPr>
        <p:txBody>
          <a:bodyPr/>
          <a:lstStyle/>
          <a:p>
            <a:pPr>
              <a:spcBef>
                <a:spcPct val="0"/>
              </a:spcBef>
            </a:pPr>
            <a:r>
              <a:rPr lang="en-US" altLang="zh-CN" sz="2000" smtClean="0">
                <a:solidFill>
                  <a:srgbClr val="00B0F0"/>
                </a:solidFill>
                <a:latin typeface="Times New Roman" pitchFamily="18" charset="0"/>
              </a:rPr>
              <a:t>1</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互联网的由来</a:t>
            </a:r>
          </a:p>
          <a:p>
            <a:pPr>
              <a:spcBef>
                <a:spcPct val="0"/>
              </a:spcBef>
            </a:pPr>
            <a:r>
              <a:rPr lang="en-US" altLang="zh-CN" sz="2000" smtClean="0">
                <a:latin typeface="Times New Roman" pitchFamily="18" charset="0"/>
              </a:rPr>
              <a:t>        </a:t>
            </a:r>
            <a:r>
              <a:rPr lang="zh-CN" altLang="zh-CN" sz="2000" smtClean="0">
                <a:latin typeface="Times New Roman" pitchFamily="18" charset="0"/>
              </a:rPr>
              <a:t>下面来具体介绍一下这些重要的事件以及其中的原理以及所引用的技术：</a:t>
            </a:r>
          </a:p>
          <a:p>
            <a:pPr>
              <a:spcBef>
                <a:spcPct val="0"/>
              </a:spcBef>
            </a:pPr>
            <a:r>
              <a:rPr lang="en-US" altLang="zh-CN" sz="2000" smtClean="0">
                <a:latin typeface="Times New Roman" pitchFamily="18" charset="0"/>
              </a:rPr>
              <a:t>        </a:t>
            </a:r>
            <a:r>
              <a:rPr lang="zh-CN" altLang="zh-CN" sz="2000" smtClean="0">
                <a:latin typeface="Times New Roman" pitchFamily="18" charset="0"/>
              </a:rPr>
              <a:t>首先来了解一下互联网的始祖</a:t>
            </a:r>
            <a:r>
              <a:rPr lang="en-US" altLang="zh-CN" sz="2000" smtClean="0">
                <a:latin typeface="Times New Roman" pitchFamily="18" charset="0"/>
              </a:rPr>
              <a:t>ARPA</a:t>
            </a:r>
            <a:r>
              <a:rPr lang="zh-CN" altLang="zh-CN" sz="2000" smtClean="0">
                <a:latin typeface="Times New Roman" pitchFamily="18" charset="0"/>
              </a:rPr>
              <a:t>网：所谓</a:t>
            </a:r>
            <a:r>
              <a:rPr lang="en-US" altLang="zh-CN" sz="2000" smtClean="0">
                <a:latin typeface="Times New Roman" pitchFamily="18" charset="0"/>
              </a:rPr>
              <a:t>“</a:t>
            </a:r>
            <a:r>
              <a:rPr lang="zh-CN" altLang="zh-CN" sz="2000" smtClean="0">
                <a:latin typeface="Times New Roman" pitchFamily="18" charset="0"/>
              </a:rPr>
              <a:t>阿帕</a:t>
            </a:r>
            <a:r>
              <a:rPr lang="en-US" altLang="zh-CN" sz="2000" smtClean="0">
                <a:latin typeface="Times New Roman" pitchFamily="18" charset="0"/>
              </a:rPr>
              <a:t>”</a:t>
            </a:r>
            <a:r>
              <a:rPr lang="zh-CN" altLang="zh-CN" sz="2000" smtClean="0">
                <a:latin typeface="Times New Roman" pitchFamily="18" charset="0"/>
              </a:rPr>
              <a:t>（</a:t>
            </a:r>
            <a:r>
              <a:rPr lang="en-US" altLang="zh-CN" sz="2000" smtClean="0">
                <a:latin typeface="Times New Roman" pitchFamily="18" charset="0"/>
              </a:rPr>
              <a:t>ARPA</a:t>
            </a:r>
            <a:r>
              <a:rPr lang="zh-CN" altLang="zh-CN" sz="2000" smtClean="0">
                <a:latin typeface="Times New Roman" pitchFamily="18" charset="0"/>
              </a:rPr>
              <a:t>），是美国高级研究计划署（</a:t>
            </a:r>
            <a:r>
              <a:rPr lang="en-US" altLang="zh-CN" sz="2000" smtClean="0">
                <a:latin typeface="Times New Roman" pitchFamily="18" charset="0"/>
              </a:rPr>
              <a:t>Advanced Research Project Agency</a:t>
            </a:r>
            <a:r>
              <a:rPr lang="zh-CN" altLang="zh-CN" sz="2000" smtClean="0">
                <a:latin typeface="Times New Roman" pitchFamily="18" charset="0"/>
              </a:rPr>
              <a:t>）的简称他的核心机构之一是信息处理处（</a:t>
            </a:r>
            <a:r>
              <a:rPr lang="en-US" altLang="zh-CN" sz="2000" smtClean="0">
                <a:latin typeface="Times New Roman" pitchFamily="18" charset="0"/>
              </a:rPr>
              <a:t>IPTO Information Processing Techniques Office</a:t>
            </a:r>
            <a:r>
              <a:rPr lang="zh-CN" altLang="zh-CN" sz="2000" smtClean="0">
                <a:latin typeface="Times New Roman" pitchFamily="18" charset="0"/>
              </a:rPr>
              <a:t>），一直在关注电脑图形、网络通讯、超级计算机等研究课题。</a:t>
            </a:r>
          </a:p>
          <a:p>
            <a:pPr>
              <a:spcBef>
                <a:spcPct val="0"/>
              </a:spcBef>
            </a:pPr>
            <a:r>
              <a:rPr lang="en-US" altLang="zh-CN" sz="2000" smtClean="0">
                <a:latin typeface="Times New Roman" pitchFamily="18" charset="0"/>
              </a:rPr>
              <a:t>        1962</a:t>
            </a:r>
            <a:r>
              <a:rPr lang="zh-CN" altLang="zh-CN" sz="2000" smtClean="0">
                <a:latin typeface="Times New Roman" pitchFamily="18" charset="0"/>
              </a:rPr>
              <a:t>年，</a:t>
            </a:r>
            <a:r>
              <a:rPr lang="en-US" altLang="zh-CN" sz="2000" smtClean="0">
                <a:latin typeface="Times New Roman" pitchFamily="18" charset="0"/>
              </a:rPr>
              <a:t>J·C·R·</a:t>
            </a:r>
            <a:r>
              <a:rPr lang="zh-CN" altLang="zh-CN" sz="2000" smtClean="0">
                <a:latin typeface="Times New Roman" pitchFamily="18" charset="0"/>
              </a:rPr>
              <a:t>利克里德离开</a:t>
            </a:r>
            <a:r>
              <a:rPr lang="en-US" altLang="zh-CN" sz="2000" smtClean="0">
                <a:latin typeface="Times New Roman" pitchFamily="18" charset="0"/>
              </a:rPr>
              <a:t>MIT</a:t>
            </a:r>
            <a:r>
              <a:rPr lang="zh-CN" altLang="zh-CN" sz="2000" smtClean="0">
                <a:latin typeface="Times New Roman" pitchFamily="18" charset="0"/>
              </a:rPr>
              <a:t>，加入</a:t>
            </a:r>
            <a:r>
              <a:rPr lang="en-US" altLang="zh-CN" sz="2000" smtClean="0">
                <a:latin typeface="Times New Roman" pitchFamily="18" charset="0"/>
              </a:rPr>
              <a:t>ARPA</a:t>
            </a:r>
            <a:r>
              <a:rPr lang="zh-CN" altLang="zh-CN" sz="2000" smtClean="0">
                <a:latin typeface="Times New Roman" pitchFamily="18" charset="0"/>
              </a:rPr>
              <a:t>，并在后来成为</a:t>
            </a:r>
            <a:r>
              <a:rPr lang="en-US" altLang="zh-CN" sz="2000" smtClean="0">
                <a:latin typeface="Times New Roman" pitchFamily="18" charset="0"/>
              </a:rPr>
              <a:t>IPTO</a:t>
            </a:r>
            <a:r>
              <a:rPr lang="zh-CN" altLang="zh-CN" sz="2000" smtClean="0">
                <a:latin typeface="Times New Roman" pitchFamily="18" charset="0"/>
              </a:rPr>
              <a:t>的首席执行官。也就是他在任期间将办公室名称从命令控制研究（</a:t>
            </a:r>
            <a:r>
              <a:rPr lang="en-US" altLang="zh-CN" sz="2000" smtClean="0">
                <a:latin typeface="Times New Roman" pitchFamily="18" charset="0"/>
              </a:rPr>
              <a:t>Command and Control Research</a:t>
            </a:r>
            <a:r>
              <a:rPr lang="zh-CN" altLang="zh-CN" sz="2000" smtClean="0">
                <a:latin typeface="Times New Roman" pitchFamily="18" charset="0"/>
              </a:rPr>
              <a:t>）改为</a:t>
            </a:r>
            <a:r>
              <a:rPr lang="en-US" altLang="zh-CN" sz="2000" smtClean="0">
                <a:latin typeface="Times New Roman" pitchFamily="18" charset="0"/>
              </a:rPr>
              <a:t>IPTO</a:t>
            </a:r>
            <a:r>
              <a:rPr lang="zh-CN" altLang="zh-CN" sz="2000" smtClean="0">
                <a:latin typeface="Times New Roman" pitchFamily="18" charset="0"/>
              </a:rPr>
              <a:t>。也就是在他任职期间，据估计，整个美国计算机科学领域研究的</a:t>
            </a:r>
            <a:r>
              <a:rPr lang="en-US" altLang="zh-CN" sz="2000" smtClean="0">
                <a:latin typeface="Times New Roman" pitchFamily="18" charset="0"/>
              </a:rPr>
              <a:t>70%</a:t>
            </a:r>
            <a:r>
              <a:rPr lang="zh-CN" altLang="zh-CN" sz="2000" smtClean="0">
                <a:latin typeface="Times New Roman" pitchFamily="18" charset="0"/>
              </a:rPr>
              <a:t>由</a:t>
            </a:r>
            <a:r>
              <a:rPr lang="en-US" altLang="zh-CN" sz="2000" smtClean="0">
                <a:latin typeface="Times New Roman" pitchFamily="18" charset="0"/>
              </a:rPr>
              <a:t>ARPA</a:t>
            </a:r>
            <a:r>
              <a:rPr lang="zh-CN" altLang="zh-CN" sz="2000" smtClean="0">
                <a:latin typeface="Times New Roman" pitchFamily="18" charset="0"/>
              </a:rPr>
              <a:t>赞助，并在许多人看来与一个严格意义上的军事机构相去甚远，并给许多研究者自由领域来实验，结果</a:t>
            </a:r>
            <a:r>
              <a:rPr lang="en-US" altLang="zh-CN" sz="2000" smtClean="0">
                <a:latin typeface="Times New Roman" pitchFamily="18" charset="0"/>
              </a:rPr>
              <a:t>ARPA</a:t>
            </a:r>
            <a:r>
              <a:rPr lang="zh-CN" altLang="zh-CN" sz="2000" smtClean="0">
                <a:latin typeface="Times New Roman" pitchFamily="18" charset="0"/>
              </a:rPr>
              <a:t>不仅成为网络诞生地，同样也是电脑图形、平行过程、计算机模拟飞行等重要成果的诞生地。</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橙与紫键盘PPT模板">
  <a:themeElements>
    <a:clrScheme name="橙与紫键盘PPT模板 2">
      <a:dk1>
        <a:srgbClr val="000000"/>
      </a:dk1>
      <a:lt1>
        <a:srgbClr val="FFFFFF"/>
      </a:lt1>
      <a:dk2>
        <a:srgbClr val="000000"/>
      </a:dk2>
      <a:lt2>
        <a:srgbClr val="CCFFCC"/>
      </a:lt2>
      <a:accent1>
        <a:srgbClr val="660033"/>
      </a:accent1>
      <a:accent2>
        <a:srgbClr val="FF9933"/>
      </a:accent2>
      <a:accent3>
        <a:srgbClr val="FFFFFF"/>
      </a:accent3>
      <a:accent4>
        <a:srgbClr val="000000"/>
      </a:accent4>
      <a:accent5>
        <a:srgbClr val="B8AAAD"/>
      </a:accent5>
      <a:accent6>
        <a:srgbClr val="E78A2D"/>
      </a:accent6>
      <a:hlink>
        <a:srgbClr val="00CC99"/>
      </a:hlink>
      <a:folHlink>
        <a:srgbClr val="83A6A7"/>
      </a:folHlink>
    </a:clrScheme>
    <a:fontScheme name="自定义 1">
      <a:majorFont>
        <a:latin typeface="Times New Roman"/>
        <a:ea typeface="楷体"/>
        <a:cs typeface=""/>
      </a:majorFont>
      <a:minorFont>
        <a:latin typeface="Times New Roman"/>
        <a:ea typeface="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0" lang="ko-KR" sz="1800" b="0" i="0" u="none" strike="noStrike" cap="none" normalizeH="0" baseline="0" smtClean="0">
            <a:ln>
              <a:noFill/>
            </a:ln>
            <a:solidFill>
              <a:schemeClr val="tx1"/>
            </a:solidFill>
            <a:effectLst/>
            <a:latin typeface="Gulim" pitchFamily="34" charset="-127"/>
            <a:ea typeface="Gulim"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0" lang="ko-KR" sz="1800" b="0" i="0" u="none" strike="noStrike" cap="none" normalizeH="0" baseline="0" smtClean="0">
            <a:ln>
              <a:noFill/>
            </a:ln>
            <a:solidFill>
              <a:schemeClr val="tx1"/>
            </a:solidFill>
            <a:effectLst/>
            <a:latin typeface="Gulim" pitchFamily="34" charset="-127"/>
            <a:ea typeface="Gulim" pitchFamily="34" charset="-127"/>
          </a:defRPr>
        </a:defPPr>
      </a:lstStyle>
    </a:lnDef>
  </a:objectDefaults>
  <a:extraClrSchemeLst>
    <a:extraClrScheme>
      <a:clrScheme name="橙与紫键盘PPT模板 1">
        <a:dk1>
          <a:srgbClr val="000000"/>
        </a:dk1>
        <a:lt1>
          <a:srgbClr val="FFFFFF"/>
        </a:lt1>
        <a:dk2>
          <a:srgbClr val="000000"/>
        </a:dk2>
        <a:lt2>
          <a:srgbClr val="CCFFFF"/>
        </a:lt2>
        <a:accent1>
          <a:srgbClr val="003399"/>
        </a:accent1>
        <a:accent2>
          <a:srgbClr val="FF9933"/>
        </a:accent2>
        <a:accent3>
          <a:srgbClr val="FFFFFF"/>
        </a:accent3>
        <a:accent4>
          <a:srgbClr val="000000"/>
        </a:accent4>
        <a:accent5>
          <a:srgbClr val="AAADCA"/>
        </a:accent5>
        <a:accent6>
          <a:srgbClr val="E78A2D"/>
        </a:accent6>
        <a:hlink>
          <a:srgbClr val="6699FF"/>
        </a:hlink>
        <a:folHlink>
          <a:srgbClr val="83A6A7"/>
        </a:folHlink>
      </a:clrScheme>
      <a:clrMap bg1="lt1" tx1="dk1" bg2="lt2" tx2="dk2" accent1="accent1" accent2="accent2" accent3="accent3" accent4="accent4" accent5="accent5" accent6="accent6" hlink="hlink" folHlink="folHlink"/>
    </a:extraClrScheme>
    <a:extraClrScheme>
      <a:clrScheme name="橙与紫键盘PPT模板 2">
        <a:dk1>
          <a:srgbClr val="000000"/>
        </a:dk1>
        <a:lt1>
          <a:srgbClr val="FFFFFF"/>
        </a:lt1>
        <a:dk2>
          <a:srgbClr val="000000"/>
        </a:dk2>
        <a:lt2>
          <a:srgbClr val="CCFFCC"/>
        </a:lt2>
        <a:accent1>
          <a:srgbClr val="660033"/>
        </a:accent1>
        <a:accent2>
          <a:srgbClr val="FF9933"/>
        </a:accent2>
        <a:accent3>
          <a:srgbClr val="FFFFFF"/>
        </a:accent3>
        <a:accent4>
          <a:srgbClr val="000000"/>
        </a:accent4>
        <a:accent5>
          <a:srgbClr val="B8AAAD"/>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橙与紫键盘PPT模板 3">
        <a:dk1>
          <a:srgbClr val="000000"/>
        </a:dk1>
        <a:lt1>
          <a:srgbClr val="FFFFFF"/>
        </a:lt1>
        <a:dk2>
          <a:srgbClr val="000066"/>
        </a:dk2>
        <a:lt2>
          <a:srgbClr val="FFFFCC"/>
        </a:lt2>
        <a:accent1>
          <a:srgbClr val="004200"/>
        </a:accent1>
        <a:accent2>
          <a:srgbClr val="77B200"/>
        </a:accent2>
        <a:accent3>
          <a:srgbClr val="FFFFFF"/>
        </a:accent3>
        <a:accent4>
          <a:srgbClr val="000000"/>
        </a:accent4>
        <a:accent5>
          <a:srgbClr val="AAB0AA"/>
        </a:accent5>
        <a:accent6>
          <a:srgbClr val="6BA100"/>
        </a:accent6>
        <a:hlink>
          <a:srgbClr val="009999"/>
        </a:hlink>
        <a:folHlink>
          <a:srgbClr val="969696"/>
        </a:folHlink>
      </a:clrScheme>
      <a:clrMap bg1="lt1" tx1="dk1" bg2="lt2" tx2="dk2" accent1="accent1" accent2="accent2" accent3="accent3" accent4="accent4" accent5="accent5" accent6="accent6" hlink="hlink" folHlink="folHlink"/>
    </a:extraClrScheme>
    <a:extraClrScheme>
      <a:clrScheme name="橙与紫键盘PPT模板 4">
        <a:dk1>
          <a:srgbClr val="000000"/>
        </a:dk1>
        <a:lt1>
          <a:srgbClr val="FFFFFF"/>
        </a:lt1>
        <a:dk2>
          <a:srgbClr val="000066"/>
        </a:dk2>
        <a:lt2>
          <a:srgbClr val="CCFFFF"/>
        </a:lt2>
        <a:accent1>
          <a:srgbClr val="000099"/>
        </a:accent1>
        <a:accent2>
          <a:srgbClr val="3AE4A3"/>
        </a:accent2>
        <a:accent3>
          <a:srgbClr val="FFFFFF"/>
        </a:accent3>
        <a:accent4>
          <a:srgbClr val="000000"/>
        </a:accent4>
        <a:accent5>
          <a:srgbClr val="AAAACA"/>
        </a:accent5>
        <a:accent6>
          <a:srgbClr val="34CF93"/>
        </a:accent6>
        <a:hlink>
          <a:srgbClr val="66CCFF"/>
        </a:hlink>
        <a:folHlink>
          <a:srgbClr val="969696"/>
        </a:folHlink>
      </a:clrScheme>
      <a:clrMap bg1="lt1" tx1="dk1" bg2="lt2" tx2="dk2" accent1="accent1" accent2="accent2" accent3="accent3" accent4="accent4" accent5="accent5" accent6="accent6" hlink="hlink" folHlink="folHlink"/>
    </a:extraClrScheme>
    <a:extraClrScheme>
      <a:clrScheme name="橙与紫键盘PPT模板 5">
        <a:dk1>
          <a:srgbClr val="000000"/>
        </a:dk1>
        <a:lt1>
          <a:srgbClr val="FFFFFF"/>
        </a:lt1>
        <a:dk2>
          <a:srgbClr val="000000"/>
        </a:dk2>
        <a:lt2>
          <a:srgbClr val="CCFFCC"/>
        </a:lt2>
        <a:accent1>
          <a:srgbClr val="004C4A"/>
        </a:accent1>
        <a:accent2>
          <a:srgbClr val="7FBE00"/>
        </a:accent2>
        <a:accent3>
          <a:srgbClr val="FFFFFF"/>
        </a:accent3>
        <a:accent4>
          <a:srgbClr val="000000"/>
        </a:accent4>
        <a:accent5>
          <a:srgbClr val="AAB2B1"/>
        </a:accent5>
        <a:accent6>
          <a:srgbClr val="72AC00"/>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橙与紫键盘PPT模板 6">
        <a:dk1>
          <a:srgbClr val="000000"/>
        </a:dk1>
        <a:lt1>
          <a:srgbClr val="FFFFFF"/>
        </a:lt1>
        <a:dk2>
          <a:srgbClr val="000000"/>
        </a:dk2>
        <a:lt2>
          <a:srgbClr val="CCCCFF"/>
        </a:lt2>
        <a:accent1>
          <a:srgbClr val="5C007C"/>
        </a:accent1>
        <a:accent2>
          <a:srgbClr val="FF9933"/>
        </a:accent2>
        <a:accent3>
          <a:srgbClr val="FFFFFF"/>
        </a:accent3>
        <a:accent4>
          <a:srgbClr val="000000"/>
        </a:accent4>
        <a:accent5>
          <a:srgbClr val="B5AABF"/>
        </a:accent5>
        <a:accent6>
          <a:srgbClr val="E78A2D"/>
        </a:accent6>
        <a:hlink>
          <a:srgbClr val="CC99FF"/>
        </a:hlink>
        <a:folHlink>
          <a:srgbClr val="83A6A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61</TotalTime>
  <Pages>0</Pages>
  <Words>9395</Words>
  <Characters>0</Characters>
  <Application>Microsoft Office PowerPoint</Application>
  <DocSecurity>0</DocSecurity>
  <PresentationFormat>全屏显示(4:3)</PresentationFormat>
  <Lines>0</Lines>
  <Paragraphs>262</Paragraphs>
  <Slides>43</Slides>
  <Notes>0</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橙与紫键盘PPT模板</vt:lpstr>
      <vt:lpstr>第十一章 物联网与云计算</vt:lpstr>
      <vt:lpstr>PowerPoint 演示文稿</vt:lpstr>
      <vt:lpstr>第一节 互联网、物联网与云计算概述</vt:lpstr>
      <vt:lpstr>第一节 互联网、物联网与云计算概述</vt:lpstr>
      <vt:lpstr>第一节 互联网、物联网与云计算概述</vt:lpstr>
      <vt:lpstr>第一节 互联网、物联网与云计算概述</vt:lpstr>
      <vt:lpstr>第一节 互联网、物联网与云计算概述</vt:lpstr>
      <vt:lpstr>第二节 互联网技术及其发展</vt:lpstr>
      <vt:lpstr>第二节 互联网技术及其发展</vt:lpstr>
      <vt:lpstr>第二节 互联网技术及其发展</vt:lpstr>
      <vt:lpstr>第二节 互联网技术及其发展</vt:lpstr>
      <vt:lpstr>第二节 互联网技术及其发展</vt:lpstr>
      <vt:lpstr>第二节 互联网技术及其发展</vt:lpstr>
      <vt:lpstr>第二节 互联网技术及其发展</vt:lpstr>
      <vt:lpstr>第二节 互联网技术及其发展</vt:lpstr>
      <vt:lpstr>第二节 互联网技术及其发展</vt:lpstr>
      <vt:lpstr>第二节 互联网技术及其发展</vt:lpstr>
      <vt:lpstr>第二节 互联网技术及其发展</vt:lpstr>
      <vt:lpstr>第二节 互联网技术及其发展</vt:lpstr>
      <vt:lpstr>第三节 云计算的特点及应用</vt:lpstr>
      <vt:lpstr>第三节 云计算的特点及应用</vt:lpstr>
      <vt:lpstr>第三节 云计算的特点及应用</vt:lpstr>
      <vt:lpstr>第三节 云计算的特点及应用</vt:lpstr>
      <vt:lpstr>第三节 云计算的特点及应用</vt:lpstr>
      <vt:lpstr>第三节 云计算的特点及应用</vt:lpstr>
      <vt:lpstr>第三节 云计算的特点及应用</vt:lpstr>
      <vt:lpstr>第三节 云计算的特点及应用</vt:lpstr>
      <vt:lpstr>第三节 云计算的特点及应用</vt:lpstr>
      <vt:lpstr>第四节 物联网技术及其发展</vt:lpstr>
      <vt:lpstr>第四节 物联网技术及其发展</vt:lpstr>
      <vt:lpstr>第四节 物联网技术及其发展</vt:lpstr>
      <vt:lpstr>第四节 物联网技术及其发展</vt:lpstr>
      <vt:lpstr>第四节 物联网技术及其发展</vt:lpstr>
      <vt:lpstr>第四节 物联网技术及其发展</vt:lpstr>
      <vt:lpstr>第四节 物联网技术及其发展</vt:lpstr>
      <vt:lpstr>第四节 物联网技术及其发展</vt:lpstr>
      <vt:lpstr>第四节 物联网技术及其发展</vt:lpstr>
      <vt:lpstr>第五节 云计算对教育事业的影响</vt:lpstr>
      <vt:lpstr>第五节 云计算对教育事业的影响</vt:lpstr>
      <vt:lpstr>第五节 云计算对教育事业的影响</vt:lpstr>
      <vt:lpstr>第五节 云计算对教育事业的影响</vt:lpstr>
      <vt:lpstr>第五节 云计算对教育事业的影响</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三联素材-www.3lian.com</dc:title>
  <dc:creator>三联素材-www.3lian.com</dc:creator>
  <cp:keywords>三联素材-www.3lian.com</cp:keywords>
  <dc:description>三联素材-www.3lian.com</dc:description>
  <cp:lastModifiedBy>xiaoyong</cp:lastModifiedBy>
  <cp:revision>30</cp:revision>
  <dcterms:created xsi:type="dcterms:W3CDTF">2008-11-24T01:11:58Z</dcterms:created>
  <dcterms:modified xsi:type="dcterms:W3CDTF">2015-05-21T07:58:45Z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