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0" r:id="rId2"/>
  </p:sldMasterIdLst>
  <p:notesMasterIdLst>
    <p:notesMasterId r:id="rId67"/>
  </p:notesMasterIdLst>
  <p:handoutMasterIdLst>
    <p:handoutMasterId r:id="rId68"/>
  </p:handoutMasterIdLst>
  <p:sldIdLst>
    <p:sldId id="268" r:id="rId3"/>
    <p:sldId id="267"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314" y="1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2BB3F30-D7FA-408A-9B02-671E11CD3C78}"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A6F68A2-399C-4E5B-890E-1D3CAD7A4CB2}" type="slidenum">
              <a:rPr lang="zh-CN" altLang="en-US"/>
              <a:pPr>
                <a:defRPr/>
              </a:pPr>
              <a:t>‹#›</a:t>
            </a:fld>
            <a:endParaRPr lang="zh-CN" altLang="en-US"/>
          </a:p>
        </p:txBody>
      </p:sp>
    </p:spTree>
    <p:extLst>
      <p:ext uri="{BB962C8B-B14F-4D97-AF65-F5344CB8AC3E}">
        <p14:creationId xmlns:p14="http://schemas.microsoft.com/office/powerpoint/2010/main" val="19161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70660"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CD33A78-8342-4DE2-8696-08F3199A4923}" type="slidenum">
              <a:rPr lang="zh-CN" altLang="ko-KR"/>
              <a:pPr>
                <a:defRPr/>
              </a:pPr>
              <a:t>‹#›</a:t>
            </a:fld>
            <a:endParaRPr lang="zh-CN" altLang="ko-KR"/>
          </a:p>
        </p:txBody>
      </p:sp>
    </p:spTree>
    <p:extLst>
      <p:ext uri="{BB962C8B-B14F-4D97-AF65-F5344CB8AC3E}">
        <p14:creationId xmlns:p14="http://schemas.microsoft.com/office/powerpoint/2010/main" val="329254463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38573246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476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6303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2365972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27750566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932368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1982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791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5138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84070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50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555472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894917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67294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04655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0288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336621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3953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555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072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60428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80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5325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1278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63"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2pPr>
      <a:lvl3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3pPr>
      <a:lvl4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4pPr>
      <a:lvl5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2052"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2053"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2054"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2pPr>
      <a:lvl3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3pPr>
      <a:lvl4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4pPr>
      <a:lvl5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r>
              <a:rPr lang="zh-CN" altLang="en-US" dirty="0" smtClean="0"/>
              <a:t>第七章 运输层</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第一节 </a:t>
            </a:r>
            <a:r>
              <a:rPr lang="zh-CN" altLang="zh-CN" smtClean="0"/>
              <a:t>运输层协议概述</a:t>
            </a:r>
          </a:p>
        </p:txBody>
      </p:sp>
      <p:sp>
        <p:nvSpPr>
          <p:cNvPr id="3" name="内容占位符 2"/>
          <p:cNvSpPr>
            <a:spLocks noGrp="1"/>
          </p:cNvSpPr>
          <p:nvPr>
            <p:ph idx="1"/>
          </p:nvPr>
        </p:nvSpPr>
        <p:spPr/>
        <p:txBody>
          <a:bodyPr/>
          <a:lstStyle/>
          <a:p>
            <a:pPr>
              <a:defRPr/>
            </a:pPr>
            <a:r>
              <a:rPr lang="zh-CN" altLang="en-US" dirty="0">
                <a:solidFill>
                  <a:srgbClr val="FF0000"/>
                </a:solidFill>
              </a:rPr>
              <a:t>运输层的</a:t>
            </a:r>
            <a:r>
              <a:rPr lang="zh-CN" altLang="en-US" dirty="0" smtClean="0">
                <a:solidFill>
                  <a:srgbClr val="FF0000"/>
                </a:solidFill>
              </a:rPr>
              <a:t>端口</a:t>
            </a:r>
            <a:endParaRPr lang="en-US" altLang="zh-CN" dirty="0" smtClean="0">
              <a:solidFill>
                <a:srgbClr val="FF0000"/>
              </a:solidFill>
            </a:endParaRPr>
          </a:p>
          <a:p>
            <a:pPr>
              <a:defRPr/>
            </a:pPr>
            <a:r>
              <a:rPr lang="zh-CN" altLang="en-US" sz="2000" dirty="0" smtClean="0">
                <a:latin typeface="+mj-lt"/>
              </a:rPr>
              <a:t>        端口</a:t>
            </a:r>
            <a:r>
              <a:rPr lang="zh-CN" altLang="en-US" sz="2000" dirty="0">
                <a:latin typeface="+mj-lt"/>
              </a:rPr>
              <a:t>就是运输层服务访问点</a:t>
            </a:r>
            <a:r>
              <a:rPr lang="en-US" altLang="zh-CN" sz="2000" dirty="0">
                <a:latin typeface="+mj-lt"/>
              </a:rPr>
              <a:t>TSAP</a:t>
            </a:r>
            <a:r>
              <a:rPr lang="zh-CN" altLang="en-US" sz="2000" dirty="0">
                <a:latin typeface="+mj-lt"/>
              </a:rPr>
              <a:t>，指网络中面向连接服务和无连接服务的通信协议端口，是一种抽象的软件结构，包括一些数据结构和</a:t>
            </a:r>
            <a:r>
              <a:rPr lang="en-US" altLang="zh-CN" sz="2000" dirty="0">
                <a:latin typeface="+mj-lt"/>
              </a:rPr>
              <a:t>I/O</a:t>
            </a:r>
            <a:r>
              <a:rPr lang="zh-CN" altLang="en-US" sz="2000" dirty="0">
                <a:latin typeface="+mj-lt"/>
              </a:rPr>
              <a:t>（基本输入输出）缓冲区。它是一个软件结构，被客户程序或服务进程用来发送和接收信息。一个端口对应一个</a:t>
            </a:r>
            <a:r>
              <a:rPr lang="en-US" altLang="zh-CN" sz="2000" dirty="0">
                <a:latin typeface="+mj-lt"/>
              </a:rPr>
              <a:t>16</a:t>
            </a:r>
            <a:r>
              <a:rPr lang="zh-CN" altLang="en-US" sz="2000" dirty="0">
                <a:latin typeface="+mj-lt"/>
              </a:rPr>
              <a:t>位的数。  </a:t>
            </a:r>
          </a:p>
          <a:p>
            <a:pPr>
              <a:defRPr/>
            </a:pPr>
            <a:r>
              <a:rPr lang="zh-CN" altLang="en-US" sz="2000" dirty="0" smtClean="0">
                <a:latin typeface="+mj-lt"/>
              </a:rPr>
              <a:t>        端口</a:t>
            </a:r>
            <a:r>
              <a:rPr lang="zh-CN" altLang="en-US" sz="2000" dirty="0">
                <a:latin typeface="+mj-lt"/>
              </a:rPr>
              <a:t>的作用就是让应用层的各种应用进程都能将其数据通过端口向下交付给运输层，以及让运输层知道应当将其报文段中的数据向上通过端口交付给应用层相应的进程。从这个意义上讲，端口是用来标志应用层的进程。端口在计算机网络结构的位置如图</a:t>
            </a:r>
            <a:r>
              <a:rPr lang="en-US" altLang="zh-CN" sz="2000" dirty="0">
                <a:latin typeface="+mj-lt"/>
              </a:rPr>
              <a:t>7-2</a:t>
            </a:r>
            <a:r>
              <a:rPr lang="zh-CN" altLang="en-US" sz="2000" dirty="0">
                <a:latin typeface="+mj-lt"/>
              </a:rPr>
              <a:t>所示，端口用一个</a:t>
            </a:r>
            <a:r>
              <a:rPr lang="en-US" altLang="zh-CN" sz="2000" dirty="0">
                <a:latin typeface="+mj-lt"/>
              </a:rPr>
              <a:t>16</a:t>
            </a:r>
            <a:r>
              <a:rPr lang="zh-CN" altLang="en-US" sz="2000" dirty="0">
                <a:latin typeface="+mj-lt"/>
              </a:rPr>
              <a:t>位端口号进行标志。端口号只具有本地意义，即端口号只是为了标志本计算机应用层中的各进程。在因特网中不同计算机的相同端口号是没有联系的。</a:t>
            </a:r>
          </a:p>
          <a:p>
            <a:pPr>
              <a:defRPr/>
            </a:pPr>
            <a:r>
              <a:rPr lang="zh-CN" altLang="en-US" sz="2000" dirty="0" smtClean="0">
                <a:latin typeface="+mj-lt"/>
              </a:rPr>
              <a:t>         运输层</a:t>
            </a:r>
            <a:r>
              <a:rPr lang="zh-CN" altLang="en-US" sz="2000" dirty="0">
                <a:latin typeface="+mj-lt"/>
              </a:rPr>
              <a:t>的端口号分为下面的两大类。</a:t>
            </a:r>
          </a:p>
          <a:p>
            <a:pPr>
              <a:defRPr/>
            </a:pPr>
            <a:r>
              <a:rPr lang="zh-CN" altLang="en-US" sz="2000" dirty="0">
                <a:latin typeface="+mj-lt"/>
              </a:rPr>
              <a:t>（</a:t>
            </a:r>
            <a:r>
              <a:rPr lang="en-US" altLang="zh-CN" sz="2000" dirty="0">
                <a:latin typeface="+mj-lt"/>
              </a:rPr>
              <a:t>1</a:t>
            </a:r>
            <a:r>
              <a:rPr lang="zh-CN" altLang="en-US" sz="2000" dirty="0">
                <a:latin typeface="+mj-lt"/>
              </a:rPr>
              <a:t>）熟知端口，其数值一般为</a:t>
            </a:r>
            <a:r>
              <a:rPr lang="en-US" altLang="zh-CN" sz="2000" dirty="0">
                <a:latin typeface="+mj-lt"/>
              </a:rPr>
              <a:t>0</a:t>
            </a:r>
            <a:r>
              <a:rPr lang="zh-CN" altLang="en-US" sz="2000" dirty="0">
                <a:latin typeface="+mj-lt"/>
              </a:rPr>
              <a:t>～</a:t>
            </a:r>
            <a:r>
              <a:rPr lang="en-US" altLang="zh-CN" sz="2000" dirty="0">
                <a:latin typeface="+mj-lt"/>
              </a:rPr>
              <a:t>1023</a:t>
            </a:r>
            <a:r>
              <a:rPr lang="zh-CN" altLang="en-US" sz="2000" dirty="0">
                <a:latin typeface="+mj-lt"/>
              </a:rPr>
              <a:t>。当一种新的应用程序出现时，必须为它指派一个熟知端口。</a:t>
            </a:r>
          </a:p>
          <a:p>
            <a:pPr>
              <a:defRPr/>
            </a:pPr>
            <a:r>
              <a:rPr lang="zh-CN" altLang="en-US" sz="2000" dirty="0">
                <a:latin typeface="+mj-lt"/>
              </a:rPr>
              <a:t>（</a:t>
            </a:r>
            <a:r>
              <a:rPr lang="en-US" altLang="zh-CN" sz="2000" dirty="0">
                <a:latin typeface="+mj-lt"/>
              </a:rPr>
              <a:t>2</a:t>
            </a:r>
            <a:r>
              <a:rPr lang="zh-CN" altLang="en-US" sz="2000" dirty="0">
                <a:latin typeface="+mj-lt"/>
              </a:rPr>
              <a:t>）一般端口，用来随时分配给请求通信的客户进程。 </a:t>
            </a:r>
          </a:p>
          <a:p>
            <a:pPr>
              <a:defRPr/>
            </a:pP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第一节 </a:t>
            </a:r>
            <a:r>
              <a:rPr lang="zh-CN" altLang="zh-CN" smtClean="0"/>
              <a:t>运输层协议概述</a:t>
            </a:r>
          </a:p>
        </p:txBody>
      </p:sp>
      <p:sp>
        <p:nvSpPr>
          <p:cNvPr id="3" name="内容占位符 2"/>
          <p:cNvSpPr>
            <a:spLocks noGrp="1"/>
          </p:cNvSpPr>
          <p:nvPr>
            <p:ph idx="1"/>
          </p:nvPr>
        </p:nvSpPr>
        <p:spPr/>
        <p:txBody>
          <a:bodyPr/>
          <a:lstStyle/>
          <a:p>
            <a:pPr>
              <a:defRPr/>
            </a:pPr>
            <a:r>
              <a:rPr lang="zh-CN" altLang="en-US" dirty="0">
                <a:solidFill>
                  <a:srgbClr val="FF0000"/>
                </a:solidFill>
              </a:rPr>
              <a:t>运输层的</a:t>
            </a:r>
            <a:r>
              <a:rPr lang="zh-CN" altLang="en-US" dirty="0" smtClean="0">
                <a:solidFill>
                  <a:srgbClr val="FF0000"/>
                </a:solidFill>
              </a:rPr>
              <a:t>端口</a:t>
            </a:r>
            <a:endParaRPr lang="en-US" altLang="zh-CN" dirty="0" smtClean="0">
              <a:solidFill>
                <a:srgbClr val="FF0000"/>
              </a:solidFill>
            </a:endParaRPr>
          </a:p>
          <a:p>
            <a:pPr>
              <a:defRPr/>
            </a:pPr>
            <a:r>
              <a:rPr lang="zh-CN" altLang="en-US" sz="2000" dirty="0" smtClean="0">
                <a:latin typeface="+mj-lt"/>
              </a:rPr>
              <a:t>        </a:t>
            </a:r>
            <a:r>
              <a:rPr lang="en-US" altLang="zh-CN" sz="2000" dirty="0">
                <a:latin typeface="+mj-lt"/>
              </a:rPr>
              <a:t>TCP</a:t>
            </a:r>
            <a:r>
              <a:rPr lang="zh-CN" altLang="zh-CN" sz="2000" dirty="0">
                <a:latin typeface="+mj-lt"/>
              </a:rPr>
              <a:t>使用</a:t>
            </a:r>
            <a:r>
              <a:rPr lang="en-US" altLang="zh-CN" sz="2000" dirty="0">
                <a:latin typeface="+mj-lt"/>
              </a:rPr>
              <a:t>“</a:t>
            </a:r>
            <a:r>
              <a:rPr lang="zh-CN" altLang="zh-CN" sz="2000" dirty="0">
                <a:latin typeface="+mj-lt"/>
              </a:rPr>
              <a:t>连接</a:t>
            </a:r>
            <a:r>
              <a:rPr lang="en-US" altLang="zh-CN" sz="2000" dirty="0">
                <a:latin typeface="+mj-lt"/>
              </a:rPr>
              <a:t>”</a:t>
            </a:r>
            <a:r>
              <a:rPr lang="zh-CN" altLang="zh-CN" sz="2000" dirty="0">
                <a:latin typeface="+mj-lt"/>
              </a:rPr>
              <a:t>（而不仅仅是</a:t>
            </a:r>
            <a:r>
              <a:rPr lang="en-US" altLang="zh-CN" sz="2000" dirty="0">
                <a:latin typeface="+mj-lt"/>
              </a:rPr>
              <a:t>“</a:t>
            </a:r>
            <a:r>
              <a:rPr lang="zh-CN" altLang="zh-CN" sz="2000" dirty="0">
                <a:latin typeface="+mj-lt"/>
              </a:rPr>
              <a:t>端口</a:t>
            </a:r>
            <a:r>
              <a:rPr lang="en-US" altLang="zh-CN" sz="2000" dirty="0">
                <a:latin typeface="+mj-lt"/>
              </a:rPr>
              <a:t>”</a:t>
            </a:r>
            <a:r>
              <a:rPr lang="zh-CN" altLang="zh-CN" sz="2000" dirty="0">
                <a:latin typeface="+mj-lt"/>
              </a:rPr>
              <a:t>）作为最基本的抽象，同时将</a:t>
            </a:r>
            <a:r>
              <a:rPr lang="en-US" altLang="zh-CN" sz="2000" dirty="0">
                <a:latin typeface="+mj-lt"/>
              </a:rPr>
              <a:t>TCP</a:t>
            </a:r>
            <a:r>
              <a:rPr lang="zh-CN" altLang="zh-CN" sz="2000" dirty="0">
                <a:latin typeface="+mj-lt"/>
              </a:rPr>
              <a:t>连接的端点称为插口（</a:t>
            </a:r>
            <a:r>
              <a:rPr lang="en-US" altLang="zh-CN" sz="2000" dirty="0">
                <a:latin typeface="+mj-lt"/>
              </a:rPr>
              <a:t>socket</a:t>
            </a:r>
            <a:r>
              <a:rPr lang="zh-CN" altLang="zh-CN" sz="2000" dirty="0">
                <a:latin typeface="+mj-lt"/>
              </a:rPr>
              <a:t>），或套接字、套接口。插口和端口、</a:t>
            </a:r>
            <a:r>
              <a:rPr lang="en-US" altLang="zh-CN" sz="2000" dirty="0">
                <a:latin typeface="+mj-lt"/>
              </a:rPr>
              <a:t>IP</a:t>
            </a:r>
            <a:r>
              <a:rPr lang="zh-CN" altLang="zh-CN" sz="2000" dirty="0">
                <a:latin typeface="+mj-lt"/>
              </a:rPr>
              <a:t>地址的关系如图</a:t>
            </a:r>
            <a:r>
              <a:rPr lang="en-US" altLang="zh-CN" sz="2000" dirty="0">
                <a:latin typeface="+mj-lt"/>
              </a:rPr>
              <a:t>7-3</a:t>
            </a:r>
            <a:r>
              <a:rPr lang="zh-CN" altLang="zh-CN" sz="2000" dirty="0">
                <a:latin typeface="+mj-lt"/>
              </a:rPr>
              <a:t>所示。若</a:t>
            </a:r>
            <a:r>
              <a:rPr lang="en-US" altLang="zh-CN" sz="2000" dirty="0">
                <a:latin typeface="+mj-lt"/>
              </a:rPr>
              <a:t>IP</a:t>
            </a:r>
            <a:r>
              <a:rPr lang="zh-CN" altLang="zh-CN" sz="2000" dirty="0">
                <a:latin typeface="+mj-lt"/>
              </a:rPr>
              <a:t>地址为</a:t>
            </a:r>
            <a:r>
              <a:rPr lang="en-US" altLang="zh-CN" sz="2000" dirty="0">
                <a:latin typeface="+mj-lt"/>
              </a:rPr>
              <a:t>131.6.23.13</a:t>
            </a:r>
            <a:r>
              <a:rPr lang="zh-CN" altLang="zh-CN" sz="2000" dirty="0">
                <a:latin typeface="+mj-lt"/>
              </a:rPr>
              <a:t>，端口号为</a:t>
            </a:r>
            <a:r>
              <a:rPr lang="en-US" altLang="zh-CN" sz="2000" dirty="0">
                <a:latin typeface="+mj-lt"/>
              </a:rPr>
              <a:t>1500</a:t>
            </a:r>
            <a:r>
              <a:rPr lang="zh-CN" altLang="zh-CN" sz="2000" dirty="0">
                <a:latin typeface="+mj-lt"/>
              </a:rPr>
              <a:t>，则插口为（</a:t>
            </a:r>
            <a:r>
              <a:rPr lang="en-US" altLang="zh-CN" sz="2000" dirty="0">
                <a:latin typeface="+mj-lt"/>
              </a:rPr>
              <a:t>131.6.23.13</a:t>
            </a:r>
            <a:r>
              <a:rPr lang="zh-CN" altLang="zh-CN" sz="2000" dirty="0">
                <a:latin typeface="+mj-lt"/>
              </a:rPr>
              <a:t>，</a:t>
            </a:r>
            <a:r>
              <a:rPr lang="en-US" altLang="zh-CN" sz="2000" dirty="0">
                <a:latin typeface="+mj-lt"/>
              </a:rPr>
              <a:t>1500</a:t>
            </a:r>
            <a:r>
              <a:rPr lang="zh-CN" altLang="zh-CN" sz="2000" dirty="0">
                <a:latin typeface="+mj-lt"/>
              </a:rPr>
              <a:t>）。</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3087688"/>
            <a:ext cx="3001963"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0" y="3354388"/>
            <a:ext cx="32258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76375" y="6021388"/>
            <a:ext cx="2374900" cy="369887"/>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7-2  </a:t>
            </a:r>
            <a:r>
              <a:rPr lang="zh-CN" altLang="zh-CN" dirty="0">
                <a:latin typeface="+mn-lt"/>
                <a:ea typeface="+mj-ea"/>
              </a:rPr>
              <a:t>端口的位置 </a:t>
            </a:r>
            <a:endParaRPr lang="zh-CN" altLang="en-US" dirty="0">
              <a:latin typeface="+mn-lt"/>
              <a:ea typeface="+mj-ea"/>
            </a:endParaRPr>
          </a:p>
        </p:txBody>
      </p:sp>
      <p:sp>
        <p:nvSpPr>
          <p:cNvPr id="4" name="TextBox 3"/>
          <p:cNvSpPr txBox="1"/>
          <p:nvPr/>
        </p:nvSpPr>
        <p:spPr>
          <a:xfrm>
            <a:off x="4730750" y="6022975"/>
            <a:ext cx="3873500" cy="646113"/>
          </a:xfrm>
          <a:prstGeom prst="rect">
            <a:avLst/>
          </a:prstGeom>
          <a:noFill/>
        </p:spPr>
        <p:txBody>
          <a:bodyPr>
            <a:spAutoFit/>
          </a:bodyPr>
          <a:lstStyle/>
          <a:p>
            <a:pPr>
              <a:defRPr/>
            </a:pPr>
            <a:r>
              <a:rPr lang="zh-CN" altLang="zh-CN" dirty="0">
                <a:latin typeface="+mn-lt"/>
                <a:ea typeface="+mj-ea"/>
              </a:rPr>
              <a:t> 图</a:t>
            </a:r>
            <a:r>
              <a:rPr lang="en-US" altLang="zh-CN" dirty="0">
                <a:latin typeface="+mn-lt"/>
                <a:ea typeface="+mj-ea"/>
              </a:rPr>
              <a:t>7-3  </a:t>
            </a:r>
            <a:r>
              <a:rPr lang="zh-CN" altLang="zh-CN" dirty="0">
                <a:latin typeface="+mn-lt"/>
                <a:ea typeface="+mj-ea"/>
              </a:rPr>
              <a:t>插口和端口、</a:t>
            </a:r>
            <a:r>
              <a:rPr lang="en-US" altLang="zh-CN" dirty="0">
                <a:latin typeface="+mn-lt"/>
                <a:ea typeface="+mj-ea"/>
              </a:rPr>
              <a:t>IP</a:t>
            </a:r>
            <a:r>
              <a:rPr lang="zh-CN" altLang="zh-CN" dirty="0">
                <a:latin typeface="+mn-lt"/>
                <a:ea typeface="+mj-ea"/>
              </a:rPr>
              <a:t>地址的关系</a:t>
            </a:r>
          </a:p>
          <a:p>
            <a:pPr>
              <a:defRPr/>
            </a:pPr>
            <a:endParaRPr lang="zh-CN" altLang="en-US" dirty="0">
              <a:latin typeface="+mn-lt"/>
              <a:ea typeface="+mj-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第一节 </a:t>
            </a:r>
            <a:r>
              <a:rPr lang="zh-CN" altLang="zh-CN" smtClean="0"/>
              <a:t>运输层协议概述</a:t>
            </a:r>
          </a:p>
        </p:txBody>
      </p:sp>
      <p:sp>
        <p:nvSpPr>
          <p:cNvPr id="16387" name="内容占位符 2"/>
          <p:cNvSpPr>
            <a:spLocks noGrp="1"/>
          </p:cNvSpPr>
          <p:nvPr>
            <p:ph idx="1"/>
          </p:nvPr>
        </p:nvSpPr>
        <p:spPr>
          <a:xfrm>
            <a:off x="539750" y="981075"/>
            <a:ext cx="8077200" cy="5191125"/>
          </a:xfrm>
        </p:spPr>
        <p:txBody>
          <a:bodyPr/>
          <a:lstStyle/>
          <a:p>
            <a:pPr>
              <a:spcBef>
                <a:spcPct val="0"/>
              </a:spcBef>
            </a:pPr>
            <a:r>
              <a:rPr lang="zh-CN" altLang="en-US" smtClean="0">
                <a:solidFill>
                  <a:srgbClr val="FF0000"/>
                </a:solidFill>
              </a:rPr>
              <a:t>运输层的端口</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上面介绍的是</a:t>
            </a:r>
            <a:r>
              <a:rPr lang="en-US" altLang="zh-CN" sz="2000" smtClean="0">
                <a:latin typeface="Times New Roman" pitchFamily="18" charset="0"/>
              </a:rPr>
              <a:t>TCP</a:t>
            </a:r>
            <a:r>
              <a:rPr lang="zh-CN" altLang="zh-CN" sz="2000" smtClean="0">
                <a:latin typeface="Times New Roman" pitchFamily="18" charset="0"/>
              </a:rPr>
              <a:t>，若使用无连接的</a:t>
            </a:r>
            <a:r>
              <a:rPr lang="en-US" altLang="zh-CN" sz="2000" smtClean="0">
                <a:latin typeface="Times New Roman" pitchFamily="18" charset="0"/>
              </a:rPr>
              <a:t>UDP</a:t>
            </a:r>
            <a:r>
              <a:rPr lang="zh-CN" altLang="zh-CN" sz="2000" smtClean="0">
                <a:latin typeface="Times New Roman" pitchFamily="18" charset="0"/>
              </a:rPr>
              <a:t>，相互通信的进程之间没有一条虚连接，但发送端</a:t>
            </a:r>
            <a:r>
              <a:rPr lang="en-US" altLang="zh-CN" sz="2000" smtClean="0">
                <a:latin typeface="Times New Roman" pitchFamily="18" charset="0"/>
              </a:rPr>
              <a:t>UDP</a:t>
            </a:r>
            <a:r>
              <a:rPr lang="zh-CN" altLang="zh-CN" sz="2000" smtClean="0">
                <a:latin typeface="Times New Roman" pitchFamily="18" charset="0"/>
              </a:rPr>
              <a:t>一定有一个发送端口而在接收端也有个接收端口，因而也同样可使用插口的概念，这样才能区分多个主机中同时通信的多个进程。表</a:t>
            </a:r>
            <a:r>
              <a:rPr lang="en-US" altLang="zh-CN" sz="2000" smtClean="0">
                <a:latin typeface="Times New Roman" pitchFamily="18" charset="0"/>
              </a:rPr>
              <a:t>7-3</a:t>
            </a:r>
            <a:r>
              <a:rPr lang="zh-CN" altLang="zh-CN" sz="2000" smtClean="0">
                <a:latin typeface="Times New Roman" pitchFamily="18" charset="0"/>
              </a:rPr>
              <a:t>和表</a:t>
            </a:r>
            <a:r>
              <a:rPr lang="en-US" altLang="zh-CN" sz="2000" smtClean="0">
                <a:latin typeface="Times New Roman" pitchFamily="18" charset="0"/>
              </a:rPr>
              <a:t>7-4</a:t>
            </a:r>
            <a:r>
              <a:rPr lang="zh-CN" altLang="zh-CN" sz="2000" smtClean="0">
                <a:latin typeface="Times New Roman" pitchFamily="18" charset="0"/>
              </a:rPr>
              <a:t>所列为</a:t>
            </a:r>
            <a:r>
              <a:rPr lang="en-US" altLang="zh-CN" sz="2000" smtClean="0">
                <a:latin typeface="Times New Roman" pitchFamily="18" charset="0"/>
              </a:rPr>
              <a:t>TCP</a:t>
            </a:r>
            <a:r>
              <a:rPr lang="zh-CN" altLang="zh-CN" sz="2000" smtClean="0">
                <a:latin typeface="Times New Roman" pitchFamily="18" charset="0"/>
              </a:rPr>
              <a:t>和</a:t>
            </a:r>
            <a:r>
              <a:rPr lang="en-US" altLang="zh-CN" sz="2000" smtClean="0">
                <a:latin typeface="Times New Roman" pitchFamily="18" charset="0"/>
              </a:rPr>
              <a:t>UCP</a:t>
            </a:r>
            <a:r>
              <a:rPr lang="zh-CN" altLang="zh-CN" sz="2000" smtClean="0">
                <a:latin typeface="Times New Roman" pitchFamily="18" charset="0"/>
              </a:rPr>
              <a:t>的主要熟知端口数。</a:t>
            </a:r>
          </a:p>
        </p:txBody>
      </p:sp>
      <p:sp>
        <p:nvSpPr>
          <p:cNvPr id="2" name="TextBox 1"/>
          <p:cNvSpPr txBox="1"/>
          <p:nvPr/>
        </p:nvSpPr>
        <p:spPr>
          <a:xfrm>
            <a:off x="1258888" y="2852738"/>
            <a:ext cx="3181350" cy="369887"/>
          </a:xfrm>
          <a:prstGeom prst="rect">
            <a:avLst/>
          </a:prstGeom>
          <a:noFill/>
        </p:spPr>
        <p:txBody>
          <a:bodyPr>
            <a:spAutoFit/>
          </a:bodyPr>
          <a:lstStyle/>
          <a:p>
            <a:pPr algn="ctr">
              <a:defRPr/>
            </a:pPr>
            <a:r>
              <a:rPr lang="zh-CN" altLang="zh-CN" dirty="0">
                <a:latin typeface="+mn-lt"/>
                <a:ea typeface="+mj-ea"/>
              </a:rPr>
              <a:t>表</a:t>
            </a:r>
            <a:r>
              <a:rPr lang="en-US" altLang="zh-CN" dirty="0">
                <a:latin typeface="+mn-lt"/>
                <a:ea typeface="+mj-ea"/>
              </a:rPr>
              <a:t>7-3  TCP</a:t>
            </a:r>
            <a:r>
              <a:rPr lang="zh-CN" altLang="zh-CN" dirty="0">
                <a:latin typeface="+mn-lt"/>
                <a:ea typeface="+mj-ea"/>
              </a:rPr>
              <a:t>的主要熟知端口数 </a:t>
            </a:r>
            <a:endParaRPr lang="zh-CN" altLang="en-US" dirty="0">
              <a:latin typeface="+mn-lt"/>
              <a:ea typeface="+mj-ea"/>
            </a:endParaRPr>
          </a:p>
        </p:txBody>
      </p:sp>
      <p:sp>
        <p:nvSpPr>
          <p:cNvPr id="4" name="TextBox 3"/>
          <p:cNvSpPr txBox="1"/>
          <p:nvPr/>
        </p:nvSpPr>
        <p:spPr>
          <a:xfrm>
            <a:off x="4802188" y="2852738"/>
            <a:ext cx="3873500" cy="369887"/>
          </a:xfrm>
          <a:prstGeom prst="rect">
            <a:avLst/>
          </a:prstGeom>
          <a:noFill/>
        </p:spPr>
        <p:txBody>
          <a:bodyPr>
            <a:spAutoFit/>
          </a:bodyPr>
          <a:lstStyle/>
          <a:p>
            <a:pPr>
              <a:defRPr/>
            </a:pPr>
            <a:r>
              <a:rPr lang="zh-CN" altLang="zh-CN" dirty="0">
                <a:latin typeface="+mn-lt"/>
                <a:ea typeface="+mj-ea"/>
              </a:rPr>
              <a:t>表</a:t>
            </a:r>
            <a:r>
              <a:rPr lang="en-US" altLang="zh-CN" dirty="0">
                <a:latin typeface="+mn-lt"/>
                <a:ea typeface="+mj-ea"/>
              </a:rPr>
              <a:t>7- 4  UCP</a:t>
            </a:r>
            <a:r>
              <a:rPr lang="zh-CN" altLang="zh-CN" dirty="0">
                <a:latin typeface="+mn-lt"/>
                <a:ea typeface="+mj-ea"/>
              </a:rPr>
              <a:t>的主要熟知端口数</a:t>
            </a:r>
            <a:endParaRPr lang="zh-CN" altLang="en-US" dirty="0">
              <a:latin typeface="+mn-lt"/>
              <a:ea typeface="+mj-ea"/>
            </a:endParaRPr>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73425"/>
            <a:ext cx="7521575" cy="339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第二节 </a:t>
            </a:r>
            <a:r>
              <a:rPr lang="zh-CN" altLang="zh-CN" smtClean="0"/>
              <a:t>用户数据报协议</a:t>
            </a:r>
          </a:p>
        </p:txBody>
      </p:sp>
      <p:sp>
        <p:nvSpPr>
          <p:cNvPr id="17411" name="内容占位符 2"/>
          <p:cNvSpPr>
            <a:spLocks noGrp="1"/>
          </p:cNvSpPr>
          <p:nvPr>
            <p:ph idx="1"/>
          </p:nvPr>
        </p:nvSpPr>
        <p:spPr>
          <a:xfrm>
            <a:off x="107950" y="981075"/>
            <a:ext cx="8928100" cy="5191125"/>
          </a:xfrm>
        </p:spPr>
        <p:txBody>
          <a:bodyPr/>
          <a:lstStyle/>
          <a:p>
            <a:pPr>
              <a:spcBef>
                <a:spcPct val="0"/>
              </a:spcBef>
            </a:pPr>
            <a:r>
              <a:rPr lang="zh-CN" altLang="zh-CN" smtClean="0">
                <a:solidFill>
                  <a:srgbClr val="FF0000"/>
                </a:solidFill>
              </a:rPr>
              <a:t>用户数据报协议概述</a:t>
            </a:r>
            <a:endParaRPr lang="en-US" altLang="zh-CN" smtClean="0">
              <a:solidFill>
                <a:srgbClr val="FF0000"/>
              </a:solidFill>
            </a:endParaRPr>
          </a:p>
          <a:p>
            <a:pPr>
              <a:spcBef>
                <a:spcPct val="0"/>
              </a:spcBef>
            </a:pPr>
            <a:r>
              <a:rPr lang="en-US" altLang="zh-CN" sz="2000" smtClean="0"/>
              <a:t>    </a:t>
            </a:r>
            <a:r>
              <a:rPr lang="zh-CN" altLang="zh-CN" sz="2000" smtClean="0">
                <a:latin typeface="Times New Roman" pitchFamily="18" charset="0"/>
              </a:rPr>
              <a:t>用户数据报协议（</a:t>
            </a:r>
            <a:r>
              <a:rPr lang="en-US" altLang="zh-CN" sz="2000" smtClean="0">
                <a:latin typeface="Times New Roman" pitchFamily="18" charset="0"/>
              </a:rPr>
              <a:t>User Data Protocol</a:t>
            </a:r>
            <a:r>
              <a:rPr lang="zh-CN" altLang="zh-CN" sz="2000" smtClean="0">
                <a:latin typeface="Times New Roman" pitchFamily="18" charset="0"/>
              </a:rPr>
              <a:t>，</a:t>
            </a:r>
            <a:r>
              <a:rPr lang="en-US" altLang="zh-CN" sz="2000" smtClean="0">
                <a:latin typeface="Times New Roman" pitchFamily="18" charset="0"/>
              </a:rPr>
              <a:t>UDP</a:t>
            </a:r>
            <a:r>
              <a:rPr lang="zh-CN" altLang="zh-CN" sz="2000" smtClean="0">
                <a:latin typeface="Times New Roman" pitchFamily="18" charset="0"/>
              </a:rPr>
              <a:t>）是与</a:t>
            </a:r>
            <a:r>
              <a:rPr lang="en-US" altLang="zh-CN" sz="2000" smtClean="0">
                <a:latin typeface="Times New Roman" pitchFamily="18" charset="0"/>
              </a:rPr>
              <a:t>TCP</a:t>
            </a:r>
            <a:r>
              <a:rPr lang="zh-CN" altLang="zh-CN" sz="2000" smtClean="0">
                <a:latin typeface="Times New Roman" pitchFamily="18" charset="0"/>
              </a:rPr>
              <a:t>相对应的协议。它是面向非连接的协议，不与对方建立连接，而是直接就把数据包发送过去。</a:t>
            </a:r>
            <a:r>
              <a:rPr lang="en-US" altLang="zh-CN" sz="2000" smtClean="0">
                <a:latin typeface="Times New Roman" pitchFamily="18" charset="0"/>
              </a:rPr>
              <a:t>UDP</a:t>
            </a:r>
            <a:r>
              <a:rPr lang="zh-CN" altLang="zh-CN" sz="2000" smtClean="0">
                <a:latin typeface="Times New Roman" pitchFamily="18" charset="0"/>
              </a:rPr>
              <a:t>只在</a:t>
            </a:r>
            <a:r>
              <a:rPr lang="en-US" altLang="zh-CN" sz="2000" smtClean="0">
                <a:latin typeface="Times New Roman" pitchFamily="18" charset="0"/>
              </a:rPr>
              <a:t>IP</a:t>
            </a:r>
            <a:r>
              <a:rPr lang="zh-CN" altLang="zh-CN" sz="2000" smtClean="0">
                <a:latin typeface="Times New Roman" pitchFamily="18" charset="0"/>
              </a:rPr>
              <a:t>的数据报服务上增加了很少一点的功能，即端口的功能和差错检测的功能。虽然</a:t>
            </a:r>
            <a:r>
              <a:rPr lang="en-US" altLang="zh-CN" sz="2000" smtClean="0">
                <a:latin typeface="Times New Roman" pitchFamily="18" charset="0"/>
              </a:rPr>
              <a:t>UDP</a:t>
            </a:r>
            <a:r>
              <a:rPr lang="zh-CN" altLang="zh-CN" sz="2000" smtClean="0">
                <a:latin typeface="Times New Roman" pitchFamily="18" charset="0"/>
              </a:rPr>
              <a:t>用户数据报只能提供不可靠的交付，但</a:t>
            </a:r>
            <a:r>
              <a:rPr lang="en-US" altLang="zh-CN" sz="2000" smtClean="0">
                <a:latin typeface="Times New Roman" pitchFamily="18" charset="0"/>
              </a:rPr>
              <a:t>UDP</a:t>
            </a:r>
            <a:r>
              <a:rPr lang="zh-CN" altLang="zh-CN" sz="2000" smtClean="0">
                <a:latin typeface="Times New Roman" pitchFamily="18" charset="0"/>
              </a:rPr>
              <a:t>在某些方面有其特殊的优点，如下所列。</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UDP</a:t>
            </a:r>
            <a:r>
              <a:rPr lang="zh-CN" altLang="zh-CN" sz="2000" smtClean="0">
                <a:latin typeface="Times New Roman" pitchFamily="18" charset="0"/>
              </a:rPr>
              <a:t>传送数据前并不与对方建立连接，即</a:t>
            </a:r>
            <a:r>
              <a:rPr lang="en-US" altLang="zh-CN" sz="2000" smtClean="0">
                <a:latin typeface="Times New Roman" pitchFamily="18" charset="0"/>
              </a:rPr>
              <a:t>UDP</a:t>
            </a:r>
            <a:r>
              <a:rPr lang="zh-CN" altLang="zh-CN" sz="2000" smtClean="0">
                <a:latin typeface="Times New Roman" pitchFamily="18" charset="0"/>
              </a:rPr>
              <a:t>是无连接的。在传输数据前，发送方和接收方相互交换信息使双方同步。</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UDP</a:t>
            </a:r>
            <a:r>
              <a:rPr lang="zh-CN" altLang="zh-CN" sz="2000" smtClean="0">
                <a:latin typeface="Times New Roman" pitchFamily="18" charset="0"/>
              </a:rPr>
              <a:t>不对收到的数据进行排序，在</a:t>
            </a:r>
            <a:r>
              <a:rPr lang="en-US" altLang="zh-CN" sz="2000" smtClean="0">
                <a:latin typeface="Times New Roman" pitchFamily="18" charset="0"/>
              </a:rPr>
              <a:t>UDP</a:t>
            </a:r>
            <a:r>
              <a:rPr lang="zh-CN" altLang="zh-CN" sz="2000" smtClean="0">
                <a:latin typeface="Times New Roman" pitchFamily="18" charset="0"/>
              </a:rPr>
              <a:t>报文的首部中并没有关于数据顺序的信息（如</a:t>
            </a:r>
            <a:r>
              <a:rPr lang="en-US" altLang="zh-CN" sz="2000" smtClean="0">
                <a:latin typeface="Times New Roman" pitchFamily="18" charset="0"/>
              </a:rPr>
              <a:t>TCP</a:t>
            </a:r>
            <a:r>
              <a:rPr lang="zh-CN" altLang="zh-CN" sz="2000" smtClean="0">
                <a:latin typeface="Times New Roman" pitchFamily="18" charset="0"/>
              </a:rPr>
              <a:t>所采用的序号），而且报文不一定按顺序到达，所以接收端无从排起。</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UDP</a:t>
            </a:r>
            <a:r>
              <a:rPr lang="zh-CN" altLang="zh-CN" sz="2000" smtClean="0">
                <a:latin typeface="Times New Roman" pitchFamily="18" charset="0"/>
              </a:rPr>
              <a:t>对接收到的数据报不发送确认信号，发送端不知道数据是否被正确接收，也不会重发数据。</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UDP</a:t>
            </a:r>
            <a:r>
              <a:rPr lang="zh-CN" altLang="zh-CN" sz="2000" smtClean="0">
                <a:latin typeface="Times New Roman" pitchFamily="18" charset="0"/>
              </a:rPr>
              <a:t>传送数据较</a:t>
            </a:r>
            <a:r>
              <a:rPr lang="en-US" altLang="zh-CN" sz="2000" smtClean="0">
                <a:latin typeface="Times New Roman" pitchFamily="18" charset="0"/>
              </a:rPr>
              <a:t>TCP</a:t>
            </a:r>
            <a:r>
              <a:rPr lang="zh-CN" altLang="zh-CN" sz="2000" smtClean="0">
                <a:latin typeface="Times New Roman" pitchFamily="18" charset="0"/>
              </a:rPr>
              <a:t>速度快，系统开销也少。</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第二节 </a:t>
            </a:r>
            <a:r>
              <a:rPr lang="zh-CN" altLang="zh-CN" smtClean="0"/>
              <a:t>用户数据报协议</a:t>
            </a:r>
          </a:p>
        </p:txBody>
      </p:sp>
      <p:sp>
        <p:nvSpPr>
          <p:cNvPr id="18435" name="内容占位符 2"/>
          <p:cNvSpPr>
            <a:spLocks noGrp="1"/>
          </p:cNvSpPr>
          <p:nvPr>
            <p:ph idx="1"/>
          </p:nvPr>
        </p:nvSpPr>
        <p:spPr>
          <a:xfrm>
            <a:off x="107950" y="981075"/>
            <a:ext cx="8928100" cy="5191125"/>
          </a:xfrm>
        </p:spPr>
        <p:txBody>
          <a:bodyPr/>
          <a:lstStyle/>
          <a:p>
            <a:pPr>
              <a:spcBef>
                <a:spcPct val="0"/>
              </a:spcBef>
            </a:pPr>
            <a:r>
              <a:rPr lang="zh-CN" altLang="zh-CN" smtClean="0">
                <a:solidFill>
                  <a:srgbClr val="FF0000"/>
                </a:solidFill>
              </a:rPr>
              <a:t>用户数据报协议概述</a:t>
            </a:r>
            <a:endParaRPr lang="en-US" altLang="zh-CN" smtClean="0">
              <a:solidFill>
                <a:srgbClr val="FF0000"/>
              </a:solidFill>
            </a:endParaRPr>
          </a:p>
          <a:p>
            <a:pPr>
              <a:spcBef>
                <a:spcPct val="0"/>
              </a:spcBef>
            </a:pPr>
            <a:endParaRPr lang="en-US" altLang="zh-CN" smtClean="0">
              <a:solidFill>
                <a:srgbClr val="FF0000"/>
              </a:solidFill>
            </a:endParaRP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）由于缺乏拥塞控制（</a:t>
            </a:r>
            <a:r>
              <a:rPr lang="en-US" altLang="zh-CN" sz="2000" smtClean="0">
                <a:latin typeface="Times New Roman" pitchFamily="18" charset="0"/>
              </a:rPr>
              <a:t>Congestion Control</a:t>
            </a:r>
            <a:r>
              <a:rPr lang="zh-CN" altLang="zh-CN" sz="2000" smtClean="0">
                <a:latin typeface="Times New Roman" pitchFamily="18" charset="0"/>
              </a:rPr>
              <a:t>），需要基于网络的机制来减小因失控和高速</a:t>
            </a:r>
            <a:r>
              <a:rPr lang="en-US" altLang="zh-CN" sz="2000" smtClean="0">
                <a:latin typeface="Times New Roman" pitchFamily="18" charset="0"/>
              </a:rPr>
              <a:t>UDP</a:t>
            </a:r>
            <a:r>
              <a:rPr lang="zh-CN" altLang="zh-CN" sz="2000" smtClean="0">
                <a:latin typeface="Times New Roman" pitchFamily="18" charset="0"/>
              </a:rPr>
              <a:t>流量负荷而导致的拥塞崩溃效应。换句话说，因为</a:t>
            </a:r>
            <a:r>
              <a:rPr lang="en-US" altLang="zh-CN" sz="2000" smtClean="0">
                <a:latin typeface="Times New Roman" pitchFamily="18" charset="0"/>
              </a:rPr>
              <a:t>UDP</a:t>
            </a:r>
            <a:r>
              <a:rPr lang="zh-CN" altLang="zh-CN" sz="2000" smtClean="0">
                <a:latin typeface="Times New Roman" pitchFamily="18" charset="0"/>
              </a:rPr>
              <a:t>发送者不能够检测拥塞，所以像使用包队列和丢弃技术的路由器这样的网络基本设备往往就成为降低</a:t>
            </a:r>
            <a:r>
              <a:rPr lang="en-US" altLang="zh-CN" sz="2000" smtClean="0">
                <a:latin typeface="Times New Roman" pitchFamily="18" charset="0"/>
              </a:rPr>
              <a:t>UDP</a:t>
            </a:r>
            <a:r>
              <a:rPr lang="zh-CN" altLang="zh-CN" sz="2000" smtClean="0">
                <a:latin typeface="Times New Roman" pitchFamily="18" charset="0"/>
              </a:rPr>
              <a:t>过大通信量的有效工具。数据报拥塞控制协议（</a:t>
            </a:r>
            <a:r>
              <a:rPr lang="en-US" altLang="zh-CN" sz="2000" smtClean="0">
                <a:latin typeface="Times New Roman" pitchFamily="18" charset="0"/>
              </a:rPr>
              <a:t>DCCP</a:t>
            </a:r>
            <a:r>
              <a:rPr lang="zh-CN" altLang="zh-CN" sz="2000" smtClean="0">
                <a:latin typeface="Times New Roman" pitchFamily="18" charset="0"/>
              </a:rPr>
              <a:t>）可通过在诸如流媒体类型的高速率</a:t>
            </a:r>
            <a:r>
              <a:rPr lang="en-US" altLang="zh-CN" sz="2000" smtClean="0">
                <a:latin typeface="Times New Roman" pitchFamily="18" charset="0"/>
              </a:rPr>
              <a:t>UDP</a:t>
            </a:r>
            <a:r>
              <a:rPr lang="zh-CN" altLang="zh-CN" sz="2000" smtClean="0">
                <a:latin typeface="Times New Roman" pitchFamily="18" charset="0"/>
              </a:rPr>
              <a:t>流中增加主机拥塞控制来减小这个潜在的问题。</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zh-CN" altLang="en-US" sz="2000" smtClean="0">
                <a:latin typeface="Times New Roman" pitchFamily="18" charset="0"/>
              </a:rPr>
              <a:t>        从以上特点可知，</a:t>
            </a:r>
            <a:r>
              <a:rPr lang="en-US" altLang="zh-CN" sz="2000" smtClean="0">
                <a:latin typeface="Times New Roman" pitchFamily="18" charset="0"/>
              </a:rPr>
              <a:t>UDP</a:t>
            </a:r>
            <a:r>
              <a:rPr lang="zh-CN" altLang="en-US" sz="2000" smtClean="0">
                <a:latin typeface="Times New Roman" pitchFamily="18" charset="0"/>
              </a:rPr>
              <a:t>提供的是无连接的、不可靠的数据传送方式，是一种尽力而为的数据交付服务。</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第二节 </a:t>
            </a:r>
            <a:r>
              <a:rPr lang="zh-CN" altLang="zh-CN" smtClean="0"/>
              <a:t>用户数据报协议</a:t>
            </a:r>
          </a:p>
        </p:txBody>
      </p:sp>
      <p:sp>
        <p:nvSpPr>
          <p:cNvPr id="19459" name="内容占位符 2"/>
          <p:cNvSpPr>
            <a:spLocks noGrp="1"/>
          </p:cNvSpPr>
          <p:nvPr>
            <p:ph idx="1"/>
          </p:nvPr>
        </p:nvSpPr>
        <p:spPr>
          <a:xfrm>
            <a:off x="179388" y="1117600"/>
            <a:ext cx="8929687" cy="5191125"/>
          </a:xfrm>
        </p:spPr>
        <p:txBody>
          <a:bodyPr/>
          <a:lstStyle/>
          <a:p>
            <a:pPr>
              <a:spcBef>
                <a:spcPct val="0"/>
              </a:spcBef>
            </a:pPr>
            <a:r>
              <a:rPr lang="zh-CN" altLang="zh-CN" smtClean="0">
                <a:solidFill>
                  <a:srgbClr val="FF0000"/>
                </a:solidFill>
              </a:rPr>
              <a:t>用户数据报协议概述</a:t>
            </a:r>
            <a:endParaRPr lang="en-US" altLang="zh-CN" smtClean="0">
              <a:solidFill>
                <a:srgbClr val="FF0000"/>
              </a:solidFill>
            </a:endParaRPr>
          </a:p>
          <a:p>
            <a:pPr>
              <a:spcBef>
                <a:spcPct val="0"/>
              </a:spcBef>
            </a:pPr>
            <a:r>
              <a:rPr lang="en-US" altLang="zh-CN" sz="2000" smtClean="0">
                <a:latin typeface="Times New Roman" pitchFamily="18" charset="0"/>
              </a:rPr>
              <a:t>        UDP</a:t>
            </a:r>
            <a:r>
              <a:rPr lang="zh-CN" altLang="zh-CN" sz="2000" smtClean="0">
                <a:latin typeface="Times New Roman" pitchFamily="18" charset="0"/>
              </a:rPr>
              <a:t>适用于一次只传送少量数据、对可靠性要求不高的应用环境。比如，经常使用“</a:t>
            </a:r>
            <a:r>
              <a:rPr lang="en-US" altLang="zh-CN" sz="2000" smtClean="0">
                <a:latin typeface="Times New Roman" pitchFamily="18" charset="0"/>
              </a:rPr>
              <a:t>ping</a:t>
            </a:r>
            <a:r>
              <a:rPr lang="zh-CN" altLang="zh-CN" sz="2000" smtClean="0">
                <a:latin typeface="Times New Roman" pitchFamily="18" charset="0"/>
              </a:rPr>
              <a:t>”命令来测试两台主机之间</a:t>
            </a:r>
            <a:r>
              <a:rPr lang="en-US" altLang="zh-CN" sz="2000" smtClean="0">
                <a:latin typeface="Times New Roman" pitchFamily="18" charset="0"/>
              </a:rPr>
              <a:t>TCP/IP</a:t>
            </a:r>
            <a:r>
              <a:rPr lang="zh-CN" altLang="zh-CN" sz="2000" smtClean="0">
                <a:latin typeface="Times New Roman" pitchFamily="18" charset="0"/>
              </a:rPr>
              <a:t>通信是否正常。其实“</a:t>
            </a:r>
            <a:r>
              <a:rPr lang="en-US" altLang="zh-CN" sz="2000" smtClean="0">
                <a:latin typeface="Times New Roman" pitchFamily="18" charset="0"/>
              </a:rPr>
              <a:t>ping</a:t>
            </a:r>
            <a:r>
              <a:rPr lang="zh-CN" altLang="zh-CN" sz="2000" smtClean="0">
                <a:latin typeface="Times New Roman" pitchFamily="18" charset="0"/>
              </a:rPr>
              <a:t>”命令的原理就是向对方主机发送</a:t>
            </a:r>
            <a:r>
              <a:rPr lang="en-US" altLang="zh-CN" sz="2000" smtClean="0">
                <a:latin typeface="Times New Roman" pitchFamily="18" charset="0"/>
              </a:rPr>
              <a:t>UDP</a:t>
            </a:r>
            <a:r>
              <a:rPr lang="zh-CN" altLang="zh-CN" sz="2000" smtClean="0">
                <a:latin typeface="Times New Roman" pitchFamily="18" charset="0"/>
              </a:rPr>
              <a:t>数据包，然后对方主机确认收到数据包，如果数据包是否到达的消息及时反馈回来，那么网络就是通的。例如，在默认状态下，一次“</a:t>
            </a:r>
            <a:r>
              <a:rPr lang="en-US" altLang="zh-CN" sz="2000" smtClean="0">
                <a:latin typeface="Times New Roman" pitchFamily="18" charset="0"/>
              </a:rPr>
              <a:t>ping</a:t>
            </a:r>
            <a:r>
              <a:rPr lang="zh-CN" altLang="zh-CN" sz="2000" smtClean="0">
                <a:latin typeface="Times New Roman" pitchFamily="18" charset="0"/>
              </a:rPr>
              <a:t>”操作发送四个数据包，发送的数据包数量是四包，收到的也是四包（因为对方主机收到后会发回一个确认收到的数据包）。这充分说明了</a:t>
            </a:r>
            <a:r>
              <a:rPr lang="en-US" altLang="zh-CN" sz="2000" smtClean="0">
                <a:latin typeface="Times New Roman" pitchFamily="18" charset="0"/>
              </a:rPr>
              <a:t>UDP</a:t>
            </a:r>
            <a:r>
              <a:rPr lang="zh-CN" altLang="zh-CN" sz="2000" smtClean="0">
                <a:latin typeface="Times New Roman" pitchFamily="18" charset="0"/>
              </a:rPr>
              <a:t>协议是面向非连接的协议，没有建立连接的过程。正因为</a:t>
            </a:r>
            <a:r>
              <a:rPr lang="en-US" altLang="zh-CN" sz="2000" smtClean="0">
                <a:latin typeface="Times New Roman" pitchFamily="18" charset="0"/>
              </a:rPr>
              <a:t>UDP</a:t>
            </a:r>
            <a:r>
              <a:rPr lang="zh-CN" altLang="zh-CN" sz="2000" smtClean="0">
                <a:latin typeface="Times New Roman" pitchFamily="18" charset="0"/>
              </a:rPr>
              <a:t>协议没有连接的过程，所以它的通信效率高；但也正因为如此，它的可靠性不如</a:t>
            </a:r>
            <a:r>
              <a:rPr lang="en-US" altLang="zh-CN" sz="2000" smtClean="0">
                <a:latin typeface="Times New Roman" pitchFamily="18" charset="0"/>
              </a:rPr>
              <a:t>TCP</a:t>
            </a:r>
            <a:r>
              <a:rPr lang="zh-CN" altLang="zh-CN" sz="2000" smtClean="0">
                <a:latin typeface="Times New Roman" pitchFamily="18" charset="0"/>
              </a:rPr>
              <a:t>协议的高。</a:t>
            </a:r>
            <a:r>
              <a:rPr lang="en-US" altLang="zh-CN" sz="2000" smtClean="0">
                <a:latin typeface="Times New Roman" pitchFamily="18" charset="0"/>
              </a:rPr>
              <a:t>UDP</a:t>
            </a:r>
            <a:r>
              <a:rPr lang="zh-CN" altLang="zh-CN" sz="2000" smtClean="0">
                <a:latin typeface="Times New Roman" pitchFamily="18" charset="0"/>
              </a:rPr>
              <a:t>提供的服务是不可靠的、无连接的服务，</a:t>
            </a:r>
            <a:r>
              <a:rPr lang="en-US" altLang="zh-CN" sz="2000" smtClean="0">
                <a:latin typeface="Times New Roman" pitchFamily="18" charset="0"/>
              </a:rPr>
              <a:t>UDP</a:t>
            </a:r>
            <a:r>
              <a:rPr lang="zh-CN" altLang="zh-CN" sz="2000" smtClean="0">
                <a:latin typeface="Times New Roman" pitchFamily="18" charset="0"/>
              </a:rPr>
              <a:t>适用于无须应答并且通常一次只传送少量数据的情况。</a:t>
            </a:r>
          </a:p>
          <a:p>
            <a:pPr>
              <a:spcBef>
                <a:spcPct val="0"/>
              </a:spcBef>
            </a:pPr>
            <a:r>
              <a:rPr lang="en-US" altLang="zh-CN" sz="2000" smtClean="0">
                <a:latin typeface="Times New Roman" pitchFamily="18" charset="0"/>
              </a:rPr>
              <a:t>        </a:t>
            </a:r>
            <a:r>
              <a:rPr lang="zh-CN" altLang="zh-CN" sz="2000" smtClean="0">
                <a:latin typeface="Times New Roman" pitchFamily="18" charset="0"/>
              </a:rPr>
              <a:t>虽然</a:t>
            </a:r>
            <a:r>
              <a:rPr lang="en-US" altLang="zh-CN" sz="2000" smtClean="0">
                <a:latin typeface="Times New Roman" pitchFamily="18" charset="0"/>
              </a:rPr>
              <a:t>TCP</a:t>
            </a:r>
            <a:r>
              <a:rPr lang="zh-CN" altLang="zh-CN" sz="2000" smtClean="0">
                <a:latin typeface="Times New Roman" pitchFamily="18" charset="0"/>
              </a:rPr>
              <a:t>协议中植入了各种安全保障功能，但是在实际执行过程中会占用大量的系统开销，无疑使速度受到严重的影响。若</a:t>
            </a:r>
            <a:r>
              <a:rPr lang="en-US" altLang="zh-CN" sz="2000" smtClean="0">
                <a:latin typeface="Times New Roman" pitchFamily="18" charset="0"/>
              </a:rPr>
              <a:t>UDP</a:t>
            </a:r>
            <a:r>
              <a:rPr lang="zh-CN" altLang="zh-CN" sz="2000" smtClean="0">
                <a:latin typeface="Times New Roman" pitchFamily="18" charset="0"/>
              </a:rPr>
              <a:t>由于排除了信息可靠传递机制，将安全和排序等功能移交给上层应用来完成，极大降低了执行时间，使速度得到了保证。因此</a:t>
            </a:r>
            <a:r>
              <a:rPr lang="en-US" altLang="zh-CN" sz="2000" smtClean="0">
                <a:latin typeface="Times New Roman" pitchFamily="18" charset="0"/>
              </a:rPr>
              <a:t>UDP</a:t>
            </a:r>
            <a:r>
              <a:rPr lang="zh-CN" altLang="zh-CN" sz="2000" smtClean="0">
                <a:latin typeface="Times New Roman" pitchFamily="18" charset="0"/>
              </a:rPr>
              <a:t>具有较好的实时性，效率高。在有些情况下，包括视频电话会议系统在内的众多客户</a:t>
            </a:r>
            <a:r>
              <a:rPr lang="en-US" altLang="zh-CN" sz="2000" smtClean="0">
                <a:latin typeface="Times New Roman" pitchFamily="18" charset="0"/>
              </a:rPr>
              <a:t>/</a:t>
            </a:r>
            <a:r>
              <a:rPr lang="zh-CN" altLang="zh-CN" sz="2000" smtClean="0">
                <a:latin typeface="Times New Roman" pitchFamily="18" charset="0"/>
              </a:rPr>
              <a:t>服务器模式的网络应用都需要使用</a:t>
            </a:r>
            <a:r>
              <a:rPr lang="en-US" altLang="zh-CN" sz="2000" smtClean="0">
                <a:latin typeface="Times New Roman" pitchFamily="18" charset="0"/>
              </a:rPr>
              <a:t>UDP</a:t>
            </a:r>
            <a:r>
              <a:rPr lang="zh-CN" altLang="zh-CN" sz="2000" smtClean="0">
                <a:latin typeface="Times New Roman" pitchFamily="18" charset="0"/>
              </a:rPr>
              <a:t>协议。</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第二节 </a:t>
            </a:r>
            <a:r>
              <a:rPr lang="zh-CN" altLang="zh-CN" smtClean="0"/>
              <a:t>用户数据报协议</a:t>
            </a:r>
          </a:p>
        </p:txBody>
      </p:sp>
      <p:sp>
        <p:nvSpPr>
          <p:cNvPr id="20483" name="内容占位符 2"/>
          <p:cNvSpPr>
            <a:spLocks noGrp="1"/>
          </p:cNvSpPr>
          <p:nvPr>
            <p:ph idx="1"/>
          </p:nvPr>
        </p:nvSpPr>
        <p:spPr>
          <a:xfrm>
            <a:off x="179388" y="1117600"/>
            <a:ext cx="8929687" cy="5191125"/>
          </a:xfrm>
        </p:spPr>
        <p:txBody>
          <a:bodyPr/>
          <a:lstStyle/>
          <a:p>
            <a:pPr>
              <a:spcBef>
                <a:spcPct val="0"/>
              </a:spcBef>
            </a:pPr>
            <a:r>
              <a:rPr lang="en-US" altLang="zh-CN" smtClean="0">
                <a:solidFill>
                  <a:srgbClr val="FF0000"/>
                </a:solidFill>
                <a:latin typeface="Times New Roman" pitchFamily="18" charset="0"/>
              </a:rPr>
              <a:t>UDP</a:t>
            </a:r>
            <a:r>
              <a:rPr lang="zh-CN" altLang="zh-CN" smtClean="0">
                <a:solidFill>
                  <a:srgbClr val="FF0000"/>
                </a:solidFill>
                <a:latin typeface="Times New Roman" pitchFamily="18" charset="0"/>
              </a:rPr>
              <a:t>的格式</a:t>
            </a:r>
            <a:endParaRPr lang="zh-CN" altLang="zh-CN" b="1" smtClean="0">
              <a:solidFill>
                <a:srgbClr val="FF000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用户数据报</a:t>
            </a:r>
            <a:r>
              <a:rPr lang="en-US" altLang="zh-CN" sz="2000" smtClean="0">
                <a:latin typeface="Times New Roman" pitchFamily="18" charset="0"/>
              </a:rPr>
              <a:t>UDP</a:t>
            </a:r>
            <a:r>
              <a:rPr lang="zh-CN" altLang="zh-CN" sz="2000" smtClean="0">
                <a:latin typeface="Times New Roman" pitchFamily="18" charset="0"/>
              </a:rPr>
              <a:t>有两个字段：数据字段和首部字段。首部字段有</a:t>
            </a:r>
            <a:r>
              <a:rPr lang="en-US" altLang="zh-CN" sz="2000" smtClean="0">
                <a:latin typeface="Times New Roman" pitchFamily="18" charset="0"/>
              </a:rPr>
              <a:t>8</a:t>
            </a:r>
            <a:r>
              <a:rPr lang="zh-CN" altLang="zh-CN" sz="2000" smtClean="0">
                <a:latin typeface="Times New Roman" pitchFamily="18" charset="0"/>
              </a:rPr>
              <a:t>个字节，由</a:t>
            </a:r>
            <a:r>
              <a:rPr lang="en-US" altLang="zh-CN" sz="2000" smtClean="0">
                <a:latin typeface="Times New Roman" pitchFamily="18" charset="0"/>
              </a:rPr>
              <a:t>4</a:t>
            </a:r>
            <a:r>
              <a:rPr lang="zh-CN" altLang="zh-CN" sz="2000" smtClean="0">
                <a:latin typeface="Times New Roman" pitchFamily="18" charset="0"/>
              </a:rPr>
              <a:t>个字段组成，每个字段都是两个字节，如图</a:t>
            </a:r>
            <a:r>
              <a:rPr lang="en-US" altLang="zh-CN" sz="2000" smtClean="0">
                <a:latin typeface="Times New Roman" pitchFamily="18" charset="0"/>
              </a:rPr>
              <a:t>7-4</a:t>
            </a:r>
            <a:r>
              <a:rPr lang="zh-CN" altLang="zh-CN" sz="2000" smtClean="0">
                <a:latin typeface="Times New Roman" pitchFamily="18" charset="0"/>
              </a:rPr>
              <a:t>所示。</a:t>
            </a:r>
            <a:r>
              <a:rPr lang="en-US" altLang="zh-CN" sz="2000" smtClean="0">
                <a:latin typeface="Times New Roman" pitchFamily="18" charset="0"/>
              </a:rPr>
              <a:t> </a:t>
            </a: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在计算检验和时，临时把</a:t>
            </a:r>
            <a:r>
              <a:rPr lang="en-US" altLang="zh-CN" sz="2000" smtClean="0">
                <a:latin typeface="Times New Roman" pitchFamily="18" charset="0"/>
              </a:rPr>
              <a:t>“</a:t>
            </a:r>
            <a:r>
              <a:rPr lang="zh-CN" altLang="zh-CN" sz="2000" smtClean="0">
                <a:latin typeface="Times New Roman" pitchFamily="18" charset="0"/>
              </a:rPr>
              <a:t>伪首部</a:t>
            </a:r>
            <a:r>
              <a:rPr lang="en-US" altLang="zh-CN" sz="2000" smtClean="0">
                <a:latin typeface="Times New Roman" pitchFamily="18" charset="0"/>
              </a:rPr>
              <a:t>”</a:t>
            </a:r>
            <a:r>
              <a:rPr lang="zh-CN" altLang="zh-CN" sz="2000" smtClean="0">
                <a:latin typeface="Times New Roman" pitchFamily="18" charset="0"/>
              </a:rPr>
              <a:t>和</a:t>
            </a:r>
            <a:r>
              <a:rPr lang="en-US" altLang="zh-CN" sz="2000" smtClean="0">
                <a:latin typeface="Times New Roman" pitchFamily="18" charset="0"/>
              </a:rPr>
              <a:t> UDP </a:t>
            </a:r>
            <a:r>
              <a:rPr lang="zh-CN" altLang="zh-CN" sz="2000" smtClean="0">
                <a:latin typeface="Times New Roman" pitchFamily="18" charset="0"/>
              </a:rPr>
              <a:t>用户数据报连接在一起。伪首部仅仅是为了计算检验和，并不是</a:t>
            </a:r>
            <a:r>
              <a:rPr lang="en-US" altLang="zh-CN" sz="2000" smtClean="0">
                <a:latin typeface="Times New Roman" pitchFamily="18" charset="0"/>
              </a:rPr>
              <a:t>UDP</a:t>
            </a:r>
            <a:r>
              <a:rPr lang="zh-CN" altLang="zh-CN" sz="2000" smtClean="0">
                <a:latin typeface="Times New Roman" pitchFamily="18" charset="0"/>
              </a:rPr>
              <a:t>用户数据报真正的首部。只是在计算检验和时，伪首部临时和</a:t>
            </a:r>
            <a:r>
              <a:rPr lang="en-US" altLang="zh-CN" sz="2000" smtClean="0">
                <a:latin typeface="Times New Roman" pitchFamily="18" charset="0"/>
              </a:rPr>
              <a:t>UDP</a:t>
            </a:r>
            <a:r>
              <a:rPr lang="zh-CN" altLang="zh-CN" sz="2000" smtClean="0">
                <a:latin typeface="Times New Roman" pitchFamily="18" charset="0"/>
              </a:rPr>
              <a:t>用户数据报连接在一起，得到一个过渡的</a:t>
            </a:r>
            <a:r>
              <a:rPr lang="en-US" altLang="zh-CN" sz="2000" smtClean="0">
                <a:latin typeface="Times New Roman" pitchFamily="18" charset="0"/>
              </a:rPr>
              <a:t>UDP</a:t>
            </a:r>
            <a:r>
              <a:rPr lang="zh-CN" altLang="zh-CN" sz="2000" smtClean="0">
                <a:latin typeface="Times New Roman" pitchFamily="18" charset="0"/>
              </a:rPr>
              <a:t>用户数据报，检验和就是按照这个过渡的</a:t>
            </a:r>
            <a:r>
              <a:rPr lang="en-US" altLang="zh-CN" sz="2000" smtClean="0">
                <a:latin typeface="Times New Roman" pitchFamily="18" charset="0"/>
              </a:rPr>
              <a:t>UDP</a:t>
            </a:r>
            <a:r>
              <a:rPr lang="zh-CN" altLang="zh-CN" sz="2000" smtClean="0">
                <a:latin typeface="Times New Roman" pitchFamily="18" charset="0"/>
              </a:rPr>
              <a:t>用户数据报来计算的。伪首部既不向下传送也不向上递交。</a:t>
            </a:r>
          </a:p>
          <a:p>
            <a:pPr>
              <a:spcBef>
                <a:spcPct val="0"/>
              </a:spcBef>
            </a:pPr>
            <a:endParaRPr lang="zh-CN" altLang="zh-CN" sz="2000" smtClean="0">
              <a:latin typeface="Times New Roman" pitchFamily="18" charset="0"/>
            </a:endParaRP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260600"/>
            <a:ext cx="4144962"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84438" y="4508500"/>
            <a:ext cx="4175125" cy="369888"/>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7-4  UDP</a:t>
            </a:r>
            <a:r>
              <a:rPr lang="zh-CN" altLang="zh-CN" dirty="0">
                <a:latin typeface="+mn-lt"/>
                <a:ea typeface="+mj-ea"/>
              </a:rPr>
              <a:t>用户数据报的首部和伪首部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第二节 </a:t>
            </a:r>
            <a:r>
              <a:rPr lang="zh-CN" altLang="zh-CN" smtClean="0"/>
              <a:t>用户数据报协议</a:t>
            </a:r>
          </a:p>
        </p:txBody>
      </p:sp>
      <p:sp>
        <p:nvSpPr>
          <p:cNvPr id="21507"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UDP</a:t>
            </a:r>
            <a:r>
              <a:rPr lang="zh-CN" altLang="zh-CN" smtClean="0">
                <a:solidFill>
                  <a:srgbClr val="FF0000"/>
                </a:solidFill>
                <a:latin typeface="Times New Roman" pitchFamily="18" charset="0"/>
              </a:rPr>
              <a:t>的格式</a:t>
            </a:r>
            <a:endParaRPr lang="zh-CN" altLang="zh-CN" b="1" smtClean="0">
              <a:solidFill>
                <a:srgbClr val="FF0000"/>
              </a:solidFill>
              <a:latin typeface="Times New Roman" pitchFamily="18" charset="0"/>
            </a:endParaRPr>
          </a:p>
          <a:p>
            <a:pPr>
              <a:spcBef>
                <a:spcPct val="0"/>
              </a:spcBef>
            </a:pPr>
            <a:r>
              <a:rPr lang="zh-CN" altLang="zh-CN" sz="2000" smtClean="0">
                <a:latin typeface="Times New Roman" pitchFamily="18" charset="0"/>
              </a:rPr>
              <a:t>图</a:t>
            </a:r>
            <a:r>
              <a:rPr lang="en-US" altLang="zh-CN" sz="2000" smtClean="0">
                <a:latin typeface="Times New Roman" pitchFamily="18" charset="0"/>
              </a:rPr>
              <a:t>7-4</a:t>
            </a:r>
            <a:r>
              <a:rPr lang="zh-CN" altLang="zh-CN" sz="2000" smtClean="0">
                <a:latin typeface="Times New Roman" pitchFamily="18" charset="0"/>
              </a:rPr>
              <a:t>中各字段意义如下。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）源端口：</a:t>
            </a:r>
            <a:r>
              <a:rPr lang="en-US" altLang="zh-CN" sz="2000" smtClean="0">
                <a:latin typeface="Times New Roman" pitchFamily="18" charset="0"/>
              </a:rPr>
              <a:t>16</a:t>
            </a:r>
            <a:r>
              <a:rPr lang="zh-CN" altLang="zh-CN" sz="2000" smtClean="0">
                <a:latin typeface="Times New Roman" pitchFamily="18" charset="0"/>
              </a:rPr>
              <a:t>位。源端口是可选字段。当使用时，它表示发送程序的端口，同时还被认为是没有其他信息的情况下需要被寻址的答复端口。如果不使用，设置值为</a:t>
            </a:r>
            <a:r>
              <a:rPr lang="en-US" altLang="zh-CN" sz="2000" smtClean="0">
                <a:latin typeface="Times New Roman" pitchFamily="18" charset="0"/>
              </a:rPr>
              <a:t>0</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）目的端口：</a:t>
            </a:r>
            <a:r>
              <a:rPr lang="en-US" altLang="zh-CN" sz="2000" smtClean="0">
                <a:latin typeface="Times New Roman" pitchFamily="18" charset="0"/>
              </a:rPr>
              <a:t>16</a:t>
            </a:r>
            <a:r>
              <a:rPr lang="zh-CN" altLang="zh-CN" sz="2000" smtClean="0">
                <a:latin typeface="Times New Roman" pitchFamily="18" charset="0"/>
              </a:rPr>
              <a:t>位。目标端口在特殊因特网目标地址的情况下具有意义。</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）长度：</a:t>
            </a:r>
            <a:r>
              <a:rPr lang="en-US" altLang="zh-CN" sz="2000" smtClean="0">
                <a:latin typeface="Times New Roman" pitchFamily="18" charset="0"/>
              </a:rPr>
              <a:t>16</a:t>
            </a:r>
            <a:r>
              <a:rPr lang="zh-CN" altLang="zh-CN" sz="2000" smtClean="0">
                <a:latin typeface="Times New Roman" pitchFamily="18" charset="0"/>
              </a:rPr>
              <a:t>位。该用户数据报的</a:t>
            </a:r>
            <a:r>
              <a:rPr lang="en-US" altLang="zh-CN" sz="2000" smtClean="0">
                <a:latin typeface="Times New Roman" pitchFamily="18" charset="0"/>
              </a:rPr>
              <a:t>8</a:t>
            </a:r>
            <a:r>
              <a:rPr lang="zh-CN" altLang="zh-CN" sz="2000" smtClean="0">
                <a:latin typeface="Times New Roman" pitchFamily="18" charset="0"/>
              </a:rPr>
              <a:t>位长度，包括协议头和数据。长度最小值为</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）校验和：</a:t>
            </a:r>
            <a:r>
              <a:rPr lang="en-US" altLang="zh-CN" sz="2000" smtClean="0">
                <a:latin typeface="Times New Roman" pitchFamily="18" charset="0"/>
              </a:rPr>
              <a:t>16</a:t>
            </a:r>
            <a:r>
              <a:rPr lang="zh-CN" altLang="zh-CN" sz="2000" smtClean="0">
                <a:latin typeface="Times New Roman" pitchFamily="18" charset="0"/>
              </a:rPr>
              <a:t>位。</a:t>
            </a:r>
            <a:r>
              <a:rPr lang="en-US" altLang="zh-CN" sz="2000" smtClean="0">
                <a:latin typeface="Times New Roman" pitchFamily="18" charset="0"/>
              </a:rPr>
              <a:t>IP </a:t>
            </a:r>
            <a:r>
              <a:rPr lang="zh-CN" altLang="zh-CN" sz="2000" smtClean="0">
                <a:latin typeface="Times New Roman" pitchFamily="18" charset="0"/>
              </a:rPr>
              <a:t>协议头、</a:t>
            </a:r>
            <a:r>
              <a:rPr lang="en-US" altLang="zh-CN" sz="2000" smtClean="0">
                <a:latin typeface="Times New Roman" pitchFamily="18" charset="0"/>
              </a:rPr>
              <a:t>UDP </a:t>
            </a:r>
            <a:r>
              <a:rPr lang="zh-CN" altLang="zh-CN" sz="2000" smtClean="0">
                <a:latin typeface="Times New Roman" pitchFamily="18" charset="0"/>
              </a:rPr>
              <a:t>协议头和数据位，最后用</a:t>
            </a:r>
            <a:r>
              <a:rPr lang="en-US" altLang="zh-CN" sz="2000" smtClean="0">
                <a:latin typeface="Times New Roman" pitchFamily="18" charset="0"/>
              </a:rPr>
              <a:t>0</a:t>
            </a:r>
            <a:r>
              <a:rPr lang="zh-CN" altLang="zh-CN" sz="2000" smtClean="0">
                <a:latin typeface="Times New Roman" pitchFamily="18" charset="0"/>
              </a:rPr>
              <a:t>填补的信息假协议头总和。如果必要的话，可以由两个</a:t>
            </a:r>
            <a:r>
              <a:rPr lang="en-US" altLang="zh-CN" sz="2000" smtClean="0">
                <a:latin typeface="Times New Roman" pitchFamily="18" charset="0"/>
              </a:rPr>
              <a:t>8</a:t>
            </a:r>
            <a:r>
              <a:rPr lang="zh-CN" altLang="zh-CN" sz="2000" smtClean="0">
                <a:latin typeface="Times New Roman" pitchFamily="18" charset="0"/>
              </a:rPr>
              <a:t>位复合而成。</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）数据：包含上层数据信息。</a:t>
            </a:r>
          </a:p>
          <a:p>
            <a:pPr>
              <a:spcBef>
                <a:spcPct val="0"/>
              </a:spcBef>
            </a:pPr>
            <a:r>
              <a:rPr lang="zh-CN" altLang="zh-CN" sz="2000" smtClean="0">
                <a:latin typeface="Times New Roman" pitchFamily="18" charset="0"/>
              </a:rPr>
              <a:t>在计算检验和时，临时把</a:t>
            </a:r>
            <a:r>
              <a:rPr lang="en-US" altLang="zh-CN" sz="2000" smtClean="0">
                <a:latin typeface="Times New Roman" pitchFamily="18" charset="0"/>
              </a:rPr>
              <a:t>“</a:t>
            </a:r>
            <a:r>
              <a:rPr lang="zh-CN" altLang="zh-CN" sz="2000" smtClean="0">
                <a:latin typeface="Times New Roman" pitchFamily="18" charset="0"/>
              </a:rPr>
              <a:t>伪首部</a:t>
            </a:r>
            <a:r>
              <a:rPr lang="en-US" altLang="zh-CN" sz="2000" smtClean="0">
                <a:latin typeface="Times New Roman" pitchFamily="18" charset="0"/>
              </a:rPr>
              <a:t>”</a:t>
            </a:r>
            <a:r>
              <a:rPr lang="zh-CN" altLang="zh-CN" sz="2000" smtClean="0">
                <a:latin typeface="Times New Roman" pitchFamily="18" charset="0"/>
              </a:rPr>
              <a:t>和</a:t>
            </a:r>
            <a:r>
              <a:rPr lang="en-US" altLang="zh-CN" sz="2000" smtClean="0">
                <a:latin typeface="Times New Roman" pitchFamily="18" charset="0"/>
              </a:rPr>
              <a:t> UDP </a:t>
            </a:r>
            <a:r>
              <a:rPr lang="zh-CN" altLang="zh-CN" sz="2000" smtClean="0">
                <a:latin typeface="Times New Roman" pitchFamily="18" charset="0"/>
              </a:rPr>
              <a:t>用户数据报连接在一起。伪首部仅仅是为了计算检验和，并不是</a:t>
            </a:r>
            <a:r>
              <a:rPr lang="en-US" altLang="zh-CN" sz="2000" smtClean="0">
                <a:latin typeface="Times New Roman" pitchFamily="18" charset="0"/>
              </a:rPr>
              <a:t>UDP</a:t>
            </a:r>
            <a:r>
              <a:rPr lang="zh-CN" altLang="zh-CN" sz="2000" smtClean="0">
                <a:latin typeface="Times New Roman" pitchFamily="18" charset="0"/>
              </a:rPr>
              <a:t>用户数据报真正的首部，只是在计算检验和时，临时和</a:t>
            </a:r>
            <a:r>
              <a:rPr lang="en-US" altLang="zh-CN" sz="2000" smtClean="0">
                <a:latin typeface="Times New Roman" pitchFamily="18" charset="0"/>
              </a:rPr>
              <a:t>UDP</a:t>
            </a:r>
            <a:r>
              <a:rPr lang="zh-CN" altLang="zh-CN" sz="2000" smtClean="0">
                <a:latin typeface="Times New Roman" pitchFamily="18" charset="0"/>
              </a:rPr>
              <a:t>用户数据报连接在一起，得到一个过渡的</a:t>
            </a:r>
            <a:r>
              <a:rPr lang="en-US" altLang="zh-CN" sz="2000" smtClean="0">
                <a:latin typeface="Times New Roman" pitchFamily="18" charset="0"/>
              </a:rPr>
              <a:t>UDP</a:t>
            </a:r>
            <a:r>
              <a:rPr lang="zh-CN" altLang="zh-CN" sz="2000" smtClean="0">
                <a:latin typeface="Times New Roman" pitchFamily="18" charset="0"/>
              </a:rPr>
              <a:t>用户数据报，检验和就是按照这个过渡的</a:t>
            </a:r>
            <a:r>
              <a:rPr lang="en-US" altLang="zh-CN" sz="2000" smtClean="0">
                <a:latin typeface="Times New Roman" pitchFamily="18" charset="0"/>
              </a:rPr>
              <a:t>UDP</a:t>
            </a:r>
            <a:r>
              <a:rPr lang="zh-CN" altLang="zh-CN" sz="2000" smtClean="0">
                <a:latin typeface="Times New Roman" pitchFamily="18" charset="0"/>
              </a:rPr>
              <a:t>用户数据报来计算的。伪首部既不向下传送也不向上递交。</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第二节 </a:t>
            </a:r>
            <a:r>
              <a:rPr lang="zh-CN" altLang="zh-CN" smtClean="0"/>
              <a:t>用户数据报协议</a:t>
            </a:r>
          </a:p>
        </p:txBody>
      </p:sp>
      <p:sp>
        <p:nvSpPr>
          <p:cNvPr id="22531"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UDP</a:t>
            </a:r>
            <a:r>
              <a:rPr lang="zh-CN" altLang="zh-CN" smtClean="0">
                <a:solidFill>
                  <a:srgbClr val="FF0000"/>
                </a:solidFill>
                <a:latin typeface="Times New Roman" pitchFamily="18" charset="0"/>
              </a:rPr>
              <a:t>的格式</a:t>
            </a:r>
            <a:endParaRPr lang="en-US" altLang="zh-CN" smtClean="0">
              <a:solidFill>
                <a:srgbClr val="FF0000"/>
              </a:solidFill>
              <a:latin typeface="Times New Roman" pitchFamily="18" charset="0"/>
            </a:endParaRPr>
          </a:p>
          <a:p>
            <a:pPr>
              <a:spcBef>
                <a:spcPct val="0"/>
              </a:spcBef>
            </a:pPr>
            <a:endParaRPr lang="zh-CN" altLang="zh-CN" b="1" smtClean="0">
              <a:solidFill>
                <a:srgbClr val="FF0000"/>
              </a:solidFill>
              <a:latin typeface="Times New Roman" pitchFamily="18" charset="0"/>
            </a:endParaRPr>
          </a:p>
          <a:p>
            <a:pPr>
              <a:spcBef>
                <a:spcPct val="0"/>
              </a:spcBef>
            </a:pPr>
            <a:r>
              <a:rPr lang="en-US" altLang="zh-CN" sz="2000" smtClean="0">
                <a:latin typeface="Times New Roman" pitchFamily="18" charset="0"/>
              </a:rPr>
              <a:t>        UDP</a:t>
            </a:r>
            <a:r>
              <a:rPr lang="zh-CN" altLang="zh-CN" sz="2000" smtClean="0">
                <a:latin typeface="Times New Roman" pitchFamily="18" charset="0"/>
              </a:rPr>
              <a:t>数据报产生后直接交给</a:t>
            </a:r>
            <a:r>
              <a:rPr lang="en-US" altLang="zh-CN" sz="2000" smtClean="0">
                <a:latin typeface="Times New Roman" pitchFamily="18" charset="0"/>
              </a:rPr>
              <a:t>IP</a:t>
            </a:r>
            <a:r>
              <a:rPr lang="zh-CN" altLang="zh-CN" sz="2000" smtClean="0">
                <a:latin typeface="Times New Roman" pitchFamily="18" charset="0"/>
              </a:rPr>
              <a:t>层进行发送。一般来说，一个</a:t>
            </a:r>
            <a:r>
              <a:rPr lang="en-US" altLang="zh-CN" sz="2000" smtClean="0">
                <a:latin typeface="Times New Roman" pitchFamily="18" charset="0"/>
              </a:rPr>
              <a:t>UDP</a:t>
            </a:r>
            <a:r>
              <a:rPr lang="zh-CN" altLang="zh-CN" sz="2000" smtClean="0">
                <a:latin typeface="Times New Roman" pitchFamily="18" charset="0"/>
              </a:rPr>
              <a:t>数据报被封装在一个</a:t>
            </a:r>
            <a:r>
              <a:rPr lang="en-US" altLang="zh-CN" sz="2000" smtClean="0">
                <a:latin typeface="Times New Roman" pitchFamily="18" charset="0"/>
              </a:rPr>
              <a:t>IP</a:t>
            </a:r>
            <a:r>
              <a:rPr lang="zh-CN" altLang="zh-CN" sz="2000" smtClean="0">
                <a:latin typeface="Times New Roman" pitchFamily="18" charset="0"/>
              </a:rPr>
              <a:t>数据报中发送。不过，由于</a:t>
            </a:r>
            <a:r>
              <a:rPr lang="en-US" altLang="zh-CN" sz="2000" smtClean="0">
                <a:latin typeface="Times New Roman" pitchFamily="18" charset="0"/>
              </a:rPr>
              <a:t>UDP</a:t>
            </a:r>
            <a:r>
              <a:rPr lang="zh-CN" altLang="zh-CN" sz="2000" smtClean="0">
                <a:latin typeface="Times New Roman" pitchFamily="18" charset="0"/>
              </a:rPr>
              <a:t>的最大长度为</a:t>
            </a:r>
            <a:r>
              <a:rPr lang="en-US" altLang="zh-CN" sz="2000" smtClean="0">
                <a:latin typeface="Times New Roman" pitchFamily="18" charset="0"/>
              </a:rPr>
              <a:t>65 535B</a:t>
            </a:r>
            <a:r>
              <a:rPr lang="zh-CN" altLang="zh-CN" sz="2000" smtClean="0">
                <a:latin typeface="Times New Roman" pitchFamily="18" charset="0"/>
              </a:rPr>
              <a:t>，从而使该数据报的长度超过链路的</a:t>
            </a:r>
            <a:r>
              <a:rPr lang="en-US" altLang="zh-CN" sz="2000" smtClean="0">
                <a:latin typeface="Times New Roman" pitchFamily="18" charset="0"/>
              </a:rPr>
              <a:t>MTU</a:t>
            </a:r>
            <a:r>
              <a:rPr lang="zh-CN" altLang="zh-CN" sz="2000" smtClean="0">
                <a:latin typeface="Times New Roman" pitchFamily="18" charset="0"/>
              </a:rPr>
              <a:t>，因而必须进行分片以成功发送，这里有两种特殊情况。一种情况是，如果</a:t>
            </a:r>
            <a:r>
              <a:rPr lang="en-US" altLang="zh-CN" sz="2000" smtClean="0">
                <a:latin typeface="Times New Roman" pitchFamily="18" charset="0"/>
              </a:rPr>
              <a:t>IP</a:t>
            </a:r>
            <a:r>
              <a:rPr lang="zh-CN" altLang="zh-CN" sz="2000" smtClean="0">
                <a:latin typeface="Times New Roman" pitchFamily="18" charset="0"/>
              </a:rPr>
              <a:t>数据报中设置了不可分片</a:t>
            </a:r>
            <a:r>
              <a:rPr lang="en-US" altLang="zh-CN" sz="2000" smtClean="0">
                <a:latin typeface="Times New Roman" pitchFamily="18" charset="0"/>
              </a:rPr>
              <a:t>DF</a:t>
            </a:r>
            <a:r>
              <a:rPr lang="zh-CN" altLang="zh-CN" sz="2000" smtClean="0">
                <a:latin typeface="Times New Roman" pitchFamily="18" charset="0"/>
              </a:rPr>
              <a:t>标志，这时进行转发的路由器就会产生</a:t>
            </a:r>
            <a:r>
              <a:rPr lang="en-US" altLang="zh-CN" sz="2000" smtClean="0">
                <a:latin typeface="Times New Roman" pitchFamily="18" charset="0"/>
              </a:rPr>
              <a:t>ICMP</a:t>
            </a:r>
            <a:r>
              <a:rPr lang="zh-CN" altLang="zh-CN" sz="2000" smtClean="0">
                <a:latin typeface="Times New Roman" pitchFamily="18" charset="0"/>
              </a:rPr>
              <a:t>不可到达错误数据报，在这一数据报中，会标出下一链路的</a:t>
            </a:r>
            <a:r>
              <a:rPr lang="en-US" altLang="zh-CN" sz="2000" smtClean="0">
                <a:latin typeface="Times New Roman" pitchFamily="18" charset="0"/>
              </a:rPr>
              <a:t>MTU</a:t>
            </a:r>
            <a:r>
              <a:rPr lang="zh-CN" altLang="zh-CN" sz="2000" smtClean="0">
                <a:latin typeface="Times New Roman" pitchFamily="18" charset="0"/>
              </a:rPr>
              <a:t>，利用这一点，可以探测整个路径中的</a:t>
            </a:r>
            <a:r>
              <a:rPr lang="en-US" altLang="zh-CN" sz="2000" smtClean="0">
                <a:latin typeface="Times New Roman" pitchFamily="18" charset="0"/>
              </a:rPr>
              <a:t>MTU</a:t>
            </a:r>
            <a:r>
              <a:rPr lang="zh-CN" altLang="zh-CN" sz="2000" smtClean="0">
                <a:latin typeface="Times New Roman" pitchFamily="18" charset="0"/>
              </a:rPr>
              <a:t>。另外一种情况是，如果在接收端，目的端口没有相应的进程，这时</a:t>
            </a:r>
            <a:r>
              <a:rPr lang="en-US" altLang="zh-CN" sz="2000" smtClean="0">
                <a:latin typeface="Times New Roman" pitchFamily="18" charset="0"/>
              </a:rPr>
              <a:t>UDP</a:t>
            </a:r>
            <a:r>
              <a:rPr lang="zh-CN" altLang="zh-CN" sz="2000" smtClean="0">
                <a:latin typeface="Times New Roman" pitchFamily="18" charset="0"/>
              </a:rPr>
              <a:t>就会返回一个</a:t>
            </a:r>
            <a:r>
              <a:rPr lang="en-US" altLang="zh-CN" sz="2000" smtClean="0">
                <a:latin typeface="Times New Roman" pitchFamily="18" charset="0"/>
              </a:rPr>
              <a:t>ICMP</a:t>
            </a:r>
            <a:r>
              <a:rPr lang="zh-CN" altLang="zh-CN" sz="2000" smtClean="0">
                <a:latin typeface="Times New Roman" pitchFamily="18" charset="0"/>
              </a:rPr>
              <a:t>不可达报文。</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UDP</a:t>
            </a:r>
            <a:r>
              <a:rPr lang="zh-CN" altLang="zh-CN" sz="2000" smtClean="0">
                <a:latin typeface="Times New Roman" pitchFamily="18" charset="0"/>
              </a:rPr>
              <a:t>提出之后，出现很多基于</a:t>
            </a:r>
            <a:r>
              <a:rPr lang="en-US" altLang="zh-CN" sz="2000" smtClean="0">
                <a:latin typeface="Times New Roman" pitchFamily="18" charset="0"/>
              </a:rPr>
              <a:t>UDP</a:t>
            </a:r>
            <a:r>
              <a:rPr lang="zh-CN" altLang="zh-CN" sz="2000" smtClean="0">
                <a:latin typeface="Times New Roman" pitchFamily="18" charset="0"/>
              </a:rPr>
              <a:t>的上层应用。近年来，一些对实时性要求较强的多媒体应用也纷纷采用</a:t>
            </a:r>
            <a:r>
              <a:rPr lang="en-US" altLang="zh-CN" sz="2000" smtClean="0">
                <a:latin typeface="Times New Roman" pitchFamily="18" charset="0"/>
              </a:rPr>
              <a:t>UDP</a:t>
            </a:r>
            <a:r>
              <a:rPr lang="zh-CN" altLang="zh-CN" sz="2000" smtClean="0">
                <a:latin typeface="Times New Roman" pitchFamily="18" charset="0"/>
              </a:rPr>
              <a:t>作为自己的传输协议，随着互联网规模的不断扩大和应用的多样化，针对</a:t>
            </a:r>
            <a:r>
              <a:rPr lang="en-US" altLang="zh-CN" sz="2000" smtClean="0">
                <a:latin typeface="Times New Roman" pitchFamily="18" charset="0"/>
              </a:rPr>
              <a:t>UDP</a:t>
            </a:r>
            <a:r>
              <a:rPr lang="zh-CN" altLang="zh-CN" sz="2000" smtClean="0">
                <a:latin typeface="Times New Roman" pitchFamily="18" charset="0"/>
              </a:rPr>
              <a:t>的研究也在不断进行中。</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第二节 </a:t>
            </a:r>
            <a:r>
              <a:rPr lang="zh-CN" altLang="zh-CN" smtClean="0"/>
              <a:t>用户数据报协议</a:t>
            </a:r>
          </a:p>
        </p:txBody>
      </p:sp>
      <p:sp>
        <p:nvSpPr>
          <p:cNvPr id="23555"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UDP</a:t>
            </a:r>
            <a:r>
              <a:rPr lang="zh-CN" altLang="zh-CN" smtClean="0">
                <a:solidFill>
                  <a:srgbClr val="FF0000"/>
                </a:solidFill>
                <a:latin typeface="Times New Roman" pitchFamily="18" charset="0"/>
              </a:rPr>
              <a:t>的格式</a:t>
            </a:r>
            <a:endParaRPr lang="en-US" altLang="zh-CN" smtClean="0">
              <a:solidFill>
                <a:srgbClr val="FF0000"/>
              </a:solidFill>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UDP</a:t>
            </a:r>
            <a:r>
              <a:rPr lang="zh-CN" altLang="zh-CN" sz="2000" smtClean="0">
                <a:latin typeface="Times New Roman" pitchFamily="18" charset="0"/>
              </a:rPr>
              <a:t>计算校验和的方法和</a:t>
            </a:r>
            <a:r>
              <a:rPr lang="en-US" altLang="zh-CN" sz="2000" smtClean="0">
                <a:latin typeface="Times New Roman" pitchFamily="18" charset="0"/>
              </a:rPr>
              <a:t>IP</a:t>
            </a:r>
            <a:r>
              <a:rPr lang="zh-CN" altLang="zh-CN" sz="2000" smtClean="0">
                <a:latin typeface="Times New Roman" pitchFamily="18" charset="0"/>
              </a:rPr>
              <a:t>数据首部计算校验和方法相似。在发送端，伪首部的生成过程如下：协议域是</a:t>
            </a:r>
            <a:r>
              <a:rPr lang="en-US" altLang="zh-CN" sz="2000" smtClean="0">
                <a:latin typeface="Times New Roman" pitchFamily="18" charset="0"/>
              </a:rPr>
              <a:t>IP</a:t>
            </a:r>
            <a:r>
              <a:rPr lang="zh-CN" altLang="zh-CN" sz="2000" smtClean="0">
                <a:latin typeface="Times New Roman" pitchFamily="18" charset="0"/>
              </a:rPr>
              <a:t>首部中的协议域的值，对于</a:t>
            </a:r>
            <a:r>
              <a:rPr lang="en-US" altLang="zh-CN" sz="2000" smtClean="0">
                <a:latin typeface="Times New Roman" pitchFamily="18" charset="0"/>
              </a:rPr>
              <a:t> UDP</a:t>
            </a:r>
            <a:r>
              <a:rPr lang="zh-CN" altLang="zh-CN" sz="2000" smtClean="0">
                <a:latin typeface="Times New Roman" pitchFamily="18" charset="0"/>
              </a:rPr>
              <a:t>为</a:t>
            </a:r>
            <a:r>
              <a:rPr lang="en-US" altLang="zh-CN" sz="2000" smtClean="0">
                <a:latin typeface="Times New Roman" pitchFamily="18" charset="0"/>
              </a:rPr>
              <a:t>17</a:t>
            </a:r>
            <a:r>
              <a:rPr lang="zh-CN" altLang="zh-CN" sz="2000" smtClean="0">
                <a:latin typeface="Times New Roman" pitchFamily="18" charset="0"/>
              </a:rPr>
              <a:t>，第五域是</a:t>
            </a:r>
            <a:r>
              <a:rPr lang="en-US" altLang="zh-CN" sz="2000" smtClean="0">
                <a:latin typeface="Times New Roman" pitchFamily="18" charset="0"/>
              </a:rPr>
              <a:t>UDP</a:t>
            </a:r>
            <a:r>
              <a:rPr lang="zh-CN" altLang="zh-CN" sz="2000" smtClean="0">
                <a:latin typeface="Times New Roman" pitchFamily="18" charset="0"/>
              </a:rPr>
              <a:t>用户数据报的长度，将</a:t>
            </a:r>
            <a:r>
              <a:rPr lang="en-US" altLang="zh-CN" sz="2000" smtClean="0">
                <a:latin typeface="Times New Roman" pitchFamily="18" charset="0"/>
              </a:rPr>
              <a:t>UDP</a:t>
            </a:r>
            <a:r>
              <a:rPr lang="zh-CN" altLang="zh-CN" sz="2000" smtClean="0">
                <a:latin typeface="Times New Roman" pitchFamily="18" charset="0"/>
              </a:rPr>
              <a:t>数据首部中的校验和域置为全零，然后将伪首部及</a:t>
            </a:r>
            <a:r>
              <a:rPr lang="en-US" altLang="zh-CN" sz="2000" smtClean="0">
                <a:latin typeface="Times New Roman" pitchFamily="18" charset="0"/>
              </a:rPr>
              <a:t>UDP</a:t>
            </a:r>
            <a:r>
              <a:rPr lang="zh-CN" altLang="zh-CN" sz="2000" smtClean="0">
                <a:latin typeface="Times New Roman" pitchFamily="18" charset="0"/>
              </a:rPr>
              <a:t>用户数据报（包括</a:t>
            </a:r>
            <a:r>
              <a:rPr lang="en-US" altLang="zh-CN" sz="2000" smtClean="0">
                <a:latin typeface="Times New Roman" pitchFamily="18" charset="0"/>
              </a:rPr>
              <a:t>UDP</a:t>
            </a:r>
            <a:r>
              <a:rPr lang="zh-CN" altLang="zh-CN" sz="2000" smtClean="0">
                <a:latin typeface="Times New Roman" pitchFamily="18" charset="0"/>
              </a:rPr>
              <a:t>首部和数据报）看成是由许多</a:t>
            </a:r>
            <a:r>
              <a:rPr lang="en-US" altLang="zh-CN" sz="2000" smtClean="0">
                <a:latin typeface="Times New Roman" pitchFamily="18" charset="0"/>
              </a:rPr>
              <a:t>16</a:t>
            </a:r>
            <a:r>
              <a:rPr lang="zh-CN" altLang="zh-CN" sz="2000" smtClean="0">
                <a:latin typeface="Times New Roman" pitchFamily="18" charset="0"/>
              </a:rPr>
              <a:t>位的子串接起来的。若</a:t>
            </a:r>
            <a:r>
              <a:rPr lang="en-US" altLang="zh-CN" sz="2000" smtClean="0">
                <a:latin typeface="Times New Roman" pitchFamily="18" charset="0"/>
              </a:rPr>
              <a:t>UDP</a:t>
            </a:r>
            <a:r>
              <a:rPr lang="zh-CN" altLang="zh-CN" sz="2000" smtClean="0">
                <a:latin typeface="Times New Roman" pitchFamily="18" charset="0"/>
              </a:rPr>
              <a:t>用户数据报的数据部分不是偶数个字节，则要填入一个全零字节（但此字节不发送），然后按二进制反码求这些</a:t>
            </a:r>
            <a:r>
              <a:rPr lang="en-US" altLang="zh-CN" sz="2000" smtClean="0">
                <a:latin typeface="Times New Roman" pitchFamily="18" charset="0"/>
              </a:rPr>
              <a:t>16</a:t>
            </a:r>
            <a:r>
              <a:rPr lang="zh-CN" altLang="zh-CN" sz="2000" smtClean="0">
                <a:latin typeface="Times New Roman" pitchFamily="18" charset="0"/>
              </a:rPr>
              <a:t>位字的和，将此和的二进制反码写入校验和域后，发送此</a:t>
            </a:r>
            <a:r>
              <a:rPr lang="en-US" altLang="zh-CN" sz="2000" smtClean="0">
                <a:latin typeface="Times New Roman" pitchFamily="18" charset="0"/>
              </a:rPr>
              <a:t>UDP</a:t>
            </a:r>
            <a:r>
              <a:rPr lang="zh-CN" altLang="zh-CN" sz="2000" smtClean="0">
                <a:latin typeface="Times New Roman" pitchFamily="18" charset="0"/>
              </a:rPr>
              <a:t>用户数据报，在接收端，将收到的</a:t>
            </a:r>
            <a:r>
              <a:rPr lang="en-US" altLang="zh-CN" sz="2000" smtClean="0">
                <a:latin typeface="Times New Roman" pitchFamily="18" charset="0"/>
              </a:rPr>
              <a:t>UDP</a:t>
            </a:r>
            <a:r>
              <a:rPr lang="zh-CN" altLang="zh-CN" sz="2000" smtClean="0">
                <a:latin typeface="Times New Roman" pitchFamily="18" charset="0"/>
              </a:rPr>
              <a:t>用户数据报连同伪首部（及可能的填充全零字节）一起，按二进制反码求这些</a:t>
            </a:r>
            <a:r>
              <a:rPr lang="en-US" altLang="zh-CN" sz="2000" smtClean="0">
                <a:latin typeface="Times New Roman" pitchFamily="18" charset="0"/>
              </a:rPr>
              <a:t>16</a:t>
            </a:r>
            <a:r>
              <a:rPr lang="zh-CN" altLang="zh-CN" sz="2000" smtClean="0">
                <a:latin typeface="Times New Roman" pitchFamily="18" charset="0"/>
              </a:rPr>
              <a:t>位字的和，当无差错时其结果应为全</a:t>
            </a:r>
            <a:r>
              <a:rPr lang="en-US" altLang="zh-CN" sz="2000" smtClean="0">
                <a:latin typeface="Times New Roman" pitchFamily="18" charset="0"/>
              </a:rPr>
              <a:t>1</a:t>
            </a:r>
            <a:r>
              <a:rPr lang="zh-CN" altLang="zh-CN" sz="2000" smtClean="0">
                <a:latin typeface="Times New Roman" pitchFamily="18" charset="0"/>
              </a:rPr>
              <a:t>；否则就表明有差错出现，接收端应将此</a:t>
            </a:r>
            <a:r>
              <a:rPr lang="en-US" altLang="zh-CN" sz="2000" smtClean="0">
                <a:latin typeface="Times New Roman" pitchFamily="18" charset="0"/>
              </a:rPr>
              <a:t>UDP</a:t>
            </a:r>
            <a:r>
              <a:rPr lang="zh-CN" altLang="zh-CN" sz="2000" smtClean="0">
                <a:latin typeface="Times New Roman" pitchFamily="18" charset="0"/>
              </a:rPr>
              <a:t>用户数据报丢弃或给发送端返回错误信息。例如，图</a:t>
            </a:r>
            <a:r>
              <a:rPr lang="en-US" altLang="zh-CN" sz="2000" smtClean="0">
                <a:latin typeface="Times New Roman" pitchFamily="18" charset="0"/>
              </a:rPr>
              <a:t>7-5</a:t>
            </a:r>
            <a:r>
              <a:rPr lang="zh-CN" altLang="zh-CN" sz="2000" smtClean="0">
                <a:latin typeface="Times New Roman" pitchFamily="18" charset="0"/>
              </a:rPr>
              <a:t>为一数据报的</a:t>
            </a:r>
            <a:r>
              <a:rPr lang="en-US" altLang="zh-CN" sz="2000" smtClean="0">
                <a:latin typeface="Times New Roman" pitchFamily="18" charset="0"/>
              </a:rPr>
              <a:t>UDP</a:t>
            </a:r>
            <a:r>
              <a:rPr lang="zh-CN" altLang="zh-CN" sz="2000" smtClean="0">
                <a:latin typeface="Times New Roman" pitchFamily="18" charset="0"/>
              </a:rPr>
              <a:t>校验和的计算过程。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179388" y="981075"/>
            <a:ext cx="8077200" cy="4876800"/>
          </a:xfrm>
        </p:spPr>
        <p:txBody>
          <a:bodyPr/>
          <a:lstStyle/>
          <a:p>
            <a:pPr eaLnBrk="1" hangingPunct="1">
              <a:spcBef>
                <a:spcPct val="0"/>
              </a:spcBef>
              <a:defRPr/>
            </a:pPr>
            <a:r>
              <a:rPr lang="zh-CN" altLang="en-US" dirty="0" smtClean="0">
                <a:solidFill>
                  <a:srgbClr val="FF0000"/>
                </a:solidFill>
              </a:rPr>
              <a:t>本章要点</a:t>
            </a:r>
            <a:endParaRPr lang="en-US" altLang="zh-CN" dirty="0" smtClean="0">
              <a:solidFill>
                <a:srgbClr val="FF0000"/>
              </a:solidFill>
            </a:endParaRPr>
          </a:p>
          <a:p>
            <a:pPr>
              <a:spcBef>
                <a:spcPct val="0"/>
              </a:spcBef>
              <a:defRPr/>
            </a:pPr>
            <a:r>
              <a:rPr lang="en-US" altLang="zh-CN" dirty="0" smtClean="0">
                <a:solidFill>
                  <a:srgbClr val="00B0F0"/>
                </a:solidFill>
                <a:latin typeface="+mn-lt"/>
              </a:rPr>
              <a:t>1</a:t>
            </a:r>
            <a:r>
              <a:rPr lang="zh-CN" altLang="en-US" dirty="0" smtClean="0">
                <a:solidFill>
                  <a:srgbClr val="00B0F0"/>
                </a:solidFill>
                <a:latin typeface="+mn-lt"/>
              </a:rPr>
              <a:t>、</a:t>
            </a:r>
            <a:r>
              <a:rPr lang="zh-CN" altLang="zh-CN" dirty="0">
                <a:solidFill>
                  <a:srgbClr val="00B0F0"/>
                </a:solidFill>
              </a:rPr>
              <a:t>运输层提供的</a:t>
            </a:r>
            <a:r>
              <a:rPr lang="zh-CN" altLang="zh-CN" dirty="0" smtClean="0">
                <a:solidFill>
                  <a:srgbClr val="00B0F0"/>
                </a:solidFill>
              </a:rPr>
              <a:t>服务</a:t>
            </a:r>
            <a:endParaRPr lang="en-US" altLang="zh-CN" dirty="0" smtClean="0">
              <a:solidFill>
                <a:srgbClr val="00B0F0"/>
              </a:solidFill>
            </a:endParaRPr>
          </a:p>
          <a:p>
            <a:pPr marL="457200" indent="-457200">
              <a:buFont typeface="Wingdings" pitchFamily="2" charset="2"/>
              <a:buChar char="Ø"/>
              <a:defRPr/>
            </a:pPr>
            <a:r>
              <a:rPr lang="zh-CN" altLang="zh-CN" dirty="0"/>
              <a:t>运输层的</a:t>
            </a:r>
            <a:r>
              <a:rPr lang="zh-CN" altLang="zh-CN" dirty="0" smtClean="0"/>
              <a:t>功能</a:t>
            </a:r>
            <a:endParaRPr lang="en-US" altLang="zh-CN" dirty="0" smtClean="0"/>
          </a:p>
          <a:p>
            <a:pPr marL="457200" indent="-457200">
              <a:buFont typeface="Wingdings" pitchFamily="2" charset="2"/>
              <a:buChar char="Ø"/>
              <a:defRPr/>
            </a:pPr>
            <a:r>
              <a:rPr lang="zh-CN" altLang="zh-CN" dirty="0" smtClean="0"/>
              <a:t>存</a:t>
            </a:r>
            <a:r>
              <a:rPr lang="zh-CN" altLang="zh-CN" dirty="0"/>
              <a:t>址与</a:t>
            </a:r>
            <a:r>
              <a:rPr lang="zh-CN" altLang="zh-CN" dirty="0" smtClean="0"/>
              <a:t>端口</a:t>
            </a:r>
            <a:endParaRPr lang="en-US" altLang="zh-CN" dirty="0" smtClean="0"/>
          </a:p>
          <a:p>
            <a:pPr marL="457200" indent="-457200">
              <a:buFont typeface="Wingdings" pitchFamily="2" charset="2"/>
              <a:buChar char="Ø"/>
              <a:defRPr/>
            </a:pPr>
            <a:r>
              <a:rPr lang="zh-CN" altLang="zh-CN" dirty="0" smtClean="0"/>
              <a:t>无</a:t>
            </a:r>
            <a:r>
              <a:rPr lang="zh-CN" altLang="zh-CN" dirty="0"/>
              <a:t>连接服务与面向连接服务</a:t>
            </a:r>
          </a:p>
          <a:p>
            <a:pPr>
              <a:spcBef>
                <a:spcPct val="0"/>
              </a:spcBef>
              <a:defRPr/>
            </a:pPr>
            <a:r>
              <a:rPr lang="en-US" altLang="zh-CN" dirty="0" smtClean="0">
                <a:solidFill>
                  <a:srgbClr val="00B0F0"/>
                </a:solidFill>
                <a:latin typeface="+mj-lt"/>
              </a:rPr>
              <a:t>2</a:t>
            </a:r>
            <a:r>
              <a:rPr lang="zh-CN" altLang="en-US" dirty="0" smtClean="0">
                <a:solidFill>
                  <a:srgbClr val="00B0F0"/>
                </a:solidFill>
                <a:latin typeface="+mj-lt"/>
              </a:rPr>
              <a:t>、</a:t>
            </a:r>
            <a:r>
              <a:rPr lang="en-US" altLang="zh-CN" dirty="0">
                <a:solidFill>
                  <a:srgbClr val="00B0F0"/>
                </a:solidFill>
                <a:latin typeface="+mj-lt"/>
              </a:rPr>
              <a:t>UDP</a:t>
            </a:r>
            <a:r>
              <a:rPr lang="zh-CN" altLang="zh-CN" dirty="0" smtClean="0">
                <a:solidFill>
                  <a:srgbClr val="00B0F0"/>
                </a:solidFill>
              </a:rPr>
              <a:t>协议</a:t>
            </a:r>
            <a:endParaRPr lang="en-US" altLang="zh-CN" dirty="0" smtClean="0">
              <a:solidFill>
                <a:srgbClr val="00B0F0"/>
              </a:solidFill>
            </a:endParaRPr>
          </a:p>
          <a:p>
            <a:pPr marL="457200" indent="-457200">
              <a:buFont typeface="Wingdings" pitchFamily="2" charset="2"/>
              <a:buChar char="Ø"/>
              <a:defRPr/>
            </a:pPr>
            <a:r>
              <a:rPr lang="en-US" altLang="zh-CN" dirty="0">
                <a:latin typeface="+mj-lt"/>
              </a:rPr>
              <a:t>UDP</a:t>
            </a:r>
            <a:r>
              <a:rPr lang="zh-CN" altLang="zh-CN" dirty="0" smtClean="0"/>
              <a:t>数据报</a:t>
            </a:r>
            <a:endParaRPr lang="en-US" altLang="zh-CN" dirty="0" smtClean="0"/>
          </a:p>
          <a:p>
            <a:pPr marL="457200" indent="-457200">
              <a:buFont typeface="Wingdings" pitchFamily="2" charset="2"/>
              <a:buChar char="Ø"/>
              <a:defRPr/>
            </a:pPr>
            <a:r>
              <a:rPr lang="zh-CN" altLang="zh-CN" dirty="0" smtClean="0"/>
              <a:t>检验</a:t>
            </a:r>
            <a:endParaRPr lang="en-US" altLang="zh-CN" dirty="0" smtClean="0"/>
          </a:p>
          <a:p>
            <a:pPr>
              <a:defRPr/>
            </a:pPr>
            <a:r>
              <a:rPr lang="en-US" altLang="zh-CN" dirty="0" smtClean="0">
                <a:solidFill>
                  <a:srgbClr val="00B0F0"/>
                </a:solidFill>
                <a:latin typeface="+mj-lt"/>
              </a:rPr>
              <a:t>3</a:t>
            </a:r>
            <a:r>
              <a:rPr lang="zh-CN" altLang="en-US" dirty="0" smtClean="0">
                <a:solidFill>
                  <a:srgbClr val="00B0F0"/>
                </a:solidFill>
                <a:latin typeface="+mj-lt"/>
              </a:rPr>
              <a:t>、</a:t>
            </a:r>
            <a:r>
              <a:rPr lang="en-US" altLang="zh-CN" dirty="0" smtClean="0">
                <a:solidFill>
                  <a:srgbClr val="00B0F0"/>
                </a:solidFill>
                <a:latin typeface="+mj-lt"/>
              </a:rPr>
              <a:t>TCP</a:t>
            </a:r>
            <a:r>
              <a:rPr lang="zh-CN" altLang="zh-CN" dirty="0">
                <a:solidFill>
                  <a:srgbClr val="00B0F0"/>
                </a:solidFill>
              </a:rPr>
              <a:t>协议</a:t>
            </a:r>
          </a:p>
          <a:p>
            <a:pPr marL="457200" indent="-457200">
              <a:buFont typeface="Wingdings" pitchFamily="2" charset="2"/>
              <a:buChar char="Ø"/>
              <a:defRPr/>
            </a:pPr>
            <a:r>
              <a:rPr lang="en-US" altLang="zh-CN" dirty="0">
                <a:latin typeface="+mn-lt"/>
              </a:rPr>
              <a:t>TCP</a:t>
            </a:r>
            <a:r>
              <a:rPr lang="zh-CN" altLang="zh-CN" dirty="0" smtClean="0"/>
              <a:t>段</a:t>
            </a:r>
            <a:endParaRPr lang="en-US" altLang="zh-CN" dirty="0" smtClean="0"/>
          </a:p>
          <a:p>
            <a:pPr marL="457200" indent="-457200">
              <a:buFont typeface="Wingdings" pitchFamily="2" charset="2"/>
              <a:buChar char="Ø"/>
              <a:defRPr/>
            </a:pPr>
            <a:r>
              <a:rPr lang="en-US" altLang="zh-CN" dirty="0">
                <a:latin typeface="+mn-lt"/>
              </a:rPr>
              <a:t>TCP</a:t>
            </a:r>
            <a:r>
              <a:rPr lang="zh-CN" altLang="zh-CN" dirty="0"/>
              <a:t>连接</a:t>
            </a:r>
            <a:r>
              <a:rPr lang="zh-CN" altLang="zh-CN" dirty="0" smtClean="0"/>
              <a:t>管理</a:t>
            </a:r>
            <a:endParaRPr lang="en-US" altLang="zh-CN" dirty="0" smtClean="0"/>
          </a:p>
          <a:p>
            <a:pPr marL="457200" indent="-457200">
              <a:buFont typeface="Wingdings" pitchFamily="2" charset="2"/>
              <a:buChar char="Ø"/>
              <a:defRPr/>
            </a:pPr>
            <a:r>
              <a:rPr lang="en-US" altLang="zh-CN" dirty="0">
                <a:latin typeface="+mn-lt"/>
              </a:rPr>
              <a:t>TCP</a:t>
            </a:r>
            <a:r>
              <a:rPr lang="zh-CN" altLang="zh-CN" dirty="0"/>
              <a:t>可靠</a:t>
            </a:r>
            <a:r>
              <a:rPr lang="zh-CN" altLang="zh-CN" dirty="0" smtClean="0"/>
              <a:t>传输</a:t>
            </a:r>
            <a:endParaRPr lang="en-US" altLang="zh-CN" dirty="0" smtClean="0"/>
          </a:p>
          <a:p>
            <a:pPr marL="457200" indent="-457200">
              <a:buFont typeface="Wingdings" pitchFamily="2" charset="2"/>
              <a:buChar char="Ø"/>
              <a:defRPr/>
            </a:pPr>
            <a:r>
              <a:rPr lang="en-US" altLang="zh-CN" dirty="0">
                <a:latin typeface="+mn-lt"/>
              </a:rPr>
              <a:t>TCP</a:t>
            </a:r>
            <a:r>
              <a:rPr lang="zh-CN" altLang="zh-CN" dirty="0"/>
              <a:t>流量控制与拥塞控制</a:t>
            </a:r>
          </a:p>
          <a:p>
            <a:pPr>
              <a:defRPr/>
            </a:pPr>
            <a:endParaRPr lang="zh-CN"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第二节 </a:t>
            </a:r>
            <a:r>
              <a:rPr lang="zh-CN" altLang="zh-CN" smtClean="0"/>
              <a:t>用户数据报协议</a:t>
            </a:r>
          </a:p>
        </p:txBody>
      </p:sp>
      <p:sp>
        <p:nvSpPr>
          <p:cNvPr id="24579"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UDP</a:t>
            </a:r>
            <a:r>
              <a:rPr lang="zh-CN" altLang="zh-CN" smtClean="0">
                <a:solidFill>
                  <a:srgbClr val="FF0000"/>
                </a:solidFill>
                <a:latin typeface="Times New Roman" pitchFamily="18" charset="0"/>
              </a:rPr>
              <a:t>的格式</a:t>
            </a:r>
            <a:endParaRPr lang="en-US" altLang="zh-CN" smtClean="0">
              <a:solidFill>
                <a:srgbClr val="FF0000"/>
              </a:solidFill>
              <a:latin typeface="Times New Roman" pitchFamily="18" charset="0"/>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125538"/>
            <a:ext cx="4321175"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356100" y="5876925"/>
            <a:ext cx="4356100" cy="646113"/>
          </a:xfrm>
          <a:prstGeom prst="rect">
            <a:avLst/>
          </a:prstGeom>
          <a:noFill/>
        </p:spPr>
        <p:txBody>
          <a:bodyPr>
            <a:spAutoFit/>
          </a:bodyPr>
          <a:lstStyle/>
          <a:p>
            <a:pPr algn="ctr">
              <a:defRPr/>
            </a:pPr>
            <a:r>
              <a:rPr lang="zh-CN" altLang="zh-CN" dirty="0">
                <a:latin typeface="+mn-lt"/>
                <a:ea typeface="+mn-ea"/>
              </a:rPr>
              <a:t>图</a:t>
            </a:r>
            <a:r>
              <a:rPr lang="en-US" altLang="zh-CN" dirty="0">
                <a:latin typeface="+mn-lt"/>
                <a:ea typeface="+mn-ea"/>
              </a:rPr>
              <a:t>7-5  </a:t>
            </a:r>
            <a:r>
              <a:rPr lang="zh-CN" altLang="zh-CN" dirty="0">
                <a:latin typeface="+mn-lt"/>
                <a:ea typeface="+mn-ea"/>
              </a:rPr>
              <a:t>校验和的计算</a:t>
            </a:r>
          </a:p>
          <a:p>
            <a:pPr algn="ctr">
              <a:defRPr/>
            </a:pPr>
            <a:endParaRPr lang="zh-CN" altLang="en-US" dirty="0">
              <a:latin typeface="+mn-lt"/>
              <a:ea typeface="+mn-ea"/>
            </a:endParaRPr>
          </a:p>
        </p:txBody>
      </p:sp>
      <p:sp>
        <p:nvSpPr>
          <p:cNvPr id="4" name="TextBox 3"/>
          <p:cNvSpPr txBox="1"/>
          <p:nvPr/>
        </p:nvSpPr>
        <p:spPr>
          <a:xfrm>
            <a:off x="539750" y="1916113"/>
            <a:ext cx="2952750" cy="2862262"/>
          </a:xfrm>
          <a:prstGeom prst="rect">
            <a:avLst/>
          </a:prstGeom>
          <a:noFill/>
        </p:spPr>
        <p:txBody>
          <a:bodyPr>
            <a:spAutoFit/>
          </a:bodyPr>
          <a:lstStyle/>
          <a:p>
            <a:pPr>
              <a:defRPr/>
            </a:pPr>
            <a:r>
              <a:rPr lang="en-US" altLang="zh-CN" dirty="0">
                <a:latin typeface="+mn-lt"/>
                <a:ea typeface="+mj-ea"/>
              </a:rPr>
              <a:t>        </a:t>
            </a:r>
            <a:r>
              <a:rPr lang="zh-CN" altLang="zh-CN" dirty="0">
                <a:latin typeface="+mn-lt"/>
                <a:ea typeface="+mj-ea"/>
              </a:rPr>
              <a:t>由此可以看出，这样的校验和，既检查了</a:t>
            </a:r>
            <a:r>
              <a:rPr lang="en-US" altLang="zh-CN" dirty="0">
                <a:latin typeface="+mn-lt"/>
                <a:ea typeface="+mj-ea"/>
              </a:rPr>
              <a:t>UDP</a:t>
            </a:r>
            <a:r>
              <a:rPr lang="zh-CN" altLang="zh-CN" dirty="0">
                <a:latin typeface="+mn-lt"/>
                <a:ea typeface="+mj-ea"/>
              </a:rPr>
              <a:t>用户数据报的源端口号、目的端口号及</a:t>
            </a:r>
            <a:r>
              <a:rPr lang="en-US" altLang="zh-CN" dirty="0">
                <a:latin typeface="+mn-lt"/>
                <a:ea typeface="+mj-ea"/>
              </a:rPr>
              <a:t>UDP</a:t>
            </a:r>
            <a:r>
              <a:rPr lang="zh-CN" altLang="zh-CN" dirty="0">
                <a:latin typeface="+mn-lt"/>
                <a:ea typeface="+mj-ea"/>
              </a:rPr>
              <a:t>用户数据报的数据部分，又检查了</a:t>
            </a:r>
            <a:r>
              <a:rPr lang="en-US" altLang="zh-CN" dirty="0">
                <a:latin typeface="+mn-lt"/>
                <a:ea typeface="+mj-ea"/>
              </a:rPr>
              <a:t>IP</a:t>
            </a:r>
            <a:r>
              <a:rPr lang="zh-CN" altLang="zh-CN" dirty="0">
                <a:latin typeface="+mn-lt"/>
                <a:ea typeface="+mj-ea"/>
              </a:rPr>
              <a:t>数据报的源</a:t>
            </a:r>
            <a:r>
              <a:rPr lang="en-US" altLang="zh-CN" dirty="0">
                <a:latin typeface="+mn-lt"/>
                <a:ea typeface="+mj-ea"/>
              </a:rPr>
              <a:t>IP</a:t>
            </a:r>
            <a:r>
              <a:rPr lang="zh-CN" altLang="zh-CN" dirty="0">
                <a:latin typeface="+mn-lt"/>
                <a:ea typeface="+mj-ea"/>
              </a:rPr>
              <a:t>地址和目的地址，不过，这种简单的差错检验方法的检错能力并不强，但它的优点是简单，处理起来比较快。</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第三节 </a:t>
            </a:r>
            <a:r>
              <a:rPr lang="zh-CN" altLang="zh-CN" smtClean="0"/>
              <a:t>传输控制协议</a:t>
            </a:r>
          </a:p>
        </p:txBody>
      </p:sp>
      <p:sp>
        <p:nvSpPr>
          <p:cNvPr id="25603" name="内容占位符 2"/>
          <p:cNvSpPr>
            <a:spLocks noGrp="1"/>
          </p:cNvSpPr>
          <p:nvPr>
            <p:ph idx="1"/>
          </p:nvPr>
        </p:nvSpPr>
        <p:spPr>
          <a:xfrm>
            <a:off x="179388" y="1052513"/>
            <a:ext cx="8569325"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最主要的特点</a:t>
            </a:r>
            <a:endParaRPr lang="en-US" altLang="zh-CN"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a:t>
            </a:r>
            <a:r>
              <a:rPr lang="en-US" altLang="zh-CN" sz="2000" smtClean="0">
                <a:latin typeface="Times New Roman" pitchFamily="18" charset="0"/>
              </a:rPr>
              <a:t>TCP</a:t>
            </a:r>
            <a:r>
              <a:rPr lang="zh-CN" altLang="en-US" sz="2000" smtClean="0">
                <a:latin typeface="Times New Roman" pitchFamily="18" charset="0"/>
              </a:rPr>
              <a:t>提供的是面向连接的、可靠的数据流传输，而</a:t>
            </a:r>
            <a:r>
              <a:rPr lang="en-US" altLang="zh-CN" sz="2000" smtClean="0">
                <a:latin typeface="Times New Roman" pitchFamily="18" charset="0"/>
              </a:rPr>
              <a:t>UDP</a:t>
            </a:r>
            <a:r>
              <a:rPr lang="zh-CN" altLang="en-US" sz="2000" smtClean="0">
                <a:latin typeface="Times New Roman" pitchFamily="18" charset="0"/>
              </a:rPr>
              <a:t>提供的是非面向连接的、不可靠的数据流传输。面向连接的协议在任何数据传输前就已建立好点到点的连接。</a:t>
            </a:r>
            <a:r>
              <a:rPr lang="en-US" altLang="zh-CN" sz="2000" smtClean="0">
                <a:latin typeface="Times New Roman" pitchFamily="18" charset="0"/>
              </a:rPr>
              <a:t>ATM</a:t>
            </a:r>
            <a:r>
              <a:rPr lang="zh-CN" altLang="en-US" sz="2000" smtClean="0">
                <a:latin typeface="Times New Roman" pitchFamily="18" charset="0"/>
              </a:rPr>
              <a:t>和帧中继是面向连接的协议，但它们工作在数据链路层，而不是在传输层。普通的音频电话也是面向连接的。 </a:t>
            </a: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en-US" altLang="zh-CN" sz="2000" smtClean="0">
                <a:latin typeface="Times New Roman" pitchFamily="18" charset="0"/>
              </a:rPr>
              <a:t>TCP</a:t>
            </a:r>
            <a:r>
              <a:rPr lang="zh-CN" altLang="en-US" sz="2000" smtClean="0">
                <a:latin typeface="Times New Roman" pitchFamily="18" charset="0"/>
              </a:rPr>
              <a:t>的目的是提供可靠的数据传输，并在相互进行通信的设备或服务之间保持一个虚拟连接。</a:t>
            </a:r>
            <a:r>
              <a:rPr lang="en-US" altLang="zh-CN" sz="2000" smtClean="0">
                <a:latin typeface="Times New Roman" pitchFamily="18" charset="0"/>
              </a:rPr>
              <a:t>TCP</a:t>
            </a:r>
            <a:r>
              <a:rPr lang="zh-CN" altLang="en-US" sz="2000" smtClean="0">
                <a:latin typeface="Times New Roman" pitchFamily="18" charset="0"/>
              </a:rPr>
              <a:t>在数据包接收无序、丢失或在交付期间被破坏时，负责数据恢复。它通过为其发送的每个数据包提供一个序号来完成此恢复。较低的网络层会将每个数据包视为一个独立的单元，因此，数据包可以沿完全不同的路径发送，即使它们都是同一消息的组成部分。这种路由与网络层处理分段和重新组装数据包的方式非常相似，只是级别更高而已。为确保正确地接收数据，</a:t>
            </a:r>
            <a:r>
              <a:rPr lang="en-US" altLang="zh-CN" sz="2000" smtClean="0">
                <a:latin typeface="Times New Roman" pitchFamily="18" charset="0"/>
              </a:rPr>
              <a:t>TCP</a:t>
            </a:r>
            <a:r>
              <a:rPr lang="zh-CN" altLang="en-US" sz="2000" smtClean="0">
                <a:latin typeface="Times New Roman" pitchFamily="18" charset="0"/>
              </a:rPr>
              <a:t>要求在目标计算机成功收到数据时发回一个确认（即 </a:t>
            </a:r>
            <a:r>
              <a:rPr lang="en-US" altLang="zh-CN" sz="2000" smtClean="0">
                <a:latin typeface="Times New Roman" pitchFamily="18" charset="0"/>
              </a:rPr>
              <a:t>ACK</a:t>
            </a:r>
            <a:r>
              <a:rPr lang="zh-CN" altLang="en-US" sz="2000" smtClean="0">
                <a:latin typeface="Times New Roman" pitchFamily="18" charset="0"/>
              </a:rPr>
              <a:t>）。如果在某个时限内未收到相应的 </a:t>
            </a:r>
            <a:r>
              <a:rPr lang="en-US" altLang="zh-CN" sz="2000" smtClean="0">
                <a:latin typeface="Times New Roman" pitchFamily="18" charset="0"/>
              </a:rPr>
              <a:t>ACK</a:t>
            </a:r>
            <a:r>
              <a:rPr lang="zh-CN" altLang="en-US" sz="2000" smtClean="0">
                <a:latin typeface="Times New Roman" pitchFamily="18" charset="0"/>
              </a:rPr>
              <a:t>，则将重新传送数据包。如果网络拥塞，这种重新传送将导致发送的数据包重复。但是，接收计算机可使用数据包的序号来确定它是否为重复数据包，并在必要时丢弃它。</a:t>
            </a:r>
          </a:p>
          <a:p>
            <a:pPr>
              <a:spcBef>
                <a:spcPct val="0"/>
              </a:spcBef>
            </a:pPr>
            <a:endParaRPr lang="en-US" altLang="zh-CN" sz="2000" smtClean="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第三节 </a:t>
            </a:r>
            <a:r>
              <a:rPr lang="zh-CN" altLang="zh-CN" smtClean="0"/>
              <a:t>传输控制协议</a:t>
            </a:r>
          </a:p>
        </p:txBody>
      </p:sp>
      <p:sp>
        <p:nvSpPr>
          <p:cNvPr id="26627" name="内容占位符 2"/>
          <p:cNvSpPr>
            <a:spLocks noGrp="1"/>
          </p:cNvSpPr>
          <p:nvPr>
            <p:ph idx="1"/>
          </p:nvPr>
        </p:nvSpPr>
        <p:spPr>
          <a:xfrm>
            <a:off x="179388" y="1052513"/>
            <a:ext cx="8569325"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最主要的特点</a:t>
            </a:r>
            <a:endParaRPr lang="en-US" altLang="zh-CN"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a:p>
            <a:pPr>
              <a:spcBef>
                <a:spcPct val="0"/>
              </a:spcBef>
            </a:pPr>
            <a:r>
              <a:rPr lang="zh-CN" altLang="zh-CN" sz="2000" smtClean="0"/>
              <a:t>（</a:t>
            </a:r>
            <a:r>
              <a:rPr lang="en-US" altLang="zh-CN" sz="2000" smtClean="0"/>
              <a:t>3</a:t>
            </a:r>
            <a:r>
              <a:rPr lang="zh-CN" altLang="zh-CN" sz="2000" smtClean="0"/>
              <a:t>）</a:t>
            </a:r>
            <a:r>
              <a:rPr lang="en-US" altLang="zh-CN" sz="2000" smtClean="0"/>
              <a:t>TCP</a:t>
            </a:r>
            <a:r>
              <a:rPr lang="zh-CN" altLang="zh-CN" sz="2000" smtClean="0"/>
              <a:t>的鲁棒性要求。</a:t>
            </a:r>
            <a:r>
              <a:rPr lang="en-US" altLang="zh-CN" sz="2000" smtClean="0"/>
              <a:t>TCP</a:t>
            </a:r>
            <a:r>
              <a:rPr lang="zh-CN" altLang="zh-CN" sz="2000" smtClean="0"/>
              <a:t>的设计应当能够自动地适应各种不同的物理网络状况，为了实现这一点，</a:t>
            </a:r>
            <a:r>
              <a:rPr lang="en-US" altLang="zh-CN" sz="2000" smtClean="0"/>
              <a:t>TCP</a:t>
            </a:r>
            <a:r>
              <a:rPr lang="zh-CN" altLang="zh-CN" sz="2000" smtClean="0"/>
              <a:t>使用了一系列流量控制和拥塞控制机制，在</a:t>
            </a:r>
            <a:r>
              <a:rPr lang="en-US" altLang="zh-CN" sz="2000" smtClean="0"/>
              <a:t>TCP</a:t>
            </a:r>
            <a:r>
              <a:rPr lang="zh-CN" altLang="zh-CN" sz="2000" smtClean="0"/>
              <a:t>中，应用数据被分割为</a:t>
            </a:r>
            <a:r>
              <a:rPr lang="en-US" altLang="zh-CN" sz="2000" smtClean="0"/>
              <a:t>TCP</a:t>
            </a:r>
            <a:r>
              <a:rPr lang="zh-CN" altLang="zh-CN" sz="2000" smtClean="0"/>
              <a:t>认为最适合发送的数据块，这和</a:t>
            </a:r>
            <a:r>
              <a:rPr lang="en-US" altLang="zh-CN" sz="2000" smtClean="0"/>
              <a:t>UDP</a:t>
            </a:r>
            <a:r>
              <a:rPr lang="zh-CN" altLang="zh-CN" sz="2000" smtClean="0"/>
              <a:t>完全不同。在</a:t>
            </a:r>
            <a:r>
              <a:rPr lang="en-US" altLang="zh-CN" sz="2000" smtClean="0"/>
              <a:t>UDP</a:t>
            </a:r>
            <a:r>
              <a:rPr lang="zh-CN" altLang="zh-CN" sz="2000" smtClean="0"/>
              <a:t>中，应用程序产生的数据报长度将保持不变，</a:t>
            </a:r>
            <a:r>
              <a:rPr lang="en-US" altLang="zh-CN" sz="2000" smtClean="0"/>
              <a:t>TCP</a:t>
            </a:r>
            <a:r>
              <a:rPr lang="zh-CN" altLang="zh-CN" sz="2000" smtClean="0"/>
              <a:t>的发送端使用了一个滑动窗口来控制发送的速率，使得不会出现发送端发送速率过快导致接收端无法处理的情况，而接收端也维持了一个滑动窗口来进行数据的接收，</a:t>
            </a:r>
            <a:r>
              <a:rPr lang="en-US" altLang="zh-CN" sz="2000" smtClean="0"/>
              <a:t>TCP</a:t>
            </a:r>
            <a:r>
              <a:rPr lang="zh-CN" altLang="zh-CN" sz="2000" smtClean="0"/>
              <a:t>的拥塞控制是保证</a:t>
            </a:r>
            <a:r>
              <a:rPr lang="en-US" altLang="zh-CN" sz="2000" smtClean="0"/>
              <a:t>TCP</a:t>
            </a:r>
            <a:r>
              <a:rPr lang="zh-CN" altLang="zh-CN" sz="2000" smtClean="0"/>
              <a:t>鲁棒性的一个重要因素，拥塞控制假定数据报丢弃是由网络拥塞造成的，通过控制拥塞窗口的大小，使</a:t>
            </a:r>
            <a:r>
              <a:rPr lang="en-US" altLang="zh-CN" sz="2000" smtClean="0"/>
              <a:t>TCP</a:t>
            </a:r>
            <a:r>
              <a:rPr lang="zh-CN" altLang="zh-CN" sz="2000" smtClean="0"/>
              <a:t>的发送速度能够自动地适应网络拥塞的状况。</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第三节 </a:t>
            </a:r>
            <a:r>
              <a:rPr lang="zh-CN" altLang="zh-CN" smtClean="0"/>
              <a:t>传输控制协议</a:t>
            </a:r>
          </a:p>
        </p:txBody>
      </p:sp>
      <p:sp>
        <p:nvSpPr>
          <p:cNvPr id="27651" name="内容占位符 2"/>
          <p:cNvSpPr>
            <a:spLocks noGrp="1"/>
          </p:cNvSpPr>
          <p:nvPr>
            <p:ph idx="1"/>
          </p:nvPr>
        </p:nvSpPr>
        <p:spPr>
          <a:xfrm>
            <a:off x="179388" y="1052513"/>
            <a:ext cx="8569325"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的连接</a:t>
            </a:r>
            <a:endParaRPr lang="en-US" altLang="zh-CN"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a:p>
            <a:pPr>
              <a:spcBef>
                <a:spcPct val="0"/>
              </a:spcBef>
            </a:pPr>
            <a:r>
              <a:rPr lang="en-US" altLang="zh-CN" sz="2000" smtClean="0">
                <a:latin typeface="Times New Roman" pitchFamily="18" charset="0"/>
              </a:rPr>
              <a:t>        TCP</a:t>
            </a:r>
            <a:r>
              <a:rPr lang="zh-CN" altLang="zh-CN" sz="2000" smtClean="0">
                <a:latin typeface="Times New Roman" pitchFamily="18" charset="0"/>
              </a:rPr>
              <a:t>连接的建立主要是通过三次握手来建立的。所谓三次握手，就是通过客户端首先向服务器发送连接请求，服务器确认这一连接请求，再经客户端确认后，建立连接。在连接建立后，客户端和服务器才开始正常的数据通信，在通信结束后，由于</a:t>
            </a:r>
            <a:r>
              <a:rPr lang="en-US" altLang="zh-CN" sz="2000" smtClean="0">
                <a:latin typeface="Times New Roman" pitchFamily="18" charset="0"/>
              </a:rPr>
              <a:t>TCP</a:t>
            </a:r>
            <a:r>
              <a:rPr lang="zh-CN" altLang="zh-CN" sz="2000" smtClean="0">
                <a:latin typeface="Times New Roman" pitchFamily="18" charset="0"/>
              </a:rPr>
              <a:t>连接的双向性，在连接关闭时，每个方向需要单独地进行关闭，因此</a:t>
            </a:r>
            <a:r>
              <a:rPr lang="en-US" altLang="zh-CN" sz="2000" smtClean="0">
                <a:latin typeface="Times New Roman" pitchFamily="18" charset="0"/>
              </a:rPr>
              <a:t>TCP</a:t>
            </a:r>
            <a:r>
              <a:rPr lang="zh-CN" altLang="zh-CN" sz="2000" smtClean="0">
                <a:latin typeface="Times New Roman" pitchFamily="18" charset="0"/>
              </a:rPr>
              <a:t>使用四次握手来关闭一个连接。</a:t>
            </a:r>
          </a:p>
          <a:p>
            <a:pPr>
              <a:spcBef>
                <a:spcPct val="0"/>
              </a:spcBef>
            </a:pPr>
            <a:r>
              <a:rPr lang="zh-CN" altLang="zh-CN" sz="2000" smtClean="0">
                <a:latin typeface="Times New Roman" pitchFamily="18" charset="0"/>
              </a:rPr>
              <a:t>这个内容将在后面的小节中详细介绍。</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第三节 </a:t>
            </a:r>
            <a:r>
              <a:rPr lang="zh-CN" altLang="zh-CN" smtClean="0"/>
              <a:t>传输控制协议</a:t>
            </a:r>
          </a:p>
        </p:txBody>
      </p:sp>
      <p:sp>
        <p:nvSpPr>
          <p:cNvPr id="3" name="内容占位符 2"/>
          <p:cNvSpPr>
            <a:spLocks noGrp="1"/>
          </p:cNvSpPr>
          <p:nvPr>
            <p:ph idx="1"/>
          </p:nvPr>
        </p:nvSpPr>
        <p:spPr>
          <a:xfrm>
            <a:off x="179388" y="1052513"/>
            <a:ext cx="8569325" cy="5400675"/>
          </a:xfrm>
        </p:spPr>
        <p:txBody>
          <a:bodyPr/>
          <a:lstStyle/>
          <a:p>
            <a:pPr>
              <a:defRPr/>
            </a:pPr>
            <a:r>
              <a:rPr lang="zh-CN" altLang="zh-CN" dirty="0" smtClean="0">
                <a:solidFill>
                  <a:srgbClr val="FF0000"/>
                </a:solidFill>
                <a:latin typeface="+mn-lt"/>
              </a:rPr>
              <a:t>可靠</a:t>
            </a:r>
            <a:r>
              <a:rPr lang="zh-CN" altLang="zh-CN" dirty="0">
                <a:solidFill>
                  <a:srgbClr val="FF0000"/>
                </a:solidFill>
                <a:latin typeface="+mn-lt"/>
              </a:rPr>
              <a:t>传输的工作原理</a:t>
            </a:r>
            <a:endParaRPr lang="en-US" altLang="zh-CN" dirty="0">
              <a:solidFill>
                <a:srgbClr val="FF0000"/>
              </a:solidFill>
              <a:latin typeface="+mn-lt"/>
            </a:endParaRPr>
          </a:p>
          <a:p>
            <a:pPr>
              <a:defRPr/>
            </a:pPr>
            <a:endParaRPr lang="en-US" altLang="zh-CN" sz="1000" dirty="0" smtClean="0">
              <a:solidFill>
                <a:srgbClr val="FF0000"/>
              </a:solidFill>
              <a:latin typeface="+mn-lt"/>
            </a:endParaRPr>
          </a:p>
          <a:p>
            <a:pPr>
              <a:defRPr/>
            </a:pPr>
            <a:r>
              <a:rPr lang="zh-CN" altLang="en-US" sz="2000" dirty="0" smtClean="0">
                <a:latin typeface="+mn-lt"/>
              </a:rPr>
              <a:t>        </a:t>
            </a:r>
            <a:r>
              <a:rPr lang="zh-CN" altLang="en-US" sz="2000" dirty="0" smtClean="0">
                <a:latin typeface="+mj-lt"/>
              </a:rPr>
              <a:t>实现</a:t>
            </a:r>
            <a:r>
              <a:rPr lang="zh-CN" altLang="en-US" sz="2000" dirty="0">
                <a:latin typeface="+mj-lt"/>
              </a:rPr>
              <a:t>可靠传输的方法有很多，停止等待协议就是其中的一种，连续 </a:t>
            </a:r>
            <a:r>
              <a:rPr lang="en-US" altLang="zh-CN" sz="2000" dirty="0">
                <a:latin typeface="+mj-lt"/>
              </a:rPr>
              <a:t>ARQ</a:t>
            </a:r>
            <a:r>
              <a:rPr lang="zh-CN" altLang="en-US" sz="2000" dirty="0">
                <a:latin typeface="+mj-lt"/>
              </a:rPr>
              <a:t>协议应该是第二种，比前者的信道利用率高。</a:t>
            </a:r>
          </a:p>
          <a:p>
            <a:pPr>
              <a:defRPr/>
            </a:pPr>
            <a:r>
              <a:rPr lang="en-US" altLang="zh-CN" sz="2000" dirty="0">
                <a:solidFill>
                  <a:srgbClr val="00B0F0"/>
                </a:solidFill>
                <a:latin typeface="+mj-lt"/>
              </a:rPr>
              <a:t>1. </a:t>
            </a:r>
            <a:r>
              <a:rPr lang="zh-CN" altLang="en-US" sz="2000" dirty="0">
                <a:solidFill>
                  <a:srgbClr val="00B0F0"/>
                </a:solidFill>
                <a:latin typeface="+mj-lt"/>
              </a:rPr>
              <a:t>停止等待协议</a:t>
            </a:r>
          </a:p>
          <a:p>
            <a:pPr>
              <a:defRPr/>
            </a:pPr>
            <a:r>
              <a:rPr lang="en-US" altLang="zh-CN" sz="2000" dirty="0">
                <a:latin typeface="+mj-lt"/>
              </a:rPr>
              <a:t>(1</a:t>
            </a:r>
            <a:r>
              <a:rPr lang="en-US" altLang="zh-CN" sz="2000" dirty="0" smtClean="0">
                <a:latin typeface="+mj-lt"/>
              </a:rPr>
              <a:t>)</a:t>
            </a:r>
            <a:r>
              <a:rPr lang="zh-CN" altLang="en-US" sz="2000" dirty="0" smtClean="0">
                <a:latin typeface="+mj-lt"/>
              </a:rPr>
              <a:t>无差错</a:t>
            </a:r>
            <a:r>
              <a:rPr lang="zh-CN" altLang="en-US" sz="2000" dirty="0">
                <a:latin typeface="+mj-lt"/>
              </a:rPr>
              <a:t>情况、超时重传的情况分别如下图所示</a:t>
            </a:r>
            <a:r>
              <a:rPr lang="zh-CN" altLang="en-US" sz="2000" dirty="0" smtClean="0">
                <a:latin typeface="+mj-lt"/>
              </a:rPr>
              <a:t>：</a:t>
            </a:r>
            <a:endParaRPr lang="en-US" altLang="zh-CN" sz="2000" dirty="0" smtClean="0">
              <a:latin typeface="+mj-lt"/>
            </a:endParaRPr>
          </a:p>
          <a:p>
            <a:pPr>
              <a:defRPr/>
            </a:pPr>
            <a:endParaRPr lang="en-US" altLang="zh-CN" sz="2000" dirty="0">
              <a:latin typeface="+mj-lt"/>
            </a:endParaRPr>
          </a:p>
          <a:p>
            <a:pPr>
              <a:defRPr/>
            </a:pPr>
            <a:endParaRPr lang="en-US" altLang="zh-CN" sz="2000" dirty="0" smtClean="0">
              <a:latin typeface="+mj-lt"/>
            </a:endParaRPr>
          </a:p>
          <a:p>
            <a:pPr>
              <a:defRPr/>
            </a:pPr>
            <a:endParaRPr lang="en-US" altLang="zh-CN" sz="2000" dirty="0">
              <a:latin typeface="+mj-lt"/>
            </a:endParaRPr>
          </a:p>
          <a:p>
            <a:pPr>
              <a:defRPr/>
            </a:pPr>
            <a:endParaRPr lang="en-US" altLang="zh-CN" sz="2000" dirty="0" smtClean="0">
              <a:latin typeface="+mj-lt"/>
            </a:endParaRPr>
          </a:p>
          <a:p>
            <a:pPr>
              <a:defRPr/>
            </a:pPr>
            <a:endParaRPr lang="en-US" altLang="zh-CN" sz="2000" dirty="0">
              <a:latin typeface="+mj-lt"/>
            </a:endParaRPr>
          </a:p>
          <a:p>
            <a:pPr>
              <a:defRPr/>
            </a:pPr>
            <a:r>
              <a:rPr lang="en-US" altLang="zh-CN" sz="2000" dirty="0">
                <a:latin typeface="+mj-lt"/>
              </a:rPr>
              <a:t>(2</a:t>
            </a:r>
            <a:r>
              <a:rPr lang="en-US" altLang="zh-CN" sz="2000" dirty="0" smtClean="0">
                <a:latin typeface="+mj-lt"/>
              </a:rPr>
              <a:t>)</a:t>
            </a:r>
            <a:r>
              <a:rPr lang="zh-CN" altLang="en-US" sz="2000" dirty="0" smtClean="0">
                <a:latin typeface="+mj-lt"/>
              </a:rPr>
              <a:t>确认</a:t>
            </a:r>
            <a:r>
              <a:rPr lang="zh-CN" altLang="en-US" sz="2000" dirty="0">
                <a:latin typeface="+mj-lt"/>
              </a:rPr>
              <a:t>丢失、确认迟到的情况分别如下图所示：</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32088"/>
            <a:ext cx="4105275"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4868863"/>
            <a:ext cx="38576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第三节 </a:t>
            </a:r>
            <a:r>
              <a:rPr lang="zh-CN" altLang="zh-CN" smtClean="0"/>
              <a:t>传输控制协议</a:t>
            </a:r>
          </a:p>
        </p:txBody>
      </p:sp>
      <p:sp>
        <p:nvSpPr>
          <p:cNvPr id="29699" name="内容占位符 2"/>
          <p:cNvSpPr>
            <a:spLocks noGrp="1"/>
          </p:cNvSpPr>
          <p:nvPr>
            <p:ph idx="1"/>
          </p:nvPr>
        </p:nvSpPr>
        <p:spPr>
          <a:xfrm>
            <a:off x="179388" y="1052513"/>
            <a:ext cx="8856662" cy="5400675"/>
          </a:xfrm>
        </p:spPr>
        <p:txBody>
          <a:bodyPr/>
          <a:lstStyle/>
          <a:p>
            <a:pPr>
              <a:spcBef>
                <a:spcPct val="0"/>
              </a:spcBef>
            </a:pPr>
            <a:r>
              <a:rPr lang="zh-CN" altLang="zh-CN" smtClean="0">
                <a:solidFill>
                  <a:srgbClr val="FF0000"/>
                </a:solidFill>
                <a:latin typeface="Times New Roman" pitchFamily="18" charset="0"/>
              </a:rPr>
              <a:t>可靠传输的工作原理</a:t>
            </a:r>
            <a:endParaRPr lang="en-US" altLang="zh-CN"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a:p>
            <a:pPr>
              <a:spcBef>
                <a:spcPct val="0"/>
              </a:spcBef>
            </a:pPr>
            <a:r>
              <a:rPr lang="zh-CN" altLang="en-US" sz="2000" smtClean="0">
                <a:latin typeface="Times New Roman" pitchFamily="18" charset="0"/>
              </a:rPr>
              <a:t>        有如下注意事项：</a:t>
            </a:r>
          </a:p>
          <a:p>
            <a:pPr>
              <a:spcBef>
                <a:spcPct val="0"/>
              </a:spcBef>
            </a:pPr>
            <a:r>
              <a:rPr lang="en-US" altLang="zh-CN" sz="2000" smtClean="0">
                <a:latin typeface="Times New Roman" pitchFamily="18" charset="0"/>
              </a:rPr>
              <a:t>(1)</a:t>
            </a:r>
            <a:r>
              <a:rPr lang="zh-CN" altLang="en-US" sz="2000" smtClean="0">
                <a:latin typeface="Times New Roman" pitchFamily="18" charset="0"/>
              </a:rPr>
              <a:t>在发送完一个分组后，必须暂时保留已发送的分组的副本。</a:t>
            </a:r>
          </a:p>
          <a:p>
            <a:pPr>
              <a:spcBef>
                <a:spcPct val="0"/>
              </a:spcBef>
            </a:pPr>
            <a:r>
              <a:rPr lang="en-US" altLang="zh-CN" sz="2000" smtClean="0">
                <a:latin typeface="Times New Roman" pitchFamily="18" charset="0"/>
              </a:rPr>
              <a:t>(2)</a:t>
            </a:r>
            <a:r>
              <a:rPr lang="zh-CN" altLang="en-US" sz="2000" smtClean="0">
                <a:latin typeface="Times New Roman" pitchFamily="18" charset="0"/>
              </a:rPr>
              <a:t>分组和确认分组都必须进行编号。</a:t>
            </a:r>
          </a:p>
          <a:p>
            <a:pPr>
              <a:spcBef>
                <a:spcPct val="0"/>
              </a:spcBef>
            </a:pPr>
            <a:r>
              <a:rPr lang="en-US" altLang="zh-CN" sz="2000" smtClean="0">
                <a:latin typeface="Times New Roman" pitchFamily="18" charset="0"/>
              </a:rPr>
              <a:t>(3)</a:t>
            </a:r>
            <a:r>
              <a:rPr lang="zh-CN" altLang="en-US" sz="2000" smtClean="0">
                <a:latin typeface="Times New Roman" pitchFamily="18" charset="0"/>
              </a:rPr>
              <a:t>超时计时器的重传时间应当比数据在分组传输的平均往返时间更长一些。</a:t>
            </a:r>
          </a:p>
          <a:p>
            <a:pPr>
              <a:spcBef>
                <a:spcPct val="0"/>
              </a:spcBef>
            </a:pPr>
            <a:r>
              <a:rPr lang="zh-CN" altLang="en-US" sz="2000" smtClean="0">
                <a:latin typeface="Times New Roman" pitchFamily="18" charset="0"/>
              </a:rPr>
              <a:t>        使用上述的确认和重传机制，就可以在不可靠的传输网络上实现可靠的通信。这种可靠传输协议常称为自动重传请求</a:t>
            </a:r>
            <a:r>
              <a:rPr lang="en-US" altLang="zh-CN" sz="2000" smtClean="0">
                <a:latin typeface="Times New Roman" pitchFamily="18" charset="0"/>
              </a:rPr>
              <a:t>ARQ (Automatic Repeat Request)</a:t>
            </a:r>
            <a:r>
              <a:rPr lang="zh-CN" altLang="en-US" sz="2000" smtClean="0">
                <a:latin typeface="Times New Roman" pitchFamily="18" charset="0"/>
              </a:rPr>
              <a:t>。</a:t>
            </a:r>
            <a:r>
              <a:rPr lang="en-US" altLang="zh-CN" sz="2000" smtClean="0">
                <a:latin typeface="Times New Roman" pitchFamily="18" charset="0"/>
              </a:rPr>
              <a:t>ARQ</a:t>
            </a:r>
            <a:r>
              <a:rPr lang="zh-CN" altLang="en-US" sz="2000" smtClean="0">
                <a:latin typeface="Times New Roman" pitchFamily="18" charset="0"/>
              </a:rPr>
              <a:t>表明重传的请求是自动进行的。接收方不需要请求发送方重传某个出错的分组 。停止等待协议的优点是简单，但缺点是信道利用率太低。</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zh-CN" altLang="zh-CN" sz="2000" smtClean="0"/>
              <a:t>其公式如下：</a:t>
            </a:r>
            <a:r>
              <a:rPr lang="pl-PL" altLang="zh-CN" sz="2000" smtClean="0">
                <a:latin typeface="Times New Roman" pitchFamily="18" charset="0"/>
              </a:rPr>
              <a:t>U=TD/(TD+RTT+TA)</a:t>
            </a:r>
            <a:endParaRPr lang="zh-CN" altLang="zh-CN" sz="2000" smtClean="0">
              <a:latin typeface="Times New Roman" pitchFamily="18" charset="0"/>
            </a:endParaRPr>
          </a:p>
          <a:p>
            <a:pPr>
              <a:spcBef>
                <a:spcPct val="0"/>
              </a:spcBef>
            </a:pPr>
            <a:endParaRPr lang="zh-CN" altLang="en-US" sz="2000" smtClean="0">
              <a:latin typeface="Times New Roman" pitchFamily="18" charset="0"/>
            </a:endParaRP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149725"/>
            <a:ext cx="2879725"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第三节 </a:t>
            </a:r>
            <a:r>
              <a:rPr lang="zh-CN" altLang="zh-CN" smtClean="0"/>
              <a:t>传输控制协议</a:t>
            </a:r>
          </a:p>
        </p:txBody>
      </p:sp>
      <p:sp>
        <p:nvSpPr>
          <p:cNvPr id="30723" name="内容占位符 2"/>
          <p:cNvSpPr>
            <a:spLocks noGrp="1"/>
          </p:cNvSpPr>
          <p:nvPr>
            <p:ph idx="1"/>
          </p:nvPr>
        </p:nvSpPr>
        <p:spPr>
          <a:xfrm>
            <a:off x="179388" y="1052513"/>
            <a:ext cx="8856662" cy="5400675"/>
          </a:xfrm>
        </p:spPr>
        <p:txBody>
          <a:bodyPr/>
          <a:lstStyle/>
          <a:p>
            <a:pPr>
              <a:spcBef>
                <a:spcPct val="0"/>
              </a:spcBef>
            </a:pPr>
            <a:r>
              <a:rPr lang="zh-CN" altLang="zh-CN" smtClean="0">
                <a:solidFill>
                  <a:srgbClr val="FF0000"/>
                </a:solidFill>
                <a:latin typeface="Times New Roman" pitchFamily="18" charset="0"/>
              </a:rPr>
              <a:t>可靠传输的工作原理</a:t>
            </a:r>
            <a:endParaRPr lang="en-US" altLang="zh-CN"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连续</a:t>
            </a:r>
            <a:r>
              <a:rPr lang="en-US" altLang="zh-CN" sz="2000" smtClean="0">
                <a:solidFill>
                  <a:srgbClr val="00B0F0"/>
                </a:solidFill>
                <a:latin typeface="Times New Roman" pitchFamily="18" charset="0"/>
              </a:rPr>
              <a:t>ARQ</a:t>
            </a:r>
            <a:r>
              <a:rPr lang="zh-CN" altLang="zh-CN" sz="2000" smtClean="0">
                <a:solidFill>
                  <a:srgbClr val="00B0F0"/>
                </a:solidFill>
                <a:latin typeface="Times New Roman" pitchFamily="18" charset="0"/>
              </a:rPr>
              <a:t>协议</a:t>
            </a:r>
            <a:endParaRPr lang="en-US" altLang="zh-CN" sz="2000" smtClean="0">
              <a:solidFill>
                <a:srgbClr val="00B0F0"/>
              </a:solidFill>
              <a:latin typeface="Times New Roman" pitchFamily="18" charset="0"/>
            </a:endParaRPr>
          </a:p>
          <a:p>
            <a:pPr>
              <a:spcBef>
                <a:spcPct val="0"/>
              </a:spcBef>
            </a:pPr>
            <a:endParaRPr lang="zh-CN"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为了提高信道利用率，发送方可连续发送多个分组，不必每发完一个分组就停顿下来等待对方的确认。由于信道上一直有数据不间断地传送，这种传输方式可获得很高的信道利用率。</a:t>
            </a:r>
          </a:p>
          <a:p>
            <a:pPr>
              <a:spcBef>
                <a:spcPct val="0"/>
              </a:spcBef>
            </a:pPr>
            <a:r>
              <a:rPr lang="en-US" altLang="zh-CN" sz="2000" smtClean="0">
                <a:latin typeface="Times New Roman" pitchFamily="18" charset="0"/>
              </a:rPr>
              <a:t>        </a:t>
            </a:r>
            <a:r>
              <a:rPr lang="zh-CN" altLang="zh-CN" sz="2000" smtClean="0">
                <a:latin typeface="Times New Roman" pitchFamily="18" charset="0"/>
              </a:rPr>
              <a:t>接收方一般采用累积确认的方式。即不必对收到的分组逐个发送确认，而是对按序到达的最后一个分组发送确认，这样就表示：到这个分组为止的所有分组都已正确收到了。累积确认容易实现，即使确认丢失也不必重传，但不能向发送方反映出接收方已经正确收到的所有分组的信息。</a:t>
            </a:r>
          </a:p>
          <a:p>
            <a:pPr>
              <a:spcBef>
                <a:spcPct val="0"/>
              </a:spcBef>
            </a:pPr>
            <a:r>
              <a:rPr lang="en-US" altLang="zh-CN" sz="2000" smtClean="0">
                <a:latin typeface="Times New Roman" pitchFamily="18" charset="0"/>
              </a:rPr>
              <a:t>        </a:t>
            </a:r>
            <a:r>
              <a:rPr lang="zh-CN" altLang="zh-CN" sz="2000" smtClean="0">
                <a:latin typeface="Times New Roman" pitchFamily="18" charset="0"/>
              </a:rPr>
              <a:t>如果发送方发送了前</a:t>
            </a:r>
            <a:r>
              <a:rPr lang="en-US" altLang="zh-CN" sz="2000" smtClean="0">
                <a:latin typeface="Times New Roman" pitchFamily="18" charset="0"/>
              </a:rPr>
              <a:t> 5 </a:t>
            </a:r>
            <a:r>
              <a:rPr lang="zh-CN" altLang="zh-CN" sz="2000" smtClean="0">
                <a:latin typeface="Times New Roman" pitchFamily="18" charset="0"/>
              </a:rPr>
              <a:t>个分组，而第</a:t>
            </a:r>
            <a:r>
              <a:rPr lang="en-US" altLang="zh-CN" sz="2000" smtClean="0">
                <a:latin typeface="Times New Roman" pitchFamily="18" charset="0"/>
              </a:rPr>
              <a:t>3</a:t>
            </a:r>
            <a:r>
              <a:rPr lang="zh-CN" altLang="zh-CN" sz="2000" smtClean="0">
                <a:latin typeface="Times New Roman" pitchFamily="18" charset="0"/>
              </a:rPr>
              <a:t>个分组丢失了。这时接收方只能对前两个分组发出确认。发送方无法知道后面三个分组的下落，而只好把后面的三个分组都再重传一次，这叫做回退</a:t>
            </a:r>
            <a:r>
              <a:rPr lang="en-US" altLang="zh-CN" sz="2000" smtClean="0">
                <a:latin typeface="Times New Roman" pitchFamily="18" charset="0"/>
              </a:rPr>
              <a:t>N</a:t>
            </a:r>
            <a:r>
              <a:rPr lang="zh-CN" altLang="zh-CN" sz="2000" smtClean="0">
                <a:latin typeface="Times New Roman" pitchFamily="18" charset="0"/>
              </a:rPr>
              <a:t>，表示需要再退回来重传已发送过的</a:t>
            </a:r>
            <a:r>
              <a:rPr lang="en-US" altLang="zh-CN" sz="2000" smtClean="0">
                <a:latin typeface="Times New Roman" pitchFamily="18" charset="0"/>
              </a:rPr>
              <a:t>N</a:t>
            </a:r>
            <a:r>
              <a:rPr lang="zh-CN" altLang="zh-CN" sz="2000" smtClean="0">
                <a:latin typeface="Times New Roman" pitchFamily="18" charset="0"/>
              </a:rPr>
              <a:t>个分组。可见当通信线路质量不好时，连续</a:t>
            </a:r>
            <a:r>
              <a:rPr lang="en-US" altLang="zh-CN" sz="2000" smtClean="0">
                <a:latin typeface="Times New Roman" pitchFamily="18" charset="0"/>
              </a:rPr>
              <a:t> ARQ </a:t>
            </a:r>
            <a:r>
              <a:rPr lang="zh-CN" altLang="zh-CN" sz="2000" smtClean="0">
                <a:latin typeface="Times New Roman" pitchFamily="18" charset="0"/>
              </a:rPr>
              <a:t>协议会带来负面的影响。</a:t>
            </a:r>
          </a:p>
          <a:p>
            <a:pPr>
              <a:spcBef>
                <a:spcPct val="0"/>
              </a:spcBef>
            </a:pPr>
            <a:endParaRPr lang="zh-CN" alt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第三节 </a:t>
            </a:r>
            <a:r>
              <a:rPr lang="zh-CN" altLang="zh-CN" smtClean="0"/>
              <a:t>传输控制协议</a:t>
            </a:r>
          </a:p>
        </p:txBody>
      </p:sp>
      <p:sp>
        <p:nvSpPr>
          <p:cNvPr id="31747"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报文段</a:t>
            </a:r>
            <a:endParaRPr lang="en-US" altLang="zh-CN"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a:p>
            <a:pPr>
              <a:spcBef>
                <a:spcPct val="0"/>
              </a:spcBef>
            </a:pPr>
            <a:r>
              <a:rPr lang="en-US" altLang="zh-CN" sz="2000" smtClean="0">
                <a:latin typeface="Times New Roman" pitchFamily="18" charset="0"/>
              </a:rPr>
              <a:t>        TCP</a:t>
            </a:r>
            <a:r>
              <a:rPr lang="zh-CN" altLang="zh-CN" sz="2000" smtClean="0">
                <a:latin typeface="Times New Roman" pitchFamily="18" charset="0"/>
              </a:rPr>
              <a:t>协议是通过段格式来表达的。一个</a:t>
            </a:r>
            <a:r>
              <a:rPr lang="en-US" altLang="zh-CN" sz="2000" smtClean="0">
                <a:latin typeface="Times New Roman" pitchFamily="18" charset="0"/>
              </a:rPr>
              <a:t>TCP</a:t>
            </a:r>
            <a:r>
              <a:rPr lang="zh-CN" altLang="zh-CN" sz="2000" smtClean="0">
                <a:latin typeface="Times New Roman" pitchFamily="18" charset="0"/>
              </a:rPr>
              <a:t>数据段由一个</a:t>
            </a:r>
            <a:r>
              <a:rPr lang="en-US" altLang="zh-CN" sz="2000" smtClean="0">
                <a:latin typeface="Times New Roman" pitchFamily="18" charset="0"/>
              </a:rPr>
              <a:t>20B</a:t>
            </a:r>
            <a:r>
              <a:rPr lang="zh-CN" altLang="zh-CN" sz="2000" smtClean="0">
                <a:latin typeface="Times New Roman" pitchFamily="18" charset="0"/>
              </a:rPr>
              <a:t>的头部、一个可选部分和一个用户数据部分组成。</a:t>
            </a:r>
            <a:r>
              <a:rPr lang="en-US" altLang="zh-CN" sz="2000" smtClean="0">
                <a:latin typeface="Times New Roman" pitchFamily="18" charset="0"/>
              </a:rPr>
              <a:t>TCP</a:t>
            </a:r>
            <a:r>
              <a:rPr lang="zh-CN" altLang="zh-CN" sz="2000" smtClean="0">
                <a:latin typeface="Times New Roman" pitchFamily="18" charset="0"/>
              </a:rPr>
              <a:t>段的固定头部长度为</a:t>
            </a:r>
            <a:r>
              <a:rPr lang="en-US" altLang="zh-CN" sz="2000" smtClean="0">
                <a:latin typeface="Times New Roman" pitchFamily="18" charset="0"/>
              </a:rPr>
              <a:t>20</a:t>
            </a:r>
            <a:r>
              <a:rPr lang="zh-CN" altLang="zh-CN" sz="2000" smtClean="0">
                <a:latin typeface="Times New Roman" pitchFamily="18" charset="0"/>
              </a:rPr>
              <a:t>个字节，同时支持最多</a:t>
            </a:r>
            <a:r>
              <a:rPr lang="en-US" altLang="zh-CN" sz="2000" smtClean="0">
                <a:latin typeface="Times New Roman" pitchFamily="18" charset="0"/>
              </a:rPr>
              <a:t>40</a:t>
            </a:r>
            <a:r>
              <a:rPr lang="zh-CN" altLang="zh-CN" sz="2000" smtClean="0">
                <a:latin typeface="Times New Roman" pitchFamily="18" charset="0"/>
              </a:rPr>
              <a:t>个字节的</a:t>
            </a:r>
            <a:r>
              <a:rPr lang="en-US" altLang="zh-CN" sz="2000" smtClean="0">
                <a:latin typeface="Times New Roman" pitchFamily="18" charset="0"/>
              </a:rPr>
              <a:t>TCP</a:t>
            </a:r>
            <a:r>
              <a:rPr lang="zh-CN" altLang="zh-CN" sz="2000" smtClean="0">
                <a:latin typeface="Times New Roman" pitchFamily="18" charset="0"/>
              </a:rPr>
              <a:t>选项。</a:t>
            </a:r>
            <a:r>
              <a:rPr lang="en-US" altLang="zh-CN" sz="2000" smtClean="0">
                <a:latin typeface="Times New Roman" pitchFamily="18" charset="0"/>
              </a:rPr>
              <a:t>TCP</a:t>
            </a:r>
            <a:r>
              <a:rPr lang="zh-CN" altLang="zh-CN" sz="2000" smtClean="0">
                <a:latin typeface="Times New Roman" pitchFamily="18" charset="0"/>
              </a:rPr>
              <a:t>报文的首部如图</a:t>
            </a:r>
            <a:r>
              <a:rPr lang="en-US" altLang="zh-CN" sz="2000" smtClean="0">
                <a:latin typeface="Times New Roman" pitchFamily="18" charset="0"/>
              </a:rPr>
              <a:t>7-6</a:t>
            </a:r>
            <a:r>
              <a:rPr lang="zh-CN" altLang="zh-CN" sz="2000" smtClean="0">
                <a:latin typeface="Times New Roman" pitchFamily="18" charset="0"/>
              </a:rPr>
              <a:t>所示</a:t>
            </a:r>
            <a:r>
              <a:rPr lang="zh-CN" altLang="en-US" sz="2000" smtClean="0">
                <a:latin typeface="Times New Roman" pitchFamily="18" charset="0"/>
              </a:rPr>
              <a:t>（见下一张幻灯片）</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下面对图</a:t>
            </a:r>
            <a:r>
              <a:rPr lang="en-US" altLang="zh-CN" sz="2000" smtClean="0">
                <a:latin typeface="Times New Roman" pitchFamily="18" charset="0"/>
              </a:rPr>
              <a:t>7-6</a:t>
            </a:r>
            <a:r>
              <a:rPr lang="zh-CN" altLang="zh-CN" sz="2000" smtClean="0">
                <a:latin typeface="Times New Roman" pitchFamily="18" charset="0"/>
              </a:rPr>
              <a:t>所示的</a:t>
            </a:r>
            <a:r>
              <a:rPr lang="en-US" altLang="zh-CN" sz="2000" smtClean="0">
                <a:latin typeface="Times New Roman" pitchFamily="18" charset="0"/>
              </a:rPr>
              <a:t>TCP</a:t>
            </a:r>
            <a:r>
              <a:rPr lang="zh-CN" altLang="zh-CN" sz="2000" smtClean="0">
                <a:latin typeface="Times New Roman" pitchFamily="18" charset="0"/>
              </a:rPr>
              <a:t>报文首部的各个部分给出详细的解释。</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）源端口和目的端口字段：各占</a:t>
            </a:r>
            <a:r>
              <a:rPr lang="en-US" altLang="zh-CN" sz="2000" smtClean="0">
                <a:latin typeface="Times New Roman" pitchFamily="18" charset="0"/>
              </a:rPr>
              <a:t>2B</a:t>
            </a:r>
            <a:r>
              <a:rPr lang="zh-CN" altLang="zh-CN" sz="2000" smtClean="0">
                <a:latin typeface="Times New Roman" pitchFamily="18" charset="0"/>
              </a:rPr>
              <a:t>。端口是运输层与应用层的服务接口。运输层的复用和分用功能都要通过端口才能实现。</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）序号字段：占</a:t>
            </a:r>
            <a:r>
              <a:rPr lang="en-US" altLang="zh-CN" sz="2000" smtClean="0">
                <a:latin typeface="Times New Roman" pitchFamily="18" charset="0"/>
              </a:rPr>
              <a:t>4B</a:t>
            </a:r>
            <a:r>
              <a:rPr lang="zh-CN" altLang="zh-CN" sz="2000" smtClean="0">
                <a:latin typeface="Times New Roman" pitchFamily="18" charset="0"/>
              </a:rPr>
              <a:t>。</a:t>
            </a:r>
            <a:r>
              <a:rPr lang="en-US" altLang="zh-CN" sz="2000" smtClean="0">
                <a:latin typeface="Times New Roman" pitchFamily="18" charset="0"/>
              </a:rPr>
              <a:t>TCP </a:t>
            </a:r>
            <a:r>
              <a:rPr lang="zh-CN" altLang="zh-CN" sz="2000" smtClean="0">
                <a:latin typeface="Times New Roman" pitchFamily="18" charset="0"/>
              </a:rPr>
              <a:t>是面向数据流的，传送的报文可看成连续的数据流，因此将</a:t>
            </a:r>
            <a:r>
              <a:rPr lang="en-US" altLang="zh-CN" sz="2000" smtClean="0">
                <a:latin typeface="Times New Roman" pitchFamily="18" charset="0"/>
              </a:rPr>
              <a:t>TCP </a:t>
            </a:r>
            <a:r>
              <a:rPr lang="zh-CN" altLang="zh-CN" sz="2000" smtClean="0">
                <a:latin typeface="Times New Roman" pitchFamily="18" charset="0"/>
              </a:rPr>
              <a:t>连接中传送的数据流中的每一个字节都编上一个序号。顺序号字段的值则指的是本报文段所发送的数据的第一个字节的序号。编号是以数据字节为单位的，初始序列号不一定为</a:t>
            </a:r>
            <a:r>
              <a:rPr lang="en-US" altLang="zh-CN" sz="2000" smtClean="0">
                <a:latin typeface="Times New Roman" pitchFamily="18" charset="0"/>
              </a:rPr>
              <a:t>1</a:t>
            </a:r>
            <a:r>
              <a:rPr lang="zh-CN" altLang="zh-CN" sz="2000" smtClean="0">
                <a:latin typeface="Times New Roman" pitchFamily="18" charset="0"/>
              </a:rPr>
              <a:t>，在连接建立时协商确定。例如，某报文数据报的第一字节的序号是</a:t>
            </a:r>
            <a:r>
              <a:rPr lang="en-US" altLang="zh-CN" sz="2000" smtClean="0">
                <a:latin typeface="Times New Roman" pitchFamily="18" charset="0"/>
              </a:rPr>
              <a:t>301</a:t>
            </a:r>
            <a:r>
              <a:rPr lang="zh-CN" altLang="zh-CN" sz="2000" smtClean="0">
                <a:latin typeface="Times New Roman" pitchFamily="18" charset="0"/>
              </a:rPr>
              <a:t>，携带的数据共</a:t>
            </a:r>
            <a:r>
              <a:rPr lang="en-US" altLang="zh-CN" sz="2000" smtClean="0">
                <a:latin typeface="Times New Roman" pitchFamily="18" charset="0"/>
              </a:rPr>
              <a:t>100B</a:t>
            </a:r>
            <a:r>
              <a:rPr lang="zh-CN" altLang="zh-CN" sz="2000" smtClean="0">
                <a:latin typeface="Times New Roman" pitchFamily="18" charset="0"/>
              </a:rPr>
              <a:t>，则最后一个字节的序号是</a:t>
            </a:r>
            <a:r>
              <a:rPr lang="en-US" altLang="zh-CN" sz="2000" smtClean="0">
                <a:latin typeface="Times New Roman" pitchFamily="18" charset="0"/>
              </a:rPr>
              <a:t>400</a:t>
            </a:r>
            <a:r>
              <a:rPr lang="zh-CN" altLang="zh-CN" sz="2000" smtClean="0">
                <a:latin typeface="Times New Roman" pitchFamily="18" charset="0"/>
              </a:rPr>
              <a:t>，这样，下一个报文的数据序号应当从</a:t>
            </a:r>
            <a:r>
              <a:rPr lang="en-US" altLang="zh-CN" sz="2000" smtClean="0">
                <a:latin typeface="Times New Roman" pitchFamily="18" charset="0"/>
              </a:rPr>
              <a:t>401</a:t>
            </a:r>
            <a:r>
              <a:rPr lang="zh-CN" altLang="zh-CN" sz="2000" smtClean="0">
                <a:latin typeface="Times New Roman" pitchFamily="18" charset="0"/>
              </a:rPr>
              <a:t>开始，即下一个报文的顺序号的值为</a:t>
            </a:r>
            <a:r>
              <a:rPr lang="en-US" altLang="zh-CN" sz="2000" smtClean="0">
                <a:latin typeface="Times New Roman" pitchFamily="18" charset="0"/>
              </a:rPr>
              <a:t>401</a:t>
            </a:r>
            <a:r>
              <a:rPr lang="zh-CN" altLang="zh-CN" sz="2000" smtClean="0">
                <a:latin typeface="Times New Roman"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第三节 </a:t>
            </a:r>
            <a:r>
              <a:rPr lang="zh-CN" altLang="zh-CN" smtClean="0"/>
              <a:t>传输控制协议</a:t>
            </a:r>
          </a:p>
        </p:txBody>
      </p:sp>
      <p:sp>
        <p:nvSpPr>
          <p:cNvPr id="32771"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报文段</a:t>
            </a:r>
            <a:endParaRPr lang="en-US" altLang="zh-CN" smtClean="0">
              <a:solidFill>
                <a:srgbClr val="FF0000"/>
              </a:solidFill>
              <a:latin typeface="Times New Roman" pitchFamily="18" charset="0"/>
            </a:endParaRPr>
          </a:p>
          <a:p>
            <a:pPr>
              <a:spcBef>
                <a:spcPct val="0"/>
              </a:spcBef>
            </a:pPr>
            <a:endParaRPr lang="en-US" altLang="zh-CN" sz="1000" smtClean="0">
              <a:solidFill>
                <a:srgbClr val="FF0000"/>
              </a:solidFill>
              <a:latin typeface="Times New Roman" pitchFamily="18" charset="0"/>
            </a:endParaRP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816100"/>
            <a:ext cx="72739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00113" y="5661025"/>
            <a:ext cx="6767512" cy="369888"/>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7-6  TCP</a:t>
            </a:r>
            <a:r>
              <a:rPr lang="zh-CN" altLang="zh-CN" dirty="0">
                <a:latin typeface="+mn-lt"/>
                <a:ea typeface="+mj-ea"/>
              </a:rPr>
              <a:t>报文的首部</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第三节 </a:t>
            </a:r>
            <a:r>
              <a:rPr lang="zh-CN" altLang="zh-CN" smtClean="0"/>
              <a:t>传输控制协议</a:t>
            </a:r>
          </a:p>
        </p:txBody>
      </p:sp>
      <p:sp>
        <p:nvSpPr>
          <p:cNvPr id="33795"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报文段</a:t>
            </a:r>
            <a:endParaRPr lang="en-US" altLang="zh-CN" smtClean="0">
              <a:solidFill>
                <a:srgbClr val="FF0000"/>
              </a:solidFill>
              <a:latin typeface="Times New Roman" pitchFamily="18" charset="0"/>
            </a:endParaRPr>
          </a:p>
          <a:p>
            <a:pPr>
              <a:spcBef>
                <a:spcPct val="0"/>
              </a:spcBef>
            </a:pPr>
            <a:r>
              <a:rPr lang="zh-CN" altLang="en-US" sz="1800" smtClean="0">
                <a:latin typeface="Times New Roman" pitchFamily="18" charset="0"/>
              </a:rPr>
              <a:t>（</a:t>
            </a:r>
            <a:r>
              <a:rPr lang="en-US" altLang="zh-CN" sz="1800" smtClean="0">
                <a:latin typeface="Times New Roman" pitchFamily="18" charset="0"/>
              </a:rPr>
              <a:t>3</a:t>
            </a:r>
            <a:r>
              <a:rPr lang="zh-CN" altLang="en-US" sz="1800" smtClean="0">
                <a:latin typeface="Times New Roman" pitchFamily="18" charset="0"/>
              </a:rPr>
              <a:t>）确认号字段：占</a:t>
            </a:r>
            <a:r>
              <a:rPr lang="en-US" altLang="zh-CN" sz="1800" smtClean="0">
                <a:latin typeface="Times New Roman" pitchFamily="18" charset="0"/>
              </a:rPr>
              <a:t>4B</a:t>
            </a:r>
            <a:r>
              <a:rPr lang="zh-CN" altLang="en-US" sz="1800" smtClean="0">
                <a:latin typeface="Times New Roman" pitchFamily="18" charset="0"/>
              </a:rPr>
              <a:t>，是期望收到对方下一个报文段的数据的第一个字节的序号。 </a:t>
            </a:r>
          </a:p>
          <a:p>
            <a:pPr>
              <a:spcBef>
                <a:spcPct val="0"/>
              </a:spcBef>
            </a:pPr>
            <a:r>
              <a:rPr lang="zh-CN" altLang="en-US" sz="1800" smtClean="0">
                <a:latin typeface="Times New Roman" pitchFamily="18" charset="0"/>
              </a:rPr>
              <a:t>（</a:t>
            </a:r>
            <a:r>
              <a:rPr lang="en-US" altLang="zh-CN" sz="1800" smtClean="0">
                <a:latin typeface="Times New Roman" pitchFamily="18" charset="0"/>
              </a:rPr>
              <a:t>4</a:t>
            </a:r>
            <a:r>
              <a:rPr lang="zh-CN" altLang="en-US" sz="1800" smtClean="0">
                <a:latin typeface="Times New Roman" pitchFamily="18" charset="0"/>
              </a:rPr>
              <a:t>）数据偏移：占</a:t>
            </a:r>
            <a:r>
              <a:rPr lang="en-US" altLang="zh-CN" sz="1800" smtClean="0">
                <a:latin typeface="Times New Roman" pitchFamily="18" charset="0"/>
              </a:rPr>
              <a:t>4</a:t>
            </a:r>
            <a:r>
              <a:rPr lang="zh-CN" altLang="en-US" sz="1800" smtClean="0">
                <a:latin typeface="Times New Roman" pitchFamily="18" charset="0"/>
              </a:rPr>
              <a:t>位，它指出</a:t>
            </a:r>
            <a:r>
              <a:rPr lang="en-US" altLang="zh-CN" sz="1800" smtClean="0">
                <a:latin typeface="Times New Roman" pitchFamily="18" charset="0"/>
              </a:rPr>
              <a:t>TCP</a:t>
            </a:r>
            <a:r>
              <a:rPr lang="zh-CN" altLang="en-US" sz="1800" smtClean="0">
                <a:latin typeface="Times New Roman" pitchFamily="18" charset="0"/>
              </a:rPr>
              <a:t>报文段的数据起始处距离 </a:t>
            </a:r>
            <a:r>
              <a:rPr lang="en-US" altLang="zh-CN" sz="1800" smtClean="0">
                <a:latin typeface="Times New Roman" pitchFamily="18" charset="0"/>
              </a:rPr>
              <a:t>TCP </a:t>
            </a:r>
            <a:r>
              <a:rPr lang="zh-CN" altLang="en-US" sz="1800" smtClean="0">
                <a:latin typeface="Times New Roman" pitchFamily="18" charset="0"/>
              </a:rPr>
              <a:t>报文段的起始处有多远。“数据偏移”的单位不是字节而是</a:t>
            </a:r>
            <a:r>
              <a:rPr lang="en-US" altLang="zh-CN" sz="1800" smtClean="0">
                <a:latin typeface="Times New Roman" pitchFamily="18" charset="0"/>
              </a:rPr>
              <a:t>32</a:t>
            </a:r>
            <a:r>
              <a:rPr lang="zh-CN" altLang="en-US" sz="1800" smtClean="0">
                <a:latin typeface="Times New Roman" pitchFamily="18" charset="0"/>
              </a:rPr>
              <a:t>位字（以</a:t>
            </a:r>
            <a:r>
              <a:rPr lang="en-US" altLang="zh-CN" sz="1800" smtClean="0">
                <a:latin typeface="Times New Roman" pitchFamily="18" charset="0"/>
              </a:rPr>
              <a:t>4B</a:t>
            </a:r>
            <a:r>
              <a:rPr lang="zh-CN" altLang="en-US" sz="1800" smtClean="0">
                <a:latin typeface="Times New Roman" pitchFamily="18" charset="0"/>
              </a:rPr>
              <a:t>的长为计算单位）。由于</a:t>
            </a:r>
            <a:r>
              <a:rPr lang="en-US" altLang="zh-CN" sz="1800" smtClean="0">
                <a:latin typeface="Times New Roman" pitchFamily="18" charset="0"/>
              </a:rPr>
              <a:t>4</a:t>
            </a:r>
            <a:r>
              <a:rPr lang="zh-CN" altLang="en-US" sz="1800" smtClean="0">
                <a:latin typeface="Times New Roman" pitchFamily="18" charset="0"/>
              </a:rPr>
              <a:t>位能够表示的最大十进制数字是</a:t>
            </a:r>
            <a:r>
              <a:rPr lang="en-US" altLang="zh-CN" sz="1800" smtClean="0">
                <a:latin typeface="Times New Roman" pitchFamily="18" charset="0"/>
              </a:rPr>
              <a:t>15</a:t>
            </a:r>
            <a:r>
              <a:rPr lang="zh-CN" altLang="en-US" sz="1800" smtClean="0">
                <a:latin typeface="Times New Roman" pitchFamily="18" charset="0"/>
              </a:rPr>
              <a:t>，因此数据偏移的最大值是</a:t>
            </a:r>
            <a:r>
              <a:rPr lang="en-US" altLang="zh-CN" sz="1800" smtClean="0">
                <a:latin typeface="Times New Roman" pitchFamily="18" charset="0"/>
              </a:rPr>
              <a:t>60B</a:t>
            </a:r>
            <a:r>
              <a:rPr lang="zh-CN" altLang="en-US" sz="1800" smtClean="0">
                <a:latin typeface="Times New Roman" pitchFamily="18" charset="0"/>
              </a:rPr>
              <a:t>，这也是</a:t>
            </a:r>
            <a:r>
              <a:rPr lang="en-US" altLang="zh-CN" sz="1800" smtClean="0">
                <a:latin typeface="Times New Roman" pitchFamily="18" charset="0"/>
              </a:rPr>
              <a:t>TCP</a:t>
            </a:r>
            <a:r>
              <a:rPr lang="zh-CN" altLang="en-US" sz="1800" smtClean="0">
                <a:latin typeface="Times New Roman" pitchFamily="18" charset="0"/>
              </a:rPr>
              <a:t>首部的最大长度。</a:t>
            </a:r>
          </a:p>
          <a:p>
            <a:pPr>
              <a:spcBef>
                <a:spcPct val="0"/>
              </a:spcBef>
            </a:pPr>
            <a:r>
              <a:rPr lang="zh-CN" altLang="en-US" sz="1800" smtClean="0">
                <a:latin typeface="Times New Roman" pitchFamily="18" charset="0"/>
              </a:rPr>
              <a:t>（</a:t>
            </a:r>
            <a:r>
              <a:rPr lang="en-US" altLang="zh-CN" sz="1800" smtClean="0">
                <a:latin typeface="Times New Roman" pitchFamily="18" charset="0"/>
              </a:rPr>
              <a:t>5</a:t>
            </a:r>
            <a:r>
              <a:rPr lang="zh-CN" altLang="en-US" sz="1800" smtClean="0">
                <a:latin typeface="Times New Roman" pitchFamily="18" charset="0"/>
              </a:rPr>
              <a:t>）保留字段：占</a:t>
            </a:r>
            <a:r>
              <a:rPr lang="en-US" altLang="zh-CN" sz="1800" smtClean="0">
                <a:latin typeface="Times New Roman" pitchFamily="18" charset="0"/>
              </a:rPr>
              <a:t>6</a:t>
            </a:r>
            <a:r>
              <a:rPr lang="zh-CN" altLang="en-US" sz="1800" smtClean="0">
                <a:latin typeface="Times New Roman" pitchFamily="18" charset="0"/>
              </a:rPr>
              <a:t>位，保留为今后使用，但目前应置为 </a:t>
            </a:r>
            <a:r>
              <a:rPr lang="en-US" altLang="zh-CN" sz="1800" smtClean="0">
                <a:latin typeface="Times New Roman" pitchFamily="18" charset="0"/>
              </a:rPr>
              <a:t>0</a:t>
            </a:r>
            <a:r>
              <a:rPr lang="zh-CN" altLang="en-US" sz="1800" smtClean="0">
                <a:latin typeface="Times New Roman" pitchFamily="18" charset="0"/>
              </a:rPr>
              <a:t>。 </a:t>
            </a:r>
          </a:p>
          <a:p>
            <a:pPr>
              <a:spcBef>
                <a:spcPct val="0"/>
              </a:spcBef>
            </a:pPr>
            <a:r>
              <a:rPr lang="zh-CN" altLang="en-US" sz="1800" smtClean="0">
                <a:latin typeface="Times New Roman" pitchFamily="18" charset="0"/>
              </a:rPr>
              <a:t>（</a:t>
            </a:r>
            <a:r>
              <a:rPr lang="en-US" altLang="zh-CN" sz="1800" smtClean="0">
                <a:latin typeface="Times New Roman" pitchFamily="18" charset="0"/>
              </a:rPr>
              <a:t>6</a:t>
            </a:r>
            <a:r>
              <a:rPr lang="zh-CN" altLang="en-US" sz="1800" smtClean="0">
                <a:latin typeface="Times New Roman" pitchFamily="18" charset="0"/>
              </a:rPr>
              <a:t>）紧急位</a:t>
            </a:r>
            <a:r>
              <a:rPr lang="en-US" altLang="zh-CN" sz="1800" smtClean="0">
                <a:latin typeface="Times New Roman" pitchFamily="18" charset="0"/>
              </a:rPr>
              <a:t>URG</a:t>
            </a:r>
            <a:r>
              <a:rPr lang="zh-CN" altLang="en-US" sz="1800" smtClean="0">
                <a:latin typeface="Times New Roman" pitchFamily="18" charset="0"/>
              </a:rPr>
              <a:t>：当</a:t>
            </a:r>
            <a:r>
              <a:rPr lang="en-US" altLang="zh-CN" sz="1800" smtClean="0">
                <a:latin typeface="Times New Roman" pitchFamily="18" charset="0"/>
              </a:rPr>
              <a:t>URG </a:t>
            </a:r>
            <a:r>
              <a:rPr lang="zh-CN" altLang="en-US" sz="1800" smtClean="0">
                <a:latin typeface="Times New Roman" pitchFamily="18" charset="0"/>
              </a:rPr>
              <a:t>＝ </a:t>
            </a:r>
            <a:r>
              <a:rPr lang="en-US" altLang="zh-CN" sz="1800" smtClean="0">
                <a:latin typeface="Times New Roman" pitchFamily="18" charset="0"/>
              </a:rPr>
              <a:t>1 </a:t>
            </a:r>
            <a:r>
              <a:rPr lang="zh-CN" altLang="en-US" sz="1800" smtClean="0">
                <a:latin typeface="Times New Roman" pitchFamily="18" charset="0"/>
              </a:rPr>
              <a:t>时，表明紧急指针字段有效。它告诉系统此报文段中有紧急数据，应尽快传送（相当于高优先级的数据），而不要按原来的排队顺序来传送。例如，已经发送了很长的一个程序要在远地的主机上运行，但后来发现了一些问题，需要取消该程序的运行，因此用户从键盘上发出终端命令。如果不使用紧急数据，那么这两个字符将存储在接收</a:t>
            </a:r>
            <a:r>
              <a:rPr lang="en-US" altLang="zh-CN" sz="1800" smtClean="0">
                <a:latin typeface="Times New Roman" pitchFamily="18" charset="0"/>
              </a:rPr>
              <a:t>TCP</a:t>
            </a:r>
            <a:r>
              <a:rPr lang="zh-CN" altLang="en-US" sz="1800" smtClean="0">
                <a:latin typeface="Times New Roman" pitchFamily="18" charset="0"/>
              </a:rPr>
              <a:t>缓存的末尾，只有在所有的数据被处理完毕后这两个字符才被交付到接收应用进程，这样做就浪费了许多时间。当使用紧急位并将</a:t>
            </a:r>
            <a:r>
              <a:rPr lang="en-US" altLang="zh-CN" sz="1800" smtClean="0">
                <a:latin typeface="Times New Roman" pitchFamily="18" charset="0"/>
              </a:rPr>
              <a:t>URG</a:t>
            </a:r>
            <a:r>
              <a:rPr lang="zh-CN" altLang="en-US" sz="1800" smtClean="0">
                <a:latin typeface="Times New Roman" pitchFamily="18" charset="0"/>
              </a:rPr>
              <a:t>置</a:t>
            </a:r>
            <a:r>
              <a:rPr lang="en-US" altLang="zh-CN" sz="1800" smtClean="0">
                <a:latin typeface="Times New Roman" pitchFamily="18" charset="0"/>
              </a:rPr>
              <a:t>1</a:t>
            </a:r>
            <a:r>
              <a:rPr lang="zh-CN" altLang="en-US" sz="1800" smtClean="0">
                <a:latin typeface="Times New Roman" pitchFamily="18" charset="0"/>
              </a:rPr>
              <a:t>时，发送应用进程告诉发送</a:t>
            </a:r>
            <a:r>
              <a:rPr lang="en-US" altLang="zh-CN" sz="1800" smtClean="0">
                <a:latin typeface="Times New Roman" pitchFamily="18" charset="0"/>
              </a:rPr>
              <a:t>TCP</a:t>
            </a:r>
            <a:r>
              <a:rPr lang="zh-CN" altLang="en-US" sz="1800" smtClean="0">
                <a:latin typeface="Times New Roman" pitchFamily="18" charset="0"/>
              </a:rPr>
              <a:t>这两个字符是紧急数据，于是发送</a:t>
            </a:r>
            <a:r>
              <a:rPr lang="en-US" altLang="zh-CN" sz="1800" smtClean="0">
                <a:latin typeface="Times New Roman" pitchFamily="18" charset="0"/>
              </a:rPr>
              <a:t>TCP</a:t>
            </a:r>
            <a:r>
              <a:rPr lang="zh-CN" altLang="en-US" sz="1800" smtClean="0">
                <a:latin typeface="Times New Roman" pitchFamily="18" charset="0"/>
              </a:rPr>
              <a:t>就将这两个字符插入到报文数据的最前面，其余数据都是普通数据，这时要与首部中第五个</a:t>
            </a:r>
            <a:r>
              <a:rPr lang="en-US" altLang="zh-CN" sz="1800" smtClean="0">
                <a:latin typeface="Times New Roman" pitchFamily="18" charset="0"/>
              </a:rPr>
              <a:t>32</a:t>
            </a:r>
            <a:r>
              <a:rPr lang="zh-CN" altLang="en-US" sz="1800" smtClean="0">
                <a:latin typeface="Times New Roman" pitchFamily="18" charset="0"/>
              </a:rPr>
              <a:t>位字中的一半“紧急指针”域配合使用，紧急指针指出在本报文中紧急数据的最后一个字节的序号，使接收方知道紧急数据共有多少个字节。紧急数据到达接收端后，当所有紧急数据都被处理完时，</a:t>
            </a:r>
            <a:r>
              <a:rPr lang="en-US" altLang="zh-CN" sz="1800" smtClean="0">
                <a:latin typeface="Times New Roman" pitchFamily="18" charset="0"/>
              </a:rPr>
              <a:t>TCP</a:t>
            </a:r>
            <a:r>
              <a:rPr lang="zh-CN" altLang="en-US" sz="1800" smtClean="0">
                <a:latin typeface="Times New Roman" pitchFamily="18" charset="0"/>
              </a:rPr>
              <a:t>就告诉应用程序恢复到正常操作，值得注意的是，即使窗口为零时也可发送紧急数据。</a:t>
            </a:r>
          </a:p>
          <a:p>
            <a:pPr>
              <a:spcBef>
                <a:spcPct val="0"/>
              </a:spcBef>
            </a:pPr>
            <a:endParaRPr lang="en-US" altLang="zh-CN" sz="1000" smtClean="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 </a:t>
            </a:r>
            <a:r>
              <a:rPr lang="zh-CN" altLang="zh-CN" smtClean="0"/>
              <a:t>运输层协议概述</a:t>
            </a:r>
          </a:p>
        </p:txBody>
      </p:sp>
      <p:sp>
        <p:nvSpPr>
          <p:cNvPr id="5123" name="内容占位符 2"/>
          <p:cNvSpPr>
            <a:spLocks noGrp="1"/>
          </p:cNvSpPr>
          <p:nvPr>
            <p:ph idx="1"/>
          </p:nvPr>
        </p:nvSpPr>
        <p:spPr/>
        <p:txBody>
          <a:bodyPr/>
          <a:lstStyle/>
          <a:p>
            <a:pPr>
              <a:defRPr/>
            </a:pPr>
            <a:r>
              <a:rPr lang="zh-CN" altLang="zh-CN" dirty="0">
                <a:solidFill>
                  <a:srgbClr val="FF0000"/>
                </a:solidFill>
              </a:rPr>
              <a:t>进程之间的通信</a:t>
            </a:r>
            <a:r>
              <a:rPr lang="en-US" altLang="zh-CN" dirty="0">
                <a:solidFill>
                  <a:srgbClr val="FF0000"/>
                </a:solidFill>
              </a:rPr>
              <a:t> </a:t>
            </a:r>
            <a:endParaRPr lang="zh-CN" altLang="zh-CN" b="1" dirty="0">
              <a:solidFill>
                <a:srgbClr val="FF0000"/>
              </a:solidFill>
            </a:endParaRPr>
          </a:p>
          <a:p>
            <a:pPr>
              <a:spcBef>
                <a:spcPct val="0"/>
              </a:spcBef>
              <a:defRPr/>
            </a:pPr>
            <a:r>
              <a:rPr lang="en-US" altLang="zh-CN" sz="2000" dirty="0" smtClean="0"/>
              <a:t>    </a:t>
            </a:r>
            <a:r>
              <a:rPr lang="zh-CN" altLang="zh-CN" sz="2000" dirty="0" smtClean="0"/>
              <a:t>每个</a:t>
            </a:r>
            <a:r>
              <a:rPr lang="zh-CN" altLang="zh-CN" sz="2000" dirty="0"/>
              <a:t>应用程序都会产生自己的数据流，这些数据流可以把目标主机上相应的服务程序看做自己的目的地，对于传输层来说，它只需要知道目标主机上的哪个服务程序来响应这个应用程序，而不需要知道这个服务程序具体是干什么的。严格来讲，两个主机进行通信实际上就是两个主机中的应用进程互相通信，应用进程之间的通信又称为端到端的通信。</a:t>
            </a:r>
            <a:r>
              <a:rPr lang="en-US" altLang="zh-CN" sz="2000" dirty="0">
                <a:latin typeface="+mj-lt"/>
              </a:rPr>
              <a:t>IP</a:t>
            </a:r>
            <a:r>
              <a:rPr lang="zh-CN" altLang="zh-CN" sz="2000" dirty="0"/>
              <a:t>协议虽然能把分组交给目的主机，但是这个分组还停留在目的主机的网络层而没有交付给主机中的应用进程。</a:t>
            </a:r>
          </a:p>
          <a:p>
            <a:pPr>
              <a:defRPr/>
            </a:pPr>
            <a:r>
              <a:rPr lang="en-US" altLang="zh-CN" sz="2000" dirty="0" smtClean="0"/>
              <a:t>    </a:t>
            </a:r>
            <a:r>
              <a:rPr lang="zh-CN" altLang="zh-CN" sz="2000" dirty="0" smtClean="0"/>
              <a:t>运输层</a:t>
            </a:r>
            <a:r>
              <a:rPr lang="zh-CN" altLang="zh-CN" sz="2000" dirty="0"/>
              <a:t>的一个很重要的功能就是复用和分用。应用层不同进程的报文通过不同的端口向下交到运输层，这些报文在网络层被复用后通过</a:t>
            </a:r>
            <a:r>
              <a:rPr lang="en-US" altLang="zh-CN" sz="2000" dirty="0">
                <a:latin typeface="+mj-lt"/>
              </a:rPr>
              <a:t>IP</a:t>
            </a:r>
            <a:r>
              <a:rPr lang="zh-CN" altLang="zh-CN" sz="2000" dirty="0"/>
              <a:t>协议进行传输。当这些报文到达目的主机后，传输层便使用分用功能将报文分别提交给应用层的不同进程。由此可以看出传输层与网络层之间的区别就是</a:t>
            </a:r>
            <a:r>
              <a:rPr lang="en-US" altLang="zh-CN" sz="2000" dirty="0"/>
              <a:t>“</a:t>
            </a:r>
            <a:r>
              <a:rPr lang="zh-CN" altLang="zh-CN" sz="2000" dirty="0"/>
              <a:t>运输层提供应用进程间的逻辑通信</a:t>
            </a:r>
            <a:r>
              <a:rPr lang="en-US" altLang="zh-CN" sz="2000" dirty="0"/>
              <a:t>”</a:t>
            </a:r>
            <a:r>
              <a:rPr lang="zh-CN" altLang="zh-CN" sz="2000" dirty="0"/>
              <a:t>。</a:t>
            </a:r>
            <a:r>
              <a:rPr lang="en-US" altLang="zh-CN" sz="2000" dirty="0"/>
              <a:t>“</a:t>
            </a:r>
            <a:r>
              <a:rPr lang="zh-CN" altLang="zh-CN" sz="2000" dirty="0"/>
              <a:t>逻辑通信</a:t>
            </a:r>
            <a:r>
              <a:rPr lang="en-US" altLang="zh-CN" sz="2000" dirty="0"/>
              <a:t>”</a:t>
            </a:r>
            <a:r>
              <a:rPr lang="zh-CN" altLang="zh-CN" sz="2000" dirty="0"/>
              <a:t>的意思是运输层之间的通信好像是沿水平方向传送数据。但事实上这两个运输层之间并没有一条水平方向的物理连接。而网络层只是为主机之间提供逻辑通信。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第三节 </a:t>
            </a:r>
            <a:r>
              <a:rPr lang="zh-CN" altLang="zh-CN" smtClean="0"/>
              <a:t>传输控制协议</a:t>
            </a:r>
          </a:p>
        </p:txBody>
      </p:sp>
      <p:sp>
        <p:nvSpPr>
          <p:cNvPr id="34819"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报文段</a:t>
            </a:r>
            <a:endParaRPr lang="en-US" altLang="zh-CN" smtClean="0">
              <a:solidFill>
                <a:srgbClr val="FF0000"/>
              </a:solidFill>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）确认位</a:t>
            </a:r>
            <a:r>
              <a:rPr lang="en-US" altLang="zh-CN" sz="2000" smtClean="0">
                <a:latin typeface="Times New Roman" pitchFamily="18" charset="0"/>
              </a:rPr>
              <a:t>ACK</a:t>
            </a:r>
            <a:r>
              <a:rPr lang="zh-CN" altLang="zh-CN" sz="2000" smtClean="0">
                <a:latin typeface="Times New Roman" pitchFamily="18" charset="0"/>
              </a:rPr>
              <a:t>：只有当</a:t>
            </a:r>
            <a:r>
              <a:rPr lang="en-US" altLang="zh-CN" sz="2000" smtClean="0">
                <a:latin typeface="Times New Roman" pitchFamily="18" charset="0"/>
              </a:rPr>
              <a:t>ACK</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时，确认号字段才有效。当</a:t>
            </a:r>
            <a:r>
              <a:rPr lang="en-US" altLang="zh-CN" sz="2000" smtClean="0">
                <a:latin typeface="Times New Roman" pitchFamily="18" charset="0"/>
              </a:rPr>
              <a:t> ACK</a:t>
            </a:r>
            <a:r>
              <a:rPr lang="zh-CN" altLang="zh-CN" sz="2000" smtClean="0">
                <a:latin typeface="Times New Roman" pitchFamily="18" charset="0"/>
              </a:rPr>
              <a:t>＝</a:t>
            </a:r>
            <a:r>
              <a:rPr lang="en-US" altLang="zh-CN" sz="2000" smtClean="0">
                <a:latin typeface="Times New Roman" pitchFamily="18" charset="0"/>
              </a:rPr>
              <a:t>0</a:t>
            </a:r>
            <a:r>
              <a:rPr lang="zh-CN" altLang="zh-CN" sz="2000" smtClean="0">
                <a:latin typeface="Times New Roman" pitchFamily="18" charset="0"/>
              </a:rPr>
              <a:t>时，确认号无效。</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）推送位</a:t>
            </a:r>
            <a:r>
              <a:rPr lang="en-US" altLang="zh-CN" sz="2000" smtClean="0">
                <a:latin typeface="Times New Roman" pitchFamily="18" charset="0"/>
              </a:rPr>
              <a:t>PSH</a:t>
            </a:r>
            <a:r>
              <a:rPr lang="zh-CN" altLang="zh-CN" sz="2000" smtClean="0">
                <a:latin typeface="Times New Roman" pitchFamily="18" charset="0"/>
              </a:rPr>
              <a:t>：当两个应用进程进行交互式的通信时，有时在一端的应用进程希望输入一个命令后立即就能够收到对方的响应。在这种情况下，</a:t>
            </a:r>
            <a:r>
              <a:rPr lang="en-US" altLang="zh-CN" sz="2000" smtClean="0">
                <a:latin typeface="Times New Roman" pitchFamily="18" charset="0"/>
              </a:rPr>
              <a:t>TCP</a:t>
            </a:r>
            <a:r>
              <a:rPr lang="zh-CN" altLang="zh-CN" sz="2000" smtClean="0">
                <a:latin typeface="Times New Roman" pitchFamily="18" charset="0"/>
              </a:rPr>
              <a:t>就可以使用推送操作。这时，发送端</a:t>
            </a:r>
            <a:r>
              <a:rPr lang="en-US" altLang="zh-CN" sz="2000" smtClean="0">
                <a:latin typeface="Times New Roman" pitchFamily="18" charset="0"/>
              </a:rPr>
              <a:t>TCP</a:t>
            </a:r>
            <a:r>
              <a:rPr lang="zh-CN" altLang="zh-CN" sz="2000" smtClean="0">
                <a:latin typeface="Times New Roman" pitchFamily="18" charset="0"/>
              </a:rPr>
              <a:t>将</a:t>
            </a:r>
            <a:r>
              <a:rPr lang="en-US" altLang="zh-CN" sz="2000" smtClean="0">
                <a:latin typeface="Times New Roman" pitchFamily="18" charset="0"/>
              </a:rPr>
              <a:t>PSH</a:t>
            </a:r>
            <a:r>
              <a:rPr lang="zh-CN" altLang="zh-CN" sz="2000" smtClean="0">
                <a:latin typeface="Times New Roman" pitchFamily="18" charset="0"/>
              </a:rPr>
              <a:t>置为</a:t>
            </a:r>
            <a:r>
              <a:rPr lang="en-US" altLang="zh-CN" sz="2000" smtClean="0">
                <a:latin typeface="Times New Roman" pitchFamily="18" charset="0"/>
              </a:rPr>
              <a:t>1</a:t>
            </a:r>
            <a:r>
              <a:rPr lang="zh-CN" altLang="zh-CN" sz="2000" smtClean="0">
                <a:latin typeface="Times New Roman" pitchFamily="18" charset="0"/>
              </a:rPr>
              <a:t>，并立即创建一个报文发送出去，接收</a:t>
            </a:r>
            <a:r>
              <a:rPr lang="en-US" altLang="zh-CN" sz="2000" smtClean="0">
                <a:latin typeface="Times New Roman" pitchFamily="18" charset="0"/>
              </a:rPr>
              <a:t> TCP </a:t>
            </a:r>
            <a:r>
              <a:rPr lang="zh-CN" altLang="zh-CN" sz="2000" smtClean="0">
                <a:latin typeface="Times New Roman" pitchFamily="18" charset="0"/>
              </a:rPr>
              <a:t>收到推送位置</a:t>
            </a:r>
            <a:r>
              <a:rPr lang="en-US" altLang="zh-CN" sz="2000" smtClean="0">
                <a:latin typeface="Times New Roman" pitchFamily="18" charset="0"/>
              </a:rPr>
              <a:t>1</a:t>
            </a:r>
            <a:r>
              <a:rPr lang="zh-CN" altLang="zh-CN" sz="2000" smtClean="0">
                <a:latin typeface="Times New Roman" pitchFamily="18" charset="0"/>
              </a:rPr>
              <a:t>的报文段，尽快交付给接收应用进程，而不再等到整个缓存都填满了后再向上交付。</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）复位位</a:t>
            </a:r>
            <a:r>
              <a:rPr lang="en-US" altLang="zh-CN" sz="2000" smtClean="0">
                <a:latin typeface="Times New Roman" pitchFamily="18" charset="0"/>
              </a:rPr>
              <a:t>RST</a:t>
            </a:r>
            <a:r>
              <a:rPr lang="zh-CN" altLang="zh-CN" sz="2000" smtClean="0">
                <a:latin typeface="Times New Roman" pitchFamily="18" charset="0"/>
              </a:rPr>
              <a:t>：当</a:t>
            </a:r>
            <a:r>
              <a:rPr lang="en-US" altLang="zh-CN" sz="2000" smtClean="0">
                <a:latin typeface="Times New Roman" pitchFamily="18" charset="0"/>
              </a:rPr>
              <a:t>RST</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时，表明</a:t>
            </a:r>
            <a:r>
              <a:rPr lang="en-US" altLang="zh-CN" sz="2000" smtClean="0">
                <a:latin typeface="Times New Roman" pitchFamily="18" charset="0"/>
              </a:rPr>
              <a:t> TCP </a:t>
            </a:r>
            <a:r>
              <a:rPr lang="zh-CN" altLang="zh-CN" sz="2000" smtClean="0">
                <a:latin typeface="Times New Roman" pitchFamily="18" charset="0"/>
              </a:rPr>
              <a:t>连接中出现严重差错（如由于主机崩溃或其他原因），必须释放连接，然后再重新建立运输连接。</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）同步位</a:t>
            </a:r>
            <a:r>
              <a:rPr lang="en-US" altLang="zh-CN" sz="2000" smtClean="0">
                <a:latin typeface="Times New Roman" pitchFamily="18" charset="0"/>
              </a:rPr>
              <a:t> SYN</a:t>
            </a:r>
            <a:r>
              <a:rPr lang="zh-CN" altLang="zh-CN" sz="2000" smtClean="0">
                <a:latin typeface="Times New Roman" pitchFamily="18" charset="0"/>
              </a:rPr>
              <a:t>：在连接建立时用来同步序号，对方若同意建立连接，则应在响应的报文中使</a:t>
            </a:r>
            <a:r>
              <a:rPr lang="en-US" altLang="zh-CN" sz="2000" smtClean="0">
                <a:latin typeface="Times New Roman" pitchFamily="18" charset="0"/>
              </a:rPr>
              <a:t>SYN</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和</a:t>
            </a:r>
            <a:r>
              <a:rPr lang="en-US" altLang="zh-CN" sz="2000" smtClean="0">
                <a:latin typeface="Times New Roman" pitchFamily="18" charset="0"/>
              </a:rPr>
              <a:t>ACK</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，因此同步位</a:t>
            </a:r>
            <a:r>
              <a:rPr lang="en-US" altLang="zh-CN" sz="2000" smtClean="0">
                <a:latin typeface="Times New Roman" pitchFamily="18" charset="0"/>
              </a:rPr>
              <a:t>SYN</a:t>
            </a:r>
            <a:r>
              <a:rPr lang="zh-CN" altLang="zh-CN" sz="2000" smtClean="0">
                <a:latin typeface="Times New Roman" pitchFamily="18" charset="0"/>
              </a:rPr>
              <a:t>置为</a:t>
            </a:r>
            <a:r>
              <a:rPr lang="en-US" altLang="zh-CN" sz="2000" smtClean="0">
                <a:latin typeface="Times New Roman" pitchFamily="18" charset="0"/>
              </a:rPr>
              <a:t>1</a:t>
            </a:r>
            <a:r>
              <a:rPr lang="zh-CN" altLang="zh-CN" sz="2000" smtClean="0">
                <a:latin typeface="Times New Roman" pitchFamily="18" charset="0"/>
              </a:rPr>
              <a:t>，表示这是一个连接请求或连接接收报文。</a:t>
            </a:r>
          </a:p>
          <a:p>
            <a:pPr>
              <a:spcBef>
                <a:spcPct val="0"/>
              </a:spcBef>
            </a:pP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）终止位</a:t>
            </a:r>
            <a:r>
              <a:rPr lang="en-US" altLang="zh-CN" sz="2000" smtClean="0">
                <a:latin typeface="Times New Roman" pitchFamily="18" charset="0"/>
              </a:rPr>
              <a:t>FIN</a:t>
            </a:r>
            <a:r>
              <a:rPr lang="zh-CN" altLang="zh-CN" sz="2000" smtClean="0">
                <a:latin typeface="Times New Roman" pitchFamily="18" charset="0"/>
              </a:rPr>
              <a:t>：用来释放一个连接。当</a:t>
            </a:r>
            <a:r>
              <a:rPr lang="en-US" altLang="zh-CN" sz="2000" smtClean="0">
                <a:latin typeface="Times New Roman" pitchFamily="18" charset="0"/>
              </a:rPr>
              <a:t>FIN </a:t>
            </a:r>
            <a:r>
              <a:rPr lang="zh-CN" altLang="zh-CN" sz="2000" smtClean="0">
                <a:latin typeface="Times New Roman" pitchFamily="18" charset="0"/>
              </a:rPr>
              <a:t>＝</a:t>
            </a:r>
            <a:r>
              <a:rPr lang="en-US" altLang="zh-CN" sz="2000" smtClean="0">
                <a:latin typeface="Times New Roman" pitchFamily="18" charset="0"/>
              </a:rPr>
              <a:t> 1 </a:t>
            </a:r>
            <a:r>
              <a:rPr lang="zh-CN" altLang="zh-CN" sz="2000" smtClean="0">
                <a:latin typeface="Times New Roman" pitchFamily="18" charset="0"/>
              </a:rPr>
              <a:t>时，表明此报文段的发送端的数据已发送完毕，并要求释放运输连接。</a:t>
            </a: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第三节 </a:t>
            </a:r>
            <a:r>
              <a:rPr lang="zh-CN" altLang="zh-CN" smtClean="0"/>
              <a:t>传输控制协议</a:t>
            </a:r>
          </a:p>
        </p:txBody>
      </p:sp>
      <p:sp>
        <p:nvSpPr>
          <p:cNvPr id="35843" name="内容占位符 2"/>
          <p:cNvSpPr>
            <a:spLocks noGrp="1"/>
          </p:cNvSpPr>
          <p:nvPr>
            <p:ph idx="1"/>
          </p:nvPr>
        </p:nvSpPr>
        <p:spPr>
          <a:xfrm>
            <a:off x="179388" y="1052513"/>
            <a:ext cx="8856662"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报文段</a:t>
            </a:r>
            <a:endParaRPr lang="en-US" altLang="zh-CN" smtClean="0">
              <a:solidFill>
                <a:srgbClr val="FF0000"/>
              </a:solidFill>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12</a:t>
            </a:r>
            <a:r>
              <a:rPr lang="zh-CN" altLang="zh-CN" sz="2000" smtClean="0">
                <a:latin typeface="Times New Roman" pitchFamily="18" charset="0"/>
              </a:rPr>
              <a:t>）窗口字段：占</a:t>
            </a:r>
            <a:r>
              <a:rPr lang="en-US" altLang="zh-CN" sz="2000" smtClean="0">
                <a:latin typeface="Times New Roman" pitchFamily="18" charset="0"/>
              </a:rPr>
              <a:t>2B</a:t>
            </a:r>
            <a:r>
              <a:rPr lang="zh-CN" altLang="zh-CN" sz="2000" smtClean="0">
                <a:latin typeface="Times New Roman" pitchFamily="18" charset="0"/>
              </a:rPr>
              <a:t>。窗口字段用来控制对方发送的数据量，单位为字节。</a:t>
            </a:r>
            <a:r>
              <a:rPr lang="en-US" altLang="zh-CN" sz="2000" smtClean="0">
                <a:latin typeface="Times New Roman" pitchFamily="18" charset="0"/>
              </a:rPr>
              <a:t>TCP </a:t>
            </a:r>
            <a:r>
              <a:rPr lang="zh-CN" altLang="zh-CN" sz="2000" smtClean="0">
                <a:latin typeface="Times New Roman" pitchFamily="18" charset="0"/>
              </a:rPr>
              <a:t>连接的一端根据设置的缓存空间大小确定自己接收窗口大小，然后通知对方以确定对方发送窗口的上限。假定</a:t>
            </a:r>
            <a:r>
              <a:rPr lang="en-US" altLang="zh-CN" sz="2000" smtClean="0">
                <a:latin typeface="Times New Roman" pitchFamily="18" charset="0"/>
              </a:rPr>
              <a:t>TCP</a:t>
            </a:r>
            <a:r>
              <a:rPr lang="zh-CN" altLang="zh-CN" sz="2000" smtClean="0">
                <a:latin typeface="Times New Roman" pitchFamily="18" charset="0"/>
              </a:rPr>
              <a:t>连接的两端是</a:t>
            </a:r>
            <a:r>
              <a:rPr lang="en-US" altLang="zh-CN" sz="2000" smtClean="0">
                <a:latin typeface="Times New Roman" pitchFamily="18" charset="0"/>
              </a:rPr>
              <a:t>A</a:t>
            </a:r>
            <a:r>
              <a:rPr lang="zh-CN" altLang="zh-CN" sz="2000" smtClean="0">
                <a:latin typeface="Times New Roman" pitchFamily="18" charset="0"/>
              </a:rPr>
              <a:t>和</a:t>
            </a:r>
            <a:r>
              <a:rPr lang="en-US" altLang="zh-CN" sz="2000" smtClean="0">
                <a:latin typeface="Times New Roman" pitchFamily="18" charset="0"/>
              </a:rPr>
              <a:t>B</a:t>
            </a:r>
            <a:r>
              <a:rPr lang="zh-CN" altLang="zh-CN" sz="2000" smtClean="0">
                <a:latin typeface="Times New Roman" pitchFamily="18" charset="0"/>
              </a:rPr>
              <a:t>，若</a:t>
            </a:r>
            <a:r>
              <a:rPr lang="en-US" altLang="zh-CN" sz="2000" smtClean="0">
                <a:latin typeface="Times New Roman" pitchFamily="18" charset="0"/>
              </a:rPr>
              <a:t>A</a:t>
            </a:r>
            <a:r>
              <a:rPr lang="zh-CN" altLang="zh-CN" sz="2000" smtClean="0">
                <a:latin typeface="Times New Roman" pitchFamily="18" charset="0"/>
              </a:rPr>
              <a:t>确定自己的接收窗口为</a:t>
            </a:r>
            <a:r>
              <a:rPr lang="en-US" altLang="zh-CN" sz="2000" smtClean="0">
                <a:latin typeface="Times New Roman" pitchFamily="18" charset="0"/>
              </a:rPr>
              <a:t>WIN</a:t>
            </a:r>
            <a:r>
              <a:rPr lang="zh-CN" altLang="zh-CN" sz="2000" smtClean="0">
                <a:latin typeface="Times New Roman" pitchFamily="18" charset="0"/>
              </a:rPr>
              <a:t>，则将窗口</a:t>
            </a:r>
            <a:r>
              <a:rPr lang="en-US" altLang="zh-CN" sz="2000" smtClean="0">
                <a:latin typeface="Times New Roman" pitchFamily="18" charset="0"/>
              </a:rPr>
              <a:t>WIN</a:t>
            </a:r>
            <a:r>
              <a:rPr lang="zh-CN" altLang="zh-CN" sz="2000" smtClean="0">
                <a:latin typeface="Times New Roman" pitchFamily="18" charset="0"/>
              </a:rPr>
              <a:t>的数值写在</a:t>
            </a:r>
            <a:r>
              <a:rPr lang="en-US" altLang="zh-CN" sz="2000" smtClean="0">
                <a:latin typeface="Times New Roman" pitchFamily="18" charset="0"/>
              </a:rPr>
              <a:t>A</a:t>
            </a:r>
            <a:r>
              <a:rPr lang="zh-CN" altLang="zh-CN" sz="2000" smtClean="0">
                <a:latin typeface="Times New Roman" pitchFamily="18" charset="0"/>
              </a:rPr>
              <a:t>发送给</a:t>
            </a:r>
            <a:r>
              <a:rPr lang="en-US" altLang="zh-CN" sz="2000" smtClean="0">
                <a:latin typeface="Times New Roman" pitchFamily="18" charset="0"/>
              </a:rPr>
              <a:t>B</a:t>
            </a:r>
            <a:r>
              <a:rPr lang="zh-CN" altLang="zh-CN" sz="2000" smtClean="0">
                <a:latin typeface="Times New Roman" pitchFamily="18" charset="0"/>
              </a:rPr>
              <a:t>的</a:t>
            </a:r>
            <a:r>
              <a:rPr lang="en-US" altLang="zh-CN" sz="2000" smtClean="0">
                <a:latin typeface="Times New Roman" pitchFamily="18" charset="0"/>
              </a:rPr>
              <a:t>TCP</a:t>
            </a:r>
            <a:r>
              <a:rPr lang="zh-CN" altLang="zh-CN" sz="2000" smtClean="0">
                <a:latin typeface="Times New Roman" pitchFamily="18" charset="0"/>
              </a:rPr>
              <a:t>报文的窗口域中，这就是告诉</a:t>
            </a:r>
            <a:r>
              <a:rPr lang="en-US" altLang="zh-CN" sz="2000" smtClean="0">
                <a:latin typeface="Times New Roman" pitchFamily="18" charset="0"/>
              </a:rPr>
              <a:t>B</a:t>
            </a:r>
            <a:r>
              <a:rPr lang="zh-CN" altLang="zh-CN" sz="2000" smtClean="0">
                <a:latin typeface="Times New Roman" pitchFamily="18" charset="0"/>
              </a:rPr>
              <a:t>的</a:t>
            </a:r>
            <a:r>
              <a:rPr lang="en-US" altLang="zh-CN" sz="2000" smtClean="0">
                <a:latin typeface="Times New Roman" pitchFamily="18" charset="0"/>
              </a:rPr>
              <a:t>WIN</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在未收到</a:t>
            </a:r>
            <a:r>
              <a:rPr lang="en-US" altLang="zh-CN" sz="2000" smtClean="0">
                <a:latin typeface="Times New Roman" pitchFamily="18" charset="0"/>
              </a:rPr>
              <a:t>A</a:t>
            </a:r>
            <a:r>
              <a:rPr lang="zh-CN" altLang="zh-CN" sz="2000" smtClean="0">
                <a:latin typeface="Times New Roman" pitchFamily="18" charset="0"/>
              </a:rPr>
              <a:t>的确认时所能够发送的数据量就是从本首部中的确认序号开始的</a:t>
            </a:r>
            <a:r>
              <a:rPr lang="en-US" altLang="zh-CN" sz="2000" smtClean="0">
                <a:latin typeface="Times New Roman" pitchFamily="18" charset="0"/>
              </a:rPr>
              <a:t>WIN</a:t>
            </a:r>
            <a:r>
              <a:rPr lang="zh-CN" altLang="zh-CN" sz="2000" smtClean="0">
                <a:latin typeface="Times New Roman" pitchFamily="18" charset="0"/>
              </a:rPr>
              <a:t>个字节。所以</a:t>
            </a:r>
            <a:r>
              <a:rPr lang="en-US" altLang="zh-CN" sz="2000" smtClean="0">
                <a:latin typeface="Times New Roman" pitchFamily="18" charset="0"/>
              </a:rPr>
              <a:t>A</a:t>
            </a:r>
            <a:r>
              <a:rPr lang="zh-CN" altLang="zh-CN" sz="2000" smtClean="0">
                <a:latin typeface="Times New Roman" pitchFamily="18" charset="0"/>
              </a:rPr>
              <a:t>所确定的</a:t>
            </a:r>
            <a:r>
              <a:rPr lang="en-US" altLang="zh-CN" sz="2000" smtClean="0">
                <a:latin typeface="Times New Roman" pitchFamily="18" charset="0"/>
              </a:rPr>
              <a:t>WIN</a:t>
            </a:r>
            <a:r>
              <a:rPr lang="zh-CN" altLang="zh-CN" sz="2000" smtClean="0">
                <a:latin typeface="Times New Roman" pitchFamily="18" charset="0"/>
              </a:rPr>
              <a:t>是</a:t>
            </a:r>
            <a:r>
              <a:rPr lang="en-US" altLang="zh-CN" sz="2000" smtClean="0">
                <a:latin typeface="Times New Roman" pitchFamily="18" charset="0"/>
              </a:rPr>
              <a:t>A</a:t>
            </a:r>
            <a:r>
              <a:rPr lang="zh-CN" altLang="zh-CN" sz="2000" smtClean="0">
                <a:latin typeface="Times New Roman" pitchFamily="18" charset="0"/>
              </a:rPr>
              <a:t>的接收窗口，同时也就是</a:t>
            </a:r>
            <a:r>
              <a:rPr lang="en-US" altLang="zh-CN" sz="2000" smtClean="0">
                <a:latin typeface="Times New Roman" pitchFamily="18" charset="0"/>
              </a:rPr>
              <a:t>B</a:t>
            </a:r>
            <a:r>
              <a:rPr lang="zh-CN" altLang="zh-CN" sz="2000" smtClean="0">
                <a:latin typeface="Times New Roman" pitchFamily="18" charset="0"/>
              </a:rPr>
              <a:t>的发送窗口，例如，</a:t>
            </a:r>
            <a:r>
              <a:rPr lang="en-US" altLang="zh-CN" sz="2000" smtClean="0">
                <a:latin typeface="Times New Roman" pitchFamily="18" charset="0"/>
              </a:rPr>
              <a:t>A</a:t>
            </a:r>
            <a:r>
              <a:rPr lang="zh-CN" altLang="zh-CN" sz="2000" smtClean="0">
                <a:latin typeface="Times New Roman" pitchFamily="18" charset="0"/>
              </a:rPr>
              <a:t>发送的报文首部中的窗口</a:t>
            </a:r>
            <a:r>
              <a:rPr lang="en-US" altLang="zh-CN" sz="2000" smtClean="0">
                <a:latin typeface="Times New Roman" pitchFamily="18" charset="0"/>
              </a:rPr>
              <a:t>WIN</a:t>
            </a:r>
            <a:r>
              <a:rPr lang="zh-CN" altLang="zh-CN" sz="2000" smtClean="0">
                <a:latin typeface="Times New Roman" pitchFamily="18" charset="0"/>
              </a:rPr>
              <a:t>＝</a:t>
            </a:r>
            <a:r>
              <a:rPr lang="en-US" altLang="zh-CN" sz="2000" smtClean="0">
                <a:latin typeface="Times New Roman" pitchFamily="18" charset="0"/>
              </a:rPr>
              <a:t>500</a:t>
            </a:r>
            <a:r>
              <a:rPr lang="zh-CN" altLang="zh-CN" sz="2000" smtClean="0">
                <a:latin typeface="Times New Roman" pitchFamily="18" charset="0"/>
              </a:rPr>
              <a:t>，确认序号为</a:t>
            </a:r>
            <a:r>
              <a:rPr lang="en-US" altLang="zh-CN" sz="2000" smtClean="0">
                <a:latin typeface="Times New Roman" pitchFamily="18" charset="0"/>
              </a:rPr>
              <a:t>201</a:t>
            </a:r>
            <a:r>
              <a:rPr lang="zh-CN" altLang="zh-CN" sz="2000" smtClean="0">
                <a:latin typeface="Times New Roman" pitchFamily="18" charset="0"/>
              </a:rPr>
              <a:t>，则表明</a:t>
            </a:r>
            <a:r>
              <a:rPr lang="en-US" altLang="zh-CN" sz="2000" smtClean="0">
                <a:latin typeface="Times New Roman" pitchFamily="18" charset="0"/>
              </a:rPr>
              <a:t>B</a:t>
            </a:r>
            <a:r>
              <a:rPr lang="zh-CN" altLang="zh-CN" sz="2000" smtClean="0">
                <a:latin typeface="Times New Roman" pitchFamily="18" charset="0"/>
              </a:rPr>
              <a:t>可以在未收到确认的情况下，向</a:t>
            </a:r>
            <a:r>
              <a:rPr lang="en-US" altLang="zh-CN" sz="2000" smtClean="0">
                <a:latin typeface="Times New Roman" pitchFamily="18" charset="0"/>
              </a:rPr>
              <a:t>A</a:t>
            </a:r>
            <a:r>
              <a:rPr lang="zh-CN" altLang="zh-CN" sz="2000" smtClean="0">
                <a:latin typeface="Times New Roman" pitchFamily="18" charset="0"/>
              </a:rPr>
              <a:t>发送序号从</a:t>
            </a:r>
            <a:r>
              <a:rPr lang="en-US" altLang="zh-CN" sz="2000" smtClean="0">
                <a:latin typeface="Times New Roman" pitchFamily="18" charset="0"/>
              </a:rPr>
              <a:t>201</a:t>
            </a:r>
            <a:r>
              <a:rPr lang="zh-CN" altLang="zh-CN" sz="2000" smtClean="0">
                <a:latin typeface="Times New Roman" pitchFamily="18" charset="0"/>
              </a:rPr>
              <a:t>～</a:t>
            </a:r>
            <a:r>
              <a:rPr lang="en-US" altLang="zh-CN" sz="2000" smtClean="0">
                <a:latin typeface="Times New Roman" pitchFamily="18" charset="0"/>
              </a:rPr>
              <a:t>700</a:t>
            </a:r>
            <a:r>
              <a:rPr lang="zh-CN" altLang="zh-CN" sz="2000" smtClean="0">
                <a:latin typeface="Times New Roman" pitchFamily="18" charset="0"/>
              </a:rPr>
              <a:t>的数据，</a:t>
            </a:r>
            <a:r>
              <a:rPr lang="en-US" altLang="zh-CN" sz="2000" smtClean="0">
                <a:latin typeface="Times New Roman" pitchFamily="18" charset="0"/>
              </a:rPr>
              <a:t>B</a:t>
            </a:r>
            <a:r>
              <a:rPr lang="zh-CN" altLang="zh-CN" sz="2000" smtClean="0">
                <a:latin typeface="Times New Roman" pitchFamily="18" charset="0"/>
              </a:rPr>
              <a:t>在收到此报文段后，就以这个窗口数值</a:t>
            </a:r>
            <a:r>
              <a:rPr lang="en-US" altLang="zh-CN" sz="2000" smtClean="0">
                <a:latin typeface="Times New Roman" pitchFamily="18" charset="0"/>
              </a:rPr>
              <a:t>WIN</a:t>
            </a:r>
            <a:r>
              <a:rPr lang="zh-CN" altLang="zh-CN" sz="2000" smtClean="0">
                <a:latin typeface="Times New Roman" pitchFamily="18" charset="0"/>
              </a:rPr>
              <a:t>作为</a:t>
            </a:r>
            <a:r>
              <a:rPr lang="en-US" altLang="zh-CN" sz="2000" smtClean="0">
                <a:latin typeface="Times New Roman" pitchFamily="18" charset="0"/>
              </a:rPr>
              <a:t>B</a:t>
            </a:r>
            <a:r>
              <a:rPr lang="zh-CN" altLang="zh-CN" sz="2000" smtClean="0">
                <a:latin typeface="Times New Roman" pitchFamily="18" charset="0"/>
              </a:rPr>
              <a:t>的发送窗口，但应注意，</a:t>
            </a:r>
            <a:r>
              <a:rPr lang="en-US" altLang="zh-CN" sz="2000" smtClean="0">
                <a:latin typeface="Times New Roman" pitchFamily="18" charset="0"/>
              </a:rPr>
              <a:t>B</a:t>
            </a:r>
            <a:r>
              <a:rPr lang="zh-CN" altLang="zh-CN" sz="2000" smtClean="0">
                <a:latin typeface="Times New Roman" pitchFamily="18" charset="0"/>
              </a:rPr>
              <a:t>所发送的报文段中的窗口域则是根据</a:t>
            </a:r>
            <a:r>
              <a:rPr lang="en-US" altLang="zh-CN" sz="2000" smtClean="0">
                <a:latin typeface="Times New Roman" pitchFamily="18" charset="0"/>
              </a:rPr>
              <a:t>B</a:t>
            </a:r>
            <a:r>
              <a:rPr lang="zh-CN" altLang="zh-CN" sz="2000" smtClean="0">
                <a:latin typeface="Times New Roman" pitchFamily="18" charset="0"/>
              </a:rPr>
              <a:t>的接受能力来确定</a:t>
            </a:r>
            <a:r>
              <a:rPr lang="en-US" altLang="zh-CN" sz="2000" smtClean="0">
                <a:latin typeface="Times New Roman" pitchFamily="18" charset="0"/>
              </a:rPr>
              <a:t>A</a:t>
            </a:r>
            <a:r>
              <a:rPr lang="zh-CN" altLang="zh-CN" sz="2000" smtClean="0">
                <a:latin typeface="Times New Roman" pitchFamily="18" charset="0"/>
              </a:rPr>
              <a:t>的发送窗口。</a:t>
            </a:r>
          </a:p>
          <a:p>
            <a:pPr>
              <a:spcBef>
                <a:spcPct val="0"/>
              </a:spcBef>
            </a:pPr>
            <a:r>
              <a:rPr lang="zh-CN" altLang="zh-CN" sz="2000" smtClean="0">
                <a:latin typeface="Times New Roman" pitchFamily="18" charset="0"/>
              </a:rPr>
              <a:t>（</a:t>
            </a:r>
            <a:r>
              <a:rPr lang="en-US" altLang="zh-CN" sz="2000" smtClean="0">
                <a:latin typeface="Times New Roman" pitchFamily="18" charset="0"/>
              </a:rPr>
              <a:t>13</a:t>
            </a:r>
            <a:r>
              <a:rPr lang="zh-CN" altLang="zh-CN" sz="2000" smtClean="0">
                <a:latin typeface="Times New Roman" pitchFamily="18" charset="0"/>
              </a:rPr>
              <a:t>）检验和：占</a:t>
            </a:r>
            <a:r>
              <a:rPr lang="en-US" altLang="zh-CN" sz="2000" smtClean="0">
                <a:latin typeface="Times New Roman" pitchFamily="18" charset="0"/>
              </a:rPr>
              <a:t> 2 B</a:t>
            </a:r>
            <a:r>
              <a:rPr lang="zh-CN" altLang="zh-CN" sz="2000" smtClean="0">
                <a:latin typeface="Times New Roman" pitchFamily="18" charset="0"/>
              </a:rPr>
              <a:t>。检验和字段检验的范围包括首部和数据这两部分。它实现对</a:t>
            </a:r>
            <a:r>
              <a:rPr lang="en-US" altLang="zh-CN" sz="2000" smtClean="0">
                <a:latin typeface="Times New Roman" pitchFamily="18" charset="0"/>
              </a:rPr>
              <a:t>TCP</a:t>
            </a:r>
            <a:r>
              <a:rPr lang="zh-CN" altLang="zh-CN" sz="2000" smtClean="0">
                <a:latin typeface="Times New Roman" pitchFamily="18" charset="0"/>
              </a:rPr>
              <a:t>的校验。在计算检验和时包括</a:t>
            </a:r>
            <a:r>
              <a:rPr lang="en-US" altLang="zh-CN" sz="2000" smtClean="0">
                <a:latin typeface="Times New Roman" pitchFamily="18" charset="0"/>
              </a:rPr>
              <a:t>TCP</a:t>
            </a:r>
            <a:r>
              <a:rPr lang="zh-CN" altLang="zh-CN" sz="2000" smtClean="0">
                <a:latin typeface="Times New Roman" pitchFamily="18" charset="0"/>
              </a:rPr>
              <a:t>头部、用户数据以及一个</a:t>
            </a:r>
            <a:r>
              <a:rPr lang="en-US" altLang="zh-CN" sz="2000" smtClean="0">
                <a:latin typeface="Times New Roman" pitchFamily="18" charset="0"/>
              </a:rPr>
              <a:t>T12 B</a:t>
            </a:r>
            <a:r>
              <a:rPr lang="zh-CN" altLang="zh-CN" sz="2000" smtClean="0">
                <a:latin typeface="Times New Roman" pitchFamily="18" charset="0"/>
              </a:rPr>
              <a:t>的伪首部。伪首部的格式如图</a:t>
            </a:r>
            <a:r>
              <a:rPr lang="en-US" altLang="zh-CN" sz="2000" smtClean="0">
                <a:latin typeface="Times New Roman" pitchFamily="18" charset="0"/>
              </a:rPr>
              <a:t>7-7</a:t>
            </a:r>
            <a:r>
              <a:rPr lang="zh-CN" altLang="zh-CN" sz="2000" smtClean="0">
                <a:latin typeface="Times New Roman" pitchFamily="18" charset="0"/>
              </a:rPr>
              <a:t>所示。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第三节 </a:t>
            </a:r>
            <a:r>
              <a:rPr lang="zh-CN" altLang="zh-CN" smtClean="0"/>
              <a:t>传输控制协议</a:t>
            </a:r>
          </a:p>
        </p:txBody>
      </p:sp>
      <p:sp>
        <p:nvSpPr>
          <p:cNvPr id="3" name="内容占位符 2"/>
          <p:cNvSpPr>
            <a:spLocks noGrp="1"/>
          </p:cNvSpPr>
          <p:nvPr>
            <p:ph idx="1"/>
          </p:nvPr>
        </p:nvSpPr>
        <p:spPr>
          <a:xfrm>
            <a:off x="179388" y="1052513"/>
            <a:ext cx="8856662" cy="5400675"/>
          </a:xfrm>
        </p:spPr>
        <p:txBody>
          <a:bodyPr/>
          <a:lstStyle/>
          <a:p>
            <a:pPr>
              <a:defRPr/>
            </a:pPr>
            <a:r>
              <a:rPr lang="en-US" altLang="zh-CN" dirty="0" smtClean="0">
                <a:solidFill>
                  <a:srgbClr val="FF0000"/>
                </a:solidFill>
                <a:latin typeface="+mn-lt"/>
              </a:rPr>
              <a:t>TCP</a:t>
            </a:r>
            <a:r>
              <a:rPr lang="zh-CN" altLang="zh-CN" dirty="0">
                <a:solidFill>
                  <a:srgbClr val="FF0000"/>
                </a:solidFill>
                <a:latin typeface="+mn-lt"/>
              </a:rPr>
              <a:t>报文</a:t>
            </a:r>
            <a:r>
              <a:rPr lang="zh-CN" altLang="zh-CN" dirty="0" smtClean="0">
                <a:solidFill>
                  <a:srgbClr val="FF0000"/>
                </a:solidFill>
                <a:latin typeface="+mn-lt"/>
              </a:rPr>
              <a:t>段</a:t>
            </a:r>
            <a:endParaRPr lang="en-US" altLang="zh-CN" dirty="0" smtClean="0">
              <a:solidFill>
                <a:srgbClr val="FF0000"/>
              </a:solidFill>
              <a:latin typeface="+mn-lt"/>
            </a:endParaRPr>
          </a:p>
          <a:p>
            <a:pPr>
              <a:defRPr/>
            </a:pPr>
            <a:endParaRPr lang="en-US" altLang="zh-CN" dirty="0">
              <a:solidFill>
                <a:srgbClr val="FF0000"/>
              </a:solidFill>
              <a:latin typeface="+mn-lt"/>
            </a:endParaRPr>
          </a:p>
          <a:p>
            <a:pPr>
              <a:defRPr/>
            </a:pPr>
            <a:endParaRPr lang="en-US" altLang="zh-CN" dirty="0" smtClean="0">
              <a:solidFill>
                <a:srgbClr val="FF0000"/>
              </a:solidFill>
              <a:latin typeface="+mn-lt"/>
            </a:endParaRPr>
          </a:p>
          <a:p>
            <a:pPr>
              <a:defRPr/>
            </a:pPr>
            <a:endParaRPr lang="en-US" altLang="zh-CN" dirty="0">
              <a:solidFill>
                <a:srgbClr val="FF0000"/>
              </a:solidFill>
              <a:latin typeface="+mn-lt"/>
            </a:endParaRPr>
          </a:p>
          <a:p>
            <a:pPr>
              <a:defRPr/>
            </a:pPr>
            <a:endParaRPr lang="en-US" altLang="zh-CN" dirty="0">
              <a:solidFill>
                <a:srgbClr val="FF0000"/>
              </a:solidFill>
              <a:latin typeface="+mn-lt"/>
            </a:endParaRPr>
          </a:p>
          <a:p>
            <a:pPr>
              <a:defRPr/>
            </a:pPr>
            <a:r>
              <a:rPr lang="zh-CN" altLang="en-US" sz="2000" dirty="0" smtClean="0">
                <a:latin typeface="+mn-lt"/>
              </a:rPr>
              <a:t>        </a:t>
            </a:r>
            <a:r>
              <a:rPr lang="zh-CN" altLang="en-US" sz="2000" dirty="0" smtClean="0">
                <a:latin typeface="+mj-lt"/>
              </a:rPr>
              <a:t>检验</a:t>
            </a:r>
            <a:r>
              <a:rPr lang="zh-CN" altLang="en-US" sz="2000" dirty="0">
                <a:latin typeface="+mj-lt"/>
              </a:rPr>
              <a:t>和的计算：所有</a:t>
            </a:r>
            <a:r>
              <a:rPr lang="en-US" altLang="zh-CN" sz="2000" dirty="0">
                <a:latin typeface="+mj-lt"/>
              </a:rPr>
              <a:t>16</a:t>
            </a:r>
            <a:r>
              <a:rPr lang="zh-CN" altLang="en-US" sz="2000" dirty="0">
                <a:latin typeface="+mj-lt"/>
              </a:rPr>
              <a:t>位字以补码形式相加，然后对和取反。</a:t>
            </a:r>
          </a:p>
          <a:p>
            <a:pPr>
              <a:defRPr/>
            </a:pPr>
            <a:r>
              <a:rPr lang="zh-CN" altLang="en-US" sz="2000" dirty="0">
                <a:latin typeface="+mj-lt"/>
              </a:rPr>
              <a:t>（</a:t>
            </a:r>
            <a:r>
              <a:rPr lang="en-US" altLang="zh-CN" sz="2000" dirty="0">
                <a:latin typeface="+mj-lt"/>
              </a:rPr>
              <a:t>14</a:t>
            </a:r>
            <a:r>
              <a:rPr lang="zh-CN" altLang="en-US" sz="2000" dirty="0">
                <a:latin typeface="+mj-lt"/>
              </a:rPr>
              <a:t>）紧急指针字段：占</a:t>
            </a:r>
            <a:r>
              <a:rPr lang="en-US" altLang="zh-CN" sz="2000" dirty="0">
                <a:latin typeface="+mj-lt"/>
              </a:rPr>
              <a:t>16</a:t>
            </a:r>
            <a:r>
              <a:rPr lang="zh-CN" altLang="en-US" sz="2000" dirty="0">
                <a:latin typeface="+mj-lt"/>
              </a:rPr>
              <a:t>位。紧急指针指出在本报文段中紧急数据共有多少个字节（紧急数据放在本报文段数据的最前面）。  </a:t>
            </a:r>
          </a:p>
          <a:p>
            <a:pPr>
              <a:defRPr/>
            </a:pPr>
            <a:r>
              <a:rPr lang="zh-CN" altLang="en-US" sz="2000" dirty="0">
                <a:latin typeface="+mj-lt"/>
              </a:rPr>
              <a:t>（</a:t>
            </a:r>
            <a:r>
              <a:rPr lang="en-US" altLang="zh-CN" sz="2000" dirty="0">
                <a:latin typeface="+mj-lt"/>
              </a:rPr>
              <a:t>15</a:t>
            </a:r>
            <a:r>
              <a:rPr lang="zh-CN" altLang="en-US" sz="2000" dirty="0">
                <a:latin typeface="+mj-lt"/>
              </a:rPr>
              <a:t>）选项字段：长度可变。</a:t>
            </a:r>
            <a:r>
              <a:rPr lang="en-US" altLang="zh-CN" sz="2000" dirty="0">
                <a:latin typeface="+mj-lt"/>
              </a:rPr>
              <a:t>TCP </a:t>
            </a:r>
            <a:r>
              <a:rPr lang="zh-CN" altLang="en-US" sz="2000" dirty="0">
                <a:latin typeface="+mj-lt"/>
              </a:rPr>
              <a:t>只规定了一种选项，即最大报文段长度 </a:t>
            </a:r>
            <a:r>
              <a:rPr lang="en-US" altLang="zh-CN" sz="2000" dirty="0">
                <a:latin typeface="+mj-lt"/>
              </a:rPr>
              <a:t>MSS </a:t>
            </a:r>
            <a:r>
              <a:rPr lang="zh-CN" altLang="en-US" sz="2000" dirty="0">
                <a:latin typeface="+mj-lt"/>
              </a:rPr>
              <a:t>（</a:t>
            </a:r>
            <a:r>
              <a:rPr lang="en-US" altLang="zh-CN" sz="2000" dirty="0">
                <a:latin typeface="+mj-lt"/>
              </a:rPr>
              <a:t>Maximum Segment Size</a:t>
            </a:r>
            <a:r>
              <a:rPr lang="zh-CN" altLang="en-US" sz="2000" dirty="0">
                <a:latin typeface="+mj-lt"/>
              </a:rPr>
              <a:t>）。</a:t>
            </a:r>
            <a:r>
              <a:rPr lang="en-US" altLang="zh-CN" sz="2000" dirty="0">
                <a:latin typeface="+mj-lt"/>
              </a:rPr>
              <a:t>MSS</a:t>
            </a:r>
            <a:r>
              <a:rPr lang="zh-CN" altLang="en-US" sz="2000" dirty="0">
                <a:latin typeface="+mj-lt"/>
              </a:rPr>
              <a:t>告诉对方</a:t>
            </a:r>
            <a:r>
              <a:rPr lang="en-US" altLang="zh-CN" sz="2000" dirty="0">
                <a:latin typeface="+mj-lt"/>
              </a:rPr>
              <a:t>TCP“</a:t>
            </a:r>
            <a:r>
              <a:rPr lang="zh-CN" altLang="en-US" sz="2000" dirty="0">
                <a:latin typeface="+mj-lt"/>
              </a:rPr>
              <a:t>我的缓存所能接收的报文段的数据字段的最大长度是 </a:t>
            </a:r>
            <a:r>
              <a:rPr lang="en-US" altLang="zh-CN" sz="2000" dirty="0">
                <a:latin typeface="+mj-lt"/>
              </a:rPr>
              <a:t>MSS </a:t>
            </a:r>
            <a:r>
              <a:rPr lang="zh-CN" altLang="en-US" sz="2000" dirty="0">
                <a:latin typeface="+mj-lt"/>
              </a:rPr>
              <a:t>个字节”。</a:t>
            </a:r>
            <a:r>
              <a:rPr lang="en-US" altLang="zh-CN" sz="2000" dirty="0">
                <a:latin typeface="+mj-lt"/>
              </a:rPr>
              <a:t>MSS </a:t>
            </a:r>
            <a:r>
              <a:rPr lang="zh-CN" altLang="en-US" sz="2000" dirty="0">
                <a:latin typeface="+mj-lt"/>
              </a:rPr>
              <a:t>是 </a:t>
            </a:r>
            <a:r>
              <a:rPr lang="en-US" altLang="zh-CN" sz="2000" dirty="0">
                <a:latin typeface="+mj-lt"/>
              </a:rPr>
              <a:t>TCP </a:t>
            </a:r>
            <a:r>
              <a:rPr lang="zh-CN" altLang="en-US" sz="2000" dirty="0">
                <a:latin typeface="+mj-lt"/>
              </a:rPr>
              <a:t>报文段中数据字段的最大长度。数据字段加上 </a:t>
            </a:r>
            <a:r>
              <a:rPr lang="en-US" altLang="zh-CN" sz="2000" dirty="0">
                <a:latin typeface="+mj-lt"/>
              </a:rPr>
              <a:t>TCP </a:t>
            </a:r>
            <a:r>
              <a:rPr lang="zh-CN" altLang="en-US" sz="2000" dirty="0">
                <a:latin typeface="+mj-lt"/>
              </a:rPr>
              <a:t>首部才等于整个</a:t>
            </a:r>
            <a:r>
              <a:rPr lang="en-US" altLang="zh-CN" sz="2000" dirty="0">
                <a:latin typeface="+mj-lt"/>
              </a:rPr>
              <a:t>TCP</a:t>
            </a:r>
            <a:r>
              <a:rPr lang="zh-CN" altLang="en-US" sz="2000" dirty="0">
                <a:latin typeface="+mj-lt"/>
              </a:rPr>
              <a:t>报文段。</a:t>
            </a:r>
          </a:p>
          <a:p>
            <a:pPr>
              <a:defRPr/>
            </a:pPr>
            <a:r>
              <a:rPr lang="zh-CN" altLang="en-US" sz="2000" dirty="0">
                <a:latin typeface="+mj-lt"/>
              </a:rPr>
              <a:t>选项以</a:t>
            </a:r>
            <a:r>
              <a:rPr lang="en-US" altLang="zh-CN" sz="2000" dirty="0">
                <a:latin typeface="+mj-lt"/>
              </a:rPr>
              <a:t>8</a:t>
            </a:r>
            <a:r>
              <a:rPr lang="zh-CN" altLang="en-US" sz="2000" dirty="0">
                <a:latin typeface="+mj-lt"/>
              </a:rPr>
              <a:t>位的字节为单位，有两种组成情况：第一种是单字节（类型）；第二种是多字节（类型＋长度＋</a:t>
            </a:r>
            <a:r>
              <a:rPr lang="en-US" altLang="zh-CN" sz="2000" dirty="0">
                <a:latin typeface="+mj-lt"/>
              </a:rPr>
              <a:t>N</a:t>
            </a:r>
            <a:r>
              <a:rPr lang="zh-CN" altLang="en-US" sz="2000" dirty="0">
                <a:latin typeface="+mj-lt"/>
              </a:rPr>
              <a:t>个选项）如：类型</a:t>
            </a:r>
            <a:r>
              <a:rPr lang="en-US" altLang="zh-CN" sz="2000" dirty="0">
                <a:latin typeface="+mj-lt"/>
              </a:rPr>
              <a:t>0</a:t>
            </a:r>
            <a:r>
              <a:rPr lang="zh-CN" altLang="en-US" sz="2000" dirty="0">
                <a:latin typeface="+mj-lt"/>
              </a:rPr>
              <a:t>； 类型</a:t>
            </a:r>
            <a:r>
              <a:rPr lang="en-US" altLang="zh-CN" sz="2000" dirty="0">
                <a:latin typeface="+mj-lt"/>
              </a:rPr>
              <a:t>1</a:t>
            </a:r>
            <a:r>
              <a:rPr lang="zh-CN" altLang="en-US" sz="2000" dirty="0">
                <a:latin typeface="+mj-lt"/>
              </a:rPr>
              <a:t>；类型</a:t>
            </a:r>
            <a:r>
              <a:rPr lang="en-US" altLang="zh-CN" sz="2000" dirty="0">
                <a:latin typeface="+mj-lt"/>
              </a:rPr>
              <a:t>2</a:t>
            </a:r>
            <a:r>
              <a:rPr lang="zh-CN" altLang="en-US" sz="2000" dirty="0">
                <a:latin typeface="+mj-lt"/>
              </a:rPr>
              <a:t>。 </a:t>
            </a:r>
          </a:p>
          <a:p>
            <a:pPr>
              <a:defRPr/>
            </a:pPr>
            <a:r>
              <a:rPr lang="zh-CN" altLang="en-US" sz="2000" dirty="0">
                <a:latin typeface="+mj-lt"/>
              </a:rPr>
              <a:t>（</a:t>
            </a:r>
            <a:r>
              <a:rPr lang="en-US" altLang="zh-CN" sz="2000" dirty="0">
                <a:latin typeface="+mj-lt"/>
              </a:rPr>
              <a:t>16</a:t>
            </a:r>
            <a:r>
              <a:rPr lang="zh-CN" altLang="en-US" sz="2000" dirty="0">
                <a:latin typeface="+mj-lt"/>
              </a:rPr>
              <a:t>）填充字段：这是为了使整个首部长度是 </a:t>
            </a:r>
            <a:r>
              <a:rPr lang="en-US" altLang="zh-CN" sz="2000" dirty="0">
                <a:latin typeface="+mj-lt"/>
              </a:rPr>
              <a:t>4 B</a:t>
            </a:r>
            <a:r>
              <a:rPr lang="zh-CN" altLang="en-US" sz="2000" dirty="0">
                <a:latin typeface="+mj-lt"/>
              </a:rPr>
              <a:t>的整数倍。 </a:t>
            </a:r>
          </a:p>
          <a:p>
            <a:pPr>
              <a:defRPr/>
            </a:pPr>
            <a:endParaRPr lang="en-US" altLang="zh-CN" sz="2000" dirty="0">
              <a:latin typeface="+mj-lt"/>
            </a:endParaRP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125538"/>
            <a:ext cx="3690938"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71775" y="2781300"/>
            <a:ext cx="3600450" cy="368300"/>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7-7  </a:t>
            </a:r>
            <a:r>
              <a:rPr lang="zh-CN" altLang="zh-CN" dirty="0">
                <a:latin typeface="+mn-lt"/>
                <a:ea typeface="+mj-ea"/>
              </a:rPr>
              <a:t>伪首部的格式</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第三节 </a:t>
            </a:r>
            <a:r>
              <a:rPr lang="zh-CN" altLang="zh-CN" smtClean="0"/>
              <a:t>传输控制协议</a:t>
            </a:r>
          </a:p>
        </p:txBody>
      </p:sp>
      <p:sp>
        <p:nvSpPr>
          <p:cNvPr id="3" name="内容占位符 2"/>
          <p:cNvSpPr>
            <a:spLocks noGrp="1"/>
          </p:cNvSpPr>
          <p:nvPr>
            <p:ph idx="1"/>
          </p:nvPr>
        </p:nvSpPr>
        <p:spPr>
          <a:xfrm>
            <a:off x="179388" y="1052513"/>
            <a:ext cx="8856662" cy="5400675"/>
          </a:xfrm>
        </p:spPr>
        <p:txBody>
          <a:bodyPr/>
          <a:lstStyle/>
          <a:p>
            <a:pPr>
              <a:defRPr/>
            </a:pPr>
            <a:r>
              <a:rPr lang="en-US" altLang="zh-CN" dirty="0" smtClean="0">
                <a:solidFill>
                  <a:srgbClr val="FF0000"/>
                </a:solidFill>
                <a:latin typeface="+mn-lt"/>
              </a:rPr>
              <a:t>TCP</a:t>
            </a:r>
            <a:r>
              <a:rPr lang="zh-CN" altLang="zh-CN" dirty="0">
                <a:solidFill>
                  <a:srgbClr val="FF0000"/>
                </a:solidFill>
                <a:latin typeface="+mn-lt"/>
              </a:rPr>
              <a:t>报文</a:t>
            </a:r>
            <a:r>
              <a:rPr lang="zh-CN" altLang="zh-CN" dirty="0" smtClean="0">
                <a:solidFill>
                  <a:srgbClr val="FF0000"/>
                </a:solidFill>
                <a:latin typeface="+mn-lt"/>
              </a:rPr>
              <a:t>段</a:t>
            </a:r>
            <a:endParaRPr lang="en-US" altLang="zh-CN" dirty="0" smtClean="0">
              <a:solidFill>
                <a:srgbClr val="FF0000"/>
              </a:solidFill>
              <a:latin typeface="+mn-lt"/>
            </a:endParaRPr>
          </a:p>
          <a:p>
            <a:pPr>
              <a:defRPr/>
            </a:pPr>
            <a:endParaRPr lang="en-US" altLang="zh-CN" dirty="0">
              <a:solidFill>
                <a:srgbClr val="FF0000"/>
              </a:solidFill>
              <a:latin typeface="+mn-lt"/>
            </a:endParaRPr>
          </a:p>
          <a:p>
            <a:pPr>
              <a:defRPr/>
            </a:pPr>
            <a:endParaRPr lang="en-US" altLang="zh-CN" dirty="0" smtClean="0">
              <a:solidFill>
                <a:srgbClr val="FF0000"/>
              </a:solidFill>
              <a:latin typeface="+mn-lt"/>
            </a:endParaRPr>
          </a:p>
          <a:p>
            <a:pPr>
              <a:defRPr/>
            </a:pPr>
            <a:endParaRPr lang="en-US" altLang="zh-CN" dirty="0">
              <a:solidFill>
                <a:srgbClr val="FF0000"/>
              </a:solidFill>
              <a:latin typeface="+mn-lt"/>
            </a:endParaRPr>
          </a:p>
          <a:p>
            <a:pPr>
              <a:defRPr/>
            </a:pPr>
            <a:endParaRPr lang="en-US" altLang="zh-CN" dirty="0">
              <a:solidFill>
                <a:srgbClr val="FF0000"/>
              </a:solidFill>
              <a:latin typeface="+mn-lt"/>
            </a:endParaRPr>
          </a:p>
          <a:p>
            <a:pPr>
              <a:defRPr/>
            </a:pPr>
            <a:r>
              <a:rPr lang="zh-CN" altLang="en-US" sz="2000" dirty="0" smtClean="0">
                <a:latin typeface="+mn-lt"/>
              </a:rPr>
              <a:t>        </a:t>
            </a:r>
            <a:r>
              <a:rPr lang="zh-CN" altLang="en-US" sz="2000" dirty="0" smtClean="0">
                <a:latin typeface="+mj-lt"/>
              </a:rPr>
              <a:t>检验</a:t>
            </a:r>
            <a:r>
              <a:rPr lang="zh-CN" altLang="en-US" sz="2000" dirty="0">
                <a:latin typeface="+mj-lt"/>
              </a:rPr>
              <a:t>和的计算：所有</a:t>
            </a:r>
            <a:r>
              <a:rPr lang="en-US" altLang="zh-CN" sz="2000" dirty="0">
                <a:latin typeface="+mj-lt"/>
              </a:rPr>
              <a:t>16</a:t>
            </a:r>
            <a:r>
              <a:rPr lang="zh-CN" altLang="en-US" sz="2000" dirty="0">
                <a:latin typeface="+mj-lt"/>
              </a:rPr>
              <a:t>位字以补码形式相加，然后对和取反。</a:t>
            </a:r>
          </a:p>
          <a:p>
            <a:pPr>
              <a:defRPr/>
            </a:pPr>
            <a:r>
              <a:rPr lang="zh-CN" altLang="en-US" sz="2000" dirty="0">
                <a:latin typeface="+mj-lt"/>
              </a:rPr>
              <a:t>（</a:t>
            </a:r>
            <a:r>
              <a:rPr lang="en-US" altLang="zh-CN" sz="2000" dirty="0">
                <a:latin typeface="+mj-lt"/>
              </a:rPr>
              <a:t>14</a:t>
            </a:r>
            <a:r>
              <a:rPr lang="zh-CN" altLang="en-US" sz="2000" dirty="0">
                <a:latin typeface="+mj-lt"/>
              </a:rPr>
              <a:t>）紧急指针字段：占</a:t>
            </a:r>
            <a:r>
              <a:rPr lang="en-US" altLang="zh-CN" sz="2000" dirty="0">
                <a:latin typeface="+mj-lt"/>
              </a:rPr>
              <a:t>16</a:t>
            </a:r>
            <a:r>
              <a:rPr lang="zh-CN" altLang="en-US" sz="2000" dirty="0">
                <a:latin typeface="+mj-lt"/>
              </a:rPr>
              <a:t>位。紧急指针指出在本报文段中紧急数据共有多少个字节（紧急数据放在本报文段数据的最前面）。  </a:t>
            </a:r>
          </a:p>
          <a:p>
            <a:pPr>
              <a:defRPr/>
            </a:pPr>
            <a:r>
              <a:rPr lang="zh-CN" altLang="en-US" sz="2000" dirty="0">
                <a:latin typeface="+mj-lt"/>
              </a:rPr>
              <a:t>（</a:t>
            </a:r>
            <a:r>
              <a:rPr lang="en-US" altLang="zh-CN" sz="2000" dirty="0">
                <a:latin typeface="+mj-lt"/>
              </a:rPr>
              <a:t>15</a:t>
            </a:r>
            <a:r>
              <a:rPr lang="zh-CN" altLang="en-US" sz="2000" dirty="0">
                <a:latin typeface="+mj-lt"/>
              </a:rPr>
              <a:t>）选项字段：长度可变。</a:t>
            </a:r>
            <a:r>
              <a:rPr lang="en-US" altLang="zh-CN" sz="2000" dirty="0">
                <a:latin typeface="+mj-lt"/>
              </a:rPr>
              <a:t>TCP </a:t>
            </a:r>
            <a:r>
              <a:rPr lang="zh-CN" altLang="en-US" sz="2000" dirty="0">
                <a:latin typeface="+mj-lt"/>
              </a:rPr>
              <a:t>只规定了一种选项，即最大报文段长度 </a:t>
            </a:r>
            <a:r>
              <a:rPr lang="en-US" altLang="zh-CN" sz="2000" dirty="0">
                <a:latin typeface="+mj-lt"/>
              </a:rPr>
              <a:t>MSS </a:t>
            </a:r>
            <a:r>
              <a:rPr lang="zh-CN" altLang="en-US" sz="2000" dirty="0">
                <a:latin typeface="+mj-lt"/>
              </a:rPr>
              <a:t>（</a:t>
            </a:r>
            <a:r>
              <a:rPr lang="en-US" altLang="zh-CN" sz="2000" dirty="0">
                <a:latin typeface="+mj-lt"/>
              </a:rPr>
              <a:t>Maximum Segment Size</a:t>
            </a:r>
            <a:r>
              <a:rPr lang="zh-CN" altLang="en-US" sz="2000" dirty="0">
                <a:latin typeface="+mj-lt"/>
              </a:rPr>
              <a:t>）。</a:t>
            </a:r>
            <a:r>
              <a:rPr lang="en-US" altLang="zh-CN" sz="2000" dirty="0">
                <a:latin typeface="+mj-lt"/>
              </a:rPr>
              <a:t>MSS</a:t>
            </a:r>
            <a:r>
              <a:rPr lang="zh-CN" altLang="en-US" sz="2000" dirty="0">
                <a:latin typeface="+mj-lt"/>
              </a:rPr>
              <a:t>告诉对方</a:t>
            </a:r>
            <a:r>
              <a:rPr lang="en-US" altLang="zh-CN" sz="2000" dirty="0">
                <a:latin typeface="+mj-lt"/>
              </a:rPr>
              <a:t>TCP“</a:t>
            </a:r>
            <a:r>
              <a:rPr lang="zh-CN" altLang="en-US" sz="2000" dirty="0">
                <a:latin typeface="+mj-lt"/>
              </a:rPr>
              <a:t>我的缓存所能接收的报文段的数据字段的最大长度是 </a:t>
            </a:r>
            <a:r>
              <a:rPr lang="en-US" altLang="zh-CN" sz="2000" dirty="0">
                <a:latin typeface="+mj-lt"/>
              </a:rPr>
              <a:t>MSS </a:t>
            </a:r>
            <a:r>
              <a:rPr lang="zh-CN" altLang="en-US" sz="2000" dirty="0">
                <a:latin typeface="+mj-lt"/>
              </a:rPr>
              <a:t>个字节”。</a:t>
            </a:r>
            <a:r>
              <a:rPr lang="en-US" altLang="zh-CN" sz="2000" dirty="0">
                <a:latin typeface="+mj-lt"/>
              </a:rPr>
              <a:t>MSS </a:t>
            </a:r>
            <a:r>
              <a:rPr lang="zh-CN" altLang="en-US" sz="2000" dirty="0">
                <a:latin typeface="+mj-lt"/>
              </a:rPr>
              <a:t>是 </a:t>
            </a:r>
            <a:r>
              <a:rPr lang="en-US" altLang="zh-CN" sz="2000" dirty="0">
                <a:latin typeface="+mj-lt"/>
              </a:rPr>
              <a:t>TCP </a:t>
            </a:r>
            <a:r>
              <a:rPr lang="zh-CN" altLang="en-US" sz="2000" dirty="0">
                <a:latin typeface="+mj-lt"/>
              </a:rPr>
              <a:t>报文段中数据字段的最大长度。数据字段加上 </a:t>
            </a:r>
            <a:r>
              <a:rPr lang="en-US" altLang="zh-CN" sz="2000" dirty="0">
                <a:latin typeface="+mj-lt"/>
              </a:rPr>
              <a:t>TCP </a:t>
            </a:r>
            <a:r>
              <a:rPr lang="zh-CN" altLang="en-US" sz="2000" dirty="0">
                <a:latin typeface="+mj-lt"/>
              </a:rPr>
              <a:t>首部才等于整个</a:t>
            </a:r>
            <a:r>
              <a:rPr lang="en-US" altLang="zh-CN" sz="2000" dirty="0">
                <a:latin typeface="+mj-lt"/>
              </a:rPr>
              <a:t>TCP</a:t>
            </a:r>
            <a:r>
              <a:rPr lang="zh-CN" altLang="en-US" sz="2000" dirty="0">
                <a:latin typeface="+mj-lt"/>
              </a:rPr>
              <a:t>报文段。</a:t>
            </a:r>
          </a:p>
          <a:p>
            <a:pPr>
              <a:defRPr/>
            </a:pPr>
            <a:r>
              <a:rPr lang="zh-CN" altLang="en-US" sz="2000" dirty="0">
                <a:latin typeface="+mj-lt"/>
              </a:rPr>
              <a:t>选项以</a:t>
            </a:r>
            <a:r>
              <a:rPr lang="en-US" altLang="zh-CN" sz="2000" dirty="0">
                <a:latin typeface="+mj-lt"/>
              </a:rPr>
              <a:t>8</a:t>
            </a:r>
            <a:r>
              <a:rPr lang="zh-CN" altLang="en-US" sz="2000" dirty="0">
                <a:latin typeface="+mj-lt"/>
              </a:rPr>
              <a:t>位的字节为单位，有两种组成情况：第一种是单字节（类型）；第二种是多字节（类型＋长度＋</a:t>
            </a:r>
            <a:r>
              <a:rPr lang="en-US" altLang="zh-CN" sz="2000" dirty="0">
                <a:latin typeface="+mj-lt"/>
              </a:rPr>
              <a:t>N</a:t>
            </a:r>
            <a:r>
              <a:rPr lang="zh-CN" altLang="en-US" sz="2000" dirty="0">
                <a:latin typeface="+mj-lt"/>
              </a:rPr>
              <a:t>个选项）如：类型</a:t>
            </a:r>
            <a:r>
              <a:rPr lang="en-US" altLang="zh-CN" sz="2000" dirty="0">
                <a:latin typeface="+mj-lt"/>
              </a:rPr>
              <a:t>0</a:t>
            </a:r>
            <a:r>
              <a:rPr lang="zh-CN" altLang="en-US" sz="2000" dirty="0">
                <a:latin typeface="+mj-lt"/>
              </a:rPr>
              <a:t>； 类型</a:t>
            </a:r>
            <a:r>
              <a:rPr lang="en-US" altLang="zh-CN" sz="2000" dirty="0">
                <a:latin typeface="+mj-lt"/>
              </a:rPr>
              <a:t>1</a:t>
            </a:r>
            <a:r>
              <a:rPr lang="zh-CN" altLang="en-US" sz="2000" dirty="0">
                <a:latin typeface="+mj-lt"/>
              </a:rPr>
              <a:t>；类型</a:t>
            </a:r>
            <a:r>
              <a:rPr lang="en-US" altLang="zh-CN" sz="2000" dirty="0">
                <a:latin typeface="+mj-lt"/>
              </a:rPr>
              <a:t>2</a:t>
            </a:r>
            <a:r>
              <a:rPr lang="zh-CN" altLang="en-US" sz="2000" dirty="0">
                <a:latin typeface="+mj-lt"/>
              </a:rPr>
              <a:t>。 </a:t>
            </a:r>
          </a:p>
          <a:p>
            <a:pPr>
              <a:defRPr/>
            </a:pPr>
            <a:r>
              <a:rPr lang="zh-CN" altLang="en-US" sz="2000" dirty="0">
                <a:latin typeface="+mj-lt"/>
              </a:rPr>
              <a:t>（</a:t>
            </a:r>
            <a:r>
              <a:rPr lang="en-US" altLang="zh-CN" sz="2000" dirty="0">
                <a:latin typeface="+mj-lt"/>
              </a:rPr>
              <a:t>16</a:t>
            </a:r>
            <a:r>
              <a:rPr lang="zh-CN" altLang="en-US" sz="2000" dirty="0">
                <a:latin typeface="+mj-lt"/>
              </a:rPr>
              <a:t>）填充字段：这是为了使整个首部长度是 </a:t>
            </a:r>
            <a:r>
              <a:rPr lang="en-US" altLang="zh-CN" sz="2000" dirty="0">
                <a:latin typeface="+mj-lt"/>
              </a:rPr>
              <a:t>4 B</a:t>
            </a:r>
            <a:r>
              <a:rPr lang="zh-CN" altLang="en-US" sz="2000" dirty="0">
                <a:latin typeface="+mj-lt"/>
              </a:rPr>
              <a:t>的整数倍。 </a:t>
            </a:r>
          </a:p>
          <a:p>
            <a:pPr>
              <a:defRPr/>
            </a:pPr>
            <a:endParaRPr lang="en-US" altLang="zh-CN" sz="2000" dirty="0">
              <a:latin typeface="+mj-lt"/>
            </a:endParaRP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125538"/>
            <a:ext cx="3690938"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71775" y="2781300"/>
            <a:ext cx="3600450" cy="368300"/>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7-7  </a:t>
            </a:r>
            <a:r>
              <a:rPr lang="zh-CN" altLang="zh-CN" dirty="0">
                <a:latin typeface="+mn-lt"/>
                <a:ea typeface="+mj-ea"/>
              </a:rPr>
              <a:t>伪首部的格式</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38915" name="内容占位符 2"/>
          <p:cNvSpPr>
            <a:spLocks noGrp="1"/>
          </p:cNvSpPr>
          <p:nvPr>
            <p:ph idx="1"/>
          </p:nvPr>
        </p:nvSpPr>
        <p:spPr>
          <a:xfrm>
            <a:off x="179388" y="1052513"/>
            <a:ext cx="8856662" cy="5400675"/>
          </a:xfrm>
        </p:spPr>
        <p:txBody>
          <a:bodyPr/>
          <a:lstStyle/>
          <a:p>
            <a:pPr>
              <a:spcBef>
                <a:spcPct val="0"/>
              </a:spcBef>
            </a:pPr>
            <a:endParaRPr lang="en-US" altLang="zh-CN" smtClean="0">
              <a:solidFill>
                <a:srgbClr val="FF0000"/>
              </a:solidFill>
              <a:latin typeface="Times New Roman" pitchFamily="18" charset="0"/>
            </a:endParaRPr>
          </a:p>
          <a:p>
            <a:pPr>
              <a:spcBef>
                <a:spcPct val="0"/>
              </a:spcBef>
            </a:pPr>
            <a:r>
              <a:rPr lang="en-US" altLang="zh-CN" sz="2000" smtClean="0">
                <a:latin typeface="Times New Roman" pitchFamily="18" charset="0"/>
              </a:rPr>
              <a:t>        TCP</a:t>
            </a:r>
            <a:r>
              <a:rPr lang="zh-CN" altLang="zh-CN" sz="2000" smtClean="0">
                <a:latin typeface="Times New Roman" pitchFamily="18" charset="0"/>
              </a:rPr>
              <a:t>是面向字节的。</a:t>
            </a:r>
            <a:r>
              <a:rPr lang="en-US" altLang="zh-CN" sz="2000" smtClean="0">
                <a:latin typeface="Times New Roman" pitchFamily="18" charset="0"/>
              </a:rPr>
              <a:t>TCP </a:t>
            </a:r>
            <a:r>
              <a:rPr lang="zh-CN" altLang="zh-CN" sz="2000" smtClean="0">
                <a:latin typeface="Times New Roman" pitchFamily="18" charset="0"/>
              </a:rPr>
              <a:t>将所要传送的报文看成是字节组成的数据流，并使每一个字节对应于一个序号。在连接建立时，双方要商定初始序号。</a:t>
            </a:r>
            <a:r>
              <a:rPr lang="en-US" altLang="zh-CN" sz="2000" smtClean="0">
                <a:latin typeface="Times New Roman" pitchFamily="18" charset="0"/>
              </a:rPr>
              <a:t>TCP </a:t>
            </a:r>
            <a:r>
              <a:rPr lang="zh-CN" altLang="zh-CN" sz="2000" smtClean="0">
                <a:latin typeface="Times New Roman" pitchFamily="18" charset="0"/>
              </a:rPr>
              <a:t>每次发送的报文段首部中的序号字段数值表示该报文段中数据部分的第一个字节的序号。</a:t>
            </a:r>
            <a:r>
              <a:rPr lang="en-US" altLang="zh-CN" sz="2000" smtClean="0">
                <a:latin typeface="Times New Roman" pitchFamily="18" charset="0"/>
              </a:rPr>
              <a:t>TCP </a:t>
            </a:r>
            <a:r>
              <a:rPr lang="zh-CN" altLang="zh-CN" sz="2000" smtClean="0">
                <a:latin typeface="Times New Roman" pitchFamily="18" charset="0"/>
              </a:rPr>
              <a:t>的确认是对接收到的数据的最高序号表示确认。接收端返回的确认号是已收到的数据的最高序号加</a:t>
            </a:r>
            <a:r>
              <a:rPr lang="en-US" altLang="zh-CN" sz="2000" smtClean="0">
                <a:latin typeface="Times New Roman" pitchFamily="18" charset="0"/>
              </a:rPr>
              <a:t> 1</a:t>
            </a:r>
            <a:r>
              <a:rPr lang="zh-CN" altLang="zh-CN" sz="2000" smtClean="0">
                <a:latin typeface="Times New Roman" pitchFamily="18" charset="0"/>
              </a:rPr>
              <a:t>。因此确认号表示接收端期望下次收到的数据中的第一个数据字节的序号。当发送方收到该确认号后，就继续进行下一次数据的传送，这样反复循环下去。由于</a:t>
            </a:r>
            <a:r>
              <a:rPr lang="en-US" altLang="zh-CN" sz="2000" smtClean="0">
                <a:latin typeface="Times New Roman" pitchFamily="18" charset="0"/>
              </a:rPr>
              <a:t>TCP</a:t>
            </a:r>
            <a:r>
              <a:rPr lang="zh-CN" altLang="zh-CN" sz="2000" smtClean="0">
                <a:latin typeface="Times New Roman" pitchFamily="18" charset="0"/>
              </a:rPr>
              <a:t>是建立在不可靠的</a:t>
            </a:r>
            <a:r>
              <a:rPr lang="en-US" altLang="zh-CN" sz="2000" smtClean="0">
                <a:latin typeface="Times New Roman" pitchFamily="18" charset="0"/>
              </a:rPr>
              <a:t>IP</a:t>
            </a:r>
            <a:r>
              <a:rPr lang="zh-CN" altLang="zh-CN" sz="2000" smtClean="0">
                <a:latin typeface="Times New Roman" pitchFamily="18" charset="0"/>
              </a:rPr>
              <a:t>层的基础之上的，它必然涉及报文丢失的问题，因此报文的重传就成了保证数据可靠到达的一个重要机制，即重传机制是</a:t>
            </a:r>
            <a:r>
              <a:rPr lang="en-US" altLang="zh-CN" sz="2000" smtClean="0">
                <a:latin typeface="Times New Roman" pitchFamily="18" charset="0"/>
              </a:rPr>
              <a:t> TCP </a:t>
            </a:r>
            <a:r>
              <a:rPr lang="zh-CN" altLang="zh-CN" sz="2000" smtClean="0">
                <a:latin typeface="Times New Roman" pitchFamily="18" charset="0"/>
              </a:rPr>
              <a:t>中最重要和最复杂的问题之一。</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39939" name="内容占位符 2"/>
          <p:cNvSpPr>
            <a:spLocks noGrp="1"/>
          </p:cNvSpPr>
          <p:nvPr>
            <p:ph idx="1"/>
          </p:nvPr>
        </p:nvSpPr>
        <p:spPr>
          <a:xfrm>
            <a:off x="179388" y="1052513"/>
            <a:ext cx="8856662" cy="5400675"/>
          </a:xfrm>
        </p:spPr>
        <p:txBody>
          <a:bodyPr/>
          <a:lstStyle/>
          <a:p>
            <a:pPr>
              <a:spcBef>
                <a:spcPct val="0"/>
              </a:spcBef>
            </a:pPr>
            <a:r>
              <a:rPr lang="zh-CN" altLang="zh-CN" smtClean="0">
                <a:solidFill>
                  <a:srgbClr val="FF0000"/>
                </a:solidFill>
              </a:rPr>
              <a:t>以字节为单位的滑动窗口</a:t>
            </a:r>
            <a:endParaRPr lang="en-US" altLang="zh-CN" smtClean="0">
              <a:solidFill>
                <a:srgbClr val="FF0000"/>
              </a:solidFill>
            </a:endParaRPr>
          </a:p>
          <a:p>
            <a:pPr>
              <a:spcBef>
                <a:spcPct val="0"/>
              </a:spcBef>
            </a:pPr>
            <a:endParaRPr lang="en-US" altLang="zh-CN" smtClean="0">
              <a:solidFill>
                <a:srgbClr val="FF0000"/>
              </a:solidFill>
              <a:latin typeface="Times New Roman" pitchFamily="18" charset="0"/>
            </a:endParaRPr>
          </a:p>
          <a:p>
            <a:pPr>
              <a:spcBef>
                <a:spcPct val="0"/>
              </a:spcBef>
            </a:pPr>
            <a:r>
              <a:rPr lang="en-US" altLang="zh-CN" sz="2000" smtClean="0"/>
              <a:t>    </a:t>
            </a:r>
            <a:r>
              <a:rPr lang="zh-CN" altLang="zh-CN" sz="2000" smtClean="0"/>
              <a:t>为了提高报文段的传输效率，</a:t>
            </a:r>
            <a:r>
              <a:rPr lang="en-US" altLang="zh-CN" sz="2000" smtClean="0"/>
              <a:t>TCP</a:t>
            </a:r>
            <a:r>
              <a:rPr lang="zh-CN" altLang="zh-CN" sz="2000" smtClean="0"/>
              <a:t>采用大小可变的滑动窗口来进行流量控制，窗口大小的单位是字节，在</a:t>
            </a:r>
            <a:r>
              <a:rPr lang="en-US" altLang="zh-CN" sz="2000" smtClean="0"/>
              <a:t>TCP</a:t>
            </a:r>
            <a:r>
              <a:rPr lang="zh-CN" altLang="zh-CN" sz="2000" smtClean="0"/>
              <a:t>报文段首部的窗口字段写入的数值就是当前给对方设置的发送窗口数值的上界。</a:t>
            </a:r>
            <a:endParaRPr lang="en-US" altLang="zh-CN" sz="2000" smtClean="0"/>
          </a:p>
          <a:p>
            <a:pPr>
              <a:spcBef>
                <a:spcPct val="0"/>
              </a:spcBef>
            </a:pPr>
            <a:endParaRPr lang="zh-CN" altLang="zh-CN" sz="2000" smtClean="0"/>
          </a:p>
          <a:p>
            <a:pPr>
              <a:spcBef>
                <a:spcPct val="0"/>
              </a:spcBef>
            </a:pPr>
            <a:r>
              <a:rPr lang="en-US" altLang="zh-CN" sz="2000" smtClean="0"/>
              <a:t>    </a:t>
            </a:r>
            <a:r>
              <a:rPr lang="zh-CN" altLang="zh-CN" sz="2000" smtClean="0"/>
              <a:t>如图</a:t>
            </a:r>
            <a:r>
              <a:rPr lang="en-US" altLang="zh-CN" sz="2000" smtClean="0"/>
              <a:t>7-8</a:t>
            </a:r>
            <a:r>
              <a:rPr lang="zh-CN" altLang="zh-CN" sz="2000" smtClean="0"/>
              <a:t>中所示</a:t>
            </a:r>
            <a:r>
              <a:rPr lang="zh-CN" altLang="en-US" sz="2000" smtClean="0"/>
              <a:t>（见下一张幻灯片）</a:t>
            </a:r>
            <a:r>
              <a:rPr lang="zh-CN" altLang="zh-CN" sz="2000" smtClean="0"/>
              <a:t>，当发送端要发送</a:t>
            </a:r>
            <a:r>
              <a:rPr lang="en-US" altLang="zh-CN" sz="2000" smtClean="0"/>
              <a:t>900B</a:t>
            </a:r>
            <a:r>
              <a:rPr lang="zh-CN" altLang="zh-CN" sz="2000" smtClean="0"/>
              <a:t>长的数据时，划分成九个</a:t>
            </a:r>
            <a:r>
              <a:rPr lang="en-US" altLang="zh-CN" sz="2000" smtClean="0"/>
              <a:t>100B</a:t>
            </a:r>
            <a:r>
              <a:rPr lang="zh-CN" altLang="zh-CN" sz="2000" smtClean="0"/>
              <a:t>长的报文段，图</a:t>
            </a:r>
            <a:r>
              <a:rPr lang="en-US" altLang="zh-CN" sz="2000" smtClean="0"/>
              <a:t>7-8</a:t>
            </a:r>
            <a:r>
              <a:rPr lang="zh-CN" altLang="zh-CN" sz="2000" smtClean="0"/>
              <a:t>（</a:t>
            </a:r>
            <a:r>
              <a:rPr lang="en-US" altLang="zh-CN" sz="2000" smtClean="0"/>
              <a:t>a</a:t>
            </a:r>
            <a:r>
              <a:rPr lang="zh-CN" altLang="zh-CN" sz="2000" smtClean="0"/>
              <a:t>）中发送窗口确定为</a:t>
            </a:r>
            <a:r>
              <a:rPr lang="en-US" altLang="zh-CN" sz="2000" smtClean="0"/>
              <a:t>500B</a:t>
            </a:r>
            <a:r>
              <a:rPr lang="zh-CN" altLang="zh-CN" sz="2000" smtClean="0"/>
              <a:t>，发送端只要收到了对方的确认，发送窗口就可前移；图</a:t>
            </a:r>
            <a:r>
              <a:rPr lang="en-US" altLang="zh-CN" sz="2000" smtClean="0"/>
              <a:t>7-8</a:t>
            </a:r>
            <a:r>
              <a:rPr lang="zh-CN" altLang="zh-CN" sz="2000" smtClean="0"/>
              <a:t>（</a:t>
            </a:r>
            <a:r>
              <a:rPr lang="en-US" altLang="zh-CN" sz="2000" smtClean="0"/>
              <a:t>b</a:t>
            </a:r>
            <a:r>
              <a:rPr lang="zh-CN" altLang="zh-CN" sz="2000" smtClean="0"/>
              <a:t>）中窗口大小不变；图</a:t>
            </a:r>
            <a:r>
              <a:rPr lang="en-US" altLang="zh-CN" sz="2000" smtClean="0"/>
              <a:t>7-8</a:t>
            </a:r>
            <a:r>
              <a:rPr lang="zh-CN" altLang="zh-CN" sz="2000" smtClean="0"/>
              <a:t>（</a:t>
            </a:r>
            <a:r>
              <a:rPr lang="en-US" altLang="zh-CN" sz="2000" smtClean="0"/>
              <a:t>c</a:t>
            </a:r>
            <a:r>
              <a:rPr lang="zh-CN" altLang="zh-CN" sz="2000" smtClean="0"/>
              <a:t>）中窗口减小到</a:t>
            </a:r>
            <a:r>
              <a:rPr lang="en-US" altLang="zh-CN" sz="2000" smtClean="0"/>
              <a:t>400B</a:t>
            </a:r>
            <a:r>
              <a:rPr lang="zh-CN" altLang="zh-CN" sz="200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40963" name="内容占位符 2"/>
          <p:cNvSpPr>
            <a:spLocks noGrp="1"/>
          </p:cNvSpPr>
          <p:nvPr>
            <p:ph idx="1"/>
          </p:nvPr>
        </p:nvSpPr>
        <p:spPr>
          <a:xfrm>
            <a:off x="179388" y="1052513"/>
            <a:ext cx="8856662" cy="5400675"/>
          </a:xfrm>
        </p:spPr>
        <p:txBody>
          <a:bodyPr/>
          <a:lstStyle/>
          <a:p>
            <a:pPr>
              <a:spcBef>
                <a:spcPct val="0"/>
              </a:spcBef>
            </a:pPr>
            <a:r>
              <a:rPr lang="zh-CN" altLang="zh-CN" smtClean="0">
                <a:solidFill>
                  <a:srgbClr val="FF0000"/>
                </a:solidFill>
              </a:rPr>
              <a:t>以字节为单位的滑动窗口</a:t>
            </a:r>
            <a:endParaRPr lang="en-US" altLang="zh-CN" smtClean="0">
              <a:solidFill>
                <a:srgbClr val="FF0000"/>
              </a:solidFill>
            </a:endParaRPr>
          </a:p>
          <a:p>
            <a:pPr>
              <a:spcBef>
                <a:spcPct val="0"/>
              </a:spcBef>
            </a:pPr>
            <a:endParaRPr lang="en-US" altLang="zh-CN" smtClean="0">
              <a:solidFill>
                <a:srgbClr val="FF0000"/>
              </a:solidFill>
            </a:endParaRPr>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688" y="1557338"/>
            <a:ext cx="6103937" cy="464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63688" y="6381750"/>
            <a:ext cx="6176962" cy="368300"/>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7-8  TCP</a:t>
            </a:r>
            <a:r>
              <a:rPr lang="zh-CN" altLang="zh-CN" dirty="0">
                <a:latin typeface="+mn-lt"/>
                <a:ea typeface="+mj-ea"/>
              </a:rPr>
              <a:t>中窗口的概念</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41987" name="内容占位符 2"/>
          <p:cNvSpPr>
            <a:spLocks noGrp="1"/>
          </p:cNvSpPr>
          <p:nvPr>
            <p:ph idx="1"/>
          </p:nvPr>
        </p:nvSpPr>
        <p:spPr>
          <a:xfrm>
            <a:off x="36513" y="1052513"/>
            <a:ext cx="9144000" cy="5400675"/>
          </a:xfrm>
        </p:spPr>
        <p:txBody>
          <a:bodyPr/>
          <a:lstStyle/>
          <a:p>
            <a:pPr>
              <a:spcBef>
                <a:spcPct val="0"/>
              </a:spcBef>
            </a:pPr>
            <a:r>
              <a:rPr lang="zh-CN" altLang="zh-CN" smtClean="0">
                <a:solidFill>
                  <a:srgbClr val="FF0000"/>
                </a:solidFill>
              </a:rPr>
              <a:t>超时重传时间的选择</a:t>
            </a:r>
            <a:endParaRPr lang="en-US" altLang="zh-CN" smtClean="0">
              <a:solidFill>
                <a:srgbClr val="FF0000"/>
              </a:solidFill>
            </a:endParaRPr>
          </a:p>
          <a:p>
            <a:pPr>
              <a:spcBef>
                <a:spcPct val="0"/>
              </a:spcBef>
            </a:pPr>
            <a:r>
              <a:rPr lang="en-US" altLang="zh-CN" sz="2000" smtClean="0"/>
              <a:t>    </a:t>
            </a:r>
            <a:r>
              <a:rPr lang="zh-CN" altLang="zh-CN" sz="2000" smtClean="0">
                <a:latin typeface="Times New Roman" pitchFamily="18" charset="0"/>
              </a:rPr>
              <a:t>由于</a:t>
            </a:r>
            <a:r>
              <a:rPr lang="en-US" altLang="zh-CN" sz="2000" smtClean="0">
                <a:latin typeface="Times New Roman" pitchFamily="18" charset="0"/>
              </a:rPr>
              <a:t>TCP</a:t>
            </a:r>
            <a:r>
              <a:rPr lang="zh-CN" altLang="zh-CN" sz="2000" smtClean="0">
                <a:latin typeface="Times New Roman" pitchFamily="18" charset="0"/>
              </a:rPr>
              <a:t>是建立在不可靠的</a:t>
            </a:r>
            <a:r>
              <a:rPr lang="en-US" altLang="zh-CN" sz="2000" smtClean="0">
                <a:latin typeface="Times New Roman" pitchFamily="18" charset="0"/>
              </a:rPr>
              <a:t>IP</a:t>
            </a:r>
            <a:r>
              <a:rPr lang="zh-CN" altLang="zh-CN" sz="2000" smtClean="0">
                <a:latin typeface="Times New Roman" pitchFamily="18" charset="0"/>
              </a:rPr>
              <a:t>层的基础之上的，因此，必然涉及到报文丢失的问题，因此报文的重传就成了保证数据可靠到达的一个重要机制，它也是</a:t>
            </a:r>
            <a:r>
              <a:rPr lang="en-US" altLang="zh-CN" sz="2000" smtClean="0">
                <a:latin typeface="Times New Roman" pitchFamily="18" charset="0"/>
              </a:rPr>
              <a:t> TCP </a:t>
            </a:r>
            <a:r>
              <a:rPr lang="zh-CN" altLang="zh-CN" sz="2000" smtClean="0">
                <a:latin typeface="Times New Roman" pitchFamily="18" charset="0"/>
              </a:rPr>
              <a:t>中最重要和最复杂的问题之一。</a:t>
            </a:r>
            <a:r>
              <a:rPr lang="en-US" altLang="zh-CN" sz="2000" smtClean="0">
                <a:latin typeface="Times New Roman" pitchFamily="18" charset="0"/>
              </a:rPr>
              <a:t>TCP </a:t>
            </a:r>
            <a:r>
              <a:rPr lang="zh-CN" altLang="zh-CN" sz="2000" smtClean="0">
                <a:latin typeface="Times New Roman" pitchFamily="18" charset="0"/>
              </a:rPr>
              <a:t>每发送一个报文段，就对这个报文段设置一次计时器。只要计时器设置的重传时间到但还没有收到确认，就要重传这一报文段。</a:t>
            </a:r>
          </a:p>
          <a:p>
            <a:pPr>
              <a:spcBef>
                <a:spcPct val="0"/>
              </a:spcBef>
            </a:pPr>
            <a:r>
              <a:rPr lang="en-US" altLang="zh-CN" sz="2000" smtClean="0">
                <a:latin typeface="Times New Roman" pitchFamily="18" charset="0"/>
              </a:rPr>
              <a:t>    </a:t>
            </a:r>
            <a:r>
              <a:rPr lang="zh-CN" altLang="zh-CN" sz="2000" smtClean="0">
                <a:latin typeface="Times New Roman" pitchFamily="18" charset="0"/>
              </a:rPr>
              <a:t>而由于</a:t>
            </a:r>
            <a:r>
              <a:rPr lang="en-US" altLang="zh-CN" sz="2000" smtClean="0">
                <a:latin typeface="Times New Roman" pitchFamily="18" charset="0"/>
              </a:rPr>
              <a:t> TCP </a:t>
            </a:r>
            <a:r>
              <a:rPr lang="zh-CN" altLang="zh-CN" sz="2000" smtClean="0">
                <a:latin typeface="Times New Roman" pitchFamily="18" charset="0"/>
              </a:rPr>
              <a:t>的下层是一个互联网环境，</a:t>
            </a:r>
            <a:r>
              <a:rPr lang="en-US" altLang="zh-CN" sz="2000" smtClean="0">
                <a:latin typeface="Times New Roman" pitchFamily="18" charset="0"/>
              </a:rPr>
              <a:t>IP </a:t>
            </a:r>
            <a:r>
              <a:rPr lang="zh-CN" altLang="zh-CN" sz="2000" smtClean="0">
                <a:latin typeface="Times New Roman" pitchFamily="18" charset="0"/>
              </a:rPr>
              <a:t>数据报所选择的路由变化很大，因而运输层往返时延的方差也很大。记录每一个报文段发出的时间，以及收到相应的确认报文段的时间。这两个时间之差就是报文段的往返时延。将各个报文段的往返时延样本加权平均，就可得出报文段的平均往返时延 </a:t>
            </a:r>
            <a:r>
              <a:rPr lang="en-US" altLang="zh-CN" sz="2000" smtClean="0">
                <a:latin typeface="Times New Roman" pitchFamily="18" charset="0"/>
              </a:rPr>
              <a:t>RTT</a:t>
            </a:r>
            <a:r>
              <a:rPr lang="zh-CN" altLang="zh-CN" sz="2000" smtClean="0">
                <a:latin typeface="Times New Roman" pitchFamily="18" charset="0"/>
              </a:rPr>
              <a:t>。每测量到一个新的往返时延样本，就按式（</a:t>
            </a:r>
            <a:r>
              <a:rPr lang="en-US" altLang="zh-CN" sz="2000" smtClean="0">
                <a:latin typeface="Times New Roman" pitchFamily="18" charset="0"/>
              </a:rPr>
              <a:t>7-1</a:t>
            </a:r>
            <a:r>
              <a:rPr lang="zh-CN" altLang="zh-CN" sz="2000" smtClean="0">
                <a:latin typeface="Times New Roman" pitchFamily="18" charset="0"/>
              </a:rPr>
              <a:t>）重新计算一次平均往返时延 </a:t>
            </a:r>
            <a:r>
              <a:rPr lang="en-US" altLang="zh-CN" sz="2000" smtClean="0">
                <a:latin typeface="Times New Roman" pitchFamily="18" charset="0"/>
              </a:rPr>
              <a:t>RTT</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平均往返时延</a:t>
            </a:r>
            <a:r>
              <a:rPr lang="en-US" altLang="zh-CN" sz="2000" smtClean="0">
                <a:latin typeface="Times New Roman" pitchFamily="18" charset="0"/>
              </a:rPr>
              <a:t>RTT</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sym typeface="Symbol" pitchFamily="18" charset="2"/>
              </a:rPr>
              <a:t></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旧的</a:t>
            </a:r>
            <a:r>
              <a:rPr lang="en-US" altLang="zh-CN" sz="2000" smtClean="0">
                <a:latin typeface="Times New Roman" pitchFamily="18" charset="0"/>
              </a:rPr>
              <a:t>RTT)</a:t>
            </a:r>
            <a:r>
              <a:rPr lang="zh-CN" altLang="zh-CN" sz="2000" smtClean="0">
                <a:latin typeface="Times New Roman" pitchFamily="18" charset="0"/>
              </a:rPr>
              <a:t>＋</a:t>
            </a:r>
            <a:r>
              <a:rPr lang="en-US" altLang="zh-CN" sz="2000" smtClean="0">
                <a:latin typeface="Times New Roman" pitchFamily="18" charset="0"/>
                <a:sym typeface="Symbol" pitchFamily="18" charset="2"/>
              </a:rPr>
              <a:t></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新的往返时延样本</a:t>
            </a: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7-1</a:t>
            </a:r>
            <a:r>
              <a:rPr lang="zh-CN" altLang="zh-CN" sz="2000" smtClean="0">
                <a:latin typeface="Times New Roman" pitchFamily="18" charset="0"/>
              </a:rPr>
              <a:t>）</a:t>
            </a:r>
          </a:p>
          <a:p>
            <a:pPr>
              <a:spcBef>
                <a:spcPct val="0"/>
              </a:spcBef>
            </a:pPr>
            <a:r>
              <a:rPr lang="zh-CN" altLang="zh-CN" sz="2000" smtClean="0">
                <a:latin typeface="Times New Roman" pitchFamily="18" charset="0"/>
              </a:rPr>
              <a:t>在式（</a:t>
            </a:r>
            <a:r>
              <a:rPr lang="en-US" altLang="zh-CN" sz="2000" smtClean="0">
                <a:latin typeface="Times New Roman" pitchFamily="18" charset="0"/>
              </a:rPr>
              <a:t>7-1</a:t>
            </a:r>
            <a:r>
              <a:rPr lang="zh-CN" altLang="zh-CN" sz="2000" smtClean="0">
                <a:latin typeface="Times New Roman" pitchFamily="18" charset="0"/>
              </a:rPr>
              <a:t>）中，</a:t>
            </a:r>
            <a:r>
              <a:rPr lang="en-US" altLang="zh-CN" sz="2000" smtClean="0">
                <a:latin typeface="Times New Roman" pitchFamily="18" charset="0"/>
              </a:rPr>
              <a:t>0≤</a:t>
            </a:r>
            <a:r>
              <a:rPr lang="en-US" altLang="zh-CN" sz="2000" smtClean="0">
                <a:latin typeface="Times New Roman" pitchFamily="18" charset="0"/>
                <a:sym typeface="Symbol" pitchFamily="18" charset="2"/>
              </a:rPr>
              <a:t></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。若</a:t>
            </a:r>
            <a:r>
              <a:rPr lang="en-US" altLang="zh-CN" sz="2000" smtClean="0">
                <a:latin typeface="Times New Roman" pitchFamily="18" charset="0"/>
                <a:sym typeface="Symbol" pitchFamily="18" charset="2"/>
              </a:rPr>
              <a:t></a:t>
            </a:r>
            <a:r>
              <a:rPr lang="zh-CN" altLang="zh-CN" sz="2000" smtClean="0">
                <a:latin typeface="Times New Roman" pitchFamily="18" charset="0"/>
              </a:rPr>
              <a:t>很接近于</a:t>
            </a:r>
            <a:r>
              <a:rPr lang="en-US" altLang="zh-CN" sz="2000" smtClean="0">
                <a:latin typeface="Times New Roman" pitchFamily="18" charset="0"/>
              </a:rPr>
              <a:t>0</a:t>
            </a:r>
            <a:r>
              <a:rPr lang="zh-CN" altLang="zh-CN" sz="2000" smtClean="0">
                <a:latin typeface="Times New Roman" pitchFamily="18" charset="0"/>
              </a:rPr>
              <a:t>，表示新算出的平均往返时延</a:t>
            </a:r>
            <a:r>
              <a:rPr lang="en-US" altLang="zh-CN" sz="2000" smtClean="0">
                <a:latin typeface="Times New Roman" pitchFamily="18" charset="0"/>
              </a:rPr>
              <a:t>RTT</a:t>
            </a:r>
            <a:r>
              <a:rPr lang="zh-CN" altLang="zh-CN" sz="2000" smtClean="0">
                <a:latin typeface="Times New Roman" pitchFamily="18" charset="0"/>
              </a:rPr>
              <a:t>和原来的值相比变化不大，而新的往返时延样本的影响不大（</a:t>
            </a:r>
            <a:r>
              <a:rPr lang="en-US" altLang="zh-CN" sz="2000" smtClean="0">
                <a:latin typeface="Times New Roman" pitchFamily="18" charset="0"/>
              </a:rPr>
              <a:t>RTT</a:t>
            </a:r>
            <a:r>
              <a:rPr lang="zh-CN" altLang="zh-CN" sz="2000" smtClean="0">
                <a:latin typeface="Times New Roman" pitchFamily="18" charset="0"/>
              </a:rPr>
              <a:t>值更新较慢）；若选择</a:t>
            </a:r>
            <a:r>
              <a:rPr lang="en-US" altLang="zh-CN" sz="2000" smtClean="0">
                <a:latin typeface="Times New Roman" pitchFamily="18" charset="0"/>
                <a:sym typeface="Symbol" pitchFamily="18" charset="2"/>
              </a:rPr>
              <a:t></a:t>
            </a:r>
            <a:r>
              <a:rPr lang="zh-CN" altLang="zh-CN" sz="2000" smtClean="0">
                <a:latin typeface="Times New Roman" pitchFamily="18" charset="0"/>
              </a:rPr>
              <a:t>接近</a:t>
            </a:r>
            <a:r>
              <a:rPr lang="en-US" altLang="zh-CN" sz="2000" smtClean="0">
                <a:latin typeface="Times New Roman" pitchFamily="18" charset="0"/>
              </a:rPr>
              <a:t>1</a:t>
            </a:r>
            <a:r>
              <a:rPr lang="zh-CN" altLang="zh-CN" sz="2000" smtClean="0">
                <a:latin typeface="Times New Roman" pitchFamily="18" charset="0"/>
              </a:rPr>
              <a:t>，则表示加权计算的平均往返时延</a:t>
            </a:r>
            <a:r>
              <a:rPr lang="en-US" altLang="zh-CN" sz="2000" smtClean="0">
                <a:latin typeface="Times New Roman" pitchFamily="18" charset="0"/>
              </a:rPr>
              <a:t> RTT </a:t>
            </a:r>
            <a:r>
              <a:rPr lang="zh-CN" altLang="zh-CN" sz="2000" smtClean="0">
                <a:latin typeface="Times New Roman" pitchFamily="18" charset="0"/>
              </a:rPr>
              <a:t>受新的往返时延样本的影响较大（</a:t>
            </a:r>
            <a:r>
              <a:rPr lang="en-US" altLang="zh-CN" sz="2000" smtClean="0">
                <a:latin typeface="Times New Roman" pitchFamily="18" charset="0"/>
              </a:rPr>
              <a:t>RTT</a:t>
            </a:r>
            <a:r>
              <a:rPr lang="zh-CN" altLang="zh-CN" sz="2000" smtClean="0">
                <a:latin typeface="Times New Roman" pitchFamily="18" charset="0"/>
              </a:rPr>
              <a:t>值更新较快），典型的</a:t>
            </a:r>
            <a:r>
              <a:rPr lang="en-US" altLang="zh-CN" sz="2000" smtClean="0">
                <a:latin typeface="Times New Roman" pitchFamily="18" charset="0"/>
                <a:sym typeface="Symbol" pitchFamily="18" charset="2"/>
              </a:rPr>
              <a:t></a:t>
            </a:r>
            <a:r>
              <a:rPr lang="zh-CN" altLang="zh-CN" sz="2000" smtClean="0">
                <a:latin typeface="Times New Roman" pitchFamily="18" charset="0"/>
              </a:rPr>
              <a:t>值为</a:t>
            </a:r>
            <a:r>
              <a:rPr lang="en-US" altLang="zh-CN" sz="2000" smtClean="0">
                <a:latin typeface="Times New Roman" pitchFamily="18" charset="0"/>
              </a:rPr>
              <a:t>1/8</a:t>
            </a:r>
            <a:r>
              <a:rPr lang="zh-CN" altLang="zh-CN" sz="2000" smtClean="0">
                <a:latin typeface="Times New Roman" pitchFamily="18" charset="0"/>
              </a:rPr>
              <a:t>。</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endParaRPr lang="en-US" altLang="zh-CN" sz="2000" smtClean="0">
              <a:solidFill>
                <a:srgbClr val="FF0000"/>
              </a:solidFill>
            </a:endParaRPr>
          </a:p>
          <a:p>
            <a:pPr>
              <a:spcBef>
                <a:spcPct val="0"/>
              </a:spcBef>
            </a:pPr>
            <a:endParaRPr lang="en-US" altLang="zh-CN" smtClean="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43011" name="内容占位符 2"/>
          <p:cNvSpPr>
            <a:spLocks noGrp="1"/>
          </p:cNvSpPr>
          <p:nvPr>
            <p:ph idx="1"/>
          </p:nvPr>
        </p:nvSpPr>
        <p:spPr>
          <a:xfrm>
            <a:off x="36513" y="1052513"/>
            <a:ext cx="9144000" cy="5400675"/>
          </a:xfrm>
        </p:spPr>
        <p:txBody>
          <a:bodyPr/>
          <a:lstStyle/>
          <a:p>
            <a:pPr>
              <a:spcBef>
                <a:spcPct val="0"/>
              </a:spcBef>
            </a:pPr>
            <a:r>
              <a:rPr lang="zh-CN" altLang="zh-CN" smtClean="0">
                <a:solidFill>
                  <a:srgbClr val="FF0000"/>
                </a:solidFill>
              </a:rPr>
              <a:t>超时重传时间的选择</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超时计时器设置的超时重传时间（</a:t>
            </a:r>
            <a:r>
              <a:rPr lang="en-US" altLang="zh-CN" sz="2000" smtClean="0">
                <a:latin typeface="Times New Roman" pitchFamily="18" charset="0"/>
              </a:rPr>
              <a:t>RetransmissionTime-Out</a:t>
            </a:r>
            <a:r>
              <a:rPr lang="zh-CN" altLang="zh-CN" sz="2000" smtClean="0">
                <a:latin typeface="Times New Roman" pitchFamily="18" charset="0"/>
              </a:rPr>
              <a:t>，</a:t>
            </a:r>
            <a:r>
              <a:rPr lang="en-US" altLang="zh-CN" sz="2000" smtClean="0">
                <a:latin typeface="Times New Roman" pitchFamily="18" charset="0"/>
              </a:rPr>
              <a:t>RTO</a:t>
            </a:r>
            <a:r>
              <a:rPr lang="zh-CN" altLang="zh-CN" sz="2000" smtClean="0">
                <a:latin typeface="Times New Roman" pitchFamily="18" charset="0"/>
              </a:rPr>
              <a:t>）应略大于上面得出的</a:t>
            </a:r>
            <a:r>
              <a:rPr lang="en-US" altLang="zh-CN" sz="2000" smtClean="0">
                <a:latin typeface="Times New Roman" pitchFamily="18" charset="0"/>
              </a:rPr>
              <a:t> RTT</a:t>
            </a:r>
            <a:r>
              <a:rPr lang="zh-CN" altLang="zh-CN" sz="2000" smtClean="0">
                <a:latin typeface="Times New Roman" pitchFamily="18" charset="0"/>
              </a:rPr>
              <a:t>，即</a:t>
            </a:r>
            <a:r>
              <a:rPr lang="en-US" altLang="zh-CN" sz="2000" smtClean="0">
                <a:latin typeface="Times New Roman" pitchFamily="18" charset="0"/>
              </a:rPr>
              <a:t>RTO</a:t>
            </a:r>
            <a:r>
              <a:rPr lang="zh-CN" altLang="zh-CN" sz="2000" smtClean="0">
                <a:latin typeface="Times New Roman" pitchFamily="18" charset="0"/>
              </a:rPr>
              <a:t>＝</a:t>
            </a:r>
            <a:r>
              <a:rPr lang="en-US" altLang="zh-CN" sz="2000" smtClean="0">
                <a:latin typeface="Times New Roman" pitchFamily="18" charset="0"/>
                <a:sym typeface="Symbol" pitchFamily="18" charset="2"/>
              </a:rPr>
              <a:t></a:t>
            </a:r>
            <a:r>
              <a:rPr lang="zh-CN" altLang="zh-CN" sz="2000" smtClean="0">
                <a:latin typeface="Times New Roman" pitchFamily="18" charset="0"/>
              </a:rPr>
              <a:t>×</a:t>
            </a:r>
            <a:r>
              <a:rPr lang="en-US" altLang="zh-CN" sz="2000" smtClean="0">
                <a:latin typeface="Times New Roman" pitchFamily="18" charset="0"/>
              </a:rPr>
              <a:t>RTT</a:t>
            </a:r>
            <a:r>
              <a:rPr lang="zh-CN" altLang="en-US" sz="2000" smtClean="0">
                <a:latin typeface="Times New Roman" pitchFamily="18" charset="0"/>
              </a:rPr>
              <a:t>。</a:t>
            </a:r>
            <a:r>
              <a:rPr lang="zh-CN" altLang="zh-CN" sz="2000" smtClean="0">
                <a:latin typeface="Times New Roman" pitchFamily="18" charset="0"/>
              </a:rPr>
              <a:t>这里</a:t>
            </a:r>
            <a:r>
              <a:rPr lang="en-US" altLang="zh-CN" sz="2000" smtClean="0">
                <a:latin typeface="Times New Roman" pitchFamily="18" charset="0"/>
                <a:sym typeface="Symbol" pitchFamily="18" charset="2"/>
              </a:rPr>
              <a:t></a:t>
            </a:r>
            <a:r>
              <a:rPr lang="zh-CN" altLang="zh-CN" sz="2000" smtClean="0">
                <a:latin typeface="Times New Roman" pitchFamily="18" charset="0"/>
              </a:rPr>
              <a:t>是个大于</a:t>
            </a:r>
            <a:r>
              <a:rPr lang="en-US" altLang="zh-CN" sz="2000" smtClean="0">
                <a:latin typeface="Times New Roman" pitchFamily="18" charset="0"/>
              </a:rPr>
              <a:t>1</a:t>
            </a:r>
            <a:r>
              <a:rPr lang="zh-CN" altLang="zh-CN" sz="2000" smtClean="0">
                <a:latin typeface="Times New Roman" pitchFamily="18" charset="0"/>
              </a:rPr>
              <a:t>的系数。若取 </a:t>
            </a:r>
            <a:r>
              <a:rPr lang="en-US" altLang="zh-CN" sz="2000" smtClean="0">
                <a:latin typeface="Times New Roman" pitchFamily="18" charset="0"/>
                <a:sym typeface="Symbol" pitchFamily="18" charset="2"/>
              </a:rPr>
              <a:t></a:t>
            </a:r>
            <a:r>
              <a:rPr lang="en-US" altLang="zh-CN" sz="2000" smtClean="0">
                <a:latin typeface="Times New Roman" pitchFamily="18" charset="0"/>
              </a:rPr>
              <a:t> </a:t>
            </a:r>
            <a:r>
              <a:rPr lang="zh-CN" altLang="zh-CN" sz="2000" smtClean="0">
                <a:latin typeface="Times New Roman" pitchFamily="18" charset="0"/>
              </a:rPr>
              <a:t>很接近</a:t>
            </a:r>
            <a:r>
              <a:rPr lang="en-US" altLang="zh-CN" sz="2000" smtClean="0">
                <a:latin typeface="Times New Roman" pitchFamily="18" charset="0"/>
              </a:rPr>
              <a:t>1</a:t>
            </a:r>
            <a:r>
              <a:rPr lang="zh-CN" altLang="zh-CN" sz="2000" smtClean="0">
                <a:latin typeface="Times New Roman" pitchFamily="18" charset="0"/>
              </a:rPr>
              <a:t>，发送端可及时地重传丢失的报文段，因此效率得到提高。但若报文段并未丢失而仅仅是增加了一点时延，那么过早地重传反而会加重网络的负担。因此</a:t>
            </a:r>
            <a:r>
              <a:rPr lang="en-US" altLang="zh-CN" sz="2000" smtClean="0">
                <a:latin typeface="Times New Roman" pitchFamily="18" charset="0"/>
              </a:rPr>
              <a:t>TCP</a:t>
            </a:r>
            <a:r>
              <a:rPr lang="zh-CN" altLang="zh-CN" sz="2000" smtClean="0">
                <a:latin typeface="Times New Roman" pitchFamily="18" charset="0"/>
              </a:rPr>
              <a:t>原来的标准推荐将</a:t>
            </a:r>
            <a:r>
              <a:rPr lang="en-US" altLang="zh-CN" sz="2000" smtClean="0">
                <a:latin typeface="Times New Roman" pitchFamily="18" charset="0"/>
                <a:sym typeface="Symbol" pitchFamily="18" charset="2"/>
              </a:rPr>
              <a:t></a:t>
            </a:r>
            <a:r>
              <a:rPr lang="zh-CN" altLang="zh-CN" sz="2000" smtClean="0">
                <a:latin typeface="Times New Roman" pitchFamily="18" charset="0"/>
              </a:rPr>
              <a:t>值取为</a:t>
            </a:r>
            <a:r>
              <a:rPr lang="en-US" altLang="zh-CN" sz="2000" smtClean="0">
                <a:latin typeface="Times New Roman" pitchFamily="18" charset="0"/>
              </a:rPr>
              <a:t> 2</a:t>
            </a:r>
            <a:r>
              <a:rPr lang="zh-CN" altLang="zh-CN" sz="2000" smtClean="0">
                <a:latin typeface="Times New Roman" pitchFamily="18" charset="0"/>
              </a:rPr>
              <a:t>。</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当</a:t>
            </a:r>
            <a:r>
              <a:rPr lang="en-US" altLang="zh-CN" sz="2000" smtClean="0">
                <a:latin typeface="Times New Roman" pitchFamily="18" charset="0"/>
              </a:rPr>
              <a:t>TCP</a:t>
            </a:r>
            <a:r>
              <a:rPr lang="zh-CN" altLang="zh-CN" sz="2000" smtClean="0">
                <a:latin typeface="Times New Roman" pitchFamily="18" charset="0"/>
              </a:rPr>
              <a:t>超时仍未收到确认时，这时就进入了指数退避阶段。在这一阶段中，每一次超时重发都将</a:t>
            </a:r>
            <a:r>
              <a:rPr lang="en-US" altLang="zh-CN" sz="2000" smtClean="0">
                <a:latin typeface="Times New Roman" pitchFamily="18" charset="0"/>
              </a:rPr>
              <a:t>RTO</a:t>
            </a:r>
            <a:r>
              <a:rPr lang="zh-CN" altLang="zh-CN" sz="2000" smtClean="0">
                <a:latin typeface="Times New Roman" pitchFamily="18" charset="0"/>
              </a:rPr>
              <a:t>设置为原来的</a:t>
            </a:r>
            <a:r>
              <a:rPr lang="en-US" altLang="zh-CN" sz="2000" smtClean="0">
                <a:latin typeface="Times New Roman" pitchFamily="18" charset="0"/>
              </a:rPr>
              <a:t>2</a:t>
            </a:r>
            <a:r>
              <a:rPr lang="zh-CN" altLang="zh-CN" sz="2000" smtClean="0">
                <a:latin typeface="Times New Roman" pitchFamily="18" charset="0"/>
              </a:rPr>
              <a:t>倍，那么，就产生了一个问题，假定一个报文段倍发送后超时，</a:t>
            </a:r>
            <a:r>
              <a:rPr lang="en-US" altLang="zh-CN" sz="2000" smtClean="0">
                <a:latin typeface="Times New Roman" pitchFamily="18" charset="0"/>
              </a:rPr>
              <a:t>RTO</a:t>
            </a:r>
            <a:r>
              <a:rPr lang="zh-CN" altLang="zh-CN" sz="2000" smtClean="0">
                <a:latin typeface="Times New Roman" pitchFamily="18" charset="0"/>
              </a:rPr>
              <a:t>正在进行指数退避，分组以更长的</a:t>
            </a:r>
            <a:r>
              <a:rPr lang="en-US" altLang="zh-CN" sz="2000" smtClean="0">
                <a:latin typeface="Times New Roman" pitchFamily="18" charset="0"/>
              </a:rPr>
              <a:t>RTO</a:t>
            </a:r>
            <a:r>
              <a:rPr lang="zh-CN" altLang="zh-CN" sz="2000" smtClean="0">
                <a:latin typeface="Times New Roman" pitchFamily="18" charset="0"/>
              </a:rPr>
              <a:t>进行重传，然后收到一个确认，那么这个</a:t>
            </a:r>
            <a:r>
              <a:rPr lang="en-US" altLang="zh-CN" sz="2000" smtClean="0">
                <a:latin typeface="Times New Roman" pitchFamily="18" charset="0"/>
              </a:rPr>
              <a:t>ACK</a:t>
            </a:r>
            <a:r>
              <a:rPr lang="zh-CN" altLang="zh-CN" sz="2000" smtClean="0">
                <a:latin typeface="Times New Roman" pitchFamily="18" charset="0"/>
              </a:rPr>
              <a:t>是针对第一个数据报还是针对第二个数据报呢？这就是所谓的重传多义性问题。</a:t>
            </a:r>
          </a:p>
          <a:p>
            <a:pPr>
              <a:spcBef>
                <a:spcPct val="0"/>
              </a:spcBef>
            </a:pPr>
            <a:r>
              <a:rPr lang="en-US" altLang="zh-CN" sz="2000" smtClean="0">
                <a:latin typeface="Times New Roman" pitchFamily="18" charset="0"/>
              </a:rPr>
              <a:t>        </a:t>
            </a:r>
            <a:r>
              <a:rPr lang="zh-CN" altLang="zh-CN" sz="2000" smtClean="0">
                <a:latin typeface="Times New Roman" pitchFamily="18" charset="0"/>
              </a:rPr>
              <a:t>若收到的确认是对重传报文</a:t>
            </a:r>
            <a:r>
              <a:rPr lang="en-US" altLang="zh-CN" sz="2000" smtClean="0">
                <a:latin typeface="Times New Roman" pitchFamily="18" charset="0"/>
              </a:rPr>
              <a:t>2</a:t>
            </a:r>
            <a:r>
              <a:rPr lang="zh-CN" altLang="zh-CN" sz="2000" smtClean="0">
                <a:latin typeface="Times New Roman" pitchFamily="18" charset="0"/>
              </a:rPr>
              <a:t>的确认，但被源站当成对原来报文</a:t>
            </a:r>
            <a:r>
              <a:rPr lang="en-US" altLang="zh-CN" sz="2000" smtClean="0">
                <a:latin typeface="Times New Roman" pitchFamily="18" charset="0"/>
              </a:rPr>
              <a:t>1</a:t>
            </a:r>
            <a:r>
              <a:rPr lang="zh-CN" altLang="zh-CN" sz="2000" smtClean="0">
                <a:latin typeface="Times New Roman" pitchFamily="18" charset="0"/>
              </a:rPr>
              <a:t>进行的确认，那么这样计算出的往返延时样本和重传时间就会偏大，如果后面再发送的报文又是经过重传后才收到确认报文，那么按此方法得出的重传时间就越来越长。同样，若收到的确认是对原来报文</a:t>
            </a:r>
            <a:r>
              <a:rPr lang="en-US" altLang="zh-CN" sz="2000" smtClean="0">
                <a:latin typeface="Times New Roman" pitchFamily="18" charset="0"/>
              </a:rPr>
              <a:t>1</a:t>
            </a:r>
            <a:r>
              <a:rPr lang="zh-CN" altLang="zh-CN" sz="2000" smtClean="0">
                <a:latin typeface="Times New Roman" pitchFamily="18" charset="0"/>
              </a:rPr>
              <a:t>的确认，但被当成是对重传报文</a:t>
            </a:r>
            <a:r>
              <a:rPr lang="en-US" altLang="zh-CN" sz="2000" smtClean="0">
                <a:latin typeface="Times New Roman" pitchFamily="18" charset="0"/>
              </a:rPr>
              <a:t>2</a:t>
            </a:r>
            <a:r>
              <a:rPr lang="zh-CN" altLang="zh-CN" sz="2000" smtClean="0">
                <a:latin typeface="Times New Roman" pitchFamily="18" charset="0"/>
              </a:rPr>
              <a:t>的确认，则由此计算出的往返延时样本和重传时间都会偏小，这就必然更加频繁地导致报文的重传，这样就有可能使重传时间越来越短。</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44035" name="内容占位符 2"/>
          <p:cNvSpPr>
            <a:spLocks noGrp="1"/>
          </p:cNvSpPr>
          <p:nvPr>
            <p:ph idx="1"/>
          </p:nvPr>
        </p:nvSpPr>
        <p:spPr>
          <a:xfrm>
            <a:off x="36513" y="1052513"/>
            <a:ext cx="9144000" cy="5400675"/>
          </a:xfrm>
        </p:spPr>
        <p:txBody>
          <a:bodyPr/>
          <a:lstStyle/>
          <a:p>
            <a:pPr>
              <a:spcBef>
                <a:spcPct val="0"/>
              </a:spcBef>
            </a:pPr>
            <a:r>
              <a:rPr lang="zh-CN" altLang="zh-CN" smtClean="0">
                <a:solidFill>
                  <a:srgbClr val="FF0000"/>
                </a:solidFill>
              </a:rPr>
              <a:t>超时重传时间的选择</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为了解决这个问题，</a:t>
            </a:r>
            <a:r>
              <a:rPr lang="en-US" altLang="zh-CN" sz="2000" smtClean="0">
                <a:latin typeface="Times New Roman" pitchFamily="18" charset="0"/>
              </a:rPr>
              <a:t>Karn</a:t>
            </a:r>
            <a:r>
              <a:rPr lang="zh-CN" altLang="zh-CN" sz="2000" smtClean="0">
                <a:latin typeface="Times New Roman" pitchFamily="18" charset="0"/>
              </a:rPr>
              <a:t>算法被提出了：在计算平均往返时延</a:t>
            </a:r>
            <a:r>
              <a:rPr lang="en-US" altLang="zh-CN" sz="2000" smtClean="0">
                <a:latin typeface="Times New Roman" pitchFamily="18" charset="0"/>
              </a:rPr>
              <a:t> RTT </a:t>
            </a:r>
            <a:r>
              <a:rPr lang="zh-CN" altLang="zh-CN" sz="2000" smtClean="0">
                <a:latin typeface="Times New Roman" pitchFamily="18" charset="0"/>
              </a:rPr>
              <a:t>时，只要报文段重传了，就不采用其往返时延样本。这样得出的平均往返时延</a:t>
            </a:r>
            <a:r>
              <a:rPr lang="en-US" altLang="zh-CN" sz="2000" smtClean="0">
                <a:latin typeface="Times New Roman" pitchFamily="18" charset="0"/>
              </a:rPr>
              <a:t> RTT </a:t>
            </a:r>
            <a:r>
              <a:rPr lang="zh-CN" altLang="zh-CN" sz="2000" smtClean="0">
                <a:latin typeface="Times New Roman" pitchFamily="18" charset="0"/>
              </a:rPr>
              <a:t>和重传时间就较准确。</a:t>
            </a: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但是这引出了新的问题，在这样一种情况下：报文的延时忽然增大了很多，因此在原来得出的重传时间内，不会收到确认报文，于是就重传报文，但根据此算法，不考虑重传报文的往返延时样本，这样重传时间就无法更新，因此提出了修正的</a:t>
            </a:r>
            <a:r>
              <a:rPr lang="en-US" altLang="zh-CN" sz="2000" smtClean="0">
                <a:latin typeface="Times New Roman" pitchFamily="18" charset="0"/>
              </a:rPr>
              <a:t> Karn</a:t>
            </a:r>
            <a:r>
              <a:rPr lang="zh-CN" altLang="zh-CN" sz="2000" smtClean="0">
                <a:latin typeface="Times New Roman" pitchFamily="18" charset="0"/>
              </a:rPr>
              <a:t>算法。</a:t>
            </a:r>
          </a:p>
          <a:p>
            <a:pPr>
              <a:spcBef>
                <a:spcPct val="0"/>
              </a:spcBef>
            </a:pPr>
            <a:r>
              <a:rPr lang="en-US" altLang="zh-CN" sz="2000" smtClean="0">
                <a:latin typeface="Times New Roman" pitchFamily="18" charset="0"/>
              </a:rPr>
              <a:t>        </a:t>
            </a:r>
            <a:r>
              <a:rPr lang="zh-CN" altLang="zh-CN" sz="2000" smtClean="0">
                <a:latin typeface="Times New Roman" pitchFamily="18" charset="0"/>
              </a:rPr>
              <a:t>报文段每重传一次，就将重传时间增大一些，即</a:t>
            </a:r>
            <a:r>
              <a:rPr lang="zh-CN" altLang="en-US" sz="2000" smtClean="0">
                <a:latin typeface="Times New Roman" pitchFamily="18" charset="0"/>
              </a:rPr>
              <a:t>：</a:t>
            </a:r>
            <a:r>
              <a:rPr lang="zh-CN" altLang="zh-CN" sz="2000" smtClean="0">
                <a:latin typeface="Times New Roman" pitchFamily="18" charset="0"/>
              </a:rPr>
              <a:t>新的重传时间＝</a:t>
            </a:r>
            <a:r>
              <a:rPr lang="en-US" altLang="zh-CN" sz="2000" smtClean="0">
                <a:latin typeface="Times New Roman" pitchFamily="18" charset="0"/>
                <a:sym typeface="Symbol" pitchFamily="18" charset="2"/>
              </a:rPr>
              <a:t></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旧的重传时间</a:t>
            </a:r>
            <a:r>
              <a:rPr lang="en-US" altLang="zh-CN" sz="2000" smtClean="0">
                <a:latin typeface="Times New Roman" pitchFamily="18" charset="0"/>
              </a:rPr>
              <a:t>) </a:t>
            </a:r>
            <a:r>
              <a:rPr lang="zh-CN" altLang="en-US" sz="2000" smtClean="0">
                <a:latin typeface="Times New Roman" pitchFamily="18" charset="0"/>
              </a:rPr>
              <a:t>。</a:t>
            </a:r>
            <a:r>
              <a:rPr lang="zh-CN" altLang="zh-CN" sz="2000" smtClean="0">
                <a:latin typeface="Times New Roman" pitchFamily="18" charset="0"/>
              </a:rPr>
              <a:t>系数</a:t>
            </a:r>
            <a:r>
              <a:rPr lang="en-US" altLang="zh-CN" sz="2000" smtClean="0">
                <a:latin typeface="Times New Roman" pitchFamily="18" charset="0"/>
                <a:sym typeface="Symbol" pitchFamily="18" charset="2"/>
              </a:rPr>
              <a:t></a:t>
            </a:r>
            <a:r>
              <a:rPr lang="zh-CN" altLang="zh-CN" sz="2000" smtClean="0">
                <a:latin typeface="Times New Roman" pitchFamily="18" charset="0"/>
              </a:rPr>
              <a:t>的典型值是</a:t>
            </a:r>
            <a:r>
              <a:rPr lang="en-US" altLang="zh-CN" sz="2000" smtClean="0">
                <a:latin typeface="Times New Roman" pitchFamily="18" charset="0"/>
              </a:rPr>
              <a:t>2</a:t>
            </a:r>
            <a:r>
              <a:rPr lang="zh-CN" altLang="zh-CN" sz="2000" smtClean="0">
                <a:latin typeface="Times New Roman" pitchFamily="18" charset="0"/>
              </a:rPr>
              <a:t>。当不再发生报文段的重传时，才根据报文段的往返时延更新平均往返时延</a:t>
            </a:r>
            <a:r>
              <a:rPr lang="en-US" altLang="zh-CN" sz="2000" smtClean="0">
                <a:latin typeface="Times New Roman" pitchFamily="18" charset="0"/>
              </a:rPr>
              <a:t> RTT </a:t>
            </a:r>
            <a:r>
              <a:rPr lang="zh-CN" altLang="zh-CN" sz="2000" smtClean="0">
                <a:latin typeface="Times New Roman" pitchFamily="18" charset="0"/>
              </a:rPr>
              <a:t>和重传时间的数值。实践证明，这种策略较为合理。</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TCP</a:t>
            </a:r>
            <a:r>
              <a:rPr lang="zh-CN" altLang="zh-CN" sz="2000" smtClean="0">
                <a:latin typeface="Times New Roman" pitchFamily="18" charset="0"/>
              </a:rPr>
              <a:t>必须使用</a:t>
            </a:r>
            <a:r>
              <a:rPr lang="en-US" altLang="zh-CN" sz="2000" smtClean="0">
                <a:latin typeface="Times New Roman" pitchFamily="18" charset="0"/>
              </a:rPr>
              <a:t>Karn</a:t>
            </a:r>
            <a:r>
              <a:rPr lang="zh-CN" altLang="zh-CN" sz="2000" smtClean="0">
                <a:latin typeface="Times New Roman" pitchFamily="18" charset="0"/>
              </a:rPr>
              <a:t>算法来采样</a:t>
            </a:r>
            <a:r>
              <a:rPr lang="en-US" altLang="zh-CN" sz="2000" smtClean="0">
                <a:latin typeface="Times New Roman" pitchFamily="18" charset="0"/>
              </a:rPr>
              <a:t>RTT</a:t>
            </a:r>
            <a:r>
              <a:rPr lang="zh-CN" altLang="zh-CN" sz="2000" smtClean="0">
                <a:latin typeface="Times New Roman" pitchFamily="18" charset="0"/>
              </a:rPr>
              <a:t>，不可以使用重发过的报文进行</a:t>
            </a:r>
            <a:r>
              <a:rPr lang="en-US" altLang="zh-CN" sz="2000" smtClean="0">
                <a:latin typeface="Times New Roman" pitchFamily="18" charset="0"/>
              </a:rPr>
              <a:t>RTT</a:t>
            </a:r>
            <a:r>
              <a:rPr lang="zh-CN" altLang="zh-CN" sz="2000" smtClean="0">
                <a:latin typeface="Times New Roman" pitchFamily="18" charset="0"/>
              </a:rPr>
              <a:t>的采样，否则很难判断究竟是第一个报文还是重发的报文，</a:t>
            </a:r>
            <a:r>
              <a:rPr lang="en-US" altLang="zh-CN" sz="2000" smtClean="0">
                <a:latin typeface="Times New Roman" pitchFamily="18" charset="0"/>
              </a:rPr>
              <a:t>TCP</a:t>
            </a:r>
            <a:r>
              <a:rPr lang="zh-CN" altLang="zh-CN" sz="2000" smtClean="0">
                <a:latin typeface="Times New Roman" pitchFamily="18" charset="0"/>
              </a:rPr>
              <a:t>可以安全地从重发报文进行</a:t>
            </a:r>
            <a:r>
              <a:rPr lang="en-US" altLang="zh-CN" sz="2000" smtClean="0">
                <a:latin typeface="Times New Roman" pitchFamily="18" charset="0"/>
              </a:rPr>
              <a:t>RTT</a:t>
            </a:r>
            <a:r>
              <a:rPr lang="zh-CN" altLang="zh-CN" sz="2000" smtClean="0">
                <a:latin typeface="Times New Roman" pitchFamily="18" charset="0"/>
              </a:rPr>
              <a:t>采样的唯一情况是当该</a:t>
            </a:r>
            <a:r>
              <a:rPr lang="en-US" altLang="zh-CN" sz="2000" smtClean="0">
                <a:latin typeface="Times New Roman" pitchFamily="18" charset="0"/>
              </a:rPr>
              <a:t>TCP</a:t>
            </a:r>
            <a:r>
              <a:rPr lang="zh-CN" altLang="zh-CN" sz="2000" smtClean="0">
                <a:latin typeface="Times New Roman" pitchFamily="18" charset="0"/>
              </a:rPr>
              <a:t>使用了时间戳选项时，这时因为时间戳选项去除了这一不明确性。</a:t>
            </a:r>
            <a:r>
              <a:rPr lang="en-US" altLang="zh-CN" sz="2000" smtClean="0">
                <a:latin typeface="Times New Roman" pitchFamily="18" charset="0"/>
              </a:rPr>
              <a:t>TCP</a:t>
            </a:r>
            <a:r>
              <a:rPr lang="zh-CN" altLang="zh-CN" sz="2000" smtClean="0">
                <a:latin typeface="Times New Roman" pitchFamily="18" charset="0"/>
              </a:rPr>
              <a:t>必须在每个</a:t>
            </a:r>
            <a:r>
              <a:rPr lang="en-US" altLang="zh-CN" sz="2000" smtClean="0">
                <a:latin typeface="Times New Roman" pitchFamily="18" charset="0"/>
              </a:rPr>
              <a:t>RTT</a:t>
            </a:r>
            <a:r>
              <a:rPr lang="zh-CN" altLang="zh-CN" sz="2000" smtClean="0">
                <a:latin typeface="Times New Roman" pitchFamily="18" charset="0"/>
              </a:rPr>
              <a:t>期间至少进行一次</a:t>
            </a:r>
            <a:r>
              <a:rPr lang="en-US" altLang="zh-CN" sz="2000" smtClean="0">
                <a:latin typeface="Times New Roman" pitchFamily="18" charset="0"/>
              </a:rPr>
              <a:t>RTT</a:t>
            </a:r>
            <a:r>
              <a:rPr lang="zh-CN" altLang="zh-CN" sz="2000" smtClean="0">
                <a:latin typeface="Times New Roman" pitchFamily="18" charset="0"/>
              </a:rPr>
              <a:t>测量，</a:t>
            </a:r>
            <a:r>
              <a:rPr lang="en-US" altLang="zh-CN" sz="2000" smtClean="0">
                <a:latin typeface="Times New Roman" pitchFamily="18" charset="0"/>
              </a:rPr>
              <a:t>RFC1323</a:t>
            </a:r>
            <a:r>
              <a:rPr lang="zh-CN" altLang="zh-CN" sz="2000" smtClean="0">
                <a:latin typeface="Times New Roman" pitchFamily="18" charset="0"/>
              </a:rPr>
              <a:t>建议，使用较大的拥塞窗口时，</a:t>
            </a:r>
            <a:r>
              <a:rPr lang="en-US" altLang="zh-CN" sz="2000" smtClean="0">
                <a:latin typeface="Times New Roman" pitchFamily="18" charset="0"/>
              </a:rPr>
              <a:t>TCP</a:t>
            </a:r>
            <a:r>
              <a:rPr lang="zh-CN" altLang="zh-CN" sz="2000" smtClean="0">
                <a:latin typeface="Times New Roman" pitchFamily="18" charset="0"/>
              </a:rPr>
              <a:t>连接应该在每个数据窗口中采样较多的</a:t>
            </a:r>
            <a:r>
              <a:rPr lang="en-US" altLang="zh-CN" sz="2000" smtClean="0">
                <a:latin typeface="Times New Roman" pitchFamily="18" charset="0"/>
              </a:rPr>
              <a:t>RTT</a:t>
            </a:r>
            <a:r>
              <a:rPr lang="zh-CN" altLang="zh-CN" sz="2000" smtClean="0">
                <a:latin typeface="Times New Roman" pitchFamily="18" charset="0"/>
              </a:rPr>
              <a:t>样本。</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 </a:t>
            </a:r>
            <a:r>
              <a:rPr lang="zh-CN" altLang="zh-CN" smtClean="0"/>
              <a:t>运输层协议概述</a:t>
            </a:r>
          </a:p>
        </p:txBody>
      </p:sp>
      <p:sp>
        <p:nvSpPr>
          <p:cNvPr id="5123" name="内容占位符 2"/>
          <p:cNvSpPr>
            <a:spLocks noGrp="1"/>
          </p:cNvSpPr>
          <p:nvPr>
            <p:ph idx="1"/>
          </p:nvPr>
        </p:nvSpPr>
        <p:spPr/>
        <p:txBody>
          <a:bodyPr/>
          <a:lstStyle/>
          <a:p>
            <a:pPr>
              <a:defRPr/>
            </a:pPr>
            <a:r>
              <a:rPr lang="zh-CN" altLang="zh-CN" dirty="0">
                <a:solidFill>
                  <a:srgbClr val="FF0000"/>
                </a:solidFill>
              </a:rPr>
              <a:t>进程之间的通信</a:t>
            </a:r>
            <a:r>
              <a:rPr lang="en-US" altLang="zh-CN" dirty="0">
                <a:solidFill>
                  <a:srgbClr val="FF0000"/>
                </a:solidFill>
              </a:rPr>
              <a:t> </a:t>
            </a:r>
            <a:endParaRPr lang="zh-CN" altLang="zh-CN" b="1" dirty="0">
              <a:solidFill>
                <a:srgbClr val="FF0000"/>
              </a:solidFill>
            </a:endParaRPr>
          </a:p>
          <a:p>
            <a:pPr>
              <a:spcBef>
                <a:spcPct val="0"/>
              </a:spcBef>
              <a:defRPr/>
            </a:pPr>
            <a:r>
              <a:rPr lang="zh-CN" altLang="en-US" sz="2000" dirty="0">
                <a:latin typeface="+mj-lt"/>
              </a:rPr>
              <a:t> </a:t>
            </a:r>
            <a:r>
              <a:rPr lang="zh-CN" altLang="en-US" sz="2000" dirty="0" smtClean="0">
                <a:latin typeface="+mj-lt"/>
              </a:rPr>
              <a:t>       如</a:t>
            </a:r>
            <a:r>
              <a:rPr lang="zh-CN" altLang="en-US" sz="2000" dirty="0">
                <a:latin typeface="+mj-lt"/>
              </a:rPr>
              <a:t>图</a:t>
            </a:r>
            <a:r>
              <a:rPr lang="en-US" altLang="zh-CN" sz="2000" dirty="0">
                <a:latin typeface="+mj-lt"/>
              </a:rPr>
              <a:t>7-1</a:t>
            </a:r>
            <a:r>
              <a:rPr lang="zh-CN" altLang="en-US" sz="2000" dirty="0">
                <a:latin typeface="+mj-lt"/>
              </a:rPr>
              <a:t>所示，主机</a:t>
            </a:r>
            <a:r>
              <a:rPr lang="en-US" altLang="zh-CN" sz="2000" dirty="0">
                <a:latin typeface="+mj-lt"/>
              </a:rPr>
              <a:t>A</a:t>
            </a:r>
            <a:r>
              <a:rPr lang="zh-CN" altLang="en-US" sz="2000" dirty="0">
                <a:latin typeface="+mj-lt"/>
              </a:rPr>
              <a:t>中的应用进程</a:t>
            </a:r>
            <a:r>
              <a:rPr lang="en-US" altLang="zh-CN" sz="2000" dirty="0">
                <a:latin typeface="+mj-lt"/>
              </a:rPr>
              <a:t>1</a:t>
            </a:r>
            <a:r>
              <a:rPr lang="zh-CN" altLang="en-US" sz="2000" dirty="0">
                <a:latin typeface="+mj-lt"/>
              </a:rPr>
              <a:t>和主机</a:t>
            </a:r>
            <a:r>
              <a:rPr lang="en-US" altLang="zh-CN" sz="2000" dirty="0">
                <a:latin typeface="+mj-lt"/>
              </a:rPr>
              <a:t>B</a:t>
            </a:r>
            <a:r>
              <a:rPr lang="zh-CN" altLang="en-US" sz="2000" dirty="0">
                <a:latin typeface="+mj-lt"/>
              </a:rPr>
              <a:t>的应用进程</a:t>
            </a:r>
            <a:r>
              <a:rPr lang="en-US" altLang="zh-CN" sz="2000" dirty="0">
                <a:latin typeface="+mj-lt"/>
              </a:rPr>
              <a:t>3</a:t>
            </a:r>
            <a:r>
              <a:rPr lang="zh-CN" altLang="en-US" sz="2000" dirty="0">
                <a:latin typeface="+mj-lt"/>
              </a:rPr>
              <a:t>通信，同时主机</a:t>
            </a:r>
            <a:r>
              <a:rPr lang="en-US" altLang="zh-CN" sz="2000" dirty="0">
                <a:latin typeface="+mj-lt"/>
              </a:rPr>
              <a:t>A</a:t>
            </a:r>
            <a:r>
              <a:rPr lang="zh-CN" altLang="en-US" sz="2000" dirty="0">
                <a:latin typeface="+mj-lt"/>
              </a:rPr>
              <a:t>的应用进程</a:t>
            </a:r>
            <a:r>
              <a:rPr lang="en-US" altLang="zh-CN" sz="2000" dirty="0">
                <a:latin typeface="+mj-lt"/>
              </a:rPr>
              <a:t>2</a:t>
            </a:r>
            <a:r>
              <a:rPr lang="zh-CN" altLang="en-US" sz="2000" dirty="0">
                <a:latin typeface="+mj-lt"/>
              </a:rPr>
              <a:t>和主机</a:t>
            </a:r>
            <a:r>
              <a:rPr lang="en-US" altLang="zh-CN" sz="2000" dirty="0">
                <a:latin typeface="+mj-lt"/>
              </a:rPr>
              <a:t>B</a:t>
            </a:r>
            <a:r>
              <a:rPr lang="zh-CN" altLang="en-US" sz="2000" dirty="0">
                <a:latin typeface="+mj-lt"/>
              </a:rPr>
              <a:t>的应用进程</a:t>
            </a:r>
            <a:r>
              <a:rPr lang="en-US" altLang="zh-CN" sz="2000" dirty="0">
                <a:latin typeface="+mj-lt"/>
              </a:rPr>
              <a:t>4</a:t>
            </a:r>
            <a:r>
              <a:rPr lang="zh-CN" altLang="en-US" sz="2000" dirty="0">
                <a:latin typeface="+mj-lt"/>
              </a:rPr>
              <a:t>通信，这就是运输层的复用功能，应用层不同进程的报文通过不同的端口向下交到运输层，再往下就是共有网络层提供的服务。两个运输层之间的粗双向箭头表示逻辑通道，实际上要传送的数据是沿着图中虚线方向传送</a:t>
            </a:r>
            <a:r>
              <a:rPr lang="zh-CN" altLang="en-US" sz="2000" dirty="0" smtClean="0">
                <a:latin typeface="+mj-lt"/>
              </a:rPr>
              <a:t>的</a:t>
            </a:r>
            <a:endParaRPr lang="en-US" altLang="zh-CN" sz="2000" dirty="0" smtClean="0">
              <a:latin typeface="+mj-lt"/>
            </a:endParaRPr>
          </a:p>
          <a:p>
            <a:pPr>
              <a:spcBef>
                <a:spcPct val="0"/>
              </a:spcBef>
              <a:defRPr/>
            </a:pPr>
            <a:endParaRPr lang="en-US" altLang="zh-CN" sz="2000" dirty="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3500438"/>
            <a:ext cx="45624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27313" y="5724525"/>
            <a:ext cx="3816350" cy="646113"/>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7-1  </a:t>
            </a:r>
            <a:r>
              <a:rPr lang="zh-CN" altLang="zh-CN" dirty="0">
                <a:latin typeface="+mn-lt"/>
                <a:ea typeface="+mj-ea"/>
              </a:rPr>
              <a:t>运输层提供进程间的通信</a:t>
            </a:r>
          </a:p>
          <a:p>
            <a:pPr algn="ctr">
              <a:defRPr/>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45059" name="内容占位符 2"/>
          <p:cNvSpPr>
            <a:spLocks noGrp="1"/>
          </p:cNvSpPr>
          <p:nvPr>
            <p:ph idx="1"/>
          </p:nvPr>
        </p:nvSpPr>
        <p:spPr>
          <a:xfrm>
            <a:off x="36513" y="1052513"/>
            <a:ext cx="9144000" cy="5400675"/>
          </a:xfrm>
        </p:spPr>
        <p:txBody>
          <a:bodyPr/>
          <a:lstStyle/>
          <a:p>
            <a:pPr>
              <a:spcBef>
                <a:spcPct val="0"/>
              </a:spcBef>
            </a:pPr>
            <a:r>
              <a:rPr lang="zh-CN" altLang="zh-CN" smtClean="0">
                <a:solidFill>
                  <a:srgbClr val="FF0000"/>
                </a:solidFill>
              </a:rPr>
              <a:t>选择确认</a:t>
            </a:r>
            <a:r>
              <a:rPr lang="en-US" altLang="zh-CN" smtClean="0">
                <a:solidFill>
                  <a:srgbClr val="FF0000"/>
                </a:solidFill>
              </a:rPr>
              <a:t>SACK</a:t>
            </a:r>
          </a:p>
          <a:p>
            <a:pPr>
              <a:spcBef>
                <a:spcPct val="0"/>
              </a:spcBef>
            </a:pPr>
            <a:r>
              <a:rPr lang="en-US" altLang="zh-CN" sz="2000" smtClean="0">
                <a:latin typeface="Times New Roman" pitchFamily="18" charset="0"/>
              </a:rPr>
              <a:t>        SACK</a:t>
            </a:r>
            <a:r>
              <a:rPr lang="zh-CN" altLang="en-US" sz="2000" smtClean="0">
                <a:latin typeface="Times New Roman" pitchFamily="18" charset="0"/>
              </a:rPr>
              <a:t>是解决一个发送窗口中多个丢包的另外一种方法，选择确认使用了</a:t>
            </a:r>
            <a:r>
              <a:rPr lang="en-US" altLang="zh-CN" sz="2000" smtClean="0">
                <a:latin typeface="Times New Roman" pitchFamily="18" charset="0"/>
              </a:rPr>
              <a:t>TCP</a:t>
            </a:r>
            <a:r>
              <a:rPr lang="zh-CN" altLang="en-US" sz="2000" smtClean="0">
                <a:latin typeface="Times New Roman" pitchFamily="18" charset="0"/>
              </a:rPr>
              <a:t>协议的选项域，它的原理很简单，因为</a:t>
            </a:r>
            <a:r>
              <a:rPr lang="en-US" altLang="zh-CN" sz="2000" smtClean="0">
                <a:latin typeface="Times New Roman" pitchFamily="18" charset="0"/>
              </a:rPr>
              <a:t>TCP</a:t>
            </a:r>
            <a:r>
              <a:rPr lang="zh-CN" altLang="en-US" sz="2000" smtClean="0">
                <a:latin typeface="Times New Roman" pitchFamily="18" charset="0"/>
              </a:rPr>
              <a:t>的确认是累计确认，因此当一个发送窗口中丢失多个报文时，只从接收方返回的累计确认信息，发送方没有办法确定除了第一个丢失报文以外的其他数据报，</a:t>
            </a:r>
            <a:r>
              <a:rPr lang="en-US" altLang="zh-CN" sz="2000" smtClean="0">
                <a:latin typeface="Times New Roman" pitchFamily="18" charset="0"/>
              </a:rPr>
              <a:t>SACK</a:t>
            </a:r>
            <a:r>
              <a:rPr lang="zh-CN" altLang="en-US" sz="2000" smtClean="0">
                <a:latin typeface="Times New Roman" pitchFamily="18" charset="0"/>
              </a:rPr>
              <a:t>即是为了返回这一信息而设计的，它用到了两个选项，即允许</a:t>
            </a:r>
            <a:r>
              <a:rPr lang="en-US" altLang="zh-CN" sz="2000" smtClean="0">
                <a:latin typeface="Times New Roman" pitchFamily="18" charset="0"/>
              </a:rPr>
              <a:t>SACK</a:t>
            </a:r>
            <a:r>
              <a:rPr lang="zh-CN" altLang="en-US" sz="2000" smtClean="0">
                <a:latin typeface="Times New Roman" pitchFamily="18" charset="0"/>
              </a:rPr>
              <a:t>选项和</a:t>
            </a:r>
            <a:r>
              <a:rPr lang="en-US" altLang="zh-CN" sz="2000" smtClean="0">
                <a:latin typeface="Times New Roman" pitchFamily="18" charset="0"/>
              </a:rPr>
              <a:t>SACK</a:t>
            </a:r>
            <a:r>
              <a:rPr lang="zh-CN" altLang="en-US" sz="2000" smtClean="0">
                <a:latin typeface="Times New Roman" pitchFamily="18" charset="0"/>
              </a:rPr>
              <a:t>选项。</a:t>
            </a:r>
          </a:p>
          <a:p>
            <a:pPr>
              <a:spcBef>
                <a:spcPct val="0"/>
              </a:spcBef>
            </a:pPr>
            <a:r>
              <a:rPr lang="en-US" altLang="zh-CN" sz="2000" smtClean="0">
                <a:latin typeface="Times New Roman" pitchFamily="18" charset="0"/>
              </a:rPr>
              <a:t>1. </a:t>
            </a:r>
            <a:r>
              <a:rPr lang="zh-CN" altLang="en-US" sz="2000" smtClean="0">
                <a:latin typeface="Times New Roman" pitchFamily="18" charset="0"/>
              </a:rPr>
              <a:t>允许</a:t>
            </a:r>
            <a:r>
              <a:rPr lang="en-US" altLang="zh-CN" sz="2000" smtClean="0">
                <a:latin typeface="Times New Roman" pitchFamily="18" charset="0"/>
              </a:rPr>
              <a:t>SACK</a:t>
            </a:r>
            <a:r>
              <a:rPr lang="zh-CN" altLang="en-US" sz="2000" smtClean="0">
                <a:latin typeface="Times New Roman" pitchFamily="18" charset="0"/>
              </a:rPr>
              <a:t>选项</a:t>
            </a:r>
          </a:p>
          <a:p>
            <a:pPr>
              <a:spcBef>
                <a:spcPct val="0"/>
              </a:spcBef>
            </a:pPr>
            <a:r>
              <a:rPr lang="zh-CN" altLang="en-US" sz="2000" smtClean="0">
                <a:latin typeface="Times New Roman" pitchFamily="18" charset="0"/>
              </a:rPr>
              <a:t>这一选项只能在</a:t>
            </a:r>
            <a:r>
              <a:rPr lang="en-US" altLang="zh-CN" sz="2000" smtClean="0">
                <a:latin typeface="Times New Roman" pitchFamily="18" charset="0"/>
              </a:rPr>
              <a:t>SYN</a:t>
            </a:r>
            <a:r>
              <a:rPr lang="zh-CN" altLang="en-US" sz="2000" smtClean="0">
                <a:latin typeface="Times New Roman" pitchFamily="18" charset="0"/>
              </a:rPr>
              <a:t>标志置位的报文中使用，用来表明可以使用</a:t>
            </a:r>
            <a:r>
              <a:rPr lang="en-US" altLang="zh-CN" sz="2000" smtClean="0">
                <a:latin typeface="Times New Roman" pitchFamily="18" charset="0"/>
              </a:rPr>
              <a:t>SACK</a:t>
            </a:r>
            <a:r>
              <a:rPr lang="zh-CN" altLang="en-US" sz="2000" smtClean="0">
                <a:latin typeface="Times New Roman" pitchFamily="18" charset="0"/>
              </a:rPr>
              <a:t>选项。</a:t>
            </a:r>
          </a:p>
          <a:p>
            <a:pPr>
              <a:spcBef>
                <a:spcPct val="0"/>
              </a:spcBef>
            </a:pPr>
            <a:r>
              <a:rPr lang="en-US" altLang="zh-CN" sz="2000" smtClean="0">
                <a:latin typeface="Times New Roman" pitchFamily="18" charset="0"/>
              </a:rPr>
              <a:t>2.  SACK</a:t>
            </a:r>
            <a:r>
              <a:rPr lang="zh-CN" altLang="en-US" sz="2000" smtClean="0">
                <a:latin typeface="Times New Roman" pitchFamily="18" charset="0"/>
              </a:rPr>
              <a:t>选项</a:t>
            </a:r>
          </a:p>
          <a:p>
            <a:pPr>
              <a:spcBef>
                <a:spcPct val="0"/>
              </a:spcBef>
            </a:pPr>
            <a:r>
              <a:rPr lang="zh-CN" altLang="en-US" sz="2000" smtClean="0">
                <a:latin typeface="Times New Roman" pitchFamily="18" charset="0"/>
              </a:rPr>
              <a:t>这一选项被接收方用来确认自己所接收到的各个连续的数据报，接收方通过发送这样一个报文表示希望发送方能够发送那些中间所缺少的数据，这一选项不影响</a:t>
            </a:r>
            <a:r>
              <a:rPr lang="en-US" altLang="zh-CN" sz="2000" smtClean="0">
                <a:latin typeface="Times New Roman" pitchFamily="18" charset="0"/>
              </a:rPr>
              <a:t>TCP</a:t>
            </a:r>
            <a:r>
              <a:rPr lang="zh-CN" altLang="en-US" sz="2000" smtClean="0">
                <a:latin typeface="Times New Roman" pitchFamily="18" charset="0"/>
              </a:rPr>
              <a:t>首部中的</a:t>
            </a:r>
            <a:r>
              <a:rPr lang="en-US" altLang="zh-CN" sz="2000" smtClean="0">
                <a:latin typeface="Times New Roman" pitchFamily="18" charset="0"/>
              </a:rPr>
              <a:t>ACK</a:t>
            </a:r>
            <a:r>
              <a:rPr lang="zh-CN" altLang="en-US" sz="2000" smtClean="0">
                <a:latin typeface="Times New Roman" pitchFamily="18" charset="0"/>
              </a:rPr>
              <a:t>信息。如图</a:t>
            </a:r>
            <a:r>
              <a:rPr lang="en-US" altLang="zh-CN" sz="2000" smtClean="0">
                <a:latin typeface="Times New Roman" pitchFamily="18" charset="0"/>
              </a:rPr>
              <a:t>7-9</a:t>
            </a:r>
            <a:r>
              <a:rPr lang="zh-CN" altLang="en-US" sz="2000" smtClean="0">
                <a:latin typeface="Times New Roman" pitchFamily="18" charset="0"/>
              </a:rPr>
              <a:t>中（见下一张幻灯片），这一选项中包含了窗口中所接收到的所有连续的序列号范围。所谓块的左边缘，就是指着一块的起始序列号；而右边缘则表示块的最后序列号加</a:t>
            </a:r>
            <a:r>
              <a:rPr lang="en-US" altLang="zh-CN" sz="2000" smtClean="0">
                <a:latin typeface="Times New Roman" pitchFamily="18" charset="0"/>
              </a:rPr>
              <a:t>1</a:t>
            </a:r>
            <a:r>
              <a:rPr lang="zh-CN" altLang="en-US" sz="2000" smtClean="0">
                <a:latin typeface="Times New Roman" pitchFamily="18" charset="0"/>
              </a:rPr>
              <a:t>。</a:t>
            </a: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46083" name="内容占位符 2"/>
          <p:cNvSpPr>
            <a:spLocks noGrp="1"/>
          </p:cNvSpPr>
          <p:nvPr>
            <p:ph idx="1"/>
          </p:nvPr>
        </p:nvSpPr>
        <p:spPr>
          <a:xfrm>
            <a:off x="36513" y="1052513"/>
            <a:ext cx="9144000" cy="5400675"/>
          </a:xfrm>
        </p:spPr>
        <p:txBody>
          <a:bodyPr/>
          <a:lstStyle/>
          <a:p>
            <a:pPr>
              <a:spcBef>
                <a:spcPct val="0"/>
              </a:spcBef>
            </a:pPr>
            <a:r>
              <a:rPr lang="zh-CN" altLang="zh-CN" smtClean="0">
                <a:solidFill>
                  <a:srgbClr val="FF0000"/>
                </a:solidFill>
              </a:rPr>
              <a:t>选择确认</a:t>
            </a:r>
            <a:r>
              <a:rPr lang="en-US" altLang="zh-CN" smtClean="0">
                <a:solidFill>
                  <a:srgbClr val="FF0000"/>
                </a:solidFill>
              </a:rPr>
              <a:t>SACK</a:t>
            </a:r>
          </a:p>
          <a:p>
            <a:pPr>
              <a:spcBef>
                <a:spcPct val="0"/>
              </a:spcBef>
            </a:pP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979613"/>
            <a:ext cx="3398837"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84438" y="5435600"/>
            <a:ext cx="4032250" cy="369888"/>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7-9  SACK</a:t>
            </a:r>
            <a:r>
              <a:rPr lang="zh-CN" altLang="zh-CN" dirty="0">
                <a:latin typeface="+mn-lt"/>
                <a:ea typeface="+mj-ea"/>
              </a:rPr>
              <a:t>所使用的</a:t>
            </a:r>
            <a:r>
              <a:rPr lang="en-US" altLang="zh-CN" dirty="0">
                <a:latin typeface="+mn-lt"/>
                <a:ea typeface="+mj-ea"/>
              </a:rPr>
              <a:t>TCP</a:t>
            </a:r>
            <a:r>
              <a:rPr lang="zh-CN" altLang="zh-CN" dirty="0">
                <a:latin typeface="+mn-lt"/>
                <a:ea typeface="+mj-ea"/>
              </a:rPr>
              <a:t>选项</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第四节 </a:t>
            </a:r>
            <a:r>
              <a:rPr lang="en-US" altLang="zh-CN" dirty="0">
                <a:latin typeface="+mn-lt"/>
              </a:rPr>
              <a:t>TCP</a:t>
            </a:r>
            <a:r>
              <a:rPr lang="zh-CN" altLang="zh-CN" dirty="0"/>
              <a:t>可靠传输的实现</a:t>
            </a:r>
          </a:p>
        </p:txBody>
      </p:sp>
      <p:sp>
        <p:nvSpPr>
          <p:cNvPr id="47107" name="内容占位符 2"/>
          <p:cNvSpPr>
            <a:spLocks noGrp="1"/>
          </p:cNvSpPr>
          <p:nvPr>
            <p:ph idx="1"/>
          </p:nvPr>
        </p:nvSpPr>
        <p:spPr>
          <a:xfrm>
            <a:off x="36513" y="1052513"/>
            <a:ext cx="9144000" cy="5400675"/>
          </a:xfrm>
        </p:spPr>
        <p:txBody>
          <a:bodyPr/>
          <a:lstStyle/>
          <a:p>
            <a:pPr>
              <a:spcBef>
                <a:spcPct val="0"/>
              </a:spcBef>
            </a:pPr>
            <a:r>
              <a:rPr lang="zh-CN" altLang="zh-CN" smtClean="0">
                <a:solidFill>
                  <a:srgbClr val="FF0000"/>
                </a:solidFill>
              </a:rPr>
              <a:t>选择确认</a:t>
            </a:r>
            <a:r>
              <a:rPr lang="en-US" altLang="zh-CN" smtClean="0">
                <a:solidFill>
                  <a:srgbClr val="FF0000"/>
                </a:solidFill>
              </a:rPr>
              <a:t>SACK</a:t>
            </a:r>
          </a:p>
          <a:p>
            <a:pPr>
              <a:spcBef>
                <a:spcPct val="0"/>
              </a:spcBef>
            </a:pPr>
            <a:endParaRPr lang="en-US" altLang="zh-CN" sz="2000" smtClean="0"/>
          </a:p>
          <a:p>
            <a:pPr>
              <a:spcBef>
                <a:spcPct val="0"/>
              </a:spcBef>
            </a:pPr>
            <a:r>
              <a:rPr lang="en-US" altLang="zh-CN" sz="2000" smtClean="0">
                <a:latin typeface="Times New Roman" pitchFamily="18" charset="0"/>
              </a:rPr>
              <a:t>        </a:t>
            </a:r>
            <a:r>
              <a:rPr lang="zh-CN" altLang="zh-CN" sz="2000" smtClean="0">
                <a:latin typeface="Times New Roman" pitchFamily="18" charset="0"/>
              </a:rPr>
              <a:t>由于</a:t>
            </a:r>
            <a:r>
              <a:rPr lang="en-US" altLang="zh-CN" sz="2000" smtClean="0">
                <a:latin typeface="Times New Roman" pitchFamily="18" charset="0"/>
              </a:rPr>
              <a:t>SACK</a:t>
            </a:r>
            <a:r>
              <a:rPr lang="zh-CN" altLang="zh-CN" sz="2000" smtClean="0">
                <a:latin typeface="Times New Roman" pitchFamily="18" charset="0"/>
              </a:rPr>
              <a:t>选项中每一块都需要</a:t>
            </a:r>
            <a:r>
              <a:rPr lang="en-US" altLang="zh-CN" sz="2000" smtClean="0">
                <a:latin typeface="Times New Roman" pitchFamily="18" charset="0"/>
              </a:rPr>
              <a:t>8B</a:t>
            </a:r>
            <a:r>
              <a:rPr lang="zh-CN" altLang="zh-CN" sz="2000" smtClean="0">
                <a:latin typeface="Times New Roman" pitchFamily="18" charset="0"/>
              </a:rPr>
              <a:t>来描述，因此描述</a:t>
            </a:r>
            <a:r>
              <a:rPr lang="en-US" altLang="zh-CN" sz="2000" smtClean="0">
                <a:latin typeface="Times New Roman" pitchFamily="18" charset="0"/>
              </a:rPr>
              <a:t>n</a:t>
            </a:r>
            <a:r>
              <a:rPr lang="zh-CN" altLang="zh-CN" sz="2000" smtClean="0">
                <a:latin typeface="Times New Roman" pitchFamily="18" charset="0"/>
              </a:rPr>
              <a:t>块的</a:t>
            </a:r>
            <a:r>
              <a:rPr lang="en-US" altLang="zh-CN" sz="2000" smtClean="0">
                <a:latin typeface="Times New Roman" pitchFamily="18" charset="0"/>
              </a:rPr>
              <a:t>SACK</a:t>
            </a:r>
            <a:r>
              <a:rPr lang="zh-CN" altLang="zh-CN" sz="2000" smtClean="0">
                <a:latin typeface="Times New Roman" pitchFamily="18" charset="0"/>
              </a:rPr>
              <a:t>选项需要（</a:t>
            </a:r>
            <a:r>
              <a:rPr lang="en-US" altLang="zh-CN" sz="2000" smtClean="0">
                <a:latin typeface="Times New Roman" pitchFamily="18" charset="0"/>
              </a:rPr>
              <a:t>8n</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。对于</a:t>
            </a:r>
            <a:r>
              <a:rPr lang="en-US" altLang="zh-CN" sz="2000" smtClean="0">
                <a:latin typeface="Times New Roman" pitchFamily="18" charset="0"/>
              </a:rPr>
              <a:t>TCP</a:t>
            </a:r>
            <a:r>
              <a:rPr lang="zh-CN" altLang="zh-CN" sz="2000" smtClean="0">
                <a:latin typeface="Times New Roman" pitchFamily="18" charset="0"/>
              </a:rPr>
              <a:t>来说，最多可以描述这样的四块，在实现中，</a:t>
            </a:r>
            <a:r>
              <a:rPr lang="en-US" altLang="zh-CN" sz="2000" smtClean="0">
                <a:latin typeface="Times New Roman" pitchFamily="18" charset="0"/>
              </a:rPr>
              <a:t>SACK</a:t>
            </a:r>
            <a:r>
              <a:rPr lang="zh-CN" altLang="zh-CN" sz="2000" smtClean="0">
                <a:latin typeface="Times New Roman" pitchFamily="18" charset="0"/>
              </a:rPr>
              <a:t>选项常常和时间戳选项一起使用，因此一般只能描述三块。</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接收方生成</a:t>
            </a:r>
            <a:r>
              <a:rPr lang="en-US" altLang="zh-CN" sz="2000" smtClean="0">
                <a:latin typeface="Times New Roman" pitchFamily="18" charset="0"/>
              </a:rPr>
              <a:t>SACK</a:t>
            </a:r>
            <a:r>
              <a:rPr lang="zh-CN" altLang="zh-CN" sz="2000" smtClean="0">
                <a:latin typeface="Times New Roman" pitchFamily="18" charset="0"/>
              </a:rPr>
              <a:t>选项。如果数据接收方在该次连接的</a:t>
            </a:r>
            <a:r>
              <a:rPr lang="en-US" altLang="zh-CN" sz="2000" smtClean="0">
                <a:latin typeface="Times New Roman" pitchFamily="18" charset="0"/>
              </a:rPr>
              <a:t>SYN</a:t>
            </a:r>
            <a:r>
              <a:rPr lang="zh-CN" altLang="zh-CN" sz="2000" smtClean="0">
                <a:latin typeface="Times New Roman" pitchFamily="18" charset="0"/>
              </a:rPr>
              <a:t>报文中接收到了允许</a:t>
            </a:r>
            <a:r>
              <a:rPr lang="en-US" altLang="zh-CN" sz="2000" smtClean="0">
                <a:latin typeface="Times New Roman" pitchFamily="18" charset="0"/>
              </a:rPr>
              <a:t>SACK</a:t>
            </a:r>
            <a:r>
              <a:rPr lang="zh-CN" altLang="zh-CN" sz="2000" smtClean="0">
                <a:latin typeface="Times New Roman" pitchFamily="18" charset="0"/>
              </a:rPr>
              <a:t>选项，接收方就可以在以后的数据传输中使用</a:t>
            </a:r>
            <a:r>
              <a:rPr lang="en-US" altLang="zh-CN" sz="2000" smtClean="0">
                <a:latin typeface="Times New Roman" pitchFamily="18" charset="0"/>
              </a:rPr>
              <a:t>SACK</a:t>
            </a:r>
            <a:r>
              <a:rPr lang="zh-CN" altLang="zh-CN" sz="2000" smtClean="0">
                <a:latin typeface="Times New Roman" pitchFamily="18" charset="0"/>
              </a:rPr>
              <a:t>选项了，当接收方要确认的序列号不是自己所接收到的最高序列号的时候，会出现不连续的数据块，就应当发送这一选项，这样，在每个重复的确认报文中都会有这一选项。在发送时，应当将最近产生的连续块放在最开始的位置，这样就保证了即使当连续块很多时，发送方总是能够得到最新的信息，而且也能够通过几个带有</a:t>
            </a:r>
            <a:r>
              <a:rPr lang="en-US" altLang="zh-CN" sz="2000" smtClean="0">
                <a:latin typeface="Times New Roman" pitchFamily="18" charset="0"/>
              </a:rPr>
              <a:t>SACK</a:t>
            </a:r>
            <a:r>
              <a:rPr lang="zh-CN" altLang="zh-CN" sz="2000" smtClean="0">
                <a:latin typeface="Times New Roman" pitchFamily="18" charset="0"/>
              </a:rPr>
              <a:t>的报文了解到接收方的情况。在接收到具有</a:t>
            </a:r>
            <a:r>
              <a:rPr lang="en-US" altLang="zh-CN" sz="2000" smtClean="0">
                <a:latin typeface="Times New Roman" pitchFamily="18" charset="0"/>
              </a:rPr>
              <a:t>SACK</a:t>
            </a:r>
            <a:r>
              <a:rPr lang="zh-CN" altLang="zh-CN" sz="2000" smtClean="0">
                <a:latin typeface="Times New Roman" pitchFamily="18" charset="0"/>
              </a:rPr>
              <a:t>选项的报文时，发送方应当记下</a:t>
            </a:r>
            <a:r>
              <a:rPr lang="en-US" altLang="zh-CN" sz="2000" smtClean="0">
                <a:latin typeface="Times New Roman" pitchFamily="18" charset="0"/>
              </a:rPr>
              <a:t>SACK</a:t>
            </a:r>
            <a:r>
              <a:rPr lang="zh-CN" altLang="zh-CN" sz="2000" smtClean="0">
                <a:latin typeface="Times New Roman" pitchFamily="18" charset="0"/>
              </a:rPr>
              <a:t>的信息，以便重发时参考，发送方保存着一个尚未被确认的已发送的报文队列，通过与</a:t>
            </a:r>
            <a:r>
              <a:rPr lang="en-US" altLang="zh-CN" sz="2000" smtClean="0">
                <a:latin typeface="Times New Roman" pitchFamily="18" charset="0"/>
              </a:rPr>
              <a:t>SACK</a:t>
            </a:r>
            <a:r>
              <a:rPr lang="zh-CN" altLang="zh-CN" sz="2000" smtClean="0">
                <a:latin typeface="Times New Roman" pitchFamily="18" charset="0"/>
              </a:rPr>
              <a:t>中的信息比较，可以迅速判断出丢失的报文。</a:t>
            </a:r>
          </a:p>
          <a:p>
            <a:pPr>
              <a:spcBef>
                <a:spcPct val="0"/>
              </a:spcBef>
            </a:pPr>
            <a:endParaRPr lang="en-US" altLang="zh-CN" sz="2000" smtClean="0">
              <a:solidFill>
                <a:srgbClr val="FF0000"/>
              </a:solidFill>
            </a:endParaRPr>
          </a:p>
          <a:p>
            <a:pPr>
              <a:spcBef>
                <a:spcPct val="0"/>
              </a:spcBef>
            </a:pP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en-US" altLang="zh-CN" dirty="0">
                <a:latin typeface="+mn-lt"/>
              </a:rPr>
              <a:t>TCP</a:t>
            </a:r>
            <a:r>
              <a:rPr lang="zh-CN" altLang="zh-CN" dirty="0"/>
              <a:t>的流量控制</a:t>
            </a:r>
          </a:p>
        </p:txBody>
      </p:sp>
      <p:sp>
        <p:nvSpPr>
          <p:cNvPr id="48131" name="内容占位符 2"/>
          <p:cNvSpPr>
            <a:spLocks noGrp="1"/>
          </p:cNvSpPr>
          <p:nvPr>
            <p:ph idx="1"/>
          </p:nvPr>
        </p:nvSpPr>
        <p:spPr>
          <a:xfrm>
            <a:off x="36513" y="908050"/>
            <a:ext cx="9107487" cy="5400675"/>
          </a:xfrm>
        </p:spPr>
        <p:txBody>
          <a:bodyPr/>
          <a:lstStyle/>
          <a:p>
            <a:pPr>
              <a:spcBef>
                <a:spcPct val="0"/>
              </a:spcBef>
            </a:pPr>
            <a:r>
              <a:rPr lang="zh-CN" altLang="zh-CN" smtClean="0">
                <a:solidFill>
                  <a:srgbClr val="FF0000"/>
                </a:solidFill>
              </a:rPr>
              <a:t>利用滑动窗口实现流量控制</a:t>
            </a:r>
            <a:endParaRPr lang="en-US" altLang="zh-CN" sz="2000" smtClean="0">
              <a:solidFill>
                <a:srgbClr val="FF0000"/>
              </a:solidFill>
            </a:endParaRPr>
          </a:p>
          <a:p>
            <a:pPr>
              <a:spcBef>
                <a:spcPct val="0"/>
              </a:spcBef>
            </a:pPr>
            <a:r>
              <a:rPr lang="zh-CN" altLang="en-US" sz="2000" smtClean="0">
                <a:latin typeface="Times New Roman" pitchFamily="18" charset="0"/>
              </a:rPr>
              <a:t>        前面内容已经介绍了滑动窗口的概念，那么如何利用那个滑动窗口实现流量控制。下面先看图</a:t>
            </a:r>
            <a:r>
              <a:rPr lang="en-US" altLang="zh-CN" sz="2000" smtClean="0">
                <a:latin typeface="Times New Roman" pitchFamily="18" charset="0"/>
              </a:rPr>
              <a:t>7-10</a:t>
            </a:r>
            <a:r>
              <a:rPr lang="zh-CN" altLang="en-US" sz="2000" smtClean="0">
                <a:latin typeface="Times New Roman" pitchFamily="18" charset="0"/>
              </a:rPr>
              <a:t>（见下一张幻灯片），在这个例子中，假设发送端每次最多可以发送</a:t>
            </a:r>
            <a:r>
              <a:rPr lang="en-US" altLang="zh-CN" sz="2000" smtClean="0">
                <a:latin typeface="Times New Roman" pitchFamily="18" charset="0"/>
              </a:rPr>
              <a:t>1000B</a:t>
            </a:r>
            <a:r>
              <a:rPr lang="zh-CN" altLang="en-US" sz="2000" smtClean="0">
                <a:latin typeface="Times New Roman" pitchFamily="18" charset="0"/>
              </a:rPr>
              <a:t>，并且接收端通告了一个</a:t>
            </a:r>
            <a:r>
              <a:rPr lang="en-US" altLang="zh-CN" sz="2000" smtClean="0">
                <a:latin typeface="Times New Roman" pitchFamily="18" charset="0"/>
              </a:rPr>
              <a:t>2500B</a:t>
            </a:r>
            <a:r>
              <a:rPr lang="zh-CN" altLang="en-US" sz="2000" smtClean="0">
                <a:latin typeface="Times New Roman" pitchFamily="18" charset="0"/>
              </a:rPr>
              <a:t>的初始窗口，初始窗口</a:t>
            </a:r>
            <a:r>
              <a:rPr lang="en-US" altLang="zh-CN" sz="2000" smtClean="0">
                <a:latin typeface="Times New Roman" pitchFamily="18" charset="0"/>
              </a:rPr>
              <a:t>2500B</a:t>
            </a:r>
            <a:r>
              <a:rPr lang="zh-CN" altLang="en-US" sz="2000" smtClean="0">
                <a:latin typeface="Times New Roman" pitchFamily="18" charset="0"/>
              </a:rPr>
              <a:t>标明接收端具有</a:t>
            </a:r>
            <a:r>
              <a:rPr lang="en-US" altLang="zh-CN" sz="2000" smtClean="0">
                <a:latin typeface="Times New Roman" pitchFamily="18" charset="0"/>
              </a:rPr>
              <a:t>2500B</a:t>
            </a:r>
            <a:r>
              <a:rPr lang="zh-CN" altLang="en-US" sz="2000" smtClean="0">
                <a:latin typeface="Times New Roman" pitchFamily="18" charset="0"/>
              </a:rPr>
              <a:t>的空闲缓冲区，因此如果要发送</a:t>
            </a:r>
            <a:r>
              <a:rPr lang="en-US" altLang="zh-CN" sz="2000" smtClean="0">
                <a:latin typeface="Times New Roman" pitchFamily="18" charset="0"/>
              </a:rPr>
              <a:t>2500B</a:t>
            </a:r>
            <a:r>
              <a:rPr lang="zh-CN" altLang="en-US" sz="2000" smtClean="0">
                <a:latin typeface="Times New Roman" pitchFamily="18" charset="0"/>
              </a:rPr>
              <a:t>的数据，需要分三个数据段来传输，其中两个数据段有</a:t>
            </a:r>
            <a:r>
              <a:rPr lang="en-US" altLang="zh-CN" sz="2000" smtClean="0">
                <a:latin typeface="Times New Roman" pitchFamily="18" charset="0"/>
              </a:rPr>
              <a:t>1000B</a:t>
            </a:r>
            <a:r>
              <a:rPr lang="zh-CN" altLang="en-US" sz="2000" smtClean="0">
                <a:latin typeface="Times New Roman" pitchFamily="18" charset="0"/>
              </a:rPr>
              <a:t>，而另一个段有</a:t>
            </a:r>
            <a:r>
              <a:rPr lang="en-US" altLang="zh-CN" sz="2000" smtClean="0">
                <a:latin typeface="Times New Roman" pitchFamily="18" charset="0"/>
              </a:rPr>
              <a:t>500B</a:t>
            </a:r>
            <a:r>
              <a:rPr lang="zh-CN" altLang="en-US" sz="2000" smtClean="0">
                <a:latin typeface="Times New Roman" pitchFamily="18" charset="0"/>
              </a:rPr>
              <a:t>的数据，在每个数据段到达时，接收端就产生一个确认，例如，当第一个数据段到达接收端时，接收端发送对第一个</a:t>
            </a:r>
            <a:r>
              <a:rPr lang="en-US" altLang="zh-CN" sz="2000" smtClean="0">
                <a:latin typeface="Times New Roman" pitchFamily="18" charset="0"/>
              </a:rPr>
              <a:t>1000B</a:t>
            </a:r>
            <a:r>
              <a:rPr lang="zh-CN" altLang="en-US" sz="2000" smtClean="0">
                <a:latin typeface="Times New Roman" pitchFamily="18" charset="0"/>
              </a:rPr>
              <a:t>的确认，同时指示“窗口＝</a:t>
            </a:r>
            <a:r>
              <a:rPr lang="en-US" altLang="zh-CN" sz="2000" smtClean="0">
                <a:latin typeface="Times New Roman" pitchFamily="18" charset="0"/>
              </a:rPr>
              <a:t>1500”</a:t>
            </a:r>
            <a:r>
              <a:rPr lang="zh-CN" altLang="en-US" sz="2000" smtClean="0">
                <a:latin typeface="Times New Roman" pitchFamily="18" charset="0"/>
              </a:rPr>
              <a:t>。由于前三个数据段到达接收端时，接收端应用程序还没有读完数据，那么接收缓冲区满，因此接收端通知发送端“确认</a:t>
            </a:r>
            <a:r>
              <a:rPr lang="en-US" altLang="zh-CN" sz="2000" smtClean="0">
                <a:latin typeface="Times New Roman" pitchFamily="18" charset="0"/>
              </a:rPr>
              <a:t>2500</a:t>
            </a:r>
            <a:r>
              <a:rPr lang="zh-CN" altLang="en-US" sz="2000" smtClean="0">
                <a:latin typeface="Times New Roman" pitchFamily="18" charset="0"/>
              </a:rPr>
              <a:t>，窗口＝</a:t>
            </a:r>
            <a:r>
              <a:rPr lang="en-US" altLang="zh-CN" sz="2000" smtClean="0">
                <a:latin typeface="Times New Roman" pitchFamily="18" charset="0"/>
              </a:rPr>
              <a:t>0”</a:t>
            </a:r>
            <a:r>
              <a:rPr lang="zh-CN" altLang="en-US" sz="2000" smtClean="0">
                <a:latin typeface="Times New Roman" pitchFamily="18" charset="0"/>
              </a:rPr>
              <a:t>。此时，发送端不能再传送数据。</a:t>
            </a:r>
          </a:p>
          <a:p>
            <a:pPr>
              <a:spcBef>
                <a:spcPct val="0"/>
              </a:spcBef>
            </a:pPr>
            <a:r>
              <a:rPr lang="zh-CN" altLang="en-US" sz="2000" smtClean="0">
                <a:latin typeface="Times New Roman" pitchFamily="18" charset="0"/>
              </a:rPr>
              <a:t>        在接收端应用程序读完</a:t>
            </a:r>
            <a:r>
              <a:rPr lang="en-US" altLang="zh-CN" sz="2000" smtClean="0">
                <a:latin typeface="Times New Roman" pitchFamily="18" charset="0"/>
              </a:rPr>
              <a:t>2000B</a:t>
            </a:r>
            <a:r>
              <a:rPr lang="zh-CN" altLang="en-US" sz="2000" smtClean="0">
                <a:latin typeface="Times New Roman" pitchFamily="18" charset="0"/>
              </a:rPr>
              <a:t>数据后，接收端</a:t>
            </a:r>
            <a:r>
              <a:rPr lang="en-US" altLang="zh-CN" sz="2000" smtClean="0">
                <a:latin typeface="Times New Roman" pitchFamily="18" charset="0"/>
              </a:rPr>
              <a:t>TCP</a:t>
            </a:r>
            <a:r>
              <a:rPr lang="zh-CN" altLang="en-US" sz="2000" smtClean="0">
                <a:latin typeface="Times New Roman" pitchFamily="18" charset="0"/>
              </a:rPr>
              <a:t>发送一个额外的确认，其中的窗口通告为</a:t>
            </a:r>
            <a:r>
              <a:rPr lang="en-US" altLang="zh-CN" sz="2000" smtClean="0">
                <a:latin typeface="Times New Roman" pitchFamily="18" charset="0"/>
              </a:rPr>
              <a:t>2000B</a:t>
            </a:r>
            <a:r>
              <a:rPr lang="zh-CN" altLang="en-US" sz="2000" smtClean="0">
                <a:latin typeface="Times New Roman" pitchFamily="18" charset="0"/>
              </a:rPr>
              <a:t>，通知发送端可以再发送</a:t>
            </a:r>
            <a:r>
              <a:rPr lang="en-US" altLang="zh-CN" sz="2000" smtClean="0">
                <a:latin typeface="Times New Roman" pitchFamily="18" charset="0"/>
              </a:rPr>
              <a:t>2000B</a:t>
            </a:r>
            <a:r>
              <a:rPr lang="zh-CN" altLang="en-US" sz="2000" smtClean="0">
                <a:latin typeface="Times New Roman" pitchFamily="18" charset="0"/>
              </a:rPr>
              <a:t>，这样，发送端又发送两个</a:t>
            </a:r>
            <a:r>
              <a:rPr lang="en-US" altLang="zh-CN" sz="2000" smtClean="0">
                <a:latin typeface="Times New Roman" pitchFamily="18" charset="0"/>
              </a:rPr>
              <a:t>1000B</a:t>
            </a:r>
            <a:r>
              <a:rPr lang="zh-CN" altLang="en-US" sz="2000" smtClean="0">
                <a:latin typeface="Times New Roman" pitchFamily="18" charset="0"/>
              </a:rPr>
              <a:t>的数据段，接收端的窗口再次变为零，窗口和窗口通告可以有效地控制</a:t>
            </a:r>
            <a:r>
              <a:rPr lang="en-US" altLang="zh-CN" sz="2000" smtClean="0">
                <a:latin typeface="Times New Roman" pitchFamily="18" charset="0"/>
              </a:rPr>
              <a:t>TCP</a:t>
            </a:r>
            <a:r>
              <a:rPr lang="zh-CN" altLang="en-US" sz="2000" smtClean="0">
                <a:latin typeface="Times New Roman" pitchFamily="18" charset="0"/>
              </a:rPr>
              <a:t>的数据传输流量，使接收端的缓冲空间不会产生溢出现象。</a:t>
            </a:r>
          </a:p>
          <a:p>
            <a:pPr>
              <a:spcBef>
                <a:spcPct val="0"/>
              </a:spcBef>
            </a:pPr>
            <a:r>
              <a:rPr lang="zh-CN" altLang="en-US" sz="2000" smtClean="0">
                <a:latin typeface="Times New Roman" pitchFamily="18" charset="0"/>
              </a:rPr>
              <a:t>        发送窗口在连接建立时由双方商定，在</a:t>
            </a:r>
            <a:r>
              <a:rPr lang="en-US" altLang="zh-CN" sz="2000" smtClean="0">
                <a:latin typeface="Times New Roman" pitchFamily="18" charset="0"/>
              </a:rPr>
              <a:t>TCP</a:t>
            </a:r>
            <a:r>
              <a:rPr lang="zh-CN" altLang="en-US" sz="2000" smtClean="0">
                <a:latin typeface="Times New Roman" pitchFamily="18" charset="0"/>
              </a:rPr>
              <a:t>报文段头部的窗口域写入的数据值就是当前给对方设置的窗口数值，但在通信的过程中，接收端可以根据自己的资源情况，随时动态地调整对方发送窗口的增大或减小，这种由接收端来控制发送端的做法，在网络中经常使用。</a:t>
            </a:r>
          </a:p>
          <a:p>
            <a:pPr>
              <a:spcBef>
                <a:spcPct val="0"/>
              </a:spcBef>
            </a:pP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en-US" altLang="zh-CN" dirty="0">
                <a:latin typeface="+mn-lt"/>
              </a:rPr>
              <a:t>TCP</a:t>
            </a:r>
            <a:r>
              <a:rPr lang="zh-CN" altLang="zh-CN" dirty="0"/>
              <a:t>的流量控制</a:t>
            </a:r>
          </a:p>
        </p:txBody>
      </p:sp>
      <p:sp>
        <p:nvSpPr>
          <p:cNvPr id="49155" name="内容占位符 2"/>
          <p:cNvSpPr>
            <a:spLocks noGrp="1"/>
          </p:cNvSpPr>
          <p:nvPr>
            <p:ph idx="1"/>
          </p:nvPr>
        </p:nvSpPr>
        <p:spPr>
          <a:xfrm>
            <a:off x="36513" y="908050"/>
            <a:ext cx="9107487" cy="5400675"/>
          </a:xfrm>
        </p:spPr>
        <p:txBody>
          <a:bodyPr/>
          <a:lstStyle/>
          <a:p>
            <a:pPr>
              <a:spcBef>
                <a:spcPct val="0"/>
              </a:spcBef>
            </a:pPr>
            <a:r>
              <a:rPr lang="zh-CN" altLang="zh-CN" smtClean="0">
                <a:solidFill>
                  <a:srgbClr val="FF0000"/>
                </a:solidFill>
              </a:rPr>
              <a:t>利用滑动窗口实现流量控制</a:t>
            </a:r>
            <a:endParaRPr lang="en-US" altLang="zh-CN" sz="2000" smtClean="0">
              <a:solidFill>
                <a:srgbClr val="FF0000"/>
              </a:solidFill>
            </a:endParaRPr>
          </a:p>
          <a:p>
            <a:pPr>
              <a:spcBef>
                <a:spcPct val="0"/>
              </a:spcBef>
            </a:pPr>
            <a:endParaRPr lang="zh-CN" altLang="zh-CN" sz="2000" smtClean="0">
              <a:latin typeface="Times New Roman" pitchFamily="18" charset="0"/>
            </a:endParaRPr>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84313"/>
            <a:ext cx="4897438" cy="454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51050" y="6211888"/>
            <a:ext cx="5329238" cy="369887"/>
          </a:xfrm>
          <a:prstGeom prst="rect">
            <a:avLst/>
          </a:prstGeom>
          <a:noFill/>
        </p:spPr>
        <p:txBody>
          <a:bodyPr>
            <a:spAutoFit/>
          </a:bodyPr>
          <a:lstStyle/>
          <a:p>
            <a:pPr>
              <a:defRPr/>
            </a:pPr>
            <a:r>
              <a:rPr lang="zh-CN" altLang="en-US" dirty="0">
                <a:latin typeface="+mn-lt"/>
                <a:ea typeface="+mj-ea"/>
              </a:rPr>
              <a:t>图</a:t>
            </a:r>
            <a:r>
              <a:rPr lang="en-US" altLang="zh-CN" dirty="0">
                <a:latin typeface="+mn-lt"/>
                <a:ea typeface="+mj-ea"/>
              </a:rPr>
              <a:t>7-10  TCP</a:t>
            </a:r>
            <a:r>
              <a:rPr lang="zh-CN" altLang="en-US" dirty="0">
                <a:latin typeface="+mn-lt"/>
                <a:ea typeface="+mj-ea"/>
              </a:rPr>
              <a:t>利用窗口进行流量控制的过程示意图</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en-US" altLang="zh-CN" dirty="0">
                <a:latin typeface="+mn-lt"/>
              </a:rPr>
              <a:t>TCP</a:t>
            </a:r>
            <a:r>
              <a:rPr lang="zh-CN" altLang="zh-CN" dirty="0"/>
              <a:t>的流量控制</a:t>
            </a:r>
          </a:p>
        </p:txBody>
      </p:sp>
      <p:sp>
        <p:nvSpPr>
          <p:cNvPr id="50179" name="内容占位符 2"/>
          <p:cNvSpPr>
            <a:spLocks noGrp="1"/>
          </p:cNvSpPr>
          <p:nvPr>
            <p:ph idx="1"/>
          </p:nvPr>
        </p:nvSpPr>
        <p:spPr>
          <a:xfrm>
            <a:off x="36513" y="908050"/>
            <a:ext cx="9107487" cy="5400675"/>
          </a:xfrm>
        </p:spPr>
        <p:txBody>
          <a:bodyPr/>
          <a:lstStyle/>
          <a:p>
            <a:pPr>
              <a:spcBef>
                <a:spcPct val="0"/>
              </a:spcBef>
            </a:pPr>
            <a:r>
              <a:rPr lang="zh-CN" altLang="zh-CN" smtClean="0">
                <a:solidFill>
                  <a:srgbClr val="FF0000"/>
                </a:solidFill>
              </a:rPr>
              <a:t>利用滑动窗口实现流量控制</a:t>
            </a:r>
            <a:endParaRPr lang="en-US" altLang="zh-CN" sz="2000" smtClean="0">
              <a:solidFill>
                <a:srgbClr val="FF0000"/>
              </a:solidFill>
            </a:endParaRPr>
          </a:p>
          <a:p>
            <a:pPr>
              <a:spcBef>
                <a:spcPct val="0"/>
              </a:spcBef>
            </a:pPr>
            <a:r>
              <a:rPr lang="en-US" altLang="zh-CN" sz="2000" smtClean="0">
                <a:latin typeface="Times New Roman" pitchFamily="18" charset="0"/>
              </a:rPr>
              <a:t>1. </a:t>
            </a:r>
            <a:r>
              <a:rPr lang="zh-CN" altLang="en-US" sz="2000" smtClean="0">
                <a:latin typeface="Times New Roman" pitchFamily="18" charset="0"/>
              </a:rPr>
              <a:t>增加策略</a:t>
            </a:r>
          </a:p>
          <a:p>
            <a:pPr>
              <a:spcBef>
                <a:spcPct val="0"/>
              </a:spcBef>
            </a:pPr>
            <a:r>
              <a:rPr lang="zh-CN" altLang="en-US" sz="2000" smtClean="0">
                <a:latin typeface="Times New Roman" pitchFamily="18" charset="0"/>
              </a:rPr>
              <a:t>        一般情况下，连接建立时设置的窗口大小是最大报文段长度的几倍或几十倍，在拥塞开始时，将拥塞窗口大小设置为一个最大报文段的长度。对每一个收到确认的报文段，拥塞窗口大小增加一个或几个最大报文段长度，直到达到最初设定的窗口门限为止。</a:t>
            </a:r>
          </a:p>
          <a:p>
            <a:pPr>
              <a:spcBef>
                <a:spcPct val="0"/>
              </a:spcBef>
            </a:pPr>
            <a:r>
              <a:rPr lang="zh-CN" altLang="en-US" sz="2000" smtClean="0">
                <a:latin typeface="Times New Roman" pitchFamily="18" charset="0"/>
              </a:rPr>
              <a:t>        拥塞窗口大小在开始时可以按指数规律增长，发送端发送一个报文段，收到一个确认，窗口大小变为两个报文段；发送两个报文段，收到对两个报文段的确认将窗口大小增大到四个报文段；发送三个报文段，收到对三个报文段的确认，将窗口大小增大到八个报文段，依次类推，当窗口大小达到门限，对每一个确认时，则有可能对一个多个报文段的确认，窗口大小也只增加一个报文段。</a:t>
            </a:r>
          </a:p>
          <a:p>
            <a:pPr>
              <a:spcBef>
                <a:spcPct val="0"/>
              </a:spcBef>
            </a:pPr>
            <a:r>
              <a:rPr lang="en-US" altLang="zh-CN" sz="2000" smtClean="0">
                <a:latin typeface="Times New Roman" pitchFamily="18" charset="0"/>
              </a:rPr>
              <a:t>2. </a:t>
            </a:r>
            <a:r>
              <a:rPr lang="zh-CN" altLang="en-US" sz="2000" smtClean="0">
                <a:latin typeface="Times New Roman" pitchFamily="18" charset="0"/>
              </a:rPr>
              <a:t>减小策略</a:t>
            </a:r>
          </a:p>
          <a:p>
            <a:pPr>
              <a:spcBef>
                <a:spcPct val="0"/>
              </a:spcBef>
            </a:pPr>
            <a:r>
              <a:rPr lang="zh-CN" altLang="en-US" sz="2000" smtClean="0">
                <a:latin typeface="Times New Roman" pitchFamily="18" charset="0"/>
              </a:rPr>
              <a:t>        如果拥塞发生了，则窗口大小必须减小。发送端可以通过发送丢失的报文段是否出现，来判断拥塞是否已经发生，如果发送端在重传计时器到期之前没有收到对报文段的确认，就可以认为出现了拥塞，目前的通信信道质量已经明显地改善，由于通信线路带来的传输误码，而造成分组丢失的概率很低，如果出现传输错误，那么报文段丢失的可能性要比传输过程中误码的可能性大，因此可以确定减小策略要求：一旦超过时间到没有收到已发送报文段的确认，则窗口大小就设置为上次拥塞窗口大小的一半，发送端再回到慢开始阶段。</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第五节 </a:t>
            </a:r>
            <a:r>
              <a:rPr lang="en-US" altLang="zh-CN" dirty="0">
                <a:latin typeface="+mn-lt"/>
              </a:rPr>
              <a:t>TCP</a:t>
            </a:r>
            <a:r>
              <a:rPr lang="zh-CN" altLang="zh-CN" dirty="0"/>
              <a:t>的流量控制</a:t>
            </a:r>
          </a:p>
        </p:txBody>
      </p:sp>
      <p:sp>
        <p:nvSpPr>
          <p:cNvPr id="51203" name="内容占位符 2"/>
          <p:cNvSpPr>
            <a:spLocks noGrp="1"/>
          </p:cNvSpPr>
          <p:nvPr>
            <p:ph idx="1"/>
          </p:nvPr>
        </p:nvSpPr>
        <p:spPr>
          <a:xfrm>
            <a:off x="36513" y="908050"/>
            <a:ext cx="8928100" cy="5400675"/>
          </a:xfrm>
        </p:spPr>
        <p:txBody>
          <a:bodyPr/>
          <a:lstStyle/>
          <a:p>
            <a:pPr>
              <a:spcBef>
                <a:spcPct val="0"/>
              </a:spcBef>
            </a:pPr>
            <a:r>
              <a:rPr lang="zh-CN" altLang="zh-CN" smtClean="0">
                <a:solidFill>
                  <a:srgbClr val="FF0000"/>
                </a:solidFill>
              </a:rPr>
              <a:t>必须考虑传输效率</a:t>
            </a:r>
            <a:endParaRPr lang="en-US" altLang="zh-CN" smtClean="0">
              <a:solidFill>
                <a:srgbClr val="FF0000"/>
              </a:solidFill>
            </a:endParaRPr>
          </a:p>
          <a:p>
            <a:pPr>
              <a:spcBef>
                <a:spcPct val="0"/>
              </a:spcBef>
            </a:pPr>
            <a:endParaRPr lang="en-US" altLang="zh-CN" sz="1000"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这里需要注意的是，滑动窗口协议可以在网络协议栈的不同层次上使用，除了传输层的</a:t>
            </a:r>
            <a:r>
              <a:rPr lang="en-US" altLang="zh-CN" sz="2000" smtClean="0">
                <a:latin typeface="Times New Roman" pitchFamily="18" charset="0"/>
              </a:rPr>
              <a:t>TCP</a:t>
            </a:r>
            <a:r>
              <a:rPr lang="zh-CN" altLang="zh-CN" sz="2000" smtClean="0">
                <a:latin typeface="Times New Roman" pitchFamily="18" charset="0"/>
              </a:rPr>
              <a:t>协议中可以使用外，在数据链路层也可以使用，详见第</a:t>
            </a:r>
            <a:r>
              <a:rPr lang="en-US" altLang="zh-CN" sz="2000" smtClean="0">
                <a:latin typeface="Times New Roman" pitchFamily="18" charset="0"/>
              </a:rPr>
              <a:t>3</a:t>
            </a:r>
            <a:r>
              <a:rPr lang="zh-CN" altLang="zh-CN" sz="2000" smtClean="0">
                <a:latin typeface="Times New Roman" pitchFamily="18" charset="0"/>
              </a:rPr>
              <a:t>章中的</a:t>
            </a:r>
            <a:r>
              <a:rPr lang="en-US" altLang="zh-CN" sz="2000" smtClean="0">
                <a:latin typeface="Times New Roman" pitchFamily="18" charset="0"/>
              </a:rPr>
              <a:t>3.3</a:t>
            </a:r>
            <a:r>
              <a:rPr lang="zh-CN" altLang="zh-CN" sz="2000" smtClean="0">
                <a:latin typeface="Times New Roman" pitchFamily="18" charset="0"/>
              </a:rPr>
              <a:t>节，以实现网络端到端的流量控制和差错恢复机制。但是</a:t>
            </a:r>
            <a:r>
              <a:rPr lang="en-US" altLang="zh-CN" sz="2000" smtClean="0">
                <a:latin typeface="Times New Roman" pitchFamily="18" charset="0"/>
              </a:rPr>
              <a:t>TCP</a:t>
            </a:r>
            <a:r>
              <a:rPr lang="zh-CN" altLang="zh-CN" sz="2000" smtClean="0">
                <a:latin typeface="Times New Roman" pitchFamily="18" charset="0"/>
              </a:rPr>
              <a:t>协议中实现的滑动窗口协议与数据链路层有些不同：对</a:t>
            </a:r>
            <a:r>
              <a:rPr lang="en-US" altLang="zh-CN" sz="2000" smtClean="0">
                <a:latin typeface="Times New Roman" pitchFamily="18" charset="0"/>
              </a:rPr>
              <a:t>TCP</a:t>
            </a:r>
            <a:r>
              <a:rPr lang="zh-CN" altLang="zh-CN" sz="2000" smtClean="0">
                <a:latin typeface="Times New Roman" pitchFamily="18" charset="0"/>
              </a:rPr>
              <a:t>协议而言，</a:t>
            </a:r>
            <a:r>
              <a:rPr lang="en-US" altLang="zh-CN" sz="2000" smtClean="0">
                <a:latin typeface="Times New Roman" pitchFamily="18" charset="0"/>
              </a:rPr>
              <a:t>TCP</a:t>
            </a:r>
            <a:r>
              <a:rPr lang="zh-CN" altLang="zh-CN" sz="2000" smtClean="0">
                <a:latin typeface="Times New Roman" pitchFamily="18" charset="0"/>
              </a:rPr>
              <a:t>数据是无结构的字节流，因此，</a:t>
            </a:r>
            <a:r>
              <a:rPr lang="en-US" altLang="zh-CN" sz="2000" smtClean="0">
                <a:latin typeface="Times New Roman" pitchFamily="18" charset="0"/>
              </a:rPr>
              <a:t>TCP</a:t>
            </a:r>
            <a:r>
              <a:rPr lang="zh-CN" altLang="zh-CN" sz="2000" smtClean="0">
                <a:latin typeface="Times New Roman" pitchFamily="18" charset="0"/>
              </a:rPr>
              <a:t>的滑动窗口是面向字节的。在</a:t>
            </a:r>
            <a:r>
              <a:rPr lang="en-US" altLang="zh-CN" sz="2000" smtClean="0">
                <a:latin typeface="Times New Roman" pitchFamily="18" charset="0"/>
              </a:rPr>
              <a:t>TCP</a:t>
            </a:r>
            <a:r>
              <a:rPr lang="zh-CN" altLang="zh-CN" sz="2000" smtClean="0">
                <a:latin typeface="Times New Roman" pitchFamily="18" charset="0"/>
              </a:rPr>
              <a:t>报头中有一个窗口大小字段，接收端通过向发送端通报自己当前滑动窗口的大小来控制流量，而在链路层滑动窗口协议中，发送端并不知道接收端当前滑动窗口的大小，流量控制是通过接收端回传</a:t>
            </a:r>
            <a:r>
              <a:rPr lang="en-US" altLang="zh-CN" sz="2000" smtClean="0">
                <a:latin typeface="Times New Roman" pitchFamily="18" charset="0"/>
              </a:rPr>
              <a:t>ACK</a:t>
            </a:r>
            <a:r>
              <a:rPr lang="zh-CN" altLang="zh-CN" sz="2000" smtClean="0">
                <a:latin typeface="Times New Roman" pitchFamily="18" charset="0"/>
              </a:rPr>
              <a:t>应答帧的速度快慢来控制的，即当发送速率快而接收速率慢时，由于接收端无法及时处理大量到来的数据帧而将其丢弃，因此这些帧不会返回确认，从而导致发送端窗口占满而停止发送。在发送端，发送窗口内那些没有确认的数据帧最终会等待超时而重传，通过这种方式使发送窗口的移动速度与接收窗口保持一致。</a:t>
            </a:r>
          </a:p>
          <a:p>
            <a:pPr>
              <a:spcBef>
                <a:spcPct val="0"/>
              </a:spcBef>
            </a:pPr>
            <a:r>
              <a:rPr lang="en-US" altLang="zh-CN" sz="2000" smtClean="0">
                <a:latin typeface="Times New Roman" pitchFamily="18" charset="0"/>
              </a:rPr>
              <a:t>        </a:t>
            </a:r>
            <a:r>
              <a:rPr lang="zh-CN" altLang="zh-CN" sz="2000" smtClean="0">
                <a:latin typeface="Times New Roman" pitchFamily="18" charset="0"/>
              </a:rPr>
              <a:t>由于</a:t>
            </a:r>
            <a:r>
              <a:rPr lang="en-US" altLang="zh-CN" sz="2000" smtClean="0">
                <a:latin typeface="Times New Roman" pitchFamily="18" charset="0"/>
              </a:rPr>
              <a:t>TCP</a:t>
            </a:r>
            <a:r>
              <a:rPr lang="zh-CN" altLang="zh-CN" sz="2000" smtClean="0">
                <a:latin typeface="Times New Roman" pitchFamily="18" charset="0"/>
              </a:rPr>
              <a:t>连接能提供全双工通信，因此通信中的每一方都不必专门发送确认报文，而可以在传送数据时顺便把确认消息捎带传送，这样做可以提高传输效率。</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a:t>
            </a:r>
            <a:r>
              <a:rPr lang="zh-CN" altLang="en-US" dirty="0"/>
              <a:t>六</a:t>
            </a:r>
            <a:r>
              <a:rPr lang="zh-CN" altLang="en-US" dirty="0" smtClean="0"/>
              <a:t>节 </a:t>
            </a:r>
            <a:r>
              <a:rPr lang="en-US" altLang="zh-CN" dirty="0">
                <a:latin typeface="+mn-lt"/>
              </a:rPr>
              <a:t>TCP</a:t>
            </a:r>
            <a:r>
              <a:rPr lang="zh-CN" altLang="zh-CN" dirty="0"/>
              <a:t>的拥塞控制</a:t>
            </a:r>
          </a:p>
        </p:txBody>
      </p:sp>
      <p:sp>
        <p:nvSpPr>
          <p:cNvPr id="52227" name="内容占位符 2"/>
          <p:cNvSpPr>
            <a:spLocks noGrp="1"/>
          </p:cNvSpPr>
          <p:nvPr>
            <p:ph idx="1"/>
          </p:nvPr>
        </p:nvSpPr>
        <p:spPr>
          <a:xfrm>
            <a:off x="36513" y="908050"/>
            <a:ext cx="8928100" cy="5400675"/>
          </a:xfrm>
        </p:spPr>
        <p:txBody>
          <a:bodyPr/>
          <a:lstStyle/>
          <a:p>
            <a:pPr>
              <a:spcBef>
                <a:spcPct val="0"/>
              </a:spcBef>
            </a:pPr>
            <a:r>
              <a:rPr lang="zh-CN" altLang="zh-CN" smtClean="0">
                <a:solidFill>
                  <a:srgbClr val="FF0000"/>
                </a:solidFill>
              </a:rPr>
              <a:t>拥塞控制的一般原理</a:t>
            </a:r>
            <a:endParaRPr lang="en-US" altLang="zh-CN" sz="1000" smtClean="0">
              <a:solidFill>
                <a:srgbClr val="FF0000"/>
              </a:solidFill>
            </a:endParaRPr>
          </a:p>
          <a:p>
            <a:pPr>
              <a:spcBef>
                <a:spcPct val="0"/>
              </a:spcBef>
            </a:pPr>
            <a:r>
              <a:rPr lang="en-US" altLang="zh-CN" sz="2000" smtClean="0"/>
              <a:t>    </a:t>
            </a:r>
            <a:r>
              <a:rPr lang="zh-CN" altLang="zh-CN" sz="2000" smtClean="0">
                <a:latin typeface="Times New Roman" pitchFamily="18" charset="0"/>
              </a:rPr>
              <a:t>拥塞控制的问题主要集中在效率和公平上。网络资源的使用效率是指源端要求的总资源与网络所能提供资源之间的关系。假如二者刚好相等或者很接近，那么这种算法的效率就是高的，否则都是效率不高的表现。</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公平性是指在网络发生拥塞时各连接能公平地共享网络资源。产生公平性的根本原因在于拥塞发生必然导致数据包丢失，而数据包丢失会导致各数据流之间为争抢有限的网络资源发生竞争。竞争能力强的数据流将到更多网络资源，从而损害了其他流的利益。所以说没有拥塞，也就没有公平性问题。公平性问题表现在两方面：一是拥塞响应的</a:t>
            </a:r>
            <a:r>
              <a:rPr lang="en-US" altLang="zh-CN" sz="2000" smtClean="0">
                <a:latin typeface="Times New Roman" pitchFamily="18" charset="0"/>
              </a:rPr>
              <a:t>TCP</a:t>
            </a:r>
            <a:r>
              <a:rPr lang="zh-CN" altLang="zh-CN" sz="2000" smtClean="0">
                <a:latin typeface="Times New Roman" pitchFamily="18" charset="0"/>
              </a:rPr>
              <a:t>流和非拥塞响应的</a:t>
            </a:r>
            <a:r>
              <a:rPr lang="en-US" altLang="zh-CN" sz="2000" smtClean="0">
                <a:latin typeface="Times New Roman" pitchFamily="18" charset="0"/>
              </a:rPr>
              <a:t>UDP</a:t>
            </a:r>
            <a:r>
              <a:rPr lang="zh-CN" altLang="zh-CN" sz="2000" smtClean="0">
                <a:latin typeface="Times New Roman" pitchFamily="18" charset="0"/>
              </a:rPr>
              <a:t>流之间资源享用的公平性；二是</a:t>
            </a:r>
            <a:r>
              <a:rPr lang="en-US" altLang="zh-CN" sz="2000" smtClean="0">
                <a:latin typeface="Times New Roman" pitchFamily="18" charset="0"/>
              </a:rPr>
              <a:t>TCP</a:t>
            </a:r>
            <a:r>
              <a:rPr lang="zh-CN" altLang="zh-CN" sz="2000" smtClean="0">
                <a:latin typeface="Times New Roman" pitchFamily="18" charset="0"/>
              </a:rPr>
              <a:t>流之间资源享用的公平性。前者主要是在发生拥塞时对拥塞指示作出的不同反应造成的。由于</a:t>
            </a:r>
            <a:r>
              <a:rPr lang="en-US" altLang="zh-CN" sz="2000" smtClean="0">
                <a:latin typeface="Times New Roman" pitchFamily="18" charset="0"/>
              </a:rPr>
              <a:t>TCP</a:t>
            </a:r>
            <a:r>
              <a:rPr lang="zh-CN" altLang="zh-CN" sz="2000" smtClean="0">
                <a:latin typeface="Times New Roman" pitchFamily="18" charset="0"/>
              </a:rPr>
              <a:t>流具有拥塞控制机制，在收到拥塞指示后，源端会主动降低发送速率；而</a:t>
            </a:r>
            <a:r>
              <a:rPr lang="en-US" altLang="zh-CN" sz="2000" smtClean="0">
                <a:latin typeface="Times New Roman" pitchFamily="18" charset="0"/>
              </a:rPr>
              <a:t>UDP</a:t>
            </a:r>
            <a:r>
              <a:rPr lang="zh-CN" altLang="zh-CN" sz="2000" smtClean="0">
                <a:latin typeface="Times New Roman" pitchFamily="18" charset="0"/>
              </a:rPr>
              <a:t>流由于没有端到端的拥塞控制机制，因此在收到拥塞指示后，</a:t>
            </a:r>
            <a:r>
              <a:rPr lang="en-US" altLang="zh-CN" sz="2000" smtClean="0">
                <a:latin typeface="Times New Roman" pitchFamily="18" charset="0"/>
              </a:rPr>
              <a:t>UDP</a:t>
            </a:r>
            <a:r>
              <a:rPr lang="zh-CN" altLang="zh-CN" sz="2000" smtClean="0">
                <a:latin typeface="Times New Roman" pitchFamily="18" charset="0"/>
              </a:rPr>
              <a:t>不会降低数据发送速率。结果在网络拥塞时，拥塞适应的</a:t>
            </a:r>
            <a:r>
              <a:rPr lang="en-US" altLang="zh-CN" sz="2000" smtClean="0">
                <a:latin typeface="Times New Roman" pitchFamily="18" charset="0"/>
              </a:rPr>
              <a:t>TCP</a:t>
            </a:r>
            <a:r>
              <a:rPr lang="zh-CN" altLang="zh-CN" sz="2000" smtClean="0">
                <a:latin typeface="Times New Roman" pitchFamily="18" charset="0"/>
              </a:rPr>
              <a:t>流得到的资源越来越少，非拥塞适应的</a:t>
            </a:r>
            <a:r>
              <a:rPr lang="en-US" altLang="zh-CN" sz="2000" smtClean="0">
                <a:latin typeface="Times New Roman" pitchFamily="18" charset="0"/>
              </a:rPr>
              <a:t>UDP</a:t>
            </a:r>
            <a:r>
              <a:rPr lang="zh-CN" altLang="zh-CN" sz="2000" smtClean="0">
                <a:latin typeface="Times New Roman" pitchFamily="18" charset="0"/>
              </a:rPr>
              <a:t>得到的资源越来越多，从而导致网络资源分配的不公平。而这会加重拥塞情况，甚至可能导致拥塞崩溃。对于第二个不公平性问题，研究表明，不同的窗口大小、</a:t>
            </a:r>
            <a:r>
              <a:rPr lang="en-US" altLang="zh-CN" sz="2000" smtClean="0">
                <a:latin typeface="Times New Roman" pitchFamily="18" charset="0"/>
              </a:rPr>
              <a:t>RTT</a:t>
            </a:r>
            <a:r>
              <a:rPr lang="zh-CN" altLang="zh-CN" sz="2000" smtClean="0">
                <a:latin typeface="Times New Roman" pitchFamily="18" charset="0"/>
              </a:rPr>
              <a:t>值及数据包的尺寸都会影响</a:t>
            </a:r>
            <a:r>
              <a:rPr lang="en-US" altLang="zh-CN" sz="2000" smtClean="0">
                <a:latin typeface="Times New Roman" pitchFamily="18" charset="0"/>
              </a:rPr>
              <a:t>TCP</a:t>
            </a:r>
            <a:r>
              <a:rPr lang="zh-CN" altLang="zh-CN" sz="2000" smtClean="0">
                <a:latin typeface="Times New Roman" pitchFamily="18" charset="0"/>
              </a:rPr>
              <a:t>流对带宽的占用。窗口较大，或者</a:t>
            </a:r>
            <a:r>
              <a:rPr lang="en-US" altLang="zh-CN" sz="2000" smtClean="0">
                <a:latin typeface="Times New Roman" pitchFamily="18" charset="0"/>
              </a:rPr>
              <a:t>RTT</a:t>
            </a:r>
            <a:r>
              <a:rPr lang="zh-CN" altLang="zh-CN" sz="2000" smtClean="0">
                <a:latin typeface="Times New Roman" pitchFamily="18" charset="0"/>
              </a:rPr>
              <a:t>较小，或者数据包较大的流往往能占用更多的带宽。</a:t>
            </a: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a:t>
            </a:r>
            <a:r>
              <a:rPr lang="zh-CN" altLang="en-US" dirty="0"/>
              <a:t>六</a:t>
            </a:r>
            <a:r>
              <a:rPr lang="zh-CN" altLang="en-US" dirty="0" smtClean="0"/>
              <a:t>节 </a:t>
            </a:r>
            <a:r>
              <a:rPr lang="en-US" altLang="zh-CN" dirty="0">
                <a:latin typeface="+mn-lt"/>
              </a:rPr>
              <a:t>TCP</a:t>
            </a:r>
            <a:r>
              <a:rPr lang="zh-CN" altLang="zh-CN" dirty="0"/>
              <a:t>的拥塞控制</a:t>
            </a:r>
          </a:p>
        </p:txBody>
      </p:sp>
      <p:sp>
        <p:nvSpPr>
          <p:cNvPr id="3" name="内容占位符 2"/>
          <p:cNvSpPr>
            <a:spLocks noGrp="1"/>
          </p:cNvSpPr>
          <p:nvPr>
            <p:ph idx="1"/>
          </p:nvPr>
        </p:nvSpPr>
        <p:spPr>
          <a:xfrm>
            <a:off x="36513" y="908050"/>
            <a:ext cx="8928100" cy="5400675"/>
          </a:xfrm>
        </p:spPr>
        <p:txBody>
          <a:bodyPr/>
          <a:lstStyle/>
          <a:p>
            <a:pPr>
              <a:defRPr/>
            </a:pPr>
            <a:r>
              <a:rPr lang="zh-CN" altLang="zh-CN" dirty="0" smtClean="0">
                <a:solidFill>
                  <a:srgbClr val="FF0000"/>
                </a:solidFill>
              </a:rPr>
              <a:t>几种</a:t>
            </a:r>
            <a:r>
              <a:rPr lang="zh-CN" altLang="zh-CN" dirty="0">
                <a:solidFill>
                  <a:srgbClr val="FF0000"/>
                </a:solidFill>
              </a:rPr>
              <a:t>拥塞控制</a:t>
            </a:r>
            <a:r>
              <a:rPr lang="zh-CN" altLang="zh-CN" dirty="0" smtClean="0">
                <a:solidFill>
                  <a:srgbClr val="FF0000"/>
                </a:solidFill>
              </a:rPr>
              <a:t>方法</a:t>
            </a:r>
            <a:endParaRPr lang="en-US" altLang="zh-CN" dirty="0" smtClean="0">
              <a:solidFill>
                <a:srgbClr val="FF0000"/>
              </a:solidFill>
            </a:endParaRPr>
          </a:p>
          <a:p>
            <a:pPr>
              <a:defRPr/>
            </a:pPr>
            <a:endParaRPr lang="en-US" altLang="zh-CN" dirty="0">
              <a:solidFill>
                <a:srgbClr val="FF0000"/>
              </a:solidFill>
            </a:endParaRPr>
          </a:p>
          <a:p>
            <a:pPr>
              <a:defRPr/>
            </a:pPr>
            <a:r>
              <a:rPr lang="en-US" altLang="zh-CN" sz="2000" dirty="0" smtClean="0"/>
              <a:t>    </a:t>
            </a:r>
            <a:r>
              <a:rPr lang="en-US" altLang="zh-CN" sz="2000" dirty="0">
                <a:latin typeface="+mn-lt"/>
              </a:rPr>
              <a:t>1999</a:t>
            </a:r>
            <a:r>
              <a:rPr lang="zh-CN" altLang="zh-CN" sz="2000" dirty="0">
                <a:latin typeface="+mn-lt"/>
              </a:rPr>
              <a:t>年公布的因特网建议标准</a:t>
            </a:r>
            <a:r>
              <a:rPr lang="en-US" altLang="zh-CN" sz="2000" dirty="0">
                <a:latin typeface="+mn-lt"/>
              </a:rPr>
              <a:t>RFC 2581</a:t>
            </a:r>
            <a:r>
              <a:rPr lang="zh-CN" altLang="zh-CN" sz="2000" dirty="0">
                <a:latin typeface="+mn-lt"/>
              </a:rPr>
              <a:t>定义了进行拥塞控制的四种算法，即慢开始、拥塞避免、快重传和快恢复。</a:t>
            </a:r>
          </a:p>
          <a:p>
            <a:pPr>
              <a:defRPr/>
            </a:pPr>
            <a:r>
              <a:rPr lang="zh-CN" altLang="zh-CN" sz="2000" dirty="0">
                <a:latin typeface="+mn-lt"/>
              </a:rPr>
              <a:t>为了实现这些算法，</a:t>
            </a:r>
            <a:r>
              <a:rPr lang="en-US" altLang="zh-CN" sz="2000" dirty="0">
                <a:latin typeface="+mn-lt"/>
              </a:rPr>
              <a:t>TCP</a:t>
            </a:r>
            <a:r>
              <a:rPr lang="zh-CN" altLang="zh-CN" sz="2000" dirty="0">
                <a:latin typeface="+mn-lt"/>
              </a:rPr>
              <a:t>为每一个连接维护以下两个状态变量</a:t>
            </a:r>
            <a:r>
              <a:rPr lang="zh-CN" altLang="zh-CN" sz="2000" dirty="0" smtClean="0">
                <a:latin typeface="+mn-lt"/>
              </a:rPr>
              <a:t>。</a:t>
            </a:r>
            <a:endParaRPr lang="zh-CN" altLang="zh-CN" sz="2000" dirty="0">
              <a:latin typeface="+mn-lt"/>
            </a:endParaRPr>
          </a:p>
          <a:p>
            <a:pPr marL="342900" indent="-342900">
              <a:buFont typeface="Wingdings" pitchFamily="2" charset="2"/>
              <a:buChar char="Ø"/>
              <a:defRPr/>
            </a:pPr>
            <a:r>
              <a:rPr lang="zh-CN" altLang="zh-CN" sz="2000" dirty="0">
                <a:latin typeface="+mn-lt"/>
              </a:rPr>
              <a:t>拥塞窗口</a:t>
            </a:r>
            <a:r>
              <a:rPr lang="en-US" altLang="zh-CN" sz="2000" dirty="0" err="1">
                <a:latin typeface="+mn-lt"/>
              </a:rPr>
              <a:t>cwnd</a:t>
            </a:r>
            <a:r>
              <a:rPr lang="zh-CN" altLang="zh-CN" sz="2000" dirty="0">
                <a:latin typeface="+mn-lt"/>
              </a:rPr>
              <a:t>，是发送端根据自己估计的网络拥塞程度而设置的窗口值，来自发送端的流量控制。</a:t>
            </a:r>
          </a:p>
          <a:p>
            <a:pPr marL="342900" indent="-342900">
              <a:buFont typeface="Wingdings" pitchFamily="2" charset="2"/>
              <a:buChar char="Ø"/>
              <a:defRPr/>
            </a:pPr>
            <a:r>
              <a:rPr lang="zh-CN" altLang="zh-CN" sz="2000" dirty="0">
                <a:latin typeface="+mn-lt"/>
              </a:rPr>
              <a:t>接收端窗口</a:t>
            </a:r>
            <a:r>
              <a:rPr lang="en-US" altLang="zh-CN" sz="2000" dirty="0" err="1">
                <a:latin typeface="+mn-lt"/>
              </a:rPr>
              <a:t>rwnd</a:t>
            </a:r>
            <a:r>
              <a:rPr lang="zh-CN" altLang="zh-CN" sz="2000" dirty="0">
                <a:latin typeface="+mn-lt"/>
              </a:rPr>
              <a:t>，是接收端根据其目前的接收缓存大小所许诺的最新窗口值，来自接收端的流量控制，接收端将此窗口值放在</a:t>
            </a:r>
            <a:r>
              <a:rPr lang="en-US" altLang="zh-CN" sz="2000" dirty="0">
                <a:latin typeface="+mn-lt"/>
              </a:rPr>
              <a:t>TCP</a:t>
            </a:r>
            <a:r>
              <a:rPr lang="zh-CN" altLang="zh-CN" sz="2000" dirty="0">
                <a:latin typeface="+mn-lt"/>
              </a:rPr>
              <a:t>报文首部中的窗口字段，传送给发送端。</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a:t>
            </a:r>
            <a:r>
              <a:rPr lang="zh-CN" altLang="en-US" dirty="0"/>
              <a:t>六</a:t>
            </a:r>
            <a:r>
              <a:rPr lang="zh-CN" altLang="en-US" dirty="0" smtClean="0"/>
              <a:t>节 </a:t>
            </a:r>
            <a:r>
              <a:rPr lang="en-US" altLang="zh-CN" dirty="0">
                <a:latin typeface="+mn-lt"/>
              </a:rPr>
              <a:t>TCP</a:t>
            </a:r>
            <a:r>
              <a:rPr lang="zh-CN" altLang="zh-CN" dirty="0"/>
              <a:t>的拥塞控制</a:t>
            </a:r>
          </a:p>
        </p:txBody>
      </p:sp>
      <p:sp>
        <p:nvSpPr>
          <p:cNvPr id="54275" name="内容占位符 2"/>
          <p:cNvSpPr>
            <a:spLocks noGrp="1"/>
          </p:cNvSpPr>
          <p:nvPr>
            <p:ph idx="1"/>
          </p:nvPr>
        </p:nvSpPr>
        <p:spPr>
          <a:xfrm>
            <a:off x="36513" y="836613"/>
            <a:ext cx="9107487" cy="5400675"/>
          </a:xfrm>
        </p:spPr>
        <p:txBody>
          <a:bodyPr/>
          <a:lstStyle/>
          <a:p>
            <a:pPr>
              <a:spcBef>
                <a:spcPct val="0"/>
              </a:spcBef>
            </a:pPr>
            <a:r>
              <a:rPr lang="zh-CN" altLang="zh-CN" smtClean="0">
                <a:solidFill>
                  <a:srgbClr val="FF0000"/>
                </a:solidFill>
              </a:rPr>
              <a:t>几种拥塞控制方法</a:t>
            </a:r>
            <a:endParaRPr lang="en-US" altLang="zh-CN" smtClean="0">
              <a:solidFill>
                <a:srgbClr val="FF0000"/>
              </a:solidFill>
            </a:endParaRPr>
          </a:p>
          <a:p>
            <a:pPr>
              <a:spcBef>
                <a:spcPct val="0"/>
              </a:spcBef>
            </a:pPr>
            <a:r>
              <a:rPr lang="en-US" altLang="zh-CN" sz="1800" smtClean="0">
                <a:latin typeface="Times New Roman" pitchFamily="18" charset="0"/>
              </a:rPr>
              <a:t>1. </a:t>
            </a:r>
            <a:r>
              <a:rPr lang="zh-CN" altLang="zh-CN" sz="1800" smtClean="0">
                <a:latin typeface="Times New Roman" pitchFamily="18" charset="0"/>
              </a:rPr>
              <a:t>慢开始</a:t>
            </a:r>
          </a:p>
          <a:p>
            <a:pPr>
              <a:spcBef>
                <a:spcPct val="0"/>
              </a:spcBef>
            </a:pPr>
            <a:r>
              <a:rPr lang="en-US" altLang="zh-CN" sz="1800" smtClean="0">
                <a:latin typeface="Times New Roman" pitchFamily="18" charset="0"/>
              </a:rPr>
              <a:t>        </a:t>
            </a:r>
            <a:r>
              <a:rPr lang="zh-CN" altLang="zh-CN" sz="1800" smtClean="0">
                <a:latin typeface="Times New Roman" pitchFamily="18" charset="0"/>
              </a:rPr>
              <a:t>早期开发的</a:t>
            </a:r>
            <a:r>
              <a:rPr lang="en-US" altLang="zh-CN" sz="1800" smtClean="0">
                <a:latin typeface="Times New Roman" pitchFamily="18" charset="0"/>
              </a:rPr>
              <a:t>TCP</a:t>
            </a:r>
            <a:r>
              <a:rPr lang="zh-CN" altLang="zh-CN" sz="1800" smtClean="0">
                <a:latin typeface="Times New Roman" pitchFamily="18" charset="0"/>
              </a:rPr>
              <a:t>应用在启动一个连接时会向网络中发送大量的数据包，这样很容易导致路由器缓存空间耗尽，网络发生拥塞，使</a:t>
            </a:r>
            <a:r>
              <a:rPr lang="en-US" altLang="zh-CN" sz="1800" smtClean="0">
                <a:latin typeface="Times New Roman" pitchFamily="18" charset="0"/>
              </a:rPr>
              <a:t>TCP</a:t>
            </a:r>
            <a:r>
              <a:rPr lang="zh-CN" altLang="zh-CN" sz="1800" smtClean="0">
                <a:latin typeface="Times New Roman" pitchFamily="18" charset="0"/>
              </a:rPr>
              <a:t>连接的吞吐量急剧下降。由于</a:t>
            </a:r>
            <a:r>
              <a:rPr lang="en-US" altLang="zh-CN" sz="1800" smtClean="0">
                <a:latin typeface="Times New Roman" pitchFamily="18" charset="0"/>
              </a:rPr>
              <a:t>TCP</a:t>
            </a:r>
            <a:r>
              <a:rPr lang="zh-CN" altLang="zh-CN" sz="1800" smtClean="0">
                <a:latin typeface="Times New Roman" pitchFamily="18" charset="0"/>
              </a:rPr>
              <a:t>源端无法知道网络资源当前的利用状况，因此新建立的</a:t>
            </a:r>
            <a:r>
              <a:rPr lang="en-US" altLang="zh-CN" sz="1800" smtClean="0">
                <a:latin typeface="Times New Roman" pitchFamily="18" charset="0"/>
              </a:rPr>
              <a:t>TCP</a:t>
            </a:r>
            <a:r>
              <a:rPr lang="zh-CN" altLang="zh-CN" sz="1800" smtClean="0">
                <a:latin typeface="Times New Roman" pitchFamily="18" charset="0"/>
              </a:rPr>
              <a:t>连接不能一开始就发送大量数据，而只能逐步增加每次发送的数据量，以避免上述现象的发生。具体地说，当建立新的</a:t>
            </a:r>
            <a:r>
              <a:rPr lang="en-US" altLang="zh-CN" sz="1800" smtClean="0">
                <a:latin typeface="Times New Roman" pitchFamily="18" charset="0"/>
              </a:rPr>
              <a:t>TCP</a:t>
            </a:r>
            <a:r>
              <a:rPr lang="zh-CN" altLang="zh-CN" sz="1800" smtClean="0">
                <a:latin typeface="Times New Roman" pitchFamily="18" charset="0"/>
              </a:rPr>
              <a:t>连接时，拥塞窗口（</a:t>
            </a:r>
            <a:r>
              <a:rPr lang="en-US" altLang="zh-CN" sz="1800" smtClean="0">
                <a:latin typeface="Times New Roman" pitchFamily="18" charset="0"/>
              </a:rPr>
              <a:t>Congestion Window</a:t>
            </a:r>
            <a:r>
              <a:rPr lang="zh-CN" altLang="zh-CN" sz="1800" smtClean="0">
                <a:latin typeface="Times New Roman" pitchFamily="18" charset="0"/>
              </a:rPr>
              <a:t>，</a:t>
            </a:r>
            <a:r>
              <a:rPr lang="en-US" altLang="zh-CN" sz="1800" smtClean="0">
                <a:latin typeface="Times New Roman" pitchFamily="18" charset="0"/>
              </a:rPr>
              <a:t>CWnd</a:t>
            </a:r>
            <a:r>
              <a:rPr lang="zh-CN" altLang="zh-CN" sz="1800" smtClean="0">
                <a:latin typeface="Times New Roman" pitchFamily="18" charset="0"/>
              </a:rPr>
              <a:t>）初始化为一个数据包大小。源端按</a:t>
            </a:r>
            <a:r>
              <a:rPr lang="en-US" altLang="zh-CN" sz="1800" smtClean="0">
                <a:latin typeface="Times New Roman" pitchFamily="18" charset="0"/>
              </a:rPr>
              <a:t>cwnd</a:t>
            </a:r>
            <a:r>
              <a:rPr lang="zh-CN" altLang="zh-CN" sz="1800" smtClean="0">
                <a:latin typeface="Times New Roman" pitchFamily="18" charset="0"/>
              </a:rPr>
              <a:t>大小发送数据，每收到一个</a:t>
            </a:r>
            <a:r>
              <a:rPr lang="en-US" altLang="zh-CN" sz="1800" smtClean="0">
                <a:latin typeface="Times New Roman" pitchFamily="18" charset="0"/>
              </a:rPr>
              <a:t>ACK</a:t>
            </a:r>
            <a:r>
              <a:rPr lang="zh-CN" altLang="zh-CN" sz="1800" smtClean="0">
                <a:latin typeface="Times New Roman" pitchFamily="18" charset="0"/>
              </a:rPr>
              <a:t>确认，</a:t>
            </a:r>
            <a:r>
              <a:rPr lang="en-US" altLang="zh-CN" sz="1800" smtClean="0">
                <a:latin typeface="Times New Roman" pitchFamily="18" charset="0"/>
              </a:rPr>
              <a:t>cwnd</a:t>
            </a:r>
            <a:r>
              <a:rPr lang="zh-CN" altLang="zh-CN" sz="1800" smtClean="0">
                <a:latin typeface="Times New Roman" pitchFamily="18" charset="0"/>
              </a:rPr>
              <a:t>就增加一个数据包发送量，这样</a:t>
            </a:r>
            <a:r>
              <a:rPr lang="en-US" altLang="zh-CN" sz="1800" smtClean="0">
                <a:latin typeface="Times New Roman" pitchFamily="18" charset="0"/>
              </a:rPr>
              <a:t>cwnd</a:t>
            </a:r>
            <a:r>
              <a:rPr lang="zh-CN" altLang="zh-CN" sz="1800" smtClean="0">
                <a:latin typeface="Times New Roman" pitchFamily="18" charset="0"/>
              </a:rPr>
              <a:t>就将随着回路响应时间（</a:t>
            </a:r>
            <a:r>
              <a:rPr lang="en-US" altLang="zh-CN" sz="1800" smtClean="0">
                <a:latin typeface="Times New Roman" pitchFamily="18" charset="0"/>
              </a:rPr>
              <a:t>Round Trip Time</a:t>
            </a:r>
            <a:r>
              <a:rPr lang="zh-CN" altLang="zh-CN" sz="1800" smtClean="0">
                <a:latin typeface="Times New Roman" pitchFamily="18" charset="0"/>
              </a:rPr>
              <a:t>，</a:t>
            </a:r>
            <a:r>
              <a:rPr lang="en-US" altLang="zh-CN" sz="1800" smtClean="0">
                <a:latin typeface="Times New Roman" pitchFamily="18" charset="0"/>
              </a:rPr>
              <a:t>RTT</a:t>
            </a:r>
            <a:r>
              <a:rPr lang="zh-CN" altLang="zh-CN" sz="1800" smtClean="0">
                <a:latin typeface="Times New Roman" pitchFamily="18" charset="0"/>
              </a:rPr>
              <a:t>）呈指数增长，源端向网络发送的数据量将急剧增加。事实上，慢开始一点也不慢，要达到每</a:t>
            </a:r>
            <a:r>
              <a:rPr lang="en-US" altLang="zh-CN" sz="1800" smtClean="0">
                <a:latin typeface="Times New Roman" pitchFamily="18" charset="0"/>
              </a:rPr>
              <a:t>RTT</a:t>
            </a:r>
            <a:r>
              <a:rPr lang="zh-CN" altLang="zh-CN" sz="1800" smtClean="0">
                <a:latin typeface="Times New Roman" pitchFamily="18" charset="0"/>
              </a:rPr>
              <a:t>发送</a:t>
            </a:r>
            <a:r>
              <a:rPr lang="en-US" altLang="zh-CN" sz="1800" smtClean="0">
                <a:latin typeface="Times New Roman" pitchFamily="18" charset="0"/>
              </a:rPr>
              <a:t>W</a:t>
            </a:r>
            <a:r>
              <a:rPr lang="zh-CN" altLang="zh-CN" sz="1800" smtClean="0">
                <a:latin typeface="Times New Roman" pitchFamily="18" charset="0"/>
              </a:rPr>
              <a:t>个数据包所需时间仅为</a:t>
            </a:r>
            <a:r>
              <a:rPr lang="en-US" altLang="zh-CN" sz="1800" smtClean="0">
                <a:latin typeface="Times New Roman" pitchFamily="18" charset="0"/>
              </a:rPr>
              <a:t>RTT×logW</a:t>
            </a:r>
            <a:r>
              <a:rPr lang="zh-CN" altLang="zh-CN" sz="1800" smtClean="0">
                <a:latin typeface="Times New Roman" pitchFamily="18" charset="0"/>
              </a:rPr>
              <a:t>。由于在发生拥塞时，拥塞窗口会减半或降到</a:t>
            </a:r>
            <a:r>
              <a:rPr lang="en-US" altLang="zh-CN" sz="1800" smtClean="0">
                <a:latin typeface="Times New Roman" pitchFamily="18" charset="0"/>
              </a:rPr>
              <a:t>1</a:t>
            </a:r>
            <a:r>
              <a:rPr lang="zh-CN" altLang="zh-CN" sz="1800" smtClean="0">
                <a:latin typeface="Times New Roman" pitchFamily="18" charset="0"/>
              </a:rPr>
              <a:t>，因此慢开始确保源端的发送速率最多是链路带宽的两倍。</a:t>
            </a:r>
            <a:r>
              <a:rPr lang="en-US" altLang="zh-CN" sz="1800" smtClean="0">
                <a:latin typeface="Times New Roman" pitchFamily="18" charset="0"/>
              </a:rPr>
              <a:t> </a:t>
            </a:r>
            <a:endParaRPr lang="zh-CN" altLang="zh-CN" sz="1800" smtClean="0">
              <a:latin typeface="Times New Roman" pitchFamily="18" charset="0"/>
            </a:endParaRPr>
          </a:p>
          <a:p>
            <a:pPr>
              <a:spcBef>
                <a:spcPct val="0"/>
              </a:spcBef>
            </a:pPr>
            <a:r>
              <a:rPr lang="en-US" altLang="zh-CN" sz="1800" smtClean="0">
                <a:latin typeface="Times New Roman" pitchFamily="18" charset="0"/>
              </a:rPr>
              <a:t>        </a:t>
            </a:r>
            <a:r>
              <a:rPr lang="zh-CN" altLang="zh-CN" sz="1800" smtClean="0">
                <a:latin typeface="Times New Roman" pitchFamily="18" charset="0"/>
              </a:rPr>
              <a:t>慢开始的思路是</a:t>
            </a:r>
            <a:r>
              <a:rPr lang="en-US" altLang="zh-CN" sz="1800" smtClean="0">
                <a:latin typeface="Times New Roman" pitchFamily="18" charset="0"/>
              </a:rPr>
              <a:t>TCP</a:t>
            </a:r>
            <a:r>
              <a:rPr lang="zh-CN" altLang="zh-CN" sz="1800" smtClean="0">
                <a:latin typeface="Times New Roman" pitchFamily="18" charset="0"/>
              </a:rPr>
              <a:t>发送方首先发送一个数据报，然后等待对方的回应，得到回应后就把这个窗口的大小加倍，然后连续发送两个数据报，等到对方回应以后，再把这个窗口加倍（先是</a:t>
            </a:r>
            <a:r>
              <a:rPr lang="en-US" altLang="zh-CN" sz="1800" smtClean="0">
                <a:latin typeface="Times New Roman" pitchFamily="18" charset="0"/>
              </a:rPr>
              <a:t>2</a:t>
            </a:r>
            <a:r>
              <a:rPr lang="zh-CN" altLang="zh-CN" sz="1800" smtClean="0">
                <a:latin typeface="Times New Roman" pitchFamily="18" charset="0"/>
              </a:rPr>
              <a:t>的指数倍，到一定程度后就变成现行增长，这就是所谓的慢开始），发送更多的数据报，直到出现超时错误，这样发送端就了解到通信双方的线路承载能力，也就确定了拥塞窗口的大小，发送方就用这个拥塞窗口的大小发送数据。要观察这个现象是非常容易的，一般在下载数据的时候，速度都是慢慢</a:t>
            </a:r>
            <a:r>
              <a:rPr lang="en-US" altLang="zh-CN" sz="1800" smtClean="0">
                <a:latin typeface="Times New Roman" pitchFamily="18" charset="0"/>
              </a:rPr>
              <a:t>“</a:t>
            </a:r>
            <a:r>
              <a:rPr lang="zh-CN" altLang="zh-CN" sz="1800" smtClean="0">
                <a:latin typeface="Times New Roman" pitchFamily="18" charset="0"/>
              </a:rPr>
              <a:t>冲起来的</a:t>
            </a:r>
            <a:r>
              <a:rPr lang="en-US" altLang="zh-CN" sz="1800" smtClean="0">
                <a:latin typeface="Times New Roman" pitchFamily="18" charset="0"/>
              </a:rPr>
              <a:t>”</a:t>
            </a:r>
            <a:r>
              <a:rPr lang="zh-CN" altLang="zh-CN" sz="1800" smtClean="0">
                <a:latin typeface="Times New Roman" pitchFamily="18" charset="0"/>
              </a:rPr>
              <a:t>。</a:t>
            </a:r>
          </a:p>
          <a:p>
            <a:pPr>
              <a:spcBef>
                <a:spcPct val="0"/>
              </a:spcBef>
            </a:pPr>
            <a:r>
              <a:rPr lang="en-US" altLang="zh-CN" sz="1800" smtClean="0">
                <a:latin typeface="Times New Roman" pitchFamily="18" charset="0"/>
              </a:rPr>
              <a:t>        </a:t>
            </a:r>
            <a:r>
              <a:rPr lang="zh-CN" altLang="zh-CN" sz="1800" smtClean="0">
                <a:latin typeface="Times New Roman" pitchFamily="18" charset="0"/>
              </a:rPr>
              <a:t>也就是说慢开始的时候，拥塞窗口大小是按照指数增长的（不考虑</a:t>
            </a:r>
            <a:r>
              <a:rPr lang="en-US" altLang="zh-CN" sz="1800" smtClean="0">
                <a:latin typeface="Times New Roman" pitchFamily="18" charset="0"/>
              </a:rPr>
              <a:t>rwnd</a:t>
            </a:r>
            <a:r>
              <a:rPr lang="zh-CN" altLang="zh-CN" sz="1800" smtClean="0">
                <a:latin typeface="Times New Roman" pitchFamily="18" charset="0"/>
              </a:rPr>
              <a:t>的大小限制，实际发送窗口大小是由</a:t>
            </a:r>
            <a:r>
              <a:rPr lang="en-US" altLang="zh-CN" sz="1800" smtClean="0">
                <a:latin typeface="Times New Roman" pitchFamily="18" charset="0"/>
              </a:rPr>
              <a:t>rwnd </a:t>
            </a:r>
            <a:r>
              <a:rPr lang="zh-CN" altLang="zh-CN" sz="1800" smtClean="0">
                <a:latin typeface="Times New Roman" pitchFamily="18" charset="0"/>
              </a:rPr>
              <a:t>和</a:t>
            </a:r>
            <a:r>
              <a:rPr lang="en-US" altLang="zh-CN" sz="1800" smtClean="0">
                <a:latin typeface="Times New Roman" pitchFamily="18" charset="0"/>
              </a:rPr>
              <a:t> cwnd </a:t>
            </a:r>
            <a:r>
              <a:rPr lang="zh-CN" altLang="zh-CN" sz="1800" smtClean="0">
                <a:latin typeface="Times New Roman" pitchFamily="18" charset="0"/>
              </a:rPr>
              <a:t>的最小值决定的），直到拥塞窗口达到一个设定的限制，它就不能再这样指数增长了。</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 </a:t>
            </a:r>
            <a:r>
              <a:rPr lang="zh-CN" altLang="zh-CN" smtClean="0"/>
              <a:t>运输层协议概述</a:t>
            </a:r>
          </a:p>
        </p:txBody>
      </p:sp>
      <p:sp>
        <p:nvSpPr>
          <p:cNvPr id="9219" name="内容占位符 2"/>
          <p:cNvSpPr>
            <a:spLocks noGrp="1"/>
          </p:cNvSpPr>
          <p:nvPr>
            <p:ph idx="1"/>
          </p:nvPr>
        </p:nvSpPr>
        <p:spPr/>
        <p:txBody>
          <a:bodyPr/>
          <a:lstStyle/>
          <a:p>
            <a:pPr>
              <a:spcBef>
                <a:spcPct val="0"/>
              </a:spcBef>
            </a:pPr>
            <a:r>
              <a:rPr lang="zh-CN" altLang="zh-CN" smtClean="0">
                <a:solidFill>
                  <a:srgbClr val="FF0000"/>
                </a:solidFill>
              </a:rPr>
              <a:t>进程之间的通信</a:t>
            </a:r>
            <a:r>
              <a:rPr lang="en-US" altLang="zh-CN" smtClean="0">
                <a:solidFill>
                  <a:srgbClr val="FF0000"/>
                </a:solidFill>
              </a:rPr>
              <a:t> </a:t>
            </a:r>
            <a:endParaRPr lang="zh-CN" altLang="zh-CN" b="1" smtClean="0">
              <a:solidFill>
                <a:srgbClr val="FF0000"/>
              </a:solidFill>
            </a:endParaRPr>
          </a:p>
          <a:p>
            <a:pPr>
              <a:spcBef>
                <a:spcPct val="0"/>
              </a:spcBef>
            </a:pPr>
            <a:endParaRPr lang="en-US" altLang="zh-CN" sz="2000" smtClean="0"/>
          </a:p>
          <a:p>
            <a:pPr>
              <a:spcBef>
                <a:spcPct val="0"/>
              </a:spcBef>
            </a:pPr>
            <a:r>
              <a:rPr lang="en-US" altLang="zh-CN" sz="2000" smtClean="0"/>
              <a:t>    </a:t>
            </a:r>
            <a:r>
              <a:rPr lang="zh-CN" altLang="zh-CN" sz="2000" smtClean="0"/>
              <a:t>从通信和信息处理的角度看，运输层向它上面的应用层提供通信服务，它属于面向通信部分的最高层，同时也是用户功能中的最低层。在通信子网中没有运输层，运输层只存在于通信子网以外的主机中。</a:t>
            </a:r>
          </a:p>
          <a:p>
            <a:pPr>
              <a:spcBef>
                <a:spcPct val="0"/>
              </a:spcBef>
            </a:pPr>
            <a:r>
              <a:rPr lang="zh-CN" altLang="zh-CN" sz="2000" smtClean="0"/>
              <a:t>运输层的主要功能包括以下两个。</a:t>
            </a:r>
            <a:endParaRPr lang="en-US" altLang="zh-CN" sz="2000" smtClean="0"/>
          </a:p>
          <a:p>
            <a:pPr>
              <a:spcBef>
                <a:spcPct val="0"/>
              </a:spcBef>
            </a:pPr>
            <a:endParaRPr lang="zh-CN" altLang="zh-CN" sz="2000" smtClean="0"/>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）运输层为应用进程之间提供端到端的逻辑通信（但网络层是为主机之间提供逻辑通信）。</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）运输层还要对收到的报文进行差错检测。因为在网络层，</a:t>
            </a:r>
            <a:r>
              <a:rPr lang="en-US" altLang="zh-CN" sz="2000" smtClean="0">
                <a:latin typeface="Times New Roman" pitchFamily="18" charset="0"/>
              </a:rPr>
              <a:t>IP</a:t>
            </a:r>
            <a:r>
              <a:rPr lang="zh-CN" altLang="zh-CN" sz="2000" smtClean="0">
                <a:latin typeface="Times New Roman" pitchFamily="18" charset="0"/>
              </a:rPr>
              <a:t>数据报首部的检验和字段，只检验首部是否出现差错而不检查数据部分。</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a:t>
            </a:r>
            <a:r>
              <a:rPr lang="zh-CN" altLang="en-US" dirty="0"/>
              <a:t>六</a:t>
            </a:r>
            <a:r>
              <a:rPr lang="zh-CN" altLang="en-US" dirty="0" smtClean="0"/>
              <a:t>节 </a:t>
            </a:r>
            <a:r>
              <a:rPr lang="en-US" altLang="zh-CN" dirty="0">
                <a:latin typeface="+mn-lt"/>
              </a:rPr>
              <a:t>TCP</a:t>
            </a:r>
            <a:r>
              <a:rPr lang="zh-CN" altLang="zh-CN" dirty="0"/>
              <a:t>的拥塞控制</a:t>
            </a:r>
          </a:p>
        </p:txBody>
      </p:sp>
      <p:sp>
        <p:nvSpPr>
          <p:cNvPr id="55299" name="内容占位符 2"/>
          <p:cNvSpPr>
            <a:spLocks noGrp="1"/>
          </p:cNvSpPr>
          <p:nvPr>
            <p:ph idx="1"/>
          </p:nvPr>
        </p:nvSpPr>
        <p:spPr>
          <a:xfrm>
            <a:off x="36513" y="836613"/>
            <a:ext cx="9107487" cy="5400675"/>
          </a:xfrm>
        </p:spPr>
        <p:txBody>
          <a:bodyPr/>
          <a:lstStyle/>
          <a:p>
            <a:pPr>
              <a:spcBef>
                <a:spcPct val="0"/>
              </a:spcBef>
            </a:pPr>
            <a:r>
              <a:rPr lang="zh-CN" altLang="zh-CN" smtClean="0">
                <a:solidFill>
                  <a:srgbClr val="FF0000"/>
                </a:solidFill>
              </a:rPr>
              <a:t>几种拥塞控制方法</a:t>
            </a:r>
            <a:endParaRPr lang="en-US" altLang="zh-CN" smtClean="0">
              <a:solidFill>
                <a:srgbClr val="FF0000"/>
              </a:solidFill>
            </a:endParaRPr>
          </a:p>
          <a:p>
            <a:pPr>
              <a:spcBef>
                <a:spcPct val="0"/>
              </a:spcBef>
            </a:pPr>
            <a:r>
              <a:rPr lang="en-US" altLang="zh-CN" sz="1800" smtClean="0">
                <a:latin typeface="Times New Roman" pitchFamily="18" charset="0"/>
              </a:rPr>
              <a:t>2. </a:t>
            </a:r>
            <a:r>
              <a:rPr lang="zh-CN" altLang="zh-CN" sz="1800" smtClean="0">
                <a:latin typeface="Times New Roman" pitchFamily="18" charset="0"/>
              </a:rPr>
              <a:t>拥塞避免</a:t>
            </a:r>
          </a:p>
          <a:p>
            <a:pPr>
              <a:spcBef>
                <a:spcPct val="0"/>
              </a:spcBef>
            </a:pPr>
            <a:r>
              <a:rPr lang="en-US" altLang="zh-CN" sz="1800" smtClean="0">
                <a:latin typeface="Times New Roman" pitchFamily="18" charset="0"/>
              </a:rPr>
              <a:t>        </a:t>
            </a:r>
            <a:r>
              <a:rPr lang="zh-CN" altLang="zh-CN" sz="1800" smtClean="0">
                <a:latin typeface="Times New Roman" pitchFamily="18" charset="0"/>
              </a:rPr>
              <a:t>假如</a:t>
            </a:r>
            <a:r>
              <a:rPr lang="en-US" altLang="zh-CN" sz="1800" smtClean="0">
                <a:latin typeface="Times New Roman" pitchFamily="18" charset="0"/>
              </a:rPr>
              <a:t>TCP</a:t>
            </a:r>
            <a:r>
              <a:rPr lang="zh-CN" altLang="zh-CN" sz="1800" smtClean="0">
                <a:latin typeface="Times New Roman" pitchFamily="18" charset="0"/>
              </a:rPr>
              <a:t>源端发现超时或收到三个相同的</a:t>
            </a:r>
            <a:r>
              <a:rPr lang="en-US" altLang="zh-CN" sz="1800" smtClean="0">
                <a:latin typeface="Times New Roman" pitchFamily="18" charset="0"/>
              </a:rPr>
              <a:t>ACK</a:t>
            </a:r>
            <a:r>
              <a:rPr lang="zh-CN" altLang="zh-CN" sz="1800" smtClean="0">
                <a:latin typeface="Times New Roman" pitchFamily="18" charset="0"/>
              </a:rPr>
              <a:t>副本时，即认为网络发生了拥塞（主要因为由传输引起的数据包损坏和丢失的概率很小（</a:t>
            </a:r>
            <a:r>
              <a:rPr lang="en-US" altLang="zh-CN" sz="1800" smtClean="0">
                <a:latin typeface="Times New Roman" pitchFamily="18" charset="0"/>
              </a:rPr>
              <a:t> 1%</a:t>
            </a:r>
            <a:r>
              <a:rPr lang="zh-CN" altLang="zh-CN" sz="1800" smtClean="0">
                <a:latin typeface="Times New Roman" pitchFamily="18" charset="0"/>
              </a:rPr>
              <a:t>）。此时就进入拥塞避免阶段。</a:t>
            </a:r>
          </a:p>
          <a:p>
            <a:pPr>
              <a:spcBef>
                <a:spcPct val="0"/>
              </a:spcBef>
            </a:pPr>
            <a:r>
              <a:rPr lang="zh-CN" altLang="zh-CN" sz="1800" smtClean="0">
                <a:latin typeface="Times New Roman" pitchFamily="18" charset="0"/>
              </a:rPr>
              <a:t>拥塞避免算法的思路是让拥塞窗口</a:t>
            </a:r>
            <a:r>
              <a:rPr lang="en-US" altLang="zh-CN" sz="1800" smtClean="0">
                <a:latin typeface="Times New Roman" pitchFamily="18" charset="0"/>
              </a:rPr>
              <a:t>cwnd</a:t>
            </a:r>
            <a:r>
              <a:rPr lang="zh-CN" altLang="zh-CN" sz="1800" smtClean="0">
                <a:latin typeface="Times New Roman" pitchFamily="18" charset="0"/>
              </a:rPr>
              <a:t>缓慢增大，即每经过一个往返时间</a:t>
            </a:r>
            <a:r>
              <a:rPr lang="en-US" altLang="zh-CN" sz="1800" smtClean="0">
                <a:latin typeface="Times New Roman" pitchFamily="18" charset="0"/>
              </a:rPr>
              <a:t>RTT</a:t>
            </a:r>
            <a:r>
              <a:rPr lang="zh-CN" altLang="zh-CN" sz="1800" smtClean="0">
                <a:latin typeface="Times New Roman" pitchFamily="18" charset="0"/>
              </a:rPr>
              <a:t>就把发送方的拥塞窗口</a:t>
            </a:r>
            <a:r>
              <a:rPr lang="en-US" altLang="zh-CN" sz="1800" smtClean="0">
                <a:latin typeface="Times New Roman" pitchFamily="18" charset="0"/>
              </a:rPr>
              <a:t>cwnd</a:t>
            </a:r>
            <a:r>
              <a:rPr lang="zh-CN" altLang="zh-CN" sz="1800" smtClean="0">
                <a:latin typeface="Times New Roman" pitchFamily="18" charset="0"/>
              </a:rPr>
              <a:t>加</a:t>
            </a:r>
            <a:r>
              <a:rPr lang="en-US" altLang="zh-CN" sz="1800" smtClean="0">
                <a:latin typeface="Times New Roman" pitchFamily="18" charset="0"/>
              </a:rPr>
              <a:t>1</a:t>
            </a:r>
            <a:r>
              <a:rPr lang="zh-CN" altLang="zh-CN" sz="1800" smtClean="0">
                <a:latin typeface="Times New Roman" pitchFamily="18" charset="0"/>
              </a:rPr>
              <a:t>，而不是加倍。这样拥塞窗口</a:t>
            </a:r>
            <a:r>
              <a:rPr lang="en-US" altLang="zh-CN" sz="1800" smtClean="0">
                <a:latin typeface="Times New Roman" pitchFamily="18" charset="0"/>
              </a:rPr>
              <a:t>cwnd</a:t>
            </a:r>
            <a:r>
              <a:rPr lang="zh-CN" altLang="zh-CN" sz="1800" smtClean="0">
                <a:latin typeface="Times New Roman" pitchFamily="18" charset="0"/>
              </a:rPr>
              <a:t>按线性规律缓慢增长，比慢开始算法的拥塞窗口增长速率缓慢得多。</a:t>
            </a:r>
          </a:p>
          <a:p>
            <a:pPr>
              <a:spcBef>
                <a:spcPct val="0"/>
              </a:spcBef>
            </a:pPr>
            <a:r>
              <a:rPr lang="en-US" altLang="zh-CN" sz="1800" smtClean="0">
                <a:latin typeface="Times New Roman" pitchFamily="18" charset="0"/>
              </a:rPr>
              <a:t>        </a:t>
            </a:r>
            <a:r>
              <a:rPr lang="zh-CN" altLang="zh-CN" sz="1800" smtClean="0">
                <a:latin typeface="Times New Roman" pitchFamily="18" charset="0"/>
              </a:rPr>
              <a:t>无论在慢开始阶段还是拥塞避免阶段，只要发送方判断网络出现拥塞，就把慢开始阈值（</a:t>
            </a:r>
            <a:r>
              <a:rPr lang="en-US" altLang="zh-CN" sz="1800" smtClean="0">
                <a:latin typeface="Times New Roman" pitchFamily="18" charset="0"/>
              </a:rPr>
              <a:t>ssthresh</a:t>
            </a:r>
            <a:r>
              <a:rPr lang="zh-CN" altLang="zh-CN" sz="1800" smtClean="0">
                <a:latin typeface="Times New Roman" pitchFamily="18" charset="0"/>
              </a:rPr>
              <a:t>）设置为当前拥塞窗口大小的一半（但不能小于</a:t>
            </a:r>
            <a:r>
              <a:rPr lang="en-US" altLang="zh-CN" sz="1800" smtClean="0">
                <a:latin typeface="Times New Roman" pitchFamily="18" charset="0"/>
              </a:rPr>
              <a:t>1/2</a:t>
            </a:r>
            <a:r>
              <a:rPr lang="zh-CN" altLang="zh-CN" sz="1800" smtClean="0">
                <a:latin typeface="Times New Roman" pitchFamily="18" charset="0"/>
              </a:rPr>
              <a:t>）；假如超时，拥塞窗口被置</a:t>
            </a:r>
            <a:r>
              <a:rPr lang="en-US" altLang="zh-CN" sz="1800" smtClean="0">
                <a:latin typeface="Times New Roman" pitchFamily="18" charset="0"/>
              </a:rPr>
              <a:t>1</a:t>
            </a:r>
            <a:r>
              <a:rPr lang="zh-CN" altLang="zh-CN" sz="1800" smtClean="0">
                <a:latin typeface="Times New Roman" pitchFamily="18" charset="0"/>
              </a:rPr>
              <a:t>。假如</a:t>
            </a:r>
            <a:r>
              <a:rPr lang="en-US" altLang="zh-CN" sz="1800" smtClean="0">
                <a:latin typeface="Times New Roman" pitchFamily="18" charset="0"/>
              </a:rPr>
              <a:t>cwnd&gt;ssthresh</a:t>
            </a:r>
            <a:r>
              <a:rPr lang="zh-CN" altLang="zh-CN" sz="1800" smtClean="0">
                <a:latin typeface="Times New Roman" pitchFamily="18" charset="0"/>
              </a:rPr>
              <a:t>，</a:t>
            </a:r>
            <a:r>
              <a:rPr lang="en-US" altLang="zh-CN" sz="1800" smtClean="0">
                <a:latin typeface="Times New Roman" pitchFamily="18" charset="0"/>
              </a:rPr>
              <a:t>TCP</a:t>
            </a:r>
            <a:r>
              <a:rPr lang="zh-CN" altLang="zh-CN" sz="1800" smtClean="0">
                <a:latin typeface="Times New Roman" pitchFamily="18" charset="0"/>
              </a:rPr>
              <a:t>就执行拥塞避免算法，此时，</a:t>
            </a:r>
            <a:r>
              <a:rPr lang="en-US" altLang="zh-CN" sz="1800" smtClean="0">
                <a:latin typeface="Times New Roman" pitchFamily="18" charset="0"/>
              </a:rPr>
              <a:t>cwnd</a:t>
            </a:r>
            <a:r>
              <a:rPr lang="zh-CN" altLang="zh-CN" sz="1800" smtClean="0">
                <a:latin typeface="Times New Roman" pitchFamily="18" charset="0"/>
              </a:rPr>
              <a:t>在每次收到一个</a:t>
            </a:r>
            <a:r>
              <a:rPr lang="en-US" altLang="zh-CN" sz="1800" smtClean="0">
                <a:latin typeface="Times New Roman" pitchFamily="18" charset="0"/>
              </a:rPr>
              <a:t>ACK</a:t>
            </a:r>
            <a:r>
              <a:rPr lang="zh-CN" altLang="zh-CN" sz="1800" smtClean="0">
                <a:latin typeface="Times New Roman" pitchFamily="18" charset="0"/>
              </a:rPr>
              <a:t>时只增加</a:t>
            </a:r>
            <a:r>
              <a:rPr lang="en-US" altLang="zh-CN" sz="1800" smtClean="0">
                <a:latin typeface="Times New Roman" pitchFamily="18" charset="0"/>
              </a:rPr>
              <a:t>1/cwnd</a:t>
            </a:r>
            <a:r>
              <a:rPr lang="zh-CN" altLang="zh-CN" sz="1800" smtClean="0">
                <a:latin typeface="Times New Roman" pitchFamily="18" charset="0"/>
              </a:rPr>
              <a:t>个数据包，这样在一个</a:t>
            </a:r>
            <a:r>
              <a:rPr lang="en-US" altLang="zh-CN" sz="1800" smtClean="0">
                <a:latin typeface="Times New Roman" pitchFamily="18" charset="0"/>
              </a:rPr>
              <a:t>RTT</a:t>
            </a:r>
            <a:r>
              <a:rPr lang="zh-CN" altLang="zh-CN" sz="1800" smtClean="0">
                <a:latin typeface="Times New Roman" pitchFamily="18" charset="0"/>
              </a:rPr>
              <a:t>内，</a:t>
            </a:r>
            <a:r>
              <a:rPr lang="en-US" altLang="zh-CN" sz="1800" smtClean="0">
                <a:latin typeface="Times New Roman" pitchFamily="18" charset="0"/>
              </a:rPr>
              <a:t>cwnd</a:t>
            </a:r>
            <a:r>
              <a:rPr lang="zh-CN" altLang="zh-CN" sz="1800" smtClean="0">
                <a:latin typeface="Times New Roman" pitchFamily="18" charset="0"/>
              </a:rPr>
              <a:t>将增加</a:t>
            </a:r>
            <a:r>
              <a:rPr lang="en-US" altLang="zh-CN" sz="1800" smtClean="0">
                <a:latin typeface="Times New Roman" pitchFamily="18" charset="0"/>
              </a:rPr>
              <a:t>1</a:t>
            </a:r>
            <a:r>
              <a:rPr lang="zh-CN" altLang="zh-CN" sz="1800" smtClean="0">
                <a:latin typeface="Times New Roman" pitchFamily="18" charset="0"/>
              </a:rPr>
              <a:t>，所以在拥塞避免阶段，</a:t>
            </a:r>
            <a:r>
              <a:rPr lang="en-US" altLang="zh-CN" sz="1800" smtClean="0">
                <a:latin typeface="Times New Roman" pitchFamily="18" charset="0"/>
              </a:rPr>
              <a:t>cwnd</a:t>
            </a:r>
            <a:r>
              <a:rPr lang="zh-CN" altLang="zh-CN" sz="1800" smtClean="0">
                <a:latin typeface="Times New Roman" pitchFamily="18" charset="0"/>
              </a:rPr>
              <a:t>不是呈指数增长，而是线性增长。</a:t>
            </a:r>
            <a:r>
              <a:rPr lang="en-US" altLang="zh-CN" sz="1800" smtClean="0">
                <a:latin typeface="Times New Roman" pitchFamily="18" charset="0"/>
              </a:rPr>
              <a:t> </a:t>
            </a:r>
            <a:endParaRPr lang="zh-CN" altLang="zh-CN" sz="1800" smtClean="0">
              <a:latin typeface="Times New Roman" pitchFamily="18" charset="0"/>
            </a:endParaRPr>
          </a:p>
          <a:p>
            <a:pPr>
              <a:spcBef>
                <a:spcPct val="0"/>
              </a:spcBef>
            </a:pPr>
            <a:r>
              <a:rPr lang="en-US" altLang="zh-CN" sz="1800" smtClean="0">
                <a:latin typeface="Times New Roman" pitchFamily="18" charset="0"/>
              </a:rPr>
              <a:t>        </a:t>
            </a:r>
            <a:r>
              <a:rPr lang="zh-CN" altLang="zh-CN" sz="1800" smtClean="0">
                <a:latin typeface="Times New Roman" pitchFamily="18" charset="0"/>
              </a:rPr>
              <a:t>上面介绍的慢开始和拥塞避免都是</a:t>
            </a:r>
            <a:r>
              <a:rPr lang="en-US" altLang="zh-CN" sz="1800" smtClean="0">
                <a:latin typeface="Times New Roman" pitchFamily="18" charset="0"/>
              </a:rPr>
              <a:t>TCP</a:t>
            </a:r>
            <a:r>
              <a:rPr lang="zh-CN" altLang="zh-CN" sz="1800" smtClean="0">
                <a:latin typeface="Times New Roman" pitchFamily="18" charset="0"/>
              </a:rPr>
              <a:t>中最早的拥塞控制算法，后来人们发现这种拥塞控制算法还需要改进，因为有时一条</a:t>
            </a:r>
            <a:r>
              <a:rPr lang="en-US" altLang="zh-CN" sz="1800" smtClean="0">
                <a:latin typeface="Times New Roman" pitchFamily="18" charset="0"/>
              </a:rPr>
              <a:t>TCP</a:t>
            </a:r>
            <a:r>
              <a:rPr lang="zh-CN" altLang="zh-CN" sz="1800" smtClean="0">
                <a:latin typeface="Times New Roman" pitchFamily="18" charset="0"/>
              </a:rPr>
              <a:t>连接会因等待重传计时器的超时而空闲较长的时间，为此以后又增加了两个新的拥塞控制算法，这就是快速重传和快速恢复。</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a:t>
            </a:r>
            <a:r>
              <a:rPr lang="zh-CN" altLang="en-US" dirty="0"/>
              <a:t>六</a:t>
            </a:r>
            <a:r>
              <a:rPr lang="zh-CN" altLang="en-US" dirty="0" smtClean="0"/>
              <a:t>节 </a:t>
            </a:r>
            <a:r>
              <a:rPr lang="en-US" altLang="zh-CN" dirty="0">
                <a:latin typeface="+mn-lt"/>
              </a:rPr>
              <a:t>TCP</a:t>
            </a:r>
            <a:r>
              <a:rPr lang="zh-CN" altLang="zh-CN" dirty="0"/>
              <a:t>的拥塞控制</a:t>
            </a:r>
          </a:p>
        </p:txBody>
      </p:sp>
      <p:sp>
        <p:nvSpPr>
          <p:cNvPr id="56323" name="内容占位符 2"/>
          <p:cNvSpPr>
            <a:spLocks noGrp="1"/>
          </p:cNvSpPr>
          <p:nvPr>
            <p:ph idx="1"/>
          </p:nvPr>
        </p:nvSpPr>
        <p:spPr>
          <a:xfrm>
            <a:off x="36513" y="981075"/>
            <a:ext cx="8712200" cy="5400675"/>
          </a:xfrm>
        </p:spPr>
        <p:txBody>
          <a:bodyPr/>
          <a:lstStyle/>
          <a:p>
            <a:pPr>
              <a:spcBef>
                <a:spcPct val="0"/>
              </a:spcBef>
            </a:pPr>
            <a:r>
              <a:rPr lang="zh-CN" altLang="zh-CN" smtClean="0">
                <a:solidFill>
                  <a:srgbClr val="FF0000"/>
                </a:solidFill>
              </a:rPr>
              <a:t>几种拥塞控制方法</a:t>
            </a:r>
            <a:endParaRPr lang="en-US" altLang="zh-CN" smtClean="0">
              <a:solidFill>
                <a:srgbClr val="FF0000"/>
              </a:solidFill>
            </a:endParaRPr>
          </a:p>
          <a:p>
            <a:pPr>
              <a:spcBef>
                <a:spcPct val="0"/>
              </a:spcBef>
            </a:pPr>
            <a:r>
              <a:rPr lang="en-US" altLang="zh-CN" sz="2000" smtClean="0">
                <a:latin typeface="Times New Roman" pitchFamily="18" charset="0"/>
              </a:rPr>
              <a:t>3. </a:t>
            </a:r>
            <a:r>
              <a:rPr lang="zh-CN" altLang="zh-CN" sz="2000" smtClean="0">
                <a:latin typeface="Times New Roman" pitchFamily="18" charset="0"/>
              </a:rPr>
              <a:t>快速重传和快速恢复</a:t>
            </a:r>
          </a:p>
          <a:p>
            <a:pPr>
              <a:spcBef>
                <a:spcPct val="0"/>
              </a:spcBef>
            </a:pPr>
            <a:r>
              <a:rPr lang="en-US" altLang="zh-CN" sz="2000" smtClean="0">
                <a:latin typeface="Times New Roman" pitchFamily="18" charset="0"/>
              </a:rPr>
              <a:t>         </a:t>
            </a:r>
            <a:r>
              <a:rPr lang="zh-CN" altLang="zh-CN" sz="2000" smtClean="0">
                <a:latin typeface="Times New Roman" pitchFamily="18" charset="0"/>
              </a:rPr>
              <a:t>快速重传是当</a:t>
            </a:r>
            <a:r>
              <a:rPr lang="en-US" altLang="zh-CN" sz="2000" smtClean="0">
                <a:latin typeface="Times New Roman" pitchFamily="18" charset="0"/>
              </a:rPr>
              <a:t>TCP</a:t>
            </a:r>
            <a:r>
              <a:rPr lang="zh-CN" altLang="zh-CN" sz="2000" smtClean="0">
                <a:latin typeface="Times New Roman" pitchFamily="18" charset="0"/>
              </a:rPr>
              <a:t>源端收到三个相同的</a:t>
            </a:r>
            <a:r>
              <a:rPr lang="en-US" altLang="zh-CN" sz="2000" smtClean="0">
                <a:latin typeface="Times New Roman" pitchFamily="18" charset="0"/>
              </a:rPr>
              <a:t>ACK</a:t>
            </a:r>
            <a:r>
              <a:rPr lang="zh-CN" altLang="zh-CN" sz="2000" smtClean="0">
                <a:latin typeface="Times New Roman" pitchFamily="18" charset="0"/>
              </a:rPr>
              <a:t>副本时，即认为有数据包丢失，则源端重传丢失的数据包，而不必等待</a:t>
            </a:r>
            <a:r>
              <a:rPr lang="en-US" altLang="zh-CN" sz="2000" smtClean="0">
                <a:latin typeface="Times New Roman" pitchFamily="18" charset="0"/>
              </a:rPr>
              <a:t>RTO</a:t>
            </a:r>
            <a:r>
              <a:rPr lang="zh-CN" altLang="zh-CN" sz="2000" smtClean="0">
                <a:latin typeface="Times New Roman" pitchFamily="18" charset="0"/>
              </a:rPr>
              <a:t>超时。同时将</a:t>
            </a:r>
            <a:r>
              <a:rPr lang="en-US" altLang="zh-CN" sz="2000" smtClean="0">
                <a:latin typeface="Times New Roman" pitchFamily="18" charset="0"/>
              </a:rPr>
              <a:t>ssthresh</a:t>
            </a:r>
            <a:r>
              <a:rPr lang="zh-CN" altLang="zh-CN" sz="2000" smtClean="0">
                <a:latin typeface="Times New Roman" pitchFamily="18" charset="0"/>
              </a:rPr>
              <a:t>设置为当前</a:t>
            </a:r>
            <a:r>
              <a:rPr lang="en-US" altLang="zh-CN" sz="2000" smtClean="0">
                <a:latin typeface="Times New Roman" pitchFamily="18" charset="0"/>
              </a:rPr>
              <a:t>cwnd</a:t>
            </a:r>
            <a:r>
              <a:rPr lang="zh-CN" altLang="zh-CN" sz="2000" smtClean="0">
                <a:latin typeface="Times New Roman" pitchFamily="18" charset="0"/>
              </a:rPr>
              <a:t>值的一半，并且将</a:t>
            </a:r>
            <a:r>
              <a:rPr lang="en-US" altLang="zh-CN" sz="2000" smtClean="0">
                <a:latin typeface="Times New Roman" pitchFamily="18" charset="0"/>
              </a:rPr>
              <a:t>cwnd</a:t>
            </a:r>
            <a:r>
              <a:rPr lang="zh-CN" altLang="zh-CN" sz="2000" smtClean="0">
                <a:latin typeface="Times New Roman" pitchFamily="18" charset="0"/>
              </a:rPr>
              <a:t>减为原来的一半。快速恢复是基于</a:t>
            </a:r>
            <a:r>
              <a:rPr lang="en-US" altLang="zh-CN" sz="2000" smtClean="0">
                <a:latin typeface="Times New Roman" pitchFamily="18" charset="0"/>
              </a:rPr>
              <a:t>“</a:t>
            </a:r>
            <a:r>
              <a:rPr lang="zh-CN" altLang="zh-CN" sz="2000" smtClean="0">
                <a:latin typeface="Times New Roman" pitchFamily="18" charset="0"/>
              </a:rPr>
              <a:t>管道</a:t>
            </a:r>
            <a:r>
              <a:rPr lang="en-US" altLang="zh-CN" sz="2000" smtClean="0">
                <a:latin typeface="Times New Roman" pitchFamily="18" charset="0"/>
              </a:rPr>
              <a:t>”</a:t>
            </a:r>
            <a:r>
              <a:rPr lang="zh-CN" altLang="zh-CN" sz="2000" smtClean="0">
                <a:latin typeface="Times New Roman" pitchFamily="18" charset="0"/>
              </a:rPr>
              <a:t>模型（</a:t>
            </a:r>
            <a:r>
              <a:rPr lang="en-US" altLang="zh-CN" sz="2000" smtClean="0">
                <a:latin typeface="Times New Roman" pitchFamily="18" charset="0"/>
              </a:rPr>
              <a:t>Pipe Model</a:t>
            </a:r>
            <a:r>
              <a:rPr lang="zh-CN" altLang="zh-CN" sz="2000" smtClean="0">
                <a:latin typeface="Times New Roman" pitchFamily="18" charset="0"/>
              </a:rPr>
              <a:t>）的</a:t>
            </a:r>
            <a:r>
              <a:rPr lang="en-US" altLang="zh-CN" sz="2000" smtClean="0">
                <a:latin typeface="Times New Roman" pitchFamily="18" charset="0"/>
              </a:rPr>
              <a:t>“</a:t>
            </a:r>
            <a:r>
              <a:rPr lang="zh-CN" altLang="zh-CN" sz="2000" smtClean="0">
                <a:latin typeface="Times New Roman" pitchFamily="18" charset="0"/>
              </a:rPr>
              <a:t>数据包守恒</a:t>
            </a:r>
            <a:r>
              <a:rPr lang="en-US" altLang="zh-CN" sz="2000" smtClean="0">
                <a:latin typeface="Times New Roman" pitchFamily="18" charset="0"/>
              </a:rPr>
              <a:t>”</a:t>
            </a:r>
            <a:r>
              <a:rPr lang="zh-CN" altLang="zh-CN" sz="2000" smtClean="0">
                <a:latin typeface="Times New Roman" pitchFamily="18" charset="0"/>
              </a:rPr>
              <a:t>原则（</a:t>
            </a:r>
            <a:r>
              <a:rPr lang="en-US" altLang="zh-CN" sz="2000" smtClean="0">
                <a:latin typeface="Times New Roman" pitchFamily="18" charset="0"/>
              </a:rPr>
              <a:t>Conservation of Packets Principle</a:t>
            </a:r>
            <a:r>
              <a:rPr lang="zh-CN" altLang="zh-CN" sz="2000" smtClean="0">
                <a:latin typeface="Times New Roman" pitchFamily="18" charset="0"/>
              </a:rPr>
              <a:t>），即同一时刻在网络中传输的数据包数量是恒定的，只有当</a:t>
            </a:r>
            <a:r>
              <a:rPr lang="en-US" altLang="zh-CN" sz="2000" smtClean="0">
                <a:latin typeface="Times New Roman" pitchFamily="18" charset="0"/>
              </a:rPr>
              <a:t>“</a:t>
            </a:r>
            <a:r>
              <a:rPr lang="zh-CN" altLang="zh-CN" sz="2000" smtClean="0">
                <a:latin typeface="Times New Roman" pitchFamily="18" charset="0"/>
              </a:rPr>
              <a:t>旧</a:t>
            </a:r>
            <a:r>
              <a:rPr lang="en-US" altLang="zh-CN" sz="2000" smtClean="0">
                <a:latin typeface="Times New Roman" pitchFamily="18" charset="0"/>
              </a:rPr>
              <a:t>”</a:t>
            </a:r>
            <a:r>
              <a:rPr lang="zh-CN" altLang="zh-CN" sz="2000" smtClean="0">
                <a:latin typeface="Times New Roman" pitchFamily="18" charset="0"/>
              </a:rPr>
              <a:t>数据包离开网络后，才能发送</a:t>
            </a:r>
            <a:r>
              <a:rPr lang="en-US" altLang="zh-CN" sz="2000" smtClean="0">
                <a:latin typeface="Times New Roman" pitchFamily="18" charset="0"/>
              </a:rPr>
              <a:t>“</a:t>
            </a:r>
            <a:r>
              <a:rPr lang="zh-CN" altLang="zh-CN" sz="2000" smtClean="0">
                <a:latin typeface="Times New Roman" pitchFamily="18" charset="0"/>
              </a:rPr>
              <a:t>新</a:t>
            </a:r>
            <a:r>
              <a:rPr lang="en-US" altLang="zh-CN" sz="2000" smtClean="0">
                <a:latin typeface="Times New Roman" pitchFamily="18" charset="0"/>
              </a:rPr>
              <a:t>”</a:t>
            </a:r>
            <a:r>
              <a:rPr lang="zh-CN" altLang="zh-CN" sz="2000" smtClean="0">
                <a:latin typeface="Times New Roman" pitchFamily="18" charset="0"/>
              </a:rPr>
              <a:t>数据包进入网络。假如发送方收到一个重复的</a:t>
            </a:r>
            <a:r>
              <a:rPr lang="en-US" altLang="zh-CN" sz="2000" smtClean="0">
                <a:latin typeface="Times New Roman" pitchFamily="18" charset="0"/>
              </a:rPr>
              <a:t>ACK</a:t>
            </a:r>
            <a:r>
              <a:rPr lang="zh-CN" altLang="zh-CN" sz="2000" smtClean="0">
                <a:latin typeface="Times New Roman" pitchFamily="18" charset="0"/>
              </a:rPr>
              <a:t>，则认为已经有一个数据包离开了网络，于是将拥塞窗口加</a:t>
            </a:r>
            <a:r>
              <a:rPr lang="en-US" altLang="zh-CN" sz="2000" smtClean="0">
                <a:latin typeface="Times New Roman" pitchFamily="18" charset="0"/>
              </a:rPr>
              <a:t>1</a:t>
            </a:r>
            <a:r>
              <a:rPr lang="zh-CN" altLang="zh-CN" sz="2000" smtClean="0">
                <a:latin typeface="Times New Roman" pitchFamily="18" charset="0"/>
              </a:rPr>
              <a:t>。假如</a:t>
            </a:r>
            <a:r>
              <a:rPr lang="en-US" altLang="zh-CN" sz="2000" smtClean="0">
                <a:latin typeface="Times New Roman" pitchFamily="18" charset="0"/>
              </a:rPr>
              <a:t>“</a:t>
            </a:r>
            <a:r>
              <a:rPr lang="zh-CN" altLang="zh-CN" sz="2000" smtClean="0">
                <a:latin typeface="Times New Roman" pitchFamily="18" charset="0"/>
              </a:rPr>
              <a:t>数据包守恒</a:t>
            </a:r>
            <a:r>
              <a:rPr lang="en-US" altLang="zh-CN" sz="2000" smtClean="0">
                <a:latin typeface="Times New Roman" pitchFamily="18" charset="0"/>
              </a:rPr>
              <a:t>”</a:t>
            </a:r>
            <a:r>
              <a:rPr lang="zh-CN" altLang="zh-CN" sz="2000" smtClean="0">
                <a:latin typeface="Times New Roman" pitchFamily="18" charset="0"/>
              </a:rPr>
              <a:t>原则能够得到严格遵守，那么网络中将很少会发生拥塞；本质上，拥塞控制的目的就是找到违反该原则的地方并进行修正。</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a:t>
            </a:r>
            <a:r>
              <a:rPr lang="zh-CN" altLang="en-US" dirty="0"/>
              <a:t>六</a:t>
            </a:r>
            <a:r>
              <a:rPr lang="zh-CN" altLang="en-US" dirty="0" smtClean="0"/>
              <a:t>节 </a:t>
            </a:r>
            <a:r>
              <a:rPr lang="en-US" altLang="zh-CN" dirty="0">
                <a:latin typeface="+mn-lt"/>
              </a:rPr>
              <a:t>TCP</a:t>
            </a:r>
            <a:r>
              <a:rPr lang="zh-CN" altLang="zh-CN" dirty="0"/>
              <a:t>的拥塞控制</a:t>
            </a:r>
          </a:p>
        </p:txBody>
      </p:sp>
      <p:sp>
        <p:nvSpPr>
          <p:cNvPr id="57347" name="内容占位符 2"/>
          <p:cNvSpPr>
            <a:spLocks noGrp="1"/>
          </p:cNvSpPr>
          <p:nvPr>
            <p:ph idx="1"/>
          </p:nvPr>
        </p:nvSpPr>
        <p:spPr>
          <a:xfrm>
            <a:off x="36513" y="981075"/>
            <a:ext cx="8712200" cy="5400675"/>
          </a:xfrm>
        </p:spPr>
        <p:txBody>
          <a:bodyPr/>
          <a:lstStyle/>
          <a:p>
            <a:pPr>
              <a:spcBef>
                <a:spcPct val="0"/>
              </a:spcBef>
            </a:pPr>
            <a:r>
              <a:rPr lang="zh-CN" altLang="zh-CN" smtClean="0">
                <a:solidFill>
                  <a:srgbClr val="FF0000"/>
                </a:solidFill>
              </a:rPr>
              <a:t>几种拥塞控制方法</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快速重传和快速恢复算法的实现过程如下。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）当第三个重复</a:t>
            </a:r>
            <a:r>
              <a:rPr lang="en-US" altLang="zh-CN" sz="2000" smtClean="0">
                <a:latin typeface="Times New Roman" pitchFamily="18" charset="0"/>
              </a:rPr>
              <a:t>ACK</a:t>
            </a:r>
            <a:r>
              <a:rPr lang="zh-CN" altLang="zh-CN" sz="2000" smtClean="0">
                <a:latin typeface="Times New Roman" pitchFamily="18" charset="0"/>
              </a:rPr>
              <a:t>收到时，就重新按照</a:t>
            </a:r>
            <a:r>
              <a:rPr lang="en-US" altLang="zh-CN" sz="2000" smtClean="0">
                <a:latin typeface="Times New Roman" pitchFamily="18" charset="0"/>
              </a:rPr>
              <a:t>“</a:t>
            </a:r>
            <a:r>
              <a:rPr lang="zh-CN" altLang="zh-CN" sz="2000" smtClean="0">
                <a:latin typeface="Times New Roman" pitchFamily="18" charset="0"/>
              </a:rPr>
              <a:t>乘法减小</a:t>
            </a:r>
            <a:r>
              <a:rPr lang="en-US" altLang="zh-CN" sz="2000" smtClean="0">
                <a:latin typeface="Times New Roman" pitchFamily="18" charset="0"/>
              </a:rPr>
              <a:t>”</a:t>
            </a:r>
            <a:r>
              <a:rPr lang="zh-CN" altLang="zh-CN" sz="2000" smtClean="0">
                <a:latin typeface="Times New Roman" pitchFamily="18" charset="0"/>
              </a:rPr>
              <a:t>重新设置慢开始门限</a:t>
            </a:r>
            <a:r>
              <a:rPr lang="en-US" altLang="zh-CN" sz="2000" smtClean="0">
                <a:latin typeface="Times New Roman" pitchFamily="18" charset="0"/>
              </a:rPr>
              <a:t>ssthresh</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乘法减小</a:t>
            </a:r>
            <a:r>
              <a:rPr lang="en-US" altLang="zh-CN" sz="2000" smtClean="0">
                <a:latin typeface="Times New Roman" pitchFamily="18" charset="0"/>
              </a:rPr>
              <a:t>”</a:t>
            </a:r>
            <a:r>
              <a:rPr lang="zh-CN" altLang="zh-CN" sz="2000" smtClean="0">
                <a:latin typeface="Times New Roman" pitchFamily="18" charset="0"/>
              </a:rPr>
              <a:t>是指不论在慢开始阶段还是拥塞避免阶段，只要出现一次超时，就将慢开始门限</a:t>
            </a:r>
            <a:r>
              <a:rPr lang="en-US" altLang="zh-CN" sz="2000" smtClean="0">
                <a:latin typeface="Times New Roman" pitchFamily="18" charset="0"/>
              </a:rPr>
              <a:t>ssthresh</a:t>
            </a:r>
            <a:r>
              <a:rPr lang="zh-CN" altLang="zh-CN" sz="2000" smtClean="0">
                <a:latin typeface="Times New Roman" pitchFamily="18" charset="0"/>
              </a:rPr>
              <a:t>设置为当前拥塞窗口值的一半。</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）重传丢失的数据报并设置为</a:t>
            </a:r>
            <a:r>
              <a:rPr lang="en-US" altLang="zh-CN" sz="2000" smtClean="0">
                <a:latin typeface="Times New Roman" pitchFamily="18" charset="0"/>
              </a:rPr>
              <a:t>cwnd</a:t>
            </a:r>
            <a:r>
              <a:rPr lang="zh-CN" altLang="zh-CN" sz="2000" smtClean="0">
                <a:latin typeface="Times New Roman" pitchFamily="18" charset="0"/>
              </a:rPr>
              <a:t>＝</a:t>
            </a:r>
            <a:r>
              <a:rPr lang="en-US" altLang="zh-CN" sz="2000" smtClean="0">
                <a:latin typeface="Times New Roman" pitchFamily="18" charset="0"/>
              </a:rPr>
              <a:t>ssthresh</a:t>
            </a:r>
            <a:r>
              <a:rPr lang="zh-CN" altLang="zh-CN" sz="2000" smtClean="0">
                <a:latin typeface="Times New Roman" pitchFamily="18" charset="0"/>
              </a:rPr>
              <a:t>＋</a:t>
            </a:r>
            <a:r>
              <a:rPr lang="en-US" altLang="zh-CN" sz="2000" smtClean="0">
                <a:latin typeface="Times New Roman" pitchFamily="18" charset="0"/>
              </a:rPr>
              <a:t>3*MSS</a:t>
            </a:r>
            <a:r>
              <a:rPr lang="zh-CN" altLang="zh-CN" sz="2000" smtClean="0">
                <a:latin typeface="Times New Roman" pitchFamily="18" charset="0"/>
              </a:rPr>
              <a:t>，</a:t>
            </a:r>
            <a:r>
              <a:rPr lang="en-US" altLang="zh-CN" sz="2000" smtClean="0">
                <a:latin typeface="Times New Roman" pitchFamily="18" charset="0"/>
              </a:rPr>
              <a:t>MSS</a:t>
            </a:r>
            <a:r>
              <a:rPr lang="zh-CN" altLang="zh-CN" sz="2000" smtClean="0">
                <a:latin typeface="Times New Roman" pitchFamily="18" charset="0"/>
              </a:rPr>
              <a:t>是最大报文段值。这样做的理由是：发送端收到三个重复的</a:t>
            </a:r>
            <a:r>
              <a:rPr lang="en-US" altLang="zh-CN" sz="2000" smtClean="0">
                <a:latin typeface="Times New Roman" pitchFamily="18" charset="0"/>
              </a:rPr>
              <a:t>ACK</a:t>
            </a:r>
            <a:r>
              <a:rPr lang="zh-CN" altLang="zh-CN" sz="2000" smtClean="0">
                <a:latin typeface="Times New Roman" pitchFamily="18" charset="0"/>
              </a:rPr>
              <a:t>表明三个分组已经离开了网络，它们不会再消耗网络资源。这三个是停留在接受端的缓存中，可见现在网络中并不是堆积了分组而是减少了三个分组，因此，将拥塞窗口扩大些并不会加剧网络的拥塞。</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）若收到的重复的</a:t>
            </a:r>
            <a:r>
              <a:rPr lang="en-US" altLang="zh-CN" sz="2000" smtClean="0">
                <a:latin typeface="Times New Roman" pitchFamily="18" charset="0"/>
              </a:rPr>
              <a:t>ACK</a:t>
            </a:r>
            <a:r>
              <a:rPr lang="zh-CN" altLang="zh-CN" sz="2000" smtClean="0">
                <a:latin typeface="Times New Roman" pitchFamily="18" charset="0"/>
              </a:rPr>
              <a:t>为</a:t>
            </a:r>
            <a:r>
              <a:rPr lang="en-US" altLang="zh-CN" sz="2000" smtClean="0">
                <a:latin typeface="Times New Roman" pitchFamily="18" charset="0"/>
              </a:rPr>
              <a:t>n</a:t>
            </a:r>
            <a:r>
              <a:rPr lang="zh-CN" altLang="zh-CN" sz="2000" smtClean="0">
                <a:latin typeface="Times New Roman" pitchFamily="18" charset="0"/>
              </a:rPr>
              <a:t>个，则将</a:t>
            </a:r>
            <a:r>
              <a:rPr lang="en-US" altLang="zh-CN" sz="2000" smtClean="0">
                <a:latin typeface="Times New Roman" pitchFamily="18" charset="0"/>
              </a:rPr>
              <a:t>cwnd</a:t>
            </a:r>
            <a:r>
              <a:rPr lang="zh-CN" altLang="zh-CN" sz="2000" smtClean="0">
                <a:latin typeface="Times New Roman" pitchFamily="18" charset="0"/>
              </a:rPr>
              <a:t>＝</a:t>
            </a:r>
            <a:r>
              <a:rPr lang="en-US" altLang="zh-CN" sz="2000" smtClean="0">
                <a:latin typeface="Times New Roman" pitchFamily="18" charset="0"/>
              </a:rPr>
              <a:t>ssthresh</a:t>
            </a:r>
            <a:r>
              <a:rPr lang="zh-CN" altLang="zh-CN" sz="2000" smtClean="0">
                <a:latin typeface="Times New Roman" pitchFamily="18" charset="0"/>
              </a:rPr>
              <a:t>＋</a:t>
            </a:r>
            <a:r>
              <a:rPr lang="en-US" altLang="zh-CN" sz="2000" smtClean="0">
                <a:latin typeface="Times New Roman" pitchFamily="18" charset="0"/>
              </a:rPr>
              <a:t>n</a:t>
            </a:r>
            <a:r>
              <a:rPr lang="zh-CN" altLang="zh-CN" sz="2000" smtClean="0">
                <a:latin typeface="Times New Roman" pitchFamily="18" charset="0"/>
              </a:rPr>
              <a:t>×</a:t>
            </a:r>
            <a:r>
              <a:rPr lang="en-US" altLang="zh-CN" sz="2000" smtClean="0">
                <a:latin typeface="Times New Roman" pitchFamily="18" charset="0"/>
              </a:rPr>
              <a:t>MSS</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）若发送窗口值还容许发送报文段，就按拥塞避免算法继续发送报文段。</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）若受到了确认新的报文段的</a:t>
            </a:r>
            <a:r>
              <a:rPr lang="en-US" altLang="zh-CN" sz="2000" smtClean="0">
                <a:latin typeface="Times New Roman" pitchFamily="18" charset="0"/>
              </a:rPr>
              <a:t>ACK</a:t>
            </a:r>
            <a:r>
              <a:rPr lang="zh-CN" altLang="zh-CN" sz="2000" smtClean="0">
                <a:latin typeface="Times New Roman" pitchFamily="18" charset="0"/>
              </a:rPr>
              <a:t>，就将</a:t>
            </a:r>
            <a:r>
              <a:rPr lang="en-US" altLang="zh-CN" sz="2000" smtClean="0">
                <a:latin typeface="Times New Roman" pitchFamily="18" charset="0"/>
              </a:rPr>
              <a:t>cwnd</a:t>
            </a:r>
            <a:r>
              <a:rPr lang="zh-CN" altLang="zh-CN" sz="2000" smtClean="0">
                <a:latin typeface="Times New Roman" pitchFamily="18" charset="0"/>
              </a:rPr>
              <a:t>缩小到</a:t>
            </a:r>
            <a:r>
              <a:rPr lang="en-US" altLang="zh-CN" sz="2000" smtClean="0">
                <a:latin typeface="Times New Roman" pitchFamily="18" charset="0"/>
              </a:rPr>
              <a:t>ssthresh</a:t>
            </a:r>
            <a:r>
              <a:rPr lang="zh-CN" altLang="zh-CN" sz="2000" smtClean="0">
                <a:latin typeface="Times New Roman" pitchFamily="18" charset="0"/>
              </a:rPr>
              <a:t>。</a:t>
            </a:r>
          </a:p>
          <a:p>
            <a:pPr>
              <a:spcBef>
                <a:spcPct val="0"/>
              </a:spcBef>
            </a:pPr>
            <a:r>
              <a:rPr lang="zh-CN" altLang="zh-CN" sz="2000" smtClean="0">
                <a:latin typeface="Times New Roman" pitchFamily="18" charset="0"/>
              </a:rPr>
              <a:t>在采用快恢复算法时，慢开始算法只是在</a:t>
            </a:r>
            <a:r>
              <a:rPr lang="en-US" altLang="zh-CN" sz="2000" smtClean="0">
                <a:latin typeface="Times New Roman" pitchFamily="18" charset="0"/>
              </a:rPr>
              <a:t>TCP</a:t>
            </a:r>
            <a:r>
              <a:rPr lang="zh-CN" altLang="zh-CN" sz="2000" smtClean="0">
                <a:latin typeface="Times New Roman" pitchFamily="18" charset="0"/>
              </a:rPr>
              <a:t>连接建立时才使用，采用这样的流量控制算法使</a:t>
            </a:r>
            <a:r>
              <a:rPr lang="en-US" altLang="zh-CN" sz="2000" smtClean="0">
                <a:latin typeface="Times New Roman" pitchFamily="18" charset="0"/>
              </a:rPr>
              <a:t>TCP</a:t>
            </a:r>
            <a:r>
              <a:rPr lang="zh-CN" altLang="zh-CN" sz="2000" smtClean="0">
                <a:latin typeface="Times New Roman" pitchFamily="18" charset="0"/>
              </a:rPr>
              <a:t>的性能有明显改进。</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a:t>
            </a:r>
            <a:r>
              <a:rPr lang="zh-CN" altLang="en-US" dirty="0"/>
              <a:t>六</a:t>
            </a:r>
            <a:r>
              <a:rPr lang="zh-CN" altLang="en-US" dirty="0" smtClean="0"/>
              <a:t>节 </a:t>
            </a:r>
            <a:r>
              <a:rPr lang="en-US" altLang="zh-CN" dirty="0">
                <a:latin typeface="+mn-lt"/>
              </a:rPr>
              <a:t>TCP</a:t>
            </a:r>
            <a:r>
              <a:rPr lang="zh-CN" altLang="zh-CN" dirty="0"/>
              <a:t>的拥塞控制</a:t>
            </a:r>
          </a:p>
        </p:txBody>
      </p:sp>
      <p:sp>
        <p:nvSpPr>
          <p:cNvPr id="58371" name="内容占位符 2"/>
          <p:cNvSpPr>
            <a:spLocks noGrp="1"/>
          </p:cNvSpPr>
          <p:nvPr>
            <p:ph idx="1"/>
          </p:nvPr>
        </p:nvSpPr>
        <p:spPr>
          <a:xfrm>
            <a:off x="36513" y="981075"/>
            <a:ext cx="8712200" cy="5400675"/>
          </a:xfrm>
        </p:spPr>
        <p:txBody>
          <a:bodyPr/>
          <a:lstStyle/>
          <a:p>
            <a:pPr>
              <a:spcBef>
                <a:spcPct val="0"/>
              </a:spcBef>
            </a:pPr>
            <a:r>
              <a:rPr lang="zh-CN" altLang="zh-CN" smtClean="0">
                <a:solidFill>
                  <a:srgbClr val="FF0000"/>
                </a:solidFill>
              </a:rPr>
              <a:t>随机早期检测</a:t>
            </a:r>
            <a:r>
              <a:rPr lang="en-US" altLang="zh-CN" smtClean="0">
                <a:solidFill>
                  <a:srgbClr val="FF0000"/>
                </a:solidFill>
                <a:latin typeface="Times New Roman" pitchFamily="18" charset="0"/>
              </a:rPr>
              <a:t>RED</a:t>
            </a:r>
          </a:p>
          <a:p>
            <a:pPr>
              <a:spcBef>
                <a:spcPct val="0"/>
              </a:spcBef>
            </a:pPr>
            <a:r>
              <a:rPr lang="en-US" altLang="zh-CN" sz="2000" smtClean="0">
                <a:latin typeface="Times New Roman" pitchFamily="18" charset="0"/>
              </a:rPr>
              <a:t>        </a:t>
            </a:r>
            <a:r>
              <a:rPr lang="zh-CN" altLang="zh-CN" sz="2000" smtClean="0">
                <a:latin typeface="Times New Roman" pitchFamily="18" charset="0"/>
              </a:rPr>
              <a:t>之前讨论的</a:t>
            </a:r>
            <a:r>
              <a:rPr lang="en-US" altLang="zh-CN" sz="2000" smtClean="0">
                <a:latin typeface="Times New Roman" pitchFamily="18" charset="0"/>
              </a:rPr>
              <a:t>TCP</a:t>
            </a:r>
            <a:r>
              <a:rPr lang="zh-CN" altLang="zh-CN" sz="2000" smtClean="0">
                <a:latin typeface="Times New Roman" pitchFamily="18" charset="0"/>
              </a:rPr>
              <a:t>拥塞控制并没有和网络层采取的策略联系起来，其实，它们之间是有密切联系的。网络层的策略对</a:t>
            </a:r>
            <a:r>
              <a:rPr lang="en-US" altLang="zh-CN" sz="2000" smtClean="0">
                <a:latin typeface="Times New Roman" pitchFamily="18" charset="0"/>
              </a:rPr>
              <a:t>TCP</a:t>
            </a:r>
            <a:r>
              <a:rPr lang="zh-CN" altLang="zh-CN" sz="2000" smtClean="0">
                <a:latin typeface="Times New Roman" pitchFamily="18" charset="0"/>
              </a:rPr>
              <a:t>拥塞控制影响最大的就是路由器的数据丢弃策略。在最简单的情况下，路由器的队列都是按照</a:t>
            </a:r>
            <a:r>
              <a:rPr lang="en-US" altLang="zh-CN" sz="2000" smtClean="0">
                <a:latin typeface="Times New Roman" pitchFamily="18" charset="0"/>
              </a:rPr>
              <a:t>“</a:t>
            </a:r>
            <a:r>
              <a:rPr lang="zh-CN" altLang="zh-CN" sz="2000" smtClean="0">
                <a:latin typeface="Times New Roman" pitchFamily="18" charset="0"/>
              </a:rPr>
              <a:t>先进先出</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First In First Out</a:t>
            </a:r>
            <a:r>
              <a:rPr lang="zh-CN" altLang="zh-CN" sz="2000" smtClean="0">
                <a:latin typeface="Times New Roman" pitchFamily="18" charset="0"/>
              </a:rPr>
              <a:t>，</a:t>
            </a:r>
            <a:r>
              <a:rPr lang="en-US" altLang="zh-CN" sz="2000" smtClean="0">
                <a:latin typeface="Times New Roman" pitchFamily="18" charset="0"/>
              </a:rPr>
              <a:t>FIFO</a:t>
            </a:r>
            <a:r>
              <a:rPr lang="zh-CN" altLang="zh-CN" sz="2000" smtClean="0">
                <a:latin typeface="Times New Roman" pitchFamily="18" charset="0"/>
              </a:rPr>
              <a:t>）规则处理到来的数据报，由于队列长度总是有限的，因此当队列已满时，以后再到达的所有数据报（如果能够继续排队，这些数据报都将排队仔队列的尾部）都将被丢弃，这叫做尾部丢弃策略，路由器的尾部丢弃会导致上层的</a:t>
            </a:r>
            <a:r>
              <a:rPr lang="en-US" altLang="zh-CN" sz="2000" smtClean="0">
                <a:latin typeface="Times New Roman" pitchFamily="18" charset="0"/>
              </a:rPr>
              <a:t>TCP</a:t>
            </a:r>
            <a:r>
              <a:rPr lang="zh-CN" altLang="zh-CN" sz="2000" smtClean="0">
                <a:latin typeface="Times New Roman" pitchFamily="18" charset="0"/>
              </a:rPr>
              <a:t>进入拥塞控制的慢开始状态，使</a:t>
            </a:r>
            <a:r>
              <a:rPr lang="en-US" altLang="zh-CN" sz="2000" smtClean="0">
                <a:latin typeface="Times New Roman" pitchFamily="18" charset="0"/>
              </a:rPr>
              <a:t>TCP</a:t>
            </a:r>
            <a:r>
              <a:rPr lang="zh-CN" altLang="zh-CN" sz="2000" smtClean="0">
                <a:latin typeface="Times New Roman" pitchFamily="18" charset="0"/>
              </a:rPr>
              <a:t>连接的发送端忽然将数据的发送速率降低到很小的数值，更为严重的是，在网络中通常有很多有不同的源点和终点的</a:t>
            </a:r>
            <a:r>
              <a:rPr lang="en-US" altLang="zh-CN" sz="2000" smtClean="0">
                <a:latin typeface="Times New Roman" pitchFamily="18" charset="0"/>
              </a:rPr>
              <a:t>TCP</a:t>
            </a:r>
            <a:r>
              <a:rPr lang="zh-CN" altLang="zh-CN" sz="2000" smtClean="0">
                <a:latin typeface="Times New Roman" pitchFamily="18" charset="0"/>
              </a:rPr>
              <a:t>连接，这些连接中的报文段通常是复用在网络层的</a:t>
            </a:r>
            <a:r>
              <a:rPr lang="en-US" altLang="zh-CN" sz="2000" smtClean="0">
                <a:latin typeface="Times New Roman" pitchFamily="18" charset="0"/>
              </a:rPr>
              <a:t>IP</a:t>
            </a:r>
            <a:r>
              <a:rPr lang="zh-CN" altLang="zh-CN" sz="2000" smtClean="0">
                <a:latin typeface="Times New Roman" pitchFamily="18" charset="0"/>
              </a:rPr>
              <a:t>数据报中传送，在这种情况下，若发生了路由器中的尾部丢弃，就可能会同时影响到很多条</a:t>
            </a:r>
            <a:r>
              <a:rPr lang="en-US" altLang="zh-CN" sz="2000" smtClean="0">
                <a:latin typeface="Times New Roman" pitchFamily="18" charset="0"/>
              </a:rPr>
              <a:t>TCP</a:t>
            </a:r>
            <a:r>
              <a:rPr lang="zh-CN" altLang="zh-CN" sz="2000" smtClean="0">
                <a:latin typeface="Times New Roman" pitchFamily="18" charset="0"/>
              </a:rPr>
              <a:t>连接，结果使这些</a:t>
            </a:r>
            <a:r>
              <a:rPr lang="en-US" altLang="zh-CN" sz="2000" smtClean="0">
                <a:latin typeface="Times New Roman" pitchFamily="18" charset="0"/>
              </a:rPr>
              <a:t>TCP</a:t>
            </a:r>
            <a:r>
              <a:rPr lang="zh-CN" altLang="zh-CN" sz="2000" smtClean="0">
                <a:latin typeface="Times New Roman" pitchFamily="18" charset="0"/>
              </a:rPr>
              <a:t>连接在同一时间忽然进入到慢开始状态，这在</a:t>
            </a:r>
            <a:r>
              <a:rPr lang="en-US" altLang="zh-CN" sz="2000" smtClean="0">
                <a:latin typeface="Times New Roman" pitchFamily="18" charset="0"/>
              </a:rPr>
              <a:t>TCP</a:t>
            </a:r>
            <a:r>
              <a:rPr lang="zh-CN" altLang="zh-CN" sz="2000" smtClean="0">
                <a:latin typeface="Times New Roman" pitchFamily="18" charset="0"/>
              </a:rPr>
              <a:t>术语中称为全局同步，它使全网的通信量忽然下降很多，而在网络恢复正常后，其通信量又忽然增大很多。</a:t>
            </a:r>
          </a:p>
          <a:p>
            <a:pPr>
              <a:spcBef>
                <a:spcPct val="0"/>
              </a:spcBef>
            </a:pPr>
            <a:r>
              <a:rPr lang="en-US" altLang="zh-CN" sz="2000" smtClean="0">
                <a:latin typeface="Times New Roman" pitchFamily="18" charset="0"/>
              </a:rPr>
              <a:t>        </a:t>
            </a:r>
            <a:r>
              <a:rPr lang="zh-CN" altLang="zh-CN" sz="2000" smtClean="0">
                <a:latin typeface="Times New Roman" pitchFamily="18" charset="0"/>
              </a:rPr>
              <a:t>为了防止全局同步现象的发生，可以在路由器采用随机早期检测（</a:t>
            </a:r>
            <a:r>
              <a:rPr lang="en-US" altLang="zh-CN" sz="2000" smtClean="0">
                <a:latin typeface="Times New Roman" pitchFamily="18" charset="0"/>
              </a:rPr>
              <a:t>Random Early Detection</a:t>
            </a:r>
            <a:r>
              <a:rPr lang="zh-CN" altLang="zh-CN" sz="2000" smtClean="0">
                <a:latin typeface="Times New Roman" pitchFamily="18" charset="0"/>
              </a:rPr>
              <a:t>，</a:t>
            </a:r>
            <a:r>
              <a:rPr lang="en-US" altLang="zh-CN" sz="2000" smtClean="0">
                <a:latin typeface="Times New Roman" pitchFamily="18" charset="0"/>
              </a:rPr>
              <a:t>RED</a:t>
            </a:r>
            <a:r>
              <a:rPr lang="zh-CN" altLang="zh-CN" sz="2000" smtClean="0">
                <a:latin typeface="Times New Roman" pitchFamily="18" charset="0"/>
              </a:rPr>
              <a:t>）的措施，</a:t>
            </a:r>
            <a:r>
              <a:rPr lang="en-US" altLang="zh-CN" sz="2000" smtClean="0">
                <a:latin typeface="Times New Roman" pitchFamily="18" charset="0"/>
              </a:rPr>
              <a:t>RED</a:t>
            </a:r>
            <a:r>
              <a:rPr lang="zh-CN" altLang="zh-CN" sz="2000" smtClean="0">
                <a:latin typeface="Times New Roman" pitchFamily="18" charset="0"/>
              </a:rPr>
              <a:t>还有不同的名字</a:t>
            </a:r>
            <a:r>
              <a:rPr lang="en-US" altLang="zh-CN" sz="2000" smtClean="0">
                <a:latin typeface="Times New Roman" pitchFamily="18" charset="0"/>
              </a:rPr>
              <a:t>Random Early Drop</a:t>
            </a:r>
            <a:r>
              <a:rPr lang="zh-CN" altLang="zh-CN" sz="2000" smtClean="0">
                <a:latin typeface="Times New Roman" pitchFamily="18" charset="0"/>
              </a:rPr>
              <a:t>和</a:t>
            </a:r>
            <a:r>
              <a:rPr lang="en-US" altLang="zh-CN" sz="2000" smtClean="0">
                <a:latin typeface="Times New Roman" pitchFamily="18" charset="0"/>
              </a:rPr>
              <a:t>Random Early Discrad</a:t>
            </a:r>
            <a:r>
              <a:rPr lang="zh-CN" altLang="zh-CN" sz="2000" smtClean="0">
                <a:latin typeface="Times New Roman" pitchFamily="18"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a:t>
            </a:r>
            <a:r>
              <a:rPr lang="zh-CN" altLang="en-US" dirty="0"/>
              <a:t>六</a:t>
            </a:r>
            <a:r>
              <a:rPr lang="zh-CN" altLang="en-US" dirty="0" smtClean="0"/>
              <a:t>节 </a:t>
            </a:r>
            <a:r>
              <a:rPr lang="en-US" altLang="zh-CN" dirty="0">
                <a:latin typeface="+mn-lt"/>
              </a:rPr>
              <a:t>TCP</a:t>
            </a:r>
            <a:r>
              <a:rPr lang="zh-CN" altLang="zh-CN" dirty="0"/>
              <a:t>的拥塞控制</a:t>
            </a:r>
          </a:p>
        </p:txBody>
      </p:sp>
      <p:sp>
        <p:nvSpPr>
          <p:cNvPr id="59395" name="内容占位符 2"/>
          <p:cNvSpPr>
            <a:spLocks noGrp="1"/>
          </p:cNvSpPr>
          <p:nvPr>
            <p:ph idx="1"/>
          </p:nvPr>
        </p:nvSpPr>
        <p:spPr>
          <a:xfrm>
            <a:off x="36513" y="908050"/>
            <a:ext cx="9107487" cy="5400675"/>
          </a:xfrm>
        </p:spPr>
        <p:txBody>
          <a:bodyPr/>
          <a:lstStyle/>
          <a:p>
            <a:pPr>
              <a:spcBef>
                <a:spcPct val="0"/>
              </a:spcBef>
            </a:pPr>
            <a:r>
              <a:rPr lang="zh-CN" altLang="zh-CN" smtClean="0">
                <a:solidFill>
                  <a:srgbClr val="FF0000"/>
                </a:solidFill>
              </a:rPr>
              <a:t>随机早期检测</a:t>
            </a:r>
            <a:r>
              <a:rPr lang="en-US" altLang="zh-CN" smtClean="0">
                <a:solidFill>
                  <a:srgbClr val="FF0000"/>
                </a:solidFill>
                <a:latin typeface="Times New Roman" pitchFamily="18" charset="0"/>
              </a:rPr>
              <a:t>RED</a:t>
            </a:r>
          </a:p>
          <a:p>
            <a:pPr>
              <a:spcBef>
                <a:spcPct val="0"/>
              </a:spcBef>
            </a:pPr>
            <a:r>
              <a:rPr lang="en-US" altLang="zh-CN" sz="2000" smtClean="0">
                <a:latin typeface="Times New Roman" pitchFamily="18" charset="0"/>
              </a:rPr>
              <a:t>        </a:t>
            </a:r>
            <a:r>
              <a:rPr lang="zh-CN" altLang="zh-CN" sz="2000" smtClean="0">
                <a:latin typeface="Times New Roman" pitchFamily="18" charset="0"/>
              </a:rPr>
              <a:t>实现</a:t>
            </a:r>
            <a:r>
              <a:rPr lang="en-US" altLang="zh-CN" sz="2000" smtClean="0">
                <a:latin typeface="Times New Roman" pitchFamily="18" charset="0"/>
              </a:rPr>
              <a:t>RED</a:t>
            </a:r>
            <a:r>
              <a:rPr lang="zh-CN" altLang="zh-CN" sz="2000" smtClean="0">
                <a:latin typeface="Times New Roman" pitchFamily="18" charset="0"/>
              </a:rPr>
              <a:t>的要点如下。使路由器的队列维持两个参数，即队列长度最小门限</a:t>
            </a:r>
            <a:r>
              <a:rPr lang="en-US" altLang="zh-CN" sz="2000" smtClean="0">
                <a:latin typeface="Times New Roman" pitchFamily="18" charset="0"/>
              </a:rPr>
              <a:t>TH</a:t>
            </a:r>
            <a:r>
              <a:rPr lang="en-US" altLang="zh-CN" sz="2000" baseline="-25000" smtClean="0">
                <a:latin typeface="Times New Roman" pitchFamily="18" charset="0"/>
              </a:rPr>
              <a:t>min</a:t>
            </a:r>
            <a:r>
              <a:rPr lang="zh-CN" altLang="zh-CN" sz="2000" smtClean="0">
                <a:latin typeface="Times New Roman" pitchFamily="18" charset="0"/>
              </a:rPr>
              <a:t>和最大门限</a:t>
            </a:r>
            <a:r>
              <a:rPr lang="en-US" altLang="zh-CN" sz="2000" smtClean="0">
                <a:latin typeface="Times New Roman" pitchFamily="18" charset="0"/>
              </a:rPr>
              <a:t>TH</a:t>
            </a:r>
            <a:r>
              <a:rPr lang="en-US" altLang="zh-CN" sz="2000" baseline="-25000" smtClean="0">
                <a:latin typeface="Times New Roman" pitchFamily="18" charset="0"/>
              </a:rPr>
              <a:t>max</a:t>
            </a:r>
            <a:r>
              <a:rPr lang="zh-CN" altLang="zh-CN" sz="2000" smtClean="0">
                <a:latin typeface="Times New Roman" pitchFamily="18" charset="0"/>
              </a:rPr>
              <a:t>，</a:t>
            </a:r>
            <a:r>
              <a:rPr lang="en-US" altLang="zh-CN" sz="2000" smtClean="0">
                <a:latin typeface="Times New Roman" pitchFamily="18" charset="0"/>
              </a:rPr>
              <a:t>RED</a:t>
            </a:r>
            <a:r>
              <a:rPr lang="zh-CN" altLang="zh-CN" sz="2000" smtClean="0">
                <a:latin typeface="Times New Roman" pitchFamily="18" charset="0"/>
              </a:rPr>
              <a:t>对每一个到达的数据报都先计算平均队列长度</a:t>
            </a:r>
            <a:r>
              <a:rPr lang="en-US" altLang="zh-CN" sz="2000" smtClean="0">
                <a:latin typeface="Times New Roman" pitchFamily="18" charset="0"/>
              </a:rPr>
              <a:t>L</a:t>
            </a:r>
            <a:r>
              <a:rPr lang="zh-CN" altLang="zh-CN" sz="2000" smtClean="0">
                <a:latin typeface="Times New Roman" pitchFamily="18" charset="0"/>
              </a:rPr>
              <a:t>。</a:t>
            </a:r>
            <a:r>
              <a:rPr lang="en-US" altLang="zh-CN" sz="2000" smtClean="0">
                <a:latin typeface="Times New Roman" pitchFamily="18" charset="0"/>
              </a:rPr>
              <a:t>RED</a:t>
            </a:r>
            <a:r>
              <a:rPr lang="zh-CN" altLang="zh-CN" sz="2000" smtClean="0">
                <a:latin typeface="Times New Roman" pitchFamily="18" charset="0"/>
              </a:rPr>
              <a:t>的算法如下。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）若平均队列长度小于最小门限</a:t>
            </a:r>
            <a:r>
              <a:rPr lang="en-US" altLang="zh-CN" sz="2000" smtClean="0">
                <a:latin typeface="Times New Roman" pitchFamily="18" charset="0"/>
              </a:rPr>
              <a:t>TH</a:t>
            </a:r>
            <a:r>
              <a:rPr lang="en-US" altLang="zh-CN" sz="2000" baseline="-25000" smtClean="0">
                <a:latin typeface="Times New Roman" pitchFamily="18" charset="0"/>
              </a:rPr>
              <a:t>min</a:t>
            </a:r>
            <a:r>
              <a:rPr lang="zh-CN" altLang="zh-CN" sz="2000" smtClean="0">
                <a:latin typeface="Times New Roman" pitchFamily="18" charset="0"/>
              </a:rPr>
              <a:t>，则将新到达的数据报放入队列进行排队。</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）如果平均队列长度超过最大门限</a:t>
            </a:r>
            <a:r>
              <a:rPr lang="en-US" altLang="zh-CN" sz="2000" smtClean="0">
                <a:latin typeface="Times New Roman" pitchFamily="18" charset="0"/>
              </a:rPr>
              <a:t>TH</a:t>
            </a:r>
            <a:r>
              <a:rPr lang="en-US" altLang="zh-CN" sz="2000" baseline="-25000" smtClean="0">
                <a:latin typeface="Times New Roman" pitchFamily="18" charset="0"/>
              </a:rPr>
              <a:t>max</a:t>
            </a:r>
            <a:r>
              <a:rPr lang="zh-CN" altLang="zh-CN" sz="2000" smtClean="0">
                <a:latin typeface="Times New Roman" pitchFamily="18" charset="0"/>
              </a:rPr>
              <a:t>，则将新到达的数据报丢弃。</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）若平均队列长度在这两者之间，则按照某一概率</a:t>
            </a:r>
            <a:r>
              <a:rPr lang="en-US" altLang="zh-CN" sz="2000" smtClean="0">
                <a:latin typeface="Times New Roman" pitchFamily="18" charset="0"/>
              </a:rPr>
              <a:t>P</a:t>
            </a:r>
            <a:r>
              <a:rPr lang="zh-CN" altLang="zh-CN" sz="2000" smtClean="0">
                <a:latin typeface="Times New Roman" pitchFamily="18" charset="0"/>
              </a:rPr>
              <a:t>将新到达的数据丢弃。</a:t>
            </a:r>
          </a:p>
          <a:p>
            <a:pPr>
              <a:spcBef>
                <a:spcPct val="0"/>
              </a:spcBef>
            </a:pPr>
            <a:r>
              <a:rPr lang="zh-CN" altLang="zh-CN" sz="2000" smtClean="0">
                <a:latin typeface="Times New Roman" pitchFamily="18" charset="0"/>
              </a:rPr>
              <a:t>随机早期检测</a:t>
            </a:r>
            <a:r>
              <a:rPr lang="en-US" altLang="zh-CN" sz="2000" smtClean="0">
                <a:latin typeface="Times New Roman" pitchFamily="18" charset="0"/>
              </a:rPr>
              <a:t>RED</a:t>
            </a:r>
            <a:r>
              <a:rPr lang="zh-CN" altLang="zh-CN" sz="2000" smtClean="0">
                <a:latin typeface="Times New Roman" pitchFamily="18" charset="0"/>
              </a:rPr>
              <a:t>中的随机就体现在这个</a:t>
            </a:r>
            <a:r>
              <a:rPr lang="en-US" altLang="zh-CN" sz="2000" smtClean="0">
                <a:latin typeface="Times New Roman" pitchFamily="18" charset="0"/>
              </a:rPr>
              <a:t>P</a:t>
            </a:r>
            <a:r>
              <a:rPr lang="zh-CN" altLang="zh-CN" sz="2000" smtClean="0">
                <a:latin typeface="Times New Roman" pitchFamily="18" charset="0"/>
              </a:rPr>
              <a:t>上，</a:t>
            </a:r>
            <a:r>
              <a:rPr lang="en-US" altLang="zh-CN" sz="2000" smtClean="0">
                <a:latin typeface="Times New Roman" pitchFamily="18" charset="0"/>
              </a:rPr>
              <a:t>RED</a:t>
            </a:r>
            <a:r>
              <a:rPr lang="zh-CN" altLang="zh-CN" sz="2000" smtClean="0">
                <a:latin typeface="Times New Roman" pitchFamily="18" charset="0"/>
              </a:rPr>
              <a:t>不是等到已经发生网络拥塞后才将所有在队列尾部的数据报全部丢弃，而是在检测到网络拥塞的早期征兆时，就是路由器的平均队列长度超过一定的门限值时，先以概率</a:t>
            </a:r>
            <a:r>
              <a:rPr lang="en-US" altLang="zh-CN" sz="2000" smtClean="0">
                <a:latin typeface="Times New Roman" pitchFamily="18" charset="0"/>
              </a:rPr>
              <a:t>P</a:t>
            </a:r>
            <a:r>
              <a:rPr lang="zh-CN" altLang="zh-CN" sz="2000" smtClean="0">
                <a:latin typeface="Times New Roman" pitchFamily="18" charset="0"/>
              </a:rPr>
              <a:t>丢弃个别的数据报，让拥塞控制只在个别的</a:t>
            </a:r>
            <a:r>
              <a:rPr lang="en-US" altLang="zh-CN" sz="2000" smtClean="0">
                <a:latin typeface="Times New Roman" pitchFamily="18" charset="0"/>
              </a:rPr>
              <a:t>TCP</a:t>
            </a:r>
            <a:r>
              <a:rPr lang="zh-CN" altLang="zh-CN" sz="2000" smtClean="0">
                <a:latin typeface="Times New Roman" pitchFamily="18" charset="0"/>
              </a:rPr>
              <a:t>连接上进行，因而避免发生全局性的拥塞控制。因此，随机早期检测</a:t>
            </a:r>
            <a:r>
              <a:rPr lang="en-US" altLang="zh-CN" sz="2000" smtClean="0">
                <a:latin typeface="Times New Roman" pitchFamily="18" charset="0"/>
              </a:rPr>
              <a:t>RED</a:t>
            </a:r>
            <a:r>
              <a:rPr lang="zh-CN" altLang="zh-CN" sz="2000" smtClean="0">
                <a:latin typeface="Times New Roman" pitchFamily="18" charset="0"/>
              </a:rPr>
              <a:t>正常工作的关键就是这两个门限参数和概率</a:t>
            </a:r>
            <a:r>
              <a:rPr lang="en-US" altLang="zh-CN" sz="2000" smtClean="0">
                <a:latin typeface="Times New Roman" pitchFamily="18" charset="0"/>
              </a:rPr>
              <a:t>P</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总之，随机早期检测</a:t>
            </a:r>
            <a:r>
              <a:rPr lang="en-US" altLang="zh-CN" sz="2000" smtClean="0">
                <a:latin typeface="Times New Roman" pitchFamily="18" charset="0"/>
              </a:rPr>
              <a:t>RED</a:t>
            </a:r>
            <a:r>
              <a:rPr lang="zh-CN" altLang="zh-CN" sz="2000" smtClean="0">
                <a:latin typeface="Times New Roman" pitchFamily="18" charset="0"/>
              </a:rPr>
              <a:t>好处就是当平均队列长度超过最小门限值时，会有少量的数据报被丢弃，这就使少量的</a:t>
            </a:r>
            <a:r>
              <a:rPr lang="en-US" altLang="zh-CN" sz="2000" smtClean="0">
                <a:latin typeface="Times New Roman" pitchFamily="18" charset="0"/>
              </a:rPr>
              <a:t>TCP</a:t>
            </a:r>
            <a:r>
              <a:rPr lang="zh-CN" altLang="zh-CN" sz="2000" smtClean="0">
                <a:latin typeface="Times New Roman" pitchFamily="18" charset="0"/>
              </a:rPr>
              <a:t>连接会减少其窗口值，使到达路由器的数据报的数量减少，结果队列平均长度减少，从而避免了网络拥塞的发生，应当注意的是，网络的吞吐量仍然保持在较高的数据，因此丢弃的数据报的数量是很少的。</a:t>
            </a:r>
            <a:r>
              <a:rPr lang="en-US" altLang="zh-CN" sz="2000" smtClean="0">
                <a:latin typeface="Times New Roman" pitchFamily="18" charset="0"/>
              </a:rPr>
              <a:t>RED</a:t>
            </a:r>
            <a:r>
              <a:rPr lang="zh-CN" altLang="zh-CN" sz="2000" smtClean="0">
                <a:latin typeface="Times New Roman" pitchFamily="18" charset="0"/>
              </a:rPr>
              <a:t>机制使得路由器可以更好地管理其队列长度。</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60419" name="内容占位符 2"/>
          <p:cNvSpPr>
            <a:spLocks noGrp="1"/>
          </p:cNvSpPr>
          <p:nvPr>
            <p:ph idx="1"/>
          </p:nvPr>
        </p:nvSpPr>
        <p:spPr>
          <a:xfrm>
            <a:off x="36513" y="908050"/>
            <a:ext cx="9107487"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rPr>
              <a:t>的连接建立</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运输连接有三个阶段，即连接建立、数据传送和连接释放。运输连接的管理就是使运输连接的建立和释放都能正常地进行。</a:t>
            </a:r>
          </a:p>
          <a:p>
            <a:pPr>
              <a:spcBef>
                <a:spcPct val="0"/>
              </a:spcBef>
            </a:pPr>
            <a:r>
              <a:rPr lang="en-US" altLang="zh-CN" sz="2000" smtClean="0">
                <a:latin typeface="Times New Roman" pitchFamily="18" charset="0"/>
              </a:rPr>
              <a:t>        </a:t>
            </a:r>
            <a:r>
              <a:rPr lang="zh-CN" altLang="zh-CN" sz="2000" smtClean="0">
                <a:latin typeface="Times New Roman" pitchFamily="18" charset="0"/>
              </a:rPr>
              <a:t>建立一个</a:t>
            </a:r>
            <a:r>
              <a:rPr lang="en-US" altLang="zh-CN" sz="2000" smtClean="0">
                <a:latin typeface="Times New Roman" pitchFamily="18" charset="0"/>
              </a:rPr>
              <a:t>TCP</a:t>
            </a:r>
            <a:r>
              <a:rPr lang="zh-CN" altLang="zh-CN" sz="2000" smtClean="0">
                <a:latin typeface="Times New Roman" pitchFamily="18" charset="0"/>
              </a:rPr>
              <a:t>连接的步骤如下。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）服务器必须准备好接受外来的连接。它通过调用</a:t>
            </a:r>
            <a:r>
              <a:rPr lang="en-US" altLang="zh-CN" sz="2000" smtClean="0">
                <a:latin typeface="Times New Roman" pitchFamily="18" charset="0"/>
              </a:rPr>
              <a:t>socket</a:t>
            </a:r>
            <a:r>
              <a:rPr lang="zh-CN" altLang="zh-CN" sz="2000" smtClean="0">
                <a:latin typeface="Times New Roman" pitchFamily="18" charset="0"/>
              </a:rPr>
              <a:t>、</a:t>
            </a:r>
            <a:r>
              <a:rPr lang="en-US" altLang="zh-CN" sz="2000" smtClean="0">
                <a:latin typeface="Times New Roman" pitchFamily="18" charset="0"/>
              </a:rPr>
              <a:t>bind</a:t>
            </a:r>
            <a:r>
              <a:rPr lang="zh-CN" altLang="zh-CN" sz="2000" smtClean="0">
                <a:latin typeface="Times New Roman" pitchFamily="18" charset="0"/>
              </a:rPr>
              <a:t>和</a:t>
            </a:r>
            <a:r>
              <a:rPr lang="en-US" altLang="zh-CN" sz="2000" smtClean="0">
                <a:latin typeface="Times New Roman" pitchFamily="18" charset="0"/>
              </a:rPr>
              <a:t>listen</a:t>
            </a:r>
            <a:r>
              <a:rPr lang="zh-CN" altLang="zh-CN" sz="2000" smtClean="0">
                <a:latin typeface="Times New Roman" pitchFamily="18" charset="0"/>
              </a:rPr>
              <a:t>函数来完成，称为被动打开（</a:t>
            </a:r>
            <a:r>
              <a:rPr lang="en-US" altLang="zh-CN" sz="2000" smtClean="0">
                <a:latin typeface="Times New Roman" pitchFamily="18" charset="0"/>
              </a:rPr>
              <a:t>Passive Open</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）客户通过调用</a:t>
            </a:r>
            <a:r>
              <a:rPr lang="en-US" altLang="zh-CN" sz="2000" smtClean="0">
                <a:latin typeface="Times New Roman" pitchFamily="18" charset="0"/>
              </a:rPr>
              <a:t>connect</a:t>
            </a:r>
            <a:r>
              <a:rPr lang="zh-CN" altLang="zh-CN" sz="2000" smtClean="0">
                <a:latin typeface="Times New Roman" pitchFamily="18" charset="0"/>
              </a:rPr>
              <a:t>进行主动打开（</a:t>
            </a:r>
            <a:r>
              <a:rPr lang="en-US" altLang="zh-CN" sz="2000" smtClean="0">
                <a:latin typeface="Times New Roman" pitchFamily="18" charset="0"/>
              </a:rPr>
              <a:t>Active Open</a:t>
            </a:r>
            <a:r>
              <a:rPr lang="zh-CN" altLang="zh-CN" sz="2000" smtClean="0">
                <a:latin typeface="Times New Roman" pitchFamily="18" charset="0"/>
              </a:rPr>
              <a:t>）。它引起客户</a:t>
            </a:r>
            <a:r>
              <a:rPr lang="en-US" altLang="zh-CN" sz="2000" smtClean="0">
                <a:latin typeface="Times New Roman" pitchFamily="18" charset="0"/>
              </a:rPr>
              <a:t>TCP</a:t>
            </a:r>
            <a:r>
              <a:rPr lang="zh-CN" altLang="zh-CN" sz="2000" smtClean="0">
                <a:latin typeface="Times New Roman" pitchFamily="18" charset="0"/>
              </a:rPr>
              <a:t>发送一个</a:t>
            </a:r>
            <a:r>
              <a:rPr lang="en-US" altLang="zh-CN" sz="2000" smtClean="0">
                <a:latin typeface="Times New Roman" pitchFamily="18" charset="0"/>
              </a:rPr>
              <a:t>SYN</a:t>
            </a:r>
            <a:r>
              <a:rPr lang="zh-CN" altLang="zh-CN" sz="2000" smtClean="0">
                <a:latin typeface="Times New Roman" pitchFamily="18" charset="0"/>
              </a:rPr>
              <a:t>分节（表示同步），并告诉服务器客户将在（待建立的）连接中发送的数据的初始序列号。一般情况下</a:t>
            </a:r>
            <a:r>
              <a:rPr lang="en-US" altLang="zh-CN" sz="2000" smtClean="0">
                <a:latin typeface="Times New Roman" pitchFamily="18" charset="0"/>
              </a:rPr>
              <a:t>SYN</a:t>
            </a:r>
            <a:r>
              <a:rPr lang="zh-CN" altLang="zh-CN" sz="2000" smtClean="0">
                <a:latin typeface="Times New Roman" pitchFamily="18" charset="0"/>
              </a:rPr>
              <a:t>分节不携带数据，它只含有一个</a:t>
            </a:r>
            <a:r>
              <a:rPr lang="en-US" altLang="zh-CN" sz="2000" smtClean="0">
                <a:latin typeface="Times New Roman" pitchFamily="18" charset="0"/>
              </a:rPr>
              <a:t>IP</a:t>
            </a:r>
            <a:r>
              <a:rPr lang="zh-CN" altLang="zh-CN" sz="2000" smtClean="0">
                <a:latin typeface="Times New Roman" pitchFamily="18" charset="0"/>
              </a:rPr>
              <a:t>头部、一个</a:t>
            </a:r>
            <a:r>
              <a:rPr lang="en-US" altLang="zh-CN" sz="2000" smtClean="0">
                <a:latin typeface="Times New Roman" pitchFamily="18" charset="0"/>
              </a:rPr>
              <a:t>TCP</a:t>
            </a:r>
            <a:r>
              <a:rPr lang="zh-CN" altLang="zh-CN" sz="2000" smtClean="0">
                <a:latin typeface="Times New Roman" pitchFamily="18" charset="0"/>
              </a:rPr>
              <a:t>共部及可能有的</a:t>
            </a:r>
            <a:r>
              <a:rPr lang="en-US" altLang="zh-CN" sz="2000" smtClean="0">
                <a:latin typeface="Times New Roman" pitchFamily="18" charset="0"/>
              </a:rPr>
              <a:t>TCP</a:t>
            </a:r>
            <a:r>
              <a:rPr lang="zh-CN" altLang="zh-CN" sz="2000" smtClean="0">
                <a:latin typeface="Times New Roman" pitchFamily="18" charset="0"/>
              </a:rPr>
              <a:t>选项。</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）服务器必须确认客户的</a:t>
            </a:r>
            <a:r>
              <a:rPr lang="en-US" altLang="zh-CN" sz="2000" smtClean="0">
                <a:latin typeface="Times New Roman" pitchFamily="18" charset="0"/>
              </a:rPr>
              <a:t>SYN</a:t>
            </a:r>
            <a:r>
              <a:rPr lang="zh-CN" altLang="zh-CN" sz="2000" smtClean="0">
                <a:latin typeface="Times New Roman" pitchFamily="18" charset="0"/>
              </a:rPr>
              <a:t>。同时自己也得发送一个</a:t>
            </a:r>
            <a:r>
              <a:rPr lang="en-US" altLang="zh-CN" sz="2000" smtClean="0">
                <a:latin typeface="Times New Roman" pitchFamily="18" charset="0"/>
              </a:rPr>
              <a:t>SYN</a:t>
            </a:r>
            <a:r>
              <a:rPr lang="zh-CN" altLang="zh-CN" sz="2000" smtClean="0">
                <a:latin typeface="Times New Roman" pitchFamily="18" charset="0"/>
              </a:rPr>
              <a:t>分节，它含有服务器将在同一连接中发送的数据的初始序列号。服务器以单个分节向客户发送</a:t>
            </a:r>
            <a:r>
              <a:rPr lang="en-US" altLang="zh-CN" sz="2000" smtClean="0">
                <a:latin typeface="Times New Roman" pitchFamily="18" charset="0"/>
              </a:rPr>
              <a:t>SYN</a:t>
            </a:r>
            <a:r>
              <a:rPr lang="zh-CN" altLang="zh-CN" sz="2000" smtClean="0">
                <a:latin typeface="Times New Roman" pitchFamily="18" charset="0"/>
              </a:rPr>
              <a:t>和对客户</a:t>
            </a:r>
            <a:r>
              <a:rPr lang="en-US" altLang="zh-CN" sz="2000" smtClean="0">
                <a:latin typeface="Times New Roman" pitchFamily="18" charset="0"/>
              </a:rPr>
              <a:t>SYN</a:t>
            </a:r>
            <a:r>
              <a:rPr lang="zh-CN" altLang="zh-CN" sz="2000" smtClean="0">
                <a:latin typeface="Times New Roman" pitchFamily="18" charset="0"/>
              </a:rPr>
              <a:t>的</a:t>
            </a:r>
            <a:r>
              <a:rPr lang="en-US" altLang="zh-CN" sz="2000" smtClean="0">
                <a:latin typeface="Times New Roman" pitchFamily="18" charset="0"/>
              </a:rPr>
              <a:t>ACK</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）客户必须确认服务器的</a:t>
            </a:r>
            <a:r>
              <a:rPr lang="en-US" altLang="zh-CN" sz="2000" smtClean="0">
                <a:latin typeface="Times New Roman" pitchFamily="18" charset="0"/>
              </a:rPr>
              <a:t>SYN</a:t>
            </a:r>
            <a:r>
              <a:rPr lang="zh-CN" altLang="zh-CN" sz="2000" smtClean="0">
                <a:latin typeface="Times New Roman" pitchFamily="18"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61443" name="内容占位符 2"/>
          <p:cNvSpPr>
            <a:spLocks noGrp="1"/>
          </p:cNvSpPr>
          <p:nvPr>
            <p:ph idx="1"/>
          </p:nvPr>
        </p:nvSpPr>
        <p:spPr>
          <a:xfrm>
            <a:off x="36513" y="908050"/>
            <a:ext cx="9107487"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rPr>
              <a:t>的连接建立</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连接建立过程中要解决以下三个问题。</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）要使每一方能够确知对方的存在。</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）要允许双方协商一些参数（如最大报文段长度、最大窗口大小、服务质量等）。</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）能够对运输实体资源（如缓存大小，连接表中的项目等）进行分配。</a:t>
            </a:r>
          </a:p>
          <a:p>
            <a:pPr>
              <a:spcBef>
                <a:spcPct val="0"/>
              </a:spcBef>
            </a:pPr>
            <a:r>
              <a:rPr lang="en-US" altLang="zh-CN" sz="2000" smtClean="0">
                <a:latin typeface="Times New Roman" pitchFamily="18" charset="0"/>
              </a:rPr>
              <a:t>TCP</a:t>
            </a:r>
            <a:r>
              <a:rPr lang="zh-CN" altLang="zh-CN" sz="2000" smtClean="0">
                <a:latin typeface="Times New Roman" pitchFamily="18" charset="0"/>
              </a:rPr>
              <a:t>连接的建立都是采用客户端服务器方式。主动发起连接建立的应用进程叫做客户（</a:t>
            </a:r>
            <a:r>
              <a:rPr lang="en-US" altLang="zh-CN" sz="2000" smtClean="0">
                <a:latin typeface="Times New Roman" pitchFamily="18" charset="0"/>
              </a:rPr>
              <a:t>Client</a:t>
            </a:r>
            <a:r>
              <a:rPr lang="zh-CN" altLang="zh-CN" sz="2000" smtClean="0">
                <a:latin typeface="Times New Roman" pitchFamily="18" charset="0"/>
              </a:rPr>
              <a:t>）；被动等待连接建立的应用进程叫做服务器（</a:t>
            </a:r>
            <a:r>
              <a:rPr lang="en-US" altLang="zh-CN" sz="2000" smtClean="0">
                <a:latin typeface="Times New Roman" pitchFamily="18" charset="0"/>
              </a:rPr>
              <a:t>Server</a:t>
            </a:r>
            <a:r>
              <a:rPr lang="zh-CN" altLang="zh-CN" sz="2000" smtClean="0">
                <a:latin typeface="Times New Roman" pitchFamily="18" charset="0"/>
              </a:rPr>
              <a:t>）。</a:t>
            </a:r>
          </a:p>
          <a:p>
            <a:pPr>
              <a:spcBef>
                <a:spcPct val="0"/>
              </a:spcBef>
            </a:pPr>
            <a:r>
              <a:rPr lang="zh-CN" altLang="zh-CN" sz="2000" smtClean="0">
                <a:latin typeface="Times New Roman" pitchFamily="18" charset="0"/>
              </a:rPr>
              <a:t>用三次握手建立的</a:t>
            </a:r>
            <a:r>
              <a:rPr lang="en-US" altLang="zh-CN" sz="2000" smtClean="0">
                <a:latin typeface="Times New Roman" pitchFamily="18" charset="0"/>
              </a:rPr>
              <a:t>TCP</a:t>
            </a:r>
            <a:r>
              <a:rPr lang="zh-CN" altLang="zh-CN" sz="2000" smtClean="0">
                <a:latin typeface="Times New Roman" pitchFamily="18" charset="0"/>
              </a:rPr>
              <a:t>连接如图</a:t>
            </a:r>
            <a:r>
              <a:rPr lang="en-US" altLang="zh-CN" sz="2000" smtClean="0">
                <a:latin typeface="Times New Roman" pitchFamily="18" charset="0"/>
              </a:rPr>
              <a:t>7-11</a:t>
            </a:r>
            <a:r>
              <a:rPr lang="zh-CN" altLang="zh-CN" sz="2000" smtClean="0">
                <a:latin typeface="Times New Roman" pitchFamily="18" charset="0"/>
              </a:rPr>
              <a:t>所示。</a:t>
            </a: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860800"/>
            <a:ext cx="4579937"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30538" y="6308725"/>
            <a:ext cx="3270250" cy="647700"/>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7-11  TCP</a:t>
            </a:r>
            <a:r>
              <a:rPr lang="zh-CN" altLang="zh-CN" dirty="0">
                <a:latin typeface="+mn-lt"/>
                <a:ea typeface="+mj-ea"/>
              </a:rPr>
              <a:t>连接的三次握手</a:t>
            </a:r>
          </a:p>
          <a:p>
            <a:pPr>
              <a:defRPr/>
            </a:pP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62467" name="内容占位符 2"/>
          <p:cNvSpPr>
            <a:spLocks noGrp="1"/>
          </p:cNvSpPr>
          <p:nvPr>
            <p:ph idx="1"/>
          </p:nvPr>
        </p:nvSpPr>
        <p:spPr>
          <a:xfrm>
            <a:off x="36513" y="908050"/>
            <a:ext cx="9107487"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rPr>
              <a:t>的连接建立</a:t>
            </a:r>
            <a:endParaRPr lang="en-US" altLang="zh-CN" smtClean="0">
              <a:solidFill>
                <a:srgbClr val="FF0000"/>
              </a:solidFill>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图</a:t>
            </a:r>
            <a:r>
              <a:rPr lang="en-US" altLang="zh-CN" sz="2000" smtClean="0">
                <a:latin typeface="Times New Roman" pitchFamily="18" charset="0"/>
              </a:rPr>
              <a:t>7-11</a:t>
            </a:r>
            <a:r>
              <a:rPr lang="zh-CN" altLang="zh-CN" sz="2000" smtClean="0">
                <a:latin typeface="Times New Roman" pitchFamily="18" charset="0"/>
              </a:rPr>
              <a:t>中，建立</a:t>
            </a:r>
            <a:r>
              <a:rPr lang="en-US" altLang="zh-CN" sz="2000" smtClean="0">
                <a:latin typeface="Times New Roman" pitchFamily="18" charset="0"/>
              </a:rPr>
              <a:t>TCP</a:t>
            </a:r>
            <a:r>
              <a:rPr lang="zh-CN" altLang="zh-CN" sz="2000" smtClean="0">
                <a:latin typeface="Times New Roman" pitchFamily="18" charset="0"/>
              </a:rPr>
              <a:t>连接的步骤如下。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A</a:t>
            </a:r>
            <a:r>
              <a:rPr lang="zh-CN" altLang="zh-CN" sz="2000" smtClean="0">
                <a:latin typeface="Times New Roman" pitchFamily="18" charset="0"/>
              </a:rPr>
              <a:t>的</a:t>
            </a:r>
            <a:r>
              <a:rPr lang="en-US" altLang="zh-CN" sz="2000" smtClean="0">
                <a:latin typeface="Times New Roman" pitchFamily="18" charset="0"/>
              </a:rPr>
              <a:t>TCP</a:t>
            </a:r>
            <a:r>
              <a:rPr lang="zh-CN" altLang="zh-CN" sz="2000" smtClean="0">
                <a:latin typeface="Times New Roman" pitchFamily="18" charset="0"/>
              </a:rPr>
              <a:t>向</a:t>
            </a:r>
            <a:r>
              <a:rPr lang="en-US" altLang="zh-CN" sz="2000" smtClean="0">
                <a:latin typeface="Times New Roman" pitchFamily="18" charset="0"/>
              </a:rPr>
              <a:t>B</a:t>
            </a:r>
            <a:r>
              <a:rPr lang="zh-CN" altLang="zh-CN" sz="2000" smtClean="0">
                <a:latin typeface="Times New Roman" pitchFamily="18" charset="0"/>
              </a:rPr>
              <a:t>发出连接请求报文段，其首部中的同步位</a:t>
            </a:r>
            <a:r>
              <a:rPr lang="en-US" altLang="zh-CN" sz="2000" smtClean="0">
                <a:latin typeface="Times New Roman" pitchFamily="18" charset="0"/>
              </a:rPr>
              <a:t>SYN</a:t>
            </a:r>
            <a:r>
              <a:rPr lang="zh-CN" altLang="zh-CN" sz="2000" smtClean="0">
                <a:latin typeface="Times New Roman" pitchFamily="18" charset="0"/>
              </a:rPr>
              <a:t>应置为</a:t>
            </a:r>
            <a:r>
              <a:rPr lang="en-US" altLang="zh-CN" sz="2000" smtClean="0">
                <a:latin typeface="Times New Roman" pitchFamily="18" charset="0"/>
              </a:rPr>
              <a:t>1</a:t>
            </a:r>
            <a:r>
              <a:rPr lang="zh-CN" altLang="zh-CN" sz="2000" smtClean="0">
                <a:latin typeface="Times New Roman" pitchFamily="18" charset="0"/>
              </a:rPr>
              <a:t>，并选择序号</a:t>
            </a:r>
            <a:r>
              <a:rPr lang="en-US" altLang="zh-CN" sz="2000" smtClean="0">
                <a:latin typeface="Times New Roman" pitchFamily="18" charset="0"/>
              </a:rPr>
              <a:t>x</a:t>
            </a:r>
            <a:r>
              <a:rPr lang="zh-CN" altLang="zh-CN" sz="2000" smtClean="0">
                <a:latin typeface="Times New Roman" pitchFamily="18" charset="0"/>
              </a:rPr>
              <a:t>，表明传送数据时的第一个数据字节的序号是</a:t>
            </a:r>
            <a:r>
              <a:rPr lang="en-US" altLang="zh-CN" sz="2000" smtClean="0">
                <a:latin typeface="Times New Roman" pitchFamily="18" charset="0"/>
              </a:rPr>
              <a:t>x</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B</a:t>
            </a:r>
            <a:r>
              <a:rPr lang="zh-CN" altLang="zh-CN" sz="2000" smtClean="0">
                <a:latin typeface="Times New Roman" pitchFamily="18" charset="0"/>
              </a:rPr>
              <a:t>的</a:t>
            </a:r>
            <a:r>
              <a:rPr lang="en-US" altLang="zh-CN" sz="2000" smtClean="0">
                <a:latin typeface="Times New Roman" pitchFamily="18" charset="0"/>
              </a:rPr>
              <a:t>TCP</a:t>
            </a:r>
            <a:r>
              <a:rPr lang="zh-CN" altLang="zh-CN" sz="2000" smtClean="0">
                <a:latin typeface="Times New Roman" pitchFamily="18" charset="0"/>
              </a:rPr>
              <a:t>收到连接请求报文段后，如同意，则发回确认。</a:t>
            </a:r>
            <a:r>
              <a:rPr lang="en-US" altLang="zh-CN" sz="2000" smtClean="0">
                <a:latin typeface="Times New Roman" pitchFamily="18" charset="0"/>
              </a:rPr>
              <a:t>B</a:t>
            </a:r>
            <a:r>
              <a:rPr lang="zh-CN" altLang="zh-CN" sz="2000" smtClean="0">
                <a:latin typeface="Times New Roman" pitchFamily="18" charset="0"/>
              </a:rPr>
              <a:t>在确认报文段中应将</a:t>
            </a:r>
            <a:r>
              <a:rPr lang="en-US" altLang="zh-CN" sz="2000" smtClean="0">
                <a:latin typeface="Times New Roman" pitchFamily="18" charset="0"/>
              </a:rPr>
              <a:t>SYN</a:t>
            </a:r>
            <a:r>
              <a:rPr lang="zh-CN" altLang="zh-CN" sz="2000" smtClean="0">
                <a:latin typeface="Times New Roman" pitchFamily="18" charset="0"/>
              </a:rPr>
              <a:t>置为</a:t>
            </a:r>
            <a:r>
              <a:rPr lang="en-US" altLang="zh-CN" sz="2000" smtClean="0">
                <a:latin typeface="Times New Roman" pitchFamily="18" charset="0"/>
              </a:rPr>
              <a:t>1</a:t>
            </a:r>
            <a:r>
              <a:rPr lang="zh-CN" altLang="zh-CN" sz="2000" smtClean="0">
                <a:latin typeface="Times New Roman" pitchFamily="18" charset="0"/>
              </a:rPr>
              <a:t>，其确认号应为</a:t>
            </a:r>
            <a:r>
              <a:rPr lang="en-US" altLang="zh-CN" sz="2000" smtClean="0">
                <a:latin typeface="Times New Roman" pitchFamily="18" charset="0"/>
              </a:rPr>
              <a:t>x</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，同时也为自己选择序号</a:t>
            </a:r>
            <a:r>
              <a:rPr lang="en-US" altLang="zh-CN" sz="2000" smtClean="0">
                <a:latin typeface="Times New Roman" pitchFamily="18" charset="0"/>
              </a:rPr>
              <a:t>y</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A</a:t>
            </a:r>
            <a:r>
              <a:rPr lang="zh-CN" altLang="zh-CN" sz="2000" smtClean="0">
                <a:latin typeface="Times New Roman" pitchFamily="18" charset="0"/>
              </a:rPr>
              <a:t>收到此报文段后，向</a:t>
            </a:r>
            <a:r>
              <a:rPr lang="en-US" altLang="zh-CN" sz="2000" smtClean="0">
                <a:latin typeface="Times New Roman" pitchFamily="18" charset="0"/>
              </a:rPr>
              <a:t>B</a:t>
            </a:r>
            <a:r>
              <a:rPr lang="zh-CN" altLang="zh-CN" sz="2000" smtClean="0">
                <a:latin typeface="Times New Roman" pitchFamily="18" charset="0"/>
              </a:rPr>
              <a:t>给出确认，其确认号应为</a:t>
            </a:r>
            <a:r>
              <a:rPr lang="en-US" altLang="zh-CN" sz="2000" smtClean="0">
                <a:latin typeface="Times New Roman" pitchFamily="18" charset="0"/>
              </a:rPr>
              <a:t>y</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A</a:t>
            </a:r>
            <a:r>
              <a:rPr lang="zh-CN" altLang="zh-CN" sz="2000" smtClean="0">
                <a:latin typeface="Times New Roman" pitchFamily="18" charset="0"/>
              </a:rPr>
              <a:t>的</a:t>
            </a:r>
            <a:r>
              <a:rPr lang="en-US" altLang="zh-CN" sz="2000" smtClean="0">
                <a:latin typeface="Times New Roman" pitchFamily="18" charset="0"/>
              </a:rPr>
              <a:t>TCP</a:t>
            </a:r>
            <a:r>
              <a:rPr lang="zh-CN" altLang="zh-CN" sz="2000" smtClean="0">
                <a:latin typeface="Times New Roman" pitchFamily="18" charset="0"/>
              </a:rPr>
              <a:t>通知上层应用进程，连接已经建立。</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）当运行服务器进程的主机</a:t>
            </a:r>
            <a:r>
              <a:rPr lang="en-US" altLang="zh-CN" sz="2000" smtClean="0">
                <a:latin typeface="Times New Roman" pitchFamily="18" charset="0"/>
              </a:rPr>
              <a:t>B</a:t>
            </a:r>
            <a:r>
              <a:rPr lang="zh-CN" altLang="zh-CN" sz="2000" smtClean="0">
                <a:latin typeface="Times New Roman" pitchFamily="18" charset="0"/>
              </a:rPr>
              <a:t>的</a:t>
            </a:r>
            <a:r>
              <a:rPr lang="en-US" altLang="zh-CN" sz="2000" smtClean="0">
                <a:latin typeface="Times New Roman" pitchFamily="18" charset="0"/>
              </a:rPr>
              <a:t>TCP</a:t>
            </a:r>
            <a:r>
              <a:rPr lang="zh-CN" altLang="zh-CN" sz="2000" smtClean="0">
                <a:latin typeface="Times New Roman" pitchFamily="18" charset="0"/>
              </a:rPr>
              <a:t>收到主机</a:t>
            </a:r>
            <a:r>
              <a:rPr lang="en-US" altLang="zh-CN" sz="2000" smtClean="0">
                <a:latin typeface="Times New Roman" pitchFamily="18" charset="0"/>
              </a:rPr>
              <a:t>A</a:t>
            </a:r>
            <a:r>
              <a:rPr lang="zh-CN" altLang="zh-CN" sz="2000" smtClean="0">
                <a:latin typeface="Times New Roman" pitchFamily="18" charset="0"/>
              </a:rPr>
              <a:t>的确认后，也通知其上层应用进程，连接已经建立。</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连接建立过程至少需要交换三个分组，因此称为</a:t>
            </a:r>
            <a:r>
              <a:rPr lang="en-US" altLang="zh-CN" sz="2000" smtClean="0">
                <a:latin typeface="Times New Roman" pitchFamily="18" charset="0"/>
              </a:rPr>
              <a:t>TCP</a:t>
            </a:r>
            <a:r>
              <a:rPr lang="zh-CN" altLang="zh-CN" sz="2000" smtClean="0">
                <a:latin typeface="Times New Roman" pitchFamily="18" charset="0"/>
              </a:rPr>
              <a:t>的三路握手（</a:t>
            </a:r>
            <a:r>
              <a:rPr lang="en-US" altLang="zh-CN" sz="2000" smtClean="0">
                <a:latin typeface="Times New Roman" pitchFamily="18" charset="0"/>
              </a:rPr>
              <a:t>Three-Way Handshake</a:t>
            </a:r>
            <a:r>
              <a:rPr lang="zh-CN" altLang="zh-CN" sz="2000" smtClean="0">
                <a:latin typeface="Times New Roman" pitchFamily="18"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3" name="内容占位符 2"/>
          <p:cNvSpPr>
            <a:spLocks noGrp="1"/>
          </p:cNvSpPr>
          <p:nvPr>
            <p:ph idx="1"/>
          </p:nvPr>
        </p:nvSpPr>
        <p:spPr>
          <a:xfrm>
            <a:off x="180975" y="908050"/>
            <a:ext cx="8783638" cy="5400675"/>
          </a:xfrm>
        </p:spPr>
        <p:txBody>
          <a:bodyPr/>
          <a:lstStyle/>
          <a:p>
            <a:pPr>
              <a:defRPr/>
            </a:pPr>
            <a:r>
              <a:rPr lang="en-US" altLang="zh-CN" dirty="0" smtClean="0">
                <a:solidFill>
                  <a:srgbClr val="FF0000"/>
                </a:solidFill>
                <a:latin typeface="+mn-lt"/>
              </a:rPr>
              <a:t>TCP</a:t>
            </a:r>
            <a:r>
              <a:rPr lang="zh-CN" altLang="zh-CN" dirty="0">
                <a:solidFill>
                  <a:srgbClr val="FF0000"/>
                </a:solidFill>
                <a:latin typeface="+mn-lt"/>
              </a:rPr>
              <a:t>的</a:t>
            </a:r>
            <a:r>
              <a:rPr lang="zh-CN" altLang="zh-CN" dirty="0" smtClean="0">
                <a:solidFill>
                  <a:srgbClr val="FF0000"/>
                </a:solidFill>
                <a:latin typeface="+mn-lt"/>
              </a:rPr>
              <a:t>连接释放</a:t>
            </a:r>
            <a:endParaRPr lang="en-US" altLang="zh-CN" dirty="0" smtClean="0">
              <a:solidFill>
                <a:srgbClr val="FF0000"/>
              </a:solidFill>
              <a:latin typeface="+mn-lt"/>
            </a:endParaRPr>
          </a:p>
          <a:p>
            <a:pPr>
              <a:defRPr/>
            </a:pPr>
            <a:endParaRPr lang="en-US" altLang="zh-CN" sz="2000" dirty="0" smtClean="0">
              <a:latin typeface="+mn-lt"/>
            </a:endParaRPr>
          </a:p>
          <a:p>
            <a:pPr>
              <a:defRPr/>
            </a:pPr>
            <a:r>
              <a:rPr lang="en-US" altLang="zh-CN" sz="2000" dirty="0">
                <a:latin typeface="+mn-lt"/>
              </a:rPr>
              <a:t> </a:t>
            </a:r>
            <a:r>
              <a:rPr lang="en-US" altLang="zh-CN" sz="2000" dirty="0" smtClean="0">
                <a:latin typeface="+mn-lt"/>
              </a:rPr>
              <a:t>       </a:t>
            </a:r>
            <a:r>
              <a:rPr lang="en-US" altLang="zh-CN" sz="2000" dirty="0">
                <a:latin typeface="+mn-lt"/>
                <a:ea typeface="+mj-ea"/>
              </a:rPr>
              <a:t>TCP</a:t>
            </a:r>
            <a:r>
              <a:rPr lang="zh-CN" altLang="zh-CN" sz="2000" dirty="0">
                <a:latin typeface="+mn-lt"/>
                <a:ea typeface="+mj-ea"/>
              </a:rPr>
              <a:t>连接释放的过程如图</a:t>
            </a:r>
            <a:r>
              <a:rPr lang="en-US" altLang="zh-CN" sz="2000" dirty="0">
                <a:latin typeface="+mn-lt"/>
                <a:ea typeface="+mj-ea"/>
              </a:rPr>
              <a:t>7-12</a:t>
            </a:r>
            <a:r>
              <a:rPr lang="zh-CN" altLang="zh-CN" sz="2000" dirty="0">
                <a:latin typeface="+mn-lt"/>
                <a:ea typeface="+mj-ea"/>
              </a:rPr>
              <a:t>所示，主机</a:t>
            </a:r>
            <a:r>
              <a:rPr lang="en-US" altLang="zh-CN" sz="2000" dirty="0">
                <a:latin typeface="+mn-lt"/>
                <a:ea typeface="+mj-ea"/>
              </a:rPr>
              <a:t>A</a:t>
            </a:r>
            <a:r>
              <a:rPr lang="zh-CN" altLang="zh-CN" sz="2000" dirty="0">
                <a:latin typeface="+mn-lt"/>
                <a:ea typeface="+mj-ea"/>
              </a:rPr>
              <a:t>中的应用进程先向其</a:t>
            </a:r>
            <a:r>
              <a:rPr lang="en-US" altLang="zh-CN" sz="2000" dirty="0">
                <a:latin typeface="+mn-lt"/>
                <a:ea typeface="+mj-ea"/>
              </a:rPr>
              <a:t>TCP</a:t>
            </a:r>
            <a:r>
              <a:rPr lang="zh-CN" altLang="zh-CN" sz="2000" dirty="0">
                <a:latin typeface="+mn-lt"/>
                <a:ea typeface="+mj-ea"/>
              </a:rPr>
              <a:t>发出连接释放请求，并且不再发送数据，</a:t>
            </a:r>
            <a:r>
              <a:rPr lang="en-US" altLang="zh-CN" sz="2000" dirty="0">
                <a:latin typeface="+mn-lt"/>
                <a:ea typeface="+mj-ea"/>
              </a:rPr>
              <a:t>TCP</a:t>
            </a:r>
            <a:r>
              <a:rPr lang="zh-CN" altLang="zh-CN" sz="2000" dirty="0">
                <a:latin typeface="+mn-lt"/>
                <a:ea typeface="+mj-ea"/>
              </a:rPr>
              <a:t>通知对方要释放从</a:t>
            </a:r>
            <a:r>
              <a:rPr lang="en-US" altLang="zh-CN" sz="2000" dirty="0">
                <a:latin typeface="+mn-lt"/>
                <a:ea typeface="+mj-ea"/>
              </a:rPr>
              <a:t>A</a:t>
            </a:r>
            <a:r>
              <a:rPr lang="zh-CN" altLang="zh-CN" sz="2000" dirty="0">
                <a:latin typeface="+mn-lt"/>
                <a:ea typeface="+mj-ea"/>
              </a:rPr>
              <a:t>到</a:t>
            </a:r>
            <a:r>
              <a:rPr lang="en-US" altLang="zh-CN" sz="2000" dirty="0">
                <a:latin typeface="+mn-lt"/>
                <a:ea typeface="+mj-ea"/>
              </a:rPr>
              <a:t>B</a:t>
            </a:r>
            <a:r>
              <a:rPr lang="zh-CN" altLang="zh-CN" sz="2000" dirty="0">
                <a:latin typeface="+mn-lt"/>
                <a:ea typeface="+mj-ea"/>
              </a:rPr>
              <a:t>这个方向的连接。</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92375"/>
            <a:ext cx="4008437"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79613" y="5157788"/>
            <a:ext cx="4392612" cy="368300"/>
          </a:xfrm>
          <a:prstGeom prst="rect">
            <a:avLst/>
          </a:prstGeom>
          <a:noFill/>
        </p:spPr>
        <p:txBody>
          <a:bodyPr>
            <a:spAutoFit/>
          </a:bodyPr>
          <a:lstStyle/>
          <a:p>
            <a:pPr algn="ctr">
              <a:defRPr/>
            </a:pPr>
            <a:r>
              <a:rPr lang="zh-CN" altLang="en-US" dirty="0">
                <a:latin typeface="+mn-lt"/>
                <a:ea typeface="+mj-ea"/>
              </a:rPr>
              <a:t>图</a:t>
            </a:r>
            <a:r>
              <a:rPr lang="en-US" altLang="zh-CN" dirty="0">
                <a:latin typeface="+mn-lt"/>
                <a:ea typeface="+mj-ea"/>
              </a:rPr>
              <a:t>7-12  TCP</a:t>
            </a:r>
            <a:r>
              <a:rPr lang="zh-CN" altLang="en-US" dirty="0">
                <a:latin typeface="+mn-lt"/>
                <a:ea typeface="+mj-ea"/>
              </a:rPr>
              <a:t>连接释放的过程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64515" name="内容占位符 2"/>
          <p:cNvSpPr>
            <a:spLocks noGrp="1"/>
          </p:cNvSpPr>
          <p:nvPr>
            <p:ph idx="1"/>
          </p:nvPr>
        </p:nvSpPr>
        <p:spPr>
          <a:xfrm>
            <a:off x="180975" y="908050"/>
            <a:ext cx="8963025"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的连接释放</a:t>
            </a:r>
            <a:endParaRPr lang="en-US" altLang="zh-CN" sz="2000" smtClean="0">
              <a:latin typeface="Times New Roman" pitchFamily="18" charset="0"/>
            </a:endParaRPr>
          </a:p>
          <a:p>
            <a:pPr>
              <a:spcBef>
                <a:spcPct val="0"/>
              </a:spcBef>
            </a:pPr>
            <a:r>
              <a:rPr lang="en-US" altLang="zh-CN" sz="1800" smtClean="0"/>
              <a:t> </a:t>
            </a:r>
            <a:r>
              <a:rPr lang="en-US" altLang="zh-CN" sz="1800" smtClean="0">
                <a:latin typeface="Times New Roman" pitchFamily="18" charset="0"/>
              </a:rPr>
              <a:t>     TCP</a:t>
            </a:r>
            <a:r>
              <a:rPr lang="zh-CN" altLang="zh-CN" sz="1800" smtClean="0">
                <a:latin typeface="Times New Roman" pitchFamily="18" charset="0"/>
              </a:rPr>
              <a:t>用三个分节建立一个连接，终止一个连接则需四个分节。终止</a:t>
            </a:r>
            <a:r>
              <a:rPr lang="en-US" altLang="zh-CN" sz="1800" smtClean="0">
                <a:latin typeface="Times New Roman" pitchFamily="18" charset="0"/>
              </a:rPr>
              <a:t>TCP</a:t>
            </a:r>
            <a:r>
              <a:rPr lang="zh-CN" altLang="zh-CN" sz="1800" smtClean="0">
                <a:latin typeface="Times New Roman" pitchFamily="18" charset="0"/>
              </a:rPr>
              <a:t>连接的步骤如下。</a:t>
            </a:r>
          </a:p>
          <a:p>
            <a:pPr>
              <a:spcBef>
                <a:spcPct val="0"/>
              </a:spcBef>
            </a:pPr>
            <a:r>
              <a:rPr lang="zh-CN" altLang="zh-CN" sz="1800" smtClean="0">
                <a:latin typeface="Times New Roman" pitchFamily="18" charset="0"/>
              </a:rPr>
              <a:t>（</a:t>
            </a:r>
            <a:r>
              <a:rPr lang="en-US" altLang="zh-CN" sz="1800" smtClean="0">
                <a:latin typeface="Times New Roman" pitchFamily="18" charset="0"/>
              </a:rPr>
              <a:t>1</a:t>
            </a:r>
            <a:r>
              <a:rPr lang="zh-CN" altLang="zh-CN" sz="1800" smtClean="0">
                <a:latin typeface="Times New Roman" pitchFamily="18" charset="0"/>
              </a:rPr>
              <a:t>）某个应用进程首先调用</a:t>
            </a:r>
            <a:r>
              <a:rPr lang="en-US" altLang="zh-CN" sz="1800" smtClean="0">
                <a:latin typeface="Times New Roman" pitchFamily="18" charset="0"/>
              </a:rPr>
              <a:t>close</a:t>
            </a:r>
            <a:r>
              <a:rPr lang="zh-CN" altLang="zh-CN" sz="1800" smtClean="0">
                <a:latin typeface="Times New Roman" pitchFamily="18" charset="0"/>
              </a:rPr>
              <a:t>，称这一端执行主动关闭（</a:t>
            </a:r>
            <a:r>
              <a:rPr lang="en-US" altLang="zh-CN" sz="1800" smtClean="0">
                <a:latin typeface="Times New Roman" pitchFamily="18" charset="0"/>
              </a:rPr>
              <a:t>Active Close</a:t>
            </a:r>
            <a:r>
              <a:rPr lang="zh-CN" altLang="zh-CN" sz="1800" smtClean="0">
                <a:latin typeface="Times New Roman" pitchFamily="18" charset="0"/>
              </a:rPr>
              <a:t>）。这一端的</a:t>
            </a:r>
            <a:r>
              <a:rPr lang="en-US" altLang="zh-CN" sz="1800" smtClean="0">
                <a:latin typeface="Times New Roman" pitchFamily="18" charset="0"/>
              </a:rPr>
              <a:t>TCP</a:t>
            </a:r>
            <a:r>
              <a:rPr lang="zh-CN" altLang="zh-CN" sz="1800" smtClean="0">
                <a:latin typeface="Times New Roman" pitchFamily="18" charset="0"/>
              </a:rPr>
              <a:t>于是发送一个</a:t>
            </a:r>
            <a:r>
              <a:rPr lang="en-US" altLang="zh-CN" sz="1800" smtClean="0">
                <a:latin typeface="Times New Roman" pitchFamily="18" charset="0"/>
              </a:rPr>
              <a:t>FIN</a:t>
            </a:r>
            <a:r>
              <a:rPr lang="zh-CN" altLang="zh-CN" sz="1800" smtClean="0">
                <a:latin typeface="Times New Roman" pitchFamily="18" charset="0"/>
              </a:rPr>
              <a:t>分节，表示数据发送完毕。</a:t>
            </a:r>
          </a:p>
          <a:p>
            <a:pPr>
              <a:spcBef>
                <a:spcPct val="0"/>
              </a:spcBef>
            </a:pPr>
            <a:r>
              <a:rPr lang="zh-CN" altLang="zh-CN" sz="1800" smtClean="0">
                <a:latin typeface="Times New Roman" pitchFamily="18" charset="0"/>
              </a:rPr>
              <a:t>（</a:t>
            </a:r>
            <a:r>
              <a:rPr lang="en-US" altLang="zh-CN" sz="1800" smtClean="0">
                <a:latin typeface="Times New Roman" pitchFamily="18" charset="0"/>
              </a:rPr>
              <a:t>2</a:t>
            </a:r>
            <a:r>
              <a:rPr lang="zh-CN" altLang="zh-CN" sz="1800" smtClean="0">
                <a:latin typeface="Times New Roman" pitchFamily="18" charset="0"/>
              </a:rPr>
              <a:t>）接收到</a:t>
            </a:r>
            <a:r>
              <a:rPr lang="en-US" altLang="zh-CN" sz="1800" smtClean="0">
                <a:latin typeface="Times New Roman" pitchFamily="18" charset="0"/>
              </a:rPr>
              <a:t>FIN</a:t>
            </a:r>
            <a:r>
              <a:rPr lang="zh-CN" altLang="zh-CN" sz="1800" smtClean="0">
                <a:latin typeface="Times New Roman" pitchFamily="18" charset="0"/>
              </a:rPr>
              <a:t>的另一端执行被动关闭（</a:t>
            </a:r>
            <a:r>
              <a:rPr lang="en-US" altLang="zh-CN" sz="1800" smtClean="0">
                <a:latin typeface="Times New Roman" pitchFamily="18" charset="0"/>
              </a:rPr>
              <a:t>Passive Close</a:t>
            </a:r>
            <a:r>
              <a:rPr lang="zh-CN" altLang="zh-CN" sz="1800" smtClean="0">
                <a:latin typeface="Times New Roman" pitchFamily="18" charset="0"/>
              </a:rPr>
              <a:t>）。这个</a:t>
            </a:r>
            <a:r>
              <a:rPr lang="en-US" altLang="zh-CN" sz="1800" smtClean="0">
                <a:latin typeface="Times New Roman" pitchFamily="18" charset="0"/>
              </a:rPr>
              <a:t>FIN</a:t>
            </a:r>
            <a:r>
              <a:rPr lang="zh-CN" altLang="zh-CN" sz="1800" smtClean="0">
                <a:latin typeface="Times New Roman" pitchFamily="18" charset="0"/>
              </a:rPr>
              <a:t>由</a:t>
            </a:r>
            <a:r>
              <a:rPr lang="en-US" altLang="zh-CN" sz="1800" smtClean="0">
                <a:latin typeface="Times New Roman" pitchFamily="18" charset="0"/>
              </a:rPr>
              <a:t>TCP</a:t>
            </a:r>
            <a:r>
              <a:rPr lang="zh-CN" altLang="zh-CN" sz="1800" smtClean="0">
                <a:latin typeface="Times New Roman" pitchFamily="18" charset="0"/>
              </a:rPr>
              <a:t>确认。它的接收也作为文件结束符传递给接收方应用进程（放在已排队等候该应用进程接收的任何其他数据之后），因为</a:t>
            </a:r>
            <a:r>
              <a:rPr lang="en-US" altLang="zh-CN" sz="1800" smtClean="0">
                <a:latin typeface="Times New Roman" pitchFamily="18" charset="0"/>
              </a:rPr>
              <a:t>FIN</a:t>
            </a:r>
            <a:r>
              <a:rPr lang="zh-CN" altLang="zh-CN" sz="1800" smtClean="0">
                <a:latin typeface="Times New Roman" pitchFamily="18" charset="0"/>
              </a:rPr>
              <a:t>的接收意味着应用进程在相应连接上再也接收不到额外数据。</a:t>
            </a:r>
          </a:p>
          <a:p>
            <a:pPr>
              <a:spcBef>
                <a:spcPct val="0"/>
              </a:spcBef>
            </a:pPr>
            <a:r>
              <a:rPr lang="zh-CN" altLang="zh-CN" sz="1800" smtClean="0">
                <a:latin typeface="Times New Roman" pitchFamily="18" charset="0"/>
              </a:rPr>
              <a:t>（</a:t>
            </a:r>
            <a:r>
              <a:rPr lang="en-US" altLang="zh-CN" sz="1800" smtClean="0">
                <a:latin typeface="Times New Roman" pitchFamily="18" charset="0"/>
              </a:rPr>
              <a:t>3</a:t>
            </a:r>
            <a:r>
              <a:rPr lang="zh-CN" altLang="zh-CN" sz="1800" smtClean="0">
                <a:latin typeface="Times New Roman" pitchFamily="18" charset="0"/>
              </a:rPr>
              <a:t>）一段时间后，接收到文件结束符的应用进程将调用</a:t>
            </a:r>
            <a:r>
              <a:rPr lang="en-US" altLang="zh-CN" sz="1800" smtClean="0">
                <a:latin typeface="Times New Roman" pitchFamily="18" charset="0"/>
              </a:rPr>
              <a:t>close</a:t>
            </a:r>
            <a:r>
              <a:rPr lang="zh-CN" altLang="zh-CN" sz="1800" smtClean="0">
                <a:latin typeface="Times New Roman" pitchFamily="18" charset="0"/>
              </a:rPr>
              <a:t>关闭它的套接口。这导致它的</a:t>
            </a:r>
            <a:r>
              <a:rPr lang="en-US" altLang="zh-CN" sz="1800" smtClean="0">
                <a:latin typeface="Times New Roman" pitchFamily="18" charset="0"/>
              </a:rPr>
              <a:t>TCP</a:t>
            </a:r>
            <a:r>
              <a:rPr lang="zh-CN" altLang="zh-CN" sz="1800" smtClean="0">
                <a:latin typeface="Times New Roman" pitchFamily="18" charset="0"/>
              </a:rPr>
              <a:t>也发送一个</a:t>
            </a:r>
            <a:r>
              <a:rPr lang="en-US" altLang="zh-CN" sz="1800" smtClean="0">
                <a:latin typeface="Times New Roman" pitchFamily="18" charset="0"/>
              </a:rPr>
              <a:t>FIN</a:t>
            </a:r>
            <a:r>
              <a:rPr lang="zh-CN" altLang="zh-CN" sz="1800" smtClean="0">
                <a:latin typeface="Times New Roman" pitchFamily="18" charset="0"/>
              </a:rPr>
              <a:t>。</a:t>
            </a:r>
          </a:p>
          <a:p>
            <a:pPr>
              <a:spcBef>
                <a:spcPct val="0"/>
              </a:spcBef>
            </a:pPr>
            <a:r>
              <a:rPr lang="zh-CN" altLang="zh-CN" sz="1800" smtClean="0">
                <a:latin typeface="Times New Roman" pitchFamily="18" charset="0"/>
              </a:rPr>
              <a:t>（</a:t>
            </a:r>
            <a:r>
              <a:rPr lang="en-US" altLang="zh-CN" sz="1800" smtClean="0">
                <a:latin typeface="Times New Roman" pitchFamily="18" charset="0"/>
              </a:rPr>
              <a:t>4</a:t>
            </a:r>
            <a:r>
              <a:rPr lang="zh-CN" altLang="zh-CN" sz="1800" smtClean="0">
                <a:latin typeface="Times New Roman" pitchFamily="18" charset="0"/>
              </a:rPr>
              <a:t>）接收到这个</a:t>
            </a:r>
            <a:r>
              <a:rPr lang="en-US" altLang="zh-CN" sz="1800" smtClean="0">
                <a:latin typeface="Times New Roman" pitchFamily="18" charset="0"/>
              </a:rPr>
              <a:t>FIN</a:t>
            </a:r>
            <a:r>
              <a:rPr lang="zh-CN" altLang="zh-CN" sz="1800" smtClean="0">
                <a:latin typeface="Times New Roman" pitchFamily="18" charset="0"/>
              </a:rPr>
              <a:t>的原发送方</a:t>
            </a:r>
            <a:r>
              <a:rPr lang="en-US" altLang="zh-CN" sz="1800" smtClean="0">
                <a:latin typeface="Times New Roman" pitchFamily="18" charset="0"/>
              </a:rPr>
              <a:t>TCP</a:t>
            </a:r>
            <a:r>
              <a:rPr lang="zh-CN" altLang="zh-CN" sz="1800" smtClean="0">
                <a:latin typeface="Times New Roman" pitchFamily="18" charset="0"/>
              </a:rPr>
              <a:t>（即执行主动关闭的那一端）对它进行确认。</a:t>
            </a:r>
          </a:p>
          <a:p>
            <a:pPr>
              <a:spcBef>
                <a:spcPct val="0"/>
              </a:spcBef>
            </a:pPr>
            <a:r>
              <a:rPr lang="zh-CN" altLang="zh-CN" sz="1800" smtClean="0">
                <a:latin typeface="Times New Roman" pitchFamily="18" charset="0"/>
              </a:rPr>
              <a:t>因为每个方向都需要有一个</a:t>
            </a:r>
            <a:r>
              <a:rPr lang="en-US" altLang="zh-CN" sz="1800" smtClean="0">
                <a:latin typeface="Times New Roman" pitchFamily="18" charset="0"/>
              </a:rPr>
              <a:t>FIN</a:t>
            </a:r>
            <a:r>
              <a:rPr lang="zh-CN" altLang="zh-CN" sz="1800" smtClean="0">
                <a:latin typeface="Times New Roman" pitchFamily="18" charset="0"/>
              </a:rPr>
              <a:t>和一个</a:t>
            </a:r>
            <a:r>
              <a:rPr lang="en-US" altLang="zh-CN" sz="1800" smtClean="0">
                <a:latin typeface="Times New Roman" pitchFamily="18" charset="0"/>
              </a:rPr>
              <a:t>ACK</a:t>
            </a:r>
            <a:r>
              <a:rPr lang="zh-CN" altLang="zh-CN" sz="1800" smtClean="0">
                <a:latin typeface="Times New Roman" pitchFamily="18" charset="0"/>
              </a:rPr>
              <a:t>，所以一般需要四个分节。使用限定词</a:t>
            </a:r>
            <a:r>
              <a:rPr lang="en-US" altLang="zh-CN" sz="1800" smtClean="0">
                <a:latin typeface="Times New Roman" pitchFamily="18" charset="0"/>
              </a:rPr>
              <a:t>“</a:t>
            </a:r>
            <a:r>
              <a:rPr lang="zh-CN" altLang="zh-CN" sz="1800" smtClean="0">
                <a:latin typeface="Times New Roman" pitchFamily="18" charset="0"/>
              </a:rPr>
              <a:t>一般</a:t>
            </a:r>
            <a:r>
              <a:rPr lang="en-US" altLang="zh-CN" sz="1800" smtClean="0">
                <a:latin typeface="Times New Roman" pitchFamily="18" charset="0"/>
              </a:rPr>
              <a:t>”</a:t>
            </a:r>
            <a:r>
              <a:rPr lang="zh-CN" altLang="zh-CN" sz="1800" smtClean="0">
                <a:latin typeface="Times New Roman" pitchFamily="18" charset="0"/>
              </a:rPr>
              <a:t>是因为：有时步骤（</a:t>
            </a:r>
            <a:r>
              <a:rPr lang="en-US" altLang="zh-CN" sz="1800" smtClean="0">
                <a:latin typeface="Times New Roman" pitchFamily="18" charset="0"/>
              </a:rPr>
              <a:t>1</a:t>
            </a:r>
            <a:r>
              <a:rPr lang="zh-CN" altLang="zh-CN" sz="1800" smtClean="0">
                <a:latin typeface="Times New Roman" pitchFamily="18" charset="0"/>
              </a:rPr>
              <a:t>）的</a:t>
            </a:r>
            <a:r>
              <a:rPr lang="en-US" altLang="zh-CN" sz="1800" smtClean="0">
                <a:latin typeface="Times New Roman" pitchFamily="18" charset="0"/>
              </a:rPr>
              <a:t>FIN</a:t>
            </a:r>
            <a:r>
              <a:rPr lang="zh-CN" altLang="zh-CN" sz="1800" smtClean="0">
                <a:latin typeface="Times New Roman" pitchFamily="18" charset="0"/>
              </a:rPr>
              <a:t>随数据一起发送；另外，执行被动关闭那一端的</a:t>
            </a:r>
            <a:r>
              <a:rPr lang="en-US" altLang="zh-CN" sz="1800" smtClean="0">
                <a:latin typeface="Times New Roman" pitchFamily="18" charset="0"/>
              </a:rPr>
              <a:t>TCP</a:t>
            </a:r>
            <a:r>
              <a:rPr lang="zh-CN" altLang="zh-CN" sz="1800" smtClean="0">
                <a:latin typeface="Times New Roman" pitchFamily="18" charset="0"/>
              </a:rPr>
              <a:t>在步骤（</a:t>
            </a:r>
            <a:r>
              <a:rPr lang="en-US" altLang="zh-CN" sz="1800" smtClean="0">
                <a:latin typeface="Times New Roman" pitchFamily="18" charset="0"/>
              </a:rPr>
              <a:t>2</a:t>
            </a:r>
            <a:r>
              <a:rPr lang="zh-CN" altLang="zh-CN" sz="1800" smtClean="0">
                <a:latin typeface="Times New Roman" pitchFamily="18" charset="0"/>
              </a:rPr>
              <a:t>）和（</a:t>
            </a:r>
            <a:r>
              <a:rPr lang="en-US" altLang="zh-CN" sz="1800" smtClean="0">
                <a:latin typeface="Times New Roman" pitchFamily="18" charset="0"/>
              </a:rPr>
              <a:t>3</a:t>
            </a:r>
            <a:r>
              <a:rPr lang="zh-CN" altLang="zh-CN" sz="1800" smtClean="0">
                <a:latin typeface="Times New Roman" pitchFamily="18" charset="0"/>
              </a:rPr>
              <a:t>）发出的</a:t>
            </a:r>
            <a:r>
              <a:rPr lang="en-US" altLang="zh-CN" sz="1800" smtClean="0">
                <a:latin typeface="Times New Roman" pitchFamily="18" charset="0"/>
              </a:rPr>
              <a:t>ACK</a:t>
            </a:r>
            <a:r>
              <a:rPr lang="zh-CN" altLang="zh-CN" sz="1800" smtClean="0">
                <a:latin typeface="Times New Roman" pitchFamily="18" charset="0"/>
              </a:rPr>
              <a:t>与</a:t>
            </a:r>
            <a:r>
              <a:rPr lang="en-US" altLang="zh-CN" sz="1800" smtClean="0">
                <a:latin typeface="Times New Roman" pitchFamily="18" charset="0"/>
              </a:rPr>
              <a:t>FIN</a:t>
            </a:r>
            <a:r>
              <a:rPr lang="zh-CN" altLang="zh-CN" sz="1800" smtClean="0">
                <a:latin typeface="Times New Roman" pitchFamily="18" charset="0"/>
              </a:rPr>
              <a:t>也可以合并成一个分节，在步骤（</a:t>
            </a:r>
            <a:r>
              <a:rPr lang="en-US" altLang="zh-CN" sz="1800" smtClean="0">
                <a:latin typeface="Times New Roman" pitchFamily="18" charset="0"/>
              </a:rPr>
              <a:t>2</a:t>
            </a:r>
            <a:r>
              <a:rPr lang="zh-CN" altLang="zh-CN" sz="1800" smtClean="0">
                <a:latin typeface="Times New Roman" pitchFamily="18" charset="0"/>
              </a:rPr>
              <a:t>）与步骤（</a:t>
            </a:r>
            <a:r>
              <a:rPr lang="en-US" altLang="zh-CN" sz="1800" smtClean="0">
                <a:latin typeface="Times New Roman" pitchFamily="18" charset="0"/>
              </a:rPr>
              <a:t>3</a:t>
            </a:r>
            <a:r>
              <a:rPr lang="zh-CN" altLang="zh-CN" sz="1800" smtClean="0">
                <a:latin typeface="Times New Roman" pitchFamily="18" charset="0"/>
              </a:rPr>
              <a:t>）之间可以有从执行被动关闭端到执行主动关闭端的数据流，称为半关闭（</a:t>
            </a:r>
            <a:r>
              <a:rPr lang="en-US" altLang="zh-CN" sz="1800" smtClean="0">
                <a:latin typeface="Times New Roman" pitchFamily="18" charset="0"/>
              </a:rPr>
              <a:t>half-close</a:t>
            </a:r>
            <a:r>
              <a:rPr lang="zh-CN" altLang="zh-CN" sz="1800" smtClean="0">
                <a:latin typeface="Times New Roman" pitchFamily="18" charset="0"/>
              </a:rPr>
              <a:t>）。</a:t>
            </a:r>
          </a:p>
          <a:p>
            <a:pPr>
              <a:spcBef>
                <a:spcPct val="0"/>
              </a:spcBef>
            </a:pPr>
            <a:r>
              <a:rPr lang="en-US" altLang="zh-CN" sz="1800" smtClean="0">
                <a:latin typeface="Times New Roman" pitchFamily="18" charset="0"/>
              </a:rPr>
              <a:t>       </a:t>
            </a:r>
            <a:r>
              <a:rPr lang="zh-CN" altLang="zh-CN" sz="1800" smtClean="0">
                <a:latin typeface="Times New Roman" pitchFamily="18" charset="0"/>
              </a:rPr>
              <a:t>套接口关闭时，每一端</a:t>
            </a:r>
            <a:r>
              <a:rPr lang="en-US" altLang="zh-CN" sz="1800" smtClean="0">
                <a:latin typeface="Times New Roman" pitchFamily="18" charset="0"/>
              </a:rPr>
              <a:t>TCP</a:t>
            </a:r>
            <a:r>
              <a:rPr lang="zh-CN" altLang="zh-CN" sz="1800" smtClean="0">
                <a:latin typeface="Times New Roman" pitchFamily="18" charset="0"/>
              </a:rPr>
              <a:t>都要发送一个</a:t>
            </a:r>
            <a:r>
              <a:rPr lang="en-US" altLang="zh-CN" sz="1800" smtClean="0">
                <a:latin typeface="Times New Roman" pitchFamily="18" charset="0"/>
              </a:rPr>
              <a:t>FIN</a:t>
            </a:r>
            <a:r>
              <a:rPr lang="zh-CN" altLang="zh-CN" sz="1800" smtClean="0">
                <a:latin typeface="Times New Roman" pitchFamily="18" charset="0"/>
              </a:rPr>
              <a:t>。这种情况在应用进程调用</a:t>
            </a:r>
            <a:r>
              <a:rPr lang="en-US" altLang="zh-CN" sz="1800" smtClean="0">
                <a:latin typeface="Times New Roman" pitchFamily="18" charset="0"/>
              </a:rPr>
              <a:t>close</a:t>
            </a:r>
            <a:r>
              <a:rPr lang="zh-CN" altLang="zh-CN" sz="1800" smtClean="0">
                <a:latin typeface="Times New Roman" pitchFamily="18" charset="0"/>
              </a:rPr>
              <a:t>对会发生，然而在进程终止时，所有打开的描述字将自愿（调用</a:t>
            </a:r>
            <a:r>
              <a:rPr lang="en-US" altLang="zh-CN" sz="1800" smtClean="0">
                <a:latin typeface="Times New Roman" pitchFamily="18" charset="0"/>
              </a:rPr>
              <a:t>exit</a:t>
            </a:r>
            <a:r>
              <a:rPr lang="zh-CN" altLang="zh-CN" sz="1800" smtClean="0">
                <a:latin typeface="Times New Roman" pitchFamily="18" charset="0"/>
              </a:rPr>
              <a:t>或从</a:t>
            </a:r>
            <a:r>
              <a:rPr lang="en-US" altLang="zh-CN" sz="1800" smtClean="0">
                <a:latin typeface="Times New Roman" pitchFamily="18" charset="0"/>
              </a:rPr>
              <a:t>main</a:t>
            </a:r>
            <a:r>
              <a:rPr lang="zh-CN" altLang="zh-CN" sz="1800" smtClean="0">
                <a:latin typeface="Times New Roman" pitchFamily="18" charset="0"/>
              </a:rPr>
              <a:t>函数返回）或不自愿（进程收到一个终止本进程的信号）地关闭，此时仍然打开的</a:t>
            </a:r>
            <a:r>
              <a:rPr lang="en-US" altLang="zh-CN" sz="1800" smtClean="0">
                <a:latin typeface="Times New Roman" pitchFamily="18" charset="0"/>
              </a:rPr>
              <a:t>TCP</a:t>
            </a:r>
            <a:r>
              <a:rPr lang="zh-CN" altLang="zh-CN" sz="1800" smtClean="0">
                <a:latin typeface="Times New Roman" pitchFamily="18" charset="0"/>
              </a:rPr>
              <a:t>连接上也会发出一个</a:t>
            </a:r>
            <a:r>
              <a:rPr lang="en-US" altLang="zh-CN" sz="1800" smtClean="0">
                <a:latin typeface="Times New Roman" pitchFamily="18" charset="0"/>
              </a:rPr>
              <a:t>FIN</a:t>
            </a:r>
            <a:r>
              <a:rPr lang="zh-CN" altLang="zh-CN" sz="1800" smtClean="0">
                <a:latin typeface="Times New Roman"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 </a:t>
            </a:r>
            <a:r>
              <a:rPr lang="zh-CN" altLang="zh-CN" smtClean="0"/>
              <a:t>运输层协议概述</a:t>
            </a:r>
          </a:p>
        </p:txBody>
      </p:sp>
      <p:sp>
        <p:nvSpPr>
          <p:cNvPr id="10243" name="内容占位符 2"/>
          <p:cNvSpPr>
            <a:spLocks noGrp="1"/>
          </p:cNvSpPr>
          <p:nvPr>
            <p:ph idx="1"/>
          </p:nvPr>
        </p:nvSpPr>
        <p:spPr>
          <a:xfrm>
            <a:off x="611188" y="908050"/>
            <a:ext cx="8077200" cy="4876800"/>
          </a:xfrm>
        </p:spPr>
        <p:txBody>
          <a:bodyPr/>
          <a:lstStyle/>
          <a:p>
            <a:pPr>
              <a:spcBef>
                <a:spcPct val="0"/>
              </a:spcBef>
            </a:pPr>
            <a:r>
              <a:rPr lang="zh-CN" altLang="en-US" smtClean="0">
                <a:solidFill>
                  <a:srgbClr val="FF0000"/>
                </a:solidFill>
              </a:rPr>
              <a:t>运输层的两个主要协议</a:t>
            </a:r>
            <a:endParaRPr lang="en-US" altLang="zh-CN" smtClean="0">
              <a:solidFill>
                <a:srgbClr val="FF000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运输层需要有两种不同的运输协议，即用户数据报协议（</a:t>
            </a:r>
            <a:r>
              <a:rPr lang="en-US" altLang="zh-CN" sz="2000" smtClean="0">
                <a:latin typeface="Times New Roman" pitchFamily="18" charset="0"/>
              </a:rPr>
              <a:t>User Datagram Protocol</a:t>
            </a:r>
            <a:r>
              <a:rPr lang="zh-CN" altLang="zh-CN" sz="2000" smtClean="0">
                <a:latin typeface="Times New Roman" pitchFamily="18" charset="0"/>
              </a:rPr>
              <a:t>，</a:t>
            </a:r>
            <a:r>
              <a:rPr lang="en-US" altLang="zh-CN" sz="2000" smtClean="0">
                <a:latin typeface="Times New Roman" pitchFamily="18" charset="0"/>
              </a:rPr>
              <a:t>UDP</a:t>
            </a:r>
            <a:r>
              <a:rPr lang="zh-CN" altLang="zh-CN" sz="2000" smtClean="0">
                <a:latin typeface="Times New Roman" pitchFamily="18" charset="0"/>
              </a:rPr>
              <a:t>）和传输控制协议（</a:t>
            </a:r>
            <a:r>
              <a:rPr lang="en-US" altLang="zh-CN" sz="2000" smtClean="0">
                <a:latin typeface="Times New Roman" pitchFamily="18" charset="0"/>
              </a:rPr>
              <a:t>Transmission Control Protocol</a:t>
            </a:r>
            <a:r>
              <a:rPr lang="zh-CN" altLang="zh-CN" sz="2000" smtClean="0">
                <a:latin typeface="Times New Roman" pitchFamily="18" charset="0"/>
              </a:rPr>
              <a:t>，</a:t>
            </a:r>
            <a:r>
              <a:rPr lang="en-US" altLang="zh-CN" sz="2000" smtClean="0">
                <a:latin typeface="Times New Roman" pitchFamily="18" charset="0"/>
              </a:rPr>
              <a:t>TCP</a:t>
            </a:r>
            <a:r>
              <a:rPr lang="zh-CN" altLang="zh-CN" sz="2000" smtClean="0">
                <a:latin typeface="Times New Roman" pitchFamily="18" charset="0"/>
              </a:rPr>
              <a:t>），它们都是因特网的正式标准。</a:t>
            </a: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两个对等运输实体在通信时传送的数据单位叫作运输协议数据单元（</a:t>
            </a:r>
            <a:r>
              <a:rPr lang="en-US" altLang="zh-CN" sz="2000" smtClean="0">
                <a:latin typeface="Times New Roman" pitchFamily="18" charset="0"/>
              </a:rPr>
              <a:t>Transport Protocol Data Unit</a:t>
            </a:r>
            <a:r>
              <a:rPr lang="zh-CN" altLang="zh-CN" sz="2000" smtClean="0">
                <a:latin typeface="Times New Roman" pitchFamily="18" charset="0"/>
              </a:rPr>
              <a:t>，</a:t>
            </a:r>
            <a:r>
              <a:rPr lang="en-US" altLang="zh-CN" sz="2000" smtClean="0">
                <a:latin typeface="Times New Roman" pitchFamily="18" charset="0"/>
              </a:rPr>
              <a:t>TPDU</a:t>
            </a:r>
            <a:r>
              <a:rPr lang="zh-CN" altLang="zh-CN" sz="2000" smtClean="0">
                <a:latin typeface="Times New Roman" pitchFamily="18" charset="0"/>
              </a:rPr>
              <a:t>）。</a:t>
            </a:r>
            <a:r>
              <a:rPr lang="en-US" altLang="zh-CN" sz="2000" smtClean="0">
                <a:latin typeface="Times New Roman" pitchFamily="18" charset="0"/>
              </a:rPr>
              <a:t>TCP</a:t>
            </a:r>
            <a:r>
              <a:rPr lang="zh-CN" altLang="zh-CN" sz="2000" smtClean="0">
                <a:latin typeface="Times New Roman" pitchFamily="18" charset="0"/>
              </a:rPr>
              <a:t>传送的数据单位协议是</a:t>
            </a:r>
            <a:r>
              <a:rPr lang="en-US" altLang="zh-CN" sz="2000" smtClean="0">
                <a:latin typeface="Times New Roman" pitchFamily="18" charset="0"/>
              </a:rPr>
              <a:t>TCP</a:t>
            </a:r>
            <a:r>
              <a:rPr lang="zh-CN" altLang="zh-CN" sz="2000" smtClean="0">
                <a:latin typeface="Times New Roman" pitchFamily="18" charset="0"/>
              </a:rPr>
              <a:t>报文段（</a:t>
            </a:r>
            <a:r>
              <a:rPr lang="en-US" altLang="zh-CN" sz="2000" smtClean="0">
                <a:latin typeface="Times New Roman" pitchFamily="18" charset="0"/>
              </a:rPr>
              <a:t>segment</a:t>
            </a:r>
            <a:r>
              <a:rPr lang="zh-CN" altLang="zh-CN" sz="2000" smtClean="0">
                <a:latin typeface="Times New Roman" pitchFamily="18" charset="0"/>
              </a:rPr>
              <a:t>），而</a:t>
            </a:r>
            <a:r>
              <a:rPr lang="en-US" altLang="zh-CN" sz="2000" smtClean="0">
                <a:latin typeface="Times New Roman" pitchFamily="18" charset="0"/>
              </a:rPr>
              <a:t>UDP </a:t>
            </a:r>
            <a:r>
              <a:rPr lang="zh-CN" altLang="zh-CN" sz="2000" smtClean="0">
                <a:latin typeface="Times New Roman" pitchFamily="18" charset="0"/>
              </a:rPr>
              <a:t>传送的数据单位协议是</a:t>
            </a:r>
            <a:r>
              <a:rPr lang="en-US" altLang="zh-CN" sz="2000" smtClean="0">
                <a:latin typeface="Times New Roman" pitchFamily="18" charset="0"/>
              </a:rPr>
              <a:t>UDP</a:t>
            </a:r>
            <a:r>
              <a:rPr lang="zh-CN" altLang="zh-CN" sz="2000" smtClean="0">
                <a:latin typeface="Times New Roman" pitchFamily="18" charset="0"/>
              </a:rPr>
              <a:t>报文或用户数据报。</a:t>
            </a:r>
            <a:r>
              <a:rPr lang="en-US" altLang="zh-CN" sz="2000" smtClean="0">
                <a:latin typeface="Times New Roman" pitchFamily="18" charset="0"/>
              </a:rPr>
              <a:t>TCP</a:t>
            </a:r>
            <a:r>
              <a:rPr lang="zh-CN" altLang="zh-CN" sz="2000" smtClean="0">
                <a:latin typeface="Times New Roman" pitchFamily="18" charset="0"/>
              </a:rPr>
              <a:t>与</a:t>
            </a:r>
            <a:r>
              <a:rPr lang="en-US" altLang="zh-CN" sz="2000" smtClean="0">
                <a:latin typeface="Times New Roman" pitchFamily="18" charset="0"/>
              </a:rPr>
              <a:t>UDP</a:t>
            </a:r>
            <a:r>
              <a:rPr lang="zh-CN" altLang="zh-CN" sz="2000" smtClean="0">
                <a:latin typeface="Times New Roman" pitchFamily="18" charset="0"/>
              </a:rPr>
              <a:t>的区别如表</a:t>
            </a:r>
            <a:r>
              <a:rPr lang="en-US" altLang="zh-CN" sz="2000" smtClean="0">
                <a:latin typeface="Times New Roman" pitchFamily="18" charset="0"/>
              </a:rPr>
              <a:t>7-1</a:t>
            </a:r>
            <a:r>
              <a:rPr lang="zh-CN" altLang="zh-CN" sz="2000" smtClean="0">
                <a:latin typeface="Times New Roman" pitchFamily="18" charset="0"/>
              </a:rPr>
              <a:t>所示。</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p>
          <a:p>
            <a:pPr>
              <a:spcBef>
                <a:spcPct val="0"/>
              </a:spcBef>
            </a:pPr>
            <a:r>
              <a:rPr lang="en-US" altLang="zh-CN" sz="2000" smtClean="0">
                <a:latin typeface="Times New Roman" pitchFamily="18" charset="0"/>
              </a:rPr>
              <a:t>         UDP</a:t>
            </a:r>
            <a:r>
              <a:rPr lang="zh-CN" altLang="en-US" sz="2000" smtClean="0">
                <a:latin typeface="Times New Roman" pitchFamily="18" charset="0"/>
              </a:rPr>
              <a:t>在传送数据之前不需要先建立连接。对方的运输层在收到</a:t>
            </a:r>
            <a:r>
              <a:rPr lang="en-US" altLang="zh-CN" sz="2000" smtClean="0">
                <a:latin typeface="Times New Roman" pitchFamily="18" charset="0"/>
              </a:rPr>
              <a:t>UDP</a:t>
            </a:r>
            <a:r>
              <a:rPr lang="zh-CN" altLang="en-US" sz="2000" smtClean="0">
                <a:latin typeface="Times New Roman" pitchFamily="18" charset="0"/>
              </a:rPr>
              <a:t>报文后，不需要给出任何确认。虽然</a:t>
            </a:r>
            <a:r>
              <a:rPr lang="en-US" altLang="zh-CN" sz="2000" smtClean="0">
                <a:latin typeface="Times New Roman" pitchFamily="18" charset="0"/>
              </a:rPr>
              <a:t>UDP</a:t>
            </a:r>
            <a:r>
              <a:rPr lang="zh-CN" altLang="en-US" sz="2000" smtClean="0">
                <a:latin typeface="Times New Roman" pitchFamily="18" charset="0"/>
              </a:rPr>
              <a:t>不提供可靠交付，但在某些情况下</a:t>
            </a:r>
            <a:r>
              <a:rPr lang="en-US" altLang="zh-CN" sz="2000" smtClean="0">
                <a:latin typeface="Times New Roman" pitchFamily="18" charset="0"/>
              </a:rPr>
              <a:t>UDP</a:t>
            </a:r>
            <a:r>
              <a:rPr lang="zh-CN" altLang="en-US" sz="2000" smtClean="0">
                <a:latin typeface="Times New Roman" pitchFamily="18" charset="0"/>
              </a:rPr>
              <a:t>是一种最有效的工作方式。 </a:t>
            </a:r>
            <a:endParaRPr lang="zh-CN" altLang="zh-CN" sz="2000" smtClean="0">
              <a:latin typeface="Times New Roman" pitchFamily="18" charset="0"/>
            </a:endParaRPr>
          </a:p>
        </p:txBody>
      </p:sp>
      <p:pic>
        <p:nvPicPr>
          <p:cNvPr id="102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238" y="3952875"/>
            <a:ext cx="8804275"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98763" y="3575050"/>
            <a:ext cx="3573462" cy="646113"/>
          </a:xfrm>
          <a:prstGeom prst="rect">
            <a:avLst/>
          </a:prstGeom>
          <a:noFill/>
        </p:spPr>
        <p:txBody>
          <a:bodyPr>
            <a:spAutoFit/>
          </a:bodyPr>
          <a:lstStyle/>
          <a:p>
            <a:pPr algn="ctr">
              <a:defRPr/>
            </a:pPr>
            <a:r>
              <a:rPr lang="zh-CN" altLang="zh-CN" dirty="0">
                <a:latin typeface="+mn-lt"/>
                <a:ea typeface="+mj-ea"/>
              </a:rPr>
              <a:t>表</a:t>
            </a:r>
            <a:r>
              <a:rPr lang="en-US" altLang="zh-CN" dirty="0">
                <a:latin typeface="+mn-lt"/>
                <a:ea typeface="+mj-ea"/>
              </a:rPr>
              <a:t>7-1  TCP</a:t>
            </a:r>
            <a:r>
              <a:rPr lang="zh-CN" altLang="zh-CN" dirty="0">
                <a:latin typeface="+mn-lt"/>
                <a:ea typeface="+mj-ea"/>
              </a:rPr>
              <a:t>与</a:t>
            </a:r>
            <a:r>
              <a:rPr lang="en-US" altLang="zh-CN" dirty="0">
                <a:latin typeface="+mn-lt"/>
                <a:ea typeface="+mj-ea"/>
              </a:rPr>
              <a:t>UDP</a:t>
            </a:r>
            <a:r>
              <a:rPr lang="zh-CN" altLang="zh-CN" dirty="0">
                <a:latin typeface="+mn-lt"/>
                <a:ea typeface="+mj-ea"/>
              </a:rPr>
              <a:t>的区别</a:t>
            </a:r>
          </a:p>
          <a:p>
            <a:pPr algn="ctr">
              <a:defRPr/>
            </a:pP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65539" name="内容占位符 2"/>
          <p:cNvSpPr>
            <a:spLocks noGrp="1"/>
          </p:cNvSpPr>
          <p:nvPr>
            <p:ph idx="1"/>
          </p:nvPr>
        </p:nvSpPr>
        <p:spPr>
          <a:xfrm>
            <a:off x="180975" y="908050"/>
            <a:ext cx="8963025"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的有限状态机</a:t>
            </a:r>
            <a:endParaRPr lang="en-US" altLang="zh-CN" smtClean="0">
              <a:solidFill>
                <a:srgbClr val="FF0000"/>
              </a:solidFill>
              <a:latin typeface="Times New Roman" pitchFamily="18" charset="0"/>
            </a:endParaRPr>
          </a:p>
          <a:p>
            <a:pPr>
              <a:spcBef>
                <a:spcPct val="0"/>
              </a:spcBef>
            </a:pPr>
            <a:r>
              <a:rPr lang="en-US" altLang="zh-CN" sz="1800" smtClean="0"/>
              <a:t>    </a:t>
            </a:r>
            <a:r>
              <a:rPr lang="zh-CN" altLang="zh-CN" sz="2000" smtClean="0">
                <a:latin typeface="Times New Roman" pitchFamily="18" charset="0"/>
              </a:rPr>
              <a:t>为了管理因特网，在网络管理中心设有管理信息库（</a:t>
            </a:r>
            <a:r>
              <a:rPr lang="en-US" altLang="zh-CN" sz="2000" smtClean="0">
                <a:latin typeface="Times New Roman" pitchFamily="18" charset="0"/>
              </a:rPr>
              <a:t>Management Information Base</a:t>
            </a:r>
            <a:r>
              <a:rPr lang="zh-CN" altLang="zh-CN" sz="2000" smtClean="0">
                <a:latin typeface="Times New Roman" pitchFamily="18" charset="0"/>
              </a:rPr>
              <a:t>，</a:t>
            </a:r>
            <a:r>
              <a:rPr lang="en-US" altLang="zh-CN" sz="2000" smtClean="0">
                <a:latin typeface="Times New Roman" pitchFamily="18" charset="0"/>
              </a:rPr>
              <a:t>MIB</a:t>
            </a:r>
            <a:r>
              <a:rPr lang="zh-CN" altLang="zh-CN" sz="2000" smtClean="0">
                <a:latin typeface="Times New Roman" pitchFamily="18" charset="0"/>
              </a:rPr>
              <a:t>）。管理信息库存放着各主机的</a:t>
            </a:r>
            <a:r>
              <a:rPr lang="en-US" altLang="zh-CN" sz="2000" smtClean="0">
                <a:latin typeface="Times New Roman" pitchFamily="18" charset="0"/>
              </a:rPr>
              <a:t>TCP</a:t>
            </a:r>
            <a:r>
              <a:rPr lang="zh-CN" altLang="zh-CN" sz="2000" smtClean="0">
                <a:latin typeface="Times New Roman" pitchFamily="18" charset="0"/>
              </a:rPr>
              <a:t>连接表，</a:t>
            </a:r>
            <a:r>
              <a:rPr lang="en-US" altLang="zh-CN" sz="2000" smtClean="0">
                <a:latin typeface="Times New Roman" pitchFamily="18" charset="0"/>
              </a:rPr>
              <a:t>TCP</a:t>
            </a:r>
            <a:r>
              <a:rPr lang="zh-CN" altLang="zh-CN" sz="2000" smtClean="0">
                <a:latin typeface="Times New Roman" pitchFamily="18" charset="0"/>
              </a:rPr>
              <a:t>连接表对每个连接都登记了其连接信息。</a:t>
            </a:r>
            <a:r>
              <a:rPr lang="en-US" altLang="zh-CN" sz="2000" smtClean="0">
                <a:latin typeface="Times New Roman" pitchFamily="18" charset="0"/>
              </a:rPr>
              <a:t>TCP</a:t>
            </a:r>
            <a:r>
              <a:rPr lang="zh-CN" altLang="zh-CN" sz="2000" smtClean="0">
                <a:latin typeface="Times New Roman" pitchFamily="18" charset="0"/>
              </a:rPr>
              <a:t>连接表对每个连接都登记了其连接信息。除本地和远地的</a:t>
            </a:r>
            <a:r>
              <a:rPr lang="en-US" altLang="zh-CN" sz="2000" smtClean="0">
                <a:latin typeface="Times New Roman" pitchFamily="18" charset="0"/>
              </a:rPr>
              <a:t>IP</a:t>
            </a:r>
            <a:r>
              <a:rPr lang="zh-CN" altLang="zh-CN" sz="2000" smtClean="0">
                <a:latin typeface="Times New Roman" pitchFamily="18" charset="0"/>
              </a:rPr>
              <a:t>地址与端口号外，还要记录每一个连接所处的状态。</a:t>
            </a:r>
            <a:r>
              <a:rPr lang="en-US" altLang="zh-CN" sz="2000" smtClean="0">
                <a:latin typeface="Times New Roman" pitchFamily="18" charset="0"/>
              </a:rPr>
              <a:t>TCP</a:t>
            </a:r>
            <a:r>
              <a:rPr lang="zh-CN" altLang="zh-CN" sz="2000" smtClean="0">
                <a:latin typeface="Times New Roman" pitchFamily="18" charset="0"/>
              </a:rPr>
              <a:t>连接表如表</a:t>
            </a:r>
            <a:r>
              <a:rPr lang="en-US" altLang="zh-CN" sz="2000" smtClean="0">
                <a:latin typeface="Times New Roman" pitchFamily="18" charset="0"/>
              </a:rPr>
              <a:t>7-5</a:t>
            </a:r>
            <a:r>
              <a:rPr lang="zh-CN" altLang="zh-CN" sz="2000" smtClean="0">
                <a:latin typeface="Times New Roman" pitchFamily="18" charset="0"/>
              </a:rPr>
              <a:t>所示。</a:t>
            </a:r>
          </a:p>
        </p:txBody>
      </p:sp>
      <p:pic>
        <p:nvPicPr>
          <p:cNvPr id="655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860800"/>
            <a:ext cx="93599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19475" y="3419475"/>
            <a:ext cx="2016125" cy="369888"/>
          </a:xfrm>
          <a:prstGeom prst="rect">
            <a:avLst/>
          </a:prstGeom>
          <a:noFill/>
        </p:spPr>
        <p:txBody>
          <a:bodyPr>
            <a:spAutoFit/>
          </a:bodyPr>
          <a:lstStyle/>
          <a:p>
            <a:pPr>
              <a:defRPr/>
            </a:pPr>
            <a:r>
              <a:rPr lang="zh-CN" altLang="zh-CN" dirty="0">
                <a:latin typeface="+mn-lt"/>
                <a:ea typeface="+mj-ea"/>
              </a:rPr>
              <a:t>表</a:t>
            </a:r>
            <a:r>
              <a:rPr lang="en-US" altLang="zh-CN" dirty="0">
                <a:latin typeface="+mn-lt"/>
                <a:ea typeface="+mj-ea"/>
              </a:rPr>
              <a:t>7-5  TCP</a:t>
            </a:r>
            <a:r>
              <a:rPr lang="zh-CN" altLang="zh-CN" dirty="0">
                <a:latin typeface="+mn-lt"/>
                <a:ea typeface="+mj-ea"/>
              </a:rPr>
              <a:t>连接表</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66563" name="内容占位符 2"/>
          <p:cNvSpPr>
            <a:spLocks noGrp="1"/>
          </p:cNvSpPr>
          <p:nvPr>
            <p:ph idx="1"/>
          </p:nvPr>
        </p:nvSpPr>
        <p:spPr>
          <a:xfrm>
            <a:off x="180975" y="908050"/>
            <a:ext cx="8963025"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的有限状态机</a:t>
            </a:r>
            <a:endParaRPr lang="en-US" altLang="zh-CN" smtClean="0">
              <a:solidFill>
                <a:srgbClr val="FF0000"/>
              </a:solidFill>
              <a:latin typeface="Times New Roman" pitchFamily="18" charset="0"/>
            </a:endParaRPr>
          </a:p>
          <a:p>
            <a:pPr>
              <a:spcBef>
                <a:spcPct val="0"/>
              </a:spcBef>
            </a:pPr>
            <a:r>
              <a:rPr lang="en-US" altLang="zh-CN" sz="2000" smtClean="0"/>
              <a:t>    </a:t>
            </a:r>
            <a:r>
              <a:rPr lang="zh-CN" altLang="zh-CN" sz="2000" smtClean="0">
                <a:latin typeface="Times New Roman" pitchFamily="18" charset="0"/>
              </a:rPr>
              <a:t>分析了</a:t>
            </a:r>
            <a:r>
              <a:rPr lang="en-US" altLang="zh-CN" sz="2000" smtClean="0">
                <a:latin typeface="Times New Roman" pitchFamily="18" charset="0"/>
              </a:rPr>
              <a:t>TCP</a:t>
            </a:r>
            <a:r>
              <a:rPr lang="zh-CN" altLang="zh-CN" sz="2000" smtClean="0">
                <a:latin typeface="Times New Roman" pitchFamily="18" charset="0"/>
              </a:rPr>
              <a:t>连接的建立和拆除过程后，可以采用状态转移图来描述一个完整的</a:t>
            </a:r>
            <a:r>
              <a:rPr lang="en-US" altLang="zh-CN" sz="2000" smtClean="0">
                <a:latin typeface="Times New Roman" pitchFamily="18" charset="0"/>
              </a:rPr>
              <a:t>TCP</a:t>
            </a:r>
            <a:r>
              <a:rPr lang="zh-CN" altLang="zh-CN" sz="2000" smtClean="0">
                <a:latin typeface="Times New Roman" pitchFamily="18" charset="0"/>
              </a:rPr>
              <a:t>状态转移过程，如图</a:t>
            </a:r>
            <a:r>
              <a:rPr lang="en-US" altLang="zh-CN" sz="2000" smtClean="0">
                <a:latin typeface="Times New Roman" pitchFamily="18" charset="0"/>
              </a:rPr>
              <a:t>7-13</a:t>
            </a:r>
            <a:r>
              <a:rPr lang="zh-CN" altLang="zh-CN" sz="2000" smtClean="0">
                <a:latin typeface="Times New Roman" pitchFamily="18" charset="0"/>
              </a:rPr>
              <a:t>所示，方框中的字是</a:t>
            </a:r>
            <a:r>
              <a:rPr lang="en-US" altLang="zh-CN" sz="2000" smtClean="0">
                <a:latin typeface="Times New Roman" pitchFamily="18" charset="0"/>
              </a:rPr>
              <a:t>TCP</a:t>
            </a:r>
            <a:r>
              <a:rPr lang="zh-CN" altLang="zh-CN" sz="2000" smtClean="0">
                <a:latin typeface="Times New Roman" pitchFamily="18" charset="0"/>
              </a:rPr>
              <a:t>标准使用的状态名，上面所说的</a:t>
            </a:r>
            <a:r>
              <a:rPr lang="en-US" altLang="zh-CN" sz="2000" smtClean="0">
                <a:latin typeface="Times New Roman" pitchFamily="18" charset="0"/>
              </a:rPr>
              <a:t>TCP</a:t>
            </a:r>
            <a:r>
              <a:rPr lang="zh-CN" altLang="zh-CN" sz="2000" smtClean="0">
                <a:latin typeface="Times New Roman" pitchFamily="18" charset="0"/>
              </a:rPr>
              <a:t>连接表要记录的“连接状态”就是每一个连接是处在上述有限状态机中的哪一个状态，状态之间的箭头表示可能发生的状态变迁。箭头旁边的字表明是什么原因引起这种变迁，或发生状态变迁后又出现什么动作。</a:t>
            </a:r>
          </a:p>
          <a:p>
            <a:pPr>
              <a:spcBef>
                <a:spcPct val="0"/>
              </a:spcBef>
            </a:pPr>
            <a:r>
              <a:rPr lang="en-US" altLang="zh-CN" sz="2000" smtClean="0">
                <a:latin typeface="Times New Roman" pitchFamily="18" charset="0"/>
              </a:rPr>
              <a:t>        </a:t>
            </a:r>
            <a:r>
              <a:rPr lang="zh-CN" altLang="zh-CN" sz="2000" smtClean="0">
                <a:latin typeface="Times New Roman" pitchFamily="18" charset="0"/>
              </a:rPr>
              <a:t>在这个图中要注意的第一点是一个状态变迁的子集是</a:t>
            </a:r>
            <a:r>
              <a:rPr lang="en-US" altLang="zh-CN" sz="2000" smtClean="0">
                <a:latin typeface="Times New Roman" pitchFamily="18" charset="0"/>
              </a:rPr>
              <a:t>“</a:t>
            </a:r>
            <a:r>
              <a:rPr lang="zh-CN" altLang="zh-CN" sz="2000" smtClean="0">
                <a:latin typeface="Times New Roman" pitchFamily="18" charset="0"/>
              </a:rPr>
              <a:t>典型的</a:t>
            </a:r>
            <a:r>
              <a:rPr lang="en-US" altLang="zh-CN" sz="2000" smtClean="0">
                <a:latin typeface="Times New Roman" pitchFamily="18" charset="0"/>
              </a:rPr>
              <a:t>”</a:t>
            </a:r>
            <a:r>
              <a:rPr lang="zh-CN" altLang="zh-CN" sz="2000" smtClean="0">
                <a:latin typeface="Times New Roman" pitchFamily="18" charset="0"/>
              </a:rPr>
              <a:t>。用粗的实线箭头表示正常的客户端状态变迁，用粗的虚线箭头表示正常的服务器状态变迁。</a:t>
            </a:r>
          </a:p>
          <a:p>
            <a:pPr>
              <a:spcBef>
                <a:spcPct val="0"/>
              </a:spcBef>
            </a:pPr>
            <a:r>
              <a:rPr lang="en-US" altLang="zh-CN" sz="2000" smtClean="0">
                <a:latin typeface="Times New Roman" pitchFamily="18" charset="0"/>
              </a:rPr>
              <a:t>         </a:t>
            </a:r>
            <a:r>
              <a:rPr lang="zh-CN" altLang="zh-CN" sz="2000" smtClean="0">
                <a:latin typeface="Times New Roman" pitchFamily="18" charset="0"/>
              </a:rPr>
              <a:t>图</a:t>
            </a:r>
            <a:r>
              <a:rPr lang="en-US" altLang="zh-CN" sz="2000" smtClean="0">
                <a:latin typeface="Times New Roman" pitchFamily="18" charset="0"/>
              </a:rPr>
              <a:t>7-13</a:t>
            </a:r>
            <a:r>
              <a:rPr lang="zh-CN" altLang="zh-CN" sz="2000" smtClean="0">
                <a:latin typeface="Times New Roman" pitchFamily="18" charset="0"/>
              </a:rPr>
              <a:t>中，为一个连接定义了</a:t>
            </a:r>
            <a:r>
              <a:rPr lang="en-US" altLang="zh-CN" sz="2000" smtClean="0">
                <a:latin typeface="Times New Roman" pitchFamily="18" charset="0"/>
              </a:rPr>
              <a:t>11</a:t>
            </a:r>
            <a:r>
              <a:rPr lang="zh-CN" altLang="zh-CN" sz="2000" smtClean="0">
                <a:latin typeface="Times New Roman" pitchFamily="18" charset="0"/>
              </a:rPr>
              <a:t>种状态，并且</a:t>
            </a:r>
            <a:r>
              <a:rPr lang="en-US" altLang="zh-CN" sz="2000" smtClean="0">
                <a:latin typeface="Times New Roman" pitchFamily="18" charset="0"/>
              </a:rPr>
              <a:t>TCP</a:t>
            </a:r>
            <a:r>
              <a:rPr lang="zh-CN" altLang="zh-CN" sz="2000" smtClean="0">
                <a:latin typeface="Times New Roman" pitchFamily="18" charset="0"/>
              </a:rPr>
              <a:t>规则决定如何从一个状态转换到另一个状态，这种转换基于当前状态及在该状态下所接收的分节。例如，当应用进程在</a:t>
            </a:r>
            <a:r>
              <a:rPr lang="en-US" altLang="zh-CN" sz="2000" smtClean="0">
                <a:latin typeface="Times New Roman" pitchFamily="18" charset="0"/>
              </a:rPr>
              <a:t>CLOSED</a:t>
            </a:r>
            <a:r>
              <a:rPr lang="zh-CN" altLang="zh-CN" sz="2000" smtClean="0">
                <a:latin typeface="Times New Roman" pitchFamily="18" charset="0"/>
              </a:rPr>
              <a:t>状态下执行一个主动打开时，</a:t>
            </a:r>
            <a:r>
              <a:rPr lang="en-US" altLang="zh-CN" sz="2000" smtClean="0">
                <a:latin typeface="Times New Roman" pitchFamily="18" charset="0"/>
              </a:rPr>
              <a:t>TCP</a:t>
            </a:r>
            <a:r>
              <a:rPr lang="zh-CN" altLang="zh-CN" sz="2000" smtClean="0">
                <a:latin typeface="Times New Roman" pitchFamily="18" charset="0"/>
              </a:rPr>
              <a:t>将发送一个</a:t>
            </a:r>
            <a:r>
              <a:rPr lang="en-US" altLang="zh-CN" sz="2000" smtClean="0">
                <a:latin typeface="Times New Roman" pitchFamily="18" charset="0"/>
              </a:rPr>
              <a:t>SYN</a:t>
            </a:r>
            <a:r>
              <a:rPr lang="zh-CN" altLang="zh-CN" sz="2000" smtClean="0">
                <a:latin typeface="Times New Roman" pitchFamily="18" charset="0"/>
              </a:rPr>
              <a:t>并从</a:t>
            </a:r>
            <a:r>
              <a:rPr lang="en-US" altLang="zh-CN" sz="2000" smtClean="0">
                <a:latin typeface="Times New Roman" pitchFamily="18" charset="0"/>
              </a:rPr>
              <a:t>CLOSED</a:t>
            </a:r>
            <a:r>
              <a:rPr lang="zh-CN" altLang="zh-CN" sz="2000" smtClean="0">
                <a:latin typeface="Times New Roman" pitchFamily="18" charset="0"/>
              </a:rPr>
              <a:t>状态转换成</a:t>
            </a:r>
            <a:r>
              <a:rPr lang="en-US" altLang="zh-CN" sz="2000" smtClean="0">
                <a:latin typeface="Times New Roman" pitchFamily="18" charset="0"/>
              </a:rPr>
              <a:t>SYN-SENT</a:t>
            </a:r>
            <a:r>
              <a:rPr lang="zh-CN" altLang="zh-CN" sz="2000" smtClean="0">
                <a:latin typeface="Times New Roman" pitchFamily="18" charset="0"/>
              </a:rPr>
              <a:t>状态。如果该</a:t>
            </a:r>
            <a:r>
              <a:rPr lang="en-US" altLang="zh-CN" sz="2000" smtClean="0">
                <a:latin typeface="Times New Roman" pitchFamily="18" charset="0"/>
              </a:rPr>
              <a:t>TCP</a:t>
            </a:r>
            <a:r>
              <a:rPr lang="zh-CN" altLang="zh-CN" sz="2000" smtClean="0">
                <a:latin typeface="Times New Roman" pitchFamily="18" charset="0"/>
              </a:rPr>
              <a:t>接着接收到一个附带</a:t>
            </a:r>
            <a:r>
              <a:rPr lang="en-US" altLang="zh-CN" sz="2000" smtClean="0">
                <a:latin typeface="Times New Roman" pitchFamily="18" charset="0"/>
              </a:rPr>
              <a:t>ACK</a:t>
            </a:r>
            <a:r>
              <a:rPr lang="zh-CN" altLang="zh-CN" sz="2000" smtClean="0">
                <a:latin typeface="Times New Roman" pitchFamily="18" charset="0"/>
              </a:rPr>
              <a:t>的</a:t>
            </a:r>
            <a:r>
              <a:rPr lang="en-US" altLang="zh-CN" sz="2000" smtClean="0">
                <a:latin typeface="Times New Roman" pitchFamily="18" charset="0"/>
              </a:rPr>
              <a:t>SYN</a:t>
            </a:r>
            <a:r>
              <a:rPr lang="zh-CN" altLang="zh-CN" sz="2000" smtClean="0">
                <a:latin typeface="Times New Roman" pitchFamily="18" charset="0"/>
              </a:rPr>
              <a:t>，它将发送一个</a:t>
            </a:r>
            <a:r>
              <a:rPr lang="en-US" altLang="zh-CN" sz="2000" smtClean="0">
                <a:latin typeface="Times New Roman" pitchFamily="18" charset="0"/>
              </a:rPr>
              <a:t>ACK</a:t>
            </a:r>
            <a:r>
              <a:rPr lang="zh-CN" altLang="zh-CN" sz="2000" smtClean="0">
                <a:latin typeface="Times New Roman" pitchFamily="18" charset="0"/>
              </a:rPr>
              <a:t>并转换成</a:t>
            </a:r>
            <a:r>
              <a:rPr lang="en-US" altLang="zh-CN" sz="2000" smtClean="0">
                <a:latin typeface="Times New Roman" pitchFamily="18" charset="0"/>
              </a:rPr>
              <a:t>ESTABLISHED</a:t>
            </a:r>
            <a:r>
              <a:rPr lang="zh-CN" altLang="zh-CN" sz="2000" smtClean="0">
                <a:latin typeface="Times New Roman" pitchFamily="18" charset="0"/>
              </a:rPr>
              <a:t>状态，这个状态是数据传送状态。如果应用进程在接收到文件结束符前调用</a:t>
            </a:r>
            <a:r>
              <a:rPr lang="en-US" altLang="zh-CN" sz="2000" smtClean="0">
                <a:latin typeface="Times New Roman" pitchFamily="18" charset="0"/>
              </a:rPr>
              <a:t>close</a:t>
            </a:r>
            <a:r>
              <a:rPr lang="zh-CN" altLang="zh-CN" sz="2000" smtClean="0">
                <a:latin typeface="Times New Roman" pitchFamily="18" charset="0"/>
              </a:rPr>
              <a:t>（主动关闭），则转换成</a:t>
            </a:r>
            <a:r>
              <a:rPr lang="en-US" altLang="zh-CN" sz="2000" smtClean="0">
                <a:latin typeface="Times New Roman" pitchFamily="18" charset="0"/>
              </a:rPr>
              <a:t>FIN_WAIT_1</a:t>
            </a:r>
            <a:r>
              <a:rPr lang="zh-CN" altLang="zh-CN" sz="2000" smtClean="0">
                <a:latin typeface="Times New Roman" pitchFamily="18" charset="0"/>
              </a:rPr>
              <a:t>状态；如果在</a:t>
            </a:r>
            <a:r>
              <a:rPr lang="en-US" altLang="zh-CN" sz="2000" smtClean="0">
                <a:latin typeface="Times New Roman" pitchFamily="18" charset="0"/>
              </a:rPr>
              <a:t>ESTABLISHED</a:t>
            </a:r>
            <a:r>
              <a:rPr lang="zh-CN" altLang="zh-CN" sz="2000" smtClean="0">
                <a:latin typeface="Times New Roman" pitchFamily="18" charset="0"/>
              </a:rPr>
              <a:t>状态下应用进程接收到</a:t>
            </a:r>
            <a:r>
              <a:rPr lang="en-US" altLang="zh-CN" sz="2000" smtClean="0">
                <a:latin typeface="Times New Roman" pitchFamily="18" charset="0"/>
              </a:rPr>
              <a:t>FIN</a:t>
            </a:r>
            <a:r>
              <a:rPr lang="zh-CN" altLang="zh-CN" sz="2000" smtClean="0">
                <a:latin typeface="Times New Roman" pitchFamily="18" charset="0"/>
              </a:rPr>
              <a:t>，则转换成</a:t>
            </a:r>
            <a:r>
              <a:rPr lang="en-US" altLang="zh-CN" sz="2000" smtClean="0">
                <a:latin typeface="Times New Roman" pitchFamily="18" charset="0"/>
              </a:rPr>
              <a:t>CIOSE_WAIT</a:t>
            </a:r>
            <a:r>
              <a:rPr lang="zh-CN" altLang="zh-CN" sz="2000" smtClean="0">
                <a:latin typeface="Times New Roman" pitchFamily="18" charset="0"/>
              </a:rPr>
              <a:t>状态。执行主动关闭的那一端进入</a:t>
            </a:r>
            <a:r>
              <a:rPr lang="en-US" altLang="zh-CN" sz="2000" smtClean="0">
                <a:latin typeface="Times New Roman" pitchFamily="18" charset="0"/>
              </a:rPr>
              <a:t>TIME_WAIT</a:t>
            </a:r>
            <a:r>
              <a:rPr lang="zh-CN" altLang="zh-CN" sz="2000" smtClean="0">
                <a:latin typeface="Times New Roman" pitchFamily="18" charset="0"/>
              </a:rPr>
              <a:t>状态，执行被动关闭的一端进入</a:t>
            </a:r>
            <a:r>
              <a:rPr lang="en-US" altLang="zh-CN" sz="2000" smtClean="0">
                <a:latin typeface="Times New Roman" pitchFamily="18" charset="0"/>
              </a:rPr>
              <a:t>CLOSE_WAIT</a:t>
            </a:r>
            <a:r>
              <a:rPr lang="zh-CN" altLang="zh-CN" sz="2000" smtClean="0">
                <a:latin typeface="Times New Roman" pitchFamily="18" charset="0"/>
              </a:rPr>
              <a:t>状态。</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67587" name="内容占位符 2"/>
          <p:cNvSpPr>
            <a:spLocks noGrp="1"/>
          </p:cNvSpPr>
          <p:nvPr>
            <p:ph idx="1"/>
          </p:nvPr>
        </p:nvSpPr>
        <p:spPr>
          <a:xfrm>
            <a:off x="180975" y="908050"/>
            <a:ext cx="8963025"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的有限状态机</a:t>
            </a:r>
            <a:endParaRPr lang="en-US" altLang="zh-CN" smtClean="0">
              <a:solidFill>
                <a:srgbClr val="FF0000"/>
              </a:solidFill>
              <a:latin typeface="Times New Roman" pitchFamily="18" charset="0"/>
            </a:endParaRPr>
          </a:p>
          <a:p>
            <a:pPr>
              <a:spcBef>
                <a:spcPct val="0"/>
              </a:spcBef>
            </a:pPr>
            <a:r>
              <a:rPr lang="en-US" altLang="zh-CN" sz="2000" smtClean="0"/>
              <a:t>    </a:t>
            </a:r>
            <a:endParaRPr lang="zh-CN" altLang="zh-CN" sz="2000" smtClean="0">
              <a:latin typeface="Times New Roman" pitchFamily="18" charset="0"/>
            </a:endParaRPr>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163" y="1114425"/>
            <a:ext cx="5049837"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87900" y="6308725"/>
            <a:ext cx="4176713" cy="369888"/>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7-13  TCP</a:t>
            </a:r>
            <a:r>
              <a:rPr lang="zh-CN" altLang="zh-CN" dirty="0">
                <a:latin typeface="+mn-lt"/>
                <a:ea typeface="+mj-ea"/>
              </a:rPr>
              <a:t>的状态转移过程</a:t>
            </a:r>
          </a:p>
        </p:txBody>
      </p:sp>
      <p:sp>
        <p:nvSpPr>
          <p:cNvPr id="4" name="TextBox 3"/>
          <p:cNvSpPr txBox="1"/>
          <p:nvPr/>
        </p:nvSpPr>
        <p:spPr>
          <a:xfrm>
            <a:off x="323850" y="1773238"/>
            <a:ext cx="3527425" cy="2862262"/>
          </a:xfrm>
          <a:prstGeom prst="rect">
            <a:avLst/>
          </a:prstGeom>
          <a:noFill/>
        </p:spPr>
        <p:txBody>
          <a:bodyPr>
            <a:spAutoFit/>
          </a:bodyPr>
          <a:lstStyle/>
          <a:p>
            <a:pPr>
              <a:defRPr/>
            </a:pPr>
            <a:r>
              <a:rPr lang="zh-CN" altLang="en-US" sz="2000" dirty="0">
                <a:latin typeface="+mn-lt"/>
                <a:ea typeface="+mj-ea"/>
              </a:rPr>
              <a:t>        有关网络编程的</a:t>
            </a:r>
            <a:r>
              <a:rPr lang="en-US" altLang="zh-CN" sz="2000" dirty="0">
                <a:latin typeface="+mn-lt"/>
                <a:ea typeface="+mj-ea"/>
              </a:rPr>
              <a:t>TCP</a:t>
            </a:r>
            <a:r>
              <a:rPr lang="zh-CN" altLang="en-US" sz="2000" dirty="0">
                <a:latin typeface="+mn-lt"/>
                <a:ea typeface="+mj-ea"/>
              </a:rPr>
              <a:t>中最不容易理解的地方是它的</a:t>
            </a:r>
            <a:r>
              <a:rPr lang="en-US" altLang="zh-CN" sz="2000" dirty="0">
                <a:latin typeface="+mn-lt"/>
                <a:ea typeface="+mj-ea"/>
              </a:rPr>
              <a:t>TIME_WAIT</a:t>
            </a:r>
            <a:r>
              <a:rPr lang="zh-CN" altLang="en-US" sz="2000" dirty="0">
                <a:latin typeface="+mn-lt"/>
                <a:ea typeface="+mj-ea"/>
              </a:rPr>
              <a:t>状态。在图</a:t>
            </a:r>
            <a:r>
              <a:rPr lang="en-US" altLang="zh-CN" sz="2000" dirty="0">
                <a:latin typeface="+mn-lt"/>
                <a:ea typeface="+mj-ea"/>
              </a:rPr>
              <a:t>7-13</a:t>
            </a:r>
            <a:r>
              <a:rPr lang="zh-CN" altLang="en-US" sz="2000" dirty="0">
                <a:latin typeface="+mn-lt"/>
                <a:ea typeface="+mj-ea"/>
              </a:rPr>
              <a:t>中可看到执行主动关闭的那端进入这种状态。这个端点留在该状态的持续时间是最长分节生命期</a:t>
            </a:r>
            <a:r>
              <a:rPr lang="en-US" altLang="zh-CN" sz="2000" dirty="0">
                <a:latin typeface="+mn-lt"/>
                <a:ea typeface="+mj-ea"/>
              </a:rPr>
              <a:t>MSL</a:t>
            </a:r>
            <a:r>
              <a:rPr lang="zh-CN" altLang="en-US" sz="2000" dirty="0">
                <a:latin typeface="+mn-lt"/>
                <a:ea typeface="+mj-ea"/>
              </a:rPr>
              <a:t>（</a:t>
            </a:r>
            <a:r>
              <a:rPr lang="en-US" altLang="zh-CN" sz="2000" dirty="0">
                <a:latin typeface="+mn-lt"/>
                <a:ea typeface="+mj-ea"/>
              </a:rPr>
              <a:t>Maximum Segment Lifetime</a:t>
            </a:r>
            <a:r>
              <a:rPr lang="zh-CN" altLang="en-US" sz="2000" dirty="0">
                <a:latin typeface="+mn-lt"/>
                <a:ea typeface="+mj-ea"/>
              </a:rPr>
              <a:t>）的两倍，有时称为</a:t>
            </a:r>
            <a:r>
              <a:rPr lang="en-US" altLang="zh-CN" sz="2000" dirty="0">
                <a:latin typeface="+mn-lt"/>
                <a:ea typeface="+mj-ea"/>
              </a:rPr>
              <a:t>2MSL</a:t>
            </a:r>
            <a:r>
              <a:rPr lang="zh-CN" altLang="en-US" sz="2000" dirty="0">
                <a:latin typeface="+mn-lt"/>
                <a:ea typeface="+mj-ea"/>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defRPr/>
            </a:pPr>
            <a:r>
              <a:rPr lang="zh-CN" altLang="en-US" dirty="0" smtClean="0"/>
              <a:t>第七节 </a:t>
            </a:r>
            <a:r>
              <a:rPr lang="en-US" altLang="zh-CN" dirty="0">
                <a:latin typeface="+mn-lt"/>
              </a:rPr>
              <a:t>TCP</a:t>
            </a:r>
            <a:r>
              <a:rPr lang="zh-CN" altLang="zh-CN" dirty="0"/>
              <a:t>的运输连接管理</a:t>
            </a:r>
          </a:p>
        </p:txBody>
      </p:sp>
      <p:sp>
        <p:nvSpPr>
          <p:cNvPr id="68611" name="内容占位符 2"/>
          <p:cNvSpPr>
            <a:spLocks noGrp="1"/>
          </p:cNvSpPr>
          <p:nvPr>
            <p:ph idx="1"/>
          </p:nvPr>
        </p:nvSpPr>
        <p:spPr>
          <a:xfrm>
            <a:off x="180975" y="908050"/>
            <a:ext cx="8963025" cy="5400675"/>
          </a:xfrm>
        </p:spPr>
        <p:txBody>
          <a:bodyPr/>
          <a:lstStyle/>
          <a:p>
            <a:pPr>
              <a:spcBef>
                <a:spcPct val="0"/>
              </a:spcBef>
            </a:pPr>
            <a:r>
              <a:rPr lang="en-US" altLang="zh-CN" smtClean="0">
                <a:solidFill>
                  <a:srgbClr val="FF0000"/>
                </a:solidFill>
                <a:latin typeface="Times New Roman" pitchFamily="18" charset="0"/>
              </a:rPr>
              <a:t>TCP</a:t>
            </a:r>
            <a:r>
              <a:rPr lang="zh-CN" altLang="zh-CN" smtClean="0">
                <a:solidFill>
                  <a:srgbClr val="FF0000"/>
                </a:solidFill>
                <a:latin typeface="Times New Roman" pitchFamily="18" charset="0"/>
              </a:rPr>
              <a:t>的有限状态机</a:t>
            </a:r>
            <a:endParaRPr lang="en-US" altLang="zh-CN" smtClean="0">
              <a:solidFill>
                <a:srgbClr val="FF0000"/>
              </a:solidFill>
              <a:latin typeface="Times New Roman" pitchFamily="18" charset="0"/>
            </a:endParaRPr>
          </a:p>
          <a:p>
            <a:pPr>
              <a:spcBef>
                <a:spcPct val="0"/>
              </a:spcBef>
            </a:pPr>
            <a:r>
              <a:rPr lang="en-US" altLang="zh-CN" sz="2000" smtClean="0">
                <a:latin typeface="Times New Roman" pitchFamily="18" charset="0"/>
              </a:rPr>
              <a:t>         TIME_WAIT</a:t>
            </a:r>
            <a:r>
              <a:rPr lang="zh-CN" altLang="en-US" sz="2000" smtClean="0">
                <a:latin typeface="Times New Roman" pitchFamily="18" charset="0"/>
              </a:rPr>
              <a:t>状态存在的两个原因如下。</a:t>
            </a: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）实现终止</a:t>
            </a:r>
            <a:r>
              <a:rPr lang="en-US" altLang="zh-CN" sz="2000" smtClean="0">
                <a:latin typeface="Times New Roman" pitchFamily="18" charset="0"/>
              </a:rPr>
              <a:t>TCP</a:t>
            </a:r>
            <a:r>
              <a:rPr lang="zh-CN" altLang="en-US" sz="2000" smtClean="0">
                <a:latin typeface="Times New Roman" pitchFamily="18" charset="0"/>
              </a:rPr>
              <a:t>全双工连接的可靠性。假设最终的响应</a:t>
            </a:r>
            <a:r>
              <a:rPr lang="en-US" altLang="zh-CN" sz="2000" smtClean="0">
                <a:latin typeface="Times New Roman" pitchFamily="18" charset="0"/>
              </a:rPr>
              <a:t>ACK</a:t>
            </a:r>
            <a:r>
              <a:rPr lang="zh-CN" altLang="en-US" sz="2000" smtClean="0">
                <a:latin typeface="Times New Roman" pitchFamily="18" charset="0"/>
              </a:rPr>
              <a:t>丢失，服务器将重发最终的</a:t>
            </a:r>
            <a:r>
              <a:rPr lang="en-US" altLang="zh-CN" sz="2000" smtClean="0">
                <a:latin typeface="Times New Roman" pitchFamily="18" charset="0"/>
              </a:rPr>
              <a:t>FIN</a:t>
            </a:r>
            <a:r>
              <a:rPr lang="zh-CN" altLang="en-US" sz="2000" smtClean="0">
                <a:latin typeface="Times New Roman" pitchFamily="18" charset="0"/>
              </a:rPr>
              <a:t>，因此客户必须维护状态信息以允许它重发最终的</a:t>
            </a:r>
            <a:r>
              <a:rPr lang="en-US" altLang="zh-CN" sz="2000" smtClean="0">
                <a:latin typeface="Times New Roman" pitchFamily="18" charset="0"/>
              </a:rPr>
              <a:t>ACK</a:t>
            </a:r>
            <a:r>
              <a:rPr lang="zh-CN" altLang="en-US" sz="2000" smtClean="0">
                <a:latin typeface="Times New Roman" pitchFamily="18" charset="0"/>
              </a:rPr>
              <a:t>。如果不维护状态信息，它将响应以</a:t>
            </a:r>
            <a:r>
              <a:rPr lang="en-US" altLang="zh-CN" sz="2000" smtClean="0">
                <a:latin typeface="Times New Roman" pitchFamily="18" charset="0"/>
              </a:rPr>
              <a:t>RST</a:t>
            </a:r>
            <a:r>
              <a:rPr lang="zh-CN" altLang="en-US" sz="2000" smtClean="0">
                <a:latin typeface="Times New Roman" pitchFamily="18" charset="0"/>
              </a:rPr>
              <a:t>（另外一个类型的</a:t>
            </a:r>
            <a:r>
              <a:rPr lang="en-US" altLang="zh-CN" sz="2000" smtClean="0">
                <a:latin typeface="Times New Roman" pitchFamily="18" charset="0"/>
              </a:rPr>
              <a:t>TCP</a:t>
            </a:r>
            <a:r>
              <a:rPr lang="zh-CN" altLang="en-US" sz="2000" smtClean="0">
                <a:latin typeface="Times New Roman" pitchFamily="18" charset="0"/>
              </a:rPr>
              <a:t>分节），而服务器则把该分节解释成一个错误。如果</a:t>
            </a:r>
            <a:r>
              <a:rPr lang="en-US" altLang="zh-CN" sz="2000" smtClean="0">
                <a:latin typeface="Times New Roman" pitchFamily="18" charset="0"/>
              </a:rPr>
              <a:t>TCP</a:t>
            </a:r>
            <a:r>
              <a:rPr lang="zh-CN" altLang="en-US" sz="2000" smtClean="0">
                <a:latin typeface="Times New Roman" pitchFamily="18" charset="0"/>
              </a:rPr>
              <a:t>打算执行所有必要的工作以彻底终止某个连接上两个方向的数据流（即全双工关闭），那么它必须正确处理连接终止序列四个分节中任何一个分节的丢失情况。这也说明执行主动关闭的一端为什么进入</a:t>
            </a:r>
            <a:r>
              <a:rPr lang="en-US" altLang="zh-CN" sz="2000" smtClean="0">
                <a:latin typeface="Times New Roman" pitchFamily="18" charset="0"/>
              </a:rPr>
              <a:t>TIME_WAIT</a:t>
            </a:r>
            <a:r>
              <a:rPr lang="zh-CN" altLang="en-US" sz="2000" smtClean="0">
                <a:latin typeface="Times New Roman" pitchFamily="18" charset="0"/>
              </a:rPr>
              <a:t>状态，因为它可能不得不重发最终的</a:t>
            </a:r>
            <a:r>
              <a:rPr lang="en-US" altLang="zh-CN" sz="2000" smtClean="0">
                <a:latin typeface="Times New Roman" pitchFamily="18" charset="0"/>
              </a:rPr>
              <a:t>ACK</a:t>
            </a:r>
            <a:r>
              <a:rPr lang="zh-CN" altLang="en-US" sz="2000" smtClean="0">
                <a:latin typeface="Times New Roman" pitchFamily="18" charset="0"/>
              </a:rPr>
              <a:t>。</a:t>
            </a: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）允许老的重复分节在网络中消逝。假设两个端口之间有一个</a:t>
            </a:r>
            <a:r>
              <a:rPr lang="en-US" altLang="zh-CN" sz="2000" smtClean="0">
                <a:latin typeface="Times New Roman" pitchFamily="18" charset="0"/>
              </a:rPr>
              <a:t>TCP</a:t>
            </a:r>
            <a:r>
              <a:rPr lang="zh-CN" altLang="en-US" sz="2000" smtClean="0">
                <a:latin typeface="Times New Roman" pitchFamily="18" charset="0"/>
              </a:rPr>
              <a:t>连接。关闭这个连接后，在以后某个时候又重新建立起相同的</a:t>
            </a:r>
            <a:r>
              <a:rPr lang="en-US" altLang="zh-CN" sz="2000" smtClean="0">
                <a:latin typeface="Times New Roman" pitchFamily="18" charset="0"/>
              </a:rPr>
              <a:t>IP</a:t>
            </a:r>
            <a:r>
              <a:rPr lang="zh-CN" altLang="en-US" sz="2000" smtClean="0">
                <a:latin typeface="Times New Roman" pitchFamily="18" charset="0"/>
              </a:rPr>
              <a:t>地址和端口之间的</a:t>
            </a:r>
            <a:r>
              <a:rPr lang="en-US" altLang="zh-CN" sz="2000" smtClean="0">
                <a:latin typeface="Times New Roman" pitchFamily="18" charset="0"/>
              </a:rPr>
              <a:t>TCP</a:t>
            </a:r>
            <a:r>
              <a:rPr lang="zh-CN" altLang="en-US" sz="2000" smtClean="0">
                <a:latin typeface="Times New Roman" pitchFamily="18" charset="0"/>
              </a:rPr>
              <a:t>连接。后一个连接称为前一个连接的化身（</a:t>
            </a:r>
            <a:r>
              <a:rPr lang="en-US" altLang="zh-CN" sz="2000" smtClean="0">
                <a:latin typeface="Times New Roman" pitchFamily="18" charset="0"/>
              </a:rPr>
              <a:t>Incar-Nation</a:t>
            </a:r>
            <a:r>
              <a:rPr lang="zh-CN" altLang="en-US" sz="2000" smtClean="0">
                <a:latin typeface="Times New Roman" pitchFamily="18" charset="0"/>
              </a:rPr>
              <a:t>）。因为它们的</a:t>
            </a:r>
            <a:r>
              <a:rPr lang="en-US" altLang="zh-CN" sz="2000" smtClean="0">
                <a:latin typeface="Times New Roman" pitchFamily="18" charset="0"/>
              </a:rPr>
              <a:t>IP</a:t>
            </a:r>
            <a:r>
              <a:rPr lang="zh-CN" altLang="en-US" sz="2000" smtClean="0">
                <a:latin typeface="Times New Roman" pitchFamily="18" charset="0"/>
              </a:rPr>
              <a:t>地址和端口号都相同。</a:t>
            </a:r>
            <a:r>
              <a:rPr lang="en-US" altLang="zh-CN" sz="2000" smtClean="0">
                <a:latin typeface="Times New Roman" pitchFamily="18" charset="0"/>
              </a:rPr>
              <a:t>TCP</a:t>
            </a:r>
            <a:r>
              <a:rPr lang="zh-CN" altLang="en-US" sz="2000" smtClean="0">
                <a:latin typeface="Times New Roman" pitchFamily="18" charset="0"/>
              </a:rPr>
              <a:t>必须防止来自某个连接的老重复分组在连接终止后再现，从而被误解成属于同一连接的化身。要实现这种功能，</a:t>
            </a:r>
            <a:r>
              <a:rPr lang="en-US" altLang="zh-CN" sz="2000" smtClean="0">
                <a:latin typeface="Times New Roman" pitchFamily="18" charset="0"/>
              </a:rPr>
              <a:t>TCP</a:t>
            </a:r>
            <a:r>
              <a:rPr lang="zh-CN" altLang="en-US" sz="2000" smtClean="0">
                <a:latin typeface="Times New Roman" pitchFamily="18" charset="0"/>
              </a:rPr>
              <a:t>不能给处于</a:t>
            </a:r>
            <a:r>
              <a:rPr lang="en-US" altLang="zh-CN" sz="2000" smtClean="0">
                <a:latin typeface="Times New Roman" pitchFamily="18" charset="0"/>
              </a:rPr>
              <a:t>TIME_WAIT</a:t>
            </a:r>
            <a:r>
              <a:rPr lang="zh-CN" altLang="en-US" sz="2000" smtClean="0">
                <a:latin typeface="Times New Roman" pitchFamily="18" charset="0"/>
              </a:rPr>
              <a:t>状态的连接启动新的化身。既然</a:t>
            </a:r>
            <a:r>
              <a:rPr lang="en-US" altLang="zh-CN" sz="2000" smtClean="0">
                <a:latin typeface="Times New Roman" pitchFamily="18" charset="0"/>
              </a:rPr>
              <a:t>TIME_WAIT</a:t>
            </a:r>
            <a:r>
              <a:rPr lang="zh-CN" altLang="en-US" sz="2000" smtClean="0">
                <a:latin typeface="Times New Roman" pitchFamily="18" charset="0"/>
              </a:rPr>
              <a:t>状态的持续时间是</a:t>
            </a:r>
            <a:r>
              <a:rPr lang="en-US" altLang="zh-CN" sz="2000" smtClean="0">
                <a:latin typeface="Times New Roman" pitchFamily="18" charset="0"/>
              </a:rPr>
              <a:t>2MLS</a:t>
            </a:r>
            <a:r>
              <a:rPr lang="zh-CN" altLang="en-US" sz="2000" smtClean="0">
                <a:latin typeface="Times New Roman" pitchFamily="18" charset="0"/>
              </a:rPr>
              <a:t>，这就足够让某个方向上的分组最多存活</a:t>
            </a:r>
            <a:r>
              <a:rPr lang="en-US" altLang="zh-CN" sz="2000" smtClean="0">
                <a:latin typeface="Times New Roman" pitchFamily="18" charset="0"/>
              </a:rPr>
              <a:t>MSL</a:t>
            </a:r>
            <a:r>
              <a:rPr lang="zh-CN" altLang="en-US" sz="2000" smtClean="0">
                <a:latin typeface="Times New Roman" pitchFamily="18" charset="0"/>
              </a:rPr>
              <a:t>秒即被丢弃，另一个方向上的应答最多存活</a:t>
            </a:r>
            <a:r>
              <a:rPr lang="en-US" altLang="zh-CN" sz="2000" smtClean="0">
                <a:latin typeface="Times New Roman" pitchFamily="18" charset="0"/>
              </a:rPr>
              <a:t>MSL</a:t>
            </a:r>
            <a:r>
              <a:rPr lang="zh-CN" altLang="en-US" sz="2000" smtClean="0">
                <a:latin typeface="Times New Roman" pitchFamily="18" charset="0"/>
              </a:rPr>
              <a:t>秒也被丢弃。通过实施这个规则，就能保证当成功建立一个</a:t>
            </a:r>
            <a:r>
              <a:rPr lang="en-US" altLang="zh-CN" sz="2000" smtClean="0">
                <a:latin typeface="Times New Roman" pitchFamily="18" charset="0"/>
              </a:rPr>
              <a:t>TCP</a:t>
            </a:r>
            <a:r>
              <a:rPr lang="zh-CN" altLang="en-US" sz="2000" smtClean="0">
                <a:latin typeface="Times New Roman" pitchFamily="18" charset="0"/>
              </a:rPr>
              <a:t>连接时，来自该连接先前化身的老重复分组都已在网络中消逝。</a:t>
            </a: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txBox="1">
            <a:spLocks noChangeArrowheads="1"/>
          </p:cNvSpPr>
          <p:nvPr/>
        </p:nvSpPr>
        <p:spPr bwMode="auto">
          <a:xfrm>
            <a:off x="2628900" y="3068638"/>
            <a:ext cx="38147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Times New Roman" pitchFamily="18" charset="0"/>
                <a:cs typeface="Times New Roman" pitchFamily="18" charset="0"/>
              </a:rPr>
              <a:t>Thank you</a:t>
            </a:r>
            <a:r>
              <a:rPr lang="en-US" altLang="zh-CN" sz="4800" b="1">
                <a:solidFill>
                  <a:srgbClr val="00B0F0"/>
                </a:solidFill>
                <a:latin typeface="Times New Roman" pitchFamily="18" charset="0"/>
                <a:cs typeface="Times New Roman" pitchFamily="18" charset="0"/>
              </a:rPr>
              <a:t> </a:t>
            </a:r>
            <a:r>
              <a:rPr lang="zh-CN" altLang="en-US" sz="4800" b="1">
                <a:solidFill>
                  <a:srgbClr val="00B0F0"/>
                </a:solidFill>
                <a:latin typeface="Times New Roman" pitchFamily="18" charset="0"/>
                <a:cs typeface="Times New Roman" pitchFamily="18" charset="0"/>
              </a:rPr>
              <a:t>！</a:t>
            </a:r>
            <a:r>
              <a:rPr lang="zh-CN" altLang="ko-KR" sz="4800" b="1">
                <a:solidFill>
                  <a:srgbClr val="00B0F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第一节 </a:t>
            </a:r>
            <a:r>
              <a:rPr lang="zh-CN" altLang="zh-CN" smtClean="0"/>
              <a:t>运输层协议概述</a:t>
            </a:r>
          </a:p>
        </p:txBody>
      </p:sp>
      <p:sp>
        <p:nvSpPr>
          <p:cNvPr id="11267" name="内容占位符 2"/>
          <p:cNvSpPr>
            <a:spLocks noGrp="1"/>
          </p:cNvSpPr>
          <p:nvPr>
            <p:ph idx="1"/>
          </p:nvPr>
        </p:nvSpPr>
        <p:spPr/>
        <p:txBody>
          <a:bodyPr/>
          <a:lstStyle/>
          <a:p>
            <a:pPr>
              <a:spcBef>
                <a:spcPct val="0"/>
              </a:spcBef>
            </a:pPr>
            <a:r>
              <a:rPr lang="en-US" altLang="zh-CN" sz="2000" smtClean="0">
                <a:latin typeface="Times New Roman" pitchFamily="18" charset="0"/>
              </a:rPr>
              <a:t>        TCP</a:t>
            </a:r>
            <a:r>
              <a:rPr lang="zh-CN" altLang="zh-CN" sz="2000" smtClean="0">
                <a:latin typeface="Times New Roman" pitchFamily="18" charset="0"/>
              </a:rPr>
              <a:t>提供面向连接的服务，不提供广播或多播服务。传输控制协议</a:t>
            </a:r>
            <a:r>
              <a:rPr lang="en-US" altLang="zh-CN" sz="2000" smtClean="0">
                <a:latin typeface="Times New Roman" pitchFamily="18" charset="0"/>
              </a:rPr>
              <a:t>TCP</a:t>
            </a:r>
            <a:r>
              <a:rPr lang="zh-CN" altLang="zh-CN" sz="2000" smtClean="0">
                <a:latin typeface="Times New Roman" pitchFamily="18" charset="0"/>
              </a:rPr>
              <a:t>协议利用重发技术和拥塞控制机制，向应用程序提供可靠的通信连接，使它能够自动适应网上的各种变化。即使在</a:t>
            </a:r>
            <a:r>
              <a:rPr lang="en-US" altLang="zh-CN" sz="2000" smtClean="0">
                <a:latin typeface="Times New Roman" pitchFamily="18" charset="0"/>
              </a:rPr>
              <a:t>Internet</a:t>
            </a:r>
            <a:r>
              <a:rPr lang="zh-CN" altLang="zh-CN" sz="2000" smtClean="0">
                <a:latin typeface="Times New Roman" pitchFamily="18" charset="0"/>
              </a:rPr>
              <a:t>暂时出现堵塞的情况下，</a:t>
            </a:r>
            <a:r>
              <a:rPr lang="en-US" altLang="zh-CN" sz="2000" smtClean="0">
                <a:latin typeface="Times New Roman" pitchFamily="18" charset="0"/>
              </a:rPr>
              <a:t>TCP</a:t>
            </a:r>
            <a:r>
              <a:rPr lang="zh-CN" altLang="zh-CN" sz="2000" smtClean="0">
                <a:latin typeface="Times New Roman" pitchFamily="18" charset="0"/>
              </a:rPr>
              <a:t>也能提供可靠的、面向连接的运输服务，在传送数据之前必须先建立连接，数据传送结束后要释放连接，还有如确认、流量检测、计时器以及连接管理等，因此不可避免地增加了许多开销。这不仅使协议数据单元的首部增大很多，还要占用许多处理机资源。</a:t>
            </a:r>
            <a:r>
              <a:rPr lang="en-US" altLang="zh-CN" sz="2000" smtClean="0">
                <a:latin typeface="Times New Roman" pitchFamily="18" charset="0"/>
              </a:rPr>
              <a:t> </a:t>
            </a: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运输层向高层用户屏蔽了下面通信子网的细节，它使应用进程看见的好像就是在两个运输层实体之间有一条端到端的逻辑通信信道，但这条逻辑通信信道对上层的表示却因运输层使用的不同协议而有很大的差别。当运输层采用面向连接的</a:t>
            </a:r>
            <a:r>
              <a:rPr lang="en-US" altLang="zh-CN" sz="2000" smtClean="0">
                <a:latin typeface="Times New Roman" pitchFamily="18" charset="0"/>
              </a:rPr>
              <a:t>TCP</a:t>
            </a:r>
            <a:r>
              <a:rPr lang="zh-CN" altLang="zh-CN" sz="2000" smtClean="0">
                <a:latin typeface="Times New Roman" pitchFamily="18" charset="0"/>
              </a:rPr>
              <a:t>协议时，尽管下面的网络是不可靠的，但这种逻辑通信信道就相当于一条全双工的可靠信道。但当运输层采用无连接的</a:t>
            </a:r>
            <a:r>
              <a:rPr lang="en-US" altLang="zh-CN" sz="2000" smtClean="0">
                <a:latin typeface="Times New Roman" pitchFamily="18" charset="0"/>
              </a:rPr>
              <a:t>UDP</a:t>
            </a:r>
            <a:r>
              <a:rPr lang="zh-CN" altLang="zh-CN" sz="2000" smtClean="0">
                <a:latin typeface="Times New Roman" pitchFamily="18" charset="0"/>
              </a:rPr>
              <a:t>协议时，这种逻辑通信信道则是一条不可靠信道。</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第一节 </a:t>
            </a:r>
            <a:r>
              <a:rPr lang="zh-CN" altLang="zh-CN" smtClean="0"/>
              <a:t>运输层协议概述</a:t>
            </a:r>
          </a:p>
        </p:txBody>
      </p:sp>
      <p:sp>
        <p:nvSpPr>
          <p:cNvPr id="12291" name="内容占位符 2"/>
          <p:cNvSpPr>
            <a:spLocks noGrp="1"/>
          </p:cNvSpPr>
          <p:nvPr>
            <p:ph idx="1"/>
          </p:nvPr>
        </p:nvSpPr>
        <p:spPr>
          <a:xfrm>
            <a:off x="611188" y="981075"/>
            <a:ext cx="8077200" cy="4876800"/>
          </a:xfrm>
        </p:spPr>
        <p:txBody>
          <a:bodyPr/>
          <a:lstStyle/>
          <a:p>
            <a:pPr>
              <a:spcBef>
                <a:spcPct val="0"/>
              </a:spcBef>
            </a:pPr>
            <a:r>
              <a:rPr lang="zh-CN" altLang="en-US" sz="2000" smtClean="0">
                <a:latin typeface="Times New Roman" pitchFamily="18" charset="0"/>
              </a:rPr>
              <a:t>        </a:t>
            </a: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en-US" sz="2000" smtClean="0">
                <a:latin typeface="Times New Roman" pitchFamily="18" charset="0"/>
              </a:rPr>
              <a:t>同时需要注意的是，运输层的</a:t>
            </a:r>
            <a:r>
              <a:rPr lang="en-US" altLang="zh-CN" sz="2000" smtClean="0">
                <a:latin typeface="Times New Roman" pitchFamily="18" charset="0"/>
              </a:rPr>
              <a:t>UDP</a:t>
            </a:r>
            <a:r>
              <a:rPr lang="zh-CN" altLang="en-US" sz="2000" smtClean="0">
                <a:latin typeface="Times New Roman" pitchFamily="18" charset="0"/>
              </a:rPr>
              <a:t>用户数据报与网际层的</a:t>
            </a:r>
            <a:r>
              <a:rPr lang="en-US" altLang="zh-CN" sz="2000" smtClean="0">
                <a:latin typeface="Times New Roman" pitchFamily="18" charset="0"/>
              </a:rPr>
              <a:t>IP</a:t>
            </a:r>
            <a:r>
              <a:rPr lang="zh-CN" altLang="en-US" sz="2000" smtClean="0">
                <a:latin typeface="Times New Roman" pitchFamily="18" charset="0"/>
              </a:rPr>
              <a:t>数据报有很大区别。</a:t>
            </a:r>
            <a:r>
              <a:rPr lang="en-US" altLang="zh-CN" sz="2000" smtClean="0">
                <a:latin typeface="Times New Roman" pitchFamily="18" charset="0"/>
              </a:rPr>
              <a:t>IP</a:t>
            </a:r>
            <a:r>
              <a:rPr lang="zh-CN" altLang="en-US" sz="2000" smtClean="0">
                <a:latin typeface="Times New Roman" pitchFamily="18" charset="0"/>
              </a:rPr>
              <a:t>数据报要经过互联网中许多路由器的存储转发，但</a:t>
            </a:r>
            <a:r>
              <a:rPr lang="en-US" altLang="zh-CN" sz="2000" smtClean="0">
                <a:latin typeface="Times New Roman" pitchFamily="18" charset="0"/>
              </a:rPr>
              <a:t>UDP</a:t>
            </a:r>
            <a:r>
              <a:rPr lang="zh-CN" altLang="en-US" sz="2000" smtClean="0">
                <a:latin typeface="Times New Roman" pitchFamily="18" charset="0"/>
              </a:rPr>
              <a:t>用户数据报是在运输层的端到端抽象的逻辑信道中传送的。</a:t>
            </a:r>
            <a:r>
              <a:rPr lang="en-US" altLang="zh-CN" sz="2000" smtClean="0">
                <a:latin typeface="Times New Roman" pitchFamily="18" charset="0"/>
              </a:rPr>
              <a:t>TCP</a:t>
            </a:r>
            <a:r>
              <a:rPr lang="zh-CN" altLang="en-US" sz="2000" smtClean="0">
                <a:latin typeface="Times New Roman" pitchFamily="18" charset="0"/>
              </a:rPr>
              <a:t>报文段是在运输层抽象的端到端逻辑信道中传送，这种信道是可靠的全双工信道。但这样的信道却不知道究竟经过了哪些路由器，而这些路由器也根本不知道上面的运输层是否建立了</a:t>
            </a:r>
            <a:r>
              <a:rPr lang="en-US" altLang="zh-CN" sz="2000" smtClean="0">
                <a:latin typeface="Times New Roman" pitchFamily="18" charset="0"/>
              </a:rPr>
              <a:t>TCP</a:t>
            </a:r>
            <a:r>
              <a:rPr lang="zh-CN" altLang="en-US" sz="2000" smtClean="0">
                <a:latin typeface="Times New Roman" pitchFamily="18" charset="0"/>
              </a:rPr>
              <a:t>连接。表</a:t>
            </a:r>
            <a:r>
              <a:rPr lang="en-US" altLang="zh-CN" sz="2000" smtClean="0">
                <a:latin typeface="Times New Roman" pitchFamily="18" charset="0"/>
              </a:rPr>
              <a:t>7-2</a:t>
            </a:r>
            <a:r>
              <a:rPr lang="zh-CN" altLang="en-US" sz="2000" smtClean="0">
                <a:latin typeface="Times New Roman" pitchFamily="18" charset="0"/>
              </a:rPr>
              <a:t>给出了一些应用和应用层协议主要使用的运输层协议。</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第一节 </a:t>
            </a:r>
            <a:r>
              <a:rPr lang="zh-CN" altLang="zh-CN" smtClean="0"/>
              <a:t>运输层协议概述</a:t>
            </a:r>
          </a:p>
        </p:txBody>
      </p:sp>
      <p:sp>
        <p:nvSpPr>
          <p:cNvPr id="13315" name="内容占位符 2"/>
          <p:cNvSpPr>
            <a:spLocks noGrp="1"/>
          </p:cNvSpPr>
          <p:nvPr>
            <p:ph idx="1"/>
          </p:nvPr>
        </p:nvSpPr>
        <p:spPr/>
        <p:txBody>
          <a:bodyPr/>
          <a:lstStyle/>
          <a:p>
            <a:pPr>
              <a:spcBef>
                <a:spcPct val="0"/>
              </a:spcBef>
            </a:pPr>
            <a:r>
              <a:rPr lang="zh-CN" altLang="en-US" sz="2000" smtClean="0">
                <a:latin typeface="Times New Roman" pitchFamily="18" charset="0"/>
              </a:rPr>
              <a:t>        </a:t>
            </a:r>
            <a:endParaRPr lang="en-US" altLang="zh-CN" sz="2000" smtClean="0">
              <a:latin typeface="Times New Roman" pitchFamily="18" charset="0"/>
            </a:endParaRP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860550"/>
            <a:ext cx="8970963" cy="50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63713" y="1414463"/>
            <a:ext cx="5256212" cy="646112"/>
          </a:xfrm>
          <a:prstGeom prst="rect">
            <a:avLst/>
          </a:prstGeom>
          <a:noFill/>
        </p:spPr>
        <p:txBody>
          <a:bodyPr>
            <a:spAutoFit/>
          </a:bodyPr>
          <a:lstStyle/>
          <a:p>
            <a:pPr algn="ctr">
              <a:defRPr/>
            </a:pPr>
            <a:r>
              <a:rPr lang="zh-CN" altLang="zh-CN" dirty="0">
                <a:latin typeface="+mn-lt"/>
                <a:ea typeface="+mn-ea"/>
              </a:rPr>
              <a:t>表</a:t>
            </a:r>
            <a:r>
              <a:rPr lang="en-US" altLang="zh-CN" dirty="0">
                <a:latin typeface="+mn-lt"/>
                <a:ea typeface="+mn-ea"/>
              </a:rPr>
              <a:t>7-2  </a:t>
            </a:r>
            <a:r>
              <a:rPr lang="zh-CN" altLang="zh-CN" dirty="0">
                <a:latin typeface="+mn-lt"/>
                <a:ea typeface="+mn-ea"/>
              </a:rPr>
              <a:t>使用</a:t>
            </a:r>
            <a:r>
              <a:rPr lang="en-US" altLang="zh-CN" dirty="0">
                <a:latin typeface="+mn-lt"/>
                <a:ea typeface="+mn-ea"/>
              </a:rPr>
              <a:t>TCP</a:t>
            </a:r>
            <a:r>
              <a:rPr lang="zh-CN" altLang="zh-CN" dirty="0">
                <a:latin typeface="+mn-lt"/>
                <a:ea typeface="+mn-ea"/>
              </a:rPr>
              <a:t>与</a:t>
            </a:r>
            <a:r>
              <a:rPr lang="en-US" altLang="zh-CN" dirty="0">
                <a:latin typeface="+mn-lt"/>
                <a:ea typeface="+mn-ea"/>
              </a:rPr>
              <a:t>UDP</a:t>
            </a:r>
            <a:r>
              <a:rPr lang="zh-CN" altLang="zh-CN" dirty="0">
                <a:latin typeface="+mn-lt"/>
                <a:ea typeface="+mn-ea"/>
              </a:rPr>
              <a:t>的各种应用和应用层协议</a:t>
            </a:r>
          </a:p>
          <a:p>
            <a:pPr algn="ctr">
              <a:defRPr/>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自定义 2">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橙与紫键盘PPT模板">
      <a:majorFont>
        <a:latin typeface="Verdana"/>
        <a:ea typeface="Gulim"/>
        <a:cs typeface=""/>
      </a:majorFont>
      <a:minorFont>
        <a:latin typeface="Verdana"/>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154</TotalTime>
  <Pages>0</Pages>
  <Words>12817</Words>
  <Characters>0</Characters>
  <Application>Microsoft Office PowerPoint</Application>
  <DocSecurity>0</DocSecurity>
  <PresentationFormat>全屏显示(4:3)</PresentationFormat>
  <Lines>0</Lines>
  <Paragraphs>404</Paragraphs>
  <Slides>64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64</vt:i4>
      </vt:variant>
    </vt:vector>
  </HeadingPairs>
  <TitlesOfParts>
    <vt:vector size="73" baseType="lpstr">
      <vt:lpstr>Gulim</vt:lpstr>
      <vt:lpstr>Arial</vt:lpstr>
      <vt:lpstr>Times New Roman</vt:lpstr>
      <vt:lpstr>楷体</vt:lpstr>
      <vt:lpstr>Wingdings</vt:lpstr>
      <vt:lpstr>Verdana</vt:lpstr>
      <vt:lpstr>Symbol</vt:lpstr>
      <vt:lpstr>橙与紫键盘PPT模板</vt:lpstr>
      <vt:lpstr>1_橙与紫键盘PPT模板</vt:lpstr>
      <vt:lpstr>第七章 运输层</vt:lpstr>
      <vt:lpstr>PowerPoint 演示文稿</vt:lpstr>
      <vt:lpstr>第一节 运输层协议概述</vt:lpstr>
      <vt:lpstr>第一节 运输层协议概述</vt:lpstr>
      <vt:lpstr>第一节 运输层协议概述</vt:lpstr>
      <vt:lpstr>第一节 运输层协议概述</vt:lpstr>
      <vt:lpstr>第一节 运输层协议概述</vt:lpstr>
      <vt:lpstr>第一节 运输层协议概述</vt:lpstr>
      <vt:lpstr>第一节 运输层协议概述</vt:lpstr>
      <vt:lpstr>第一节 运输层协议概述</vt:lpstr>
      <vt:lpstr>第一节 运输层协议概述</vt:lpstr>
      <vt:lpstr>第一节 运输层协议概述</vt:lpstr>
      <vt:lpstr>第二节 用户数据报协议</vt:lpstr>
      <vt:lpstr>第二节 用户数据报协议</vt:lpstr>
      <vt:lpstr>第二节 用户数据报协议</vt:lpstr>
      <vt:lpstr>第二节 用户数据报协议</vt:lpstr>
      <vt:lpstr>第二节 用户数据报协议</vt:lpstr>
      <vt:lpstr>第二节 用户数据报协议</vt:lpstr>
      <vt:lpstr>第二节 用户数据报协议</vt:lpstr>
      <vt:lpstr>第二节 用户数据报协议</vt:lpstr>
      <vt:lpstr>第三节 传输控制协议</vt:lpstr>
      <vt:lpstr>第三节 传输控制协议</vt:lpstr>
      <vt:lpstr>第三节 传输控制协议</vt:lpstr>
      <vt:lpstr>第三节 传输控制协议</vt:lpstr>
      <vt:lpstr>第三节 传输控制协议</vt:lpstr>
      <vt:lpstr>第三节 传输控制协议</vt:lpstr>
      <vt:lpstr>第三节 传输控制协议</vt:lpstr>
      <vt:lpstr>第三节 传输控制协议</vt:lpstr>
      <vt:lpstr>第三节 传输控制协议</vt:lpstr>
      <vt:lpstr>第三节 传输控制协议</vt:lpstr>
      <vt:lpstr>第三节 传输控制协议</vt:lpstr>
      <vt:lpstr>第三节 传输控制协议</vt:lpstr>
      <vt:lpstr>第三节 传输控制协议</vt:lpstr>
      <vt:lpstr>第四节 TCP可靠传输的实现</vt:lpstr>
      <vt:lpstr>第四节 TCP可靠传输的实现</vt:lpstr>
      <vt:lpstr>第四节 TCP可靠传输的实现</vt:lpstr>
      <vt:lpstr>第四节 TCP可靠传输的实现</vt:lpstr>
      <vt:lpstr>第四节 TCP可靠传输的实现</vt:lpstr>
      <vt:lpstr>第四节 TCP可靠传输的实现</vt:lpstr>
      <vt:lpstr>第四节 TCP可靠传输的实现</vt:lpstr>
      <vt:lpstr>第四节 TCP可靠传输的实现</vt:lpstr>
      <vt:lpstr>第四节 TCP可靠传输的实现</vt:lpstr>
      <vt:lpstr>第五节 TCP的流量控制</vt:lpstr>
      <vt:lpstr>第五节 TCP的流量控制</vt:lpstr>
      <vt:lpstr>第五节 TCP的流量控制</vt:lpstr>
      <vt:lpstr>第五节 TCP的流量控制</vt:lpstr>
      <vt:lpstr>第六节 TCP的拥塞控制</vt:lpstr>
      <vt:lpstr>第六节 TCP的拥塞控制</vt:lpstr>
      <vt:lpstr>第六节 TCP的拥塞控制</vt:lpstr>
      <vt:lpstr>第六节 TCP的拥塞控制</vt:lpstr>
      <vt:lpstr>第六节 TCP的拥塞控制</vt:lpstr>
      <vt:lpstr>第六节 TCP的拥塞控制</vt:lpstr>
      <vt:lpstr>第六节 TCP的拥塞控制</vt:lpstr>
      <vt:lpstr>第六节 TCP的拥塞控制</vt:lpstr>
      <vt:lpstr>第七节 TCP的运输连接管理</vt:lpstr>
      <vt:lpstr>第七节 TCP的运输连接管理</vt:lpstr>
      <vt:lpstr>第七节 TCP的运输连接管理</vt:lpstr>
      <vt:lpstr>第七节 TCP的运输连接管理</vt:lpstr>
      <vt:lpstr>第七节 TCP的运输连接管理</vt:lpstr>
      <vt:lpstr>第七节 TCP的运输连接管理</vt:lpstr>
      <vt:lpstr>第七节 TCP的运输连接管理</vt:lpstr>
      <vt:lpstr>第七节 TCP的运输连接管理</vt:lpstr>
      <vt:lpstr>第七节 TCP的运输连接管理</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39</cp:revision>
  <dcterms:created xsi:type="dcterms:W3CDTF">2008-11-24T01:11:58Z</dcterms:created>
  <dcterms:modified xsi:type="dcterms:W3CDTF">2015-05-21T07:52:22Z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