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68"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9" r:id="rId80"/>
    <p:sldId id="348" r:id="rId81"/>
    <p:sldId id="350" r:id="rId82"/>
    <p:sldId id="351" r:id="rId83"/>
    <p:sldId id="352" r:id="rId84"/>
    <p:sldId id="353" r:id="rId85"/>
    <p:sldId id="354" r:id="rId86"/>
    <p:sldId id="355" r:id="rId87"/>
    <p:sldId id="269" r:id="rId88"/>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314" y="1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68F5076-2FA5-4E50-8107-49DF199B8D3A}"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8FF7599-E29C-4A73-9E1C-1F9E1D92A411}" type="slidenum">
              <a:rPr lang="zh-CN" altLang="en-US"/>
              <a:pPr>
                <a:defRPr/>
              </a:pPr>
              <a:t>‹#›</a:t>
            </a:fld>
            <a:endParaRPr lang="zh-CN" altLang="en-US"/>
          </a:p>
        </p:txBody>
      </p:sp>
    </p:spTree>
    <p:extLst>
      <p:ext uri="{BB962C8B-B14F-4D97-AF65-F5344CB8AC3E}">
        <p14:creationId xmlns:p14="http://schemas.microsoft.com/office/powerpoint/2010/main" val="2320785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92164"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EEA0103-9F9C-40D8-B547-4055BF61B317}" type="slidenum">
              <a:rPr lang="zh-CN" altLang="ko-KR"/>
              <a:pPr>
                <a:defRPr/>
              </a:pPr>
              <a:t>‹#›</a:t>
            </a:fld>
            <a:endParaRPr lang="zh-CN" altLang="ko-KR"/>
          </a:p>
        </p:txBody>
      </p:sp>
    </p:spTree>
    <p:extLst>
      <p:ext uri="{BB962C8B-B14F-4D97-AF65-F5344CB8AC3E}">
        <p14:creationId xmlns:p14="http://schemas.microsoft.com/office/powerpoint/2010/main" val="3763554715"/>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20996697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824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49568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360456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533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extLst>
      <p:ext uri="{BB962C8B-B14F-4D97-AF65-F5344CB8AC3E}">
        <p14:creationId xmlns:p14="http://schemas.microsoft.com/office/powerpoint/2010/main" val="270152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1029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344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73275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70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9129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4152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2pPr>
      <a:lvl3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3pPr>
      <a:lvl4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4pPr>
      <a:lvl5pPr algn="l" rtl="0" eaLnBrk="0" fontAlgn="base" latinLnBrk="1" hangingPunct="0">
        <a:spcBef>
          <a:spcPct val="0"/>
        </a:spcBef>
        <a:spcAft>
          <a:spcPct val="0"/>
        </a:spcAft>
        <a:defRPr sz="3200" b="1">
          <a:solidFill>
            <a:schemeClr val="bg1"/>
          </a:solidFill>
          <a:latin typeface="Times New Roman" pitchFamily="18" charset="0"/>
          <a:ea typeface="楷体" pitchFamily="49" charset="-122"/>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第八章</a:t>
            </a:r>
            <a:r>
              <a:rPr lang="zh-CN" altLang="zh-CN" dirty="0" smtClean="0"/>
              <a:t>应用层</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第一节 域名系统</a:t>
            </a:r>
          </a:p>
        </p:txBody>
      </p:sp>
      <p:sp>
        <p:nvSpPr>
          <p:cNvPr id="12291" name="内容占位符 2"/>
          <p:cNvSpPr>
            <a:spLocks noGrp="1"/>
          </p:cNvSpPr>
          <p:nvPr>
            <p:ph idx="1"/>
          </p:nvPr>
        </p:nvSpPr>
        <p:spPr>
          <a:xfrm>
            <a:off x="107950" y="981075"/>
            <a:ext cx="8785225" cy="5761038"/>
          </a:xfrm>
        </p:spPr>
        <p:txBody>
          <a:bodyPr/>
          <a:lstStyle/>
          <a:p>
            <a:pPr>
              <a:spcBef>
                <a:spcPct val="0"/>
              </a:spcBef>
            </a:pPr>
            <a:r>
              <a:rPr lang="zh-CN" altLang="zh-CN" smtClean="0">
                <a:solidFill>
                  <a:srgbClr val="FF0000"/>
                </a:solidFill>
              </a:rPr>
              <a:t>因特网的域名结构</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中国互联网络信息中心（</a:t>
            </a:r>
            <a:r>
              <a:rPr lang="en-US" altLang="zh-CN" sz="2000" smtClean="0">
                <a:latin typeface="Times New Roman" pitchFamily="18" charset="0"/>
              </a:rPr>
              <a:t>CNNIC</a:t>
            </a:r>
            <a:r>
              <a:rPr lang="zh-CN" altLang="zh-CN" sz="2000" smtClean="0">
                <a:latin typeface="Times New Roman" pitchFamily="18" charset="0"/>
              </a:rPr>
              <a:t>）是</a:t>
            </a:r>
            <a:r>
              <a:rPr lang="en-US" altLang="zh-CN" sz="2000" smtClean="0">
                <a:latin typeface="Times New Roman" pitchFamily="18" charset="0"/>
              </a:rPr>
              <a:t>CN</a:t>
            </a:r>
            <a:r>
              <a:rPr lang="zh-CN" altLang="zh-CN" sz="2000" smtClean="0">
                <a:latin typeface="Times New Roman" pitchFamily="18" charset="0"/>
              </a:rPr>
              <a:t>域名的注册管理机构，负责运行和管理相应的</a:t>
            </a:r>
            <a:r>
              <a:rPr lang="en-US" altLang="zh-CN" sz="2000" smtClean="0">
                <a:latin typeface="Times New Roman" pitchFamily="18" charset="0"/>
              </a:rPr>
              <a:t>CN</a:t>
            </a:r>
            <a:r>
              <a:rPr lang="zh-CN" altLang="zh-CN" sz="2000" smtClean="0">
                <a:latin typeface="Times New Roman" pitchFamily="18" charset="0"/>
              </a:rPr>
              <a:t>域名系统，维护中央数据库。主要职责如下。</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）建议为主机确定域名时应尽量使用有意义的字符。</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）一个域名对应一个</a:t>
            </a:r>
            <a:r>
              <a:rPr lang="en-US" altLang="zh-CN" sz="2000" smtClean="0">
                <a:latin typeface="Times New Roman" pitchFamily="18" charset="0"/>
              </a:rPr>
              <a:t>IP</a:t>
            </a:r>
            <a:r>
              <a:rPr lang="zh-CN" altLang="zh-CN" sz="2000" smtClean="0">
                <a:latin typeface="Times New Roman" pitchFamily="18" charset="0"/>
              </a:rPr>
              <a:t>地址，但是一个</a:t>
            </a:r>
            <a:r>
              <a:rPr lang="en-US" altLang="zh-CN" sz="2000" smtClean="0">
                <a:latin typeface="Times New Roman" pitchFamily="18" charset="0"/>
              </a:rPr>
              <a:t>IP</a:t>
            </a:r>
            <a:r>
              <a:rPr lang="zh-CN" altLang="zh-CN" sz="2000" smtClean="0">
                <a:latin typeface="Times New Roman" pitchFamily="18" charset="0"/>
              </a:rPr>
              <a:t>地址可对应多个域名。例如，一台计算机有一个</a:t>
            </a:r>
            <a:r>
              <a:rPr lang="en-US" altLang="zh-CN" sz="2000" smtClean="0">
                <a:latin typeface="Times New Roman" pitchFamily="18" charset="0"/>
              </a:rPr>
              <a:t>IP</a:t>
            </a:r>
            <a:r>
              <a:rPr lang="zh-CN" altLang="zh-CN" sz="2000" smtClean="0">
                <a:latin typeface="Times New Roman" pitchFamily="18" charset="0"/>
              </a:rPr>
              <a:t>地址，但是该主机既可以作为邮件服务器，也可以作为</a:t>
            </a:r>
            <a:r>
              <a:rPr lang="en-US" altLang="zh-CN" sz="2000" smtClean="0">
                <a:latin typeface="Times New Roman" pitchFamily="18" charset="0"/>
              </a:rPr>
              <a:t>WWW</a:t>
            </a:r>
            <a:r>
              <a:rPr lang="zh-CN" altLang="zh-CN" sz="2000" smtClean="0">
                <a:latin typeface="Times New Roman" pitchFamily="18" charset="0"/>
              </a:rPr>
              <a:t>服务器，因而可以有多个域名。</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）主机的</a:t>
            </a:r>
            <a:r>
              <a:rPr lang="en-US" altLang="zh-CN" sz="2000" smtClean="0">
                <a:latin typeface="Times New Roman" pitchFamily="18" charset="0"/>
              </a:rPr>
              <a:t>IP</a:t>
            </a:r>
            <a:r>
              <a:rPr lang="zh-CN" altLang="zh-CN" sz="2000" smtClean="0">
                <a:latin typeface="Times New Roman" pitchFamily="18" charset="0"/>
              </a:rPr>
              <a:t>地址和域名从使用的角度看没有区别。但是，如果使用的系统中没有域名服务器，则只能使用</a:t>
            </a:r>
            <a:r>
              <a:rPr lang="en-US" altLang="zh-CN" sz="2000" smtClean="0">
                <a:latin typeface="Times New Roman" pitchFamily="18" charset="0"/>
              </a:rPr>
              <a:t>IP</a:t>
            </a:r>
            <a:r>
              <a:rPr lang="zh-CN" altLang="zh-CN" sz="2000" smtClean="0">
                <a:latin typeface="Times New Roman" pitchFamily="18" charset="0"/>
              </a:rPr>
              <a:t>地址而不能使用域名。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第一节 域名系统</a:t>
            </a:r>
          </a:p>
        </p:txBody>
      </p:sp>
      <p:sp>
        <p:nvSpPr>
          <p:cNvPr id="13315" name="内容占位符 2"/>
          <p:cNvSpPr>
            <a:spLocks noGrp="1"/>
          </p:cNvSpPr>
          <p:nvPr>
            <p:ph idx="1"/>
          </p:nvPr>
        </p:nvSpPr>
        <p:spPr>
          <a:xfrm>
            <a:off x="107950" y="981075"/>
            <a:ext cx="8567738" cy="5761038"/>
          </a:xfrm>
        </p:spPr>
        <p:txBody>
          <a:bodyPr/>
          <a:lstStyle/>
          <a:p>
            <a:pPr>
              <a:spcBef>
                <a:spcPct val="0"/>
              </a:spcBef>
            </a:pPr>
            <a:r>
              <a:rPr lang="zh-CN" altLang="zh-CN" smtClean="0">
                <a:solidFill>
                  <a:srgbClr val="FF0000"/>
                </a:solidFill>
              </a:rPr>
              <a:t>因特网的域名结构</a:t>
            </a:r>
            <a:endParaRPr lang="en-US" altLang="zh-CN" smtClean="0">
              <a:solidFill>
                <a:srgbClr val="FF0000"/>
              </a:solidFill>
            </a:endParaRPr>
          </a:p>
          <a:p>
            <a:pPr>
              <a:spcBef>
                <a:spcPct val="0"/>
              </a:spcBef>
            </a:pPr>
            <a:r>
              <a:rPr lang="zh-CN" altLang="zh-CN" sz="2000" smtClean="0">
                <a:latin typeface="Times New Roman" pitchFamily="18" charset="0"/>
              </a:rPr>
              <a:t>域名的层次、分级的命名机制比主机名平面命名机制有如下方面的优势。</a:t>
            </a:r>
          </a:p>
          <a:p>
            <a:pPr lvl="1">
              <a:spcBef>
                <a:spcPct val="0"/>
              </a:spcBef>
            </a:pPr>
            <a:r>
              <a:rPr lang="zh-CN" altLang="zh-CN" sz="2000" smtClean="0">
                <a:latin typeface="Times New Roman" pitchFamily="18" charset="0"/>
              </a:rPr>
              <a:t>命名的方便性和表意性。</a:t>
            </a:r>
          </a:p>
          <a:p>
            <a:pPr lvl="1">
              <a:spcBef>
                <a:spcPct val="0"/>
              </a:spcBef>
            </a:pPr>
            <a:r>
              <a:rPr lang="zh-CN" altLang="zh-CN" sz="2000" smtClean="0">
                <a:latin typeface="Times New Roman" pitchFamily="18" charset="0"/>
              </a:rPr>
              <a:t>扩展性。</a:t>
            </a:r>
          </a:p>
          <a:p>
            <a:pPr lvl="1">
              <a:spcBef>
                <a:spcPct val="0"/>
              </a:spcBef>
            </a:pPr>
            <a:r>
              <a:rPr lang="zh-CN" altLang="zh-CN" sz="2000" smtClean="0">
                <a:latin typeface="Times New Roman" pitchFamily="18" charset="0"/>
              </a:rPr>
              <a:t>管理性和维护性。</a:t>
            </a:r>
          </a:p>
          <a:p>
            <a:pPr lvl="1">
              <a:spcBef>
                <a:spcPct val="0"/>
              </a:spcBef>
            </a:pPr>
            <a:r>
              <a:rPr lang="zh-CN" altLang="zh-CN" sz="2000" smtClean="0">
                <a:latin typeface="Times New Roman" pitchFamily="18" charset="0"/>
              </a:rPr>
              <a:t>分布式实现。域名的树型分层命名和实现机制非常适用于大型</a:t>
            </a:r>
            <a:r>
              <a:rPr lang="en-US" altLang="zh-CN" sz="2000" smtClean="0">
                <a:latin typeface="Times New Roman" pitchFamily="18" charset="0"/>
              </a:rPr>
              <a:t>TCP/IP</a:t>
            </a:r>
            <a:r>
              <a:rPr lang="zh-CN" altLang="zh-CN" sz="2000" smtClean="0">
                <a:latin typeface="Times New Roman" pitchFamily="18" charset="0"/>
              </a:rPr>
              <a:t>网络（如</a:t>
            </a:r>
            <a:r>
              <a:rPr lang="en-US" altLang="zh-CN" sz="2000" smtClean="0">
                <a:latin typeface="Times New Roman" pitchFamily="18" charset="0"/>
              </a:rPr>
              <a:t>Internet</a:t>
            </a:r>
            <a:r>
              <a:rPr lang="zh-CN" altLang="zh-CN" sz="2000" smtClean="0">
                <a:latin typeface="Times New Roman" pitchFamily="18" charset="0"/>
              </a:rPr>
              <a:t>）的分层、分布式命名和管理。对域名管理的一个最简单而直观的办法是使用和域名体系一样的结构，在域名结构树中除叶子节点（主机）以外的节点处设立相应的域名管理机构和</a:t>
            </a:r>
            <a:r>
              <a:rPr lang="en-US" altLang="zh-CN" sz="2000" smtClean="0">
                <a:latin typeface="Times New Roman" pitchFamily="18" charset="0"/>
              </a:rPr>
              <a:t>DNS</a:t>
            </a:r>
            <a:r>
              <a:rPr lang="zh-CN" altLang="zh-CN" sz="2000" smtClean="0">
                <a:latin typeface="Times New Roman" pitchFamily="18" charset="0"/>
              </a:rPr>
              <a:t>管理服务器。</a:t>
            </a:r>
          </a:p>
          <a:p>
            <a:pPr lvl="1">
              <a:spcBef>
                <a:spcPct val="0"/>
              </a:spcBef>
            </a:pPr>
            <a:r>
              <a:rPr lang="zh-CN" altLang="zh-CN" sz="2000" smtClean="0">
                <a:latin typeface="Times New Roman" pitchFamily="18" charset="0"/>
              </a:rPr>
              <a:t>对应域名树的各级管理机构负责其下层域（主机或子域）的管理。所属的主机（叶子节点）和子域（非叶子节点）必须向该管理机构进行域名注册。</a:t>
            </a:r>
          </a:p>
          <a:p>
            <a:pPr lvl="1">
              <a:spcBef>
                <a:spcPct val="0"/>
              </a:spcBef>
            </a:pPr>
            <a:r>
              <a:rPr lang="zh-CN" altLang="zh-CN" sz="2000" smtClean="0">
                <a:latin typeface="Times New Roman" pitchFamily="18" charset="0"/>
              </a:rPr>
              <a:t>通过注册，确保相同父节点下的子节点不出现重名，从而确保整个域名树中完全合格的域名（</a:t>
            </a:r>
            <a:r>
              <a:rPr lang="en-US" altLang="zh-CN" sz="2000" smtClean="0">
                <a:latin typeface="Times New Roman" pitchFamily="18" charset="0"/>
              </a:rPr>
              <a:t>Fully Qualified Domain Name</a:t>
            </a:r>
            <a:r>
              <a:rPr lang="zh-CN" altLang="zh-CN" sz="2000" smtClean="0">
                <a:latin typeface="Times New Roman" pitchFamily="18" charset="0"/>
              </a:rPr>
              <a:t>，</a:t>
            </a:r>
            <a:r>
              <a:rPr lang="en-US" altLang="zh-CN" sz="2000" smtClean="0">
                <a:latin typeface="Times New Roman" pitchFamily="18" charset="0"/>
              </a:rPr>
              <a:t>FQDN</a:t>
            </a:r>
            <a:r>
              <a:rPr lang="zh-CN" altLang="zh-CN" sz="2000" smtClean="0">
                <a:latin typeface="Times New Roman" pitchFamily="18" charset="0"/>
              </a:rPr>
              <a:t>）不会出现重名。</a:t>
            </a:r>
          </a:p>
          <a:p>
            <a:pPr lvl="1">
              <a:spcBef>
                <a:spcPct val="0"/>
              </a:spcBef>
            </a:pPr>
            <a:r>
              <a:rPr lang="zh-CN" altLang="zh-CN" sz="2000" smtClean="0">
                <a:latin typeface="Times New Roman" pitchFamily="18" charset="0"/>
              </a:rPr>
              <a:t>通过</a:t>
            </a:r>
            <a:r>
              <a:rPr lang="en-US" altLang="zh-CN" sz="2000" smtClean="0">
                <a:latin typeface="Times New Roman" pitchFamily="18" charset="0"/>
              </a:rPr>
              <a:t>DNS</a:t>
            </a:r>
            <a:r>
              <a:rPr lang="zh-CN" altLang="zh-CN" sz="2000" smtClean="0">
                <a:latin typeface="Times New Roman" pitchFamily="18" charset="0"/>
              </a:rPr>
              <a:t>服务器对域名的管理和</a:t>
            </a:r>
            <a:r>
              <a:rPr lang="en-US" altLang="zh-CN" sz="2000" smtClean="0">
                <a:latin typeface="Times New Roman" pitchFamily="18" charset="0"/>
              </a:rPr>
              <a:t>DNS</a:t>
            </a:r>
            <a:r>
              <a:rPr lang="zh-CN" altLang="zh-CN" sz="2000" smtClean="0">
                <a:latin typeface="Times New Roman" pitchFamily="18" charset="0"/>
              </a:rPr>
              <a:t>服务器之间的关系，确保从根服务器开始能搜索（解析）到所有注册过的域名的</a:t>
            </a:r>
            <a:r>
              <a:rPr lang="en-US" altLang="zh-CN" sz="2000" smtClean="0">
                <a:latin typeface="Times New Roman" pitchFamily="18" charset="0"/>
              </a:rPr>
              <a:t>IP</a:t>
            </a:r>
            <a:r>
              <a:rPr lang="zh-CN" altLang="zh-CN" sz="2000" smtClean="0">
                <a:latin typeface="Times New Roman" pitchFamily="18" charset="0"/>
              </a:rPr>
              <a:t>地址。</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第一节 域名系统</a:t>
            </a:r>
          </a:p>
        </p:txBody>
      </p:sp>
      <p:sp>
        <p:nvSpPr>
          <p:cNvPr id="14339" name="内容占位符 2"/>
          <p:cNvSpPr>
            <a:spLocks noGrp="1"/>
          </p:cNvSpPr>
          <p:nvPr>
            <p:ph idx="1"/>
          </p:nvPr>
        </p:nvSpPr>
        <p:spPr>
          <a:xfrm>
            <a:off x="107950" y="981075"/>
            <a:ext cx="8567738" cy="5761038"/>
          </a:xfrm>
        </p:spPr>
        <p:txBody>
          <a:bodyPr/>
          <a:lstStyle/>
          <a:p>
            <a:pPr>
              <a:spcBef>
                <a:spcPct val="0"/>
              </a:spcBef>
            </a:pPr>
            <a:r>
              <a:rPr lang="zh-CN" altLang="zh-CN" smtClean="0">
                <a:solidFill>
                  <a:srgbClr val="FF0000"/>
                </a:solidFill>
              </a:rPr>
              <a:t>域名服务器</a:t>
            </a:r>
            <a:endParaRPr lang="en-US" altLang="zh-CN" smtClean="0">
              <a:solidFill>
                <a:srgbClr val="FF0000"/>
              </a:solidFill>
            </a:endParaRPr>
          </a:p>
          <a:p>
            <a:pPr>
              <a:spcBef>
                <a:spcPct val="0"/>
              </a:spcBef>
            </a:pP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名字到</a:t>
            </a:r>
            <a:r>
              <a:rPr lang="en-US" altLang="zh-CN" sz="2000" smtClean="0">
                <a:latin typeface="Times New Roman" pitchFamily="18" charset="0"/>
              </a:rPr>
              <a:t> IP </a:t>
            </a:r>
            <a:r>
              <a:rPr lang="zh-CN" altLang="zh-CN" sz="2000" smtClean="0">
                <a:latin typeface="Times New Roman" pitchFamily="18" charset="0"/>
              </a:rPr>
              <a:t>地址的解析是由若干个域名服务器程序完成的。域名服务器程序在专设的节点上运行，运行该程序的机器称为域名服务器。</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由于数据在网络层必须根据</a:t>
            </a:r>
            <a:r>
              <a:rPr lang="en-US" altLang="zh-CN" sz="2000" smtClean="0">
                <a:latin typeface="Times New Roman" pitchFamily="18" charset="0"/>
              </a:rPr>
              <a:t>IP</a:t>
            </a:r>
            <a:r>
              <a:rPr lang="zh-CN" altLang="zh-CN" sz="2000" smtClean="0">
                <a:latin typeface="Times New Roman" pitchFamily="18" charset="0"/>
              </a:rPr>
              <a:t>地址进行传输，所以网络中还必须提供域名的解析，即将域名映射为相应的</a:t>
            </a:r>
            <a:r>
              <a:rPr lang="en-US" altLang="zh-CN" sz="2000" smtClean="0">
                <a:latin typeface="Times New Roman" pitchFamily="18" charset="0"/>
              </a:rPr>
              <a:t>IP</a:t>
            </a:r>
            <a:r>
              <a:rPr lang="zh-CN" altLang="zh-CN" sz="2000" smtClean="0">
                <a:latin typeface="Times New Roman" pitchFamily="18" charset="0"/>
              </a:rPr>
              <a:t>地址。域名解析方式可以分为静态解析和动态解析两类。</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静态解析</a:t>
            </a:r>
          </a:p>
          <a:p>
            <a:pPr>
              <a:spcBef>
                <a:spcPct val="0"/>
              </a:spcBef>
            </a:pPr>
            <a:r>
              <a:rPr lang="en-US" altLang="zh-CN" sz="2000" smtClean="0">
                <a:latin typeface="Times New Roman" pitchFamily="18" charset="0"/>
              </a:rPr>
              <a:t>        </a:t>
            </a:r>
            <a:r>
              <a:rPr lang="zh-CN" altLang="zh-CN" sz="2000" smtClean="0">
                <a:latin typeface="Times New Roman" pitchFamily="18" charset="0"/>
              </a:rPr>
              <a:t>静态域名解析是通过客户机上的一个解析文件（</a:t>
            </a:r>
            <a:r>
              <a:rPr lang="en-US" altLang="zh-CN" sz="2000" smtClean="0">
                <a:latin typeface="Times New Roman" pitchFamily="18" charset="0"/>
              </a:rPr>
              <a:t>hosts</a:t>
            </a:r>
            <a:r>
              <a:rPr lang="zh-CN" altLang="zh-CN" sz="2000" smtClean="0">
                <a:latin typeface="Times New Roman" pitchFamily="18" charset="0"/>
              </a:rPr>
              <a:t>文件）来进行的。该文本文件位于系统文件夹下的</a:t>
            </a:r>
            <a:r>
              <a:rPr lang="en-US" altLang="zh-CN" sz="2000" smtClean="0">
                <a:latin typeface="Times New Roman" pitchFamily="18" charset="0"/>
              </a:rPr>
              <a:t>\system32\drivers\etc</a:t>
            </a:r>
            <a:r>
              <a:rPr lang="zh-CN" altLang="zh-CN" sz="2000" smtClean="0">
                <a:latin typeface="Times New Roman" pitchFamily="18" charset="0"/>
              </a:rPr>
              <a:t>文件夹中，包含一个域名与</a:t>
            </a:r>
            <a:r>
              <a:rPr lang="en-US" altLang="zh-CN" sz="2000" smtClean="0">
                <a:latin typeface="Times New Roman" pitchFamily="18" charset="0"/>
              </a:rPr>
              <a:t>IP</a:t>
            </a:r>
            <a:r>
              <a:rPr lang="zh-CN" altLang="zh-CN" sz="2000" smtClean="0">
                <a:latin typeface="Times New Roman" pitchFamily="18" charset="0"/>
              </a:rPr>
              <a:t>地址的映射表，如图</a:t>
            </a:r>
            <a:r>
              <a:rPr lang="en-US" altLang="zh-CN" sz="2000" smtClean="0">
                <a:latin typeface="Times New Roman" pitchFamily="18" charset="0"/>
              </a:rPr>
              <a:t>8-1</a:t>
            </a:r>
            <a:r>
              <a:rPr lang="zh-CN" altLang="zh-CN" sz="2000" smtClean="0">
                <a:latin typeface="Times New Roman" pitchFamily="18" charset="0"/>
              </a:rPr>
              <a:t>所示。由于</a:t>
            </a:r>
            <a:r>
              <a:rPr lang="en-US" altLang="zh-CN" sz="2000" smtClean="0">
                <a:latin typeface="Times New Roman" pitchFamily="18" charset="0"/>
              </a:rPr>
              <a:t>hosts</a:t>
            </a:r>
            <a:r>
              <a:rPr lang="zh-CN" altLang="zh-CN" sz="2000" smtClean="0">
                <a:latin typeface="Times New Roman" pitchFamily="18" charset="0"/>
              </a:rPr>
              <a:t>文件必须由人工维护，不能及时反映域名的变化，并且管理的工作量也很大，因此，其应用范围仅限于内部</a:t>
            </a:r>
            <a:r>
              <a:rPr lang="en-US" altLang="zh-CN" sz="2000" smtClean="0">
                <a:latin typeface="Times New Roman" pitchFamily="18" charset="0"/>
              </a:rPr>
              <a:t>Intranet</a:t>
            </a:r>
            <a:r>
              <a:rPr lang="zh-CN" altLang="zh-CN" sz="2000" smtClean="0">
                <a:latin typeface="Times New Roman" pitchFamily="18" charset="0"/>
              </a:rPr>
              <a:t>等有限领域。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第一节 域名系统</a:t>
            </a:r>
          </a:p>
        </p:txBody>
      </p:sp>
      <p:sp>
        <p:nvSpPr>
          <p:cNvPr id="15363" name="内容占位符 2"/>
          <p:cNvSpPr>
            <a:spLocks noGrp="1"/>
          </p:cNvSpPr>
          <p:nvPr>
            <p:ph idx="1"/>
          </p:nvPr>
        </p:nvSpPr>
        <p:spPr>
          <a:xfrm>
            <a:off x="107950" y="981075"/>
            <a:ext cx="8567738" cy="5761038"/>
          </a:xfrm>
        </p:spPr>
        <p:txBody>
          <a:bodyPr/>
          <a:lstStyle/>
          <a:p>
            <a:pPr>
              <a:spcBef>
                <a:spcPct val="0"/>
              </a:spcBef>
            </a:pPr>
            <a:r>
              <a:rPr lang="zh-CN" altLang="zh-CN" smtClean="0">
                <a:solidFill>
                  <a:srgbClr val="FF0000"/>
                </a:solidFill>
              </a:rPr>
              <a:t>域名服务器</a:t>
            </a:r>
            <a:endParaRPr lang="en-US" altLang="zh-CN" smtClean="0">
              <a:solidFill>
                <a:srgbClr val="FF0000"/>
              </a:solidFill>
            </a:endParaRP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557338"/>
            <a:ext cx="6192838"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76375" y="6237288"/>
            <a:ext cx="5975350" cy="646112"/>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8-1  </a:t>
            </a:r>
            <a:r>
              <a:rPr lang="zh-CN" altLang="zh-CN" dirty="0">
                <a:latin typeface="+mn-lt"/>
                <a:ea typeface="+mj-ea"/>
              </a:rPr>
              <a:t>客户机上的</a:t>
            </a:r>
            <a:r>
              <a:rPr lang="en-US" altLang="zh-CN" dirty="0">
                <a:latin typeface="+mn-lt"/>
                <a:ea typeface="+mj-ea"/>
              </a:rPr>
              <a:t>hosts</a:t>
            </a:r>
            <a:r>
              <a:rPr lang="zh-CN" altLang="zh-CN" dirty="0">
                <a:latin typeface="+mn-lt"/>
                <a:ea typeface="+mj-ea"/>
              </a:rPr>
              <a:t>文件</a:t>
            </a:r>
          </a:p>
          <a:p>
            <a:pPr>
              <a:defRPr/>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第一节 域名系统</a:t>
            </a:r>
          </a:p>
        </p:txBody>
      </p:sp>
      <p:sp>
        <p:nvSpPr>
          <p:cNvPr id="16387" name="内容占位符 2"/>
          <p:cNvSpPr>
            <a:spLocks noGrp="1"/>
          </p:cNvSpPr>
          <p:nvPr>
            <p:ph idx="1"/>
          </p:nvPr>
        </p:nvSpPr>
        <p:spPr>
          <a:xfrm>
            <a:off x="107950" y="981075"/>
            <a:ext cx="8567738" cy="5761038"/>
          </a:xfrm>
        </p:spPr>
        <p:txBody>
          <a:bodyPr/>
          <a:lstStyle/>
          <a:p>
            <a:pPr>
              <a:spcBef>
                <a:spcPct val="0"/>
              </a:spcBef>
            </a:pPr>
            <a:r>
              <a:rPr lang="zh-CN" altLang="zh-CN" smtClean="0">
                <a:solidFill>
                  <a:srgbClr val="FF0000"/>
                </a:solidFill>
              </a:rPr>
              <a:t>域名服务器</a:t>
            </a:r>
            <a:endParaRPr lang="en-US" altLang="zh-CN" smtClean="0">
              <a:solidFill>
                <a:srgbClr val="FF0000"/>
              </a:solidFill>
            </a:endParaRPr>
          </a:p>
          <a:p>
            <a:pPr>
              <a:spcBef>
                <a:spcPct val="0"/>
              </a:spcBef>
            </a:pPr>
            <a:r>
              <a:rPr lang="en-US" altLang="zh-CN" sz="2000" smtClean="0">
                <a:solidFill>
                  <a:srgbClr val="00B0F0"/>
                </a:solidFill>
                <a:latin typeface="Times New Roman" pitchFamily="18" charset="0"/>
              </a:rPr>
              <a:t>2. </a:t>
            </a:r>
            <a:r>
              <a:rPr lang="zh-CN" altLang="en-US" sz="2000" smtClean="0">
                <a:solidFill>
                  <a:srgbClr val="00B0F0"/>
                </a:solidFill>
                <a:latin typeface="Times New Roman" pitchFamily="18" charset="0"/>
              </a:rPr>
              <a:t>动态解析</a:t>
            </a:r>
          </a:p>
          <a:p>
            <a:pPr>
              <a:spcBef>
                <a:spcPct val="0"/>
              </a:spcBef>
            </a:pPr>
            <a:r>
              <a:rPr lang="zh-CN" altLang="en-US" sz="2000" smtClean="0">
                <a:latin typeface="Times New Roman" pitchFamily="18" charset="0"/>
              </a:rPr>
              <a:t>         动态域名解析是</a:t>
            </a:r>
            <a:r>
              <a:rPr lang="en-US" altLang="zh-CN" sz="2000" smtClean="0">
                <a:latin typeface="Times New Roman" pitchFamily="18" charset="0"/>
              </a:rPr>
              <a:t>Internet</a:t>
            </a:r>
            <a:r>
              <a:rPr lang="zh-CN" altLang="en-US" sz="2000" smtClean="0">
                <a:latin typeface="Times New Roman" pitchFamily="18" charset="0"/>
              </a:rPr>
              <a:t>中使用的</a:t>
            </a:r>
            <a:r>
              <a:rPr lang="en-US" altLang="zh-CN" sz="2000" smtClean="0">
                <a:latin typeface="Times New Roman" pitchFamily="18" charset="0"/>
              </a:rPr>
              <a:t>DNS</a:t>
            </a:r>
            <a:r>
              <a:rPr lang="zh-CN" altLang="en-US" sz="2000" smtClean="0">
                <a:latin typeface="Times New Roman" pitchFamily="18" charset="0"/>
              </a:rPr>
              <a:t>解析方式，即利用集中的、被称为</a:t>
            </a:r>
            <a:r>
              <a:rPr lang="en-US" altLang="zh-CN" sz="2000" smtClean="0">
                <a:latin typeface="Times New Roman" pitchFamily="18" charset="0"/>
              </a:rPr>
              <a:t>DNS</a:t>
            </a:r>
            <a:r>
              <a:rPr lang="zh-CN" altLang="en-US" sz="2000" smtClean="0">
                <a:latin typeface="Times New Roman" pitchFamily="18" charset="0"/>
              </a:rPr>
              <a:t>服务器的计算机进行域名系统的维护和解析。网络中的任何一台主机只要在网络配置时指定要使用的</a:t>
            </a:r>
            <a:r>
              <a:rPr lang="en-US" altLang="zh-CN" sz="2000" smtClean="0">
                <a:latin typeface="Times New Roman" pitchFamily="18" charset="0"/>
              </a:rPr>
              <a:t>DNS</a:t>
            </a:r>
            <a:r>
              <a:rPr lang="zh-CN" altLang="en-US" sz="2000" smtClean="0">
                <a:latin typeface="Times New Roman" pitchFamily="18" charset="0"/>
              </a:rPr>
              <a:t>服务器（如图</a:t>
            </a:r>
            <a:r>
              <a:rPr lang="en-US" altLang="zh-CN" sz="2000" smtClean="0">
                <a:latin typeface="Times New Roman" pitchFamily="18" charset="0"/>
              </a:rPr>
              <a:t>8-2</a:t>
            </a:r>
            <a:r>
              <a:rPr lang="zh-CN" altLang="en-US" sz="2000" smtClean="0">
                <a:latin typeface="Times New Roman" pitchFamily="18" charset="0"/>
              </a:rPr>
              <a:t>所示），就可实现按域名访问其他主机，而不用知道它的</a:t>
            </a:r>
            <a:r>
              <a:rPr lang="en-US" altLang="zh-CN" sz="2000" smtClean="0">
                <a:latin typeface="Times New Roman" pitchFamily="18" charset="0"/>
              </a:rPr>
              <a:t>IP</a:t>
            </a:r>
            <a:r>
              <a:rPr lang="zh-CN" altLang="en-US" sz="2000" smtClean="0">
                <a:latin typeface="Times New Roman" pitchFamily="18" charset="0"/>
              </a:rPr>
              <a:t>地址和它所处的物理位置。</a:t>
            </a:r>
          </a:p>
          <a:p>
            <a:pPr>
              <a:spcBef>
                <a:spcPct val="0"/>
              </a:spcBef>
            </a:pPr>
            <a:r>
              <a:rPr lang="zh-CN" altLang="en-US" sz="2000" smtClean="0">
                <a:latin typeface="Times New Roman" pitchFamily="18" charset="0"/>
              </a:rPr>
              <a:t>        客户端应用程序递交域名，服务端返回域名对应的</a:t>
            </a:r>
            <a:r>
              <a:rPr lang="en-US" altLang="zh-CN" sz="2000" smtClean="0">
                <a:latin typeface="Times New Roman" pitchFamily="18" charset="0"/>
              </a:rPr>
              <a:t>IP</a:t>
            </a:r>
            <a:r>
              <a:rPr lang="zh-CN" altLang="en-US" sz="2000" smtClean="0">
                <a:latin typeface="Times New Roman" pitchFamily="18" charset="0"/>
              </a:rPr>
              <a:t>地址，这个服务过程称为域名解析服务。</a:t>
            </a:r>
            <a:r>
              <a:rPr lang="en-US" altLang="zh-CN" sz="2000" smtClean="0">
                <a:latin typeface="Times New Roman" pitchFamily="18" charset="0"/>
              </a:rPr>
              <a:t>DNS</a:t>
            </a:r>
            <a:r>
              <a:rPr lang="zh-CN" altLang="en-US" sz="2000" smtClean="0">
                <a:latin typeface="Times New Roman" pitchFamily="18" charset="0"/>
              </a:rPr>
              <a:t>服务器除了具备域名管理功能外，还具备域名解析服务功能。此时，称为</a:t>
            </a:r>
            <a:r>
              <a:rPr lang="en-US" altLang="zh-CN" sz="2000" smtClean="0">
                <a:latin typeface="Times New Roman" pitchFamily="18" charset="0"/>
              </a:rPr>
              <a:t>DNS</a:t>
            </a:r>
            <a:r>
              <a:rPr lang="zh-CN" altLang="en-US" sz="2000" smtClean="0">
                <a:latin typeface="Times New Roman" pitchFamily="18" charset="0"/>
              </a:rPr>
              <a:t>解析服务器。</a:t>
            </a:r>
          </a:p>
          <a:p>
            <a:pPr>
              <a:spcBef>
                <a:spcPct val="0"/>
              </a:spcBef>
            </a:pPr>
            <a:r>
              <a:rPr lang="en-US" altLang="zh-CN" sz="2000" smtClean="0">
                <a:latin typeface="Times New Roman" pitchFamily="18" charset="0"/>
              </a:rPr>
              <a:t>        DNS</a:t>
            </a:r>
            <a:r>
              <a:rPr lang="zh-CN" altLang="en-US" sz="2000" smtClean="0">
                <a:latin typeface="Times New Roman" pitchFamily="18" charset="0"/>
              </a:rPr>
              <a:t>使用</a:t>
            </a:r>
            <a:r>
              <a:rPr lang="en-US" altLang="zh-CN" sz="2000" smtClean="0">
                <a:latin typeface="Times New Roman" pitchFamily="18" charset="0"/>
              </a:rPr>
              <a:t>Client/Server</a:t>
            </a:r>
            <a:r>
              <a:rPr lang="zh-CN" altLang="en-US" sz="2000" smtClean="0">
                <a:latin typeface="Times New Roman" pitchFamily="18" charset="0"/>
              </a:rPr>
              <a:t>机制实现域名解析。由需要进行域名解析的客户应用程序调用本地的解析器（</a:t>
            </a:r>
            <a:r>
              <a:rPr lang="en-US" altLang="zh-CN" sz="2000" smtClean="0">
                <a:latin typeface="Times New Roman" pitchFamily="18" charset="0"/>
              </a:rPr>
              <a:t>Resolver</a:t>
            </a:r>
            <a:r>
              <a:rPr lang="zh-CN" altLang="en-US" sz="2000" smtClean="0">
                <a:latin typeface="Times New Roman" pitchFamily="18" charset="0"/>
              </a:rPr>
              <a:t>）发出请求（域名），客户端指定的</a:t>
            </a:r>
            <a:r>
              <a:rPr lang="en-US" altLang="zh-CN" sz="2000" smtClean="0">
                <a:latin typeface="Times New Roman" pitchFamily="18" charset="0"/>
              </a:rPr>
              <a:t>DNS</a:t>
            </a:r>
            <a:r>
              <a:rPr lang="zh-CN" altLang="en-US" sz="2000" smtClean="0">
                <a:latin typeface="Times New Roman" pitchFamily="18" charset="0"/>
              </a:rPr>
              <a:t>解析服务器回答解析的结果（</a:t>
            </a:r>
            <a:r>
              <a:rPr lang="en-US" altLang="zh-CN" sz="2000" smtClean="0">
                <a:latin typeface="Times New Roman" pitchFamily="18" charset="0"/>
              </a:rPr>
              <a:t>IP</a:t>
            </a:r>
            <a:r>
              <a:rPr lang="zh-CN" altLang="en-US" sz="2000" smtClean="0">
                <a:latin typeface="Times New Roman" pitchFamily="18" charset="0"/>
              </a:rPr>
              <a:t>地址）给解析器，解析器再把它返回给客户应用程序。</a:t>
            </a:r>
          </a:p>
          <a:p>
            <a:pPr>
              <a:spcBef>
                <a:spcPct val="0"/>
              </a:spcBef>
            </a:pPr>
            <a:r>
              <a:rPr lang="zh-CN" altLang="en-US" sz="2000" smtClean="0">
                <a:latin typeface="Times New Roman" pitchFamily="18" charset="0"/>
              </a:rPr>
              <a:t>        域名解析的过程是需要多个</a:t>
            </a:r>
            <a:r>
              <a:rPr lang="en-US" altLang="zh-CN" sz="2000" smtClean="0">
                <a:latin typeface="Times New Roman" pitchFamily="18" charset="0"/>
              </a:rPr>
              <a:t>DNS</a:t>
            </a:r>
            <a:r>
              <a:rPr lang="zh-CN" altLang="en-US" sz="2000" smtClean="0">
                <a:latin typeface="Times New Roman" pitchFamily="18" charset="0"/>
              </a:rPr>
              <a:t>服务器进行配合、使用递归查找或迭代查找过程、通过多层</a:t>
            </a:r>
            <a:r>
              <a:rPr lang="en-US" altLang="zh-CN" sz="2000" smtClean="0">
                <a:latin typeface="Times New Roman" pitchFamily="18" charset="0"/>
              </a:rPr>
              <a:t>Client/Server</a:t>
            </a:r>
            <a:r>
              <a:rPr lang="zh-CN" altLang="en-US" sz="2000" smtClean="0">
                <a:latin typeface="Times New Roman" pitchFamily="18" charset="0"/>
              </a:rPr>
              <a:t>实现的分布式处理过程。 </a:t>
            </a:r>
          </a:p>
          <a:p>
            <a:pPr>
              <a:spcBef>
                <a:spcPct val="0"/>
              </a:spcBef>
            </a:pPr>
            <a:endParaRPr lang="en-US" altLang="zh-CN" sz="2000" smtClean="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第一节 域名系统</a:t>
            </a:r>
          </a:p>
        </p:txBody>
      </p:sp>
      <p:sp>
        <p:nvSpPr>
          <p:cNvPr id="17411" name="内容占位符 2"/>
          <p:cNvSpPr>
            <a:spLocks noGrp="1"/>
          </p:cNvSpPr>
          <p:nvPr>
            <p:ph idx="1"/>
          </p:nvPr>
        </p:nvSpPr>
        <p:spPr>
          <a:xfrm>
            <a:off x="107950" y="981075"/>
            <a:ext cx="8567738" cy="5761038"/>
          </a:xfrm>
        </p:spPr>
        <p:txBody>
          <a:bodyPr/>
          <a:lstStyle/>
          <a:p>
            <a:pPr>
              <a:spcBef>
                <a:spcPct val="0"/>
              </a:spcBef>
            </a:pPr>
            <a:r>
              <a:rPr lang="zh-CN" altLang="zh-CN" smtClean="0">
                <a:solidFill>
                  <a:srgbClr val="FF0000"/>
                </a:solidFill>
              </a:rPr>
              <a:t>域名服务器</a:t>
            </a:r>
            <a:endParaRPr lang="en-US" altLang="zh-CN" smtClean="0">
              <a:solidFill>
                <a:srgbClr val="FF0000"/>
              </a:solidFill>
            </a:endParaRPr>
          </a:p>
          <a:p>
            <a:pPr>
              <a:spcBef>
                <a:spcPct val="0"/>
              </a:spcBef>
            </a:pPr>
            <a:endParaRPr lang="en-US" altLang="zh-CN" sz="2000" smtClean="0">
              <a:solidFill>
                <a:srgbClr val="FF0000"/>
              </a:solidFill>
            </a:endParaRP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63" y="1557338"/>
            <a:ext cx="3792537" cy="412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63713" y="5732463"/>
            <a:ext cx="5329237" cy="647700"/>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8-2  </a:t>
            </a:r>
            <a:r>
              <a:rPr lang="zh-CN" altLang="zh-CN" dirty="0">
                <a:latin typeface="+mn-lt"/>
                <a:ea typeface="+mj-ea"/>
              </a:rPr>
              <a:t>指定要使用的</a:t>
            </a:r>
            <a:r>
              <a:rPr lang="en-US" altLang="zh-CN" dirty="0">
                <a:latin typeface="+mn-lt"/>
                <a:ea typeface="+mj-ea"/>
              </a:rPr>
              <a:t>DNS</a:t>
            </a:r>
            <a:r>
              <a:rPr lang="zh-CN" altLang="zh-CN" dirty="0">
                <a:latin typeface="+mn-lt"/>
                <a:ea typeface="+mj-ea"/>
              </a:rPr>
              <a:t>服务器</a:t>
            </a:r>
          </a:p>
          <a:p>
            <a:pPr>
              <a:defRPr/>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第一节 域名系统</a:t>
            </a:r>
          </a:p>
        </p:txBody>
      </p:sp>
      <p:sp>
        <p:nvSpPr>
          <p:cNvPr id="18435" name="内容占位符 2"/>
          <p:cNvSpPr>
            <a:spLocks noGrp="1"/>
          </p:cNvSpPr>
          <p:nvPr>
            <p:ph idx="1"/>
          </p:nvPr>
        </p:nvSpPr>
        <p:spPr>
          <a:xfrm>
            <a:off x="107950" y="908050"/>
            <a:ext cx="8567738" cy="5761038"/>
          </a:xfrm>
        </p:spPr>
        <p:txBody>
          <a:bodyPr/>
          <a:lstStyle/>
          <a:p>
            <a:pPr>
              <a:spcBef>
                <a:spcPct val="0"/>
              </a:spcBef>
            </a:pPr>
            <a:r>
              <a:rPr lang="zh-CN" altLang="zh-CN" smtClean="0">
                <a:solidFill>
                  <a:srgbClr val="FF0000"/>
                </a:solidFill>
              </a:rPr>
              <a:t>域名服务器</a:t>
            </a:r>
            <a:endParaRPr lang="en-US" altLang="zh-CN" smtClean="0">
              <a:solidFill>
                <a:srgbClr val="FF0000"/>
              </a:solidFill>
            </a:endParaRPr>
          </a:p>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域名缓存机制的益处</a:t>
            </a:r>
          </a:p>
          <a:p>
            <a:pPr>
              <a:spcBef>
                <a:spcPct val="0"/>
              </a:spcBef>
            </a:pPr>
            <a:r>
              <a:rPr lang="en-US" altLang="zh-CN" sz="2000" smtClean="0">
                <a:latin typeface="Times New Roman" pitchFamily="18" charset="0"/>
              </a:rPr>
              <a:t>        </a:t>
            </a:r>
            <a:r>
              <a:rPr lang="zh-CN" altLang="zh-CN" sz="2000" smtClean="0">
                <a:latin typeface="Times New Roman" pitchFamily="18" charset="0"/>
              </a:rPr>
              <a:t>域名缓存机制至少可以带来如下几方面的益处。</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）域名解析的高效性：本地的一个客户端在解析过某个域名后，其他的客户端对该域名的解析就可以在本地的域名解析服务器缓存中快速命中，极大提高了域名解析的效率。</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域名解析处理的分布性：通过地理上分散的域名解析服务器缓存的解析处理，将最终递归或迭代到域名管理服务器的域名解析处理分布到当地（或就近）的域名解析服务器进行处理，极大缓解了该域名管理服务器的解析处理压力。</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）域名解析的可靠性：通过分布的解析服务器的协同处理，提高了整个域名解析系统的可靠性，局部的域名服务器故障不会导致整个域名服务系统的瘫痪。</a:t>
            </a:r>
          </a:p>
          <a:p>
            <a:pPr>
              <a:spcBef>
                <a:spcPct val="0"/>
              </a:spcBef>
            </a:pPr>
            <a:r>
              <a:rPr lang="en-US" altLang="zh-CN" sz="2000" smtClean="0">
                <a:latin typeface="Times New Roman" pitchFamily="18" charset="0"/>
              </a:rPr>
              <a:t>        </a:t>
            </a:r>
            <a:r>
              <a:rPr lang="zh-CN" altLang="zh-CN" sz="2000" smtClean="0">
                <a:latin typeface="Times New Roman" pitchFamily="18" charset="0"/>
              </a:rPr>
              <a:t>域名的管理和解析总结：要实现</a:t>
            </a:r>
            <a:r>
              <a:rPr lang="en-US" altLang="zh-CN" sz="2000" smtClean="0">
                <a:latin typeface="Times New Roman" pitchFamily="18" charset="0"/>
              </a:rPr>
              <a:t>DNS</a:t>
            </a:r>
            <a:r>
              <a:rPr lang="zh-CN" altLang="zh-CN" sz="2000" smtClean="0">
                <a:latin typeface="Times New Roman" pitchFamily="18" charset="0"/>
              </a:rPr>
              <a:t>域名解析，网络系统中必须至少设置一台服务器作为</a:t>
            </a:r>
            <a:r>
              <a:rPr lang="en-US" altLang="zh-CN" sz="2000" smtClean="0">
                <a:latin typeface="Times New Roman" pitchFamily="18" charset="0"/>
              </a:rPr>
              <a:t>DNS</a:t>
            </a:r>
            <a:r>
              <a:rPr lang="zh-CN" altLang="zh-CN" sz="2000" smtClean="0">
                <a:latin typeface="Times New Roman" pitchFamily="18" charset="0"/>
              </a:rPr>
              <a:t>的解析服务器，同时让客户端的</a:t>
            </a:r>
            <a:r>
              <a:rPr lang="en-US" altLang="zh-CN" sz="2000" smtClean="0">
                <a:latin typeface="Times New Roman" pitchFamily="18" charset="0"/>
              </a:rPr>
              <a:t>DNS</a:t>
            </a:r>
            <a:r>
              <a:rPr lang="zh-CN" altLang="zh-CN" sz="2000" smtClean="0">
                <a:latin typeface="Times New Roman" pitchFamily="18" charset="0"/>
              </a:rPr>
              <a:t>域名解析都指向这台服务器；要实现本域及下级子域的管理，网络系统中必须至少设置一台服务器作为</a:t>
            </a:r>
            <a:r>
              <a:rPr lang="en-US" altLang="zh-CN" sz="2000" smtClean="0">
                <a:latin typeface="Times New Roman" pitchFamily="18" charset="0"/>
              </a:rPr>
              <a:t>DNS</a:t>
            </a:r>
            <a:r>
              <a:rPr lang="zh-CN" altLang="zh-CN" sz="2000" smtClean="0">
                <a:latin typeface="Times New Roman" pitchFamily="18" charset="0"/>
              </a:rPr>
              <a:t>的管理服务器，同时让上级域名管理服务器有关这个域的管理都赋予这台服务器。实际应用中，这两种服务器通常都合二为一，笼统地称为</a:t>
            </a:r>
            <a:r>
              <a:rPr lang="en-US" altLang="zh-CN" sz="2000" smtClean="0">
                <a:latin typeface="Times New Roman" pitchFamily="18" charset="0"/>
              </a:rPr>
              <a:t>DNS</a:t>
            </a:r>
            <a:r>
              <a:rPr lang="zh-CN" altLang="zh-CN" sz="2000" smtClean="0">
                <a:latin typeface="Times New Roman" pitchFamily="18" charset="0"/>
              </a:rPr>
              <a:t>服务器。</a:t>
            </a:r>
          </a:p>
          <a:p>
            <a:pPr>
              <a:spcBef>
                <a:spcPct val="0"/>
              </a:spcBef>
            </a:pPr>
            <a:endParaRPr lang="en-US" altLang="zh-CN" sz="2000" smtClean="0">
              <a:solidFill>
                <a:srgbClr val="FF0000"/>
              </a:solidFill>
            </a:endParaRPr>
          </a:p>
          <a:p>
            <a:pPr>
              <a:spcBef>
                <a:spcPct val="0"/>
              </a:spcBef>
            </a:pPr>
            <a:endParaRPr lang="en-US" altLang="zh-CN" sz="2000" smtClean="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第二节 </a:t>
            </a:r>
            <a:r>
              <a:rPr lang="zh-CN" altLang="zh-CN" smtClean="0"/>
              <a:t>文件传送协议</a:t>
            </a:r>
          </a:p>
        </p:txBody>
      </p:sp>
      <p:sp>
        <p:nvSpPr>
          <p:cNvPr id="19459" name="内容占位符 2"/>
          <p:cNvSpPr>
            <a:spLocks noGrp="1"/>
          </p:cNvSpPr>
          <p:nvPr>
            <p:ph idx="1"/>
          </p:nvPr>
        </p:nvSpPr>
        <p:spPr>
          <a:xfrm>
            <a:off x="71438" y="908050"/>
            <a:ext cx="9180512" cy="5761038"/>
          </a:xfrm>
        </p:spPr>
        <p:txBody>
          <a:bodyPr/>
          <a:lstStyle/>
          <a:p>
            <a:pPr>
              <a:spcBef>
                <a:spcPct val="0"/>
              </a:spcBef>
            </a:pPr>
            <a:r>
              <a:rPr lang="en-US" altLang="zh-CN" smtClean="0">
                <a:solidFill>
                  <a:srgbClr val="FF0000"/>
                </a:solidFill>
                <a:latin typeface="Times New Roman" pitchFamily="18" charset="0"/>
              </a:rPr>
              <a:t>FTP</a:t>
            </a:r>
            <a:r>
              <a:rPr lang="zh-CN" altLang="en-US" smtClean="0">
                <a:solidFill>
                  <a:srgbClr val="FF0000"/>
                </a:solidFill>
                <a:latin typeface="Times New Roman" pitchFamily="18" charset="0"/>
              </a:rPr>
              <a:t>概述</a:t>
            </a:r>
            <a:endParaRPr lang="en-US" altLang="zh-CN" smtClean="0">
              <a:solidFill>
                <a:srgbClr val="FF000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文件传输协议（</a:t>
            </a:r>
            <a:r>
              <a:rPr lang="en-US" altLang="zh-CN" sz="2000" smtClean="0">
                <a:latin typeface="Times New Roman" pitchFamily="18" charset="0"/>
              </a:rPr>
              <a:t>File Transfer Protocol</a:t>
            </a:r>
            <a:r>
              <a:rPr lang="zh-CN" altLang="zh-CN" sz="2000" smtClean="0">
                <a:latin typeface="Times New Roman" pitchFamily="18" charset="0"/>
              </a:rPr>
              <a:t>，</a:t>
            </a:r>
            <a:r>
              <a:rPr lang="en-US" altLang="zh-CN" sz="2000" smtClean="0">
                <a:latin typeface="Times New Roman" pitchFamily="18" charset="0"/>
              </a:rPr>
              <a:t>FTP</a:t>
            </a:r>
            <a:r>
              <a:rPr lang="zh-CN" altLang="zh-CN" sz="2000" smtClean="0">
                <a:latin typeface="Times New Roman" pitchFamily="18" charset="0"/>
              </a:rPr>
              <a:t>）通过</a:t>
            </a:r>
            <a:r>
              <a:rPr lang="en-US" altLang="zh-CN" sz="2000" smtClean="0">
                <a:latin typeface="Times New Roman" pitchFamily="18" charset="0"/>
              </a:rPr>
              <a:t>FTP</a:t>
            </a:r>
            <a:r>
              <a:rPr lang="zh-CN" altLang="zh-CN" sz="2000" smtClean="0">
                <a:latin typeface="Times New Roman" pitchFamily="18" charset="0"/>
              </a:rPr>
              <a:t>程序（服务器程序和客户端程序）在</a:t>
            </a:r>
            <a:r>
              <a:rPr lang="en-US" altLang="zh-CN" sz="2000" smtClean="0">
                <a:latin typeface="Times New Roman" pitchFamily="18" charset="0"/>
              </a:rPr>
              <a:t>Internet</a:t>
            </a:r>
            <a:r>
              <a:rPr lang="zh-CN" altLang="zh-CN" sz="2000" smtClean="0">
                <a:latin typeface="Times New Roman" pitchFamily="18" charset="0"/>
              </a:rPr>
              <a:t>上实现远程文件的传输，是因特网上使用得最广泛的文件传送协议。</a:t>
            </a:r>
            <a:r>
              <a:rPr lang="en-US" altLang="zh-CN" sz="2000" smtClean="0">
                <a:latin typeface="Times New Roman" pitchFamily="18" charset="0"/>
              </a:rPr>
              <a:t> FTP</a:t>
            </a:r>
            <a:r>
              <a:rPr lang="zh-CN" altLang="zh-CN" sz="2000" smtClean="0">
                <a:latin typeface="Times New Roman" pitchFamily="18" charset="0"/>
              </a:rPr>
              <a:t>实际上就是将各种类型的文件都放在</a:t>
            </a:r>
            <a:r>
              <a:rPr lang="en-US" altLang="zh-CN" sz="2000" smtClean="0">
                <a:latin typeface="Times New Roman" pitchFamily="18" charset="0"/>
              </a:rPr>
              <a:t>FTP</a:t>
            </a:r>
            <a:r>
              <a:rPr lang="zh-CN" altLang="zh-CN" sz="2000" smtClean="0">
                <a:latin typeface="Times New Roman" pitchFamily="18" charset="0"/>
              </a:rPr>
              <a:t>服务器中，用户计算机上要安装一个客户端</a:t>
            </a:r>
            <a:r>
              <a:rPr lang="en-US" altLang="zh-CN" sz="2000" smtClean="0">
                <a:latin typeface="Times New Roman" pitchFamily="18" charset="0"/>
              </a:rPr>
              <a:t>FTP</a:t>
            </a:r>
            <a:r>
              <a:rPr lang="zh-CN" altLang="zh-CN" sz="2000" smtClean="0">
                <a:latin typeface="Times New Roman" pitchFamily="18" charset="0"/>
              </a:rPr>
              <a:t>服务程序，通过这个程序实现对</a:t>
            </a:r>
            <a:r>
              <a:rPr lang="en-US" altLang="zh-CN" sz="2000" smtClean="0">
                <a:latin typeface="Times New Roman" pitchFamily="18" charset="0"/>
              </a:rPr>
              <a:t>FTP</a:t>
            </a:r>
            <a:r>
              <a:rPr lang="zh-CN" altLang="zh-CN" sz="2000" smtClean="0">
                <a:latin typeface="Times New Roman" pitchFamily="18" charset="0"/>
              </a:rPr>
              <a:t>服务器的访问。当通过</a:t>
            </a:r>
            <a:r>
              <a:rPr lang="en-US" altLang="zh-CN" sz="2000" smtClean="0">
                <a:latin typeface="Times New Roman" pitchFamily="18" charset="0"/>
              </a:rPr>
              <a:t>FTP</a:t>
            </a:r>
            <a:r>
              <a:rPr lang="zh-CN" altLang="zh-CN" sz="2000" smtClean="0">
                <a:latin typeface="Times New Roman" pitchFamily="18" charset="0"/>
              </a:rPr>
              <a:t>客户端程序登录</a:t>
            </a:r>
            <a:r>
              <a:rPr lang="en-US" altLang="zh-CN" sz="2000" smtClean="0">
                <a:latin typeface="Times New Roman" pitchFamily="18" charset="0"/>
              </a:rPr>
              <a:t>FTP</a:t>
            </a:r>
            <a:r>
              <a:rPr lang="zh-CN" altLang="zh-CN" sz="2000" smtClean="0">
                <a:latin typeface="Times New Roman" pitchFamily="18" charset="0"/>
              </a:rPr>
              <a:t>服务器时，要求正确回答用户名和口令，才能取得访问权。</a:t>
            </a:r>
            <a:r>
              <a:rPr lang="en-US" altLang="zh-CN" sz="2000" smtClean="0">
                <a:latin typeface="Times New Roman" pitchFamily="18" charset="0"/>
              </a:rPr>
              <a:t>FTP</a:t>
            </a:r>
            <a:r>
              <a:rPr lang="zh-CN" altLang="zh-CN" sz="2000" smtClean="0">
                <a:latin typeface="Times New Roman" pitchFamily="18" charset="0"/>
              </a:rPr>
              <a:t>的主要功能是减少或消除在不同操作系统下处理文件的不兼容性。</a:t>
            </a: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文件传输协议</a:t>
            </a:r>
          </a:p>
          <a:p>
            <a:pPr>
              <a:spcBef>
                <a:spcPct val="0"/>
              </a:spcBef>
            </a:pPr>
            <a:r>
              <a:rPr lang="en-US" altLang="zh-CN" sz="2000" smtClean="0">
                <a:latin typeface="Times New Roman" pitchFamily="18" charset="0"/>
              </a:rPr>
              <a:t>        </a:t>
            </a:r>
            <a:r>
              <a:rPr lang="zh-CN" altLang="zh-CN" sz="2000" smtClean="0">
                <a:latin typeface="Times New Roman" pitchFamily="18" charset="0"/>
              </a:rPr>
              <a:t>文件传输协议（</a:t>
            </a:r>
            <a:r>
              <a:rPr lang="en-US" altLang="zh-CN" sz="2000" smtClean="0">
                <a:latin typeface="Times New Roman" pitchFamily="18" charset="0"/>
              </a:rPr>
              <a:t>FTP</a:t>
            </a:r>
            <a:r>
              <a:rPr lang="zh-CN" altLang="zh-CN" sz="2000" smtClean="0">
                <a:latin typeface="Times New Roman" pitchFamily="18" charset="0"/>
              </a:rPr>
              <a:t>）是</a:t>
            </a:r>
            <a:r>
              <a:rPr lang="en-US" altLang="zh-CN" sz="2000" smtClean="0">
                <a:latin typeface="Times New Roman" pitchFamily="18" charset="0"/>
              </a:rPr>
              <a:t>Internet</a:t>
            </a:r>
            <a:r>
              <a:rPr lang="zh-CN" altLang="zh-CN" sz="2000" smtClean="0">
                <a:latin typeface="Times New Roman" pitchFamily="18" charset="0"/>
              </a:rPr>
              <a:t>上的一套传输文件的通信标准，</a:t>
            </a:r>
            <a:r>
              <a:rPr lang="en-US" altLang="zh-CN" sz="2000" smtClean="0">
                <a:latin typeface="Times New Roman" pitchFamily="18" charset="0"/>
              </a:rPr>
              <a:t>FTP</a:t>
            </a:r>
            <a:r>
              <a:rPr lang="zh-CN" altLang="zh-CN" sz="2000" smtClean="0">
                <a:latin typeface="Times New Roman" pitchFamily="18" charset="0"/>
              </a:rPr>
              <a:t>规定了其行为规范和接口交换信息的集合，而文件传输程序</a:t>
            </a:r>
            <a:r>
              <a:rPr lang="en-US" altLang="zh-CN" sz="2000" smtClean="0">
                <a:latin typeface="Times New Roman" pitchFamily="18" charset="0"/>
              </a:rPr>
              <a:t>FTP</a:t>
            </a:r>
            <a:r>
              <a:rPr lang="zh-CN" altLang="zh-CN" sz="2000" smtClean="0">
                <a:latin typeface="Times New Roman" pitchFamily="18" charset="0"/>
              </a:rPr>
              <a:t>则是该协议的一个具体实现。它通过</a:t>
            </a:r>
            <a:r>
              <a:rPr lang="en-US" altLang="zh-CN" sz="2000" smtClean="0">
                <a:latin typeface="Times New Roman" pitchFamily="18" charset="0"/>
              </a:rPr>
              <a:t>FTP</a:t>
            </a:r>
            <a:r>
              <a:rPr lang="zh-CN" altLang="zh-CN" sz="2000" smtClean="0">
                <a:latin typeface="Times New Roman" pitchFamily="18" charset="0"/>
              </a:rPr>
              <a:t>程序（服务器程序和客户程序）在</a:t>
            </a:r>
            <a:r>
              <a:rPr lang="en-US" altLang="zh-CN" sz="2000" smtClean="0">
                <a:latin typeface="Times New Roman" pitchFamily="18" charset="0"/>
              </a:rPr>
              <a:t>Internet</a:t>
            </a:r>
            <a:r>
              <a:rPr lang="zh-CN" altLang="zh-CN" sz="2000" smtClean="0">
                <a:latin typeface="Times New Roman" pitchFamily="18" charset="0"/>
              </a:rPr>
              <a:t>上实现远程文件的传输，使用者可以通过它来下载或上载文件。它的任务是通过网络将文件从一台计算机上传送到另一台计算机上，这就像在操作系统下将文件在本机磁盘之间复制一样，所不同的是它在网络中进行，并且需要</a:t>
            </a:r>
            <a:r>
              <a:rPr lang="en-US" altLang="zh-CN" sz="2000" smtClean="0">
                <a:latin typeface="Times New Roman" pitchFamily="18" charset="0"/>
              </a:rPr>
              <a:t>FTP</a:t>
            </a:r>
            <a:r>
              <a:rPr lang="zh-CN" altLang="zh-CN" sz="2000" smtClean="0">
                <a:latin typeface="Times New Roman" pitchFamily="18" charset="0"/>
              </a:rPr>
              <a:t>程序。</a:t>
            </a:r>
          </a:p>
          <a:p>
            <a:pPr>
              <a:spcBef>
                <a:spcPct val="0"/>
              </a:spcBef>
            </a:pPr>
            <a:r>
              <a:rPr lang="en-US" altLang="zh-CN" sz="2000" smtClean="0">
                <a:latin typeface="Times New Roman" pitchFamily="18" charset="0"/>
              </a:rPr>
              <a:t>        </a:t>
            </a:r>
            <a:r>
              <a:rPr lang="zh-CN" altLang="zh-CN" sz="2000" smtClean="0">
                <a:latin typeface="Times New Roman" pitchFamily="18" charset="0"/>
              </a:rPr>
              <a:t>文件传输协议负责将文件从一台机器上传输到另一台机器上，并保证其传输的可靠性，它是属于应用层的协议。</a:t>
            </a:r>
            <a:r>
              <a:rPr lang="en-US" altLang="zh-CN" sz="2000" smtClean="0">
                <a:latin typeface="Times New Roman" pitchFamily="18" charset="0"/>
              </a:rPr>
              <a:t>FTP</a:t>
            </a:r>
            <a:r>
              <a:rPr lang="zh-CN" altLang="zh-CN" sz="2000" smtClean="0">
                <a:latin typeface="Times New Roman" pitchFamily="18" charset="0"/>
              </a:rPr>
              <a:t>可以在</a:t>
            </a:r>
            <a:r>
              <a:rPr lang="en-US" altLang="zh-CN" sz="2000" smtClean="0">
                <a:latin typeface="Times New Roman" pitchFamily="18" charset="0"/>
              </a:rPr>
              <a:t>Internet</a:t>
            </a:r>
            <a:r>
              <a:rPr lang="zh-CN" altLang="zh-CN" sz="2000" smtClean="0">
                <a:latin typeface="Times New Roman" pitchFamily="18" charset="0"/>
              </a:rPr>
              <a:t>网上不同类型的计算机之间传输文件，是</a:t>
            </a:r>
            <a:r>
              <a:rPr lang="en-US" altLang="zh-CN" sz="2000" smtClean="0">
                <a:latin typeface="Times New Roman" pitchFamily="18" charset="0"/>
              </a:rPr>
              <a:t>Internet</a:t>
            </a:r>
            <a:r>
              <a:rPr lang="zh-CN" altLang="zh-CN" sz="2000" smtClean="0">
                <a:latin typeface="Times New Roman" pitchFamily="18" charset="0"/>
              </a:rPr>
              <a:t>上使用最早、应用最广的服务。直到今天，它仍然是最重要和最基本的应用之一。</a:t>
            </a:r>
          </a:p>
          <a:p>
            <a:pPr>
              <a:spcBef>
                <a:spcPct val="0"/>
              </a:spcBef>
            </a:pPr>
            <a:endParaRPr lang="en-US" altLang="zh-CN" sz="2000" smtClean="0">
              <a:solidFill>
                <a:srgbClr val="FF0000"/>
              </a:solidFill>
            </a:endParaRPr>
          </a:p>
          <a:p>
            <a:pPr>
              <a:spcBef>
                <a:spcPct val="0"/>
              </a:spcBef>
            </a:pPr>
            <a:endParaRPr lang="en-US" altLang="zh-CN" sz="2000" smtClean="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第二节 </a:t>
            </a:r>
            <a:r>
              <a:rPr lang="zh-CN" altLang="zh-CN" smtClean="0"/>
              <a:t>文件传送协议</a:t>
            </a:r>
          </a:p>
        </p:txBody>
      </p:sp>
      <p:sp>
        <p:nvSpPr>
          <p:cNvPr id="20483" name="内容占位符 2"/>
          <p:cNvSpPr>
            <a:spLocks noGrp="1"/>
          </p:cNvSpPr>
          <p:nvPr>
            <p:ph idx="1"/>
          </p:nvPr>
        </p:nvSpPr>
        <p:spPr>
          <a:xfrm>
            <a:off x="71438" y="908050"/>
            <a:ext cx="9180512" cy="5761038"/>
          </a:xfrm>
        </p:spPr>
        <p:txBody>
          <a:bodyPr/>
          <a:lstStyle/>
          <a:p>
            <a:pPr>
              <a:spcBef>
                <a:spcPct val="0"/>
              </a:spcBef>
            </a:pPr>
            <a:r>
              <a:rPr lang="en-US" altLang="zh-CN" smtClean="0">
                <a:solidFill>
                  <a:srgbClr val="FF0000"/>
                </a:solidFill>
                <a:latin typeface="Times New Roman" pitchFamily="18" charset="0"/>
              </a:rPr>
              <a:t>FTP</a:t>
            </a:r>
            <a:r>
              <a:rPr lang="zh-CN" altLang="en-US" smtClean="0">
                <a:solidFill>
                  <a:srgbClr val="FF0000"/>
                </a:solidFill>
                <a:latin typeface="Times New Roman" pitchFamily="18" charset="0"/>
              </a:rPr>
              <a:t>概述</a:t>
            </a:r>
            <a:endParaRPr lang="en-US" altLang="zh-CN" smtClean="0">
              <a:solidFill>
                <a:srgbClr val="FF0000"/>
              </a:solidFill>
              <a:latin typeface="Times New Roman" pitchFamily="18" charset="0"/>
            </a:endParaRPr>
          </a:p>
          <a:p>
            <a:pPr>
              <a:spcBef>
                <a:spcPct val="0"/>
              </a:spcBef>
            </a:pPr>
            <a:endParaRPr lang="en-US" altLang="zh-CN" smtClean="0">
              <a:solidFill>
                <a:srgbClr val="FF0000"/>
              </a:solidFill>
              <a:latin typeface="Times New Roman" pitchFamily="18" charset="0"/>
            </a:endParaRPr>
          </a:p>
          <a:p>
            <a:pPr>
              <a:spcBef>
                <a:spcPct val="0"/>
              </a:spcBef>
            </a:pPr>
            <a:r>
              <a:rPr lang="en-US" altLang="zh-CN" sz="2000" smtClean="0">
                <a:solidFill>
                  <a:srgbClr val="00B0F0"/>
                </a:solidFill>
                <a:latin typeface="Times New Roman" pitchFamily="18" charset="0"/>
              </a:rPr>
              <a:t> 2. </a:t>
            </a:r>
            <a:r>
              <a:rPr lang="zh-CN" altLang="zh-CN" sz="2000" smtClean="0">
                <a:solidFill>
                  <a:srgbClr val="00B0F0"/>
                </a:solidFill>
                <a:latin typeface="Times New Roman" pitchFamily="18" charset="0"/>
              </a:rPr>
              <a:t>匿名</a:t>
            </a:r>
            <a:r>
              <a:rPr lang="en-US" altLang="zh-CN" sz="2000" smtClean="0">
                <a:solidFill>
                  <a:srgbClr val="00B0F0"/>
                </a:solidFill>
                <a:latin typeface="Times New Roman" pitchFamily="18" charset="0"/>
              </a:rPr>
              <a:t>FTP</a:t>
            </a:r>
            <a:endParaRPr lang="zh-CN" altLang="zh-CN" sz="2000" smtClean="0">
              <a:solidFill>
                <a:srgbClr val="00B0F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Internet</a:t>
            </a:r>
            <a:r>
              <a:rPr lang="zh-CN" altLang="zh-CN" sz="2000" smtClean="0">
                <a:latin typeface="Times New Roman" pitchFamily="18" charset="0"/>
              </a:rPr>
              <a:t>上要连接</a:t>
            </a:r>
            <a:r>
              <a:rPr lang="en-US" altLang="zh-CN" sz="2000" smtClean="0">
                <a:latin typeface="Times New Roman" pitchFamily="18" charset="0"/>
              </a:rPr>
              <a:t>FTP</a:t>
            </a:r>
            <a:r>
              <a:rPr lang="zh-CN" altLang="zh-CN" sz="2000" smtClean="0">
                <a:latin typeface="Times New Roman" pitchFamily="18" charset="0"/>
              </a:rPr>
              <a:t>服务器，大多要经过一个登录（</a:t>
            </a:r>
            <a:r>
              <a:rPr lang="en-US" altLang="zh-CN" sz="2000" smtClean="0">
                <a:latin typeface="Times New Roman" pitchFamily="18" charset="0"/>
              </a:rPr>
              <a:t>Login</a:t>
            </a:r>
            <a:r>
              <a:rPr lang="zh-CN" altLang="zh-CN" sz="2000" smtClean="0">
                <a:latin typeface="Times New Roman" pitchFamily="18" charset="0"/>
              </a:rPr>
              <a:t>）的过程，要求输入用户在该主机上登记的账号和密码。为了方便用户，大部分主机都提供了一种称为匿名（</a:t>
            </a:r>
            <a:r>
              <a:rPr lang="en-US" altLang="zh-CN" sz="2000" smtClean="0">
                <a:latin typeface="Times New Roman" pitchFamily="18" charset="0"/>
              </a:rPr>
              <a:t>anonymous</a:t>
            </a:r>
            <a:r>
              <a:rPr lang="zh-CN" altLang="zh-CN" sz="2000" smtClean="0">
                <a:latin typeface="Times New Roman" pitchFamily="18" charset="0"/>
              </a:rPr>
              <a:t>）</a:t>
            </a:r>
            <a:r>
              <a:rPr lang="en-US" altLang="zh-CN" sz="2000" smtClean="0">
                <a:latin typeface="Times New Roman" pitchFamily="18" charset="0"/>
              </a:rPr>
              <a:t>FTP</a:t>
            </a:r>
            <a:r>
              <a:rPr lang="zh-CN" altLang="zh-CN" sz="2000" smtClean="0">
                <a:latin typeface="Times New Roman" pitchFamily="18" charset="0"/>
              </a:rPr>
              <a:t>的服务，用户不需要主机的账号和密码即可进入</a:t>
            </a:r>
            <a:r>
              <a:rPr lang="en-US" altLang="zh-CN" sz="2000" smtClean="0">
                <a:latin typeface="Times New Roman" pitchFamily="18" charset="0"/>
              </a:rPr>
              <a:t>FTP</a:t>
            </a:r>
            <a:r>
              <a:rPr lang="zh-CN" altLang="zh-CN" sz="2000" smtClean="0">
                <a:latin typeface="Times New Roman" pitchFamily="18" charset="0"/>
              </a:rPr>
              <a:t>服务器，任意浏览和下载文件。而要使用匿名</a:t>
            </a:r>
            <a:r>
              <a:rPr lang="en-US" altLang="zh-CN" sz="2000" smtClean="0">
                <a:latin typeface="Times New Roman" pitchFamily="18" charset="0"/>
              </a:rPr>
              <a:t>FTP</a:t>
            </a:r>
            <a:r>
              <a:rPr lang="zh-CN" altLang="zh-CN" sz="2000" smtClean="0">
                <a:latin typeface="Times New Roman" pitchFamily="18" charset="0"/>
              </a:rPr>
              <a:t>只要以</a:t>
            </a:r>
            <a:r>
              <a:rPr lang="en-US" altLang="zh-CN" sz="2000" smtClean="0">
                <a:latin typeface="Times New Roman" pitchFamily="18" charset="0"/>
              </a:rPr>
              <a:t>anonymous</a:t>
            </a:r>
            <a:r>
              <a:rPr lang="zh-CN" altLang="zh-CN" sz="2000" smtClean="0">
                <a:latin typeface="Times New Roman" pitchFamily="18" charset="0"/>
              </a:rPr>
              <a:t>或</a:t>
            </a:r>
            <a:r>
              <a:rPr lang="en-US" altLang="zh-CN" sz="2000" smtClean="0">
                <a:latin typeface="Times New Roman" pitchFamily="18" charset="0"/>
              </a:rPr>
              <a:t>guest</a:t>
            </a:r>
            <a:r>
              <a:rPr lang="zh-CN" altLang="zh-CN" sz="2000" smtClean="0">
                <a:latin typeface="Times New Roman" pitchFamily="18" charset="0"/>
              </a:rPr>
              <a:t>作为登录的账号，输入用户的电子邮件地址作为密码即可进入服务器。</a:t>
            </a:r>
          </a:p>
          <a:p>
            <a:pPr>
              <a:spcBef>
                <a:spcPct val="0"/>
              </a:spcBef>
            </a:pPr>
            <a:r>
              <a:rPr lang="en-US" altLang="zh-CN" sz="2000" smtClean="0">
                <a:latin typeface="Times New Roman" pitchFamily="18" charset="0"/>
              </a:rPr>
              <a:t>        </a:t>
            </a:r>
            <a:r>
              <a:rPr lang="zh-CN" altLang="zh-CN" sz="2000" smtClean="0">
                <a:latin typeface="Times New Roman" pitchFamily="18" charset="0"/>
              </a:rPr>
              <a:t>使用匿名进入服务器时，通常只能浏览及下载文件，不能上载文件或修改服务器上的文件。但也有的服务器会提供一些目录供用户上载文件。</a:t>
            </a:r>
            <a:endParaRPr lang="en-US" altLang="zh-CN" sz="2000" smtClean="0">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第二节 </a:t>
            </a:r>
            <a:r>
              <a:rPr lang="zh-CN" altLang="zh-CN" smtClean="0"/>
              <a:t>文件传送协议</a:t>
            </a:r>
          </a:p>
        </p:txBody>
      </p:sp>
      <p:sp>
        <p:nvSpPr>
          <p:cNvPr id="21507" name="内容占位符 2"/>
          <p:cNvSpPr>
            <a:spLocks noGrp="1"/>
          </p:cNvSpPr>
          <p:nvPr>
            <p:ph idx="1"/>
          </p:nvPr>
        </p:nvSpPr>
        <p:spPr>
          <a:xfrm>
            <a:off x="71438" y="908050"/>
            <a:ext cx="9180512" cy="5761038"/>
          </a:xfrm>
        </p:spPr>
        <p:txBody>
          <a:bodyPr/>
          <a:lstStyle/>
          <a:p>
            <a:pPr>
              <a:spcBef>
                <a:spcPct val="0"/>
              </a:spcBef>
            </a:pPr>
            <a:r>
              <a:rPr lang="en-US" altLang="zh-CN" smtClean="0">
                <a:solidFill>
                  <a:srgbClr val="FF0000"/>
                </a:solidFill>
                <a:latin typeface="Times New Roman" pitchFamily="18" charset="0"/>
              </a:rPr>
              <a:t>FTP</a:t>
            </a:r>
            <a:r>
              <a:rPr lang="zh-CN" altLang="en-US" smtClean="0">
                <a:solidFill>
                  <a:srgbClr val="FF0000"/>
                </a:solidFill>
                <a:latin typeface="Times New Roman" pitchFamily="18" charset="0"/>
              </a:rPr>
              <a:t>概述</a:t>
            </a:r>
            <a:endParaRPr lang="en-US" altLang="zh-CN" smtClean="0">
              <a:solidFill>
                <a:srgbClr val="FF0000"/>
              </a:solidFill>
              <a:latin typeface="Times New Roman" pitchFamily="18" charset="0"/>
            </a:endParaRPr>
          </a:p>
          <a:p>
            <a:pPr>
              <a:spcBef>
                <a:spcPct val="0"/>
              </a:spcBef>
            </a:pPr>
            <a:r>
              <a:rPr lang="en-US" altLang="zh-CN" sz="2000" smtClean="0">
                <a:solidFill>
                  <a:srgbClr val="00B0F0"/>
                </a:solidFill>
                <a:latin typeface="Times New Roman" pitchFamily="18" charset="0"/>
              </a:rPr>
              <a:t>3.  FTP</a:t>
            </a:r>
            <a:r>
              <a:rPr lang="zh-CN" altLang="zh-CN" sz="2000" smtClean="0">
                <a:solidFill>
                  <a:srgbClr val="00B0F0"/>
                </a:solidFill>
                <a:latin typeface="Times New Roman" pitchFamily="18" charset="0"/>
              </a:rPr>
              <a:t>提供的软件</a:t>
            </a:r>
          </a:p>
          <a:p>
            <a:pPr>
              <a:spcBef>
                <a:spcPct val="0"/>
              </a:spcBef>
            </a:pPr>
            <a:r>
              <a:rPr lang="en-US" altLang="zh-CN" sz="2000" smtClean="0">
                <a:latin typeface="Times New Roman" pitchFamily="18" charset="0"/>
              </a:rPr>
              <a:t>1</a:t>
            </a:r>
            <a:r>
              <a:rPr lang="zh-CN" altLang="zh-CN" sz="2000" smtClean="0">
                <a:latin typeface="Times New Roman" pitchFamily="18" charset="0"/>
              </a:rPr>
              <a:t>）免费软件</a:t>
            </a:r>
          </a:p>
          <a:p>
            <a:pPr>
              <a:spcBef>
                <a:spcPct val="0"/>
              </a:spcBef>
            </a:pPr>
            <a:r>
              <a:rPr lang="zh-CN" altLang="zh-CN" sz="2000" smtClean="0">
                <a:latin typeface="Times New Roman" pitchFamily="18" charset="0"/>
              </a:rPr>
              <a:t>完全免费的软件可以自由下载使用，无需支付任何费用，但作者对该软件仍拥有版权，用户不能随意修改，且禁止用此软件作商业应用，或将其特有的算法用于其他商业程序中。</a:t>
            </a:r>
          </a:p>
          <a:p>
            <a:pPr>
              <a:spcBef>
                <a:spcPct val="0"/>
              </a:spcBef>
            </a:pPr>
            <a:r>
              <a:rPr lang="en-US" altLang="zh-CN" sz="2000" smtClean="0">
                <a:latin typeface="Times New Roman" pitchFamily="18" charset="0"/>
              </a:rPr>
              <a:t>2</a:t>
            </a:r>
            <a:r>
              <a:rPr lang="zh-CN" altLang="zh-CN" sz="2000" smtClean="0">
                <a:latin typeface="Times New Roman" pitchFamily="18" charset="0"/>
              </a:rPr>
              <a:t>）捐赠软件</a:t>
            </a:r>
          </a:p>
          <a:p>
            <a:pPr>
              <a:spcBef>
                <a:spcPct val="0"/>
              </a:spcBef>
            </a:pPr>
            <a:r>
              <a:rPr lang="zh-CN" altLang="zh-CN" sz="2000" smtClean="0">
                <a:latin typeface="Times New Roman" pitchFamily="18" charset="0"/>
              </a:rPr>
              <a:t>这类软件是作者的馈赠可以随意使用，而且可以修改。有的捐赠软件还提供软件的源码，以便于修改和增加功能。</a:t>
            </a:r>
          </a:p>
          <a:p>
            <a:pPr>
              <a:spcBef>
                <a:spcPct val="0"/>
              </a:spcBef>
            </a:pPr>
            <a:r>
              <a:rPr lang="en-US" altLang="zh-CN" sz="2000" smtClean="0">
                <a:latin typeface="Times New Roman" pitchFamily="18" charset="0"/>
              </a:rPr>
              <a:t>3</a:t>
            </a:r>
            <a:r>
              <a:rPr lang="zh-CN" altLang="zh-CN" sz="2000" smtClean="0">
                <a:latin typeface="Times New Roman" pitchFamily="18" charset="0"/>
              </a:rPr>
              <a:t>）共享软件</a:t>
            </a:r>
          </a:p>
          <a:p>
            <a:pPr>
              <a:spcBef>
                <a:spcPct val="0"/>
              </a:spcBef>
            </a:pPr>
            <a:r>
              <a:rPr lang="zh-CN" altLang="zh-CN" sz="2000" smtClean="0">
                <a:latin typeface="Times New Roman" pitchFamily="18" charset="0"/>
              </a:rPr>
              <a:t>供用户试用的软件，通常会有一定的使用限制，有的限制使用期限，通常为</a:t>
            </a:r>
            <a:r>
              <a:rPr lang="en-US" altLang="zh-CN" sz="2000" smtClean="0">
                <a:latin typeface="Times New Roman" pitchFamily="18" charset="0"/>
              </a:rPr>
              <a:t>30</a:t>
            </a:r>
            <a:r>
              <a:rPr lang="zh-CN" altLang="zh-CN" sz="2000" smtClean="0">
                <a:latin typeface="Times New Roman" pitchFamily="18" charset="0"/>
              </a:rPr>
              <a:t>～</a:t>
            </a:r>
            <a:r>
              <a:rPr lang="en-US" altLang="zh-CN" sz="2000" smtClean="0">
                <a:latin typeface="Times New Roman" pitchFamily="18" charset="0"/>
              </a:rPr>
              <a:t>90</a:t>
            </a:r>
            <a:r>
              <a:rPr lang="zh-CN" altLang="zh-CN" sz="2000" smtClean="0">
                <a:latin typeface="Times New Roman" pitchFamily="18" charset="0"/>
              </a:rPr>
              <a:t>天，若向软件拥有者注册并交纳一定费用，就可以得到其正版软件。</a:t>
            </a:r>
          </a:p>
          <a:p>
            <a:pPr>
              <a:spcBef>
                <a:spcPct val="0"/>
              </a:spcBef>
            </a:pPr>
            <a:r>
              <a:rPr lang="en-US" altLang="zh-CN" sz="2000" smtClean="0">
                <a:latin typeface="Times New Roman" pitchFamily="18" charset="0"/>
              </a:rPr>
              <a:t>4</a:t>
            </a:r>
            <a:r>
              <a:rPr lang="zh-CN" altLang="zh-CN" sz="2000" smtClean="0">
                <a:latin typeface="Times New Roman" pitchFamily="18" charset="0"/>
              </a:rPr>
              <a:t>）公用软件</a:t>
            </a:r>
          </a:p>
          <a:p>
            <a:pPr>
              <a:spcBef>
                <a:spcPct val="0"/>
              </a:spcBef>
            </a:pPr>
            <a:r>
              <a:rPr lang="zh-CN" altLang="zh-CN" sz="2000" smtClean="0">
                <a:latin typeface="Times New Roman" pitchFamily="18" charset="0"/>
              </a:rPr>
              <a:t>这类软件一般不具有版权，任何人都可以自由使用或修改它。近年来由于</a:t>
            </a:r>
            <a:r>
              <a:rPr lang="en-US" altLang="zh-CN" sz="2000" smtClean="0">
                <a:latin typeface="Times New Roman" pitchFamily="18" charset="0"/>
              </a:rPr>
              <a:t>Http</a:t>
            </a:r>
            <a:r>
              <a:rPr lang="zh-CN" altLang="zh-CN" sz="2000" smtClean="0">
                <a:latin typeface="Times New Roman" pitchFamily="18" charset="0"/>
              </a:rPr>
              <a:t>下载的广泛应用，上述的几类软件也在</a:t>
            </a:r>
            <a:r>
              <a:rPr lang="en-US" altLang="zh-CN" sz="2000" smtClean="0">
                <a:latin typeface="Times New Roman" pitchFamily="18" charset="0"/>
              </a:rPr>
              <a:t>Http</a:t>
            </a:r>
            <a:r>
              <a:rPr lang="zh-CN" altLang="zh-CN" sz="2000" smtClean="0">
                <a:latin typeface="Times New Roman" pitchFamily="18" charset="0"/>
              </a:rPr>
              <a:t>下载网站上大量出现。</a:t>
            </a:r>
          </a:p>
          <a:p>
            <a:pPr>
              <a:spcBef>
                <a:spcPct val="0"/>
              </a:spcBef>
            </a:pPr>
            <a:endParaRPr lang="zh-CN" altLang="zh-CN" sz="2000" smtClean="0">
              <a:latin typeface="Times New Roman" pitchFamily="18" charset="0"/>
            </a:endParaRPr>
          </a:p>
          <a:p>
            <a:pPr>
              <a:spcBef>
                <a:spcPct val="0"/>
              </a:spcBef>
            </a:pPr>
            <a:endParaRPr lang="en-US" altLang="zh-CN" sz="2000" smtClean="0">
              <a:solidFill>
                <a:srgbClr val="FF0000"/>
              </a:solidFill>
              <a:latin typeface="Times New Roman" pitchFamily="18" charset="0"/>
            </a:endParaRPr>
          </a:p>
          <a:p>
            <a:pPr>
              <a:spcBef>
                <a:spcPct val="0"/>
              </a:spcBef>
            </a:pPr>
            <a:endParaRPr lang="en-US" altLang="zh-CN" sz="2000" smtClean="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539750" y="1268413"/>
            <a:ext cx="8077200" cy="4876800"/>
          </a:xfrm>
        </p:spPr>
        <p:txBody>
          <a:bodyPr/>
          <a:lstStyle/>
          <a:p>
            <a:pPr>
              <a:defRPr/>
            </a:pPr>
            <a:r>
              <a:rPr lang="zh-CN" altLang="en-US" dirty="0" smtClean="0">
                <a:solidFill>
                  <a:srgbClr val="FF0000"/>
                </a:solidFill>
              </a:rPr>
              <a:t>本章要点</a:t>
            </a:r>
            <a:endParaRPr lang="en-US" altLang="zh-CN" dirty="0" smtClean="0">
              <a:solidFill>
                <a:srgbClr val="FF0000"/>
              </a:solidFill>
            </a:endParaRPr>
          </a:p>
          <a:p>
            <a:pPr>
              <a:defRPr/>
            </a:pPr>
            <a:r>
              <a:rPr lang="en-US" altLang="zh-CN" dirty="0">
                <a:solidFill>
                  <a:srgbClr val="00B0F0"/>
                </a:solidFill>
              </a:rPr>
              <a:t>1. </a:t>
            </a:r>
            <a:r>
              <a:rPr lang="zh-CN" altLang="zh-CN" dirty="0">
                <a:solidFill>
                  <a:srgbClr val="00B0F0"/>
                </a:solidFill>
              </a:rPr>
              <a:t>网络应用模型</a:t>
            </a:r>
          </a:p>
          <a:p>
            <a:pPr marL="342900" indent="-342900">
              <a:buFont typeface="Wingdings" pitchFamily="2" charset="2"/>
              <a:buChar char="Ø"/>
              <a:defRPr/>
            </a:pPr>
            <a:r>
              <a:rPr lang="zh-CN" altLang="zh-CN" sz="2000" dirty="0"/>
              <a:t>客户服务器</a:t>
            </a:r>
            <a:r>
              <a:rPr lang="zh-CN" altLang="zh-CN" sz="2000" dirty="0" smtClean="0"/>
              <a:t>方式</a:t>
            </a:r>
            <a:endParaRPr lang="en-US" altLang="zh-CN" sz="2000" dirty="0" smtClean="0"/>
          </a:p>
          <a:p>
            <a:pPr marL="342900" indent="-342900">
              <a:buFont typeface="Wingdings" pitchFamily="2" charset="2"/>
              <a:buChar char="Ø"/>
              <a:defRPr/>
            </a:pPr>
            <a:r>
              <a:rPr lang="en-US" altLang="zh-CN" sz="2000" dirty="0" smtClean="0"/>
              <a:t>P2P</a:t>
            </a:r>
            <a:r>
              <a:rPr lang="zh-CN" altLang="zh-CN" sz="2000" dirty="0"/>
              <a:t>模型</a:t>
            </a:r>
            <a:r>
              <a:rPr lang="en-US" altLang="zh-CN" sz="2000" dirty="0"/>
              <a:t> </a:t>
            </a:r>
            <a:endParaRPr lang="zh-CN" altLang="zh-CN" sz="2000" dirty="0"/>
          </a:p>
          <a:p>
            <a:pPr>
              <a:defRPr/>
            </a:pPr>
            <a:r>
              <a:rPr lang="en-US" altLang="zh-CN" dirty="0">
                <a:solidFill>
                  <a:srgbClr val="00B0F0"/>
                </a:solidFill>
              </a:rPr>
              <a:t>2. DNS</a:t>
            </a:r>
            <a:r>
              <a:rPr lang="zh-CN" altLang="zh-CN" dirty="0">
                <a:solidFill>
                  <a:srgbClr val="00B0F0"/>
                </a:solidFill>
              </a:rPr>
              <a:t>系统</a:t>
            </a:r>
          </a:p>
          <a:p>
            <a:pPr marL="342900" indent="-342900">
              <a:buFont typeface="Wingdings" pitchFamily="2" charset="2"/>
              <a:buChar char="Ø"/>
              <a:defRPr/>
            </a:pPr>
            <a:r>
              <a:rPr lang="zh-CN" altLang="zh-CN" sz="2000" dirty="0"/>
              <a:t>层次域名</a:t>
            </a:r>
            <a:r>
              <a:rPr lang="zh-CN" altLang="zh-CN" sz="2000" dirty="0" smtClean="0"/>
              <a:t>空间</a:t>
            </a:r>
            <a:endParaRPr lang="en-US" altLang="zh-CN" sz="2000" dirty="0" smtClean="0"/>
          </a:p>
          <a:p>
            <a:pPr marL="342900" indent="-342900">
              <a:buFont typeface="Wingdings" pitchFamily="2" charset="2"/>
              <a:buChar char="Ø"/>
              <a:defRPr/>
            </a:pPr>
            <a:r>
              <a:rPr lang="zh-CN" altLang="zh-CN" sz="2000" dirty="0" smtClean="0"/>
              <a:t>域名服务器</a:t>
            </a:r>
            <a:endParaRPr lang="en-US" altLang="zh-CN" sz="2000" dirty="0" smtClean="0"/>
          </a:p>
          <a:p>
            <a:pPr marL="342900" indent="-342900">
              <a:buFont typeface="Wingdings" pitchFamily="2" charset="2"/>
              <a:buChar char="Ø"/>
              <a:defRPr/>
            </a:pPr>
            <a:r>
              <a:rPr lang="zh-CN" altLang="zh-CN" sz="2000" dirty="0" smtClean="0"/>
              <a:t>域名</a:t>
            </a:r>
            <a:r>
              <a:rPr lang="zh-CN" altLang="zh-CN" sz="2000" dirty="0"/>
              <a:t>解析过程</a:t>
            </a:r>
          </a:p>
          <a:p>
            <a:pPr>
              <a:defRPr/>
            </a:pPr>
            <a:r>
              <a:rPr lang="en-US" altLang="zh-CN" dirty="0">
                <a:solidFill>
                  <a:srgbClr val="00B0F0"/>
                </a:solidFill>
              </a:rPr>
              <a:t>3. FTP</a:t>
            </a:r>
            <a:endParaRPr lang="zh-CN" altLang="zh-CN" dirty="0">
              <a:solidFill>
                <a:srgbClr val="00B0F0"/>
              </a:solidFill>
            </a:endParaRPr>
          </a:p>
          <a:p>
            <a:pPr marL="342900" indent="-342900">
              <a:buFont typeface="Wingdings" pitchFamily="2" charset="2"/>
              <a:buChar char="Ø"/>
              <a:defRPr/>
            </a:pPr>
            <a:r>
              <a:rPr lang="en-US" altLang="zh-CN" sz="2000" dirty="0"/>
              <a:t>FTP</a:t>
            </a:r>
            <a:r>
              <a:rPr lang="zh-CN" altLang="zh-CN" sz="2000" dirty="0"/>
              <a:t>的工作</a:t>
            </a:r>
            <a:r>
              <a:rPr lang="zh-CN" altLang="zh-CN" sz="2000" dirty="0" smtClean="0"/>
              <a:t>原理</a:t>
            </a:r>
            <a:endParaRPr lang="en-US" altLang="zh-CN" sz="2000" dirty="0" smtClean="0"/>
          </a:p>
          <a:p>
            <a:pPr marL="342900" indent="-342900">
              <a:buFont typeface="Wingdings" pitchFamily="2" charset="2"/>
              <a:buChar char="Ø"/>
              <a:defRPr/>
            </a:pPr>
            <a:r>
              <a:rPr lang="zh-CN" altLang="zh-CN" sz="2000" dirty="0" smtClean="0"/>
              <a:t>控制</a:t>
            </a:r>
            <a:r>
              <a:rPr lang="zh-CN" altLang="zh-CN" sz="2000" dirty="0"/>
              <a:t>连接与数据</a:t>
            </a:r>
            <a:r>
              <a:rPr lang="zh-CN" altLang="zh-CN" sz="2000" dirty="0" smtClean="0"/>
              <a:t>连接</a:t>
            </a:r>
            <a:endParaRPr lang="zh-CN" altLang="zh-CN" sz="2000" dirty="0"/>
          </a:p>
        </p:txBody>
      </p:sp>
      <p:sp>
        <p:nvSpPr>
          <p:cNvPr id="4" name="TextBox 3"/>
          <p:cNvSpPr txBox="1"/>
          <p:nvPr/>
        </p:nvSpPr>
        <p:spPr>
          <a:xfrm>
            <a:off x="4427538" y="1739900"/>
            <a:ext cx="4716462" cy="2768600"/>
          </a:xfrm>
          <a:prstGeom prst="rect">
            <a:avLst/>
          </a:prstGeom>
          <a:noFill/>
        </p:spPr>
        <p:txBody>
          <a:bodyPr>
            <a:spAutoFit/>
          </a:bodyPr>
          <a:lstStyle/>
          <a:p>
            <a:pPr eaLnBrk="0" hangingPunct="0">
              <a:spcBef>
                <a:spcPts val="0"/>
              </a:spcBef>
              <a:buClr>
                <a:schemeClr val="tx1"/>
              </a:buClr>
              <a:defRPr/>
            </a:pPr>
            <a:r>
              <a:rPr lang="en-US" altLang="zh-CN" sz="2800" dirty="0">
                <a:solidFill>
                  <a:srgbClr val="00B0F0"/>
                </a:solidFill>
                <a:latin typeface="楷体" pitchFamily="49" charset="-122"/>
                <a:ea typeface="楷体" pitchFamily="49" charset="-122"/>
              </a:rPr>
              <a:t>4. </a:t>
            </a:r>
            <a:r>
              <a:rPr lang="zh-CN" altLang="en-US" sz="2800" dirty="0">
                <a:solidFill>
                  <a:srgbClr val="00B0F0"/>
                </a:solidFill>
                <a:latin typeface="楷体" pitchFamily="49" charset="-122"/>
                <a:ea typeface="楷体" pitchFamily="49" charset="-122"/>
              </a:rPr>
              <a:t>电子邮件</a:t>
            </a:r>
          </a:p>
          <a:p>
            <a:pPr marL="342900" indent="-342900">
              <a:buFont typeface="Wingdings" pitchFamily="2" charset="2"/>
              <a:buChar char="Ø"/>
              <a:defRPr/>
            </a:pPr>
            <a:r>
              <a:rPr lang="zh-CN" altLang="en-US" sz="2000" dirty="0">
                <a:latin typeface="+mj-ea"/>
                <a:ea typeface="+mj-ea"/>
              </a:rPr>
              <a:t>电子邮件系统的组成结构</a:t>
            </a:r>
            <a:endParaRPr lang="en-US" altLang="zh-CN" sz="2000" dirty="0">
              <a:latin typeface="+mj-ea"/>
              <a:ea typeface="+mj-ea"/>
            </a:endParaRPr>
          </a:p>
          <a:p>
            <a:pPr marL="342900" indent="-342900">
              <a:buFont typeface="Wingdings" pitchFamily="2" charset="2"/>
              <a:buChar char="Ø"/>
              <a:defRPr/>
            </a:pPr>
            <a:r>
              <a:rPr lang="zh-CN" altLang="en-US" sz="2000" dirty="0">
                <a:latin typeface="+mj-ea"/>
                <a:ea typeface="+mj-ea"/>
              </a:rPr>
              <a:t>电子邮件格式与</a:t>
            </a:r>
            <a:r>
              <a:rPr lang="en-US" altLang="zh-CN" sz="2000" dirty="0">
                <a:latin typeface="+mj-ea"/>
                <a:ea typeface="+mj-ea"/>
              </a:rPr>
              <a:t>MIME</a:t>
            </a:r>
          </a:p>
          <a:p>
            <a:pPr marL="342900" indent="-342900">
              <a:buFont typeface="Wingdings" pitchFamily="2" charset="2"/>
              <a:buChar char="Ø"/>
              <a:defRPr/>
            </a:pPr>
            <a:r>
              <a:rPr lang="en-US" altLang="zh-CN" sz="2000" dirty="0">
                <a:latin typeface="+mj-ea"/>
                <a:ea typeface="+mj-ea"/>
              </a:rPr>
              <a:t>SMTP</a:t>
            </a:r>
            <a:r>
              <a:rPr lang="zh-CN" altLang="en-US" sz="2000" dirty="0">
                <a:latin typeface="+mj-ea"/>
                <a:ea typeface="+mj-ea"/>
              </a:rPr>
              <a:t>与</a:t>
            </a:r>
            <a:r>
              <a:rPr lang="en-US" altLang="zh-CN" sz="2000" dirty="0">
                <a:latin typeface="+mj-ea"/>
                <a:ea typeface="+mj-ea"/>
              </a:rPr>
              <a:t>POP3</a:t>
            </a:r>
          </a:p>
          <a:p>
            <a:pPr eaLnBrk="0" hangingPunct="0">
              <a:spcBef>
                <a:spcPts val="0"/>
              </a:spcBef>
              <a:buClr>
                <a:schemeClr val="tx1"/>
              </a:buClr>
              <a:defRPr/>
            </a:pPr>
            <a:r>
              <a:rPr lang="en-US" altLang="zh-CN" sz="2800" dirty="0">
                <a:solidFill>
                  <a:srgbClr val="00B0F0"/>
                </a:solidFill>
                <a:latin typeface="楷体" pitchFamily="49" charset="-122"/>
                <a:ea typeface="楷体" pitchFamily="49" charset="-122"/>
              </a:rPr>
              <a:t>5. WWW</a:t>
            </a:r>
          </a:p>
          <a:p>
            <a:pPr marL="342900" indent="-342900">
              <a:buFont typeface="Wingdings" pitchFamily="2" charset="2"/>
              <a:buChar char="Ø"/>
              <a:defRPr/>
            </a:pPr>
            <a:r>
              <a:rPr lang="en-US" altLang="zh-CN" sz="2000" dirty="0">
                <a:latin typeface="+mj-ea"/>
                <a:ea typeface="+mj-ea"/>
              </a:rPr>
              <a:t>WWW</a:t>
            </a:r>
            <a:r>
              <a:rPr lang="zh-CN" altLang="en-US" sz="2000" dirty="0">
                <a:latin typeface="+mj-ea"/>
                <a:ea typeface="+mj-ea"/>
              </a:rPr>
              <a:t>的概念与组成结构</a:t>
            </a:r>
            <a:endParaRPr lang="en-US" altLang="zh-CN" sz="2000" dirty="0">
              <a:latin typeface="+mj-ea"/>
              <a:ea typeface="+mj-ea"/>
            </a:endParaRPr>
          </a:p>
          <a:p>
            <a:pPr marL="342900" indent="-342900">
              <a:buFont typeface="Wingdings" pitchFamily="2" charset="2"/>
              <a:buChar char="Ø"/>
              <a:defRPr/>
            </a:pPr>
            <a:r>
              <a:rPr lang="en-US" altLang="zh-CN" sz="2000" dirty="0">
                <a:latin typeface="+mj-ea"/>
                <a:ea typeface="+mj-ea"/>
              </a:rPr>
              <a:t>HTTP</a:t>
            </a:r>
          </a:p>
          <a:p>
            <a:pPr>
              <a:defRPr/>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第二节 </a:t>
            </a:r>
            <a:r>
              <a:rPr lang="zh-CN" altLang="zh-CN" smtClean="0"/>
              <a:t>文件传送协议</a:t>
            </a:r>
          </a:p>
        </p:txBody>
      </p:sp>
      <p:sp>
        <p:nvSpPr>
          <p:cNvPr id="22531" name="内容占位符 2"/>
          <p:cNvSpPr>
            <a:spLocks noGrp="1"/>
          </p:cNvSpPr>
          <p:nvPr>
            <p:ph idx="1"/>
          </p:nvPr>
        </p:nvSpPr>
        <p:spPr>
          <a:xfrm>
            <a:off x="71438" y="908050"/>
            <a:ext cx="9180512" cy="5761038"/>
          </a:xfrm>
        </p:spPr>
        <p:txBody>
          <a:bodyPr/>
          <a:lstStyle/>
          <a:p>
            <a:pPr>
              <a:spcBef>
                <a:spcPct val="0"/>
              </a:spcBef>
            </a:pPr>
            <a:r>
              <a:rPr lang="en-US" altLang="zh-CN" smtClean="0">
                <a:solidFill>
                  <a:srgbClr val="FF0000"/>
                </a:solidFill>
                <a:latin typeface="Times New Roman" pitchFamily="18" charset="0"/>
              </a:rPr>
              <a:t>FTP</a:t>
            </a:r>
            <a:r>
              <a:rPr lang="zh-CN" altLang="zh-CN" smtClean="0">
                <a:solidFill>
                  <a:srgbClr val="FF0000"/>
                </a:solidFill>
                <a:latin typeface="Times New Roman" pitchFamily="18" charset="0"/>
              </a:rPr>
              <a:t>的基本工作原理</a:t>
            </a:r>
            <a:endParaRPr lang="en-US" altLang="zh-CN" smtClean="0">
              <a:solidFill>
                <a:srgbClr val="FF0000"/>
              </a:solidFill>
              <a:latin typeface="Times New Roman" pitchFamily="18" charset="0"/>
            </a:endParaRPr>
          </a:p>
          <a:p>
            <a:pPr>
              <a:spcBef>
                <a:spcPct val="0"/>
              </a:spcBef>
            </a:pPr>
            <a:endParaRPr lang="en-US" altLang="zh-CN" sz="2000" smtClean="0"/>
          </a:p>
          <a:p>
            <a:pPr>
              <a:spcBef>
                <a:spcPct val="0"/>
              </a:spcBef>
            </a:pPr>
            <a:r>
              <a:rPr lang="en-US" altLang="zh-CN" sz="2000" smtClean="0">
                <a:latin typeface="Times New Roman" pitchFamily="18" charset="0"/>
              </a:rPr>
              <a:t>        </a:t>
            </a:r>
            <a:r>
              <a:rPr lang="zh-CN" altLang="zh-CN" sz="2000" smtClean="0">
                <a:latin typeface="Times New Roman" pitchFamily="18" charset="0"/>
              </a:rPr>
              <a:t>网络环境中的一项基本应用就是将文件从一台计算机中复制到另一台可能相距很远的计算机中。看起来，在两个主机之间传送文件好像是很简单的事情。其实这往往是非常困难的。原因是众多的计算机厂商研制出的文件系统多达数百种，且差别很大。经常遇到的问题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）计算机存储数据的格式不同。</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）文件的目录结构和文件命名的规定不同。</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）对于相同的文件存取功能，操作系统使用的命令不同。</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）访问控制方法不同。</a:t>
            </a:r>
          </a:p>
          <a:p>
            <a:pPr>
              <a:spcBef>
                <a:spcPct val="0"/>
              </a:spcBef>
            </a:pPr>
            <a:r>
              <a:rPr lang="en-US" altLang="zh-CN" sz="2000" smtClean="0">
                <a:latin typeface="Times New Roman" pitchFamily="18" charset="0"/>
              </a:rPr>
              <a:t>        </a:t>
            </a:r>
            <a:r>
              <a:rPr lang="zh-CN" altLang="zh-CN" sz="2000" smtClean="0">
                <a:latin typeface="Times New Roman" pitchFamily="18" charset="0"/>
              </a:rPr>
              <a:t>文件传送协议</a:t>
            </a:r>
            <a:r>
              <a:rPr lang="en-US" altLang="zh-CN" sz="2000" smtClean="0">
                <a:latin typeface="Times New Roman" pitchFamily="18" charset="0"/>
              </a:rPr>
              <a:t>FTP</a:t>
            </a:r>
            <a:r>
              <a:rPr lang="zh-CN" altLang="zh-CN" sz="2000" smtClean="0">
                <a:latin typeface="Times New Roman" pitchFamily="18" charset="0"/>
              </a:rPr>
              <a:t>只提供文件传送的一些基本的服务，它使用可靠的</a:t>
            </a:r>
            <a:r>
              <a:rPr lang="en-US" altLang="zh-CN" sz="2000" smtClean="0">
                <a:latin typeface="Times New Roman" pitchFamily="18" charset="0"/>
              </a:rPr>
              <a:t>TCP</a:t>
            </a:r>
            <a:r>
              <a:rPr lang="zh-CN" altLang="zh-CN" sz="2000" smtClean="0">
                <a:latin typeface="Times New Roman" pitchFamily="18" charset="0"/>
              </a:rPr>
              <a:t>运输服务。</a:t>
            </a:r>
            <a:r>
              <a:rPr lang="en-US" altLang="zh-CN" sz="2000" smtClean="0">
                <a:latin typeface="Times New Roman" pitchFamily="18" charset="0"/>
              </a:rPr>
              <a:t>FTP</a:t>
            </a:r>
            <a:r>
              <a:rPr lang="zh-CN" altLang="zh-CN" sz="2000" smtClean="0">
                <a:latin typeface="Times New Roman" pitchFamily="18" charset="0"/>
              </a:rPr>
              <a:t>的主要功能是减少或消除在不同操作系统下处理文件的不兼容性。</a:t>
            </a:r>
          </a:p>
          <a:p>
            <a:pPr>
              <a:spcBef>
                <a:spcPct val="0"/>
              </a:spcBef>
            </a:pPr>
            <a:r>
              <a:rPr lang="en-US" altLang="zh-CN" sz="2000" smtClean="0">
                <a:latin typeface="Times New Roman" pitchFamily="18" charset="0"/>
              </a:rPr>
              <a:t>        FTP</a:t>
            </a:r>
            <a:r>
              <a:rPr lang="zh-CN" altLang="zh-CN" sz="2000" smtClean="0">
                <a:latin typeface="Times New Roman" pitchFamily="18" charset="0"/>
              </a:rPr>
              <a:t>使用客户服务器方式。一个</a:t>
            </a:r>
            <a:r>
              <a:rPr lang="en-US" altLang="zh-CN" sz="2000" smtClean="0">
                <a:latin typeface="Times New Roman" pitchFamily="18" charset="0"/>
              </a:rPr>
              <a:t>FTP</a:t>
            </a:r>
            <a:r>
              <a:rPr lang="zh-CN" altLang="zh-CN" sz="2000" smtClean="0">
                <a:latin typeface="Times New Roman" pitchFamily="18" charset="0"/>
              </a:rPr>
              <a:t>服务器进程可同时为多个客户进程提供服务。</a:t>
            </a:r>
            <a:r>
              <a:rPr lang="en-US" altLang="zh-CN" sz="2000" smtClean="0">
                <a:latin typeface="Times New Roman" pitchFamily="18" charset="0"/>
              </a:rPr>
              <a:t>FTP</a:t>
            </a:r>
            <a:r>
              <a:rPr lang="zh-CN" altLang="zh-CN" sz="2000" smtClean="0">
                <a:latin typeface="Times New Roman" pitchFamily="18" charset="0"/>
              </a:rPr>
              <a:t>的服务器进程由两大部分组成：一个主进程，负责接受新的请求；另外有若干个从属进程，负责处理单个请求。</a:t>
            </a:r>
          </a:p>
          <a:p>
            <a:pPr>
              <a:spcBef>
                <a:spcPct val="0"/>
              </a:spcBef>
            </a:pPr>
            <a:endParaRPr lang="zh-CN" altLang="zh-CN" sz="2000" smtClean="0">
              <a:latin typeface="Times New Roman" pitchFamily="18" charset="0"/>
            </a:endParaRPr>
          </a:p>
          <a:p>
            <a:pPr>
              <a:spcBef>
                <a:spcPct val="0"/>
              </a:spcBef>
            </a:pPr>
            <a:endParaRPr lang="en-US" altLang="zh-CN" sz="2000" smtClean="0">
              <a:solidFill>
                <a:srgbClr val="FF0000"/>
              </a:solidFill>
              <a:latin typeface="Times New Roman" pitchFamily="18" charset="0"/>
            </a:endParaRPr>
          </a:p>
          <a:p>
            <a:pPr>
              <a:spcBef>
                <a:spcPct val="0"/>
              </a:spcBef>
            </a:pPr>
            <a:endParaRPr lang="en-US" altLang="zh-CN" sz="2000" smtClean="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第二节 </a:t>
            </a:r>
            <a:r>
              <a:rPr lang="zh-CN" altLang="zh-CN" smtClean="0"/>
              <a:t>文件传送协议</a:t>
            </a:r>
          </a:p>
        </p:txBody>
      </p:sp>
      <p:sp>
        <p:nvSpPr>
          <p:cNvPr id="23555" name="内容占位符 2"/>
          <p:cNvSpPr>
            <a:spLocks noGrp="1"/>
          </p:cNvSpPr>
          <p:nvPr>
            <p:ph idx="1"/>
          </p:nvPr>
        </p:nvSpPr>
        <p:spPr>
          <a:xfrm>
            <a:off x="71438" y="908050"/>
            <a:ext cx="9180512" cy="5761038"/>
          </a:xfrm>
        </p:spPr>
        <p:txBody>
          <a:bodyPr/>
          <a:lstStyle/>
          <a:p>
            <a:pPr>
              <a:spcBef>
                <a:spcPct val="0"/>
              </a:spcBef>
            </a:pPr>
            <a:r>
              <a:rPr lang="en-US" altLang="zh-CN" smtClean="0">
                <a:solidFill>
                  <a:srgbClr val="FF0000"/>
                </a:solidFill>
                <a:latin typeface="Times New Roman" pitchFamily="18" charset="0"/>
              </a:rPr>
              <a:t>FTP</a:t>
            </a:r>
            <a:r>
              <a:rPr lang="zh-CN" altLang="zh-CN" smtClean="0">
                <a:solidFill>
                  <a:srgbClr val="FF0000"/>
                </a:solidFill>
                <a:latin typeface="Times New Roman" pitchFamily="18" charset="0"/>
              </a:rPr>
              <a:t>的基本工作原理</a:t>
            </a:r>
            <a:endParaRPr lang="en-US" altLang="zh-CN" sz="2000" smtClean="0"/>
          </a:p>
          <a:p>
            <a:pPr>
              <a:spcBef>
                <a:spcPct val="0"/>
              </a:spcBef>
            </a:pPr>
            <a:r>
              <a:rPr lang="en-US" altLang="zh-CN" sz="2000" smtClean="0">
                <a:latin typeface="Times New Roman" pitchFamily="18" charset="0"/>
              </a:rPr>
              <a:t>        </a:t>
            </a:r>
            <a:r>
              <a:rPr lang="zh-CN" altLang="zh-CN" sz="2000" smtClean="0">
                <a:latin typeface="Times New Roman" pitchFamily="18" charset="0"/>
              </a:rPr>
              <a:t>主进程的工作步骤如下。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）打开熟知端口（端口号为</a:t>
            </a:r>
            <a:r>
              <a:rPr lang="en-US" altLang="zh-CN" sz="2000" smtClean="0">
                <a:latin typeface="Times New Roman" pitchFamily="18" charset="0"/>
              </a:rPr>
              <a:t>21</a:t>
            </a:r>
            <a:r>
              <a:rPr lang="zh-CN" altLang="zh-CN" sz="2000" smtClean="0">
                <a:latin typeface="Times New Roman" pitchFamily="18" charset="0"/>
              </a:rPr>
              <a:t>），使客户进程能够连接上。</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）等待客户进程发出连接请求。</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）启动从属进程来处理客户进程发来的请求。从属进程对客户进程的请求处理完毕后即终止，但从属进程在运行期间根据需要还可能创建其他一些子进程。</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）回到等待状态，继续接受其他客户进程发来的请求。主进程与从属进程的处理是并发地进行。</a:t>
            </a:r>
          </a:p>
          <a:p>
            <a:pPr>
              <a:spcBef>
                <a:spcPct val="0"/>
              </a:spcBef>
            </a:pPr>
            <a:r>
              <a:rPr lang="en-US" altLang="zh-CN" sz="2000" smtClean="0">
                <a:latin typeface="Times New Roman" pitchFamily="18" charset="0"/>
              </a:rPr>
              <a:t>        FTP</a:t>
            </a:r>
            <a:r>
              <a:rPr lang="zh-CN" altLang="zh-CN" sz="2000" smtClean="0">
                <a:latin typeface="Times New Roman" pitchFamily="18" charset="0"/>
              </a:rPr>
              <a:t>的工作情况如图</a:t>
            </a:r>
            <a:r>
              <a:rPr lang="en-US" altLang="zh-CN" sz="2000" smtClean="0">
                <a:latin typeface="Times New Roman" pitchFamily="18" charset="0"/>
              </a:rPr>
              <a:t>8-3</a:t>
            </a:r>
            <a:r>
              <a:rPr lang="zh-CN" altLang="zh-CN" sz="2000" smtClean="0">
                <a:latin typeface="Times New Roman" pitchFamily="18" charset="0"/>
              </a:rPr>
              <a:t>所示。图中的圆圈表示在系统中运行的进程。图中的服务器端有两个从属进程：控制进程和数据传送进程。为简单起见，服务器端的主进程没有画上。在客户端除控制进程和数据传送进程外，还有一个用户界面进程用来和用户接口。</a:t>
            </a:r>
          </a:p>
          <a:p>
            <a:pPr>
              <a:spcBef>
                <a:spcPct val="0"/>
              </a:spcBef>
            </a:pPr>
            <a:endParaRPr lang="zh-CN" altLang="zh-CN" sz="2000" smtClean="0">
              <a:latin typeface="Times New Roman" pitchFamily="18" charset="0"/>
            </a:endParaRPr>
          </a:p>
          <a:p>
            <a:pPr>
              <a:spcBef>
                <a:spcPct val="0"/>
              </a:spcBef>
            </a:pPr>
            <a:endParaRPr lang="en-US" altLang="zh-CN" sz="2000" smtClean="0">
              <a:solidFill>
                <a:srgbClr val="FF0000"/>
              </a:solidFill>
              <a:latin typeface="Times New Roman" pitchFamily="18" charset="0"/>
            </a:endParaRPr>
          </a:p>
          <a:p>
            <a:pPr>
              <a:spcBef>
                <a:spcPct val="0"/>
              </a:spcBef>
            </a:pPr>
            <a:endParaRPr lang="en-US" altLang="zh-CN" sz="2000" smtClean="0">
              <a:solidFill>
                <a:srgbClr val="FF0000"/>
              </a:solidFill>
            </a:endParaRP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581525"/>
            <a:ext cx="4773612"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35825" y="5157788"/>
            <a:ext cx="1296988" cy="1200150"/>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8-3  FTP</a:t>
            </a:r>
            <a:r>
              <a:rPr lang="zh-CN" altLang="zh-CN" dirty="0">
                <a:latin typeface="+mn-lt"/>
                <a:ea typeface="+mj-ea"/>
              </a:rPr>
              <a:t>使用的两个</a:t>
            </a:r>
            <a:r>
              <a:rPr lang="en-US" altLang="zh-CN" dirty="0">
                <a:latin typeface="+mn-lt"/>
                <a:ea typeface="+mj-ea"/>
              </a:rPr>
              <a:t>TCP</a:t>
            </a:r>
            <a:r>
              <a:rPr lang="zh-CN" altLang="zh-CN" dirty="0">
                <a:latin typeface="+mn-lt"/>
                <a:ea typeface="+mj-ea"/>
              </a:rPr>
              <a:t>连接</a:t>
            </a:r>
          </a:p>
          <a:p>
            <a:pPr>
              <a:defRPr/>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第二节 </a:t>
            </a:r>
            <a:r>
              <a:rPr lang="zh-CN" altLang="zh-CN" smtClean="0"/>
              <a:t>文件传送协议</a:t>
            </a:r>
          </a:p>
        </p:txBody>
      </p:sp>
      <p:sp>
        <p:nvSpPr>
          <p:cNvPr id="24579" name="内容占位符 2"/>
          <p:cNvSpPr>
            <a:spLocks noGrp="1"/>
          </p:cNvSpPr>
          <p:nvPr>
            <p:ph idx="1"/>
          </p:nvPr>
        </p:nvSpPr>
        <p:spPr>
          <a:xfrm>
            <a:off x="71438" y="908050"/>
            <a:ext cx="9180512" cy="5761038"/>
          </a:xfrm>
        </p:spPr>
        <p:txBody>
          <a:bodyPr/>
          <a:lstStyle/>
          <a:p>
            <a:pPr>
              <a:spcBef>
                <a:spcPct val="0"/>
              </a:spcBef>
            </a:pPr>
            <a:r>
              <a:rPr lang="en-US" altLang="zh-CN" smtClean="0">
                <a:solidFill>
                  <a:srgbClr val="FF0000"/>
                </a:solidFill>
                <a:latin typeface="Times New Roman" pitchFamily="18" charset="0"/>
              </a:rPr>
              <a:t>FTP</a:t>
            </a:r>
            <a:r>
              <a:rPr lang="zh-CN" altLang="zh-CN" smtClean="0">
                <a:solidFill>
                  <a:srgbClr val="FF0000"/>
                </a:solidFill>
                <a:latin typeface="Times New Roman" pitchFamily="18" charset="0"/>
              </a:rPr>
              <a:t>的基本工作原理</a:t>
            </a:r>
            <a:endParaRPr lang="en-US" altLang="zh-CN" smtClean="0">
              <a:solidFill>
                <a:srgbClr val="FF0000"/>
              </a:solidFill>
              <a:latin typeface="Times New Roman" pitchFamily="18" charset="0"/>
            </a:endParaRPr>
          </a:p>
          <a:p>
            <a:pPr>
              <a:spcBef>
                <a:spcPct val="0"/>
              </a:spcBef>
            </a:pPr>
            <a:endParaRPr lang="en-US" altLang="zh-CN" sz="2000" smtClean="0"/>
          </a:p>
          <a:p>
            <a:pPr>
              <a:spcBef>
                <a:spcPct val="0"/>
              </a:spcBef>
            </a:pPr>
            <a:r>
              <a:rPr lang="en-US" altLang="zh-CN" sz="2000" smtClean="0">
                <a:latin typeface="Times New Roman" pitchFamily="18" charset="0"/>
              </a:rPr>
              <a:t>        </a:t>
            </a:r>
            <a:r>
              <a:rPr lang="zh-CN" altLang="zh-CN" sz="2000" smtClean="0">
                <a:latin typeface="Times New Roman" pitchFamily="18" charset="0"/>
              </a:rPr>
              <a:t>在进行文件传输时，</a:t>
            </a:r>
            <a:r>
              <a:rPr lang="en-US" altLang="zh-CN" sz="2000" smtClean="0">
                <a:latin typeface="Times New Roman" pitchFamily="18" charset="0"/>
              </a:rPr>
              <a:t>FTP</a:t>
            </a:r>
            <a:r>
              <a:rPr lang="zh-CN" altLang="zh-CN" sz="2000" smtClean="0">
                <a:latin typeface="Times New Roman" pitchFamily="18" charset="0"/>
              </a:rPr>
              <a:t>的客户和服务器之间要建立两个连接：</a:t>
            </a:r>
            <a:r>
              <a:rPr lang="en-US" altLang="zh-CN" sz="2000" smtClean="0">
                <a:latin typeface="Times New Roman" pitchFamily="18" charset="0"/>
              </a:rPr>
              <a:t>“</a:t>
            </a:r>
            <a:r>
              <a:rPr lang="zh-CN" altLang="zh-CN" sz="2000" smtClean="0">
                <a:latin typeface="Times New Roman" pitchFamily="18" charset="0"/>
              </a:rPr>
              <a:t>控制连接</a:t>
            </a:r>
            <a:r>
              <a:rPr lang="en-US" altLang="zh-CN" sz="2000" smtClean="0">
                <a:latin typeface="Times New Roman" pitchFamily="18" charset="0"/>
              </a:rPr>
              <a:t>”</a:t>
            </a:r>
            <a:r>
              <a:rPr lang="zh-CN" altLang="zh-CN" sz="2000" smtClean="0">
                <a:latin typeface="Times New Roman" pitchFamily="18" charset="0"/>
              </a:rPr>
              <a:t>和</a:t>
            </a:r>
            <a:r>
              <a:rPr lang="en-US" altLang="zh-CN" sz="2000" smtClean="0">
                <a:latin typeface="Times New Roman" pitchFamily="18" charset="0"/>
              </a:rPr>
              <a:t>“</a:t>
            </a:r>
            <a:r>
              <a:rPr lang="zh-CN" altLang="zh-CN" sz="2000" smtClean="0">
                <a:latin typeface="Times New Roman" pitchFamily="18" charset="0"/>
              </a:rPr>
              <a:t>数据连接</a:t>
            </a:r>
            <a:r>
              <a:rPr lang="en-US" altLang="zh-CN" sz="2000" smtClean="0">
                <a:latin typeface="Times New Roman" pitchFamily="18" charset="0"/>
              </a:rPr>
              <a:t>”</a:t>
            </a:r>
            <a:r>
              <a:rPr lang="zh-CN" altLang="zh-CN" sz="2000" smtClean="0">
                <a:latin typeface="Times New Roman" pitchFamily="18" charset="0"/>
              </a:rPr>
              <a:t>。控制连接在整个会话期间一直保持打开，</a:t>
            </a:r>
            <a:r>
              <a:rPr lang="en-US" altLang="zh-CN" sz="2000" smtClean="0">
                <a:latin typeface="Times New Roman" pitchFamily="18" charset="0"/>
              </a:rPr>
              <a:t>FTP</a:t>
            </a:r>
            <a:r>
              <a:rPr lang="zh-CN" altLang="zh-CN" sz="2000" smtClean="0">
                <a:latin typeface="Times New Roman" pitchFamily="18" charset="0"/>
              </a:rPr>
              <a:t>客户所发出的传送请求通过控制连接发送给服务器端的控制进程，但控制连接并不用来传送文件。实际用于传输文件的是</a:t>
            </a:r>
            <a:r>
              <a:rPr lang="en-US" altLang="zh-CN" sz="2000" smtClean="0">
                <a:latin typeface="Times New Roman" pitchFamily="18" charset="0"/>
              </a:rPr>
              <a:t>“</a:t>
            </a:r>
            <a:r>
              <a:rPr lang="zh-CN" altLang="zh-CN" sz="2000" smtClean="0">
                <a:latin typeface="Times New Roman" pitchFamily="18" charset="0"/>
              </a:rPr>
              <a:t>数据连接</a:t>
            </a:r>
            <a:r>
              <a:rPr lang="en-US" altLang="zh-CN" sz="2000" smtClean="0">
                <a:latin typeface="Times New Roman" pitchFamily="18" charset="0"/>
              </a:rPr>
              <a:t>”</a:t>
            </a:r>
            <a:r>
              <a:rPr lang="zh-CN" altLang="zh-CN" sz="2000" smtClean="0">
                <a:latin typeface="Times New Roman" pitchFamily="18" charset="0"/>
              </a:rPr>
              <a:t>。服务器端的控制进程在接收到</a:t>
            </a:r>
            <a:r>
              <a:rPr lang="en-US" altLang="zh-CN" sz="2000" smtClean="0">
                <a:latin typeface="Times New Roman" pitchFamily="18" charset="0"/>
              </a:rPr>
              <a:t>FTP</a:t>
            </a:r>
            <a:r>
              <a:rPr lang="zh-CN" altLang="zh-CN" sz="2000" smtClean="0">
                <a:latin typeface="Times New Roman" pitchFamily="18" charset="0"/>
              </a:rPr>
              <a:t>客户发送来的文件传输请求后就创建</a:t>
            </a:r>
            <a:r>
              <a:rPr lang="en-US" altLang="zh-CN" sz="2000" smtClean="0">
                <a:latin typeface="Times New Roman" pitchFamily="18" charset="0"/>
              </a:rPr>
              <a:t>“</a:t>
            </a:r>
            <a:r>
              <a:rPr lang="zh-CN" altLang="zh-CN" sz="2000" smtClean="0">
                <a:latin typeface="Times New Roman" pitchFamily="18" charset="0"/>
              </a:rPr>
              <a:t>数据传送进程</a:t>
            </a:r>
            <a:r>
              <a:rPr lang="en-US" altLang="zh-CN" sz="2000" smtClean="0">
                <a:latin typeface="Times New Roman" pitchFamily="18" charset="0"/>
              </a:rPr>
              <a:t>”</a:t>
            </a:r>
            <a:r>
              <a:rPr lang="zh-CN" altLang="zh-CN" sz="2000" smtClean="0">
                <a:latin typeface="Times New Roman" pitchFamily="18" charset="0"/>
              </a:rPr>
              <a:t>和</a:t>
            </a:r>
            <a:r>
              <a:rPr lang="en-US" altLang="zh-CN" sz="2000" smtClean="0">
                <a:latin typeface="Times New Roman" pitchFamily="18" charset="0"/>
              </a:rPr>
              <a:t>“</a:t>
            </a:r>
            <a:r>
              <a:rPr lang="zh-CN" altLang="zh-CN" sz="2000" smtClean="0">
                <a:latin typeface="Times New Roman" pitchFamily="18" charset="0"/>
              </a:rPr>
              <a:t>数据连接</a:t>
            </a:r>
            <a:r>
              <a:rPr lang="en-US" altLang="zh-CN" sz="2000" smtClean="0">
                <a:latin typeface="Times New Roman" pitchFamily="18" charset="0"/>
              </a:rPr>
              <a:t>”</a:t>
            </a:r>
            <a:r>
              <a:rPr lang="zh-CN" altLang="zh-CN" sz="2000" smtClean="0">
                <a:latin typeface="Times New Roman" pitchFamily="18" charset="0"/>
              </a:rPr>
              <a:t>，数据连接用来连接客户端和服务器端的数据传送进程，数据传送进程实际完成文件的传送，在传送完毕后关闭</a:t>
            </a:r>
            <a:r>
              <a:rPr lang="en-US" altLang="zh-CN" sz="2000" smtClean="0">
                <a:latin typeface="Times New Roman" pitchFamily="18" charset="0"/>
              </a:rPr>
              <a:t>“</a:t>
            </a:r>
            <a:r>
              <a:rPr lang="zh-CN" altLang="zh-CN" sz="2000" smtClean="0">
                <a:latin typeface="Times New Roman" pitchFamily="18" charset="0"/>
              </a:rPr>
              <a:t>数据连接</a:t>
            </a:r>
            <a:r>
              <a:rPr lang="en-US" altLang="zh-CN" sz="2000" smtClean="0">
                <a:latin typeface="Times New Roman" pitchFamily="18" charset="0"/>
              </a:rPr>
              <a:t>”</a:t>
            </a:r>
            <a:r>
              <a:rPr lang="zh-CN" altLang="zh-CN" sz="2000" smtClean="0">
                <a:latin typeface="Times New Roman" pitchFamily="18" charset="0"/>
              </a:rPr>
              <a:t>，并结束运行。</a:t>
            </a:r>
          </a:p>
          <a:p>
            <a:pPr>
              <a:spcBef>
                <a:spcPct val="0"/>
              </a:spcBef>
            </a:pPr>
            <a:r>
              <a:rPr lang="en-US" altLang="zh-CN" sz="2000" smtClean="0">
                <a:latin typeface="Times New Roman" pitchFamily="18" charset="0"/>
              </a:rPr>
              <a:t>        </a:t>
            </a:r>
            <a:r>
              <a:rPr lang="zh-CN" altLang="zh-CN" sz="2000" smtClean="0">
                <a:latin typeface="Times New Roman" pitchFamily="18" charset="0"/>
              </a:rPr>
              <a:t>当客户进程向服务器进程发出建立连接请求时，要寻找连接服务器进程的熟知端口，同时还要告诉服务器进程自己的端口号码，用于建立数据传送连接。接着，服务器进程用传送数据的熟知端口与客户进程所提供的端口号码建立数据传送连接。</a:t>
            </a:r>
          </a:p>
          <a:p>
            <a:pPr>
              <a:spcBef>
                <a:spcPct val="0"/>
              </a:spcBef>
            </a:pPr>
            <a:endParaRPr lang="zh-CN" altLang="zh-CN" sz="2000" smtClean="0">
              <a:latin typeface="Times New Roman" pitchFamily="18" charset="0"/>
            </a:endParaRPr>
          </a:p>
          <a:p>
            <a:pPr>
              <a:spcBef>
                <a:spcPct val="0"/>
              </a:spcBef>
            </a:pPr>
            <a:endParaRPr lang="en-US" altLang="zh-CN" sz="2000" smtClean="0">
              <a:solidFill>
                <a:srgbClr val="FF0000"/>
              </a:solidFill>
              <a:latin typeface="Times New Roman" pitchFamily="18" charset="0"/>
            </a:endParaRPr>
          </a:p>
          <a:p>
            <a:pPr>
              <a:spcBef>
                <a:spcPct val="0"/>
              </a:spcBef>
            </a:pPr>
            <a:endParaRPr lang="en-US" altLang="zh-CN" sz="2000" smtClean="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第二节 </a:t>
            </a:r>
            <a:r>
              <a:rPr lang="zh-CN" altLang="zh-CN" smtClean="0"/>
              <a:t>文件传送协议</a:t>
            </a:r>
          </a:p>
        </p:txBody>
      </p:sp>
      <p:sp>
        <p:nvSpPr>
          <p:cNvPr id="25603" name="内容占位符 2"/>
          <p:cNvSpPr>
            <a:spLocks noGrp="1"/>
          </p:cNvSpPr>
          <p:nvPr>
            <p:ph idx="1"/>
          </p:nvPr>
        </p:nvSpPr>
        <p:spPr>
          <a:xfrm>
            <a:off x="71438" y="908050"/>
            <a:ext cx="8748712" cy="5761038"/>
          </a:xfrm>
        </p:spPr>
        <p:txBody>
          <a:bodyPr/>
          <a:lstStyle/>
          <a:p>
            <a:pPr>
              <a:spcBef>
                <a:spcPct val="0"/>
              </a:spcBef>
            </a:pPr>
            <a:r>
              <a:rPr lang="en-US" altLang="zh-CN" smtClean="0">
                <a:solidFill>
                  <a:srgbClr val="FF0000"/>
                </a:solidFill>
                <a:latin typeface="Times New Roman" pitchFamily="18" charset="0"/>
              </a:rPr>
              <a:t>FTP</a:t>
            </a:r>
            <a:r>
              <a:rPr lang="zh-CN" altLang="zh-CN" smtClean="0">
                <a:solidFill>
                  <a:srgbClr val="FF0000"/>
                </a:solidFill>
                <a:latin typeface="Times New Roman" pitchFamily="18" charset="0"/>
              </a:rPr>
              <a:t>的基本工作原理</a:t>
            </a:r>
            <a:endParaRPr lang="en-US" altLang="zh-CN" smtClean="0">
              <a:solidFill>
                <a:srgbClr val="FF0000"/>
              </a:solidFill>
              <a:latin typeface="Times New Roman" pitchFamily="18" charset="0"/>
            </a:endParaRPr>
          </a:p>
          <a:p>
            <a:pPr>
              <a:spcBef>
                <a:spcPct val="0"/>
              </a:spcBef>
            </a:pPr>
            <a:endParaRPr lang="en-US" altLang="zh-CN" sz="2000" smtClean="0"/>
          </a:p>
          <a:p>
            <a:pPr>
              <a:spcBef>
                <a:spcPct val="0"/>
              </a:spcBef>
            </a:pPr>
            <a:r>
              <a:rPr lang="en-US" altLang="zh-CN" sz="2000" smtClean="0">
                <a:latin typeface="Times New Roman" pitchFamily="18" charset="0"/>
              </a:rPr>
              <a:t>        </a:t>
            </a:r>
            <a:r>
              <a:rPr lang="zh-CN" altLang="zh-CN" sz="2000" smtClean="0">
                <a:latin typeface="Times New Roman" pitchFamily="18" charset="0"/>
              </a:rPr>
              <a:t>数据在传送连接需要数据传输时建立，而一旦数据传输结束就关闭，每次使用的端口不一定相同，而且，数据连接既可能是客户端发起的，也可能是服务端发起的。由于</a:t>
            </a:r>
            <a:r>
              <a:rPr lang="en-US" altLang="zh-CN" sz="2000" smtClean="0">
                <a:latin typeface="Times New Roman" pitchFamily="18" charset="0"/>
              </a:rPr>
              <a:t>FTP</a:t>
            </a:r>
            <a:r>
              <a:rPr lang="zh-CN" altLang="zh-CN" sz="2000" smtClean="0">
                <a:latin typeface="Times New Roman" pitchFamily="18" charset="0"/>
              </a:rPr>
              <a:t>使用了两个不同的端口号，所以数据连接与控制连接不会发生混乱。</a:t>
            </a:r>
          </a:p>
          <a:p>
            <a:pPr>
              <a:spcBef>
                <a:spcPct val="0"/>
              </a:spcBef>
            </a:pPr>
            <a:r>
              <a:rPr lang="en-US" altLang="zh-CN" sz="2000" smtClean="0">
                <a:latin typeface="Times New Roman" pitchFamily="18" charset="0"/>
              </a:rPr>
              <a:t>        </a:t>
            </a:r>
            <a:r>
              <a:rPr lang="zh-CN" altLang="zh-CN" sz="2000" smtClean="0">
                <a:latin typeface="Times New Roman" pitchFamily="18" charset="0"/>
              </a:rPr>
              <a:t>控制连接在整个会话期间一直保持打开，</a:t>
            </a:r>
            <a:r>
              <a:rPr lang="en-US" altLang="zh-CN" sz="2000" smtClean="0">
                <a:latin typeface="Times New Roman" pitchFamily="18" charset="0"/>
              </a:rPr>
              <a:t>FTP</a:t>
            </a:r>
            <a:r>
              <a:rPr lang="zh-CN" altLang="zh-CN" sz="2000" smtClean="0">
                <a:latin typeface="Times New Roman" pitchFamily="18" charset="0"/>
              </a:rPr>
              <a:t>客户所发出的传送请求通过控制连接发送给服务器端的控制进程，但控制连接并不用来传送文件，真正传输文件的是数据连接，并在传送完毕后关闭。使用两个独立的连接的主要好处是使协议更加简单和更容易实现，同时利用控制连接传输文件（例如，客户端发送请求终止传输）。</a:t>
            </a:r>
          </a:p>
          <a:p>
            <a:pPr>
              <a:spcBef>
                <a:spcPct val="0"/>
              </a:spcBef>
            </a:pPr>
            <a:r>
              <a:rPr lang="en-US" altLang="zh-CN" sz="2000" smtClean="0">
                <a:latin typeface="Times New Roman" pitchFamily="18" charset="0"/>
              </a:rPr>
              <a:t>        FTP</a:t>
            </a:r>
            <a:r>
              <a:rPr lang="zh-CN" altLang="zh-CN" sz="2000" smtClean="0">
                <a:latin typeface="Times New Roman" pitchFamily="18" charset="0"/>
              </a:rPr>
              <a:t>一般都是交互式地工作。图</a:t>
            </a:r>
            <a:r>
              <a:rPr lang="en-US" altLang="zh-CN" sz="2000" smtClean="0">
                <a:latin typeface="Times New Roman" pitchFamily="18" charset="0"/>
              </a:rPr>
              <a:t>8-4</a:t>
            </a:r>
            <a:r>
              <a:rPr lang="zh-CN" altLang="zh-CN" sz="2000" smtClean="0">
                <a:latin typeface="Times New Roman" pitchFamily="18" charset="0"/>
              </a:rPr>
              <a:t>给出了用户机器上显示出的信息。但最左边的编号</a:t>
            </a:r>
            <a:r>
              <a:rPr lang="en-US" altLang="zh-CN" sz="2000" smtClean="0">
                <a:latin typeface="Times New Roman" pitchFamily="18" charset="0"/>
              </a:rPr>
              <a:t>[01]</a:t>
            </a:r>
            <a:r>
              <a:rPr lang="zh-CN" altLang="zh-CN" sz="2000" smtClean="0">
                <a:latin typeface="Times New Roman" pitchFamily="18" charset="0"/>
              </a:rPr>
              <a:t>～</a:t>
            </a:r>
            <a:r>
              <a:rPr lang="en-US" altLang="zh-CN" sz="2000" smtClean="0">
                <a:latin typeface="Times New Roman" pitchFamily="18" charset="0"/>
              </a:rPr>
              <a:t>[15]</a:t>
            </a:r>
            <a:r>
              <a:rPr lang="zh-CN" altLang="zh-CN" sz="2000" smtClean="0">
                <a:latin typeface="Times New Roman" pitchFamily="18" charset="0"/>
              </a:rPr>
              <a:t>并不是屏幕信息而是编者增加的，目的是便于在后面加上相应的说明。图中的黑体字是用户键入的字符。在用户键入完毕后还要按</a:t>
            </a:r>
            <a:r>
              <a:rPr lang="en-US" altLang="zh-CN" sz="2000" smtClean="0">
                <a:latin typeface="Times New Roman" pitchFamily="18" charset="0"/>
              </a:rPr>
              <a:t>Enter</a:t>
            </a:r>
            <a:r>
              <a:rPr lang="zh-CN" altLang="zh-CN" sz="2000" smtClean="0">
                <a:latin typeface="Times New Roman" pitchFamily="18" charset="0"/>
              </a:rPr>
              <a:t>键。</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endParaRPr lang="en-US" altLang="zh-CN" sz="2000" smtClean="0">
              <a:solidFill>
                <a:srgbClr val="FF0000"/>
              </a:solidFill>
              <a:latin typeface="Times New Roman" pitchFamily="18" charset="0"/>
            </a:endParaRPr>
          </a:p>
          <a:p>
            <a:pPr>
              <a:spcBef>
                <a:spcPct val="0"/>
              </a:spcBef>
            </a:pPr>
            <a:endParaRPr lang="en-US" altLang="zh-CN" sz="2000" smtClean="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第二节 </a:t>
            </a:r>
            <a:r>
              <a:rPr lang="zh-CN" altLang="zh-CN" smtClean="0"/>
              <a:t>文件传送协议</a:t>
            </a:r>
          </a:p>
        </p:txBody>
      </p:sp>
      <p:sp>
        <p:nvSpPr>
          <p:cNvPr id="26627" name="内容占位符 2"/>
          <p:cNvSpPr>
            <a:spLocks noGrp="1"/>
          </p:cNvSpPr>
          <p:nvPr>
            <p:ph idx="1"/>
          </p:nvPr>
        </p:nvSpPr>
        <p:spPr>
          <a:xfrm>
            <a:off x="71438" y="908050"/>
            <a:ext cx="8748712" cy="5761038"/>
          </a:xfrm>
        </p:spPr>
        <p:txBody>
          <a:bodyPr/>
          <a:lstStyle/>
          <a:p>
            <a:pPr>
              <a:spcBef>
                <a:spcPct val="0"/>
              </a:spcBef>
            </a:pPr>
            <a:endParaRPr lang="en-US" altLang="zh-CN" smtClean="0">
              <a:solidFill>
                <a:srgbClr val="FF0000"/>
              </a:solidFill>
              <a:latin typeface="Times New Roman" pitchFamily="18" charset="0"/>
            </a:endParaRPr>
          </a:p>
          <a:p>
            <a:pPr>
              <a:spcBef>
                <a:spcPct val="0"/>
              </a:spcBef>
            </a:pPr>
            <a:endParaRPr lang="en-US" altLang="zh-CN" sz="2000" smtClean="0"/>
          </a:p>
          <a:p>
            <a:pPr>
              <a:spcBef>
                <a:spcPct val="0"/>
              </a:spcBef>
            </a:pPr>
            <a:endParaRPr lang="en-US" altLang="zh-CN" sz="2000" smtClean="0">
              <a:solidFill>
                <a:srgbClr val="FF0000"/>
              </a:solidFill>
              <a:latin typeface="Times New Roman" pitchFamily="18" charset="0"/>
            </a:endParaRPr>
          </a:p>
          <a:p>
            <a:pPr>
              <a:spcBef>
                <a:spcPct val="0"/>
              </a:spcBef>
            </a:pPr>
            <a:endParaRPr lang="en-US" altLang="zh-CN" sz="2000" smtClean="0">
              <a:solidFill>
                <a:srgbClr val="FF0000"/>
              </a:solidFill>
            </a:endParaRP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938" y="1058863"/>
            <a:ext cx="3513137"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35600" y="6453188"/>
            <a:ext cx="3889375" cy="369887"/>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8-4  FTP</a:t>
            </a:r>
            <a:r>
              <a:rPr lang="zh-CN" altLang="zh-CN" dirty="0">
                <a:latin typeface="+mn-lt"/>
                <a:ea typeface="+mj-ea"/>
              </a:rPr>
              <a:t>的屏幕消息举例</a:t>
            </a:r>
          </a:p>
        </p:txBody>
      </p:sp>
      <p:sp>
        <p:nvSpPr>
          <p:cNvPr id="5" name="TextBox 4"/>
          <p:cNvSpPr txBox="1"/>
          <p:nvPr/>
        </p:nvSpPr>
        <p:spPr>
          <a:xfrm>
            <a:off x="107950" y="1058863"/>
            <a:ext cx="5378450" cy="5632450"/>
          </a:xfrm>
          <a:prstGeom prst="rect">
            <a:avLst/>
          </a:prstGeom>
          <a:noFill/>
        </p:spPr>
        <p:txBody>
          <a:bodyPr>
            <a:spAutoFit/>
          </a:bodyPr>
          <a:lstStyle/>
          <a:p>
            <a:pPr>
              <a:defRPr/>
            </a:pPr>
            <a:r>
              <a:rPr lang="zh-CN" altLang="zh-CN" sz="2000" dirty="0">
                <a:latin typeface="+mn-lt"/>
                <a:ea typeface="+mj-ea"/>
              </a:rPr>
              <a:t>图中各行信息的解释如下。</a:t>
            </a:r>
          </a:p>
          <a:p>
            <a:pPr>
              <a:defRPr/>
            </a:pPr>
            <a:r>
              <a:rPr lang="en-US" altLang="zh-CN" sz="2000" dirty="0">
                <a:latin typeface="+mn-lt"/>
                <a:ea typeface="+mj-ea"/>
              </a:rPr>
              <a:t>[01] </a:t>
            </a:r>
            <a:r>
              <a:rPr lang="zh-CN" altLang="zh-CN" sz="2000" dirty="0">
                <a:latin typeface="+mn-lt"/>
                <a:ea typeface="+mj-ea"/>
              </a:rPr>
              <a:t>用户要用</a:t>
            </a:r>
            <a:r>
              <a:rPr lang="en-US" altLang="zh-CN" sz="2000" dirty="0">
                <a:latin typeface="+mn-lt"/>
                <a:ea typeface="+mj-ea"/>
              </a:rPr>
              <a:t>FTP</a:t>
            </a:r>
            <a:r>
              <a:rPr lang="zh-CN" altLang="zh-CN" sz="2000" dirty="0">
                <a:latin typeface="+mn-lt"/>
                <a:ea typeface="+mj-ea"/>
              </a:rPr>
              <a:t>和远地主机（网络信息中心</a:t>
            </a:r>
            <a:r>
              <a:rPr lang="en-US" altLang="zh-CN" sz="2000" dirty="0">
                <a:latin typeface="+mn-lt"/>
                <a:ea typeface="+mj-ea"/>
              </a:rPr>
              <a:t>NIC</a:t>
            </a:r>
            <a:r>
              <a:rPr lang="zh-CN" altLang="zh-CN" sz="2000" dirty="0">
                <a:latin typeface="+mn-lt"/>
                <a:ea typeface="+mj-ea"/>
              </a:rPr>
              <a:t>上的主机）建立连接。</a:t>
            </a:r>
          </a:p>
          <a:p>
            <a:pPr>
              <a:defRPr/>
            </a:pPr>
            <a:r>
              <a:rPr lang="en-US" altLang="zh-CN" sz="2000" dirty="0">
                <a:latin typeface="+mn-lt"/>
                <a:ea typeface="+mj-ea"/>
              </a:rPr>
              <a:t>[02] </a:t>
            </a:r>
            <a:r>
              <a:rPr lang="zh-CN" altLang="zh-CN" sz="2000" dirty="0">
                <a:latin typeface="+mn-lt"/>
                <a:ea typeface="+mj-ea"/>
              </a:rPr>
              <a:t>本地</a:t>
            </a:r>
            <a:r>
              <a:rPr lang="en-US" altLang="zh-CN" sz="2000" dirty="0">
                <a:latin typeface="+mn-lt"/>
                <a:ea typeface="+mj-ea"/>
              </a:rPr>
              <a:t>FTP</a:t>
            </a:r>
            <a:r>
              <a:rPr lang="zh-CN" altLang="zh-CN" sz="2000" dirty="0">
                <a:latin typeface="+mn-lt"/>
                <a:ea typeface="+mj-ea"/>
              </a:rPr>
              <a:t>发出的连接成功信息。</a:t>
            </a:r>
          </a:p>
          <a:p>
            <a:pPr>
              <a:defRPr/>
            </a:pPr>
            <a:r>
              <a:rPr lang="en-US" altLang="zh-CN" sz="2000" dirty="0">
                <a:latin typeface="+mn-lt"/>
                <a:ea typeface="+mj-ea"/>
              </a:rPr>
              <a:t>[03] </a:t>
            </a:r>
            <a:r>
              <a:rPr lang="zh-CN" altLang="zh-CN" sz="2000" dirty="0">
                <a:latin typeface="+mn-lt"/>
                <a:ea typeface="+mj-ea"/>
              </a:rPr>
              <a:t>从远地服务器返回的信息，</a:t>
            </a:r>
            <a:r>
              <a:rPr lang="en-US" altLang="zh-CN" sz="2000" dirty="0">
                <a:latin typeface="+mn-lt"/>
                <a:ea typeface="+mj-ea"/>
              </a:rPr>
              <a:t>220</a:t>
            </a:r>
            <a:r>
              <a:rPr lang="zh-CN" altLang="zh-CN" sz="2000" dirty="0">
                <a:latin typeface="+mn-lt"/>
                <a:ea typeface="+mj-ea"/>
              </a:rPr>
              <a:t>表示</a:t>
            </a:r>
            <a:r>
              <a:rPr lang="en-US" altLang="zh-CN" sz="2000" dirty="0">
                <a:latin typeface="+mn-lt"/>
                <a:ea typeface="+mj-ea"/>
              </a:rPr>
              <a:t>“</a:t>
            </a:r>
            <a:r>
              <a:rPr lang="zh-CN" altLang="zh-CN" sz="2000" dirty="0">
                <a:latin typeface="+mn-lt"/>
                <a:ea typeface="+mj-ea"/>
              </a:rPr>
              <a:t>服务就绪</a:t>
            </a:r>
            <a:r>
              <a:rPr lang="en-US" altLang="zh-CN" sz="2000" dirty="0">
                <a:latin typeface="+mn-lt"/>
                <a:ea typeface="+mj-ea"/>
              </a:rPr>
              <a:t>”</a:t>
            </a:r>
            <a:r>
              <a:rPr lang="zh-CN" altLang="zh-CN" sz="2000" dirty="0">
                <a:latin typeface="+mn-lt"/>
                <a:ea typeface="+mj-ea"/>
              </a:rPr>
              <a:t>。</a:t>
            </a:r>
          </a:p>
          <a:p>
            <a:pPr>
              <a:defRPr/>
            </a:pPr>
            <a:r>
              <a:rPr lang="en-US" altLang="zh-CN" sz="2000" dirty="0">
                <a:latin typeface="+mn-lt"/>
                <a:ea typeface="+mj-ea"/>
              </a:rPr>
              <a:t>[04] </a:t>
            </a:r>
            <a:r>
              <a:rPr lang="zh-CN" altLang="zh-CN" sz="2000" dirty="0">
                <a:latin typeface="+mn-lt"/>
                <a:ea typeface="+mj-ea"/>
              </a:rPr>
              <a:t>本地</a:t>
            </a:r>
            <a:r>
              <a:rPr lang="en-US" altLang="zh-CN" sz="2000" dirty="0">
                <a:latin typeface="+mn-lt"/>
                <a:ea typeface="+mj-ea"/>
              </a:rPr>
              <a:t>FTP</a:t>
            </a:r>
            <a:r>
              <a:rPr lang="zh-CN" altLang="zh-CN" sz="2000" dirty="0">
                <a:latin typeface="+mn-lt"/>
                <a:ea typeface="+mj-ea"/>
              </a:rPr>
              <a:t>提示用户键入名字。用户键入的名字表示</a:t>
            </a:r>
            <a:r>
              <a:rPr lang="en-US" altLang="zh-CN" sz="2000" dirty="0">
                <a:latin typeface="+mn-lt"/>
                <a:ea typeface="+mj-ea"/>
              </a:rPr>
              <a:t>“</a:t>
            </a:r>
            <a:r>
              <a:rPr lang="zh-CN" altLang="zh-CN" sz="2000" dirty="0">
                <a:latin typeface="+mn-lt"/>
                <a:ea typeface="+mj-ea"/>
              </a:rPr>
              <a:t>匿名</a:t>
            </a:r>
            <a:r>
              <a:rPr lang="en-US" altLang="zh-CN" sz="2000" dirty="0">
                <a:latin typeface="+mn-lt"/>
                <a:ea typeface="+mj-ea"/>
              </a:rPr>
              <a:t>”</a:t>
            </a:r>
            <a:r>
              <a:rPr lang="zh-CN" altLang="zh-CN" sz="2000" dirty="0">
                <a:latin typeface="+mn-lt"/>
                <a:ea typeface="+mj-ea"/>
              </a:rPr>
              <a:t>。在因特网上有许多文件免费向公众提供。用户不需要键入自己的真实姓名而只需键入</a:t>
            </a:r>
            <a:r>
              <a:rPr lang="en-US" altLang="zh-CN" sz="2000" dirty="0">
                <a:latin typeface="+mn-lt"/>
                <a:ea typeface="+mj-ea"/>
              </a:rPr>
              <a:t>anonymous</a:t>
            </a:r>
            <a:r>
              <a:rPr lang="zh-CN" altLang="zh-CN" sz="2000" dirty="0">
                <a:latin typeface="+mn-lt"/>
                <a:ea typeface="+mj-ea"/>
              </a:rPr>
              <a:t>即可。</a:t>
            </a:r>
          </a:p>
          <a:p>
            <a:pPr>
              <a:defRPr/>
            </a:pPr>
            <a:r>
              <a:rPr lang="en-US" altLang="zh-CN" sz="2000" dirty="0">
                <a:latin typeface="+mn-lt"/>
                <a:ea typeface="+mj-ea"/>
              </a:rPr>
              <a:t>[05] </a:t>
            </a:r>
            <a:r>
              <a:rPr lang="zh-CN" altLang="zh-CN" sz="2000" dirty="0">
                <a:latin typeface="+mn-lt"/>
                <a:ea typeface="+mj-ea"/>
              </a:rPr>
              <a:t>数字</a:t>
            </a:r>
            <a:r>
              <a:rPr lang="en-US" altLang="zh-CN" sz="2000" dirty="0">
                <a:latin typeface="+mn-lt"/>
                <a:ea typeface="+mj-ea"/>
              </a:rPr>
              <a:t>331</a:t>
            </a:r>
            <a:r>
              <a:rPr lang="zh-CN" altLang="zh-CN" sz="2000" dirty="0">
                <a:latin typeface="+mn-lt"/>
                <a:ea typeface="+mj-ea"/>
              </a:rPr>
              <a:t>表示</a:t>
            </a:r>
            <a:r>
              <a:rPr lang="en-US" altLang="zh-CN" sz="2000" dirty="0">
                <a:latin typeface="+mn-lt"/>
                <a:ea typeface="+mj-ea"/>
              </a:rPr>
              <a:t>“</a:t>
            </a:r>
            <a:r>
              <a:rPr lang="zh-CN" altLang="zh-CN" sz="2000" dirty="0">
                <a:latin typeface="+mn-lt"/>
                <a:ea typeface="+mj-ea"/>
              </a:rPr>
              <a:t>用户名正确</a:t>
            </a:r>
            <a:r>
              <a:rPr lang="en-US" altLang="zh-CN" sz="2000" dirty="0">
                <a:latin typeface="+mn-lt"/>
                <a:ea typeface="+mj-ea"/>
              </a:rPr>
              <a:t>”</a:t>
            </a:r>
            <a:r>
              <a:rPr lang="zh-CN" altLang="zh-CN" sz="2000" dirty="0">
                <a:latin typeface="+mn-lt"/>
                <a:ea typeface="+mj-ea"/>
              </a:rPr>
              <a:t>，需要口令。</a:t>
            </a:r>
          </a:p>
          <a:p>
            <a:pPr>
              <a:defRPr/>
            </a:pPr>
            <a:r>
              <a:rPr lang="en-US" altLang="zh-CN" sz="2000" dirty="0">
                <a:latin typeface="+mn-lt"/>
                <a:ea typeface="+mj-ea"/>
              </a:rPr>
              <a:t>[06] </a:t>
            </a:r>
            <a:r>
              <a:rPr lang="zh-CN" altLang="zh-CN" sz="2000" dirty="0">
                <a:latin typeface="+mn-lt"/>
                <a:ea typeface="+mj-ea"/>
              </a:rPr>
              <a:t>本地</a:t>
            </a:r>
            <a:r>
              <a:rPr lang="en-US" altLang="zh-CN" sz="2000" dirty="0">
                <a:latin typeface="+mn-lt"/>
                <a:ea typeface="+mj-ea"/>
              </a:rPr>
              <a:t>FTP</a:t>
            </a:r>
            <a:r>
              <a:rPr lang="zh-CN" altLang="zh-CN" sz="2000" dirty="0">
                <a:latin typeface="+mn-lt"/>
                <a:ea typeface="+mj-ea"/>
              </a:rPr>
              <a:t>提示用户键入口令。用户这时可键入</a:t>
            </a:r>
            <a:r>
              <a:rPr lang="en-US" altLang="zh-CN" sz="2000" dirty="0">
                <a:latin typeface="+mn-lt"/>
                <a:ea typeface="+mj-ea"/>
              </a:rPr>
              <a:t>guest</a:t>
            </a:r>
            <a:r>
              <a:rPr lang="zh-CN" altLang="zh-CN" sz="2000" dirty="0">
                <a:latin typeface="+mn-lt"/>
                <a:ea typeface="+mj-ea"/>
              </a:rPr>
              <a:t>作为匿名的口令，也可以键入自己的电子邮件地址，即耶鲁大学数学系名为</a:t>
            </a:r>
            <a:r>
              <a:rPr lang="en-US" altLang="zh-CN" sz="2000" dirty="0">
                <a:latin typeface="+mn-lt"/>
                <a:ea typeface="+mj-ea"/>
              </a:rPr>
              <a:t>xyz</a:t>
            </a:r>
            <a:r>
              <a:rPr lang="zh-CN" altLang="zh-CN" sz="2000" dirty="0">
                <a:latin typeface="+mn-lt"/>
                <a:ea typeface="+mj-ea"/>
              </a:rPr>
              <a:t>的主机上的</a:t>
            </a:r>
            <a:r>
              <a:rPr lang="en-US" altLang="zh-CN" sz="2000" dirty="0" err="1">
                <a:latin typeface="+mn-lt"/>
                <a:ea typeface="+mj-ea"/>
              </a:rPr>
              <a:t>abc</a:t>
            </a:r>
            <a:r>
              <a:rPr lang="zh-CN" altLang="zh-CN" sz="2000" dirty="0">
                <a:latin typeface="+mn-lt"/>
                <a:ea typeface="+mj-ea"/>
              </a:rPr>
              <a:t>。</a:t>
            </a:r>
          </a:p>
          <a:p>
            <a:pPr>
              <a:defRPr/>
            </a:pPr>
            <a:r>
              <a:rPr lang="en-US" altLang="zh-CN" sz="2000" dirty="0">
                <a:latin typeface="+mn-lt"/>
                <a:ea typeface="+mj-ea"/>
              </a:rPr>
              <a:t>[07] </a:t>
            </a:r>
            <a:r>
              <a:rPr lang="zh-CN" altLang="zh-CN" sz="2000" dirty="0">
                <a:latin typeface="+mn-lt"/>
                <a:ea typeface="+mj-ea"/>
              </a:rPr>
              <a:t>数字</a:t>
            </a:r>
            <a:r>
              <a:rPr lang="en-US" altLang="zh-CN" sz="2000" dirty="0">
                <a:latin typeface="+mn-lt"/>
                <a:ea typeface="+mj-ea"/>
              </a:rPr>
              <a:t>230</a:t>
            </a:r>
            <a:r>
              <a:rPr lang="zh-CN" altLang="zh-CN" sz="2000" dirty="0">
                <a:latin typeface="+mn-lt"/>
                <a:ea typeface="+mj-ea"/>
              </a:rPr>
              <a:t>表示用户已经注册完毕。</a:t>
            </a:r>
          </a:p>
          <a:p>
            <a:pPr>
              <a:defRPr/>
            </a:pPr>
            <a:r>
              <a:rPr lang="en-US" altLang="zh-CN" sz="2000" dirty="0">
                <a:latin typeface="+mn-lt"/>
                <a:ea typeface="+mj-ea"/>
              </a:rPr>
              <a:t>[08] “ftp&gt;”</a:t>
            </a:r>
            <a:r>
              <a:rPr lang="zh-CN" altLang="zh-CN" sz="2000" dirty="0">
                <a:latin typeface="+mn-lt"/>
                <a:ea typeface="+mj-ea"/>
              </a:rPr>
              <a:t>是</a:t>
            </a:r>
            <a:r>
              <a:rPr lang="en-US" altLang="zh-CN" sz="2000" dirty="0">
                <a:latin typeface="+mn-lt"/>
                <a:ea typeface="+mj-ea"/>
              </a:rPr>
              <a:t>FTP</a:t>
            </a:r>
            <a:r>
              <a:rPr lang="zh-CN" altLang="zh-CN" sz="2000" dirty="0">
                <a:latin typeface="+mn-lt"/>
                <a:ea typeface="+mj-ea"/>
              </a:rPr>
              <a:t>的提示信息。用户键入的是将目录改变为包含</a:t>
            </a:r>
            <a:r>
              <a:rPr lang="en-US" altLang="zh-CN" sz="2000" dirty="0">
                <a:latin typeface="+mn-lt"/>
                <a:ea typeface="+mj-ea"/>
              </a:rPr>
              <a:t>RFC</a:t>
            </a:r>
            <a:r>
              <a:rPr lang="zh-CN" altLang="zh-CN" sz="2000" dirty="0">
                <a:latin typeface="+mn-lt"/>
                <a:ea typeface="+mj-ea"/>
              </a:rPr>
              <a:t>文件的目录。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第二节 </a:t>
            </a:r>
            <a:r>
              <a:rPr lang="zh-CN" altLang="zh-CN" smtClean="0"/>
              <a:t>文件传送协议</a:t>
            </a:r>
          </a:p>
        </p:txBody>
      </p:sp>
      <p:sp>
        <p:nvSpPr>
          <p:cNvPr id="27651" name="内容占位符 2"/>
          <p:cNvSpPr>
            <a:spLocks noGrp="1"/>
          </p:cNvSpPr>
          <p:nvPr>
            <p:ph idx="1"/>
          </p:nvPr>
        </p:nvSpPr>
        <p:spPr>
          <a:xfrm>
            <a:off x="71438" y="908050"/>
            <a:ext cx="8748712" cy="5761038"/>
          </a:xfrm>
        </p:spPr>
        <p:txBody>
          <a:bodyPr/>
          <a:lstStyle/>
          <a:p>
            <a:pPr>
              <a:spcBef>
                <a:spcPct val="0"/>
              </a:spcBef>
            </a:pPr>
            <a:endParaRPr lang="en-US" altLang="zh-CN" smtClean="0">
              <a:solidFill>
                <a:srgbClr val="FF0000"/>
              </a:solidFill>
              <a:latin typeface="Times New Roman" pitchFamily="18" charset="0"/>
            </a:endParaRPr>
          </a:p>
          <a:p>
            <a:pPr>
              <a:spcBef>
                <a:spcPct val="0"/>
              </a:spcBef>
            </a:pPr>
            <a:endParaRPr lang="en-US" altLang="zh-CN" sz="2000" smtClean="0"/>
          </a:p>
          <a:p>
            <a:pPr>
              <a:spcBef>
                <a:spcPct val="0"/>
              </a:spcBef>
            </a:pPr>
            <a:endParaRPr lang="en-US" altLang="zh-CN" sz="2000" smtClean="0">
              <a:solidFill>
                <a:srgbClr val="FF0000"/>
              </a:solidFill>
              <a:latin typeface="Times New Roman" pitchFamily="18" charset="0"/>
            </a:endParaRPr>
          </a:p>
          <a:p>
            <a:pPr>
              <a:spcBef>
                <a:spcPct val="0"/>
              </a:spcBef>
            </a:pPr>
            <a:endParaRPr lang="en-US" altLang="zh-CN" sz="2000" smtClean="0">
              <a:solidFill>
                <a:srgbClr val="FF0000"/>
              </a:solidFill>
            </a:endParaRP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058863"/>
            <a:ext cx="3513138"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08625" y="6453188"/>
            <a:ext cx="3887788" cy="369887"/>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8-4  FTP</a:t>
            </a:r>
            <a:r>
              <a:rPr lang="zh-CN" altLang="zh-CN" dirty="0">
                <a:latin typeface="+mn-lt"/>
                <a:ea typeface="+mj-ea"/>
              </a:rPr>
              <a:t>的屏幕消息举例</a:t>
            </a:r>
          </a:p>
        </p:txBody>
      </p:sp>
      <p:sp>
        <p:nvSpPr>
          <p:cNvPr id="5" name="TextBox 4"/>
          <p:cNvSpPr txBox="1"/>
          <p:nvPr/>
        </p:nvSpPr>
        <p:spPr>
          <a:xfrm>
            <a:off x="107950" y="1058863"/>
            <a:ext cx="5378450" cy="4340225"/>
          </a:xfrm>
          <a:prstGeom prst="rect">
            <a:avLst/>
          </a:prstGeom>
          <a:noFill/>
        </p:spPr>
        <p:txBody>
          <a:bodyPr>
            <a:spAutoFit/>
          </a:bodyPr>
          <a:lstStyle/>
          <a:p>
            <a:pPr>
              <a:defRPr/>
            </a:pPr>
            <a:r>
              <a:rPr lang="zh-CN" altLang="zh-CN" sz="2000" dirty="0">
                <a:latin typeface="+mn-lt"/>
                <a:ea typeface="+mj-ea"/>
              </a:rPr>
              <a:t>图中各行信息的解释如下。</a:t>
            </a:r>
          </a:p>
          <a:p>
            <a:pPr>
              <a:defRPr/>
            </a:pPr>
            <a:r>
              <a:rPr lang="en-US" altLang="zh-CN" sz="2000" dirty="0">
                <a:latin typeface="+mn-lt"/>
                <a:ea typeface="+mj-ea"/>
              </a:rPr>
              <a:t>[09] </a:t>
            </a:r>
            <a:r>
              <a:rPr lang="zh-CN" altLang="zh-CN" sz="2000" dirty="0">
                <a:latin typeface="+mn-lt"/>
                <a:ea typeface="+mj-ea"/>
              </a:rPr>
              <a:t>字符</a:t>
            </a:r>
            <a:r>
              <a:rPr lang="en-US" altLang="zh-CN" sz="2000" dirty="0">
                <a:latin typeface="+mn-lt"/>
                <a:ea typeface="+mj-ea"/>
              </a:rPr>
              <a:t>CWD</a:t>
            </a:r>
            <a:r>
              <a:rPr lang="zh-CN" altLang="zh-CN" sz="2000" dirty="0">
                <a:latin typeface="+mn-lt"/>
                <a:ea typeface="+mj-ea"/>
              </a:rPr>
              <a:t>是</a:t>
            </a:r>
            <a:r>
              <a:rPr lang="en-US" altLang="zh-CN" sz="2000" dirty="0">
                <a:latin typeface="+mn-lt"/>
                <a:ea typeface="+mj-ea"/>
              </a:rPr>
              <a:t>FTP</a:t>
            </a:r>
            <a:r>
              <a:rPr lang="zh-CN" altLang="zh-CN" sz="2000" dirty="0">
                <a:latin typeface="+mn-lt"/>
                <a:ea typeface="+mj-ea"/>
              </a:rPr>
              <a:t>的标准命令，代表</a:t>
            </a:r>
            <a:r>
              <a:rPr lang="en-US" altLang="zh-CN" sz="2000" dirty="0">
                <a:latin typeface="+mn-lt"/>
                <a:ea typeface="+mj-ea"/>
              </a:rPr>
              <a:t>Change Working Directory</a:t>
            </a:r>
            <a:r>
              <a:rPr lang="zh-CN" altLang="zh-CN" sz="2000" dirty="0">
                <a:latin typeface="+mn-lt"/>
                <a:ea typeface="+mj-ea"/>
              </a:rPr>
              <a:t>。</a:t>
            </a:r>
          </a:p>
          <a:p>
            <a:pPr>
              <a:defRPr/>
            </a:pPr>
            <a:r>
              <a:rPr lang="en-US" altLang="zh-CN" sz="2000" dirty="0">
                <a:latin typeface="+mn-lt"/>
                <a:ea typeface="+mj-ea"/>
              </a:rPr>
              <a:t>[10] </a:t>
            </a:r>
            <a:r>
              <a:rPr lang="zh-CN" altLang="zh-CN" sz="2000" dirty="0">
                <a:latin typeface="+mn-lt"/>
                <a:ea typeface="+mj-ea"/>
              </a:rPr>
              <a:t>用户要求将名为</a:t>
            </a:r>
            <a:r>
              <a:rPr lang="en-US" altLang="zh-CN" sz="2000" dirty="0">
                <a:latin typeface="+mn-lt"/>
                <a:ea typeface="+mj-ea"/>
              </a:rPr>
              <a:t>rfcl261.txt</a:t>
            </a:r>
            <a:r>
              <a:rPr lang="zh-CN" altLang="zh-CN" sz="2000" dirty="0">
                <a:latin typeface="+mn-lt"/>
                <a:ea typeface="+mj-ea"/>
              </a:rPr>
              <a:t>的文件复制到本地主机上，并改名为</a:t>
            </a:r>
            <a:r>
              <a:rPr lang="en-US" altLang="zh-CN" sz="2000" dirty="0" err="1">
                <a:latin typeface="+mn-lt"/>
                <a:ea typeface="+mj-ea"/>
              </a:rPr>
              <a:t>nicinfo</a:t>
            </a:r>
            <a:r>
              <a:rPr lang="zh-CN" altLang="zh-CN" sz="2000" dirty="0">
                <a:latin typeface="+mn-lt"/>
                <a:ea typeface="+mj-ea"/>
              </a:rPr>
              <a:t>。</a:t>
            </a:r>
          </a:p>
          <a:p>
            <a:pPr>
              <a:defRPr/>
            </a:pPr>
            <a:r>
              <a:rPr lang="en-US" altLang="zh-CN" sz="2000" dirty="0">
                <a:latin typeface="+mn-lt"/>
                <a:ea typeface="+mj-ea"/>
              </a:rPr>
              <a:t>[11] </a:t>
            </a:r>
            <a:r>
              <a:rPr lang="zh-CN" altLang="zh-CN" sz="2000" dirty="0">
                <a:latin typeface="+mn-lt"/>
                <a:ea typeface="+mj-ea"/>
              </a:rPr>
              <a:t>字符</a:t>
            </a:r>
            <a:r>
              <a:rPr lang="en-US" altLang="zh-CN" sz="2000" dirty="0">
                <a:latin typeface="+mn-lt"/>
                <a:ea typeface="+mj-ea"/>
              </a:rPr>
              <a:t>PORT</a:t>
            </a:r>
            <a:r>
              <a:rPr lang="zh-CN" altLang="zh-CN" sz="2000" dirty="0">
                <a:latin typeface="+mn-lt"/>
                <a:ea typeface="+mj-ea"/>
              </a:rPr>
              <a:t>是</a:t>
            </a:r>
            <a:r>
              <a:rPr lang="en-US" altLang="zh-CN" sz="2000" dirty="0">
                <a:latin typeface="+mn-lt"/>
                <a:ea typeface="+mj-ea"/>
              </a:rPr>
              <a:t>FTP</a:t>
            </a:r>
            <a:r>
              <a:rPr lang="zh-CN" altLang="zh-CN" sz="2000" dirty="0">
                <a:latin typeface="+mn-lt"/>
                <a:ea typeface="+mj-ea"/>
              </a:rPr>
              <a:t>的标准命令，表示要建立数据连接。</a:t>
            </a:r>
            <a:r>
              <a:rPr lang="en-US" altLang="zh-CN" sz="2000" dirty="0">
                <a:latin typeface="+mn-lt"/>
                <a:ea typeface="+mj-ea"/>
              </a:rPr>
              <a:t>200</a:t>
            </a:r>
            <a:r>
              <a:rPr lang="zh-CN" altLang="zh-CN" sz="2000" dirty="0">
                <a:latin typeface="+mn-lt"/>
                <a:ea typeface="+mj-ea"/>
              </a:rPr>
              <a:t>表示</a:t>
            </a:r>
            <a:r>
              <a:rPr lang="en-US" altLang="zh-CN" sz="2000" dirty="0">
                <a:latin typeface="+mn-lt"/>
                <a:ea typeface="+mj-ea"/>
              </a:rPr>
              <a:t>“</a:t>
            </a:r>
            <a:r>
              <a:rPr lang="zh-CN" altLang="zh-CN" sz="2000" dirty="0">
                <a:latin typeface="+mn-lt"/>
                <a:ea typeface="+mj-ea"/>
              </a:rPr>
              <a:t>命令正确</a:t>
            </a:r>
            <a:r>
              <a:rPr lang="en-US" altLang="zh-CN" sz="2000" dirty="0">
                <a:latin typeface="+mn-lt"/>
                <a:ea typeface="+mj-ea"/>
              </a:rPr>
              <a:t>”</a:t>
            </a:r>
            <a:r>
              <a:rPr lang="zh-CN" altLang="zh-CN" sz="2000" dirty="0">
                <a:latin typeface="+mn-lt"/>
                <a:ea typeface="+mj-ea"/>
              </a:rPr>
              <a:t>。</a:t>
            </a:r>
          </a:p>
          <a:p>
            <a:pPr>
              <a:defRPr/>
            </a:pPr>
            <a:r>
              <a:rPr lang="en-US" altLang="zh-CN" sz="2000" dirty="0">
                <a:latin typeface="+mn-lt"/>
                <a:ea typeface="+mj-ea"/>
              </a:rPr>
              <a:t>[12] </a:t>
            </a:r>
            <a:r>
              <a:rPr lang="zh-CN" altLang="zh-CN" sz="2000" dirty="0">
                <a:latin typeface="+mn-lt"/>
                <a:ea typeface="+mj-ea"/>
              </a:rPr>
              <a:t>数字</a:t>
            </a:r>
            <a:r>
              <a:rPr lang="en-US" altLang="zh-CN" sz="2000" dirty="0">
                <a:latin typeface="+mn-lt"/>
                <a:ea typeface="+mj-ea"/>
              </a:rPr>
              <a:t>150</a:t>
            </a:r>
            <a:r>
              <a:rPr lang="zh-CN" altLang="zh-CN" sz="2000" dirty="0">
                <a:latin typeface="+mn-lt"/>
                <a:ea typeface="+mj-ea"/>
              </a:rPr>
              <a:t>表示</a:t>
            </a:r>
            <a:r>
              <a:rPr lang="en-US" altLang="zh-CN" sz="2000" dirty="0">
                <a:latin typeface="+mn-lt"/>
                <a:ea typeface="+mj-ea"/>
              </a:rPr>
              <a:t>“</a:t>
            </a:r>
            <a:r>
              <a:rPr lang="zh-CN" altLang="zh-CN" sz="2000" dirty="0">
                <a:latin typeface="+mn-lt"/>
                <a:ea typeface="+mj-ea"/>
              </a:rPr>
              <a:t>文件状态正确，即将建立数据连接</a:t>
            </a:r>
            <a:r>
              <a:rPr lang="en-US" altLang="zh-CN" sz="2000" dirty="0">
                <a:latin typeface="+mn-lt"/>
                <a:ea typeface="+mj-ea"/>
              </a:rPr>
              <a:t>”</a:t>
            </a:r>
            <a:r>
              <a:rPr lang="zh-CN" altLang="zh-CN" sz="2000" dirty="0">
                <a:latin typeface="+mn-lt"/>
                <a:ea typeface="+mj-ea"/>
              </a:rPr>
              <a:t>。</a:t>
            </a:r>
          </a:p>
          <a:p>
            <a:pPr>
              <a:defRPr/>
            </a:pPr>
            <a:r>
              <a:rPr lang="en-US" altLang="zh-CN" sz="2000" dirty="0">
                <a:latin typeface="+mn-lt"/>
                <a:ea typeface="+mj-ea"/>
              </a:rPr>
              <a:t>[13] </a:t>
            </a:r>
            <a:r>
              <a:rPr lang="zh-CN" altLang="zh-CN" sz="2000" dirty="0">
                <a:latin typeface="+mn-lt"/>
                <a:ea typeface="+mj-ea"/>
              </a:rPr>
              <a:t>数字</a:t>
            </a:r>
            <a:r>
              <a:rPr lang="en-US" altLang="zh-CN" sz="2000" dirty="0">
                <a:latin typeface="+mn-lt"/>
                <a:ea typeface="+mj-ea"/>
              </a:rPr>
              <a:t>226</a:t>
            </a:r>
            <a:r>
              <a:rPr lang="zh-CN" altLang="zh-CN" sz="2000" dirty="0">
                <a:latin typeface="+mn-lt"/>
                <a:ea typeface="+mj-ea"/>
              </a:rPr>
              <a:t>是</a:t>
            </a:r>
            <a:r>
              <a:rPr lang="en-US" altLang="zh-CN" sz="2000" dirty="0">
                <a:latin typeface="+mn-lt"/>
                <a:ea typeface="+mj-ea"/>
              </a:rPr>
              <a:t>“</a:t>
            </a:r>
            <a:r>
              <a:rPr lang="zh-CN" altLang="zh-CN" sz="2000" dirty="0">
                <a:latin typeface="+mn-lt"/>
                <a:ea typeface="+mj-ea"/>
              </a:rPr>
              <a:t>释放数据连接</a:t>
            </a:r>
            <a:r>
              <a:rPr lang="en-US" altLang="zh-CN" sz="2000" dirty="0">
                <a:latin typeface="+mn-lt"/>
                <a:ea typeface="+mj-ea"/>
              </a:rPr>
              <a:t>”</a:t>
            </a:r>
            <a:r>
              <a:rPr lang="zh-CN" altLang="zh-CN" sz="2000" dirty="0">
                <a:latin typeface="+mn-lt"/>
                <a:ea typeface="+mj-ea"/>
              </a:rPr>
              <a:t>。现在一个新的本地文件已产生。</a:t>
            </a:r>
          </a:p>
          <a:p>
            <a:pPr>
              <a:defRPr/>
            </a:pPr>
            <a:r>
              <a:rPr lang="en-US" altLang="zh-CN" sz="2000" dirty="0">
                <a:latin typeface="+mn-lt"/>
                <a:ea typeface="+mj-ea"/>
              </a:rPr>
              <a:t>[14] </a:t>
            </a:r>
            <a:r>
              <a:rPr lang="zh-CN" altLang="zh-CN" sz="2000" dirty="0">
                <a:latin typeface="+mn-lt"/>
                <a:ea typeface="+mj-ea"/>
              </a:rPr>
              <a:t>用户键入退出命令。</a:t>
            </a:r>
          </a:p>
          <a:p>
            <a:pPr>
              <a:defRPr/>
            </a:pPr>
            <a:r>
              <a:rPr lang="en-US" altLang="zh-CN" sz="2000" dirty="0">
                <a:latin typeface="+mn-lt"/>
                <a:ea typeface="+mj-ea"/>
              </a:rPr>
              <a:t>[15] </a:t>
            </a:r>
            <a:r>
              <a:rPr lang="zh-CN" altLang="zh-CN" sz="2000" dirty="0">
                <a:latin typeface="+mn-lt"/>
                <a:ea typeface="+mj-ea"/>
              </a:rPr>
              <a:t>表明</a:t>
            </a:r>
            <a:r>
              <a:rPr lang="en-US" altLang="zh-CN" sz="2000" dirty="0">
                <a:latin typeface="+mn-lt"/>
                <a:ea typeface="+mj-ea"/>
              </a:rPr>
              <a:t>FTP</a:t>
            </a:r>
            <a:r>
              <a:rPr lang="zh-CN" altLang="zh-CN" sz="2000" dirty="0">
                <a:latin typeface="+mn-lt"/>
                <a:ea typeface="+mj-ea"/>
              </a:rPr>
              <a:t>工作结束。</a:t>
            </a:r>
          </a:p>
          <a:p>
            <a:pPr>
              <a:defRPr/>
            </a:pPr>
            <a:endParaRPr lang="zh-CN" alt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第二节 </a:t>
            </a:r>
            <a:r>
              <a:rPr lang="zh-CN" altLang="zh-CN" smtClean="0"/>
              <a:t>文件传送协议</a:t>
            </a:r>
          </a:p>
        </p:txBody>
      </p:sp>
      <p:sp>
        <p:nvSpPr>
          <p:cNvPr id="28675" name="内容占位符 5"/>
          <p:cNvSpPr>
            <a:spLocks noGrp="1"/>
          </p:cNvSpPr>
          <p:nvPr>
            <p:ph idx="1"/>
          </p:nvPr>
        </p:nvSpPr>
        <p:spPr>
          <a:xfrm>
            <a:off x="107950" y="1012825"/>
            <a:ext cx="8856663" cy="5800725"/>
          </a:xfrm>
        </p:spPr>
        <p:txBody>
          <a:bodyPr/>
          <a:lstStyle/>
          <a:p>
            <a:pPr>
              <a:spcBef>
                <a:spcPct val="0"/>
              </a:spcBef>
            </a:pPr>
            <a:r>
              <a:rPr lang="zh-CN" altLang="zh-CN" smtClean="0">
                <a:solidFill>
                  <a:srgbClr val="FF0000"/>
                </a:solidFill>
              </a:rPr>
              <a:t>简单文件传送协议</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简单文件传送协议（</a:t>
            </a:r>
            <a:r>
              <a:rPr lang="en-US" altLang="zh-CN" sz="2000" smtClean="0">
                <a:latin typeface="Times New Roman" pitchFamily="18" charset="0"/>
              </a:rPr>
              <a:t>Trivial File Transfer Protocol</a:t>
            </a:r>
            <a:r>
              <a:rPr lang="zh-CN" altLang="zh-CN" sz="2000" smtClean="0">
                <a:latin typeface="Times New Roman" pitchFamily="18" charset="0"/>
              </a:rPr>
              <a:t>，</a:t>
            </a:r>
            <a:r>
              <a:rPr lang="en-US" altLang="zh-CN" sz="2000" smtClean="0">
                <a:latin typeface="Times New Roman" pitchFamily="18" charset="0"/>
              </a:rPr>
              <a:t>TFTP</a:t>
            </a:r>
            <a:r>
              <a:rPr lang="zh-CN" altLang="zh-CN" sz="2000" smtClean="0">
                <a:latin typeface="Times New Roman" pitchFamily="18" charset="0"/>
              </a:rPr>
              <a:t>）是一个很小且易于实现的文件传送协议。</a:t>
            </a:r>
            <a:r>
              <a:rPr lang="en-US" altLang="zh-CN" sz="2000" smtClean="0">
                <a:latin typeface="Times New Roman" pitchFamily="18" charset="0"/>
              </a:rPr>
              <a:t>TFTP </a:t>
            </a:r>
            <a:r>
              <a:rPr lang="zh-CN" altLang="zh-CN" sz="2000" smtClean="0">
                <a:latin typeface="Times New Roman" pitchFamily="18" charset="0"/>
              </a:rPr>
              <a:t>使用客户服务器方式和使用</a:t>
            </a:r>
            <a:r>
              <a:rPr lang="en-US" altLang="zh-CN" sz="2000" smtClean="0">
                <a:latin typeface="Times New Roman" pitchFamily="18" charset="0"/>
              </a:rPr>
              <a:t> UDP </a:t>
            </a:r>
            <a:r>
              <a:rPr lang="zh-CN" altLang="zh-CN" sz="2000" smtClean="0">
                <a:latin typeface="Times New Roman" pitchFamily="18" charset="0"/>
              </a:rPr>
              <a:t>数据报传输数据，因此</a:t>
            </a:r>
            <a:r>
              <a:rPr lang="en-US" altLang="zh-CN" sz="2000" smtClean="0">
                <a:latin typeface="Times New Roman" pitchFamily="18" charset="0"/>
              </a:rPr>
              <a:t> TFTP </a:t>
            </a:r>
            <a:r>
              <a:rPr lang="zh-CN" altLang="zh-CN" sz="2000" smtClean="0">
                <a:latin typeface="Times New Roman" pitchFamily="18" charset="0"/>
              </a:rPr>
              <a:t>需要有自己的差错改正措施。</a:t>
            </a:r>
            <a:r>
              <a:rPr lang="en-US" altLang="zh-CN" sz="2000" smtClean="0">
                <a:latin typeface="Times New Roman" pitchFamily="18" charset="0"/>
              </a:rPr>
              <a:t>TFTP </a:t>
            </a:r>
            <a:r>
              <a:rPr lang="zh-CN" altLang="zh-CN" sz="2000" smtClean="0">
                <a:latin typeface="Times New Roman" pitchFamily="18" charset="0"/>
              </a:rPr>
              <a:t>只支持文件传输而不支持交互。</a:t>
            </a:r>
            <a:r>
              <a:rPr lang="en-US" altLang="zh-CN" sz="2000" smtClean="0">
                <a:latin typeface="Times New Roman" pitchFamily="18" charset="0"/>
              </a:rPr>
              <a:t>TFTP </a:t>
            </a:r>
            <a:r>
              <a:rPr lang="zh-CN" altLang="zh-CN" sz="2000" smtClean="0">
                <a:latin typeface="Times New Roman" pitchFamily="18" charset="0"/>
              </a:rPr>
              <a:t>没有一个庞大的命令集，没有列目录的功能，也不能对用户进行身份鉴别。</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TFTP</a:t>
            </a:r>
            <a:r>
              <a:rPr lang="zh-CN" altLang="zh-CN" sz="2000" smtClean="0">
                <a:latin typeface="Times New Roman" pitchFamily="18" charset="0"/>
              </a:rPr>
              <a:t>的主要优点有两个：第一，</a:t>
            </a:r>
            <a:r>
              <a:rPr lang="en-US" altLang="zh-CN" sz="2000" smtClean="0">
                <a:latin typeface="Times New Roman" pitchFamily="18" charset="0"/>
              </a:rPr>
              <a:t>TFTP</a:t>
            </a:r>
            <a:r>
              <a:rPr lang="zh-CN" altLang="zh-CN" sz="2000" smtClean="0">
                <a:latin typeface="Times New Roman" pitchFamily="18" charset="0"/>
              </a:rPr>
              <a:t>可用于</a:t>
            </a:r>
            <a:r>
              <a:rPr lang="en-US" altLang="zh-CN" sz="2000" smtClean="0">
                <a:latin typeface="Times New Roman" pitchFamily="18" charset="0"/>
              </a:rPr>
              <a:t>UDP</a:t>
            </a:r>
            <a:r>
              <a:rPr lang="zh-CN" altLang="zh-CN" sz="2000" smtClean="0">
                <a:latin typeface="Times New Roman" pitchFamily="18" charset="0"/>
              </a:rPr>
              <a:t>环境；第二，</a:t>
            </a:r>
            <a:r>
              <a:rPr lang="en-US" altLang="zh-CN" sz="2000" smtClean="0">
                <a:latin typeface="Times New Roman" pitchFamily="18" charset="0"/>
              </a:rPr>
              <a:t>TFTP</a:t>
            </a:r>
            <a:r>
              <a:rPr lang="zh-CN" altLang="zh-CN" sz="2000" smtClean="0">
                <a:latin typeface="Times New Roman" pitchFamily="18" charset="0"/>
              </a:rPr>
              <a:t>代码所占的内存较小，这对较小的计算机或某些特殊用途的设备是很重要的，不需要硬盘，只需要固化了</a:t>
            </a:r>
            <a:r>
              <a:rPr lang="en-US" altLang="zh-CN" sz="2000" smtClean="0">
                <a:latin typeface="Times New Roman" pitchFamily="18" charset="0"/>
              </a:rPr>
              <a:t>TFTP</a:t>
            </a:r>
            <a:r>
              <a:rPr lang="zh-CN" altLang="zh-CN" sz="2000" smtClean="0">
                <a:latin typeface="Times New Roman" pitchFamily="18" charset="0"/>
              </a:rPr>
              <a:t>、</a:t>
            </a:r>
            <a:r>
              <a:rPr lang="en-US" altLang="zh-CN" sz="2000" smtClean="0">
                <a:latin typeface="Times New Roman" pitchFamily="18" charset="0"/>
              </a:rPr>
              <a:t>UDP</a:t>
            </a:r>
            <a:r>
              <a:rPr lang="zh-CN" altLang="zh-CN" sz="2000" smtClean="0">
                <a:latin typeface="Times New Roman" pitchFamily="18" charset="0"/>
              </a:rPr>
              <a:t>和</a:t>
            </a:r>
            <a:r>
              <a:rPr lang="en-US" altLang="zh-CN" sz="2000" smtClean="0">
                <a:latin typeface="Times New Roman" pitchFamily="18" charset="0"/>
              </a:rPr>
              <a:t>IP</a:t>
            </a:r>
            <a:r>
              <a:rPr lang="zh-CN" altLang="zh-CN" sz="2000" smtClean="0">
                <a:latin typeface="Times New Roman" pitchFamily="18" charset="0"/>
              </a:rPr>
              <a:t>的小容量只读存储器即可，同时这种方式增加了灵活性，也减少了开销。</a:t>
            </a:r>
          </a:p>
          <a:p>
            <a:pPr>
              <a:spcBef>
                <a:spcPct val="0"/>
              </a:spcBef>
            </a:pPr>
            <a:r>
              <a:rPr lang="en-US" altLang="zh-CN" sz="2000" smtClean="0">
                <a:latin typeface="Times New Roman" pitchFamily="18" charset="0"/>
              </a:rPr>
              <a:t>        TFTP </a:t>
            </a:r>
            <a:r>
              <a:rPr lang="zh-CN" altLang="zh-CN" sz="2000" smtClean="0">
                <a:latin typeface="Times New Roman" pitchFamily="18" charset="0"/>
              </a:rPr>
              <a:t>的主要特点如下：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）每次传送的数据</a:t>
            </a:r>
            <a:r>
              <a:rPr lang="en-US" altLang="zh-CN" sz="2000" smtClean="0">
                <a:latin typeface="Times New Roman" pitchFamily="18" charset="0"/>
              </a:rPr>
              <a:t> PDU </a:t>
            </a:r>
            <a:r>
              <a:rPr lang="zh-CN" altLang="zh-CN" sz="2000" smtClean="0">
                <a:latin typeface="Times New Roman" pitchFamily="18" charset="0"/>
              </a:rPr>
              <a:t>中有</a:t>
            </a:r>
            <a:r>
              <a:rPr lang="en-US" altLang="zh-CN" sz="2000" smtClean="0">
                <a:latin typeface="Times New Roman" pitchFamily="18" charset="0"/>
              </a:rPr>
              <a:t> 512 B</a:t>
            </a:r>
            <a:r>
              <a:rPr lang="zh-CN" altLang="zh-CN" sz="2000" smtClean="0">
                <a:latin typeface="Times New Roman" pitchFamily="18" charset="0"/>
              </a:rPr>
              <a:t>的数据，但最后一次可不足</a:t>
            </a:r>
            <a:r>
              <a:rPr lang="en-US" altLang="zh-CN" sz="2000" smtClean="0">
                <a:latin typeface="Times New Roman" pitchFamily="18" charset="0"/>
              </a:rPr>
              <a:t>512B</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）数据</a:t>
            </a:r>
            <a:r>
              <a:rPr lang="en-US" altLang="zh-CN" sz="2000" smtClean="0">
                <a:latin typeface="Times New Roman" pitchFamily="18" charset="0"/>
              </a:rPr>
              <a:t>PDU</a:t>
            </a:r>
            <a:r>
              <a:rPr lang="zh-CN" altLang="zh-CN" sz="2000" smtClean="0">
                <a:latin typeface="Times New Roman" pitchFamily="18" charset="0"/>
              </a:rPr>
              <a:t>也称为文件块（</a:t>
            </a:r>
            <a:r>
              <a:rPr lang="en-US" altLang="zh-CN" sz="2000" smtClean="0">
                <a:latin typeface="Times New Roman" pitchFamily="18" charset="0"/>
              </a:rPr>
              <a:t>block</a:t>
            </a:r>
            <a:r>
              <a:rPr lang="zh-CN" altLang="zh-CN" sz="2000" smtClean="0">
                <a:latin typeface="Times New Roman" pitchFamily="18" charset="0"/>
              </a:rPr>
              <a:t>），每个块按序编号，从</a:t>
            </a:r>
            <a:r>
              <a:rPr lang="en-US" altLang="zh-CN" sz="2000" smtClean="0">
                <a:latin typeface="Times New Roman" pitchFamily="18" charset="0"/>
              </a:rPr>
              <a:t> 1 </a:t>
            </a:r>
            <a:r>
              <a:rPr lang="zh-CN" altLang="zh-CN" sz="2000" smtClean="0">
                <a:latin typeface="Times New Roman" pitchFamily="18" charset="0"/>
              </a:rPr>
              <a:t>开始。</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）支持</a:t>
            </a:r>
            <a:r>
              <a:rPr lang="en-US" altLang="zh-CN" sz="2000" smtClean="0">
                <a:latin typeface="Times New Roman" pitchFamily="18" charset="0"/>
              </a:rPr>
              <a:t>ASCII</a:t>
            </a:r>
            <a:r>
              <a:rPr lang="zh-CN" altLang="zh-CN" sz="2000" smtClean="0">
                <a:latin typeface="Times New Roman" pitchFamily="18" charset="0"/>
              </a:rPr>
              <a:t>码或二进制传送。</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）可对文件进行读或写。</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）使用很简单的首部。</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endParaRPr lang="zh-CN" altLang="en-US" sz="1800" smtClean="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第二节 </a:t>
            </a:r>
            <a:r>
              <a:rPr lang="zh-CN" altLang="zh-CN" smtClean="0"/>
              <a:t>文件传送协议</a:t>
            </a:r>
          </a:p>
        </p:txBody>
      </p:sp>
      <p:sp>
        <p:nvSpPr>
          <p:cNvPr id="29699" name="内容占位符 5"/>
          <p:cNvSpPr>
            <a:spLocks noGrp="1"/>
          </p:cNvSpPr>
          <p:nvPr>
            <p:ph idx="1"/>
          </p:nvPr>
        </p:nvSpPr>
        <p:spPr>
          <a:xfrm>
            <a:off x="107950" y="1012825"/>
            <a:ext cx="8856663" cy="5800725"/>
          </a:xfrm>
        </p:spPr>
        <p:txBody>
          <a:bodyPr/>
          <a:lstStyle/>
          <a:p>
            <a:pPr>
              <a:spcBef>
                <a:spcPct val="0"/>
              </a:spcBef>
            </a:pPr>
            <a:r>
              <a:rPr lang="zh-CN" altLang="zh-CN" smtClean="0">
                <a:solidFill>
                  <a:srgbClr val="FF0000"/>
                </a:solidFill>
              </a:rPr>
              <a:t>简单文件传送协议</a:t>
            </a:r>
            <a:endParaRPr lang="en-US" altLang="zh-CN" smtClean="0">
              <a:solidFill>
                <a:srgbClr val="FF0000"/>
              </a:solidFill>
            </a:endParaRPr>
          </a:p>
          <a:p>
            <a:pPr>
              <a:spcBef>
                <a:spcPct val="0"/>
              </a:spcBef>
            </a:pPr>
            <a:r>
              <a:rPr lang="en-US" altLang="zh-CN" sz="1800" smtClean="0">
                <a:latin typeface="Times New Roman" pitchFamily="18" charset="0"/>
              </a:rPr>
              <a:t>        TFTP </a:t>
            </a:r>
            <a:r>
              <a:rPr lang="zh-CN" altLang="zh-CN" sz="1800" smtClean="0">
                <a:latin typeface="Times New Roman" pitchFamily="18" charset="0"/>
              </a:rPr>
              <a:t>的工作很像停止等待协议，在发送完一个文件块后就等待对方的确认，确认时应指明所确认的块编号。发完数据后在规定时间内收不到确认就要重发数据</a:t>
            </a:r>
            <a:r>
              <a:rPr lang="en-US" altLang="zh-CN" sz="1800" smtClean="0">
                <a:latin typeface="Times New Roman" pitchFamily="18" charset="0"/>
              </a:rPr>
              <a:t> PDU</a:t>
            </a:r>
            <a:r>
              <a:rPr lang="zh-CN" altLang="zh-CN" sz="1800" smtClean="0">
                <a:latin typeface="Times New Roman" pitchFamily="18" charset="0"/>
              </a:rPr>
              <a:t>。发送确认</a:t>
            </a:r>
            <a:r>
              <a:rPr lang="en-US" altLang="zh-CN" sz="1800" smtClean="0">
                <a:latin typeface="Times New Roman" pitchFamily="18" charset="0"/>
              </a:rPr>
              <a:t> PDU </a:t>
            </a:r>
            <a:r>
              <a:rPr lang="zh-CN" altLang="zh-CN" sz="1800" smtClean="0">
                <a:latin typeface="Times New Roman" pitchFamily="18" charset="0"/>
              </a:rPr>
              <a:t>的一方若在规定时间内收不到下一个文件块，也要重发确认</a:t>
            </a:r>
            <a:r>
              <a:rPr lang="en-US" altLang="zh-CN" sz="1800" smtClean="0">
                <a:latin typeface="Times New Roman" pitchFamily="18" charset="0"/>
              </a:rPr>
              <a:t> PDU</a:t>
            </a:r>
            <a:r>
              <a:rPr lang="zh-CN" altLang="zh-CN" sz="1800" smtClean="0">
                <a:latin typeface="Times New Roman" pitchFamily="18" charset="0"/>
              </a:rPr>
              <a:t>。这样就可保证文件的传送不致于因某一个数据报的丢失而告失败。</a:t>
            </a:r>
            <a:r>
              <a:rPr lang="en-US" altLang="zh-CN" sz="1800" smtClean="0">
                <a:latin typeface="Times New Roman" pitchFamily="18" charset="0"/>
              </a:rPr>
              <a:t> </a:t>
            </a:r>
            <a:endParaRPr lang="zh-CN" altLang="zh-CN" sz="1800" smtClean="0">
              <a:latin typeface="Times New Roman" pitchFamily="18" charset="0"/>
            </a:endParaRPr>
          </a:p>
          <a:p>
            <a:pPr>
              <a:spcBef>
                <a:spcPct val="0"/>
              </a:spcBef>
            </a:pPr>
            <a:r>
              <a:rPr lang="en-US" altLang="zh-CN" sz="1800" smtClean="0">
                <a:latin typeface="Times New Roman" pitchFamily="18" charset="0"/>
              </a:rPr>
              <a:t>        </a:t>
            </a:r>
            <a:r>
              <a:rPr lang="zh-CN" altLang="zh-CN" sz="1800" smtClean="0">
                <a:latin typeface="Times New Roman" pitchFamily="18" charset="0"/>
              </a:rPr>
              <a:t>在一开始工作时，</a:t>
            </a:r>
            <a:r>
              <a:rPr lang="en-US" altLang="zh-CN" sz="1800" smtClean="0">
                <a:latin typeface="Times New Roman" pitchFamily="18" charset="0"/>
              </a:rPr>
              <a:t>TFTP </a:t>
            </a:r>
            <a:r>
              <a:rPr lang="zh-CN" altLang="zh-CN" sz="1800" smtClean="0">
                <a:latin typeface="Times New Roman" pitchFamily="18" charset="0"/>
              </a:rPr>
              <a:t>客户进程发送一个读请求</a:t>
            </a:r>
            <a:r>
              <a:rPr lang="en-US" altLang="zh-CN" sz="1800" smtClean="0">
                <a:latin typeface="Times New Roman" pitchFamily="18" charset="0"/>
              </a:rPr>
              <a:t> PDU </a:t>
            </a:r>
            <a:r>
              <a:rPr lang="zh-CN" altLang="zh-CN" sz="1800" smtClean="0">
                <a:latin typeface="Times New Roman" pitchFamily="18" charset="0"/>
              </a:rPr>
              <a:t>或写请求</a:t>
            </a:r>
            <a:r>
              <a:rPr lang="en-US" altLang="zh-CN" sz="1800" smtClean="0">
                <a:latin typeface="Times New Roman" pitchFamily="18" charset="0"/>
              </a:rPr>
              <a:t> PDU </a:t>
            </a:r>
            <a:r>
              <a:rPr lang="zh-CN" altLang="zh-CN" sz="1800" smtClean="0">
                <a:latin typeface="Times New Roman" pitchFamily="18" charset="0"/>
              </a:rPr>
              <a:t>给</a:t>
            </a:r>
            <a:r>
              <a:rPr lang="en-US" altLang="zh-CN" sz="1800" smtClean="0">
                <a:latin typeface="Times New Roman" pitchFamily="18" charset="0"/>
              </a:rPr>
              <a:t> TFTP </a:t>
            </a:r>
            <a:r>
              <a:rPr lang="zh-CN" altLang="zh-CN" sz="1800" smtClean="0">
                <a:latin typeface="Times New Roman" pitchFamily="18" charset="0"/>
              </a:rPr>
              <a:t>服务器进程，其熟知端口号码为</a:t>
            </a:r>
            <a:r>
              <a:rPr lang="en-US" altLang="zh-CN" sz="1800" smtClean="0">
                <a:latin typeface="Times New Roman" pitchFamily="18" charset="0"/>
              </a:rPr>
              <a:t> 69</a:t>
            </a:r>
            <a:r>
              <a:rPr lang="zh-CN" altLang="zh-CN" sz="1800" smtClean="0">
                <a:latin typeface="Times New Roman" pitchFamily="18" charset="0"/>
              </a:rPr>
              <a:t>。</a:t>
            </a:r>
            <a:r>
              <a:rPr lang="en-US" altLang="zh-CN" sz="1800" smtClean="0">
                <a:latin typeface="Times New Roman" pitchFamily="18" charset="0"/>
              </a:rPr>
              <a:t>TFTP </a:t>
            </a:r>
            <a:r>
              <a:rPr lang="zh-CN" altLang="zh-CN" sz="1800" smtClean="0">
                <a:latin typeface="Times New Roman" pitchFamily="18" charset="0"/>
              </a:rPr>
              <a:t>服务器进程要选择一个新的端口和</a:t>
            </a:r>
            <a:r>
              <a:rPr lang="en-US" altLang="zh-CN" sz="1800" smtClean="0">
                <a:latin typeface="Times New Roman" pitchFamily="18" charset="0"/>
              </a:rPr>
              <a:t> TFTP </a:t>
            </a:r>
            <a:r>
              <a:rPr lang="zh-CN" altLang="zh-CN" sz="1800" smtClean="0">
                <a:latin typeface="Times New Roman" pitchFamily="18" charset="0"/>
              </a:rPr>
              <a:t>客户进程进行通信。若文件长度恰好为</a:t>
            </a:r>
            <a:r>
              <a:rPr lang="en-US" altLang="zh-CN" sz="1800" smtClean="0">
                <a:latin typeface="Times New Roman" pitchFamily="18" charset="0"/>
              </a:rPr>
              <a:t>512B</a:t>
            </a:r>
            <a:r>
              <a:rPr lang="zh-CN" altLang="zh-CN" sz="1800" smtClean="0">
                <a:latin typeface="Times New Roman" pitchFamily="18" charset="0"/>
              </a:rPr>
              <a:t>的整数倍，则在文件传送完毕后，还必须在最后发送一个只含首部而无数据的数据</a:t>
            </a:r>
            <a:r>
              <a:rPr lang="en-US" altLang="zh-CN" sz="1800" smtClean="0">
                <a:latin typeface="Times New Roman" pitchFamily="18" charset="0"/>
              </a:rPr>
              <a:t> PDU</a:t>
            </a:r>
            <a:r>
              <a:rPr lang="zh-CN" altLang="zh-CN" sz="1800" smtClean="0">
                <a:latin typeface="Times New Roman" pitchFamily="18" charset="0"/>
              </a:rPr>
              <a:t>。若文件长度不是</a:t>
            </a:r>
            <a:r>
              <a:rPr lang="en-US" altLang="zh-CN" sz="1800" smtClean="0">
                <a:latin typeface="Times New Roman" pitchFamily="18" charset="0"/>
              </a:rPr>
              <a:t>512B</a:t>
            </a:r>
            <a:r>
              <a:rPr lang="zh-CN" altLang="zh-CN" sz="1800" smtClean="0">
                <a:latin typeface="Times New Roman" pitchFamily="18" charset="0"/>
              </a:rPr>
              <a:t>的整数倍，则最后传送数据</a:t>
            </a:r>
            <a:r>
              <a:rPr lang="en-US" altLang="zh-CN" sz="1800" smtClean="0">
                <a:latin typeface="Times New Roman" pitchFamily="18" charset="0"/>
              </a:rPr>
              <a:t> PDU </a:t>
            </a:r>
            <a:r>
              <a:rPr lang="zh-CN" altLang="zh-CN" sz="1800" smtClean="0">
                <a:latin typeface="Times New Roman" pitchFamily="18" charset="0"/>
              </a:rPr>
              <a:t>的数据字段一定不满</a:t>
            </a:r>
            <a:r>
              <a:rPr lang="en-US" altLang="zh-CN" sz="1800" smtClean="0">
                <a:latin typeface="Times New Roman" pitchFamily="18" charset="0"/>
              </a:rPr>
              <a:t>512B</a:t>
            </a:r>
            <a:r>
              <a:rPr lang="zh-CN" altLang="zh-CN" sz="1800" smtClean="0">
                <a:latin typeface="Times New Roman" pitchFamily="18" charset="0"/>
              </a:rPr>
              <a:t>，这正好可作为文件结束的标志。</a:t>
            </a:r>
          </a:p>
          <a:p>
            <a:pPr>
              <a:spcBef>
                <a:spcPct val="0"/>
              </a:spcBef>
            </a:pPr>
            <a:r>
              <a:rPr lang="en-US" altLang="zh-CN" sz="1800" smtClean="0">
                <a:latin typeface="Times New Roman" pitchFamily="18" charset="0"/>
              </a:rPr>
              <a:t>        TFTP</a:t>
            </a:r>
            <a:r>
              <a:rPr lang="zh-CN" altLang="zh-CN" sz="1800" smtClean="0">
                <a:latin typeface="Times New Roman" pitchFamily="18" charset="0"/>
              </a:rPr>
              <a:t>报文的头两个字节表示操作码，图</a:t>
            </a:r>
            <a:r>
              <a:rPr lang="en-US" altLang="zh-CN" sz="1800" smtClean="0">
                <a:latin typeface="Times New Roman" pitchFamily="18" charset="0"/>
              </a:rPr>
              <a:t>8-5</a:t>
            </a:r>
            <a:r>
              <a:rPr lang="zh-CN" altLang="zh-CN" sz="1800" smtClean="0">
                <a:latin typeface="Times New Roman" pitchFamily="18" charset="0"/>
              </a:rPr>
              <a:t>共有</a:t>
            </a:r>
            <a:r>
              <a:rPr lang="en-US" altLang="zh-CN" sz="1800" smtClean="0">
                <a:latin typeface="Times New Roman" pitchFamily="18" charset="0"/>
              </a:rPr>
              <a:t>5</a:t>
            </a:r>
            <a:r>
              <a:rPr lang="zh-CN" altLang="zh-CN" sz="1800" smtClean="0">
                <a:latin typeface="Times New Roman" pitchFamily="18" charset="0"/>
              </a:rPr>
              <a:t>种</a:t>
            </a:r>
            <a:r>
              <a:rPr lang="en-US" altLang="zh-CN" sz="1800" smtClean="0">
                <a:latin typeface="Times New Roman" pitchFamily="18" charset="0"/>
              </a:rPr>
              <a:t>TFTP</a:t>
            </a:r>
            <a:r>
              <a:rPr lang="zh-CN" altLang="zh-CN" sz="1800" smtClean="0">
                <a:latin typeface="Times New Roman" pitchFamily="18" charset="0"/>
              </a:rPr>
              <a:t>报文格式（操作码为</a:t>
            </a:r>
            <a:r>
              <a:rPr lang="en-US" altLang="zh-CN" sz="1800" smtClean="0">
                <a:latin typeface="Times New Roman" pitchFamily="18" charset="0"/>
              </a:rPr>
              <a:t>1</a:t>
            </a:r>
            <a:r>
              <a:rPr lang="zh-CN" altLang="zh-CN" sz="1800" smtClean="0">
                <a:latin typeface="Times New Roman" pitchFamily="18" charset="0"/>
              </a:rPr>
              <a:t>和</a:t>
            </a:r>
            <a:r>
              <a:rPr lang="en-US" altLang="zh-CN" sz="1800" smtClean="0">
                <a:latin typeface="Times New Roman" pitchFamily="18" charset="0"/>
              </a:rPr>
              <a:t>2</a:t>
            </a:r>
            <a:r>
              <a:rPr lang="zh-CN" altLang="zh-CN" sz="1800" smtClean="0">
                <a:latin typeface="Times New Roman" pitchFamily="18" charset="0"/>
              </a:rPr>
              <a:t>的报文使用相同的格式）。</a:t>
            </a:r>
          </a:p>
          <a:p>
            <a:pPr>
              <a:spcBef>
                <a:spcPct val="0"/>
              </a:spcBef>
            </a:pPr>
            <a:r>
              <a:rPr lang="en-US" altLang="zh-CN" sz="1800" smtClean="0">
                <a:latin typeface="Times New Roman" pitchFamily="18" charset="0"/>
              </a:rPr>
              <a:t>        </a:t>
            </a:r>
            <a:r>
              <a:rPr lang="zh-CN" altLang="zh-CN" sz="1800" smtClean="0">
                <a:latin typeface="Times New Roman" pitchFamily="18" charset="0"/>
              </a:rPr>
              <a:t>每个数据分组包含一个块编号字段，它以后要在确认分组中使用。以读一个文件作为例子，</a:t>
            </a:r>
            <a:r>
              <a:rPr lang="en-US" altLang="zh-CN" sz="1800" smtClean="0">
                <a:latin typeface="Times New Roman" pitchFamily="18" charset="0"/>
              </a:rPr>
              <a:t>TFTP</a:t>
            </a:r>
            <a:r>
              <a:rPr lang="zh-CN" altLang="zh-CN" sz="1800" smtClean="0">
                <a:latin typeface="Times New Roman" pitchFamily="18" charset="0"/>
              </a:rPr>
              <a:t>客户需要发送一个读请求说明要读的文件名和文件模式（</a:t>
            </a:r>
            <a:r>
              <a:rPr lang="en-US" altLang="zh-CN" sz="1800" smtClean="0">
                <a:latin typeface="Times New Roman" pitchFamily="18" charset="0"/>
              </a:rPr>
              <a:t>mode</a:t>
            </a:r>
            <a:r>
              <a:rPr lang="zh-CN" altLang="zh-CN" sz="1800" smtClean="0">
                <a:latin typeface="Times New Roman" pitchFamily="18" charset="0"/>
              </a:rPr>
              <a:t>）。如果这个文件能被这个客户读取，</a:t>
            </a:r>
            <a:r>
              <a:rPr lang="en-US" altLang="zh-CN" sz="1800" smtClean="0">
                <a:latin typeface="Times New Roman" pitchFamily="18" charset="0"/>
              </a:rPr>
              <a:t>TFTP</a:t>
            </a:r>
            <a:r>
              <a:rPr lang="zh-CN" altLang="zh-CN" sz="1800" smtClean="0">
                <a:latin typeface="Times New Roman" pitchFamily="18" charset="0"/>
              </a:rPr>
              <a:t>服务器就返回一个块编号为</a:t>
            </a:r>
            <a:r>
              <a:rPr lang="en-US" altLang="zh-CN" sz="1800" smtClean="0">
                <a:latin typeface="Times New Roman" pitchFamily="18" charset="0"/>
              </a:rPr>
              <a:t>1</a:t>
            </a:r>
            <a:r>
              <a:rPr lang="zh-CN" altLang="zh-CN" sz="1800" smtClean="0">
                <a:latin typeface="Times New Roman" pitchFamily="18" charset="0"/>
              </a:rPr>
              <a:t>的数据分组。</a:t>
            </a:r>
            <a:r>
              <a:rPr lang="en-US" altLang="zh-CN" sz="1800" smtClean="0">
                <a:latin typeface="Times New Roman" pitchFamily="18" charset="0"/>
              </a:rPr>
              <a:t>TFTP</a:t>
            </a:r>
            <a:r>
              <a:rPr lang="zh-CN" altLang="zh-CN" sz="1800" smtClean="0">
                <a:latin typeface="Times New Roman" pitchFamily="18" charset="0"/>
              </a:rPr>
              <a:t>客户又发送一个块编号为</a:t>
            </a:r>
            <a:r>
              <a:rPr lang="en-US" altLang="zh-CN" sz="1800" smtClean="0">
                <a:latin typeface="Times New Roman" pitchFamily="18" charset="0"/>
              </a:rPr>
              <a:t>1</a:t>
            </a:r>
            <a:r>
              <a:rPr lang="zh-CN" altLang="zh-CN" sz="1800" smtClean="0">
                <a:latin typeface="Times New Roman" pitchFamily="18" charset="0"/>
              </a:rPr>
              <a:t>的</a:t>
            </a:r>
            <a:r>
              <a:rPr lang="en-US" altLang="zh-CN" sz="1800" smtClean="0">
                <a:latin typeface="Times New Roman" pitchFamily="18" charset="0"/>
              </a:rPr>
              <a:t>ACK</a:t>
            </a:r>
            <a:r>
              <a:rPr lang="zh-CN" altLang="zh-CN" sz="1800" smtClean="0">
                <a:latin typeface="Times New Roman" pitchFamily="18" charset="0"/>
              </a:rPr>
              <a:t>。</a:t>
            </a:r>
            <a:r>
              <a:rPr lang="en-US" altLang="zh-CN" sz="1800" smtClean="0">
                <a:latin typeface="Times New Roman" pitchFamily="18" charset="0"/>
              </a:rPr>
              <a:t>TFTP</a:t>
            </a:r>
            <a:r>
              <a:rPr lang="zh-CN" altLang="zh-CN" sz="1800" smtClean="0">
                <a:latin typeface="Times New Roman" pitchFamily="18" charset="0"/>
              </a:rPr>
              <a:t>服务器随后发送块编号为</a:t>
            </a:r>
            <a:r>
              <a:rPr lang="en-US" altLang="zh-CN" sz="1800" smtClean="0">
                <a:latin typeface="Times New Roman" pitchFamily="18" charset="0"/>
              </a:rPr>
              <a:t>2</a:t>
            </a:r>
            <a:r>
              <a:rPr lang="zh-CN" altLang="zh-CN" sz="1800" smtClean="0">
                <a:latin typeface="Times New Roman" pitchFamily="18" charset="0"/>
              </a:rPr>
              <a:t>的数据。</a:t>
            </a:r>
            <a:r>
              <a:rPr lang="en-US" altLang="zh-CN" sz="1800" smtClean="0">
                <a:latin typeface="Times New Roman" pitchFamily="18" charset="0"/>
              </a:rPr>
              <a:t>TFTP</a:t>
            </a:r>
            <a:r>
              <a:rPr lang="zh-CN" altLang="zh-CN" sz="1800" smtClean="0">
                <a:latin typeface="Times New Roman" pitchFamily="18" charset="0"/>
              </a:rPr>
              <a:t>客户发回块编号为</a:t>
            </a:r>
            <a:r>
              <a:rPr lang="en-US" altLang="zh-CN" sz="1800" smtClean="0">
                <a:latin typeface="Times New Roman" pitchFamily="18" charset="0"/>
              </a:rPr>
              <a:t>2</a:t>
            </a:r>
            <a:r>
              <a:rPr lang="zh-CN" altLang="zh-CN" sz="1800" smtClean="0">
                <a:latin typeface="Times New Roman" pitchFamily="18" charset="0"/>
              </a:rPr>
              <a:t>的</a:t>
            </a:r>
            <a:r>
              <a:rPr lang="en-US" altLang="zh-CN" sz="1800" smtClean="0">
                <a:latin typeface="Times New Roman" pitchFamily="18" charset="0"/>
              </a:rPr>
              <a:t>ACK</a:t>
            </a:r>
            <a:r>
              <a:rPr lang="zh-CN" altLang="zh-CN" sz="1800" smtClean="0">
                <a:latin typeface="Times New Roman" pitchFamily="18" charset="0"/>
              </a:rPr>
              <a:t>。重复这个过程直到这个文件传送完。除了最后一个数据分组可含有不足</a:t>
            </a:r>
            <a:r>
              <a:rPr lang="en-US" altLang="zh-CN" sz="1800" smtClean="0">
                <a:latin typeface="Times New Roman" pitchFamily="18" charset="0"/>
              </a:rPr>
              <a:t>512B</a:t>
            </a:r>
            <a:r>
              <a:rPr lang="zh-CN" altLang="zh-CN" sz="1800" smtClean="0">
                <a:latin typeface="Times New Roman" pitchFamily="18" charset="0"/>
              </a:rPr>
              <a:t>的数据，其他每个数据分组均含有</a:t>
            </a:r>
            <a:r>
              <a:rPr lang="en-US" altLang="zh-CN" sz="1800" smtClean="0">
                <a:latin typeface="Times New Roman" pitchFamily="18" charset="0"/>
              </a:rPr>
              <a:t>512B</a:t>
            </a:r>
            <a:r>
              <a:rPr lang="zh-CN" altLang="zh-CN" sz="1800" smtClean="0">
                <a:latin typeface="Times New Roman" pitchFamily="18" charset="0"/>
              </a:rPr>
              <a:t>的数据。当</a:t>
            </a:r>
            <a:r>
              <a:rPr lang="en-US" altLang="zh-CN" sz="1800" smtClean="0">
                <a:latin typeface="Times New Roman" pitchFamily="18" charset="0"/>
              </a:rPr>
              <a:t>TFTP</a:t>
            </a:r>
            <a:r>
              <a:rPr lang="zh-CN" altLang="zh-CN" sz="1800" smtClean="0">
                <a:latin typeface="Times New Roman" pitchFamily="18" charset="0"/>
              </a:rPr>
              <a:t>客户收到一个不足</a:t>
            </a:r>
            <a:r>
              <a:rPr lang="en-US" altLang="zh-CN" sz="1800" smtClean="0">
                <a:latin typeface="Times New Roman" pitchFamily="18" charset="0"/>
              </a:rPr>
              <a:t>512B</a:t>
            </a:r>
            <a:r>
              <a:rPr lang="zh-CN" altLang="zh-CN" sz="1800" smtClean="0">
                <a:latin typeface="Times New Roman" pitchFamily="18" charset="0"/>
              </a:rPr>
              <a:t>的数据分组时，就知道它收到了最后一个数据分组。</a:t>
            </a:r>
          </a:p>
          <a:p>
            <a:pPr>
              <a:spcBef>
                <a:spcPct val="0"/>
              </a:spcBef>
            </a:pPr>
            <a:endParaRPr lang="zh-CN" altLang="en-US" sz="1800" smtClean="0">
              <a:solidFill>
                <a:srgbClr val="FF0000"/>
              </a:solidFill>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第二节 </a:t>
            </a:r>
            <a:r>
              <a:rPr lang="zh-CN" altLang="zh-CN" smtClean="0"/>
              <a:t>文件传送协议</a:t>
            </a:r>
          </a:p>
        </p:txBody>
      </p:sp>
      <p:sp>
        <p:nvSpPr>
          <p:cNvPr id="30723" name="内容占位符 5"/>
          <p:cNvSpPr>
            <a:spLocks noGrp="1"/>
          </p:cNvSpPr>
          <p:nvPr>
            <p:ph idx="1"/>
          </p:nvPr>
        </p:nvSpPr>
        <p:spPr>
          <a:xfrm>
            <a:off x="107950" y="1012825"/>
            <a:ext cx="8856663" cy="5800725"/>
          </a:xfrm>
        </p:spPr>
        <p:txBody>
          <a:bodyPr/>
          <a:lstStyle/>
          <a:p>
            <a:pPr>
              <a:spcBef>
                <a:spcPct val="0"/>
              </a:spcBef>
            </a:pPr>
            <a:r>
              <a:rPr lang="zh-CN" altLang="zh-CN" smtClean="0">
                <a:solidFill>
                  <a:srgbClr val="FF0000"/>
                </a:solidFill>
              </a:rPr>
              <a:t>简单文件传送协议</a:t>
            </a:r>
            <a:endParaRPr lang="en-US" altLang="zh-CN" smtClean="0">
              <a:solidFill>
                <a:srgbClr val="FF0000"/>
              </a:solidFill>
            </a:endParaRPr>
          </a:p>
          <a:p>
            <a:pPr>
              <a:spcBef>
                <a:spcPct val="0"/>
              </a:spcBef>
            </a:pPr>
            <a:r>
              <a:rPr lang="en-US" altLang="zh-CN" sz="1800" smtClean="0">
                <a:latin typeface="Times New Roman" pitchFamily="18" charset="0"/>
              </a:rPr>
              <a:t>        </a:t>
            </a:r>
            <a:endParaRPr lang="zh-CN" altLang="en-US" sz="1800" smtClean="0">
              <a:solidFill>
                <a:srgbClr val="FF0000"/>
              </a:solidFill>
              <a:latin typeface="Times New Roman" pitchFamily="18" charset="0"/>
            </a:endParaRPr>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3" y="1746250"/>
            <a:ext cx="4735512" cy="36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95500" y="5476875"/>
            <a:ext cx="5113338" cy="368300"/>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8-5  TFIP PDU</a:t>
            </a:r>
            <a:r>
              <a:rPr lang="zh-CN" altLang="zh-CN" dirty="0">
                <a:latin typeface="+mn-lt"/>
                <a:ea typeface="+mj-ea"/>
              </a:rPr>
              <a:t>格式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第二节 </a:t>
            </a:r>
            <a:r>
              <a:rPr lang="zh-CN" altLang="zh-CN" smtClean="0"/>
              <a:t>文件传送协议</a:t>
            </a:r>
          </a:p>
        </p:txBody>
      </p:sp>
      <p:sp>
        <p:nvSpPr>
          <p:cNvPr id="31747" name="内容占位符 5"/>
          <p:cNvSpPr>
            <a:spLocks noGrp="1"/>
          </p:cNvSpPr>
          <p:nvPr>
            <p:ph idx="1"/>
          </p:nvPr>
        </p:nvSpPr>
        <p:spPr>
          <a:xfrm>
            <a:off x="250825" y="1012825"/>
            <a:ext cx="8569325" cy="5800725"/>
          </a:xfrm>
        </p:spPr>
        <p:txBody>
          <a:bodyPr/>
          <a:lstStyle/>
          <a:p>
            <a:pPr>
              <a:spcBef>
                <a:spcPct val="0"/>
              </a:spcBef>
            </a:pPr>
            <a:r>
              <a:rPr lang="zh-CN" altLang="zh-CN" smtClean="0">
                <a:solidFill>
                  <a:srgbClr val="FF0000"/>
                </a:solidFill>
              </a:rPr>
              <a:t>简单文件传送协议</a:t>
            </a:r>
            <a:endParaRPr lang="en-US" altLang="zh-CN" smtClean="0">
              <a:solidFill>
                <a:srgbClr val="FF0000"/>
              </a:solidFill>
            </a:endParaRP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在写请求的情况下，</a:t>
            </a:r>
            <a:r>
              <a:rPr lang="en-US" altLang="zh-CN" sz="2000" smtClean="0">
                <a:latin typeface="Times New Roman" pitchFamily="18" charset="0"/>
              </a:rPr>
              <a:t>TFTP</a:t>
            </a:r>
            <a:r>
              <a:rPr lang="zh-CN" altLang="zh-CN" sz="2000" smtClean="0">
                <a:latin typeface="Times New Roman" pitchFamily="18" charset="0"/>
              </a:rPr>
              <a:t>客户发送</a:t>
            </a:r>
            <a:r>
              <a:rPr lang="en-US" altLang="zh-CN" sz="2000" smtClean="0">
                <a:latin typeface="Times New Roman" pitchFamily="18" charset="0"/>
              </a:rPr>
              <a:t>WRQ</a:t>
            </a:r>
            <a:r>
              <a:rPr lang="zh-CN" altLang="zh-CN" sz="2000" smtClean="0">
                <a:latin typeface="Times New Roman" pitchFamily="18" charset="0"/>
              </a:rPr>
              <a:t>指明文件名和模式。如果该文件能被该客户写，</a:t>
            </a:r>
            <a:r>
              <a:rPr lang="en-US" altLang="zh-CN" sz="2000" smtClean="0">
                <a:latin typeface="Times New Roman" pitchFamily="18" charset="0"/>
              </a:rPr>
              <a:t>TFTP</a:t>
            </a:r>
            <a:r>
              <a:rPr lang="zh-CN" altLang="zh-CN" sz="2000" smtClean="0">
                <a:latin typeface="Times New Roman" pitchFamily="18" charset="0"/>
              </a:rPr>
              <a:t>服务器就返回块编号为</a:t>
            </a:r>
            <a:r>
              <a:rPr lang="en-US" altLang="zh-CN" sz="2000" smtClean="0">
                <a:latin typeface="Times New Roman" pitchFamily="18" charset="0"/>
              </a:rPr>
              <a:t>0</a:t>
            </a:r>
            <a:r>
              <a:rPr lang="zh-CN" altLang="zh-CN" sz="2000" smtClean="0">
                <a:latin typeface="Times New Roman" pitchFamily="18" charset="0"/>
              </a:rPr>
              <a:t>的</a:t>
            </a:r>
            <a:r>
              <a:rPr lang="en-US" altLang="zh-CN" sz="2000" smtClean="0">
                <a:latin typeface="Times New Roman" pitchFamily="18" charset="0"/>
              </a:rPr>
              <a:t>ACK</a:t>
            </a:r>
            <a:r>
              <a:rPr lang="zh-CN" altLang="zh-CN" sz="2000" smtClean="0">
                <a:latin typeface="Times New Roman" pitchFamily="18" charset="0"/>
              </a:rPr>
              <a:t>包。该客户就将文件的头</a:t>
            </a:r>
            <a:r>
              <a:rPr lang="en-US" altLang="zh-CN" sz="2000" smtClean="0">
                <a:latin typeface="Times New Roman" pitchFamily="18" charset="0"/>
              </a:rPr>
              <a:t>512B</a:t>
            </a:r>
            <a:r>
              <a:rPr lang="zh-CN" altLang="zh-CN" sz="2000" smtClean="0">
                <a:latin typeface="Times New Roman" pitchFamily="18" charset="0"/>
              </a:rPr>
              <a:t>以块编号为</a:t>
            </a:r>
            <a:r>
              <a:rPr lang="en-US" altLang="zh-CN" sz="2000" smtClean="0">
                <a:latin typeface="Times New Roman" pitchFamily="18" charset="0"/>
              </a:rPr>
              <a:t>1</a:t>
            </a:r>
            <a:r>
              <a:rPr lang="zh-CN" altLang="zh-CN" sz="2000" smtClean="0">
                <a:latin typeface="Times New Roman" pitchFamily="18" charset="0"/>
              </a:rPr>
              <a:t>发出。服务器则返回块编号为</a:t>
            </a:r>
            <a:r>
              <a:rPr lang="en-US" altLang="zh-CN" sz="2000" smtClean="0">
                <a:latin typeface="Times New Roman" pitchFamily="18" charset="0"/>
              </a:rPr>
              <a:t>1</a:t>
            </a:r>
            <a:r>
              <a:rPr lang="zh-CN" altLang="zh-CN" sz="2000" smtClean="0">
                <a:latin typeface="Times New Roman" pitchFamily="18" charset="0"/>
              </a:rPr>
              <a:t>的</a:t>
            </a:r>
            <a:r>
              <a:rPr lang="en-US" altLang="zh-CN" sz="2000" smtClean="0">
                <a:latin typeface="Times New Roman" pitchFamily="18" charset="0"/>
              </a:rPr>
              <a:t>ACK</a:t>
            </a:r>
            <a:r>
              <a:rPr lang="zh-CN" altLang="zh-CN" sz="2000" smtClean="0">
                <a:latin typeface="Times New Roman" pitchFamily="18" charset="0"/>
              </a:rPr>
              <a:t>。</a:t>
            </a:r>
          </a:p>
          <a:p>
            <a:pPr>
              <a:spcBef>
                <a:spcPct val="0"/>
              </a:spcBef>
            </a:pPr>
            <a:r>
              <a:rPr lang="en-US" altLang="zh-CN" sz="2000" smtClean="0">
                <a:latin typeface="Times New Roman" pitchFamily="18" charset="0"/>
              </a:rPr>
              <a:t>        </a:t>
            </a:r>
            <a:r>
              <a:rPr lang="zh-CN" altLang="zh-CN" sz="2000" smtClean="0">
                <a:latin typeface="Times New Roman" pitchFamily="18" charset="0"/>
              </a:rPr>
              <a:t>最后一种</a:t>
            </a:r>
            <a:r>
              <a:rPr lang="en-US" altLang="zh-CN" sz="2000" smtClean="0">
                <a:latin typeface="Times New Roman" pitchFamily="18" charset="0"/>
              </a:rPr>
              <a:t>TFTP</a:t>
            </a:r>
            <a:r>
              <a:rPr lang="zh-CN" altLang="zh-CN" sz="2000" smtClean="0">
                <a:latin typeface="Times New Roman" pitchFamily="18" charset="0"/>
              </a:rPr>
              <a:t>报文类型是差错报文，它的操作码为</a:t>
            </a:r>
            <a:r>
              <a:rPr lang="en-US" altLang="zh-CN" sz="2000" smtClean="0">
                <a:latin typeface="Times New Roman" pitchFamily="18" charset="0"/>
              </a:rPr>
              <a:t>5</a:t>
            </a:r>
            <a:r>
              <a:rPr lang="zh-CN" altLang="zh-CN" sz="2000" smtClean="0">
                <a:latin typeface="Times New Roman" pitchFamily="18" charset="0"/>
              </a:rPr>
              <a:t>，用于服务器不能处理读请求或写请求的情况。在文件传输过程中的读和写差错也会导致传送这种报文，接着停止传输。差错编号字段给出一个数字的差错码，跟着是一个</a:t>
            </a:r>
            <a:r>
              <a:rPr lang="en-US" altLang="zh-CN" sz="2000" smtClean="0">
                <a:latin typeface="Times New Roman" pitchFamily="18" charset="0"/>
              </a:rPr>
              <a:t>ASCII</a:t>
            </a:r>
            <a:r>
              <a:rPr lang="zh-CN" altLang="zh-CN" sz="2000" smtClean="0">
                <a:latin typeface="Times New Roman" pitchFamily="18" charset="0"/>
              </a:rPr>
              <a:t>表示的差错报文字段，可能包含额外的操作系统说明信息。</a:t>
            </a:r>
          </a:p>
          <a:p>
            <a:pPr>
              <a:spcBef>
                <a:spcPct val="0"/>
              </a:spcBef>
            </a:pPr>
            <a:r>
              <a:rPr lang="en-US" altLang="zh-CN" sz="2000" smtClean="0">
                <a:latin typeface="Times New Roman" pitchFamily="18" charset="0"/>
              </a:rPr>
              <a:t>        </a:t>
            </a:r>
            <a:r>
              <a:rPr lang="zh-CN" altLang="zh-CN" sz="2000" smtClean="0">
                <a:latin typeface="Times New Roman" pitchFamily="18" charset="0"/>
              </a:rPr>
              <a:t>既然</a:t>
            </a:r>
            <a:r>
              <a:rPr lang="en-US" altLang="zh-CN" sz="2000" smtClean="0">
                <a:latin typeface="Times New Roman" pitchFamily="18" charset="0"/>
              </a:rPr>
              <a:t>TFTP</a:t>
            </a:r>
            <a:r>
              <a:rPr lang="zh-CN" altLang="zh-CN" sz="2000" smtClean="0">
                <a:latin typeface="Times New Roman" pitchFamily="18" charset="0"/>
              </a:rPr>
              <a:t>使用不可靠的</a:t>
            </a:r>
            <a:r>
              <a:rPr lang="en-US" altLang="zh-CN" sz="2000" smtClean="0">
                <a:latin typeface="Times New Roman" pitchFamily="18" charset="0"/>
              </a:rPr>
              <a:t>UDP</a:t>
            </a:r>
            <a:r>
              <a:rPr lang="zh-CN" altLang="zh-CN" sz="2000" smtClean="0">
                <a:latin typeface="Times New Roman" pitchFamily="18" charset="0"/>
              </a:rPr>
              <a:t>，</a:t>
            </a:r>
            <a:r>
              <a:rPr lang="en-US" altLang="zh-CN" sz="2000" smtClean="0">
                <a:latin typeface="Times New Roman" pitchFamily="18" charset="0"/>
              </a:rPr>
              <a:t>TFTP</a:t>
            </a:r>
            <a:r>
              <a:rPr lang="zh-CN" altLang="zh-CN" sz="2000" smtClean="0">
                <a:latin typeface="Times New Roman" pitchFamily="18" charset="0"/>
              </a:rPr>
              <a:t>就必须处理分组丢失和分组重复。分组丢失可通过发送方的超时与重传机制解决潜在问题，如果双方都超时与重传，就可能出现这个问题。和许多</a:t>
            </a:r>
            <a:r>
              <a:rPr lang="en-US" altLang="zh-CN" sz="2000" smtClean="0">
                <a:latin typeface="Times New Roman" pitchFamily="18" charset="0"/>
              </a:rPr>
              <a:t>UDP</a:t>
            </a:r>
            <a:r>
              <a:rPr lang="zh-CN" altLang="zh-CN" sz="2000" smtClean="0">
                <a:latin typeface="Times New Roman" pitchFamily="18" charset="0"/>
              </a:rPr>
              <a:t>应用程序一样，</a:t>
            </a:r>
            <a:r>
              <a:rPr lang="en-US" altLang="zh-CN" sz="2000" smtClean="0">
                <a:latin typeface="Times New Roman" pitchFamily="18" charset="0"/>
              </a:rPr>
              <a:t>TFTP</a:t>
            </a:r>
            <a:r>
              <a:rPr lang="zh-CN" altLang="zh-CN" sz="2000" smtClean="0">
                <a:latin typeface="Times New Roman" pitchFamily="18" charset="0"/>
              </a:rPr>
              <a:t>报文中没有检验和，它假定任何数据差错都将被</a:t>
            </a:r>
            <a:r>
              <a:rPr lang="en-US" altLang="zh-CN" sz="2000" smtClean="0">
                <a:latin typeface="Times New Roman" pitchFamily="18" charset="0"/>
              </a:rPr>
              <a:t>UDP</a:t>
            </a:r>
            <a:r>
              <a:rPr lang="zh-CN" altLang="zh-CN" sz="2000" smtClean="0">
                <a:latin typeface="Times New Roman" pitchFamily="18" charset="0"/>
              </a:rPr>
              <a:t>的检验和检测到。</a:t>
            </a:r>
          </a:p>
          <a:p>
            <a:pPr>
              <a:spcBef>
                <a:spcPct val="0"/>
              </a:spcBef>
            </a:pPr>
            <a:endParaRPr lang="en-US" altLang="zh-CN" sz="2000" smtClean="0">
              <a:solidFill>
                <a:srgbClr val="FF0000"/>
              </a:solidFill>
            </a:endParaRPr>
          </a:p>
          <a:p>
            <a:pPr>
              <a:spcBef>
                <a:spcPct val="0"/>
              </a:spcBef>
            </a:pPr>
            <a:r>
              <a:rPr lang="en-US" altLang="zh-CN" sz="1800" smtClean="0">
                <a:latin typeface="Times New Roman" pitchFamily="18" charset="0"/>
              </a:rPr>
              <a:t>        </a:t>
            </a:r>
            <a:endParaRPr lang="zh-CN" altLang="en-US" sz="1800" smtClean="0">
              <a:solidFill>
                <a:srgbClr val="FF0000"/>
              </a:solidFill>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第一节 域名系统</a:t>
            </a:r>
          </a:p>
        </p:txBody>
      </p:sp>
      <p:sp>
        <p:nvSpPr>
          <p:cNvPr id="5123" name="内容占位符 2"/>
          <p:cNvSpPr>
            <a:spLocks noGrp="1"/>
          </p:cNvSpPr>
          <p:nvPr>
            <p:ph idx="1"/>
          </p:nvPr>
        </p:nvSpPr>
        <p:spPr>
          <a:xfrm>
            <a:off x="179388" y="908050"/>
            <a:ext cx="8856662" cy="5761038"/>
          </a:xfrm>
        </p:spPr>
        <p:txBody>
          <a:bodyPr/>
          <a:lstStyle/>
          <a:p>
            <a:pPr>
              <a:spcBef>
                <a:spcPct val="0"/>
              </a:spcBef>
            </a:pPr>
            <a:r>
              <a:rPr lang="zh-CN" altLang="zh-CN" smtClean="0">
                <a:solidFill>
                  <a:srgbClr val="FF0000"/>
                </a:solidFill>
              </a:rPr>
              <a:t>域名系统概述</a:t>
            </a:r>
            <a:endParaRPr lang="en-US" altLang="zh-CN" smtClean="0">
              <a:solidFill>
                <a:srgbClr val="FF0000"/>
              </a:solidFill>
            </a:endParaRPr>
          </a:p>
          <a:p>
            <a:pPr>
              <a:spcBef>
                <a:spcPct val="0"/>
              </a:spcBef>
            </a:pPr>
            <a:r>
              <a:rPr lang="zh-CN" altLang="en-US" sz="2000" smtClean="0"/>
              <a:t>    </a:t>
            </a:r>
            <a:r>
              <a:rPr lang="zh-CN" altLang="en-US" sz="2000" smtClean="0">
                <a:latin typeface="Times New Roman" pitchFamily="18" charset="0"/>
              </a:rPr>
              <a:t>用户与因特网上某个主机通信时，显然不愿意使用很难记忆的</a:t>
            </a:r>
            <a:r>
              <a:rPr lang="en-US" altLang="zh-CN" sz="2000" smtClean="0">
                <a:latin typeface="Times New Roman" pitchFamily="18" charset="0"/>
              </a:rPr>
              <a:t>32</a:t>
            </a:r>
            <a:r>
              <a:rPr lang="zh-CN" altLang="en-US" sz="2000" smtClean="0">
                <a:latin typeface="Times New Roman" pitchFamily="18" charset="0"/>
              </a:rPr>
              <a:t>位二进制主机地址，但是计算机可以被赋予符号名字，应用软件允许用户输入这些符号名字中的一个标识来指定一台计算机，这样就可以有效地避免因人工输入复杂的</a:t>
            </a:r>
            <a:r>
              <a:rPr lang="en-US" altLang="zh-CN" sz="2000" smtClean="0">
                <a:latin typeface="Times New Roman" pitchFamily="18" charset="0"/>
              </a:rPr>
              <a:t>IP</a:t>
            </a:r>
            <a:r>
              <a:rPr lang="zh-CN" altLang="en-US" sz="2000" smtClean="0">
                <a:latin typeface="Times New Roman" pitchFamily="18" charset="0"/>
              </a:rPr>
              <a:t>地址而导致出现的错误，用户也可以根据符号名字找到所需的计算机。可是这样对于计算机就不是那么方便了，底层的基本网络协议仍然要求使用</a:t>
            </a:r>
            <a:r>
              <a:rPr lang="en-US" altLang="zh-CN" sz="2000" smtClean="0">
                <a:latin typeface="Times New Roman" pitchFamily="18" charset="0"/>
              </a:rPr>
              <a:t>IP</a:t>
            </a:r>
            <a:r>
              <a:rPr lang="zh-CN" altLang="en-US" sz="2000" smtClean="0">
                <a:latin typeface="Times New Roman" pitchFamily="18" charset="0"/>
              </a:rPr>
              <a:t>地址，而这种问题的解决办法就是在上层的应用软件中给用户提供一个很方便的接口，允许用户输入容易记忆的符号名字，而底层的基本网络协议仍然使用</a:t>
            </a:r>
            <a:r>
              <a:rPr lang="en-US" altLang="zh-CN" sz="2000" smtClean="0">
                <a:latin typeface="Times New Roman" pitchFamily="18" charset="0"/>
              </a:rPr>
              <a:t>IP</a:t>
            </a:r>
            <a:r>
              <a:rPr lang="zh-CN" altLang="en-US" sz="2000" smtClean="0">
                <a:latin typeface="Times New Roman" pitchFamily="18" charset="0"/>
              </a:rPr>
              <a:t>地址，若要将这两者有机地联系在一起，就必须在使用每个名字进行通信前将它翻译成相应的</a:t>
            </a:r>
            <a:r>
              <a:rPr lang="en-US" altLang="zh-CN" sz="2000" smtClean="0">
                <a:latin typeface="Times New Roman" pitchFamily="18" charset="0"/>
              </a:rPr>
              <a:t>IP</a:t>
            </a:r>
            <a:r>
              <a:rPr lang="zh-CN" altLang="en-US" sz="2000" smtClean="0">
                <a:latin typeface="Times New Roman" pitchFamily="18" charset="0"/>
              </a:rPr>
              <a:t>地址，这样域名系统（</a:t>
            </a:r>
            <a:r>
              <a:rPr lang="en-US" altLang="zh-CN" sz="2000" smtClean="0">
                <a:latin typeface="Times New Roman" pitchFamily="18" charset="0"/>
              </a:rPr>
              <a:t>Domain Name System</a:t>
            </a:r>
            <a:r>
              <a:rPr lang="zh-CN" altLang="en-US" sz="2000" smtClean="0">
                <a:latin typeface="Times New Roman" pitchFamily="18" charset="0"/>
              </a:rPr>
              <a:t>，</a:t>
            </a:r>
            <a:r>
              <a:rPr lang="en-US" altLang="zh-CN" sz="2000" smtClean="0">
                <a:latin typeface="Times New Roman" pitchFamily="18" charset="0"/>
              </a:rPr>
              <a:t>DNS</a:t>
            </a:r>
            <a:r>
              <a:rPr lang="zh-CN" altLang="en-US" sz="2000" smtClean="0">
                <a:latin typeface="Times New Roman" pitchFamily="18" charset="0"/>
              </a:rPr>
              <a:t>）就产生了。</a:t>
            </a:r>
          </a:p>
          <a:p>
            <a:pPr>
              <a:spcBef>
                <a:spcPct val="0"/>
              </a:spcBef>
            </a:pPr>
            <a:r>
              <a:rPr lang="en-US" altLang="zh-CN" sz="2000" smtClean="0">
                <a:latin typeface="Times New Roman" pitchFamily="18" charset="0"/>
              </a:rPr>
              <a:t>         DNS</a:t>
            </a:r>
            <a:r>
              <a:rPr lang="zh-CN" altLang="en-US" sz="2000" smtClean="0">
                <a:latin typeface="Times New Roman" pitchFamily="18" charset="0"/>
              </a:rPr>
              <a:t>域名系统是一个分布式的主机信息数据库，</a:t>
            </a:r>
            <a:r>
              <a:rPr lang="en-US" altLang="zh-CN" sz="2000" smtClean="0">
                <a:latin typeface="Times New Roman" pitchFamily="18" charset="0"/>
              </a:rPr>
              <a:t>DNS</a:t>
            </a:r>
            <a:r>
              <a:rPr lang="zh-CN" altLang="en-US" sz="2000" smtClean="0">
                <a:latin typeface="Times New Roman" pitchFamily="18" charset="0"/>
              </a:rPr>
              <a:t>命名用于</a:t>
            </a:r>
            <a:r>
              <a:rPr lang="en-US" altLang="zh-CN" sz="2000" smtClean="0">
                <a:latin typeface="Times New Roman" pitchFamily="18" charset="0"/>
              </a:rPr>
              <a:t>TCP/IP</a:t>
            </a:r>
            <a:r>
              <a:rPr lang="zh-CN" altLang="en-US" sz="2000" smtClean="0">
                <a:latin typeface="Times New Roman" pitchFamily="18" charset="0"/>
              </a:rPr>
              <a:t>网络（如</a:t>
            </a:r>
            <a:r>
              <a:rPr lang="en-US" altLang="zh-CN" sz="2000" smtClean="0">
                <a:latin typeface="Times New Roman" pitchFamily="18" charset="0"/>
              </a:rPr>
              <a:t>Internet</a:t>
            </a:r>
            <a:r>
              <a:rPr lang="zh-CN" altLang="en-US" sz="2000" smtClean="0">
                <a:latin typeface="Times New Roman" pitchFamily="18" charset="0"/>
              </a:rPr>
              <a:t>），用来通过用户输入的名字定位网络设备和服务。当用户在应用程序中输入</a:t>
            </a:r>
            <a:r>
              <a:rPr lang="en-US" altLang="zh-CN" sz="2000" smtClean="0">
                <a:latin typeface="Times New Roman" pitchFamily="18" charset="0"/>
              </a:rPr>
              <a:t>DNS </a:t>
            </a:r>
            <a:r>
              <a:rPr lang="zh-CN" altLang="en-US" sz="2000" smtClean="0">
                <a:latin typeface="Times New Roman" pitchFamily="18" charset="0"/>
              </a:rPr>
              <a:t>名字时，</a:t>
            </a:r>
            <a:r>
              <a:rPr lang="en-US" altLang="zh-CN" sz="2000" smtClean="0">
                <a:latin typeface="Times New Roman" pitchFamily="18" charset="0"/>
              </a:rPr>
              <a:t>DNS</a:t>
            </a:r>
            <a:r>
              <a:rPr lang="zh-CN" altLang="en-US" sz="2000" smtClean="0">
                <a:latin typeface="Times New Roman" pitchFamily="18" charset="0"/>
              </a:rPr>
              <a:t>服务可以将此名字转换（或称解析）为与此名字关联的数字地址信息（如</a:t>
            </a:r>
            <a:r>
              <a:rPr lang="en-US" altLang="zh-CN" sz="2000" smtClean="0">
                <a:latin typeface="Times New Roman" pitchFamily="18" charset="0"/>
              </a:rPr>
              <a:t>IP</a:t>
            </a:r>
            <a:r>
              <a:rPr lang="zh-CN" altLang="en-US" sz="2000" smtClean="0">
                <a:latin typeface="Times New Roman" pitchFamily="18" charset="0"/>
              </a:rPr>
              <a:t>地址）。</a:t>
            </a:r>
          </a:p>
          <a:p>
            <a:pPr>
              <a:spcBef>
                <a:spcPct val="0"/>
              </a:spcBef>
            </a:pPr>
            <a:endParaRPr lang="en-US" altLang="zh-CN" sz="2000" smtClean="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第三节 </a:t>
            </a:r>
            <a:r>
              <a:rPr lang="zh-CN" altLang="zh-CN" smtClean="0"/>
              <a:t>远程终端协议</a:t>
            </a:r>
          </a:p>
        </p:txBody>
      </p:sp>
      <p:sp>
        <p:nvSpPr>
          <p:cNvPr id="6" name="内容占位符 5"/>
          <p:cNvSpPr>
            <a:spLocks noGrp="1"/>
          </p:cNvSpPr>
          <p:nvPr>
            <p:ph idx="1"/>
          </p:nvPr>
        </p:nvSpPr>
        <p:spPr>
          <a:xfrm>
            <a:off x="250825" y="1155700"/>
            <a:ext cx="8569325" cy="5802313"/>
          </a:xfrm>
        </p:spPr>
        <p:txBody>
          <a:bodyPr/>
          <a:lstStyle/>
          <a:p>
            <a:pPr>
              <a:defRPr/>
            </a:pPr>
            <a:r>
              <a:rPr lang="en-US" altLang="zh-CN" sz="2000" dirty="0" smtClean="0">
                <a:latin typeface="+mj-lt"/>
              </a:rPr>
              <a:t>        TELNET</a:t>
            </a:r>
            <a:r>
              <a:rPr lang="zh-CN" altLang="zh-CN" sz="2000" dirty="0">
                <a:latin typeface="+mj-lt"/>
              </a:rPr>
              <a:t>是一个简单的远程终端协议，也是因特网的正式标准。用户用</a:t>
            </a:r>
            <a:r>
              <a:rPr lang="en-US" altLang="zh-CN" sz="2000" dirty="0">
                <a:latin typeface="+mj-lt"/>
              </a:rPr>
              <a:t>TELNET</a:t>
            </a:r>
            <a:r>
              <a:rPr lang="zh-CN" altLang="zh-CN" sz="2000" dirty="0">
                <a:latin typeface="+mj-lt"/>
              </a:rPr>
              <a:t>就可在其所在地通过</a:t>
            </a:r>
            <a:r>
              <a:rPr lang="en-US" altLang="zh-CN" sz="2000" dirty="0">
                <a:latin typeface="+mj-lt"/>
              </a:rPr>
              <a:t>TCP</a:t>
            </a:r>
            <a:r>
              <a:rPr lang="zh-CN" altLang="zh-CN" sz="2000" dirty="0">
                <a:latin typeface="+mj-lt"/>
              </a:rPr>
              <a:t>连接注册（即登录）到远地的另一个主机上（使用主机名或</a:t>
            </a:r>
            <a:r>
              <a:rPr lang="en-US" altLang="zh-CN" sz="2000" dirty="0">
                <a:latin typeface="+mj-lt"/>
              </a:rPr>
              <a:t>IP</a:t>
            </a:r>
            <a:r>
              <a:rPr lang="zh-CN" altLang="zh-CN" sz="2000" dirty="0">
                <a:latin typeface="+mj-lt"/>
              </a:rPr>
              <a:t>地址）。</a:t>
            </a:r>
            <a:r>
              <a:rPr lang="en-US" altLang="zh-CN" sz="2000" dirty="0">
                <a:latin typeface="+mj-lt"/>
              </a:rPr>
              <a:t>TELNET</a:t>
            </a:r>
            <a:r>
              <a:rPr lang="zh-CN" altLang="zh-CN" sz="2000" dirty="0">
                <a:latin typeface="+mj-lt"/>
              </a:rPr>
              <a:t>能将用户的击键传到远地主机，同时也能将远地主机的输出通过</a:t>
            </a:r>
            <a:r>
              <a:rPr lang="en-US" altLang="zh-CN" sz="2000" dirty="0">
                <a:latin typeface="+mj-lt"/>
              </a:rPr>
              <a:t>TCP</a:t>
            </a:r>
            <a:r>
              <a:rPr lang="zh-CN" altLang="zh-CN" sz="2000" dirty="0">
                <a:latin typeface="+mj-lt"/>
              </a:rPr>
              <a:t>连接返回到用户屏幕。这种服务是透明的，因为用户感觉到好像键盘和显示器是直接连在远地主机上。</a:t>
            </a:r>
            <a:r>
              <a:rPr lang="en-US" altLang="zh-CN" sz="2000" dirty="0">
                <a:latin typeface="+mj-lt"/>
              </a:rPr>
              <a:t> </a:t>
            </a:r>
            <a:endParaRPr lang="zh-CN" altLang="zh-CN" sz="2000" dirty="0">
              <a:latin typeface="+mj-lt"/>
            </a:endParaRPr>
          </a:p>
          <a:p>
            <a:pPr>
              <a:defRPr/>
            </a:pPr>
            <a:r>
              <a:rPr lang="en-US" altLang="zh-CN" sz="2000" dirty="0" smtClean="0">
                <a:latin typeface="+mj-lt"/>
              </a:rPr>
              <a:t>        </a:t>
            </a:r>
            <a:r>
              <a:rPr lang="zh-CN" altLang="zh-CN" sz="2000" dirty="0" smtClean="0">
                <a:latin typeface="+mj-lt"/>
              </a:rPr>
              <a:t>现在</a:t>
            </a:r>
            <a:r>
              <a:rPr lang="zh-CN" altLang="zh-CN" sz="2000" dirty="0">
                <a:latin typeface="+mj-lt"/>
              </a:rPr>
              <a:t>由于</a:t>
            </a:r>
            <a:r>
              <a:rPr lang="en-US" altLang="zh-CN" sz="2000" dirty="0">
                <a:latin typeface="+mj-lt"/>
              </a:rPr>
              <a:t>PC</a:t>
            </a:r>
            <a:r>
              <a:rPr lang="zh-CN" altLang="zh-CN" sz="2000" dirty="0">
                <a:latin typeface="+mj-lt"/>
              </a:rPr>
              <a:t>机的功能越来越强，用户已较少使用</a:t>
            </a:r>
            <a:r>
              <a:rPr lang="en-US" altLang="zh-CN" sz="2000" dirty="0">
                <a:latin typeface="+mj-lt"/>
              </a:rPr>
              <a:t>TELNET</a:t>
            </a:r>
            <a:r>
              <a:rPr lang="zh-CN" altLang="zh-CN" sz="2000" dirty="0">
                <a:latin typeface="+mj-lt"/>
              </a:rPr>
              <a:t>了。</a:t>
            </a:r>
            <a:r>
              <a:rPr lang="en-US" altLang="zh-CN" sz="2000" dirty="0">
                <a:latin typeface="+mj-lt"/>
              </a:rPr>
              <a:t>TELNET</a:t>
            </a:r>
            <a:r>
              <a:rPr lang="zh-CN" altLang="zh-CN" sz="2000" dirty="0">
                <a:latin typeface="+mj-lt"/>
              </a:rPr>
              <a:t>也使用客户机服务器方式。在本地系统运行</a:t>
            </a:r>
            <a:r>
              <a:rPr lang="en-US" altLang="zh-CN" sz="2000" dirty="0">
                <a:latin typeface="+mj-lt"/>
              </a:rPr>
              <a:t>TELNET</a:t>
            </a:r>
            <a:r>
              <a:rPr lang="zh-CN" altLang="zh-CN" sz="2000" dirty="0">
                <a:latin typeface="+mj-lt"/>
              </a:rPr>
              <a:t>客户进程，而在远地主机运行</a:t>
            </a:r>
            <a:r>
              <a:rPr lang="en-US" altLang="zh-CN" sz="2000" dirty="0">
                <a:latin typeface="+mj-lt"/>
              </a:rPr>
              <a:t>TELNET</a:t>
            </a:r>
            <a:r>
              <a:rPr lang="zh-CN" altLang="zh-CN" sz="2000" dirty="0">
                <a:latin typeface="+mj-lt"/>
              </a:rPr>
              <a:t>服务器进程。和</a:t>
            </a:r>
            <a:r>
              <a:rPr lang="en-US" altLang="zh-CN" sz="2000" dirty="0">
                <a:latin typeface="+mj-lt"/>
              </a:rPr>
              <a:t>FTP</a:t>
            </a:r>
            <a:r>
              <a:rPr lang="zh-CN" altLang="zh-CN" sz="2000" dirty="0">
                <a:latin typeface="+mj-lt"/>
              </a:rPr>
              <a:t>的情况相似，服务器中的主进程等待新的请求，并产生从属进程来处理每一个连接。</a:t>
            </a:r>
            <a:r>
              <a:rPr lang="en-US" altLang="zh-CN" sz="2000" dirty="0">
                <a:latin typeface="+mj-lt"/>
              </a:rPr>
              <a:t> </a:t>
            </a:r>
            <a:endParaRPr lang="zh-CN" altLang="zh-CN" sz="2000" dirty="0">
              <a:latin typeface="+mj-lt"/>
            </a:endParaRPr>
          </a:p>
          <a:p>
            <a:pPr>
              <a:defRPr/>
            </a:pPr>
            <a:r>
              <a:rPr lang="en-US" altLang="zh-CN" sz="2000" dirty="0" smtClean="0">
                <a:latin typeface="+mj-lt"/>
              </a:rPr>
              <a:t>        TELNET</a:t>
            </a:r>
            <a:r>
              <a:rPr lang="zh-CN" altLang="zh-CN" sz="2000" dirty="0">
                <a:latin typeface="+mj-lt"/>
              </a:rPr>
              <a:t>使用网络虚拟终端</a:t>
            </a:r>
            <a:r>
              <a:rPr lang="en-US" altLang="zh-CN" sz="2000" dirty="0">
                <a:latin typeface="+mj-lt"/>
              </a:rPr>
              <a:t>NVT</a:t>
            </a:r>
            <a:r>
              <a:rPr lang="zh-CN" altLang="zh-CN" sz="2000" dirty="0">
                <a:latin typeface="+mj-lt"/>
              </a:rPr>
              <a:t>格式，这种格式是为了适应许多计算机和操作系统的差异。例如，对于文本中一行的结束，有的系统使用回车（</a:t>
            </a:r>
            <a:r>
              <a:rPr lang="en-US" altLang="zh-CN" sz="2000" dirty="0">
                <a:latin typeface="+mj-lt"/>
              </a:rPr>
              <a:t>CR</a:t>
            </a:r>
            <a:r>
              <a:rPr lang="zh-CN" altLang="zh-CN" sz="2000" dirty="0">
                <a:latin typeface="+mj-lt"/>
              </a:rPr>
              <a:t>），而有得系统使用换行（</a:t>
            </a:r>
            <a:r>
              <a:rPr lang="en-US" altLang="zh-CN" sz="2000" dirty="0">
                <a:latin typeface="+mj-lt"/>
              </a:rPr>
              <a:t>LF</a:t>
            </a:r>
            <a:r>
              <a:rPr lang="zh-CN" altLang="zh-CN" sz="2000" dirty="0">
                <a:latin typeface="+mj-lt"/>
              </a:rPr>
              <a:t>）。</a:t>
            </a:r>
          </a:p>
          <a:p>
            <a:pPr>
              <a:defRPr/>
            </a:pPr>
            <a:r>
              <a:rPr lang="en-US" altLang="zh-CN" sz="2000" dirty="0" smtClean="0">
                <a:latin typeface="+mj-lt"/>
              </a:rPr>
              <a:t>        TELNET</a:t>
            </a:r>
            <a:r>
              <a:rPr lang="zh-CN" altLang="zh-CN" sz="2000" dirty="0">
                <a:latin typeface="+mj-lt"/>
              </a:rPr>
              <a:t>的工作原理如图</a:t>
            </a:r>
            <a:r>
              <a:rPr lang="en-US" altLang="zh-CN" sz="2000" dirty="0">
                <a:latin typeface="+mj-lt"/>
              </a:rPr>
              <a:t>8-6</a:t>
            </a:r>
            <a:r>
              <a:rPr lang="zh-CN" altLang="zh-CN" sz="2000" dirty="0">
                <a:latin typeface="+mj-lt"/>
              </a:rPr>
              <a:t>所示。客户软件把用户的击键和命令转换成</a:t>
            </a:r>
            <a:r>
              <a:rPr lang="en-US" altLang="zh-CN" sz="2000" dirty="0">
                <a:latin typeface="+mj-lt"/>
              </a:rPr>
              <a:t>NVT</a:t>
            </a:r>
            <a:r>
              <a:rPr lang="zh-CN" altLang="zh-CN" sz="2000" dirty="0">
                <a:latin typeface="+mj-lt"/>
              </a:rPr>
              <a:t>格式，并送交服务器；服务器软件把收到的数据和命令，从</a:t>
            </a:r>
            <a:r>
              <a:rPr lang="en-US" altLang="zh-CN" sz="2000" dirty="0">
                <a:latin typeface="+mj-lt"/>
              </a:rPr>
              <a:t>NVT</a:t>
            </a:r>
            <a:r>
              <a:rPr lang="zh-CN" altLang="zh-CN" sz="2000" dirty="0">
                <a:latin typeface="+mj-lt"/>
              </a:rPr>
              <a:t>格式转换成远地系统所需的格式；向用户返回数据时，服务器把远地系统的格式转换为</a:t>
            </a:r>
            <a:r>
              <a:rPr lang="en-US" altLang="zh-CN" sz="2000" dirty="0">
                <a:latin typeface="+mj-lt"/>
              </a:rPr>
              <a:t>NVT</a:t>
            </a:r>
            <a:r>
              <a:rPr lang="zh-CN" altLang="zh-CN" sz="2000" dirty="0">
                <a:latin typeface="+mj-lt"/>
              </a:rPr>
              <a:t>格式，本地客户再从</a:t>
            </a:r>
            <a:r>
              <a:rPr lang="en-US" altLang="zh-CN" sz="2000" dirty="0">
                <a:latin typeface="+mj-lt"/>
              </a:rPr>
              <a:t>NVT</a:t>
            </a:r>
            <a:r>
              <a:rPr lang="zh-CN" altLang="zh-CN" sz="2000" dirty="0">
                <a:latin typeface="+mj-lt"/>
              </a:rPr>
              <a:t>格式转换到本地系统所需的格式。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第三节 </a:t>
            </a:r>
            <a:r>
              <a:rPr lang="zh-CN" altLang="zh-CN" smtClean="0"/>
              <a:t>远程终端协议</a:t>
            </a:r>
          </a:p>
        </p:txBody>
      </p:sp>
      <p:sp>
        <p:nvSpPr>
          <p:cNvPr id="6" name="内容占位符 5"/>
          <p:cNvSpPr>
            <a:spLocks noGrp="1"/>
          </p:cNvSpPr>
          <p:nvPr>
            <p:ph idx="1"/>
          </p:nvPr>
        </p:nvSpPr>
        <p:spPr>
          <a:xfrm>
            <a:off x="250825" y="1155700"/>
            <a:ext cx="8569325" cy="5802313"/>
          </a:xfrm>
        </p:spPr>
        <p:txBody>
          <a:bodyPr/>
          <a:lstStyle/>
          <a:p>
            <a:pPr>
              <a:defRPr/>
            </a:pPr>
            <a:r>
              <a:rPr lang="en-US" altLang="zh-CN" sz="2000" dirty="0" smtClean="0">
                <a:latin typeface="+mj-lt"/>
              </a:rPr>
              <a:t>        </a:t>
            </a:r>
            <a:endParaRPr lang="zh-CN" altLang="zh-CN" sz="2000" dirty="0">
              <a:latin typeface="+mj-lt"/>
            </a:endParaRP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00213"/>
            <a:ext cx="734377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00113" y="5661025"/>
            <a:ext cx="7559675" cy="369888"/>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8-6  TELNET</a:t>
            </a:r>
            <a:r>
              <a:rPr lang="zh-CN" altLang="zh-CN" dirty="0">
                <a:latin typeface="+mn-lt"/>
                <a:ea typeface="+mj-ea"/>
              </a:rPr>
              <a:t>的工作原理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第三节 </a:t>
            </a:r>
            <a:r>
              <a:rPr lang="zh-CN" altLang="zh-CN" smtClean="0"/>
              <a:t>远程终端协议</a:t>
            </a:r>
          </a:p>
        </p:txBody>
      </p:sp>
      <p:sp>
        <p:nvSpPr>
          <p:cNvPr id="34819" name="内容占位符 5"/>
          <p:cNvSpPr>
            <a:spLocks noGrp="1"/>
          </p:cNvSpPr>
          <p:nvPr>
            <p:ph idx="1"/>
          </p:nvPr>
        </p:nvSpPr>
        <p:spPr>
          <a:xfrm>
            <a:off x="179388" y="1444625"/>
            <a:ext cx="8820150" cy="5800725"/>
          </a:xfrm>
        </p:spPr>
        <p:txBody>
          <a:bodyPr/>
          <a:lstStyle/>
          <a:p>
            <a:pPr>
              <a:spcBef>
                <a:spcPct val="0"/>
              </a:spcBef>
            </a:pPr>
            <a:r>
              <a:rPr lang="zh-CN" altLang="en-US" sz="2000" smtClean="0">
                <a:latin typeface="Times New Roman" pitchFamily="18" charset="0"/>
              </a:rPr>
              <a:t>        本地用户在本地终端上对远地系统进行远程登录后，将本地终端上的键盘输入逐渐传到远地主机上，并将远地主机输出送回本地终端。这里，服务器的作用是在</a:t>
            </a:r>
            <a:r>
              <a:rPr lang="en-US" altLang="zh-CN" sz="2000" smtClean="0">
                <a:latin typeface="Times New Roman" pitchFamily="18" charset="0"/>
              </a:rPr>
              <a:t>TCP</a:t>
            </a:r>
            <a:r>
              <a:rPr lang="zh-CN" altLang="en-US" sz="2000" smtClean="0">
                <a:latin typeface="Times New Roman" pitchFamily="18" charset="0"/>
              </a:rPr>
              <a:t>连接与远地操作系统之间作为数据传输的中继器。因为，服务器实际上不能直接处理本地用户输入的字符，收到这些字符后，必须将它交给另外一个进程处理，客户收到的返回数据也是由这一进程而非服务器本身产生的。因此，从这个意义上讲，服务器相当于远程的一个终端，任何远程登录服务器的应用程序都是通过服务器，本身并不直接提供任何形式的用户服务，由具体的用户服务期进程派生的一个子进程来提供。</a:t>
            </a:r>
          </a:p>
          <a:p>
            <a:pPr>
              <a:spcBef>
                <a:spcPct val="0"/>
              </a:spcBef>
            </a:pPr>
            <a:r>
              <a:rPr lang="zh-CN" altLang="en-US" sz="2000" smtClean="0">
                <a:latin typeface="Times New Roman" pitchFamily="18" charset="0"/>
              </a:rPr>
              <a:t>        因此，综上所述</a:t>
            </a:r>
            <a:r>
              <a:rPr lang="en-US" altLang="zh-CN" sz="2000" smtClean="0">
                <a:latin typeface="Times New Roman" pitchFamily="18" charset="0"/>
              </a:rPr>
              <a:t>TELNET</a:t>
            </a:r>
            <a:r>
              <a:rPr lang="zh-CN" altLang="en-US" sz="2000" smtClean="0">
                <a:latin typeface="Times New Roman" pitchFamily="18" charset="0"/>
              </a:rPr>
              <a:t>提供了三种基本服务。</a:t>
            </a:r>
          </a:p>
          <a:p>
            <a:pPr>
              <a:spcBef>
                <a:spcPct val="0"/>
              </a:spcBef>
            </a:pPr>
            <a:r>
              <a:rPr lang="zh-CN" altLang="en-US" sz="2000" smtClean="0">
                <a:latin typeface="Times New Roman" pitchFamily="18" charset="0"/>
              </a:rPr>
              <a:t>（</a:t>
            </a:r>
            <a:r>
              <a:rPr lang="en-US" altLang="zh-CN" sz="2000" smtClean="0">
                <a:latin typeface="Times New Roman" pitchFamily="18" charset="0"/>
              </a:rPr>
              <a:t>1</a:t>
            </a:r>
            <a:r>
              <a:rPr lang="zh-CN" altLang="en-US" sz="2000" smtClean="0">
                <a:latin typeface="Times New Roman" pitchFamily="18" charset="0"/>
              </a:rPr>
              <a:t>）定义一个网络虚拟终端，为远程系统提供一个标准接口。客户程序不必详细了解所有可能的远程系统，只需构造使用标准接口的程序。</a:t>
            </a:r>
          </a:p>
          <a:p>
            <a:pPr>
              <a:spcBef>
                <a:spcPct val="0"/>
              </a:spcBef>
            </a:pPr>
            <a:r>
              <a:rPr lang="zh-CN" altLang="en-US" sz="2000" smtClean="0">
                <a:latin typeface="Times New Roman" pitchFamily="18" charset="0"/>
              </a:rPr>
              <a:t>（</a:t>
            </a:r>
            <a:r>
              <a:rPr lang="en-US" altLang="zh-CN" sz="2000" smtClean="0">
                <a:latin typeface="Times New Roman" pitchFamily="18" charset="0"/>
              </a:rPr>
              <a:t>2</a:t>
            </a:r>
            <a:r>
              <a:rPr lang="zh-CN" altLang="en-US" sz="2000" smtClean="0">
                <a:latin typeface="Times New Roman" pitchFamily="18" charset="0"/>
              </a:rPr>
              <a:t>）</a:t>
            </a:r>
            <a:r>
              <a:rPr lang="en-US" altLang="zh-CN" sz="2000" smtClean="0">
                <a:latin typeface="Times New Roman" pitchFamily="18" charset="0"/>
              </a:rPr>
              <a:t>TELNET</a:t>
            </a:r>
            <a:r>
              <a:rPr lang="zh-CN" altLang="en-US" sz="2000" smtClean="0">
                <a:latin typeface="Times New Roman" pitchFamily="18" charset="0"/>
              </a:rPr>
              <a:t>包括一个允许客户和服务器协商选项的机制，而且还提供了一组标准选项。</a:t>
            </a:r>
          </a:p>
          <a:p>
            <a:pPr>
              <a:spcBef>
                <a:spcPct val="0"/>
              </a:spcBef>
            </a:pPr>
            <a:r>
              <a:rPr lang="zh-CN" altLang="en-US" sz="2000" smtClean="0">
                <a:latin typeface="Times New Roman" pitchFamily="18" charset="0"/>
              </a:rPr>
              <a:t>（</a:t>
            </a:r>
            <a:r>
              <a:rPr lang="en-US" altLang="zh-CN" sz="2000" smtClean="0">
                <a:latin typeface="Times New Roman" pitchFamily="18" charset="0"/>
              </a:rPr>
              <a:t>3</a:t>
            </a:r>
            <a:r>
              <a:rPr lang="zh-CN" altLang="en-US" sz="2000" smtClean="0">
                <a:latin typeface="Times New Roman" pitchFamily="18" charset="0"/>
              </a:rPr>
              <a:t>）</a:t>
            </a:r>
            <a:r>
              <a:rPr lang="en-US" altLang="zh-CN" sz="2000" smtClean="0">
                <a:latin typeface="Times New Roman" pitchFamily="18" charset="0"/>
              </a:rPr>
              <a:t>TELNET</a:t>
            </a:r>
            <a:r>
              <a:rPr lang="zh-CN" altLang="en-US" sz="2000" smtClean="0">
                <a:latin typeface="Times New Roman" pitchFamily="18" charset="0"/>
              </a:rPr>
              <a:t>对称处理连接的两端，即</a:t>
            </a:r>
            <a:r>
              <a:rPr lang="en-US" altLang="zh-CN" sz="2000" smtClean="0">
                <a:latin typeface="Times New Roman" pitchFamily="18" charset="0"/>
              </a:rPr>
              <a:t>TELNET</a:t>
            </a:r>
            <a:r>
              <a:rPr lang="zh-CN" altLang="en-US" sz="2000" smtClean="0">
                <a:latin typeface="Times New Roman" pitchFamily="18" charset="0"/>
              </a:rPr>
              <a:t>不强迫客户机从键盘输入，也不强迫客户机在屏幕上显示输出。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35843" name="内容占位符 5"/>
          <p:cNvSpPr>
            <a:spLocks noGrp="1"/>
          </p:cNvSpPr>
          <p:nvPr>
            <p:ph idx="1"/>
          </p:nvPr>
        </p:nvSpPr>
        <p:spPr>
          <a:xfrm>
            <a:off x="179388" y="1052513"/>
            <a:ext cx="8820150" cy="6192837"/>
          </a:xfrm>
        </p:spPr>
        <p:txBody>
          <a:bodyPr/>
          <a:lstStyle/>
          <a:p>
            <a:pPr>
              <a:spcBef>
                <a:spcPct val="0"/>
              </a:spcBef>
            </a:pPr>
            <a:r>
              <a:rPr lang="en-US" altLang="zh-CN" sz="2000" smtClean="0">
                <a:latin typeface="Times New Roman" pitchFamily="18" charset="0"/>
              </a:rPr>
              <a:t>        WWW</a:t>
            </a:r>
            <a:r>
              <a:rPr lang="zh-CN" altLang="zh-CN" sz="2000" smtClean="0">
                <a:latin typeface="Times New Roman" pitchFamily="18" charset="0"/>
              </a:rPr>
              <a:t>是</a:t>
            </a:r>
            <a:r>
              <a:rPr lang="en-US" altLang="zh-CN" sz="2000" smtClean="0">
                <a:latin typeface="Times New Roman" pitchFamily="18" charset="0"/>
              </a:rPr>
              <a:t>World Wide Web</a:t>
            </a:r>
            <a:r>
              <a:rPr lang="zh-CN" altLang="zh-CN" sz="2000" smtClean="0">
                <a:latin typeface="Times New Roman" pitchFamily="18" charset="0"/>
              </a:rPr>
              <a:t>（环球信息网）的缩写，也可以简称为</a:t>
            </a:r>
            <a:r>
              <a:rPr lang="en-US" altLang="zh-CN" sz="2000" smtClean="0">
                <a:latin typeface="Times New Roman" pitchFamily="18" charset="0"/>
              </a:rPr>
              <a:t>Web</a:t>
            </a:r>
            <a:r>
              <a:rPr lang="zh-CN" altLang="zh-CN" sz="2000" smtClean="0">
                <a:latin typeface="Times New Roman" pitchFamily="18" charset="0"/>
              </a:rPr>
              <a:t>，中文名字为</a:t>
            </a:r>
            <a:r>
              <a:rPr lang="en-US" altLang="zh-CN" sz="2000" smtClean="0">
                <a:latin typeface="Times New Roman" pitchFamily="18" charset="0"/>
              </a:rPr>
              <a:t>“</a:t>
            </a:r>
            <a:r>
              <a:rPr lang="zh-CN" altLang="zh-CN" sz="2000" smtClean="0">
                <a:latin typeface="Times New Roman" pitchFamily="18" charset="0"/>
              </a:rPr>
              <a:t>万维网</a:t>
            </a:r>
            <a:r>
              <a:rPr lang="en-US" altLang="zh-CN" sz="2000" smtClean="0">
                <a:latin typeface="Times New Roman" pitchFamily="18" charset="0"/>
              </a:rPr>
              <a:t>”</a:t>
            </a:r>
            <a:r>
              <a:rPr lang="zh-CN" altLang="zh-CN" sz="2000" smtClean="0">
                <a:latin typeface="Times New Roman" pitchFamily="18" charset="0"/>
              </a:rPr>
              <a:t>。通过万维网，人们只要使用简单的方法，就可以很迅速方便地取得丰富的信息资源。采用统一的资源定位器和精彩鲜艳的声音图文用户界面，可以方便浏览网上的信息和利用各种网络服务。</a:t>
            </a:r>
            <a:r>
              <a:rPr lang="en-US" altLang="zh-CN" sz="2000" smtClean="0">
                <a:latin typeface="Times New Roman" pitchFamily="18" charset="0"/>
              </a:rPr>
              <a:t>WWW</a:t>
            </a:r>
            <a:r>
              <a:rPr lang="zh-CN" altLang="zh-CN" sz="2000" smtClean="0">
                <a:latin typeface="Times New Roman" pitchFamily="18" charset="0"/>
              </a:rPr>
              <a:t>已成为网民们不可缺少的信息查询工具。</a:t>
            </a:r>
          </a:p>
          <a:p>
            <a:pPr>
              <a:spcBef>
                <a:spcPct val="0"/>
              </a:spcBef>
            </a:pPr>
            <a:r>
              <a:rPr lang="zh-CN" altLang="zh-CN" smtClean="0">
                <a:solidFill>
                  <a:srgbClr val="FF0000"/>
                </a:solidFill>
                <a:latin typeface="Times New Roman" pitchFamily="18" charset="0"/>
              </a:rPr>
              <a:t>万维网概述</a:t>
            </a:r>
            <a:endParaRPr lang="en-US" altLang="zh-CN" smtClean="0">
              <a:solidFill>
                <a:srgbClr val="FF0000"/>
              </a:solidFill>
              <a:latin typeface="Times New Roman" pitchFamily="18" charset="0"/>
            </a:endParaRPr>
          </a:p>
          <a:p>
            <a:pPr>
              <a:spcBef>
                <a:spcPct val="0"/>
              </a:spcBef>
            </a:pPr>
            <a:r>
              <a:rPr lang="en-US" altLang="zh-CN" sz="2000" smtClean="0">
                <a:latin typeface="Times New Roman" pitchFamily="18" charset="0"/>
              </a:rPr>
              <a:t>        WWW</a:t>
            </a:r>
            <a:r>
              <a:rPr lang="zh-CN" altLang="zh-CN" sz="2000" smtClean="0">
                <a:latin typeface="Times New Roman" pitchFamily="18" charset="0"/>
              </a:rPr>
              <a:t>是欧洲核子研究中心（</a:t>
            </a:r>
            <a:r>
              <a:rPr lang="en-US" altLang="zh-CN" sz="2000" smtClean="0">
                <a:latin typeface="Times New Roman" pitchFamily="18" charset="0"/>
              </a:rPr>
              <a:t>the European Center for Nuclear Research</a:t>
            </a:r>
            <a:r>
              <a:rPr lang="zh-CN" altLang="zh-CN" sz="2000" smtClean="0">
                <a:latin typeface="Times New Roman" pitchFamily="18" charset="0"/>
              </a:rPr>
              <a:t>，</a:t>
            </a:r>
            <a:r>
              <a:rPr lang="en-US" altLang="zh-CN" sz="2000" smtClean="0">
                <a:latin typeface="Times New Roman" pitchFamily="18" charset="0"/>
              </a:rPr>
              <a:t>CERN</a:t>
            </a:r>
            <a:r>
              <a:rPr lang="zh-CN" altLang="zh-CN" sz="2000" smtClean="0">
                <a:latin typeface="Times New Roman" pitchFamily="18" charset="0"/>
              </a:rPr>
              <a:t>）开发的，最初是为了参与核物理实验而分布在不同国家的科学家之间交流研究报告、装置蓝图、图画、照片和其他文档而设计的一种网络通信工具。</a:t>
            </a:r>
            <a:r>
              <a:rPr lang="en-US" altLang="zh-CN" sz="2000" smtClean="0">
                <a:latin typeface="Times New Roman" pitchFamily="18" charset="0"/>
              </a:rPr>
              <a:t>1989</a:t>
            </a:r>
            <a:r>
              <a:rPr lang="zh-CN" altLang="zh-CN" sz="2000" smtClean="0">
                <a:latin typeface="Times New Roman" pitchFamily="18" charset="0"/>
              </a:rPr>
              <a:t>年</a:t>
            </a:r>
            <a:r>
              <a:rPr lang="en-US" altLang="zh-CN" sz="2000" smtClean="0">
                <a:latin typeface="Times New Roman" pitchFamily="18" charset="0"/>
              </a:rPr>
              <a:t>3</a:t>
            </a:r>
            <a:r>
              <a:rPr lang="zh-CN" altLang="zh-CN" sz="2000" smtClean="0">
                <a:latin typeface="Times New Roman" pitchFamily="18" charset="0"/>
              </a:rPr>
              <a:t>月，物理学家</a:t>
            </a:r>
            <a:r>
              <a:rPr lang="en-US" altLang="zh-CN" sz="2000" smtClean="0">
                <a:latin typeface="Times New Roman" pitchFamily="18" charset="0"/>
              </a:rPr>
              <a:t>Tim Berners</a:t>
            </a:r>
            <a:r>
              <a:rPr lang="zh-CN" altLang="zh-CN" sz="2000" smtClean="0">
                <a:latin typeface="Times New Roman" pitchFamily="18" charset="0"/>
              </a:rPr>
              <a:t>－</a:t>
            </a:r>
            <a:r>
              <a:rPr lang="en-US" altLang="zh-CN" sz="2000" smtClean="0">
                <a:latin typeface="Times New Roman" pitchFamily="18" charset="0"/>
              </a:rPr>
              <a:t>Lee</a:t>
            </a:r>
            <a:r>
              <a:rPr lang="zh-CN" altLang="zh-CN" sz="2000" smtClean="0">
                <a:latin typeface="Times New Roman" pitchFamily="18" charset="0"/>
              </a:rPr>
              <a:t>提出初步的研究报告，</a:t>
            </a:r>
            <a:r>
              <a:rPr lang="en-US" altLang="zh-CN" sz="2000" smtClean="0">
                <a:latin typeface="Times New Roman" pitchFamily="18" charset="0"/>
              </a:rPr>
              <a:t>18</a:t>
            </a:r>
            <a:r>
              <a:rPr lang="zh-CN" altLang="zh-CN" sz="2000" smtClean="0">
                <a:latin typeface="Times New Roman" pitchFamily="18" charset="0"/>
              </a:rPr>
              <a:t>个月后有了初始的系统原型。</a:t>
            </a:r>
            <a:r>
              <a:rPr lang="en-US" altLang="zh-CN" sz="2000" smtClean="0">
                <a:latin typeface="Times New Roman" pitchFamily="18" charset="0"/>
              </a:rPr>
              <a:t>1993</a:t>
            </a:r>
            <a:r>
              <a:rPr lang="zh-CN" altLang="zh-CN" sz="2000" smtClean="0">
                <a:latin typeface="Times New Roman" pitchFamily="18" charset="0"/>
              </a:rPr>
              <a:t>年</a:t>
            </a:r>
            <a:r>
              <a:rPr lang="en-US" altLang="zh-CN" sz="2000" smtClean="0">
                <a:latin typeface="Times New Roman" pitchFamily="18" charset="0"/>
              </a:rPr>
              <a:t>2</a:t>
            </a:r>
            <a:r>
              <a:rPr lang="zh-CN" altLang="zh-CN" sz="2000" smtClean="0">
                <a:latin typeface="Times New Roman" pitchFamily="18" charset="0"/>
              </a:rPr>
              <a:t>月发布了第一个图形式的浏览器</a:t>
            </a:r>
            <a:r>
              <a:rPr lang="en-US" altLang="zh-CN" sz="2000" smtClean="0">
                <a:latin typeface="Times New Roman" pitchFamily="18" charset="0"/>
              </a:rPr>
              <a:t>Mosaic</a:t>
            </a:r>
            <a:r>
              <a:rPr lang="zh-CN" altLang="zh-CN" sz="2000" smtClean="0">
                <a:latin typeface="Times New Roman" pitchFamily="18" charset="0"/>
              </a:rPr>
              <a:t>，它的作者</a:t>
            </a:r>
            <a:r>
              <a:rPr lang="en-US" altLang="zh-CN" sz="2000" smtClean="0">
                <a:latin typeface="Times New Roman" pitchFamily="18" charset="0"/>
              </a:rPr>
              <a:t>Marc Andresen</a:t>
            </a:r>
            <a:r>
              <a:rPr lang="zh-CN" altLang="zh-CN" sz="2000" smtClean="0">
                <a:latin typeface="Times New Roman" pitchFamily="18" charset="0"/>
              </a:rPr>
              <a:t>在</a:t>
            </a:r>
            <a:r>
              <a:rPr lang="en-US" altLang="zh-CN" sz="2000" smtClean="0">
                <a:latin typeface="Times New Roman" pitchFamily="18" charset="0"/>
              </a:rPr>
              <a:t>NCSA</a:t>
            </a:r>
            <a:r>
              <a:rPr lang="zh-CN" altLang="zh-CN" sz="2000" smtClean="0">
                <a:latin typeface="Times New Roman" pitchFamily="18" charset="0"/>
              </a:rPr>
              <a:t>（</a:t>
            </a:r>
            <a:r>
              <a:rPr lang="en-US" altLang="zh-CN" sz="2000" smtClean="0">
                <a:latin typeface="Times New Roman" pitchFamily="18" charset="0"/>
              </a:rPr>
              <a:t>National Center for Supercomputing Applications</a:t>
            </a:r>
            <a:r>
              <a:rPr lang="zh-CN" altLang="zh-CN" sz="2000" smtClean="0">
                <a:latin typeface="Times New Roman" pitchFamily="18" charset="0"/>
              </a:rPr>
              <a:t>）成立了一个公司，这就是首开</a:t>
            </a:r>
            <a:r>
              <a:rPr lang="en-US" altLang="zh-CN" sz="2000" smtClean="0">
                <a:latin typeface="Times New Roman" pitchFamily="18" charset="0"/>
              </a:rPr>
              <a:t>Web</a:t>
            </a:r>
            <a:r>
              <a:rPr lang="zh-CN" altLang="zh-CN" sz="2000" smtClean="0">
                <a:latin typeface="Times New Roman" pitchFamily="18" charset="0"/>
              </a:rPr>
              <a:t>服务器先河的网景通信公司（</a:t>
            </a:r>
            <a:r>
              <a:rPr lang="en-US" altLang="zh-CN" sz="2000" smtClean="0">
                <a:latin typeface="Times New Roman" pitchFamily="18" charset="0"/>
              </a:rPr>
              <a:t>Netscape Communications</a:t>
            </a:r>
            <a:r>
              <a:rPr lang="zh-CN" altLang="zh-CN" sz="2000" smtClean="0">
                <a:latin typeface="Times New Roman" pitchFamily="18" charset="0"/>
              </a:rPr>
              <a:t>）。今天，主要的数据库厂商（例如</a:t>
            </a:r>
            <a:r>
              <a:rPr lang="en-US" altLang="zh-CN" sz="2000" smtClean="0">
                <a:latin typeface="Times New Roman" pitchFamily="18" charset="0"/>
              </a:rPr>
              <a:t>Sybase</a:t>
            </a:r>
            <a:r>
              <a:rPr lang="zh-CN" altLang="zh-CN" sz="2000" smtClean="0">
                <a:latin typeface="Times New Roman" pitchFamily="18" charset="0"/>
              </a:rPr>
              <a:t>、</a:t>
            </a:r>
            <a:r>
              <a:rPr lang="en-US" altLang="zh-CN" sz="2000" smtClean="0">
                <a:latin typeface="Times New Roman" pitchFamily="18" charset="0"/>
              </a:rPr>
              <a:t>Oracle</a:t>
            </a:r>
            <a:r>
              <a:rPr lang="zh-CN" altLang="zh-CN" sz="2000" smtClean="0">
                <a:latin typeface="Times New Roman" pitchFamily="18" charset="0"/>
              </a:rPr>
              <a:t>等）都支持</a:t>
            </a:r>
            <a:r>
              <a:rPr lang="en-US" altLang="zh-CN" sz="2000" smtClean="0">
                <a:latin typeface="Times New Roman" pitchFamily="18" charset="0"/>
              </a:rPr>
              <a:t>Web</a:t>
            </a:r>
            <a:r>
              <a:rPr lang="zh-CN" altLang="zh-CN" sz="2000" smtClean="0">
                <a:latin typeface="Times New Roman" pitchFamily="18" charset="0"/>
              </a:rPr>
              <a:t>服务器，流行的操作系统（例如</a:t>
            </a:r>
            <a:r>
              <a:rPr lang="en-US" altLang="zh-CN" sz="2000" smtClean="0">
                <a:latin typeface="Times New Roman" pitchFamily="18" charset="0"/>
              </a:rPr>
              <a:t>UNIX</a:t>
            </a:r>
            <a:r>
              <a:rPr lang="zh-CN" altLang="zh-CN" sz="2000" smtClean="0">
                <a:latin typeface="Times New Roman" pitchFamily="18" charset="0"/>
              </a:rPr>
              <a:t>、</a:t>
            </a:r>
            <a:r>
              <a:rPr lang="en-US" altLang="zh-CN" sz="2000" smtClean="0">
                <a:latin typeface="Times New Roman" pitchFamily="18" charset="0"/>
              </a:rPr>
              <a:t>Windows</a:t>
            </a:r>
            <a:r>
              <a:rPr lang="zh-CN" altLang="zh-CN" sz="2000" smtClean="0">
                <a:latin typeface="Times New Roman" pitchFamily="18" charset="0"/>
              </a:rPr>
              <a:t>等）都有自己的</a:t>
            </a:r>
            <a:r>
              <a:rPr lang="en-US" altLang="zh-CN" sz="2000" smtClean="0">
                <a:latin typeface="Times New Roman" pitchFamily="18" charset="0"/>
              </a:rPr>
              <a:t>Web</a:t>
            </a:r>
            <a:r>
              <a:rPr lang="zh-CN" altLang="zh-CN" sz="2000" smtClean="0">
                <a:latin typeface="Times New Roman" pitchFamily="18" charset="0"/>
              </a:rPr>
              <a:t>浏览器。</a:t>
            </a:r>
            <a:r>
              <a:rPr lang="en-US" altLang="zh-CN" sz="2000" smtClean="0">
                <a:latin typeface="Times New Roman" pitchFamily="18" charset="0"/>
              </a:rPr>
              <a:t>WWW</a:t>
            </a:r>
            <a:r>
              <a:rPr lang="zh-CN" altLang="zh-CN" sz="2000" smtClean="0">
                <a:latin typeface="Times New Roman" pitchFamily="18" charset="0"/>
              </a:rPr>
              <a:t>几乎成了</a:t>
            </a:r>
            <a:r>
              <a:rPr lang="en-US" altLang="zh-CN" sz="2000" smtClean="0">
                <a:latin typeface="Times New Roman" pitchFamily="18" charset="0"/>
              </a:rPr>
              <a:t>Internet</a:t>
            </a:r>
            <a:r>
              <a:rPr lang="zh-CN" altLang="zh-CN" sz="2000" smtClean="0">
                <a:latin typeface="Times New Roman" pitchFamily="18" charset="0"/>
              </a:rPr>
              <a:t>的同义语。</a:t>
            </a:r>
            <a:r>
              <a:rPr lang="en-US" altLang="zh-CN" sz="2000" smtClean="0">
                <a:latin typeface="Times New Roman" pitchFamily="18" charset="0"/>
              </a:rPr>
              <a:t>Web</a:t>
            </a:r>
            <a:r>
              <a:rPr lang="zh-CN" altLang="zh-CN" sz="2000" smtClean="0">
                <a:latin typeface="Times New Roman" pitchFamily="18" charset="0"/>
              </a:rPr>
              <a:t>技术还被用于构造企业内部网（</a:t>
            </a:r>
            <a:r>
              <a:rPr lang="en-US" altLang="zh-CN" sz="2000" smtClean="0">
                <a:latin typeface="Times New Roman" pitchFamily="18" charset="0"/>
              </a:rPr>
              <a:t>Intranet</a:t>
            </a:r>
            <a:r>
              <a:rPr lang="zh-CN" altLang="zh-CN" sz="2000" smtClean="0">
                <a:latin typeface="Times New Roman" pitchFamily="18" charset="0"/>
              </a:rPr>
              <a:t>）。</a:t>
            </a:r>
          </a:p>
          <a:p>
            <a:pPr>
              <a:spcBef>
                <a:spcPct val="0"/>
              </a:spcBef>
            </a:pPr>
            <a:endParaRPr lang="zh-CN" altLang="zh-CN" sz="2000" b="1" smtClean="0">
              <a:solidFill>
                <a:srgbClr val="FF0000"/>
              </a:solidFill>
            </a:endParaRPr>
          </a:p>
          <a:p>
            <a:pPr>
              <a:spcBef>
                <a:spcPct val="0"/>
              </a:spcBef>
            </a:pPr>
            <a:endParaRPr lang="zh-CN" altLang="en-US" sz="2000" smtClean="0">
              <a:latin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36867"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万维网概述</a:t>
            </a:r>
            <a:endParaRPr lang="en-US" altLang="zh-CN" smtClean="0">
              <a:solidFill>
                <a:srgbClr val="FF0000"/>
              </a:solidFill>
              <a:latin typeface="Times New Roman" pitchFamily="18" charset="0"/>
            </a:endParaRPr>
          </a:p>
          <a:p>
            <a:pPr>
              <a:spcBef>
                <a:spcPct val="0"/>
              </a:spcBef>
            </a:pPr>
            <a:r>
              <a:rPr lang="en-US" altLang="zh-CN" sz="2000" smtClean="0">
                <a:latin typeface="Times New Roman" pitchFamily="18" charset="0"/>
              </a:rPr>
              <a:t>        Web</a:t>
            </a:r>
            <a:r>
              <a:rPr lang="zh-CN" altLang="zh-CN" sz="2000" smtClean="0">
                <a:latin typeface="Times New Roman" pitchFamily="18" charset="0"/>
              </a:rPr>
              <a:t>技术是一种综合性网络应用技术，关系到网络信息的表示、组织、定位、传输、显示以及客户和服务器之间的交互作用等。通常文字信息组织成线性的</a:t>
            </a:r>
            <a:r>
              <a:rPr lang="en-US" altLang="zh-CN" sz="2000" smtClean="0">
                <a:latin typeface="Times New Roman" pitchFamily="18" charset="0"/>
              </a:rPr>
              <a:t>ASCII</a:t>
            </a:r>
            <a:r>
              <a:rPr lang="zh-CN" altLang="zh-CN" sz="2000" smtClean="0">
                <a:latin typeface="Times New Roman" pitchFamily="18" charset="0"/>
              </a:rPr>
              <a:t>文本文件，而</a:t>
            </a:r>
            <a:r>
              <a:rPr lang="en-US" altLang="zh-CN" sz="2000" smtClean="0">
                <a:latin typeface="Times New Roman" pitchFamily="18" charset="0"/>
              </a:rPr>
              <a:t>Web</a:t>
            </a:r>
            <a:r>
              <a:rPr lang="zh-CN" altLang="zh-CN" sz="2000" smtClean="0">
                <a:latin typeface="Times New Roman" pitchFamily="18" charset="0"/>
              </a:rPr>
              <a:t>上的信息组织成非线性的超文本文件（</a:t>
            </a:r>
            <a:r>
              <a:rPr lang="en-US" altLang="zh-CN" sz="2000" smtClean="0">
                <a:latin typeface="Times New Roman" pitchFamily="18" charset="0"/>
              </a:rPr>
              <a:t>Hypertext</a:t>
            </a:r>
            <a:r>
              <a:rPr lang="zh-CN" altLang="zh-CN" sz="2000" smtClean="0">
                <a:latin typeface="Times New Roman" pitchFamily="18" charset="0"/>
              </a:rPr>
              <a:t>）。简单地说，超文本可以通过超链接（</a:t>
            </a:r>
            <a:r>
              <a:rPr lang="en-US" altLang="zh-CN" sz="2000" smtClean="0">
                <a:latin typeface="Times New Roman" pitchFamily="18" charset="0"/>
              </a:rPr>
              <a:t>Hyperlink</a:t>
            </a:r>
            <a:r>
              <a:rPr lang="zh-CN" altLang="zh-CN" sz="2000" smtClean="0">
                <a:latin typeface="Times New Roman" pitchFamily="18" charset="0"/>
              </a:rPr>
              <a:t>）指向网络上的其他信息资源。超文本互相链接成网状结构，使得人们可以通过链接追索到与当前节点相关的信息。这种信息浏览方法正是人们习惯的联想式、跳跃式的思维方式的反映。更具体地说，一个超文本文件叫做一个网页（</a:t>
            </a:r>
            <a:r>
              <a:rPr lang="en-US" altLang="zh-CN" sz="2000" smtClean="0">
                <a:latin typeface="Times New Roman" pitchFamily="18" charset="0"/>
              </a:rPr>
              <a:t>WebPage</a:t>
            </a:r>
            <a:r>
              <a:rPr lang="zh-CN" altLang="zh-CN" sz="2000" smtClean="0">
                <a:latin typeface="Times New Roman" pitchFamily="18" charset="0"/>
              </a:rPr>
              <a:t>），网页中包含指向有关网页的指针（超链接）。如果用户选择了某一个指针，则有关的网页就显示出来。超链接指向的网页可能在本地，也可能在网上别的地方。</a:t>
            </a:r>
          </a:p>
          <a:p>
            <a:pPr>
              <a:spcBef>
                <a:spcPct val="0"/>
              </a:spcBef>
            </a:pPr>
            <a:r>
              <a:rPr lang="en-US" altLang="zh-CN" sz="2000" smtClean="0">
                <a:latin typeface="Times New Roman" pitchFamily="18" charset="0"/>
              </a:rPr>
              <a:t>        Web</a:t>
            </a:r>
            <a:r>
              <a:rPr lang="zh-CN" altLang="zh-CN" sz="2000" smtClean="0">
                <a:latin typeface="Times New Roman" pitchFamily="18" charset="0"/>
              </a:rPr>
              <a:t>上的信息不仅是超文本文件，还可以是语音、图形、图像、动画等。就像通常的多媒体信息一样，这里有一个对应的名称叫超媒体（</a:t>
            </a:r>
            <a:r>
              <a:rPr lang="en-US" altLang="zh-CN" sz="2000" smtClean="0">
                <a:latin typeface="Times New Roman" pitchFamily="18" charset="0"/>
              </a:rPr>
              <a:t>Hypermedia</a:t>
            </a:r>
            <a:r>
              <a:rPr lang="zh-CN" altLang="zh-CN" sz="2000" smtClean="0">
                <a:latin typeface="Times New Roman" pitchFamily="18" charset="0"/>
              </a:rPr>
              <a:t>）。超媒体包括了超文本，也可以用超链接连结起来，形成超媒体文档。超媒体文档的显示、搜索、传输功能全都由浏览器（</a:t>
            </a:r>
            <a:r>
              <a:rPr lang="en-US" altLang="zh-CN" sz="2000" smtClean="0">
                <a:latin typeface="Times New Roman" pitchFamily="18" charset="0"/>
              </a:rPr>
              <a:t>browser</a:t>
            </a:r>
            <a:r>
              <a:rPr lang="zh-CN" altLang="zh-CN" sz="2000" smtClean="0">
                <a:latin typeface="Times New Roman" pitchFamily="18" charset="0"/>
              </a:rPr>
              <a:t>）实现。现在基于命令行的浏览器已不流行，而声像图形结合的浏览器得到了广泛的应用，例如</a:t>
            </a:r>
            <a:r>
              <a:rPr lang="en-US" altLang="zh-CN" sz="2000" smtClean="0">
                <a:latin typeface="Times New Roman" pitchFamily="18" charset="0"/>
              </a:rPr>
              <a:t> Netscape</a:t>
            </a:r>
            <a:r>
              <a:rPr lang="zh-CN" altLang="zh-CN" sz="2000" smtClean="0">
                <a:latin typeface="Times New Roman" pitchFamily="18" charset="0"/>
              </a:rPr>
              <a:t>的</a:t>
            </a:r>
            <a:r>
              <a:rPr lang="en-US" altLang="zh-CN" sz="2000" smtClean="0">
                <a:latin typeface="Times New Roman" pitchFamily="18" charset="0"/>
              </a:rPr>
              <a:t>Navigator</a:t>
            </a:r>
            <a:r>
              <a:rPr lang="zh-CN" altLang="zh-CN" sz="2000" smtClean="0">
                <a:latin typeface="Times New Roman" pitchFamily="18" charset="0"/>
              </a:rPr>
              <a:t>和微软的</a:t>
            </a:r>
            <a:r>
              <a:rPr lang="en-US" altLang="zh-CN" sz="2000" smtClean="0">
                <a:latin typeface="Times New Roman" pitchFamily="18" charset="0"/>
              </a:rPr>
              <a:t>Internet Explorer</a:t>
            </a:r>
            <a:r>
              <a:rPr lang="zh-CN" altLang="zh-CN" sz="2000" smtClean="0">
                <a:latin typeface="Times New Roman" pitchFamily="18" charset="0"/>
              </a:rPr>
              <a:t>等。</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37891"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万维网概述</a:t>
            </a:r>
            <a:endParaRPr lang="en-US" altLang="zh-CN" smtClean="0">
              <a:solidFill>
                <a:srgbClr val="FF0000"/>
              </a:solidFill>
              <a:latin typeface="Times New Roman" pitchFamily="18" charset="0"/>
            </a:endParaRPr>
          </a:p>
          <a:p>
            <a:pPr>
              <a:spcBef>
                <a:spcPct val="0"/>
              </a:spcBef>
            </a:pPr>
            <a:r>
              <a:rPr lang="en-US" altLang="zh-CN" sz="2000" smtClean="0">
                <a:latin typeface="Times New Roman" pitchFamily="18" charset="0"/>
              </a:rPr>
              <a:t>        WWW</a:t>
            </a:r>
            <a:r>
              <a:rPr lang="zh-CN" altLang="zh-CN" sz="2000" smtClean="0">
                <a:latin typeface="Times New Roman" pitchFamily="18" charset="0"/>
              </a:rPr>
              <a:t>本质上是一种客户机</a:t>
            </a:r>
            <a:r>
              <a:rPr lang="en-US" altLang="zh-CN" sz="2000" smtClean="0">
                <a:latin typeface="Times New Roman" pitchFamily="18" charset="0"/>
              </a:rPr>
              <a:t>/</a:t>
            </a:r>
            <a:r>
              <a:rPr lang="zh-CN" altLang="zh-CN" sz="2000" smtClean="0">
                <a:latin typeface="Times New Roman" pitchFamily="18" charset="0"/>
              </a:rPr>
              <a:t>服务器（</a:t>
            </a:r>
            <a:r>
              <a:rPr lang="en-US" altLang="zh-CN" sz="2000" smtClean="0">
                <a:latin typeface="Times New Roman" pitchFamily="18" charset="0"/>
              </a:rPr>
              <a:t>C/S</a:t>
            </a:r>
            <a:r>
              <a:rPr lang="zh-CN" altLang="zh-CN" sz="2000" smtClean="0">
                <a:latin typeface="Times New Roman" pitchFamily="18" charset="0"/>
              </a:rPr>
              <a:t>）技术，其体系结构提供了一个灵活且强有力的设计模型：应用软件采用标准数据格式显示，并能通过它的客户机</a:t>
            </a:r>
            <a:r>
              <a:rPr lang="en-US" altLang="zh-CN" sz="2000" smtClean="0">
                <a:latin typeface="Times New Roman" pitchFamily="18" charset="0"/>
              </a:rPr>
              <a:t>-</a:t>
            </a:r>
            <a:r>
              <a:rPr lang="zh-CN" altLang="zh-CN" sz="2000" smtClean="0">
                <a:latin typeface="Times New Roman" pitchFamily="18" charset="0"/>
              </a:rPr>
              <a:t>浏览器（</a:t>
            </a:r>
            <a:r>
              <a:rPr lang="en-US" altLang="zh-CN" sz="2000" smtClean="0">
                <a:latin typeface="Times New Roman" pitchFamily="18" charset="0"/>
              </a:rPr>
              <a:t>Browser</a:t>
            </a:r>
            <a:r>
              <a:rPr lang="zh-CN" altLang="zh-CN" sz="2000" smtClean="0">
                <a:latin typeface="Times New Roman" pitchFamily="18" charset="0"/>
              </a:rPr>
              <a:t>）进行浏览。浏览器是一个网络应用软件，它能向统一命名的数据服务对象的网络服务器——</a:t>
            </a:r>
            <a:r>
              <a:rPr lang="en-US" altLang="zh-CN" sz="2000" smtClean="0">
                <a:latin typeface="Times New Roman" pitchFamily="18" charset="0"/>
              </a:rPr>
              <a:t>WWW</a:t>
            </a:r>
            <a:r>
              <a:rPr lang="zh-CN" altLang="zh-CN" sz="2000" smtClean="0">
                <a:latin typeface="Times New Roman" pitchFamily="18" charset="0"/>
              </a:rPr>
              <a:t>服务器（或</a:t>
            </a:r>
            <a:r>
              <a:rPr lang="en-US" altLang="zh-CN" sz="2000" smtClean="0">
                <a:latin typeface="Times New Roman" pitchFamily="18" charset="0"/>
              </a:rPr>
              <a:t>Web</a:t>
            </a:r>
            <a:r>
              <a:rPr lang="zh-CN" altLang="zh-CN" sz="2000" smtClean="0">
                <a:latin typeface="Times New Roman" pitchFamily="18" charset="0"/>
              </a:rPr>
              <a:t>服务器）发送请求。而</a:t>
            </a:r>
            <a:r>
              <a:rPr lang="en-US" altLang="zh-CN" sz="2000" smtClean="0">
                <a:latin typeface="Times New Roman" pitchFamily="18" charset="0"/>
              </a:rPr>
              <a:t>WWW</a:t>
            </a:r>
            <a:r>
              <a:rPr lang="zh-CN" altLang="zh-CN" sz="2000" smtClean="0">
                <a:latin typeface="Times New Roman" pitchFamily="18" charset="0"/>
              </a:rPr>
              <a:t>服务器采用标准格式编码的响应来回复请求，</a:t>
            </a:r>
            <a:r>
              <a:rPr lang="en-US" altLang="zh-CN" sz="2000" smtClean="0">
                <a:latin typeface="Times New Roman" pitchFamily="18" charset="0"/>
              </a:rPr>
              <a:t>WWW</a:t>
            </a:r>
            <a:r>
              <a:rPr lang="zh-CN" altLang="zh-CN" sz="2000" smtClean="0">
                <a:latin typeface="Times New Roman" pitchFamily="18" charset="0"/>
              </a:rPr>
              <a:t>服务模型有时也称为浏览器</a:t>
            </a:r>
            <a:r>
              <a:rPr lang="en-US" altLang="zh-CN" sz="2000" smtClean="0">
                <a:latin typeface="Times New Roman" pitchFamily="18" charset="0"/>
              </a:rPr>
              <a:t>/</a:t>
            </a:r>
            <a:r>
              <a:rPr lang="zh-CN" altLang="zh-CN" sz="2000" smtClean="0">
                <a:latin typeface="Times New Roman" pitchFamily="18" charset="0"/>
              </a:rPr>
              <a:t>服务器（</a:t>
            </a:r>
            <a:r>
              <a:rPr lang="en-US" altLang="zh-CN" sz="2000" smtClean="0">
                <a:latin typeface="Times New Roman" pitchFamily="18" charset="0"/>
              </a:rPr>
              <a:t>B/S</a:t>
            </a:r>
            <a:r>
              <a:rPr lang="zh-CN" altLang="zh-CN" sz="2000" smtClean="0">
                <a:latin typeface="Times New Roman" pitchFamily="18" charset="0"/>
              </a:rPr>
              <a:t>）模型。</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WWW</a:t>
            </a:r>
            <a:r>
              <a:rPr lang="zh-CN" altLang="zh-CN" sz="2000" smtClean="0">
                <a:latin typeface="Times New Roman" pitchFamily="18" charset="0"/>
              </a:rPr>
              <a:t>协议定义了以下三类服务器。</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）源数据服务器：用户访问的资源所在的服务器。</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）代理服务器：这是一种中间程序，既是服务器又是客户机，它代表其他客户向源数据服务器提出请求。</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）网关：为其他服务器担当媒介的中间服务器。与代理服务器不同的是，在接受请求时网关就相当于被请求资源的源数据服务器，而客户可能意识不到是在和网关进行通信。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38915"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万维网概述</a:t>
            </a:r>
            <a:endParaRPr lang="en-US" altLang="zh-CN" smtClean="0">
              <a:solidFill>
                <a:srgbClr val="FF0000"/>
              </a:solidFill>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常用的</a:t>
            </a:r>
            <a:r>
              <a:rPr lang="en-US" altLang="zh-CN" sz="2000" smtClean="0">
                <a:latin typeface="Times New Roman" pitchFamily="18" charset="0"/>
              </a:rPr>
              <a:t>WWW</a:t>
            </a:r>
            <a:r>
              <a:rPr lang="zh-CN" altLang="zh-CN" sz="2000" smtClean="0">
                <a:latin typeface="Times New Roman" pitchFamily="18" charset="0"/>
              </a:rPr>
              <a:t>服务器如</a:t>
            </a:r>
            <a:r>
              <a:rPr lang="en-US" altLang="zh-CN" sz="2000" smtClean="0">
                <a:latin typeface="Times New Roman" pitchFamily="18" charset="0"/>
              </a:rPr>
              <a:t>Netscape Web Server</a:t>
            </a:r>
            <a:r>
              <a:rPr lang="zh-CN" altLang="zh-CN" sz="2000" smtClean="0">
                <a:latin typeface="Times New Roman" pitchFamily="18" charset="0"/>
              </a:rPr>
              <a:t>、</a:t>
            </a:r>
            <a:r>
              <a:rPr lang="en-US" altLang="zh-CN" sz="2000" smtClean="0">
                <a:latin typeface="Times New Roman" pitchFamily="18" charset="0"/>
              </a:rPr>
              <a:t>Microsoft IIS</a:t>
            </a:r>
            <a:r>
              <a:rPr lang="zh-CN" altLang="zh-CN" sz="2000" smtClean="0">
                <a:latin typeface="Times New Roman" pitchFamily="18" charset="0"/>
              </a:rPr>
              <a:t>等；常用的浏览器如</a:t>
            </a:r>
            <a:r>
              <a:rPr lang="en-US" altLang="zh-CN" sz="2000" smtClean="0">
                <a:latin typeface="Times New Roman" pitchFamily="18" charset="0"/>
              </a:rPr>
              <a:t>Netscape Navigator</a:t>
            </a:r>
            <a:r>
              <a:rPr lang="zh-CN" altLang="zh-CN" sz="2000" smtClean="0">
                <a:latin typeface="Times New Roman" pitchFamily="18" charset="0"/>
              </a:rPr>
              <a:t>、</a:t>
            </a:r>
            <a:r>
              <a:rPr lang="en-US" altLang="zh-CN" sz="2000" smtClean="0">
                <a:latin typeface="Times New Roman" pitchFamily="18" charset="0"/>
              </a:rPr>
              <a:t>Microsoft IE</a:t>
            </a:r>
            <a:r>
              <a:rPr lang="zh-CN" altLang="zh-CN" sz="2000" smtClean="0">
                <a:latin typeface="Times New Roman" pitchFamily="18" charset="0"/>
              </a:rPr>
              <a:t>。</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万维网是分布式超媒体（</a:t>
            </a:r>
            <a:r>
              <a:rPr lang="en-US" altLang="zh-CN" sz="2000" smtClean="0">
                <a:latin typeface="Times New Roman" pitchFamily="18" charset="0"/>
              </a:rPr>
              <a:t>hypermedia</a:t>
            </a:r>
            <a:r>
              <a:rPr lang="zh-CN" altLang="zh-CN" sz="2000" smtClean="0">
                <a:latin typeface="Times New Roman" pitchFamily="18" charset="0"/>
              </a:rPr>
              <a:t>）系统，它是超文本（</a:t>
            </a:r>
            <a:r>
              <a:rPr lang="en-US" altLang="zh-CN" sz="2000" smtClean="0">
                <a:latin typeface="Times New Roman" pitchFamily="18" charset="0"/>
              </a:rPr>
              <a:t>hypertext</a:t>
            </a:r>
            <a:r>
              <a:rPr lang="zh-CN" altLang="zh-CN" sz="2000" smtClean="0">
                <a:latin typeface="Times New Roman" pitchFamily="18" charset="0"/>
              </a:rPr>
              <a:t>）系统的扩充。一个超文本由多个信息源链接成。利用一个链接可使用户找到另一个文档。这些文档可以位于世界上任何一个接在因特网上的超文本系统中。超文本是万维网的基础。</a:t>
            </a:r>
          </a:p>
          <a:p>
            <a:pPr>
              <a:spcBef>
                <a:spcPct val="0"/>
              </a:spcBef>
            </a:pPr>
            <a:r>
              <a:rPr lang="en-US" altLang="zh-CN" sz="2000" smtClean="0">
                <a:latin typeface="Times New Roman" pitchFamily="18" charset="0"/>
              </a:rPr>
              <a:t>        </a:t>
            </a:r>
            <a:r>
              <a:rPr lang="zh-CN" altLang="zh-CN" sz="2000" smtClean="0">
                <a:latin typeface="Times New Roman" pitchFamily="18" charset="0"/>
              </a:rPr>
              <a:t>超媒体与超文本的区别是文档内容不同。超文本文档仅包含文本信息，而超媒体文档还包含其他表示方式的信息，如图形、图像、声音、动画，甚至活动视频图像。</a:t>
            </a:r>
          </a:p>
          <a:p>
            <a:pPr>
              <a:spcBef>
                <a:spcPct val="0"/>
              </a:spcBef>
            </a:pPr>
            <a:r>
              <a:rPr lang="en-US" altLang="zh-CN" sz="2000" smtClean="0">
                <a:latin typeface="Times New Roman" pitchFamily="18" charset="0"/>
              </a:rPr>
              <a:t>        </a:t>
            </a:r>
            <a:r>
              <a:rPr lang="zh-CN" altLang="zh-CN" sz="2000" smtClean="0">
                <a:latin typeface="Times New Roman" pitchFamily="18" charset="0"/>
              </a:rPr>
              <a:t>万维网必须解决以下几个问题。</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）怎样标志分布在整个因特网上的万维网文档？</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）用何协议实现万维网上各种超链的链接？</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）怎样使各种万维网文档都能在因特网上的各种计算机上显示出来，同时使用户清楚地知道在什么地方存在着超链？</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）怎样使用户能够很方便地找到所需的信息？</a:t>
            </a: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39939"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统一资源定位符</a:t>
            </a: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Internet</a:t>
            </a:r>
            <a:r>
              <a:rPr lang="zh-CN" altLang="zh-CN" sz="2000" smtClean="0">
                <a:latin typeface="Times New Roman" pitchFamily="18" charset="0"/>
              </a:rPr>
              <a:t>具有庞大的网络资源，当用户通过</a:t>
            </a:r>
            <a:r>
              <a:rPr lang="en-US" altLang="zh-CN" sz="2000" smtClean="0">
                <a:latin typeface="Times New Roman" pitchFamily="18" charset="0"/>
              </a:rPr>
              <a:t>WWW</a:t>
            </a:r>
            <a:r>
              <a:rPr lang="zh-CN" altLang="zh-CN" sz="2000" smtClean="0">
                <a:latin typeface="Times New Roman" pitchFamily="18" charset="0"/>
              </a:rPr>
              <a:t>访问这些资源的时候，必须能够唯一标识它们，这是通过</a:t>
            </a:r>
            <a:r>
              <a:rPr lang="en-US" altLang="zh-CN" sz="2000" smtClean="0">
                <a:latin typeface="Times New Roman" pitchFamily="18" charset="0"/>
              </a:rPr>
              <a:t>WWW</a:t>
            </a:r>
            <a:r>
              <a:rPr lang="zh-CN" altLang="zh-CN" sz="2000" smtClean="0">
                <a:latin typeface="Times New Roman" pitchFamily="18" charset="0"/>
              </a:rPr>
              <a:t>的统一资源定位符实现的。统一资源定位符（</a:t>
            </a:r>
            <a:r>
              <a:rPr lang="en-US" altLang="zh-CN" sz="2000" smtClean="0">
                <a:latin typeface="Times New Roman" pitchFamily="18" charset="0"/>
              </a:rPr>
              <a:t>Uniform Resource Locator</a:t>
            </a:r>
            <a:r>
              <a:rPr lang="zh-CN" altLang="zh-CN" sz="2000" smtClean="0">
                <a:latin typeface="Times New Roman" pitchFamily="18" charset="0"/>
              </a:rPr>
              <a:t>，</a:t>
            </a:r>
            <a:r>
              <a:rPr lang="en-US" altLang="zh-CN" sz="2000" smtClean="0">
                <a:latin typeface="Times New Roman" pitchFamily="18" charset="0"/>
              </a:rPr>
              <a:t>URL</a:t>
            </a:r>
            <a:r>
              <a:rPr lang="zh-CN" altLang="zh-CN" sz="2000" smtClean="0">
                <a:latin typeface="Times New Roman" pitchFamily="18" charset="0"/>
              </a:rPr>
              <a:t>），俗称</a:t>
            </a:r>
            <a:r>
              <a:rPr lang="en-US" altLang="zh-CN" sz="2000" smtClean="0">
                <a:latin typeface="Times New Roman" pitchFamily="18" charset="0"/>
              </a:rPr>
              <a:t>“</a:t>
            </a:r>
            <a:r>
              <a:rPr lang="zh-CN" altLang="zh-CN" sz="2000" smtClean="0">
                <a:latin typeface="Times New Roman" pitchFamily="18" charset="0"/>
              </a:rPr>
              <a:t>网址</a:t>
            </a:r>
            <a:r>
              <a:rPr lang="en-US" altLang="zh-CN" sz="2000" smtClean="0">
                <a:latin typeface="Times New Roman" pitchFamily="18" charset="0"/>
              </a:rPr>
              <a:t>”</a:t>
            </a:r>
            <a:r>
              <a:rPr lang="zh-CN" altLang="zh-CN" sz="2000" smtClean="0">
                <a:latin typeface="Times New Roman" pitchFamily="18" charset="0"/>
              </a:rPr>
              <a:t>，是</a:t>
            </a:r>
            <a:r>
              <a:rPr lang="en-US" altLang="zh-CN" sz="2000" smtClean="0">
                <a:latin typeface="Times New Roman" pitchFamily="18" charset="0"/>
              </a:rPr>
              <a:t>WWW</a:t>
            </a:r>
            <a:r>
              <a:rPr lang="zh-CN" altLang="zh-CN" sz="2000" smtClean="0">
                <a:latin typeface="Times New Roman" pitchFamily="18" charset="0"/>
              </a:rPr>
              <a:t>的一种混合语，它表示要访问的主机地址、获取服务所用的协议以及所要浏览文件的路径和名字。统一资源定位符</a:t>
            </a:r>
            <a:r>
              <a:rPr lang="en-US" altLang="zh-CN" sz="2000" smtClean="0">
                <a:latin typeface="Times New Roman" pitchFamily="18" charset="0"/>
              </a:rPr>
              <a:t>URL</a:t>
            </a:r>
            <a:r>
              <a:rPr lang="zh-CN" altLang="zh-CN" sz="2000" smtClean="0">
                <a:latin typeface="Times New Roman" pitchFamily="18" charset="0"/>
              </a:rPr>
              <a:t>是对可以从因特网上得到的资源的位置和访问方法的一种简洁的表示。</a:t>
            </a:r>
            <a:r>
              <a:rPr lang="en-US" altLang="zh-CN" sz="2000" smtClean="0">
                <a:latin typeface="Times New Roman" pitchFamily="18" charset="0"/>
              </a:rPr>
              <a:t>URL </a:t>
            </a:r>
            <a:r>
              <a:rPr lang="zh-CN" altLang="zh-CN" sz="2000" smtClean="0">
                <a:latin typeface="Times New Roman" pitchFamily="18" charset="0"/>
              </a:rPr>
              <a:t>给资源的位置提供一种抽象的识别方法，并用这种方法给资源定位。只要能够对资源定位，系统就可以对资源进行各种操作，如存取、更新、替换和查找其属性。</a:t>
            </a:r>
            <a:r>
              <a:rPr lang="en-US" altLang="zh-CN" sz="2000" smtClean="0">
                <a:latin typeface="Times New Roman" pitchFamily="18" charset="0"/>
              </a:rPr>
              <a:t>URL </a:t>
            </a:r>
            <a:r>
              <a:rPr lang="zh-CN" altLang="zh-CN" sz="2000" smtClean="0">
                <a:latin typeface="Times New Roman" pitchFamily="18" charset="0"/>
              </a:rPr>
              <a:t>相当于一个文件名在网络范围的扩展。因此</a:t>
            </a:r>
            <a:r>
              <a:rPr lang="en-US" altLang="zh-CN" sz="2000" smtClean="0">
                <a:latin typeface="Times New Roman" pitchFamily="18" charset="0"/>
              </a:rPr>
              <a:t> URL </a:t>
            </a:r>
            <a:r>
              <a:rPr lang="zh-CN" altLang="zh-CN" sz="2000" smtClean="0">
                <a:latin typeface="Times New Roman" pitchFamily="18" charset="0"/>
              </a:rPr>
              <a:t>是与因特网相连的机器上的任何可访问对象的一个指针。</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由以冒号隔开的两大部分组成，并且在</a:t>
            </a:r>
            <a:r>
              <a:rPr lang="en-US" altLang="zh-CN" sz="2000" smtClean="0">
                <a:latin typeface="Times New Roman" pitchFamily="18" charset="0"/>
              </a:rPr>
              <a:t> URL </a:t>
            </a:r>
            <a:r>
              <a:rPr lang="zh-CN" altLang="zh-CN" sz="2000" smtClean="0">
                <a:latin typeface="Times New Roman" pitchFamily="18" charset="0"/>
              </a:rPr>
              <a:t>中的字符对大写或小写没有要求。</a:t>
            </a:r>
            <a:r>
              <a:rPr lang="en-US" altLang="zh-CN" sz="2000" smtClean="0">
                <a:latin typeface="Times New Roman" pitchFamily="18" charset="0"/>
              </a:rPr>
              <a:t>URL </a:t>
            </a:r>
            <a:r>
              <a:rPr lang="zh-CN" altLang="zh-CN" sz="2000" smtClean="0">
                <a:latin typeface="Times New Roman" pitchFamily="18" charset="0"/>
              </a:rPr>
              <a:t>的一般形式是</a:t>
            </a:r>
            <a:r>
              <a:rPr lang="zh-CN" altLang="en-US"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&lt;</a:t>
            </a:r>
            <a:r>
              <a:rPr lang="zh-CN" altLang="zh-CN" sz="2000" smtClean="0">
                <a:latin typeface="Times New Roman" pitchFamily="18" charset="0"/>
              </a:rPr>
              <a:t>协议</a:t>
            </a:r>
            <a:r>
              <a:rPr lang="en-US" altLang="zh-CN" sz="2000" smtClean="0">
                <a:latin typeface="Times New Roman" pitchFamily="18" charset="0"/>
              </a:rPr>
              <a:t>&gt;</a:t>
            </a:r>
            <a:r>
              <a:rPr lang="zh-CN" altLang="zh-CN" sz="2000" smtClean="0">
                <a:latin typeface="Times New Roman" pitchFamily="18" charset="0"/>
              </a:rPr>
              <a:t>：</a:t>
            </a:r>
            <a:r>
              <a:rPr lang="en-US" altLang="zh-CN" sz="2000" smtClean="0">
                <a:latin typeface="Times New Roman" pitchFamily="18" charset="0"/>
              </a:rPr>
              <a:t>//&lt;</a:t>
            </a:r>
            <a:r>
              <a:rPr lang="zh-CN" altLang="zh-CN" sz="2000" smtClean="0">
                <a:latin typeface="Times New Roman" pitchFamily="18" charset="0"/>
              </a:rPr>
              <a:t>主机</a:t>
            </a:r>
            <a:r>
              <a:rPr lang="en-US" altLang="zh-CN" sz="2000" smtClean="0">
                <a:latin typeface="Times New Roman" pitchFamily="18" charset="0"/>
              </a:rPr>
              <a:t>&gt;</a:t>
            </a:r>
            <a:r>
              <a:rPr lang="zh-CN" altLang="zh-CN" sz="2000" smtClean="0">
                <a:latin typeface="Times New Roman" pitchFamily="18" charset="0"/>
              </a:rPr>
              <a:t>：</a:t>
            </a:r>
            <a:r>
              <a:rPr lang="en-US" altLang="zh-CN" sz="2000" smtClean="0">
                <a:latin typeface="Times New Roman" pitchFamily="18" charset="0"/>
              </a:rPr>
              <a:t>&lt;</a:t>
            </a:r>
            <a:r>
              <a:rPr lang="zh-CN" altLang="zh-CN" sz="2000" smtClean="0">
                <a:latin typeface="Times New Roman" pitchFamily="18" charset="0"/>
              </a:rPr>
              <a:t>端口</a:t>
            </a:r>
            <a:r>
              <a:rPr lang="en-US" altLang="zh-CN" sz="2000" smtClean="0">
                <a:latin typeface="Times New Roman" pitchFamily="18" charset="0"/>
              </a:rPr>
              <a:t>&gt;/&lt;</a:t>
            </a:r>
            <a:r>
              <a:rPr lang="zh-CN" altLang="zh-CN" sz="2000" smtClean="0">
                <a:latin typeface="Times New Roman" pitchFamily="18" charset="0"/>
              </a:rPr>
              <a:t>路径</a:t>
            </a:r>
            <a:r>
              <a:rPr lang="en-US" altLang="zh-CN" sz="2000" smtClean="0">
                <a:latin typeface="Times New Roman" pitchFamily="18" charset="0"/>
              </a:rPr>
              <a:t>&gt;</a:t>
            </a:r>
            <a:endParaRPr lang="zh-CN" altLang="zh-CN" sz="2000" smtClean="0">
              <a:latin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40963"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统一资源定位符</a:t>
            </a: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第一部分是协议（或称为服务方式）；第二部分是存有该资源的主机</a:t>
            </a:r>
            <a:r>
              <a:rPr lang="en-US" altLang="zh-CN" sz="2000" smtClean="0">
                <a:latin typeface="Times New Roman" pitchFamily="18" charset="0"/>
              </a:rPr>
              <a:t>IP</a:t>
            </a:r>
            <a:r>
              <a:rPr lang="zh-CN" altLang="zh-CN" sz="2000" smtClean="0">
                <a:latin typeface="Times New Roman" pitchFamily="18" charset="0"/>
              </a:rPr>
              <a:t>地址（有时也包括端口号）；第三部分是主机资源的具体地址，如端口和路径等。第一部分和第二部分之间用</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符号隔开，冒号和两个斜线是规定的格式；第二部分和第三部分用</a:t>
            </a:r>
            <a:r>
              <a:rPr lang="en-US" altLang="zh-CN" sz="2000" smtClean="0">
                <a:latin typeface="Times New Roman" pitchFamily="18" charset="0"/>
              </a:rPr>
              <a:t>“/”</a:t>
            </a:r>
            <a:r>
              <a:rPr lang="zh-CN" altLang="zh-CN" sz="2000" smtClean="0">
                <a:latin typeface="Times New Roman" pitchFamily="18" charset="0"/>
              </a:rPr>
              <a:t>符号隔开。第一部分和第二部分是不可缺少的，第三部分有时可以省略。主机是存放资源的主机在因特网中的域名，端口路径有时可省略，若再省略文件的</a:t>
            </a:r>
            <a:r>
              <a:rPr lang="en-US" altLang="zh-CN" sz="2000" smtClean="0">
                <a:latin typeface="Times New Roman" pitchFamily="18" charset="0"/>
              </a:rPr>
              <a:t>&lt;</a:t>
            </a:r>
            <a:r>
              <a:rPr lang="zh-CN" altLang="zh-CN" sz="2000" smtClean="0">
                <a:latin typeface="Times New Roman" pitchFamily="18" charset="0"/>
              </a:rPr>
              <a:t>路径</a:t>
            </a:r>
            <a:r>
              <a:rPr lang="en-US" altLang="zh-CN" sz="2000" smtClean="0">
                <a:latin typeface="Times New Roman" pitchFamily="18" charset="0"/>
              </a:rPr>
              <a:t>&gt;</a:t>
            </a:r>
            <a:r>
              <a:rPr lang="zh-CN" altLang="zh-CN" sz="2000" smtClean="0">
                <a:latin typeface="Times New Roman" pitchFamily="18" charset="0"/>
              </a:rPr>
              <a:t>项，则</a:t>
            </a:r>
            <a:r>
              <a:rPr lang="en-US" altLang="zh-CN" sz="2000" smtClean="0">
                <a:latin typeface="Times New Roman" pitchFamily="18" charset="0"/>
              </a:rPr>
              <a:t> URL </a:t>
            </a:r>
            <a:r>
              <a:rPr lang="zh-CN" altLang="zh-CN" sz="2000" smtClean="0">
                <a:latin typeface="Times New Roman" pitchFamily="18" charset="0"/>
              </a:rPr>
              <a:t>就指到因特网上的某个主页（</a:t>
            </a:r>
            <a:r>
              <a:rPr lang="en-US" altLang="zh-CN" sz="2000" smtClean="0">
                <a:latin typeface="Times New Roman" pitchFamily="18" charset="0"/>
              </a:rPr>
              <a:t>home page</a:t>
            </a:r>
            <a:r>
              <a:rPr lang="zh-CN" altLang="zh-CN" sz="2000" smtClean="0">
                <a:latin typeface="Times New Roman" pitchFamily="18" charset="0"/>
              </a:rPr>
              <a:t>）或</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 </a:t>
            </a: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例如，</a:t>
            </a:r>
            <a:r>
              <a:rPr lang="en-US" altLang="zh-CN" sz="2000" smtClean="0">
                <a:latin typeface="Times New Roman" pitchFamily="18" charset="0"/>
              </a:rPr>
              <a:t>http</a:t>
            </a:r>
            <a:r>
              <a:rPr lang="zh-CN" altLang="zh-CN" sz="2000" smtClean="0">
                <a:latin typeface="Times New Roman" pitchFamily="18" charset="0"/>
              </a:rPr>
              <a:t>：</a:t>
            </a:r>
            <a:r>
              <a:rPr lang="en-US" altLang="zh-CN" sz="2000" smtClean="0">
                <a:latin typeface="Times New Roman" pitchFamily="18" charset="0"/>
              </a:rPr>
              <a:t>//www.w3.org/welcome.html</a:t>
            </a:r>
            <a:r>
              <a:rPr lang="zh-CN" altLang="zh-CN" sz="2000" smtClean="0">
                <a:latin typeface="Times New Roman" pitchFamily="18" charset="0"/>
              </a:rPr>
              <a:t>是一个</a:t>
            </a:r>
            <a:r>
              <a:rPr lang="en-US" altLang="zh-CN" sz="2000" smtClean="0">
                <a:latin typeface="Times New Roman" pitchFamily="18" charset="0"/>
              </a:rPr>
              <a:t>URL</a:t>
            </a:r>
            <a:r>
              <a:rPr lang="zh-CN" altLang="zh-CN" sz="2000" smtClean="0">
                <a:latin typeface="Times New Roman" pitchFamily="18" charset="0"/>
              </a:rPr>
              <a:t>，其中</a:t>
            </a:r>
            <a:r>
              <a:rPr lang="en-US" altLang="zh-CN" sz="2000" smtClean="0">
                <a:latin typeface="Times New Roman" pitchFamily="18" charset="0"/>
              </a:rPr>
              <a:t>http</a:t>
            </a:r>
            <a:r>
              <a:rPr lang="zh-CN" altLang="zh-CN" sz="2000" smtClean="0">
                <a:latin typeface="Times New Roman" pitchFamily="18" charset="0"/>
              </a:rPr>
              <a:t>是协议名称，</a:t>
            </a:r>
            <a:r>
              <a:rPr lang="en-US" altLang="zh-CN" sz="2000" smtClean="0">
                <a:latin typeface="Times New Roman" pitchFamily="18" charset="0"/>
              </a:rPr>
              <a:t>www.w3.org</a:t>
            </a:r>
            <a:r>
              <a:rPr lang="zh-CN" altLang="zh-CN" sz="2000" smtClean="0">
                <a:latin typeface="Times New Roman" pitchFamily="18" charset="0"/>
              </a:rPr>
              <a:t>是服务主机名，</a:t>
            </a:r>
            <a:r>
              <a:rPr lang="en-US" altLang="zh-CN" sz="2000" smtClean="0">
                <a:latin typeface="Times New Roman" pitchFamily="18" charset="0"/>
              </a:rPr>
              <a:t>welcome.html</a:t>
            </a:r>
            <a:r>
              <a:rPr lang="zh-CN" altLang="zh-CN" sz="2000" smtClean="0">
                <a:latin typeface="Times New Roman" pitchFamily="18" charset="0"/>
              </a:rPr>
              <a:t>是网页的文件名。</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41987"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统一资源定位符</a:t>
            </a:r>
          </a:p>
          <a:p>
            <a:pPr>
              <a:spcBef>
                <a:spcPct val="0"/>
              </a:spcBef>
            </a:pPr>
            <a:r>
              <a:rPr lang="en-US" altLang="zh-CN" sz="2000" smtClean="0">
                <a:latin typeface="Times New Roman" pitchFamily="18" charset="0"/>
              </a:rPr>
              <a:t>        </a:t>
            </a:r>
            <a:r>
              <a:rPr lang="zh-CN" altLang="zh-CN" sz="2000" smtClean="0">
                <a:latin typeface="Times New Roman" pitchFamily="18" charset="0"/>
              </a:rPr>
              <a:t>如果用户选择了一个要访问的网页，则浏览器和</a:t>
            </a:r>
            <a:r>
              <a:rPr lang="en-US" altLang="zh-CN" sz="2000" smtClean="0">
                <a:latin typeface="Times New Roman" pitchFamily="18" charset="0"/>
              </a:rPr>
              <a:t>Web</a:t>
            </a:r>
            <a:r>
              <a:rPr lang="zh-CN" altLang="zh-CN" sz="2000" smtClean="0">
                <a:latin typeface="Times New Roman" pitchFamily="18" charset="0"/>
              </a:rPr>
              <a:t>服务器的交互过程如下。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）浏览器计算出</a:t>
            </a:r>
            <a:r>
              <a:rPr lang="en-US" altLang="zh-CN" sz="2000" smtClean="0">
                <a:latin typeface="Times New Roman" pitchFamily="18" charset="0"/>
              </a:rPr>
              <a:t>URL</a:t>
            </a:r>
            <a:r>
              <a:rPr lang="zh-CN" altLang="zh-CN" sz="2000" smtClean="0">
                <a:latin typeface="Times New Roman" pitchFamily="18" charset="0"/>
              </a:rPr>
              <a:t>，如上例所示。</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）浏览器通过</a:t>
            </a:r>
            <a:r>
              <a:rPr lang="en-US" altLang="zh-CN" sz="2000" smtClean="0">
                <a:latin typeface="Times New Roman" pitchFamily="18" charset="0"/>
              </a:rPr>
              <a:t>DNS</a:t>
            </a:r>
            <a:r>
              <a:rPr lang="zh-CN" altLang="zh-CN" sz="2000" smtClean="0">
                <a:latin typeface="Times New Roman" pitchFamily="18" charset="0"/>
              </a:rPr>
              <a:t>服务器查找</a:t>
            </a:r>
            <a:r>
              <a:rPr lang="en-US" altLang="zh-CN" sz="2000" smtClean="0">
                <a:latin typeface="Times New Roman" pitchFamily="18" charset="0"/>
              </a:rPr>
              <a:t>www.w3.org</a:t>
            </a:r>
            <a:r>
              <a:rPr lang="zh-CN" altLang="zh-CN" sz="2000" smtClean="0">
                <a:latin typeface="Times New Roman" pitchFamily="18" charset="0"/>
              </a:rPr>
              <a:t>的</a:t>
            </a:r>
            <a:r>
              <a:rPr lang="en-US" altLang="zh-CN" sz="2000" smtClean="0">
                <a:latin typeface="Times New Roman" pitchFamily="18" charset="0"/>
              </a:rPr>
              <a:t>IP</a:t>
            </a:r>
            <a:r>
              <a:rPr lang="zh-CN" altLang="zh-CN" sz="2000" smtClean="0">
                <a:latin typeface="Times New Roman" pitchFamily="18" charset="0"/>
              </a:rPr>
              <a:t>地址。</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DNS</a:t>
            </a:r>
            <a:r>
              <a:rPr lang="zh-CN" altLang="zh-CN" sz="2000" smtClean="0">
                <a:latin typeface="Times New Roman" pitchFamily="18" charset="0"/>
              </a:rPr>
              <a:t>给出</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18.23.0.32</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）浏览器与主机（</a:t>
            </a:r>
            <a:r>
              <a:rPr lang="en-US" altLang="zh-CN" sz="2000" smtClean="0">
                <a:latin typeface="Times New Roman" pitchFamily="18" charset="0"/>
              </a:rPr>
              <a:t>18.23.0.32</a:t>
            </a:r>
            <a:r>
              <a:rPr lang="zh-CN" altLang="zh-CN" sz="2000" smtClean="0">
                <a:latin typeface="Times New Roman" pitchFamily="18" charset="0"/>
              </a:rPr>
              <a:t>）的端口</a:t>
            </a:r>
            <a:r>
              <a:rPr lang="en-US" altLang="zh-CN" sz="2000" smtClean="0">
                <a:latin typeface="Times New Roman" pitchFamily="18" charset="0"/>
              </a:rPr>
              <a:t>80</a:t>
            </a:r>
            <a:r>
              <a:rPr lang="zh-CN" altLang="zh-CN" sz="2000" smtClean="0">
                <a:latin typeface="Times New Roman" pitchFamily="18" charset="0"/>
              </a:rPr>
              <a:t>建立</a:t>
            </a:r>
            <a:r>
              <a:rPr lang="en-US" altLang="zh-CN" sz="2000" smtClean="0">
                <a:latin typeface="Times New Roman" pitchFamily="18" charset="0"/>
              </a:rPr>
              <a:t>TCP</a:t>
            </a:r>
            <a:r>
              <a:rPr lang="zh-CN" altLang="zh-CN" sz="2000" smtClean="0">
                <a:latin typeface="Times New Roman" pitchFamily="18" charset="0"/>
              </a:rPr>
              <a:t>连接。</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）浏览器发出请求</a:t>
            </a:r>
            <a:r>
              <a:rPr lang="en-US" altLang="zh-CN" sz="2000" smtClean="0">
                <a:latin typeface="Times New Roman" pitchFamily="18" charset="0"/>
              </a:rPr>
              <a:t>GET/welcome.html</a:t>
            </a:r>
            <a:r>
              <a:rPr lang="zh-CN" altLang="zh-CN" sz="2000" smtClean="0">
                <a:latin typeface="Times New Roman" pitchFamily="18" charset="0"/>
              </a:rPr>
              <a:t>文件。</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www.w3.org</a:t>
            </a:r>
            <a:r>
              <a:rPr lang="zh-CN" altLang="zh-CN" sz="2000" smtClean="0">
                <a:latin typeface="Times New Roman" pitchFamily="18" charset="0"/>
              </a:rPr>
              <a:t>服务器发送</a:t>
            </a:r>
            <a:r>
              <a:rPr lang="en-US" altLang="zh-CN" sz="2000" smtClean="0">
                <a:latin typeface="Times New Roman" pitchFamily="18" charset="0"/>
              </a:rPr>
              <a:t>welcome.html</a:t>
            </a:r>
            <a:r>
              <a:rPr lang="zh-CN" altLang="zh-CN" sz="2000" smtClean="0">
                <a:latin typeface="Times New Roman" pitchFamily="18" charset="0"/>
              </a:rPr>
              <a:t>文件。</a:t>
            </a:r>
          </a:p>
          <a:p>
            <a:pPr>
              <a:spcBef>
                <a:spcPct val="0"/>
              </a:spcBef>
            </a:pP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）释放</a:t>
            </a:r>
            <a:r>
              <a:rPr lang="en-US" altLang="zh-CN" sz="2000" smtClean="0">
                <a:latin typeface="Times New Roman" pitchFamily="18" charset="0"/>
              </a:rPr>
              <a:t>TCP</a:t>
            </a:r>
            <a:r>
              <a:rPr lang="zh-CN" altLang="zh-CN" sz="2000" smtClean="0">
                <a:latin typeface="Times New Roman" pitchFamily="18" charset="0"/>
              </a:rPr>
              <a:t>连接。</a:t>
            </a:r>
          </a:p>
          <a:p>
            <a:pPr>
              <a:spcBef>
                <a:spcPct val="0"/>
              </a:spcBef>
            </a:pP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）浏览器显示</a:t>
            </a:r>
            <a:r>
              <a:rPr lang="en-US" altLang="zh-CN" sz="2000" smtClean="0">
                <a:latin typeface="Times New Roman" pitchFamily="18" charset="0"/>
              </a:rPr>
              <a:t>welcome.html</a:t>
            </a:r>
            <a:r>
              <a:rPr lang="zh-CN" altLang="zh-CN" sz="2000" smtClean="0">
                <a:latin typeface="Times New Roman" pitchFamily="18" charset="0"/>
              </a:rPr>
              <a:t>文件。</a:t>
            </a:r>
          </a:p>
          <a:p>
            <a:pPr>
              <a:spcBef>
                <a:spcPct val="0"/>
              </a:spcBef>
            </a:pPr>
            <a:r>
              <a:rPr lang="en-US" altLang="zh-CN" sz="2000" smtClean="0">
                <a:latin typeface="Times New Roman" pitchFamily="18" charset="0"/>
              </a:rPr>
              <a:t>        </a:t>
            </a:r>
            <a:r>
              <a:rPr lang="zh-CN" altLang="zh-CN" sz="2000" smtClean="0">
                <a:latin typeface="Times New Roman" pitchFamily="18" charset="0"/>
              </a:rPr>
              <a:t>其中第（</a:t>
            </a:r>
            <a:r>
              <a:rPr lang="en-US" altLang="zh-CN" sz="2000" smtClean="0">
                <a:latin typeface="Times New Roman" pitchFamily="18" charset="0"/>
              </a:rPr>
              <a:t>5</a:t>
            </a:r>
            <a:r>
              <a:rPr lang="zh-CN" altLang="zh-CN" sz="2000" smtClean="0">
                <a:latin typeface="Times New Roman" pitchFamily="18" charset="0"/>
              </a:rPr>
              <a:t>）步的</a:t>
            </a:r>
            <a:r>
              <a:rPr lang="en-US" altLang="zh-CN" sz="2000" smtClean="0">
                <a:latin typeface="Times New Roman" pitchFamily="18" charset="0"/>
              </a:rPr>
              <a:t>“GET”</a:t>
            </a:r>
            <a:r>
              <a:rPr lang="zh-CN" altLang="zh-CN" sz="2000" smtClean="0">
                <a:latin typeface="Times New Roman" pitchFamily="18" charset="0"/>
              </a:rPr>
              <a:t>是</a:t>
            </a:r>
            <a:r>
              <a:rPr lang="en-US" altLang="zh-CN" sz="2000" smtClean="0">
                <a:latin typeface="Times New Roman" pitchFamily="18" charset="0"/>
              </a:rPr>
              <a:t>HTTP</a:t>
            </a:r>
            <a:r>
              <a:rPr lang="zh-CN" altLang="zh-CN" sz="2000" smtClean="0">
                <a:latin typeface="Times New Roman" pitchFamily="18" charset="0"/>
              </a:rPr>
              <a:t>协议提供的少数操作方法中的一种，其含义是读一个网页。常用的还有</a:t>
            </a:r>
            <a:r>
              <a:rPr lang="en-US" altLang="zh-CN" sz="2000" smtClean="0">
                <a:latin typeface="Times New Roman" pitchFamily="18" charset="0"/>
              </a:rPr>
              <a:t>HEAD</a:t>
            </a:r>
            <a:r>
              <a:rPr lang="zh-CN" altLang="zh-CN" sz="2000" smtClean="0">
                <a:latin typeface="Times New Roman" pitchFamily="18" charset="0"/>
              </a:rPr>
              <a:t>（读网页的头信息）和</a:t>
            </a:r>
            <a:r>
              <a:rPr lang="en-US" altLang="zh-CN" sz="2000" smtClean="0">
                <a:latin typeface="Times New Roman" pitchFamily="18" charset="0"/>
              </a:rPr>
              <a:t>POST</a:t>
            </a:r>
            <a:r>
              <a:rPr lang="zh-CN" altLang="zh-CN" sz="2000" smtClean="0">
                <a:latin typeface="Times New Roman" pitchFamily="18" charset="0"/>
              </a:rPr>
              <a:t>（把消息加到指定的网页上）等。另外，要说明的是很多浏览器不但支持</a:t>
            </a:r>
            <a:r>
              <a:rPr lang="en-US" altLang="zh-CN" sz="2000" smtClean="0">
                <a:latin typeface="Times New Roman" pitchFamily="18" charset="0"/>
              </a:rPr>
              <a:t>HTTP</a:t>
            </a:r>
            <a:r>
              <a:rPr lang="zh-CN" altLang="zh-CN" sz="2000" smtClean="0">
                <a:latin typeface="Times New Roman" pitchFamily="18" charset="0"/>
              </a:rPr>
              <a:t>协议，还支持</a:t>
            </a:r>
            <a:r>
              <a:rPr lang="en-US" altLang="zh-CN" sz="2000" smtClean="0">
                <a:latin typeface="Times New Roman" pitchFamily="18" charset="0"/>
              </a:rPr>
              <a:t>FTP</a:t>
            </a:r>
            <a:r>
              <a:rPr lang="zh-CN" altLang="zh-CN" sz="2000" smtClean="0">
                <a:latin typeface="Times New Roman" pitchFamily="18" charset="0"/>
              </a:rPr>
              <a:t>、</a:t>
            </a:r>
            <a:r>
              <a:rPr lang="en-US" altLang="zh-CN" sz="2000" smtClean="0">
                <a:latin typeface="Times New Roman" pitchFamily="18" charset="0"/>
              </a:rPr>
              <a:t>Telnet</a:t>
            </a:r>
            <a:r>
              <a:rPr lang="zh-CN" altLang="zh-CN" sz="2000" smtClean="0">
                <a:latin typeface="Times New Roman" pitchFamily="18" charset="0"/>
              </a:rPr>
              <a:t>、</a:t>
            </a:r>
            <a:r>
              <a:rPr lang="en-US" altLang="zh-CN" sz="2000" smtClean="0">
                <a:latin typeface="Times New Roman" pitchFamily="18" charset="0"/>
              </a:rPr>
              <a:t>Gopher</a:t>
            </a:r>
            <a:r>
              <a:rPr lang="zh-CN" altLang="zh-CN" sz="2000" smtClean="0">
                <a:latin typeface="Times New Roman" pitchFamily="18" charset="0"/>
              </a:rPr>
              <a:t>等，使用方法与</a:t>
            </a:r>
            <a:r>
              <a:rPr lang="en-US" altLang="zh-CN" sz="2000" smtClean="0">
                <a:latin typeface="Times New Roman" pitchFamily="18" charset="0"/>
              </a:rPr>
              <a:t>HTTP</a:t>
            </a:r>
            <a:r>
              <a:rPr lang="zh-CN" altLang="zh-CN" sz="2000" smtClean="0">
                <a:latin typeface="Times New Roman" pitchFamily="18" charset="0"/>
              </a:rPr>
              <a:t>完全一样。正因为如此，很多人认为</a:t>
            </a:r>
            <a:r>
              <a:rPr lang="en-US" altLang="zh-CN" sz="2000" smtClean="0">
                <a:latin typeface="Times New Roman" pitchFamily="18" charset="0"/>
              </a:rPr>
              <a:t>WWW</a:t>
            </a:r>
            <a:r>
              <a:rPr lang="zh-CN" altLang="zh-CN" sz="2000" smtClean="0">
                <a:latin typeface="Times New Roman" pitchFamily="18" charset="0"/>
              </a:rPr>
              <a:t>是无所不能的。</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第一节 域名系统</a:t>
            </a:r>
          </a:p>
        </p:txBody>
      </p:sp>
      <p:sp>
        <p:nvSpPr>
          <p:cNvPr id="6147" name="内容占位符 2"/>
          <p:cNvSpPr>
            <a:spLocks noGrp="1"/>
          </p:cNvSpPr>
          <p:nvPr>
            <p:ph idx="1"/>
          </p:nvPr>
        </p:nvSpPr>
        <p:spPr>
          <a:xfrm>
            <a:off x="179388" y="908050"/>
            <a:ext cx="8856662" cy="5761038"/>
          </a:xfrm>
        </p:spPr>
        <p:txBody>
          <a:bodyPr/>
          <a:lstStyle/>
          <a:p>
            <a:pPr>
              <a:spcBef>
                <a:spcPct val="0"/>
              </a:spcBef>
            </a:pPr>
            <a:r>
              <a:rPr lang="zh-CN" altLang="zh-CN" smtClean="0">
                <a:solidFill>
                  <a:srgbClr val="FF0000"/>
                </a:solidFill>
              </a:rPr>
              <a:t>域名系统概述</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一个良好的域名系统应该满足以下条件：首先，主机名称是全局唯一的，即能够在整个因特网通用；其次，要便于管理，因特网中的主机名称的管理工作包括名称分配、名称确认和名称回收等；最后，要便于映射，即便于名称与</a:t>
            </a:r>
            <a:r>
              <a:rPr lang="en-US" altLang="zh-CN" sz="2000" smtClean="0">
                <a:latin typeface="Times New Roman" pitchFamily="18" charset="0"/>
              </a:rPr>
              <a:t>IP</a:t>
            </a:r>
            <a:r>
              <a:rPr lang="zh-CN" altLang="zh-CN" sz="2000" smtClean="0">
                <a:latin typeface="Times New Roman" pitchFamily="18" charset="0"/>
              </a:rPr>
              <a:t>地址之间的映射。名字到</a:t>
            </a:r>
            <a:r>
              <a:rPr lang="en-US" altLang="zh-CN" sz="2000" smtClean="0">
                <a:latin typeface="Times New Roman" pitchFamily="18" charset="0"/>
              </a:rPr>
              <a:t> IP </a:t>
            </a:r>
            <a:r>
              <a:rPr lang="zh-CN" altLang="zh-CN" sz="2000" smtClean="0">
                <a:latin typeface="Times New Roman" pitchFamily="18" charset="0"/>
              </a:rPr>
              <a:t>地址的解析是由若干个域名服务器程序完成的。域名服务器程序在专设的节点上运行，运行该程序的机器称为域名服务器。</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许多应用层软件经常直接使用域名系统</a:t>
            </a:r>
            <a:r>
              <a:rPr lang="en-US" altLang="zh-CN" sz="2000" smtClean="0">
                <a:latin typeface="Times New Roman" pitchFamily="18" charset="0"/>
              </a:rPr>
              <a:t> DNS</a:t>
            </a:r>
            <a:r>
              <a:rPr lang="zh-CN" altLang="zh-CN" sz="2000" smtClean="0">
                <a:latin typeface="Times New Roman" pitchFamily="18" charset="0"/>
              </a:rPr>
              <a:t>，但计算机的用户只是间接而不是直接使用域名系统。因特网采用层次结构的命名树作为主机的名字，并使用分布式的域名系统</a:t>
            </a:r>
            <a:r>
              <a:rPr lang="en-US" altLang="zh-CN" sz="2000" smtClean="0">
                <a:latin typeface="Times New Roman" pitchFamily="18" charset="0"/>
              </a:rPr>
              <a:t> DNS</a:t>
            </a:r>
            <a:r>
              <a:rPr lang="zh-CN" altLang="zh-CN" sz="2000" smtClean="0">
                <a:latin typeface="Times New Roman" pitchFamily="18" charset="0"/>
              </a:rPr>
              <a:t>，这样就算单个计算机出了故障，也不会妨碍整个系统的正常运行。</a:t>
            </a:r>
          </a:p>
          <a:p>
            <a:pPr>
              <a:spcBef>
                <a:spcPct val="0"/>
              </a:spcBef>
            </a:pPr>
            <a:r>
              <a:rPr lang="en-US" altLang="zh-CN" sz="2000" smtClean="0">
                <a:latin typeface="Times New Roman" pitchFamily="18" charset="0"/>
              </a:rPr>
              <a:t>        </a:t>
            </a:r>
            <a:r>
              <a:rPr lang="zh-CN" altLang="zh-CN" sz="2000" smtClean="0">
                <a:latin typeface="Times New Roman" pitchFamily="18" charset="0"/>
              </a:rPr>
              <a:t>早期因特网用户很少，只用一级命名就可以标识全部网络用户。此时，采用的域名结构是平面型命名机制。这种命名机制的优点是名称简短，结构简单，每台主机名由一个字符串组成，没有进一步的层次结构，随着网络用户的大量增加，域名冲突的可能性越来越大，单一的中央管理机构的工作负担也变得越来越重，集中式单一映射表要响应大量主机的映射请求，所以地址映射效率也越来越低，在这种情况下，因特网采用了层次型命名机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43011"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统一资源定位符</a:t>
            </a:r>
          </a:p>
          <a:p>
            <a:pPr>
              <a:spcBef>
                <a:spcPct val="0"/>
              </a:spcBef>
            </a:pPr>
            <a:r>
              <a:rPr lang="en-US" altLang="zh-CN" sz="2000" smtClean="0">
                <a:latin typeface="Times New Roman" pitchFamily="18" charset="0"/>
              </a:rPr>
              <a:t>        URL</a:t>
            </a:r>
            <a:r>
              <a:rPr lang="zh-CN" altLang="zh-CN" sz="2000" smtClean="0">
                <a:latin typeface="Times New Roman" pitchFamily="18" charset="0"/>
              </a:rPr>
              <a:t>最常用的访问方式为以下三种。</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ftp</a:t>
            </a:r>
            <a:r>
              <a:rPr lang="zh-CN" altLang="zh-CN" sz="2000" smtClean="0">
                <a:latin typeface="Times New Roman" pitchFamily="18" charset="0"/>
              </a:rPr>
              <a:t>：文件传送协议</a:t>
            </a:r>
            <a:r>
              <a:rPr lang="en-US" altLang="zh-CN" sz="2000" smtClean="0">
                <a:latin typeface="Times New Roman" pitchFamily="18" charset="0"/>
              </a:rPr>
              <a:t> FTP</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http</a:t>
            </a:r>
            <a:r>
              <a:rPr lang="zh-CN" altLang="zh-CN" sz="2000" smtClean="0">
                <a:latin typeface="Times New Roman" pitchFamily="18" charset="0"/>
              </a:rPr>
              <a:t>：超文本传送协议</a:t>
            </a:r>
            <a:r>
              <a:rPr lang="en-US" altLang="zh-CN" sz="2000" smtClean="0">
                <a:latin typeface="Times New Roman" pitchFamily="18" charset="0"/>
              </a:rPr>
              <a:t>HTTP</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News</a:t>
            </a:r>
            <a:r>
              <a:rPr lang="zh-CN" altLang="zh-CN" sz="2000" smtClean="0">
                <a:latin typeface="Times New Roman" pitchFamily="18" charset="0"/>
              </a:rPr>
              <a:t>：</a:t>
            </a:r>
            <a:r>
              <a:rPr lang="en-US" altLang="zh-CN" sz="2000" smtClean="0">
                <a:latin typeface="Times New Roman" pitchFamily="18" charset="0"/>
              </a:rPr>
              <a:t>USENET </a:t>
            </a:r>
            <a:r>
              <a:rPr lang="zh-CN" altLang="zh-CN" sz="2000" smtClean="0">
                <a:latin typeface="Times New Roman" pitchFamily="18" charset="0"/>
              </a:rPr>
              <a:t>新闻。</a:t>
            </a:r>
          </a:p>
          <a:p>
            <a:pPr>
              <a:spcBef>
                <a:spcPct val="0"/>
              </a:spcBef>
            </a:pPr>
            <a:r>
              <a:rPr lang="en-US" altLang="zh-CN" sz="2000" smtClean="0">
                <a:latin typeface="Times New Roman" pitchFamily="18" charset="0"/>
              </a:rPr>
              <a:t>        </a:t>
            </a:r>
            <a:r>
              <a:rPr lang="zh-CN" altLang="zh-CN" sz="2000" smtClean="0">
                <a:latin typeface="Times New Roman" pitchFamily="18" charset="0"/>
              </a:rPr>
              <a:t>某些</a:t>
            </a:r>
            <a:r>
              <a:rPr lang="en-US" altLang="zh-CN" sz="2000" smtClean="0">
                <a:latin typeface="Times New Roman" pitchFamily="18" charset="0"/>
              </a:rPr>
              <a:t>FTP</a:t>
            </a:r>
            <a:r>
              <a:rPr lang="zh-CN" altLang="zh-CN" sz="2000" smtClean="0">
                <a:latin typeface="Times New Roman" pitchFamily="18" charset="0"/>
              </a:rPr>
              <a:t>服务器要求用户要提供用户名和口令，那么这时就要在</a:t>
            </a:r>
            <a:r>
              <a:rPr lang="en-US" altLang="zh-CN" sz="2000" smtClean="0">
                <a:latin typeface="Times New Roman" pitchFamily="18" charset="0"/>
              </a:rPr>
              <a:t>&lt;</a:t>
            </a:r>
            <a:r>
              <a:rPr lang="zh-CN" altLang="zh-CN" sz="2000" smtClean="0">
                <a:latin typeface="Times New Roman" pitchFamily="18" charset="0"/>
              </a:rPr>
              <a:t>主机</a:t>
            </a:r>
            <a:r>
              <a:rPr lang="en-US" altLang="zh-CN" sz="2000" smtClean="0">
                <a:latin typeface="Times New Roman" pitchFamily="18" charset="0"/>
              </a:rPr>
              <a:t>&gt;</a:t>
            </a:r>
            <a:r>
              <a:rPr lang="zh-CN" altLang="zh-CN" sz="2000" smtClean="0">
                <a:latin typeface="Times New Roman" pitchFamily="18" charset="0"/>
              </a:rPr>
              <a:t>项之前填入用户名和口令，</a:t>
            </a:r>
            <a:r>
              <a:rPr lang="en-US" altLang="zh-CN" sz="2000" smtClean="0">
                <a:latin typeface="Times New Roman" pitchFamily="18" charset="0"/>
              </a:rPr>
              <a:t>FTP</a:t>
            </a:r>
            <a:r>
              <a:rPr lang="zh-CN" altLang="zh-CN" sz="2000" smtClean="0">
                <a:latin typeface="Times New Roman" pitchFamily="18" charset="0"/>
              </a:rPr>
              <a:t>的默认端口号是</a:t>
            </a:r>
            <a:r>
              <a:rPr lang="en-US" altLang="zh-CN" sz="2000" smtClean="0">
                <a:latin typeface="Times New Roman" pitchFamily="18" charset="0"/>
              </a:rPr>
              <a:t>21</a:t>
            </a:r>
            <a:r>
              <a:rPr lang="zh-CN" altLang="zh-CN" sz="2000" smtClean="0">
                <a:latin typeface="Times New Roman" pitchFamily="18" charset="0"/>
              </a:rPr>
              <a:t>，一般可省略。但有时也可使用另外的端口号。</a:t>
            </a:r>
            <a:r>
              <a:rPr lang="en-US" altLang="zh-CN" sz="2000" smtClean="0">
                <a:latin typeface="Times New Roman" pitchFamily="18" charset="0"/>
              </a:rPr>
              <a:t>FTP</a:t>
            </a:r>
            <a:r>
              <a:rPr lang="zh-CN" altLang="zh-CN" sz="2000" smtClean="0">
                <a:latin typeface="Times New Roman" pitchFamily="18" charset="0"/>
              </a:rPr>
              <a:t>已使用了超过</a:t>
            </a:r>
            <a:r>
              <a:rPr lang="en-US" altLang="zh-CN" sz="2000" smtClean="0">
                <a:latin typeface="Times New Roman" pitchFamily="18" charset="0"/>
              </a:rPr>
              <a:t>20</a:t>
            </a:r>
            <a:r>
              <a:rPr lang="zh-CN" altLang="zh-CN" sz="2000" smtClean="0">
                <a:latin typeface="Times New Roman" pitchFamily="18" charset="0"/>
              </a:rPr>
              <a:t>年，世界上已有很多</a:t>
            </a:r>
            <a:r>
              <a:rPr lang="en-US" altLang="zh-CN" sz="2000" smtClean="0">
                <a:latin typeface="Times New Roman" pitchFamily="18" charset="0"/>
              </a:rPr>
              <a:t>FTP</a:t>
            </a:r>
            <a:r>
              <a:rPr lang="zh-CN" altLang="zh-CN" sz="2000" smtClean="0">
                <a:latin typeface="Times New Roman" pitchFamily="18" charset="0"/>
              </a:rPr>
              <a:t>服务器使广大用户能利用它下载所需要的各种文件，万维网的出现并没有想取消</a:t>
            </a:r>
            <a:r>
              <a:rPr lang="en-US" altLang="zh-CN" sz="2000" smtClean="0">
                <a:latin typeface="Times New Roman" pitchFamily="18" charset="0"/>
              </a:rPr>
              <a:t>FTP</a:t>
            </a:r>
            <a:r>
              <a:rPr lang="zh-CN" altLang="zh-CN" sz="2000" smtClean="0">
                <a:latin typeface="Times New Roman" pitchFamily="18" charset="0"/>
              </a:rPr>
              <a:t>，而是要使</a:t>
            </a:r>
            <a:r>
              <a:rPr lang="en-US" altLang="zh-CN" sz="2000" smtClean="0">
                <a:latin typeface="Times New Roman" pitchFamily="18" charset="0"/>
              </a:rPr>
              <a:t>FTP</a:t>
            </a:r>
            <a:r>
              <a:rPr lang="zh-CN" altLang="zh-CN" sz="2000" smtClean="0">
                <a:latin typeface="Times New Roman" pitchFamily="18" charset="0"/>
              </a:rPr>
              <a:t>用起来更加方便（</a:t>
            </a:r>
            <a:r>
              <a:rPr lang="en-US" altLang="zh-CN" sz="2000" smtClean="0">
                <a:latin typeface="Times New Roman" pitchFamily="18" charset="0"/>
              </a:rPr>
              <a:t>FTP</a:t>
            </a:r>
            <a:r>
              <a:rPr lang="zh-CN" altLang="zh-CN" sz="2000" smtClean="0">
                <a:latin typeface="Times New Roman" pitchFamily="18" charset="0"/>
              </a:rPr>
              <a:t>的用户界面不太友好，不宜使用），也许以后</a:t>
            </a:r>
            <a:r>
              <a:rPr lang="en-US" altLang="zh-CN" sz="2000" smtClean="0">
                <a:latin typeface="Times New Roman" pitchFamily="18" charset="0"/>
              </a:rPr>
              <a:t>FTP</a:t>
            </a:r>
            <a:r>
              <a:rPr lang="zh-CN" altLang="zh-CN" sz="2000" smtClean="0">
                <a:latin typeface="Times New Roman" pitchFamily="18" charset="0"/>
              </a:rPr>
              <a:t>也可能会消失，这是因为</a:t>
            </a:r>
            <a:r>
              <a:rPr lang="en-US" altLang="zh-CN" sz="2000" smtClean="0">
                <a:latin typeface="Times New Roman" pitchFamily="18" charset="0"/>
              </a:rPr>
              <a:t>HTTP</a:t>
            </a:r>
            <a:r>
              <a:rPr lang="zh-CN" altLang="zh-CN" sz="2000" smtClean="0">
                <a:latin typeface="Times New Roman" pitchFamily="18" charset="0"/>
              </a:rPr>
              <a:t>服务器可以做</a:t>
            </a:r>
            <a:r>
              <a:rPr lang="en-US" altLang="zh-CN" sz="2000" smtClean="0">
                <a:latin typeface="Times New Roman" pitchFamily="18" charset="0"/>
              </a:rPr>
              <a:t>FTP</a:t>
            </a:r>
            <a:r>
              <a:rPr lang="zh-CN" altLang="zh-CN" sz="2000" smtClean="0">
                <a:latin typeface="Times New Roman" pitchFamily="18" charset="0"/>
              </a:rPr>
              <a:t>所能做的一切工作。</a:t>
            </a:r>
          </a:p>
          <a:p>
            <a:pPr>
              <a:spcBef>
                <a:spcPct val="0"/>
              </a:spcBef>
            </a:pPr>
            <a:r>
              <a:rPr lang="en-US" altLang="zh-CN" sz="2000" smtClean="0">
                <a:latin typeface="Times New Roman" pitchFamily="18" charset="0"/>
              </a:rPr>
              <a:t>        </a:t>
            </a:r>
            <a:r>
              <a:rPr lang="zh-CN" altLang="zh-CN" sz="2000" smtClean="0">
                <a:latin typeface="Times New Roman" pitchFamily="18" charset="0"/>
              </a:rPr>
              <a:t>对于万维网的网点的访问要使用</a:t>
            </a:r>
            <a:r>
              <a:rPr lang="en-US" altLang="zh-CN" sz="2000" smtClean="0">
                <a:latin typeface="Times New Roman" pitchFamily="18" charset="0"/>
              </a:rPr>
              <a:t>HTTP</a:t>
            </a:r>
            <a:r>
              <a:rPr lang="zh-CN" altLang="zh-CN" sz="2000" smtClean="0">
                <a:latin typeface="Times New Roman" pitchFamily="18" charset="0"/>
              </a:rPr>
              <a:t>协议，</a:t>
            </a:r>
            <a:r>
              <a:rPr lang="en-US" altLang="zh-CN" sz="2000" smtClean="0">
                <a:latin typeface="Times New Roman" pitchFamily="18" charset="0"/>
              </a:rPr>
              <a:t>HTTP</a:t>
            </a:r>
            <a:r>
              <a:rPr lang="zh-CN" altLang="zh-CN" sz="2000" smtClean="0">
                <a:latin typeface="Times New Roman" pitchFamily="18" charset="0"/>
              </a:rPr>
              <a:t>的默认端口号是</a:t>
            </a:r>
            <a:r>
              <a:rPr lang="en-US" altLang="zh-CN" sz="2000" smtClean="0">
                <a:latin typeface="Times New Roman" pitchFamily="18" charset="0"/>
              </a:rPr>
              <a:t> 80</a:t>
            </a:r>
            <a:r>
              <a:rPr lang="zh-CN" altLang="zh-CN" sz="2000" smtClean="0">
                <a:latin typeface="Times New Roman" pitchFamily="18" charset="0"/>
              </a:rPr>
              <a:t>，通常可省略。若再省略文件的</a:t>
            </a:r>
            <a:r>
              <a:rPr lang="en-US" altLang="zh-CN" sz="2000" smtClean="0">
                <a:latin typeface="Times New Roman" pitchFamily="18" charset="0"/>
              </a:rPr>
              <a:t>&lt;</a:t>
            </a:r>
            <a:r>
              <a:rPr lang="zh-CN" altLang="zh-CN" sz="2000" smtClean="0">
                <a:latin typeface="Times New Roman" pitchFamily="18" charset="0"/>
              </a:rPr>
              <a:t>路径</a:t>
            </a:r>
            <a:r>
              <a:rPr lang="en-US" altLang="zh-CN" sz="2000" smtClean="0">
                <a:latin typeface="Times New Roman" pitchFamily="18" charset="0"/>
              </a:rPr>
              <a:t>&gt;</a:t>
            </a:r>
            <a:r>
              <a:rPr lang="zh-CN" altLang="zh-CN" sz="2000" smtClean="0">
                <a:latin typeface="Times New Roman" pitchFamily="18" charset="0"/>
              </a:rPr>
              <a:t>项，则</a:t>
            </a:r>
            <a:r>
              <a:rPr lang="en-US" altLang="zh-CN" sz="2000" smtClean="0">
                <a:latin typeface="Times New Roman" pitchFamily="18" charset="0"/>
              </a:rPr>
              <a:t> URL </a:t>
            </a:r>
            <a:r>
              <a:rPr lang="zh-CN" altLang="zh-CN" sz="2000" smtClean="0">
                <a:latin typeface="Times New Roman" pitchFamily="18" charset="0"/>
              </a:rPr>
              <a:t>就指到因特网上的某个主页（</a:t>
            </a:r>
            <a:r>
              <a:rPr lang="en-US" altLang="zh-CN" sz="2000" smtClean="0">
                <a:latin typeface="Times New Roman" pitchFamily="18" charset="0"/>
              </a:rPr>
              <a:t>home page</a:t>
            </a:r>
            <a:r>
              <a:rPr lang="zh-CN" altLang="zh-CN" sz="2000" smtClean="0">
                <a:latin typeface="Times New Roman" pitchFamily="18" charset="0"/>
              </a:rPr>
              <a:t>）。主页可以是以下几种情况之一。</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）一个</a:t>
            </a:r>
            <a:r>
              <a:rPr lang="en-US" altLang="zh-CN" sz="2000" smtClean="0">
                <a:latin typeface="Times New Roman" pitchFamily="18" charset="0"/>
              </a:rPr>
              <a:t>WWW</a:t>
            </a:r>
            <a:r>
              <a:rPr lang="zh-CN" altLang="zh-CN" sz="2000" smtClean="0">
                <a:latin typeface="Times New Roman" pitchFamily="18" charset="0"/>
              </a:rPr>
              <a:t>服务器的最高级别的页面。</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）某一个组织或部门的一个定制的页面或目录，从这样的页面可链接到因特网上的与本组织或部门有关的其他站点。</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）由某一个人自己设计的描述他本人情况的</a:t>
            </a:r>
            <a:r>
              <a:rPr lang="en-US" altLang="zh-CN" sz="2000" smtClean="0">
                <a:latin typeface="Times New Roman" pitchFamily="18" charset="0"/>
              </a:rPr>
              <a:t>WWW</a:t>
            </a:r>
            <a:r>
              <a:rPr lang="zh-CN" altLang="zh-CN" sz="2000" smtClean="0">
                <a:latin typeface="Times New Roman" pitchFamily="18" charset="0"/>
              </a:rPr>
              <a:t>页面。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44035"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统一资源定位符</a:t>
            </a:r>
          </a:p>
          <a:p>
            <a:pPr>
              <a:spcBef>
                <a:spcPct val="0"/>
              </a:spcBef>
            </a:pPr>
            <a:endParaRPr lang="en-US" altLang="zh-CN" sz="2000" smtClean="0"/>
          </a:p>
          <a:p>
            <a:pPr>
              <a:spcBef>
                <a:spcPct val="0"/>
              </a:spcBef>
            </a:pPr>
            <a:r>
              <a:rPr lang="en-US" altLang="zh-CN" sz="2000" smtClean="0">
                <a:latin typeface="Times New Roman" pitchFamily="18" charset="0"/>
              </a:rPr>
              <a:t>        </a:t>
            </a:r>
            <a:r>
              <a:rPr lang="zh-CN" altLang="zh-CN" sz="2000" smtClean="0">
                <a:latin typeface="Times New Roman" pitchFamily="18" charset="0"/>
              </a:rPr>
              <a:t>例如，要查到有关清华大学的信息，应先进入清华大学的主页</a:t>
            </a:r>
            <a:r>
              <a:rPr lang="en-US" altLang="zh-CN" sz="2000" smtClean="0">
                <a:latin typeface="Times New Roman" pitchFamily="18" charset="0"/>
              </a:rPr>
              <a:t>http</a:t>
            </a:r>
            <a:r>
              <a:rPr lang="zh-CN" altLang="zh-CN" sz="2000" smtClean="0">
                <a:latin typeface="Times New Roman" pitchFamily="18" charset="0"/>
              </a:rPr>
              <a:t>：</a:t>
            </a:r>
            <a:r>
              <a:rPr lang="en-US" altLang="zh-CN" sz="2000" smtClean="0">
                <a:latin typeface="Times New Roman" pitchFamily="18" charset="0"/>
              </a:rPr>
              <a:t>//www.tsinghua.edu.cn</a:t>
            </a:r>
            <a:r>
              <a:rPr lang="zh-CN" altLang="zh-CN" sz="2000" smtClean="0">
                <a:latin typeface="Times New Roman" pitchFamily="18" charset="0"/>
              </a:rPr>
              <a:t>，这里省略了默认的端口号。而从主页入手，就可以链接到因特网上有关清华大学各个部门消息的页面。</a:t>
            </a: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URL</a:t>
            </a:r>
            <a:r>
              <a:rPr lang="zh-CN" altLang="zh-CN" sz="2000" smtClean="0">
                <a:latin typeface="Times New Roman" pitchFamily="18" charset="0"/>
              </a:rPr>
              <a:t>最大的缺点是当信息资源的存放地点发生变化时，必须对</a:t>
            </a:r>
            <a:r>
              <a:rPr lang="en-US" altLang="zh-CN" sz="2000" smtClean="0">
                <a:latin typeface="Times New Roman" pitchFamily="18" charset="0"/>
              </a:rPr>
              <a:t>URL</a:t>
            </a:r>
            <a:r>
              <a:rPr lang="zh-CN" altLang="zh-CN" sz="2000" smtClean="0">
                <a:latin typeface="Times New Roman" pitchFamily="18" charset="0"/>
              </a:rPr>
              <a:t>作相应的改变。因此人们正在研究新的信息资源表示方法。例如，</a:t>
            </a:r>
            <a:r>
              <a:rPr lang="en-US" altLang="zh-CN" sz="2000" smtClean="0">
                <a:latin typeface="Times New Roman" pitchFamily="18" charset="0"/>
              </a:rPr>
              <a:t>URI</a:t>
            </a:r>
            <a:r>
              <a:rPr lang="zh-CN" altLang="zh-CN" sz="2000" smtClean="0">
                <a:latin typeface="Times New Roman" pitchFamily="18" charset="0"/>
              </a:rPr>
              <a:t>（</a:t>
            </a:r>
            <a:r>
              <a:rPr lang="en-US" altLang="zh-CN" sz="2000" smtClean="0">
                <a:latin typeface="Times New Roman" pitchFamily="18" charset="0"/>
              </a:rPr>
              <a:t>Universal Resource Identifier</a:t>
            </a:r>
            <a:r>
              <a:rPr lang="zh-CN" altLang="zh-CN" sz="2000" smtClean="0">
                <a:latin typeface="Times New Roman" pitchFamily="18" charset="0"/>
              </a:rPr>
              <a:t>）即“通用资源标识”（参见</a:t>
            </a:r>
            <a:r>
              <a:rPr lang="en-US" altLang="zh-CN" sz="2000" smtClean="0">
                <a:latin typeface="Times New Roman" pitchFamily="18" charset="0"/>
              </a:rPr>
              <a:t>RFC 1630</a:t>
            </a:r>
            <a:r>
              <a:rPr lang="zh-CN" altLang="zh-CN" sz="2000" smtClean="0">
                <a:latin typeface="Times New Roman" pitchFamily="18" charset="0"/>
              </a:rPr>
              <a:t>）、</a:t>
            </a:r>
            <a:r>
              <a:rPr lang="en-US" altLang="zh-CN" sz="2000" smtClean="0">
                <a:latin typeface="Times New Roman" pitchFamily="18" charset="0"/>
              </a:rPr>
              <a:t>URN</a:t>
            </a:r>
            <a:r>
              <a:rPr lang="zh-CN" altLang="zh-CN" sz="2000" smtClean="0">
                <a:latin typeface="Times New Roman" pitchFamily="18" charset="0"/>
              </a:rPr>
              <a:t>（</a:t>
            </a:r>
            <a:r>
              <a:rPr lang="en-US" altLang="zh-CN" sz="2000" smtClean="0">
                <a:latin typeface="Times New Roman" pitchFamily="18" charset="0"/>
              </a:rPr>
              <a:t>Uniform Resource Name</a:t>
            </a:r>
            <a:r>
              <a:rPr lang="zh-CN" altLang="zh-CN" sz="2000" smtClean="0">
                <a:latin typeface="Times New Roman" pitchFamily="18" charset="0"/>
              </a:rPr>
              <a:t>）即“统一资源名”和</a:t>
            </a:r>
            <a:r>
              <a:rPr lang="en-US" altLang="zh-CN" sz="2000" smtClean="0">
                <a:latin typeface="Times New Roman" pitchFamily="18" charset="0"/>
              </a:rPr>
              <a:t>URC</a:t>
            </a:r>
            <a:r>
              <a:rPr lang="zh-CN" altLang="zh-CN" sz="2000" smtClean="0">
                <a:latin typeface="Times New Roman" pitchFamily="18" charset="0"/>
              </a:rPr>
              <a:t>（</a:t>
            </a:r>
            <a:r>
              <a:rPr lang="en-US" altLang="zh-CN" sz="2000" smtClean="0">
                <a:latin typeface="Times New Roman" pitchFamily="18" charset="0"/>
              </a:rPr>
              <a:t>Uniform Resource Citation</a:t>
            </a:r>
            <a:r>
              <a:rPr lang="zh-CN" altLang="zh-CN" sz="2000" smtClean="0">
                <a:latin typeface="Times New Roman" pitchFamily="18" charset="0"/>
              </a:rPr>
              <a:t>）即“统一资源引用符”等。</a:t>
            </a: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45059"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超文本传送协议</a:t>
            </a:r>
          </a:p>
          <a:p>
            <a:pPr>
              <a:spcBef>
                <a:spcPct val="0"/>
              </a:spcBef>
            </a:pPr>
            <a:r>
              <a:rPr lang="en-US" altLang="zh-CN" sz="2000" smtClean="0">
                <a:latin typeface="Times New Roman" pitchFamily="18" charset="0"/>
              </a:rPr>
              <a:t>        </a:t>
            </a:r>
            <a:r>
              <a:rPr lang="zh-CN" altLang="zh-CN" sz="2000" smtClean="0">
                <a:latin typeface="Times New Roman" pitchFamily="18" charset="0"/>
              </a:rPr>
              <a:t>自</a:t>
            </a:r>
            <a:r>
              <a:rPr lang="en-US" altLang="zh-CN" sz="2000" smtClean="0">
                <a:latin typeface="Times New Roman" pitchFamily="18" charset="0"/>
              </a:rPr>
              <a:t>WWW</a:t>
            </a:r>
            <a:r>
              <a:rPr lang="zh-CN" altLang="zh-CN" sz="2000" smtClean="0">
                <a:latin typeface="Times New Roman" pitchFamily="18" charset="0"/>
              </a:rPr>
              <a:t>诞生以来，一个多姿多彩的资讯和虚拟的世界便出现在我们眼前，可是我们怎么能够更加容易地找到我们需要的资讯呢？当决定使用超文本作为</a:t>
            </a:r>
            <a:r>
              <a:rPr lang="en-US" altLang="zh-CN" sz="2000" smtClean="0">
                <a:latin typeface="Times New Roman" pitchFamily="18" charset="0"/>
              </a:rPr>
              <a:t>WWW</a:t>
            </a:r>
            <a:r>
              <a:rPr lang="zh-CN" altLang="zh-CN" sz="2000" smtClean="0">
                <a:latin typeface="Times New Roman" pitchFamily="18" charset="0"/>
              </a:rPr>
              <a:t>文档的标准格式后，于是在</a:t>
            </a:r>
            <a:r>
              <a:rPr lang="en-US" altLang="zh-CN" sz="2000" smtClean="0">
                <a:latin typeface="Times New Roman" pitchFamily="18" charset="0"/>
              </a:rPr>
              <a:t>1990</a:t>
            </a:r>
            <a:r>
              <a:rPr lang="zh-CN" altLang="zh-CN" sz="2000" smtClean="0">
                <a:latin typeface="Times New Roman" pitchFamily="18" charset="0"/>
              </a:rPr>
              <a:t>年，科学家们立即制定了能够快速查找这些超文本文档的协议，即</a:t>
            </a:r>
            <a:r>
              <a:rPr lang="en-US" altLang="zh-CN" sz="2000" smtClean="0">
                <a:latin typeface="Times New Roman" pitchFamily="18" charset="0"/>
              </a:rPr>
              <a:t>HTTP</a:t>
            </a:r>
            <a:r>
              <a:rPr lang="zh-CN" altLang="zh-CN" sz="2000" smtClean="0">
                <a:latin typeface="Times New Roman" pitchFamily="18" charset="0"/>
              </a:rPr>
              <a:t>协议（</a:t>
            </a:r>
            <a:r>
              <a:rPr lang="en-US" altLang="zh-CN" sz="2000" smtClean="0">
                <a:latin typeface="Times New Roman" pitchFamily="18" charset="0"/>
              </a:rPr>
              <a:t>Hypertext Transfer Protocol</a:t>
            </a:r>
            <a:r>
              <a:rPr lang="zh-CN" altLang="zh-CN" sz="2000" smtClean="0">
                <a:latin typeface="Times New Roman" pitchFamily="18" charset="0"/>
              </a:rPr>
              <a:t>）。经过几年的使用与发展，得到不断的完善和扩展，目前在</a:t>
            </a:r>
            <a:r>
              <a:rPr lang="en-US" altLang="zh-CN" sz="2000" smtClean="0">
                <a:latin typeface="Times New Roman" pitchFamily="18" charset="0"/>
              </a:rPr>
              <a:t>WWW</a:t>
            </a:r>
            <a:r>
              <a:rPr lang="zh-CN" altLang="zh-CN" sz="2000" smtClean="0">
                <a:latin typeface="Times New Roman" pitchFamily="18" charset="0"/>
              </a:rPr>
              <a:t>中使用的是</a:t>
            </a:r>
            <a:r>
              <a:rPr lang="en-US" altLang="zh-CN" sz="2000" smtClean="0">
                <a:latin typeface="Times New Roman" pitchFamily="18" charset="0"/>
              </a:rPr>
              <a:t>HTTP/1.1</a:t>
            </a:r>
            <a:r>
              <a:rPr lang="zh-CN" altLang="zh-CN" sz="2000" smtClean="0">
                <a:latin typeface="Times New Roman" pitchFamily="18" charset="0"/>
              </a:rPr>
              <a:t>版。超文本传送</a:t>
            </a:r>
            <a:r>
              <a:rPr lang="en-US" altLang="zh-CN" sz="2000" smtClean="0">
                <a:latin typeface="Times New Roman" pitchFamily="18" charset="0"/>
              </a:rPr>
              <a:t>HTTP</a:t>
            </a:r>
            <a:r>
              <a:rPr lang="zh-CN" altLang="zh-CN" sz="2000" smtClean="0">
                <a:latin typeface="Times New Roman" pitchFamily="18" charset="0"/>
              </a:rPr>
              <a:t>协议是万维网的基础。为了使超文本的链接能够高效率地完成，需要用</a:t>
            </a:r>
            <a:r>
              <a:rPr lang="en-US" altLang="zh-CN" sz="2000" smtClean="0">
                <a:latin typeface="Times New Roman" pitchFamily="18" charset="0"/>
              </a:rPr>
              <a:t> HTTP </a:t>
            </a:r>
            <a:r>
              <a:rPr lang="zh-CN" altLang="zh-CN" sz="2000" smtClean="0">
                <a:latin typeface="Times New Roman" pitchFamily="18" charset="0"/>
              </a:rPr>
              <a:t>协议来传送一切必须的信息。</a:t>
            </a:r>
            <a:r>
              <a:rPr lang="en-US" altLang="zh-CN" sz="2000" smtClean="0">
                <a:latin typeface="Times New Roman" pitchFamily="18" charset="0"/>
              </a:rPr>
              <a:t>HTTP</a:t>
            </a:r>
            <a:r>
              <a:rPr lang="zh-CN" altLang="zh-CN" sz="2000" smtClean="0">
                <a:latin typeface="Times New Roman" pitchFamily="18" charset="0"/>
              </a:rPr>
              <a:t>是一个简单的协议，客户进程建立一条同服务器进程的</a:t>
            </a:r>
            <a:r>
              <a:rPr lang="en-US" altLang="zh-CN" sz="2000" smtClean="0">
                <a:latin typeface="Times New Roman" pitchFamily="18" charset="0"/>
              </a:rPr>
              <a:t> TCP </a:t>
            </a:r>
            <a:r>
              <a:rPr lang="zh-CN" altLang="zh-CN" sz="2000" smtClean="0">
                <a:latin typeface="Times New Roman" pitchFamily="18" charset="0"/>
              </a:rPr>
              <a:t>连接，然后发出请求并读取服务器进程的响应。服务器进程关闭连接表示本次响应结束。服务器进程返回的文件通常含有指向其他服务器上文件的指针（超文本链接）。用户显然可以很轻松沿着这些链接从一个服务器到下一个服务器。</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HTTP</a:t>
            </a:r>
            <a:r>
              <a:rPr lang="zh-CN" altLang="zh-CN" sz="2000" smtClean="0">
                <a:latin typeface="Times New Roman" pitchFamily="18" charset="0"/>
              </a:rPr>
              <a:t>是一个应用层协议，它使用</a:t>
            </a:r>
            <a:r>
              <a:rPr lang="en-US" altLang="zh-CN" sz="2000" smtClean="0">
                <a:latin typeface="Times New Roman" pitchFamily="18" charset="0"/>
              </a:rPr>
              <a:t> TCP </a:t>
            </a:r>
            <a:r>
              <a:rPr lang="zh-CN" altLang="zh-CN" sz="2000" smtClean="0">
                <a:latin typeface="Times New Roman" pitchFamily="18" charset="0"/>
              </a:rPr>
              <a:t>连接进行可靠的传送。 从层次的角度看，</a:t>
            </a:r>
            <a:r>
              <a:rPr lang="en-US" altLang="zh-CN" sz="2000" smtClean="0">
                <a:latin typeface="Times New Roman" pitchFamily="18" charset="0"/>
              </a:rPr>
              <a:t>HTTP </a:t>
            </a:r>
            <a:r>
              <a:rPr lang="zh-CN" altLang="zh-CN" sz="2000" smtClean="0">
                <a:latin typeface="Times New Roman" pitchFamily="18" charset="0"/>
              </a:rPr>
              <a:t>是面向事务（</a:t>
            </a:r>
            <a:r>
              <a:rPr lang="en-US" altLang="zh-CN" sz="2000" smtClean="0">
                <a:latin typeface="Times New Roman" pitchFamily="18" charset="0"/>
              </a:rPr>
              <a:t>transaction-oriented</a:t>
            </a:r>
            <a:r>
              <a:rPr lang="zh-CN" altLang="zh-CN" sz="2000" smtClean="0">
                <a:latin typeface="Times New Roman" pitchFamily="18" charset="0"/>
              </a:rPr>
              <a:t>）的应用层协议，它是万维网上能够可靠交换文件（包括文本、声音、图像等各种多媒体文件）的重要基础。</a:t>
            </a: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46083"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超文本传送协议</a:t>
            </a:r>
          </a:p>
          <a:p>
            <a:pPr>
              <a:spcBef>
                <a:spcPct val="0"/>
              </a:spcBef>
            </a:pPr>
            <a:r>
              <a:rPr lang="en-US" altLang="zh-CN" sz="2000" smtClean="0">
                <a:latin typeface="Times New Roman" pitchFamily="18" charset="0"/>
              </a:rPr>
              <a:t>        HTTP</a:t>
            </a:r>
            <a:r>
              <a:rPr lang="zh-CN" altLang="zh-CN" sz="2000" smtClean="0">
                <a:latin typeface="Times New Roman" pitchFamily="18" charset="0"/>
              </a:rPr>
              <a:t>的主要特点：</a:t>
            </a:r>
            <a:r>
              <a:rPr lang="en-US" altLang="zh-CN" sz="2000" smtClean="0">
                <a:latin typeface="Times New Roman" pitchFamily="18" charset="0"/>
              </a:rPr>
              <a:t>HTTP </a:t>
            </a:r>
            <a:r>
              <a:rPr lang="zh-CN" altLang="zh-CN" sz="2000" smtClean="0">
                <a:latin typeface="Times New Roman" pitchFamily="18" charset="0"/>
              </a:rPr>
              <a:t>是面向事务的客户服务器协议；</a:t>
            </a:r>
            <a:r>
              <a:rPr lang="en-US" altLang="zh-CN" sz="2000" smtClean="0">
                <a:latin typeface="Times New Roman" pitchFamily="18" charset="0"/>
              </a:rPr>
              <a:t>HTTP 1.0 </a:t>
            </a:r>
            <a:r>
              <a:rPr lang="zh-CN" altLang="zh-CN" sz="2000" smtClean="0">
                <a:latin typeface="Times New Roman" pitchFamily="18" charset="0"/>
              </a:rPr>
              <a:t>协议是无状态的（</a:t>
            </a:r>
            <a:r>
              <a:rPr lang="en-US" altLang="zh-CN" sz="2000" smtClean="0">
                <a:latin typeface="Times New Roman" pitchFamily="18" charset="0"/>
              </a:rPr>
              <a:t>stateless</a:t>
            </a:r>
            <a:r>
              <a:rPr lang="zh-CN" altLang="zh-CN" sz="2000" smtClean="0">
                <a:latin typeface="Times New Roman" pitchFamily="18" charset="0"/>
              </a:rPr>
              <a:t>）；</a:t>
            </a:r>
            <a:r>
              <a:rPr lang="en-US" altLang="zh-CN" sz="2000" smtClean="0">
                <a:latin typeface="Times New Roman" pitchFamily="18" charset="0"/>
              </a:rPr>
              <a:t>HTTP </a:t>
            </a:r>
            <a:r>
              <a:rPr lang="zh-CN" altLang="zh-CN" sz="2000" smtClean="0">
                <a:latin typeface="Times New Roman" pitchFamily="18" charset="0"/>
              </a:rPr>
              <a:t>协议本身也是无连接的，虽然它使用了面向连接的</a:t>
            </a:r>
            <a:r>
              <a:rPr lang="en-US" altLang="zh-CN" sz="2000" smtClean="0">
                <a:latin typeface="Times New Roman" pitchFamily="18" charset="0"/>
              </a:rPr>
              <a:t> TCP </a:t>
            </a:r>
            <a:r>
              <a:rPr lang="zh-CN" altLang="zh-CN" sz="2000" smtClean="0">
                <a:latin typeface="Times New Roman" pitchFamily="18" charset="0"/>
              </a:rPr>
              <a:t>向上提供的服务；万维网浏览器就是一个</a:t>
            </a:r>
            <a:r>
              <a:rPr lang="en-US" altLang="zh-CN" sz="2000" smtClean="0">
                <a:latin typeface="Times New Roman" pitchFamily="18" charset="0"/>
              </a:rPr>
              <a:t> HTTP </a:t>
            </a:r>
            <a:r>
              <a:rPr lang="zh-CN" altLang="zh-CN" sz="2000" smtClean="0">
                <a:latin typeface="Times New Roman" pitchFamily="18" charset="0"/>
              </a:rPr>
              <a:t>客户，而在万维网服务器等待</a:t>
            </a:r>
            <a:r>
              <a:rPr lang="en-US" altLang="zh-CN" sz="2000" smtClean="0">
                <a:latin typeface="Times New Roman" pitchFamily="18" charset="0"/>
              </a:rPr>
              <a:t> HTTP </a:t>
            </a:r>
            <a:r>
              <a:rPr lang="zh-CN" altLang="zh-CN" sz="2000" smtClean="0">
                <a:latin typeface="Times New Roman" pitchFamily="18" charset="0"/>
              </a:rPr>
              <a:t>请求的进程常称为</a:t>
            </a:r>
            <a:r>
              <a:rPr lang="en-US" altLang="zh-CN" sz="2000" smtClean="0">
                <a:latin typeface="Times New Roman" pitchFamily="18" charset="0"/>
              </a:rPr>
              <a:t> HTTP daemon</a:t>
            </a:r>
            <a:r>
              <a:rPr lang="zh-CN" altLang="zh-CN" sz="2000" smtClean="0">
                <a:latin typeface="Times New Roman" pitchFamily="18" charset="0"/>
              </a:rPr>
              <a:t>，有的文献将它缩写为</a:t>
            </a:r>
            <a:r>
              <a:rPr lang="en-US" altLang="zh-CN" sz="2000" smtClean="0">
                <a:latin typeface="Times New Roman" pitchFamily="18" charset="0"/>
              </a:rPr>
              <a:t> HTTPD</a:t>
            </a:r>
            <a:r>
              <a:rPr lang="zh-CN" altLang="zh-CN" sz="2000" smtClean="0">
                <a:latin typeface="Times New Roman" pitchFamily="18" charset="0"/>
              </a:rPr>
              <a:t>；</a:t>
            </a:r>
            <a:r>
              <a:rPr lang="en-US" altLang="zh-CN" sz="2000" smtClean="0">
                <a:latin typeface="Times New Roman" pitchFamily="18" charset="0"/>
              </a:rPr>
              <a:t>HTTP daemon </a:t>
            </a:r>
            <a:r>
              <a:rPr lang="zh-CN" altLang="zh-CN" sz="2000" smtClean="0">
                <a:latin typeface="Times New Roman" pitchFamily="18" charset="0"/>
              </a:rPr>
              <a:t>在收到</a:t>
            </a:r>
            <a:r>
              <a:rPr lang="en-US" altLang="zh-CN" sz="2000" smtClean="0">
                <a:latin typeface="Times New Roman" pitchFamily="18" charset="0"/>
              </a:rPr>
              <a:t> HTTP </a:t>
            </a:r>
            <a:r>
              <a:rPr lang="zh-CN" altLang="zh-CN" sz="2000" smtClean="0">
                <a:latin typeface="Times New Roman" pitchFamily="18" charset="0"/>
              </a:rPr>
              <a:t>客户的请求后，把所需的文件返回给</a:t>
            </a:r>
            <a:r>
              <a:rPr lang="en-US" altLang="zh-CN" sz="2000" smtClean="0">
                <a:latin typeface="Times New Roman" pitchFamily="18" charset="0"/>
              </a:rPr>
              <a:t> HTTP </a:t>
            </a:r>
            <a:r>
              <a:rPr lang="zh-CN" altLang="zh-CN" sz="2000" smtClean="0">
                <a:latin typeface="Times New Roman" pitchFamily="18" charset="0"/>
              </a:rPr>
              <a:t>客户。</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一次</a:t>
            </a:r>
            <a:r>
              <a:rPr lang="en-US" altLang="zh-CN" sz="2000" smtClean="0">
                <a:latin typeface="Times New Roman" pitchFamily="18" charset="0"/>
              </a:rPr>
              <a:t>HTTP</a:t>
            </a:r>
            <a:r>
              <a:rPr lang="zh-CN" altLang="zh-CN" sz="2000" smtClean="0">
                <a:latin typeface="Times New Roman" pitchFamily="18" charset="0"/>
              </a:rPr>
              <a:t>操作称为一个事务，其工作过程可分为四步：首先客户机与服务器需要建立连接。只要单击某个超级链接，</a:t>
            </a:r>
            <a:r>
              <a:rPr lang="en-US" altLang="zh-CN" sz="2000" smtClean="0">
                <a:latin typeface="Times New Roman" pitchFamily="18" charset="0"/>
              </a:rPr>
              <a:t>HTTP</a:t>
            </a:r>
            <a:r>
              <a:rPr lang="zh-CN" altLang="zh-CN" sz="2000" smtClean="0">
                <a:latin typeface="Times New Roman" pitchFamily="18" charset="0"/>
              </a:rPr>
              <a:t>的工作就开始了；建立连接后，客户机发送一个请求给服务器，请求方式的格式为：统一资源标识符（</a:t>
            </a:r>
            <a:r>
              <a:rPr lang="en-US" altLang="zh-CN" sz="2000" smtClean="0">
                <a:latin typeface="Times New Roman" pitchFamily="18" charset="0"/>
              </a:rPr>
              <a:t>URL</a:t>
            </a:r>
            <a:r>
              <a:rPr lang="zh-CN" altLang="zh-CN" sz="2000" smtClean="0">
                <a:latin typeface="Times New Roman" pitchFamily="18" charset="0"/>
              </a:rPr>
              <a:t>）、协议版本号，后边是</a:t>
            </a:r>
            <a:r>
              <a:rPr lang="en-US" altLang="zh-CN" sz="2000" smtClean="0">
                <a:latin typeface="Times New Roman" pitchFamily="18" charset="0"/>
              </a:rPr>
              <a:t>MIME</a:t>
            </a:r>
            <a:r>
              <a:rPr lang="zh-CN" altLang="zh-CN" sz="2000" smtClean="0">
                <a:latin typeface="Times New Roman" pitchFamily="18" charset="0"/>
              </a:rPr>
              <a:t>信息包括请求修饰符、客户机信息和可能的内容；服务器接到请求后，给予相应的响应信息，其格式为一个状态行，包括信息的协议版本号、一个成功或错误的代码，后边是</a:t>
            </a:r>
            <a:r>
              <a:rPr lang="en-US" altLang="zh-CN" sz="2000" smtClean="0">
                <a:latin typeface="Times New Roman" pitchFamily="18" charset="0"/>
              </a:rPr>
              <a:t>MIME</a:t>
            </a:r>
            <a:r>
              <a:rPr lang="zh-CN" altLang="zh-CN" sz="2000" smtClean="0">
                <a:latin typeface="Times New Roman" pitchFamily="18" charset="0"/>
              </a:rPr>
              <a:t>信息包括服务器信息、实体信息和可能的内容；客户端接收服务器所返回的信息通过浏览器显示在用户的显示屏上，然后客户机与服务器断开连接。</a:t>
            </a:r>
          </a:p>
          <a:p>
            <a:pPr>
              <a:spcBef>
                <a:spcPct val="0"/>
              </a:spcBef>
            </a:pPr>
            <a:r>
              <a:rPr lang="en-US" altLang="zh-CN" sz="2000" smtClean="0">
                <a:latin typeface="Times New Roman" pitchFamily="18" charset="0"/>
              </a:rPr>
              <a:t>        </a:t>
            </a:r>
            <a:r>
              <a:rPr lang="zh-CN" altLang="zh-CN" sz="2000" smtClean="0">
                <a:latin typeface="Times New Roman" pitchFamily="18" charset="0"/>
              </a:rPr>
              <a:t>如果在以上过程中的某一步出现错误，那么产生错误的信息将返回到客户端，由显示屏输出。对于用户来说，这些过程是由</a:t>
            </a:r>
            <a:r>
              <a:rPr lang="en-US" altLang="zh-CN" sz="2000" smtClean="0">
                <a:latin typeface="Times New Roman" pitchFamily="18" charset="0"/>
              </a:rPr>
              <a:t>HTTP</a:t>
            </a:r>
            <a:r>
              <a:rPr lang="zh-CN" altLang="zh-CN" sz="2000" smtClean="0">
                <a:latin typeface="Times New Roman" pitchFamily="18" charset="0"/>
              </a:rPr>
              <a:t>自己完成的，用户只要用鼠标单击，等待信息显示即可。</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47107"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超文本传送协议</a:t>
            </a:r>
          </a:p>
          <a:p>
            <a:pPr>
              <a:spcBef>
                <a:spcPct val="0"/>
              </a:spcBef>
            </a:pPr>
            <a:r>
              <a:rPr lang="en-US" altLang="zh-CN" sz="2000" smtClean="0">
                <a:latin typeface="Times New Roman" pitchFamily="18" charset="0"/>
              </a:rPr>
              <a:t>        HTTP </a:t>
            </a:r>
            <a:r>
              <a:rPr lang="zh-CN" altLang="zh-CN" sz="2000" smtClean="0">
                <a:latin typeface="Times New Roman" pitchFamily="18" charset="0"/>
              </a:rPr>
              <a:t>有以下两类报文。</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）请求报文：从客户向服务器发送请求报文。</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）响应报文：从服务器到客户的回答。</a:t>
            </a:r>
          </a:p>
          <a:p>
            <a:pPr>
              <a:spcBef>
                <a:spcPct val="0"/>
              </a:spcBef>
            </a:pPr>
            <a:r>
              <a:rPr lang="zh-CN" altLang="zh-CN" sz="2000" smtClean="0">
                <a:latin typeface="Times New Roman" pitchFamily="18" charset="0"/>
              </a:rPr>
              <a:t>由于</a:t>
            </a:r>
            <a:r>
              <a:rPr lang="en-US" altLang="zh-CN" sz="2000" smtClean="0">
                <a:latin typeface="Times New Roman" pitchFamily="18" charset="0"/>
              </a:rPr>
              <a:t> HTTP </a:t>
            </a:r>
            <a:r>
              <a:rPr lang="zh-CN" altLang="zh-CN" sz="2000" smtClean="0">
                <a:latin typeface="Times New Roman" pitchFamily="18" charset="0"/>
              </a:rPr>
              <a:t>是面向正文的（</a:t>
            </a:r>
            <a:r>
              <a:rPr lang="en-US" altLang="zh-CN" sz="2000" smtClean="0">
                <a:latin typeface="Times New Roman" pitchFamily="18" charset="0"/>
              </a:rPr>
              <a:t>text-oriented</a:t>
            </a:r>
            <a:r>
              <a:rPr lang="zh-CN" altLang="zh-CN" sz="2000" smtClean="0">
                <a:latin typeface="Times New Roman" pitchFamily="18" charset="0"/>
              </a:rPr>
              <a:t>），因此在报文中的每一个字段都是一些</a:t>
            </a:r>
            <a:r>
              <a:rPr lang="en-US" altLang="zh-CN" sz="2000" smtClean="0">
                <a:latin typeface="Times New Roman" pitchFamily="18" charset="0"/>
              </a:rPr>
              <a:t> ASCII </a:t>
            </a:r>
            <a:r>
              <a:rPr lang="zh-CN" altLang="zh-CN" sz="2000" smtClean="0">
                <a:latin typeface="Times New Roman" pitchFamily="18" charset="0"/>
              </a:rPr>
              <a:t>码串，因而每个字段的长度都是不确定的。</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HTTP</a:t>
            </a:r>
            <a:r>
              <a:rPr lang="zh-CN" altLang="zh-CN" sz="2000" smtClean="0">
                <a:latin typeface="Times New Roman" pitchFamily="18" charset="0"/>
              </a:rPr>
              <a:t>中有以下三类请求</a:t>
            </a:r>
            <a:r>
              <a:rPr lang="en-US" altLang="zh-CN" sz="2000" smtClean="0">
                <a:latin typeface="Times New Roman" pitchFamily="18" charset="0"/>
              </a:rPr>
              <a:t>-</a:t>
            </a:r>
            <a:r>
              <a:rPr lang="zh-CN" altLang="zh-CN" sz="2000" smtClean="0">
                <a:latin typeface="Times New Roman" pitchFamily="18" charset="0"/>
              </a:rPr>
              <a:t>响应链。</a:t>
            </a:r>
          </a:p>
          <a:p>
            <a:pPr>
              <a:spcBef>
                <a:spcPct val="0"/>
              </a:spcBef>
            </a:pPr>
            <a:r>
              <a:rPr lang="en-US" altLang="zh-CN" sz="2000" smtClean="0">
                <a:latin typeface="Times New Roman" pitchFamily="18" charset="0"/>
              </a:rPr>
              <a:t>        </a:t>
            </a:r>
            <a:r>
              <a:rPr lang="zh-CN" altLang="zh-CN" sz="2000" smtClean="0">
                <a:latin typeface="Times New Roman" pitchFamily="18" charset="0"/>
              </a:rPr>
              <a:t>第一类：客户机直接向服务器发送请求，建立</a:t>
            </a:r>
            <a:r>
              <a:rPr lang="en-US" altLang="zh-CN" sz="2000" smtClean="0">
                <a:latin typeface="Times New Roman" pitchFamily="18" charset="0"/>
              </a:rPr>
              <a:t>TCP</a:t>
            </a:r>
            <a:r>
              <a:rPr lang="zh-CN" altLang="zh-CN" sz="2000" smtClean="0">
                <a:latin typeface="Times New Roman" pitchFamily="18" charset="0"/>
              </a:rPr>
              <a:t>连接，默认端口是</a:t>
            </a:r>
            <a:r>
              <a:rPr lang="en-US" altLang="zh-CN" sz="2000" smtClean="0">
                <a:latin typeface="Times New Roman" pitchFamily="18" charset="0"/>
              </a:rPr>
              <a:t>80</a:t>
            </a:r>
            <a:r>
              <a:rPr lang="zh-CN" altLang="zh-CN" sz="2000" smtClean="0">
                <a:latin typeface="Times New Roman" pitchFamily="18" charset="0"/>
              </a:rPr>
              <a:t>，然后在这个连接上发送请求。服务器监听连接上的请求，对于每一个请求服务器启动一个线程或进程来对它进行服务。一旦请求处理完毕，服务器把响应在这个连接上送回给原来的客户机。</a:t>
            </a:r>
          </a:p>
          <a:p>
            <a:pPr>
              <a:spcBef>
                <a:spcPct val="0"/>
              </a:spcBef>
            </a:pPr>
            <a:r>
              <a:rPr lang="en-US" altLang="zh-CN" sz="2000" smtClean="0">
                <a:latin typeface="Times New Roman" pitchFamily="18" charset="0"/>
              </a:rPr>
              <a:t>        </a:t>
            </a:r>
            <a:r>
              <a:rPr lang="zh-CN" altLang="zh-CN" sz="2000" smtClean="0">
                <a:latin typeface="Times New Roman" pitchFamily="18" charset="0"/>
              </a:rPr>
              <a:t>第二类：通过代理服务器（</a:t>
            </a:r>
            <a:r>
              <a:rPr lang="en-US" altLang="zh-CN" sz="2000" smtClean="0">
                <a:latin typeface="Times New Roman" pitchFamily="18" charset="0"/>
              </a:rPr>
              <a:t>Proxy Server</a:t>
            </a:r>
            <a:r>
              <a:rPr lang="zh-CN" altLang="zh-CN" sz="2000" smtClean="0">
                <a:latin typeface="Times New Roman" pitchFamily="18" charset="0"/>
              </a:rPr>
              <a:t>），用户向代理服务器建立连接并发送请求，代理服务器再向</a:t>
            </a:r>
            <a:r>
              <a:rPr lang="en-US" altLang="zh-CN" sz="2000" smtClean="0">
                <a:latin typeface="Times New Roman" pitchFamily="18" charset="0"/>
              </a:rPr>
              <a:t>WWW</a:t>
            </a:r>
            <a:r>
              <a:rPr lang="zh-CN" altLang="zh-CN" sz="2000" smtClean="0">
                <a:latin typeface="Times New Roman" pitchFamily="18" charset="0"/>
              </a:rPr>
              <a:t>服务器发送请求，</a:t>
            </a:r>
            <a:r>
              <a:rPr lang="en-US" altLang="zh-CN" sz="2000" smtClean="0">
                <a:latin typeface="Times New Roman" pitchFamily="18" charset="0"/>
              </a:rPr>
              <a:t>WWW</a:t>
            </a:r>
            <a:r>
              <a:rPr lang="zh-CN" altLang="zh-CN" sz="2000" smtClean="0">
                <a:latin typeface="Times New Roman" pitchFamily="18" charset="0"/>
              </a:rPr>
              <a:t>服务器向代理服务器回送响应，最后代理向用户发回响应，如图</a:t>
            </a:r>
            <a:r>
              <a:rPr lang="en-US" altLang="zh-CN" sz="2000" smtClean="0">
                <a:latin typeface="Times New Roman" pitchFamily="18" charset="0"/>
              </a:rPr>
              <a:t>8-7</a:t>
            </a:r>
            <a:r>
              <a:rPr lang="zh-CN" altLang="zh-CN" sz="2000" smtClean="0">
                <a:latin typeface="Times New Roman" pitchFamily="18" charset="0"/>
              </a:rPr>
              <a:t>所示。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48131"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超文本传送协议</a:t>
            </a:r>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276475"/>
            <a:ext cx="6719887"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39975" y="4941888"/>
            <a:ext cx="3671888" cy="646112"/>
          </a:xfrm>
          <a:prstGeom prst="rect">
            <a:avLst/>
          </a:prstGeom>
          <a:noFill/>
        </p:spPr>
        <p:txBody>
          <a:bodyPr>
            <a:spAutoFit/>
          </a:bodyPr>
          <a:lstStyle/>
          <a:p>
            <a:pPr>
              <a:defRPr/>
            </a:pPr>
            <a:r>
              <a:rPr lang="zh-CN" altLang="zh-CN" dirty="0">
                <a:latin typeface="+mn-lt"/>
                <a:ea typeface="+mn-ea"/>
              </a:rPr>
              <a:t>图</a:t>
            </a:r>
            <a:r>
              <a:rPr lang="en-US" altLang="zh-CN" dirty="0">
                <a:latin typeface="+mn-lt"/>
                <a:ea typeface="+mn-ea"/>
              </a:rPr>
              <a:t>8-7  </a:t>
            </a:r>
            <a:r>
              <a:rPr lang="zh-CN" altLang="zh-CN" dirty="0">
                <a:latin typeface="+mn-lt"/>
                <a:ea typeface="+mn-ea"/>
              </a:rPr>
              <a:t>两种</a:t>
            </a:r>
            <a:r>
              <a:rPr lang="en-US" altLang="zh-CN" dirty="0">
                <a:latin typeface="+mn-lt"/>
                <a:ea typeface="+mn-ea"/>
              </a:rPr>
              <a:t>HTTP</a:t>
            </a:r>
            <a:r>
              <a:rPr lang="zh-CN" altLang="zh-CN" dirty="0">
                <a:latin typeface="+mn-lt"/>
                <a:ea typeface="+mn-ea"/>
              </a:rPr>
              <a:t>中请求－响应链</a:t>
            </a:r>
          </a:p>
          <a:p>
            <a:pPr>
              <a:defRPr/>
            </a:pP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49155"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超文本传送协议</a:t>
            </a:r>
            <a:endParaRPr lang="en-US" altLang="zh-CN" smtClean="0">
              <a:solidFill>
                <a:srgbClr val="FF0000"/>
              </a:solidFill>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第三类：隧道，和第二类相似，也有一个中间节点。隧道和代理不同，它只是一个用户向</a:t>
            </a:r>
            <a:r>
              <a:rPr lang="en-US" altLang="zh-CN" sz="2000" smtClean="0">
                <a:latin typeface="Times New Roman" pitchFamily="18" charset="0"/>
              </a:rPr>
              <a:t>WWW</a:t>
            </a:r>
            <a:r>
              <a:rPr lang="zh-CN" altLang="zh-CN" sz="2000" smtClean="0">
                <a:latin typeface="Times New Roman" pitchFamily="18" charset="0"/>
              </a:rPr>
              <a:t>服务器发送请求以及从服务器接收响应的通道，不执行其他任何功能（如代理的</a:t>
            </a:r>
            <a:r>
              <a:rPr lang="en-US" altLang="zh-CN" sz="2000" smtClean="0">
                <a:latin typeface="Times New Roman" pitchFamily="18" charset="0"/>
              </a:rPr>
              <a:t>cache</a:t>
            </a:r>
            <a:r>
              <a:rPr lang="zh-CN" altLang="zh-CN" sz="2000" smtClean="0">
                <a:latin typeface="Times New Roman" pitchFamily="18" charset="0"/>
              </a:rPr>
              <a:t>功能、用户鉴别功能等）。代理和隧道可以是多重的，即在客户机到</a:t>
            </a:r>
            <a:r>
              <a:rPr lang="en-US" altLang="zh-CN" sz="2000" smtClean="0">
                <a:latin typeface="Times New Roman" pitchFamily="18" charset="0"/>
              </a:rPr>
              <a:t>WWW</a:t>
            </a:r>
            <a:r>
              <a:rPr lang="zh-CN" altLang="zh-CN" sz="2000" smtClean="0">
                <a:latin typeface="Times New Roman" pitchFamily="18" charset="0"/>
              </a:rPr>
              <a:t>服务器之间可以有多个代理和隧道。</a:t>
            </a:r>
          </a:p>
          <a:p>
            <a:pPr>
              <a:spcBef>
                <a:spcPct val="0"/>
              </a:spcBef>
            </a:pPr>
            <a:r>
              <a:rPr lang="zh-CN" altLang="zh-CN" sz="2000" smtClean="0">
                <a:latin typeface="Times New Roman" pitchFamily="18" charset="0"/>
              </a:rPr>
              <a:t>客户请求是简单的</a:t>
            </a:r>
            <a:r>
              <a:rPr lang="en-US" altLang="zh-CN" sz="2000" smtClean="0">
                <a:latin typeface="Times New Roman" pitchFamily="18" charset="0"/>
              </a:rPr>
              <a:t> ASCII</a:t>
            </a:r>
            <a:r>
              <a:rPr lang="zh-CN" altLang="zh-CN" sz="2000" smtClean="0">
                <a:latin typeface="Times New Roman" pitchFamily="18" charset="0"/>
              </a:rPr>
              <a:t>文本，服务器的响应也是以</a:t>
            </a:r>
            <a:r>
              <a:rPr lang="en-US" altLang="zh-CN" sz="2000" smtClean="0">
                <a:latin typeface="Times New Roman" pitchFamily="18" charset="0"/>
              </a:rPr>
              <a:t>ASCII</a:t>
            </a:r>
            <a:r>
              <a:rPr lang="zh-CN" altLang="zh-CN" sz="2000" smtClean="0">
                <a:latin typeface="Times New Roman" pitchFamily="18" charset="0"/>
              </a:rPr>
              <a:t>文本开始（首部）的，后面跟着数据（可以是</a:t>
            </a:r>
            <a:r>
              <a:rPr lang="en-US" altLang="zh-CN" sz="2000" smtClean="0">
                <a:latin typeface="Times New Roman" pitchFamily="18" charset="0"/>
              </a:rPr>
              <a:t>ASCII</a:t>
            </a:r>
            <a:r>
              <a:rPr lang="zh-CN" altLang="zh-CN" sz="2000" smtClean="0">
                <a:latin typeface="Times New Roman" pitchFamily="18" charset="0"/>
              </a:rPr>
              <a:t>或二进制数据 ）。客户程序软件（浏览器）分析服务器的响应，并把它格式化输出，同时以高亮方式显示指向其他文档的链接。通过</a:t>
            </a:r>
            <a:r>
              <a:rPr lang="en-US" altLang="zh-CN" sz="2000" smtClean="0">
                <a:latin typeface="Times New Roman" pitchFamily="18" charset="0"/>
              </a:rPr>
              <a:t> HTTP</a:t>
            </a:r>
            <a:r>
              <a:rPr lang="zh-CN" altLang="zh-CN" sz="2000" smtClean="0">
                <a:latin typeface="Times New Roman" pitchFamily="18" charset="0"/>
              </a:rPr>
              <a:t>连接传输的数据量较小，客户请求报文长度为几百字节，服务器响应报文的典型值也在几百字节至</a:t>
            </a:r>
            <a:r>
              <a:rPr lang="en-US" altLang="zh-CN" sz="2000" smtClean="0">
                <a:latin typeface="Times New Roman" pitchFamily="18" charset="0"/>
              </a:rPr>
              <a:t> 10 000 B</a:t>
            </a:r>
            <a:r>
              <a:rPr lang="zh-CN" altLang="zh-CN" sz="2000" smtClean="0">
                <a:latin typeface="Times New Roman" pitchFamily="18" charset="0"/>
              </a:rPr>
              <a:t>间。因为一些大文档 （如图像或大的</a:t>
            </a:r>
            <a:r>
              <a:rPr lang="en-US" altLang="zh-CN" sz="2000" smtClean="0">
                <a:latin typeface="Times New Roman" pitchFamily="18" charset="0"/>
              </a:rPr>
              <a:t> PostScript</a:t>
            </a:r>
            <a:r>
              <a:rPr lang="zh-CN" altLang="zh-CN" sz="2000" smtClean="0">
                <a:latin typeface="Times New Roman" pitchFamily="18" charset="0"/>
              </a:rPr>
              <a:t>文件）会将服务器响应报文长度的平均值拉大，所以</a:t>
            </a:r>
            <a:r>
              <a:rPr lang="en-US" altLang="zh-CN" sz="2000" smtClean="0">
                <a:latin typeface="Times New Roman" pitchFamily="18" charset="0"/>
              </a:rPr>
              <a:t> HTTP </a:t>
            </a:r>
            <a:r>
              <a:rPr lang="zh-CN" altLang="zh-CN" sz="2000" smtClean="0">
                <a:latin typeface="Times New Roman" pitchFamily="18" charset="0"/>
              </a:rPr>
              <a:t>统计通常报告中间值。许多研究表明，服务器响应报文长度的中间值小于</a:t>
            </a:r>
            <a:r>
              <a:rPr lang="en-US" altLang="zh-CN" sz="2000" smtClean="0">
                <a:latin typeface="Times New Roman" pitchFamily="18" charset="0"/>
              </a:rPr>
              <a:t> 3000B</a:t>
            </a:r>
            <a:r>
              <a:rPr lang="zh-CN" altLang="zh-CN" sz="2000" smtClean="0">
                <a:latin typeface="Times New Roman" pitchFamily="18" charset="0"/>
              </a:rPr>
              <a:t>。</a:t>
            </a:r>
          </a:p>
          <a:p>
            <a:pPr>
              <a:spcBef>
                <a:spcPct val="0"/>
              </a:spcBef>
            </a:pPr>
            <a:endParaRPr lang="zh-CN" altLang="zh-CN" sz="2000" smtClean="0">
              <a:solidFill>
                <a:srgbClr val="FF0000"/>
              </a:solidFill>
              <a:latin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50179" name="内容占位符 5"/>
          <p:cNvSpPr>
            <a:spLocks noGrp="1"/>
          </p:cNvSpPr>
          <p:nvPr>
            <p:ph idx="1"/>
          </p:nvPr>
        </p:nvSpPr>
        <p:spPr>
          <a:xfrm>
            <a:off x="179388" y="981075"/>
            <a:ext cx="8820150" cy="5805488"/>
          </a:xfrm>
        </p:spPr>
        <p:txBody>
          <a:bodyPr/>
          <a:lstStyle/>
          <a:p>
            <a:pPr>
              <a:spcBef>
                <a:spcPct val="0"/>
              </a:spcBef>
            </a:pPr>
            <a:r>
              <a:rPr lang="zh-CN" altLang="zh-CN" smtClean="0">
                <a:solidFill>
                  <a:srgbClr val="FF0000"/>
                </a:solidFill>
                <a:latin typeface="Times New Roman" pitchFamily="18" charset="0"/>
              </a:rPr>
              <a:t>超文本传送协议</a:t>
            </a:r>
            <a:endParaRPr lang="en-US" altLang="zh-CN" smtClean="0">
              <a:solidFill>
                <a:srgbClr val="FF0000"/>
              </a:solidFill>
              <a:latin typeface="Times New Roman" pitchFamily="18" charset="0"/>
            </a:endParaRPr>
          </a:p>
          <a:p>
            <a:pPr>
              <a:spcBef>
                <a:spcPct val="0"/>
              </a:spcBef>
            </a:pPr>
            <a:endParaRPr lang="en-US" altLang="zh-CN" sz="2000" smtClean="0">
              <a:latin typeface="Times New Roman" pitchFamily="18" charset="0"/>
            </a:endParaRPr>
          </a:p>
          <a:p>
            <a:pPr>
              <a:spcBef>
                <a:spcPct val="0"/>
              </a:spcBef>
            </a:pPr>
            <a:r>
              <a:rPr lang="en-US" altLang="zh-CN" sz="2000" smtClean="0">
                <a:latin typeface="Times New Roman" pitchFamily="18" charset="0"/>
              </a:rPr>
              <a:t>        HTTP</a:t>
            </a:r>
            <a:r>
              <a:rPr lang="zh-CN" altLang="zh-CN" sz="2000" smtClean="0">
                <a:latin typeface="Times New Roman" pitchFamily="18" charset="0"/>
              </a:rPr>
              <a:t>带来的最大的性能问题是每个文件使用一条</a:t>
            </a:r>
            <a:r>
              <a:rPr lang="en-US" altLang="zh-CN" sz="2000" smtClean="0">
                <a:latin typeface="Times New Roman" pitchFamily="18" charset="0"/>
              </a:rPr>
              <a:t> TCP</a:t>
            </a:r>
            <a:r>
              <a:rPr lang="zh-CN" altLang="zh-CN" sz="2000" smtClean="0">
                <a:latin typeface="Times New Roman" pitchFamily="18" charset="0"/>
              </a:rPr>
              <a:t>连接。当客户请求报文的长度超过服务器通告的</a:t>
            </a:r>
            <a:r>
              <a:rPr lang="en-US" altLang="zh-CN" sz="2000" smtClean="0">
                <a:latin typeface="Times New Roman" pitchFamily="18" charset="0"/>
              </a:rPr>
              <a:t>MSS</a:t>
            </a:r>
            <a:r>
              <a:rPr lang="zh-CN" altLang="zh-CN" sz="2000" smtClean="0">
                <a:latin typeface="Times New Roman" pitchFamily="18" charset="0"/>
              </a:rPr>
              <a:t>时，缓慢的建立使每一个</a:t>
            </a:r>
            <a:r>
              <a:rPr lang="en-US" altLang="zh-CN" sz="2000" smtClean="0">
                <a:latin typeface="Times New Roman" pitchFamily="18" charset="0"/>
              </a:rPr>
              <a:t>TCP</a:t>
            </a:r>
            <a:r>
              <a:rPr lang="zh-CN" altLang="zh-CN" sz="2000" smtClean="0">
                <a:latin typeface="Times New Roman" pitchFamily="18" charset="0"/>
              </a:rPr>
              <a:t>连接增加了额外的时延。另一个问题是服务器进程正常关闭连接将引起在服务器主机上产生</a:t>
            </a:r>
            <a:r>
              <a:rPr lang="en-US" altLang="zh-CN" sz="2000" smtClean="0">
                <a:latin typeface="Times New Roman" pitchFamily="18" charset="0"/>
              </a:rPr>
              <a:t>TIME-WAIT</a:t>
            </a:r>
            <a:r>
              <a:rPr lang="zh-CN" altLang="zh-CN" sz="2000" smtClean="0">
                <a:latin typeface="Times New Roman" pitchFamily="18" charset="0"/>
              </a:rPr>
              <a:t>时延，在一个繁忙的服务器上可以看到很多这种待终止的连接。而</a:t>
            </a:r>
            <a:r>
              <a:rPr lang="en-US" altLang="zh-CN" sz="2000" smtClean="0">
                <a:latin typeface="Times New Roman" pitchFamily="18" charset="0"/>
              </a:rPr>
              <a:t>Gopher</a:t>
            </a:r>
            <a:r>
              <a:rPr lang="zh-CN" altLang="zh-CN" sz="2000" smtClean="0">
                <a:latin typeface="Times New Roman" pitchFamily="18" charset="0"/>
              </a:rPr>
              <a:t>协议的文档号是</a:t>
            </a:r>
            <a:r>
              <a:rPr lang="en-US" altLang="zh-CN" sz="2000" smtClean="0">
                <a:latin typeface="Times New Roman" pitchFamily="18" charset="0"/>
              </a:rPr>
              <a:t> RFC1436[Anklesaria et al. 1993]</a:t>
            </a:r>
            <a:r>
              <a:rPr lang="zh-CN" altLang="zh-CN" sz="2000" smtClean="0">
                <a:latin typeface="Times New Roman" pitchFamily="18" charset="0"/>
              </a:rPr>
              <a:t>。从网络的观点来看，</a:t>
            </a:r>
            <a:r>
              <a:rPr lang="en-US" altLang="zh-CN" sz="2000" smtClean="0">
                <a:latin typeface="Times New Roman" pitchFamily="18" charset="0"/>
              </a:rPr>
              <a:t>HTTP</a:t>
            </a:r>
            <a:r>
              <a:rPr lang="zh-CN" altLang="zh-CN" sz="2000" smtClean="0">
                <a:latin typeface="Times New Roman" pitchFamily="18" charset="0"/>
              </a:rPr>
              <a:t>与</a:t>
            </a:r>
            <a:r>
              <a:rPr lang="en-US" altLang="zh-CN" sz="2000" smtClean="0">
                <a:latin typeface="Times New Roman" pitchFamily="18" charset="0"/>
              </a:rPr>
              <a:t> Gopher</a:t>
            </a:r>
            <a:r>
              <a:rPr lang="zh-CN" altLang="zh-CN" sz="2000" smtClean="0">
                <a:latin typeface="Times New Roman" pitchFamily="18" charset="0"/>
              </a:rPr>
              <a:t>非常相似。客户程序打开一条与服务器的连接（</a:t>
            </a:r>
            <a:r>
              <a:rPr lang="en-US" altLang="zh-CN" sz="2000" smtClean="0">
                <a:latin typeface="Times New Roman" pitchFamily="18" charset="0"/>
              </a:rPr>
              <a:t>Gopher</a:t>
            </a:r>
            <a:r>
              <a:rPr lang="zh-CN" altLang="zh-CN" sz="2000" smtClean="0">
                <a:latin typeface="Times New Roman" pitchFamily="18" charset="0"/>
              </a:rPr>
              <a:t>使用</a:t>
            </a:r>
            <a:r>
              <a:rPr lang="en-US" altLang="zh-CN" sz="2000" smtClean="0">
                <a:latin typeface="Times New Roman" pitchFamily="18" charset="0"/>
              </a:rPr>
              <a:t>70</a:t>
            </a:r>
            <a:r>
              <a:rPr lang="zh-CN" altLang="zh-CN" sz="2000" smtClean="0">
                <a:latin typeface="Times New Roman" pitchFamily="18" charset="0"/>
              </a:rPr>
              <a:t>号端口），并发起请求。服务器返回带有应答的响应，并关闭连接。它们的主要区别在于服务器送回给客户的报文内容。尽管</a:t>
            </a:r>
            <a:r>
              <a:rPr lang="en-US" altLang="zh-CN" sz="2000" smtClean="0">
                <a:latin typeface="Times New Roman" pitchFamily="18" charset="0"/>
              </a:rPr>
              <a:t> Gopher</a:t>
            </a:r>
            <a:r>
              <a:rPr lang="zh-CN" altLang="zh-CN" sz="2000" smtClean="0">
                <a:latin typeface="Times New Roman" pitchFamily="18" charset="0"/>
              </a:rPr>
              <a:t>协议允许服务器返回非文本信息，如</a:t>
            </a:r>
            <a:r>
              <a:rPr lang="en-US" altLang="zh-CN" sz="2000" smtClean="0">
                <a:latin typeface="Times New Roman" pitchFamily="18" charset="0"/>
              </a:rPr>
              <a:t>GIF</a:t>
            </a:r>
            <a:r>
              <a:rPr lang="zh-CN" altLang="zh-CN" sz="2000" smtClean="0">
                <a:latin typeface="Times New Roman" pitchFamily="18" charset="0"/>
              </a:rPr>
              <a:t>文件，但大多数</a:t>
            </a:r>
            <a:r>
              <a:rPr lang="en-US" altLang="zh-CN" sz="2000" smtClean="0">
                <a:latin typeface="Times New Roman" pitchFamily="18" charset="0"/>
              </a:rPr>
              <a:t>Gopher</a:t>
            </a:r>
            <a:r>
              <a:rPr lang="zh-CN" altLang="zh-CN" sz="2000" smtClean="0">
                <a:latin typeface="Times New Roman" pitchFamily="18" charset="0"/>
              </a:rPr>
              <a:t>客户程序是为</a:t>
            </a:r>
            <a:r>
              <a:rPr lang="en-US" altLang="zh-CN" sz="2000" smtClean="0">
                <a:latin typeface="Times New Roman" pitchFamily="18" charset="0"/>
              </a:rPr>
              <a:t>ASCII</a:t>
            </a:r>
            <a:r>
              <a:rPr lang="zh-CN" altLang="zh-CN" sz="2000" smtClean="0">
                <a:latin typeface="Times New Roman" pitchFamily="18" charset="0"/>
              </a:rPr>
              <a:t>终端设计的。因此</a:t>
            </a:r>
            <a:r>
              <a:rPr lang="en-US" altLang="zh-CN" sz="2000" smtClean="0">
                <a:latin typeface="Times New Roman" pitchFamily="18" charset="0"/>
              </a:rPr>
              <a:t> Gopher</a:t>
            </a:r>
            <a:r>
              <a:rPr lang="zh-CN" altLang="zh-CN" sz="2000" smtClean="0">
                <a:latin typeface="Times New Roman" pitchFamily="18" charset="0"/>
              </a:rPr>
              <a:t>服务器返回的文档大多数是</a:t>
            </a:r>
            <a:r>
              <a:rPr lang="en-US" altLang="zh-CN" sz="2000" smtClean="0">
                <a:latin typeface="Times New Roman" pitchFamily="18" charset="0"/>
              </a:rPr>
              <a:t>ASCII</a:t>
            </a:r>
            <a:r>
              <a:rPr lang="zh-CN" altLang="zh-CN" sz="2000" smtClean="0">
                <a:latin typeface="Times New Roman" pitchFamily="18" charset="0"/>
              </a:rPr>
              <a:t>文本文件。因为</a:t>
            </a:r>
            <a:r>
              <a:rPr lang="en-US" altLang="zh-CN" sz="2000" smtClean="0">
                <a:latin typeface="Times New Roman" pitchFamily="18" charset="0"/>
              </a:rPr>
              <a:t>HTTP</a:t>
            </a:r>
            <a:r>
              <a:rPr lang="zh-CN" altLang="zh-CN" sz="2000" smtClean="0">
                <a:latin typeface="Times New Roman" pitchFamily="18" charset="0"/>
              </a:rPr>
              <a:t>协议有明显的优势，所以写作本书时</a:t>
            </a:r>
            <a:r>
              <a:rPr lang="en-US" altLang="zh-CN" sz="2000" smtClean="0">
                <a:latin typeface="Times New Roman" pitchFamily="18" charset="0"/>
              </a:rPr>
              <a:t>Internet</a:t>
            </a:r>
            <a:r>
              <a:rPr lang="zh-CN" altLang="zh-CN" sz="2000" smtClean="0">
                <a:latin typeface="Times New Roman" pitchFamily="18" charset="0"/>
              </a:rPr>
              <a:t>上的许多站点已关闭了它们的</a:t>
            </a:r>
            <a:r>
              <a:rPr lang="en-US" altLang="zh-CN" sz="2000" smtClean="0">
                <a:latin typeface="Times New Roman" pitchFamily="18" charset="0"/>
              </a:rPr>
              <a:t>Gopher</a:t>
            </a:r>
            <a:r>
              <a:rPr lang="zh-CN" altLang="zh-CN" sz="2000" smtClean="0">
                <a:latin typeface="Times New Roman" pitchFamily="18" charset="0"/>
              </a:rPr>
              <a:t>服务程序。当</a:t>
            </a:r>
            <a:r>
              <a:rPr lang="en-US" altLang="zh-CN" sz="2000" smtClean="0">
                <a:latin typeface="Times New Roman" pitchFamily="18" charset="0"/>
              </a:rPr>
              <a:t>URL</a:t>
            </a:r>
            <a:r>
              <a:rPr lang="zh-CN" altLang="zh-CN" sz="2000" smtClean="0">
                <a:latin typeface="Times New Roman" pitchFamily="18" charset="0"/>
              </a:rPr>
              <a:t>为</a:t>
            </a:r>
            <a:r>
              <a:rPr lang="en-US" altLang="zh-CN" sz="2000" smtClean="0">
                <a:latin typeface="Times New Roman" pitchFamily="18" charset="0"/>
              </a:rPr>
              <a:t>gopher://hostname</a:t>
            </a:r>
            <a:r>
              <a:rPr lang="zh-CN" altLang="zh-CN" sz="2000" smtClean="0">
                <a:latin typeface="Times New Roman" pitchFamily="18" charset="0"/>
              </a:rPr>
              <a:t>时，也有很多</a:t>
            </a:r>
            <a:r>
              <a:rPr lang="en-US" altLang="zh-CN" sz="2000" smtClean="0">
                <a:latin typeface="Times New Roman" pitchFamily="18" charset="0"/>
              </a:rPr>
              <a:t>Web</a:t>
            </a:r>
            <a:r>
              <a:rPr lang="zh-CN" altLang="zh-CN" sz="2000" smtClean="0">
                <a:latin typeface="Times New Roman" pitchFamily="18" charset="0"/>
              </a:rPr>
              <a:t>浏览器能识别</a:t>
            </a:r>
            <a:r>
              <a:rPr lang="en-US" altLang="zh-CN" sz="2000" smtClean="0">
                <a:latin typeface="Times New Roman" pitchFamily="18" charset="0"/>
              </a:rPr>
              <a:t>Gopher</a:t>
            </a:r>
            <a:r>
              <a:rPr lang="zh-CN" altLang="zh-CN" sz="2000" smtClean="0">
                <a:latin typeface="Times New Roman" pitchFamily="18" charset="0"/>
              </a:rPr>
              <a:t>协议，并与这些</a:t>
            </a:r>
            <a:r>
              <a:rPr lang="en-US" altLang="zh-CN" sz="2000" smtClean="0">
                <a:latin typeface="Times New Roman" pitchFamily="18" charset="0"/>
              </a:rPr>
              <a:t>Gopher</a:t>
            </a:r>
            <a:r>
              <a:rPr lang="zh-CN" altLang="zh-CN" sz="2000" smtClean="0">
                <a:latin typeface="Times New Roman" pitchFamily="18" charset="0"/>
              </a:rPr>
              <a:t>服务器通信。</a:t>
            </a:r>
          </a:p>
          <a:p>
            <a:pPr>
              <a:spcBef>
                <a:spcPct val="0"/>
              </a:spcBef>
            </a:pPr>
            <a:endParaRPr lang="zh-CN" altLang="zh-CN" sz="2000" smtClean="0">
              <a:solidFill>
                <a:srgbClr val="FF0000"/>
              </a:solidFill>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51203" name="内容占位符 5"/>
          <p:cNvSpPr>
            <a:spLocks noGrp="1"/>
          </p:cNvSpPr>
          <p:nvPr>
            <p:ph idx="1"/>
          </p:nvPr>
        </p:nvSpPr>
        <p:spPr>
          <a:xfrm>
            <a:off x="179388" y="863600"/>
            <a:ext cx="8820150" cy="5805488"/>
          </a:xfrm>
        </p:spPr>
        <p:txBody>
          <a:bodyPr/>
          <a:lstStyle/>
          <a:p>
            <a:pPr>
              <a:spcBef>
                <a:spcPct val="0"/>
              </a:spcBef>
            </a:pPr>
            <a:r>
              <a:rPr lang="zh-CN" altLang="zh-CN" b="1" smtClean="0">
                <a:solidFill>
                  <a:srgbClr val="FF0000"/>
                </a:solidFill>
              </a:rPr>
              <a:t>万维网的文档</a:t>
            </a:r>
            <a:endParaRPr lang="en-US" altLang="zh-CN" b="1"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超文本标记语言（</a:t>
            </a:r>
            <a:r>
              <a:rPr lang="en-US" altLang="zh-CN" sz="2000" smtClean="0">
                <a:latin typeface="Times New Roman" pitchFamily="18" charset="0"/>
              </a:rPr>
              <a:t>HyperText Markup Language</a:t>
            </a:r>
            <a:r>
              <a:rPr lang="zh-CN" altLang="zh-CN" sz="2000" smtClean="0">
                <a:latin typeface="Times New Roman" pitchFamily="18" charset="0"/>
              </a:rPr>
              <a:t>，</a:t>
            </a:r>
            <a:r>
              <a:rPr lang="en-US" altLang="zh-CN" sz="2000" smtClean="0">
                <a:latin typeface="Times New Roman" pitchFamily="18" charset="0"/>
              </a:rPr>
              <a:t>HTML</a:t>
            </a:r>
            <a:r>
              <a:rPr lang="zh-CN" altLang="zh-CN" sz="2000" smtClean="0">
                <a:latin typeface="Times New Roman" pitchFamily="18" charset="0"/>
              </a:rPr>
              <a:t>）使得万维网页面的设计者可以很方便地用一个超链从本页面的某处链接到因特网上的任何一个万维网页面，并且能够在自己的计算机屏幕上将这些页面显示出来。</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超文本标记语言</a:t>
            </a:r>
            <a:r>
              <a:rPr lang="en-US" altLang="zh-CN" sz="2000" smtClean="0">
                <a:latin typeface="Times New Roman" pitchFamily="18" charset="0"/>
              </a:rPr>
              <a:t> HTML </a:t>
            </a:r>
            <a:r>
              <a:rPr lang="zh-CN" altLang="zh-CN" sz="2000" smtClean="0">
                <a:latin typeface="Times New Roman" pitchFamily="18" charset="0"/>
              </a:rPr>
              <a:t>中的</a:t>
            </a:r>
            <a:r>
              <a:rPr lang="en-US" altLang="zh-CN" sz="2000" smtClean="0">
                <a:latin typeface="Times New Roman" pitchFamily="18" charset="0"/>
              </a:rPr>
              <a:t>Markup</a:t>
            </a:r>
            <a:r>
              <a:rPr lang="zh-CN" altLang="zh-CN" sz="2000" smtClean="0">
                <a:latin typeface="Times New Roman" pitchFamily="18" charset="0"/>
              </a:rPr>
              <a:t>的意思就是</a:t>
            </a:r>
            <a:r>
              <a:rPr lang="en-US" altLang="zh-CN" sz="2000" smtClean="0">
                <a:latin typeface="Times New Roman" pitchFamily="18" charset="0"/>
              </a:rPr>
              <a:t>“</a:t>
            </a:r>
            <a:r>
              <a:rPr lang="zh-CN" altLang="zh-CN" sz="2000" smtClean="0">
                <a:latin typeface="Times New Roman" pitchFamily="18" charset="0"/>
              </a:rPr>
              <a:t>设置标记</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HTML </a:t>
            </a:r>
            <a:r>
              <a:rPr lang="zh-CN" altLang="zh-CN" sz="2000" smtClean="0">
                <a:latin typeface="Times New Roman" pitchFamily="18" charset="0"/>
              </a:rPr>
              <a:t>定义了许多用于排版的命令（标签）。</a:t>
            </a:r>
            <a:r>
              <a:rPr lang="en-US" altLang="zh-CN" sz="2000" smtClean="0">
                <a:latin typeface="Times New Roman" pitchFamily="18" charset="0"/>
              </a:rPr>
              <a:t>HTML</a:t>
            </a:r>
            <a:r>
              <a:rPr lang="zh-CN" altLang="zh-CN" sz="2000" smtClean="0">
                <a:latin typeface="Times New Roman" pitchFamily="18" charset="0"/>
              </a:rPr>
              <a:t>把各种标签嵌入到万维网的页面中。这样就构成了所谓的</a:t>
            </a:r>
            <a:r>
              <a:rPr lang="en-US" altLang="zh-CN" sz="2000" smtClean="0">
                <a:latin typeface="Times New Roman" pitchFamily="18" charset="0"/>
              </a:rPr>
              <a:t> HTML</a:t>
            </a:r>
            <a:r>
              <a:rPr lang="zh-CN" altLang="zh-CN" sz="2000" smtClean="0">
                <a:latin typeface="Times New Roman" pitchFamily="18" charset="0"/>
              </a:rPr>
              <a:t>文档，它是一种可以用任何文本编辑器创建的</a:t>
            </a:r>
            <a:r>
              <a:rPr lang="en-US" altLang="zh-CN" sz="2000" smtClean="0">
                <a:latin typeface="Times New Roman" pitchFamily="18" charset="0"/>
              </a:rPr>
              <a:t> ASCII</a:t>
            </a:r>
            <a:r>
              <a:rPr lang="zh-CN" altLang="zh-CN" sz="2000" smtClean="0">
                <a:latin typeface="Times New Roman" pitchFamily="18" charset="0"/>
              </a:rPr>
              <a:t>码文件。</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仅当</a:t>
            </a:r>
            <a:r>
              <a:rPr lang="en-US" altLang="zh-CN" sz="2000" smtClean="0">
                <a:latin typeface="Times New Roman" pitchFamily="18" charset="0"/>
              </a:rPr>
              <a:t> HTML</a:t>
            </a:r>
            <a:r>
              <a:rPr lang="zh-CN" altLang="zh-CN" sz="2000" smtClean="0">
                <a:latin typeface="Times New Roman" pitchFamily="18" charset="0"/>
              </a:rPr>
              <a:t>文档是以</a:t>
            </a:r>
            <a:r>
              <a:rPr lang="en-US" altLang="zh-CN" sz="2000" smtClean="0">
                <a:latin typeface="Times New Roman" pitchFamily="18" charset="0"/>
              </a:rPr>
              <a:t>.html </a:t>
            </a:r>
            <a:r>
              <a:rPr lang="zh-CN" altLang="zh-CN" sz="2000" smtClean="0">
                <a:latin typeface="Times New Roman" pitchFamily="18" charset="0"/>
              </a:rPr>
              <a:t>或</a:t>
            </a:r>
            <a:r>
              <a:rPr lang="en-US" altLang="zh-CN" sz="2000" smtClean="0">
                <a:latin typeface="Times New Roman" pitchFamily="18" charset="0"/>
              </a:rPr>
              <a:t> .htm</a:t>
            </a:r>
            <a:r>
              <a:rPr lang="zh-CN" altLang="zh-CN" sz="2000" smtClean="0">
                <a:latin typeface="Times New Roman" pitchFamily="18" charset="0"/>
              </a:rPr>
              <a:t>为后缀时，浏览器才对此文档的各种标签进行解释。如</a:t>
            </a:r>
            <a:r>
              <a:rPr lang="en-US" altLang="zh-CN" sz="2000" smtClean="0">
                <a:latin typeface="Times New Roman" pitchFamily="18" charset="0"/>
              </a:rPr>
              <a:t> HTML</a:t>
            </a:r>
            <a:r>
              <a:rPr lang="zh-CN" altLang="zh-CN" sz="2000" smtClean="0">
                <a:latin typeface="Times New Roman" pitchFamily="18" charset="0"/>
              </a:rPr>
              <a:t>文档改换以</a:t>
            </a:r>
            <a:r>
              <a:rPr lang="en-US" altLang="zh-CN" sz="2000" smtClean="0">
                <a:latin typeface="Times New Roman" pitchFamily="18" charset="0"/>
              </a:rPr>
              <a:t> .txt </a:t>
            </a:r>
            <a:r>
              <a:rPr lang="zh-CN" altLang="zh-CN" sz="2000" smtClean="0">
                <a:latin typeface="Times New Roman" pitchFamily="18" charset="0"/>
              </a:rPr>
              <a:t>为其后缀，则</a:t>
            </a:r>
            <a:r>
              <a:rPr lang="en-US" altLang="zh-CN" sz="2000" smtClean="0">
                <a:latin typeface="Times New Roman" pitchFamily="18" charset="0"/>
              </a:rPr>
              <a:t> HTML </a:t>
            </a:r>
            <a:r>
              <a:rPr lang="zh-CN" altLang="zh-CN" sz="2000" smtClean="0">
                <a:latin typeface="Times New Roman" pitchFamily="18" charset="0"/>
              </a:rPr>
              <a:t>解释程序就不对标签进行解释，而浏览器只能看见原来的文本文件。当浏览器从服务器读取</a:t>
            </a:r>
            <a:r>
              <a:rPr lang="en-US" altLang="zh-CN" sz="2000" smtClean="0">
                <a:latin typeface="Times New Roman" pitchFamily="18" charset="0"/>
              </a:rPr>
              <a:t> HTML </a:t>
            </a:r>
            <a:r>
              <a:rPr lang="zh-CN" altLang="zh-CN" sz="2000" smtClean="0">
                <a:latin typeface="Times New Roman" pitchFamily="18" charset="0"/>
              </a:rPr>
              <a:t>文档后，就按照</a:t>
            </a:r>
            <a:r>
              <a:rPr lang="en-US" altLang="zh-CN" sz="2000" smtClean="0">
                <a:latin typeface="Times New Roman" pitchFamily="18" charset="0"/>
              </a:rPr>
              <a:t> HTML </a:t>
            </a:r>
            <a:r>
              <a:rPr lang="zh-CN" altLang="zh-CN" sz="2000" smtClean="0">
                <a:latin typeface="Times New Roman" pitchFamily="18" charset="0"/>
              </a:rPr>
              <a:t>文档中的各种标签，根据浏览器所使用的显示器的尺寸和分辨率大小，重新进行排版并恢复出所读取的页面。</a:t>
            </a:r>
          </a:p>
          <a:p>
            <a:pPr>
              <a:spcBef>
                <a:spcPct val="0"/>
              </a:spcBef>
            </a:pPr>
            <a:r>
              <a:rPr lang="en-US" altLang="zh-CN" sz="2000" smtClean="0">
                <a:latin typeface="Times New Roman" pitchFamily="18" charset="0"/>
              </a:rPr>
              <a:t>        </a:t>
            </a:r>
            <a:r>
              <a:rPr lang="zh-CN" altLang="zh-CN" sz="2000" smtClean="0">
                <a:latin typeface="Times New Roman" pitchFamily="18" charset="0"/>
              </a:rPr>
              <a:t>元素（</a:t>
            </a:r>
            <a:r>
              <a:rPr lang="en-US" altLang="zh-CN" sz="2000" smtClean="0">
                <a:latin typeface="Times New Roman" pitchFamily="18" charset="0"/>
              </a:rPr>
              <a:t>element</a:t>
            </a:r>
            <a:r>
              <a:rPr lang="zh-CN" altLang="zh-CN" sz="2000" smtClean="0">
                <a:latin typeface="Times New Roman" pitchFamily="18" charset="0"/>
              </a:rPr>
              <a:t>）是</a:t>
            </a:r>
            <a:r>
              <a:rPr lang="en-US" altLang="zh-CN" sz="2000" smtClean="0">
                <a:latin typeface="Times New Roman" pitchFamily="18" charset="0"/>
              </a:rPr>
              <a:t> HTML </a:t>
            </a:r>
            <a:r>
              <a:rPr lang="zh-CN" altLang="zh-CN" sz="2000" smtClean="0">
                <a:latin typeface="Times New Roman" pitchFamily="18" charset="0"/>
              </a:rPr>
              <a:t>文档结构的基本组成部分。一个</a:t>
            </a:r>
            <a:r>
              <a:rPr lang="en-US" altLang="zh-CN" sz="2000" smtClean="0">
                <a:latin typeface="Times New Roman" pitchFamily="18" charset="0"/>
              </a:rPr>
              <a:t> HTML </a:t>
            </a:r>
            <a:r>
              <a:rPr lang="zh-CN" altLang="zh-CN" sz="2000" smtClean="0">
                <a:latin typeface="Times New Roman" pitchFamily="18" charset="0"/>
              </a:rPr>
              <a:t>文档本身就是一个元素。每个</a:t>
            </a:r>
            <a:r>
              <a:rPr lang="en-US" altLang="zh-CN" sz="2000" smtClean="0">
                <a:latin typeface="Times New Roman" pitchFamily="18" charset="0"/>
              </a:rPr>
              <a:t> HTML </a:t>
            </a:r>
            <a:r>
              <a:rPr lang="zh-CN" altLang="zh-CN" sz="2000" smtClean="0">
                <a:latin typeface="Times New Roman" pitchFamily="18" charset="0"/>
              </a:rPr>
              <a:t>文档由两个主要元素组成：首部（</a:t>
            </a:r>
            <a:r>
              <a:rPr lang="en-US" altLang="zh-CN" sz="2000" smtClean="0">
                <a:latin typeface="Times New Roman" pitchFamily="18" charset="0"/>
              </a:rPr>
              <a:t>head</a:t>
            </a:r>
            <a:r>
              <a:rPr lang="zh-CN" altLang="zh-CN" sz="2000" smtClean="0">
                <a:latin typeface="Times New Roman" pitchFamily="18" charset="0"/>
              </a:rPr>
              <a:t>）和主体（</a:t>
            </a:r>
            <a:r>
              <a:rPr lang="en-US" altLang="zh-CN" sz="2000" smtClean="0">
                <a:latin typeface="Times New Roman" pitchFamily="18" charset="0"/>
              </a:rPr>
              <a:t>body</a:t>
            </a:r>
            <a:r>
              <a:rPr lang="zh-CN" altLang="zh-CN" sz="2000" smtClean="0">
                <a:latin typeface="Times New Roman" pitchFamily="18" charset="0"/>
              </a:rPr>
              <a:t>）。首部包含文档的标题（</a:t>
            </a:r>
            <a:r>
              <a:rPr lang="en-US" altLang="zh-CN" sz="2000" smtClean="0">
                <a:latin typeface="Times New Roman" pitchFamily="18" charset="0"/>
              </a:rPr>
              <a:t>title</a:t>
            </a:r>
            <a:r>
              <a:rPr lang="zh-CN" altLang="zh-CN" sz="2000" smtClean="0">
                <a:latin typeface="Times New Roman" pitchFamily="18" charset="0"/>
              </a:rPr>
              <a:t>），以及系统用来标识文档的一些其他信息。标题相当于文件名。文档的主体是</a:t>
            </a:r>
            <a:r>
              <a:rPr lang="en-US" altLang="zh-CN" sz="2000" smtClean="0">
                <a:latin typeface="Times New Roman" pitchFamily="18" charset="0"/>
              </a:rPr>
              <a:t> HTML </a:t>
            </a:r>
            <a:r>
              <a:rPr lang="zh-CN" altLang="zh-CN" sz="2000" smtClean="0">
                <a:latin typeface="Times New Roman" pitchFamily="18" charset="0"/>
              </a:rPr>
              <a:t>文档最主要的部分。主体部分往往又由若干个更小的元素组成，如段落（</a:t>
            </a:r>
            <a:r>
              <a:rPr lang="en-US" altLang="zh-CN" sz="2000" smtClean="0">
                <a:latin typeface="Times New Roman" pitchFamily="18" charset="0"/>
              </a:rPr>
              <a:t>paragraph</a:t>
            </a:r>
            <a:r>
              <a:rPr lang="zh-CN" altLang="zh-CN" sz="2000" smtClean="0">
                <a:latin typeface="Times New Roman" pitchFamily="18" charset="0"/>
              </a:rPr>
              <a:t>）、表格（</a:t>
            </a:r>
            <a:r>
              <a:rPr lang="en-US" altLang="zh-CN" sz="2000" smtClean="0">
                <a:latin typeface="Times New Roman" pitchFamily="18" charset="0"/>
              </a:rPr>
              <a:t>table</a:t>
            </a:r>
            <a:r>
              <a:rPr lang="zh-CN" altLang="zh-CN" sz="2000" smtClean="0">
                <a:latin typeface="Times New Roman" pitchFamily="18" charset="0"/>
              </a:rPr>
              <a:t>）和列表（</a:t>
            </a:r>
            <a:r>
              <a:rPr lang="en-US" altLang="zh-CN" sz="2000" smtClean="0">
                <a:latin typeface="Times New Roman" pitchFamily="18" charset="0"/>
              </a:rPr>
              <a:t>list</a:t>
            </a:r>
            <a:r>
              <a:rPr lang="zh-CN" altLang="zh-CN" sz="2000" smtClean="0">
                <a:latin typeface="Times New Roman" pitchFamily="18" charset="0"/>
              </a:rPr>
              <a:t>）等。</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endParaRPr lang="en-US" altLang="zh-CN" sz="2000" smtClean="0">
              <a:solidFill>
                <a:srgbClr val="FF0000"/>
              </a:solidFill>
              <a:latin typeface="Times New Roman" pitchFamily="18" charset="0"/>
            </a:endParaRPr>
          </a:p>
          <a:p>
            <a:pPr>
              <a:spcBef>
                <a:spcPct val="0"/>
              </a:spcBef>
            </a:pPr>
            <a:endParaRPr lang="en-US" altLang="zh-CN" sz="2000" smtClean="0">
              <a:latin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52227" name="内容占位符 5"/>
          <p:cNvSpPr>
            <a:spLocks noGrp="1"/>
          </p:cNvSpPr>
          <p:nvPr>
            <p:ph idx="1"/>
          </p:nvPr>
        </p:nvSpPr>
        <p:spPr>
          <a:xfrm>
            <a:off x="179388" y="863600"/>
            <a:ext cx="8820150" cy="5805488"/>
          </a:xfrm>
        </p:spPr>
        <p:txBody>
          <a:bodyPr/>
          <a:lstStyle/>
          <a:p>
            <a:pPr>
              <a:spcBef>
                <a:spcPct val="0"/>
              </a:spcBef>
            </a:pPr>
            <a:r>
              <a:rPr lang="zh-CN" altLang="zh-CN" b="1" smtClean="0">
                <a:solidFill>
                  <a:srgbClr val="FF0000"/>
                </a:solidFill>
              </a:rPr>
              <a:t>万维网的文档</a:t>
            </a:r>
            <a:endParaRPr lang="en-US" altLang="zh-CN" b="1" smtClean="0">
              <a:solidFill>
                <a:srgbClr val="FF0000"/>
              </a:solidFill>
            </a:endParaRPr>
          </a:p>
          <a:p>
            <a:pPr>
              <a:spcBef>
                <a:spcPct val="0"/>
              </a:spcBef>
            </a:pPr>
            <a:r>
              <a:rPr lang="en-US" altLang="zh-CN" sz="2000" smtClean="0">
                <a:latin typeface="Times New Roman" pitchFamily="18" charset="0"/>
              </a:rPr>
              <a:t>         HTML </a:t>
            </a:r>
            <a:r>
              <a:rPr lang="zh-CN" altLang="zh-CN" sz="2000" smtClean="0">
                <a:latin typeface="Times New Roman" pitchFamily="18" charset="0"/>
              </a:rPr>
              <a:t>用一对标签（即一个开始标签和一个结束标签）或几对标签来标识一个元素。开始标签由一个小于字符</a:t>
            </a:r>
            <a:r>
              <a:rPr lang="en-US" altLang="zh-CN" sz="2000" smtClean="0">
                <a:latin typeface="Times New Roman" pitchFamily="18" charset="0"/>
              </a:rPr>
              <a:t>“&lt;”</a:t>
            </a:r>
            <a:r>
              <a:rPr lang="zh-CN" altLang="zh-CN" sz="2000" smtClean="0">
                <a:latin typeface="Times New Roman" pitchFamily="18" charset="0"/>
              </a:rPr>
              <a:t>、一个标签名和一个大于字符</a:t>
            </a:r>
            <a:r>
              <a:rPr lang="en-US" altLang="zh-CN" sz="2000" smtClean="0">
                <a:latin typeface="Times New Roman" pitchFamily="18" charset="0"/>
              </a:rPr>
              <a:t>“&gt;”</a:t>
            </a:r>
            <a:r>
              <a:rPr lang="zh-CN" altLang="zh-CN" sz="2000" smtClean="0">
                <a:latin typeface="Times New Roman" pitchFamily="18" charset="0"/>
              </a:rPr>
              <a:t>组成。结束标签和开始标签的区别只是在小于字符的后面要加上一个斜线字符</a:t>
            </a:r>
            <a:r>
              <a:rPr lang="en-US" altLang="zh-CN" sz="2000" smtClean="0">
                <a:latin typeface="Times New Roman" pitchFamily="18" charset="0"/>
              </a:rPr>
              <a:t>“/”</a:t>
            </a:r>
            <a:r>
              <a:rPr lang="zh-CN" altLang="zh-CN" sz="2000" smtClean="0">
                <a:latin typeface="Times New Roman" pitchFamily="18" charset="0"/>
              </a:rPr>
              <a:t>。标签名并不区分大写和小写。有一些标签可以将结束标签省略。</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下面是一个简单的例子，用来说明</a:t>
            </a:r>
            <a:r>
              <a:rPr lang="en-US" altLang="zh-CN" sz="2000" smtClean="0">
                <a:latin typeface="Times New Roman" pitchFamily="18" charset="0"/>
              </a:rPr>
              <a:t>HTML</a:t>
            </a:r>
            <a:r>
              <a:rPr lang="zh-CN" altLang="zh-CN" sz="2000" smtClean="0">
                <a:latin typeface="Times New Roman" pitchFamily="18" charset="0"/>
              </a:rPr>
              <a:t>文档中标签的用法。</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&lt;HTML&gt;                              </a:t>
            </a:r>
            <a:r>
              <a:rPr lang="zh-CN" altLang="zh-CN" sz="2000" smtClean="0">
                <a:latin typeface="Times New Roman" pitchFamily="18" charset="0"/>
              </a:rPr>
              <a:t>｛首部开始｝</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&lt;HEAD&gt;                                         </a:t>
            </a:r>
            <a:endParaRPr lang="zh-CN" altLang="zh-CN" sz="2000" smtClean="0">
              <a:latin typeface="Times New Roman" pitchFamily="18" charset="0"/>
            </a:endParaRPr>
          </a:p>
          <a:p>
            <a:pPr>
              <a:spcBef>
                <a:spcPct val="0"/>
              </a:spcBef>
            </a:pPr>
            <a:r>
              <a:rPr lang="en-US" altLang="zh-CN" sz="2000" smtClean="0">
                <a:latin typeface="Times New Roman" pitchFamily="18" charset="0"/>
              </a:rPr>
              <a:t>     &lt;TITLE&gt;</a:t>
            </a:r>
            <a:r>
              <a:rPr lang="zh-CN" altLang="zh-CN" sz="2000" smtClean="0">
                <a:latin typeface="Times New Roman" pitchFamily="18" charset="0"/>
              </a:rPr>
              <a:t>一个</a:t>
            </a:r>
            <a:r>
              <a:rPr lang="en-US" altLang="zh-CN" sz="2000" smtClean="0">
                <a:latin typeface="Times New Roman" pitchFamily="18" charset="0"/>
              </a:rPr>
              <a:t>HTML</a:t>
            </a:r>
            <a:r>
              <a:rPr lang="zh-CN" altLang="zh-CN" sz="2000" smtClean="0">
                <a:latin typeface="Times New Roman" pitchFamily="18" charset="0"/>
              </a:rPr>
              <a:t>的例子</a:t>
            </a:r>
            <a:r>
              <a:rPr lang="en-US" altLang="zh-CN" sz="2000" smtClean="0">
                <a:latin typeface="Times New Roman" pitchFamily="18" charset="0"/>
              </a:rPr>
              <a:t>&lt;/TITLE&gt;   </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一个</a:t>
            </a:r>
            <a:r>
              <a:rPr lang="en-US" altLang="zh-CN" sz="2000" smtClean="0">
                <a:latin typeface="Times New Roman" pitchFamily="18" charset="0"/>
              </a:rPr>
              <a:t>HTML</a:t>
            </a:r>
            <a:r>
              <a:rPr lang="zh-CN" altLang="zh-CN" sz="2000" smtClean="0">
                <a:latin typeface="Times New Roman" pitchFamily="18" charset="0"/>
              </a:rPr>
              <a:t>的例子</a:t>
            </a:r>
            <a:r>
              <a:rPr lang="en-US" altLang="zh-CN" sz="2000" smtClean="0">
                <a:latin typeface="Times New Roman" pitchFamily="18" charset="0"/>
              </a:rPr>
              <a:t>”</a:t>
            </a:r>
            <a:r>
              <a:rPr lang="zh-CN" altLang="zh-CN" sz="2000" smtClean="0">
                <a:latin typeface="Times New Roman" pitchFamily="18" charset="0"/>
              </a:rPr>
              <a:t>是文档的标题｝</a:t>
            </a:r>
          </a:p>
          <a:p>
            <a:pPr>
              <a:spcBef>
                <a:spcPct val="0"/>
              </a:spcBef>
            </a:pPr>
            <a:r>
              <a:rPr lang="en-US" altLang="zh-CN" sz="2000" smtClean="0">
                <a:latin typeface="Times New Roman" pitchFamily="18" charset="0"/>
              </a:rPr>
              <a:t>    &lt;/HEAD&gt;                         </a:t>
            </a:r>
            <a:r>
              <a:rPr lang="zh-CN" altLang="zh-CN" sz="2000" smtClean="0">
                <a:latin typeface="Times New Roman" pitchFamily="18" charset="0"/>
              </a:rPr>
              <a:t>｛首部结束｝</a:t>
            </a:r>
          </a:p>
          <a:p>
            <a:pPr>
              <a:spcBef>
                <a:spcPct val="0"/>
              </a:spcBef>
            </a:pPr>
            <a:r>
              <a:rPr lang="en-US" altLang="zh-CN" sz="2000" smtClean="0">
                <a:latin typeface="Times New Roman" pitchFamily="18" charset="0"/>
              </a:rPr>
              <a:t>     &lt;BODY&gt;                         </a:t>
            </a:r>
            <a:r>
              <a:rPr lang="zh-CN" altLang="zh-CN" sz="2000" smtClean="0">
                <a:latin typeface="Times New Roman" pitchFamily="18" charset="0"/>
              </a:rPr>
              <a:t>｛主体开始｝</a:t>
            </a:r>
          </a:p>
          <a:p>
            <a:pPr>
              <a:spcBef>
                <a:spcPct val="0"/>
              </a:spcBef>
            </a:pPr>
            <a:r>
              <a:rPr lang="en-US" altLang="zh-CN" sz="2000" smtClean="0">
                <a:latin typeface="Times New Roman" pitchFamily="18" charset="0"/>
              </a:rPr>
              <a:t>           &lt;H1&gt;HTML </a:t>
            </a:r>
            <a:r>
              <a:rPr lang="zh-CN" altLang="zh-CN" sz="2000" smtClean="0">
                <a:latin typeface="Times New Roman" pitchFamily="18" charset="0"/>
              </a:rPr>
              <a:t>很容易掌握</a:t>
            </a:r>
            <a:r>
              <a:rPr lang="en-US" altLang="zh-CN" sz="2000" smtClean="0">
                <a:latin typeface="Times New Roman" pitchFamily="18" charset="0"/>
              </a:rPr>
              <a:t>&lt;/H1&gt; </a:t>
            </a:r>
            <a:r>
              <a:rPr lang="zh-CN" altLang="zh-CN" sz="2000" smtClean="0">
                <a:latin typeface="Times New Roman" pitchFamily="18" charset="0"/>
              </a:rPr>
              <a:t>｛</a:t>
            </a:r>
            <a:r>
              <a:rPr lang="en-US" altLang="zh-CN" sz="2000" smtClean="0">
                <a:latin typeface="Times New Roman" pitchFamily="18" charset="0"/>
              </a:rPr>
              <a:t>1 </a:t>
            </a:r>
            <a:r>
              <a:rPr lang="zh-CN" altLang="zh-CN" sz="2000" smtClean="0">
                <a:latin typeface="Times New Roman" pitchFamily="18" charset="0"/>
              </a:rPr>
              <a:t>级标题｝</a:t>
            </a:r>
          </a:p>
          <a:p>
            <a:pPr>
              <a:spcBef>
                <a:spcPct val="0"/>
              </a:spcBef>
            </a:pPr>
            <a:r>
              <a:rPr lang="en-US" altLang="zh-CN" sz="2000" smtClean="0">
                <a:latin typeface="Times New Roman" pitchFamily="18" charset="0"/>
              </a:rPr>
              <a:t>           &lt;P&gt;</a:t>
            </a:r>
            <a:r>
              <a:rPr lang="zh-CN" altLang="zh-CN" sz="2000" smtClean="0">
                <a:latin typeface="Times New Roman" pitchFamily="18" charset="0"/>
              </a:rPr>
              <a:t>这是第一个段落。</a:t>
            </a:r>
            <a:r>
              <a:rPr lang="en-US" altLang="zh-CN" sz="2000" smtClean="0">
                <a:latin typeface="Times New Roman" pitchFamily="18" charset="0"/>
              </a:rPr>
              <a:t>&lt;/P&gt;    </a:t>
            </a:r>
            <a:r>
              <a:rPr lang="zh-CN" altLang="zh-CN" sz="2000" smtClean="0">
                <a:latin typeface="Times New Roman" pitchFamily="18" charset="0"/>
              </a:rPr>
              <a:t>｛</a:t>
            </a:r>
            <a:r>
              <a:rPr lang="en-US" altLang="zh-CN" sz="2000" smtClean="0">
                <a:latin typeface="Times New Roman" pitchFamily="18" charset="0"/>
              </a:rPr>
              <a:t>&lt;P&gt;</a:t>
            </a:r>
            <a:r>
              <a:rPr lang="zh-CN" altLang="zh-CN" sz="2000" smtClean="0">
                <a:latin typeface="Times New Roman" pitchFamily="18" charset="0"/>
              </a:rPr>
              <a:t>和</a:t>
            </a:r>
            <a:r>
              <a:rPr lang="en-US" altLang="zh-CN" sz="2000" smtClean="0">
                <a:latin typeface="Times New Roman" pitchFamily="18" charset="0"/>
              </a:rPr>
              <a:t>&lt;/P&gt;</a:t>
            </a:r>
            <a:r>
              <a:rPr lang="zh-CN" altLang="zh-CN" sz="2000" smtClean="0">
                <a:latin typeface="Times New Roman" pitchFamily="18" charset="0"/>
              </a:rPr>
              <a:t>之间的文字是一个段落｝</a:t>
            </a:r>
          </a:p>
          <a:p>
            <a:pPr>
              <a:spcBef>
                <a:spcPct val="0"/>
              </a:spcBef>
            </a:pPr>
            <a:r>
              <a:rPr lang="en-US" altLang="zh-CN" sz="2000" smtClean="0">
                <a:latin typeface="Times New Roman" pitchFamily="18" charset="0"/>
              </a:rPr>
              <a:t>           &lt;P&gt;</a:t>
            </a:r>
            <a:r>
              <a:rPr lang="zh-CN" altLang="zh-CN" sz="2000" smtClean="0">
                <a:latin typeface="Times New Roman" pitchFamily="18" charset="0"/>
              </a:rPr>
              <a:t>这是第二个段落。</a:t>
            </a:r>
            <a:r>
              <a:rPr lang="en-US" altLang="zh-CN" sz="2000" smtClean="0">
                <a:latin typeface="Times New Roman" pitchFamily="18" charset="0"/>
              </a:rPr>
              <a:t>&lt;/P&gt;    </a:t>
            </a:r>
            <a:r>
              <a:rPr lang="zh-CN" altLang="zh-CN" sz="2000" smtClean="0">
                <a:latin typeface="Times New Roman" pitchFamily="18" charset="0"/>
              </a:rPr>
              <a:t>｛</a:t>
            </a:r>
            <a:r>
              <a:rPr lang="en-US" altLang="zh-CN" sz="2000" smtClean="0">
                <a:latin typeface="Times New Roman" pitchFamily="18" charset="0"/>
              </a:rPr>
              <a:t>&lt;P&gt;</a:t>
            </a:r>
            <a:r>
              <a:rPr lang="zh-CN" altLang="zh-CN" sz="2000" smtClean="0">
                <a:latin typeface="Times New Roman" pitchFamily="18" charset="0"/>
              </a:rPr>
              <a:t>和</a:t>
            </a:r>
            <a:r>
              <a:rPr lang="en-US" altLang="zh-CN" sz="2000" smtClean="0">
                <a:latin typeface="Times New Roman" pitchFamily="18" charset="0"/>
              </a:rPr>
              <a:t>&lt;/P&gt;</a:t>
            </a:r>
            <a:r>
              <a:rPr lang="zh-CN" altLang="zh-CN" sz="2000" smtClean="0">
                <a:latin typeface="Times New Roman" pitchFamily="18" charset="0"/>
              </a:rPr>
              <a:t>之间的文字是一个段落｝</a:t>
            </a:r>
          </a:p>
          <a:p>
            <a:pPr>
              <a:spcBef>
                <a:spcPct val="0"/>
              </a:spcBef>
            </a:pPr>
            <a:r>
              <a:rPr lang="en-US" altLang="zh-CN" sz="2000" smtClean="0">
                <a:latin typeface="Times New Roman" pitchFamily="18" charset="0"/>
              </a:rPr>
              <a:t>     &lt;/BODY&gt;                         </a:t>
            </a:r>
            <a:r>
              <a:rPr lang="zh-CN" altLang="zh-CN" sz="2000" smtClean="0">
                <a:latin typeface="Times New Roman" pitchFamily="18" charset="0"/>
              </a:rPr>
              <a:t>｛主体结束｝</a:t>
            </a:r>
          </a:p>
          <a:p>
            <a:pPr>
              <a:spcBef>
                <a:spcPct val="0"/>
              </a:spcBef>
            </a:pPr>
            <a:r>
              <a:rPr lang="en-US" altLang="zh-CN" sz="2000" smtClean="0">
                <a:latin typeface="Times New Roman" pitchFamily="18" charset="0"/>
              </a:rPr>
              <a:t>     &lt;/HTML&gt;                   		  </a:t>
            </a:r>
            <a:r>
              <a:rPr lang="zh-CN" altLang="zh-CN" sz="2000" smtClean="0">
                <a:latin typeface="Times New Roman" pitchFamily="18" charset="0"/>
              </a:rPr>
              <a:t>｛文档结束｝</a:t>
            </a:r>
          </a:p>
          <a:p>
            <a:pPr>
              <a:spcBef>
                <a:spcPct val="0"/>
              </a:spcBef>
            </a:pPr>
            <a:endParaRPr lang="en-US" altLang="zh-CN" sz="2000" smtClean="0">
              <a:solidFill>
                <a:srgbClr val="FF0000"/>
              </a:solidFill>
              <a:latin typeface="Times New Roman" pitchFamily="18" charset="0"/>
            </a:endParaRPr>
          </a:p>
          <a:p>
            <a:pPr>
              <a:spcBef>
                <a:spcPct val="0"/>
              </a:spcBef>
            </a:pPr>
            <a:endParaRPr lang="en-US" altLang="zh-CN" sz="2000" smtClean="0">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第一节 域名系统</a:t>
            </a:r>
          </a:p>
        </p:txBody>
      </p:sp>
      <p:sp>
        <p:nvSpPr>
          <p:cNvPr id="7171" name="内容占位符 2"/>
          <p:cNvSpPr>
            <a:spLocks noGrp="1"/>
          </p:cNvSpPr>
          <p:nvPr>
            <p:ph idx="1"/>
          </p:nvPr>
        </p:nvSpPr>
        <p:spPr>
          <a:xfrm>
            <a:off x="179388" y="908050"/>
            <a:ext cx="8856662" cy="5761038"/>
          </a:xfrm>
        </p:spPr>
        <p:txBody>
          <a:bodyPr/>
          <a:lstStyle/>
          <a:p>
            <a:pPr>
              <a:spcBef>
                <a:spcPct val="0"/>
              </a:spcBef>
            </a:pPr>
            <a:r>
              <a:rPr lang="zh-CN" altLang="zh-CN" smtClean="0">
                <a:solidFill>
                  <a:srgbClr val="FF0000"/>
                </a:solidFill>
              </a:rPr>
              <a:t>因特网的域名结构</a:t>
            </a:r>
            <a:endParaRPr lang="en-US" altLang="zh-CN" smtClean="0">
              <a:solidFill>
                <a:srgbClr val="FF0000"/>
              </a:solidFill>
            </a:endParaRPr>
          </a:p>
          <a:p>
            <a:pPr>
              <a:spcBef>
                <a:spcPct val="0"/>
              </a:spcBef>
            </a:pPr>
            <a:r>
              <a:rPr lang="en-US" altLang="zh-CN" sz="2000" smtClean="0">
                <a:latin typeface="Times New Roman" pitchFamily="18" charset="0"/>
              </a:rPr>
              <a:t>        Internet</a:t>
            </a:r>
            <a:r>
              <a:rPr lang="zh-CN" altLang="zh-CN" sz="2000" smtClean="0">
                <a:latin typeface="Times New Roman" pitchFamily="18" charset="0"/>
              </a:rPr>
              <a:t>作为一个巨大的</a:t>
            </a:r>
            <a:r>
              <a:rPr lang="en-US" altLang="zh-CN" sz="2000" smtClean="0">
                <a:latin typeface="Times New Roman" pitchFamily="18" charset="0"/>
              </a:rPr>
              <a:t>TCP/IP</a:t>
            </a:r>
            <a:r>
              <a:rPr lang="zh-CN" altLang="zh-CN" sz="2000" smtClean="0">
                <a:latin typeface="Times New Roman" pitchFamily="18" charset="0"/>
              </a:rPr>
              <a:t>网络，使用域名机制对全球的主机命名，因此</a:t>
            </a:r>
            <a:r>
              <a:rPr lang="en-US" altLang="zh-CN" sz="2000" smtClean="0">
                <a:latin typeface="Times New Roman" pitchFamily="18" charset="0"/>
              </a:rPr>
              <a:t>Internet</a:t>
            </a:r>
            <a:r>
              <a:rPr lang="zh-CN" altLang="zh-CN" sz="2000" smtClean="0">
                <a:latin typeface="Times New Roman" pitchFamily="18" charset="0"/>
              </a:rPr>
              <a:t>上主机的域名具有唯一性，这意味着</a:t>
            </a:r>
            <a:r>
              <a:rPr lang="en-US" altLang="zh-CN" sz="2000" smtClean="0">
                <a:latin typeface="Times New Roman" pitchFamily="18" charset="0"/>
              </a:rPr>
              <a:t>Internet</a:t>
            </a:r>
            <a:r>
              <a:rPr lang="zh-CN" altLang="zh-CN" sz="2000" smtClean="0">
                <a:latin typeface="Times New Roman" pitchFamily="18" charset="0"/>
              </a:rPr>
              <a:t>域名的命名、注册、管理和解析等服务需要统一和协调一致。</a:t>
            </a:r>
            <a:r>
              <a:rPr lang="en-US" altLang="zh-CN" sz="2000" smtClean="0">
                <a:latin typeface="Times New Roman" pitchFamily="18" charset="0"/>
              </a:rPr>
              <a:t>Internet</a:t>
            </a:r>
            <a:r>
              <a:rPr lang="zh-CN" altLang="zh-CN" sz="2000" smtClean="0">
                <a:latin typeface="Times New Roman" pitchFamily="18" charset="0"/>
              </a:rPr>
              <a:t>的域名资源非常有限、宝贵，好的域名具有非常大的商业价值。目前它由全球各组织或政府指定的部门进行管理，并用全球分布的</a:t>
            </a:r>
            <a:r>
              <a:rPr lang="en-US" altLang="zh-CN" sz="2000" smtClean="0">
                <a:latin typeface="Times New Roman" pitchFamily="18" charset="0"/>
              </a:rPr>
              <a:t>DNS</a:t>
            </a:r>
            <a:r>
              <a:rPr lang="zh-CN" altLang="zh-CN" sz="2000" smtClean="0">
                <a:latin typeface="Times New Roman" pitchFamily="18" charset="0"/>
              </a:rPr>
              <a:t>服务器进行域名的解析处理。</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任何一个连接在因特网上的主机或路由器，都有一个唯一的层次结构的名字，即域名。域名只是个逻辑概念，并不代表计算机所在的物理地点。目前所使用的域名是一种层次型命名结构，由若干子域名按规定的顺序连接，级别从左到右逐渐增高，并用圆点隔开，表现形式为</a:t>
            </a:r>
            <a:r>
              <a:rPr lang="zh-CN" altLang="en-US"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1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主机名</a:t>
            </a:r>
            <a:r>
              <a:rPr lang="en-US" altLang="zh-CN" sz="2000" smtClean="0">
                <a:latin typeface="Times New Roman" pitchFamily="18" charset="0"/>
              </a:rPr>
              <a:t>.n</a:t>
            </a:r>
            <a:r>
              <a:rPr lang="zh-CN" altLang="zh-CN" sz="2000" smtClean="0">
                <a:latin typeface="Times New Roman" pitchFamily="18" charset="0"/>
              </a:rPr>
              <a:t>级子域名……二级子域名</a:t>
            </a:r>
            <a:r>
              <a:rPr lang="en-US" altLang="zh-CN" sz="2000" smtClean="0">
                <a:latin typeface="Times New Roman" pitchFamily="18" charset="0"/>
              </a:rPr>
              <a:t>.</a:t>
            </a:r>
            <a:r>
              <a:rPr lang="zh-CN" altLang="zh-CN" sz="2000" smtClean="0">
                <a:latin typeface="Times New Roman" pitchFamily="18" charset="0"/>
              </a:rPr>
              <a:t>顶层域名（通常</a:t>
            </a:r>
            <a:r>
              <a:rPr lang="en-US" altLang="zh-CN" sz="2000" smtClean="0">
                <a:latin typeface="Times New Roman" pitchFamily="18" charset="0"/>
              </a:rPr>
              <a:t>2≤n≤5</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1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顶层域名有两种表现形式：一种是由两个字母组成的国家或地区代码，如表</a:t>
            </a:r>
            <a:r>
              <a:rPr lang="en-US" altLang="zh-CN" sz="2000" smtClean="0">
                <a:latin typeface="Times New Roman" pitchFamily="18" charset="0"/>
              </a:rPr>
              <a:t>8-1</a:t>
            </a:r>
            <a:r>
              <a:rPr lang="zh-CN" altLang="zh-CN" sz="2000" smtClean="0">
                <a:latin typeface="Times New Roman" pitchFamily="18" charset="0"/>
              </a:rPr>
              <a:t>所示；另一种是通用的国际域名，如表</a:t>
            </a:r>
            <a:r>
              <a:rPr lang="en-US" altLang="zh-CN" sz="2000" smtClean="0">
                <a:latin typeface="Times New Roman" pitchFamily="18" charset="0"/>
              </a:rPr>
              <a:t>8-2</a:t>
            </a:r>
            <a:r>
              <a:rPr lang="zh-CN" altLang="zh-CN" sz="2000" smtClean="0">
                <a:latin typeface="Times New Roman" pitchFamily="18" charset="0"/>
              </a:rPr>
              <a:t>所示。一般来说，大型的或有国际业务的公司或机构不使用国家或地区代码，而使用表示机构性质的国际域名。</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53251" name="内容占位符 5"/>
          <p:cNvSpPr>
            <a:spLocks noGrp="1"/>
          </p:cNvSpPr>
          <p:nvPr>
            <p:ph idx="1"/>
          </p:nvPr>
        </p:nvSpPr>
        <p:spPr>
          <a:xfrm>
            <a:off x="179388" y="863600"/>
            <a:ext cx="8964612" cy="5805488"/>
          </a:xfrm>
        </p:spPr>
        <p:txBody>
          <a:bodyPr/>
          <a:lstStyle/>
          <a:p>
            <a:pPr>
              <a:spcBef>
                <a:spcPct val="0"/>
              </a:spcBef>
            </a:pPr>
            <a:r>
              <a:rPr lang="zh-CN" altLang="zh-CN" b="1" smtClean="0">
                <a:solidFill>
                  <a:srgbClr val="FF0000"/>
                </a:solidFill>
              </a:rPr>
              <a:t>万维网的文档</a:t>
            </a:r>
            <a:endParaRPr lang="en-US" altLang="zh-CN" b="1"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定义</a:t>
            </a:r>
            <a:r>
              <a:rPr lang="en-US" altLang="zh-CN" sz="2000" smtClean="0">
                <a:latin typeface="Times New Roman" pitchFamily="18" charset="0"/>
              </a:rPr>
              <a:t>HTML</a:t>
            </a:r>
            <a:r>
              <a:rPr lang="zh-CN" altLang="zh-CN" sz="2000" smtClean="0">
                <a:latin typeface="Times New Roman" pitchFamily="18" charset="0"/>
              </a:rPr>
              <a:t>文件的标题是必需的，这个标题一般在浏览器窗口的标题上显示。当把运行中的浏览器最小化后，标题会出现在该图标的文字信息中，因此一个页面的标题往往是整个文档的一个主要信息。</a:t>
            </a:r>
          </a:p>
          <a:p>
            <a:pPr>
              <a:spcBef>
                <a:spcPct val="0"/>
              </a:spcBef>
            </a:pPr>
            <a:r>
              <a:rPr lang="en-US" altLang="zh-CN" sz="2000" smtClean="0">
                <a:latin typeface="Times New Roman" pitchFamily="18" charset="0"/>
              </a:rPr>
              <a:t>        </a:t>
            </a:r>
            <a:r>
              <a:rPr lang="zh-CN" altLang="zh-CN" sz="2000" smtClean="0">
                <a:latin typeface="Times New Roman" pitchFamily="18" charset="0"/>
              </a:rPr>
              <a:t>在</a:t>
            </a:r>
            <a:r>
              <a:rPr lang="en-US" altLang="zh-CN" sz="2000" smtClean="0">
                <a:latin typeface="Times New Roman" pitchFamily="18" charset="0"/>
              </a:rPr>
              <a:t>&lt;BODY&gt;</a:t>
            </a:r>
            <a:r>
              <a:rPr lang="zh-CN" altLang="zh-CN" sz="2000" smtClean="0">
                <a:latin typeface="Times New Roman" pitchFamily="18" charset="0"/>
              </a:rPr>
              <a:t>中可以使用以下属性。</a:t>
            </a:r>
          </a:p>
          <a:p>
            <a:pPr>
              <a:spcBef>
                <a:spcPct val="0"/>
              </a:spcBef>
            </a:pPr>
            <a:r>
              <a:rPr lang="en-US" altLang="zh-CN" sz="2000" smtClean="0">
                <a:latin typeface="Times New Roman" pitchFamily="18" charset="0"/>
              </a:rPr>
              <a:t>Bgcolor</a:t>
            </a:r>
            <a:r>
              <a:rPr lang="zh-CN" altLang="zh-CN" sz="2000" smtClean="0">
                <a:latin typeface="Times New Roman" pitchFamily="18" charset="0"/>
              </a:rPr>
              <a:t>：指定在正文中背景的颜色。</a:t>
            </a:r>
          </a:p>
          <a:p>
            <a:pPr>
              <a:spcBef>
                <a:spcPct val="0"/>
              </a:spcBef>
            </a:pPr>
            <a:r>
              <a:rPr lang="en-US" altLang="zh-CN" sz="2000" smtClean="0">
                <a:latin typeface="Times New Roman" pitchFamily="18" charset="0"/>
              </a:rPr>
              <a:t>Text</a:t>
            </a:r>
            <a:r>
              <a:rPr lang="zh-CN" altLang="zh-CN" sz="2000" smtClean="0">
                <a:latin typeface="Times New Roman" pitchFamily="18" charset="0"/>
              </a:rPr>
              <a:t>：指定文档内文字前景颜色，与背景颜色表示方法相同。</a:t>
            </a:r>
          </a:p>
          <a:p>
            <a:pPr>
              <a:spcBef>
                <a:spcPct val="0"/>
              </a:spcBef>
            </a:pPr>
            <a:r>
              <a:rPr lang="en-US" altLang="zh-CN" sz="2000" smtClean="0">
                <a:latin typeface="Times New Roman" pitchFamily="18" charset="0"/>
              </a:rPr>
              <a:t>Link</a:t>
            </a:r>
            <a:r>
              <a:rPr lang="zh-CN" altLang="zh-CN" sz="2000" smtClean="0">
                <a:latin typeface="Times New Roman" pitchFamily="18" charset="0"/>
              </a:rPr>
              <a:t>：指明未访问过的链接颜色。</a:t>
            </a:r>
          </a:p>
          <a:p>
            <a:pPr>
              <a:spcBef>
                <a:spcPct val="0"/>
              </a:spcBef>
            </a:pPr>
            <a:r>
              <a:rPr lang="en-US" altLang="zh-CN" sz="2000" smtClean="0">
                <a:latin typeface="Times New Roman" pitchFamily="18" charset="0"/>
              </a:rPr>
              <a:t>Vlink</a:t>
            </a:r>
            <a:r>
              <a:rPr lang="zh-CN" altLang="zh-CN" sz="2000" smtClean="0">
                <a:latin typeface="Times New Roman" pitchFamily="18" charset="0"/>
              </a:rPr>
              <a:t>：指明已访问过的链接颜色。</a:t>
            </a:r>
          </a:p>
          <a:p>
            <a:pPr>
              <a:spcBef>
                <a:spcPct val="0"/>
              </a:spcBef>
            </a:pPr>
            <a:r>
              <a:rPr lang="en-US" altLang="zh-CN" sz="2000" smtClean="0">
                <a:latin typeface="Times New Roman" pitchFamily="18" charset="0"/>
              </a:rPr>
              <a:t>Alink</a:t>
            </a:r>
            <a:r>
              <a:rPr lang="zh-CN" altLang="zh-CN" sz="2000" smtClean="0">
                <a:latin typeface="Times New Roman" pitchFamily="18" charset="0"/>
              </a:rPr>
              <a:t>：指明增亮的颜色，表示该时刻用户正在点击的用于超文本链接的正文。</a:t>
            </a:r>
          </a:p>
          <a:p>
            <a:pPr>
              <a:spcBef>
                <a:spcPct val="0"/>
              </a:spcBef>
            </a:pPr>
            <a:r>
              <a:rPr lang="en-US" altLang="zh-CN" sz="2000" smtClean="0">
                <a:latin typeface="Times New Roman" pitchFamily="18" charset="0"/>
              </a:rPr>
              <a:t>Background</a:t>
            </a:r>
            <a:r>
              <a:rPr lang="zh-CN" altLang="zh-CN" sz="2000" smtClean="0">
                <a:latin typeface="Times New Roman" pitchFamily="18" charset="0"/>
              </a:rPr>
              <a:t>：指定文档背景图片。</a:t>
            </a:r>
          </a:p>
          <a:p>
            <a:pPr>
              <a:spcBef>
                <a:spcPct val="0"/>
              </a:spcBef>
            </a:pPr>
            <a:r>
              <a:rPr lang="en-US" altLang="zh-CN" sz="2000" smtClean="0">
                <a:latin typeface="Times New Roman" pitchFamily="18" charset="0"/>
              </a:rPr>
              <a:t>        </a:t>
            </a:r>
            <a:r>
              <a:rPr lang="zh-CN" altLang="zh-CN" sz="2000" smtClean="0">
                <a:latin typeface="Times New Roman" pitchFamily="18" charset="0"/>
              </a:rPr>
              <a:t>另外，</a:t>
            </a:r>
            <a:r>
              <a:rPr lang="en-US" altLang="zh-CN" sz="2000" smtClean="0">
                <a:latin typeface="Times New Roman" pitchFamily="18" charset="0"/>
              </a:rPr>
              <a:t>HTML</a:t>
            </a:r>
            <a:r>
              <a:rPr lang="zh-CN" altLang="zh-CN" sz="2000" smtClean="0">
                <a:latin typeface="Times New Roman" pitchFamily="18" charset="0"/>
              </a:rPr>
              <a:t>允许在万维网页面中插入图像和表格等。</a:t>
            </a:r>
          </a:p>
          <a:p>
            <a:pPr>
              <a:spcBef>
                <a:spcPct val="0"/>
              </a:spcBef>
            </a:pPr>
            <a:r>
              <a:rPr lang="en-US" altLang="zh-CN" sz="2000" smtClean="0">
                <a:latin typeface="Times New Roman" pitchFamily="18" charset="0"/>
              </a:rPr>
              <a:t>        </a:t>
            </a:r>
            <a:r>
              <a:rPr lang="zh-CN" altLang="zh-CN" sz="2000" smtClean="0">
                <a:latin typeface="Times New Roman" pitchFamily="18" charset="0"/>
              </a:rPr>
              <a:t>利用超链接可以将</a:t>
            </a:r>
            <a:r>
              <a:rPr lang="en-US" altLang="zh-CN" sz="2000" smtClean="0">
                <a:latin typeface="Times New Roman" pitchFamily="18" charset="0"/>
              </a:rPr>
              <a:t>HTML</a:t>
            </a:r>
            <a:r>
              <a:rPr lang="zh-CN" altLang="zh-CN" sz="2000" smtClean="0">
                <a:latin typeface="Times New Roman" pitchFamily="18" charset="0"/>
              </a:rPr>
              <a:t>文档（页面）中的某个热点链接到其他页面、同一页面中的其他部分、电子邮件、</a:t>
            </a:r>
            <a:r>
              <a:rPr lang="en-US" altLang="zh-CN" sz="2000" smtClean="0">
                <a:latin typeface="Times New Roman" pitchFamily="18" charset="0"/>
              </a:rPr>
              <a:t>FTP</a:t>
            </a:r>
            <a:r>
              <a:rPr lang="zh-CN" altLang="zh-CN" sz="2000" smtClean="0">
                <a:latin typeface="Times New Roman" pitchFamily="18" charset="0"/>
              </a:rPr>
              <a:t>站点等。还可以用来定义文档的位置，以供其他超链接对它的引用。锚点的标记是</a:t>
            </a:r>
            <a:r>
              <a:rPr lang="en-US" altLang="zh-CN" sz="2000" smtClean="0">
                <a:latin typeface="Times New Roman" pitchFamily="18" charset="0"/>
              </a:rPr>
              <a:t>&lt;A&gt;</a:t>
            </a:r>
            <a:r>
              <a:rPr lang="zh-CN" altLang="zh-CN" sz="2000" smtClean="0">
                <a:latin typeface="Times New Roman" pitchFamily="18" charset="0"/>
              </a:rPr>
              <a:t>和</a:t>
            </a:r>
            <a:r>
              <a:rPr lang="en-US" altLang="zh-CN" sz="2000" smtClean="0">
                <a:latin typeface="Times New Roman" pitchFamily="18" charset="0"/>
              </a:rPr>
              <a:t>&lt;/A&gt;</a:t>
            </a:r>
            <a:r>
              <a:rPr lang="zh-CN" altLang="zh-CN" sz="2000" smtClean="0">
                <a:latin typeface="Times New Roman" pitchFamily="18" charset="0"/>
              </a:rPr>
              <a:t>，例如，</a:t>
            </a:r>
          </a:p>
          <a:p>
            <a:pPr>
              <a:spcBef>
                <a:spcPct val="0"/>
              </a:spcBef>
            </a:pPr>
            <a:r>
              <a:rPr lang="en-US" altLang="zh-CN" sz="2000" smtClean="0">
                <a:latin typeface="Times New Roman" pitchFamily="18" charset="0"/>
              </a:rPr>
              <a:t>&lt;A HREF</a:t>
            </a:r>
            <a:r>
              <a:rPr lang="zh-CN" altLang="zh-CN" sz="2000" smtClean="0">
                <a:latin typeface="Times New Roman" pitchFamily="18" charset="0"/>
              </a:rPr>
              <a:t>＝</a:t>
            </a:r>
            <a:r>
              <a:rPr lang="en-US" altLang="zh-CN" sz="2000" smtClean="0">
                <a:latin typeface="Times New Roman" pitchFamily="18" charset="0"/>
              </a:rPr>
              <a:t>http</a:t>
            </a:r>
            <a:r>
              <a:rPr lang="zh-CN" altLang="zh-CN" sz="2000" smtClean="0">
                <a:latin typeface="Times New Roman" pitchFamily="18" charset="0"/>
              </a:rPr>
              <a:t>：</a:t>
            </a:r>
            <a:r>
              <a:rPr lang="en-US" altLang="zh-CN" sz="2000" smtClean="0">
                <a:latin typeface="Times New Roman" pitchFamily="18" charset="0"/>
              </a:rPr>
              <a:t>//www.fudan.edu.cn/introduction.html&gt;</a:t>
            </a:r>
            <a:r>
              <a:rPr lang="zh-CN" altLang="zh-CN" sz="2000" smtClean="0">
                <a:latin typeface="Times New Roman" pitchFamily="18" charset="0"/>
              </a:rPr>
              <a:t>复旦大学简介</a:t>
            </a:r>
            <a:r>
              <a:rPr lang="en-US" altLang="zh-CN" sz="2000" smtClean="0">
                <a:latin typeface="Times New Roman" pitchFamily="18" charset="0"/>
              </a:rPr>
              <a:t>&lt;/A&gt;</a:t>
            </a:r>
            <a:endParaRPr lang="zh-CN" altLang="zh-CN" sz="2000" smtClean="0">
              <a:latin typeface="Times New Roman" pitchFamily="18" charset="0"/>
            </a:endParaRPr>
          </a:p>
          <a:p>
            <a:pPr>
              <a:spcBef>
                <a:spcPct val="0"/>
              </a:spcBef>
            </a:pPr>
            <a:r>
              <a:rPr lang="zh-CN" altLang="zh-CN" sz="2000" smtClean="0">
                <a:latin typeface="Times New Roman" pitchFamily="18" charset="0"/>
              </a:rPr>
              <a:t>标记</a:t>
            </a:r>
            <a:r>
              <a:rPr lang="en-US" altLang="zh-CN" sz="2000" smtClean="0">
                <a:latin typeface="Times New Roman" pitchFamily="18" charset="0"/>
              </a:rPr>
              <a:t>&lt;A&gt;</a:t>
            </a:r>
            <a:r>
              <a:rPr lang="zh-CN" altLang="zh-CN" sz="2000" smtClean="0">
                <a:latin typeface="Times New Roman" pitchFamily="18" charset="0"/>
              </a:rPr>
              <a:t>和</a:t>
            </a:r>
            <a:r>
              <a:rPr lang="en-US" altLang="zh-CN" sz="2000" smtClean="0">
                <a:latin typeface="Times New Roman" pitchFamily="18" charset="0"/>
              </a:rPr>
              <a:t>&lt;/A&gt;</a:t>
            </a:r>
            <a:r>
              <a:rPr lang="zh-CN" altLang="zh-CN" sz="2000" smtClean="0">
                <a:latin typeface="Times New Roman" pitchFamily="18" charset="0"/>
              </a:rPr>
              <a:t>之间的文本即是该锚点所定义的热点，</a:t>
            </a:r>
            <a:r>
              <a:rPr lang="en-US" altLang="zh-CN" sz="2000" smtClean="0">
                <a:latin typeface="Times New Roman" pitchFamily="18" charset="0"/>
              </a:rPr>
              <a:t>HREF</a:t>
            </a:r>
            <a:r>
              <a:rPr lang="zh-CN" altLang="zh-CN" sz="2000" smtClean="0">
                <a:latin typeface="Times New Roman" pitchFamily="18" charset="0"/>
              </a:rPr>
              <a:t>指定了锚点热点所链接的对象，</a:t>
            </a:r>
            <a:r>
              <a:rPr lang="en-US" altLang="zh-CN" sz="2000" smtClean="0">
                <a:latin typeface="Times New Roman" pitchFamily="18" charset="0"/>
              </a:rPr>
              <a:t>HREF</a:t>
            </a:r>
            <a:r>
              <a:rPr lang="zh-CN" altLang="zh-CN" sz="2000" smtClean="0">
                <a:latin typeface="Times New Roman" pitchFamily="18" charset="0"/>
              </a:rPr>
              <a:t>中所使用的参数为</a:t>
            </a:r>
            <a:r>
              <a:rPr lang="en-US" altLang="zh-CN" sz="2000" smtClean="0">
                <a:latin typeface="Times New Roman" pitchFamily="18" charset="0"/>
              </a:rPr>
              <a:t>URL</a:t>
            </a:r>
            <a:r>
              <a:rPr lang="zh-CN" altLang="zh-CN" sz="2000" smtClean="0">
                <a:latin typeface="Times New Roman" pitchFamily="18" charset="0"/>
              </a:rPr>
              <a:t>。</a:t>
            </a:r>
          </a:p>
          <a:p>
            <a:pPr>
              <a:spcBef>
                <a:spcPct val="0"/>
              </a:spcBef>
            </a:pPr>
            <a:endParaRPr lang="en-US" altLang="zh-CN" sz="2000" smtClean="0">
              <a:latin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54275" name="内容占位符 5"/>
          <p:cNvSpPr>
            <a:spLocks noGrp="1"/>
          </p:cNvSpPr>
          <p:nvPr>
            <p:ph idx="1"/>
          </p:nvPr>
        </p:nvSpPr>
        <p:spPr>
          <a:xfrm>
            <a:off x="179388" y="936625"/>
            <a:ext cx="8964612" cy="5805488"/>
          </a:xfrm>
        </p:spPr>
        <p:txBody>
          <a:bodyPr/>
          <a:lstStyle/>
          <a:p>
            <a:pPr>
              <a:spcBef>
                <a:spcPct val="0"/>
              </a:spcBef>
            </a:pPr>
            <a:r>
              <a:rPr lang="zh-CN" altLang="zh-CN" b="1" smtClean="0">
                <a:solidFill>
                  <a:srgbClr val="FF0000"/>
                </a:solidFill>
              </a:rPr>
              <a:t>万维网的信息检索系统</a:t>
            </a:r>
            <a:endParaRPr lang="en-US" altLang="zh-CN" b="1"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浏览器通过统一资源定位器（</a:t>
            </a:r>
            <a:r>
              <a:rPr lang="en-US" altLang="zh-CN" sz="2000" smtClean="0">
                <a:latin typeface="Times New Roman" pitchFamily="18" charset="0"/>
              </a:rPr>
              <a:t>Uniform Resource Locator</a:t>
            </a:r>
            <a:r>
              <a:rPr lang="zh-CN" altLang="zh-CN" sz="2000" smtClean="0">
                <a:latin typeface="Times New Roman" pitchFamily="18" charset="0"/>
              </a:rPr>
              <a:t>，</a:t>
            </a:r>
            <a:r>
              <a:rPr lang="en-US" altLang="zh-CN" sz="2000" smtClean="0">
                <a:latin typeface="Times New Roman" pitchFamily="18" charset="0"/>
              </a:rPr>
              <a:t>URL</a:t>
            </a:r>
            <a:r>
              <a:rPr lang="zh-CN" altLang="zh-CN" sz="2000" smtClean="0">
                <a:latin typeface="Times New Roman" pitchFamily="18" charset="0"/>
              </a:rPr>
              <a:t>）对信息进行寻址。</a:t>
            </a:r>
            <a:r>
              <a:rPr lang="en-US" altLang="zh-CN" sz="2000" smtClean="0">
                <a:latin typeface="Times New Roman" pitchFamily="18" charset="0"/>
              </a:rPr>
              <a:t>URL</a:t>
            </a:r>
            <a:r>
              <a:rPr lang="zh-CN" altLang="zh-CN" sz="2000" smtClean="0">
                <a:latin typeface="Times New Roman" pitchFamily="18" charset="0"/>
              </a:rPr>
              <a:t>由</a:t>
            </a:r>
            <a:r>
              <a:rPr lang="en-US" altLang="zh-CN" sz="2000" smtClean="0">
                <a:latin typeface="Times New Roman" pitchFamily="18" charset="0"/>
              </a:rPr>
              <a:t>3</a:t>
            </a:r>
            <a:r>
              <a:rPr lang="zh-CN" altLang="zh-CN" sz="2000" smtClean="0">
                <a:latin typeface="Times New Roman" pitchFamily="18" charset="0"/>
              </a:rPr>
              <a:t>部分组成，分别指出了用户要求的网页名字、网页所在的主机名字，以及访问网页的协议。例如，</a:t>
            </a:r>
            <a:r>
              <a:rPr lang="en-US" altLang="zh-CN" sz="2000" smtClean="0">
                <a:latin typeface="Times New Roman" pitchFamily="18" charset="0"/>
              </a:rPr>
              <a:t>http</a:t>
            </a:r>
            <a:r>
              <a:rPr lang="zh-CN" altLang="zh-CN" sz="2000" smtClean="0">
                <a:latin typeface="Times New Roman" pitchFamily="18" charset="0"/>
              </a:rPr>
              <a:t>：</a:t>
            </a:r>
            <a:r>
              <a:rPr lang="en-US" altLang="zh-CN" sz="2000" smtClean="0">
                <a:latin typeface="Times New Roman" pitchFamily="18" charset="0"/>
              </a:rPr>
              <a:t>//www.w3.org/welcome.html</a:t>
            </a:r>
            <a:r>
              <a:rPr lang="zh-CN" altLang="zh-CN" sz="2000" smtClean="0">
                <a:latin typeface="Times New Roman" pitchFamily="18" charset="0"/>
              </a:rPr>
              <a:t>是一个</a:t>
            </a:r>
            <a:r>
              <a:rPr lang="en-US" altLang="zh-CN" sz="2000" smtClean="0">
                <a:latin typeface="Times New Roman" pitchFamily="18" charset="0"/>
              </a:rPr>
              <a:t>URL</a:t>
            </a:r>
            <a:r>
              <a:rPr lang="zh-CN" altLang="zh-CN" sz="2000" smtClean="0">
                <a:latin typeface="Times New Roman" pitchFamily="18" charset="0"/>
              </a:rPr>
              <a:t>，其中</a:t>
            </a:r>
            <a:r>
              <a:rPr lang="en-US" altLang="zh-CN" sz="2000" smtClean="0">
                <a:latin typeface="Times New Roman" pitchFamily="18" charset="0"/>
              </a:rPr>
              <a:t>http</a:t>
            </a:r>
            <a:r>
              <a:rPr lang="zh-CN" altLang="zh-CN" sz="2000" smtClean="0">
                <a:latin typeface="Times New Roman" pitchFamily="18" charset="0"/>
              </a:rPr>
              <a:t>是协议名称，</a:t>
            </a:r>
            <a:r>
              <a:rPr lang="en-US" altLang="zh-CN" sz="2000" smtClean="0">
                <a:latin typeface="Times New Roman" pitchFamily="18" charset="0"/>
              </a:rPr>
              <a:t>www.w3.org</a:t>
            </a:r>
            <a:r>
              <a:rPr lang="zh-CN" altLang="zh-CN" sz="2000" smtClean="0">
                <a:latin typeface="Times New Roman" pitchFamily="18" charset="0"/>
              </a:rPr>
              <a:t>是服务主机名，</a:t>
            </a:r>
            <a:r>
              <a:rPr lang="en-US" altLang="zh-CN" sz="2000" smtClean="0">
                <a:latin typeface="Times New Roman" pitchFamily="18" charset="0"/>
              </a:rPr>
              <a:t>welcome.html</a:t>
            </a:r>
            <a:r>
              <a:rPr lang="zh-CN" altLang="zh-CN" sz="2000" smtClean="0">
                <a:latin typeface="Times New Roman" pitchFamily="18" charset="0"/>
              </a:rPr>
              <a:t>是网页的文件名。</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如果用户选择了一个要访问的网页，则浏览器和</a:t>
            </a:r>
            <a:r>
              <a:rPr lang="en-US" altLang="zh-CN" sz="2000" smtClean="0">
                <a:latin typeface="Times New Roman" pitchFamily="18" charset="0"/>
              </a:rPr>
              <a:t>Web</a:t>
            </a:r>
            <a:r>
              <a:rPr lang="zh-CN" altLang="zh-CN" sz="2000" smtClean="0">
                <a:latin typeface="Times New Roman" pitchFamily="18" charset="0"/>
              </a:rPr>
              <a:t>服务器的交互过程如下：</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）浏览器计算出</a:t>
            </a:r>
            <a:r>
              <a:rPr lang="en-US" altLang="zh-CN" sz="2000" smtClean="0">
                <a:latin typeface="Times New Roman" pitchFamily="18" charset="0"/>
              </a:rPr>
              <a:t>URL</a:t>
            </a:r>
            <a:r>
              <a:rPr lang="zh-CN" altLang="zh-CN" sz="2000" smtClean="0">
                <a:latin typeface="Times New Roman" pitchFamily="18" charset="0"/>
              </a:rPr>
              <a:t>，如上例所示。</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）浏览器通过</a:t>
            </a:r>
            <a:r>
              <a:rPr lang="en-US" altLang="zh-CN" sz="2000" smtClean="0">
                <a:latin typeface="Times New Roman" pitchFamily="18" charset="0"/>
              </a:rPr>
              <a:t>DNS</a:t>
            </a:r>
            <a:r>
              <a:rPr lang="zh-CN" altLang="zh-CN" sz="2000" smtClean="0">
                <a:latin typeface="Times New Roman" pitchFamily="18" charset="0"/>
              </a:rPr>
              <a:t>服务器查找</a:t>
            </a:r>
            <a:r>
              <a:rPr lang="en-US" altLang="zh-CN" sz="2000" smtClean="0">
                <a:latin typeface="Times New Roman" pitchFamily="18" charset="0"/>
              </a:rPr>
              <a:t>www.w3.org</a:t>
            </a:r>
            <a:r>
              <a:rPr lang="zh-CN" altLang="zh-CN" sz="2000" smtClean="0">
                <a:latin typeface="Times New Roman" pitchFamily="18" charset="0"/>
              </a:rPr>
              <a:t>的</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DNS</a:t>
            </a:r>
            <a:r>
              <a:rPr lang="zh-CN" altLang="zh-CN" sz="2000" smtClean="0">
                <a:latin typeface="Times New Roman" pitchFamily="18" charset="0"/>
              </a:rPr>
              <a:t>给出</a:t>
            </a:r>
            <a:r>
              <a:rPr lang="en-US" altLang="zh-CN" sz="2000" smtClean="0">
                <a:latin typeface="Times New Roman" pitchFamily="18" charset="0"/>
              </a:rPr>
              <a:t>IP</a:t>
            </a:r>
            <a:r>
              <a:rPr lang="zh-CN" altLang="zh-CN" sz="2000" smtClean="0">
                <a:latin typeface="Times New Roman" pitchFamily="18" charset="0"/>
              </a:rPr>
              <a:t>地址</a:t>
            </a:r>
            <a:r>
              <a:rPr lang="en-US" altLang="zh-CN" sz="2000" smtClean="0">
                <a:latin typeface="Times New Roman" pitchFamily="18" charset="0"/>
              </a:rPr>
              <a:t>18.23.0.32</a:t>
            </a:r>
            <a:r>
              <a:rPr lang="zh-CN" altLang="zh-CN" sz="2000" smtClean="0">
                <a:latin typeface="Times New Roman" pitchFamily="18" charset="0"/>
              </a:rPr>
              <a:t>。</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）浏览器与主机（</a:t>
            </a:r>
            <a:r>
              <a:rPr lang="en-US" altLang="zh-CN" sz="2000" smtClean="0">
                <a:latin typeface="Times New Roman" pitchFamily="18" charset="0"/>
              </a:rPr>
              <a:t>18.23.0.32</a:t>
            </a:r>
            <a:r>
              <a:rPr lang="zh-CN" altLang="zh-CN" sz="2000" smtClean="0">
                <a:latin typeface="Times New Roman" pitchFamily="18" charset="0"/>
              </a:rPr>
              <a:t>）的端口</a:t>
            </a:r>
            <a:r>
              <a:rPr lang="en-US" altLang="zh-CN" sz="2000" smtClean="0">
                <a:latin typeface="Times New Roman" pitchFamily="18" charset="0"/>
              </a:rPr>
              <a:t>80</a:t>
            </a:r>
            <a:r>
              <a:rPr lang="zh-CN" altLang="zh-CN" sz="2000" smtClean="0">
                <a:latin typeface="Times New Roman" pitchFamily="18" charset="0"/>
              </a:rPr>
              <a:t>建立</a:t>
            </a:r>
            <a:r>
              <a:rPr lang="en-US" altLang="zh-CN" sz="2000" smtClean="0">
                <a:latin typeface="Times New Roman" pitchFamily="18" charset="0"/>
              </a:rPr>
              <a:t>TCP</a:t>
            </a:r>
            <a:r>
              <a:rPr lang="zh-CN" altLang="zh-CN" sz="2000" smtClean="0">
                <a:latin typeface="Times New Roman" pitchFamily="18" charset="0"/>
              </a:rPr>
              <a:t>连接。</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）浏览器发出请求</a:t>
            </a:r>
            <a:r>
              <a:rPr lang="en-US" altLang="zh-CN" sz="2000" smtClean="0">
                <a:latin typeface="Times New Roman" pitchFamily="18" charset="0"/>
              </a:rPr>
              <a:t>GET/welcome.html</a:t>
            </a:r>
            <a:r>
              <a:rPr lang="zh-CN" altLang="zh-CN" sz="2000" smtClean="0">
                <a:latin typeface="Times New Roman" pitchFamily="18" charset="0"/>
              </a:rPr>
              <a:t>文件。</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www.w3.org</a:t>
            </a:r>
            <a:r>
              <a:rPr lang="zh-CN" altLang="zh-CN" sz="2000" smtClean="0">
                <a:latin typeface="Times New Roman" pitchFamily="18" charset="0"/>
              </a:rPr>
              <a:t>服务器发送</a:t>
            </a:r>
            <a:r>
              <a:rPr lang="en-US" altLang="zh-CN" sz="2000" smtClean="0">
                <a:latin typeface="Times New Roman" pitchFamily="18" charset="0"/>
              </a:rPr>
              <a:t>welcome.html</a:t>
            </a:r>
            <a:r>
              <a:rPr lang="zh-CN" altLang="zh-CN" sz="2000" smtClean="0">
                <a:latin typeface="Times New Roman" pitchFamily="18" charset="0"/>
              </a:rPr>
              <a:t>文件。</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）释放</a:t>
            </a:r>
            <a:r>
              <a:rPr lang="en-US" altLang="zh-CN" sz="2000" smtClean="0">
                <a:latin typeface="Times New Roman" pitchFamily="18" charset="0"/>
              </a:rPr>
              <a:t>TCP</a:t>
            </a:r>
            <a:r>
              <a:rPr lang="zh-CN" altLang="zh-CN" sz="2000" smtClean="0">
                <a:latin typeface="Times New Roman" pitchFamily="18" charset="0"/>
              </a:rPr>
              <a:t>连接。</a:t>
            </a:r>
            <a:r>
              <a:rPr lang="en-US" altLang="zh-CN" sz="2000" smtClean="0">
                <a:latin typeface="Times New Roman" pitchFamily="18" charset="0"/>
              </a:rPr>
              <a:t/>
            </a:r>
            <a:br>
              <a:rPr lang="en-US" altLang="zh-CN" sz="2000" smtClean="0">
                <a:latin typeface="Times New Roman" pitchFamily="18" charset="0"/>
              </a:rPr>
            </a:b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）浏览器显示</a:t>
            </a:r>
            <a:r>
              <a:rPr lang="en-US" altLang="zh-CN" sz="2000" smtClean="0">
                <a:latin typeface="Times New Roman" pitchFamily="18" charset="0"/>
              </a:rPr>
              <a:t>welcome.html</a:t>
            </a:r>
            <a:r>
              <a:rPr lang="zh-CN" altLang="zh-CN" sz="2000" smtClean="0">
                <a:latin typeface="Times New Roman" pitchFamily="18" charset="0"/>
              </a:rPr>
              <a:t>文件。</a:t>
            </a:r>
            <a:r>
              <a:rPr lang="en-US" altLang="zh-CN" sz="2000" smtClean="0">
                <a:latin typeface="Times New Roman" pitchFamily="18" charset="0"/>
              </a:rPr>
              <a:t/>
            </a:r>
            <a:br>
              <a:rPr lang="en-US" altLang="zh-CN" sz="2000" smtClean="0">
                <a:latin typeface="Times New Roman" pitchFamily="18" charset="0"/>
              </a:rPr>
            </a:br>
            <a:endParaRPr lang="en-US" altLang="zh-CN" sz="2000" smtClean="0">
              <a:latin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第四节 </a:t>
            </a:r>
            <a:r>
              <a:rPr lang="zh-CN" altLang="zh-CN" dirty="0" smtClean="0"/>
              <a:t>万维网</a:t>
            </a:r>
            <a:r>
              <a:rPr lang="en-US" altLang="zh-CN" dirty="0">
                <a:latin typeface="+mn-lt"/>
              </a:rPr>
              <a:t>WWW</a:t>
            </a:r>
            <a:endParaRPr lang="zh-CN" altLang="zh-CN" dirty="0">
              <a:latin typeface="+mn-lt"/>
            </a:endParaRPr>
          </a:p>
        </p:txBody>
      </p:sp>
      <p:sp>
        <p:nvSpPr>
          <p:cNvPr id="55299" name="内容占位符 5"/>
          <p:cNvSpPr>
            <a:spLocks noGrp="1"/>
          </p:cNvSpPr>
          <p:nvPr>
            <p:ph idx="1"/>
          </p:nvPr>
        </p:nvSpPr>
        <p:spPr>
          <a:xfrm>
            <a:off x="179388" y="936625"/>
            <a:ext cx="8964612" cy="5805488"/>
          </a:xfrm>
        </p:spPr>
        <p:txBody>
          <a:bodyPr/>
          <a:lstStyle/>
          <a:p>
            <a:pPr>
              <a:spcBef>
                <a:spcPct val="0"/>
              </a:spcBef>
            </a:pPr>
            <a:r>
              <a:rPr lang="zh-CN" altLang="zh-CN" b="1" smtClean="0">
                <a:solidFill>
                  <a:srgbClr val="FF0000"/>
                </a:solidFill>
              </a:rPr>
              <a:t>万维网的信息检索系统</a:t>
            </a:r>
            <a:endParaRPr lang="en-US" altLang="zh-CN" b="1"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其中第（</a:t>
            </a:r>
            <a:r>
              <a:rPr lang="en-US" altLang="zh-CN" sz="2000" smtClean="0">
                <a:latin typeface="Times New Roman" pitchFamily="18" charset="0"/>
              </a:rPr>
              <a:t>5</a:t>
            </a:r>
            <a:r>
              <a:rPr lang="zh-CN" altLang="zh-CN" sz="2000" smtClean="0">
                <a:latin typeface="Times New Roman" pitchFamily="18" charset="0"/>
              </a:rPr>
              <a:t>）步的</a:t>
            </a:r>
            <a:r>
              <a:rPr lang="en-US" altLang="zh-CN" sz="2000" smtClean="0">
                <a:latin typeface="Times New Roman" pitchFamily="18" charset="0"/>
              </a:rPr>
              <a:t>“GET”</a:t>
            </a:r>
            <a:r>
              <a:rPr lang="zh-CN" altLang="zh-CN" sz="2000" smtClean="0">
                <a:latin typeface="Times New Roman" pitchFamily="18" charset="0"/>
              </a:rPr>
              <a:t>是</a:t>
            </a:r>
            <a:r>
              <a:rPr lang="en-US" altLang="zh-CN" sz="2000" smtClean="0">
                <a:latin typeface="Times New Roman" pitchFamily="18" charset="0"/>
              </a:rPr>
              <a:t>HTTP</a:t>
            </a:r>
            <a:r>
              <a:rPr lang="zh-CN" altLang="zh-CN" sz="2000" smtClean="0">
                <a:latin typeface="Times New Roman" pitchFamily="18" charset="0"/>
              </a:rPr>
              <a:t>协议提供的少数操作方法中的一种，其含义是读一个网页。常用的还有</a:t>
            </a:r>
            <a:r>
              <a:rPr lang="en-US" altLang="zh-CN" sz="2000" smtClean="0">
                <a:latin typeface="Times New Roman" pitchFamily="18" charset="0"/>
              </a:rPr>
              <a:t>HEAD</a:t>
            </a:r>
            <a:r>
              <a:rPr lang="zh-CN" altLang="zh-CN" sz="2000" smtClean="0">
                <a:latin typeface="Times New Roman" pitchFamily="18" charset="0"/>
              </a:rPr>
              <a:t>（读网页的头信息）和</a:t>
            </a:r>
            <a:r>
              <a:rPr lang="en-US" altLang="zh-CN" sz="2000" smtClean="0">
                <a:latin typeface="Times New Roman" pitchFamily="18" charset="0"/>
              </a:rPr>
              <a:t>POST</a:t>
            </a:r>
            <a:r>
              <a:rPr lang="zh-CN" altLang="zh-CN" sz="2000" smtClean="0">
                <a:latin typeface="Times New Roman" pitchFamily="18" charset="0"/>
              </a:rPr>
              <a:t>（把消息加到指定的网页上）等。另外要说明的是，很多浏览器不但支持</a:t>
            </a:r>
            <a:r>
              <a:rPr lang="en-US" altLang="zh-CN" sz="2000" smtClean="0">
                <a:latin typeface="Times New Roman" pitchFamily="18" charset="0"/>
              </a:rPr>
              <a:t>HTTP</a:t>
            </a:r>
            <a:r>
              <a:rPr lang="zh-CN" altLang="zh-CN" sz="2000" smtClean="0">
                <a:latin typeface="Times New Roman" pitchFamily="18" charset="0"/>
              </a:rPr>
              <a:t>协议，还支持</a:t>
            </a:r>
            <a:r>
              <a:rPr lang="en-US" altLang="zh-CN" sz="2000" smtClean="0">
                <a:latin typeface="Times New Roman" pitchFamily="18" charset="0"/>
              </a:rPr>
              <a:t>FTP</a:t>
            </a:r>
            <a:r>
              <a:rPr lang="zh-CN" altLang="zh-CN" sz="2000" smtClean="0">
                <a:latin typeface="Times New Roman" pitchFamily="18" charset="0"/>
              </a:rPr>
              <a:t>、</a:t>
            </a:r>
            <a:r>
              <a:rPr lang="en-US" altLang="zh-CN" sz="2000" smtClean="0">
                <a:latin typeface="Times New Roman" pitchFamily="18" charset="0"/>
              </a:rPr>
              <a:t>Telnet</a:t>
            </a:r>
            <a:r>
              <a:rPr lang="zh-CN" altLang="zh-CN" sz="2000" smtClean="0">
                <a:latin typeface="Times New Roman" pitchFamily="18" charset="0"/>
              </a:rPr>
              <a:t>、</a:t>
            </a:r>
            <a:r>
              <a:rPr lang="en-US" altLang="zh-CN" sz="2000" smtClean="0">
                <a:latin typeface="Times New Roman" pitchFamily="18" charset="0"/>
              </a:rPr>
              <a:t>Gopher</a:t>
            </a:r>
            <a:r>
              <a:rPr lang="zh-CN" altLang="zh-CN" sz="2000" smtClean="0">
                <a:latin typeface="Times New Roman" pitchFamily="18" charset="0"/>
              </a:rPr>
              <a:t>等，使用方法与</a:t>
            </a:r>
            <a:r>
              <a:rPr lang="en-US" altLang="zh-CN" sz="2000" smtClean="0">
                <a:latin typeface="Times New Roman" pitchFamily="18" charset="0"/>
              </a:rPr>
              <a:t>HTTP</a:t>
            </a:r>
            <a:r>
              <a:rPr lang="zh-CN" altLang="zh-CN" sz="2000" smtClean="0">
                <a:latin typeface="Times New Roman" pitchFamily="18" charset="0"/>
              </a:rPr>
              <a:t>完全一样。正因为如此，很多人认为</a:t>
            </a:r>
            <a:r>
              <a:rPr lang="en-US" altLang="zh-CN" sz="2000" smtClean="0">
                <a:latin typeface="Times New Roman" pitchFamily="18" charset="0"/>
              </a:rPr>
              <a:t>WWW</a:t>
            </a:r>
            <a:r>
              <a:rPr lang="zh-CN" altLang="zh-CN" sz="2000" smtClean="0">
                <a:latin typeface="Times New Roman" pitchFamily="18" charset="0"/>
              </a:rPr>
              <a:t>是无所不能的。</a:t>
            </a:r>
          </a:p>
          <a:p>
            <a:pPr>
              <a:spcBef>
                <a:spcPct val="0"/>
              </a:spcBef>
            </a:pPr>
            <a:r>
              <a:rPr lang="en-US" altLang="zh-CN" sz="2000" smtClean="0">
                <a:latin typeface="Times New Roman" pitchFamily="18" charset="0"/>
              </a:rPr>
              <a:t>        </a:t>
            </a:r>
            <a:r>
              <a:rPr lang="zh-CN" altLang="zh-CN" sz="2000" smtClean="0">
                <a:latin typeface="Times New Roman" pitchFamily="18" charset="0"/>
              </a:rPr>
              <a:t>为了在万维网上方便查找信息，用户可使用各种搜索工具（即搜索引擎）。 在万维网中用来进行搜索的工具叫做搜索引擎。检索时，就要将所有万维网页面标题中的关键词作成索引。</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例如，当前最有名的搜索引擎：</a:t>
            </a:r>
          </a:p>
          <a:p>
            <a:pPr>
              <a:spcBef>
                <a:spcPct val="0"/>
              </a:spcBef>
            </a:pPr>
            <a:r>
              <a:rPr lang="en-US" altLang="zh-CN" sz="2000" smtClean="0">
                <a:latin typeface="Times New Roman" pitchFamily="18" charset="0"/>
              </a:rPr>
              <a:t>Google</a:t>
            </a:r>
            <a:r>
              <a:rPr lang="zh-CN" altLang="zh-CN" sz="2000" smtClean="0">
                <a:latin typeface="Times New Roman" pitchFamily="18" charset="0"/>
              </a:rPr>
              <a:t>（</a:t>
            </a:r>
            <a:r>
              <a:rPr lang="en-US" altLang="zh-CN" sz="2000" smtClean="0">
                <a:latin typeface="Times New Roman" pitchFamily="18" charset="0"/>
              </a:rPr>
              <a:t>http</a:t>
            </a:r>
            <a:r>
              <a:rPr lang="zh-CN" altLang="zh-CN" sz="2000" smtClean="0">
                <a:latin typeface="Times New Roman" pitchFamily="18" charset="0"/>
              </a:rPr>
              <a:t>：</a:t>
            </a:r>
            <a:r>
              <a:rPr lang="en-US" altLang="zh-CN" sz="2000" smtClean="0">
                <a:latin typeface="Times New Roman" pitchFamily="18" charset="0"/>
              </a:rPr>
              <a:t>//www.google.com</a:t>
            </a:r>
            <a:r>
              <a:rPr lang="zh-CN" altLang="zh-CN" sz="2000" smtClean="0">
                <a:latin typeface="Times New Roman" pitchFamily="18" charset="0"/>
              </a:rPr>
              <a:t>）</a:t>
            </a:r>
          </a:p>
          <a:p>
            <a:pPr>
              <a:spcBef>
                <a:spcPct val="0"/>
              </a:spcBef>
            </a:pPr>
            <a:r>
              <a:rPr lang="en-US" altLang="zh-CN" sz="2000" smtClean="0">
                <a:latin typeface="Times New Roman" pitchFamily="18" charset="0"/>
              </a:rPr>
              <a:t>Yahoo</a:t>
            </a:r>
            <a:r>
              <a:rPr lang="zh-CN" altLang="zh-CN" sz="2000" smtClean="0">
                <a:latin typeface="Times New Roman" pitchFamily="18" charset="0"/>
              </a:rPr>
              <a:t>（</a:t>
            </a:r>
            <a:r>
              <a:rPr lang="en-US" altLang="zh-CN" sz="2000" smtClean="0">
                <a:latin typeface="Times New Roman" pitchFamily="18" charset="0"/>
              </a:rPr>
              <a:t>http</a:t>
            </a:r>
            <a:r>
              <a:rPr lang="zh-CN" altLang="zh-CN" sz="2000" smtClean="0">
                <a:latin typeface="Times New Roman" pitchFamily="18" charset="0"/>
              </a:rPr>
              <a:t>：</a:t>
            </a:r>
            <a:r>
              <a:rPr lang="en-US" altLang="zh-CN" sz="2000" smtClean="0">
                <a:latin typeface="Times New Roman" pitchFamily="18" charset="0"/>
              </a:rPr>
              <a:t>//www.yahoo.com</a:t>
            </a:r>
            <a:r>
              <a:rPr lang="zh-CN" altLang="zh-CN" sz="2000" smtClean="0">
                <a:latin typeface="Times New Roman" pitchFamily="18" charset="0"/>
              </a:rPr>
              <a:t>）</a:t>
            </a:r>
          </a:p>
          <a:p>
            <a:pPr>
              <a:spcBef>
                <a:spcPct val="0"/>
              </a:spcBef>
            </a:pPr>
            <a:r>
              <a:rPr lang="en-US" altLang="zh-CN" sz="2000" smtClean="0">
                <a:latin typeface="Times New Roman" pitchFamily="18" charset="0"/>
              </a:rPr>
              <a:t>        </a:t>
            </a:r>
            <a:r>
              <a:rPr lang="zh-CN" altLang="zh-CN" sz="2000" smtClean="0">
                <a:latin typeface="Times New Roman" pitchFamily="18" charset="0"/>
              </a:rPr>
              <a:t>在因特网上搜索信息需要多实践，这样才能掌握获取信息的技巧。</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56323" name="内容占位符 5"/>
          <p:cNvSpPr>
            <a:spLocks noGrp="1"/>
          </p:cNvSpPr>
          <p:nvPr>
            <p:ph idx="1"/>
          </p:nvPr>
        </p:nvSpPr>
        <p:spPr>
          <a:xfrm>
            <a:off x="179388" y="936625"/>
            <a:ext cx="8964612" cy="5805488"/>
          </a:xfrm>
        </p:spPr>
        <p:txBody>
          <a:bodyPr/>
          <a:lstStyle/>
          <a:p>
            <a:pPr>
              <a:spcBef>
                <a:spcPct val="0"/>
              </a:spcBef>
            </a:pPr>
            <a:r>
              <a:rPr lang="zh-CN" altLang="zh-CN" smtClean="0">
                <a:solidFill>
                  <a:srgbClr val="FF0000"/>
                </a:solidFill>
              </a:rPr>
              <a:t>电子邮件概述</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电子邮件（</a:t>
            </a:r>
            <a:r>
              <a:rPr lang="en-US" altLang="zh-CN" sz="2000" smtClean="0">
                <a:latin typeface="Times New Roman" pitchFamily="18" charset="0"/>
              </a:rPr>
              <a:t>E-mail</a:t>
            </a:r>
            <a:r>
              <a:rPr lang="zh-CN" altLang="zh-CN" sz="2000" smtClean="0">
                <a:latin typeface="Times New Roman" pitchFamily="18" charset="0"/>
              </a:rPr>
              <a:t>）是目前</a:t>
            </a:r>
            <a:r>
              <a:rPr lang="en-US" altLang="zh-CN" sz="2000" smtClean="0">
                <a:latin typeface="Times New Roman" pitchFamily="18" charset="0"/>
              </a:rPr>
              <a:t>Internet</a:t>
            </a:r>
            <a:r>
              <a:rPr lang="zh-CN" altLang="zh-CN" sz="2000" smtClean="0">
                <a:latin typeface="Times New Roman" pitchFamily="18" charset="0"/>
              </a:rPr>
              <a:t>上使用最频繁的服务之一，它为</a:t>
            </a:r>
            <a:r>
              <a:rPr lang="en-US" altLang="zh-CN" sz="2000" smtClean="0">
                <a:latin typeface="Times New Roman" pitchFamily="18" charset="0"/>
              </a:rPr>
              <a:t>Internet</a:t>
            </a:r>
            <a:r>
              <a:rPr lang="zh-CN" altLang="zh-CN" sz="2000" smtClean="0">
                <a:latin typeface="Times New Roman" pitchFamily="18" charset="0"/>
              </a:rPr>
              <a:t>用户之间发送和接收信息提供了一种快捷、廉价的通信手段，特别是为国际之间的交流发挥着重要的作用，为世界各地的因特网用户提供了一种极其快速、简单和经济的通信与交换信息的方法。</a:t>
            </a: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电子邮件定义</a:t>
            </a:r>
          </a:p>
          <a:p>
            <a:pPr>
              <a:spcBef>
                <a:spcPct val="0"/>
              </a:spcBef>
            </a:pPr>
            <a:r>
              <a:rPr lang="en-US" altLang="zh-CN" sz="2000" smtClean="0">
                <a:latin typeface="Times New Roman" pitchFamily="18" charset="0"/>
              </a:rPr>
              <a:t>        </a:t>
            </a:r>
            <a:r>
              <a:rPr lang="zh-CN" altLang="zh-CN" sz="2000" smtClean="0">
                <a:latin typeface="Times New Roman" pitchFamily="18" charset="0"/>
              </a:rPr>
              <a:t>电子邮件简称</a:t>
            </a:r>
            <a:r>
              <a:rPr lang="en-US" altLang="zh-CN" sz="2000" smtClean="0">
                <a:latin typeface="Times New Roman" pitchFamily="18" charset="0"/>
              </a:rPr>
              <a:t>E-mail</a:t>
            </a:r>
            <a:r>
              <a:rPr lang="zh-CN" altLang="zh-CN" sz="2000" smtClean="0">
                <a:latin typeface="Times New Roman" pitchFamily="18" charset="0"/>
              </a:rPr>
              <a:t>，它是利用计算机网络与其他用户进行联系的一种快速、简便、高效、价廉的现代化通信手段。电子邮件与传统邮件大同小异，只要通信双方都有电子邮件地址，便可以电子传播为媒介，交互邮件。可见电子邮件是以电子方式发送传递的邮件。</a:t>
            </a:r>
          </a:p>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电子邮件协议</a:t>
            </a:r>
          </a:p>
          <a:p>
            <a:pPr>
              <a:spcBef>
                <a:spcPct val="0"/>
              </a:spcBef>
            </a:pPr>
            <a:r>
              <a:rPr lang="en-US" altLang="zh-CN" sz="2000" smtClean="0">
                <a:latin typeface="Times New Roman" pitchFamily="18" charset="0"/>
              </a:rPr>
              <a:t>         Internet</a:t>
            </a:r>
            <a:r>
              <a:rPr lang="zh-CN" altLang="zh-CN" sz="2000" smtClean="0">
                <a:latin typeface="Times New Roman" pitchFamily="18" charset="0"/>
              </a:rPr>
              <a:t>上电子邮件系统采用客户机</a:t>
            </a:r>
            <a:r>
              <a:rPr lang="en-US" altLang="zh-CN" sz="2000" smtClean="0">
                <a:latin typeface="Times New Roman" pitchFamily="18" charset="0"/>
              </a:rPr>
              <a:t>/</a:t>
            </a:r>
            <a:r>
              <a:rPr lang="zh-CN" altLang="zh-CN" sz="2000" smtClean="0">
                <a:latin typeface="Times New Roman" pitchFamily="18" charset="0"/>
              </a:rPr>
              <a:t>服务器模式，信件的传输通过相应的软件来实现，这些软件要遵循有关的邮件传输协议。传送电子邮件时使用的协议有简单邮件传输协议（</a:t>
            </a:r>
            <a:r>
              <a:rPr lang="en-US" altLang="zh-CN" sz="2000" smtClean="0">
                <a:latin typeface="Times New Roman" pitchFamily="18" charset="0"/>
              </a:rPr>
              <a:t>Simple Mail Transport Protocol</a:t>
            </a:r>
            <a:r>
              <a:rPr lang="zh-CN" altLang="zh-CN" sz="2000" smtClean="0">
                <a:latin typeface="Times New Roman" pitchFamily="18" charset="0"/>
              </a:rPr>
              <a:t>，</a:t>
            </a:r>
            <a:r>
              <a:rPr lang="en-US" altLang="zh-CN" sz="2000" smtClean="0">
                <a:latin typeface="Times New Roman" pitchFamily="18" charset="0"/>
              </a:rPr>
              <a:t>SMTP</a:t>
            </a:r>
            <a:r>
              <a:rPr lang="zh-CN" altLang="zh-CN" sz="2000" smtClean="0">
                <a:latin typeface="Times New Roman" pitchFamily="18" charset="0"/>
              </a:rPr>
              <a:t>）和邮局协议（</a:t>
            </a:r>
            <a:r>
              <a:rPr lang="en-US" altLang="zh-CN" sz="2000" smtClean="0">
                <a:latin typeface="Times New Roman" pitchFamily="18" charset="0"/>
              </a:rPr>
              <a:t>Post Office Protocol</a:t>
            </a:r>
            <a:r>
              <a:rPr lang="zh-CN" altLang="zh-CN" sz="2000" smtClean="0">
                <a:latin typeface="Times New Roman" pitchFamily="18" charset="0"/>
              </a:rPr>
              <a:t>，</a:t>
            </a:r>
            <a:r>
              <a:rPr lang="en-US" altLang="zh-CN" sz="2000" smtClean="0">
                <a:latin typeface="Times New Roman" pitchFamily="18" charset="0"/>
              </a:rPr>
              <a:t>POP</a:t>
            </a:r>
            <a:r>
              <a:rPr lang="zh-CN" altLang="zh-CN" sz="2000" smtClean="0">
                <a:latin typeface="Times New Roman" pitchFamily="18" charset="0"/>
              </a:rPr>
              <a:t>），其中</a:t>
            </a:r>
            <a:r>
              <a:rPr lang="en-US" altLang="zh-CN" sz="2000" smtClean="0">
                <a:latin typeface="Times New Roman" pitchFamily="18" charset="0"/>
              </a:rPr>
              <a:t>SMTP</a:t>
            </a:r>
            <a:r>
              <a:rPr lang="zh-CN" altLang="zh-CN" sz="2000" smtClean="0">
                <a:latin typeface="Times New Roman" pitchFamily="18" charset="0"/>
              </a:rPr>
              <a:t>用于电子邮件发送服务，</a:t>
            </a:r>
            <a:r>
              <a:rPr lang="en-US" altLang="zh-CN" sz="2000" smtClean="0">
                <a:latin typeface="Times New Roman" pitchFamily="18" charset="0"/>
              </a:rPr>
              <a:t>POP</a:t>
            </a:r>
            <a:r>
              <a:rPr lang="zh-CN" altLang="zh-CN" sz="2000" smtClean="0">
                <a:latin typeface="Times New Roman" pitchFamily="18" charset="0"/>
              </a:rPr>
              <a:t>用于电子邮件接收服务。当然，还有其他的通信协议，在功能上它们与上述协议是相同的。</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57347" name="内容占位符 5"/>
          <p:cNvSpPr>
            <a:spLocks noGrp="1"/>
          </p:cNvSpPr>
          <p:nvPr>
            <p:ph idx="1"/>
          </p:nvPr>
        </p:nvSpPr>
        <p:spPr>
          <a:xfrm>
            <a:off x="179388" y="936625"/>
            <a:ext cx="8964612" cy="5805488"/>
          </a:xfrm>
        </p:spPr>
        <p:txBody>
          <a:bodyPr/>
          <a:lstStyle/>
          <a:p>
            <a:pPr>
              <a:spcBef>
                <a:spcPct val="0"/>
              </a:spcBef>
            </a:pPr>
            <a:r>
              <a:rPr lang="zh-CN" altLang="zh-CN" smtClean="0">
                <a:solidFill>
                  <a:srgbClr val="FF0000"/>
                </a:solidFill>
              </a:rPr>
              <a:t>电子邮件概述</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电子邮件（</a:t>
            </a:r>
            <a:r>
              <a:rPr lang="en-US" altLang="zh-CN" sz="2000" smtClean="0">
                <a:latin typeface="Times New Roman" pitchFamily="18" charset="0"/>
              </a:rPr>
              <a:t>E-mail</a:t>
            </a:r>
            <a:r>
              <a:rPr lang="zh-CN" altLang="zh-CN" sz="2000" smtClean="0">
                <a:latin typeface="Times New Roman" pitchFamily="18" charset="0"/>
              </a:rPr>
              <a:t>）是目前</a:t>
            </a:r>
            <a:r>
              <a:rPr lang="en-US" altLang="zh-CN" sz="2000" smtClean="0">
                <a:latin typeface="Times New Roman" pitchFamily="18" charset="0"/>
              </a:rPr>
              <a:t>Internet</a:t>
            </a:r>
            <a:r>
              <a:rPr lang="zh-CN" altLang="zh-CN" sz="2000" smtClean="0">
                <a:latin typeface="Times New Roman" pitchFamily="18" charset="0"/>
              </a:rPr>
              <a:t>上使用最频繁的服务之一，它为</a:t>
            </a:r>
            <a:r>
              <a:rPr lang="en-US" altLang="zh-CN" sz="2000" smtClean="0">
                <a:latin typeface="Times New Roman" pitchFamily="18" charset="0"/>
              </a:rPr>
              <a:t>Internet</a:t>
            </a:r>
            <a:r>
              <a:rPr lang="zh-CN" altLang="zh-CN" sz="2000" smtClean="0">
                <a:latin typeface="Times New Roman" pitchFamily="18" charset="0"/>
              </a:rPr>
              <a:t>用户之间发送和接收信息提供了一种快捷、廉价的通信手段，特别是为国际之间的交流发挥着重要的作用，为世界各地的因特网用户提供了一种极其快速、简单和经济的通信与交换信息的方法。</a:t>
            </a:r>
          </a:p>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电子邮件地址</a:t>
            </a:r>
          </a:p>
          <a:p>
            <a:pPr>
              <a:spcBef>
                <a:spcPct val="0"/>
              </a:spcBef>
            </a:pPr>
            <a:r>
              <a:rPr lang="en-US" altLang="zh-CN" sz="2000" smtClean="0">
                <a:latin typeface="Times New Roman" pitchFamily="18" charset="0"/>
              </a:rPr>
              <a:t>        </a:t>
            </a:r>
            <a:r>
              <a:rPr lang="zh-CN" altLang="zh-CN" sz="2000" smtClean="0">
                <a:latin typeface="Times New Roman" pitchFamily="18" charset="0"/>
              </a:rPr>
              <a:t>用户在</a:t>
            </a:r>
            <a:r>
              <a:rPr lang="en-US" altLang="zh-CN" sz="2000" smtClean="0">
                <a:latin typeface="Times New Roman" pitchFamily="18" charset="0"/>
              </a:rPr>
              <a:t>Internet</a:t>
            </a:r>
            <a:r>
              <a:rPr lang="zh-CN" altLang="zh-CN" sz="2000" smtClean="0">
                <a:latin typeface="Times New Roman" pitchFamily="18" charset="0"/>
              </a:rPr>
              <a:t>上收发电子邮件时，必须拥有一个电子信箱（</a:t>
            </a:r>
            <a:r>
              <a:rPr lang="en-US" altLang="zh-CN" sz="2000" smtClean="0">
                <a:latin typeface="Times New Roman" pitchFamily="18" charset="0"/>
              </a:rPr>
              <a:t>Mailbox</a:t>
            </a:r>
            <a:r>
              <a:rPr lang="zh-CN" altLang="zh-CN" sz="2000" smtClean="0">
                <a:latin typeface="Times New Roman" pitchFamily="18" charset="0"/>
              </a:rPr>
              <a:t>），而每个电子信箱有一个唯一的地址，通常称为电子邮件地址（</a:t>
            </a:r>
            <a:r>
              <a:rPr lang="en-US" altLang="zh-CN" sz="2000" smtClean="0">
                <a:latin typeface="Times New Roman" pitchFamily="18" charset="0"/>
              </a:rPr>
              <a:t>E-mail Addresses</a:t>
            </a:r>
            <a:r>
              <a:rPr lang="zh-CN" altLang="zh-CN" sz="2000" smtClean="0">
                <a:latin typeface="Times New Roman" pitchFamily="18" charset="0"/>
              </a:rPr>
              <a:t>）。</a:t>
            </a:r>
            <a:r>
              <a:rPr lang="en-US" altLang="zh-CN" sz="2000" smtClean="0">
                <a:latin typeface="Times New Roman" pitchFamily="18" charset="0"/>
              </a:rPr>
              <a:t>E-mail</a:t>
            </a:r>
            <a:r>
              <a:rPr lang="zh-CN" altLang="zh-CN" sz="2000" smtClean="0">
                <a:latin typeface="Times New Roman" pitchFamily="18" charset="0"/>
              </a:rPr>
              <a:t>地址由两部分组成，以符号</a:t>
            </a:r>
            <a:r>
              <a:rPr lang="en-US" altLang="zh-CN" sz="2000" smtClean="0">
                <a:latin typeface="Times New Roman" pitchFamily="18" charset="0"/>
              </a:rPr>
              <a:t>“@”</a:t>
            </a:r>
            <a:r>
              <a:rPr lang="zh-CN" altLang="zh-CN" sz="2000" smtClean="0">
                <a:latin typeface="Times New Roman" pitchFamily="18" charset="0"/>
              </a:rPr>
              <a:t>分隔，</a:t>
            </a:r>
            <a:r>
              <a:rPr lang="en-US" altLang="zh-CN" sz="2000" smtClean="0">
                <a:latin typeface="Times New Roman" pitchFamily="18" charset="0"/>
              </a:rPr>
              <a:t>“@”</a:t>
            </a:r>
            <a:r>
              <a:rPr lang="zh-CN" altLang="zh-CN" sz="2000" smtClean="0">
                <a:latin typeface="Times New Roman" pitchFamily="18" charset="0"/>
              </a:rPr>
              <a:t>前面的部分是用户名，</a:t>
            </a:r>
            <a:r>
              <a:rPr lang="en-US" altLang="zh-CN" sz="2000" smtClean="0">
                <a:latin typeface="Times New Roman" pitchFamily="18" charset="0"/>
              </a:rPr>
              <a:t>“@”</a:t>
            </a:r>
            <a:r>
              <a:rPr lang="zh-CN" altLang="zh-CN" sz="2000" smtClean="0">
                <a:latin typeface="Times New Roman" pitchFamily="18" charset="0"/>
              </a:rPr>
              <a:t>后面的部分为邮件服务器的域名，如</a:t>
            </a:r>
            <a:r>
              <a:rPr lang="en-US" altLang="zh-CN" sz="2000" smtClean="0">
                <a:latin typeface="Times New Roman" pitchFamily="18" charset="0"/>
              </a:rPr>
              <a:t>E-Mail</a:t>
            </a:r>
            <a:r>
              <a:rPr lang="zh-CN" altLang="zh-CN" sz="2000" smtClean="0">
                <a:latin typeface="Times New Roman" pitchFamily="18" charset="0"/>
              </a:rPr>
              <a:t>地址</a:t>
            </a:r>
            <a:r>
              <a:rPr lang="en-US" altLang="zh-CN" sz="2000" smtClean="0">
                <a:latin typeface="Times New Roman" pitchFamily="18" charset="0"/>
              </a:rPr>
              <a:t>“qzh_0605@163.com”</a:t>
            </a:r>
            <a:r>
              <a:rPr lang="zh-CN" altLang="zh-CN" sz="2000" smtClean="0">
                <a:latin typeface="Times New Roman" pitchFamily="18" charset="0"/>
              </a:rPr>
              <a:t>中，</a:t>
            </a:r>
            <a:r>
              <a:rPr lang="en-US" altLang="zh-CN" sz="2000" smtClean="0">
                <a:latin typeface="Times New Roman" pitchFamily="18" charset="0"/>
              </a:rPr>
              <a:t>“qzh_0605”</a:t>
            </a:r>
            <a:r>
              <a:rPr lang="zh-CN" altLang="zh-CN" sz="2000" smtClean="0">
                <a:latin typeface="Times New Roman" pitchFamily="18" charset="0"/>
              </a:rPr>
              <a:t>是用户名，</a:t>
            </a:r>
            <a:r>
              <a:rPr lang="en-US" altLang="zh-CN" sz="2000" smtClean="0">
                <a:latin typeface="Times New Roman" pitchFamily="18" charset="0"/>
              </a:rPr>
              <a:t>“163.com”</a:t>
            </a:r>
            <a:r>
              <a:rPr lang="zh-CN" altLang="zh-CN" sz="2000" smtClean="0">
                <a:latin typeface="Times New Roman" pitchFamily="18" charset="0"/>
              </a:rPr>
              <a:t>为网易的邮件服务器的域名。</a:t>
            </a:r>
          </a:p>
          <a:p>
            <a:pPr>
              <a:spcBef>
                <a:spcPct val="0"/>
              </a:spcBef>
            </a:pPr>
            <a:r>
              <a:rPr lang="en-US" altLang="zh-CN" sz="2000" smtClean="0">
                <a:solidFill>
                  <a:srgbClr val="00B0F0"/>
                </a:solidFill>
                <a:latin typeface="Times New Roman" pitchFamily="18" charset="0"/>
              </a:rPr>
              <a:t>4. </a:t>
            </a:r>
            <a:r>
              <a:rPr lang="zh-CN" altLang="zh-CN" sz="2000" smtClean="0">
                <a:solidFill>
                  <a:srgbClr val="00B0F0"/>
                </a:solidFill>
                <a:latin typeface="Times New Roman" pitchFamily="18" charset="0"/>
              </a:rPr>
              <a:t>电子邮件工具</a:t>
            </a:r>
          </a:p>
          <a:p>
            <a:pPr>
              <a:spcBef>
                <a:spcPct val="0"/>
              </a:spcBef>
            </a:pPr>
            <a:r>
              <a:rPr lang="en-US" altLang="zh-CN" sz="2000" smtClean="0">
                <a:latin typeface="Times New Roman" pitchFamily="18" charset="0"/>
              </a:rPr>
              <a:t>        </a:t>
            </a:r>
            <a:r>
              <a:rPr lang="zh-CN" altLang="zh-CN" sz="2000" smtClean="0">
                <a:latin typeface="Times New Roman" pitchFamily="18" charset="0"/>
              </a:rPr>
              <a:t>用户不仅要有电子邮件地址，还要有一个负责收发电子邮件的应用程序。电子邮件应用程序很多，常见的有</a:t>
            </a:r>
            <a:r>
              <a:rPr lang="en-US" altLang="zh-CN" sz="2000" smtClean="0">
                <a:latin typeface="Times New Roman" pitchFamily="18" charset="0"/>
              </a:rPr>
              <a:t>Foxmail</a:t>
            </a:r>
            <a:r>
              <a:rPr lang="zh-CN" altLang="zh-CN" sz="2000" smtClean="0">
                <a:latin typeface="Times New Roman" pitchFamily="18" charset="0"/>
              </a:rPr>
              <a:t>、</a:t>
            </a:r>
            <a:r>
              <a:rPr lang="en-US" altLang="zh-CN" sz="2000" smtClean="0">
                <a:latin typeface="Times New Roman" pitchFamily="18" charset="0"/>
              </a:rPr>
              <a:t>Outlook Express</a:t>
            </a:r>
            <a:r>
              <a:rPr lang="zh-CN" altLang="zh-CN" sz="2000" smtClean="0">
                <a:latin typeface="Times New Roman" pitchFamily="18" charset="0"/>
              </a:rPr>
              <a:t>、</a:t>
            </a:r>
            <a:r>
              <a:rPr lang="en-US" altLang="zh-CN" sz="2000" smtClean="0">
                <a:latin typeface="Times New Roman" pitchFamily="18" charset="0"/>
              </a:rPr>
              <a:t>Outlook 2000</a:t>
            </a:r>
            <a:r>
              <a:rPr lang="zh-CN" altLang="zh-CN" sz="2000" smtClean="0">
                <a:latin typeface="Times New Roman" pitchFamily="18" charset="0"/>
              </a:rPr>
              <a:t>等。</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58371" name="内容占位符 5"/>
          <p:cNvSpPr>
            <a:spLocks noGrp="1"/>
          </p:cNvSpPr>
          <p:nvPr>
            <p:ph idx="1"/>
          </p:nvPr>
        </p:nvSpPr>
        <p:spPr>
          <a:xfrm>
            <a:off x="36513" y="908050"/>
            <a:ext cx="9144000" cy="5805488"/>
          </a:xfrm>
        </p:spPr>
        <p:txBody>
          <a:bodyPr/>
          <a:lstStyle/>
          <a:p>
            <a:pPr>
              <a:spcBef>
                <a:spcPct val="0"/>
              </a:spcBef>
            </a:pPr>
            <a:r>
              <a:rPr lang="zh-CN" altLang="zh-CN" smtClean="0">
                <a:solidFill>
                  <a:srgbClr val="FF0000"/>
                </a:solidFill>
              </a:rPr>
              <a:t>简单邮件传送协议</a:t>
            </a:r>
            <a:endParaRPr lang="en-US" altLang="zh-CN" smtClean="0">
              <a:solidFill>
                <a:srgbClr val="FF0000"/>
              </a:solidFill>
            </a:endParaRPr>
          </a:p>
          <a:p>
            <a:pPr>
              <a:spcBef>
                <a:spcPct val="0"/>
              </a:spcBef>
            </a:pPr>
            <a:r>
              <a:rPr lang="en-US" altLang="zh-CN" sz="1800" smtClean="0">
                <a:latin typeface="Times New Roman" pitchFamily="18" charset="0"/>
              </a:rPr>
              <a:t>        </a:t>
            </a:r>
            <a:r>
              <a:rPr lang="zh-CN" altLang="zh-CN" sz="1800" smtClean="0">
                <a:latin typeface="Times New Roman" pitchFamily="18" charset="0"/>
              </a:rPr>
              <a:t>简单邮件传输协议（</a:t>
            </a:r>
            <a:r>
              <a:rPr lang="en-US" altLang="zh-CN" sz="1800" smtClean="0">
                <a:latin typeface="Times New Roman" pitchFamily="18" charset="0"/>
              </a:rPr>
              <a:t>Simple Mail Transfer Protocol</a:t>
            </a:r>
            <a:r>
              <a:rPr lang="zh-CN" altLang="zh-CN" sz="1800" smtClean="0">
                <a:latin typeface="Times New Roman" pitchFamily="18" charset="0"/>
              </a:rPr>
              <a:t>，</a:t>
            </a:r>
            <a:r>
              <a:rPr lang="en-US" altLang="zh-CN" sz="1800" smtClean="0">
                <a:latin typeface="Times New Roman" pitchFamily="18" charset="0"/>
              </a:rPr>
              <a:t>SMTP</a:t>
            </a:r>
            <a:r>
              <a:rPr lang="zh-CN" altLang="zh-CN" sz="1800" smtClean="0">
                <a:latin typeface="Times New Roman" pitchFamily="18" charset="0"/>
              </a:rPr>
              <a:t>）是在报文传输代理（</a:t>
            </a:r>
            <a:r>
              <a:rPr lang="en-US" altLang="zh-CN" sz="1800" smtClean="0">
                <a:latin typeface="Times New Roman" pitchFamily="18" charset="0"/>
              </a:rPr>
              <a:t>Message Transfer Agent</a:t>
            </a:r>
            <a:r>
              <a:rPr lang="zh-CN" altLang="zh-CN" sz="1800" smtClean="0">
                <a:latin typeface="Times New Roman" pitchFamily="18" charset="0"/>
              </a:rPr>
              <a:t>，</a:t>
            </a:r>
            <a:r>
              <a:rPr lang="en-US" altLang="zh-CN" sz="1800" smtClean="0">
                <a:latin typeface="Times New Roman" pitchFamily="18" charset="0"/>
              </a:rPr>
              <a:t>MTA</a:t>
            </a:r>
            <a:r>
              <a:rPr lang="zh-CN" altLang="zh-CN" sz="1800" smtClean="0">
                <a:latin typeface="Times New Roman" pitchFamily="18" charset="0"/>
              </a:rPr>
              <a:t>）之间传递邮件时使用最广泛的协议，用户代理，即客户系统的统称（</a:t>
            </a:r>
            <a:r>
              <a:rPr lang="en-US" altLang="zh-CN" sz="1800" smtClean="0">
                <a:latin typeface="Times New Roman" pitchFamily="18" charset="0"/>
              </a:rPr>
              <a:t>User Agent</a:t>
            </a:r>
            <a:r>
              <a:rPr lang="zh-CN" altLang="zh-CN" sz="1800" smtClean="0">
                <a:latin typeface="Times New Roman" pitchFamily="18" charset="0"/>
              </a:rPr>
              <a:t>，</a:t>
            </a:r>
            <a:r>
              <a:rPr lang="en-US" altLang="zh-CN" sz="1800" smtClean="0">
                <a:latin typeface="Times New Roman" pitchFamily="18" charset="0"/>
              </a:rPr>
              <a:t>UA</a:t>
            </a:r>
            <a:r>
              <a:rPr lang="zh-CN" altLang="zh-CN" sz="1800" smtClean="0">
                <a:latin typeface="Times New Roman" pitchFamily="18" charset="0"/>
              </a:rPr>
              <a:t>）向</a:t>
            </a:r>
            <a:r>
              <a:rPr lang="en-US" altLang="zh-CN" sz="1800" smtClean="0">
                <a:latin typeface="Times New Roman" pitchFamily="18" charset="0"/>
              </a:rPr>
              <a:t>MTA</a:t>
            </a:r>
            <a:r>
              <a:rPr lang="zh-CN" altLang="zh-CN" sz="1800" smtClean="0">
                <a:latin typeface="Times New Roman" pitchFamily="18" charset="0"/>
              </a:rPr>
              <a:t>发送电子邮件时也使用</a:t>
            </a:r>
            <a:r>
              <a:rPr lang="en-US" altLang="zh-CN" sz="1800" smtClean="0">
                <a:latin typeface="Times New Roman" pitchFamily="18" charset="0"/>
              </a:rPr>
              <a:t>SMTP</a:t>
            </a:r>
            <a:r>
              <a:rPr lang="zh-CN" altLang="zh-CN" sz="1800" smtClean="0">
                <a:latin typeface="Times New Roman" pitchFamily="18" charset="0"/>
              </a:rPr>
              <a:t>。</a:t>
            </a:r>
            <a:r>
              <a:rPr lang="en-US" altLang="zh-CN" sz="1800" smtClean="0">
                <a:latin typeface="Times New Roman" pitchFamily="18" charset="0"/>
              </a:rPr>
              <a:t>SMTP</a:t>
            </a:r>
            <a:r>
              <a:rPr lang="zh-CN" altLang="zh-CN" sz="1800" smtClean="0">
                <a:latin typeface="Times New Roman" pitchFamily="18" charset="0"/>
              </a:rPr>
              <a:t>使用的</a:t>
            </a:r>
            <a:r>
              <a:rPr lang="en-US" altLang="zh-CN" sz="1800" smtClean="0">
                <a:latin typeface="Times New Roman" pitchFamily="18" charset="0"/>
              </a:rPr>
              <a:t>TCP</a:t>
            </a:r>
            <a:r>
              <a:rPr lang="zh-CN" altLang="zh-CN" sz="1800" smtClean="0">
                <a:latin typeface="Times New Roman" pitchFamily="18" charset="0"/>
              </a:rPr>
              <a:t>端口是</a:t>
            </a:r>
            <a:r>
              <a:rPr lang="en-US" altLang="zh-CN" sz="1800" smtClean="0">
                <a:latin typeface="Times New Roman" pitchFamily="18" charset="0"/>
              </a:rPr>
              <a:t>25</a:t>
            </a:r>
            <a:r>
              <a:rPr lang="zh-CN" altLang="zh-CN" sz="1800" smtClean="0">
                <a:latin typeface="Times New Roman" pitchFamily="18" charset="0"/>
              </a:rPr>
              <a:t>。</a:t>
            </a:r>
          </a:p>
          <a:p>
            <a:pPr>
              <a:spcBef>
                <a:spcPct val="0"/>
              </a:spcBef>
            </a:pPr>
            <a:r>
              <a:rPr lang="en-US" altLang="zh-CN" sz="1800" smtClean="0">
                <a:latin typeface="Times New Roman" pitchFamily="18" charset="0"/>
              </a:rPr>
              <a:t>        SMTP</a:t>
            </a:r>
            <a:r>
              <a:rPr lang="zh-CN" altLang="zh-CN" sz="1800" smtClean="0">
                <a:latin typeface="Times New Roman" pitchFamily="18" charset="0"/>
              </a:rPr>
              <a:t>发送</a:t>
            </a:r>
            <a:r>
              <a:rPr lang="en-US" altLang="zh-CN" sz="1800" smtClean="0">
                <a:latin typeface="Times New Roman" pitchFamily="18" charset="0"/>
              </a:rPr>
              <a:t>E-mail</a:t>
            </a:r>
            <a:r>
              <a:rPr lang="zh-CN" altLang="zh-CN" sz="1800" smtClean="0">
                <a:latin typeface="Times New Roman" pitchFamily="18" charset="0"/>
              </a:rPr>
              <a:t>的基本思想是接收端（即服务器）在</a:t>
            </a:r>
            <a:r>
              <a:rPr lang="en-US" altLang="zh-CN" sz="1800" smtClean="0">
                <a:latin typeface="Times New Roman" pitchFamily="18" charset="0"/>
              </a:rPr>
              <a:t>TCP</a:t>
            </a:r>
            <a:r>
              <a:rPr lang="zh-CN" altLang="zh-CN" sz="1800" smtClean="0">
                <a:latin typeface="Times New Roman" pitchFamily="18" charset="0"/>
              </a:rPr>
              <a:t>的</a:t>
            </a:r>
            <a:r>
              <a:rPr lang="en-US" altLang="zh-CN" sz="1800" smtClean="0">
                <a:latin typeface="Times New Roman" pitchFamily="18" charset="0"/>
              </a:rPr>
              <a:t>25</a:t>
            </a:r>
            <a:r>
              <a:rPr lang="zh-CN" altLang="zh-CN" sz="1800" smtClean="0">
                <a:latin typeface="Times New Roman" pitchFamily="18" charset="0"/>
              </a:rPr>
              <a:t>号端口等待发送端的信息，发送端向接收端发出连接请求，一旦连接成功，即进行邮件信息的交换，邮件传递结束后释放连接。</a:t>
            </a:r>
          </a:p>
          <a:p>
            <a:pPr>
              <a:spcBef>
                <a:spcPct val="0"/>
              </a:spcBef>
            </a:pPr>
            <a:r>
              <a:rPr lang="en-US" altLang="zh-CN" sz="1800" smtClean="0">
                <a:latin typeface="Times New Roman" pitchFamily="18" charset="0"/>
              </a:rPr>
              <a:t>        SMTP</a:t>
            </a:r>
            <a:r>
              <a:rPr lang="zh-CN" altLang="zh-CN" sz="1800" smtClean="0">
                <a:latin typeface="Times New Roman" pitchFamily="18" charset="0"/>
              </a:rPr>
              <a:t>所规定的就是在两个相互通信的</a:t>
            </a:r>
            <a:r>
              <a:rPr lang="en-US" altLang="zh-CN" sz="1800" smtClean="0">
                <a:latin typeface="Times New Roman" pitchFamily="18" charset="0"/>
              </a:rPr>
              <a:t>SMTP</a:t>
            </a:r>
            <a:r>
              <a:rPr lang="zh-CN" altLang="zh-CN" sz="1800" smtClean="0">
                <a:latin typeface="Times New Roman" pitchFamily="18" charset="0"/>
              </a:rPr>
              <a:t>进程之间应如何交换信息。由于</a:t>
            </a:r>
            <a:r>
              <a:rPr lang="en-US" altLang="zh-CN" sz="1800" smtClean="0">
                <a:latin typeface="Times New Roman" pitchFamily="18" charset="0"/>
              </a:rPr>
              <a:t> SMTP</a:t>
            </a:r>
            <a:r>
              <a:rPr lang="zh-CN" altLang="zh-CN" sz="1800" smtClean="0">
                <a:latin typeface="Times New Roman" pitchFamily="18" charset="0"/>
              </a:rPr>
              <a:t>使用客户机</a:t>
            </a:r>
            <a:r>
              <a:rPr lang="en-US" altLang="zh-CN" sz="1800" smtClean="0">
                <a:latin typeface="Times New Roman" pitchFamily="18" charset="0"/>
              </a:rPr>
              <a:t>/</a:t>
            </a:r>
            <a:r>
              <a:rPr lang="zh-CN" altLang="zh-CN" sz="1800" smtClean="0">
                <a:latin typeface="Times New Roman" pitchFamily="18" charset="0"/>
              </a:rPr>
              <a:t>服务器方式，因此负责发送邮件的</a:t>
            </a:r>
            <a:r>
              <a:rPr lang="en-US" altLang="zh-CN" sz="1800" smtClean="0">
                <a:latin typeface="Times New Roman" pitchFamily="18" charset="0"/>
              </a:rPr>
              <a:t>SMTP</a:t>
            </a:r>
            <a:r>
              <a:rPr lang="zh-CN" altLang="zh-CN" sz="1800" smtClean="0">
                <a:latin typeface="Times New Roman" pitchFamily="18" charset="0"/>
              </a:rPr>
              <a:t>进程就是</a:t>
            </a:r>
            <a:r>
              <a:rPr lang="en-US" altLang="zh-CN" sz="1800" smtClean="0">
                <a:latin typeface="Times New Roman" pitchFamily="18" charset="0"/>
              </a:rPr>
              <a:t>SMTP</a:t>
            </a:r>
            <a:r>
              <a:rPr lang="zh-CN" altLang="zh-CN" sz="1800" smtClean="0">
                <a:latin typeface="Times New Roman" pitchFamily="18" charset="0"/>
              </a:rPr>
              <a:t>客户，而负责接收邮件的</a:t>
            </a:r>
            <a:r>
              <a:rPr lang="en-US" altLang="zh-CN" sz="1800" smtClean="0">
                <a:latin typeface="Times New Roman" pitchFamily="18" charset="0"/>
              </a:rPr>
              <a:t>SMTP</a:t>
            </a:r>
            <a:r>
              <a:rPr lang="zh-CN" altLang="zh-CN" sz="1800" smtClean="0">
                <a:latin typeface="Times New Roman" pitchFamily="18" charset="0"/>
              </a:rPr>
              <a:t>进程就是</a:t>
            </a:r>
            <a:r>
              <a:rPr lang="en-US" altLang="zh-CN" sz="1800" smtClean="0">
                <a:latin typeface="Times New Roman" pitchFamily="18" charset="0"/>
              </a:rPr>
              <a:t>SMTP</a:t>
            </a:r>
            <a:r>
              <a:rPr lang="zh-CN" altLang="zh-CN" sz="1800" smtClean="0">
                <a:latin typeface="Times New Roman" pitchFamily="18" charset="0"/>
              </a:rPr>
              <a:t>服务器。</a:t>
            </a:r>
          </a:p>
          <a:p>
            <a:pPr>
              <a:spcBef>
                <a:spcPct val="0"/>
              </a:spcBef>
            </a:pPr>
            <a:r>
              <a:rPr lang="en-US" altLang="zh-CN" sz="1800" smtClean="0">
                <a:latin typeface="Times New Roman" pitchFamily="18" charset="0"/>
              </a:rPr>
              <a:t>        SMTP</a:t>
            </a:r>
            <a:r>
              <a:rPr lang="zh-CN" altLang="zh-CN" sz="1800" smtClean="0">
                <a:latin typeface="Times New Roman" pitchFamily="18" charset="0"/>
              </a:rPr>
              <a:t>提供了这样一种邮件传输机制：当收件方和发件方都在同一个网络上时，可以将邮件直接传送给对方；当对方不在同一个网络上时，需要通过一个或者几个中间服务器来进行转发</a:t>
            </a:r>
            <a:r>
              <a:rPr lang="en-US" altLang="zh-CN" sz="1800" smtClean="0">
                <a:latin typeface="Times New Roman" pitchFamily="18" charset="0"/>
              </a:rPr>
              <a:t>SMTP</a:t>
            </a:r>
            <a:r>
              <a:rPr lang="zh-CN" altLang="zh-CN" sz="1800" smtClean="0">
                <a:latin typeface="Times New Roman" pitchFamily="18" charset="0"/>
              </a:rPr>
              <a:t>。首先由发件方提出申请，要求与接收方</a:t>
            </a:r>
            <a:r>
              <a:rPr lang="en-US" altLang="zh-CN" sz="1800" smtClean="0">
                <a:latin typeface="Times New Roman" pitchFamily="18" charset="0"/>
              </a:rPr>
              <a:t>SMTP</a:t>
            </a:r>
            <a:r>
              <a:rPr lang="zh-CN" altLang="zh-CN" sz="1800" smtClean="0">
                <a:latin typeface="Times New Roman" pitchFamily="18" charset="0"/>
              </a:rPr>
              <a:t>建立双向通信渠道，收件方可以是最终收件人，也可以是中间转发服务器，收件方服务器确认可以建立连接以后，双方就可以开始通信了，发件方</a:t>
            </a:r>
            <a:r>
              <a:rPr lang="en-US" altLang="zh-CN" sz="1800" smtClean="0">
                <a:latin typeface="Times New Roman" pitchFamily="18" charset="0"/>
              </a:rPr>
              <a:t>SMTP</a:t>
            </a:r>
            <a:r>
              <a:rPr lang="zh-CN" altLang="zh-CN" sz="1800" smtClean="0">
                <a:latin typeface="Times New Roman" pitchFamily="18" charset="0"/>
              </a:rPr>
              <a:t>向收件方</a:t>
            </a:r>
            <a:r>
              <a:rPr lang="en-US" altLang="zh-CN" sz="1800" smtClean="0">
                <a:latin typeface="Times New Roman" pitchFamily="18" charset="0"/>
              </a:rPr>
              <a:t>SMTP</a:t>
            </a:r>
            <a:r>
              <a:rPr lang="zh-CN" altLang="zh-CN" sz="1800" smtClean="0">
                <a:latin typeface="Times New Roman" pitchFamily="18" charset="0"/>
              </a:rPr>
              <a:t>发出</a:t>
            </a:r>
            <a:r>
              <a:rPr lang="en-US" altLang="zh-CN" sz="1800" smtClean="0">
                <a:latin typeface="Times New Roman" pitchFamily="18" charset="0"/>
              </a:rPr>
              <a:t>MAIL</a:t>
            </a:r>
            <a:r>
              <a:rPr lang="zh-CN" altLang="zh-CN" sz="1800" smtClean="0">
                <a:latin typeface="Times New Roman" pitchFamily="18" charset="0"/>
              </a:rPr>
              <a:t>命令，告知发件方的身份，如果收件方接收，就回答</a:t>
            </a:r>
            <a:r>
              <a:rPr lang="en-US" altLang="zh-CN" sz="1800" smtClean="0">
                <a:latin typeface="Times New Roman" pitchFamily="18" charset="0"/>
              </a:rPr>
              <a:t>OK</a:t>
            </a:r>
            <a:r>
              <a:rPr lang="zh-CN" altLang="zh-CN" sz="1800" smtClean="0">
                <a:latin typeface="Times New Roman" pitchFamily="18" charset="0"/>
              </a:rPr>
              <a:t>。发件方再发出</a:t>
            </a:r>
            <a:r>
              <a:rPr lang="en-US" altLang="zh-CN" sz="1800" smtClean="0">
                <a:latin typeface="Times New Roman" pitchFamily="18" charset="0"/>
              </a:rPr>
              <a:t>RCPT</a:t>
            </a:r>
            <a:r>
              <a:rPr lang="zh-CN" altLang="zh-CN" sz="1800" smtClean="0">
                <a:latin typeface="Times New Roman" pitchFamily="18" charset="0"/>
              </a:rPr>
              <a:t>命令，告知收件人的身份，收件方</a:t>
            </a:r>
            <a:r>
              <a:rPr lang="en-US" altLang="zh-CN" sz="1800" smtClean="0">
                <a:latin typeface="Times New Roman" pitchFamily="18" charset="0"/>
              </a:rPr>
              <a:t>SMTP</a:t>
            </a:r>
            <a:r>
              <a:rPr lang="zh-CN" altLang="zh-CN" sz="1800" smtClean="0">
                <a:latin typeface="Times New Roman" pitchFamily="18" charset="0"/>
              </a:rPr>
              <a:t>确认是否接收或转发，如果同意，就回答</a:t>
            </a:r>
            <a:r>
              <a:rPr lang="en-US" altLang="zh-CN" sz="1800" smtClean="0">
                <a:latin typeface="Times New Roman" pitchFamily="18" charset="0"/>
              </a:rPr>
              <a:t>OK</a:t>
            </a:r>
            <a:r>
              <a:rPr lang="zh-CN" altLang="zh-CN" sz="1800" smtClean="0">
                <a:latin typeface="Times New Roman" pitchFamily="18" charset="0"/>
              </a:rPr>
              <a:t>，接下来就可以进行数据传输了。在通信过程中，发件方</a:t>
            </a:r>
            <a:r>
              <a:rPr lang="en-US" altLang="zh-CN" sz="1800" smtClean="0">
                <a:latin typeface="Times New Roman" pitchFamily="18" charset="0"/>
              </a:rPr>
              <a:t>SMTP</a:t>
            </a:r>
            <a:r>
              <a:rPr lang="zh-CN" altLang="zh-CN" sz="1800" smtClean="0">
                <a:latin typeface="Times New Roman" pitchFamily="18" charset="0"/>
              </a:rPr>
              <a:t>与收件方</a:t>
            </a:r>
            <a:r>
              <a:rPr lang="en-US" altLang="zh-CN" sz="1800" smtClean="0">
                <a:latin typeface="Times New Roman" pitchFamily="18" charset="0"/>
              </a:rPr>
              <a:t>SMTP</a:t>
            </a:r>
            <a:r>
              <a:rPr lang="zh-CN" altLang="zh-CN" sz="1800" smtClean="0">
                <a:latin typeface="Times New Roman" pitchFamily="18" charset="0"/>
              </a:rPr>
              <a:t>采用对话式交互方式，即发件方提出要求，收件方进行确认，确认以后才进行下一步的动作，整个过程由发件方控制，有时需要确认几回才能够实现。</a:t>
            </a:r>
          </a:p>
          <a:p>
            <a:pPr>
              <a:spcBef>
                <a:spcPct val="0"/>
              </a:spcBef>
            </a:pPr>
            <a:endParaRPr lang="en-US" altLang="zh-CN" sz="1800" smtClean="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59395"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简单邮件传送协议</a:t>
            </a:r>
            <a:endParaRPr lang="en-US" altLang="zh-CN" smtClean="0">
              <a:solidFill>
                <a:srgbClr val="FF0000"/>
              </a:solidFill>
            </a:endParaRPr>
          </a:p>
          <a:p>
            <a:pPr>
              <a:spcBef>
                <a:spcPct val="0"/>
              </a:spcBef>
            </a:pPr>
            <a:r>
              <a:rPr lang="en-US" altLang="zh-CN" sz="1800" smtClean="0">
                <a:latin typeface="Times New Roman" pitchFamily="18" charset="0"/>
              </a:rPr>
              <a:t>        SMTP</a:t>
            </a:r>
            <a:r>
              <a:rPr lang="zh-CN" altLang="zh-CN" sz="1800" smtClean="0">
                <a:latin typeface="Times New Roman" pitchFamily="18" charset="0"/>
              </a:rPr>
              <a:t>规定了</a:t>
            </a:r>
            <a:r>
              <a:rPr lang="en-US" altLang="zh-CN" sz="1800" smtClean="0">
                <a:latin typeface="Times New Roman" pitchFamily="18" charset="0"/>
              </a:rPr>
              <a:t>14</a:t>
            </a:r>
            <a:r>
              <a:rPr lang="zh-CN" altLang="zh-CN" sz="1800" smtClean="0">
                <a:latin typeface="Times New Roman" pitchFamily="18" charset="0"/>
              </a:rPr>
              <a:t>条命令和</a:t>
            </a:r>
            <a:r>
              <a:rPr lang="en-US" altLang="zh-CN" sz="1800" smtClean="0">
                <a:latin typeface="Times New Roman" pitchFamily="18" charset="0"/>
              </a:rPr>
              <a:t>21</a:t>
            </a:r>
            <a:r>
              <a:rPr lang="zh-CN" altLang="zh-CN" sz="1800" smtClean="0">
                <a:latin typeface="Times New Roman" pitchFamily="18" charset="0"/>
              </a:rPr>
              <a:t>种应答信息。每条命令由</a:t>
            </a:r>
            <a:r>
              <a:rPr lang="en-US" altLang="zh-CN" sz="1800" smtClean="0">
                <a:latin typeface="Times New Roman" pitchFamily="18" charset="0"/>
              </a:rPr>
              <a:t>4</a:t>
            </a:r>
            <a:r>
              <a:rPr lang="zh-CN" altLang="zh-CN" sz="1800" smtClean="0">
                <a:latin typeface="Times New Roman" pitchFamily="18" charset="0"/>
              </a:rPr>
              <a:t>个字母组成，而每一种应答信息一般只有一行，由一个</a:t>
            </a:r>
            <a:r>
              <a:rPr lang="en-US" altLang="zh-CN" sz="1800" smtClean="0">
                <a:latin typeface="Times New Roman" pitchFamily="18" charset="0"/>
              </a:rPr>
              <a:t> 3 </a:t>
            </a:r>
            <a:r>
              <a:rPr lang="zh-CN" altLang="zh-CN" sz="1800" smtClean="0">
                <a:latin typeface="Times New Roman" pitchFamily="18" charset="0"/>
              </a:rPr>
              <a:t>位数字的代码开始，后面附上很简单的文字说明。</a:t>
            </a:r>
          </a:p>
          <a:p>
            <a:pPr>
              <a:spcBef>
                <a:spcPct val="0"/>
              </a:spcBef>
            </a:pPr>
            <a:r>
              <a:rPr lang="en-US" altLang="zh-CN" sz="1800" smtClean="0">
                <a:latin typeface="Times New Roman" pitchFamily="18" charset="0"/>
              </a:rPr>
              <a:t>        </a:t>
            </a:r>
            <a:r>
              <a:rPr lang="zh-CN" altLang="zh-CN" sz="1800" smtClean="0">
                <a:latin typeface="Times New Roman" pitchFamily="18" charset="0"/>
              </a:rPr>
              <a:t>表</a:t>
            </a:r>
            <a:r>
              <a:rPr lang="en-US" altLang="zh-CN" sz="1800" smtClean="0">
                <a:latin typeface="Times New Roman" pitchFamily="18" charset="0"/>
              </a:rPr>
              <a:t>8-3</a:t>
            </a:r>
            <a:r>
              <a:rPr lang="zh-CN" altLang="zh-CN" sz="1800" smtClean="0">
                <a:latin typeface="Times New Roman" pitchFamily="18" charset="0"/>
              </a:rPr>
              <a:t>列出了</a:t>
            </a:r>
            <a:r>
              <a:rPr lang="en-US" altLang="zh-CN" sz="1800" smtClean="0">
                <a:latin typeface="Times New Roman" pitchFamily="18" charset="0"/>
              </a:rPr>
              <a:t>SMTP</a:t>
            </a:r>
            <a:r>
              <a:rPr lang="zh-CN" altLang="zh-CN" sz="1800" smtClean="0">
                <a:latin typeface="Times New Roman" pitchFamily="18" charset="0"/>
              </a:rPr>
              <a:t>协议的常用命令。</a:t>
            </a:r>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798763"/>
            <a:ext cx="76327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00338" y="2420938"/>
            <a:ext cx="4319587" cy="369887"/>
          </a:xfrm>
          <a:prstGeom prst="rect">
            <a:avLst/>
          </a:prstGeom>
          <a:noFill/>
        </p:spPr>
        <p:txBody>
          <a:bodyPr>
            <a:spAutoFit/>
          </a:bodyPr>
          <a:lstStyle/>
          <a:p>
            <a:pPr>
              <a:defRPr/>
            </a:pPr>
            <a:r>
              <a:rPr lang="zh-CN" altLang="zh-CN" dirty="0">
                <a:latin typeface="+mn-lt"/>
                <a:ea typeface="+mj-ea"/>
              </a:rPr>
              <a:t>表</a:t>
            </a:r>
            <a:r>
              <a:rPr lang="en-US" altLang="zh-CN" dirty="0">
                <a:latin typeface="+mn-lt"/>
                <a:ea typeface="+mj-ea"/>
              </a:rPr>
              <a:t>8-3  SMTP</a:t>
            </a:r>
            <a:r>
              <a:rPr lang="zh-CN" altLang="zh-CN" dirty="0">
                <a:latin typeface="+mn-lt"/>
                <a:ea typeface="+mj-ea"/>
              </a:rPr>
              <a:t>协议的常用命令</a:t>
            </a:r>
            <a:r>
              <a:rPr lang="en-US" altLang="zh-CN" dirty="0">
                <a:latin typeface="+mn-lt"/>
                <a:ea typeface="+mj-ea"/>
              </a:rPr>
              <a:t>(</a:t>
            </a:r>
            <a:r>
              <a:rPr lang="zh-CN" altLang="zh-CN" dirty="0">
                <a:latin typeface="+mn-lt"/>
                <a:ea typeface="+mj-ea"/>
              </a:rPr>
              <a:t>回答代码</a:t>
            </a:r>
            <a:r>
              <a:rPr lang="en-US" altLang="zh-CN" dirty="0">
                <a:latin typeface="+mn-lt"/>
                <a:ea typeface="+mj-ea"/>
              </a:rPr>
              <a:t>)</a:t>
            </a:r>
            <a:endParaRPr lang="zh-CN" altLang="zh-CN" dirty="0">
              <a:latin typeface="+mn-lt"/>
              <a:ea typeface="+mj-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60419"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电子邮件的信息格式</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一个电子邮件分为信封和内容两大部分。</a:t>
            </a:r>
            <a:r>
              <a:rPr lang="en-US" altLang="zh-CN" sz="2000" smtClean="0">
                <a:latin typeface="Times New Roman" pitchFamily="18" charset="0"/>
              </a:rPr>
              <a:t>RFC 822</a:t>
            </a:r>
            <a:r>
              <a:rPr lang="zh-CN" altLang="zh-CN" sz="2000" smtClean="0">
                <a:latin typeface="Times New Roman" pitchFamily="18" charset="0"/>
              </a:rPr>
              <a:t>只规定了邮件内容中的首部（</a:t>
            </a:r>
            <a:r>
              <a:rPr lang="en-US" altLang="zh-CN" sz="2000" smtClean="0">
                <a:latin typeface="Times New Roman" pitchFamily="18" charset="0"/>
              </a:rPr>
              <a:t>header</a:t>
            </a:r>
            <a:r>
              <a:rPr lang="zh-CN" altLang="zh-CN" sz="2000" smtClean="0">
                <a:latin typeface="Times New Roman" pitchFamily="18" charset="0"/>
              </a:rPr>
              <a:t>）格式，而对邮件的主体（</a:t>
            </a:r>
            <a:r>
              <a:rPr lang="en-US" altLang="zh-CN" sz="2000" smtClean="0">
                <a:latin typeface="Times New Roman" pitchFamily="18" charset="0"/>
              </a:rPr>
              <a:t>body</a:t>
            </a:r>
            <a:r>
              <a:rPr lang="zh-CN" altLang="zh-CN" sz="2000" smtClean="0">
                <a:latin typeface="Times New Roman" pitchFamily="18" charset="0"/>
              </a:rPr>
              <a:t>）部分则让用户自由撰写。用户写好首部后，邮件系统将自动地将信封所需的信息提取出来并写在信封上。所以用户不需要填写电子邮件信封上的信息。</a:t>
            </a:r>
          </a:p>
          <a:p>
            <a:pPr>
              <a:spcBef>
                <a:spcPct val="0"/>
              </a:spcBef>
            </a:pPr>
            <a:r>
              <a:rPr lang="en-US" altLang="zh-CN" sz="2000" smtClean="0">
                <a:latin typeface="Times New Roman" pitchFamily="18" charset="0"/>
              </a:rPr>
              <a:t>         </a:t>
            </a:r>
            <a:r>
              <a:rPr lang="zh-CN" altLang="zh-CN" sz="2000" smtClean="0">
                <a:latin typeface="Times New Roman" pitchFamily="18" charset="0"/>
              </a:rPr>
              <a:t>邮件内容首部包括一些关键字，后面加上冒号。最重要的关键字是：</a:t>
            </a:r>
            <a:r>
              <a:rPr lang="en-US" altLang="zh-CN" sz="2000" smtClean="0">
                <a:latin typeface="Times New Roman" pitchFamily="18" charset="0"/>
              </a:rPr>
              <a:t>To</a:t>
            </a:r>
            <a:r>
              <a:rPr lang="zh-CN" altLang="zh-CN" sz="2000" smtClean="0">
                <a:latin typeface="Times New Roman" pitchFamily="18" charset="0"/>
              </a:rPr>
              <a:t>和</a:t>
            </a:r>
            <a:r>
              <a:rPr lang="en-US" altLang="zh-CN" sz="2000" smtClean="0">
                <a:latin typeface="Times New Roman" pitchFamily="18" charset="0"/>
              </a:rPr>
              <a:t>Subject</a:t>
            </a:r>
            <a:r>
              <a:rPr lang="zh-CN" altLang="zh-CN" sz="2000" smtClean="0">
                <a:latin typeface="Times New Roman" pitchFamily="18" charset="0"/>
              </a:rPr>
              <a:t>。</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To</a:t>
            </a:r>
            <a:r>
              <a:rPr lang="zh-CN" altLang="zh-CN" sz="2000" smtClean="0">
                <a:latin typeface="Times New Roman" pitchFamily="18" charset="0"/>
              </a:rPr>
              <a:t>：”后面填入一个或多个收信人的电子邮件地址。用户只需打开地址簿，点击收信人名字，收信人的电子邮件地址就会自动填入到合适的位置上。</a:t>
            </a:r>
          </a:p>
          <a:p>
            <a:pPr>
              <a:spcBef>
                <a:spcPct val="0"/>
              </a:spcBef>
            </a:pPr>
            <a:r>
              <a:rPr lang="zh-CN" altLang="zh-CN" sz="2000" smtClean="0">
                <a:latin typeface="Times New Roman" pitchFamily="18" charset="0"/>
              </a:rPr>
              <a:t>“</a:t>
            </a:r>
            <a:r>
              <a:rPr lang="en-US" altLang="zh-CN" sz="2000" smtClean="0">
                <a:latin typeface="Times New Roman" pitchFamily="18" charset="0"/>
              </a:rPr>
              <a:t>Subject</a:t>
            </a:r>
            <a:r>
              <a:rPr lang="zh-CN" altLang="zh-CN" sz="2000" smtClean="0">
                <a:latin typeface="Times New Roman" pitchFamily="18" charset="0"/>
              </a:rPr>
              <a:t>：”是邮件的主题。它反映了邮件的主要内容，便于用户查找邮件。</a:t>
            </a:r>
          </a:p>
          <a:p>
            <a:pPr>
              <a:spcBef>
                <a:spcPct val="0"/>
              </a:spcBef>
            </a:pPr>
            <a:r>
              <a:rPr lang="zh-CN" altLang="zh-CN" sz="2000" smtClean="0">
                <a:latin typeface="Times New Roman" pitchFamily="18" charset="0"/>
              </a:rPr>
              <a:t>“抄送：”表示应给某某人发送一个邮件副本。</a:t>
            </a:r>
          </a:p>
          <a:p>
            <a:pPr>
              <a:spcBef>
                <a:spcPct val="0"/>
              </a:spcBef>
            </a:pPr>
            <a:r>
              <a:rPr lang="zh-CN" altLang="zh-CN" sz="2000" smtClean="0">
                <a:latin typeface="Times New Roman" pitchFamily="18" charset="0"/>
              </a:rPr>
              <a:t>“</a:t>
            </a:r>
            <a:r>
              <a:rPr lang="en-US" altLang="zh-CN" sz="2000" smtClean="0">
                <a:latin typeface="Times New Roman" pitchFamily="18" charset="0"/>
              </a:rPr>
              <a:t>From</a:t>
            </a:r>
            <a:r>
              <a:rPr lang="zh-CN" altLang="zh-CN" sz="2000" smtClean="0">
                <a:latin typeface="Times New Roman" pitchFamily="18" charset="0"/>
              </a:rPr>
              <a:t>：”和“</a:t>
            </a:r>
            <a:r>
              <a:rPr lang="en-US" altLang="zh-CN" sz="2000" smtClean="0">
                <a:latin typeface="Times New Roman" pitchFamily="18" charset="0"/>
              </a:rPr>
              <a:t>Date</a:t>
            </a:r>
            <a:r>
              <a:rPr lang="zh-CN" altLang="zh-CN" sz="2000" smtClean="0">
                <a:latin typeface="Times New Roman" pitchFamily="18" charset="0"/>
              </a:rPr>
              <a:t>：”表示发信人的电子邮件地址和发信日期。</a:t>
            </a:r>
          </a:p>
          <a:p>
            <a:pPr>
              <a:spcBef>
                <a:spcPct val="0"/>
              </a:spcBef>
            </a:pPr>
            <a:r>
              <a:rPr lang="zh-CN" altLang="zh-CN" sz="2000" smtClean="0">
                <a:latin typeface="Times New Roman" pitchFamily="18" charset="0"/>
              </a:rPr>
              <a:t>“</a:t>
            </a:r>
            <a:r>
              <a:rPr lang="en-US" altLang="zh-CN" sz="2000" smtClean="0">
                <a:latin typeface="Times New Roman" pitchFamily="18" charset="0"/>
              </a:rPr>
              <a:t>Reply-To</a:t>
            </a:r>
            <a:r>
              <a:rPr lang="zh-CN" altLang="zh-CN" sz="2000" smtClean="0">
                <a:latin typeface="Times New Roman" pitchFamily="18" charset="0"/>
              </a:rPr>
              <a:t>：”是对方回信所用的地址。</a:t>
            </a: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61443" name="内容占位符 5"/>
          <p:cNvSpPr>
            <a:spLocks noGrp="1"/>
          </p:cNvSpPr>
          <p:nvPr>
            <p:ph idx="1"/>
          </p:nvPr>
        </p:nvSpPr>
        <p:spPr>
          <a:xfrm>
            <a:off x="107950" y="908050"/>
            <a:ext cx="9001125" cy="5805488"/>
          </a:xfrm>
        </p:spPr>
        <p:txBody>
          <a:bodyPr/>
          <a:lstStyle/>
          <a:p>
            <a:pPr>
              <a:spcBef>
                <a:spcPct val="0"/>
              </a:spcBef>
            </a:pPr>
            <a:r>
              <a:rPr lang="en-US" altLang="zh-CN" smtClean="0">
                <a:solidFill>
                  <a:srgbClr val="FF0000"/>
                </a:solidFill>
                <a:latin typeface="Times New Roman" pitchFamily="18" charset="0"/>
              </a:rPr>
              <a:t>POP3</a:t>
            </a:r>
            <a:r>
              <a:rPr lang="zh-CN" altLang="zh-CN" smtClean="0">
                <a:solidFill>
                  <a:srgbClr val="FF0000"/>
                </a:solidFill>
                <a:latin typeface="Times New Roman" pitchFamily="18" charset="0"/>
              </a:rPr>
              <a:t>和</a:t>
            </a:r>
            <a:r>
              <a:rPr lang="en-US" altLang="zh-CN" smtClean="0">
                <a:solidFill>
                  <a:srgbClr val="FF0000"/>
                </a:solidFill>
                <a:latin typeface="Times New Roman" pitchFamily="18" charset="0"/>
              </a:rPr>
              <a:t>IMAP</a:t>
            </a:r>
          </a:p>
          <a:p>
            <a:pPr>
              <a:spcBef>
                <a:spcPct val="0"/>
              </a:spcBef>
            </a:pPr>
            <a:r>
              <a:rPr lang="en-US" altLang="zh-CN" sz="1800" smtClean="0">
                <a:latin typeface="Times New Roman" pitchFamily="18" charset="0"/>
              </a:rPr>
              <a:t>        POP</a:t>
            </a:r>
            <a:r>
              <a:rPr lang="zh-CN" altLang="zh-CN" sz="1800" smtClean="0">
                <a:latin typeface="Times New Roman" pitchFamily="18" charset="0"/>
              </a:rPr>
              <a:t>的全称是</a:t>
            </a:r>
            <a:r>
              <a:rPr lang="en-US" altLang="zh-CN" sz="1800" smtClean="0">
                <a:latin typeface="Times New Roman" pitchFamily="18" charset="0"/>
              </a:rPr>
              <a:t>Post Office Protocol</a:t>
            </a:r>
            <a:r>
              <a:rPr lang="zh-CN" altLang="zh-CN" sz="1800" smtClean="0">
                <a:latin typeface="Times New Roman" pitchFamily="18" charset="0"/>
              </a:rPr>
              <a:t>，主要用于电子邮件的接收，使用</a:t>
            </a:r>
            <a:r>
              <a:rPr lang="en-US" altLang="zh-CN" sz="1800" smtClean="0">
                <a:latin typeface="Times New Roman" pitchFamily="18" charset="0"/>
              </a:rPr>
              <a:t>TCP</a:t>
            </a:r>
            <a:r>
              <a:rPr lang="zh-CN" altLang="zh-CN" sz="1800" smtClean="0">
                <a:latin typeface="Times New Roman" pitchFamily="18" charset="0"/>
              </a:rPr>
              <a:t>的</a:t>
            </a:r>
            <a:r>
              <a:rPr lang="en-US" altLang="zh-CN" sz="1800" smtClean="0">
                <a:latin typeface="Times New Roman" pitchFamily="18" charset="0"/>
              </a:rPr>
              <a:t>110</a:t>
            </a:r>
            <a:r>
              <a:rPr lang="zh-CN" altLang="zh-CN" sz="1800" smtClean="0">
                <a:latin typeface="Times New Roman" pitchFamily="18" charset="0"/>
              </a:rPr>
              <a:t>端口。</a:t>
            </a:r>
            <a:r>
              <a:rPr lang="en-US" altLang="zh-CN" sz="1800" smtClean="0">
                <a:latin typeface="Times New Roman" pitchFamily="18" charset="0"/>
              </a:rPr>
              <a:t>POP</a:t>
            </a:r>
            <a:r>
              <a:rPr lang="zh-CN" altLang="zh-CN" sz="1800" smtClean="0">
                <a:latin typeface="Times New Roman" pitchFamily="18" charset="0"/>
              </a:rPr>
              <a:t>是一个非常简单、但功能有限的邮件读取协议，现在使用的是它的第三个版本</a:t>
            </a:r>
            <a:r>
              <a:rPr lang="en-US" altLang="zh-CN" sz="1800" smtClean="0">
                <a:latin typeface="Times New Roman" pitchFamily="18" charset="0"/>
              </a:rPr>
              <a:t> POP3</a:t>
            </a:r>
            <a:r>
              <a:rPr lang="zh-CN" altLang="zh-CN" sz="1800" smtClean="0">
                <a:latin typeface="Times New Roman" pitchFamily="18" charset="0"/>
              </a:rPr>
              <a:t>。</a:t>
            </a:r>
            <a:r>
              <a:rPr lang="en-US" altLang="zh-CN" sz="1800" smtClean="0">
                <a:latin typeface="Times New Roman" pitchFamily="18" charset="0"/>
              </a:rPr>
              <a:t>POP</a:t>
            </a:r>
            <a:r>
              <a:rPr lang="zh-CN" altLang="zh-CN" sz="1800" smtClean="0">
                <a:latin typeface="Times New Roman" pitchFamily="18" charset="0"/>
              </a:rPr>
              <a:t>也使用客户机</a:t>
            </a:r>
            <a:r>
              <a:rPr lang="en-US" altLang="zh-CN" sz="1800" smtClean="0">
                <a:latin typeface="Times New Roman" pitchFamily="18" charset="0"/>
              </a:rPr>
              <a:t>/</a:t>
            </a:r>
            <a:r>
              <a:rPr lang="zh-CN" altLang="zh-CN" sz="1800" smtClean="0">
                <a:latin typeface="Times New Roman" pitchFamily="18" charset="0"/>
              </a:rPr>
              <a:t>服务器的工作方式。在接收邮件的用户</a:t>
            </a:r>
            <a:r>
              <a:rPr lang="en-US" altLang="zh-CN" sz="1800" smtClean="0">
                <a:latin typeface="Times New Roman" pitchFamily="18" charset="0"/>
              </a:rPr>
              <a:t> PC </a:t>
            </a:r>
            <a:r>
              <a:rPr lang="zh-CN" altLang="zh-CN" sz="1800" smtClean="0">
                <a:latin typeface="Times New Roman" pitchFamily="18" charset="0"/>
              </a:rPr>
              <a:t>机中必须运行</a:t>
            </a:r>
            <a:r>
              <a:rPr lang="en-US" altLang="zh-CN" sz="1800" smtClean="0">
                <a:latin typeface="Times New Roman" pitchFamily="18" charset="0"/>
              </a:rPr>
              <a:t> POP </a:t>
            </a:r>
            <a:r>
              <a:rPr lang="zh-CN" altLang="zh-CN" sz="1800" smtClean="0">
                <a:latin typeface="Times New Roman" pitchFamily="18" charset="0"/>
              </a:rPr>
              <a:t>客户程序，而在用户所连接的</a:t>
            </a:r>
            <a:r>
              <a:rPr lang="en-US" altLang="zh-CN" sz="1800" smtClean="0">
                <a:latin typeface="Times New Roman" pitchFamily="18" charset="0"/>
              </a:rPr>
              <a:t>ISP</a:t>
            </a:r>
            <a:r>
              <a:rPr lang="zh-CN" altLang="zh-CN" sz="1800" smtClean="0">
                <a:latin typeface="Times New Roman" pitchFamily="18" charset="0"/>
              </a:rPr>
              <a:t>邮件服务器中则运行</a:t>
            </a:r>
            <a:r>
              <a:rPr lang="en-US" altLang="zh-CN" sz="1800" smtClean="0">
                <a:latin typeface="Times New Roman" pitchFamily="18" charset="0"/>
              </a:rPr>
              <a:t> POP </a:t>
            </a:r>
            <a:r>
              <a:rPr lang="zh-CN" altLang="zh-CN" sz="1800" smtClean="0">
                <a:latin typeface="Times New Roman" pitchFamily="18" charset="0"/>
              </a:rPr>
              <a:t>服务器程序。</a:t>
            </a:r>
          </a:p>
          <a:p>
            <a:pPr>
              <a:spcBef>
                <a:spcPct val="0"/>
              </a:spcBef>
            </a:pPr>
            <a:r>
              <a:rPr lang="en-US" altLang="zh-CN" sz="1800" smtClean="0">
                <a:latin typeface="Times New Roman" pitchFamily="18" charset="0"/>
              </a:rPr>
              <a:t>        </a:t>
            </a:r>
            <a:r>
              <a:rPr lang="zh-CN" altLang="zh-CN" sz="1800" smtClean="0">
                <a:latin typeface="Times New Roman" pitchFamily="18" charset="0"/>
              </a:rPr>
              <a:t>当客户机需要服务时，客户端的软件（比如</a:t>
            </a:r>
            <a:r>
              <a:rPr lang="en-US" altLang="zh-CN" sz="1800" smtClean="0">
                <a:latin typeface="Times New Roman" pitchFamily="18" charset="0"/>
              </a:rPr>
              <a:t>Outlook Express</a:t>
            </a:r>
            <a:r>
              <a:rPr lang="zh-CN" altLang="zh-CN" sz="1800" smtClean="0">
                <a:latin typeface="Times New Roman" pitchFamily="18" charset="0"/>
              </a:rPr>
              <a:t>或</a:t>
            </a:r>
            <a:r>
              <a:rPr lang="en-US" altLang="zh-CN" sz="1800" smtClean="0">
                <a:latin typeface="Times New Roman" pitchFamily="18" charset="0"/>
              </a:rPr>
              <a:t>FoxMail</a:t>
            </a:r>
            <a:r>
              <a:rPr lang="zh-CN" altLang="zh-CN" sz="1800" smtClean="0">
                <a:latin typeface="Times New Roman" pitchFamily="18" charset="0"/>
              </a:rPr>
              <a:t>），将与</a:t>
            </a:r>
            <a:r>
              <a:rPr lang="en-US" altLang="zh-CN" sz="1800" smtClean="0">
                <a:latin typeface="Times New Roman" pitchFamily="18" charset="0"/>
              </a:rPr>
              <a:t>POP3</a:t>
            </a:r>
            <a:r>
              <a:rPr lang="zh-CN" altLang="zh-CN" sz="1800" smtClean="0">
                <a:latin typeface="Times New Roman" pitchFamily="18" charset="0"/>
              </a:rPr>
              <a:t>服务器建立</a:t>
            </a:r>
            <a:r>
              <a:rPr lang="en-US" altLang="zh-CN" sz="1800" smtClean="0">
                <a:latin typeface="Times New Roman" pitchFamily="18" charset="0"/>
              </a:rPr>
              <a:t>TCP</a:t>
            </a:r>
            <a:r>
              <a:rPr lang="zh-CN" altLang="zh-CN" sz="1800" smtClean="0">
                <a:latin typeface="Times New Roman" pitchFamily="18" charset="0"/>
              </a:rPr>
              <a:t>连接，此后，需要经过</a:t>
            </a:r>
            <a:r>
              <a:rPr lang="en-US" altLang="zh-CN" sz="1800" smtClean="0">
                <a:latin typeface="Times New Roman" pitchFamily="18" charset="0"/>
              </a:rPr>
              <a:t>POP3</a:t>
            </a:r>
            <a:r>
              <a:rPr lang="zh-CN" altLang="zh-CN" sz="1800" smtClean="0">
                <a:latin typeface="Times New Roman" pitchFamily="18" charset="0"/>
              </a:rPr>
              <a:t>协议的三种工作状态：首先是认证过程，确认客户机提供的用户名和密码；在认证通过以后，再转入处理状态，用户在该状态下可以收取自己的邮件或者删除邮件；在完成相应的操作以后，客户机发出</a:t>
            </a:r>
            <a:r>
              <a:rPr lang="en-US" altLang="zh-CN" sz="1800" smtClean="0">
                <a:latin typeface="Times New Roman" pitchFamily="18" charset="0"/>
              </a:rPr>
              <a:t>QUIT</a:t>
            </a:r>
            <a:r>
              <a:rPr lang="zh-CN" altLang="zh-CN" sz="1800" smtClean="0">
                <a:latin typeface="Times New Roman" pitchFamily="18" charset="0"/>
              </a:rPr>
              <a:t>命令，此后进入更新状态，将做了删除标记的邮件从服务器删除。至此，就完成了整个</a:t>
            </a:r>
            <a:r>
              <a:rPr lang="en-US" altLang="zh-CN" sz="1800" smtClean="0">
                <a:latin typeface="Times New Roman" pitchFamily="18" charset="0"/>
              </a:rPr>
              <a:t>POP</a:t>
            </a:r>
            <a:r>
              <a:rPr lang="zh-CN" altLang="zh-CN" sz="1800" smtClean="0">
                <a:latin typeface="Times New Roman" pitchFamily="18" charset="0"/>
              </a:rPr>
              <a:t>过程。</a:t>
            </a:r>
          </a:p>
          <a:p>
            <a:pPr>
              <a:spcBef>
                <a:spcPct val="0"/>
              </a:spcBef>
            </a:pPr>
            <a:r>
              <a:rPr lang="en-US" altLang="zh-CN" sz="1800" smtClean="0">
                <a:latin typeface="Times New Roman" pitchFamily="18" charset="0"/>
              </a:rPr>
              <a:t>        </a:t>
            </a:r>
            <a:r>
              <a:rPr lang="zh-CN" altLang="zh-CN" sz="1800" smtClean="0">
                <a:latin typeface="Times New Roman" pitchFamily="18" charset="0"/>
              </a:rPr>
              <a:t>交互式邮件存取协议（</a:t>
            </a:r>
            <a:r>
              <a:rPr lang="en-US" altLang="zh-CN" sz="1800" smtClean="0">
                <a:latin typeface="Times New Roman" pitchFamily="18" charset="0"/>
              </a:rPr>
              <a:t>Internet Message Access Protocol</a:t>
            </a:r>
            <a:r>
              <a:rPr lang="zh-CN" altLang="zh-CN" sz="1800" smtClean="0">
                <a:latin typeface="Times New Roman" pitchFamily="18" charset="0"/>
              </a:rPr>
              <a:t>，</a:t>
            </a:r>
            <a:r>
              <a:rPr lang="en-US" altLang="zh-CN" sz="1800" smtClean="0">
                <a:latin typeface="Times New Roman" pitchFamily="18" charset="0"/>
              </a:rPr>
              <a:t>IMAP</a:t>
            </a:r>
            <a:r>
              <a:rPr lang="zh-CN" altLang="zh-CN" sz="1800" smtClean="0">
                <a:latin typeface="Times New Roman" pitchFamily="18" charset="0"/>
              </a:rPr>
              <a:t>）也是按客户机</a:t>
            </a:r>
            <a:r>
              <a:rPr lang="en-US" altLang="zh-CN" sz="1800" smtClean="0">
                <a:latin typeface="Times New Roman" pitchFamily="18" charset="0"/>
              </a:rPr>
              <a:t>/</a:t>
            </a:r>
            <a:r>
              <a:rPr lang="zh-CN" altLang="zh-CN" sz="1800" smtClean="0">
                <a:latin typeface="Times New Roman" pitchFamily="18" charset="0"/>
              </a:rPr>
              <a:t>服务器方式工作，现在较新的版本是</a:t>
            </a:r>
            <a:r>
              <a:rPr lang="en-US" altLang="zh-CN" sz="1800" smtClean="0">
                <a:latin typeface="Times New Roman" pitchFamily="18" charset="0"/>
              </a:rPr>
              <a:t>IMAP4</a:t>
            </a:r>
            <a:r>
              <a:rPr lang="zh-CN" altLang="zh-CN" sz="1800" smtClean="0">
                <a:latin typeface="Times New Roman" pitchFamily="18" charset="0"/>
              </a:rPr>
              <a:t>。用户在自己的</a:t>
            </a:r>
            <a:r>
              <a:rPr lang="en-US" altLang="zh-CN" sz="1800" smtClean="0">
                <a:latin typeface="Times New Roman" pitchFamily="18" charset="0"/>
              </a:rPr>
              <a:t> PC </a:t>
            </a:r>
            <a:r>
              <a:rPr lang="zh-CN" altLang="zh-CN" sz="1800" smtClean="0">
                <a:latin typeface="Times New Roman" pitchFamily="18" charset="0"/>
              </a:rPr>
              <a:t>机上就可以操纵</a:t>
            </a:r>
            <a:r>
              <a:rPr lang="en-US" altLang="zh-CN" sz="1800" smtClean="0">
                <a:latin typeface="Times New Roman" pitchFamily="18" charset="0"/>
              </a:rPr>
              <a:t> ISP </a:t>
            </a:r>
            <a:r>
              <a:rPr lang="zh-CN" altLang="zh-CN" sz="1800" smtClean="0">
                <a:latin typeface="Times New Roman" pitchFamily="18" charset="0"/>
              </a:rPr>
              <a:t>邮件服务器的邮箱，就像在本地操纵一样。因此</a:t>
            </a:r>
            <a:r>
              <a:rPr lang="en-US" altLang="zh-CN" sz="1800" smtClean="0">
                <a:latin typeface="Times New Roman" pitchFamily="18" charset="0"/>
              </a:rPr>
              <a:t> IMAP </a:t>
            </a:r>
            <a:r>
              <a:rPr lang="zh-CN" altLang="zh-CN" sz="1800" smtClean="0">
                <a:latin typeface="Times New Roman" pitchFamily="18" charset="0"/>
              </a:rPr>
              <a:t>是一个联机协议。当用户</a:t>
            </a:r>
            <a:r>
              <a:rPr lang="en-US" altLang="zh-CN" sz="1800" smtClean="0">
                <a:latin typeface="Times New Roman" pitchFamily="18" charset="0"/>
              </a:rPr>
              <a:t> PC </a:t>
            </a:r>
            <a:r>
              <a:rPr lang="zh-CN" altLang="zh-CN" sz="1800" smtClean="0">
                <a:latin typeface="Times New Roman" pitchFamily="18" charset="0"/>
              </a:rPr>
              <a:t>机上的</a:t>
            </a:r>
            <a:r>
              <a:rPr lang="en-US" altLang="zh-CN" sz="1800" smtClean="0">
                <a:latin typeface="Times New Roman" pitchFamily="18" charset="0"/>
              </a:rPr>
              <a:t> IMAP </a:t>
            </a:r>
            <a:r>
              <a:rPr lang="zh-CN" altLang="zh-CN" sz="1800" smtClean="0">
                <a:latin typeface="Times New Roman" pitchFamily="18" charset="0"/>
              </a:rPr>
              <a:t>客户程序打开</a:t>
            </a:r>
            <a:r>
              <a:rPr lang="en-US" altLang="zh-CN" sz="1800" smtClean="0">
                <a:latin typeface="Times New Roman" pitchFamily="18" charset="0"/>
              </a:rPr>
              <a:t> IMAP </a:t>
            </a:r>
            <a:r>
              <a:rPr lang="zh-CN" altLang="zh-CN" sz="1800" smtClean="0">
                <a:latin typeface="Times New Roman" pitchFamily="18" charset="0"/>
              </a:rPr>
              <a:t>服务器的邮箱时，就可看到邮件的首部。若需要打开某个邮件，则该邮件才传到用户的计算机上。</a:t>
            </a:r>
            <a:r>
              <a:rPr lang="en-US" altLang="zh-CN" sz="1800" smtClean="0">
                <a:latin typeface="Times New Roman" pitchFamily="18" charset="0"/>
              </a:rPr>
              <a:t> </a:t>
            </a:r>
            <a:endParaRPr lang="zh-CN" altLang="zh-CN" sz="1800" smtClean="0">
              <a:latin typeface="Times New Roman" pitchFamily="18" charset="0"/>
            </a:endParaRPr>
          </a:p>
          <a:p>
            <a:pPr>
              <a:spcBef>
                <a:spcPct val="0"/>
              </a:spcBef>
            </a:pPr>
            <a:r>
              <a:rPr lang="en-US" altLang="zh-CN" sz="1800" smtClean="0">
                <a:latin typeface="Times New Roman" pitchFamily="18" charset="0"/>
              </a:rPr>
              <a:t>        IMAP</a:t>
            </a:r>
            <a:r>
              <a:rPr lang="zh-CN" altLang="zh-CN" sz="1800" smtClean="0">
                <a:latin typeface="Times New Roman" pitchFamily="18" charset="0"/>
              </a:rPr>
              <a:t>最大的好处就是用户可以在不同的地方使用不同的计算机随时上网阅读和处理自己的邮件。</a:t>
            </a:r>
            <a:r>
              <a:rPr lang="en-US" altLang="zh-CN" sz="1800" smtClean="0">
                <a:latin typeface="Times New Roman" pitchFamily="18" charset="0"/>
              </a:rPr>
              <a:t>IMAP </a:t>
            </a:r>
            <a:r>
              <a:rPr lang="zh-CN" altLang="zh-CN" sz="1800" smtClean="0">
                <a:latin typeface="Times New Roman" pitchFamily="18" charset="0"/>
              </a:rPr>
              <a:t>还允许收信人只读取邮件中的某一个部分。例如，收到了一个带有视像附件（此文件可能很大）的邮件。为了节省时间，可以先下载邮件的正文部分，待以后有时间再读取或下载这个很长的附件。</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62467" name="内容占位符 5"/>
          <p:cNvSpPr>
            <a:spLocks noGrp="1"/>
          </p:cNvSpPr>
          <p:nvPr>
            <p:ph idx="1"/>
          </p:nvPr>
        </p:nvSpPr>
        <p:spPr>
          <a:xfrm>
            <a:off x="107950" y="908050"/>
            <a:ext cx="9001125" cy="5805488"/>
          </a:xfrm>
        </p:spPr>
        <p:txBody>
          <a:bodyPr/>
          <a:lstStyle/>
          <a:p>
            <a:pPr>
              <a:spcBef>
                <a:spcPct val="0"/>
              </a:spcBef>
            </a:pPr>
            <a:r>
              <a:rPr lang="en-US" altLang="zh-CN" smtClean="0">
                <a:solidFill>
                  <a:srgbClr val="FF0000"/>
                </a:solidFill>
                <a:latin typeface="Times New Roman" pitchFamily="18" charset="0"/>
              </a:rPr>
              <a:t>POP3</a:t>
            </a:r>
            <a:r>
              <a:rPr lang="zh-CN" altLang="zh-CN" smtClean="0">
                <a:solidFill>
                  <a:srgbClr val="FF0000"/>
                </a:solidFill>
                <a:latin typeface="Times New Roman" pitchFamily="18" charset="0"/>
              </a:rPr>
              <a:t>和</a:t>
            </a:r>
            <a:r>
              <a:rPr lang="en-US" altLang="zh-CN" smtClean="0">
                <a:solidFill>
                  <a:srgbClr val="FF0000"/>
                </a:solidFill>
                <a:latin typeface="Times New Roman" pitchFamily="18" charset="0"/>
              </a:rPr>
              <a:t>IMAP</a:t>
            </a:r>
          </a:p>
          <a:p>
            <a:pPr>
              <a:spcBef>
                <a:spcPct val="0"/>
              </a:spcBef>
            </a:pPr>
            <a:r>
              <a:rPr lang="en-US" altLang="zh-CN" sz="1800" smtClean="0">
                <a:latin typeface="Times New Roman" pitchFamily="18" charset="0"/>
              </a:rPr>
              <a:t>        </a:t>
            </a:r>
            <a:r>
              <a:rPr lang="en-US" altLang="zh-CN" sz="2000" smtClean="0">
                <a:latin typeface="Times New Roman" pitchFamily="18" charset="0"/>
              </a:rPr>
              <a:t>IMAP </a:t>
            </a:r>
            <a:r>
              <a:rPr lang="zh-CN" altLang="zh-CN" sz="2000" smtClean="0">
                <a:latin typeface="Times New Roman" pitchFamily="18" charset="0"/>
              </a:rPr>
              <a:t>的缺点是如果用户没有将邮件复制到自己的</a:t>
            </a:r>
            <a:r>
              <a:rPr lang="en-US" altLang="zh-CN" sz="2000" smtClean="0">
                <a:latin typeface="Times New Roman" pitchFamily="18" charset="0"/>
              </a:rPr>
              <a:t> PC </a:t>
            </a:r>
            <a:r>
              <a:rPr lang="zh-CN" altLang="zh-CN" sz="2000" smtClean="0">
                <a:latin typeface="Times New Roman" pitchFamily="18" charset="0"/>
              </a:rPr>
              <a:t>机上，则邮件一直存放在</a:t>
            </a:r>
            <a:r>
              <a:rPr lang="en-US" altLang="zh-CN" sz="2000" smtClean="0">
                <a:latin typeface="Times New Roman" pitchFamily="18" charset="0"/>
              </a:rPr>
              <a:t> IMAP </a:t>
            </a:r>
            <a:r>
              <a:rPr lang="zh-CN" altLang="zh-CN" sz="2000" smtClean="0">
                <a:latin typeface="Times New Roman" pitchFamily="18" charset="0"/>
              </a:rPr>
              <a:t>服务器上。因此用户需要经常与</a:t>
            </a:r>
            <a:r>
              <a:rPr lang="en-US" altLang="zh-CN" sz="2000" smtClean="0">
                <a:latin typeface="Times New Roman" pitchFamily="18" charset="0"/>
              </a:rPr>
              <a:t> IMAP </a:t>
            </a:r>
            <a:r>
              <a:rPr lang="zh-CN" altLang="zh-CN" sz="2000" smtClean="0">
                <a:latin typeface="Times New Roman" pitchFamily="18" charset="0"/>
              </a:rPr>
              <a:t>服务器建立连接。</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IMAP4</a:t>
            </a:r>
            <a:r>
              <a:rPr lang="zh-CN" altLang="zh-CN" sz="2000" smtClean="0">
                <a:latin typeface="Times New Roman" pitchFamily="18" charset="0"/>
              </a:rPr>
              <a:t>是</a:t>
            </a:r>
            <a:r>
              <a:rPr lang="en-US" altLang="zh-CN" sz="2000" smtClean="0">
                <a:latin typeface="Times New Roman" pitchFamily="18" charset="0"/>
              </a:rPr>
              <a:t>IMAP</a:t>
            </a:r>
            <a:r>
              <a:rPr lang="zh-CN" altLang="zh-CN" sz="2000" smtClean="0">
                <a:latin typeface="Times New Roman" pitchFamily="18" charset="0"/>
              </a:rPr>
              <a:t>的最新版本，其主要特征包括：</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）与因特网消息标准完全兼容；</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）许多计算机可以同时访问和管理邮件；</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）允许通过低效率的文件访问协议来进行访问；</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）提供对在线、离线以及无连接三种访问方式的支持；</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）支持共享邮箱的并发访问；</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）客户端软件不需要了解服务器上的文件存储格式。</a:t>
            </a:r>
          </a:p>
          <a:p>
            <a:pPr>
              <a:spcBef>
                <a:spcPct val="0"/>
              </a:spcBef>
            </a:pPr>
            <a:r>
              <a:rPr lang="en-US" altLang="zh-CN" sz="2000" smtClean="0">
                <a:latin typeface="Times New Roman" pitchFamily="18" charset="0"/>
              </a:rPr>
              <a:t>        IMAP</a:t>
            </a:r>
            <a:r>
              <a:rPr lang="zh-CN" altLang="zh-CN" sz="2000" smtClean="0">
                <a:latin typeface="Times New Roman" pitchFamily="18" charset="0"/>
              </a:rPr>
              <a:t>与</a:t>
            </a:r>
            <a:r>
              <a:rPr lang="en-US" altLang="zh-CN" sz="2000" smtClean="0">
                <a:latin typeface="Times New Roman" pitchFamily="18" charset="0"/>
              </a:rPr>
              <a:t>POP</a:t>
            </a:r>
            <a:r>
              <a:rPr lang="zh-CN" altLang="zh-CN" sz="2000" smtClean="0">
                <a:latin typeface="Times New Roman" pitchFamily="18" charset="0"/>
              </a:rPr>
              <a:t>相比提供了更多的功能，也更复杂一些。</a:t>
            </a:r>
            <a:r>
              <a:rPr lang="en-US" altLang="zh-CN" sz="2000" smtClean="0">
                <a:latin typeface="Times New Roman" pitchFamily="18" charset="0"/>
              </a:rPr>
              <a:t>POP3</a:t>
            </a:r>
            <a:r>
              <a:rPr lang="zh-CN" altLang="zh-CN" sz="2000" smtClean="0">
                <a:latin typeface="Times New Roman" pitchFamily="18" charset="0"/>
              </a:rPr>
              <a:t>缺乏严格的邮件处理能力，在一般的配置中，通常邮件从服务器下载到客户端后，就会从服务器上删除，这有利于节省服务器硬盘空间，但对于可能使用多个终端的用户却不够方便。</a:t>
            </a:r>
          </a:p>
          <a:p>
            <a:pPr>
              <a:spcBef>
                <a:spcPct val="0"/>
              </a:spcBef>
            </a:pPr>
            <a:r>
              <a:rPr lang="en-US" altLang="zh-CN" sz="2000" smtClean="0">
                <a:latin typeface="Times New Roman" pitchFamily="18" charset="0"/>
              </a:rPr>
              <a:t>        </a:t>
            </a:r>
            <a:r>
              <a:rPr lang="zh-CN" altLang="zh-CN" sz="2000" smtClean="0">
                <a:latin typeface="Times New Roman" pitchFamily="18" charset="0"/>
              </a:rPr>
              <a:t>另外，必须注意的是不要将邮件读取协议</a:t>
            </a:r>
            <a:r>
              <a:rPr lang="en-US" altLang="zh-CN" sz="2000" smtClean="0">
                <a:latin typeface="Times New Roman" pitchFamily="18" charset="0"/>
              </a:rPr>
              <a:t>POP</a:t>
            </a:r>
            <a:r>
              <a:rPr lang="zh-CN" altLang="zh-CN" sz="2000" smtClean="0">
                <a:latin typeface="Times New Roman" pitchFamily="18" charset="0"/>
              </a:rPr>
              <a:t>或</a:t>
            </a:r>
            <a:r>
              <a:rPr lang="en-US" altLang="zh-CN" sz="2000" smtClean="0">
                <a:latin typeface="Times New Roman" pitchFamily="18" charset="0"/>
              </a:rPr>
              <a:t>IMAP</a:t>
            </a:r>
            <a:r>
              <a:rPr lang="zh-CN" altLang="zh-CN" sz="2000" smtClean="0">
                <a:latin typeface="Times New Roman" pitchFamily="18" charset="0"/>
              </a:rPr>
              <a:t>与邮件传送协议</a:t>
            </a:r>
            <a:r>
              <a:rPr lang="en-US" altLang="zh-CN" sz="2000" smtClean="0">
                <a:latin typeface="Times New Roman" pitchFamily="18" charset="0"/>
              </a:rPr>
              <a:t> SMTP</a:t>
            </a:r>
            <a:r>
              <a:rPr lang="zh-CN" altLang="zh-CN" sz="2000" smtClean="0">
                <a:latin typeface="Times New Roman" pitchFamily="18" charset="0"/>
              </a:rPr>
              <a:t>弄混。发信人的用户代理向源邮件服务器发送邮件，以及源邮件服务器向目的邮件服务器发送邮件，都是使用</a:t>
            </a:r>
            <a:r>
              <a:rPr lang="en-US" altLang="zh-CN" sz="2000" smtClean="0">
                <a:latin typeface="Times New Roman" pitchFamily="18" charset="0"/>
              </a:rPr>
              <a:t> SMTP </a:t>
            </a:r>
            <a:r>
              <a:rPr lang="zh-CN" altLang="zh-CN" sz="2000" smtClean="0">
                <a:latin typeface="Times New Roman" pitchFamily="18" charset="0"/>
              </a:rPr>
              <a:t>协议。而</a:t>
            </a:r>
            <a:r>
              <a:rPr lang="en-US" altLang="zh-CN" sz="2000" smtClean="0">
                <a:latin typeface="Times New Roman" pitchFamily="18" charset="0"/>
              </a:rPr>
              <a:t>POP</a:t>
            </a:r>
            <a:r>
              <a:rPr lang="zh-CN" altLang="zh-CN" sz="2000" smtClean="0">
                <a:latin typeface="Times New Roman" pitchFamily="18" charset="0"/>
              </a:rPr>
              <a:t>协议或</a:t>
            </a:r>
            <a:r>
              <a:rPr lang="en-US" altLang="zh-CN" sz="2000" smtClean="0">
                <a:latin typeface="Times New Roman" pitchFamily="18" charset="0"/>
              </a:rPr>
              <a:t>IMAP</a:t>
            </a:r>
            <a:r>
              <a:rPr lang="zh-CN" altLang="zh-CN" sz="2000" smtClean="0">
                <a:latin typeface="Times New Roman" pitchFamily="18" charset="0"/>
              </a:rPr>
              <a:t>协议则是用户从目的邮件服务器上读取邮件所使用的协议。</a:t>
            </a: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 域名系统</a:t>
            </a:r>
          </a:p>
        </p:txBody>
      </p:sp>
      <p:sp>
        <p:nvSpPr>
          <p:cNvPr id="8195" name="内容占位符 2"/>
          <p:cNvSpPr>
            <a:spLocks noGrp="1"/>
          </p:cNvSpPr>
          <p:nvPr>
            <p:ph idx="1"/>
          </p:nvPr>
        </p:nvSpPr>
        <p:spPr>
          <a:xfrm>
            <a:off x="179388" y="908050"/>
            <a:ext cx="8856662" cy="5761038"/>
          </a:xfrm>
        </p:spPr>
        <p:txBody>
          <a:bodyPr/>
          <a:lstStyle/>
          <a:p>
            <a:pPr>
              <a:spcBef>
                <a:spcPct val="0"/>
              </a:spcBef>
            </a:pPr>
            <a:r>
              <a:rPr lang="zh-CN" altLang="zh-CN" smtClean="0">
                <a:solidFill>
                  <a:srgbClr val="FF0000"/>
                </a:solidFill>
              </a:rPr>
              <a:t>因特网的域名结构</a:t>
            </a:r>
            <a:endParaRPr lang="en-US" altLang="zh-CN" smtClean="0">
              <a:solidFill>
                <a:srgbClr val="FF0000"/>
              </a:solidFill>
            </a:endParaRPr>
          </a:p>
        </p:txBody>
      </p:sp>
      <p:pic>
        <p:nvPicPr>
          <p:cNvPr id="819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75" y="2781300"/>
            <a:ext cx="8948738"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00338" y="2278063"/>
            <a:ext cx="4103687" cy="646112"/>
          </a:xfrm>
          <a:prstGeom prst="rect">
            <a:avLst/>
          </a:prstGeom>
          <a:noFill/>
        </p:spPr>
        <p:txBody>
          <a:bodyPr>
            <a:spAutoFit/>
          </a:bodyPr>
          <a:lstStyle/>
          <a:p>
            <a:pPr>
              <a:defRPr/>
            </a:pPr>
            <a:r>
              <a:rPr lang="zh-CN" altLang="zh-CN" dirty="0">
                <a:latin typeface="+mn-lt"/>
                <a:ea typeface="+mj-ea"/>
              </a:rPr>
              <a:t>表</a:t>
            </a:r>
            <a:r>
              <a:rPr lang="en-US" altLang="zh-CN" dirty="0">
                <a:latin typeface="+mn-lt"/>
                <a:ea typeface="+mj-ea"/>
              </a:rPr>
              <a:t>8-1  </a:t>
            </a:r>
            <a:r>
              <a:rPr lang="zh-CN" altLang="zh-CN" dirty="0">
                <a:latin typeface="+mn-lt"/>
                <a:ea typeface="+mj-ea"/>
              </a:rPr>
              <a:t>部分国家和地区的顶层域名</a:t>
            </a:r>
          </a:p>
          <a:p>
            <a:pPr>
              <a:defRPr/>
            </a:pP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63491"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latin typeface="Times New Roman" pitchFamily="18" charset="0"/>
              </a:rPr>
              <a:t>基于万维网的电子邮件</a:t>
            </a:r>
            <a:endParaRPr lang="en-US" altLang="zh-CN" smtClean="0">
              <a:solidFill>
                <a:srgbClr val="FF0000"/>
              </a:solidFill>
              <a:latin typeface="Times New Roman" pitchFamily="18" charset="0"/>
            </a:endParaRPr>
          </a:p>
          <a:p>
            <a:pPr>
              <a:spcBef>
                <a:spcPct val="0"/>
              </a:spcBef>
            </a:pPr>
            <a:r>
              <a:rPr lang="en-US" altLang="zh-CN" sz="1800" smtClean="0">
                <a:latin typeface="Times New Roman" pitchFamily="18" charset="0"/>
              </a:rPr>
              <a:t>         </a:t>
            </a:r>
            <a:r>
              <a:rPr lang="zh-CN" altLang="zh-CN" sz="1800" smtClean="0">
                <a:latin typeface="Times New Roman" pitchFamily="18" charset="0"/>
              </a:rPr>
              <a:t>电子邮件的发送和接收过程如下。</a:t>
            </a:r>
          </a:p>
          <a:p>
            <a:pPr>
              <a:spcBef>
                <a:spcPct val="0"/>
              </a:spcBef>
            </a:pPr>
            <a:r>
              <a:rPr lang="zh-CN" altLang="zh-CN" sz="1800" smtClean="0">
                <a:latin typeface="Times New Roman" pitchFamily="18" charset="0"/>
              </a:rPr>
              <a:t>（</a:t>
            </a:r>
            <a:r>
              <a:rPr lang="en-US" altLang="zh-CN" sz="1800" smtClean="0">
                <a:latin typeface="Times New Roman" pitchFamily="18" charset="0"/>
              </a:rPr>
              <a:t>1</a:t>
            </a:r>
            <a:r>
              <a:rPr lang="zh-CN" altLang="zh-CN" sz="1800" smtClean="0">
                <a:latin typeface="Times New Roman" pitchFamily="18" charset="0"/>
              </a:rPr>
              <a:t>）发信人调用用户代理来编辑要发送的邮件。用户代理用</a:t>
            </a:r>
            <a:r>
              <a:rPr lang="en-US" altLang="zh-CN" sz="1800" smtClean="0">
                <a:latin typeface="Times New Roman" pitchFamily="18" charset="0"/>
              </a:rPr>
              <a:t> SMTP </a:t>
            </a:r>
            <a:r>
              <a:rPr lang="zh-CN" altLang="zh-CN" sz="1800" smtClean="0">
                <a:latin typeface="Times New Roman" pitchFamily="18" charset="0"/>
              </a:rPr>
              <a:t>把邮件传送给发送端邮件服务器。</a:t>
            </a:r>
            <a:r>
              <a:rPr lang="en-US" altLang="zh-CN" sz="1800" smtClean="0">
                <a:latin typeface="Times New Roman" pitchFamily="18" charset="0"/>
              </a:rPr>
              <a:t> </a:t>
            </a:r>
            <a:endParaRPr lang="zh-CN" altLang="zh-CN" sz="1800" smtClean="0">
              <a:latin typeface="Times New Roman" pitchFamily="18" charset="0"/>
            </a:endParaRPr>
          </a:p>
          <a:p>
            <a:pPr>
              <a:spcBef>
                <a:spcPct val="0"/>
              </a:spcBef>
            </a:pPr>
            <a:r>
              <a:rPr lang="zh-CN" altLang="zh-CN" sz="1800" smtClean="0">
                <a:latin typeface="Times New Roman" pitchFamily="18" charset="0"/>
              </a:rPr>
              <a:t>（</a:t>
            </a:r>
            <a:r>
              <a:rPr lang="en-US" altLang="zh-CN" sz="1800" smtClean="0">
                <a:latin typeface="Times New Roman" pitchFamily="18" charset="0"/>
              </a:rPr>
              <a:t>2</a:t>
            </a:r>
            <a:r>
              <a:rPr lang="zh-CN" altLang="zh-CN" sz="1800" smtClean="0">
                <a:latin typeface="Times New Roman" pitchFamily="18" charset="0"/>
              </a:rPr>
              <a:t>）发送端邮件服务器将邮件放入邮件缓存队列中，等待发送。</a:t>
            </a:r>
          </a:p>
          <a:p>
            <a:pPr>
              <a:spcBef>
                <a:spcPct val="0"/>
              </a:spcBef>
            </a:pPr>
            <a:r>
              <a:rPr lang="zh-CN" altLang="zh-CN" sz="1800" smtClean="0">
                <a:latin typeface="Times New Roman" pitchFamily="18" charset="0"/>
              </a:rPr>
              <a:t>（</a:t>
            </a:r>
            <a:r>
              <a:rPr lang="en-US" altLang="zh-CN" sz="1800" smtClean="0">
                <a:latin typeface="Times New Roman" pitchFamily="18" charset="0"/>
              </a:rPr>
              <a:t>3</a:t>
            </a:r>
            <a:r>
              <a:rPr lang="zh-CN" altLang="zh-CN" sz="1800" smtClean="0">
                <a:latin typeface="Times New Roman" pitchFamily="18" charset="0"/>
              </a:rPr>
              <a:t>）运行在发送端邮件服务器的</a:t>
            </a:r>
            <a:r>
              <a:rPr lang="en-US" altLang="zh-CN" sz="1800" smtClean="0">
                <a:latin typeface="Times New Roman" pitchFamily="18" charset="0"/>
              </a:rPr>
              <a:t> SMTP </a:t>
            </a:r>
            <a:r>
              <a:rPr lang="zh-CN" altLang="zh-CN" sz="1800" smtClean="0">
                <a:latin typeface="Times New Roman" pitchFamily="18" charset="0"/>
              </a:rPr>
              <a:t>客户进程，发现在邮件缓存中有待发送的邮件，就向运行在接收端邮件服务器的</a:t>
            </a:r>
            <a:r>
              <a:rPr lang="en-US" altLang="zh-CN" sz="1800" smtClean="0">
                <a:latin typeface="Times New Roman" pitchFamily="18" charset="0"/>
              </a:rPr>
              <a:t> SMTP </a:t>
            </a:r>
            <a:r>
              <a:rPr lang="zh-CN" altLang="zh-CN" sz="1800" smtClean="0">
                <a:latin typeface="Times New Roman" pitchFamily="18" charset="0"/>
              </a:rPr>
              <a:t>服务器进程发起</a:t>
            </a:r>
            <a:r>
              <a:rPr lang="en-US" altLang="zh-CN" sz="1800" smtClean="0">
                <a:latin typeface="Times New Roman" pitchFamily="18" charset="0"/>
              </a:rPr>
              <a:t> TCP </a:t>
            </a:r>
            <a:r>
              <a:rPr lang="zh-CN" altLang="zh-CN" sz="1800" smtClean="0">
                <a:latin typeface="Times New Roman" pitchFamily="18" charset="0"/>
              </a:rPr>
              <a:t>连接的建立。</a:t>
            </a:r>
          </a:p>
          <a:p>
            <a:pPr>
              <a:spcBef>
                <a:spcPct val="0"/>
              </a:spcBef>
            </a:pPr>
            <a:r>
              <a:rPr lang="zh-CN" altLang="zh-CN" sz="1800" smtClean="0">
                <a:latin typeface="Times New Roman" pitchFamily="18" charset="0"/>
              </a:rPr>
              <a:t>（</a:t>
            </a:r>
            <a:r>
              <a:rPr lang="en-US" altLang="zh-CN" sz="1800" smtClean="0">
                <a:latin typeface="Times New Roman" pitchFamily="18" charset="0"/>
              </a:rPr>
              <a:t>4</a:t>
            </a:r>
            <a:r>
              <a:rPr lang="zh-CN" altLang="zh-CN" sz="1800" smtClean="0">
                <a:latin typeface="Times New Roman" pitchFamily="18" charset="0"/>
              </a:rPr>
              <a:t>）</a:t>
            </a:r>
            <a:r>
              <a:rPr lang="en-US" altLang="zh-CN" sz="1800" smtClean="0">
                <a:latin typeface="Times New Roman" pitchFamily="18" charset="0"/>
              </a:rPr>
              <a:t>TCP</a:t>
            </a:r>
            <a:r>
              <a:rPr lang="zh-CN" altLang="zh-CN" sz="1800" smtClean="0">
                <a:latin typeface="Times New Roman" pitchFamily="18" charset="0"/>
              </a:rPr>
              <a:t>连接建立后，</a:t>
            </a:r>
            <a:r>
              <a:rPr lang="en-US" altLang="zh-CN" sz="1800" smtClean="0">
                <a:latin typeface="Times New Roman" pitchFamily="18" charset="0"/>
              </a:rPr>
              <a:t>SMTP </a:t>
            </a:r>
            <a:r>
              <a:rPr lang="zh-CN" altLang="zh-CN" sz="1800" smtClean="0">
                <a:latin typeface="Times New Roman" pitchFamily="18" charset="0"/>
              </a:rPr>
              <a:t>客户进程开始向远程的</a:t>
            </a:r>
            <a:r>
              <a:rPr lang="en-US" altLang="zh-CN" sz="1800" smtClean="0">
                <a:latin typeface="Times New Roman" pitchFamily="18" charset="0"/>
              </a:rPr>
              <a:t> SMTP </a:t>
            </a:r>
            <a:r>
              <a:rPr lang="zh-CN" altLang="zh-CN" sz="1800" smtClean="0">
                <a:latin typeface="Times New Roman" pitchFamily="18" charset="0"/>
              </a:rPr>
              <a:t>服务器进程发送邮件。当所有的待发送邮件发完后，</a:t>
            </a:r>
            <a:r>
              <a:rPr lang="en-US" altLang="zh-CN" sz="1800" smtClean="0">
                <a:latin typeface="Times New Roman" pitchFamily="18" charset="0"/>
              </a:rPr>
              <a:t>SMTP </a:t>
            </a:r>
            <a:r>
              <a:rPr lang="zh-CN" altLang="zh-CN" sz="1800" smtClean="0">
                <a:latin typeface="Times New Roman" pitchFamily="18" charset="0"/>
              </a:rPr>
              <a:t>就关闭所建立的</a:t>
            </a:r>
            <a:r>
              <a:rPr lang="en-US" altLang="zh-CN" sz="1800" smtClean="0">
                <a:latin typeface="Times New Roman" pitchFamily="18" charset="0"/>
              </a:rPr>
              <a:t> TCP </a:t>
            </a:r>
            <a:r>
              <a:rPr lang="zh-CN" altLang="zh-CN" sz="1800" smtClean="0">
                <a:latin typeface="Times New Roman" pitchFamily="18" charset="0"/>
              </a:rPr>
              <a:t>连接。</a:t>
            </a:r>
          </a:p>
          <a:p>
            <a:pPr>
              <a:spcBef>
                <a:spcPct val="0"/>
              </a:spcBef>
            </a:pPr>
            <a:r>
              <a:rPr lang="zh-CN" altLang="zh-CN" sz="1800" smtClean="0">
                <a:latin typeface="Times New Roman" pitchFamily="18" charset="0"/>
              </a:rPr>
              <a:t>（</a:t>
            </a:r>
            <a:r>
              <a:rPr lang="en-US" altLang="zh-CN" sz="1800" smtClean="0">
                <a:latin typeface="Times New Roman" pitchFamily="18" charset="0"/>
              </a:rPr>
              <a:t>5</a:t>
            </a:r>
            <a:r>
              <a:rPr lang="zh-CN" altLang="zh-CN" sz="1800" smtClean="0">
                <a:latin typeface="Times New Roman" pitchFamily="18" charset="0"/>
              </a:rPr>
              <a:t>）运行在接收端邮件服务器中的</a:t>
            </a:r>
            <a:r>
              <a:rPr lang="en-US" altLang="zh-CN" sz="1800" smtClean="0">
                <a:latin typeface="Times New Roman" pitchFamily="18" charset="0"/>
              </a:rPr>
              <a:t> SMTP </a:t>
            </a:r>
            <a:r>
              <a:rPr lang="zh-CN" altLang="zh-CN" sz="1800" smtClean="0">
                <a:latin typeface="Times New Roman" pitchFamily="18" charset="0"/>
              </a:rPr>
              <a:t>服务器进程收到邮件后，将邮件放入收信人的用户邮箱中，等待收信人在方便时进行读取。</a:t>
            </a:r>
          </a:p>
          <a:p>
            <a:pPr>
              <a:spcBef>
                <a:spcPct val="0"/>
              </a:spcBef>
            </a:pPr>
            <a:r>
              <a:rPr lang="zh-CN" altLang="zh-CN" sz="1800" smtClean="0">
                <a:latin typeface="Times New Roman" pitchFamily="18" charset="0"/>
              </a:rPr>
              <a:t>（</a:t>
            </a:r>
            <a:r>
              <a:rPr lang="en-US" altLang="zh-CN" sz="1800" smtClean="0">
                <a:latin typeface="Times New Roman" pitchFamily="18" charset="0"/>
              </a:rPr>
              <a:t>6</a:t>
            </a:r>
            <a:r>
              <a:rPr lang="zh-CN" altLang="zh-CN" sz="1800" smtClean="0">
                <a:latin typeface="Times New Roman" pitchFamily="18" charset="0"/>
              </a:rPr>
              <a:t>）收信人在打算收信时，调用用户代理，使用</a:t>
            </a:r>
            <a:r>
              <a:rPr lang="en-US" altLang="zh-CN" sz="1800" smtClean="0">
                <a:latin typeface="Times New Roman" pitchFamily="18" charset="0"/>
              </a:rPr>
              <a:t> POP3</a:t>
            </a:r>
            <a:r>
              <a:rPr lang="zh-CN" altLang="zh-CN" sz="1800" smtClean="0">
                <a:latin typeface="Times New Roman" pitchFamily="18" charset="0"/>
              </a:rPr>
              <a:t>（或</a:t>
            </a:r>
            <a:r>
              <a:rPr lang="en-US" altLang="zh-CN" sz="1800" smtClean="0">
                <a:latin typeface="Times New Roman" pitchFamily="18" charset="0"/>
              </a:rPr>
              <a:t> IMAP</a:t>
            </a:r>
            <a:r>
              <a:rPr lang="zh-CN" altLang="zh-CN" sz="1800" smtClean="0">
                <a:latin typeface="Times New Roman" pitchFamily="18" charset="0"/>
              </a:rPr>
              <a:t>）协议将自己的邮件从接收端邮件服务器的用户邮箱中的取回（如果邮箱中有来信的话）。</a:t>
            </a: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100" y="4797425"/>
            <a:ext cx="3992563"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87675" y="6308725"/>
            <a:ext cx="2879725" cy="369888"/>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8-8   </a:t>
            </a:r>
            <a:r>
              <a:rPr lang="zh-CN" altLang="zh-CN" dirty="0">
                <a:latin typeface="+mn-lt"/>
                <a:ea typeface="+mj-ea"/>
              </a:rPr>
              <a:t>邮件传输示意图</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64515"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latin typeface="Times New Roman" pitchFamily="18" charset="0"/>
              </a:rPr>
              <a:t>通用因特网邮件扩充</a:t>
            </a:r>
            <a:r>
              <a:rPr lang="en-US" altLang="zh-CN" smtClean="0">
                <a:solidFill>
                  <a:srgbClr val="FF0000"/>
                </a:solidFill>
                <a:latin typeface="Times New Roman" pitchFamily="18" charset="0"/>
              </a:rPr>
              <a:t>MIME</a:t>
            </a:r>
          </a:p>
          <a:p>
            <a:pPr>
              <a:spcBef>
                <a:spcPct val="0"/>
              </a:spcBef>
            </a:pPr>
            <a:r>
              <a:rPr lang="en-US" altLang="zh-CN" sz="2000" smtClean="0">
                <a:solidFill>
                  <a:srgbClr val="00B0F0"/>
                </a:solidFill>
                <a:latin typeface="Times New Roman" pitchFamily="18" charset="0"/>
              </a:rPr>
              <a:t>1.  MIME</a:t>
            </a:r>
            <a:r>
              <a:rPr lang="zh-CN" altLang="zh-CN" sz="2000" smtClean="0">
                <a:solidFill>
                  <a:srgbClr val="00B0F0"/>
                </a:solidFill>
                <a:latin typeface="Times New Roman" pitchFamily="18" charset="0"/>
              </a:rPr>
              <a:t>概述</a:t>
            </a:r>
          </a:p>
          <a:p>
            <a:pPr>
              <a:spcBef>
                <a:spcPct val="0"/>
              </a:spcBef>
            </a:pPr>
            <a:r>
              <a:rPr lang="en-US" altLang="zh-CN" sz="2000" smtClean="0">
                <a:latin typeface="Times New Roman" pitchFamily="18" charset="0"/>
              </a:rPr>
              <a:t>        SMTP</a:t>
            </a:r>
            <a:r>
              <a:rPr lang="zh-CN" altLang="zh-CN" sz="2000" smtClean="0">
                <a:latin typeface="Times New Roman" pitchFamily="18" charset="0"/>
              </a:rPr>
              <a:t>有以下缺点：</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SMTP</a:t>
            </a:r>
            <a:r>
              <a:rPr lang="zh-CN" altLang="zh-CN" sz="2000" smtClean="0">
                <a:latin typeface="Times New Roman" pitchFamily="18" charset="0"/>
              </a:rPr>
              <a:t>不能传送可执行文件或其他的二进制对象。</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SMTP</a:t>
            </a:r>
            <a:r>
              <a:rPr lang="zh-CN" altLang="zh-CN" sz="2000" smtClean="0">
                <a:latin typeface="Times New Roman" pitchFamily="18" charset="0"/>
              </a:rPr>
              <a:t>限于传送</a:t>
            </a:r>
            <a:r>
              <a:rPr lang="en-US" altLang="zh-CN" sz="2000" smtClean="0">
                <a:latin typeface="Times New Roman" pitchFamily="18" charset="0"/>
              </a:rPr>
              <a:t>7</a:t>
            </a:r>
            <a:r>
              <a:rPr lang="zh-CN" altLang="zh-CN" sz="2000" smtClean="0">
                <a:latin typeface="Times New Roman" pitchFamily="18" charset="0"/>
              </a:rPr>
              <a:t>位的</a:t>
            </a:r>
            <a:r>
              <a:rPr lang="en-US" altLang="zh-CN" sz="2000" smtClean="0">
                <a:latin typeface="Times New Roman" pitchFamily="18" charset="0"/>
              </a:rPr>
              <a:t>ASCII</a:t>
            </a:r>
            <a:r>
              <a:rPr lang="zh-CN" altLang="zh-CN" sz="2000" smtClean="0">
                <a:latin typeface="Times New Roman" pitchFamily="18" charset="0"/>
              </a:rPr>
              <a:t>码。许多其他非英语国家的文字（如中文、俄文，甚至带重音符号的法文或德文）就无法传送。</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SMTP </a:t>
            </a:r>
            <a:r>
              <a:rPr lang="zh-CN" altLang="zh-CN" sz="2000" smtClean="0">
                <a:latin typeface="Times New Roman" pitchFamily="18" charset="0"/>
              </a:rPr>
              <a:t>服务器会拒绝超过一定长度的邮件。</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）某些</a:t>
            </a:r>
            <a:r>
              <a:rPr lang="en-US" altLang="zh-CN" sz="2000" smtClean="0">
                <a:latin typeface="Times New Roman" pitchFamily="18" charset="0"/>
              </a:rPr>
              <a:t> SMTP </a:t>
            </a:r>
            <a:r>
              <a:rPr lang="zh-CN" altLang="zh-CN" sz="2000" smtClean="0">
                <a:latin typeface="Times New Roman" pitchFamily="18" charset="0"/>
              </a:rPr>
              <a:t>的实现并没有完全按照</a:t>
            </a:r>
            <a:r>
              <a:rPr lang="en-US" altLang="zh-CN" sz="2000" smtClean="0">
                <a:latin typeface="Times New Roman" pitchFamily="18" charset="0"/>
              </a:rPr>
              <a:t>RFC 821</a:t>
            </a:r>
            <a:r>
              <a:rPr lang="zh-CN" altLang="zh-CN" sz="2000" smtClean="0">
                <a:latin typeface="Times New Roman" pitchFamily="18" charset="0"/>
              </a:rPr>
              <a:t>的</a:t>
            </a:r>
            <a:r>
              <a:rPr lang="en-US" altLang="zh-CN" sz="2000" smtClean="0">
                <a:latin typeface="Times New Roman" pitchFamily="18" charset="0"/>
              </a:rPr>
              <a:t> SMTP </a:t>
            </a:r>
            <a:r>
              <a:rPr lang="zh-CN" altLang="zh-CN" sz="2000" smtClean="0">
                <a:latin typeface="Times New Roman" pitchFamily="18" charset="0"/>
              </a:rPr>
              <a:t>标准。</a:t>
            </a:r>
          </a:p>
          <a:p>
            <a:pPr>
              <a:spcBef>
                <a:spcPct val="0"/>
              </a:spcBef>
            </a:pPr>
            <a:r>
              <a:rPr lang="en-US" altLang="zh-CN" sz="2000" smtClean="0">
                <a:latin typeface="Times New Roman" pitchFamily="18" charset="0"/>
              </a:rPr>
              <a:t>        </a:t>
            </a:r>
            <a:r>
              <a:rPr lang="zh-CN" altLang="zh-CN" sz="2000" smtClean="0">
                <a:latin typeface="Times New Roman" pitchFamily="18" charset="0"/>
              </a:rPr>
              <a:t>于是这种情况下，提出了通用因特网邮件扩充（</a:t>
            </a:r>
            <a:r>
              <a:rPr lang="en-US" altLang="zh-CN" sz="2000" smtClean="0">
                <a:latin typeface="Times New Roman" pitchFamily="18" charset="0"/>
              </a:rPr>
              <a:t>Multipurpose Internet Mail Extensions</a:t>
            </a:r>
            <a:r>
              <a:rPr lang="zh-CN" altLang="zh-CN" sz="2000" smtClean="0">
                <a:latin typeface="Times New Roman" pitchFamily="18" charset="0"/>
              </a:rPr>
              <a:t>，</a:t>
            </a:r>
            <a:r>
              <a:rPr lang="en-US" altLang="zh-CN" sz="2000" smtClean="0">
                <a:latin typeface="Times New Roman" pitchFamily="18" charset="0"/>
              </a:rPr>
              <a:t>MIME</a:t>
            </a:r>
            <a:r>
              <a:rPr lang="zh-CN" altLang="zh-CN" sz="2000" smtClean="0">
                <a:latin typeface="Times New Roman" pitchFamily="18" charset="0"/>
              </a:rPr>
              <a:t>）。</a:t>
            </a:r>
            <a:r>
              <a:rPr lang="en-US" altLang="zh-CN" sz="2000" smtClean="0">
                <a:latin typeface="Times New Roman" pitchFamily="18" charset="0"/>
              </a:rPr>
              <a:t>MIME</a:t>
            </a:r>
            <a:r>
              <a:rPr lang="zh-CN" altLang="zh-CN" sz="2000" smtClean="0">
                <a:latin typeface="Times New Roman" pitchFamily="18" charset="0"/>
              </a:rPr>
              <a:t>并没有改动</a:t>
            </a:r>
            <a:r>
              <a:rPr lang="en-US" altLang="zh-CN" sz="2000" smtClean="0">
                <a:latin typeface="Times New Roman" pitchFamily="18" charset="0"/>
              </a:rPr>
              <a:t>SMTP</a:t>
            </a:r>
            <a:r>
              <a:rPr lang="zh-CN" altLang="zh-CN" sz="2000" smtClean="0">
                <a:latin typeface="Times New Roman" pitchFamily="18" charset="0"/>
              </a:rPr>
              <a:t>或取代它。</a:t>
            </a:r>
            <a:r>
              <a:rPr lang="en-US" altLang="zh-CN" sz="2000" smtClean="0">
                <a:latin typeface="Times New Roman" pitchFamily="18" charset="0"/>
              </a:rPr>
              <a:t>MIME </a:t>
            </a:r>
            <a:r>
              <a:rPr lang="zh-CN" altLang="zh-CN" sz="2000" smtClean="0">
                <a:latin typeface="Times New Roman" pitchFamily="18" charset="0"/>
              </a:rPr>
              <a:t>的意图是继续使用目前的</a:t>
            </a:r>
            <a:r>
              <a:rPr lang="en-US" altLang="zh-CN" sz="2000" smtClean="0">
                <a:latin typeface="Times New Roman" pitchFamily="18" charset="0"/>
              </a:rPr>
              <a:t>RFC 822</a:t>
            </a:r>
            <a:r>
              <a:rPr lang="zh-CN" altLang="zh-CN" sz="2000" smtClean="0">
                <a:latin typeface="Times New Roman" pitchFamily="18" charset="0"/>
              </a:rPr>
              <a:t>格式，但增加了邮件主体的结构，并定义了传送非</a:t>
            </a:r>
            <a:r>
              <a:rPr lang="en-US" altLang="zh-CN" sz="2000" smtClean="0">
                <a:latin typeface="Times New Roman" pitchFamily="18" charset="0"/>
              </a:rPr>
              <a:t> ASCII </a:t>
            </a:r>
            <a:r>
              <a:rPr lang="zh-CN" altLang="zh-CN" sz="2000" smtClean="0">
                <a:latin typeface="Times New Roman" pitchFamily="18" charset="0"/>
              </a:rPr>
              <a:t>码的编码规则。</a:t>
            </a:r>
          </a:p>
          <a:p>
            <a:pPr>
              <a:spcBef>
                <a:spcPct val="0"/>
              </a:spcBef>
            </a:pPr>
            <a:r>
              <a:rPr lang="en-US" altLang="zh-CN" sz="2000" smtClean="0">
                <a:latin typeface="Times New Roman" pitchFamily="18" charset="0"/>
              </a:rPr>
              <a:t>        MIME</a:t>
            </a:r>
            <a:r>
              <a:rPr lang="zh-CN" altLang="zh-CN" sz="2000" smtClean="0">
                <a:latin typeface="Times New Roman" pitchFamily="18" charset="0"/>
              </a:rPr>
              <a:t>协议说明了如何安排消息格式使消息不同邮件系统内进行交换，</a:t>
            </a:r>
            <a:r>
              <a:rPr lang="en-US" altLang="zh-CN" sz="2000" smtClean="0">
                <a:latin typeface="Times New Roman" pitchFamily="18" charset="0"/>
              </a:rPr>
              <a:t>MIME</a:t>
            </a:r>
            <a:r>
              <a:rPr lang="zh-CN" altLang="zh-CN" sz="2000" smtClean="0">
                <a:latin typeface="Times New Roman" pitchFamily="18" charset="0"/>
              </a:rPr>
              <a:t>格式灵活，它允许邮件中包含任意类型的文件。</a:t>
            </a:r>
            <a:r>
              <a:rPr lang="en-US" altLang="zh-CN" sz="2000" smtClean="0">
                <a:latin typeface="Times New Roman" pitchFamily="18" charset="0"/>
              </a:rPr>
              <a:t>MIM</a:t>
            </a:r>
            <a:r>
              <a:rPr lang="zh-CN" altLang="zh-CN" sz="2000" smtClean="0">
                <a:latin typeface="Times New Roman" pitchFamily="18" charset="0"/>
              </a:rPr>
              <a:t>消息可以包含文本、图像、声音、视频以及其他应用程序的特定数据。</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第五节 </a:t>
            </a:r>
            <a:r>
              <a:rPr lang="zh-CN" altLang="zh-CN" dirty="0" smtClean="0"/>
              <a:t>电子邮件</a:t>
            </a:r>
            <a:endParaRPr lang="zh-CN" altLang="zh-CN" dirty="0">
              <a:latin typeface="+mn-lt"/>
            </a:endParaRPr>
          </a:p>
        </p:txBody>
      </p:sp>
      <p:sp>
        <p:nvSpPr>
          <p:cNvPr id="65539"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latin typeface="Times New Roman" pitchFamily="18" charset="0"/>
              </a:rPr>
              <a:t>通用因特网邮件扩充</a:t>
            </a:r>
            <a:r>
              <a:rPr lang="en-US" altLang="zh-CN" smtClean="0">
                <a:solidFill>
                  <a:srgbClr val="FF0000"/>
                </a:solidFill>
                <a:latin typeface="Times New Roman" pitchFamily="18" charset="0"/>
              </a:rPr>
              <a:t>MIME</a:t>
            </a:r>
          </a:p>
          <a:p>
            <a:pPr>
              <a:spcBef>
                <a:spcPct val="0"/>
              </a:spcBef>
            </a:pPr>
            <a:r>
              <a:rPr lang="en-US" altLang="zh-CN" sz="2000" smtClean="0">
                <a:solidFill>
                  <a:srgbClr val="00B0F0"/>
                </a:solidFill>
                <a:latin typeface="Times New Roman" pitchFamily="18" charset="0"/>
              </a:rPr>
              <a:t>2. </a:t>
            </a:r>
            <a:r>
              <a:rPr lang="zh-CN" altLang="zh-CN" sz="2000" smtClean="0">
                <a:solidFill>
                  <a:srgbClr val="00B0F0"/>
                </a:solidFill>
                <a:latin typeface="Times New Roman" pitchFamily="18" charset="0"/>
              </a:rPr>
              <a:t>内容传送编码</a:t>
            </a:r>
          </a:p>
          <a:p>
            <a:pPr>
              <a:spcBef>
                <a:spcPct val="0"/>
              </a:spcBef>
            </a:pPr>
            <a:r>
              <a:rPr lang="en-US" altLang="zh-CN" sz="2000" smtClean="0">
                <a:latin typeface="Times New Roman" pitchFamily="18" charset="0"/>
              </a:rPr>
              <a:t>        </a:t>
            </a:r>
            <a:r>
              <a:rPr lang="zh-CN" altLang="zh-CN" sz="2000" smtClean="0">
                <a:latin typeface="Times New Roman" pitchFamily="18" charset="0"/>
              </a:rPr>
              <a:t>下面介绍三种常用的内容传送编码（</a:t>
            </a:r>
            <a:r>
              <a:rPr lang="en-US" altLang="zh-CN" sz="2000" smtClean="0">
                <a:latin typeface="Times New Roman" pitchFamily="18" charset="0"/>
              </a:rPr>
              <a:t>Content-Transfer-Encoding</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）最简单的编码就是</a:t>
            </a:r>
            <a:r>
              <a:rPr lang="en-US" altLang="zh-CN" sz="2000" smtClean="0">
                <a:latin typeface="Times New Roman" pitchFamily="18" charset="0"/>
              </a:rPr>
              <a:t>7</a:t>
            </a:r>
            <a:r>
              <a:rPr lang="zh-CN" altLang="zh-CN" sz="2000" smtClean="0">
                <a:latin typeface="Times New Roman" pitchFamily="18" charset="0"/>
              </a:rPr>
              <a:t>位</a:t>
            </a:r>
            <a:r>
              <a:rPr lang="en-US" altLang="zh-CN" sz="2000" smtClean="0">
                <a:latin typeface="Times New Roman" pitchFamily="18" charset="0"/>
              </a:rPr>
              <a:t>ASCII</a:t>
            </a:r>
            <a:r>
              <a:rPr lang="zh-CN" altLang="zh-CN" sz="2000" smtClean="0">
                <a:latin typeface="Times New Roman" pitchFamily="18" charset="0"/>
              </a:rPr>
              <a:t>码，而每行不能超过</a:t>
            </a:r>
            <a:r>
              <a:rPr lang="en-US" altLang="zh-CN" sz="2000" smtClean="0">
                <a:latin typeface="Times New Roman" pitchFamily="18" charset="0"/>
              </a:rPr>
              <a:t> 1000 </a:t>
            </a:r>
            <a:r>
              <a:rPr lang="zh-CN" altLang="zh-CN" sz="2000" smtClean="0">
                <a:latin typeface="Times New Roman" pitchFamily="18" charset="0"/>
              </a:rPr>
              <a:t>个字符。</a:t>
            </a:r>
            <a:r>
              <a:rPr lang="en-US" altLang="zh-CN" sz="2000" smtClean="0">
                <a:latin typeface="Times New Roman" pitchFamily="18" charset="0"/>
              </a:rPr>
              <a:t>MIME </a:t>
            </a:r>
            <a:r>
              <a:rPr lang="zh-CN" altLang="zh-CN" sz="2000" smtClean="0">
                <a:latin typeface="Times New Roman" pitchFamily="18" charset="0"/>
              </a:rPr>
              <a:t>对这种由</a:t>
            </a:r>
            <a:r>
              <a:rPr lang="en-US" altLang="zh-CN" sz="2000" smtClean="0">
                <a:latin typeface="Times New Roman" pitchFamily="18" charset="0"/>
              </a:rPr>
              <a:t> ASCII </a:t>
            </a:r>
            <a:r>
              <a:rPr lang="zh-CN" altLang="zh-CN" sz="2000" smtClean="0">
                <a:latin typeface="Times New Roman" pitchFamily="18" charset="0"/>
              </a:rPr>
              <a:t>码构成的邮件主体不进行任何转换。</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）另一种编码称为</a:t>
            </a:r>
            <a:r>
              <a:rPr lang="en-US" altLang="zh-CN" sz="2000" smtClean="0">
                <a:latin typeface="Times New Roman" pitchFamily="18" charset="0"/>
              </a:rPr>
              <a:t>quoted-printable</a:t>
            </a:r>
            <a:r>
              <a:rPr lang="zh-CN" altLang="zh-CN" sz="2000" smtClean="0">
                <a:latin typeface="Times New Roman" pitchFamily="18" charset="0"/>
              </a:rPr>
              <a:t>，这种编码方法适用于当所传送的数据中只有少量的非</a:t>
            </a:r>
            <a:r>
              <a:rPr lang="en-US" altLang="zh-CN" sz="2000" smtClean="0">
                <a:latin typeface="Times New Roman" pitchFamily="18" charset="0"/>
              </a:rPr>
              <a:t>ASCII</a:t>
            </a:r>
            <a:r>
              <a:rPr lang="zh-CN" altLang="zh-CN" sz="2000" smtClean="0">
                <a:latin typeface="Times New Roman" pitchFamily="18" charset="0"/>
              </a:rPr>
              <a:t>码的情况。</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）对于任意的二进制文件，可用</a:t>
            </a:r>
            <a:r>
              <a:rPr lang="en-US" altLang="zh-CN" sz="2000" smtClean="0">
                <a:latin typeface="Times New Roman" pitchFamily="18" charset="0"/>
              </a:rPr>
              <a:t>base64</a:t>
            </a:r>
            <a:r>
              <a:rPr lang="zh-CN" altLang="zh-CN" sz="2000" smtClean="0">
                <a:latin typeface="Times New Roman" pitchFamily="18" charset="0"/>
              </a:rPr>
              <a:t>编码。</a:t>
            </a:r>
            <a:r>
              <a:rPr lang="en-US" altLang="zh-CN" sz="2000" smtClean="0">
                <a:latin typeface="Times New Roman" pitchFamily="18" charset="0"/>
              </a:rPr>
              <a:t> </a:t>
            </a:r>
          </a:p>
          <a:p>
            <a:pPr>
              <a:spcBef>
                <a:spcPct val="0"/>
              </a:spcBef>
            </a:pP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MIME</a:t>
            </a:r>
            <a:r>
              <a:rPr lang="zh-CN" altLang="zh-CN" sz="2000" smtClean="0">
                <a:latin typeface="Times New Roman" pitchFamily="18" charset="0"/>
              </a:rPr>
              <a:t>的标准规定</a:t>
            </a:r>
            <a:r>
              <a:rPr lang="en-US" altLang="zh-CN" sz="2000" smtClean="0">
                <a:latin typeface="Times New Roman" pitchFamily="18" charset="0"/>
              </a:rPr>
              <a:t> Content-Type </a:t>
            </a:r>
            <a:r>
              <a:rPr lang="zh-CN" altLang="zh-CN" sz="2000" smtClean="0">
                <a:latin typeface="Times New Roman" pitchFamily="18" charset="0"/>
              </a:rPr>
              <a:t>说明必须含有两个标识符，即内容类型（</a:t>
            </a:r>
            <a:r>
              <a:rPr lang="en-US" altLang="zh-CN" sz="2000" smtClean="0">
                <a:latin typeface="Times New Roman" pitchFamily="18" charset="0"/>
              </a:rPr>
              <a:t>type</a:t>
            </a:r>
            <a:r>
              <a:rPr lang="zh-CN" altLang="zh-CN" sz="2000" smtClean="0">
                <a:latin typeface="Times New Roman" pitchFamily="18" charset="0"/>
              </a:rPr>
              <a:t>）和子类型（</a:t>
            </a:r>
            <a:r>
              <a:rPr lang="en-US" altLang="zh-CN" sz="2000" smtClean="0">
                <a:latin typeface="Times New Roman" pitchFamily="18" charset="0"/>
              </a:rPr>
              <a:t>subtype</a:t>
            </a:r>
            <a:r>
              <a:rPr lang="zh-CN" altLang="zh-CN" sz="2000" smtClean="0">
                <a:latin typeface="Times New Roman" pitchFamily="18" charset="0"/>
              </a:rPr>
              <a:t>），中间用</a:t>
            </a:r>
            <a:r>
              <a:rPr lang="en-US" altLang="zh-CN" sz="2000" smtClean="0">
                <a:latin typeface="Times New Roman" pitchFamily="18" charset="0"/>
              </a:rPr>
              <a:t>“/”</a:t>
            </a:r>
            <a:r>
              <a:rPr lang="zh-CN" altLang="zh-CN" sz="2000" smtClean="0">
                <a:latin typeface="Times New Roman" pitchFamily="18" charset="0"/>
              </a:rPr>
              <a:t>分开。</a:t>
            </a:r>
            <a:r>
              <a:rPr lang="en-US" altLang="zh-CN" sz="2000" smtClean="0">
                <a:latin typeface="Times New Roman" pitchFamily="18" charset="0"/>
              </a:rPr>
              <a:t> MIME </a:t>
            </a:r>
            <a:r>
              <a:rPr lang="zh-CN" altLang="zh-CN" sz="2000" smtClean="0">
                <a:latin typeface="Times New Roman" pitchFamily="18" charset="0"/>
              </a:rPr>
              <a:t>标准定义了</a:t>
            </a:r>
            <a:r>
              <a:rPr lang="en-US" altLang="zh-CN" sz="2000" smtClean="0">
                <a:latin typeface="Times New Roman" pitchFamily="18" charset="0"/>
              </a:rPr>
              <a:t>7</a:t>
            </a:r>
            <a:r>
              <a:rPr lang="zh-CN" altLang="zh-CN" sz="2000" smtClean="0">
                <a:latin typeface="Times New Roman" pitchFamily="18" charset="0"/>
              </a:rPr>
              <a:t>种基本内容类型和</a:t>
            </a:r>
            <a:r>
              <a:rPr lang="en-US" altLang="zh-CN" sz="2000" smtClean="0">
                <a:latin typeface="Times New Roman" pitchFamily="18" charset="0"/>
              </a:rPr>
              <a:t> 15 </a:t>
            </a:r>
            <a:r>
              <a:rPr lang="zh-CN" altLang="zh-CN" sz="2000" smtClean="0">
                <a:latin typeface="Times New Roman" pitchFamily="18" charset="0"/>
              </a:rPr>
              <a:t>种子类型。除了内容类型和子类型，还允许发信人和收信人自己定义专用的内容类型。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第六节 </a:t>
            </a:r>
            <a:r>
              <a:rPr lang="zh-CN" altLang="zh-CN" dirty="0" smtClean="0"/>
              <a:t>动态</a:t>
            </a:r>
            <a:r>
              <a:rPr lang="zh-CN" altLang="zh-CN" dirty="0"/>
              <a:t>主机配置</a:t>
            </a:r>
            <a:r>
              <a:rPr lang="zh-CN" altLang="zh-CN" dirty="0" smtClean="0"/>
              <a:t>协议</a:t>
            </a:r>
            <a:endParaRPr lang="zh-CN" altLang="zh-CN" dirty="0">
              <a:latin typeface="+mn-lt"/>
            </a:endParaRPr>
          </a:p>
        </p:txBody>
      </p:sp>
      <p:sp>
        <p:nvSpPr>
          <p:cNvPr id="66563" name="内容占位符 5"/>
          <p:cNvSpPr>
            <a:spLocks noGrp="1"/>
          </p:cNvSpPr>
          <p:nvPr>
            <p:ph idx="1"/>
          </p:nvPr>
        </p:nvSpPr>
        <p:spPr>
          <a:xfrm>
            <a:off x="107950" y="1152525"/>
            <a:ext cx="9001125" cy="5805488"/>
          </a:xfrm>
        </p:spPr>
        <p:txBody>
          <a:bodyPr/>
          <a:lstStyle/>
          <a:p>
            <a:pPr>
              <a:spcBef>
                <a:spcPct val="0"/>
              </a:spcBef>
            </a:pPr>
            <a:r>
              <a:rPr lang="en-US" altLang="zh-CN" sz="2000" smtClean="0">
                <a:latin typeface="Times New Roman" pitchFamily="18" charset="0"/>
              </a:rPr>
              <a:t>        </a:t>
            </a:r>
            <a:r>
              <a:rPr lang="zh-CN" altLang="zh-CN" sz="2000" smtClean="0">
                <a:latin typeface="Times New Roman" pitchFamily="18" charset="0"/>
              </a:rPr>
              <a:t>为了将软件协议做成通用的和便于移植的，协议软件的编写者应把协议软件参数化。这就使得在很多台计算机上使用同一个经过编译的二进制代码成为可能。一台计算机和另一台计算机的区别都可通过一些不同的参数来体现。在软件协议运行之前，必须给每一个参数赋值。在协议软件中给这些参数赋值的动作叫做协议配置。一个软件协议在使用之前必须是已正确配置的。具体的配置信息有哪些则取决于协议栈。</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连接到因特网的计算机的协议软件需要配置的项目包括以下几个。</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IP </a:t>
            </a:r>
            <a:r>
              <a:rPr lang="zh-CN" altLang="zh-CN" sz="2000" smtClean="0">
                <a:latin typeface="Times New Roman" pitchFamily="18" charset="0"/>
              </a:rPr>
              <a:t>地址。</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）子网掩码。</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）默认路由器的</a:t>
            </a:r>
            <a:r>
              <a:rPr lang="en-US" altLang="zh-CN" sz="2000" smtClean="0">
                <a:latin typeface="Times New Roman" pitchFamily="18" charset="0"/>
              </a:rPr>
              <a:t> IP </a:t>
            </a:r>
            <a:r>
              <a:rPr lang="zh-CN" altLang="zh-CN" sz="2000" smtClean="0">
                <a:latin typeface="Times New Roman" pitchFamily="18" charset="0"/>
              </a:rPr>
              <a:t>地址。</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）域名服务器的</a:t>
            </a:r>
            <a:r>
              <a:rPr lang="en-US" altLang="zh-CN" sz="2000" smtClean="0">
                <a:latin typeface="Times New Roman" pitchFamily="18" charset="0"/>
              </a:rPr>
              <a:t> IP </a:t>
            </a:r>
            <a:r>
              <a:rPr lang="zh-CN" altLang="zh-CN" sz="2000" smtClean="0">
                <a:latin typeface="Times New Roman" pitchFamily="18" charset="0"/>
              </a:rPr>
              <a:t>地址。</a:t>
            </a:r>
          </a:p>
          <a:p>
            <a:pPr>
              <a:spcBef>
                <a:spcPct val="0"/>
              </a:spcBef>
            </a:pPr>
            <a:r>
              <a:rPr lang="en-US" altLang="zh-CN" sz="2000" smtClean="0">
                <a:latin typeface="Times New Roman" pitchFamily="18" charset="0"/>
              </a:rPr>
              <a:t>        </a:t>
            </a:r>
            <a:r>
              <a:rPr lang="zh-CN" altLang="zh-CN" sz="2000" smtClean="0">
                <a:latin typeface="Times New Roman" pitchFamily="18" charset="0"/>
              </a:rPr>
              <a:t>这些信息通常存储在一个配置文件中，计算机在引导过程中可以对这个文件进行存取。</a:t>
            </a:r>
            <a:endParaRPr lang="en-US"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动态主机配置协议（</a:t>
            </a:r>
            <a:r>
              <a:rPr lang="en-US" altLang="zh-CN" sz="2000" smtClean="0">
                <a:latin typeface="Times New Roman" pitchFamily="18" charset="0"/>
              </a:rPr>
              <a:t>Dynamic Host Configuration Protocol</a:t>
            </a:r>
            <a:r>
              <a:rPr lang="zh-CN" altLang="zh-CN" sz="2000" smtClean="0">
                <a:latin typeface="Times New Roman" pitchFamily="18" charset="0"/>
              </a:rPr>
              <a:t>，</a:t>
            </a:r>
            <a:r>
              <a:rPr lang="en-US" altLang="zh-CN" sz="2000" smtClean="0">
                <a:latin typeface="Times New Roman" pitchFamily="18" charset="0"/>
              </a:rPr>
              <a:t>DHCP</a:t>
            </a:r>
            <a:r>
              <a:rPr lang="zh-CN" altLang="zh-CN" sz="2000" smtClean="0">
                <a:latin typeface="Times New Roman" pitchFamily="18" charset="0"/>
              </a:rPr>
              <a:t>）提供了即插即用连网（</a:t>
            </a:r>
            <a:r>
              <a:rPr lang="en-US" altLang="zh-CN" sz="2000" smtClean="0">
                <a:latin typeface="Times New Roman" pitchFamily="18" charset="0"/>
              </a:rPr>
              <a:t>Plug-and-Play Networking</a:t>
            </a:r>
            <a:r>
              <a:rPr lang="zh-CN" altLang="zh-CN" sz="2000" smtClean="0">
                <a:latin typeface="Times New Roman" pitchFamily="18" charset="0"/>
              </a:rPr>
              <a:t>）的机制。这种机制允许一台计算机加入新的网络和获取</a:t>
            </a:r>
            <a:r>
              <a:rPr lang="en-US" altLang="zh-CN" sz="2000" smtClean="0">
                <a:latin typeface="Times New Roman" pitchFamily="18" charset="0"/>
              </a:rPr>
              <a:t>IP</a:t>
            </a:r>
            <a:r>
              <a:rPr lang="zh-CN" altLang="zh-CN" sz="2000" smtClean="0">
                <a:latin typeface="Times New Roman" pitchFamily="18" charset="0"/>
              </a:rPr>
              <a:t>地址而不用手工参与。</a:t>
            </a:r>
            <a:r>
              <a:rPr lang="en-US" altLang="zh-CN" sz="2000" smtClean="0">
                <a:latin typeface="Times New Roman" pitchFamily="18" charset="0"/>
              </a:rPr>
              <a:t>DHCP </a:t>
            </a:r>
            <a:r>
              <a:rPr lang="zh-CN" altLang="zh-CN" sz="2000" smtClean="0">
                <a:latin typeface="Times New Roman" pitchFamily="18" charset="0"/>
              </a:rPr>
              <a:t>是扩展了的</a:t>
            </a:r>
            <a:r>
              <a:rPr lang="en-US" altLang="zh-CN" sz="2000" smtClean="0">
                <a:latin typeface="Times New Roman" pitchFamily="18" charset="0"/>
              </a:rPr>
              <a:t>BOOTP</a:t>
            </a:r>
            <a:r>
              <a:rPr lang="zh-CN" altLang="zh-CN" sz="2000" smtClean="0">
                <a:latin typeface="Times New Roman" pitchFamily="18" charset="0"/>
              </a:rPr>
              <a:t>。</a:t>
            </a:r>
            <a:r>
              <a:rPr lang="en-US" altLang="zh-CN" sz="2000" smtClean="0">
                <a:latin typeface="Times New Roman" pitchFamily="18" charset="0"/>
              </a:rPr>
              <a:t>DHCP </a:t>
            </a:r>
            <a:r>
              <a:rPr lang="zh-CN" altLang="zh-CN" sz="2000" smtClean="0">
                <a:latin typeface="Times New Roman" pitchFamily="18" charset="0"/>
              </a:rPr>
              <a:t>与</a:t>
            </a:r>
            <a:r>
              <a:rPr lang="en-US" altLang="zh-CN" sz="2000" smtClean="0">
                <a:latin typeface="Times New Roman" pitchFamily="18" charset="0"/>
              </a:rPr>
              <a:t> BOOTP </a:t>
            </a:r>
            <a:r>
              <a:rPr lang="zh-CN" altLang="zh-CN" sz="2000" smtClean="0">
                <a:latin typeface="Times New Roman" pitchFamily="18" charset="0"/>
              </a:rPr>
              <a:t>是向后兼容的，并且它们所使用的报文格式都很相似。</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第六节 </a:t>
            </a:r>
            <a:r>
              <a:rPr lang="zh-CN" altLang="zh-CN" dirty="0" smtClean="0"/>
              <a:t>动态</a:t>
            </a:r>
            <a:r>
              <a:rPr lang="zh-CN" altLang="zh-CN" dirty="0"/>
              <a:t>主机配置协议</a:t>
            </a:r>
            <a:endParaRPr lang="zh-CN" altLang="zh-CN" dirty="0">
              <a:latin typeface="+mn-lt"/>
            </a:endParaRPr>
          </a:p>
        </p:txBody>
      </p:sp>
      <p:sp>
        <p:nvSpPr>
          <p:cNvPr id="67587" name="内容占位符 5"/>
          <p:cNvSpPr>
            <a:spLocks noGrp="1"/>
          </p:cNvSpPr>
          <p:nvPr>
            <p:ph idx="1"/>
          </p:nvPr>
        </p:nvSpPr>
        <p:spPr>
          <a:xfrm>
            <a:off x="107950" y="1152525"/>
            <a:ext cx="9001125" cy="5805488"/>
          </a:xfrm>
        </p:spPr>
        <p:txBody>
          <a:bodyPr/>
          <a:lstStyle/>
          <a:p>
            <a:pPr>
              <a:spcBef>
                <a:spcPct val="0"/>
              </a:spcBef>
            </a:pPr>
            <a:r>
              <a:rPr lang="en-US" altLang="zh-CN" sz="2000" smtClean="0">
                <a:latin typeface="Times New Roman" pitchFamily="18" charset="0"/>
              </a:rPr>
              <a:t>        DHCP</a:t>
            </a:r>
            <a:r>
              <a:rPr lang="zh-CN" altLang="zh-CN" sz="2000" smtClean="0">
                <a:latin typeface="Times New Roman" pitchFamily="18" charset="0"/>
              </a:rPr>
              <a:t>使用客户机</a:t>
            </a:r>
            <a:r>
              <a:rPr lang="en-US" altLang="zh-CN" sz="2000" smtClean="0">
                <a:latin typeface="Times New Roman" pitchFamily="18" charset="0"/>
              </a:rPr>
              <a:t>/</a:t>
            </a:r>
            <a:r>
              <a:rPr lang="zh-CN" altLang="zh-CN" sz="2000" smtClean="0">
                <a:latin typeface="Times New Roman" pitchFamily="18" charset="0"/>
              </a:rPr>
              <a:t>服务器方式。需要</a:t>
            </a:r>
            <a:r>
              <a:rPr lang="en-US" altLang="zh-CN" sz="2000" smtClean="0">
                <a:latin typeface="Times New Roman" pitchFamily="18" charset="0"/>
              </a:rPr>
              <a:t>IP</a:t>
            </a:r>
            <a:r>
              <a:rPr lang="zh-CN" altLang="zh-CN" sz="2000" smtClean="0">
                <a:latin typeface="Times New Roman" pitchFamily="18" charset="0"/>
              </a:rPr>
              <a:t>地址的主机在启动时就向</a:t>
            </a:r>
            <a:r>
              <a:rPr lang="en-US" altLang="zh-CN" sz="2000" smtClean="0">
                <a:latin typeface="Times New Roman" pitchFamily="18" charset="0"/>
              </a:rPr>
              <a:t>DHCP</a:t>
            </a:r>
            <a:r>
              <a:rPr lang="zh-CN" altLang="zh-CN" sz="2000" smtClean="0">
                <a:latin typeface="Times New Roman" pitchFamily="18" charset="0"/>
              </a:rPr>
              <a:t>服务器广播发送发现报文（</a:t>
            </a:r>
            <a:r>
              <a:rPr lang="en-US" altLang="zh-CN" sz="2000" smtClean="0">
                <a:latin typeface="Times New Roman" pitchFamily="18" charset="0"/>
              </a:rPr>
              <a:t>DHCPDISCOVER</a:t>
            </a:r>
            <a:r>
              <a:rPr lang="zh-CN" altLang="zh-CN" sz="2000" smtClean="0">
                <a:latin typeface="Times New Roman" pitchFamily="18" charset="0"/>
              </a:rPr>
              <a:t>），这时该主机就成为</a:t>
            </a:r>
            <a:r>
              <a:rPr lang="en-US" altLang="zh-CN" sz="2000" smtClean="0">
                <a:latin typeface="Times New Roman" pitchFamily="18" charset="0"/>
              </a:rPr>
              <a:t> DHCP </a:t>
            </a:r>
            <a:r>
              <a:rPr lang="zh-CN" altLang="zh-CN" sz="2000" smtClean="0">
                <a:latin typeface="Times New Roman" pitchFamily="18" charset="0"/>
              </a:rPr>
              <a:t>客户。本地网络上所有主机都能收到此广播报文，但只有</a:t>
            </a:r>
            <a:r>
              <a:rPr lang="en-US" altLang="zh-CN" sz="2000" smtClean="0">
                <a:latin typeface="Times New Roman" pitchFamily="18" charset="0"/>
              </a:rPr>
              <a:t> DHCP </a:t>
            </a:r>
            <a:r>
              <a:rPr lang="zh-CN" altLang="zh-CN" sz="2000" smtClean="0">
                <a:latin typeface="Times New Roman" pitchFamily="18" charset="0"/>
              </a:rPr>
              <a:t>服务器才回答此广播报文。</a:t>
            </a:r>
            <a:r>
              <a:rPr lang="en-US" altLang="zh-CN" sz="2000" smtClean="0">
                <a:latin typeface="Times New Roman" pitchFamily="18" charset="0"/>
              </a:rPr>
              <a:t>DHCP </a:t>
            </a:r>
            <a:r>
              <a:rPr lang="zh-CN" altLang="zh-CN" sz="2000" smtClean="0">
                <a:latin typeface="Times New Roman" pitchFamily="18" charset="0"/>
              </a:rPr>
              <a:t>服务器先在其数据库中查找该计算机的配置信息。若找到，则返回找到的信息。若找不到，则从服务器的</a:t>
            </a:r>
            <a:r>
              <a:rPr lang="en-US" altLang="zh-CN" sz="2000" smtClean="0">
                <a:latin typeface="Times New Roman" pitchFamily="18" charset="0"/>
              </a:rPr>
              <a:t>IP</a:t>
            </a:r>
            <a:r>
              <a:rPr lang="zh-CN" altLang="zh-CN" sz="2000" smtClean="0">
                <a:latin typeface="Times New Roman" pitchFamily="18" charset="0"/>
              </a:rPr>
              <a:t>地址池（</a:t>
            </a:r>
            <a:r>
              <a:rPr lang="en-US" altLang="zh-CN" sz="2000" smtClean="0">
                <a:latin typeface="Times New Roman" pitchFamily="18" charset="0"/>
              </a:rPr>
              <a:t>Address Pool</a:t>
            </a:r>
            <a:r>
              <a:rPr lang="zh-CN" altLang="zh-CN" sz="2000" smtClean="0">
                <a:latin typeface="Times New Roman" pitchFamily="18" charset="0"/>
              </a:rPr>
              <a:t>）中取一个地址分配给该计算机。</a:t>
            </a:r>
          </a:p>
          <a:p>
            <a:pPr>
              <a:spcBef>
                <a:spcPct val="0"/>
              </a:spcBef>
            </a:pPr>
            <a:r>
              <a:rPr lang="en-US" altLang="zh-CN" sz="2000" smtClean="0">
                <a:latin typeface="Times New Roman" pitchFamily="18" charset="0"/>
              </a:rPr>
              <a:t>        DHCP</a:t>
            </a:r>
            <a:r>
              <a:rPr lang="zh-CN" altLang="zh-CN" sz="2000" smtClean="0">
                <a:latin typeface="Times New Roman" pitchFamily="18" charset="0"/>
              </a:rPr>
              <a:t>服务器的回答报文叫做提供报文（</a:t>
            </a:r>
            <a:r>
              <a:rPr lang="en-US" altLang="zh-CN" sz="2000" smtClean="0">
                <a:latin typeface="Times New Roman" pitchFamily="18" charset="0"/>
              </a:rPr>
              <a:t>DHCPOFFER</a:t>
            </a:r>
            <a:r>
              <a:rPr lang="zh-CN" altLang="zh-CN" sz="2000" smtClean="0">
                <a:latin typeface="Times New Roman" pitchFamily="18" charset="0"/>
              </a:rPr>
              <a:t>）。</a:t>
            </a:r>
            <a:r>
              <a:rPr lang="en-US" altLang="zh-CN" sz="2000" smtClean="0">
                <a:latin typeface="Times New Roman" pitchFamily="18" charset="0"/>
              </a:rPr>
              <a:t>DHCP </a:t>
            </a:r>
            <a:r>
              <a:rPr lang="zh-CN" altLang="zh-CN" sz="2000" smtClean="0">
                <a:latin typeface="Times New Roman" pitchFamily="18" charset="0"/>
              </a:rPr>
              <a:t>中继代理（</a:t>
            </a:r>
            <a:r>
              <a:rPr lang="en-US" altLang="zh-CN" sz="2000" smtClean="0">
                <a:latin typeface="Times New Roman" pitchFamily="18" charset="0"/>
              </a:rPr>
              <a:t>relay agent</a:t>
            </a:r>
            <a:r>
              <a:rPr lang="zh-CN" altLang="zh-CN" sz="2000" smtClean="0">
                <a:latin typeface="Times New Roman" pitchFamily="18" charset="0"/>
              </a:rPr>
              <a:t>）以单播方式转发发现报文，并不是每个网络上都有</a:t>
            </a:r>
            <a:r>
              <a:rPr lang="en-US" altLang="zh-CN" sz="2000" smtClean="0">
                <a:latin typeface="Times New Roman" pitchFamily="18" charset="0"/>
              </a:rPr>
              <a:t>DHCP</a:t>
            </a:r>
            <a:r>
              <a:rPr lang="zh-CN" altLang="zh-CN" sz="2000" smtClean="0">
                <a:latin typeface="Times New Roman" pitchFamily="18" charset="0"/>
              </a:rPr>
              <a:t>服务器，这样会使</a:t>
            </a:r>
            <a:r>
              <a:rPr lang="en-US" altLang="zh-CN" sz="2000" smtClean="0">
                <a:latin typeface="Times New Roman" pitchFamily="18" charset="0"/>
              </a:rPr>
              <a:t> DHCP </a:t>
            </a:r>
            <a:r>
              <a:rPr lang="zh-CN" altLang="zh-CN" sz="2000" smtClean="0">
                <a:latin typeface="Times New Roman" pitchFamily="18" charset="0"/>
              </a:rPr>
              <a:t>服务器的数量太多。现在是每一个网络至少有一个</a:t>
            </a:r>
            <a:r>
              <a:rPr lang="en-US" altLang="zh-CN" sz="2000" smtClean="0">
                <a:latin typeface="Times New Roman" pitchFamily="18" charset="0"/>
              </a:rPr>
              <a:t>DHCP</a:t>
            </a:r>
            <a:r>
              <a:rPr lang="zh-CN" altLang="zh-CN" sz="2000" smtClean="0">
                <a:latin typeface="Times New Roman" pitchFamily="18" charset="0"/>
              </a:rPr>
              <a:t>中继代理，它配置了</a:t>
            </a:r>
            <a:r>
              <a:rPr lang="en-US" altLang="zh-CN" sz="2000" smtClean="0">
                <a:latin typeface="Times New Roman" pitchFamily="18" charset="0"/>
              </a:rPr>
              <a:t>DHCP</a:t>
            </a:r>
            <a:r>
              <a:rPr lang="zh-CN" altLang="zh-CN" sz="2000" smtClean="0">
                <a:latin typeface="Times New Roman" pitchFamily="18" charset="0"/>
              </a:rPr>
              <a:t>服务器的</a:t>
            </a:r>
            <a:r>
              <a:rPr lang="en-US" altLang="zh-CN" sz="2000" smtClean="0">
                <a:latin typeface="Times New Roman" pitchFamily="18" charset="0"/>
              </a:rPr>
              <a:t>IP</a:t>
            </a:r>
            <a:r>
              <a:rPr lang="zh-CN" altLang="zh-CN" sz="2000" smtClean="0">
                <a:latin typeface="Times New Roman" pitchFamily="18" charset="0"/>
              </a:rPr>
              <a:t>地址信息。当</a:t>
            </a:r>
            <a:r>
              <a:rPr lang="en-US" altLang="zh-CN" sz="2000" smtClean="0">
                <a:latin typeface="Times New Roman" pitchFamily="18" charset="0"/>
              </a:rPr>
              <a:t>DHCP</a:t>
            </a:r>
            <a:r>
              <a:rPr lang="zh-CN" altLang="zh-CN" sz="2000" smtClean="0">
                <a:latin typeface="Times New Roman" pitchFamily="18" charset="0"/>
              </a:rPr>
              <a:t>中继代理收到主机发送的发现报文后，就以单播方式向</a:t>
            </a:r>
            <a:r>
              <a:rPr lang="en-US" altLang="zh-CN" sz="2000" smtClean="0">
                <a:latin typeface="Times New Roman" pitchFamily="18" charset="0"/>
              </a:rPr>
              <a:t>DHCP</a:t>
            </a:r>
            <a:r>
              <a:rPr lang="zh-CN" altLang="zh-CN" sz="2000" smtClean="0">
                <a:latin typeface="Times New Roman" pitchFamily="18" charset="0"/>
              </a:rPr>
              <a:t>服务器转发此报文，并等待其回答。收到</a:t>
            </a:r>
            <a:r>
              <a:rPr lang="en-US" altLang="zh-CN" sz="2000" smtClean="0">
                <a:latin typeface="Times New Roman" pitchFamily="18" charset="0"/>
              </a:rPr>
              <a:t>DHCP</a:t>
            </a:r>
            <a:r>
              <a:rPr lang="zh-CN" altLang="zh-CN" sz="2000" smtClean="0">
                <a:latin typeface="Times New Roman" pitchFamily="18" charset="0"/>
              </a:rPr>
              <a:t>服务器回答的提供报文后，</a:t>
            </a:r>
            <a:r>
              <a:rPr lang="en-US" altLang="zh-CN" sz="2000" smtClean="0">
                <a:latin typeface="Times New Roman" pitchFamily="18" charset="0"/>
              </a:rPr>
              <a:t>DHCP</a:t>
            </a:r>
            <a:r>
              <a:rPr lang="zh-CN" altLang="zh-CN" sz="2000" smtClean="0">
                <a:latin typeface="Times New Roman" pitchFamily="18" charset="0"/>
              </a:rPr>
              <a:t>中继代理再将此提供报文发回给主机。</a:t>
            </a:r>
          </a:p>
          <a:p>
            <a:pPr>
              <a:spcBef>
                <a:spcPct val="0"/>
              </a:spcBef>
            </a:pPr>
            <a:r>
              <a:rPr lang="en-US" altLang="zh-CN" sz="2000" smtClean="0">
                <a:latin typeface="Times New Roman" pitchFamily="18" charset="0"/>
              </a:rPr>
              <a:t>        DHCP</a:t>
            </a:r>
            <a:r>
              <a:rPr lang="zh-CN" altLang="zh-CN" sz="2000" smtClean="0">
                <a:latin typeface="Times New Roman" pitchFamily="18" charset="0"/>
              </a:rPr>
              <a:t>协议的工作过程如图</a:t>
            </a:r>
            <a:r>
              <a:rPr lang="en-US" altLang="zh-CN" sz="2000" smtClean="0">
                <a:latin typeface="Times New Roman" pitchFamily="18" charset="0"/>
              </a:rPr>
              <a:t>8-10</a:t>
            </a:r>
            <a:r>
              <a:rPr lang="zh-CN" altLang="zh-CN" sz="2000" smtClean="0">
                <a:latin typeface="Times New Roman" pitchFamily="18" charset="0"/>
              </a:rPr>
              <a:t>所示，</a:t>
            </a:r>
            <a:r>
              <a:rPr lang="en-US" altLang="zh-CN" sz="2000" smtClean="0">
                <a:latin typeface="Times New Roman" pitchFamily="18" charset="0"/>
              </a:rPr>
              <a:t>DHCP</a:t>
            </a:r>
            <a:r>
              <a:rPr lang="zh-CN" altLang="zh-CN" sz="2000" smtClean="0">
                <a:latin typeface="Times New Roman" pitchFamily="18" charset="0"/>
              </a:rPr>
              <a:t>客户使用的</a:t>
            </a:r>
            <a:r>
              <a:rPr lang="en-US" altLang="zh-CN" sz="2000" smtClean="0">
                <a:latin typeface="Times New Roman" pitchFamily="18" charset="0"/>
              </a:rPr>
              <a:t>UDP</a:t>
            </a:r>
            <a:r>
              <a:rPr lang="zh-CN" altLang="zh-CN" sz="2000" smtClean="0">
                <a:latin typeface="Times New Roman" pitchFamily="18" charset="0"/>
              </a:rPr>
              <a:t>端口是</a:t>
            </a:r>
            <a:r>
              <a:rPr lang="en-US" altLang="zh-CN" sz="2000" smtClean="0">
                <a:latin typeface="Times New Roman" pitchFamily="18" charset="0"/>
              </a:rPr>
              <a:t>68</a:t>
            </a:r>
            <a:r>
              <a:rPr lang="zh-CN" altLang="zh-CN" sz="2000" smtClean="0">
                <a:latin typeface="Times New Roman" pitchFamily="18" charset="0"/>
              </a:rPr>
              <a:t>，而</a:t>
            </a:r>
            <a:r>
              <a:rPr lang="en-US" altLang="zh-CN" sz="2000" smtClean="0">
                <a:latin typeface="Times New Roman" pitchFamily="18" charset="0"/>
              </a:rPr>
              <a:t>DHCP</a:t>
            </a:r>
            <a:r>
              <a:rPr lang="zh-CN" altLang="zh-CN" sz="2000" smtClean="0">
                <a:latin typeface="Times New Roman" pitchFamily="18" charset="0"/>
              </a:rPr>
              <a:t>服务器使用的</a:t>
            </a:r>
            <a:r>
              <a:rPr lang="en-US" altLang="zh-CN" sz="2000" smtClean="0">
                <a:latin typeface="Times New Roman" pitchFamily="18" charset="0"/>
              </a:rPr>
              <a:t>UDP</a:t>
            </a:r>
            <a:r>
              <a:rPr lang="zh-CN" altLang="zh-CN" sz="2000" smtClean="0">
                <a:latin typeface="Times New Roman" pitchFamily="18" charset="0"/>
              </a:rPr>
              <a:t>端口是</a:t>
            </a:r>
            <a:r>
              <a:rPr lang="en-US" altLang="zh-CN" sz="2000" smtClean="0">
                <a:latin typeface="Times New Roman" pitchFamily="18" charset="0"/>
              </a:rPr>
              <a:t>67</a:t>
            </a:r>
            <a:r>
              <a:rPr lang="zh-CN" altLang="zh-CN" sz="2000" smtClean="0">
                <a:latin typeface="Times New Roman" pitchFamily="18" charset="0"/>
              </a:rPr>
              <a:t>，这两个</a:t>
            </a:r>
            <a:r>
              <a:rPr lang="en-US" altLang="zh-CN" sz="2000" smtClean="0">
                <a:latin typeface="Times New Roman" pitchFamily="18" charset="0"/>
              </a:rPr>
              <a:t>UDP</a:t>
            </a:r>
            <a:r>
              <a:rPr lang="zh-CN" altLang="zh-CN" sz="2000" smtClean="0">
                <a:latin typeface="Times New Roman" pitchFamily="18" charset="0"/>
              </a:rPr>
              <a:t>端口都是常用端口。</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第六节 </a:t>
            </a:r>
            <a:r>
              <a:rPr lang="zh-CN" altLang="zh-CN" dirty="0" smtClean="0"/>
              <a:t>动态</a:t>
            </a:r>
            <a:r>
              <a:rPr lang="zh-CN" altLang="zh-CN" dirty="0"/>
              <a:t>主机配置协议</a:t>
            </a:r>
            <a:endParaRPr lang="zh-CN" altLang="zh-CN" dirty="0">
              <a:latin typeface="+mn-lt"/>
            </a:endParaRPr>
          </a:p>
        </p:txBody>
      </p:sp>
      <p:sp>
        <p:nvSpPr>
          <p:cNvPr id="68611" name="内容占位符 5"/>
          <p:cNvSpPr>
            <a:spLocks noGrp="1"/>
          </p:cNvSpPr>
          <p:nvPr>
            <p:ph idx="1"/>
          </p:nvPr>
        </p:nvSpPr>
        <p:spPr>
          <a:xfrm>
            <a:off x="107950" y="908050"/>
            <a:ext cx="9001125" cy="5805488"/>
          </a:xfrm>
        </p:spPr>
        <p:txBody>
          <a:bodyPr/>
          <a:lstStyle/>
          <a:p>
            <a:pPr>
              <a:spcBef>
                <a:spcPct val="0"/>
              </a:spcBef>
            </a:pPr>
            <a:endParaRPr lang="zh-CN" altLang="zh-CN" smtClean="0">
              <a:solidFill>
                <a:srgbClr val="FF0000"/>
              </a:solidFill>
            </a:endParaRPr>
          </a:p>
        </p:txBody>
      </p:sp>
      <p:pic>
        <p:nvPicPr>
          <p:cNvPr id="686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00" y="1052513"/>
            <a:ext cx="4689475"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164388" y="2403475"/>
            <a:ext cx="1420812" cy="922338"/>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8-10  DHCP</a:t>
            </a:r>
            <a:r>
              <a:rPr lang="zh-CN" altLang="zh-CN" dirty="0">
                <a:latin typeface="+mn-lt"/>
                <a:ea typeface="+mj-ea"/>
              </a:rPr>
              <a:t>协议的工作过程</a:t>
            </a:r>
          </a:p>
        </p:txBody>
      </p:sp>
      <p:sp>
        <p:nvSpPr>
          <p:cNvPr id="4" name="TextBox 3"/>
          <p:cNvSpPr txBox="1"/>
          <p:nvPr/>
        </p:nvSpPr>
        <p:spPr>
          <a:xfrm>
            <a:off x="0" y="4508500"/>
            <a:ext cx="8964613" cy="2032000"/>
          </a:xfrm>
          <a:prstGeom prst="rect">
            <a:avLst/>
          </a:prstGeom>
          <a:noFill/>
        </p:spPr>
        <p:txBody>
          <a:bodyPr>
            <a:spAutoFit/>
          </a:bodyPr>
          <a:lstStyle/>
          <a:p>
            <a:pPr>
              <a:defRPr/>
            </a:pPr>
            <a:r>
              <a:rPr lang="en-US" altLang="zh-CN" dirty="0">
                <a:latin typeface="+mn-lt"/>
                <a:ea typeface="+mj-ea"/>
              </a:rPr>
              <a:t>        DHCP </a:t>
            </a:r>
            <a:r>
              <a:rPr lang="zh-CN" altLang="zh-CN" dirty="0">
                <a:latin typeface="+mn-lt"/>
                <a:ea typeface="+mj-ea"/>
              </a:rPr>
              <a:t>协议的工作过程如下。</a:t>
            </a:r>
          </a:p>
          <a:p>
            <a:pPr>
              <a:defRPr/>
            </a:pPr>
            <a:r>
              <a:rPr lang="zh-CN" altLang="zh-CN" dirty="0">
                <a:latin typeface="+mn-lt"/>
                <a:ea typeface="+mj-ea"/>
              </a:rPr>
              <a:t>（</a:t>
            </a:r>
            <a:r>
              <a:rPr lang="en-US" altLang="zh-CN" dirty="0">
                <a:latin typeface="+mn-lt"/>
                <a:ea typeface="+mj-ea"/>
              </a:rPr>
              <a:t>1</a:t>
            </a:r>
            <a:r>
              <a:rPr lang="zh-CN" altLang="zh-CN" dirty="0">
                <a:latin typeface="+mn-lt"/>
                <a:ea typeface="+mj-ea"/>
              </a:rPr>
              <a:t>）</a:t>
            </a:r>
            <a:r>
              <a:rPr lang="en-US" altLang="zh-CN" dirty="0">
                <a:latin typeface="+mn-lt"/>
                <a:ea typeface="+mj-ea"/>
              </a:rPr>
              <a:t>DHCP </a:t>
            </a:r>
            <a:r>
              <a:rPr lang="zh-CN" altLang="zh-CN" dirty="0">
                <a:latin typeface="+mn-lt"/>
                <a:ea typeface="+mj-ea"/>
              </a:rPr>
              <a:t>服务器被动打开</a:t>
            </a:r>
            <a:r>
              <a:rPr lang="en-US" altLang="zh-CN" dirty="0">
                <a:latin typeface="+mn-lt"/>
                <a:ea typeface="+mj-ea"/>
              </a:rPr>
              <a:t> UDP </a:t>
            </a:r>
            <a:r>
              <a:rPr lang="zh-CN" altLang="zh-CN" dirty="0">
                <a:latin typeface="+mn-lt"/>
                <a:ea typeface="+mj-ea"/>
              </a:rPr>
              <a:t>端口</a:t>
            </a:r>
            <a:r>
              <a:rPr lang="en-US" altLang="zh-CN" dirty="0">
                <a:latin typeface="+mn-lt"/>
                <a:ea typeface="+mj-ea"/>
              </a:rPr>
              <a:t> 67</a:t>
            </a:r>
            <a:r>
              <a:rPr lang="zh-CN" altLang="zh-CN" dirty="0">
                <a:latin typeface="+mn-lt"/>
                <a:ea typeface="+mj-ea"/>
              </a:rPr>
              <a:t>，等待客户端发来的报文。</a:t>
            </a:r>
          </a:p>
          <a:p>
            <a:pPr>
              <a:defRPr/>
            </a:pPr>
            <a:r>
              <a:rPr lang="zh-CN" altLang="zh-CN" dirty="0">
                <a:latin typeface="+mn-lt"/>
                <a:ea typeface="+mj-ea"/>
              </a:rPr>
              <a:t>（</a:t>
            </a:r>
            <a:r>
              <a:rPr lang="en-US" altLang="zh-CN" dirty="0">
                <a:latin typeface="+mn-lt"/>
                <a:ea typeface="+mj-ea"/>
              </a:rPr>
              <a:t>2</a:t>
            </a:r>
            <a:r>
              <a:rPr lang="zh-CN" altLang="zh-CN" dirty="0">
                <a:latin typeface="+mn-lt"/>
                <a:ea typeface="+mj-ea"/>
              </a:rPr>
              <a:t>）</a:t>
            </a:r>
            <a:r>
              <a:rPr lang="en-US" altLang="zh-CN" dirty="0">
                <a:latin typeface="+mn-lt"/>
                <a:ea typeface="+mj-ea"/>
              </a:rPr>
              <a:t>DHCP </a:t>
            </a:r>
            <a:r>
              <a:rPr lang="zh-CN" altLang="zh-CN" dirty="0">
                <a:latin typeface="+mn-lt"/>
                <a:ea typeface="+mj-ea"/>
              </a:rPr>
              <a:t>客户从</a:t>
            </a:r>
            <a:r>
              <a:rPr lang="en-US" altLang="zh-CN" dirty="0">
                <a:latin typeface="+mn-lt"/>
                <a:ea typeface="+mj-ea"/>
              </a:rPr>
              <a:t> UDP </a:t>
            </a:r>
            <a:r>
              <a:rPr lang="zh-CN" altLang="zh-CN" dirty="0">
                <a:latin typeface="+mn-lt"/>
                <a:ea typeface="+mj-ea"/>
              </a:rPr>
              <a:t>端口</a:t>
            </a:r>
            <a:r>
              <a:rPr lang="en-US" altLang="zh-CN" dirty="0">
                <a:latin typeface="+mn-lt"/>
                <a:ea typeface="+mj-ea"/>
              </a:rPr>
              <a:t> 68</a:t>
            </a:r>
            <a:r>
              <a:rPr lang="zh-CN" altLang="zh-CN" dirty="0">
                <a:latin typeface="+mn-lt"/>
                <a:ea typeface="+mj-ea"/>
              </a:rPr>
              <a:t>，发送</a:t>
            </a:r>
            <a:r>
              <a:rPr lang="en-US" altLang="zh-CN" dirty="0">
                <a:latin typeface="+mn-lt"/>
                <a:ea typeface="+mj-ea"/>
              </a:rPr>
              <a:t> DHCP </a:t>
            </a:r>
            <a:r>
              <a:rPr lang="zh-CN" altLang="zh-CN" dirty="0">
                <a:latin typeface="+mn-lt"/>
                <a:ea typeface="+mj-ea"/>
              </a:rPr>
              <a:t>发现报文。</a:t>
            </a:r>
          </a:p>
          <a:p>
            <a:pPr>
              <a:defRPr/>
            </a:pPr>
            <a:r>
              <a:rPr lang="zh-CN" altLang="zh-CN" dirty="0">
                <a:latin typeface="+mn-lt"/>
                <a:ea typeface="+mj-ea"/>
              </a:rPr>
              <a:t>（</a:t>
            </a:r>
            <a:r>
              <a:rPr lang="en-US" altLang="zh-CN" dirty="0">
                <a:latin typeface="+mn-lt"/>
                <a:ea typeface="+mj-ea"/>
              </a:rPr>
              <a:t>3</a:t>
            </a:r>
            <a:r>
              <a:rPr lang="zh-CN" altLang="zh-CN" dirty="0">
                <a:latin typeface="+mn-lt"/>
                <a:ea typeface="+mj-ea"/>
              </a:rPr>
              <a:t>）凡收到</a:t>
            </a:r>
            <a:r>
              <a:rPr lang="en-US" altLang="zh-CN" dirty="0">
                <a:latin typeface="+mn-lt"/>
                <a:ea typeface="+mj-ea"/>
              </a:rPr>
              <a:t>DHCP</a:t>
            </a:r>
            <a:r>
              <a:rPr lang="zh-CN" altLang="zh-CN" dirty="0">
                <a:latin typeface="+mn-lt"/>
                <a:ea typeface="+mj-ea"/>
              </a:rPr>
              <a:t>发现报文的</a:t>
            </a:r>
            <a:r>
              <a:rPr lang="en-US" altLang="zh-CN" dirty="0">
                <a:latin typeface="+mn-lt"/>
                <a:ea typeface="+mj-ea"/>
              </a:rPr>
              <a:t>DHCP</a:t>
            </a:r>
            <a:r>
              <a:rPr lang="zh-CN" altLang="zh-CN" dirty="0">
                <a:latin typeface="+mn-lt"/>
                <a:ea typeface="+mj-ea"/>
              </a:rPr>
              <a:t>服务器，都发出</a:t>
            </a:r>
            <a:r>
              <a:rPr lang="en-US" altLang="zh-CN" dirty="0">
                <a:latin typeface="+mn-lt"/>
                <a:ea typeface="+mj-ea"/>
              </a:rPr>
              <a:t>DHCP</a:t>
            </a:r>
            <a:r>
              <a:rPr lang="zh-CN" altLang="zh-CN" dirty="0">
                <a:latin typeface="+mn-lt"/>
                <a:ea typeface="+mj-ea"/>
              </a:rPr>
              <a:t>提供报文，因此</a:t>
            </a:r>
            <a:r>
              <a:rPr lang="en-US" altLang="zh-CN" dirty="0">
                <a:latin typeface="+mn-lt"/>
                <a:ea typeface="+mj-ea"/>
              </a:rPr>
              <a:t> DHCP </a:t>
            </a:r>
            <a:r>
              <a:rPr lang="zh-CN" altLang="zh-CN" dirty="0">
                <a:latin typeface="+mn-lt"/>
                <a:ea typeface="+mj-ea"/>
              </a:rPr>
              <a:t>客户可能收到多个</a:t>
            </a:r>
            <a:r>
              <a:rPr lang="en-US" altLang="zh-CN" dirty="0">
                <a:latin typeface="+mn-lt"/>
                <a:ea typeface="+mj-ea"/>
              </a:rPr>
              <a:t> DHCP </a:t>
            </a:r>
            <a:r>
              <a:rPr lang="zh-CN" altLang="zh-CN" dirty="0">
                <a:latin typeface="+mn-lt"/>
                <a:ea typeface="+mj-ea"/>
              </a:rPr>
              <a:t>提供的报文。</a:t>
            </a:r>
          </a:p>
          <a:p>
            <a:pPr>
              <a:defRPr/>
            </a:pPr>
            <a:r>
              <a:rPr lang="zh-CN" altLang="zh-CN" dirty="0">
                <a:latin typeface="+mn-lt"/>
                <a:ea typeface="+mj-ea"/>
              </a:rPr>
              <a:t>（</a:t>
            </a:r>
            <a:r>
              <a:rPr lang="en-US" altLang="zh-CN" dirty="0">
                <a:latin typeface="+mn-lt"/>
                <a:ea typeface="+mj-ea"/>
              </a:rPr>
              <a:t>4</a:t>
            </a:r>
            <a:r>
              <a:rPr lang="zh-CN" altLang="zh-CN" dirty="0">
                <a:latin typeface="+mn-lt"/>
                <a:ea typeface="+mj-ea"/>
              </a:rPr>
              <a:t>）</a:t>
            </a:r>
            <a:r>
              <a:rPr lang="en-US" altLang="zh-CN" dirty="0">
                <a:latin typeface="+mn-lt"/>
                <a:ea typeface="+mj-ea"/>
              </a:rPr>
              <a:t>DHCP </a:t>
            </a:r>
            <a:r>
              <a:rPr lang="zh-CN" altLang="zh-CN" dirty="0">
                <a:latin typeface="+mn-lt"/>
                <a:ea typeface="+mj-ea"/>
              </a:rPr>
              <a:t>客户从几个</a:t>
            </a:r>
            <a:r>
              <a:rPr lang="en-US" altLang="zh-CN" dirty="0">
                <a:latin typeface="+mn-lt"/>
                <a:ea typeface="+mj-ea"/>
              </a:rPr>
              <a:t> DHCP </a:t>
            </a:r>
            <a:r>
              <a:rPr lang="zh-CN" altLang="zh-CN" dirty="0">
                <a:latin typeface="+mn-lt"/>
                <a:ea typeface="+mj-ea"/>
              </a:rPr>
              <a:t>服务器中选其中的一个，并向所选择的</a:t>
            </a:r>
            <a:r>
              <a:rPr lang="en-US" altLang="zh-CN" dirty="0">
                <a:latin typeface="+mn-lt"/>
                <a:ea typeface="+mj-ea"/>
              </a:rPr>
              <a:t> DHCP </a:t>
            </a:r>
            <a:r>
              <a:rPr lang="zh-CN" altLang="zh-CN" dirty="0">
                <a:latin typeface="+mn-lt"/>
                <a:ea typeface="+mj-ea"/>
              </a:rPr>
              <a:t>服务器发送</a:t>
            </a:r>
            <a:r>
              <a:rPr lang="en-US" altLang="zh-CN" dirty="0">
                <a:latin typeface="+mn-lt"/>
                <a:ea typeface="+mj-ea"/>
              </a:rPr>
              <a:t> DHCP </a:t>
            </a:r>
            <a:r>
              <a:rPr lang="zh-CN" altLang="zh-CN" dirty="0">
                <a:latin typeface="+mn-lt"/>
                <a:ea typeface="+mj-ea"/>
              </a:rPr>
              <a:t>请求报文。</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第六节 </a:t>
            </a:r>
            <a:r>
              <a:rPr lang="zh-CN" altLang="zh-CN" dirty="0" smtClean="0"/>
              <a:t>动态</a:t>
            </a:r>
            <a:r>
              <a:rPr lang="zh-CN" altLang="zh-CN" dirty="0"/>
              <a:t>主机配置协议</a:t>
            </a:r>
            <a:endParaRPr lang="zh-CN" altLang="zh-CN" dirty="0">
              <a:latin typeface="+mn-lt"/>
            </a:endParaRPr>
          </a:p>
        </p:txBody>
      </p:sp>
      <p:sp>
        <p:nvSpPr>
          <p:cNvPr id="69635" name="内容占位符 5"/>
          <p:cNvSpPr>
            <a:spLocks noGrp="1"/>
          </p:cNvSpPr>
          <p:nvPr>
            <p:ph idx="1"/>
          </p:nvPr>
        </p:nvSpPr>
        <p:spPr>
          <a:xfrm>
            <a:off x="107950" y="908050"/>
            <a:ext cx="9001125" cy="5805488"/>
          </a:xfrm>
        </p:spPr>
        <p:txBody>
          <a:bodyPr/>
          <a:lstStyle/>
          <a:p>
            <a:pPr>
              <a:spcBef>
                <a:spcPct val="0"/>
              </a:spcBef>
            </a:pPr>
            <a:r>
              <a:rPr lang="zh-CN" altLang="en-US" sz="2000" smtClean="0">
                <a:latin typeface="Times New Roman" pitchFamily="18" charset="0"/>
              </a:rPr>
              <a:t>（</a:t>
            </a:r>
            <a:r>
              <a:rPr lang="en-US" altLang="zh-CN" sz="2000" smtClean="0">
                <a:latin typeface="Times New Roman" pitchFamily="18" charset="0"/>
              </a:rPr>
              <a:t>5</a:t>
            </a:r>
            <a:r>
              <a:rPr lang="zh-CN" altLang="en-US" sz="2000" smtClean="0">
                <a:latin typeface="Times New Roman" pitchFamily="18" charset="0"/>
              </a:rPr>
              <a:t>）被选择的</a:t>
            </a:r>
            <a:r>
              <a:rPr lang="en-US" altLang="zh-CN" sz="2000" smtClean="0">
                <a:latin typeface="Times New Roman" pitchFamily="18" charset="0"/>
              </a:rPr>
              <a:t>DHCP</a:t>
            </a:r>
            <a:r>
              <a:rPr lang="zh-CN" altLang="en-US" sz="2000" smtClean="0">
                <a:latin typeface="Times New Roman" pitchFamily="18" charset="0"/>
              </a:rPr>
              <a:t>服务器发送确认报文</a:t>
            </a:r>
            <a:r>
              <a:rPr lang="en-US" altLang="zh-CN" sz="2000" smtClean="0">
                <a:latin typeface="Times New Roman" pitchFamily="18" charset="0"/>
              </a:rPr>
              <a:t>DHCPACK</a:t>
            </a:r>
            <a:r>
              <a:rPr lang="zh-CN" altLang="en-US" sz="2000" smtClean="0">
                <a:latin typeface="Times New Roman" pitchFamily="18" charset="0"/>
              </a:rPr>
              <a:t>，进入已绑定状态，并可开始使用得到的临时</a:t>
            </a:r>
            <a:r>
              <a:rPr lang="en-US" altLang="zh-CN" sz="2000" smtClean="0">
                <a:latin typeface="Times New Roman" pitchFamily="18" charset="0"/>
              </a:rPr>
              <a:t>IP</a:t>
            </a:r>
            <a:r>
              <a:rPr lang="zh-CN" altLang="en-US" sz="2000" smtClean="0">
                <a:latin typeface="Times New Roman" pitchFamily="18" charset="0"/>
              </a:rPr>
              <a:t>地址。</a:t>
            </a:r>
            <a:r>
              <a:rPr lang="en-US" altLang="zh-CN" sz="2000" smtClean="0">
                <a:latin typeface="Times New Roman" pitchFamily="18" charset="0"/>
              </a:rPr>
              <a:t>DHCP </a:t>
            </a:r>
            <a:r>
              <a:rPr lang="zh-CN" altLang="en-US" sz="2000" smtClean="0">
                <a:latin typeface="Times New Roman" pitchFamily="18" charset="0"/>
              </a:rPr>
              <a:t>客户现在要根据服务器提供的租用期 </a:t>
            </a:r>
            <a:r>
              <a:rPr lang="en-US" altLang="zh-CN" sz="2000" smtClean="0">
                <a:latin typeface="Times New Roman" pitchFamily="18" charset="0"/>
              </a:rPr>
              <a:t>T </a:t>
            </a:r>
            <a:r>
              <a:rPr lang="zh-CN" altLang="en-US" sz="2000" smtClean="0">
                <a:latin typeface="Times New Roman" pitchFamily="18" charset="0"/>
              </a:rPr>
              <a:t>设置两个计时器</a:t>
            </a:r>
            <a:r>
              <a:rPr lang="en-US" altLang="zh-CN" sz="2000" smtClean="0">
                <a:latin typeface="Times New Roman" pitchFamily="18" charset="0"/>
              </a:rPr>
              <a:t>T1</a:t>
            </a:r>
            <a:r>
              <a:rPr lang="zh-CN" altLang="en-US" sz="2000" smtClean="0">
                <a:latin typeface="Times New Roman" pitchFamily="18" charset="0"/>
              </a:rPr>
              <a:t>和</a:t>
            </a:r>
            <a:r>
              <a:rPr lang="en-US" altLang="zh-CN" sz="2000" smtClean="0">
                <a:latin typeface="Times New Roman" pitchFamily="18" charset="0"/>
              </a:rPr>
              <a:t>T2</a:t>
            </a:r>
            <a:r>
              <a:rPr lang="zh-CN" altLang="en-US" sz="2000" smtClean="0">
                <a:latin typeface="Times New Roman" pitchFamily="18" charset="0"/>
              </a:rPr>
              <a:t>，它们的超时时间分别是</a:t>
            </a:r>
            <a:r>
              <a:rPr lang="en-US" altLang="zh-CN" sz="2000" smtClean="0">
                <a:latin typeface="Times New Roman" pitchFamily="18" charset="0"/>
              </a:rPr>
              <a:t>0.5T</a:t>
            </a:r>
            <a:r>
              <a:rPr lang="zh-CN" altLang="en-US" sz="2000" smtClean="0">
                <a:latin typeface="Times New Roman" pitchFamily="18" charset="0"/>
              </a:rPr>
              <a:t>和</a:t>
            </a:r>
            <a:r>
              <a:rPr lang="en-US" altLang="zh-CN" sz="2000" smtClean="0">
                <a:latin typeface="Times New Roman" pitchFamily="18" charset="0"/>
              </a:rPr>
              <a:t>0.875T</a:t>
            </a:r>
            <a:r>
              <a:rPr lang="zh-CN" altLang="en-US" sz="2000" smtClean="0">
                <a:latin typeface="Times New Roman" pitchFamily="18" charset="0"/>
              </a:rPr>
              <a:t>。当超时时间到就要请求更新租用期。</a:t>
            </a:r>
          </a:p>
          <a:p>
            <a:pPr>
              <a:spcBef>
                <a:spcPct val="0"/>
              </a:spcBef>
            </a:pPr>
            <a:r>
              <a:rPr lang="zh-CN" altLang="en-US" sz="2000" smtClean="0">
                <a:latin typeface="Times New Roman" pitchFamily="18" charset="0"/>
              </a:rPr>
              <a:t>（</a:t>
            </a:r>
            <a:r>
              <a:rPr lang="en-US" altLang="zh-CN" sz="2000" smtClean="0">
                <a:latin typeface="Times New Roman" pitchFamily="18" charset="0"/>
              </a:rPr>
              <a:t>6</a:t>
            </a:r>
            <a:r>
              <a:rPr lang="zh-CN" altLang="en-US" sz="2000" smtClean="0">
                <a:latin typeface="Times New Roman" pitchFamily="18" charset="0"/>
              </a:rPr>
              <a:t>）租用期过了一半（</a:t>
            </a:r>
            <a:r>
              <a:rPr lang="en-US" altLang="zh-CN" sz="2000" smtClean="0">
                <a:latin typeface="Times New Roman" pitchFamily="18" charset="0"/>
              </a:rPr>
              <a:t>T1 </a:t>
            </a:r>
            <a:r>
              <a:rPr lang="zh-CN" altLang="en-US" sz="2000" smtClean="0">
                <a:latin typeface="Times New Roman" pitchFamily="18" charset="0"/>
              </a:rPr>
              <a:t>时间到），</a:t>
            </a:r>
            <a:r>
              <a:rPr lang="en-US" altLang="zh-CN" sz="2000" smtClean="0">
                <a:latin typeface="Times New Roman" pitchFamily="18" charset="0"/>
              </a:rPr>
              <a:t>DHCP </a:t>
            </a:r>
            <a:r>
              <a:rPr lang="zh-CN" altLang="en-US" sz="2000" smtClean="0">
                <a:latin typeface="Times New Roman" pitchFamily="18" charset="0"/>
              </a:rPr>
              <a:t>发送请求报文 </a:t>
            </a:r>
            <a:r>
              <a:rPr lang="en-US" altLang="zh-CN" sz="2000" smtClean="0">
                <a:latin typeface="Times New Roman" pitchFamily="18" charset="0"/>
              </a:rPr>
              <a:t>DHCPREQUEST </a:t>
            </a:r>
            <a:r>
              <a:rPr lang="zh-CN" altLang="en-US" sz="2000" smtClean="0">
                <a:latin typeface="Times New Roman" pitchFamily="18" charset="0"/>
              </a:rPr>
              <a:t>要求更新租用期。 </a:t>
            </a:r>
          </a:p>
          <a:p>
            <a:pPr>
              <a:spcBef>
                <a:spcPct val="0"/>
              </a:spcBef>
            </a:pPr>
            <a:r>
              <a:rPr lang="zh-CN" altLang="en-US" sz="2000" smtClean="0">
                <a:latin typeface="Times New Roman" pitchFamily="18" charset="0"/>
              </a:rPr>
              <a:t>（</a:t>
            </a:r>
            <a:r>
              <a:rPr lang="en-US" altLang="zh-CN" sz="2000" smtClean="0">
                <a:latin typeface="Times New Roman" pitchFamily="18" charset="0"/>
              </a:rPr>
              <a:t>7</a:t>
            </a:r>
            <a:r>
              <a:rPr lang="zh-CN" altLang="en-US" sz="2000" smtClean="0">
                <a:latin typeface="Times New Roman" pitchFamily="18" charset="0"/>
              </a:rPr>
              <a:t>）</a:t>
            </a:r>
            <a:r>
              <a:rPr lang="en-US" altLang="zh-CN" sz="2000" smtClean="0">
                <a:latin typeface="Times New Roman" pitchFamily="18" charset="0"/>
              </a:rPr>
              <a:t>DHCP </a:t>
            </a:r>
            <a:r>
              <a:rPr lang="zh-CN" altLang="en-US" sz="2000" smtClean="0">
                <a:latin typeface="Times New Roman" pitchFamily="18" charset="0"/>
              </a:rPr>
              <a:t>服务器若同意，则发回确认报文</a:t>
            </a:r>
            <a:r>
              <a:rPr lang="en-US" altLang="zh-CN" sz="2000" smtClean="0">
                <a:latin typeface="Times New Roman" pitchFamily="18" charset="0"/>
              </a:rPr>
              <a:t>DHCPACK</a:t>
            </a:r>
            <a:r>
              <a:rPr lang="zh-CN" altLang="en-US" sz="2000" smtClean="0">
                <a:latin typeface="Times New Roman" pitchFamily="18" charset="0"/>
              </a:rPr>
              <a:t>。</a:t>
            </a:r>
            <a:r>
              <a:rPr lang="en-US" altLang="zh-CN" sz="2000" smtClean="0">
                <a:latin typeface="Times New Roman" pitchFamily="18" charset="0"/>
              </a:rPr>
              <a:t>DHCP </a:t>
            </a:r>
            <a:r>
              <a:rPr lang="zh-CN" altLang="en-US" sz="2000" smtClean="0">
                <a:latin typeface="Times New Roman" pitchFamily="18" charset="0"/>
              </a:rPr>
              <a:t>客户得到了新的租用期，重新设置计时器。</a:t>
            </a:r>
          </a:p>
          <a:p>
            <a:pPr>
              <a:spcBef>
                <a:spcPct val="0"/>
              </a:spcBef>
            </a:pPr>
            <a:r>
              <a:rPr lang="zh-CN" altLang="en-US" sz="2000" smtClean="0">
                <a:latin typeface="Times New Roman" pitchFamily="18" charset="0"/>
              </a:rPr>
              <a:t>（</a:t>
            </a:r>
            <a:r>
              <a:rPr lang="en-US" altLang="zh-CN" sz="2000" smtClean="0">
                <a:latin typeface="Times New Roman" pitchFamily="18" charset="0"/>
              </a:rPr>
              <a:t>8</a:t>
            </a:r>
            <a:r>
              <a:rPr lang="zh-CN" altLang="en-US" sz="2000" smtClean="0">
                <a:latin typeface="Times New Roman" pitchFamily="18" charset="0"/>
              </a:rPr>
              <a:t>）</a:t>
            </a:r>
            <a:r>
              <a:rPr lang="en-US" altLang="zh-CN" sz="2000" smtClean="0">
                <a:latin typeface="Times New Roman" pitchFamily="18" charset="0"/>
              </a:rPr>
              <a:t>DHCP </a:t>
            </a:r>
            <a:r>
              <a:rPr lang="zh-CN" altLang="en-US" sz="2000" smtClean="0">
                <a:latin typeface="Times New Roman" pitchFamily="18" charset="0"/>
              </a:rPr>
              <a:t>服务器若不同意，则发回否认报文</a:t>
            </a:r>
            <a:r>
              <a:rPr lang="en-US" altLang="zh-CN" sz="2000" smtClean="0">
                <a:latin typeface="Times New Roman" pitchFamily="18" charset="0"/>
              </a:rPr>
              <a:t>DHCPNACK</a:t>
            </a:r>
            <a:r>
              <a:rPr lang="zh-CN" altLang="en-US" sz="2000" smtClean="0">
                <a:latin typeface="Times New Roman" pitchFamily="18" charset="0"/>
              </a:rPr>
              <a:t>。这时 </a:t>
            </a:r>
            <a:r>
              <a:rPr lang="en-US" altLang="zh-CN" sz="2000" smtClean="0">
                <a:latin typeface="Times New Roman" pitchFamily="18" charset="0"/>
              </a:rPr>
              <a:t>DHCP </a:t>
            </a:r>
            <a:r>
              <a:rPr lang="zh-CN" altLang="en-US" sz="2000" smtClean="0">
                <a:latin typeface="Times New Roman" pitchFamily="18" charset="0"/>
              </a:rPr>
              <a:t>客户必须立即停止使用原来的 </a:t>
            </a:r>
            <a:r>
              <a:rPr lang="en-US" altLang="zh-CN" sz="2000" smtClean="0">
                <a:latin typeface="Times New Roman" pitchFamily="18" charset="0"/>
              </a:rPr>
              <a:t>IP </a:t>
            </a:r>
            <a:r>
              <a:rPr lang="zh-CN" altLang="en-US" sz="2000" smtClean="0">
                <a:latin typeface="Times New Roman" pitchFamily="18" charset="0"/>
              </a:rPr>
              <a:t>地址，重新申请 </a:t>
            </a:r>
            <a:r>
              <a:rPr lang="en-US" altLang="zh-CN" sz="2000" smtClean="0">
                <a:latin typeface="Times New Roman" pitchFamily="18" charset="0"/>
              </a:rPr>
              <a:t>IP </a:t>
            </a:r>
            <a:r>
              <a:rPr lang="zh-CN" altLang="en-US" sz="2000" smtClean="0">
                <a:latin typeface="Times New Roman" pitchFamily="18" charset="0"/>
              </a:rPr>
              <a:t>地址（回到步骤②）。若</a:t>
            </a:r>
            <a:r>
              <a:rPr lang="en-US" altLang="zh-CN" sz="2000" smtClean="0">
                <a:latin typeface="Times New Roman" pitchFamily="18" charset="0"/>
              </a:rPr>
              <a:t>DHCP</a:t>
            </a:r>
            <a:r>
              <a:rPr lang="zh-CN" altLang="en-US" sz="2000" smtClean="0">
                <a:latin typeface="Times New Roman" pitchFamily="18" charset="0"/>
              </a:rPr>
              <a:t>服务器不响应步骤⑥的请求报文</a:t>
            </a:r>
            <a:r>
              <a:rPr lang="en-US" altLang="zh-CN" sz="2000" smtClean="0">
                <a:latin typeface="Times New Roman" pitchFamily="18" charset="0"/>
              </a:rPr>
              <a:t>DHCPREQUEST</a:t>
            </a:r>
            <a:r>
              <a:rPr lang="zh-CN" altLang="en-US" sz="2000" smtClean="0">
                <a:latin typeface="Times New Roman" pitchFamily="18" charset="0"/>
              </a:rPr>
              <a:t>，则在租用期过了 </a:t>
            </a:r>
            <a:r>
              <a:rPr lang="en-US" altLang="zh-CN" sz="2000" smtClean="0">
                <a:latin typeface="Times New Roman" pitchFamily="18" charset="0"/>
              </a:rPr>
              <a:t>87.5% </a:t>
            </a:r>
            <a:r>
              <a:rPr lang="zh-CN" altLang="en-US" sz="2000" smtClean="0">
                <a:latin typeface="Times New Roman" pitchFamily="18" charset="0"/>
              </a:rPr>
              <a:t>时，</a:t>
            </a:r>
            <a:r>
              <a:rPr lang="en-US" altLang="zh-CN" sz="2000" smtClean="0">
                <a:latin typeface="Times New Roman" pitchFamily="18" charset="0"/>
              </a:rPr>
              <a:t>DHCP </a:t>
            </a:r>
            <a:r>
              <a:rPr lang="zh-CN" altLang="en-US" sz="2000" smtClean="0">
                <a:latin typeface="Times New Roman" pitchFamily="18" charset="0"/>
              </a:rPr>
              <a:t>客户必须重新发送请求报文 </a:t>
            </a:r>
            <a:r>
              <a:rPr lang="en-US" altLang="zh-CN" sz="2000" smtClean="0">
                <a:latin typeface="Times New Roman" pitchFamily="18" charset="0"/>
              </a:rPr>
              <a:t>DHCPREQUEST</a:t>
            </a:r>
            <a:r>
              <a:rPr lang="zh-CN" altLang="en-US" sz="2000" smtClean="0">
                <a:latin typeface="Times New Roman" pitchFamily="18" charset="0"/>
              </a:rPr>
              <a:t>（重复步骤⑥），然后又继续后面的步骤。 </a:t>
            </a:r>
          </a:p>
          <a:p>
            <a:pPr>
              <a:spcBef>
                <a:spcPct val="0"/>
              </a:spcBef>
            </a:pPr>
            <a:r>
              <a:rPr lang="zh-CN" altLang="en-US" sz="2000" smtClean="0">
                <a:latin typeface="Times New Roman" pitchFamily="18" charset="0"/>
              </a:rPr>
              <a:t>（</a:t>
            </a:r>
            <a:r>
              <a:rPr lang="en-US" altLang="zh-CN" sz="2000" smtClean="0">
                <a:latin typeface="Times New Roman" pitchFamily="18" charset="0"/>
              </a:rPr>
              <a:t>9</a:t>
            </a:r>
            <a:r>
              <a:rPr lang="zh-CN" altLang="en-US" sz="2000" smtClean="0">
                <a:latin typeface="Times New Roman" pitchFamily="18" charset="0"/>
              </a:rPr>
              <a:t>）</a:t>
            </a:r>
            <a:r>
              <a:rPr lang="en-US" altLang="zh-CN" sz="2000" smtClean="0">
                <a:latin typeface="Times New Roman" pitchFamily="18" charset="0"/>
              </a:rPr>
              <a:t>DHCP </a:t>
            </a:r>
            <a:r>
              <a:rPr lang="zh-CN" altLang="en-US" sz="2000" smtClean="0">
                <a:latin typeface="Times New Roman" pitchFamily="18" charset="0"/>
              </a:rPr>
              <a:t>客户可随时提前终止服务器所提供的租用期，这时只需向 </a:t>
            </a:r>
            <a:r>
              <a:rPr lang="en-US" altLang="zh-CN" sz="2000" smtClean="0">
                <a:latin typeface="Times New Roman" pitchFamily="18" charset="0"/>
              </a:rPr>
              <a:t>DHCP </a:t>
            </a:r>
            <a:r>
              <a:rPr lang="zh-CN" altLang="en-US" sz="2000" smtClean="0">
                <a:latin typeface="Times New Roman" pitchFamily="18" charset="0"/>
              </a:rPr>
              <a:t>服务器发送释放报文 </a:t>
            </a:r>
            <a:r>
              <a:rPr lang="en-US" altLang="zh-CN" sz="2000" smtClean="0">
                <a:latin typeface="Times New Roman" pitchFamily="18" charset="0"/>
              </a:rPr>
              <a:t>DHCPRELEASE </a:t>
            </a:r>
            <a:r>
              <a:rPr lang="zh-CN" altLang="en-US" sz="2000" smtClean="0">
                <a:latin typeface="Times New Roman" pitchFamily="18" charset="0"/>
              </a:rPr>
              <a:t>即可。</a:t>
            </a:r>
          </a:p>
          <a:p>
            <a:pPr>
              <a:spcBef>
                <a:spcPct val="0"/>
              </a:spcBef>
            </a:pPr>
            <a:r>
              <a:rPr lang="en-US" altLang="zh-CN" sz="2000" smtClean="0">
                <a:latin typeface="Times New Roman" pitchFamily="18" charset="0"/>
              </a:rPr>
              <a:t>        DHCP</a:t>
            </a:r>
            <a:r>
              <a:rPr lang="zh-CN" altLang="en-US" sz="2000" smtClean="0">
                <a:latin typeface="Times New Roman" pitchFamily="18" charset="0"/>
              </a:rPr>
              <a:t>很适合经常移动位置的计算机，例如当计算机使用</a:t>
            </a:r>
            <a:r>
              <a:rPr lang="en-US" altLang="zh-CN" sz="2000" smtClean="0">
                <a:latin typeface="Times New Roman" pitchFamily="18" charset="0"/>
              </a:rPr>
              <a:t>Windows</a:t>
            </a:r>
            <a:r>
              <a:rPr lang="zh-CN" altLang="en-US" sz="2000" smtClean="0">
                <a:latin typeface="Times New Roman" pitchFamily="18" charset="0"/>
              </a:rPr>
              <a:t>操作系统时，当单击网络属性，在</a:t>
            </a:r>
            <a:r>
              <a:rPr lang="en-US" altLang="zh-CN" sz="2000" smtClean="0">
                <a:latin typeface="Times New Roman" pitchFamily="18" charset="0"/>
              </a:rPr>
              <a:t>IP</a:t>
            </a:r>
            <a:r>
              <a:rPr lang="zh-CN" altLang="en-US" sz="2000" smtClean="0">
                <a:latin typeface="Times New Roman" pitchFamily="18" charset="0"/>
              </a:rPr>
              <a:t>地址中选择“自动获得一个</a:t>
            </a:r>
            <a:r>
              <a:rPr lang="en-US" altLang="zh-CN" sz="2000" smtClean="0">
                <a:latin typeface="Times New Roman" pitchFamily="18" charset="0"/>
              </a:rPr>
              <a:t>IP</a:t>
            </a:r>
            <a:r>
              <a:rPr lang="zh-CN" altLang="en-US" sz="2000" smtClean="0">
                <a:latin typeface="Times New Roman" pitchFamily="18" charset="0"/>
              </a:rPr>
              <a:t>地址”，就表示使用了</a:t>
            </a:r>
            <a:r>
              <a:rPr lang="en-US" altLang="zh-CN" sz="2000" smtClean="0">
                <a:latin typeface="Times New Roman" pitchFamily="18" charset="0"/>
              </a:rPr>
              <a:t>DHCP</a:t>
            </a:r>
            <a:r>
              <a:rPr lang="zh-CN" altLang="en-US" sz="2000" smtClean="0">
                <a:latin typeface="Times New Roman" pitchFamily="18" charset="0"/>
              </a:rPr>
              <a:t>协议。</a:t>
            </a:r>
          </a:p>
          <a:p>
            <a:pPr>
              <a:spcBef>
                <a:spcPct val="0"/>
              </a:spcBef>
            </a:pPr>
            <a:endParaRPr lang="zh-CN" altLang="zh-CN" sz="2000" smtClean="0">
              <a:solidFill>
                <a:srgbClr val="FF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70659"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网络管理的基本概念</a:t>
            </a:r>
          </a:p>
          <a:p>
            <a:pPr>
              <a:spcBef>
                <a:spcPct val="0"/>
              </a:spcBef>
            </a:pPr>
            <a:r>
              <a:rPr lang="en-US" altLang="zh-CN" sz="2000" smtClean="0">
                <a:latin typeface="Times New Roman" pitchFamily="18" charset="0"/>
              </a:rPr>
              <a:t>        </a:t>
            </a:r>
            <a:r>
              <a:rPr lang="zh-CN" altLang="zh-CN" sz="2000" smtClean="0">
                <a:latin typeface="Times New Roman" pitchFamily="18" charset="0"/>
              </a:rPr>
              <a:t>网络管理包括对硬件、软件和人力的使用、综合与协调，以便对网络资源进行监视、测试、配置、分析、评价和控制，这样就能以合理的价格满足网络的一些需求，如实时运行性能、服务质量等。网络管理常简称为网管。可以看到，网络管理并不是指对网络进行行政上的管理。</a:t>
            </a:r>
          </a:p>
          <a:p>
            <a:pPr>
              <a:spcBef>
                <a:spcPct val="0"/>
              </a:spcBef>
            </a:pPr>
            <a:r>
              <a:rPr lang="en-US" altLang="zh-CN" sz="2000" smtClean="0">
                <a:solidFill>
                  <a:srgbClr val="00B0F0"/>
                </a:solidFill>
                <a:latin typeface="Times New Roman" pitchFamily="18" charset="0"/>
              </a:rPr>
              <a:t>1. </a:t>
            </a:r>
            <a:r>
              <a:rPr lang="zh-CN" altLang="zh-CN" sz="2000" smtClean="0">
                <a:solidFill>
                  <a:srgbClr val="00B0F0"/>
                </a:solidFill>
                <a:latin typeface="Times New Roman" pitchFamily="18" charset="0"/>
              </a:rPr>
              <a:t>网络管理的需求</a:t>
            </a:r>
          </a:p>
          <a:p>
            <a:pPr>
              <a:spcBef>
                <a:spcPct val="0"/>
              </a:spcBef>
            </a:pPr>
            <a:r>
              <a:rPr lang="en-US" altLang="zh-CN" sz="2000" smtClean="0">
                <a:latin typeface="Times New Roman" pitchFamily="18" charset="0"/>
              </a:rPr>
              <a:t>        </a:t>
            </a:r>
            <a:r>
              <a:rPr lang="zh-CN" altLang="zh-CN" sz="2000" smtClean="0">
                <a:latin typeface="Times New Roman" pitchFamily="18" charset="0"/>
              </a:rPr>
              <a:t>网络管理的需求如下。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）网络规模快速膨胀，网络节点的大幅度增加、跨地域，这些造成网络需要集中维护。</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）网络复杂性的大幅度增加，网络设备种类多、应用种类多、网络协议种类多。</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）网络运行的可靠性要求，通过配置冗余的网络硬件、软件、传输介质等。</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）网络运行可用性的要求，降低网络出故障的时间，减少网络故障的修复时间。</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）网络稳定性的要求，要求提供一个运行平稳、网络性能有保障的网络。</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）降低网络运行维护成本，集中维护模式的采用。</a:t>
            </a:r>
          </a:p>
          <a:p>
            <a:pPr>
              <a:spcBef>
                <a:spcPct val="0"/>
              </a:spcBef>
            </a:pP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）网络扩容、规划的需要。</a:t>
            </a:r>
          </a:p>
          <a:p>
            <a:pPr>
              <a:spcBef>
                <a:spcPct val="0"/>
              </a:spcBef>
            </a:pPr>
            <a:r>
              <a:rPr lang="zh-CN" altLang="zh-CN" sz="2000" smtClean="0">
                <a:latin typeface="Times New Roman" pitchFamily="18" charset="0"/>
              </a:rPr>
              <a:t>网络管理的根本目标就是为了满足运营者和用户对网络的有效性、可靠性、开放性、综合性、安全性和经济性要求。</a:t>
            </a:r>
          </a:p>
          <a:p>
            <a:pPr>
              <a:spcBef>
                <a:spcPct val="0"/>
              </a:spcBef>
            </a:pPr>
            <a:endParaRPr lang="zh-CN" altLang="zh-CN" sz="2000" smtClean="0">
              <a:solidFill>
                <a:srgbClr val="FF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51203" name="内容占位符 5"/>
          <p:cNvSpPr>
            <a:spLocks noGrp="1"/>
          </p:cNvSpPr>
          <p:nvPr>
            <p:ph idx="1"/>
          </p:nvPr>
        </p:nvSpPr>
        <p:spPr>
          <a:xfrm>
            <a:off x="107950" y="908050"/>
            <a:ext cx="9001125" cy="5805488"/>
          </a:xfrm>
        </p:spPr>
        <p:txBody>
          <a:bodyPr/>
          <a:lstStyle/>
          <a:p>
            <a:pPr>
              <a:defRPr/>
            </a:pPr>
            <a:r>
              <a:rPr lang="zh-CN" altLang="zh-CN" dirty="0" smtClean="0">
                <a:solidFill>
                  <a:srgbClr val="FF0000"/>
                </a:solidFill>
              </a:rPr>
              <a:t>网络管理</a:t>
            </a:r>
            <a:r>
              <a:rPr lang="zh-CN" altLang="zh-CN" dirty="0">
                <a:solidFill>
                  <a:srgbClr val="FF0000"/>
                </a:solidFill>
              </a:rPr>
              <a:t>的基本概念</a:t>
            </a:r>
          </a:p>
          <a:p>
            <a:pPr>
              <a:defRPr/>
            </a:pPr>
            <a:r>
              <a:rPr lang="en-US" altLang="zh-CN" sz="2000" dirty="0" smtClean="0">
                <a:solidFill>
                  <a:srgbClr val="00B0F0"/>
                </a:solidFill>
                <a:latin typeface="+mj-lt"/>
              </a:rPr>
              <a:t> </a:t>
            </a:r>
            <a:r>
              <a:rPr lang="en-US" altLang="zh-CN" sz="2000" dirty="0">
                <a:solidFill>
                  <a:srgbClr val="00B0F0"/>
                </a:solidFill>
                <a:latin typeface="+mj-lt"/>
              </a:rPr>
              <a:t>2. </a:t>
            </a:r>
            <a:r>
              <a:rPr lang="zh-CN" altLang="zh-CN" sz="2000" dirty="0">
                <a:solidFill>
                  <a:srgbClr val="00B0F0"/>
                </a:solidFill>
                <a:latin typeface="+mj-lt"/>
              </a:rPr>
              <a:t>网络管理中的主要构件</a:t>
            </a:r>
          </a:p>
          <a:p>
            <a:pPr>
              <a:defRPr/>
            </a:pPr>
            <a:r>
              <a:rPr lang="zh-CN" altLang="zh-CN" sz="2000" dirty="0">
                <a:latin typeface="+mj-lt"/>
              </a:rPr>
              <a:t>网络管理系统结构如图</a:t>
            </a:r>
            <a:r>
              <a:rPr lang="en-US" altLang="zh-CN" sz="2000" dirty="0">
                <a:latin typeface="+mj-lt"/>
              </a:rPr>
              <a:t>8-11</a:t>
            </a:r>
            <a:r>
              <a:rPr lang="zh-CN" altLang="zh-CN" sz="2000" dirty="0">
                <a:latin typeface="+mj-lt"/>
              </a:rPr>
              <a:t>所示。</a:t>
            </a:r>
          </a:p>
          <a:p>
            <a:pPr>
              <a:defRPr/>
            </a:pPr>
            <a:endParaRPr lang="zh-CN" altLang="zh-CN" sz="2000" dirty="0">
              <a:solidFill>
                <a:srgbClr val="FF0000"/>
              </a:solidFill>
            </a:endParaRPr>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190750"/>
            <a:ext cx="3087687"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508625" y="3213100"/>
            <a:ext cx="1295400" cy="1200150"/>
          </a:xfrm>
          <a:prstGeom prst="rect">
            <a:avLst/>
          </a:prstGeom>
          <a:noFill/>
        </p:spPr>
        <p:txBody>
          <a:bodyPr>
            <a:spAutoFit/>
          </a:bodyPr>
          <a:lstStyle/>
          <a:p>
            <a:pPr>
              <a:defRPr/>
            </a:pPr>
            <a:r>
              <a:rPr lang="zh-CN" altLang="zh-CN" dirty="0">
                <a:latin typeface="+mn-lt"/>
                <a:ea typeface="+mj-ea"/>
              </a:rPr>
              <a:t>图</a:t>
            </a:r>
            <a:r>
              <a:rPr lang="en-US" altLang="zh-CN" dirty="0">
                <a:latin typeface="+mn-lt"/>
                <a:ea typeface="+mj-ea"/>
              </a:rPr>
              <a:t>8-11  </a:t>
            </a:r>
            <a:r>
              <a:rPr lang="zh-CN" altLang="zh-CN" dirty="0">
                <a:latin typeface="+mn-lt"/>
                <a:ea typeface="+mj-ea"/>
              </a:rPr>
              <a:t>网络管理系统结构</a:t>
            </a:r>
          </a:p>
          <a:p>
            <a:pPr>
              <a:defRPr/>
            </a:pP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72707"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网络管理的基本概念</a:t>
            </a:r>
          </a:p>
          <a:p>
            <a:pPr>
              <a:spcBef>
                <a:spcPct val="0"/>
              </a:spcBef>
            </a:pPr>
            <a:r>
              <a:rPr lang="en-US" altLang="zh-CN" sz="2000" smtClean="0">
                <a:latin typeface="Times New Roman" pitchFamily="18" charset="0"/>
              </a:rPr>
              <a:t>1</a:t>
            </a:r>
            <a:r>
              <a:rPr lang="zh-CN" altLang="zh-CN" sz="2000" smtClean="0">
                <a:latin typeface="Times New Roman" pitchFamily="18" charset="0"/>
              </a:rPr>
              <a:t>）网络管理站</a:t>
            </a:r>
          </a:p>
          <a:p>
            <a:pPr>
              <a:spcBef>
                <a:spcPct val="0"/>
              </a:spcBef>
            </a:pPr>
            <a:r>
              <a:rPr lang="en-US" altLang="zh-CN" sz="2000" smtClean="0">
                <a:latin typeface="Times New Roman" pitchFamily="18" charset="0"/>
              </a:rPr>
              <a:t>        </a:t>
            </a:r>
            <a:r>
              <a:rPr lang="zh-CN" altLang="zh-CN" sz="2000" smtClean="0">
                <a:latin typeface="Times New Roman" pitchFamily="18" charset="0"/>
              </a:rPr>
              <a:t>网络管理站由图形显示工作站和网络管理应用组成。图形显示工作站为网络管理应用软件的运行提供存储、计算、通信和显示服务。网络管理应用主要用来处理大量的数据、对事件进行响应、提供良好的人机接口界面。通过图形用户界面，网络管理员可以看到整个网络的视图、控制被管理的设备。</a:t>
            </a:r>
          </a:p>
          <a:p>
            <a:pPr>
              <a:spcBef>
                <a:spcPct val="0"/>
              </a:spcBef>
            </a:pPr>
            <a:r>
              <a:rPr lang="en-US" altLang="zh-CN" sz="2000" smtClean="0">
                <a:latin typeface="Times New Roman" pitchFamily="18" charset="0"/>
              </a:rPr>
              <a:t>2</a:t>
            </a:r>
            <a:r>
              <a:rPr lang="zh-CN" altLang="zh-CN" sz="2000" smtClean="0">
                <a:latin typeface="Times New Roman" pitchFamily="18" charset="0"/>
              </a:rPr>
              <a:t>）被管理设备</a:t>
            </a:r>
          </a:p>
          <a:p>
            <a:pPr>
              <a:spcBef>
                <a:spcPct val="0"/>
              </a:spcBef>
            </a:pPr>
            <a:r>
              <a:rPr lang="en-US" altLang="zh-CN" sz="2000" smtClean="0">
                <a:latin typeface="Times New Roman" pitchFamily="18" charset="0"/>
              </a:rPr>
              <a:t>        </a:t>
            </a:r>
            <a:r>
              <a:rPr lang="zh-CN" altLang="zh-CN" sz="2000" smtClean="0">
                <a:latin typeface="Times New Roman" pitchFamily="18" charset="0"/>
              </a:rPr>
              <a:t>被管理的设备可以是网络上的任何节点，例如，计算机、打印机、路由器、网络应用等，被管理的设备通常有一个管理代理在后台运行。</a:t>
            </a:r>
          </a:p>
          <a:p>
            <a:pPr>
              <a:spcBef>
                <a:spcPct val="0"/>
              </a:spcBef>
            </a:pPr>
            <a:r>
              <a:rPr lang="en-US" altLang="zh-CN" sz="2000" smtClean="0">
                <a:latin typeface="Times New Roman" pitchFamily="18" charset="0"/>
              </a:rPr>
              <a:t>3</a:t>
            </a:r>
            <a:r>
              <a:rPr lang="zh-CN" altLang="zh-CN" sz="2000" smtClean="0">
                <a:latin typeface="Times New Roman" pitchFamily="18" charset="0"/>
              </a:rPr>
              <a:t>）管理代理</a:t>
            </a:r>
          </a:p>
          <a:p>
            <a:pPr>
              <a:spcBef>
                <a:spcPct val="0"/>
              </a:spcBef>
            </a:pPr>
            <a:r>
              <a:rPr lang="en-US" altLang="zh-CN" sz="2000" smtClean="0">
                <a:latin typeface="Times New Roman" pitchFamily="18" charset="0"/>
              </a:rPr>
              <a:t>        </a:t>
            </a:r>
            <a:r>
              <a:rPr lang="zh-CN" altLang="zh-CN" sz="2000" smtClean="0">
                <a:latin typeface="Times New Roman" pitchFamily="18" charset="0"/>
              </a:rPr>
              <a:t>网络管理协议管理代理向网络管理应用提供被管理设备的信息，同时也可以接收来自网络管理应用的控制信息。</a:t>
            </a:r>
          </a:p>
          <a:p>
            <a:pPr>
              <a:spcBef>
                <a:spcPct val="0"/>
              </a:spcBef>
            </a:pPr>
            <a:r>
              <a:rPr lang="en-US" altLang="zh-CN" sz="2000" smtClean="0">
                <a:latin typeface="Times New Roman" pitchFamily="18" charset="0"/>
              </a:rPr>
              <a:t>4</a:t>
            </a:r>
            <a:r>
              <a:rPr lang="zh-CN" altLang="zh-CN" sz="2000" smtClean="0">
                <a:latin typeface="Times New Roman" pitchFamily="18" charset="0"/>
              </a:rPr>
              <a:t>）网络管理协议</a:t>
            </a:r>
          </a:p>
          <a:p>
            <a:pPr>
              <a:spcBef>
                <a:spcPct val="0"/>
              </a:spcBef>
            </a:pPr>
            <a:r>
              <a:rPr lang="en-US" altLang="zh-CN" sz="2000" smtClean="0">
                <a:latin typeface="Times New Roman" pitchFamily="18" charset="0"/>
              </a:rPr>
              <a:t>        </a:t>
            </a:r>
            <a:r>
              <a:rPr lang="zh-CN" altLang="zh-CN" sz="2000" smtClean="0">
                <a:latin typeface="Times New Roman" pitchFamily="18" charset="0"/>
              </a:rPr>
              <a:t>网络管理信息用于网络管理应用和网络管理之间交换信息，定义网络管理信息的结构、数据格式等。</a:t>
            </a:r>
          </a:p>
          <a:p>
            <a:pPr>
              <a:spcBef>
                <a:spcPct val="0"/>
              </a:spcBef>
            </a:pPr>
            <a:r>
              <a:rPr lang="en-US" altLang="zh-CN" sz="2000" smtClean="0">
                <a:latin typeface="Times New Roman" pitchFamily="18" charset="0"/>
              </a:rPr>
              <a:t>5</a:t>
            </a:r>
            <a:r>
              <a:rPr lang="zh-CN" altLang="zh-CN" sz="2000" smtClean="0">
                <a:latin typeface="Times New Roman" pitchFamily="18" charset="0"/>
              </a:rPr>
              <a:t>）网络管理信息</a:t>
            </a:r>
          </a:p>
          <a:p>
            <a:pPr>
              <a:spcBef>
                <a:spcPct val="0"/>
              </a:spcBef>
            </a:pPr>
            <a:r>
              <a:rPr lang="en-US" altLang="zh-CN" sz="2000" smtClean="0">
                <a:latin typeface="Times New Roman" pitchFamily="18" charset="0"/>
              </a:rPr>
              <a:t>        </a:t>
            </a:r>
            <a:r>
              <a:rPr lang="zh-CN" altLang="zh-CN" sz="2000" smtClean="0">
                <a:latin typeface="Times New Roman" pitchFamily="18" charset="0"/>
              </a:rPr>
              <a:t>网络管理信息是网络管理应用和网络管理代理之间交换的信息，用于监视和控制被管理的设备。</a:t>
            </a:r>
          </a:p>
          <a:p>
            <a:pPr>
              <a:spcBef>
                <a:spcPct val="0"/>
              </a:spcBef>
            </a:pPr>
            <a:endParaRPr lang="zh-CN" altLang="zh-CN" sz="2000" smtClean="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 域名系统</a:t>
            </a:r>
          </a:p>
        </p:txBody>
      </p:sp>
      <p:sp>
        <p:nvSpPr>
          <p:cNvPr id="9219" name="内容占位符 2"/>
          <p:cNvSpPr>
            <a:spLocks noGrp="1"/>
          </p:cNvSpPr>
          <p:nvPr>
            <p:ph idx="1"/>
          </p:nvPr>
        </p:nvSpPr>
        <p:spPr>
          <a:xfrm>
            <a:off x="179388" y="908050"/>
            <a:ext cx="8856662" cy="5761038"/>
          </a:xfrm>
        </p:spPr>
        <p:txBody>
          <a:bodyPr/>
          <a:lstStyle/>
          <a:p>
            <a:pPr>
              <a:spcBef>
                <a:spcPct val="0"/>
              </a:spcBef>
            </a:pPr>
            <a:r>
              <a:rPr lang="zh-CN" altLang="zh-CN" smtClean="0">
                <a:solidFill>
                  <a:srgbClr val="FF0000"/>
                </a:solidFill>
              </a:rPr>
              <a:t>因特网的域名结构</a:t>
            </a:r>
            <a:endParaRPr lang="en-US" altLang="zh-CN" smtClean="0">
              <a:solidFill>
                <a:srgbClr val="FF0000"/>
              </a:solidFill>
            </a:endParaRPr>
          </a:p>
        </p:txBody>
      </p:sp>
      <p:sp>
        <p:nvSpPr>
          <p:cNvPr id="4" name="TextBox 3"/>
          <p:cNvSpPr txBox="1"/>
          <p:nvPr/>
        </p:nvSpPr>
        <p:spPr>
          <a:xfrm>
            <a:off x="2124075" y="1919288"/>
            <a:ext cx="5903913" cy="646112"/>
          </a:xfrm>
          <a:prstGeom prst="rect">
            <a:avLst/>
          </a:prstGeom>
          <a:noFill/>
        </p:spPr>
        <p:txBody>
          <a:bodyPr>
            <a:spAutoFit/>
          </a:bodyPr>
          <a:lstStyle/>
          <a:p>
            <a:pPr>
              <a:defRPr/>
            </a:pPr>
            <a:r>
              <a:rPr lang="zh-CN" altLang="zh-CN" dirty="0">
                <a:latin typeface="+mn-lt"/>
                <a:ea typeface="+mj-ea"/>
              </a:rPr>
              <a:t>表</a:t>
            </a:r>
            <a:r>
              <a:rPr lang="en-US" altLang="zh-CN" dirty="0">
                <a:latin typeface="+mn-lt"/>
                <a:ea typeface="+mj-ea"/>
              </a:rPr>
              <a:t>8-2  </a:t>
            </a:r>
            <a:r>
              <a:rPr lang="zh-CN" altLang="zh-CN" dirty="0">
                <a:latin typeface="+mn-lt"/>
                <a:ea typeface="+mj-ea"/>
              </a:rPr>
              <a:t>通用的国际域名</a:t>
            </a:r>
            <a:r>
              <a:rPr lang="en-US" altLang="zh-CN" dirty="0">
                <a:latin typeface="+mn-lt"/>
                <a:ea typeface="+mj-ea"/>
              </a:rPr>
              <a:t>(</a:t>
            </a:r>
            <a:r>
              <a:rPr lang="zh-CN" altLang="zh-CN" dirty="0">
                <a:latin typeface="+mn-lt"/>
                <a:ea typeface="+mj-ea"/>
              </a:rPr>
              <a:t>以机构性质划分的类别域名</a:t>
            </a:r>
            <a:r>
              <a:rPr lang="en-US" altLang="zh-CN" dirty="0">
                <a:latin typeface="+mn-lt"/>
                <a:ea typeface="+mj-ea"/>
              </a:rPr>
              <a:t>)</a:t>
            </a:r>
            <a:endParaRPr lang="zh-CN" altLang="zh-CN" dirty="0">
              <a:latin typeface="+mn-lt"/>
              <a:ea typeface="+mj-ea"/>
            </a:endParaRPr>
          </a:p>
          <a:p>
            <a:pPr>
              <a:defRPr/>
            </a:pPr>
            <a:endParaRPr lang="zh-CN" altLang="en-US" dirty="0"/>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09825"/>
            <a:ext cx="8135938"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73731"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网络管理的基本概念</a:t>
            </a:r>
          </a:p>
          <a:p>
            <a:pPr>
              <a:spcBef>
                <a:spcPct val="0"/>
              </a:spcBef>
            </a:pPr>
            <a:r>
              <a:rPr lang="en-US" altLang="zh-CN" sz="2000" smtClean="0">
                <a:latin typeface="Times New Roman" pitchFamily="18" charset="0"/>
              </a:rPr>
              <a:t>        </a:t>
            </a:r>
            <a:r>
              <a:rPr lang="zh-CN" altLang="zh-CN" sz="2000" smtClean="0">
                <a:latin typeface="Times New Roman" pitchFamily="18" charset="0"/>
              </a:rPr>
              <a:t>网络管理软件（包括网络管理应用和网络管理代理）通常基于特定的网络管理协议，其功能的强弱和网络管理协议有很大关系。大多数网络管理软件通常是基于开放的网络管理协议，也有的是基于设备厂商专用的网络管理协议。在网络管理软件的选用上，主要考虑以下因素：</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）网络环境，指网络覆盖的地理范围和网络的特点。</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）网络管理需求。</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）费用。</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）网络工作站的操作系统。</a:t>
            </a:r>
          </a:p>
          <a:p>
            <a:pPr>
              <a:spcBef>
                <a:spcPct val="0"/>
              </a:spcBef>
            </a:pPr>
            <a:r>
              <a:rPr lang="en-US" altLang="zh-CN" sz="2000" smtClean="0">
                <a:solidFill>
                  <a:srgbClr val="00B0F0"/>
                </a:solidFill>
                <a:latin typeface="Times New Roman" pitchFamily="18" charset="0"/>
              </a:rPr>
              <a:t>3. </a:t>
            </a:r>
            <a:r>
              <a:rPr lang="zh-CN" altLang="zh-CN" sz="2000" smtClean="0">
                <a:solidFill>
                  <a:srgbClr val="00B0F0"/>
                </a:solidFill>
                <a:latin typeface="Times New Roman" pitchFamily="18" charset="0"/>
              </a:rPr>
              <a:t>网络管理的功能</a:t>
            </a:r>
          </a:p>
          <a:p>
            <a:pPr>
              <a:spcBef>
                <a:spcPct val="0"/>
              </a:spcBef>
            </a:pPr>
            <a:r>
              <a:rPr lang="en-US" altLang="zh-CN" sz="2000" smtClean="0">
                <a:latin typeface="Times New Roman" pitchFamily="18" charset="0"/>
              </a:rPr>
              <a:t>1</a:t>
            </a:r>
            <a:r>
              <a:rPr lang="zh-CN" altLang="zh-CN" sz="2000" smtClean="0">
                <a:latin typeface="Times New Roman" pitchFamily="18" charset="0"/>
              </a:rPr>
              <a:t>）性能管理</a:t>
            </a:r>
          </a:p>
          <a:p>
            <a:pPr>
              <a:spcBef>
                <a:spcPct val="0"/>
              </a:spcBef>
            </a:pPr>
            <a:r>
              <a:rPr lang="en-US" altLang="zh-CN" sz="2000" smtClean="0">
                <a:latin typeface="Times New Roman" pitchFamily="18" charset="0"/>
              </a:rPr>
              <a:t>        </a:t>
            </a:r>
            <a:r>
              <a:rPr lang="zh-CN" altLang="zh-CN" sz="2000" smtClean="0">
                <a:latin typeface="Times New Roman" pitchFamily="18" charset="0"/>
              </a:rPr>
              <a:t>性能管理用于衡量和呈现网络特性的各个方面，使网络性能维持在一个可以被接受的水平上。具体功能如下：</a:t>
            </a:r>
          </a:p>
          <a:p>
            <a:pPr lvl="1">
              <a:spcBef>
                <a:spcPct val="0"/>
              </a:spcBef>
            </a:pPr>
            <a:r>
              <a:rPr lang="zh-CN" altLang="zh-CN" sz="2000" smtClean="0">
                <a:latin typeface="Times New Roman" pitchFamily="18" charset="0"/>
              </a:rPr>
              <a:t>收集网络管理者感兴趣的那些变量的性能数据。</a:t>
            </a:r>
          </a:p>
          <a:p>
            <a:pPr lvl="1">
              <a:spcBef>
                <a:spcPct val="0"/>
              </a:spcBef>
            </a:pPr>
            <a:r>
              <a:rPr lang="zh-CN" altLang="zh-CN" sz="2000" smtClean="0">
                <a:latin typeface="Times New Roman" pitchFamily="18" charset="0"/>
              </a:rPr>
              <a:t>分析这些数据，以判断是否处于正常（基线）水平并产生相应的报告。</a:t>
            </a:r>
          </a:p>
          <a:p>
            <a:pPr lvl="1">
              <a:spcBef>
                <a:spcPct val="0"/>
              </a:spcBef>
            </a:pPr>
            <a:r>
              <a:rPr lang="zh-CN" altLang="zh-CN" sz="2000" smtClean="0">
                <a:latin typeface="Times New Roman" pitchFamily="18" charset="0"/>
              </a:rPr>
              <a:t>为每个重要的变量确定一个合适的性能阈值，超过该阈值就意味着出现了应该注意的网络故障。</a:t>
            </a:r>
          </a:p>
          <a:p>
            <a:pPr>
              <a:spcBef>
                <a:spcPct val="0"/>
              </a:spcBef>
            </a:pPr>
            <a:endParaRPr lang="zh-CN" altLang="zh-CN" sz="2000" smtClean="0">
              <a:solidFill>
                <a:srgbClr val="FF00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74755"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网络管理的基本概念</a:t>
            </a:r>
          </a:p>
          <a:p>
            <a:pPr>
              <a:spcBef>
                <a:spcPct val="0"/>
              </a:spcBef>
            </a:pPr>
            <a:r>
              <a:rPr lang="en-US" altLang="zh-CN" sz="1800" smtClean="0">
                <a:latin typeface="Times New Roman" pitchFamily="18" charset="0"/>
              </a:rPr>
              <a:t> 2</a:t>
            </a:r>
            <a:r>
              <a:rPr lang="zh-CN" altLang="zh-CN" sz="1800" smtClean="0">
                <a:latin typeface="Times New Roman" pitchFamily="18" charset="0"/>
              </a:rPr>
              <a:t>）故障管理</a:t>
            </a:r>
          </a:p>
          <a:p>
            <a:pPr>
              <a:spcBef>
                <a:spcPct val="0"/>
              </a:spcBef>
            </a:pPr>
            <a:r>
              <a:rPr lang="zh-CN" altLang="zh-CN" sz="1800" smtClean="0">
                <a:latin typeface="Times New Roman" pitchFamily="18" charset="0"/>
              </a:rPr>
              <a:t>故障管理用于检测、记录网络故障并通知给用户，尽可能自动修复网络故障以使网络能有效地运行。具体功能如下：</a:t>
            </a:r>
          </a:p>
          <a:p>
            <a:pPr lvl="1">
              <a:spcBef>
                <a:spcPct val="0"/>
              </a:spcBef>
            </a:pPr>
            <a:r>
              <a:rPr lang="zh-CN" altLang="zh-CN" sz="1800" smtClean="0">
                <a:latin typeface="Times New Roman" pitchFamily="18" charset="0"/>
              </a:rPr>
              <a:t>检测被管理对象的差错或接收差错事件报告。</a:t>
            </a:r>
          </a:p>
          <a:p>
            <a:pPr lvl="1">
              <a:spcBef>
                <a:spcPct val="0"/>
              </a:spcBef>
            </a:pPr>
            <a:r>
              <a:rPr lang="zh-CN" altLang="zh-CN" sz="1800" smtClean="0">
                <a:latin typeface="Times New Roman" pitchFamily="18" charset="0"/>
              </a:rPr>
              <a:t>在紧急情况下启用备用资源用于服务。</a:t>
            </a:r>
          </a:p>
          <a:p>
            <a:pPr lvl="1">
              <a:spcBef>
                <a:spcPct val="0"/>
              </a:spcBef>
            </a:pPr>
            <a:r>
              <a:rPr lang="zh-CN" altLang="zh-CN" sz="1800" smtClean="0">
                <a:latin typeface="Times New Roman" pitchFamily="18" charset="0"/>
              </a:rPr>
              <a:t>创建和维护差错日志库并对其进行分析。</a:t>
            </a:r>
          </a:p>
          <a:p>
            <a:pPr lvl="1">
              <a:spcBef>
                <a:spcPct val="0"/>
              </a:spcBef>
            </a:pPr>
            <a:r>
              <a:rPr lang="zh-CN" altLang="zh-CN" sz="1800" smtClean="0">
                <a:latin typeface="Times New Roman" pitchFamily="18" charset="0"/>
              </a:rPr>
              <a:t>对故障进行诊断测试、跟踪、识别和定位。</a:t>
            </a:r>
          </a:p>
          <a:p>
            <a:pPr lvl="1">
              <a:spcBef>
                <a:spcPct val="0"/>
              </a:spcBef>
            </a:pPr>
            <a:r>
              <a:rPr lang="zh-CN" altLang="zh-CN" sz="1800" smtClean="0">
                <a:latin typeface="Times New Roman" pitchFamily="18" charset="0"/>
              </a:rPr>
              <a:t>对有故障资源进行更换、修复，或采取其他恢复措施使其重新投入使用。</a:t>
            </a:r>
          </a:p>
          <a:p>
            <a:pPr>
              <a:spcBef>
                <a:spcPct val="0"/>
              </a:spcBef>
            </a:pPr>
            <a:r>
              <a:rPr lang="en-US" altLang="zh-CN" sz="1800" smtClean="0">
                <a:latin typeface="Times New Roman" pitchFamily="18" charset="0"/>
              </a:rPr>
              <a:t>3</a:t>
            </a:r>
            <a:r>
              <a:rPr lang="zh-CN" altLang="zh-CN" sz="1800" smtClean="0">
                <a:latin typeface="Times New Roman" pitchFamily="18" charset="0"/>
              </a:rPr>
              <a:t>）配置管理</a:t>
            </a:r>
          </a:p>
          <a:p>
            <a:pPr>
              <a:spcBef>
                <a:spcPct val="0"/>
              </a:spcBef>
            </a:pPr>
            <a:r>
              <a:rPr lang="zh-CN" altLang="zh-CN" sz="1800" smtClean="0">
                <a:latin typeface="Times New Roman" pitchFamily="18" charset="0"/>
              </a:rPr>
              <a:t>配置管理用于监视网络和系统的配置信息，以便跟踪和管理不同的软硬件元素对网络操作的作用。具体功能如下：</a:t>
            </a:r>
          </a:p>
          <a:p>
            <a:pPr lvl="1">
              <a:spcBef>
                <a:spcPct val="0"/>
              </a:spcBef>
            </a:pPr>
            <a:r>
              <a:rPr lang="zh-CN" altLang="zh-CN" sz="1800" smtClean="0">
                <a:latin typeface="Times New Roman" pitchFamily="18" charset="0"/>
              </a:rPr>
              <a:t>网络资源的配置及其活动状态的监视。</a:t>
            </a:r>
          </a:p>
          <a:p>
            <a:pPr lvl="1">
              <a:spcBef>
                <a:spcPct val="0"/>
              </a:spcBef>
            </a:pPr>
            <a:r>
              <a:rPr lang="zh-CN" altLang="zh-CN" sz="1800" smtClean="0">
                <a:latin typeface="Times New Roman" pitchFamily="18" charset="0"/>
              </a:rPr>
              <a:t>网络资源之间的关系的监视与控制。</a:t>
            </a:r>
          </a:p>
          <a:p>
            <a:pPr lvl="1">
              <a:spcBef>
                <a:spcPct val="0"/>
              </a:spcBef>
            </a:pPr>
            <a:r>
              <a:rPr lang="zh-CN" altLang="zh-CN" sz="1800" smtClean="0">
                <a:latin typeface="Times New Roman" pitchFamily="18" charset="0"/>
              </a:rPr>
              <a:t>加入新资源，删除旧资源，定义新的管理对象。</a:t>
            </a:r>
          </a:p>
          <a:p>
            <a:pPr lvl="1">
              <a:spcBef>
                <a:spcPct val="0"/>
              </a:spcBef>
            </a:pPr>
            <a:r>
              <a:rPr lang="zh-CN" altLang="zh-CN" sz="1800" smtClean="0">
                <a:latin typeface="Times New Roman" pitchFamily="18" charset="0"/>
              </a:rPr>
              <a:t>识别管理对象，给每个对象分配名字。</a:t>
            </a:r>
          </a:p>
          <a:p>
            <a:pPr lvl="1">
              <a:spcBef>
                <a:spcPct val="0"/>
              </a:spcBef>
            </a:pPr>
            <a:r>
              <a:rPr lang="zh-CN" altLang="zh-CN" sz="1800" smtClean="0">
                <a:latin typeface="Times New Roman" pitchFamily="18" charset="0"/>
              </a:rPr>
              <a:t>初始化对象，启动、关闭对象。</a:t>
            </a:r>
          </a:p>
          <a:p>
            <a:pPr lvl="1">
              <a:spcBef>
                <a:spcPct val="0"/>
              </a:spcBef>
            </a:pPr>
            <a:r>
              <a:rPr lang="zh-CN" altLang="zh-CN" sz="1800" smtClean="0">
                <a:latin typeface="Times New Roman" pitchFamily="18" charset="0"/>
              </a:rPr>
              <a:t>管理各个对象之间的关系。</a:t>
            </a:r>
          </a:p>
          <a:p>
            <a:pPr lvl="1">
              <a:spcBef>
                <a:spcPct val="0"/>
              </a:spcBef>
            </a:pPr>
            <a:r>
              <a:rPr lang="zh-CN" altLang="zh-CN" sz="1800" smtClean="0">
                <a:latin typeface="Times New Roman" pitchFamily="18" charset="0"/>
              </a:rPr>
              <a:t>改变管理对象的参数。</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51203" name="内容占位符 5"/>
          <p:cNvSpPr>
            <a:spLocks noGrp="1"/>
          </p:cNvSpPr>
          <p:nvPr>
            <p:ph idx="1"/>
          </p:nvPr>
        </p:nvSpPr>
        <p:spPr>
          <a:xfrm>
            <a:off x="107950" y="908050"/>
            <a:ext cx="9001125" cy="5805488"/>
          </a:xfrm>
        </p:spPr>
        <p:txBody>
          <a:bodyPr/>
          <a:lstStyle/>
          <a:p>
            <a:pPr>
              <a:defRPr/>
            </a:pPr>
            <a:r>
              <a:rPr lang="zh-CN" altLang="zh-CN" dirty="0" smtClean="0">
                <a:solidFill>
                  <a:srgbClr val="FF0000"/>
                </a:solidFill>
              </a:rPr>
              <a:t>网络管理</a:t>
            </a:r>
            <a:r>
              <a:rPr lang="zh-CN" altLang="zh-CN" dirty="0">
                <a:solidFill>
                  <a:srgbClr val="FF0000"/>
                </a:solidFill>
              </a:rPr>
              <a:t>的基本概念</a:t>
            </a:r>
          </a:p>
          <a:p>
            <a:pPr>
              <a:defRPr/>
            </a:pPr>
            <a:r>
              <a:rPr lang="en-US" altLang="zh-CN" sz="1800" dirty="0">
                <a:latin typeface="+mn-lt"/>
              </a:rPr>
              <a:t>4</a:t>
            </a:r>
            <a:r>
              <a:rPr lang="zh-CN" altLang="zh-CN" sz="1800" dirty="0">
                <a:latin typeface="+mn-lt"/>
              </a:rPr>
              <a:t>）计费管理</a:t>
            </a:r>
          </a:p>
          <a:p>
            <a:pPr>
              <a:defRPr/>
            </a:pPr>
            <a:r>
              <a:rPr lang="en-US" altLang="zh-CN" sz="1800" dirty="0" smtClean="0">
                <a:latin typeface="+mn-lt"/>
              </a:rPr>
              <a:t>        </a:t>
            </a:r>
            <a:r>
              <a:rPr lang="zh-CN" altLang="zh-CN" sz="1800" dirty="0" smtClean="0">
                <a:latin typeface="+mn-lt"/>
              </a:rPr>
              <a:t>计费</a:t>
            </a:r>
            <a:r>
              <a:rPr lang="zh-CN" altLang="zh-CN" sz="1800" dirty="0">
                <a:latin typeface="+mn-lt"/>
              </a:rPr>
              <a:t>管理用于对用户使用网络资源的情况随时进行记录，并根据预定的计算方法和收费标准来核算用户的通信费用。具体功能如下：</a:t>
            </a:r>
          </a:p>
          <a:p>
            <a:pPr lvl="1">
              <a:defRPr/>
            </a:pPr>
            <a:r>
              <a:rPr lang="zh-CN" altLang="zh-CN" sz="1800" dirty="0">
                <a:latin typeface="+mn-lt"/>
              </a:rPr>
              <a:t>统计网络效益数据，以便确定不同时期和不同时段的费率。</a:t>
            </a:r>
          </a:p>
          <a:p>
            <a:pPr lvl="1">
              <a:defRPr/>
            </a:pPr>
            <a:r>
              <a:rPr lang="zh-CN" altLang="zh-CN" sz="1800" dirty="0">
                <a:latin typeface="+mn-lt"/>
              </a:rPr>
              <a:t>根据用户使用的特定业务和计费方式，确定和计算各个用户的费用。</a:t>
            </a:r>
          </a:p>
          <a:p>
            <a:pPr lvl="1">
              <a:defRPr/>
            </a:pPr>
            <a:r>
              <a:rPr lang="zh-CN" altLang="zh-CN" sz="1800" dirty="0">
                <a:latin typeface="+mn-lt"/>
              </a:rPr>
              <a:t>账务管理、分类和稽查功能。</a:t>
            </a:r>
          </a:p>
          <a:p>
            <a:pPr>
              <a:defRPr/>
            </a:pPr>
            <a:r>
              <a:rPr lang="en-US" altLang="zh-CN" sz="1800" dirty="0">
                <a:latin typeface="+mn-lt"/>
              </a:rPr>
              <a:t>5</a:t>
            </a:r>
            <a:r>
              <a:rPr lang="zh-CN" altLang="zh-CN" sz="1800" dirty="0">
                <a:latin typeface="+mn-lt"/>
              </a:rPr>
              <a:t>）安全管理</a:t>
            </a:r>
          </a:p>
          <a:p>
            <a:pPr>
              <a:defRPr/>
            </a:pPr>
            <a:r>
              <a:rPr lang="en-US" altLang="zh-CN" sz="1800" dirty="0" smtClean="0">
                <a:latin typeface="+mn-lt"/>
              </a:rPr>
              <a:t>        </a:t>
            </a:r>
            <a:r>
              <a:rPr lang="zh-CN" altLang="zh-CN" sz="1800" dirty="0" smtClean="0">
                <a:latin typeface="+mn-lt"/>
              </a:rPr>
              <a:t>安全管理</a:t>
            </a:r>
            <a:r>
              <a:rPr lang="zh-CN" altLang="zh-CN" sz="1800" dirty="0">
                <a:latin typeface="+mn-lt"/>
              </a:rPr>
              <a:t>用于控制对网络资源的访问，以保证网络不被有意或无意地侵害，并保证敏感信息不被那些未授权的用户访问。具体功能如下：</a:t>
            </a:r>
          </a:p>
          <a:p>
            <a:pPr lvl="1">
              <a:defRPr/>
            </a:pPr>
            <a:r>
              <a:rPr lang="zh-CN" altLang="zh-CN" sz="1800" dirty="0">
                <a:latin typeface="+mn-lt"/>
              </a:rPr>
              <a:t>标识重要的网络资源（包括系统、文件和其他实体）。</a:t>
            </a:r>
          </a:p>
          <a:p>
            <a:pPr lvl="1">
              <a:defRPr/>
            </a:pPr>
            <a:r>
              <a:rPr lang="zh-CN" altLang="zh-CN" sz="1800" dirty="0">
                <a:latin typeface="+mn-lt"/>
              </a:rPr>
              <a:t>确定重要的网络资源和用户集间的映射关系。</a:t>
            </a:r>
          </a:p>
          <a:p>
            <a:pPr lvl="1">
              <a:defRPr/>
            </a:pPr>
            <a:r>
              <a:rPr lang="zh-CN" altLang="zh-CN" sz="1800" dirty="0">
                <a:latin typeface="+mn-lt"/>
              </a:rPr>
              <a:t>监视对重要网络资源的访问。</a:t>
            </a:r>
          </a:p>
          <a:p>
            <a:pPr lvl="1">
              <a:defRPr/>
            </a:pPr>
            <a:r>
              <a:rPr lang="zh-CN" altLang="zh-CN" sz="1800" dirty="0">
                <a:latin typeface="+mn-lt"/>
              </a:rPr>
              <a:t>记录对重要网络资源的非法访问</a:t>
            </a:r>
            <a:r>
              <a:rPr lang="zh-CN" altLang="zh-CN" sz="1800" dirty="0" smtClean="0">
                <a:latin typeface="+mn-lt"/>
              </a:rPr>
              <a:t>。</a:t>
            </a:r>
            <a:endParaRPr lang="en-US" altLang="zh-CN" sz="1800" dirty="0">
              <a:latin typeface="+mn-lt"/>
            </a:endParaRPr>
          </a:p>
          <a:p>
            <a:pPr marL="457200" lvl="1" indent="0">
              <a:buFont typeface="Wingdings" pitchFamily="2" charset="2"/>
              <a:buNone/>
              <a:defRPr/>
            </a:pPr>
            <a:endParaRPr lang="zh-CN" altLang="zh-CN" sz="1800" dirty="0">
              <a:latin typeface="+mn-lt"/>
            </a:endParaRPr>
          </a:p>
          <a:p>
            <a:pPr>
              <a:defRPr/>
            </a:pPr>
            <a:r>
              <a:rPr lang="en-US" altLang="zh-CN" sz="1800" dirty="0" smtClean="0">
                <a:latin typeface="+mn-lt"/>
              </a:rPr>
              <a:t>         </a:t>
            </a:r>
            <a:r>
              <a:rPr lang="zh-CN" altLang="zh-CN" sz="1800" dirty="0" smtClean="0">
                <a:latin typeface="+mn-lt"/>
              </a:rPr>
              <a:t>若要</a:t>
            </a:r>
            <a:r>
              <a:rPr lang="zh-CN" altLang="zh-CN" sz="1800" dirty="0">
                <a:latin typeface="+mn-lt"/>
              </a:rPr>
              <a:t>管理某个对象，就必然会给该对象添加一些软件或硬件，但这种</a:t>
            </a:r>
            <a:r>
              <a:rPr lang="en-US" altLang="zh-CN" sz="1800" dirty="0">
                <a:latin typeface="+mn-lt"/>
              </a:rPr>
              <a:t>“</a:t>
            </a:r>
            <a:r>
              <a:rPr lang="zh-CN" altLang="zh-CN" sz="1800" dirty="0">
                <a:latin typeface="+mn-lt"/>
              </a:rPr>
              <a:t>添加</a:t>
            </a:r>
            <a:r>
              <a:rPr lang="en-US" altLang="zh-CN" sz="1800" dirty="0">
                <a:latin typeface="+mn-lt"/>
              </a:rPr>
              <a:t>”</a:t>
            </a:r>
            <a:r>
              <a:rPr lang="zh-CN" altLang="zh-CN" sz="1800" dirty="0">
                <a:latin typeface="+mn-lt"/>
              </a:rPr>
              <a:t>必须对原有对象的影响尽量小些。简单网络管理协议</a:t>
            </a:r>
            <a:r>
              <a:rPr lang="en-US" altLang="zh-CN" sz="1800" dirty="0">
                <a:latin typeface="+mn-lt"/>
              </a:rPr>
              <a:t>SNMP</a:t>
            </a:r>
            <a:r>
              <a:rPr lang="zh-CN" altLang="zh-CN" sz="1800" dirty="0">
                <a:latin typeface="+mn-lt"/>
              </a:rPr>
              <a:t>中的管理程序和代理程序按客户服务器方式工作。</a:t>
            </a:r>
            <a:r>
              <a:rPr lang="en-US" altLang="zh-CN" sz="1800" dirty="0">
                <a:latin typeface="+mn-lt"/>
              </a:rPr>
              <a:t>SNMP</a:t>
            </a:r>
            <a:r>
              <a:rPr lang="zh-CN" altLang="zh-CN" sz="1800" dirty="0">
                <a:latin typeface="+mn-lt"/>
              </a:rPr>
              <a:t>发布于</a:t>
            </a:r>
            <a:r>
              <a:rPr lang="en-US" altLang="zh-CN" sz="1800" dirty="0">
                <a:latin typeface="+mn-lt"/>
              </a:rPr>
              <a:t>1988</a:t>
            </a:r>
            <a:r>
              <a:rPr lang="zh-CN" altLang="zh-CN" sz="1800" dirty="0">
                <a:latin typeface="+mn-lt"/>
              </a:rPr>
              <a:t>年，</a:t>
            </a:r>
            <a:r>
              <a:rPr lang="en-US" altLang="zh-CN" sz="1800" dirty="0">
                <a:latin typeface="+mn-lt"/>
              </a:rPr>
              <a:t>IETF</a:t>
            </a:r>
            <a:r>
              <a:rPr lang="zh-CN" altLang="zh-CN" sz="1800" dirty="0">
                <a:latin typeface="+mn-lt"/>
              </a:rPr>
              <a:t>在</a:t>
            </a:r>
            <a:r>
              <a:rPr lang="en-US" altLang="zh-CN" sz="1800" dirty="0">
                <a:latin typeface="+mn-lt"/>
              </a:rPr>
              <a:t>1990</a:t>
            </a:r>
            <a:r>
              <a:rPr lang="zh-CN" altLang="zh-CN" sz="1800" dirty="0">
                <a:latin typeface="+mn-lt"/>
              </a:rPr>
              <a:t>年将</a:t>
            </a:r>
            <a:r>
              <a:rPr lang="en-US" altLang="zh-CN" sz="1800" dirty="0">
                <a:latin typeface="+mn-lt"/>
              </a:rPr>
              <a:t>SNMP</a:t>
            </a:r>
            <a:r>
              <a:rPr lang="zh-CN" altLang="zh-CN" sz="1800" dirty="0">
                <a:latin typeface="+mn-lt"/>
              </a:rPr>
              <a:t>定为因特网的正式标准，以后又有了新版本</a:t>
            </a:r>
            <a:r>
              <a:rPr lang="en-US" altLang="zh-CN" sz="1800" dirty="0">
                <a:latin typeface="+mn-lt"/>
              </a:rPr>
              <a:t>SNMP v2</a:t>
            </a:r>
            <a:r>
              <a:rPr lang="zh-CN" altLang="zh-CN" sz="1800" dirty="0">
                <a:latin typeface="+mn-lt"/>
              </a:rPr>
              <a:t>和</a:t>
            </a:r>
            <a:r>
              <a:rPr lang="en-US" altLang="zh-CN" sz="1800" dirty="0">
                <a:latin typeface="+mn-lt"/>
              </a:rPr>
              <a:t>SNMP v3</a:t>
            </a:r>
            <a:r>
              <a:rPr lang="zh-CN" altLang="zh-CN" sz="1800" dirty="0">
                <a:latin typeface="+mn-lt"/>
              </a:rPr>
              <a:t>，因此原来的</a:t>
            </a:r>
            <a:r>
              <a:rPr lang="en-US" altLang="zh-CN" sz="1800" dirty="0">
                <a:latin typeface="+mn-lt"/>
              </a:rPr>
              <a:t>SNMP</a:t>
            </a:r>
            <a:r>
              <a:rPr lang="zh-CN" altLang="zh-CN" sz="1800" dirty="0">
                <a:latin typeface="+mn-lt"/>
              </a:rPr>
              <a:t>又称为</a:t>
            </a:r>
            <a:r>
              <a:rPr lang="en-US" altLang="zh-CN" sz="1800" dirty="0">
                <a:latin typeface="+mn-lt"/>
              </a:rPr>
              <a:t>SNMP v1</a:t>
            </a:r>
            <a:r>
              <a:rPr lang="zh-CN" altLang="zh-CN" sz="1800" dirty="0">
                <a:latin typeface="+mn-lt"/>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76803"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网络管理的基本概念</a:t>
            </a:r>
          </a:p>
          <a:p>
            <a:pPr>
              <a:spcBef>
                <a:spcPct val="0"/>
              </a:spcBef>
            </a:pPr>
            <a:r>
              <a:rPr lang="en-US" altLang="zh-CN" sz="1800" smtClean="0">
                <a:latin typeface="Times New Roman" pitchFamily="18" charset="0"/>
              </a:rPr>
              <a:t>        SNMP</a:t>
            </a:r>
            <a:r>
              <a:rPr lang="zh-CN" altLang="zh-CN" sz="1800" smtClean="0">
                <a:latin typeface="Times New Roman" pitchFamily="18" charset="0"/>
              </a:rPr>
              <a:t>最重要的指导思想就是要尽可能简单。</a:t>
            </a:r>
            <a:r>
              <a:rPr lang="en-US" altLang="zh-CN" sz="1800" smtClean="0">
                <a:latin typeface="Times New Roman" pitchFamily="18" charset="0"/>
              </a:rPr>
              <a:t>SNMP</a:t>
            </a:r>
            <a:r>
              <a:rPr lang="zh-CN" altLang="zh-CN" sz="1800" smtClean="0">
                <a:latin typeface="Times New Roman" pitchFamily="18" charset="0"/>
              </a:rPr>
              <a:t>的基本功能包括监视网络性能、检测分析网络差错和配置网络设备等。在网络正常工作时，</a:t>
            </a:r>
            <a:r>
              <a:rPr lang="en-US" altLang="zh-CN" sz="1800" smtClean="0">
                <a:latin typeface="Times New Roman" pitchFamily="18" charset="0"/>
              </a:rPr>
              <a:t>SNMP</a:t>
            </a:r>
            <a:r>
              <a:rPr lang="zh-CN" altLang="zh-CN" sz="1800" smtClean="0">
                <a:latin typeface="Times New Roman" pitchFamily="18" charset="0"/>
              </a:rPr>
              <a:t>可实现统计、配置和测试等功能。当网络出故障时，可实现各种差错检测和恢复功能。虽然</a:t>
            </a:r>
            <a:r>
              <a:rPr lang="en-US" altLang="zh-CN" sz="1800" smtClean="0">
                <a:latin typeface="Times New Roman" pitchFamily="18" charset="0"/>
              </a:rPr>
              <a:t>SNMP</a:t>
            </a:r>
            <a:r>
              <a:rPr lang="zh-CN" altLang="zh-CN" sz="1800" smtClean="0">
                <a:latin typeface="Times New Roman" pitchFamily="18" charset="0"/>
              </a:rPr>
              <a:t>是在</a:t>
            </a:r>
            <a:r>
              <a:rPr lang="en-US" altLang="zh-CN" sz="1800" smtClean="0">
                <a:latin typeface="Times New Roman" pitchFamily="18" charset="0"/>
              </a:rPr>
              <a:t>TCP/IP</a:t>
            </a:r>
            <a:r>
              <a:rPr lang="zh-CN" altLang="zh-CN" sz="1800" smtClean="0">
                <a:latin typeface="Times New Roman" pitchFamily="18" charset="0"/>
              </a:rPr>
              <a:t>基础上的网络管理协议，但也可扩展到其他类型的网络设备上。 </a:t>
            </a:r>
          </a:p>
          <a:p>
            <a:pPr>
              <a:spcBef>
                <a:spcPct val="0"/>
              </a:spcBef>
            </a:pPr>
            <a:r>
              <a:rPr lang="en-US" altLang="zh-CN" sz="1800" smtClean="0">
                <a:latin typeface="Times New Roman" pitchFamily="18" charset="0"/>
              </a:rPr>
              <a:t>4.  SNMP</a:t>
            </a:r>
            <a:r>
              <a:rPr lang="zh-CN" altLang="zh-CN" sz="1800" smtClean="0">
                <a:latin typeface="Times New Roman" pitchFamily="18" charset="0"/>
              </a:rPr>
              <a:t>体系结构</a:t>
            </a:r>
          </a:p>
          <a:p>
            <a:pPr>
              <a:spcBef>
                <a:spcPct val="0"/>
              </a:spcBef>
            </a:pPr>
            <a:r>
              <a:rPr lang="en-US" altLang="zh-CN" sz="1800" smtClean="0">
                <a:latin typeface="Times New Roman" pitchFamily="18" charset="0"/>
              </a:rPr>
              <a:t>        SNMP</a:t>
            </a:r>
            <a:r>
              <a:rPr lang="zh-CN" altLang="zh-CN" sz="1800" smtClean="0">
                <a:latin typeface="Times New Roman" pitchFamily="18" charset="0"/>
              </a:rPr>
              <a:t>体系结构如图</a:t>
            </a:r>
            <a:r>
              <a:rPr lang="en-US" altLang="zh-CN" sz="1800" smtClean="0">
                <a:latin typeface="Times New Roman" pitchFamily="18" charset="0"/>
              </a:rPr>
              <a:t>8-12</a:t>
            </a:r>
            <a:r>
              <a:rPr lang="zh-CN" altLang="zh-CN" sz="1800" smtClean="0">
                <a:latin typeface="Times New Roman" pitchFamily="18" charset="0"/>
              </a:rPr>
              <a:t>所示。</a:t>
            </a:r>
          </a:p>
          <a:p>
            <a:pPr>
              <a:spcBef>
                <a:spcPct val="0"/>
              </a:spcBef>
            </a:pPr>
            <a:r>
              <a:rPr lang="en-US" altLang="zh-CN" sz="1800" smtClean="0">
                <a:latin typeface="Times New Roman" pitchFamily="18" charset="0"/>
              </a:rPr>
              <a:t>1</a:t>
            </a:r>
            <a:r>
              <a:rPr lang="zh-CN" altLang="zh-CN" sz="1800" smtClean="0">
                <a:latin typeface="Times New Roman" pitchFamily="18" charset="0"/>
              </a:rPr>
              <a:t>）管理信息结构</a:t>
            </a:r>
          </a:p>
          <a:p>
            <a:pPr>
              <a:spcBef>
                <a:spcPct val="0"/>
              </a:spcBef>
            </a:pPr>
            <a:r>
              <a:rPr lang="en-US" altLang="zh-CN" sz="1800" smtClean="0">
                <a:latin typeface="Times New Roman" pitchFamily="18" charset="0"/>
              </a:rPr>
              <a:t>        </a:t>
            </a:r>
            <a:r>
              <a:rPr lang="zh-CN" altLang="zh-CN" sz="1800" smtClean="0">
                <a:latin typeface="Times New Roman" pitchFamily="18" charset="0"/>
              </a:rPr>
              <a:t>管理信息结构定义了每一个被管理对象（代理）有关的信息，以及如何用</a:t>
            </a:r>
            <a:r>
              <a:rPr lang="en-US" altLang="zh-CN" sz="1800" smtClean="0">
                <a:latin typeface="Times New Roman" pitchFamily="18" charset="0"/>
              </a:rPr>
              <a:t>ASN.1</a:t>
            </a:r>
            <a:r>
              <a:rPr lang="zh-CN" altLang="zh-CN" sz="1800" smtClean="0">
                <a:latin typeface="Times New Roman" pitchFamily="18" charset="0"/>
              </a:rPr>
              <a:t>描述这些信息在管理信息库中的表示。</a:t>
            </a:r>
          </a:p>
          <a:p>
            <a:pPr>
              <a:spcBef>
                <a:spcPct val="0"/>
              </a:spcBef>
            </a:pPr>
            <a:r>
              <a:rPr lang="en-US" altLang="zh-CN" sz="1800" smtClean="0">
                <a:latin typeface="Times New Roman" pitchFamily="18" charset="0"/>
              </a:rPr>
              <a:t>2</a:t>
            </a:r>
            <a:r>
              <a:rPr lang="zh-CN" altLang="zh-CN" sz="1800" smtClean="0">
                <a:latin typeface="Times New Roman" pitchFamily="18" charset="0"/>
              </a:rPr>
              <a:t>）管理信息库</a:t>
            </a:r>
          </a:p>
          <a:p>
            <a:pPr>
              <a:spcBef>
                <a:spcPct val="0"/>
              </a:spcBef>
            </a:pPr>
            <a:r>
              <a:rPr lang="en-US" altLang="zh-CN" sz="1800" smtClean="0">
                <a:latin typeface="Times New Roman" pitchFamily="18" charset="0"/>
              </a:rPr>
              <a:t>        </a:t>
            </a:r>
            <a:r>
              <a:rPr lang="zh-CN" altLang="zh-CN" sz="1800" smtClean="0">
                <a:latin typeface="Times New Roman" pitchFamily="18" charset="0"/>
              </a:rPr>
              <a:t>管理信息库是存放各个被管理对象的管理参数的数据库，被管对象必须维持可供管理程序读写的若干控制和状态信息。</a:t>
            </a:r>
            <a:endParaRPr lang="en-US" altLang="zh-CN" sz="1800" smtClean="0">
              <a:latin typeface="Times New Roman" pitchFamily="18" charset="0"/>
            </a:endParaRPr>
          </a:p>
          <a:p>
            <a:pPr>
              <a:spcBef>
                <a:spcPct val="0"/>
              </a:spcBef>
            </a:pPr>
            <a:r>
              <a:rPr lang="en-US" altLang="zh-CN" sz="1800" smtClean="0">
                <a:latin typeface="Times New Roman" pitchFamily="18" charset="0"/>
              </a:rPr>
              <a:t>3</a:t>
            </a:r>
            <a:r>
              <a:rPr lang="zh-CN" altLang="zh-CN" sz="1800" smtClean="0">
                <a:latin typeface="Times New Roman" pitchFamily="18" charset="0"/>
              </a:rPr>
              <a:t>）网络管理协议</a:t>
            </a:r>
          </a:p>
          <a:p>
            <a:pPr>
              <a:spcBef>
                <a:spcPct val="0"/>
              </a:spcBef>
            </a:pPr>
            <a:r>
              <a:rPr lang="en-US" altLang="zh-CN" sz="1800" smtClean="0">
                <a:latin typeface="Times New Roman" pitchFamily="18" charset="0"/>
              </a:rPr>
              <a:t>         </a:t>
            </a:r>
            <a:r>
              <a:rPr lang="zh-CN" altLang="zh-CN" sz="1800" smtClean="0">
                <a:latin typeface="Times New Roman" pitchFamily="18" charset="0"/>
              </a:rPr>
              <a:t>网络管理协议是提供在网管工作站与被管理对象设备之间交换管理信息的协议。</a:t>
            </a:r>
          </a:p>
          <a:p>
            <a:pPr>
              <a:spcBef>
                <a:spcPct val="0"/>
              </a:spcBef>
            </a:pPr>
            <a:r>
              <a:rPr lang="zh-CN" altLang="zh-CN" sz="1800" smtClean="0">
                <a:latin typeface="Times New Roman" pitchFamily="18" charset="0"/>
              </a:rPr>
              <a:t>整个系统必须有一个管理站。管理进程和代理进程利用</a:t>
            </a:r>
            <a:r>
              <a:rPr lang="en-US" altLang="zh-CN" sz="1800" smtClean="0">
                <a:latin typeface="Times New Roman" pitchFamily="18" charset="0"/>
              </a:rPr>
              <a:t>SNMP</a:t>
            </a:r>
            <a:r>
              <a:rPr lang="zh-CN" altLang="zh-CN" sz="1800" smtClean="0">
                <a:latin typeface="Times New Roman" pitchFamily="18" charset="0"/>
              </a:rPr>
              <a:t>报文进行通信，而</a:t>
            </a:r>
            <a:r>
              <a:rPr lang="en-US" altLang="zh-CN" sz="1800" smtClean="0">
                <a:latin typeface="Times New Roman" pitchFamily="18" charset="0"/>
              </a:rPr>
              <a:t> SNMP</a:t>
            </a:r>
            <a:r>
              <a:rPr lang="zh-CN" altLang="zh-CN" sz="1800" smtClean="0">
                <a:latin typeface="Times New Roman" pitchFamily="18" charset="0"/>
              </a:rPr>
              <a:t>报文又使用</a:t>
            </a:r>
            <a:r>
              <a:rPr lang="en-US" altLang="zh-CN" sz="1800" smtClean="0">
                <a:latin typeface="Times New Roman" pitchFamily="18" charset="0"/>
              </a:rPr>
              <a:t>UDP</a:t>
            </a:r>
            <a:r>
              <a:rPr lang="zh-CN" altLang="zh-CN" sz="1800" smtClean="0">
                <a:latin typeface="Times New Roman" pitchFamily="18" charset="0"/>
              </a:rPr>
              <a:t>来传送。若网络元素使用的不是</a:t>
            </a:r>
            <a:r>
              <a:rPr lang="en-US" altLang="zh-CN" sz="1800" smtClean="0">
                <a:latin typeface="Times New Roman" pitchFamily="18" charset="0"/>
              </a:rPr>
              <a:t>SNMP</a:t>
            </a:r>
            <a:r>
              <a:rPr lang="zh-CN" altLang="zh-CN" sz="1800" smtClean="0">
                <a:latin typeface="Times New Roman" pitchFamily="18" charset="0"/>
              </a:rPr>
              <a:t>而是另一种网络管理协议，</a:t>
            </a:r>
            <a:r>
              <a:rPr lang="en-US" altLang="zh-CN" sz="1800" smtClean="0">
                <a:latin typeface="Times New Roman" pitchFamily="18" charset="0"/>
              </a:rPr>
              <a:t>SNMP</a:t>
            </a:r>
            <a:r>
              <a:rPr lang="zh-CN" altLang="zh-CN" sz="1800" smtClean="0">
                <a:latin typeface="Times New Roman" pitchFamily="18" charset="0"/>
              </a:rPr>
              <a:t>协议就无法控制该网络元素。这时可使用委托代理（</a:t>
            </a:r>
            <a:r>
              <a:rPr lang="en-US" altLang="zh-CN" sz="1800" smtClean="0">
                <a:latin typeface="Times New Roman" pitchFamily="18" charset="0"/>
              </a:rPr>
              <a:t>proxy agent</a:t>
            </a:r>
            <a:r>
              <a:rPr lang="zh-CN" altLang="zh-CN" sz="1800" smtClean="0">
                <a:latin typeface="Times New Roman" pitchFamily="18" charset="0"/>
              </a:rPr>
              <a:t>），它能提供如协议转换和过滤操作等功能对被管对象进行管理。</a:t>
            </a:r>
          </a:p>
          <a:p>
            <a:pPr>
              <a:spcBef>
                <a:spcPct val="0"/>
              </a:spcBef>
            </a:pPr>
            <a:endParaRPr lang="zh-CN" altLang="zh-CN" sz="18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77827"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网络管理的基本概念</a:t>
            </a:r>
          </a:p>
          <a:p>
            <a:pPr>
              <a:spcBef>
                <a:spcPct val="0"/>
              </a:spcBef>
            </a:pPr>
            <a:r>
              <a:rPr lang="en-US" altLang="zh-CN" sz="1800" smtClean="0">
                <a:latin typeface="Times New Roman" pitchFamily="18" charset="0"/>
              </a:rPr>
              <a:t>        </a:t>
            </a:r>
            <a:endParaRPr lang="zh-CN" altLang="zh-CN" sz="1800" smtClean="0"/>
          </a:p>
        </p:txBody>
      </p:sp>
      <p:pic>
        <p:nvPicPr>
          <p:cNvPr id="778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557338"/>
            <a:ext cx="4905375"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692275" y="6381750"/>
            <a:ext cx="4905375" cy="368300"/>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8-12  SNMP</a:t>
            </a:r>
            <a:r>
              <a:rPr lang="zh-CN" altLang="zh-CN" dirty="0">
                <a:latin typeface="+mn-lt"/>
                <a:ea typeface="+mj-ea"/>
              </a:rPr>
              <a:t>体系结构</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78851"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管理信息结构</a:t>
            </a:r>
            <a:endParaRPr lang="en-US" altLang="zh-CN" smtClean="0">
              <a:solidFill>
                <a:srgbClr val="FF0000"/>
              </a:solidFill>
            </a:endParaRPr>
          </a:p>
          <a:p>
            <a:pPr>
              <a:spcBef>
                <a:spcPct val="0"/>
              </a:spcBef>
            </a:pPr>
            <a:r>
              <a:rPr lang="en-US" altLang="zh-CN" sz="2000" smtClean="0">
                <a:latin typeface="Times New Roman" pitchFamily="18" charset="0"/>
              </a:rPr>
              <a:t>        </a:t>
            </a:r>
          </a:p>
          <a:p>
            <a:pPr>
              <a:spcBef>
                <a:spcPct val="0"/>
              </a:spcBef>
            </a:pPr>
            <a:r>
              <a:rPr lang="en-US" altLang="zh-CN" sz="2000" smtClean="0">
                <a:latin typeface="Times New Roman" pitchFamily="18" charset="0"/>
              </a:rPr>
              <a:t>         </a:t>
            </a:r>
            <a:r>
              <a:rPr lang="zh-CN" altLang="zh-CN" sz="2000" smtClean="0">
                <a:latin typeface="Times New Roman" pitchFamily="18" charset="0"/>
              </a:rPr>
              <a:t>管理信息结构（</a:t>
            </a:r>
            <a:r>
              <a:rPr lang="en-US" altLang="zh-CN" sz="2000" smtClean="0">
                <a:latin typeface="Times New Roman" pitchFamily="18" charset="0"/>
              </a:rPr>
              <a:t>Structure of Management Information</a:t>
            </a:r>
            <a:r>
              <a:rPr lang="zh-CN" altLang="zh-CN" sz="2000" smtClean="0">
                <a:latin typeface="Times New Roman" pitchFamily="18" charset="0"/>
              </a:rPr>
              <a:t>，</a:t>
            </a:r>
            <a:r>
              <a:rPr lang="en-US" altLang="zh-CN" sz="2000" smtClean="0">
                <a:latin typeface="Times New Roman" pitchFamily="18" charset="0"/>
              </a:rPr>
              <a:t>SMI</a:t>
            </a:r>
            <a:r>
              <a:rPr lang="zh-CN" altLang="zh-CN" sz="2000" smtClean="0">
                <a:latin typeface="Times New Roman" pitchFamily="18" charset="0"/>
              </a:rPr>
              <a:t>）标准指明了采用</a:t>
            </a:r>
            <a:r>
              <a:rPr lang="en-US" altLang="zh-CN" sz="2000" smtClean="0">
                <a:latin typeface="Times New Roman" pitchFamily="18" charset="0"/>
              </a:rPr>
              <a:t>ASN.1</a:t>
            </a:r>
            <a:r>
              <a:rPr lang="zh-CN" altLang="zh-CN" sz="2000" smtClean="0">
                <a:latin typeface="Times New Roman" pitchFamily="18" charset="0"/>
              </a:rPr>
              <a:t>（抽象语法表示法</a:t>
            </a:r>
            <a:r>
              <a:rPr lang="en-US" altLang="zh-CN" sz="2000" smtClean="0">
                <a:latin typeface="Times New Roman" pitchFamily="18" charset="0"/>
              </a:rPr>
              <a:t>NO.1</a:t>
            </a:r>
            <a:r>
              <a:rPr lang="zh-CN" altLang="zh-CN" sz="2000" smtClean="0">
                <a:latin typeface="Times New Roman" pitchFamily="18" charset="0"/>
              </a:rPr>
              <a:t>）来定义管理对象或</a:t>
            </a:r>
            <a:r>
              <a:rPr lang="en-US" altLang="zh-CN" sz="2000" smtClean="0">
                <a:latin typeface="Times New Roman" pitchFamily="18" charset="0"/>
              </a:rPr>
              <a:t>MIB</a:t>
            </a:r>
            <a:r>
              <a:rPr lang="zh-CN" altLang="zh-CN" sz="2000" smtClean="0">
                <a:latin typeface="Times New Roman" pitchFamily="18" charset="0"/>
              </a:rPr>
              <a:t>变量。</a:t>
            </a:r>
          </a:p>
          <a:p>
            <a:pPr>
              <a:spcBef>
                <a:spcPct val="0"/>
              </a:spcBef>
            </a:pPr>
            <a:r>
              <a:rPr lang="en-US" altLang="zh-CN" sz="2000" smtClean="0">
                <a:latin typeface="Times New Roman" pitchFamily="18" charset="0"/>
              </a:rPr>
              <a:t>         ASN.1</a:t>
            </a:r>
            <a:r>
              <a:rPr lang="zh-CN" altLang="zh-CN" sz="2000" smtClean="0">
                <a:latin typeface="Times New Roman" pitchFamily="18" charset="0"/>
              </a:rPr>
              <a:t>是一种数据类型描述语言，具有类似于面向对象程序设计语言所提供的类型机制。它可以定义任意结构的数据类型，而不同数据类型之间还可以有继承关系。</a:t>
            </a:r>
            <a:r>
              <a:rPr lang="en-US" altLang="zh-CN" sz="2000" smtClean="0">
                <a:latin typeface="Times New Roman" pitchFamily="18" charset="0"/>
              </a:rPr>
              <a:t>ASN.1 </a:t>
            </a:r>
            <a:r>
              <a:rPr lang="zh-CN" altLang="zh-CN" sz="2000" smtClean="0">
                <a:latin typeface="Times New Roman" pitchFamily="18" charset="0"/>
              </a:rPr>
              <a:t>有两个主要特点：一个是人们阅读的文档中使用的记法，另一个是同一信息在通信协议中使用的紧凑编码表示。这种记法使数据的含义不存在任何可能的二义性。实际上到目前为止并没有第二个抽象语法记法出现。因此</a:t>
            </a:r>
            <a:r>
              <a:rPr lang="en-US" altLang="zh-CN" sz="2000" smtClean="0">
                <a:latin typeface="Times New Roman" pitchFamily="18" charset="0"/>
              </a:rPr>
              <a:t> ASN.1 </a:t>
            </a:r>
            <a:r>
              <a:rPr lang="zh-CN" altLang="zh-CN" sz="2000" smtClean="0">
                <a:latin typeface="Times New Roman" pitchFamily="18" charset="0"/>
              </a:rPr>
              <a:t>似应写为</a:t>
            </a:r>
            <a:r>
              <a:rPr lang="en-US" altLang="zh-CN" sz="2000" smtClean="0">
                <a:latin typeface="Times New Roman" pitchFamily="18" charset="0"/>
              </a:rPr>
              <a:t> ASN</a:t>
            </a:r>
            <a:r>
              <a:rPr lang="zh-CN" altLang="zh-CN" sz="2000" smtClean="0">
                <a:latin typeface="Times New Roman" pitchFamily="18" charset="0"/>
              </a:rPr>
              <a:t>。抽象语法只描述数据的结构形式且与具体的编码格式无关，同时也不涉及这些数据结构在计算机内如何存放。</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SMI</a:t>
            </a:r>
            <a:r>
              <a:rPr lang="zh-CN" altLang="zh-CN" sz="2000" smtClean="0">
                <a:latin typeface="Times New Roman" pitchFamily="18" charset="0"/>
              </a:rPr>
              <a:t>规范定义了一组规则，规则内容包括：</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）管理对象（或者</a:t>
            </a:r>
            <a:r>
              <a:rPr lang="en-US" altLang="zh-CN" sz="2000" smtClean="0">
                <a:latin typeface="Times New Roman" pitchFamily="18" charset="0"/>
              </a:rPr>
              <a:t>MIB</a:t>
            </a:r>
            <a:r>
              <a:rPr lang="zh-CN" altLang="zh-CN" sz="2000" smtClean="0">
                <a:latin typeface="Times New Roman" pitchFamily="18" charset="0"/>
              </a:rPr>
              <a:t>变量）如何被描述和编码，以供网络协议使用。</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）网络管理协议如何访问这些对象或变量，以及对象如何添加到</a:t>
            </a:r>
            <a:r>
              <a:rPr lang="en-US" altLang="zh-CN" sz="2000" smtClean="0">
                <a:latin typeface="Times New Roman" pitchFamily="18" charset="0"/>
              </a:rPr>
              <a:t>MIB</a:t>
            </a:r>
            <a:r>
              <a:rPr lang="zh-CN" altLang="zh-CN" sz="2000" smtClean="0">
                <a:latin typeface="Times New Roman" pitchFamily="18" charset="0"/>
              </a:rPr>
              <a:t>中。</a:t>
            </a:r>
          </a:p>
          <a:p>
            <a:pPr>
              <a:spcBef>
                <a:spcPct val="0"/>
              </a:spcBef>
            </a:pPr>
            <a:endParaRPr lang="zh-CN" altLang="zh-CN" sz="2000" smtClean="0">
              <a:solidFill>
                <a:srgbClr val="FF0000"/>
              </a:solidFill>
            </a:endParaRPr>
          </a:p>
          <a:p>
            <a:pPr>
              <a:spcBef>
                <a:spcPct val="0"/>
              </a:spcBef>
            </a:pPr>
            <a:endParaRPr lang="zh-CN" altLang="zh-CN" smtClean="0">
              <a:solidFill>
                <a:srgbClr val="FF0000"/>
              </a:solidFill>
            </a:endParaRPr>
          </a:p>
          <a:p>
            <a:pPr>
              <a:spcBef>
                <a:spcPct val="0"/>
              </a:spcBef>
            </a:pPr>
            <a:r>
              <a:rPr lang="en-US" altLang="zh-CN" sz="1800" smtClean="0">
                <a:latin typeface="Times New Roman" pitchFamily="18" charset="0"/>
              </a:rPr>
              <a:t>        </a:t>
            </a:r>
            <a:endParaRPr lang="zh-CN" altLang="zh-CN" sz="18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79875"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管理信息库</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管理信息库（</a:t>
            </a:r>
            <a:r>
              <a:rPr lang="en-US" altLang="zh-CN" sz="2000" smtClean="0">
                <a:latin typeface="Times New Roman" pitchFamily="18" charset="0"/>
              </a:rPr>
              <a:t>Management Information Base</a:t>
            </a:r>
            <a:r>
              <a:rPr lang="zh-CN" altLang="zh-CN" sz="2000" smtClean="0">
                <a:latin typeface="Times New Roman" pitchFamily="18" charset="0"/>
              </a:rPr>
              <a:t>，</a:t>
            </a:r>
            <a:r>
              <a:rPr lang="en-US" altLang="zh-CN" sz="2000" smtClean="0">
                <a:latin typeface="Times New Roman" pitchFamily="18" charset="0"/>
              </a:rPr>
              <a:t>MIB</a:t>
            </a:r>
            <a:r>
              <a:rPr lang="zh-CN" altLang="zh-CN" sz="2000" smtClean="0">
                <a:latin typeface="Times New Roman" pitchFamily="18" charset="0"/>
              </a:rPr>
              <a:t>）被管对象必须维持可供管理程序读写的若干控制和状态信息。这些信息总称为管理信息库</a:t>
            </a:r>
            <a:r>
              <a:rPr lang="en-US" altLang="zh-CN" sz="2000" smtClean="0">
                <a:latin typeface="Times New Roman" pitchFamily="18" charset="0"/>
              </a:rPr>
              <a:t> MIB </a:t>
            </a:r>
            <a:r>
              <a:rPr lang="zh-CN" altLang="zh-CN" sz="2000" smtClean="0">
                <a:latin typeface="Times New Roman" pitchFamily="18" charset="0"/>
              </a:rPr>
              <a:t>。管理程序使用</a:t>
            </a:r>
            <a:r>
              <a:rPr lang="en-US" altLang="zh-CN" sz="2000" smtClean="0">
                <a:latin typeface="Times New Roman" pitchFamily="18" charset="0"/>
              </a:rPr>
              <a:t> MIB </a:t>
            </a:r>
            <a:r>
              <a:rPr lang="zh-CN" altLang="zh-CN" sz="2000" smtClean="0">
                <a:latin typeface="Times New Roman" pitchFamily="18" charset="0"/>
              </a:rPr>
              <a:t>中这些信息的值对网络进行管理（如读取或重新设置这些值）。</a:t>
            </a:r>
          </a:p>
          <a:p>
            <a:pPr>
              <a:spcBef>
                <a:spcPct val="0"/>
              </a:spcBef>
            </a:pPr>
            <a:r>
              <a:rPr lang="zh-CN" altLang="zh-CN" sz="2000" smtClean="0">
                <a:latin typeface="Times New Roman" pitchFamily="18" charset="0"/>
              </a:rPr>
              <a:t>管理信息库是被管理对象或变量的集合，其特点如下。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MIB</a:t>
            </a:r>
            <a:r>
              <a:rPr lang="zh-CN" altLang="zh-CN" sz="2000" smtClean="0">
                <a:latin typeface="Times New Roman" pitchFamily="18" charset="0"/>
              </a:rPr>
              <a:t>描述了可以通过网络管理协议获得和修改的信息，其中的每个条目都称为一个</a:t>
            </a:r>
            <a:r>
              <a:rPr lang="en-US" altLang="zh-CN" sz="2000" smtClean="0">
                <a:latin typeface="Times New Roman" pitchFamily="18" charset="0"/>
              </a:rPr>
              <a:t> MIB</a:t>
            </a:r>
            <a:r>
              <a:rPr lang="zh-CN" altLang="zh-CN" sz="2000" smtClean="0">
                <a:latin typeface="Times New Roman" pitchFamily="18" charset="0"/>
              </a:rPr>
              <a:t>变量。</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MIB</a:t>
            </a:r>
            <a:r>
              <a:rPr lang="zh-CN" altLang="zh-CN" sz="2000" smtClean="0">
                <a:latin typeface="Times New Roman" pitchFamily="18" charset="0"/>
              </a:rPr>
              <a:t>采用层次化结构，与</a:t>
            </a:r>
            <a:r>
              <a:rPr lang="en-US" altLang="zh-CN" sz="2000" smtClean="0">
                <a:latin typeface="Times New Roman" pitchFamily="18" charset="0"/>
              </a:rPr>
              <a:t>DNS</a:t>
            </a:r>
            <a:r>
              <a:rPr lang="zh-CN" altLang="zh-CN" sz="2000" smtClean="0">
                <a:latin typeface="Times New Roman" pitchFamily="18" charset="0"/>
              </a:rPr>
              <a:t>树型结构相似。</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MIB</a:t>
            </a:r>
            <a:r>
              <a:rPr lang="zh-CN" altLang="zh-CN" sz="2000" smtClean="0">
                <a:latin typeface="Times New Roman" pitchFamily="18" charset="0"/>
              </a:rPr>
              <a:t>中的每个节点都有一个对象标识符（</a:t>
            </a:r>
            <a:r>
              <a:rPr lang="en-US" altLang="zh-CN" sz="2000" smtClean="0">
                <a:latin typeface="Times New Roman" pitchFamily="18" charset="0"/>
              </a:rPr>
              <a:t>Object Identifier</a:t>
            </a:r>
            <a:r>
              <a:rPr lang="zh-CN" altLang="zh-CN" sz="2000" smtClean="0">
                <a:latin typeface="Times New Roman" pitchFamily="18" charset="0"/>
              </a:rPr>
              <a:t>，</a:t>
            </a:r>
            <a:r>
              <a:rPr lang="en-US" altLang="zh-CN" sz="2000" smtClean="0">
                <a:latin typeface="Times New Roman" pitchFamily="18" charset="0"/>
              </a:rPr>
              <a:t>OID</a:t>
            </a:r>
            <a:r>
              <a:rPr lang="zh-CN" altLang="zh-CN" sz="2000" smtClean="0">
                <a:latin typeface="Times New Roman" pitchFamily="18" charset="0"/>
              </a:rPr>
              <a:t>），每个对象标识符采用数字编码形式，而不采用文本名称。</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MIB</a:t>
            </a:r>
            <a:r>
              <a:rPr lang="zh-CN" altLang="zh-CN" sz="2000" smtClean="0">
                <a:latin typeface="Times New Roman" pitchFamily="18" charset="0"/>
              </a:rPr>
              <a:t>中的根不被命名，它有三个直接子节点——</a:t>
            </a:r>
            <a:r>
              <a:rPr lang="en-US" altLang="zh-CN" sz="2000" smtClean="0">
                <a:latin typeface="Times New Roman" pitchFamily="18" charset="0"/>
              </a:rPr>
              <a:t>ISO</a:t>
            </a:r>
            <a:r>
              <a:rPr lang="zh-CN" altLang="zh-CN" sz="2000" smtClean="0">
                <a:latin typeface="Times New Roman" pitchFamily="18" charset="0"/>
              </a:rPr>
              <a:t>、</a:t>
            </a:r>
            <a:r>
              <a:rPr lang="en-US" altLang="zh-CN" sz="2000" smtClean="0">
                <a:latin typeface="Times New Roman" pitchFamily="18" charset="0"/>
              </a:rPr>
              <a:t>CCITT</a:t>
            </a:r>
            <a:r>
              <a:rPr lang="zh-CN" altLang="zh-CN" sz="2000" smtClean="0">
                <a:latin typeface="Times New Roman" pitchFamily="18" charset="0"/>
              </a:rPr>
              <a:t>、</a:t>
            </a:r>
            <a:r>
              <a:rPr lang="en-US" altLang="zh-CN" sz="2000" smtClean="0">
                <a:latin typeface="Times New Roman" pitchFamily="18" charset="0"/>
              </a:rPr>
              <a:t>JOINT</a:t>
            </a:r>
            <a:r>
              <a:rPr lang="zh-CN" altLang="zh-CN" sz="2000" smtClean="0">
                <a:latin typeface="Times New Roman" pitchFamily="18" charset="0"/>
              </a:rPr>
              <a:t>。</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MIB</a:t>
            </a:r>
            <a:r>
              <a:rPr lang="zh-CN" altLang="zh-CN" sz="2000" smtClean="0">
                <a:latin typeface="Times New Roman" pitchFamily="18" charset="0"/>
              </a:rPr>
              <a:t>的对象或变量都具有以下四个属性。</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）对象标识符（</a:t>
            </a:r>
            <a:r>
              <a:rPr lang="en-US" altLang="zh-CN" sz="2000" smtClean="0">
                <a:latin typeface="Times New Roman" pitchFamily="18" charset="0"/>
              </a:rPr>
              <a:t>Object Identifier</a:t>
            </a:r>
            <a:r>
              <a:rPr lang="zh-CN" altLang="zh-CN" sz="2000" smtClean="0">
                <a:latin typeface="Times New Roman" pitchFamily="18" charset="0"/>
              </a:rPr>
              <a:t>）：定义了一个特定对象的名字，例如</a:t>
            </a:r>
            <a:r>
              <a:rPr lang="en-US" altLang="zh-CN" sz="2000" smtClean="0">
                <a:latin typeface="Times New Roman" pitchFamily="18" charset="0"/>
              </a:rPr>
              <a:t>sysUpTime</a:t>
            </a:r>
            <a:r>
              <a:rPr lang="zh-CN" altLang="zh-CN" sz="2000" smtClean="0">
                <a:latin typeface="Times New Roman" pitchFamily="18" charset="0"/>
              </a:rPr>
              <a:t>。</a:t>
            </a:r>
            <a:r>
              <a:rPr lang="en-US" altLang="zh-CN" sz="2000" smtClean="0">
                <a:latin typeface="Times New Roman" pitchFamily="18" charset="0"/>
              </a:rPr>
              <a:t>MIB</a:t>
            </a:r>
            <a:r>
              <a:rPr lang="zh-CN" altLang="zh-CN" sz="2000" smtClean="0">
                <a:latin typeface="Times New Roman" pitchFamily="18" charset="0"/>
              </a:rPr>
              <a:t>对象既可以用对象名字，也可以用相应的</a:t>
            </a:r>
            <a:r>
              <a:rPr lang="en-US" altLang="zh-CN" sz="2000" smtClean="0">
                <a:latin typeface="Times New Roman" pitchFamily="18" charset="0"/>
              </a:rPr>
              <a:t>MIB</a:t>
            </a:r>
            <a:r>
              <a:rPr lang="zh-CN" altLang="zh-CN" sz="2000" smtClean="0">
                <a:latin typeface="Times New Roman" pitchFamily="18" charset="0"/>
              </a:rPr>
              <a:t>号码来表示。例如：</a:t>
            </a:r>
            <a:r>
              <a:rPr lang="en-US" altLang="zh-CN" sz="2000" smtClean="0">
                <a:latin typeface="Times New Roman" pitchFamily="18" charset="0"/>
              </a:rPr>
              <a:t>internet OBJECT IDENTIFIER::</a:t>
            </a:r>
            <a:r>
              <a:rPr lang="zh-CN" altLang="zh-CN" sz="2000" smtClean="0">
                <a:latin typeface="Times New Roman" pitchFamily="18" charset="0"/>
              </a:rPr>
              <a:t>＝</a:t>
            </a:r>
            <a:r>
              <a:rPr lang="en-US" altLang="zh-CN" sz="2000" smtClean="0">
                <a:latin typeface="Times New Roman" pitchFamily="18" charset="0"/>
              </a:rPr>
              <a:t>{ iso org</a:t>
            </a: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dod</a:t>
            </a: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1 }</a:t>
            </a:r>
            <a:r>
              <a:rPr lang="zh-CN" altLang="zh-CN" sz="2000" smtClean="0">
                <a:latin typeface="Times New Roman" pitchFamily="18" charset="0"/>
              </a:rPr>
              <a:t>可以用</a:t>
            </a:r>
            <a:r>
              <a:rPr lang="en-US" altLang="zh-CN" sz="2000" smtClean="0">
                <a:latin typeface="Times New Roman" pitchFamily="18" charset="0"/>
              </a:rPr>
              <a:t>internet</a:t>
            </a:r>
            <a:r>
              <a:rPr lang="zh-CN" altLang="zh-CN" sz="2000" smtClean="0">
                <a:latin typeface="Times New Roman" pitchFamily="18" charset="0"/>
              </a:rPr>
              <a:t>，也可以用字串</a:t>
            </a:r>
            <a:r>
              <a:rPr lang="en-US" altLang="zh-CN" sz="2000" smtClean="0">
                <a:latin typeface="Times New Roman" pitchFamily="18" charset="0"/>
              </a:rPr>
              <a:t> .1.3.6.1</a:t>
            </a:r>
            <a:r>
              <a:rPr lang="zh-CN" altLang="zh-CN" sz="2000" smtClean="0">
                <a:latin typeface="Times New Roman" pitchFamily="18" charset="0"/>
              </a:rPr>
              <a:t>来表示这个对象。</a:t>
            </a:r>
          </a:p>
          <a:p>
            <a:pPr>
              <a:spcBef>
                <a:spcPct val="0"/>
              </a:spcBef>
            </a:pPr>
            <a:r>
              <a:rPr lang="en-US" altLang="zh-CN" sz="1800" smtClean="0">
                <a:latin typeface="Times New Roman" pitchFamily="18" charset="0"/>
              </a:rPr>
              <a:t>        </a:t>
            </a:r>
            <a:endParaRPr lang="zh-CN" altLang="zh-CN" sz="18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80899" name="内容占位符 5"/>
          <p:cNvSpPr>
            <a:spLocks noGrp="1"/>
          </p:cNvSpPr>
          <p:nvPr>
            <p:ph idx="1"/>
          </p:nvPr>
        </p:nvSpPr>
        <p:spPr>
          <a:xfrm>
            <a:off x="107950" y="908050"/>
            <a:ext cx="9001125" cy="5805488"/>
          </a:xfrm>
        </p:spPr>
        <p:txBody>
          <a:bodyPr/>
          <a:lstStyle/>
          <a:p>
            <a:pPr>
              <a:spcBef>
                <a:spcPct val="0"/>
              </a:spcBef>
            </a:pPr>
            <a:r>
              <a:rPr lang="zh-CN" altLang="zh-CN" smtClean="0">
                <a:solidFill>
                  <a:srgbClr val="FF0000"/>
                </a:solidFill>
              </a:rPr>
              <a:t>管理信息库</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）语法（</a:t>
            </a:r>
            <a:r>
              <a:rPr lang="en-US" altLang="zh-CN" sz="2000" smtClean="0">
                <a:latin typeface="Times New Roman" pitchFamily="18" charset="0"/>
              </a:rPr>
              <a:t>Syntax</a:t>
            </a:r>
            <a:r>
              <a:rPr lang="zh-CN" altLang="zh-CN" sz="2000" smtClean="0">
                <a:latin typeface="Times New Roman" pitchFamily="18" charset="0"/>
              </a:rPr>
              <a:t>）：对象的数据类型。例如整数、</a:t>
            </a:r>
            <a:r>
              <a:rPr lang="en-US" altLang="zh-CN" sz="2000" smtClean="0">
                <a:latin typeface="Times New Roman" pitchFamily="18" charset="0"/>
              </a:rPr>
              <a:t>8</a:t>
            </a:r>
            <a:r>
              <a:rPr lang="zh-CN" altLang="zh-CN" sz="2000" smtClean="0">
                <a:latin typeface="Times New Roman" pitchFamily="18" charset="0"/>
              </a:rPr>
              <a:t>位数字（字符串，范围为</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255</a:t>
            </a:r>
            <a:r>
              <a:rPr lang="zh-CN" altLang="zh-CN" sz="2000" smtClean="0">
                <a:latin typeface="Times New Roman" pitchFamily="18" charset="0"/>
              </a:rPr>
              <a:t>）、对象标识符（预先定义的数据类型别名）或</a:t>
            </a:r>
            <a:r>
              <a:rPr lang="en-US" altLang="zh-CN" sz="2000" smtClean="0">
                <a:latin typeface="Times New Roman" pitchFamily="18" charset="0"/>
              </a:rPr>
              <a:t>NULL</a:t>
            </a:r>
            <a:r>
              <a:rPr lang="zh-CN" altLang="zh-CN" sz="2000" smtClean="0">
                <a:latin typeface="Times New Roman" pitchFamily="18" charset="0"/>
              </a:rPr>
              <a:t>（留待以后使用的空位）。</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）访问（</a:t>
            </a:r>
            <a:r>
              <a:rPr lang="en-US" altLang="zh-CN" sz="2000" smtClean="0">
                <a:latin typeface="Times New Roman" pitchFamily="18" charset="0"/>
              </a:rPr>
              <a:t>Access</a:t>
            </a:r>
            <a:r>
              <a:rPr lang="zh-CN" altLang="zh-CN" sz="2000" smtClean="0">
                <a:latin typeface="Times New Roman" pitchFamily="18" charset="0"/>
              </a:rPr>
              <a:t>）：对象的访问级别。合法的值有：只读、读写、只写和不可存取。</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）状态（</a:t>
            </a:r>
            <a:r>
              <a:rPr lang="en-US" altLang="zh-CN" sz="2000" smtClean="0">
                <a:latin typeface="Times New Roman" pitchFamily="18" charset="0"/>
              </a:rPr>
              <a:t>Status</a:t>
            </a:r>
            <a:r>
              <a:rPr lang="zh-CN" altLang="zh-CN" sz="2000" smtClean="0">
                <a:latin typeface="Times New Roman" pitchFamily="18" charset="0"/>
              </a:rPr>
              <a:t>）：对象的实现需要可以是必备的（被管理节点必须实现该对象）；可选的（被管理对象可能实现该对象）或者已废弃的（被管理设备不需要再实现该对象）。</a:t>
            </a:r>
            <a:endParaRPr lang="en-US" altLang="zh-CN" sz="2000" smtClean="0">
              <a:latin typeface="Times New Roman" pitchFamily="18" charset="0"/>
            </a:endParaRPr>
          </a:p>
          <a:p>
            <a:pPr>
              <a:spcBef>
                <a:spcPct val="0"/>
              </a:spcBef>
            </a:pPr>
            <a:endParaRPr lang="zh-CN" altLang="zh-CN" sz="1000" smtClean="0">
              <a:latin typeface="Times New Roman" pitchFamily="18" charset="0"/>
            </a:endParaRPr>
          </a:p>
          <a:p>
            <a:pPr>
              <a:spcBef>
                <a:spcPct val="0"/>
              </a:spcBef>
            </a:pPr>
            <a:r>
              <a:rPr lang="en-US" altLang="zh-CN" sz="2000" smtClean="0">
                <a:latin typeface="Times New Roman" pitchFamily="18" charset="0"/>
              </a:rPr>
              <a:t>        MIB</a:t>
            </a:r>
            <a:r>
              <a:rPr lang="zh-CN" altLang="zh-CN" sz="2000" smtClean="0">
                <a:latin typeface="Times New Roman" pitchFamily="18" charset="0"/>
              </a:rPr>
              <a:t>树在</a:t>
            </a:r>
            <a:r>
              <a:rPr lang="en-US" altLang="zh-CN" sz="2000" smtClean="0">
                <a:latin typeface="Times New Roman" pitchFamily="18" charset="0"/>
              </a:rPr>
              <a:t>ISO</a:t>
            </a: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）目录中比较重要的对象或对象类有以下几个。</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iso.org.dod.internet</a:t>
            </a:r>
            <a:r>
              <a:rPr lang="zh-CN" altLang="zh-CN" sz="2000" smtClean="0">
                <a:latin typeface="Times New Roman" pitchFamily="18" charset="0"/>
              </a:rPr>
              <a:t>（</a:t>
            </a:r>
            <a:r>
              <a:rPr lang="en-US" altLang="zh-CN" sz="2000" smtClean="0">
                <a:latin typeface="Times New Roman" pitchFamily="18" charset="0"/>
              </a:rPr>
              <a:t>1.3.6.1</a:t>
            </a:r>
            <a:r>
              <a:rPr lang="zh-CN" altLang="zh-CN" sz="2000" smtClean="0">
                <a:latin typeface="Times New Roman" pitchFamily="18" charset="0"/>
              </a:rPr>
              <a:t>）：包含</a:t>
            </a:r>
            <a:r>
              <a:rPr lang="en-US" altLang="zh-CN" sz="2000" smtClean="0">
                <a:latin typeface="Times New Roman" pitchFamily="18" charset="0"/>
              </a:rPr>
              <a:t>TCP/IP</a:t>
            </a:r>
            <a:r>
              <a:rPr lang="zh-CN" altLang="zh-CN" sz="2000" smtClean="0">
                <a:latin typeface="Times New Roman" pitchFamily="18" charset="0"/>
              </a:rPr>
              <a:t>协议相关的</a:t>
            </a:r>
            <a:r>
              <a:rPr lang="en-US" altLang="zh-CN" sz="2000" smtClean="0">
                <a:latin typeface="Times New Roman" pitchFamily="18" charset="0"/>
              </a:rPr>
              <a:t>MIB</a:t>
            </a:r>
            <a:r>
              <a:rPr lang="zh-CN" altLang="zh-CN" sz="2000" smtClean="0">
                <a:latin typeface="Times New Roman" pitchFamily="18" charset="0"/>
              </a:rPr>
              <a:t>部分。</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iso.org.dod.internet.mgmt.mib-2</a:t>
            </a:r>
            <a:r>
              <a:rPr lang="zh-CN" altLang="zh-CN" sz="2000" smtClean="0">
                <a:latin typeface="Times New Roman" pitchFamily="18" charset="0"/>
              </a:rPr>
              <a:t>（</a:t>
            </a:r>
            <a:r>
              <a:rPr lang="en-US" altLang="zh-CN" sz="2000" smtClean="0">
                <a:latin typeface="Times New Roman" pitchFamily="18" charset="0"/>
              </a:rPr>
              <a:t>1.3.6.1.2.1</a:t>
            </a:r>
            <a:r>
              <a:rPr lang="zh-CN" altLang="zh-CN" sz="2000" smtClean="0">
                <a:latin typeface="Times New Roman" pitchFamily="18" charset="0"/>
              </a:rPr>
              <a:t>）：</a:t>
            </a:r>
            <a:r>
              <a:rPr lang="en-US" altLang="zh-CN" sz="2000" smtClean="0">
                <a:latin typeface="Times New Roman" pitchFamily="18" charset="0"/>
              </a:rPr>
              <a:t>MIB-II</a:t>
            </a:r>
            <a:r>
              <a:rPr lang="zh-CN" altLang="zh-CN" sz="2000" smtClean="0">
                <a:latin typeface="Times New Roman" pitchFamily="18" charset="0"/>
              </a:rPr>
              <a:t>是</a:t>
            </a:r>
            <a:r>
              <a:rPr lang="en-US" altLang="zh-CN" sz="2000" smtClean="0">
                <a:latin typeface="Times New Roman" pitchFamily="18" charset="0"/>
              </a:rPr>
              <a:t>SNMP</a:t>
            </a:r>
            <a:r>
              <a:rPr lang="zh-CN" altLang="zh-CN" sz="2000" smtClean="0">
                <a:latin typeface="Times New Roman" pitchFamily="18" charset="0"/>
              </a:rPr>
              <a:t>协议中的基础</a:t>
            </a:r>
            <a:r>
              <a:rPr lang="en-US" altLang="zh-CN" sz="2000" smtClean="0">
                <a:latin typeface="Times New Roman" pitchFamily="18" charset="0"/>
              </a:rPr>
              <a:t>MIB</a:t>
            </a:r>
            <a:r>
              <a:rPr lang="zh-CN" altLang="zh-CN" sz="2000" smtClean="0">
                <a:latin typeface="Times New Roman" pitchFamily="18" charset="0"/>
              </a:rPr>
              <a:t>，几乎被所有支持</a:t>
            </a:r>
            <a:r>
              <a:rPr lang="en-US" altLang="zh-CN" sz="2000" smtClean="0">
                <a:latin typeface="Times New Roman" pitchFamily="18" charset="0"/>
              </a:rPr>
              <a:t>SNMP</a:t>
            </a:r>
            <a:r>
              <a:rPr lang="zh-CN" altLang="zh-CN" sz="2000" smtClean="0">
                <a:latin typeface="Times New Roman" pitchFamily="18" charset="0"/>
              </a:rPr>
              <a:t>的设备所支持，</a:t>
            </a:r>
            <a:r>
              <a:rPr lang="en-US" altLang="zh-CN" sz="2000" smtClean="0">
                <a:latin typeface="Times New Roman" pitchFamily="18" charset="0"/>
              </a:rPr>
              <a:t>MIB-II</a:t>
            </a:r>
            <a:r>
              <a:rPr lang="zh-CN" altLang="zh-CN" sz="2000" smtClean="0">
                <a:latin typeface="Times New Roman" pitchFamily="18" charset="0"/>
              </a:rPr>
              <a:t>实现了设备的基础和通用管理。</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iso.org.dod.internet.mgmtmgmt</a:t>
            </a:r>
            <a:r>
              <a:rPr lang="zh-CN" altLang="zh-CN" sz="2000" smtClean="0">
                <a:latin typeface="Times New Roman" pitchFamily="18" charset="0"/>
              </a:rPr>
              <a:t>（</a:t>
            </a:r>
            <a:r>
              <a:rPr lang="en-US" altLang="zh-CN" sz="2000" smtClean="0">
                <a:latin typeface="Times New Roman" pitchFamily="18" charset="0"/>
              </a:rPr>
              <a:t>1.3.6.1.2</a:t>
            </a:r>
            <a:r>
              <a:rPr lang="zh-CN" altLang="zh-CN" sz="2000" smtClean="0">
                <a:latin typeface="Times New Roman" pitchFamily="18" charset="0"/>
              </a:rPr>
              <a:t>）：包含了系统</a:t>
            </a:r>
            <a:r>
              <a:rPr lang="en-US" altLang="zh-CN" sz="2000" smtClean="0">
                <a:latin typeface="Times New Roman" pitchFamily="18" charset="0"/>
              </a:rPr>
              <a:t>.</a:t>
            </a:r>
            <a:r>
              <a:rPr lang="zh-CN" altLang="zh-CN" sz="2000" smtClean="0">
                <a:latin typeface="Times New Roman" pitchFamily="18" charset="0"/>
              </a:rPr>
              <a:t>网络界面</a:t>
            </a:r>
            <a:r>
              <a:rPr lang="en-US" altLang="zh-CN" sz="2000" smtClean="0">
                <a:latin typeface="Times New Roman" pitchFamily="18" charset="0"/>
              </a:rPr>
              <a:t>.</a:t>
            </a:r>
            <a:r>
              <a:rPr lang="zh-CN" altLang="zh-CN" sz="2000" smtClean="0">
                <a:latin typeface="Times New Roman" pitchFamily="18" charset="0"/>
              </a:rPr>
              <a:t>各种应用程序</a:t>
            </a:r>
            <a:r>
              <a:rPr lang="en-US" altLang="zh-CN" sz="2000" smtClean="0">
                <a:latin typeface="Times New Roman" pitchFamily="18" charset="0"/>
              </a:rPr>
              <a:t>.</a:t>
            </a:r>
            <a:r>
              <a:rPr lang="zh-CN" altLang="zh-CN" sz="2000" smtClean="0">
                <a:latin typeface="Times New Roman" pitchFamily="18" charset="0"/>
              </a:rPr>
              <a:t>网络协议</a:t>
            </a:r>
            <a:r>
              <a:rPr lang="en-US" altLang="zh-CN" sz="2000" smtClean="0">
                <a:latin typeface="Times New Roman" pitchFamily="18" charset="0"/>
              </a:rPr>
              <a:t>.</a:t>
            </a:r>
            <a:r>
              <a:rPr lang="zh-CN" altLang="zh-CN" sz="2000" smtClean="0">
                <a:latin typeface="Times New Roman" pitchFamily="18" charset="0"/>
              </a:rPr>
              <a:t>路由协议的基本监控功能。</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iso.org.dod.internet.private</a:t>
            </a:r>
            <a:r>
              <a:rPr lang="zh-CN" altLang="zh-CN" sz="2000" smtClean="0">
                <a:latin typeface="Times New Roman" pitchFamily="18" charset="0"/>
              </a:rPr>
              <a:t>（</a:t>
            </a:r>
            <a:r>
              <a:rPr lang="en-US" altLang="zh-CN" sz="2000" smtClean="0">
                <a:latin typeface="Times New Roman" pitchFamily="18" charset="0"/>
              </a:rPr>
              <a:t>1.3.6.1.4</a:t>
            </a:r>
            <a:r>
              <a:rPr lang="zh-CN" altLang="zh-CN" sz="2000" smtClean="0">
                <a:latin typeface="Times New Roman" pitchFamily="18" charset="0"/>
              </a:rPr>
              <a:t>）：企业私有的</a:t>
            </a:r>
            <a:r>
              <a:rPr lang="en-US" altLang="zh-CN" sz="2000" smtClean="0">
                <a:latin typeface="Times New Roman" pitchFamily="18" charset="0"/>
              </a:rPr>
              <a:t>MIB</a:t>
            </a:r>
            <a:r>
              <a:rPr lang="zh-CN" altLang="zh-CN" sz="2000" smtClean="0">
                <a:latin typeface="Times New Roman" pitchFamily="18" charset="0"/>
              </a:rPr>
              <a:t>库，描述了企业私有的设备特性。</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endParaRPr lang="zh-CN" altLang="zh-CN" sz="2000" smtClean="0">
              <a:latin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81923" name="内容占位符 5"/>
          <p:cNvSpPr>
            <a:spLocks noGrp="1"/>
          </p:cNvSpPr>
          <p:nvPr>
            <p:ph idx="1"/>
          </p:nvPr>
        </p:nvSpPr>
        <p:spPr>
          <a:xfrm>
            <a:off x="107950" y="908050"/>
            <a:ext cx="9001125" cy="5805488"/>
          </a:xfrm>
        </p:spPr>
        <p:txBody>
          <a:bodyPr/>
          <a:lstStyle/>
          <a:p>
            <a:pPr>
              <a:spcBef>
                <a:spcPct val="0"/>
              </a:spcBef>
            </a:pPr>
            <a:r>
              <a:rPr lang="en-US" altLang="zh-CN" smtClean="0">
                <a:solidFill>
                  <a:srgbClr val="FF0000"/>
                </a:solidFill>
                <a:latin typeface="Times New Roman" pitchFamily="18" charset="0"/>
              </a:rPr>
              <a:t>SNMP</a:t>
            </a:r>
            <a:r>
              <a:rPr lang="zh-CN" altLang="zh-CN" smtClean="0">
                <a:solidFill>
                  <a:srgbClr val="FF0000"/>
                </a:solidFill>
              </a:rPr>
              <a:t>的协议数据单元和报文</a:t>
            </a:r>
            <a:endParaRPr lang="en-US" altLang="zh-CN" smtClean="0">
              <a:solidFill>
                <a:srgbClr val="FF0000"/>
              </a:solidFill>
            </a:endParaRPr>
          </a:p>
          <a:p>
            <a:pPr>
              <a:spcBef>
                <a:spcPct val="0"/>
              </a:spcBef>
            </a:pPr>
            <a:r>
              <a:rPr lang="en-US" altLang="zh-CN" sz="1800" smtClean="0">
                <a:latin typeface="Times New Roman" pitchFamily="18" charset="0"/>
              </a:rPr>
              <a:t>        </a:t>
            </a:r>
            <a:r>
              <a:rPr lang="zh-CN" altLang="zh-CN" sz="1800" smtClean="0">
                <a:latin typeface="Times New Roman" pitchFamily="18" charset="0"/>
              </a:rPr>
              <a:t>在网络管理中有两种方法实现信息的传递：一种是轮询，只有当管理工作站发出请求时代理才反馈回信息；另一种是中断（或称为自陷</a:t>
            </a:r>
            <a:r>
              <a:rPr lang="en-US" altLang="zh-CN" sz="1800" smtClean="0">
                <a:latin typeface="Times New Roman" pitchFamily="18" charset="0"/>
              </a:rPr>
              <a:t>Trap</a:t>
            </a:r>
            <a:r>
              <a:rPr lang="zh-CN" altLang="zh-CN" sz="1800" smtClean="0">
                <a:latin typeface="Times New Roman" pitchFamily="18" charset="0"/>
              </a:rPr>
              <a:t>），当代理发现有事件触发时，就主动反馈一条信息给管理工作站。</a:t>
            </a:r>
            <a:r>
              <a:rPr lang="en-US" altLang="zh-CN" sz="1800" smtClean="0">
                <a:latin typeface="Times New Roman" pitchFamily="18" charset="0"/>
              </a:rPr>
              <a:t> </a:t>
            </a:r>
            <a:endParaRPr lang="zh-CN" altLang="zh-CN" sz="1800" smtClean="0">
              <a:latin typeface="Times New Roman" pitchFamily="18" charset="0"/>
            </a:endParaRPr>
          </a:p>
          <a:p>
            <a:pPr>
              <a:spcBef>
                <a:spcPct val="0"/>
              </a:spcBef>
            </a:pPr>
            <a:r>
              <a:rPr lang="en-US" altLang="zh-CN" sz="1800" smtClean="0">
                <a:latin typeface="Times New Roman" pitchFamily="18" charset="0"/>
              </a:rPr>
              <a:t>        SNMP v1 </a:t>
            </a:r>
            <a:r>
              <a:rPr lang="zh-CN" altLang="zh-CN" sz="1800" smtClean="0">
                <a:latin typeface="Times New Roman" pitchFamily="18" charset="0"/>
              </a:rPr>
              <a:t>规定了五种协议数据单元</a:t>
            </a:r>
            <a:r>
              <a:rPr lang="en-US" altLang="zh-CN" sz="1800" smtClean="0">
                <a:latin typeface="Times New Roman" pitchFamily="18" charset="0"/>
              </a:rPr>
              <a:t> PDU</a:t>
            </a:r>
            <a:r>
              <a:rPr lang="zh-CN" altLang="zh-CN" sz="1800" smtClean="0">
                <a:latin typeface="Times New Roman" pitchFamily="18" charset="0"/>
              </a:rPr>
              <a:t>（即</a:t>
            </a:r>
            <a:r>
              <a:rPr lang="en-US" altLang="zh-CN" sz="1800" smtClean="0">
                <a:latin typeface="Times New Roman" pitchFamily="18" charset="0"/>
              </a:rPr>
              <a:t> SNMP </a:t>
            </a:r>
            <a:r>
              <a:rPr lang="zh-CN" altLang="zh-CN" sz="1800" smtClean="0">
                <a:latin typeface="Times New Roman" pitchFamily="18" charset="0"/>
              </a:rPr>
              <a:t>报文），用来在管理进程和代理之间进行交换。</a:t>
            </a:r>
            <a:r>
              <a:rPr lang="en-US" altLang="zh-CN" sz="1800" smtClean="0">
                <a:latin typeface="Times New Roman" pitchFamily="18" charset="0"/>
              </a:rPr>
              <a:t>SNMP</a:t>
            </a:r>
            <a:r>
              <a:rPr lang="zh-CN" altLang="zh-CN" sz="1800" smtClean="0">
                <a:latin typeface="Times New Roman" pitchFamily="18" charset="0"/>
              </a:rPr>
              <a:t>的操作只有两种基本的管理功能如下</a:t>
            </a:r>
            <a:r>
              <a:rPr lang="zh-CN" altLang="en-US" sz="1800" smtClean="0">
                <a:latin typeface="Times New Roman" pitchFamily="18" charset="0"/>
              </a:rPr>
              <a:t>：</a:t>
            </a:r>
            <a:endParaRPr lang="zh-CN" altLang="zh-CN" sz="1800" smtClean="0">
              <a:latin typeface="Times New Roman" pitchFamily="18" charset="0"/>
            </a:endParaRPr>
          </a:p>
          <a:p>
            <a:pPr>
              <a:spcBef>
                <a:spcPct val="0"/>
              </a:spcBef>
            </a:pPr>
            <a:r>
              <a:rPr lang="en-US" altLang="zh-CN" sz="1800" smtClean="0">
                <a:latin typeface="Times New Roman" pitchFamily="18" charset="0"/>
              </a:rPr>
              <a:t>“</a:t>
            </a:r>
            <a:r>
              <a:rPr lang="zh-CN" altLang="zh-CN" sz="1800" smtClean="0">
                <a:latin typeface="Times New Roman" pitchFamily="18" charset="0"/>
              </a:rPr>
              <a:t>读</a:t>
            </a:r>
            <a:r>
              <a:rPr lang="en-US" altLang="zh-CN" sz="1800" smtClean="0">
                <a:latin typeface="Times New Roman" pitchFamily="18" charset="0"/>
              </a:rPr>
              <a:t>”</a:t>
            </a:r>
            <a:r>
              <a:rPr lang="zh-CN" altLang="zh-CN" sz="1800" smtClean="0">
                <a:latin typeface="Times New Roman" pitchFamily="18" charset="0"/>
              </a:rPr>
              <a:t>操作，用</a:t>
            </a:r>
            <a:r>
              <a:rPr lang="en-US" altLang="zh-CN" sz="1800" smtClean="0">
                <a:latin typeface="Times New Roman" pitchFamily="18" charset="0"/>
              </a:rPr>
              <a:t>get</a:t>
            </a:r>
            <a:r>
              <a:rPr lang="zh-CN" altLang="zh-CN" sz="1800" smtClean="0">
                <a:latin typeface="Times New Roman" pitchFamily="18" charset="0"/>
              </a:rPr>
              <a:t>报文来检测各被管对象的状况。</a:t>
            </a:r>
          </a:p>
          <a:p>
            <a:pPr>
              <a:spcBef>
                <a:spcPct val="0"/>
              </a:spcBef>
            </a:pPr>
            <a:r>
              <a:rPr lang="en-US" altLang="zh-CN" sz="1800" smtClean="0">
                <a:latin typeface="Times New Roman" pitchFamily="18" charset="0"/>
              </a:rPr>
              <a:t>“</a:t>
            </a:r>
            <a:r>
              <a:rPr lang="zh-CN" altLang="zh-CN" sz="1800" smtClean="0">
                <a:latin typeface="Times New Roman" pitchFamily="18" charset="0"/>
              </a:rPr>
              <a:t>写</a:t>
            </a:r>
            <a:r>
              <a:rPr lang="en-US" altLang="zh-CN" sz="1800" smtClean="0">
                <a:latin typeface="Times New Roman" pitchFamily="18" charset="0"/>
              </a:rPr>
              <a:t>”</a:t>
            </a:r>
            <a:r>
              <a:rPr lang="zh-CN" altLang="zh-CN" sz="1800" smtClean="0">
                <a:latin typeface="Times New Roman" pitchFamily="18" charset="0"/>
              </a:rPr>
              <a:t>操作，用</a:t>
            </a:r>
            <a:r>
              <a:rPr lang="en-US" altLang="zh-CN" sz="1800" smtClean="0">
                <a:latin typeface="Times New Roman" pitchFamily="18" charset="0"/>
              </a:rPr>
              <a:t>set</a:t>
            </a:r>
            <a:r>
              <a:rPr lang="zh-CN" altLang="zh-CN" sz="1800" smtClean="0">
                <a:latin typeface="Times New Roman" pitchFamily="18" charset="0"/>
              </a:rPr>
              <a:t>报文来改变各被管对象的状况。</a:t>
            </a:r>
          </a:p>
          <a:p>
            <a:pPr>
              <a:spcBef>
                <a:spcPct val="0"/>
              </a:spcBef>
            </a:pPr>
            <a:r>
              <a:rPr lang="en-US" altLang="zh-CN" sz="1800" smtClean="0">
                <a:solidFill>
                  <a:srgbClr val="00B0F0"/>
                </a:solidFill>
                <a:latin typeface="Times New Roman" pitchFamily="18" charset="0"/>
              </a:rPr>
              <a:t>1.  SNMP</a:t>
            </a:r>
            <a:r>
              <a:rPr lang="zh-CN" altLang="zh-CN" sz="1800" smtClean="0">
                <a:solidFill>
                  <a:srgbClr val="00B0F0"/>
                </a:solidFill>
                <a:latin typeface="Times New Roman" pitchFamily="18" charset="0"/>
              </a:rPr>
              <a:t>的工作过程</a:t>
            </a:r>
          </a:p>
          <a:p>
            <a:pPr>
              <a:spcBef>
                <a:spcPct val="0"/>
              </a:spcBef>
            </a:pPr>
            <a:r>
              <a:rPr lang="zh-CN" altLang="zh-CN" sz="1800" smtClean="0">
                <a:latin typeface="Times New Roman" pitchFamily="18" charset="0"/>
              </a:rPr>
              <a:t>（</a:t>
            </a:r>
            <a:r>
              <a:rPr lang="en-US" altLang="zh-CN" sz="1800" smtClean="0">
                <a:latin typeface="Times New Roman" pitchFamily="18" charset="0"/>
              </a:rPr>
              <a:t>1</a:t>
            </a:r>
            <a:r>
              <a:rPr lang="zh-CN" altLang="zh-CN" sz="1800" smtClean="0">
                <a:latin typeface="Times New Roman" pitchFamily="18" charset="0"/>
              </a:rPr>
              <a:t>）管理软件和代理软件开始正常运行，网络管理员把要管理的子网或者网元加入到网络管理系统中，网络管理软件根据被管理的设备和链路，描绘出整个网络结构。</a:t>
            </a:r>
          </a:p>
          <a:p>
            <a:pPr>
              <a:spcBef>
                <a:spcPct val="0"/>
              </a:spcBef>
            </a:pPr>
            <a:r>
              <a:rPr lang="zh-CN" altLang="zh-CN" sz="1800" smtClean="0">
                <a:latin typeface="Times New Roman" pitchFamily="18" charset="0"/>
              </a:rPr>
              <a:t>（</a:t>
            </a:r>
            <a:r>
              <a:rPr lang="en-US" altLang="zh-CN" sz="1800" smtClean="0">
                <a:latin typeface="Times New Roman" pitchFamily="18" charset="0"/>
              </a:rPr>
              <a:t>2</a:t>
            </a:r>
            <a:r>
              <a:rPr lang="zh-CN" altLang="zh-CN" sz="1800" smtClean="0">
                <a:latin typeface="Times New Roman" pitchFamily="18" charset="0"/>
              </a:rPr>
              <a:t>）管理软件定期轮询各网元设备。</a:t>
            </a:r>
          </a:p>
          <a:p>
            <a:pPr>
              <a:spcBef>
                <a:spcPct val="0"/>
              </a:spcBef>
            </a:pPr>
            <a:r>
              <a:rPr lang="zh-CN" altLang="zh-CN" sz="1800" smtClean="0">
                <a:latin typeface="Times New Roman" pitchFamily="18" charset="0"/>
              </a:rPr>
              <a:t>（</a:t>
            </a:r>
            <a:r>
              <a:rPr lang="en-US" altLang="zh-CN" sz="1800" smtClean="0">
                <a:latin typeface="Times New Roman" pitchFamily="18" charset="0"/>
              </a:rPr>
              <a:t>3</a:t>
            </a:r>
            <a:r>
              <a:rPr lang="zh-CN" altLang="zh-CN" sz="1800" smtClean="0">
                <a:latin typeface="Times New Roman" pitchFamily="18" charset="0"/>
              </a:rPr>
              <a:t>）当无法轮询某个网元设备，就修改网络拓扑图，并发出报警。</a:t>
            </a:r>
          </a:p>
          <a:p>
            <a:pPr>
              <a:spcBef>
                <a:spcPct val="0"/>
              </a:spcBef>
            </a:pPr>
            <a:r>
              <a:rPr lang="zh-CN" altLang="zh-CN" sz="1800" smtClean="0">
                <a:latin typeface="Times New Roman" pitchFamily="18" charset="0"/>
              </a:rPr>
              <a:t>（</a:t>
            </a:r>
            <a:r>
              <a:rPr lang="en-US" altLang="zh-CN" sz="1800" smtClean="0">
                <a:latin typeface="Times New Roman" pitchFamily="18" charset="0"/>
              </a:rPr>
              <a:t>4</a:t>
            </a:r>
            <a:r>
              <a:rPr lang="zh-CN" altLang="zh-CN" sz="1800" smtClean="0">
                <a:latin typeface="Times New Roman" pitchFamily="18" charset="0"/>
              </a:rPr>
              <a:t>）管理软件也接收来自各网元发出的中断事件。</a:t>
            </a:r>
          </a:p>
          <a:p>
            <a:pPr>
              <a:spcBef>
                <a:spcPct val="0"/>
              </a:spcBef>
            </a:pPr>
            <a:r>
              <a:rPr lang="zh-CN" altLang="zh-CN" sz="1800" smtClean="0">
                <a:latin typeface="Times New Roman" pitchFamily="18" charset="0"/>
              </a:rPr>
              <a:t>（</a:t>
            </a:r>
            <a:r>
              <a:rPr lang="en-US" altLang="zh-CN" sz="1800" smtClean="0">
                <a:latin typeface="Times New Roman" pitchFamily="18" charset="0"/>
              </a:rPr>
              <a:t>5</a:t>
            </a:r>
            <a:r>
              <a:rPr lang="zh-CN" altLang="zh-CN" sz="1800" smtClean="0">
                <a:latin typeface="Times New Roman" pitchFamily="18" charset="0"/>
              </a:rPr>
              <a:t>）管理软件可以根据网管人员的要求，向各网元设备发出查询、参数设备等命令。</a:t>
            </a:r>
          </a:p>
          <a:p>
            <a:pPr>
              <a:spcBef>
                <a:spcPct val="0"/>
              </a:spcBef>
            </a:pPr>
            <a:r>
              <a:rPr lang="en-US" altLang="zh-CN" sz="1800" smtClean="0">
                <a:latin typeface="Times New Roman" pitchFamily="18" charset="0"/>
              </a:rPr>
              <a:t>          </a:t>
            </a:r>
            <a:r>
              <a:rPr lang="zh-CN" altLang="zh-CN" sz="1800" smtClean="0">
                <a:latin typeface="Times New Roman" pitchFamily="18" charset="0"/>
              </a:rPr>
              <a:t>在</a:t>
            </a:r>
            <a:r>
              <a:rPr lang="en-US" altLang="zh-CN" sz="1800" smtClean="0">
                <a:latin typeface="Times New Roman" pitchFamily="18" charset="0"/>
              </a:rPr>
              <a:t>SNMP</a:t>
            </a:r>
            <a:r>
              <a:rPr lang="zh-CN" altLang="zh-CN" sz="1800" smtClean="0">
                <a:latin typeface="Times New Roman" pitchFamily="18" charset="0"/>
              </a:rPr>
              <a:t>协议中，</a:t>
            </a:r>
            <a:r>
              <a:rPr lang="en-US" altLang="zh-CN" sz="1800" smtClean="0">
                <a:latin typeface="Times New Roman" pitchFamily="18" charset="0"/>
              </a:rPr>
              <a:t>get</a:t>
            </a:r>
            <a:r>
              <a:rPr lang="zh-CN" altLang="zh-CN" sz="1800" smtClean="0">
                <a:latin typeface="Times New Roman" pitchFamily="18" charset="0"/>
              </a:rPr>
              <a:t>指令用来获取对象信息，</a:t>
            </a:r>
            <a:r>
              <a:rPr lang="en-US" altLang="zh-CN" sz="1800" smtClean="0">
                <a:latin typeface="Times New Roman" pitchFamily="18" charset="0"/>
              </a:rPr>
              <a:t>set</a:t>
            </a:r>
            <a:r>
              <a:rPr lang="zh-CN" altLang="zh-CN" sz="1800" smtClean="0">
                <a:latin typeface="Times New Roman" pitchFamily="18" charset="0"/>
              </a:rPr>
              <a:t>指令用来设置对象属性，</a:t>
            </a:r>
            <a:r>
              <a:rPr lang="en-US" altLang="zh-CN" sz="1800" smtClean="0">
                <a:latin typeface="Times New Roman" pitchFamily="18" charset="0"/>
              </a:rPr>
              <a:t>trap</a:t>
            </a:r>
            <a:r>
              <a:rPr lang="zh-CN" altLang="zh-CN" sz="1800" smtClean="0">
                <a:latin typeface="Times New Roman" pitchFamily="18" charset="0"/>
              </a:rPr>
              <a:t>指令用来实现中断消息的传递。在</a:t>
            </a:r>
            <a:r>
              <a:rPr lang="en-US" altLang="zh-CN" sz="1800" smtClean="0">
                <a:latin typeface="Times New Roman" pitchFamily="18" charset="0"/>
              </a:rPr>
              <a:t>SNMP</a:t>
            </a:r>
            <a:r>
              <a:rPr lang="zh-CN" altLang="zh-CN" sz="1800" smtClean="0">
                <a:latin typeface="Times New Roman" pitchFamily="18" charset="0"/>
              </a:rPr>
              <a:t>协议工作时，如果采用轮询方式，代理设备监听</a:t>
            </a:r>
            <a:r>
              <a:rPr lang="en-US" altLang="zh-CN" sz="1800" smtClean="0">
                <a:latin typeface="Times New Roman" pitchFamily="18" charset="0"/>
              </a:rPr>
              <a:t>UDP</a:t>
            </a:r>
            <a:r>
              <a:rPr lang="zh-CN" altLang="zh-CN" sz="1800" smtClean="0">
                <a:latin typeface="Times New Roman" pitchFamily="18" charset="0"/>
              </a:rPr>
              <a:t>端口</a:t>
            </a:r>
            <a:r>
              <a:rPr lang="en-US" altLang="zh-CN" sz="1800" smtClean="0">
                <a:latin typeface="Times New Roman" pitchFamily="18" charset="0"/>
              </a:rPr>
              <a:t>161</a:t>
            </a:r>
            <a:r>
              <a:rPr lang="zh-CN" altLang="zh-CN" sz="1800" smtClean="0">
                <a:latin typeface="Times New Roman" pitchFamily="18" charset="0"/>
              </a:rPr>
              <a:t>进行通信；如果采用中断方式，管理工作端监听</a:t>
            </a:r>
            <a:r>
              <a:rPr lang="en-US" altLang="zh-CN" sz="1800" smtClean="0">
                <a:latin typeface="Times New Roman" pitchFamily="18" charset="0"/>
              </a:rPr>
              <a:t>UDP</a:t>
            </a:r>
            <a:r>
              <a:rPr lang="zh-CN" altLang="zh-CN" sz="1800" smtClean="0">
                <a:latin typeface="Times New Roman" pitchFamily="18" charset="0"/>
              </a:rPr>
              <a:t>端口</a:t>
            </a:r>
            <a:r>
              <a:rPr lang="en-US" altLang="zh-CN" sz="1800" smtClean="0">
                <a:latin typeface="Times New Roman" pitchFamily="18" charset="0"/>
              </a:rPr>
              <a:t>162</a:t>
            </a:r>
            <a:r>
              <a:rPr lang="zh-CN" altLang="zh-CN" sz="1800" smtClean="0">
                <a:latin typeface="Times New Roman" pitchFamily="18" charset="0"/>
              </a:rPr>
              <a:t>进行通信。</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82947" name="内容占位符 5"/>
          <p:cNvSpPr>
            <a:spLocks noGrp="1"/>
          </p:cNvSpPr>
          <p:nvPr>
            <p:ph idx="1"/>
          </p:nvPr>
        </p:nvSpPr>
        <p:spPr>
          <a:xfrm>
            <a:off x="107950" y="908050"/>
            <a:ext cx="9001125" cy="5805488"/>
          </a:xfrm>
        </p:spPr>
        <p:txBody>
          <a:bodyPr/>
          <a:lstStyle/>
          <a:p>
            <a:pPr>
              <a:spcBef>
                <a:spcPct val="0"/>
              </a:spcBef>
            </a:pPr>
            <a:r>
              <a:rPr lang="en-US" altLang="zh-CN" smtClean="0">
                <a:solidFill>
                  <a:srgbClr val="FF0000"/>
                </a:solidFill>
                <a:latin typeface="Times New Roman" pitchFamily="18" charset="0"/>
              </a:rPr>
              <a:t>SNMP</a:t>
            </a:r>
            <a:r>
              <a:rPr lang="zh-CN" altLang="zh-CN" smtClean="0">
                <a:solidFill>
                  <a:srgbClr val="FF0000"/>
                </a:solidFill>
              </a:rPr>
              <a:t>的协议数据单元和报文</a:t>
            </a:r>
            <a:endParaRPr lang="en-US" altLang="zh-CN" smtClean="0">
              <a:solidFill>
                <a:srgbClr val="FF0000"/>
              </a:solidFill>
            </a:endParaRPr>
          </a:p>
          <a:p>
            <a:pPr>
              <a:spcBef>
                <a:spcPct val="0"/>
              </a:spcBef>
            </a:pPr>
            <a:r>
              <a:rPr lang="en-US" altLang="zh-CN" sz="2000" smtClean="0">
                <a:latin typeface="Times New Roman" pitchFamily="18" charset="0"/>
              </a:rPr>
              <a:t>SNMP v1</a:t>
            </a:r>
            <a:r>
              <a:rPr lang="zh-CN" altLang="zh-CN" sz="2000" smtClean="0">
                <a:latin typeface="Times New Roman" pitchFamily="18" charset="0"/>
              </a:rPr>
              <a:t>一共定义了五种协议数据单元类型，如表</a:t>
            </a:r>
            <a:r>
              <a:rPr lang="en-US" altLang="zh-CN" sz="2000" smtClean="0">
                <a:latin typeface="Times New Roman" pitchFamily="18" charset="0"/>
              </a:rPr>
              <a:t>8-4</a:t>
            </a:r>
            <a:r>
              <a:rPr lang="zh-CN" altLang="zh-CN" sz="2000" smtClean="0">
                <a:latin typeface="Times New Roman" pitchFamily="18" charset="0"/>
              </a:rPr>
              <a:t>所示。</a:t>
            </a:r>
          </a:p>
          <a:p>
            <a:pPr>
              <a:spcBef>
                <a:spcPct val="0"/>
              </a:spcBef>
            </a:pPr>
            <a:endParaRPr lang="en-US" altLang="zh-CN" sz="2000" smtClean="0">
              <a:solidFill>
                <a:srgbClr val="FF0000"/>
              </a:solidFill>
            </a:endParaRPr>
          </a:p>
          <a:p>
            <a:pPr>
              <a:spcBef>
                <a:spcPct val="0"/>
              </a:spcBef>
            </a:pPr>
            <a:r>
              <a:rPr lang="en-US" altLang="zh-CN" sz="1800" smtClean="0">
                <a:latin typeface="Times New Roman" pitchFamily="18" charset="0"/>
              </a:rPr>
              <a:t>        </a:t>
            </a:r>
            <a:endParaRPr lang="zh-CN" altLang="zh-CN" sz="1800" smtClean="0">
              <a:latin typeface="Times New Roman" pitchFamily="18" charset="0"/>
            </a:endParaRPr>
          </a:p>
        </p:txBody>
      </p:sp>
      <p:pic>
        <p:nvPicPr>
          <p:cNvPr id="829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 y="2073275"/>
            <a:ext cx="7332663" cy="236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71775" y="1763713"/>
            <a:ext cx="3384550" cy="369887"/>
          </a:xfrm>
          <a:prstGeom prst="rect">
            <a:avLst/>
          </a:prstGeom>
          <a:noFill/>
        </p:spPr>
        <p:txBody>
          <a:bodyPr>
            <a:spAutoFit/>
          </a:bodyPr>
          <a:lstStyle/>
          <a:p>
            <a:pPr>
              <a:defRPr/>
            </a:pPr>
            <a:r>
              <a:rPr lang="zh-CN" altLang="zh-CN" dirty="0">
                <a:latin typeface="+mn-lt"/>
                <a:ea typeface="+mj-ea"/>
              </a:rPr>
              <a:t>表</a:t>
            </a:r>
            <a:r>
              <a:rPr lang="en-US" altLang="zh-CN" dirty="0">
                <a:latin typeface="+mn-lt"/>
                <a:ea typeface="+mj-ea"/>
              </a:rPr>
              <a:t>8-4  </a:t>
            </a:r>
            <a:r>
              <a:rPr lang="zh-CN" altLang="zh-CN" dirty="0">
                <a:latin typeface="+mn-lt"/>
                <a:ea typeface="+mj-ea"/>
              </a:rPr>
              <a:t>五种协议数据单元类型</a:t>
            </a:r>
          </a:p>
        </p:txBody>
      </p:sp>
      <p:sp>
        <p:nvSpPr>
          <p:cNvPr id="7" name="TextBox 6"/>
          <p:cNvSpPr txBox="1"/>
          <p:nvPr/>
        </p:nvSpPr>
        <p:spPr>
          <a:xfrm>
            <a:off x="215900" y="4437063"/>
            <a:ext cx="8893175" cy="2586037"/>
          </a:xfrm>
          <a:prstGeom prst="rect">
            <a:avLst/>
          </a:prstGeom>
          <a:noFill/>
        </p:spPr>
        <p:txBody>
          <a:bodyPr>
            <a:spAutoFit/>
          </a:bodyPr>
          <a:lstStyle/>
          <a:p>
            <a:pPr>
              <a:defRPr/>
            </a:pPr>
            <a:r>
              <a:rPr lang="en-US" altLang="zh-CN" dirty="0">
                <a:latin typeface="+mn-lt"/>
                <a:ea typeface="+mj-ea"/>
              </a:rPr>
              <a:t>        </a:t>
            </a:r>
            <a:r>
              <a:rPr lang="zh-CN" altLang="zh-CN" dirty="0">
                <a:latin typeface="+mn-lt"/>
                <a:ea typeface="+mj-ea"/>
              </a:rPr>
              <a:t>如图</a:t>
            </a:r>
            <a:r>
              <a:rPr lang="en-US" altLang="zh-CN" dirty="0">
                <a:latin typeface="+mn-lt"/>
                <a:ea typeface="+mj-ea"/>
              </a:rPr>
              <a:t>8-13</a:t>
            </a:r>
            <a:r>
              <a:rPr lang="zh-CN" altLang="zh-CN" dirty="0">
                <a:latin typeface="+mn-lt"/>
                <a:ea typeface="+mj-ea"/>
              </a:rPr>
              <a:t>所示，一个</a:t>
            </a:r>
            <a:r>
              <a:rPr lang="en-US" altLang="zh-CN" dirty="0">
                <a:latin typeface="+mn-lt"/>
                <a:ea typeface="+mj-ea"/>
              </a:rPr>
              <a:t>SNMP</a:t>
            </a:r>
            <a:r>
              <a:rPr lang="zh-CN" altLang="zh-CN" dirty="0">
                <a:latin typeface="+mn-lt"/>
                <a:ea typeface="+mj-ea"/>
              </a:rPr>
              <a:t>报文由三个部分组成，即版本、共同体和</a:t>
            </a:r>
            <a:r>
              <a:rPr lang="en-US" altLang="zh-CN" dirty="0">
                <a:latin typeface="+mn-lt"/>
                <a:ea typeface="+mj-ea"/>
              </a:rPr>
              <a:t>SNMP-PDU</a:t>
            </a:r>
            <a:r>
              <a:rPr lang="zh-CN" altLang="zh-CN" dirty="0">
                <a:latin typeface="+mn-lt"/>
                <a:ea typeface="+mj-ea"/>
              </a:rPr>
              <a:t>。</a:t>
            </a:r>
            <a:r>
              <a:rPr lang="en-US" altLang="zh-CN" dirty="0">
                <a:latin typeface="+mn-lt"/>
                <a:ea typeface="+mj-ea"/>
              </a:rPr>
              <a:t>SNMP</a:t>
            </a:r>
            <a:r>
              <a:rPr lang="zh-CN" altLang="zh-CN" dirty="0">
                <a:latin typeface="+mn-lt"/>
                <a:ea typeface="+mj-ea"/>
              </a:rPr>
              <a:t>的五种操作对应在</a:t>
            </a:r>
            <a:r>
              <a:rPr lang="en-US" altLang="zh-CN" dirty="0">
                <a:latin typeface="+mn-lt"/>
                <a:ea typeface="+mj-ea"/>
              </a:rPr>
              <a:t>UDP</a:t>
            </a:r>
            <a:r>
              <a:rPr lang="zh-CN" altLang="zh-CN" dirty="0">
                <a:latin typeface="+mn-lt"/>
                <a:ea typeface="+mj-ea"/>
              </a:rPr>
              <a:t>数据报中被封装成五种</a:t>
            </a:r>
            <a:r>
              <a:rPr lang="en-US" altLang="zh-CN" dirty="0">
                <a:latin typeface="+mn-lt"/>
                <a:ea typeface="+mj-ea"/>
              </a:rPr>
              <a:t>SNMP</a:t>
            </a:r>
            <a:r>
              <a:rPr lang="zh-CN" altLang="zh-CN" dirty="0">
                <a:latin typeface="+mn-lt"/>
                <a:ea typeface="+mj-ea"/>
              </a:rPr>
              <a:t>报文，它们都有公共</a:t>
            </a:r>
            <a:r>
              <a:rPr lang="en-US" altLang="zh-CN" dirty="0">
                <a:latin typeface="+mn-lt"/>
                <a:ea typeface="+mj-ea"/>
              </a:rPr>
              <a:t>SNMP</a:t>
            </a:r>
            <a:r>
              <a:rPr lang="zh-CN" altLang="zh-CN" dirty="0">
                <a:latin typeface="+mn-lt"/>
                <a:ea typeface="+mj-ea"/>
              </a:rPr>
              <a:t>首部，然后是不同的</a:t>
            </a:r>
            <a:r>
              <a:rPr lang="en-US" altLang="zh-CN" dirty="0">
                <a:latin typeface="+mn-lt"/>
                <a:ea typeface="+mj-ea"/>
              </a:rPr>
              <a:t>PDU</a:t>
            </a:r>
            <a:r>
              <a:rPr lang="zh-CN" altLang="zh-CN" dirty="0">
                <a:latin typeface="+mn-lt"/>
                <a:ea typeface="+mj-ea"/>
              </a:rPr>
              <a:t>（其中</a:t>
            </a:r>
            <a:r>
              <a:rPr lang="en-US" altLang="zh-CN" dirty="0">
                <a:latin typeface="+mn-lt"/>
                <a:ea typeface="+mj-ea"/>
              </a:rPr>
              <a:t> get</a:t>
            </a:r>
            <a:r>
              <a:rPr lang="zh-CN" altLang="zh-CN" dirty="0">
                <a:latin typeface="+mn-lt"/>
                <a:ea typeface="+mj-ea"/>
              </a:rPr>
              <a:t>，</a:t>
            </a:r>
            <a:r>
              <a:rPr lang="en-US" altLang="zh-CN" dirty="0">
                <a:latin typeface="+mn-lt"/>
                <a:ea typeface="+mj-ea"/>
              </a:rPr>
              <a:t>get-next</a:t>
            </a:r>
            <a:r>
              <a:rPr lang="zh-CN" altLang="zh-CN" dirty="0">
                <a:latin typeface="+mn-lt"/>
                <a:ea typeface="+mj-ea"/>
              </a:rPr>
              <a:t>，</a:t>
            </a:r>
            <a:r>
              <a:rPr lang="en-US" altLang="zh-CN" dirty="0">
                <a:latin typeface="+mn-lt"/>
                <a:ea typeface="+mj-ea"/>
              </a:rPr>
              <a:t>set</a:t>
            </a:r>
            <a:r>
              <a:rPr lang="zh-CN" altLang="zh-CN" dirty="0">
                <a:latin typeface="+mn-lt"/>
                <a:ea typeface="+mj-ea"/>
              </a:rPr>
              <a:t>的</a:t>
            </a:r>
            <a:r>
              <a:rPr lang="en-US" altLang="zh-CN" dirty="0">
                <a:latin typeface="+mn-lt"/>
                <a:ea typeface="+mj-ea"/>
              </a:rPr>
              <a:t>PDU</a:t>
            </a:r>
            <a:r>
              <a:rPr lang="zh-CN" altLang="zh-CN" dirty="0">
                <a:latin typeface="+mn-lt"/>
                <a:ea typeface="+mj-ea"/>
              </a:rPr>
              <a:t>部分是相同的）。管理进程发出的</a:t>
            </a:r>
            <a:r>
              <a:rPr lang="en-US" altLang="zh-CN" dirty="0">
                <a:latin typeface="+mn-lt"/>
                <a:ea typeface="+mj-ea"/>
              </a:rPr>
              <a:t>get</a:t>
            </a:r>
            <a:r>
              <a:rPr lang="zh-CN" altLang="zh-CN" dirty="0">
                <a:latin typeface="+mn-lt"/>
                <a:ea typeface="+mj-ea"/>
              </a:rPr>
              <a:t>，</a:t>
            </a:r>
            <a:r>
              <a:rPr lang="en-US" altLang="zh-CN" dirty="0">
                <a:latin typeface="+mn-lt"/>
                <a:ea typeface="+mj-ea"/>
              </a:rPr>
              <a:t>get-next</a:t>
            </a:r>
            <a:r>
              <a:rPr lang="zh-CN" altLang="zh-CN" dirty="0">
                <a:latin typeface="+mn-lt"/>
                <a:ea typeface="+mj-ea"/>
              </a:rPr>
              <a:t>，</a:t>
            </a:r>
            <a:r>
              <a:rPr lang="en-US" altLang="zh-CN" dirty="0">
                <a:latin typeface="+mn-lt"/>
                <a:ea typeface="+mj-ea"/>
              </a:rPr>
              <a:t>set</a:t>
            </a:r>
            <a:r>
              <a:rPr lang="zh-CN" altLang="zh-CN" dirty="0">
                <a:latin typeface="+mn-lt"/>
                <a:ea typeface="+mj-ea"/>
              </a:rPr>
              <a:t>操作采用</a:t>
            </a:r>
            <a:r>
              <a:rPr lang="en-US" altLang="zh-CN" dirty="0">
                <a:latin typeface="+mn-lt"/>
                <a:ea typeface="+mj-ea"/>
              </a:rPr>
              <a:t>UDP</a:t>
            </a:r>
            <a:r>
              <a:rPr lang="zh-CN" altLang="zh-CN" dirty="0">
                <a:latin typeface="+mn-lt"/>
                <a:ea typeface="+mj-ea"/>
              </a:rPr>
              <a:t>端口</a:t>
            </a:r>
            <a:r>
              <a:rPr lang="en-US" altLang="zh-CN" dirty="0">
                <a:latin typeface="+mn-lt"/>
                <a:ea typeface="+mj-ea"/>
              </a:rPr>
              <a:t>161</a:t>
            </a:r>
            <a:r>
              <a:rPr lang="zh-CN" altLang="zh-CN" dirty="0">
                <a:latin typeface="+mn-lt"/>
                <a:ea typeface="+mj-ea"/>
              </a:rPr>
              <a:t>，代理进程发出的</a:t>
            </a:r>
            <a:r>
              <a:rPr lang="en-US" altLang="zh-CN" dirty="0">
                <a:latin typeface="+mn-lt"/>
                <a:ea typeface="+mj-ea"/>
              </a:rPr>
              <a:t>trap</a:t>
            </a:r>
            <a:r>
              <a:rPr lang="zh-CN" altLang="zh-CN" dirty="0">
                <a:latin typeface="+mn-lt"/>
                <a:ea typeface="+mj-ea"/>
              </a:rPr>
              <a:t>操作采用</a:t>
            </a:r>
            <a:r>
              <a:rPr lang="en-US" altLang="zh-CN" dirty="0">
                <a:latin typeface="+mn-lt"/>
                <a:ea typeface="+mj-ea"/>
              </a:rPr>
              <a:t>UDP</a:t>
            </a:r>
            <a:r>
              <a:rPr lang="zh-CN" altLang="zh-CN" dirty="0">
                <a:latin typeface="+mn-lt"/>
                <a:ea typeface="+mj-ea"/>
              </a:rPr>
              <a:t>的</a:t>
            </a:r>
            <a:r>
              <a:rPr lang="en-US" altLang="zh-CN" dirty="0">
                <a:latin typeface="+mn-lt"/>
                <a:ea typeface="+mj-ea"/>
              </a:rPr>
              <a:t>162</a:t>
            </a:r>
            <a:r>
              <a:rPr lang="zh-CN" altLang="zh-CN" dirty="0">
                <a:latin typeface="+mn-lt"/>
                <a:ea typeface="+mj-ea"/>
              </a:rPr>
              <a:t>端口，另外，</a:t>
            </a:r>
            <a:r>
              <a:rPr lang="en-US" altLang="zh-CN" dirty="0">
                <a:latin typeface="+mn-lt"/>
                <a:ea typeface="+mj-ea"/>
              </a:rPr>
              <a:t>SNMP</a:t>
            </a:r>
            <a:r>
              <a:rPr lang="zh-CN" altLang="zh-CN" dirty="0">
                <a:latin typeface="+mn-lt"/>
                <a:ea typeface="+mj-ea"/>
              </a:rPr>
              <a:t>报文的编码采用</a:t>
            </a:r>
            <a:r>
              <a:rPr lang="en-US" altLang="zh-CN" dirty="0">
                <a:latin typeface="+mn-lt"/>
                <a:ea typeface="+mj-ea"/>
              </a:rPr>
              <a:t>ASN.1</a:t>
            </a:r>
            <a:r>
              <a:rPr lang="zh-CN" altLang="zh-CN" dirty="0">
                <a:latin typeface="+mn-lt"/>
                <a:ea typeface="+mj-ea"/>
              </a:rPr>
              <a:t>和</a:t>
            </a:r>
            <a:r>
              <a:rPr lang="en-US" altLang="zh-CN" dirty="0">
                <a:latin typeface="+mn-lt"/>
                <a:ea typeface="+mj-ea"/>
              </a:rPr>
              <a:t>BER</a:t>
            </a:r>
            <a:r>
              <a:rPr lang="zh-CN" altLang="zh-CN" dirty="0">
                <a:latin typeface="+mn-lt"/>
                <a:ea typeface="+mj-ea"/>
              </a:rPr>
              <a:t>。</a:t>
            </a:r>
          </a:p>
          <a:p>
            <a:pPr>
              <a:defRPr/>
            </a:pPr>
            <a:r>
              <a:rPr lang="zh-CN" altLang="zh-CN" dirty="0">
                <a:latin typeface="+mn-lt"/>
                <a:ea typeface="+mj-ea"/>
              </a:rPr>
              <a:t>版本号：实际版本号减</a:t>
            </a:r>
            <a:r>
              <a:rPr lang="en-US" altLang="zh-CN" dirty="0">
                <a:latin typeface="+mn-lt"/>
                <a:ea typeface="+mj-ea"/>
              </a:rPr>
              <a:t>1</a:t>
            </a:r>
            <a:r>
              <a:rPr lang="zh-CN" altLang="zh-CN" dirty="0">
                <a:latin typeface="+mn-lt"/>
                <a:ea typeface="+mj-ea"/>
              </a:rPr>
              <a:t>。</a:t>
            </a:r>
          </a:p>
          <a:p>
            <a:pPr>
              <a:defRPr/>
            </a:pPr>
            <a:r>
              <a:rPr lang="zh-CN" altLang="zh-CN" dirty="0">
                <a:latin typeface="+mn-lt"/>
                <a:ea typeface="+mj-ea"/>
              </a:rPr>
              <a:t>共同体：一个字符串，作为管理进程和代理进程之间的明文口令，常用的是</a:t>
            </a:r>
            <a:r>
              <a:rPr lang="en-US" altLang="zh-CN" dirty="0">
                <a:latin typeface="+mn-lt"/>
                <a:ea typeface="+mj-ea"/>
              </a:rPr>
              <a:t>6</a:t>
            </a:r>
            <a:r>
              <a:rPr lang="zh-CN" altLang="zh-CN" dirty="0">
                <a:latin typeface="+mn-lt"/>
                <a:ea typeface="+mj-ea"/>
              </a:rPr>
              <a:t>个字符</a:t>
            </a:r>
            <a:r>
              <a:rPr lang="en-US" altLang="zh-CN" dirty="0">
                <a:latin typeface="+mn-lt"/>
                <a:ea typeface="+mj-ea"/>
              </a:rPr>
              <a:t>“public”</a:t>
            </a:r>
            <a:r>
              <a:rPr lang="zh-CN" altLang="zh-CN" dirty="0">
                <a:latin typeface="+mn-lt"/>
                <a:ea typeface="+mj-ea"/>
              </a:rPr>
              <a:t>。</a:t>
            </a:r>
          </a:p>
          <a:p>
            <a:pPr>
              <a:defRPr/>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 域名系统</a:t>
            </a:r>
          </a:p>
        </p:txBody>
      </p:sp>
      <p:sp>
        <p:nvSpPr>
          <p:cNvPr id="10243" name="内容占位符 2"/>
          <p:cNvSpPr>
            <a:spLocks noGrp="1"/>
          </p:cNvSpPr>
          <p:nvPr>
            <p:ph idx="1"/>
          </p:nvPr>
        </p:nvSpPr>
        <p:spPr>
          <a:xfrm>
            <a:off x="179388" y="908050"/>
            <a:ext cx="8713787" cy="5761038"/>
          </a:xfrm>
        </p:spPr>
        <p:txBody>
          <a:bodyPr/>
          <a:lstStyle/>
          <a:p>
            <a:pPr>
              <a:spcBef>
                <a:spcPct val="0"/>
              </a:spcBef>
            </a:pPr>
            <a:r>
              <a:rPr lang="zh-CN" altLang="zh-CN" smtClean="0">
                <a:solidFill>
                  <a:srgbClr val="FF0000"/>
                </a:solidFill>
              </a:rPr>
              <a:t>因特网的域名结构</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变长的域名和使用有助记忆的字符串，是为了便于使用。而</a:t>
            </a:r>
            <a:r>
              <a:rPr lang="en-US" altLang="zh-CN" sz="2000" smtClean="0">
                <a:latin typeface="Times New Roman" pitchFamily="18" charset="0"/>
              </a:rPr>
              <a:t>IP</a:t>
            </a:r>
            <a:r>
              <a:rPr lang="zh-CN" altLang="zh-CN" sz="2000" smtClean="0">
                <a:latin typeface="Times New Roman" pitchFamily="18" charset="0"/>
              </a:rPr>
              <a:t>地址是定长的</a:t>
            </a:r>
            <a:r>
              <a:rPr lang="en-US" altLang="zh-CN" sz="2000" smtClean="0">
                <a:latin typeface="Times New Roman" pitchFamily="18" charset="0"/>
              </a:rPr>
              <a:t>32 </a:t>
            </a:r>
            <a:r>
              <a:rPr lang="zh-CN" altLang="zh-CN" sz="2000" smtClean="0">
                <a:latin typeface="Times New Roman" pitchFamily="18" charset="0"/>
              </a:rPr>
              <a:t>位二进制数字则非常便于机器进行处理。域名中的</a:t>
            </a:r>
            <a:r>
              <a:rPr lang="en-US" altLang="zh-CN" sz="2000" smtClean="0">
                <a:latin typeface="Times New Roman" pitchFamily="18" charset="0"/>
              </a:rPr>
              <a:t>“</a:t>
            </a:r>
            <a:r>
              <a:rPr lang="zh-CN" altLang="zh-CN" sz="2000" smtClean="0">
                <a:latin typeface="Times New Roman" pitchFamily="18" charset="0"/>
              </a:rPr>
              <a:t>点</a:t>
            </a:r>
            <a:r>
              <a:rPr lang="en-US" altLang="zh-CN" sz="2000" smtClean="0">
                <a:latin typeface="Times New Roman" pitchFamily="18" charset="0"/>
              </a:rPr>
              <a:t>”</a:t>
            </a:r>
            <a:r>
              <a:rPr lang="zh-CN" altLang="zh-CN" sz="2000" smtClean="0">
                <a:latin typeface="Times New Roman" pitchFamily="18" charset="0"/>
              </a:rPr>
              <a:t>和点分十进制</a:t>
            </a:r>
            <a:r>
              <a:rPr lang="en-US" altLang="zh-CN" sz="2000" smtClean="0">
                <a:latin typeface="Times New Roman" pitchFamily="18" charset="0"/>
              </a:rPr>
              <a:t>IP</a:t>
            </a:r>
            <a:r>
              <a:rPr lang="zh-CN" altLang="zh-CN" sz="2000" smtClean="0">
                <a:latin typeface="Times New Roman" pitchFamily="18" charset="0"/>
              </a:rPr>
              <a:t>地址中的</a:t>
            </a:r>
            <a:r>
              <a:rPr lang="en-US" altLang="zh-CN" sz="2000" smtClean="0">
                <a:latin typeface="Times New Roman" pitchFamily="18" charset="0"/>
              </a:rPr>
              <a:t>“</a:t>
            </a:r>
            <a:r>
              <a:rPr lang="zh-CN" altLang="zh-CN" sz="2000" smtClean="0">
                <a:latin typeface="Times New Roman" pitchFamily="18" charset="0"/>
              </a:rPr>
              <a:t>点</a:t>
            </a:r>
            <a:r>
              <a:rPr lang="en-US" altLang="zh-CN" sz="2000" smtClean="0">
                <a:latin typeface="Times New Roman" pitchFamily="18" charset="0"/>
              </a:rPr>
              <a:t>”</a:t>
            </a:r>
            <a:r>
              <a:rPr lang="zh-CN" altLang="zh-CN" sz="2000" smtClean="0">
                <a:latin typeface="Times New Roman" pitchFamily="18" charset="0"/>
              </a:rPr>
              <a:t>并无一一对应的关系。点分十进制</a:t>
            </a:r>
            <a:r>
              <a:rPr lang="en-US" altLang="zh-CN" sz="2000" smtClean="0">
                <a:latin typeface="Times New Roman" pitchFamily="18" charset="0"/>
              </a:rPr>
              <a:t>IP</a:t>
            </a:r>
            <a:r>
              <a:rPr lang="zh-CN" altLang="zh-CN" sz="2000" smtClean="0">
                <a:latin typeface="Times New Roman" pitchFamily="18" charset="0"/>
              </a:rPr>
              <a:t>地址中一定是包含三个</a:t>
            </a:r>
            <a:r>
              <a:rPr lang="en-US" altLang="zh-CN" sz="2000" smtClean="0">
                <a:latin typeface="Times New Roman" pitchFamily="18" charset="0"/>
              </a:rPr>
              <a:t>“</a:t>
            </a:r>
            <a:r>
              <a:rPr lang="zh-CN" altLang="zh-CN" sz="2000" smtClean="0">
                <a:latin typeface="Times New Roman" pitchFamily="18" charset="0"/>
              </a:rPr>
              <a:t>点</a:t>
            </a:r>
            <a:r>
              <a:rPr lang="en-US" altLang="zh-CN" sz="2000" smtClean="0">
                <a:latin typeface="Times New Roman" pitchFamily="18" charset="0"/>
              </a:rPr>
              <a:t>”</a:t>
            </a:r>
            <a:r>
              <a:rPr lang="zh-CN" altLang="zh-CN" sz="2000" smtClean="0">
                <a:latin typeface="Times New Roman" pitchFamily="18" charset="0"/>
              </a:rPr>
              <a:t>，但每一个域名中</a:t>
            </a:r>
            <a:r>
              <a:rPr lang="en-US" altLang="zh-CN" sz="2000" smtClean="0">
                <a:latin typeface="Times New Roman" pitchFamily="18" charset="0"/>
              </a:rPr>
              <a:t>“</a:t>
            </a:r>
            <a:r>
              <a:rPr lang="zh-CN" altLang="zh-CN" sz="2000" smtClean="0">
                <a:latin typeface="Times New Roman" pitchFamily="18" charset="0"/>
              </a:rPr>
              <a:t>点</a:t>
            </a:r>
            <a:r>
              <a:rPr lang="en-US" altLang="zh-CN" sz="2000" smtClean="0">
                <a:latin typeface="Times New Roman" pitchFamily="18" charset="0"/>
              </a:rPr>
              <a:t>”</a:t>
            </a:r>
            <a:r>
              <a:rPr lang="zh-CN" altLang="zh-CN" sz="2000" smtClean="0">
                <a:latin typeface="Times New Roman" pitchFamily="18" charset="0"/>
              </a:rPr>
              <a:t>的数目则不一定正好是三个。</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理论上，</a:t>
            </a:r>
            <a:r>
              <a:rPr lang="en-US" altLang="zh-CN" sz="2000" smtClean="0">
                <a:latin typeface="Times New Roman" pitchFamily="18" charset="0"/>
              </a:rPr>
              <a:t>Internet</a:t>
            </a:r>
            <a:r>
              <a:rPr lang="zh-CN" altLang="zh-CN" sz="2000" smtClean="0">
                <a:latin typeface="Times New Roman" pitchFamily="18" charset="0"/>
              </a:rPr>
              <a:t>域名（尤其是国际域名）的注册没有任何限制，只要注册前还没有被注册过就可以。注册可以通过相应的机构或其代理进行，在他们的网站上可以在线注册。如果域名注册中涉及恶意抢注、品牌保护或知识产权等方面纠纷，可以通过世界知识产权组织（</a:t>
            </a:r>
            <a:r>
              <a:rPr lang="en-US" altLang="zh-CN" sz="2000" smtClean="0">
                <a:latin typeface="Times New Roman" pitchFamily="18" charset="0"/>
              </a:rPr>
              <a:t>WIPO</a:t>
            </a:r>
            <a:r>
              <a:rPr lang="zh-CN" altLang="zh-CN" sz="2000" smtClean="0">
                <a:latin typeface="Times New Roman" pitchFamily="18" charset="0"/>
              </a:rPr>
              <a:t>）或我国的工商机构进行仲裁。</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设在美国的</a:t>
            </a:r>
            <a:r>
              <a:rPr lang="en-US" altLang="zh-CN" sz="2000" smtClean="0">
                <a:latin typeface="Times New Roman" pitchFamily="18" charset="0"/>
              </a:rPr>
              <a:t>Internet</a:t>
            </a:r>
            <a:r>
              <a:rPr lang="zh-CN" altLang="zh-CN" sz="2000" smtClean="0">
                <a:latin typeface="Times New Roman" pitchFamily="18" charset="0"/>
              </a:rPr>
              <a:t>网络信息中心（</a:t>
            </a:r>
            <a:r>
              <a:rPr lang="en-US" altLang="zh-CN" sz="2000" smtClean="0">
                <a:latin typeface="Times New Roman" pitchFamily="18" charset="0"/>
              </a:rPr>
              <a:t>Internet Network Information Center</a:t>
            </a:r>
            <a:r>
              <a:rPr lang="zh-CN" altLang="zh-CN" sz="2000" smtClean="0">
                <a:latin typeface="Times New Roman" pitchFamily="18" charset="0"/>
              </a:rPr>
              <a:t>，</a:t>
            </a:r>
            <a:r>
              <a:rPr lang="en-US" altLang="zh-CN" sz="2000" smtClean="0">
                <a:latin typeface="Times New Roman" pitchFamily="18" charset="0"/>
              </a:rPr>
              <a:t>InterNIC</a:t>
            </a:r>
            <a:r>
              <a:rPr lang="zh-CN" altLang="zh-CN" sz="2000" smtClean="0">
                <a:latin typeface="Times New Roman" pitchFamily="18" charset="0"/>
              </a:rPr>
              <a:t>）负责顶层国际域名的注册与管理（</a:t>
            </a:r>
            <a:r>
              <a:rPr lang="en-US" altLang="zh-CN" sz="2000" smtClean="0">
                <a:latin typeface="Times New Roman" pitchFamily="18" charset="0"/>
              </a:rPr>
              <a:t>http</a:t>
            </a:r>
            <a:r>
              <a:rPr lang="zh-CN" altLang="zh-CN" sz="2000" smtClean="0">
                <a:latin typeface="Times New Roman" pitchFamily="18" charset="0"/>
              </a:rPr>
              <a:t>：</a:t>
            </a:r>
            <a:r>
              <a:rPr lang="en-US" altLang="zh-CN" sz="2000" smtClean="0">
                <a:latin typeface="Times New Roman" pitchFamily="18" charset="0"/>
              </a:rPr>
              <a:t>//www.internic.net</a:t>
            </a:r>
            <a:r>
              <a:rPr lang="zh-CN" altLang="zh-CN" sz="2000" smtClean="0">
                <a:latin typeface="Times New Roman" pitchFamily="18" charset="0"/>
              </a:rPr>
              <a:t>），各个国家的顶级域名则由各国自己管理。各管理机构再对其管理下的域名空间进一步划分成若干个子域，并将各子域的管理权再授予相应的子机构，如此下去，便形成层次型域名，由于管理机构是逐级授权的，所以最终的域名都得到</a:t>
            </a:r>
            <a:r>
              <a:rPr lang="en-US" altLang="zh-CN" sz="2000" smtClean="0">
                <a:latin typeface="Times New Roman" pitchFamily="18" charset="0"/>
              </a:rPr>
              <a:t>InterNIC</a:t>
            </a:r>
            <a:r>
              <a:rPr lang="zh-CN" altLang="zh-CN" sz="2000" smtClean="0">
                <a:latin typeface="Times New Roman" pitchFamily="18" charset="0"/>
              </a:rPr>
              <a:t>承认，成为</a:t>
            </a:r>
            <a:r>
              <a:rPr lang="en-US" altLang="zh-CN" sz="2000" smtClean="0">
                <a:latin typeface="Times New Roman" pitchFamily="18" charset="0"/>
              </a:rPr>
              <a:t>Internet</a:t>
            </a:r>
            <a:r>
              <a:rPr lang="zh-CN" altLang="zh-CN" sz="2000" smtClean="0">
                <a:latin typeface="Times New Roman" pitchFamily="18" charset="0"/>
              </a:rPr>
              <a:t>中的正式域名。</a:t>
            </a:r>
          </a:p>
          <a:p>
            <a:pPr>
              <a:spcBef>
                <a:spcPct val="0"/>
              </a:spcBef>
            </a:pPr>
            <a:endParaRPr lang="en-US" altLang="zh-CN" sz="2000" smtClean="0">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83971" name="内容占位符 5"/>
          <p:cNvSpPr>
            <a:spLocks noGrp="1"/>
          </p:cNvSpPr>
          <p:nvPr>
            <p:ph idx="1"/>
          </p:nvPr>
        </p:nvSpPr>
        <p:spPr>
          <a:xfrm>
            <a:off x="107950" y="908050"/>
            <a:ext cx="9001125" cy="5805488"/>
          </a:xfrm>
        </p:spPr>
        <p:txBody>
          <a:bodyPr/>
          <a:lstStyle/>
          <a:p>
            <a:pPr>
              <a:spcBef>
                <a:spcPct val="0"/>
              </a:spcBef>
            </a:pPr>
            <a:r>
              <a:rPr lang="en-US" altLang="zh-CN" smtClean="0">
                <a:solidFill>
                  <a:srgbClr val="FF0000"/>
                </a:solidFill>
                <a:latin typeface="Times New Roman" pitchFamily="18" charset="0"/>
              </a:rPr>
              <a:t>SNMP</a:t>
            </a:r>
            <a:r>
              <a:rPr lang="zh-CN" altLang="zh-CN" smtClean="0">
                <a:solidFill>
                  <a:srgbClr val="FF0000"/>
                </a:solidFill>
              </a:rPr>
              <a:t>的协议数据单元和报文</a:t>
            </a:r>
            <a:endParaRPr lang="en-US" altLang="zh-CN" smtClean="0">
              <a:solidFill>
                <a:srgbClr val="FF0000"/>
              </a:solidFill>
            </a:endParaRPr>
          </a:p>
          <a:p>
            <a:pPr>
              <a:spcBef>
                <a:spcPct val="0"/>
              </a:spcBef>
            </a:pPr>
            <a:r>
              <a:rPr lang="en-US" altLang="zh-CN" sz="2000" smtClean="0">
                <a:latin typeface="Times New Roman" pitchFamily="18" charset="0"/>
              </a:rPr>
              <a:t>SNMP</a:t>
            </a:r>
            <a:r>
              <a:rPr lang="zh-CN" altLang="zh-CN" sz="2000" smtClean="0">
                <a:latin typeface="Times New Roman" pitchFamily="18" charset="0"/>
              </a:rPr>
              <a:t>的报文介绍如下。</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）差错状态由代理进程回答时填入</a:t>
            </a:r>
            <a:r>
              <a:rPr lang="en-US" altLang="zh-CN" sz="2000" smtClean="0">
                <a:latin typeface="Times New Roman" pitchFamily="18" charset="0"/>
              </a:rPr>
              <a:t>0</a:t>
            </a: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中的一个数字，代表的意义如表</a:t>
            </a:r>
            <a:r>
              <a:rPr lang="en-US" altLang="zh-CN" sz="2000" smtClean="0">
                <a:latin typeface="Times New Roman" pitchFamily="18" charset="0"/>
              </a:rPr>
              <a:t>8-5</a:t>
            </a:r>
            <a:r>
              <a:rPr lang="zh-CN" altLang="zh-CN" sz="2000" smtClean="0">
                <a:latin typeface="Times New Roman" pitchFamily="18" charset="0"/>
              </a:rPr>
              <a:t>所示。</a:t>
            </a:r>
          </a:p>
        </p:txBody>
      </p:sp>
      <p:pic>
        <p:nvPicPr>
          <p:cNvPr id="83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3068638"/>
            <a:ext cx="9301163"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389313" y="2627313"/>
            <a:ext cx="1974850" cy="369887"/>
          </a:xfrm>
          <a:prstGeom prst="rect">
            <a:avLst/>
          </a:prstGeom>
          <a:noFill/>
        </p:spPr>
        <p:txBody>
          <a:bodyPr>
            <a:spAutoFit/>
          </a:bodyPr>
          <a:lstStyle/>
          <a:p>
            <a:pPr>
              <a:defRPr/>
            </a:pPr>
            <a:r>
              <a:rPr lang="zh-CN" altLang="zh-CN" dirty="0">
                <a:latin typeface="+mn-lt"/>
                <a:ea typeface="+mj-ea"/>
              </a:rPr>
              <a:t>表</a:t>
            </a:r>
            <a:r>
              <a:rPr lang="en-US" altLang="zh-CN" dirty="0">
                <a:latin typeface="+mn-lt"/>
                <a:ea typeface="+mj-ea"/>
              </a:rPr>
              <a:t>8-5  </a:t>
            </a:r>
            <a:r>
              <a:rPr lang="zh-CN" altLang="zh-CN" dirty="0">
                <a:latin typeface="+mn-lt"/>
                <a:ea typeface="+mj-ea"/>
              </a:rPr>
              <a:t>差错状态</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84995" name="内容占位符 5"/>
          <p:cNvSpPr>
            <a:spLocks noGrp="1"/>
          </p:cNvSpPr>
          <p:nvPr>
            <p:ph idx="1"/>
          </p:nvPr>
        </p:nvSpPr>
        <p:spPr>
          <a:xfrm>
            <a:off x="0" y="908050"/>
            <a:ext cx="9144000" cy="5805488"/>
          </a:xfrm>
        </p:spPr>
        <p:txBody>
          <a:bodyPr/>
          <a:lstStyle/>
          <a:p>
            <a:pPr>
              <a:spcBef>
                <a:spcPct val="0"/>
              </a:spcBef>
            </a:pPr>
            <a:r>
              <a:rPr lang="en-US" altLang="zh-CN" smtClean="0">
                <a:solidFill>
                  <a:srgbClr val="FF0000"/>
                </a:solidFill>
                <a:latin typeface="Times New Roman" pitchFamily="18" charset="0"/>
              </a:rPr>
              <a:t>SNMP</a:t>
            </a:r>
            <a:r>
              <a:rPr lang="zh-CN" altLang="zh-CN" smtClean="0">
                <a:solidFill>
                  <a:srgbClr val="FF0000"/>
                </a:solidFill>
              </a:rPr>
              <a:t>的协议数据单元和报文</a:t>
            </a:r>
            <a:endParaRPr lang="en-US" altLang="zh-CN" smtClean="0">
              <a:solidFill>
                <a:srgbClr val="FF0000"/>
              </a:solidFill>
            </a:endParaRPr>
          </a:p>
          <a:p>
            <a:pPr>
              <a:spcBef>
                <a:spcPct val="0"/>
              </a:spcBef>
            </a:pPr>
            <a:r>
              <a:rPr lang="en-US" altLang="zh-CN" sz="2000" smtClean="0">
                <a:latin typeface="Times New Roman" pitchFamily="18" charset="0"/>
              </a:rPr>
              <a:t>SNMP</a:t>
            </a:r>
            <a:r>
              <a:rPr lang="zh-CN" altLang="zh-CN" sz="2000" smtClean="0">
                <a:latin typeface="Times New Roman" pitchFamily="18" charset="0"/>
              </a:rPr>
              <a:t>的报文格式</a:t>
            </a:r>
            <a:r>
              <a:rPr lang="en-US" altLang="zh-CN" sz="2000" smtClean="0">
                <a:latin typeface="Times New Roman" pitchFamily="18" charset="0"/>
              </a:rPr>
              <a:t>-Trap</a:t>
            </a:r>
            <a:r>
              <a:rPr lang="zh-CN" altLang="zh-CN" sz="2000" smtClean="0">
                <a:latin typeface="Times New Roman" pitchFamily="18" charset="0"/>
              </a:rPr>
              <a:t>首部如下所述。</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）企业：产生报文的网络设备的对象标识符。</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Trap</a:t>
            </a:r>
            <a:r>
              <a:rPr lang="zh-CN" altLang="zh-CN" sz="2000" smtClean="0">
                <a:latin typeface="Times New Roman" pitchFamily="18" charset="0"/>
              </a:rPr>
              <a:t>类型：对产生</a:t>
            </a:r>
            <a:r>
              <a:rPr lang="en-US" altLang="zh-CN" sz="2000" smtClean="0">
                <a:latin typeface="Times New Roman" pitchFamily="18" charset="0"/>
              </a:rPr>
              <a:t>trap</a:t>
            </a:r>
            <a:r>
              <a:rPr lang="zh-CN" altLang="zh-CN" sz="2000" smtClean="0">
                <a:latin typeface="Times New Roman" pitchFamily="18" charset="0"/>
              </a:rPr>
              <a:t>的原因进行描述。</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）特定代码：指明代理自定义的事件。</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）时间戳：指明从代理初始化到</a:t>
            </a:r>
            <a:r>
              <a:rPr lang="en-US" altLang="zh-CN" sz="2000" smtClean="0">
                <a:latin typeface="Times New Roman" pitchFamily="18" charset="0"/>
              </a:rPr>
              <a:t>trap</a:t>
            </a:r>
            <a:r>
              <a:rPr lang="zh-CN" altLang="zh-CN" sz="2000" smtClean="0">
                <a:latin typeface="Times New Roman" pitchFamily="18" charset="0"/>
              </a:rPr>
              <a:t>报告的事件所经历的时间，单位为</a:t>
            </a:r>
            <a:r>
              <a:rPr lang="en-US" altLang="zh-CN" sz="2000" smtClean="0">
                <a:latin typeface="Times New Roman" pitchFamily="18" charset="0"/>
              </a:rPr>
              <a:t>10ms</a:t>
            </a:r>
            <a:r>
              <a:rPr lang="zh-CN" altLang="zh-CN" sz="2000" smtClean="0">
                <a:latin typeface="Times New Roman" pitchFamily="18" charset="0"/>
              </a:rPr>
              <a:t>。</a:t>
            </a:r>
          </a:p>
          <a:p>
            <a:pPr>
              <a:spcBef>
                <a:spcPct val="0"/>
              </a:spcBef>
            </a:pPr>
            <a:r>
              <a:rPr lang="en-US" altLang="zh-CN" sz="2000" smtClean="0">
                <a:latin typeface="Times New Roman" pitchFamily="18" charset="0"/>
              </a:rPr>
              <a:t>SNMP</a:t>
            </a:r>
            <a:r>
              <a:rPr lang="zh-CN" altLang="zh-CN" sz="2000" smtClean="0">
                <a:latin typeface="Times New Roman" pitchFamily="18" charset="0"/>
              </a:rPr>
              <a:t>的报文格式</a:t>
            </a:r>
            <a:r>
              <a:rPr lang="en-US" altLang="zh-CN" sz="2000" smtClean="0">
                <a:latin typeface="Times New Roman" pitchFamily="18" charset="0"/>
              </a:rPr>
              <a:t>-</a:t>
            </a:r>
            <a:r>
              <a:rPr lang="zh-CN" altLang="zh-CN" sz="2000" smtClean="0">
                <a:latin typeface="Times New Roman" pitchFamily="18" charset="0"/>
              </a:rPr>
              <a:t>变量绑定：指明一个或多个变量的名和对应值。在</a:t>
            </a:r>
            <a:r>
              <a:rPr lang="en-US" altLang="zh-CN" sz="2000" smtClean="0">
                <a:latin typeface="Times New Roman" pitchFamily="18" charset="0"/>
              </a:rPr>
              <a:t>get</a:t>
            </a:r>
            <a:r>
              <a:rPr lang="zh-CN" altLang="zh-CN" sz="2000" smtClean="0">
                <a:latin typeface="Times New Roman" pitchFamily="18" charset="0"/>
              </a:rPr>
              <a:t>或</a:t>
            </a:r>
            <a:r>
              <a:rPr lang="en-US" altLang="zh-CN" sz="2000" smtClean="0">
                <a:latin typeface="Times New Roman" pitchFamily="18" charset="0"/>
              </a:rPr>
              <a:t>get-next</a:t>
            </a:r>
            <a:r>
              <a:rPr lang="zh-CN" altLang="zh-CN" sz="2000" smtClean="0">
                <a:latin typeface="Times New Roman" pitchFamily="18" charset="0"/>
              </a:rPr>
              <a:t>报文中，变量的值应忽略，如表</a:t>
            </a:r>
            <a:r>
              <a:rPr lang="en-US" altLang="zh-CN" sz="2000" smtClean="0">
                <a:latin typeface="Times New Roman" pitchFamily="18" charset="0"/>
              </a:rPr>
              <a:t>8-6</a:t>
            </a:r>
            <a:r>
              <a:rPr lang="zh-CN" altLang="zh-CN" sz="2000" smtClean="0">
                <a:latin typeface="Times New Roman" pitchFamily="18" charset="0"/>
              </a:rPr>
              <a:t>所示。</a:t>
            </a:r>
          </a:p>
        </p:txBody>
      </p:sp>
      <p:sp>
        <p:nvSpPr>
          <p:cNvPr id="9" name="TextBox 8"/>
          <p:cNvSpPr txBox="1"/>
          <p:nvPr/>
        </p:nvSpPr>
        <p:spPr>
          <a:xfrm>
            <a:off x="3389313" y="3573463"/>
            <a:ext cx="2622550" cy="368300"/>
          </a:xfrm>
          <a:prstGeom prst="rect">
            <a:avLst/>
          </a:prstGeom>
          <a:noFill/>
        </p:spPr>
        <p:txBody>
          <a:bodyPr>
            <a:spAutoFit/>
          </a:bodyPr>
          <a:lstStyle/>
          <a:p>
            <a:pPr>
              <a:defRPr/>
            </a:pPr>
            <a:r>
              <a:rPr lang="zh-CN" altLang="zh-CN" dirty="0">
                <a:latin typeface="+mn-lt"/>
                <a:ea typeface="+mj-ea"/>
              </a:rPr>
              <a:t>表</a:t>
            </a:r>
            <a:r>
              <a:rPr lang="en-US" altLang="zh-CN" dirty="0">
                <a:latin typeface="+mn-lt"/>
                <a:ea typeface="+mj-ea"/>
              </a:rPr>
              <a:t>8-6  Trap</a:t>
            </a:r>
            <a:r>
              <a:rPr lang="zh-CN" altLang="zh-CN" dirty="0">
                <a:latin typeface="+mn-lt"/>
                <a:ea typeface="+mj-ea"/>
              </a:rPr>
              <a:t>类型描述</a:t>
            </a:r>
          </a:p>
        </p:txBody>
      </p:sp>
      <p:pic>
        <p:nvPicPr>
          <p:cNvPr id="849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 y="4059238"/>
            <a:ext cx="8956675"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第七节 </a:t>
            </a:r>
            <a:r>
              <a:rPr lang="zh-CN" altLang="zh-CN" dirty="0" smtClean="0"/>
              <a:t>简单</a:t>
            </a:r>
            <a:r>
              <a:rPr lang="zh-CN" altLang="zh-CN" dirty="0"/>
              <a:t>网络管理</a:t>
            </a:r>
            <a:r>
              <a:rPr lang="zh-CN" altLang="zh-CN" dirty="0" smtClean="0"/>
              <a:t>协议</a:t>
            </a:r>
            <a:endParaRPr lang="zh-CN" altLang="zh-CN" dirty="0">
              <a:latin typeface="+mn-lt"/>
            </a:endParaRPr>
          </a:p>
        </p:txBody>
      </p:sp>
      <p:sp>
        <p:nvSpPr>
          <p:cNvPr id="86019" name="内容占位符 5"/>
          <p:cNvSpPr>
            <a:spLocks noGrp="1"/>
          </p:cNvSpPr>
          <p:nvPr>
            <p:ph idx="1"/>
          </p:nvPr>
        </p:nvSpPr>
        <p:spPr>
          <a:xfrm>
            <a:off x="0" y="908050"/>
            <a:ext cx="9144000" cy="5805488"/>
          </a:xfrm>
        </p:spPr>
        <p:txBody>
          <a:bodyPr/>
          <a:lstStyle/>
          <a:p>
            <a:pPr>
              <a:spcBef>
                <a:spcPct val="0"/>
              </a:spcBef>
            </a:pPr>
            <a:r>
              <a:rPr lang="en-US" altLang="zh-CN" smtClean="0">
                <a:solidFill>
                  <a:srgbClr val="FF0000"/>
                </a:solidFill>
                <a:latin typeface="Times New Roman" pitchFamily="18" charset="0"/>
              </a:rPr>
              <a:t>SNMP</a:t>
            </a:r>
            <a:r>
              <a:rPr lang="zh-CN" altLang="zh-CN" smtClean="0">
                <a:solidFill>
                  <a:srgbClr val="FF0000"/>
                </a:solidFill>
              </a:rPr>
              <a:t>的协议数据单元和报文</a:t>
            </a:r>
            <a:endParaRPr lang="en-US" altLang="zh-CN" smtClean="0">
              <a:solidFill>
                <a:srgbClr val="FF0000"/>
              </a:solidFill>
            </a:endParaRPr>
          </a:p>
          <a:p>
            <a:pPr>
              <a:spcBef>
                <a:spcPct val="0"/>
              </a:spcBef>
            </a:pPr>
            <a:r>
              <a:rPr lang="en-US" altLang="zh-CN" sz="1600" smtClean="0">
                <a:latin typeface="Times New Roman" pitchFamily="18" charset="0"/>
              </a:rPr>
              <a:t>SNMP v1</a:t>
            </a:r>
            <a:r>
              <a:rPr lang="zh-CN" altLang="zh-CN" sz="1600" smtClean="0">
                <a:latin typeface="Times New Roman" pitchFamily="18" charset="0"/>
              </a:rPr>
              <a:t>的优点：协议简单，容易实现；对资源的占用少。</a:t>
            </a:r>
          </a:p>
          <a:p>
            <a:pPr>
              <a:spcBef>
                <a:spcPct val="0"/>
              </a:spcBef>
            </a:pPr>
            <a:r>
              <a:rPr lang="zh-CN" altLang="zh-CN" sz="1600" smtClean="0">
                <a:latin typeface="Times New Roman" pitchFamily="18" charset="0"/>
              </a:rPr>
              <a:t>缺点如下：</a:t>
            </a:r>
          </a:p>
          <a:p>
            <a:pPr>
              <a:spcBef>
                <a:spcPct val="0"/>
              </a:spcBef>
            </a:pPr>
            <a:r>
              <a:rPr lang="zh-CN" altLang="zh-CN" sz="1600" smtClean="0">
                <a:latin typeface="Times New Roman" pitchFamily="18" charset="0"/>
              </a:rPr>
              <a:t>（</a:t>
            </a:r>
            <a:r>
              <a:rPr lang="en-US" altLang="zh-CN" sz="1600" smtClean="0">
                <a:latin typeface="Times New Roman" pitchFamily="18" charset="0"/>
              </a:rPr>
              <a:t>1</a:t>
            </a:r>
            <a:r>
              <a:rPr lang="zh-CN" altLang="zh-CN" sz="1600" smtClean="0">
                <a:latin typeface="Times New Roman" pitchFamily="18" charset="0"/>
              </a:rPr>
              <a:t>）没有提供成批存取机制，对大块数据进行存取效率很低。</a:t>
            </a:r>
          </a:p>
          <a:p>
            <a:pPr>
              <a:spcBef>
                <a:spcPct val="0"/>
              </a:spcBef>
            </a:pPr>
            <a:r>
              <a:rPr lang="zh-CN" altLang="zh-CN" sz="1600" smtClean="0">
                <a:latin typeface="Times New Roman" pitchFamily="18" charset="0"/>
              </a:rPr>
              <a:t>（</a:t>
            </a:r>
            <a:r>
              <a:rPr lang="en-US" altLang="zh-CN" sz="1600" smtClean="0">
                <a:latin typeface="Times New Roman" pitchFamily="18" charset="0"/>
              </a:rPr>
              <a:t>2</a:t>
            </a:r>
            <a:r>
              <a:rPr lang="zh-CN" altLang="zh-CN" sz="1600" smtClean="0">
                <a:latin typeface="Times New Roman" pitchFamily="18" charset="0"/>
              </a:rPr>
              <a:t>）没有提供足够的安全机制，安全性很差。</a:t>
            </a:r>
          </a:p>
          <a:p>
            <a:pPr>
              <a:spcBef>
                <a:spcPct val="0"/>
              </a:spcBef>
            </a:pPr>
            <a:r>
              <a:rPr lang="zh-CN" altLang="zh-CN" sz="1600" smtClean="0">
                <a:latin typeface="Times New Roman" pitchFamily="18" charset="0"/>
              </a:rPr>
              <a:t>（</a:t>
            </a:r>
            <a:r>
              <a:rPr lang="en-US" altLang="zh-CN" sz="1600" smtClean="0">
                <a:latin typeface="Times New Roman" pitchFamily="18" charset="0"/>
              </a:rPr>
              <a:t>3</a:t>
            </a:r>
            <a:r>
              <a:rPr lang="zh-CN" altLang="zh-CN" sz="1600" smtClean="0">
                <a:latin typeface="Times New Roman" pitchFamily="18" charset="0"/>
              </a:rPr>
              <a:t>）只在</a:t>
            </a:r>
            <a:r>
              <a:rPr lang="en-US" altLang="zh-CN" sz="1600" smtClean="0">
                <a:latin typeface="Times New Roman" pitchFamily="18" charset="0"/>
              </a:rPr>
              <a:t>TCP/IP</a:t>
            </a:r>
            <a:r>
              <a:rPr lang="zh-CN" altLang="zh-CN" sz="1600" smtClean="0">
                <a:latin typeface="Times New Roman" pitchFamily="18" charset="0"/>
              </a:rPr>
              <a:t>协议上运行，不支持别的网络协议。</a:t>
            </a:r>
          </a:p>
          <a:p>
            <a:pPr>
              <a:spcBef>
                <a:spcPct val="0"/>
              </a:spcBef>
            </a:pPr>
            <a:r>
              <a:rPr lang="zh-CN" altLang="zh-CN" sz="1600" smtClean="0">
                <a:latin typeface="Times New Roman" pitchFamily="18" charset="0"/>
              </a:rPr>
              <a:t>（</a:t>
            </a:r>
            <a:r>
              <a:rPr lang="en-US" altLang="zh-CN" sz="1600" smtClean="0">
                <a:latin typeface="Times New Roman" pitchFamily="18" charset="0"/>
              </a:rPr>
              <a:t>4</a:t>
            </a:r>
            <a:r>
              <a:rPr lang="zh-CN" altLang="zh-CN" sz="1600" smtClean="0">
                <a:latin typeface="Times New Roman" pitchFamily="18" charset="0"/>
              </a:rPr>
              <a:t>）没有提供</a:t>
            </a:r>
            <a:r>
              <a:rPr lang="en-US" altLang="zh-CN" sz="1600" smtClean="0">
                <a:latin typeface="Times New Roman" pitchFamily="18" charset="0"/>
              </a:rPr>
              <a:t>manager</a:t>
            </a:r>
            <a:r>
              <a:rPr lang="zh-CN" altLang="zh-CN" sz="1600" smtClean="0">
                <a:latin typeface="Times New Roman" pitchFamily="18" charset="0"/>
              </a:rPr>
              <a:t>与</a:t>
            </a:r>
            <a:r>
              <a:rPr lang="en-US" altLang="zh-CN" sz="1600" smtClean="0">
                <a:latin typeface="Times New Roman" pitchFamily="18" charset="0"/>
              </a:rPr>
              <a:t>manager</a:t>
            </a:r>
            <a:r>
              <a:rPr lang="zh-CN" altLang="zh-CN" sz="1600" smtClean="0">
                <a:latin typeface="Times New Roman" pitchFamily="18" charset="0"/>
              </a:rPr>
              <a:t>之间通信的机制，只适合集中式，而不利于分布管理式。</a:t>
            </a:r>
          </a:p>
          <a:p>
            <a:pPr>
              <a:spcBef>
                <a:spcPct val="0"/>
              </a:spcBef>
            </a:pPr>
            <a:r>
              <a:rPr lang="zh-CN" altLang="zh-CN" sz="1600" smtClean="0">
                <a:latin typeface="Times New Roman" pitchFamily="18" charset="0"/>
              </a:rPr>
              <a:t>（</a:t>
            </a:r>
            <a:r>
              <a:rPr lang="en-US" altLang="zh-CN" sz="1600" smtClean="0">
                <a:latin typeface="Times New Roman" pitchFamily="18" charset="0"/>
              </a:rPr>
              <a:t>5</a:t>
            </a:r>
            <a:r>
              <a:rPr lang="zh-CN" altLang="zh-CN" sz="1600" smtClean="0">
                <a:latin typeface="Times New Roman" pitchFamily="18" charset="0"/>
              </a:rPr>
              <a:t>）只适于监测网络设备，不适于监测网络本身，如检测局域网和互联网上的数据流量。</a:t>
            </a:r>
          </a:p>
          <a:p>
            <a:pPr>
              <a:spcBef>
                <a:spcPct val="0"/>
              </a:spcBef>
            </a:pPr>
            <a:r>
              <a:rPr lang="zh-CN" altLang="zh-CN" sz="1600" smtClean="0">
                <a:latin typeface="Times New Roman" pitchFamily="18" charset="0"/>
              </a:rPr>
              <a:t>针对</a:t>
            </a:r>
            <a:r>
              <a:rPr lang="en-US" altLang="zh-CN" sz="1600" smtClean="0">
                <a:latin typeface="Times New Roman" pitchFamily="18" charset="0"/>
              </a:rPr>
              <a:t>SNMP v1</a:t>
            </a:r>
            <a:r>
              <a:rPr lang="zh-CN" altLang="zh-CN" sz="1600" smtClean="0">
                <a:latin typeface="Times New Roman" pitchFamily="18" charset="0"/>
              </a:rPr>
              <a:t>的不足，</a:t>
            </a:r>
            <a:r>
              <a:rPr lang="en-US" altLang="zh-CN" sz="1600" smtClean="0">
                <a:latin typeface="Times New Roman" pitchFamily="18" charset="0"/>
              </a:rPr>
              <a:t>1993</a:t>
            </a:r>
            <a:r>
              <a:rPr lang="zh-CN" altLang="zh-CN" sz="1600" smtClean="0">
                <a:latin typeface="Times New Roman" pitchFamily="18" charset="0"/>
              </a:rPr>
              <a:t>年初推出了</a:t>
            </a:r>
            <a:r>
              <a:rPr lang="en-US" altLang="zh-CN" sz="1600" smtClean="0">
                <a:latin typeface="Times New Roman" pitchFamily="18" charset="0"/>
              </a:rPr>
              <a:t>SNMP Version2</a:t>
            </a:r>
            <a:r>
              <a:rPr lang="zh-CN" altLang="zh-CN" sz="1600" smtClean="0">
                <a:latin typeface="Times New Roman" pitchFamily="18" charset="0"/>
              </a:rPr>
              <a:t>即</a:t>
            </a:r>
            <a:r>
              <a:rPr lang="en-US" altLang="zh-CN" sz="1600" smtClean="0">
                <a:latin typeface="Times New Roman" pitchFamily="18" charset="0"/>
              </a:rPr>
              <a:t>SNMP v2</a:t>
            </a:r>
            <a:r>
              <a:rPr lang="zh-CN" altLang="zh-CN" sz="1600" smtClean="0">
                <a:latin typeface="Times New Roman" pitchFamily="18" charset="0"/>
              </a:rPr>
              <a:t>，并在其中增加了以下功能。</a:t>
            </a:r>
          </a:p>
          <a:p>
            <a:pPr>
              <a:spcBef>
                <a:spcPct val="0"/>
              </a:spcBef>
            </a:pPr>
            <a:r>
              <a:rPr lang="zh-CN" altLang="zh-CN" sz="1600" smtClean="0">
                <a:latin typeface="Times New Roman" pitchFamily="18" charset="0"/>
              </a:rPr>
              <a:t>（</a:t>
            </a:r>
            <a:r>
              <a:rPr lang="en-US" altLang="zh-CN" sz="1600" smtClean="0">
                <a:latin typeface="Times New Roman" pitchFamily="18" charset="0"/>
              </a:rPr>
              <a:t>1</a:t>
            </a:r>
            <a:r>
              <a:rPr lang="zh-CN" altLang="zh-CN" sz="1600" smtClean="0">
                <a:latin typeface="Times New Roman" pitchFamily="18" charset="0"/>
              </a:rPr>
              <a:t>）提供了验证机制、加密机制、时间同步机制等，安全性极大提高。</a:t>
            </a:r>
          </a:p>
          <a:p>
            <a:pPr>
              <a:spcBef>
                <a:spcPct val="0"/>
              </a:spcBef>
            </a:pPr>
            <a:r>
              <a:rPr lang="zh-CN" altLang="zh-CN" sz="1600" smtClean="0">
                <a:latin typeface="Times New Roman" pitchFamily="18" charset="0"/>
              </a:rPr>
              <a:t>（</a:t>
            </a:r>
            <a:r>
              <a:rPr lang="en-US" altLang="zh-CN" sz="1600" smtClean="0">
                <a:latin typeface="Times New Roman" pitchFamily="18" charset="0"/>
              </a:rPr>
              <a:t>2</a:t>
            </a:r>
            <a:r>
              <a:rPr lang="zh-CN" altLang="zh-CN" sz="1600" smtClean="0">
                <a:latin typeface="Times New Roman" pitchFamily="18" charset="0"/>
              </a:rPr>
              <a:t>）增加了</a:t>
            </a:r>
            <a:r>
              <a:rPr lang="en-US" altLang="zh-CN" sz="1600" smtClean="0">
                <a:latin typeface="Times New Roman" pitchFamily="18" charset="0"/>
              </a:rPr>
              <a:t>get-bulk-request</a:t>
            </a:r>
            <a:r>
              <a:rPr lang="zh-CN" altLang="zh-CN" sz="1600" smtClean="0">
                <a:latin typeface="Times New Roman" pitchFamily="18" charset="0"/>
              </a:rPr>
              <a:t>命令，提供了一次取回大量数据的能力，效率极大提高。</a:t>
            </a:r>
          </a:p>
          <a:p>
            <a:pPr>
              <a:spcBef>
                <a:spcPct val="0"/>
              </a:spcBef>
            </a:pPr>
            <a:r>
              <a:rPr lang="zh-CN" altLang="zh-CN" sz="1600" smtClean="0">
                <a:latin typeface="Times New Roman" pitchFamily="18" charset="0"/>
              </a:rPr>
              <a:t>（</a:t>
            </a:r>
            <a:r>
              <a:rPr lang="en-US" altLang="zh-CN" sz="1600" smtClean="0">
                <a:latin typeface="Times New Roman" pitchFamily="18" charset="0"/>
              </a:rPr>
              <a:t>3</a:t>
            </a:r>
            <a:r>
              <a:rPr lang="zh-CN" altLang="zh-CN" sz="1600" smtClean="0">
                <a:latin typeface="Times New Roman" pitchFamily="18" charset="0"/>
              </a:rPr>
              <a:t>）增加了</a:t>
            </a:r>
            <a:r>
              <a:rPr lang="en-US" altLang="zh-CN" sz="1600" smtClean="0">
                <a:latin typeface="Times New Roman" pitchFamily="18" charset="0"/>
              </a:rPr>
              <a:t>manager</a:t>
            </a:r>
            <a:r>
              <a:rPr lang="zh-CN" altLang="zh-CN" sz="1600" smtClean="0">
                <a:latin typeface="Times New Roman" pitchFamily="18" charset="0"/>
              </a:rPr>
              <a:t>和</a:t>
            </a:r>
            <a:r>
              <a:rPr lang="en-US" altLang="zh-CN" sz="1600" smtClean="0">
                <a:latin typeface="Times New Roman" pitchFamily="18" charset="0"/>
              </a:rPr>
              <a:t>manager</a:t>
            </a:r>
            <a:r>
              <a:rPr lang="zh-CN" altLang="zh-CN" sz="1600" smtClean="0">
                <a:latin typeface="Times New Roman" pitchFamily="18" charset="0"/>
              </a:rPr>
              <a:t>之间的信息交换机制，从而支持分布式管理结构。由中间（</a:t>
            </a:r>
            <a:r>
              <a:rPr lang="en-US" altLang="zh-CN" sz="1600" smtClean="0">
                <a:latin typeface="Times New Roman" pitchFamily="18" charset="0"/>
              </a:rPr>
              <a:t>intermediate</a:t>
            </a:r>
            <a:r>
              <a:rPr lang="zh-CN" altLang="zh-CN" sz="1600" smtClean="0">
                <a:latin typeface="Times New Roman" pitchFamily="18" charset="0"/>
              </a:rPr>
              <a:t>）</a:t>
            </a:r>
            <a:r>
              <a:rPr lang="en-US" altLang="zh-CN" sz="1600" smtClean="0">
                <a:latin typeface="Times New Roman" pitchFamily="18" charset="0"/>
              </a:rPr>
              <a:t>manager</a:t>
            </a:r>
            <a:r>
              <a:rPr lang="zh-CN" altLang="zh-CN" sz="1600" smtClean="0">
                <a:latin typeface="Times New Roman" pitchFamily="18" charset="0"/>
              </a:rPr>
              <a:t>来分担主</a:t>
            </a:r>
            <a:r>
              <a:rPr lang="en-US" altLang="zh-CN" sz="1600" smtClean="0">
                <a:latin typeface="Times New Roman" pitchFamily="18" charset="0"/>
              </a:rPr>
              <a:t>manager</a:t>
            </a:r>
            <a:r>
              <a:rPr lang="zh-CN" altLang="zh-CN" sz="1600" smtClean="0">
                <a:latin typeface="Times New Roman" pitchFamily="18" charset="0"/>
              </a:rPr>
              <a:t>的任务，增加了远地站点的局部自主性，扩大了网络管理规模。</a:t>
            </a:r>
          </a:p>
          <a:p>
            <a:pPr>
              <a:spcBef>
                <a:spcPct val="0"/>
              </a:spcBef>
            </a:pPr>
            <a:r>
              <a:rPr lang="zh-CN" altLang="zh-CN" sz="1600" smtClean="0">
                <a:latin typeface="Times New Roman" pitchFamily="18" charset="0"/>
              </a:rPr>
              <a:t>（</a:t>
            </a:r>
            <a:r>
              <a:rPr lang="en-US" altLang="zh-CN" sz="1600" smtClean="0">
                <a:latin typeface="Times New Roman" pitchFamily="18" charset="0"/>
              </a:rPr>
              <a:t>4</a:t>
            </a:r>
            <a:r>
              <a:rPr lang="zh-CN" altLang="zh-CN" sz="1600" smtClean="0">
                <a:latin typeface="Times New Roman" pitchFamily="18" charset="0"/>
              </a:rPr>
              <a:t>）可在多种网络协议上运行，如</a:t>
            </a:r>
            <a:r>
              <a:rPr lang="en-US" altLang="zh-CN" sz="1600" smtClean="0">
                <a:latin typeface="Times New Roman" pitchFamily="18" charset="0"/>
              </a:rPr>
              <a:t>OSI</a:t>
            </a:r>
            <a:r>
              <a:rPr lang="zh-CN" altLang="zh-CN" sz="1600" smtClean="0">
                <a:latin typeface="Times New Roman" pitchFamily="18" charset="0"/>
              </a:rPr>
              <a:t>、</a:t>
            </a:r>
            <a:r>
              <a:rPr lang="en-US" altLang="zh-CN" sz="1600" smtClean="0">
                <a:latin typeface="Times New Roman" pitchFamily="18" charset="0"/>
              </a:rPr>
              <a:t>Appletalk</a:t>
            </a:r>
            <a:r>
              <a:rPr lang="zh-CN" altLang="zh-CN" sz="1600" smtClean="0">
                <a:latin typeface="Times New Roman" pitchFamily="18" charset="0"/>
              </a:rPr>
              <a:t>和</a:t>
            </a:r>
            <a:r>
              <a:rPr lang="en-US" altLang="zh-CN" sz="1600" smtClean="0">
                <a:latin typeface="Times New Roman" pitchFamily="18" charset="0"/>
              </a:rPr>
              <a:t>IPX</a:t>
            </a:r>
            <a:r>
              <a:rPr lang="zh-CN" altLang="zh-CN" sz="1600" smtClean="0">
                <a:latin typeface="Times New Roman" pitchFamily="18" charset="0"/>
              </a:rPr>
              <a:t>等，适用多协议网络环境（但它的缺省网络协议仍是</a:t>
            </a:r>
            <a:r>
              <a:rPr lang="en-US" altLang="zh-CN" sz="1600" smtClean="0">
                <a:latin typeface="Times New Roman" pitchFamily="18" charset="0"/>
              </a:rPr>
              <a:t>UDP</a:t>
            </a:r>
            <a:r>
              <a:rPr lang="zh-CN" altLang="zh-CN" sz="1600" smtClean="0">
                <a:latin typeface="Times New Roman" pitchFamily="18" charset="0"/>
              </a:rPr>
              <a:t>）。</a:t>
            </a:r>
          </a:p>
          <a:p>
            <a:pPr>
              <a:spcBef>
                <a:spcPct val="0"/>
              </a:spcBef>
            </a:pPr>
            <a:r>
              <a:rPr lang="zh-CN" altLang="zh-CN" sz="1600" smtClean="0">
                <a:latin typeface="Times New Roman" pitchFamily="18" charset="0"/>
              </a:rPr>
              <a:t>（</a:t>
            </a:r>
            <a:r>
              <a:rPr lang="en-US" altLang="zh-CN" sz="1600" smtClean="0">
                <a:latin typeface="Times New Roman" pitchFamily="18" charset="0"/>
              </a:rPr>
              <a:t>5</a:t>
            </a:r>
            <a:r>
              <a:rPr lang="zh-CN" altLang="zh-CN" sz="1600" smtClean="0">
                <a:latin typeface="Times New Roman" pitchFamily="18" charset="0"/>
              </a:rPr>
              <a:t>）监测网络，通过增加</a:t>
            </a:r>
            <a:r>
              <a:rPr lang="en-US" altLang="zh-CN" sz="1600" smtClean="0">
                <a:latin typeface="Times New Roman" pitchFamily="18" charset="0"/>
              </a:rPr>
              <a:t>RMON</a:t>
            </a:r>
            <a:r>
              <a:rPr lang="zh-CN" altLang="zh-CN" sz="1600" smtClean="0">
                <a:latin typeface="Times New Roman" pitchFamily="18" charset="0"/>
              </a:rPr>
              <a:t>（</a:t>
            </a:r>
            <a:r>
              <a:rPr lang="en-US" altLang="zh-CN" sz="1600" smtClean="0">
                <a:latin typeface="Times New Roman" pitchFamily="18" charset="0"/>
              </a:rPr>
              <a:t>RemoteNetworkMonitoring</a:t>
            </a:r>
            <a:r>
              <a:rPr lang="zh-CN" altLang="zh-CN" sz="1600" smtClean="0">
                <a:latin typeface="Times New Roman" pitchFamily="18" charset="0"/>
              </a:rPr>
              <a:t>）</a:t>
            </a:r>
            <a:r>
              <a:rPr lang="en-US" altLang="zh-CN" sz="1600" smtClean="0">
                <a:latin typeface="Times New Roman" pitchFamily="18" charset="0"/>
              </a:rPr>
              <a:t>MIB</a:t>
            </a:r>
            <a:r>
              <a:rPr lang="zh-CN" altLang="zh-CN" sz="1600" smtClean="0">
                <a:latin typeface="Times New Roman" pitchFamily="18" charset="0"/>
              </a:rPr>
              <a:t>来完成。</a:t>
            </a:r>
            <a:r>
              <a:rPr lang="en-US" altLang="zh-CN" sz="1600" smtClean="0">
                <a:latin typeface="Times New Roman" pitchFamily="18" charset="0"/>
              </a:rPr>
              <a:t> </a:t>
            </a:r>
            <a:endParaRPr lang="zh-CN" altLang="zh-CN" sz="1600" smtClean="0">
              <a:latin typeface="Times New Roman" pitchFamily="18" charset="0"/>
            </a:endParaRPr>
          </a:p>
          <a:p>
            <a:pPr>
              <a:spcBef>
                <a:spcPct val="0"/>
              </a:spcBef>
            </a:pPr>
            <a:r>
              <a:rPr lang="zh-CN" altLang="zh-CN" sz="1600" smtClean="0">
                <a:latin typeface="Times New Roman" pitchFamily="18" charset="0"/>
              </a:rPr>
              <a:t>缺点：协议过于复杂，实现比较困难，资源消耗比较多，并没有得到大规模的推广。</a:t>
            </a:r>
          </a:p>
          <a:p>
            <a:pPr>
              <a:spcBef>
                <a:spcPct val="0"/>
              </a:spcBef>
            </a:pPr>
            <a:r>
              <a:rPr lang="en-US" altLang="zh-CN" sz="1600" smtClean="0">
                <a:latin typeface="Times New Roman" pitchFamily="18" charset="0"/>
              </a:rPr>
              <a:t>SNMP v3</a:t>
            </a:r>
            <a:r>
              <a:rPr lang="zh-CN" altLang="zh-CN" sz="1600" smtClean="0">
                <a:latin typeface="Times New Roman" pitchFamily="18" charset="0"/>
              </a:rPr>
              <a:t>改进了</a:t>
            </a:r>
            <a:r>
              <a:rPr lang="en-US" altLang="zh-CN" sz="1600" smtClean="0">
                <a:latin typeface="Times New Roman" pitchFamily="18" charset="0"/>
              </a:rPr>
              <a:t>SNMP v2</a:t>
            </a:r>
            <a:r>
              <a:rPr lang="zh-CN" altLang="zh-CN" sz="1600" smtClean="0">
                <a:latin typeface="Times New Roman" pitchFamily="18" charset="0"/>
              </a:rPr>
              <a:t>的安全特性，通过简明的方式实现了鉴别、保密和存取控制功能。</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第八节 </a:t>
            </a:r>
            <a:r>
              <a:rPr lang="zh-CN" altLang="zh-CN" dirty="0" smtClean="0"/>
              <a:t>应用</a:t>
            </a:r>
            <a:r>
              <a:rPr lang="zh-CN" altLang="zh-CN" dirty="0"/>
              <a:t>进程跨越网络的</a:t>
            </a:r>
            <a:r>
              <a:rPr lang="zh-CN" altLang="zh-CN" dirty="0" smtClean="0"/>
              <a:t>通信</a:t>
            </a:r>
            <a:endParaRPr lang="zh-CN" altLang="zh-CN" dirty="0">
              <a:latin typeface="+mn-lt"/>
            </a:endParaRPr>
          </a:p>
        </p:txBody>
      </p:sp>
      <p:sp>
        <p:nvSpPr>
          <p:cNvPr id="87043" name="内容占位符 5"/>
          <p:cNvSpPr>
            <a:spLocks noGrp="1"/>
          </p:cNvSpPr>
          <p:nvPr>
            <p:ph idx="1"/>
          </p:nvPr>
        </p:nvSpPr>
        <p:spPr>
          <a:xfrm>
            <a:off x="0" y="908050"/>
            <a:ext cx="9144000" cy="5805488"/>
          </a:xfrm>
        </p:spPr>
        <p:txBody>
          <a:bodyPr/>
          <a:lstStyle/>
          <a:p>
            <a:pPr>
              <a:spcBef>
                <a:spcPct val="0"/>
              </a:spcBef>
            </a:pPr>
            <a:r>
              <a:rPr lang="zh-CN" altLang="zh-CN" smtClean="0">
                <a:solidFill>
                  <a:srgbClr val="FF0000"/>
                </a:solidFill>
              </a:rPr>
              <a:t>系统调用和应用编程接口</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大多数操作系统使用系统调用（</a:t>
            </a:r>
            <a:r>
              <a:rPr lang="en-US" altLang="zh-CN" sz="2000" smtClean="0">
                <a:latin typeface="Times New Roman" pitchFamily="18" charset="0"/>
              </a:rPr>
              <a:t>system call</a:t>
            </a:r>
            <a:r>
              <a:rPr lang="zh-CN" altLang="zh-CN" sz="2000" smtClean="0">
                <a:latin typeface="Times New Roman" pitchFamily="18" charset="0"/>
              </a:rPr>
              <a:t>）的机制在应用程序和操作系统之间传递控制权。对程序员来说，每一个系统调用和一般程序设计中的函数调用非常相似，只是系统调用是将控制权传递给了操作系统。多个应用进程使用系统调用的机制如图</a:t>
            </a:r>
            <a:r>
              <a:rPr lang="en-US" altLang="zh-CN" sz="2000" smtClean="0">
                <a:latin typeface="Times New Roman" pitchFamily="18" charset="0"/>
              </a:rPr>
              <a:t>8-14</a:t>
            </a:r>
            <a:r>
              <a:rPr lang="zh-CN" altLang="zh-CN" sz="2000" smtClean="0">
                <a:latin typeface="Times New Roman" pitchFamily="18" charset="0"/>
              </a:rPr>
              <a:t>所示。</a:t>
            </a:r>
          </a:p>
        </p:txBody>
      </p:sp>
      <p:pic>
        <p:nvPicPr>
          <p:cNvPr id="870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770188"/>
            <a:ext cx="6542088" cy="274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87450" y="5732463"/>
            <a:ext cx="6697663" cy="369887"/>
          </a:xfrm>
          <a:prstGeom prst="rect">
            <a:avLst/>
          </a:prstGeom>
          <a:noFill/>
        </p:spPr>
        <p:txBody>
          <a:bodyPr>
            <a:spAutoFit/>
          </a:bodyPr>
          <a:lstStyle/>
          <a:p>
            <a:pPr algn="ctr">
              <a:defRPr/>
            </a:pPr>
            <a:r>
              <a:rPr lang="zh-CN" altLang="zh-CN" dirty="0">
                <a:latin typeface="+mn-lt"/>
                <a:ea typeface="+mj-ea"/>
              </a:rPr>
              <a:t>图</a:t>
            </a:r>
            <a:r>
              <a:rPr lang="en-US" altLang="zh-CN" dirty="0">
                <a:latin typeface="+mn-lt"/>
                <a:ea typeface="+mj-ea"/>
              </a:rPr>
              <a:t>8-14  </a:t>
            </a:r>
            <a:r>
              <a:rPr lang="zh-CN" altLang="zh-CN" dirty="0">
                <a:latin typeface="+mn-lt"/>
                <a:ea typeface="+mj-ea"/>
              </a:rPr>
              <a:t>多个应用进程使用系统调用的机制</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第八节 </a:t>
            </a:r>
            <a:r>
              <a:rPr lang="zh-CN" altLang="zh-CN" dirty="0" smtClean="0"/>
              <a:t>应用</a:t>
            </a:r>
            <a:r>
              <a:rPr lang="zh-CN" altLang="zh-CN" dirty="0"/>
              <a:t>进程跨越网络的</a:t>
            </a:r>
            <a:r>
              <a:rPr lang="zh-CN" altLang="zh-CN" dirty="0" smtClean="0"/>
              <a:t>通信</a:t>
            </a:r>
            <a:endParaRPr lang="zh-CN" altLang="zh-CN" dirty="0">
              <a:latin typeface="+mn-lt"/>
            </a:endParaRPr>
          </a:p>
        </p:txBody>
      </p:sp>
      <p:sp>
        <p:nvSpPr>
          <p:cNvPr id="88067" name="内容占位符 5"/>
          <p:cNvSpPr>
            <a:spLocks noGrp="1"/>
          </p:cNvSpPr>
          <p:nvPr>
            <p:ph idx="1"/>
          </p:nvPr>
        </p:nvSpPr>
        <p:spPr>
          <a:xfrm>
            <a:off x="0" y="908050"/>
            <a:ext cx="9144000" cy="5805488"/>
          </a:xfrm>
        </p:spPr>
        <p:txBody>
          <a:bodyPr/>
          <a:lstStyle/>
          <a:p>
            <a:pPr>
              <a:spcBef>
                <a:spcPct val="0"/>
              </a:spcBef>
            </a:pPr>
            <a:r>
              <a:rPr lang="zh-CN" altLang="zh-CN" smtClean="0">
                <a:solidFill>
                  <a:srgbClr val="FF0000"/>
                </a:solidFill>
              </a:rPr>
              <a:t>系统调用和应用编程接口</a:t>
            </a:r>
            <a:endParaRPr lang="en-US" altLang="zh-CN" smtClean="0">
              <a:solidFill>
                <a:srgbClr val="FF0000"/>
              </a:solidFill>
            </a:endParaRPr>
          </a:p>
          <a:p>
            <a:pPr>
              <a:spcBef>
                <a:spcPct val="0"/>
              </a:spcBef>
            </a:pPr>
            <a:r>
              <a:rPr lang="en-US" altLang="zh-CN" sz="1800" smtClean="0">
                <a:latin typeface="Times New Roman" pitchFamily="18" charset="0"/>
              </a:rPr>
              <a:t>        </a:t>
            </a:r>
            <a:r>
              <a:rPr lang="zh-CN" altLang="zh-CN" sz="1800" smtClean="0">
                <a:latin typeface="Times New Roman" pitchFamily="18" charset="0"/>
              </a:rPr>
              <a:t>当某个应用进程启动系统调用时，控制权就从应用进程传递给了系统调用接口。此接口再将控制权传递给计算机的操作系统，而操作系统将此调用转给某个内部过程，并执行所请求的操作。内部过程一旦执行完毕，控制权就又通过系统调用接口返回给应用进程。系统调用接口实际上就是应用进程的控制权和操作系统的控制权进行转换的一个接口，即应用编程接口（</a:t>
            </a:r>
            <a:r>
              <a:rPr lang="en-US" altLang="zh-CN" sz="1800" smtClean="0">
                <a:latin typeface="Times New Roman" pitchFamily="18" charset="0"/>
              </a:rPr>
              <a:t>Application Programming Interface</a:t>
            </a:r>
            <a:r>
              <a:rPr lang="zh-CN" altLang="zh-CN" sz="1800" smtClean="0">
                <a:latin typeface="Times New Roman" pitchFamily="18" charset="0"/>
              </a:rPr>
              <a:t>，</a:t>
            </a:r>
            <a:r>
              <a:rPr lang="en-US" altLang="zh-CN" sz="1800" smtClean="0">
                <a:latin typeface="Times New Roman" pitchFamily="18" charset="0"/>
              </a:rPr>
              <a:t>API</a:t>
            </a:r>
            <a:r>
              <a:rPr lang="zh-CN" altLang="zh-CN" sz="1800" smtClean="0">
                <a:latin typeface="Times New Roman" pitchFamily="18" charset="0"/>
              </a:rPr>
              <a:t>）。</a:t>
            </a:r>
            <a:r>
              <a:rPr lang="en-US" altLang="zh-CN" sz="1800" smtClean="0">
                <a:latin typeface="Times New Roman" pitchFamily="18" charset="0"/>
              </a:rPr>
              <a:t>  </a:t>
            </a:r>
            <a:endParaRPr lang="zh-CN" altLang="zh-CN" sz="1800" smtClean="0">
              <a:latin typeface="Times New Roman" pitchFamily="18" charset="0"/>
            </a:endParaRPr>
          </a:p>
          <a:p>
            <a:pPr>
              <a:spcBef>
                <a:spcPct val="0"/>
              </a:spcBef>
            </a:pPr>
            <a:r>
              <a:rPr lang="en-US" altLang="zh-CN" sz="1800" smtClean="0">
                <a:latin typeface="Times New Roman" pitchFamily="18" charset="0"/>
              </a:rPr>
              <a:t>        </a:t>
            </a:r>
            <a:r>
              <a:rPr lang="zh-CN" altLang="zh-CN" sz="1800" smtClean="0">
                <a:latin typeface="Times New Roman" pitchFamily="18" charset="0"/>
              </a:rPr>
              <a:t>目前只有几种可供应用程序使用的</a:t>
            </a:r>
            <a:r>
              <a:rPr lang="en-US" altLang="zh-CN" sz="1800" smtClean="0">
                <a:latin typeface="Times New Roman" pitchFamily="18" charset="0"/>
              </a:rPr>
              <a:t>TCP/IP</a:t>
            </a:r>
            <a:r>
              <a:rPr lang="zh-CN" altLang="zh-CN" sz="1800" smtClean="0">
                <a:latin typeface="Times New Roman" pitchFamily="18" charset="0"/>
              </a:rPr>
              <a:t>应用编程接口，最著名的是</a:t>
            </a:r>
            <a:r>
              <a:rPr lang="en-US" altLang="zh-CN" sz="1800" smtClean="0">
                <a:latin typeface="Times New Roman" pitchFamily="18" charset="0"/>
              </a:rPr>
              <a:t>Berkeley UNIX </a:t>
            </a:r>
            <a:r>
              <a:rPr lang="zh-CN" altLang="zh-CN" sz="1800" smtClean="0">
                <a:latin typeface="Times New Roman" pitchFamily="18" charset="0"/>
              </a:rPr>
              <a:t>操作系统中定义的一种</a:t>
            </a:r>
            <a:r>
              <a:rPr lang="en-US" altLang="zh-CN" sz="1800" smtClean="0">
                <a:latin typeface="Times New Roman" pitchFamily="18" charset="0"/>
              </a:rPr>
              <a:t>API</a:t>
            </a:r>
            <a:r>
              <a:rPr lang="zh-CN" altLang="zh-CN" sz="1800" smtClean="0">
                <a:latin typeface="Times New Roman" pitchFamily="18" charset="0"/>
              </a:rPr>
              <a:t>，它又称为插口接口（</a:t>
            </a:r>
            <a:r>
              <a:rPr lang="en-US" altLang="zh-CN" sz="1800" smtClean="0">
                <a:latin typeface="Times New Roman" pitchFamily="18" charset="0"/>
              </a:rPr>
              <a:t>socket interface</a:t>
            </a:r>
            <a:r>
              <a:rPr lang="zh-CN" altLang="zh-CN" sz="1800" smtClean="0">
                <a:latin typeface="Times New Roman" pitchFamily="18" charset="0"/>
              </a:rPr>
              <a:t>）。微软公司在其操作系统中采用了插口接口</a:t>
            </a:r>
            <a:r>
              <a:rPr lang="en-US" altLang="zh-CN" sz="1800" smtClean="0">
                <a:latin typeface="Times New Roman" pitchFamily="18" charset="0"/>
              </a:rPr>
              <a:t>API</a:t>
            </a:r>
            <a:r>
              <a:rPr lang="zh-CN" altLang="zh-CN" sz="1800" smtClean="0">
                <a:latin typeface="Times New Roman" pitchFamily="18" charset="0"/>
              </a:rPr>
              <a:t>，形成了一个稍有不同的</a:t>
            </a:r>
            <a:r>
              <a:rPr lang="en-US" altLang="zh-CN" sz="1800" smtClean="0">
                <a:latin typeface="Times New Roman" pitchFamily="18" charset="0"/>
              </a:rPr>
              <a:t>API</a:t>
            </a:r>
            <a:r>
              <a:rPr lang="zh-CN" altLang="zh-CN" sz="1800" smtClean="0">
                <a:latin typeface="Times New Roman" pitchFamily="18" charset="0"/>
              </a:rPr>
              <a:t>，并称之为</a:t>
            </a:r>
            <a:r>
              <a:rPr lang="en-US" altLang="zh-CN" sz="1800" smtClean="0">
                <a:latin typeface="Times New Roman" pitchFamily="18" charset="0"/>
              </a:rPr>
              <a:t>Windows Socket</a:t>
            </a:r>
            <a:r>
              <a:rPr lang="zh-CN" altLang="zh-CN" sz="1800" smtClean="0">
                <a:latin typeface="Times New Roman" pitchFamily="18" charset="0"/>
              </a:rPr>
              <a:t>。</a:t>
            </a:r>
            <a:r>
              <a:rPr lang="en-US" altLang="zh-CN" sz="1800" smtClean="0">
                <a:latin typeface="Times New Roman" pitchFamily="18" charset="0"/>
              </a:rPr>
              <a:t>T&amp;T</a:t>
            </a:r>
            <a:r>
              <a:rPr lang="zh-CN" altLang="zh-CN" sz="1800" smtClean="0">
                <a:latin typeface="Times New Roman" pitchFamily="18" charset="0"/>
              </a:rPr>
              <a:t>为其</a:t>
            </a:r>
            <a:r>
              <a:rPr lang="en-US" altLang="zh-CN" sz="1800" smtClean="0">
                <a:latin typeface="Times New Roman" pitchFamily="18" charset="0"/>
              </a:rPr>
              <a:t>UNIX</a:t>
            </a:r>
            <a:r>
              <a:rPr lang="zh-CN" altLang="zh-CN" sz="1800" smtClean="0">
                <a:latin typeface="Times New Roman" pitchFamily="18" charset="0"/>
              </a:rPr>
              <a:t>系统</a:t>
            </a:r>
            <a:r>
              <a:rPr lang="en-US" altLang="zh-CN" sz="1800" smtClean="0">
                <a:latin typeface="Times New Roman" pitchFamily="18" charset="0"/>
              </a:rPr>
              <a:t>V</a:t>
            </a:r>
            <a:r>
              <a:rPr lang="zh-CN" altLang="zh-CN" sz="1800" smtClean="0">
                <a:latin typeface="Times New Roman" pitchFamily="18" charset="0"/>
              </a:rPr>
              <a:t>定义了一种</a:t>
            </a:r>
            <a:r>
              <a:rPr lang="en-US" altLang="zh-CN" sz="1800" smtClean="0">
                <a:latin typeface="Times New Roman" pitchFamily="18" charset="0"/>
              </a:rPr>
              <a:t>API</a:t>
            </a:r>
            <a:r>
              <a:rPr lang="zh-CN" altLang="zh-CN" sz="1800" smtClean="0">
                <a:latin typeface="Times New Roman" pitchFamily="18" charset="0"/>
              </a:rPr>
              <a:t>，简写为</a:t>
            </a:r>
            <a:r>
              <a:rPr lang="en-US" altLang="zh-CN" sz="1800" smtClean="0">
                <a:latin typeface="Times New Roman" pitchFamily="18" charset="0"/>
              </a:rPr>
              <a:t>TLI</a:t>
            </a:r>
            <a:r>
              <a:rPr lang="zh-CN" altLang="zh-CN" sz="1800" smtClean="0">
                <a:latin typeface="Times New Roman" pitchFamily="18" charset="0"/>
              </a:rPr>
              <a:t>（</a:t>
            </a:r>
            <a:r>
              <a:rPr lang="en-US" altLang="zh-CN" sz="1800" smtClean="0">
                <a:latin typeface="Times New Roman" pitchFamily="18" charset="0"/>
              </a:rPr>
              <a:t>Transport Layer Interface</a:t>
            </a:r>
            <a:r>
              <a:rPr lang="zh-CN" altLang="zh-CN" sz="1800" smtClean="0">
                <a:latin typeface="Times New Roman" pitchFamily="18" charset="0"/>
              </a:rPr>
              <a:t>）。</a:t>
            </a:r>
          </a:p>
          <a:p>
            <a:pPr>
              <a:spcBef>
                <a:spcPct val="0"/>
              </a:spcBef>
            </a:pPr>
            <a:r>
              <a:rPr lang="en-US" altLang="zh-CN" sz="1800" smtClean="0">
                <a:latin typeface="Times New Roman" pitchFamily="18" charset="0"/>
              </a:rPr>
              <a:t>        </a:t>
            </a:r>
            <a:r>
              <a:rPr lang="zh-CN" altLang="zh-CN" sz="1800" smtClean="0">
                <a:latin typeface="Times New Roman" pitchFamily="18" charset="0"/>
              </a:rPr>
              <a:t>插口和</a:t>
            </a:r>
            <a:r>
              <a:rPr lang="en-US" altLang="zh-CN" sz="1800" smtClean="0">
                <a:latin typeface="Times New Roman" pitchFamily="18" charset="0"/>
              </a:rPr>
              <a:t>API</a:t>
            </a:r>
            <a:r>
              <a:rPr lang="zh-CN" altLang="zh-CN" sz="1800" smtClean="0">
                <a:latin typeface="Times New Roman" pitchFamily="18" charset="0"/>
              </a:rPr>
              <a:t>之间的区别：插口是应用进程和网络之间的接口，因为插口既包含运输层与应用层之间的端口号，又包含机器的</a:t>
            </a:r>
            <a:r>
              <a:rPr lang="en-US" altLang="zh-CN" sz="1800" smtClean="0">
                <a:latin typeface="Times New Roman" pitchFamily="18" charset="0"/>
              </a:rPr>
              <a:t>IP</a:t>
            </a:r>
            <a:r>
              <a:rPr lang="zh-CN" altLang="zh-CN" sz="1800" smtClean="0">
                <a:latin typeface="Times New Roman" pitchFamily="18" charset="0"/>
              </a:rPr>
              <a:t>地址。插口和应用编程接口</a:t>
            </a:r>
            <a:r>
              <a:rPr lang="en-US" altLang="zh-CN" sz="1800" smtClean="0">
                <a:latin typeface="Times New Roman" pitchFamily="18" charset="0"/>
              </a:rPr>
              <a:t>API</a:t>
            </a:r>
            <a:r>
              <a:rPr lang="zh-CN" altLang="zh-CN" sz="1800" smtClean="0">
                <a:latin typeface="Times New Roman" pitchFamily="18" charset="0"/>
              </a:rPr>
              <a:t>是性质不同的接口。</a:t>
            </a:r>
            <a:r>
              <a:rPr lang="en-US" altLang="zh-CN" sz="1800" smtClean="0">
                <a:latin typeface="Times New Roman" pitchFamily="18" charset="0"/>
              </a:rPr>
              <a:t>API</a:t>
            </a:r>
            <a:r>
              <a:rPr lang="zh-CN" altLang="zh-CN" sz="1800" smtClean="0">
                <a:latin typeface="Times New Roman" pitchFamily="18" charset="0"/>
              </a:rPr>
              <a:t>从程序设计的角度定义了许多标准的系统调用函数。应用进程只要使用标准的系统调用函数就可得到操作系统的服务。从这个意义上讲，</a:t>
            </a:r>
            <a:r>
              <a:rPr lang="en-US" altLang="zh-CN" sz="1800" smtClean="0">
                <a:latin typeface="Times New Roman" pitchFamily="18" charset="0"/>
              </a:rPr>
              <a:t>API</a:t>
            </a:r>
            <a:r>
              <a:rPr lang="zh-CN" altLang="zh-CN" sz="1800" smtClean="0">
                <a:latin typeface="Times New Roman" pitchFamily="18" charset="0"/>
              </a:rPr>
              <a:t>是应用程序和操作系统之间的接口。</a:t>
            </a:r>
            <a:r>
              <a:rPr lang="en-US" altLang="zh-CN" sz="1800" smtClean="0">
                <a:latin typeface="Times New Roman" pitchFamily="18" charset="0"/>
              </a:rPr>
              <a:t> </a:t>
            </a:r>
            <a:endParaRPr lang="zh-CN" altLang="zh-CN" sz="1800" smtClean="0">
              <a:latin typeface="Times New Roman" pitchFamily="18" charset="0"/>
            </a:endParaRPr>
          </a:p>
          <a:p>
            <a:pPr>
              <a:spcBef>
                <a:spcPct val="0"/>
              </a:spcBef>
            </a:pPr>
            <a:r>
              <a:rPr lang="en-US" altLang="zh-CN" sz="1800" smtClean="0">
                <a:latin typeface="Times New Roman" pitchFamily="18" charset="0"/>
              </a:rPr>
              <a:t>        </a:t>
            </a:r>
            <a:r>
              <a:rPr lang="zh-CN" altLang="zh-CN" sz="1800" smtClean="0">
                <a:latin typeface="Times New Roman" pitchFamily="18" charset="0"/>
              </a:rPr>
              <a:t>应当记住：在插口以上的进程是受应用程序控制的，而在插口以下的</a:t>
            </a:r>
            <a:r>
              <a:rPr lang="en-US" altLang="zh-CN" sz="1800" smtClean="0">
                <a:latin typeface="Times New Roman" pitchFamily="18" charset="0"/>
              </a:rPr>
              <a:t>TCP</a:t>
            </a:r>
            <a:r>
              <a:rPr lang="zh-CN" altLang="zh-CN" sz="1800" smtClean="0">
                <a:latin typeface="Times New Roman" pitchFamily="18" charset="0"/>
              </a:rPr>
              <a:t>协议软件以及</a:t>
            </a:r>
            <a:r>
              <a:rPr lang="en-US" altLang="zh-CN" sz="1800" smtClean="0">
                <a:latin typeface="Times New Roman" pitchFamily="18" charset="0"/>
              </a:rPr>
              <a:t>TCP</a:t>
            </a:r>
            <a:r>
              <a:rPr lang="zh-CN" altLang="zh-CN" sz="1800" smtClean="0">
                <a:latin typeface="Times New Roman" pitchFamily="18" charset="0"/>
              </a:rPr>
              <a:t>使用的缓存和一些必要的变量等，则是受计算机操作系统的控制。只要应用程序使用</a:t>
            </a:r>
            <a:r>
              <a:rPr lang="en-US" altLang="zh-CN" sz="1800" smtClean="0">
                <a:latin typeface="Times New Roman" pitchFamily="18" charset="0"/>
              </a:rPr>
              <a:t>TCP/IP</a:t>
            </a:r>
            <a:r>
              <a:rPr lang="zh-CN" altLang="zh-CN" sz="1800" smtClean="0">
                <a:latin typeface="Times New Roman" pitchFamily="18" charset="0"/>
              </a:rPr>
              <a:t>协议进行通信，它就必须通过插口与操作系统交互并请求其服务。应用程序的开发者对插口以上的应用进程具有完全的控制，但对插口以下的运输层却只有少量的控制。</a:t>
            </a:r>
            <a:r>
              <a:rPr lang="en-US" altLang="zh-CN" sz="1800" smtClean="0">
                <a:latin typeface="Times New Roman" pitchFamily="18" charset="0"/>
              </a:rPr>
              <a:t> </a:t>
            </a:r>
            <a:endParaRPr lang="zh-CN" altLang="zh-CN" sz="1800" smtClean="0">
              <a:latin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第八节 </a:t>
            </a:r>
            <a:r>
              <a:rPr lang="zh-CN" altLang="zh-CN" dirty="0" smtClean="0"/>
              <a:t>应用</a:t>
            </a:r>
            <a:r>
              <a:rPr lang="zh-CN" altLang="zh-CN" dirty="0"/>
              <a:t>进程跨越网络的</a:t>
            </a:r>
            <a:r>
              <a:rPr lang="zh-CN" altLang="zh-CN" dirty="0" smtClean="0"/>
              <a:t>通信</a:t>
            </a:r>
            <a:endParaRPr lang="zh-CN" altLang="zh-CN" dirty="0">
              <a:latin typeface="+mn-lt"/>
            </a:endParaRPr>
          </a:p>
        </p:txBody>
      </p:sp>
      <p:sp>
        <p:nvSpPr>
          <p:cNvPr id="89091" name="内容占位符 5"/>
          <p:cNvSpPr>
            <a:spLocks noGrp="1"/>
          </p:cNvSpPr>
          <p:nvPr>
            <p:ph idx="1"/>
          </p:nvPr>
        </p:nvSpPr>
        <p:spPr>
          <a:xfrm>
            <a:off x="0" y="908050"/>
            <a:ext cx="9144000" cy="5805488"/>
          </a:xfrm>
        </p:spPr>
        <p:txBody>
          <a:bodyPr/>
          <a:lstStyle/>
          <a:p>
            <a:pPr>
              <a:spcBef>
                <a:spcPct val="0"/>
              </a:spcBef>
            </a:pPr>
            <a:r>
              <a:rPr lang="zh-CN" altLang="zh-CN" smtClean="0">
                <a:solidFill>
                  <a:srgbClr val="FF0000"/>
                </a:solidFill>
              </a:rPr>
              <a:t>几种常用的系统调用</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使用无连接的</a:t>
            </a:r>
            <a:r>
              <a:rPr lang="en-US" altLang="zh-CN" sz="2000" smtClean="0">
                <a:latin typeface="Times New Roman" pitchFamily="18" charset="0"/>
              </a:rPr>
              <a:t>UDP</a:t>
            </a:r>
            <a:r>
              <a:rPr lang="zh-CN" altLang="zh-CN" sz="2000" smtClean="0">
                <a:latin typeface="Times New Roman" pitchFamily="18" charset="0"/>
              </a:rPr>
              <a:t>的服务器进程通常都工作在循环方式——一个服务器进程在同一时间只能向一个客户进程提供服务。服务器进程收到客户进程的请求后，就发送</a:t>
            </a:r>
            <a:r>
              <a:rPr lang="en-US" altLang="zh-CN" sz="2000" smtClean="0">
                <a:latin typeface="Times New Roman" pitchFamily="18" charset="0"/>
              </a:rPr>
              <a:t> UDP </a:t>
            </a:r>
            <a:r>
              <a:rPr lang="zh-CN" altLang="zh-CN" sz="2000" smtClean="0">
                <a:latin typeface="Times New Roman" pitchFamily="18" charset="0"/>
              </a:rPr>
              <a:t>用户数据报响应该客户。但对其他客户进程发来的请求则暂时不予理睬，这些请求都在服务器端的队列中排队等待服务器进程的处理。当服务器进程处理完毕一个请求时，就从队列中读取来自下一个客户进程的请求，然后继续处理。</a:t>
            </a:r>
            <a:endParaRPr lang="en-US" altLang="zh-CN" sz="2000" smtClean="0">
              <a:latin typeface="Times New Roman" pitchFamily="18" charset="0"/>
            </a:endParaRPr>
          </a:p>
          <a:p>
            <a:pPr>
              <a:spcBef>
                <a:spcPct val="0"/>
              </a:spcBef>
            </a:pP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其中主要的系统调用有以下几个。</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a:t>
            </a:r>
            <a:r>
              <a:rPr lang="en-US" altLang="zh-CN" sz="2000" smtClean="0">
                <a:latin typeface="Times New Roman" pitchFamily="18" charset="0"/>
              </a:rPr>
              <a:t>socket</a:t>
            </a:r>
            <a:r>
              <a:rPr lang="zh-CN" altLang="zh-CN" sz="2000" smtClean="0">
                <a:latin typeface="Times New Roman" pitchFamily="18" charset="0"/>
              </a:rPr>
              <a:t>（）调用：用来创建一个插口，这个调用返回一个整数。</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a:t>
            </a:r>
            <a:r>
              <a:rPr lang="en-US" altLang="zh-CN" sz="2000" smtClean="0">
                <a:latin typeface="Times New Roman" pitchFamily="18" charset="0"/>
              </a:rPr>
              <a:t>bind</a:t>
            </a:r>
            <a:r>
              <a:rPr lang="zh-CN" altLang="zh-CN" sz="2000" smtClean="0">
                <a:latin typeface="Times New Roman" pitchFamily="18" charset="0"/>
              </a:rPr>
              <a:t>（）调用：指定插口所使用的</a:t>
            </a:r>
            <a:r>
              <a:rPr lang="en-US" altLang="zh-CN" sz="2000" smtClean="0">
                <a:latin typeface="Times New Roman" pitchFamily="18" charset="0"/>
              </a:rPr>
              <a:t>IP</a:t>
            </a:r>
            <a:r>
              <a:rPr lang="zh-CN" altLang="zh-CN" sz="2000" smtClean="0">
                <a:latin typeface="Times New Roman" pitchFamily="18" charset="0"/>
              </a:rPr>
              <a:t>地址和端口号，又称</a:t>
            </a:r>
            <a:r>
              <a:rPr lang="en-US" altLang="zh-CN" sz="2000" smtClean="0">
                <a:latin typeface="Times New Roman" pitchFamily="18" charset="0"/>
              </a:rPr>
              <a:t>“</a:t>
            </a:r>
            <a:r>
              <a:rPr lang="zh-CN" altLang="zh-CN" sz="2000" smtClean="0">
                <a:latin typeface="Times New Roman" pitchFamily="18" charset="0"/>
              </a:rPr>
              <a:t>本地插口地址</a:t>
            </a:r>
            <a:r>
              <a:rPr lang="en-US" altLang="zh-CN" sz="2000" smtClean="0">
                <a:latin typeface="Times New Roman" pitchFamily="18" charset="0"/>
              </a:rPr>
              <a:t>”</a:t>
            </a:r>
            <a:r>
              <a:rPr lang="zh-CN" altLang="zh-CN" sz="2000" smtClean="0">
                <a:latin typeface="Times New Roman" pitchFamily="18" charset="0"/>
              </a:rPr>
              <a:t>。</a:t>
            </a:r>
          </a:p>
          <a:p>
            <a:pPr>
              <a:spcBef>
                <a:spcPct val="0"/>
              </a:spcBef>
            </a:pPr>
            <a:r>
              <a:rPr lang="zh-CN" altLang="zh-CN" sz="2000" smtClean="0">
                <a:latin typeface="Times New Roman" pitchFamily="18" charset="0"/>
              </a:rPr>
              <a:t>（</a:t>
            </a:r>
            <a:r>
              <a:rPr lang="en-US" altLang="zh-CN" sz="2000" smtClean="0">
                <a:latin typeface="Times New Roman" pitchFamily="18" charset="0"/>
              </a:rPr>
              <a:t>3</a:t>
            </a:r>
            <a:r>
              <a:rPr lang="zh-CN" altLang="zh-CN" sz="2000" smtClean="0">
                <a:latin typeface="Times New Roman" pitchFamily="18" charset="0"/>
              </a:rPr>
              <a:t>）</a:t>
            </a:r>
            <a:r>
              <a:rPr lang="en-US" altLang="zh-CN" sz="2000" smtClean="0">
                <a:latin typeface="Times New Roman" pitchFamily="18" charset="0"/>
              </a:rPr>
              <a:t>recvfrom</a:t>
            </a:r>
            <a:r>
              <a:rPr lang="zh-CN" altLang="zh-CN" sz="2000" smtClean="0">
                <a:latin typeface="Times New Roman" pitchFamily="18" charset="0"/>
              </a:rPr>
              <a:t>（）调用：将插口的入队列中的下一个数据报提取出来。</a:t>
            </a:r>
          </a:p>
          <a:p>
            <a:pPr>
              <a:spcBef>
                <a:spcPct val="0"/>
              </a:spcBef>
            </a:pPr>
            <a:r>
              <a:rPr lang="zh-CN" altLang="zh-CN" sz="2000" smtClean="0">
                <a:latin typeface="Times New Roman" pitchFamily="18" charset="0"/>
              </a:rPr>
              <a:t>（</a:t>
            </a:r>
            <a:r>
              <a:rPr lang="en-US" altLang="zh-CN" sz="2000" smtClean="0">
                <a:latin typeface="Times New Roman" pitchFamily="18" charset="0"/>
              </a:rPr>
              <a:t>4</a:t>
            </a:r>
            <a:r>
              <a:rPr lang="zh-CN" altLang="zh-CN" sz="2000" smtClean="0">
                <a:latin typeface="Times New Roman" pitchFamily="18" charset="0"/>
              </a:rPr>
              <a:t>）</a:t>
            </a:r>
            <a:r>
              <a:rPr lang="en-US" altLang="zh-CN" sz="2000" smtClean="0">
                <a:latin typeface="Times New Roman" pitchFamily="18" charset="0"/>
              </a:rPr>
              <a:t>sendto</a:t>
            </a:r>
            <a:r>
              <a:rPr lang="zh-CN" altLang="zh-CN" sz="2000" smtClean="0">
                <a:latin typeface="Times New Roman" pitchFamily="18" charset="0"/>
              </a:rPr>
              <a:t>（）调用：将一个数据报从出队列中取出，并用</a:t>
            </a:r>
            <a:r>
              <a:rPr lang="en-US" altLang="zh-CN" sz="2000" smtClean="0">
                <a:latin typeface="Times New Roman" pitchFamily="18" charset="0"/>
              </a:rPr>
              <a:t>UDP</a:t>
            </a:r>
            <a:r>
              <a:rPr lang="zh-CN" altLang="zh-CN" sz="2000" smtClean="0">
                <a:latin typeface="Times New Roman" pitchFamily="18" charset="0"/>
              </a:rPr>
              <a:t>发送给远地机器的一个进程。远地机器的插口地址是从上面的</a:t>
            </a:r>
            <a:r>
              <a:rPr lang="en-US" altLang="zh-CN" sz="2000" smtClean="0">
                <a:latin typeface="Times New Roman" pitchFamily="18" charset="0"/>
              </a:rPr>
              <a:t>recvfrom</a:t>
            </a:r>
            <a:r>
              <a:rPr lang="zh-CN" altLang="zh-CN" sz="2000" smtClean="0">
                <a:latin typeface="Times New Roman" pitchFamily="18" charset="0"/>
              </a:rPr>
              <a:t>（）调用得到的。</a:t>
            </a:r>
          </a:p>
          <a:p>
            <a:pPr>
              <a:spcBef>
                <a:spcPct val="0"/>
              </a:spcBef>
            </a:pPr>
            <a:r>
              <a:rPr lang="zh-CN" altLang="zh-CN" sz="2000" smtClean="0">
                <a:latin typeface="Times New Roman" pitchFamily="18" charset="0"/>
              </a:rPr>
              <a:t>（</a:t>
            </a:r>
            <a:r>
              <a:rPr lang="en-US" altLang="zh-CN" sz="2000" smtClean="0">
                <a:latin typeface="Times New Roman" pitchFamily="18" charset="0"/>
              </a:rPr>
              <a:t>5</a:t>
            </a:r>
            <a:r>
              <a:rPr lang="zh-CN" altLang="zh-CN" sz="2000" smtClean="0">
                <a:latin typeface="Times New Roman" pitchFamily="18" charset="0"/>
              </a:rPr>
              <a:t>）</a:t>
            </a:r>
            <a:r>
              <a:rPr lang="en-US" altLang="zh-CN" sz="2000" smtClean="0">
                <a:latin typeface="Times New Roman" pitchFamily="18" charset="0"/>
              </a:rPr>
              <a:t>close</a:t>
            </a:r>
            <a:r>
              <a:rPr lang="zh-CN" altLang="zh-CN" sz="2000" smtClean="0">
                <a:latin typeface="Times New Roman" pitchFamily="18" charset="0"/>
              </a:rPr>
              <a:t>（）调用：用来关闭一个插口。</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第八节 </a:t>
            </a:r>
            <a:r>
              <a:rPr lang="zh-CN" altLang="zh-CN" dirty="0" smtClean="0"/>
              <a:t>应用</a:t>
            </a:r>
            <a:r>
              <a:rPr lang="zh-CN" altLang="zh-CN" dirty="0"/>
              <a:t>进程跨越网络的</a:t>
            </a:r>
            <a:r>
              <a:rPr lang="zh-CN" altLang="zh-CN" dirty="0" smtClean="0"/>
              <a:t>通信</a:t>
            </a:r>
            <a:endParaRPr lang="zh-CN" altLang="zh-CN" dirty="0">
              <a:latin typeface="+mn-lt"/>
            </a:endParaRPr>
          </a:p>
        </p:txBody>
      </p:sp>
      <p:sp>
        <p:nvSpPr>
          <p:cNvPr id="90115" name="内容占位符 5"/>
          <p:cNvSpPr>
            <a:spLocks noGrp="1"/>
          </p:cNvSpPr>
          <p:nvPr>
            <p:ph idx="1"/>
          </p:nvPr>
        </p:nvSpPr>
        <p:spPr>
          <a:xfrm>
            <a:off x="0" y="908050"/>
            <a:ext cx="9144000" cy="5805488"/>
          </a:xfrm>
        </p:spPr>
        <p:txBody>
          <a:bodyPr/>
          <a:lstStyle/>
          <a:p>
            <a:pPr>
              <a:spcBef>
                <a:spcPct val="0"/>
              </a:spcBef>
            </a:pPr>
            <a:r>
              <a:rPr lang="zh-CN" altLang="zh-CN" smtClean="0">
                <a:solidFill>
                  <a:srgbClr val="FF0000"/>
                </a:solidFill>
              </a:rPr>
              <a:t>几种常用的系统调用</a:t>
            </a:r>
            <a:endParaRPr lang="zh-CN" altLang="zh-CN" sz="2000" smtClean="0">
              <a:latin typeface="Times New Roman" pitchFamily="18" charset="0"/>
            </a:endParaRPr>
          </a:p>
          <a:p>
            <a:pPr>
              <a:spcBef>
                <a:spcPct val="0"/>
              </a:spcBef>
            </a:pPr>
            <a:r>
              <a:rPr lang="en-US" altLang="zh-CN" sz="2000" smtClean="0">
                <a:latin typeface="Times New Roman" pitchFamily="18" charset="0"/>
              </a:rPr>
              <a:t>        </a:t>
            </a:r>
            <a:r>
              <a:rPr lang="zh-CN" altLang="zh-CN" sz="2000" smtClean="0">
                <a:latin typeface="Times New Roman" pitchFamily="18" charset="0"/>
              </a:rPr>
              <a:t>其中主要的系统调用有以下几个。</a:t>
            </a:r>
          </a:p>
          <a:p>
            <a:pPr>
              <a:spcBef>
                <a:spcPct val="0"/>
              </a:spcBef>
            </a:pPr>
            <a:r>
              <a:rPr lang="zh-CN" altLang="zh-CN" sz="2000" smtClean="0">
                <a:latin typeface="Times New Roman" pitchFamily="18" charset="0"/>
              </a:rPr>
              <a:t>（</a:t>
            </a:r>
            <a:r>
              <a:rPr lang="en-US" altLang="zh-CN" sz="2000" smtClean="0">
                <a:latin typeface="Times New Roman" pitchFamily="18" charset="0"/>
              </a:rPr>
              <a:t>6</a:t>
            </a:r>
            <a:r>
              <a:rPr lang="zh-CN" altLang="zh-CN" sz="2000" smtClean="0">
                <a:latin typeface="Times New Roman" pitchFamily="18" charset="0"/>
              </a:rPr>
              <a:t>）</a:t>
            </a:r>
            <a:r>
              <a:rPr lang="en-US" altLang="zh-CN" sz="2000" smtClean="0">
                <a:latin typeface="Times New Roman" pitchFamily="18" charset="0"/>
              </a:rPr>
              <a:t>listen</a:t>
            </a:r>
            <a:r>
              <a:rPr lang="zh-CN" altLang="zh-CN" sz="2000" smtClean="0">
                <a:latin typeface="Times New Roman" pitchFamily="18" charset="0"/>
              </a:rPr>
              <a:t>（）调用：仅为</a:t>
            </a:r>
            <a:r>
              <a:rPr lang="en-US" altLang="zh-CN" sz="2000" smtClean="0">
                <a:latin typeface="Times New Roman" pitchFamily="18" charset="0"/>
              </a:rPr>
              <a:t>TCP</a:t>
            </a:r>
            <a:r>
              <a:rPr lang="zh-CN" altLang="zh-CN" sz="2000" smtClean="0">
                <a:latin typeface="Times New Roman" pitchFamily="18" charset="0"/>
              </a:rPr>
              <a:t>服务器使用的系统调用，其作用是使已经创建的插口变成被动插口，即监听插口，监听插口的用处不是和远地插口建立连接，而只是等待远地客户发出的连接请求。</a:t>
            </a:r>
            <a:r>
              <a:rPr lang="en-US" altLang="zh-CN" sz="2000" smtClean="0">
                <a:latin typeface="Times New Roman" pitchFamily="18" charset="0"/>
              </a:rPr>
              <a:t>listen</a:t>
            </a:r>
            <a:r>
              <a:rPr lang="zh-CN" altLang="zh-CN" sz="2000" smtClean="0">
                <a:latin typeface="Times New Roman" pitchFamily="18" charset="0"/>
              </a:rPr>
              <a:t>（）调用通知操作系统：服务器已做好接受连接的准备。</a:t>
            </a:r>
          </a:p>
          <a:p>
            <a:pPr>
              <a:spcBef>
                <a:spcPct val="0"/>
              </a:spcBef>
            </a:pPr>
            <a:r>
              <a:rPr lang="zh-CN" altLang="zh-CN" sz="2000" smtClean="0">
                <a:latin typeface="Times New Roman" pitchFamily="18" charset="0"/>
              </a:rPr>
              <a:t>（</a:t>
            </a:r>
            <a:r>
              <a:rPr lang="en-US" altLang="zh-CN" sz="2000" smtClean="0">
                <a:latin typeface="Times New Roman" pitchFamily="18" charset="0"/>
              </a:rPr>
              <a:t>7</a:t>
            </a:r>
            <a:r>
              <a:rPr lang="zh-CN" altLang="zh-CN" sz="2000" smtClean="0">
                <a:latin typeface="Times New Roman" pitchFamily="18" charset="0"/>
              </a:rPr>
              <a:t>）</a:t>
            </a:r>
            <a:r>
              <a:rPr lang="en-US" altLang="zh-CN" sz="2000" smtClean="0">
                <a:latin typeface="Times New Roman" pitchFamily="18" charset="0"/>
              </a:rPr>
              <a:t>connect</a:t>
            </a:r>
            <a:r>
              <a:rPr lang="zh-CN" altLang="zh-CN" sz="2000" smtClean="0">
                <a:latin typeface="Times New Roman" pitchFamily="18" charset="0"/>
              </a:rPr>
              <a:t>（）调用：通常是客户进程使用的系统调用，其功能是向远地进程（通常是服务器）请求建立连接。</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a:t>
            </a:r>
            <a:r>
              <a:rPr lang="en-US" altLang="zh-CN" sz="2000" smtClean="0">
                <a:latin typeface="Times New Roman" pitchFamily="18" charset="0"/>
              </a:rPr>
              <a:t>8</a:t>
            </a:r>
            <a:r>
              <a:rPr lang="zh-CN" altLang="zh-CN" sz="2000" smtClean="0">
                <a:latin typeface="Times New Roman" pitchFamily="18" charset="0"/>
              </a:rPr>
              <a:t>）</a:t>
            </a:r>
            <a:r>
              <a:rPr lang="en-US" altLang="zh-CN" sz="2000" smtClean="0">
                <a:latin typeface="Times New Roman" pitchFamily="18" charset="0"/>
              </a:rPr>
              <a:t>accept</a:t>
            </a:r>
            <a:r>
              <a:rPr lang="zh-CN" altLang="zh-CN" sz="2000" smtClean="0">
                <a:latin typeface="Times New Roman" pitchFamily="18" charset="0"/>
              </a:rPr>
              <a:t>（）调用：是</a:t>
            </a:r>
            <a:r>
              <a:rPr lang="en-US" altLang="zh-CN" sz="2000" smtClean="0">
                <a:latin typeface="Times New Roman" pitchFamily="18" charset="0"/>
              </a:rPr>
              <a:t>TCP</a:t>
            </a:r>
            <a:r>
              <a:rPr lang="zh-CN" altLang="zh-CN" sz="2000" smtClean="0">
                <a:latin typeface="Times New Roman" pitchFamily="18" charset="0"/>
              </a:rPr>
              <a:t>服务器使用的系统调用，其作用是从入队列中提取最前面的连接要求。</a:t>
            </a:r>
            <a:r>
              <a:rPr lang="en-US" altLang="zh-CN" sz="2000" smtClean="0">
                <a:latin typeface="Times New Roman" pitchFamily="18" charset="0"/>
              </a:rPr>
              <a:t>accept</a:t>
            </a:r>
            <a:r>
              <a:rPr lang="zh-CN" altLang="zh-CN" sz="2000" smtClean="0">
                <a:latin typeface="Times New Roman" pitchFamily="18" charset="0"/>
              </a:rPr>
              <a:t>（）调用会创建一个新的插口，叫做接受插口，此后，客户将只和这个新创建的接受插口建立连接并通信，而不再和监听插口发生联系。</a:t>
            </a:r>
          </a:p>
          <a:p>
            <a:pPr>
              <a:spcBef>
                <a:spcPct val="0"/>
              </a:spcBef>
            </a:pPr>
            <a:r>
              <a:rPr lang="zh-CN" altLang="zh-CN" sz="2000" smtClean="0">
                <a:latin typeface="Times New Roman" pitchFamily="18" charset="0"/>
              </a:rPr>
              <a:t>（</a:t>
            </a:r>
            <a:r>
              <a:rPr lang="en-US" altLang="zh-CN" sz="2000" smtClean="0">
                <a:latin typeface="Times New Roman" pitchFamily="18" charset="0"/>
              </a:rPr>
              <a:t>9</a:t>
            </a:r>
            <a:r>
              <a:rPr lang="zh-CN" altLang="zh-CN" sz="2000" smtClean="0">
                <a:latin typeface="Times New Roman" pitchFamily="18" charset="0"/>
              </a:rPr>
              <a:t>）</a:t>
            </a:r>
            <a:r>
              <a:rPr lang="en-US" altLang="zh-CN" sz="2000" smtClean="0">
                <a:latin typeface="Times New Roman" pitchFamily="18" charset="0"/>
              </a:rPr>
              <a:t>fork</a:t>
            </a:r>
            <a:r>
              <a:rPr lang="zh-CN" altLang="zh-CN" sz="2000" smtClean="0">
                <a:latin typeface="Times New Roman" pitchFamily="18" charset="0"/>
              </a:rPr>
              <a:t>（）调用：创建一个和自己完全一样的从属进程（或子进程）。</a:t>
            </a:r>
          </a:p>
          <a:p>
            <a:pPr>
              <a:spcBef>
                <a:spcPct val="0"/>
              </a:spcBef>
            </a:pPr>
            <a:r>
              <a:rPr lang="zh-CN" altLang="zh-CN" sz="2000" smtClean="0">
                <a:latin typeface="Times New Roman" pitchFamily="18" charset="0"/>
              </a:rPr>
              <a:t>（</a:t>
            </a:r>
            <a:r>
              <a:rPr lang="en-US" altLang="zh-CN" sz="2000" smtClean="0">
                <a:latin typeface="Times New Roman" pitchFamily="18" charset="0"/>
              </a:rPr>
              <a:t>10</a:t>
            </a:r>
            <a:r>
              <a:rPr lang="zh-CN" altLang="zh-CN" sz="2000" smtClean="0">
                <a:latin typeface="Times New Roman" pitchFamily="18" charset="0"/>
              </a:rPr>
              <a:t>）</a:t>
            </a:r>
            <a:r>
              <a:rPr lang="en-US" altLang="zh-CN" sz="2000" smtClean="0">
                <a:latin typeface="Times New Roman" pitchFamily="18" charset="0"/>
              </a:rPr>
              <a:t>read</a:t>
            </a:r>
            <a:r>
              <a:rPr lang="zh-CN" altLang="zh-CN" sz="2000" smtClean="0">
                <a:latin typeface="Times New Roman" pitchFamily="18" charset="0"/>
              </a:rPr>
              <a:t>（）调用：读取从远地机器通过</a:t>
            </a:r>
            <a:r>
              <a:rPr lang="en-US" altLang="zh-CN" sz="2000" smtClean="0">
                <a:latin typeface="Times New Roman" pitchFamily="18" charset="0"/>
              </a:rPr>
              <a:t>TCP</a:t>
            </a:r>
            <a:r>
              <a:rPr lang="zh-CN" altLang="zh-CN" sz="2000" smtClean="0">
                <a:latin typeface="Times New Roman" pitchFamily="18" charset="0"/>
              </a:rPr>
              <a:t>连接传送到缓存中的数据。</a:t>
            </a:r>
          </a:p>
          <a:p>
            <a:pPr>
              <a:spcBef>
                <a:spcPct val="0"/>
              </a:spcBef>
            </a:pPr>
            <a:r>
              <a:rPr lang="zh-CN" altLang="zh-CN" sz="2000" smtClean="0">
                <a:latin typeface="Times New Roman" pitchFamily="18" charset="0"/>
              </a:rPr>
              <a:t>（</a:t>
            </a:r>
            <a:r>
              <a:rPr lang="en-US" altLang="zh-CN" sz="2000" smtClean="0">
                <a:latin typeface="Times New Roman" pitchFamily="18" charset="0"/>
              </a:rPr>
              <a:t>11</a:t>
            </a:r>
            <a:r>
              <a:rPr lang="zh-CN" altLang="zh-CN" sz="2000" smtClean="0">
                <a:latin typeface="Times New Roman" pitchFamily="18" charset="0"/>
              </a:rPr>
              <a:t>）</a:t>
            </a:r>
            <a:r>
              <a:rPr lang="en-US" altLang="zh-CN" sz="2000" smtClean="0">
                <a:latin typeface="Times New Roman" pitchFamily="18" charset="0"/>
              </a:rPr>
              <a:t>write</a:t>
            </a:r>
            <a:r>
              <a:rPr lang="zh-CN" altLang="zh-CN" sz="2000" smtClean="0">
                <a:latin typeface="Times New Roman" pitchFamily="18" charset="0"/>
              </a:rPr>
              <a:t>（）调用：通过</a:t>
            </a:r>
            <a:r>
              <a:rPr lang="en-US" altLang="zh-CN" sz="2000" smtClean="0">
                <a:latin typeface="Times New Roman" pitchFamily="18" charset="0"/>
              </a:rPr>
              <a:t>TCP</a:t>
            </a:r>
            <a:r>
              <a:rPr lang="zh-CN" altLang="zh-CN" sz="2000" smtClean="0">
                <a:latin typeface="Times New Roman" pitchFamily="18" charset="0"/>
              </a:rPr>
              <a:t>连接将数据发送到远地机器的缓存中。</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txBox="1">
            <a:spLocks noChangeArrowheads="1"/>
          </p:cNvSpPr>
          <p:nvPr/>
        </p:nvSpPr>
        <p:spPr bwMode="auto">
          <a:xfrm>
            <a:off x="2773363" y="3173413"/>
            <a:ext cx="3670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defRPr/>
            </a:pPr>
            <a:r>
              <a:rPr lang="zh-CN" altLang="ko-KR" sz="4800" b="1" dirty="0" smtClean="0">
                <a:solidFill>
                  <a:srgbClr val="00B0F0"/>
                </a:solidFill>
                <a:latin typeface="+mn-lt"/>
              </a:rPr>
              <a:t>Thank you</a:t>
            </a:r>
            <a:r>
              <a:rPr lang="en-US" altLang="zh-CN" sz="4800" b="1" dirty="0" smtClean="0">
                <a:solidFill>
                  <a:srgbClr val="00B0F0"/>
                </a:solidFill>
                <a:latin typeface="+mn-lt"/>
              </a:rPr>
              <a:t> </a:t>
            </a:r>
            <a:r>
              <a:rPr lang="zh-CN" altLang="en-US" sz="4800" b="1" dirty="0" smtClean="0">
                <a:solidFill>
                  <a:srgbClr val="00B0F0"/>
                </a:solidFill>
                <a:latin typeface="+mn-lt"/>
              </a:rPr>
              <a:t>！</a:t>
            </a:r>
            <a:r>
              <a:rPr lang="zh-CN" altLang="ko-KR" sz="4800" b="1" dirty="0" smtClean="0">
                <a:solidFill>
                  <a:srgbClr val="00B0F0"/>
                </a:solidFill>
                <a:latin typeface="+mn-lt"/>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第一节 域名系统</a:t>
            </a:r>
          </a:p>
        </p:txBody>
      </p:sp>
      <p:sp>
        <p:nvSpPr>
          <p:cNvPr id="11267" name="内容占位符 2"/>
          <p:cNvSpPr>
            <a:spLocks noGrp="1"/>
          </p:cNvSpPr>
          <p:nvPr>
            <p:ph idx="1"/>
          </p:nvPr>
        </p:nvSpPr>
        <p:spPr>
          <a:xfrm>
            <a:off x="107950" y="981075"/>
            <a:ext cx="8785225" cy="5761038"/>
          </a:xfrm>
        </p:spPr>
        <p:txBody>
          <a:bodyPr/>
          <a:lstStyle/>
          <a:p>
            <a:pPr>
              <a:spcBef>
                <a:spcPct val="0"/>
              </a:spcBef>
            </a:pPr>
            <a:r>
              <a:rPr lang="zh-CN" altLang="zh-CN" smtClean="0">
                <a:solidFill>
                  <a:srgbClr val="FF0000"/>
                </a:solidFill>
              </a:rPr>
              <a:t>因特网的域名结构</a:t>
            </a:r>
            <a:endParaRPr lang="en-US" altLang="zh-CN" smtClean="0">
              <a:solidFill>
                <a:srgbClr val="FF0000"/>
              </a:solidFill>
            </a:endParaRPr>
          </a:p>
          <a:p>
            <a:pPr>
              <a:spcBef>
                <a:spcPct val="0"/>
              </a:spcBef>
            </a:pPr>
            <a:r>
              <a:rPr lang="en-US" altLang="zh-CN" sz="2000" smtClean="0">
                <a:latin typeface="Times New Roman" pitchFamily="18" charset="0"/>
              </a:rPr>
              <a:t>        </a:t>
            </a:r>
            <a:r>
              <a:rPr lang="zh-CN" altLang="zh-CN" sz="2000" smtClean="0">
                <a:latin typeface="Times New Roman" pitchFamily="18" charset="0"/>
              </a:rPr>
              <a:t>中国互联网络信息中心（</a:t>
            </a:r>
            <a:r>
              <a:rPr lang="en-US" altLang="zh-CN" sz="2000" smtClean="0">
                <a:latin typeface="Times New Roman" pitchFamily="18" charset="0"/>
              </a:rPr>
              <a:t>CNNIC</a:t>
            </a:r>
            <a:r>
              <a:rPr lang="zh-CN" altLang="zh-CN" sz="2000" smtClean="0">
                <a:latin typeface="Times New Roman" pitchFamily="18" charset="0"/>
              </a:rPr>
              <a:t>）是</a:t>
            </a:r>
            <a:r>
              <a:rPr lang="en-US" altLang="zh-CN" sz="2000" smtClean="0">
                <a:latin typeface="Times New Roman" pitchFamily="18" charset="0"/>
              </a:rPr>
              <a:t>CN</a:t>
            </a:r>
            <a:r>
              <a:rPr lang="zh-CN" altLang="zh-CN" sz="2000" smtClean="0">
                <a:latin typeface="Times New Roman" pitchFamily="18" charset="0"/>
              </a:rPr>
              <a:t>域名的注册管理机构，负责运行和管理相应的</a:t>
            </a:r>
            <a:r>
              <a:rPr lang="en-US" altLang="zh-CN" sz="2000" smtClean="0">
                <a:latin typeface="Times New Roman" pitchFamily="18" charset="0"/>
              </a:rPr>
              <a:t>CN</a:t>
            </a:r>
            <a:r>
              <a:rPr lang="zh-CN" altLang="zh-CN" sz="2000" smtClean="0">
                <a:latin typeface="Times New Roman" pitchFamily="18" charset="0"/>
              </a:rPr>
              <a:t>域名系统，维护中央数据库。主要职责如下。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）运行、维护和管理</a:t>
            </a:r>
            <a:r>
              <a:rPr lang="en-US" altLang="zh-CN" sz="2000" smtClean="0">
                <a:latin typeface="Times New Roman" pitchFamily="18" charset="0"/>
              </a:rPr>
              <a:t>CN</a:t>
            </a:r>
            <a:r>
              <a:rPr lang="zh-CN" altLang="zh-CN" sz="2000" smtClean="0">
                <a:latin typeface="Times New Roman" pitchFamily="18" charset="0"/>
              </a:rPr>
              <a:t>域名服务器和相关资料，保证</a:t>
            </a:r>
            <a:r>
              <a:rPr lang="en-US" altLang="zh-CN" sz="2000" smtClean="0">
                <a:latin typeface="Times New Roman" pitchFamily="18" charset="0"/>
              </a:rPr>
              <a:t>CN</a:t>
            </a:r>
            <a:r>
              <a:rPr lang="zh-CN" altLang="zh-CN" sz="2000" smtClean="0">
                <a:latin typeface="Times New Roman" pitchFamily="18" charset="0"/>
              </a:rPr>
              <a:t>域名系统有效运行。</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）授权</a:t>
            </a:r>
            <a:r>
              <a:rPr lang="en-US" altLang="zh-CN" sz="2000" smtClean="0">
                <a:latin typeface="Times New Roman" pitchFamily="18" charset="0"/>
              </a:rPr>
              <a:t>CN</a:t>
            </a:r>
            <a:r>
              <a:rPr lang="zh-CN" altLang="zh-CN" sz="2000" smtClean="0">
                <a:latin typeface="Times New Roman" pitchFamily="18" charset="0"/>
              </a:rPr>
              <a:t>域名注册服务机构提供</a:t>
            </a:r>
            <a:r>
              <a:rPr lang="en-US" altLang="zh-CN" sz="2000" smtClean="0">
                <a:latin typeface="Times New Roman" pitchFamily="18" charset="0"/>
              </a:rPr>
              <a:t>CN</a:t>
            </a:r>
            <a:r>
              <a:rPr lang="zh-CN" altLang="zh-CN" sz="2000" smtClean="0">
                <a:latin typeface="Times New Roman" pitchFamily="18" charset="0"/>
              </a:rPr>
              <a:t>域名注册服务。作为</a:t>
            </a:r>
            <a:r>
              <a:rPr lang="en-US" altLang="zh-CN" sz="2000" smtClean="0">
                <a:latin typeface="Times New Roman" pitchFamily="18" charset="0"/>
              </a:rPr>
              <a:t>CN</a:t>
            </a:r>
            <a:r>
              <a:rPr lang="zh-CN" altLang="zh-CN" sz="2000" smtClean="0">
                <a:latin typeface="Times New Roman" pitchFamily="18" charset="0"/>
              </a:rPr>
              <a:t>域名注册管理机构，</a:t>
            </a:r>
            <a:r>
              <a:rPr lang="en-US" altLang="zh-CN" sz="2000" smtClean="0">
                <a:latin typeface="Times New Roman" pitchFamily="18" charset="0"/>
              </a:rPr>
              <a:t>CNNIC</a:t>
            </a:r>
            <a:r>
              <a:rPr lang="zh-CN" altLang="zh-CN" sz="2000" smtClean="0">
                <a:latin typeface="Times New Roman" pitchFamily="18" charset="0"/>
              </a:rPr>
              <a:t>不再直接对最终用户提供</a:t>
            </a:r>
            <a:r>
              <a:rPr lang="en-US" altLang="zh-CN" sz="2000" smtClean="0">
                <a:latin typeface="Times New Roman" pitchFamily="18" charset="0"/>
              </a:rPr>
              <a:t>CN</a:t>
            </a:r>
            <a:r>
              <a:rPr lang="zh-CN" altLang="zh-CN" sz="2000" smtClean="0">
                <a:latin typeface="Times New Roman" pitchFamily="18" charset="0"/>
              </a:rPr>
              <a:t>域名注册相关服务，域名注册服务将转由</a:t>
            </a:r>
            <a:r>
              <a:rPr lang="en-US" altLang="zh-CN" sz="2000" smtClean="0">
                <a:latin typeface="Times New Roman" pitchFamily="18" charset="0"/>
              </a:rPr>
              <a:t>CNNIC</a:t>
            </a:r>
            <a:r>
              <a:rPr lang="zh-CN" altLang="zh-CN" sz="2000" smtClean="0">
                <a:latin typeface="Times New Roman" pitchFamily="18" charset="0"/>
              </a:rPr>
              <a:t>认证的域名注册服务机构提供。</a:t>
            </a:r>
            <a:r>
              <a:rPr lang="en-US" altLang="zh-CN" sz="2000" smtClean="0">
                <a:latin typeface="Times New Roman" pitchFamily="18" charset="0"/>
              </a:rPr>
              <a:t> </a:t>
            </a:r>
            <a:endParaRPr lang="zh-CN" altLang="zh-CN" sz="2000" smtClean="0">
              <a:latin typeface="Times New Roman" pitchFamily="18" charset="0"/>
            </a:endParaRPr>
          </a:p>
          <a:p>
            <a:pPr>
              <a:spcBef>
                <a:spcPct val="0"/>
              </a:spcBef>
            </a:pPr>
            <a:r>
              <a:rPr lang="zh-CN" altLang="zh-CN" sz="2000" smtClean="0">
                <a:latin typeface="Times New Roman" pitchFamily="18" charset="0"/>
              </a:rPr>
              <a:t>有关域名的几点说明如下。</a:t>
            </a:r>
          </a:p>
          <a:p>
            <a:pPr>
              <a:spcBef>
                <a:spcPct val="0"/>
              </a:spcBef>
            </a:pPr>
            <a:r>
              <a:rPr lang="zh-CN" altLang="zh-CN" sz="2000" smtClean="0">
                <a:latin typeface="Times New Roman" pitchFamily="18" charset="0"/>
              </a:rPr>
              <a:t>（</a:t>
            </a:r>
            <a:r>
              <a:rPr lang="en-US" altLang="zh-CN" sz="2000" smtClean="0">
                <a:latin typeface="Times New Roman" pitchFamily="18" charset="0"/>
              </a:rPr>
              <a:t>1</a:t>
            </a:r>
            <a:r>
              <a:rPr lang="zh-CN" altLang="zh-CN" sz="2000" smtClean="0">
                <a:latin typeface="Times New Roman" pitchFamily="18" charset="0"/>
              </a:rPr>
              <a:t>）域名在</a:t>
            </a:r>
            <a:r>
              <a:rPr lang="en-US" altLang="zh-CN" sz="2000" smtClean="0">
                <a:latin typeface="Times New Roman" pitchFamily="18" charset="0"/>
              </a:rPr>
              <a:t>Internet</a:t>
            </a:r>
            <a:r>
              <a:rPr lang="zh-CN" altLang="zh-CN" sz="2000" smtClean="0">
                <a:latin typeface="Times New Roman" pitchFamily="18" charset="0"/>
              </a:rPr>
              <a:t>中必须是唯一的，当高级子域名相同时，低级子域名不允许重复。</a:t>
            </a:r>
          </a:p>
          <a:p>
            <a:pPr>
              <a:spcBef>
                <a:spcPct val="0"/>
              </a:spcBef>
            </a:pPr>
            <a:r>
              <a:rPr lang="zh-CN" altLang="zh-CN" sz="2000" smtClean="0">
                <a:latin typeface="Times New Roman" pitchFamily="18" charset="0"/>
              </a:rPr>
              <a:t>（</a:t>
            </a:r>
            <a:r>
              <a:rPr lang="en-US" altLang="zh-CN" sz="2000" smtClean="0">
                <a:latin typeface="Times New Roman" pitchFamily="18" charset="0"/>
              </a:rPr>
              <a:t>2</a:t>
            </a:r>
            <a:r>
              <a:rPr lang="zh-CN" altLang="zh-CN" sz="2000" smtClean="0">
                <a:latin typeface="Times New Roman" pitchFamily="18" charset="0"/>
              </a:rPr>
              <a:t>）域名的字符通常为字母、数字和连字符，不区分大小写，但是各级子域名的长度必须小于</a:t>
            </a:r>
            <a:r>
              <a:rPr lang="en-US" altLang="zh-CN" sz="2000" smtClean="0">
                <a:latin typeface="Times New Roman" pitchFamily="18" charset="0"/>
              </a:rPr>
              <a:t>255</a:t>
            </a:r>
            <a:r>
              <a:rPr lang="zh-CN" altLang="zh-CN" sz="2000" smtClean="0">
                <a:latin typeface="Times New Roman" pitchFamily="18" charset="0"/>
              </a:rPr>
              <a:t>。在</a:t>
            </a:r>
            <a:r>
              <a:rPr lang="en-US" altLang="zh-CN" sz="2000" smtClean="0">
                <a:latin typeface="Times New Roman" pitchFamily="18" charset="0"/>
              </a:rPr>
              <a:t>CNNIC</a:t>
            </a:r>
            <a:r>
              <a:rPr lang="zh-CN" altLang="zh-CN" sz="2000" smtClean="0">
                <a:latin typeface="Times New Roman" pitchFamily="18" charset="0"/>
              </a:rPr>
              <a:t>新的域名系统中，将同时为用户提供</a:t>
            </a:r>
            <a:r>
              <a:rPr lang="en-US" altLang="zh-CN" sz="2000" smtClean="0">
                <a:latin typeface="Times New Roman" pitchFamily="18" charset="0"/>
              </a:rPr>
              <a:t>“.</a:t>
            </a:r>
            <a:r>
              <a:rPr lang="zh-CN" altLang="zh-CN" sz="2000" smtClean="0">
                <a:latin typeface="Times New Roman" pitchFamily="18" charset="0"/>
              </a:rPr>
              <a:t>中国</a:t>
            </a:r>
            <a:r>
              <a:rPr lang="en-US" altLang="zh-CN" sz="2000" smtClean="0">
                <a:latin typeface="Times New Roman" pitchFamily="18" charset="0"/>
              </a:rPr>
              <a:t>”</a:t>
            </a:r>
            <a:r>
              <a:rPr lang="zh-CN" altLang="zh-CN" sz="2000" smtClean="0">
                <a:latin typeface="Times New Roman" pitchFamily="18" charset="0"/>
              </a:rPr>
              <a:t>、</a:t>
            </a:r>
            <a:r>
              <a:rPr lang="en-US" altLang="zh-CN" sz="2000" smtClean="0">
                <a:latin typeface="Times New Roman" pitchFamily="18" charset="0"/>
              </a:rPr>
              <a:t>“.</a:t>
            </a:r>
            <a:r>
              <a:rPr lang="zh-CN" altLang="zh-CN" sz="2000" smtClean="0">
                <a:latin typeface="Times New Roman" pitchFamily="18" charset="0"/>
              </a:rPr>
              <a:t>公司</a:t>
            </a:r>
            <a:r>
              <a:rPr lang="en-US" altLang="zh-CN" sz="2000" smtClean="0">
                <a:latin typeface="Times New Roman" pitchFamily="18" charset="0"/>
              </a:rPr>
              <a:t>”</a:t>
            </a:r>
            <a:r>
              <a:rPr lang="zh-CN" altLang="zh-CN" sz="2000" smtClean="0">
                <a:latin typeface="Times New Roman" pitchFamily="18" charset="0"/>
              </a:rPr>
              <a:t>和</a:t>
            </a:r>
            <a:r>
              <a:rPr lang="en-US" altLang="zh-CN" sz="2000" smtClean="0">
                <a:latin typeface="Times New Roman" pitchFamily="18" charset="0"/>
              </a:rPr>
              <a:t>“.</a:t>
            </a:r>
            <a:r>
              <a:rPr lang="zh-CN" altLang="zh-CN" sz="2000" smtClean="0">
                <a:latin typeface="Times New Roman" pitchFamily="18" charset="0"/>
              </a:rPr>
              <a:t>网络</a:t>
            </a:r>
            <a:r>
              <a:rPr lang="en-US" altLang="zh-CN" sz="2000" smtClean="0">
                <a:latin typeface="Times New Roman" pitchFamily="18" charset="0"/>
              </a:rPr>
              <a:t>”</a:t>
            </a:r>
            <a:r>
              <a:rPr lang="zh-CN" altLang="zh-CN" sz="2000" smtClean="0">
                <a:latin typeface="Times New Roman" pitchFamily="18" charset="0"/>
              </a:rPr>
              <a:t>结尾的纯中文域名注册服务，用户可以在这三种中文顶级域名下注册纯中文域名。其中注册</a:t>
            </a:r>
            <a:r>
              <a:rPr lang="en-US" altLang="zh-CN" sz="2000" smtClean="0">
                <a:latin typeface="Times New Roman" pitchFamily="18" charset="0"/>
              </a:rPr>
              <a:t>“.CN”</a:t>
            </a:r>
            <a:r>
              <a:rPr lang="zh-CN" altLang="zh-CN" sz="2000" smtClean="0">
                <a:latin typeface="Times New Roman" pitchFamily="18" charset="0"/>
              </a:rPr>
              <a:t>的用户将自动获得</a:t>
            </a:r>
            <a:r>
              <a:rPr lang="en-US" altLang="zh-CN" sz="2000" smtClean="0">
                <a:latin typeface="Times New Roman" pitchFamily="18" charset="0"/>
              </a:rPr>
              <a:t>“.</a:t>
            </a:r>
            <a:r>
              <a:rPr lang="zh-CN" altLang="zh-CN" sz="2000" smtClean="0">
                <a:latin typeface="Times New Roman" pitchFamily="18" charset="0"/>
              </a:rPr>
              <a:t>中国</a:t>
            </a:r>
            <a:r>
              <a:rPr lang="en-US" altLang="zh-CN" sz="2000" smtClean="0">
                <a:latin typeface="Times New Roman" pitchFamily="18" charset="0"/>
              </a:rPr>
              <a:t>”</a:t>
            </a:r>
            <a:r>
              <a:rPr lang="zh-CN" altLang="zh-CN" sz="2000" smtClean="0">
                <a:latin typeface="Times New Roman" pitchFamily="18" charset="0"/>
              </a:rPr>
              <a:t>的中文域名，例如注册</a:t>
            </a:r>
            <a:r>
              <a:rPr lang="en-US" altLang="zh-CN" sz="2000" smtClean="0">
                <a:latin typeface="Times New Roman" pitchFamily="18" charset="0"/>
              </a:rPr>
              <a:t>“</a:t>
            </a:r>
            <a:r>
              <a:rPr lang="zh-CN" altLang="zh-CN" sz="2000" smtClean="0">
                <a:latin typeface="Times New Roman" pitchFamily="18" charset="0"/>
              </a:rPr>
              <a:t>清华大学</a:t>
            </a:r>
            <a:r>
              <a:rPr lang="en-US" altLang="zh-CN" sz="2000" smtClean="0">
                <a:latin typeface="Times New Roman" pitchFamily="18" charset="0"/>
              </a:rPr>
              <a:t>.CN”</a:t>
            </a:r>
            <a:r>
              <a:rPr lang="zh-CN" altLang="zh-CN" sz="2000" smtClean="0">
                <a:latin typeface="Times New Roman" pitchFamily="18" charset="0"/>
              </a:rPr>
              <a:t>，将自动获得</a:t>
            </a:r>
            <a:r>
              <a:rPr lang="en-US" altLang="zh-CN" sz="2000" smtClean="0">
                <a:latin typeface="Times New Roman" pitchFamily="18" charset="0"/>
              </a:rPr>
              <a:t>“</a:t>
            </a:r>
            <a:r>
              <a:rPr lang="zh-CN" altLang="zh-CN" sz="2000" smtClean="0">
                <a:latin typeface="Times New Roman" pitchFamily="18" charset="0"/>
              </a:rPr>
              <a:t>清华大学</a:t>
            </a:r>
            <a:r>
              <a:rPr lang="en-US" altLang="zh-CN" sz="2000" smtClean="0">
                <a:latin typeface="Times New Roman" pitchFamily="18" charset="0"/>
              </a:rPr>
              <a:t>.</a:t>
            </a:r>
            <a:r>
              <a:rPr lang="zh-CN" altLang="zh-CN" sz="2000" smtClean="0">
                <a:latin typeface="Times New Roman" pitchFamily="18" charset="0"/>
              </a:rPr>
              <a:t>中国</a:t>
            </a:r>
            <a:r>
              <a:rPr lang="en-US" altLang="zh-CN" sz="2000" smtClean="0">
                <a:latin typeface="Times New Roman" pitchFamily="18" charset="0"/>
              </a:rPr>
              <a:t>”</a:t>
            </a:r>
            <a:r>
              <a:rPr lang="zh-CN" altLang="zh-CN" sz="2000" smtClean="0">
                <a:latin typeface="Times New Roman" pitchFamily="18" charset="0"/>
              </a:rPr>
              <a:t>。</a:t>
            </a:r>
          </a:p>
        </p:txBody>
      </p:sp>
    </p:spTree>
  </p:cSld>
  <p:clrMapOvr>
    <a:masterClrMapping/>
  </p:clrMapOvr>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自定义 3">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276</TotalTime>
  <Pages>0</Pages>
  <Words>17073</Words>
  <Characters>0</Characters>
  <Application>Microsoft Office PowerPoint</Application>
  <DocSecurity>0</DocSecurity>
  <PresentationFormat>全屏显示(4:3)</PresentationFormat>
  <Lines>0</Lines>
  <Paragraphs>690</Paragraphs>
  <Slides>87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87</vt:i4>
      </vt:variant>
    </vt:vector>
  </HeadingPairs>
  <TitlesOfParts>
    <vt:vector size="93" baseType="lpstr">
      <vt:lpstr>Gulim</vt:lpstr>
      <vt:lpstr>Arial</vt:lpstr>
      <vt:lpstr>Times New Roman</vt:lpstr>
      <vt:lpstr>楷体</vt:lpstr>
      <vt:lpstr>Wingdings</vt:lpstr>
      <vt:lpstr>橙与紫键盘PPT模板</vt:lpstr>
      <vt:lpstr>第八章应用层</vt:lpstr>
      <vt:lpstr>PowerPoint 演示文稿</vt:lpstr>
      <vt:lpstr>第一节 域名系统</vt:lpstr>
      <vt:lpstr>第一节 域名系统</vt:lpstr>
      <vt:lpstr>第一节 域名系统</vt:lpstr>
      <vt:lpstr>第一节 域名系统</vt:lpstr>
      <vt:lpstr>第一节 域名系统</vt:lpstr>
      <vt:lpstr>第一节 域名系统</vt:lpstr>
      <vt:lpstr>第一节 域名系统</vt:lpstr>
      <vt:lpstr>第一节 域名系统</vt:lpstr>
      <vt:lpstr>第一节 域名系统</vt:lpstr>
      <vt:lpstr>第一节 域名系统</vt:lpstr>
      <vt:lpstr>第一节 域名系统</vt:lpstr>
      <vt:lpstr>第一节 域名系统</vt:lpstr>
      <vt:lpstr>第一节 域名系统</vt:lpstr>
      <vt:lpstr>第一节 域名系统</vt:lpstr>
      <vt:lpstr>第二节 文件传送协议</vt:lpstr>
      <vt:lpstr>第二节 文件传送协议</vt:lpstr>
      <vt:lpstr>第二节 文件传送协议</vt:lpstr>
      <vt:lpstr>第二节 文件传送协议</vt:lpstr>
      <vt:lpstr>第二节 文件传送协议</vt:lpstr>
      <vt:lpstr>第二节 文件传送协议</vt:lpstr>
      <vt:lpstr>第二节 文件传送协议</vt:lpstr>
      <vt:lpstr>第二节 文件传送协议</vt:lpstr>
      <vt:lpstr>第二节 文件传送协议</vt:lpstr>
      <vt:lpstr>第二节 文件传送协议</vt:lpstr>
      <vt:lpstr>第二节 文件传送协议</vt:lpstr>
      <vt:lpstr>第二节 文件传送协议</vt:lpstr>
      <vt:lpstr>第二节 文件传送协议</vt:lpstr>
      <vt:lpstr>第三节 远程终端协议</vt:lpstr>
      <vt:lpstr>第三节 远程终端协议</vt:lpstr>
      <vt:lpstr>第三节 远程终端协议</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第四节 万维网WWW</vt:lpstr>
      <vt:lpstr>第五节 电子邮件</vt:lpstr>
      <vt:lpstr>第五节 电子邮件</vt:lpstr>
      <vt:lpstr>第五节 电子邮件</vt:lpstr>
      <vt:lpstr>第五节 电子邮件</vt:lpstr>
      <vt:lpstr>第五节 电子邮件</vt:lpstr>
      <vt:lpstr>第五节 电子邮件</vt:lpstr>
      <vt:lpstr>第五节 电子邮件</vt:lpstr>
      <vt:lpstr>第五节 电子邮件</vt:lpstr>
      <vt:lpstr>第五节 电子邮件</vt:lpstr>
      <vt:lpstr>第五节 电子邮件</vt:lpstr>
      <vt:lpstr>第六节 动态主机配置协议</vt:lpstr>
      <vt:lpstr>第六节 动态主机配置协议</vt:lpstr>
      <vt:lpstr>第六节 动态主机配置协议</vt:lpstr>
      <vt:lpstr>第六节 动态主机配置协议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第七节 简单网络管理协议</vt:lpstr>
      <vt:lpstr>第八节 应用进程跨越网络的通信</vt:lpstr>
      <vt:lpstr>第八节 应用进程跨越网络的通信</vt:lpstr>
      <vt:lpstr>第八节 应用进程跨越网络的通信</vt:lpstr>
      <vt:lpstr>第八节 应用进程跨越网络的通信</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35</cp:revision>
  <dcterms:created xsi:type="dcterms:W3CDTF">2008-11-24T01:11:58Z</dcterms:created>
  <dcterms:modified xsi:type="dcterms:W3CDTF">2015-05-21T07:54:02Z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