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68"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269" r:id="rId47"/>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314" y="1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A55DAA1-9298-44CE-B5F7-CF5B9EBFCB05}"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EE0423A-664D-4C51-9337-D5E2D8631AEB}" type="slidenum">
              <a:rPr lang="zh-CN" altLang="en-US"/>
              <a:pPr>
                <a:defRPr/>
              </a:pPr>
              <a:t>‹#›</a:t>
            </a:fld>
            <a:endParaRPr lang="zh-CN" altLang="en-US"/>
          </a:p>
        </p:txBody>
      </p:sp>
    </p:spTree>
    <p:extLst>
      <p:ext uri="{BB962C8B-B14F-4D97-AF65-F5344CB8AC3E}">
        <p14:creationId xmlns:p14="http://schemas.microsoft.com/office/powerpoint/2010/main" val="4240510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50180"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EA2463CD-452F-4BBB-B70F-3DB54A4A661F}" type="slidenum">
              <a:rPr lang="zh-CN" altLang="ko-KR"/>
              <a:pPr>
                <a:defRPr/>
              </a:pPr>
              <a:t>‹#›</a:t>
            </a:fld>
            <a:endParaRPr lang="zh-CN" altLang="ko-KR"/>
          </a:p>
        </p:txBody>
      </p:sp>
    </p:spTree>
    <p:extLst>
      <p:ext uri="{BB962C8B-B14F-4D97-AF65-F5344CB8AC3E}">
        <p14:creationId xmlns:p14="http://schemas.microsoft.com/office/powerpoint/2010/main" val="53607102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17489478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4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31732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238698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2188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1058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926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427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4616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06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7441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808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2pPr>
      <a:lvl3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3pPr>
      <a:lvl4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4pPr>
      <a:lvl5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第九章 网络安全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第一节 </a:t>
            </a:r>
            <a:r>
              <a:rPr lang="zh-CN" altLang="zh-CN" smtClean="0"/>
              <a:t>网络安全概述</a:t>
            </a:r>
          </a:p>
        </p:txBody>
      </p:sp>
      <p:sp>
        <p:nvSpPr>
          <p:cNvPr id="12291" name="内容占位符 2"/>
          <p:cNvSpPr>
            <a:spLocks noGrp="1"/>
          </p:cNvSpPr>
          <p:nvPr>
            <p:ph idx="1"/>
          </p:nvPr>
        </p:nvSpPr>
        <p:spPr>
          <a:xfrm>
            <a:off x="287338" y="908050"/>
            <a:ext cx="8677275" cy="5761038"/>
          </a:xfrm>
        </p:spPr>
        <p:txBody>
          <a:bodyPr/>
          <a:lstStyle/>
          <a:p>
            <a:pPr>
              <a:spcBef>
                <a:spcPct val="0"/>
              </a:spcBef>
            </a:pPr>
            <a:r>
              <a:rPr lang="zh-CN" altLang="zh-CN" smtClean="0">
                <a:solidFill>
                  <a:srgbClr val="FF0000"/>
                </a:solidFill>
              </a:rPr>
              <a:t>网络安全被攻击的方法和安全性对策</a:t>
            </a: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访问控制策略</a:t>
            </a:r>
          </a:p>
          <a:p>
            <a:pPr>
              <a:spcBef>
                <a:spcPct val="0"/>
              </a:spcBef>
            </a:pPr>
            <a:r>
              <a:rPr lang="en-US" altLang="zh-CN" sz="2000" smtClean="0">
                <a:latin typeface="Times New Roman" pitchFamily="18" charset="0"/>
              </a:rPr>
              <a:t>3</a:t>
            </a:r>
            <a:r>
              <a:rPr lang="zh-CN" altLang="zh-CN" sz="2000" smtClean="0">
                <a:latin typeface="Times New Roman" pitchFamily="18" charset="0"/>
              </a:rPr>
              <a:t>）目录级安全控制</a:t>
            </a:r>
          </a:p>
          <a:p>
            <a:pPr>
              <a:spcBef>
                <a:spcPct val="0"/>
              </a:spcBef>
            </a:pPr>
            <a:r>
              <a:rPr lang="en-US" altLang="zh-CN" sz="2000" smtClean="0">
                <a:latin typeface="Times New Roman" pitchFamily="18" charset="0"/>
              </a:rPr>
              <a:t>        </a:t>
            </a:r>
            <a:r>
              <a:rPr lang="zh-CN" altLang="zh-CN" sz="2000" smtClean="0">
                <a:latin typeface="Times New Roman" pitchFamily="18" charset="0"/>
              </a:rPr>
              <a:t>网络应允许控制用户对目录、文件、设备的访问。用户在目录一级指定的权限对所有文件和子目录有效，用户还可进一步指定目录下的子目录和文件的权限。对目录和文件的访问权限一般有八种：系统管理员权限、读权限、写权限、创建权限、删除权限、修改权限、文件查找权限、存取控制权限。用户对文件或目标的有效权限取决于三个因素：用户的受托者指派、用户所在组的受托者指派和继承权限屏蔽取消的用户权限。一个网络系统管理员应当为用户指定适当的访问权限，这些访问权限控制着用户对服务器的访问。八种访问权限的有效组合可以让用户有效地完成工作，同时又能有效地控制用户对服务器资源的访问，从而加强了网络和服务器的安全性。</a:t>
            </a:r>
          </a:p>
          <a:p>
            <a:pPr>
              <a:spcBef>
                <a:spcPct val="0"/>
              </a:spcBef>
            </a:pPr>
            <a:r>
              <a:rPr lang="en-US" altLang="zh-CN" sz="2000" smtClean="0">
                <a:latin typeface="Times New Roman" pitchFamily="18" charset="0"/>
              </a:rPr>
              <a:t>4</a:t>
            </a:r>
            <a:r>
              <a:rPr lang="zh-CN" altLang="zh-CN" sz="2000" smtClean="0">
                <a:latin typeface="Times New Roman" pitchFamily="18" charset="0"/>
              </a:rPr>
              <a:t>）属性安全控制</a:t>
            </a:r>
          </a:p>
          <a:p>
            <a:pPr>
              <a:spcBef>
                <a:spcPct val="0"/>
              </a:spcBef>
            </a:pPr>
            <a:r>
              <a:rPr lang="en-US" altLang="zh-CN" sz="2000" smtClean="0">
                <a:latin typeface="Times New Roman" pitchFamily="18" charset="0"/>
              </a:rPr>
              <a:t>        </a:t>
            </a:r>
            <a:r>
              <a:rPr lang="zh-CN" altLang="zh-CN" sz="2000" smtClean="0">
                <a:latin typeface="Times New Roman" pitchFamily="18" charset="0"/>
              </a:rPr>
              <a:t>当使用文件、目录和网络设备时，网络系统管理员应给文件、目录等指定访问属性。属性安全控制可以将给定的属性与网络服务器的文件、目录和网络设备联系起来。用户对网络资源的访问权限对应一张访问控制表，用以表明用户对网络资源的访问能力。属性设置可以覆盖已经指定的任何受托者指派和有效权限。属性能控制以下权限：向某个文件写数据、复制文件、删除目录或文件、查看目录和文件、执行文件、隐含文件、共享系统属性等。</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第一节 </a:t>
            </a:r>
            <a:r>
              <a:rPr lang="zh-CN" altLang="zh-CN" smtClean="0"/>
              <a:t>网络安全概述</a:t>
            </a:r>
          </a:p>
        </p:txBody>
      </p:sp>
      <p:sp>
        <p:nvSpPr>
          <p:cNvPr id="13315" name="内容占位符 2"/>
          <p:cNvSpPr>
            <a:spLocks noGrp="1"/>
          </p:cNvSpPr>
          <p:nvPr>
            <p:ph idx="1"/>
          </p:nvPr>
        </p:nvSpPr>
        <p:spPr>
          <a:xfrm>
            <a:off x="287338" y="908050"/>
            <a:ext cx="8677275" cy="5761038"/>
          </a:xfrm>
        </p:spPr>
        <p:txBody>
          <a:bodyPr/>
          <a:lstStyle/>
          <a:p>
            <a:pPr>
              <a:spcBef>
                <a:spcPct val="0"/>
              </a:spcBef>
            </a:pPr>
            <a:r>
              <a:rPr lang="zh-CN" altLang="zh-CN" smtClean="0">
                <a:solidFill>
                  <a:srgbClr val="FF0000"/>
                </a:solidFill>
              </a:rPr>
              <a:t>网络安全被攻击的方法和安全性对策</a:t>
            </a: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访问控制策略</a:t>
            </a:r>
            <a:endParaRPr lang="en-US"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5</a:t>
            </a:r>
            <a:r>
              <a:rPr lang="zh-CN" altLang="zh-CN" sz="2000" smtClean="0">
                <a:latin typeface="Times New Roman" pitchFamily="18" charset="0"/>
              </a:rPr>
              <a:t>）网络服务器安全控制</a:t>
            </a:r>
          </a:p>
          <a:p>
            <a:pPr>
              <a:spcBef>
                <a:spcPct val="0"/>
              </a:spcBef>
            </a:pPr>
            <a:r>
              <a:rPr lang="en-US" altLang="zh-CN" sz="2000" smtClean="0">
                <a:latin typeface="Times New Roman" pitchFamily="18" charset="0"/>
              </a:rPr>
              <a:t>        </a:t>
            </a:r>
            <a:r>
              <a:rPr lang="zh-CN" altLang="zh-CN" sz="2000" smtClean="0">
                <a:latin typeface="Times New Roman" pitchFamily="18" charset="0"/>
              </a:rPr>
              <a:t>网络允许在服务器控制台上执行一系列操作。用户使用控制台可以装卸模块、安装和删除软件等。网络服务器安全控制包括：设置口令锁定服务器控制台，以防止非法用户修改、删除重要信息或破坏数据；设定服务器登录时间限制、非法访问者检测和关闭的时间间隔。</a:t>
            </a:r>
          </a:p>
          <a:p>
            <a:pPr>
              <a:spcBef>
                <a:spcPct val="0"/>
              </a:spcBef>
            </a:pPr>
            <a:r>
              <a:rPr lang="en-US" altLang="zh-CN" sz="2000" smtClean="0">
                <a:latin typeface="Times New Roman" pitchFamily="18" charset="0"/>
              </a:rPr>
              <a:t>6</a:t>
            </a:r>
            <a:r>
              <a:rPr lang="zh-CN" altLang="zh-CN" sz="2000" smtClean="0">
                <a:latin typeface="Times New Roman" pitchFamily="18" charset="0"/>
              </a:rPr>
              <a:t>）网络监测和锁定控制</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网络管理员应对网络实施监控，由服务器记录用户对网络资源的访问，对非法网络的访问，服务器应以图形、文字或声音等形式报警，以引起网络管理员注意。</a:t>
            </a:r>
          </a:p>
          <a:p>
            <a:pPr>
              <a:spcBef>
                <a:spcPct val="0"/>
              </a:spcBef>
            </a:pPr>
            <a:r>
              <a:rPr lang="en-US" altLang="zh-CN" sz="2000" smtClean="0">
                <a:latin typeface="Times New Roman" pitchFamily="18" charset="0"/>
              </a:rPr>
              <a:t>7</a:t>
            </a:r>
            <a:r>
              <a:rPr lang="zh-CN" altLang="zh-CN" sz="2000" smtClean="0">
                <a:latin typeface="Times New Roman" pitchFamily="18" charset="0"/>
              </a:rPr>
              <a:t>）网络端口和节点的安全控制</a:t>
            </a:r>
          </a:p>
          <a:p>
            <a:pPr>
              <a:spcBef>
                <a:spcPct val="0"/>
              </a:spcBef>
            </a:pPr>
            <a:r>
              <a:rPr lang="en-US" altLang="zh-CN" sz="2000" smtClean="0">
                <a:latin typeface="Times New Roman" pitchFamily="18" charset="0"/>
              </a:rPr>
              <a:t>         </a:t>
            </a:r>
            <a:r>
              <a:rPr lang="zh-CN" altLang="zh-CN" sz="2000" smtClean="0">
                <a:latin typeface="Times New Roman" pitchFamily="18" charset="0"/>
              </a:rPr>
              <a:t>端口是虚拟的</a:t>
            </a:r>
            <a:r>
              <a:rPr lang="en-US" altLang="zh-CN" sz="2000" smtClean="0">
                <a:latin typeface="Times New Roman" pitchFamily="18" charset="0"/>
              </a:rPr>
              <a:t>“</a:t>
            </a:r>
            <a:r>
              <a:rPr lang="zh-CN" altLang="zh-CN" sz="2000" smtClean="0">
                <a:latin typeface="Times New Roman" pitchFamily="18" charset="0"/>
              </a:rPr>
              <a:t>门户</a:t>
            </a:r>
            <a:r>
              <a:rPr lang="en-US" altLang="zh-CN" sz="2000" smtClean="0">
                <a:latin typeface="Times New Roman" pitchFamily="18" charset="0"/>
              </a:rPr>
              <a:t>”</a:t>
            </a:r>
            <a:r>
              <a:rPr lang="zh-CN" altLang="zh-CN" sz="2000" smtClean="0">
                <a:latin typeface="Times New Roman" pitchFamily="18" charset="0"/>
              </a:rPr>
              <a:t>，信息通过它进入和驻留于计算机中，网络中服务器的端口往往使用自动回呼设备和调制解调器加以保护，并以加密的形式来识别节点的身份。自动回呼设备用于防止假冒合法用户，而调制解调器用以防范黑客的自动拨号程序对计算机进行攻击。</a:t>
            </a:r>
          </a:p>
          <a:p>
            <a:pPr>
              <a:spcBef>
                <a:spcPct val="0"/>
              </a:spcBef>
            </a:pPr>
            <a:r>
              <a:rPr lang="en-US" altLang="zh-CN" sz="2000" smtClean="0">
                <a:latin typeface="Times New Roman" pitchFamily="18" charset="0"/>
              </a:rPr>
              <a:t>        </a:t>
            </a:r>
            <a:r>
              <a:rPr lang="zh-CN" altLang="zh-CN" sz="2000" smtClean="0">
                <a:latin typeface="Times New Roman" pitchFamily="18" charset="0"/>
              </a:rPr>
              <a:t>各种安全策略必须相互配合使用，才能真正起到保证作用。但访问控制是保证网络安全最重要的核心策略之一，简单地说，访问控制是指让允许的用户对允许的对象有访问权限，</a:t>
            </a:r>
            <a:r>
              <a:rPr lang="zh-CN" altLang="zh-CN" sz="2000" smtClean="0"/>
              <a:t>不能越权使用资源。</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第一节 </a:t>
            </a:r>
            <a:r>
              <a:rPr lang="zh-CN" altLang="zh-CN" smtClean="0"/>
              <a:t>网络安全概述</a:t>
            </a:r>
          </a:p>
        </p:txBody>
      </p:sp>
      <p:sp>
        <p:nvSpPr>
          <p:cNvPr id="14339" name="内容占位符 2"/>
          <p:cNvSpPr>
            <a:spLocks noGrp="1"/>
          </p:cNvSpPr>
          <p:nvPr>
            <p:ph idx="1"/>
          </p:nvPr>
        </p:nvSpPr>
        <p:spPr>
          <a:xfrm>
            <a:off x="215900" y="981075"/>
            <a:ext cx="8964613" cy="5761038"/>
          </a:xfrm>
        </p:spPr>
        <p:txBody>
          <a:bodyPr/>
          <a:lstStyle/>
          <a:p>
            <a:pPr>
              <a:spcBef>
                <a:spcPct val="0"/>
              </a:spcBef>
            </a:pPr>
            <a:r>
              <a:rPr lang="zh-CN" altLang="zh-CN" smtClean="0">
                <a:solidFill>
                  <a:srgbClr val="FF0000"/>
                </a:solidFill>
              </a:rPr>
              <a:t>网络安全被攻击的方法和安全性对策</a:t>
            </a:r>
            <a:endParaRPr lang="zh-CN" altLang="zh-CN" sz="2000" smtClean="0">
              <a:latin typeface="Times New Roman" pitchFamily="18" charset="0"/>
            </a:endParaRPr>
          </a:p>
          <a:p>
            <a:pPr>
              <a:spcBef>
                <a:spcPct val="0"/>
              </a:spcBef>
            </a:pPr>
            <a:r>
              <a:rPr lang="en-US" altLang="zh-CN" sz="1800" smtClean="0">
                <a:solidFill>
                  <a:srgbClr val="00B0F0"/>
                </a:solidFill>
                <a:latin typeface="Times New Roman" pitchFamily="18" charset="0"/>
              </a:rPr>
              <a:t>3.</a:t>
            </a:r>
            <a:r>
              <a:rPr lang="zh-CN" altLang="zh-CN" sz="1800" smtClean="0">
                <a:solidFill>
                  <a:srgbClr val="00B0F0"/>
                </a:solidFill>
                <a:latin typeface="Times New Roman" pitchFamily="18" charset="0"/>
              </a:rPr>
              <a:t>防火墙控制策略</a:t>
            </a:r>
          </a:p>
          <a:p>
            <a:pPr>
              <a:spcBef>
                <a:spcPct val="0"/>
              </a:spcBef>
            </a:pPr>
            <a:r>
              <a:rPr lang="en-US" altLang="zh-CN" sz="1800" smtClean="0">
                <a:latin typeface="Times New Roman" pitchFamily="18" charset="0"/>
              </a:rPr>
              <a:t>        </a:t>
            </a:r>
            <a:r>
              <a:rPr lang="zh-CN" altLang="zh-CN" sz="1800" smtClean="0">
                <a:latin typeface="Times New Roman" pitchFamily="18" charset="0"/>
              </a:rPr>
              <a:t>防火墙是不同的网络或网络安全域之间信息的唯一出入口，它根据企业的安全策略（允许、拒绝和监测等）来控制出入网络的信息流，其自身具有较强的抗攻击能力。它是提供信息安全服务、实现网络和信息安全的基础设施。在利用防火墙来保护系统安全时，也必须制定合理的安全策略。这些策略主要包括：系统应该提供哪些服务，应该包含哪些访问控制列表，拒绝哪些危险的地址访问，以及进行网络地址转换等。</a:t>
            </a:r>
          </a:p>
          <a:p>
            <a:pPr>
              <a:spcBef>
                <a:spcPct val="0"/>
              </a:spcBef>
            </a:pPr>
            <a:r>
              <a:rPr lang="en-US" altLang="zh-CN" sz="1800" smtClean="0">
                <a:solidFill>
                  <a:srgbClr val="00B0F0"/>
                </a:solidFill>
                <a:latin typeface="Times New Roman" pitchFamily="18" charset="0"/>
              </a:rPr>
              <a:t>4.</a:t>
            </a:r>
            <a:r>
              <a:rPr lang="zh-CN" altLang="zh-CN" sz="1800" smtClean="0">
                <a:solidFill>
                  <a:srgbClr val="00B0F0"/>
                </a:solidFill>
                <a:latin typeface="Times New Roman" pitchFamily="18" charset="0"/>
              </a:rPr>
              <a:t>数据保密性策略</a:t>
            </a:r>
          </a:p>
          <a:p>
            <a:pPr>
              <a:spcBef>
                <a:spcPct val="0"/>
              </a:spcBef>
            </a:pPr>
            <a:r>
              <a:rPr lang="en-US" altLang="zh-CN" sz="1800" smtClean="0">
                <a:latin typeface="Times New Roman" pitchFamily="18" charset="0"/>
              </a:rPr>
              <a:t>         </a:t>
            </a:r>
            <a:r>
              <a:rPr lang="zh-CN" altLang="zh-CN" sz="1800" smtClean="0">
                <a:latin typeface="Times New Roman" pitchFamily="18" charset="0"/>
              </a:rPr>
              <a:t>数据保密的方法就是对数据进行加密，加密过程由各种加密算法实现，它以很小的代价提供很大的安全保护。在大多数情况下，数据加密是保证信息机密性的唯一方法，数据加密可以保障机密的信息数据在公共信道上传输时，即使被人截获也无法识别。因为经过加密后的信息不经过解密就是一堆乱码。加密方式包括链路加密、节点加密和端点加密。链路加密是保护网络节点之间链路信息安全的措施；端点加密对源端用户到目的端用户的数据提供保护；节点加密对源节点到目的节点之间的传输链路提供保护。</a:t>
            </a:r>
          </a:p>
          <a:p>
            <a:pPr>
              <a:spcBef>
                <a:spcPct val="0"/>
              </a:spcBef>
            </a:pPr>
            <a:r>
              <a:rPr lang="en-US" altLang="zh-CN" sz="1800" smtClean="0">
                <a:solidFill>
                  <a:srgbClr val="00B0F0"/>
                </a:solidFill>
                <a:latin typeface="Times New Roman" pitchFamily="18" charset="0"/>
              </a:rPr>
              <a:t>5.</a:t>
            </a:r>
            <a:r>
              <a:rPr lang="zh-CN" altLang="zh-CN" sz="1800" smtClean="0">
                <a:solidFill>
                  <a:srgbClr val="00B0F0"/>
                </a:solidFill>
                <a:latin typeface="Times New Roman" pitchFamily="18" charset="0"/>
              </a:rPr>
              <a:t>网络安全管理策略</a:t>
            </a:r>
          </a:p>
          <a:p>
            <a:pPr>
              <a:spcBef>
                <a:spcPct val="0"/>
              </a:spcBef>
            </a:pPr>
            <a:r>
              <a:rPr lang="en-US" altLang="zh-CN" sz="1800" smtClean="0"/>
              <a:t>    </a:t>
            </a:r>
            <a:r>
              <a:rPr lang="zh-CN" altLang="zh-CN" sz="1800" smtClean="0"/>
              <a:t>除了采取技术措施外，还应该加强网络安全管理，制定有关规章制度，以确保网络可靠、安全地运行。网络安全管理措施包括：确定安全管理等级和安全管理范围，制定有关网络操作使用规程和人员出入机房的管理制度，制定网络系统的维护制度和应急措施等。</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第二节 </a:t>
            </a:r>
            <a:r>
              <a:rPr lang="zh-CN" altLang="zh-CN" smtClean="0"/>
              <a:t>数据加密</a:t>
            </a:r>
          </a:p>
        </p:txBody>
      </p:sp>
      <p:sp>
        <p:nvSpPr>
          <p:cNvPr id="15363" name="内容占位符 2"/>
          <p:cNvSpPr>
            <a:spLocks noGrp="1"/>
          </p:cNvSpPr>
          <p:nvPr>
            <p:ph idx="1"/>
          </p:nvPr>
        </p:nvSpPr>
        <p:spPr>
          <a:xfrm>
            <a:off x="107950" y="981075"/>
            <a:ext cx="9072563" cy="5761038"/>
          </a:xfrm>
        </p:spPr>
        <p:txBody>
          <a:bodyPr/>
          <a:lstStyle/>
          <a:p>
            <a:pPr>
              <a:spcBef>
                <a:spcPct val="0"/>
              </a:spcBef>
            </a:pPr>
            <a:r>
              <a:rPr lang="zh-CN" altLang="zh-CN" smtClean="0">
                <a:solidFill>
                  <a:srgbClr val="FF0000"/>
                </a:solidFill>
              </a:rPr>
              <a:t>数据加密一般原理</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下面是数据加密与解密中常用的几个术语。</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）明文：人和机器容易读懂和理解的信息称为明文。明文既可以是文本、数字，也可以是语音、图像、视频等其他信息形式。</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）密文：通过加密的手段，将明文变换为晦涩难懂的信息称为密文。</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）加密：将明文转变为密文的过程。</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）解密：将密文还原为明文的过程。解密是加密的逆过程。</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）密码体制：加密和解密都是通过特定的算法来实现的，该算法称为密码体制。</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）密钥：由使用密码体制的用户随机选取的，唯一能控制明文与密文转换的关键信息称为密钥。密钥通常是随机字符串。</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加密与解密过程中要注意一条重要原则：明文与密文的相互变换是可逆变换，存在并只存在唯一的、无误差的可逆变换。数据加密的基本过程包括对明文的可读信息进行处理，形成密文或密码的代码形式。该过程的逆过程称为解密，即将该编码信息转化为其原来形式的过程。一般数据加密的模型如图</a:t>
            </a:r>
            <a:r>
              <a:rPr lang="en-US" altLang="zh-CN" sz="2000" smtClean="0">
                <a:latin typeface="Times New Roman" pitchFamily="18" charset="0"/>
              </a:rPr>
              <a:t>9-1</a:t>
            </a:r>
            <a:r>
              <a:rPr lang="zh-CN" altLang="zh-CN" sz="2000" smtClean="0">
                <a:latin typeface="Times New Roman" pitchFamily="18" charset="0"/>
              </a:rPr>
              <a:t>所示。</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第二节 </a:t>
            </a:r>
            <a:r>
              <a:rPr lang="zh-CN" altLang="zh-CN" smtClean="0"/>
              <a:t>数据加密</a:t>
            </a:r>
          </a:p>
        </p:txBody>
      </p:sp>
      <p:sp>
        <p:nvSpPr>
          <p:cNvPr id="16387" name="内容占位符 2"/>
          <p:cNvSpPr>
            <a:spLocks noGrp="1"/>
          </p:cNvSpPr>
          <p:nvPr>
            <p:ph idx="1"/>
          </p:nvPr>
        </p:nvSpPr>
        <p:spPr>
          <a:xfrm>
            <a:off x="107950" y="981075"/>
            <a:ext cx="9072563" cy="5761038"/>
          </a:xfrm>
        </p:spPr>
        <p:txBody>
          <a:bodyPr/>
          <a:lstStyle/>
          <a:p>
            <a:pPr>
              <a:spcBef>
                <a:spcPct val="0"/>
              </a:spcBef>
            </a:pPr>
            <a:r>
              <a:rPr lang="zh-CN" altLang="zh-CN" smtClean="0">
                <a:solidFill>
                  <a:srgbClr val="FF0000"/>
                </a:solidFill>
              </a:rPr>
              <a:t>数据加密一般原理</a:t>
            </a:r>
            <a:endParaRPr lang="en-US" altLang="zh-CN" smtClean="0">
              <a:solidFill>
                <a:srgbClr val="FF0000"/>
              </a:solidFill>
            </a:endParaRP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89138"/>
            <a:ext cx="6624638"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16013" y="4508500"/>
            <a:ext cx="6696075" cy="369888"/>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9-1  </a:t>
            </a:r>
            <a:r>
              <a:rPr lang="zh-CN" altLang="zh-CN" dirty="0">
                <a:latin typeface="+mn-lt"/>
                <a:ea typeface="+mj-ea"/>
              </a:rPr>
              <a:t>一般数据加密的模型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第二节 </a:t>
            </a:r>
            <a:r>
              <a:rPr lang="zh-CN" altLang="zh-CN" smtClean="0"/>
              <a:t>数据加密</a:t>
            </a:r>
          </a:p>
        </p:txBody>
      </p:sp>
      <p:sp>
        <p:nvSpPr>
          <p:cNvPr id="17411" name="内容占位符 2"/>
          <p:cNvSpPr>
            <a:spLocks noGrp="1"/>
          </p:cNvSpPr>
          <p:nvPr>
            <p:ph idx="1"/>
          </p:nvPr>
        </p:nvSpPr>
        <p:spPr>
          <a:xfrm>
            <a:off x="107950" y="981075"/>
            <a:ext cx="9072563" cy="5761038"/>
          </a:xfrm>
        </p:spPr>
        <p:txBody>
          <a:bodyPr/>
          <a:lstStyle/>
          <a:p>
            <a:pPr>
              <a:spcBef>
                <a:spcPct val="0"/>
              </a:spcBef>
            </a:pPr>
            <a:r>
              <a:rPr lang="zh-CN" altLang="zh-CN" smtClean="0">
                <a:solidFill>
                  <a:srgbClr val="FF0000"/>
                </a:solidFill>
              </a:rPr>
              <a:t>数据加密一般原理</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根据数据加密的方式，可以将加密技术分为对称加密和非对称加密，也称为密钥加密技术和公钥加密技术。对称加密体制中，加密算法和解密算法使用相同的密钥，或者彼此之间容易相互确定，该密钥必须对外保密，需要经过安全的通道，由发方传送给收方。这种加密体制具有安全性高、加密速度快的优点，但随着网络规模的扩大，密钥的管理成为一个难点，而且无法解决消息确认问题，缺乏自动检测密钥泄露的能力。非对称加密，使用相互关联的一对密钥，一个是公用密钥，任何人都可以知道，另一个是私有密钥，只有拥有该对密钥的人知道。如果有人发信，他就用收信人的公用密钥对信件进行加密；当收件人收到信后，他就可以用私有密钥进行解密，而且只有他持有的私有密钥可以解密。这种加密方式的好处显而易见。私有密钥只有一个人持有，也就更加容易进行保密，因为不需在网络上传送私人密钥，所以也就不用担心别人在认证会话初期截获密钥。</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）公用密钥和私有密钥是两个相互关联的密钥。</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）公用密钥加密的文件只有私有密钥能解开。</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）私有密钥加密的文件只有公用密钥能解开。</a:t>
            </a:r>
          </a:p>
          <a:p>
            <a:pPr>
              <a:spcBef>
                <a:spcPct val="0"/>
              </a:spcBef>
            </a:pPr>
            <a:r>
              <a:rPr lang="en-US" altLang="zh-CN" sz="2000" smtClean="0">
                <a:latin typeface="Times New Roman" pitchFamily="18" charset="0"/>
              </a:rPr>
              <a:t>        </a:t>
            </a:r>
            <a:r>
              <a:rPr lang="zh-CN" altLang="zh-CN" sz="2000" smtClean="0">
                <a:latin typeface="Times New Roman" pitchFamily="18" charset="0"/>
              </a:rPr>
              <a:t>非对称密钥简化了密钥管理的问题，可以用于数字签名等新功能，但其算法一般比较复杂，加密解密速度比较慢。</a:t>
            </a:r>
          </a:p>
          <a:p>
            <a:pPr>
              <a:spcBef>
                <a:spcPct val="0"/>
              </a:spcBef>
            </a:pPr>
            <a:endParaRPr lang="en-US" altLang="zh-CN" sz="2000" smtClean="0">
              <a:solidFill>
                <a:srgbClr val="FF0000"/>
              </a:solidFill>
            </a:endParaRP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第二节 </a:t>
            </a:r>
            <a:r>
              <a:rPr lang="zh-CN" altLang="zh-CN" smtClean="0"/>
              <a:t>数据加密</a:t>
            </a:r>
          </a:p>
        </p:txBody>
      </p:sp>
      <p:sp>
        <p:nvSpPr>
          <p:cNvPr id="18435" name="内容占位符 2"/>
          <p:cNvSpPr>
            <a:spLocks noGrp="1"/>
          </p:cNvSpPr>
          <p:nvPr>
            <p:ph idx="1"/>
          </p:nvPr>
        </p:nvSpPr>
        <p:spPr>
          <a:xfrm>
            <a:off x="107950" y="981075"/>
            <a:ext cx="9072563" cy="5761038"/>
          </a:xfrm>
        </p:spPr>
        <p:txBody>
          <a:bodyPr/>
          <a:lstStyle/>
          <a:p>
            <a:pPr>
              <a:spcBef>
                <a:spcPct val="0"/>
              </a:spcBef>
            </a:pPr>
            <a:r>
              <a:rPr lang="zh-CN" altLang="zh-CN" smtClean="0">
                <a:solidFill>
                  <a:srgbClr val="FF0000"/>
                </a:solidFill>
              </a:rPr>
              <a:t>数据加密标准</a:t>
            </a:r>
            <a:r>
              <a:rPr lang="en-US" altLang="zh-CN" smtClean="0">
                <a:solidFill>
                  <a:srgbClr val="FF0000"/>
                </a:solidFill>
              </a:rPr>
              <a:t>DES</a:t>
            </a:r>
          </a:p>
          <a:p>
            <a:pPr>
              <a:spcBef>
                <a:spcPct val="0"/>
              </a:spcBef>
            </a:pPr>
            <a:r>
              <a:rPr lang="en-US" altLang="zh-CN" sz="2000" smtClean="0">
                <a:latin typeface="Times New Roman" pitchFamily="18" charset="0"/>
              </a:rPr>
              <a:t>        </a:t>
            </a:r>
            <a:r>
              <a:rPr lang="zh-CN" altLang="zh-CN" sz="2000" smtClean="0">
                <a:latin typeface="Times New Roman" pitchFamily="18" charset="0"/>
              </a:rPr>
              <a:t>数据加密标准（</a:t>
            </a:r>
            <a:r>
              <a:rPr lang="en-US" altLang="zh-CN" sz="2000" smtClean="0">
                <a:latin typeface="Times New Roman" pitchFamily="18" charset="0"/>
              </a:rPr>
              <a:t>Data Encryption Standards</a:t>
            </a:r>
            <a:r>
              <a:rPr lang="zh-CN" altLang="zh-CN" sz="2000" smtClean="0">
                <a:latin typeface="Times New Roman" pitchFamily="18" charset="0"/>
              </a:rPr>
              <a:t>，</a:t>
            </a:r>
            <a:r>
              <a:rPr lang="en-US" altLang="zh-CN" sz="2000" smtClean="0">
                <a:latin typeface="Times New Roman" pitchFamily="18" charset="0"/>
              </a:rPr>
              <a:t>DES</a:t>
            </a:r>
            <a:r>
              <a:rPr lang="zh-CN" altLang="zh-CN" sz="2000" smtClean="0">
                <a:latin typeface="Times New Roman" pitchFamily="18" charset="0"/>
              </a:rPr>
              <a:t>）属于常规密钥密码体制，是一种电影的分组密码。</a:t>
            </a:r>
            <a:r>
              <a:rPr lang="en-US" altLang="zh-CN" sz="2000" smtClean="0">
                <a:latin typeface="Times New Roman" pitchFamily="18" charset="0"/>
              </a:rPr>
              <a:t>1977</a:t>
            </a:r>
            <a:r>
              <a:rPr lang="zh-CN" altLang="zh-CN" sz="2000" smtClean="0">
                <a:latin typeface="Times New Roman" pitchFamily="18" charset="0"/>
              </a:rPr>
              <a:t>年，美国政府采纳</a:t>
            </a:r>
            <a:r>
              <a:rPr lang="en-US" altLang="zh-CN" sz="2000" smtClean="0">
                <a:latin typeface="Times New Roman" pitchFamily="18" charset="0"/>
              </a:rPr>
              <a:t>IBM</a:t>
            </a:r>
            <a:r>
              <a:rPr lang="zh-CN" altLang="zh-CN" sz="2000" smtClean="0">
                <a:latin typeface="Times New Roman" pitchFamily="18" charset="0"/>
              </a:rPr>
              <a:t>公司设计的发案作为机密数据的正式数据加密标准</a:t>
            </a:r>
            <a:r>
              <a:rPr lang="en-US" altLang="zh-CN" sz="2000" smtClean="0">
                <a:latin typeface="Times New Roman" pitchFamily="18" charset="0"/>
              </a:rPr>
              <a:t>DES</a:t>
            </a:r>
            <a:r>
              <a:rPr lang="zh-CN" altLang="zh-CN" sz="2000" smtClean="0">
                <a:latin typeface="Times New Roman" pitchFamily="18" charset="0"/>
              </a:rPr>
              <a:t>，它是美国国家标准学会</a:t>
            </a:r>
            <a:r>
              <a:rPr lang="en-US" altLang="zh-CN" sz="2000" smtClean="0">
                <a:latin typeface="Times New Roman" pitchFamily="18" charset="0"/>
              </a:rPr>
              <a:t>ANSI</a:t>
            </a:r>
            <a:r>
              <a:rPr lang="zh-CN" altLang="zh-CN" sz="2000" smtClean="0">
                <a:latin typeface="Times New Roman" pitchFamily="18" charset="0"/>
              </a:rPr>
              <a:t>的数据加密算法，同时也得到了国际标准化组织的认可。</a:t>
            </a:r>
          </a:p>
          <a:p>
            <a:pPr>
              <a:spcBef>
                <a:spcPct val="0"/>
              </a:spcBef>
            </a:pPr>
            <a:r>
              <a:rPr lang="en-US" altLang="zh-CN" sz="2000" smtClean="0">
                <a:latin typeface="Times New Roman" pitchFamily="18" charset="0"/>
              </a:rPr>
              <a:t>        </a:t>
            </a:r>
            <a:r>
              <a:rPr lang="zh-CN" altLang="zh-CN" sz="2000" smtClean="0">
                <a:latin typeface="Times New Roman" pitchFamily="18" charset="0"/>
              </a:rPr>
              <a:t>按照该数据加密算法，在加密前，先对整个明文进行分组。每一个组长为</a:t>
            </a:r>
            <a:r>
              <a:rPr lang="en-US" altLang="zh-CN" sz="2000" smtClean="0">
                <a:latin typeface="Times New Roman" pitchFamily="18" charset="0"/>
              </a:rPr>
              <a:t> 64 bit</a:t>
            </a:r>
            <a:r>
              <a:rPr lang="zh-CN" altLang="zh-CN" sz="2000" smtClean="0">
                <a:latin typeface="Times New Roman" pitchFamily="18" charset="0"/>
              </a:rPr>
              <a:t>。然后对每一个</a:t>
            </a:r>
            <a:r>
              <a:rPr lang="en-US" altLang="zh-CN" sz="2000" smtClean="0">
                <a:latin typeface="Times New Roman" pitchFamily="18" charset="0"/>
              </a:rPr>
              <a:t>64 bit </a:t>
            </a:r>
            <a:r>
              <a:rPr lang="zh-CN" altLang="zh-CN" sz="2000" smtClean="0">
                <a:latin typeface="Times New Roman" pitchFamily="18" charset="0"/>
              </a:rPr>
              <a:t>二进制数据进行加密处理，产生一组</a:t>
            </a:r>
            <a:r>
              <a:rPr lang="en-US" altLang="zh-CN" sz="2000" smtClean="0">
                <a:latin typeface="Times New Roman" pitchFamily="18" charset="0"/>
              </a:rPr>
              <a:t> 64 bit </a:t>
            </a:r>
            <a:r>
              <a:rPr lang="zh-CN" altLang="zh-CN" sz="2000" smtClean="0">
                <a:latin typeface="Times New Roman" pitchFamily="18" charset="0"/>
              </a:rPr>
              <a:t>密文数据。最后将各组密文串接起来，即得出整个的密文。使用的密钥为</a:t>
            </a:r>
            <a:r>
              <a:rPr lang="en-US" altLang="zh-CN" sz="2000" smtClean="0">
                <a:latin typeface="Times New Roman" pitchFamily="18" charset="0"/>
              </a:rPr>
              <a:t>64 bit</a:t>
            </a:r>
            <a:r>
              <a:rPr lang="zh-CN" altLang="zh-CN" sz="2000" smtClean="0">
                <a:latin typeface="Times New Roman" pitchFamily="18" charset="0"/>
              </a:rPr>
              <a:t>（实际密钥长度为</a:t>
            </a:r>
            <a:r>
              <a:rPr lang="en-US" altLang="zh-CN" sz="2000" smtClean="0">
                <a:latin typeface="Times New Roman" pitchFamily="18" charset="0"/>
              </a:rPr>
              <a:t>56 bit</a:t>
            </a:r>
            <a:r>
              <a:rPr lang="zh-CN" altLang="zh-CN" sz="2000" smtClean="0">
                <a:latin typeface="Times New Roman" pitchFamily="18" charset="0"/>
              </a:rPr>
              <a:t>，有</a:t>
            </a:r>
            <a:r>
              <a:rPr lang="en-US" altLang="zh-CN" sz="2000" smtClean="0">
                <a:latin typeface="Times New Roman" pitchFamily="18" charset="0"/>
              </a:rPr>
              <a:t>8 bit </a:t>
            </a:r>
            <a:r>
              <a:rPr lang="zh-CN" altLang="zh-CN" sz="2000" smtClean="0">
                <a:latin typeface="Times New Roman" pitchFamily="18" charset="0"/>
              </a:rPr>
              <a:t>用于奇偶校验）。</a:t>
            </a:r>
            <a:r>
              <a:rPr lang="en-US" altLang="zh-CN" sz="2000" smtClean="0">
                <a:latin typeface="Times New Roman" pitchFamily="18" charset="0"/>
              </a:rPr>
              <a:t>DES </a:t>
            </a:r>
            <a:r>
              <a:rPr lang="zh-CN" altLang="zh-CN" sz="2000" smtClean="0">
                <a:latin typeface="Times New Roman" pitchFamily="18" charset="0"/>
              </a:rPr>
              <a:t>的明显缺点是它实际上就是一种单字符替代，而这种字符的长度是</a:t>
            </a:r>
            <a:r>
              <a:rPr lang="en-US" altLang="zh-CN" sz="2000" smtClean="0">
                <a:latin typeface="Times New Roman" pitchFamily="18" charset="0"/>
              </a:rPr>
              <a:t> 64 bit</a:t>
            </a:r>
            <a:r>
              <a:rPr lang="zh-CN" altLang="zh-CN" sz="2000" smtClean="0">
                <a:latin typeface="Times New Roman" pitchFamily="18" charset="0"/>
              </a:rPr>
              <a:t>。也就是说，对于</a:t>
            </a:r>
            <a:r>
              <a:rPr lang="en-US" altLang="zh-CN" sz="2000" smtClean="0">
                <a:latin typeface="Times New Roman" pitchFamily="18" charset="0"/>
              </a:rPr>
              <a:t> DES </a:t>
            </a:r>
            <a:r>
              <a:rPr lang="zh-CN" altLang="zh-CN" sz="2000" smtClean="0">
                <a:latin typeface="Times New Roman" pitchFamily="18" charset="0"/>
              </a:rPr>
              <a:t>算法，相同的明文就产生相同的密文。这对</a:t>
            </a:r>
            <a:r>
              <a:rPr lang="en-US" altLang="zh-CN" sz="2000" smtClean="0">
                <a:latin typeface="Times New Roman" pitchFamily="18" charset="0"/>
              </a:rPr>
              <a:t> DES </a:t>
            </a:r>
            <a:r>
              <a:rPr lang="zh-CN" altLang="zh-CN" sz="2000" smtClean="0">
                <a:latin typeface="Times New Roman" pitchFamily="18" charset="0"/>
              </a:rPr>
              <a:t>的安全性来说是不利的。为了提高</a:t>
            </a:r>
            <a:r>
              <a:rPr lang="en-US" altLang="zh-CN" sz="2000" smtClean="0">
                <a:latin typeface="Times New Roman" pitchFamily="18" charset="0"/>
              </a:rPr>
              <a:t> DES </a:t>
            </a:r>
            <a:r>
              <a:rPr lang="zh-CN" altLang="zh-CN" sz="2000" smtClean="0">
                <a:latin typeface="Times New Roman" pitchFamily="18" charset="0"/>
              </a:rPr>
              <a:t>的安全性，可采用加密分组链接的方法。</a:t>
            </a:r>
            <a:r>
              <a:rPr lang="en-US" altLang="zh-CN" sz="2000" smtClean="0">
                <a:latin typeface="Times New Roman" pitchFamily="18" charset="0"/>
              </a:rPr>
              <a:t>DES</a:t>
            </a:r>
            <a:r>
              <a:rPr lang="en-US" altLang="zh-CN" sz="2000" b="1" smtClean="0">
                <a:latin typeface="Times New Roman" pitchFamily="18" charset="0"/>
              </a:rPr>
              <a:t> </a:t>
            </a:r>
            <a:r>
              <a:rPr lang="zh-CN" altLang="zh-CN" sz="2000" smtClean="0">
                <a:latin typeface="Times New Roman" pitchFamily="18" charset="0"/>
              </a:rPr>
              <a:t>的保密性仅取决于对密钥的保密，而算法是公开的。尽管人们在破译</a:t>
            </a:r>
            <a:r>
              <a:rPr lang="en-US" altLang="zh-CN" sz="2000" smtClean="0">
                <a:latin typeface="Times New Roman" pitchFamily="18" charset="0"/>
              </a:rPr>
              <a:t> DES </a:t>
            </a:r>
            <a:r>
              <a:rPr lang="zh-CN" altLang="zh-CN" sz="2000" smtClean="0">
                <a:latin typeface="Times New Roman" pitchFamily="18" charset="0"/>
              </a:rPr>
              <a:t>方面取得了许多进展，但至今仍未能找到比穷举搜索密钥更有效的方法。</a:t>
            </a:r>
            <a:r>
              <a:rPr lang="en-US" altLang="zh-CN" sz="2000" smtClean="0">
                <a:latin typeface="Times New Roman" pitchFamily="18" charset="0"/>
              </a:rPr>
              <a:t>DES </a:t>
            </a:r>
            <a:r>
              <a:rPr lang="zh-CN" altLang="zh-CN" sz="2000" smtClean="0">
                <a:latin typeface="Times New Roman" pitchFamily="18" charset="0"/>
              </a:rPr>
              <a:t>是世界上第一个公认的实用密码算法标准，它曾对密码学的发展做出了重大贡献。</a:t>
            </a:r>
          </a:p>
          <a:p>
            <a:pPr>
              <a:spcBef>
                <a:spcPct val="0"/>
              </a:spcBef>
            </a:pPr>
            <a:endParaRPr lang="en-US" altLang="zh-CN" sz="2000" smtClean="0">
              <a:solidFill>
                <a:srgbClr val="FF0000"/>
              </a:solidFill>
            </a:endParaRP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第二节 </a:t>
            </a:r>
            <a:r>
              <a:rPr lang="zh-CN" altLang="zh-CN" smtClean="0"/>
              <a:t>数据加密</a:t>
            </a:r>
          </a:p>
        </p:txBody>
      </p:sp>
      <p:sp>
        <p:nvSpPr>
          <p:cNvPr id="19459" name="内容占位符 2"/>
          <p:cNvSpPr>
            <a:spLocks noGrp="1"/>
          </p:cNvSpPr>
          <p:nvPr>
            <p:ph idx="1"/>
          </p:nvPr>
        </p:nvSpPr>
        <p:spPr>
          <a:xfrm>
            <a:off x="107950" y="981075"/>
            <a:ext cx="9072563" cy="5761038"/>
          </a:xfrm>
        </p:spPr>
        <p:txBody>
          <a:bodyPr/>
          <a:lstStyle/>
          <a:p>
            <a:pPr>
              <a:spcBef>
                <a:spcPct val="0"/>
              </a:spcBef>
            </a:pPr>
            <a:r>
              <a:rPr lang="zh-CN" altLang="zh-CN" smtClean="0">
                <a:solidFill>
                  <a:srgbClr val="FF0000"/>
                </a:solidFill>
              </a:rPr>
              <a:t>数据加密标准</a:t>
            </a:r>
            <a:r>
              <a:rPr lang="en-US" altLang="zh-CN" smtClean="0">
                <a:solidFill>
                  <a:srgbClr val="FF0000"/>
                </a:solidFill>
              </a:rPr>
              <a:t>DES</a:t>
            </a:r>
          </a:p>
          <a:p>
            <a:pPr>
              <a:spcBef>
                <a:spcPct val="0"/>
              </a:spcBef>
            </a:pP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因为其有效密码只有</a:t>
            </a:r>
            <a:r>
              <a:rPr lang="en-US" altLang="zh-CN" sz="2000" smtClean="0">
                <a:latin typeface="Times New Roman" pitchFamily="18" charset="0"/>
              </a:rPr>
              <a:t>56</a:t>
            </a:r>
            <a:r>
              <a:rPr lang="zh-CN" altLang="zh-CN" sz="2000" smtClean="0">
                <a:latin typeface="Times New Roman" pitchFamily="18" charset="0"/>
              </a:rPr>
              <a:t>位，</a:t>
            </a:r>
            <a:r>
              <a:rPr lang="en-US" altLang="zh-CN" sz="2000" smtClean="0">
                <a:latin typeface="Times New Roman" pitchFamily="18" charset="0"/>
              </a:rPr>
              <a:t>DES</a:t>
            </a:r>
            <a:r>
              <a:rPr lang="zh-CN" altLang="zh-CN" sz="2000" smtClean="0">
                <a:latin typeface="Times New Roman" pitchFamily="18" charset="0"/>
              </a:rPr>
              <a:t>算法不能提供足够的安全性，为此提出了三重</a:t>
            </a:r>
            <a:r>
              <a:rPr lang="en-US" altLang="zh-CN" sz="2000" smtClean="0">
                <a:latin typeface="Times New Roman" pitchFamily="18" charset="0"/>
              </a:rPr>
              <a:t>DES</a:t>
            </a:r>
            <a:r>
              <a:rPr lang="zh-CN" altLang="zh-CN" sz="2000" smtClean="0">
                <a:latin typeface="Times New Roman" pitchFamily="18" charset="0"/>
              </a:rPr>
              <a:t>（</a:t>
            </a:r>
            <a:r>
              <a:rPr lang="en-US" altLang="zh-CN" sz="2000" smtClean="0">
                <a:latin typeface="Times New Roman" pitchFamily="18" charset="0"/>
              </a:rPr>
              <a:t>Triple DES</a:t>
            </a:r>
            <a:r>
              <a:rPr lang="zh-CN" altLang="zh-CN" sz="2000" smtClean="0">
                <a:latin typeface="Times New Roman" pitchFamily="18" charset="0"/>
              </a:rPr>
              <a:t>），该算法使用两个密钥，执行三次</a:t>
            </a:r>
            <a:r>
              <a:rPr lang="en-US" altLang="zh-CN" sz="2000" smtClean="0">
                <a:latin typeface="Times New Roman" pitchFamily="18" charset="0"/>
              </a:rPr>
              <a:t> DES </a:t>
            </a:r>
            <a:r>
              <a:rPr lang="zh-CN" altLang="zh-CN" sz="2000" smtClean="0">
                <a:latin typeface="Times New Roman" pitchFamily="18" charset="0"/>
              </a:rPr>
              <a:t>算法。</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设使用的两个密钥分别为</a:t>
            </a:r>
            <a:r>
              <a:rPr lang="en-US" altLang="zh-CN" sz="2000" smtClean="0">
                <a:latin typeface="Times New Roman" pitchFamily="18" charset="0"/>
              </a:rPr>
              <a:t>K1</a:t>
            </a:r>
            <a:r>
              <a:rPr lang="zh-CN" altLang="zh-CN" sz="2000" smtClean="0">
                <a:latin typeface="Times New Roman" pitchFamily="18" charset="0"/>
              </a:rPr>
              <a:t>和</a:t>
            </a:r>
            <a:r>
              <a:rPr lang="en-US" altLang="zh-CN" sz="2000" smtClean="0">
                <a:latin typeface="Times New Roman" pitchFamily="18" charset="0"/>
              </a:rPr>
              <a:t>K2</a:t>
            </a:r>
            <a:r>
              <a:rPr lang="zh-CN" altLang="zh-CN" sz="2000" smtClean="0">
                <a:latin typeface="Times New Roman" pitchFamily="18" charset="0"/>
              </a:rPr>
              <a:t>，其算法的步骤如下：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）用密钥</a:t>
            </a:r>
            <a:r>
              <a:rPr lang="en-US" altLang="zh-CN" sz="2000" smtClean="0">
                <a:latin typeface="Times New Roman" pitchFamily="18" charset="0"/>
              </a:rPr>
              <a:t>K1</a:t>
            </a:r>
            <a:r>
              <a:rPr lang="zh-CN" altLang="zh-CN" sz="2000" smtClean="0">
                <a:latin typeface="Times New Roman" pitchFamily="18" charset="0"/>
              </a:rPr>
              <a:t>对明文进行</a:t>
            </a:r>
            <a:r>
              <a:rPr lang="en-US" altLang="zh-CN" sz="2000" smtClean="0">
                <a:latin typeface="Times New Roman" pitchFamily="18" charset="0"/>
              </a:rPr>
              <a:t>DES</a:t>
            </a:r>
            <a:r>
              <a:rPr lang="zh-CN" altLang="zh-CN" sz="2000" smtClean="0">
                <a:latin typeface="Times New Roman" pitchFamily="18" charset="0"/>
              </a:rPr>
              <a:t>加密。</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）用密钥</a:t>
            </a:r>
            <a:r>
              <a:rPr lang="en-US" altLang="zh-CN" sz="2000" smtClean="0">
                <a:latin typeface="Times New Roman" pitchFamily="18" charset="0"/>
              </a:rPr>
              <a:t>K2</a:t>
            </a:r>
            <a:r>
              <a:rPr lang="zh-CN" altLang="zh-CN" sz="2000" smtClean="0">
                <a:latin typeface="Times New Roman" pitchFamily="18" charset="0"/>
              </a:rPr>
              <a:t>对步骤一的结果进行</a:t>
            </a:r>
            <a:r>
              <a:rPr lang="en-US" altLang="zh-CN" sz="2000" smtClean="0">
                <a:latin typeface="Times New Roman" pitchFamily="18" charset="0"/>
              </a:rPr>
              <a:t>DES</a:t>
            </a:r>
            <a:r>
              <a:rPr lang="zh-CN" altLang="zh-CN" sz="2000" smtClean="0">
                <a:latin typeface="Times New Roman" pitchFamily="18" charset="0"/>
              </a:rPr>
              <a:t>解密。</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）再用密钥</a:t>
            </a:r>
            <a:r>
              <a:rPr lang="en-US" altLang="zh-CN" sz="2000" smtClean="0">
                <a:latin typeface="Times New Roman" pitchFamily="18" charset="0"/>
              </a:rPr>
              <a:t>K1</a:t>
            </a:r>
            <a:r>
              <a:rPr lang="zh-CN" altLang="zh-CN" sz="2000" smtClean="0">
                <a:latin typeface="Times New Roman" pitchFamily="18" charset="0"/>
              </a:rPr>
              <a:t>对步骤二的结果进行</a:t>
            </a:r>
            <a:r>
              <a:rPr lang="en-US" altLang="zh-CN" sz="2000" smtClean="0">
                <a:latin typeface="Times New Roman" pitchFamily="18" charset="0"/>
              </a:rPr>
              <a:t>DES</a:t>
            </a:r>
            <a:r>
              <a:rPr lang="zh-CN" altLang="zh-CN" sz="2000" smtClean="0">
                <a:latin typeface="Times New Roman" pitchFamily="18" charset="0"/>
              </a:rPr>
              <a:t>加密。</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）当</a:t>
            </a:r>
            <a:r>
              <a:rPr lang="en-US" altLang="zh-CN" sz="2000" smtClean="0">
                <a:latin typeface="Times New Roman" pitchFamily="18" charset="0"/>
              </a:rPr>
              <a:t>K1</a:t>
            </a:r>
            <a:r>
              <a:rPr lang="zh-CN" altLang="zh-CN" sz="2000" smtClean="0">
                <a:latin typeface="Times New Roman" pitchFamily="18" charset="0"/>
              </a:rPr>
              <a:t>＝</a:t>
            </a:r>
            <a:r>
              <a:rPr lang="en-US" altLang="zh-CN" sz="2000" smtClean="0">
                <a:latin typeface="Times New Roman" pitchFamily="18" charset="0"/>
              </a:rPr>
              <a:t>K2</a:t>
            </a:r>
            <a:r>
              <a:rPr lang="zh-CN" altLang="zh-CN" sz="2000" smtClean="0">
                <a:latin typeface="Times New Roman" pitchFamily="18" charset="0"/>
              </a:rPr>
              <a:t>时，三重</a:t>
            </a:r>
            <a:r>
              <a:rPr lang="en-US" altLang="zh-CN" sz="2000" smtClean="0">
                <a:latin typeface="Times New Roman" pitchFamily="18" charset="0"/>
              </a:rPr>
              <a:t>DES</a:t>
            </a:r>
            <a:r>
              <a:rPr lang="zh-CN" altLang="zh-CN" sz="2000" smtClean="0">
                <a:latin typeface="Times New Roman" pitchFamily="18" charset="0"/>
              </a:rPr>
              <a:t>的效果就和一重</a:t>
            </a:r>
            <a:r>
              <a:rPr lang="en-US" altLang="zh-CN" sz="2000" smtClean="0">
                <a:latin typeface="Times New Roman" pitchFamily="18" charset="0"/>
              </a:rPr>
              <a:t>DES</a:t>
            </a:r>
            <a:r>
              <a:rPr lang="zh-CN" altLang="zh-CN" sz="2000" smtClean="0">
                <a:latin typeface="Times New Roman" pitchFamily="18" charset="0"/>
              </a:rPr>
              <a:t>一样。</a:t>
            </a:r>
          </a:p>
          <a:p>
            <a:pPr>
              <a:spcBef>
                <a:spcPct val="0"/>
              </a:spcBef>
            </a:pP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第二节 </a:t>
            </a:r>
            <a:r>
              <a:rPr lang="zh-CN" altLang="zh-CN" smtClean="0"/>
              <a:t>数据加密</a:t>
            </a:r>
          </a:p>
        </p:txBody>
      </p:sp>
      <p:sp>
        <p:nvSpPr>
          <p:cNvPr id="20483" name="内容占位符 2"/>
          <p:cNvSpPr>
            <a:spLocks noGrp="1"/>
          </p:cNvSpPr>
          <p:nvPr>
            <p:ph idx="1"/>
          </p:nvPr>
        </p:nvSpPr>
        <p:spPr>
          <a:xfrm>
            <a:off x="107950" y="981075"/>
            <a:ext cx="9072563" cy="5761038"/>
          </a:xfrm>
        </p:spPr>
        <p:txBody>
          <a:bodyPr/>
          <a:lstStyle/>
          <a:p>
            <a:pPr>
              <a:spcBef>
                <a:spcPct val="0"/>
              </a:spcBef>
            </a:pPr>
            <a:r>
              <a:rPr lang="zh-CN" altLang="zh-CN" smtClean="0">
                <a:solidFill>
                  <a:srgbClr val="FF0000"/>
                </a:solidFill>
              </a:rPr>
              <a:t>公开密钥体制</a:t>
            </a:r>
            <a:endParaRPr lang="en-US" altLang="zh-CN" smtClean="0">
              <a:solidFill>
                <a:srgbClr val="FF0000"/>
              </a:solidFill>
            </a:endParaRPr>
          </a:p>
          <a:p>
            <a:pPr>
              <a:spcBef>
                <a:spcPct val="0"/>
              </a:spcBef>
            </a:pPr>
            <a:r>
              <a:rPr lang="en-US" altLang="zh-CN" sz="1800" smtClean="0">
                <a:latin typeface="Times New Roman" pitchFamily="18" charset="0"/>
              </a:rPr>
              <a:t>        </a:t>
            </a:r>
            <a:r>
              <a:rPr lang="zh-CN" altLang="zh-CN" sz="1800" smtClean="0">
                <a:latin typeface="Times New Roman" pitchFamily="18" charset="0"/>
              </a:rPr>
              <a:t>在</a:t>
            </a:r>
            <a:r>
              <a:rPr lang="en-US" altLang="zh-CN" sz="1800" smtClean="0">
                <a:latin typeface="Times New Roman" pitchFamily="18" charset="0"/>
              </a:rPr>
              <a:t>1976</a:t>
            </a:r>
            <a:r>
              <a:rPr lang="zh-CN" altLang="zh-CN" sz="1800" smtClean="0">
                <a:latin typeface="Times New Roman" pitchFamily="18" charset="0"/>
              </a:rPr>
              <a:t>年，由</a:t>
            </a:r>
            <a:r>
              <a:rPr lang="en-US" altLang="zh-CN" sz="1800" smtClean="0">
                <a:latin typeface="Times New Roman" pitchFamily="18" charset="0"/>
              </a:rPr>
              <a:t>Difie</a:t>
            </a:r>
            <a:r>
              <a:rPr lang="zh-CN" altLang="zh-CN" sz="1800" smtClean="0">
                <a:latin typeface="Times New Roman" pitchFamily="18" charset="0"/>
              </a:rPr>
              <a:t>、</a:t>
            </a:r>
            <a:r>
              <a:rPr lang="en-US" altLang="zh-CN" sz="1800" smtClean="0">
                <a:latin typeface="Times New Roman" pitchFamily="18" charset="0"/>
              </a:rPr>
              <a:t>Hellman</a:t>
            </a:r>
            <a:r>
              <a:rPr lang="zh-CN" altLang="zh-CN" sz="1800" smtClean="0">
                <a:latin typeface="Times New Roman" pitchFamily="18" charset="0"/>
              </a:rPr>
              <a:t>以及</a:t>
            </a:r>
            <a:r>
              <a:rPr lang="en-US" altLang="zh-CN" sz="1800" smtClean="0">
                <a:latin typeface="Times New Roman" pitchFamily="18" charset="0"/>
              </a:rPr>
              <a:t>Merkle</a:t>
            </a:r>
            <a:r>
              <a:rPr lang="zh-CN" altLang="zh-CN" sz="1800" smtClean="0">
                <a:latin typeface="Times New Roman" pitchFamily="18" charset="0"/>
              </a:rPr>
              <a:t>分别提出了所谓公开密钥密码（简称公钥密码）体制思想，以公开密钥作为加密密钥，以用户私有密钥作为解密密钥，实现多个用户加密的消息只能由一个用户解读。以用户私有密钥作为加密密钥而以公开密钥作为解密密钥，可实现由一个用户加密的消息能多个用户解读。前者用于保密通信，后者用于数字签名。公开密钥体制为解决计算机网络中的安全问题提供了新的理论和技术基础。</a:t>
            </a: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公钥密码概述</a:t>
            </a:r>
          </a:p>
          <a:p>
            <a:pPr>
              <a:spcBef>
                <a:spcPct val="0"/>
              </a:spcBef>
            </a:pPr>
            <a:r>
              <a:rPr lang="en-US" altLang="zh-CN" sz="2000" smtClean="0">
                <a:latin typeface="Times New Roman" pitchFamily="18" charset="0"/>
              </a:rPr>
              <a:t>        </a:t>
            </a:r>
            <a:r>
              <a:rPr lang="zh-CN" altLang="zh-CN" sz="2000" smtClean="0">
                <a:latin typeface="Times New Roman" pitchFamily="18" charset="0"/>
              </a:rPr>
              <a:t>公钥密码体制不同于传统的对称密钥密码体制，它要求密钥成对出现，一个为加密密钥，另一个为解密密钥，且不能从其中一个推导出另一个。公钥密码算法也称非对称密钥算法，它有两个密钥：一个公用密钥和一个私有密钥。公用密钥发布出去，私有密钥要保证绝对的安全。用公共密钥加密的信息只能用专用密钥解密，反之亦然。由于公钥算法不需要联机密钥服务器，密钥分配协议简单，所以极大简化了密钥管理。除加密功能外，公钥系统还可以提供数字签名。公共密钥加密算法主要有：</a:t>
            </a:r>
            <a:r>
              <a:rPr lang="en-US" altLang="zh-CN" sz="2000" smtClean="0">
                <a:latin typeface="Times New Roman" pitchFamily="18" charset="0"/>
              </a:rPr>
              <a:t>RSA</a:t>
            </a:r>
            <a:r>
              <a:rPr lang="zh-CN" altLang="zh-CN" sz="2000" smtClean="0">
                <a:latin typeface="Times New Roman" pitchFamily="18" charset="0"/>
              </a:rPr>
              <a:t>、</a:t>
            </a:r>
            <a:r>
              <a:rPr lang="en-US" altLang="zh-CN" sz="2000" smtClean="0">
                <a:latin typeface="Times New Roman" pitchFamily="18" charset="0"/>
              </a:rPr>
              <a:t>Fertezza</a:t>
            </a:r>
            <a:r>
              <a:rPr lang="zh-CN" altLang="zh-CN" sz="2000" smtClean="0">
                <a:latin typeface="Times New Roman" pitchFamily="18" charset="0"/>
              </a:rPr>
              <a:t>、</a:t>
            </a:r>
            <a:r>
              <a:rPr lang="en-US" altLang="zh-CN" sz="2000" smtClean="0">
                <a:latin typeface="Times New Roman" pitchFamily="18" charset="0"/>
              </a:rPr>
              <a:t>EIGama</a:t>
            </a:r>
            <a:r>
              <a:rPr lang="zh-CN" altLang="zh-CN" sz="2000" smtClean="0">
                <a:latin typeface="Times New Roman" pitchFamily="18" charset="0"/>
              </a:rPr>
              <a:t>等。</a:t>
            </a:r>
          </a:p>
          <a:p>
            <a:pPr>
              <a:spcBef>
                <a:spcPct val="0"/>
              </a:spcBef>
            </a:pPr>
            <a:r>
              <a:rPr lang="en-US" altLang="zh-CN" sz="2000" smtClean="0">
                <a:latin typeface="Times New Roman" pitchFamily="18" charset="0"/>
              </a:rPr>
              <a:t>        </a:t>
            </a:r>
            <a:r>
              <a:rPr lang="zh-CN" altLang="zh-CN" sz="2000" smtClean="0">
                <a:latin typeface="Times New Roman" pitchFamily="18" charset="0"/>
              </a:rPr>
              <a:t>公钥密码体制的原理为：用户</a:t>
            </a:r>
            <a:r>
              <a:rPr lang="en-US" altLang="zh-CN" sz="2000" smtClean="0">
                <a:latin typeface="Times New Roman" pitchFamily="18" charset="0"/>
              </a:rPr>
              <a:t>A </a:t>
            </a:r>
            <a:r>
              <a:rPr lang="zh-CN" altLang="zh-CN" sz="2000" smtClean="0">
                <a:latin typeface="Times New Roman" pitchFamily="18" charset="0"/>
              </a:rPr>
              <a:t>和</a:t>
            </a:r>
            <a:r>
              <a:rPr lang="en-US" altLang="zh-CN" sz="2000" smtClean="0">
                <a:latin typeface="Times New Roman" pitchFamily="18" charset="0"/>
              </a:rPr>
              <a:t>B</a:t>
            </a:r>
            <a:r>
              <a:rPr lang="zh-CN" altLang="zh-CN" sz="2000" smtClean="0">
                <a:latin typeface="Times New Roman" pitchFamily="18" charset="0"/>
              </a:rPr>
              <a:t>各自拥有一对密钥。私钥</a:t>
            </a:r>
            <a:r>
              <a:rPr lang="en-US" altLang="zh-CN" sz="2000" smtClean="0">
                <a:latin typeface="Times New Roman" pitchFamily="18" charset="0"/>
              </a:rPr>
              <a:t> </a:t>
            </a:r>
            <a:r>
              <a:rPr lang="zh-CN" altLang="zh-CN" sz="2000" smtClean="0">
                <a:latin typeface="Times New Roman" pitchFamily="18" charset="0"/>
              </a:rPr>
              <a:t>分别由</a:t>
            </a:r>
            <a:r>
              <a:rPr lang="en-US" altLang="zh-CN" sz="2000" smtClean="0">
                <a:latin typeface="Times New Roman" pitchFamily="18" charset="0"/>
              </a:rPr>
              <a:t>A</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各自秘密保管，而公钥</a:t>
            </a:r>
            <a:r>
              <a:rPr lang="en-US" altLang="zh-CN" sz="2000" smtClean="0">
                <a:latin typeface="Times New Roman" pitchFamily="18" charset="0"/>
              </a:rPr>
              <a:t>K</a:t>
            </a:r>
            <a:r>
              <a:rPr lang="en-US" altLang="zh-CN" sz="2000" baseline="-25000" smtClean="0">
                <a:latin typeface="Times New Roman" pitchFamily="18" charset="0"/>
              </a:rPr>
              <a:t>A</a:t>
            </a:r>
            <a:r>
              <a:rPr lang="zh-CN" altLang="zh-CN" sz="2000" smtClean="0">
                <a:latin typeface="Times New Roman" pitchFamily="18" charset="0"/>
              </a:rPr>
              <a:t>、</a:t>
            </a:r>
            <a:r>
              <a:rPr lang="en-US" altLang="zh-CN" sz="2000" smtClean="0">
                <a:latin typeface="Times New Roman" pitchFamily="18" charset="0"/>
              </a:rPr>
              <a:t>K</a:t>
            </a:r>
            <a:r>
              <a:rPr lang="en-US" altLang="zh-CN" sz="2000" baseline="-25000" smtClean="0">
                <a:latin typeface="Times New Roman" pitchFamily="18" charset="0"/>
              </a:rPr>
              <a:t>B</a:t>
            </a:r>
            <a:r>
              <a:rPr lang="zh-CN" altLang="zh-CN" sz="2000" smtClean="0">
                <a:latin typeface="Times New Roman" pitchFamily="18" charset="0"/>
              </a:rPr>
              <a:t>则以证书的形式对外公布。当</a:t>
            </a:r>
            <a:r>
              <a:rPr lang="en-US" altLang="zh-CN" sz="2000" smtClean="0">
                <a:latin typeface="Times New Roman" pitchFamily="18" charset="0"/>
              </a:rPr>
              <a:t>A</a:t>
            </a:r>
            <a:r>
              <a:rPr lang="zh-CN" altLang="zh-CN" sz="2000" smtClean="0">
                <a:latin typeface="Times New Roman" pitchFamily="18" charset="0"/>
              </a:rPr>
              <a:t>要将明文消息</a:t>
            </a:r>
            <a:r>
              <a:rPr lang="en-US" altLang="zh-CN" sz="2000" smtClean="0">
                <a:latin typeface="Times New Roman" pitchFamily="18" charset="0"/>
              </a:rPr>
              <a:t>P</a:t>
            </a:r>
            <a:r>
              <a:rPr lang="zh-CN" altLang="zh-CN" sz="2000" smtClean="0">
                <a:latin typeface="Times New Roman" pitchFamily="18" charset="0"/>
              </a:rPr>
              <a:t>安全地发送给</a:t>
            </a:r>
            <a:r>
              <a:rPr lang="en-US" altLang="zh-CN" sz="2000" smtClean="0">
                <a:latin typeface="Times New Roman" pitchFamily="18" charset="0"/>
              </a:rPr>
              <a:t>B</a:t>
            </a:r>
            <a:r>
              <a:rPr lang="zh-CN" altLang="zh-CN" sz="2000" smtClean="0">
                <a:latin typeface="Times New Roman" pitchFamily="18" charset="0"/>
              </a:rPr>
              <a:t>时，</a:t>
            </a:r>
            <a:r>
              <a:rPr lang="en-US" altLang="zh-CN" sz="2000" smtClean="0">
                <a:latin typeface="Times New Roman" pitchFamily="18" charset="0"/>
              </a:rPr>
              <a:t>A</a:t>
            </a:r>
            <a:r>
              <a:rPr lang="zh-CN" altLang="zh-CN" sz="2000" smtClean="0">
                <a:latin typeface="Times New Roman" pitchFamily="18" charset="0"/>
              </a:rPr>
              <a:t>用</a:t>
            </a:r>
            <a:r>
              <a:rPr lang="en-US" altLang="zh-CN" sz="2000" smtClean="0">
                <a:latin typeface="Times New Roman" pitchFamily="18" charset="0"/>
              </a:rPr>
              <a:t>B</a:t>
            </a:r>
            <a:r>
              <a:rPr lang="zh-CN" altLang="zh-CN" sz="2000" smtClean="0">
                <a:latin typeface="Times New Roman" pitchFamily="18" charset="0"/>
              </a:rPr>
              <a:t>的公钥加密</a:t>
            </a:r>
            <a:r>
              <a:rPr lang="en-US" altLang="zh-CN" sz="2000" smtClean="0">
                <a:latin typeface="Times New Roman" pitchFamily="18" charset="0"/>
              </a:rPr>
              <a:t>P</a:t>
            </a:r>
            <a:r>
              <a:rPr lang="zh-CN" altLang="zh-CN" sz="2000" smtClean="0">
                <a:latin typeface="Times New Roman" pitchFamily="18" charset="0"/>
              </a:rPr>
              <a:t>得到密文；而</a:t>
            </a:r>
            <a:r>
              <a:rPr lang="en-US" altLang="zh-CN" sz="2000" smtClean="0">
                <a:latin typeface="Times New Roman" pitchFamily="18" charset="0"/>
              </a:rPr>
              <a:t>B</a:t>
            </a:r>
            <a:r>
              <a:rPr lang="zh-CN" altLang="zh-CN" sz="2000" smtClean="0">
                <a:latin typeface="Times New Roman" pitchFamily="18" charset="0"/>
              </a:rPr>
              <a:t>收到密文</a:t>
            </a:r>
            <a:r>
              <a:rPr lang="en-US" altLang="zh-CN" sz="2000" smtClean="0">
                <a:latin typeface="Times New Roman" pitchFamily="18" charset="0"/>
              </a:rPr>
              <a:t>P</a:t>
            </a:r>
            <a:r>
              <a:rPr lang="zh-CN" altLang="zh-CN" sz="2000" smtClean="0">
                <a:latin typeface="Times New Roman" pitchFamily="18" charset="0"/>
              </a:rPr>
              <a:t>后，用私钥解密恢复明文</a:t>
            </a:r>
            <a:r>
              <a:rPr lang="en-US" altLang="zh-CN" sz="2000" smtClean="0">
                <a:latin typeface="Times New Roman" pitchFamily="18" charset="0"/>
              </a:rPr>
              <a:t>P</a:t>
            </a:r>
            <a:r>
              <a:rPr lang="zh-CN" altLang="zh-CN" sz="2000" smtClean="0">
                <a:latin typeface="Times New Roman" pitchFamily="18" charset="0"/>
              </a:rPr>
              <a:t>。</a:t>
            </a:r>
          </a:p>
          <a:p>
            <a:pPr>
              <a:spcBef>
                <a:spcPct val="0"/>
              </a:spcBef>
            </a:pPr>
            <a:endParaRPr lang="zh-CN" altLang="zh-CN" sz="2000" smtClean="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第二节 </a:t>
            </a:r>
            <a:r>
              <a:rPr lang="zh-CN" altLang="zh-CN" smtClean="0"/>
              <a:t>数据加密</a:t>
            </a:r>
          </a:p>
        </p:txBody>
      </p:sp>
      <p:sp>
        <p:nvSpPr>
          <p:cNvPr id="21507" name="内容占位符 2"/>
          <p:cNvSpPr>
            <a:spLocks noGrp="1"/>
          </p:cNvSpPr>
          <p:nvPr>
            <p:ph idx="1"/>
          </p:nvPr>
        </p:nvSpPr>
        <p:spPr>
          <a:xfrm>
            <a:off x="107950" y="981075"/>
            <a:ext cx="9072563" cy="5761038"/>
          </a:xfrm>
        </p:spPr>
        <p:txBody>
          <a:bodyPr/>
          <a:lstStyle/>
          <a:p>
            <a:pPr>
              <a:spcBef>
                <a:spcPct val="0"/>
              </a:spcBef>
            </a:pPr>
            <a:r>
              <a:rPr lang="zh-CN" altLang="zh-CN" smtClean="0">
                <a:solidFill>
                  <a:srgbClr val="FF0000"/>
                </a:solidFill>
              </a:rPr>
              <a:t>公开密钥体制</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公钥密码概述</a:t>
            </a:r>
          </a:p>
          <a:p>
            <a:pPr>
              <a:spcBef>
                <a:spcPct val="0"/>
              </a:spcBef>
            </a:pPr>
            <a:r>
              <a:rPr lang="en-US" altLang="zh-CN" sz="2000" smtClean="0">
                <a:latin typeface="Times New Roman" pitchFamily="18" charset="0"/>
              </a:rPr>
              <a:t>        DSS</a:t>
            </a:r>
            <a:r>
              <a:rPr lang="zh-CN" altLang="zh-CN" sz="2000" smtClean="0">
                <a:latin typeface="Times New Roman" pitchFamily="18" charset="0"/>
              </a:rPr>
              <a:t>（</a:t>
            </a:r>
            <a:r>
              <a:rPr lang="en-US" altLang="zh-CN" sz="2000" smtClean="0">
                <a:latin typeface="Times New Roman" pitchFamily="18" charset="0"/>
              </a:rPr>
              <a:t>Digital Signature Standard</a:t>
            </a:r>
            <a:r>
              <a:rPr lang="zh-CN" altLang="zh-CN" sz="2000" smtClean="0">
                <a:latin typeface="Times New Roman" pitchFamily="18" charset="0"/>
              </a:rPr>
              <a:t>）、</a:t>
            </a:r>
            <a:r>
              <a:rPr lang="en-US" altLang="zh-CN" sz="2000" smtClean="0">
                <a:latin typeface="Times New Roman" pitchFamily="18" charset="0"/>
              </a:rPr>
              <a:t>Diffie—Hellman</a:t>
            </a:r>
            <a:r>
              <a:rPr lang="zh-CN" altLang="zh-CN" sz="2000" smtClean="0">
                <a:latin typeface="Times New Roman" pitchFamily="18" charset="0"/>
              </a:rPr>
              <a:t>公钥加密方法支持彼此互不相识的两个实体间的安全通信。公钥加密算法中使用最广的是</a:t>
            </a:r>
            <a:r>
              <a:rPr lang="en-US" altLang="zh-CN" sz="2000" smtClean="0">
                <a:latin typeface="Times New Roman" pitchFamily="18" charset="0"/>
              </a:rPr>
              <a:t>RSA</a:t>
            </a:r>
            <a:r>
              <a:rPr lang="zh-CN" altLang="zh-CN" sz="2000" smtClean="0">
                <a:latin typeface="Times New Roman" pitchFamily="18" charset="0"/>
              </a:rPr>
              <a:t>。</a:t>
            </a:r>
            <a:r>
              <a:rPr lang="en-US" altLang="zh-CN" sz="2000" smtClean="0">
                <a:latin typeface="Times New Roman" pitchFamily="18" charset="0"/>
              </a:rPr>
              <a:t>RSA</a:t>
            </a:r>
            <a:r>
              <a:rPr lang="zh-CN" altLang="zh-CN" sz="2000" smtClean="0">
                <a:latin typeface="Times New Roman" pitchFamily="18" charset="0"/>
              </a:rPr>
              <a:t>使用两个密钥，一个公共密钥，一个专用密钥。如用其中一个加密，则用另一个解密，密钥长度从</a:t>
            </a:r>
            <a:r>
              <a:rPr lang="en-US" altLang="zh-CN" sz="2000" smtClean="0">
                <a:latin typeface="Times New Roman" pitchFamily="18" charset="0"/>
              </a:rPr>
              <a:t>40</a:t>
            </a:r>
            <a:r>
              <a:rPr lang="zh-CN" altLang="zh-CN" sz="2000" smtClean="0">
                <a:latin typeface="Times New Roman" pitchFamily="18" charset="0"/>
              </a:rPr>
              <a:t>～</a:t>
            </a:r>
            <a:r>
              <a:rPr lang="en-US" altLang="zh-CN" sz="2000" smtClean="0">
                <a:latin typeface="Times New Roman" pitchFamily="18" charset="0"/>
              </a:rPr>
              <a:t>2048bit</a:t>
            </a:r>
            <a:r>
              <a:rPr lang="zh-CN" altLang="zh-CN" sz="2000" smtClean="0">
                <a:latin typeface="Times New Roman" pitchFamily="18" charset="0"/>
              </a:rPr>
              <a:t>可变，加密时也把明文分成块，块的大小可变，但不能超过密钥的长度。</a:t>
            </a:r>
            <a:r>
              <a:rPr lang="en-US" altLang="zh-CN" sz="2000" smtClean="0">
                <a:latin typeface="Times New Roman" pitchFamily="18" charset="0"/>
              </a:rPr>
              <a:t>RSA</a:t>
            </a:r>
            <a:r>
              <a:rPr lang="zh-CN" altLang="zh-CN" sz="2000" smtClean="0">
                <a:latin typeface="Times New Roman" pitchFamily="18" charset="0"/>
              </a:rPr>
              <a:t>算法把每一块明文转化为与密钥长度相同的密文块。密钥越长，加密效果越好，但加密、解密的开销也越大，所以要在安全与性能之间折衷考虑，一般</a:t>
            </a:r>
            <a:r>
              <a:rPr lang="en-US" altLang="zh-CN" sz="2000" smtClean="0">
                <a:latin typeface="Times New Roman" pitchFamily="18" charset="0"/>
              </a:rPr>
              <a:t>64 bit</a:t>
            </a:r>
            <a:r>
              <a:rPr lang="zh-CN" altLang="zh-CN" sz="2000" smtClean="0">
                <a:latin typeface="Times New Roman" pitchFamily="18" charset="0"/>
              </a:rPr>
              <a:t>是较合适的。</a:t>
            </a:r>
            <a:r>
              <a:rPr lang="en-US" altLang="zh-CN" sz="2000" smtClean="0">
                <a:latin typeface="Times New Roman" pitchFamily="18" charset="0"/>
              </a:rPr>
              <a:t>RSA</a:t>
            </a:r>
            <a:r>
              <a:rPr lang="zh-CN" altLang="zh-CN" sz="2000" smtClean="0">
                <a:latin typeface="Times New Roman" pitchFamily="18" charset="0"/>
              </a:rPr>
              <a:t>的一个比较知名的应用是安全套接层（</a:t>
            </a:r>
            <a:r>
              <a:rPr lang="en-US" altLang="zh-CN" sz="2000" smtClean="0">
                <a:latin typeface="Times New Roman" pitchFamily="18" charset="0"/>
              </a:rPr>
              <a:t>Secure Sockets Layer</a:t>
            </a:r>
            <a:r>
              <a:rPr lang="zh-CN" altLang="zh-CN" sz="2000" smtClean="0">
                <a:latin typeface="Times New Roman" pitchFamily="18" charset="0"/>
              </a:rPr>
              <a:t>，</a:t>
            </a:r>
            <a:r>
              <a:rPr lang="en-US" altLang="zh-CN" sz="2000" smtClean="0">
                <a:latin typeface="Times New Roman" pitchFamily="18" charset="0"/>
              </a:rPr>
              <a:t>SSL</a:t>
            </a:r>
            <a:r>
              <a:rPr lang="zh-CN" altLang="zh-CN" sz="2000" smtClean="0">
                <a:latin typeface="Times New Roman" pitchFamily="18" charset="0"/>
              </a:rPr>
              <a:t>）。在美国和加拿大</a:t>
            </a:r>
            <a:r>
              <a:rPr lang="en-US" altLang="zh-CN" sz="2000" smtClean="0">
                <a:latin typeface="Times New Roman" pitchFamily="18" charset="0"/>
              </a:rPr>
              <a:t>SSL</a:t>
            </a:r>
            <a:r>
              <a:rPr lang="zh-CN" altLang="zh-CN" sz="2000" smtClean="0">
                <a:latin typeface="Times New Roman" pitchFamily="18" charset="0"/>
              </a:rPr>
              <a:t>用</a:t>
            </a:r>
            <a:r>
              <a:rPr lang="en-US" altLang="zh-CN" sz="2000" smtClean="0">
                <a:latin typeface="Times New Roman" pitchFamily="18" charset="0"/>
              </a:rPr>
              <a:t>128</a:t>
            </a:r>
            <a:r>
              <a:rPr lang="zh-CN" altLang="zh-CN" sz="2000" smtClean="0">
                <a:latin typeface="Times New Roman" pitchFamily="18" charset="0"/>
              </a:rPr>
              <a:t>位</a:t>
            </a:r>
            <a:r>
              <a:rPr lang="en-US" altLang="zh-CN" sz="2000" smtClean="0">
                <a:latin typeface="Times New Roman" pitchFamily="18" charset="0"/>
              </a:rPr>
              <a:t>RSA</a:t>
            </a:r>
            <a:r>
              <a:rPr lang="zh-CN" altLang="zh-CN" sz="2000" smtClean="0">
                <a:latin typeface="Times New Roman" pitchFamily="18" charset="0"/>
              </a:rPr>
              <a:t>算法，由于出口限制，在其他地区包括中国通用的是</a:t>
            </a:r>
            <a:r>
              <a:rPr lang="en-US" altLang="zh-CN" sz="2000" smtClean="0">
                <a:latin typeface="Times New Roman" pitchFamily="18" charset="0"/>
              </a:rPr>
              <a:t>40</a:t>
            </a:r>
            <a:r>
              <a:rPr lang="zh-CN" altLang="zh-CN" sz="2000" smtClean="0">
                <a:latin typeface="Times New Roman" pitchFamily="18" charset="0"/>
              </a:rPr>
              <a:t>位版本。</a:t>
            </a:r>
          </a:p>
          <a:p>
            <a:pPr>
              <a:spcBef>
                <a:spcPct val="0"/>
              </a:spcBef>
            </a:pPr>
            <a:r>
              <a:rPr lang="en-US" altLang="zh-CN" sz="2000" smtClean="0">
                <a:latin typeface="Times New Roman" pitchFamily="18" charset="0"/>
              </a:rPr>
              <a:t>        </a:t>
            </a:r>
            <a:r>
              <a:rPr lang="zh-CN" altLang="zh-CN" sz="2000" smtClean="0">
                <a:latin typeface="Times New Roman" pitchFamily="18" charset="0"/>
              </a:rPr>
              <a:t>公钥密码的优点就在于：尽管通信双方不认识，但只要提供密钥的认证中心 （</a:t>
            </a:r>
            <a:r>
              <a:rPr lang="en-US" altLang="zh-CN" sz="2000" smtClean="0">
                <a:latin typeface="Times New Roman" pitchFamily="18" charset="0"/>
              </a:rPr>
              <a:t>Certificate Agency</a:t>
            </a:r>
            <a:r>
              <a:rPr lang="zh-CN" altLang="zh-CN" sz="2000" smtClean="0">
                <a:latin typeface="Times New Roman" pitchFamily="18" charset="0"/>
              </a:rPr>
              <a:t>，</a:t>
            </a:r>
            <a:r>
              <a:rPr lang="en-US" altLang="zh-CN" sz="2000" smtClean="0">
                <a:latin typeface="Times New Roman" pitchFamily="18" charset="0"/>
              </a:rPr>
              <a:t>CA</a:t>
            </a:r>
            <a:r>
              <a:rPr lang="zh-CN" altLang="zh-CN" sz="2000" smtClean="0">
                <a:latin typeface="Times New Roman" pitchFamily="18" charset="0"/>
              </a:rPr>
              <a:t>）可靠，就可以进行安全通信，这正是</a:t>
            </a:r>
            <a:r>
              <a:rPr lang="en-US" altLang="zh-CN" sz="2000" smtClean="0">
                <a:latin typeface="Times New Roman" pitchFamily="18" charset="0"/>
              </a:rPr>
              <a:t>Web</a:t>
            </a:r>
            <a:r>
              <a:rPr lang="zh-CN" altLang="zh-CN" sz="2000" smtClean="0">
                <a:latin typeface="Times New Roman" pitchFamily="18" charset="0"/>
              </a:rPr>
              <a:t>商务所要求的。</a:t>
            </a:r>
          </a:p>
          <a:p>
            <a:pPr>
              <a:spcBef>
                <a:spcPct val="0"/>
              </a:spcBef>
            </a:pPr>
            <a:r>
              <a:rPr lang="en-US" altLang="zh-CN" sz="2000" smtClean="0">
                <a:latin typeface="Times New Roman" pitchFamily="18" charset="0"/>
              </a:rPr>
              <a:t>        </a:t>
            </a:r>
            <a:r>
              <a:rPr lang="zh-CN" altLang="zh-CN" sz="2000" smtClean="0">
                <a:latin typeface="Times New Roman" pitchFamily="18" charset="0"/>
              </a:rPr>
              <a:t>公钥密码方案比私钥密码方案处理速度慢。因此，通常把公钥密码与私钥密码技术结合起来。即用公钥密码技术在通信双方之间传送私钥密码技术中的密钥，而用私钥密码技术来对实际传输的数据加密、解密。另外，公钥密码技术也用来对私有密钥进行加密。</a:t>
            </a:r>
          </a:p>
          <a:p>
            <a:pPr>
              <a:spcBef>
                <a:spcPct val="0"/>
              </a:spcBef>
            </a:pPr>
            <a:endParaRPr lang="zh-CN" altLang="zh-CN" sz="200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p:txBody>
          <a:bodyPr/>
          <a:lstStyle/>
          <a:p>
            <a:pPr eaLnBrk="1" hangingPunct="1">
              <a:spcBef>
                <a:spcPct val="0"/>
              </a:spcBef>
            </a:pPr>
            <a:r>
              <a:rPr lang="zh-CN" altLang="en-US" smtClean="0">
                <a:solidFill>
                  <a:srgbClr val="FF0000"/>
                </a:solidFill>
              </a:rPr>
              <a:t>本章要点</a:t>
            </a:r>
            <a:endParaRPr lang="en-US" altLang="zh-CN" smtClean="0">
              <a:solidFill>
                <a:srgbClr val="FF0000"/>
              </a:solidFill>
            </a:endParaRPr>
          </a:p>
          <a:p>
            <a:pPr>
              <a:spcBef>
                <a:spcPct val="0"/>
              </a:spcBef>
            </a:pPr>
            <a:r>
              <a:rPr lang="en-US" altLang="zh-CN" smtClean="0">
                <a:solidFill>
                  <a:srgbClr val="00B0F0"/>
                </a:solidFill>
                <a:latin typeface="Times New Roman" pitchFamily="18" charset="0"/>
              </a:rPr>
              <a:t>1</a:t>
            </a:r>
            <a:r>
              <a:rPr lang="zh-CN" altLang="en-US" smtClean="0">
                <a:solidFill>
                  <a:srgbClr val="00B0F0"/>
                </a:solidFill>
                <a:latin typeface="Times New Roman" pitchFamily="18" charset="0"/>
              </a:rPr>
              <a:t>、</a:t>
            </a:r>
            <a:r>
              <a:rPr lang="zh-CN" altLang="en-US" smtClean="0">
                <a:solidFill>
                  <a:srgbClr val="00B0F0"/>
                </a:solidFill>
              </a:rPr>
              <a:t>网络应用模型</a:t>
            </a:r>
          </a:p>
          <a:p>
            <a:pPr>
              <a:spcBef>
                <a:spcPct val="0"/>
              </a:spcBef>
              <a:buFont typeface="Wingdings" pitchFamily="2" charset="2"/>
              <a:buChar char="Ø"/>
            </a:pPr>
            <a:r>
              <a:rPr lang="zh-CN" altLang="en-US" smtClean="0"/>
              <a:t>客户服务器方式</a:t>
            </a:r>
          </a:p>
          <a:p>
            <a:pPr>
              <a:spcBef>
                <a:spcPct val="0"/>
              </a:spcBef>
              <a:buFont typeface="Wingdings" pitchFamily="2" charset="2"/>
              <a:buChar char="Ø"/>
            </a:pPr>
            <a:r>
              <a:rPr lang="en-US" altLang="zh-CN" smtClean="0">
                <a:latin typeface="Times New Roman" pitchFamily="18" charset="0"/>
              </a:rPr>
              <a:t>P2P</a:t>
            </a:r>
            <a:r>
              <a:rPr lang="zh-CN" altLang="en-US" smtClean="0"/>
              <a:t>模型 </a:t>
            </a:r>
          </a:p>
          <a:p>
            <a:pPr>
              <a:spcBef>
                <a:spcPct val="0"/>
              </a:spcBef>
              <a:buFont typeface="Wingdings" pitchFamily="2" charset="2"/>
              <a:buChar char="Ø"/>
            </a:pPr>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第二节 </a:t>
            </a:r>
            <a:r>
              <a:rPr lang="zh-CN" altLang="zh-CN" smtClean="0"/>
              <a:t>数据加密</a:t>
            </a:r>
          </a:p>
        </p:txBody>
      </p:sp>
      <p:sp>
        <p:nvSpPr>
          <p:cNvPr id="22531" name="内容占位符 2"/>
          <p:cNvSpPr>
            <a:spLocks noGrp="1"/>
          </p:cNvSpPr>
          <p:nvPr>
            <p:ph idx="1"/>
          </p:nvPr>
        </p:nvSpPr>
        <p:spPr>
          <a:xfrm>
            <a:off x="179388" y="1052513"/>
            <a:ext cx="8785225" cy="5761037"/>
          </a:xfrm>
        </p:spPr>
        <p:txBody>
          <a:bodyPr/>
          <a:lstStyle/>
          <a:p>
            <a:pPr>
              <a:spcBef>
                <a:spcPct val="0"/>
              </a:spcBef>
            </a:pPr>
            <a:r>
              <a:rPr lang="zh-CN" altLang="zh-CN" smtClean="0">
                <a:solidFill>
                  <a:srgbClr val="FF0000"/>
                </a:solidFill>
              </a:rPr>
              <a:t>公开密钥体制</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a:t>
            </a:r>
            <a:r>
              <a:rPr lang="en-US" altLang="zh-CN" sz="2000" smtClean="0">
                <a:solidFill>
                  <a:srgbClr val="00B0F0"/>
                </a:solidFill>
                <a:latin typeface="Times New Roman" pitchFamily="18" charset="0"/>
              </a:rPr>
              <a:t>RSA</a:t>
            </a:r>
            <a:r>
              <a:rPr lang="zh-CN" altLang="zh-CN" sz="2000" smtClean="0">
                <a:solidFill>
                  <a:srgbClr val="00B0F0"/>
                </a:solidFill>
                <a:latin typeface="Times New Roman" pitchFamily="18" charset="0"/>
              </a:rPr>
              <a:t>密码系统</a:t>
            </a:r>
          </a:p>
          <a:p>
            <a:pPr>
              <a:spcBef>
                <a:spcPct val="0"/>
              </a:spcBef>
            </a:pPr>
            <a:r>
              <a:rPr lang="en-US" altLang="zh-CN" sz="2000" smtClean="0">
                <a:latin typeface="Times New Roman" pitchFamily="18" charset="0"/>
              </a:rPr>
              <a:t>        </a:t>
            </a:r>
            <a:r>
              <a:rPr lang="zh-CN" altLang="zh-CN" sz="2000" smtClean="0">
                <a:latin typeface="Times New Roman" pitchFamily="18" charset="0"/>
              </a:rPr>
              <a:t>公开密钥加密的第一个算法是由</a:t>
            </a:r>
            <a:r>
              <a:rPr lang="en-US" altLang="zh-CN" sz="2000" smtClean="0">
                <a:latin typeface="Times New Roman" pitchFamily="18" charset="0"/>
              </a:rPr>
              <a:t>Ralph Merkle</a:t>
            </a:r>
            <a:r>
              <a:rPr lang="zh-CN" altLang="zh-CN" sz="2000" smtClean="0">
                <a:latin typeface="Times New Roman" pitchFamily="18" charset="0"/>
              </a:rPr>
              <a:t>和</a:t>
            </a:r>
            <a:r>
              <a:rPr lang="en-US" altLang="zh-CN" sz="2000" smtClean="0">
                <a:latin typeface="Times New Roman" pitchFamily="18" charset="0"/>
              </a:rPr>
              <a:t>Martin Hellman</a:t>
            </a:r>
            <a:r>
              <a:rPr lang="zh-CN" altLang="zh-CN" sz="2000" smtClean="0">
                <a:latin typeface="Times New Roman" pitchFamily="18" charset="0"/>
              </a:rPr>
              <a:t>开发的背包算法，它只能用于加密。后来，美国麻省理工学院的以色列人</a:t>
            </a:r>
            <a:r>
              <a:rPr lang="en-US" altLang="zh-CN" sz="2000" smtClean="0">
                <a:latin typeface="Times New Roman" pitchFamily="18" charset="0"/>
              </a:rPr>
              <a:t>Adi Shamir</a:t>
            </a:r>
            <a:r>
              <a:rPr lang="zh-CN" altLang="zh-CN" sz="2000" smtClean="0">
                <a:latin typeface="Times New Roman" pitchFamily="18" charset="0"/>
              </a:rPr>
              <a:t>将其改进，使之能用于数字签名。背包算法的安全性不好，也不完善。随后不久出现了第一个较完善的公开密钥算法</a:t>
            </a:r>
            <a:r>
              <a:rPr lang="en-US" altLang="zh-CN" sz="2000" smtClean="0">
                <a:latin typeface="Times New Roman" pitchFamily="18" charset="0"/>
              </a:rPr>
              <a:t>RSA</a:t>
            </a:r>
            <a:r>
              <a:rPr lang="zh-CN" altLang="zh-CN" sz="2000" smtClean="0">
                <a:latin typeface="Times New Roman" pitchFamily="18" charset="0"/>
              </a:rPr>
              <a:t>。</a:t>
            </a:r>
            <a:r>
              <a:rPr lang="en-US" altLang="zh-CN" sz="2000" smtClean="0">
                <a:latin typeface="Times New Roman" pitchFamily="18" charset="0"/>
              </a:rPr>
              <a:t>RSA</a:t>
            </a:r>
            <a:r>
              <a:rPr lang="zh-CN" altLang="zh-CN" sz="2000" smtClean="0">
                <a:latin typeface="Times New Roman" pitchFamily="18" charset="0"/>
              </a:rPr>
              <a:t>密码系统的安全性基于大数分解的困难性。</a:t>
            </a: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RSA</a:t>
            </a:r>
            <a:r>
              <a:rPr lang="zh-CN" altLang="zh-CN" sz="2000" smtClean="0">
                <a:latin typeface="Times New Roman" pitchFamily="18" charset="0"/>
              </a:rPr>
              <a:t>密钥体制的运行中，当</a:t>
            </a:r>
            <a:r>
              <a:rPr lang="en-US" altLang="zh-CN" sz="2000" smtClean="0">
                <a:latin typeface="Times New Roman" pitchFamily="18" charset="0"/>
              </a:rPr>
              <a:t>A</a:t>
            </a:r>
            <a:r>
              <a:rPr lang="zh-CN" altLang="zh-CN" sz="2000" smtClean="0">
                <a:latin typeface="Times New Roman" pitchFamily="18" charset="0"/>
              </a:rPr>
              <a:t>用户发文件给</a:t>
            </a:r>
            <a:r>
              <a:rPr lang="en-US" altLang="zh-CN" sz="2000" smtClean="0">
                <a:latin typeface="Times New Roman" pitchFamily="18" charset="0"/>
              </a:rPr>
              <a:t>B</a:t>
            </a:r>
            <a:r>
              <a:rPr lang="zh-CN" altLang="zh-CN" sz="2000" smtClean="0">
                <a:latin typeface="Times New Roman" pitchFamily="18" charset="0"/>
              </a:rPr>
              <a:t>用户时，</a:t>
            </a:r>
            <a:r>
              <a:rPr lang="en-US" altLang="zh-CN" sz="2000" smtClean="0">
                <a:latin typeface="Times New Roman" pitchFamily="18" charset="0"/>
              </a:rPr>
              <a:t>A</a:t>
            </a:r>
            <a:r>
              <a:rPr lang="zh-CN" altLang="zh-CN" sz="2000" smtClean="0">
                <a:latin typeface="Times New Roman" pitchFamily="18" charset="0"/>
              </a:rPr>
              <a:t>用户用</a:t>
            </a:r>
            <a:r>
              <a:rPr lang="en-US" altLang="zh-CN" sz="2000" smtClean="0">
                <a:latin typeface="Times New Roman" pitchFamily="18" charset="0"/>
              </a:rPr>
              <a:t>B</a:t>
            </a:r>
            <a:r>
              <a:rPr lang="zh-CN" altLang="zh-CN" sz="2000" smtClean="0">
                <a:latin typeface="Times New Roman" pitchFamily="18" charset="0"/>
              </a:rPr>
              <a:t>用户公用的密钥加密明文，</a:t>
            </a:r>
            <a:r>
              <a:rPr lang="en-US" altLang="zh-CN" sz="2000" smtClean="0">
                <a:latin typeface="Times New Roman" pitchFamily="18" charset="0"/>
              </a:rPr>
              <a:t>B</a:t>
            </a:r>
            <a:r>
              <a:rPr lang="zh-CN" altLang="zh-CN" sz="2000" smtClean="0">
                <a:latin typeface="Times New Roman" pitchFamily="18" charset="0"/>
              </a:rPr>
              <a:t>用户则用私有密钥解读密文，其特点如下：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）密钥配发十分方便，用户的公用密钥可以像电话本那样公开，使用方便，每个用户只需持有一对密钥即可实现与网络中任何一个用户的保密通信。</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RSA</a:t>
            </a:r>
            <a:r>
              <a:rPr lang="zh-CN" altLang="zh-CN" sz="2000" smtClean="0">
                <a:latin typeface="Times New Roman" pitchFamily="18" charset="0"/>
              </a:rPr>
              <a:t>加密原理基于单向函数，非法接收者利用公用密钥不可能在有限时间内推算出私用密钥。</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RSA</a:t>
            </a:r>
            <a:r>
              <a:rPr lang="zh-CN" altLang="zh-CN" sz="2000" smtClean="0">
                <a:latin typeface="Times New Roman" pitchFamily="18" charset="0"/>
              </a:rPr>
              <a:t>在用户确认和实现数字签名方面优于现有的其他加密机制。</a:t>
            </a:r>
          </a:p>
          <a:p>
            <a:pPr>
              <a:spcBef>
                <a:spcPct val="0"/>
              </a:spcBef>
            </a:pPr>
            <a:endParaRPr lang="zh-CN" altLang="zh-CN" sz="2000"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第二节 </a:t>
            </a:r>
            <a:r>
              <a:rPr lang="zh-CN" altLang="zh-CN" smtClean="0"/>
              <a:t>数据加密</a:t>
            </a:r>
          </a:p>
        </p:txBody>
      </p:sp>
      <p:sp>
        <p:nvSpPr>
          <p:cNvPr id="23555" name="内容占位符 2"/>
          <p:cNvSpPr>
            <a:spLocks noGrp="1"/>
          </p:cNvSpPr>
          <p:nvPr>
            <p:ph idx="1"/>
          </p:nvPr>
        </p:nvSpPr>
        <p:spPr>
          <a:xfrm>
            <a:off x="0" y="1052513"/>
            <a:ext cx="9144000" cy="5761037"/>
          </a:xfrm>
        </p:spPr>
        <p:txBody>
          <a:bodyPr/>
          <a:lstStyle/>
          <a:p>
            <a:pPr>
              <a:spcBef>
                <a:spcPct val="0"/>
              </a:spcBef>
            </a:pPr>
            <a:r>
              <a:rPr lang="zh-CN" altLang="zh-CN" smtClean="0">
                <a:solidFill>
                  <a:srgbClr val="FF0000"/>
                </a:solidFill>
              </a:rPr>
              <a:t>公开密钥体制</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a:t>
            </a:r>
            <a:r>
              <a:rPr lang="en-US" altLang="zh-CN" sz="2000" smtClean="0">
                <a:solidFill>
                  <a:srgbClr val="00B0F0"/>
                </a:solidFill>
                <a:latin typeface="Times New Roman" pitchFamily="18" charset="0"/>
              </a:rPr>
              <a:t>RSA</a:t>
            </a:r>
            <a:r>
              <a:rPr lang="zh-CN" altLang="zh-CN" sz="2000" smtClean="0">
                <a:solidFill>
                  <a:srgbClr val="00B0F0"/>
                </a:solidFill>
                <a:latin typeface="Times New Roman" pitchFamily="18" charset="0"/>
              </a:rPr>
              <a:t>密码系统</a:t>
            </a:r>
          </a:p>
          <a:p>
            <a:pPr>
              <a:spcBef>
                <a:spcPct val="0"/>
              </a:spcBef>
            </a:pPr>
            <a:r>
              <a:rPr lang="en-US" altLang="zh-CN" sz="2000" smtClean="0">
                <a:latin typeface="Times New Roman" pitchFamily="18" charset="0"/>
              </a:rPr>
              <a:t>        RSA</a:t>
            </a:r>
            <a:r>
              <a:rPr lang="zh-CN" altLang="zh-CN" sz="2000" smtClean="0">
                <a:latin typeface="Times New Roman" pitchFamily="18" charset="0"/>
              </a:rPr>
              <a:t>其理论基础是数论中的欧拉定理，即寻求两个大素数容易，但将它们的乘积进行因式分解极其困难。基于这一原理，</a:t>
            </a:r>
            <a:r>
              <a:rPr lang="en-US" altLang="zh-CN" sz="2000" smtClean="0">
                <a:latin typeface="Times New Roman" pitchFamily="18" charset="0"/>
              </a:rPr>
              <a:t>RSA</a:t>
            </a:r>
            <a:r>
              <a:rPr lang="zh-CN" altLang="zh-CN" sz="2000" smtClean="0">
                <a:latin typeface="Times New Roman" pitchFamily="18" charset="0"/>
              </a:rPr>
              <a:t>的过程概述如下。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）用户秘密选择两个</a:t>
            </a:r>
            <a:r>
              <a:rPr lang="en-US" altLang="zh-CN" sz="2000" smtClean="0">
                <a:latin typeface="Times New Roman" pitchFamily="18" charset="0"/>
              </a:rPr>
              <a:t>100</a:t>
            </a:r>
            <a:r>
              <a:rPr lang="zh-CN" altLang="zh-CN" sz="2000" smtClean="0">
                <a:latin typeface="Times New Roman" pitchFamily="18" charset="0"/>
              </a:rPr>
              <a:t>位的十进制大素数</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q</a:t>
            </a:r>
            <a:r>
              <a:rPr lang="zh-CN" altLang="zh-CN" sz="2000" smtClean="0">
                <a:latin typeface="Times New Roman" pitchFamily="18" charset="0"/>
              </a:rPr>
              <a:t>，计算出它们的乘积</a:t>
            </a:r>
            <a:r>
              <a:rPr lang="en-US" altLang="zh-CN" sz="2000" smtClean="0">
                <a:latin typeface="Times New Roman" pitchFamily="18" charset="0"/>
              </a:rPr>
              <a:t>r</a:t>
            </a:r>
            <a:r>
              <a:rPr lang="zh-CN" altLang="zh-CN" sz="2000" smtClean="0">
                <a:latin typeface="Times New Roman" pitchFamily="18" charset="0"/>
              </a:rPr>
              <a:t>＝</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q</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）任意选取一种大整数</a:t>
            </a:r>
            <a:r>
              <a:rPr lang="en-US" altLang="zh-CN" sz="2000" smtClean="0">
                <a:latin typeface="Times New Roman" pitchFamily="18" charset="0"/>
              </a:rPr>
              <a:t>e</a:t>
            </a:r>
            <a:r>
              <a:rPr lang="zh-CN" altLang="zh-CN" sz="2000" smtClean="0">
                <a:latin typeface="Times New Roman" pitchFamily="18" charset="0"/>
              </a:rPr>
              <a:t>与（</a:t>
            </a:r>
            <a:r>
              <a:rPr lang="en-US" altLang="zh-CN" sz="2000" smtClean="0">
                <a:latin typeface="Times New Roman" pitchFamily="18" charset="0"/>
              </a:rPr>
              <a:t>p-1</a:t>
            </a:r>
            <a:r>
              <a:rPr lang="zh-CN" altLang="zh-CN" sz="2000" smtClean="0">
                <a:latin typeface="Times New Roman" pitchFamily="18" charset="0"/>
              </a:rPr>
              <a:t>）×（</a:t>
            </a:r>
            <a:r>
              <a:rPr lang="en-US" altLang="zh-CN" sz="2000" smtClean="0">
                <a:latin typeface="Times New Roman" pitchFamily="18" charset="0"/>
              </a:rPr>
              <a:t>q-1</a:t>
            </a:r>
            <a:r>
              <a:rPr lang="zh-CN" altLang="zh-CN" sz="2000" smtClean="0">
                <a:latin typeface="Times New Roman" pitchFamily="18" charset="0"/>
              </a:rPr>
              <a:t>）互质，整数</a:t>
            </a:r>
            <a:r>
              <a:rPr lang="en-US" altLang="zh-CN" sz="2000" smtClean="0">
                <a:latin typeface="Times New Roman" pitchFamily="18" charset="0"/>
              </a:rPr>
              <a:t>e</a:t>
            </a:r>
            <a:r>
              <a:rPr lang="zh-CN" altLang="zh-CN" sz="2000" smtClean="0">
                <a:latin typeface="Times New Roman" pitchFamily="18" charset="0"/>
              </a:rPr>
              <a:t>用作加密密钥，</a:t>
            </a:r>
            <a:r>
              <a:rPr lang="en-US" altLang="zh-CN" sz="2000" smtClean="0">
                <a:latin typeface="Times New Roman" pitchFamily="18" charset="0"/>
              </a:rPr>
              <a:t>e</a:t>
            </a:r>
            <a:r>
              <a:rPr lang="zh-CN" altLang="zh-CN" sz="2000" smtClean="0">
                <a:latin typeface="Times New Roman" pitchFamily="18" charset="0"/>
              </a:rPr>
              <a:t>的选取是很容易的（例如，所有大于</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q</a:t>
            </a:r>
            <a:r>
              <a:rPr lang="zh-CN" altLang="zh-CN" sz="2000" smtClean="0">
                <a:latin typeface="Times New Roman" pitchFamily="18" charset="0"/>
              </a:rPr>
              <a:t>的质数都可用作</a:t>
            </a:r>
            <a:r>
              <a:rPr lang="en-US" altLang="zh-CN" sz="2000" smtClean="0">
                <a:latin typeface="Times New Roman" pitchFamily="18" charset="0"/>
              </a:rPr>
              <a:t>e</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）确定解密密钥</a:t>
            </a:r>
            <a:r>
              <a:rPr lang="en-US" altLang="zh-CN" sz="2000" smtClean="0">
                <a:latin typeface="Times New Roman" pitchFamily="18" charset="0"/>
              </a:rPr>
              <a:t>d</a:t>
            </a:r>
            <a:r>
              <a:rPr lang="zh-CN" altLang="zh-CN" sz="2000" smtClean="0">
                <a:latin typeface="Times New Roman" pitchFamily="18" charset="0"/>
              </a:rPr>
              <a:t>。（</a:t>
            </a:r>
            <a:r>
              <a:rPr lang="en-US" altLang="zh-CN" sz="2000" smtClean="0">
                <a:latin typeface="Times New Roman" pitchFamily="18" charset="0"/>
              </a:rPr>
              <a:t>d</a:t>
            </a:r>
            <a:r>
              <a:rPr lang="zh-CN" altLang="zh-CN" sz="2000" smtClean="0">
                <a:latin typeface="Times New Roman" pitchFamily="18" charset="0"/>
              </a:rPr>
              <a:t>×</a:t>
            </a:r>
            <a:r>
              <a:rPr lang="en-US" altLang="zh-CN" sz="2000" smtClean="0">
                <a:latin typeface="Times New Roman" pitchFamily="18" charset="0"/>
              </a:rPr>
              <a:t>e</a:t>
            </a:r>
            <a:r>
              <a:rPr lang="zh-CN" altLang="zh-CN" sz="2000" smtClean="0">
                <a:latin typeface="Times New Roman" pitchFamily="18" charset="0"/>
              </a:rPr>
              <a:t>）</a:t>
            </a:r>
            <a:r>
              <a:rPr lang="en-US" altLang="zh-CN" sz="2000" smtClean="0">
                <a:latin typeface="Times New Roman" pitchFamily="18" charset="0"/>
              </a:rPr>
              <a:t>mod[</a:t>
            </a:r>
            <a:r>
              <a:rPr lang="zh-CN" altLang="zh-CN" sz="2000" smtClean="0">
                <a:latin typeface="Times New Roman" pitchFamily="18" charset="0"/>
              </a:rPr>
              <a:t>（</a:t>
            </a:r>
            <a:r>
              <a:rPr lang="en-US" altLang="zh-CN" sz="2000" smtClean="0">
                <a:latin typeface="Times New Roman" pitchFamily="18" charset="0"/>
              </a:rPr>
              <a:t>p-1</a:t>
            </a:r>
            <a:r>
              <a:rPr lang="zh-CN" altLang="zh-CN" sz="2000" smtClean="0">
                <a:latin typeface="Times New Roman" pitchFamily="18" charset="0"/>
              </a:rPr>
              <a:t>）×（</a:t>
            </a:r>
            <a:r>
              <a:rPr lang="en-US" altLang="zh-CN" sz="2000" smtClean="0">
                <a:latin typeface="Times New Roman" pitchFamily="18" charset="0"/>
              </a:rPr>
              <a:t>q-1</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。根据</a:t>
            </a:r>
            <a:r>
              <a:rPr lang="en-US" altLang="zh-CN" sz="2000" smtClean="0">
                <a:latin typeface="Times New Roman" pitchFamily="18" charset="0"/>
              </a:rPr>
              <a:t>e</a:t>
            </a:r>
            <a:r>
              <a:rPr lang="zh-CN" altLang="zh-CN" sz="2000" smtClean="0">
                <a:latin typeface="Times New Roman" pitchFamily="18" charset="0"/>
              </a:rPr>
              <a:t>、</a:t>
            </a:r>
            <a:r>
              <a:rPr lang="en-US" altLang="zh-CN" sz="2000" smtClean="0">
                <a:latin typeface="Times New Roman" pitchFamily="18" charset="0"/>
              </a:rPr>
              <a:t>p</a:t>
            </a:r>
            <a:r>
              <a:rPr lang="zh-CN" altLang="zh-CN" sz="2000" smtClean="0">
                <a:latin typeface="Times New Roman" pitchFamily="18" charset="0"/>
              </a:rPr>
              <a:t>和</a:t>
            </a:r>
            <a:r>
              <a:rPr lang="en-US" altLang="zh-CN" sz="2000" smtClean="0">
                <a:latin typeface="Times New Roman" pitchFamily="18" charset="0"/>
              </a:rPr>
              <a:t>q</a:t>
            </a:r>
            <a:r>
              <a:rPr lang="zh-CN" altLang="zh-CN" sz="2000" smtClean="0">
                <a:latin typeface="Times New Roman" pitchFamily="18" charset="0"/>
              </a:rPr>
              <a:t>很容易计算出</a:t>
            </a:r>
            <a:r>
              <a:rPr lang="en-US" altLang="zh-CN" sz="2000" smtClean="0">
                <a:latin typeface="Times New Roman" pitchFamily="18" charset="0"/>
              </a:rPr>
              <a:t>d</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）公开整数</a:t>
            </a:r>
            <a:r>
              <a:rPr lang="en-US" altLang="zh-CN" sz="2000" smtClean="0">
                <a:latin typeface="Times New Roman" pitchFamily="18" charset="0"/>
              </a:rPr>
              <a:t>r</a:t>
            </a:r>
            <a:r>
              <a:rPr lang="zh-CN" altLang="zh-CN" sz="2000" smtClean="0">
                <a:latin typeface="Times New Roman" pitchFamily="18" charset="0"/>
              </a:rPr>
              <a:t>和</a:t>
            </a:r>
            <a:r>
              <a:rPr lang="en-US" altLang="zh-CN" sz="2000" smtClean="0">
                <a:latin typeface="Times New Roman" pitchFamily="18" charset="0"/>
              </a:rPr>
              <a:t>e</a:t>
            </a:r>
            <a:r>
              <a:rPr lang="zh-CN" altLang="zh-CN" sz="2000" smtClean="0">
                <a:latin typeface="Times New Roman" pitchFamily="18" charset="0"/>
              </a:rPr>
              <a:t>，但不公开</a:t>
            </a:r>
            <a:r>
              <a:rPr lang="en-US" altLang="zh-CN" sz="2000" smtClean="0">
                <a:latin typeface="Times New Roman" pitchFamily="18" charset="0"/>
              </a:rPr>
              <a:t>d</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）将明文</a:t>
            </a:r>
            <a:r>
              <a:rPr lang="en-US" altLang="zh-CN" sz="2000" smtClean="0">
                <a:latin typeface="Times New Roman" pitchFamily="18" charset="0"/>
              </a:rPr>
              <a:t>p</a:t>
            </a:r>
            <a:r>
              <a:rPr lang="zh-CN" altLang="zh-CN" sz="2000" smtClean="0">
                <a:latin typeface="Times New Roman" pitchFamily="18" charset="0"/>
              </a:rPr>
              <a:t>（假设</a:t>
            </a:r>
            <a:r>
              <a:rPr lang="en-US" altLang="zh-CN" sz="2000" smtClean="0">
                <a:latin typeface="Times New Roman" pitchFamily="18" charset="0"/>
              </a:rPr>
              <a:t>p</a:t>
            </a:r>
            <a:r>
              <a:rPr lang="zh-CN" altLang="zh-CN" sz="2000" smtClean="0">
                <a:latin typeface="Times New Roman" pitchFamily="18" charset="0"/>
              </a:rPr>
              <a:t>是一个小于</a:t>
            </a:r>
            <a:r>
              <a:rPr lang="en-US" altLang="zh-CN" sz="2000" smtClean="0">
                <a:latin typeface="Times New Roman" pitchFamily="18" charset="0"/>
              </a:rPr>
              <a:t>r</a:t>
            </a:r>
            <a:r>
              <a:rPr lang="zh-CN" altLang="zh-CN" sz="2000" smtClean="0">
                <a:latin typeface="Times New Roman" pitchFamily="18" charset="0"/>
              </a:rPr>
              <a:t>的整数）加密为密文</a:t>
            </a:r>
            <a:r>
              <a:rPr lang="en-US" altLang="zh-CN" sz="2000" smtClean="0">
                <a:latin typeface="Times New Roman" pitchFamily="18" charset="0"/>
              </a:rPr>
              <a:t>C</a:t>
            </a:r>
            <a:r>
              <a:rPr lang="zh-CN" altLang="zh-CN" sz="2000" smtClean="0">
                <a:latin typeface="Times New Roman" pitchFamily="18" charset="0"/>
              </a:rPr>
              <a:t>，计算方法是</a:t>
            </a:r>
          </a:p>
          <a:p>
            <a:pPr>
              <a:spcBef>
                <a:spcPct val="0"/>
              </a:spcBef>
            </a:pPr>
            <a:r>
              <a:rPr lang="en-US" altLang="zh-CN" sz="2000" smtClean="0">
                <a:latin typeface="Times New Roman" pitchFamily="18" charset="0"/>
              </a:rPr>
              <a:t>                                                          C</a:t>
            </a:r>
            <a:r>
              <a:rPr lang="zh-CN" altLang="zh-CN" sz="2000" smtClean="0">
                <a:latin typeface="Times New Roman" pitchFamily="18" charset="0"/>
              </a:rPr>
              <a:t>＝</a:t>
            </a:r>
            <a:r>
              <a:rPr lang="en-US" altLang="zh-CN" sz="2000" smtClean="0">
                <a:latin typeface="Times New Roman" pitchFamily="18" charset="0"/>
              </a:rPr>
              <a:t>p</a:t>
            </a:r>
            <a:r>
              <a:rPr lang="en-US" altLang="zh-CN" sz="2000" baseline="30000" smtClean="0">
                <a:latin typeface="Times New Roman" pitchFamily="18" charset="0"/>
              </a:rPr>
              <a:t>e</a:t>
            </a:r>
            <a:r>
              <a:rPr lang="en-US" altLang="zh-CN" sz="2000" smtClean="0">
                <a:latin typeface="Times New Roman" pitchFamily="18" charset="0"/>
              </a:rPr>
              <a:t>mod r</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）将密文</a:t>
            </a:r>
            <a:r>
              <a:rPr lang="en-US" altLang="zh-CN" sz="2000" smtClean="0">
                <a:latin typeface="Times New Roman" pitchFamily="18" charset="0"/>
              </a:rPr>
              <a:t>C</a:t>
            </a:r>
            <a:r>
              <a:rPr lang="zh-CN" altLang="zh-CN" sz="2000" smtClean="0">
                <a:latin typeface="Times New Roman" pitchFamily="18" charset="0"/>
              </a:rPr>
              <a:t>解密为明文</a:t>
            </a:r>
            <a:r>
              <a:rPr lang="en-US" altLang="zh-CN" sz="2000" smtClean="0">
                <a:latin typeface="Times New Roman" pitchFamily="18" charset="0"/>
              </a:rPr>
              <a:t>P</a:t>
            </a:r>
            <a:r>
              <a:rPr lang="zh-CN" altLang="zh-CN" sz="2000" smtClean="0">
                <a:latin typeface="Times New Roman" pitchFamily="18" charset="0"/>
              </a:rPr>
              <a:t>，计算方法是</a:t>
            </a:r>
          </a:p>
          <a:p>
            <a:pPr>
              <a:spcBef>
                <a:spcPct val="0"/>
              </a:spcBef>
            </a:pPr>
            <a:r>
              <a:rPr lang="en-US" altLang="zh-CN" sz="2000" smtClean="0">
                <a:latin typeface="Times New Roman" pitchFamily="18" charset="0"/>
              </a:rPr>
              <a:t>                                                          p</a:t>
            </a:r>
            <a:r>
              <a:rPr lang="zh-CN" altLang="zh-CN" sz="2000" smtClean="0">
                <a:latin typeface="Times New Roman" pitchFamily="18" charset="0"/>
              </a:rPr>
              <a:t>＝</a:t>
            </a:r>
            <a:r>
              <a:rPr lang="en-US" altLang="zh-CN" sz="2000" smtClean="0">
                <a:latin typeface="Times New Roman" pitchFamily="18" charset="0"/>
              </a:rPr>
              <a:t>C</a:t>
            </a:r>
            <a:r>
              <a:rPr lang="en-US" altLang="zh-CN" sz="2000" baseline="30000" smtClean="0">
                <a:latin typeface="Times New Roman" pitchFamily="18" charset="0"/>
              </a:rPr>
              <a:t>d</a:t>
            </a:r>
            <a:r>
              <a:rPr lang="en-US" altLang="zh-CN" sz="2000" smtClean="0">
                <a:latin typeface="Times New Roman" pitchFamily="18" charset="0"/>
              </a:rPr>
              <a:t>mod r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但是，只根据</a:t>
            </a:r>
            <a:r>
              <a:rPr lang="en-US" altLang="zh-CN" sz="2000" smtClean="0">
                <a:latin typeface="Times New Roman" pitchFamily="18" charset="0"/>
              </a:rPr>
              <a:t>r</a:t>
            </a:r>
            <a:r>
              <a:rPr lang="zh-CN" altLang="zh-CN" sz="2000" smtClean="0">
                <a:latin typeface="Times New Roman" pitchFamily="18" charset="0"/>
              </a:rPr>
              <a:t>和</a:t>
            </a:r>
            <a:r>
              <a:rPr lang="en-US" altLang="zh-CN" sz="2000" smtClean="0">
                <a:latin typeface="Times New Roman" pitchFamily="18" charset="0"/>
              </a:rPr>
              <a:t>e</a:t>
            </a:r>
            <a:r>
              <a:rPr lang="zh-CN" altLang="zh-CN" sz="2000" smtClean="0">
                <a:latin typeface="Times New Roman" pitchFamily="18" charset="0"/>
              </a:rPr>
              <a:t>（不是</a:t>
            </a:r>
            <a:r>
              <a:rPr lang="en-US" altLang="zh-CN" sz="2000" smtClean="0">
                <a:latin typeface="Times New Roman" pitchFamily="18" charset="0"/>
              </a:rPr>
              <a:t>p</a:t>
            </a:r>
            <a:r>
              <a:rPr lang="zh-CN" altLang="zh-CN" sz="2000" smtClean="0">
                <a:latin typeface="Times New Roman" pitchFamily="18" charset="0"/>
              </a:rPr>
              <a:t>和</a:t>
            </a:r>
            <a:r>
              <a:rPr lang="en-US" altLang="zh-CN" sz="2000" smtClean="0">
                <a:latin typeface="Times New Roman" pitchFamily="18" charset="0"/>
              </a:rPr>
              <a:t>q</a:t>
            </a:r>
            <a:r>
              <a:rPr lang="zh-CN" altLang="zh-CN" sz="2000" smtClean="0">
                <a:latin typeface="Times New Roman" pitchFamily="18" charset="0"/>
              </a:rPr>
              <a:t>）要计算出</a:t>
            </a:r>
            <a:r>
              <a:rPr lang="en-US" altLang="zh-CN" sz="2000" smtClean="0">
                <a:latin typeface="Times New Roman" pitchFamily="18" charset="0"/>
              </a:rPr>
              <a:t>d</a:t>
            </a:r>
            <a:r>
              <a:rPr lang="zh-CN" altLang="zh-CN" sz="2000" smtClean="0">
                <a:latin typeface="Times New Roman" pitchFamily="18" charset="0"/>
              </a:rPr>
              <a:t>是不可能的。因此，任何人都可以对明文进行加密，但只有授权用户知道</a:t>
            </a:r>
            <a:r>
              <a:rPr lang="en-US" altLang="zh-CN" sz="2000" smtClean="0">
                <a:latin typeface="Times New Roman" pitchFamily="18" charset="0"/>
              </a:rPr>
              <a:t>d</a:t>
            </a:r>
            <a:r>
              <a:rPr lang="zh-CN" altLang="zh-CN" sz="2000" smtClean="0">
                <a:latin typeface="Times New Roman" pitchFamily="18" charset="0"/>
              </a:rPr>
              <a:t>才可以对密文进行解密。</a:t>
            </a:r>
          </a:p>
          <a:p>
            <a:pPr>
              <a:spcBef>
                <a:spcPct val="0"/>
              </a:spcBef>
            </a:pPr>
            <a:r>
              <a:rPr lang="en-US" altLang="zh-CN" sz="2000" smtClean="0">
                <a:latin typeface="Times New Roman" pitchFamily="18" charset="0"/>
              </a:rPr>
              <a:t>        </a:t>
            </a:r>
            <a:r>
              <a:rPr lang="zh-CN" altLang="zh-CN" sz="2000" smtClean="0">
                <a:latin typeface="Times New Roman" pitchFamily="18" charset="0"/>
              </a:rPr>
              <a:t>一般要求</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q</a:t>
            </a:r>
            <a:r>
              <a:rPr lang="zh-CN" altLang="zh-CN" sz="2000" smtClean="0">
                <a:latin typeface="Times New Roman" pitchFamily="18" charset="0"/>
              </a:rPr>
              <a:t>为安全素数，</a:t>
            </a:r>
            <a:r>
              <a:rPr lang="en-US" altLang="zh-CN" sz="2000" smtClean="0">
                <a:latin typeface="Times New Roman" pitchFamily="18" charset="0"/>
              </a:rPr>
              <a:t>r</a:t>
            </a:r>
            <a:r>
              <a:rPr lang="zh-CN" altLang="zh-CN" sz="2000" smtClean="0">
                <a:latin typeface="Times New Roman" pitchFamily="18" charset="0"/>
              </a:rPr>
              <a:t>的长度大于</a:t>
            </a:r>
            <a:r>
              <a:rPr lang="en-US" altLang="zh-CN" sz="2000" smtClean="0">
                <a:latin typeface="Times New Roman" pitchFamily="18" charset="0"/>
              </a:rPr>
              <a:t>512 bit</a:t>
            </a:r>
            <a:r>
              <a:rPr lang="zh-CN" altLang="zh-CN" sz="2000" smtClean="0">
                <a:latin typeface="Times New Roman" pitchFamily="18" charset="0"/>
              </a:rPr>
              <a:t>，这主要是因为</a:t>
            </a:r>
            <a:r>
              <a:rPr lang="en-US" altLang="zh-CN" sz="2000" smtClean="0">
                <a:latin typeface="Times New Roman" pitchFamily="18" charset="0"/>
              </a:rPr>
              <a:t>RSA</a:t>
            </a:r>
            <a:r>
              <a:rPr lang="zh-CN" altLang="zh-CN" sz="2000" smtClean="0">
                <a:latin typeface="Times New Roman" pitchFamily="18" charset="0"/>
              </a:rPr>
              <a:t>算法的安全性依赖于因子分解大数问题。</a:t>
            </a:r>
          </a:p>
          <a:p>
            <a:pPr>
              <a:spcBef>
                <a:spcPct val="0"/>
              </a:spcBef>
            </a:pPr>
            <a:endParaRPr lang="zh-CN" altLang="zh-CN" sz="2000"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第二节 </a:t>
            </a:r>
            <a:r>
              <a:rPr lang="zh-CN" altLang="zh-CN" smtClean="0"/>
              <a:t>数据加密</a:t>
            </a:r>
          </a:p>
        </p:txBody>
      </p:sp>
      <p:sp>
        <p:nvSpPr>
          <p:cNvPr id="24579" name="内容占位符 2"/>
          <p:cNvSpPr>
            <a:spLocks noGrp="1"/>
          </p:cNvSpPr>
          <p:nvPr>
            <p:ph idx="1"/>
          </p:nvPr>
        </p:nvSpPr>
        <p:spPr>
          <a:xfrm>
            <a:off x="0" y="1052513"/>
            <a:ext cx="9144000" cy="5761037"/>
          </a:xfrm>
        </p:spPr>
        <p:txBody>
          <a:bodyPr/>
          <a:lstStyle/>
          <a:p>
            <a:pPr>
              <a:spcBef>
                <a:spcPct val="0"/>
              </a:spcBef>
            </a:pPr>
            <a:r>
              <a:rPr lang="zh-CN" altLang="zh-CN" smtClean="0">
                <a:solidFill>
                  <a:srgbClr val="FF0000"/>
                </a:solidFill>
              </a:rPr>
              <a:t>公开密钥体制</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a:t>
            </a:r>
            <a:r>
              <a:rPr lang="en-US" altLang="zh-CN" sz="2000" smtClean="0">
                <a:solidFill>
                  <a:srgbClr val="00B0F0"/>
                </a:solidFill>
                <a:latin typeface="Times New Roman" pitchFamily="18" charset="0"/>
              </a:rPr>
              <a:t>RSA</a:t>
            </a:r>
            <a:r>
              <a:rPr lang="zh-CN" altLang="zh-CN" sz="2000" smtClean="0">
                <a:solidFill>
                  <a:srgbClr val="00B0F0"/>
                </a:solidFill>
                <a:latin typeface="Times New Roman" pitchFamily="18" charset="0"/>
              </a:rPr>
              <a:t>密码系统</a:t>
            </a:r>
          </a:p>
          <a:p>
            <a:pPr>
              <a:spcBef>
                <a:spcPct val="0"/>
              </a:spcBef>
            </a:pPr>
            <a:r>
              <a:rPr lang="en-US" altLang="zh-CN" sz="2000" smtClean="0">
                <a:latin typeface="Times New Roman" pitchFamily="18" charset="0"/>
              </a:rPr>
              <a:t>        </a:t>
            </a:r>
            <a:r>
              <a:rPr lang="zh-CN" altLang="zh-CN" sz="2000" smtClean="0">
                <a:latin typeface="Times New Roman" pitchFamily="18" charset="0"/>
              </a:rPr>
              <a:t>例如，选取</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q</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，试计算出</a:t>
            </a:r>
            <a:r>
              <a:rPr lang="en-US" altLang="zh-CN" sz="2000" smtClean="0">
                <a:latin typeface="Times New Roman" pitchFamily="18" charset="0"/>
              </a:rPr>
              <a:t>d</a:t>
            </a:r>
            <a:r>
              <a:rPr lang="zh-CN" altLang="zh-CN" sz="2000" smtClean="0">
                <a:latin typeface="Times New Roman" pitchFamily="18" charset="0"/>
              </a:rPr>
              <a:t>和</a:t>
            </a:r>
            <a:r>
              <a:rPr lang="en-US" altLang="zh-CN" sz="2000" smtClean="0">
                <a:latin typeface="Times New Roman" pitchFamily="18" charset="0"/>
              </a:rPr>
              <a:t>e</a:t>
            </a:r>
            <a:r>
              <a:rPr lang="zh-CN" altLang="zh-CN" sz="2000" smtClean="0">
                <a:latin typeface="Times New Roman" pitchFamily="18" charset="0"/>
              </a:rPr>
              <a:t>分别是多少？假设明文是整数</a:t>
            </a:r>
            <a:r>
              <a:rPr lang="en-US" altLang="zh-CN" sz="2000" smtClean="0">
                <a:latin typeface="Times New Roman" pitchFamily="18" charset="0"/>
              </a:rPr>
              <a:t>13</a:t>
            </a:r>
            <a:r>
              <a:rPr lang="zh-CN" altLang="zh-CN" sz="2000" smtClean="0">
                <a:latin typeface="Times New Roman" pitchFamily="18" charset="0"/>
              </a:rPr>
              <a:t>，请给出密文数字。</a:t>
            </a:r>
          </a:p>
          <a:p>
            <a:pPr>
              <a:spcBef>
                <a:spcPct val="0"/>
              </a:spcBef>
            </a:pPr>
            <a:r>
              <a:rPr lang="zh-CN" altLang="zh-CN" sz="2000" smtClean="0">
                <a:latin typeface="Times New Roman" pitchFamily="18" charset="0"/>
              </a:rPr>
              <a:t>解：如果选取</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q</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，则</a:t>
            </a:r>
            <a:r>
              <a:rPr lang="en-US" altLang="zh-CN" sz="2000" smtClean="0">
                <a:latin typeface="Times New Roman" pitchFamily="18" charset="0"/>
              </a:rPr>
              <a:t>r</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p-1</a:t>
            </a:r>
            <a:r>
              <a:rPr lang="zh-CN" altLang="zh-CN" sz="2000" smtClean="0">
                <a:latin typeface="Times New Roman" pitchFamily="18" charset="0"/>
              </a:rPr>
              <a:t>）×（</a:t>
            </a:r>
            <a:r>
              <a:rPr lang="en-US" altLang="zh-CN" sz="2000" smtClean="0">
                <a:latin typeface="Times New Roman" pitchFamily="18" charset="0"/>
              </a:rPr>
              <a:t>q-1</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。选取</a:t>
            </a:r>
            <a:r>
              <a:rPr lang="en-US" altLang="zh-CN" sz="2000" smtClean="0">
                <a:latin typeface="Times New Roman" pitchFamily="18" charset="0"/>
              </a:rPr>
              <a:t>e</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（大于</a:t>
            </a:r>
            <a:r>
              <a:rPr lang="en-US" altLang="zh-CN" sz="2000" smtClean="0">
                <a:latin typeface="Times New Roman" pitchFamily="18" charset="0"/>
              </a:rPr>
              <a:t>p</a:t>
            </a:r>
            <a:r>
              <a:rPr lang="zh-CN" altLang="zh-CN" sz="2000" smtClean="0">
                <a:latin typeface="Times New Roman" pitchFamily="18" charset="0"/>
              </a:rPr>
              <a:t>和</a:t>
            </a:r>
            <a:r>
              <a:rPr lang="en-US" altLang="zh-CN" sz="2000" smtClean="0">
                <a:latin typeface="Times New Roman" pitchFamily="18" charset="0"/>
              </a:rPr>
              <a:t>q</a:t>
            </a:r>
            <a:r>
              <a:rPr lang="zh-CN" altLang="zh-CN" sz="2000" smtClean="0">
                <a:latin typeface="Times New Roman" pitchFamily="18" charset="0"/>
              </a:rPr>
              <a:t>的质数），通过（</a:t>
            </a:r>
            <a:r>
              <a:rPr lang="en-US" altLang="zh-CN" sz="2000" smtClean="0">
                <a:latin typeface="Times New Roman" pitchFamily="18" charset="0"/>
              </a:rPr>
              <a:t>d</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mod8</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，计算出</a:t>
            </a:r>
            <a:r>
              <a:rPr lang="en-US" altLang="zh-CN" sz="2000" smtClean="0">
                <a:latin typeface="Times New Roman" pitchFamily="18" charset="0"/>
              </a:rPr>
              <a:t>d</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p>
          <a:p>
            <a:pPr>
              <a:spcBef>
                <a:spcPct val="0"/>
              </a:spcBef>
            </a:pPr>
            <a:r>
              <a:rPr lang="zh-CN" altLang="zh-CN" sz="2000" smtClean="0">
                <a:latin typeface="Times New Roman" pitchFamily="18" charset="0"/>
              </a:rPr>
              <a:t>假设明文为整数</a:t>
            </a:r>
            <a:r>
              <a:rPr lang="en-US" altLang="zh-CN" sz="2000" smtClean="0">
                <a:latin typeface="Times New Roman" pitchFamily="18" charset="0"/>
              </a:rPr>
              <a:t>13</a:t>
            </a:r>
            <a:r>
              <a:rPr lang="zh-CN" altLang="zh-CN" sz="2000" smtClean="0">
                <a:latin typeface="Times New Roman" pitchFamily="18" charset="0"/>
              </a:rPr>
              <a:t>，则密文</a:t>
            </a:r>
            <a:r>
              <a:rPr lang="en-US" altLang="zh-CN" sz="2000" smtClean="0">
                <a:latin typeface="Times New Roman" pitchFamily="18" charset="0"/>
              </a:rPr>
              <a:t>C</a:t>
            </a:r>
            <a:r>
              <a:rPr lang="zh-CN" altLang="zh-CN" sz="2000" smtClean="0">
                <a:latin typeface="Times New Roman" pitchFamily="18" charset="0"/>
              </a:rPr>
              <a:t>为</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zh-CN" altLang="zh-CN" sz="2000" smtClean="0">
                <a:latin typeface="Times New Roman" pitchFamily="18" charset="0"/>
              </a:rPr>
              <a:t>因此，复原明文为</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RSA</a:t>
            </a:r>
            <a:r>
              <a:rPr lang="zh-CN" altLang="zh-CN" sz="2000" smtClean="0">
                <a:latin typeface="Times New Roman" pitchFamily="18" charset="0"/>
              </a:rPr>
              <a:t>是研究最为广泛的一种公钥算法，从提出到现在已经近二十年，经历了各种攻击的考验，并逐渐被人们所接受，是目前最优秀的公钥方案之一。</a:t>
            </a:r>
            <a:r>
              <a:rPr lang="en-US" altLang="zh-CN" sz="2000" smtClean="0">
                <a:latin typeface="Times New Roman" pitchFamily="18" charset="0"/>
              </a:rPr>
              <a:t>RSA</a:t>
            </a:r>
            <a:r>
              <a:rPr lang="zh-CN" altLang="zh-CN" sz="2000" smtClean="0">
                <a:latin typeface="Times New Roman" pitchFamily="18" charset="0"/>
              </a:rPr>
              <a:t>的安全性依赖于大数的因子分解，但并没有从理论上证明破译</a:t>
            </a:r>
            <a:r>
              <a:rPr lang="en-US" altLang="zh-CN" sz="2000" smtClean="0">
                <a:latin typeface="Times New Roman" pitchFamily="18" charset="0"/>
              </a:rPr>
              <a:t>RSA</a:t>
            </a:r>
            <a:r>
              <a:rPr lang="zh-CN" altLang="zh-CN" sz="2000" smtClean="0">
                <a:latin typeface="Times New Roman" pitchFamily="18" charset="0"/>
              </a:rPr>
              <a:t>的难度与大数分解难度等价。</a:t>
            </a:r>
            <a:r>
              <a:rPr lang="en-US" altLang="zh-CN" sz="2000" smtClean="0">
                <a:latin typeface="Times New Roman" pitchFamily="18" charset="0"/>
              </a:rPr>
              <a:t>RSA</a:t>
            </a:r>
            <a:r>
              <a:rPr lang="zh-CN" altLang="zh-CN" sz="2000" smtClean="0">
                <a:latin typeface="Times New Roman" pitchFamily="18" charset="0"/>
              </a:rPr>
              <a:t>也存在一些缺点，例如，</a:t>
            </a:r>
            <a:r>
              <a:rPr lang="en-US" altLang="zh-CN" sz="2000" smtClean="0">
                <a:latin typeface="Times New Roman" pitchFamily="18" charset="0"/>
              </a:rPr>
              <a:t>RSA</a:t>
            </a:r>
            <a:r>
              <a:rPr lang="zh-CN" altLang="zh-CN" sz="2000" smtClean="0">
                <a:latin typeface="Times New Roman" pitchFamily="18" charset="0"/>
              </a:rPr>
              <a:t>产生密钥很麻烦，并且受到素数产生技术的限制，难以做到一次一密钥，另外，分组长度太大。 </a:t>
            </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3429000"/>
            <a:ext cx="73929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4221163"/>
            <a:ext cx="6786562"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第二节 </a:t>
            </a:r>
            <a:r>
              <a:rPr lang="zh-CN" altLang="zh-CN" smtClean="0"/>
              <a:t>数据加密</a:t>
            </a:r>
          </a:p>
        </p:txBody>
      </p:sp>
      <p:sp>
        <p:nvSpPr>
          <p:cNvPr id="25603" name="内容占位符 2"/>
          <p:cNvSpPr>
            <a:spLocks noGrp="1"/>
          </p:cNvSpPr>
          <p:nvPr>
            <p:ph idx="1"/>
          </p:nvPr>
        </p:nvSpPr>
        <p:spPr>
          <a:xfrm>
            <a:off x="0" y="1052513"/>
            <a:ext cx="9144000" cy="5761037"/>
          </a:xfrm>
        </p:spPr>
        <p:txBody>
          <a:bodyPr/>
          <a:lstStyle/>
          <a:p>
            <a:pPr>
              <a:spcBef>
                <a:spcPct val="0"/>
              </a:spcBef>
            </a:pPr>
            <a:r>
              <a:rPr lang="zh-CN" altLang="zh-CN" smtClean="0">
                <a:solidFill>
                  <a:srgbClr val="FF0000"/>
                </a:solidFill>
              </a:rPr>
              <a:t>公开密钥体制</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3.  Diffie-Hellman</a:t>
            </a:r>
            <a:r>
              <a:rPr lang="zh-CN" altLang="zh-CN" sz="2000" smtClean="0">
                <a:solidFill>
                  <a:srgbClr val="00B0F0"/>
                </a:solidFill>
                <a:latin typeface="Times New Roman" pitchFamily="18" charset="0"/>
              </a:rPr>
              <a:t>密钥交换</a:t>
            </a:r>
          </a:p>
          <a:p>
            <a:pPr>
              <a:spcBef>
                <a:spcPct val="0"/>
              </a:spcBef>
            </a:pPr>
            <a:r>
              <a:rPr lang="en-US" altLang="zh-CN" sz="2000" smtClean="0">
                <a:latin typeface="Times New Roman" pitchFamily="18" charset="0"/>
              </a:rPr>
              <a:t>        </a:t>
            </a:r>
            <a:r>
              <a:rPr lang="zh-CN" altLang="zh-CN" sz="2000" smtClean="0">
                <a:latin typeface="Times New Roman" pitchFamily="18" charset="0"/>
              </a:rPr>
              <a:t>为了保证密钥的安全性，后来有人提出了密钥交换。它是指通信双方交换会话密钥，用于对通信双方后续连接所传输的信息进行加密。每次逻辑连接使用一把新的会话密钥，用完就丢弃。</a:t>
            </a:r>
            <a:r>
              <a:rPr lang="en-US" altLang="zh-CN" sz="2000" smtClean="0">
                <a:latin typeface="Times New Roman" pitchFamily="18" charset="0"/>
              </a:rPr>
              <a:t>Diffie-Hellman</a:t>
            </a:r>
            <a:r>
              <a:rPr lang="zh-CN" altLang="zh-CN" sz="2000" smtClean="0">
                <a:latin typeface="Times New Roman" pitchFamily="18" charset="0"/>
              </a:rPr>
              <a:t>算法是第一个公开密钥算法，发明于</a:t>
            </a:r>
            <a:r>
              <a:rPr lang="en-US" altLang="zh-CN" sz="2000" smtClean="0">
                <a:latin typeface="Times New Roman" pitchFamily="18" charset="0"/>
              </a:rPr>
              <a:t>1976</a:t>
            </a:r>
            <a:r>
              <a:rPr lang="zh-CN" altLang="zh-CN" sz="2000" smtClean="0">
                <a:latin typeface="Times New Roman" pitchFamily="18" charset="0"/>
              </a:rPr>
              <a:t>年。此算法能够用于密钥分配，但不能用于加密或解密信息。</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以下是</a:t>
            </a:r>
            <a:r>
              <a:rPr lang="en-US" altLang="zh-CN" sz="2000" smtClean="0">
                <a:latin typeface="Times New Roman" pitchFamily="18" charset="0"/>
              </a:rPr>
              <a:t>Diffie-Hellman</a:t>
            </a:r>
            <a:r>
              <a:rPr lang="zh-CN" altLang="zh-CN" sz="2000" smtClean="0">
                <a:latin typeface="Times New Roman" pitchFamily="18" charset="0"/>
              </a:rPr>
              <a:t>密钥交换协议：</a:t>
            </a:r>
          </a:p>
          <a:p>
            <a:pPr>
              <a:spcBef>
                <a:spcPct val="0"/>
              </a:spcBef>
            </a:pPr>
            <a:r>
              <a:rPr lang="en-US" altLang="zh-CN" sz="2000" smtClean="0">
                <a:latin typeface="Times New Roman" pitchFamily="18" charset="0"/>
              </a:rPr>
              <a:t>        </a:t>
            </a:r>
            <a:r>
              <a:rPr lang="zh-CN" altLang="zh-CN" sz="2000" smtClean="0">
                <a:latin typeface="Times New Roman" pitchFamily="18" charset="0"/>
              </a:rPr>
              <a:t>设</a:t>
            </a:r>
            <a:r>
              <a:rPr lang="en-US" altLang="zh-CN" sz="2000" smtClean="0">
                <a:latin typeface="Times New Roman" pitchFamily="18" charset="0"/>
              </a:rPr>
              <a:t>p</a:t>
            </a:r>
            <a:r>
              <a:rPr lang="zh-CN" altLang="zh-CN" sz="2000" smtClean="0">
                <a:latin typeface="Times New Roman" pitchFamily="18" charset="0"/>
              </a:rPr>
              <a:t>为</a:t>
            </a:r>
            <a:r>
              <a:rPr lang="en-US" altLang="zh-CN" sz="2000" smtClean="0">
                <a:latin typeface="Times New Roman" pitchFamily="18" charset="0"/>
              </a:rPr>
              <a:t>512bit</a:t>
            </a:r>
            <a:r>
              <a:rPr lang="zh-CN" altLang="zh-CN" sz="2000" smtClean="0">
                <a:latin typeface="Times New Roman" pitchFamily="18" charset="0"/>
              </a:rPr>
              <a:t>以上大素数，</a:t>
            </a:r>
            <a:r>
              <a:rPr lang="en-US" altLang="zh-CN" sz="2000" smtClean="0">
                <a:latin typeface="Times New Roman" pitchFamily="18" charset="0"/>
              </a:rPr>
              <a:t>g</a:t>
            </a:r>
            <a:r>
              <a:rPr lang="zh-CN" altLang="zh-CN" sz="2000" smtClean="0">
                <a:latin typeface="Times New Roman" pitchFamily="18" charset="0"/>
              </a:rPr>
              <a:t>为</a:t>
            </a:r>
            <a:r>
              <a:rPr lang="en-US" altLang="zh-CN" sz="2000" smtClean="0">
                <a:latin typeface="Times New Roman" pitchFamily="18" charset="0"/>
              </a:rPr>
              <a:t>p</a:t>
            </a:r>
            <a:r>
              <a:rPr lang="zh-CN" altLang="zh-CN" sz="2000" smtClean="0">
                <a:latin typeface="Times New Roman" pitchFamily="18" charset="0"/>
              </a:rPr>
              <a:t>的本原根，本原根的定义中，称</a:t>
            </a:r>
            <a:r>
              <a:rPr lang="en-US" altLang="zh-CN" sz="2000" smtClean="0">
                <a:latin typeface="Times New Roman" pitchFamily="18" charset="0"/>
              </a:rPr>
              <a:t>A</a:t>
            </a:r>
            <a:r>
              <a:rPr lang="zh-CN" altLang="zh-CN" sz="2000" smtClean="0">
                <a:latin typeface="Times New Roman" pitchFamily="18" charset="0"/>
              </a:rPr>
              <a:t>为模</a:t>
            </a:r>
            <a:r>
              <a:rPr lang="en-US" altLang="zh-CN" sz="2000" smtClean="0">
                <a:latin typeface="Times New Roman" pitchFamily="18" charset="0"/>
              </a:rPr>
              <a:t>n</a:t>
            </a:r>
            <a:r>
              <a:rPr lang="zh-CN" altLang="zh-CN" sz="2000" smtClean="0">
                <a:latin typeface="Times New Roman" pitchFamily="18" charset="0"/>
              </a:rPr>
              <a:t>的本原根，如果</a:t>
            </a:r>
            <a:r>
              <a:rPr lang="en-US" altLang="zh-CN" sz="2000" smtClean="0">
                <a:latin typeface="Times New Roman" pitchFamily="18" charset="0"/>
              </a:rPr>
              <a:t>φ</a:t>
            </a:r>
            <a:r>
              <a:rPr lang="zh-CN" altLang="zh-CN" sz="2000" smtClean="0">
                <a:latin typeface="Times New Roman" pitchFamily="18" charset="0"/>
              </a:rPr>
              <a:t>（</a:t>
            </a:r>
            <a:r>
              <a:rPr lang="en-US" altLang="zh-CN" sz="2000" smtClean="0">
                <a:latin typeface="Times New Roman" pitchFamily="18" charset="0"/>
              </a:rPr>
              <a:t>n</a:t>
            </a:r>
            <a:r>
              <a:rPr lang="zh-CN" altLang="zh-CN" sz="2000" smtClean="0">
                <a:latin typeface="Times New Roman" pitchFamily="18" charset="0"/>
              </a:rPr>
              <a:t>）是使</a:t>
            </a:r>
            <a:r>
              <a:rPr lang="en-US" altLang="zh-CN" sz="2000" smtClean="0">
                <a:latin typeface="Times New Roman" pitchFamily="18" charset="0"/>
              </a:rPr>
              <a:t>A</a:t>
            </a:r>
            <a:r>
              <a:rPr lang="zh-CN" altLang="zh-CN" sz="2000" smtClean="0">
                <a:latin typeface="Times New Roman" pitchFamily="18" charset="0"/>
              </a:rPr>
              <a:t>的</a:t>
            </a:r>
            <a:r>
              <a:rPr lang="en-US" altLang="zh-CN" sz="2000" smtClean="0">
                <a:latin typeface="Times New Roman" pitchFamily="18" charset="0"/>
              </a:rPr>
              <a:t>d</a:t>
            </a:r>
            <a:r>
              <a:rPr lang="zh-CN" altLang="zh-CN" sz="2000" smtClean="0">
                <a:latin typeface="Times New Roman" pitchFamily="18" charset="0"/>
              </a:rPr>
              <a:t>次方模</a:t>
            </a:r>
            <a:r>
              <a:rPr lang="en-US" altLang="zh-CN" sz="2000" smtClean="0">
                <a:latin typeface="Times New Roman" pitchFamily="18" charset="0"/>
              </a:rPr>
              <a:t>n</a:t>
            </a:r>
            <a:r>
              <a:rPr lang="zh-CN" altLang="zh-CN" sz="2000" smtClean="0">
                <a:latin typeface="Times New Roman" pitchFamily="18" charset="0"/>
              </a:rPr>
              <a:t>余</a:t>
            </a:r>
            <a:r>
              <a:rPr lang="en-US" altLang="zh-CN" sz="2000" smtClean="0">
                <a:latin typeface="Times New Roman" pitchFamily="18" charset="0"/>
              </a:rPr>
              <a:t>1</a:t>
            </a:r>
            <a:r>
              <a:rPr lang="zh-CN" altLang="zh-CN" sz="2000" smtClean="0">
                <a:latin typeface="Times New Roman" pitchFamily="18" charset="0"/>
              </a:rPr>
              <a:t>的最小正整数</a:t>
            </a:r>
            <a:r>
              <a:rPr lang="en-US" altLang="zh-CN" sz="2000" smtClean="0">
                <a:latin typeface="Times New Roman" pitchFamily="18" charset="0"/>
              </a:rPr>
              <a:t>d</a:t>
            </a:r>
            <a:r>
              <a:rPr lang="zh-CN" altLang="zh-CN" sz="2000" smtClean="0">
                <a:latin typeface="Times New Roman" pitchFamily="18" charset="0"/>
              </a:rPr>
              <a:t>。</a:t>
            </a:r>
            <a:r>
              <a:rPr lang="en-US" altLang="zh-CN" sz="2000" smtClean="0">
                <a:latin typeface="Times New Roman" pitchFamily="18" charset="0"/>
              </a:rPr>
              <a:t>g</a:t>
            </a:r>
            <a:r>
              <a:rPr lang="zh-CN" altLang="zh-CN" sz="2000" smtClean="0">
                <a:latin typeface="Times New Roman" pitchFamily="18" charset="0"/>
              </a:rPr>
              <a:t>＜</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g</a:t>
            </a:r>
            <a:r>
              <a:rPr lang="zh-CN" altLang="zh-CN" sz="2000" smtClean="0">
                <a:latin typeface="Times New Roman" pitchFamily="18" charset="0"/>
              </a:rPr>
              <a:t>公开，</a:t>
            </a:r>
            <a:r>
              <a:rPr lang="en-US" altLang="zh-CN" sz="2000" smtClean="0">
                <a:latin typeface="Times New Roman" pitchFamily="18" charset="0"/>
              </a:rPr>
              <a:t>A</a:t>
            </a:r>
            <a:r>
              <a:rPr lang="zh-CN" altLang="zh-CN" sz="2000" smtClean="0">
                <a:latin typeface="Times New Roman" pitchFamily="18" charset="0"/>
              </a:rPr>
              <a:t>与</a:t>
            </a:r>
            <a:r>
              <a:rPr lang="en-US" altLang="zh-CN" sz="2000" smtClean="0">
                <a:latin typeface="Times New Roman" pitchFamily="18" charset="0"/>
              </a:rPr>
              <a:t>B</a:t>
            </a:r>
            <a:r>
              <a:rPr lang="zh-CN" altLang="zh-CN" sz="2000" smtClean="0">
                <a:latin typeface="Times New Roman" pitchFamily="18" charset="0"/>
              </a:rPr>
              <a:t>通过对称密钥密码体制进行保密通信。</a:t>
            </a:r>
          </a:p>
          <a:p>
            <a:pPr>
              <a:spcBef>
                <a:spcPct val="0"/>
              </a:spcBef>
            </a:pPr>
            <a:r>
              <a:rPr lang="en-US" altLang="zh-CN" sz="2000" smtClean="0">
                <a:latin typeface="Times New Roman" pitchFamily="18" charset="0"/>
              </a:rPr>
              <a:t>        </a:t>
            </a:r>
            <a:r>
              <a:rPr lang="zh-CN" altLang="zh-CN" sz="2000" smtClean="0">
                <a:latin typeface="Times New Roman" pitchFamily="18" charset="0"/>
              </a:rPr>
              <a:t>以下是</a:t>
            </a:r>
            <a:r>
              <a:rPr lang="en-US" altLang="zh-CN" sz="2000" smtClean="0">
                <a:latin typeface="Times New Roman" pitchFamily="18" charset="0"/>
              </a:rPr>
              <a:t>A</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通过公开密钥算法协商通信密钥的协议：</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A</a:t>
            </a:r>
            <a:r>
              <a:rPr lang="zh-CN" altLang="zh-CN" sz="2000" smtClean="0">
                <a:latin typeface="Times New Roman" pitchFamily="18" charset="0"/>
              </a:rPr>
              <a:t>随机选择</a:t>
            </a:r>
            <a:r>
              <a:rPr lang="en-US" altLang="zh-CN" sz="2000" smtClean="0">
                <a:latin typeface="Times New Roman" pitchFamily="18" charset="0"/>
              </a:rPr>
              <a:t>x</a:t>
            </a:r>
            <a:r>
              <a:rPr lang="zh-CN" altLang="zh-CN" sz="2000" smtClean="0">
                <a:latin typeface="Times New Roman" pitchFamily="18" charset="0"/>
              </a:rPr>
              <a:t>＜</a:t>
            </a:r>
            <a:r>
              <a:rPr lang="en-US" altLang="zh-CN" sz="2000" smtClean="0">
                <a:latin typeface="Times New Roman" pitchFamily="18" charset="0"/>
              </a:rPr>
              <a:t>p</a:t>
            </a:r>
            <a:r>
              <a:rPr lang="zh-CN" altLang="zh-CN" sz="2000" smtClean="0">
                <a:latin typeface="Times New Roman" pitchFamily="18" charset="0"/>
              </a:rPr>
              <a:t>，发送</a:t>
            </a:r>
            <a:r>
              <a:rPr lang="en-US" altLang="zh-CN" sz="2000" smtClean="0">
                <a:latin typeface="Times New Roman" pitchFamily="18" charset="0"/>
              </a:rPr>
              <a:t> </a:t>
            </a:r>
            <a:r>
              <a:rPr lang="zh-CN" altLang="zh-CN" sz="2000" smtClean="0">
                <a:latin typeface="Times New Roman" pitchFamily="18" charset="0"/>
              </a:rPr>
              <a:t>给</a:t>
            </a:r>
            <a:r>
              <a:rPr lang="en-US" altLang="zh-CN" sz="2000" smtClean="0">
                <a:latin typeface="Times New Roman" pitchFamily="18" charset="0"/>
              </a:rPr>
              <a:t>B</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随机选择</a:t>
            </a:r>
            <a:r>
              <a:rPr lang="en-US" altLang="zh-CN" sz="2000" smtClean="0">
                <a:latin typeface="Times New Roman" pitchFamily="18" charset="0"/>
              </a:rPr>
              <a:t>y</a:t>
            </a:r>
            <a:r>
              <a:rPr lang="zh-CN" altLang="zh-CN" sz="2000" smtClean="0">
                <a:latin typeface="Times New Roman" pitchFamily="18" charset="0"/>
              </a:rPr>
              <a:t>＜</a:t>
            </a:r>
            <a:r>
              <a:rPr lang="en-US" altLang="zh-CN" sz="2000" smtClean="0">
                <a:latin typeface="Times New Roman" pitchFamily="18" charset="0"/>
              </a:rPr>
              <a:t>p</a:t>
            </a:r>
            <a:r>
              <a:rPr lang="zh-CN" altLang="zh-CN" sz="2000" smtClean="0">
                <a:latin typeface="Times New Roman" pitchFamily="18" charset="0"/>
              </a:rPr>
              <a:t>，发送</a:t>
            </a:r>
            <a:r>
              <a:rPr lang="en-US" altLang="zh-CN" sz="2000" smtClean="0">
                <a:latin typeface="Times New Roman" pitchFamily="18" charset="0"/>
              </a:rPr>
              <a:t> </a:t>
            </a:r>
            <a:r>
              <a:rPr lang="zh-CN" altLang="zh-CN" sz="2000" smtClean="0">
                <a:latin typeface="Times New Roman" pitchFamily="18" charset="0"/>
              </a:rPr>
              <a:t>给</a:t>
            </a:r>
            <a:r>
              <a:rPr lang="en-US" altLang="zh-CN" sz="2000" smtClean="0">
                <a:latin typeface="Times New Roman" pitchFamily="18" charset="0"/>
              </a:rPr>
              <a:t>A</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A</a:t>
            </a:r>
            <a:r>
              <a:rPr lang="zh-CN" altLang="zh-CN" sz="2000" smtClean="0">
                <a:latin typeface="Times New Roman" pitchFamily="18" charset="0"/>
              </a:rPr>
              <a:t>通过自己的</a:t>
            </a:r>
            <a:r>
              <a:rPr lang="en-US" altLang="zh-CN" sz="2000" smtClean="0">
                <a:latin typeface="Times New Roman" pitchFamily="18" charset="0"/>
              </a:rPr>
              <a:t>x</a:t>
            </a:r>
            <a:r>
              <a:rPr lang="zh-CN" altLang="zh-CN" sz="2000" smtClean="0">
                <a:latin typeface="Times New Roman" pitchFamily="18" charset="0"/>
              </a:rPr>
              <a:t>秘密计算</a:t>
            </a:r>
            <a:r>
              <a:rPr lang="en-US" altLang="zh-CN" sz="2000" smtClean="0">
                <a:latin typeface="Times New Roman" pitchFamily="18" charset="0"/>
              </a:rPr>
              <a:t> </a:t>
            </a:r>
            <a:r>
              <a:rPr lang="zh-CN" altLang="zh-CN" sz="2000" smtClean="0">
                <a:latin typeface="Times New Roman" pitchFamily="18" charset="0"/>
              </a:rPr>
              <a:t>。</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第二节 </a:t>
            </a:r>
            <a:r>
              <a:rPr lang="zh-CN" altLang="zh-CN" smtClean="0"/>
              <a:t>数据加密</a:t>
            </a:r>
          </a:p>
        </p:txBody>
      </p:sp>
      <p:sp>
        <p:nvSpPr>
          <p:cNvPr id="26627" name="内容占位符 2"/>
          <p:cNvSpPr>
            <a:spLocks noGrp="1"/>
          </p:cNvSpPr>
          <p:nvPr>
            <p:ph idx="1"/>
          </p:nvPr>
        </p:nvSpPr>
        <p:spPr>
          <a:xfrm>
            <a:off x="0" y="1052513"/>
            <a:ext cx="9144000" cy="5761037"/>
          </a:xfrm>
        </p:spPr>
        <p:txBody>
          <a:bodyPr/>
          <a:lstStyle/>
          <a:p>
            <a:pPr>
              <a:spcBef>
                <a:spcPct val="0"/>
              </a:spcBef>
            </a:pPr>
            <a:r>
              <a:rPr lang="zh-CN" altLang="zh-CN" smtClean="0">
                <a:solidFill>
                  <a:srgbClr val="FF0000"/>
                </a:solidFill>
              </a:rPr>
              <a:t>公开密钥体制</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3.  Diffie-Hellman</a:t>
            </a:r>
            <a:r>
              <a:rPr lang="zh-CN" altLang="zh-CN" sz="2000" smtClean="0">
                <a:solidFill>
                  <a:srgbClr val="00B0F0"/>
                </a:solidFill>
                <a:latin typeface="Times New Roman" pitchFamily="18" charset="0"/>
              </a:rPr>
              <a:t>密钥交换</a:t>
            </a:r>
            <a:endParaRPr lang="en-US" altLang="zh-CN" sz="2000" smtClean="0">
              <a:solidFill>
                <a:srgbClr val="00B0F0"/>
              </a:solidFill>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通过自己的</a:t>
            </a:r>
            <a:r>
              <a:rPr lang="en-US" altLang="zh-CN" sz="2000" smtClean="0">
                <a:latin typeface="Times New Roman" pitchFamily="18" charset="0"/>
              </a:rPr>
              <a:t>y</a:t>
            </a:r>
            <a:r>
              <a:rPr lang="zh-CN" altLang="zh-CN" sz="2000" smtClean="0">
                <a:latin typeface="Times New Roman" pitchFamily="18" charset="0"/>
              </a:rPr>
              <a:t>秘密计算</a:t>
            </a:r>
            <a:r>
              <a:rPr lang="en-US" altLang="zh-CN" sz="2000" smtClean="0">
                <a:latin typeface="Times New Roman" pitchFamily="18" charset="0"/>
              </a:rPr>
              <a:t> </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由（</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）知，</a:t>
            </a:r>
            <a:r>
              <a:rPr lang="en-US" altLang="zh-CN" sz="2000" smtClean="0">
                <a:latin typeface="Times New Roman" pitchFamily="18" charset="0"/>
              </a:rPr>
              <a:t>K</a:t>
            </a:r>
            <a:r>
              <a:rPr lang="zh-CN" altLang="zh-CN" sz="2000" smtClean="0">
                <a:latin typeface="Times New Roman" pitchFamily="18" charset="0"/>
              </a:rPr>
              <a:t>＝</a:t>
            </a:r>
            <a:r>
              <a:rPr lang="en-US" altLang="zh-CN" sz="2000" smtClean="0">
                <a:latin typeface="Times New Roman" pitchFamily="18" charset="0"/>
              </a:rPr>
              <a:t>K′</a:t>
            </a:r>
            <a:r>
              <a:rPr lang="zh-CN" altLang="zh-CN" sz="2000" smtClean="0">
                <a:latin typeface="Times New Roman" pitchFamily="18" charset="0"/>
              </a:rPr>
              <a:t>。线路上的搭线窃听者只能得到</a:t>
            </a:r>
            <a:r>
              <a:rPr lang="en-US" altLang="zh-CN" sz="2000" smtClean="0">
                <a:latin typeface="Times New Roman" pitchFamily="18" charset="0"/>
              </a:rPr>
              <a:t>g</a:t>
            </a:r>
            <a:r>
              <a:rPr lang="zh-CN" altLang="zh-CN" sz="2000" smtClean="0">
                <a:latin typeface="Times New Roman" pitchFamily="18" charset="0"/>
              </a:rPr>
              <a:t>、</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X</a:t>
            </a:r>
            <a:r>
              <a:rPr lang="zh-CN" altLang="zh-CN" sz="2000" smtClean="0">
                <a:latin typeface="Times New Roman" pitchFamily="18" charset="0"/>
              </a:rPr>
              <a:t>和</a:t>
            </a:r>
            <a:r>
              <a:rPr lang="en-US" altLang="zh-CN" sz="2000" smtClean="0">
                <a:latin typeface="Times New Roman" pitchFamily="18" charset="0"/>
              </a:rPr>
              <a:t>Y</a:t>
            </a:r>
            <a:r>
              <a:rPr lang="zh-CN" altLang="zh-CN" sz="2000" smtClean="0">
                <a:latin typeface="Times New Roman" pitchFamily="18" charset="0"/>
              </a:rPr>
              <a:t>的值，除非能计算离散对数，恢复出</a:t>
            </a:r>
            <a:r>
              <a:rPr lang="en-US" altLang="zh-CN" sz="2000" smtClean="0">
                <a:latin typeface="Times New Roman" pitchFamily="18" charset="0"/>
              </a:rPr>
              <a:t>x</a:t>
            </a:r>
            <a:r>
              <a:rPr lang="zh-CN" altLang="zh-CN" sz="2000" smtClean="0">
                <a:latin typeface="Times New Roman" pitchFamily="18" charset="0"/>
              </a:rPr>
              <a:t>和</a:t>
            </a:r>
            <a:r>
              <a:rPr lang="en-US" altLang="zh-CN" sz="2000" smtClean="0">
                <a:latin typeface="Times New Roman" pitchFamily="18" charset="0"/>
              </a:rPr>
              <a:t>y</a:t>
            </a:r>
            <a:r>
              <a:rPr lang="zh-CN" altLang="zh-CN" sz="2000" smtClean="0">
                <a:latin typeface="Times New Roman" pitchFamily="18" charset="0"/>
              </a:rPr>
              <a:t>，否则就无法得到</a:t>
            </a:r>
            <a:r>
              <a:rPr lang="en-US" altLang="zh-CN" sz="2000" smtClean="0">
                <a:latin typeface="Times New Roman" pitchFamily="18" charset="0"/>
              </a:rPr>
              <a:t>K</a:t>
            </a:r>
            <a:r>
              <a:rPr lang="zh-CN" altLang="zh-CN" sz="2000" smtClean="0">
                <a:latin typeface="Times New Roman" pitchFamily="18" charset="0"/>
              </a:rPr>
              <a:t>，因此，</a:t>
            </a:r>
            <a:r>
              <a:rPr lang="en-US" altLang="zh-CN" sz="2000" smtClean="0">
                <a:latin typeface="Times New Roman" pitchFamily="18" charset="0"/>
              </a:rPr>
              <a:t>K</a:t>
            </a:r>
            <a:r>
              <a:rPr lang="zh-CN" altLang="zh-CN" sz="2000" smtClean="0">
                <a:latin typeface="Times New Roman" pitchFamily="18" charset="0"/>
              </a:rPr>
              <a:t>为</a:t>
            </a:r>
            <a:r>
              <a:rPr lang="en-US" altLang="zh-CN" sz="2000" smtClean="0">
                <a:latin typeface="Times New Roman" pitchFamily="18" charset="0"/>
              </a:rPr>
              <a:t>A</a:t>
            </a:r>
            <a:r>
              <a:rPr lang="zh-CN" altLang="zh-CN" sz="2000" smtClean="0">
                <a:latin typeface="Times New Roman" pitchFamily="18" charset="0"/>
              </a:rPr>
              <a:t>和</a:t>
            </a:r>
            <a:r>
              <a:rPr lang="en-US" altLang="zh-CN" sz="2000" smtClean="0">
                <a:latin typeface="Times New Roman" pitchFamily="18" charset="0"/>
              </a:rPr>
              <a:t>B</a:t>
            </a:r>
            <a:r>
              <a:rPr lang="zh-CN" altLang="zh-CN" sz="2000" smtClean="0">
                <a:latin typeface="Times New Roman" pitchFamily="18" charset="0"/>
              </a:rPr>
              <a:t>独立计算的秘密密钥。</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下面用一个例子来说明上述过程。</a:t>
            </a:r>
            <a:r>
              <a:rPr lang="en-US" altLang="zh-CN" sz="2000" smtClean="0">
                <a:latin typeface="Times New Roman" pitchFamily="18" charset="0"/>
              </a:rPr>
              <a:t>A</a:t>
            </a:r>
            <a:r>
              <a:rPr lang="zh-CN" altLang="zh-CN" sz="2000" smtClean="0">
                <a:latin typeface="Times New Roman" pitchFamily="18" charset="0"/>
              </a:rPr>
              <a:t>和</a:t>
            </a:r>
            <a:r>
              <a:rPr lang="en-US" altLang="zh-CN" sz="2000" smtClean="0">
                <a:latin typeface="Times New Roman" pitchFamily="18" charset="0"/>
              </a:rPr>
              <a:t>B </a:t>
            </a:r>
            <a:r>
              <a:rPr lang="zh-CN" altLang="zh-CN" sz="2000" smtClean="0">
                <a:latin typeface="Times New Roman" pitchFamily="18" charset="0"/>
              </a:rPr>
              <a:t>需进行密钥交换。</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）二者协商后选择采用素数</a:t>
            </a:r>
            <a:r>
              <a:rPr lang="en-US" altLang="zh-CN" sz="2000" smtClean="0">
                <a:latin typeface="Times New Roman" pitchFamily="18" charset="0"/>
              </a:rPr>
              <a:t>p</a:t>
            </a:r>
            <a:r>
              <a:rPr lang="zh-CN" altLang="zh-CN" sz="2000" smtClean="0">
                <a:latin typeface="Times New Roman" pitchFamily="18" charset="0"/>
              </a:rPr>
              <a:t>＝</a:t>
            </a:r>
            <a:r>
              <a:rPr lang="en-US" altLang="zh-CN" sz="2000" smtClean="0">
                <a:latin typeface="Times New Roman" pitchFamily="18" charset="0"/>
              </a:rPr>
              <a:t>353</a:t>
            </a:r>
            <a:r>
              <a:rPr lang="zh-CN" altLang="zh-CN" sz="2000" smtClean="0">
                <a:latin typeface="Times New Roman" pitchFamily="18" charset="0"/>
              </a:rPr>
              <a:t>及其本原根</a:t>
            </a:r>
            <a:r>
              <a:rPr lang="en-US" altLang="zh-CN" sz="2000" smtClean="0">
                <a:latin typeface="Times New Roman" pitchFamily="18" charset="0"/>
              </a:rPr>
              <a:t>g</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A</a:t>
            </a:r>
            <a:r>
              <a:rPr lang="zh-CN" altLang="zh-CN" sz="2000" smtClean="0">
                <a:latin typeface="Times New Roman" pitchFamily="18" charset="0"/>
              </a:rPr>
              <a:t>选择随机数</a:t>
            </a:r>
            <a:r>
              <a:rPr lang="en-US" altLang="zh-CN" sz="2000" smtClean="0">
                <a:latin typeface="Times New Roman" pitchFamily="18" charset="0"/>
              </a:rPr>
              <a:t>x</a:t>
            </a:r>
            <a:r>
              <a:rPr lang="zh-CN" altLang="zh-CN" sz="2000" smtClean="0">
                <a:latin typeface="Times New Roman" pitchFamily="18" charset="0"/>
              </a:rPr>
              <a:t>＝</a:t>
            </a:r>
            <a:r>
              <a:rPr lang="en-US" altLang="zh-CN" sz="2000" smtClean="0">
                <a:latin typeface="Times New Roman" pitchFamily="18" charset="0"/>
              </a:rPr>
              <a:t>97</a:t>
            </a:r>
            <a:r>
              <a:rPr lang="zh-CN" altLang="zh-CN" sz="2000" smtClean="0">
                <a:latin typeface="Times New Roman" pitchFamily="18" charset="0"/>
              </a:rPr>
              <a:t>，计算</a:t>
            </a:r>
            <a:r>
              <a:rPr lang="en-US" altLang="zh-CN" sz="2000" smtClean="0">
                <a:latin typeface="Times New Roman" pitchFamily="18" charset="0"/>
              </a:rPr>
              <a:t>X</a:t>
            </a:r>
            <a:r>
              <a:rPr lang="zh-CN" altLang="zh-CN" sz="2000" smtClean="0">
                <a:latin typeface="Times New Roman" pitchFamily="18" charset="0"/>
              </a:rPr>
              <a:t>＝</a:t>
            </a:r>
            <a:r>
              <a:rPr lang="en-US" altLang="zh-CN" sz="2000" smtClean="0">
                <a:latin typeface="Times New Roman" pitchFamily="18" charset="0"/>
              </a:rPr>
              <a:t>397mod353</a:t>
            </a:r>
            <a:r>
              <a:rPr lang="zh-CN" altLang="zh-CN" sz="2000" smtClean="0">
                <a:latin typeface="Times New Roman" pitchFamily="18" charset="0"/>
              </a:rPr>
              <a:t>＝</a:t>
            </a:r>
            <a:r>
              <a:rPr lang="en-US" altLang="zh-CN" sz="2000" smtClean="0">
                <a:latin typeface="Times New Roman" pitchFamily="18" charset="0"/>
              </a:rPr>
              <a:t>40</a:t>
            </a:r>
            <a:r>
              <a:rPr lang="zh-CN" altLang="zh-CN" sz="2000" smtClean="0">
                <a:latin typeface="Times New Roman" pitchFamily="18" charset="0"/>
              </a:rPr>
              <a:t>，并发送给</a:t>
            </a:r>
            <a:r>
              <a:rPr lang="en-US" altLang="zh-CN" sz="2000" smtClean="0">
                <a:latin typeface="Times New Roman" pitchFamily="18" charset="0"/>
              </a:rPr>
              <a:t>B</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选择随机数</a:t>
            </a:r>
            <a:r>
              <a:rPr lang="en-US" altLang="zh-CN" sz="2000" smtClean="0">
                <a:latin typeface="Times New Roman" pitchFamily="18" charset="0"/>
              </a:rPr>
              <a:t>y</a:t>
            </a:r>
            <a:r>
              <a:rPr lang="zh-CN" altLang="zh-CN" sz="2000" smtClean="0">
                <a:latin typeface="Times New Roman" pitchFamily="18" charset="0"/>
              </a:rPr>
              <a:t>＝</a:t>
            </a:r>
            <a:r>
              <a:rPr lang="en-US" altLang="zh-CN" sz="2000" smtClean="0">
                <a:latin typeface="Times New Roman" pitchFamily="18" charset="0"/>
              </a:rPr>
              <a:t>233</a:t>
            </a:r>
            <a:r>
              <a:rPr lang="zh-CN" altLang="zh-CN" sz="2000" smtClean="0">
                <a:latin typeface="Times New Roman" pitchFamily="18" charset="0"/>
              </a:rPr>
              <a:t>，计算</a:t>
            </a:r>
            <a:r>
              <a:rPr lang="en-US" altLang="zh-CN" sz="2000" smtClean="0">
                <a:latin typeface="Times New Roman" pitchFamily="18" charset="0"/>
              </a:rPr>
              <a:t>Y</a:t>
            </a:r>
            <a:r>
              <a:rPr lang="zh-CN" altLang="zh-CN" sz="2000" smtClean="0">
                <a:latin typeface="Times New Roman" pitchFamily="18" charset="0"/>
              </a:rPr>
              <a:t>＝</a:t>
            </a:r>
            <a:r>
              <a:rPr lang="en-US" altLang="zh-CN" sz="2000" smtClean="0">
                <a:latin typeface="Times New Roman" pitchFamily="18" charset="0"/>
              </a:rPr>
              <a:t>3233 mod353</a:t>
            </a:r>
            <a:r>
              <a:rPr lang="zh-CN" altLang="zh-CN" sz="2000" smtClean="0">
                <a:latin typeface="Times New Roman" pitchFamily="18" charset="0"/>
              </a:rPr>
              <a:t>＝</a:t>
            </a:r>
            <a:r>
              <a:rPr lang="en-US" altLang="zh-CN" sz="2000" smtClean="0">
                <a:latin typeface="Times New Roman" pitchFamily="18" charset="0"/>
              </a:rPr>
              <a:t>248</a:t>
            </a:r>
            <a:r>
              <a:rPr lang="zh-CN" altLang="zh-CN" sz="2000" smtClean="0">
                <a:latin typeface="Times New Roman" pitchFamily="18" charset="0"/>
              </a:rPr>
              <a:t>，并发送给</a:t>
            </a:r>
            <a:r>
              <a:rPr lang="en-US" altLang="zh-CN" sz="2000" smtClean="0">
                <a:latin typeface="Times New Roman" pitchFamily="18" charset="0"/>
              </a:rPr>
              <a:t>A</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A</a:t>
            </a:r>
            <a:r>
              <a:rPr lang="zh-CN" altLang="zh-CN" sz="2000" smtClean="0">
                <a:latin typeface="Times New Roman" pitchFamily="18" charset="0"/>
              </a:rPr>
              <a:t>计算</a:t>
            </a:r>
            <a:r>
              <a:rPr lang="en-US" altLang="zh-CN" sz="2000" smtClean="0">
                <a:latin typeface="Times New Roman" pitchFamily="18" charset="0"/>
              </a:rPr>
              <a:t>K</a:t>
            </a:r>
            <a:r>
              <a:rPr lang="zh-CN" altLang="zh-CN" sz="2000" smtClean="0">
                <a:latin typeface="Times New Roman" pitchFamily="18" charset="0"/>
              </a:rPr>
              <a:t>＝</a:t>
            </a:r>
            <a:r>
              <a:rPr lang="en-US" altLang="zh-CN" sz="2000" smtClean="0">
                <a:latin typeface="Times New Roman" pitchFamily="18" charset="0"/>
              </a:rPr>
              <a:t>24897 mod353</a:t>
            </a:r>
            <a:r>
              <a:rPr lang="zh-CN" altLang="zh-CN" sz="2000" smtClean="0">
                <a:latin typeface="Times New Roman" pitchFamily="18" charset="0"/>
              </a:rPr>
              <a:t>＝</a:t>
            </a:r>
            <a:r>
              <a:rPr lang="en-US" altLang="zh-CN" sz="2000" smtClean="0">
                <a:latin typeface="Times New Roman" pitchFamily="18" charset="0"/>
              </a:rPr>
              <a:t>160</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计算</a:t>
            </a:r>
            <a:r>
              <a:rPr lang="en-US" altLang="zh-CN" sz="2000" smtClean="0">
                <a:latin typeface="Times New Roman" pitchFamily="18" charset="0"/>
              </a:rPr>
              <a:t>K′</a:t>
            </a:r>
            <a:r>
              <a:rPr lang="zh-CN" altLang="zh-CN" sz="2000" smtClean="0">
                <a:latin typeface="Times New Roman" pitchFamily="18" charset="0"/>
              </a:rPr>
              <a:t>＝</a:t>
            </a:r>
            <a:r>
              <a:rPr lang="en-US" altLang="zh-CN" sz="2000" smtClean="0">
                <a:latin typeface="Times New Roman" pitchFamily="18" charset="0"/>
              </a:rPr>
              <a:t>40233 mod353</a:t>
            </a:r>
            <a:r>
              <a:rPr lang="zh-CN" altLang="zh-CN" sz="2000" smtClean="0">
                <a:latin typeface="Times New Roman" pitchFamily="18" charset="0"/>
              </a:rPr>
              <a:t>＝</a:t>
            </a:r>
            <a:r>
              <a:rPr lang="en-US" altLang="zh-CN" sz="2000" smtClean="0">
                <a:latin typeface="Times New Roman" pitchFamily="18" charset="0"/>
              </a:rPr>
              <a:t>160</a:t>
            </a:r>
            <a:r>
              <a:rPr lang="zh-CN" altLang="zh-CN" sz="2000" smtClean="0">
                <a:latin typeface="Times New Roman" pitchFamily="18" charset="0"/>
              </a:rPr>
              <a:t>。</a:t>
            </a:r>
            <a:r>
              <a:rPr lang="en-US" altLang="zh-CN" sz="2000" smtClean="0">
                <a:latin typeface="Times New Roman" pitchFamily="18" charset="0"/>
              </a:rPr>
              <a:t> </a:t>
            </a:r>
          </a:p>
          <a:p>
            <a:pPr>
              <a:spcBef>
                <a:spcPct val="0"/>
              </a:spcBef>
            </a:pPr>
            <a:r>
              <a:rPr lang="zh-CN" altLang="zh-CN" sz="2000" smtClean="0">
                <a:latin typeface="Times New Roman" pitchFamily="18" charset="0"/>
              </a:rPr>
              <a:t>即</a:t>
            </a:r>
            <a:r>
              <a:rPr lang="en-US" altLang="zh-CN" sz="2000" smtClean="0">
                <a:latin typeface="Times New Roman" pitchFamily="18" charset="0"/>
              </a:rPr>
              <a:t>K</a:t>
            </a:r>
            <a:r>
              <a:rPr lang="zh-CN" altLang="zh-CN" sz="2000" smtClean="0">
                <a:latin typeface="Times New Roman" pitchFamily="18" charset="0"/>
              </a:rPr>
              <a:t>和</a:t>
            </a:r>
            <a:r>
              <a:rPr lang="en-US" altLang="zh-CN" sz="2000" smtClean="0">
                <a:latin typeface="Times New Roman" pitchFamily="18" charset="0"/>
              </a:rPr>
              <a:t>K′</a:t>
            </a:r>
            <a:r>
              <a:rPr lang="zh-CN" altLang="zh-CN" sz="2000" smtClean="0">
                <a:latin typeface="Times New Roman" pitchFamily="18" charset="0"/>
              </a:rPr>
              <a:t>为秘密密钥。</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第三节 </a:t>
            </a:r>
            <a:r>
              <a:rPr lang="zh-CN" altLang="zh-CN" smtClean="0"/>
              <a:t>身份鉴别</a:t>
            </a:r>
          </a:p>
        </p:txBody>
      </p:sp>
      <p:sp>
        <p:nvSpPr>
          <p:cNvPr id="27651" name="内容占位符 2"/>
          <p:cNvSpPr>
            <a:spLocks noGrp="1"/>
          </p:cNvSpPr>
          <p:nvPr>
            <p:ph idx="1"/>
          </p:nvPr>
        </p:nvSpPr>
        <p:spPr>
          <a:xfrm>
            <a:off x="144463" y="1125538"/>
            <a:ext cx="9036050" cy="5759450"/>
          </a:xfrm>
        </p:spPr>
        <p:txBody>
          <a:bodyPr/>
          <a:lstStyle/>
          <a:p>
            <a:pPr>
              <a:spcBef>
                <a:spcPct val="0"/>
              </a:spcBef>
            </a:pPr>
            <a:r>
              <a:rPr lang="en-US" altLang="zh-CN" sz="1800" smtClean="0">
                <a:latin typeface="Times New Roman" pitchFamily="18" charset="0"/>
              </a:rPr>
              <a:t>        </a:t>
            </a:r>
            <a:r>
              <a:rPr lang="zh-CN" altLang="zh-CN" sz="1800" smtClean="0">
                <a:latin typeface="Times New Roman" pitchFamily="18" charset="0"/>
              </a:rPr>
              <a:t>身份鉴别作为网络安全中的一种重要技术手段，它能够保护网络中的数据不被未授权的用户所访问，随着计算机技术的自动化、智能化，这种技术也越来越受到重视。</a:t>
            </a:r>
          </a:p>
          <a:p>
            <a:pPr>
              <a:spcBef>
                <a:spcPct val="0"/>
              </a:spcBef>
            </a:pPr>
            <a:r>
              <a:rPr lang="en-US" altLang="zh-CN" sz="1800" smtClean="0">
                <a:latin typeface="Times New Roman" pitchFamily="18" charset="0"/>
              </a:rPr>
              <a:t>        </a:t>
            </a:r>
            <a:r>
              <a:rPr lang="zh-CN" altLang="zh-CN" sz="1800" smtClean="0">
                <a:latin typeface="Times New Roman" pitchFamily="18" charset="0"/>
              </a:rPr>
              <a:t>身份鉴别是系统对网络主体进行验证的过程，主要有以下几种方式。</a:t>
            </a: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利用密码、口令</a:t>
            </a:r>
          </a:p>
          <a:p>
            <a:pPr>
              <a:spcBef>
                <a:spcPct val="0"/>
              </a:spcBef>
            </a:pPr>
            <a:r>
              <a:rPr lang="en-US" altLang="zh-CN" sz="1800" smtClean="0">
                <a:latin typeface="Times New Roman" pitchFamily="18" charset="0"/>
              </a:rPr>
              <a:t>         </a:t>
            </a:r>
            <a:r>
              <a:rPr lang="zh-CN" altLang="zh-CN" sz="1800" smtClean="0">
                <a:latin typeface="Times New Roman" pitchFamily="18" charset="0"/>
              </a:rPr>
              <a:t>口令是相互约定的代码，一般有用户选择口令和系统分配口令两种方式。</a:t>
            </a:r>
          </a:p>
          <a:p>
            <a:pPr>
              <a:spcBef>
                <a:spcPct val="0"/>
              </a:spcBef>
            </a:pPr>
            <a:r>
              <a:rPr lang="en-US" altLang="zh-CN" sz="1800" smtClean="0">
                <a:latin typeface="Times New Roman" pitchFamily="18" charset="0"/>
              </a:rPr>
              <a:t>         </a:t>
            </a:r>
            <a:r>
              <a:rPr lang="zh-CN" altLang="zh-CN" sz="1800" smtClean="0">
                <a:latin typeface="Times New Roman" pitchFamily="18" charset="0"/>
              </a:rPr>
              <a:t>用户自己选择的口令方式比较简单，可以自己选择用户名和口令，但可能口令的长度、口令所含有的字符串有要求，不能太简单，在验证时，用户先输入某种标志性的信息（比如用户名），然后系统询问用户的口令，以便进行验证。而系统分配口令是指口令是由系统分配的，这种分配方式有可能是基于时间的，即口令随着时间的变化而变化，也可能是一次性口令。</a:t>
            </a: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利用智能加密解密设备产生的密码</a:t>
            </a:r>
          </a:p>
          <a:p>
            <a:pPr>
              <a:spcBef>
                <a:spcPct val="0"/>
              </a:spcBef>
            </a:pPr>
            <a:r>
              <a:rPr lang="en-US" altLang="zh-CN" sz="1800" smtClean="0">
                <a:latin typeface="Times New Roman" pitchFamily="18" charset="0"/>
              </a:rPr>
              <a:t>        </a:t>
            </a:r>
            <a:r>
              <a:rPr lang="zh-CN" altLang="zh-CN" sz="1800" smtClean="0">
                <a:latin typeface="Times New Roman" pitchFamily="18" charset="0"/>
              </a:rPr>
              <a:t>所有带有附加硬件设备的加密方案，例如，智能卡、加密芯片</a:t>
            </a:r>
            <a:r>
              <a:rPr lang="en-US" altLang="zh-CN" sz="1800" smtClean="0">
                <a:latin typeface="Times New Roman" pitchFamily="18" charset="0"/>
              </a:rPr>
              <a:t>-</a:t>
            </a:r>
            <a:r>
              <a:rPr lang="zh-CN" altLang="zh-CN" sz="1800" smtClean="0">
                <a:latin typeface="Times New Roman" pitchFamily="18" charset="0"/>
              </a:rPr>
              <a:t>智能密码钥匙芯片等</a:t>
            </a:r>
          </a:p>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利用生物特征</a:t>
            </a:r>
          </a:p>
          <a:p>
            <a:pPr>
              <a:spcBef>
                <a:spcPct val="0"/>
              </a:spcBef>
            </a:pPr>
            <a:r>
              <a:rPr lang="en-US" altLang="zh-CN" sz="1800" smtClean="0">
                <a:latin typeface="Times New Roman" pitchFamily="18" charset="0"/>
              </a:rPr>
              <a:t>         </a:t>
            </a:r>
            <a:r>
              <a:rPr lang="zh-CN" altLang="zh-CN" sz="1800" smtClean="0">
                <a:latin typeface="Times New Roman" pitchFamily="18" charset="0"/>
              </a:rPr>
              <a:t>利用生物特征进行的鉴别方式一般具有很高的安全性，因为主体的一些特征具有唯一性和不可伪造性。这些特征包括用户的指纹、用户的声音和视网膜等。这种生物特征的鉴别方法，通常具有较高的安全性，但是，这些识别系统通常比较昂贵，如果远程传送这些特征数据，还可能存在着被窃听的危险以及传送的可靠性等问题。</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第四节 </a:t>
            </a:r>
            <a:r>
              <a:rPr lang="zh-CN" altLang="zh-CN" smtClean="0"/>
              <a:t>数字签名</a:t>
            </a:r>
          </a:p>
        </p:txBody>
      </p:sp>
      <p:sp>
        <p:nvSpPr>
          <p:cNvPr id="28675" name="内容占位符 2"/>
          <p:cNvSpPr>
            <a:spLocks noGrp="1"/>
          </p:cNvSpPr>
          <p:nvPr>
            <p:ph idx="1"/>
          </p:nvPr>
        </p:nvSpPr>
        <p:spPr>
          <a:xfrm>
            <a:off x="144463" y="1125538"/>
            <a:ext cx="9036050" cy="5759450"/>
          </a:xfrm>
        </p:spPr>
        <p:txBody>
          <a:bodyPr/>
          <a:lstStyle/>
          <a:p>
            <a:pPr>
              <a:spcBef>
                <a:spcPct val="0"/>
              </a:spcBef>
            </a:pPr>
            <a:r>
              <a:rPr lang="en-US" altLang="zh-CN" sz="1800" smtClean="0">
                <a:latin typeface="Times New Roman" pitchFamily="18" charset="0"/>
              </a:rPr>
              <a:t>         </a:t>
            </a:r>
            <a:r>
              <a:rPr lang="zh-CN" altLang="zh-CN" sz="1800" smtClean="0">
                <a:latin typeface="Times New Roman" pitchFamily="18" charset="0"/>
              </a:rPr>
              <a:t>数字签名是使用某人的私钥加密特定消息摘要散列值而得到的结果，通过这种方法把人同特定的消息联系起来，类似于手书签名。其基本流程如图</a:t>
            </a:r>
            <a:r>
              <a:rPr lang="en-US" altLang="zh-CN" sz="1800" smtClean="0">
                <a:latin typeface="Times New Roman" pitchFamily="18" charset="0"/>
              </a:rPr>
              <a:t>9-2</a:t>
            </a:r>
            <a:r>
              <a:rPr lang="zh-CN" altLang="zh-CN" sz="1800" smtClean="0">
                <a:latin typeface="Times New Roman" pitchFamily="18" charset="0"/>
              </a:rPr>
              <a:t>所示。</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989138"/>
            <a:ext cx="4275137"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68538" y="4292600"/>
            <a:ext cx="4679950" cy="369888"/>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9-2  </a:t>
            </a:r>
            <a:r>
              <a:rPr lang="zh-CN" altLang="zh-CN" dirty="0">
                <a:latin typeface="+mn-lt"/>
                <a:ea typeface="+mj-ea"/>
              </a:rPr>
              <a:t>数字签名的基本流程</a:t>
            </a:r>
          </a:p>
        </p:txBody>
      </p:sp>
      <p:sp>
        <p:nvSpPr>
          <p:cNvPr id="3" name="TextBox 2"/>
          <p:cNvSpPr txBox="1"/>
          <p:nvPr/>
        </p:nvSpPr>
        <p:spPr>
          <a:xfrm>
            <a:off x="323850" y="4941888"/>
            <a:ext cx="8640763" cy="1754187"/>
          </a:xfrm>
          <a:prstGeom prst="rect">
            <a:avLst/>
          </a:prstGeom>
          <a:noFill/>
        </p:spPr>
        <p:txBody>
          <a:bodyPr>
            <a:spAutoFit/>
          </a:bodyPr>
          <a:lstStyle/>
          <a:p>
            <a:pPr>
              <a:defRPr/>
            </a:pPr>
            <a:r>
              <a:rPr lang="en-US" altLang="zh-CN" dirty="0">
                <a:latin typeface="+mn-lt"/>
                <a:ea typeface="+mj-ea"/>
              </a:rPr>
              <a:t>        </a:t>
            </a:r>
            <a:r>
              <a:rPr lang="zh-CN" altLang="zh-CN" dirty="0">
                <a:latin typeface="+mn-lt"/>
                <a:ea typeface="+mj-ea"/>
              </a:rPr>
              <a:t>数字签名与手书签名的区别在于，手书签名是模拟的，且因人而异。而数字签名是</a:t>
            </a:r>
            <a:r>
              <a:rPr lang="en-US" altLang="zh-CN" dirty="0">
                <a:latin typeface="+mn-lt"/>
                <a:ea typeface="+mj-ea"/>
              </a:rPr>
              <a:t>0</a:t>
            </a:r>
            <a:r>
              <a:rPr lang="zh-CN" altLang="zh-CN" dirty="0">
                <a:latin typeface="+mn-lt"/>
                <a:ea typeface="+mj-ea"/>
              </a:rPr>
              <a:t>和</a:t>
            </a:r>
            <a:r>
              <a:rPr lang="en-US" altLang="zh-CN" dirty="0">
                <a:latin typeface="+mn-lt"/>
                <a:ea typeface="+mj-ea"/>
              </a:rPr>
              <a:t>1</a:t>
            </a:r>
            <a:r>
              <a:rPr lang="zh-CN" altLang="zh-CN" dirty="0">
                <a:latin typeface="+mn-lt"/>
                <a:ea typeface="+mj-ea"/>
              </a:rPr>
              <a:t>的数字串，因消息而异。利用数字签名的功用如下：</a:t>
            </a:r>
          </a:p>
          <a:p>
            <a:pPr>
              <a:defRPr/>
            </a:pPr>
            <a:r>
              <a:rPr lang="zh-CN" altLang="zh-CN" dirty="0">
                <a:latin typeface="+mn-lt"/>
                <a:ea typeface="+mj-ea"/>
              </a:rPr>
              <a:t>（</a:t>
            </a:r>
            <a:r>
              <a:rPr lang="en-US" altLang="zh-CN" dirty="0">
                <a:latin typeface="+mn-lt"/>
                <a:ea typeface="+mj-ea"/>
              </a:rPr>
              <a:t>1</a:t>
            </a:r>
            <a:r>
              <a:rPr lang="zh-CN" altLang="zh-CN" dirty="0">
                <a:latin typeface="+mn-lt"/>
                <a:ea typeface="+mj-ea"/>
              </a:rPr>
              <a:t>）接收者能够核实发送者对报文的签名。</a:t>
            </a:r>
          </a:p>
          <a:p>
            <a:pPr>
              <a:defRPr/>
            </a:pPr>
            <a:r>
              <a:rPr lang="zh-CN" altLang="zh-CN" dirty="0">
                <a:latin typeface="+mn-lt"/>
                <a:ea typeface="+mj-ea"/>
              </a:rPr>
              <a:t>（</a:t>
            </a:r>
            <a:r>
              <a:rPr lang="en-US" altLang="zh-CN" dirty="0">
                <a:latin typeface="+mn-lt"/>
                <a:ea typeface="+mj-ea"/>
              </a:rPr>
              <a:t>2</a:t>
            </a:r>
            <a:r>
              <a:rPr lang="zh-CN" altLang="zh-CN" dirty="0">
                <a:latin typeface="+mn-lt"/>
                <a:ea typeface="+mj-ea"/>
              </a:rPr>
              <a:t>）发送者事后不能够抵赖对报文的签名。</a:t>
            </a:r>
          </a:p>
          <a:p>
            <a:pPr>
              <a:defRPr/>
            </a:pPr>
            <a:r>
              <a:rPr lang="zh-CN" altLang="zh-CN" dirty="0">
                <a:latin typeface="+mn-lt"/>
                <a:ea typeface="+mj-ea"/>
              </a:rPr>
              <a:t>（</a:t>
            </a:r>
            <a:r>
              <a:rPr lang="en-US" altLang="zh-CN" dirty="0">
                <a:latin typeface="+mn-lt"/>
                <a:ea typeface="+mj-ea"/>
              </a:rPr>
              <a:t>3</a:t>
            </a:r>
            <a:r>
              <a:rPr lang="zh-CN" altLang="zh-CN" dirty="0">
                <a:latin typeface="+mn-lt"/>
                <a:ea typeface="+mj-ea"/>
              </a:rPr>
              <a:t>）接收者不能伪造对报文的签名。</a:t>
            </a:r>
          </a:p>
          <a:p>
            <a:pPr>
              <a:defRPr/>
            </a:pP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第四节 </a:t>
            </a:r>
            <a:r>
              <a:rPr lang="zh-CN" altLang="zh-CN" smtClean="0"/>
              <a:t>数字签名</a:t>
            </a:r>
          </a:p>
        </p:txBody>
      </p:sp>
      <p:sp>
        <p:nvSpPr>
          <p:cNvPr id="29699" name="内容占位符 2"/>
          <p:cNvSpPr>
            <a:spLocks noGrp="1"/>
          </p:cNvSpPr>
          <p:nvPr>
            <p:ph idx="1"/>
          </p:nvPr>
        </p:nvSpPr>
        <p:spPr>
          <a:xfrm>
            <a:off x="144463" y="1125538"/>
            <a:ext cx="9036050" cy="5759450"/>
          </a:xfrm>
        </p:spPr>
        <p:txBody>
          <a:bodyPr/>
          <a:lstStyle/>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数字签名有两种：一种是对整体消息的签名，即经过密码变换后被签名的整体消息；另一种是对压缩消息的签名，即附加在被签名消息之后或某一特定位置上的一段签名图样。若按明文、密文的对应关系划分，每一种又分为两个子类：一类是确定性数字签名，其明文与密文一一对应，它对一特定消息的签名不变化，如</a:t>
            </a:r>
            <a:r>
              <a:rPr lang="en-US" altLang="zh-CN" sz="2000" smtClean="0">
                <a:latin typeface="Times New Roman" pitchFamily="18" charset="0"/>
              </a:rPr>
              <a:t>RSA</a:t>
            </a:r>
            <a:r>
              <a:rPr lang="zh-CN" altLang="zh-CN" sz="2000" smtClean="0">
                <a:latin typeface="Times New Roman" pitchFamily="18" charset="0"/>
              </a:rPr>
              <a:t>、</a:t>
            </a:r>
            <a:r>
              <a:rPr lang="en-US" altLang="zh-CN" sz="2000" smtClean="0">
                <a:latin typeface="Times New Roman" pitchFamily="18" charset="0"/>
              </a:rPr>
              <a:t>Ra-bin</a:t>
            </a:r>
            <a:r>
              <a:rPr lang="zh-CN" altLang="zh-CN" sz="2000" smtClean="0">
                <a:latin typeface="Times New Roman" pitchFamily="18" charset="0"/>
              </a:rPr>
              <a:t>等签名；另一类是随机化的或概率式数字签名，它对同一消息的签名是随机变化的，取决于签名算法中的随机参数的取值。一个明文可有多个合法的数字签名，如</a:t>
            </a:r>
            <a:r>
              <a:rPr lang="en-US" altLang="zh-CN" sz="2000" smtClean="0">
                <a:latin typeface="Times New Roman" pitchFamily="18" charset="0"/>
              </a:rPr>
              <a:t>ElGamal</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一个签名体制一般含有两个组成部分，即签名算法（</a:t>
            </a:r>
            <a:r>
              <a:rPr lang="en-US" altLang="zh-CN" sz="2000" smtClean="0">
                <a:latin typeface="Times New Roman" pitchFamily="18" charset="0"/>
              </a:rPr>
              <a:t>Signature Algorithm</a:t>
            </a:r>
            <a:r>
              <a:rPr lang="zh-CN" altLang="zh-CN" sz="2000" smtClean="0">
                <a:latin typeface="Times New Roman" pitchFamily="18" charset="0"/>
              </a:rPr>
              <a:t>）和验证算法（</a:t>
            </a:r>
            <a:r>
              <a:rPr lang="en-US" altLang="zh-CN" sz="2000" smtClean="0">
                <a:latin typeface="Times New Roman" pitchFamily="18" charset="0"/>
              </a:rPr>
              <a:t>Verification Algorithm</a:t>
            </a:r>
            <a:r>
              <a:rPr lang="zh-CN" altLang="zh-CN" sz="2000" smtClean="0">
                <a:latin typeface="Times New Roman" pitchFamily="18" charset="0"/>
              </a:rPr>
              <a:t>）。对</a:t>
            </a:r>
            <a:r>
              <a:rPr lang="en-US" altLang="zh-CN" sz="2000" smtClean="0">
                <a:latin typeface="Times New Roman" pitchFamily="18" charset="0"/>
              </a:rPr>
              <a:t>M</a:t>
            </a:r>
            <a:r>
              <a:rPr lang="zh-CN" altLang="zh-CN" sz="2000" smtClean="0">
                <a:latin typeface="Times New Roman" pitchFamily="18" charset="0"/>
              </a:rPr>
              <a:t>的签名可简记为</a:t>
            </a:r>
            <a:r>
              <a:rPr lang="en-US" altLang="zh-CN" sz="2000" smtClean="0">
                <a:latin typeface="Times New Roman" pitchFamily="18" charset="0"/>
              </a:rPr>
              <a:t>Sig(M)</a:t>
            </a:r>
            <a:r>
              <a:rPr lang="zh-CN" altLang="zh-CN" sz="2000" smtClean="0">
                <a:latin typeface="Times New Roman" pitchFamily="18" charset="0"/>
              </a:rPr>
              <a:t>＝</a:t>
            </a:r>
            <a:r>
              <a:rPr lang="en-US" altLang="zh-CN" sz="2000" smtClean="0">
                <a:latin typeface="Times New Roman" pitchFamily="18" charset="0"/>
              </a:rPr>
              <a:t>S</a:t>
            </a:r>
            <a:r>
              <a:rPr lang="zh-CN" altLang="zh-CN" sz="2000" smtClean="0">
                <a:latin typeface="Times New Roman" pitchFamily="18" charset="0"/>
              </a:rPr>
              <a:t>，而对</a:t>
            </a:r>
            <a:r>
              <a:rPr lang="en-US" altLang="zh-CN" sz="2000" smtClean="0">
                <a:latin typeface="Times New Roman" pitchFamily="18" charset="0"/>
              </a:rPr>
              <a:t>S</a:t>
            </a:r>
            <a:r>
              <a:rPr lang="zh-CN" altLang="zh-CN" sz="2000" smtClean="0">
                <a:latin typeface="Times New Roman" pitchFamily="18" charset="0"/>
              </a:rPr>
              <a:t>的验证简记为</a:t>
            </a:r>
            <a:r>
              <a:rPr lang="en-US" altLang="zh-CN" sz="2000" smtClean="0">
                <a:latin typeface="Times New Roman" pitchFamily="18" charset="0"/>
              </a:rPr>
              <a:t>Ver</a:t>
            </a:r>
            <a:r>
              <a:rPr lang="zh-CN" altLang="zh-CN" sz="2000" smtClean="0">
                <a:latin typeface="Times New Roman" pitchFamily="18" charset="0"/>
              </a:rPr>
              <a:t>（</a:t>
            </a:r>
            <a:r>
              <a:rPr lang="en-US" altLang="zh-CN" sz="2000" smtClean="0">
                <a:latin typeface="Times New Roman" pitchFamily="18" charset="0"/>
              </a:rPr>
              <a:t>S</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真，伪</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。签名算法或签名密钥是秘密的，只有签名人掌握；验证算法应当公开，以便于他人进行验证。体制的安全性在于，从</a:t>
            </a:r>
            <a:r>
              <a:rPr lang="en-US" altLang="zh-CN" sz="2000" smtClean="0">
                <a:latin typeface="Times New Roman" pitchFamily="18" charset="0"/>
              </a:rPr>
              <a:t>M</a:t>
            </a:r>
            <a:r>
              <a:rPr lang="zh-CN" altLang="zh-CN" sz="2000" smtClean="0">
                <a:latin typeface="Times New Roman" pitchFamily="18" charset="0"/>
              </a:rPr>
              <a:t>和其签名</a:t>
            </a:r>
            <a:r>
              <a:rPr lang="en-US" altLang="zh-CN" sz="2000" smtClean="0">
                <a:latin typeface="Times New Roman" pitchFamily="18" charset="0"/>
              </a:rPr>
              <a:t>S</a:t>
            </a:r>
            <a:r>
              <a:rPr lang="zh-CN" altLang="zh-CN" sz="2000" smtClean="0">
                <a:latin typeface="Times New Roman" pitchFamily="18" charset="0"/>
              </a:rPr>
              <a:t>难以推出</a:t>
            </a:r>
            <a:r>
              <a:rPr lang="en-US" altLang="zh-CN" sz="2000" smtClean="0">
                <a:latin typeface="Times New Roman" pitchFamily="18" charset="0"/>
              </a:rPr>
              <a:t>K</a:t>
            </a:r>
            <a:r>
              <a:rPr lang="zh-CN" altLang="zh-CN" sz="2000" smtClean="0">
                <a:latin typeface="Times New Roman" pitchFamily="18" charset="0"/>
              </a:rPr>
              <a:t>或伪造一个</a:t>
            </a:r>
            <a:r>
              <a:rPr lang="en-US" altLang="zh-CN" sz="2000" smtClean="0">
                <a:latin typeface="Times New Roman" pitchFamily="18" charset="0"/>
              </a:rPr>
              <a:t>M′</a:t>
            </a:r>
            <a:r>
              <a:rPr lang="zh-CN" altLang="zh-CN" sz="2000" smtClean="0">
                <a:latin typeface="Times New Roman" pitchFamily="18" charset="0"/>
              </a:rPr>
              <a:t>，使</a:t>
            </a:r>
            <a:r>
              <a:rPr lang="en-US" altLang="zh-CN" sz="2000" smtClean="0">
                <a:latin typeface="Times New Roman" pitchFamily="18" charset="0"/>
              </a:rPr>
              <a:t>M′</a:t>
            </a:r>
            <a:r>
              <a:rPr lang="zh-CN" altLang="zh-CN" sz="2000" smtClean="0">
                <a:latin typeface="Times New Roman" pitchFamily="18" charset="0"/>
              </a:rPr>
              <a:t>和</a:t>
            </a:r>
            <a:r>
              <a:rPr lang="en-US" altLang="zh-CN" sz="2000" smtClean="0">
                <a:latin typeface="Times New Roman" pitchFamily="18" charset="0"/>
              </a:rPr>
              <a:t>S</a:t>
            </a:r>
            <a:r>
              <a:rPr lang="zh-CN" altLang="zh-CN" sz="2000" smtClean="0">
                <a:latin typeface="Times New Roman" pitchFamily="18" charset="0"/>
              </a:rPr>
              <a:t>可被证实为真。</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第四节 </a:t>
            </a:r>
            <a:r>
              <a:rPr lang="zh-CN" altLang="zh-CN" smtClean="0"/>
              <a:t>数字签名</a:t>
            </a:r>
          </a:p>
        </p:txBody>
      </p:sp>
      <p:sp>
        <p:nvSpPr>
          <p:cNvPr id="30723" name="内容占位符 2"/>
          <p:cNvSpPr>
            <a:spLocks noGrp="1"/>
          </p:cNvSpPr>
          <p:nvPr>
            <p:ph idx="1"/>
          </p:nvPr>
        </p:nvSpPr>
        <p:spPr>
          <a:xfrm>
            <a:off x="144463" y="1125538"/>
            <a:ext cx="9036050" cy="5759450"/>
          </a:xfrm>
        </p:spPr>
        <p:txBody>
          <a:bodyPr/>
          <a:lstStyle/>
          <a:p>
            <a:pPr>
              <a:spcBef>
                <a:spcPct val="0"/>
              </a:spcBef>
            </a:pPr>
            <a:r>
              <a:rPr lang="en-US" altLang="zh-CN" sz="2000" smtClean="0">
                <a:latin typeface="Times New Roman" pitchFamily="18" charset="0"/>
              </a:rPr>
              <a:t>        1991</a:t>
            </a:r>
            <a:r>
              <a:rPr lang="zh-CN" altLang="zh-CN" sz="2000" smtClean="0">
                <a:latin typeface="Times New Roman" pitchFamily="18" charset="0"/>
              </a:rPr>
              <a:t>年</a:t>
            </a:r>
            <a:r>
              <a:rPr lang="en-US" altLang="zh-CN" sz="2000" smtClean="0">
                <a:latin typeface="Times New Roman" pitchFamily="18" charset="0"/>
              </a:rPr>
              <a:t>8</a:t>
            </a:r>
            <a:r>
              <a:rPr lang="zh-CN" altLang="zh-CN" sz="2000" smtClean="0">
                <a:latin typeface="Times New Roman" pitchFamily="18" charset="0"/>
              </a:rPr>
              <a:t>月，美国</a:t>
            </a:r>
            <a:r>
              <a:rPr lang="en-US" altLang="zh-CN" sz="2000" smtClean="0">
                <a:latin typeface="Times New Roman" pitchFamily="18" charset="0"/>
              </a:rPr>
              <a:t>NIST</a:t>
            </a:r>
            <a:r>
              <a:rPr lang="zh-CN" altLang="zh-CN" sz="2000" smtClean="0">
                <a:latin typeface="Times New Roman" pitchFamily="18" charset="0"/>
              </a:rPr>
              <a:t>公布了用于标准签名算法</a:t>
            </a:r>
            <a:r>
              <a:rPr lang="en-US" altLang="zh-CN" sz="2000" smtClean="0">
                <a:latin typeface="Times New Roman" pitchFamily="18" charset="0"/>
              </a:rPr>
              <a:t>DSA</a:t>
            </a:r>
            <a:r>
              <a:rPr lang="zh-CN" altLang="zh-CN" sz="2000" smtClean="0">
                <a:latin typeface="Times New Roman" pitchFamily="18" charset="0"/>
              </a:rPr>
              <a:t>。</a:t>
            </a:r>
            <a:r>
              <a:rPr lang="en-US" altLang="zh-CN" sz="2000" smtClean="0">
                <a:latin typeface="Times New Roman" pitchFamily="18" charset="0"/>
              </a:rPr>
              <a:t>1994</a:t>
            </a:r>
            <a:r>
              <a:rPr lang="zh-CN" altLang="zh-CN" sz="2000" smtClean="0">
                <a:latin typeface="Times New Roman" pitchFamily="18" charset="0"/>
              </a:rPr>
              <a:t>年</a:t>
            </a:r>
            <a:r>
              <a:rPr lang="en-US" altLang="zh-CN" sz="2000" smtClean="0">
                <a:latin typeface="Times New Roman" pitchFamily="18" charset="0"/>
              </a:rPr>
              <a:t>12</a:t>
            </a:r>
            <a:r>
              <a:rPr lang="zh-CN" altLang="zh-CN" sz="2000" smtClean="0">
                <a:latin typeface="Times New Roman" pitchFamily="18" charset="0"/>
              </a:rPr>
              <a:t>月</a:t>
            </a:r>
            <a:r>
              <a:rPr lang="en-US" altLang="zh-CN" sz="2000" smtClean="0">
                <a:latin typeface="Times New Roman" pitchFamily="18" charset="0"/>
              </a:rPr>
              <a:t>1</a:t>
            </a:r>
            <a:r>
              <a:rPr lang="zh-CN" altLang="zh-CN" sz="2000" smtClean="0">
                <a:latin typeface="Times New Roman" pitchFamily="18" charset="0"/>
              </a:rPr>
              <a:t>日，它被正式采用为美国联邦信息处理标准。其基本算法如下。</a:t>
            </a:r>
          </a:p>
          <a:p>
            <a:pPr>
              <a:spcBef>
                <a:spcPct val="0"/>
              </a:spcBef>
            </a:pPr>
            <a:r>
              <a:rPr lang="zh-CN" altLang="zh-CN" sz="2000" smtClean="0">
                <a:latin typeface="Times New Roman" pitchFamily="18" charset="0"/>
              </a:rPr>
              <a:t>公开密钥：</a:t>
            </a:r>
            <a:r>
              <a:rPr lang="en-US" altLang="zh-CN" sz="2000" smtClean="0">
                <a:latin typeface="Times New Roman" pitchFamily="18" charset="0"/>
              </a:rPr>
              <a:t>p</a:t>
            </a:r>
            <a:r>
              <a:rPr lang="zh-CN" altLang="zh-CN" sz="2000" smtClean="0">
                <a:latin typeface="Times New Roman" pitchFamily="18" charset="0"/>
              </a:rPr>
              <a:t>为</a:t>
            </a:r>
            <a:r>
              <a:rPr lang="en-US" altLang="zh-CN" sz="2000" smtClean="0">
                <a:latin typeface="Times New Roman" pitchFamily="18" charset="0"/>
              </a:rPr>
              <a:t>512</a:t>
            </a:r>
            <a:r>
              <a:rPr lang="zh-CN" altLang="zh-CN" sz="2000" smtClean="0">
                <a:latin typeface="Times New Roman" pitchFamily="18" charset="0"/>
              </a:rPr>
              <a:t>～</a:t>
            </a:r>
            <a:r>
              <a:rPr lang="en-US" altLang="zh-CN" sz="2000" smtClean="0">
                <a:latin typeface="Times New Roman" pitchFamily="18" charset="0"/>
              </a:rPr>
              <a:t>l024bit</a:t>
            </a:r>
            <a:r>
              <a:rPr lang="zh-CN" altLang="zh-CN" sz="2000" smtClean="0">
                <a:latin typeface="Times New Roman" pitchFamily="18" charset="0"/>
              </a:rPr>
              <a:t>的素数；</a:t>
            </a:r>
            <a:r>
              <a:rPr lang="en-US" altLang="zh-CN" sz="2000" smtClean="0">
                <a:latin typeface="Times New Roman" pitchFamily="18" charset="0"/>
              </a:rPr>
              <a:t>q</a:t>
            </a:r>
            <a:r>
              <a:rPr lang="zh-CN" altLang="zh-CN" sz="2000" smtClean="0">
                <a:latin typeface="Times New Roman" pitchFamily="18" charset="0"/>
              </a:rPr>
              <a:t>为</a:t>
            </a:r>
            <a:r>
              <a:rPr lang="en-US" altLang="zh-CN" sz="2000" smtClean="0">
                <a:latin typeface="Times New Roman" pitchFamily="18" charset="0"/>
              </a:rPr>
              <a:t>160bit</a:t>
            </a:r>
            <a:r>
              <a:rPr lang="zh-CN" altLang="zh-CN" sz="2000" smtClean="0">
                <a:latin typeface="Times New Roman" pitchFamily="18" charset="0"/>
              </a:rPr>
              <a:t>长的素数，且为（</a:t>
            </a:r>
            <a:r>
              <a:rPr lang="en-US" altLang="zh-CN" sz="2000" smtClean="0">
                <a:latin typeface="Times New Roman" pitchFamily="18" charset="0"/>
              </a:rPr>
              <a:t>p-1</a:t>
            </a:r>
            <a:r>
              <a:rPr lang="zh-CN" altLang="zh-CN" sz="2000" smtClean="0">
                <a:latin typeface="Times New Roman" pitchFamily="18" charset="0"/>
              </a:rPr>
              <a:t>）的因子</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en-US" altLang="zh-CN" sz="2000" smtClean="0">
                <a:latin typeface="Times New Roman" pitchFamily="18" charset="0"/>
              </a:rPr>
              <a:t>g</a:t>
            </a:r>
            <a:r>
              <a:rPr lang="zh-CN" altLang="zh-CN" sz="2000" smtClean="0">
                <a:latin typeface="Times New Roman" pitchFamily="18" charset="0"/>
              </a:rPr>
              <a:t>＝</a:t>
            </a:r>
            <a:r>
              <a:rPr lang="en-US" altLang="zh-CN" sz="2000" smtClean="0">
                <a:latin typeface="Times New Roman" pitchFamily="18" charset="0"/>
              </a:rPr>
              <a:t>h(p-1)/q mod q</a:t>
            </a:r>
            <a:r>
              <a:rPr lang="zh-CN" altLang="zh-CN" sz="2000" smtClean="0">
                <a:latin typeface="Times New Roman" pitchFamily="18" charset="0"/>
              </a:rPr>
              <a:t>，其中</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h</a:t>
            </a:r>
            <a:r>
              <a:rPr lang="zh-CN" altLang="zh-CN" sz="2000" smtClean="0">
                <a:latin typeface="Times New Roman" pitchFamily="18" charset="0"/>
              </a:rPr>
              <a:t>＜</a:t>
            </a:r>
            <a:r>
              <a:rPr lang="en-US" altLang="zh-CN" sz="2000" smtClean="0">
                <a:latin typeface="Times New Roman" pitchFamily="18" charset="0"/>
              </a:rPr>
              <a:t>p-1</a:t>
            </a:r>
            <a:r>
              <a:rPr lang="zh-CN" altLang="zh-CN" sz="2000" smtClean="0">
                <a:latin typeface="Times New Roman" pitchFamily="18" charset="0"/>
              </a:rPr>
              <a:t>且</a:t>
            </a:r>
            <a:r>
              <a:rPr lang="en-US" altLang="zh-CN" sz="2000" smtClean="0">
                <a:latin typeface="Times New Roman" pitchFamily="18" charset="0"/>
              </a:rPr>
              <a:t>g</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的整数。</a:t>
            </a:r>
          </a:p>
          <a:p>
            <a:pPr>
              <a:spcBef>
                <a:spcPct val="0"/>
              </a:spcBef>
            </a:pPr>
            <a:r>
              <a:rPr lang="en-US" altLang="zh-CN" sz="2000" smtClean="0">
                <a:latin typeface="Times New Roman" pitchFamily="18" charset="0"/>
              </a:rPr>
              <a:t>y</a:t>
            </a:r>
            <a:r>
              <a:rPr lang="zh-CN" altLang="zh-CN" sz="2000" smtClean="0">
                <a:latin typeface="Times New Roman" pitchFamily="18" charset="0"/>
              </a:rPr>
              <a:t>＝</a:t>
            </a:r>
            <a:r>
              <a:rPr lang="en-US" altLang="zh-CN" sz="2000" smtClean="0">
                <a:latin typeface="Times New Roman" pitchFamily="18" charset="0"/>
              </a:rPr>
              <a:t>gx mod p</a:t>
            </a:r>
            <a:endParaRPr lang="zh-CN" altLang="zh-CN" sz="2000" smtClean="0">
              <a:latin typeface="Times New Roman" pitchFamily="18" charset="0"/>
            </a:endParaRPr>
          </a:p>
          <a:p>
            <a:pPr>
              <a:spcBef>
                <a:spcPct val="0"/>
              </a:spcBef>
            </a:pPr>
            <a:r>
              <a:rPr lang="zh-CN" altLang="zh-CN" sz="2000" smtClean="0">
                <a:latin typeface="Times New Roman" pitchFamily="18" charset="0"/>
              </a:rPr>
              <a:t>秘密密钥：</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x</a:t>
            </a:r>
            <a:r>
              <a:rPr lang="zh-CN" altLang="zh-CN" sz="2000" smtClean="0">
                <a:latin typeface="Times New Roman" pitchFamily="18" charset="0"/>
              </a:rPr>
              <a:t>＜</a:t>
            </a:r>
            <a:r>
              <a:rPr lang="en-US" altLang="zh-CN" sz="2000" smtClean="0">
                <a:latin typeface="Times New Roman" pitchFamily="18" charset="0"/>
              </a:rPr>
              <a:t>q</a:t>
            </a:r>
            <a:r>
              <a:rPr lang="zh-CN" altLang="zh-CN" sz="2000" smtClean="0">
                <a:latin typeface="Times New Roman" pitchFamily="18" charset="0"/>
              </a:rPr>
              <a:t>，且为随机产生的整数。</a:t>
            </a:r>
          </a:p>
          <a:p>
            <a:pPr>
              <a:spcBef>
                <a:spcPct val="0"/>
              </a:spcBef>
            </a:pPr>
            <a:r>
              <a:rPr lang="zh-CN" altLang="zh-CN" sz="2000" smtClean="0">
                <a:latin typeface="Times New Roman" pitchFamily="18" charset="0"/>
              </a:rPr>
              <a:t>签名过程：</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k</a:t>
            </a:r>
            <a:r>
              <a:rPr lang="zh-CN" altLang="zh-CN" sz="2000" smtClean="0">
                <a:latin typeface="Times New Roman" pitchFamily="18" charset="0"/>
              </a:rPr>
              <a:t>＜</a:t>
            </a:r>
            <a:r>
              <a:rPr lang="en-US" altLang="zh-CN" sz="2000" smtClean="0">
                <a:latin typeface="Times New Roman" pitchFamily="18" charset="0"/>
              </a:rPr>
              <a:t>q</a:t>
            </a:r>
            <a:r>
              <a:rPr lang="zh-CN" altLang="zh-CN" sz="2000" smtClean="0">
                <a:latin typeface="Times New Roman" pitchFamily="18" charset="0"/>
              </a:rPr>
              <a:t>，且为随机产生的整数。</a:t>
            </a:r>
          </a:p>
          <a:p>
            <a:pPr>
              <a:spcBef>
                <a:spcPct val="0"/>
              </a:spcBef>
            </a:pPr>
            <a:r>
              <a:rPr lang="en-US" altLang="zh-CN" sz="2000" smtClean="0">
                <a:latin typeface="Times New Roman" pitchFamily="18" charset="0"/>
              </a:rPr>
              <a:t>r</a:t>
            </a:r>
            <a:r>
              <a:rPr lang="zh-CN" altLang="zh-CN" sz="2000" smtClean="0">
                <a:latin typeface="Times New Roman" pitchFamily="18" charset="0"/>
              </a:rPr>
              <a:t>＝</a:t>
            </a:r>
            <a:r>
              <a:rPr lang="en-US" altLang="zh-CN" sz="2000" smtClean="0">
                <a:latin typeface="Times New Roman" pitchFamily="18" charset="0"/>
              </a:rPr>
              <a:t>(gk(mod p))modq</a:t>
            </a:r>
            <a:r>
              <a:rPr lang="zh-CN" altLang="zh-CN" sz="2000" smtClean="0">
                <a:latin typeface="Times New Roman" pitchFamily="18" charset="0"/>
              </a:rPr>
              <a:t>，</a:t>
            </a:r>
            <a:r>
              <a:rPr lang="en-US" altLang="zh-CN" sz="2000" smtClean="0">
                <a:latin typeface="Times New Roman" pitchFamily="18" charset="0"/>
              </a:rPr>
              <a:t>s</a:t>
            </a:r>
            <a:r>
              <a:rPr lang="zh-CN" altLang="zh-CN" sz="2000" smtClean="0">
                <a:latin typeface="Times New Roman" pitchFamily="18" charset="0"/>
              </a:rPr>
              <a:t>＝</a:t>
            </a:r>
            <a:r>
              <a:rPr lang="en-US" altLang="zh-CN" sz="2000" smtClean="0">
                <a:latin typeface="Times New Roman" pitchFamily="18" charset="0"/>
              </a:rPr>
              <a:t>(k-1(H(m)</a:t>
            </a:r>
            <a:r>
              <a:rPr lang="zh-CN" altLang="zh-CN" sz="2000" smtClean="0">
                <a:latin typeface="Times New Roman" pitchFamily="18" charset="0"/>
              </a:rPr>
              <a:t>＋</a:t>
            </a:r>
            <a:r>
              <a:rPr lang="en-US" altLang="zh-CN" sz="2000" smtClean="0">
                <a:latin typeface="Times New Roman" pitchFamily="18" charset="0"/>
              </a:rPr>
              <a:t>xr))modq</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r</a:t>
            </a:r>
            <a:r>
              <a:rPr lang="zh-CN" altLang="zh-CN" sz="2000" smtClean="0">
                <a:latin typeface="Times New Roman" pitchFamily="18" charset="0"/>
              </a:rPr>
              <a:t>，</a:t>
            </a:r>
            <a:r>
              <a:rPr lang="en-US" altLang="zh-CN" sz="2000" smtClean="0">
                <a:latin typeface="Times New Roman" pitchFamily="18" charset="0"/>
              </a:rPr>
              <a:t>s</a:t>
            </a:r>
            <a:r>
              <a:rPr lang="zh-CN" altLang="zh-CN" sz="2000" smtClean="0">
                <a:latin typeface="Times New Roman" pitchFamily="18" charset="0"/>
              </a:rPr>
              <a:t>）作为对消息</a:t>
            </a:r>
            <a:r>
              <a:rPr lang="en-US" altLang="zh-CN" sz="2000" smtClean="0">
                <a:latin typeface="Times New Roman" pitchFamily="18" charset="0"/>
              </a:rPr>
              <a:t>m</a:t>
            </a:r>
            <a:r>
              <a:rPr lang="zh-CN" altLang="zh-CN" sz="2000" smtClean="0">
                <a:latin typeface="Times New Roman" pitchFamily="18" charset="0"/>
              </a:rPr>
              <a:t>的签名，</a:t>
            </a:r>
            <a:r>
              <a:rPr lang="en-US" altLang="zh-CN" sz="2000" smtClean="0">
                <a:latin typeface="Times New Roman" pitchFamily="18" charset="0"/>
              </a:rPr>
              <a:t>H(x)</a:t>
            </a:r>
            <a:r>
              <a:rPr lang="zh-CN" altLang="zh-CN" sz="2000" smtClean="0">
                <a:latin typeface="Times New Roman" pitchFamily="18" charset="0"/>
              </a:rPr>
              <a:t>为安全的</a:t>
            </a:r>
            <a:r>
              <a:rPr lang="en-US" altLang="zh-CN" sz="2000" smtClean="0">
                <a:latin typeface="Times New Roman" pitchFamily="18" charset="0"/>
              </a:rPr>
              <a:t>Hash</a:t>
            </a:r>
            <a:r>
              <a:rPr lang="zh-CN" altLang="zh-CN" sz="2000" smtClean="0">
                <a:latin typeface="Times New Roman" pitchFamily="18" charset="0"/>
              </a:rPr>
              <a:t>（散列）函数。</a:t>
            </a:r>
          </a:p>
          <a:p>
            <a:pPr>
              <a:spcBef>
                <a:spcPct val="0"/>
              </a:spcBef>
            </a:pPr>
            <a:r>
              <a:rPr lang="zh-CN" altLang="zh-CN" sz="2000" smtClean="0">
                <a:latin typeface="Times New Roman" pitchFamily="18" charset="0"/>
              </a:rPr>
              <a:t>验证过程：</a:t>
            </a:r>
          </a:p>
          <a:p>
            <a:pPr>
              <a:spcBef>
                <a:spcPct val="0"/>
              </a:spcBef>
            </a:pPr>
            <a:r>
              <a:rPr lang="en-US" altLang="zh-CN" sz="2000" smtClean="0">
                <a:latin typeface="Times New Roman" pitchFamily="18" charset="0"/>
              </a:rPr>
              <a:t>w</a:t>
            </a:r>
            <a:r>
              <a:rPr lang="zh-CN" altLang="zh-CN" sz="2000" smtClean="0">
                <a:latin typeface="Times New Roman" pitchFamily="18" charset="0"/>
              </a:rPr>
              <a:t>＝</a:t>
            </a:r>
            <a:r>
              <a:rPr lang="en-US" altLang="zh-CN" sz="2000" smtClean="0">
                <a:latin typeface="Times New Roman" pitchFamily="18" charset="0"/>
              </a:rPr>
              <a:t>s-1mod q</a:t>
            </a:r>
            <a:endParaRPr lang="zh-CN" altLang="zh-CN" sz="2000" smtClean="0">
              <a:latin typeface="Times New Roman" pitchFamily="18" charset="0"/>
            </a:endParaRPr>
          </a:p>
          <a:p>
            <a:pPr>
              <a:spcBef>
                <a:spcPct val="0"/>
              </a:spcBef>
            </a:pPr>
            <a:r>
              <a:rPr lang="es-ES" altLang="zh-CN" sz="2000" smtClean="0">
                <a:latin typeface="Times New Roman" pitchFamily="18" charset="0"/>
              </a:rPr>
              <a:t>u1</a:t>
            </a:r>
            <a:r>
              <a:rPr lang="zh-CN" altLang="zh-CN" sz="2000" smtClean="0">
                <a:latin typeface="Times New Roman" pitchFamily="18" charset="0"/>
              </a:rPr>
              <a:t>＝</a:t>
            </a:r>
            <a:r>
              <a:rPr lang="pl-PL" altLang="zh-CN" sz="2000" smtClean="0">
                <a:latin typeface="Times New Roman" pitchFamily="18" charset="0"/>
              </a:rPr>
              <a:t>(</a:t>
            </a:r>
            <a:r>
              <a:rPr lang="es-ES" altLang="zh-CN" sz="2000" smtClean="0">
                <a:latin typeface="Times New Roman" pitchFamily="18" charset="0"/>
              </a:rPr>
              <a:t>H</a:t>
            </a:r>
            <a:r>
              <a:rPr lang="pl-PL" altLang="zh-CN" sz="2000" smtClean="0">
                <a:latin typeface="Times New Roman" pitchFamily="18" charset="0"/>
              </a:rPr>
              <a:t>(</a:t>
            </a:r>
            <a:r>
              <a:rPr lang="es-ES" altLang="zh-CN" sz="2000" smtClean="0">
                <a:latin typeface="Times New Roman" pitchFamily="18" charset="0"/>
              </a:rPr>
              <a:t>m</a:t>
            </a:r>
            <a:r>
              <a:rPr lang="pl-PL" altLang="zh-CN" sz="2000" smtClean="0">
                <a:latin typeface="Times New Roman" pitchFamily="18" charset="0"/>
              </a:rPr>
              <a:t>)</a:t>
            </a:r>
            <a:r>
              <a:rPr lang="es-ES" altLang="zh-CN" sz="2000" smtClean="0">
                <a:latin typeface="Times New Roman" pitchFamily="18" charset="0"/>
              </a:rPr>
              <a:t>xw</a:t>
            </a:r>
            <a:r>
              <a:rPr lang="pl-PL" altLang="zh-CN" sz="2000" smtClean="0">
                <a:latin typeface="Times New Roman" pitchFamily="18" charset="0"/>
              </a:rPr>
              <a:t>)</a:t>
            </a:r>
            <a:r>
              <a:rPr lang="es-ES" altLang="zh-CN" sz="2000" smtClean="0">
                <a:latin typeface="Times New Roman" pitchFamily="18" charset="0"/>
              </a:rPr>
              <a:t>modq</a:t>
            </a:r>
            <a:endParaRPr lang="zh-CN" altLang="zh-CN" sz="2000" smtClean="0">
              <a:latin typeface="Times New Roman" pitchFamily="18" charset="0"/>
            </a:endParaRPr>
          </a:p>
          <a:p>
            <a:pPr>
              <a:spcBef>
                <a:spcPct val="0"/>
              </a:spcBef>
            </a:pPr>
            <a:r>
              <a:rPr lang="es-ES" altLang="zh-CN" sz="2000" smtClean="0">
                <a:latin typeface="Times New Roman" pitchFamily="18" charset="0"/>
              </a:rPr>
              <a:t>u2</a:t>
            </a:r>
            <a:r>
              <a:rPr lang="zh-CN" altLang="zh-CN" sz="2000" smtClean="0">
                <a:latin typeface="Times New Roman" pitchFamily="18" charset="0"/>
              </a:rPr>
              <a:t>＝</a:t>
            </a:r>
            <a:r>
              <a:rPr lang="pl-PL" altLang="zh-CN" sz="2000" smtClean="0">
                <a:latin typeface="Times New Roman" pitchFamily="18" charset="0"/>
              </a:rPr>
              <a:t>(</a:t>
            </a:r>
            <a:r>
              <a:rPr lang="es-ES" altLang="zh-CN" sz="2000" smtClean="0">
                <a:latin typeface="Times New Roman" pitchFamily="18" charset="0"/>
              </a:rPr>
              <a:t>rw</a:t>
            </a:r>
            <a:r>
              <a:rPr lang="pl-PL" altLang="zh-CN" sz="2000" smtClean="0">
                <a:latin typeface="Times New Roman" pitchFamily="18" charset="0"/>
              </a:rPr>
              <a:t>)</a:t>
            </a:r>
            <a:r>
              <a:rPr lang="es-ES" altLang="zh-CN" sz="2000" smtClean="0">
                <a:latin typeface="Times New Roman" pitchFamily="18" charset="0"/>
              </a:rPr>
              <a:t>modq</a:t>
            </a:r>
            <a:endParaRPr lang="zh-CN" altLang="zh-CN" sz="2000" smtClean="0">
              <a:latin typeface="Times New Roman" pitchFamily="18" charset="0"/>
            </a:endParaRPr>
          </a:p>
          <a:p>
            <a:pPr>
              <a:spcBef>
                <a:spcPct val="0"/>
              </a:spcBef>
            </a:pPr>
            <a:r>
              <a:rPr lang="es-ES" altLang="zh-CN" sz="2000" smtClean="0">
                <a:latin typeface="Times New Roman" pitchFamily="18" charset="0"/>
              </a:rPr>
              <a:t>v</a:t>
            </a:r>
            <a:r>
              <a:rPr lang="zh-CN" altLang="zh-CN" sz="2000" smtClean="0">
                <a:latin typeface="Times New Roman" pitchFamily="18" charset="0"/>
              </a:rPr>
              <a:t>＝</a:t>
            </a:r>
            <a:r>
              <a:rPr lang="pl-PL" altLang="zh-CN" sz="2000" smtClean="0">
                <a:latin typeface="Times New Roman" pitchFamily="18" charset="0"/>
              </a:rPr>
              <a:t>((</a:t>
            </a:r>
            <a:r>
              <a:rPr lang="es-ES" altLang="zh-CN" sz="2000" smtClean="0">
                <a:latin typeface="Times New Roman" pitchFamily="18" charset="0"/>
              </a:rPr>
              <a:t>g u1xy u2)mod p</a:t>
            </a:r>
            <a:r>
              <a:rPr lang="pl-PL" altLang="zh-CN" sz="2000" smtClean="0">
                <a:latin typeface="Times New Roman" pitchFamily="18" charset="0"/>
              </a:rPr>
              <a:t>)</a:t>
            </a:r>
            <a:r>
              <a:rPr lang="es-ES" altLang="zh-CN" sz="2000" smtClean="0">
                <a:latin typeface="Times New Roman" pitchFamily="18" charset="0"/>
              </a:rPr>
              <a:t>mod q</a:t>
            </a:r>
            <a:endParaRPr lang="zh-CN" altLang="zh-CN" sz="2000" smtClean="0">
              <a:latin typeface="Times New Roman" pitchFamily="18" charset="0"/>
            </a:endParaRPr>
          </a:p>
          <a:p>
            <a:pPr>
              <a:spcBef>
                <a:spcPct val="0"/>
              </a:spcBef>
            </a:pPr>
            <a:r>
              <a:rPr lang="zh-CN" altLang="zh-CN" sz="2000" smtClean="0">
                <a:latin typeface="Times New Roman" pitchFamily="18" charset="0"/>
              </a:rPr>
              <a:t>若</a:t>
            </a:r>
            <a:r>
              <a:rPr lang="en-US" altLang="zh-CN" sz="2000" smtClean="0">
                <a:latin typeface="Times New Roman" pitchFamily="18" charset="0"/>
              </a:rPr>
              <a:t>v</a:t>
            </a:r>
            <a:r>
              <a:rPr lang="zh-CN" altLang="zh-CN" sz="2000" smtClean="0">
                <a:latin typeface="Times New Roman" pitchFamily="18" charset="0"/>
              </a:rPr>
              <a:t>＝</a:t>
            </a:r>
            <a:r>
              <a:rPr lang="en-US" altLang="zh-CN" sz="2000" smtClean="0">
                <a:latin typeface="Times New Roman" pitchFamily="18" charset="0"/>
              </a:rPr>
              <a:t>r</a:t>
            </a:r>
            <a:r>
              <a:rPr lang="zh-CN" altLang="zh-CN" sz="2000" smtClean="0">
                <a:latin typeface="Times New Roman" pitchFamily="18" charset="0"/>
              </a:rPr>
              <a:t>，则对</a:t>
            </a:r>
            <a:r>
              <a:rPr lang="en-US" altLang="zh-CN" sz="2000" smtClean="0">
                <a:latin typeface="Times New Roman" pitchFamily="18" charset="0"/>
              </a:rPr>
              <a:t>m</a:t>
            </a:r>
            <a:r>
              <a:rPr lang="zh-CN" altLang="zh-CN" sz="2000" smtClean="0">
                <a:latin typeface="Times New Roman" pitchFamily="18" charset="0"/>
              </a:rPr>
              <a:t>的签名有效</a:t>
            </a:r>
            <a:r>
              <a:rPr lang="zh-CN" altLang="en-US" sz="2000" smtClean="0">
                <a:latin typeface="Times New Roman" pitchFamily="18" charset="0"/>
              </a:rPr>
              <a:t>。</a:t>
            </a:r>
            <a:r>
              <a:rPr lang="zh-CN" altLang="zh-CN" sz="2000" smtClean="0">
                <a:latin typeface="Times New Roman" pitchFamily="18" charset="0"/>
              </a:rPr>
              <a:t>其中</a:t>
            </a:r>
            <a:r>
              <a:rPr lang="en-US" altLang="zh-CN" sz="2000" smtClean="0">
                <a:latin typeface="Times New Roman" pitchFamily="18" charset="0"/>
              </a:rPr>
              <a:t>H</a:t>
            </a:r>
            <a:r>
              <a:rPr lang="zh-CN" altLang="zh-CN" sz="2000" smtClean="0">
                <a:latin typeface="Times New Roman" pitchFamily="18" charset="0"/>
              </a:rPr>
              <a:t>（</a:t>
            </a:r>
            <a:r>
              <a:rPr lang="en-US" altLang="zh-CN" sz="2000" smtClean="0">
                <a:latin typeface="Times New Roman" pitchFamily="18" charset="0"/>
              </a:rPr>
              <a:t>x</a:t>
            </a:r>
            <a:r>
              <a:rPr lang="zh-CN" altLang="zh-CN" sz="2000" smtClean="0">
                <a:latin typeface="Times New Roman" pitchFamily="18" charset="0"/>
              </a:rPr>
              <a:t>）可选择美国推荐的标准算法</a:t>
            </a:r>
            <a:r>
              <a:rPr lang="en-US" altLang="zh-CN" sz="2000" smtClean="0">
                <a:latin typeface="Times New Roman" pitchFamily="18" charset="0"/>
              </a:rPr>
              <a:t>SHA</a:t>
            </a:r>
            <a:r>
              <a:rPr lang="zh-CN" altLang="zh-CN" sz="2000" smtClean="0">
                <a:latin typeface="Times New Roman" pitchFamily="18" charset="0"/>
              </a:rPr>
              <a:t>或</a:t>
            </a:r>
            <a:r>
              <a:rPr lang="en-US" altLang="zh-CN" sz="2000" smtClean="0">
                <a:latin typeface="Times New Roman" pitchFamily="18" charset="0"/>
              </a:rPr>
              <a:t>MD5</a:t>
            </a:r>
            <a:r>
              <a:rPr lang="zh-CN" altLang="zh-CN" sz="2000" smtClean="0">
                <a:latin typeface="Times New Roman" pitchFamily="18" charset="0"/>
              </a:rPr>
              <a:t>等安全散列算法。</a:t>
            </a:r>
          </a:p>
          <a:p>
            <a:pPr>
              <a:spcBef>
                <a:spcPct val="0"/>
              </a:spcBef>
            </a:pPr>
            <a:r>
              <a:rPr lang="en-US" altLang="zh-CN" sz="2000" smtClean="0">
                <a:latin typeface="Times New Roman" pitchFamily="18" charset="0"/>
              </a:rPr>
              <a:t>        DSA</a:t>
            </a:r>
            <a:r>
              <a:rPr lang="zh-CN" altLang="zh-CN" sz="2000" smtClean="0">
                <a:latin typeface="Times New Roman" pitchFamily="18" charset="0"/>
              </a:rPr>
              <a:t>算法的安全性也依赖于有限域上的离散对数问题，安全强度和速度均低于</a:t>
            </a:r>
            <a:r>
              <a:rPr lang="en-US" altLang="zh-CN" sz="2000" smtClean="0">
                <a:latin typeface="Times New Roman" pitchFamily="18" charset="0"/>
              </a:rPr>
              <a:t>RSA</a:t>
            </a:r>
            <a:r>
              <a:rPr lang="zh-CN" altLang="zh-CN" sz="2000" smtClean="0">
                <a:latin typeface="Times New Roman" pitchFamily="18" charset="0"/>
              </a:rPr>
              <a:t>算法，其优点不涉及专利问题。</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第四节 </a:t>
            </a:r>
            <a:r>
              <a:rPr lang="zh-CN" altLang="zh-CN" smtClean="0"/>
              <a:t>数字签名</a:t>
            </a:r>
          </a:p>
        </p:txBody>
      </p:sp>
      <p:sp>
        <p:nvSpPr>
          <p:cNvPr id="31747" name="内容占位符 2"/>
          <p:cNvSpPr>
            <a:spLocks noGrp="1"/>
          </p:cNvSpPr>
          <p:nvPr>
            <p:ph idx="1"/>
          </p:nvPr>
        </p:nvSpPr>
        <p:spPr>
          <a:xfrm>
            <a:off x="144463" y="1125538"/>
            <a:ext cx="9036050" cy="5759450"/>
          </a:xfrm>
        </p:spPr>
        <p:txBody>
          <a:bodyPr/>
          <a:lstStyle/>
          <a:p>
            <a:pPr>
              <a:spcBef>
                <a:spcPct val="0"/>
              </a:spcBef>
            </a:pPr>
            <a:r>
              <a:rPr lang="en-US" altLang="zh-CN" sz="2000" smtClean="0">
                <a:latin typeface="Times New Roman" pitchFamily="18" charset="0"/>
              </a:rPr>
              <a:t>        </a:t>
            </a:r>
          </a:p>
          <a:p>
            <a:pPr>
              <a:spcBef>
                <a:spcPct val="0"/>
              </a:spcBef>
            </a:pPr>
            <a:r>
              <a:rPr lang="en-US" altLang="zh-CN" sz="2000" smtClean="0">
                <a:latin typeface="Times New Roman" pitchFamily="18" charset="0"/>
              </a:rPr>
              <a:t>        </a:t>
            </a:r>
            <a:r>
              <a:rPr lang="zh-CN" altLang="zh-CN" sz="2000" smtClean="0">
                <a:latin typeface="Times New Roman" pitchFamily="18" charset="0"/>
              </a:rPr>
              <a:t>在利用公共密钥算法进行数字签名的系统中，一般采用散列函数（</a:t>
            </a:r>
            <a:r>
              <a:rPr lang="en-US" altLang="zh-CN" sz="2000" smtClean="0">
                <a:latin typeface="Times New Roman" pitchFamily="18" charset="0"/>
              </a:rPr>
              <a:t>Hash Function</a:t>
            </a:r>
            <a:r>
              <a:rPr lang="zh-CN" altLang="zh-CN" sz="2000" smtClean="0">
                <a:latin typeface="Times New Roman" pitchFamily="18" charset="0"/>
              </a:rPr>
              <a:t>）来产生数字签名。数字签名过程如下：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）利用散列函数根据原始信息产生数字签名。</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）数字签名由发送者的专用密钥加密。</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）原始信息和加密数字签名发送到目的地。</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）目的地接收信息，并使用与原始信息相同的散列函数函数对信息产生其自己的数字签名。</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）目的地还对所收到的数字签名进行解密。</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）目的地将产生的数字签名同附有信息的数字签名进行对比，如果相吻合，目的地就知道信息的文本与用户发送的信息文本是相同的，如果二者不吻合，则目的地知道原始信息已经被修改过。</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第一节 </a:t>
            </a:r>
            <a:r>
              <a:rPr lang="zh-CN" altLang="zh-CN" smtClean="0"/>
              <a:t>网络安全概述</a:t>
            </a:r>
          </a:p>
        </p:txBody>
      </p:sp>
      <p:sp>
        <p:nvSpPr>
          <p:cNvPr id="5123" name="内容占位符 2"/>
          <p:cNvSpPr>
            <a:spLocks noGrp="1"/>
          </p:cNvSpPr>
          <p:nvPr>
            <p:ph idx="1"/>
          </p:nvPr>
        </p:nvSpPr>
        <p:spPr>
          <a:xfrm>
            <a:off x="179388" y="981075"/>
            <a:ext cx="8856662" cy="5761038"/>
          </a:xfrm>
        </p:spPr>
        <p:txBody>
          <a:bodyPr/>
          <a:lstStyle/>
          <a:p>
            <a:pPr>
              <a:spcBef>
                <a:spcPct val="0"/>
              </a:spcBef>
            </a:pPr>
            <a:r>
              <a:rPr lang="zh-CN" altLang="zh-CN" smtClean="0">
                <a:solidFill>
                  <a:srgbClr val="FF0000"/>
                </a:solidFill>
              </a:rPr>
              <a:t>网络安全性</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一个良好的计算机网络首先应该是一个安全的网络，特别是随着计算机网络的发展，网络中的安全问题更是值得注意的问题。</a:t>
            </a: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网络安全的概念</a:t>
            </a:r>
          </a:p>
          <a:p>
            <a:pPr>
              <a:spcBef>
                <a:spcPct val="0"/>
              </a:spcBef>
            </a:pPr>
            <a:r>
              <a:rPr lang="en-US" altLang="zh-CN" sz="2000" smtClean="0">
                <a:latin typeface="Times New Roman" pitchFamily="18" charset="0"/>
              </a:rPr>
              <a:t>        </a:t>
            </a:r>
            <a:r>
              <a:rPr lang="zh-CN" altLang="zh-CN" sz="2000" smtClean="0">
                <a:latin typeface="Times New Roman" pitchFamily="18" charset="0"/>
              </a:rPr>
              <a:t>国际标准化组织（</a:t>
            </a:r>
            <a:r>
              <a:rPr lang="en-US" altLang="zh-CN" sz="2000" smtClean="0">
                <a:latin typeface="Times New Roman" pitchFamily="18" charset="0"/>
              </a:rPr>
              <a:t>ISO</a:t>
            </a:r>
            <a:r>
              <a:rPr lang="zh-CN" altLang="zh-CN" sz="2000" smtClean="0">
                <a:latin typeface="Times New Roman" pitchFamily="18" charset="0"/>
              </a:rPr>
              <a:t>）对计算机系统安全的定义是为数据处理系统建立和采用的技术和管理的安全保护，保护计算机硬件、软件和数据不因偶然和恶意的原因遭到破坏、更改与泄露。计算机网络由计算机和通信网络两个部分组成，其中计算机是通信网络的终端或信源，通信网络是提供数据传输和交换的必要手段，最终实现保存在计算机中的资源共享的目的。因此计算机网络安全可以理解为：通过采取各种技术和管理措施，使网络系统正常运行，从而确保网络数据的可用性、完整性和保密性。目标的合理设置对网络安全意义重大，过低，达不到防护目的；过高，则要求的人力和物力多，可能导致资源的浪费。网络安全的目标主要表现在以下几个方面。</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）可靠性。可靠性是网络安全的最基本要求之一，是所有网络信息系统的建设和运行目标，主要包括硬件可靠性、软件可靠性、人员可靠性、环境可靠性。</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）可用性。可用性是网络系统面向用户的安全性能，要求网络信息可被授权实体访问并按要求使用，包括对静态信息的可操作性和动态信息的可见性。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第五节 </a:t>
            </a:r>
            <a:r>
              <a:rPr lang="zh-CN" altLang="zh-CN" smtClean="0"/>
              <a:t>防火墙技术</a:t>
            </a:r>
          </a:p>
        </p:txBody>
      </p:sp>
      <p:sp>
        <p:nvSpPr>
          <p:cNvPr id="5123" name="内容占位符 2"/>
          <p:cNvSpPr>
            <a:spLocks noGrp="1"/>
          </p:cNvSpPr>
          <p:nvPr>
            <p:ph idx="1"/>
          </p:nvPr>
        </p:nvSpPr>
        <p:spPr>
          <a:xfrm>
            <a:off x="144463" y="1125538"/>
            <a:ext cx="9036050" cy="5759450"/>
          </a:xfrm>
        </p:spPr>
        <p:txBody>
          <a:bodyPr/>
          <a:lstStyle/>
          <a:p>
            <a:pPr>
              <a:defRPr/>
            </a:pPr>
            <a:r>
              <a:rPr lang="en-US" altLang="zh-CN" sz="2000" dirty="0" smtClean="0">
                <a:latin typeface="+mn-lt"/>
              </a:rPr>
              <a:t>        </a:t>
            </a:r>
            <a:r>
              <a:rPr lang="zh-CN" altLang="zh-CN" sz="2000" dirty="0" smtClean="0">
                <a:latin typeface="+mn-lt"/>
              </a:rPr>
              <a:t>防火墙</a:t>
            </a:r>
            <a:r>
              <a:rPr lang="zh-CN" altLang="zh-CN" sz="2000" dirty="0">
                <a:latin typeface="+mn-lt"/>
              </a:rPr>
              <a:t>是在两个网络之间执行访问控制策略的一个或一组系统，包括硬件和软件，目的是保护网络不被他人侵扰。本质上，它遵循的是一种允许或阻止业务来往的网络通信安全机制，也就是提供可控的过滤网络通信，只允许授权的通信。通常，防火墙位于内部网或</a:t>
            </a:r>
            <a:r>
              <a:rPr lang="en-US" altLang="zh-CN" sz="2000" dirty="0">
                <a:latin typeface="+mn-lt"/>
              </a:rPr>
              <a:t>Web</a:t>
            </a:r>
            <a:r>
              <a:rPr lang="zh-CN" altLang="zh-CN" sz="2000" dirty="0">
                <a:latin typeface="+mn-lt"/>
              </a:rPr>
              <a:t>站点与因特网之间的一个路由器或一台计算机，又称为堡垒主机。其目的如同一个安全门，为门内的部门提供安全，控制那些被允许出入该受保护环境的人或物。就像工作在前门的安全卫士，控制并检查站点的访问者。从逻辑上讲，防火墙是分离器、限制器和分析器。从物理角度看，各站点防火墙物理实现的方式有所不同。通常防火墙是一组硬件设备，即路由器、主计算机，或者是路由器、计算机和配有适当软件之间的多种组合。</a:t>
            </a:r>
          </a:p>
          <a:p>
            <a:pPr>
              <a:defRPr/>
            </a:pPr>
            <a:r>
              <a:rPr lang="en-US" altLang="zh-CN" sz="2000" dirty="0" smtClean="0">
                <a:latin typeface="+mn-lt"/>
              </a:rPr>
              <a:t>        </a:t>
            </a:r>
            <a:r>
              <a:rPr lang="zh-CN" altLang="zh-CN" sz="2000" dirty="0" smtClean="0">
                <a:latin typeface="+mn-lt"/>
              </a:rPr>
              <a:t>防火墙</a:t>
            </a:r>
            <a:r>
              <a:rPr lang="zh-CN" altLang="zh-CN" sz="2000" dirty="0">
                <a:latin typeface="+mn-lt"/>
              </a:rPr>
              <a:t>是由管理员为保护自己的网络免遭外界非授权访问但又允许与因特网连接而发展起来的。从网际角度来看，防火墙可以看成是安装在两个网络之间的一道栅栏，根据安全计划和安全策略中的定义来保护其后面的网络。由软件和硬件组成的防火墙应该具有基本以下功能：</a:t>
            </a:r>
          </a:p>
          <a:p>
            <a:pPr marL="342900" indent="-342900">
              <a:buFont typeface="Wingdings" pitchFamily="2" charset="2"/>
              <a:buChar char="Ø"/>
              <a:defRPr/>
            </a:pPr>
            <a:r>
              <a:rPr lang="zh-CN" altLang="zh-CN" sz="2000" dirty="0">
                <a:latin typeface="+mn-lt"/>
              </a:rPr>
              <a:t>强化安全策略</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有效</a:t>
            </a:r>
            <a:r>
              <a:rPr lang="zh-CN" altLang="zh-CN" sz="2000" dirty="0">
                <a:latin typeface="+mn-lt"/>
              </a:rPr>
              <a:t>地记录因特网上的活动</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限制</a:t>
            </a:r>
            <a:r>
              <a:rPr lang="zh-CN" altLang="zh-CN" sz="2000" dirty="0">
                <a:latin typeface="+mn-lt"/>
              </a:rPr>
              <a:t>暴露用户点</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安全策略</a:t>
            </a:r>
            <a:r>
              <a:rPr lang="zh-CN" altLang="zh-CN" sz="2000" dirty="0">
                <a:latin typeface="+mn-lt"/>
              </a:rPr>
              <a:t>的检查站。</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第五节 </a:t>
            </a:r>
            <a:r>
              <a:rPr lang="zh-CN" altLang="zh-CN" smtClean="0"/>
              <a:t>防火墙技术</a:t>
            </a:r>
          </a:p>
        </p:txBody>
      </p:sp>
      <p:sp>
        <p:nvSpPr>
          <p:cNvPr id="33795" name="内容占位符 2"/>
          <p:cNvSpPr>
            <a:spLocks noGrp="1"/>
          </p:cNvSpPr>
          <p:nvPr>
            <p:ph idx="1"/>
          </p:nvPr>
        </p:nvSpPr>
        <p:spPr>
          <a:xfrm>
            <a:off x="144463" y="1125538"/>
            <a:ext cx="9036050" cy="5759450"/>
          </a:xfrm>
        </p:spPr>
        <p:txBody>
          <a:bodyPr/>
          <a:lstStyle/>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防火墙技术</a:t>
            </a:r>
          </a:p>
          <a:p>
            <a:pPr>
              <a:spcBef>
                <a:spcPct val="0"/>
              </a:spcBef>
            </a:pPr>
            <a:r>
              <a:rPr lang="en-US" altLang="zh-CN" sz="2000" smtClean="0">
                <a:latin typeface="Times New Roman" pitchFamily="18" charset="0"/>
              </a:rPr>
              <a:t>         </a:t>
            </a:r>
            <a:r>
              <a:rPr lang="zh-CN" altLang="zh-CN" sz="2000" smtClean="0">
                <a:latin typeface="Times New Roman" pitchFamily="18" charset="0"/>
              </a:rPr>
              <a:t>防火墙技术是任何企业最基本的安全技术，包括以下几个方面。</a:t>
            </a:r>
          </a:p>
          <a:p>
            <a:pPr>
              <a:spcBef>
                <a:spcPct val="0"/>
              </a:spcBef>
            </a:pPr>
            <a:r>
              <a:rPr lang="en-US" altLang="zh-CN" sz="2000" smtClean="0">
                <a:latin typeface="Times New Roman" pitchFamily="18" charset="0"/>
              </a:rPr>
              <a:t>1</a:t>
            </a:r>
            <a:r>
              <a:rPr lang="zh-CN" altLang="zh-CN" sz="2000" smtClean="0">
                <a:latin typeface="Times New Roman" pitchFamily="18" charset="0"/>
              </a:rPr>
              <a:t>）包过滤技术</a:t>
            </a:r>
          </a:p>
          <a:p>
            <a:pPr>
              <a:spcBef>
                <a:spcPct val="0"/>
              </a:spcBef>
            </a:pPr>
            <a:r>
              <a:rPr lang="en-US" altLang="zh-CN" sz="2000" smtClean="0">
                <a:latin typeface="Times New Roman" pitchFamily="18" charset="0"/>
              </a:rPr>
              <a:t>         </a:t>
            </a:r>
            <a:r>
              <a:rPr lang="zh-CN" altLang="zh-CN" sz="2000" smtClean="0">
                <a:latin typeface="Times New Roman" pitchFamily="18" charset="0"/>
              </a:rPr>
              <a:t>包的构造有点像洋葱，它是由各层连接的协议组成的。在每一层，包都由包头与包体两部分组成。在包头中存放了与这一层相关的协议信息，在包体中存放了包在这一层的数据信息。这些数据信息也包含了上层的全部信息。在每一层上对包的处理是将从上层获取的全部信息作为包体，然后依本层的协议再加上包头。这种对包的层次性操作（每一层均加装一个包头）一般称为封装。</a:t>
            </a:r>
          </a:p>
          <a:p>
            <a:pPr>
              <a:spcBef>
                <a:spcPct val="0"/>
              </a:spcBef>
            </a:pPr>
            <a:r>
              <a:rPr lang="en-US" altLang="zh-CN" sz="2000" smtClean="0">
                <a:latin typeface="Times New Roman" pitchFamily="18" charset="0"/>
              </a:rPr>
              <a:t>         </a:t>
            </a:r>
            <a:r>
              <a:rPr lang="zh-CN" altLang="zh-CN" sz="2000" smtClean="0">
                <a:latin typeface="Times New Roman" pitchFamily="18" charset="0"/>
              </a:rPr>
              <a:t>包过滤技术（</a:t>
            </a:r>
            <a:r>
              <a:rPr lang="en-US" altLang="zh-CN" sz="2000" smtClean="0">
                <a:latin typeface="Times New Roman" pitchFamily="18" charset="0"/>
              </a:rPr>
              <a:t>Packet Filtering</a:t>
            </a:r>
            <a:r>
              <a:rPr lang="zh-CN" altLang="zh-CN" sz="2000" smtClean="0">
                <a:latin typeface="Times New Roman" pitchFamily="18" charset="0"/>
              </a:rPr>
              <a:t>）是在网络层依据系统的过滤规则，对数据包进行选择和过滤，这种规则又称为访问控制表（</a:t>
            </a:r>
            <a:r>
              <a:rPr lang="en-US" altLang="zh-CN" sz="2000" smtClean="0">
                <a:latin typeface="Times New Roman" pitchFamily="18" charset="0"/>
              </a:rPr>
              <a:t>ACLs</a:t>
            </a:r>
            <a:r>
              <a:rPr lang="zh-CN" altLang="zh-CN" sz="2000" smtClean="0">
                <a:latin typeface="Times New Roman" pitchFamily="18" charset="0"/>
              </a:rPr>
              <a:t>）。该技术通过检查数据流中的每个数据包的源地址、目标地址、源端口、目的端口及协议状态或它们的组合来确定是否允许该数据包通过。这种防火墙通常安装在路由器上。包过滤技术依据以下的判据，来决定允许或不允许某些包在网络上传递：</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）包的目的地址。</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）包的源地址。</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）包的传送协议。 </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第五节 </a:t>
            </a:r>
            <a:r>
              <a:rPr lang="zh-CN" altLang="zh-CN" smtClean="0"/>
              <a:t>防火墙技术</a:t>
            </a:r>
          </a:p>
        </p:txBody>
      </p:sp>
      <p:sp>
        <p:nvSpPr>
          <p:cNvPr id="34819" name="内容占位符 2"/>
          <p:cNvSpPr>
            <a:spLocks noGrp="1"/>
          </p:cNvSpPr>
          <p:nvPr>
            <p:ph idx="1"/>
          </p:nvPr>
        </p:nvSpPr>
        <p:spPr>
          <a:xfrm>
            <a:off x="144463" y="1125538"/>
            <a:ext cx="8820150" cy="5759450"/>
          </a:xfrm>
        </p:spPr>
        <p:txBody>
          <a:bodyPr/>
          <a:lstStyle/>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防火墙技术</a:t>
            </a:r>
          </a:p>
          <a:p>
            <a:pPr>
              <a:spcBef>
                <a:spcPct val="0"/>
              </a:spcBef>
            </a:pPr>
            <a:r>
              <a:rPr lang="en-US" altLang="zh-CN" sz="2000" smtClean="0">
                <a:latin typeface="Times New Roman" pitchFamily="18" charset="0"/>
              </a:rPr>
              <a:t>        </a:t>
            </a:r>
            <a:r>
              <a:rPr lang="zh-CN" altLang="zh-CN" sz="2000" smtClean="0">
                <a:latin typeface="Times New Roman" pitchFamily="18" charset="0"/>
              </a:rPr>
              <a:t>包过滤系统只能让我们进行类似以下情况的操作：</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）不让任何用户从外部网用</a:t>
            </a:r>
            <a:r>
              <a:rPr lang="en-US" altLang="zh-CN" sz="2000" smtClean="0">
                <a:latin typeface="Times New Roman" pitchFamily="18" charset="0"/>
              </a:rPr>
              <a:t>Telnet</a:t>
            </a:r>
            <a:r>
              <a:rPr lang="zh-CN" altLang="zh-CN" sz="2000" smtClean="0">
                <a:latin typeface="Times New Roman" pitchFamily="18" charset="0"/>
              </a:rPr>
              <a:t>登录。</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）允许任何用户使用</a:t>
            </a:r>
            <a:r>
              <a:rPr lang="en-US" altLang="zh-CN" sz="2000" smtClean="0">
                <a:latin typeface="Times New Roman" pitchFamily="18" charset="0"/>
              </a:rPr>
              <a:t>SMTP</a:t>
            </a:r>
            <a:r>
              <a:rPr lang="zh-CN" altLang="zh-CN" sz="2000" smtClean="0">
                <a:latin typeface="Times New Roman" pitchFamily="18" charset="0"/>
              </a:rPr>
              <a:t>往内部网发电子邮件。</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）只允许某台机器通过网络新闻传输协议（</a:t>
            </a:r>
            <a:r>
              <a:rPr lang="en-US" altLang="zh-CN" sz="2000" smtClean="0">
                <a:latin typeface="Times New Roman" pitchFamily="18" charset="0"/>
              </a:rPr>
              <a:t>Network News Transport Protocol</a:t>
            </a:r>
            <a:r>
              <a:rPr lang="zh-CN" altLang="zh-CN" sz="2000" smtClean="0">
                <a:latin typeface="Times New Roman" pitchFamily="18" charset="0"/>
              </a:rPr>
              <a:t>，</a:t>
            </a:r>
            <a:r>
              <a:rPr lang="en-US" altLang="zh-CN" sz="2000" smtClean="0">
                <a:latin typeface="Times New Roman" pitchFamily="18" charset="0"/>
              </a:rPr>
              <a:t>NNTP</a:t>
            </a:r>
            <a:r>
              <a:rPr lang="zh-CN" altLang="zh-CN" sz="2000" smtClean="0">
                <a:latin typeface="Times New Roman" pitchFamily="18" charset="0"/>
              </a:rPr>
              <a:t>）往内部网发新闻。</a:t>
            </a:r>
          </a:p>
          <a:p>
            <a:pPr>
              <a:spcBef>
                <a:spcPct val="0"/>
              </a:spcBef>
            </a:pPr>
            <a:r>
              <a:rPr lang="en-US" altLang="zh-CN" sz="2000" smtClean="0">
                <a:latin typeface="Times New Roman" pitchFamily="18" charset="0"/>
              </a:rPr>
              <a:t>        </a:t>
            </a:r>
            <a:r>
              <a:rPr lang="zh-CN" altLang="zh-CN" sz="2000" smtClean="0">
                <a:latin typeface="Times New Roman" pitchFamily="18" charset="0"/>
              </a:rPr>
              <a:t>包过滤方式有许多优点，而其主要优点之一是仅用一个放置在重要位置上的包过滤路由器就可保护整个网络。如果我们的站点与因特网间只有一台路由器，那么不管站点规模有多大，只要在这台路由器上设置合适的包过滤，我们的站点就可获得很好的网络安全保护。</a:t>
            </a:r>
          </a:p>
          <a:p>
            <a:pPr>
              <a:spcBef>
                <a:spcPct val="0"/>
              </a:spcBef>
            </a:pPr>
            <a:r>
              <a:rPr lang="en-US" altLang="zh-CN" sz="2000" smtClean="0">
                <a:latin typeface="Times New Roman" pitchFamily="18" charset="0"/>
              </a:rPr>
              <a:t>        </a:t>
            </a:r>
            <a:r>
              <a:rPr lang="zh-CN" altLang="zh-CN" sz="2000" smtClean="0">
                <a:latin typeface="Times New Roman" pitchFamily="18" charset="0"/>
              </a:rPr>
              <a:t>包过滤的缺点如下：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）在机器中配置包过滤规则比较困难。</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）对系统中的包过滤规则的配置进行测试较麻烦。</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）许多产品的包过滤功能有这样或那样的局限性，要找一个比较完整的包过滤产品比较困难。</a:t>
            </a: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第五节 </a:t>
            </a:r>
            <a:r>
              <a:rPr lang="zh-CN" altLang="zh-CN" smtClean="0"/>
              <a:t>防火墙技术</a:t>
            </a:r>
          </a:p>
        </p:txBody>
      </p:sp>
      <p:sp>
        <p:nvSpPr>
          <p:cNvPr id="35843" name="内容占位符 2"/>
          <p:cNvSpPr>
            <a:spLocks noGrp="1"/>
          </p:cNvSpPr>
          <p:nvPr>
            <p:ph idx="1"/>
          </p:nvPr>
        </p:nvSpPr>
        <p:spPr>
          <a:xfrm>
            <a:off x="144463" y="1125538"/>
            <a:ext cx="8820150" cy="5759450"/>
          </a:xfrm>
        </p:spPr>
        <p:txBody>
          <a:bodyPr/>
          <a:lstStyle/>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防火墙技术</a:t>
            </a:r>
          </a:p>
          <a:p>
            <a:pPr>
              <a:spcBef>
                <a:spcPct val="0"/>
              </a:spcBef>
            </a:pPr>
            <a:r>
              <a:rPr lang="en-US" altLang="zh-CN" sz="2000" smtClean="0">
                <a:latin typeface="Times New Roman" pitchFamily="18" charset="0"/>
              </a:rPr>
              <a:t>        </a:t>
            </a:r>
            <a:r>
              <a:rPr lang="zh-CN" altLang="zh-CN" sz="2000" smtClean="0">
                <a:latin typeface="Times New Roman" pitchFamily="18" charset="0"/>
              </a:rPr>
              <a:t>在包过滤系统中，最简单的方法是依据地址进行过滤。这样，不管使用什么协议，仅根据源地址</a:t>
            </a:r>
            <a:r>
              <a:rPr lang="en-US" altLang="zh-CN" sz="2000" smtClean="0">
                <a:latin typeface="Times New Roman" pitchFamily="18" charset="0"/>
              </a:rPr>
              <a:t>/</a:t>
            </a:r>
            <a:r>
              <a:rPr lang="zh-CN" altLang="zh-CN" sz="2000" smtClean="0">
                <a:latin typeface="Times New Roman" pitchFamily="18" charset="0"/>
              </a:rPr>
              <a:t>目的地址对流动的包进行过滤即可。可用这种方法只让某些被指定的外部主机与某些被指定的内部主机进行交互，还可以防止黑客假装成来自某台主机的包，对网络进行的侵扰。</a:t>
            </a:r>
          </a:p>
          <a:p>
            <a:pPr>
              <a:spcBef>
                <a:spcPct val="0"/>
              </a:spcBef>
            </a:pPr>
            <a:r>
              <a:rPr lang="en-US" altLang="zh-CN" sz="2000" smtClean="0">
                <a:latin typeface="Times New Roman" pitchFamily="18" charset="0"/>
              </a:rPr>
              <a:t>        </a:t>
            </a:r>
            <a:r>
              <a:rPr lang="zh-CN" altLang="zh-CN" sz="2000" smtClean="0">
                <a:latin typeface="Times New Roman" pitchFamily="18" charset="0"/>
              </a:rPr>
              <a:t>一般而言，包过滤技术包括两种基本类型：无状态检查和有状态检查。其区别在于后者通过记住防火墙的所有通信状态，并根据状态信息来过滤整个通信流，而不仅仅是包。另外，两者均被配置为只过滤最有用的数据域，包括：协议类型、</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TCP/UDP</a:t>
            </a:r>
            <a:r>
              <a:rPr lang="zh-CN" altLang="zh-CN" sz="2000" smtClean="0">
                <a:latin typeface="Times New Roman" pitchFamily="18" charset="0"/>
              </a:rPr>
              <a:t>端口、分段口和源路由信息。尽管如此，但还是有许多方法可绕过包过滤器进入</a:t>
            </a:r>
            <a:r>
              <a:rPr lang="en-US" altLang="zh-CN" sz="2000" smtClean="0">
                <a:latin typeface="Times New Roman" pitchFamily="18" charset="0"/>
              </a:rPr>
              <a:t>Internet</a:t>
            </a:r>
            <a:r>
              <a:rPr lang="zh-CN" altLang="zh-CN" sz="2000" smtClean="0">
                <a:latin typeface="Times New Roman" pitchFamily="18" charset="0"/>
              </a:rPr>
              <a:t>，这是因为：</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TCP</a:t>
            </a:r>
            <a:r>
              <a:rPr lang="zh-CN" altLang="zh-CN" sz="2000" smtClean="0">
                <a:latin typeface="Times New Roman" pitchFamily="18" charset="0"/>
              </a:rPr>
              <a:t>只能在第</a:t>
            </a:r>
            <a:r>
              <a:rPr lang="en-US" altLang="zh-CN" sz="2000" smtClean="0">
                <a:latin typeface="Times New Roman" pitchFamily="18" charset="0"/>
              </a:rPr>
              <a:t>0</a:t>
            </a:r>
            <a:r>
              <a:rPr lang="zh-CN" altLang="zh-CN" sz="2000" smtClean="0">
                <a:latin typeface="Times New Roman" pitchFamily="18" charset="0"/>
              </a:rPr>
              <a:t>个分段中被过滤。</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）特洛伊木马可以使用</a:t>
            </a:r>
            <a:r>
              <a:rPr lang="en-US" altLang="zh-CN" sz="2000" smtClean="0">
                <a:latin typeface="Times New Roman" pitchFamily="18" charset="0"/>
              </a:rPr>
              <a:t>NAT</a:t>
            </a:r>
            <a:r>
              <a:rPr lang="zh-CN" altLang="zh-CN" sz="2000" smtClean="0">
                <a:latin typeface="Times New Roman" pitchFamily="18" charset="0"/>
              </a:rPr>
              <a:t>来使包过滤器失效。</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）许多包过滤器允许</a:t>
            </a:r>
            <a:r>
              <a:rPr lang="en-US" altLang="zh-CN" sz="2000" smtClean="0">
                <a:latin typeface="Times New Roman" pitchFamily="18" charset="0"/>
              </a:rPr>
              <a:t>1024</a:t>
            </a:r>
            <a:r>
              <a:rPr lang="zh-CN" altLang="zh-CN" sz="2000" smtClean="0">
                <a:latin typeface="Times New Roman" pitchFamily="18" charset="0"/>
              </a:rPr>
              <a:t>以上的端口通过。</a:t>
            </a:r>
          </a:p>
          <a:p>
            <a:pPr>
              <a:spcBef>
                <a:spcPct val="0"/>
              </a:spcBef>
            </a:pPr>
            <a:r>
              <a:rPr lang="en-US" altLang="zh-CN" sz="2000" smtClean="0">
                <a:latin typeface="Times New Roman" pitchFamily="18" charset="0"/>
              </a:rPr>
              <a:t>        </a:t>
            </a:r>
            <a:r>
              <a:rPr lang="zh-CN" altLang="zh-CN" sz="2000" smtClean="0">
                <a:latin typeface="Times New Roman" pitchFamily="18" charset="0"/>
              </a:rPr>
              <a:t>所以，</a:t>
            </a:r>
            <a:r>
              <a:rPr lang="en-US" altLang="zh-CN" sz="2000" smtClean="0">
                <a:latin typeface="Times New Roman" pitchFamily="18" charset="0"/>
              </a:rPr>
              <a:t>“</a:t>
            </a:r>
            <a:r>
              <a:rPr lang="zh-CN" altLang="zh-CN" sz="2000" smtClean="0">
                <a:latin typeface="Times New Roman" pitchFamily="18" charset="0"/>
              </a:rPr>
              <a:t>纯</a:t>
            </a:r>
            <a:r>
              <a:rPr lang="en-US" altLang="zh-CN" sz="2000" smtClean="0">
                <a:latin typeface="Times New Roman" pitchFamily="18" charset="0"/>
              </a:rPr>
              <a:t>”</a:t>
            </a:r>
            <a:r>
              <a:rPr lang="zh-CN" altLang="zh-CN" sz="2000" smtClean="0">
                <a:latin typeface="Times New Roman" pitchFamily="18" charset="0"/>
              </a:rPr>
              <a:t>包过滤器的防火墙不能完全保证内部网的安全，而必须与代理服务器和网络地址翻译技术结合起来才能解决问题。</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第五节 </a:t>
            </a:r>
            <a:r>
              <a:rPr lang="zh-CN" altLang="zh-CN" smtClean="0"/>
              <a:t>防火墙技术</a:t>
            </a:r>
          </a:p>
        </p:txBody>
      </p:sp>
      <p:sp>
        <p:nvSpPr>
          <p:cNvPr id="36867" name="内容占位符 2"/>
          <p:cNvSpPr>
            <a:spLocks noGrp="1"/>
          </p:cNvSpPr>
          <p:nvPr>
            <p:ph idx="1"/>
          </p:nvPr>
        </p:nvSpPr>
        <p:spPr>
          <a:xfrm>
            <a:off x="144463" y="1125538"/>
            <a:ext cx="8820150" cy="5759450"/>
          </a:xfrm>
        </p:spPr>
        <p:txBody>
          <a:bodyPr/>
          <a:lstStyle/>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防火墙技术</a:t>
            </a:r>
            <a:endParaRPr lang="en-US"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 2</a:t>
            </a:r>
            <a:r>
              <a:rPr lang="zh-CN" altLang="zh-CN" sz="2000" smtClean="0">
                <a:latin typeface="Times New Roman" pitchFamily="18" charset="0"/>
              </a:rPr>
              <a:t>）网络地址翻译技术</a:t>
            </a:r>
          </a:p>
          <a:p>
            <a:pPr>
              <a:spcBef>
                <a:spcPct val="0"/>
              </a:spcBef>
            </a:pPr>
            <a:r>
              <a:rPr lang="en-US" altLang="zh-CN" sz="2000" smtClean="0">
                <a:latin typeface="Times New Roman" pitchFamily="18" charset="0"/>
              </a:rPr>
              <a:t>        </a:t>
            </a:r>
            <a:r>
              <a:rPr lang="zh-CN" altLang="zh-CN" sz="2000" smtClean="0">
                <a:latin typeface="Times New Roman" pitchFamily="18" charset="0"/>
              </a:rPr>
              <a:t>网络地址翻译（</a:t>
            </a:r>
            <a:r>
              <a:rPr lang="en-US" altLang="zh-CN" sz="2000" smtClean="0">
                <a:latin typeface="Times New Roman" pitchFamily="18" charset="0"/>
              </a:rPr>
              <a:t>Network Address Translation</a:t>
            </a:r>
            <a:r>
              <a:rPr lang="zh-CN" altLang="zh-CN" sz="2000" smtClean="0">
                <a:latin typeface="Times New Roman" pitchFamily="18" charset="0"/>
              </a:rPr>
              <a:t>，</a:t>
            </a:r>
            <a:r>
              <a:rPr lang="en-US" altLang="zh-CN" sz="2000" smtClean="0">
                <a:latin typeface="Times New Roman" pitchFamily="18" charset="0"/>
              </a:rPr>
              <a:t>NAT</a:t>
            </a:r>
            <a:r>
              <a:rPr lang="zh-CN" altLang="zh-CN" sz="2000" smtClean="0">
                <a:latin typeface="Times New Roman" pitchFamily="18" charset="0"/>
              </a:rPr>
              <a:t>）最初的设计目的是增加在专用网络中可使用的</a:t>
            </a:r>
            <a:r>
              <a:rPr lang="en-US" altLang="zh-CN" sz="2000" smtClean="0">
                <a:latin typeface="Times New Roman" pitchFamily="18" charset="0"/>
              </a:rPr>
              <a:t>IP</a:t>
            </a:r>
            <a:r>
              <a:rPr lang="zh-CN" altLang="zh-CN" sz="2000" smtClean="0">
                <a:latin typeface="Times New Roman" pitchFamily="18" charset="0"/>
              </a:rPr>
              <a:t>地址数，现在则用于屏蔽内部主机。</a:t>
            </a:r>
            <a:r>
              <a:rPr lang="en-US" altLang="zh-CN" sz="2000" smtClean="0">
                <a:latin typeface="Times New Roman" pitchFamily="18" charset="0"/>
              </a:rPr>
              <a:t>NAT</a:t>
            </a:r>
            <a:r>
              <a:rPr lang="zh-CN" altLang="zh-CN" sz="2000" smtClean="0">
                <a:latin typeface="Times New Roman" pitchFamily="18" charset="0"/>
              </a:rPr>
              <a:t>将专用网络中的专用</a:t>
            </a:r>
            <a:r>
              <a:rPr lang="en-US" altLang="zh-CN" sz="2000" smtClean="0">
                <a:latin typeface="Times New Roman" pitchFamily="18" charset="0"/>
              </a:rPr>
              <a:t>IP</a:t>
            </a:r>
            <a:r>
              <a:rPr lang="zh-CN" altLang="zh-CN" sz="2000" smtClean="0">
                <a:latin typeface="Times New Roman" pitchFamily="18" charset="0"/>
              </a:rPr>
              <a:t>地址转换成在</a:t>
            </a:r>
            <a:r>
              <a:rPr lang="en-US" altLang="zh-CN" sz="2000" smtClean="0">
                <a:latin typeface="Times New Roman" pitchFamily="18" charset="0"/>
              </a:rPr>
              <a:t>Internet</a:t>
            </a:r>
            <a:r>
              <a:rPr lang="zh-CN" altLang="zh-CN" sz="2000" smtClean="0">
                <a:latin typeface="Times New Roman" pitchFamily="18" charset="0"/>
              </a:rPr>
              <a:t>上使用的全球唯一的公共</a:t>
            </a:r>
            <a:r>
              <a:rPr lang="en-US" altLang="zh-CN" sz="2000" smtClean="0">
                <a:latin typeface="Times New Roman" pitchFamily="18" charset="0"/>
              </a:rPr>
              <a:t>IP</a:t>
            </a:r>
            <a:r>
              <a:rPr lang="zh-CN" altLang="zh-CN" sz="2000" smtClean="0">
                <a:latin typeface="Times New Roman" pitchFamily="18" charset="0"/>
              </a:rPr>
              <a:t>地址，来实现对黑客有效地隐藏所有</a:t>
            </a:r>
            <a:r>
              <a:rPr lang="en-US" altLang="zh-CN" sz="2000" smtClean="0">
                <a:latin typeface="Times New Roman" pitchFamily="18" charset="0"/>
              </a:rPr>
              <a:t>TCP/IP</a:t>
            </a:r>
            <a:r>
              <a:rPr lang="zh-CN" altLang="zh-CN" sz="2000" smtClean="0">
                <a:latin typeface="Times New Roman" pitchFamily="18" charset="0"/>
              </a:rPr>
              <a:t>级的有关内部主机信息的功能，使外部主机无法探测到它们。</a:t>
            </a:r>
          </a:p>
          <a:p>
            <a:pPr>
              <a:spcBef>
                <a:spcPct val="0"/>
              </a:spcBef>
            </a:pPr>
            <a:r>
              <a:rPr lang="en-US" altLang="zh-CN" sz="2000" smtClean="0">
                <a:latin typeface="Times New Roman" pitchFamily="18" charset="0"/>
              </a:rPr>
              <a:t>        NAT</a:t>
            </a:r>
            <a:r>
              <a:rPr lang="zh-CN" altLang="zh-CN" sz="2000" smtClean="0">
                <a:latin typeface="Times New Roman" pitchFamily="18" charset="0"/>
              </a:rPr>
              <a:t>实质上是一个基本的代理：一个主机充当代理，代表内部所有主机发出请求，从而将内部主机的身份从公用网上隐藏起来了。</a:t>
            </a:r>
          </a:p>
          <a:p>
            <a:pPr>
              <a:spcBef>
                <a:spcPct val="0"/>
              </a:spcBef>
            </a:pPr>
            <a:r>
              <a:rPr lang="en-US" altLang="zh-CN" sz="2000" smtClean="0">
                <a:latin typeface="Times New Roman" pitchFamily="18" charset="0"/>
              </a:rPr>
              <a:t>        </a:t>
            </a:r>
            <a:r>
              <a:rPr lang="zh-CN" altLang="zh-CN" sz="2000" smtClean="0">
                <a:latin typeface="Times New Roman" pitchFamily="18" charset="0"/>
              </a:rPr>
              <a:t>许多防火墙都支持不同类型的网络地址翻译。按普及程度和可用性顺序可将</a:t>
            </a:r>
            <a:r>
              <a:rPr lang="en-US" altLang="zh-CN" sz="2000" smtClean="0">
                <a:latin typeface="Times New Roman" pitchFamily="18" charset="0"/>
              </a:rPr>
              <a:t>NAT</a:t>
            </a:r>
            <a:r>
              <a:rPr lang="zh-CN" altLang="zh-CN" sz="2000" smtClean="0">
                <a:latin typeface="Times New Roman" pitchFamily="18" charset="0"/>
              </a:rPr>
              <a:t>防火墙最基本的翻译模式分为以下几种。</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）静态翻译（</a:t>
            </a:r>
            <a:r>
              <a:rPr lang="en-US" altLang="zh-CN" sz="2000" smtClean="0">
                <a:latin typeface="Times New Roman" pitchFamily="18" charset="0"/>
              </a:rPr>
              <a:t>Static Translation</a:t>
            </a:r>
            <a:r>
              <a:rPr lang="zh-CN" altLang="zh-CN" sz="2000" smtClean="0">
                <a:latin typeface="Times New Roman" pitchFamily="18" charset="0"/>
              </a:rPr>
              <a:t>），也称为端口转发。在这种模式中，一个指定的内部网络有一个从不改变的固定翻译表。内部主机建立与外部主机的连接需要使用静态</a:t>
            </a:r>
            <a:r>
              <a:rPr lang="en-US" altLang="zh-CN" sz="2000" smtClean="0">
                <a:latin typeface="Times New Roman" pitchFamily="18" charset="0"/>
              </a:rPr>
              <a:t>NAT</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）动态翻译（</a:t>
            </a:r>
            <a:r>
              <a:rPr lang="en-US" altLang="zh-CN" sz="2000" smtClean="0">
                <a:latin typeface="Times New Roman" pitchFamily="18" charset="0"/>
              </a:rPr>
              <a:t>Dynamic Translation</a:t>
            </a:r>
            <a:r>
              <a:rPr lang="zh-CN" altLang="zh-CN" sz="2000" smtClean="0">
                <a:latin typeface="Times New Roman" pitchFamily="18" charset="0"/>
              </a:rPr>
              <a:t>），也称为自动模式、隐藏模式或</a:t>
            </a:r>
            <a:r>
              <a:rPr lang="en-US" altLang="zh-CN" sz="2000" smtClean="0">
                <a:latin typeface="Times New Roman" pitchFamily="18" charset="0"/>
              </a:rPr>
              <a:t>IP</a:t>
            </a:r>
            <a:r>
              <a:rPr lang="zh-CN" altLang="zh-CN" sz="2000" smtClean="0">
                <a:latin typeface="Times New Roman" pitchFamily="18" charset="0"/>
              </a:rPr>
              <a:t>伪装。在这种模式中，为了隐藏内部主机的身份或扩展内部网的地址空间，一个大的</a:t>
            </a:r>
            <a:r>
              <a:rPr lang="en-US" altLang="zh-CN" sz="2000" smtClean="0">
                <a:latin typeface="Times New Roman" pitchFamily="18" charset="0"/>
              </a:rPr>
              <a:t>Internet</a:t>
            </a:r>
            <a:r>
              <a:rPr lang="zh-CN" altLang="zh-CN" sz="2000" smtClean="0">
                <a:latin typeface="Times New Roman" pitchFamily="18" charset="0"/>
              </a:rPr>
              <a:t>客户群共享的一个或一组小的</a:t>
            </a:r>
            <a:r>
              <a:rPr lang="en-US" altLang="zh-CN" sz="2000" smtClean="0">
                <a:latin typeface="Times New Roman" pitchFamily="18" charset="0"/>
              </a:rPr>
              <a:t>Internet IP</a:t>
            </a:r>
            <a:r>
              <a:rPr lang="zh-CN" altLang="zh-CN" sz="2000" smtClean="0">
                <a:latin typeface="Times New Roman" pitchFamily="18" charset="0"/>
              </a:rPr>
              <a:t>地址。</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第五节 </a:t>
            </a:r>
            <a:r>
              <a:rPr lang="zh-CN" altLang="zh-CN" smtClean="0"/>
              <a:t>防火墙技术</a:t>
            </a:r>
          </a:p>
        </p:txBody>
      </p:sp>
      <p:sp>
        <p:nvSpPr>
          <p:cNvPr id="5123" name="内容占位符 2"/>
          <p:cNvSpPr>
            <a:spLocks noGrp="1"/>
          </p:cNvSpPr>
          <p:nvPr>
            <p:ph idx="1"/>
          </p:nvPr>
        </p:nvSpPr>
        <p:spPr>
          <a:xfrm>
            <a:off x="144463" y="1125538"/>
            <a:ext cx="8820150" cy="5759450"/>
          </a:xfrm>
        </p:spPr>
        <p:txBody>
          <a:bodyPr/>
          <a:lstStyle/>
          <a:p>
            <a:pPr>
              <a:defRPr/>
            </a:pPr>
            <a:r>
              <a:rPr lang="en-US" altLang="zh-CN" sz="2000" dirty="0" smtClean="0">
                <a:solidFill>
                  <a:srgbClr val="00B0F0"/>
                </a:solidFill>
                <a:latin typeface="+mn-lt"/>
              </a:rPr>
              <a:t>1.</a:t>
            </a:r>
            <a:r>
              <a:rPr lang="zh-CN" altLang="zh-CN" sz="2000" dirty="0" smtClean="0">
                <a:solidFill>
                  <a:srgbClr val="00B0F0"/>
                </a:solidFill>
                <a:latin typeface="+mn-lt"/>
              </a:rPr>
              <a:t>防火墙技术</a:t>
            </a:r>
            <a:endParaRPr lang="en-US" altLang="zh-CN" sz="2000" dirty="0">
              <a:solidFill>
                <a:srgbClr val="00B0F0"/>
              </a:solidFill>
              <a:latin typeface="+mn-lt"/>
            </a:endParaRPr>
          </a:p>
          <a:p>
            <a:pPr>
              <a:defRPr/>
            </a:pPr>
            <a:r>
              <a:rPr lang="en-US" altLang="zh-CN" sz="2000" dirty="0" smtClean="0">
                <a:latin typeface="+mn-lt"/>
              </a:rPr>
              <a:t> </a:t>
            </a:r>
            <a:r>
              <a:rPr lang="en-US" altLang="zh-CN" sz="2000" dirty="0">
                <a:latin typeface="+mn-lt"/>
              </a:rPr>
              <a:t>2</a:t>
            </a:r>
            <a:r>
              <a:rPr lang="zh-CN" altLang="zh-CN" sz="2000" dirty="0">
                <a:latin typeface="+mn-lt"/>
              </a:rPr>
              <a:t>）网络地址翻译</a:t>
            </a:r>
            <a:r>
              <a:rPr lang="zh-CN" altLang="zh-CN" sz="2000" dirty="0" smtClean="0">
                <a:latin typeface="+mn-lt"/>
              </a:rPr>
              <a:t>技术</a:t>
            </a:r>
            <a:endParaRPr lang="en-US" altLang="zh-CN" sz="2000" dirty="0" smtClean="0">
              <a:latin typeface="+mn-lt"/>
            </a:endParaRPr>
          </a:p>
          <a:p>
            <a:pPr>
              <a:defRPr/>
            </a:pPr>
            <a:r>
              <a:rPr lang="zh-CN" altLang="zh-CN" sz="2000" dirty="0" smtClean="0">
                <a:latin typeface="+mj-lt"/>
              </a:rPr>
              <a:t>（</a:t>
            </a:r>
            <a:r>
              <a:rPr lang="en-US" altLang="zh-CN" sz="2000" dirty="0">
                <a:latin typeface="+mj-lt"/>
              </a:rPr>
              <a:t>3</a:t>
            </a:r>
            <a:r>
              <a:rPr lang="zh-CN" altLang="zh-CN" sz="2000" dirty="0">
                <a:latin typeface="+mj-lt"/>
              </a:rPr>
              <a:t>）负载平衡翻译（</a:t>
            </a:r>
            <a:r>
              <a:rPr lang="en-US" altLang="zh-CN" sz="2000" dirty="0">
                <a:latin typeface="+mj-lt"/>
              </a:rPr>
              <a:t>Load Balancing Translation</a:t>
            </a:r>
            <a:r>
              <a:rPr lang="zh-CN" altLang="zh-CN" sz="2000" dirty="0">
                <a:latin typeface="+mj-lt"/>
              </a:rPr>
              <a:t>），在这种模式中，一个</a:t>
            </a:r>
            <a:r>
              <a:rPr lang="en-US" altLang="zh-CN" sz="2000" dirty="0">
                <a:latin typeface="+mj-lt"/>
              </a:rPr>
              <a:t>IP</a:t>
            </a:r>
            <a:r>
              <a:rPr lang="zh-CN" altLang="zh-CN" sz="2000" dirty="0">
                <a:latin typeface="+mj-lt"/>
              </a:rPr>
              <a:t>地址和端口被翻译为同等配置的多个服务器的一个集中处，这样一个公共地址可以为许多服务器提供服务。</a:t>
            </a:r>
          </a:p>
          <a:p>
            <a:pPr>
              <a:defRPr/>
            </a:pPr>
            <a:r>
              <a:rPr lang="zh-CN" altLang="zh-CN" sz="2000" dirty="0">
                <a:latin typeface="+mj-lt"/>
              </a:rPr>
              <a:t>（</a:t>
            </a:r>
            <a:r>
              <a:rPr lang="en-US" altLang="zh-CN" sz="2000" dirty="0">
                <a:latin typeface="+mj-lt"/>
              </a:rPr>
              <a:t>4</a:t>
            </a:r>
            <a:r>
              <a:rPr lang="zh-CN" altLang="zh-CN" sz="2000" dirty="0">
                <a:latin typeface="+mj-lt"/>
              </a:rPr>
              <a:t>）网络冗余翻译（</a:t>
            </a:r>
            <a:r>
              <a:rPr lang="en-US" altLang="zh-CN" sz="2000" dirty="0">
                <a:latin typeface="+mj-lt"/>
              </a:rPr>
              <a:t>Network Redundancy Translation</a:t>
            </a:r>
            <a:r>
              <a:rPr lang="zh-CN" altLang="zh-CN" sz="2000" dirty="0">
                <a:latin typeface="+mj-lt"/>
              </a:rPr>
              <a:t>），在这种模式中，多个</a:t>
            </a:r>
            <a:r>
              <a:rPr lang="en-US" altLang="zh-CN" sz="2000" dirty="0">
                <a:latin typeface="+mj-lt"/>
              </a:rPr>
              <a:t>Internet</a:t>
            </a:r>
            <a:r>
              <a:rPr lang="zh-CN" altLang="zh-CN" sz="2000" dirty="0">
                <a:latin typeface="+mj-lt"/>
              </a:rPr>
              <a:t>连接被附加在一个</a:t>
            </a:r>
            <a:r>
              <a:rPr lang="en-US" altLang="zh-CN" sz="2000" dirty="0">
                <a:latin typeface="+mj-lt"/>
              </a:rPr>
              <a:t>NAT</a:t>
            </a:r>
            <a:r>
              <a:rPr lang="zh-CN" altLang="zh-CN" sz="2000" dirty="0">
                <a:latin typeface="+mj-lt"/>
              </a:rPr>
              <a:t>防火墙上，从而防火墙根据负载和可用性对这些连接进行选择和使用。</a:t>
            </a:r>
          </a:p>
          <a:p>
            <a:pPr>
              <a:defRPr/>
            </a:pPr>
            <a:endParaRPr lang="en-US" altLang="zh-CN" sz="2000" dirty="0">
              <a:latin typeface="+mj-lt"/>
            </a:endParaRPr>
          </a:p>
          <a:p>
            <a:pPr>
              <a:defRPr/>
            </a:pPr>
            <a:r>
              <a:rPr lang="en-US" altLang="zh-CN" sz="2000" dirty="0" smtClean="0">
                <a:latin typeface="+mj-lt"/>
              </a:rPr>
              <a:t>        </a:t>
            </a:r>
            <a:r>
              <a:rPr lang="zh-CN" altLang="zh-CN" sz="2000" dirty="0" smtClean="0">
                <a:latin typeface="+mj-lt"/>
              </a:rPr>
              <a:t>由于</a:t>
            </a:r>
            <a:r>
              <a:rPr lang="en-US" altLang="zh-CN" sz="2000" dirty="0">
                <a:latin typeface="+mj-lt"/>
              </a:rPr>
              <a:t>NAT</a:t>
            </a:r>
            <a:r>
              <a:rPr lang="zh-CN" altLang="zh-CN" sz="2000" dirty="0">
                <a:latin typeface="+mj-lt"/>
              </a:rPr>
              <a:t>仅在传输层上实现，所以隐藏在</a:t>
            </a:r>
            <a:r>
              <a:rPr lang="en-US" altLang="zh-CN" sz="2000" dirty="0">
                <a:latin typeface="+mj-lt"/>
              </a:rPr>
              <a:t>TCP/IP</a:t>
            </a:r>
            <a:r>
              <a:rPr lang="zh-CN" altLang="zh-CN" sz="2000" dirty="0">
                <a:latin typeface="+mj-lt"/>
              </a:rPr>
              <a:t>通信中有效的数据信息可以传输到高层，并且可用来寻找在高层通信中的缺点或者与特洛伊木马的通信。</a:t>
            </a:r>
          </a:p>
          <a:p>
            <a:pPr>
              <a:defRPr/>
            </a:pPr>
            <a:r>
              <a:rPr lang="en-US" altLang="zh-CN" sz="2000" dirty="0">
                <a:latin typeface="+mj-lt"/>
              </a:rPr>
              <a:t>3</a:t>
            </a:r>
            <a:r>
              <a:rPr lang="zh-CN" altLang="zh-CN" sz="2000" dirty="0">
                <a:latin typeface="+mj-lt"/>
              </a:rPr>
              <a:t>）应用级代理技术</a:t>
            </a:r>
          </a:p>
          <a:p>
            <a:pPr>
              <a:defRPr/>
            </a:pPr>
            <a:r>
              <a:rPr lang="en-US" altLang="zh-CN" sz="2000" dirty="0" smtClean="0">
                <a:latin typeface="+mj-lt"/>
              </a:rPr>
              <a:t>        </a:t>
            </a:r>
            <a:r>
              <a:rPr lang="zh-CN" altLang="zh-CN" sz="2000" dirty="0" smtClean="0">
                <a:latin typeface="+mj-lt"/>
              </a:rPr>
              <a:t>代理</a:t>
            </a:r>
            <a:r>
              <a:rPr lang="zh-CN" altLang="zh-CN" sz="2000" dirty="0">
                <a:latin typeface="+mj-lt"/>
              </a:rPr>
              <a:t>技术为各种应用服务分别设立代理，对网络信息的攻击进行防范。而所谓代理，就是为某个应用服务而设计的用来进行安全控制的程序，其主要特点是通过传输层和应用层的状态信息（而不仅是分组的头信息），来实现更加严格和灵活的安全策略。</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第五节 </a:t>
            </a:r>
            <a:r>
              <a:rPr lang="zh-CN" altLang="zh-CN" smtClean="0"/>
              <a:t>防火墙技术</a:t>
            </a:r>
          </a:p>
        </p:txBody>
      </p:sp>
      <p:sp>
        <p:nvSpPr>
          <p:cNvPr id="5123" name="内容占位符 2"/>
          <p:cNvSpPr>
            <a:spLocks noGrp="1"/>
          </p:cNvSpPr>
          <p:nvPr>
            <p:ph idx="1"/>
          </p:nvPr>
        </p:nvSpPr>
        <p:spPr>
          <a:xfrm>
            <a:off x="144463" y="1125538"/>
            <a:ext cx="8820150" cy="5759450"/>
          </a:xfrm>
        </p:spPr>
        <p:txBody>
          <a:bodyPr/>
          <a:lstStyle/>
          <a:p>
            <a:pPr>
              <a:defRPr/>
            </a:pPr>
            <a:r>
              <a:rPr lang="en-US" altLang="zh-CN" sz="2000" dirty="0" smtClean="0">
                <a:solidFill>
                  <a:srgbClr val="00B0F0"/>
                </a:solidFill>
                <a:latin typeface="+mn-lt"/>
              </a:rPr>
              <a:t>1.</a:t>
            </a:r>
            <a:r>
              <a:rPr lang="zh-CN" altLang="zh-CN" sz="2000" dirty="0" smtClean="0">
                <a:solidFill>
                  <a:srgbClr val="00B0F0"/>
                </a:solidFill>
                <a:latin typeface="+mn-lt"/>
              </a:rPr>
              <a:t>防火墙技术</a:t>
            </a:r>
            <a:endParaRPr lang="en-US" altLang="zh-CN" sz="2000" dirty="0">
              <a:solidFill>
                <a:srgbClr val="00B0F0"/>
              </a:solidFill>
              <a:latin typeface="+mn-lt"/>
            </a:endParaRPr>
          </a:p>
          <a:p>
            <a:pPr>
              <a:defRPr/>
            </a:pPr>
            <a:r>
              <a:rPr lang="en-US" altLang="zh-CN" sz="2000" dirty="0" smtClean="0">
                <a:latin typeface="+mj-lt"/>
              </a:rPr>
              <a:t>3</a:t>
            </a:r>
            <a:r>
              <a:rPr lang="zh-CN" altLang="zh-CN" sz="2000" dirty="0">
                <a:latin typeface="+mj-lt"/>
              </a:rPr>
              <a:t>）应用级代理技术</a:t>
            </a:r>
          </a:p>
          <a:p>
            <a:pPr>
              <a:defRPr/>
            </a:pPr>
            <a:r>
              <a:rPr lang="en-US" altLang="zh-CN" sz="2000" dirty="0" smtClean="0">
                <a:latin typeface="+mn-lt"/>
              </a:rPr>
              <a:t>        </a:t>
            </a:r>
            <a:r>
              <a:rPr lang="zh-CN" altLang="zh-CN" sz="2000" dirty="0" smtClean="0">
                <a:latin typeface="+mn-lt"/>
              </a:rPr>
              <a:t>代理</a:t>
            </a:r>
            <a:r>
              <a:rPr lang="zh-CN" altLang="zh-CN" sz="2000" dirty="0">
                <a:latin typeface="+mn-lt"/>
              </a:rPr>
              <a:t>开发的最初目的是对</a:t>
            </a:r>
            <a:r>
              <a:rPr lang="en-US" altLang="zh-CN" sz="2000" dirty="0">
                <a:latin typeface="+mn-lt"/>
              </a:rPr>
              <a:t>Web</a:t>
            </a:r>
            <a:r>
              <a:rPr lang="zh-CN" altLang="zh-CN" sz="2000" dirty="0">
                <a:latin typeface="+mn-lt"/>
              </a:rPr>
              <a:t>进行缓存，减少冗余访问，但现在主要用于防火墙。代理服务器侦听网络内部客户的服务请求，检查并验证其合法性。若合法，它将像一台客户机向真正的服务器发出请求并取回所需信息，最后再转发给客户。对于内部客户而言，代理服务器好像原始的公共服务器；对于公共服务器而言，代理服务器好像原始的客户一样，即充当了双重身份，将内部系统与外界完全隔离开，外面只能看到代理服务器，而看不到任何内部资源。</a:t>
            </a:r>
          </a:p>
          <a:p>
            <a:pPr>
              <a:defRPr/>
            </a:pPr>
            <a:r>
              <a:rPr lang="en-US" altLang="zh-CN" sz="2000" dirty="0" smtClean="0">
                <a:latin typeface="+mn-lt"/>
              </a:rPr>
              <a:t>        </a:t>
            </a:r>
            <a:r>
              <a:rPr lang="zh-CN" altLang="zh-CN" sz="2000" dirty="0" smtClean="0">
                <a:latin typeface="+mn-lt"/>
              </a:rPr>
              <a:t>应用</a:t>
            </a:r>
            <a:r>
              <a:rPr lang="zh-CN" altLang="zh-CN" sz="2000" dirty="0">
                <a:latin typeface="+mn-lt"/>
              </a:rPr>
              <a:t>级代理中的请求重新生成的过程以及代理位于内部网和外部网之间的事实提供了许多安全优点，同时也存在不少安全隐患。</a:t>
            </a:r>
          </a:p>
          <a:p>
            <a:pPr>
              <a:defRPr/>
            </a:pPr>
            <a:r>
              <a:rPr lang="zh-CN" altLang="zh-CN" sz="2000" dirty="0">
                <a:latin typeface="+mn-lt"/>
              </a:rPr>
              <a:t>（</a:t>
            </a:r>
            <a:r>
              <a:rPr lang="en-US" altLang="zh-CN" sz="2000" dirty="0">
                <a:latin typeface="+mn-lt"/>
              </a:rPr>
              <a:t>1</a:t>
            </a:r>
            <a:r>
              <a:rPr lang="zh-CN" altLang="zh-CN" sz="2000" dirty="0">
                <a:latin typeface="+mn-lt"/>
              </a:rPr>
              <a:t>）代理隐藏了私有客户，不让它们暴露给外界。如同</a:t>
            </a:r>
            <a:r>
              <a:rPr lang="en-US" altLang="zh-CN" sz="2000" dirty="0">
                <a:latin typeface="+mn-lt"/>
              </a:rPr>
              <a:t>NAT</a:t>
            </a:r>
            <a:r>
              <a:rPr lang="zh-CN" altLang="zh-CN" sz="2000" dirty="0">
                <a:latin typeface="+mn-lt"/>
              </a:rPr>
              <a:t>，代理服务器可以防止外部主机对内部机器上服务的连接。但不便的是，客户必须使用代理才能工作，且它们不能被设置为网络透明工作。</a:t>
            </a:r>
          </a:p>
          <a:p>
            <a:pPr>
              <a:defRPr/>
            </a:pPr>
            <a:r>
              <a:rPr lang="zh-CN" altLang="zh-CN" sz="2000" dirty="0">
                <a:latin typeface="+mn-lt"/>
              </a:rPr>
              <a:t>（</a:t>
            </a:r>
            <a:r>
              <a:rPr lang="en-US" altLang="zh-CN" sz="2000" dirty="0">
                <a:latin typeface="+mn-lt"/>
              </a:rPr>
              <a:t>2</a:t>
            </a:r>
            <a:r>
              <a:rPr lang="zh-CN" altLang="zh-CN" sz="2000" dirty="0">
                <a:latin typeface="+mn-lt"/>
              </a:rPr>
              <a:t>）代理能阻断危险的</a:t>
            </a:r>
            <a:r>
              <a:rPr lang="en-US" altLang="zh-CN" sz="2000" dirty="0">
                <a:latin typeface="+mn-lt"/>
              </a:rPr>
              <a:t>URL</a:t>
            </a:r>
            <a:r>
              <a:rPr lang="zh-CN" altLang="zh-CN" sz="2000" dirty="0">
                <a:latin typeface="+mn-lt"/>
              </a:rPr>
              <a:t>。但因为</a:t>
            </a:r>
            <a:r>
              <a:rPr lang="en-US" altLang="zh-CN" sz="2000" dirty="0">
                <a:latin typeface="+mn-lt"/>
              </a:rPr>
              <a:t>Web</a:t>
            </a:r>
            <a:r>
              <a:rPr lang="zh-CN" altLang="zh-CN" sz="2000" dirty="0">
                <a:latin typeface="+mn-lt"/>
              </a:rPr>
              <a:t>站点可被轻易地根据它的</a:t>
            </a:r>
            <a:r>
              <a:rPr lang="en-US" altLang="zh-CN" sz="2000" dirty="0">
                <a:latin typeface="+mn-lt"/>
              </a:rPr>
              <a:t>IP</a:t>
            </a:r>
            <a:r>
              <a:rPr lang="zh-CN" altLang="zh-CN" sz="2000" dirty="0">
                <a:latin typeface="+mn-lt"/>
              </a:rPr>
              <a:t>地址来进行简单的寻址，所以阻断</a:t>
            </a:r>
            <a:r>
              <a:rPr lang="en-US" altLang="zh-CN" sz="2000" dirty="0">
                <a:latin typeface="+mn-lt"/>
              </a:rPr>
              <a:t>URL</a:t>
            </a:r>
            <a:r>
              <a:rPr lang="zh-CN" altLang="zh-CN" sz="2000" dirty="0">
                <a:latin typeface="+mn-lt"/>
              </a:rPr>
              <a:t>也容易被消除。</a:t>
            </a:r>
          </a:p>
          <a:p>
            <a:pPr>
              <a:defRPr/>
            </a:pPr>
            <a:r>
              <a:rPr lang="zh-CN" altLang="zh-CN" sz="2000" dirty="0">
                <a:latin typeface="+mn-lt"/>
              </a:rPr>
              <a:t>（</a:t>
            </a:r>
            <a:r>
              <a:rPr lang="en-US" altLang="zh-CN" sz="2000" dirty="0">
                <a:latin typeface="+mn-lt"/>
              </a:rPr>
              <a:t>3</a:t>
            </a:r>
            <a:r>
              <a:rPr lang="zh-CN" altLang="zh-CN" sz="2000" dirty="0">
                <a:latin typeface="+mn-lt"/>
              </a:rPr>
              <a:t>）代理能把危险的内容（如病毒和特洛伊木马等）在传送给客户之前过滤掉，但是代理无法保护操作系统</a:t>
            </a:r>
            <a:r>
              <a:rPr lang="zh-CN" altLang="zh-CN" sz="2000" dirty="0" smtClean="0">
                <a:latin typeface="+mn-lt"/>
              </a:rPr>
              <a:t>。</a:t>
            </a:r>
            <a:endParaRPr lang="zh-CN" altLang="zh-CN" sz="2000"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第五节 </a:t>
            </a:r>
            <a:r>
              <a:rPr lang="zh-CN" altLang="zh-CN" smtClean="0"/>
              <a:t>防火墙技术</a:t>
            </a:r>
          </a:p>
        </p:txBody>
      </p:sp>
      <p:sp>
        <p:nvSpPr>
          <p:cNvPr id="5123" name="内容占位符 2"/>
          <p:cNvSpPr>
            <a:spLocks noGrp="1"/>
          </p:cNvSpPr>
          <p:nvPr>
            <p:ph idx="1"/>
          </p:nvPr>
        </p:nvSpPr>
        <p:spPr>
          <a:xfrm>
            <a:off x="360363" y="1125538"/>
            <a:ext cx="8388350" cy="5759450"/>
          </a:xfrm>
        </p:spPr>
        <p:txBody>
          <a:bodyPr/>
          <a:lstStyle/>
          <a:p>
            <a:pPr>
              <a:defRPr/>
            </a:pPr>
            <a:r>
              <a:rPr lang="en-US" altLang="zh-CN" sz="2000" dirty="0" smtClean="0">
                <a:solidFill>
                  <a:srgbClr val="00B0F0"/>
                </a:solidFill>
                <a:latin typeface="+mn-lt"/>
              </a:rPr>
              <a:t>1.</a:t>
            </a:r>
            <a:r>
              <a:rPr lang="zh-CN" altLang="zh-CN" sz="2000" dirty="0" smtClean="0">
                <a:solidFill>
                  <a:srgbClr val="00B0F0"/>
                </a:solidFill>
                <a:latin typeface="+mn-lt"/>
              </a:rPr>
              <a:t>防火墙技术</a:t>
            </a:r>
            <a:endParaRPr lang="en-US" altLang="zh-CN" sz="2000" dirty="0">
              <a:solidFill>
                <a:srgbClr val="00B0F0"/>
              </a:solidFill>
              <a:latin typeface="+mn-lt"/>
            </a:endParaRPr>
          </a:p>
          <a:p>
            <a:pPr>
              <a:defRPr/>
            </a:pPr>
            <a:r>
              <a:rPr lang="en-US" altLang="zh-CN" sz="2000" dirty="0" smtClean="0">
                <a:latin typeface="+mj-lt"/>
              </a:rPr>
              <a:t>3</a:t>
            </a:r>
            <a:r>
              <a:rPr lang="zh-CN" altLang="zh-CN" sz="2000" dirty="0">
                <a:latin typeface="+mj-lt"/>
              </a:rPr>
              <a:t>）应用级代理</a:t>
            </a:r>
            <a:r>
              <a:rPr lang="zh-CN" altLang="zh-CN" sz="2000" dirty="0" smtClean="0">
                <a:latin typeface="+mj-lt"/>
              </a:rPr>
              <a:t>技术</a:t>
            </a:r>
            <a:endParaRPr lang="en-US" altLang="zh-CN" sz="2000" dirty="0" smtClean="0">
              <a:latin typeface="+mj-lt"/>
            </a:endParaRPr>
          </a:p>
          <a:p>
            <a:pPr>
              <a:defRPr/>
            </a:pPr>
            <a:r>
              <a:rPr lang="zh-CN" altLang="zh-CN" sz="2000" dirty="0" smtClean="0">
                <a:latin typeface="+mn-lt"/>
              </a:rPr>
              <a:t>（</a:t>
            </a:r>
            <a:r>
              <a:rPr lang="en-US" altLang="zh-CN" sz="2000" dirty="0">
                <a:latin typeface="+mn-lt"/>
              </a:rPr>
              <a:t>4</a:t>
            </a:r>
            <a:r>
              <a:rPr lang="zh-CN" altLang="zh-CN" sz="2000" dirty="0">
                <a:latin typeface="+mn-lt"/>
              </a:rPr>
              <a:t>）代理能检查返回内容的一致性。但大多数一致性检查都是有被利用的弱点被发现后才有效。</a:t>
            </a:r>
          </a:p>
          <a:p>
            <a:pPr>
              <a:defRPr/>
            </a:pPr>
            <a:r>
              <a:rPr lang="zh-CN" altLang="zh-CN" sz="2000" dirty="0">
                <a:latin typeface="+mn-lt"/>
              </a:rPr>
              <a:t>（</a:t>
            </a:r>
            <a:r>
              <a:rPr lang="en-US" altLang="zh-CN" sz="2000" dirty="0">
                <a:latin typeface="+mn-lt"/>
              </a:rPr>
              <a:t>5</a:t>
            </a:r>
            <a:r>
              <a:rPr lang="zh-CN" altLang="zh-CN" sz="2000" dirty="0">
                <a:latin typeface="+mn-lt"/>
              </a:rPr>
              <a:t>）代理能消除在网络之间的传输层路由。使用代理可使</a:t>
            </a:r>
            <a:r>
              <a:rPr lang="en-US" altLang="zh-CN" sz="2000" dirty="0">
                <a:latin typeface="+mn-lt"/>
              </a:rPr>
              <a:t>TCP/IP</a:t>
            </a:r>
            <a:r>
              <a:rPr lang="zh-CN" altLang="zh-CN" sz="2000" dirty="0">
                <a:latin typeface="+mn-lt"/>
              </a:rPr>
              <a:t>包不能真正在内部网和外部网之间传输，并且可以防止大多数的服务被拒绝和软件弱点被利用之后的攻击。对于阻断路由的功能，代理通常使用得并不充分，所以在没有好的代理服务的情况下，协议仍然是需要的。</a:t>
            </a:r>
          </a:p>
          <a:p>
            <a:pPr>
              <a:defRPr/>
            </a:pPr>
            <a:r>
              <a:rPr lang="zh-CN" altLang="zh-CN" sz="2000" dirty="0">
                <a:latin typeface="+mn-lt"/>
              </a:rPr>
              <a:t>（</a:t>
            </a:r>
            <a:r>
              <a:rPr lang="en-US" altLang="zh-CN" sz="2000" dirty="0">
                <a:latin typeface="+mn-lt"/>
              </a:rPr>
              <a:t>6</a:t>
            </a:r>
            <a:r>
              <a:rPr lang="zh-CN" altLang="zh-CN" sz="2000" dirty="0">
                <a:latin typeface="+mn-lt"/>
              </a:rPr>
              <a:t>）代理提供了单点的访问、控制和日志记录功能。代理保证所有内容都通过单点，此点成为网络数据的检查点。</a:t>
            </a:r>
          </a:p>
          <a:p>
            <a:pPr>
              <a:defRPr/>
            </a:pPr>
            <a:r>
              <a:rPr lang="en-US" altLang="zh-CN" sz="2000" dirty="0" smtClean="0">
                <a:latin typeface="+mn-lt"/>
              </a:rPr>
              <a:t>        </a:t>
            </a:r>
            <a:r>
              <a:rPr lang="zh-CN" altLang="zh-CN" sz="2000" dirty="0" smtClean="0">
                <a:latin typeface="+mn-lt"/>
              </a:rPr>
              <a:t>另外</a:t>
            </a:r>
            <a:r>
              <a:rPr lang="zh-CN" altLang="zh-CN" sz="2000" dirty="0">
                <a:latin typeface="+mn-lt"/>
              </a:rPr>
              <a:t>，代理服务器在执行上还有对频繁访问数据的缓存，以消除冗余访问，平衡内部多个服务器负载的性能优化功能。但如果每个服务都要有代理，则易形成服务瓶颈。</a:t>
            </a:r>
          </a:p>
          <a:p>
            <a:pPr>
              <a:defRPr/>
            </a:pPr>
            <a:r>
              <a:rPr lang="en-US" altLang="zh-CN" sz="2000" dirty="0" smtClean="0">
                <a:latin typeface="+mn-lt"/>
              </a:rPr>
              <a:t>        </a:t>
            </a:r>
            <a:r>
              <a:rPr lang="zh-CN" altLang="zh-CN" sz="2000" dirty="0" smtClean="0">
                <a:latin typeface="+mn-lt"/>
              </a:rPr>
              <a:t>虽然</a:t>
            </a:r>
            <a:r>
              <a:rPr lang="zh-CN" altLang="zh-CN" sz="2000" dirty="0">
                <a:latin typeface="+mn-lt"/>
              </a:rPr>
              <a:t>代理服务被认为是最安全的防火墙技术，但由于代理软件不能保护操作系统不受服务拒绝攻击，也不对服务器上运行的其他服务遭受攻击而进行保护，所以纯代理仍有许多安全问题，并且效率低下。因此，大多数实际的安全代理的实现产品都包括包过滤功能和网络翻译来形成一个完整的防火墙。</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第五节 </a:t>
            </a:r>
            <a:r>
              <a:rPr lang="zh-CN" altLang="zh-CN" smtClean="0"/>
              <a:t>防火墙技术</a:t>
            </a:r>
          </a:p>
        </p:txBody>
      </p:sp>
      <p:sp>
        <p:nvSpPr>
          <p:cNvPr id="40963" name="内容占位符 2"/>
          <p:cNvSpPr>
            <a:spLocks noGrp="1"/>
          </p:cNvSpPr>
          <p:nvPr>
            <p:ph idx="1"/>
          </p:nvPr>
        </p:nvSpPr>
        <p:spPr>
          <a:xfrm>
            <a:off x="360363" y="1125538"/>
            <a:ext cx="8388350" cy="5759450"/>
          </a:xfrm>
        </p:spPr>
        <p:txBody>
          <a:bodyPr/>
          <a:lstStyle/>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防火墙技术</a:t>
            </a:r>
            <a:endParaRPr lang="en-US"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4</a:t>
            </a:r>
            <a:r>
              <a:rPr lang="zh-CN" altLang="zh-CN" sz="2000" smtClean="0">
                <a:latin typeface="Times New Roman" pitchFamily="18" charset="0"/>
              </a:rPr>
              <a:t>）安全内核技术</a:t>
            </a:r>
          </a:p>
          <a:p>
            <a:pPr>
              <a:spcBef>
                <a:spcPct val="0"/>
              </a:spcBef>
            </a:pPr>
            <a:r>
              <a:rPr lang="en-US" altLang="zh-CN" sz="2000" smtClean="0">
                <a:latin typeface="Times New Roman" pitchFamily="18" charset="0"/>
              </a:rPr>
              <a:t>         </a:t>
            </a:r>
            <a:r>
              <a:rPr lang="zh-CN" altLang="zh-CN" sz="2000" smtClean="0">
                <a:latin typeface="Times New Roman" pitchFamily="18" charset="0"/>
              </a:rPr>
              <a:t>安全内核技术是操作系统上应用的一种技术，即通过重新配置和改造操作系统的内核，使其产生固有的安全特性，成为“安全的”操作系统。安全的操作系统的内核配置和改造主要包含以下内容：</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）取消危险的系统调用。</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）限制命令的执行权限。</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）取消</a:t>
            </a:r>
            <a:r>
              <a:rPr lang="en-US" altLang="zh-CN" sz="2000" smtClean="0">
                <a:latin typeface="Times New Roman" pitchFamily="18" charset="0"/>
              </a:rPr>
              <a:t>IP</a:t>
            </a:r>
            <a:r>
              <a:rPr lang="zh-CN" altLang="zh-CN" sz="2000" smtClean="0">
                <a:latin typeface="Times New Roman" pitchFamily="18" charset="0"/>
              </a:rPr>
              <a:t>的转发功能。</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）检查分组的端口。</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）驻留分组过滤模块。</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）取消动态路由功能。</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第五节 </a:t>
            </a:r>
            <a:r>
              <a:rPr lang="zh-CN" altLang="zh-CN" smtClean="0"/>
              <a:t>防火墙技术</a:t>
            </a:r>
          </a:p>
        </p:txBody>
      </p:sp>
      <p:sp>
        <p:nvSpPr>
          <p:cNvPr id="41987" name="内容占位符 2"/>
          <p:cNvSpPr>
            <a:spLocks noGrp="1"/>
          </p:cNvSpPr>
          <p:nvPr>
            <p:ph idx="1"/>
          </p:nvPr>
        </p:nvSpPr>
        <p:spPr>
          <a:xfrm>
            <a:off x="360363" y="1125538"/>
            <a:ext cx="8388350" cy="5759450"/>
          </a:xfrm>
        </p:spPr>
        <p:txBody>
          <a:bodyPr/>
          <a:lstStyle/>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防火墙分类</a:t>
            </a:r>
          </a:p>
          <a:p>
            <a:pPr>
              <a:spcBef>
                <a:spcPct val="0"/>
              </a:spcBef>
            </a:pPr>
            <a:r>
              <a:rPr lang="en-US" altLang="zh-CN" sz="2000" smtClean="0"/>
              <a:t>    </a:t>
            </a:r>
            <a:r>
              <a:rPr lang="zh-CN" altLang="zh-CN" sz="2000" smtClean="0"/>
              <a:t>按防火墙技术可以将防火墙细分为包过滤型、代理型和监测型三种。其中的监测型防火墙是新一代产品，其技术实际上已经超越了最初的防火墙定义。防火墙能够对各层的数据进行主动、实时的监测，并且在对这些数据进行分析的基础上，监测型防火墙能够有效地判断各层中的非法入侵情况。</a:t>
            </a:r>
          </a:p>
          <a:p>
            <a:pPr>
              <a:spcBef>
                <a:spcPct val="0"/>
              </a:spcBef>
            </a:pPr>
            <a:r>
              <a:rPr lang="en-US" altLang="zh-CN" sz="2000" smtClean="0"/>
              <a:t>    </a:t>
            </a:r>
            <a:r>
              <a:rPr lang="zh-CN" altLang="zh-CN" sz="2000" smtClean="0"/>
              <a:t>按防火墙的结构可将其分为基于路由器的过滤器、基于主机的防火墙和独立的隔离网络三种类型。建立防火墙的最简单的办法是使用可编程路由器作为包过滤器，这种方案是目前用得最普遍的网络互连安全结构。其路由器根据源地址、目的地址或者分组头部信息，有选择地允许数据包通过或是阻塞。事实上，编制路由器程序来排除一切侵扰是比较困难的，因为大多数路由器的内部保护功能很弱。基于主机的防火墙具有更大的能力，在应用层实施控制方面，利用路由器的</a:t>
            </a:r>
            <a:r>
              <a:rPr lang="zh-CN" altLang="zh-CN" sz="2000" smtClean="0">
                <a:latin typeface="Times New Roman" pitchFamily="18" charset="0"/>
              </a:rPr>
              <a:t>防火墙来监控</a:t>
            </a:r>
            <a:r>
              <a:rPr lang="en-US" altLang="zh-CN" sz="2000" smtClean="0">
                <a:latin typeface="Times New Roman" pitchFamily="18" charset="0"/>
              </a:rPr>
              <a:t>IP</a:t>
            </a:r>
            <a:r>
              <a:rPr lang="zh-CN" altLang="zh-CN" sz="2000" smtClean="0">
                <a:latin typeface="Times New Roman" pitchFamily="18" charset="0"/>
              </a:rPr>
              <a:t>层的数据包，通常存在的主要问题是应用软件可能有安全漏洞。隔离网络是位于外部网络和内部网络之间的网络，它使因特网和内部网络都能对它进行访问，避免了内部网络与外部网络之间的直接访问。</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第一节 </a:t>
            </a:r>
            <a:r>
              <a:rPr lang="zh-CN" altLang="zh-CN" smtClean="0"/>
              <a:t>网络安全概述</a:t>
            </a:r>
          </a:p>
        </p:txBody>
      </p:sp>
      <p:sp>
        <p:nvSpPr>
          <p:cNvPr id="6147" name="内容占位符 2"/>
          <p:cNvSpPr>
            <a:spLocks noGrp="1"/>
          </p:cNvSpPr>
          <p:nvPr>
            <p:ph idx="1"/>
          </p:nvPr>
        </p:nvSpPr>
        <p:spPr>
          <a:xfrm>
            <a:off x="179388" y="981075"/>
            <a:ext cx="8856662" cy="5761038"/>
          </a:xfrm>
        </p:spPr>
        <p:txBody>
          <a:bodyPr/>
          <a:lstStyle/>
          <a:p>
            <a:pPr>
              <a:spcBef>
                <a:spcPct val="0"/>
              </a:spcBef>
            </a:pPr>
            <a:r>
              <a:rPr lang="zh-CN" altLang="zh-CN" smtClean="0">
                <a:solidFill>
                  <a:srgbClr val="FF0000"/>
                </a:solidFill>
              </a:rPr>
              <a:t>网络安全性</a:t>
            </a: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网络安全的概念</a:t>
            </a:r>
            <a:endParaRPr lang="en-US" altLang="zh-CN" sz="2000" smtClean="0">
              <a:solidFill>
                <a:srgbClr val="00B0F0"/>
              </a:solidFill>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）保密性。保密性建立在可靠性和可用性的基础上，保证网络信息只能由授权的用户读取。常用的信息保密技术有：防侦听、信息加密和物理保密。保密性是保障网络信息安全的重要手段。</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完整性。完整性要求网络信息未经授权不能进行修改，网络信息在存储或传输过程中要保持不被偶然或蓄意地删除、修改、伪造等，防止网络信息被破坏和丢失。完整性是一种面向信息的安全特性，它要求保证信息的原样，即信息的正确生成、正确存储和正确传输。</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不可抵赖性也称不可否认性。在网络信息系统的信息交互过程中，确信参与者的真实同一性，即所有参与者都不可能否认或者抵赖曾经完成的操作和承诺。利用信息源证据可以防止发信方不真实地否认已发送的信息。利用递交接受证据可以防止收信方事后否认已经接受的信息。</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）可控性是指对网络信息传播及内容具有控制能力的特性。</a:t>
            </a:r>
          </a:p>
          <a:p>
            <a:pPr>
              <a:spcBef>
                <a:spcPct val="0"/>
              </a:spcBef>
            </a:pPr>
            <a:r>
              <a:rPr lang="zh-CN" altLang="zh-CN" sz="2000" smtClean="0">
                <a:latin typeface="Times New Roman" pitchFamily="18" charset="0"/>
              </a:rPr>
              <a:t>概括地说，网络安全的核心是通过计算机技术、网络技术、密码技术和安全技术来保护在公用网络系统中传输、交换和存储的消息的保密性、完整性、可靠性、可用性与不可抵赖性。</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第五节 </a:t>
            </a:r>
            <a:r>
              <a:rPr lang="zh-CN" altLang="zh-CN" smtClean="0"/>
              <a:t>防火墙技术</a:t>
            </a:r>
          </a:p>
        </p:txBody>
      </p:sp>
      <p:sp>
        <p:nvSpPr>
          <p:cNvPr id="43011" name="内容占位符 2"/>
          <p:cNvSpPr>
            <a:spLocks noGrp="1"/>
          </p:cNvSpPr>
          <p:nvPr>
            <p:ph idx="1"/>
          </p:nvPr>
        </p:nvSpPr>
        <p:spPr>
          <a:xfrm>
            <a:off x="360363" y="1125538"/>
            <a:ext cx="8388350" cy="5759450"/>
          </a:xfrm>
        </p:spPr>
        <p:txBody>
          <a:bodyPr/>
          <a:lstStyle/>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防火墙的缺点</a:t>
            </a:r>
          </a:p>
          <a:p>
            <a:pPr>
              <a:spcBef>
                <a:spcPct val="0"/>
              </a:spcBef>
            </a:pPr>
            <a:r>
              <a:rPr lang="en-US" altLang="zh-CN" sz="2000" smtClean="0">
                <a:latin typeface="Times New Roman" pitchFamily="18" charset="0"/>
              </a:rPr>
              <a:t>        </a:t>
            </a:r>
            <a:r>
              <a:rPr lang="zh-CN" altLang="zh-CN" sz="2000" smtClean="0">
                <a:latin typeface="Times New Roman" pitchFamily="18" charset="0"/>
              </a:rPr>
              <a:t>防火墙也存在局限性，主要表现为以下几个方面。</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）不能防范网络内部威胁。如果入侵者已经在防火墙内部，并且在网络内部偷窃数据、破坏硬件和软件、修改程序而不接近防火墙，防火墙是无能为力的。</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）不能防范不通过它的连接。如果在防火墙内部存在进行可通过拨号连接内部和外部的网络，那么防火墙当然没有办法阻止入侵者。</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）不能防备全部的威胁。防火墙被用来防备已知的威胁，如果是一个很好的防火墙设计方案，那么它可以防备新的威胁，但没有一个防火墙能自动防御所有的新威胁。</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）不能防范病毒，防火墙不能消除网络上的或者</a:t>
            </a:r>
            <a:r>
              <a:rPr lang="en-US" altLang="zh-CN" sz="2000" smtClean="0">
                <a:latin typeface="Times New Roman" pitchFamily="18" charset="0"/>
              </a:rPr>
              <a:t>PC</a:t>
            </a:r>
            <a:r>
              <a:rPr lang="zh-CN" altLang="zh-CN" sz="2000" smtClean="0">
                <a:latin typeface="Times New Roman" pitchFamily="18" charset="0"/>
              </a:rPr>
              <a:t>机上的病毒。</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第六节 </a:t>
            </a:r>
            <a:r>
              <a:rPr lang="zh-CN" altLang="zh-CN" smtClean="0"/>
              <a:t>防数字证书</a:t>
            </a:r>
          </a:p>
        </p:txBody>
      </p:sp>
      <p:sp>
        <p:nvSpPr>
          <p:cNvPr id="44035" name="内容占位符 2"/>
          <p:cNvSpPr>
            <a:spLocks noGrp="1"/>
          </p:cNvSpPr>
          <p:nvPr>
            <p:ph idx="1"/>
          </p:nvPr>
        </p:nvSpPr>
        <p:spPr>
          <a:xfrm>
            <a:off x="360363" y="1125538"/>
            <a:ext cx="8388350" cy="5759450"/>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数字证书，即数字</a:t>
            </a:r>
            <a:r>
              <a:rPr lang="en-US" altLang="zh-CN" sz="2000" smtClean="0">
                <a:latin typeface="Times New Roman" pitchFamily="18" charset="0"/>
              </a:rPr>
              <a:t>ID</a:t>
            </a:r>
            <a:r>
              <a:rPr lang="zh-CN" altLang="zh-CN" sz="2000" smtClean="0">
                <a:latin typeface="Times New Roman" pitchFamily="18" charset="0"/>
              </a:rPr>
              <a:t>，是一种由</a:t>
            </a:r>
            <a:r>
              <a:rPr lang="en-US" altLang="zh-CN" sz="2000" smtClean="0">
                <a:latin typeface="Times New Roman" pitchFamily="18" charset="0"/>
              </a:rPr>
              <a:t>CA</a:t>
            </a:r>
            <a:r>
              <a:rPr lang="zh-CN" altLang="zh-CN" sz="2000" smtClean="0">
                <a:latin typeface="Times New Roman" pitchFamily="18" charset="0"/>
              </a:rPr>
              <a:t>签发的用于识别电子形式的个人证书。在本书中除特别说明外，数字证书都指</a:t>
            </a:r>
            <a:r>
              <a:rPr lang="en-US" altLang="zh-CN" sz="2000" smtClean="0">
                <a:latin typeface="Times New Roman" pitchFamily="18" charset="0"/>
              </a:rPr>
              <a:t>X.509</a:t>
            </a:r>
            <a:r>
              <a:rPr lang="zh-CN" altLang="zh-CN" sz="2000" smtClean="0">
                <a:latin typeface="Times New Roman" pitchFamily="18" charset="0"/>
              </a:rPr>
              <a:t>公钥证书，即数字证书的一个标准格式。数字证书可以用于身份验证，保证网络发来的信息的可靠性，同时建立收到信息的拥有权及完整性。</a:t>
            </a: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证书结构</a:t>
            </a:r>
          </a:p>
          <a:p>
            <a:pPr>
              <a:spcBef>
                <a:spcPct val="0"/>
              </a:spcBef>
            </a:pPr>
            <a:r>
              <a:rPr lang="en-US" altLang="zh-CN" sz="2000" smtClean="0">
                <a:latin typeface="Times New Roman" pitchFamily="18" charset="0"/>
              </a:rPr>
              <a:t>        </a:t>
            </a:r>
            <a:r>
              <a:rPr lang="zh-CN" altLang="zh-CN" sz="2000" smtClean="0">
                <a:latin typeface="Times New Roman" pitchFamily="18" charset="0"/>
              </a:rPr>
              <a:t>尽管</a:t>
            </a:r>
            <a:r>
              <a:rPr lang="en-US" altLang="zh-CN" sz="2000" smtClean="0">
                <a:latin typeface="Times New Roman" pitchFamily="18" charset="0"/>
              </a:rPr>
              <a:t>X.509</a:t>
            </a:r>
            <a:r>
              <a:rPr lang="zh-CN" altLang="zh-CN" sz="2000" smtClean="0">
                <a:latin typeface="Times New Roman" pitchFamily="18" charset="0"/>
              </a:rPr>
              <a:t>已经定义了证书的标准字段和扩展字段的具体要求，但是仍有很多证书在颁发时需要一个专门的协议子集来进一步定义说明。</a:t>
            </a:r>
            <a:r>
              <a:rPr lang="en-US" altLang="zh-CN" sz="2000" smtClean="0">
                <a:latin typeface="Times New Roman" pitchFamily="18" charset="0"/>
              </a:rPr>
              <a:t>Internet</a:t>
            </a:r>
            <a:r>
              <a:rPr lang="zh-CN" altLang="zh-CN" sz="2000" smtClean="0">
                <a:latin typeface="Times New Roman" pitchFamily="18" charset="0"/>
              </a:rPr>
              <a:t>工程任务组（</a:t>
            </a:r>
            <a:r>
              <a:rPr lang="en-US" altLang="zh-CN" sz="2000" smtClean="0">
                <a:latin typeface="Times New Roman" pitchFamily="18" charset="0"/>
              </a:rPr>
              <a:t>IETF</a:t>
            </a:r>
            <a:r>
              <a:rPr lang="zh-CN" altLang="zh-CN" sz="2000" smtClean="0">
                <a:latin typeface="Times New Roman" pitchFamily="18" charset="0"/>
              </a:rPr>
              <a:t>）</a:t>
            </a:r>
            <a:r>
              <a:rPr lang="en-US" altLang="zh-CN" sz="2000" smtClean="0">
                <a:latin typeface="Times New Roman" pitchFamily="18" charset="0"/>
              </a:rPr>
              <a:t>PKI X.509</a:t>
            </a:r>
            <a:r>
              <a:rPr lang="zh-CN" altLang="zh-CN" sz="2000" smtClean="0">
                <a:latin typeface="Times New Roman" pitchFamily="18" charset="0"/>
              </a:rPr>
              <a:t>工作组就制定了这样一个协议子集，即</a:t>
            </a:r>
            <a:r>
              <a:rPr lang="en-US" altLang="zh-CN" sz="2000" smtClean="0">
                <a:latin typeface="Times New Roman" pitchFamily="18" charset="0"/>
              </a:rPr>
              <a:t>RFC2459</a:t>
            </a:r>
            <a:r>
              <a:rPr lang="zh-CN" altLang="zh-CN" sz="2000" smtClean="0">
                <a:latin typeface="Times New Roman" pitchFamily="18" charset="0"/>
              </a:rPr>
              <a:t>（</a:t>
            </a:r>
            <a:r>
              <a:rPr lang="en-US" altLang="zh-CN" sz="2000" smtClean="0">
                <a:latin typeface="Times New Roman" pitchFamily="18" charset="0"/>
              </a:rPr>
              <a:t>PKIX</a:t>
            </a:r>
            <a:r>
              <a:rPr lang="zh-CN" altLang="zh-CN" sz="2000" smtClean="0">
                <a:latin typeface="Times New Roman" pitchFamily="18" charset="0"/>
              </a:rPr>
              <a:t>的第一部分）。图</a:t>
            </a:r>
            <a:r>
              <a:rPr lang="en-US" altLang="zh-CN" sz="2000" smtClean="0">
                <a:latin typeface="Times New Roman" pitchFamily="18" charset="0"/>
              </a:rPr>
              <a:t>9-3</a:t>
            </a:r>
            <a:r>
              <a:rPr lang="zh-CN" altLang="zh-CN" sz="2000" smtClean="0">
                <a:latin typeface="Times New Roman" pitchFamily="18" charset="0"/>
              </a:rPr>
              <a:t>给出了第</a:t>
            </a:r>
            <a:r>
              <a:rPr lang="en-US" altLang="zh-CN" sz="2000" smtClean="0">
                <a:latin typeface="Times New Roman" pitchFamily="18" charset="0"/>
              </a:rPr>
              <a:t>3</a:t>
            </a:r>
            <a:r>
              <a:rPr lang="zh-CN" altLang="zh-CN" sz="2000" smtClean="0">
                <a:latin typeface="Times New Roman" pitchFamily="18" charset="0"/>
              </a:rPr>
              <a:t>版的证书结构。</a:t>
            </a: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365625"/>
            <a:ext cx="8280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76375" y="5013325"/>
            <a:ext cx="6191250" cy="369888"/>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9-3  X.509</a:t>
            </a:r>
            <a:r>
              <a:rPr lang="zh-CN" altLang="zh-CN" dirty="0">
                <a:latin typeface="+mn-lt"/>
                <a:ea typeface="+mj-ea"/>
              </a:rPr>
              <a:t>版本</a:t>
            </a:r>
            <a:r>
              <a:rPr lang="en-US" altLang="zh-CN" dirty="0">
                <a:latin typeface="+mn-lt"/>
                <a:ea typeface="+mj-ea"/>
              </a:rPr>
              <a:t>3</a:t>
            </a:r>
            <a:r>
              <a:rPr lang="zh-CN" altLang="zh-CN" dirty="0">
                <a:latin typeface="+mn-lt"/>
                <a:ea typeface="+mj-ea"/>
              </a:rPr>
              <a:t>的证书结构</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第六节 </a:t>
            </a:r>
            <a:r>
              <a:rPr lang="zh-CN" altLang="zh-CN" smtClean="0"/>
              <a:t>防数字证书</a:t>
            </a:r>
          </a:p>
        </p:txBody>
      </p:sp>
      <p:sp>
        <p:nvSpPr>
          <p:cNvPr id="45059" name="内容占位符 2"/>
          <p:cNvSpPr>
            <a:spLocks noGrp="1"/>
          </p:cNvSpPr>
          <p:nvPr>
            <p:ph idx="1"/>
          </p:nvPr>
        </p:nvSpPr>
        <p:spPr>
          <a:xfrm>
            <a:off x="360363" y="1125538"/>
            <a:ext cx="8388350" cy="5759450"/>
          </a:xfrm>
        </p:spPr>
        <p:txBody>
          <a:bodyPr/>
          <a:lstStyle/>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证书的用途和功能</a:t>
            </a:r>
          </a:p>
          <a:p>
            <a:pPr>
              <a:spcBef>
                <a:spcPct val="0"/>
              </a:spcBef>
            </a:pPr>
            <a:r>
              <a:rPr lang="en-US" altLang="zh-CN" sz="2000" smtClean="0">
                <a:latin typeface="Times New Roman" pitchFamily="18" charset="0"/>
              </a:rPr>
              <a:t>         </a:t>
            </a:r>
            <a:r>
              <a:rPr lang="zh-CN" altLang="zh-CN" sz="2000" smtClean="0">
                <a:latin typeface="Times New Roman" pitchFamily="18" charset="0"/>
              </a:rPr>
              <a:t>从证书的用途上看，数字证书可分为签名证书和加密证书。签名证书主要用于对用户信息进行签名，以保证信息的不可否认性；加密证书主要用于对用户传送信息进行加密，以保护认证信息以及公开密钥的文件。</a:t>
            </a:r>
          </a:p>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认证机构系统</a:t>
            </a:r>
          </a:p>
          <a:p>
            <a:pPr>
              <a:spcBef>
                <a:spcPct val="0"/>
              </a:spcBef>
            </a:pPr>
            <a:r>
              <a:rPr lang="en-US" altLang="zh-CN" sz="2000" smtClean="0">
                <a:latin typeface="Times New Roman" pitchFamily="18" charset="0"/>
              </a:rPr>
              <a:t>        </a:t>
            </a:r>
            <a:r>
              <a:rPr lang="zh-CN" altLang="zh-CN" sz="2000" smtClean="0">
                <a:latin typeface="Times New Roman" pitchFamily="18" charset="0"/>
              </a:rPr>
              <a:t>认证机构（</a:t>
            </a:r>
            <a:r>
              <a:rPr lang="en-US" altLang="zh-CN" sz="2000" smtClean="0">
                <a:latin typeface="Times New Roman" pitchFamily="18" charset="0"/>
              </a:rPr>
              <a:t>Certificate Authority</a:t>
            </a:r>
            <a:r>
              <a:rPr lang="zh-CN" altLang="zh-CN" sz="2000" smtClean="0">
                <a:latin typeface="Times New Roman" pitchFamily="18" charset="0"/>
              </a:rPr>
              <a:t>，</a:t>
            </a:r>
            <a:r>
              <a:rPr lang="en-US" altLang="zh-CN" sz="2000" smtClean="0">
                <a:latin typeface="Times New Roman" pitchFamily="18" charset="0"/>
              </a:rPr>
              <a:t>CA</a:t>
            </a:r>
            <a:r>
              <a:rPr lang="zh-CN" altLang="zh-CN" sz="2000" smtClean="0">
                <a:latin typeface="Times New Roman" pitchFamily="18" charset="0"/>
              </a:rPr>
              <a:t>）系统是电子商务体系的核心环节，是电子交易的基础。它通过自身的注册审核体系，检查核实进行证书申请的用户身份和各项相关信息，使网上交易的用户属性与真实性一致。它是权威的、可信赖的、公正的第三方机构，专门负责发放并管理所有参与网上交易的实体所需的数字证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第六节 </a:t>
            </a:r>
            <a:r>
              <a:rPr lang="zh-CN" altLang="zh-CN" smtClean="0"/>
              <a:t>防数字证书</a:t>
            </a:r>
          </a:p>
        </p:txBody>
      </p:sp>
      <p:sp>
        <p:nvSpPr>
          <p:cNvPr id="46083" name="内容占位符 2"/>
          <p:cNvSpPr>
            <a:spLocks noGrp="1"/>
          </p:cNvSpPr>
          <p:nvPr>
            <p:ph idx="1"/>
          </p:nvPr>
        </p:nvSpPr>
        <p:spPr>
          <a:xfrm>
            <a:off x="360363" y="1125538"/>
            <a:ext cx="8604250" cy="5759450"/>
          </a:xfrm>
        </p:spPr>
        <p:txBody>
          <a:bodyPr/>
          <a:lstStyle/>
          <a:p>
            <a:pPr>
              <a:spcBef>
                <a:spcPct val="0"/>
              </a:spcBef>
            </a:pPr>
            <a:r>
              <a:rPr lang="en-US" altLang="zh-CN" sz="2000" smtClean="0">
                <a:latin typeface="Times New Roman" pitchFamily="18" charset="0"/>
              </a:rPr>
              <a:t>         CA</a:t>
            </a:r>
            <a:r>
              <a:rPr lang="zh-CN" altLang="zh-CN" sz="2000" smtClean="0">
                <a:latin typeface="Times New Roman" pitchFamily="18" charset="0"/>
              </a:rPr>
              <a:t>系统主要由下面几部分组成。</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）认证机构。认证机构是一台</a:t>
            </a:r>
            <a:r>
              <a:rPr lang="en-US" altLang="zh-CN" sz="2000" smtClean="0">
                <a:latin typeface="Times New Roman" pitchFamily="18" charset="0"/>
              </a:rPr>
              <a:t>CA</a:t>
            </a:r>
            <a:r>
              <a:rPr lang="zh-CN" altLang="zh-CN" sz="2000" smtClean="0">
                <a:latin typeface="Times New Roman" pitchFamily="18" charset="0"/>
              </a:rPr>
              <a:t>服务器，是整个认证系统的核心，它保存根</a:t>
            </a:r>
            <a:r>
              <a:rPr lang="en-US" altLang="zh-CN" sz="2000" smtClean="0">
                <a:latin typeface="Times New Roman" pitchFamily="18" charset="0"/>
              </a:rPr>
              <a:t>CA</a:t>
            </a:r>
            <a:r>
              <a:rPr lang="zh-CN" altLang="zh-CN" sz="2000" smtClean="0">
                <a:latin typeface="Times New Roman" pitchFamily="18" charset="0"/>
              </a:rPr>
              <a:t>的私钥，其安全等级要求最高。</a:t>
            </a:r>
            <a:r>
              <a:rPr lang="en-US" altLang="zh-CN" sz="2000" smtClean="0">
                <a:latin typeface="Times New Roman" pitchFamily="18" charset="0"/>
              </a:rPr>
              <a:t>CA</a:t>
            </a:r>
            <a:r>
              <a:rPr lang="zh-CN" altLang="zh-CN" sz="2000" smtClean="0">
                <a:latin typeface="Times New Roman" pitchFamily="18" charset="0"/>
              </a:rPr>
              <a:t>服务器具有产生证书、实现密钥备份等功能，这些功能应尽量独立实施。</a:t>
            </a:r>
            <a:r>
              <a:rPr lang="en-US" altLang="zh-CN" sz="2000" smtClean="0">
                <a:latin typeface="Times New Roman" pitchFamily="18" charset="0"/>
              </a:rPr>
              <a:t>CA</a:t>
            </a:r>
            <a:r>
              <a:rPr lang="zh-CN" altLang="zh-CN" sz="2000" smtClean="0">
                <a:latin typeface="Times New Roman" pitchFamily="18" charset="0"/>
              </a:rPr>
              <a:t>服务器的主要功能包括</a:t>
            </a:r>
            <a:r>
              <a:rPr lang="en-US" altLang="zh-CN" sz="2000" smtClean="0">
                <a:latin typeface="Times New Roman" pitchFamily="18" charset="0"/>
              </a:rPr>
              <a:t>CA</a:t>
            </a:r>
            <a:r>
              <a:rPr lang="zh-CN" altLang="zh-CN" sz="2000" smtClean="0">
                <a:latin typeface="Times New Roman" pitchFamily="18" charset="0"/>
              </a:rPr>
              <a:t>初始化和</a:t>
            </a:r>
            <a:r>
              <a:rPr lang="en-US" altLang="zh-CN" sz="2000" smtClean="0">
                <a:latin typeface="Times New Roman" pitchFamily="18" charset="0"/>
              </a:rPr>
              <a:t>CA</a:t>
            </a:r>
            <a:r>
              <a:rPr lang="zh-CN" altLang="zh-CN" sz="2000" smtClean="0">
                <a:latin typeface="Times New Roman" pitchFamily="18" charset="0"/>
              </a:rPr>
              <a:t>管理、处理证书申请、证书管理和交叉认证。</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）注册机构。通常为了减轻</a:t>
            </a:r>
            <a:r>
              <a:rPr lang="en-US" altLang="zh-CN" sz="2000" smtClean="0">
                <a:latin typeface="Times New Roman" pitchFamily="18" charset="0"/>
              </a:rPr>
              <a:t>CA</a:t>
            </a:r>
            <a:r>
              <a:rPr lang="zh-CN" altLang="zh-CN" sz="2000" smtClean="0">
                <a:latin typeface="Times New Roman" pitchFamily="18" charset="0"/>
              </a:rPr>
              <a:t>服务器的处理负担，专门用一个单独的机构，即注册机构（</a:t>
            </a:r>
            <a:r>
              <a:rPr lang="en-US" altLang="zh-CN" sz="2000" smtClean="0">
                <a:latin typeface="Times New Roman" pitchFamily="18" charset="0"/>
              </a:rPr>
              <a:t>Register Authority</a:t>
            </a:r>
            <a:r>
              <a:rPr lang="zh-CN" altLang="zh-CN" sz="2000" smtClean="0">
                <a:latin typeface="Times New Roman" pitchFamily="18" charset="0"/>
              </a:rPr>
              <a:t>，</a:t>
            </a:r>
            <a:r>
              <a:rPr lang="en-US" altLang="zh-CN" sz="2000" smtClean="0">
                <a:latin typeface="Times New Roman" pitchFamily="18" charset="0"/>
              </a:rPr>
              <a:t>RA</a:t>
            </a:r>
            <a:r>
              <a:rPr lang="zh-CN" altLang="zh-CN" sz="2000" smtClean="0">
                <a:latin typeface="Times New Roman" pitchFamily="18" charset="0"/>
              </a:rPr>
              <a:t>）来实现用户的注册、申请以及部分其他管理功能。</a:t>
            </a:r>
            <a:r>
              <a:rPr lang="en-US" altLang="zh-CN" sz="2000" smtClean="0">
                <a:latin typeface="Times New Roman" pitchFamily="18" charset="0"/>
              </a:rPr>
              <a:t>RA</a:t>
            </a:r>
            <a:r>
              <a:rPr lang="zh-CN" altLang="zh-CN" sz="2000" smtClean="0">
                <a:latin typeface="Times New Roman" pitchFamily="18" charset="0"/>
              </a:rPr>
              <a:t>由</a:t>
            </a:r>
            <a:r>
              <a:rPr lang="en-US" altLang="zh-CN" sz="2000" smtClean="0">
                <a:latin typeface="Times New Roman" pitchFamily="18" charset="0"/>
              </a:rPr>
              <a:t>RA</a:t>
            </a:r>
            <a:r>
              <a:rPr lang="zh-CN" altLang="zh-CN" sz="2000" smtClean="0">
                <a:latin typeface="Times New Roman" pitchFamily="18" charset="0"/>
              </a:rPr>
              <a:t>服务器和</a:t>
            </a:r>
            <a:r>
              <a:rPr lang="en-US" altLang="zh-CN" sz="2000" smtClean="0">
                <a:latin typeface="Times New Roman" pitchFamily="18" charset="0"/>
              </a:rPr>
              <a:t>RA</a:t>
            </a:r>
            <a:r>
              <a:rPr lang="zh-CN" altLang="zh-CN" sz="2000" smtClean="0">
                <a:latin typeface="Times New Roman" pitchFamily="18" charset="0"/>
              </a:rPr>
              <a:t>操作员组成。</a:t>
            </a:r>
            <a:r>
              <a:rPr lang="en-US" altLang="zh-CN" sz="2000" smtClean="0">
                <a:latin typeface="Times New Roman" pitchFamily="18" charset="0"/>
              </a:rPr>
              <a:t>RA</a:t>
            </a:r>
            <a:r>
              <a:rPr lang="zh-CN" altLang="zh-CN" sz="2000" smtClean="0">
                <a:latin typeface="Times New Roman" pitchFamily="18" charset="0"/>
              </a:rPr>
              <a:t>服务器和</a:t>
            </a:r>
            <a:r>
              <a:rPr lang="en-US" altLang="zh-CN" sz="2000" smtClean="0">
                <a:latin typeface="Times New Roman" pitchFamily="18" charset="0"/>
              </a:rPr>
              <a:t>RA</a:t>
            </a:r>
            <a:r>
              <a:rPr lang="zh-CN" altLang="zh-CN" sz="2000" smtClean="0">
                <a:latin typeface="Times New Roman" pitchFamily="18" charset="0"/>
              </a:rPr>
              <a:t>操作员之间的通信都通过安全</a:t>
            </a:r>
            <a:r>
              <a:rPr lang="en-US" altLang="zh-CN" sz="2000" smtClean="0">
                <a:latin typeface="Times New Roman" pitchFamily="18" charset="0"/>
              </a:rPr>
              <a:t>Web</a:t>
            </a:r>
            <a:r>
              <a:rPr lang="zh-CN" altLang="zh-CN" sz="2000" smtClean="0">
                <a:latin typeface="Times New Roman" pitchFamily="18" charset="0"/>
              </a:rPr>
              <a:t>的会话实现。</a:t>
            </a:r>
            <a:r>
              <a:rPr lang="en-US" altLang="zh-CN" sz="2000" smtClean="0">
                <a:latin typeface="Times New Roman" pitchFamily="18" charset="0"/>
              </a:rPr>
              <a:t>RA</a:t>
            </a:r>
            <a:r>
              <a:rPr lang="zh-CN" altLang="zh-CN" sz="2000" smtClean="0">
                <a:latin typeface="Times New Roman" pitchFamily="18" charset="0"/>
              </a:rPr>
              <a:t>操作员的数量没有限制。</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）证书目录服务器。目录服务器存放了认证机构所签发的所有证书，当终端用户需要确认证书信息时，通过</a:t>
            </a:r>
            <a:r>
              <a:rPr lang="en-US" altLang="zh-CN" sz="2000" smtClean="0">
                <a:latin typeface="Times New Roman" pitchFamily="18" charset="0"/>
              </a:rPr>
              <a:t>LDAP</a:t>
            </a:r>
            <a:r>
              <a:rPr lang="zh-CN" altLang="zh-CN" sz="2000" smtClean="0">
                <a:latin typeface="Times New Roman" pitchFamily="18" charset="0"/>
              </a:rPr>
              <a:t>协议（</a:t>
            </a:r>
            <a:r>
              <a:rPr lang="en-US" altLang="zh-CN" sz="2000" smtClean="0">
                <a:latin typeface="Times New Roman" pitchFamily="18" charset="0"/>
              </a:rPr>
              <a:t>Lightweight Directory Access Protocol</a:t>
            </a:r>
            <a:r>
              <a:rPr lang="zh-CN" altLang="zh-CN" sz="2000" smtClean="0">
                <a:latin typeface="Times New Roman" pitchFamily="18" charset="0"/>
              </a:rPr>
              <a:t>）下载证书或者吊销证书，或者通过在线证书状态协议（</a:t>
            </a:r>
            <a:r>
              <a:rPr lang="en-US" altLang="zh-CN" sz="2000" smtClean="0">
                <a:latin typeface="Times New Roman" pitchFamily="18" charset="0"/>
              </a:rPr>
              <a:t>Online Certificate State Protocol</a:t>
            </a:r>
            <a:r>
              <a:rPr lang="zh-CN" altLang="zh-CN" sz="2000" smtClean="0">
                <a:latin typeface="Times New Roman" pitchFamily="18" charset="0"/>
              </a:rPr>
              <a:t>，</a:t>
            </a:r>
            <a:r>
              <a:rPr lang="en-US" altLang="zh-CN" sz="2000" smtClean="0">
                <a:latin typeface="Times New Roman" pitchFamily="18" charset="0"/>
              </a:rPr>
              <a:t>OCSP</a:t>
            </a:r>
            <a:r>
              <a:rPr lang="zh-CN" altLang="zh-CN" sz="2000" smtClean="0">
                <a:latin typeface="Times New Roman" pitchFamily="18" charset="0"/>
              </a:rPr>
              <a:t>）向目录服务器查询证书的当前状况。</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第六节 </a:t>
            </a:r>
            <a:r>
              <a:rPr lang="zh-CN" altLang="zh-CN" smtClean="0"/>
              <a:t>防数字证书</a:t>
            </a:r>
          </a:p>
        </p:txBody>
      </p:sp>
      <p:sp>
        <p:nvSpPr>
          <p:cNvPr id="47107" name="内容占位符 2"/>
          <p:cNvSpPr>
            <a:spLocks noGrp="1"/>
          </p:cNvSpPr>
          <p:nvPr>
            <p:ph idx="1"/>
          </p:nvPr>
        </p:nvSpPr>
        <p:spPr>
          <a:xfrm>
            <a:off x="360363" y="1125538"/>
            <a:ext cx="8604250" cy="5759450"/>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下面以</a:t>
            </a:r>
            <a:r>
              <a:rPr lang="en-US" altLang="zh-CN" sz="2000" smtClean="0">
                <a:latin typeface="Times New Roman" pitchFamily="18" charset="0"/>
              </a:rPr>
              <a:t>OpenCA</a:t>
            </a:r>
            <a:r>
              <a:rPr lang="zh-CN" altLang="zh-CN" sz="2000" smtClean="0">
                <a:latin typeface="Times New Roman" pitchFamily="18" charset="0"/>
              </a:rPr>
              <a:t>身份认证系统为例说明</a:t>
            </a:r>
            <a:r>
              <a:rPr lang="en-US" altLang="zh-CN" sz="2000" smtClean="0">
                <a:latin typeface="Times New Roman" pitchFamily="18" charset="0"/>
              </a:rPr>
              <a:t>CA</a:t>
            </a:r>
            <a:r>
              <a:rPr lang="zh-CN" altLang="zh-CN" sz="2000" smtClean="0">
                <a:latin typeface="Times New Roman" pitchFamily="18" charset="0"/>
              </a:rPr>
              <a:t>系统的工作流程。整个</a:t>
            </a:r>
            <a:r>
              <a:rPr lang="en-US" altLang="zh-CN" sz="2000" smtClean="0">
                <a:latin typeface="Times New Roman" pitchFamily="18" charset="0"/>
              </a:rPr>
              <a:t>CA</a:t>
            </a:r>
            <a:r>
              <a:rPr lang="zh-CN" altLang="zh-CN" sz="2000" smtClean="0">
                <a:latin typeface="Times New Roman" pitchFamily="18" charset="0"/>
              </a:rPr>
              <a:t>采用图</a:t>
            </a:r>
            <a:r>
              <a:rPr lang="en-US" altLang="zh-CN" sz="2000" smtClean="0">
                <a:latin typeface="Times New Roman" pitchFamily="18" charset="0"/>
              </a:rPr>
              <a:t>9-4</a:t>
            </a:r>
            <a:r>
              <a:rPr lang="zh-CN" altLang="zh-CN" sz="2000" smtClean="0">
                <a:latin typeface="Times New Roman" pitchFamily="18" charset="0"/>
              </a:rPr>
              <a:t>所示的体系结构模型。</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图</a:t>
            </a:r>
            <a:r>
              <a:rPr lang="en-US" altLang="zh-CN" sz="2000" smtClean="0">
                <a:latin typeface="Times New Roman" pitchFamily="18" charset="0"/>
              </a:rPr>
              <a:t>9-4  CA</a:t>
            </a:r>
            <a:r>
              <a:rPr lang="zh-CN" altLang="zh-CN" sz="2000" smtClean="0">
                <a:latin typeface="Times New Roman" pitchFamily="18" charset="0"/>
              </a:rPr>
              <a:t>系统结构</a:t>
            </a: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OpenCA</a:t>
            </a:r>
            <a:r>
              <a:rPr lang="zh-CN" altLang="zh-CN" sz="2000" smtClean="0">
                <a:latin typeface="Times New Roman" pitchFamily="18" charset="0"/>
              </a:rPr>
              <a:t>认证系统当中，整个</a:t>
            </a:r>
            <a:r>
              <a:rPr lang="en-US" altLang="zh-CN" sz="2000" smtClean="0">
                <a:latin typeface="Times New Roman" pitchFamily="18" charset="0"/>
              </a:rPr>
              <a:t>CA</a:t>
            </a:r>
            <a:r>
              <a:rPr lang="zh-CN" altLang="zh-CN" sz="2000" smtClean="0">
                <a:latin typeface="Times New Roman" pitchFamily="18" charset="0"/>
              </a:rPr>
              <a:t>系统由注册机构</a:t>
            </a:r>
            <a:r>
              <a:rPr lang="en-US" altLang="zh-CN" sz="2000" smtClean="0">
                <a:latin typeface="Times New Roman" pitchFamily="18" charset="0"/>
              </a:rPr>
              <a:t>RA</a:t>
            </a:r>
            <a:r>
              <a:rPr lang="zh-CN" altLang="zh-CN" sz="2000" smtClean="0">
                <a:latin typeface="Times New Roman" pitchFamily="18" charset="0"/>
              </a:rPr>
              <a:t>、认证机构</a:t>
            </a:r>
            <a:r>
              <a:rPr lang="en-US" altLang="zh-CN" sz="2000" smtClean="0">
                <a:latin typeface="Times New Roman" pitchFamily="18" charset="0"/>
              </a:rPr>
              <a:t>CA</a:t>
            </a:r>
            <a:r>
              <a:rPr lang="zh-CN" altLang="zh-CN" sz="2000" smtClean="0">
                <a:latin typeface="Times New Roman" pitchFamily="18" charset="0"/>
              </a:rPr>
              <a:t>、</a:t>
            </a:r>
            <a:r>
              <a:rPr lang="en-US" altLang="zh-CN" sz="2000" smtClean="0">
                <a:latin typeface="Times New Roman" pitchFamily="18" charset="0"/>
              </a:rPr>
              <a:t>CA</a:t>
            </a:r>
            <a:r>
              <a:rPr lang="zh-CN" altLang="zh-CN" sz="2000" smtClean="0">
                <a:latin typeface="Times New Roman" pitchFamily="18" charset="0"/>
              </a:rPr>
              <a:t>管理员平台、访问控制系统以及目录服务器组成。通常情况下，由用户利用浏览器连接到</a:t>
            </a:r>
            <a:r>
              <a:rPr lang="en-US" altLang="zh-CN" sz="2000" smtClean="0">
                <a:latin typeface="Times New Roman" pitchFamily="18" charset="0"/>
              </a:rPr>
              <a:t>RA</a:t>
            </a:r>
            <a:r>
              <a:rPr lang="zh-CN" altLang="zh-CN" sz="2000" smtClean="0">
                <a:latin typeface="Times New Roman" pitchFamily="18" charset="0"/>
              </a:rPr>
              <a:t>操作员，向其提出证书申请的请求。</a:t>
            </a:r>
            <a:r>
              <a:rPr lang="en-US" altLang="zh-CN" sz="2000" smtClean="0">
                <a:latin typeface="Times New Roman" pitchFamily="18" charset="0"/>
              </a:rPr>
              <a:t>RA</a:t>
            </a:r>
            <a:r>
              <a:rPr lang="zh-CN" altLang="zh-CN" sz="2000" smtClean="0">
                <a:latin typeface="Times New Roman" pitchFamily="18" charset="0"/>
              </a:rPr>
              <a:t>操作员通过安全连接把这个请求传递给</a:t>
            </a:r>
            <a:r>
              <a:rPr lang="en-US" altLang="zh-CN" sz="2000" smtClean="0">
                <a:latin typeface="Times New Roman" pitchFamily="18" charset="0"/>
              </a:rPr>
              <a:t>RA</a:t>
            </a:r>
            <a:r>
              <a:rPr lang="zh-CN" altLang="zh-CN" sz="2000" smtClean="0">
                <a:latin typeface="Times New Roman" pitchFamily="18" charset="0"/>
              </a:rPr>
              <a:t>服务器。随后</a:t>
            </a:r>
            <a:r>
              <a:rPr lang="en-US" altLang="zh-CN" sz="2000" smtClean="0">
                <a:latin typeface="Times New Roman" pitchFamily="18" charset="0"/>
              </a:rPr>
              <a:t>RA</a:t>
            </a:r>
            <a:r>
              <a:rPr lang="zh-CN" altLang="zh-CN" sz="2000" smtClean="0">
                <a:latin typeface="Times New Roman" pitchFamily="18" charset="0"/>
              </a:rPr>
              <a:t>服务器处理这个请求，并准备提交给</a:t>
            </a:r>
            <a:r>
              <a:rPr lang="en-US" altLang="zh-CN" sz="2000" smtClean="0">
                <a:latin typeface="Times New Roman" pitchFamily="18" charset="0"/>
              </a:rPr>
              <a:t>CA</a:t>
            </a:r>
            <a:r>
              <a:rPr lang="zh-CN" altLang="zh-CN" sz="2000" smtClean="0">
                <a:latin typeface="Times New Roman" pitchFamily="18" charset="0"/>
              </a:rPr>
              <a:t>进行签名。</a:t>
            </a:r>
            <a:r>
              <a:rPr lang="en-US" altLang="zh-CN" sz="2000" smtClean="0">
                <a:latin typeface="Times New Roman" pitchFamily="18" charset="0"/>
              </a:rPr>
              <a:t>RA</a:t>
            </a:r>
            <a:r>
              <a:rPr lang="zh-CN" altLang="zh-CN" sz="2000" smtClean="0">
                <a:latin typeface="Times New Roman" pitchFamily="18" charset="0"/>
              </a:rPr>
              <a:t>服务器管理人员把证书申请文件通过安全渠道送给</a:t>
            </a:r>
            <a:r>
              <a:rPr lang="en-US" altLang="zh-CN" sz="2000" smtClean="0">
                <a:latin typeface="Times New Roman" pitchFamily="18" charset="0"/>
              </a:rPr>
              <a:t>CA</a:t>
            </a:r>
            <a:r>
              <a:rPr lang="zh-CN" altLang="zh-CN" sz="2000" smtClean="0">
                <a:latin typeface="Times New Roman" pitchFamily="18" charset="0"/>
              </a:rPr>
              <a:t>，经</a:t>
            </a:r>
            <a:r>
              <a:rPr lang="en-US" altLang="zh-CN" sz="2000" smtClean="0">
                <a:latin typeface="Times New Roman" pitchFamily="18" charset="0"/>
              </a:rPr>
              <a:t>CA</a:t>
            </a:r>
            <a:r>
              <a:rPr lang="zh-CN" altLang="zh-CN" sz="2000" smtClean="0">
                <a:latin typeface="Times New Roman" pitchFamily="18" charset="0"/>
              </a:rPr>
              <a:t>审核，如果许可则对证书进行签名和制作。然后再把证书递交给</a:t>
            </a:r>
            <a:r>
              <a:rPr lang="en-US" altLang="zh-CN" sz="2000" smtClean="0">
                <a:latin typeface="Times New Roman" pitchFamily="18" charset="0"/>
              </a:rPr>
              <a:t>RA</a:t>
            </a:r>
            <a:r>
              <a:rPr lang="zh-CN" altLang="zh-CN" sz="2000" smtClean="0">
                <a:latin typeface="Times New Roman" pitchFamily="18" charset="0"/>
              </a:rPr>
              <a:t>服务器，并且把证书导入到</a:t>
            </a:r>
            <a:r>
              <a:rPr lang="en-US" altLang="zh-CN" sz="2000" smtClean="0">
                <a:latin typeface="Times New Roman" pitchFamily="18" charset="0"/>
              </a:rPr>
              <a:t>LDAP</a:t>
            </a:r>
            <a:r>
              <a:rPr lang="zh-CN" altLang="zh-CN" sz="2000" smtClean="0">
                <a:latin typeface="Times New Roman" pitchFamily="18" charset="0"/>
              </a:rPr>
              <a:t>服务器，供查询，同时</a:t>
            </a:r>
            <a:r>
              <a:rPr lang="en-US" altLang="zh-CN" sz="2000" smtClean="0">
                <a:latin typeface="Times New Roman" pitchFamily="18" charset="0"/>
              </a:rPr>
              <a:t>CA1</a:t>
            </a:r>
            <a:r>
              <a:rPr lang="zh-CN" altLang="zh-CN" sz="2000" smtClean="0">
                <a:latin typeface="Times New Roman" pitchFamily="18" charset="0"/>
              </a:rPr>
              <a:t>与</a:t>
            </a:r>
            <a:r>
              <a:rPr lang="en-US" altLang="zh-CN" sz="2000" smtClean="0">
                <a:latin typeface="Times New Roman" pitchFamily="18" charset="0"/>
              </a:rPr>
              <a:t>CA2</a:t>
            </a:r>
            <a:r>
              <a:rPr lang="zh-CN" altLang="zh-CN" sz="2000" smtClean="0">
                <a:latin typeface="Times New Roman" pitchFamily="18" charset="0"/>
              </a:rPr>
              <a:t>之间可以实现交叉认证。</a:t>
            </a: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463" y="2052638"/>
            <a:ext cx="5114925"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第六节 </a:t>
            </a:r>
            <a:r>
              <a:rPr lang="zh-CN" altLang="zh-CN" smtClean="0"/>
              <a:t>防数字证书</a:t>
            </a:r>
          </a:p>
        </p:txBody>
      </p:sp>
      <p:sp>
        <p:nvSpPr>
          <p:cNvPr id="48131" name="内容占位符 2"/>
          <p:cNvSpPr>
            <a:spLocks noGrp="1"/>
          </p:cNvSpPr>
          <p:nvPr>
            <p:ph idx="1"/>
          </p:nvPr>
        </p:nvSpPr>
        <p:spPr>
          <a:xfrm>
            <a:off x="360363" y="1412875"/>
            <a:ext cx="8604250" cy="4895850"/>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不同的</a:t>
            </a:r>
            <a:r>
              <a:rPr lang="en-US" altLang="zh-CN" sz="2000" smtClean="0">
                <a:latin typeface="Times New Roman" pitchFamily="18" charset="0"/>
              </a:rPr>
              <a:t>CA</a:t>
            </a:r>
            <a:r>
              <a:rPr lang="zh-CN" altLang="zh-CN" sz="2000" smtClean="0">
                <a:latin typeface="Times New Roman" pitchFamily="18" charset="0"/>
              </a:rPr>
              <a:t>系统所形成的层次结构可映射为证书链，一条证书链是后续</a:t>
            </a:r>
            <a:r>
              <a:rPr lang="en-US" altLang="zh-CN" sz="2000" smtClean="0">
                <a:latin typeface="Times New Roman" pitchFamily="18" charset="0"/>
              </a:rPr>
              <a:t>CA</a:t>
            </a:r>
            <a:r>
              <a:rPr lang="zh-CN" altLang="zh-CN" sz="2000" smtClean="0">
                <a:latin typeface="Times New Roman" pitchFamily="18" charset="0"/>
              </a:rPr>
              <a:t>发行的证书序列。在证书链中每个证书的下一级证书是发行者的证书，每个证书包含证书发行者的可识别名（</a:t>
            </a:r>
            <a:r>
              <a:rPr lang="en-US" altLang="zh-CN" sz="2000" smtClean="0">
                <a:latin typeface="Times New Roman" pitchFamily="18" charset="0"/>
              </a:rPr>
              <a:t>Distiguished Name</a:t>
            </a:r>
            <a:r>
              <a:rPr lang="zh-CN" altLang="zh-CN" sz="2000" smtClean="0">
                <a:latin typeface="Times New Roman" pitchFamily="18" charset="0"/>
              </a:rPr>
              <a:t>，</a:t>
            </a:r>
            <a:r>
              <a:rPr lang="en-US" altLang="zh-CN" sz="2000" smtClean="0">
                <a:latin typeface="Times New Roman" pitchFamily="18" charset="0"/>
              </a:rPr>
              <a:t>DN</a:t>
            </a:r>
            <a:r>
              <a:rPr lang="zh-CN" altLang="zh-CN" sz="2000" smtClean="0">
                <a:latin typeface="Times New Roman" pitchFamily="18" charset="0"/>
              </a:rPr>
              <a:t>），该名字与证书链中的下一级证书的主体名字相同，并用发行者的私钥进行签名，该签名可用发行者证书公钥进行验证。</a:t>
            </a:r>
            <a:r>
              <a:rPr lang="en-US" altLang="zh-CN" sz="2000" smtClean="0">
                <a:latin typeface="Times New Roman" pitchFamily="18" charset="0"/>
              </a:rPr>
              <a:t>Research CA</a:t>
            </a:r>
            <a:r>
              <a:rPr lang="zh-CN" altLang="zh-CN" sz="2000" smtClean="0">
                <a:latin typeface="Times New Roman" pitchFamily="18" charset="0"/>
              </a:rPr>
              <a:t>证书包含了</a:t>
            </a:r>
            <a:r>
              <a:rPr lang="en-US" altLang="zh-CN" sz="2000" smtClean="0">
                <a:latin typeface="Times New Roman" pitchFamily="18" charset="0"/>
              </a:rPr>
              <a:t>CN CA</a:t>
            </a:r>
            <a:r>
              <a:rPr lang="zh-CN" altLang="zh-CN" sz="2000" smtClean="0">
                <a:latin typeface="Times New Roman" pitchFamily="18" charset="0"/>
              </a:rPr>
              <a:t>的</a:t>
            </a:r>
            <a:r>
              <a:rPr lang="en-US" altLang="zh-CN" sz="2000" smtClean="0">
                <a:latin typeface="Times New Roman" pitchFamily="18" charset="0"/>
              </a:rPr>
              <a:t>DN</a:t>
            </a:r>
            <a:r>
              <a:rPr lang="zh-CN" altLang="zh-CN" sz="2000" smtClean="0">
                <a:latin typeface="Times New Roman" pitchFamily="18" charset="0"/>
              </a:rPr>
              <a:t>。</a:t>
            </a:r>
            <a:r>
              <a:rPr lang="en-US" altLang="zh-CN" sz="2000" smtClean="0">
                <a:latin typeface="Times New Roman" pitchFamily="18" charset="0"/>
              </a:rPr>
              <a:t>CN CA</a:t>
            </a:r>
            <a:r>
              <a:rPr lang="zh-CN" altLang="zh-CN" sz="2000" smtClean="0">
                <a:latin typeface="Times New Roman" pitchFamily="18" charset="0"/>
              </a:rPr>
              <a:t>的</a:t>
            </a:r>
            <a:r>
              <a:rPr lang="en-US" altLang="zh-CN" sz="2000" smtClean="0">
                <a:latin typeface="Times New Roman" pitchFamily="18" charset="0"/>
              </a:rPr>
              <a:t>DN</a:t>
            </a:r>
            <a:r>
              <a:rPr lang="zh-CN" altLang="zh-CN" sz="2000" smtClean="0">
                <a:latin typeface="Times New Roman" pitchFamily="18" charset="0"/>
              </a:rPr>
              <a:t>也是由</a:t>
            </a:r>
            <a:r>
              <a:rPr lang="en-US" altLang="zh-CN" sz="2000" smtClean="0">
                <a:latin typeface="Times New Roman" pitchFamily="18" charset="0"/>
              </a:rPr>
              <a:t>Root CA</a:t>
            </a:r>
            <a:r>
              <a:rPr lang="zh-CN" altLang="zh-CN" sz="2000" smtClean="0">
                <a:latin typeface="Times New Roman" pitchFamily="18" charset="0"/>
              </a:rPr>
              <a:t>签发的下一个证书的主体名字。</a:t>
            </a:r>
            <a:r>
              <a:rPr lang="en-US" altLang="zh-CN" sz="2000" smtClean="0">
                <a:latin typeface="Times New Roman" pitchFamily="18" charset="0"/>
              </a:rPr>
              <a:t>CN CA </a:t>
            </a:r>
            <a:r>
              <a:rPr lang="zh-CN" altLang="zh-CN" sz="2000" smtClean="0">
                <a:latin typeface="Times New Roman" pitchFamily="18" charset="0"/>
              </a:rPr>
              <a:t>证书中的公钥用来验证</a:t>
            </a:r>
            <a:r>
              <a:rPr lang="en-US" altLang="zh-CN" sz="2000" smtClean="0">
                <a:latin typeface="Times New Roman" pitchFamily="18" charset="0"/>
              </a:rPr>
              <a:t>Research CA</a:t>
            </a:r>
            <a:r>
              <a:rPr lang="zh-CN" altLang="zh-CN" sz="2000" smtClean="0">
                <a:latin typeface="Times New Roman" pitchFamily="18" charset="0"/>
              </a:rPr>
              <a:t>证书上的数字签名。</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数字证书可用于：发送安全电子邮件、访问安全站点、网上证券、网上招标采购、网上签约、网上办公、网上缴费和网上税务等网上安全电子事务处理和安全电子交易活动。</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3"/>
          <p:cNvSpPr txBox="1">
            <a:spLocks noChangeArrowheads="1"/>
          </p:cNvSpPr>
          <p:nvPr/>
        </p:nvSpPr>
        <p:spPr bwMode="auto">
          <a:xfrm>
            <a:off x="2555875" y="3068638"/>
            <a:ext cx="3744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Times New Roman" pitchFamily="18" charset="0"/>
                <a:cs typeface="Times New Roman" pitchFamily="18" charset="0"/>
              </a:rPr>
              <a:t>Thank you</a:t>
            </a:r>
            <a:r>
              <a:rPr lang="en-US" altLang="zh-CN" sz="4800" b="1">
                <a:solidFill>
                  <a:srgbClr val="00B0F0"/>
                </a:solidFill>
                <a:latin typeface="Times New Roman" pitchFamily="18" charset="0"/>
                <a:cs typeface="Times New Roman" pitchFamily="18" charset="0"/>
              </a:rPr>
              <a:t> </a:t>
            </a:r>
            <a:r>
              <a:rPr lang="zh-CN" altLang="en-US" sz="4800" b="1">
                <a:solidFill>
                  <a:srgbClr val="00B0F0"/>
                </a:solidFill>
                <a:latin typeface="Times New Roman" pitchFamily="18" charset="0"/>
                <a:cs typeface="Times New Roman" pitchFamily="18" charset="0"/>
              </a:rPr>
              <a:t>！</a:t>
            </a:r>
            <a:r>
              <a:rPr lang="zh-CN" altLang="ko-KR" sz="4800" b="1">
                <a:solidFill>
                  <a:srgbClr val="00B0F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a:t>
            </a:r>
            <a:r>
              <a:rPr lang="zh-CN" altLang="zh-CN" smtClean="0"/>
              <a:t>网络安全概述</a:t>
            </a:r>
          </a:p>
        </p:txBody>
      </p:sp>
      <p:sp>
        <p:nvSpPr>
          <p:cNvPr id="7171" name="内容占位符 2"/>
          <p:cNvSpPr>
            <a:spLocks noGrp="1"/>
          </p:cNvSpPr>
          <p:nvPr>
            <p:ph idx="1"/>
          </p:nvPr>
        </p:nvSpPr>
        <p:spPr>
          <a:xfrm>
            <a:off x="0" y="981075"/>
            <a:ext cx="9144000" cy="5761038"/>
          </a:xfrm>
        </p:spPr>
        <p:txBody>
          <a:bodyPr/>
          <a:lstStyle/>
          <a:p>
            <a:pPr>
              <a:spcBef>
                <a:spcPct val="0"/>
              </a:spcBef>
            </a:pPr>
            <a:r>
              <a:rPr lang="zh-CN" altLang="zh-CN" smtClean="0">
                <a:solidFill>
                  <a:srgbClr val="FF0000"/>
                </a:solidFill>
              </a:rPr>
              <a:t>网络安全性</a:t>
            </a: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安全威胁</a:t>
            </a:r>
          </a:p>
          <a:p>
            <a:pPr>
              <a:spcBef>
                <a:spcPct val="0"/>
              </a:spcBef>
            </a:pPr>
            <a:r>
              <a:rPr lang="en-US" altLang="zh-CN" sz="2000" smtClean="0">
                <a:latin typeface="Times New Roman" pitchFamily="18" charset="0"/>
              </a:rPr>
              <a:t>        </a:t>
            </a:r>
            <a:r>
              <a:rPr lang="zh-CN" altLang="zh-CN" sz="2000" smtClean="0">
                <a:latin typeface="Times New Roman" pitchFamily="18" charset="0"/>
              </a:rPr>
              <a:t>安全威胁来自多方面，从完全的网络渗透到简单的病毒感染。影响网络安全的因素很多，主要有以下几种。</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）外部因素。外部威胁是难以预料的，无法知道什么人、什么时候采取什么手段攻击系统。如自然灾害和意外事故等。</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）内部因素。内部安全问题很常见，对享有一定访问权限的用户，如果不进行认真地监视和控制，就会成为主要威胁。如人员使用不当、安全意识差等。</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）软件故障。硬件故障或病毒发作引起的程序出错，或者软件本身缺陷都会导致网络系统出现问题。软件被有意或无意删除、更改也会影响网络系统的正常运行。</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）硬件故障。计算机网络系统硬件本身的损坏，电压、电流的突变对计算机的寿命都会产生影响。事故和灾害的发生对系统硬件的损坏，日常消耗和磨损最终也会影响到计算机的正常运行。</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）信息安全。主要表现在数据文件被删除或丢失，数据被篡改、盗用，或传输过程中被窃取等威胁。</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）病毒攻击。病毒是一种特殊的程序，它不但破坏系统的软件和数据，还能通过网络传播，最终影响整个网络的正常运行，使网络上更多的资源受到威胁。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 </a:t>
            </a:r>
            <a:r>
              <a:rPr lang="zh-CN" altLang="zh-CN" smtClean="0"/>
              <a:t>网络安全概述</a:t>
            </a:r>
          </a:p>
        </p:txBody>
      </p:sp>
      <p:sp>
        <p:nvSpPr>
          <p:cNvPr id="8195" name="内容占位符 2"/>
          <p:cNvSpPr>
            <a:spLocks noGrp="1"/>
          </p:cNvSpPr>
          <p:nvPr>
            <p:ph idx="1"/>
          </p:nvPr>
        </p:nvSpPr>
        <p:spPr>
          <a:xfrm>
            <a:off x="250825" y="981075"/>
            <a:ext cx="8677275" cy="5761038"/>
          </a:xfrm>
        </p:spPr>
        <p:txBody>
          <a:bodyPr/>
          <a:lstStyle/>
          <a:p>
            <a:pPr>
              <a:spcBef>
                <a:spcPct val="0"/>
              </a:spcBef>
            </a:pPr>
            <a:r>
              <a:rPr lang="zh-CN" altLang="zh-CN" smtClean="0">
                <a:solidFill>
                  <a:srgbClr val="FF0000"/>
                </a:solidFill>
              </a:rPr>
              <a:t>网络安全被攻击的方法和安全性对策</a:t>
            </a:r>
          </a:p>
          <a:p>
            <a:pPr>
              <a:spcBef>
                <a:spcPct val="0"/>
              </a:spcBef>
            </a:pPr>
            <a:r>
              <a:rPr lang="en-US" altLang="zh-CN" sz="2000" smtClean="0">
                <a:latin typeface="Times New Roman" pitchFamily="18" charset="0"/>
              </a:rPr>
              <a:t>        </a:t>
            </a:r>
            <a:r>
              <a:rPr lang="zh-CN" altLang="zh-CN" sz="2000" smtClean="0">
                <a:latin typeface="Times New Roman" pitchFamily="18" charset="0"/>
              </a:rPr>
              <a:t>计算机网络所面临的威胁包括对网络中信息的威胁和对网络中设备的威胁。影响计算机网络的因素很多，有些因素可能是有意的，也有可能是无意的；可能是人为的，也可能是非人为的；还可能是外来黑客对网络系统资源的非法使用等。</a:t>
            </a:r>
          </a:p>
          <a:p>
            <a:pPr>
              <a:spcBef>
                <a:spcPct val="0"/>
              </a:spcBef>
            </a:pPr>
            <a:r>
              <a:rPr lang="en-US" altLang="zh-CN" sz="2000" smtClean="0">
                <a:latin typeface="Times New Roman" pitchFamily="18" charset="0"/>
              </a:rPr>
              <a:t>        </a:t>
            </a:r>
            <a:r>
              <a:rPr lang="zh-CN" altLang="zh-CN" sz="2000" smtClean="0">
                <a:latin typeface="Times New Roman" pitchFamily="18" charset="0"/>
              </a:rPr>
              <a:t>恶意攻击是网络所面临的最大威胁，来自对手的攻击和计算机犯罪都属于这一类。目前使用最广泛的网络协议是</a:t>
            </a:r>
            <a:r>
              <a:rPr lang="en-US" altLang="zh-CN" sz="2000" smtClean="0">
                <a:latin typeface="Times New Roman" pitchFamily="18" charset="0"/>
              </a:rPr>
              <a:t>TCP/ IP </a:t>
            </a:r>
            <a:r>
              <a:rPr lang="zh-CN" altLang="zh-CN" sz="2000" smtClean="0">
                <a:latin typeface="Times New Roman" pitchFamily="18" charset="0"/>
              </a:rPr>
              <a:t>协议，而这个协议存在安全漏洞。运行</a:t>
            </a:r>
            <a:r>
              <a:rPr lang="en-US" altLang="zh-CN" sz="2000" smtClean="0">
                <a:latin typeface="Times New Roman" pitchFamily="18" charset="0"/>
              </a:rPr>
              <a:t>TCP/ IP </a:t>
            </a:r>
            <a:r>
              <a:rPr lang="zh-CN" altLang="zh-CN" sz="2000" smtClean="0">
                <a:latin typeface="Times New Roman" pitchFamily="18" charset="0"/>
              </a:rPr>
              <a:t>协议的网络系统，大致存在四类网络攻击。</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）中断攻击。这类攻击主要破坏网络服务的有效性，导致网络不可访问。主要攻击方法有中断网络线路、缓冲区溢出、单消息攻击等。</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）窃取攻击。这类攻击主要破坏网络服务的保密性，导致未授权用户获取了网络信息资源。主要攻击方法有搭线窃听、口令攻击等。</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）劫持攻击。这类攻击主要破坏网络服务的完整性，导致未授权用户窃取网络会话，并假冒信源发送网络信息。主要攻击方法有数据文件修改、消息篡改等。</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）假冒攻击。这类攻击主要破坏网络验证，导致未授权用户假冒信源发送网络信息。主要攻击方法有消息假冒等。</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 </a:t>
            </a:r>
            <a:r>
              <a:rPr lang="zh-CN" altLang="zh-CN" smtClean="0"/>
              <a:t>网络安全概述</a:t>
            </a:r>
          </a:p>
        </p:txBody>
      </p:sp>
      <p:sp>
        <p:nvSpPr>
          <p:cNvPr id="9219" name="内容占位符 2"/>
          <p:cNvSpPr>
            <a:spLocks noGrp="1"/>
          </p:cNvSpPr>
          <p:nvPr>
            <p:ph idx="1"/>
          </p:nvPr>
        </p:nvSpPr>
        <p:spPr>
          <a:xfrm>
            <a:off x="250825" y="981075"/>
            <a:ext cx="8677275" cy="5761038"/>
          </a:xfrm>
        </p:spPr>
        <p:txBody>
          <a:bodyPr/>
          <a:lstStyle/>
          <a:p>
            <a:pPr>
              <a:spcBef>
                <a:spcPct val="0"/>
              </a:spcBef>
            </a:pPr>
            <a:r>
              <a:rPr lang="zh-CN" altLang="zh-CN" smtClean="0">
                <a:solidFill>
                  <a:srgbClr val="FF0000"/>
                </a:solidFill>
              </a:rPr>
              <a:t>网络安全被攻击的方法和安全性对策</a:t>
            </a:r>
          </a:p>
          <a:p>
            <a:pPr>
              <a:spcBef>
                <a:spcPct val="0"/>
              </a:spcBef>
            </a:pPr>
            <a:r>
              <a:rPr lang="en-US" altLang="zh-CN" sz="2000" smtClean="0">
                <a:latin typeface="Times New Roman" pitchFamily="18" charset="0"/>
              </a:rPr>
              <a:t>        </a:t>
            </a:r>
            <a:r>
              <a:rPr lang="zh-CN" altLang="zh-CN" sz="2000" smtClean="0">
                <a:latin typeface="Times New Roman" pitchFamily="18" charset="0"/>
              </a:rPr>
              <a:t>根据传输信息是否遭篡改，恶意攻击又可以分为以下两种：一种是主动攻击，它以各种方式有选择地破坏信息的有效性和完整性；另一种是被动攻击，它是在不影响网络正常使用的情况下，进行截获、窃取、破译以获得重要机密信息。</a:t>
            </a:r>
          </a:p>
          <a:p>
            <a:pPr>
              <a:spcBef>
                <a:spcPct val="0"/>
              </a:spcBef>
            </a:pPr>
            <a:r>
              <a:rPr lang="en-US" altLang="zh-CN" sz="2000" smtClean="0">
                <a:latin typeface="Times New Roman" pitchFamily="18" charset="0"/>
              </a:rPr>
              <a:t>        </a:t>
            </a:r>
            <a:r>
              <a:rPr lang="zh-CN" altLang="zh-CN" sz="2000" smtClean="0">
                <a:latin typeface="Times New Roman" pitchFamily="18" charset="0"/>
              </a:rPr>
              <a:t>窃取和中断信息的攻击称为被动攻击，而劫持和假冒攻击称为主动攻击。在被动攻击中，攻击者只是观察和分析某一个协议数据单元</a:t>
            </a:r>
            <a:r>
              <a:rPr lang="en-US" altLang="zh-CN" sz="2000" smtClean="0">
                <a:latin typeface="Times New Roman" pitchFamily="18" charset="0"/>
              </a:rPr>
              <a:t> PDU </a:t>
            </a:r>
            <a:r>
              <a:rPr lang="zh-CN" altLang="zh-CN" sz="2000" smtClean="0">
                <a:latin typeface="Times New Roman" pitchFamily="18" charset="0"/>
              </a:rPr>
              <a:t>而不干扰信息流。主动攻击是指攻击者对某个连接中通过的</a:t>
            </a:r>
            <a:r>
              <a:rPr lang="en-US" altLang="zh-CN" sz="2000" smtClean="0">
                <a:latin typeface="Times New Roman" pitchFamily="18" charset="0"/>
              </a:rPr>
              <a:t> PDU </a:t>
            </a:r>
            <a:r>
              <a:rPr lang="zh-CN" altLang="zh-CN" sz="2000" smtClean="0">
                <a:latin typeface="Times New Roman" pitchFamily="18" charset="0"/>
              </a:rPr>
              <a:t>进行各种处理，例如：</a:t>
            </a:r>
          </a:p>
          <a:p>
            <a:pPr>
              <a:spcBef>
                <a:spcPct val="0"/>
              </a:spcBef>
            </a:pPr>
            <a:r>
              <a:rPr lang="en-US" altLang="zh-CN" sz="2000" smtClean="0">
                <a:latin typeface="Times New Roman" pitchFamily="18" charset="0"/>
              </a:rPr>
              <a:t> </a:t>
            </a:r>
            <a:r>
              <a:rPr lang="zh-CN" altLang="zh-CN" sz="2000" smtClean="0">
                <a:latin typeface="Times New Roman" pitchFamily="18" charset="0"/>
              </a:rPr>
              <a:t>更改报文流；</a:t>
            </a:r>
          </a:p>
          <a:p>
            <a:pPr>
              <a:spcBef>
                <a:spcPct val="0"/>
              </a:spcBef>
            </a:pPr>
            <a:r>
              <a:rPr lang="en-US" altLang="zh-CN" sz="2000" smtClean="0">
                <a:latin typeface="Times New Roman" pitchFamily="18" charset="0"/>
              </a:rPr>
              <a:t> </a:t>
            </a:r>
            <a:r>
              <a:rPr lang="zh-CN" altLang="zh-CN" sz="2000" smtClean="0">
                <a:latin typeface="Times New Roman" pitchFamily="18" charset="0"/>
              </a:rPr>
              <a:t>拒绝报文服务；</a:t>
            </a:r>
          </a:p>
          <a:p>
            <a:pPr>
              <a:spcBef>
                <a:spcPct val="0"/>
              </a:spcBef>
            </a:pPr>
            <a:r>
              <a:rPr lang="en-US" altLang="zh-CN" sz="2000" smtClean="0">
                <a:latin typeface="Times New Roman" pitchFamily="18" charset="0"/>
              </a:rPr>
              <a:t> </a:t>
            </a:r>
            <a:r>
              <a:rPr lang="zh-CN" altLang="zh-CN" sz="2000" smtClean="0">
                <a:latin typeface="Times New Roman" pitchFamily="18" charset="0"/>
              </a:rPr>
              <a:t>伪造连接初始化。</a:t>
            </a:r>
            <a:r>
              <a:rPr lang="en-US" altLang="zh-CN" sz="2000" smtClean="0">
                <a:latin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 </a:t>
            </a:r>
            <a:r>
              <a:rPr lang="zh-CN" altLang="zh-CN" smtClean="0"/>
              <a:t>网络安全概述</a:t>
            </a:r>
          </a:p>
        </p:txBody>
      </p:sp>
      <p:sp>
        <p:nvSpPr>
          <p:cNvPr id="10243" name="内容占位符 2"/>
          <p:cNvSpPr>
            <a:spLocks noGrp="1"/>
          </p:cNvSpPr>
          <p:nvPr>
            <p:ph idx="1"/>
          </p:nvPr>
        </p:nvSpPr>
        <p:spPr>
          <a:xfrm>
            <a:off x="250825" y="981075"/>
            <a:ext cx="8677275" cy="5761038"/>
          </a:xfrm>
        </p:spPr>
        <p:txBody>
          <a:bodyPr/>
          <a:lstStyle/>
          <a:p>
            <a:pPr>
              <a:spcBef>
                <a:spcPct val="0"/>
              </a:spcBef>
            </a:pPr>
            <a:r>
              <a:rPr lang="zh-CN" altLang="zh-CN" smtClean="0">
                <a:solidFill>
                  <a:srgbClr val="FF0000"/>
                </a:solidFill>
              </a:rPr>
              <a:t>网络安全被攻击的方法和安全性对策</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网络安全的策略主要包含以下几个内容。</a:t>
            </a:r>
            <a:endParaRPr lang="en-US"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物理安全策略</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）确保通信设备实体和通信链路不受破坏。</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）提供良好的电磁兼容工作环境，采用电磁屏蔽技术和抗干扰技术。</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）完善安全管理制度，以防止非法入侵计算机控制室以及各种偷窃和破坏活动的发生。</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抑制和防止电磁泄露是物理安全策略的一个主要措施。具体措施分为对传导发射的防护和对辐射的防护两类。对传导发射的防护措施主要是对电源线和信号线配备性能良好的过滤器，以减少传输阻抗和导线之间的交叉耦合；对辐射的防护主要采用电磁屏蔽和抗干扰措施，前者是设备和各种接插件进行屏蔽，同时对机房的下水管、暖气管和金属门窗进行屏蔽和隔离；后者指计算机工作时，利用干扰装置产生一种与计算机系统辐射相关的伪噪声，利用其向空间辐射来掩盖计算机系统的工作频率和信息特征。</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 </a:t>
            </a:r>
            <a:r>
              <a:rPr lang="zh-CN" altLang="zh-CN" smtClean="0"/>
              <a:t>网络安全概述</a:t>
            </a:r>
          </a:p>
        </p:txBody>
      </p:sp>
      <p:sp>
        <p:nvSpPr>
          <p:cNvPr id="11267" name="内容占位符 2"/>
          <p:cNvSpPr>
            <a:spLocks noGrp="1"/>
          </p:cNvSpPr>
          <p:nvPr>
            <p:ph idx="1"/>
          </p:nvPr>
        </p:nvSpPr>
        <p:spPr>
          <a:xfrm>
            <a:off x="287338" y="908050"/>
            <a:ext cx="8677275" cy="5761038"/>
          </a:xfrm>
        </p:spPr>
        <p:txBody>
          <a:bodyPr/>
          <a:lstStyle/>
          <a:p>
            <a:pPr>
              <a:spcBef>
                <a:spcPct val="0"/>
              </a:spcBef>
            </a:pPr>
            <a:r>
              <a:rPr lang="zh-CN" altLang="zh-CN" smtClean="0">
                <a:solidFill>
                  <a:srgbClr val="FF0000"/>
                </a:solidFill>
              </a:rPr>
              <a:t>网络安全被攻击的方法和安全性对策</a:t>
            </a: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访问控制策略</a:t>
            </a:r>
          </a:p>
          <a:p>
            <a:pPr>
              <a:spcBef>
                <a:spcPct val="0"/>
              </a:spcBef>
            </a:pPr>
            <a:r>
              <a:rPr lang="en-US" altLang="zh-CN" sz="2000" smtClean="0">
                <a:latin typeface="Times New Roman" pitchFamily="18" charset="0"/>
              </a:rPr>
              <a:t>        </a:t>
            </a:r>
            <a:r>
              <a:rPr lang="zh-CN" altLang="zh-CN" sz="2000" smtClean="0">
                <a:latin typeface="Times New Roman" pitchFamily="18" charset="0"/>
              </a:rPr>
              <a:t>访问控制策略隶属于系统安全策略，可以在计算机系统和网络中自动地执行授权，其主要任务是保证网络资源不被非法使用和访问，这也是维护网络系统安全和保护网络资源的重要手段。从授权角度看，访问控制策略包括：基于身份的策略、基于角色的策略和多等级策略。访问控制策略的实现形式有以下几种。</a:t>
            </a:r>
          </a:p>
          <a:p>
            <a:pPr>
              <a:spcBef>
                <a:spcPct val="0"/>
              </a:spcBef>
            </a:pPr>
            <a:r>
              <a:rPr lang="en-US" altLang="zh-CN" sz="2000" smtClean="0">
                <a:latin typeface="Times New Roman" pitchFamily="18" charset="0"/>
              </a:rPr>
              <a:t>1</a:t>
            </a:r>
            <a:r>
              <a:rPr lang="zh-CN" altLang="zh-CN" sz="2000" smtClean="0">
                <a:latin typeface="Times New Roman" pitchFamily="18" charset="0"/>
              </a:rPr>
              <a:t>）入网访问控制</a:t>
            </a:r>
          </a:p>
          <a:p>
            <a:pPr>
              <a:spcBef>
                <a:spcPct val="0"/>
              </a:spcBef>
            </a:pPr>
            <a:r>
              <a:rPr lang="en-US" altLang="zh-CN" sz="2000" smtClean="0">
                <a:latin typeface="Times New Roman" pitchFamily="18" charset="0"/>
              </a:rPr>
              <a:t>        </a:t>
            </a:r>
            <a:r>
              <a:rPr lang="zh-CN" altLang="zh-CN" sz="2000" smtClean="0">
                <a:latin typeface="Times New Roman" pitchFamily="18" charset="0"/>
              </a:rPr>
              <a:t>它为网络访问提供第一层访问控制，控制哪些用户能够登录到服务器并获取网络资源，控制用户入网的时间和在哪台工作站入网。用户入网访问控制有三个步骤：用户名验证、用户口令验证、用户账号的缺省限制检查。任何一个步骤未通过，该用户都不能进入网络。</a:t>
            </a:r>
          </a:p>
          <a:p>
            <a:pPr>
              <a:spcBef>
                <a:spcPct val="0"/>
              </a:spcBef>
            </a:pPr>
            <a:r>
              <a:rPr lang="en-US" altLang="zh-CN" sz="2000" smtClean="0">
                <a:latin typeface="Times New Roman" pitchFamily="18" charset="0"/>
              </a:rPr>
              <a:t>2</a:t>
            </a:r>
            <a:r>
              <a:rPr lang="zh-CN" altLang="zh-CN" sz="2000" smtClean="0">
                <a:latin typeface="Times New Roman" pitchFamily="18" charset="0"/>
              </a:rPr>
              <a:t>）网络的权限控制</a:t>
            </a:r>
          </a:p>
          <a:p>
            <a:pPr>
              <a:spcBef>
                <a:spcPct val="0"/>
              </a:spcBef>
            </a:pPr>
            <a:r>
              <a:rPr lang="en-US" altLang="zh-CN" sz="2000" smtClean="0">
                <a:latin typeface="Times New Roman" pitchFamily="18" charset="0"/>
              </a:rPr>
              <a:t>        </a:t>
            </a:r>
            <a:r>
              <a:rPr lang="zh-CN" altLang="zh-CN" sz="2000" smtClean="0">
                <a:latin typeface="Times New Roman" pitchFamily="18" charset="0"/>
              </a:rPr>
              <a:t>它是针对网络非法操作所提出的一种安全保护措施，用户和用户组被赋予一定的权限。网络对用户和用户组可以访问的目录、文件和其他资源加以限制，对用户能够执行的操作加以规定。具体的实现方式有两种：受托者指派和继承权限屏蔽。受托者指派控制用户和用户组如何使用网络服务器的目录、文件和设备。继承权限屏蔽相当于一个过滤器，可以限制子目录从父目录那里继承的权限。</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205</TotalTime>
  <Pages>0</Pages>
  <Words>9826</Words>
  <Characters>0</Characters>
  <Application>Microsoft Office PowerPoint</Application>
  <DocSecurity>0</DocSecurity>
  <PresentationFormat>全屏显示(4:3)</PresentationFormat>
  <Lines>0</Lines>
  <Paragraphs>367</Paragraphs>
  <Slides>46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Gulim</vt:lpstr>
      <vt:lpstr>Arial</vt:lpstr>
      <vt:lpstr>Times New Roman</vt:lpstr>
      <vt:lpstr>楷体</vt:lpstr>
      <vt:lpstr>Wingdings</vt:lpstr>
      <vt:lpstr>橙与紫键盘PPT模板</vt:lpstr>
      <vt:lpstr>第九章 网络安全</vt:lpstr>
      <vt:lpstr>PowerPoint 演示文稿</vt:lpstr>
      <vt:lpstr>第一节 网络安全概述</vt:lpstr>
      <vt:lpstr>第一节 网络安全概述</vt:lpstr>
      <vt:lpstr>第一节 网络安全概述</vt:lpstr>
      <vt:lpstr>第一节 网络安全概述</vt:lpstr>
      <vt:lpstr>第一节 网络安全概述</vt:lpstr>
      <vt:lpstr>第一节 网络安全概述</vt:lpstr>
      <vt:lpstr>第一节 网络安全概述</vt:lpstr>
      <vt:lpstr>第一节 网络安全概述</vt:lpstr>
      <vt:lpstr>第一节 网络安全概述</vt:lpstr>
      <vt:lpstr>第一节 网络安全概述</vt:lpstr>
      <vt:lpstr>第二节 数据加密</vt:lpstr>
      <vt:lpstr>第二节 数据加密</vt:lpstr>
      <vt:lpstr>第二节 数据加密</vt:lpstr>
      <vt:lpstr>第二节 数据加密</vt:lpstr>
      <vt:lpstr>第二节 数据加密</vt:lpstr>
      <vt:lpstr>第二节 数据加密</vt:lpstr>
      <vt:lpstr>第二节 数据加密</vt:lpstr>
      <vt:lpstr>第二节 数据加密</vt:lpstr>
      <vt:lpstr>第二节 数据加密</vt:lpstr>
      <vt:lpstr>第二节 数据加密</vt:lpstr>
      <vt:lpstr>第二节 数据加密</vt:lpstr>
      <vt:lpstr>第二节 数据加密</vt:lpstr>
      <vt:lpstr>第三节 身份鉴别</vt:lpstr>
      <vt:lpstr>第四节 数字签名</vt:lpstr>
      <vt:lpstr>第四节 数字签名</vt:lpstr>
      <vt:lpstr>第四节 数字签名</vt:lpstr>
      <vt:lpstr>第四节 数字签名</vt:lpstr>
      <vt:lpstr>第五节 防火墙技术</vt:lpstr>
      <vt:lpstr>第五节 防火墙技术</vt:lpstr>
      <vt:lpstr>第五节 防火墙技术</vt:lpstr>
      <vt:lpstr>第五节 防火墙技术</vt:lpstr>
      <vt:lpstr>第五节 防火墙技术</vt:lpstr>
      <vt:lpstr>第五节 防火墙技术</vt:lpstr>
      <vt:lpstr>第五节 防火墙技术</vt:lpstr>
      <vt:lpstr>第五节 防火墙技术</vt:lpstr>
      <vt:lpstr>第五节 防火墙技术</vt:lpstr>
      <vt:lpstr>第五节 防火墙技术</vt:lpstr>
      <vt:lpstr>第五节 防火墙技术</vt:lpstr>
      <vt:lpstr>第六节 防数字证书</vt:lpstr>
      <vt:lpstr>第六节 防数字证书</vt:lpstr>
      <vt:lpstr>第六节 防数字证书</vt:lpstr>
      <vt:lpstr>第六节 防数字证书</vt:lpstr>
      <vt:lpstr>第六节 防数字证书</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32</cp:revision>
  <dcterms:created xsi:type="dcterms:W3CDTF">2008-11-24T01:11:58Z</dcterms:created>
  <dcterms:modified xsi:type="dcterms:W3CDTF">2015-05-21T07:55:05Z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