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Default Extension="doc" ContentType="application/msword"/>
  <Override PartName="/ppt/diagrams/layout1.xml" ContentType="application/vnd.openxmlformats-officedocument.drawingml.diagramLayout+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xls" ContentType="application/vnd.ms-exce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diagrams/quickStyle1.xml" ContentType="application/vnd.openxmlformats-officedocument.drawingml.diagramStyl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27"/>
  </p:notesMasterIdLst>
  <p:handoutMasterIdLst>
    <p:handoutMasterId r:id="rId128"/>
  </p:handoutMasterIdLst>
  <p:sldIdLst>
    <p:sldId id="256" r:id="rId2"/>
    <p:sldId id="562" r:id="rId3"/>
    <p:sldId id="560" r:id="rId4"/>
    <p:sldId id="752" r:id="rId5"/>
    <p:sldId id="641" r:id="rId6"/>
    <p:sldId id="642" r:id="rId7"/>
    <p:sldId id="744" r:id="rId8"/>
    <p:sldId id="755" r:id="rId9"/>
    <p:sldId id="749" r:id="rId10"/>
    <p:sldId id="753" r:id="rId11"/>
    <p:sldId id="756" r:id="rId12"/>
    <p:sldId id="842" r:id="rId13"/>
    <p:sldId id="843" r:id="rId14"/>
    <p:sldId id="845" r:id="rId15"/>
    <p:sldId id="846" r:id="rId16"/>
    <p:sldId id="847" r:id="rId17"/>
    <p:sldId id="848" r:id="rId18"/>
    <p:sldId id="849" r:id="rId19"/>
    <p:sldId id="850" r:id="rId20"/>
    <p:sldId id="851" r:id="rId21"/>
    <p:sldId id="852" r:id="rId22"/>
    <p:sldId id="757" r:id="rId23"/>
    <p:sldId id="853" r:id="rId24"/>
    <p:sldId id="854" r:id="rId25"/>
    <p:sldId id="758" r:id="rId26"/>
    <p:sldId id="855" r:id="rId27"/>
    <p:sldId id="856" r:id="rId28"/>
    <p:sldId id="857" r:id="rId29"/>
    <p:sldId id="858" r:id="rId30"/>
    <p:sldId id="859" r:id="rId31"/>
    <p:sldId id="759" r:id="rId32"/>
    <p:sldId id="760" r:id="rId33"/>
    <p:sldId id="761" r:id="rId34"/>
    <p:sldId id="762" r:id="rId35"/>
    <p:sldId id="763" r:id="rId36"/>
    <p:sldId id="764" r:id="rId37"/>
    <p:sldId id="765" r:id="rId38"/>
    <p:sldId id="766" r:id="rId39"/>
    <p:sldId id="767" r:id="rId40"/>
    <p:sldId id="768" r:id="rId41"/>
    <p:sldId id="769" r:id="rId42"/>
    <p:sldId id="770" r:id="rId43"/>
    <p:sldId id="771" r:id="rId44"/>
    <p:sldId id="772" r:id="rId45"/>
    <p:sldId id="773" r:id="rId46"/>
    <p:sldId id="774" r:id="rId47"/>
    <p:sldId id="775" r:id="rId48"/>
    <p:sldId id="776" r:id="rId49"/>
    <p:sldId id="860" r:id="rId50"/>
    <p:sldId id="778" r:id="rId51"/>
    <p:sldId id="861" r:id="rId52"/>
    <p:sldId id="862" r:id="rId53"/>
    <p:sldId id="863" r:id="rId54"/>
    <p:sldId id="864" r:id="rId55"/>
    <p:sldId id="865" r:id="rId56"/>
    <p:sldId id="866" r:id="rId57"/>
    <p:sldId id="867" r:id="rId58"/>
    <p:sldId id="868" r:id="rId59"/>
    <p:sldId id="869" r:id="rId60"/>
    <p:sldId id="780" r:id="rId61"/>
    <p:sldId id="782" r:id="rId62"/>
    <p:sldId id="870" r:id="rId63"/>
    <p:sldId id="871" r:id="rId64"/>
    <p:sldId id="872" r:id="rId65"/>
    <p:sldId id="873" r:id="rId66"/>
    <p:sldId id="783" r:id="rId67"/>
    <p:sldId id="874" r:id="rId68"/>
    <p:sldId id="875" r:id="rId69"/>
    <p:sldId id="876" r:id="rId70"/>
    <p:sldId id="877" r:id="rId71"/>
    <p:sldId id="878" r:id="rId72"/>
    <p:sldId id="881" r:id="rId73"/>
    <p:sldId id="882" r:id="rId74"/>
    <p:sldId id="879" r:id="rId75"/>
    <p:sldId id="880" r:id="rId76"/>
    <p:sldId id="883" r:id="rId77"/>
    <p:sldId id="884" r:id="rId78"/>
    <p:sldId id="885" r:id="rId79"/>
    <p:sldId id="886" r:id="rId80"/>
    <p:sldId id="887" r:id="rId81"/>
    <p:sldId id="888" r:id="rId82"/>
    <p:sldId id="925" r:id="rId83"/>
    <p:sldId id="927" r:id="rId84"/>
    <p:sldId id="928" r:id="rId85"/>
    <p:sldId id="929" r:id="rId86"/>
    <p:sldId id="890" r:id="rId87"/>
    <p:sldId id="891" r:id="rId88"/>
    <p:sldId id="897" r:id="rId89"/>
    <p:sldId id="898" r:id="rId90"/>
    <p:sldId id="899" r:id="rId91"/>
    <p:sldId id="900" r:id="rId92"/>
    <p:sldId id="901" r:id="rId93"/>
    <p:sldId id="902" r:id="rId94"/>
    <p:sldId id="903" r:id="rId95"/>
    <p:sldId id="904" r:id="rId96"/>
    <p:sldId id="905" r:id="rId97"/>
    <p:sldId id="908" r:id="rId98"/>
    <p:sldId id="907" r:id="rId99"/>
    <p:sldId id="909" r:id="rId100"/>
    <p:sldId id="910" r:id="rId101"/>
    <p:sldId id="911" r:id="rId102"/>
    <p:sldId id="914" r:id="rId103"/>
    <p:sldId id="913" r:id="rId104"/>
    <p:sldId id="924" r:id="rId105"/>
    <p:sldId id="923" r:id="rId106"/>
    <p:sldId id="922" r:id="rId107"/>
    <p:sldId id="917" r:id="rId108"/>
    <p:sldId id="919" r:id="rId109"/>
    <p:sldId id="921" r:id="rId110"/>
    <p:sldId id="659" r:id="rId111"/>
    <p:sldId id="743" r:id="rId112"/>
    <p:sldId id="742" r:id="rId113"/>
    <p:sldId id="654" r:id="rId114"/>
    <p:sldId id="750" r:id="rId115"/>
    <p:sldId id="751" r:id="rId116"/>
    <p:sldId id="754" r:id="rId117"/>
    <p:sldId id="934" r:id="rId118"/>
    <p:sldId id="935" r:id="rId119"/>
    <p:sldId id="936" r:id="rId120"/>
    <p:sldId id="937" r:id="rId121"/>
    <p:sldId id="938" r:id="rId122"/>
    <p:sldId id="939" r:id="rId123"/>
    <p:sldId id="945" r:id="rId124"/>
    <p:sldId id="946" r:id="rId125"/>
    <p:sldId id="933" r:id="rId126"/>
  </p:sldIdLst>
  <p:sldSz cx="9144000" cy="6858000" type="screen4x3"/>
  <p:notesSz cx="6648450" cy="9782175"/>
  <p:defaultTextStyle>
    <a:defPPr>
      <a:defRPr lang="zh-CN"/>
    </a:defPPr>
    <a:lvl1pPr algn="l" rtl="0" fontAlgn="base">
      <a:spcBef>
        <a:spcPct val="0"/>
      </a:spcBef>
      <a:spcAft>
        <a:spcPct val="0"/>
      </a:spcAft>
      <a:buFont typeface="Wingdings" pitchFamily="2" charset="2"/>
      <a:buChar char="²"/>
      <a:defRPr kumimoji="1" sz="3200" b="1" kern="1200">
        <a:solidFill>
          <a:srgbClr val="333399"/>
        </a:solidFill>
        <a:latin typeface="Arial" pitchFamily="34" charset="0"/>
        <a:ea typeface="楷体_GB2312" pitchFamily="49" charset="-122"/>
        <a:cs typeface="+mn-cs"/>
      </a:defRPr>
    </a:lvl1pPr>
    <a:lvl2pPr marL="457200" algn="l" rtl="0" fontAlgn="base">
      <a:spcBef>
        <a:spcPct val="0"/>
      </a:spcBef>
      <a:spcAft>
        <a:spcPct val="0"/>
      </a:spcAft>
      <a:buFont typeface="Wingdings" pitchFamily="2" charset="2"/>
      <a:buChar char="²"/>
      <a:defRPr kumimoji="1" sz="3200" b="1" kern="1200">
        <a:solidFill>
          <a:srgbClr val="333399"/>
        </a:solidFill>
        <a:latin typeface="Arial" pitchFamily="34" charset="0"/>
        <a:ea typeface="楷体_GB2312" pitchFamily="49" charset="-122"/>
        <a:cs typeface="+mn-cs"/>
      </a:defRPr>
    </a:lvl2pPr>
    <a:lvl3pPr marL="914400" algn="l" rtl="0" fontAlgn="base">
      <a:spcBef>
        <a:spcPct val="0"/>
      </a:spcBef>
      <a:spcAft>
        <a:spcPct val="0"/>
      </a:spcAft>
      <a:buFont typeface="Wingdings" pitchFamily="2" charset="2"/>
      <a:buChar char="²"/>
      <a:defRPr kumimoji="1" sz="3200" b="1" kern="1200">
        <a:solidFill>
          <a:srgbClr val="333399"/>
        </a:solidFill>
        <a:latin typeface="Arial" pitchFamily="34" charset="0"/>
        <a:ea typeface="楷体_GB2312" pitchFamily="49" charset="-122"/>
        <a:cs typeface="+mn-cs"/>
      </a:defRPr>
    </a:lvl3pPr>
    <a:lvl4pPr marL="1371600" algn="l" rtl="0" fontAlgn="base">
      <a:spcBef>
        <a:spcPct val="0"/>
      </a:spcBef>
      <a:spcAft>
        <a:spcPct val="0"/>
      </a:spcAft>
      <a:buFont typeface="Wingdings" pitchFamily="2" charset="2"/>
      <a:buChar char="²"/>
      <a:defRPr kumimoji="1" sz="3200" b="1" kern="1200">
        <a:solidFill>
          <a:srgbClr val="333399"/>
        </a:solidFill>
        <a:latin typeface="Arial" pitchFamily="34" charset="0"/>
        <a:ea typeface="楷体_GB2312" pitchFamily="49" charset="-122"/>
        <a:cs typeface="+mn-cs"/>
      </a:defRPr>
    </a:lvl4pPr>
    <a:lvl5pPr marL="1828800" algn="l" rtl="0" fontAlgn="base">
      <a:spcBef>
        <a:spcPct val="0"/>
      </a:spcBef>
      <a:spcAft>
        <a:spcPct val="0"/>
      </a:spcAft>
      <a:buFont typeface="Wingdings" pitchFamily="2" charset="2"/>
      <a:buChar char="²"/>
      <a:defRPr kumimoji="1" sz="3200" b="1" kern="1200">
        <a:solidFill>
          <a:srgbClr val="333399"/>
        </a:solidFill>
        <a:latin typeface="Arial" pitchFamily="34" charset="0"/>
        <a:ea typeface="楷体_GB2312" pitchFamily="49" charset="-122"/>
        <a:cs typeface="+mn-cs"/>
      </a:defRPr>
    </a:lvl5pPr>
    <a:lvl6pPr marL="2286000" algn="l" defTabSz="914400" rtl="0" eaLnBrk="1" latinLnBrk="0" hangingPunct="1">
      <a:defRPr kumimoji="1" sz="3200" b="1" kern="1200">
        <a:solidFill>
          <a:srgbClr val="333399"/>
        </a:solidFill>
        <a:latin typeface="Arial" pitchFamily="34" charset="0"/>
        <a:ea typeface="楷体_GB2312" pitchFamily="49" charset="-122"/>
        <a:cs typeface="+mn-cs"/>
      </a:defRPr>
    </a:lvl6pPr>
    <a:lvl7pPr marL="2743200" algn="l" defTabSz="914400" rtl="0" eaLnBrk="1" latinLnBrk="0" hangingPunct="1">
      <a:defRPr kumimoji="1" sz="3200" b="1" kern="1200">
        <a:solidFill>
          <a:srgbClr val="333399"/>
        </a:solidFill>
        <a:latin typeface="Arial" pitchFamily="34" charset="0"/>
        <a:ea typeface="楷体_GB2312" pitchFamily="49" charset="-122"/>
        <a:cs typeface="+mn-cs"/>
      </a:defRPr>
    </a:lvl7pPr>
    <a:lvl8pPr marL="3200400" algn="l" defTabSz="914400" rtl="0" eaLnBrk="1" latinLnBrk="0" hangingPunct="1">
      <a:defRPr kumimoji="1" sz="3200" b="1" kern="1200">
        <a:solidFill>
          <a:srgbClr val="333399"/>
        </a:solidFill>
        <a:latin typeface="Arial" pitchFamily="34" charset="0"/>
        <a:ea typeface="楷体_GB2312" pitchFamily="49" charset="-122"/>
        <a:cs typeface="+mn-cs"/>
      </a:defRPr>
    </a:lvl8pPr>
    <a:lvl9pPr marL="3657600" algn="l" defTabSz="914400" rtl="0" eaLnBrk="1" latinLnBrk="0" hangingPunct="1">
      <a:defRPr kumimoji="1" sz="3200" b="1" kern="1200">
        <a:solidFill>
          <a:srgbClr val="333399"/>
        </a:solidFill>
        <a:latin typeface="Arial" pitchFamily="34"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990099"/>
    <a:srgbClr val="CC66FF"/>
    <a:srgbClr val="CC99FF"/>
    <a:srgbClr val="993366"/>
    <a:srgbClr val="333399"/>
    <a:srgbClr val="800080"/>
    <a:srgbClr val="8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868" autoAdjust="0"/>
    <p:restoredTop sz="94581" autoAdjust="0"/>
  </p:normalViewPr>
  <p:slideViewPr>
    <p:cSldViewPr>
      <p:cViewPr varScale="1">
        <p:scale>
          <a:sx n="56" d="100"/>
          <a:sy n="56" d="100"/>
        </p:scale>
        <p:origin x="-1675" y="-91"/>
      </p:cViewPr>
      <p:guideLst>
        <p:guide orient="horz" pos="270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638" y="-84"/>
      </p:cViewPr>
      <p:guideLst>
        <p:guide orient="horz" pos="3081"/>
        <p:guide pos="2094"/>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7765BE-2A55-492C-B9A0-B3EF55624777}" type="doc">
      <dgm:prSet loTypeId="urn:microsoft.com/office/officeart/2005/8/layout/process1" loCatId="process" qsTypeId="urn:microsoft.com/office/officeart/2005/8/quickstyle/simple1" qsCatId="simple" csTypeId="urn:microsoft.com/office/officeart/2005/8/colors/accent2_2" csCatId="accent2" phldr="1"/>
      <dgm:spPr/>
    </dgm:pt>
    <dgm:pt modelId="{3BDA9A62-E9AD-4E97-B573-71C4C684BE4D}">
      <dgm:prSet phldrT="[文本]"/>
      <dgm:spPr/>
      <dgm:t>
        <a:bodyPr/>
        <a:lstStyle/>
        <a:p>
          <a:r>
            <a:rPr lang="zh-CN" altLang="en-US" dirty="0" smtClean="0"/>
            <a:t>输入文件</a:t>
          </a:r>
          <a:endParaRPr lang="en-US" altLang="zh-CN" dirty="0" smtClean="0"/>
        </a:p>
        <a:p>
          <a:r>
            <a:rPr lang="zh-CN" altLang="en-US" dirty="0" smtClean="0"/>
            <a:t>扩展名为</a:t>
          </a:r>
          <a:r>
            <a:rPr lang="en-US" altLang="zh-CN" dirty="0" smtClean="0"/>
            <a:t>.l</a:t>
          </a:r>
          <a:endParaRPr lang="zh-CN" altLang="en-US" dirty="0"/>
        </a:p>
      </dgm:t>
    </dgm:pt>
    <dgm:pt modelId="{A4872F02-6416-48C9-BA24-4A15481CD74C}" type="parTrans" cxnId="{16BF77FD-B7DD-40CE-BB32-312B0D36B1A0}">
      <dgm:prSet/>
      <dgm:spPr/>
      <dgm:t>
        <a:bodyPr/>
        <a:lstStyle/>
        <a:p>
          <a:endParaRPr lang="zh-CN" altLang="en-US"/>
        </a:p>
      </dgm:t>
    </dgm:pt>
    <dgm:pt modelId="{2CEEC3E0-3800-4F38-ABF2-29C214FE54AF}" type="sibTrans" cxnId="{16BF77FD-B7DD-40CE-BB32-312B0D36B1A0}">
      <dgm:prSet/>
      <dgm:spPr/>
      <dgm:t>
        <a:bodyPr/>
        <a:lstStyle/>
        <a:p>
          <a:endParaRPr lang="zh-CN" altLang="en-US"/>
        </a:p>
      </dgm:t>
    </dgm:pt>
    <dgm:pt modelId="{D0D93729-7D3B-4A04-9C4A-29A1D8410D7C}">
      <dgm:prSet phldrT="[文本]"/>
      <dgm:spPr/>
      <dgm:t>
        <a:bodyPr/>
        <a:lstStyle/>
        <a:p>
          <a:r>
            <a:rPr lang="en-US" altLang="zh-CN" dirty="0" smtClean="0"/>
            <a:t>Flex</a:t>
          </a:r>
          <a:endParaRPr lang="zh-CN" altLang="en-US" dirty="0"/>
        </a:p>
      </dgm:t>
    </dgm:pt>
    <dgm:pt modelId="{ABE9B188-C457-470A-BC09-DF1AD8474E3A}" type="parTrans" cxnId="{79285721-1BF7-4900-999B-76C385FF42C5}">
      <dgm:prSet/>
      <dgm:spPr/>
      <dgm:t>
        <a:bodyPr/>
        <a:lstStyle/>
        <a:p>
          <a:endParaRPr lang="zh-CN" altLang="en-US"/>
        </a:p>
      </dgm:t>
    </dgm:pt>
    <dgm:pt modelId="{D039A673-8B77-419A-94CB-BB4795971509}" type="sibTrans" cxnId="{79285721-1BF7-4900-999B-76C385FF42C5}">
      <dgm:prSet/>
      <dgm:spPr/>
      <dgm:t>
        <a:bodyPr/>
        <a:lstStyle/>
        <a:p>
          <a:endParaRPr lang="zh-CN" altLang="en-US"/>
        </a:p>
      </dgm:t>
    </dgm:pt>
    <dgm:pt modelId="{E6A38E7D-24AE-45A5-8FA8-65BD37AC6947}">
      <dgm:prSet phldrT="[文本]"/>
      <dgm:spPr/>
      <dgm:t>
        <a:bodyPr/>
        <a:lstStyle/>
        <a:p>
          <a:r>
            <a:rPr lang="zh-CN" altLang="en-US" dirty="0" smtClean="0"/>
            <a:t>输出文件</a:t>
          </a:r>
          <a:endParaRPr lang="en-US" altLang="zh-CN" dirty="0" smtClean="0"/>
        </a:p>
        <a:p>
          <a:r>
            <a:rPr lang="en-US" altLang="zh-CN" dirty="0" err="1" smtClean="0"/>
            <a:t>Lex.yy.c</a:t>
          </a:r>
          <a:endParaRPr lang="zh-CN" altLang="en-US" dirty="0"/>
        </a:p>
      </dgm:t>
    </dgm:pt>
    <dgm:pt modelId="{E6F86797-499A-4A10-9191-148F5E4219F5}" type="parTrans" cxnId="{D9F8AC89-5868-446F-BE74-3D13D1960501}">
      <dgm:prSet/>
      <dgm:spPr/>
      <dgm:t>
        <a:bodyPr/>
        <a:lstStyle/>
        <a:p>
          <a:endParaRPr lang="zh-CN" altLang="en-US"/>
        </a:p>
      </dgm:t>
    </dgm:pt>
    <dgm:pt modelId="{0D2BD7E4-6E6E-43F5-B6EB-252AE284CE6C}" type="sibTrans" cxnId="{D9F8AC89-5868-446F-BE74-3D13D1960501}">
      <dgm:prSet/>
      <dgm:spPr/>
      <dgm:t>
        <a:bodyPr/>
        <a:lstStyle/>
        <a:p>
          <a:endParaRPr lang="zh-CN" altLang="en-US"/>
        </a:p>
      </dgm:t>
    </dgm:pt>
    <dgm:pt modelId="{6CCE953E-890E-46EE-A384-167AA1510972}" type="pres">
      <dgm:prSet presAssocID="{737765BE-2A55-492C-B9A0-B3EF55624777}" presName="Name0" presStyleCnt="0">
        <dgm:presLayoutVars>
          <dgm:dir/>
          <dgm:resizeHandles val="exact"/>
        </dgm:presLayoutVars>
      </dgm:prSet>
      <dgm:spPr/>
    </dgm:pt>
    <dgm:pt modelId="{5765E8DF-0479-484E-AF85-D010C3E06AEE}" type="pres">
      <dgm:prSet presAssocID="{3BDA9A62-E9AD-4E97-B573-71C4C684BE4D}" presName="node" presStyleLbl="node1" presStyleIdx="0" presStyleCnt="3">
        <dgm:presLayoutVars>
          <dgm:bulletEnabled val="1"/>
        </dgm:presLayoutVars>
      </dgm:prSet>
      <dgm:spPr/>
      <dgm:t>
        <a:bodyPr/>
        <a:lstStyle/>
        <a:p>
          <a:endParaRPr lang="zh-CN" altLang="en-US"/>
        </a:p>
      </dgm:t>
    </dgm:pt>
    <dgm:pt modelId="{7F94640D-202E-4783-8481-29A6FFD41CAB}" type="pres">
      <dgm:prSet presAssocID="{2CEEC3E0-3800-4F38-ABF2-29C214FE54AF}" presName="sibTrans" presStyleLbl="sibTrans2D1" presStyleIdx="0" presStyleCnt="2"/>
      <dgm:spPr/>
      <dgm:t>
        <a:bodyPr/>
        <a:lstStyle/>
        <a:p>
          <a:endParaRPr lang="zh-CN" altLang="en-US"/>
        </a:p>
      </dgm:t>
    </dgm:pt>
    <dgm:pt modelId="{F903DEDA-2E62-499E-AC2B-CA7FABC90DD7}" type="pres">
      <dgm:prSet presAssocID="{2CEEC3E0-3800-4F38-ABF2-29C214FE54AF}" presName="connectorText" presStyleLbl="sibTrans2D1" presStyleIdx="0" presStyleCnt="2"/>
      <dgm:spPr/>
      <dgm:t>
        <a:bodyPr/>
        <a:lstStyle/>
        <a:p>
          <a:endParaRPr lang="zh-CN" altLang="en-US"/>
        </a:p>
      </dgm:t>
    </dgm:pt>
    <dgm:pt modelId="{B3E37585-8077-4CC3-BA50-A0241E1F97B6}" type="pres">
      <dgm:prSet presAssocID="{D0D93729-7D3B-4A04-9C4A-29A1D8410D7C}" presName="node" presStyleLbl="node1" presStyleIdx="1" presStyleCnt="3">
        <dgm:presLayoutVars>
          <dgm:bulletEnabled val="1"/>
        </dgm:presLayoutVars>
      </dgm:prSet>
      <dgm:spPr/>
      <dgm:t>
        <a:bodyPr/>
        <a:lstStyle/>
        <a:p>
          <a:endParaRPr lang="zh-CN" altLang="en-US"/>
        </a:p>
      </dgm:t>
    </dgm:pt>
    <dgm:pt modelId="{04BDF812-4EB2-4E71-9D4C-01909AB0A06D}" type="pres">
      <dgm:prSet presAssocID="{D039A673-8B77-419A-94CB-BB4795971509}" presName="sibTrans" presStyleLbl="sibTrans2D1" presStyleIdx="1" presStyleCnt="2"/>
      <dgm:spPr/>
      <dgm:t>
        <a:bodyPr/>
        <a:lstStyle/>
        <a:p>
          <a:endParaRPr lang="zh-CN" altLang="en-US"/>
        </a:p>
      </dgm:t>
    </dgm:pt>
    <dgm:pt modelId="{60AB2ED3-9F7E-4EAD-BAB0-EEC8AB259918}" type="pres">
      <dgm:prSet presAssocID="{D039A673-8B77-419A-94CB-BB4795971509}" presName="connectorText" presStyleLbl="sibTrans2D1" presStyleIdx="1" presStyleCnt="2"/>
      <dgm:spPr/>
      <dgm:t>
        <a:bodyPr/>
        <a:lstStyle/>
        <a:p>
          <a:endParaRPr lang="zh-CN" altLang="en-US"/>
        </a:p>
      </dgm:t>
    </dgm:pt>
    <dgm:pt modelId="{57A6CB5B-667B-4BBE-BBE9-6A7F9E00BEC9}" type="pres">
      <dgm:prSet presAssocID="{E6A38E7D-24AE-45A5-8FA8-65BD37AC6947}" presName="node" presStyleLbl="node1" presStyleIdx="2" presStyleCnt="3">
        <dgm:presLayoutVars>
          <dgm:bulletEnabled val="1"/>
        </dgm:presLayoutVars>
      </dgm:prSet>
      <dgm:spPr/>
      <dgm:t>
        <a:bodyPr/>
        <a:lstStyle/>
        <a:p>
          <a:endParaRPr lang="zh-CN" altLang="en-US"/>
        </a:p>
      </dgm:t>
    </dgm:pt>
  </dgm:ptLst>
  <dgm:cxnLst>
    <dgm:cxn modelId="{16BF77FD-B7DD-40CE-BB32-312B0D36B1A0}" srcId="{737765BE-2A55-492C-B9A0-B3EF55624777}" destId="{3BDA9A62-E9AD-4E97-B573-71C4C684BE4D}" srcOrd="0" destOrd="0" parTransId="{A4872F02-6416-48C9-BA24-4A15481CD74C}" sibTransId="{2CEEC3E0-3800-4F38-ABF2-29C214FE54AF}"/>
    <dgm:cxn modelId="{3BCDA855-E107-44AB-BE58-B87FA9244CB0}" type="presOf" srcId="{737765BE-2A55-492C-B9A0-B3EF55624777}" destId="{6CCE953E-890E-46EE-A384-167AA1510972}" srcOrd="0" destOrd="0" presId="urn:microsoft.com/office/officeart/2005/8/layout/process1"/>
    <dgm:cxn modelId="{329C2102-A9A6-4DA1-9121-C5C27342728E}" type="presOf" srcId="{E6A38E7D-24AE-45A5-8FA8-65BD37AC6947}" destId="{57A6CB5B-667B-4BBE-BBE9-6A7F9E00BEC9}" srcOrd="0" destOrd="0" presId="urn:microsoft.com/office/officeart/2005/8/layout/process1"/>
    <dgm:cxn modelId="{D9F8AC89-5868-446F-BE74-3D13D1960501}" srcId="{737765BE-2A55-492C-B9A0-B3EF55624777}" destId="{E6A38E7D-24AE-45A5-8FA8-65BD37AC6947}" srcOrd="2" destOrd="0" parTransId="{E6F86797-499A-4A10-9191-148F5E4219F5}" sibTransId="{0D2BD7E4-6E6E-43F5-B6EB-252AE284CE6C}"/>
    <dgm:cxn modelId="{130ECA8B-04AF-426D-9EA6-998C36D1A70D}" type="presOf" srcId="{D0D93729-7D3B-4A04-9C4A-29A1D8410D7C}" destId="{B3E37585-8077-4CC3-BA50-A0241E1F97B6}" srcOrd="0" destOrd="0" presId="urn:microsoft.com/office/officeart/2005/8/layout/process1"/>
    <dgm:cxn modelId="{FD0409DA-67D8-4943-94DF-85067671BB90}" type="presOf" srcId="{2CEEC3E0-3800-4F38-ABF2-29C214FE54AF}" destId="{7F94640D-202E-4783-8481-29A6FFD41CAB}" srcOrd="0" destOrd="0" presId="urn:microsoft.com/office/officeart/2005/8/layout/process1"/>
    <dgm:cxn modelId="{79285721-1BF7-4900-999B-76C385FF42C5}" srcId="{737765BE-2A55-492C-B9A0-B3EF55624777}" destId="{D0D93729-7D3B-4A04-9C4A-29A1D8410D7C}" srcOrd="1" destOrd="0" parTransId="{ABE9B188-C457-470A-BC09-DF1AD8474E3A}" sibTransId="{D039A673-8B77-419A-94CB-BB4795971509}"/>
    <dgm:cxn modelId="{278999EB-FE51-4C1D-BDEC-C3548C7E3AA7}" type="presOf" srcId="{D039A673-8B77-419A-94CB-BB4795971509}" destId="{04BDF812-4EB2-4E71-9D4C-01909AB0A06D}" srcOrd="0" destOrd="0" presId="urn:microsoft.com/office/officeart/2005/8/layout/process1"/>
    <dgm:cxn modelId="{38BC990B-E2A7-4449-AE46-BBB8D5947205}" type="presOf" srcId="{3BDA9A62-E9AD-4E97-B573-71C4C684BE4D}" destId="{5765E8DF-0479-484E-AF85-D010C3E06AEE}" srcOrd="0" destOrd="0" presId="urn:microsoft.com/office/officeart/2005/8/layout/process1"/>
    <dgm:cxn modelId="{1B072079-9406-4776-8106-33DCA338C7BC}" type="presOf" srcId="{2CEEC3E0-3800-4F38-ABF2-29C214FE54AF}" destId="{F903DEDA-2E62-499E-AC2B-CA7FABC90DD7}" srcOrd="1" destOrd="0" presId="urn:microsoft.com/office/officeart/2005/8/layout/process1"/>
    <dgm:cxn modelId="{1018E416-1777-4680-AAD1-0863E3F5BB0F}" type="presOf" srcId="{D039A673-8B77-419A-94CB-BB4795971509}" destId="{60AB2ED3-9F7E-4EAD-BAB0-EEC8AB259918}" srcOrd="1" destOrd="0" presId="urn:microsoft.com/office/officeart/2005/8/layout/process1"/>
    <dgm:cxn modelId="{F262D384-376E-46E4-A7C4-183A8CE01446}" type="presParOf" srcId="{6CCE953E-890E-46EE-A384-167AA1510972}" destId="{5765E8DF-0479-484E-AF85-D010C3E06AEE}" srcOrd="0" destOrd="0" presId="urn:microsoft.com/office/officeart/2005/8/layout/process1"/>
    <dgm:cxn modelId="{32607557-47D6-4E4C-A82B-D62330AA414E}" type="presParOf" srcId="{6CCE953E-890E-46EE-A384-167AA1510972}" destId="{7F94640D-202E-4783-8481-29A6FFD41CAB}" srcOrd="1" destOrd="0" presId="urn:microsoft.com/office/officeart/2005/8/layout/process1"/>
    <dgm:cxn modelId="{47CC08D7-36B3-4B9B-AE70-2AEE60D5FEAA}" type="presParOf" srcId="{7F94640D-202E-4783-8481-29A6FFD41CAB}" destId="{F903DEDA-2E62-499E-AC2B-CA7FABC90DD7}" srcOrd="0" destOrd="0" presId="urn:microsoft.com/office/officeart/2005/8/layout/process1"/>
    <dgm:cxn modelId="{AED77ADE-8BD1-4BC2-9049-838D8630C3E7}" type="presParOf" srcId="{6CCE953E-890E-46EE-A384-167AA1510972}" destId="{B3E37585-8077-4CC3-BA50-A0241E1F97B6}" srcOrd="2" destOrd="0" presId="urn:microsoft.com/office/officeart/2005/8/layout/process1"/>
    <dgm:cxn modelId="{128C3B4B-64D2-4F98-957A-A0792DDA2633}" type="presParOf" srcId="{6CCE953E-890E-46EE-A384-167AA1510972}" destId="{04BDF812-4EB2-4E71-9D4C-01909AB0A06D}" srcOrd="3" destOrd="0" presId="urn:microsoft.com/office/officeart/2005/8/layout/process1"/>
    <dgm:cxn modelId="{4E69670B-C07B-4132-AEF6-41339234390B}" type="presParOf" srcId="{04BDF812-4EB2-4E71-9D4C-01909AB0A06D}" destId="{60AB2ED3-9F7E-4EAD-BAB0-EEC8AB259918}" srcOrd="0" destOrd="0" presId="urn:microsoft.com/office/officeart/2005/8/layout/process1"/>
    <dgm:cxn modelId="{433375DD-B39A-41DC-A142-1D5D745B1CF9}" type="presParOf" srcId="{6CCE953E-890E-46EE-A384-167AA1510972}" destId="{57A6CB5B-667B-4BBE-BBE9-6A7F9E00BEC9}" srcOrd="4" destOrd="0" presId="urn:microsoft.com/office/officeart/2005/8/layout/process1"/>
  </dgm:cxnLst>
  <dgm:bg/>
  <dgm:whole/>
</dgm:dataModel>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3.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2.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11.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1.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1.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0.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4.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0.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7.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7.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7.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0.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7.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image" Target="../media/image3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FontTx/>
              <a:buNone/>
              <a:defRPr sz="1200" b="0">
                <a:solidFill>
                  <a:schemeClr val="tx1"/>
                </a:solidFill>
                <a:latin typeface="Times New Roman" pitchFamily="18" charset="0"/>
                <a:ea typeface="宋体" pitchFamily="2" charset="-122"/>
              </a:defRPr>
            </a:lvl1pPr>
          </a:lstStyle>
          <a:p>
            <a:endParaRPr lang="en-US" altLang="zh-CN"/>
          </a:p>
        </p:txBody>
      </p:sp>
      <p:sp>
        <p:nvSpPr>
          <p:cNvPr id="30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FontTx/>
              <a:buNone/>
              <a:defRPr sz="1200" b="0">
                <a:solidFill>
                  <a:schemeClr val="tx1"/>
                </a:solidFill>
                <a:latin typeface="Times New Roman" pitchFamily="18" charset="0"/>
                <a:ea typeface="宋体" pitchFamily="2" charset="-122"/>
              </a:defRPr>
            </a:lvl1pPr>
          </a:lstStyle>
          <a:p>
            <a:endParaRPr lang="en-US" altLang="zh-CN"/>
          </a:p>
        </p:txBody>
      </p:sp>
      <p:sp>
        <p:nvSpPr>
          <p:cNvPr id="30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buFontTx/>
              <a:buNone/>
              <a:defRPr sz="1200" b="0">
                <a:solidFill>
                  <a:schemeClr val="tx1"/>
                </a:solidFill>
                <a:latin typeface="Times New Roman" pitchFamily="18" charset="0"/>
                <a:ea typeface="宋体" pitchFamily="2" charset="-122"/>
              </a:defRPr>
            </a:lvl1pPr>
          </a:lstStyle>
          <a:p>
            <a:endParaRPr lang="en-US" altLang="zh-CN"/>
          </a:p>
        </p:txBody>
      </p:sp>
      <p:sp>
        <p:nvSpPr>
          <p:cNvPr id="30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FontTx/>
              <a:buNone/>
              <a:defRPr sz="1200" b="0">
                <a:solidFill>
                  <a:schemeClr val="tx1"/>
                </a:solidFill>
                <a:latin typeface="Times New Roman" pitchFamily="18" charset="0"/>
                <a:ea typeface="宋体" pitchFamily="2" charset="-122"/>
              </a:defRPr>
            </a:lvl1pPr>
          </a:lstStyle>
          <a:p>
            <a:fld id="{B81AF77E-6F7F-478E-989D-C15E969EFEA1}"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80" name="Rectangle 4"/>
          <p:cNvSpPr>
            <a:spLocks noGrp="1" noRot="1" noChangeAspect="1" noChangeArrowheads="1" noTextEdit="1"/>
          </p:cNvSpPr>
          <p:nvPr>
            <p:ph type="sldImg" idx="2"/>
          </p:nvPr>
        </p:nvSpPr>
        <p:spPr bwMode="auto">
          <a:xfrm>
            <a:off x="879475" y="733425"/>
            <a:ext cx="4889500" cy="3668713"/>
          </a:xfrm>
          <a:prstGeom prst="rect">
            <a:avLst/>
          </a:prstGeom>
          <a:noFill/>
          <a:ln w="9525">
            <a:solidFill>
              <a:srgbClr val="000000"/>
            </a:solidFill>
            <a:miter lim="800000"/>
            <a:headEnd/>
            <a:tailEnd/>
          </a:ln>
          <a:effectLst/>
        </p:spPr>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spd="med" advClick="0">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advClick="0">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advClick="0">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990600" y="457200"/>
            <a:ext cx="77724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90600" y="1828800"/>
            <a:ext cx="3810000" cy="41148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953000" y="1828800"/>
            <a:ext cx="3810000" cy="4114800"/>
          </a:xfrm>
          <a:prstGeom prst="rect">
            <a:avLst/>
          </a:prstGeom>
        </p:spPr>
        <p:txBody>
          <a:bodyPr/>
          <a:lstStyle/>
          <a:p>
            <a:endParaRPr lang="zh-CN" altLang="en-US"/>
          </a:p>
        </p:txBody>
      </p:sp>
      <p:sp>
        <p:nvSpPr>
          <p:cNvPr id="5" name="日期占位符 4"/>
          <p:cNvSpPr>
            <a:spLocks noGrp="1"/>
          </p:cNvSpPr>
          <p:nvPr>
            <p:ph type="dt" sz="half" idx="10"/>
          </p:nvPr>
        </p:nvSpPr>
        <p:spPr>
          <a:xfrm>
            <a:off x="990600" y="6096000"/>
            <a:ext cx="1905000" cy="457200"/>
          </a:xfrm>
          <a:prstGeom prst="rect">
            <a:avLst/>
          </a:prstGeom>
        </p:spPr>
        <p:txBody>
          <a:bodyPr/>
          <a:lstStyle>
            <a:lvl1pPr>
              <a:defRPr/>
            </a:lvl1pPr>
          </a:lstStyle>
          <a:p>
            <a:endParaRPr lang="zh-CN" altLang="en-US"/>
          </a:p>
        </p:txBody>
      </p:sp>
      <p:sp>
        <p:nvSpPr>
          <p:cNvPr id="6" name="页脚占位符 5"/>
          <p:cNvSpPr>
            <a:spLocks noGrp="1"/>
          </p:cNvSpPr>
          <p:nvPr>
            <p:ph type="ftr" sz="quarter" idx="11"/>
          </p:nvPr>
        </p:nvSpPr>
        <p:spPr>
          <a:xfrm>
            <a:off x="3429000" y="6096000"/>
            <a:ext cx="2895600" cy="457200"/>
          </a:xfrm>
          <a:prstGeom prst="rect">
            <a:avLst/>
          </a:prstGeom>
        </p:spPr>
        <p:txBody>
          <a:bodyPr/>
          <a:lstStyle>
            <a:lvl1pPr>
              <a:defRPr/>
            </a:lvl1pPr>
          </a:lstStyle>
          <a:p>
            <a:endParaRPr lang="zh-CN" altLang="en-US"/>
          </a:p>
        </p:txBody>
      </p:sp>
      <p:sp>
        <p:nvSpPr>
          <p:cNvPr id="7" name="灯片编号占位符 6"/>
          <p:cNvSpPr>
            <a:spLocks noGrp="1"/>
          </p:cNvSpPr>
          <p:nvPr>
            <p:ph type="sldNum" sz="quarter" idx="12"/>
          </p:nvPr>
        </p:nvSpPr>
        <p:spPr>
          <a:xfrm>
            <a:off x="6858000" y="6096000"/>
            <a:ext cx="1905000" cy="457200"/>
          </a:xfrm>
          <a:prstGeom prst="rect">
            <a:avLst/>
          </a:prstGeom>
        </p:spPr>
        <p:txBody>
          <a:bodyPr/>
          <a:lstStyle>
            <a:lvl1pPr>
              <a:defRPr/>
            </a:lvl1pPr>
          </a:lstStyle>
          <a:p>
            <a:fld id="{AFDF19F3-C72D-41EF-A528-B66780BE22B1}" type="slidenum">
              <a:rPr lang="zh-CN" altLang="en-US"/>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advClick="0">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spd="med" advClick="0">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advClick="0">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advClick="0">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spd="med" advClick="0">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advClick="0">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advClick="0">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advClick="0">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tsinghua.edu.cn/chn/index.ht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22" name="Group 1026"/>
          <p:cNvGrpSpPr>
            <a:grpSpLocks/>
          </p:cNvGrpSpPr>
          <p:nvPr/>
        </p:nvGrpSpPr>
        <p:grpSpPr bwMode="auto">
          <a:xfrm>
            <a:off x="0" y="0"/>
            <a:ext cx="1476375" cy="6858000"/>
            <a:chOff x="0" y="0"/>
            <a:chExt cx="2016" cy="4320"/>
          </a:xfrm>
        </p:grpSpPr>
        <p:sp>
          <p:nvSpPr>
            <p:cNvPr id="5123" name="Rectangle 1027"/>
            <p:cNvSpPr>
              <a:spLocks noChangeArrowheads="1"/>
            </p:cNvSpPr>
            <p:nvPr/>
          </p:nvSpPr>
          <p:spPr bwMode="auto">
            <a:xfrm>
              <a:off x="0" y="0"/>
              <a:ext cx="480" cy="4320"/>
            </a:xfrm>
            <a:prstGeom prst="rect">
              <a:avLst/>
            </a:prstGeom>
            <a:gradFill rotWithShape="0">
              <a:gsLst>
                <a:gs pos="0">
                  <a:srgbClr val="800080"/>
                </a:gs>
                <a:gs pos="100000">
                  <a:srgbClr val="800080">
                    <a:gamma/>
                    <a:tint val="20000"/>
                    <a:invGamma/>
                  </a:srgbClr>
                </a:gs>
              </a:gsLst>
              <a:lin ang="0" scaled="1"/>
            </a:gradFill>
            <a:ln w="9525">
              <a:noFill/>
              <a:miter lim="800000"/>
              <a:headEnd/>
              <a:tailEnd/>
            </a:ln>
            <a:effectLst/>
          </p:spPr>
          <p:txBody>
            <a:bodyPr wrap="none" anchor="ctr"/>
            <a:lstStyle/>
            <a:p>
              <a:endParaRPr lang="zh-CN" altLang="en-US"/>
            </a:p>
          </p:txBody>
        </p:sp>
        <p:sp>
          <p:nvSpPr>
            <p:cNvPr id="5124" name="Rectangle 1028"/>
            <p:cNvSpPr>
              <a:spLocks noChangeArrowheads="1"/>
            </p:cNvSpPr>
            <p:nvPr/>
          </p:nvSpPr>
          <p:spPr bwMode="auto">
            <a:xfrm>
              <a:off x="432" y="0"/>
              <a:ext cx="1584" cy="672"/>
            </a:xfrm>
            <a:prstGeom prst="rect">
              <a:avLst/>
            </a:prstGeom>
            <a:gradFill rotWithShape="0">
              <a:gsLst>
                <a:gs pos="0">
                  <a:srgbClr val="800080"/>
                </a:gs>
                <a:gs pos="100000">
                  <a:srgbClr val="800080">
                    <a:gamma/>
                    <a:tint val="20000"/>
                    <a:invGamma/>
                  </a:srgbClr>
                </a:gs>
              </a:gsLst>
              <a:lin ang="0" scaled="1"/>
            </a:gradFill>
            <a:ln w="9525">
              <a:noFill/>
              <a:miter lim="800000"/>
              <a:headEnd/>
              <a:tailEnd/>
            </a:ln>
            <a:effectLst/>
          </p:spPr>
          <p:txBody>
            <a:bodyPr wrap="none" anchor="ctr"/>
            <a:lstStyle/>
            <a:p>
              <a:endParaRPr lang="zh-CN" altLang="en-US"/>
            </a:p>
          </p:txBody>
        </p:sp>
      </p:grpSp>
      <p:sp>
        <p:nvSpPr>
          <p:cNvPr id="5134" name="Line 1038"/>
          <p:cNvSpPr>
            <a:spLocks noChangeShapeType="1"/>
          </p:cNvSpPr>
          <p:nvPr/>
        </p:nvSpPr>
        <p:spPr bwMode="auto">
          <a:xfrm>
            <a:off x="1476375" y="981075"/>
            <a:ext cx="7515225" cy="9525"/>
          </a:xfrm>
          <a:prstGeom prst="line">
            <a:avLst/>
          </a:prstGeom>
          <a:noFill/>
          <a:ln w="57150" cmpd="thinThick">
            <a:solidFill>
              <a:srgbClr val="800080"/>
            </a:solidFill>
            <a:round/>
            <a:headEnd type="none" w="sm" len="sm"/>
            <a:tailEnd type="none" w="sm" len="sm"/>
          </a:ln>
          <a:effectLst/>
        </p:spPr>
        <p:txBody>
          <a:bodyPr wrap="none" anchor="ctr"/>
          <a:lstStyle/>
          <a:p>
            <a:endParaRPr lang="zh-CN" altLang="en-US"/>
          </a:p>
        </p:txBody>
      </p:sp>
      <p:pic>
        <p:nvPicPr>
          <p:cNvPr id="5135" name="Picture 1039" descr="清华大学">
            <a:hlinkClick r:id="rId14"/>
          </p:cNvPr>
          <p:cNvPicPr>
            <a:picLocks noChangeAspect="1" noChangeArrowheads="1"/>
          </p:cNvPicPr>
          <p:nvPr/>
        </p:nvPicPr>
        <p:blipFill>
          <a:blip r:embed="rId15" cstate="print"/>
          <a:srcRect/>
          <a:stretch>
            <a:fillRect/>
          </a:stretch>
        </p:blipFill>
        <p:spPr bwMode="auto">
          <a:xfrm>
            <a:off x="7380288" y="163513"/>
            <a:ext cx="1223962" cy="312737"/>
          </a:xfrm>
          <a:prstGeom prst="rect">
            <a:avLst/>
          </a:prstGeom>
          <a:noFill/>
        </p:spPr>
      </p:pic>
      <p:sp>
        <p:nvSpPr>
          <p:cNvPr id="5136" name="Text Box 1040"/>
          <p:cNvSpPr txBox="1">
            <a:spLocks noChangeArrowheads="1"/>
          </p:cNvSpPr>
          <p:nvPr/>
        </p:nvSpPr>
        <p:spPr bwMode="auto">
          <a:xfrm>
            <a:off x="7235825" y="476250"/>
            <a:ext cx="1800225" cy="396875"/>
          </a:xfrm>
          <a:prstGeom prst="rect">
            <a:avLst/>
          </a:prstGeom>
          <a:noFill/>
          <a:ln w="9525">
            <a:noFill/>
            <a:miter lim="800000"/>
            <a:headEnd/>
            <a:tailEnd/>
          </a:ln>
          <a:effectLst/>
        </p:spPr>
        <p:txBody>
          <a:bodyPr>
            <a:spAutoFit/>
          </a:bodyPr>
          <a:lstStyle/>
          <a:p>
            <a:pPr algn="ctr">
              <a:buFontTx/>
              <a:buNone/>
            </a:pPr>
            <a:r>
              <a:rPr lang="en-US" altLang="zh-CN" sz="2000" b="0">
                <a:solidFill>
                  <a:srgbClr val="990099"/>
                </a:solidFill>
                <a:latin typeface="Comic Sans MS" pitchFamily="66" charset="0"/>
                <a:cs typeface="Times New Roman" pitchFamily="18" charset="0"/>
              </a:rPr>
              <a:t>《</a:t>
            </a:r>
            <a:r>
              <a:rPr lang="zh-CN" altLang="en-US" sz="2000" b="0">
                <a:solidFill>
                  <a:srgbClr val="990099"/>
                </a:solidFill>
                <a:latin typeface="Comic Sans MS" pitchFamily="66" charset="0"/>
                <a:cs typeface="Times New Roman" pitchFamily="18" charset="0"/>
              </a:rPr>
              <a:t>编译原理</a:t>
            </a:r>
            <a:r>
              <a:rPr lang="en-US" altLang="zh-CN" sz="2000" b="0">
                <a:solidFill>
                  <a:srgbClr val="990099"/>
                </a:solidFill>
                <a:latin typeface="Comic Sans MS" pitchFamily="66" charset="0"/>
                <a:cs typeface="Times New Roman" pitchFamily="18" charset="0"/>
              </a:rPr>
              <a:t>》</a:t>
            </a:r>
          </a:p>
        </p:txBody>
      </p:sp>
      <p:sp>
        <p:nvSpPr>
          <p:cNvPr id="5137" name="AutoShape 1041"/>
          <p:cNvSpPr>
            <a:spLocks noChangeArrowheads="1"/>
          </p:cNvSpPr>
          <p:nvPr/>
        </p:nvSpPr>
        <p:spPr bwMode="auto">
          <a:xfrm>
            <a:off x="1116013" y="188913"/>
            <a:ext cx="3311525" cy="647700"/>
          </a:xfrm>
          <a:prstGeom prst="roundRect">
            <a:avLst>
              <a:gd name="adj" fmla="val 50000"/>
            </a:avLst>
          </a:prstGeom>
          <a:solidFill>
            <a:schemeClr val="bg1"/>
          </a:solidFill>
          <a:ln w="9525">
            <a:noFill/>
            <a:round/>
            <a:headEnd/>
            <a:tailEnd/>
          </a:ln>
          <a:effectLst/>
        </p:spPr>
        <p:txBody>
          <a:bodyPr wrap="none" anchor="ctr"/>
          <a:lstStyle/>
          <a:p>
            <a:pPr algn="ctr">
              <a:buFontTx/>
              <a:buNone/>
            </a:pPr>
            <a:endParaRPr lang="zh-CN" altLang="zh-CN" sz="2400" b="0">
              <a:solidFill>
                <a:schemeClr val="tx1"/>
              </a:solidFill>
              <a:latin typeface="Times New Roman" pitchFamily="18"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med" advClick="0">
    <p:wipe dir="r"/>
  </p:transition>
  <p:txStyles>
    <p:titleStyle>
      <a:lvl1pPr algn="l" rtl="0" fontAlgn="base">
        <a:lnSpc>
          <a:spcPct val="90000"/>
        </a:lnSpc>
        <a:spcBef>
          <a:spcPct val="0"/>
        </a:spcBef>
        <a:spcAft>
          <a:spcPct val="0"/>
        </a:spcAft>
        <a:defRPr kumimoji="1" sz="3600" b="1">
          <a:solidFill>
            <a:schemeClr val="tx2"/>
          </a:solidFill>
          <a:latin typeface="+mj-lt"/>
          <a:ea typeface="+mj-ea"/>
          <a:cs typeface="+mj-cs"/>
        </a:defRPr>
      </a:lvl1pPr>
      <a:lvl2pPr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2pPr>
      <a:lvl3pPr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3pPr>
      <a:lvl4pPr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4pPr>
      <a:lvl5pPr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kumimoji="1" sz="2400">
          <a:solidFill>
            <a:schemeClr val="tx1"/>
          </a:solidFill>
          <a:latin typeface="+mn-lt"/>
          <a:ea typeface="+mn-ea"/>
        </a:defRPr>
      </a:lvl2pPr>
      <a:lvl3pPr marL="1143000" indent="-228600" algn="l" rtl="0" fontAlgn="base">
        <a:spcBef>
          <a:spcPct val="20000"/>
        </a:spcBef>
        <a:spcAft>
          <a:spcPct val="0"/>
        </a:spcAft>
        <a:buClr>
          <a:schemeClr val="tx1"/>
        </a:buClr>
        <a:buSzPct val="75000"/>
        <a:buFont typeface="Wingdings" pitchFamily="2" charset="2"/>
        <a:buChar char="l"/>
        <a:defRPr kumimoji="1" sz="2000">
          <a:solidFill>
            <a:schemeClr val="tx1"/>
          </a:solidFill>
          <a:latin typeface="+mn-lt"/>
          <a:ea typeface="+mn-ea"/>
        </a:defRPr>
      </a:lvl3pPr>
      <a:lvl4pPr marL="1600200" indent="-228600" algn="l" rtl="0" fontAlgn="base">
        <a:spcBef>
          <a:spcPct val="20000"/>
        </a:spcBef>
        <a:spcAft>
          <a:spcPct val="0"/>
        </a:spcAft>
        <a:buClr>
          <a:schemeClr val="tx1"/>
        </a:buClr>
        <a:buSzPct val="80000"/>
        <a:buChar char="–"/>
        <a:defRPr kumimoji="1">
          <a:solidFill>
            <a:schemeClr val="tx1"/>
          </a:solidFill>
          <a:latin typeface="+mn-lt"/>
          <a:ea typeface="+mn-ea"/>
        </a:defRPr>
      </a:lvl4pPr>
      <a:lvl5pPr marL="20574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31.vml"/><Relationship Id="rId5" Type="http://schemas.openxmlformats.org/officeDocument/2006/relationships/oleObject" Target="../embeddings/oleObject53.bin"/><Relationship Id="rId4" Type="http://schemas.openxmlformats.org/officeDocument/2006/relationships/oleObject" Target="../embeddings/oleObject52.bin"/></Relationships>
</file>

<file path=ppt/slides/_rels/slide10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32.vml"/><Relationship Id="rId4" Type="http://schemas.openxmlformats.org/officeDocument/2006/relationships/oleObject" Target="../embeddings/oleObject55.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slide" Target="slide1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slide" Target="slide2.xml"/><Relationship Id="rId4" Type="http://schemas.openxmlformats.org/officeDocument/2006/relationships/oleObject" Target="../embeddings/oleObject11.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slide" Target="slide2.xml"/><Relationship Id="rId4" Type="http://schemas.openxmlformats.org/officeDocument/2006/relationships/oleObject" Target="../embeddings/oleObject13.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slide" Target="slide2.xml"/><Relationship Id="rId4" Type="http://schemas.openxmlformats.org/officeDocument/2006/relationships/oleObject" Target="../embeddings/oleObject15.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slide" Target="slide2.xml"/><Relationship Id="rId4" Type="http://schemas.openxmlformats.org/officeDocument/2006/relationships/oleObject" Target="../embeddings/oleObject17.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slide" Target="slide2.xml"/><Relationship Id="rId4" Type="http://schemas.openxmlformats.org/officeDocument/2006/relationships/oleObject" Target="../embeddings/oleObject19.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slide" Target="slide2.xml"/><Relationship Id="rId4" Type="http://schemas.openxmlformats.org/officeDocument/2006/relationships/oleObject" Target="../embeddings/oleObject21.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slide" Target="slide2.xml"/><Relationship Id="rId4" Type="http://schemas.openxmlformats.org/officeDocument/2006/relationships/oleObject" Target="../embeddings/oleObject23.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slide" Target="slide2.xml"/><Relationship Id="rId4" Type="http://schemas.openxmlformats.org/officeDocument/2006/relationships/oleObject" Target="../embeddings/oleObject25.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slide" Target="slide2.xml"/><Relationship Id="rId4" Type="http://schemas.openxmlformats.org/officeDocument/2006/relationships/oleObject" Target="../embeddings/oleObject27.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8.vml"/><Relationship Id="rId5" Type="http://schemas.openxmlformats.org/officeDocument/2006/relationships/slide" Target="slide2.xml"/><Relationship Id="rId4" Type="http://schemas.openxmlformats.org/officeDocument/2006/relationships/oleObject" Target="../embeddings/oleObject29.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9.vml"/><Relationship Id="rId5" Type="http://schemas.openxmlformats.org/officeDocument/2006/relationships/slide" Target="slide2.xml"/><Relationship Id="rId4" Type="http://schemas.openxmlformats.org/officeDocument/2006/relationships/oleObject" Target="../embeddings/oleObject31.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20.vml"/><Relationship Id="rId5" Type="http://schemas.openxmlformats.org/officeDocument/2006/relationships/slide" Target="slide2.xml"/><Relationship Id="rId4" Type="http://schemas.openxmlformats.org/officeDocument/2006/relationships/oleObject" Target="../embeddings/oleObject33.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21.vml"/><Relationship Id="rId5" Type="http://schemas.openxmlformats.org/officeDocument/2006/relationships/slide" Target="slide2.xml"/><Relationship Id="rId4" Type="http://schemas.openxmlformats.org/officeDocument/2006/relationships/oleObject" Target="../embeddings/oleObject35.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22.vml"/><Relationship Id="rId5" Type="http://schemas.openxmlformats.org/officeDocument/2006/relationships/slide" Target="slide2.xml"/><Relationship Id="rId4" Type="http://schemas.openxmlformats.org/officeDocument/2006/relationships/oleObject" Target="../embeddings/oleObject37.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23.vml"/><Relationship Id="rId5" Type="http://schemas.openxmlformats.org/officeDocument/2006/relationships/slide" Target="slide2.xml"/><Relationship Id="rId4" Type="http://schemas.openxmlformats.org/officeDocument/2006/relationships/oleObject" Target="../embeddings/oleObject39.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24.vml"/><Relationship Id="rId5" Type="http://schemas.openxmlformats.org/officeDocument/2006/relationships/slide" Target="slide2.xml"/><Relationship Id="rId4" Type="http://schemas.openxmlformats.org/officeDocument/2006/relationships/oleObject" Target="../embeddings/oleObject41.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slide" Target="slide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oleObject" Target="../embeddings/oleObject44.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27.vml"/><Relationship Id="rId5" Type="http://schemas.openxmlformats.org/officeDocument/2006/relationships/slide" Target="slide2.xml"/><Relationship Id="rId4" Type="http://schemas.openxmlformats.org/officeDocument/2006/relationships/oleObject" Target="../embeddings/oleObject46.bin"/></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28.vml"/><Relationship Id="rId5" Type="http://schemas.openxmlformats.org/officeDocument/2006/relationships/slide" Target="slide2.xml"/><Relationship Id="rId4" Type="http://schemas.openxmlformats.org/officeDocument/2006/relationships/oleObject" Target="../embeddings/oleObject48.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29.vml"/><Relationship Id="rId5" Type="http://schemas.openxmlformats.org/officeDocument/2006/relationships/slide" Target="slide2.xml"/><Relationship Id="rId4" Type="http://schemas.openxmlformats.org/officeDocument/2006/relationships/oleObject" Target="../embeddings/oleObject50.bin"/></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Microsoft_Office_Word_97_-_2003_Document2.doc"/><Relationship Id="rId2" Type="http://schemas.openxmlformats.org/officeDocument/2006/relationships/slideLayout" Target="../slideLayouts/slideLayout6.xml"/><Relationship Id="rId1" Type="http://schemas.openxmlformats.org/officeDocument/2006/relationships/vmlDrawing" Target="../drawings/vmlDrawing30.vml"/><Relationship Id="rId4" Type="http://schemas.openxmlformats.org/officeDocument/2006/relationships/oleObject" Target="../embeddings/Microsoft_Office_Word_97_-_2003_Document3.doc"/></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5.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1.xml"/><Relationship Id="rId1" Type="http://schemas.openxmlformats.org/officeDocument/2006/relationships/slideLayout" Target="../slideLayouts/slideLayout2.xml"/><Relationship Id="rId4" Type="http://schemas.openxmlformats.org/officeDocument/2006/relationships/slide" Target="slide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AutoShape 7">
            <a:hlinkClick r:id="" action="ppaction://noaction"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056" name="AutoShape 8">
            <a:hlinkClick r:id="" action="ppaction://noaction"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057"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058" name="AutoShape 10">
            <a:hlinkClick r:id="" action="ppaction://noaction"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062" name="Text Box 14">
            <a:hlinkClick r:id="rId2" action="ppaction://hlinksldjump"/>
          </p:cNvPr>
          <p:cNvSpPr txBox="1">
            <a:spLocks noChangeArrowheads="1"/>
          </p:cNvSpPr>
          <p:nvPr/>
        </p:nvSpPr>
        <p:spPr bwMode="auto">
          <a:xfrm>
            <a:off x="971550" y="1484313"/>
            <a:ext cx="6264275" cy="641350"/>
          </a:xfrm>
          <a:prstGeom prst="rect">
            <a:avLst/>
          </a:prstGeom>
          <a:noFill/>
          <a:ln w="9525">
            <a:noFill/>
            <a:miter lim="800000"/>
            <a:headEnd/>
            <a:tailEnd/>
          </a:ln>
          <a:effectLst/>
        </p:spPr>
        <p:txBody>
          <a:bodyPr>
            <a:spAutoFit/>
          </a:bodyPr>
          <a:lstStyle/>
          <a:p>
            <a:pPr>
              <a:buClr>
                <a:srgbClr val="800080"/>
              </a:buClr>
            </a:pPr>
            <a:r>
              <a:rPr lang="en-US" altLang="zh-CN" sz="3600" dirty="0">
                <a:solidFill>
                  <a:srgbClr val="800080"/>
                </a:solidFill>
                <a:latin typeface="楷体_GB2312" pitchFamily="49" charset="-122"/>
              </a:rPr>
              <a:t> </a:t>
            </a:r>
            <a:r>
              <a:rPr lang="zh-CN" altLang="en-US" sz="3600" dirty="0" smtClean="0">
                <a:solidFill>
                  <a:srgbClr val="800080"/>
                </a:solidFill>
                <a:latin typeface="楷体_GB2312" pitchFamily="49" charset="-122"/>
              </a:rPr>
              <a:t>词法分析</a:t>
            </a:r>
            <a:endParaRPr lang="zh-CN" altLang="en-US" dirty="0"/>
          </a:p>
        </p:txBody>
      </p:sp>
      <p:sp>
        <p:nvSpPr>
          <p:cNvPr id="2066" name="Rectangle 18"/>
          <p:cNvSpPr>
            <a:spLocks noChangeArrowheads="1"/>
          </p:cNvSpPr>
          <p:nvPr/>
        </p:nvSpPr>
        <p:spPr bwMode="auto">
          <a:xfrm>
            <a:off x="1476375" y="188913"/>
            <a:ext cx="1800225" cy="661720"/>
          </a:xfrm>
          <a:prstGeom prst="rect">
            <a:avLst/>
          </a:prstGeom>
          <a:noFill/>
          <a:ln w="9525" algn="ctr">
            <a:noFill/>
            <a:miter lim="800000"/>
            <a:headEnd/>
            <a:tailEnd/>
          </a:ln>
          <a:effectLst/>
        </p:spPr>
        <p:txBody>
          <a:bodyPr>
            <a:spAutoFit/>
          </a:bodyPr>
          <a:lstStyle/>
          <a:p>
            <a:pPr algn="ctr">
              <a:lnSpc>
                <a:spcPct val="90000"/>
              </a:lnSpc>
              <a:buFontTx/>
              <a:buNone/>
            </a:pPr>
            <a:r>
              <a:rPr lang="zh-CN" altLang="en-US" sz="4000" dirty="0" smtClean="0">
                <a:solidFill>
                  <a:srgbClr val="800080"/>
                </a:solidFill>
                <a:ea typeface="华文行楷" pitchFamily="2" charset="-122"/>
              </a:rPr>
              <a:t>第三章</a:t>
            </a:r>
            <a:endParaRPr lang="zh-CN" altLang="en-US" sz="4000" dirty="0">
              <a:solidFill>
                <a:srgbClr val="800080"/>
              </a:solidFill>
              <a:ea typeface="华文行楷" pitchFamily="2" charset="-122"/>
            </a:endParaRPr>
          </a:p>
        </p:txBody>
      </p:sp>
    </p:spTree>
  </p:cSld>
  <p:clrMapOvr>
    <a:masterClrMapping/>
  </p:clrMapOvr>
  <p:transition spd="med" advClick="0">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7" name="Rectangle 5"/>
          <p:cNvSpPr>
            <a:spLocks noChangeArrowheads="1"/>
          </p:cNvSpPr>
          <p:nvPr/>
        </p:nvSpPr>
        <p:spPr bwMode="auto">
          <a:xfrm>
            <a:off x="1042988" y="188913"/>
            <a:ext cx="6480175" cy="641350"/>
          </a:xfrm>
          <a:prstGeom prst="rect">
            <a:avLst/>
          </a:prstGeom>
          <a:noFill/>
          <a:ln w="9525" algn="ctr">
            <a:noFill/>
            <a:miter lim="800000"/>
            <a:headEnd/>
            <a:tailEnd/>
          </a:ln>
          <a:effectLst/>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词法分析程序的设计与实现</a:t>
            </a:r>
          </a:p>
        </p:txBody>
      </p:sp>
      <p:sp>
        <p:nvSpPr>
          <p:cNvPr id="561159" name="AutoShape 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61160" name="AutoShape 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61161" name="AutoShape 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61162" name="AutoShape 10">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61163" name="Text Box 11"/>
          <p:cNvSpPr txBox="1">
            <a:spLocks noChangeArrowheads="1"/>
          </p:cNvSpPr>
          <p:nvPr/>
        </p:nvSpPr>
        <p:spPr bwMode="auto">
          <a:xfrm>
            <a:off x="900113" y="1341438"/>
            <a:ext cx="7489825" cy="731837"/>
          </a:xfrm>
          <a:prstGeom prst="rect">
            <a:avLst/>
          </a:prstGeom>
          <a:noFill/>
          <a:ln w="9525">
            <a:noFill/>
            <a:miter lim="800000"/>
            <a:headEnd/>
            <a:tailEnd/>
          </a:ln>
          <a:effectLst/>
        </p:spPr>
        <p:txBody>
          <a:bodyPr>
            <a:spAutoFit/>
          </a:bodyPr>
          <a:lstStyle/>
          <a:p>
            <a:pPr>
              <a:buClr>
                <a:srgbClr val="800080"/>
              </a:buClr>
            </a:pPr>
            <a:r>
              <a:rPr lang="en-US" altLang="zh-CN">
                <a:solidFill>
                  <a:srgbClr val="800080"/>
                </a:solidFill>
              </a:rPr>
              <a:t>  </a:t>
            </a:r>
            <a:r>
              <a:rPr lang="zh-CN" altLang="en-US">
                <a:solidFill>
                  <a:srgbClr val="800080"/>
                </a:solidFill>
              </a:rPr>
              <a:t>技术个案</a:t>
            </a:r>
            <a:r>
              <a:rPr lang="zh-CN" altLang="en-US"/>
              <a:t> </a:t>
            </a:r>
          </a:p>
          <a:p>
            <a:pPr lvl="1">
              <a:buClr>
                <a:srgbClr val="800080"/>
              </a:buClr>
              <a:buFont typeface="Symbol" pitchFamily="18" charset="2"/>
              <a:buNone/>
            </a:pPr>
            <a:endParaRPr lang="en-US" altLang="zh-CN" sz="1000">
              <a:latin typeface="楷体_GB2312" pitchFamily="49" charset="-122"/>
            </a:endParaRPr>
          </a:p>
        </p:txBody>
      </p:sp>
      <p:sp>
        <p:nvSpPr>
          <p:cNvPr id="561164" name="Text Box 12"/>
          <p:cNvSpPr txBox="1">
            <a:spLocks noChangeArrowheads="1"/>
          </p:cNvSpPr>
          <p:nvPr/>
        </p:nvSpPr>
        <p:spPr bwMode="auto">
          <a:xfrm>
            <a:off x="755650" y="1916113"/>
            <a:ext cx="8136830" cy="4124206"/>
          </a:xfrm>
          <a:prstGeom prst="rect">
            <a:avLst/>
          </a:prstGeom>
          <a:noFill/>
          <a:ln w="9525">
            <a:noFill/>
            <a:miter lim="800000"/>
            <a:headEnd/>
            <a:tailEnd/>
          </a:ln>
          <a:effectLst/>
        </p:spPr>
        <p:txBody>
          <a:bodyPr wrap="square">
            <a:spAutoFit/>
          </a:bodyPr>
          <a:lstStyle/>
          <a:p>
            <a:pPr>
              <a:buClr>
                <a:srgbClr val="800080"/>
              </a:buClr>
              <a:buFont typeface="Wingdings" pitchFamily="2" charset="2"/>
              <a:buNone/>
            </a:pPr>
            <a:endParaRPr lang="en-US" altLang="zh-CN" sz="1000" dirty="0">
              <a:latin typeface="楷体_GB2312" pitchFamily="49" charset="-122"/>
            </a:endParaRPr>
          </a:p>
          <a:p>
            <a:pPr lvl="1">
              <a:buClr>
                <a:srgbClr val="800080"/>
              </a:buClr>
              <a:buSzPct val="50000"/>
              <a:buFont typeface="Wingdings" pitchFamily="2" charset="2"/>
              <a:buChar char="l"/>
            </a:pPr>
            <a:r>
              <a:rPr lang="en-US" altLang="zh-CN" sz="2800" dirty="0">
                <a:solidFill>
                  <a:srgbClr val="800080"/>
                </a:solidFill>
                <a:latin typeface="楷体_GB2312" pitchFamily="49" charset="-122"/>
              </a:rPr>
              <a:t> </a:t>
            </a:r>
            <a:r>
              <a:rPr lang="zh-CN" altLang="en-US" sz="2800" dirty="0">
                <a:latin typeface="楷体_GB2312" pitchFamily="49" charset="-122"/>
              </a:rPr>
              <a:t>如何区分</a:t>
            </a:r>
            <a:r>
              <a:rPr lang="zh-CN" altLang="en-US" sz="2800" dirty="0">
                <a:solidFill>
                  <a:srgbClr val="800080"/>
                </a:solidFill>
                <a:latin typeface="楷体_GB2312" pitchFamily="49" charset="-122"/>
              </a:rPr>
              <a:t>标识符</a:t>
            </a:r>
            <a:r>
              <a:rPr lang="zh-CN" altLang="en-US" sz="2800" dirty="0">
                <a:latin typeface="楷体_GB2312" pitchFamily="49" charset="-122"/>
              </a:rPr>
              <a:t>与</a:t>
            </a:r>
            <a:r>
              <a:rPr lang="zh-CN" altLang="en-US" sz="2800" dirty="0">
                <a:solidFill>
                  <a:srgbClr val="800080"/>
                </a:solidFill>
                <a:latin typeface="楷体_GB2312" pitchFamily="49" charset="-122"/>
              </a:rPr>
              <a:t>保留字</a:t>
            </a:r>
          </a:p>
          <a:p>
            <a:pPr lvl="1">
              <a:buClr>
                <a:srgbClr val="800080"/>
              </a:buClr>
              <a:buSzPct val="50000"/>
              <a:buFont typeface="Wingdings" pitchFamily="2" charset="2"/>
              <a:buNone/>
            </a:pPr>
            <a:endParaRPr lang="zh-CN" altLang="en-US" sz="1000" dirty="0">
              <a:solidFill>
                <a:srgbClr val="800080"/>
              </a:solidFill>
              <a:latin typeface="楷体_GB2312" pitchFamily="49" charset="-122"/>
            </a:endParaRPr>
          </a:p>
          <a:p>
            <a:pPr lvl="1">
              <a:buClr>
                <a:srgbClr val="800080"/>
              </a:buClr>
              <a:buSzPct val="50000"/>
              <a:buFont typeface="Wingdings" pitchFamily="2" charset="2"/>
              <a:buNone/>
            </a:pPr>
            <a:r>
              <a:rPr lang="zh-CN" altLang="en-US" sz="2400" dirty="0">
                <a:latin typeface="楷体_GB2312" pitchFamily="49" charset="-122"/>
              </a:rPr>
              <a:t>  预设一个保留字表，通过查表来确定是否保留字</a:t>
            </a:r>
            <a:endParaRPr lang="zh-CN" altLang="en-US" sz="2400" dirty="0"/>
          </a:p>
          <a:p>
            <a:pPr lvl="1">
              <a:buClr>
                <a:srgbClr val="800080"/>
              </a:buClr>
              <a:buSzPct val="50000"/>
              <a:buFont typeface="Wingdings" pitchFamily="2" charset="2"/>
              <a:buNone/>
            </a:pPr>
            <a:endParaRPr lang="zh-CN" altLang="en-US" sz="1000" dirty="0">
              <a:latin typeface="楷体_GB2312" pitchFamily="49" charset="-122"/>
            </a:endParaRPr>
          </a:p>
          <a:p>
            <a:pPr lvl="1">
              <a:buClr>
                <a:srgbClr val="800080"/>
              </a:buClr>
              <a:buSzPct val="50000"/>
              <a:buFont typeface="Wingdings" pitchFamily="2" charset="2"/>
              <a:buChar char="l"/>
            </a:pPr>
            <a:r>
              <a:rPr lang="zh-CN" altLang="en-US" sz="2800" dirty="0">
                <a:latin typeface="楷体_GB2312" pitchFamily="49" charset="-122"/>
              </a:rPr>
              <a:t> </a:t>
            </a:r>
            <a:r>
              <a:rPr lang="zh-CN" altLang="en-US" sz="2800" dirty="0">
                <a:solidFill>
                  <a:srgbClr val="800080"/>
                </a:solidFill>
                <a:latin typeface="楷体_GB2312" pitchFamily="49" charset="-122"/>
              </a:rPr>
              <a:t>字符退还</a:t>
            </a:r>
            <a:r>
              <a:rPr lang="zh-CN" altLang="en-US" dirty="0"/>
              <a:t>  </a:t>
            </a:r>
            <a:endParaRPr lang="zh-CN" altLang="en-US" sz="2800" dirty="0">
              <a:latin typeface="楷体_GB2312" pitchFamily="49" charset="-122"/>
            </a:endParaRPr>
          </a:p>
          <a:p>
            <a:pPr lvl="1">
              <a:buClr>
                <a:srgbClr val="800080"/>
              </a:buClr>
              <a:buSzPct val="50000"/>
              <a:buFont typeface="Wingdings" pitchFamily="2" charset="2"/>
              <a:buNone/>
            </a:pPr>
            <a:endParaRPr lang="zh-CN" altLang="en-US" sz="1000" dirty="0">
              <a:latin typeface="楷体_GB2312" pitchFamily="49" charset="-122"/>
            </a:endParaRPr>
          </a:p>
          <a:p>
            <a:pPr lvl="1">
              <a:buClr>
                <a:srgbClr val="800080"/>
              </a:buClr>
              <a:buSzPct val="50000"/>
              <a:buFont typeface="Wingdings" pitchFamily="2" charset="2"/>
              <a:buNone/>
            </a:pPr>
            <a:r>
              <a:rPr lang="zh-CN" altLang="en-US" sz="2400" dirty="0">
                <a:latin typeface="楷体_GB2312" pitchFamily="49" charset="-122"/>
              </a:rPr>
              <a:t>  在识别双符号运算符之类的单词时，要注意到可能</a:t>
            </a:r>
          </a:p>
          <a:p>
            <a:pPr lvl="1">
              <a:buClr>
                <a:srgbClr val="800080"/>
              </a:buClr>
              <a:buSzPct val="50000"/>
              <a:buFont typeface="Wingdings" pitchFamily="2" charset="2"/>
              <a:buNone/>
            </a:pPr>
            <a:r>
              <a:rPr lang="zh-CN" altLang="en-US" sz="2400" dirty="0">
                <a:latin typeface="楷体_GB2312" pitchFamily="49" charset="-122"/>
              </a:rPr>
              <a:t>  需要进行字符退还</a:t>
            </a:r>
          </a:p>
          <a:p>
            <a:pPr lvl="1">
              <a:buClr>
                <a:srgbClr val="800080"/>
              </a:buClr>
              <a:buSzPct val="50000"/>
              <a:buFont typeface="Wingdings" pitchFamily="2" charset="2"/>
              <a:buNone/>
            </a:pPr>
            <a:endParaRPr lang="zh-CN" altLang="en-US" sz="1000" dirty="0"/>
          </a:p>
          <a:p>
            <a:pPr lvl="1">
              <a:buClr>
                <a:srgbClr val="800080"/>
              </a:buClr>
              <a:buSzPct val="50000"/>
              <a:buFont typeface="Wingdings" pitchFamily="2" charset="2"/>
              <a:buNone/>
            </a:pPr>
            <a:r>
              <a:rPr lang="zh-CN" altLang="en-US" sz="2400" dirty="0">
                <a:latin typeface="楷体_GB2312" pitchFamily="49" charset="-122"/>
              </a:rPr>
              <a:t>  例</a:t>
            </a:r>
            <a:r>
              <a:rPr lang="en-US" altLang="zh-CN" sz="2400" dirty="0">
                <a:latin typeface="楷体_GB2312" pitchFamily="49" charset="-122"/>
              </a:rPr>
              <a:t>:</a:t>
            </a:r>
            <a:r>
              <a:rPr lang="zh-CN" altLang="en-US" sz="2400" dirty="0">
                <a:latin typeface="楷体_GB2312" pitchFamily="49" charset="-122"/>
              </a:rPr>
              <a:t>在读取字符</a:t>
            </a:r>
            <a:r>
              <a:rPr lang="zh-CN" altLang="en-US" sz="2400" dirty="0">
                <a:latin typeface="Arial"/>
              </a:rPr>
              <a:t>‘</a:t>
            </a:r>
            <a:r>
              <a:rPr lang="en-US" altLang="zh-CN" sz="2400" dirty="0">
                <a:latin typeface="楷体_GB2312" pitchFamily="49" charset="-122"/>
              </a:rPr>
              <a:t>&lt;</a:t>
            </a:r>
            <a:r>
              <a:rPr lang="en-US" altLang="zh-CN" sz="2400" dirty="0">
                <a:latin typeface="Arial"/>
              </a:rPr>
              <a:t>’</a:t>
            </a:r>
            <a:r>
              <a:rPr lang="zh-CN" altLang="en-US" sz="2400" dirty="0">
                <a:latin typeface="楷体_GB2312" pitchFamily="49" charset="-122"/>
              </a:rPr>
              <a:t>后，若下一字符不是</a:t>
            </a:r>
            <a:r>
              <a:rPr lang="zh-CN" altLang="en-US" sz="2400" dirty="0">
                <a:latin typeface="Arial"/>
              </a:rPr>
              <a:t>‘</a:t>
            </a:r>
            <a:r>
              <a:rPr lang="en-US" altLang="zh-CN" sz="2400" dirty="0">
                <a:latin typeface="楷体_GB2312" pitchFamily="49" charset="-122"/>
              </a:rPr>
              <a:t>=</a:t>
            </a:r>
            <a:r>
              <a:rPr lang="en-US" altLang="zh-CN" sz="2400" dirty="0">
                <a:latin typeface="Arial"/>
              </a:rPr>
              <a:t>’</a:t>
            </a:r>
            <a:r>
              <a:rPr lang="zh-CN" altLang="en-US" sz="2400" dirty="0">
                <a:latin typeface="楷体_GB2312" pitchFamily="49" charset="-122"/>
              </a:rPr>
              <a:t>，则识别</a:t>
            </a:r>
          </a:p>
          <a:p>
            <a:pPr lvl="1">
              <a:buClr>
                <a:srgbClr val="800080"/>
              </a:buClr>
              <a:buSzPct val="50000"/>
              <a:buFont typeface="Wingdings" pitchFamily="2" charset="2"/>
              <a:buNone/>
            </a:pPr>
            <a:r>
              <a:rPr lang="zh-CN" altLang="en-US" sz="2400" dirty="0">
                <a:latin typeface="楷体_GB2312" pitchFamily="49" charset="-122"/>
              </a:rPr>
              <a:t>  的单词是小于号</a:t>
            </a:r>
            <a:r>
              <a:rPr lang="zh-CN" altLang="en-US" sz="2400" dirty="0">
                <a:latin typeface="Arial"/>
              </a:rPr>
              <a:t>‘</a:t>
            </a:r>
            <a:r>
              <a:rPr lang="en-US" altLang="zh-CN" sz="2400" dirty="0">
                <a:latin typeface="楷体_GB2312" pitchFamily="49" charset="-122"/>
              </a:rPr>
              <a:t>&lt;</a:t>
            </a:r>
            <a:r>
              <a:rPr lang="en-US" altLang="zh-CN" sz="2400" dirty="0">
                <a:latin typeface="Arial"/>
              </a:rPr>
              <a:t>’</a:t>
            </a:r>
            <a:r>
              <a:rPr lang="zh-CN" altLang="en-US" sz="2400" dirty="0">
                <a:latin typeface="楷体_GB2312" pitchFamily="49" charset="-122"/>
              </a:rPr>
              <a:t>，但要退还这个非 </a:t>
            </a:r>
            <a:r>
              <a:rPr lang="en-US" altLang="zh-CN" sz="2400" dirty="0">
                <a:latin typeface="楷体_GB2312" pitchFamily="49" charset="-122"/>
              </a:rPr>
              <a:t>&lt; </a:t>
            </a:r>
            <a:r>
              <a:rPr lang="zh-CN" altLang="en-US" sz="2400" dirty="0">
                <a:latin typeface="楷体_GB2312" pitchFamily="49" charset="-122"/>
              </a:rPr>
              <a:t>字符，以</a:t>
            </a:r>
          </a:p>
          <a:p>
            <a:pPr lvl="1">
              <a:buClr>
                <a:srgbClr val="800080"/>
              </a:buClr>
              <a:buSzPct val="50000"/>
              <a:buFont typeface="Wingdings" pitchFamily="2" charset="2"/>
              <a:buNone/>
            </a:pPr>
            <a:r>
              <a:rPr lang="zh-CN" altLang="en-US" sz="2400" dirty="0">
                <a:latin typeface="楷体_GB2312" pitchFamily="49" charset="-122"/>
              </a:rPr>
              <a:t>  保证下一次仍读到那个非 </a:t>
            </a:r>
            <a:r>
              <a:rPr lang="en-US" altLang="zh-CN" sz="2400" dirty="0">
                <a:latin typeface="楷体_GB2312" pitchFamily="49" charset="-122"/>
              </a:rPr>
              <a:t>&lt; </a:t>
            </a:r>
            <a:r>
              <a:rPr lang="zh-CN" altLang="en-US" sz="2400" dirty="0">
                <a:latin typeface="楷体_GB2312" pitchFamily="49" charset="-122"/>
              </a:rPr>
              <a:t>字符</a:t>
            </a:r>
            <a:r>
              <a:rPr lang="zh-CN" altLang="en-US" dirty="0"/>
              <a:t> </a:t>
            </a:r>
          </a:p>
        </p:txBody>
      </p:sp>
    </p:spTree>
  </p:cSld>
  <p:clrMapOvr>
    <a:masterClrMapping/>
  </p:clrMapOvr>
  <p:transition spd="med" advClick="0">
    <p:wipe dir="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29" name="Text Box 25"/>
          <p:cNvSpPr txBox="1">
            <a:spLocks noChangeArrowheads="1"/>
          </p:cNvSpPr>
          <p:nvPr/>
        </p:nvSpPr>
        <p:spPr bwMode="auto">
          <a:xfrm>
            <a:off x="1428728" y="500042"/>
            <a:ext cx="5562600" cy="1160463"/>
          </a:xfrm>
          <a:prstGeom prst="rect">
            <a:avLst/>
          </a:prstGeom>
          <a:noFill/>
          <a:ln w="9525">
            <a:noFill/>
            <a:miter lim="800000"/>
            <a:headEnd/>
            <a:tailEnd/>
          </a:ln>
          <a:effectLst/>
        </p:spPr>
        <p:txBody>
          <a:bodyPr>
            <a:spAutoFit/>
          </a:bodyPr>
          <a:lstStyle/>
          <a:p>
            <a:pPr>
              <a:spcBef>
                <a:spcPct val="50000"/>
              </a:spcBef>
            </a:pPr>
            <a:r>
              <a:rPr lang="zh-CN" altLang="en-US" sz="2800" u="sng" dirty="0">
                <a:solidFill>
                  <a:schemeClr val="accent5">
                    <a:lumMod val="10000"/>
                  </a:schemeClr>
                </a:solidFill>
                <a:latin typeface="Verdana" pitchFamily="34" charset="0"/>
              </a:rPr>
              <a:t>例</a:t>
            </a:r>
            <a:r>
              <a:rPr lang="en-US" altLang="zh-CN" sz="2800" u="sng" dirty="0">
                <a:solidFill>
                  <a:schemeClr val="accent5">
                    <a:lumMod val="10000"/>
                  </a:schemeClr>
                </a:solidFill>
                <a:latin typeface="Verdana" pitchFamily="34" charset="0"/>
              </a:rPr>
              <a:t>2</a:t>
            </a:r>
            <a:r>
              <a:rPr lang="zh-CN" altLang="en-US" sz="2800" u="sng" dirty="0">
                <a:solidFill>
                  <a:schemeClr val="accent5">
                    <a:lumMod val="10000"/>
                  </a:schemeClr>
                </a:solidFill>
                <a:latin typeface="Verdana" pitchFamily="34" charset="0"/>
              </a:rPr>
              <a:t>：</a:t>
            </a:r>
            <a:r>
              <a:rPr lang="en-US" altLang="zh-CN" sz="2800" u="sng" dirty="0">
                <a:solidFill>
                  <a:schemeClr val="accent5">
                    <a:lumMod val="10000"/>
                  </a:schemeClr>
                </a:solidFill>
                <a:latin typeface="Verdana" pitchFamily="34" charset="0"/>
              </a:rPr>
              <a:t>M</a:t>
            </a:r>
            <a:r>
              <a:rPr lang="zh-CN" altLang="en-US" sz="2800" u="sng" dirty="0">
                <a:solidFill>
                  <a:schemeClr val="accent5">
                    <a:lumMod val="10000"/>
                  </a:schemeClr>
                </a:solidFill>
                <a:latin typeface="Verdana" pitchFamily="34" charset="0"/>
              </a:rPr>
              <a:t>状态图如下：</a:t>
            </a:r>
          </a:p>
          <a:p>
            <a:pPr>
              <a:spcBef>
                <a:spcPct val="50000"/>
              </a:spcBef>
              <a:buNone/>
            </a:pPr>
            <a:r>
              <a:rPr lang="zh-CN" altLang="en-US" sz="2800" u="sng" dirty="0">
                <a:solidFill>
                  <a:schemeClr val="accent5">
                    <a:lumMod val="10000"/>
                  </a:schemeClr>
                </a:solidFill>
                <a:latin typeface="Verdana" pitchFamily="34" charset="0"/>
              </a:rPr>
              <a:t>求正规式</a:t>
            </a:r>
            <a:r>
              <a:rPr lang="en-US" altLang="zh-CN" sz="2800" u="sng" dirty="0">
                <a:solidFill>
                  <a:schemeClr val="accent5">
                    <a:lumMod val="10000"/>
                  </a:schemeClr>
                </a:solidFill>
                <a:latin typeface="Verdana" pitchFamily="34" charset="0"/>
              </a:rPr>
              <a:t>R</a:t>
            </a:r>
            <a:r>
              <a:rPr lang="zh-CN" altLang="en-US" sz="2800" u="sng" dirty="0">
                <a:solidFill>
                  <a:schemeClr val="accent5">
                    <a:lumMod val="10000"/>
                  </a:schemeClr>
                </a:solidFill>
                <a:latin typeface="Verdana" pitchFamily="34" charset="0"/>
              </a:rPr>
              <a:t>，是</a:t>
            </a:r>
            <a:r>
              <a:rPr lang="en-US" altLang="zh-CN" sz="2800" u="sng" dirty="0">
                <a:solidFill>
                  <a:schemeClr val="accent5">
                    <a:lumMod val="10000"/>
                  </a:schemeClr>
                </a:solidFill>
                <a:latin typeface="Verdana" pitchFamily="34" charset="0"/>
              </a:rPr>
              <a:t>L(R)=L(M).</a:t>
            </a:r>
          </a:p>
        </p:txBody>
      </p:sp>
      <p:pic>
        <p:nvPicPr>
          <p:cNvPr id="26" name="图片 25" descr="图片5.jpg"/>
          <p:cNvPicPr>
            <a:picLocks noChangeAspect="1"/>
          </p:cNvPicPr>
          <p:nvPr/>
        </p:nvPicPr>
        <p:blipFill>
          <a:blip r:embed="rId2"/>
          <a:stretch>
            <a:fillRect/>
          </a:stretch>
        </p:blipFill>
        <p:spPr>
          <a:xfrm>
            <a:off x="1785918" y="2000240"/>
            <a:ext cx="4828032" cy="4401312"/>
          </a:xfrm>
          <a:prstGeom prst="rect">
            <a:avLst/>
          </a:prstGeom>
        </p:spPr>
      </p:pic>
    </p:spTree>
  </p:cSld>
  <p:clrMapOvr>
    <a:masterClrMapping/>
  </p:clrMapOvr>
  <p:transition spd="med">
    <p:wipe dir="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ext Box 2"/>
          <p:cNvSpPr txBox="1">
            <a:spLocks noChangeArrowheads="1"/>
          </p:cNvSpPr>
          <p:nvPr/>
        </p:nvSpPr>
        <p:spPr bwMode="auto">
          <a:xfrm>
            <a:off x="1928794" y="428604"/>
            <a:ext cx="4248152" cy="584775"/>
          </a:xfrm>
          <a:prstGeom prst="rect">
            <a:avLst/>
          </a:prstGeom>
          <a:noFill/>
          <a:ln w="9525">
            <a:noFill/>
            <a:miter lim="800000"/>
            <a:headEnd/>
            <a:tailEnd/>
          </a:ln>
          <a:effectLst/>
        </p:spPr>
        <p:txBody>
          <a:bodyPr wrap="square">
            <a:spAutoFit/>
          </a:bodyPr>
          <a:lstStyle/>
          <a:p>
            <a:pPr>
              <a:spcBef>
                <a:spcPct val="50000"/>
              </a:spcBef>
              <a:buNone/>
            </a:pPr>
            <a:r>
              <a:rPr lang="zh-CN" altLang="en-US" dirty="0">
                <a:latin typeface="Verdana" pitchFamily="34" charset="0"/>
              </a:rPr>
              <a:t>解：加</a:t>
            </a:r>
            <a:r>
              <a:rPr lang="en-US" altLang="zh-CN" dirty="0" err="1">
                <a:latin typeface="Verdana" pitchFamily="34" charset="0"/>
              </a:rPr>
              <a:t>x,y</a:t>
            </a:r>
            <a:r>
              <a:rPr lang="zh-CN" altLang="en-US" dirty="0">
                <a:latin typeface="Verdana" pitchFamily="34" charset="0"/>
              </a:rPr>
              <a:t>结点。</a:t>
            </a:r>
          </a:p>
        </p:txBody>
      </p:sp>
      <p:pic>
        <p:nvPicPr>
          <p:cNvPr id="33" name="图片 32" descr="图片6.jpg"/>
          <p:cNvPicPr>
            <a:picLocks noChangeAspect="1"/>
          </p:cNvPicPr>
          <p:nvPr/>
        </p:nvPicPr>
        <p:blipFill>
          <a:blip r:embed="rId2"/>
          <a:stretch>
            <a:fillRect/>
          </a:stretch>
        </p:blipFill>
        <p:spPr>
          <a:xfrm>
            <a:off x="1643042" y="1357298"/>
            <a:ext cx="5693664" cy="4401312"/>
          </a:xfrm>
          <a:prstGeom prst="rect">
            <a:avLst/>
          </a:prstGeom>
        </p:spPr>
      </p:pic>
    </p:spTree>
  </p:cSld>
  <p:clrMapOvr>
    <a:masterClrMapping/>
  </p:clrMapOvr>
  <p:transition spd="med">
    <p:wipe dir="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9.jpg"/>
          <p:cNvPicPr>
            <a:picLocks noChangeAspect="1"/>
          </p:cNvPicPr>
          <p:nvPr/>
        </p:nvPicPr>
        <p:blipFill>
          <a:blip r:embed="rId2"/>
          <a:stretch>
            <a:fillRect/>
          </a:stretch>
        </p:blipFill>
        <p:spPr>
          <a:xfrm>
            <a:off x="1714480" y="214290"/>
            <a:ext cx="5693664" cy="3712464"/>
          </a:xfrm>
          <a:prstGeom prst="rect">
            <a:avLst/>
          </a:prstGeom>
        </p:spPr>
      </p:pic>
      <p:pic>
        <p:nvPicPr>
          <p:cNvPr id="5" name="图片 4" descr="图片10.jpg"/>
          <p:cNvPicPr>
            <a:picLocks noChangeAspect="1"/>
          </p:cNvPicPr>
          <p:nvPr/>
        </p:nvPicPr>
        <p:blipFill>
          <a:blip r:embed="rId3"/>
          <a:stretch>
            <a:fillRect/>
          </a:stretch>
        </p:blipFill>
        <p:spPr>
          <a:xfrm>
            <a:off x="1785918" y="4071942"/>
            <a:ext cx="5474208" cy="2346960"/>
          </a:xfrm>
          <a:prstGeom prst="rect">
            <a:avLst/>
          </a:prstGeom>
        </p:spPr>
      </p:pic>
    </p:spTree>
  </p:cSld>
  <p:clrMapOvr>
    <a:masterClrMapping/>
  </p:clrMapOvr>
  <p:transition spd="med" advClick="0">
    <p:wipe dir="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83" name="Text Box 7"/>
          <p:cNvSpPr txBox="1">
            <a:spLocks noChangeArrowheads="1"/>
          </p:cNvSpPr>
          <p:nvPr/>
        </p:nvSpPr>
        <p:spPr bwMode="auto">
          <a:xfrm>
            <a:off x="857224" y="4500570"/>
            <a:ext cx="7672414" cy="523220"/>
          </a:xfrm>
          <a:prstGeom prst="rect">
            <a:avLst/>
          </a:prstGeom>
          <a:noFill/>
          <a:ln w="9525">
            <a:noFill/>
            <a:miter lim="800000"/>
            <a:headEnd/>
            <a:tailEnd/>
          </a:ln>
          <a:effectLst/>
        </p:spPr>
        <p:txBody>
          <a:bodyPr wrap="square">
            <a:spAutoFit/>
          </a:bodyPr>
          <a:lstStyle/>
          <a:p>
            <a:pPr>
              <a:spcBef>
                <a:spcPct val="50000"/>
              </a:spcBef>
            </a:pPr>
            <a:r>
              <a:rPr lang="zh-CN" altLang="en-US" sz="2800" dirty="0">
                <a:latin typeface="Verdana" pitchFamily="34" charset="0"/>
              </a:rPr>
              <a:t>所以 </a:t>
            </a:r>
            <a:r>
              <a:rPr lang="en-US" altLang="zh-CN" sz="2800" dirty="0">
                <a:latin typeface="Verdana" pitchFamily="34" charset="0"/>
              </a:rPr>
              <a:t>L(R) =(</a:t>
            </a:r>
            <a:r>
              <a:rPr lang="en-US" altLang="zh-CN" sz="2800" dirty="0" err="1" smtClean="0">
                <a:latin typeface="Verdana" pitchFamily="34" charset="0"/>
              </a:rPr>
              <a:t>a|b</a:t>
            </a:r>
            <a:r>
              <a:rPr lang="en-US" altLang="zh-CN" sz="2800" dirty="0">
                <a:latin typeface="Verdana" pitchFamily="34" charset="0"/>
              </a:rPr>
              <a:t>)</a:t>
            </a:r>
            <a:r>
              <a:rPr lang="en-US" altLang="zh-CN" sz="2800" baseline="30000" dirty="0">
                <a:latin typeface="Verdana" pitchFamily="34" charset="0"/>
              </a:rPr>
              <a:t>*</a:t>
            </a:r>
            <a:r>
              <a:rPr lang="en-US" altLang="zh-CN" sz="2800" dirty="0">
                <a:latin typeface="Verdana" pitchFamily="34" charset="0"/>
              </a:rPr>
              <a:t>(</a:t>
            </a:r>
            <a:r>
              <a:rPr lang="en-US" altLang="zh-CN" sz="2800" dirty="0" err="1" smtClean="0">
                <a:latin typeface="Verdana" pitchFamily="34" charset="0"/>
              </a:rPr>
              <a:t>aa|bb</a:t>
            </a:r>
            <a:r>
              <a:rPr lang="en-US" altLang="zh-CN" sz="2800" dirty="0">
                <a:latin typeface="Verdana" pitchFamily="34" charset="0"/>
              </a:rPr>
              <a:t>)(</a:t>
            </a:r>
            <a:r>
              <a:rPr lang="en-US" altLang="zh-CN" sz="2800" dirty="0" err="1" smtClean="0">
                <a:latin typeface="Verdana" pitchFamily="34" charset="0"/>
              </a:rPr>
              <a:t>a|b</a:t>
            </a:r>
            <a:r>
              <a:rPr lang="en-US" altLang="zh-CN" sz="2800" dirty="0">
                <a:latin typeface="Verdana" pitchFamily="34" charset="0"/>
              </a:rPr>
              <a:t>)</a:t>
            </a:r>
            <a:r>
              <a:rPr lang="en-US" altLang="zh-CN" sz="2800" baseline="30000" dirty="0">
                <a:latin typeface="Verdana" pitchFamily="34" charset="0"/>
              </a:rPr>
              <a:t>*</a:t>
            </a:r>
            <a:endParaRPr lang="en-US" altLang="zh-CN" sz="2800" dirty="0">
              <a:latin typeface="Verdana" pitchFamily="34" charset="0"/>
            </a:endParaRPr>
          </a:p>
        </p:txBody>
      </p:sp>
      <p:pic>
        <p:nvPicPr>
          <p:cNvPr id="9" name="图片 8" descr="图片11.jpg"/>
          <p:cNvPicPr>
            <a:picLocks noChangeAspect="1"/>
          </p:cNvPicPr>
          <p:nvPr/>
        </p:nvPicPr>
        <p:blipFill>
          <a:blip r:embed="rId2"/>
          <a:stretch>
            <a:fillRect/>
          </a:stretch>
        </p:blipFill>
        <p:spPr>
          <a:xfrm>
            <a:off x="1500166" y="2285992"/>
            <a:ext cx="5888736" cy="975360"/>
          </a:xfrm>
          <a:prstGeom prst="rect">
            <a:avLst/>
          </a:prstGeom>
        </p:spPr>
      </p:pic>
    </p:spTree>
  </p:cSld>
  <p:clrMapOvr>
    <a:masterClrMapping/>
  </p:clrMapOvr>
  <p:transition spd="med">
    <p:wipe dir="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AutoShape 1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7654" name="AutoShape 2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7655" name="AutoShape 2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7656" name="AutoShape 2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7658" name="Text Box 26"/>
          <p:cNvSpPr txBox="1">
            <a:spLocks noChangeArrowheads="1"/>
          </p:cNvSpPr>
          <p:nvPr/>
        </p:nvSpPr>
        <p:spPr bwMode="auto">
          <a:xfrm>
            <a:off x="1187450" y="2514600"/>
            <a:ext cx="7878763" cy="457200"/>
          </a:xfrm>
          <a:prstGeom prst="rect">
            <a:avLst/>
          </a:prstGeom>
          <a:noFill/>
          <a:ln w="9525">
            <a:noFill/>
            <a:miter lim="800000"/>
            <a:headEnd/>
            <a:tailEnd/>
          </a:ln>
        </p:spPr>
        <p:txBody>
          <a:bodyPr>
            <a:spAutoFit/>
          </a:bodyPr>
          <a:lstStyle/>
          <a:p>
            <a:pPr algn="just">
              <a:buFontTx/>
              <a:buNone/>
            </a:pPr>
            <a:r>
              <a:rPr lang="zh-CN" altLang="en-US" sz="2400">
                <a:solidFill>
                  <a:srgbClr val="800080"/>
                </a:solidFill>
              </a:rPr>
              <a:t>基础</a:t>
            </a:r>
            <a:r>
              <a:rPr lang="en-US" altLang="zh-CN" sz="2400">
                <a:solidFill>
                  <a:srgbClr val="800080"/>
                </a:solidFill>
              </a:rPr>
              <a:t>:</a:t>
            </a:r>
            <a:endParaRPr lang="en-US" altLang="zh-CN" sz="2400">
              <a:cs typeface="Times New Roman" pitchFamily="18" charset="0"/>
              <a:sym typeface="Symbol" pitchFamily="18" charset="2"/>
            </a:endParaRPr>
          </a:p>
        </p:txBody>
      </p:sp>
      <p:grpSp>
        <p:nvGrpSpPr>
          <p:cNvPr id="2" name="Group 27"/>
          <p:cNvGrpSpPr>
            <a:grpSpLocks/>
          </p:cNvGrpSpPr>
          <p:nvPr/>
        </p:nvGrpSpPr>
        <p:grpSpPr bwMode="auto">
          <a:xfrm>
            <a:off x="1797050" y="2708275"/>
            <a:ext cx="6343650" cy="949325"/>
            <a:chOff x="816" y="1706"/>
            <a:chExt cx="3996" cy="598"/>
          </a:xfrm>
        </p:grpSpPr>
        <p:sp>
          <p:nvSpPr>
            <p:cNvPr id="27666" name="Rectangle 28"/>
            <p:cNvSpPr>
              <a:spLocks noChangeArrowheads="1"/>
            </p:cNvSpPr>
            <p:nvPr/>
          </p:nvSpPr>
          <p:spPr bwMode="auto">
            <a:xfrm>
              <a:off x="816" y="1872"/>
              <a:ext cx="1632" cy="288"/>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400" i="1"/>
                <a:t>1 </a:t>
              </a:r>
              <a:r>
                <a:rPr lang="zh-CN" altLang="en-US" sz="2400">
                  <a:sym typeface="Symbol" pitchFamily="18" charset="2"/>
                </a:rPr>
                <a:t>对于 </a:t>
              </a:r>
              <a:r>
                <a:rPr lang="zh-CN" altLang="en-US" sz="2400" i="1">
                  <a:solidFill>
                    <a:srgbClr val="800080"/>
                  </a:solidFill>
                  <a:sym typeface="Symbol" pitchFamily="18" charset="2"/>
                </a:rPr>
                <a:t></a:t>
              </a:r>
              <a:r>
                <a:rPr lang="zh-CN" altLang="en-US" sz="2400" i="1">
                  <a:sym typeface="Symbol" pitchFamily="18" charset="2"/>
                </a:rPr>
                <a:t> ，</a:t>
              </a:r>
              <a:r>
                <a:rPr lang="zh-CN" altLang="en-US" sz="2400">
                  <a:sym typeface="Symbol" pitchFamily="18" charset="2"/>
                </a:rPr>
                <a:t>构造为</a:t>
              </a:r>
              <a:endParaRPr lang="zh-CN" altLang="en-US" sz="2400" i="1">
                <a:solidFill>
                  <a:srgbClr val="800080"/>
                </a:solidFill>
                <a:sym typeface="Symbol" pitchFamily="18" charset="2"/>
              </a:endParaRPr>
            </a:p>
          </p:txBody>
        </p:sp>
        <p:sp>
          <p:nvSpPr>
            <p:cNvPr id="27667" name="Rectangle 29"/>
            <p:cNvSpPr>
              <a:spLocks noChangeArrowheads="1"/>
            </p:cNvSpPr>
            <p:nvPr/>
          </p:nvSpPr>
          <p:spPr bwMode="auto">
            <a:xfrm>
              <a:off x="3832" y="1776"/>
              <a:ext cx="200" cy="288"/>
            </a:xfrm>
            <a:prstGeom prst="rect">
              <a:avLst/>
            </a:prstGeom>
            <a:noFill/>
            <a:ln w="9525">
              <a:noFill/>
              <a:miter lim="800000"/>
              <a:headEnd/>
              <a:tailEnd/>
            </a:ln>
          </p:spPr>
          <p:txBody>
            <a:bodyPr wrap="none">
              <a:spAutoFit/>
            </a:bodyPr>
            <a:lstStyle/>
            <a:p>
              <a:pPr>
                <a:buFontTx/>
                <a:buNone/>
              </a:pPr>
              <a:r>
                <a:rPr lang="en-US" altLang="zh-CN" sz="2400" i="1">
                  <a:solidFill>
                    <a:srgbClr val="800080"/>
                  </a:solidFill>
                  <a:sym typeface="Symbol" pitchFamily="18" charset="2"/>
                </a:rPr>
                <a:t></a:t>
              </a:r>
            </a:p>
          </p:txBody>
        </p:sp>
        <p:graphicFrame>
          <p:nvGraphicFramePr>
            <p:cNvPr id="27652" name="Object 30"/>
            <p:cNvGraphicFramePr>
              <a:graphicFrameLocks noChangeAspect="1"/>
            </p:cNvGraphicFramePr>
            <p:nvPr/>
          </p:nvGraphicFramePr>
          <p:xfrm>
            <a:off x="2976" y="1706"/>
            <a:ext cx="1836" cy="598"/>
          </p:xfrm>
          <a:graphic>
            <a:graphicData uri="http://schemas.openxmlformats.org/presentationml/2006/ole">
              <p:oleObj spid="_x0000_s748548" name="VISIO" r:id="rId3" imgW="2914200" imgH="948960" progId="Visio.Drawing.11">
                <p:embed/>
              </p:oleObj>
            </a:graphicData>
          </a:graphic>
        </p:graphicFrame>
      </p:grpSp>
      <p:grpSp>
        <p:nvGrpSpPr>
          <p:cNvPr id="3" name="Group 31"/>
          <p:cNvGrpSpPr>
            <a:grpSpLocks/>
          </p:cNvGrpSpPr>
          <p:nvPr/>
        </p:nvGrpSpPr>
        <p:grpSpPr bwMode="auto">
          <a:xfrm>
            <a:off x="1797050" y="5029200"/>
            <a:ext cx="6324600" cy="949325"/>
            <a:chOff x="816" y="3168"/>
            <a:chExt cx="3984" cy="598"/>
          </a:xfrm>
        </p:grpSpPr>
        <p:sp>
          <p:nvSpPr>
            <p:cNvPr id="27664" name="Rectangle 32"/>
            <p:cNvSpPr>
              <a:spLocks noChangeArrowheads="1"/>
            </p:cNvSpPr>
            <p:nvPr/>
          </p:nvSpPr>
          <p:spPr bwMode="auto">
            <a:xfrm>
              <a:off x="816" y="3216"/>
              <a:ext cx="1776" cy="288"/>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400" i="1"/>
                <a:t>3 </a:t>
              </a:r>
              <a:r>
                <a:rPr lang="zh-CN" altLang="en-US" sz="2400">
                  <a:sym typeface="Symbol" pitchFamily="18" charset="2"/>
                </a:rPr>
                <a:t>对于 </a:t>
              </a:r>
              <a:r>
                <a:rPr lang="en-US" altLang="zh-CN" sz="2400" i="1">
                  <a:solidFill>
                    <a:srgbClr val="800080"/>
                  </a:solidFill>
                  <a:sym typeface="Symbol" pitchFamily="18" charset="2"/>
                </a:rPr>
                <a:t>a</a:t>
              </a:r>
              <a:r>
                <a:rPr lang="en-US" altLang="zh-CN" sz="2400" i="1">
                  <a:sym typeface="Symbol" pitchFamily="18" charset="2"/>
                </a:rPr>
                <a:t> </a:t>
              </a:r>
              <a:r>
                <a:rPr lang="zh-CN" altLang="en-US" sz="2400" i="1">
                  <a:sym typeface="Symbol" pitchFamily="18" charset="2"/>
                </a:rPr>
                <a:t>，</a:t>
              </a:r>
              <a:r>
                <a:rPr lang="zh-CN" altLang="en-US" sz="2400">
                  <a:sym typeface="Symbol" pitchFamily="18" charset="2"/>
                </a:rPr>
                <a:t>构造为</a:t>
              </a:r>
              <a:endParaRPr lang="zh-CN" altLang="en-US" sz="2400" i="1">
                <a:solidFill>
                  <a:srgbClr val="800080"/>
                </a:solidFill>
                <a:sym typeface="Symbol" pitchFamily="18" charset="2"/>
              </a:endParaRPr>
            </a:p>
          </p:txBody>
        </p:sp>
        <p:sp>
          <p:nvSpPr>
            <p:cNvPr id="27665" name="Rectangle 33"/>
            <p:cNvSpPr>
              <a:spLocks noChangeArrowheads="1"/>
            </p:cNvSpPr>
            <p:nvPr/>
          </p:nvSpPr>
          <p:spPr bwMode="auto">
            <a:xfrm>
              <a:off x="3868" y="3215"/>
              <a:ext cx="223" cy="288"/>
            </a:xfrm>
            <a:prstGeom prst="rect">
              <a:avLst/>
            </a:prstGeom>
            <a:noFill/>
            <a:ln w="9525">
              <a:noFill/>
              <a:miter lim="800000"/>
              <a:headEnd/>
              <a:tailEnd/>
            </a:ln>
          </p:spPr>
          <p:txBody>
            <a:bodyPr wrap="none">
              <a:spAutoFit/>
            </a:bodyPr>
            <a:lstStyle/>
            <a:p>
              <a:pPr>
                <a:buFontTx/>
                <a:buNone/>
              </a:pPr>
              <a:r>
                <a:rPr lang="en-US" altLang="zh-CN" sz="2400" i="1">
                  <a:solidFill>
                    <a:srgbClr val="800080"/>
                  </a:solidFill>
                  <a:sym typeface="Symbol" pitchFamily="18" charset="2"/>
                </a:rPr>
                <a:t>a</a:t>
              </a:r>
            </a:p>
          </p:txBody>
        </p:sp>
        <p:graphicFrame>
          <p:nvGraphicFramePr>
            <p:cNvPr id="27651" name="Object 34"/>
            <p:cNvGraphicFramePr>
              <a:graphicFrameLocks noChangeAspect="1"/>
            </p:cNvGraphicFramePr>
            <p:nvPr/>
          </p:nvGraphicFramePr>
          <p:xfrm>
            <a:off x="2964" y="3168"/>
            <a:ext cx="1836" cy="598"/>
          </p:xfrm>
          <a:graphic>
            <a:graphicData uri="http://schemas.openxmlformats.org/presentationml/2006/ole">
              <p:oleObj spid="_x0000_s748547" name="VISIO" r:id="rId4" imgW="2914200" imgH="948960" progId="Visio.Drawing.11">
                <p:embed/>
              </p:oleObj>
            </a:graphicData>
          </a:graphic>
        </p:graphicFrame>
      </p:grpSp>
      <p:grpSp>
        <p:nvGrpSpPr>
          <p:cNvPr id="4" name="Group 35"/>
          <p:cNvGrpSpPr>
            <a:grpSpLocks/>
          </p:cNvGrpSpPr>
          <p:nvPr/>
        </p:nvGrpSpPr>
        <p:grpSpPr bwMode="auto">
          <a:xfrm>
            <a:off x="1797050" y="3886200"/>
            <a:ext cx="6324600" cy="949325"/>
            <a:chOff x="816" y="2448"/>
            <a:chExt cx="3984" cy="598"/>
          </a:xfrm>
        </p:grpSpPr>
        <p:sp>
          <p:nvSpPr>
            <p:cNvPr id="27663" name="Rectangle 36"/>
            <p:cNvSpPr>
              <a:spLocks noChangeArrowheads="1"/>
            </p:cNvSpPr>
            <p:nvPr/>
          </p:nvSpPr>
          <p:spPr bwMode="auto">
            <a:xfrm>
              <a:off x="816" y="2496"/>
              <a:ext cx="1632" cy="518"/>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400" i="1"/>
                <a:t>2 </a:t>
              </a:r>
              <a:r>
                <a:rPr lang="zh-CN" altLang="en-US" sz="2400">
                  <a:sym typeface="Symbol" pitchFamily="18" charset="2"/>
                </a:rPr>
                <a:t>对于 </a:t>
              </a:r>
              <a:r>
                <a:rPr lang="zh-CN" altLang="en-US" sz="2400" i="1">
                  <a:solidFill>
                    <a:srgbClr val="800080"/>
                  </a:solidFill>
                  <a:sym typeface="Symbol" pitchFamily="18" charset="2"/>
                </a:rPr>
                <a:t></a:t>
              </a:r>
              <a:r>
                <a:rPr lang="zh-CN" altLang="en-US" sz="2400" i="1">
                  <a:sym typeface="Symbol" pitchFamily="18" charset="2"/>
                </a:rPr>
                <a:t> ，</a:t>
              </a:r>
              <a:r>
                <a:rPr lang="zh-CN" altLang="en-US" sz="2400">
                  <a:sym typeface="Symbol" pitchFamily="18" charset="2"/>
                </a:rPr>
                <a:t>构造为</a:t>
              </a:r>
            </a:p>
          </p:txBody>
        </p:sp>
        <p:graphicFrame>
          <p:nvGraphicFramePr>
            <p:cNvPr id="27650" name="Object 37"/>
            <p:cNvGraphicFramePr>
              <a:graphicFrameLocks noChangeAspect="1"/>
            </p:cNvGraphicFramePr>
            <p:nvPr/>
          </p:nvGraphicFramePr>
          <p:xfrm>
            <a:off x="2964" y="2448"/>
            <a:ext cx="1836" cy="598"/>
          </p:xfrm>
          <a:graphic>
            <a:graphicData uri="http://schemas.openxmlformats.org/presentationml/2006/ole">
              <p:oleObj spid="_x0000_s748546" name="VISIO" r:id="rId5" imgW="2914200" imgH="948960" progId="Visio.Drawing.11">
                <p:embed/>
              </p:oleObj>
            </a:graphicData>
          </a:graphic>
        </p:graphicFrame>
      </p:grpSp>
      <p:sp>
        <p:nvSpPr>
          <p:cNvPr id="20" name="Rectangle 2"/>
          <p:cNvSpPr txBox="1">
            <a:spLocks noChangeArrowheads="1"/>
          </p:cNvSpPr>
          <p:nvPr/>
        </p:nvSpPr>
        <p:spPr>
          <a:xfrm>
            <a:off x="714348" y="1142984"/>
            <a:ext cx="8001056" cy="1000132"/>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defRPr/>
            </a:pP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构造</a:t>
            </a: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sym typeface="Symbol" pitchFamily="18" charset="2"/>
              </a:rPr>
              <a:t></a:t>
            </a: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上的</a:t>
            </a: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NFA M’ </a:t>
            </a: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使得 </a:t>
            </a: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L(V)=L(M’)</a:t>
            </a:r>
          </a:p>
        </p:txBody>
      </p:sp>
      <p:sp>
        <p:nvSpPr>
          <p:cNvPr id="21" name="Text Box 2"/>
          <p:cNvSpPr txBox="1">
            <a:spLocks noChangeArrowheads="1"/>
          </p:cNvSpPr>
          <p:nvPr/>
        </p:nvSpPr>
        <p:spPr bwMode="auto">
          <a:xfrm>
            <a:off x="571472" y="357166"/>
            <a:ext cx="7162800" cy="519113"/>
          </a:xfrm>
          <a:prstGeom prst="rect">
            <a:avLst/>
          </a:prstGeom>
          <a:noFill/>
          <a:ln w="9525">
            <a:noFill/>
            <a:miter lim="800000"/>
            <a:headEnd/>
            <a:tailEnd/>
          </a:ln>
          <a:effectLst/>
        </p:spPr>
        <p:txBody>
          <a:bodyPr>
            <a:spAutoFit/>
          </a:bodyPr>
          <a:lstStyle/>
          <a:p>
            <a:pPr>
              <a:spcBef>
                <a:spcPct val="50000"/>
              </a:spcBef>
            </a:pPr>
            <a:r>
              <a:rPr lang="en-US" altLang="zh-CN" sz="2800" dirty="0">
                <a:latin typeface="Verdana" pitchFamily="34" charset="0"/>
              </a:rPr>
              <a:t>2</a:t>
            </a:r>
            <a:r>
              <a:rPr lang="zh-CN" altLang="en-US" sz="2800" dirty="0">
                <a:latin typeface="Verdana" pitchFamily="34" charset="0"/>
              </a:rPr>
              <a:t>、</a:t>
            </a:r>
            <a:r>
              <a:rPr lang="en-US" altLang="zh-CN" sz="2800" dirty="0" smtClean="0">
                <a:latin typeface="Verdana" pitchFamily="34" charset="0"/>
              </a:rPr>
              <a:t>L(V) </a:t>
            </a:r>
            <a:r>
              <a:rPr lang="en-US" altLang="zh-CN" sz="2800" dirty="0">
                <a:latin typeface="Verdana" pitchFamily="34" charset="0"/>
                <a:sym typeface="Symbol" pitchFamily="18" charset="2"/>
              </a:rPr>
              <a:t>NFA</a:t>
            </a:r>
            <a:r>
              <a:rPr lang="zh-CN" altLang="en-US" sz="2800" dirty="0">
                <a:latin typeface="Verdana" pitchFamily="34" charset="0"/>
                <a:sym typeface="Symbol" pitchFamily="18" charset="2"/>
              </a:rPr>
              <a:t>，从正规</a:t>
            </a:r>
            <a:r>
              <a:rPr lang="zh-CN" altLang="en-US" sz="2800" dirty="0" smtClean="0">
                <a:latin typeface="Verdana" pitchFamily="34" charset="0"/>
                <a:sym typeface="Symbol" pitchFamily="18" charset="2"/>
              </a:rPr>
              <a:t>式</a:t>
            </a:r>
            <a:r>
              <a:rPr lang="en-US" altLang="zh-CN" sz="2800" dirty="0" smtClean="0">
                <a:latin typeface="Verdana" pitchFamily="34" charset="0"/>
                <a:sym typeface="Symbol" pitchFamily="18" charset="2"/>
              </a:rPr>
              <a:t>V</a:t>
            </a:r>
            <a:r>
              <a:rPr lang="zh-CN" altLang="en-US" sz="2800" dirty="0" smtClean="0">
                <a:latin typeface="Verdana" pitchFamily="34" charset="0"/>
                <a:sym typeface="Symbol" pitchFamily="18" charset="2"/>
              </a:rPr>
              <a:t>构造</a:t>
            </a:r>
            <a:r>
              <a:rPr lang="en-US" altLang="zh-CN" sz="2800" dirty="0">
                <a:latin typeface="Verdana" pitchFamily="34" charset="0"/>
                <a:sym typeface="Symbol" pitchFamily="18" charset="2"/>
              </a:rPr>
              <a:t>NFA</a:t>
            </a:r>
            <a:endParaRPr lang="en-US" altLang="zh-CN" sz="2800" dirty="0">
              <a:latin typeface="Verdana" pitchFamily="34" charset="0"/>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Bottom)">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lide(fromBottom)">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wipe(left)">
                                      <p:cBhvr>
                                        <p:cTn id="22"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7.png"/>
          <p:cNvPicPr>
            <a:picLocks noChangeAspect="1"/>
          </p:cNvPicPr>
          <p:nvPr/>
        </p:nvPicPr>
        <p:blipFill>
          <a:blip r:embed="rId2"/>
          <a:stretch>
            <a:fillRect/>
          </a:stretch>
        </p:blipFill>
        <p:spPr>
          <a:xfrm>
            <a:off x="2571736" y="3500438"/>
            <a:ext cx="3023366" cy="859465"/>
          </a:xfrm>
          <a:prstGeom prst="rect">
            <a:avLst/>
          </a:prstGeom>
        </p:spPr>
      </p:pic>
      <p:sp>
        <p:nvSpPr>
          <p:cNvPr id="3" name="Rectangle 2"/>
          <p:cNvSpPr txBox="1">
            <a:spLocks noChangeArrowheads="1"/>
          </p:cNvSpPr>
          <p:nvPr/>
        </p:nvSpPr>
        <p:spPr>
          <a:xfrm>
            <a:off x="714348" y="1428736"/>
            <a:ext cx="7429552" cy="71438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defRPr/>
            </a:pPr>
            <a:r>
              <a:rPr kumimoji="1" lang="en-US" altLang="zh-CN" sz="2800" b="1" i="0" u="none" strike="noStrike" kern="0" cap="none" spc="0" normalizeH="0" baseline="0" noProof="0" dirty="0" smtClean="0">
                <a:ln>
                  <a:noFill/>
                </a:ln>
                <a:solidFill>
                  <a:schemeClr val="tx1"/>
                </a:solidFill>
                <a:effectLst/>
                <a:uLnTx/>
                <a:uFillTx/>
                <a:latin typeface="宋体" charset="-122"/>
                <a:ea typeface="+mn-ea"/>
                <a:cs typeface="+mn-cs"/>
              </a:rPr>
              <a:t>1)</a:t>
            </a: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首先，把正规式</a:t>
            </a: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V</a:t>
            </a: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表示成</a:t>
            </a:r>
            <a:endParaRPr kumimoji="1"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6.png"/>
          <p:cNvPicPr>
            <a:picLocks noChangeAspect="1"/>
          </p:cNvPicPr>
          <p:nvPr/>
        </p:nvPicPr>
        <p:blipFill>
          <a:blip r:embed="rId2"/>
          <a:stretch>
            <a:fillRect/>
          </a:stretch>
        </p:blipFill>
        <p:spPr>
          <a:xfrm>
            <a:off x="714348" y="1214422"/>
            <a:ext cx="7875381" cy="5168981"/>
          </a:xfrm>
          <a:prstGeom prst="rect">
            <a:avLst/>
          </a:prstGeom>
        </p:spPr>
      </p:pic>
      <p:sp>
        <p:nvSpPr>
          <p:cNvPr id="3" name="Rectangle 45"/>
          <p:cNvSpPr>
            <a:spLocks noChangeArrowheads="1"/>
          </p:cNvSpPr>
          <p:nvPr/>
        </p:nvSpPr>
        <p:spPr bwMode="auto">
          <a:xfrm>
            <a:off x="785786" y="357166"/>
            <a:ext cx="7772400" cy="685800"/>
          </a:xfrm>
          <a:prstGeom prst="rect">
            <a:avLst/>
          </a:prstGeom>
          <a:noFill/>
          <a:ln w="9525">
            <a:noFill/>
            <a:miter lim="800000"/>
            <a:headEnd/>
            <a:tailEnd/>
          </a:ln>
        </p:spPr>
        <p:txBody>
          <a:bodyPr/>
          <a:lstStyle/>
          <a:p>
            <a:pPr algn="just" eaLnBrk="0" hangingPunct="0"/>
            <a:r>
              <a:rPr kumimoji="1" lang="zh-CN" altLang="en-US" sz="3200" b="1" dirty="0" smtClean="0">
                <a:latin typeface="Times New Roman" pitchFamily="18" charset="0"/>
              </a:rPr>
              <a:t>按下</a:t>
            </a:r>
            <a:r>
              <a:rPr kumimoji="1" lang="zh-CN" altLang="en-US" sz="3200" b="1" dirty="0">
                <a:latin typeface="Times New Roman" pitchFamily="18" charset="0"/>
              </a:rPr>
              <a:t>面的三条规则对</a:t>
            </a:r>
            <a:r>
              <a:rPr kumimoji="1" lang="en-US" altLang="zh-CN" sz="3200" b="1" dirty="0">
                <a:latin typeface="Times New Roman" pitchFamily="18" charset="0"/>
              </a:rPr>
              <a:t>V</a:t>
            </a:r>
            <a:r>
              <a:rPr kumimoji="1" lang="zh-CN" altLang="en-US" sz="3200" b="1" dirty="0">
                <a:latin typeface="Times New Roman" pitchFamily="18" charset="0"/>
              </a:rPr>
              <a:t>进行分裂</a:t>
            </a:r>
            <a:endParaRPr kumimoji="1" lang="zh-CN" altLang="en-US" sz="2400" b="1" dirty="0">
              <a:latin typeface="Times New Roman" pitchFamily="18" charset="0"/>
            </a:endParaRPr>
          </a:p>
        </p:txBody>
      </p:sp>
    </p:spTree>
  </p:cSld>
  <p:clrMapOvr>
    <a:masterClrMapping/>
  </p:clrMapOvr>
  <p:transition spd="med" advClick="0">
    <p:wipe dir="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Text Box 2"/>
          <p:cNvSpPr txBox="1">
            <a:spLocks noChangeArrowheads="1"/>
          </p:cNvSpPr>
          <p:nvPr/>
        </p:nvSpPr>
        <p:spPr bwMode="auto">
          <a:xfrm>
            <a:off x="357158" y="2000240"/>
            <a:ext cx="8382000" cy="1600438"/>
          </a:xfrm>
          <a:prstGeom prst="rect">
            <a:avLst/>
          </a:prstGeom>
          <a:noFill/>
          <a:ln w="9525">
            <a:noFill/>
            <a:miter lim="800000"/>
            <a:headEnd/>
            <a:tailEnd/>
          </a:ln>
          <a:effectLst/>
        </p:spPr>
        <p:txBody>
          <a:bodyPr>
            <a:spAutoFit/>
          </a:bodyPr>
          <a:lstStyle/>
          <a:p>
            <a:pPr>
              <a:spcBef>
                <a:spcPct val="50000"/>
              </a:spcBef>
            </a:pPr>
            <a:r>
              <a:rPr lang="zh-CN" altLang="en-US" sz="2800" u="sng" dirty="0">
                <a:solidFill>
                  <a:schemeClr val="bg2">
                    <a:lumMod val="50000"/>
                  </a:schemeClr>
                </a:solidFill>
                <a:latin typeface="Verdana" pitchFamily="34" charset="0"/>
              </a:rPr>
              <a:t>例</a:t>
            </a:r>
            <a:r>
              <a:rPr lang="en-US" altLang="zh-CN" sz="2800" u="sng" dirty="0">
                <a:solidFill>
                  <a:schemeClr val="bg2">
                    <a:lumMod val="50000"/>
                  </a:schemeClr>
                </a:solidFill>
                <a:latin typeface="Verdana" pitchFamily="34" charset="0"/>
              </a:rPr>
              <a:t>1</a:t>
            </a:r>
            <a:r>
              <a:rPr lang="zh-CN" altLang="en-US" sz="2800" u="sng" dirty="0">
                <a:solidFill>
                  <a:schemeClr val="bg2">
                    <a:lumMod val="50000"/>
                  </a:schemeClr>
                </a:solidFill>
                <a:latin typeface="Verdana" pitchFamily="34" charset="0"/>
              </a:rPr>
              <a:t>：</a:t>
            </a:r>
            <a:r>
              <a:rPr lang="en-US" altLang="zh-CN" sz="2800" u="sng" dirty="0">
                <a:solidFill>
                  <a:schemeClr val="bg2">
                    <a:lumMod val="50000"/>
                  </a:schemeClr>
                </a:solidFill>
                <a:latin typeface="Verdana" pitchFamily="34" charset="0"/>
              </a:rPr>
              <a:t>L(R) =(</a:t>
            </a:r>
            <a:r>
              <a:rPr lang="en-US" altLang="zh-CN" sz="2800" u="sng" dirty="0" err="1" smtClean="0">
                <a:solidFill>
                  <a:schemeClr val="bg2">
                    <a:lumMod val="50000"/>
                  </a:schemeClr>
                </a:solidFill>
                <a:latin typeface="Verdana" pitchFamily="34" charset="0"/>
              </a:rPr>
              <a:t>a|b</a:t>
            </a:r>
            <a:r>
              <a:rPr lang="en-US" altLang="zh-CN" sz="2800" u="sng" dirty="0">
                <a:solidFill>
                  <a:schemeClr val="bg2">
                    <a:lumMod val="50000"/>
                  </a:schemeClr>
                </a:solidFill>
                <a:latin typeface="Verdana" pitchFamily="34" charset="0"/>
              </a:rPr>
              <a:t>)</a:t>
            </a:r>
            <a:r>
              <a:rPr lang="en-US" altLang="zh-CN" sz="2800" u="sng" baseline="30000" dirty="0">
                <a:solidFill>
                  <a:schemeClr val="bg2">
                    <a:lumMod val="50000"/>
                  </a:schemeClr>
                </a:solidFill>
                <a:latin typeface="Verdana" pitchFamily="34" charset="0"/>
              </a:rPr>
              <a:t>*</a:t>
            </a:r>
            <a:r>
              <a:rPr lang="en-US" altLang="zh-CN" sz="2800" u="sng" dirty="0" err="1">
                <a:solidFill>
                  <a:schemeClr val="bg2">
                    <a:lumMod val="50000"/>
                  </a:schemeClr>
                </a:solidFill>
                <a:latin typeface="Verdana" pitchFamily="34" charset="0"/>
              </a:rPr>
              <a:t>abb</a:t>
            </a:r>
            <a:r>
              <a:rPr lang="zh-CN" altLang="en-US" sz="2800" u="sng" dirty="0">
                <a:solidFill>
                  <a:schemeClr val="bg2">
                    <a:lumMod val="50000"/>
                  </a:schemeClr>
                </a:solidFill>
                <a:latin typeface="Verdana" pitchFamily="34" charset="0"/>
              </a:rPr>
              <a:t>，构造</a:t>
            </a:r>
            <a:r>
              <a:rPr lang="en-US" altLang="zh-CN" sz="2800" u="sng" dirty="0">
                <a:solidFill>
                  <a:schemeClr val="bg2">
                    <a:lumMod val="50000"/>
                  </a:schemeClr>
                </a:solidFill>
                <a:latin typeface="Verdana" pitchFamily="34" charset="0"/>
              </a:rPr>
              <a:t>NFA</a:t>
            </a:r>
            <a:r>
              <a:rPr lang="zh-CN" altLang="en-US" sz="2800" u="sng" dirty="0">
                <a:solidFill>
                  <a:schemeClr val="bg2">
                    <a:lumMod val="50000"/>
                  </a:schemeClr>
                </a:solidFill>
                <a:latin typeface="Verdana" pitchFamily="34" charset="0"/>
              </a:rPr>
              <a:t>使</a:t>
            </a:r>
            <a:r>
              <a:rPr lang="en-US" altLang="zh-CN" sz="2800" u="sng" dirty="0">
                <a:solidFill>
                  <a:schemeClr val="bg2">
                    <a:lumMod val="50000"/>
                  </a:schemeClr>
                </a:solidFill>
                <a:latin typeface="Verdana" pitchFamily="34" charset="0"/>
              </a:rPr>
              <a:t>L(N)=L(R)</a:t>
            </a:r>
          </a:p>
          <a:p>
            <a:pPr>
              <a:spcBef>
                <a:spcPct val="50000"/>
              </a:spcBef>
            </a:pPr>
            <a:r>
              <a:rPr lang="zh-CN" altLang="en-US" sz="2800" dirty="0">
                <a:solidFill>
                  <a:schemeClr val="bg2">
                    <a:lumMod val="50000"/>
                  </a:schemeClr>
                </a:solidFill>
                <a:latin typeface="Verdana" pitchFamily="34" charset="0"/>
              </a:rPr>
              <a:t>解：</a:t>
            </a:r>
          </a:p>
        </p:txBody>
      </p:sp>
    </p:spTree>
  </p:cSld>
  <p:clrMapOvr>
    <a:masterClrMapping/>
  </p:clrMapOvr>
  <p:transition spd="med">
    <p:wipe dir="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4.jpg"/>
          <p:cNvPicPr>
            <a:picLocks noChangeAspect="1"/>
          </p:cNvPicPr>
          <p:nvPr/>
        </p:nvPicPr>
        <p:blipFill>
          <a:blip r:embed="rId2"/>
          <a:stretch>
            <a:fillRect/>
          </a:stretch>
        </p:blipFill>
        <p:spPr>
          <a:xfrm>
            <a:off x="785786" y="1274064"/>
            <a:ext cx="7272528" cy="5583936"/>
          </a:xfrm>
          <a:prstGeom prst="rect">
            <a:avLst/>
          </a:prstGeom>
        </p:spPr>
      </p:pic>
      <p:sp>
        <p:nvSpPr>
          <p:cNvPr id="3" name="Text Box 2"/>
          <p:cNvSpPr txBox="1">
            <a:spLocks noChangeArrowheads="1"/>
          </p:cNvSpPr>
          <p:nvPr/>
        </p:nvSpPr>
        <p:spPr bwMode="auto">
          <a:xfrm>
            <a:off x="357158" y="0"/>
            <a:ext cx="8382000" cy="1600438"/>
          </a:xfrm>
          <a:prstGeom prst="rect">
            <a:avLst/>
          </a:prstGeom>
          <a:noFill/>
          <a:ln w="9525">
            <a:noFill/>
            <a:miter lim="800000"/>
            <a:headEnd/>
            <a:tailEnd/>
          </a:ln>
          <a:effectLst/>
        </p:spPr>
        <p:txBody>
          <a:bodyPr>
            <a:spAutoFit/>
          </a:bodyPr>
          <a:lstStyle/>
          <a:p>
            <a:pPr>
              <a:spcBef>
                <a:spcPct val="50000"/>
              </a:spcBef>
            </a:pPr>
            <a:r>
              <a:rPr lang="zh-CN" altLang="en-US" sz="2800" u="sng" dirty="0">
                <a:solidFill>
                  <a:schemeClr val="bg2">
                    <a:lumMod val="50000"/>
                  </a:schemeClr>
                </a:solidFill>
                <a:latin typeface="Verdana" pitchFamily="34" charset="0"/>
              </a:rPr>
              <a:t>例</a:t>
            </a:r>
            <a:r>
              <a:rPr lang="en-US" altLang="zh-CN" sz="2800" u="sng" dirty="0">
                <a:solidFill>
                  <a:schemeClr val="bg2">
                    <a:lumMod val="50000"/>
                  </a:schemeClr>
                </a:solidFill>
                <a:latin typeface="Verdana" pitchFamily="34" charset="0"/>
              </a:rPr>
              <a:t>1</a:t>
            </a:r>
            <a:r>
              <a:rPr lang="zh-CN" altLang="en-US" sz="2800" u="sng" dirty="0">
                <a:solidFill>
                  <a:schemeClr val="bg2">
                    <a:lumMod val="50000"/>
                  </a:schemeClr>
                </a:solidFill>
                <a:latin typeface="Verdana" pitchFamily="34" charset="0"/>
              </a:rPr>
              <a:t>：</a:t>
            </a:r>
            <a:r>
              <a:rPr lang="en-US" altLang="zh-CN" sz="2800" u="sng" dirty="0">
                <a:solidFill>
                  <a:schemeClr val="bg2">
                    <a:lumMod val="50000"/>
                  </a:schemeClr>
                </a:solidFill>
                <a:latin typeface="Verdana" pitchFamily="34" charset="0"/>
              </a:rPr>
              <a:t>L(R) =(</a:t>
            </a:r>
            <a:r>
              <a:rPr lang="en-US" altLang="zh-CN" sz="2800" u="sng" dirty="0" err="1" smtClean="0">
                <a:solidFill>
                  <a:schemeClr val="bg2">
                    <a:lumMod val="50000"/>
                  </a:schemeClr>
                </a:solidFill>
                <a:latin typeface="Verdana" pitchFamily="34" charset="0"/>
              </a:rPr>
              <a:t>a|b</a:t>
            </a:r>
            <a:r>
              <a:rPr lang="en-US" altLang="zh-CN" sz="2800" u="sng" dirty="0">
                <a:solidFill>
                  <a:schemeClr val="bg2">
                    <a:lumMod val="50000"/>
                  </a:schemeClr>
                </a:solidFill>
                <a:latin typeface="Verdana" pitchFamily="34" charset="0"/>
              </a:rPr>
              <a:t>)</a:t>
            </a:r>
            <a:r>
              <a:rPr lang="en-US" altLang="zh-CN" sz="2800" u="sng" baseline="30000" dirty="0">
                <a:solidFill>
                  <a:schemeClr val="bg2">
                    <a:lumMod val="50000"/>
                  </a:schemeClr>
                </a:solidFill>
                <a:latin typeface="Verdana" pitchFamily="34" charset="0"/>
              </a:rPr>
              <a:t>*</a:t>
            </a:r>
            <a:r>
              <a:rPr lang="en-US" altLang="zh-CN" sz="2800" u="sng" dirty="0" err="1">
                <a:solidFill>
                  <a:schemeClr val="bg2">
                    <a:lumMod val="50000"/>
                  </a:schemeClr>
                </a:solidFill>
                <a:latin typeface="Verdana" pitchFamily="34" charset="0"/>
              </a:rPr>
              <a:t>abb</a:t>
            </a:r>
            <a:r>
              <a:rPr lang="zh-CN" altLang="en-US" sz="2800" u="sng" dirty="0">
                <a:solidFill>
                  <a:schemeClr val="bg2">
                    <a:lumMod val="50000"/>
                  </a:schemeClr>
                </a:solidFill>
                <a:latin typeface="Verdana" pitchFamily="34" charset="0"/>
              </a:rPr>
              <a:t>，构造</a:t>
            </a:r>
            <a:r>
              <a:rPr lang="en-US" altLang="zh-CN" sz="2800" u="sng" dirty="0">
                <a:solidFill>
                  <a:schemeClr val="bg2">
                    <a:lumMod val="50000"/>
                  </a:schemeClr>
                </a:solidFill>
                <a:latin typeface="Verdana" pitchFamily="34" charset="0"/>
              </a:rPr>
              <a:t>NFA</a:t>
            </a:r>
            <a:r>
              <a:rPr lang="zh-CN" altLang="en-US" sz="2800" u="sng" dirty="0">
                <a:solidFill>
                  <a:schemeClr val="bg2">
                    <a:lumMod val="50000"/>
                  </a:schemeClr>
                </a:solidFill>
                <a:latin typeface="Verdana" pitchFamily="34" charset="0"/>
              </a:rPr>
              <a:t>使</a:t>
            </a:r>
            <a:r>
              <a:rPr lang="en-US" altLang="zh-CN" sz="2800" u="sng" dirty="0">
                <a:solidFill>
                  <a:schemeClr val="bg2">
                    <a:lumMod val="50000"/>
                  </a:schemeClr>
                </a:solidFill>
                <a:latin typeface="Verdana" pitchFamily="34" charset="0"/>
              </a:rPr>
              <a:t>L(N)=L(R)</a:t>
            </a:r>
          </a:p>
          <a:p>
            <a:pPr>
              <a:spcBef>
                <a:spcPct val="50000"/>
              </a:spcBef>
            </a:pPr>
            <a:r>
              <a:rPr lang="zh-CN" altLang="en-US" sz="2800" dirty="0">
                <a:latin typeface="Verdana" pitchFamily="34" charset="0"/>
              </a:rPr>
              <a:t>解：</a:t>
            </a:r>
          </a:p>
        </p:txBody>
      </p:sp>
    </p:spTree>
  </p:cSld>
  <p:clrMapOvr>
    <a:masterClrMapping/>
  </p:clrMapOvr>
  <p:transition spd="med" advClick="0">
    <p:wipe dir="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3810" name="Object 2"/>
          <p:cNvGraphicFramePr>
            <a:graphicFrameLocks noChangeAspect="1"/>
          </p:cNvGraphicFramePr>
          <p:nvPr/>
        </p:nvGraphicFramePr>
        <p:xfrm>
          <a:off x="0" y="71414"/>
          <a:ext cx="9144000" cy="1527275"/>
        </p:xfrm>
        <a:graphic>
          <a:graphicData uri="http://schemas.openxmlformats.org/presentationml/2006/ole">
            <p:oleObj spid="_x0000_s747522" name="图像文档" r:id="rId3" imgW="5128200" imgH="388800" progId="">
              <p:embed/>
            </p:oleObj>
          </a:graphicData>
        </a:graphic>
      </p:graphicFrame>
      <p:graphicFrame>
        <p:nvGraphicFramePr>
          <p:cNvPr id="503812" name="Object 4"/>
          <p:cNvGraphicFramePr>
            <a:graphicFrameLocks noChangeAspect="1"/>
          </p:cNvGraphicFramePr>
          <p:nvPr/>
        </p:nvGraphicFramePr>
        <p:xfrm>
          <a:off x="1285852" y="1581394"/>
          <a:ext cx="6838976" cy="5276606"/>
        </p:xfrm>
        <a:graphic>
          <a:graphicData uri="http://schemas.openxmlformats.org/presentationml/2006/ole">
            <p:oleObj spid="_x0000_s747523" name="位图图像" r:id="rId4" imgW="9190517" imgH="7917866" progId="PBrush">
              <p:embed/>
            </p:oleObj>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3812"/>
                                        </p:tgtEl>
                                        <p:attrNameLst>
                                          <p:attrName>style.visibility</p:attrName>
                                        </p:attrNameLst>
                                      </p:cBhvr>
                                      <p:to>
                                        <p:strVal val="visible"/>
                                      </p:to>
                                    </p:set>
                                    <p:animEffect transition="in" filter="blinds(horizontal)">
                                      <p:cBhvr>
                                        <p:cTn id="7" dur="500"/>
                                        <p:tgtEl>
                                          <p:spTgt spid="503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8"/>
          <p:cNvSpPr>
            <a:spLocks noChangeArrowheads="1"/>
          </p:cNvSpPr>
          <p:nvPr/>
        </p:nvSpPr>
        <p:spPr bwMode="auto">
          <a:xfrm>
            <a:off x="857224" y="1214422"/>
            <a:ext cx="7667626" cy="1200329"/>
          </a:xfrm>
          <a:prstGeom prst="rect">
            <a:avLst/>
          </a:prstGeom>
          <a:noFill/>
          <a:ln w="9525" algn="ctr">
            <a:noFill/>
            <a:miter lim="800000"/>
            <a:headEnd/>
            <a:tailEnd/>
          </a:ln>
        </p:spPr>
        <p:txBody>
          <a:bodyPr wrap="square">
            <a:spAutoFit/>
          </a:bodyPr>
          <a:lstStyle/>
          <a:p>
            <a:pPr algn="ctr">
              <a:lnSpc>
                <a:spcPct val="90000"/>
              </a:lnSpc>
              <a:buFontTx/>
              <a:buNone/>
            </a:pPr>
            <a:r>
              <a:rPr lang="zh-CN" altLang="en-US" sz="4000" dirty="0" smtClean="0">
                <a:solidFill>
                  <a:srgbClr val="800080"/>
                </a:solidFill>
                <a:latin typeface="华文行楷" pitchFamily="2" charset="-122"/>
                <a:ea typeface="华文行楷" pitchFamily="2" charset="-122"/>
              </a:rPr>
              <a:t>单词的形式化描述工具</a:t>
            </a:r>
            <a:r>
              <a:rPr lang="en-US" altLang="zh-CN" sz="4000" dirty="0" smtClean="0">
                <a:solidFill>
                  <a:srgbClr val="800080"/>
                </a:solidFill>
                <a:latin typeface="华文行楷" pitchFamily="2" charset="-122"/>
                <a:ea typeface="华文行楷" pitchFamily="2" charset="-122"/>
              </a:rPr>
              <a:t>--</a:t>
            </a:r>
            <a:r>
              <a:rPr lang="zh-CN" altLang="en-US" sz="4000" dirty="0" smtClean="0">
                <a:solidFill>
                  <a:srgbClr val="800080"/>
                </a:solidFill>
                <a:latin typeface="华文行楷" pitchFamily="2" charset="-122"/>
                <a:ea typeface="华文行楷" pitchFamily="2" charset="-122"/>
              </a:rPr>
              <a:t>正规</a:t>
            </a:r>
            <a:r>
              <a:rPr lang="zh-CN" altLang="en-US" sz="4000" dirty="0">
                <a:solidFill>
                  <a:srgbClr val="800080"/>
                </a:solidFill>
                <a:latin typeface="华文行楷" pitchFamily="2" charset="-122"/>
                <a:ea typeface="华文行楷" pitchFamily="2" charset="-122"/>
              </a:rPr>
              <a:t>语言及其描述</a:t>
            </a:r>
          </a:p>
        </p:txBody>
      </p:sp>
      <p:sp>
        <p:nvSpPr>
          <p:cNvPr id="136195"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36196"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36197"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36198"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36199" name="Text Box 13"/>
          <p:cNvSpPr txBox="1">
            <a:spLocks noChangeArrowheads="1"/>
          </p:cNvSpPr>
          <p:nvPr/>
        </p:nvSpPr>
        <p:spPr bwMode="auto">
          <a:xfrm>
            <a:off x="785786" y="2643182"/>
            <a:ext cx="6911975" cy="579437"/>
          </a:xfrm>
          <a:prstGeom prst="rect">
            <a:avLst/>
          </a:prstGeom>
          <a:noFill/>
          <a:ln w="9525">
            <a:noFill/>
            <a:miter lim="800000"/>
            <a:headEnd/>
            <a:tailEnd/>
          </a:ln>
        </p:spPr>
        <p:txBody>
          <a:bodyPr>
            <a:spAutoFit/>
          </a:bodyPr>
          <a:lstStyle/>
          <a:p>
            <a:pPr>
              <a:buClr>
                <a:srgbClr val="800080"/>
              </a:buClr>
            </a:pPr>
            <a:r>
              <a:rPr lang="en-US" altLang="zh-CN" dirty="0">
                <a:solidFill>
                  <a:srgbClr val="800080"/>
                </a:solidFill>
              </a:rPr>
              <a:t>  </a:t>
            </a:r>
            <a:r>
              <a:rPr lang="zh-CN" altLang="en-US" dirty="0">
                <a:solidFill>
                  <a:srgbClr val="800080"/>
                </a:solidFill>
              </a:rPr>
              <a:t>描述正规语言的形式工具</a:t>
            </a:r>
          </a:p>
        </p:txBody>
      </p:sp>
      <p:sp>
        <p:nvSpPr>
          <p:cNvPr id="136200" name="Rectangle 14"/>
          <p:cNvSpPr>
            <a:spLocks noChangeArrowheads="1"/>
          </p:cNvSpPr>
          <p:nvPr/>
        </p:nvSpPr>
        <p:spPr bwMode="auto">
          <a:xfrm>
            <a:off x="1214414" y="3786190"/>
            <a:ext cx="5184775" cy="1677987"/>
          </a:xfrm>
          <a:prstGeom prst="rect">
            <a:avLst/>
          </a:prstGeom>
          <a:noFill/>
          <a:ln w="9525">
            <a:noFill/>
            <a:miter lim="800000"/>
            <a:headEnd/>
            <a:tailEnd/>
          </a:ln>
        </p:spPr>
        <p:txBody>
          <a:bodyPr>
            <a:spAutoFit/>
          </a:bodyPr>
          <a:lstStyle/>
          <a:p>
            <a:pPr>
              <a:buClr>
                <a:srgbClr val="800080"/>
              </a:buClr>
              <a:buFont typeface="Symbol" pitchFamily="18" charset="2"/>
              <a:buChar char="-"/>
            </a:pPr>
            <a:r>
              <a:rPr lang="en-US" altLang="zh-CN" sz="2800" dirty="0"/>
              <a:t>  </a:t>
            </a:r>
            <a:r>
              <a:rPr lang="en-US" altLang="zh-CN" sz="2800" i="1" dirty="0"/>
              <a:t>3 </a:t>
            </a:r>
            <a:r>
              <a:rPr lang="zh-CN" altLang="en-US" sz="2800" dirty="0"/>
              <a:t>型（正规）文法</a:t>
            </a:r>
          </a:p>
          <a:p>
            <a:pPr>
              <a:buClr>
                <a:srgbClr val="800080"/>
              </a:buClr>
              <a:buFont typeface="Symbol" pitchFamily="18" charset="2"/>
              <a:buNone/>
            </a:pPr>
            <a:endParaRPr lang="zh-CN" altLang="en-US" sz="1000" dirty="0"/>
          </a:p>
          <a:p>
            <a:pPr>
              <a:buClr>
                <a:srgbClr val="800080"/>
              </a:buClr>
              <a:buFont typeface="Symbol" pitchFamily="18" charset="2"/>
              <a:buChar char="-"/>
            </a:pPr>
            <a:r>
              <a:rPr lang="zh-CN" altLang="en-US" sz="2800" dirty="0" smtClean="0">
                <a:latin typeface="楷体_GB2312" pitchFamily="49" charset="-122"/>
              </a:rPr>
              <a:t>正规表达式</a:t>
            </a:r>
            <a:endParaRPr lang="zh-CN" altLang="en-US" sz="2800" dirty="0">
              <a:latin typeface="楷体_GB2312" pitchFamily="49" charset="-122"/>
            </a:endParaRPr>
          </a:p>
          <a:p>
            <a:pPr>
              <a:buClr>
                <a:srgbClr val="800080"/>
              </a:buClr>
              <a:buFont typeface="Symbol" pitchFamily="18" charset="2"/>
              <a:buNone/>
            </a:pPr>
            <a:endParaRPr lang="zh-CN" altLang="en-US" sz="1000" dirty="0">
              <a:latin typeface="楷体_GB2312" pitchFamily="49" charset="-122"/>
            </a:endParaRPr>
          </a:p>
          <a:p>
            <a:pPr>
              <a:buClr>
                <a:srgbClr val="800080"/>
              </a:buClr>
              <a:buFont typeface="Symbol" pitchFamily="18" charset="2"/>
              <a:buChar char="-"/>
            </a:pPr>
            <a:r>
              <a:rPr lang="zh-CN" altLang="en-US" sz="2800" dirty="0" smtClean="0">
                <a:latin typeface="楷体_GB2312" pitchFamily="49" charset="-122"/>
              </a:rPr>
              <a:t>有限自动机</a:t>
            </a:r>
            <a:endParaRPr lang="zh-CN" altLang="en-US" sz="2800" dirty="0">
              <a:latin typeface="楷体_GB2312" pitchFamily="49" charset="-122"/>
            </a:endParaRPr>
          </a:p>
        </p:txBody>
      </p:sp>
    </p:spTree>
  </p:cSld>
  <p:clrMapOvr>
    <a:masterClrMapping/>
  </p:clrMapOvr>
  <p:transition spd="med" advClick="0">
    <p:wipe dir="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4"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pPr algn="ctr">
              <a:buFont typeface="Wingdings" pitchFamily="2" charset="2"/>
              <a:buNone/>
            </a:pPr>
            <a:endParaRPr lang="zh-CN" altLang="zh-CN"/>
          </a:p>
        </p:txBody>
      </p:sp>
      <p:sp>
        <p:nvSpPr>
          <p:cNvPr id="450565"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50566"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50567"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50569" name="Text Box 9"/>
          <p:cNvSpPr txBox="1">
            <a:spLocks noChangeArrowheads="1"/>
          </p:cNvSpPr>
          <p:nvPr/>
        </p:nvSpPr>
        <p:spPr bwMode="auto">
          <a:xfrm>
            <a:off x="755650" y="1484313"/>
            <a:ext cx="8208963" cy="2439987"/>
          </a:xfrm>
          <a:prstGeom prst="rect">
            <a:avLst/>
          </a:prstGeom>
          <a:noFill/>
          <a:ln w="9525">
            <a:noFill/>
            <a:miter lim="800000"/>
            <a:headEnd/>
            <a:tailEnd/>
          </a:ln>
          <a:effectLst/>
        </p:spPr>
        <p:txBody>
          <a:bodyPr>
            <a:spAutoFit/>
          </a:bodyPr>
          <a:lstStyle/>
          <a:p>
            <a:pPr>
              <a:buClr>
                <a:srgbClr val="800080"/>
              </a:buClr>
            </a:pPr>
            <a:r>
              <a:rPr lang="en-US" altLang="zh-CN">
                <a:solidFill>
                  <a:srgbClr val="800080"/>
                </a:solidFill>
              </a:rPr>
              <a:t>  </a:t>
            </a:r>
            <a:r>
              <a:rPr lang="zh-CN" altLang="en-US"/>
              <a:t>词法分析程序</a:t>
            </a:r>
            <a:r>
              <a:rPr lang="zh-CN" altLang="en-US">
                <a:solidFill>
                  <a:srgbClr val="800080"/>
                </a:solidFill>
              </a:rPr>
              <a:t>自动构造</a:t>
            </a:r>
            <a:r>
              <a:rPr lang="zh-CN" altLang="en-US"/>
              <a:t>的典型过程</a:t>
            </a:r>
          </a:p>
          <a:p>
            <a:pPr>
              <a:buClr>
                <a:srgbClr val="800080"/>
              </a:buClr>
              <a:buFont typeface="Wingdings" pitchFamily="2" charset="2"/>
              <a:buNone/>
            </a:pPr>
            <a:endParaRPr lang="zh-CN" altLang="en-US" sz="1000">
              <a:latin typeface="楷体_GB2312" pitchFamily="49" charset="-122"/>
            </a:endParaRPr>
          </a:p>
          <a:p>
            <a:pPr lvl="1">
              <a:buClr>
                <a:srgbClr val="800080"/>
              </a:buClr>
              <a:buFont typeface="Symbol" pitchFamily="18" charset="2"/>
              <a:buChar char="-"/>
            </a:pPr>
            <a:r>
              <a:rPr lang="zh-CN" altLang="en-US" sz="2800">
                <a:latin typeface="楷体_GB2312" pitchFamily="49" charset="-122"/>
              </a:rPr>
              <a:t> </a:t>
            </a:r>
            <a:r>
              <a:rPr lang="zh-CN" altLang="en-US" sz="2800">
                <a:solidFill>
                  <a:srgbClr val="993366"/>
                </a:solidFill>
                <a:latin typeface="楷体_GB2312" pitchFamily="49" charset="-122"/>
              </a:rPr>
              <a:t>步骤一</a:t>
            </a:r>
            <a:r>
              <a:rPr lang="zh-CN" altLang="en-US" sz="2800">
                <a:latin typeface="楷体_GB2312" pitchFamily="49" charset="-122"/>
              </a:rPr>
              <a:t> 使用者用正规表达式作为词法规则的</a:t>
            </a:r>
          </a:p>
          <a:p>
            <a:pPr lvl="1">
              <a:buClr>
                <a:srgbClr val="800080"/>
              </a:buClr>
              <a:buFont typeface="Symbol" pitchFamily="18" charset="2"/>
              <a:buNone/>
            </a:pPr>
            <a:r>
              <a:rPr lang="zh-CN" altLang="en-US" sz="2800">
                <a:latin typeface="楷体_GB2312" pitchFamily="49" charset="-122"/>
              </a:rPr>
              <a:t>  形式描述，每一类词法单元都对应一个正规表</a:t>
            </a:r>
          </a:p>
          <a:p>
            <a:pPr lvl="1">
              <a:buClr>
                <a:srgbClr val="800080"/>
              </a:buClr>
              <a:buFont typeface="Symbol" pitchFamily="18" charset="2"/>
              <a:buNone/>
            </a:pPr>
            <a:r>
              <a:rPr lang="zh-CN" altLang="en-US" sz="2800">
                <a:latin typeface="楷体_GB2312" pitchFamily="49" charset="-122"/>
              </a:rPr>
              <a:t>  达式，所有正规表达式以文本方式作为自动构</a:t>
            </a:r>
          </a:p>
          <a:p>
            <a:pPr lvl="1">
              <a:buClr>
                <a:srgbClr val="800080"/>
              </a:buClr>
              <a:buFont typeface="Symbol" pitchFamily="18" charset="2"/>
              <a:buNone/>
            </a:pPr>
            <a:r>
              <a:rPr lang="zh-CN" altLang="en-US" sz="2800">
                <a:latin typeface="楷体_GB2312" pitchFamily="49" charset="-122"/>
              </a:rPr>
              <a:t>  造工具的输入</a:t>
            </a:r>
          </a:p>
        </p:txBody>
      </p:sp>
      <p:sp>
        <p:nvSpPr>
          <p:cNvPr id="450570" name="Rectangle 10"/>
          <p:cNvSpPr>
            <a:spLocks noChangeArrowheads="1"/>
          </p:cNvSpPr>
          <p:nvPr/>
        </p:nvSpPr>
        <p:spPr bwMode="auto">
          <a:xfrm>
            <a:off x="1260475" y="188913"/>
            <a:ext cx="5975350" cy="641350"/>
          </a:xfrm>
          <a:prstGeom prst="rect">
            <a:avLst/>
          </a:prstGeom>
          <a:noFill/>
          <a:ln w="9525" algn="ctr">
            <a:noFill/>
            <a:miter lim="800000"/>
            <a:headEnd/>
            <a:tailEnd/>
          </a:ln>
          <a:effectLst/>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词法分析程序的自动构造</a:t>
            </a:r>
          </a:p>
        </p:txBody>
      </p:sp>
    </p:spTree>
  </p:cSld>
  <p:clrMapOvr>
    <a:masterClrMapping/>
  </p:clrMapOvr>
  <p:transition spd="med" advClick="0">
    <p:wipe dir="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709" name="AutoShape 1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pPr algn="ctr">
              <a:buFont typeface="Wingdings" pitchFamily="2" charset="2"/>
              <a:buNone/>
            </a:pPr>
            <a:endParaRPr lang="zh-CN" altLang="zh-CN"/>
          </a:p>
        </p:txBody>
      </p:sp>
      <p:sp>
        <p:nvSpPr>
          <p:cNvPr id="541710" name="AutoShape 1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41711" name="AutoShape 1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41712" name="AutoShape 1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41713" name="Text Box 17"/>
          <p:cNvSpPr txBox="1">
            <a:spLocks noChangeArrowheads="1"/>
          </p:cNvSpPr>
          <p:nvPr/>
        </p:nvSpPr>
        <p:spPr bwMode="auto">
          <a:xfrm>
            <a:off x="755650" y="1484313"/>
            <a:ext cx="8208963" cy="2073275"/>
          </a:xfrm>
          <a:prstGeom prst="rect">
            <a:avLst/>
          </a:prstGeom>
          <a:noFill/>
          <a:ln w="9525">
            <a:noFill/>
            <a:miter lim="800000"/>
            <a:headEnd/>
            <a:tailEnd/>
          </a:ln>
          <a:effectLst/>
        </p:spPr>
        <p:txBody>
          <a:bodyPr>
            <a:spAutoFit/>
          </a:bodyPr>
          <a:lstStyle/>
          <a:p>
            <a:pPr>
              <a:buClr>
                <a:srgbClr val="800080"/>
              </a:buClr>
            </a:pPr>
            <a:r>
              <a:rPr lang="en-US" altLang="zh-CN">
                <a:solidFill>
                  <a:srgbClr val="800080"/>
                </a:solidFill>
              </a:rPr>
              <a:t>  </a:t>
            </a:r>
            <a:r>
              <a:rPr lang="zh-CN" altLang="en-US"/>
              <a:t>词法分析程序</a:t>
            </a:r>
            <a:r>
              <a:rPr lang="zh-CN" altLang="en-US">
                <a:solidFill>
                  <a:srgbClr val="800080"/>
                </a:solidFill>
              </a:rPr>
              <a:t>自动构造</a:t>
            </a:r>
            <a:r>
              <a:rPr lang="zh-CN" altLang="en-US"/>
              <a:t>的典型过程</a:t>
            </a:r>
          </a:p>
          <a:p>
            <a:pPr>
              <a:buClr>
                <a:srgbClr val="800080"/>
              </a:buClr>
              <a:buFont typeface="Wingdings" pitchFamily="2" charset="2"/>
              <a:buNone/>
            </a:pPr>
            <a:endParaRPr lang="zh-CN" altLang="en-US" sz="1000">
              <a:latin typeface="楷体_GB2312" pitchFamily="49" charset="-122"/>
            </a:endParaRPr>
          </a:p>
          <a:p>
            <a:pPr lvl="1">
              <a:buClr>
                <a:srgbClr val="800080"/>
              </a:buClr>
              <a:buFont typeface="Symbol" pitchFamily="18" charset="2"/>
              <a:buChar char="-"/>
            </a:pPr>
            <a:r>
              <a:rPr lang="zh-CN" altLang="en-US" sz="2800">
                <a:latin typeface="楷体_GB2312" pitchFamily="49" charset="-122"/>
              </a:rPr>
              <a:t> </a:t>
            </a:r>
            <a:r>
              <a:rPr lang="zh-CN" altLang="en-US" sz="2800">
                <a:solidFill>
                  <a:srgbClr val="993366"/>
                </a:solidFill>
                <a:latin typeface="楷体_GB2312" pitchFamily="49" charset="-122"/>
              </a:rPr>
              <a:t>步骤二</a:t>
            </a:r>
            <a:r>
              <a:rPr lang="zh-CN" altLang="en-US" sz="2800">
                <a:latin typeface="楷体_GB2312" pitchFamily="49" charset="-122"/>
              </a:rPr>
              <a:t> 自动构造工具将每一个正规表达式转</a:t>
            </a:r>
          </a:p>
          <a:p>
            <a:pPr lvl="1">
              <a:buClr>
                <a:srgbClr val="800080"/>
              </a:buClr>
              <a:buFont typeface="Symbol" pitchFamily="18" charset="2"/>
              <a:buNone/>
            </a:pPr>
            <a:r>
              <a:rPr lang="zh-CN" altLang="en-US" sz="2800">
                <a:latin typeface="楷体_GB2312" pitchFamily="49" charset="-122"/>
              </a:rPr>
              <a:t>  换成有限自动机的形式，比如使用 </a:t>
            </a:r>
            <a:r>
              <a:rPr lang="en-US" altLang="zh-CN" sz="2800">
                <a:latin typeface="楷体_GB2312" pitchFamily="49" charset="-122"/>
              </a:rPr>
              <a:t>Thompson</a:t>
            </a:r>
          </a:p>
          <a:p>
            <a:pPr lvl="1">
              <a:buClr>
                <a:srgbClr val="800080"/>
              </a:buClr>
              <a:buFont typeface="Symbol" pitchFamily="18" charset="2"/>
              <a:buNone/>
            </a:pPr>
            <a:r>
              <a:rPr lang="en-US" altLang="zh-CN" sz="2800">
                <a:latin typeface="楷体_GB2312" pitchFamily="49" charset="-122"/>
              </a:rPr>
              <a:t>  </a:t>
            </a:r>
            <a:r>
              <a:rPr lang="zh-CN" altLang="en-US" sz="2800">
                <a:latin typeface="楷体_GB2312" pitchFamily="49" charset="-122"/>
              </a:rPr>
              <a:t>构造法将正规表达式转换成 </a:t>
            </a:r>
            <a:r>
              <a:rPr lang="zh-CN" altLang="en-US" sz="2800">
                <a:latin typeface="楷体_GB2312" pitchFamily="49" charset="-122"/>
                <a:sym typeface="Symbol" pitchFamily="18" charset="2"/>
              </a:rPr>
              <a:t></a:t>
            </a:r>
            <a:r>
              <a:rPr lang="en-US" altLang="zh-CN" sz="2800">
                <a:latin typeface="楷体_GB2312" pitchFamily="49" charset="-122"/>
              </a:rPr>
              <a:t>-NFA</a:t>
            </a:r>
            <a:r>
              <a:rPr lang="en-US" altLang="zh-CN"/>
              <a:t> </a:t>
            </a:r>
          </a:p>
        </p:txBody>
      </p:sp>
      <p:sp>
        <p:nvSpPr>
          <p:cNvPr id="541714" name="Rectangle 18"/>
          <p:cNvSpPr>
            <a:spLocks noChangeArrowheads="1"/>
          </p:cNvSpPr>
          <p:nvPr/>
        </p:nvSpPr>
        <p:spPr bwMode="auto">
          <a:xfrm>
            <a:off x="1260475" y="188913"/>
            <a:ext cx="5975350" cy="641350"/>
          </a:xfrm>
          <a:prstGeom prst="rect">
            <a:avLst/>
          </a:prstGeom>
          <a:noFill/>
          <a:ln w="9525" algn="ctr">
            <a:noFill/>
            <a:miter lim="800000"/>
            <a:headEnd/>
            <a:tailEnd/>
          </a:ln>
          <a:effectLst/>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词法分析程序的自动构造</a:t>
            </a:r>
          </a:p>
        </p:txBody>
      </p:sp>
    </p:spTree>
  </p:cSld>
  <p:clrMapOvr>
    <a:masterClrMapping/>
  </p:clrMapOvr>
  <p:transition spd="med" advClick="0">
    <p:wipe dir="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83"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pPr algn="ctr">
              <a:buFont typeface="Wingdings" pitchFamily="2" charset="2"/>
              <a:buNone/>
            </a:pPr>
            <a:endParaRPr lang="zh-CN" altLang="zh-CN"/>
          </a:p>
        </p:txBody>
      </p:sp>
      <p:sp>
        <p:nvSpPr>
          <p:cNvPr id="540684"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40685"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40686"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40687" name="Text Box 15"/>
          <p:cNvSpPr txBox="1">
            <a:spLocks noChangeArrowheads="1"/>
          </p:cNvSpPr>
          <p:nvPr/>
        </p:nvSpPr>
        <p:spPr bwMode="auto">
          <a:xfrm>
            <a:off x="755650" y="1484313"/>
            <a:ext cx="8208963" cy="2012950"/>
          </a:xfrm>
          <a:prstGeom prst="rect">
            <a:avLst/>
          </a:prstGeom>
          <a:noFill/>
          <a:ln w="9525">
            <a:noFill/>
            <a:miter lim="800000"/>
            <a:headEnd/>
            <a:tailEnd/>
          </a:ln>
          <a:effectLst/>
        </p:spPr>
        <p:txBody>
          <a:bodyPr>
            <a:spAutoFit/>
          </a:bodyPr>
          <a:lstStyle/>
          <a:p>
            <a:pPr>
              <a:buClr>
                <a:srgbClr val="800080"/>
              </a:buClr>
            </a:pPr>
            <a:r>
              <a:rPr lang="en-US" altLang="zh-CN">
                <a:solidFill>
                  <a:srgbClr val="800080"/>
                </a:solidFill>
              </a:rPr>
              <a:t>  </a:t>
            </a:r>
            <a:r>
              <a:rPr lang="zh-CN" altLang="en-US"/>
              <a:t>词法分析程序</a:t>
            </a:r>
            <a:r>
              <a:rPr lang="zh-CN" altLang="en-US">
                <a:solidFill>
                  <a:srgbClr val="800080"/>
                </a:solidFill>
              </a:rPr>
              <a:t>自动构造</a:t>
            </a:r>
            <a:r>
              <a:rPr lang="zh-CN" altLang="en-US"/>
              <a:t>的典型过程</a:t>
            </a:r>
          </a:p>
          <a:p>
            <a:pPr>
              <a:buClr>
                <a:srgbClr val="800080"/>
              </a:buClr>
              <a:buFont typeface="Wingdings" pitchFamily="2" charset="2"/>
              <a:buNone/>
            </a:pPr>
            <a:endParaRPr lang="zh-CN" altLang="en-US" sz="1000">
              <a:latin typeface="楷体_GB2312" pitchFamily="49" charset="-122"/>
            </a:endParaRPr>
          </a:p>
          <a:p>
            <a:pPr lvl="1">
              <a:buClr>
                <a:srgbClr val="800080"/>
              </a:buClr>
              <a:buFont typeface="Symbol" pitchFamily="18" charset="2"/>
              <a:buChar char="-"/>
            </a:pPr>
            <a:r>
              <a:rPr lang="zh-CN" altLang="en-US" sz="2800">
                <a:latin typeface="楷体_GB2312" pitchFamily="49" charset="-122"/>
              </a:rPr>
              <a:t> </a:t>
            </a:r>
            <a:r>
              <a:rPr lang="zh-CN" altLang="en-US" sz="2800">
                <a:solidFill>
                  <a:srgbClr val="993366"/>
                </a:solidFill>
                <a:latin typeface="楷体_GB2312" pitchFamily="49" charset="-122"/>
              </a:rPr>
              <a:t>步骤三</a:t>
            </a:r>
            <a:r>
              <a:rPr lang="en-US" altLang="zh-CN" sz="2800">
                <a:latin typeface="楷体_GB2312" pitchFamily="49" charset="-122"/>
              </a:rPr>
              <a:t>(</a:t>
            </a:r>
            <a:r>
              <a:rPr lang="zh-CN" altLang="en-US" sz="2800">
                <a:latin typeface="楷体_GB2312" pitchFamily="49" charset="-122"/>
              </a:rPr>
              <a:t>可选</a:t>
            </a:r>
            <a:r>
              <a:rPr lang="en-US" altLang="zh-CN" sz="2800">
                <a:latin typeface="楷体_GB2312" pitchFamily="49" charset="-122"/>
              </a:rPr>
              <a:t>)  </a:t>
            </a:r>
            <a:r>
              <a:rPr lang="zh-CN" altLang="en-US" sz="2800">
                <a:latin typeface="楷体_GB2312" pitchFamily="49" charset="-122"/>
              </a:rPr>
              <a:t>增加一个新的开始状态，从该</a:t>
            </a:r>
          </a:p>
          <a:p>
            <a:pPr lvl="1">
              <a:buClr>
                <a:srgbClr val="800080"/>
              </a:buClr>
              <a:buFont typeface="Symbol" pitchFamily="18" charset="2"/>
              <a:buNone/>
            </a:pPr>
            <a:r>
              <a:rPr lang="zh-CN" altLang="en-US" sz="2800">
                <a:latin typeface="楷体_GB2312" pitchFamily="49" charset="-122"/>
              </a:rPr>
              <a:t>  状态引一条 </a:t>
            </a:r>
            <a:r>
              <a:rPr lang="zh-CN" altLang="en-US" sz="2800">
                <a:latin typeface="楷体_GB2312" pitchFamily="49" charset="-122"/>
                <a:sym typeface="Symbol" pitchFamily="18" charset="2"/>
              </a:rPr>
              <a:t></a:t>
            </a:r>
            <a:r>
              <a:rPr lang="en-US" altLang="zh-CN" sz="2800">
                <a:latin typeface="楷体_GB2312" pitchFamily="49" charset="-122"/>
              </a:rPr>
              <a:t>-</a:t>
            </a:r>
            <a:r>
              <a:rPr lang="zh-CN" altLang="en-US" sz="2800">
                <a:latin typeface="楷体_GB2312" pitchFamily="49" charset="-122"/>
              </a:rPr>
              <a:t>转移边到上述每一个 </a:t>
            </a:r>
            <a:r>
              <a:rPr lang="zh-CN" altLang="en-US" sz="2800">
                <a:latin typeface="楷体_GB2312" pitchFamily="49" charset="-122"/>
                <a:sym typeface="Symbol" pitchFamily="18" charset="2"/>
              </a:rPr>
              <a:t></a:t>
            </a:r>
            <a:r>
              <a:rPr lang="en-US" altLang="zh-CN" sz="2800">
                <a:latin typeface="楷体_GB2312" pitchFamily="49" charset="-122"/>
              </a:rPr>
              <a:t>-NFA </a:t>
            </a:r>
            <a:r>
              <a:rPr lang="zh-CN" altLang="en-US" sz="2800">
                <a:latin typeface="楷体_GB2312" pitchFamily="49" charset="-122"/>
              </a:rPr>
              <a:t>的</a:t>
            </a:r>
          </a:p>
          <a:p>
            <a:pPr lvl="1">
              <a:buClr>
                <a:srgbClr val="800080"/>
              </a:buClr>
              <a:buFont typeface="Symbol" pitchFamily="18" charset="2"/>
              <a:buNone/>
            </a:pPr>
            <a:r>
              <a:rPr lang="zh-CN" altLang="en-US" sz="2800">
                <a:latin typeface="楷体_GB2312" pitchFamily="49" charset="-122"/>
              </a:rPr>
              <a:t>  初态，得到一个新的 </a:t>
            </a:r>
            <a:r>
              <a:rPr lang="zh-CN" altLang="en-US" sz="2800">
                <a:latin typeface="楷体_GB2312" pitchFamily="49" charset="-122"/>
                <a:sym typeface="Symbol" pitchFamily="18" charset="2"/>
              </a:rPr>
              <a:t></a:t>
            </a:r>
            <a:r>
              <a:rPr lang="en-US" altLang="zh-CN" sz="2800">
                <a:latin typeface="楷体_GB2312" pitchFamily="49" charset="-122"/>
              </a:rPr>
              <a:t>-NFA</a:t>
            </a:r>
          </a:p>
        </p:txBody>
      </p:sp>
      <p:sp>
        <p:nvSpPr>
          <p:cNvPr id="540688" name="Rectangle 16"/>
          <p:cNvSpPr>
            <a:spLocks noChangeArrowheads="1"/>
          </p:cNvSpPr>
          <p:nvPr/>
        </p:nvSpPr>
        <p:spPr bwMode="auto">
          <a:xfrm>
            <a:off x="1260475" y="188913"/>
            <a:ext cx="5975350" cy="641350"/>
          </a:xfrm>
          <a:prstGeom prst="rect">
            <a:avLst/>
          </a:prstGeom>
          <a:noFill/>
          <a:ln w="9525" algn="ctr">
            <a:noFill/>
            <a:miter lim="800000"/>
            <a:headEnd/>
            <a:tailEnd/>
          </a:ln>
          <a:effectLst/>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词法分析程序的自动构造</a:t>
            </a:r>
          </a:p>
        </p:txBody>
      </p:sp>
    </p:spTree>
  </p:cSld>
  <p:clrMapOvr>
    <a:masterClrMapping/>
  </p:clrMapOvr>
  <p:transition spd="med" advClick="0">
    <p:wipe dir="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55" name="AutoShape 1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pPr algn="ctr">
              <a:buFont typeface="Wingdings" pitchFamily="2" charset="2"/>
              <a:buNone/>
            </a:pPr>
            <a:endParaRPr lang="zh-CN" altLang="zh-CN"/>
          </a:p>
        </p:txBody>
      </p:sp>
      <p:sp>
        <p:nvSpPr>
          <p:cNvPr id="445456" name="AutoShape 1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45457" name="AutoShape 1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45458" name="AutoShape 1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45459" name="Text Box 19"/>
          <p:cNvSpPr txBox="1">
            <a:spLocks noChangeArrowheads="1"/>
          </p:cNvSpPr>
          <p:nvPr/>
        </p:nvSpPr>
        <p:spPr bwMode="auto">
          <a:xfrm>
            <a:off x="755650" y="1484313"/>
            <a:ext cx="8208963" cy="1585912"/>
          </a:xfrm>
          <a:prstGeom prst="rect">
            <a:avLst/>
          </a:prstGeom>
          <a:noFill/>
          <a:ln w="9525">
            <a:noFill/>
            <a:miter lim="800000"/>
            <a:headEnd/>
            <a:tailEnd/>
          </a:ln>
          <a:effectLst/>
        </p:spPr>
        <p:txBody>
          <a:bodyPr>
            <a:spAutoFit/>
          </a:bodyPr>
          <a:lstStyle/>
          <a:p>
            <a:pPr>
              <a:buClr>
                <a:srgbClr val="800080"/>
              </a:buClr>
            </a:pPr>
            <a:r>
              <a:rPr lang="en-US" altLang="zh-CN">
                <a:solidFill>
                  <a:srgbClr val="800080"/>
                </a:solidFill>
              </a:rPr>
              <a:t>  </a:t>
            </a:r>
            <a:r>
              <a:rPr lang="zh-CN" altLang="en-US"/>
              <a:t>词法分析程序</a:t>
            </a:r>
            <a:r>
              <a:rPr lang="zh-CN" altLang="en-US">
                <a:solidFill>
                  <a:srgbClr val="800080"/>
                </a:solidFill>
              </a:rPr>
              <a:t>自动构造</a:t>
            </a:r>
            <a:r>
              <a:rPr lang="zh-CN" altLang="en-US"/>
              <a:t>的典型过程</a:t>
            </a:r>
          </a:p>
          <a:p>
            <a:pPr>
              <a:buClr>
                <a:srgbClr val="800080"/>
              </a:buClr>
              <a:buFont typeface="Wingdings" pitchFamily="2" charset="2"/>
              <a:buNone/>
            </a:pPr>
            <a:endParaRPr lang="zh-CN" altLang="en-US" sz="1000">
              <a:latin typeface="楷体_GB2312" pitchFamily="49" charset="-122"/>
            </a:endParaRPr>
          </a:p>
          <a:p>
            <a:pPr lvl="1">
              <a:buClr>
                <a:srgbClr val="800080"/>
              </a:buClr>
              <a:buFont typeface="Symbol" pitchFamily="18" charset="2"/>
              <a:buChar char="-"/>
            </a:pPr>
            <a:r>
              <a:rPr lang="zh-CN" altLang="en-US" sz="2800">
                <a:latin typeface="楷体_GB2312" pitchFamily="49" charset="-122"/>
              </a:rPr>
              <a:t> </a:t>
            </a:r>
            <a:r>
              <a:rPr lang="zh-CN" altLang="en-US" sz="2800">
                <a:solidFill>
                  <a:srgbClr val="993366"/>
                </a:solidFill>
                <a:latin typeface="楷体_GB2312" pitchFamily="49" charset="-122"/>
              </a:rPr>
              <a:t>步骤四</a:t>
            </a:r>
            <a:r>
              <a:rPr lang="zh-CN" altLang="en-US" sz="2800">
                <a:latin typeface="楷体_GB2312" pitchFamily="49" charset="-122"/>
              </a:rPr>
              <a:t> 必要时自动构造工具会将这些 </a:t>
            </a:r>
            <a:r>
              <a:rPr lang="zh-CN" altLang="en-US" sz="2800">
                <a:latin typeface="楷体_GB2312" pitchFamily="49" charset="-122"/>
                <a:sym typeface="Symbol" pitchFamily="18" charset="2"/>
              </a:rPr>
              <a:t></a:t>
            </a:r>
            <a:r>
              <a:rPr lang="en-US" altLang="zh-CN" sz="2800">
                <a:latin typeface="楷体_GB2312" pitchFamily="49" charset="-122"/>
              </a:rPr>
              <a:t>-NFA</a:t>
            </a:r>
          </a:p>
          <a:p>
            <a:pPr lvl="1">
              <a:buClr>
                <a:srgbClr val="800080"/>
              </a:buClr>
              <a:buFont typeface="Symbol" pitchFamily="18" charset="2"/>
              <a:buNone/>
            </a:pPr>
            <a:r>
              <a:rPr lang="en-US" altLang="zh-CN" sz="2800">
                <a:latin typeface="楷体_GB2312" pitchFamily="49" charset="-122"/>
              </a:rPr>
              <a:t>  </a:t>
            </a:r>
            <a:r>
              <a:rPr lang="zh-CN" altLang="en-US" sz="2800">
                <a:latin typeface="楷体_GB2312" pitchFamily="49" charset="-122"/>
              </a:rPr>
              <a:t>确定化，比如使用子集构造法得到 </a:t>
            </a:r>
            <a:r>
              <a:rPr lang="en-US" altLang="zh-CN" sz="2800">
                <a:latin typeface="楷体_GB2312" pitchFamily="49" charset="-122"/>
              </a:rPr>
              <a:t>DFA</a:t>
            </a:r>
          </a:p>
        </p:txBody>
      </p:sp>
      <p:sp>
        <p:nvSpPr>
          <p:cNvPr id="445460" name="Rectangle 20"/>
          <p:cNvSpPr>
            <a:spLocks noChangeArrowheads="1"/>
          </p:cNvSpPr>
          <p:nvPr/>
        </p:nvSpPr>
        <p:spPr bwMode="auto">
          <a:xfrm>
            <a:off x="1260475" y="188913"/>
            <a:ext cx="5975350" cy="641350"/>
          </a:xfrm>
          <a:prstGeom prst="rect">
            <a:avLst/>
          </a:prstGeom>
          <a:noFill/>
          <a:ln w="9525" algn="ctr">
            <a:noFill/>
            <a:miter lim="800000"/>
            <a:headEnd/>
            <a:tailEnd/>
          </a:ln>
          <a:effectLst/>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词法分析程序的自动构造</a:t>
            </a:r>
          </a:p>
        </p:txBody>
      </p:sp>
    </p:spTree>
  </p:cSld>
  <p:clrMapOvr>
    <a:masterClrMapping/>
  </p:clrMapOvr>
  <p:transition spd="med">
    <p:wipe dir="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4"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pPr algn="ctr">
              <a:buFont typeface="Wingdings" pitchFamily="2" charset="2"/>
              <a:buNone/>
            </a:pPr>
            <a:endParaRPr lang="zh-CN" altLang="zh-CN"/>
          </a:p>
        </p:txBody>
      </p:sp>
      <p:sp>
        <p:nvSpPr>
          <p:cNvPr id="558085"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8086"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8087"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8088" name="Text Box 8"/>
          <p:cNvSpPr txBox="1">
            <a:spLocks noChangeArrowheads="1"/>
          </p:cNvSpPr>
          <p:nvPr/>
        </p:nvSpPr>
        <p:spPr bwMode="auto">
          <a:xfrm>
            <a:off x="755650" y="1484313"/>
            <a:ext cx="8208963" cy="1585912"/>
          </a:xfrm>
          <a:prstGeom prst="rect">
            <a:avLst/>
          </a:prstGeom>
          <a:noFill/>
          <a:ln w="9525">
            <a:noFill/>
            <a:miter lim="800000"/>
            <a:headEnd/>
            <a:tailEnd/>
          </a:ln>
          <a:effectLst/>
        </p:spPr>
        <p:txBody>
          <a:bodyPr>
            <a:spAutoFit/>
          </a:bodyPr>
          <a:lstStyle/>
          <a:p>
            <a:pPr>
              <a:buClr>
                <a:srgbClr val="800080"/>
              </a:buClr>
            </a:pPr>
            <a:r>
              <a:rPr lang="en-US" altLang="zh-CN">
                <a:solidFill>
                  <a:srgbClr val="800080"/>
                </a:solidFill>
              </a:rPr>
              <a:t>  </a:t>
            </a:r>
            <a:r>
              <a:rPr lang="zh-CN" altLang="en-US"/>
              <a:t>词法分析程序</a:t>
            </a:r>
            <a:r>
              <a:rPr lang="zh-CN" altLang="en-US">
                <a:solidFill>
                  <a:srgbClr val="800080"/>
                </a:solidFill>
              </a:rPr>
              <a:t>自动构造</a:t>
            </a:r>
            <a:r>
              <a:rPr lang="zh-CN" altLang="en-US"/>
              <a:t>的典型过程</a:t>
            </a:r>
          </a:p>
          <a:p>
            <a:pPr>
              <a:buClr>
                <a:srgbClr val="800080"/>
              </a:buClr>
              <a:buFont typeface="Wingdings" pitchFamily="2" charset="2"/>
              <a:buNone/>
            </a:pPr>
            <a:endParaRPr lang="zh-CN" altLang="en-US" sz="1000">
              <a:latin typeface="楷体_GB2312" pitchFamily="49" charset="-122"/>
            </a:endParaRPr>
          </a:p>
          <a:p>
            <a:pPr lvl="1">
              <a:buClr>
                <a:srgbClr val="800080"/>
              </a:buClr>
              <a:buFont typeface="Symbol" pitchFamily="18" charset="2"/>
              <a:buChar char="-"/>
            </a:pPr>
            <a:r>
              <a:rPr lang="zh-CN" altLang="en-US" sz="2800">
                <a:latin typeface="楷体_GB2312" pitchFamily="49" charset="-122"/>
              </a:rPr>
              <a:t> </a:t>
            </a:r>
            <a:r>
              <a:rPr lang="zh-CN" altLang="en-US" sz="2800">
                <a:solidFill>
                  <a:srgbClr val="993366"/>
                </a:solidFill>
                <a:latin typeface="楷体_GB2312" pitchFamily="49" charset="-122"/>
              </a:rPr>
              <a:t>步骤五</a:t>
            </a:r>
            <a:r>
              <a:rPr lang="zh-CN" altLang="en-US" sz="2800">
                <a:latin typeface="楷体_GB2312" pitchFamily="49" charset="-122"/>
              </a:rPr>
              <a:t> 必要时，自动构造工具会将有限自动</a:t>
            </a:r>
          </a:p>
          <a:p>
            <a:pPr lvl="1">
              <a:buClr>
                <a:srgbClr val="800080"/>
              </a:buClr>
              <a:buFont typeface="Symbol" pitchFamily="18" charset="2"/>
              <a:buNone/>
            </a:pPr>
            <a:r>
              <a:rPr lang="zh-CN" altLang="en-US" sz="2800">
                <a:latin typeface="楷体_GB2312" pitchFamily="49" charset="-122"/>
              </a:rPr>
              <a:t>  机最小化，得到等价拥有状态数目最少的</a:t>
            </a:r>
            <a:r>
              <a:rPr lang="en-US" altLang="zh-CN" sz="2800">
                <a:latin typeface="楷体_GB2312" pitchFamily="49" charset="-122"/>
              </a:rPr>
              <a:t>DFA </a:t>
            </a:r>
          </a:p>
        </p:txBody>
      </p:sp>
      <p:sp>
        <p:nvSpPr>
          <p:cNvPr id="558089" name="Rectangle 9"/>
          <p:cNvSpPr>
            <a:spLocks noChangeArrowheads="1"/>
          </p:cNvSpPr>
          <p:nvPr/>
        </p:nvSpPr>
        <p:spPr bwMode="auto">
          <a:xfrm>
            <a:off x="1260475" y="188913"/>
            <a:ext cx="5975350" cy="641350"/>
          </a:xfrm>
          <a:prstGeom prst="rect">
            <a:avLst/>
          </a:prstGeom>
          <a:noFill/>
          <a:ln w="9525" algn="ctr">
            <a:noFill/>
            <a:miter lim="800000"/>
            <a:headEnd/>
            <a:tailEnd/>
          </a:ln>
          <a:effectLst/>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词法分析程序的自动构造</a:t>
            </a:r>
          </a:p>
        </p:txBody>
      </p:sp>
    </p:spTree>
  </p:cSld>
  <p:clrMapOvr>
    <a:masterClrMapping/>
  </p:clrMapOvr>
  <p:transition spd="med" advClick="0">
    <p:wipe dir="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8"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pPr algn="ctr">
              <a:buFont typeface="Wingdings" pitchFamily="2" charset="2"/>
              <a:buNone/>
            </a:pPr>
            <a:endParaRPr lang="zh-CN" altLang="zh-CN"/>
          </a:p>
        </p:txBody>
      </p:sp>
      <p:sp>
        <p:nvSpPr>
          <p:cNvPr id="559109"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9110"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9111"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9112" name="Text Box 8"/>
          <p:cNvSpPr txBox="1">
            <a:spLocks noChangeArrowheads="1"/>
          </p:cNvSpPr>
          <p:nvPr/>
        </p:nvSpPr>
        <p:spPr bwMode="auto">
          <a:xfrm>
            <a:off x="755650" y="1484313"/>
            <a:ext cx="8208963" cy="3721100"/>
          </a:xfrm>
          <a:prstGeom prst="rect">
            <a:avLst/>
          </a:prstGeom>
          <a:noFill/>
          <a:ln w="9525">
            <a:noFill/>
            <a:miter lim="800000"/>
            <a:headEnd/>
            <a:tailEnd/>
          </a:ln>
          <a:effectLst/>
        </p:spPr>
        <p:txBody>
          <a:bodyPr>
            <a:spAutoFit/>
          </a:bodyPr>
          <a:lstStyle/>
          <a:p>
            <a:pPr>
              <a:buClr>
                <a:srgbClr val="800080"/>
              </a:buClr>
            </a:pPr>
            <a:r>
              <a:rPr lang="en-US" altLang="zh-CN" dirty="0">
                <a:solidFill>
                  <a:srgbClr val="800080"/>
                </a:solidFill>
              </a:rPr>
              <a:t>  </a:t>
            </a:r>
            <a:r>
              <a:rPr lang="zh-CN" altLang="en-US" dirty="0"/>
              <a:t>词法分析程序</a:t>
            </a:r>
            <a:r>
              <a:rPr lang="zh-CN" altLang="en-US" dirty="0">
                <a:solidFill>
                  <a:srgbClr val="800080"/>
                </a:solidFill>
              </a:rPr>
              <a:t>自动构造</a:t>
            </a:r>
            <a:r>
              <a:rPr lang="zh-CN" altLang="en-US" dirty="0" smtClean="0"/>
              <a:t>的典型过程</a:t>
            </a:r>
            <a:endParaRPr lang="zh-CN" altLang="en-US" dirty="0"/>
          </a:p>
          <a:p>
            <a:pPr>
              <a:buClr>
                <a:srgbClr val="800080"/>
              </a:buClr>
              <a:buFont typeface="Wingdings" pitchFamily="2" charset="2"/>
              <a:buNone/>
            </a:pPr>
            <a:endParaRPr lang="zh-CN" altLang="en-US" sz="1000" dirty="0">
              <a:latin typeface="楷体_GB2312" pitchFamily="49" charset="-122"/>
            </a:endParaRPr>
          </a:p>
          <a:p>
            <a:pPr lvl="1">
              <a:buClr>
                <a:srgbClr val="800080"/>
              </a:buClr>
              <a:buFont typeface="Symbol" pitchFamily="18" charset="2"/>
              <a:buChar char="-"/>
            </a:pPr>
            <a:r>
              <a:rPr lang="zh-CN" altLang="en-US" sz="2800" dirty="0">
                <a:latin typeface="楷体_GB2312" pitchFamily="49" charset="-122"/>
              </a:rPr>
              <a:t> </a:t>
            </a:r>
            <a:r>
              <a:rPr lang="zh-CN" altLang="en-US" sz="2800" dirty="0">
                <a:solidFill>
                  <a:srgbClr val="993366"/>
                </a:solidFill>
                <a:latin typeface="楷体_GB2312" pitchFamily="49" charset="-122"/>
              </a:rPr>
              <a:t>步骤六</a:t>
            </a:r>
            <a:r>
              <a:rPr lang="zh-CN" altLang="en-US" sz="2800" dirty="0">
                <a:latin typeface="楷体_GB2312" pitchFamily="49" charset="-122"/>
              </a:rPr>
              <a:t> 若执行过第</a:t>
            </a:r>
            <a:r>
              <a:rPr lang="en-US" altLang="zh-CN" sz="2800" dirty="0">
                <a:latin typeface="楷体_GB2312" pitchFamily="49" charset="-122"/>
              </a:rPr>
              <a:t>3</a:t>
            </a:r>
            <a:r>
              <a:rPr lang="zh-CN" altLang="en-US" sz="2800" dirty="0">
                <a:latin typeface="楷体_GB2312" pitchFamily="49" charset="-122"/>
              </a:rPr>
              <a:t>步，那么就模拟单个完整</a:t>
            </a:r>
          </a:p>
          <a:p>
            <a:pPr lvl="1">
              <a:buClr>
                <a:srgbClr val="800080"/>
              </a:buClr>
              <a:buFont typeface="Symbol" pitchFamily="18" charset="2"/>
              <a:buNone/>
            </a:pPr>
            <a:r>
              <a:rPr lang="zh-CN" altLang="en-US" sz="2800" dirty="0">
                <a:latin typeface="楷体_GB2312" pitchFamily="49" charset="-122"/>
              </a:rPr>
              <a:t>  的自动机；否则，自动构造工具按照一定的控 </a:t>
            </a:r>
          </a:p>
          <a:p>
            <a:pPr lvl="1">
              <a:buClr>
                <a:srgbClr val="800080"/>
              </a:buClr>
              <a:buFont typeface="Symbol" pitchFamily="18" charset="2"/>
              <a:buNone/>
            </a:pPr>
            <a:r>
              <a:rPr lang="zh-CN" altLang="en-US" sz="2800" dirty="0">
                <a:latin typeface="楷体_GB2312" pitchFamily="49" charset="-122"/>
              </a:rPr>
              <a:t>  制策略生成词法分析程序中扫描程序的代码，</a:t>
            </a:r>
          </a:p>
          <a:p>
            <a:pPr lvl="1">
              <a:buClr>
                <a:srgbClr val="800080"/>
              </a:buClr>
              <a:buFont typeface="Symbol" pitchFamily="18" charset="2"/>
              <a:buNone/>
            </a:pPr>
            <a:r>
              <a:rPr lang="zh-CN" altLang="en-US" sz="2800" dirty="0">
                <a:latin typeface="楷体_GB2312" pitchFamily="49" charset="-122"/>
              </a:rPr>
              <a:t>  该扫描程序可以选择对每一类词法单元所对应</a:t>
            </a:r>
          </a:p>
          <a:p>
            <a:pPr lvl="1">
              <a:buClr>
                <a:srgbClr val="800080"/>
              </a:buClr>
              <a:buFont typeface="Symbol" pitchFamily="18" charset="2"/>
              <a:buNone/>
            </a:pPr>
            <a:r>
              <a:rPr lang="zh-CN" altLang="en-US" sz="2800" dirty="0">
                <a:latin typeface="楷体_GB2312" pitchFamily="49" charset="-122"/>
              </a:rPr>
              <a:t>  的有限自动机依次模拟运行，并从当前输入符</a:t>
            </a:r>
          </a:p>
          <a:p>
            <a:pPr lvl="1">
              <a:buClr>
                <a:srgbClr val="800080"/>
              </a:buClr>
              <a:buFont typeface="Symbol" pitchFamily="18" charset="2"/>
              <a:buNone/>
            </a:pPr>
            <a:r>
              <a:rPr lang="zh-CN" altLang="en-US" sz="2800" dirty="0">
                <a:latin typeface="楷体_GB2312" pitchFamily="49" charset="-122"/>
              </a:rPr>
              <a:t>  号序列中识别下一个单词，然后返回相应的单</a:t>
            </a:r>
          </a:p>
          <a:p>
            <a:pPr lvl="1">
              <a:buClr>
                <a:srgbClr val="800080"/>
              </a:buClr>
              <a:buFont typeface="Symbol" pitchFamily="18" charset="2"/>
              <a:buNone/>
            </a:pPr>
            <a:r>
              <a:rPr lang="zh-CN" altLang="en-US" sz="2800" dirty="0">
                <a:latin typeface="楷体_GB2312" pitchFamily="49" charset="-122"/>
              </a:rPr>
              <a:t>  词记录</a:t>
            </a:r>
          </a:p>
        </p:txBody>
      </p:sp>
      <p:sp>
        <p:nvSpPr>
          <p:cNvPr id="559113" name="Rectangle 9"/>
          <p:cNvSpPr>
            <a:spLocks noChangeArrowheads="1"/>
          </p:cNvSpPr>
          <p:nvPr/>
        </p:nvSpPr>
        <p:spPr bwMode="auto">
          <a:xfrm>
            <a:off x="1260475" y="188913"/>
            <a:ext cx="5975350" cy="641350"/>
          </a:xfrm>
          <a:prstGeom prst="rect">
            <a:avLst/>
          </a:prstGeom>
          <a:noFill/>
          <a:ln w="9525" algn="ctr">
            <a:noFill/>
            <a:miter lim="800000"/>
            <a:headEnd/>
            <a:tailEnd/>
          </a:ln>
          <a:effectLst/>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词法分析程序的自动构造</a:t>
            </a:r>
          </a:p>
        </p:txBody>
      </p:sp>
    </p:spTree>
  </p:cSld>
  <p:clrMapOvr>
    <a:masterClrMapping/>
  </p:clrMapOvr>
  <p:transition spd="med" advClick="0">
    <p:wipe dir="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8"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pPr algn="ctr">
              <a:buFont typeface="Wingdings" pitchFamily="2" charset="2"/>
              <a:buNone/>
            </a:pPr>
            <a:endParaRPr lang="zh-CN" altLang="zh-CN"/>
          </a:p>
        </p:txBody>
      </p:sp>
      <p:sp>
        <p:nvSpPr>
          <p:cNvPr id="559109"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9110"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9111"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9112" name="Text Box 8"/>
          <p:cNvSpPr txBox="1">
            <a:spLocks noChangeArrowheads="1"/>
          </p:cNvSpPr>
          <p:nvPr/>
        </p:nvSpPr>
        <p:spPr bwMode="auto">
          <a:xfrm>
            <a:off x="755650" y="1484313"/>
            <a:ext cx="8208963" cy="4493538"/>
          </a:xfrm>
          <a:prstGeom prst="rect">
            <a:avLst/>
          </a:prstGeom>
          <a:noFill/>
          <a:ln w="9525">
            <a:noFill/>
            <a:miter lim="800000"/>
            <a:headEnd/>
            <a:tailEnd/>
          </a:ln>
          <a:effectLst/>
        </p:spPr>
        <p:txBody>
          <a:bodyPr>
            <a:spAutoFit/>
          </a:bodyPr>
          <a:lstStyle/>
          <a:p>
            <a:pPr>
              <a:buClr>
                <a:srgbClr val="800080"/>
              </a:buClr>
            </a:pPr>
            <a:r>
              <a:rPr lang="en-US" altLang="zh-CN" dirty="0">
                <a:solidFill>
                  <a:srgbClr val="800080"/>
                </a:solidFill>
              </a:rPr>
              <a:t>  </a:t>
            </a:r>
            <a:r>
              <a:rPr lang="zh-CN" altLang="en-US" dirty="0"/>
              <a:t>词法分析程序</a:t>
            </a:r>
            <a:r>
              <a:rPr lang="zh-CN" altLang="en-US" dirty="0">
                <a:solidFill>
                  <a:srgbClr val="800080"/>
                </a:solidFill>
              </a:rPr>
              <a:t>自动构造</a:t>
            </a:r>
            <a:r>
              <a:rPr lang="zh-CN" altLang="en-US" dirty="0" smtClean="0"/>
              <a:t>的典型过程</a:t>
            </a:r>
            <a:endParaRPr lang="zh-CN" altLang="en-US" dirty="0"/>
          </a:p>
          <a:p>
            <a:pPr>
              <a:buClr>
                <a:srgbClr val="800080"/>
              </a:buClr>
              <a:buFont typeface="Wingdings" pitchFamily="2" charset="2"/>
              <a:buNone/>
            </a:pPr>
            <a:endParaRPr lang="zh-CN" altLang="en-US" sz="1000" dirty="0">
              <a:latin typeface="楷体_GB2312" pitchFamily="49" charset="-122"/>
            </a:endParaRPr>
          </a:p>
          <a:p>
            <a:pPr lvl="1">
              <a:buClr>
                <a:srgbClr val="800080"/>
              </a:buClr>
              <a:buFont typeface="Symbol" pitchFamily="18" charset="2"/>
              <a:buChar char="-"/>
            </a:pPr>
            <a:r>
              <a:rPr lang="zh-CN" altLang="en-US" sz="2800" dirty="0">
                <a:latin typeface="楷体_GB2312" pitchFamily="49" charset="-122"/>
              </a:rPr>
              <a:t> </a:t>
            </a:r>
            <a:r>
              <a:rPr lang="zh-CN" altLang="en-US" sz="2800" dirty="0">
                <a:solidFill>
                  <a:srgbClr val="993366"/>
                </a:solidFill>
                <a:latin typeface="楷体_GB2312" pitchFamily="49" charset="-122"/>
              </a:rPr>
              <a:t>可选的正</a:t>
            </a:r>
            <a:r>
              <a:rPr lang="zh-CN" altLang="en-US" sz="2800" dirty="0" smtClean="0">
                <a:solidFill>
                  <a:srgbClr val="993366"/>
                </a:solidFill>
                <a:latin typeface="楷体_GB2312" pitchFamily="49" charset="-122"/>
              </a:rPr>
              <a:t>规表达式设计方法</a:t>
            </a:r>
            <a:r>
              <a:rPr lang="zh-CN" altLang="en-US" sz="2800" dirty="0" smtClean="0">
                <a:latin typeface="楷体_GB2312" pitchFamily="49" charset="-122"/>
              </a:rPr>
              <a:t> 先设计自动机</a:t>
            </a:r>
            <a:endParaRPr lang="zh-CN" altLang="en-US" sz="2800" dirty="0">
              <a:latin typeface="楷体_GB2312" pitchFamily="49" charset="-122"/>
            </a:endParaRPr>
          </a:p>
          <a:p>
            <a:pPr lvl="1">
              <a:buClr>
                <a:srgbClr val="800080"/>
              </a:buClr>
              <a:buFont typeface="Symbol" pitchFamily="18" charset="2"/>
              <a:buNone/>
            </a:pPr>
            <a:r>
              <a:rPr lang="zh-CN" altLang="en-US" sz="1000" dirty="0">
                <a:latin typeface="楷体_GB2312" pitchFamily="49" charset="-122"/>
              </a:rPr>
              <a:t>  </a:t>
            </a:r>
            <a:endParaRPr lang="en-US" altLang="zh-CN" sz="1000" dirty="0" smtClean="0">
              <a:latin typeface="楷体_GB2312" pitchFamily="49" charset="-122"/>
            </a:endParaRPr>
          </a:p>
          <a:p>
            <a:pPr lvl="1">
              <a:buClr>
                <a:srgbClr val="800080"/>
              </a:buClr>
              <a:buFont typeface="Symbol" pitchFamily="18" charset="2"/>
              <a:buNone/>
            </a:pPr>
            <a:r>
              <a:rPr lang="en-US" altLang="zh-CN" sz="2800" dirty="0">
                <a:latin typeface="楷体_GB2312" pitchFamily="49" charset="-122"/>
              </a:rPr>
              <a:t>  </a:t>
            </a:r>
            <a:r>
              <a:rPr lang="zh-CN" altLang="en-US" sz="2800" dirty="0" smtClean="0">
                <a:latin typeface="楷体_GB2312" pitchFamily="49" charset="-122"/>
              </a:rPr>
              <a:t>直接设计正规表达式有时比较困难</a:t>
            </a:r>
            <a:endParaRPr lang="en-US" altLang="zh-CN" sz="2800" dirty="0" smtClean="0">
              <a:latin typeface="楷体_GB2312" pitchFamily="49" charset="-122"/>
            </a:endParaRPr>
          </a:p>
          <a:p>
            <a:pPr lvl="1">
              <a:buClr>
                <a:srgbClr val="800080"/>
              </a:buClr>
              <a:buFont typeface="Symbol" pitchFamily="18" charset="2"/>
              <a:buNone/>
            </a:pPr>
            <a:endParaRPr lang="zh-CN" altLang="en-US" sz="1000" dirty="0">
              <a:latin typeface="楷体_GB2312" pitchFamily="49" charset="-122"/>
            </a:endParaRPr>
          </a:p>
          <a:p>
            <a:pPr lvl="1">
              <a:buClr>
                <a:srgbClr val="800080"/>
              </a:buClr>
              <a:buFont typeface="Symbol" pitchFamily="18" charset="2"/>
              <a:buNone/>
            </a:pPr>
            <a:r>
              <a:rPr lang="zh-CN" altLang="en-US" sz="2800" dirty="0">
                <a:latin typeface="楷体_GB2312" pitchFamily="49" charset="-122"/>
              </a:rPr>
              <a:t>  </a:t>
            </a:r>
            <a:r>
              <a:rPr lang="zh-CN" altLang="en-US" sz="2800" dirty="0">
                <a:solidFill>
                  <a:srgbClr val="993366"/>
                </a:solidFill>
                <a:latin typeface="楷体_GB2312" pitchFamily="49" charset="-122"/>
              </a:rPr>
              <a:t>例如：</a:t>
            </a:r>
            <a:r>
              <a:rPr lang="zh-CN" altLang="zh-CN" sz="2800" dirty="0" smtClean="0"/>
              <a:t>假若想</a:t>
            </a:r>
            <a:r>
              <a:rPr lang="zh-CN" altLang="zh-CN" sz="2800" dirty="0"/>
              <a:t>要为</a:t>
            </a:r>
            <a:r>
              <a:rPr lang="en-US" altLang="zh-CN" sz="2800" b="0" dirty="0"/>
              <a:t>Java</a:t>
            </a:r>
            <a:r>
              <a:rPr lang="zh-CN" altLang="zh-CN" sz="2800" dirty="0"/>
              <a:t>程序中所允许的注释</a:t>
            </a:r>
            <a:r>
              <a:rPr lang="zh-CN" altLang="zh-CN" sz="2800" dirty="0" smtClean="0"/>
              <a:t>给</a:t>
            </a:r>
            <a:endParaRPr lang="en-US" altLang="zh-CN" sz="2800" dirty="0" smtClean="0"/>
          </a:p>
          <a:p>
            <a:pPr lvl="1">
              <a:buClr>
                <a:srgbClr val="800080"/>
              </a:buClr>
              <a:buFont typeface="Symbol" pitchFamily="18" charset="2"/>
              <a:buNone/>
            </a:pPr>
            <a:r>
              <a:rPr lang="en-US" altLang="zh-CN" sz="2800" dirty="0"/>
              <a:t> </a:t>
            </a:r>
            <a:r>
              <a:rPr lang="en-US" altLang="zh-CN" sz="2800" dirty="0" smtClean="0"/>
              <a:t>   </a:t>
            </a:r>
            <a:r>
              <a:rPr lang="zh-CN" altLang="zh-CN" sz="2800" dirty="0" smtClean="0"/>
              <a:t>出</a:t>
            </a:r>
            <a:r>
              <a:rPr lang="zh-CN" altLang="zh-CN" sz="2800" dirty="0"/>
              <a:t>正规表达式，这类注释以</a:t>
            </a:r>
            <a:r>
              <a:rPr lang="en-US" altLang="zh-CN" sz="2800" dirty="0"/>
              <a:t>”/*”</a:t>
            </a:r>
            <a:r>
              <a:rPr lang="zh-CN" altLang="zh-CN" sz="2800" dirty="0"/>
              <a:t>开始，以</a:t>
            </a:r>
            <a:r>
              <a:rPr lang="en-US" altLang="zh-CN" sz="2800" dirty="0" smtClean="0"/>
              <a:t>”*/”</a:t>
            </a:r>
          </a:p>
          <a:p>
            <a:pPr lvl="1">
              <a:buClr>
                <a:srgbClr val="800080"/>
              </a:buClr>
              <a:buFont typeface="Symbol" pitchFamily="18" charset="2"/>
              <a:buNone/>
            </a:pPr>
            <a:r>
              <a:rPr lang="en-US" altLang="zh-CN" sz="2800" dirty="0"/>
              <a:t> </a:t>
            </a:r>
            <a:r>
              <a:rPr lang="en-US" altLang="zh-CN" sz="2800" dirty="0" smtClean="0"/>
              <a:t>   </a:t>
            </a:r>
            <a:r>
              <a:rPr lang="zh-CN" altLang="zh-CN" sz="2800" dirty="0" smtClean="0"/>
              <a:t>结束</a:t>
            </a:r>
            <a:r>
              <a:rPr lang="zh-CN" altLang="zh-CN" sz="2800" dirty="0"/>
              <a:t>，在</a:t>
            </a:r>
            <a:r>
              <a:rPr lang="en-US" altLang="zh-CN" sz="2800" dirty="0"/>
              <a:t>”/*”</a:t>
            </a:r>
            <a:r>
              <a:rPr lang="zh-CN" altLang="zh-CN" sz="2800" dirty="0"/>
              <a:t>和</a:t>
            </a:r>
            <a:r>
              <a:rPr lang="en-US" altLang="zh-CN" sz="2800" dirty="0"/>
              <a:t>”*/”</a:t>
            </a:r>
            <a:r>
              <a:rPr lang="zh-CN" altLang="zh-CN" sz="2800" dirty="0"/>
              <a:t>之间，除了</a:t>
            </a:r>
            <a:r>
              <a:rPr lang="en-US" altLang="zh-CN" sz="2800" dirty="0"/>
              <a:t>”*/”</a:t>
            </a:r>
            <a:r>
              <a:rPr lang="zh-CN" altLang="zh-CN" sz="2800" dirty="0"/>
              <a:t>序列外，</a:t>
            </a:r>
            <a:r>
              <a:rPr lang="zh-CN" altLang="zh-CN" sz="2800" dirty="0" smtClean="0"/>
              <a:t>可</a:t>
            </a:r>
            <a:endParaRPr lang="en-US" altLang="zh-CN" sz="2800" dirty="0" smtClean="0"/>
          </a:p>
          <a:p>
            <a:pPr lvl="1">
              <a:buClr>
                <a:srgbClr val="800080"/>
              </a:buClr>
              <a:buFont typeface="Symbol" pitchFamily="18" charset="2"/>
              <a:buNone/>
            </a:pPr>
            <a:r>
              <a:rPr lang="en-US" altLang="zh-CN" sz="2800" dirty="0"/>
              <a:t> </a:t>
            </a:r>
            <a:r>
              <a:rPr lang="en-US" altLang="zh-CN" sz="2800" dirty="0" smtClean="0"/>
              <a:t>   </a:t>
            </a:r>
            <a:r>
              <a:rPr lang="zh-CN" altLang="zh-CN" sz="2800" dirty="0" smtClean="0"/>
              <a:t>以</a:t>
            </a:r>
            <a:r>
              <a:rPr lang="zh-CN" altLang="zh-CN" sz="2800" dirty="0"/>
              <a:t>出现任意字符</a:t>
            </a:r>
            <a:r>
              <a:rPr lang="zh-CN" altLang="zh-CN" sz="2800" dirty="0" smtClean="0"/>
              <a:t>。对此</a:t>
            </a:r>
            <a:r>
              <a:rPr lang="zh-CN" altLang="zh-CN" sz="2800" dirty="0"/>
              <a:t>类注释</a:t>
            </a:r>
            <a:r>
              <a:rPr lang="zh-CN" altLang="zh-CN" sz="2800" dirty="0" smtClean="0"/>
              <a:t>，</a:t>
            </a:r>
            <a:r>
              <a:rPr lang="zh-CN" altLang="en-US" sz="2800" dirty="0" smtClean="0"/>
              <a:t>某些同学可能</a:t>
            </a:r>
            <a:endParaRPr lang="en-US" altLang="zh-CN" sz="2800" dirty="0" smtClean="0"/>
          </a:p>
          <a:p>
            <a:pPr lvl="1">
              <a:buClr>
                <a:srgbClr val="800080"/>
              </a:buClr>
              <a:buFont typeface="Symbol" pitchFamily="18" charset="2"/>
              <a:buNone/>
            </a:pPr>
            <a:r>
              <a:rPr lang="en-US" altLang="zh-CN" sz="2800" dirty="0" smtClean="0"/>
              <a:t>    </a:t>
            </a:r>
            <a:r>
              <a:rPr lang="zh-CN" altLang="en-US" sz="2800" dirty="0" smtClean="0"/>
              <a:t>会认为</a:t>
            </a:r>
            <a:r>
              <a:rPr lang="zh-CN" altLang="zh-CN" sz="2800" dirty="0" smtClean="0"/>
              <a:t>构造</a:t>
            </a:r>
            <a:r>
              <a:rPr lang="en-US" altLang="zh-CN" sz="2800" b="0" dirty="0"/>
              <a:t>DFA</a:t>
            </a:r>
            <a:r>
              <a:rPr lang="zh-CN" altLang="zh-CN" sz="2800" dirty="0"/>
              <a:t>比</a:t>
            </a:r>
            <a:r>
              <a:rPr lang="zh-CN" altLang="zh-CN" sz="2800" dirty="0" smtClean="0"/>
              <a:t>构造</a:t>
            </a:r>
            <a:r>
              <a:rPr lang="zh-CN" altLang="zh-CN" sz="2800" dirty="0"/>
              <a:t>正规表达式更容易，</a:t>
            </a:r>
            <a:r>
              <a:rPr lang="zh-CN" altLang="zh-CN" sz="2800" dirty="0" smtClean="0"/>
              <a:t>所</a:t>
            </a:r>
            <a:endParaRPr lang="en-US" altLang="zh-CN" sz="2800" dirty="0" smtClean="0"/>
          </a:p>
          <a:p>
            <a:pPr lvl="1">
              <a:buClr>
                <a:srgbClr val="800080"/>
              </a:buClr>
              <a:buFont typeface="Symbol" pitchFamily="18" charset="2"/>
              <a:buNone/>
            </a:pPr>
            <a:r>
              <a:rPr lang="en-US" altLang="zh-CN" sz="2800" dirty="0" smtClean="0"/>
              <a:t>    </a:t>
            </a:r>
            <a:r>
              <a:rPr lang="zh-CN" altLang="zh-CN" sz="2800" dirty="0" smtClean="0"/>
              <a:t>以</a:t>
            </a:r>
            <a:r>
              <a:rPr lang="zh-CN" altLang="en-US" sz="2800" dirty="0" smtClean="0"/>
              <a:t>可</a:t>
            </a:r>
            <a:r>
              <a:rPr lang="zh-CN" altLang="zh-CN" sz="2800" dirty="0" smtClean="0"/>
              <a:t>先</a:t>
            </a:r>
            <a:r>
              <a:rPr lang="zh-CN" altLang="zh-CN" sz="2800" dirty="0"/>
              <a:t>构造</a:t>
            </a:r>
            <a:r>
              <a:rPr lang="en-US" altLang="zh-CN" sz="2800" b="0" dirty="0"/>
              <a:t>DFA</a:t>
            </a:r>
            <a:r>
              <a:rPr lang="zh-CN" altLang="zh-CN" sz="2800" dirty="0"/>
              <a:t>，</a:t>
            </a:r>
            <a:r>
              <a:rPr lang="zh-CN" altLang="zh-CN" sz="2800" dirty="0" smtClean="0"/>
              <a:t>然后</a:t>
            </a:r>
            <a:r>
              <a:rPr lang="zh-CN" altLang="zh-CN" sz="2800" dirty="0"/>
              <a:t>再转换为正规表达式。</a:t>
            </a:r>
            <a:endParaRPr lang="zh-CN" altLang="en-US" sz="2800" dirty="0">
              <a:latin typeface="楷体_GB2312" pitchFamily="49" charset="-122"/>
            </a:endParaRPr>
          </a:p>
        </p:txBody>
      </p:sp>
      <p:sp>
        <p:nvSpPr>
          <p:cNvPr id="559113" name="Rectangle 9"/>
          <p:cNvSpPr>
            <a:spLocks noChangeArrowheads="1"/>
          </p:cNvSpPr>
          <p:nvPr/>
        </p:nvSpPr>
        <p:spPr bwMode="auto">
          <a:xfrm>
            <a:off x="1260475" y="188913"/>
            <a:ext cx="5975350" cy="641350"/>
          </a:xfrm>
          <a:prstGeom prst="rect">
            <a:avLst/>
          </a:prstGeom>
          <a:noFill/>
          <a:ln w="9525" algn="ctr">
            <a:noFill/>
            <a:miter lim="800000"/>
            <a:headEnd/>
            <a:tailEnd/>
          </a:ln>
          <a:effectLst/>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词法分析程序的自动构造</a:t>
            </a:r>
          </a:p>
        </p:txBody>
      </p:sp>
    </p:spTree>
  </p:cSld>
  <p:clrMapOvr>
    <a:masterClrMapping/>
  </p:clrMapOvr>
  <p:transition spd="med" advClick="0">
    <p:wipe dir="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algn="l"/>
            <a:r>
              <a:rPr lang="en-US" altLang="zh-CN" sz="3600" dirty="0" smtClean="0">
                <a:solidFill>
                  <a:srgbClr val="FF0000"/>
                </a:solidFill>
              </a:rPr>
              <a:t>  </a:t>
            </a:r>
            <a:r>
              <a:rPr lang="en-US" altLang="zh-CN" sz="3600" dirty="0" smtClean="0">
                <a:solidFill>
                  <a:srgbClr val="FF0000"/>
                </a:solidFill>
              </a:rPr>
              <a:t>Flex</a:t>
            </a:r>
            <a:r>
              <a:rPr lang="zh-CN" altLang="en-US" sz="3600" dirty="0" smtClean="0">
                <a:solidFill>
                  <a:srgbClr val="FF0000"/>
                </a:solidFill>
              </a:rPr>
              <a:t>简介</a:t>
            </a:r>
            <a:r>
              <a:rPr lang="en-US" altLang="zh-CN" dirty="0" smtClean="0"/>
              <a:t/>
            </a:r>
            <a:br>
              <a:rPr lang="en-US" altLang="zh-CN" dirty="0" smtClean="0"/>
            </a:br>
            <a:endParaRPr lang="zh-CN" altLang="en-US" dirty="0" smtClean="0"/>
          </a:p>
        </p:txBody>
      </p:sp>
      <p:sp>
        <p:nvSpPr>
          <p:cNvPr id="9219" name="内容占位符 2"/>
          <p:cNvSpPr>
            <a:spLocks noGrp="1"/>
          </p:cNvSpPr>
          <p:nvPr>
            <p:ph idx="1"/>
          </p:nvPr>
        </p:nvSpPr>
        <p:spPr>
          <a:xfrm>
            <a:off x="685800" y="1981200"/>
            <a:ext cx="7772400" cy="1804988"/>
          </a:xfrm>
        </p:spPr>
        <p:txBody>
          <a:bodyPr/>
          <a:lstStyle/>
          <a:p>
            <a:pPr>
              <a:buFontTx/>
              <a:buNone/>
            </a:pPr>
            <a:r>
              <a:rPr lang="zh-CN" altLang="en-US" smtClean="0"/>
              <a:t> </a:t>
            </a:r>
            <a:r>
              <a:rPr lang="en-US" altLang="zh-CN" smtClean="0"/>
              <a:t>FLEX</a:t>
            </a:r>
            <a:r>
              <a:rPr lang="zh-CN" altLang="en-US" smtClean="0"/>
              <a:t>通过读取一个有规定格式的文本文件，输出一个如下所示的</a:t>
            </a:r>
            <a:r>
              <a:rPr lang="en-US" altLang="zh-CN" smtClean="0"/>
              <a:t>C</a:t>
            </a:r>
            <a:r>
              <a:rPr lang="zh-CN" altLang="en-US" smtClean="0"/>
              <a:t>语言源程序。</a:t>
            </a:r>
          </a:p>
        </p:txBody>
      </p:sp>
      <p:graphicFrame>
        <p:nvGraphicFramePr>
          <p:cNvPr id="4" name="图示 3"/>
          <p:cNvGraphicFramePr/>
          <p:nvPr/>
        </p:nvGraphicFramePr>
        <p:xfrm>
          <a:off x="1285852" y="242886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advClick="0">
    <p:wipe dir="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642938" y="0"/>
            <a:ext cx="7772400" cy="1143000"/>
          </a:xfrm>
        </p:spPr>
        <p:txBody>
          <a:bodyPr/>
          <a:lstStyle/>
          <a:p>
            <a:pPr algn="l"/>
            <a:r>
              <a:rPr lang="en-US" altLang="zh-CN" smtClean="0"/>
              <a:t>Flex</a:t>
            </a:r>
            <a:r>
              <a:rPr lang="zh-CN" altLang="en-US" smtClean="0"/>
              <a:t>源文件格式</a:t>
            </a:r>
          </a:p>
        </p:txBody>
      </p:sp>
      <p:sp>
        <p:nvSpPr>
          <p:cNvPr id="10243" name="内容占位符 2"/>
          <p:cNvSpPr>
            <a:spLocks noGrp="1"/>
          </p:cNvSpPr>
          <p:nvPr>
            <p:ph idx="1"/>
          </p:nvPr>
        </p:nvSpPr>
        <p:spPr>
          <a:xfrm>
            <a:off x="285750" y="928688"/>
            <a:ext cx="8643938" cy="5715000"/>
          </a:xfrm>
        </p:spPr>
        <p:txBody>
          <a:bodyPr/>
          <a:lstStyle/>
          <a:p>
            <a:r>
              <a:rPr lang="zh-CN" altLang="en-US" smtClean="0"/>
              <a:t> </a:t>
            </a:r>
            <a:r>
              <a:rPr lang="en-US" altLang="zh-CN" smtClean="0"/>
              <a:t>LEX</a:t>
            </a:r>
            <a:r>
              <a:rPr lang="zh-CN" altLang="en-US" smtClean="0"/>
              <a:t>对源文件的格式要求非常严格，所以书写时一定要注意。</a:t>
            </a:r>
          </a:p>
          <a:p>
            <a:r>
              <a:rPr lang="zh-CN" altLang="en-US" smtClean="0"/>
              <a:t>   </a:t>
            </a:r>
            <a:r>
              <a:rPr lang="en-US" altLang="zh-CN" smtClean="0"/>
              <a:t>LEX</a:t>
            </a:r>
            <a:r>
              <a:rPr lang="zh-CN" altLang="en-US" smtClean="0"/>
              <a:t>的源文件由三个部份组成，每个部分之间用顶行的“</a:t>
            </a:r>
            <a:r>
              <a:rPr lang="en-US" altLang="zh-CN" smtClean="0"/>
              <a:t>%%”</a:t>
            </a:r>
            <a:r>
              <a:rPr lang="zh-CN" altLang="en-US" smtClean="0"/>
              <a:t>分割，其格式如下：</a:t>
            </a:r>
            <a:endParaRPr lang="en-US" altLang="zh-CN" smtClean="0"/>
          </a:p>
          <a:p>
            <a:endParaRPr lang="zh-CN" altLang="en-US" smtClean="0"/>
          </a:p>
          <a:p>
            <a:pPr>
              <a:buFontTx/>
              <a:buNone/>
            </a:pPr>
            <a:r>
              <a:rPr lang="zh-CN" altLang="en-US" smtClean="0"/>
              <a:t>   定义部份</a:t>
            </a:r>
          </a:p>
          <a:p>
            <a:pPr>
              <a:buFontTx/>
              <a:buNone/>
            </a:pPr>
            <a:r>
              <a:rPr lang="zh-CN" altLang="en-US" smtClean="0"/>
              <a:t>   ％％</a:t>
            </a:r>
          </a:p>
          <a:p>
            <a:pPr>
              <a:buFontTx/>
              <a:buNone/>
            </a:pPr>
            <a:r>
              <a:rPr lang="zh-CN" altLang="en-US" smtClean="0"/>
              <a:t>   规则部份　</a:t>
            </a:r>
          </a:p>
          <a:p>
            <a:pPr>
              <a:buFontTx/>
              <a:buNone/>
            </a:pPr>
            <a:r>
              <a:rPr lang="zh-CN" altLang="en-US" smtClean="0"/>
              <a:t>   ％％</a:t>
            </a:r>
          </a:p>
          <a:p>
            <a:pPr>
              <a:buFontTx/>
              <a:buNone/>
            </a:pPr>
            <a:r>
              <a:rPr lang="zh-CN" altLang="en-US" smtClean="0"/>
              <a:t>   用户附加</a:t>
            </a:r>
            <a:r>
              <a:rPr lang="en-US" altLang="zh-CN" smtClean="0"/>
              <a:t>C</a:t>
            </a:r>
            <a:r>
              <a:rPr lang="zh-CN" altLang="en-US" smtClean="0"/>
              <a:t>语言部份</a:t>
            </a:r>
          </a:p>
          <a:p>
            <a:endParaRPr lang="zh-CN" altLang="en-US" smtClean="0"/>
          </a:p>
        </p:txBody>
      </p:sp>
    </p:spTree>
  </p:cSld>
  <p:clrMapOvr>
    <a:masterClrMapping/>
  </p:clrMapOvr>
  <p:transition spd="med" advClick="0">
    <p:wipe dir="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algn="l"/>
            <a:r>
              <a:rPr lang="en-US" altLang="zh-CN" smtClean="0"/>
              <a:t> </a:t>
            </a:r>
            <a:r>
              <a:rPr lang="zh-CN" altLang="en-US" smtClean="0"/>
              <a:t>定义部分</a:t>
            </a:r>
          </a:p>
        </p:txBody>
      </p:sp>
      <p:sp>
        <p:nvSpPr>
          <p:cNvPr id="11267" name="内容占位符 2"/>
          <p:cNvSpPr>
            <a:spLocks noGrp="1"/>
          </p:cNvSpPr>
          <p:nvPr>
            <p:ph idx="1"/>
          </p:nvPr>
        </p:nvSpPr>
        <p:spPr>
          <a:xfrm>
            <a:off x="285750" y="1981200"/>
            <a:ext cx="8572500" cy="4114800"/>
          </a:xfrm>
        </p:spPr>
        <p:txBody>
          <a:bodyPr/>
          <a:lstStyle/>
          <a:p>
            <a:r>
              <a:rPr lang="zh-CN" altLang="en-US" smtClean="0"/>
              <a:t>定义部份由</a:t>
            </a:r>
            <a:r>
              <a:rPr lang="en-US" altLang="zh-CN" smtClean="0"/>
              <a:t>C</a:t>
            </a:r>
            <a:r>
              <a:rPr lang="zh-CN" altLang="en-US" smtClean="0"/>
              <a:t>语言代码、模式的宏定义组成。</a:t>
            </a:r>
            <a:endParaRPr lang="en-US" altLang="zh-CN" smtClean="0"/>
          </a:p>
          <a:p>
            <a:r>
              <a:rPr lang="zh-CN" altLang="en-US" smtClean="0"/>
              <a:t>除宏定义外，定义部分的其余代码必须用符号</a:t>
            </a:r>
            <a:r>
              <a:rPr lang="en-US" altLang="zh-CN" smtClean="0"/>
              <a:t>%{ </a:t>
            </a:r>
            <a:r>
              <a:rPr lang="zh-CN" altLang="en-US" smtClean="0"/>
              <a:t>和 </a:t>
            </a:r>
            <a:r>
              <a:rPr lang="en-US" altLang="zh-CN" smtClean="0"/>
              <a:t>%} </a:t>
            </a:r>
            <a:r>
              <a:rPr lang="zh-CN" altLang="en-US" smtClean="0"/>
              <a:t>括起来。另外，</a:t>
            </a:r>
            <a:r>
              <a:rPr lang="en-US" altLang="zh-CN" smtClean="0"/>
              <a:t>flex</a:t>
            </a:r>
            <a:r>
              <a:rPr lang="zh-CN" altLang="en-US" smtClean="0"/>
              <a:t>使用的</a:t>
            </a:r>
            <a:r>
              <a:rPr lang="en-US" altLang="zh-CN" smtClean="0"/>
              <a:t>C</a:t>
            </a:r>
            <a:r>
              <a:rPr lang="zh-CN" altLang="en-US" smtClean="0"/>
              <a:t>语言库文件和外部变量以及部分声明的函数，也应分别置于</a:t>
            </a:r>
            <a:r>
              <a:rPr lang="en-US" altLang="zh-CN" smtClean="0"/>
              <a:t>%{ </a:t>
            </a:r>
            <a:r>
              <a:rPr lang="zh-CN" altLang="en-US" smtClean="0"/>
              <a:t>和 </a:t>
            </a:r>
            <a:r>
              <a:rPr lang="en-US" altLang="zh-CN" smtClean="0"/>
              <a:t>%} </a:t>
            </a:r>
            <a:r>
              <a:rPr lang="zh-CN" altLang="en-US" smtClean="0"/>
              <a:t>之内。</a:t>
            </a:r>
            <a:endParaRPr lang="en-US" altLang="zh-CN" smtClean="0"/>
          </a:p>
          <a:p>
            <a:pPr>
              <a:buFontTx/>
              <a:buNone/>
            </a:pPr>
            <a:endParaRPr lang="zh-CN" altLang="en-US" smtClean="0"/>
          </a:p>
        </p:txBody>
      </p:sp>
    </p:spTree>
  </p:cSld>
  <p:clrMapOvr>
    <a:masterClrMapping/>
  </p:clrMapOvr>
  <p:transition spd="med" advClick="0">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2357422" y="357166"/>
            <a:ext cx="5614998" cy="796908"/>
          </a:xfrm>
        </p:spPr>
        <p:txBody>
          <a:bodyPr/>
          <a:lstStyle/>
          <a:p>
            <a:r>
              <a:rPr lang="zh-CN" altLang="en-US" dirty="0">
                <a:ea typeface="方正舒体" pitchFamily="2" charset="-122"/>
              </a:rPr>
              <a:t>正规式</a:t>
            </a:r>
          </a:p>
        </p:txBody>
      </p:sp>
      <p:sp>
        <p:nvSpPr>
          <p:cNvPr id="147459" name="Rectangle 3"/>
          <p:cNvSpPr>
            <a:spLocks noGrp="1" noChangeArrowheads="1"/>
          </p:cNvSpPr>
          <p:nvPr>
            <p:ph type="body" idx="1"/>
          </p:nvPr>
        </p:nvSpPr>
        <p:spPr/>
        <p:txBody>
          <a:bodyPr/>
          <a:lstStyle/>
          <a:p>
            <a:pPr>
              <a:buFont typeface="Monotype Sorts" pitchFamily="2" charset="2"/>
              <a:buNone/>
            </a:pPr>
            <a:r>
              <a:rPr lang="zh-CN" altLang="en-US"/>
              <a:t>正规式也称正则表达式,正规表达式（</a:t>
            </a:r>
            <a:r>
              <a:rPr lang="en-US" altLang="zh-CN"/>
              <a:t>regular expression）</a:t>
            </a:r>
            <a:r>
              <a:rPr lang="zh-CN" altLang="en-US"/>
              <a:t>是说明单词的模式(</a:t>
            </a:r>
            <a:r>
              <a:rPr lang="en-US" altLang="zh-CN"/>
              <a:t>pattern)</a:t>
            </a:r>
            <a:r>
              <a:rPr lang="zh-CN" altLang="en-US"/>
              <a:t>的一种重要的表示法（记号），是定义正规集的数学工具。我们用以描述单词符号。下面是正规式和它所表示的正规集的递归定义。</a:t>
            </a:r>
          </a:p>
        </p:txBody>
      </p:sp>
    </p:spTree>
  </p:cSld>
  <p:clrMapOvr>
    <a:masterClrMapping/>
  </p:clrMapOvr>
  <p:transition spd="med" advClick="0">
    <p:wipe dir="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a:xfrm>
            <a:off x="685800" y="1071563"/>
            <a:ext cx="8101013" cy="5357812"/>
          </a:xfrm>
          <a:ln w="25400">
            <a:solidFill>
              <a:srgbClr val="FF0000"/>
            </a:solidFill>
          </a:ln>
        </p:spPr>
        <p:txBody>
          <a:bodyPr/>
          <a:lstStyle/>
          <a:p>
            <a:r>
              <a:rPr lang="zh-CN" altLang="en-US" smtClean="0"/>
              <a:t>例如下面是一个</a:t>
            </a:r>
            <a:r>
              <a:rPr lang="en-US" altLang="zh-CN" smtClean="0"/>
              <a:t>flex</a:t>
            </a:r>
            <a:r>
              <a:rPr lang="zh-CN" altLang="en-US" smtClean="0"/>
              <a:t>语言的说明部分：</a:t>
            </a:r>
            <a:endParaRPr lang="en-US" altLang="zh-CN" smtClean="0"/>
          </a:p>
          <a:p>
            <a:pPr>
              <a:buFontTx/>
              <a:buNone/>
            </a:pPr>
            <a:r>
              <a:rPr lang="en-US" altLang="zh-CN" smtClean="0"/>
              <a:t>%{</a:t>
            </a:r>
            <a:r>
              <a:rPr lang="en-US" altLang="zh-CN" smtClean="0">
                <a:solidFill>
                  <a:srgbClr val="FF0000"/>
                </a:solidFill>
              </a:rPr>
              <a:t> </a:t>
            </a:r>
          </a:p>
          <a:p>
            <a:pPr>
              <a:buFontTx/>
              <a:buNone/>
            </a:pPr>
            <a:r>
              <a:rPr lang="en-US" altLang="zh-CN" smtClean="0"/>
              <a:t>#include “stdio.h”</a:t>
            </a:r>
          </a:p>
          <a:p>
            <a:pPr>
              <a:buFontTx/>
              <a:buNone/>
            </a:pPr>
            <a:r>
              <a:rPr lang="en-US" altLang="zh-CN" smtClean="0"/>
              <a:t>int num = 0 </a:t>
            </a:r>
          </a:p>
          <a:p>
            <a:pPr>
              <a:buFontTx/>
              <a:buNone/>
            </a:pPr>
            <a:r>
              <a:rPr lang="en-US" altLang="zh-CN" smtClean="0"/>
              <a:t>%}</a:t>
            </a:r>
          </a:p>
          <a:p>
            <a:pPr>
              <a:buFontTx/>
              <a:buNone/>
            </a:pPr>
            <a:r>
              <a:rPr lang="pl-PL" altLang="zh-CN" smtClean="0"/>
              <a:t>DIGIT</a:t>
            </a:r>
            <a:r>
              <a:rPr lang="en-US" altLang="zh-CN" smtClean="0"/>
              <a:t>  </a:t>
            </a:r>
            <a:r>
              <a:rPr lang="pl-PL" altLang="zh-CN" smtClean="0"/>
              <a:t> [0-9]</a:t>
            </a:r>
            <a:endParaRPr lang="en-US" altLang="zh-CN" smtClean="0"/>
          </a:p>
          <a:p>
            <a:pPr>
              <a:buFontTx/>
              <a:buNone/>
            </a:pPr>
            <a:r>
              <a:rPr lang="pl-PL" altLang="zh-CN" smtClean="0"/>
              <a:t>ID</a:t>
            </a:r>
            <a:r>
              <a:rPr lang="en-US" altLang="zh-CN" smtClean="0"/>
              <a:t>         </a:t>
            </a:r>
            <a:r>
              <a:rPr lang="pl-PL" altLang="zh-CN" smtClean="0"/>
              <a:t> [A-Za-z][A-Za-z0-9_]*</a:t>
            </a:r>
          </a:p>
          <a:p>
            <a:pPr>
              <a:buFontTx/>
              <a:buNone/>
            </a:pPr>
            <a:r>
              <a:rPr lang="en-US" altLang="zh-CN" smtClean="0"/>
              <a:t>%%</a:t>
            </a:r>
          </a:p>
          <a:p>
            <a:pPr>
              <a:buFontTx/>
              <a:buNone/>
            </a:pPr>
            <a:r>
              <a:rPr lang="zh-CN" altLang="en-US" sz="2400" smtClean="0"/>
              <a:t>注意：这里起标识符作用的</a:t>
            </a:r>
            <a:r>
              <a:rPr lang="en-US" altLang="zh-CN" sz="2400" smtClean="0"/>
              <a:t>%%</a:t>
            </a:r>
            <a:r>
              <a:rPr lang="zh-CN" altLang="en-US" sz="2400" smtClean="0"/>
              <a:t>和</a:t>
            </a:r>
            <a:r>
              <a:rPr lang="en-US" altLang="zh-CN" sz="2400" smtClean="0"/>
              <a:t>%{ </a:t>
            </a:r>
            <a:r>
              <a:rPr lang="zh-CN" altLang="en-US" sz="2400" smtClean="0"/>
              <a:t>、</a:t>
            </a:r>
            <a:r>
              <a:rPr lang="en-US" altLang="zh-CN" sz="2400" smtClean="0"/>
              <a:t>%}</a:t>
            </a:r>
            <a:r>
              <a:rPr lang="zh-CN" altLang="en-US" sz="2400" smtClean="0"/>
              <a:t>必须要顶行写</a:t>
            </a:r>
            <a:endParaRPr lang="zh-CN" altLang="en-US" sz="2400" smtClean="0">
              <a:solidFill>
                <a:srgbClr val="FF0000"/>
              </a:solidFill>
            </a:endParaRPr>
          </a:p>
        </p:txBody>
      </p:sp>
    </p:spTree>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1" end="1"/>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4" end="4"/>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7" end="7"/>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785813" y="214313"/>
            <a:ext cx="7772400" cy="1143000"/>
          </a:xfrm>
        </p:spPr>
        <p:txBody>
          <a:bodyPr/>
          <a:lstStyle/>
          <a:p>
            <a:pPr algn="l"/>
            <a:r>
              <a:rPr lang="zh-CN" altLang="en-US" smtClean="0"/>
              <a:t>规则部分</a:t>
            </a:r>
          </a:p>
        </p:txBody>
      </p:sp>
      <p:sp>
        <p:nvSpPr>
          <p:cNvPr id="13315" name="内容占位符 2"/>
          <p:cNvSpPr>
            <a:spLocks noGrp="1"/>
          </p:cNvSpPr>
          <p:nvPr>
            <p:ph idx="1"/>
          </p:nvPr>
        </p:nvSpPr>
        <p:spPr>
          <a:xfrm>
            <a:off x="214313" y="1214438"/>
            <a:ext cx="8643937" cy="5072062"/>
          </a:xfrm>
        </p:spPr>
        <p:txBody>
          <a:bodyPr/>
          <a:lstStyle/>
          <a:p>
            <a:r>
              <a:rPr lang="zh-CN" altLang="en-US" smtClean="0"/>
              <a:t>规则部份是</a:t>
            </a:r>
            <a:r>
              <a:rPr lang="en-US" altLang="zh-CN" smtClean="0"/>
              <a:t>LEX</a:t>
            </a:r>
            <a:r>
              <a:rPr lang="zh-CN" altLang="en-US" smtClean="0"/>
              <a:t>源文件的核心部份，它包括一组模式和在生成分析器识别相应模式后对相应模式进行处理的</a:t>
            </a:r>
            <a:r>
              <a:rPr lang="en-US" altLang="zh-CN" smtClean="0"/>
              <a:t>C</a:t>
            </a:r>
            <a:r>
              <a:rPr lang="zh-CN" altLang="en-US" smtClean="0"/>
              <a:t>语言动作</a:t>
            </a:r>
            <a:r>
              <a:rPr lang="en-US" altLang="zh-CN" smtClean="0"/>
              <a:t>(Action)</a:t>
            </a:r>
            <a:r>
              <a:rPr lang="zh-CN" altLang="en-US" smtClean="0"/>
              <a:t>。格式如下：</a:t>
            </a:r>
            <a:endParaRPr lang="en-US" altLang="zh-CN" smtClean="0"/>
          </a:p>
          <a:p>
            <a:endParaRPr lang="zh-CN" altLang="en-US" smtClean="0"/>
          </a:p>
          <a:p>
            <a:pPr>
              <a:buFontTx/>
              <a:buNone/>
            </a:pPr>
            <a:r>
              <a:rPr lang="zh-CN" altLang="en-US" smtClean="0"/>
              <a:t>   </a:t>
            </a:r>
            <a:r>
              <a:rPr lang="en-US" altLang="zh-CN" smtClean="0"/>
              <a:t>C</a:t>
            </a:r>
            <a:r>
              <a:rPr lang="zh-CN" altLang="en-US" smtClean="0"/>
              <a:t>语言代码</a:t>
            </a:r>
          </a:p>
          <a:p>
            <a:pPr>
              <a:buFontTx/>
              <a:buNone/>
            </a:pPr>
            <a:r>
              <a:rPr lang="zh-CN" altLang="en-US" smtClean="0"/>
              <a:t>   模式</a:t>
            </a:r>
            <a:r>
              <a:rPr lang="en-US" altLang="zh-CN" smtClean="0"/>
              <a:t>1 </a:t>
            </a:r>
            <a:r>
              <a:rPr lang="zh-CN" altLang="en-US" smtClean="0"/>
              <a:t>动作</a:t>
            </a:r>
            <a:r>
              <a:rPr lang="en-US" altLang="zh-CN" smtClean="0"/>
              <a:t>1</a:t>
            </a:r>
          </a:p>
          <a:p>
            <a:pPr>
              <a:buFontTx/>
              <a:buNone/>
            </a:pPr>
            <a:r>
              <a:rPr lang="en-US" altLang="zh-CN" smtClean="0"/>
              <a:t>   </a:t>
            </a:r>
            <a:r>
              <a:rPr lang="zh-CN" altLang="en-US" smtClean="0"/>
              <a:t>模式</a:t>
            </a:r>
            <a:r>
              <a:rPr lang="en-US" altLang="zh-CN" smtClean="0"/>
              <a:t>2 |</a:t>
            </a:r>
          </a:p>
          <a:p>
            <a:pPr>
              <a:buFontTx/>
              <a:buNone/>
            </a:pPr>
            <a:r>
              <a:rPr lang="en-US" altLang="zh-CN" smtClean="0"/>
              <a:t>   </a:t>
            </a:r>
            <a:r>
              <a:rPr lang="zh-CN" altLang="en-US" smtClean="0"/>
              <a:t>模式</a:t>
            </a:r>
            <a:r>
              <a:rPr lang="en-US" altLang="zh-CN" smtClean="0"/>
              <a:t>3 </a:t>
            </a:r>
            <a:r>
              <a:rPr lang="zh-CN" altLang="en-US" smtClean="0"/>
              <a:t>动作</a:t>
            </a:r>
            <a:r>
              <a:rPr lang="en-US" altLang="zh-CN" smtClean="0"/>
              <a:t>3</a:t>
            </a:r>
          </a:p>
          <a:p>
            <a:endParaRPr lang="zh-CN" altLang="en-US" smtClean="0"/>
          </a:p>
        </p:txBody>
      </p:sp>
    </p:spTree>
  </p:cSld>
  <p:clrMapOvr>
    <a:masterClrMapping/>
  </p:clrMapOvr>
  <p:transition spd="med" advClick="0">
    <p:wipe dir="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pPr algn="l"/>
            <a:r>
              <a:rPr lang="zh-CN" altLang="en-US" smtClean="0"/>
              <a:t>用户附加</a:t>
            </a:r>
            <a:r>
              <a:rPr lang="en-US" altLang="zh-CN" smtClean="0"/>
              <a:t>C</a:t>
            </a:r>
            <a:r>
              <a:rPr lang="zh-CN" altLang="en-US" smtClean="0"/>
              <a:t>语言部份</a:t>
            </a:r>
          </a:p>
        </p:txBody>
      </p:sp>
      <p:sp>
        <p:nvSpPr>
          <p:cNvPr id="14339" name="内容占位符 2"/>
          <p:cNvSpPr>
            <a:spLocks noGrp="1"/>
          </p:cNvSpPr>
          <p:nvPr>
            <p:ph idx="1"/>
          </p:nvPr>
        </p:nvSpPr>
        <p:spPr/>
        <p:txBody>
          <a:bodyPr/>
          <a:lstStyle/>
          <a:p>
            <a:r>
              <a:rPr lang="zh-CN" altLang="en-US" smtClean="0"/>
              <a:t>支持规则动作部分所需要的处理过程，是对规则部分中动作的补充。</a:t>
            </a:r>
            <a:endParaRPr lang="en-US" altLang="zh-CN" smtClean="0"/>
          </a:p>
          <a:p>
            <a:r>
              <a:rPr lang="en-US" altLang="zh-CN" smtClean="0"/>
              <a:t>FLEX</a:t>
            </a:r>
            <a:r>
              <a:rPr lang="zh-CN" altLang="en-US" smtClean="0"/>
              <a:t>对此部份不作任何处理，仅仅将其直接拷贝到输出文件</a:t>
            </a:r>
            <a:r>
              <a:rPr lang="en-US" altLang="zh-CN" smtClean="0"/>
              <a:t>lex.yy.c</a:t>
            </a:r>
            <a:r>
              <a:rPr lang="zh-CN" altLang="en-US" smtClean="0"/>
              <a:t>的尾部。</a:t>
            </a:r>
          </a:p>
        </p:txBody>
      </p:sp>
    </p:spTree>
  </p:cSld>
  <p:clrMapOvr>
    <a:masterClrMapping/>
  </p:clrMapOvr>
  <p:transition spd="med" advClick="0">
    <p:wipe dir="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algn="l"/>
            <a:r>
              <a:rPr lang="en-US" altLang="zh-CN" smtClean="0"/>
              <a:t>Flex</a:t>
            </a:r>
            <a:r>
              <a:rPr lang="zh-CN" altLang="en-US" smtClean="0"/>
              <a:t>词法分析产生器实现原理</a:t>
            </a:r>
          </a:p>
        </p:txBody>
      </p:sp>
      <p:sp>
        <p:nvSpPr>
          <p:cNvPr id="20483" name="内容占位符 2"/>
          <p:cNvSpPr>
            <a:spLocks noGrp="1"/>
          </p:cNvSpPr>
          <p:nvPr>
            <p:ph idx="1"/>
          </p:nvPr>
        </p:nvSpPr>
        <p:spPr/>
        <p:txBody>
          <a:bodyPr/>
          <a:lstStyle/>
          <a:p>
            <a:r>
              <a:rPr lang="zh-CN" altLang="en-US" smtClean="0"/>
              <a:t>词法分析器自动生成器的核心是</a:t>
            </a:r>
            <a:r>
              <a:rPr lang="en-US" altLang="zh-CN" smtClean="0">
                <a:solidFill>
                  <a:srgbClr val="FF0000"/>
                </a:solidFill>
              </a:rPr>
              <a:t>lex</a:t>
            </a:r>
            <a:r>
              <a:rPr lang="zh-CN" altLang="en-US" smtClean="0">
                <a:solidFill>
                  <a:srgbClr val="FF0000"/>
                </a:solidFill>
              </a:rPr>
              <a:t>编译器</a:t>
            </a:r>
            <a:r>
              <a:rPr lang="zh-CN" altLang="en-US" smtClean="0"/>
              <a:t>，</a:t>
            </a:r>
            <a:r>
              <a:rPr lang="en-US" altLang="zh-CN" smtClean="0"/>
              <a:t>lex</a:t>
            </a:r>
            <a:r>
              <a:rPr lang="zh-CN" altLang="en-US" smtClean="0"/>
              <a:t>编译器的功能是将</a:t>
            </a:r>
            <a:r>
              <a:rPr lang="en-US" altLang="zh-CN" smtClean="0"/>
              <a:t>lex</a:t>
            </a:r>
            <a:r>
              <a:rPr lang="zh-CN" altLang="en-US" smtClean="0"/>
              <a:t>源程序变换为一个能识别该语言单词的词法分析器。而该词法分析器像有穷自动机一样去识别处理单词。</a:t>
            </a:r>
          </a:p>
        </p:txBody>
      </p:sp>
    </p:spTree>
  </p:cSld>
  <p:clrMapOvr>
    <a:masterClrMapping/>
  </p:clrMapOvr>
  <p:transition spd="med" advClick="0">
    <p:wipe dir="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642938" y="285750"/>
            <a:ext cx="7772400" cy="1143000"/>
          </a:xfrm>
        </p:spPr>
        <p:txBody>
          <a:bodyPr/>
          <a:lstStyle/>
          <a:p>
            <a:r>
              <a:rPr lang="en-US" altLang="zh-CN" smtClean="0"/>
              <a:t>flex</a:t>
            </a:r>
            <a:r>
              <a:rPr lang="zh-CN" altLang="en-US" smtClean="0"/>
              <a:t>词法分析产生器实现原理</a:t>
            </a:r>
          </a:p>
        </p:txBody>
      </p:sp>
      <p:sp>
        <p:nvSpPr>
          <p:cNvPr id="21507" name="内容占位符 2"/>
          <p:cNvSpPr>
            <a:spLocks noGrp="1"/>
          </p:cNvSpPr>
          <p:nvPr>
            <p:ph idx="1"/>
          </p:nvPr>
        </p:nvSpPr>
        <p:spPr>
          <a:xfrm>
            <a:off x="214313" y="1285875"/>
            <a:ext cx="8643937" cy="4929188"/>
          </a:xfrm>
        </p:spPr>
        <p:txBody>
          <a:bodyPr/>
          <a:lstStyle/>
          <a:p>
            <a:pPr>
              <a:buFontTx/>
              <a:buNone/>
            </a:pPr>
            <a:r>
              <a:rPr lang="zh-CN" altLang="en-US" sz="2400" smtClean="0"/>
              <a:t>基于</a:t>
            </a:r>
            <a:r>
              <a:rPr lang="en-US" altLang="zh-CN" sz="2400" smtClean="0"/>
              <a:t>lex</a:t>
            </a:r>
            <a:r>
              <a:rPr lang="zh-CN" altLang="en-US" sz="2400" smtClean="0"/>
              <a:t>源程序，</a:t>
            </a:r>
            <a:r>
              <a:rPr lang="en-US" altLang="zh-CN" sz="2400" smtClean="0"/>
              <a:t>lex</a:t>
            </a:r>
            <a:r>
              <a:rPr lang="zh-CN" altLang="en-US" sz="2400" smtClean="0"/>
              <a:t>编译器的实现步骤大致是：</a:t>
            </a:r>
          </a:p>
          <a:p>
            <a:pPr>
              <a:buFontTx/>
              <a:buNone/>
            </a:pPr>
            <a:r>
              <a:rPr lang="zh-CN" altLang="en-US" sz="2400" smtClean="0"/>
              <a:t>   ⑴对</a:t>
            </a:r>
            <a:r>
              <a:rPr lang="en-US" altLang="zh-CN" sz="2400" smtClean="0"/>
              <a:t>lex</a:t>
            </a:r>
            <a:r>
              <a:rPr lang="zh-CN" altLang="en-US" sz="2400" smtClean="0"/>
              <a:t>源程序识别规则中的每个</a:t>
            </a:r>
            <a:r>
              <a:rPr lang="en-US" altLang="zh-CN" sz="2400" smtClean="0"/>
              <a:t>p</a:t>
            </a:r>
            <a:r>
              <a:rPr lang="en-US" altLang="zh-CN" sz="2400" baseline="-25000" smtClean="0"/>
              <a:t>i</a:t>
            </a:r>
            <a:r>
              <a:rPr lang="zh-CN" altLang="en-US" sz="2400" smtClean="0"/>
              <a:t>构造一个相应的</a:t>
            </a:r>
            <a:r>
              <a:rPr lang="en-US" altLang="zh-CN" sz="2400" smtClean="0"/>
              <a:t>NFA N</a:t>
            </a:r>
            <a:r>
              <a:rPr lang="en-US" altLang="zh-CN" sz="2400" baseline="-25000" smtClean="0"/>
              <a:t>i</a:t>
            </a:r>
            <a:r>
              <a:rPr lang="zh-CN" altLang="en-US" sz="2400" smtClean="0"/>
              <a:t>。</a:t>
            </a:r>
          </a:p>
          <a:p>
            <a:pPr>
              <a:buFontTx/>
              <a:buNone/>
            </a:pPr>
            <a:r>
              <a:rPr lang="zh-CN" altLang="en-US" sz="2400" smtClean="0"/>
              <a:t>   ⑵引入唯一初态</a:t>
            </a:r>
            <a:r>
              <a:rPr lang="en-US" altLang="zh-CN" sz="2400" smtClean="0"/>
              <a:t>S</a:t>
            </a:r>
            <a:r>
              <a:rPr lang="zh-CN" altLang="en-US" sz="2400" smtClean="0"/>
              <a:t>，从初态</a:t>
            </a:r>
            <a:r>
              <a:rPr lang="en-US" altLang="zh-CN" sz="2400" smtClean="0"/>
              <a:t>S</a:t>
            </a:r>
            <a:r>
              <a:rPr lang="zh-CN" altLang="en-US" sz="2400" smtClean="0"/>
              <a:t>通过</a:t>
            </a:r>
            <a:r>
              <a:rPr lang="en-US" altLang="zh-CN" sz="2400" smtClean="0"/>
              <a:t>ε</a:t>
            </a:r>
            <a:r>
              <a:rPr lang="zh-CN" altLang="en-US" sz="2400" smtClean="0"/>
              <a:t>弧将所有</a:t>
            </a:r>
            <a:r>
              <a:rPr lang="en-US" altLang="zh-CN" sz="2400" smtClean="0"/>
              <a:t>NFA N</a:t>
            </a:r>
            <a:r>
              <a:rPr lang="en-US" altLang="zh-CN" sz="2400" baseline="-25000" smtClean="0"/>
              <a:t>i</a:t>
            </a:r>
            <a:r>
              <a:rPr lang="zh-CN" altLang="en-US" sz="2400" smtClean="0"/>
              <a:t>（</a:t>
            </a:r>
            <a:r>
              <a:rPr lang="en-US" altLang="zh-CN" sz="2400" smtClean="0"/>
              <a:t>i=1</a:t>
            </a:r>
            <a:r>
              <a:rPr lang="zh-CN" altLang="en-US" sz="2400" smtClean="0"/>
              <a:t>，</a:t>
            </a:r>
            <a:r>
              <a:rPr lang="en-US" altLang="zh-CN" sz="2400" smtClean="0"/>
              <a:t>…</a:t>
            </a:r>
            <a:r>
              <a:rPr lang="zh-CN" altLang="en-US" sz="2400" smtClean="0"/>
              <a:t>，</a:t>
            </a:r>
            <a:r>
              <a:rPr lang="en-US" altLang="zh-CN" sz="2400" smtClean="0"/>
              <a:t>n</a:t>
            </a:r>
            <a:r>
              <a:rPr lang="zh-CN" altLang="en-US" sz="2400" smtClean="0"/>
              <a:t>）连接成新的</a:t>
            </a:r>
            <a:r>
              <a:rPr lang="en-US" altLang="zh-CN" sz="2400" smtClean="0"/>
              <a:t>NFA N’</a:t>
            </a:r>
            <a:r>
              <a:rPr lang="zh-CN" altLang="en-US" sz="2400" smtClean="0"/>
              <a:t>。⑴、⑵两步实际是完成从正规式到非确定有限自动机的构造。</a:t>
            </a:r>
          </a:p>
          <a:p>
            <a:pPr>
              <a:buFontTx/>
              <a:buNone/>
            </a:pPr>
            <a:r>
              <a:rPr lang="zh-CN" altLang="en-US" sz="2400" smtClean="0"/>
              <a:t>   ⑶对</a:t>
            </a:r>
            <a:r>
              <a:rPr lang="en-US" altLang="zh-CN" sz="2400" smtClean="0"/>
              <a:t>NFA N’</a:t>
            </a:r>
            <a:r>
              <a:rPr lang="zh-CN" altLang="en-US" sz="2400" smtClean="0"/>
              <a:t>确定化，产生</a:t>
            </a:r>
            <a:r>
              <a:rPr lang="en-US" altLang="zh-CN" sz="2400" smtClean="0"/>
              <a:t>DFA N</a:t>
            </a:r>
            <a:r>
              <a:rPr lang="zh-CN" altLang="en-US" sz="2400" smtClean="0"/>
              <a:t>。</a:t>
            </a:r>
          </a:p>
          <a:p>
            <a:pPr>
              <a:buFontTx/>
              <a:buNone/>
            </a:pPr>
            <a:r>
              <a:rPr lang="zh-CN" altLang="en-US" sz="2400" smtClean="0"/>
              <a:t>   ⑷</a:t>
            </a:r>
            <a:r>
              <a:rPr lang="en-US" altLang="zh-CN" sz="2400" smtClean="0"/>
              <a:t>DFA N </a:t>
            </a:r>
            <a:r>
              <a:rPr lang="zh-CN" altLang="en-US" sz="2400" smtClean="0"/>
              <a:t>最小化。</a:t>
            </a:r>
          </a:p>
          <a:p>
            <a:pPr>
              <a:buFontTx/>
              <a:buNone/>
            </a:pPr>
            <a:r>
              <a:rPr lang="zh-CN" altLang="en-US" sz="2400" smtClean="0"/>
              <a:t>   ⑸给出控制程序。产生一个名为</a:t>
            </a:r>
            <a:r>
              <a:rPr lang="en-US" altLang="zh-CN" sz="2400" smtClean="0"/>
              <a:t>int yylex()</a:t>
            </a:r>
            <a:r>
              <a:rPr lang="zh-CN" altLang="en-US" sz="2400" smtClean="0"/>
              <a:t>的词法分析函数，将之拷贝到输出文件</a:t>
            </a:r>
            <a:r>
              <a:rPr lang="en-US" altLang="zh-CN" sz="2400" smtClean="0"/>
              <a:t>lex.yy.c</a:t>
            </a:r>
            <a:r>
              <a:rPr lang="zh-CN" altLang="en-US" sz="2400" smtClean="0"/>
              <a:t>中。</a:t>
            </a:r>
          </a:p>
          <a:p>
            <a:pPr>
              <a:buFontTx/>
              <a:buNone/>
            </a:pPr>
            <a:endParaRPr lang="zh-CN" altLang="en-US" sz="2400" smtClean="0"/>
          </a:p>
        </p:txBody>
      </p:sp>
    </p:spTree>
  </p:cSld>
  <p:clrMapOvr>
    <a:masterClrMapping/>
  </p:clrMapOvr>
  <p:transition spd="med" advClick="0">
    <p:wipe dir="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714348" y="1000108"/>
            <a:ext cx="3495675" cy="974725"/>
          </a:xfrm>
        </p:spPr>
        <p:txBody>
          <a:bodyPr/>
          <a:lstStyle/>
          <a:p>
            <a:pPr algn="ctr" eaLnBrk="1" hangingPunct="1"/>
            <a:r>
              <a:rPr lang="zh-CN" altLang="en-US" b="1" dirty="0" smtClean="0">
                <a:solidFill>
                  <a:schemeClr val="folHlink"/>
                </a:solidFill>
                <a:latin typeface="楷体_GB2312" pitchFamily="49" charset="-122"/>
                <a:ea typeface="楷体_GB2312" pitchFamily="49" charset="-122"/>
              </a:rPr>
              <a:t>本章总结</a:t>
            </a:r>
          </a:p>
        </p:txBody>
      </p:sp>
      <p:sp>
        <p:nvSpPr>
          <p:cNvPr id="182275" name="Rectangle 3"/>
          <p:cNvSpPr>
            <a:spLocks noGrp="1" noChangeArrowheads="1"/>
          </p:cNvSpPr>
          <p:nvPr>
            <p:ph type="body" idx="1"/>
          </p:nvPr>
        </p:nvSpPr>
        <p:spPr>
          <a:xfrm>
            <a:off x="457200" y="1981200"/>
            <a:ext cx="8229600" cy="4114800"/>
          </a:xfrm>
        </p:spPr>
        <p:txBody>
          <a:bodyPr/>
          <a:lstStyle/>
          <a:p>
            <a:pPr algn="just" eaLnBrk="1" hangingPunct="1">
              <a:lnSpc>
                <a:spcPct val="110000"/>
              </a:lnSpc>
            </a:pPr>
            <a:r>
              <a:rPr lang="zh-CN" altLang="en-US" b="1" smtClean="0">
                <a:latin typeface="楷体_GB2312" pitchFamily="49" charset="-122"/>
                <a:ea typeface="楷体_GB2312" pitchFamily="49" charset="-122"/>
              </a:rPr>
              <a:t>词法从组成源程序的字符行中寻找出单词，并给出它们的种别和属性</a:t>
            </a:r>
            <a:r>
              <a:rPr lang="zh-CN" altLang="en-US" b="1" smtClean="0">
                <a:latin typeface="Arial" pitchFamily="34" charset="0"/>
                <a:ea typeface="楷体_GB2312" pitchFamily="49" charset="-122"/>
              </a:rPr>
              <a:t>——</a:t>
            </a:r>
            <a:r>
              <a:rPr lang="zh-CN" altLang="en-US" b="1" smtClean="0">
                <a:latin typeface="楷体_GB2312" pitchFamily="49" charset="-122"/>
                <a:ea typeface="楷体_GB2312" pitchFamily="49" charset="-122"/>
              </a:rPr>
              <a:t>输出二元组序列</a:t>
            </a:r>
          </a:p>
          <a:p>
            <a:pPr algn="just" eaLnBrk="1" hangingPunct="1">
              <a:lnSpc>
                <a:spcPct val="110000"/>
              </a:lnSpc>
            </a:pPr>
            <a:r>
              <a:rPr lang="zh-CN" altLang="en-US" b="1" smtClean="0">
                <a:latin typeface="楷体_GB2312" pitchFamily="49" charset="-122"/>
                <a:ea typeface="楷体_GB2312" pitchFamily="49" charset="-122"/>
              </a:rPr>
              <a:t>高级语言的单词组成一个3型语言</a:t>
            </a:r>
          </a:p>
          <a:p>
            <a:pPr eaLnBrk="1" hangingPunct="1"/>
            <a:r>
              <a:rPr lang="zh-CN" altLang="en-US" b="1" smtClean="0">
                <a:latin typeface="楷体_GB2312" pitchFamily="49" charset="-122"/>
                <a:ea typeface="楷体_GB2312" pitchFamily="49" charset="-122"/>
              </a:rPr>
              <a:t>3型语言可以用</a:t>
            </a:r>
            <a:r>
              <a:rPr lang="en-US" altLang="zh-CN" b="1" smtClean="0">
                <a:latin typeface="楷体_GB2312" pitchFamily="49" charset="-122"/>
                <a:ea typeface="楷体_GB2312" pitchFamily="49" charset="-122"/>
              </a:rPr>
              <a:t>RE、RG、FA</a:t>
            </a:r>
            <a:r>
              <a:rPr lang="zh-CN" altLang="en-US" b="1" smtClean="0">
                <a:latin typeface="楷体_GB2312" pitchFamily="49" charset="-122"/>
                <a:ea typeface="楷体_GB2312" pitchFamily="49" charset="-122"/>
              </a:rPr>
              <a:t>描述</a:t>
            </a:r>
          </a:p>
          <a:p>
            <a:pPr eaLnBrk="1" hangingPunct="1"/>
            <a:r>
              <a:rPr lang="en-US" altLang="zh-CN" b="1" smtClean="0">
                <a:latin typeface="楷体_GB2312" pitchFamily="49" charset="-122"/>
                <a:ea typeface="楷体_GB2312" pitchFamily="49" charset="-122"/>
              </a:rPr>
              <a:t>FA</a:t>
            </a:r>
            <a:r>
              <a:rPr lang="zh-CN" altLang="en-US" b="1" smtClean="0">
                <a:latin typeface="楷体_GB2312" pitchFamily="49" charset="-122"/>
                <a:ea typeface="楷体_GB2312" pitchFamily="49" charset="-122"/>
              </a:rPr>
              <a:t>的状态转移图，可以被用来指导相应的词法分析器的实现</a:t>
            </a:r>
          </a:p>
        </p:txBody>
      </p:sp>
    </p:spTree>
  </p:cSld>
  <p:clrMapOvr>
    <a:masterClrMapping/>
  </p:clrMapOvr>
  <p:transition spd="med" advClick="0">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428596" y="214290"/>
            <a:ext cx="8429684" cy="2357453"/>
          </a:xfrm>
        </p:spPr>
        <p:txBody>
          <a:bodyPr/>
          <a:lstStyle/>
          <a:p>
            <a:pPr>
              <a:spcAft>
                <a:spcPts val="100"/>
              </a:spcAft>
              <a:buSzTx/>
              <a:buFont typeface="Monotype Sorts" pitchFamily="2" charset="2"/>
              <a:buNone/>
            </a:pPr>
            <a:r>
              <a:rPr lang="en-US" altLang="zh-CN" sz="3200" b="1" dirty="0" smtClean="0"/>
              <a:t>     </a:t>
            </a:r>
            <a:r>
              <a:rPr lang="zh-CN" altLang="en-US" sz="3200" b="1" dirty="0" smtClean="0"/>
              <a:t>定义</a:t>
            </a:r>
            <a:r>
              <a:rPr lang="zh-CN" altLang="en-US" sz="3200" b="1" dirty="0"/>
              <a:t>（正规式和它所表示的正规集）</a:t>
            </a:r>
            <a:r>
              <a:rPr lang="zh-CN" altLang="en-US" sz="3200" b="1" dirty="0" smtClean="0"/>
              <a:t>：</a:t>
            </a:r>
            <a:endParaRPr lang="en-US" altLang="zh-CN" sz="3200" b="1" dirty="0" smtClean="0"/>
          </a:p>
          <a:p>
            <a:pPr>
              <a:spcAft>
                <a:spcPts val="100"/>
              </a:spcAft>
              <a:buSzTx/>
              <a:buFont typeface="Monotype Sorts" pitchFamily="2" charset="2"/>
              <a:buNone/>
            </a:pPr>
            <a:endParaRPr lang="en-US" altLang="zh-CN" sz="3200" b="1" dirty="0" smtClean="0"/>
          </a:p>
          <a:p>
            <a:pPr>
              <a:spcAft>
                <a:spcPts val="100"/>
              </a:spcAft>
              <a:buSzTx/>
              <a:buFont typeface="Monotype Sorts" pitchFamily="2" charset="2"/>
              <a:buNone/>
            </a:pPr>
            <a:r>
              <a:rPr lang="en-US" altLang="zh-CN" sz="3200" b="1" dirty="0" smtClean="0"/>
              <a:t> </a:t>
            </a:r>
            <a:r>
              <a:rPr lang="zh-CN" altLang="en-US" sz="2650" dirty="0" smtClean="0"/>
              <a:t>设</a:t>
            </a:r>
            <a:r>
              <a:rPr lang="zh-CN" altLang="en-US" sz="2650" dirty="0"/>
              <a:t>字母表为</a:t>
            </a:r>
            <a:r>
              <a:rPr lang="zh-CN" altLang="en-US" sz="2650" dirty="0">
                <a:sym typeface="Symbol" pitchFamily="18" charset="2"/>
              </a:rPr>
              <a:t>，辅助字母表`={，，，，，，}</a:t>
            </a:r>
            <a:r>
              <a:rPr lang="zh-CN" altLang="en-US" sz="2650" dirty="0" smtClean="0">
                <a:sym typeface="Symbol" pitchFamily="18" charset="2"/>
              </a:rPr>
              <a:t>。</a:t>
            </a:r>
            <a:endParaRPr lang="en-US" altLang="zh-CN" sz="2650" dirty="0" smtClean="0">
              <a:sym typeface="Symbol" pitchFamily="18" charset="2"/>
            </a:endParaRPr>
          </a:p>
          <a:p>
            <a:pPr>
              <a:spcAft>
                <a:spcPts val="100"/>
              </a:spcAft>
              <a:buSzTx/>
              <a:buFont typeface="Monotype Sorts" pitchFamily="2" charset="2"/>
              <a:buNone/>
            </a:pPr>
            <a:r>
              <a:rPr lang="en-US" altLang="zh-CN" sz="2650" dirty="0" smtClean="0">
                <a:sym typeface="Symbol" pitchFamily="18" charset="2"/>
              </a:rPr>
              <a:t>  </a:t>
            </a:r>
            <a:r>
              <a:rPr lang="zh-CN" altLang="en-US" sz="2650" dirty="0" smtClean="0">
                <a:sym typeface="Symbol" pitchFamily="18" charset="2"/>
              </a:rPr>
              <a:t>1</a:t>
            </a:r>
            <a:r>
              <a:rPr lang="zh-CN" altLang="en-US" sz="2650" dirty="0">
                <a:sym typeface="Symbol" pitchFamily="18" charset="2"/>
              </a:rPr>
              <a:t>。 和都是上的正规式，它们所表示的正规集分别为{}和{ </a:t>
            </a:r>
            <a:r>
              <a:rPr lang="zh-CN" altLang="zh-CN" sz="2650" dirty="0">
                <a:sym typeface="Symbol" pitchFamily="18" charset="2"/>
              </a:rPr>
              <a:t>}；</a:t>
            </a:r>
          </a:p>
        </p:txBody>
      </p:sp>
      <p:sp>
        <p:nvSpPr>
          <p:cNvPr id="4" name="Rectangle 3"/>
          <p:cNvSpPr txBox="1">
            <a:spLocks noChangeArrowheads="1"/>
          </p:cNvSpPr>
          <p:nvPr/>
        </p:nvSpPr>
        <p:spPr>
          <a:xfrm>
            <a:off x="0" y="2928934"/>
            <a:ext cx="8786842" cy="3786214"/>
          </a:xfrm>
          <a:prstGeom prst="rect">
            <a:avLst/>
          </a:prstGeom>
        </p:spPr>
        <p:txBody>
          <a:bodyPr/>
          <a:lstStyle/>
          <a:p>
            <a:pPr marL="742950" marR="0" lvl="1" indent="-285750" algn="just" defTabSz="914400" rtl="0" eaLnBrk="1" fontAlgn="base" latinLnBrk="0" hangingPunct="1">
              <a:lnSpc>
                <a:spcPct val="100000"/>
              </a:lnSpc>
              <a:spcBef>
                <a:spcPct val="20000"/>
              </a:spcBef>
              <a:spcAft>
                <a:spcPct val="0"/>
              </a:spcAft>
              <a:buClr>
                <a:schemeClr val="tx1"/>
              </a:buClr>
              <a:buSzPct val="75000"/>
              <a:buFontTx/>
              <a:buNone/>
              <a:tabLst/>
              <a:defRPr/>
            </a:pPr>
            <a:r>
              <a:rPr kumimoji="1" lang="zh-CN" altLang="en-US" sz="2650" b="0" i="0" u="none" strike="noStrike" kern="0" cap="none" spc="0" normalizeH="0" baseline="0" noProof="0" dirty="0" smtClean="0">
                <a:ln>
                  <a:noFill/>
                </a:ln>
                <a:solidFill>
                  <a:schemeClr val="tx1"/>
                </a:solidFill>
                <a:effectLst/>
                <a:uLnTx/>
                <a:uFillTx/>
                <a:latin typeface="+mn-lt"/>
                <a:ea typeface="+mn-ea"/>
              </a:rPr>
              <a:t>2。任何</a:t>
            </a:r>
            <a:r>
              <a:rPr kumimoji="1" lang="en-US" altLang="zh-CN" sz="2650" b="0" i="0" u="none" strike="noStrike" kern="0" cap="none" spc="0" normalizeH="0" baseline="0" noProof="0" dirty="0" smtClean="0">
                <a:ln>
                  <a:noFill/>
                </a:ln>
                <a:solidFill>
                  <a:schemeClr val="tx1"/>
                </a:solidFill>
                <a:effectLst/>
                <a:uLnTx/>
                <a:uFillTx/>
                <a:latin typeface="+mn-lt"/>
                <a:ea typeface="+mn-ea"/>
              </a:rPr>
              <a:t>a</a:t>
            </a:r>
            <a:r>
              <a:rPr kumimoji="1" lang="en-US" altLang="zh-CN" sz="2650" b="0" i="0" u="none" strike="noStrike" kern="0" cap="none" spc="0" normalizeH="0" baseline="0" noProof="0" dirty="0" smtClean="0">
                <a:ln>
                  <a:noFill/>
                </a:ln>
                <a:solidFill>
                  <a:schemeClr val="tx1"/>
                </a:solidFill>
                <a:effectLst/>
                <a:uLnTx/>
                <a:uFillTx/>
                <a:latin typeface="+mn-lt"/>
                <a:ea typeface="+mn-ea"/>
                <a:sym typeface="Symbol" pitchFamily="18" charset="2"/>
              </a:rPr>
              <a:t> </a:t>
            </a:r>
            <a:r>
              <a:rPr kumimoji="1" lang="zh-CN" altLang="en-US" sz="2650" b="0" i="0" u="none" strike="noStrike" kern="0" cap="none" spc="0" normalizeH="0" baseline="0" noProof="0" dirty="0" smtClean="0">
                <a:ln>
                  <a:noFill/>
                </a:ln>
                <a:solidFill>
                  <a:schemeClr val="tx1"/>
                </a:solidFill>
                <a:effectLst/>
                <a:uLnTx/>
                <a:uFillTx/>
                <a:latin typeface="+mn-lt"/>
                <a:ea typeface="+mn-ea"/>
                <a:sym typeface="Symbol" pitchFamily="18" charset="2"/>
              </a:rPr>
              <a:t>，</a:t>
            </a:r>
            <a:r>
              <a:rPr kumimoji="1" lang="en-US" altLang="zh-CN" sz="2650" b="0" i="0" u="none" strike="noStrike" kern="0" cap="none" spc="0" normalizeH="0" baseline="0" noProof="0" dirty="0" smtClean="0">
                <a:ln>
                  <a:noFill/>
                </a:ln>
                <a:solidFill>
                  <a:schemeClr val="tx1"/>
                </a:solidFill>
                <a:effectLst/>
                <a:uLnTx/>
                <a:uFillTx/>
                <a:latin typeface="+mn-lt"/>
                <a:ea typeface="+mn-ea"/>
                <a:sym typeface="Symbol" pitchFamily="18" charset="2"/>
              </a:rPr>
              <a:t>a</a:t>
            </a:r>
            <a:r>
              <a:rPr kumimoji="1" lang="zh-CN" altLang="en-US" sz="2650" b="0" i="0" u="none" strike="noStrike" kern="0" cap="none" spc="0" normalizeH="0" baseline="0" noProof="0" dirty="0" smtClean="0">
                <a:ln>
                  <a:noFill/>
                </a:ln>
                <a:solidFill>
                  <a:schemeClr val="tx1"/>
                </a:solidFill>
                <a:effectLst/>
                <a:uLnTx/>
                <a:uFillTx/>
                <a:latin typeface="+mn-lt"/>
                <a:ea typeface="+mn-ea"/>
                <a:sym typeface="Symbol" pitchFamily="18" charset="2"/>
              </a:rPr>
              <a:t>是上的一个正规式，它所表示的正规集为{</a:t>
            </a:r>
            <a:r>
              <a:rPr kumimoji="1" lang="en-US" altLang="zh-CN" sz="2650" b="0" i="0" u="none" strike="noStrike" kern="0" cap="none" spc="0" normalizeH="0" baseline="0" noProof="0" dirty="0" smtClean="0">
                <a:ln>
                  <a:noFill/>
                </a:ln>
                <a:solidFill>
                  <a:schemeClr val="tx1"/>
                </a:solidFill>
                <a:effectLst/>
                <a:uLnTx/>
                <a:uFillTx/>
                <a:latin typeface="+mn-lt"/>
                <a:ea typeface="+mn-ea"/>
                <a:sym typeface="Symbol" pitchFamily="18" charset="2"/>
              </a:rPr>
              <a:t>a}；</a:t>
            </a:r>
          </a:p>
          <a:p>
            <a:pPr marL="742950" marR="0" lvl="1" indent="-285750" algn="just" defTabSz="914400" rtl="0" eaLnBrk="1" fontAlgn="base" latinLnBrk="0" hangingPunct="1">
              <a:lnSpc>
                <a:spcPct val="100000"/>
              </a:lnSpc>
              <a:spcBef>
                <a:spcPct val="20000"/>
              </a:spcBef>
              <a:spcAft>
                <a:spcPct val="0"/>
              </a:spcAft>
              <a:buClr>
                <a:schemeClr val="tx1"/>
              </a:buClr>
              <a:buSzPct val="75000"/>
              <a:buFontTx/>
              <a:buNone/>
              <a:tabLst/>
              <a:defRPr/>
            </a:pPr>
            <a:r>
              <a:rPr kumimoji="1" lang="en-US" altLang="zh-CN" sz="2650" b="0" i="0" u="none" strike="noStrike" kern="0" cap="none" spc="0" normalizeH="0" baseline="0" noProof="0" dirty="0" smtClean="0">
                <a:ln>
                  <a:noFill/>
                </a:ln>
                <a:solidFill>
                  <a:schemeClr val="tx1"/>
                </a:solidFill>
                <a:effectLst/>
                <a:uLnTx/>
                <a:uFillTx/>
                <a:latin typeface="+mn-lt"/>
                <a:ea typeface="+mn-ea"/>
                <a:sym typeface="Symbol" pitchFamily="18" charset="2"/>
              </a:rPr>
              <a:t>3。</a:t>
            </a:r>
            <a:r>
              <a:rPr kumimoji="1" lang="zh-CN" altLang="en-US" sz="2650" b="0" i="0" u="none" strike="noStrike" kern="0" cap="none" spc="0" normalizeH="0" baseline="0" noProof="0" dirty="0" smtClean="0">
                <a:ln>
                  <a:noFill/>
                </a:ln>
                <a:solidFill>
                  <a:schemeClr val="tx1"/>
                </a:solidFill>
                <a:effectLst/>
                <a:uLnTx/>
                <a:uFillTx/>
                <a:latin typeface="+mn-lt"/>
                <a:ea typeface="+mn-ea"/>
                <a:sym typeface="Symbol" pitchFamily="18" charset="2"/>
              </a:rPr>
              <a:t>假定</a:t>
            </a:r>
            <a:r>
              <a:rPr kumimoji="1" lang="en-US" altLang="zh-CN" sz="2650" b="0" i="0" u="none" strike="noStrike" kern="0" cap="none" spc="0" normalizeH="0" baseline="0" noProof="0" dirty="0" smtClean="0">
                <a:ln>
                  <a:noFill/>
                </a:ln>
                <a:solidFill>
                  <a:schemeClr val="tx1"/>
                </a:solidFill>
                <a:effectLst/>
                <a:uLnTx/>
                <a:uFillTx/>
                <a:latin typeface="+mn-lt"/>
                <a:ea typeface="+mn-ea"/>
                <a:sym typeface="Symbol" pitchFamily="18" charset="2"/>
              </a:rPr>
              <a:t>e</a:t>
            </a:r>
            <a:r>
              <a:rPr kumimoji="1" lang="en-US" altLang="zh-CN" sz="2650" b="0" i="0" u="none" strike="noStrike" kern="0" cap="none" spc="0" normalizeH="0" baseline="-25000" noProof="0" dirty="0" smtClean="0">
                <a:ln>
                  <a:noFill/>
                </a:ln>
                <a:solidFill>
                  <a:schemeClr val="tx1"/>
                </a:solidFill>
                <a:effectLst/>
                <a:uLnTx/>
                <a:uFillTx/>
                <a:latin typeface="+mn-lt"/>
                <a:ea typeface="+mn-ea"/>
                <a:sym typeface="Symbol" pitchFamily="18" charset="2"/>
              </a:rPr>
              <a:t>1</a:t>
            </a:r>
            <a:r>
              <a:rPr kumimoji="1" lang="zh-CN" altLang="en-US" sz="2650" b="0" i="0" u="none" strike="noStrike" kern="0" cap="none" spc="0" normalizeH="0" baseline="0" noProof="0" dirty="0" smtClean="0">
                <a:ln>
                  <a:noFill/>
                </a:ln>
                <a:solidFill>
                  <a:schemeClr val="tx1"/>
                </a:solidFill>
                <a:effectLst/>
                <a:uLnTx/>
                <a:uFillTx/>
                <a:latin typeface="+mn-lt"/>
                <a:ea typeface="+mn-ea"/>
                <a:sym typeface="Symbol" pitchFamily="18" charset="2"/>
              </a:rPr>
              <a:t>和</a:t>
            </a:r>
            <a:r>
              <a:rPr kumimoji="1" lang="en-US" altLang="zh-CN" sz="2650" b="0" i="0" u="none" strike="noStrike" kern="0" cap="none" spc="0" normalizeH="0" baseline="0" noProof="0" dirty="0" smtClean="0">
                <a:ln>
                  <a:noFill/>
                </a:ln>
                <a:solidFill>
                  <a:schemeClr val="tx1"/>
                </a:solidFill>
                <a:effectLst/>
                <a:uLnTx/>
                <a:uFillTx/>
                <a:latin typeface="+mn-lt"/>
                <a:ea typeface="+mn-ea"/>
                <a:sym typeface="Symbol" pitchFamily="18" charset="2"/>
              </a:rPr>
              <a:t>e</a:t>
            </a:r>
            <a:r>
              <a:rPr kumimoji="1" lang="en-US" altLang="zh-CN" sz="2650" b="0" i="0" u="none" strike="noStrike" kern="0" cap="none" spc="0" normalizeH="0" baseline="-25000" noProof="0" dirty="0" smtClean="0">
                <a:ln>
                  <a:noFill/>
                </a:ln>
                <a:solidFill>
                  <a:schemeClr val="tx1"/>
                </a:solidFill>
                <a:effectLst/>
                <a:uLnTx/>
                <a:uFillTx/>
                <a:latin typeface="+mn-lt"/>
                <a:ea typeface="+mn-ea"/>
                <a:sym typeface="Symbol" pitchFamily="18" charset="2"/>
              </a:rPr>
              <a:t>2</a:t>
            </a:r>
            <a:r>
              <a:rPr kumimoji="1" lang="zh-CN" altLang="en-US" sz="2650" b="0" i="0" u="none" strike="noStrike" kern="0" cap="none" spc="0" normalizeH="0" baseline="0" noProof="0" dirty="0" smtClean="0">
                <a:ln>
                  <a:noFill/>
                </a:ln>
                <a:solidFill>
                  <a:schemeClr val="tx1"/>
                </a:solidFill>
                <a:effectLst/>
                <a:uLnTx/>
                <a:uFillTx/>
                <a:latin typeface="+mn-lt"/>
                <a:ea typeface="+mn-ea"/>
                <a:sym typeface="Symbol" pitchFamily="18" charset="2"/>
              </a:rPr>
              <a:t>都是上的正规式，它们所表示的正规集分别为</a:t>
            </a:r>
            <a:r>
              <a:rPr kumimoji="1" lang="en-US" altLang="zh-CN" sz="2650" b="0" i="0" u="none" strike="noStrike" kern="0" cap="none" spc="0" normalizeH="0" baseline="0" noProof="0" dirty="0" smtClean="0">
                <a:ln>
                  <a:noFill/>
                </a:ln>
                <a:solidFill>
                  <a:schemeClr val="tx1"/>
                </a:solidFill>
                <a:effectLst/>
                <a:uLnTx/>
                <a:uFillTx/>
                <a:latin typeface="+mn-lt"/>
                <a:ea typeface="+mn-ea"/>
                <a:sym typeface="Symbol" pitchFamily="18" charset="2"/>
              </a:rPr>
              <a:t>L(e</a:t>
            </a:r>
            <a:r>
              <a:rPr kumimoji="1" lang="en-US" altLang="zh-CN" sz="2650" b="0" i="0" u="none" strike="noStrike" kern="0" cap="none" spc="0" normalizeH="0" baseline="-25000" noProof="0" dirty="0" smtClean="0">
                <a:ln>
                  <a:noFill/>
                </a:ln>
                <a:solidFill>
                  <a:schemeClr val="tx1"/>
                </a:solidFill>
                <a:effectLst/>
                <a:uLnTx/>
                <a:uFillTx/>
                <a:latin typeface="+mn-lt"/>
                <a:ea typeface="+mn-ea"/>
                <a:sym typeface="Symbol" pitchFamily="18" charset="2"/>
              </a:rPr>
              <a:t>1</a:t>
            </a:r>
            <a:r>
              <a:rPr kumimoji="1" lang="en-US" altLang="zh-CN" sz="2650" b="0" i="0" u="none" strike="noStrike" kern="0" cap="none" spc="0" normalizeH="0" baseline="0" noProof="0" dirty="0" smtClean="0">
                <a:ln>
                  <a:noFill/>
                </a:ln>
                <a:solidFill>
                  <a:schemeClr val="tx1"/>
                </a:solidFill>
                <a:effectLst/>
                <a:uLnTx/>
                <a:uFillTx/>
                <a:latin typeface="+mn-lt"/>
                <a:ea typeface="+mn-ea"/>
                <a:sym typeface="Symbol" pitchFamily="18" charset="2"/>
              </a:rPr>
              <a:t>)</a:t>
            </a:r>
            <a:r>
              <a:rPr kumimoji="1" lang="zh-CN" altLang="en-US" sz="2650" b="0" i="0" u="none" strike="noStrike" kern="0" cap="none" spc="0" normalizeH="0" baseline="0" noProof="0" dirty="0" smtClean="0">
                <a:ln>
                  <a:noFill/>
                </a:ln>
                <a:solidFill>
                  <a:schemeClr val="tx1"/>
                </a:solidFill>
                <a:effectLst/>
                <a:uLnTx/>
                <a:uFillTx/>
                <a:latin typeface="+mn-lt"/>
                <a:ea typeface="+mn-ea"/>
                <a:sym typeface="Symbol" pitchFamily="18" charset="2"/>
              </a:rPr>
              <a:t>和</a:t>
            </a:r>
            <a:r>
              <a:rPr kumimoji="1" lang="en-US" altLang="zh-CN" sz="2650" b="0" i="0" u="none" strike="noStrike" kern="0" cap="none" spc="0" normalizeH="0" baseline="0" noProof="0" dirty="0" smtClean="0">
                <a:ln>
                  <a:noFill/>
                </a:ln>
                <a:solidFill>
                  <a:schemeClr val="tx1"/>
                </a:solidFill>
                <a:effectLst/>
                <a:uLnTx/>
                <a:uFillTx/>
                <a:latin typeface="+mn-lt"/>
                <a:ea typeface="+mn-ea"/>
                <a:sym typeface="Symbol" pitchFamily="18" charset="2"/>
              </a:rPr>
              <a:t>L(e</a:t>
            </a:r>
            <a:r>
              <a:rPr kumimoji="1" lang="en-US" altLang="zh-CN" sz="2650" b="0" i="0" u="none" strike="noStrike" kern="0" cap="none" spc="0" normalizeH="0" baseline="-25000" noProof="0" dirty="0" smtClean="0">
                <a:ln>
                  <a:noFill/>
                </a:ln>
                <a:solidFill>
                  <a:schemeClr val="tx1"/>
                </a:solidFill>
                <a:effectLst/>
                <a:uLnTx/>
                <a:uFillTx/>
                <a:latin typeface="+mn-lt"/>
                <a:ea typeface="+mn-ea"/>
                <a:sym typeface="Symbol" pitchFamily="18" charset="2"/>
              </a:rPr>
              <a:t>2</a:t>
            </a:r>
            <a:r>
              <a:rPr kumimoji="1" lang="en-US" altLang="zh-CN" sz="2650" b="0" i="0" u="none" strike="noStrike" kern="0" cap="none" spc="0" normalizeH="0" baseline="0" noProof="0" dirty="0" smtClean="0">
                <a:ln>
                  <a:noFill/>
                </a:ln>
                <a:solidFill>
                  <a:schemeClr val="tx1"/>
                </a:solidFill>
                <a:effectLst/>
                <a:uLnTx/>
                <a:uFillTx/>
                <a:latin typeface="+mn-lt"/>
                <a:ea typeface="+mn-ea"/>
                <a:sym typeface="Symbol" pitchFamily="18" charset="2"/>
              </a:rPr>
              <a:t>)，</a:t>
            </a:r>
            <a:r>
              <a:rPr kumimoji="1" lang="zh-CN" altLang="en-US" sz="2650" b="0" i="0" u="none" strike="noStrike" kern="0" cap="none" spc="0" normalizeH="0" baseline="0" noProof="0" dirty="0" smtClean="0">
                <a:ln>
                  <a:noFill/>
                </a:ln>
                <a:solidFill>
                  <a:schemeClr val="tx1"/>
                </a:solidFill>
                <a:effectLst/>
                <a:uLnTx/>
                <a:uFillTx/>
                <a:latin typeface="+mn-lt"/>
                <a:ea typeface="+mn-ea"/>
                <a:sym typeface="Symbol" pitchFamily="18" charset="2"/>
              </a:rPr>
              <a:t>那么，(</a:t>
            </a:r>
            <a:r>
              <a:rPr kumimoji="1" lang="en-US" altLang="zh-CN" sz="2650" b="0" i="0" u="none" strike="noStrike" kern="0" cap="none" spc="0" normalizeH="0" baseline="0" noProof="0" dirty="0" smtClean="0">
                <a:ln>
                  <a:noFill/>
                </a:ln>
                <a:solidFill>
                  <a:schemeClr val="tx1"/>
                </a:solidFill>
                <a:effectLst/>
                <a:uLnTx/>
                <a:uFillTx/>
                <a:latin typeface="+mn-lt"/>
                <a:ea typeface="+mn-ea"/>
                <a:sym typeface="Symbol" pitchFamily="18" charset="2"/>
              </a:rPr>
              <a:t>e</a:t>
            </a:r>
            <a:r>
              <a:rPr kumimoji="1" lang="en-US" altLang="zh-CN" sz="2650" b="0" i="0" u="none" strike="noStrike" kern="0" cap="none" spc="0" normalizeH="0" baseline="-25000" noProof="0" dirty="0" smtClean="0">
                <a:ln>
                  <a:noFill/>
                </a:ln>
                <a:solidFill>
                  <a:schemeClr val="tx1"/>
                </a:solidFill>
                <a:effectLst/>
                <a:uLnTx/>
                <a:uFillTx/>
                <a:latin typeface="+mn-lt"/>
                <a:ea typeface="+mn-ea"/>
                <a:sym typeface="Symbol" pitchFamily="18" charset="2"/>
              </a:rPr>
              <a:t>1</a:t>
            </a:r>
            <a:r>
              <a:rPr kumimoji="1" lang="zh-CN" altLang="en-US" sz="2650" b="0" i="0" u="none" strike="noStrike" kern="0" cap="none" spc="0" normalizeH="0" baseline="0" noProof="0" dirty="0" smtClean="0">
                <a:ln>
                  <a:noFill/>
                </a:ln>
                <a:solidFill>
                  <a:schemeClr val="tx1"/>
                </a:solidFill>
                <a:effectLst/>
                <a:uLnTx/>
                <a:uFillTx/>
                <a:latin typeface="+mn-lt"/>
                <a:ea typeface="+mn-ea"/>
                <a:sym typeface="Symbol" pitchFamily="18" charset="2"/>
              </a:rPr>
              <a:t>), </a:t>
            </a:r>
            <a:r>
              <a:rPr kumimoji="1" lang="en-US" altLang="zh-CN" sz="2650" b="0" i="0" u="none" strike="noStrike" kern="0" cap="none" spc="0" normalizeH="0" baseline="0" noProof="0" dirty="0" smtClean="0">
                <a:ln>
                  <a:noFill/>
                </a:ln>
                <a:solidFill>
                  <a:schemeClr val="tx1"/>
                </a:solidFill>
                <a:effectLst/>
                <a:uLnTx/>
                <a:uFillTx/>
                <a:latin typeface="+mn-lt"/>
                <a:ea typeface="+mn-ea"/>
                <a:sym typeface="Symbol" pitchFamily="18" charset="2"/>
              </a:rPr>
              <a:t>e</a:t>
            </a:r>
            <a:r>
              <a:rPr kumimoji="1" lang="en-US" altLang="zh-CN" sz="2650" b="0" i="0" u="none" strike="noStrike" kern="0" cap="none" spc="0" normalizeH="0" baseline="-25000" noProof="0" dirty="0" smtClean="0">
                <a:ln>
                  <a:noFill/>
                </a:ln>
                <a:solidFill>
                  <a:schemeClr val="tx1"/>
                </a:solidFill>
                <a:effectLst/>
                <a:uLnTx/>
                <a:uFillTx/>
                <a:latin typeface="+mn-lt"/>
                <a:ea typeface="+mn-ea"/>
                <a:sym typeface="Symbol" pitchFamily="18" charset="2"/>
              </a:rPr>
              <a:t>1</a:t>
            </a:r>
            <a:r>
              <a:rPr kumimoji="1" lang="en-US" altLang="zh-CN" sz="2650" b="0" i="0" u="none" strike="noStrike" kern="0" cap="none" spc="0" normalizeH="0" baseline="0" noProof="0" dirty="0" smtClean="0">
                <a:ln>
                  <a:noFill/>
                </a:ln>
                <a:solidFill>
                  <a:schemeClr val="tx1"/>
                </a:solidFill>
                <a:effectLst/>
                <a:uLnTx/>
                <a:uFillTx/>
                <a:latin typeface="+mn-lt"/>
                <a:ea typeface="+mn-ea"/>
                <a:sym typeface="Symbol" pitchFamily="18" charset="2"/>
              </a:rPr>
              <a:t> e</a:t>
            </a:r>
            <a:r>
              <a:rPr kumimoji="1" lang="en-US" altLang="zh-CN" sz="2650" b="0" i="0" u="none" strike="noStrike" kern="0" cap="none" spc="0" normalizeH="0" baseline="-25000" noProof="0" dirty="0" smtClean="0">
                <a:ln>
                  <a:noFill/>
                </a:ln>
                <a:solidFill>
                  <a:schemeClr val="tx1"/>
                </a:solidFill>
                <a:effectLst/>
                <a:uLnTx/>
                <a:uFillTx/>
                <a:latin typeface="+mn-lt"/>
                <a:ea typeface="+mn-ea"/>
                <a:sym typeface="Symbol" pitchFamily="18" charset="2"/>
              </a:rPr>
              <a:t>2</a:t>
            </a:r>
            <a:r>
              <a:rPr kumimoji="1" lang="zh-CN" altLang="en-US" sz="2650" b="0" i="0" u="none" strike="noStrike" kern="0" cap="none" spc="0" normalizeH="0" baseline="0" noProof="0" dirty="0" smtClean="0">
                <a:ln>
                  <a:noFill/>
                </a:ln>
                <a:solidFill>
                  <a:schemeClr val="tx1"/>
                </a:solidFill>
                <a:effectLst/>
                <a:uLnTx/>
                <a:uFillTx/>
                <a:latin typeface="+mn-lt"/>
                <a:ea typeface="+mn-ea"/>
                <a:sym typeface="Symbol" pitchFamily="18" charset="2"/>
              </a:rPr>
              <a:t>, </a:t>
            </a:r>
            <a:r>
              <a:rPr kumimoji="1" lang="en-US" altLang="zh-CN" sz="2650" b="0" i="0" u="none" strike="noStrike" kern="0" cap="none" spc="0" normalizeH="0" baseline="0" noProof="0" dirty="0" smtClean="0">
                <a:ln>
                  <a:noFill/>
                </a:ln>
                <a:solidFill>
                  <a:schemeClr val="tx1"/>
                </a:solidFill>
                <a:effectLst/>
                <a:uLnTx/>
                <a:uFillTx/>
                <a:latin typeface="+mn-lt"/>
                <a:ea typeface="+mn-ea"/>
                <a:sym typeface="Symbol" pitchFamily="18" charset="2"/>
              </a:rPr>
              <a:t>e</a:t>
            </a:r>
            <a:r>
              <a:rPr kumimoji="1" lang="en-US" altLang="zh-CN" sz="2650" b="0" i="0" u="none" strike="noStrike" kern="0" cap="none" spc="0" normalizeH="0" baseline="-25000" noProof="0" dirty="0" smtClean="0">
                <a:ln>
                  <a:noFill/>
                </a:ln>
                <a:solidFill>
                  <a:schemeClr val="tx1"/>
                </a:solidFill>
                <a:effectLst/>
                <a:uLnTx/>
                <a:uFillTx/>
                <a:latin typeface="+mn-lt"/>
                <a:ea typeface="+mn-ea"/>
                <a:sym typeface="Symbol" pitchFamily="18" charset="2"/>
              </a:rPr>
              <a:t>1</a:t>
            </a:r>
            <a:r>
              <a:rPr kumimoji="1" lang="en-US" altLang="zh-CN" sz="2650" b="0" i="0" u="none" strike="noStrike" kern="0" cap="none" spc="0" normalizeH="0" baseline="0" noProof="0" dirty="0" smtClean="0">
                <a:ln>
                  <a:noFill/>
                </a:ln>
                <a:solidFill>
                  <a:schemeClr val="tx1"/>
                </a:solidFill>
                <a:effectLst/>
                <a:uLnTx/>
                <a:uFillTx/>
                <a:latin typeface="+mn-lt"/>
                <a:ea typeface="+mn-ea"/>
                <a:sym typeface="Symbol" pitchFamily="18" charset="2"/>
              </a:rPr>
              <a:t>e</a:t>
            </a:r>
            <a:r>
              <a:rPr kumimoji="1" lang="en-US" altLang="zh-CN" sz="2650" b="0" i="0" u="none" strike="noStrike" kern="0" cap="none" spc="0" normalizeH="0" baseline="-25000" noProof="0" dirty="0" smtClean="0">
                <a:ln>
                  <a:noFill/>
                </a:ln>
                <a:solidFill>
                  <a:schemeClr val="tx1"/>
                </a:solidFill>
                <a:effectLst/>
                <a:uLnTx/>
                <a:uFillTx/>
                <a:latin typeface="+mn-lt"/>
                <a:ea typeface="+mn-ea"/>
                <a:sym typeface="Symbol" pitchFamily="18" charset="2"/>
              </a:rPr>
              <a:t>2</a:t>
            </a:r>
            <a:r>
              <a:rPr kumimoji="1" lang="zh-CN" altLang="en-US" sz="2650" b="0" i="0" u="none" strike="noStrike" kern="0" cap="none" spc="0" normalizeH="0" baseline="0" noProof="0" dirty="0" smtClean="0">
                <a:ln>
                  <a:noFill/>
                </a:ln>
                <a:solidFill>
                  <a:schemeClr val="tx1"/>
                </a:solidFill>
                <a:effectLst/>
                <a:uLnTx/>
                <a:uFillTx/>
                <a:latin typeface="+mn-lt"/>
                <a:ea typeface="+mn-ea"/>
                <a:sym typeface="Symbol" pitchFamily="18" charset="2"/>
              </a:rPr>
              <a:t>, </a:t>
            </a:r>
            <a:r>
              <a:rPr kumimoji="1" lang="en-US" altLang="zh-CN" sz="2650" b="0" i="0" u="none" strike="noStrike" kern="0" cap="none" spc="0" normalizeH="0" baseline="0" noProof="0" dirty="0" smtClean="0">
                <a:ln>
                  <a:noFill/>
                </a:ln>
                <a:solidFill>
                  <a:schemeClr val="tx1"/>
                </a:solidFill>
                <a:effectLst/>
                <a:uLnTx/>
                <a:uFillTx/>
                <a:latin typeface="+mn-lt"/>
                <a:ea typeface="+mn-ea"/>
                <a:sym typeface="Symbol" pitchFamily="18" charset="2"/>
              </a:rPr>
              <a:t>e</a:t>
            </a:r>
            <a:r>
              <a:rPr kumimoji="1" lang="en-US" altLang="zh-CN" sz="2650" b="0" i="0" u="none" strike="noStrike" kern="0" cap="none" spc="0" normalizeH="0" baseline="-25000" noProof="0" dirty="0" smtClean="0">
                <a:ln>
                  <a:noFill/>
                </a:ln>
                <a:solidFill>
                  <a:schemeClr val="tx1"/>
                </a:solidFill>
                <a:effectLst/>
                <a:uLnTx/>
                <a:uFillTx/>
                <a:latin typeface="+mn-lt"/>
                <a:ea typeface="+mn-ea"/>
                <a:sym typeface="Symbol" pitchFamily="18" charset="2"/>
              </a:rPr>
              <a:t>1</a:t>
            </a:r>
            <a:r>
              <a:rPr kumimoji="1" lang="en-US" altLang="zh-CN" sz="2650" b="0" i="0" u="none" strike="noStrike" kern="0" cap="none" spc="0" normalizeH="0" baseline="30000" noProof="0" dirty="0" smtClean="0">
                <a:ln>
                  <a:noFill/>
                </a:ln>
                <a:solidFill>
                  <a:schemeClr val="tx1"/>
                </a:solidFill>
                <a:effectLst/>
                <a:uLnTx/>
                <a:uFillTx/>
                <a:latin typeface="+mn-lt"/>
                <a:ea typeface="+mn-ea"/>
                <a:sym typeface="Symbol" pitchFamily="18" charset="2"/>
              </a:rPr>
              <a:t></a:t>
            </a:r>
            <a:r>
              <a:rPr kumimoji="1" lang="zh-CN" altLang="en-US" sz="2650" b="0" i="0" u="none" strike="noStrike" kern="0" cap="none" spc="0" normalizeH="0" baseline="0" noProof="0" dirty="0" smtClean="0">
                <a:ln>
                  <a:noFill/>
                </a:ln>
                <a:solidFill>
                  <a:schemeClr val="tx1"/>
                </a:solidFill>
                <a:effectLst/>
                <a:uLnTx/>
                <a:uFillTx/>
                <a:latin typeface="+mn-lt"/>
                <a:ea typeface="+mn-ea"/>
                <a:sym typeface="Symbol" pitchFamily="18" charset="2"/>
              </a:rPr>
              <a:t>也都是正规式,它们所表示的正规集分别为</a:t>
            </a:r>
            <a:r>
              <a:rPr kumimoji="1" lang="en-US" altLang="zh-CN" sz="2650" b="0" i="0" u="none" strike="noStrike" kern="0" cap="none" spc="0" normalizeH="0" baseline="0" noProof="0" dirty="0" smtClean="0">
                <a:ln>
                  <a:noFill/>
                </a:ln>
                <a:solidFill>
                  <a:schemeClr val="tx1"/>
                </a:solidFill>
                <a:effectLst/>
                <a:uLnTx/>
                <a:uFillTx/>
                <a:latin typeface="+mn-lt"/>
                <a:ea typeface="+mn-ea"/>
                <a:sym typeface="Symbol" pitchFamily="18" charset="2"/>
              </a:rPr>
              <a:t>L(e</a:t>
            </a:r>
            <a:r>
              <a:rPr kumimoji="1" lang="en-US" altLang="zh-CN" sz="2650" b="0" i="0" u="none" strike="noStrike" kern="0" cap="none" spc="0" normalizeH="0" baseline="-25000" noProof="0" dirty="0" smtClean="0">
                <a:ln>
                  <a:noFill/>
                </a:ln>
                <a:solidFill>
                  <a:schemeClr val="tx1"/>
                </a:solidFill>
                <a:effectLst/>
                <a:uLnTx/>
                <a:uFillTx/>
                <a:latin typeface="+mn-lt"/>
                <a:ea typeface="+mn-ea"/>
                <a:sym typeface="Symbol" pitchFamily="18" charset="2"/>
              </a:rPr>
              <a:t>1</a:t>
            </a:r>
            <a:r>
              <a:rPr kumimoji="1" lang="en-US" altLang="zh-CN" sz="2650" b="0" i="0" u="none" strike="noStrike" kern="0" cap="none" spc="0" normalizeH="0" baseline="0" noProof="0" dirty="0" smtClean="0">
                <a:ln>
                  <a:noFill/>
                </a:ln>
                <a:solidFill>
                  <a:schemeClr val="tx1"/>
                </a:solidFill>
                <a:effectLst/>
                <a:uLnTx/>
                <a:uFillTx/>
                <a:latin typeface="+mn-lt"/>
                <a:ea typeface="+mn-ea"/>
                <a:sym typeface="Symbol" pitchFamily="18" charset="2"/>
              </a:rPr>
              <a:t>), L(e</a:t>
            </a:r>
            <a:r>
              <a:rPr kumimoji="1" lang="en-US" altLang="zh-CN" sz="2650" b="0" i="0" u="none" strike="noStrike" kern="0" cap="none" spc="0" normalizeH="0" baseline="-25000" noProof="0" dirty="0" smtClean="0">
                <a:ln>
                  <a:noFill/>
                </a:ln>
                <a:solidFill>
                  <a:schemeClr val="tx1"/>
                </a:solidFill>
                <a:effectLst/>
                <a:uLnTx/>
                <a:uFillTx/>
                <a:latin typeface="+mn-lt"/>
                <a:ea typeface="+mn-ea"/>
                <a:sym typeface="Symbol" pitchFamily="18" charset="2"/>
              </a:rPr>
              <a:t>1</a:t>
            </a:r>
            <a:r>
              <a:rPr kumimoji="1" lang="en-US" altLang="zh-CN" sz="2650" b="0" i="0" u="none" strike="noStrike" kern="0" cap="none" spc="0" normalizeH="0" baseline="0" noProof="0" dirty="0" smtClean="0">
                <a:ln>
                  <a:noFill/>
                </a:ln>
                <a:solidFill>
                  <a:schemeClr val="tx1"/>
                </a:solidFill>
                <a:effectLst/>
                <a:uLnTx/>
                <a:uFillTx/>
                <a:latin typeface="+mn-lt"/>
                <a:ea typeface="+mn-ea"/>
                <a:sym typeface="Symbol" pitchFamily="18" charset="2"/>
              </a:rPr>
              <a:t>)L(e</a:t>
            </a:r>
            <a:r>
              <a:rPr kumimoji="1" lang="en-US" altLang="zh-CN" sz="2650" b="0" i="0" u="none" strike="noStrike" kern="0" cap="none" spc="0" normalizeH="0" baseline="-25000" noProof="0" dirty="0" smtClean="0">
                <a:ln>
                  <a:noFill/>
                </a:ln>
                <a:solidFill>
                  <a:schemeClr val="tx1"/>
                </a:solidFill>
                <a:effectLst/>
                <a:uLnTx/>
                <a:uFillTx/>
                <a:latin typeface="+mn-lt"/>
                <a:ea typeface="+mn-ea"/>
                <a:sym typeface="Symbol" pitchFamily="18" charset="2"/>
              </a:rPr>
              <a:t>2</a:t>
            </a:r>
            <a:r>
              <a:rPr kumimoji="1" lang="en-US" altLang="zh-CN" sz="2650" b="0" i="0" u="none" strike="noStrike" kern="0" cap="none" spc="0" normalizeH="0" baseline="0" noProof="0" dirty="0" smtClean="0">
                <a:ln>
                  <a:noFill/>
                </a:ln>
                <a:solidFill>
                  <a:schemeClr val="tx1"/>
                </a:solidFill>
                <a:effectLst/>
                <a:uLnTx/>
                <a:uFillTx/>
                <a:latin typeface="+mn-lt"/>
                <a:ea typeface="+mn-ea"/>
                <a:sym typeface="Symbol" pitchFamily="18" charset="2"/>
              </a:rPr>
              <a:t>), L(e</a:t>
            </a:r>
            <a:r>
              <a:rPr kumimoji="1" lang="en-US" altLang="zh-CN" sz="2650" b="0" i="0" u="none" strike="noStrike" kern="0" cap="none" spc="0" normalizeH="0" baseline="-25000" noProof="0" dirty="0" smtClean="0">
                <a:ln>
                  <a:noFill/>
                </a:ln>
                <a:solidFill>
                  <a:schemeClr val="tx1"/>
                </a:solidFill>
                <a:effectLst/>
                <a:uLnTx/>
                <a:uFillTx/>
                <a:latin typeface="+mn-lt"/>
                <a:ea typeface="+mn-ea"/>
                <a:sym typeface="Symbol" pitchFamily="18" charset="2"/>
              </a:rPr>
              <a:t>1</a:t>
            </a:r>
            <a:r>
              <a:rPr kumimoji="1" lang="en-US" altLang="zh-CN" sz="2650" b="0" i="0" u="none" strike="noStrike" kern="0" cap="none" spc="0" normalizeH="0" baseline="0" noProof="0" dirty="0" smtClean="0">
                <a:ln>
                  <a:noFill/>
                </a:ln>
                <a:solidFill>
                  <a:schemeClr val="tx1"/>
                </a:solidFill>
                <a:effectLst/>
                <a:uLnTx/>
                <a:uFillTx/>
                <a:latin typeface="+mn-lt"/>
                <a:ea typeface="+mn-ea"/>
                <a:sym typeface="Symbol" pitchFamily="18" charset="2"/>
              </a:rPr>
              <a:t>)L(e</a:t>
            </a:r>
            <a:r>
              <a:rPr kumimoji="1" lang="en-US" altLang="zh-CN" sz="2650" b="0" i="0" u="none" strike="noStrike" kern="0" cap="none" spc="0" normalizeH="0" baseline="-25000" noProof="0" dirty="0" smtClean="0">
                <a:ln>
                  <a:noFill/>
                </a:ln>
                <a:solidFill>
                  <a:schemeClr val="tx1"/>
                </a:solidFill>
                <a:effectLst/>
                <a:uLnTx/>
                <a:uFillTx/>
                <a:latin typeface="+mn-lt"/>
                <a:ea typeface="+mn-ea"/>
                <a:sym typeface="Symbol" pitchFamily="18" charset="2"/>
              </a:rPr>
              <a:t>2</a:t>
            </a:r>
            <a:r>
              <a:rPr kumimoji="1" lang="en-US" altLang="zh-CN" sz="2650" b="0" i="0" u="none" strike="noStrike" kern="0" cap="none" spc="0" normalizeH="0" baseline="0" noProof="0" dirty="0" smtClean="0">
                <a:ln>
                  <a:noFill/>
                </a:ln>
                <a:solidFill>
                  <a:schemeClr val="tx1"/>
                </a:solidFill>
                <a:effectLst/>
                <a:uLnTx/>
                <a:uFillTx/>
                <a:latin typeface="+mn-lt"/>
                <a:ea typeface="+mn-ea"/>
                <a:sym typeface="Symbol" pitchFamily="18" charset="2"/>
              </a:rPr>
              <a:t>)</a:t>
            </a:r>
            <a:r>
              <a:rPr kumimoji="1" lang="zh-CN" altLang="en-US" sz="2650" b="0" i="0" u="none" strike="noStrike" kern="0" cap="none" spc="0" normalizeH="0" baseline="0" noProof="0" dirty="0" smtClean="0">
                <a:ln>
                  <a:noFill/>
                </a:ln>
                <a:solidFill>
                  <a:schemeClr val="tx1"/>
                </a:solidFill>
                <a:effectLst/>
                <a:uLnTx/>
                <a:uFillTx/>
                <a:latin typeface="+mn-lt"/>
                <a:ea typeface="+mn-ea"/>
                <a:sym typeface="Symbol" pitchFamily="18" charset="2"/>
              </a:rPr>
              <a:t>和(</a:t>
            </a:r>
            <a:r>
              <a:rPr kumimoji="1" lang="en-US" altLang="zh-CN" sz="2650" b="0" i="0" u="none" strike="noStrike" kern="0" cap="none" spc="0" normalizeH="0" baseline="0" noProof="0" dirty="0" smtClean="0">
                <a:ln>
                  <a:noFill/>
                </a:ln>
                <a:solidFill>
                  <a:schemeClr val="tx1"/>
                </a:solidFill>
                <a:effectLst/>
                <a:uLnTx/>
                <a:uFillTx/>
                <a:latin typeface="+mn-lt"/>
                <a:ea typeface="+mn-ea"/>
                <a:sym typeface="Symbol" pitchFamily="18" charset="2"/>
              </a:rPr>
              <a:t>L(e</a:t>
            </a:r>
            <a:r>
              <a:rPr kumimoji="1" lang="en-US" altLang="zh-CN" sz="2650" b="0" i="0" u="none" strike="noStrike" kern="0" cap="none" spc="0" normalizeH="0" baseline="-25000" noProof="0" dirty="0" smtClean="0">
                <a:ln>
                  <a:noFill/>
                </a:ln>
                <a:solidFill>
                  <a:schemeClr val="tx1"/>
                </a:solidFill>
                <a:effectLst/>
                <a:uLnTx/>
                <a:uFillTx/>
                <a:latin typeface="+mn-lt"/>
                <a:ea typeface="+mn-ea"/>
                <a:sym typeface="Symbol" pitchFamily="18" charset="2"/>
              </a:rPr>
              <a:t>1</a:t>
            </a:r>
            <a:r>
              <a:rPr kumimoji="1" lang="en-US" altLang="zh-CN" sz="2650" b="0" i="0" u="none" strike="noStrike" kern="0" cap="none" spc="0" normalizeH="0" baseline="0" noProof="0" dirty="0" smtClean="0">
                <a:ln>
                  <a:noFill/>
                </a:ln>
                <a:solidFill>
                  <a:schemeClr val="tx1"/>
                </a:solidFill>
                <a:effectLst/>
                <a:uLnTx/>
                <a:uFillTx/>
                <a:latin typeface="+mn-lt"/>
                <a:ea typeface="+mn-ea"/>
                <a:sym typeface="Symbol" pitchFamily="18" charset="2"/>
              </a:rPr>
              <a:t>))</a:t>
            </a:r>
            <a:r>
              <a:rPr kumimoji="1" lang="en-US" altLang="zh-CN" sz="2650" b="0" i="0" u="none" strike="noStrike" kern="0" cap="none" spc="0" normalizeH="0" baseline="30000" noProof="0" dirty="0" smtClean="0">
                <a:ln>
                  <a:noFill/>
                </a:ln>
                <a:solidFill>
                  <a:schemeClr val="tx1"/>
                </a:solidFill>
                <a:effectLst/>
                <a:uLnTx/>
                <a:uFillTx/>
                <a:latin typeface="+mn-lt"/>
                <a:ea typeface="+mn-ea"/>
                <a:sym typeface="Symbol" pitchFamily="18" charset="2"/>
              </a:rPr>
              <a:t></a:t>
            </a:r>
            <a:r>
              <a:rPr kumimoji="1" lang="zh-CN" altLang="en-US" sz="2650" b="0" i="0" u="none" strike="noStrike" kern="0" cap="none" spc="0" normalizeH="0" baseline="0" noProof="0" dirty="0" smtClean="0">
                <a:ln>
                  <a:noFill/>
                </a:ln>
                <a:solidFill>
                  <a:schemeClr val="tx1"/>
                </a:solidFill>
                <a:effectLst/>
                <a:uLnTx/>
                <a:uFillTx/>
                <a:latin typeface="+mn-lt"/>
                <a:ea typeface="+mn-ea"/>
                <a:sym typeface="Symbol" pitchFamily="18" charset="2"/>
              </a:rPr>
              <a:t>。</a:t>
            </a:r>
          </a:p>
          <a:p>
            <a:pPr marL="742950" marR="0" lvl="1" indent="-285750" algn="just" defTabSz="914400" rtl="0" eaLnBrk="1" fontAlgn="base" latinLnBrk="0" hangingPunct="1">
              <a:lnSpc>
                <a:spcPct val="100000"/>
              </a:lnSpc>
              <a:spcBef>
                <a:spcPct val="20000"/>
              </a:spcBef>
              <a:spcAft>
                <a:spcPct val="0"/>
              </a:spcAft>
              <a:buClr>
                <a:schemeClr val="tx1"/>
              </a:buClr>
              <a:buSzPct val="75000"/>
              <a:buFontTx/>
              <a:buNone/>
              <a:tabLst/>
              <a:defRPr/>
            </a:pPr>
            <a:r>
              <a:rPr kumimoji="1" lang="zh-CN" altLang="en-US" sz="2650" b="0" i="0" u="none" strike="noStrike" kern="0" cap="none" spc="0" normalizeH="0" baseline="0" noProof="0" dirty="0" smtClean="0">
                <a:ln>
                  <a:noFill/>
                </a:ln>
                <a:solidFill>
                  <a:schemeClr val="tx1"/>
                </a:solidFill>
                <a:effectLst/>
                <a:uLnTx/>
                <a:uFillTx/>
                <a:latin typeface="+mn-lt"/>
                <a:ea typeface="+mn-ea"/>
                <a:sym typeface="Symbol" pitchFamily="18" charset="2"/>
              </a:rPr>
              <a:t>4。仅由有限次使用上述三步骤而定义的表达式才是上的正规式，仅由这些正规式所表示的集合才是上的正规集。</a:t>
            </a:r>
            <a:endParaRPr kumimoji="1" lang="zh-CN" altLang="en-US" sz="2650" b="0" i="0" u="none" strike="noStrike" kern="0" cap="none" spc="0" normalizeH="0" baseline="0" noProof="0" dirty="0">
              <a:ln>
                <a:noFill/>
              </a:ln>
              <a:solidFill>
                <a:schemeClr val="tx1"/>
              </a:solidFill>
              <a:effectLst/>
              <a:uLnTx/>
              <a:uFillTx/>
              <a:latin typeface="+mn-lt"/>
              <a:ea typeface="+mn-ea"/>
            </a:endParaRPr>
          </a:p>
        </p:txBody>
      </p:sp>
    </p:spTree>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p:cTn id="7" dur="500" fill="hold"/>
                                        <p:tgtEl>
                                          <p:spTgt spid="17411">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7411">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7411">
                                            <p:txEl>
                                              <p:pRg st="2" end="2"/>
                                            </p:txEl>
                                          </p:spTgt>
                                        </p:tgtEl>
                                        <p:attrNameLst>
                                          <p:attrName>style.visibility</p:attrName>
                                        </p:attrNameLst>
                                      </p:cBhvr>
                                      <p:to>
                                        <p:strVal val="visible"/>
                                      </p:to>
                                    </p:set>
                                    <p:anim calcmode="lin" valueType="num">
                                      <p:cBhvr>
                                        <p:cTn id="13" dur="500" fill="hold"/>
                                        <p:tgtEl>
                                          <p:spTgt spid="17411">
                                            <p:txEl>
                                              <p:pRg st="2" end="2"/>
                                            </p:txEl>
                                          </p:spTgt>
                                        </p:tgtEl>
                                        <p:attrNameLst>
                                          <p:attrName>ppt_w</p:attrName>
                                        </p:attrNameLst>
                                      </p:cBhvr>
                                      <p:tavLst>
                                        <p:tav tm="0">
                                          <p:val>
                                            <p:strVal val="2/3*#ppt_w"/>
                                          </p:val>
                                        </p:tav>
                                        <p:tav tm="100000">
                                          <p:val>
                                            <p:strVal val="#ppt_w"/>
                                          </p:val>
                                        </p:tav>
                                      </p:tavLst>
                                    </p:anim>
                                    <p:anim calcmode="lin" valueType="num">
                                      <p:cBhvr>
                                        <p:cTn id="14" dur="500" fill="hold"/>
                                        <p:tgtEl>
                                          <p:spTgt spid="17411">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anim calcmode="lin" valueType="num">
                                      <p:cBhvr>
                                        <p:cTn id="19" dur="500" fill="hold"/>
                                        <p:tgtEl>
                                          <p:spTgt spid="17411">
                                            <p:txEl>
                                              <p:pRg st="3" end="3"/>
                                            </p:txEl>
                                          </p:spTgt>
                                        </p:tgtEl>
                                        <p:attrNameLst>
                                          <p:attrName>ppt_w</p:attrName>
                                        </p:attrNameLst>
                                      </p:cBhvr>
                                      <p:tavLst>
                                        <p:tav tm="0">
                                          <p:val>
                                            <p:strVal val="2/3*#ppt_w"/>
                                          </p:val>
                                        </p:tav>
                                        <p:tav tm="100000">
                                          <p:val>
                                            <p:strVal val="#ppt_w"/>
                                          </p:val>
                                        </p:tav>
                                      </p:tavLst>
                                    </p:anim>
                                    <p:anim calcmode="lin" valueType="num">
                                      <p:cBhvr>
                                        <p:cTn id="20" dur="500" fill="hold"/>
                                        <p:tgtEl>
                                          <p:spTgt spid="17411">
                                            <p:txEl>
                                              <p:pRg st="3" end="3"/>
                                            </p:txEl>
                                          </p:spTgt>
                                        </p:tgtEl>
                                        <p:attrNameLst>
                                          <p:attrName>ppt_h</p:attrName>
                                        </p:attrNameLst>
                                      </p:cBhvr>
                                      <p:tavLst>
                                        <p:tav tm="0">
                                          <p:val>
                                            <p:strVal val="2/3*#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p:cTn id="25" dur="500" fill="hold"/>
                                        <p:tgtEl>
                                          <p:spTgt spid="4">
                                            <p:txEl>
                                              <p:pRg st="0" end="0"/>
                                            </p:txEl>
                                          </p:spTgt>
                                        </p:tgtEl>
                                        <p:attrNameLst>
                                          <p:attrName>ppt_w</p:attrName>
                                        </p:attrNameLst>
                                      </p:cBhvr>
                                      <p:tavLst>
                                        <p:tav tm="0">
                                          <p:val>
                                            <p:strVal val="2/3*#ppt_w"/>
                                          </p:val>
                                        </p:tav>
                                        <p:tav tm="100000">
                                          <p:val>
                                            <p:strVal val="#ppt_w"/>
                                          </p:val>
                                        </p:tav>
                                      </p:tavLst>
                                    </p:anim>
                                    <p:anim calcmode="lin" valueType="num">
                                      <p:cBhvr>
                                        <p:cTn id="26" dur="500" fill="hold"/>
                                        <p:tgtEl>
                                          <p:spTgt spid="4">
                                            <p:txEl>
                                              <p:pRg st="0" end="0"/>
                                            </p:txEl>
                                          </p:spTgt>
                                        </p:tgtEl>
                                        <p:attrNameLst>
                                          <p:attrName>ppt_h</p:attrName>
                                        </p:attrNameLst>
                                      </p:cBhvr>
                                      <p:tavLst>
                                        <p:tav tm="0">
                                          <p:val>
                                            <p:strVal val="2/3*#ppt_h"/>
                                          </p:val>
                                        </p:tav>
                                        <p:tav tm="100000">
                                          <p:val>
                                            <p:strVal val="#ppt_h"/>
                                          </p:val>
                                        </p:tav>
                                      </p:tavLst>
                                    </p:anim>
                                  </p:childTnLst>
                                </p:cTn>
                              </p:par>
                              <p:par>
                                <p:cTn id="27" presetID="23" presetClass="entr" presetSubtype="272" fill="hold" grpId="0" nodeType="with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anim calcmode="lin" valueType="num">
                                      <p:cBhvr>
                                        <p:cTn id="29" dur="500" fill="hold"/>
                                        <p:tgtEl>
                                          <p:spTgt spid="4">
                                            <p:txEl>
                                              <p:pRg st="1" end="1"/>
                                            </p:txEl>
                                          </p:spTgt>
                                        </p:tgtEl>
                                        <p:attrNameLst>
                                          <p:attrName>ppt_w</p:attrName>
                                        </p:attrNameLst>
                                      </p:cBhvr>
                                      <p:tavLst>
                                        <p:tav tm="0">
                                          <p:val>
                                            <p:strVal val="2/3*#ppt_w"/>
                                          </p:val>
                                        </p:tav>
                                        <p:tav tm="100000">
                                          <p:val>
                                            <p:strVal val="#ppt_w"/>
                                          </p:val>
                                        </p:tav>
                                      </p:tavLst>
                                    </p:anim>
                                    <p:anim calcmode="lin" valueType="num">
                                      <p:cBhvr>
                                        <p:cTn id="30" dur="500" fill="hold"/>
                                        <p:tgtEl>
                                          <p:spTgt spid="4">
                                            <p:txEl>
                                              <p:pRg st="1" end="1"/>
                                            </p:txEl>
                                          </p:spTgt>
                                        </p:tgtEl>
                                        <p:attrNameLst>
                                          <p:attrName>ppt_h</p:attrName>
                                        </p:attrNameLst>
                                      </p:cBhvr>
                                      <p:tavLst>
                                        <p:tav tm="0">
                                          <p:val>
                                            <p:strVal val="2/3*#ppt_h"/>
                                          </p:val>
                                        </p:tav>
                                        <p:tav tm="100000">
                                          <p:val>
                                            <p:strVal val="#ppt_h"/>
                                          </p:val>
                                        </p:tav>
                                      </p:tavLst>
                                    </p:anim>
                                  </p:childTnLst>
                                </p:cTn>
                              </p:par>
                              <p:par>
                                <p:cTn id="31" presetID="23" presetClass="entr" presetSubtype="272" fill="hold" grpId="0"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 calcmode="lin" valueType="num">
                                      <p:cBhvr>
                                        <p:cTn id="33" dur="500" fill="hold"/>
                                        <p:tgtEl>
                                          <p:spTgt spid="4">
                                            <p:txEl>
                                              <p:pRg st="2" end="2"/>
                                            </p:txEl>
                                          </p:spTgt>
                                        </p:tgtEl>
                                        <p:attrNameLst>
                                          <p:attrName>ppt_w</p:attrName>
                                        </p:attrNameLst>
                                      </p:cBhvr>
                                      <p:tavLst>
                                        <p:tav tm="0">
                                          <p:val>
                                            <p:strVal val="2/3*#ppt_w"/>
                                          </p:val>
                                        </p:tav>
                                        <p:tav tm="100000">
                                          <p:val>
                                            <p:strVal val="#ppt_w"/>
                                          </p:val>
                                        </p:tav>
                                      </p:tavLst>
                                    </p:anim>
                                    <p:anim calcmode="lin" valueType="num">
                                      <p:cBhvr>
                                        <p:cTn id="34" dur="500" fill="hold"/>
                                        <p:tgtEl>
                                          <p:spTgt spid="4">
                                            <p:txEl>
                                              <p:pRg st="2" end="2"/>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P spid="4"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643042" y="0"/>
            <a:ext cx="5072098" cy="1071570"/>
          </a:xfrm>
        </p:spPr>
        <p:txBody>
          <a:bodyPr/>
          <a:lstStyle/>
          <a:p>
            <a:r>
              <a:rPr lang="zh-CN" altLang="en-US" sz="3200" dirty="0"/>
              <a:t/>
            </a:r>
            <a:br>
              <a:rPr lang="zh-CN" altLang="en-US" sz="3200" dirty="0"/>
            </a:br>
            <a:r>
              <a:rPr lang="zh-CN" altLang="en-US" dirty="0"/>
              <a:t>正规式中的符号</a:t>
            </a:r>
            <a:br>
              <a:rPr lang="zh-CN" altLang="en-US" dirty="0"/>
            </a:br>
            <a:endParaRPr lang="zh-CN" altLang="en-US" dirty="0"/>
          </a:p>
        </p:txBody>
      </p:sp>
      <p:sp>
        <p:nvSpPr>
          <p:cNvPr id="19459" name="Rectangle 3"/>
          <p:cNvSpPr>
            <a:spLocks noGrp="1" noChangeArrowheads="1"/>
          </p:cNvSpPr>
          <p:nvPr>
            <p:ph type="body" idx="1"/>
          </p:nvPr>
        </p:nvSpPr>
        <p:spPr>
          <a:xfrm>
            <a:off x="500034" y="1785926"/>
            <a:ext cx="8501122" cy="4214842"/>
          </a:xfrm>
        </p:spPr>
        <p:txBody>
          <a:bodyPr/>
          <a:lstStyle/>
          <a:p>
            <a:pPr lvl="1" indent="0" algn="just">
              <a:buFontTx/>
              <a:buNone/>
            </a:pPr>
            <a:r>
              <a:rPr lang="zh-CN" altLang="en-US" sz="3200" dirty="0"/>
              <a:t>其中的“</a:t>
            </a:r>
            <a:r>
              <a:rPr lang="zh-CN" altLang="en-US" sz="3200" dirty="0">
                <a:sym typeface="Symbol" pitchFamily="18" charset="2"/>
              </a:rPr>
              <a:t>”读为“或”（也有使用“+”代替</a:t>
            </a:r>
            <a:r>
              <a:rPr lang="zh-CN" altLang="en-US" sz="3200" dirty="0"/>
              <a:t> “</a:t>
            </a:r>
            <a:r>
              <a:rPr lang="zh-CN" altLang="en-US" sz="3200" dirty="0">
                <a:sym typeface="Symbol" pitchFamily="18" charset="2"/>
              </a:rPr>
              <a:t>”</a:t>
            </a:r>
            <a:r>
              <a:rPr lang="zh-CN" altLang="en-US" sz="3200" dirty="0"/>
              <a:t> 的）；“</a:t>
            </a:r>
            <a:r>
              <a:rPr lang="zh-CN" altLang="en-US" sz="3200" dirty="0">
                <a:sym typeface="Symbol" pitchFamily="18" charset="2"/>
              </a:rPr>
              <a:t></a:t>
            </a:r>
            <a:r>
              <a:rPr lang="zh-CN" altLang="en-US" sz="3200" dirty="0"/>
              <a:t> ”读为“连接”；“</a:t>
            </a:r>
            <a:r>
              <a:rPr lang="zh-CN" altLang="en-US" sz="3200" dirty="0">
                <a:sym typeface="Symbol" pitchFamily="18" charset="2"/>
              </a:rPr>
              <a:t></a:t>
            </a:r>
            <a:r>
              <a:rPr lang="zh-CN" altLang="en-US" sz="3200" dirty="0"/>
              <a:t>”读为“闭包”（即，任意有限次的自重复连接）。在不致混淆时，括号可省去，但规定算符的优先顺序为“</a:t>
            </a:r>
            <a:r>
              <a:rPr lang="zh-CN" altLang="en-US" sz="3200" dirty="0">
                <a:sym typeface="Symbol" pitchFamily="18" charset="2"/>
              </a:rPr>
              <a:t></a:t>
            </a:r>
            <a:r>
              <a:rPr lang="zh-CN" altLang="en-US" sz="3200" dirty="0"/>
              <a:t>”、“</a:t>
            </a:r>
            <a:r>
              <a:rPr lang="zh-CN" altLang="en-US" sz="3200" dirty="0">
                <a:sym typeface="Symbol" pitchFamily="18" charset="2"/>
              </a:rPr>
              <a:t></a:t>
            </a:r>
            <a:r>
              <a:rPr lang="zh-CN" altLang="en-US" sz="3200" dirty="0"/>
              <a:t> ”、“</a:t>
            </a:r>
            <a:r>
              <a:rPr lang="zh-CN" altLang="en-US" sz="3200" dirty="0">
                <a:sym typeface="Symbol" pitchFamily="18" charset="2"/>
              </a:rPr>
              <a:t>”</a:t>
            </a:r>
            <a:r>
              <a:rPr lang="zh-CN" altLang="en-US" sz="3200" dirty="0"/>
              <a:t> 。连接符“</a:t>
            </a:r>
            <a:r>
              <a:rPr lang="zh-CN" altLang="en-US" sz="3200" dirty="0">
                <a:sym typeface="Symbol" pitchFamily="18" charset="2"/>
              </a:rPr>
              <a:t></a:t>
            </a:r>
            <a:r>
              <a:rPr lang="zh-CN" altLang="en-US" sz="3200" dirty="0"/>
              <a:t> ”一般可省略不写。“</a:t>
            </a:r>
            <a:r>
              <a:rPr lang="zh-CN" altLang="en-US" sz="3200" dirty="0">
                <a:sym typeface="Symbol" pitchFamily="18" charset="2"/>
              </a:rPr>
              <a:t></a:t>
            </a:r>
            <a:r>
              <a:rPr lang="zh-CN" altLang="en-US" sz="3200" dirty="0"/>
              <a:t>”、“</a:t>
            </a:r>
            <a:r>
              <a:rPr lang="zh-CN" altLang="en-US" sz="3200" dirty="0">
                <a:sym typeface="Symbol" pitchFamily="18" charset="2"/>
              </a:rPr>
              <a:t></a:t>
            </a:r>
            <a:r>
              <a:rPr lang="zh-CN" altLang="en-US" sz="3200" dirty="0"/>
              <a:t> ”和“</a:t>
            </a:r>
            <a:r>
              <a:rPr lang="zh-CN" altLang="en-US" sz="3200" dirty="0">
                <a:sym typeface="Symbol" pitchFamily="18" charset="2"/>
              </a:rPr>
              <a:t>”</a:t>
            </a:r>
            <a:r>
              <a:rPr lang="zh-CN" altLang="en-US" sz="3200" dirty="0"/>
              <a:t> 都是左结合的。</a:t>
            </a:r>
          </a:p>
        </p:txBody>
      </p:sp>
    </p:spTree>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p:cTn id="7" dur="500" fill="hold"/>
                                        <p:tgtEl>
                                          <p:spTgt spid="19459">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9459">
                                            <p:txEl>
                                              <p:pRg st="0" end="0"/>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785918" y="285728"/>
            <a:ext cx="1614470" cy="654032"/>
          </a:xfrm>
        </p:spPr>
        <p:txBody>
          <a:bodyPr/>
          <a:lstStyle/>
          <a:p>
            <a:r>
              <a:rPr lang="zh-CN" altLang="en-US" sz="3200" dirty="0"/>
              <a:t>例子</a:t>
            </a:r>
            <a:endParaRPr lang="zh-CN" altLang="en-US" dirty="0"/>
          </a:p>
        </p:txBody>
      </p:sp>
      <p:sp>
        <p:nvSpPr>
          <p:cNvPr id="20483" name="Rectangle 3"/>
          <p:cNvSpPr>
            <a:spLocks noGrp="1" noChangeArrowheads="1"/>
          </p:cNvSpPr>
          <p:nvPr>
            <p:ph type="body" idx="1"/>
          </p:nvPr>
        </p:nvSpPr>
        <p:spPr/>
        <p:txBody>
          <a:bodyPr/>
          <a:lstStyle/>
          <a:p>
            <a:pPr algn="just">
              <a:buFont typeface="Monotype Sorts" pitchFamily="2" charset="2"/>
              <a:buNone/>
            </a:pPr>
            <a:r>
              <a:rPr lang="zh-CN" altLang="en-US" sz="2800" dirty="0"/>
              <a:t>令</a:t>
            </a:r>
            <a:r>
              <a:rPr lang="zh-CN" altLang="en-US" sz="2800" dirty="0">
                <a:sym typeface="Symbol" pitchFamily="18" charset="2"/>
              </a:rPr>
              <a:t>={</a:t>
            </a:r>
            <a:r>
              <a:rPr lang="en-US" altLang="zh-CN" sz="2800" dirty="0" err="1">
                <a:sym typeface="Symbol" pitchFamily="18" charset="2"/>
              </a:rPr>
              <a:t>a，b</a:t>
            </a:r>
            <a:r>
              <a:rPr lang="en-US" altLang="zh-CN" sz="2800" dirty="0">
                <a:sym typeface="Symbol" pitchFamily="18" charset="2"/>
              </a:rPr>
              <a:t>}， </a:t>
            </a:r>
            <a:r>
              <a:rPr lang="zh-CN" altLang="en-US" sz="2800" dirty="0">
                <a:sym typeface="Symbol" pitchFamily="18" charset="2"/>
              </a:rPr>
              <a:t>上的正规式和相应的正规集的例子有：</a:t>
            </a:r>
          </a:p>
          <a:p>
            <a:pPr lvl="1" algn="just">
              <a:buFontTx/>
              <a:buNone/>
            </a:pPr>
            <a:r>
              <a:rPr lang="zh-CN" altLang="en-US" sz="2400" dirty="0">
                <a:sym typeface="Symbol" pitchFamily="18" charset="2"/>
              </a:rPr>
              <a:t>正规式			 正规集</a:t>
            </a:r>
          </a:p>
          <a:p>
            <a:pPr lvl="1" algn="just">
              <a:buFontTx/>
              <a:buNone/>
            </a:pPr>
            <a:r>
              <a:rPr lang="en-US" altLang="zh-CN" sz="2400" dirty="0">
                <a:sym typeface="Symbol" pitchFamily="18" charset="2"/>
              </a:rPr>
              <a:t>a				             {a}</a:t>
            </a:r>
          </a:p>
          <a:p>
            <a:pPr lvl="1" algn="just">
              <a:buFontTx/>
              <a:buNone/>
            </a:pPr>
            <a:r>
              <a:rPr lang="en-US" altLang="zh-CN" sz="2400" dirty="0">
                <a:sym typeface="Symbol" pitchFamily="18" charset="2"/>
              </a:rPr>
              <a:t>a</a:t>
            </a:r>
            <a:r>
              <a:rPr lang="zh-CN" altLang="en-US" sz="2400" dirty="0">
                <a:sym typeface="Symbol" pitchFamily="18" charset="2"/>
              </a:rPr>
              <a:t></a:t>
            </a:r>
            <a:r>
              <a:rPr lang="en-US" altLang="zh-CN" sz="2400" dirty="0">
                <a:sym typeface="Symbol" pitchFamily="18" charset="2"/>
              </a:rPr>
              <a:t>b			 {</a:t>
            </a:r>
            <a:r>
              <a:rPr lang="en-US" altLang="zh-CN" sz="2400" dirty="0" err="1">
                <a:sym typeface="Symbol" pitchFamily="18" charset="2"/>
              </a:rPr>
              <a:t>a,b</a:t>
            </a:r>
            <a:r>
              <a:rPr lang="en-US" altLang="zh-CN" sz="2400" dirty="0">
                <a:sym typeface="Symbol" pitchFamily="18" charset="2"/>
              </a:rPr>
              <a:t>}</a:t>
            </a:r>
          </a:p>
          <a:p>
            <a:pPr lvl="1" algn="just">
              <a:buFontTx/>
              <a:buNone/>
            </a:pPr>
            <a:r>
              <a:rPr lang="en-US" altLang="zh-CN" sz="2400" dirty="0" err="1">
                <a:sym typeface="Symbol" pitchFamily="18" charset="2"/>
              </a:rPr>
              <a:t>ab</a:t>
            </a:r>
            <a:r>
              <a:rPr lang="en-US" altLang="zh-CN" sz="2400" dirty="0">
                <a:sym typeface="Symbol" pitchFamily="18" charset="2"/>
              </a:rPr>
              <a:t>			            {</a:t>
            </a:r>
            <a:r>
              <a:rPr lang="en-US" altLang="zh-CN" sz="2400" dirty="0" err="1">
                <a:sym typeface="Symbol" pitchFamily="18" charset="2"/>
              </a:rPr>
              <a:t>ab</a:t>
            </a:r>
            <a:r>
              <a:rPr lang="en-US" altLang="zh-CN" sz="2400" dirty="0">
                <a:sym typeface="Symbol" pitchFamily="18" charset="2"/>
              </a:rPr>
              <a:t>}</a:t>
            </a:r>
          </a:p>
          <a:p>
            <a:pPr lvl="1" algn="just">
              <a:buFontTx/>
              <a:buNone/>
            </a:pPr>
            <a:r>
              <a:rPr lang="en-US" altLang="zh-CN" sz="2400" dirty="0">
                <a:sym typeface="Symbol" pitchFamily="18" charset="2"/>
              </a:rPr>
              <a:t>(a</a:t>
            </a:r>
            <a:r>
              <a:rPr lang="zh-CN" altLang="en-US" sz="2400" dirty="0">
                <a:sym typeface="Symbol" pitchFamily="18" charset="2"/>
              </a:rPr>
              <a:t></a:t>
            </a:r>
            <a:r>
              <a:rPr lang="en-US" altLang="zh-CN" sz="2400" dirty="0">
                <a:sym typeface="Symbol" pitchFamily="18" charset="2"/>
              </a:rPr>
              <a:t>b)(a</a:t>
            </a:r>
            <a:r>
              <a:rPr lang="zh-CN" altLang="en-US" sz="2400" dirty="0">
                <a:sym typeface="Symbol" pitchFamily="18" charset="2"/>
              </a:rPr>
              <a:t></a:t>
            </a:r>
            <a:r>
              <a:rPr lang="en-US" altLang="zh-CN" sz="2400" dirty="0">
                <a:sym typeface="Symbol" pitchFamily="18" charset="2"/>
              </a:rPr>
              <a:t>b)		          {</a:t>
            </a:r>
            <a:r>
              <a:rPr lang="en-US" altLang="zh-CN" sz="2400" dirty="0" err="1">
                <a:sym typeface="Symbol" pitchFamily="18" charset="2"/>
              </a:rPr>
              <a:t>aa,ab,ba,bb</a:t>
            </a:r>
            <a:r>
              <a:rPr lang="en-US" altLang="zh-CN" sz="2400" dirty="0">
                <a:sym typeface="Symbol" pitchFamily="18" charset="2"/>
              </a:rPr>
              <a:t>}</a:t>
            </a:r>
          </a:p>
          <a:p>
            <a:pPr lvl="1" algn="just">
              <a:buFontTx/>
              <a:buNone/>
            </a:pPr>
            <a:r>
              <a:rPr lang="en-US" altLang="zh-CN" sz="2400" dirty="0">
                <a:sym typeface="Symbol" pitchFamily="18" charset="2"/>
              </a:rPr>
              <a:t>a </a:t>
            </a:r>
            <a:r>
              <a:rPr lang="en-US" altLang="zh-CN" sz="2400" baseline="30000" dirty="0">
                <a:sym typeface="Symbol" pitchFamily="18" charset="2"/>
              </a:rPr>
              <a:t></a:t>
            </a:r>
            <a:r>
              <a:rPr lang="en-US" altLang="zh-CN" sz="2400" dirty="0">
                <a:sym typeface="Symbol" pitchFamily="18" charset="2"/>
              </a:rPr>
              <a:t>			         {</a:t>
            </a:r>
            <a:r>
              <a:rPr lang="zh-CN" altLang="en-US" sz="2400" dirty="0">
                <a:sym typeface="Symbol" pitchFamily="18" charset="2"/>
              </a:rPr>
              <a:t></a:t>
            </a:r>
            <a:r>
              <a:rPr lang="en-US" altLang="zh-CN" sz="2400" dirty="0">
                <a:sym typeface="Symbol" pitchFamily="18" charset="2"/>
              </a:rPr>
              <a:t> ,</a:t>
            </a:r>
            <a:r>
              <a:rPr lang="en-US" altLang="zh-CN" sz="2400" dirty="0" err="1">
                <a:sym typeface="Symbol" pitchFamily="18" charset="2"/>
              </a:rPr>
              <a:t>a,a</a:t>
            </a:r>
            <a:r>
              <a:rPr lang="en-US" altLang="zh-CN" sz="2400" dirty="0">
                <a:sym typeface="Symbol" pitchFamily="18" charset="2"/>
              </a:rPr>
              <a:t>, </a:t>
            </a:r>
            <a:r>
              <a:rPr lang="zh-CN" altLang="en-US" sz="2400" dirty="0">
                <a:sym typeface="Symbol" pitchFamily="18" charset="2"/>
              </a:rPr>
              <a:t>……任意个</a:t>
            </a:r>
            <a:r>
              <a:rPr lang="en-US" altLang="zh-CN" sz="2400" dirty="0">
                <a:sym typeface="Symbol" pitchFamily="18" charset="2"/>
              </a:rPr>
              <a:t>a</a:t>
            </a:r>
            <a:r>
              <a:rPr lang="zh-CN" altLang="en-US" sz="2400" dirty="0">
                <a:sym typeface="Symbol" pitchFamily="18" charset="2"/>
              </a:rPr>
              <a:t>的					           串}</a:t>
            </a:r>
          </a:p>
        </p:txBody>
      </p:sp>
    </p:spTree>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wipe(up)">
                                      <p:cBhvr>
                                        <p:cTn id="7" dur="500"/>
                                        <p:tgtEl>
                                          <p:spTgt spid="2048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0483">
                                            <p:txEl>
                                              <p:pRg st="1" end="1"/>
                                            </p:txEl>
                                          </p:spTgt>
                                        </p:tgtEl>
                                        <p:attrNameLst>
                                          <p:attrName>style.visibility</p:attrName>
                                        </p:attrNameLst>
                                      </p:cBhvr>
                                      <p:to>
                                        <p:strVal val="visible"/>
                                      </p:to>
                                    </p:set>
                                    <p:animEffect transition="in" filter="wipe(up)">
                                      <p:cBhvr>
                                        <p:cTn id="10" dur="500"/>
                                        <p:tgtEl>
                                          <p:spTgt spid="2048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animEffect transition="in" filter="wipe(up)">
                                      <p:cBhvr>
                                        <p:cTn id="13" dur="500"/>
                                        <p:tgtEl>
                                          <p:spTgt spid="20483">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0483">
                                            <p:txEl>
                                              <p:pRg st="3" end="3"/>
                                            </p:txEl>
                                          </p:spTgt>
                                        </p:tgtEl>
                                        <p:attrNameLst>
                                          <p:attrName>style.visibility</p:attrName>
                                        </p:attrNameLst>
                                      </p:cBhvr>
                                      <p:to>
                                        <p:strVal val="visible"/>
                                      </p:to>
                                    </p:set>
                                    <p:animEffect transition="in" filter="wipe(up)">
                                      <p:cBhvr>
                                        <p:cTn id="16" dur="500"/>
                                        <p:tgtEl>
                                          <p:spTgt spid="20483">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0483">
                                            <p:txEl>
                                              <p:pRg st="4" end="4"/>
                                            </p:txEl>
                                          </p:spTgt>
                                        </p:tgtEl>
                                        <p:attrNameLst>
                                          <p:attrName>style.visibility</p:attrName>
                                        </p:attrNameLst>
                                      </p:cBhvr>
                                      <p:to>
                                        <p:strVal val="visible"/>
                                      </p:to>
                                    </p:set>
                                    <p:animEffect transition="in" filter="wipe(up)">
                                      <p:cBhvr>
                                        <p:cTn id="19" dur="500"/>
                                        <p:tgtEl>
                                          <p:spTgt spid="20483">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0483">
                                            <p:txEl>
                                              <p:pRg st="5" end="5"/>
                                            </p:txEl>
                                          </p:spTgt>
                                        </p:tgtEl>
                                        <p:attrNameLst>
                                          <p:attrName>style.visibility</p:attrName>
                                        </p:attrNameLst>
                                      </p:cBhvr>
                                      <p:to>
                                        <p:strVal val="visible"/>
                                      </p:to>
                                    </p:set>
                                    <p:animEffect transition="in" filter="wipe(up)">
                                      <p:cBhvr>
                                        <p:cTn id="22" dur="500"/>
                                        <p:tgtEl>
                                          <p:spTgt spid="20483">
                                            <p:txEl>
                                              <p:pRg st="5" end="5"/>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0483">
                                            <p:txEl>
                                              <p:pRg st="6" end="6"/>
                                            </p:txEl>
                                          </p:spTgt>
                                        </p:tgtEl>
                                        <p:attrNameLst>
                                          <p:attrName>style.visibility</p:attrName>
                                        </p:attrNameLst>
                                      </p:cBhvr>
                                      <p:to>
                                        <p:strVal val="visible"/>
                                      </p:to>
                                    </p:set>
                                    <p:animEffect transition="in" filter="wipe(up)">
                                      <p:cBhvr>
                                        <p:cTn id="25" dur="500"/>
                                        <p:tgtEl>
                                          <p:spTgt spid="204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a:t> </a:t>
            </a:r>
          </a:p>
        </p:txBody>
      </p:sp>
      <p:sp>
        <p:nvSpPr>
          <p:cNvPr id="21507" name="Rectangle 3"/>
          <p:cNvSpPr>
            <a:spLocks noGrp="1" noChangeArrowheads="1"/>
          </p:cNvSpPr>
          <p:nvPr>
            <p:ph type="body" idx="1"/>
          </p:nvPr>
        </p:nvSpPr>
        <p:spPr/>
        <p:txBody>
          <a:bodyPr/>
          <a:lstStyle/>
          <a:p>
            <a:pPr lvl="1">
              <a:buFontTx/>
              <a:buNone/>
            </a:pPr>
            <a:r>
              <a:rPr lang="zh-CN" altLang="en-US"/>
              <a:t>正规式			 正规集</a:t>
            </a:r>
          </a:p>
          <a:p>
            <a:pPr lvl="1">
              <a:buFontTx/>
              <a:buNone/>
            </a:pPr>
            <a:r>
              <a:rPr lang="zh-CN" altLang="zh-CN">
                <a:sym typeface="Symbol" pitchFamily="18" charset="2"/>
              </a:rPr>
              <a:t>(</a:t>
            </a:r>
            <a:r>
              <a:rPr lang="en-US" altLang="zh-CN">
                <a:sym typeface="Symbol" pitchFamily="18" charset="2"/>
              </a:rPr>
              <a:t>a</a:t>
            </a:r>
            <a:r>
              <a:rPr lang="zh-CN" altLang="en-US">
                <a:sym typeface="Symbol" pitchFamily="18" charset="2"/>
              </a:rPr>
              <a:t></a:t>
            </a:r>
            <a:r>
              <a:rPr lang="en-US" altLang="zh-CN">
                <a:sym typeface="Symbol" pitchFamily="18" charset="2"/>
              </a:rPr>
              <a:t>b)</a:t>
            </a:r>
            <a:r>
              <a:rPr lang="en-US" altLang="zh-CN" baseline="30000">
                <a:sym typeface="Symbol" pitchFamily="18" charset="2"/>
              </a:rPr>
              <a:t>		 	  </a:t>
            </a:r>
            <a:r>
              <a:rPr lang="en-US" altLang="zh-CN">
                <a:sym typeface="Symbol" pitchFamily="18" charset="2"/>
              </a:rPr>
              <a:t>{</a:t>
            </a:r>
            <a:r>
              <a:rPr lang="zh-CN" altLang="en-US">
                <a:sym typeface="Symbol" pitchFamily="18" charset="2"/>
              </a:rPr>
              <a:t></a:t>
            </a:r>
            <a:r>
              <a:rPr lang="en-US" altLang="zh-CN">
                <a:sym typeface="Symbol" pitchFamily="18" charset="2"/>
              </a:rPr>
              <a:t> ,a,b,aa,ab </a:t>
            </a:r>
            <a:r>
              <a:rPr lang="zh-CN" altLang="en-US">
                <a:sym typeface="Symbol" pitchFamily="18" charset="2"/>
              </a:rPr>
              <a:t>……所有由</a:t>
            </a:r>
            <a:r>
              <a:rPr lang="en-US" altLang="zh-CN">
                <a:sym typeface="Symbol" pitchFamily="18" charset="2"/>
              </a:rPr>
              <a:t>a			 	 </a:t>
            </a:r>
            <a:r>
              <a:rPr lang="zh-CN" altLang="en-US">
                <a:sym typeface="Symbol" pitchFamily="18" charset="2"/>
              </a:rPr>
              <a:t>和</a:t>
            </a:r>
            <a:r>
              <a:rPr lang="en-US" altLang="zh-CN">
                <a:sym typeface="Symbol" pitchFamily="18" charset="2"/>
              </a:rPr>
              <a:t>b</a:t>
            </a:r>
            <a:r>
              <a:rPr lang="zh-CN" altLang="en-US">
                <a:sym typeface="Symbol" pitchFamily="18" charset="2"/>
              </a:rPr>
              <a:t>组成的串}</a:t>
            </a:r>
          </a:p>
          <a:p>
            <a:pPr lvl="1">
              <a:buFontTx/>
              <a:buNone/>
            </a:pPr>
            <a:r>
              <a:rPr lang="zh-CN" altLang="zh-CN">
                <a:sym typeface="Symbol" pitchFamily="18" charset="2"/>
              </a:rPr>
              <a:t>(</a:t>
            </a:r>
            <a:r>
              <a:rPr lang="en-US" altLang="zh-CN">
                <a:sym typeface="Symbol" pitchFamily="18" charset="2"/>
              </a:rPr>
              <a:t>a</a:t>
            </a:r>
            <a:r>
              <a:rPr lang="zh-CN" altLang="en-US">
                <a:sym typeface="Symbol" pitchFamily="18" charset="2"/>
              </a:rPr>
              <a:t></a:t>
            </a:r>
            <a:r>
              <a:rPr lang="en-US" altLang="zh-CN">
                <a:sym typeface="Symbol" pitchFamily="18" charset="2"/>
              </a:rPr>
              <a:t>b)</a:t>
            </a:r>
            <a:r>
              <a:rPr lang="en-US" altLang="zh-CN" baseline="30000">
                <a:sym typeface="Symbol" pitchFamily="18" charset="2"/>
              </a:rPr>
              <a:t></a:t>
            </a:r>
            <a:r>
              <a:rPr lang="en-US" altLang="zh-CN">
                <a:sym typeface="Symbol" pitchFamily="18" charset="2"/>
              </a:rPr>
              <a:t>(aabb)(a</a:t>
            </a:r>
            <a:r>
              <a:rPr lang="zh-CN" altLang="en-US">
                <a:sym typeface="Symbol" pitchFamily="18" charset="2"/>
              </a:rPr>
              <a:t></a:t>
            </a:r>
            <a:r>
              <a:rPr lang="en-US" altLang="zh-CN">
                <a:sym typeface="Symbol" pitchFamily="18" charset="2"/>
              </a:rPr>
              <a:t>b)</a:t>
            </a:r>
            <a:r>
              <a:rPr lang="en-US" altLang="zh-CN" baseline="30000">
                <a:sym typeface="Symbol" pitchFamily="18" charset="2"/>
              </a:rPr>
              <a:t></a:t>
            </a:r>
            <a:r>
              <a:rPr lang="en-US" altLang="zh-CN">
                <a:sym typeface="Symbol" pitchFamily="18" charset="2"/>
              </a:rPr>
              <a:t>  {</a:t>
            </a:r>
            <a:r>
              <a:rPr lang="zh-CN" altLang="en-US">
                <a:sym typeface="Symbol" pitchFamily="18" charset="2"/>
              </a:rPr>
              <a:t></a:t>
            </a:r>
            <a:r>
              <a:rPr lang="en-US" altLang="zh-CN" baseline="30000">
                <a:sym typeface="Symbol" pitchFamily="18" charset="2"/>
              </a:rPr>
              <a:t></a:t>
            </a:r>
            <a:r>
              <a:rPr lang="zh-CN" altLang="en-US">
                <a:sym typeface="Symbol" pitchFamily="18" charset="2"/>
              </a:rPr>
              <a:t>上所有含有两个相继				           的</a:t>
            </a:r>
            <a:r>
              <a:rPr lang="en-US" altLang="zh-CN">
                <a:sym typeface="Symbol" pitchFamily="18" charset="2"/>
              </a:rPr>
              <a:t>a</a:t>
            </a:r>
            <a:r>
              <a:rPr lang="zh-CN" altLang="en-US">
                <a:sym typeface="Symbol" pitchFamily="18" charset="2"/>
              </a:rPr>
              <a:t>或两个相继的</a:t>
            </a:r>
            <a:r>
              <a:rPr lang="en-US" altLang="zh-CN">
                <a:sym typeface="Symbol" pitchFamily="18" charset="2"/>
              </a:rPr>
              <a:t>b</a:t>
            </a:r>
            <a:r>
              <a:rPr lang="zh-CN" altLang="en-US">
                <a:sym typeface="Symbol" pitchFamily="18" charset="2"/>
              </a:rPr>
              <a:t>组成					 的串}</a:t>
            </a:r>
            <a:endParaRPr lang="zh-CN" altLang="en-US" baseline="30000">
              <a:sym typeface="Symbol" pitchFamily="18" charset="2"/>
            </a:endParaRPr>
          </a:p>
        </p:txBody>
      </p:sp>
    </p:spTree>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wipe(up)">
                                      <p:cBhvr>
                                        <p:cTn id="7" dur="500"/>
                                        <p:tgtEl>
                                          <p:spTgt spid="2150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wipe(up)">
                                      <p:cBhvr>
                                        <p:cTn id="10" dur="500"/>
                                        <p:tgtEl>
                                          <p:spTgt spid="21507">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wipe(up)">
                                      <p:cBhvr>
                                        <p:cTn id="13" dur="500"/>
                                        <p:tgtEl>
                                          <p:spTgt spid="215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38200" y="457200"/>
            <a:ext cx="7848600" cy="76200"/>
          </a:xfrm>
        </p:spPr>
        <p:txBody>
          <a:bodyPr/>
          <a:lstStyle/>
          <a:p>
            <a:r>
              <a:rPr lang="zh-CN" altLang="en-US" dirty="0"/>
              <a:t> </a:t>
            </a:r>
            <a:endParaRPr lang="zh-CN" altLang="en-US" sz="2400" dirty="0"/>
          </a:p>
        </p:txBody>
      </p:sp>
      <p:sp>
        <p:nvSpPr>
          <p:cNvPr id="22531" name="Rectangle 3"/>
          <p:cNvSpPr>
            <a:spLocks noGrp="1" noChangeArrowheads="1"/>
          </p:cNvSpPr>
          <p:nvPr>
            <p:ph type="body" idx="1"/>
          </p:nvPr>
        </p:nvSpPr>
        <p:spPr>
          <a:xfrm>
            <a:off x="914400" y="1066800"/>
            <a:ext cx="7848600" cy="4876800"/>
          </a:xfrm>
        </p:spPr>
        <p:txBody>
          <a:bodyPr/>
          <a:lstStyle/>
          <a:p>
            <a:pPr>
              <a:lnSpc>
                <a:spcPct val="90000"/>
              </a:lnSpc>
              <a:buFont typeface="Monotype Sorts" pitchFamily="2" charset="2"/>
              <a:buNone/>
            </a:pPr>
            <a:r>
              <a:rPr lang="zh-CN" altLang="en-US" dirty="0"/>
              <a:t>讨论下面两个例子</a:t>
            </a:r>
          </a:p>
          <a:p>
            <a:pPr>
              <a:lnSpc>
                <a:spcPct val="90000"/>
              </a:lnSpc>
              <a:buFont typeface="Monotype Sorts" pitchFamily="2" charset="2"/>
              <a:buNone/>
            </a:pPr>
            <a:r>
              <a:rPr lang="zh-CN" altLang="en-US" dirty="0"/>
              <a:t>例3.1 </a:t>
            </a:r>
          </a:p>
          <a:p>
            <a:pPr>
              <a:lnSpc>
                <a:spcPct val="90000"/>
              </a:lnSpc>
              <a:buFont typeface="Monotype Sorts" pitchFamily="2" charset="2"/>
              <a:buNone/>
            </a:pPr>
            <a:r>
              <a:rPr lang="zh-CN" altLang="en-US" dirty="0"/>
              <a:t>令</a:t>
            </a:r>
            <a:r>
              <a:rPr lang="zh-CN" altLang="en-US" dirty="0">
                <a:sym typeface="Symbol" pitchFamily="18" charset="2"/>
              </a:rPr>
              <a:t></a:t>
            </a:r>
            <a:r>
              <a:rPr lang="zh-CN" altLang="en-US" dirty="0">
                <a:latin typeface="Times New Roman" pitchFamily="18" charset="0"/>
                <a:cs typeface="Times New Roman" pitchFamily="18" charset="0"/>
                <a:sym typeface="Symbol" pitchFamily="18" charset="2"/>
              </a:rPr>
              <a:t>={</a:t>
            </a:r>
            <a:r>
              <a:rPr lang="en-US" altLang="zh-CN" i="1" dirty="0" err="1">
                <a:latin typeface="Times New Roman" pitchFamily="18" charset="0"/>
                <a:cs typeface="Times New Roman" pitchFamily="18" charset="0"/>
                <a:sym typeface="Symbol" pitchFamily="18" charset="2"/>
              </a:rPr>
              <a:t>l</a:t>
            </a:r>
            <a:r>
              <a:rPr lang="en-US" altLang="zh-CN" dirty="0" err="1">
                <a:latin typeface="Times New Roman" pitchFamily="18" charset="0"/>
                <a:cs typeface="Times New Roman" pitchFamily="18" charset="0"/>
                <a:sym typeface="Symbol" pitchFamily="18" charset="2"/>
              </a:rPr>
              <a:t>，d</a:t>
            </a:r>
            <a:r>
              <a:rPr lang="en-US" altLang="zh-CN" dirty="0">
                <a:latin typeface="Times New Roman" pitchFamily="18" charset="0"/>
                <a:cs typeface="Times New Roman" pitchFamily="18" charset="0"/>
                <a:sym typeface="Symbol" pitchFamily="18" charset="2"/>
              </a:rPr>
              <a:t>}，</a:t>
            </a:r>
            <a:r>
              <a:rPr lang="zh-CN" altLang="en-US" dirty="0">
                <a:latin typeface="Times New Roman" pitchFamily="18" charset="0"/>
                <a:cs typeface="Times New Roman" pitchFamily="18" charset="0"/>
                <a:sym typeface="Symbol" pitchFamily="18" charset="2"/>
              </a:rPr>
              <a:t>则上的正规式 </a:t>
            </a:r>
            <a:r>
              <a:rPr lang="en-US" altLang="zh-CN" dirty="0">
                <a:latin typeface="Times New Roman" pitchFamily="18" charset="0"/>
                <a:cs typeface="Times New Roman" pitchFamily="18" charset="0"/>
                <a:sym typeface="Symbol" pitchFamily="18" charset="2"/>
              </a:rPr>
              <a:t>r=</a:t>
            </a:r>
            <a:r>
              <a:rPr lang="en-US" altLang="zh-CN" i="1" dirty="0">
                <a:latin typeface="Times New Roman" pitchFamily="18" charset="0"/>
                <a:cs typeface="Times New Roman" pitchFamily="18" charset="0"/>
                <a:sym typeface="Symbol" pitchFamily="18" charset="2"/>
              </a:rPr>
              <a:t>l</a:t>
            </a:r>
            <a:r>
              <a:rPr lang="en-US" altLang="zh-CN" dirty="0">
                <a:latin typeface="Times New Roman" pitchFamily="18" charset="0"/>
                <a:cs typeface="Times New Roman" pitchFamily="18" charset="0"/>
                <a:sym typeface="Symbol" pitchFamily="18" charset="2"/>
              </a:rPr>
              <a:t>(</a:t>
            </a:r>
            <a:r>
              <a:rPr lang="en-US" altLang="zh-CN" i="1" dirty="0">
                <a:latin typeface="Times New Roman" pitchFamily="18" charset="0"/>
                <a:cs typeface="Times New Roman" pitchFamily="18" charset="0"/>
                <a:sym typeface="Symbol" pitchFamily="18" charset="2"/>
              </a:rPr>
              <a:t>l</a:t>
            </a:r>
            <a:r>
              <a:rPr lang="en-US" altLang="zh-CN" dirty="0">
                <a:latin typeface="Times New Roman" pitchFamily="18" charset="0"/>
                <a:cs typeface="Times New Roman" pitchFamily="18" charset="0"/>
                <a:sym typeface="Symbol" pitchFamily="18" charset="2"/>
              </a:rPr>
              <a:t> </a:t>
            </a:r>
            <a:r>
              <a:rPr lang="zh-CN" altLang="en-US" dirty="0">
                <a:latin typeface="Times New Roman" pitchFamily="18" charset="0"/>
                <a:cs typeface="Times New Roman" pitchFamily="18" charset="0"/>
                <a:sym typeface="Symbol" pitchFamily="18" charset="2"/>
              </a:rPr>
              <a:t></a:t>
            </a:r>
            <a:r>
              <a:rPr lang="en-US" altLang="zh-CN" dirty="0">
                <a:latin typeface="Times New Roman" pitchFamily="18" charset="0"/>
                <a:cs typeface="Times New Roman" pitchFamily="18" charset="0"/>
                <a:sym typeface="Symbol" pitchFamily="18" charset="2"/>
              </a:rPr>
              <a:t>d) </a:t>
            </a:r>
            <a:r>
              <a:rPr lang="en-US" altLang="zh-CN" baseline="30000" dirty="0">
                <a:latin typeface="Times New Roman" pitchFamily="18" charset="0"/>
                <a:cs typeface="Times New Roman" pitchFamily="18" charset="0"/>
                <a:sym typeface="Symbol" pitchFamily="18" charset="2"/>
              </a:rPr>
              <a:t></a:t>
            </a:r>
            <a:r>
              <a:rPr lang="zh-CN" altLang="en-US" dirty="0">
                <a:latin typeface="Times New Roman" pitchFamily="18" charset="0"/>
                <a:cs typeface="Times New Roman" pitchFamily="18" charset="0"/>
                <a:sym typeface="Symbol" pitchFamily="18" charset="2"/>
              </a:rPr>
              <a:t>定义的正规集为: {</a:t>
            </a:r>
            <a:r>
              <a:rPr lang="en-US" altLang="zh-CN" i="1" dirty="0" err="1">
                <a:latin typeface="Times New Roman" pitchFamily="18" charset="0"/>
                <a:cs typeface="Times New Roman" pitchFamily="18" charset="0"/>
                <a:sym typeface="Symbol" pitchFamily="18" charset="2"/>
              </a:rPr>
              <a:t>l</a:t>
            </a:r>
            <a:r>
              <a:rPr lang="en-US" altLang="zh-CN" dirty="0" err="1">
                <a:latin typeface="Times New Roman" pitchFamily="18" charset="0"/>
                <a:cs typeface="Times New Roman" pitchFamily="18" charset="0"/>
                <a:sym typeface="Symbol" pitchFamily="18" charset="2"/>
              </a:rPr>
              <a:t>,</a:t>
            </a:r>
            <a:r>
              <a:rPr lang="en-US" altLang="zh-CN" i="1" dirty="0" err="1">
                <a:latin typeface="Times New Roman" pitchFamily="18" charset="0"/>
                <a:cs typeface="Times New Roman" pitchFamily="18" charset="0"/>
                <a:sym typeface="Symbol" pitchFamily="18" charset="2"/>
              </a:rPr>
              <a:t>ll</a:t>
            </a:r>
            <a:r>
              <a:rPr lang="en-US" altLang="zh-CN" dirty="0" err="1">
                <a:latin typeface="Times New Roman" pitchFamily="18" charset="0"/>
                <a:cs typeface="Times New Roman" pitchFamily="18" charset="0"/>
                <a:sym typeface="Symbol" pitchFamily="18" charset="2"/>
              </a:rPr>
              <a:t>,</a:t>
            </a:r>
            <a:r>
              <a:rPr lang="en-US" altLang="zh-CN" i="1" dirty="0" err="1">
                <a:latin typeface="Times New Roman" pitchFamily="18" charset="0"/>
                <a:cs typeface="Times New Roman" pitchFamily="18" charset="0"/>
                <a:sym typeface="Symbol" pitchFamily="18" charset="2"/>
              </a:rPr>
              <a:t>ld</a:t>
            </a:r>
            <a:r>
              <a:rPr lang="en-US" altLang="zh-CN" dirty="0" err="1">
                <a:latin typeface="Times New Roman" pitchFamily="18" charset="0"/>
                <a:cs typeface="Times New Roman" pitchFamily="18" charset="0"/>
                <a:sym typeface="Symbol" pitchFamily="18" charset="2"/>
              </a:rPr>
              <a:t>,</a:t>
            </a:r>
            <a:r>
              <a:rPr lang="en-US" altLang="zh-CN" i="1" dirty="0" err="1">
                <a:latin typeface="Times New Roman" pitchFamily="18" charset="0"/>
                <a:cs typeface="Times New Roman" pitchFamily="18" charset="0"/>
                <a:sym typeface="Symbol" pitchFamily="18" charset="2"/>
              </a:rPr>
              <a:t>ldd</a:t>
            </a:r>
            <a:r>
              <a:rPr lang="en-US" altLang="zh-CN" dirty="0">
                <a:latin typeface="Times New Roman" pitchFamily="18" charset="0"/>
                <a:cs typeface="Times New Roman" pitchFamily="18" charset="0"/>
                <a:sym typeface="Symbol" pitchFamily="18" charset="2"/>
              </a:rPr>
              <a:t>,……},</a:t>
            </a:r>
            <a:r>
              <a:rPr lang="zh-CN" altLang="en-US" dirty="0">
                <a:latin typeface="Times New Roman" pitchFamily="18" charset="0"/>
                <a:cs typeface="Times New Roman" pitchFamily="18" charset="0"/>
                <a:sym typeface="Symbol" pitchFamily="18" charset="2"/>
              </a:rPr>
              <a:t>其中</a:t>
            </a:r>
            <a:r>
              <a:rPr lang="en-US" altLang="zh-CN" i="1" dirty="0">
                <a:latin typeface="Times New Roman" pitchFamily="18" charset="0"/>
                <a:cs typeface="Times New Roman" pitchFamily="18" charset="0"/>
                <a:sym typeface="Symbol" pitchFamily="18" charset="2"/>
              </a:rPr>
              <a:t>l</a:t>
            </a:r>
            <a:r>
              <a:rPr lang="zh-CN" altLang="en-US" dirty="0">
                <a:latin typeface="Times New Roman" pitchFamily="18" charset="0"/>
                <a:cs typeface="Times New Roman" pitchFamily="18" charset="0"/>
                <a:sym typeface="Symbol" pitchFamily="18" charset="2"/>
              </a:rPr>
              <a:t>代表字母,</a:t>
            </a:r>
            <a:r>
              <a:rPr lang="en-US" altLang="zh-CN" dirty="0">
                <a:latin typeface="Times New Roman" pitchFamily="18" charset="0"/>
                <a:cs typeface="Times New Roman" pitchFamily="18" charset="0"/>
                <a:sym typeface="Symbol" pitchFamily="18" charset="2"/>
              </a:rPr>
              <a:t>d</a:t>
            </a:r>
            <a:r>
              <a:rPr lang="zh-CN" altLang="en-US" dirty="0">
                <a:latin typeface="Times New Roman" pitchFamily="18" charset="0"/>
                <a:cs typeface="Times New Roman" pitchFamily="18" charset="0"/>
                <a:sym typeface="Symbol" pitchFamily="18" charset="2"/>
              </a:rPr>
              <a:t>代表数字,正规式 即是 字母(字母|数字)</a:t>
            </a:r>
            <a:r>
              <a:rPr lang="zh-CN" altLang="zh-CN" dirty="0">
                <a:latin typeface="Times New Roman" pitchFamily="18" charset="0"/>
                <a:cs typeface="Times New Roman" pitchFamily="18" charset="0"/>
                <a:sym typeface="Symbol" pitchFamily="18" charset="2"/>
              </a:rPr>
              <a:t> </a:t>
            </a:r>
            <a:r>
              <a:rPr lang="zh-CN" altLang="zh-CN" baseline="30000" dirty="0">
                <a:latin typeface="Times New Roman" pitchFamily="18" charset="0"/>
                <a:cs typeface="Times New Roman" pitchFamily="18" charset="0"/>
                <a:sym typeface="Symbol" pitchFamily="18" charset="2"/>
              </a:rPr>
              <a:t> </a:t>
            </a:r>
            <a:r>
              <a:rPr lang="zh-CN" altLang="zh-CN" dirty="0">
                <a:latin typeface="Times New Roman" pitchFamily="18" charset="0"/>
                <a:cs typeface="Times New Roman" pitchFamily="18" charset="0"/>
                <a:sym typeface="Symbol" pitchFamily="18" charset="2"/>
              </a:rPr>
              <a:t>,</a:t>
            </a:r>
            <a:r>
              <a:rPr lang="zh-CN" altLang="en-US" dirty="0">
                <a:latin typeface="Times New Roman" pitchFamily="18" charset="0"/>
                <a:cs typeface="Times New Roman" pitchFamily="18" charset="0"/>
                <a:sym typeface="Symbol" pitchFamily="18" charset="2"/>
              </a:rPr>
              <a:t>它表示的正规集中的每个元素的模式是“字母打头的字母数字串”,就是</a:t>
            </a:r>
            <a:r>
              <a:rPr lang="en-US" altLang="zh-CN" dirty="0">
                <a:latin typeface="Times New Roman" pitchFamily="18" charset="0"/>
                <a:cs typeface="Times New Roman" pitchFamily="18" charset="0"/>
                <a:sym typeface="Symbol" pitchFamily="18" charset="2"/>
              </a:rPr>
              <a:t>Pascal</a:t>
            </a:r>
            <a:r>
              <a:rPr lang="zh-CN" altLang="en-US" dirty="0">
                <a:latin typeface="Times New Roman" pitchFamily="18" charset="0"/>
                <a:cs typeface="Times New Roman" pitchFamily="18" charset="0"/>
                <a:sym typeface="Symbol" pitchFamily="18" charset="2"/>
              </a:rPr>
              <a:t>和 多数程序设计语言允许的的标识符的词法规则.</a:t>
            </a:r>
          </a:p>
          <a:p>
            <a:pPr>
              <a:lnSpc>
                <a:spcPct val="90000"/>
              </a:lnSpc>
              <a:buFont typeface="Monotype Sorts" pitchFamily="2" charset="2"/>
              <a:buNone/>
            </a:pPr>
            <a:r>
              <a:rPr lang="zh-CN" altLang="en-US" dirty="0">
                <a:latin typeface="Times New Roman" pitchFamily="18" charset="0"/>
                <a:cs typeface="Times New Roman" pitchFamily="18" charset="0"/>
                <a:sym typeface="Symbol" pitchFamily="18" charset="2"/>
              </a:rPr>
              <a:t>例3.2</a:t>
            </a:r>
          </a:p>
          <a:p>
            <a:pPr>
              <a:lnSpc>
                <a:spcPct val="90000"/>
              </a:lnSpc>
              <a:buFont typeface="Monotype Sorts" pitchFamily="2" charset="2"/>
              <a:buNone/>
            </a:pPr>
            <a:r>
              <a:rPr lang="zh-CN" altLang="en-US" dirty="0">
                <a:sym typeface="Symbol" pitchFamily="18" charset="2"/>
              </a:rPr>
              <a:t>={</a:t>
            </a:r>
            <a:r>
              <a:rPr lang="en-US" altLang="zh-CN" dirty="0" err="1">
                <a:sym typeface="Symbol" pitchFamily="18" charset="2"/>
              </a:rPr>
              <a:t>d</a:t>
            </a:r>
            <a:r>
              <a:rPr lang="en-US" altLang="zh-CN" dirty="0" err="1" smtClean="0">
                <a:sym typeface="Symbol" pitchFamily="18" charset="2"/>
              </a:rPr>
              <a:t>，.，</a:t>
            </a:r>
            <a:r>
              <a:rPr lang="en-US" altLang="zh-CN" dirty="0" err="1">
                <a:sym typeface="Symbol" pitchFamily="18" charset="2"/>
              </a:rPr>
              <a:t>e</a:t>
            </a:r>
            <a:r>
              <a:rPr lang="en-US" altLang="zh-CN" dirty="0">
                <a:sym typeface="Symbol" pitchFamily="18" charset="2"/>
              </a:rPr>
              <a:t>，+，-},</a:t>
            </a:r>
          </a:p>
          <a:p>
            <a:pPr>
              <a:lnSpc>
                <a:spcPct val="90000"/>
              </a:lnSpc>
              <a:buFont typeface="Monotype Sorts" pitchFamily="2" charset="2"/>
              <a:buNone/>
            </a:pPr>
            <a:r>
              <a:rPr lang="zh-CN" altLang="en-US" dirty="0">
                <a:sym typeface="Symbol" pitchFamily="18" charset="2"/>
              </a:rPr>
              <a:t>则上的正规式        </a:t>
            </a:r>
            <a:r>
              <a:rPr lang="en-US" altLang="zh-CN" dirty="0">
                <a:sym typeface="Symbol" pitchFamily="18" charset="2"/>
              </a:rPr>
              <a:t>d</a:t>
            </a:r>
            <a:r>
              <a:rPr lang="en-US" altLang="zh-CN" baseline="30000" dirty="0">
                <a:sym typeface="Symbol" pitchFamily="18" charset="2"/>
              </a:rPr>
              <a:t></a:t>
            </a:r>
            <a:r>
              <a:rPr lang="en-US" altLang="zh-CN" dirty="0" smtClean="0">
                <a:sym typeface="Symbol" pitchFamily="18" charset="2"/>
              </a:rPr>
              <a:t>(.</a:t>
            </a:r>
            <a:r>
              <a:rPr lang="en-US" altLang="zh-CN" dirty="0" err="1" smtClean="0">
                <a:sym typeface="Symbol" pitchFamily="18" charset="2"/>
              </a:rPr>
              <a:t>dd</a:t>
            </a:r>
            <a:r>
              <a:rPr lang="en-US" altLang="zh-CN" dirty="0" smtClean="0">
                <a:sym typeface="Symbol" pitchFamily="18" charset="2"/>
              </a:rPr>
              <a:t> </a:t>
            </a:r>
            <a:r>
              <a:rPr lang="en-US" altLang="zh-CN" baseline="30000" dirty="0">
                <a:sym typeface="Symbol" pitchFamily="18" charset="2"/>
              </a:rPr>
              <a:t></a:t>
            </a:r>
            <a:r>
              <a:rPr lang="en-US" altLang="zh-CN" dirty="0">
                <a:sym typeface="Symbol" pitchFamily="18" charset="2"/>
              </a:rPr>
              <a:t> </a:t>
            </a:r>
            <a:r>
              <a:rPr lang="zh-CN" altLang="en-US" dirty="0">
                <a:sym typeface="Symbol" pitchFamily="18" charset="2"/>
              </a:rPr>
              <a:t></a:t>
            </a:r>
            <a:r>
              <a:rPr lang="en-US" altLang="zh-CN" dirty="0">
                <a:sym typeface="Symbol" pitchFamily="18" charset="2"/>
              </a:rPr>
              <a:t> )(e(+</a:t>
            </a:r>
            <a:r>
              <a:rPr lang="zh-CN" altLang="en-US" dirty="0">
                <a:sym typeface="Symbol" pitchFamily="18" charset="2"/>
              </a:rPr>
              <a:t>- </a:t>
            </a:r>
            <a:r>
              <a:rPr lang="en-US" altLang="zh-CN" dirty="0">
                <a:sym typeface="Symbol" pitchFamily="18" charset="2"/>
              </a:rPr>
              <a:t>)</a:t>
            </a:r>
            <a:r>
              <a:rPr lang="en-US" altLang="zh-CN" dirty="0" err="1">
                <a:sym typeface="Symbol" pitchFamily="18" charset="2"/>
              </a:rPr>
              <a:t>dd</a:t>
            </a:r>
            <a:r>
              <a:rPr lang="en-US" altLang="zh-CN" baseline="30000" dirty="0">
                <a:sym typeface="Symbol" pitchFamily="18" charset="2"/>
              </a:rPr>
              <a:t> </a:t>
            </a:r>
            <a:r>
              <a:rPr lang="zh-CN" altLang="en-US" dirty="0">
                <a:sym typeface="Symbol" pitchFamily="18" charset="2"/>
              </a:rPr>
              <a:t>)表示的是无符号数的集合。其中</a:t>
            </a:r>
            <a:r>
              <a:rPr lang="en-US" altLang="zh-CN" dirty="0">
                <a:sym typeface="Symbol" pitchFamily="18" charset="2"/>
              </a:rPr>
              <a:t>d</a:t>
            </a:r>
            <a:r>
              <a:rPr lang="zh-CN" altLang="en-US" dirty="0">
                <a:sym typeface="Symbol" pitchFamily="18" charset="2"/>
              </a:rPr>
              <a:t>为0~9的数字。</a:t>
            </a:r>
            <a:r>
              <a:rPr lang="zh-CN" altLang="zh-CN" dirty="0">
                <a:sym typeface="Symbol" pitchFamily="18" charset="2"/>
              </a:rPr>
              <a:t> </a:t>
            </a:r>
          </a:p>
          <a:p>
            <a:pPr>
              <a:lnSpc>
                <a:spcPct val="90000"/>
              </a:lnSpc>
              <a:buFont typeface="Monotype Sorts" pitchFamily="2" charset="2"/>
              <a:buNone/>
            </a:pPr>
            <a:r>
              <a:rPr lang="zh-CN" altLang="en-US" b="1" dirty="0">
                <a:latin typeface="方正舒体" pitchFamily="2" charset="-122"/>
                <a:ea typeface="方正舒体" pitchFamily="2" charset="-122"/>
                <a:sym typeface="Symbol" pitchFamily="18" charset="2"/>
              </a:rPr>
              <a:t>程序设计语言的单词都能用正规式 来定义.</a:t>
            </a:r>
            <a:endParaRPr lang="zh-CN" altLang="zh-CN" b="1" dirty="0">
              <a:latin typeface="方正舒体" pitchFamily="2" charset="-122"/>
              <a:ea typeface="方正舒体" pitchFamily="2" charset="-122"/>
              <a:sym typeface="Symbol" pitchFamily="18" charset="2"/>
            </a:endParaRPr>
          </a:p>
        </p:txBody>
      </p:sp>
    </p:spTree>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wipe(up)">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wipe(up)">
                                      <p:cBhvr>
                                        <p:cTn id="12" dur="5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wipe(up)">
                                      <p:cBhvr>
                                        <p:cTn id="17" dur="500"/>
                                        <p:tgtEl>
                                          <p:spTgt spid="225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2531">
                                            <p:txEl>
                                              <p:pRg st="3" end="3"/>
                                            </p:txEl>
                                          </p:spTgt>
                                        </p:tgtEl>
                                        <p:attrNameLst>
                                          <p:attrName>style.visibility</p:attrName>
                                        </p:attrNameLst>
                                      </p:cBhvr>
                                      <p:to>
                                        <p:strVal val="visible"/>
                                      </p:to>
                                    </p:set>
                                    <p:animEffect transition="in" filter="wipe(up)">
                                      <p:cBhvr>
                                        <p:cTn id="22" dur="500"/>
                                        <p:tgtEl>
                                          <p:spTgt spid="225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2531">
                                            <p:txEl>
                                              <p:pRg st="4" end="4"/>
                                            </p:txEl>
                                          </p:spTgt>
                                        </p:tgtEl>
                                        <p:attrNameLst>
                                          <p:attrName>style.visibility</p:attrName>
                                        </p:attrNameLst>
                                      </p:cBhvr>
                                      <p:to>
                                        <p:strVal val="visible"/>
                                      </p:to>
                                    </p:set>
                                    <p:animEffect transition="in" filter="wipe(up)">
                                      <p:cBhvr>
                                        <p:cTn id="27" dur="500"/>
                                        <p:tgtEl>
                                          <p:spTgt spid="225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2531">
                                            <p:txEl>
                                              <p:pRg st="5" end="5"/>
                                            </p:txEl>
                                          </p:spTgt>
                                        </p:tgtEl>
                                        <p:attrNameLst>
                                          <p:attrName>style.visibility</p:attrName>
                                        </p:attrNameLst>
                                      </p:cBhvr>
                                      <p:to>
                                        <p:strVal val="visible"/>
                                      </p:to>
                                    </p:set>
                                    <p:animEffect transition="in" filter="wipe(up)">
                                      <p:cBhvr>
                                        <p:cTn id="32" dur="500"/>
                                        <p:tgtEl>
                                          <p:spTgt spid="2253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2531">
                                            <p:txEl>
                                              <p:pRg st="6" end="6"/>
                                            </p:txEl>
                                          </p:spTgt>
                                        </p:tgtEl>
                                        <p:attrNameLst>
                                          <p:attrName>style.visibility</p:attrName>
                                        </p:attrNameLst>
                                      </p:cBhvr>
                                      <p:to>
                                        <p:strVal val="visible"/>
                                      </p:to>
                                    </p:set>
                                    <p:animEffect transition="in" filter="wipe(up)">
                                      <p:cBhvr>
                                        <p:cTn id="37" dur="500"/>
                                        <p:tgtEl>
                                          <p:spTgt spid="225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90600" y="457200"/>
            <a:ext cx="7772400" cy="228600"/>
          </a:xfrm>
        </p:spPr>
        <p:txBody>
          <a:bodyPr/>
          <a:lstStyle/>
          <a:p>
            <a:endParaRPr lang="zh-CN" altLang="en-US"/>
          </a:p>
        </p:txBody>
      </p:sp>
      <p:sp>
        <p:nvSpPr>
          <p:cNvPr id="23555" name="Rectangle 3"/>
          <p:cNvSpPr>
            <a:spLocks noGrp="1" noChangeArrowheads="1"/>
          </p:cNvSpPr>
          <p:nvPr>
            <p:ph type="body" idx="1"/>
          </p:nvPr>
        </p:nvSpPr>
        <p:spPr/>
        <p:txBody>
          <a:bodyPr/>
          <a:lstStyle/>
          <a:p>
            <a:r>
              <a:rPr lang="zh-CN" altLang="en-US"/>
              <a:t>若两个正规式</a:t>
            </a:r>
            <a:r>
              <a:rPr lang="en-US" altLang="zh-CN">
                <a:sym typeface="Symbol" pitchFamily="18" charset="2"/>
              </a:rPr>
              <a:t>e</a:t>
            </a:r>
            <a:r>
              <a:rPr lang="en-US" altLang="zh-CN" baseline="-25000">
                <a:sym typeface="Symbol" pitchFamily="18" charset="2"/>
              </a:rPr>
              <a:t>1</a:t>
            </a:r>
            <a:r>
              <a:rPr lang="zh-CN" altLang="en-US">
                <a:sym typeface="Symbol" pitchFamily="18" charset="2"/>
              </a:rPr>
              <a:t>和</a:t>
            </a:r>
            <a:r>
              <a:rPr lang="en-US" altLang="zh-CN">
                <a:sym typeface="Symbol" pitchFamily="18" charset="2"/>
              </a:rPr>
              <a:t>e</a:t>
            </a:r>
            <a:r>
              <a:rPr lang="en-US" altLang="zh-CN" baseline="-25000">
                <a:sym typeface="Symbol" pitchFamily="18" charset="2"/>
              </a:rPr>
              <a:t>2</a:t>
            </a:r>
            <a:r>
              <a:rPr lang="zh-CN" altLang="en-US"/>
              <a:t>所表示的正规集相同,则说</a:t>
            </a:r>
            <a:r>
              <a:rPr lang="en-US" altLang="zh-CN">
                <a:sym typeface="Symbol" pitchFamily="18" charset="2"/>
              </a:rPr>
              <a:t>e</a:t>
            </a:r>
            <a:r>
              <a:rPr lang="en-US" altLang="zh-CN" baseline="-25000">
                <a:sym typeface="Symbol" pitchFamily="18" charset="2"/>
              </a:rPr>
              <a:t>1</a:t>
            </a:r>
            <a:r>
              <a:rPr lang="zh-CN" altLang="en-US">
                <a:sym typeface="Symbol" pitchFamily="18" charset="2"/>
              </a:rPr>
              <a:t>和</a:t>
            </a:r>
            <a:r>
              <a:rPr lang="en-US" altLang="zh-CN">
                <a:sym typeface="Symbol" pitchFamily="18" charset="2"/>
              </a:rPr>
              <a:t>e</a:t>
            </a:r>
            <a:r>
              <a:rPr lang="en-US" altLang="zh-CN" baseline="-25000">
                <a:sym typeface="Symbol" pitchFamily="18" charset="2"/>
              </a:rPr>
              <a:t>2</a:t>
            </a:r>
            <a:r>
              <a:rPr lang="zh-CN" altLang="en-US">
                <a:sym typeface="Symbol" pitchFamily="18" charset="2"/>
              </a:rPr>
              <a:t>等价,写作</a:t>
            </a:r>
            <a:r>
              <a:rPr lang="en-US" altLang="zh-CN">
                <a:sym typeface="Symbol" pitchFamily="18" charset="2"/>
              </a:rPr>
              <a:t>e</a:t>
            </a:r>
            <a:r>
              <a:rPr lang="en-US" altLang="zh-CN" baseline="-25000">
                <a:sym typeface="Symbol" pitchFamily="18" charset="2"/>
              </a:rPr>
              <a:t>1</a:t>
            </a:r>
            <a:r>
              <a:rPr lang="zh-CN" altLang="en-US">
                <a:sym typeface="Symbol" pitchFamily="18" charset="2"/>
              </a:rPr>
              <a:t>=</a:t>
            </a:r>
            <a:r>
              <a:rPr lang="en-US" altLang="zh-CN">
                <a:sym typeface="Symbol" pitchFamily="18" charset="2"/>
              </a:rPr>
              <a:t>e</a:t>
            </a:r>
            <a:r>
              <a:rPr lang="en-US" altLang="zh-CN" baseline="-25000">
                <a:sym typeface="Symbol" pitchFamily="18" charset="2"/>
              </a:rPr>
              <a:t>2</a:t>
            </a:r>
            <a:r>
              <a:rPr lang="zh-CN" altLang="en-US"/>
              <a:t>。</a:t>
            </a:r>
          </a:p>
          <a:p>
            <a:endParaRPr lang="zh-CN" altLang="en-US"/>
          </a:p>
          <a:p>
            <a:pPr lvl="1"/>
            <a:r>
              <a:rPr lang="zh-CN" altLang="en-US"/>
              <a:t>例如： </a:t>
            </a:r>
            <a:r>
              <a:rPr lang="en-US" altLang="zh-CN">
                <a:sym typeface="Symbol" pitchFamily="18" charset="2"/>
              </a:rPr>
              <a:t>e</a:t>
            </a:r>
            <a:r>
              <a:rPr lang="en-US" altLang="zh-CN" baseline="-25000">
                <a:sym typeface="Symbol" pitchFamily="18" charset="2"/>
              </a:rPr>
              <a:t>1</a:t>
            </a:r>
            <a:r>
              <a:rPr lang="en-US" altLang="zh-CN">
                <a:sym typeface="Symbol" pitchFamily="18" charset="2"/>
              </a:rPr>
              <a:t>= (a</a:t>
            </a:r>
            <a:r>
              <a:rPr lang="zh-CN" altLang="en-US">
                <a:sym typeface="Symbol" pitchFamily="18" charset="2"/>
              </a:rPr>
              <a:t></a:t>
            </a:r>
            <a:r>
              <a:rPr lang="en-US" altLang="zh-CN">
                <a:sym typeface="Symbol" pitchFamily="18" charset="2"/>
              </a:rPr>
              <a:t>b)， e</a:t>
            </a:r>
            <a:r>
              <a:rPr lang="en-US" altLang="zh-CN" baseline="-25000">
                <a:sym typeface="Symbol" pitchFamily="18" charset="2"/>
              </a:rPr>
              <a:t>2</a:t>
            </a:r>
            <a:r>
              <a:rPr lang="en-US" altLang="zh-CN">
                <a:sym typeface="Symbol" pitchFamily="18" charset="2"/>
              </a:rPr>
              <a:t> = b</a:t>
            </a:r>
            <a:r>
              <a:rPr lang="zh-CN" altLang="en-US">
                <a:sym typeface="Symbol" pitchFamily="18" charset="2"/>
              </a:rPr>
              <a:t></a:t>
            </a:r>
            <a:r>
              <a:rPr lang="en-US" altLang="zh-CN">
                <a:sym typeface="Symbol" pitchFamily="18" charset="2"/>
              </a:rPr>
              <a:t>a</a:t>
            </a:r>
          </a:p>
          <a:p>
            <a:endParaRPr lang="en-US" altLang="zh-CN">
              <a:sym typeface="Symbol" pitchFamily="18" charset="2"/>
            </a:endParaRPr>
          </a:p>
          <a:p>
            <a:pPr lvl="1"/>
            <a:r>
              <a:rPr lang="zh-CN" altLang="en-US">
                <a:sym typeface="Symbol" pitchFamily="18" charset="2"/>
              </a:rPr>
              <a:t>又如： </a:t>
            </a:r>
            <a:r>
              <a:rPr lang="en-US" altLang="zh-CN">
                <a:sym typeface="Symbol" pitchFamily="18" charset="2"/>
              </a:rPr>
              <a:t>e</a:t>
            </a:r>
            <a:r>
              <a:rPr lang="en-US" altLang="zh-CN" baseline="-25000">
                <a:sym typeface="Symbol" pitchFamily="18" charset="2"/>
              </a:rPr>
              <a:t>1</a:t>
            </a:r>
            <a:r>
              <a:rPr lang="en-US" altLang="zh-CN">
                <a:sym typeface="Symbol" pitchFamily="18" charset="2"/>
              </a:rPr>
              <a:t>= b(ab)</a:t>
            </a:r>
            <a:r>
              <a:rPr lang="en-US" altLang="zh-CN" baseline="30000">
                <a:sym typeface="Symbol" pitchFamily="18" charset="2"/>
              </a:rPr>
              <a:t></a:t>
            </a:r>
            <a:r>
              <a:rPr lang="en-US" altLang="zh-CN">
                <a:sym typeface="Symbol" pitchFamily="18" charset="2"/>
              </a:rPr>
              <a:t> ,  e</a:t>
            </a:r>
            <a:r>
              <a:rPr lang="en-US" altLang="zh-CN" baseline="-25000">
                <a:sym typeface="Symbol" pitchFamily="18" charset="2"/>
              </a:rPr>
              <a:t>2</a:t>
            </a:r>
            <a:r>
              <a:rPr lang="en-US" altLang="zh-CN">
                <a:sym typeface="Symbol" pitchFamily="18" charset="2"/>
              </a:rPr>
              <a:t> =(ba)</a:t>
            </a:r>
            <a:r>
              <a:rPr lang="en-US" altLang="zh-CN" baseline="30000">
                <a:sym typeface="Symbol" pitchFamily="18" charset="2"/>
              </a:rPr>
              <a:t></a:t>
            </a:r>
            <a:r>
              <a:rPr lang="en-US" altLang="zh-CN">
                <a:sym typeface="Symbol" pitchFamily="18" charset="2"/>
              </a:rPr>
              <a:t>b</a:t>
            </a:r>
            <a:r>
              <a:rPr lang="en-US" altLang="zh-CN" baseline="30000">
                <a:sym typeface="Symbol" pitchFamily="18" charset="2"/>
              </a:rPr>
              <a:t>		</a:t>
            </a:r>
            <a:r>
              <a:rPr lang="en-US" altLang="zh-CN">
                <a:sym typeface="Symbol" pitchFamily="18" charset="2"/>
              </a:rPr>
              <a:t>		            e</a:t>
            </a:r>
            <a:r>
              <a:rPr lang="en-US" altLang="zh-CN" baseline="-25000">
                <a:sym typeface="Symbol" pitchFamily="18" charset="2"/>
              </a:rPr>
              <a:t>1</a:t>
            </a:r>
            <a:r>
              <a:rPr lang="en-US" altLang="zh-CN">
                <a:sym typeface="Symbol" pitchFamily="18" charset="2"/>
              </a:rPr>
              <a:t>= (a</a:t>
            </a:r>
            <a:r>
              <a:rPr lang="zh-CN" altLang="en-US">
                <a:sym typeface="Symbol" pitchFamily="18" charset="2"/>
              </a:rPr>
              <a:t></a:t>
            </a:r>
            <a:r>
              <a:rPr lang="en-US" altLang="zh-CN">
                <a:sym typeface="Symbol" pitchFamily="18" charset="2"/>
              </a:rPr>
              <a:t>b)</a:t>
            </a:r>
            <a:r>
              <a:rPr lang="en-US" altLang="zh-CN" baseline="30000">
                <a:sym typeface="Symbol" pitchFamily="18" charset="2"/>
              </a:rPr>
              <a:t>   ,  </a:t>
            </a:r>
            <a:r>
              <a:rPr lang="en-US" altLang="zh-CN">
                <a:sym typeface="Symbol" pitchFamily="18" charset="2"/>
              </a:rPr>
              <a:t>e</a:t>
            </a:r>
            <a:r>
              <a:rPr lang="en-US" altLang="zh-CN" baseline="-25000">
                <a:sym typeface="Symbol" pitchFamily="18" charset="2"/>
              </a:rPr>
              <a:t>2</a:t>
            </a:r>
            <a:r>
              <a:rPr lang="en-US" altLang="zh-CN" baseline="30000">
                <a:sym typeface="Symbol" pitchFamily="18" charset="2"/>
              </a:rPr>
              <a:t> </a:t>
            </a:r>
            <a:r>
              <a:rPr lang="en-US" altLang="zh-CN">
                <a:sym typeface="Symbol" pitchFamily="18" charset="2"/>
              </a:rPr>
              <a:t>=(a</a:t>
            </a:r>
            <a:r>
              <a:rPr lang="en-US" altLang="zh-CN" baseline="30000">
                <a:sym typeface="Symbol" pitchFamily="18" charset="2"/>
              </a:rPr>
              <a:t></a:t>
            </a:r>
            <a:r>
              <a:rPr lang="zh-CN" altLang="en-US">
                <a:sym typeface="Symbol" pitchFamily="18" charset="2"/>
              </a:rPr>
              <a:t></a:t>
            </a:r>
            <a:r>
              <a:rPr lang="en-US" altLang="zh-CN">
                <a:sym typeface="Symbol" pitchFamily="18" charset="2"/>
              </a:rPr>
              <a:t>b</a:t>
            </a:r>
            <a:r>
              <a:rPr lang="en-US" altLang="zh-CN" baseline="30000">
                <a:sym typeface="Symbol" pitchFamily="18" charset="2"/>
              </a:rPr>
              <a:t></a:t>
            </a:r>
            <a:r>
              <a:rPr lang="en-US" altLang="zh-CN">
                <a:sym typeface="Symbol" pitchFamily="18" charset="2"/>
              </a:rPr>
              <a:t>)</a:t>
            </a:r>
            <a:r>
              <a:rPr lang="en-US" altLang="zh-CN" baseline="30000">
                <a:sym typeface="Symbol" pitchFamily="18" charset="2"/>
              </a:rPr>
              <a:t></a:t>
            </a:r>
            <a:endParaRPr lang="zh-CN" altLang="en-US" baseline="30000">
              <a:sym typeface="Symbol" pitchFamily="18" charset="2"/>
            </a:endParaRPr>
          </a:p>
        </p:txBody>
      </p:sp>
    </p:spTree>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p:cTn id="7" dur="500" fill="hold"/>
                                        <p:tgtEl>
                                          <p:spTgt spid="23555">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23555">
                                            <p:txEl>
                                              <p:pRg st="0" end="0"/>
                                            </p:txEl>
                                          </p:spTgt>
                                        </p:tgtEl>
                                        <p:attrNameLst>
                                          <p:attrName>ppt_h</p:attrName>
                                        </p:attrNameLst>
                                      </p:cBhvr>
                                      <p:tavLst>
                                        <p:tav tm="0">
                                          <p:val>
                                            <p:strVal val="2/3*#ppt_h"/>
                                          </p:val>
                                        </p:tav>
                                        <p:tav tm="100000">
                                          <p:val>
                                            <p:strVal val="#ppt_h"/>
                                          </p:val>
                                        </p:tav>
                                      </p:tavLst>
                                    </p:anim>
                                  </p:childTnLst>
                                </p:cTn>
                              </p:par>
                              <p:par>
                                <p:cTn id="9" presetID="23" presetClass="entr" presetSubtype="272" fill="hold" grpId="0" nodeType="withEffect">
                                  <p:stCondLst>
                                    <p:cond delay="0"/>
                                  </p:stCondLst>
                                  <p:childTnLst>
                                    <p:set>
                                      <p:cBhvr>
                                        <p:cTn id="10" dur="1" fill="hold">
                                          <p:stCondLst>
                                            <p:cond delay="0"/>
                                          </p:stCondLst>
                                        </p:cTn>
                                        <p:tgtEl>
                                          <p:spTgt spid="23555">
                                            <p:txEl>
                                              <p:pRg st="2" end="2"/>
                                            </p:txEl>
                                          </p:spTgt>
                                        </p:tgtEl>
                                        <p:attrNameLst>
                                          <p:attrName>style.visibility</p:attrName>
                                        </p:attrNameLst>
                                      </p:cBhvr>
                                      <p:to>
                                        <p:strVal val="visible"/>
                                      </p:to>
                                    </p:set>
                                    <p:anim calcmode="lin" valueType="num">
                                      <p:cBhvr>
                                        <p:cTn id="11" dur="500" fill="hold"/>
                                        <p:tgtEl>
                                          <p:spTgt spid="23555">
                                            <p:txEl>
                                              <p:pRg st="2" end="2"/>
                                            </p:txEl>
                                          </p:spTgt>
                                        </p:tgtEl>
                                        <p:attrNameLst>
                                          <p:attrName>ppt_w</p:attrName>
                                        </p:attrNameLst>
                                      </p:cBhvr>
                                      <p:tavLst>
                                        <p:tav tm="0">
                                          <p:val>
                                            <p:strVal val="2/3*#ppt_w"/>
                                          </p:val>
                                        </p:tav>
                                        <p:tav tm="100000">
                                          <p:val>
                                            <p:strVal val="#ppt_w"/>
                                          </p:val>
                                        </p:tav>
                                      </p:tavLst>
                                    </p:anim>
                                    <p:anim calcmode="lin" valueType="num">
                                      <p:cBhvr>
                                        <p:cTn id="12" dur="500" fill="hold"/>
                                        <p:tgtEl>
                                          <p:spTgt spid="23555">
                                            <p:txEl>
                                              <p:pRg st="2" end="2"/>
                                            </p:txEl>
                                          </p:spTgt>
                                        </p:tgtEl>
                                        <p:attrNameLst>
                                          <p:attrName>ppt_h</p:attrName>
                                        </p:attrNameLst>
                                      </p:cBhvr>
                                      <p:tavLst>
                                        <p:tav tm="0">
                                          <p:val>
                                            <p:strVal val="2/3*#ppt_h"/>
                                          </p:val>
                                        </p:tav>
                                        <p:tav tm="100000">
                                          <p:val>
                                            <p:strVal val="#ppt_h"/>
                                          </p:val>
                                        </p:tav>
                                      </p:tavLst>
                                    </p:anim>
                                  </p:childTnLst>
                                </p:cTn>
                              </p:par>
                              <p:par>
                                <p:cTn id="13" presetID="23" presetClass="entr" presetSubtype="272" fill="hold" grpId="0" nodeType="withEffect">
                                  <p:stCondLst>
                                    <p:cond delay="0"/>
                                  </p:stCondLst>
                                  <p:childTnLst>
                                    <p:set>
                                      <p:cBhvr>
                                        <p:cTn id="14" dur="1" fill="hold">
                                          <p:stCondLst>
                                            <p:cond delay="0"/>
                                          </p:stCondLst>
                                        </p:cTn>
                                        <p:tgtEl>
                                          <p:spTgt spid="23555">
                                            <p:txEl>
                                              <p:pRg st="4" end="4"/>
                                            </p:txEl>
                                          </p:spTgt>
                                        </p:tgtEl>
                                        <p:attrNameLst>
                                          <p:attrName>style.visibility</p:attrName>
                                        </p:attrNameLst>
                                      </p:cBhvr>
                                      <p:to>
                                        <p:strVal val="visible"/>
                                      </p:to>
                                    </p:set>
                                    <p:anim calcmode="lin" valueType="num">
                                      <p:cBhvr>
                                        <p:cTn id="15" dur="500" fill="hold"/>
                                        <p:tgtEl>
                                          <p:spTgt spid="23555">
                                            <p:txEl>
                                              <p:pRg st="4" end="4"/>
                                            </p:txEl>
                                          </p:spTgt>
                                        </p:tgtEl>
                                        <p:attrNameLst>
                                          <p:attrName>ppt_w</p:attrName>
                                        </p:attrNameLst>
                                      </p:cBhvr>
                                      <p:tavLst>
                                        <p:tav tm="0">
                                          <p:val>
                                            <p:strVal val="2/3*#ppt_w"/>
                                          </p:val>
                                        </p:tav>
                                        <p:tav tm="100000">
                                          <p:val>
                                            <p:strVal val="#ppt_w"/>
                                          </p:val>
                                        </p:tav>
                                      </p:tavLst>
                                    </p:anim>
                                    <p:anim calcmode="lin" valueType="num">
                                      <p:cBhvr>
                                        <p:cTn id="16" dur="500" fill="hold"/>
                                        <p:tgtEl>
                                          <p:spTgt spid="23555">
                                            <p:txEl>
                                              <p:pRg st="4" end="4"/>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143000" y="457200"/>
            <a:ext cx="7620000" cy="304800"/>
          </a:xfrm>
        </p:spPr>
        <p:txBody>
          <a:bodyPr/>
          <a:lstStyle/>
          <a:p>
            <a:endParaRPr lang="zh-CN" altLang="en-US"/>
          </a:p>
        </p:txBody>
      </p:sp>
      <p:sp>
        <p:nvSpPr>
          <p:cNvPr id="24579" name="Rectangle 3"/>
          <p:cNvSpPr>
            <a:spLocks noGrp="1" noChangeArrowheads="1"/>
          </p:cNvSpPr>
          <p:nvPr>
            <p:ph type="body" idx="1"/>
          </p:nvPr>
        </p:nvSpPr>
        <p:spPr>
          <a:xfrm>
            <a:off x="457200" y="1600201"/>
            <a:ext cx="8401080" cy="2971808"/>
          </a:xfrm>
        </p:spPr>
        <p:txBody>
          <a:bodyPr/>
          <a:lstStyle/>
          <a:p>
            <a:r>
              <a:rPr lang="zh-CN" altLang="en-US" dirty="0"/>
              <a:t>设</a:t>
            </a:r>
            <a:r>
              <a:rPr lang="en-US" altLang="zh-CN" dirty="0" err="1"/>
              <a:t>r,s,t</a:t>
            </a:r>
            <a:r>
              <a:rPr lang="zh-CN" altLang="en-US" dirty="0"/>
              <a:t>为正规式，正规式服从的代数规律有：</a:t>
            </a:r>
          </a:p>
          <a:p>
            <a:pPr lvl="1"/>
            <a:r>
              <a:rPr lang="zh-CN" altLang="en-US" sz="2800" dirty="0"/>
              <a:t>1。</a:t>
            </a:r>
            <a:r>
              <a:rPr lang="en-US" altLang="zh-CN" sz="2800" dirty="0"/>
              <a:t>r</a:t>
            </a:r>
            <a:r>
              <a:rPr lang="zh-CN" altLang="en-US" sz="2800" dirty="0">
                <a:sym typeface="Symbol" pitchFamily="18" charset="2"/>
              </a:rPr>
              <a:t></a:t>
            </a:r>
            <a:r>
              <a:rPr lang="en-US" altLang="zh-CN" sz="2800" dirty="0">
                <a:sym typeface="Symbol" pitchFamily="18" charset="2"/>
              </a:rPr>
              <a:t>s=s</a:t>
            </a:r>
            <a:r>
              <a:rPr lang="zh-CN" altLang="en-US" sz="2800" dirty="0">
                <a:sym typeface="Symbol" pitchFamily="18" charset="2"/>
              </a:rPr>
              <a:t></a:t>
            </a:r>
            <a:r>
              <a:rPr lang="en-US" altLang="zh-CN" sz="2800" dirty="0">
                <a:sym typeface="Symbol" pitchFamily="18" charset="2"/>
              </a:rPr>
              <a:t>r		“</a:t>
            </a:r>
            <a:r>
              <a:rPr lang="zh-CN" altLang="en-US" sz="2800" dirty="0">
                <a:sym typeface="Symbol" pitchFamily="18" charset="2"/>
              </a:rPr>
              <a:t>或”服从交换律</a:t>
            </a:r>
          </a:p>
          <a:p>
            <a:pPr lvl="1"/>
            <a:r>
              <a:rPr lang="zh-CN" altLang="zh-CN" sz="2800" dirty="0">
                <a:sym typeface="Symbol" pitchFamily="18" charset="2"/>
              </a:rPr>
              <a:t>2。</a:t>
            </a:r>
            <a:r>
              <a:rPr lang="en-US" altLang="zh-CN" sz="2800" dirty="0"/>
              <a:t>r</a:t>
            </a:r>
            <a:r>
              <a:rPr lang="zh-CN" altLang="en-US" sz="2800" dirty="0">
                <a:sym typeface="Symbol" pitchFamily="18" charset="2"/>
              </a:rPr>
              <a:t>(</a:t>
            </a:r>
            <a:r>
              <a:rPr lang="en-US" altLang="zh-CN" sz="2800" dirty="0">
                <a:sym typeface="Symbol" pitchFamily="18" charset="2"/>
              </a:rPr>
              <a:t>s</a:t>
            </a:r>
            <a:r>
              <a:rPr lang="zh-CN" altLang="en-US" sz="2800" dirty="0">
                <a:sym typeface="Symbol" pitchFamily="18" charset="2"/>
              </a:rPr>
              <a:t></a:t>
            </a:r>
            <a:r>
              <a:rPr lang="en-US" altLang="zh-CN" sz="2800" dirty="0">
                <a:sym typeface="Symbol" pitchFamily="18" charset="2"/>
              </a:rPr>
              <a:t>t)=(</a:t>
            </a:r>
            <a:r>
              <a:rPr lang="en-US" altLang="zh-CN" sz="2800" dirty="0"/>
              <a:t>r</a:t>
            </a:r>
            <a:r>
              <a:rPr lang="zh-CN" altLang="en-US" sz="2800" dirty="0">
                <a:sym typeface="Symbol" pitchFamily="18" charset="2"/>
              </a:rPr>
              <a:t></a:t>
            </a:r>
            <a:r>
              <a:rPr lang="en-US" altLang="zh-CN" sz="2800" dirty="0">
                <a:sym typeface="Symbol" pitchFamily="18" charset="2"/>
              </a:rPr>
              <a:t>s</a:t>
            </a:r>
            <a:r>
              <a:rPr lang="zh-CN" altLang="en-US" sz="2800" dirty="0"/>
              <a:t>)</a:t>
            </a:r>
            <a:r>
              <a:rPr lang="zh-CN" altLang="en-US" sz="2800" dirty="0">
                <a:sym typeface="Symbol" pitchFamily="18" charset="2"/>
              </a:rPr>
              <a:t></a:t>
            </a:r>
            <a:r>
              <a:rPr lang="en-US" altLang="zh-CN" sz="2800" dirty="0">
                <a:sym typeface="Symbol" pitchFamily="18" charset="2"/>
              </a:rPr>
              <a:t>t	“</a:t>
            </a:r>
            <a:r>
              <a:rPr lang="zh-CN" altLang="en-US" sz="2800" dirty="0">
                <a:sym typeface="Symbol" pitchFamily="18" charset="2"/>
              </a:rPr>
              <a:t>或”的可结合律</a:t>
            </a:r>
          </a:p>
          <a:p>
            <a:pPr lvl="1"/>
            <a:r>
              <a:rPr lang="zh-CN" altLang="en-US" sz="2800" dirty="0">
                <a:sym typeface="Symbol" pitchFamily="18" charset="2"/>
              </a:rPr>
              <a:t>3。(</a:t>
            </a:r>
            <a:r>
              <a:rPr lang="en-US" altLang="zh-CN" sz="2800" dirty="0" err="1">
                <a:sym typeface="Symbol" pitchFamily="18" charset="2"/>
              </a:rPr>
              <a:t>rs</a:t>
            </a:r>
            <a:r>
              <a:rPr lang="en-US" altLang="zh-CN" sz="2800" dirty="0">
                <a:sym typeface="Symbol" pitchFamily="18" charset="2"/>
              </a:rPr>
              <a:t>)t=r(</a:t>
            </a:r>
            <a:r>
              <a:rPr lang="en-US" altLang="zh-CN" sz="2800" dirty="0" err="1">
                <a:sym typeface="Symbol" pitchFamily="18" charset="2"/>
              </a:rPr>
              <a:t>st</a:t>
            </a:r>
            <a:r>
              <a:rPr lang="en-US" altLang="zh-CN" sz="2800" dirty="0">
                <a:sym typeface="Symbol" pitchFamily="18" charset="2"/>
              </a:rPr>
              <a:t>)		“</a:t>
            </a:r>
            <a:r>
              <a:rPr lang="zh-CN" altLang="en-US" sz="2800" dirty="0">
                <a:sym typeface="Symbol" pitchFamily="18" charset="2"/>
              </a:rPr>
              <a:t>连接”的可结合律</a:t>
            </a:r>
          </a:p>
          <a:p>
            <a:pPr lvl="1"/>
            <a:r>
              <a:rPr lang="zh-CN" altLang="en-US" sz="2800" dirty="0">
                <a:sym typeface="Symbol" pitchFamily="18" charset="2"/>
              </a:rPr>
              <a:t>4。</a:t>
            </a:r>
            <a:r>
              <a:rPr lang="en-US" altLang="zh-CN" sz="2800" dirty="0">
                <a:sym typeface="Symbol" pitchFamily="18" charset="2"/>
              </a:rPr>
              <a:t>r(s</a:t>
            </a:r>
            <a:r>
              <a:rPr lang="zh-CN" altLang="en-US" sz="2800" dirty="0">
                <a:sym typeface="Symbol" pitchFamily="18" charset="2"/>
              </a:rPr>
              <a:t></a:t>
            </a:r>
            <a:r>
              <a:rPr lang="en-US" altLang="zh-CN" sz="2800" dirty="0">
                <a:sym typeface="Symbol" pitchFamily="18" charset="2"/>
              </a:rPr>
              <a:t>t)=</a:t>
            </a:r>
            <a:r>
              <a:rPr lang="en-US" altLang="zh-CN" sz="2800" dirty="0" err="1">
                <a:sym typeface="Symbol" pitchFamily="18" charset="2"/>
              </a:rPr>
              <a:t>rs</a:t>
            </a:r>
            <a:r>
              <a:rPr lang="zh-CN" altLang="en-US" sz="2800" dirty="0">
                <a:sym typeface="Symbol" pitchFamily="18" charset="2"/>
              </a:rPr>
              <a:t></a:t>
            </a:r>
            <a:r>
              <a:rPr lang="en-US" altLang="zh-CN" sz="2800" dirty="0" err="1">
                <a:sym typeface="Symbol" pitchFamily="18" charset="2"/>
              </a:rPr>
              <a:t>rt</a:t>
            </a:r>
            <a:r>
              <a:rPr lang="en-US" altLang="zh-CN" sz="2800" dirty="0">
                <a:sym typeface="Symbol" pitchFamily="18" charset="2"/>
              </a:rPr>
              <a:t>					    	    (s</a:t>
            </a:r>
            <a:r>
              <a:rPr lang="zh-CN" altLang="en-US" sz="2800" dirty="0">
                <a:sym typeface="Symbol" pitchFamily="18" charset="2"/>
              </a:rPr>
              <a:t></a:t>
            </a:r>
            <a:r>
              <a:rPr lang="en-US" altLang="zh-CN" sz="2800" dirty="0">
                <a:sym typeface="Symbol" pitchFamily="18" charset="2"/>
              </a:rPr>
              <a:t>t)r=</a:t>
            </a:r>
            <a:r>
              <a:rPr lang="en-US" altLang="zh-CN" sz="2800" dirty="0" err="1">
                <a:sym typeface="Symbol" pitchFamily="18" charset="2"/>
              </a:rPr>
              <a:t>sr</a:t>
            </a:r>
            <a:r>
              <a:rPr lang="zh-CN" altLang="en-US" sz="2800" dirty="0">
                <a:sym typeface="Symbol" pitchFamily="18" charset="2"/>
              </a:rPr>
              <a:t></a:t>
            </a:r>
            <a:r>
              <a:rPr lang="en-US" altLang="zh-CN" sz="2800" dirty="0" err="1">
                <a:sym typeface="Symbol" pitchFamily="18" charset="2"/>
              </a:rPr>
              <a:t>tr</a:t>
            </a:r>
            <a:r>
              <a:rPr lang="en-US" altLang="zh-CN" sz="2800" dirty="0">
                <a:sym typeface="Symbol" pitchFamily="18" charset="2"/>
              </a:rPr>
              <a:t>	</a:t>
            </a:r>
            <a:r>
              <a:rPr lang="zh-CN" altLang="en-US" sz="2800" dirty="0">
                <a:sym typeface="Symbol" pitchFamily="18" charset="2"/>
              </a:rPr>
              <a:t>分配律 </a:t>
            </a:r>
          </a:p>
        </p:txBody>
      </p:sp>
      <p:sp>
        <p:nvSpPr>
          <p:cNvPr id="4" name="Rectangle 3"/>
          <p:cNvSpPr txBox="1">
            <a:spLocks noChangeArrowheads="1"/>
          </p:cNvSpPr>
          <p:nvPr/>
        </p:nvSpPr>
        <p:spPr>
          <a:xfrm>
            <a:off x="642910" y="4643446"/>
            <a:ext cx="8115328" cy="1900238"/>
          </a:xfrm>
          <a:prstGeom prst="rect">
            <a:avLst/>
          </a:prstGeom>
        </p:spPr>
        <p:txBody>
          <a:bodyPr/>
          <a:lstStyle/>
          <a:p>
            <a:pPr marL="742950" marR="0" lvl="1" indent="-285750" algn="l" defTabSz="914400" rtl="0" eaLnBrk="1" fontAlgn="base" latinLnBrk="0" hangingPunct="1">
              <a:lnSpc>
                <a:spcPct val="100000"/>
              </a:lnSpc>
              <a:spcBef>
                <a:spcPct val="20000"/>
              </a:spcBef>
              <a:spcAft>
                <a:spcPct val="0"/>
              </a:spcAft>
              <a:buClr>
                <a:schemeClr val="tx1"/>
              </a:buClr>
              <a:buSzPct val="75000"/>
              <a:buFontTx/>
              <a:buNone/>
              <a:tabLst/>
              <a:defRPr/>
            </a:pPr>
            <a:r>
              <a:rPr kumimoji="1" lang="en-US" altLang="zh-CN" sz="2800" b="0" i="0" u="none" strike="noStrike" kern="0" cap="none" spc="0" normalizeH="0" baseline="0" noProof="0" dirty="0" smtClean="0">
                <a:ln>
                  <a:noFill/>
                </a:ln>
                <a:solidFill>
                  <a:schemeClr val="tx1"/>
                </a:solidFill>
                <a:effectLst/>
                <a:uLnTx/>
                <a:uFillTx/>
                <a:latin typeface="+mn-lt"/>
                <a:ea typeface="+mn-ea"/>
                <a:sym typeface="Symbol" pitchFamily="18" charset="2"/>
              </a:rPr>
              <a:t>- </a:t>
            </a:r>
            <a:r>
              <a:rPr kumimoji="1" lang="zh-CN" altLang="en-US" sz="2800" b="0" i="0" u="none" strike="noStrike" kern="0" cap="none" spc="0" normalizeH="0" baseline="0" noProof="0" dirty="0" smtClean="0">
                <a:ln>
                  <a:noFill/>
                </a:ln>
                <a:solidFill>
                  <a:schemeClr val="tx1"/>
                </a:solidFill>
                <a:effectLst/>
                <a:uLnTx/>
                <a:uFillTx/>
                <a:latin typeface="+mn-lt"/>
                <a:ea typeface="+mn-ea"/>
                <a:sym typeface="Symbol" pitchFamily="18" charset="2"/>
              </a:rPr>
              <a:t>5。 </a:t>
            </a:r>
            <a:r>
              <a:rPr kumimoji="1" lang="en-US" altLang="zh-CN" sz="2800" b="0" i="0" u="none" strike="noStrike" kern="0" cap="none" spc="0" normalizeH="0" baseline="0" noProof="0" dirty="0" smtClean="0">
                <a:ln>
                  <a:noFill/>
                </a:ln>
                <a:solidFill>
                  <a:schemeClr val="tx1"/>
                </a:solidFill>
                <a:effectLst/>
                <a:uLnTx/>
                <a:uFillTx/>
                <a:latin typeface="+mn-lt"/>
                <a:ea typeface="+mn-ea"/>
                <a:sym typeface="Symbol" pitchFamily="18" charset="2"/>
              </a:rPr>
              <a:t>r=r, r=r		</a:t>
            </a:r>
            <a:r>
              <a:rPr kumimoji="1" lang="zh-CN" altLang="en-US" sz="2800" b="0" i="0" u="none" strike="noStrike" kern="0" cap="none" spc="0" normalizeH="0" baseline="0" noProof="0" dirty="0" smtClean="0">
                <a:ln>
                  <a:noFill/>
                </a:ln>
                <a:solidFill>
                  <a:schemeClr val="tx1"/>
                </a:solidFill>
                <a:effectLst/>
                <a:uLnTx/>
                <a:uFillTx/>
                <a:latin typeface="+mn-lt"/>
                <a:ea typeface="+mn-ea"/>
                <a:sym typeface="Symbol" pitchFamily="18" charset="2"/>
              </a:rPr>
              <a:t>是“连接”的恒等元素					零一律</a:t>
            </a:r>
          </a:p>
          <a:p>
            <a:pPr marL="742950" marR="0" lvl="1" indent="-285750" algn="l" defTabSz="914400" rtl="0" eaLnBrk="1" fontAlgn="base" latinLnBrk="0" hangingPunct="1">
              <a:lnSpc>
                <a:spcPct val="100000"/>
              </a:lnSpc>
              <a:spcBef>
                <a:spcPct val="20000"/>
              </a:spcBef>
              <a:spcAft>
                <a:spcPct val="0"/>
              </a:spcAft>
              <a:buClr>
                <a:schemeClr val="tx1"/>
              </a:buClr>
              <a:buSzPct val="75000"/>
              <a:buFontTx/>
              <a:buNone/>
              <a:tabLst/>
              <a:defRPr/>
            </a:pPr>
            <a:r>
              <a:rPr kumimoji="1" lang="en-US" altLang="zh-CN" sz="2800" b="0" i="0" u="none" strike="noStrike" kern="0" cap="none" spc="0" normalizeH="0" baseline="0" noProof="0" dirty="0" smtClean="0">
                <a:ln>
                  <a:noFill/>
                </a:ln>
                <a:solidFill>
                  <a:schemeClr val="tx1"/>
                </a:solidFill>
                <a:effectLst/>
                <a:uLnTx/>
                <a:uFillTx/>
                <a:latin typeface="+mn-lt"/>
                <a:ea typeface="+mn-ea"/>
              </a:rPr>
              <a:t>- </a:t>
            </a:r>
            <a:r>
              <a:rPr kumimoji="1" lang="zh-CN" altLang="en-US" sz="2800" b="0" i="0" u="none" strike="noStrike" kern="0" cap="none" spc="0" normalizeH="0" baseline="0" noProof="0" dirty="0" smtClean="0">
                <a:ln>
                  <a:noFill/>
                </a:ln>
                <a:solidFill>
                  <a:schemeClr val="tx1"/>
                </a:solidFill>
                <a:effectLst/>
                <a:uLnTx/>
                <a:uFillTx/>
                <a:latin typeface="+mn-lt"/>
                <a:ea typeface="+mn-ea"/>
              </a:rPr>
              <a:t>6。 </a:t>
            </a:r>
            <a:r>
              <a:rPr kumimoji="1" lang="en-US" altLang="zh-CN" sz="2800" b="0" i="0" u="none" strike="noStrike" kern="0" cap="none" spc="0" normalizeH="0" baseline="0" noProof="0" dirty="0" smtClean="0">
                <a:ln>
                  <a:noFill/>
                </a:ln>
                <a:solidFill>
                  <a:schemeClr val="tx1"/>
                </a:solidFill>
                <a:effectLst/>
                <a:uLnTx/>
                <a:uFillTx/>
                <a:latin typeface="+mn-lt"/>
                <a:ea typeface="+mn-ea"/>
              </a:rPr>
              <a:t>r</a:t>
            </a:r>
            <a:r>
              <a:rPr kumimoji="1" lang="zh-CN" altLang="en-US" sz="2800" b="0" i="0" u="none" strike="noStrike" kern="0" cap="none" spc="0" normalizeH="0" baseline="0" noProof="0" dirty="0" smtClean="0">
                <a:ln>
                  <a:noFill/>
                </a:ln>
                <a:solidFill>
                  <a:schemeClr val="tx1"/>
                </a:solidFill>
                <a:effectLst/>
                <a:uLnTx/>
                <a:uFillTx/>
                <a:latin typeface="+mn-lt"/>
                <a:ea typeface="+mn-ea"/>
                <a:sym typeface="Symbol" pitchFamily="18" charset="2"/>
              </a:rPr>
              <a:t></a:t>
            </a:r>
            <a:r>
              <a:rPr kumimoji="1" lang="en-US" altLang="zh-CN" sz="2800" b="0" i="0" u="none" strike="noStrike" kern="0" cap="none" spc="0" normalizeH="0" baseline="0" noProof="0" dirty="0" smtClean="0">
                <a:ln>
                  <a:noFill/>
                </a:ln>
                <a:solidFill>
                  <a:schemeClr val="tx1"/>
                </a:solidFill>
                <a:effectLst/>
                <a:uLnTx/>
                <a:uFillTx/>
                <a:latin typeface="+mn-lt"/>
                <a:ea typeface="+mn-ea"/>
                <a:sym typeface="Symbol" pitchFamily="18" charset="2"/>
              </a:rPr>
              <a:t>r=r							  </a:t>
            </a:r>
            <a:r>
              <a:rPr kumimoji="1" lang="en-US" altLang="zh-CN" sz="2800" b="0" i="0" u="none" strike="noStrike" kern="0" cap="none" spc="0" normalizeH="0" baseline="0" noProof="0" dirty="0" err="1" smtClean="0">
                <a:ln>
                  <a:noFill/>
                </a:ln>
                <a:solidFill>
                  <a:schemeClr val="tx1"/>
                </a:solidFill>
                <a:effectLst/>
                <a:uLnTx/>
                <a:uFillTx/>
                <a:latin typeface="+mn-lt"/>
                <a:ea typeface="+mn-ea"/>
                <a:sym typeface="Symbol" pitchFamily="18" charset="2"/>
              </a:rPr>
              <a:t>r</a:t>
            </a:r>
            <a:r>
              <a:rPr kumimoji="1" lang="en-US" altLang="zh-CN" sz="2800" b="0" i="0" u="none" strike="noStrike" kern="0" cap="none" spc="0" normalizeH="0" baseline="30000" noProof="0" dirty="0" smtClean="0">
                <a:ln>
                  <a:noFill/>
                </a:ln>
                <a:solidFill>
                  <a:schemeClr val="tx1"/>
                </a:solidFill>
                <a:effectLst/>
                <a:uLnTx/>
                <a:uFillTx/>
                <a:latin typeface="+mn-lt"/>
                <a:ea typeface="+mn-ea"/>
                <a:sym typeface="Symbol" pitchFamily="18" charset="2"/>
              </a:rPr>
              <a:t></a:t>
            </a:r>
            <a:r>
              <a:rPr kumimoji="1" lang="en-US" altLang="zh-CN" sz="2800" b="0" i="0" u="none" strike="noStrike" kern="0" cap="none" spc="0" normalizeH="0" baseline="0" noProof="0" dirty="0" smtClean="0">
                <a:ln>
                  <a:noFill/>
                </a:ln>
                <a:solidFill>
                  <a:schemeClr val="tx1"/>
                </a:solidFill>
                <a:effectLst/>
                <a:uLnTx/>
                <a:uFillTx/>
                <a:latin typeface="+mn-lt"/>
                <a:ea typeface="+mn-ea"/>
                <a:sym typeface="Symbol" pitchFamily="18" charset="2"/>
              </a:rPr>
              <a:t>=</a:t>
            </a:r>
            <a:r>
              <a:rPr kumimoji="1" lang="zh-CN" altLang="en-US" sz="2800" b="0" i="0" u="none" strike="noStrike" kern="0" cap="none" spc="0" normalizeH="0" baseline="0" noProof="0" dirty="0" smtClean="0">
                <a:ln>
                  <a:noFill/>
                </a:ln>
                <a:solidFill>
                  <a:schemeClr val="tx1"/>
                </a:solidFill>
                <a:effectLst/>
                <a:uLnTx/>
                <a:uFillTx/>
                <a:latin typeface="+mn-lt"/>
                <a:ea typeface="+mn-ea"/>
                <a:sym typeface="Symbol" pitchFamily="18" charset="2"/>
              </a:rPr>
              <a:t></a:t>
            </a:r>
            <a:r>
              <a:rPr kumimoji="1" lang="en-US" altLang="zh-CN" sz="2800" b="0" i="0" u="none" strike="noStrike" kern="0" cap="none" spc="0" normalizeH="0" baseline="0" noProof="0" dirty="0" smtClean="0">
                <a:ln>
                  <a:noFill/>
                </a:ln>
                <a:solidFill>
                  <a:schemeClr val="tx1"/>
                </a:solidFill>
                <a:effectLst/>
                <a:uLnTx/>
                <a:uFillTx/>
                <a:latin typeface="+mn-lt"/>
                <a:ea typeface="+mn-ea"/>
                <a:sym typeface="Symbol" pitchFamily="18" charset="2"/>
              </a:rPr>
              <a:t>r</a:t>
            </a:r>
            <a:r>
              <a:rPr kumimoji="1" lang="zh-CN" altLang="en-US" sz="2800" b="0" i="0" u="none" strike="noStrike" kern="0" cap="none" spc="0" normalizeH="0" baseline="0" noProof="0" dirty="0" smtClean="0">
                <a:ln>
                  <a:noFill/>
                </a:ln>
                <a:solidFill>
                  <a:schemeClr val="tx1"/>
                </a:solidFill>
                <a:effectLst/>
                <a:uLnTx/>
                <a:uFillTx/>
                <a:latin typeface="+mn-lt"/>
                <a:ea typeface="+mn-ea"/>
                <a:sym typeface="Symbol" pitchFamily="18" charset="2"/>
              </a:rPr>
              <a:t></a:t>
            </a:r>
            <a:r>
              <a:rPr kumimoji="1" lang="en-US" altLang="zh-CN" sz="2800" b="0" i="0" u="none" strike="noStrike" kern="0" cap="none" spc="0" normalizeH="0" baseline="0" noProof="0" dirty="0" err="1" smtClean="0">
                <a:ln>
                  <a:noFill/>
                </a:ln>
                <a:solidFill>
                  <a:schemeClr val="tx1"/>
                </a:solidFill>
                <a:effectLst/>
                <a:uLnTx/>
                <a:uFillTx/>
                <a:latin typeface="+mn-lt"/>
                <a:ea typeface="+mn-ea"/>
                <a:sym typeface="Symbol" pitchFamily="18" charset="2"/>
              </a:rPr>
              <a:t>rr</a:t>
            </a:r>
            <a:r>
              <a:rPr kumimoji="1" lang="zh-CN" altLang="en-US" sz="2800" b="0" i="0" u="none" strike="noStrike" kern="0" cap="none" spc="0" normalizeH="0" baseline="0" noProof="0" dirty="0" smtClean="0">
                <a:ln>
                  <a:noFill/>
                </a:ln>
                <a:solidFill>
                  <a:schemeClr val="tx1"/>
                </a:solidFill>
                <a:effectLst/>
                <a:uLnTx/>
                <a:uFillTx/>
                <a:latin typeface="+mn-lt"/>
                <a:ea typeface="+mn-ea"/>
                <a:sym typeface="Symbol" pitchFamily="18" charset="2"/>
              </a:rPr>
              <a:t>…	“或”的抽取律</a:t>
            </a:r>
            <a:r>
              <a:rPr kumimoji="1" lang="zh-CN" altLang="zh-CN" sz="2800" b="0" i="0" u="none" strike="noStrike" kern="0" cap="none" spc="0" normalizeH="0" baseline="0" noProof="0" dirty="0" smtClean="0">
                <a:ln>
                  <a:noFill/>
                </a:ln>
                <a:solidFill>
                  <a:schemeClr val="tx1"/>
                </a:solidFill>
                <a:effectLst/>
                <a:uLnTx/>
                <a:uFillTx/>
                <a:latin typeface="+mn-lt"/>
                <a:ea typeface="+mn-ea"/>
                <a:sym typeface="Symbol" pitchFamily="18" charset="2"/>
              </a:rPr>
              <a:t> </a:t>
            </a:r>
            <a:endParaRPr kumimoji="1" lang="zh-CN" altLang="en-US" sz="2800" b="0" i="0" u="none" strike="noStrike" kern="0" cap="none" spc="0" normalizeH="0" baseline="0" noProof="0" dirty="0" smtClean="0">
              <a:ln>
                <a:noFill/>
              </a:ln>
              <a:solidFill>
                <a:schemeClr val="tx1"/>
              </a:solidFill>
              <a:effectLst/>
              <a:uLnTx/>
              <a:uFillTx/>
              <a:latin typeface="+mn-lt"/>
              <a:ea typeface="+mn-ea"/>
              <a:sym typeface="Symbol" pitchFamily="18" charset="2"/>
            </a:endParaRPr>
          </a:p>
          <a:p>
            <a:pPr marL="742950" marR="0" lvl="1" indent="-285750" algn="l" defTabSz="914400" rtl="0" eaLnBrk="1" fontAlgn="base" latinLnBrk="0" hangingPunct="1">
              <a:lnSpc>
                <a:spcPct val="100000"/>
              </a:lnSpc>
              <a:spcBef>
                <a:spcPct val="20000"/>
              </a:spcBef>
              <a:spcAft>
                <a:spcPct val="0"/>
              </a:spcAft>
              <a:buClr>
                <a:schemeClr val="tx1"/>
              </a:buClr>
              <a:buSzPct val="75000"/>
              <a:buFontTx/>
              <a:buNone/>
              <a:tabLst/>
              <a:defRPr/>
            </a:pPr>
            <a:r>
              <a:rPr kumimoji="1" lang="zh-CN" altLang="zh-CN" sz="2800" b="0" i="0" u="none" strike="noStrike" kern="0" cap="none" spc="0" normalizeH="0" baseline="0" noProof="0" dirty="0" smtClean="0">
                <a:ln>
                  <a:noFill/>
                </a:ln>
                <a:solidFill>
                  <a:schemeClr val="tx1"/>
                </a:solidFill>
                <a:effectLst/>
                <a:uLnTx/>
                <a:uFillTx/>
                <a:latin typeface="+mn-lt"/>
                <a:ea typeface="+mn-ea"/>
                <a:sym typeface="Symbol" pitchFamily="18" charset="2"/>
              </a:rPr>
              <a:t>		</a:t>
            </a:r>
            <a:endParaRPr kumimoji="1" lang="zh-CN" altLang="en-US" sz="2800" b="0" i="0" u="none" strike="noStrike" kern="0" cap="none" spc="0" normalizeH="0" baseline="0" noProof="0" dirty="0">
              <a:ln>
                <a:noFill/>
              </a:ln>
              <a:solidFill>
                <a:schemeClr val="tx1"/>
              </a:solidFill>
              <a:effectLst/>
              <a:uLnTx/>
              <a:uFillTx/>
              <a:latin typeface="+mn-lt"/>
              <a:ea typeface="+mn-ea"/>
              <a:sym typeface="Symbol" pitchFamily="18" charset="2"/>
            </a:endParaRPr>
          </a:p>
        </p:txBody>
      </p:sp>
    </p:spTree>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p:cTn id="7" dur="500" fill="hold"/>
                                        <p:tgtEl>
                                          <p:spTgt spid="2457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4579">
                                            <p:txEl>
                                              <p:pRg st="0" end="0"/>
                                            </p:txEl>
                                          </p:spTgt>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anim calcmode="lin" valueType="num">
                                      <p:cBhvr>
                                        <p:cTn id="11" dur="500" fill="hold"/>
                                        <p:tgtEl>
                                          <p:spTgt spid="24579">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24579">
                                            <p:txEl>
                                              <p:pRg st="1" end="1"/>
                                            </p:txEl>
                                          </p:spTgt>
                                        </p:tgtEl>
                                        <p:attrNameLst>
                                          <p:attrName>ppt_h</p:attrName>
                                        </p:attrNameLst>
                                      </p:cBhvr>
                                      <p:tavLst>
                                        <p:tav tm="0">
                                          <p:val>
                                            <p:strVal val="#ppt_h"/>
                                          </p:val>
                                        </p:tav>
                                        <p:tav tm="100000">
                                          <p:val>
                                            <p:strVal val="#ppt_h"/>
                                          </p:val>
                                        </p:tav>
                                      </p:tavLst>
                                    </p:anim>
                                  </p:childTnLst>
                                </p:cTn>
                              </p:par>
                              <p:par>
                                <p:cTn id="13" presetID="17" presetClass="entr" presetSubtype="10" fill="hold" grpId="0" nodeType="with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anim calcmode="lin" valueType="num">
                                      <p:cBhvr>
                                        <p:cTn id="15" dur="500" fill="hold"/>
                                        <p:tgtEl>
                                          <p:spTgt spid="24579">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24579">
                                            <p:txEl>
                                              <p:pRg st="2" end="2"/>
                                            </p:txEl>
                                          </p:spTgt>
                                        </p:tgtEl>
                                        <p:attrNameLst>
                                          <p:attrName>ppt_h</p:attrName>
                                        </p:attrNameLst>
                                      </p:cBhvr>
                                      <p:tavLst>
                                        <p:tav tm="0">
                                          <p:val>
                                            <p:strVal val="#ppt_h"/>
                                          </p:val>
                                        </p:tav>
                                        <p:tav tm="100000">
                                          <p:val>
                                            <p:strVal val="#ppt_h"/>
                                          </p:val>
                                        </p:tav>
                                      </p:tavLst>
                                    </p:anim>
                                  </p:childTnLst>
                                </p:cTn>
                              </p:par>
                              <p:par>
                                <p:cTn id="17" presetID="17" presetClass="entr" presetSubtype="10" fill="hold" grpId="0" nodeType="withEffect">
                                  <p:stCondLst>
                                    <p:cond delay="0"/>
                                  </p:stCondLst>
                                  <p:childTnLst>
                                    <p:set>
                                      <p:cBhvr>
                                        <p:cTn id="18" dur="1" fill="hold">
                                          <p:stCondLst>
                                            <p:cond delay="0"/>
                                          </p:stCondLst>
                                        </p:cTn>
                                        <p:tgtEl>
                                          <p:spTgt spid="24579">
                                            <p:txEl>
                                              <p:pRg st="3" end="3"/>
                                            </p:txEl>
                                          </p:spTgt>
                                        </p:tgtEl>
                                        <p:attrNameLst>
                                          <p:attrName>style.visibility</p:attrName>
                                        </p:attrNameLst>
                                      </p:cBhvr>
                                      <p:to>
                                        <p:strVal val="visible"/>
                                      </p:to>
                                    </p:set>
                                    <p:anim calcmode="lin" valueType="num">
                                      <p:cBhvr>
                                        <p:cTn id="19" dur="500" fill="hold"/>
                                        <p:tgtEl>
                                          <p:spTgt spid="24579">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24579">
                                            <p:txEl>
                                              <p:pRg st="3" end="3"/>
                                            </p:txEl>
                                          </p:spTgt>
                                        </p:tgtEl>
                                        <p:attrNameLst>
                                          <p:attrName>ppt_h</p:attrName>
                                        </p:attrNameLst>
                                      </p:cBhvr>
                                      <p:tavLst>
                                        <p:tav tm="0">
                                          <p:val>
                                            <p:strVal val="#ppt_h"/>
                                          </p:val>
                                        </p:tav>
                                        <p:tav tm="100000">
                                          <p:val>
                                            <p:strVal val="#ppt_h"/>
                                          </p:val>
                                        </p:tav>
                                      </p:tavLst>
                                    </p:anim>
                                  </p:childTnLst>
                                </p:cTn>
                              </p:par>
                              <p:par>
                                <p:cTn id="21" presetID="17" presetClass="entr" presetSubtype="10" fill="hold" grpId="0" nodeType="withEffect">
                                  <p:stCondLst>
                                    <p:cond delay="0"/>
                                  </p:stCondLst>
                                  <p:childTnLst>
                                    <p:set>
                                      <p:cBhvr>
                                        <p:cTn id="22" dur="1" fill="hold">
                                          <p:stCondLst>
                                            <p:cond delay="0"/>
                                          </p:stCondLst>
                                        </p:cTn>
                                        <p:tgtEl>
                                          <p:spTgt spid="24579">
                                            <p:txEl>
                                              <p:pRg st="4" end="4"/>
                                            </p:txEl>
                                          </p:spTgt>
                                        </p:tgtEl>
                                        <p:attrNameLst>
                                          <p:attrName>style.visibility</p:attrName>
                                        </p:attrNameLst>
                                      </p:cBhvr>
                                      <p:to>
                                        <p:strVal val="visible"/>
                                      </p:to>
                                    </p:set>
                                    <p:anim calcmode="lin" valueType="num">
                                      <p:cBhvr>
                                        <p:cTn id="23" dur="500" fill="hold"/>
                                        <p:tgtEl>
                                          <p:spTgt spid="24579">
                                            <p:txEl>
                                              <p:pRg st="4" end="4"/>
                                            </p:txEl>
                                          </p:spTgt>
                                        </p:tgtEl>
                                        <p:attrNameLst>
                                          <p:attrName>ppt_w</p:attrName>
                                        </p:attrNameLst>
                                      </p:cBhvr>
                                      <p:tavLst>
                                        <p:tav tm="0">
                                          <p:val>
                                            <p:fltVal val="0"/>
                                          </p:val>
                                        </p:tav>
                                        <p:tav tm="100000">
                                          <p:val>
                                            <p:strVal val="#ppt_w"/>
                                          </p:val>
                                        </p:tav>
                                      </p:tavLst>
                                    </p:anim>
                                    <p:anim calcmode="lin" valueType="num">
                                      <p:cBhvr>
                                        <p:cTn id="24" dur="500" fill="hold"/>
                                        <p:tgtEl>
                                          <p:spTgt spid="24579">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1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 calcmode="lin" valueType="num">
                                      <p:cBhvr>
                                        <p:cTn id="29"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4">
                                            <p:txEl>
                                              <p:pRg st="0" end="0"/>
                                            </p:txEl>
                                          </p:spTgt>
                                        </p:tgtEl>
                                        <p:attrNameLst>
                                          <p:attrName>ppt_h</p:attrName>
                                        </p:attrNameLst>
                                      </p:cBhvr>
                                      <p:tavLst>
                                        <p:tav tm="0">
                                          <p:val>
                                            <p:strVal val="#ppt_h"/>
                                          </p:val>
                                        </p:tav>
                                        <p:tav tm="100000">
                                          <p:val>
                                            <p:strVal val="#ppt_h"/>
                                          </p:val>
                                        </p:tav>
                                      </p:tavLst>
                                    </p:anim>
                                  </p:childTnLst>
                                </p:cTn>
                              </p:par>
                              <p:par>
                                <p:cTn id="31" presetID="17" presetClass="entr" presetSubtype="10" fill="hold" grpId="0"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anim calcmode="lin" valueType="num">
                                      <p:cBhvr>
                                        <p:cTn id="33"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34" dur="500" fill="hold"/>
                                        <p:tgtEl>
                                          <p:spTgt spid="4">
                                            <p:txEl>
                                              <p:pRg st="1" end="1"/>
                                            </p:txEl>
                                          </p:spTgt>
                                        </p:tgtEl>
                                        <p:attrNameLst>
                                          <p:attrName>ppt_h</p:attrName>
                                        </p:attrNameLst>
                                      </p:cBhvr>
                                      <p:tavLst>
                                        <p:tav tm="0">
                                          <p:val>
                                            <p:strVal val="#ppt_h"/>
                                          </p:val>
                                        </p:tav>
                                        <p:tav tm="100000">
                                          <p:val>
                                            <p:strVal val="#ppt_h"/>
                                          </p:val>
                                        </p:tav>
                                      </p:tavLst>
                                    </p:anim>
                                  </p:childTnLst>
                                </p:cTn>
                              </p:par>
                              <p:par>
                                <p:cTn id="35" presetID="17" presetClass="entr" presetSubtype="10" fill="hold" grpId="0" nodeType="with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 calcmode="lin" valueType="num">
                                      <p:cBhvr>
                                        <p:cTn id="37"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38" dur="500" fill="hold"/>
                                        <p:tgtEl>
                                          <p:spTgt spid="4">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P spid="4"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6" name="AutoShape 4">
            <a:hlinkClick r:id="" action="ppaction://noaction"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40997"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40998"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40999" name="AutoShape 7">
            <a:hlinkClick r:id="" action="ppaction://noaction"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41000" name="Text Box 8">
            <a:hlinkClick r:id="rId2" action="ppaction://hlinksldjump"/>
          </p:cNvPr>
          <p:cNvSpPr txBox="1">
            <a:spLocks noChangeArrowheads="1"/>
          </p:cNvSpPr>
          <p:nvPr/>
        </p:nvSpPr>
        <p:spPr bwMode="auto">
          <a:xfrm>
            <a:off x="1195388" y="1624013"/>
            <a:ext cx="5832475" cy="579437"/>
          </a:xfrm>
          <a:prstGeom prst="rect">
            <a:avLst/>
          </a:prstGeom>
          <a:noFill/>
          <a:ln w="9525">
            <a:noFill/>
            <a:miter lim="800000"/>
            <a:headEnd/>
            <a:tailEnd/>
          </a:ln>
          <a:effectLst/>
        </p:spPr>
        <p:txBody>
          <a:bodyPr>
            <a:spAutoFit/>
          </a:bodyPr>
          <a:lstStyle/>
          <a:p>
            <a:pPr>
              <a:buClr>
                <a:srgbClr val="800080"/>
              </a:buClr>
            </a:pPr>
            <a:r>
              <a:rPr lang="en-US" altLang="zh-CN">
                <a:solidFill>
                  <a:srgbClr val="800080"/>
                </a:solidFill>
              </a:rPr>
              <a:t> </a:t>
            </a:r>
            <a:r>
              <a:rPr lang="zh-CN" altLang="en-US">
                <a:solidFill>
                  <a:srgbClr val="800080"/>
                </a:solidFill>
              </a:rPr>
              <a:t>词法分析概述</a:t>
            </a:r>
          </a:p>
        </p:txBody>
      </p:sp>
      <p:sp>
        <p:nvSpPr>
          <p:cNvPr id="341001" name="Text Box 9">
            <a:hlinkClick r:id="rId3" action="ppaction://hlinksldjump"/>
          </p:cNvPr>
          <p:cNvSpPr txBox="1">
            <a:spLocks noChangeArrowheads="1"/>
          </p:cNvSpPr>
          <p:nvPr/>
        </p:nvSpPr>
        <p:spPr bwMode="auto">
          <a:xfrm>
            <a:off x="1195388" y="2344738"/>
            <a:ext cx="5757862" cy="579437"/>
          </a:xfrm>
          <a:prstGeom prst="rect">
            <a:avLst/>
          </a:prstGeom>
          <a:noFill/>
          <a:ln w="9525">
            <a:noFill/>
            <a:miter lim="800000"/>
            <a:headEnd/>
            <a:tailEnd/>
          </a:ln>
          <a:effectLst/>
        </p:spPr>
        <p:txBody>
          <a:bodyPr>
            <a:spAutoFit/>
          </a:bodyPr>
          <a:lstStyle/>
          <a:p>
            <a:pPr>
              <a:buClr>
                <a:srgbClr val="800080"/>
              </a:buClr>
            </a:pPr>
            <a:r>
              <a:rPr lang="en-US" altLang="zh-CN">
                <a:solidFill>
                  <a:srgbClr val="800080"/>
                </a:solidFill>
              </a:rPr>
              <a:t> </a:t>
            </a:r>
            <a:r>
              <a:rPr lang="zh-CN" altLang="en-US">
                <a:solidFill>
                  <a:srgbClr val="800080"/>
                </a:solidFill>
              </a:rPr>
              <a:t>词法分析程序的设计与实现</a:t>
            </a:r>
          </a:p>
        </p:txBody>
      </p:sp>
      <p:sp>
        <p:nvSpPr>
          <p:cNvPr id="341003" name="Rectangle 11"/>
          <p:cNvSpPr>
            <a:spLocks noChangeArrowheads="1"/>
          </p:cNvSpPr>
          <p:nvPr/>
        </p:nvSpPr>
        <p:spPr bwMode="auto">
          <a:xfrm>
            <a:off x="1476375" y="188913"/>
            <a:ext cx="2374900" cy="641350"/>
          </a:xfrm>
          <a:prstGeom prst="rect">
            <a:avLst/>
          </a:prstGeom>
          <a:noFill/>
          <a:ln w="9525" algn="ctr">
            <a:noFill/>
            <a:miter lim="800000"/>
            <a:headEnd/>
            <a:tailEnd/>
          </a:ln>
          <a:effectLst/>
        </p:spPr>
        <p:txBody>
          <a:bodyPr>
            <a:spAutoFit/>
          </a:bodyPr>
          <a:lstStyle/>
          <a:p>
            <a:pPr algn="ctr">
              <a:lnSpc>
                <a:spcPct val="90000"/>
              </a:lnSpc>
              <a:buFontTx/>
              <a:buNone/>
            </a:pPr>
            <a:r>
              <a:rPr lang="zh-CN" altLang="en-US" sz="4000">
                <a:solidFill>
                  <a:srgbClr val="800080"/>
                </a:solidFill>
                <a:ea typeface="华文行楷" pitchFamily="2" charset="-122"/>
              </a:rPr>
              <a:t>词法分析</a:t>
            </a:r>
          </a:p>
        </p:txBody>
      </p:sp>
      <p:sp>
        <p:nvSpPr>
          <p:cNvPr id="341004" name="Text Box 12">
            <a:hlinkClick r:id="rId4" action="ppaction://hlinksldjump"/>
          </p:cNvPr>
          <p:cNvSpPr txBox="1">
            <a:spLocks noChangeArrowheads="1"/>
          </p:cNvSpPr>
          <p:nvPr/>
        </p:nvSpPr>
        <p:spPr bwMode="auto">
          <a:xfrm>
            <a:off x="1187450" y="3068638"/>
            <a:ext cx="5256213" cy="579437"/>
          </a:xfrm>
          <a:prstGeom prst="rect">
            <a:avLst/>
          </a:prstGeom>
          <a:noFill/>
          <a:ln w="9525">
            <a:noFill/>
            <a:miter lim="800000"/>
            <a:headEnd/>
            <a:tailEnd/>
          </a:ln>
          <a:effectLst/>
        </p:spPr>
        <p:txBody>
          <a:bodyPr>
            <a:spAutoFit/>
          </a:bodyPr>
          <a:lstStyle/>
          <a:p>
            <a:pPr>
              <a:buClr>
                <a:srgbClr val="800080"/>
              </a:buClr>
            </a:pPr>
            <a:r>
              <a:rPr lang="en-US" altLang="zh-CN">
                <a:solidFill>
                  <a:srgbClr val="800080"/>
                </a:solidFill>
              </a:rPr>
              <a:t> </a:t>
            </a:r>
            <a:r>
              <a:rPr lang="zh-CN" altLang="en-US">
                <a:solidFill>
                  <a:srgbClr val="800080"/>
                </a:solidFill>
              </a:rPr>
              <a:t>词法分析程序的自动构造</a:t>
            </a:r>
          </a:p>
        </p:txBody>
      </p:sp>
    </p:spTree>
  </p:cSld>
  <p:clrMapOvr>
    <a:masterClrMapping/>
  </p:clrMapOvr>
  <p:transition spd="med" advClick="0">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3"/>
          <p:cNvSpPr>
            <a:spLocks noGrp="1" noChangeArrowheads="1"/>
          </p:cNvSpPr>
          <p:nvPr>
            <p:ph type="body" idx="1"/>
          </p:nvPr>
        </p:nvSpPr>
        <p:spPr>
          <a:xfrm>
            <a:off x="357158" y="285728"/>
            <a:ext cx="8572560" cy="6357982"/>
          </a:xfrm>
        </p:spPr>
        <p:txBody>
          <a:bodyPr/>
          <a:lstStyle/>
          <a:p>
            <a:pPr algn="ctr">
              <a:buFont typeface="Monotype Sorts" pitchFamily="2" charset="2"/>
              <a:buNone/>
            </a:pPr>
            <a:r>
              <a:rPr lang="zh-CN" altLang="en-US" sz="4000" b="1" dirty="0">
                <a:ea typeface="方正舒体" pitchFamily="2" charset="-122"/>
              </a:rPr>
              <a:t>有穷</a:t>
            </a:r>
            <a:r>
              <a:rPr lang="zh-CN" altLang="en-US" sz="4000" b="1" dirty="0" smtClean="0">
                <a:ea typeface="方正舒体" pitchFamily="2" charset="-122"/>
              </a:rPr>
              <a:t>自动机</a:t>
            </a:r>
            <a:endParaRPr lang="en-US" altLang="zh-CN" sz="4000" b="1" dirty="0" smtClean="0">
              <a:ea typeface="方正舒体" pitchFamily="2" charset="-122"/>
            </a:endParaRPr>
          </a:p>
          <a:p>
            <a:pPr algn="ctr">
              <a:buFont typeface="Monotype Sorts" pitchFamily="2" charset="2"/>
              <a:buNone/>
            </a:pPr>
            <a:endParaRPr lang="zh-CN" altLang="en-US" sz="4000" b="1" dirty="0">
              <a:ea typeface="方正舒体" pitchFamily="2" charset="-122"/>
            </a:endParaRPr>
          </a:p>
          <a:p>
            <a:pPr indent="0" algn="just">
              <a:buFont typeface="Monotype Sorts" pitchFamily="2" charset="2"/>
              <a:buNone/>
            </a:pPr>
            <a:r>
              <a:rPr lang="zh-CN" altLang="en-US" sz="3200" dirty="0"/>
              <a:t>    有穷自动机(也称有限自动机)作为一种识别装置，它能准确地识别正规集，即识别正规文法所定义的语言和正规式所表示的集合，引入有穷自动机这个理论，正是为词法分析程序的自动构造寻找特殊的方法和工具。</a:t>
            </a:r>
          </a:p>
          <a:p>
            <a:pPr indent="0" algn="just">
              <a:buFont typeface="Monotype Sorts" pitchFamily="2" charset="2"/>
              <a:buNone/>
            </a:pPr>
            <a:r>
              <a:rPr lang="zh-CN" altLang="en-US" sz="3200" dirty="0"/>
              <a:t>   有穷自动机分为两类：确定的有穷自动机(</a:t>
            </a:r>
            <a:r>
              <a:rPr lang="en-US" altLang="zh-CN" sz="3200" dirty="0"/>
              <a:t>Deterministic Finite Automata)</a:t>
            </a:r>
            <a:r>
              <a:rPr lang="zh-CN" altLang="en-US" sz="3200" dirty="0"/>
              <a:t>和不确定的有</a:t>
            </a:r>
          </a:p>
          <a:p>
            <a:pPr indent="0" algn="just">
              <a:buFont typeface="Monotype Sorts" pitchFamily="2" charset="2"/>
              <a:buNone/>
            </a:pPr>
            <a:r>
              <a:rPr lang="zh-CN" altLang="en-US" sz="3200" dirty="0"/>
              <a:t>    穷自动机(</a:t>
            </a:r>
            <a:r>
              <a:rPr lang="en-US" altLang="zh-CN" sz="3200" dirty="0"/>
              <a:t>Nondeterministic Finite Automata) </a:t>
            </a:r>
            <a:r>
              <a:rPr lang="zh-CN" altLang="en-US" sz="2800" dirty="0"/>
              <a:t>。</a:t>
            </a:r>
          </a:p>
          <a:p>
            <a:pPr>
              <a:buFont typeface="Monotype Sorts" pitchFamily="2" charset="2"/>
              <a:buNone/>
            </a:pPr>
            <a:endParaRPr lang="zh-CN" altLang="en-US" sz="2800" dirty="0"/>
          </a:p>
        </p:txBody>
      </p:sp>
    </p:spTree>
  </p:cSld>
  <p:clrMapOvr>
    <a:masterClrMapping/>
  </p:clrMapOvr>
  <p:transition spd="med" advClick="0">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zh-CN" altLang="en-US" sz="3200">
                <a:sym typeface="Symbol" pitchFamily="18" charset="2"/>
              </a:rPr>
              <a:t>关于</a:t>
            </a:r>
            <a:r>
              <a:rPr lang="zh-CN" altLang="en-US" sz="3200" b="1">
                <a:solidFill>
                  <a:schemeClr val="bg2"/>
                </a:solidFill>
              </a:rPr>
              <a:t>有穷自动机</a:t>
            </a:r>
            <a:r>
              <a:rPr lang="zh-CN" altLang="en-US" sz="3200"/>
              <a:t>我们将讨论如下题目</a:t>
            </a:r>
          </a:p>
        </p:txBody>
      </p:sp>
      <p:sp>
        <p:nvSpPr>
          <p:cNvPr id="71683" name="Rectangle 3"/>
          <p:cNvSpPr>
            <a:spLocks noGrp="1" noChangeArrowheads="1"/>
          </p:cNvSpPr>
          <p:nvPr>
            <p:ph type="body" idx="1"/>
          </p:nvPr>
        </p:nvSpPr>
        <p:spPr/>
        <p:txBody>
          <a:bodyPr/>
          <a:lstStyle/>
          <a:p>
            <a:pPr>
              <a:buFont typeface="Monotype Sorts" pitchFamily="2" charset="2"/>
              <a:buNone/>
            </a:pPr>
            <a:r>
              <a:rPr lang="zh-CN" altLang="en-US"/>
              <a:t>确定的有穷自动机</a:t>
            </a:r>
            <a:r>
              <a:rPr lang="en-US" altLang="zh-CN"/>
              <a:t>DFA</a:t>
            </a:r>
            <a:endParaRPr lang="zh-CN" altLang="en-US"/>
          </a:p>
          <a:p>
            <a:pPr>
              <a:buFont typeface="Monotype Sorts" pitchFamily="2" charset="2"/>
              <a:buNone/>
            </a:pPr>
            <a:r>
              <a:rPr lang="zh-CN" altLang="en-US"/>
              <a:t>不确定的有穷自动机</a:t>
            </a:r>
            <a:r>
              <a:rPr lang="en-US" altLang="zh-CN"/>
              <a:t>NFA</a:t>
            </a:r>
            <a:endParaRPr lang="zh-CN" altLang="en-US"/>
          </a:p>
          <a:p>
            <a:pPr>
              <a:buFont typeface="Monotype Sorts" pitchFamily="2" charset="2"/>
              <a:buNone/>
            </a:pPr>
            <a:r>
              <a:rPr lang="en-US" altLang="zh-CN"/>
              <a:t>NFA</a:t>
            </a:r>
            <a:r>
              <a:rPr lang="zh-CN" altLang="en-US"/>
              <a:t>的确定化</a:t>
            </a:r>
          </a:p>
          <a:p>
            <a:pPr>
              <a:buFont typeface="Monotype Sorts" pitchFamily="2" charset="2"/>
              <a:buNone/>
            </a:pPr>
            <a:r>
              <a:rPr lang="en-US" altLang="zh-CN"/>
              <a:t>DFA</a:t>
            </a:r>
            <a:r>
              <a:rPr lang="zh-CN" altLang="en-US"/>
              <a:t>的最小化</a:t>
            </a:r>
          </a:p>
        </p:txBody>
      </p:sp>
      <p:graphicFrame>
        <p:nvGraphicFramePr>
          <p:cNvPr id="71684" name="Object 4"/>
          <p:cNvGraphicFramePr>
            <a:graphicFrameLocks noChangeAspect="1"/>
          </p:cNvGraphicFramePr>
          <p:nvPr/>
        </p:nvGraphicFramePr>
        <p:xfrm>
          <a:off x="5942013" y="3886200"/>
          <a:ext cx="2128837" cy="2133600"/>
        </p:xfrm>
        <a:graphic>
          <a:graphicData uri="http://schemas.openxmlformats.org/presentationml/2006/ole">
            <p:oleObj spid="_x0000_s630786" name="Clip" r:id="rId3" imgW="3452400" imgH="3458520" progId="">
              <p:embed/>
            </p:oleObj>
          </a:graphicData>
        </a:graphic>
      </p:graphicFrame>
    </p:spTree>
  </p:cSld>
  <p:clrMapOvr>
    <a:masterClrMapping/>
  </p:clrMapOvr>
  <p:transition spd="med" advClick="0">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148"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149"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150"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151" name="Text Box 9"/>
          <p:cNvSpPr txBox="1">
            <a:spLocks noChangeArrowheads="1"/>
          </p:cNvSpPr>
          <p:nvPr/>
        </p:nvSpPr>
        <p:spPr bwMode="auto">
          <a:xfrm>
            <a:off x="900113" y="1554163"/>
            <a:ext cx="6911975" cy="579437"/>
          </a:xfrm>
          <a:prstGeom prst="rect">
            <a:avLst/>
          </a:prstGeom>
          <a:noFill/>
          <a:ln w="9525">
            <a:noFill/>
            <a:miter lim="800000"/>
            <a:headEnd/>
            <a:tailEnd/>
          </a:ln>
        </p:spPr>
        <p:txBody>
          <a:bodyPr>
            <a:spAutoFit/>
          </a:bodyPr>
          <a:lstStyle/>
          <a:p>
            <a:pPr>
              <a:buClr>
                <a:srgbClr val="800080"/>
              </a:buClr>
            </a:pPr>
            <a:r>
              <a:rPr lang="en-US" altLang="zh-CN">
                <a:solidFill>
                  <a:srgbClr val="800080"/>
                </a:solidFill>
              </a:rPr>
              <a:t>  </a:t>
            </a:r>
            <a:r>
              <a:rPr lang="zh-CN" altLang="en-US">
                <a:solidFill>
                  <a:srgbClr val="800080"/>
                </a:solidFill>
              </a:rPr>
              <a:t>有限自动机的</a:t>
            </a:r>
            <a:r>
              <a:rPr lang="zh-CN" altLang="en-US">
                <a:solidFill>
                  <a:srgbClr val="800080"/>
                </a:solidFill>
                <a:latin typeface="楷体_GB2312" pitchFamily="49" charset="-122"/>
              </a:rPr>
              <a:t>五要素</a:t>
            </a:r>
          </a:p>
        </p:txBody>
      </p:sp>
      <p:sp>
        <p:nvSpPr>
          <p:cNvPr id="6152" name="Text Box 11"/>
          <p:cNvSpPr txBox="1">
            <a:spLocks noChangeArrowheads="1"/>
          </p:cNvSpPr>
          <p:nvPr/>
        </p:nvSpPr>
        <p:spPr bwMode="auto">
          <a:xfrm>
            <a:off x="1116013" y="2781300"/>
            <a:ext cx="3152775" cy="2836863"/>
          </a:xfrm>
          <a:prstGeom prst="rect">
            <a:avLst/>
          </a:prstGeom>
          <a:noFill/>
          <a:ln w="9525">
            <a:noFill/>
            <a:miter lim="800000"/>
            <a:headEnd/>
            <a:tailEnd/>
          </a:ln>
        </p:spPr>
        <p:txBody>
          <a:bodyPr>
            <a:spAutoFit/>
          </a:bodyPr>
          <a:lstStyle/>
          <a:p>
            <a:pPr>
              <a:buClr>
                <a:srgbClr val="800080"/>
              </a:buClr>
              <a:buFont typeface="Symbol" pitchFamily="18" charset="2"/>
              <a:buChar char="-"/>
            </a:pPr>
            <a:r>
              <a:rPr lang="en-US" altLang="zh-CN" sz="2800"/>
              <a:t> </a:t>
            </a:r>
            <a:r>
              <a:rPr lang="zh-CN" altLang="en-US" sz="2800"/>
              <a:t>有限状态集</a:t>
            </a:r>
            <a:endParaRPr lang="zh-CN" altLang="en-US" sz="2800" i="1" baseline="-25000"/>
          </a:p>
          <a:p>
            <a:pPr>
              <a:buClr>
                <a:srgbClr val="800080"/>
              </a:buClr>
              <a:buFont typeface="Wingdings" pitchFamily="2" charset="2"/>
              <a:buChar char=" "/>
            </a:pPr>
            <a:r>
              <a:rPr lang="zh-CN" altLang="en-US" sz="1000"/>
              <a:t> </a:t>
            </a:r>
          </a:p>
          <a:p>
            <a:pPr>
              <a:buClr>
                <a:srgbClr val="800080"/>
              </a:buClr>
              <a:buFont typeface="Symbol" pitchFamily="18" charset="2"/>
              <a:buChar char="-"/>
            </a:pPr>
            <a:r>
              <a:rPr lang="zh-CN" altLang="en-US" sz="2800"/>
              <a:t> 有限输入符号集</a:t>
            </a:r>
          </a:p>
          <a:p>
            <a:pPr>
              <a:buClr>
                <a:srgbClr val="800080"/>
              </a:buClr>
              <a:buFont typeface="Wingdings" pitchFamily="2" charset="2"/>
              <a:buChar char=" "/>
            </a:pPr>
            <a:r>
              <a:rPr lang="zh-CN" altLang="en-US" sz="1000"/>
              <a:t> </a:t>
            </a:r>
          </a:p>
          <a:p>
            <a:pPr>
              <a:buClr>
                <a:srgbClr val="800080"/>
              </a:buClr>
              <a:buFont typeface="Symbol" pitchFamily="18" charset="2"/>
              <a:buChar char="-"/>
            </a:pPr>
            <a:r>
              <a:rPr lang="zh-CN" altLang="en-US" sz="2800"/>
              <a:t> 转移函数</a:t>
            </a:r>
          </a:p>
          <a:p>
            <a:pPr>
              <a:buClr>
                <a:srgbClr val="800080"/>
              </a:buClr>
              <a:buFont typeface="Wingdings" pitchFamily="2" charset="2"/>
              <a:buChar char=" "/>
            </a:pPr>
            <a:r>
              <a:rPr lang="zh-CN" altLang="en-US" sz="1000"/>
              <a:t> </a:t>
            </a:r>
          </a:p>
          <a:p>
            <a:pPr>
              <a:buClr>
                <a:srgbClr val="800080"/>
              </a:buClr>
              <a:buFont typeface="Symbol" pitchFamily="18" charset="2"/>
              <a:buChar char="-"/>
            </a:pPr>
            <a:r>
              <a:rPr lang="zh-CN" altLang="en-US" sz="2800"/>
              <a:t> 一个开始状态</a:t>
            </a:r>
          </a:p>
          <a:p>
            <a:pPr>
              <a:buClr>
                <a:srgbClr val="800080"/>
              </a:buClr>
              <a:buFont typeface="Wingdings" pitchFamily="2" charset="2"/>
              <a:buChar char=" "/>
            </a:pPr>
            <a:r>
              <a:rPr lang="zh-CN" altLang="en-US" sz="1000"/>
              <a:t> </a:t>
            </a:r>
          </a:p>
          <a:p>
            <a:pPr>
              <a:buClr>
                <a:srgbClr val="800080"/>
              </a:buClr>
              <a:buFont typeface="Symbol" pitchFamily="18" charset="2"/>
              <a:buChar char="-"/>
            </a:pPr>
            <a:r>
              <a:rPr lang="zh-CN" altLang="en-US" sz="2800"/>
              <a:t> 一个终态集合</a:t>
            </a:r>
          </a:p>
        </p:txBody>
      </p:sp>
      <p:sp>
        <p:nvSpPr>
          <p:cNvPr id="6153" name="Text Box 12"/>
          <p:cNvSpPr txBox="1">
            <a:spLocks noChangeArrowheads="1"/>
          </p:cNvSpPr>
          <p:nvPr/>
        </p:nvSpPr>
        <p:spPr bwMode="auto">
          <a:xfrm>
            <a:off x="5441950" y="2924175"/>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0</a:t>
            </a:r>
          </a:p>
        </p:txBody>
      </p:sp>
      <p:sp>
        <p:nvSpPr>
          <p:cNvPr id="6154" name="Text Box 13"/>
          <p:cNvSpPr txBox="1">
            <a:spLocks noChangeArrowheads="1"/>
          </p:cNvSpPr>
          <p:nvPr/>
        </p:nvSpPr>
        <p:spPr bwMode="auto">
          <a:xfrm>
            <a:off x="7499350" y="2924175"/>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1</a:t>
            </a:r>
          </a:p>
        </p:txBody>
      </p:sp>
      <p:sp>
        <p:nvSpPr>
          <p:cNvPr id="6155" name="Text Box 14"/>
          <p:cNvSpPr txBox="1">
            <a:spLocks noChangeArrowheads="1"/>
          </p:cNvSpPr>
          <p:nvPr/>
        </p:nvSpPr>
        <p:spPr bwMode="auto">
          <a:xfrm>
            <a:off x="5441950" y="4981575"/>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2</a:t>
            </a:r>
          </a:p>
        </p:txBody>
      </p:sp>
      <p:sp>
        <p:nvSpPr>
          <p:cNvPr id="6156" name="Text Box 15"/>
          <p:cNvSpPr txBox="1">
            <a:spLocks noChangeArrowheads="1"/>
          </p:cNvSpPr>
          <p:nvPr/>
        </p:nvSpPr>
        <p:spPr bwMode="auto">
          <a:xfrm>
            <a:off x="7499350" y="4981575"/>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3</a:t>
            </a:r>
          </a:p>
        </p:txBody>
      </p:sp>
      <p:graphicFrame>
        <p:nvGraphicFramePr>
          <p:cNvPr id="6146" name="Object 16"/>
          <p:cNvGraphicFramePr>
            <a:graphicFrameLocks noChangeAspect="1"/>
          </p:cNvGraphicFramePr>
          <p:nvPr/>
        </p:nvGraphicFramePr>
        <p:xfrm>
          <a:off x="4356100" y="2609850"/>
          <a:ext cx="4114800" cy="3267075"/>
        </p:xfrm>
        <a:graphic>
          <a:graphicData uri="http://schemas.openxmlformats.org/presentationml/2006/ole">
            <p:oleObj spid="_x0000_s581634" name="VISIO" r:id="rId3" imgW="3203640" imgH="2543040" progId="Visio.Drawing.11">
              <p:embed/>
            </p:oleObj>
          </a:graphicData>
        </a:graphic>
      </p:graphicFrame>
      <p:sp>
        <p:nvSpPr>
          <p:cNvPr id="6157" name="Rectangle 17"/>
          <p:cNvSpPr>
            <a:spLocks noChangeArrowheads="1"/>
          </p:cNvSpPr>
          <p:nvPr/>
        </p:nvSpPr>
        <p:spPr bwMode="auto">
          <a:xfrm>
            <a:off x="1476375" y="188913"/>
            <a:ext cx="4319588" cy="641350"/>
          </a:xfrm>
          <a:prstGeom prst="rect">
            <a:avLst/>
          </a:prstGeom>
          <a:noFill/>
          <a:ln w="9525" algn="ctr">
            <a:noFill/>
            <a:miter lim="800000"/>
            <a:headEnd/>
            <a:tailEnd/>
          </a:ln>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正规语言及其描述</a:t>
            </a:r>
          </a:p>
        </p:txBody>
      </p:sp>
    </p:spTree>
  </p:cSld>
  <p:clrMapOvr>
    <a:masterClrMapping/>
  </p:clrMapOvr>
  <p:transition spd="med" advClick="0">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a:t>确定的有穷自动机</a:t>
            </a:r>
            <a:r>
              <a:rPr lang="en-US" altLang="zh-CN"/>
              <a:t>DFA</a:t>
            </a:r>
            <a:endParaRPr lang="zh-CN" altLang="en-US"/>
          </a:p>
        </p:txBody>
      </p:sp>
      <p:sp>
        <p:nvSpPr>
          <p:cNvPr id="60419" name="Rectangle 3"/>
          <p:cNvSpPr>
            <a:spLocks noGrp="1" noChangeArrowheads="1"/>
          </p:cNvSpPr>
          <p:nvPr>
            <p:ph type="body" idx="1"/>
          </p:nvPr>
        </p:nvSpPr>
        <p:spPr/>
        <p:txBody>
          <a:bodyPr/>
          <a:lstStyle/>
          <a:p>
            <a:pPr>
              <a:spcBef>
                <a:spcPct val="50000"/>
              </a:spcBef>
              <a:buFont typeface="Monotype Sorts" pitchFamily="2" charset="2"/>
              <a:buNone/>
            </a:pPr>
            <a:r>
              <a:rPr lang="en-US" altLang="zh-CN"/>
              <a:t>DFA</a:t>
            </a:r>
            <a:r>
              <a:rPr lang="zh-CN" altLang="en-US"/>
              <a:t>定义：</a:t>
            </a:r>
            <a:endParaRPr lang="zh-CN" altLang="en-US" sz="2800"/>
          </a:p>
          <a:p>
            <a:pPr lvl="1">
              <a:spcBef>
                <a:spcPct val="50000"/>
              </a:spcBef>
              <a:buFontTx/>
              <a:buNone/>
            </a:pPr>
            <a:r>
              <a:rPr lang="zh-CN" altLang="en-US"/>
              <a:t>一个确定的有穷自动机（</a:t>
            </a:r>
            <a:r>
              <a:rPr lang="en-US" altLang="zh-CN"/>
              <a:t>DFA）M</a:t>
            </a:r>
            <a:r>
              <a:rPr lang="zh-CN" altLang="en-US"/>
              <a:t>是一个五元组：</a:t>
            </a:r>
            <a:r>
              <a:rPr lang="en-US" altLang="zh-CN"/>
              <a:t>M=（K，Σ，f，S，Z</a:t>
            </a:r>
            <a:r>
              <a:rPr lang="en-US" altLang="zh-CN">
                <a:latin typeface="宋体" charset="-122"/>
              </a:rPr>
              <a:t>）</a:t>
            </a:r>
            <a:r>
              <a:rPr lang="zh-CN" altLang="en-US">
                <a:latin typeface="宋体" charset="-122"/>
              </a:rPr>
              <a:t>其中</a:t>
            </a:r>
          </a:p>
          <a:p>
            <a:pPr lvl="1">
              <a:spcBef>
                <a:spcPct val="50000"/>
              </a:spcBef>
              <a:buFontTx/>
              <a:buNone/>
            </a:pPr>
            <a:r>
              <a:rPr lang="zh-CN" altLang="en-US">
                <a:latin typeface="宋体" charset="-122"/>
              </a:rPr>
              <a:t>1.</a:t>
            </a:r>
            <a:r>
              <a:rPr lang="en-US" altLang="zh-CN">
                <a:latin typeface="宋体" charset="-122"/>
              </a:rPr>
              <a:t>K</a:t>
            </a:r>
            <a:r>
              <a:rPr lang="zh-CN" altLang="en-US">
                <a:latin typeface="宋体" charset="-122"/>
              </a:rPr>
              <a:t>是一个有穷集，它的每个元素称为一个状态；</a:t>
            </a:r>
          </a:p>
          <a:p>
            <a:pPr lvl="1">
              <a:spcBef>
                <a:spcPct val="50000"/>
              </a:spcBef>
              <a:buFontTx/>
              <a:buNone/>
            </a:pPr>
            <a:r>
              <a:rPr lang="zh-CN" altLang="en-US">
                <a:latin typeface="宋体" charset="-122"/>
              </a:rPr>
              <a:t>2.</a:t>
            </a:r>
            <a:r>
              <a:rPr lang="en-US" altLang="zh-CN">
                <a:latin typeface="宋体" charset="-122"/>
              </a:rPr>
              <a:t>Σ</a:t>
            </a:r>
            <a:r>
              <a:rPr lang="zh-CN" altLang="en-US">
                <a:latin typeface="宋体" charset="-122"/>
              </a:rPr>
              <a:t>是一个有穷字母表，它的每个元素称为一个输入符号，所以也称</a:t>
            </a:r>
            <a:r>
              <a:rPr lang="en-US" altLang="zh-CN">
                <a:latin typeface="宋体" charset="-122"/>
              </a:rPr>
              <a:t>Σ</a:t>
            </a:r>
            <a:r>
              <a:rPr lang="zh-CN" altLang="en-US">
                <a:latin typeface="宋体" charset="-122"/>
              </a:rPr>
              <a:t>为输入符号表；</a:t>
            </a:r>
          </a:p>
          <a:p>
            <a:pPr>
              <a:buSzTx/>
              <a:buFont typeface="Monotype Sorts" pitchFamily="2" charset="2"/>
              <a:buNone/>
            </a:pPr>
            <a:endParaRPr lang="zh-CN" altLang="en-US" sz="2800"/>
          </a:p>
        </p:txBody>
      </p:sp>
    </p:spTree>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additive="base">
                                        <p:cTn id="7" dur="500" fill="hold"/>
                                        <p:tgtEl>
                                          <p:spTgt spid="604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41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0419">
                                            <p:txEl>
                                              <p:pRg st="1" end="1"/>
                                            </p:txEl>
                                          </p:spTgt>
                                        </p:tgtEl>
                                        <p:attrNameLst>
                                          <p:attrName>style.visibility</p:attrName>
                                        </p:attrNameLst>
                                      </p:cBhvr>
                                      <p:to>
                                        <p:strVal val="visible"/>
                                      </p:to>
                                    </p:set>
                                    <p:anim calcmode="lin" valueType="num">
                                      <p:cBhvr additive="base">
                                        <p:cTn id="11" dur="500" fill="hold"/>
                                        <p:tgtEl>
                                          <p:spTgt spid="6041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041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0419">
                                            <p:txEl>
                                              <p:pRg st="2" end="2"/>
                                            </p:txEl>
                                          </p:spTgt>
                                        </p:tgtEl>
                                        <p:attrNameLst>
                                          <p:attrName>style.visibility</p:attrName>
                                        </p:attrNameLst>
                                      </p:cBhvr>
                                      <p:to>
                                        <p:strVal val="visible"/>
                                      </p:to>
                                    </p:set>
                                    <p:anim calcmode="lin" valueType="num">
                                      <p:cBhvr additive="base">
                                        <p:cTn id="15" dur="500" fill="hold"/>
                                        <p:tgtEl>
                                          <p:spTgt spid="6041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041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0419">
                                            <p:txEl>
                                              <p:pRg st="3" end="3"/>
                                            </p:txEl>
                                          </p:spTgt>
                                        </p:tgtEl>
                                        <p:attrNameLst>
                                          <p:attrName>style.visibility</p:attrName>
                                        </p:attrNameLst>
                                      </p:cBhvr>
                                      <p:to>
                                        <p:strVal val="visible"/>
                                      </p:to>
                                    </p:set>
                                    <p:anim calcmode="lin" valueType="num">
                                      <p:cBhvr additive="base">
                                        <p:cTn id="19" dur="500" fill="hold"/>
                                        <p:tgtEl>
                                          <p:spTgt spid="6041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041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zh-CN"/>
              <a:t>DFA</a:t>
            </a:r>
            <a:r>
              <a:rPr lang="zh-CN" altLang="en-US"/>
              <a:t>定义</a:t>
            </a:r>
          </a:p>
        </p:txBody>
      </p:sp>
      <p:sp>
        <p:nvSpPr>
          <p:cNvPr id="61443" name="Rectangle 3"/>
          <p:cNvSpPr>
            <a:spLocks noGrp="1" noChangeArrowheads="1"/>
          </p:cNvSpPr>
          <p:nvPr>
            <p:ph type="body" idx="1"/>
          </p:nvPr>
        </p:nvSpPr>
        <p:spPr/>
        <p:txBody>
          <a:bodyPr/>
          <a:lstStyle/>
          <a:p>
            <a:pPr lvl="1">
              <a:spcBef>
                <a:spcPct val="50000"/>
              </a:spcBef>
              <a:buFontTx/>
              <a:buNone/>
            </a:pPr>
            <a:r>
              <a:rPr lang="zh-CN" altLang="en-US">
                <a:latin typeface="宋体" charset="-122"/>
              </a:rPr>
              <a:t>3.</a:t>
            </a:r>
            <a:r>
              <a:rPr lang="en-US" altLang="zh-CN"/>
              <a:t>f</a:t>
            </a:r>
            <a:r>
              <a:rPr lang="zh-CN" altLang="en-US">
                <a:latin typeface="宋体" charset="-122"/>
              </a:rPr>
              <a:t>是转换函数，是在</a:t>
            </a:r>
            <a:r>
              <a:rPr lang="en-US" altLang="zh-CN"/>
              <a:t>K</a:t>
            </a:r>
            <a:r>
              <a:rPr lang="zh-CN" altLang="en-US"/>
              <a:t>×</a:t>
            </a:r>
            <a:r>
              <a:rPr lang="en-US" altLang="zh-CN"/>
              <a:t>Σ</a:t>
            </a:r>
            <a:r>
              <a:rPr lang="zh-CN" altLang="en-US"/>
              <a:t>→</a:t>
            </a:r>
            <a:r>
              <a:rPr lang="en-US" altLang="zh-CN"/>
              <a:t>K</a:t>
            </a:r>
            <a:r>
              <a:rPr lang="zh-CN" altLang="en-US">
                <a:latin typeface="宋体" charset="-122"/>
              </a:rPr>
              <a:t>上的映射，即，如    </a:t>
            </a:r>
            <a:r>
              <a:rPr lang="en-US" altLang="zh-CN"/>
              <a:t>f（ki，a）=kj，（ki</a:t>
            </a:r>
            <a:r>
              <a:rPr lang="zh-CN" altLang="en-US"/>
              <a:t>∈</a:t>
            </a:r>
            <a:r>
              <a:rPr lang="en-US" altLang="zh-CN"/>
              <a:t>K，kj</a:t>
            </a:r>
            <a:r>
              <a:rPr lang="zh-CN" altLang="en-US"/>
              <a:t>∈</a:t>
            </a:r>
            <a:r>
              <a:rPr lang="en-US" altLang="zh-CN"/>
              <a:t>K）</a:t>
            </a:r>
            <a:r>
              <a:rPr lang="zh-CN" altLang="en-US">
                <a:latin typeface="宋体" charset="-122"/>
              </a:rPr>
              <a:t>就意味着，当前状态为</a:t>
            </a:r>
            <a:r>
              <a:rPr lang="en-US" altLang="zh-CN"/>
              <a:t>ki</a:t>
            </a:r>
            <a:r>
              <a:rPr lang="en-US" altLang="zh-CN">
                <a:latin typeface="宋体" charset="-122"/>
              </a:rPr>
              <a:t>，</a:t>
            </a:r>
            <a:r>
              <a:rPr lang="zh-CN" altLang="en-US">
                <a:latin typeface="宋体" charset="-122"/>
              </a:rPr>
              <a:t>输入符为</a:t>
            </a:r>
            <a:r>
              <a:rPr lang="en-US" altLang="zh-CN"/>
              <a:t>a</a:t>
            </a:r>
            <a:r>
              <a:rPr lang="zh-CN" altLang="en-US">
                <a:latin typeface="宋体" charset="-122"/>
              </a:rPr>
              <a:t>时，将转换为下一个状态</a:t>
            </a:r>
            <a:r>
              <a:rPr lang="en-US" altLang="zh-CN"/>
              <a:t>kj</a:t>
            </a:r>
            <a:r>
              <a:rPr lang="en-US" altLang="zh-CN">
                <a:latin typeface="宋体" charset="-122"/>
              </a:rPr>
              <a:t>，</a:t>
            </a:r>
            <a:r>
              <a:rPr lang="zh-CN" altLang="en-US">
                <a:latin typeface="宋体" charset="-122"/>
              </a:rPr>
              <a:t>我们把</a:t>
            </a:r>
            <a:r>
              <a:rPr lang="en-US" altLang="zh-CN"/>
              <a:t>kj</a:t>
            </a:r>
            <a:r>
              <a:rPr lang="zh-CN" altLang="en-US">
                <a:latin typeface="宋体" charset="-122"/>
              </a:rPr>
              <a:t>称作</a:t>
            </a:r>
            <a:r>
              <a:rPr lang="en-US" altLang="zh-CN">
                <a:latin typeface="宋体" charset="-122"/>
              </a:rPr>
              <a:t>ki</a:t>
            </a:r>
            <a:r>
              <a:rPr lang="zh-CN" altLang="en-US">
                <a:latin typeface="宋体" charset="-122"/>
              </a:rPr>
              <a:t>的一个后继状态；</a:t>
            </a:r>
          </a:p>
          <a:p>
            <a:pPr lvl="1">
              <a:spcBef>
                <a:spcPct val="50000"/>
              </a:spcBef>
              <a:buFontTx/>
              <a:buNone/>
            </a:pPr>
            <a:r>
              <a:rPr lang="zh-CN" altLang="en-US"/>
              <a:t>4.</a:t>
            </a:r>
            <a:r>
              <a:rPr lang="en-US" altLang="zh-CN"/>
              <a:t>S</a:t>
            </a:r>
            <a:r>
              <a:rPr lang="zh-CN" altLang="en-US">
                <a:latin typeface="宋体" charset="-122"/>
              </a:rPr>
              <a:t>∈</a:t>
            </a:r>
            <a:r>
              <a:rPr lang="en-US" altLang="zh-CN">
                <a:latin typeface="宋体" charset="-122"/>
              </a:rPr>
              <a:t>K</a:t>
            </a:r>
            <a:r>
              <a:rPr lang="zh-CN" altLang="en-US">
                <a:latin typeface="宋体" charset="-122"/>
              </a:rPr>
              <a:t>是唯一的一个初态；</a:t>
            </a:r>
          </a:p>
          <a:p>
            <a:pPr lvl="1">
              <a:spcBef>
                <a:spcPct val="50000"/>
              </a:spcBef>
              <a:buFontTx/>
              <a:buNone/>
            </a:pPr>
            <a:r>
              <a:rPr lang="zh-CN" altLang="en-US">
                <a:latin typeface="宋体" charset="-122"/>
              </a:rPr>
              <a:t>5.</a:t>
            </a:r>
            <a:r>
              <a:rPr lang="en-US" altLang="zh-CN"/>
              <a:t>Z</a:t>
            </a:r>
            <a:r>
              <a:rPr lang="en-US" altLang="zh-CN">
                <a:sym typeface="Symbol" pitchFamily="18" charset="2"/>
              </a:rPr>
              <a:t></a:t>
            </a:r>
            <a:r>
              <a:rPr lang="en-US" altLang="zh-CN"/>
              <a:t> K</a:t>
            </a:r>
            <a:r>
              <a:rPr lang="zh-CN" altLang="en-US">
                <a:latin typeface="宋体" charset="-122"/>
              </a:rPr>
              <a:t>是一个终态集，终态也称可接受状态或结束状态。</a:t>
            </a:r>
            <a:endParaRPr lang="zh-CN" altLang="en-US" sz="2400">
              <a:latin typeface="宋体" charset="-122"/>
            </a:endParaRPr>
          </a:p>
          <a:p>
            <a:pPr>
              <a:buSzTx/>
              <a:buFont typeface="Monotype Sorts" pitchFamily="2" charset="2"/>
              <a:buNone/>
            </a:pPr>
            <a:endParaRPr lang="zh-CN" altLang="en-US" sz="2800"/>
          </a:p>
        </p:txBody>
      </p:sp>
    </p:spTree>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 calcmode="lin" valueType="num">
                                      <p:cBhvr additive="base">
                                        <p:cTn id="7" dur="500" fill="hold"/>
                                        <p:tgtEl>
                                          <p:spTgt spid="614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4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1443">
                                            <p:txEl>
                                              <p:pRg st="1" end="1"/>
                                            </p:txEl>
                                          </p:spTgt>
                                        </p:tgtEl>
                                        <p:attrNameLst>
                                          <p:attrName>style.visibility</p:attrName>
                                        </p:attrNameLst>
                                      </p:cBhvr>
                                      <p:to>
                                        <p:strVal val="visible"/>
                                      </p:to>
                                    </p:set>
                                    <p:anim calcmode="lin" valueType="num">
                                      <p:cBhvr additive="base">
                                        <p:cTn id="11" dur="500" fill="hold"/>
                                        <p:tgtEl>
                                          <p:spTgt spid="6144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144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1443">
                                            <p:txEl>
                                              <p:pRg st="2" end="2"/>
                                            </p:txEl>
                                          </p:spTgt>
                                        </p:tgtEl>
                                        <p:attrNameLst>
                                          <p:attrName>style.visibility</p:attrName>
                                        </p:attrNameLst>
                                      </p:cBhvr>
                                      <p:to>
                                        <p:strVal val="visible"/>
                                      </p:to>
                                    </p:set>
                                    <p:anim calcmode="lin" valueType="num">
                                      <p:cBhvr additive="base">
                                        <p:cTn id="15" dur="500" fill="hold"/>
                                        <p:tgtEl>
                                          <p:spTgt spid="6144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14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AutoShape 1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37219" name="AutoShape 1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37220" name="AutoShape 1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37221" name="AutoShape 1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92537" name="Text Box 25"/>
          <p:cNvSpPr txBox="1">
            <a:spLocks noChangeArrowheads="1"/>
          </p:cNvSpPr>
          <p:nvPr/>
        </p:nvSpPr>
        <p:spPr bwMode="auto">
          <a:xfrm>
            <a:off x="990600" y="3349625"/>
            <a:ext cx="2819400" cy="2527300"/>
          </a:xfrm>
          <a:prstGeom prst="rect">
            <a:avLst/>
          </a:prstGeom>
          <a:noFill/>
          <a:ln w="9525">
            <a:noFill/>
            <a:miter lim="800000"/>
            <a:headEnd/>
            <a:tailEnd/>
          </a:ln>
        </p:spPr>
        <p:txBody>
          <a:bodyPr>
            <a:spAutoFit/>
          </a:bodyPr>
          <a:lstStyle/>
          <a:p>
            <a:pPr>
              <a:buFont typeface="Symbol" pitchFamily="18" charset="2"/>
              <a:buChar char="-"/>
            </a:pPr>
            <a:r>
              <a:rPr lang="en-US" altLang="zh-CN" sz="2400">
                <a:solidFill>
                  <a:srgbClr val="800080"/>
                </a:solidFill>
                <a:latin typeface="楷体_GB2312" pitchFamily="49" charset="-122"/>
              </a:rPr>
              <a:t> </a:t>
            </a:r>
            <a:r>
              <a:rPr lang="zh-CN" altLang="en-US" sz="2400">
                <a:solidFill>
                  <a:srgbClr val="800080"/>
                </a:solidFill>
                <a:latin typeface="楷体_GB2312" pitchFamily="49" charset="-122"/>
              </a:rPr>
              <a:t>有限状态集</a:t>
            </a:r>
            <a:endParaRPr lang="zh-CN" altLang="en-US" sz="2400" i="1" baseline="-25000">
              <a:solidFill>
                <a:srgbClr val="800080"/>
              </a:solidFill>
              <a:latin typeface="楷体_GB2312" pitchFamily="49" charset="-122"/>
            </a:endParaRPr>
          </a:p>
          <a:p>
            <a:pPr>
              <a:buFont typeface="Wingdings" pitchFamily="2" charset="2"/>
              <a:buChar char=" "/>
            </a:pPr>
            <a:r>
              <a:rPr lang="zh-CN" altLang="en-US" sz="1000">
                <a:latin typeface="楷体_GB2312" pitchFamily="49" charset="-122"/>
              </a:rPr>
              <a:t> </a:t>
            </a:r>
          </a:p>
          <a:p>
            <a:pPr>
              <a:buFont typeface="Symbol" pitchFamily="18" charset="2"/>
              <a:buChar char="-"/>
            </a:pPr>
            <a:r>
              <a:rPr lang="zh-CN" altLang="en-US" sz="2400">
                <a:solidFill>
                  <a:srgbClr val="800080"/>
                </a:solidFill>
                <a:latin typeface="楷体_GB2312" pitchFamily="49" charset="-122"/>
              </a:rPr>
              <a:t> 有限输入符号集</a:t>
            </a:r>
          </a:p>
          <a:p>
            <a:pPr>
              <a:buFont typeface="Wingdings" pitchFamily="2" charset="2"/>
              <a:buChar char=" "/>
            </a:pPr>
            <a:r>
              <a:rPr lang="zh-CN" altLang="en-US" sz="1000">
                <a:latin typeface="楷体_GB2312" pitchFamily="49" charset="-122"/>
              </a:rPr>
              <a:t> </a:t>
            </a:r>
          </a:p>
          <a:p>
            <a:pPr>
              <a:buFont typeface="Symbol" pitchFamily="18" charset="2"/>
              <a:buChar char="-"/>
            </a:pPr>
            <a:r>
              <a:rPr lang="zh-CN" altLang="en-US" sz="2400">
                <a:solidFill>
                  <a:srgbClr val="800080"/>
                </a:solidFill>
                <a:latin typeface="楷体_GB2312" pitchFamily="49" charset="-122"/>
              </a:rPr>
              <a:t> 转移函数</a:t>
            </a:r>
          </a:p>
          <a:p>
            <a:pPr>
              <a:buFont typeface="Wingdings" pitchFamily="2" charset="2"/>
              <a:buChar char=" "/>
            </a:pPr>
            <a:r>
              <a:rPr lang="zh-CN" altLang="en-US" sz="1000">
                <a:latin typeface="楷体_GB2312" pitchFamily="49" charset="-122"/>
              </a:rPr>
              <a:t> </a:t>
            </a:r>
          </a:p>
          <a:p>
            <a:pPr>
              <a:buFont typeface="Symbol" pitchFamily="18" charset="2"/>
              <a:buChar char="-"/>
            </a:pPr>
            <a:r>
              <a:rPr lang="zh-CN" altLang="en-US" sz="2400">
                <a:solidFill>
                  <a:srgbClr val="800080"/>
                </a:solidFill>
                <a:latin typeface="楷体_GB2312" pitchFamily="49" charset="-122"/>
              </a:rPr>
              <a:t> 一个开始状态</a:t>
            </a:r>
          </a:p>
          <a:p>
            <a:pPr>
              <a:buFont typeface="Wingdings" pitchFamily="2" charset="2"/>
              <a:buChar char=" "/>
            </a:pPr>
            <a:r>
              <a:rPr lang="zh-CN" altLang="en-US" sz="1000">
                <a:latin typeface="楷体_GB2312" pitchFamily="49" charset="-122"/>
              </a:rPr>
              <a:t> </a:t>
            </a:r>
          </a:p>
          <a:p>
            <a:pPr>
              <a:buFont typeface="Symbol" pitchFamily="18" charset="2"/>
              <a:buChar char="-"/>
            </a:pPr>
            <a:r>
              <a:rPr lang="zh-CN" altLang="en-US" sz="2400">
                <a:solidFill>
                  <a:srgbClr val="800080"/>
                </a:solidFill>
                <a:latin typeface="楷体_GB2312" pitchFamily="49" charset="-122"/>
              </a:rPr>
              <a:t> 一个终态集合</a:t>
            </a:r>
          </a:p>
        </p:txBody>
      </p:sp>
      <p:sp>
        <p:nvSpPr>
          <p:cNvPr id="137223" name="Text Box 26"/>
          <p:cNvSpPr txBox="1">
            <a:spLocks noChangeArrowheads="1"/>
          </p:cNvSpPr>
          <p:nvPr/>
        </p:nvSpPr>
        <p:spPr bwMode="auto">
          <a:xfrm>
            <a:off x="685800" y="2354263"/>
            <a:ext cx="8134350" cy="830997"/>
          </a:xfrm>
          <a:prstGeom prst="rect">
            <a:avLst/>
          </a:prstGeom>
          <a:noFill/>
          <a:ln w="9525">
            <a:noFill/>
            <a:miter lim="800000"/>
            <a:headEnd/>
            <a:tailEnd/>
          </a:ln>
        </p:spPr>
        <p:txBody>
          <a:bodyPr>
            <a:spAutoFit/>
          </a:bodyPr>
          <a:lstStyle/>
          <a:p>
            <a:pPr>
              <a:buFontTx/>
              <a:buNone/>
            </a:pPr>
            <a:r>
              <a:rPr lang="en-US" altLang="zh-CN" sz="2400" dirty="0">
                <a:solidFill>
                  <a:schemeClr val="tx1"/>
                </a:solidFill>
              </a:rPr>
              <a:t>         </a:t>
            </a:r>
            <a:r>
              <a:rPr lang="zh-CN" altLang="en-US" sz="2400" dirty="0"/>
              <a:t>一个确定有限状态自动机</a:t>
            </a:r>
            <a:r>
              <a:rPr lang="zh-CN" altLang="en-US" sz="2400" dirty="0">
                <a:solidFill>
                  <a:schemeClr val="tx1"/>
                </a:solidFill>
              </a:rPr>
              <a:t> </a:t>
            </a:r>
            <a:r>
              <a:rPr lang="en-US" altLang="zh-CN" sz="2400" i="1" dirty="0">
                <a:solidFill>
                  <a:srgbClr val="800080"/>
                </a:solidFill>
              </a:rPr>
              <a:t>DFA</a:t>
            </a:r>
            <a:r>
              <a:rPr lang="en-US" altLang="zh-CN" sz="2400" i="1" dirty="0">
                <a:solidFill>
                  <a:schemeClr val="tx1"/>
                </a:solidFill>
              </a:rPr>
              <a:t> </a:t>
            </a:r>
            <a:r>
              <a:rPr lang="en-US" altLang="zh-CN" sz="2400" i="1" dirty="0"/>
              <a:t>(deterministic finite </a:t>
            </a:r>
          </a:p>
          <a:p>
            <a:pPr>
              <a:buFontTx/>
              <a:buNone/>
            </a:pPr>
            <a:r>
              <a:rPr lang="en-US" altLang="zh-CN" sz="2400" i="1" dirty="0"/>
              <a:t>automata) </a:t>
            </a:r>
            <a:r>
              <a:rPr lang="zh-CN" altLang="en-US" sz="2400" dirty="0"/>
              <a:t>是一个五元组</a:t>
            </a:r>
            <a:r>
              <a:rPr lang="zh-CN" altLang="en-US" sz="2400" dirty="0">
                <a:solidFill>
                  <a:schemeClr val="tx1"/>
                </a:solidFill>
              </a:rPr>
              <a:t> </a:t>
            </a:r>
            <a:r>
              <a:rPr lang="en-US" altLang="zh-CN" sz="2400" i="1" dirty="0">
                <a:solidFill>
                  <a:srgbClr val="800080"/>
                </a:solidFill>
              </a:rPr>
              <a:t>A</a:t>
            </a:r>
            <a:r>
              <a:rPr lang="en-US" altLang="zh-CN" sz="2400" dirty="0">
                <a:solidFill>
                  <a:srgbClr val="800080"/>
                </a:solidFill>
              </a:rPr>
              <a:t> = </a:t>
            </a:r>
            <a:r>
              <a:rPr lang="en-US" altLang="zh-CN" sz="2400" dirty="0" smtClean="0">
                <a:solidFill>
                  <a:srgbClr val="800080"/>
                </a:solidFill>
              </a:rPr>
              <a:t>(</a:t>
            </a:r>
            <a:r>
              <a:rPr lang="en-US" altLang="zh-CN" sz="2400" i="1" dirty="0" smtClean="0">
                <a:solidFill>
                  <a:srgbClr val="800080"/>
                </a:solidFill>
              </a:rPr>
              <a:t>K,</a:t>
            </a:r>
            <a:r>
              <a:rPr lang="en-US" altLang="zh-CN" sz="2400" dirty="0" smtClean="0">
                <a:solidFill>
                  <a:srgbClr val="800080"/>
                </a:solidFill>
              </a:rPr>
              <a:t> </a:t>
            </a:r>
            <a:r>
              <a:rPr lang="en-US" altLang="zh-CN" sz="2400" dirty="0">
                <a:solidFill>
                  <a:srgbClr val="800080"/>
                </a:solidFill>
                <a:sym typeface="Symbol" pitchFamily="18" charset="2"/>
              </a:rPr>
              <a:t></a:t>
            </a:r>
            <a:r>
              <a:rPr lang="en-US" altLang="zh-CN" sz="2400" i="1" dirty="0">
                <a:solidFill>
                  <a:srgbClr val="800080"/>
                </a:solidFill>
              </a:rPr>
              <a:t>, </a:t>
            </a:r>
            <a:r>
              <a:rPr lang="en-US" altLang="zh-CN" sz="2400" i="1" dirty="0" smtClean="0">
                <a:solidFill>
                  <a:srgbClr val="800080"/>
                </a:solidFill>
                <a:sym typeface="Symbol" pitchFamily="18" charset="2"/>
              </a:rPr>
              <a:t>f</a:t>
            </a:r>
            <a:r>
              <a:rPr lang="en-US" altLang="zh-CN" sz="2400" i="1" dirty="0" smtClean="0">
                <a:solidFill>
                  <a:srgbClr val="800080"/>
                </a:solidFill>
              </a:rPr>
              <a:t>, S</a:t>
            </a:r>
            <a:r>
              <a:rPr lang="en-US" altLang="zh-CN" sz="2400" i="1" baseline="-25000" dirty="0" smtClean="0">
                <a:solidFill>
                  <a:srgbClr val="800080"/>
                </a:solidFill>
              </a:rPr>
              <a:t> </a:t>
            </a:r>
            <a:r>
              <a:rPr lang="en-US" altLang="zh-CN" sz="2400" i="1" dirty="0">
                <a:solidFill>
                  <a:srgbClr val="800080"/>
                </a:solidFill>
              </a:rPr>
              <a:t>, </a:t>
            </a:r>
            <a:r>
              <a:rPr lang="en-US" altLang="zh-CN" sz="2400" i="1" dirty="0" smtClean="0">
                <a:solidFill>
                  <a:srgbClr val="800080"/>
                </a:solidFill>
              </a:rPr>
              <a:t>Z </a:t>
            </a:r>
            <a:r>
              <a:rPr lang="en-US" altLang="zh-CN" sz="2400" dirty="0">
                <a:solidFill>
                  <a:srgbClr val="800080"/>
                </a:solidFill>
              </a:rPr>
              <a:t>)</a:t>
            </a:r>
            <a:r>
              <a:rPr lang="en-US" altLang="zh-CN" sz="2400" dirty="0">
                <a:solidFill>
                  <a:schemeClr val="tx1"/>
                </a:solidFill>
              </a:rPr>
              <a:t>.</a:t>
            </a:r>
          </a:p>
        </p:txBody>
      </p:sp>
      <p:grpSp>
        <p:nvGrpSpPr>
          <p:cNvPr id="2" name="Group 27"/>
          <p:cNvGrpSpPr>
            <a:grpSpLocks/>
          </p:cNvGrpSpPr>
          <p:nvPr/>
        </p:nvGrpSpPr>
        <p:grpSpPr bwMode="auto">
          <a:xfrm>
            <a:off x="3657600" y="3209925"/>
            <a:ext cx="1371600" cy="381000"/>
            <a:chOff x="2448" y="1968"/>
            <a:chExt cx="864" cy="240"/>
          </a:xfrm>
        </p:grpSpPr>
        <p:sp>
          <p:nvSpPr>
            <p:cNvPr id="137240" name="Line 28"/>
            <p:cNvSpPr>
              <a:spLocks noChangeShapeType="1"/>
            </p:cNvSpPr>
            <p:nvPr/>
          </p:nvSpPr>
          <p:spPr bwMode="auto">
            <a:xfrm>
              <a:off x="2448" y="2208"/>
              <a:ext cx="864" cy="0"/>
            </a:xfrm>
            <a:prstGeom prst="line">
              <a:avLst/>
            </a:prstGeom>
            <a:noFill/>
            <a:ln w="9525">
              <a:solidFill>
                <a:schemeClr val="tx1"/>
              </a:solidFill>
              <a:miter lim="800000"/>
              <a:headEnd/>
              <a:tailEnd/>
            </a:ln>
          </p:spPr>
          <p:txBody>
            <a:bodyPr wrap="none"/>
            <a:lstStyle/>
            <a:p>
              <a:endParaRPr lang="zh-CN" altLang="en-US"/>
            </a:p>
          </p:txBody>
        </p:sp>
        <p:sp>
          <p:nvSpPr>
            <p:cNvPr id="137241" name="Line 29"/>
            <p:cNvSpPr>
              <a:spLocks noChangeShapeType="1"/>
            </p:cNvSpPr>
            <p:nvPr/>
          </p:nvSpPr>
          <p:spPr bwMode="auto">
            <a:xfrm flipV="1">
              <a:off x="3312" y="1968"/>
              <a:ext cx="0" cy="240"/>
            </a:xfrm>
            <a:prstGeom prst="line">
              <a:avLst/>
            </a:prstGeom>
            <a:noFill/>
            <a:ln w="9525">
              <a:solidFill>
                <a:schemeClr val="tx1"/>
              </a:solidFill>
              <a:miter lim="800000"/>
              <a:headEnd/>
              <a:tailEnd type="triangle" w="med" len="med"/>
            </a:ln>
          </p:spPr>
          <p:txBody>
            <a:bodyPr wrap="none"/>
            <a:lstStyle/>
            <a:p>
              <a:endParaRPr lang="zh-CN" altLang="en-US"/>
            </a:p>
          </p:txBody>
        </p:sp>
      </p:grpSp>
      <p:grpSp>
        <p:nvGrpSpPr>
          <p:cNvPr id="3" name="Group 30"/>
          <p:cNvGrpSpPr>
            <a:grpSpLocks/>
          </p:cNvGrpSpPr>
          <p:nvPr/>
        </p:nvGrpSpPr>
        <p:grpSpPr bwMode="auto">
          <a:xfrm>
            <a:off x="3657600" y="3209925"/>
            <a:ext cx="1752600" cy="914400"/>
            <a:chOff x="2880" y="1968"/>
            <a:chExt cx="1056" cy="576"/>
          </a:xfrm>
        </p:grpSpPr>
        <p:sp>
          <p:nvSpPr>
            <p:cNvPr id="137238" name="Line 31"/>
            <p:cNvSpPr>
              <a:spLocks noChangeShapeType="1"/>
            </p:cNvSpPr>
            <p:nvPr/>
          </p:nvSpPr>
          <p:spPr bwMode="auto">
            <a:xfrm>
              <a:off x="2880" y="2544"/>
              <a:ext cx="1056" cy="0"/>
            </a:xfrm>
            <a:prstGeom prst="line">
              <a:avLst/>
            </a:prstGeom>
            <a:noFill/>
            <a:ln w="9525">
              <a:solidFill>
                <a:schemeClr val="tx1"/>
              </a:solidFill>
              <a:miter lim="800000"/>
              <a:headEnd/>
              <a:tailEnd/>
            </a:ln>
          </p:spPr>
          <p:txBody>
            <a:bodyPr wrap="none"/>
            <a:lstStyle/>
            <a:p>
              <a:endParaRPr lang="zh-CN" altLang="en-US"/>
            </a:p>
          </p:txBody>
        </p:sp>
        <p:sp>
          <p:nvSpPr>
            <p:cNvPr id="137239" name="Line 32"/>
            <p:cNvSpPr>
              <a:spLocks noChangeShapeType="1"/>
            </p:cNvSpPr>
            <p:nvPr/>
          </p:nvSpPr>
          <p:spPr bwMode="auto">
            <a:xfrm flipV="1">
              <a:off x="3936" y="1968"/>
              <a:ext cx="0" cy="576"/>
            </a:xfrm>
            <a:prstGeom prst="line">
              <a:avLst/>
            </a:prstGeom>
            <a:noFill/>
            <a:ln w="9525">
              <a:solidFill>
                <a:schemeClr val="tx1"/>
              </a:solidFill>
              <a:miter lim="800000"/>
              <a:headEnd/>
              <a:tailEnd type="triangle" w="med" len="med"/>
            </a:ln>
          </p:spPr>
          <p:txBody>
            <a:bodyPr wrap="none"/>
            <a:lstStyle/>
            <a:p>
              <a:endParaRPr lang="zh-CN" altLang="en-US"/>
            </a:p>
          </p:txBody>
        </p:sp>
      </p:grpSp>
      <p:grpSp>
        <p:nvGrpSpPr>
          <p:cNvPr id="4" name="Group 33"/>
          <p:cNvGrpSpPr>
            <a:grpSpLocks/>
          </p:cNvGrpSpPr>
          <p:nvPr/>
        </p:nvGrpSpPr>
        <p:grpSpPr bwMode="auto">
          <a:xfrm>
            <a:off x="3657600" y="3209925"/>
            <a:ext cx="2057400" cy="1447800"/>
            <a:chOff x="2880" y="1968"/>
            <a:chExt cx="1056" cy="576"/>
          </a:xfrm>
        </p:grpSpPr>
        <p:sp>
          <p:nvSpPr>
            <p:cNvPr id="137236" name="Line 34"/>
            <p:cNvSpPr>
              <a:spLocks noChangeShapeType="1"/>
            </p:cNvSpPr>
            <p:nvPr/>
          </p:nvSpPr>
          <p:spPr bwMode="auto">
            <a:xfrm>
              <a:off x="2880" y="2544"/>
              <a:ext cx="1056" cy="0"/>
            </a:xfrm>
            <a:prstGeom prst="line">
              <a:avLst/>
            </a:prstGeom>
            <a:noFill/>
            <a:ln w="9525">
              <a:solidFill>
                <a:schemeClr val="tx1"/>
              </a:solidFill>
              <a:miter lim="800000"/>
              <a:headEnd/>
              <a:tailEnd/>
            </a:ln>
          </p:spPr>
          <p:txBody>
            <a:bodyPr wrap="none"/>
            <a:lstStyle/>
            <a:p>
              <a:endParaRPr lang="zh-CN" altLang="en-US"/>
            </a:p>
          </p:txBody>
        </p:sp>
        <p:sp>
          <p:nvSpPr>
            <p:cNvPr id="137237" name="Line 35"/>
            <p:cNvSpPr>
              <a:spLocks noChangeShapeType="1"/>
            </p:cNvSpPr>
            <p:nvPr/>
          </p:nvSpPr>
          <p:spPr bwMode="auto">
            <a:xfrm flipV="1">
              <a:off x="3936" y="1968"/>
              <a:ext cx="0" cy="576"/>
            </a:xfrm>
            <a:prstGeom prst="line">
              <a:avLst/>
            </a:prstGeom>
            <a:noFill/>
            <a:ln w="9525">
              <a:solidFill>
                <a:schemeClr val="tx1"/>
              </a:solidFill>
              <a:miter lim="800000"/>
              <a:headEnd/>
              <a:tailEnd type="triangle" w="med" len="med"/>
            </a:ln>
          </p:spPr>
          <p:txBody>
            <a:bodyPr wrap="none"/>
            <a:lstStyle/>
            <a:p>
              <a:endParaRPr lang="zh-CN" altLang="en-US"/>
            </a:p>
          </p:txBody>
        </p:sp>
      </p:grpSp>
      <p:grpSp>
        <p:nvGrpSpPr>
          <p:cNvPr id="5" name="Group 36"/>
          <p:cNvGrpSpPr>
            <a:grpSpLocks/>
          </p:cNvGrpSpPr>
          <p:nvPr/>
        </p:nvGrpSpPr>
        <p:grpSpPr bwMode="auto">
          <a:xfrm>
            <a:off x="3657600" y="3209925"/>
            <a:ext cx="2438400" cy="1905000"/>
            <a:chOff x="2880" y="1968"/>
            <a:chExt cx="1056" cy="576"/>
          </a:xfrm>
        </p:grpSpPr>
        <p:sp>
          <p:nvSpPr>
            <p:cNvPr id="137234" name="Line 37"/>
            <p:cNvSpPr>
              <a:spLocks noChangeShapeType="1"/>
            </p:cNvSpPr>
            <p:nvPr/>
          </p:nvSpPr>
          <p:spPr bwMode="auto">
            <a:xfrm>
              <a:off x="2880" y="2544"/>
              <a:ext cx="1056" cy="0"/>
            </a:xfrm>
            <a:prstGeom prst="line">
              <a:avLst/>
            </a:prstGeom>
            <a:noFill/>
            <a:ln w="9525">
              <a:solidFill>
                <a:schemeClr val="tx1"/>
              </a:solidFill>
              <a:miter lim="800000"/>
              <a:headEnd/>
              <a:tailEnd/>
            </a:ln>
          </p:spPr>
          <p:txBody>
            <a:bodyPr wrap="none"/>
            <a:lstStyle/>
            <a:p>
              <a:endParaRPr lang="zh-CN" altLang="en-US"/>
            </a:p>
          </p:txBody>
        </p:sp>
        <p:sp>
          <p:nvSpPr>
            <p:cNvPr id="137235" name="Line 38"/>
            <p:cNvSpPr>
              <a:spLocks noChangeShapeType="1"/>
            </p:cNvSpPr>
            <p:nvPr/>
          </p:nvSpPr>
          <p:spPr bwMode="auto">
            <a:xfrm flipV="1">
              <a:off x="3936" y="1968"/>
              <a:ext cx="0" cy="576"/>
            </a:xfrm>
            <a:prstGeom prst="line">
              <a:avLst/>
            </a:prstGeom>
            <a:noFill/>
            <a:ln w="9525">
              <a:solidFill>
                <a:schemeClr val="tx1"/>
              </a:solidFill>
              <a:miter lim="800000"/>
              <a:headEnd/>
              <a:tailEnd type="triangle" w="med" len="med"/>
            </a:ln>
          </p:spPr>
          <p:txBody>
            <a:bodyPr wrap="none"/>
            <a:lstStyle/>
            <a:p>
              <a:endParaRPr lang="zh-CN" altLang="en-US"/>
            </a:p>
          </p:txBody>
        </p:sp>
      </p:grpSp>
      <p:grpSp>
        <p:nvGrpSpPr>
          <p:cNvPr id="6" name="Group 39"/>
          <p:cNvGrpSpPr>
            <a:grpSpLocks/>
          </p:cNvGrpSpPr>
          <p:nvPr/>
        </p:nvGrpSpPr>
        <p:grpSpPr bwMode="auto">
          <a:xfrm>
            <a:off x="3657600" y="3209925"/>
            <a:ext cx="2895600" cy="2514600"/>
            <a:chOff x="2880" y="1968"/>
            <a:chExt cx="1056" cy="576"/>
          </a:xfrm>
        </p:grpSpPr>
        <p:sp>
          <p:nvSpPr>
            <p:cNvPr id="137232" name="Line 40"/>
            <p:cNvSpPr>
              <a:spLocks noChangeShapeType="1"/>
            </p:cNvSpPr>
            <p:nvPr/>
          </p:nvSpPr>
          <p:spPr bwMode="auto">
            <a:xfrm>
              <a:off x="2880" y="2544"/>
              <a:ext cx="1056" cy="0"/>
            </a:xfrm>
            <a:prstGeom prst="line">
              <a:avLst/>
            </a:prstGeom>
            <a:noFill/>
            <a:ln w="9525">
              <a:solidFill>
                <a:schemeClr val="tx1"/>
              </a:solidFill>
              <a:miter lim="800000"/>
              <a:headEnd/>
              <a:tailEnd/>
            </a:ln>
          </p:spPr>
          <p:txBody>
            <a:bodyPr wrap="none"/>
            <a:lstStyle/>
            <a:p>
              <a:endParaRPr lang="zh-CN" altLang="en-US"/>
            </a:p>
          </p:txBody>
        </p:sp>
        <p:sp>
          <p:nvSpPr>
            <p:cNvPr id="137233" name="Line 41"/>
            <p:cNvSpPr>
              <a:spLocks noChangeShapeType="1"/>
            </p:cNvSpPr>
            <p:nvPr/>
          </p:nvSpPr>
          <p:spPr bwMode="auto">
            <a:xfrm flipV="1">
              <a:off x="3936" y="1968"/>
              <a:ext cx="0" cy="576"/>
            </a:xfrm>
            <a:prstGeom prst="line">
              <a:avLst/>
            </a:prstGeom>
            <a:noFill/>
            <a:ln w="9525">
              <a:solidFill>
                <a:schemeClr val="tx1"/>
              </a:solidFill>
              <a:miter lim="800000"/>
              <a:headEnd/>
              <a:tailEnd type="triangle" w="med" len="med"/>
            </a:ln>
          </p:spPr>
          <p:txBody>
            <a:bodyPr wrap="none"/>
            <a:lstStyle/>
            <a:p>
              <a:endParaRPr lang="zh-CN" altLang="en-US"/>
            </a:p>
          </p:txBody>
        </p:sp>
      </p:grpSp>
      <p:sp>
        <p:nvSpPr>
          <p:cNvPr id="192554" name="Text Box 42"/>
          <p:cNvSpPr txBox="1">
            <a:spLocks noChangeArrowheads="1"/>
          </p:cNvSpPr>
          <p:nvPr/>
        </p:nvSpPr>
        <p:spPr bwMode="auto">
          <a:xfrm>
            <a:off x="6781800" y="4384675"/>
            <a:ext cx="2209800" cy="1508105"/>
          </a:xfrm>
          <a:prstGeom prst="rect">
            <a:avLst/>
          </a:prstGeom>
          <a:noFill/>
          <a:ln w="9525">
            <a:noFill/>
            <a:miter lim="800000"/>
            <a:headEnd/>
            <a:tailEnd/>
          </a:ln>
        </p:spPr>
        <p:txBody>
          <a:bodyPr>
            <a:spAutoFit/>
          </a:bodyPr>
          <a:lstStyle/>
          <a:p>
            <a:pPr>
              <a:buFont typeface="Wingdings" pitchFamily="2" charset="2"/>
              <a:buNone/>
            </a:pPr>
            <a:r>
              <a:rPr lang="en-US" altLang="zh-CN" sz="2400" i="1" dirty="0" smtClean="0">
                <a:solidFill>
                  <a:srgbClr val="800080"/>
                </a:solidFill>
                <a:ea typeface="华文行楷" pitchFamily="2" charset="-122"/>
                <a:sym typeface="Symbol" pitchFamily="18" charset="2"/>
              </a:rPr>
              <a:t>f: K</a:t>
            </a:r>
            <a:r>
              <a:rPr lang="en-US" altLang="zh-CN" sz="2400" dirty="0" smtClean="0">
                <a:solidFill>
                  <a:srgbClr val="800080"/>
                </a:solidFill>
                <a:ea typeface="华文行楷" pitchFamily="2" charset="-122"/>
                <a:sym typeface="Symbol" pitchFamily="18" charset="2"/>
              </a:rPr>
              <a:t> </a:t>
            </a:r>
            <a:r>
              <a:rPr lang="en-US" altLang="zh-CN" sz="2400" dirty="0">
                <a:solidFill>
                  <a:srgbClr val="800080"/>
                </a:solidFill>
                <a:latin typeface="Times New Roman" pitchFamily="18" charset="0"/>
                <a:ea typeface="宋体" pitchFamily="2" charset="-122"/>
                <a:sym typeface="Symbol" pitchFamily="18" charset="2"/>
              </a:rPr>
              <a:t></a:t>
            </a:r>
            <a:r>
              <a:rPr lang="en-US" altLang="zh-CN" sz="2400" i="1" dirty="0">
                <a:solidFill>
                  <a:srgbClr val="800080"/>
                </a:solidFill>
                <a:ea typeface="华文行楷" pitchFamily="2" charset="-122"/>
                <a:sym typeface="Symbol" pitchFamily="18" charset="2"/>
              </a:rPr>
              <a:t> </a:t>
            </a:r>
            <a:r>
              <a:rPr lang="en-US" altLang="zh-CN" sz="2400" dirty="0">
                <a:solidFill>
                  <a:srgbClr val="800080"/>
                </a:solidFill>
                <a:ea typeface="华文行楷" pitchFamily="2" charset="-122"/>
                <a:sym typeface="Symbol" pitchFamily="18" charset="2"/>
              </a:rPr>
              <a:t> </a:t>
            </a:r>
            <a:r>
              <a:rPr lang="en-US" altLang="zh-CN" sz="2400" i="1" dirty="0" smtClean="0">
                <a:solidFill>
                  <a:srgbClr val="800080"/>
                </a:solidFill>
                <a:ea typeface="华文行楷" pitchFamily="2" charset="-122"/>
                <a:sym typeface="Symbol" pitchFamily="18" charset="2"/>
              </a:rPr>
              <a:t>K</a:t>
            </a:r>
            <a:endParaRPr lang="en-US" altLang="zh-CN" sz="2400" dirty="0">
              <a:solidFill>
                <a:srgbClr val="800080"/>
              </a:solidFill>
              <a:latin typeface="Times New Roman" pitchFamily="18" charset="0"/>
              <a:ea typeface="华文行楷" pitchFamily="2" charset="-122"/>
            </a:endParaRPr>
          </a:p>
          <a:p>
            <a:pPr>
              <a:buFont typeface="Wingdings" pitchFamily="2" charset="2"/>
              <a:buChar char=" "/>
            </a:pPr>
            <a:r>
              <a:rPr lang="en-US" altLang="zh-CN" sz="1000" dirty="0">
                <a:latin typeface="Times New Roman" pitchFamily="18" charset="0"/>
              </a:rPr>
              <a:t> </a:t>
            </a:r>
          </a:p>
          <a:p>
            <a:pPr>
              <a:buFont typeface="Wingdings" pitchFamily="2" charset="2"/>
              <a:buNone/>
            </a:pPr>
            <a:r>
              <a:rPr lang="en-US" altLang="zh-CN" sz="2400" i="1" dirty="0" smtClean="0">
                <a:solidFill>
                  <a:srgbClr val="800080"/>
                </a:solidFill>
                <a:ea typeface="华文行楷" pitchFamily="2" charset="-122"/>
              </a:rPr>
              <a:t>S</a:t>
            </a:r>
            <a:r>
              <a:rPr lang="en-US" altLang="zh-CN" sz="2400" dirty="0" smtClean="0">
                <a:solidFill>
                  <a:srgbClr val="800080"/>
                </a:solidFill>
                <a:latin typeface="Times New Roman" pitchFamily="18" charset="0"/>
                <a:ea typeface="华文行楷" pitchFamily="2" charset="-122"/>
                <a:sym typeface="Symbol" pitchFamily="18" charset="2"/>
              </a:rPr>
              <a:t> </a:t>
            </a:r>
            <a:r>
              <a:rPr lang="en-US" altLang="zh-CN" sz="2400" dirty="0">
                <a:solidFill>
                  <a:srgbClr val="800080"/>
                </a:solidFill>
                <a:latin typeface="Times New Roman" pitchFamily="18" charset="0"/>
                <a:ea typeface="华文行楷" pitchFamily="2" charset="-122"/>
                <a:sym typeface="Symbol" pitchFamily="18" charset="2"/>
              </a:rPr>
              <a:t> </a:t>
            </a:r>
            <a:r>
              <a:rPr lang="en-US" altLang="zh-CN" sz="2400" i="1" dirty="0" smtClean="0">
                <a:solidFill>
                  <a:srgbClr val="800080"/>
                </a:solidFill>
                <a:ea typeface="华文行楷" pitchFamily="2" charset="-122"/>
                <a:sym typeface="Symbol" pitchFamily="18" charset="2"/>
              </a:rPr>
              <a:t>K</a:t>
            </a:r>
            <a:endParaRPr lang="en-US" altLang="zh-CN" sz="2400" dirty="0">
              <a:solidFill>
                <a:srgbClr val="800080"/>
              </a:solidFill>
              <a:latin typeface="Times New Roman" pitchFamily="18" charset="0"/>
              <a:ea typeface="华文行楷" pitchFamily="2" charset="-122"/>
            </a:endParaRPr>
          </a:p>
          <a:p>
            <a:pPr>
              <a:buFont typeface="Wingdings" pitchFamily="2" charset="2"/>
              <a:buChar char=" "/>
            </a:pPr>
            <a:r>
              <a:rPr lang="en-US" altLang="zh-CN" sz="1000" dirty="0">
                <a:latin typeface="Times New Roman" pitchFamily="18" charset="0"/>
              </a:rPr>
              <a:t> </a:t>
            </a:r>
          </a:p>
          <a:p>
            <a:pPr>
              <a:buFont typeface="Wingdings" pitchFamily="2" charset="2"/>
              <a:buNone/>
            </a:pPr>
            <a:r>
              <a:rPr lang="en-US" altLang="zh-CN" sz="2400" i="1" dirty="0" smtClean="0">
                <a:solidFill>
                  <a:srgbClr val="800080"/>
                </a:solidFill>
                <a:ea typeface="华文行楷" pitchFamily="2" charset="-122"/>
              </a:rPr>
              <a:t>Z</a:t>
            </a:r>
            <a:r>
              <a:rPr lang="en-US" altLang="zh-CN" sz="2400" dirty="0" smtClean="0">
                <a:solidFill>
                  <a:srgbClr val="800080"/>
                </a:solidFill>
                <a:latin typeface="Times New Roman" pitchFamily="18" charset="0"/>
                <a:ea typeface="华文行楷" pitchFamily="2" charset="-122"/>
                <a:sym typeface="Symbol" pitchFamily="18" charset="2"/>
              </a:rPr>
              <a:t> </a:t>
            </a:r>
            <a:r>
              <a:rPr lang="en-US" altLang="zh-CN" sz="2400" dirty="0">
                <a:solidFill>
                  <a:srgbClr val="800080"/>
                </a:solidFill>
                <a:latin typeface="Times New Roman" pitchFamily="18" charset="0"/>
                <a:ea typeface="华文行楷" pitchFamily="2" charset="-122"/>
                <a:sym typeface="Symbol" pitchFamily="18" charset="2"/>
              </a:rPr>
              <a:t> </a:t>
            </a:r>
            <a:r>
              <a:rPr lang="en-US" altLang="zh-CN" sz="2400" i="1" dirty="0" smtClean="0">
                <a:solidFill>
                  <a:srgbClr val="800080"/>
                </a:solidFill>
                <a:ea typeface="华文行楷" pitchFamily="2" charset="-122"/>
                <a:sym typeface="Symbol" pitchFamily="18" charset="2"/>
              </a:rPr>
              <a:t>K</a:t>
            </a:r>
            <a:endParaRPr lang="en-US" altLang="zh-CN" sz="2400" i="1" dirty="0">
              <a:solidFill>
                <a:srgbClr val="800080"/>
              </a:solidFill>
              <a:ea typeface="华文行楷" pitchFamily="2" charset="-122"/>
              <a:sym typeface="Symbol" pitchFamily="18" charset="2"/>
            </a:endParaRPr>
          </a:p>
        </p:txBody>
      </p:sp>
      <p:sp>
        <p:nvSpPr>
          <p:cNvPr id="137230" name="Text Box 43">
            <a:hlinkClick r:id="rId2" action="ppaction://hlinksldjump"/>
          </p:cNvPr>
          <p:cNvSpPr txBox="1">
            <a:spLocks noChangeArrowheads="1"/>
          </p:cNvSpPr>
          <p:nvPr/>
        </p:nvSpPr>
        <p:spPr bwMode="auto">
          <a:xfrm>
            <a:off x="827088" y="1336675"/>
            <a:ext cx="5689600" cy="579438"/>
          </a:xfrm>
          <a:prstGeom prst="rect">
            <a:avLst/>
          </a:prstGeom>
          <a:noFill/>
          <a:ln w="9525">
            <a:noFill/>
            <a:miter lim="800000"/>
            <a:headEnd/>
            <a:tailEnd/>
          </a:ln>
        </p:spPr>
        <p:txBody>
          <a:bodyPr>
            <a:spAutoFit/>
          </a:bodyPr>
          <a:lstStyle/>
          <a:p>
            <a:pPr>
              <a:buClr>
                <a:srgbClr val="800080"/>
              </a:buClr>
            </a:pPr>
            <a:r>
              <a:rPr lang="en-US" altLang="zh-CN">
                <a:solidFill>
                  <a:srgbClr val="800080"/>
                </a:solidFill>
                <a:latin typeface="楷体_GB2312" pitchFamily="49" charset="-122"/>
              </a:rPr>
              <a:t> </a:t>
            </a:r>
            <a:r>
              <a:rPr lang="zh-CN" altLang="en-US">
                <a:solidFill>
                  <a:srgbClr val="800080"/>
                </a:solidFill>
                <a:latin typeface="楷体_GB2312" pitchFamily="49" charset="-122"/>
              </a:rPr>
              <a:t>确定有限自动机的形式定义</a:t>
            </a:r>
          </a:p>
        </p:txBody>
      </p:sp>
      <p:sp>
        <p:nvSpPr>
          <p:cNvPr id="137231" name="Rectangle 44"/>
          <p:cNvSpPr>
            <a:spLocks noChangeArrowheads="1"/>
          </p:cNvSpPr>
          <p:nvPr/>
        </p:nvSpPr>
        <p:spPr bwMode="auto">
          <a:xfrm>
            <a:off x="1476375" y="188913"/>
            <a:ext cx="4319588" cy="641350"/>
          </a:xfrm>
          <a:prstGeom prst="rect">
            <a:avLst/>
          </a:prstGeom>
          <a:noFill/>
          <a:ln w="9525" algn="ctr">
            <a:noFill/>
            <a:miter lim="800000"/>
            <a:headEnd/>
            <a:tailEnd/>
          </a:ln>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正规语言及其描述</a:t>
            </a:r>
          </a:p>
        </p:txBody>
      </p:sp>
    </p:spTree>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92537"/>
                                        </p:tgtEl>
                                        <p:attrNameLst>
                                          <p:attrName>style.visibility</p:attrName>
                                        </p:attrNameLst>
                                      </p:cBhvr>
                                      <p:to>
                                        <p:strVal val="visible"/>
                                      </p:to>
                                    </p:set>
                                    <p:animEffect transition="in" filter="slide(fromBottom)">
                                      <p:cBhvr>
                                        <p:cTn id="7" dur="500"/>
                                        <p:tgtEl>
                                          <p:spTgt spid="192537"/>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42"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arn(outHorizontal)">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arn(outHorizontal)">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42"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barn(outHorizontal)">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192554"/>
                                        </p:tgtEl>
                                        <p:attrNameLst>
                                          <p:attrName>style.visibility</p:attrName>
                                        </p:attrNameLst>
                                      </p:cBhvr>
                                      <p:to>
                                        <p:strVal val="visible"/>
                                      </p:to>
                                    </p:set>
                                    <p:animEffect transition="in" filter="slide(fromBottom)">
                                      <p:cBhvr>
                                        <p:cTn id="39" dur="500"/>
                                        <p:tgtEl>
                                          <p:spTgt spid="192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37" grpId="0" autoUpdateAnimBg="0"/>
      <p:bldP spid="192554"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1026"/>
          <p:cNvSpPr>
            <a:spLocks noGrp="1" noChangeArrowheads="1"/>
          </p:cNvSpPr>
          <p:nvPr>
            <p:ph type="title"/>
          </p:nvPr>
        </p:nvSpPr>
        <p:spPr/>
        <p:txBody>
          <a:bodyPr/>
          <a:lstStyle/>
          <a:p>
            <a:r>
              <a:rPr lang="zh-CN" altLang="en-US"/>
              <a:t>一个</a:t>
            </a:r>
            <a:r>
              <a:rPr lang="en-US" altLang="zh-CN"/>
              <a:t>DFA </a:t>
            </a:r>
            <a:r>
              <a:rPr lang="zh-CN" altLang="en-US"/>
              <a:t>的例子：</a:t>
            </a:r>
          </a:p>
        </p:txBody>
      </p:sp>
      <p:sp>
        <p:nvSpPr>
          <p:cNvPr id="62467" name="Rectangle 1027"/>
          <p:cNvSpPr>
            <a:spLocks noGrp="1" noChangeArrowheads="1"/>
          </p:cNvSpPr>
          <p:nvPr>
            <p:ph type="body" idx="1"/>
          </p:nvPr>
        </p:nvSpPr>
        <p:spPr/>
        <p:txBody>
          <a:bodyPr/>
          <a:lstStyle/>
          <a:p>
            <a:pPr lvl="1">
              <a:spcBef>
                <a:spcPct val="50000"/>
              </a:spcBef>
              <a:buFontTx/>
              <a:buNone/>
            </a:pPr>
            <a:r>
              <a:rPr lang="en-US" altLang="zh-CN"/>
              <a:t>DFA   M=（{S，U，V，Q}，{a，b}，f，S，{Q}）</a:t>
            </a:r>
            <a:r>
              <a:rPr lang="zh-CN" altLang="en-US"/>
              <a:t>其中</a:t>
            </a:r>
            <a:r>
              <a:rPr lang="en-US" altLang="zh-CN"/>
              <a:t>f</a:t>
            </a:r>
            <a:r>
              <a:rPr lang="zh-CN" altLang="en-US"/>
              <a:t>定义为：</a:t>
            </a:r>
          </a:p>
          <a:p>
            <a:pPr lvl="1">
              <a:spcBef>
                <a:spcPct val="50000"/>
              </a:spcBef>
              <a:buFontTx/>
              <a:buNone/>
            </a:pPr>
            <a:r>
              <a:rPr lang="en-US" altLang="zh-CN"/>
              <a:t>f（S，a）=U		        f（V，a）=U</a:t>
            </a:r>
          </a:p>
          <a:p>
            <a:pPr lvl="1">
              <a:spcBef>
                <a:spcPct val="50000"/>
              </a:spcBef>
              <a:buFontTx/>
              <a:buNone/>
            </a:pPr>
            <a:r>
              <a:rPr lang="en-US" altLang="zh-CN"/>
              <a:t>f（S，b）=V		f（V，b）=Q</a:t>
            </a:r>
          </a:p>
          <a:p>
            <a:pPr lvl="1">
              <a:spcBef>
                <a:spcPct val="50000"/>
              </a:spcBef>
              <a:buFontTx/>
              <a:buNone/>
            </a:pPr>
            <a:r>
              <a:rPr lang="en-US" altLang="zh-CN"/>
              <a:t>f（U，a）=Q		f（Q，a）=Q</a:t>
            </a:r>
          </a:p>
          <a:p>
            <a:pPr lvl="1">
              <a:spcBef>
                <a:spcPct val="50000"/>
              </a:spcBef>
              <a:buFontTx/>
              <a:buNone/>
            </a:pPr>
            <a:r>
              <a:rPr lang="en-US" altLang="zh-CN"/>
              <a:t>f（U，b）=V		f（Q，b）=Q</a:t>
            </a:r>
          </a:p>
          <a:p>
            <a:pPr>
              <a:buSzTx/>
              <a:buFont typeface="Monotype Sorts" pitchFamily="2" charset="2"/>
              <a:buNone/>
            </a:pPr>
            <a:endParaRPr lang="zh-CN" altLang="en-US"/>
          </a:p>
        </p:txBody>
      </p:sp>
    </p:spTree>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 calcmode="lin" valueType="num">
                                      <p:cBhvr additive="base">
                                        <p:cTn id="7" dur="500" fill="hold"/>
                                        <p:tgtEl>
                                          <p:spTgt spid="624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2467">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anim calcmode="lin" valueType="num">
                                      <p:cBhvr additive="base">
                                        <p:cTn id="11" dur="500" fill="hold"/>
                                        <p:tgtEl>
                                          <p:spTgt spid="6246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2467">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62467">
                                            <p:txEl>
                                              <p:pRg st="2" end="2"/>
                                            </p:txEl>
                                          </p:spTgt>
                                        </p:tgtEl>
                                        <p:attrNameLst>
                                          <p:attrName>style.visibility</p:attrName>
                                        </p:attrNameLst>
                                      </p:cBhvr>
                                      <p:to>
                                        <p:strVal val="visible"/>
                                      </p:to>
                                    </p:set>
                                    <p:anim calcmode="lin" valueType="num">
                                      <p:cBhvr additive="base">
                                        <p:cTn id="15" dur="500" fill="hold"/>
                                        <p:tgtEl>
                                          <p:spTgt spid="6246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2467">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62467">
                                            <p:txEl>
                                              <p:pRg st="3" end="3"/>
                                            </p:txEl>
                                          </p:spTgt>
                                        </p:tgtEl>
                                        <p:attrNameLst>
                                          <p:attrName>style.visibility</p:attrName>
                                        </p:attrNameLst>
                                      </p:cBhvr>
                                      <p:to>
                                        <p:strVal val="visible"/>
                                      </p:to>
                                    </p:set>
                                    <p:anim calcmode="lin" valueType="num">
                                      <p:cBhvr additive="base">
                                        <p:cTn id="19" dur="500" fill="hold"/>
                                        <p:tgtEl>
                                          <p:spTgt spid="6246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2467">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62467">
                                            <p:txEl>
                                              <p:pRg st="4" end="4"/>
                                            </p:txEl>
                                          </p:spTgt>
                                        </p:tgtEl>
                                        <p:attrNameLst>
                                          <p:attrName>style.visibility</p:attrName>
                                        </p:attrNameLst>
                                      </p:cBhvr>
                                      <p:to>
                                        <p:strVal val="visible"/>
                                      </p:to>
                                    </p:set>
                                    <p:anim calcmode="lin" valueType="num">
                                      <p:cBhvr additive="base">
                                        <p:cTn id="23" dur="500" fill="hold"/>
                                        <p:tgtEl>
                                          <p:spTgt spid="62467">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2467">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990600" y="457200"/>
            <a:ext cx="7772400" cy="152400"/>
          </a:xfrm>
        </p:spPr>
        <p:txBody>
          <a:bodyPr/>
          <a:lstStyle/>
          <a:p>
            <a:endParaRPr lang="zh-CN" altLang="en-US"/>
          </a:p>
        </p:txBody>
      </p:sp>
      <p:sp>
        <p:nvSpPr>
          <p:cNvPr id="149507" name="Rectangle 3"/>
          <p:cNvSpPr>
            <a:spLocks noGrp="1" noChangeArrowheads="1"/>
          </p:cNvSpPr>
          <p:nvPr>
            <p:ph type="body" idx="1"/>
          </p:nvPr>
        </p:nvSpPr>
        <p:spPr>
          <a:xfrm>
            <a:off x="571472" y="1428736"/>
            <a:ext cx="8001056" cy="4786346"/>
          </a:xfrm>
        </p:spPr>
        <p:txBody>
          <a:bodyPr/>
          <a:lstStyle/>
          <a:p>
            <a:pPr indent="0" algn="just">
              <a:buFont typeface="Monotype Sorts" pitchFamily="2" charset="2"/>
              <a:buNone/>
            </a:pPr>
            <a:r>
              <a:rPr lang="zh-CN" altLang="en-US" sz="3200" dirty="0"/>
              <a:t>一个</a:t>
            </a:r>
            <a:r>
              <a:rPr lang="en-US" altLang="zh-CN" sz="3200" dirty="0"/>
              <a:t>DFA</a:t>
            </a:r>
            <a:r>
              <a:rPr lang="zh-CN" altLang="en-US" sz="3200" dirty="0"/>
              <a:t>可以表示成一个状态图(或称状态转换图)。假定</a:t>
            </a:r>
            <a:r>
              <a:rPr lang="en-US" altLang="zh-CN" sz="3200" dirty="0"/>
              <a:t>DFA M</a:t>
            </a:r>
            <a:r>
              <a:rPr lang="zh-CN" altLang="en-US" sz="3200" dirty="0"/>
              <a:t>含有</a:t>
            </a:r>
            <a:r>
              <a:rPr lang="en-US" altLang="zh-CN" sz="3200" dirty="0"/>
              <a:t>m</a:t>
            </a:r>
            <a:r>
              <a:rPr lang="zh-CN" altLang="en-US" sz="3200" dirty="0"/>
              <a:t>个状态，</a:t>
            </a:r>
            <a:r>
              <a:rPr lang="en-US" altLang="zh-CN" sz="3200" dirty="0"/>
              <a:t>n</a:t>
            </a:r>
            <a:r>
              <a:rPr lang="zh-CN" altLang="en-US" sz="3200" dirty="0"/>
              <a:t>个输入字符，那么这个状态图含有</a:t>
            </a:r>
            <a:r>
              <a:rPr lang="en-US" altLang="zh-CN" sz="3200" dirty="0"/>
              <a:t>m</a:t>
            </a:r>
            <a:r>
              <a:rPr lang="zh-CN" altLang="en-US" sz="3200" dirty="0"/>
              <a:t>个结点，每个结点最多有</a:t>
            </a:r>
            <a:r>
              <a:rPr lang="en-US" altLang="zh-CN" sz="3200" dirty="0"/>
              <a:t>n</a:t>
            </a:r>
            <a:r>
              <a:rPr lang="zh-CN" altLang="en-US" sz="3200" dirty="0"/>
              <a:t>个弧射出，整个图含有唯一一个初态结点和若干个终态结点，初态结点冠以双箭头</a:t>
            </a:r>
            <a:r>
              <a:rPr lang="zh-CN" altLang="en-US" sz="3200" dirty="0">
                <a:latin typeface="Arial" charset="0"/>
                <a:cs typeface="Arial" charset="0"/>
              </a:rPr>
              <a:t>“=&gt;”</a:t>
            </a:r>
            <a:r>
              <a:rPr lang="zh-CN" altLang="en-US" sz="3200" dirty="0"/>
              <a:t>或标以</a:t>
            </a:r>
            <a:r>
              <a:rPr lang="zh-CN" altLang="en-US" sz="3200" dirty="0">
                <a:latin typeface="Arial" charset="0"/>
                <a:cs typeface="Arial" charset="0"/>
              </a:rPr>
              <a:t>“</a:t>
            </a:r>
            <a:r>
              <a:rPr lang="zh-CN" altLang="en-US" sz="3200" dirty="0"/>
              <a:t>-</a:t>
            </a:r>
            <a:r>
              <a:rPr lang="zh-CN" altLang="en-US" sz="3200" dirty="0">
                <a:latin typeface="Arial" charset="0"/>
                <a:cs typeface="Arial" charset="0"/>
              </a:rPr>
              <a:t>”</a:t>
            </a:r>
            <a:r>
              <a:rPr lang="zh-CN" altLang="en-US" sz="3200" dirty="0"/>
              <a:t>，终态结点用双圈表示或标以</a:t>
            </a:r>
            <a:r>
              <a:rPr lang="zh-CN" altLang="en-US" sz="3200" dirty="0">
                <a:latin typeface="Arial" charset="0"/>
                <a:cs typeface="Arial" charset="0"/>
              </a:rPr>
              <a:t>“</a:t>
            </a:r>
            <a:r>
              <a:rPr lang="zh-CN" altLang="en-US" sz="3200" dirty="0"/>
              <a:t>+</a:t>
            </a:r>
            <a:r>
              <a:rPr lang="zh-CN" altLang="en-US" sz="3200" dirty="0">
                <a:latin typeface="Arial" charset="0"/>
                <a:cs typeface="Arial" charset="0"/>
              </a:rPr>
              <a:t>”</a:t>
            </a:r>
            <a:r>
              <a:rPr lang="zh-CN" altLang="en-US" sz="3200" dirty="0"/>
              <a:t>，若 </a:t>
            </a:r>
            <a:r>
              <a:rPr lang="en-US" altLang="zh-CN" sz="3200" dirty="0"/>
              <a:t>f(</a:t>
            </a:r>
            <a:r>
              <a:rPr lang="en-US" altLang="zh-CN" sz="3200" dirty="0" err="1"/>
              <a:t>k</a:t>
            </a:r>
            <a:r>
              <a:rPr lang="en-US" altLang="zh-CN" sz="3200" baseline="-30000" dirty="0" err="1"/>
              <a:t>i</a:t>
            </a:r>
            <a:r>
              <a:rPr lang="en-US" altLang="zh-CN" sz="3200" dirty="0" err="1"/>
              <a:t>,a</a:t>
            </a:r>
            <a:r>
              <a:rPr lang="en-US" altLang="zh-CN" sz="3200" dirty="0"/>
              <a:t>)=</a:t>
            </a:r>
            <a:r>
              <a:rPr lang="en-US" altLang="zh-CN" sz="3200" dirty="0" err="1"/>
              <a:t>k</a:t>
            </a:r>
            <a:r>
              <a:rPr lang="en-US" altLang="zh-CN" sz="3200" baseline="-30000" dirty="0" err="1"/>
              <a:t>j</a:t>
            </a:r>
            <a:r>
              <a:rPr lang="en-US" altLang="zh-CN" sz="3200" dirty="0"/>
              <a:t>，</a:t>
            </a:r>
            <a:r>
              <a:rPr lang="zh-CN" altLang="en-US" sz="3200" dirty="0"/>
              <a:t>则从状态结点</a:t>
            </a:r>
            <a:r>
              <a:rPr lang="en-US" altLang="zh-CN" sz="3200" dirty="0" err="1"/>
              <a:t>k</a:t>
            </a:r>
            <a:r>
              <a:rPr lang="en-US" altLang="zh-CN" sz="3200" baseline="-30000" dirty="0" err="1"/>
              <a:t>i</a:t>
            </a:r>
            <a:r>
              <a:rPr lang="zh-CN" altLang="en-US" sz="3200" dirty="0"/>
              <a:t>到状态结点</a:t>
            </a:r>
            <a:r>
              <a:rPr lang="en-US" altLang="zh-CN" sz="3200" dirty="0" err="1"/>
              <a:t>k</a:t>
            </a:r>
            <a:r>
              <a:rPr lang="en-US" altLang="zh-CN" sz="3200" baseline="-30000" dirty="0" err="1"/>
              <a:t>j</a:t>
            </a:r>
            <a:r>
              <a:rPr lang="zh-CN" altLang="en-US" sz="3200" dirty="0"/>
              <a:t>画标记为</a:t>
            </a:r>
            <a:r>
              <a:rPr lang="en-US" altLang="zh-CN" sz="3200" dirty="0"/>
              <a:t>a</a:t>
            </a:r>
            <a:r>
              <a:rPr lang="zh-CN" altLang="en-US" sz="3200" dirty="0"/>
              <a:t>的弧；</a:t>
            </a:r>
          </a:p>
          <a:p>
            <a:pPr indent="0" algn="just">
              <a:buFont typeface="Monotype Sorts" pitchFamily="2" charset="2"/>
              <a:buNone/>
            </a:pPr>
            <a:r>
              <a:rPr lang="zh-CN" altLang="en-US" sz="3200" dirty="0">
                <a:latin typeface="Arial"/>
              </a:rPr>
              <a:t> </a:t>
            </a:r>
            <a:endParaRPr lang="zh-CN" altLang="en-US" sz="3200" dirty="0"/>
          </a:p>
          <a:p>
            <a:pPr>
              <a:lnSpc>
                <a:spcPct val="90000"/>
              </a:lnSpc>
              <a:buFont typeface="Monotype Sorts" pitchFamily="2" charset="2"/>
              <a:buNone/>
            </a:pPr>
            <a:r>
              <a:rPr lang="zh-CN" altLang="en-US" sz="2800" dirty="0">
                <a:latin typeface="Arial"/>
              </a:rPr>
              <a:t> </a:t>
            </a:r>
            <a:endParaRPr lang="zh-CN" altLang="en-US" sz="2800" dirty="0"/>
          </a:p>
          <a:p>
            <a:pPr>
              <a:lnSpc>
                <a:spcPct val="90000"/>
              </a:lnSpc>
              <a:buFont typeface="Monotype Sorts" pitchFamily="2" charset="2"/>
              <a:buNone/>
            </a:pPr>
            <a:endParaRPr lang="zh-CN" altLang="en-US" sz="2800" dirty="0"/>
          </a:p>
        </p:txBody>
      </p:sp>
    </p:spTree>
  </p:cSld>
  <p:clrMapOvr>
    <a:masterClrMapping/>
  </p:clrMapOvr>
  <p:transition spd="med" advClick="0">
    <p:wipe dir="r"/>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US">
                <a:solidFill>
                  <a:schemeClr val="bg2"/>
                </a:solidFill>
              </a:rPr>
              <a:t> </a:t>
            </a:r>
            <a:r>
              <a:rPr lang="zh-CN" altLang="zh-CN"/>
              <a:t>DFA 的状态图表示</a:t>
            </a:r>
            <a:endParaRPr lang="zh-CN" altLang="en-US"/>
          </a:p>
        </p:txBody>
      </p:sp>
      <p:sp>
        <p:nvSpPr>
          <p:cNvPr id="63491" name="Rectangle 3"/>
          <p:cNvSpPr>
            <a:spLocks noGrp="1" noChangeArrowheads="1"/>
          </p:cNvSpPr>
          <p:nvPr>
            <p:ph type="body" idx="1"/>
          </p:nvPr>
        </p:nvSpPr>
        <p:spPr/>
        <p:txBody>
          <a:bodyPr/>
          <a:lstStyle/>
          <a:p>
            <a:endParaRPr lang="zh-CN" altLang="en-US" dirty="0"/>
          </a:p>
        </p:txBody>
      </p:sp>
      <p:grpSp>
        <p:nvGrpSpPr>
          <p:cNvPr id="2" name="Group 4"/>
          <p:cNvGrpSpPr>
            <a:grpSpLocks/>
          </p:cNvGrpSpPr>
          <p:nvPr/>
        </p:nvGrpSpPr>
        <p:grpSpPr bwMode="auto">
          <a:xfrm>
            <a:off x="1295400" y="2819400"/>
            <a:ext cx="7010400" cy="3276600"/>
            <a:chOff x="816" y="1440"/>
            <a:chExt cx="4416" cy="2064"/>
          </a:xfrm>
        </p:grpSpPr>
        <p:grpSp>
          <p:nvGrpSpPr>
            <p:cNvPr id="3" name="Group 5"/>
            <p:cNvGrpSpPr>
              <a:grpSpLocks/>
            </p:cNvGrpSpPr>
            <p:nvPr/>
          </p:nvGrpSpPr>
          <p:grpSpPr bwMode="auto">
            <a:xfrm>
              <a:off x="816" y="1440"/>
              <a:ext cx="4416" cy="2064"/>
              <a:chOff x="816" y="1440"/>
              <a:chExt cx="4416" cy="2064"/>
            </a:xfrm>
          </p:grpSpPr>
          <p:grpSp>
            <p:nvGrpSpPr>
              <p:cNvPr id="4" name="Group 6"/>
              <p:cNvGrpSpPr>
                <a:grpSpLocks/>
              </p:cNvGrpSpPr>
              <p:nvPr/>
            </p:nvGrpSpPr>
            <p:grpSpPr bwMode="auto">
              <a:xfrm>
                <a:off x="1440" y="1440"/>
                <a:ext cx="3792" cy="2064"/>
                <a:chOff x="1296" y="1440"/>
                <a:chExt cx="3792" cy="2064"/>
              </a:xfrm>
            </p:grpSpPr>
            <p:grpSp>
              <p:nvGrpSpPr>
                <p:cNvPr id="5" name="Group 7"/>
                <p:cNvGrpSpPr>
                  <a:grpSpLocks/>
                </p:cNvGrpSpPr>
                <p:nvPr/>
              </p:nvGrpSpPr>
              <p:grpSpPr bwMode="auto">
                <a:xfrm>
                  <a:off x="1296" y="1440"/>
                  <a:ext cx="3792" cy="2064"/>
                  <a:chOff x="1440" y="1440"/>
                  <a:chExt cx="3792" cy="2064"/>
                </a:xfrm>
              </p:grpSpPr>
              <p:sp>
                <p:nvSpPr>
                  <p:cNvPr id="63496" name="Text Box 8"/>
                  <p:cNvSpPr txBox="1">
                    <a:spLocks noChangeArrowheads="1"/>
                  </p:cNvSpPr>
                  <p:nvPr/>
                </p:nvSpPr>
                <p:spPr bwMode="auto">
                  <a:xfrm>
                    <a:off x="4032" y="3120"/>
                    <a:ext cx="288" cy="288"/>
                  </a:xfrm>
                  <a:prstGeom prst="rect">
                    <a:avLst/>
                  </a:prstGeom>
                  <a:noFill/>
                  <a:ln w="9525">
                    <a:noFill/>
                    <a:miter lim="800000"/>
                    <a:headEnd/>
                    <a:tailEnd/>
                  </a:ln>
                  <a:effectLst/>
                </p:spPr>
                <p:txBody>
                  <a:bodyPr>
                    <a:spAutoFit/>
                  </a:bodyPr>
                  <a:lstStyle/>
                  <a:p>
                    <a:pPr eaLnBrk="1" hangingPunct="1">
                      <a:spcBef>
                        <a:spcPct val="50000"/>
                      </a:spcBef>
                      <a:buNone/>
                    </a:pPr>
                    <a:r>
                      <a:rPr kumimoji="1" lang="en-US" altLang="zh-CN" sz="2400" b="0" i="0" u="none" dirty="0"/>
                      <a:t>b</a:t>
                    </a:r>
                  </a:p>
                </p:txBody>
              </p:sp>
              <p:grpSp>
                <p:nvGrpSpPr>
                  <p:cNvPr id="6" name="Group 9"/>
                  <p:cNvGrpSpPr>
                    <a:grpSpLocks/>
                  </p:cNvGrpSpPr>
                  <p:nvPr/>
                </p:nvGrpSpPr>
                <p:grpSpPr bwMode="auto">
                  <a:xfrm>
                    <a:off x="1440" y="1440"/>
                    <a:ext cx="3600" cy="2064"/>
                    <a:chOff x="1488" y="1344"/>
                    <a:chExt cx="3600" cy="2064"/>
                  </a:xfrm>
                </p:grpSpPr>
                <p:sp>
                  <p:nvSpPr>
                    <p:cNvPr id="63498" name="Oval 10"/>
                    <p:cNvSpPr>
                      <a:spLocks noChangeArrowheads="1"/>
                    </p:cNvSpPr>
                    <p:nvPr/>
                  </p:nvSpPr>
                  <p:spPr bwMode="auto">
                    <a:xfrm>
                      <a:off x="1488" y="2112"/>
                      <a:ext cx="480" cy="480"/>
                    </a:xfrm>
                    <a:prstGeom prst="ellipse">
                      <a:avLst/>
                    </a:prstGeom>
                    <a:solidFill>
                      <a:srgbClr val="FFFFFF"/>
                    </a:solidFill>
                    <a:ln w="9525">
                      <a:solidFill>
                        <a:schemeClr val="tx1"/>
                      </a:solidFill>
                      <a:round/>
                      <a:headEnd/>
                      <a:tailEnd/>
                    </a:ln>
                    <a:effectLst/>
                  </p:spPr>
                  <p:txBody>
                    <a:bodyPr wrap="none" anchor="ctr"/>
                    <a:lstStyle/>
                    <a:p>
                      <a:pPr algn="ctr" eaLnBrk="1" hangingPunct="1">
                        <a:buNone/>
                      </a:pPr>
                      <a:r>
                        <a:rPr kumimoji="1" lang="en-US" altLang="zh-CN" sz="2400" b="0" i="0" u="none" dirty="0"/>
                        <a:t>S</a:t>
                      </a:r>
                    </a:p>
                  </p:txBody>
                </p:sp>
                <p:grpSp>
                  <p:nvGrpSpPr>
                    <p:cNvPr id="7" name="Group 11"/>
                    <p:cNvGrpSpPr>
                      <a:grpSpLocks/>
                    </p:cNvGrpSpPr>
                    <p:nvPr/>
                  </p:nvGrpSpPr>
                  <p:grpSpPr bwMode="auto">
                    <a:xfrm>
                      <a:off x="2976" y="1344"/>
                      <a:ext cx="528" cy="2064"/>
                      <a:chOff x="2976" y="1344"/>
                      <a:chExt cx="528" cy="2064"/>
                    </a:xfrm>
                  </p:grpSpPr>
                  <p:grpSp>
                    <p:nvGrpSpPr>
                      <p:cNvPr id="8" name="Group 12"/>
                      <p:cNvGrpSpPr>
                        <a:grpSpLocks/>
                      </p:cNvGrpSpPr>
                      <p:nvPr/>
                    </p:nvGrpSpPr>
                    <p:grpSpPr bwMode="auto">
                      <a:xfrm>
                        <a:off x="2976" y="1584"/>
                        <a:ext cx="528" cy="1584"/>
                        <a:chOff x="2976" y="1584"/>
                        <a:chExt cx="528" cy="1584"/>
                      </a:xfrm>
                    </p:grpSpPr>
                    <p:cxnSp>
                      <p:nvCxnSpPr>
                        <p:cNvPr id="63501" name="AutoShape 13"/>
                        <p:cNvCxnSpPr>
                          <a:cxnSpLocks noChangeShapeType="1"/>
                          <a:stCxn id="63503" idx="2"/>
                          <a:endCxn id="63504" idx="2"/>
                        </p:cNvCxnSpPr>
                        <p:nvPr/>
                      </p:nvCxnSpPr>
                      <p:spPr bwMode="auto">
                        <a:xfrm rot="10800000" flipV="1">
                          <a:off x="2976" y="1584"/>
                          <a:ext cx="48" cy="1584"/>
                        </a:xfrm>
                        <a:prstGeom prst="curvedConnector3">
                          <a:avLst>
                            <a:gd name="adj1" fmla="val 789583"/>
                          </a:avLst>
                        </a:prstGeom>
                        <a:noFill/>
                        <a:ln w="9525">
                          <a:solidFill>
                            <a:schemeClr val="tx1"/>
                          </a:solidFill>
                          <a:round/>
                          <a:headEnd/>
                          <a:tailEnd type="triangle" w="med" len="med"/>
                        </a:ln>
                        <a:effectLst/>
                      </p:spPr>
                    </p:cxnSp>
                    <p:cxnSp>
                      <p:nvCxnSpPr>
                        <p:cNvPr id="63502" name="AutoShape 14"/>
                        <p:cNvCxnSpPr>
                          <a:cxnSpLocks noChangeShapeType="1"/>
                          <a:stCxn id="63504" idx="6"/>
                          <a:endCxn id="63503" idx="6"/>
                        </p:cNvCxnSpPr>
                        <p:nvPr/>
                      </p:nvCxnSpPr>
                      <p:spPr bwMode="auto">
                        <a:xfrm flipV="1">
                          <a:off x="3456" y="1584"/>
                          <a:ext cx="48" cy="1584"/>
                        </a:xfrm>
                        <a:prstGeom prst="curvedConnector3">
                          <a:avLst>
                            <a:gd name="adj1" fmla="val 756245"/>
                          </a:avLst>
                        </a:prstGeom>
                        <a:noFill/>
                        <a:ln w="9525">
                          <a:solidFill>
                            <a:schemeClr val="tx1"/>
                          </a:solidFill>
                          <a:round/>
                          <a:headEnd/>
                          <a:tailEnd type="triangle" w="med" len="med"/>
                        </a:ln>
                        <a:effectLst/>
                      </p:spPr>
                    </p:cxnSp>
                  </p:grpSp>
                  <p:sp>
                    <p:nvSpPr>
                      <p:cNvPr id="63503" name="Oval 15"/>
                      <p:cNvSpPr>
                        <a:spLocks noChangeArrowheads="1"/>
                      </p:cNvSpPr>
                      <p:nvPr/>
                    </p:nvSpPr>
                    <p:spPr bwMode="auto">
                      <a:xfrm>
                        <a:off x="3024" y="1344"/>
                        <a:ext cx="480" cy="480"/>
                      </a:xfrm>
                      <a:prstGeom prst="ellipse">
                        <a:avLst/>
                      </a:prstGeom>
                      <a:solidFill>
                        <a:srgbClr val="FFFFFF"/>
                      </a:solidFill>
                      <a:ln w="9525">
                        <a:solidFill>
                          <a:schemeClr val="tx1"/>
                        </a:solidFill>
                        <a:round/>
                        <a:headEnd/>
                        <a:tailEnd/>
                      </a:ln>
                      <a:effectLst/>
                    </p:spPr>
                    <p:txBody>
                      <a:bodyPr wrap="none" anchor="ctr"/>
                      <a:lstStyle/>
                      <a:p>
                        <a:pPr algn="ctr" eaLnBrk="1" hangingPunct="1">
                          <a:buNone/>
                        </a:pPr>
                        <a:r>
                          <a:rPr kumimoji="1" lang="en-US" altLang="zh-CN" sz="2400" b="0" i="0" u="none" dirty="0"/>
                          <a:t>U</a:t>
                        </a:r>
                      </a:p>
                    </p:txBody>
                  </p:sp>
                  <p:sp>
                    <p:nvSpPr>
                      <p:cNvPr id="63504" name="Oval 16"/>
                      <p:cNvSpPr>
                        <a:spLocks noChangeArrowheads="1"/>
                      </p:cNvSpPr>
                      <p:nvPr/>
                    </p:nvSpPr>
                    <p:spPr bwMode="auto">
                      <a:xfrm>
                        <a:off x="2976" y="2928"/>
                        <a:ext cx="480" cy="480"/>
                      </a:xfrm>
                      <a:prstGeom prst="ellipse">
                        <a:avLst/>
                      </a:prstGeom>
                      <a:solidFill>
                        <a:srgbClr val="FFFFFF"/>
                      </a:solidFill>
                      <a:ln w="9525">
                        <a:solidFill>
                          <a:schemeClr val="tx1"/>
                        </a:solidFill>
                        <a:round/>
                        <a:headEnd/>
                        <a:tailEnd/>
                      </a:ln>
                      <a:effectLst/>
                    </p:spPr>
                    <p:txBody>
                      <a:bodyPr wrap="none" anchor="ctr"/>
                      <a:lstStyle/>
                      <a:p>
                        <a:pPr algn="ctr" eaLnBrk="1" hangingPunct="1">
                          <a:buNone/>
                        </a:pPr>
                        <a:r>
                          <a:rPr kumimoji="1" lang="en-US" altLang="zh-CN" sz="2400" b="0" i="0" u="none" dirty="0"/>
                          <a:t>V</a:t>
                        </a:r>
                      </a:p>
                    </p:txBody>
                  </p:sp>
                </p:grpSp>
                <p:grpSp>
                  <p:nvGrpSpPr>
                    <p:cNvPr id="9" name="Group 17"/>
                    <p:cNvGrpSpPr>
                      <a:grpSpLocks/>
                    </p:cNvGrpSpPr>
                    <p:nvPr/>
                  </p:nvGrpSpPr>
                  <p:grpSpPr bwMode="auto">
                    <a:xfrm>
                      <a:off x="4512" y="2160"/>
                      <a:ext cx="576" cy="576"/>
                      <a:chOff x="4032" y="2160"/>
                      <a:chExt cx="576" cy="576"/>
                    </a:xfrm>
                  </p:grpSpPr>
                  <p:sp>
                    <p:nvSpPr>
                      <p:cNvPr id="63506" name="Oval 18"/>
                      <p:cNvSpPr>
                        <a:spLocks noChangeArrowheads="1"/>
                      </p:cNvSpPr>
                      <p:nvPr/>
                    </p:nvSpPr>
                    <p:spPr bwMode="auto">
                      <a:xfrm>
                        <a:off x="4032" y="2160"/>
                        <a:ext cx="576" cy="576"/>
                      </a:xfrm>
                      <a:prstGeom prst="ellipse">
                        <a:avLst/>
                      </a:prstGeom>
                      <a:solidFill>
                        <a:srgbClr val="FFFFFF"/>
                      </a:solidFill>
                      <a:ln w="9525">
                        <a:solidFill>
                          <a:schemeClr val="tx1"/>
                        </a:solidFill>
                        <a:round/>
                        <a:headEnd/>
                        <a:tailEnd/>
                      </a:ln>
                      <a:effectLst/>
                    </p:spPr>
                    <p:txBody>
                      <a:bodyPr wrap="none" anchor="ctr"/>
                      <a:lstStyle/>
                      <a:p>
                        <a:endParaRPr lang="zh-CN" altLang="en-US"/>
                      </a:p>
                    </p:txBody>
                  </p:sp>
                  <p:sp>
                    <p:nvSpPr>
                      <p:cNvPr id="63507" name="Oval 19"/>
                      <p:cNvSpPr>
                        <a:spLocks noChangeArrowheads="1"/>
                      </p:cNvSpPr>
                      <p:nvPr/>
                    </p:nvSpPr>
                    <p:spPr bwMode="auto">
                      <a:xfrm>
                        <a:off x="4080" y="2208"/>
                        <a:ext cx="480" cy="480"/>
                      </a:xfrm>
                      <a:prstGeom prst="ellipse">
                        <a:avLst/>
                      </a:prstGeom>
                      <a:solidFill>
                        <a:srgbClr val="FFFFFF"/>
                      </a:solidFill>
                      <a:ln w="9525">
                        <a:solidFill>
                          <a:schemeClr val="tx1"/>
                        </a:solidFill>
                        <a:round/>
                        <a:headEnd/>
                        <a:tailEnd/>
                      </a:ln>
                      <a:effectLst/>
                    </p:spPr>
                    <p:txBody>
                      <a:bodyPr wrap="none" anchor="ctr"/>
                      <a:lstStyle/>
                      <a:p>
                        <a:pPr algn="ctr" eaLnBrk="1" hangingPunct="1">
                          <a:buNone/>
                        </a:pPr>
                        <a:r>
                          <a:rPr kumimoji="1" lang="en-US" altLang="zh-CN" sz="2400" b="0" i="0" u="none" dirty="0"/>
                          <a:t>Q</a:t>
                        </a:r>
                      </a:p>
                    </p:txBody>
                  </p:sp>
                </p:grpSp>
              </p:grpSp>
              <p:cxnSp>
                <p:nvCxnSpPr>
                  <p:cNvPr id="63508" name="AutoShape 20"/>
                  <p:cNvCxnSpPr>
                    <a:cxnSpLocks noChangeShapeType="1"/>
                    <a:stCxn id="63498" idx="0"/>
                    <a:endCxn id="63503" idx="2"/>
                  </p:cNvCxnSpPr>
                  <p:nvPr/>
                </p:nvCxnSpPr>
                <p:spPr bwMode="auto">
                  <a:xfrm rot="16200000">
                    <a:off x="2064" y="1296"/>
                    <a:ext cx="528" cy="1296"/>
                  </a:xfrm>
                  <a:prstGeom prst="curvedConnector2">
                    <a:avLst/>
                  </a:prstGeom>
                  <a:noFill/>
                  <a:ln w="9525">
                    <a:solidFill>
                      <a:schemeClr val="tx1"/>
                    </a:solidFill>
                    <a:round/>
                    <a:headEnd/>
                    <a:tailEnd type="triangle" w="med" len="med"/>
                  </a:ln>
                  <a:effectLst/>
                </p:spPr>
              </p:cxnSp>
              <p:sp>
                <p:nvSpPr>
                  <p:cNvPr id="63509" name="Text Box 21"/>
                  <p:cNvSpPr txBox="1">
                    <a:spLocks noChangeArrowheads="1"/>
                  </p:cNvSpPr>
                  <p:nvPr/>
                </p:nvSpPr>
                <p:spPr bwMode="auto">
                  <a:xfrm>
                    <a:off x="1920" y="1584"/>
                    <a:ext cx="336" cy="288"/>
                  </a:xfrm>
                  <a:prstGeom prst="rect">
                    <a:avLst/>
                  </a:prstGeom>
                  <a:noFill/>
                  <a:ln w="9525">
                    <a:noFill/>
                    <a:miter lim="800000"/>
                    <a:headEnd/>
                    <a:tailEnd/>
                  </a:ln>
                  <a:effectLst/>
                </p:spPr>
                <p:txBody>
                  <a:bodyPr>
                    <a:spAutoFit/>
                  </a:bodyPr>
                  <a:lstStyle/>
                  <a:p>
                    <a:pPr eaLnBrk="1" hangingPunct="1">
                      <a:spcBef>
                        <a:spcPct val="50000"/>
                      </a:spcBef>
                      <a:buNone/>
                    </a:pPr>
                    <a:r>
                      <a:rPr kumimoji="1" lang="en-US" altLang="zh-CN" sz="2400" b="0" i="0" u="none" dirty="0"/>
                      <a:t>a</a:t>
                    </a:r>
                  </a:p>
                </p:txBody>
              </p:sp>
              <p:sp>
                <p:nvSpPr>
                  <p:cNvPr id="63510" name="Text Box 22"/>
                  <p:cNvSpPr txBox="1">
                    <a:spLocks noChangeArrowheads="1"/>
                  </p:cNvSpPr>
                  <p:nvPr/>
                </p:nvSpPr>
                <p:spPr bwMode="auto">
                  <a:xfrm>
                    <a:off x="3984" y="1536"/>
                    <a:ext cx="336" cy="288"/>
                  </a:xfrm>
                  <a:prstGeom prst="rect">
                    <a:avLst/>
                  </a:prstGeom>
                  <a:noFill/>
                  <a:ln w="9525">
                    <a:noFill/>
                    <a:miter lim="800000"/>
                    <a:headEnd/>
                    <a:tailEnd/>
                  </a:ln>
                  <a:effectLst/>
                </p:spPr>
                <p:txBody>
                  <a:bodyPr>
                    <a:spAutoFit/>
                  </a:bodyPr>
                  <a:lstStyle/>
                  <a:p>
                    <a:pPr eaLnBrk="1" hangingPunct="1">
                      <a:spcBef>
                        <a:spcPct val="50000"/>
                      </a:spcBef>
                      <a:buNone/>
                    </a:pPr>
                    <a:r>
                      <a:rPr kumimoji="1" lang="en-US" altLang="zh-CN" sz="2400" b="0" i="0" u="none" dirty="0"/>
                      <a:t>a</a:t>
                    </a:r>
                  </a:p>
                </p:txBody>
              </p:sp>
              <p:sp>
                <p:nvSpPr>
                  <p:cNvPr id="63511" name="Text Box 23"/>
                  <p:cNvSpPr txBox="1">
                    <a:spLocks noChangeArrowheads="1"/>
                  </p:cNvSpPr>
                  <p:nvPr/>
                </p:nvSpPr>
                <p:spPr bwMode="auto">
                  <a:xfrm>
                    <a:off x="3792" y="2160"/>
                    <a:ext cx="336" cy="288"/>
                  </a:xfrm>
                  <a:prstGeom prst="rect">
                    <a:avLst/>
                  </a:prstGeom>
                  <a:noFill/>
                  <a:ln w="9525">
                    <a:noFill/>
                    <a:miter lim="800000"/>
                    <a:headEnd/>
                    <a:tailEnd/>
                  </a:ln>
                  <a:effectLst/>
                </p:spPr>
                <p:txBody>
                  <a:bodyPr>
                    <a:spAutoFit/>
                  </a:bodyPr>
                  <a:lstStyle/>
                  <a:p>
                    <a:pPr eaLnBrk="1" hangingPunct="1">
                      <a:spcBef>
                        <a:spcPct val="50000"/>
                      </a:spcBef>
                      <a:buNone/>
                    </a:pPr>
                    <a:r>
                      <a:rPr kumimoji="1" lang="en-US" altLang="zh-CN" sz="2400" b="0" i="0" u="none" dirty="0"/>
                      <a:t>a</a:t>
                    </a:r>
                  </a:p>
                </p:txBody>
              </p:sp>
              <p:sp>
                <p:nvSpPr>
                  <p:cNvPr id="63512" name="Text Box 24"/>
                  <p:cNvSpPr txBox="1">
                    <a:spLocks noChangeArrowheads="1"/>
                  </p:cNvSpPr>
                  <p:nvPr/>
                </p:nvSpPr>
                <p:spPr bwMode="auto">
                  <a:xfrm>
                    <a:off x="1968" y="3024"/>
                    <a:ext cx="288" cy="288"/>
                  </a:xfrm>
                  <a:prstGeom prst="rect">
                    <a:avLst/>
                  </a:prstGeom>
                  <a:noFill/>
                  <a:ln w="9525">
                    <a:noFill/>
                    <a:miter lim="800000"/>
                    <a:headEnd/>
                    <a:tailEnd/>
                  </a:ln>
                  <a:effectLst/>
                </p:spPr>
                <p:txBody>
                  <a:bodyPr>
                    <a:spAutoFit/>
                  </a:bodyPr>
                  <a:lstStyle/>
                  <a:p>
                    <a:pPr eaLnBrk="1" hangingPunct="1">
                      <a:spcBef>
                        <a:spcPct val="50000"/>
                      </a:spcBef>
                      <a:buNone/>
                    </a:pPr>
                    <a:r>
                      <a:rPr kumimoji="1" lang="en-US" altLang="zh-CN" sz="2400" b="0" i="0" u="none" dirty="0"/>
                      <a:t>b</a:t>
                    </a:r>
                  </a:p>
                </p:txBody>
              </p:sp>
              <p:sp>
                <p:nvSpPr>
                  <p:cNvPr id="63513" name="Text Box 25"/>
                  <p:cNvSpPr txBox="1">
                    <a:spLocks noChangeArrowheads="1"/>
                  </p:cNvSpPr>
                  <p:nvPr/>
                </p:nvSpPr>
                <p:spPr bwMode="auto">
                  <a:xfrm>
                    <a:off x="4704" y="1872"/>
                    <a:ext cx="528" cy="288"/>
                  </a:xfrm>
                  <a:prstGeom prst="rect">
                    <a:avLst/>
                  </a:prstGeom>
                  <a:noFill/>
                  <a:ln w="9525">
                    <a:noFill/>
                    <a:miter lim="800000"/>
                    <a:headEnd/>
                    <a:tailEnd/>
                  </a:ln>
                  <a:effectLst/>
                </p:spPr>
                <p:txBody>
                  <a:bodyPr>
                    <a:spAutoFit/>
                  </a:bodyPr>
                  <a:lstStyle/>
                  <a:p>
                    <a:pPr eaLnBrk="1" hangingPunct="1">
                      <a:spcBef>
                        <a:spcPct val="50000"/>
                      </a:spcBef>
                      <a:buNone/>
                    </a:pPr>
                    <a:r>
                      <a:rPr kumimoji="1" lang="en-US" altLang="zh-CN" sz="2400" b="0" i="0" u="none" dirty="0" err="1"/>
                      <a:t>a，b</a:t>
                    </a:r>
                    <a:endParaRPr kumimoji="1" lang="en-US" altLang="zh-CN" sz="2400" b="0" i="0" u="none" dirty="0"/>
                  </a:p>
                </p:txBody>
              </p:sp>
            </p:grpSp>
            <p:grpSp>
              <p:nvGrpSpPr>
                <p:cNvPr id="10" name="Group 26"/>
                <p:cNvGrpSpPr>
                  <a:grpSpLocks/>
                </p:cNvGrpSpPr>
                <p:nvPr/>
              </p:nvGrpSpPr>
              <p:grpSpPr bwMode="auto">
                <a:xfrm>
                  <a:off x="3264" y="1680"/>
                  <a:ext cx="1344" cy="1584"/>
                  <a:chOff x="3408" y="1680"/>
                  <a:chExt cx="1344" cy="1584"/>
                </a:xfrm>
              </p:grpSpPr>
              <p:cxnSp>
                <p:nvCxnSpPr>
                  <p:cNvPr id="63515" name="AutoShape 27"/>
                  <p:cNvCxnSpPr>
                    <a:cxnSpLocks noChangeShapeType="1"/>
                    <a:stCxn id="63503" idx="6"/>
                    <a:endCxn id="63507" idx="0"/>
                  </p:cNvCxnSpPr>
                  <p:nvPr/>
                </p:nvCxnSpPr>
                <p:spPr bwMode="auto">
                  <a:xfrm>
                    <a:off x="3456" y="1680"/>
                    <a:ext cx="1296" cy="624"/>
                  </a:xfrm>
                  <a:prstGeom prst="curvedConnector2">
                    <a:avLst/>
                  </a:prstGeom>
                  <a:noFill/>
                  <a:ln w="9525">
                    <a:solidFill>
                      <a:schemeClr val="tx1"/>
                    </a:solidFill>
                    <a:round/>
                    <a:headEnd/>
                    <a:tailEnd type="triangle" w="med" len="med"/>
                  </a:ln>
                  <a:effectLst/>
                </p:spPr>
              </p:cxnSp>
              <p:cxnSp>
                <p:nvCxnSpPr>
                  <p:cNvPr id="63516" name="AutoShape 28"/>
                  <p:cNvCxnSpPr>
                    <a:cxnSpLocks noChangeShapeType="1"/>
                    <a:stCxn id="63504" idx="6"/>
                    <a:endCxn id="63507" idx="4"/>
                  </p:cNvCxnSpPr>
                  <p:nvPr/>
                </p:nvCxnSpPr>
                <p:spPr bwMode="auto">
                  <a:xfrm flipV="1">
                    <a:off x="3408" y="2784"/>
                    <a:ext cx="1344" cy="480"/>
                  </a:xfrm>
                  <a:prstGeom prst="curvedConnector2">
                    <a:avLst/>
                  </a:prstGeom>
                  <a:noFill/>
                  <a:ln w="9525">
                    <a:solidFill>
                      <a:schemeClr val="tx1"/>
                    </a:solidFill>
                    <a:round/>
                    <a:headEnd/>
                    <a:tailEnd type="triangle" w="med" len="med"/>
                  </a:ln>
                  <a:effectLst/>
                </p:spPr>
              </p:cxnSp>
            </p:grpSp>
          </p:grpSp>
          <p:sp>
            <p:nvSpPr>
              <p:cNvPr id="63517" name="AutoShape 29"/>
              <p:cNvSpPr>
                <a:spLocks noChangeArrowheads="1"/>
              </p:cNvSpPr>
              <p:nvPr/>
            </p:nvSpPr>
            <p:spPr bwMode="auto">
              <a:xfrm>
                <a:off x="816" y="2256"/>
                <a:ext cx="480" cy="384"/>
              </a:xfrm>
              <a:prstGeom prst="rightArrow">
                <a:avLst>
                  <a:gd name="adj1" fmla="val 50000"/>
                  <a:gd name="adj2" fmla="val 31250"/>
                </a:avLst>
              </a:prstGeom>
              <a:solidFill>
                <a:schemeClr val="accent1"/>
              </a:solidFill>
              <a:ln w="9525">
                <a:solidFill>
                  <a:schemeClr val="tx1"/>
                </a:solidFill>
                <a:miter lim="800000"/>
                <a:headEnd/>
                <a:tailEnd/>
              </a:ln>
              <a:effectLst/>
            </p:spPr>
            <p:txBody>
              <a:bodyPr wrap="none" anchor="ctr"/>
              <a:lstStyle/>
              <a:p>
                <a:endParaRPr lang="zh-CN" altLang="en-US"/>
              </a:p>
            </p:txBody>
          </p:sp>
        </p:grpSp>
        <p:grpSp>
          <p:nvGrpSpPr>
            <p:cNvPr id="11" name="Group 30"/>
            <p:cNvGrpSpPr>
              <a:grpSpLocks/>
            </p:cNvGrpSpPr>
            <p:nvPr/>
          </p:nvGrpSpPr>
          <p:grpSpPr bwMode="auto">
            <a:xfrm>
              <a:off x="1680" y="2256"/>
              <a:ext cx="3312" cy="1008"/>
              <a:chOff x="1680" y="2256"/>
              <a:chExt cx="3312" cy="1008"/>
            </a:xfrm>
          </p:grpSpPr>
          <p:cxnSp>
            <p:nvCxnSpPr>
              <p:cNvPr id="63519" name="AutoShape 31"/>
              <p:cNvCxnSpPr>
                <a:cxnSpLocks noChangeShapeType="1"/>
                <a:stCxn id="63498" idx="4"/>
                <a:endCxn id="63504" idx="2"/>
              </p:cNvCxnSpPr>
              <p:nvPr/>
            </p:nvCxnSpPr>
            <p:spPr bwMode="auto">
              <a:xfrm rot="16200000" flipH="1">
                <a:off x="2016" y="2352"/>
                <a:ext cx="576" cy="1248"/>
              </a:xfrm>
              <a:prstGeom prst="curvedConnector2">
                <a:avLst/>
              </a:prstGeom>
              <a:noFill/>
              <a:ln w="9525">
                <a:solidFill>
                  <a:schemeClr val="tx1"/>
                </a:solidFill>
                <a:round/>
                <a:headEnd/>
                <a:tailEnd type="triangle" w="med" len="med"/>
              </a:ln>
              <a:effectLst/>
            </p:spPr>
          </p:cxnSp>
          <p:cxnSp>
            <p:nvCxnSpPr>
              <p:cNvPr id="63520" name="AutoShape 32"/>
              <p:cNvCxnSpPr>
                <a:cxnSpLocks noChangeShapeType="1"/>
                <a:stCxn id="63506" idx="0"/>
                <a:endCxn id="63507" idx="6"/>
              </p:cNvCxnSpPr>
              <p:nvPr/>
            </p:nvCxnSpPr>
            <p:spPr bwMode="auto">
              <a:xfrm rot="5400000" flipV="1">
                <a:off x="4728" y="2280"/>
                <a:ext cx="288" cy="240"/>
              </a:xfrm>
              <a:prstGeom prst="curvedConnector4">
                <a:avLst>
                  <a:gd name="adj1" fmla="val -50000"/>
                  <a:gd name="adj2" fmla="val 180000"/>
                </a:avLst>
              </a:prstGeom>
              <a:noFill/>
              <a:ln w="9525">
                <a:solidFill>
                  <a:schemeClr val="tx1"/>
                </a:solidFill>
                <a:round/>
                <a:headEnd/>
                <a:tailEnd type="triangle" w="med" len="med"/>
              </a:ln>
              <a:effectLst/>
            </p:spPr>
          </p:cxnSp>
        </p:grpSp>
      </p:grpSp>
    </p:spTree>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63491">
                                            <p:txEl>
                                              <p:pRg st="0" end="0"/>
                                            </p:txEl>
                                          </p:spTgt>
                                        </p:tgtEl>
                                        <p:attrNameLst>
                                          <p:attrName>style.visibility</p:attrName>
                                        </p:attrNameLst>
                                      </p:cBhvr>
                                      <p:to>
                                        <p:strVal val="visible"/>
                                      </p:to>
                                    </p:set>
                                    <p:anim calcmode="lin" valueType="num">
                                      <p:cBhvr additive="base">
                                        <p:cTn id="7" dur="500" fill="hold"/>
                                        <p:tgtEl>
                                          <p:spTgt spid="634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34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3074"/>
          <p:cNvSpPr>
            <a:spLocks noGrp="1" noChangeArrowheads="1"/>
          </p:cNvSpPr>
          <p:nvPr>
            <p:ph type="title"/>
          </p:nvPr>
        </p:nvSpPr>
        <p:spPr/>
        <p:txBody>
          <a:bodyPr/>
          <a:lstStyle/>
          <a:p>
            <a:endParaRPr lang="zh-CN" altLang="en-US"/>
          </a:p>
        </p:txBody>
      </p:sp>
      <p:sp>
        <p:nvSpPr>
          <p:cNvPr id="150531" name="Rectangle 3075"/>
          <p:cNvSpPr>
            <a:spLocks noGrp="1" noChangeArrowheads="1"/>
          </p:cNvSpPr>
          <p:nvPr>
            <p:ph type="body" idx="1"/>
          </p:nvPr>
        </p:nvSpPr>
        <p:spPr/>
        <p:txBody>
          <a:bodyPr/>
          <a:lstStyle/>
          <a:p>
            <a:pPr>
              <a:buFont typeface="Monotype Sorts" pitchFamily="2" charset="2"/>
              <a:buNone/>
            </a:pPr>
            <a:r>
              <a:rPr lang="zh-CN" altLang="en-US"/>
              <a:t>一个</a:t>
            </a:r>
            <a:r>
              <a:rPr lang="en-US" altLang="zh-CN"/>
              <a:t>DFA</a:t>
            </a:r>
            <a:r>
              <a:rPr lang="zh-CN" altLang="en-US"/>
              <a:t>还可以用一个矩阵表示，该矩阵的行表示状态，列表示输入字符，矩阵元素表示相应状态行和输入字符列下的新状态，即</a:t>
            </a:r>
            <a:r>
              <a:rPr lang="en-US" altLang="zh-CN"/>
              <a:t>k</a:t>
            </a:r>
            <a:r>
              <a:rPr lang="zh-CN" altLang="en-US"/>
              <a:t>行</a:t>
            </a:r>
            <a:r>
              <a:rPr lang="en-US" altLang="zh-CN"/>
              <a:t>a</a:t>
            </a:r>
            <a:r>
              <a:rPr lang="zh-CN" altLang="en-US"/>
              <a:t>列为</a:t>
            </a:r>
            <a:r>
              <a:rPr lang="en-US" altLang="zh-CN"/>
              <a:t>f(k,a)</a:t>
            </a:r>
            <a:r>
              <a:rPr lang="zh-CN" altLang="en-US"/>
              <a:t>的值。用双箭头</a:t>
            </a:r>
            <a:r>
              <a:rPr lang="zh-CN" altLang="en-US">
                <a:latin typeface="Arial" charset="0"/>
                <a:cs typeface="Arial" charset="0"/>
              </a:rPr>
              <a:t>“=&gt;”</a:t>
            </a:r>
            <a:r>
              <a:rPr lang="zh-CN" altLang="en-US"/>
              <a:t>标明初态；否则第一行即是初态，相应终态行在表的右端标以1，非终态标以0。</a:t>
            </a:r>
          </a:p>
          <a:p>
            <a:pPr>
              <a:buFont typeface="Monotype Sorts" pitchFamily="2" charset="2"/>
              <a:buNone/>
            </a:pPr>
            <a:endParaRPr lang="zh-CN" altLang="en-US"/>
          </a:p>
          <a:p>
            <a:pPr>
              <a:buFont typeface="Monotype Sorts" pitchFamily="2" charset="2"/>
              <a:buNone/>
            </a:pPr>
            <a:endParaRPr lang="zh-CN" altLang="en-US"/>
          </a:p>
        </p:txBody>
      </p:sp>
    </p:spTree>
  </p:cSld>
  <p:clrMapOvr>
    <a:masterClrMapping/>
  </p:clrMapOvr>
  <p:transition spd="med" advClick="0">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52" name="Rectangle 8"/>
          <p:cNvSpPr>
            <a:spLocks noChangeArrowheads="1"/>
          </p:cNvSpPr>
          <p:nvPr/>
        </p:nvSpPr>
        <p:spPr bwMode="auto">
          <a:xfrm>
            <a:off x="1476375" y="188913"/>
            <a:ext cx="3382963" cy="641350"/>
          </a:xfrm>
          <a:prstGeom prst="rect">
            <a:avLst/>
          </a:prstGeom>
          <a:noFill/>
          <a:ln w="9525" algn="ctr">
            <a:noFill/>
            <a:miter lim="800000"/>
            <a:headEnd/>
            <a:tailEnd/>
          </a:ln>
          <a:effectLst/>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词法分析概述</a:t>
            </a:r>
          </a:p>
        </p:txBody>
      </p:sp>
      <p:sp>
        <p:nvSpPr>
          <p:cNvPr id="338953" name="Text Box 9"/>
          <p:cNvSpPr txBox="1">
            <a:spLocks noChangeArrowheads="1"/>
          </p:cNvSpPr>
          <p:nvPr/>
        </p:nvSpPr>
        <p:spPr bwMode="auto">
          <a:xfrm>
            <a:off x="684213" y="1408113"/>
            <a:ext cx="8210550" cy="5394325"/>
          </a:xfrm>
          <a:prstGeom prst="rect">
            <a:avLst/>
          </a:prstGeom>
          <a:noFill/>
          <a:ln w="9525">
            <a:noFill/>
            <a:miter lim="800000"/>
            <a:headEnd/>
            <a:tailEnd/>
          </a:ln>
          <a:effectLst/>
        </p:spPr>
        <p:txBody>
          <a:bodyPr>
            <a:spAutoFit/>
          </a:bodyPr>
          <a:lstStyle/>
          <a:p>
            <a:pPr>
              <a:buClr>
                <a:srgbClr val="800080"/>
              </a:buClr>
            </a:pPr>
            <a:r>
              <a:rPr lang="en-US" altLang="zh-CN">
                <a:solidFill>
                  <a:srgbClr val="800080"/>
                </a:solidFill>
              </a:rPr>
              <a:t> </a:t>
            </a:r>
            <a:r>
              <a:rPr lang="zh-CN" altLang="en-US">
                <a:solidFill>
                  <a:srgbClr val="800080"/>
                </a:solidFill>
              </a:rPr>
              <a:t>词法分析程序</a:t>
            </a:r>
            <a:r>
              <a:rPr lang="zh-CN" altLang="en-US" sz="2800" b="0"/>
              <a:t>（</a:t>
            </a:r>
            <a:r>
              <a:rPr lang="en-US" altLang="zh-CN" sz="2800" b="0" i="1"/>
              <a:t>Lexical</a:t>
            </a:r>
            <a:r>
              <a:rPr lang="en-US" altLang="zh-CN" sz="2800" b="0"/>
              <a:t> </a:t>
            </a:r>
            <a:r>
              <a:rPr lang="en-US" altLang="zh-CN" sz="2800" b="0" i="1"/>
              <a:t>Analyzer</a:t>
            </a:r>
            <a:r>
              <a:rPr lang="zh-CN" altLang="en-US" sz="2800" b="0"/>
              <a:t>）</a:t>
            </a:r>
            <a:r>
              <a:rPr lang="zh-CN" altLang="en-US"/>
              <a:t>或</a:t>
            </a:r>
          </a:p>
          <a:p>
            <a:pPr>
              <a:buClr>
                <a:srgbClr val="800080"/>
              </a:buClr>
              <a:buFont typeface="Wingdings" pitchFamily="2" charset="2"/>
              <a:buNone/>
            </a:pPr>
            <a:r>
              <a:rPr lang="zh-CN" altLang="en-US">
                <a:solidFill>
                  <a:srgbClr val="800080"/>
                </a:solidFill>
              </a:rPr>
              <a:t>    词法扫描程序</a:t>
            </a:r>
            <a:r>
              <a:rPr lang="zh-CN" altLang="en-US" sz="2800" b="0"/>
              <a:t>（</a:t>
            </a:r>
            <a:r>
              <a:rPr lang="en-US" altLang="zh-CN" sz="2800" b="0" i="1"/>
              <a:t>Scanner</a:t>
            </a:r>
            <a:r>
              <a:rPr lang="zh-CN" altLang="en-US" sz="2800" b="0"/>
              <a:t>）</a:t>
            </a:r>
            <a:r>
              <a:rPr lang="zh-CN" altLang="en-US"/>
              <a:t>的作用</a:t>
            </a:r>
            <a:endParaRPr lang="zh-CN" altLang="en-US" b="0"/>
          </a:p>
          <a:p>
            <a:pPr>
              <a:buClr>
                <a:srgbClr val="800080"/>
              </a:buClr>
              <a:buFont typeface="Wingdings" pitchFamily="2" charset="2"/>
              <a:buNone/>
            </a:pPr>
            <a:endParaRPr lang="zh-CN" altLang="en-US" sz="1000">
              <a:latin typeface="楷体_GB2312" pitchFamily="49" charset="-122"/>
            </a:endParaRPr>
          </a:p>
          <a:p>
            <a:pPr>
              <a:buClr>
                <a:srgbClr val="800080"/>
              </a:buClr>
              <a:buFont typeface="Wingdings" pitchFamily="2" charset="2"/>
              <a:buNone/>
            </a:pPr>
            <a:endParaRPr lang="zh-CN" altLang="en-US" sz="1000">
              <a:latin typeface="楷体_GB2312" pitchFamily="49" charset="-122"/>
            </a:endParaRPr>
          </a:p>
          <a:p>
            <a:pPr lvl="1">
              <a:buClr>
                <a:srgbClr val="800080"/>
              </a:buClr>
              <a:buFont typeface="Symbol" pitchFamily="18" charset="2"/>
              <a:buChar char="-"/>
            </a:pPr>
            <a:r>
              <a:rPr lang="zh-CN" altLang="en-US" sz="2800">
                <a:solidFill>
                  <a:srgbClr val="800080"/>
                </a:solidFill>
                <a:latin typeface="楷体_GB2312" pitchFamily="49" charset="-122"/>
              </a:rPr>
              <a:t> </a:t>
            </a:r>
            <a:r>
              <a:rPr lang="zh-CN" altLang="en-US" sz="2800">
                <a:latin typeface="楷体_GB2312" pitchFamily="49" charset="-122"/>
              </a:rPr>
              <a:t>从左至右扫描构成源程序的字符流</a:t>
            </a:r>
            <a:endParaRPr lang="zh-CN" altLang="en-US" sz="2800" b="0"/>
          </a:p>
          <a:p>
            <a:pPr lvl="1">
              <a:buClr>
                <a:srgbClr val="800080"/>
              </a:buClr>
              <a:buFont typeface="Symbol" pitchFamily="18" charset="2"/>
              <a:buNone/>
            </a:pPr>
            <a:endParaRPr lang="zh-CN" altLang="en-US" sz="1000" b="0"/>
          </a:p>
          <a:p>
            <a:pPr lvl="1">
              <a:buClr>
                <a:srgbClr val="800080"/>
              </a:buClr>
              <a:buFont typeface="Symbol" pitchFamily="18" charset="2"/>
              <a:buChar char="-"/>
            </a:pPr>
            <a:r>
              <a:rPr lang="zh-CN" altLang="en-US" sz="2800"/>
              <a:t>  识别出有词法意义的</a:t>
            </a:r>
            <a:r>
              <a:rPr lang="zh-CN" altLang="en-US" sz="2800">
                <a:solidFill>
                  <a:srgbClr val="800080"/>
                </a:solidFill>
              </a:rPr>
              <a:t>单词</a:t>
            </a:r>
            <a:r>
              <a:rPr lang="zh-CN" altLang="en-US" sz="2800" b="0"/>
              <a:t>（</a:t>
            </a:r>
            <a:r>
              <a:rPr lang="en-US" altLang="zh-CN" sz="2800" b="0" i="1"/>
              <a:t>Lexemes</a:t>
            </a:r>
            <a:r>
              <a:rPr lang="zh-CN" altLang="en-US" sz="2800" b="0"/>
              <a:t>）</a:t>
            </a:r>
          </a:p>
          <a:p>
            <a:pPr lvl="1">
              <a:buClr>
                <a:srgbClr val="800080"/>
              </a:buClr>
              <a:buFont typeface="Symbol" pitchFamily="18" charset="2"/>
              <a:buNone/>
            </a:pPr>
            <a:endParaRPr lang="zh-CN" altLang="en-US" sz="1000" b="0"/>
          </a:p>
          <a:p>
            <a:pPr lvl="1">
              <a:buClr>
                <a:srgbClr val="800080"/>
              </a:buClr>
              <a:buFont typeface="Symbol" pitchFamily="18" charset="2"/>
              <a:buChar char="-"/>
            </a:pPr>
            <a:r>
              <a:rPr lang="zh-CN" altLang="en-US" sz="2800"/>
              <a:t>  返回</a:t>
            </a:r>
            <a:r>
              <a:rPr lang="zh-CN" altLang="en-US" sz="2800">
                <a:solidFill>
                  <a:srgbClr val="800080"/>
                </a:solidFill>
              </a:rPr>
              <a:t>单词记录</a:t>
            </a:r>
            <a:r>
              <a:rPr lang="zh-CN" altLang="en-US" sz="2800"/>
              <a:t>（由</a:t>
            </a:r>
            <a:r>
              <a:rPr lang="zh-CN" altLang="en-US" sz="2800">
                <a:solidFill>
                  <a:srgbClr val="800080"/>
                </a:solidFill>
              </a:rPr>
              <a:t>单词记号</a:t>
            </a:r>
            <a:r>
              <a:rPr lang="zh-CN" altLang="en-US" sz="2800" b="0"/>
              <a:t>（</a:t>
            </a:r>
            <a:r>
              <a:rPr lang="en-US" altLang="zh-CN" sz="2800" b="0" i="1"/>
              <a:t>Token</a:t>
            </a:r>
            <a:r>
              <a:rPr lang="zh-CN" altLang="en-US" sz="2800" b="0"/>
              <a:t>）</a:t>
            </a:r>
            <a:r>
              <a:rPr lang="zh-CN" altLang="en-US" sz="2800"/>
              <a:t>和单</a:t>
            </a:r>
          </a:p>
          <a:p>
            <a:pPr lvl="1">
              <a:buClr>
                <a:srgbClr val="800080"/>
              </a:buClr>
              <a:buFont typeface="Symbol" pitchFamily="18" charset="2"/>
              <a:buNone/>
            </a:pPr>
            <a:r>
              <a:rPr lang="zh-CN" altLang="en-US" sz="2800"/>
              <a:t>    词的</a:t>
            </a:r>
            <a:r>
              <a:rPr lang="zh-CN" altLang="en-US" sz="2800">
                <a:solidFill>
                  <a:srgbClr val="800080"/>
                </a:solidFill>
              </a:rPr>
              <a:t>属性值</a:t>
            </a:r>
            <a:r>
              <a:rPr lang="zh-CN" altLang="en-US" sz="2800"/>
              <a:t>组成），或词法</a:t>
            </a:r>
            <a:r>
              <a:rPr lang="zh-CN" altLang="en-US" sz="2800">
                <a:solidFill>
                  <a:srgbClr val="800080"/>
                </a:solidFill>
              </a:rPr>
              <a:t>错误信息</a:t>
            </a:r>
          </a:p>
          <a:p>
            <a:pPr lvl="1">
              <a:buClr>
                <a:srgbClr val="800080"/>
              </a:buClr>
              <a:buFont typeface="Symbol" pitchFamily="18" charset="2"/>
              <a:buNone/>
            </a:pPr>
            <a:endParaRPr lang="zh-CN" altLang="en-US" sz="1000"/>
          </a:p>
          <a:p>
            <a:pPr lvl="1">
              <a:buClr>
                <a:srgbClr val="800080"/>
              </a:buClr>
              <a:buFont typeface="Symbol" pitchFamily="18" charset="2"/>
              <a:buChar char="-"/>
            </a:pPr>
            <a:r>
              <a:rPr lang="zh-CN" altLang="en-US" sz="2800"/>
              <a:t>  除以上主要任务外，常伴有如下任务</a:t>
            </a:r>
          </a:p>
          <a:p>
            <a:pPr lvl="1">
              <a:buClr>
                <a:srgbClr val="800080"/>
              </a:buClr>
              <a:buFont typeface="Symbol" pitchFamily="18" charset="2"/>
              <a:buNone/>
            </a:pPr>
            <a:endParaRPr lang="zh-CN" altLang="en-US" sz="1200"/>
          </a:p>
          <a:p>
            <a:pPr lvl="1">
              <a:buClr>
                <a:srgbClr val="800080"/>
              </a:buClr>
              <a:buFont typeface="Symbol" pitchFamily="18" charset="2"/>
              <a:buNone/>
            </a:pPr>
            <a:r>
              <a:rPr lang="zh-CN" altLang="en-US" sz="2400" b="0">
                <a:solidFill>
                  <a:schemeClr val="tx1"/>
                </a:solidFill>
                <a:latin typeface="楷体_GB2312" pitchFamily="49" charset="-122"/>
              </a:rPr>
              <a:t>   </a:t>
            </a:r>
            <a:r>
              <a:rPr lang="zh-CN" altLang="en-US" sz="2400">
                <a:latin typeface="楷体_GB2312" pitchFamily="49" charset="-122"/>
              </a:rPr>
              <a:t>滤掉空格，跳过注释、换行符，追踪换行标志，</a:t>
            </a:r>
          </a:p>
          <a:p>
            <a:pPr lvl="1">
              <a:buClr>
                <a:srgbClr val="800080"/>
              </a:buClr>
              <a:buFont typeface="Symbol" pitchFamily="18" charset="2"/>
              <a:buNone/>
            </a:pPr>
            <a:r>
              <a:rPr lang="zh-CN" altLang="en-US" sz="2400">
                <a:latin typeface="楷体_GB2312" pitchFamily="49" charset="-122"/>
              </a:rPr>
              <a:t>   复制出错源程序，宏展开，</a:t>
            </a:r>
            <a:r>
              <a:rPr lang="en-US" altLang="zh-CN" sz="2400">
                <a:latin typeface="Arial"/>
              </a:rPr>
              <a:t>……</a:t>
            </a:r>
            <a:endParaRPr lang="en-US" altLang="zh-CN" sz="2400">
              <a:latin typeface="楷体_GB2312" pitchFamily="49" charset="-122"/>
            </a:endParaRPr>
          </a:p>
          <a:p>
            <a:pPr lvl="1">
              <a:buClr>
                <a:srgbClr val="800080"/>
              </a:buClr>
              <a:buFont typeface="Symbol" pitchFamily="18" charset="2"/>
              <a:buNone/>
            </a:pPr>
            <a:endParaRPr lang="en-US" altLang="zh-CN" sz="1000">
              <a:latin typeface="楷体_GB2312" pitchFamily="49" charset="-122"/>
            </a:endParaRPr>
          </a:p>
          <a:p>
            <a:pPr lvl="1">
              <a:buClr>
                <a:srgbClr val="800080"/>
              </a:buClr>
              <a:buFont typeface="Symbol" pitchFamily="18" charset="2"/>
              <a:buNone/>
            </a:pPr>
            <a:r>
              <a:rPr lang="en-US" altLang="zh-CN" sz="2400">
                <a:latin typeface="楷体_GB2312" pitchFamily="49" charset="-122"/>
              </a:rPr>
              <a:t>   </a:t>
            </a:r>
            <a:r>
              <a:rPr lang="zh-CN" altLang="en-US" sz="2400">
                <a:latin typeface="楷体_GB2312" pitchFamily="49" charset="-122"/>
              </a:rPr>
              <a:t>也可能包含访问符号表的操作</a:t>
            </a:r>
          </a:p>
        </p:txBody>
      </p:sp>
      <p:sp>
        <p:nvSpPr>
          <p:cNvPr id="338947" name="AutoShape 3">
            <a:hlinkClick r:id="rId2" action="ppaction://hlinksldjump"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38948"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38949"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38954" name="AutoShape 10">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Tree>
  </p:cSld>
  <p:clrMapOvr>
    <a:masterClrMapping/>
  </p:clrMapOvr>
  <p:transition spd="med" advClick="0">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zh-CN" b="1"/>
              <a:t>DFA </a:t>
            </a:r>
            <a:r>
              <a:rPr lang="zh-CN" altLang="en-US" b="1"/>
              <a:t>的矩阵表示</a:t>
            </a:r>
            <a:endParaRPr lang="zh-CN" altLang="en-US"/>
          </a:p>
        </p:txBody>
      </p:sp>
      <p:sp>
        <p:nvSpPr>
          <p:cNvPr id="154627" name="Rectangle 3"/>
          <p:cNvSpPr>
            <a:spLocks noGrp="1" noChangeArrowheads="1"/>
          </p:cNvSpPr>
          <p:nvPr>
            <p:ph type="body" idx="1"/>
          </p:nvPr>
        </p:nvSpPr>
        <p:spPr>
          <a:xfrm>
            <a:off x="990600" y="1676400"/>
            <a:ext cx="7772400" cy="4876800"/>
          </a:xfrm>
        </p:spPr>
        <p:txBody>
          <a:bodyPr/>
          <a:lstStyle/>
          <a:p>
            <a:pPr>
              <a:buFont typeface="Monotype Sorts" pitchFamily="2" charset="2"/>
              <a:buNone/>
            </a:pPr>
            <a:endParaRPr lang="zh-CN" altLang="en-US" b="1" dirty="0"/>
          </a:p>
        </p:txBody>
      </p:sp>
      <p:grpSp>
        <p:nvGrpSpPr>
          <p:cNvPr id="2" name="Group 4"/>
          <p:cNvGrpSpPr>
            <a:grpSpLocks/>
          </p:cNvGrpSpPr>
          <p:nvPr/>
        </p:nvGrpSpPr>
        <p:grpSpPr bwMode="auto">
          <a:xfrm>
            <a:off x="1828800" y="2819400"/>
            <a:ext cx="6257925" cy="2768600"/>
            <a:chOff x="1152" y="1776"/>
            <a:chExt cx="3942" cy="1744"/>
          </a:xfrm>
        </p:grpSpPr>
        <p:graphicFrame>
          <p:nvGraphicFramePr>
            <p:cNvPr id="154629" name="Object 5"/>
            <p:cNvGraphicFramePr>
              <a:graphicFrameLocks noChangeAspect="1"/>
            </p:cNvGraphicFramePr>
            <p:nvPr/>
          </p:nvGraphicFramePr>
          <p:xfrm>
            <a:off x="1152" y="1776"/>
            <a:ext cx="3942" cy="1744"/>
          </p:xfrm>
          <a:graphic>
            <a:graphicData uri="http://schemas.openxmlformats.org/presentationml/2006/ole">
              <p:oleObj spid="_x0000_s631810" name="工作表" r:id="rId3" imgW="2060280" imgH="1004760" progId="Excel.Sheet.8">
                <p:embed/>
              </p:oleObj>
            </a:graphicData>
          </a:graphic>
        </p:graphicFrame>
        <p:sp>
          <p:nvSpPr>
            <p:cNvPr id="154630" name="Line 6"/>
            <p:cNvSpPr>
              <a:spLocks noChangeShapeType="1"/>
            </p:cNvSpPr>
            <p:nvPr/>
          </p:nvSpPr>
          <p:spPr bwMode="auto">
            <a:xfrm>
              <a:off x="1152" y="1776"/>
              <a:ext cx="1296" cy="336"/>
            </a:xfrm>
            <a:prstGeom prst="line">
              <a:avLst/>
            </a:prstGeom>
            <a:noFill/>
            <a:ln w="9525">
              <a:solidFill>
                <a:srgbClr val="CCCCFF"/>
              </a:solidFill>
              <a:round/>
              <a:headEnd/>
              <a:tailEnd/>
            </a:ln>
            <a:effectLst/>
          </p:spPr>
          <p:txBody>
            <a:bodyPr wrap="none" anchor="ctr"/>
            <a:lstStyle/>
            <a:p>
              <a:endParaRPr lang="zh-CN" altLang="en-US"/>
            </a:p>
          </p:txBody>
        </p:sp>
        <p:sp>
          <p:nvSpPr>
            <p:cNvPr id="154631" name="Text Box 7"/>
            <p:cNvSpPr txBox="1">
              <a:spLocks noChangeArrowheads="1"/>
            </p:cNvSpPr>
            <p:nvPr/>
          </p:nvSpPr>
          <p:spPr bwMode="auto">
            <a:xfrm>
              <a:off x="2064" y="1785"/>
              <a:ext cx="576" cy="231"/>
            </a:xfrm>
            <a:prstGeom prst="rect">
              <a:avLst/>
            </a:prstGeom>
            <a:solidFill>
              <a:srgbClr val="4EC1C4"/>
            </a:solidFill>
            <a:ln w="9525">
              <a:noFill/>
              <a:miter lim="800000"/>
              <a:headEnd/>
              <a:tailEnd/>
            </a:ln>
            <a:effectLst/>
          </p:spPr>
          <p:txBody>
            <a:bodyPr>
              <a:spAutoFit/>
            </a:bodyPr>
            <a:lstStyle/>
            <a:p>
              <a:pPr eaLnBrk="1" hangingPunct="1">
                <a:spcBef>
                  <a:spcPct val="50000"/>
                </a:spcBef>
                <a:buNone/>
              </a:pPr>
              <a:r>
                <a:rPr kumimoji="1" lang="zh-CN" altLang="en-US" sz="1800" i="0" u="none" dirty="0"/>
                <a:t>字符</a:t>
              </a:r>
              <a:endParaRPr kumimoji="1" lang="zh-CN" altLang="en-US" sz="2400" i="0" u="none" dirty="0"/>
            </a:p>
          </p:txBody>
        </p:sp>
        <p:sp>
          <p:nvSpPr>
            <p:cNvPr id="154632" name="Text Box 8"/>
            <p:cNvSpPr txBox="1">
              <a:spLocks noChangeArrowheads="1"/>
            </p:cNvSpPr>
            <p:nvPr/>
          </p:nvSpPr>
          <p:spPr bwMode="auto">
            <a:xfrm>
              <a:off x="1296" y="1881"/>
              <a:ext cx="576" cy="231"/>
            </a:xfrm>
            <a:prstGeom prst="rect">
              <a:avLst/>
            </a:prstGeom>
            <a:solidFill>
              <a:srgbClr val="4EC1C4"/>
            </a:solidFill>
            <a:ln w="9525">
              <a:noFill/>
              <a:miter lim="800000"/>
              <a:headEnd/>
              <a:tailEnd/>
            </a:ln>
            <a:effectLst/>
          </p:spPr>
          <p:txBody>
            <a:bodyPr>
              <a:spAutoFit/>
            </a:bodyPr>
            <a:lstStyle/>
            <a:p>
              <a:pPr eaLnBrk="1" hangingPunct="1">
                <a:spcBef>
                  <a:spcPct val="50000"/>
                </a:spcBef>
                <a:buNone/>
              </a:pPr>
              <a:r>
                <a:rPr kumimoji="1" lang="zh-CN" altLang="en-US" sz="1800" i="0" u="none" dirty="0"/>
                <a:t>状态</a:t>
              </a:r>
            </a:p>
          </p:txBody>
        </p:sp>
      </p:grpSp>
      <p:sp>
        <p:nvSpPr>
          <p:cNvPr id="154633" name="Text Box 9"/>
          <p:cNvSpPr txBox="1">
            <a:spLocks noChangeArrowheads="1"/>
          </p:cNvSpPr>
          <p:nvPr/>
        </p:nvSpPr>
        <p:spPr bwMode="auto">
          <a:xfrm>
            <a:off x="8153400" y="3429000"/>
            <a:ext cx="412292" cy="2062103"/>
          </a:xfrm>
          <a:prstGeom prst="rect">
            <a:avLst/>
          </a:prstGeom>
          <a:solidFill>
            <a:schemeClr val="folHlink"/>
          </a:solidFill>
          <a:ln w="9525">
            <a:noFill/>
            <a:miter lim="800000"/>
            <a:headEnd/>
            <a:tailEnd/>
          </a:ln>
          <a:effectLst/>
        </p:spPr>
        <p:txBody>
          <a:bodyPr wrap="none" anchor="ctr">
            <a:spAutoFit/>
          </a:bodyPr>
          <a:lstStyle/>
          <a:p>
            <a:pPr algn="ctr" eaLnBrk="1" hangingPunct="1">
              <a:buNone/>
            </a:pPr>
            <a:r>
              <a:rPr kumimoji="1" lang="zh-CN" altLang="en-US" b="0" i="0" u="none" dirty="0"/>
              <a:t>0</a:t>
            </a:r>
          </a:p>
          <a:p>
            <a:pPr algn="ctr" eaLnBrk="1" hangingPunct="1">
              <a:buNone/>
            </a:pPr>
            <a:r>
              <a:rPr kumimoji="1" lang="zh-CN" altLang="en-US" b="0" i="0" u="none" dirty="0"/>
              <a:t>0</a:t>
            </a:r>
          </a:p>
          <a:p>
            <a:pPr algn="ctr" eaLnBrk="1" hangingPunct="1">
              <a:buNone/>
            </a:pPr>
            <a:r>
              <a:rPr kumimoji="1" lang="zh-CN" altLang="en-US" b="0" i="0" u="none" dirty="0"/>
              <a:t>0</a:t>
            </a:r>
          </a:p>
          <a:p>
            <a:pPr algn="ctr" eaLnBrk="1" hangingPunct="1">
              <a:buNone/>
            </a:pPr>
            <a:r>
              <a:rPr kumimoji="1" lang="zh-CN" altLang="en-US" b="0" i="0" u="none" dirty="0"/>
              <a:t>1</a:t>
            </a:r>
            <a:endParaRPr kumimoji="1" lang="zh-CN" altLang="en-US" sz="2400" b="0" i="0" u="none" dirty="0"/>
          </a:p>
        </p:txBody>
      </p:sp>
    </p:spTree>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154627">
                                            <p:txEl>
                                              <p:pRg st="0" end="0"/>
                                            </p:txEl>
                                          </p:spTgt>
                                        </p:tgtEl>
                                        <p:attrNameLst>
                                          <p:attrName>style.visibility</p:attrName>
                                        </p:attrNameLst>
                                      </p:cBhvr>
                                      <p:to>
                                        <p:strVal val="visible"/>
                                      </p:to>
                                    </p:set>
                                    <p:anim calcmode="lin" valueType="num">
                                      <p:cBhvr additive="base">
                                        <p:cTn id="7" dur="500" fill="hold"/>
                                        <p:tgtEl>
                                          <p:spTgt spid="1546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46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5"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heckerboard(down)">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AutoShape 2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172" name="AutoShape 2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173" name="AutoShape 2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174" name="AutoShape 2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175" name="Text Box 49"/>
          <p:cNvSpPr txBox="1">
            <a:spLocks noChangeArrowheads="1"/>
          </p:cNvSpPr>
          <p:nvPr/>
        </p:nvSpPr>
        <p:spPr bwMode="auto">
          <a:xfrm>
            <a:off x="4643438" y="2397125"/>
            <a:ext cx="4114800" cy="3662541"/>
          </a:xfrm>
          <a:prstGeom prst="rect">
            <a:avLst/>
          </a:prstGeom>
          <a:noFill/>
          <a:ln w="9525">
            <a:noFill/>
            <a:miter lim="800000"/>
            <a:headEnd/>
            <a:tailEnd/>
          </a:ln>
        </p:spPr>
        <p:txBody>
          <a:bodyPr>
            <a:spAutoFit/>
          </a:bodyPr>
          <a:lstStyle/>
          <a:p>
            <a:pPr>
              <a:buClr>
                <a:srgbClr val="800080"/>
              </a:buClr>
              <a:buFont typeface="Symbol" pitchFamily="18" charset="2"/>
              <a:buChar char="-"/>
            </a:pPr>
            <a:r>
              <a:rPr lang="en-US" altLang="zh-CN" sz="2400" dirty="0">
                <a:latin typeface="Times New Roman" pitchFamily="18" charset="0"/>
                <a:ea typeface="华文行楷" pitchFamily="2" charset="-122"/>
              </a:rPr>
              <a:t> </a:t>
            </a:r>
            <a:r>
              <a:rPr lang="en-US" altLang="zh-CN" sz="2400" i="1" dirty="0" smtClean="0">
                <a:latin typeface="Times New Roman" pitchFamily="18" charset="0"/>
                <a:ea typeface="华文行楷" pitchFamily="2" charset="-122"/>
              </a:rPr>
              <a:t>K </a:t>
            </a:r>
            <a:r>
              <a:rPr lang="en-US" altLang="zh-CN" sz="2400" i="1" dirty="0" smtClean="0">
                <a:ea typeface="华文行楷" pitchFamily="2" charset="-122"/>
              </a:rPr>
              <a:t>= </a:t>
            </a:r>
            <a:r>
              <a:rPr lang="en-US" altLang="zh-CN" sz="2400" i="1" dirty="0">
                <a:ea typeface="华文行楷" pitchFamily="2" charset="-122"/>
              </a:rPr>
              <a:t>{q</a:t>
            </a:r>
            <a:r>
              <a:rPr lang="en-US" altLang="zh-CN" sz="2400" i="1" baseline="-25000" dirty="0">
                <a:ea typeface="华文行楷" pitchFamily="2" charset="-122"/>
              </a:rPr>
              <a:t>0 </a:t>
            </a:r>
            <a:r>
              <a:rPr lang="en-US" altLang="zh-CN" sz="2400" i="1" dirty="0">
                <a:ea typeface="华文行楷" pitchFamily="2" charset="-122"/>
              </a:rPr>
              <a:t>, q</a:t>
            </a:r>
            <a:r>
              <a:rPr lang="en-US" altLang="zh-CN" sz="2400" i="1" baseline="-25000" dirty="0">
                <a:ea typeface="华文行楷" pitchFamily="2" charset="-122"/>
              </a:rPr>
              <a:t>1 </a:t>
            </a:r>
            <a:r>
              <a:rPr lang="en-US" altLang="zh-CN" sz="2400" i="1" dirty="0">
                <a:ea typeface="华文行楷" pitchFamily="2" charset="-122"/>
              </a:rPr>
              <a:t>, q</a:t>
            </a:r>
            <a:r>
              <a:rPr lang="en-US" altLang="zh-CN" sz="2400" i="1" baseline="-25000" dirty="0">
                <a:ea typeface="华文行楷" pitchFamily="2" charset="-122"/>
              </a:rPr>
              <a:t>2 </a:t>
            </a:r>
            <a:r>
              <a:rPr lang="en-US" altLang="zh-CN" sz="2400" i="1" dirty="0">
                <a:ea typeface="华文行楷" pitchFamily="2" charset="-122"/>
              </a:rPr>
              <a:t>, q</a:t>
            </a:r>
            <a:r>
              <a:rPr lang="en-US" altLang="zh-CN" sz="2400" i="1" baseline="-25000" dirty="0">
                <a:ea typeface="华文行楷" pitchFamily="2" charset="-122"/>
              </a:rPr>
              <a:t>3 </a:t>
            </a:r>
            <a:r>
              <a:rPr lang="en-US" altLang="zh-CN" sz="2400" i="1" dirty="0">
                <a:ea typeface="华文行楷" pitchFamily="2" charset="-122"/>
              </a:rPr>
              <a:t>}</a:t>
            </a:r>
            <a:endParaRPr lang="en-US" altLang="zh-CN" sz="2400" i="1" baseline="-25000" dirty="0">
              <a:ea typeface="华文行楷" pitchFamily="2" charset="-122"/>
            </a:endParaRPr>
          </a:p>
          <a:p>
            <a:pPr>
              <a:buClr>
                <a:srgbClr val="800080"/>
              </a:buClr>
              <a:buFont typeface="Wingdings" pitchFamily="2" charset="2"/>
              <a:buChar char=" "/>
            </a:pPr>
            <a:r>
              <a:rPr lang="en-US" altLang="zh-CN" sz="1000" dirty="0">
                <a:latin typeface="Times New Roman" pitchFamily="18" charset="0"/>
              </a:rPr>
              <a:t> </a:t>
            </a:r>
          </a:p>
          <a:p>
            <a:pPr>
              <a:buClr>
                <a:srgbClr val="800080"/>
              </a:buClr>
              <a:buFont typeface="Symbol" pitchFamily="18" charset="2"/>
              <a:buChar char="-"/>
            </a:pPr>
            <a:r>
              <a:rPr lang="en-US" altLang="zh-CN" sz="2400" dirty="0">
                <a:latin typeface="Times New Roman" pitchFamily="18" charset="0"/>
                <a:ea typeface="华文行楷" pitchFamily="2" charset="-122"/>
              </a:rPr>
              <a:t> </a:t>
            </a:r>
            <a:r>
              <a:rPr lang="en-US" altLang="zh-CN" sz="2400" dirty="0">
                <a:latin typeface="Times New Roman" pitchFamily="18" charset="0"/>
                <a:ea typeface="宋体" pitchFamily="2" charset="-122"/>
                <a:sym typeface="Symbol" pitchFamily="18" charset="2"/>
              </a:rPr>
              <a:t></a:t>
            </a:r>
            <a:r>
              <a:rPr lang="en-US" altLang="zh-CN" sz="2400" i="1" dirty="0">
                <a:ea typeface="华文行楷" pitchFamily="2" charset="-122"/>
              </a:rPr>
              <a:t> = {0, 1</a:t>
            </a:r>
            <a:r>
              <a:rPr lang="en-US" altLang="zh-CN" sz="2400" i="1" baseline="-25000" dirty="0">
                <a:ea typeface="华文行楷" pitchFamily="2" charset="-122"/>
              </a:rPr>
              <a:t> </a:t>
            </a:r>
            <a:r>
              <a:rPr lang="en-US" altLang="zh-CN" sz="2400" i="1" dirty="0">
                <a:ea typeface="华文行楷" pitchFamily="2" charset="-122"/>
              </a:rPr>
              <a:t>}</a:t>
            </a:r>
            <a:endParaRPr lang="en-US" altLang="zh-CN" sz="2400" dirty="0">
              <a:latin typeface="Times New Roman" pitchFamily="18" charset="0"/>
              <a:ea typeface="华文行楷" pitchFamily="2" charset="-122"/>
            </a:endParaRPr>
          </a:p>
          <a:p>
            <a:pPr>
              <a:buClr>
                <a:srgbClr val="800080"/>
              </a:buClr>
              <a:buFont typeface="Wingdings" pitchFamily="2" charset="2"/>
              <a:buChar char=" "/>
            </a:pPr>
            <a:r>
              <a:rPr lang="en-US" altLang="zh-CN" sz="1000" dirty="0">
                <a:latin typeface="Times New Roman" pitchFamily="18" charset="0"/>
              </a:rPr>
              <a:t> </a:t>
            </a:r>
          </a:p>
          <a:p>
            <a:pPr>
              <a:buClr>
                <a:srgbClr val="800080"/>
              </a:buClr>
              <a:buFont typeface="Symbol" pitchFamily="18" charset="2"/>
              <a:buChar char="-"/>
            </a:pPr>
            <a:r>
              <a:rPr lang="en-US" altLang="zh-CN" sz="2400" dirty="0">
                <a:latin typeface="Times New Roman" pitchFamily="18" charset="0"/>
                <a:ea typeface="华文行楷" pitchFamily="2" charset="-122"/>
              </a:rPr>
              <a:t> </a:t>
            </a:r>
            <a:r>
              <a:rPr lang="en-US" altLang="zh-CN" sz="2400" i="1" dirty="0" smtClean="0">
                <a:latin typeface="Times New Roman" pitchFamily="18" charset="0"/>
                <a:ea typeface="华文行楷" pitchFamily="2" charset="-122"/>
                <a:sym typeface="Symbol" pitchFamily="18" charset="2"/>
              </a:rPr>
              <a:t>f</a:t>
            </a:r>
            <a:r>
              <a:rPr lang="en-US" altLang="zh-CN" sz="2400" i="1" dirty="0" smtClean="0">
                <a:ea typeface="华文行楷" pitchFamily="2" charset="-122"/>
                <a:sym typeface="Symbol" pitchFamily="18" charset="2"/>
              </a:rPr>
              <a:t>(</a:t>
            </a:r>
            <a:r>
              <a:rPr lang="en-US" altLang="zh-CN" sz="2400" i="1" dirty="0" smtClean="0">
                <a:ea typeface="华文行楷" pitchFamily="2" charset="-122"/>
              </a:rPr>
              <a:t>q</a:t>
            </a:r>
            <a:r>
              <a:rPr lang="en-US" altLang="zh-CN" sz="2400" i="1" baseline="-25000" dirty="0" smtClean="0">
                <a:ea typeface="华文行楷" pitchFamily="2" charset="-122"/>
              </a:rPr>
              <a:t>0 </a:t>
            </a:r>
            <a:r>
              <a:rPr lang="en-US" altLang="zh-CN" sz="2400" i="1" dirty="0">
                <a:ea typeface="华文行楷" pitchFamily="2" charset="-122"/>
                <a:sym typeface="Symbol" pitchFamily="18" charset="2"/>
              </a:rPr>
              <a:t>,0) = </a:t>
            </a:r>
            <a:r>
              <a:rPr lang="en-US" altLang="zh-CN" sz="2400" i="1" dirty="0">
                <a:ea typeface="华文行楷" pitchFamily="2" charset="-122"/>
              </a:rPr>
              <a:t>q</a:t>
            </a:r>
            <a:r>
              <a:rPr lang="en-US" altLang="zh-CN" sz="2400" i="1" baseline="-25000" dirty="0">
                <a:ea typeface="华文行楷" pitchFamily="2" charset="-122"/>
              </a:rPr>
              <a:t>2 </a:t>
            </a:r>
            <a:r>
              <a:rPr lang="en-US" altLang="zh-CN" sz="2400" i="1" dirty="0">
                <a:ea typeface="华文行楷" pitchFamily="2" charset="-122"/>
              </a:rPr>
              <a:t>, </a:t>
            </a:r>
            <a:r>
              <a:rPr lang="en-US" altLang="zh-CN" sz="2400" i="1" dirty="0" smtClean="0">
                <a:ea typeface="华文行楷" pitchFamily="2" charset="-122"/>
                <a:sym typeface="Symbol" pitchFamily="18" charset="2"/>
              </a:rPr>
              <a:t>f(</a:t>
            </a:r>
            <a:r>
              <a:rPr lang="en-US" altLang="zh-CN" sz="2400" i="1" dirty="0" smtClean="0">
                <a:ea typeface="华文行楷" pitchFamily="2" charset="-122"/>
              </a:rPr>
              <a:t>q</a:t>
            </a:r>
            <a:r>
              <a:rPr lang="en-US" altLang="zh-CN" sz="2400" i="1" baseline="-25000" dirty="0" smtClean="0">
                <a:ea typeface="华文行楷" pitchFamily="2" charset="-122"/>
              </a:rPr>
              <a:t>0 </a:t>
            </a:r>
            <a:r>
              <a:rPr lang="en-US" altLang="zh-CN" sz="2400" i="1" dirty="0">
                <a:ea typeface="华文行楷" pitchFamily="2" charset="-122"/>
                <a:sym typeface="Symbol" pitchFamily="18" charset="2"/>
              </a:rPr>
              <a:t>,1) = </a:t>
            </a:r>
            <a:r>
              <a:rPr lang="en-US" altLang="zh-CN" sz="2400" i="1" dirty="0">
                <a:ea typeface="华文行楷" pitchFamily="2" charset="-122"/>
              </a:rPr>
              <a:t>q</a:t>
            </a:r>
            <a:r>
              <a:rPr lang="en-US" altLang="zh-CN" sz="2400" i="1" baseline="-25000" dirty="0">
                <a:ea typeface="华文行楷" pitchFamily="2" charset="-122"/>
              </a:rPr>
              <a:t>1 </a:t>
            </a:r>
          </a:p>
          <a:p>
            <a:pPr>
              <a:buClr>
                <a:srgbClr val="800080"/>
              </a:buClr>
              <a:buFont typeface="Wingdings" pitchFamily="2" charset="2"/>
              <a:buNone/>
            </a:pPr>
            <a:r>
              <a:rPr lang="en-US" altLang="zh-CN" sz="2400" i="1" dirty="0">
                <a:ea typeface="华文行楷" pitchFamily="2" charset="-122"/>
                <a:sym typeface="Symbol" pitchFamily="18" charset="2"/>
              </a:rPr>
              <a:t>    </a:t>
            </a:r>
            <a:r>
              <a:rPr lang="en-US" altLang="zh-CN" sz="2400" i="1" dirty="0" smtClean="0">
                <a:ea typeface="华文行楷" pitchFamily="2" charset="-122"/>
                <a:sym typeface="Symbol" pitchFamily="18" charset="2"/>
              </a:rPr>
              <a:t>f(</a:t>
            </a:r>
            <a:r>
              <a:rPr lang="en-US" altLang="zh-CN" sz="2400" i="1" dirty="0" smtClean="0">
                <a:ea typeface="华文行楷" pitchFamily="2" charset="-122"/>
              </a:rPr>
              <a:t>q</a:t>
            </a:r>
            <a:r>
              <a:rPr lang="en-US" altLang="zh-CN" sz="2400" i="1" baseline="-25000" dirty="0" smtClean="0">
                <a:ea typeface="华文行楷" pitchFamily="2" charset="-122"/>
              </a:rPr>
              <a:t>1 </a:t>
            </a:r>
            <a:r>
              <a:rPr lang="en-US" altLang="zh-CN" sz="2400" i="1" dirty="0">
                <a:ea typeface="华文行楷" pitchFamily="2" charset="-122"/>
                <a:sym typeface="Symbol" pitchFamily="18" charset="2"/>
              </a:rPr>
              <a:t>,0) = </a:t>
            </a:r>
            <a:r>
              <a:rPr lang="en-US" altLang="zh-CN" sz="2400" i="1" dirty="0">
                <a:ea typeface="华文行楷" pitchFamily="2" charset="-122"/>
              </a:rPr>
              <a:t>q</a:t>
            </a:r>
            <a:r>
              <a:rPr lang="en-US" altLang="zh-CN" sz="2400" i="1" baseline="-25000" dirty="0">
                <a:ea typeface="华文行楷" pitchFamily="2" charset="-122"/>
              </a:rPr>
              <a:t>3 </a:t>
            </a:r>
            <a:r>
              <a:rPr lang="en-US" altLang="zh-CN" sz="2400" i="1" dirty="0">
                <a:ea typeface="华文行楷" pitchFamily="2" charset="-122"/>
              </a:rPr>
              <a:t>, </a:t>
            </a:r>
            <a:r>
              <a:rPr lang="en-US" altLang="zh-CN" sz="2400" i="1" dirty="0" smtClean="0">
                <a:ea typeface="华文行楷" pitchFamily="2" charset="-122"/>
                <a:sym typeface="Symbol" pitchFamily="18" charset="2"/>
              </a:rPr>
              <a:t>f(</a:t>
            </a:r>
            <a:r>
              <a:rPr lang="en-US" altLang="zh-CN" sz="2400" i="1" dirty="0" smtClean="0">
                <a:ea typeface="华文行楷" pitchFamily="2" charset="-122"/>
              </a:rPr>
              <a:t>q</a:t>
            </a:r>
            <a:r>
              <a:rPr lang="en-US" altLang="zh-CN" sz="2400" i="1" baseline="-25000" dirty="0" smtClean="0">
                <a:ea typeface="华文行楷" pitchFamily="2" charset="-122"/>
              </a:rPr>
              <a:t>1 </a:t>
            </a:r>
            <a:r>
              <a:rPr lang="en-US" altLang="zh-CN" sz="2400" i="1" dirty="0">
                <a:ea typeface="华文行楷" pitchFamily="2" charset="-122"/>
                <a:sym typeface="Symbol" pitchFamily="18" charset="2"/>
              </a:rPr>
              <a:t>,1) = </a:t>
            </a:r>
            <a:r>
              <a:rPr lang="en-US" altLang="zh-CN" sz="2400" i="1" dirty="0">
                <a:ea typeface="华文行楷" pitchFamily="2" charset="-122"/>
              </a:rPr>
              <a:t>q</a:t>
            </a:r>
            <a:r>
              <a:rPr lang="en-US" altLang="zh-CN" sz="2400" i="1" baseline="-25000" dirty="0">
                <a:ea typeface="华文行楷" pitchFamily="2" charset="-122"/>
              </a:rPr>
              <a:t>0</a:t>
            </a:r>
          </a:p>
          <a:p>
            <a:pPr>
              <a:buClr>
                <a:srgbClr val="800080"/>
              </a:buClr>
              <a:buFont typeface="Wingdings" pitchFamily="2" charset="2"/>
              <a:buNone/>
            </a:pPr>
            <a:r>
              <a:rPr lang="en-US" altLang="zh-CN" sz="2400" i="1" dirty="0">
                <a:ea typeface="华文行楷" pitchFamily="2" charset="-122"/>
                <a:sym typeface="Symbol" pitchFamily="18" charset="2"/>
              </a:rPr>
              <a:t>    </a:t>
            </a:r>
            <a:r>
              <a:rPr lang="en-US" altLang="zh-CN" sz="2400" i="1" dirty="0" smtClean="0">
                <a:ea typeface="华文行楷" pitchFamily="2" charset="-122"/>
                <a:sym typeface="Symbol" pitchFamily="18" charset="2"/>
              </a:rPr>
              <a:t>f(</a:t>
            </a:r>
            <a:r>
              <a:rPr lang="en-US" altLang="zh-CN" sz="2400" i="1" dirty="0" smtClean="0">
                <a:ea typeface="华文行楷" pitchFamily="2" charset="-122"/>
              </a:rPr>
              <a:t>q</a:t>
            </a:r>
            <a:r>
              <a:rPr lang="en-US" altLang="zh-CN" sz="2400" i="1" baseline="-25000" dirty="0" smtClean="0">
                <a:ea typeface="华文行楷" pitchFamily="2" charset="-122"/>
              </a:rPr>
              <a:t>2 </a:t>
            </a:r>
            <a:r>
              <a:rPr lang="en-US" altLang="zh-CN" sz="2400" i="1" dirty="0">
                <a:ea typeface="华文行楷" pitchFamily="2" charset="-122"/>
                <a:sym typeface="Symbol" pitchFamily="18" charset="2"/>
              </a:rPr>
              <a:t>,0) = </a:t>
            </a:r>
            <a:r>
              <a:rPr lang="en-US" altLang="zh-CN" sz="2400" i="1" dirty="0">
                <a:ea typeface="华文行楷" pitchFamily="2" charset="-122"/>
              </a:rPr>
              <a:t>q</a:t>
            </a:r>
            <a:r>
              <a:rPr lang="en-US" altLang="zh-CN" sz="2400" i="1" baseline="-25000" dirty="0">
                <a:ea typeface="华文行楷" pitchFamily="2" charset="-122"/>
              </a:rPr>
              <a:t>0 </a:t>
            </a:r>
            <a:r>
              <a:rPr lang="en-US" altLang="zh-CN" sz="2400" i="1" dirty="0">
                <a:ea typeface="华文行楷" pitchFamily="2" charset="-122"/>
              </a:rPr>
              <a:t>, </a:t>
            </a:r>
            <a:r>
              <a:rPr lang="en-US" altLang="zh-CN" sz="2400" i="1" dirty="0" smtClean="0">
                <a:ea typeface="华文行楷" pitchFamily="2" charset="-122"/>
                <a:sym typeface="Symbol" pitchFamily="18" charset="2"/>
              </a:rPr>
              <a:t>f(</a:t>
            </a:r>
            <a:r>
              <a:rPr lang="en-US" altLang="zh-CN" sz="2400" i="1" dirty="0" smtClean="0">
                <a:ea typeface="华文行楷" pitchFamily="2" charset="-122"/>
              </a:rPr>
              <a:t>q</a:t>
            </a:r>
            <a:r>
              <a:rPr lang="en-US" altLang="zh-CN" sz="2400" i="1" baseline="-25000" dirty="0" smtClean="0">
                <a:ea typeface="华文行楷" pitchFamily="2" charset="-122"/>
              </a:rPr>
              <a:t>2 </a:t>
            </a:r>
            <a:r>
              <a:rPr lang="en-US" altLang="zh-CN" sz="2400" i="1" dirty="0">
                <a:ea typeface="华文行楷" pitchFamily="2" charset="-122"/>
                <a:sym typeface="Symbol" pitchFamily="18" charset="2"/>
              </a:rPr>
              <a:t>,1) = </a:t>
            </a:r>
            <a:r>
              <a:rPr lang="en-US" altLang="zh-CN" sz="2400" i="1" dirty="0">
                <a:ea typeface="华文行楷" pitchFamily="2" charset="-122"/>
              </a:rPr>
              <a:t>q</a:t>
            </a:r>
            <a:r>
              <a:rPr lang="en-US" altLang="zh-CN" sz="2400" i="1" baseline="-25000" dirty="0">
                <a:ea typeface="华文行楷" pitchFamily="2" charset="-122"/>
              </a:rPr>
              <a:t>3</a:t>
            </a:r>
          </a:p>
          <a:p>
            <a:pPr>
              <a:buClr>
                <a:srgbClr val="800080"/>
              </a:buClr>
              <a:buFont typeface="Wingdings" pitchFamily="2" charset="2"/>
              <a:buNone/>
            </a:pPr>
            <a:r>
              <a:rPr lang="en-US" altLang="zh-CN" sz="2400" i="1" dirty="0">
                <a:ea typeface="华文行楷" pitchFamily="2" charset="-122"/>
                <a:sym typeface="Symbol" pitchFamily="18" charset="2"/>
              </a:rPr>
              <a:t>    </a:t>
            </a:r>
            <a:r>
              <a:rPr lang="en-US" altLang="zh-CN" sz="2400" i="1" dirty="0" smtClean="0">
                <a:ea typeface="华文行楷" pitchFamily="2" charset="-122"/>
                <a:sym typeface="Symbol" pitchFamily="18" charset="2"/>
              </a:rPr>
              <a:t>f(</a:t>
            </a:r>
            <a:r>
              <a:rPr lang="en-US" altLang="zh-CN" sz="2400" i="1" dirty="0" smtClean="0">
                <a:ea typeface="华文行楷" pitchFamily="2" charset="-122"/>
              </a:rPr>
              <a:t>q</a:t>
            </a:r>
            <a:r>
              <a:rPr lang="en-US" altLang="zh-CN" sz="2400" i="1" baseline="-25000" dirty="0" smtClean="0">
                <a:ea typeface="华文行楷" pitchFamily="2" charset="-122"/>
              </a:rPr>
              <a:t>3 </a:t>
            </a:r>
            <a:r>
              <a:rPr lang="en-US" altLang="zh-CN" sz="2400" i="1" dirty="0">
                <a:ea typeface="华文行楷" pitchFamily="2" charset="-122"/>
                <a:sym typeface="Symbol" pitchFamily="18" charset="2"/>
              </a:rPr>
              <a:t>,0) = </a:t>
            </a:r>
            <a:r>
              <a:rPr lang="en-US" altLang="zh-CN" sz="2400" i="1" dirty="0">
                <a:ea typeface="华文行楷" pitchFamily="2" charset="-122"/>
              </a:rPr>
              <a:t>q</a:t>
            </a:r>
            <a:r>
              <a:rPr lang="en-US" altLang="zh-CN" sz="2400" i="1" baseline="-25000" dirty="0">
                <a:ea typeface="华文行楷" pitchFamily="2" charset="-122"/>
              </a:rPr>
              <a:t>1 </a:t>
            </a:r>
            <a:r>
              <a:rPr lang="en-US" altLang="zh-CN" sz="2400" i="1" dirty="0">
                <a:ea typeface="华文行楷" pitchFamily="2" charset="-122"/>
              </a:rPr>
              <a:t>, </a:t>
            </a:r>
            <a:r>
              <a:rPr lang="en-US" altLang="zh-CN" sz="2400" i="1" dirty="0" smtClean="0">
                <a:ea typeface="华文行楷" pitchFamily="2" charset="-122"/>
                <a:sym typeface="Symbol" pitchFamily="18" charset="2"/>
              </a:rPr>
              <a:t>f(</a:t>
            </a:r>
            <a:r>
              <a:rPr lang="en-US" altLang="zh-CN" sz="2400" i="1" dirty="0" smtClean="0">
                <a:ea typeface="华文行楷" pitchFamily="2" charset="-122"/>
              </a:rPr>
              <a:t>q</a:t>
            </a:r>
            <a:r>
              <a:rPr lang="en-US" altLang="zh-CN" sz="2400" i="1" baseline="-25000" dirty="0" smtClean="0">
                <a:ea typeface="华文行楷" pitchFamily="2" charset="-122"/>
              </a:rPr>
              <a:t>3 </a:t>
            </a:r>
            <a:r>
              <a:rPr lang="en-US" altLang="zh-CN" sz="2400" i="1" dirty="0">
                <a:ea typeface="华文行楷" pitchFamily="2" charset="-122"/>
                <a:sym typeface="Symbol" pitchFamily="18" charset="2"/>
              </a:rPr>
              <a:t>,1) = </a:t>
            </a:r>
            <a:r>
              <a:rPr lang="en-US" altLang="zh-CN" sz="2400" i="1" dirty="0">
                <a:ea typeface="华文行楷" pitchFamily="2" charset="-122"/>
              </a:rPr>
              <a:t>q</a:t>
            </a:r>
            <a:r>
              <a:rPr lang="en-US" altLang="zh-CN" sz="2400" i="1" baseline="-25000" dirty="0">
                <a:ea typeface="华文行楷" pitchFamily="2" charset="-122"/>
              </a:rPr>
              <a:t>2</a:t>
            </a:r>
            <a:endParaRPr lang="en-US" altLang="zh-CN" sz="2400" dirty="0">
              <a:latin typeface="Times New Roman" pitchFamily="18" charset="0"/>
              <a:ea typeface="华文行楷" pitchFamily="2" charset="-122"/>
            </a:endParaRPr>
          </a:p>
          <a:p>
            <a:pPr>
              <a:buClr>
                <a:srgbClr val="800080"/>
              </a:buClr>
              <a:buFont typeface="Wingdings" pitchFamily="2" charset="2"/>
              <a:buChar char=" "/>
            </a:pPr>
            <a:r>
              <a:rPr lang="en-US" altLang="zh-CN" sz="1000" dirty="0">
                <a:latin typeface="Times New Roman" pitchFamily="18" charset="0"/>
              </a:rPr>
              <a:t> </a:t>
            </a:r>
          </a:p>
          <a:p>
            <a:pPr>
              <a:buClr>
                <a:srgbClr val="800080"/>
              </a:buClr>
              <a:buFont typeface="Symbol" pitchFamily="18" charset="2"/>
              <a:buChar char="-"/>
            </a:pPr>
            <a:r>
              <a:rPr lang="en-US" altLang="zh-CN" sz="2400" dirty="0">
                <a:latin typeface="Times New Roman" pitchFamily="18" charset="0"/>
                <a:ea typeface="华文行楷" pitchFamily="2" charset="-122"/>
              </a:rPr>
              <a:t> </a:t>
            </a:r>
            <a:r>
              <a:rPr lang="en-US" altLang="zh-CN" sz="2400" i="1" dirty="0">
                <a:ea typeface="华文行楷" pitchFamily="2" charset="-122"/>
              </a:rPr>
              <a:t>q</a:t>
            </a:r>
            <a:r>
              <a:rPr lang="en-US" altLang="zh-CN" sz="2400" i="1" baseline="-25000" dirty="0">
                <a:ea typeface="华文行楷" pitchFamily="2" charset="-122"/>
              </a:rPr>
              <a:t>0</a:t>
            </a:r>
            <a:endParaRPr lang="en-US" altLang="zh-CN" sz="2400" dirty="0">
              <a:latin typeface="Times New Roman" pitchFamily="18" charset="0"/>
              <a:ea typeface="华文行楷" pitchFamily="2" charset="-122"/>
            </a:endParaRPr>
          </a:p>
          <a:p>
            <a:pPr>
              <a:buClr>
                <a:srgbClr val="800080"/>
              </a:buClr>
              <a:buFont typeface="Wingdings" pitchFamily="2" charset="2"/>
              <a:buChar char=" "/>
            </a:pPr>
            <a:r>
              <a:rPr lang="en-US" altLang="zh-CN" sz="1000" dirty="0">
                <a:latin typeface="Times New Roman" pitchFamily="18" charset="0"/>
              </a:rPr>
              <a:t> </a:t>
            </a:r>
          </a:p>
          <a:p>
            <a:pPr>
              <a:buClr>
                <a:srgbClr val="800080"/>
              </a:buClr>
              <a:buFont typeface="Symbol" pitchFamily="18" charset="2"/>
              <a:buChar char="-"/>
            </a:pPr>
            <a:r>
              <a:rPr lang="en-US" altLang="zh-CN" sz="2400" dirty="0">
                <a:latin typeface="Times New Roman" pitchFamily="18" charset="0"/>
                <a:ea typeface="华文行楷" pitchFamily="2" charset="-122"/>
              </a:rPr>
              <a:t> </a:t>
            </a:r>
            <a:r>
              <a:rPr lang="en-US" altLang="zh-CN" sz="2400" i="1" dirty="0" smtClean="0">
                <a:ea typeface="华文行楷" pitchFamily="2" charset="-122"/>
              </a:rPr>
              <a:t>Z </a:t>
            </a:r>
            <a:r>
              <a:rPr lang="en-US" altLang="zh-CN" sz="2400" i="1" dirty="0">
                <a:ea typeface="华文行楷" pitchFamily="2" charset="-122"/>
              </a:rPr>
              <a:t>= {q</a:t>
            </a:r>
            <a:r>
              <a:rPr lang="en-US" altLang="zh-CN" sz="2400" i="1" baseline="-25000" dirty="0">
                <a:ea typeface="华文行楷" pitchFamily="2" charset="-122"/>
              </a:rPr>
              <a:t>0 </a:t>
            </a:r>
            <a:r>
              <a:rPr lang="en-US" altLang="zh-CN" sz="2400" i="1" dirty="0">
                <a:ea typeface="华文行楷" pitchFamily="2" charset="-122"/>
              </a:rPr>
              <a:t>, q</a:t>
            </a:r>
            <a:r>
              <a:rPr lang="en-US" altLang="zh-CN" sz="2400" i="1" baseline="-25000" dirty="0">
                <a:ea typeface="华文行楷" pitchFamily="2" charset="-122"/>
              </a:rPr>
              <a:t>3 </a:t>
            </a:r>
            <a:r>
              <a:rPr lang="en-US" altLang="zh-CN" sz="2400" i="1" dirty="0">
                <a:ea typeface="华文行楷" pitchFamily="2" charset="-122"/>
              </a:rPr>
              <a:t>}</a:t>
            </a:r>
          </a:p>
        </p:txBody>
      </p:sp>
      <p:sp>
        <p:nvSpPr>
          <p:cNvPr id="7176" name="Text Box 50"/>
          <p:cNvSpPr txBox="1">
            <a:spLocks noChangeArrowheads="1"/>
          </p:cNvSpPr>
          <p:nvPr/>
        </p:nvSpPr>
        <p:spPr bwMode="auto">
          <a:xfrm>
            <a:off x="1447800" y="29225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0</a:t>
            </a:r>
          </a:p>
        </p:txBody>
      </p:sp>
      <p:sp>
        <p:nvSpPr>
          <p:cNvPr id="7177" name="Text Box 51"/>
          <p:cNvSpPr txBox="1">
            <a:spLocks noChangeArrowheads="1"/>
          </p:cNvSpPr>
          <p:nvPr/>
        </p:nvSpPr>
        <p:spPr bwMode="auto">
          <a:xfrm>
            <a:off x="3505200" y="29225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1</a:t>
            </a:r>
          </a:p>
        </p:txBody>
      </p:sp>
      <p:sp>
        <p:nvSpPr>
          <p:cNvPr id="7178" name="Text Box 52"/>
          <p:cNvSpPr txBox="1">
            <a:spLocks noChangeArrowheads="1"/>
          </p:cNvSpPr>
          <p:nvPr/>
        </p:nvSpPr>
        <p:spPr bwMode="auto">
          <a:xfrm>
            <a:off x="1447800" y="49799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2</a:t>
            </a:r>
          </a:p>
        </p:txBody>
      </p:sp>
      <p:sp>
        <p:nvSpPr>
          <p:cNvPr id="7179" name="Text Box 53"/>
          <p:cNvSpPr txBox="1">
            <a:spLocks noChangeArrowheads="1"/>
          </p:cNvSpPr>
          <p:nvPr/>
        </p:nvSpPr>
        <p:spPr bwMode="auto">
          <a:xfrm>
            <a:off x="3505200" y="49799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3</a:t>
            </a:r>
          </a:p>
        </p:txBody>
      </p:sp>
      <p:graphicFrame>
        <p:nvGraphicFramePr>
          <p:cNvPr id="7170" name="Object 54"/>
          <p:cNvGraphicFramePr>
            <a:graphicFrameLocks noChangeAspect="1"/>
          </p:cNvGraphicFramePr>
          <p:nvPr/>
        </p:nvGraphicFramePr>
        <p:xfrm>
          <a:off x="381000" y="2590800"/>
          <a:ext cx="4114800" cy="3267075"/>
        </p:xfrm>
        <a:graphic>
          <a:graphicData uri="http://schemas.openxmlformats.org/presentationml/2006/ole">
            <p:oleObj spid="_x0000_s582658" name="VISIO" r:id="rId3" imgW="3203640" imgH="2543040" progId="Visio.Drawing.11">
              <p:embed/>
            </p:oleObj>
          </a:graphicData>
        </a:graphic>
      </p:graphicFrame>
      <p:sp>
        <p:nvSpPr>
          <p:cNvPr id="7180" name="Text Box 55">
            <a:hlinkClick r:id="rId4" action="ppaction://hlinksldjump"/>
          </p:cNvPr>
          <p:cNvSpPr txBox="1">
            <a:spLocks noChangeArrowheads="1"/>
          </p:cNvSpPr>
          <p:nvPr/>
        </p:nvSpPr>
        <p:spPr bwMode="auto">
          <a:xfrm>
            <a:off x="827088" y="1336675"/>
            <a:ext cx="4321175" cy="579438"/>
          </a:xfrm>
          <a:prstGeom prst="rect">
            <a:avLst/>
          </a:prstGeom>
          <a:noFill/>
          <a:ln w="9525">
            <a:noFill/>
            <a:miter lim="800000"/>
            <a:headEnd/>
            <a:tailEnd/>
          </a:ln>
        </p:spPr>
        <p:txBody>
          <a:bodyPr>
            <a:spAutoFit/>
          </a:bodyPr>
          <a:lstStyle/>
          <a:p>
            <a:pPr>
              <a:buClr>
                <a:srgbClr val="800080"/>
              </a:buClr>
            </a:pPr>
            <a:r>
              <a:rPr lang="en-US" altLang="zh-CN">
                <a:solidFill>
                  <a:srgbClr val="800080"/>
                </a:solidFill>
              </a:rPr>
              <a:t>  </a:t>
            </a:r>
            <a:r>
              <a:rPr lang="zh-CN" altLang="en-US">
                <a:solidFill>
                  <a:srgbClr val="800080"/>
                </a:solidFill>
              </a:rPr>
              <a:t>转移图表示的 </a:t>
            </a:r>
            <a:r>
              <a:rPr lang="en-US" altLang="zh-CN" b="0" i="1">
                <a:solidFill>
                  <a:srgbClr val="800080"/>
                </a:solidFill>
              </a:rPr>
              <a:t>DFA</a:t>
            </a:r>
            <a:r>
              <a:rPr lang="en-US" altLang="zh-CN" i="1">
                <a:solidFill>
                  <a:srgbClr val="800080"/>
                </a:solidFill>
              </a:rPr>
              <a:t> </a:t>
            </a:r>
          </a:p>
        </p:txBody>
      </p:sp>
      <p:sp>
        <p:nvSpPr>
          <p:cNvPr id="7181" name="Rectangle 56"/>
          <p:cNvSpPr>
            <a:spLocks noChangeArrowheads="1"/>
          </p:cNvSpPr>
          <p:nvPr/>
        </p:nvSpPr>
        <p:spPr bwMode="auto">
          <a:xfrm>
            <a:off x="1476375" y="188913"/>
            <a:ext cx="4319588" cy="641350"/>
          </a:xfrm>
          <a:prstGeom prst="rect">
            <a:avLst/>
          </a:prstGeom>
          <a:noFill/>
          <a:ln w="9525" algn="ctr">
            <a:noFill/>
            <a:miter lim="800000"/>
            <a:headEnd/>
            <a:tailEnd/>
          </a:ln>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正规语言及其描述</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38243"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38244"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38245"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grpSp>
        <p:nvGrpSpPr>
          <p:cNvPr id="34" name="组合 33"/>
          <p:cNvGrpSpPr/>
          <p:nvPr/>
        </p:nvGrpSpPr>
        <p:grpSpPr>
          <a:xfrm>
            <a:off x="1143000" y="2590800"/>
            <a:ext cx="2819400" cy="3276600"/>
            <a:chOff x="1143000" y="2590800"/>
            <a:chExt cx="2819400" cy="3276600"/>
          </a:xfrm>
        </p:grpSpPr>
        <p:sp>
          <p:nvSpPr>
            <p:cNvPr id="138246" name="Text Box 6"/>
            <p:cNvSpPr txBox="1">
              <a:spLocks noChangeArrowheads="1"/>
            </p:cNvSpPr>
            <p:nvPr/>
          </p:nvSpPr>
          <p:spPr bwMode="auto">
            <a:xfrm>
              <a:off x="1600200" y="3352800"/>
              <a:ext cx="609600" cy="466725"/>
            </a:xfrm>
            <a:prstGeom prst="rect">
              <a:avLst/>
            </a:prstGeom>
            <a:noFill/>
            <a:ln w="9525">
              <a:solidFill>
                <a:schemeClr val="bg1"/>
              </a:solidFill>
              <a:miter lim="800000"/>
              <a:headEnd/>
              <a:tailEnd/>
            </a:ln>
          </p:spPr>
          <p:txBody>
            <a:bodyPr>
              <a:spAutoFit/>
            </a:bodyPr>
            <a:lstStyle/>
            <a:p>
              <a:pPr>
                <a:buFontTx/>
                <a:buNone/>
              </a:pPr>
              <a:r>
                <a:rPr lang="en-US" altLang="zh-CN" sz="2400">
                  <a:solidFill>
                    <a:srgbClr val="800080"/>
                  </a:solidFill>
                  <a:latin typeface="Times New Roman" pitchFamily="18" charset="0"/>
                  <a:ea typeface="宋体" pitchFamily="2" charset="-122"/>
                  <a:sym typeface="Symbol" pitchFamily="18" charset="2"/>
                </a:rPr>
                <a:t></a:t>
              </a: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0</a:t>
              </a:r>
            </a:p>
          </p:txBody>
        </p:sp>
        <p:sp>
          <p:nvSpPr>
            <p:cNvPr id="138247" name="Text Box 7"/>
            <p:cNvSpPr txBox="1">
              <a:spLocks noChangeArrowheads="1"/>
            </p:cNvSpPr>
            <p:nvPr/>
          </p:nvSpPr>
          <p:spPr bwMode="auto">
            <a:xfrm>
              <a:off x="1752600" y="3962400"/>
              <a:ext cx="457200" cy="466725"/>
            </a:xfrm>
            <a:prstGeom prst="rect">
              <a:avLst/>
            </a:prstGeom>
            <a:noFill/>
            <a:ln w="9525">
              <a:solidFill>
                <a:schemeClr val="bg1"/>
              </a:solid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1</a:t>
              </a:r>
            </a:p>
          </p:txBody>
        </p:sp>
        <p:sp>
          <p:nvSpPr>
            <p:cNvPr id="138248" name="Text Box 8"/>
            <p:cNvSpPr txBox="1">
              <a:spLocks noChangeArrowheads="1"/>
            </p:cNvSpPr>
            <p:nvPr/>
          </p:nvSpPr>
          <p:spPr bwMode="auto">
            <a:xfrm>
              <a:off x="1752600" y="4572000"/>
              <a:ext cx="457200" cy="466725"/>
            </a:xfrm>
            <a:prstGeom prst="rect">
              <a:avLst/>
            </a:prstGeom>
            <a:noFill/>
            <a:ln w="9525">
              <a:solidFill>
                <a:schemeClr val="bg1"/>
              </a:solid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2</a:t>
              </a:r>
            </a:p>
          </p:txBody>
        </p:sp>
        <p:sp>
          <p:nvSpPr>
            <p:cNvPr id="138249" name="Text Box 9"/>
            <p:cNvSpPr txBox="1">
              <a:spLocks noChangeArrowheads="1"/>
            </p:cNvSpPr>
            <p:nvPr/>
          </p:nvSpPr>
          <p:spPr bwMode="auto">
            <a:xfrm>
              <a:off x="1600200" y="5181600"/>
              <a:ext cx="685800" cy="466725"/>
            </a:xfrm>
            <a:prstGeom prst="rect">
              <a:avLst/>
            </a:prstGeom>
            <a:noFill/>
            <a:ln w="9525">
              <a:solidFill>
                <a:schemeClr val="bg1"/>
              </a:solidFill>
              <a:miter lim="800000"/>
              <a:headEnd/>
              <a:tailEnd/>
            </a:ln>
          </p:spPr>
          <p:txBody>
            <a:bodyPr>
              <a:spAutoFit/>
            </a:bodyPr>
            <a:lstStyle/>
            <a:p>
              <a:pPr>
                <a:buFontTx/>
                <a:buNone/>
              </a:pPr>
              <a:r>
                <a:rPr lang="en-US" altLang="zh-CN" sz="2400">
                  <a:solidFill>
                    <a:srgbClr val="800080"/>
                  </a:solidFill>
                  <a:latin typeface="Times New Roman" pitchFamily="18" charset="0"/>
                  <a:ea typeface="宋体" pitchFamily="2" charset="-122"/>
                  <a:sym typeface="Symbol" pitchFamily="18" charset="2"/>
                </a:rPr>
                <a:t></a:t>
              </a: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3</a:t>
              </a:r>
            </a:p>
          </p:txBody>
        </p:sp>
        <p:sp>
          <p:nvSpPr>
            <p:cNvPr id="138250" name="Line 10"/>
            <p:cNvSpPr>
              <a:spLocks noChangeShapeType="1"/>
            </p:cNvSpPr>
            <p:nvPr/>
          </p:nvSpPr>
          <p:spPr bwMode="auto">
            <a:xfrm>
              <a:off x="1143000" y="3200400"/>
              <a:ext cx="2819400" cy="0"/>
            </a:xfrm>
            <a:prstGeom prst="line">
              <a:avLst/>
            </a:prstGeom>
            <a:noFill/>
            <a:ln w="9525">
              <a:solidFill>
                <a:srgbClr val="800080"/>
              </a:solidFill>
              <a:miter lim="800000"/>
              <a:headEnd/>
              <a:tailEnd/>
            </a:ln>
          </p:spPr>
          <p:txBody>
            <a:bodyPr wrap="none"/>
            <a:lstStyle/>
            <a:p>
              <a:endParaRPr lang="zh-CN" altLang="en-US"/>
            </a:p>
          </p:txBody>
        </p:sp>
        <p:sp>
          <p:nvSpPr>
            <p:cNvPr id="138251" name="Line 11"/>
            <p:cNvSpPr>
              <a:spLocks noChangeShapeType="1"/>
            </p:cNvSpPr>
            <p:nvPr/>
          </p:nvSpPr>
          <p:spPr bwMode="auto">
            <a:xfrm>
              <a:off x="1143000" y="3276600"/>
              <a:ext cx="2819400" cy="0"/>
            </a:xfrm>
            <a:prstGeom prst="line">
              <a:avLst/>
            </a:prstGeom>
            <a:noFill/>
            <a:ln w="9525">
              <a:solidFill>
                <a:srgbClr val="800080"/>
              </a:solidFill>
              <a:miter lim="800000"/>
              <a:headEnd/>
              <a:tailEnd/>
            </a:ln>
          </p:spPr>
          <p:txBody>
            <a:bodyPr wrap="none"/>
            <a:lstStyle/>
            <a:p>
              <a:endParaRPr lang="zh-CN" altLang="en-US"/>
            </a:p>
          </p:txBody>
        </p:sp>
        <p:sp>
          <p:nvSpPr>
            <p:cNvPr id="138252" name="Line 12"/>
            <p:cNvSpPr>
              <a:spLocks noChangeShapeType="1"/>
            </p:cNvSpPr>
            <p:nvPr/>
          </p:nvSpPr>
          <p:spPr bwMode="auto">
            <a:xfrm>
              <a:off x="2362200" y="2590800"/>
              <a:ext cx="0" cy="609600"/>
            </a:xfrm>
            <a:prstGeom prst="line">
              <a:avLst/>
            </a:prstGeom>
            <a:noFill/>
            <a:ln w="9525">
              <a:solidFill>
                <a:srgbClr val="800080"/>
              </a:solidFill>
              <a:miter lim="800000"/>
              <a:headEnd/>
              <a:tailEnd/>
            </a:ln>
          </p:spPr>
          <p:txBody>
            <a:bodyPr wrap="none"/>
            <a:lstStyle/>
            <a:p>
              <a:endParaRPr lang="zh-CN" altLang="en-US"/>
            </a:p>
          </p:txBody>
        </p:sp>
        <p:sp>
          <p:nvSpPr>
            <p:cNvPr id="138253" name="Line 13"/>
            <p:cNvSpPr>
              <a:spLocks noChangeShapeType="1"/>
            </p:cNvSpPr>
            <p:nvPr/>
          </p:nvSpPr>
          <p:spPr bwMode="auto">
            <a:xfrm>
              <a:off x="2362200" y="3276600"/>
              <a:ext cx="0" cy="2590800"/>
            </a:xfrm>
            <a:prstGeom prst="line">
              <a:avLst/>
            </a:prstGeom>
            <a:noFill/>
            <a:ln w="9525">
              <a:solidFill>
                <a:srgbClr val="800080"/>
              </a:solidFill>
              <a:miter lim="800000"/>
              <a:headEnd/>
              <a:tailEnd/>
            </a:ln>
          </p:spPr>
          <p:txBody>
            <a:bodyPr wrap="none"/>
            <a:lstStyle/>
            <a:p>
              <a:endParaRPr lang="zh-CN" altLang="en-US"/>
            </a:p>
          </p:txBody>
        </p:sp>
        <p:sp>
          <p:nvSpPr>
            <p:cNvPr id="138254" name="Line 14"/>
            <p:cNvSpPr>
              <a:spLocks noChangeShapeType="1"/>
            </p:cNvSpPr>
            <p:nvPr/>
          </p:nvSpPr>
          <p:spPr bwMode="auto">
            <a:xfrm>
              <a:off x="2438400" y="2590800"/>
              <a:ext cx="0" cy="609600"/>
            </a:xfrm>
            <a:prstGeom prst="line">
              <a:avLst/>
            </a:prstGeom>
            <a:noFill/>
            <a:ln w="9525">
              <a:solidFill>
                <a:srgbClr val="800080"/>
              </a:solidFill>
              <a:miter lim="800000"/>
              <a:headEnd/>
              <a:tailEnd/>
            </a:ln>
          </p:spPr>
          <p:txBody>
            <a:bodyPr wrap="none"/>
            <a:lstStyle/>
            <a:p>
              <a:endParaRPr lang="zh-CN" altLang="en-US" dirty="0"/>
            </a:p>
          </p:txBody>
        </p:sp>
        <p:sp>
          <p:nvSpPr>
            <p:cNvPr id="138255" name="Line 15"/>
            <p:cNvSpPr>
              <a:spLocks noChangeShapeType="1"/>
            </p:cNvSpPr>
            <p:nvPr/>
          </p:nvSpPr>
          <p:spPr bwMode="auto">
            <a:xfrm>
              <a:off x="2438400" y="3276600"/>
              <a:ext cx="0" cy="2590800"/>
            </a:xfrm>
            <a:prstGeom prst="line">
              <a:avLst/>
            </a:prstGeom>
            <a:noFill/>
            <a:ln w="9525">
              <a:solidFill>
                <a:srgbClr val="800080"/>
              </a:solidFill>
              <a:miter lim="800000"/>
              <a:headEnd/>
              <a:tailEnd/>
            </a:ln>
          </p:spPr>
          <p:txBody>
            <a:bodyPr wrap="none"/>
            <a:lstStyle/>
            <a:p>
              <a:endParaRPr lang="zh-CN" altLang="en-US"/>
            </a:p>
          </p:txBody>
        </p:sp>
        <p:sp>
          <p:nvSpPr>
            <p:cNvPr id="138256" name="Line 16"/>
            <p:cNvSpPr>
              <a:spLocks noChangeShapeType="1"/>
            </p:cNvSpPr>
            <p:nvPr/>
          </p:nvSpPr>
          <p:spPr bwMode="auto">
            <a:xfrm>
              <a:off x="3200400" y="2590800"/>
              <a:ext cx="0" cy="609600"/>
            </a:xfrm>
            <a:prstGeom prst="line">
              <a:avLst/>
            </a:prstGeom>
            <a:noFill/>
            <a:ln w="9525">
              <a:solidFill>
                <a:srgbClr val="800080"/>
              </a:solidFill>
              <a:miter lim="800000"/>
              <a:headEnd/>
              <a:tailEnd/>
            </a:ln>
          </p:spPr>
          <p:txBody>
            <a:bodyPr wrap="none"/>
            <a:lstStyle/>
            <a:p>
              <a:endParaRPr lang="zh-CN" altLang="en-US"/>
            </a:p>
          </p:txBody>
        </p:sp>
        <p:sp>
          <p:nvSpPr>
            <p:cNvPr id="138257" name="Line 17"/>
            <p:cNvSpPr>
              <a:spLocks noChangeShapeType="1"/>
            </p:cNvSpPr>
            <p:nvPr/>
          </p:nvSpPr>
          <p:spPr bwMode="auto">
            <a:xfrm>
              <a:off x="3200400" y="3276600"/>
              <a:ext cx="0" cy="2590800"/>
            </a:xfrm>
            <a:prstGeom prst="line">
              <a:avLst/>
            </a:prstGeom>
            <a:noFill/>
            <a:ln w="9525">
              <a:solidFill>
                <a:srgbClr val="800080"/>
              </a:solidFill>
              <a:miter lim="800000"/>
              <a:headEnd/>
              <a:tailEnd/>
            </a:ln>
          </p:spPr>
          <p:txBody>
            <a:bodyPr wrap="none"/>
            <a:lstStyle/>
            <a:p>
              <a:endParaRPr lang="zh-CN" altLang="en-US"/>
            </a:p>
          </p:txBody>
        </p:sp>
        <p:sp>
          <p:nvSpPr>
            <p:cNvPr id="138258" name="Text Box 18"/>
            <p:cNvSpPr txBox="1">
              <a:spLocks noChangeArrowheads="1"/>
            </p:cNvSpPr>
            <p:nvPr/>
          </p:nvSpPr>
          <p:spPr bwMode="auto">
            <a:xfrm>
              <a:off x="2667000" y="2667000"/>
              <a:ext cx="304800" cy="466725"/>
            </a:xfrm>
            <a:prstGeom prst="rect">
              <a:avLst/>
            </a:prstGeom>
            <a:noFill/>
            <a:ln w="9525">
              <a:solidFill>
                <a:schemeClr val="bg1"/>
              </a:solid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0</a:t>
              </a:r>
              <a:endParaRPr lang="en-US" altLang="zh-CN" sz="2400" i="1" baseline="-25000">
                <a:solidFill>
                  <a:srgbClr val="800080"/>
                </a:solidFill>
                <a:latin typeface="Times New Roman" pitchFamily="18" charset="0"/>
                <a:ea typeface="宋体" pitchFamily="2" charset="-122"/>
              </a:endParaRPr>
            </a:p>
          </p:txBody>
        </p:sp>
        <p:sp>
          <p:nvSpPr>
            <p:cNvPr id="138259" name="Text Box 19"/>
            <p:cNvSpPr txBox="1">
              <a:spLocks noChangeArrowheads="1"/>
            </p:cNvSpPr>
            <p:nvPr/>
          </p:nvSpPr>
          <p:spPr bwMode="auto">
            <a:xfrm>
              <a:off x="3429000" y="2667000"/>
              <a:ext cx="304800" cy="466725"/>
            </a:xfrm>
            <a:prstGeom prst="rect">
              <a:avLst/>
            </a:prstGeom>
            <a:noFill/>
            <a:ln w="9525">
              <a:solidFill>
                <a:schemeClr val="bg1"/>
              </a:solid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1</a:t>
              </a:r>
              <a:endParaRPr lang="en-US" altLang="zh-CN" sz="2400" i="1" baseline="-25000">
                <a:solidFill>
                  <a:srgbClr val="800080"/>
                </a:solidFill>
                <a:latin typeface="Times New Roman" pitchFamily="18" charset="0"/>
                <a:ea typeface="宋体" pitchFamily="2" charset="-122"/>
              </a:endParaRPr>
            </a:p>
          </p:txBody>
        </p:sp>
        <p:sp>
          <p:nvSpPr>
            <p:cNvPr id="138260" name="Line 20"/>
            <p:cNvSpPr>
              <a:spLocks noChangeShapeType="1"/>
            </p:cNvSpPr>
            <p:nvPr/>
          </p:nvSpPr>
          <p:spPr bwMode="auto">
            <a:xfrm>
              <a:off x="1295400" y="3657600"/>
              <a:ext cx="304800" cy="0"/>
            </a:xfrm>
            <a:prstGeom prst="line">
              <a:avLst/>
            </a:prstGeom>
            <a:noFill/>
            <a:ln w="9525">
              <a:solidFill>
                <a:srgbClr val="800080"/>
              </a:solidFill>
              <a:miter lim="800000"/>
              <a:headEnd/>
              <a:tailEnd type="triangle" w="med" len="med"/>
            </a:ln>
          </p:spPr>
          <p:txBody>
            <a:bodyPr wrap="none"/>
            <a:lstStyle/>
            <a:p>
              <a:endParaRPr lang="zh-CN" altLang="en-US"/>
            </a:p>
          </p:txBody>
        </p:sp>
        <p:sp>
          <p:nvSpPr>
            <p:cNvPr id="138261" name="Text Box 21"/>
            <p:cNvSpPr txBox="1">
              <a:spLocks noChangeArrowheads="1"/>
            </p:cNvSpPr>
            <p:nvPr/>
          </p:nvSpPr>
          <p:spPr bwMode="auto">
            <a:xfrm>
              <a:off x="2590800" y="3352800"/>
              <a:ext cx="457200" cy="466725"/>
            </a:xfrm>
            <a:prstGeom prst="rect">
              <a:avLst/>
            </a:prstGeom>
            <a:noFill/>
            <a:ln w="9525">
              <a:solidFill>
                <a:schemeClr val="bg1"/>
              </a:solid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2</a:t>
              </a:r>
            </a:p>
          </p:txBody>
        </p:sp>
        <p:sp>
          <p:nvSpPr>
            <p:cNvPr id="138262" name="Text Box 22"/>
            <p:cNvSpPr txBox="1">
              <a:spLocks noChangeArrowheads="1"/>
            </p:cNvSpPr>
            <p:nvPr/>
          </p:nvSpPr>
          <p:spPr bwMode="auto">
            <a:xfrm>
              <a:off x="3429000" y="3352800"/>
              <a:ext cx="457200" cy="466725"/>
            </a:xfrm>
            <a:prstGeom prst="rect">
              <a:avLst/>
            </a:prstGeom>
            <a:noFill/>
            <a:ln w="9525">
              <a:solidFill>
                <a:schemeClr val="bg1"/>
              </a:solid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1</a:t>
              </a:r>
            </a:p>
          </p:txBody>
        </p:sp>
        <p:sp>
          <p:nvSpPr>
            <p:cNvPr id="138263" name="Text Box 23"/>
            <p:cNvSpPr txBox="1">
              <a:spLocks noChangeArrowheads="1"/>
            </p:cNvSpPr>
            <p:nvPr/>
          </p:nvSpPr>
          <p:spPr bwMode="auto">
            <a:xfrm>
              <a:off x="2590800" y="3962400"/>
              <a:ext cx="457200" cy="466725"/>
            </a:xfrm>
            <a:prstGeom prst="rect">
              <a:avLst/>
            </a:prstGeom>
            <a:noFill/>
            <a:ln w="9525">
              <a:solidFill>
                <a:schemeClr val="bg1"/>
              </a:solid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3</a:t>
              </a:r>
            </a:p>
          </p:txBody>
        </p:sp>
        <p:sp>
          <p:nvSpPr>
            <p:cNvPr id="138264" name="Text Box 24"/>
            <p:cNvSpPr txBox="1">
              <a:spLocks noChangeArrowheads="1"/>
            </p:cNvSpPr>
            <p:nvPr/>
          </p:nvSpPr>
          <p:spPr bwMode="auto">
            <a:xfrm>
              <a:off x="3429000" y="3962400"/>
              <a:ext cx="457200" cy="466725"/>
            </a:xfrm>
            <a:prstGeom prst="rect">
              <a:avLst/>
            </a:prstGeom>
            <a:noFill/>
            <a:ln w="9525">
              <a:solidFill>
                <a:schemeClr val="bg1"/>
              </a:solid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0</a:t>
              </a:r>
            </a:p>
          </p:txBody>
        </p:sp>
        <p:sp>
          <p:nvSpPr>
            <p:cNvPr id="138265" name="Text Box 25"/>
            <p:cNvSpPr txBox="1">
              <a:spLocks noChangeArrowheads="1"/>
            </p:cNvSpPr>
            <p:nvPr/>
          </p:nvSpPr>
          <p:spPr bwMode="auto">
            <a:xfrm>
              <a:off x="2590800" y="4562475"/>
              <a:ext cx="457200" cy="466725"/>
            </a:xfrm>
            <a:prstGeom prst="rect">
              <a:avLst/>
            </a:prstGeom>
            <a:noFill/>
            <a:ln w="9525">
              <a:solidFill>
                <a:schemeClr val="bg1"/>
              </a:solid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0</a:t>
              </a:r>
            </a:p>
          </p:txBody>
        </p:sp>
        <p:sp>
          <p:nvSpPr>
            <p:cNvPr id="138266" name="Text Box 26"/>
            <p:cNvSpPr txBox="1">
              <a:spLocks noChangeArrowheads="1"/>
            </p:cNvSpPr>
            <p:nvPr/>
          </p:nvSpPr>
          <p:spPr bwMode="auto">
            <a:xfrm>
              <a:off x="3429000" y="4562475"/>
              <a:ext cx="457200" cy="466725"/>
            </a:xfrm>
            <a:prstGeom prst="rect">
              <a:avLst/>
            </a:prstGeom>
            <a:noFill/>
            <a:ln w="9525">
              <a:solidFill>
                <a:schemeClr val="bg1"/>
              </a:solid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3</a:t>
              </a:r>
            </a:p>
          </p:txBody>
        </p:sp>
        <p:sp>
          <p:nvSpPr>
            <p:cNvPr id="138267" name="Text Box 27"/>
            <p:cNvSpPr txBox="1">
              <a:spLocks noChangeArrowheads="1"/>
            </p:cNvSpPr>
            <p:nvPr/>
          </p:nvSpPr>
          <p:spPr bwMode="auto">
            <a:xfrm>
              <a:off x="2590800" y="5172075"/>
              <a:ext cx="457200" cy="466725"/>
            </a:xfrm>
            <a:prstGeom prst="rect">
              <a:avLst/>
            </a:prstGeom>
            <a:noFill/>
            <a:ln w="9525">
              <a:solidFill>
                <a:schemeClr val="bg1"/>
              </a:solid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1</a:t>
              </a:r>
            </a:p>
          </p:txBody>
        </p:sp>
        <p:sp>
          <p:nvSpPr>
            <p:cNvPr id="138268" name="Text Box 28"/>
            <p:cNvSpPr txBox="1">
              <a:spLocks noChangeArrowheads="1"/>
            </p:cNvSpPr>
            <p:nvPr/>
          </p:nvSpPr>
          <p:spPr bwMode="auto">
            <a:xfrm>
              <a:off x="3429000" y="5172075"/>
              <a:ext cx="457200" cy="466725"/>
            </a:xfrm>
            <a:prstGeom prst="rect">
              <a:avLst/>
            </a:prstGeom>
            <a:noFill/>
            <a:ln w="9525">
              <a:solidFill>
                <a:schemeClr val="bg1"/>
              </a:solid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2</a:t>
              </a:r>
            </a:p>
          </p:txBody>
        </p:sp>
      </p:grpSp>
      <p:sp>
        <p:nvSpPr>
          <p:cNvPr id="138270" name="Text Box 31">
            <a:hlinkClick r:id="rId2" action="ppaction://hlinksldjump"/>
          </p:cNvPr>
          <p:cNvSpPr txBox="1">
            <a:spLocks noChangeArrowheads="1"/>
          </p:cNvSpPr>
          <p:nvPr/>
        </p:nvSpPr>
        <p:spPr bwMode="auto">
          <a:xfrm>
            <a:off x="827088" y="1336675"/>
            <a:ext cx="4321175" cy="579438"/>
          </a:xfrm>
          <a:prstGeom prst="rect">
            <a:avLst/>
          </a:prstGeom>
          <a:noFill/>
          <a:ln w="9525">
            <a:noFill/>
            <a:miter lim="800000"/>
            <a:headEnd/>
            <a:tailEnd/>
          </a:ln>
        </p:spPr>
        <p:txBody>
          <a:bodyPr>
            <a:spAutoFit/>
          </a:bodyPr>
          <a:lstStyle/>
          <a:p>
            <a:pPr>
              <a:buClr>
                <a:srgbClr val="800080"/>
              </a:buClr>
            </a:pPr>
            <a:r>
              <a:rPr lang="en-US" altLang="zh-CN">
                <a:solidFill>
                  <a:srgbClr val="800080"/>
                </a:solidFill>
              </a:rPr>
              <a:t>  </a:t>
            </a:r>
            <a:r>
              <a:rPr lang="zh-CN" altLang="en-US">
                <a:solidFill>
                  <a:srgbClr val="800080"/>
                </a:solidFill>
              </a:rPr>
              <a:t>转移表表示的 </a:t>
            </a:r>
            <a:r>
              <a:rPr lang="en-US" altLang="zh-CN" b="0" i="1">
                <a:solidFill>
                  <a:srgbClr val="800080"/>
                </a:solidFill>
              </a:rPr>
              <a:t>DFA</a:t>
            </a:r>
            <a:r>
              <a:rPr lang="en-US" altLang="zh-CN" i="1">
                <a:solidFill>
                  <a:srgbClr val="800080"/>
                </a:solidFill>
              </a:rPr>
              <a:t> </a:t>
            </a:r>
          </a:p>
        </p:txBody>
      </p:sp>
      <p:sp>
        <p:nvSpPr>
          <p:cNvPr id="138271" name="Rectangle 33"/>
          <p:cNvSpPr>
            <a:spLocks noChangeArrowheads="1"/>
          </p:cNvSpPr>
          <p:nvPr/>
        </p:nvSpPr>
        <p:spPr bwMode="auto">
          <a:xfrm>
            <a:off x="1476375" y="188913"/>
            <a:ext cx="4319588" cy="641350"/>
          </a:xfrm>
          <a:prstGeom prst="rect">
            <a:avLst/>
          </a:prstGeom>
          <a:noFill/>
          <a:ln w="9525" algn="ctr">
            <a:noFill/>
            <a:miter lim="800000"/>
            <a:headEnd/>
            <a:tailEnd/>
          </a:ln>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正规语言及其描述</a:t>
            </a:r>
          </a:p>
        </p:txBody>
      </p:sp>
      <p:sp>
        <p:nvSpPr>
          <p:cNvPr id="33" name="Text Box 49"/>
          <p:cNvSpPr txBox="1">
            <a:spLocks noChangeArrowheads="1"/>
          </p:cNvSpPr>
          <p:nvPr/>
        </p:nvSpPr>
        <p:spPr bwMode="auto">
          <a:xfrm>
            <a:off x="4643438" y="2397125"/>
            <a:ext cx="4114800" cy="3662541"/>
          </a:xfrm>
          <a:prstGeom prst="rect">
            <a:avLst/>
          </a:prstGeom>
          <a:noFill/>
          <a:ln w="9525">
            <a:noFill/>
            <a:miter lim="800000"/>
            <a:headEnd/>
            <a:tailEnd/>
          </a:ln>
        </p:spPr>
        <p:txBody>
          <a:bodyPr>
            <a:spAutoFit/>
          </a:bodyPr>
          <a:lstStyle/>
          <a:p>
            <a:pPr>
              <a:buClr>
                <a:srgbClr val="800080"/>
              </a:buClr>
              <a:buFont typeface="Symbol" pitchFamily="18" charset="2"/>
              <a:buChar char="-"/>
            </a:pPr>
            <a:r>
              <a:rPr lang="en-US" altLang="zh-CN" sz="2400" dirty="0">
                <a:latin typeface="Times New Roman" pitchFamily="18" charset="0"/>
                <a:ea typeface="华文行楷" pitchFamily="2" charset="-122"/>
              </a:rPr>
              <a:t> </a:t>
            </a:r>
            <a:r>
              <a:rPr lang="en-US" altLang="zh-CN" sz="2400" i="1" dirty="0" smtClean="0">
                <a:latin typeface="Times New Roman" pitchFamily="18" charset="0"/>
                <a:ea typeface="华文行楷" pitchFamily="2" charset="-122"/>
              </a:rPr>
              <a:t>K </a:t>
            </a:r>
            <a:r>
              <a:rPr lang="en-US" altLang="zh-CN" sz="2400" i="1" dirty="0" smtClean="0">
                <a:ea typeface="华文行楷" pitchFamily="2" charset="-122"/>
              </a:rPr>
              <a:t>= </a:t>
            </a:r>
            <a:r>
              <a:rPr lang="en-US" altLang="zh-CN" sz="2400" i="1" dirty="0">
                <a:ea typeface="华文行楷" pitchFamily="2" charset="-122"/>
              </a:rPr>
              <a:t>{q</a:t>
            </a:r>
            <a:r>
              <a:rPr lang="en-US" altLang="zh-CN" sz="2400" i="1" baseline="-25000" dirty="0">
                <a:ea typeface="华文行楷" pitchFamily="2" charset="-122"/>
              </a:rPr>
              <a:t>0 </a:t>
            </a:r>
            <a:r>
              <a:rPr lang="en-US" altLang="zh-CN" sz="2400" i="1" dirty="0">
                <a:ea typeface="华文行楷" pitchFamily="2" charset="-122"/>
              </a:rPr>
              <a:t>, q</a:t>
            </a:r>
            <a:r>
              <a:rPr lang="en-US" altLang="zh-CN" sz="2400" i="1" baseline="-25000" dirty="0">
                <a:ea typeface="华文行楷" pitchFamily="2" charset="-122"/>
              </a:rPr>
              <a:t>1 </a:t>
            </a:r>
            <a:r>
              <a:rPr lang="en-US" altLang="zh-CN" sz="2400" i="1" dirty="0">
                <a:ea typeface="华文行楷" pitchFamily="2" charset="-122"/>
              </a:rPr>
              <a:t>, q</a:t>
            </a:r>
            <a:r>
              <a:rPr lang="en-US" altLang="zh-CN" sz="2400" i="1" baseline="-25000" dirty="0">
                <a:ea typeface="华文行楷" pitchFamily="2" charset="-122"/>
              </a:rPr>
              <a:t>2 </a:t>
            </a:r>
            <a:r>
              <a:rPr lang="en-US" altLang="zh-CN" sz="2400" i="1" dirty="0">
                <a:ea typeface="华文行楷" pitchFamily="2" charset="-122"/>
              </a:rPr>
              <a:t>, q</a:t>
            </a:r>
            <a:r>
              <a:rPr lang="en-US" altLang="zh-CN" sz="2400" i="1" baseline="-25000" dirty="0">
                <a:ea typeface="华文行楷" pitchFamily="2" charset="-122"/>
              </a:rPr>
              <a:t>3 </a:t>
            </a:r>
            <a:r>
              <a:rPr lang="en-US" altLang="zh-CN" sz="2400" i="1" dirty="0">
                <a:ea typeface="华文行楷" pitchFamily="2" charset="-122"/>
              </a:rPr>
              <a:t>}</a:t>
            </a:r>
            <a:endParaRPr lang="en-US" altLang="zh-CN" sz="2400" i="1" baseline="-25000" dirty="0">
              <a:ea typeface="华文行楷" pitchFamily="2" charset="-122"/>
            </a:endParaRPr>
          </a:p>
          <a:p>
            <a:pPr>
              <a:buClr>
                <a:srgbClr val="800080"/>
              </a:buClr>
              <a:buFont typeface="Wingdings" pitchFamily="2" charset="2"/>
              <a:buChar char=" "/>
            </a:pPr>
            <a:r>
              <a:rPr lang="en-US" altLang="zh-CN" sz="1000" dirty="0">
                <a:latin typeface="Times New Roman" pitchFamily="18" charset="0"/>
              </a:rPr>
              <a:t> </a:t>
            </a:r>
          </a:p>
          <a:p>
            <a:pPr>
              <a:buClr>
                <a:srgbClr val="800080"/>
              </a:buClr>
              <a:buFont typeface="Symbol" pitchFamily="18" charset="2"/>
              <a:buChar char="-"/>
            </a:pPr>
            <a:r>
              <a:rPr lang="en-US" altLang="zh-CN" sz="2400" dirty="0">
                <a:latin typeface="Times New Roman" pitchFamily="18" charset="0"/>
                <a:ea typeface="华文行楷" pitchFamily="2" charset="-122"/>
              </a:rPr>
              <a:t> </a:t>
            </a:r>
            <a:r>
              <a:rPr lang="en-US" altLang="zh-CN" sz="2400" dirty="0">
                <a:latin typeface="Times New Roman" pitchFamily="18" charset="0"/>
                <a:ea typeface="宋体" pitchFamily="2" charset="-122"/>
                <a:sym typeface="Symbol" pitchFamily="18" charset="2"/>
              </a:rPr>
              <a:t></a:t>
            </a:r>
            <a:r>
              <a:rPr lang="en-US" altLang="zh-CN" sz="2400" i="1" dirty="0">
                <a:ea typeface="华文行楷" pitchFamily="2" charset="-122"/>
              </a:rPr>
              <a:t> = {0, 1</a:t>
            </a:r>
            <a:r>
              <a:rPr lang="en-US" altLang="zh-CN" sz="2400" i="1" baseline="-25000" dirty="0">
                <a:ea typeface="华文行楷" pitchFamily="2" charset="-122"/>
              </a:rPr>
              <a:t> </a:t>
            </a:r>
            <a:r>
              <a:rPr lang="en-US" altLang="zh-CN" sz="2400" i="1" dirty="0">
                <a:ea typeface="华文行楷" pitchFamily="2" charset="-122"/>
              </a:rPr>
              <a:t>}</a:t>
            </a:r>
            <a:endParaRPr lang="en-US" altLang="zh-CN" sz="2400" dirty="0">
              <a:latin typeface="Times New Roman" pitchFamily="18" charset="0"/>
              <a:ea typeface="华文行楷" pitchFamily="2" charset="-122"/>
            </a:endParaRPr>
          </a:p>
          <a:p>
            <a:pPr>
              <a:buClr>
                <a:srgbClr val="800080"/>
              </a:buClr>
              <a:buFont typeface="Wingdings" pitchFamily="2" charset="2"/>
              <a:buChar char=" "/>
            </a:pPr>
            <a:r>
              <a:rPr lang="en-US" altLang="zh-CN" sz="1000" dirty="0">
                <a:latin typeface="Times New Roman" pitchFamily="18" charset="0"/>
              </a:rPr>
              <a:t> </a:t>
            </a:r>
          </a:p>
          <a:p>
            <a:pPr>
              <a:buClr>
                <a:srgbClr val="800080"/>
              </a:buClr>
              <a:buFont typeface="Symbol" pitchFamily="18" charset="2"/>
              <a:buChar char="-"/>
            </a:pPr>
            <a:r>
              <a:rPr lang="en-US" altLang="zh-CN" sz="2400" dirty="0">
                <a:latin typeface="Times New Roman" pitchFamily="18" charset="0"/>
                <a:ea typeface="华文行楷" pitchFamily="2" charset="-122"/>
              </a:rPr>
              <a:t> </a:t>
            </a:r>
            <a:r>
              <a:rPr lang="en-US" altLang="zh-CN" sz="2400" i="1" dirty="0" smtClean="0">
                <a:latin typeface="Times New Roman" pitchFamily="18" charset="0"/>
                <a:ea typeface="华文行楷" pitchFamily="2" charset="-122"/>
                <a:sym typeface="Symbol" pitchFamily="18" charset="2"/>
              </a:rPr>
              <a:t>f</a:t>
            </a:r>
            <a:r>
              <a:rPr lang="en-US" altLang="zh-CN" sz="2400" i="1" dirty="0" smtClean="0">
                <a:ea typeface="华文行楷" pitchFamily="2" charset="-122"/>
                <a:sym typeface="Symbol" pitchFamily="18" charset="2"/>
              </a:rPr>
              <a:t>(</a:t>
            </a:r>
            <a:r>
              <a:rPr lang="en-US" altLang="zh-CN" sz="2400" i="1" dirty="0" smtClean="0">
                <a:ea typeface="华文行楷" pitchFamily="2" charset="-122"/>
              </a:rPr>
              <a:t>q</a:t>
            </a:r>
            <a:r>
              <a:rPr lang="en-US" altLang="zh-CN" sz="2400" i="1" baseline="-25000" dirty="0" smtClean="0">
                <a:ea typeface="华文行楷" pitchFamily="2" charset="-122"/>
              </a:rPr>
              <a:t>0 </a:t>
            </a:r>
            <a:r>
              <a:rPr lang="en-US" altLang="zh-CN" sz="2400" i="1" dirty="0">
                <a:ea typeface="华文行楷" pitchFamily="2" charset="-122"/>
                <a:sym typeface="Symbol" pitchFamily="18" charset="2"/>
              </a:rPr>
              <a:t>,0) = </a:t>
            </a:r>
            <a:r>
              <a:rPr lang="en-US" altLang="zh-CN" sz="2400" i="1" dirty="0">
                <a:ea typeface="华文行楷" pitchFamily="2" charset="-122"/>
              </a:rPr>
              <a:t>q</a:t>
            </a:r>
            <a:r>
              <a:rPr lang="en-US" altLang="zh-CN" sz="2400" i="1" baseline="-25000" dirty="0">
                <a:ea typeface="华文行楷" pitchFamily="2" charset="-122"/>
              </a:rPr>
              <a:t>2 </a:t>
            </a:r>
            <a:r>
              <a:rPr lang="en-US" altLang="zh-CN" sz="2400" i="1" dirty="0">
                <a:ea typeface="华文行楷" pitchFamily="2" charset="-122"/>
              </a:rPr>
              <a:t>, </a:t>
            </a:r>
            <a:r>
              <a:rPr lang="en-US" altLang="zh-CN" sz="2400" i="1" dirty="0" smtClean="0">
                <a:ea typeface="华文行楷" pitchFamily="2" charset="-122"/>
                <a:sym typeface="Symbol" pitchFamily="18" charset="2"/>
              </a:rPr>
              <a:t>f(</a:t>
            </a:r>
            <a:r>
              <a:rPr lang="en-US" altLang="zh-CN" sz="2400" i="1" dirty="0" smtClean="0">
                <a:ea typeface="华文行楷" pitchFamily="2" charset="-122"/>
              </a:rPr>
              <a:t>q</a:t>
            </a:r>
            <a:r>
              <a:rPr lang="en-US" altLang="zh-CN" sz="2400" i="1" baseline="-25000" dirty="0" smtClean="0">
                <a:ea typeface="华文行楷" pitchFamily="2" charset="-122"/>
              </a:rPr>
              <a:t>0 </a:t>
            </a:r>
            <a:r>
              <a:rPr lang="en-US" altLang="zh-CN" sz="2400" i="1" dirty="0">
                <a:ea typeface="华文行楷" pitchFamily="2" charset="-122"/>
                <a:sym typeface="Symbol" pitchFamily="18" charset="2"/>
              </a:rPr>
              <a:t>,1) = </a:t>
            </a:r>
            <a:r>
              <a:rPr lang="en-US" altLang="zh-CN" sz="2400" i="1" dirty="0">
                <a:ea typeface="华文行楷" pitchFamily="2" charset="-122"/>
              </a:rPr>
              <a:t>q</a:t>
            </a:r>
            <a:r>
              <a:rPr lang="en-US" altLang="zh-CN" sz="2400" i="1" baseline="-25000" dirty="0">
                <a:ea typeface="华文行楷" pitchFamily="2" charset="-122"/>
              </a:rPr>
              <a:t>1 </a:t>
            </a:r>
          </a:p>
          <a:p>
            <a:pPr>
              <a:buClr>
                <a:srgbClr val="800080"/>
              </a:buClr>
              <a:buFont typeface="Wingdings" pitchFamily="2" charset="2"/>
              <a:buNone/>
            </a:pPr>
            <a:r>
              <a:rPr lang="en-US" altLang="zh-CN" sz="2400" i="1" dirty="0">
                <a:ea typeface="华文行楷" pitchFamily="2" charset="-122"/>
                <a:sym typeface="Symbol" pitchFamily="18" charset="2"/>
              </a:rPr>
              <a:t>    </a:t>
            </a:r>
            <a:r>
              <a:rPr lang="en-US" altLang="zh-CN" sz="2400" i="1" dirty="0" smtClean="0">
                <a:ea typeface="华文行楷" pitchFamily="2" charset="-122"/>
                <a:sym typeface="Symbol" pitchFamily="18" charset="2"/>
              </a:rPr>
              <a:t>f(</a:t>
            </a:r>
            <a:r>
              <a:rPr lang="en-US" altLang="zh-CN" sz="2400" i="1" dirty="0" smtClean="0">
                <a:ea typeface="华文行楷" pitchFamily="2" charset="-122"/>
              </a:rPr>
              <a:t>q</a:t>
            </a:r>
            <a:r>
              <a:rPr lang="en-US" altLang="zh-CN" sz="2400" i="1" baseline="-25000" dirty="0" smtClean="0">
                <a:ea typeface="华文行楷" pitchFamily="2" charset="-122"/>
              </a:rPr>
              <a:t>1 </a:t>
            </a:r>
            <a:r>
              <a:rPr lang="en-US" altLang="zh-CN" sz="2400" i="1" dirty="0">
                <a:ea typeface="华文行楷" pitchFamily="2" charset="-122"/>
                <a:sym typeface="Symbol" pitchFamily="18" charset="2"/>
              </a:rPr>
              <a:t>,0) = </a:t>
            </a:r>
            <a:r>
              <a:rPr lang="en-US" altLang="zh-CN" sz="2400" i="1" dirty="0">
                <a:ea typeface="华文行楷" pitchFamily="2" charset="-122"/>
              </a:rPr>
              <a:t>q</a:t>
            </a:r>
            <a:r>
              <a:rPr lang="en-US" altLang="zh-CN" sz="2400" i="1" baseline="-25000" dirty="0">
                <a:ea typeface="华文行楷" pitchFamily="2" charset="-122"/>
              </a:rPr>
              <a:t>3 </a:t>
            </a:r>
            <a:r>
              <a:rPr lang="en-US" altLang="zh-CN" sz="2400" i="1" dirty="0">
                <a:ea typeface="华文行楷" pitchFamily="2" charset="-122"/>
              </a:rPr>
              <a:t>, </a:t>
            </a:r>
            <a:r>
              <a:rPr lang="en-US" altLang="zh-CN" sz="2400" i="1" dirty="0" smtClean="0">
                <a:ea typeface="华文行楷" pitchFamily="2" charset="-122"/>
                <a:sym typeface="Symbol" pitchFamily="18" charset="2"/>
              </a:rPr>
              <a:t>f(</a:t>
            </a:r>
            <a:r>
              <a:rPr lang="en-US" altLang="zh-CN" sz="2400" i="1" dirty="0" smtClean="0">
                <a:ea typeface="华文行楷" pitchFamily="2" charset="-122"/>
              </a:rPr>
              <a:t>q</a:t>
            </a:r>
            <a:r>
              <a:rPr lang="en-US" altLang="zh-CN" sz="2400" i="1" baseline="-25000" dirty="0" smtClean="0">
                <a:ea typeface="华文行楷" pitchFamily="2" charset="-122"/>
              </a:rPr>
              <a:t>1 </a:t>
            </a:r>
            <a:r>
              <a:rPr lang="en-US" altLang="zh-CN" sz="2400" i="1" dirty="0">
                <a:ea typeface="华文行楷" pitchFamily="2" charset="-122"/>
                <a:sym typeface="Symbol" pitchFamily="18" charset="2"/>
              </a:rPr>
              <a:t>,1) = </a:t>
            </a:r>
            <a:r>
              <a:rPr lang="en-US" altLang="zh-CN" sz="2400" i="1" dirty="0">
                <a:ea typeface="华文行楷" pitchFamily="2" charset="-122"/>
              </a:rPr>
              <a:t>q</a:t>
            </a:r>
            <a:r>
              <a:rPr lang="en-US" altLang="zh-CN" sz="2400" i="1" baseline="-25000" dirty="0">
                <a:ea typeface="华文行楷" pitchFamily="2" charset="-122"/>
              </a:rPr>
              <a:t>0</a:t>
            </a:r>
          </a:p>
          <a:p>
            <a:pPr>
              <a:buClr>
                <a:srgbClr val="800080"/>
              </a:buClr>
              <a:buFont typeface="Wingdings" pitchFamily="2" charset="2"/>
              <a:buNone/>
            </a:pPr>
            <a:r>
              <a:rPr lang="en-US" altLang="zh-CN" sz="2400" i="1" dirty="0">
                <a:ea typeface="华文行楷" pitchFamily="2" charset="-122"/>
                <a:sym typeface="Symbol" pitchFamily="18" charset="2"/>
              </a:rPr>
              <a:t>    </a:t>
            </a:r>
            <a:r>
              <a:rPr lang="en-US" altLang="zh-CN" sz="2400" i="1" dirty="0" smtClean="0">
                <a:ea typeface="华文行楷" pitchFamily="2" charset="-122"/>
                <a:sym typeface="Symbol" pitchFamily="18" charset="2"/>
              </a:rPr>
              <a:t>f(</a:t>
            </a:r>
            <a:r>
              <a:rPr lang="en-US" altLang="zh-CN" sz="2400" i="1" dirty="0" smtClean="0">
                <a:ea typeface="华文行楷" pitchFamily="2" charset="-122"/>
              </a:rPr>
              <a:t>q</a:t>
            </a:r>
            <a:r>
              <a:rPr lang="en-US" altLang="zh-CN" sz="2400" i="1" baseline="-25000" dirty="0" smtClean="0">
                <a:ea typeface="华文行楷" pitchFamily="2" charset="-122"/>
              </a:rPr>
              <a:t>2 </a:t>
            </a:r>
            <a:r>
              <a:rPr lang="en-US" altLang="zh-CN" sz="2400" i="1" dirty="0">
                <a:ea typeface="华文行楷" pitchFamily="2" charset="-122"/>
                <a:sym typeface="Symbol" pitchFamily="18" charset="2"/>
              </a:rPr>
              <a:t>,0) = </a:t>
            </a:r>
            <a:r>
              <a:rPr lang="en-US" altLang="zh-CN" sz="2400" i="1" dirty="0">
                <a:ea typeface="华文行楷" pitchFamily="2" charset="-122"/>
              </a:rPr>
              <a:t>q</a:t>
            </a:r>
            <a:r>
              <a:rPr lang="en-US" altLang="zh-CN" sz="2400" i="1" baseline="-25000" dirty="0">
                <a:ea typeface="华文行楷" pitchFamily="2" charset="-122"/>
              </a:rPr>
              <a:t>0 </a:t>
            </a:r>
            <a:r>
              <a:rPr lang="en-US" altLang="zh-CN" sz="2400" i="1" dirty="0">
                <a:ea typeface="华文行楷" pitchFamily="2" charset="-122"/>
              </a:rPr>
              <a:t>, </a:t>
            </a:r>
            <a:r>
              <a:rPr lang="en-US" altLang="zh-CN" sz="2400" i="1" dirty="0" smtClean="0">
                <a:ea typeface="华文行楷" pitchFamily="2" charset="-122"/>
                <a:sym typeface="Symbol" pitchFamily="18" charset="2"/>
              </a:rPr>
              <a:t>f(</a:t>
            </a:r>
            <a:r>
              <a:rPr lang="en-US" altLang="zh-CN" sz="2400" i="1" dirty="0" smtClean="0">
                <a:ea typeface="华文行楷" pitchFamily="2" charset="-122"/>
              </a:rPr>
              <a:t>q</a:t>
            </a:r>
            <a:r>
              <a:rPr lang="en-US" altLang="zh-CN" sz="2400" i="1" baseline="-25000" dirty="0" smtClean="0">
                <a:ea typeface="华文行楷" pitchFamily="2" charset="-122"/>
              </a:rPr>
              <a:t>2 </a:t>
            </a:r>
            <a:r>
              <a:rPr lang="en-US" altLang="zh-CN" sz="2400" i="1" dirty="0">
                <a:ea typeface="华文行楷" pitchFamily="2" charset="-122"/>
                <a:sym typeface="Symbol" pitchFamily="18" charset="2"/>
              </a:rPr>
              <a:t>,1) = </a:t>
            </a:r>
            <a:r>
              <a:rPr lang="en-US" altLang="zh-CN" sz="2400" i="1" dirty="0">
                <a:ea typeface="华文行楷" pitchFamily="2" charset="-122"/>
              </a:rPr>
              <a:t>q</a:t>
            </a:r>
            <a:r>
              <a:rPr lang="en-US" altLang="zh-CN" sz="2400" i="1" baseline="-25000" dirty="0">
                <a:ea typeface="华文行楷" pitchFamily="2" charset="-122"/>
              </a:rPr>
              <a:t>3</a:t>
            </a:r>
          </a:p>
          <a:p>
            <a:pPr>
              <a:buClr>
                <a:srgbClr val="800080"/>
              </a:buClr>
              <a:buFont typeface="Wingdings" pitchFamily="2" charset="2"/>
              <a:buNone/>
            </a:pPr>
            <a:r>
              <a:rPr lang="en-US" altLang="zh-CN" sz="2400" i="1" dirty="0">
                <a:ea typeface="华文行楷" pitchFamily="2" charset="-122"/>
                <a:sym typeface="Symbol" pitchFamily="18" charset="2"/>
              </a:rPr>
              <a:t>    </a:t>
            </a:r>
            <a:r>
              <a:rPr lang="en-US" altLang="zh-CN" sz="2400" i="1" dirty="0" smtClean="0">
                <a:ea typeface="华文行楷" pitchFamily="2" charset="-122"/>
                <a:sym typeface="Symbol" pitchFamily="18" charset="2"/>
              </a:rPr>
              <a:t>f(</a:t>
            </a:r>
            <a:r>
              <a:rPr lang="en-US" altLang="zh-CN" sz="2400" i="1" dirty="0" smtClean="0">
                <a:ea typeface="华文行楷" pitchFamily="2" charset="-122"/>
              </a:rPr>
              <a:t>q</a:t>
            </a:r>
            <a:r>
              <a:rPr lang="en-US" altLang="zh-CN" sz="2400" i="1" baseline="-25000" dirty="0" smtClean="0">
                <a:ea typeface="华文行楷" pitchFamily="2" charset="-122"/>
              </a:rPr>
              <a:t>3 </a:t>
            </a:r>
            <a:r>
              <a:rPr lang="en-US" altLang="zh-CN" sz="2400" i="1" dirty="0">
                <a:ea typeface="华文行楷" pitchFamily="2" charset="-122"/>
                <a:sym typeface="Symbol" pitchFamily="18" charset="2"/>
              </a:rPr>
              <a:t>,0) = </a:t>
            </a:r>
            <a:r>
              <a:rPr lang="en-US" altLang="zh-CN" sz="2400" i="1" dirty="0">
                <a:ea typeface="华文行楷" pitchFamily="2" charset="-122"/>
              </a:rPr>
              <a:t>q</a:t>
            </a:r>
            <a:r>
              <a:rPr lang="en-US" altLang="zh-CN" sz="2400" i="1" baseline="-25000" dirty="0">
                <a:ea typeface="华文行楷" pitchFamily="2" charset="-122"/>
              </a:rPr>
              <a:t>1 </a:t>
            </a:r>
            <a:r>
              <a:rPr lang="en-US" altLang="zh-CN" sz="2400" i="1" dirty="0">
                <a:ea typeface="华文行楷" pitchFamily="2" charset="-122"/>
              </a:rPr>
              <a:t>, </a:t>
            </a:r>
            <a:r>
              <a:rPr lang="en-US" altLang="zh-CN" sz="2400" i="1" dirty="0" smtClean="0">
                <a:ea typeface="华文行楷" pitchFamily="2" charset="-122"/>
                <a:sym typeface="Symbol" pitchFamily="18" charset="2"/>
              </a:rPr>
              <a:t>f(</a:t>
            </a:r>
            <a:r>
              <a:rPr lang="en-US" altLang="zh-CN" sz="2400" i="1" dirty="0" smtClean="0">
                <a:ea typeface="华文行楷" pitchFamily="2" charset="-122"/>
              </a:rPr>
              <a:t>q</a:t>
            </a:r>
            <a:r>
              <a:rPr lang="en-US" altLang="zh-CN" sz="2400" i="1" baseline="-25000" dirty="0" smtClean="0">
                <a:ea typeface="华文行楷" pitchFamily="2" charset="-122"/>
              </a:rPr>
              <a:t>3 </a:t>
            </a:r>
            <a:r>
              <a:rPr lang="en-US" altLang="zh-CN" sz="2400" i="1" dirty="0">
                <a:ea typeface="华文行楷" pitchFamily="2" charset="-122"/>
                <a:sym typeface="Symbol" pitchFamily="18" charset="2"/>
              </a:rPr>
              <a:t>,1) = </a:t>
            </a:r>
            <a:r>
              <a:rPr lang="en-US" altLang="zh-CN" sz="2400" i="1" dirty="0">
                <a:ea typeface="华文行楷" pitchFamily="2" charset="-122"/>
              </a:rPr>
              <a:t>q</a:t>
            </a:r>
            <a:r>
              <a:rPr lang="en-US" altLang="zh-CN" sz="2400" i="1" baseline="-25000" dirty="0">
                <a:ea typeface="华文行楷" pitchFamily="2" charset="-122"/>
              </a:rPr>
              <a:t>2</a:t>
            </a:r>
            <a:endParaRPr lang="en-US" altLang="zh-CN" sz="2400" dirty="0">
              <a:latin typeface="Times New Roman" pitchFamily="18" charset="0"/>
              <a:ea typeface="华文行楷" pitchFamily="2" charset="-122"/>
            </a:endParaRPr>
          </a:p>
          <a:p>
            <a:pPr>
              <a:buClr>
                <a:srgbClr val="800080"/>
              </a:buClr>
              <a:buFont typeface="Wingdings" pitchFamily="2" charset="2"/>
              <a:buChar char=" "/>
            </a:pPr>
            <a:r>
              <a:rPr lang="en-US" altLang="zh-CN" sz="1000" dirty="0">
                <a:latin typeface="Times New Roman" pitchFamily="18" charset="0"/>
              </a:rPr>
              <a:t> </a:t>
            </a:r>
          </a:p>
          <a:p>
            <a:pPr>
              <a:buClr>
                <a:srgbClr val="800080"/>
              </a:buClr>
              <a:buFont typeface="Symbol" pitchFamily="18" charset="2"/>
              <a:buChar char="-"/>
            </a:pPr>
            <a:r>
              <a:rPr lang="en-US" altLang="zh-CN" sz="2400" dirty="0">
                <a:latin typeface="Times New Roman" pitchFamily="18" charset="0"/>
                <a:ea typeface="华文行楷" pitchFamily="2" charset="-122"/>
              </a:rPr>
              <a:t> </a:t>
            </a:r>
            <a:r>
              <a:rPr lang="en-US" altLang="zh-CN" sz="2400" i="1" dirty="0">
                <a:ea typeface="华文行楷" pitchFamily="2" charset="-122"/>
              </a:rPr>
              <a:t>q</a:t>
            </a:r>
            <a:r>
              <a:rPr lang="en-US" altLang="zh-CN" sz="2400" i="1" baseline="-25000" dirty="0">
                <a:ea typeface="华文行楷" pitchFamily="2" charset="-122"/>
              </a:rPr>
              <a:t>0</a:t>
            </a:r>
            <a:endParaRPr lang="en-US" altLang="zh-CN" sz="2400" dirty="0">
              <a:latin typeface="Times New Roman" pitchFamily="18" charset="0"/>
              <a:ea typeface="华文行楷" pitchFamily="2" charset="-122"/>
            </a:endParaRPr>
          </a:p>
          <a:p>
            <a:pPr>
              <a:buClr>
                <a:srgbClr val="800080"/>
              </a:buClr>
              <a:buFont typeface="Wingdings" pitchFamily="2" charset="2"/>
              <a:buChar char=" "/>
            </a:pPr>
            <a:r>
              <a:rPr lang="en-US" altLang="zh-CN" sz="1000" dirty="0">
                <a:latin typeface="Times New Roman" pitchFamily="18" charset="0"/>
              </a:rPr>
              <a:t> </a:t>
            </a:r>
          </a:p>
          <a:p>
            <a:pPr>
              <a:buClr>
                <a:srgbClr val="800080"/>
              </a:buClr>
              <a:buFont typeface="Symbol" pitchFamily="18" charset="2"/>
              <a:buChar char="-"/>
            </a:pPr>
            <a:r>
              <a:rPr lang="en-US" altLang="zh-CN" sz="2400" dirty="0">
                <a:latin typeface="Times New Roman" pitchFamily="18" charset="0"/>
                <a:ea typeface="华文行楷" pitchFamily="2" charset="-122"/>
              </a:rPr>
              <a:t> </a:t>
            </a:r>
            <a:r>
              <a:rPr lang="en-US" altLang="zh-CN" sz="2400" i="1" dirty="0" smtClean="0">
                <a:ea typeface="华文行楷" pitchFamily="2" charset="-122"/>
              </a:rPr>
              <a:t>Z </a:t>
            </a:r>
            <a:r>
              <a:rPr lang="en-US" altLang="zh-CN" sz="2400" i="1" dirty="0">
                <a:ea typeface="华文行楷" pitchFamily="2" charset="-122"/>
              </a:rPr>
              <a:t>= {q</a:t>
            </a:r>
            <a:r>
              <a:rPr lang="en-US" altLang="zh-CN" sz="2400" i="1" baseline="-25000" dirty="0">
                <a:ea typeface="华文行楷" pitchFamily="2" charset="-122"/>
              </a:rPr>
              <a:t>0 </a:t>
            </a:r>
            <a:r>
              <a:rPr lang="en-US" altLang="zh-CN" sz="2400" i="1" dirty="0">
                <a:ea typeface="华文行楷" pitchFamily="2" charset="-122"/>
              </a:rPr>
              <a:t>, q</a:t>
            </a:r>
            <a:r>
              <a:rPr lang="en-US" altLang="zh-CN" sz="2400" i="1" baseline="-25000" dirty="0">
                <a:ea typeface="华文行楷" pitchFamily="2" charset="-122"/>
              </a:rPr>
              <a:t>3 </a:t>
            </a:r>
            <a:r>
              <a:rPr lang="en-US" altLang="zh-CN" sz="2400" i="1" dirty="0">
                <a:ea typeface="华文行楷" pitchFamily="2" charset="-122"/>
              </a:rPr>
              <a:t>}</a:t>
            </a:r>
          </a:p>
        </p:txBody>
      </p:sp>
    </p:spTree>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197"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198"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199"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200" name="Line 6"/>
          <p:cNvSpPr>
            <a:spLocks noChangeShapeType="1"/>
          </p:cNvSpPr>
          <p:nvPr/>
        </p:nvSpPr>
        <p:spPr bwMode="auto">
          <a:xfrm flipV="1">
            <a:off x="5795963" y="3200400"/>
            <a:ext cx="0" cy="381000"/>
          </a:xfrm>
          <a:prstGeom prst="line">
            <a:avLst/>
          </a:prstGeom>
          <a:noFill/>
          <a:ln w="9525">
            <a:solidFill>
              <a:schemeClr val="tx1"/>
            </a:solidFill>
            <a:miter lim="800000"/>
            <a:headEnd/>
            <a:tailEnd type="triangle" w="med" len="med"/>
          </a:ln>
        </p:spPr>
        <p:txBody>
          <a:bodyPr wrap="none"/>
          <a:lstStyle/>
          <a:p>
            <a:endParaRPr lang="zh-CN" altLang="en-US"/>
          </a:p>
        </p:txBody>
      </p:sp>
      <p:sp>
        <p:nvSpPr>
          <p:cNvPr id="8201" name="Text Box 7"/>
          <p:cNvSpPr txBox="1">
            <a:spLocks noChangeArrowheads="1"/>
          </p:cNvSpPr>
          <p:nvPr/>
        </p:nvSpPr>
        <p:spPr bwMode="auto">
          <a:xfrm>
            <a:off x="3797300" y="29225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1</a:t>
            </a:r>
          </a:p>
        </p:txBody>
      </p:sp>
      <p:sp>
        <p:nvSpPr>
          <p:cNvPr id="8202" name="Text Box 8"/>
          <p:cNvSpPr txBox="1">
            <a:spLocks noChangeArrowheads="1"/>
          </p:cNvSpPr>
          <p:nvPr/>
        </p:nvSpPr>
        <p:spPr bwMode="auto">
          <a:xfrm>
            <a:off x="1739900" y="49799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2</a:t>
            </a:r>
          </a:p>
        </p:txBody>
      </p:sp>
      <p:sp>
        <p:nvSpPr>
          <p:cNvPr id="8203" name="Text Box 9"/>
          <p:cNvSpPr txBox="1">
            <a:spLocks noChangeArrowheads="1"/>
          </p:cNvSpPr>
          <p:nvPr/>
        </p:nvSpPr>
        <p:spPr bwMode="auto">
          <a:xfrm>
            <a:off x="3797300" y="49799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3</a:t>
            </a:r>
          </a:p>
        </p:txBody>
      </p:sp>
      <p:graphicFrame>
        <p:nvGraphicFramePr>
          <p:cNvPr id="8194" name="Object 10"/>
          <p:cNvGraphicFramePr>
            <a:graphicFrameLocks noChangeAspect="1"/>
          </p:cNvGraphicFramePr>
          <p:nvPr/>
        </p:nvGraphicFramePr>
        <p:xfrm>
          <a:off x="673100" y="2590800"/>
          <a:ext cx="4114800" cy="3267075"/>
        </p:xfrm>
        <a:graphic>
          <a:graphicData uri="http://schemas.openxmlformats.org/presentationml/2006/ole">
            <p:oleObj spid="_x0000_s583682" name="Visio" r:id="rId3" imgW="3214714" imgH="2545545" progId="Visio.Drawing.11">
              <p:embed/>
            </p:oleObj>
          </a:graphicData>
        </a:graphic>
      </p:graphicFrame>
      <p:sp>
        <p:nvSpPr>
          <p:cNvPr id="8204" name="Text Box 11"/>
          <p:cNvSpPr txBox="1">
            <a:spLocks noChangeArrowheads="1"/>
          </p:cNvSpPr>
          <p:nvPr/>
        </p:nvSpPr>
        <p:spPr bwMode="auto">
          <a:xfrm>
            <a:off x="1743075" y="2900363"/>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0</a:t>
            </a:r>
          </a:p>
        </p:txBody>
      </p:sp>
      <p:graphicFrame>
        <p:nvGraphicFramePr>
          <p:cNvPr id="8195" name="Object 12"/>
          <p:cNvGraphicFramePr>
            <a:graphicFrameLocks noChangeAspect="1"/>
          </p:cNvGraphicFramePr>
          <p:nvPr/>
        </p:nvGraphicFramePr>
        <p:xfrm>
          <a:off x="5507038" y="2636838"/>
          <a:ext cx="2736850" cy="488950"/>
        </p:xfrm>
        <a:graphic>
          <a:graphicData uri="http://schemas.openxmlformats.org/presentationml/2006/ole">
            <p:oleObj spid="_x0000_s583683" name="Visio" r:id="rId4" imgW="2099914" imgH="374769" progId="Visio.Drawing.11">
              <p:embed/>
            </p:oleObj>
          </a:graphicData>
        </a:graphic>
      </p:graphicFrame>
      <p:sp>
        <p:nvSpPr>
          <p:cNvPr id="8205" name="Text Box 14">
            <a:hlinkClick r:id="rId5" action="ppaction://hlinksldjump"/>
          </p:cNvPr>
          <p:cNvSpPr txBox="1">
            <a:spLocks noChangeArrowheads="1"/>
          </p:cNvSpPr>
          <p:nvPr/>
        </p:nvSpPr>
        <p:spPr bwMode="auto">
          <a:xfrm>
            <a:off x="827088" y="1409700"/>
            <a:ext cx="5329237" cy="579438"/>
          </a:xfrm>
          <a:prstGeom prst="rect">
            <a:avLst/>
          </a:prstGeom>
          <a:noFill/>
          <a:ln w="9525">
            <a:noFill/>
            <a:miter lim="800000"/>
            <a:headEnd/>
            <a:tailEnd/>
          </a:ln>
        </p:spPr>
        <p:txBody>
          <a:bodyPr>
            <a:spAutoFit/>
          </a:bodyPr>
          <a:lstStyle/>
          <a:p>
            <a:pPr>
              <a:buClr>
                <a:srgbClr val="800080"/>
              </a:buClr>
            </a:pPr>
            <a:r>
              <a:rPr lang="en-US" altLang="zh-CN">
                <a:solidFill>
                  <a:srgbClr val="800080"/>
                </a:solidFill>
              </a:rPr>
              <a:t>  </a:t>
            </a:r>
            <a:r>
              <a:rPr lang="en-US" altLang="zh-CN" b="0" i="1">
                <a:solidFill>
                  <a:srgbClr val="800080"/>
                </a:solidFill>
              </a:rPr>
              <a:t>DFA</a:t>
            </a:r>
            <a:r>
              <a:rPr lang="zh-CN" altLang="en-US">
                <a:solidFill>
                  <a:srgbClr val="800080"/>
                </a:solidFill>
              </a:rPr>
              <a:t>如何接受输入符号串</a:t>
            </a:r>
          </a:p>
        </p:txBody>
      </p:sp>
      <p:sp>
        <p:nvSpPr>
          <p:cNvPr id="8206" name="Rectangle 16"/>
          <p:cNvSpPr>
            <a:spLocks noChangeArrowheads="1"/>
          </p:cNvSpPr>
          <p:nvPr/>
        </p:nvSpPr>
        <p:spPr bwMode="auto">
          <a:xfrm>
            <a:off x="1476375" y="188913"/>
            <a:ext cx="4319588" cy="641350"/>
          </a:xfrm>
          <a:prstGeom prst="rect">
            <a:avLst/>
          </a:prstGeom>
          <a:noFill/>
          <a:ln w="9525" algn="ctr">
            <a:noFill/>
            <a:miter lim="800000"/>
            <a:headEnd/>
            <a:tailEnd/>
          </a:ln>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正规语言及其描述</a:t>
            </a:r>
          </a:p>
        </p:txBody>
      </p:sp>
    </p:spTree>
  </p:cSld>
  <p:clrMapOvr>
    <a:masterClrMapping/>
  </p:clrMapOvr>
  <p:transition spd="med" advClick="0">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9221"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9222"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9223"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9224" name="Text Box 6"/>
          <p:cNvSpPr txBox="1">
            <a:spLocks noChangeArrowheads="1"/>
          </p:cNvSpPr>
          <p:nvPr/>
        </p:nvSpPr>
        <p:spPr bwMode="auto">
          <a:xfrm>
            <a:off x="1739900" y="49799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2</a:t>
            </a:r>
          </a:p>
        </p:txBody>
      </p:sp>
      <p:sp>
        <p:nvSpPr>
          <p:cNvPr id="9225" name="Text Box 7"/>
          <p:cNvSpPr txBox="1">
            <a:spLocks noChangeArrowheads="1"/>
          </p:cNvSpPr>
          <p:nvPr/>
        </p:nvSpPr>
        <p:spPr bwMode="auto">
          <a:xfrm>
            <a:off x="3797300" y="49799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3</a:t>
            </a:r>
          </a:p>
        </p:txBody>
      </p:sp>
      <p:graphicFrame>
        <p:nvGraphicFramePr>
          <p:cNvPr id="9218" name="Object 8"/>
          <p:cNvGraphicFramePr>
            <a:graphicFrameLocks noChangeAspect="1"/>
          </p:cNvGraphicFramePr>
          <p:nvPr/>
        </p:nvGraphicFramePr>
        <p:xfrm>
          <a:off x="673100" y="2590800"/>
          <a:ext cx="4114800" cy="3267075"/>
        </p:xfrm>
        <a:graphic>
          <a:graphicData uri="http://schemas.openxmlformats.org/presentationml/2006/ole">
            <p:oleObj spid="_x0000_s584706" name="Visio" r:id="rId3" imgW="3214714" imgH="2545545" progId="Visio.Drawing.11">
              <p:embed/>
            </p:oleObj>
          </a:graphicData>
        </a:graphic>
      </p:graphicFrame>
      <p:sp>
        <p:nvSpPr>
          <p:cNvPr id="9226" name="Text Box 9"/>
          <p:cNvSpPr txBox="1">
            <a:spLocks noChangeArrowheads="1"/>
          </p:cNvSpPr>
          <p:nvPr/>
        </p:nvSpPr>
        <p:spPr bwMode="auto">
          <a:xfrm>
            <a:off x="1743075" y="2900363"/>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0</a:t>
            </a:r>
          </a:p>
        </p:txBody>
      </p:sp>
      <p:sp>
        <p:nvSpPr>
          <p:cNvPr id="9227" name="Text Box 10"/>
          <p:cNvSpPr txBox="1">
            <a:spLocks noChangeArrowheads="1"/>
          </p:cNvSpPr>
          <p:nvPr/>
        </p:nvSpPr>
        <p:spPr bwMode="auto">
          <a:xfrm>
            <a:off x="3797300" y="29225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1</a:t>
            </a:r>
          </a:p>
        </p:txBody>
      </p:sp>
      <p:sp>
        <p:nvSpPr>
          <p:cNvPr id="9228" name="Line 11"/>
          <p:cNvSpPr>
            <a:spLocks noChangeShapeType="1"/>
          </p:cNvSpPr>
          <p:nvPr/>
        </p:nvSpPr>
        <p:spPr bwMode="auto">
          <a:xfrm flipV="1">
            <a:off x="6227763" y="3200400"/>
            <a:ext cx="0" cy="381000"/>
          </a:xfrm>
          <a:prstGeom prst="line">
            <a:avLst/>
          </a:prstGeom>
          <a:noFill/>
          <a:ln w="9525">
            <a:solidFill>
              <a:schemeClr val="tx1"/>
            </a:solidFill>
            <a:miter lim="800000"/>
            <a:headEnd/>
            <a:tailEnd type="triangle" w="med" len="med"/>
          </a:ln>
        </p:spPr>
        <p:txBody>
          <a:bodyPr wrap="none"/>
          <a:lstStyle/>
          <a:p>
            <a:endParaRPr lang="zh-CN" altLang="en-US"/>
          </a:p>
        </p:txBody>
      </p:sp>
      <p:graphicFrame>
        <p:nvGraphicFramePr>
          <p:cNvPr id="9219" name="Object 12"/>
          <p:cNvGraphicFramePr>
            <a:graphicFrameLocks noChangeAspect="1"/>
          </p:cNvGraphicFramePr>
          <p:nvPr/>
        </p:nvGraphicFramePr>
        <p:xfrm>
          <a:off x="5507038" y="2636838"/>
          <a:ext cx="2736850" cy="488950"/>
        </p:xfrm>
        <a:graphic>
          <a:graphicData uri="http://schemas.openxmlformats.org/presentationml/2006/ole">
            <p:oleObj spid="_x0000_s584707" name="Visio" r:id="rId4" imgW="2099914" imgH="374769" progId="Visio.Drawing.11">
              <p:embed/>
            </p:oleObj>
          </a:graphicData>
        </a:graphic>
      </p:graphicFrame>
      <p:sp>
        <p:nvSpPr>
          <p:cNvPr id="9229" name="Text Box 14">
            <a:hlinkClick r:id="rId5" action="ppaction://hlinksldjump"/>
          </p:cNvPr>
          <p:cNvSpPr txBox="1">
            <a:spLocks noChangeArrowheads="1"/>
          </p:cNvSpPr>
          <p:nvPr/>
        </p:nvSpPr>
        <p:spPr bwMode="auto">
          <a:xfrm>
            <a:off x="827088" y="1409700"/>
            <a:ext cx="5329237" cy="579438"/>
          </a:xfrm>
          <a:prstGeom prst="rect">
            <a:avLst/>
          </a:prstGeom>
          <a:noFill/>
          <a:ln w="9525">
            <a:noFill/>
            <a:miter lim="800000"/>
            <a:headEnd/>
            <a:tailEnd/>
          </a:ln>
        </p:spPr>
        <p:txBody>
          <a:bodyPr>
            <a:spAutoFit/>
          </a:bodyPr>
          <a:lstStyle/>
          <a:p>
            <a:pPr>
              <a:buClr>
                <a:srgbClr val="800080"/>
              </a:buClr>
            </a:pPr>
            <a:r>
              <a:rPr lang="en-US" altLang="zh-CN">
                <a:solidFill>
                  <a:srgbClr val="800080"/>
                </a:solidFill>
              </a:rPr>
              <a:t>  </a:t>
            </a:r>
            <a:r>
              <a:rPr lang="en-US" altLang="zh-CN" b="0" i="1">
                <a:solidFill>
                  <a:srgbClr val="800080"/>
                </a:solidFill>
              </a:rPr>
              <a:t>DFA</a:t>
            </a:r>
            <a:r>
              <a:rPr lang="zh-CN" altLang="en-US">
                <a:solidFill>
                  <a:srgbClr val="800080"/>
                </a:solidFill>
              </a:rPr>
              <a:t>如何接受输入符号串</a:t>
            </a:r>
          </a:p>
        </p:txBody>
      </p:sp>
      <p:sp>
        <p:nvSpPr>
          <p:cNvPr id="9230" name="Rectangle 16"/>
          <p:cNvSpPr>
            <a:spLocks noChangeArrowheads="1"/>
          </p:cNvSpPr>
          <p:nvPr/>
        </p:nvSpPr>
        <p:spPr bwMode="auto">
          <a:xfrm>
            <a:off x="1476375" y="188913"/>
            <a:ext cx="4319588" cy="641350"/>
          </a:xfrm>
          <a:prstGeom prst="rect">
            <a:avLst/>
          </a:prstGeom>
          <a:noFill/>
          <a:ln w="9525" algn="ctr">
            <a:noFill/>
            <a:miter lim="800000"/>
            <a:headEnd/>
            <a:tailEnd/>
          </a:ln>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正规语言及其描述</a:t>
            </a:r>
          </a:p>
        </p:txBody>
      </p:sp>
    </p:spTree>
  </p:cSld>
  <p:clrMapOvr>
    <a:masterClrMapping/>
  </p:clrMapOvr>
  <p:transition spd="med" advClick="0">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245"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246"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247"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248" name="Text Box 6"/>
          <p:cNvSpPr txBox="1">
            <a:spLocks noChangeArrowheads="1"/>
          </p:cNvSpPr>
          <p:nvPr/>
        </p:nvSpPr>
        <p:spPr bwMode="auto">
          <a:xfrm>
            <a:off x="1739900" y="49799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2</a:t>
            </a:r>
          </a:p>
        </p:txBody>
      </p:sp>
      <p:graphicFrame>
        <p:nvGraphicFramePr>
          <p:cNvPr id="10242" name="Object 7"/>
          <p:cNvGraphicFramePr>
            <a:graphicFrameLocks noChangeAspect="1"/>
          </p:cNvGraphicFramePr>
          <p:nvPr/>
        </p:nvGraphicFramePr>
        <p:xfrm>
          <a:off x="673100" y="2590800"/>
          <a:ext cx="4114800" cy="3267075"/>
        </p:xfrm>
        <a:graphic>
          <a:graphicData uri="http://schemas.openxmlformats.org/presentationml/2006/ole">
            <p:oleObj spid="_x0000_s585730" name="Visio" r:id="rId3" imgW="3214714" imgH="2545545" progId="Visio.Drawing.11">
              <p:embed/>
            </p:oleObj>
          </a:graphicData>
        </a:graphic>
      </p:graphicFrame>
      <p:sp>
        <p:nvSpPr>
          <p:cNvPr id="10249" name="Text Box 8"/>
          <p:cNvSpPr txBox="1">
            <a:spLocks noChangeArrowheads="1"/>
          </p:cNvSpPr>
          <p:nvPr/>
        </p:nvSpPr>
        <p:spPr bwMode="auto">
          <a:xfrm>
            <a:off x="1743075" y="2900363"/>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0</a:t>
            </a:r>
          </a:p>
        </p:txBody>
      </p:sp>
      <p:sp>
        <p:nvSpPr>
          <p:cNvPr id="10250" name="Text Box 9"/>
          <p:cNvSpPr txBox="1">
            <a:spLocks noChangeArrowheads="1"/>
          </p:cNvSpPr>
          <p:nvPr/>
        </p:nvSpPr>
        <p:spPr bwMode="auto">
          <a:xfrm>
            <a:off x="3797300" y="29225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1</a:t>
            </a:r>
          </a:p>
        </p:txBody>
      </p:sp>
      <p:sp>
        <p:nvSpPr>
          <p:cNvPr id="10251" name="Text Box 10"/>
          <p:cNvSpPr txBox="1">
            <a:spLocks noChangeArrowheads="1"/>
          </p:cNvSpPr>
          <p:nvPr/>
        </p:nvSpPr>
        <p:spPr bwMode="auto">
          <a:xfrm>
            <a:off x="3797300" y="49418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3</a:t>
            </a:r>
          </a:p>
        </p:txBody>
      </p:sp>
      <p:sp>
        <p:nvSpPr>
          <p:cNvPr id="10252" name="Line 11"/>
          <p:cNvSpPr>
            <a:spLocks noChangeShapeType="1"/>
          </p:cNvSpPr>
          <p:nvPr/>
        </p:nvSpPr>
        <p:spPr bwMode="auto">
          <a:xfrm flipV="1">
            <a:off x="6659563" y="3200400"/>
            <a:ext cx="0" cy="381000"/>
          </a:xfrm>
          <a:prstGeom prst="line">
            <a:avLst/>
          </a:prstGeom>
          <a:noFill/>
          <a:ln w="9525">
            <a:solidFill>
              <a:schemeClr val="tx1"/>
            </a:solidFill>
            <a:miter lim="800000"/>
            <a:headEnd/>
            <a:tailEnd type="triangle" w="med" len="med"/>
          </a:ln>
        </p:spPr>
        <p:txBody>
          <a:bodyPr wrap="none"/>
          <a:lstStyle/>
          <a:p>
            <a:endParaRPr lang="zh-CN" altLang="en-US"/>
          </a:p>
        </p:txBody>
      </p:sp>
      <p:graphicFrame>
        <p:nvGraphicFramePr>
          <p:cNvPr id="10243" name="Object 12"/>
          <p:cNvGraphicFramePr>
            <a:graphicFrameLocks noChangeAspect="1"/>
          </p:cNvGraphicFramePr>
          <p:nvPr/>
        </p:nvGraphicFramePr>
        <p:xfrm>
          <a:off x="5507038" y="2636838"/>
          <a:ext cx="2736850" cy="488950"/>
        </p:xfrm>
        <a:graphic>
          <a:graphicData uri="http://schemas.openxmlformats.org/presentationml/2006/ole">
            <p:oleObj spid="_x0000_s585731" name="Visio" r:id="rId4" imgW="2099914" imgH="374769" progId="Visio.Drawing.11">
              <p:embed/>
            </p:oleObj>
          </a:graphicData>
        </a:graphic>
      </p:graphicFrame>
      <p:sp>
        <p:nvSpPr>
          <p:cNvPr id="10253" name="Text Box 14">
            <a:hlinkClick r:id="rId5" action="ppaction://hlinksldjump"/>
          </p:cNvPr>
          <p:cNvSpPr txBox="1">
            <a:spLocks noChangeArrowheads="1"/>
          </p:cNvSpPr>
          <p:nvPr/>
        </p:nvSpPr>
        <p:spPr bwMode="auto">
          <a:xfrm>
            <a:off x="827088" y="1409700"/>
            <a:ext cx="5329237" cy="579438"/>
          </a:xfrm>
          <a:prstGeom prst="rect">
            <a:avLst/>
          </a:prstGeom>
          <a:noFill/>
          <a:ln w="9525">
            <a:noFill/>
            <a:miter lim="800000"/>
            <a:headEnd/>
            <a:tailEnd/>
          </a:ln>
        </p:spPr>
        <p:txBody>
          <a:bodyPr>
            <a:spAutoFit/>
          </a:bodyPr>
          <a:lstStyle/>
          <a:p>
            <a:pPr>
              <a:buClr>
                <a:srgbClr val="800080"/>
              </a:buClr>
            </a:pPr>
            <a:r>
              <a:rPr lang="en-US" altLang="zh-CN">
                <a:solidFill>
                  <a:srgbClr val="800080"/>
                </a:solidFill>
              </a:rPr>
              <a:t>  </a:t>
            </a:r>
            <a:r>
              <a:rPr lang="en-US" altLang="zh-CN" b="0" i="1">
                <a:solidFill>
                  <a:srgbClr val="800080"/>
                </a:solidFill>
              </a:rPr>
              <a:t>DFA</a:t>
            </a:r>
            <a:r>
              <a:rPr lang="zh-CN" altLang="en-US">
                <a:solidFill>
                  <a:srgbClr val="800080"/>
                </a:solidFill>
              </a:rPr>
              <a:t>如何接受输入符号串</a:t>
            </a:r>
          </a:p>
        </p:txBody>
      </p:sp>
      <p:sp>
        <p:nvSpPr>
          <p:cNvPr id="10254" name="Rectangle 16"/>
          <p:cNvSpPr>
            <a:spLocks noChangeArrowheads="1"/>
          </p:cNvSpPr>
          <p:nvPr/>
        </p:nvSpPr>
        <p:spPr bwMode="auto">
          <a:xfrm>
            <a:off x="1476375" y="188913"/>
            <a:ext cx="4319588" cy="641350"/>
          </a:xfrm>
          <a:prstGeom prst="rect">
            <a:avLst/>
          </a:prstGeom>
          <a:noFill/>
          <a:ln w="9525" algn="ctr">
            <a:noFill/>
            <a:miter lim="800000"/>
            <a:headEnd/>
            <a:tailEnd/>
          </a:ln>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正规语言及其描述</a:t>
            </a:r>
          </a:p>
        </p:txBody>
      </p:sp>
    </p:spTree>
  </p:cSld>
  <p:clrMapOvr>
    <a:masterClrMapping/>
  </p:clrMapOvr>
  <p:transition spd="med" advClick="0">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1269"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1270"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1271"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1272" name="Text Box 6"/>
          <p:cNvSpPr txBox="1">
            <a:spLocks noChangeArrowheads="1"/>
          </p:cNvSpPr>
          <p:nvPr/>
        </p:nvSpPr>
        <p:spPr bwMode="auto">
          <a:xfrm>
            <a:off x="1739900" y="49799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2</a:t>
            </a:r>
          </a:p>
        </p:txBody>
      </p:sp>
      <p:sp>
        <p:nvSpPr>
          <p:cNvPr id="11273" name="Text Box 7"/>
          <p:cNvSpPr txBox="1">
            <a:spLocks noChangeArrowheads="1"/>
          </p:cNvSpPr>
          <p:nvPr/>
        </p:nvSpPr>
        <p:spPr bwMode="auto">
          <a:xfrm>
            <a:off x="3797300" y="49799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3</a:t>
            </a:r>
          </a:p>
        </p:txBody>
      </p:sp>
      <p:graphicFrame>
        <p:nvGraphicFramePr>
          <p:cNvPr id="11266" name="Object 8"/>
          <p:cNvGraphicFramePr>
            <a:graphicFrameLocks noChangeAspect="1"/>
          </p:cNvGraphicFramePr>
          <p:nvPr/>
        </p:nvGraphicFramePr>
        <p:xfrm>
          <a:off x="673100" y="2590800"/>
          <a:ext cx="4114800" cy="3267075"/>
        </p:xfrm>
        <a:graphic>
          <a:graphicData uri="http://schemas.openxmlformats.org/presentationml/2006/ole">
            <p:oleObj spid="_x0000_s586754" name="Visio" r:id="rId3" imgW="3214714" imgH="2545545" progId="Visio.Drawing.11">
              <p:embed/>
            </p:oleObj>
          </a:graphicData>
        </a:graphic>
      </p:graphicFrame>
      <p:sp>
        <p:nvSpPr>
          <p:cNvPr id="11274" name="Text Box 9"/>
          <p:cNvSpPr txBox="1">
            <a:spLocks noChangeArrowheads="1"/>
          </p:cNvSpPr>
          <p:nvPr/>
        </p:nvSpPr>
        <p:spPr bwMode="auto">
          <a:xfrm>
            <a:off x="1743075" y="2900363"/>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0</a:t>
            </a:r>
          </a:p>
        </p:txBody>
      </p:sp>
      <p:sp>
        <p:nvSpPr>
          <p:cNvPr id="11275" name="Text Box 10"/>
          <p:cNvSpPr txBox="1">
            <a:spLocks noChangeArrowheads="1"/>
          </p:cNvSpPr>
          <p:nvPr/>
        </p:nvSpPr>
        <p:spPr bwMode="auto">
          <a:xfrm>
            <a:off x="3797300" y="29225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1</a:t>
            </a:r>
          </a:p>
        </p:txBody>
      </p:sp>
      <p:sp>
        <p:nvSpPr>
          <p:cNvPr id="11276" name="Line 11"/>
          <p:cNvSpPr>
            <a:spLocks noChangeShapeType="1"/>
          </p:cNvSpPr>
          <p:nvPr/>
        </p:nvSpPr>
        <p:spPr bwMode="auto">
          <a:xfrm flipV="1">
            <a:off x="7092950" y="3200400"/>
            <a:ext cx="0" cy="381000"/>
          </a:xfrm>
          <a:prstGeom prst="line">
            <a:avLst/>
          </a:prstGeom>
          <a:noFill/>
          <a:ln w="9525">
            <a:solidFill>
              <a:schemeClr val="tx1"/>
            </a:solidFill>
            <a:miter lim="800000"/>
            <a:headEnd/>
            <a:tailEnd type="triangle" w="med" len="med"/>
          </a:ln>
        </p:spPr>
        <p:txBody>
          <a:bodyPr wrap="none"/>
          <a:lstStyle/>
          <a:p>
            <a:endParaRPr lang="zh-CN" altLang="en-US"/>
          </a:p>
        </p:txBody>
      </p:sp>
      <p:graphicFrame>
        <p:nvGraphicFramePr>
          <p:cNvPr id="11267" name="Object 12"/>
          <p:cNvGraphicFramePr>
            <a:graphicFrameLocks noChangeAspect="1"/>
          </p:cNvGraphicFramePr>
          <p:nvPr/>
        </p:nvGraphicFramePr>
        <p:xfrm>
          <a:off x="5507038" y="2636838"/>
          <a:ext cx="2736850" cy="488950"/>
        </p:xfrm>
        <a:graphic>
          <a:graphicData uri="http://schemas.openxmlformats.org/presentationml/2006/ole">
            <p:oleObj spid="_x0000_s586755" name="Visio" r:id="rId4" imgW="2099914" imgH="374769" progId="Visio.Drawing.11">
              <p:embed/>
            </p:oleObj>
          </a:graphicData>
        </a:graphic>
      </p:graphicFrame>
      <p:sp>
        <p:nvSpPr>
          <p:cNvPr id="11277" name="Text Box 14">
            <a:hlinkClick r:id="rId5" action="ppaction://hlinksldjump"/>
          </p:cNvPr>
          <p:cNvSpPr txBox="1">
            <a:spLocks noChangeArrowheads="1"/>
          </p:cNvSpPr>
          <p:nvPr/>
        </p:nvSpPr>
        <p:spPr bwMode="auto">
          <a:xfrm>
            <a:off x="827088" y="1409700"/>
            <a:ext cx="5329237" cy="579438"/>
          </a:xfrm>
          <a:prstGeom prst="rect">
            <a:avLst/>
          </a:prstGeom>
          <a:noFill/>
          <a:ln w="9525">
            <a:noFill/>
            <a:miter lim="800000"/>
            <a:headEnd/>
            <a:tailEnd/>
          </a:ln>
        </p:spPr>
        <p:txBody>
          <a:bodyPr>
            <a:spAutoFit/>
          </a:bodyPr>
          <a:lstStyle/>
          <a:p>
            <a:pPr>
              <a:buClr>
                <a:srgbClr val="800080"/>
              </a:buClr>
            </a:pPr>
            <a:r>
              <a:rPr lang="en-US" altLang="zh-CN">
                <a:solidFill>
                  <a:srgbClr val="800080"/>
                </a:solidFill>
              </a:rPr>
              <a:t>  </a:t>
            </a:r>
            <a:r>
              <a:rPr lang="en-US" altLang="zh-CN" b="0" i="1">
                <a:solidFill>
                  <a:srgbClr val="800080"/>
                </a:solidFill>
              </a:rPr>
              <a:t>DFA</a:t>
            </a:r>
            <a:r>
              <a:rPr lang="zh-CN" altLang="en-US">
                <a:solidFill>
                  <a:srgbClr val="800080"/>
                </a:solidFill>
              </a:rPr>
              <a:t>如何接受输入符号串</a:t>
            </a:r>
          </a:p>
        </p:txBody>
      </p:sp>
      <p:sp>
        <p:nvSpPr>
          <p:cNvPr id="11278" name="Rectangle 16"/>
          <p:cNvSpPr>
            <a:spLocks noChangeArrowheads="1"/>
          </p:cNvSpPr>
          <p:nvPr/>
        </p:nvSpPr>
        <p:spPr bwMode="auto">
          <a:xfrm>
            <a:off x="1476375" y="188913"/>
            <a:ext cx="4319588" cy="641350"/>
          </a:xfrm>
          <a:prstGeom prst="rect">
            <a:avLst/>
          </a:prstGeom>
          <a:noFill/>
          <a:ln w="9525" algn="ctr">
            <a:noFill/>
            <a:miter lim="800000"/>
            <a:headEnd/>
            <a:tailEnd/>
          </a:ln>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正规语言及其描述</a:t>
            </a:r>
          </a:p>
        </p:txBody>
      </p:sp>
    </p:spTree>
  </p:cSld>
  <p:clrMapOvr>
    <a:masterClrMapping/>
  </p:clrMapOvr>
  <p:transition spd="med" advClick="0">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2293"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2294"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2295"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2296" name="Line 6"/>
          <p:cNvSpPr>
            <a:spLocks noChangeShapeType="1"/>
          </p:cNvSpPr>
          <p:nvPr/>
        </p:nvSpPr>
        <p:spPr bwMode="auto">
          <a:xfrm flipV="1">
            <a:off x="7524750" y="3200400"/>
            <a:ext cx="0" cy="381000"/>
          </a:xfrm>
          <a:prstGeom prst="line">
            <a:avLst/>
          </a:prstGeom>
          <a:noFill/>
          <a:ln w="9525">
            <a:solidFill>
              <a:schemeClr val="tx1"/>
            </a:solidFill>
            <a:miter lim="800000"/>
            <a:headEnd/>
            <a:tailEnd type="triangle" w="med" len="med"/>
          </a:ln>
        </p:spPr>
        <p:txBody>
          <a:bodyPr wrap="none"/>
          <a:lstStyle/>
          <a:p>
            <a:endParaRPr lang="zh-CN" altLang="en-US"/>
          </a:p>
        </p:txBody>
      </p:sp>
      <p:graphicFrame>
        <p:nvGraphicFramePr>
          <p:cNvPr id="12290" name="Object 7"/>
          <p:cNvGraphicFramePr>
            <a:graphicFrameLocks noChangeAspect="1"/>
          </p:cNvGraphicFramePr>
          <p:nvPr/>
        </p:nvGraphicFramePr>
        <p:xfrm>
          <a:off x="5507038" y="2636838"/>
          <a:ext cx="2736850" cy="488950"/>
        </p:xfrm>
        <a:graphic>
          <a:graphicData uri="http://schemas.openxmlformats.org/presentationml/2006/ole">
            <p:oleObj spid="_x0000_s587778" name="Visio" r:id="rId3" imgW="2099914" imgH="374769" progId="Visio.Drawing.11">
              <p:embed/>
            </p:oleObj>
          </a:graphicData>
        </a:graphic>
      </p:graphicFrame>
      <p:sp>
        <p:nvSpPr>
          <p:cNvPr id="12297" name="Text Box 8"/>
          <p:cNvSpPr txBox="1">
            <a:spLocks noChangeArrowheads="1"/>
          </p:cNvSpPr>
          <p:nvPr/>
        </p:nvSpPr>
        <p:spPr bwMode="auto">
          <a:xfrm>
            <a:off x="3797300" y="29225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1</a:t>
            </a:r>
          </a:p>
        </p:txBody>
      </p:sp>
      <p:sp>
        <p:nvSpPr>
          <p:cNvPr id="12298" name="Text Box 9"/>
          <p:cNvSpPr txBox="1">
            <a:spLocks noChangeArrowheads="1"/>
          </p:cNvSpPr>
          <p:nvPr/>
        </p:nvSpPr>
        <p:spPr bwMode="auto">
          <a:xfrm>
            <a:off x="1739900" y="49799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2</a:t>
            </a:r>
          </a:p>
        </p:txBody>
      </p:sp>
      <p:sp>
        <p:nvSpPr>
          <p:cNvPr id="12299" name="Text Box 10"/>
          <p:cNvSpPr txBox="1">
            <a:spLocks noChangeArrowheads="1"/>
          </p:cNvSpPr>
          <p:nvPr/>
        </p:nvSpPr>
        <p:spPr bwMode="auto">
          <a:xfrm>
            <a:off x="3797300" y="49799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3</a:t>
            </a:r>
          </a:p>
        </p:txBody>
      </p:sp>
      <p:graphicFrame>
        <p:nvGraphicFramePr>
          <p:cNvPr id="12291" name="Object 11"/>
          <p:cNvGraphicFramePr>
            <a:graphicFrameLocks noChangeAspect="1"/>
          </p:cNvGraphicFramePr>
          <p:nvPr/>
        </p:nvGraphicFramePr>
        <p:xfrm>
          <a:off x="673100" y="2590800"/>
          <a:ext cx="4114800" cy="3267075"/>
        </p:xfrm>
        <a:graphic>
          <a:graphicData uri="http://schemas.openxmlformats.org/presentationml/2006/ole">
            <p:oleObj spid="_x0000_s587779" name="Visio" r:id="rId4" imgW="3214714" imgH="2545545" progId="Visio.Drawing.11">
              <p:embed/>
            </p:oleObj>
          </a:graphicData>
        </a:graphic>
      </p:graphicFrame>
      <p:sp>
        <p:nvSpPr>
          <p:cNvPr id="12300" name="Text Box 12"/>
          <p:cNvSpPr txBox="1">
            <a:spLocks noChangeArrowheads="1"/>
          </p:cNvSpPr>
          <p:nvPr/>
        </p:nvSpPr>
        <p:spPr bwMode="auto">
          <a:xfrm>
            <a:off x="1743075" y="2900363"/>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0</a:t>
            </a:r>
          </a:p>
        </p:txBody>
      </p:sp>
      <p:sp>
        <p:nvSpPr>
          <p:cNvPr id="12301" name="Text Box 14">
            <a:hlinkClick r:id="rId5" action="ppaction://hlinksldjump"/>
          </p:cNvPr>
          <p:cNvSpPr txBox="1">
            <a:spLocks noChangeArrowheads="1"/>
          </p:cNvSpPr>
          <p:nvPr/>
        </p:nvSpPr>
        <p:spPr bwMode="auto">
          <a:xfrm>
            <a:off x="827088" y="1409700"/>
            <a:ext cx="5329237" cy="579438"/>
          </a:xfrm>
          <a:prstGeom prst="rect">
            <a:avLst/>
          </a:prstGeom>
          <a:noFill/>
          <a:ln w="9525">
            <a:noFill/>
            <a:miter lim="800000"/>
            <a:headEnd/>
            <a:tailEnd/>
          </a:ln>
        </p:spPr>
        <p:txBody>
          <a:bodyPr>
            <a:spAutoFit/>
          </a:bodyPr>
          <a:lstStyle/>
          <a:p>
            <a:pPr>
              <a:buClr>
                <a:srgbClr val="800080"/>
              </a:buClr>
            </a:pPr>
            <a:r>
              <a:rPr lang="en-US" altLang="zh-CN">
                <a:solidFill>
                  <a:srgbClr val="800080"/>
                </a:solidFill>
              </a:rPr>
              <a:t>  </a:t>
            </a:r>
            <a:r>
              <a:rPr lang="en-US" altLang="zh-CN" b="0" i="1">
                <a:solidFill>
                  <a:srgbClr val="800080"/>
                </a:solidFill>
              </a:rPr>
              <a:t>DFA</a:t>
            </a:r>
            <a:r>
              <a:rPr lang="zh-CN" altLang="en-US">
                <a:solidFill>
                  <a:srgbClr val="800080"/>
                </a:solidFill>
              </a:rPr>
              <a:t>如何接受输入符号串</a:t>
            </a:r>
          </a:p>
        </p:txBody>
      </p:sp>
      <p:sp>
        <p:nvSpPr>
          <p:cNvPr id="12302" name="Rectangle 16"/>
          <p:cNvSpPr>
            <a:spLocks noChangeArrowheads="1"/>
          </p:cNvSpPr>
          <p:nvPr/>
        </p:nvSpPr>
        <p:spPr bwMode="auto">
          <a:xfrm>
            <a:off x="1476375" y="188913"/>
            <a:ext cx="4319588" cy="641350"/>
          </a:xfrm>
          <a:prstGeom prst="rect">
            <a:avLst/>
          </a:prstGeom>
          <a:noFill/>
          <a:ln w="9525" algn="ctr">
            <a:noFill/>
            <a:miter lim="800000"/>
            <a:headEnd/>
            <a:tailEnd/>
          </a:ln>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正规语言及其描述</a:t>
            </a:r>
          </a:p>
        </p:txBody>
      </p:sp>
    </p:spTree>
  </p:cSld>
  <p:clrMapOvr>
    <a:masterClrMapping/>
  </p:clrMapOvr>
  <p:transition spd="med" advClick="0">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3317"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3318"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3319"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3320" name="Line 6"/>
          <p:cNvSpPr>
            <a:spLocks noChangeShapeType="1"/>
          </p:cNvSpPr>
          <p:nvPr/>
        </p:nvSpPr>
        <p:spPr bwMode="auto">
          <a:xfrm flipV="1">
            <a:off x="8027988" y="3200400"/>
            <a:ext cx="0" cy="381000"/>
          </a:xfrm>
          <a:prstGeom prst="line">
            <a:avLst/>
          </a:prstGeom>
          <a:noFill/>
          <a:ln w="9525">
            <a:solidFill>
              <a:schemeClr val="tx1"/>
            </a:solidFill>
            <a:miter lim="800000"/>
            <a:headEnd/>
            <a:tailEnd type="triangle" w="med" len="med"/>
          </a:ln>
        </p:spPr>
        <p:txBody>
          <a:bodyPr wrap="none"/>
          <a:lstStyle/>
          <a:p>
            <a:endParaRPr lang="zh-CN" altLang="en-US"/>
          </a:p>
        </p:txBody>
      </p:sp>
      <p:graphicFrame>
        <p:nvGraphicFramePr>
          <p:cNvPr id="13314" name="Object 7"/>
          <p:cNvGraphicFramePr>
            <a:graphicFrameLocks noChangeAspect="1"/>
          </p:cNvGraphicFramePr>
          <p:nvPr/>
        </p:nvGraphicFramePr>
        <p:xfrm>
          <a:off x="5507038" y="2636838"/>
          <a:ext cx="2736850" cy="488950"/>
        </p:xfrm>
        <a:graphic>
          <a:graphicData uri="http://schemas.openxmlformats.org/presentationml/2006/ole">
            <p:oleObj spid="_x0000_s588802" name="Visio" r:id="rId3" imgW="2099914" imgH="374769" progId="Visio.Drawing.11">
              <p:embed/>
            </p:oleObj>
          </a:graphicData>
        </a:graphic>
      </p:graphicFrame>
      <p:sp>
        <p:nvSpPr>
          <p:cNvPr id="13321" name="Text Box 8"/>
          <p:cNvSpPr txBox="1">
            <a:spLocks noChangeArrowheads="1"/>
          </p:cNvSpPr>
          <p:nvPr/>
        </p:nvSpPr>
        <p:spPr bwMode="auto">
          <a:xfrm>
            <a:off x="3797300" y="29225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1</a:t>
            </a:r>
          </a:p>
        </p:txBody>
      </p:sp>
      <p:sp>
        <p:nvSpPr>
          <p:cNvPr id="13322" name="Text Box 9"/>
          <p:cNvSpPr txBox="1">
            <a:spLocks noChangeArrowheads="1"/>
          </p:cNvSpPr>
          <p:nvPr/>
        </p:nvSpPr>
        <p:spPr bwMode="auto">
          <a:xfrm>
            <a:off x="3797300" y="49799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3</a:t>
            </a:r>
          </a:p>
        </p:txBody>
      </p:sp>
      <p:graphicFrame>
        <p:nvGraphicFramePr>
          <p:cNvPr id="13315" name="Object 10"/>
          <p:cNvGraphicFramePr>
            <a:graphicFrameLocks noChangeAspect="1"/>
          </p:cNvGraphicFramePr>
          <p:nvPr/>
        </p:nvGraphicFramePr>
        <p:xfrm>
          <a:off x="673100" y="2590800"/>
          <a:ext cx="4114800" cy="3267075"/>
        </p:xfrm>
        <a:graphic>
          <a:graphicData uri="http://schemas.openxmlformats.org/presentationml/2006/ole">
            <p:oleObj spid="_x0000_s588803" name="Visio" r:id="rId4" imgW="3214714" imgH="2545545" progId="Visio.Drawing.11">
              <p:embed/>
            </p:oleObj>
          </a:graphicData>
        </a:graphic>
      </p:graphicFrame>
      <p:sp>
        <p:nvSpPr>
          <p:cNvPr id="13323" name="Text Box 11"/>
          <p:cNvSpPr txBox="1">
            <a:spLocks noChangeArrowheads="1"/>
          </p:cNvSpPr>
          <p:nvPr/>
        </p:nvSpPr>
        <p:spPr bwMode="auto">
          <a:xfrm>
            <a:off x="1743075" y="2900363"/>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0</a:t>
            </a:r>
          </a:p>
        </p:txBody>
      </p:sp>
      <p:sp>
        <p:nvSpPr>
          <p:cNvPr id="13324" name="Text Box 12"/>
          <p:cNvSpPr txBox="1">
            <a:spLocks noChangeArrowheads="1"/>
          </p:cNvSpPr>
          <p:nvPr/>
        </p:nvSpPr>
        <p:spPr bwMode="auto">
          <a:xfrm>
            <a:off x="1763713" y="49418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2</a:t>
            </a:r>
          </a:p>
        </p:txBody>
      </p:sp>
      <p:sp>
        <p:nvSpPr>
          <p:cNvPr id="13325" name="Text Box 14">
            <a:hlinkClick r:id="rId5" action="ppaction://hlinksldjump"/>
          </p:cNvPr>
          <p:cNvSpPr txBox="1">
            <a:spLocks noChangeArrowheads="1"/>
          </p:cNvSpPr>
          <p:nvPr/>
        </p:nvSpPr>
        <p:spPr bwMode="auto">
          <a:xfrm>
            <a:off x="827088" y="1409700"/>
            <a:ext cx="5329237" cy="579438"/>
          </a:xfrm>
          <a:prstGeom prst="rect">
            <a:avLst/>
          </a:prstGeom>
          <a:noFill/>
          <a:ln w="9525">
            <a:noFill/>
            <a:miter lim="800000"/>
            <a:headEnd/>
            <a:tailEnd/>
          </a:ln>
        </p:spPr>
        <p:txBody>
          <a:bodyPr>
            <a:spAutoFit/>
          </a:bodyPr>
          <a:lstStyle/>
          <a:p>
            <a:pPr>
              <a:buClr>
                <a:srgbClr val="800080"/>
              </a:buClr>
            </a:pPr>
            <a:r>
              <a:rPr lang="en-US" altLang="zh-CN">
                <a:solidFill>
                  <a:srgbClr val="800080"/>
                </a:solidFill>
              </a:rPr>
              <a:t>  </a:t>
            </a:r>
            <a:r>
              <a:rPr lang="en-US" altLang="zh-CN" b="0" i="1">
                <a:solidFill>
                  <a:srgbClr val="800080"/>
                </a:solidFill>
              </a:rPr>
              <a:t>DFA</a:t>
            </a:r>
            <a:r>
              <a:rPr lang="zh-CN" altLang="en-US">
                <a:solidFill>
                  <a:srgbClr val="800080"/>
                </a:solidFill>
              </a:rPr>
              <a:t>如何接受输入符号串</a:t>
            </a:r>
          </a:p>
        </p:txBody>
      </p:sp>
      <p:sp>
        <p:nvSpPr>
          <p:cNvPr id="13326" name="Rectangle 16"/>
          <p:cNvSpPr>
            <a:spLocks noChangeArrowheads="1"/>
          </p:cNvSpPr>
          <p:nvPr/>
        </p:nvSpPr>
        <p:spPr bwMode="auto">
          <a:xfrm>
            <a:off x="1476375" y="188913"/>
            <a:ext cx="4319588" cy="641350"/>
          </a:xfrm>
          <a:prstGeom prst="rect">
            <a:avLst/>
          </a:prstGeom>
          <a:noFill/>
          <a:ln w="9525" algn="ctr">
            <a:noFill/>
            <a:miter lim="800000"/>
            <a:headEnd/>
            <a:tailEnd/>
          </a:ln>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正规语言及其描述</a:t>
            </a:r>
          </a:p>
        </p:txBody>
      </p:sp>
    </p:spTree>
  </p:cSld>
  <p:clrMapOvr>
    <a:masterClrMapping/>
  </p:clrMapOvr>
  <p:transition spd="med" advClick="0">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4341"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4342"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4343"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4344" name="Line 6"/>
          <p:cNvSpPr>
            <a:spLocks noChangeShapeType="1"/>
          </p:cNvSpPr>
          <p:nvPr/>
        </p:nvSpPr>
        <p:spPr bwMode="auto">
          <a:xfrm flipV="1">
            <a:off x="8388350" y="3200400"/>
            <a:ext cx="0" cy="381000"/>
          </a:xfrm>
          <a:prstGeom prst="line">
            <a:avLst/>
          </a:prstGeom>
          <a:noFill/>
          <a:ln w="9525">
            <a:solidFill>
              <a:schemeClr val="tx1"/>
            </a:solidFill>
            <a:miter lim="800000"/>
            <a:headEnd/>
            <a:tailEnd type="triangle" w="med" len="med"/>
          </a:ln>
        </p:spPr>
        <p:txBody>
          <a:bodyPr wrap="none"/>
          <a:lstStyle/>
          <a:p>
            <a:endParaRPr lang="zh-CN" altLang="en-US"/>
          </a:p>
        </p:txBody>
      </p:sp>
      <p:graphicFrame>
        <p:nvGraphicFramePr>
          <p:cNvPr id="14338" name="Object 7"/>
          <p:cNvGraphicFramePr>
            <a:graphicFrameLocks noChangeAspect="1"/>
          </p:cNvGraphicFramePr>
          <p:nvPr/>
        </p:nvGraphicFramePr>
        <p:xfrm>
          <a:off x="5507038" y="2636838"/>
          <a:ext cx="2736850" cy="488950"/>
        </p:xfrm>
        <a:graphic>
          <a:graphicData uri="http://schemas.openxmlformats.org/presentationml/2006/ole">
            <p:oleObj spid="_x0000_s589826" name="Visio" r:id="rId3" imgW="2099914" imgH="374769" progId="Visio.Drawing.11">
              <p:embed/>
            </p:oleObj>
          </a:graphicData>
        </a:graphic>
      </p:graphicFrame>
      <p:sp>
        <p:nvSpPr>
          <p:cNvPr id="14345" name="Text Box 8"/>
          <p:cNvSpPr txBox="1">
            <a:spLocks noChangeArrowheads="1"/>
          </p:cNvSpPr>
          <p:nvPr/>
        </p:nvSpPr>
        <p:spPr bwMode="auto">
          <a:xfrm>
            <a:off x="3797300" y="2900363"/>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1</a:t>
            </a:r>
          </a:p>
        </p:txBody>
      </p:sp>
      <p:graphicFrame>
        <p:nvGraphicFramePr>
          <p:cNvPr id="14339" name="Object 9"/>
          <p:cNvGraphicFramePr>
            <a:graphicFrameLocks noChangeAspect="1"/>
          </p:cNvGraphicFramePr>
          <p:nvPr/>
        </p:nvGraphicFramePr>
        <p:xfrm>
          <a:off x="673100" y="2590800"/>
          <a:ext cx="4114800" cy="3267075"/>
        </p:xfrm>
        <a:graphic>
          <a:graphicData uri="http://schemas.openxmlformats.org/presentationml/2006/ole">
            <p:oleObj spid="_x0000_s589827" name="Visio" r:id="rId4" imgW="3214714" imgH="2545545" progId="Visio.Drawing.11">
              <p:embed/>
            </p:oleObj>
          </a:graphicData>
        </a:graphic>
      </p:graphicFrame>
      <p:sp>
        <p:nvSpPr>
          <p:cNvPr id="14346" name="Text Box 10"/>
          <p:cNvSpPr txBox="1">
            <a:spLocks noChangeArrowheads="1"/>
          </p:cNvSpPr>
          <p:nvPr/>
        </p:nvSpPr>
        <p:spPr bwMode="auto">
          <a:xfrm>
            <a:off x="1743075" y="2900363"/>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0</a:t>
            </a:r>
          </a:p>
        </p:txBody>
      </p:sp>
      <p:sp>
        <p:nvSpPr>
          <p:cNvPr id="14347" name="Text Box 11"/>
          <p:cNvSpPr txBox="1">
            <a:spLocks noChangeArrowheads="1"/>
          </p:cNvSpPr>
          <p:nvPr/>
        </p:nvSpPr>
        <p:spPr bwMode="auto">
          <a:xfrm>
            <a:off x="1738313" y="49418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2</a:t>
            </a:r>
          </a:p>
        </p:txBody>
      </p:sp>
      <p:sp>
        <p:nvSpPr>
          <p:cNvPr id="14348" name="Text Box 12"/>
          <p:cNvSpPr txBox="1">
            <a:spLocks noChangeArrowheads="1"/>
          </p:cNvSpPr>
          <p:nvPr/>
        </p:nvSpPr>
        <p:spPr bwMode="auto">
          <a:xfrm>
            <a:off x="3797300" y="49418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3</a:t>
            </a:r>
          </a:p>
        </p:txBody>
      </p:sp>
      <p:sp>
        <p:nvSpPr>
          <p:cNvPr id="14349" name="Text Box 13"/>
          <p:cNvSpPr txBox="1">
            <a:spLocks noChangeArrowheads="1"/>
          </p:cNvSpPr>
          <p:nvPr/>
        </p:nvSpPr>
        <p:spPr bwMode="auto">
          <a:xfrm>
            <a:off x="4211638" y="5229225"/>
            <a:ext cx="484187" cy="519113"/>
          </a:xfrm>
          <a:prstGeom prst="rect">
            <a:avLst/>
          </a:prstGeom>
          <a:noFill/>
          <a:ln w="9525">
            <a:noFill/>
            <a:miter lim="800000"/>
            <a:headEnd/>
            <a:tailEnd/>
          </a:ln>
        </p:spPr>
        <p:txBody>
          <a:bodyPr wrap="none">
            <a:spAutoFit/>
          </a:bodyPr>
          <a:lstStyle/>
          <a:p>
            <a:pPr>
              <a:buFontTx/>
              <a:buNone/>
            </a:pPr>
            <a:r>
              <a:rPr lang="en-US" altLang="zh-CN" sz="2800" b="0">
                <a:solidFill>
                  <a:srgbClr val="800080"/>
                </a:solidFill>
                <a:latin typeface="Times New Roman" pitchFamily="18" charset="0"/>
                <a:ea typeface="宋体" pitchFamily="2" charset="-122"/>
                <a:sym typeface="Wingdings" pitchFamily="2" charset="2"/>
              </a:rPr>
              <a:t></a:t>
            </a:r>
            <a:endParaRPr lang="en-US" altLang="zh-CN" sz="2800" b="0">
              <a:solidFill>
                <a:srgbClr val="800080"/>
              </a:solidFill>
              <a:latin typeface="Times New Roman" pitchFamily="18" charset="0"/>
              <a:ea typeface="宋体" pitchFamily="2" charset="-122"/>
            </a:endParaRPr>
          </a:p>
        </p:txBody>
      </p:sp>
      <p:sp>
        <p:nvSpPr>
          <p:cNvPr id="14350" name="Text Box 15">
            <a:hlinkClick r:id="rId5" action="ppaction://hlinksldjump"/>
          </p:cNvPr>
          <p:cNvSpPr txBox="1">
            <a:spLocks noChangeArrowheads="1"/>
          </p:cNvSpPr>
          <p:nvPr/>
        </p:nvSpPr>
        <p:spPr bwMode="auto">
          <a:xfrm>
            <a:off x="827088" y="1409700"/>
            <a:ext cx="5329237" cy="579438"/>
          </a:xfrm>
          <a:prstGeom prst="rect">
            <a:avLst/>
          </a:prstGeom>
          <a:noFill/>
          <a:ln w="9525">
            <a:noFill/>
            <a:miter lim="800000"/>
            <a:headEnd/>
            <a:tailEnd/>
          </a:ln>
        </p:spPr>
        <p:txBody>
          <a:bodyPr>
            <a:spAutoFit/>
          </a:bodyPr>
          <a:lstStyle/>
          <a:p>
            <a:pPr>
              <a:buClr>
                <a:srgbClr val="800080"/>
              </a:buClr>
            </a:pPr>
            <a:r>
              <a:rPr lang="en-US" altLang="zh-CN">
                <a:solidFill>
                  <a:srgbClr val="800080"/>
                </a:solidFill>
              </a:rPr>
              <a:t>  </a:t>
            </a:r>
            <a:r>
              <a:rPr lang="en-US" altLang="zh-CN" b="0" i="1">
                <a:solidFill>
                  <a:srgbClr val="800080"/>
                </a:solidFill>
              </a:rPr>
              <a:t>DFA</a:t>
            </a:r>
            <a:r>
              <a:rPr lang="zh-CN" altLang="en-US">
                <a:solidFill>
                  <a:srgbClr val="800080"/>
                </a:solidFill>
              </a:rPr>
              <a:t>如何接受输入符号串</a:t>
            </a:r>
          </a:p>
        </p:txBody>
      </p:sp>
      <p:sp>
        <p:nvSpPr>
          <p:cNvPr id="14351" name="Rectangle 17"/>
          <p:cNvSpPr>
            <a:spLocks noChangeArrowheads="1"/>
          </p:cNvSpPr>
          <p:nvPr/>
        </p:nvSpPr>
        <p:spPr bwMode="auto">
          <a:xfrm>
            <a:off x="1476375" y="188913"/>
            <a:ext cx="4319588" cy="641350"/>
          </a:xfrm>
          <a:prstGeom prst="rect">
            <a:avLst/>
          </a:prstGeom>
          <a:noFill/>
          <a:ln w="9525" algn="ctr">
            <a:noFill/>
            <a:miter lim="800000"/>
            <a:headEnd/>
            <a:tailEnd/>
          </a:ln>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正规语言及其描述</a:t>
            </a:r>
          </a:p>
        </p:txBody>
      </p:sp>
    </p:spTree>
  </p:cSld>
  <p:clrMapOvr>
    <a:masterClrMapping/>
  </p:clrMapOvr>
  <p:transition spd="med" advClick="0">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5" name="Text Box 7"/>
          <p:cNvSpPr txBox="1">
            <a:spLocks noChangeArrowheads="1"/>
          </p:cNvSpPr>
          <p:nvPr/>
        </p:nvSpPr>
        <p:spPr bwMode="auto">
          <a:xfrm>
            <a:off x="684213" y="1341438"/>
            <a:ext cx="8210550" cy="2317750"/>
          </a:xfrm>
          <a:prstGeom prst="rect">
            <a:avLst/>
          </a:prstGeom>
          <a:noFill/>
          <a:ln w="9525">
            <a:noFill/>
            <a:miter lim="800000"/>
            <a:headEnd/>
            <a:tailEnd/>
          </a:ln>
          <a:effectLst/>
        </p:spPr>
        <p:txBody>
          <a:bodyPr>
            <a:spAutoFit/>
          </a:bodyPr>
          <a:lstStyle/>
          <a:p>
            <a:pPr>
              <a:buClr>
                <a:srgbClr val="800080"/>
              </a:buClr>
            </a:pPr>
            <a:r>
              <a:rPr lang="en-US" altLang="zh-CN">
                <a:solidFill>
                  <a:srgbClr val="800080"/>
                </a:solidFill>
              </a:rPr>
              <a:t> </a:t>
            </a:r>
            <a:r>
              <a:rPr lang="zh-CN" altLang="en-US"/>
              <a:t>编译程序主题中如何</a:t>
            </a:r>
            <a:r>
              <a:rPr lang="zh-CN" altLang="en-US">
                <a:solidFill>
                  <a:srgbClr val="800080"/>
                </a:solidFill>
              </a:rPr>
              <a:t>组织</a:t>
            </a:r>
            <a:r>
              <a:rPr lang="zh-CN" altLang="en-US">
                <a:solidFill>
                  <a:srgbClr val="800080"/>
                </a:solidFill>
                <a:latin typeface="楷体_GB2312" pitchFamily="49" charset="-122"/>
              </a:rPr>
              <a:t>词法分析程序</a:t>
            </a:r>
            <a:endParaRPr lang="zh-CN" altLang="en-US" sz="1000">
              <a:latin typeface="楷体_GB2312" pitchFamily="49" charset="-122"/>
            </a:endParaRPr>
          </a:p>
          <a:p>
            <a:pPr>
              <a:buClr>
                <a:srgbClr val="800080"/>
              </a:buClr>
              <a:buFont typeface="Wingdings" pitchFamily="2" charset="2"/>
              <a:buNone/>
            </a:pPr>
            <a:endParaRPr lang="zh-CN" altLang="en-US" sz="1000">
              <a:latin typeface="楷体_GB2312" pitchFamily="49" charset="-122"/>
            </a:endParaRPr>
          </a:p>
          <a:p>
            <a:pPr lvl="1">
              <a:buClr>
                <a:srgbClr val="800080"/>
              </a:buClr>
              <a:buFont typeface="Symbol" pitchFamily="18" charset="2"/>
              <a:buChar char="-"/>
            </a:pPr>
            <a:r>
              <a:rPr lang="zh-CN" altLang="en-US" sz="2800">
                <a:solidFill>
                  <a:srgbClr val="800080"/>
                </a:solidFill>
                <a:latin typeface="楷体_GB2312" pitchFamily="49" charset="-122"/>
              </a:rPr>
              <a:t> </a:t>
            </a:r>
            <a:r>
              <a:rPr lang="zh-CN" altLang="en-US" sz="2800">
                <a:latin typeface="楷体_GB2312" pitchFamily="49" charset="-122"/>
              </a:rPr>
              <a:t>可以</a:t>
            </a:r>
            <a:r>
              <a:rPr lang="zh-CN" altLang="en-US" sz="2800">
                <a:solidFill>
                  <a:srgbClr val="800080"/>
                </a:solidFill>
                <a:latin typeface="楷体_GB2312" pitchFamily="49" charset="-122"/>
              </a:rPr>
              <a:t>作为</a:t>
            </a:r>
            <a:r>
              <a:rPr lang="zh-CN" altLang="en-US" sz="2800">
                <a:latin typeface="楷体_GB2312" pitchFamily="49" charset="-122"/>
              </a:rPr>
              <a:t>单独的</a:t>
            </a:r>
            <a:r>
              <a:rPr lang="zh-CN" altLang="en-US" sz="2800">
                <a:solidFill>
                  <a:srgbClr val="800080"/>
                </a:solidFill>
                <a:latin typeface="楷体_GB2312" pitchFamily="49" charset="-122"/>
              </a:rPr>
              <a:t>一遍</a:t>
            </a:r>
            <a:endParaRPr lang="zh-CN" altLang="en-US" sz="2800" b="0">
              <a:solidFill>
                <a:srgbClr val="800080"/>
              </a:solidFill>
            </a:endParaRPr>
          </a:p>
          <a:p>
            <a:pPr lvl="1">
              <a:buClr>
                <a:srgbClr val="800080"/>
              </a:buClr>
              <a:buFont typeface="Symbol" pitchFamily="18" charset="2"/>
              <a:buNone/>
            </a:pPr>
            <a:endParaRPr lang="zh-CN" altLang="en-US" sz="1000" b="0"/>
          </a:p>
          <a:p>
            <a:pPr lvl="1">
              <a:buClr>
                <a:srgbClr val="800080"/>
              </a:buClr>
              <a:buFont typeface="Symbol" pitchFamily="18" charset="2"/>
              <a:buChar char="-"/>
            </a:pPr>
            <a:r>
              <a:rPr lang="zh-CN" altLang="en-US" sz="2800"/>
              <a:t>  较常用的方式是由</a:t>
            </a:r>
            <a:r>
              <a:rPr lang="zh-CN" altLang="en-US" sz="2800">
                <a:solidFill>
                  <a:srgbClr val="800080"/>
                </a:solidFill>
              </a:rPr>
              <a:t>语法分析程序调用</a:t>
            </a:r>
            <a:endParaRPr lang="zh-CN" altLang="en-US" sz="2800" b="0">
              <a:solidFill>
                <a:srgbClr val="800080"/>
              </a:solidFill>
            </a:endParaRPr>
          </a:p>
          <a:p>
            <a:pPr lvl="1">
              <a:buClr>
                <a:srgbClr val="800080"/>
              </a:buClr>
              <a:buFont typeface="Symbol" pitchFamily="18" charset="2"/>
              <a:buNone/>
            </a:pPr>
            <a:endParaRPr lang="zh-CN" altLang="en-US" sz="1000" b="0"/>
          </a:p>
          <a:p>
            <a:pPr lvl="1">
              <a:buClr>
                <a:srgbClr val="800080"/>
              </a:buClr>
              <a:buFont typeface="Symbol" pitchFamily="18" charset="2"/>
              <a:buChar char="-"/>
            </a:pPr>
            <a:r>
              <a:rPr lang="zh-CN" altLang="en-US" sz="2800"/>
              <a:t>  基本任务都是</a:t>
            </a:r>
            <a:r>
              <a:rPr lang="zh-CN" altLang="en-US" sz="2800">
                <a:solidFill>
                  <a:srgbClr val="800080"/>
                </a:solidFill>
              </a:rPr>
              <a:t>识别单词</a:t>
            </a:r>
          </a:p>
        </p:txBody>
      </p:sp>
      <p:sp>
        <p:nvSpPr>
          <p:cNvPr id="560158" name="Rectangle 30"/>
          <p:cNvSpPr>
            <a:spLocks noChangeArrowheads="1"/>
          </p:cNvSpPr>
          <p:nvPr/>
        </p:nvSpPr>
        <p:spPr bwMode="auto">
          <a:xfrm>
            <a:off x="1476375" y="188913"/>
            <a:ext cx="3382963" cy="641350"/>
          </a:xfrm>
          <a:prstGeom prst="rect">
            <a:avLst/>
          </a:prstGeom>
          <a:noFill/>
          <a:ln w="9525" algn="ctr">
            <a:noFill/>
            <a:miter lim="800000"/>
            <a:headEnd/>
            <a:tailEnd/>
          </a:ln>
          <a:effectLst/>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词法分析概述</a:t>
            </a:r>
          </a:p>
        </p:txBody>
      </p:sp>
      <p:graphicFrame>
        <p:nvGraphicFramePr>
          <p:cNvPr id="560160" name="Object 32"/>
          <p:cNvGraphicFramePr>
            <a:graphicFrameLocks noChangeAspect="1"/>
          </p:cNvGraphicFramePr>
          <p:nvPr/>
        </p:nvGraphicFramePr>
        <p:xfrm>
          <a:off x="539750" y="5057775"/>
          <a:ext cx="8496300" cy="1571625"/>
        </p:xfrm>
        <a:graphic>
          <a:graphicData uri="http://schemas.openxmlformats.org/presentationml/2006/ole">
            <p:oleObj spid="_x0000_s560160" name="Visio" r:id="rId3" imgW="6094820" imgH="1180786" progId="Visio.Drawing.11">
              <p:embed/>
            </p:oleObj>
          </a:graphicData>
        </a:graphic>
      </p:graphicFrame>
      <p:sp>
        <p:nvSpPr>
          <p:cNvPr id="560132" name="AutoShape 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60133" name="AutoShape 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60134" name="AutoShape 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60157" name="AutoShape 2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graphicFrame>
        <p:nvGraphicFramePr>
          <p:cNvPr id="560161" name="Object 33"/>
          <p:cNvGraphicFramePr>
            <a:graphicFrameLocks noChangeAspect="1"/>
          </p:cNvGraphicFramePr>
          <p:nvPr/>
        </p:nvGraphicFramePr>
        <p:xfrm>
          <a:off x="827088" y="3838575"/>
          <a:ext cx="7705725" cy="885825"/>
        </p:xfrm>
        <a:graphic>
          <a:graphicData uri="http://schemas.openxmlformats.org/presentationml/2006/ole">
            <p:oleObj spid="_x0000_s560161" name="Visio" r:id="rId4" imgW="5266944" imgH="570424" progId="Visio.Drawing.11">
              <p:embed/>
            </p:oleObj>
          </a:graphicData>
        </a:graphic>
      </p:graphicFrame>
    </p:spTree>
  </p:cSld>
  <p:clrMapOvr>
    <a:masterClrMapping/>
  </p:clrMapOvr>
  <p:transition spd="med" advClick="0">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5365"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5366"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5367"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5368" name="Line 6"/>
          <p:cNvSpPr>
            <a:spLocks noChangeShapeType="1"/>
          </p:cNvSpPr>
          <p:nvPr/>
        </p:nvSpPr>
        <p:spPr bwMode="auto">
          <a:xfrm flipV="1">
            <a:off x="6156325" y="3192463"/>
            <a:ext cx="0" cy="381000"/>
          </a:xfrm>
          <a:prstGeom prst="line">
            <a:avLst/>
          </a:prstGeom>
          <a:noFill/>
          <a:ln w="9525">
            <a:solidFill>
              <a:schemeClr val="tx1"/>
            </a:solidFill>
            <a:miter lim="800000"/>
            <a:headEnd/>
            <a:tailEnd type="triangle" w="med" len="med"/>
          </a:ln>
        </p:spPr>
        <p:txBody>
          <a:bodyPr wrap="none"/>
          <a:lstStyle/>
          <a:p>
            <a:endParaRPr lang="zh-CN" altLang="en-US"/>
          </a:p>
        </p:txBody>
      </p:sp>
      <p:sp>
        <p:nvSpPr>
          <p:cNvPr id="15369" name="Text Box 7"/>
          <p:cNvSpPr txBox="1">
            <a:spLocks noChangeArrowheads="1"/>
          </p:cNvSpPr>
          <p:nvPr/>
        </p:nvSpPr>
        <p:spPr bwMode="auto">
          <a:xfrm>
            <a:off x="3797300" y="29225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1</a:t>
            </a:r>
          </a:p>
        </p:txBody>
      </p:sp>
      <p:sp>
        <p:nvSpPr>
          <p:cNvPr id="15370" name="Text Box 8"/>
          <p:cNvSpPr txBox="1">
            <a:spLocks noChangeArrowheads="1"/>
          </p:cNvSpPr>
          <p:nvPr/>
        </p:nvSpPr>
        <p:spPr bwMode="auto">
          <a:xfrm>
            <a:off x="1739900" y="49799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2</a:t>
            </a:r>
          </a:p>
        </p:txBody>
      </p:sp>
      <p:sp>
        <p:nvSpPr>
          <p:cNvPr id="15371" name="Text Box 9"/>
          <p:cNvSpPr txBox="1">
            <a:spLocks noChangeArrowheads="1"/>
          </p:cNvSpPr>
          <p:nvPr/>
        </p:nvSpPr>
        <p:spPr bwMode="auto">
          <a:xfrm>
            <a:off x="3797300" y="49799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3</a:t>
            </a:r>
          </a:p>
        </p:txBody>
      </p:sp>
      <p:graphicFrame>
        <p:nvGraphicFramePr>
          <p:cNvPr id="15362" name="Object 10"/>
          <p:cNvGraphicFramePr>
            <a:graphicFrameLocks noChangeAspect="1"/>
          </p:cNvGraphicFramePr>
          <p:nvPr/>
        </p:nvGraphicFramePr>
        <p:xfrm>
          <a:off x="673100" y="2590800"/>
          <a:ext cx="4114800" cy="3267075"/>
        </p:xfrm>
        <a:graphic>
          <a:graphicData uri="http://schemas.openxmlformats.org/presentationml/2006/ole">
            <p:oleObj spid="_x0000_s590850" name="Visio" r:id="rId3" imgW="3214714" imgH="2545545" progId="Visio.Drawing.11">
              <p:embed/>
            </p:oleObj>
          </a:graphicData>
        </a:graphic>
      </p:graphicFrame>
      <p:sp>
        <p:nvSpPr>
          <p:cNvPr id="15372" name="Text Box 11"/>
          <p:cNvSpPr txBox="1">
            <a:spLocks noChangeArrowheads="1"/>
          </p:cNvSpPr>
          <p:nvPr/>
        </p:nvSpPr>
        <p:spPr bwMode="auto">
          <a:xfrm>
            <a:off x="1743075" y="2900363"/>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0</a:t>
            </a:r>
          </a:p>
        </p:txBody>
      </p:sp>
      <p:graphicFrame>
        <p:nvGraphicFramePr>
          <p:cNvPr id="15363" name="Object 12"/>
          <p:cNvGraphicFramePr>
            <a:graphicFrameLocks noChangeAspect="1"/>
          </p:cNvGraphicFramePr>
          <p:nvPr/>
        </p:nvGraphicFramePr>
        <p:xfrm>
          <a:off x="5867400" y="2622550"/>
          <a:ext cx="865188" cy="449263"/>
        </p:xfrm>
        <a:graphic>
          <a:graphicData uri="http://schemas.openxmlformats.org/presentationml/2006/ole">
            <p:oleObj spid="_x0000_s590851" name="Visio" r:id="rId4" imgW="719960" imgH="374769" progId="Visio.Drawing.11">
              <p:embed/>
            </p:oleObj>
          </a:graphicData>
        </a:graphic>
      </p:graphicFrame>
      <p:sp>
        <p:nvSpPr>
          <p:cNvPr id="15373" name="Text Box 14">
            <a:hlinkClick r:id="rId5" action="ppaction://hlinksldjump"/>
          </p:cNvPr>
          <p:cNvSpPr txBox="1">
            <a:spLocks noChangeArrowheads="1"/>
          </p:cNvSpPr>
          <p:nvPr/>
        </p:nvSpPr>
        <p:spPr bwMode="auto">
          <a:xfrm>
            <a:off x="827088" y="1409700"/>
            <a:ext cx="5329237" cy="579438"/>
          </a:xfrm>
          <a:prstGeom prst="rect">
            <a:avLst/>
          </a:prstGeom>
          <a:noFill/>
          <a:ln w="9525">
            <a:noFill/>
            <a:miter lim="800000"/>
            <a:headEnd/>
            <a:tailEnd/>
          </a:ln>
        </p:spPr>
        <p:txBody>
          <a:bodyPr>
            <a:spAutoFit/>
          </a:bodyPr>
          <a:lstStyle/>
          <a:p>
            <a:pPr>
              <a:buClr>
                <a:srgbClr val="800080"/>
              </a:buClr>
            </a:pPr>
            <a:r>
              <a:rPr lang="en-US" altLang="zh-CN">
                <a:solidFill>
                  <a:srgbClr val="800080"/>
                </a:solidFill>
              </a:rPr>
              <a:t>  </a:t>
            </a:r>
            <a:r>
              <a:rPr lang="en-US" altLang="zh-CN" b="0" i="1">
                <a:solidFill>
                  <a:srgbClr val="800080"/>
                </a:solidFill>
              </a:rPr>
              <a:t>DFA</a:t>
            </a:r>
            <a:r>
              <a:rPr lang="zh-CN" altLang="en-US">
                <a:solidFill>
                  <a:srgbClr val="800080"/>
                </a:solidFill>
              </a:rPr>
              <a:t>如何接受输入符号串</a:t>
            </a:r>
          </a:p>
        </p:txBody>
      </p:sp>
      <p:sp>
        <p:nvSpPr>
          <p:cNvPr id="15374" name="Rectangle 16"/>
          <p:cNvSpPr>
            <a:spLocks noChangeArrowheads="1"/>
          </p:cNvSpPr>
          <p:nvPr/>
        </p:nvSpPr>
        <p:spPr bwMode="auto">
          <a:xfrm>
            <a:off x="1476375" y="188913"/>
            <a:ext cx="4319588" cy="641350"/>
          </a:xfrm>
          <a:prstGeom prst="rect">
            <a:avLst/>
          </a:prstGeom>
          <a:noFill/>
          <a:ln w="9525" algn="ctr">
            <a:noFill/>
            <a:miter lim="800000"/>
            <a:headEnd/>
            <a:tailEnd/>
          </a:ln>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正规语言及其描述</a:t>
            </a:r>
          </a:p>
        </p:txBody>
      </p:sp>
    </p:spTree>
  </p:cSld>
  <p:clrMapOvr>
    <a:masterClrMapping/>
  </p:clrMapOvr>
  <p:transition spd="med" advClick="0">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6389"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6390"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6391"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6392" name="Text Box 6"/>
          <p:cNvSpPr txBox="1">
            <a:spLocks noChangeArrowheads="1"/>
          </p:cNvSpPr>
          <p:nvPr/>
        </p:nvSpPr>
        <p:spPr bwMode="auto">
          <a:xfrm>
            <a:off x="3797300" y="29225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1</a:t>
            </a:r>
          </a:p>
        </p:txBody>
      </p:sp>
      <p:sp>
        <p:nvSpPr>
          <p:cNvPr id="16393" name="Text Box 7"/>
          <p:cNvSpPr txBox="1">
            <a:spLocks noChangeArrowheads="1"/>
          </p:cNvSpPr>
          <p:nvPr/>
        </p:nvSpPr>
        <p:spPr bwMode="auto">
          <a:xfrm>
            <a:off x="3797300" y="49799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3</a:t>
            </a:r>
          </a:p>
        </p:txBody>
      </p:sp>
      <p:graphicFrame>
        <p:nvGraphicFramePr>
          <p:cNvPr id="16386" name="Object 8"/>
          <p:cNvGraphicFramePr>
            <a:graphicFrameLocks noChangeAspect="1"/>
          </p:cNvGraphicFramePr>
          <p:nvPr/>
        </p:nvGraphicFramePr>
        <p:xfrm>
          <a:off x="673100" y="2590800"/>
          <a:ext cx="4114800" cy="3267075"/>
        </p:xfrm>
        <a:graphic>
          <a:graphicData uri="http://schemas.openxmlformats.org/presentationml/2006/ole">
            <p:oleObj spid="_x0000_s591874" name="Visio" r:id="rId3" imgW="3214714" imgH="2545545" progId="Visio.Drawing.11">
              <p:embed/>
            </p:oleObj>
          </a:graphicData>
        </a:graphic>
      </p:graphicFrame>
      <p:sp>
        <p:nvSpPr>
          <p:cNvPr id="16394" name="Text Box 9"/>
          <p:cNvSpPr txBox="1">
            <a:spLocks noChangeArrowheads="1"/>
          </p:cNvSpPr>
          <p:nvPr/>
        </p:nvSpPr>
        <p:spPr bwMode="auto">
          <a:xfrm>
            <a:off x="1743075" y="2900363"/>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0</a:t>
            </a:r>
          </a:p>
        </p:txBody>
      </p:sp>
      <p:sp>
        <p:nvSpPr>
          <p:cNvPr id="16395" name="Text Box 10"/>
          <p:cNvSpPr txBox="1">
            <a:spLocks noChangeArrowheads="1"/>
          </p:cNvSpPr>
          <p:nvPr/>
        </p:nvSpPr>
        <p:spPr bwMode="auto">
          <a:xfrm>
            <a:off x="1763713" y="49418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2</a:t>
            </a:r>
          </a:p>
        </p:txBody>
      </p:sp>
      <p:sp>
        <p:nvSpPr>
          <p:cNvPr id="16396" name="Line 11"/>
          <p:cNvSpPr>
            <a:spLocks noChangeShapeType="1"/>
          </p:cNvSpPr>
          <p:nvPr/>
        </p:nvSpPr>
        <p:spPr bwMode="auto">
          <a:xfrm flipV="1">
            <a:off x="6516688" y="3192463"/>
            <a:ext cx="0" cy="381000"/>
          </a:xfrm>
          <a:prstGeom prst="line">
            <a:avLst/>
          </a:prstGeom>
          <a:noFill/>
          <a:ln w="9525">
            <a:solidFill>
              <a:schemeClr val="tx1"/>
            </a:solidFill>
            <a:miter lim="800000"/>
            <a:headEnd/>
            <a:tailEnd type="triangle" w="med" len="med"/>
          </a:ln>
        </p:spPr>
        <p:txBody>
          <a:bodyPr wrap="none"/>
          <a:lstStyle/>
          <a:p>
            <a:endParaRPr lang="zh-CN" altLang="en-US"/>
          </a:p>
        </p:txBody>
      </p:sp>
      <p:graphicFrame>
        <p:nvGraphicFramePr>
          <p:cNvPr id="16387" name="Object 12"/>
          <p:cNvGraphicFramePr>
            <a:graphicFrameLocks noChangeAspect="1"/>
          </p:cNvGraphicFramePr>
          <p:nvPr/>
        </p:nvGraphicFramePr>
        <p:xfrm>
          <a:off x="5867400" y="2622550"/>
          <a:ext cx="865188" cy="449263"/>
        </p:xfrm>
        <a:graphic>
          <a:graphicData uri="http://schemas.openxmlformats.org/presentationml/2006/ole">
            <p:oleObj spid="_x0000_s591875" name="Visio" r:id="rId4" imgW="719960" imgH="374769" progId="Visio.Drawing.11">
              <p:embed/>
            </p:oleObj>
          </a:graphicData>
        </a:graphic>
      </p:graphicFrame>
      <p:sp>
        <p:nvSpPr>
          <p:cNvPr id="16397" name="Text Box 14">
            <a:hlinkClick r:id="rId5" action="ppaction://hlinksldjump"/>
          </p:cNvPr>
          <p:cNvSpPr txBox="1">
            <a:spLocks noChangeArrowheads="1"/>
          </p:cNvSpPr>
          <p:nvPr/>
        </p:nvSpPr>
        <p:spPr bwMode="auto">
          <a:xfrm>
            <a:off x="827088" y="1409700"/>
            <a:ext cx="5329237" cy="579438"/>
          </a:xfrm>
          <a:prstGeom prst="rect">
            <a:avLst/>
          </a:prstGeom>
          <a:noFill/>
          <a:ln w="9525">
            <a:noFill/>
            <a:miter lim="800000"/>
            <a:headEnd/>
            <a:tailEnd/>
          </a:ln>
        </p:spPr>
        <p:txBody>
          <a:bodyPr>
            <a:spAutoFit/>
          </a:bodyPr>
          <a:lstStyle/>
          <a:p>
            <a:pPr>
              <a:buClr>
                <a:srgbClr val="800080"/>
              </a:buClr>
            </a:pPr>
            <a:r>
              <a:rPr lang="en-US" altLang="zh-CN">
                <a:solidFill>
                  <a:srgbClr val="800080"/>
                </a:solidFill>
              </a:rPr>
              <a:t>  </a:t>
            </a:r>
            <a:r>
              <a:rPr lang="en-US" altLang="zh-CN" b="0" i="1">
                <a:solidFill>
                  <a:srgbClr val="800080"/>
                </a:solidFill>
              </a:rPr>
              <a:t>DFA</a:t>
            </a:r>
            <a:r>
              <a:rPr lang="zh-CN" altLang="en-US">
                <a:solidFill>
                  <a:srgbClr val="800080"/>
                </a:solidFill>
              </a:rPr>
              <a:t>如何接受输入符号串</a:t>
            </a:r>
          </a:p>
        </p:txBody>
      </p:sp>
      <p:sp>
        <p:nvSpPr>
          <p:cNvPr id="16398" name="Rectangle 16"/>
          <p:cNvSpPr>
            <a:spLocks noChangeArrowheads="1"/>
          </p:cNvSpPr>
          <p:nvPr/>
        </p:nvSpPr>
        <p:spPr bwMode="auto">
          <a:xfrm>
            <a:off x="1476375" y="188913"/>
            <a:ext cx="4319588" cy="641350"/>
          </a:xfrm>
          <a:prstGeom prst="rect">
            <a:avLst/>
          </a:prstGeom>
          <a:noFill/>
          <a:ln w="9525" algn="ctr">
            <a:noFill/>
            <a:miter lim="800000"/>
            <a:headEnd/>
            <a:tailEnd/>
          </a:ln>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正规语言及其描述</a:t>
            </a:r>
          </a:p>
        </p:txBody>
      </p:sp>
    </p:spTree>
  </p:cSld>
  <p:clrMapOvr>
    <a:masterClrMapping/>
  </p:clrMapOvr>
  <p:transition spd="med" advClick="0">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7413"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7414"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7415"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7416" name="Line 6"/>
          <p:cNvSpPr>
            <a:spLocks noChangeShapeType="1"/>
          </p:cNvSpPr>
          <p:nvPr/>
        </p:nvSpPr>
        <p:spPr bwMode="auto">
          <a:xfrm flipV="1">
            <a:off x="6877050" y="3192463"/>
            <a:ext cx="0" cy="381000"/>
          </a:xfrm>
          <a:prstGeom prst="line">
            <a:avLst/>
          </a:prstGeom>
          <a:noFill/>
          <a:ln w="9525">
            <a:solidFill>
              <a:schemeClr val="tx1"/>
            </a:solidFill>
            <a:miter lim="800000"/>
            <a:headEnd/>
            <a:tailEnd type="triangle" w="med" len="med"/>
          </a:ln>
        </p:spPr>
        <p:txBody>
          <a:bodyPr wrap="none"/>
          <a:lstStyle/>
          <a:p>
            <a:endParaRPr lang="zh-CN" altLang="en-US"/>
          </a:p>
        </p:txBody>
      </p:sp>
      <p:sp>
        <p:nvSpPr>
          <p:cNvPr id="17417" name="Text Box 7"/>
          <p:cNvSpPr txBox="1">
            <a:spLocks noChangeArrowheads="1"/>
          </p:cNvSpPr>
          <p:nvPr/>
        </p:nvSpPr>
        <p:spPr bwMode="auto">
          <a:xfrm>
            <a:off x="3797300" y="29225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1</a:t>
            </a:r>
          </a:p>
        </p:txBody>
      </p:sp>
      <p:sp>
        <p:nvSpPr>
          <p:cNvPr id="17418" name="Text Box 8"/>
          <p:cNvSpPr txBox="1">
            <a:spLocks noChangeArrowheads="1"/>
          </p:cNvSpPr>
          <p:nvPr/>
        </p:nvSpPr>
        <p:spPr bwMode="auto">
          <a:xfrm>
            <a:off x="1739900" y="49799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2</a:t>
            </a:r>
          </a:p>
        </p:txBody>
      </p:sp>
      <p:sp>
        <p:nvSpPr>
          <p:cNvPr id="17419" name="Text Box 9"/>
          <p:cNvSpPr txBox="1">
            <a:spLocks noChangeArrowheads="1"/>
          </p:cNvSpPr>
          <p:nvPr/>
        </p:nvSpPr>
        <p:spPr bwMode="auto">
          <a:xfrm>
            <a:off x="3797300" y="49799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3</a:t>
            </a:r>
          </a:p>
        </p:txBody>
      </p:sp>
      <p:graphicFrame>
        <p:nvGraphicFramePr>
          <p:cNvPr id="17410" name="Object 10"/>
          <p:cNvGraphicFramePr>
            <a:graphicFrameLocks noChangeAspect="1"/>
          </p:cNvGraphicFramePr>
          <p:nvPr/>
        </p:nvGraphicFramePr>
        <p:xfrm>
          <a:off x="673100" y="2590800"/>
          <a:ext cx="4114800" cy="3267075"/>
        </p:xfrm>
        <a:graphic>
          <a:graphicData uri="http://schemas.openxmlformats.org/presentationml/2006/ole">
            <p:oleObj spid="_x0000_s592898" name="Visio" r:id="rId3" imgW="3214714" imgH="2545545" progId="Visio.Drawing.11">
              <p:embed/>
            </p:oleObj>
          </a:graphicData>
        </a:graphic>
      </p:graphicFrame>
      <p:sp>
        <p:nvSpPr>
          <p:cNvPr id="17420" name="Text Box 11"/>
          <p:cNvSpPr txBox="1">
            <a:spLocks noChangeArrowheads="1"/>
          </p:cNvSpPr>
          <p:nvPr/>
        </p:nvSpPr>
        <p:spPr bwMode="auto">
          <a:xfrm>
            <a:off x="1743075" y="2900363"/>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0</a:t>
            </a:r>
          </a:p>
        </p:txBody>
      </p:sp>
      <p:graphicFrame>
        <p:nvGraphicFramePr>
          <p:cNvPr id="17411" name="Object 12"/>
          <p:cNvGraphicFramePr>
            <a:graphicFrameLocks noChangeAspect="1"/>
          </p:cNvGraphicFramePr>
          <p:nvPr/>
        </p:nvGraphicFramePr>
        <p:xfrm>
          <a:off x="5867400" y="2622550"/>
          <a:ext cx="865188" cy="449263"/>
        </p:xfrm>
        <a:graphic>
          <a:graphicData uri="http://schemas.openxmlformats.org/presentationml/2006/ole">
            <p:oleObj spid="_x0000_s592899" name="Visio" r:id="rId4" imgW="719960" imgH="374769" progId="Visio.Drawing.11">
              <p:embed/>
            </p:oleObj>
          </a:graphicData>
        </a:graphic>
      </p:graphicFrame>
      <p:sp>
        <p:nvSpPr>
          <p:cNvPr id="17421" name="Text Box 13"/>
          <p:cNvSpPr txBox="1">
            <a:spLocks noChangeArrowheads="1"/>
          </p:cNvSpPr>
          <p:nvPr/>
        </p:nvSpPr>
        <p:spPr bwMode="auto">
          <a:xfrm>
            <a:off x="1423988" y="2438400"/>
            <a:ext cx="484187" cy="519113"/>
          </a:xfrm>
          <a:prstGeom prst="rect">
            <a:avLst/>
          </a:prstGeom>
          <a:noFill/>
          <a:ln w="9525">
            <a:noFill/>
            <a:miter lim="800000"/>
            <a:headEnd/>
            <a:tailEnd/>
          </a:ln>
        </p:spPr>
        <p:txBody>
          <a:bodyPr wrap="none">
            <a:spAutoFit/>
          </a:bodyPr>
          <a:lstStyle/>
          <a:p>
            <a:pPr>
              <a:buFontTx/>
              <a:buNone/>
            </a:pPr>
            <a:r>
              <a:rPr lang="en-US" altLang="zh-CN" sz="2800" b="0">
                <a:solidFill>
                  <a:srgbClr val="800080"/>
                </a:solidFill>
                <a:latin typeface="Times New Roman" pitchFamily="18" charset="0"/>
                <a:ea typeface="宋体" pitchFamily="2" charset="-122"/>
                <a:sym typeface="Wingdings" pitchFamily="2" charset="2"/>
              </a:rPr>
              <a:t></a:t>
            </a:r>
            <a:endParaRPr lang="en-US" altLang="zh-CN" sz="2800" b="0">
              <a:solidFill>
                <a:srgbClr val="800080"/>
              </a:solidFill>
              <a:latin typeface="Times New Roman" pitchFamily="18" charset="0"/>
              <a:ea typeface="宋体" pitchFamily="2" charset="-122"/>
            </a:endParaRPr>
          </a:p>
        </p:txBody>
      </p:sp>
      <p:sp>
        <p:nvSpPr>
          <p:cNvPr id="17422" name="Text Box 15">
            <a:hlinkClick r:id="rId5" action="ppaction://hlinksldjump"/>
          </p:cNvPr>
          <p:cNvSpPr txBox="1">
            <a:spLocks noChangeArrowheads="1"/>
          </p:cNvSpPr>
          <p:nvPr/>
        </p:nvSpPr>
        <p:spPr bwMode="auto">
          <a:xfrm>
            <a:off x="827088" y="1409700"/>
            <a:ext cx="5329237" cy="579438"/>
          </a:xfrm>
          <a:prstGeom prst="rect">
            <a:avLst/>
          </a:prstGeom>
          <a:noFill/>
          <a:ln w="9525">
            <a:noFill/>
            <a:miter lim="800000"/>
            <a:headEnd/>
            <a:tailEnd/>
          </a:ln>
        </p:spPr>
        <p:txBody>
          <a:bodyPr>
            <a:spAutoFit/>
          </a:bodyPr>
          <a:lstStyle/>
          <a:p>
            <a:pPr>
              <a:buClr>
                <a:srgbClr val="800080"/>
              </a:buClr>
            </a:pPr>
            <a:r>
              <a:rPr lang="en-US" altLang="zh-CN">
                <a:solidFill>
                  <a:srgbClr val="800080"/>
                </a:solidFill>
              </a:rPr>
              <a:t>  </a:t>
            </a:r>
            <a:r>
              <a:rPr lang="en-US" altLang="zh-CN" b="0" i="1">
                <a:solidFill>
                  <a:srgbClr val="800080"/>
                </a:solidFill>
              </a:rPr>
              <a:t>DFA</a:t>
            </a:r>
            <a:r>
              <a:rPr lang="zh-CN" altLang="en-US">
                <a:solidFill>
                  <a:srgbClr val="800080"/>
                </a:solidFill>
              </a:rPr>
              <a:t>如何接受输入符号串</a:t>
            </a:r>
          </a:p>
        </p:txBody>
      </p:sp>
      <p:sp>
        <p:nvSpPr>
          <p:cNvPr id="17423" name="Rectangle 17"/>
          <p:cNvSpPr>
            <a:spLocks noChangeArrowheads="1"/>
          </p:cNvSpPr>
          <p:nvPr/>
        </p:nvSpPr>
        <p:spPr bwMode="auto">
          <a:xfrm>
            <a:off x="1476375" y="188913"/>
            <a:ext cx="4319588" cy="641350"/>
          </a:xfrm>
          <a:prstGeom prst="rect">
            <a:avLst/>
          </a:prstGeom>
          <a:noFill/>
          <a:ln w="9525" algn="ctr">
            <a:noFill/>
            <a:miter lim="800000"/>
            <a:headEnd/>
            <a:tailEnd/>
          </a:ln>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正规语言及其描述</a:t>
            </a:r>
          </a:p>
        </p:txBody>
      </p:sp>
    </p:spTree>
  </p:cSld>
  <p:clrMapOvr>
    <a:masterClrMapping/>
  </p:clrMapOvr>
  <p:transition spd="med" advClick="0">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8437"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8438"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8439"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8440" name="Line 6"/>
          <p:cNvSpPr>
            <a:spLocks noChangeShapeType="1"/>
          </p:cNvSpPr>
          <p:nvPr/>
        </p:nvSpPr>
        <p:spPr bwMode="auto">
          <a:xfrm flipV="1">
            <a:off x="6156325" y="3192463"/>
            <a:ext cx="0" cy="381000"/>
          </a:xfrm>
          <a:prstGeom prst="line">
            <a:avLst/>
          </a:prstGeom>
          <a:noFill/>
          <a:ln w="9525">
            <a:solidFill>
              <a:schemeClr val="tx1"/>
            </a:solidFill>
            <a:miter lim="800000"/>
            <a:headEnd/>
            <a:tailEnd type="triangle" w="med" len="med"/>
          </a:ln>
        </p:spPr>
        <p:txBody>
          <a:bodyPr wrap="none"/>
          <a:lstStyle/>
          <a:p>
            <a:endParaRPr lang="zh-CN" altLang="en-US"/>
          </a:p>
        </p:txBody>
      </p:sp>
      <p:sp>
        <p:nvSpPr>
          <p:cNvPr id="18441" name="Text Box 7"/>
          <p:cNvSpPr txBox="1">
            <a:spLocks noChangeArrowheads="1"/>
          </p:cNvSpPr>
          <p:nvPr/>
        </p:nvSpPr>
        <p:spPr bwMode="auto">
          <a:xfrm>
            <a:off x="3797300" y="29225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1</a:t>
            </a:r>
          </a:p>
        </p:txBody>
      </p:sp>
      <p:sp>
        <p:nvSpPr>
          <p:cNvPr id="18442" name="Text Box 8"/>
          <p:cNvSpPr txBox="1">
            <a:spLocks noChangeArrowheads="1"/>
          </p:cNvSpPr>
          <p:nvPr/>
        </p:nvSpPr>
        <p:spPr bwMode="auto">
          <a:xfrm>
            <a:off x="1739900" y="49799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2</a:t>
            </a:r>
          </a:p>
        </p:txBody>
      </p:sp>
      <p:sp>
        <p:nvSpPr>
          <p:cNvPr id="18443" name="Text Box 9"/>
          <p:cNvSpPr txBox="1">
            <a:spLocks noChangeArrowheads="1"/>
          </p:cNvSpPr>
          <p:nvPr/>
        </p:nvSpPr>
        <p:spPr bwMode="auto">
          <a:xfrm>
            <a:off x="3797300" y="49799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3</a:t>
            </a:r>
          </a:p>
        </p:txBody>
      </p:sp>
      <p:graphicFrame>
        <p:nvGraphicFramePr>
          <p:cNvPr id="18434" name="Object 10"/>
          <p:cNvGraphicFramePr>
            <a:graphicFrameLocks noChangeAspect="1"/>
          </p:cNvGraphicFramePr>
          <p:nvPr/>
        </p:nvGraphicFramePr>
        <p:xfrm>
          <a:off x="673100" y="2590800"/>
          <a:ext cx="4114800" cy="3267075"/>
        </p:xfrm>
        <a:graphic>
          <a:graphicData uri="http://schemas.openxmlformats.org/presentationml/2006/ole">
            <p:oleObj spid="_x0000_s593922" name="Visio" r:id="rId3" imgW="3214714" imgH="2545545" progId="Visio.Drawing.11">
              <p:embed/>
            </p:oleObj>
          </a:graphicData>
        </a:graphic>
      </p:graphicFrame>
      <p:sp>
        <p:nvSpPr>
          <p:cNvPr id="18444" name="Text Box 11"/>
          <p:cNvSpPr txBox="1">
            <a:spLocks noChangeArrowheads="1"/>
          </p:cNvSpPr>
          <p:nvPr/>
        </p:nvSpPr>
        <p:spPr bwMode="auto">
          <a:xfrm>
            <a:off x="1743075" y="2900363"/>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0</a:t>
            </a:r>
          </a:p>
        </p:txBody>
      </p:sp>
      <p:graphicFrame>
        <p:nvGraphicFramePr>
          <p:cNvPr id="18435" name="Object 12"/>
          <p:cNvGraphicFramePr>
            <a:graphicFrameLocks noChangeAspect="1"/>
          </p:cNvGraphicFramePr>
          <p:nvPr/>
        </p:nvGraphicFramePr>
        <p:xfrm>
          <a:off x="5867400" y="2619375"/>
          <a:ext cx="2160588" cy="463550"/>
        </p:xfrm>
        <a:graphic>
          <a:graphicData uri="http://schemas.openxmlformats.org/presentationml/2006/ole">
            <p:oleObj spid="_x0000_s593923" name="Visio" r:id="rId4" imgW="1764318" imgH="377291" progId="Visio.Drawing.11">
              <p:embed/>
            </p:oleObj>
          </a:graphicData>
        </a:graphic>
      </p:graphicFrame>
      <p:sp>
        <p:nvSpPr>
          <p:cNvPr id="18445" name="Text Box 14">
            <a:hlinkClick r:id="rId5" action="ppaction://hlinksldjump"/>
          </p:cNvPr>
          <p:cNvSpPr txBox="1">
            <a:spLocks noChangeArrowheads="1"/>
          </p:cNvSpPr>
          <p:nvPr/>
        </p:nvSpPr>
        <p:spPr bwMode="auto">
          <a:xfrm>
            <a:off x="827088" y="1409700"/>
            <a:ext cx="5329237" cy="579438"/>
          </a:xfrm>
          <a:prstGeom prst="rect">
            <a:avLst/>
          </a:prstGeom>
          <a:noFill/>
          <a:ln w="9525">
            <a:noFill/>
            <a:miter lim="800000"/>
            <a:headEnd/>
            <a:tailEnd/>
          </a:ln>
        </p:spPr>
        <p:txBody>
          <a:bodyPr>
            <a:spAutoFit/>
          </a:bodyPr>
          <a:lstStyle/>
          <a:p>
            <a:pPr>
              <a:buClr>
                <a:srgbClr val="800080"/>
              </a:buClr>
            </a:pPr>
            <a:r>
              <a:rPr lang="en-US" altLang="zh-CN">
                <a:solidFill>
                  <a:srgbClr val="800080"/>
                </a:solidFill>
              </a:rPr>
              <a:t>  </a:t>
            </a:r>
            <a:r>
              <a:rPr lang="en-US" altLang="zh-CN" b="0" i="1">
                <a:solidFill>
                  <a:srgbClr val="800080"/>
                </a:solidFill>
              </a:rPr>
              <a:t>DFA</a:t>
            </a:r>
            <a:r>
              <a:rPr lang="zh-CN" altLang="en-US">
                <a:solidFill>
                  <a:srgbClr val="800080"/>
                </a:solidFill>
              </a:rPr>
              <a:t>如何接受输入符号串</a:t>
            </a:r>
          </a:p>
        </p:txBody>
      </p:sp>
      <p:sp>
        <p:nvSpPr>
          <p:cNvPr id="18446" name="Rectangle 16"/>
          <p:cNvSpPr>
            <a:spLocks noChangeArrowheads="1"/>
          </p:cNvSpPr>
          <p:nvPr/>
        </p:nvSpPr>
        <p:spPr bwMode="auto">
          <a:xfrm>
            <a:off x="1476375" y="188913"/>
            <a:ext cx="4319588" cy="641350"/>
          </a:xfrm>
          <a:prstGeom prst="rect">
            <a:avLst/>
          </a:prstGeom>
          <a:noFill/>
          <a:ln w="9525" algn="ctr">
            <a:noFill/>
            <a:miter lim="800000"/>
            <a:headEnd/>
            <a:tailEnd/>
          </a:ln>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正规语言及其描述</a:t>
            </a:r>
          </a:p>
        </p:txBody>
      </p:sp>
    </p:spTree>
  </p:cSld>
  <p:clrMapOvr>
    <a:masterClrMapping/>
  </p:clrMapOvr>
  <p:transition spd="med" advClick="0">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9461"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9462"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9463"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9464" name="Line 6"/>
          <p:cNvSpPr>
            <a:spLocks noChangeShapeType="1"/>
          </p:cNvSpPr>
          <p:nvPr/>
        </p:nvSpPr>
        <p:spPr bwMode="auto">
          <a:xfrm flipV="1">
            <a:off x="6516688" y="3192463"/>
            <a:ext cx="0" cy="381000"/>
          </a:xfrm>
          <a:prstGeom prst="line">
            <a:avLst/>
          </a:prstGeom>
          <a:noFill/>
          <a:ln w="9525">
            <a:solidFill>
              <a:schemeClr val="tx1"/>
            </a:solidFill>
            <a:miter lim="800000"/>
            <a:headEnd/>
            <a:tailEnd type="triangle" w="med" len="med"/>
          </a:ln>
        </p:spPr>
        <p:txBody>
          <a:bodyPr wrap="none"/>
          <a:lstStyle/>
          <a:p>
            <a:endParaRPr lang="zh-CN" altLang="en-US"/>
          </a:p>
        </p:txBody>
      </p:sp>
      <p:graphicFrame>
        <p:nvGraphicFramePr>
          <p:cNvPr id="19458" name="Object 7"/>
          <p:cNvGraphicFramePr>
            <a:graphicFrameLocks noChangeAspect="1"/>
          </p:cNvGraphicFramePr>
          <p:nvPr/>
        </p:nvGraphicFramePr>
        <p:xfrm>
          <a:off x="5867400" y="2619375"/>
          <a:ext cx="2160588" cy="463550"/>
        </p:xfrm>
        <a:graphic>
          <a:graphicData uri="http://schemas.openxmlformats.org/presentationml/2006/ole">
            <p:oleObj spid="_x0000_s594946" name="Visio" r:id="rId3" imgW="1764318" imgH="377291" progId="Visio.Drawing.11">
              <p:embed/>
            </p:oleObj>
          </a:graphicData>
        </a:graphic>
      </p:graphicFrame>
      <p:sp>
        <p:nvSpPr>
          <p:cNvPr id="19465" name="Text Box 8"/>
          <p:cNvSpPr txBox="1">
            <a:spLocks noChangeArrowheads="1"/>
          </p:cNvSpPr>
          <p:nvPr/>
        </p:nvSpPr>
        <p:spPr bwMode="auto">
          <a:xfrm>
            <a:off x="1739900" y="49799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2</a:t>
            </a:r>
          </a:p>
        </p:txBody>
      </p:sp>
      <p:sp>
        <p:nvSpPr>
          <p:cNvPr id="19466" name="Text Box 9"/>
          <p:cNvSpPr txBox="1">
            <a:spLocks noChangeArrowheads="1"/>
          </p:cNvSpPr>
          <p:nvPr/>
        </p:nvSpPr>
        <p:spPr bwMode="auto">
          <a:xfrm>
            <a:off x="3797300" y="49799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3</a:t>
            </a:r>
          </a:p>
        </p:txBody>
      </p:sp>
      <p:graphicFrame>
        <p:nvGraphicFramePr>
          <p:cNvPr id="19459" name="Object 10"/>
          <p:cNvGraphicFramePr>
            <a:graphicFrameLocks noChangeAspect="1"/>
          </p:cNvGraphicFramePr>
          <p:nvPr/>
        </p:nvGraphicFramePr>
        <p:xfrm>
          <a:off x="673100" y="2590800"/>
          <a:ext cx="4114800" cy="3267075"/>
        </p:xfrm>
        <a:graphic>
          <a:graphicData uri="http://schemas.openxmlformats.org/presentationml/2006/ole">
            <p:oleObj spid="_x0000_s594947" name="Visio" r:id="rId4" imgW="3214714" imgH="2545545" progId="Visio.Drawing.11">
              <p:embed/>
            </p:oleObj>
          </a:graphicData>
        </a:graphic>
      </p:graphicFrame>
      <p:sp>
        <p:nvSpPr>
          <p:cNvPr id="19467" name="Text Box 11"/>
          <p:cNvSpPr txBox="1">
            <a:spLocks noChangeArrowheads="1"/>
          </p:cNvSpPr>
          <p:nvPr/>
        </p:nvSpPr>
        <p:spPr bwMode="auto">
          <a:xfrm>
            <a:off x="1743075" y="2900363"/>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0</a:t>
            </a:r>
          </a:p>
        </p:txBody>
      </p:sp>
      <p:sp>
        <p:nvSpPr>
          <p:cNvPr id="19468" name="Text Box 12"/>
          <p:cNvSpPr txBox="1">
            <a:spLocks noChangeArrowheads="1"/>
          </p:cNvSpPr>
          <p:nvPr/>
        </p:nvSpPr>
        <p:spPr bwMode="auto">
          <a:xfrm>
            <a:off x="3797300" y="29225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1</a:t>
            </a:r>
          </a:p>
        </p:txBody>
      </p:sp>
      <p:sp>
        <p:nvSpPr>
          <p:cNvPr id="19469" name="Text Box 14">
            <a:hlinkClick r:id="rId5" action="ppaction://hlinksldjump"/>
          </p:cNvPr>
          <p:cNvSpPr txBox="1">
            <a:spLocks noChangeArrowheads="1"/>
          </p:cNvSpPr>
          <p:nvPr/>
        </p:nvSpPr>
        <p:spPr bwMode="auto">
          <a:xfrm>
            <a:off x="827088" y="1409700"/>
            <a:ext cx="5329237" cy="579438"/>
          </a:xfrm>
          <a:prstGeom prst="rect">
            <a:avLst/>
          </a:prstGeom>
          <a:noFill/>
          <a:ln w="9525">
            <a:noFill/>
            <a:miter lim="800000"/>
            <a:headEnd/>
            <a:tailEnd/>
          </a:ln>
        </p:spPr>
        <p:txBody>
          <a:bodyPr>
            <a:spAutoFit/>
          </a:bodyPr>
          <a:lstStyle/>
          <a:p>
            <a:pPr>
              <a:buClr>
                <a:srgbClr val="800080"/>
              </a:buClr>
            </a:pPr>
            <a:r>
              <a:rPr lang="en-US" altLang="zh-CN">
                <a:solidFill>
                  <a:srgbClr val="800080"/>
                </a:solidFill>
              </a:rPr>
              <a:t>  </a:t>
            </a:r>
            <a:r>
              <a:rPr lang="en-US" altLang="zh-CN" b="0" i="1">
                <a:solidFill>
                  <a:srgbClr val="800080"/>
                </a:solidFill>
              </a:rPr>
              <a:t>DFA</a:t>
            </a:r>
            <a:r>
              <a:rPr lang="zh-CN" altLang="en-US">
                <a:solidFill>
                  <a:srgbClr val="800080"/>
                </a:solidFill>
              </a:rPr>
              <a:t>如何接受输入符号串</a:t>
            </a:r>
          </a:p>
        </p:txBody>
      </p:sp>
      <p:sp>
        <p:nvSpPr>
          <p:cNvPr id="19470" name="Rectangle 16"/>
          <p:cNvSpPr>
            <a:spLocks noChangeArrowheads="1"/>
          </p:cNvSpPr>
          <p:nvPr/>
        </p:nvSpPr>
        <p:spPr bwMode="auto">
          <a:xfrm>
            <a:off x="1476375" y="188913"/>
            <a:ext cx="4319588" cy="641350"/>
          </a:xfrm>
          <a:prstGeom prst="rect">
            <a:avLst/>
          </a:prstGeom>
          <a:noFill/>
          <a:ln w="9525" algn="ctr">
            <a:noFill/>
            <a:miter lim="800000"/>
            <a:headEnd/>
            <a:tailEnd/>
          </a:ln>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正规语言及其描述</a:t>
            </a:r>
          </a:p>
        </p:txBody>
      </p:sp>
    </p:spTree>
  </p:cSld>
  <p:clrMapOvr>
    <a:masterClrMapping/>
  </p:clrMapOvr>
  <p:transition spd="med" advClick="0">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0485"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0486"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0487"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0488" name="Line 6"/>
          <p:cNvSpPr>
            <a:spLocks noChangeShapeType="1"/>
          </p:cNvSpPr>
          <p:nvPr/>
        </p:nvSpPr>
        <p:spPr bwMode="auto">
          <a:xfrm flipV="1">
            <a:off x="6948488" y="3192463"/>
            <a:ext cx="0" cy="381000"/>
          </a:xfrm>
          <a:prstGeom prst="line">
            <a:avLst/>
          </a:prstGeom>
          <a:noFill/>
          <a:ln w="9525">
            <a:solidFill>
              <a:schemeClr val="tx1"/>
            </a:solidFill>
            <a:miter lim="800000"/>
            <a:headEnd/>
            <a:tailEnd type="triangle" w="med" len="med"/>
          </a:ln>
        </p:spPr>
        <p:txBody>
          <a:bodyPr wrap="none"/>
          <a:lstStyle/>
          <a:p>
            <a:endParaRPr lang="zh-CN" altLang="en-US"/>
          </a:p>
        </p:txBody>
      </p:sp>
      <p:graphicFrame>
        <p:nvGraphicFramePr>
          <p:cNvPr id="20482" name="Object 7"/>
          <p:cNvGraphicFramePr>
            <a:graphicFrameLocks noChangeAspect="1"/>
          </p:cNvGraphicFramePr>
          <p:nvPr/>
        </p:nvGraphicFramePr>
        <p:xfrm>
          <a:off x="5867400" y="2619375"/>
          <a:ext cx="2160588" cy="463550"/>
        </p:xfrm>
        <a:graphic>
          <a:graphicData uri="http://schemas.openxmlformats.org/presentationml/2006/ole">
            <p:oleObj spid="_x0000_s595970" name="Visio" r:id="rId3" imgW="1764318" imgH="377291" progId="Visio.Drawing.11">
              <p:embed/>
            </p:oleObj>
          </a:graphicData>
        </a:graphic>
      </p:graphicFrame>
      <p:sp>
        <p:nvSpPr>
          <p:cNvPr id="20489" name="Text Box 8"/>
          <p:cNvSpPr txBox="1">
            <a:spLocks noChangeArrowheads="1"/>
          </p:cNvSpPr>
          <p:nvPr/>
        </p:nvSpPr>
        <p:spPr bwMode="auto">
          <a:xfrm>
            <a:off x="1739900" y="49799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2</a:t>
            </a:r>
          </a:p>
        </p:txBody>
      </p:sp>
      <p:graphicFrame>
        <p:nvGraphicFramePr>
          <p:cNvPr id="20483" name="Object 9"/>
          <p:cNvGraphicFramePr>
            <a:graphicFrameLocks noChangeAspect="1"/>
          </p:cNvGraphicFramePr>
          <p:nvPr/>
        </p:nvGraphicFramePr>
        <p:xfrm>
          <a:off x="673100" y="2590800"/>
          <a:ext cx="4114800" cy="3267075"/>
        </p:xfrm>
        <a:graphic>
          <a:graphicData uri="http://schemas.openxmlformats.org/presentationml/2006/ole">
            <p:oleObj spid="_x0000_s595971" name="Visio" r:id="rId4" imgW="3214714" imgH="2545545" progId="Visio.Drawing.11">
              <p:embed/>
            </p:oleObj>
          </a:graphicData>
        </a:graphic>
      </p:graphicFrame>
      <p:sp>
        <p:nvSpPr>
          <p:cNvPr id="20490" name="Text Box 10"/>
          <p:cNvSpPr txBox="1">
            <a:spLocks noChangeArrowheads="1"/>
          </p:cNvSpPr>
          <p:nvPr/>
        </p:nvSpPr>
        <p:spPr bwMode="auto">
          <a:xfrm>
            <a:off x="1743075" y="2900363"/>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0</a:t>
            </a:r>
          </a:p>
        </p:txBody>
      </p:sp>
      <p:sp>
        <p:nvSpPr>
          <p:cNvPr id="20491" name="Text Box 11"/>
          <p:cNvSpPr txBox="1">
            <a:spLocks noChangeArrowheads="1"/>
          </p:cNvSpPr>
          <p:nvPr/>
        </p:nvSpPr>
        <p:spPr bwMode="auto">
          <a:xfrm>
            <a:off x="3797300" y="29225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1</a:t>
            </a:r>
          </a:p>
        </p:txBody>
      </p:sp>
      <p:sp>
        <p:nvSpPr>
          <p:cNvPr id="20492" name="Text Box 12"/>
          <p:cNvSpPr txBox="1">
            <a:spLocks noChangeArrowheads="1"/>
          </p:cNvSpPr>
          <p:nvPr/>
        </p:nvSpPr>
        <p:spPr bwMode="auto">
          <a:xfrm>
            <a:off x="3797300" y="49418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3</a:t>
            </a:r>
          </a:p>
        </p:txBody>
      </p:sp>
      <p:sp>
        <p:nvSpPr>
          <p:cNvPr id="20493" name="Text Box 14">
            <a:hlinkClick r:id="rId5" action="ppaction://hlinksldjump"/>
          </p:cNvPr>
          <p:cNvSpPr txBox="1">
            <a:spLocks noChangeArrowheads="1"/>
          </p:cNvSpPr>
          <p:nvPr/>
        </p:nvSpPr>
        <p:spPr bwMode="auto">
          <a:xfrm>
            <a:off x="827088" y="1409700"/>
            <a:ext cx="5329237" cy="579438"/>
          </a:xfrm>
          <a:prstGeom prst="rect">
            <a:avLst/>
          </a:prstGeom>
          <a:noFill/>
          <a:ln w="9525">
            <a:noFill/>
            <a:miter lim="800000"/>
            <a:headEnd/>
            <a:tailEnd/>
          </a:ln>
        </p:spPr>
        <p:txBody>
          <a:bodyPr>
            <a:spAutoFit/>
          </a:bodyPr>
          <a:lstStyle/>
          <a:p>
            <a:pPr>
              <a:buClr>
                <a:srgbClr val="800080"/>
              </a:buClr>
            </a:pPr>
            <a:r>
              <a:rPr lang="en-US" altLang="zh-CN">
                <a:solidFill>
                  <a:srgbClr val="800080"/>
                </a:solidFill>
              </a:rPr>
              <a:t>  </a:t>
            </a:r>
            <a:r>
              <a:rPr lang="en-US" altLang="zh-CN" b="0" i="1">
                <a:solidFill>
                  <a:srgbClr val="800080"/>
                </a:solidFill>
              </a:rPr>
              <a:t>DFA</a:t>
            </a:r>
            <a:r>
              <a:rPr lang="zh-CN" altLang="en-US">
                <a:solidFill>
                  <a:srgbClr val="800080"/>
                </a:solidFill>
              </a:rPr>
              <a:t>如何接受输入符号串</a:t>
            </a:r>
          </a:p>
        </p:txBody>
      </p:sp>
      <p:sp>
        <p:nvSpPr>
          <p:cNvPr id="20494" name="Rectangle 16"/>
          <p:cNvSpPr>
            <a:spLocks noChangeArrowheads="1"/>
          </p:cNvSpPr>
          <p:nvPr/>
        </p:nvSpPr>
        <p:spPr bwMode="auto">
          <a:xfrm>
            <a:off x="1476375" y="188913"/>
            <a:ext cx="4319588" cy="641350"/>
          </a:xfrm>
          <a:prstGeom prst="rect">
            <a:avLst/>
          </a:prstGeom>
          <a:noFill/>
          <a:ln w="9525" algn="ctr">
            <a:noFill/>
            <a:miter lim="800000"/>
            <a:headEnd/>
            <a:tailEnd/>
          </a:ln>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正规语言及其描述</a:t>
            </a:r>
          </a:p>
        </p:txBody>
      </p:sp>
    </p:spTree>
  </p:cSld>
  <p:clrMapOvr>
    <a:masterClrMapping/>
  </p:clrMapOvr>
  <p:transition spd="med" advClick="0">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1509"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1510"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1511"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1512" name="Line 6"/>
          <p:cNvSpPr>
            <a:spLocks noChangeShapeType="1"/>
          </p:cNvSpPr>
          <p:nvPr/>
        </p:nvSpPr>
        <p:spPr bwMode="auto">
          <a:xfrm flipV="1">
            <a:off x="7380288" y="3192463"/>
            <a:ext cx="0" cy="381000"/>
          </a:xfrm>
          <a:prstGeom prst="line">
            <a:avLst/>
          </a:prstGeom>
          <a:noFill/>
          <a:ln w="9525">
            <a:solidFill>
              <a:schemeClr val="tx1"/>
            </a:solidFill>
            <a:miter lim="800000"/>
            <a:headEnd/>
            <a:tailEnd type="triangle" w="med" len="med"/>
          </a:ln>
        </p:spPr>
        <p:txBody>
          <a:bodyPr wrap="none"/>
          <a:lstStyle/>
          <a:p>
            <a:endParaRPr lang="zh-CN" altLang="en-US"/>
          </a:p>
        </p:txBody>
      </p:sp>
      <p:graphicFrame>
        <p:nvGraphicFramePr>
          <p:cNvPr id="21506" name="Object 7"/>
          <p:cNvGraphicFramePr>
            <a:graphicFrameLocks noChangeAspect="1"/>
          </p:cNvGraphicFramePr>
          <p:nvPr/>
        </p:nvGraphicFramePr>
        <p:xfrm>
          <a:off x="5867400" y="2619375"/>
          <a:ext cx="2160588" cy="463550"/>
        </p:xfrm>
        <a:graphic>
          <a:graphicData uri="http://schemas.openxmlformats.org/presentationml/2006/ole">
            <p:oleObj spid="_x0000_s596994" name="Visio" r:id="rId3" imgW="1764318" imgH="377291" progId="Visio.Drawing.11">
              <p:embed/>
            </p:oleObj>
          </a:graphicData>
        </a:graphic>
      </p:graphicFrame>
      <p:sp>
        <p:nvSpPr>
          <p:cNvPr id="21513" name="Text Box 8"/>
          <p:cNvSpPr txBox="1">
            <a:spLocks noChangeArrowheads="1"/>
          </p:cNvSpPr>
          <p:nvPr/>
        </p:nvSpPr>
        <p:spPr bwMode="auto">
          <a:xfrm>
            <a:off x="3797300" y="29225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1</a:t>
            </a:r>
          </a:p>
        </p:txBody>
      </p:sp>
      <p:sp>
        <p:nvSpPr>
          <p:cNvPr id="21514" name="Text Box 9"/>
          <p:cNvSpPr txBox="1">
            <a:spLocks noChangeArrowheads="1"/>
          </p:cNvSpPr>
          <p:nvPr/>
        </p:nvSpPr>
        <p:spPr bwMode="auto">
          <a:xfrm>
            <a:off x="3797300" y="49799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3</a:t>
            </a:r>
          </a:p>
        </p:txBody>
      </p:sp>
      <p:graphicFrame>
        <p:nvGraphicFramePr>
          <p:cNvPr id="21507" name="Object 10"/>
          <p:cNvGraphicFramePr>
            <a:graphicFrameLocks noChangeAspect="1"/>
          </p:cNvGraphicFramePr>
          <p:nvPr/>
        </p:nvGraphicFramePr>
        <p:xfrm>
          <a:off x="673100" y="2590800"/>
          <a:ext cx="4114800" cy="3267075"/>
        </p:xfrm>
        <a:graphic>
          <a:graphicData uri="http://schemas.openxmlformats.org/presentationml/2006/ole">
            <p:oleObj spid="_x0000_s596995" name="Visio" r:id="rId4" imgW="3214714" imgH="2545545" progId="Visio.Drawing.11">
              <p:embed/>
            </p:oleObj>
          </a:graphicData>
        </a:graphic>
      </p:graphicFrame>
      <p:sp>
        <p:nvSpPr>
          <p:cNvPr id="21515" name="Text Box 11"/>
          <p:cNvSpPr txBox="1">
            <a:spLocks noChangeArrowheads="1"/>
          </p:cNvSpPr>
          <p:nvPr/>
        </p:nvSpPr>
        <p:spPr bwMode="auto">
          <a:xfrm>
            <a:off x="1743075" y="2900363"/>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0</a:t>
            </a:r>
          </a:p>
        </p:txBody>
      </p:sp>
      <p:sp>
        <p:nvSpPr>
          <p:cNvPr id="21516" name="Text Box 12"/>
          <p:cNvSpPr txBox="1">
            <a:spLocks noChangeArrowheads="1"/>
          </p:cNvSpPr>
          <p:nvPr/>
        </p:nvSpPr>
        <p:spPr bwMode="auto">
          <a:xfrm>
            <a:off x="1763713" y="49418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2</a:t>
            </a:r>
          </a:p>
        </p:txBody>
      </p:sp>
      <p:sp>
        <p:nvSpPr>
          <p:cNvPr id="21517" name="Text Box 14">
            <a:hlinkClick r:id="rId5" action="ppaction://hlinksldjump"/>
          </p:cNvPr>
          <p:cNvSpPr txBox="1">
            <a:spLocks noChangeArrowheads="1"/>
          </p:cNvSpPr>
          <p:nvPr/>
        </p:nvSpPr>
        <p:spPr bwMode="auto">
          <a:xfrm>
            <a:off x="827088" y="1409700"/>
            <a:ext cx="5329237" cy="579438"/>
          </a:xfrm>
          <a:prstGeom prst="rect">
            <a:avLst/>
          </a:prstGeom>
          <a:noFill/>
          <a:ln w="9525">
            <a:noFill/>
            <a:miter lim="800000"/>
            <a:headEnd/>
            <a:tailEnd/>
          </a:ln>
        </p:spPr>
        <p:txBody>
          <a:bodyPr>
            <a:spAutoFit/>
          </a:bodyPr>
          <a:lstStyle/>
          <a:p>
            <a:pPr>
              <a:buClr>
                <a:srgbClr val="800080"/>
              </a:buClr>
            </a:pPr>
            <a:r>
              <a:rPr lang="en-US" altLang="zh-CN">
                <a:solidFill>
                  <a:srgbClr val="800080"/>
                </a:solidFill>
              </a:rPr>
              <a:t>  </a:t>
            </a:r>
            <a:r>
              <a:rPr lang="en-US" altLang="zh-CN" b="0" i="1">
                <a:solidFill>
                  <a:srgbClr val="800080"/>
                </a:solidFill>
              </a:rPr>
              <a:t>DFA</a:t>
            </a:r>
            <a:r>
              <a:rPr lang="zh-CN" altLang="en-US">
                <a:solidFill>
                  <a:srgbClr val="800080"/>
                </a:solidFill>
              </a:rPr>
              <a:t>如何接受输入符号串</a:t>
            </a:r>
          </a:p>
        </p:txBody>
      </p:sp>
      <p:sp>
        <p:nvSpPr>
          <p:cNvPr id="21518" name="Rectangle 16"/>
          <p:cNvSpPr>
            <a:spLocks noChangeArrowheads="1"/>
          </p:cNvSpPr>
          <p:nvPr/>
        </p:nvSpPr>
        <p:spPr bwMode="auto">
          <a:xfrm>
            <a:off x="1476375" y="188913"/>
            <a:ext cx="4319588" cy="641350"/>
          </a:xfrm>
          <a:prstGeom prst="rect">
            <a:avLst/>
          </a:prstGeom>
          <a:noFill/>
          <a:ln w="9525" algn="ctr">
            <a:noFill/>
            <a:miter lim="800000"/>
            <a:headEnd/>
            <a:tailEnd/>
          </a:ln>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正规语言及其描述</a:t>
            </a:r>
          </a:p>
        </p:txBody>
      </p:sp>
    </p:spTree>
  </p:cSld>
  <p:clrMapOvr>
    <a:masterClrMapping/>
  </p:clrMapOvr>
  <p:transition spd="med" advClick="0">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2533"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2534"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2535"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2536" name="Line 6"/>
          <p:cNvSpPr>
            <a:spLocks noChangeShapeType="1"/>
          </p:cNvSpPr>
          <p:nvPr/>
        </p:nvSpPr>
        <p:spPr bwMode="auto">
          <a:xfrm flipV="1">
            <a:off x="7740650" y="3192463"/>
            <a:ext cx="0" cy="381000"/>
          </a:xfrm>
          <a:prstGeom prst="line">
            <a:avLst/>
          </a:prstGeom>
          <a:noFill/>
          <a:ln w="9525">
            <a:solidFill>
              <a:schemeClr val="tx1"/>
            </a:solidFill>
            <a:miter lim="800000"/>
            <a:headEnd/>
            <a:tailEnd type="triangle" w="med" len="med"/>
          </a:ln>
        </p:spPr>
        <p:txBody>
          <a:bodyPr wrap="none"/>
          <a:lstStyle/>
          <a:p>
            <a:endParaRPr lang="zh-CN" altLang="en-US"/>
          </a:p>
        </p:txBody>
      </p:sp>
      <p:sp>
        <p:nvSpPr>
          <p:cNvPr id="22537" name="Text Box 7"/>
          <p:cNvSpPr txBox="1">
            <a:spLocks noChangeArrowheads="1"/>
          </p:cNvSpPr>
          <p:nvPr/>
        </p:nvSpPr>
        <p:spPr bwMode="auto">
          <a:xfrm>
            <a:off x="3797300" y="29225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1</a:t>
            </a:r>
          </a:p>
        </p:txBody>
      </p:sp>
      <p:sp>
        <p:nvSpPr>
          <p:cNvPr id="22538" name="Text Box 8"/>
          <p:cNvSpPr txBox="1">
            <a:spLocks noChangeArrowheads="1"/>
          </p:cNvSpPr>
          <p:nvPr/>
        </p:nvSpPr>
        <p:spPr bwMode="auto">
          <a:xfrm>
            <a:off x="1739900" y="49799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2</a:t>
            </a:r>
          </a:p>
        </p:txBody>
      </p:sp>
      <p:sp>
        <p:nvSpPr>
          <p:cNvPr id="22539" name="Text Box 9"/>
          <p:cNvSpPr txBox="1">
            <a:spLocks noChangeArrowheads="1"/>
          </p:cNvSpPr>
          <p:nvPr/>
        </p:nvSpPr>
        <p:spPr bwMode="auto">
          <a:xfrm>
            <a:off x="3797300" y="49799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3</a:t>
            </a:r>
          </a:p>
        </p:txBody>
      </p:sp>
      <p:graphicFrame>
        <p:nvGraphicFramePr>
          <p:cNvPr id="22530" name="Object 10"/>
          <p:cNvGraphicFramePr>
            <a:graphicFrameLocks noChangeAspect="1"/>
          </p:cNvGraphicFramePr>
          <p:nvPr/>
        </p:nvGraphicFramePr>
        <p:xfrm>
          <a:off x="673100" y="2590800"/>
          <a:ext cx="4114800" cy="3267075"/>
        </p:xfrm>
        <a:graphic>
          <a:graphicData uri="http://schemas.openxmlformats.org/presentationml/2006/ole">
            <p:oleObj spid="_x0000_s598018" name="Visio" r:id="rId3" imgW="3214714" imgH="2545545" progId="Visio.Drawing.11">
              <p:embed/>
            </p:oleObj>
          </a:graphicData>
        </a:graphic>
      </p:graphicFrame>
      <p:sp>
        <p:nvSpPr>
          <p:cNvPr id="22540" name="Text Box 11"/>
          <p:cNvSpPr txBox="1">
            <a:spLocks noChangeArrowheads="1"/>
          </p:cNvSpPr>
          <p:nvPr/>
        </p:nvSpPr>
        <p:spPr bwMode="auto">
          <a:xfrm>
            <a:off x="1743075" y="2900363"/>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0</a:t>
            </a:r>
          </a:p>
        </p:txBody>
      </p:sp>
      <p:graphicFrame>
        <p:nvGraphicFramePr>
          <p:cNvPr id="22531" name="Object 12"/>
          <p:cNvGraphicFramePr>
            <a:graphicFrameLocks noChangeAspect="1"/>
          </p:cNvGraphicFramePr>
          <p:nvPr/>
        </p:nvGraphicFramePr>
        <p:xfrm>
          <a:off x="5867400" y="2619375"/>
          <a:ext cx="2160588" cy="463550"/>
        </p:xfrm>
        <a:graphic>
          <a:graphicData uri="http://schemas.openxmlformats.org/presentationml/2006/ole">
            <p:oleObj spid="_x0000_s598019" name="Visio" r:id="rId4" imgW="1764318" imgH="377291" progId="Visio.Drawing.11">
              <p:embed/>
            </p:oleObj>
          </a:graphicData>
        </a:graphic>
      </p:graphicFrame>
      <p:sp>
        <p:nvSpPr>
          <p:cNvPr id="22541" name="Text Box 14">
            <a:hlinkClick r:id="rId5" action="ppaction://hlinksldjump"/>
          </p:cNvPr>
          <p:cNvSpPr txBox="1">
            <a:spLocks noChangeArrowheads="1"/>
          </p:cNvSpPr>
          <p:nvPr/>
        </p:nvSpPr>
        <p:spPr bwMode="auto">
          <a:xfrm>
            <a:off x="827088" y="1409700"/>
            <a:ext cx="5329237" cy="579438"/>
          </a:xfrm>
          <a:prstGeom prst="rect">
            <a:avLst/>
          </a:prstGeom>
          <a:noFill/>
          <a:ln w="9525">
            <a:noFill/>
            <a:miter lim="800000"/>
            <a:headEnd/>
            <a:tailEnd/>
          </a:ln>
        </p:spPr>
        <p:txBody>
          <a:bodyPr>
            <a:spAutoFit/>
          </a:bodyPr>
          <a:lstStyle/>
          <a:p>
            <a:pPr>
              <a:buClr>
                <a:srgbClr val="800080"/>
              </a:buClr>
            </a:pPr>
            <a:r>
              <a:rPr lang="en-US" altLang="zh-CN">
                <a:solidFill>
                  <a:srgbClr val="800080"/>
                </a:solidFill>
              </a:rPr>
              <a:t>  </a:t>
            </a:r>
            <a:r>
              <a:rPr lang="en-US" altLang="zh-CN" b="0" i="1">
                <a:solidFill>
                  <a:srgbClr val="800080"/>
                </a:solidFill>
              </a:rPr>
              <a:t>DFA</a:t>
            </a:r>
            <a:r>
              <a:rPr lang="zh-CN" altLang="en-US">
                <a:solidFill>
                  <a:srgbClr val="800080"/>
                </a:solidFill>
              </a:rPr>
              <a:t>如何接受输入符号串</a:t>
            </a:r>
          </a:p>
        </p:txBody>
      </p:sp>
      <p:sp>
        <p:nvSpPr>
          <p:cNvPr id="22542" name="Rectangle 16"/>
          <p:cNvSpPr>
            <a:spLocks noChangeArrowheads="1"/>
          </p:cNvSpPr>
          <p:nvPr/>
        </p:nvSpPr>
        <p:spPr bwMode="auto">
          <a:xfrm>
            <a:off x="1476375" y="188913"/>
            <a:ext cx="4319588" cy="641350"/>
          </a:xfrm>
          <a:prstGeom prst="rect">
            <a:avLst/>
          </a:prstGeom>
          <a:noFill/>
          <a:ln w="9525" algn="ctr">
            <a:noFill/>
            <a:miter lim="800000"/>
            <a:headEnd/>
            <a:tailEnd/>
          </a:ln>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正规语言及其描述</a:t>
            </a:r>
          </a:p>
        </p:txBody>
      </p:sp>
    </p:spTree>
  </p:cSld>
  <p:clrMapOvr>
    <a:masterClrMapping/>
  </p:clrMapOvr>
  <p:transition spd="med" advClick="0">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3557"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3558"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3559"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3560" name="Line 6"/>
          <p:cNvSpPr>
            <a:spLocks noChangeShapeType="1"/>
          </p:cNvSpPr>
          <p:nvPr/>
        </p:nvSpPr>
        <p:spPr bwMode="auto">
          <a:xfrm flipV="1">
            <a:off x="8172450" y="3192463"/>
            <a:ext cx="0" cy="381000"/>
          </a:xfrm>
          <a:prstGeom prst="line">
            <a:avLst/>
          </a:prstGeom>
          <a:noFill/>
          <a:ln w="9525">
            <a:solidFill>
              <a:schemeClr val="tx1"/>
            </a:solidFill>
            <a:miter lim="800000"/>
            <a:headEnd/>
            <a:tailEnd type="triangle" w="med" len="med"/>
          </a:ln>
        </p:spPr>
        <p:txBody>
          <a:bodyPr wrap="none"/>
          <a:lstStyle/>
          <a:p>
            <a:endParaRPr lang="zh-CN" altLang="en-US"/>
          </a:p>
        </p:txBody>
      </p:sp>
      <p:graphicFrame>
        <p:nvGraphicFramePr>
          <p:cNvPr id="23554" name="Object 7"/>
          <p:cNvGraphicFramePr>
            <a:graphicFrameLocks noChangeAspect="1"/>
          </p:cNvGraphicFramePr>
          <p:nvPr/>
        </p:nvGraphicFramePr>
        <p:xfrm>
          <a:off x="5867400" y="2619375"/>
          <a:ext cx="2160588" cy="463550"/>
        </p:xfrm>
        <a:graphic>
          <a:graphicData uri="http://schemas.openxmlformats.org/presentationml/2006/ole">
            <p:oleObj spid="_x0000_s599042" name="Visio" r:id="rId3" imgW="1764318" imgH="377291" progId="Visio.Drawing.11">
              <p:embed/>
            </p:oleObj>
          </a:graphicData>
        </a:graphic>
      </p:graphicFrame>
      <p:sp>
        <p:nvSpPr>
          <p:cNvPr id="23561" name="Text Box 8"/>
          <p:cNvSpPr txBox="1">
            <a:spLocks noChangeArrowheads="1"/>
          </p:cNvSpPr>
          <p:nvPr/>
        </p:nvSpPr>
        <p:spPr bwMode="auto">
          <a:xfrm>
            <a:off x="1739900" y="49799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2</a:t>
            </a:r>
          </a:p>
        </p:txBody>
      </p:sp>
      <p:sp>
        <p:nvSpPr>
          <p:cNvPr id="23562" name="Text Box 9"/>
          <p:cNvSpPr txBox="1">
            <a:spLocks noChangeArrowheads="1"/>
          </p:cNvSpPr>
          <p:nvPr/>
        </p:nvSpPr>
        <p:spPr bwMode="auto">
          <a:xfrm>
            <a:off x="3797300" y="49799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3</a:t>
            </a:r>
          </a:p>
        </p:txBody>
      </p:sp>
      <p:graphicFrame>
        <p:nvGraphicFramePr>
          <p:cNvPr id="23555" name="Object 10"/>
          <p:cNvGraphicFramePr>
            <a:graphicFrameLocks noChangeAspect="1"/>
          </p:cNvGraphicFramePr>
          <p:nvPr/>
        </p:nvGraphicFramePr>
        <p:xfrm>
          <a:off x="673100" y="2590800"/>
          <a:ext cx="4114800" cy="3267075"/>
        </p:xfrm>
        <a:graphic>
          <a:graphicData uri="http://schemas.openxmlformats.org/presentationml/2006/ole">
            <p:oleObj spid="_x0000_s599043" name="Visio" r:id="rId4" imgW="3214714" imgH="2545545" progId="Visio.Drawing.11">
              <p:embed/>
            </p:oleObj>
          </a:graphicData>
        </a:graphic>
      </p:graphicFrame>
      <p:sp>
        <p:nvSpPr>
          <p:cNvPr id="23563" name="Text Box 11"/>
          <p:cNvSpPr txBox="1">
            <a:spLocks noChangeArrowheads="1"/>
          </p:cNvSpPr>
          <p:nvPr/>
        </p:nvSpPr>
        <p:spPr bwMode="auto">
          <a:xfrm>
            <a:off x="1743075" y="2900363"/>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0</a:t>
            </a:r>
          </a:p>
        </p:txBody>
      </p:sp>
      <p:sp>
        <p:nvSpPr>
          <p:cNvPr id="23564" name="Text Box 12"/>
          <p:cNvSpPr txBox="1">
            <a:spLocks noChangeArrowheads="1"/>
          </p:cNvSpPr>
          <p:nvPr/>
        </p:nvSpPr>
        <p:spPr bwMode="auto">
          <a:xfrm>
            <a:off x="3797300" y="2922588"/>
            <a:ext cx="457200" cy="457200"/>
          </a:xfrm>
          <a:prstGeom prst="rect">
            <a:avLst/>
          </a:prstGeom>
          <a:noFill/>
          <a:ln w="9525">
            <a:no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r>
              <a:rPr lang="en-US" altLang="zh-CN" sz="2400" i="1" baseline="-25000">
                <a:solidFill>
                  <a:srgbClr val="800080"/>
                </a:solidFill>
                <a:latin typeface="Times New Roman" pitchFamily="18" charset="0"/>
                <a:ea typeface="宋体" pitchFamily="2" charset="-122"/>
              </a:rPr>
              <a:t>1</a:t>
            </a:r>
          </a:p>
        </p:txBody>
      </p:sp>
      <p:sp>
        <p:nvSpPr>
          <p:cNvPr id="23565" name="Text Box 13"/>
          <p:cNvSpPr txBox="1">
            <a:spLocks noChangeArrowheads="1"/>
          </p:cNvSpPr>
          <p:nvPr/>
        </p:nvSpPr>
        <p:spPr bwMode="auto">
          <a:xfrm>
            <a:off x="4159250" y="2565400"/>
            <a:ext cx="484188" cy="519113"/>
          </a:xfrm>
          <a:prstGeom prst="rect">
            <a:avLst/>
          </a:prstGeom>
          <a:noFill/>
          <a:ln w="9525">
            <a:noFill/>
            <a:miter lim="800000"/>
            <a:headEnd/>
            <a:tailEnd/>
          </a:ln>
        </p:spPr>
        <p:txBody>
          <a:bodyPr wrap="none">
            <a:spAutoFit/>
          </a:bodyPr>
          <a:lstStyle/>
          <a:p>
            <a:pPr>
              <a:buFontTx/>
              <a:buNone/>
            </a:pPr>
            <a:r>
              <a:rPr lang="en-US" altLang="zh-CN" sz="2800" b="0">
                <a:solidFill>
                  <a:srgbClr val="800080"/>
                </a:solidFill>
                <a:latin typeface="Times New Roman" pitchFamily="18" charset="0"/>
                <a:ea typeface="宋体" pitchFamily="2" charset="-122"/>
                <a:sym typeface="Wingdings" pitchFamily="2" charset="2"/>
              </a:rPr>
              <a:t></a:t>
            </a:r>
            <a:endParaRPr lang="en-US" altLang="zh-CN" sz="2800" b="0">
              <a:solidFill>
                <a:srgbClr val="800080"/>
              </a:solidFill>
              <a:latin typeface="Times New Roman" pitchFamily="18" charset="0"/>
              <a:ea typeface="宋体" pitchFamily="2" charset="-122"/>
            </a:endParaRPr>
          </a:p>
        </p:txBody>
      </p:sp>
      <p:sp>
        <p:nvSpPr>
          <p:cNvPr id="23566" name="Text Box 15">
            <a:hlinkClick r:id="rId5" action="ppaction://hlinksldjump"/>
          </p:cNvPr>
          <p:cNvSpPr txBox="1">
            <a:spLocks noChangeArrowheads="1"/>
          </p:cNvSpPr>
          <p:nvPr/>
        </p:nvSpPr>
        <p:spPr bwMode="auto">
          <a:xfrm>
            <a:off x="827088" y="1409700"/>
            <a:ext cx="5329237" cy="579438"/>
          </a:xfrm>
          <a:prstGeom prst="rect">
            <a:avLst/>
          </a:prstGeom>
          <a:noFill/>
          <a:ln w="9525">
            <a:noFill/>
            <a:miter lim="800000"/>
            <a:headEnd/>
            <a:tailEnd/>
          </a:ln>
        </p:spPr>
        <p:txBody>
          <a:bodyPr>
            <a:spAutoFit/>
          </a:bodyPr>
          <a:lstStyle/>
          <a:p>
            <a:pPr>
              <a:buClr>
                <a:srgbClr val="800080"/>
              </a:buClr>
            </a:pPr>
            <a:r>
              <a:rPr lang="en-US" altLang="zh-CN">
                <a:solidFill>
                  <a:srgbClr val="800080"/>
                </a:solidFill>
              </a:rPr>
              <a:t>  </a:t>
            </a:r>
            <a:r>
              <a:rPr lang="en-US" altLang="zh-CN" b="0" i="1">
                <a:solidFill>
                  <a:srgbClr val="800080"/>
                </a:solidFill>
              </a:rPr>
              <a:t>DFA</a:t>
            </a:r>
            <a:r>
              <a:rPr lang="zh-CN" altLang="en-US">
                <a:solidFill>
                  <a:srgbClr val="800080"/>
                </a:solidFill>
              </a:rPr>
              <a:t>如何接受输入符号串</a:t>
            </a:r>
          </a:p>
        </p:txBody>
      </p:sp>
      <p:sp>
        <p:nvSpPr>
          <p:cNvPr id="23567" name="Rectangle 17"/>
          <p:cNvSpPr>
            <a:spLocks noChangeArrowheads="1"/>
          </p:cNvSpPr>
          <p:nvPr/>
        </p:nvSpPr>
        <p:spPr bwMode="auto">
          <a:xfrm>
            <a:off x="1476375" y="188913"/>
            <a:ext cx="4319588" cy="641350"/>
          </a:xfrm>
          <a:prstGeom prst="rect">
            <a:avLst/>
          </a:prstGeom>
          <a:noFill/>
          <a:ln w="9525" algn="ctr">
            <a:noFill/>
            <a:miter lim="800000"/>
            <a:headEnd/>
            <a:tailEnd/>
          </a:ln>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正规语言及其描述</a:t>
            </a:r>
          </a:p>
        </p:txBody>
      </p:sp>
    </p:spTree>
  </p:cSld>
  <p:clrMapOvr>
    <a:masterClrMapping/>
  </p:clrMapOvr>
  <p:transition spd="med" advClick="0">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857224" y="500042"/>
            <a:ext cx="7858180" cy="1643074"/>
          </a:xfrm>
        </p:spPr>
        <p:txBody>
          <a:bodyPr/>
          <a:lstStyle/>
          <a:p>
            <a:r>
              <a:rPr lang="zh-CN" altLang="en-US" dirty="0">
                <a:solidFill>
                  <a:schemeClr val="bg2"/>
                </a:solidFill>
              </a:rPr>
              <a:t/>
            </a:r>
            <a:br>
              <a:rPr lang="zh-CN" altLang="en-US" dirty="0">
                <a:solidFill>
                  <a:schemeClr val="bg2"/>
                </a:solidFill>
              </a:rPr>
            </a:br>
            <a:r>
              <a:rPr lang="zh-CN" altLang="en-US" dirty="0">
                <a:solidFill>
                  <a:schemeClr val="bg2"/>
                </a:solidFill>
              </a:rPr>
              <a:t> </a:t>
            </a:r>
            <a:r>
              <a:rPr lang="zh-CN" altLang="en-US" sz="3200" dirty="0">
                <a:solidFill>
                  <a:schemeClr val="bg2"/>
                </a:solidFill>
              </a:rPr>
              <a:t>为了说明</a:t>
            </a:r>
            <a:r>
              <a:rPr lang="en-US" altLang="zh-CN" sz="3200" dirty="0"/>
              <a:t>DFA</a:t>
            </a:r>
            <a:r>
              <a:rPr lang="zh-CN" altLang="en-US" sz="3200" dirty="0"/>
              <a:t>如何作为一种识别机制,我们还要理解下面的定义</a:t>
            </a:r>
            <a:r>
              <a:rPr lang="zh-CN" altLang="en-US" dirty="0">
                <a:solidFill>
                  <a:schemeClr val="bg2"/>
                </a:solidFill>
              </a:rPr>
              <a:t> </a:t>
            </a:r>
            <a:br>
              <a:rPr lang="zh-CN" altLang="en-US" dirty="0">
                <a:solidFill>
                  <a:schemeClr val="bg2"/>
                </a:solidFill>
              </a:rPr>
            </a:br>
            <a:endParaRPr lang="zh-CN" altLang="en-US" dirty="0">
              <a:solidFill>
                <a:schemeClr val="bg2"/>
              </a:solidFill>
            </a:endParaRPr>
          </a:p>
        </p:txBody>
      </p:sp>
      <p:sp>
        <p:nvSpPr>
          <p:cNvPr id="65539" name="Rectangle 3"/>
          <p:cNvSpPr>
            <a:spLocks noGrp="1" noChangeArrowheads="1"/>
          </p:cNvSpPr>
          <p:nvPr>
            <p:ph type="body" idx="1"/>
          </p:nvPr>
        </p:nvSpPr>
        <p:spPr>
          <a:xfrm>
            <a:off x="857224" y="2285992"/>
            <a:ext cx="7848600" cy="4267200"/>
          </a:xfrm>
        </p:spPr>
        <p:txBody>
          <a:bodyPr/>
          <a:lstStyle/>
          <a:p>
            <a:pPr algn="just">
              <a:buSzTx/>
              <a:buFont typeface="Monotype Sorts" pitchFamily="2" charset="2"/>
              <a:buNone/>
            </a:pPr>
            <a:r>
              <a:rPr lang="zh-CN" altLang="en-US" b="1" dirty="0">
                <a:latin typeface="方正舒体" pitchFamily="2" charset="-122"/>
                <a:ea typeface="方正舒体" pitchFamily="2" charset="-122"/>
              </a:rPr>
              <a:t>∑*上的符号串</a:t>
            </a:r>
            <a:r>
              <a:rPr lang="en-US" altLang="zh-CN" b="1" dirty="0">
                <a:latin typeface="方正舒体" pitchFamily="2" charset="-122"/>
                <a:ea typeface="方正舒体" pitchFamily="2" charset="-122"/>
              </a:rPr>
              <a:t>t</a:t>
            </a:r>
            <a:r>
              <a:rPr lang="zh-CN" altLang="en-US" b="1" dirty="0">
                <a:latin typeface="方正舒体" pitchFamily="2" charset="-122"/>
                <a:ea typeface="方正舒体" pitchFamily="2" charset="-122"/>
              </a:rPr>
              <a:t>在</a:t>
            </a:r>
            <a:r>
              <a:rPr lang="en-US" altLang="zh-CN" b="1" dirty="0">
                <a:latin typeface="方正舒体" pitchFamily="2" charset="-122"/>
                <a:ea typeface="方正舒体" pitchFamily="2" charset="-122"/>
              </a:rPr>
              <a:t>DFA</a:t>
            </a:r>
            <a:r>
              <a:rPr lang="zh-CN" altLang="en-US" b="1" dirty="0">
                <a:latin typeface="方正舒体" pitchFamily="2" charset="-122"/>
                <a:ea typeface="方正舒体" pitchFamily="2" charset="-122"/>
              </a:rPr>
              <a:t>  </a:t>
            </a:r>
            <a:r>
              <a:rPr lang="en-US" altLang="zh-CN" b="1" dirty="0">
                <a:latin typeface="方正舒体" pitchFamily="2" charset="-122"/>
                <a:ea typeface="方正舒体" pitchFamily="2" charset="-122"/>
              </a:rPr>
              <a:t>M</a:t>
            </a:r>
            <a:r>
              <a:rPr lang="zh-CN" altLang="en-US" b="1" dirty="0">
                <a:latin typeface="方正舒体" pitchFamily="2" charset="-122"/>
                <a:ea typeface="方正舒体" pitchFamily="2" charset="-122"/>
              </a:rPr>
              <a:t>上运行</a:t>
            </a:r>
          </a:p>
          <a:p>
            <a:pPr lvl="1" algn="just">
              <a:spcBef>
                <a:spcPct val="50000"/>
              </a:spcBef>
              <a:buFontTx/>
              <a:buNone/>
            </a:pPr>
            <a:r>
              <a:rPr lang="zh-CN" altLang="en-US" sz="2800" dirty="0"/>
              <a:t>一个输入符</a:t>
            </a:r>
            <a:r>
              <a:rPr lang="zh-CN" altLang="en-US" sz="2800" dirty="0">
                <a:latin typeface="宋体" charset="-122"/>
              </a:rPr>
              <a:t>号</a:t>
            </a:r>
            <a:r>
              <a:rPr lang="zh-CN" altLang="en-US" sz="2800" dirty="0"/>
              <a:t>串</a:t>
            </a:r>
            <a:r>
              <a:rPr lang="en-US" altLang="zh-CN" sz="2800" dirty="0"/>
              <a:t>t，（</a:t>
            </a:r>
            <a:r>
              <a:rPr lang="zh-CN" altLang="en-US" sz="2800" dirty="0"/>
              <a:t>将它表示成</a:t>
            </a:r>
            <a:r>
              <a:rPr lang="en-US" altLang="zh-CN" sz="2800" dirty="0"/>
              <a:t>Tt</a:t>
            </a:r>
            <a:r>
              <a:rPr lang="en-US" altLang="zh-CN" sz="2800" baseline="-25000" dirty="0"/>
              <a:t>1</a:t>
            </a:r>
            <a:r>
              <a:rPr lang="zh-CN" altLang="en-US" sz="2800" dirty="0"/>
              <a:t>的形式，其中</a:t>
            </a:r>
            <a:r>
              <a:rPr lang="en-US" altLang="zh-CN" sz="2800" dirty="0"/>
              <a:t>T∈∑，t</a:t>
            </a:r>
            <a:r>
              <a:rPr lang="en-US" altLang="zh-CN" sz="2800" baseline="-25000" dirty="0"/>
              <a:t>1</a:t>
            </a:r>
            <a:r>
              <a:rPr lang="en-US" altLang="zh-CN" sz="2800" dirty="0"/>
              <a:t>∈ </a:t>
            </a:r>
            <a:r>
              <a:rPr lang="zh-CN" altLang="en-US" sz="2800" dirty="0"/>
              <a:t>∑*）在</a:t>
            </a:r>
            <a:r>
              <a:rPr lang="en-US" altLang="zh-CN" sz="2800" dirty="0"/>
              <a:t>DFA   M=（</a:t>
            </a:r>
            <a:r>
              <a:rPr lang="en-US" altLang="zh-CN" sz="2800" dirty="0" err="1"/>
              <a:t>K，Σ，f，S，Z</a:t>
            </a:r>
            <a:r>
              <a:rPr lang="en-US" altLang="zh-CN" sz="2800" dirty="0">
                <a:latin typeface="宋体" charset="-122"/>
              </a:rPr>
              <a:t>）</a:t>
            </a:r>
            <a:r>
              <a:rPr lang="zh-CN" altLang="en-US" sz="2800" dirty="0"/>
              <a:t>上</a:t>
            </a:r>
            <a:r>
              <a:rPr lang="zh-CN" altLang="en-US" sz="2800" b="1" dirty="0"/>
              <a:t>运行</a:t>
            </a:r>
            <a:r>
              <a:rPr lang="zh-CN" altLang="en-US" sz="2800" dirty="0"/>
              <a:t>的定义为：</a:t>
            </a:r>
          </a:p>
          <a:p>
            <a:pPr lvl="1" algn="just">
              <a:spcBef>
                <a:spcPct val="50000"/>
              </a:spcBef>
              <a:buFontTx/>
              <a:buNone/>
            </a:pPr>
            <a:r>
              <a:rPr lang="en-US" altLang="zh-CN" sz="2800" dirty="0" err="1"/>
              <a:t>f（Q</a:t>
            </a:r>
            <a:r>
              <a:rPr lang="en-US" altLang="zh-CN" sz="2800" dirty="0"/>
              <a:t>， Tt</a:t>
            </a:r>
            <a:r>
              <a:rPr lang="en-US" altLang="zh-CN" sz="2800" baseline="-25000" dirty="0"/>
              <a:t>1</a:t>
            </a:r>
            <a:r>
              <a:rPr lang="en-US" altLang="zh-CN" sz="2800" dirty="0"/>
              <a:t>）=</a:t>
            </a:r>
            <a:r>
              <a:rPr lang="en-US" altLang="zh-CN" sz="2800" dirty="0" err="1"/>
              <a:t>f（f（Q，T</a:t>
            </a:r>
            <a:r>
              <a:rPr lang="en-US" altLang="zh-CN" sz="2800" dirty="0"/>
              <a:t>），t</a:t>
            </a:r>
            <a:r>
              <a:rPr lang="en-US" altLang="zh-CN" sz="2800" baseline="-25000" dirty="0"/>
              <a:t>1</a:t>
            </a:r>
            <a:r>
              <a:rPr lang="en-US" altLang="zh-CN" sz="2800" dirty="0"/>
              <a:t>）  </a:t>
            </a:r>
            <a:r>
              <a:rPr lang="zh-CN" altLang="en-US" sz="2800" dirty="0"/>
              <a:t>其中</a:t>
            </a:r>
            <a:r>
              <a:rPr lang="en-US" altLang="zh-CN" sz="2800" dirty="0"/>
              <a:t>Q∈K                                                  </a:t>
            </a:r>
          </a:p>
          <a:p>
            <a:pPr lvl="1" algn="just">
              <a:spcBef>
                <a:spcPct val="50000"/>
              </a:spcBef>
              <a:buFontTx/>
              <a:buNone/>
            </a:pPr>
            <a:r>
              <a:rPr lang="zh-CN" altLang="en-US" sz="2800" dirty="0">
                <a:latin typeface="宋体" charset="-122"/>
              </a:rPr>
              <a:t>扩充转换函数</a:t>
            </a:r>
            <a:r>
              <a:rPr lang="en-US" altLang="zh-CN" sz="2800" dirty="0">
                <a:latin typeface="宋体" charset="-122"/>
              </a:rPr>
              <a:t>f</a:t>
            </a:r>
            <a:r>
              <a:rPr lang="zh-CN" altLang="en-US" sz="2800" dirty="0">
                <a:latin typeface="宋体" charset="-122"/>
              </a:rPr>
              <a:t>为 </a:t>
            </a:r>
            <a:r>
              <a:rPr lang="en-US" altLang="zh-CN" sz="2800" dirty="0"/>
              <a:t>K</a:t>
            </a:r>
            <a:r>
              <a:rPr lang="zh-CN" altLang="en-US" sz="2800" dirty="0"/>
              <a:t>×</a:t>
            </a:r>
            <a:r>
              <a:rPr lang="en-US" altLang="zh-CN" sz="2800" dirty="0"/>
              <a:t>Σ*</a:t>
            </a:r>
            <a:r>
              <a:rPr lang="zh-CN" altLang="en-US" sz="2800" dirty="0"/>
              <a:t>→</a:t>
            </a:r>
            <a:r>
              <a:rPr lang="en-US" altLang="zh-CN" sz="2800" dirty="0"/>
              <a:t>K</a:t>
            </a:r>
            <a:r>
              <a:rPr lang="zh-CN" altLang="en-US" sz="2800" dirty="0">
                <a:latin typeface="宋体" charset="-122"/>
              </a:rPr>
              <a:t>上的映射，且：</a:t>
            </a:r>
            <a:r>
              <a:rPr lang="zh-CN" altLang="zh-CN" sz="2800" dirty="0">
                <a:latin typeface="宋体" charset="-122"/>
              </a:rPr>
              <a:t> </a:t>
            </a:r>
            <a:r>
              <a:rPr lang="en-US" altLang="zh-CN" sz="2800" dirty="0" err="1"/>
              <a:t>f（ki</a:t>
            </a:r>
            <a:r>
              <a:rPr lang="en-US" altLang="zh-CN" sz="2800" dirty="0"/>
              <a:t>，</a:t>
            </a:r>
            <a:r>
              <a:rPr lang="en-US" altLang="zh-CN" sz="2800" dirty="0">
                <a:sym typeface="Symbol" pitchFamily="18" charset="2"/>
              </a:rPr>
              <a:t></a:t>
            </a:r>
            <a:r>
              <a:rPr lang="en-US" altLang="zh-CN" sz="2800" dirty="0"/>
              <a:t>）= </a:t>
            </a:r>
            <a:r>
              <a:rPr lang="en-US" altLang="zh-CN" sz="2800" dirty="0" err="1"/>
              <a:t>ki</a:t>
            </a:r>
            <a:endParaRPr lang="en-US" altLang="zh-CN" sz="2800" dirty="0"/>
          </a:p>
        </p:txBody>
      </p:sp>
    </p:spTree>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blinds(horizontal)">
                                      <p:cBhvr>
                                        <p:cTn id="7" dur="500"/>
                                        <p:tgtEl>
                                          <p:spTgt spid="6553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5539">
                                            <p:txEl>
                                              <p:pRg st="1" end="1"/>
                                            </p:txEl>
                                          </p:spTgt>
                                        </p:tgtEl>
                                        <p:attrNameLst>
                                          <p:attrName>style.visibility</p:attrName>
                                        </p:attrNameLst>
                                      </p:cBhvr>
                                      <p:to>
                                        <p:strVal val="visible"/>
                                      </p:to>
                                    </p:set>
                                    <p:animEffect transition="in" filter="blinds(horizontal)">
                                      <p:cBhvr>
                                        <p:cTn id="10" dur="500"/>
                                        <p:tgtEl>
                                          <p:spTgt spid="6553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5539">
                                            <p:txEl>
                                              <p:pRg st="2" end="2"/>
                                            </p:txEl>
                                          </p:spTgt>
                                        </p:tgtEl>
                                        <p:attrNameLst>
                                          <p:attrName>style.visibility</p:attrName>
                                        </p:attrNameLst>
                                      </p:cBhvr>
                                      <p:to>
                                        <p:strVal val="visible"/>
                                      </p:to>
                                    </p:set>
                                    <p:animEffect transition="in" filter="blinds(horizontal)">
                                      <p:cBhvr>
                                        <p:cTn id="13" dur="500"/>
                                        <p:tgtEl>
                                          <p:spTgt spid="65539">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5539">
                                            <p:txEl>
                                              <p:pRg st="3" end="3"/>
                                            </p:txEl>
                                          </p:spTgt>
                                        </p:tgtEl>
                                        <p:attrNameLst>
                                          <p:attrName>style.visibility</p:attrName>
                                        </p:attrNameLst>
                                      </p:cBhvr>
                                      <p:to>
                                        <p:strVal val="visible"/>
                                      </p:to>
                                    </p:set>
                                    <p:animEffect transition="in" filter="blinds(horizontal)">
                                      <p:cBhvr>
                                        <p:cTn id="16" dur="500"/>
                                        <p:tgtEl>
                                          <p:spTgt spid="655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2" name="Text Box 4"/>
          <p:cNvSpPr txBox="1">
            <a:spLocks noChangeArrowheads="1"/>
          </p:cNvSpPr>
          <p:nvPr/>
        </p:nvSpPr>
        <p:spPr bwMode="auto">
          <a:xfrm>
            <a:off x="827088" y="1131888"/>
            <a:ext cx="7921625" cy="1738312"/>
          </a:xfrm>
          <a:prstGeom prst="rect">
            <a:avLst/>
          </a:prstGeom>
          <a:noFill/>
          <a:ln w="9525">
            <a:noFill/>
            <a:miter lim="800000"/>
            <a:headEnd/>
            <a:tailEnd/>
          </a:ln>
          <a:effectLst/>
        </p:spPr>
        <p:txBody>
          <a:bodyPr>
            <a:spAutoFit/>
          </a:bodyPr>
          <a:lstStyle/>
          <a:p>
            <a:pPr>
              <a:buClr>
                <a:srgbClr val="800080"/>
              </a:buClr>
            </a:pPr>
            <a:r>
              <a:rPr lang="en-US" altLang="zh-CN">
                <a:solidFill>
                  <a:srgbClr val="800080"/>
                </a:solidFill>
              </a:rPr>
              <a:t> </a:t>
            </a:r>
            <a:r>
              <a:rPr lang="zh-CN" altLang="en-US">
                <a:solidFill>
                  <a:srgbClr val="800080"/>
                </a:solidFill>
              </a:rPr>
              <a:t>例：</a:t>
            </a:r>
            <a:r>
              <a:rPr lang="en-US" altLang="zh-CN" sz="2800" b="0"/>
              <a:t>Pascal</a:t>
            </a:r>
            <a:r>
              <a:rPr lang="en-US" altLang="zh-CN" sz="2800" b="0">
                <a:solidFill>
                  <a:srgbClr val="800080"/>
                </a:solidFill>
              </a:rPr>
              <a:t> </a:t>
            </a:r>
            <a:r>
              <a:rPr lang="zh-CN" altLang="en-US" sz="2800"/>
              <a:t>程序文本</a:t>
            </a:r>
          </a:p>
          <a:p>
            <a:pPr>
              <a:buClr>
                <a:srgbClr val="800080"/>
              </a:buClr>
              <a:buFont typeface="Wingdings" pitchFamily="2" charset="2"/>
              <a:buNone/>
            </a:pPr>
            <a:endParaRPr lang="zh-CN" altLang="en-US" sz="1000"/>
          </a:p>
          <a:p>
            <a:pPr>
              <a:buClr>
                <a:srgbClr val="800080"/>
              </a:buClr>
              <a:buFont typeface="Wingdings" pitchFamily="2" charset="2"/>
              <a:buNone/>
            </a:pPr>
            <a:r>
              <a:rPr lang="zh-CN" altLang="en-US" sz="2800"/>
              <a:t>            </a:t>
            </a:r>
            <a:r>
              <a:rPr lang="en-US" altLang="en-US" sz="2800" b="0">
                <a:solidFill>
                  <a:srgbClr val="800080"/>
                </a:solidFill>
              </a:rPr>
              <a:t>position  :=  initial  +  rate  *  60</a:t>
            </a:r>
            <a:r>
              <a:rPr lang="zh-CN" altLang="en-US" sz="2800" b="0">
                <a:solidFill>
                  <a:srgbClr val="800080"/>
                </a:solidFill>
              </a:rPr>
              <a:t>；</a:t>
            </a:r>
          </a:p>
          <a:p>
            <a:pPr>
              <a:buClr>
                <a:srgbClr val="800080"/>
              </a:buClr>
              <a:buFont typeface="Wingdings" pitchFamily="2" charset="2"/>
              <a:buNone/>
            </a:pPr>
            <a:r>
              <a:rPr lang="zh-CN" altLang="en-US" sz="1000" b="0"/>
              <a:t/>
            </a:r>
            <a:br>
              <a:rPr lang="zh-CN" altLang="en-US" sz="1000" b="0"/>
            </a:br>
            <a:r>
              <a:rPr lang="zh-CN" altLang="en-US" sz="2800" b="0"/>
              <a:t>    </a:t>
            </a:r>
            <a:r>
              <a:rPr lang="zh-CN" altLang="en-US" sz="2800"/>
              <a:t>经词法分析程序处理后，转换为下列单词序列</a:t>
            </a:r>
          </a:p>
        </p:txBody>
      </p:sp>
      <p:sp>
        <p:nvSpPr>
          <p:cNvPr id="432133" name="Rectangle 5"/>
          <p:cNvSpPr>
            <a:spLocks noChangeArrowheads="1"/>
          </p:cNvSpPr>
          <p:nvPr/>
        </p:nvSpPr>
        <p:spPr bwMode="auto">
          <a:xfrm>
            <a:off x="684213" y="2998788"/>
            <a:ext cx="8280400" cy="3743325"/>
          </a:xfrm>
          <a:prstGeom prst="rect">
            <a:avLst/>
          </a:prstGeom>
          <a:noFill/>
          <a:ln w="9525">
            <a:noFill/>
            <a:miter lim="800000"/>
            <a:headEnd/>
            <a:tailEnd/>
          </a:ln>
        </p:spPr>
        <p:txBody>
          <a:bodyPr/>
          <a:lstStyle/>
          <a:p>
            <a:pPr marL="742950" lvl="1" indent="-285750">
              <a:lnSpc>
                <a:spcPct val="90000"/>
              </a:lnSpc>
              <a:spcBef>
                <a:spcPct val="20000"/>
              </a:spcBef>
              <a:buClr>
                <a:schemeClr val="tx1"/>
              </a:buClr>
              <a:buSzPct val="75000"/>
              <a:buFontTx/>
              <a:buNone/>
            </a:pPr>
            <a:r>
              <a:rPr lang="zh-CN" altLang="en-US" sz="2800" dirty="0">
                <a:solidFill>
                  <a:srgbClr val="800080"/>
                </a:solidFill>
                <a:latin typeface="楷体_GB2312" pitchFamily="49" charset="-122"/>
              </a:rPr>
              <a:t>词法单元</a:t>
            </a:r>
            <a:r>
              <a:rPr lang="zh-CN" altLang="en-US" sz="2800" dirty="0">
                <a:latin typeface="楷体_GB2312" pitchFamily="49" charset="-122"/>
              </a:rPr>
              <a:t>（对应一个</a:t>
            </a:r>
            <a:r>
              <a:rPr lang="zh-CN" altLang="en-US" sz="2800" dirty="0">
                <a:solidFill>
                  <a:srgbClr val="800080"/>
                </a:solidFill>
                <a:latin typeface="楷体_GB2312" pitchFamily="49" charset="-122"/>
              </a:rPr>
              <a:t>单词记号</a:t>
            </a:r>
            <a:r>
              <a:rPr lang="zh-CN" altLang="en-US" sz="2800" dirty="0">
                <a:latin typeface="楷体_GB2312" pitchFamily="49" charset="-122"/>
              </a:rPr>
              <a:t>）</a:t>
            </a:r>
            <a:r>
              <a:rPr lang="zh-CN" altLang="en-US" sz="2800" b="0" dirty="0">
                <a:latin typeface="楷体_GB2312" pitchFamily="49" charset="-122"/>
              </a:rPr>
              <a:t>	  </a:t>
            </a:r>
            <a:r>
              <a:rPr lang="zh-CN" altLang="en-US" sz="2800" dirty="0">
                <a:solidFill>
                  <a:srgbClr val="800080"/>
                </a:solidFill>
                <a:latin typeface="楷体_GB2312" pitchFamily="49" charset="-122"/>
              </a:rPr>
              <a:t>单词属值</a:t>
            </a:r>
          </a:p>
          <a:p>
            <a:pPr marL="742950" lvl="1" indent="-285750">
              <a:lnSpc>
                <a:spcPct val="90000"/>
              </a:lnSpc>
              <a:spcBef>
                <a:spcPct val="20000"/>
              </a:spcBef>
              <a:buClr>
                <a:schemeClr val="tx1"/>
              </a:buClr>
              <a:buSzPct val="75000"/>
              <a:buFontTx/>
              <a:buNone/>
            </a:pPr>
            <a:r>
              <a:rPr lang="zh-CN" altLang="en-US" sz="2400" b="0" dirty="0">
                <a:latin typeface="楷体_GB2312" pitchFamily="49" charset="-122"/>
              </a:rPr>
              <a:t>     </a:t>
            </a:r>
            <a:r>
              <a:rPr lang="zh-CN" altLang="en-US" sz="2400" dirty="0">
                <a:latin typeface="楷体_GB2312" pitchFamily="49" charset="-122"/>
              </a:rPr>
              <a:t>标识符</a:t>
            </a:r>
            <a:r>
              <a:rPr lang="zh-CN" altLang="en-US" sz="2400" b="0" dirty="0">
                <a:latin typeface="楷体_GB2312" pitchFamily="49" charset="-122"/>
              </a:rPr>
              <a:t>	                     </a:t>
            </a:r>
            <a:r>
              <a:rPr lang="en-US" altLang="en-US" sz="2400" b="0" dirty="0"/>
              <a:t>position</a:t>
            </a:r>
          </a:p>
          <a:p>
            <a:pPr marL="742950" lvl="1" indent="-285750">
              <a:lnSpc>
                <a:spcPct val="90000"/>
              </a:lnSpc>
              <a:spcBef>
                <a:spcPct val="20000"/>
              </a:spcBef>
              <a:buClr>
                <a:schemeClr val="tx1"/>
              </a:buClr>
              <a:buSzPct val="75000"/>
              <a:buFontTx/>
              <a:buNone/>
            </a:pPr>
            <a:r>
              <a:rPr lang="en-US" altLang="zh-CN" sz="2400" b="0" dirty="0">
                <a:latin typeface="楷体_GB2312" pitchFamily="49" charset="-122"/>
              </a:rPr>
              <a:t>     </a:t>
            </a:r>
            <a:r>
              <a:rPr lang="zh-CN" altLang="en-US" sz="2400" dirty="0">
                <a:latin typeface="楷体_GB2312" pitchFamily="49" charset="-122"/>
              </a:rPr>
              <a:t>赋值</a:t>
            </a:r>
            <a:r>
              <a:rPr lang="zh-CN" altLang="en-US" sz="2400" dirty="0" smtClean="0">
                <a:latin typeface="楷体_GB2312" pitchFamily="49" charset="-122"/>
              </a:rPr>
              <a:t>算符                      </a:t>
            </a:r>
            <a:r>
              <a:rPr lang="en-US" altLang="zh-CN" sz="2400" dirty="0" smtClean="0">
                <a:latin typeface="楷体_GB2312" pitchFamily="49" charset="-122"/>
              </a:rPr>
              <a:t>(</a:t>
            </a:r>
            <a:r>
              <a:rPr lang="en-US" altLang="zh-CN" sz="2400" b="0" dirty="0" smtClean="0"/>
              <a:t>:=</a:t>
            </a:r>
            <a:r>
              <a:rPr lang="en-US" altLang="zh-CN" sz="2400" dirty="0" smtClean="0">
                <a:latin typeface="楷体_GB2312" pitchFamily="49" charset="-122"/>
              </a:rPr>
              <a:t>)</a:t>
            </a:r>
            <a:r>
              <a:rPr lang="en-US" altLang="zh-CN" sz="2400" b="0" dirty="0" smtClean="0">
                <a:latin typeface="楷体_GB2312" pitchFamily="49" charset="-122"/>
              </a:rPr>
              <a:t> </a:t>
            </a:r>
            <a:r>
              <a:rPr lang="en-US" altLang="zh-CN" sz="2400" b="0" dirty="0">
                <a:latin typeface="楷体_GB2312" pitchFamily="49" charset="-122"/>
              </a:rPr>
              <a:t>	</a:t>
            </a:r>
            <a:endParaRPr lang="en-US" altLang="zh-CN" sz="2400" b="0" dirty="0"/>
          </a:p>
          <a:p>
            <a:pPr marL="742950" lvl="1" indent="-285750">
              <a:lnSpc>
                <a:spcPct val="90000"/>
              </a:lnSpc>
              <a:spcBef>
                <a:spcPct val="20000"/>
              </a:spcBef>
              <a:buClr>
                <a:schemeClr val="tx1"/>
              </a:buClr>
              <a:buSzPct val="75000"/>
              <a:buFontTx/>
              <a:buNone/>
            </a:pPr>
            <a:r>
              <a:rPr lang="en-US" altLang="zh-CN" sz="2400" b="0" dirty="0">
                <a:latin typeface="楷体_GB2312" pitchFamily="49" charset="-122"/>
              </a:rPr>
              <a:t>     </a:t>
            </a:r>
            <a:r>
              <a:rPr lang="zh-CN" altLang="en-US" sz="2400" dirty="0">
                <a:latin typeface="楷体_GB2312" pitchFamily="49" charset="-122"/>
              </a:rPr>
              <a:t>标识符</a:t>
            </a:r>
            <a:r>
              <a:rPr lang="zh-CN" altLang="en-US" sz="2400" b="0" dirty="0">
                <a:latin typeface="楷体_GB2312" pitchFamily="49" charset="-122"/>
              </a:rPr>
              <a:t>	                     </a:t>
            </a:r>
            <a:r>
              <a:rPr lang="en-US" altLang="en-US" sz="2400" b="0" dirty="0"/>
              <a:t>initial</a:t>
            </a:r>
          </a:p>
          <a:p>
            <a:pPr marL="742950" lvl="1" indent="-285750">
              <a:lnSpc>
                <a:spcPct val="90000"/>
              </a:lnSpc>
              <a:spcBef>
                <a:spcPct val="20000"/>
              </a:spcBef>
              <a:buClr>
                <a:schemeClr val="tx1"/>
              </a:buClr>
              <a:buSzPct val="75000"/>
              <a:buFontTx/>
              <a:buNone/>
            </a:pPr>
            <a:r>
              <a:rPr lang="en-US" altLang="zh-CN" sz="2400" b="0" dirty="0">
                <a:latin typeface="楷体_GB2312" pitchFamily="49" charset="-122"/>
              </a:rPr>
              <a:t>     </a:t>
            </a:r>
            <a:r>
              <a:rPr lang="zh-CN" altLang="en-US" sz="2400" dirty="0">
                <a:latin typeface="楷体_GB2312" pitchFamily="49" charset="-122"/>
              </a:rPr>
              <a:t>加</a:t>
            </a:r>
            <a:r>
              <a:rPr lang="zh-CN" altLang="en-US" sz="2400" dirty="0" smtClean="0">
                <a:latin typeface="楷体_GB2312" pitchFamily="49" charset="-122"/>
              </a:rPr>
              <a:t>算符                       </a:t>
            </a:r>
            <a:r>
              <a:rPr lang="en-US" altLang="zh-CN" sz="2400" dirty="0" smtClean="0">
                <a:latin typeface="楷体_GB2312" pitchFamily="49" charset="-122"/>
              </a:rPr>
              <a:t>(+)</a:t>
            </a:r>
            <a:r>
              <a:rPr lang="en-US" altLang="zh-CN" sz="2400" b="0" dirty="0">
                <a:latin typeface="楷体_GB2312" pitchFamily="49" charset="-122"/>
              </a:rPr>
              <a:t>		</a:t>
            </a:r>
            <a:endParaRPr lang="en-US" altLang="zh-CN" sz="2400" b="0" dirty="0"/>
          </a:p>
          <a:p>
            <a:pPr marL="742950" lvl="1" indent="-285750">
              <a:lnSpc>
                <a:spcPct val="90000"/>
              </a:lnSpc>
              <a:spcBef>
                <a:spcPct val="20000"/>
              </a:spcBef>
              <a:buClr>
                <a:schemeClr val="tx1"/>
              </a:buClr>
              <a:buSzPct val="75000"/>
              <a:buFontTx/>
              <a:buNone/>
            </a:pPr>
            <a:r>
              <a:rPr lang="en-US" altLang="zh-CN" sz="2400" b="0" dirty="0">
                <a:latin typeface="楷体_GB2312" pitchFamily="49" charset="-122"/>
              </a:rPr>
              <a:t>     </a:t>
            </a:r>
            <a:r>
              <a:rPr lang="zh-CN" altLang="en-US" sz="2400" dirty="0">
                <a:latin typeface="楷体_GB2312" pitchFamily="49" charset="-122"/>
              </a:rPr>
              <a:t>标识符</a:t>
            </a:r>
            <a:r>
              <a:rPr lang="zh-CN" altLang="en-US" sz="2400" b="0" dirty="0">
                <a:latin typeface="楷体_GB2312" pitchFamily="49" charset="-122"/>
              </a:rPr>
              <a:t>	                     </a:t>
            </a:r>
            <a:r>
              <a:rPr lang="en-US" altLang="en-US" sz="2400" b="0" dirty="0"/>
              <a:t>rate</a:t>
            </a:r>
          </a:p>
          <a:p>
            <a:pPr marL="742950" lvl="1" indent="-285750">
              <a:lnSpc>
                <a:spcPct val="90000"/>
              </a:lnSpc>
              <a:spcBef>
                <a:spcPct val="20000"/>
              </a:spcBef>
              <a:buClr>
                <a:schemeClr val="tx1"/>
              </a:buClr>
              <a:buSzPct val="75000"/>
              <a:buFontTx/>
              <a:buNone/>
            </a:pPr>
            <a:r>
              <a:rPr lang="en-US" altLang="zh-CN" sz="2400" b="0" dirty="0">
                <a:latin typeface="楷体_GB2312" pitchFamily="49" charset="-122"/>
              </a:rPr>
              <a:t>     </a:t>
            </a:r>
            <a:r>
              <a:rPr lang="zh-CN" altLang="en-US" sz="2400" dirty="0">
                <a:latin typeface="楷体_GB2312" pitchFamily="49" charset="-122"/>
              </a:rPr>
              <a:t>乘</a:t>
            </a:r>
            <a:r>
              <a:rPr lang="zh-CN" altLang="en-US" sz="2400" dirty="0" smtClean="0">
                <a:latin typeface="楷体_GB2312" pitchFamily="49" charset="-122"/>
              </a:rPr>
              <a:t>算符                        </a:t>
            </a:r>
            <a:r>
              <a:rPr lang="en-US" altLang="zh-CN" sz="2400" dirty="0" smtClean="0">
                <a:latin typeface="楷体_GB2312" pitchFamily="49" charset="-122"/>
              </a:rPr>
              <a:t>(*)</a:t>
            </a:r>
            <a:r>
              <a:rPr lang="en-US" altLang="zh-CN" sz="2400" b="0" dirty="0">
                <a:latin typeface="楷体_GB2312" pitchFamily="49" charset="-122"/>
              </a:rPr>
              <a:t>		</a:t>
            </a:r>
            <a:endParaRPr lang="en-US" altLang="zh-CN" sz="2400" b="0" dirty="0"/>
          </a:p>
          <a:p>
            <a:pPr marL="742950" lvl="1" indent="-285750">
              <a:lnSpc>
                <a:spcPct val="90000"/>
              </a:lnSpc>
              <a:spcBef>
                <a:spcPct val="20000"/>
              </a:spcBef>
              <a:buClr>
                <a:schemeClr val="tx1"/>
              </a:buClr>
              <a:buSzPct val="75000"/>
              <a:buFontTx/>
              <a:buNone/>
            </a:pPr>
            <a:r>
              <a:rPr lang="en-US" altLang="zh-CN" sz="2400" b="0" dirty="0">
                <a:latin typeface="楷体_GB2312" pitchFamily="49" charset="-122"/>
              </a:rPr>
              <a:t>     </a:t>
            </a:r>
            <a:r>
              <a:rPr lang="zh-CN" altLang="en-US" sz="2400" dirty="0">
                <a:latin typeface="楷体_GB2312" pitchFamily="49" charset="-122"/>
              </a:rPr>
              <a:t>整数常量</a:t>
            </a:r>
            <a:r>
              <a:rPr lang="zh-CN" altLang="en-US" sz="2400" b="0" dirty="0">
                <a:latin typeface="楷体_GB2312" pitchFamily="49" charset="-122"/>
              </a:rPr>
              <a:t>		               </a:t>
            </a:r>
            <a:r>
              <a:rPr lang="en-US" altLang="zh-CN" sz="2400" b="0" dirty="0"/>
              <a:t>60</a:t>
            </a:r>
          </a:p>
          <a:p>
            <a:pPr marL="742950" lvl="1" indent="-285750">
              <a:lnSpc>
                <a:spcPct val="90000"/>
              </a:lnSpc>
              <a:spcBef>
                <a:spcPct val="20000"/>
              </a:spcBef>
              <a:buClr>
                <a:schemeClr val="tx1"/>
              </a:buClr>
              <a:buSzPct val="75000"/>
              <a:buFontTx/>
              <a:buNone/>
            </a:pPr>
            <a:r>
              <a:rPr lang="en-US" altLang="zh-CN" sz="2400" b="0" dirty="0">
                <a:latin typeface="楷体_GB2312" pitchFamily="49" charset="-122"/>
              </a:rPr>
              <a:t>     </a:t>
            </a:r>
            <a:r>
              <a:rPr lang="zh-CN" altLang="en-US" sz="2400" dirty="0" smtClean="0">
                <a:latin typeface="楷体_GB2312" pitchFamily="49" charset="-122"/>
              </a:rPr>
              <a:t>分号                          </a:t>
            </a:r>
            <a:r>
              <a:rPr lang="en-US" altLang="zh-CN" sz="2400" dirty="0" smtClean="0">
                <a:latin typeface="楷体_GB2312" pitchFamily="49" charset="-122"/>
              </a:rPr>
              <a:t>(</a:t>
            </a:r>
            <a:r>
              <a:rPr lang="zh-CN" altLang="en-US" sz="2400" dirty="0">
                <a:latin typeface="楷体_GB2312" pitchFamily="49" charset="-122"/>
              </a:rPr>
              <a:t>；</a:t>
            </a:r>
            <a:r>
              <a:rPr lang="en-US" altLang="zh-CN" sz="2400" dirty="0">
                <a:latin typeface="楷体_GB2312" pitchFamily="49" charset="-122"/>
              </a:rPr>
              <a:t>)</a:t>
            </a:r>
            <a:r>
              <a:rPr lang="en-US" altLang="zh-CN" sz="2400" b="0" dirty="0">
                <a:latin typeface="楷体_GB2312" pitchFamily="49" charset="-122"/>
              </a:rPr>
              <a:t>		</a:t>
            </a:r>
          </a:p>
        </p:txBody>
      </p:sp>
      <p:sp>
        <p:nvSpPr>
          <p:cNvPr id="432141" name="Rectangle 13"/>
          <p:cNvSpPr>
            <a:spLocks noChangeArrowheads="1"/>
          </p:cNvSpPr>
          <p:nvPr/>
        </p:nvSpPr>
        <p:spPr bwMode="auto">
          <a:xfrm>
            <a:off x="1476375" y="188913"/>
            <a:ext cx="3382963" cy="641350"/>
          </a:xfrm>
          <a:prstGeom prst="rect">
            <a:avLst/>
          </a:prstGeom>
          <a:noFill/>
          <a:ln w="9525" algn="ctr">
            <a:noFill/>
            <a:miter lim="800000"/>
            <a:headEnd/>
            <a:tailEnd/>
          </a:ln>
          <a:effectLst/>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词法分析概述</a:t>
            </a:r>
          </a:p>
        </p:txBody>
      </p:sp>
      <p:sp>
        <p:nvSpPr>
          <p:cNvPr id="432136"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32137"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32138"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32140" name="AutoShape 12">
            <a:hlinkClick r:id="rId2"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Tree>
  </p:cSld>
  <p:clrMapOvr>
    <a:masterClrMapping/>
  </p:clrMapOvr>
  <p:transition spd="med" advClick="0">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4580"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4581"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4582"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4583" name="Text Box 6"/>
          <p:cNvSpPr txBox="1">
            <a:spLocks noChangeArrowheads="1"/>
          </p:cNvSpPr>
          <p:nvPr/>
        </p:nvSpPr>
        <p:spPr bwMode="auto">
          <a:xfrm>
            <a:off x="1219200" y="3352800"/>
            <a:ext cx="688975" cy="466725"/>
          </a:xfrm>
          <a:prstGeom prst="rect">
            <a:avLst/>
          </a:prstGeom>
          <a:noFill/>
          <a:ln w="9525">
            <a:solidFill>
              <a:schemeClr val="bg1"/>
            </a:solidFill>
            <a:miter lim="800000"/>
            <a:headEnd/>
            <a:tailEnd/>
          </a:ln>
        </p:spPr>
        <p:txBody>
          <a:bodyPr>
            <a:spAutoFit/>
          </a:bodyPr>
          <a:lstStyle/>
          <a:p>
            <a:pPr>
              <a:buFontTx/>
              <a:buNone/>
            </a:pPr>
            <a:r>
              <a:rPr lang="en-US" altLang="zh-CN" sz="2400">
                <a:solidFill>
                  <a:srgbClr val="800080"/>
                </a:solidFill>
                <a:sym typeface="Symbol" pitchFamily="18" charset="2"/>
              </a:rPr>
              <a:t></a:t>
            </a:r>
            <a:r>
              <a:rPr lang="en-US" altLang="zh-CN" sz="2400" i="1">
                <a:solidFill>
                  <a:srgbClr val="800080"/>
                </a:solidFill>
              </a:rPr>
              <a:t>q</a:t>
            </a:r>
            <a:r>
              <a:rPr lang="en-US" altLang="zh-CN" sz="2400" i="1" baseline="-25000">
                <a:solidFill>
                  <a:srgbClr val="800080"/>
                </a:solidFill>
              </a:rPr>
              <a:t>0</a:t>
            </a:r>
          </a:p>
        </p:txBody>
      </p:sp>
      <p:sp>
        <p:nvSpPr>
          <p:cNvPr id="24584" name="Text Box 7"/>
          <p:cNvSpPr txBox="1">
            <a:spLocks noChangeArrowheads="1"/>
          </p:cNvSpPr>
          <p:nvPr/>
        </p:nvSpPr>
        <p:spPr bwMode="auto">
          <a:xfrm>
            <a:off x="1371600" y="3962400"/>
            <a:ext cx="536575" cy="466725"/>
          </a:xfrm>
          <a:prstGeom prst="rect">
            <a:avLst/>
          </a:prstGeom>
          <a:noFill/>
          <a:ln w="9525">
            <a:solidFill>
              <a:schemeClr val="bg1"/>
            </a:solidFill>
            <a:miter lim="800000"/>
            <a:headEnd/>
            <a:tailEnd/>
          </a:ln>
        </p:spPr>
        <p:txBody>
          <a:bodyPr>
            <a:spAutoFit/>
          </a:bodyPr>
          <a:lstStyle/>
          <a:p>
            <a:pPr>
              <a:buFontTx/>
              <a:buNone/>
            </a:pPr>
            <a:r>
              <a:rPr lang="en-US" altLang="zh-CN" sz="2400" i="1">
                <a:solidFill>
                  <a:srgbClr val="800080"/>
                </a:solidFill>
              </a:rPr>
              <a:t>q</a:t>
            </a:r>
            <a:r>
              <a:rPr lang="en-US" altLang="zh-CN" sz="2400" i="1" baseline="-25000">
                <a:solidFill>
                  <a:srgbClr val="800080"/>
                </a:solidFill>
              </a:rPr>
              <a:t>1</a:t>
            </a:r>
          </a:p>
        </p:txBody>
      </p:sp>
      <p:sp>
        <p:nvSpPr>
          <p:cNvPr id="24585" name="Text Box 8"/>
          <p:cNvSpPr txBox="1">
            <a:spLocks noChangeArrowheads="1"/>
          </p:cNvSpPr>
          <p:nvPr/>
        </p:nvSpPr>
        <p:spPr bwMode="auto">
          <a:xfrm>
            <a:off x="1371600" y="4572000"/>
            <a:ext cx="536575" cy="466725"/>
          </a:xfrm>
          <a:prstGeom prst="rect">
            <a:avLst/>
          </a:prstGeom>
          <a:noFill/>
          <a:ln w="9525">
            <a:solidFill>
              <a:schemeClr val="bg1"/>
            </a:solidFill>
            <a:miter lim="800000"/>
            <a:headEnd/>
            <a:tailEnd/>
          </a:ln>
        </p:spPr>
        <p:txBody>
          <a:bodyPr>
            <a:spAutoFit/>
          </a:bodyPr>
          <a:lstStyle/>
          <a:p>
            <a:pPr>
              <a:buFontTx/>
              <a:buNone/>
            </a:pPr>
            <a:r>
              <a:rPr lang="en-US" altLang="zh-CN" sz="2400" i="1">
                <a:solidFill>
                  <a:srgbClr val="800080"/>
                </a:solidFill>
              </a:rPr>
              <a:t>q</a:t>
            </a:r>
            <a:r>
              <a:rPr lang="en-US" altLang="zh-CN" sz="2400" i="1" baseline="-25000">
                <a:solidFill>
                  <a:srgbClr val="800080"/>
                </a:solidFill>
              </a:rPr>
              <a:t>2</a:t>
            </a:r>
          </a:p>
        </p:txBody>
      </p:sp>
      <p:sp>
        <p:nvSpPr>
          <p:cNvPr id="24586" name="Text Box 9"/>
          <p:cNvSpPr txBox="1">
            <a:spLocks noChangeArrowheads="1"/>
          </p:cNvSpPr>
          <p:nvPr/>
        </p:nvSpPr>
        <p:spPr bwMode="auto">
          <a:xfrm>
            <a:off x="1219200" y="5181600"/>
            <a:ext cx="685800" cy="466725"/>
          </a:xfrm>
          <a:prstGeom prst="rect">
            <a:avLst/>
          </a:prstGeom>
          <a:noFill/>
          <a:ln w="9525">
            <a:solidFill>
              <a:schemeClr val="bg1"/>
            </a:solidFill>
            <a:miter lim="800000"/>
            <a:headEnd/>
            <a:tailEnd/>
          </a:ln>
        </p:spPr>
        <p:txBody>
          <a:bodyPr>
            <a:spAutoFit/>
          </a:bodyPr>
          <a:lstStyle/>
          <a:p>
            <a:pPr>
              <a:buFontTx/>
              <a:buNone/>
            </a:pPr>
            <a:r>
              <a:rPr lang="en-US" altLang="zh-CN" sz="2400">
                <a:solidFill>
                  <a:srgbClr val="800080"/>
                </a:solidFill>
                <a:sym typeface="Symbol" pitchFamily="18" charset="2"/>
              </a:rPr>
              <a:t></a:t>
            </a:r>
            <a:r>
              <a:rPr lang="en-US" altLang="zh-CN" sz="2400" i="1">
                <a:solidFill>
                  <a:srgbClr val="800080"/>
                </a:solidFill>
              </a:rPr>
              <a:t>q</a:t>
            </a:r>
            <a:r>
              <a:rPr lang="en-US" altLang="zh-CN" sz="2400" i="1" baseline="-25000">
                <a:solidFill>
                  <a:srgbClr val="800080"/>
                </a:solidFill>
              </a:rPr>
              <a:t>3</a:t>
            </a:r>
          </a:p>
        </p:txBody>
      </p:sp>
      <p:sp>
        <p:nvSpPr>
          <p:cNvPr id="24587" name="Line 10"/>
          <p:cNvSpPr>
            <a:spLocks noChangeShapeType="1"/>
          </p:cNvSpPr>
          <p:nvPr/>
        </p:nvSpPr>
        <p:spPr bwMode="auto">
          <a:xfrm>
            <a:off x="762000" y="3200400"/>
            <a:ext cx="2819400" cy="0"/>
          </a:xfrm>
          <a:prstGeom prst="line">
            <a:avLst/>
          </a:prstGeom>
          <a:noFill/>
          <a:ln w="9525">
            <a:solidFill>
              <a:srgbClr val="800080"/>
            </a:solidFill>
            <a:miter lim="800000"/>
            <a:headEnd/>
            <a:tailEnd/>
          </a:ln>
        </p:spPr>
        <p:txBody>
          <a:bodyPr wrap="none"/>
          <a:lstStyle/>
          <a:p>
            <a:endParaRPr lang="zh-CN" altLang="en-US"/>
          </a:p>
        </p:txBody>
      </p:sp>
      <p:sp>
        <p:nvSpPr>
          <p:cNvPr id="24588" name="Line 11"/>
          <p:cNvSpPr>
            <a:spLocks noChangeShapeType="1"/>
          </p:cNvSpPr>
          <p:nvPr/>
        </p:nvSpPr>
        <p:spPr bwMode="auto">
          <a:xfrm>
            <a:off x="762000" y="3276600"/>
            <a:ext cx="2819400" cy="0"/>
          </a:xfrm>
          <a:prstGeom prst="line">
            <a:avLst/>
          </a:prstGeom>
          <a:noFill/>
          <a:ln w="9525">
            <a:solidFill>
              <a:srgbClr val="800080"/>
            </a:solidFill>
            <a:miter lim="800000"/>
            <a:headEnd/>
            <a:tailEnd/>
          </a:ln>
        </p:spPr>
        <p:txBody>
          <a:bodyPr wrap="none"/>
          <a:lstStyle/>
          <a:p>
            <a:endParaRPr lang="zh-CN" altLang="en-US"/>
          </a:p>
        </p:txBody>
      </p:sp>
      <p:sp>
        <p:nvSpPr>
          <p:cNvPr id="24589" name="Line 12"/>
          <p:cNvSpPr>
            <a:spLocks noChangeShapeType="1"/>
          </p:cNvSpPr>
          <p:nvPr/>
        </p:nvSpPr>
        <p:spPr bwMode="auto">
          <a:xfrm>
            <a:off x="1981200" y="2590800"/>
            <a:ext cx="0" cy="609600"/>
          </a:xfrm>
          <a:prstGeom prst="line">
            <a:avLst/>
          </a:prstGeom>
          <a:noFill/>
          <a:ln w="9525">
            <a:solidFill>
              <a:srgbClr val="800080"/>
            </a:solidFill>
            <a:miter lim="800000"/>
            <a:headEnd/>
            <a:tailEnd/>
          </a:ln>
        </p:spPr>
        <p:txBody>
          <a:bodyPr wrap="none"/>
          <a:lstStyle/>
          <a:p>
            <a:endParaRPr lang="zh-CN" altLang="en-US"/>
          </a:p>
        </p:txBody>
      </p:sp>
      <p:sp>
        <p:nvSpPr>
          <p:cNvPr id="24590" name="Line 13"/>
          <p:cNvSpPr>
            <a:spLocks noChangeShapeType="1"/>
          </p:cNvSpPr>
          <p:nvPr/>
        </p:nvSpPr>
        <p:spPr bwMode="auto">
          <a:xfrm>
            <a:off x="1981200" y="3276600"/>
            <a:ext cx="0" cy="2590800"/>
          </a:xfrm>
          <a:prstGeom prst="line">
            <a:avLst/>
          </a:prstGeom>
          <a:noFill/>
          <a:ln w="9525">
            <a:solidFill>
              <a:srgbClr val="800080"/>
            </a:solidFill>
            <a:miter lim="800000"/>
            <a:headEnd/>
            <a:tailEnd/>
          </a:ln>
        </p:spPr>
        <p:txBody>
          <a:bodyPr wrap="none"/>
          <a:lstStyle/>
          <a:p>
            <a:endParaRPr lang="zh-CN" altLang="en-US"/>
          </a:p>
        </p:txBody>
      </p:sp>
      <p:sp>
        <p:nvSpPr>
          <p:cNvPr id="24591" name="Line 14"/>
          <p:cNvSpPr>
            <a:spLocks noChangeShapeType="1"/>
          </p:cNvSpPr>
          <p:nvPr/>
        </p:nvSpPr>
        <p:spPr bwMode="auto">
          <a:xfrm>
            <a:off x="2057400" y="2590800"/>
            <a:ext cx="0" cy="609600"/>
          </a:xfrm>
          <a:prstGeom prst="line">
            <a:avLst/>
          </a:prstGeom>
          <a:noFill/>
          <a:ln w="9525">
            <a:solidFill>
              <a:srgbClr val="800080"/>
            </a:solidFill>
            <a:miter lim="800000"/>
            <a:headEnd/>
            <a:tailEnd/>
          </a:ln>
        </p:spPr>
        <p:txBody>
          <a:bodyPr wrap="none"/>
          <a:lstStyle/>
          <a:p>
            <a:endParaRPr lang="zh-CN" altLang="en-US"/>
          </a:p>
        </p:txBody>
      </p:sp>
      <p:sp>
        <p:nvSpPr>
          <p:cNvPr id="24592" name="Line 15"/>
          <p:cNvSpPr>
            <a:spLocks noChangeShapeType="1"/>
          </p:cNvSpPr>
          <p:nvPr/>
        </p:nvSpPr>
        <p:spPr bwMode="auto">
          <a:xfrm>
            <a:off x="2057400" y="3276600"/>
            <a:ext cx="0" cy="2590800"/>
          </a:xfrm>
          <a:prstGeom prst="line">
            <a:avLst/>
          </a:prstGeom>
          <a:noFill/>
          <a:ln w="9525">
            <a:solidFill>
              <a:srgbClr val="800080"/>
            </a:solidFill>
            <a:miter lim="800000"/>
            <a:headEnd/>
            <a:tailEnd/>
          </a:ln>
        </p:spPr>
        <p:txBody>
          <a:bodyPr wrap="none"/>
          <a:lstStyle/>
          <a:p>
            <a:endParaRPr lang="zh-CN" altLang="en-US"/>
          </a:p>
        </p:txBody>
      </p:sp>
      <p:sp>
        <p:nvSpPr>
          <p:cNvPr id="24593" name="Line 16"/>
          <p:cNvSpPr>
            <a:spLocks noChangeShapeType="1"/>
          </p:cNvSpPr>
          <p:nvPr/>
        </p:nvSpPr>
        <p:spPr bwMode="auto">
          <a:xfrm>
            <a:off x="2819400" y="2590800"/>
            <a:ext cx="0" cy="609600"/>
          </a:xfrm>
          <a:prstGeom prst="line">
            <a:avLst/>
          </a:prstGeom>
          <a:noFill/>
          <a:ln w="9525">
            <a:solidFill>
              <a:srgbClr val="800080"/>
            </a:solidFill>
            <a:miter lim="800000"/>
            <a:headEnd/>
            <a:tailEnd/>
          </a:ln>
        </p:spPr>
        <p:txBody>
          <a:bodyPr wrap="none"/>
          <a:lstStyle/>
          <a:p>
            <a:endParaRPr lang="zh-CN" altLang="en-US"/>
          </a:p>
        </p:txBody>
      </p:sp>
      <p:sp>
        <p:nvSpPr>
          <p:cNvPr id="24594" name="Line 17"/>
          <p:cNvSpPr>
            <a:spLocks noChangeShapeType="1"/>
          </p:cNvSpPr>
          <p:nvPr/>
        </p:nvSpPr>
        <p:spPr bwMode="auto">
          <a:xfrm>
            <a:off x="2819400" y="3276600"/>
            <a:ext cx="0" cy="2590800"/>
          </a:xfrm>
          <a:prstGeom prst="line">
            <a:avLst/>
          </a:prstGeom>
          <a:noFill/>
          <a:ln w="9525">
            <a:solidFill>
              <a:srgbClr val="800080"/>
            </a:solidFill>
            <a:miter lim="800000"/>
            <a:headEnd/>
            <a:tailEnd/>
          </a:ln>
        </p:spPr>
        <p:txBody>
          <a:bodyPr wrap="none"/>
          <a:lstStyle/>
          <a:p>
            <a:endParaRPr lang="zh-CN" altLang="en-US"/>
          </a:p>
        </p:txBody>
      </p:sp>
      <p:sp>
        <p:nvSpPr>
          <p:cNvPr id="24595" name="Text Box 18"/>
          <p:cNvSpPr txBox="1">
            <a:spLocks noChangeArrowheads="1"/>
          </p:cNvSpPr>
          <p:nvPr/>
        </p:nvSpPr>
        <p:spPr bwMode="auto">
          <a:xfrm>
            <a:off x="2286000" y="2667000"/>
            <a:ext cx="304800" cy="466725"/>
          </a:xfrm>
          <a:prstGeom prst="rect">
            <a:avLst/>
          </a:prstGeom>
          <a:noFill/>
          <a:ln w="9525">
            <a:solidFill>
              <a:schemeClr val="bg1"/>
            </a:solidFill>
            <a:miter lim="800000"/>
            <a:headEnd/>
            <a:tailEnd/>
          </a:ln>
        </p:spPr>
        <p:txBody>
          <a:bodyPr>
            <a:spAutoFit/>
          </a:bodyPr>
          <a:lstStyle/>
          <a:p>
            <a:pPr>
              <a:buFontTx/>
              <a:buNone/>
            </a:pPr>
            <a:r>
              <a:rPr lang="en-US" altLang="zh-CN" sz="2400" i="1">
                <a:solidFill>
                  <a:srgbClr val="800080"/>
                </a:solidFill>
              </a:rPr>
              <a:t>0</a:t>
            </a:r>
            <a:endParaRPr lang="en-US" altLang="zh-CN" sz="2400" i="1" baseline="-25000">
              <a:solidFill>
                <a:srgbClr val="800080"/>
              </a:solidFill>
            </a:endParaRPr>
          </a:p>
        </p:txBody>
      </p:sp>
      <p:sp>
        <p:nvSpPr>
          <p:cNvPr id="24596" name="Text Box 19"/>
          <p:cNvSpPr txBox="1">
            <a:spLocks noChangeArrowheads="1"/>
          </p:cNvSpPr>
          <p:nvPr/>
        </p:nvSpPr>
        <p:spPr bwMode="auto">
          <a:xfrm>
            <a:off x="3048000" y="2667000"/>
            <a:ext cx="304800" cy="466725"/>
          </a:xfrm>
          <a:prstGeom prst="rect">
            <a:avLst/>
          </a:prstGeom>
          <a:noFill/>
          <a:ln w="9525">
            <a:solidFill>
              <a:schemeClr val="bg1"/>
            </a:solidFill>
            <a:miter lim="800000"/>
            <a:headEnd/>
            <a:tailEnd/>
          </a:ln>
        </p:spPr>
        <p:txBody>
          <a:bodyPr>
            <a:spAutoFit/>
          </a:bodyPr>
          <a:lstStyle/>
          <a:p>
            <a:pPr>
              <a:buFontTx/>
              <a:buNone/>
            </a:pPr>
            <a:r>
              <a:rPr lang="en-US" altLang="zh-CN" sz="2400" i="1">
                <a:solidFill>
                  <a:srgbClr val="800080"/>
                </a:solidFill>
              </a:rPr>
              <a:t>1</a:t>
            </a:r>
            <a:endParaRPr lang="en-US" altLang="zh-CN" sz="2400" i="1" baseline="-25000">
              <a:solidFill>
                <a:srgbClr val="800080"/>
              </a:solidFill>
            </a:endParaRPr>
          </a:p>
        </p:txBody>
      </p:sp>
      <p:sp>
        <p:nvSpPr>
          <p:cNvPr id="24597" name="Line 20"/>
          <p:cNvSpPr>
            <a:spLocks noChangeShapeType="1"/>
          </p:cNvSpPr>
          <p:nvPr/>
        </p:nvSpPr>
        <p:spPr bwMode="auto">
          <a:xfrm>
            <a:off x="914400" y="3657600"/>
            <a:ext cx="304800" cy="0"/>
          </a:xfrm>
          <a:prstGeom prst="line">
            <a:avLst/>
          </a:prstGeom>
          <a:noFill/>
          <a:ln w="9525">
            <a:solidFill>
              <a:srgbClr val="800080"/>
            </a:solidFill>
            <a:miter lim="800000"/>
            <a:headEnd/>
            <a:tailEnd type="triangle" w="med" len="med"/>
          </a:ln>
        </p:spPr>
        <p:txBody>
          <a:bodyPr wrap="none"/>
          <a:lstStyle/>
          <a:p>
            <a:endParaRPr lang="zh-CN" altLang="en-US"/>
          </a:p>
        </p:txBody>
      </p:sp>
      <p:sp>
        <p:nvSpPr>
          <p:cNvPr id="24598" name="Text Box 21"/>
          <p:cNvSpPr txBox="1">
            <a:spLocks noChangeArrowheads="1"/>
          </p:cNvSpPr>
          <p:nvPr/>
        </p:nvSpPr>
        <p:spPr bwMode="auto">
          <a:xfrm>
            <a:off x="2209800" y="3352800"/>
            <a:ext cx="561975" cy="466725"/>
          </a:xfrm>
          <a:prstGeom prst="rect">
            <a:avLst/>
          </a:prstGeom>
          <a:noFill/>
          <a:ln w="9525">
            <a:solidFill>
              <a:schemeClr val="bg1"/>
            </a:solidFill>
            <a:miter lim="800000"/>
            <a:headEnd/>
            <a:tailEnd/>
          </a:ln>
        </p:spPr>
        <p:txBody>
          <a:bodyPr>
            <a:spAutoFit/>
          </a:bodyPr>
          <a:lstStyle/>
          <a:p>
            <a:pPr>
              <a:buFontTx/>
              <a:buNone/>
            </a:pPr>
            <a:r>
              <a:rPr lang="en-US" altLang="zh-CN" sz="2400" i="1">
                <a:solidFill>
                  <a:srgbClr val="800080"/>
                </a:solidFill>
              </a:rPr>
              <a:t>q</a:t>
            </a:r>
            <a:r>
              <a:rPr lang="en-US" altLang="zh-CN" sz="2400" i="1" baseline="-25000">
                <a:solidFill>
                  <a:srgbClr val="800080"/>
                </a:solidFill>
              </a:rPr>
              <a:t>2</a:t>
            </a:r>
          </a:p>
        </p:txBody>
      </p:sp>
      <p:sp>
        <p:nvSpPr>
          <p:cNvPr id="24599" name="Text Box 22"/>
          <p:cNvSpPr txBox="1">
            <a:spLocks noChangeArrowheads="1"/>
          </p:cNvSpPr>
          <p:nvPr/>
        </p:nvSpPr>
        <p:spPr bwMode="auto">
          <a:xfrm>
            <a:off x="3048000" y="3352800"/>
            <a:ext cx="587375" cy="466725"/>
          </a:xfrm>
          <a:prstGeom prst="rect">
            <a:avLst/>
          </a:prstGeom>
          <a:noFill/>
          <a:ln w="9525">
            <a:solidFill>
              <a:schemeClr val="bg1"/>
            </a:solidFill>
            <a:miter lim="800000"/>
            <a:headEnd/>
            <a:tailEnd/>
          </a:ln>
        </p:spPr>
        <p:txBody>
          <a:bodyPr>
            <a:spAutoFit/>
          </a:bodyPr>
          <a:lstStyle/>
          <a:p>
            <a:pPr>
              <a:buFontTx/>
              <a:buNone/>
            </a:pPr>
            <a:r>
              <a:rPr lang="en-US" altLang="zh-CN" sz="2400" i="1">
                <a:solidFill>
                  <a:srgbClr val="800080"/>
                </a:solidFill>
              </a:rPr>
              <a:t>q</a:t>
            </a:r>
            <a:r>
              <a:rPr lang="en-US" altLang="zh-CN" sz="2400" i="1" baseline="-25000">
                <a:solidFill>
                  <a:srgbClr val="800080"/>
                </a:solidFill>
              </a:rPr>
              <a:t>1</a:t>
            </a:r>
          </a:p>
        </p:txBody>
      </p:sp>
      <p:sp>
        <p:nvSpPr>
          <p:cNvPr id="24600" name="Text Box 23"/>
          <p:cNvSpPr txBox="1">
            <a:spLocks noChangeArrowheads="1"/>
          </p:cNvSpPr>
          <p:nvPr/>
        </p:nvSpPr>
        <p:spPr bwMode="auto">
          <a:xfrm>
            <a:off x="2209800" y="3962400"/>
            <a:ext cx="561975" cy="466725"/>
          </a:xfrm>
          <a:prstGeom prst="rect">
            <a:avLst/>
          </a:prstGeom>
          <a:noFill/>
          <a:ln w="9525">
            <a:solidFill>
              <a:schemeClr val="bg1"/>
            </a:solidFill>
            <a:miter lim="800000"/>
            <a:headEnd/>
            <a:tailEnd/>
          </a:ln>
        </p:spPr>
        <p:txBody>
          <a:bodyPr>
            <a:spAutoFit/>
          </a:bodyPr>
          <a:lstStyle/>
          <a:p>
            <a:pPr>
              <a:buFontTx/>
              <a:buNone/>
            </a:pPr>
            <a:r>
              <a:rPr lang="en-US" altLang="zh-CN" sz="2400" i="1">
                <a:solidFill>
                  <a:srgbClr val="800080"/>
                </a:solidFill>
              </a:rPr>
              <a:t>q</a:t>
            </a:r>
            <a:r>
              <a:rPr lang="en-US" altLang="zh-CN" sz="2400" i="1" baseline="-25000">
                <a:solidFill>
                  <a:srgbClr val="800080"/>
                </a:solidFill>
              </a:rPr>
              <a:t>3</a:t>
            </a:r>
          </a:p>
        </p:txBody>
      </p:sp>
      <p:sp>
        <p:nvSpPr>
          <p:cNvPr id="24601" name="Text Box 24"/>
          <p:cNvSpPr txBox="1">
            <a:spLocks noChangeArrowheads="1"/>
          </p:cNvSpPr>
          <p:nvPr/>
        </p:nvSpPr>
        <p:spPr bwMode="auto">
          <a:xfrm>
            <a:off x="3048000" y="3962400"/>
            <a:ext cx="587375" cy="466725"/>
          </a:xfrm>
          <a:prstGeom prst="rect">
            <a:avLst/>
          </a:prstGeom>
          <a:noFill/>
          <a:ln w="9525">
            <a:solidFill>
              <a:schemeClr val="bg1"/>
            </a:solidFill>
            <a:miter lim="800000"/>
            <a:headEnd/>
            <a:tailEnd/>
          </a:ln>
        </p:spPr>
        <p:txBody>
          <a:bodyPr>
            <a:spAutoFit/>
          </a:bodyPr>
          <a:lstStyle/>
          <a:p>
            <a:pPr>
              <a:buFontTx/>
              <a:buNone/>
            </a:pPr>
            <a:r>
              <a:rPr lang="en-US" altLang="zh-CN" sz="2400" i="1">
                <a:solidFill>
                  <a:srgbClr val="800080"/>
                </a:solidFill>
              </a:rPr>
              <a:t>q</a:t>
            </a:r>
            <a:r>
              <a:rPr lang="en-US" altLang="zh-CN" sz="2400" i="1" baseline="-25000">
                <a:solidFill>
                  <a:srgbClr val="800080"/>
                </a:solidFill>
              </a:rPr>
              <a:t>0</a:t>
            </a:r>
          </a:p>
        </p:txBody>
      </p:sp>
      <p:sp>
        <p:nvSpPr>
          <p:cNvPr id="24602" name="Text Box 25"/>
          <p:cNvSpPr txBox="1">
            <a:spLocks noChangeArrowheads="1"/>
          </p:cNvSpPr>
          <p:nvPr/>
        </p:nvSpPr>
        <p:spPr bwMode="auto">
          <a:xfrm>
            <a:off x="2209800" y="4562475"/>
            <a:ext cx="561975" cy="466725"/>
          </a:xfrm>
          <a:prstGeom prst="rect">
            <a:avLst/>
          </a:prstGeom>
          <a:noFill/>
          <a:ln w="9525">
            <a:solidFill>
              <a:schemeClr val="bg1"/>
            </a:solidFill>
            <a:miter lim="800000"/>
            <a:headEnd/>
            <a:tailEnd/>
          </a:ln>
        </p:spPr>
        <p:txBody>
          <a:bodyPr>
            <a:spAutoFit/>
          </a:bodyPr>
          <a:lstStyle/>
          <a:p>
            <a:pPr>
              <a:buFontTx/>
              <a:buNone/>
            </a:pPr>
            <a:r>
              <a:rPr lang="en-US" altLang="zh-CN" sz="2400" i="1">
                <a:solidFill>
                  <a:srgbClr val="800080"/>
                </a:solidFill>
              </a:rPr>
              <a:t>q</a:t>
            </a:r>
            <a:r>
              <a:rPr lang="en-US" altLang="zh-CN" sz="2400" i="1" baseline="-25000">
                <a:solidFill>
                  <a:srgbClr val="800080"/>
                </a:solidFill>
              </a:rPr>
              <a:t>0</a:t>
            </a:r>
          </a:p>
        </p:txBody>
      </p:sp>
      <p:sp>
        <p:nvSpPr>
          <p:cNvPr id="24603" name="Text Box 26"/>
          <p:cNvSpPr txBox="1">
            <a:spLocks noChangeArrowheads="1"/>
          </p:cNvSpPr>
          <p:nvPr/>
        </p:nvSpPr>
        <p:spPr bwMode="auto">
          <a:xfrm>
            <a:off x="3048000" y="4562475"/>
            <a:ext cx="515938" cy="466725"/>
          </a:xfrm>
          <a:prstGeom prst="rect">
            <a:avLst/>
          </a:prstGeom>
          <a:noFill/>
          <a:ln w="9525">
            <a:solidFill>
              <a:schemeClr val="bg1"/>
            </a:solidFill>
            <a:miter lim="800000"/>
            <a:headEnd/>
            <a:tailEnd/>
          </a:ln>
        </p:spPr>
        <p:txBody>
          <a:bodyPr>
            <a:spAutoFit/>
          </a:bodyPr>
          <a:lstStyle/>
          <a:p>
            <a:pPr>
              <a:buFontTx/>
              <a:buNone/>
            </a:pPr>
            <a:r>
              <a:rPr lang="en-US" altLang="zh-CN" sz="2400" i="1">
                <a:solidFill>
                  <a:srgbClr val="800080"/>
                </a:solidFill>
              </a:rPr>
              <a:t>q</a:t>
            </a:r>
            <a:r>
              <a:rPr lang="en-US" altLang="zh-CN" sz="2400" i="1" baseline="-25000">
                <a:solidFill>
                  <a:srgbClr val="800080"/>
                </a:solidFill>
              </a:rPr>
              <a:t>3</a:t>
            </a:r>
          </a:p>
        </p:txBody>
      </p:sp>
      <p:sp>
        <p:nvSpPr>
          <p:cNvPr id="24604" name="Text Box 27"/>
          <p:cNvSpPr txBox="1">
            <a:spLocks noChangeArrowheads="1"/>
          </p:cNvSpPr>
          <p:nvPr/>
        </p:nvSpPr>
        <p:spPr bwMode="auto">
          <a:xfrm>
            <a:off x="2209800" y="5172075"/>
            <a:ext cx="561975" cy="466725"/>
          </a:xfrm>
          <a:prstGeom prst="rect">
            <a:avLst/>
          </a:prstGeom>
          <a:noFill/>
          <a:ln w="9525">
            <a:solidFill>
              <a:schemeClr val="bg1"/>
            </a:solidFill>
            <a:miter lim="800000"/>
            <a:headEnd/>
            <a:tailEnd/>
          </a:ln>
        </p:spPr>
        <p:txBody>
          <a:bodyPr>
            <a:spAutoFit/>
          </a:bodyPr>
          <a:lstStyle/>
          <a:p>
            <a:pPr>
              <a:buFontTx/>
              <a:buNone/>
            </a:pPr>
            <a:r>
              <a:rPr lang="en-US" altLang="zh-CN" sz="2400" i="1">
                <a:solidFill>
                  <a:srgbClr val="800080"/>
                </a:solidFill>
              </a:rPr>
              <a:t>q</a:t>
            </a:r>
            <a:r>
              <a:rPr lang="en-US" altLang="zh-CN" sz="2400" i="1" baseline="-25000">
                <a:solidFill>
                  <a:srgbClr val="800080"/>
                </a:solidFill>
              </a:rPr>
              <a:t>1</a:t>
            </a:r>
          </a:p>
        </p:txBody>
      </p:sp>
      <p:sp>
        <p:nvSpPr>
          <p:cNvPr id="24605" name="Text Box 28"/>
          <p:cNvSpPr txBox="1">
            <a:spLocks noChangeArrowheads="1"/>
          </p:cNvSpPr>
          <p:nvPr/>
        </p:nvSpPr>
        <p:spPr bwMode="auto">
          <a:xfrm>
            <a:off x="3048000" y="5172075"/>
            <a:ext cx="515938" cy="466725"/>
          </a:xfrm>
          <a:prstGeom prst="rect">
            <a:avLst/>
          </a:prstGeom>
          <a:noFill/>
          <a:ln w="9525">
            <a:solidFill>
              <a:schemeClr val="bg1"/>
            </a:solidFill>
            <a:miter lim="800000"/>
            <a:headEnd/>
            <a:tailEnd/>
          </a:ln>
        </p:spPr>
        <p:txBody>
          <a:bodyPr>
            <a:spAutoFit/>
          </a:bodyPr>
          <a:lstStyle/>
          <a:p>
            <a:pPr>
              <a:buFontTx/>
              <a:buNone/>
            </a:pPr>
            <a:r>
              <a:rPr lang="en-US" altLang="zh-CN" sz="2400" i="1">
                <a:solidFill>
                  <a:srgbClr val="800080"/>
                </a:solidFill>
              </a:rPr>
              <a:t>q</a:t>
            </a:r>
            <a:r>
              <a:rPr lang="en-US" altLang="zh-CN" sz="2400" i="1" baseline="-25000">
                <a:solidFill>
                  <a:srgbClr val="800080"/>
                </a:solidFill>
              </a:rPr>
              <a:t>2</a:t>
            </a:r>
          </a:p>
        </p:txBody>
      </p:sp>
      <p:sp>
        <p:nvSpPr>
          <p:cNvPr id="24606" name="Rectangle 29"/>
          <p:cNvSpPr>
            <a:spLocks noChangeArrowheads="1"/>
          </p:cNvSpPr>
          <p:nvPr/>
        </p:nvSpPr>
        <p:spPr bwMode="auto">
          <a:xfrm>
            <a:off x="3851275" y="3195638"/>
            <a:ext cx="4572000" cy="3293209"/>
          </a:xfrm>
          <a:prstGeom prst="rect">
            <a:avLst/>
          </a:prstGeom>
          <a:noFill/>
          <a:ln w="9525">
            <a:noFill/>
            <a:miter lim="800000"/>
            <a:headEnd/>
            <a:tailEnd/>
          </a:ln>
        </p:spPr>
        <p:txBody>
          <a:bodyPr>
            <a:spAutoFit/>
          </a:bodyPr>
          <a:lstStyle/>
          <a:p>
            <a:pPr>
              <a:spcBef>
                <a:spcPct val="50000"/>
              </a:spcBef>
              <a:buFont typeface="Symbol" pitchFamily="18" charset="2"/>
              <a:buChar char="-"/>
            </a:pPr>
            <a:r>
              <a:rPr lang="en-US" altLang="zh-CN" sz="2800" dirty="0">
                <a:solidFill>
                  <a:srgbClr val="800080"/>
                </a:solidFill>
              </a:rPr>
              <a:t> </a:t>
            </a:r>
            <a:r>
              <a:rPr lang="zh-CN" altLang="en-US" sz="2800" dirty="0">
                <a:solidFill>
                  <a:srgbClr val="800080"/>
                </a:solidFill>
              </a:rPr>
              <a:t>举例 </a:t>
            </a:r>
          </a:p>
          <a:p>
            <a:pPr>
              <a:spcBef>
                <a:spcPct val="50000"/>
              </a:spcBef>
              <a:buFont typeface="Wingdings" pitchFamily="2" charset="2"/>
              <a:buNone/>
            </a:pPr>
            <a:r>
              <a:rPr lang="zh-CN" altLang="en-US" sz="2400" i="1" dirty="0">
                <a:sym typeface="Symbol" pitchFamily="18" charset="2"/>
              </a:rPr>
              <a:t>     </a:t>
            </a:r>
            <a:r>
              <a:rPr lang="en-US" altLang="zh-CN" sz="2400" i="1" dirty="0" smtClean="0">
                <a:sym typeface="Symbol" pitchFamily="18" charset="2"/>
              </a:rPr>
              <a:t>f(</a:t>
            </a:r>
            <a:r>
              <a:rPr lang="en-US" altLang="zh-CN" sz="2400" i="1" dirty="0" smtClean="0"/>
              <a:t>q</a:t>
            </a:r>
            <a:r>
              <a:rPr lang="en-US" altLang="zh-CN" sz="2400" i="1" baseline="-25000" dirty="0" smtClean="0"/>
              <a:t>0 </a:t>
            </a:r>
            <a:r>
              <a:rPr lang="en-US" altLang="zh-CN" sz="2400" i="1" dirty="0">
                <a:sym typeface="Symbol" pitchFamily="18" charset="2"/>
              </a:rPr>
              <a:t>, )</a:t>
            </a:r>
            <a:r>
              <a:rPr lang="en-US" altLang="zh-CN" sz="2400" i="1" baseline="-25000" dirty="0"/>
              <a:t>  </a:t>
            </a:r>
            <a:r>
              <a:rPr lang="en-US" altLang="zh-CN" sz="2400" i="1" dirty="0">
                <a:sym typeface="Symbol" pitchFamily="18" charset="2"/>
              </a:rPr>
              <a:t>= </a:t>
            </a:r>
            <a:r>
              <a:rPr lang="en-US" altLang="zh-CN" sz="2400" i="1" dirty="0"/>
              <a:t>q</a:t>
            </a:r>
            <a:r>
              <a:rPr lang="en-US" altLang="zh-CN" sz="2400" i="1" baseline="-25000" dirty="0"/>
              <a:t>0 </a:t>
            </a:r>
            <a:endParaRPr lang="en-US" altLang="zh-CN" sz="2400" i="1" dirty="0">
              <a:sym typeface="Symbol" pitchFamily="18" charset="2"/>
            </a:endParaRPr>
          </a:p>
          <a:p>
            <a:pPr>
              <a:spcBef>
                <a:spcPct val="50000"/>
              </a:spcBef>
              <a:buFont typeface="Wingdings" pitchFamily="2" charset="2"/>
              <a:buNone/>
            </a:pPr>
            <a:r>
              <a:rPr lang="en-US" altLang="zh-CN" sz="2400" i="1" dirty="0">
                <a:sym typeface="Symbol" pitchFamily="18" charset="2"/>
              </a:rPr>
              <a:t>     </a:t>
            </a:r>
            <a:r>
              <a:rPr lang="en-US" altLang="zh-CN" sz="2400" i="1" dirty="0" smtClean="0">
                <a:sym typeface="Symbol" pitchFamily="18" charset="2"/>
              </a:rPr>
              <a:t>f(</a:t>
            </a:r>
            <a:r>
              <a:rPr lang="en-US" altLang="zh-CN" sz="2400" i="1" dirty="0" smtClean="0"/>
              <a:t>q</a:t>
            </a:r>
            <a:r>
              <a:rPr lang="en-US" altLang="zh-CN" sz="2400" i="1" baseline="-25000" dirty="0" smtClean="0"/>
              <a:t>0 </a:t>
            </a:r>
            <a:r>
              <a:rPr lang="en-US" altLang="zh-CN" sz="2400" i="1" dirty="0">
                <a:sym typeface="Symbol" pitchFamily="18" charset="2"/>
              </a:rPr>
              <a:t>, 0)</a:t>
            </a:r>
            <a:r>
              <a:rPr lang="en-US" altLang="zh-CN" sz="2400" i="1" baseline="-25000" dirty="0"/>
              <a:t> </a:t>
            </a:r>
            <a:r>
              <a:rPr lang="en-US" altLang="zh-CN" sz="2400" i="1" dirty="0">
                <a:sym typeface="Symbol" pitchFamily="18" charset="2"/>
              </a:rPr>
              <a:t>= </a:t>
            </a:r>
            <a:r>
              <a:rPr lang="en-US" altLang="zh-CN" sz="2400" i="1" dirty="0" smtClean="0">
                <a:sym typeface="Symbol" pitchFamily="18" charset="2"/>
              </a:rPr>
              <a:t>f </a:t>
            </a:r>
            <a:r>
              <a:rPr lang="en-US" altLang="zh-CN" sz="2400" i="1" dirty="0">
                <a:sym typeface="Symbol" pitchFamily="18" charset="2"/>
              </a:rPr>
              <a:t>(</a:t>
            </a:r>
            <a:r>
              <a:rPr lang="en-US" altLang="zh-CN" sz="2400" i="1" dirty="0"/>
              <a:t>q</a:t>
            </a:r>
            <a:r>
              <a:rPr lang="en-US" altLang="zh-CN" sz="2400" i="1" baseline="-25000" dirty="0"/>
              <a:t>0 </a:t>
            </a:r>
            <a:r>
              <a:rPr lang="en-US" altLang="zh-CN" sz="2400" i="1" dirty="0">
                <a:sym typeface="Symbol" pitchFamily="18" charset="2"/>
              </a:rPr>
              <a:t>, 0)</a:t>
            </a:r>
            <a:r>
              <a:rPr lang="en-US" altLang="zh-CN" sz="2400" i="1" baseline="-25000" dirty="0"/>
              <a:t> </a:t>
            </a:r>
            <a:r>
              <a:rPr lang="en-US" altLang="zh-CN" sz="2400" i="1" dirty="0">
                <a:sym typeface="Symbol" pitchFamily="18" charset="2"/>
              </a:rPr>
              <a:t>= </a:t>
            </a:r>
            <a:r>
              <a:rPr lang="en-US" altLang="zh-CN" sz="2400" i="1" dirty="0"/>
              <a:t>q</a:t>
            </a:r>
            <a:r>
              <a:rPr lang="en-US" altLang="zh-CN" sz="2400" i="1" baseline="-25000" dirty="0"/>
              <a:t>2</a:t>
            </a:r>
          </a:p>
          <a:p>
            <a:pPr>
              <a:spcBef>
                <a:spcPct val="50000"/>
              </a:spcBef>
              <a:buFont typeface="Wingdings" pitchFamily="2" charset="2"/>
              <a:buNone/>
            </a:pPr>
            <a:r>
              <a:rPr lang="en-US" altLang="zh-CN" sz="2400" i="1" dirty="0">
                <a:sym typeface="Symbol" pitchFamily="18" charset="2"/>
              </a:rPr>
              <a:t>     </a:t>
            </a:r>
            <a:r>
              <a:rPr lang="en-US" altLang="zh-CN" sz="2400" i="1" dirty="0" smtClean="0">
                <a:sym typeface="Symbol" pitchFamily="18" charset="2"/>
              </a:rPr>
              <a:t>f(</a:t>
            </a:r>
            <a:r>
              <a:rPr lang="en-US" altLang="zh-CN" sz="2400" i="1" dirty="0" smtClean="0"/>
              <a:t>q</a:t>
            </a:r>
            <a:r>
              <a:rPr lang="en-US" altLang="zh-CN" sz="2400" i="1" baseline="-25000" dirty="0" smtClean="0"/>
              <a:t>0 </a:t>
            </a:r>
            <a:r>
              <a:rPr lang="en-US" altLang="zh-CN" sz="2400" i="1" dirty="0">
                <a:sym typeface="Symbol" pitchFamily="18" charset="2"/>
              </a:rPr>
              <a:t>, 00)</a:t>
            </a:r>
            <a:r>
              <a:rPr lang="en-US" altLang="zh-CN" sz="2400" i="1" baseline="-25000" dirty="0"/>
              <a:t> </a:t>
            </a:r>
            <a:r>
              <a:rPr lang="en-US" altLang="zh-CN" sz="2400" i="1" dirty="0">
                <a:sym typeface="Symbol" pitchFamily="18" charset="2"/>
              </a:rPr>
              <a:t>= </a:t>
            </a:r>
            <a:r>
              <a:rPr lang="en-US" altLang="zh-CN" sz="2400" i="1" dirty="0" smtClean="0">
                <a:sym typeface="Symbol" pitchFamily="18" charset="2"/>
              </a:rPr>
              <a:t>f(</a:t>
            </a:r>
            <a:r>
              <a:rPr lang="en-US" altLang="zh-CN" sz="2400" i="1" dirty="0" smtClean="0"/>
              <a:t>q</a:t>
            </a:r>
            <a:r>
              <a:rPr lang="en-US" altLang="zh-CN" sz="2400" i="1" baseline="-25000" dirty="0" smtClean="0"/>
              <a:t>2 </a:t>
            </a:r>
            <a:r>
              <a:rPr lang="en-US" altLang="zh-CN" sz="2400" i="1" dirty="0">
                <a:sym typeface="Symbol" pitchFamily="18" charset="2"/>
              </a:rPr>
              <a:t>, 0)</a:t>
            </a:r>
            <a:r>
              <a:rPr lang="en-US" altLang="zh-CN" sz="2400" i="1" baseline="-25000" dirty="0"/>
              <a:t> </a:t>
            </a:r>
            <a:r>
              <a:rPr lang="en-US" altLang="zh-CN" sz="2400" i="1" dirty="0">
                <a:sym typeface="Symbol" pitchFamily="18" charset="2"/>
              </a:rPr>
              <a:t>= </a:t>
            </a:r>
            <a:r>
              <a:rPr lang="en-US" altLang="zh-CN" sz="2400" i="1" dirty="0"/>
              <a:t>q</a:t>
            </a:r>
            <a:r>
              <a:rPr lang="en-US" altLang="zh-CN" sz="2400" i="1" baseline="-25000" dirty="0"/>
              <a:t>0</a:t>
            </a:r>
          </a:p>
          <a:p>
            <a:pPr>
              <a:spcBef>
                <a:spcPct val="50000"/>
              </a:spcBef>
              <a:buFont typeface="Wingdings" pitchFamily="2" charset="2"/>
              <a:buNone/>
            </a:pPr>
            <a:r>
              <a:rPr lang="en-US" altLang="zh-CN" sz="2400" i="1" dirty="0">
                <a:sym typeface="Symbol" pitchFamily="18" charset="2"/>
              </a:rPr>
              <a:t>     </a:t>
            </a:r>
            <a:r>
              <a:rPr lang="en-US" altLang="zh-CN" sz="2400" i="1" dirty="0" smtClean="0">
                <a:sym typeface="Symbol" pitchFamily="18" charset="2"/>
              </a:rPr>
              <a:t>f(</a:t>
            </a:r>
            <a:r>
              <a:rPr lang="en-US" altLang="zh-CN" sz="2400" i="1" dirty="0" smtClean="0"/>
              <a:t>q</a:t>
            </a:r>
            <a:r>
              <a:rPr lang="en-US" altLang="zh-CN" sz="2400" i="1" baseline="-25000" dirty="0" smtClean="0"/>
              <a:t>0 </a:t>
            </a:r>
            <a:r>
              <a:rPr lang="en-US" altLang="zh-CN" sz="2400" i="1" dirty="0">
                <a:sym typeface="Symbol" pitchFamily="18" charset="2"/>
              </a:rPr>
              <a:t>, 001)</a:t>
            </a:r>
            <a:r>
              <a:rPr lang="en-US" altLang="zh-CN" sz="2400" i="1" baseline="-25000" dirty="0"/>
              <a:t> </a:t>
            </a:r>
            <a:r>
              <a:rPr lang="en-US" altLang="zh-CN" sz="2400" i="1" dirty="0">
                <a:sym typeface="Symbol" pitchFamily="18" charset="2"/>
              </a:rPr>
              <a:t>= </a:t>
            </a:r>
            <a:r>
              <a:rPr lang="en-US" altLang="zh-CN" sz="2400" i="1" dirty="0" smtClean="0">
                <a:sym typeface="Symbol" pitchFamily="18" charset="2"/>
              </a:rPr>
              <a:t>f </a:t>
            </a:r>
            <a:r>
              <a:rPr lang="en-US" altLang="zh-CN" sz="2400" i="1" dirty="0">
                <a:sym typeface="Symbol" pitchFamily="18" charset="2"/>
              </a:rPr>
              <a:t>(</a:t>
            </a:r>
            <a:r>
              <a:rPr lang="en-US" altLang="zh-CN" sz="2400" i="1" dirty="0"/>
              <a:t>q</a:t>
            </a:r>
            <a:r>
              <a:rPr lang="en-US" altLang="zh-CN" sz="2400" i="1" baseline="-25000" dirty="0"/>
              <a:t>0 </a:t>
            </a:r>
            <a:r>
              <a:rPr lang="en-US" altLang="zh-CN" sz="2400" i="1" dirty="0">
                <a:sym typeface="Symbol" pitchFamily="18" charset="2"/>
              </a:rPr>
              <a:t>, 1)</a:t>
            </a:r>
            <a:r>
              <a:rPr lang="en-US" altLang="zh-CN" sz="2400" i="1" baseline="-25000" dirty="0"/>
              <a:t> </a:t>
            </a:r>
            <a:r>
              <a:rPr lang="en-US" altLang="zh-CN" sz="2400" i="1" dirty="0">
                <a:sym typeface="Symbol" pitchFamily="18" charset="2"/>
              </a:rPr>
              <a:t>= </a:t>
            </a:r>
            <a:r>
              <a:rPr lang="en-US" altLang="zh-CN" sz="2400" i="1" dirty="0"/>
              <a:t>q</a:t>
            </a:r>
            <a:r>
              <a:rPr lang="en-US" altLang="zh-CN" sz="2400" i="1" baseline="-25000" dirty="0"/>
              <a:t>1</a:t>
            </a:r>
          </a:p>
          <a:p>
            <a:pPr>
              <a:spcBef>
                <a:spcPct val="50000"/>
              </a:spcBef>
              <a:buFont typeface="Wingdings" pitchFamily="2" charset="2"/>
              <a:buNone/>
            </a:pPr>
            <a:r>
              <a:rPr lang="en-US" altLang="zh-CN" sz="2400" i="1" dirty="0">
                <a:sym typeface="Symbol" pitchFamily="18" charset="2"/>
              </a:rPr>
              <a:t>     </a:t>
            </a:r>
            <a:r>
              <a:rPr lang="en-US" altLang="zh-CN" sz="2400" i="1" dirty="0" smtClean="0">
                <a:sym typeface="Symbol" pitchFamily="18" charset="2"/>
              </a:rPr>
              <a:t>f(</a:t>
            </a:r>
            <a:r>
              <a:rPr lang="en-US" altLang="zh-CN" sz="2400" i="1" dirty="0" smtClean="0"/>
              <a:t>q</a:t>
            </a:r>
            <a:r>
              <a:rPr lang="en-US" altLang="zh-CN" sz="2400" i="1" baseline="-25000" dirty="0" smtClean="0"/>
              <a:t>0 </a:t>
            </a:r>
            <a:r>
              <a:rPr lang="en-US" altLang="zh-CN" sz="2400" i="1" dirty="0">
                <a:sym typeface="Symbol" pitchFamily="18" charset="2"/>
              </a:rPr>
              <a:t>, 0010)</a:t>
            </a:r>
            <a:r>
              <a:rPr lang="en-US" altLang="zh-CN" sz="2400" i="1" baseline="-25000" dirty="0"/>
              <a:t> </a:t>
            </a:r>
            <a:r>
              <a:rPr lang="en-US" altLang="zh-CN" sz="2400" i="1" dirty="0">
                <a:sym typeface="Symbol" pitchFamily="18" charset="2"/>
              </a:rPr>
              <a:t>= </a:t>
            </a:r>
            <a:r>
              <a:rPr lang="en-US" altLang="zh-CN" sz="2400" i="1" dirty="0" smtClean="0">
                <a:sym typeface="Symbol" pitchFamily="18" charset="2"/>
              </a:rPr>
              <a:t>f(</a:t>
            </a:r>
            <a:r>
              <a:rPr lang="en-US" altLang="zh-CN" sz="2400" i="1" dirty="0" smtClean="0"/>
              <a:t>q</a:t>
            </a:r>
            <a:r>
              <a:rPr lang="en-US" altLang="zh-CN" sz="2400" i="1" baseline="-25000" dirty="0" smtClean="0"/>
              <a:t>1 </a:t>
            </a:r>
            <a:r>
              <a:rPr lang="en-US" altLang="zh-CN" sz="2400" i="1" dirty="0">
                <a:sym typeface="Symbol" pitchFamily="18" charset="2"/>
              </a:rPr>
              <a:t>, 0)</a:t>
            </a:r>
            <a:r>
              <a:rPr lang="en-US" altLang="zh-CN" sz="2400" i="1" baseline="-25000" dirty="0"/>
              <a:t> </a:t>
            </a:r>
            <a:r>
              <a:rPr lang="en-US" altLang="zh-CN" sz="2400" i="1" dirty="0">
                <a:sym typeface="Symbol" pitchFamily="18" charset="2"/>
              </a:rPr>
              <a:t>= </a:t>
            </a:r>
            <a:r>
              <a:rPr lang="en-US" altLang="zh-CN" sz="2400" i="1" dirty="0"/>
              <a:t>q</a:t>
            </a:r>
            <a:r>
              <a:rPr lang="en-US" altLang="zh-CN" sz="2400" i="1" baseline="-25000" dirty="0"/>
              <a:t>3</a:t>
            </a:r>
          </a:p>
        </p:txBody>
      </p:sp>
      <p:graphicFrame>
        <p:nvGraphicFramePr>
          <p:cNvPr id="361502" name="Object 30"/>
          <p:cNvGraphicFramePr>
            <a:graphicFrameLocks noChangeAspect="1"/>
          </p:cNvGraphicFramePr>
          <p:nvPr/>
        </p:nvGraphicFramePr>
        <p:xfrm>
          <a:off x="5940425" y="1989138"/>
          <a:ext cx="2952750" cy="2344737"/>
        </p:xfrm>
        <a:graphic>
          <a:graphicData uri="http://schemas.openxmlformats.org/presentationml/2006/ole">
            <p:oleObj spid="_x0000_s600066" name="VISIO" r:id="rId3" imgW="3203640" imgH="2543040" progId="Visio.Drawing.11">
              <p:embed/>
            </p:oleObj>
          </a:graphicData>
        </a:graphic>
      </p:graphicFrame>
      <p:sp>
        <p:nvSpPr>
          <p:cNvPr id="24607" name="Text Box 32">
            <a:hlinkClick r:id="rId4" action="ppaction://hlinksldjump"/>
          </p:cNvPr>
          <p:cNvSpPr txBox="1">
            <a:spLocks noChangeArrowheads="1"/>
          </p:cNvSpPr>
          <p:nvPr/>
        </p:nvSpPr>
        <p:spPr bwMode="auto">
          <a:xfrm>
            <a:off x="827088" y="1268413"/>
            <a:ext cx="6481762" cy="579437"/>
          </a:xfrm>
          <a:prstGeom prst="rect">
            <a:avLst/>
          </a:prstGeom>
          <a:noFill/>
          <a:ln w="9525">
            <a:noFill/>
            <a:miter lim="800000"/>
            <a:headEnd/>
            <a:tailEnd/>
          </a:ln>
        </p:spPr>
        <p:txBody>
          <a:bodyPr>
            <a:spAutoFit/>
          </a:bodyPr>
          <a:lstStyle/>
          <a:p>
            <a:pPr>
              <a:buClr>
                <a:srgbClr val="800080"/>
              </a:buClr>
            </a:pPr>
            <a:r>
              <a:rPr lang="en-US" altLang="zh-CN">
                <a:solidFill>
                  <a:srgbClr val="800080"/>
                </a:solidFill>
                <a:latin typeface="楷体_GB2312" pitchFamily="49" charset="-122"/>
              </a:rPr>
              <a:t> </a:t>
            </a:r>
            <a:r>
              <a:rPr lang="zh-CN" altLang="en-US">
                <a:solidFill>
                  <a:srgbClr val="800080"/>
                </a:solidFill>
                <a:latin typeface="楷体_GB2312" pitchFamily="49" charset="-122"/>
              </a:rPr>
              <a:t>扩展转移函数适合于输入字符串</a:t>
            </a:r>
          </a:p>
        </p:txBody>
      </p:sp>
      <p:sp>
        <p:nvSpPr>
          <p:cNvPr id="24608" name="Rectangle 34"/>
          <p:cNvSpPr>
            <a:spLocks noChangeArrowheads="1"/>
          </p:cNvSpPr>
          <p:nvPr/>
        </p:nvSpPr>
        <p:spPr bwMode="auto">
          <a:xfrm>
            <a:off x="1476375" y="188913"/>
            <a:ext cx="4319588" cy="641350"/>
          </a:xfrm>
          <a:prstGeom prst="rect">
            <a:avLst/>
          </a:prstGeom>
          <a:noFill/>
          <a:ln w="9525" algn="ctr">
            <a:noFill/>
            <a:miter lim="800000"/>
            <a:headEnd/>
            <a:tailEnd/>
          </a:ln>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正规语言及其描述</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61502"/>
                                        </p:tgtEl>
                                        <p:attrNameLst>
                                          <p:attrName>style.visibility</p:attrName>
                                        </p:attrNameLst>
                                      </p:cBhvr>
                                      <p:to>
                                        <p:strVal val="visible"/>
                                      </p:to>
                                    </p:set>
                                    <p:animEffect transition="in" filter="slide(fromBottom)">
                                      <p:cBhvr>
                                        <p:cTn id="7" dur="500"/>
                                        <p:tgtEl>
                                          <p:spTgt spid="361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1026"/>
          <p:cNvSpPr>
            <a:spLocks noGrp="1" noChangeArrowheads="1"/>
          </p:cNvSpPr>
          <p:nvPr>
            <p:ph type="title"/>
          </p:nvPr>
        </p:nvSpPr>
        <p:spPr/>
        <p:txBody>
          <a:bodyPr/>
          <a:lstStyle/>
          <a:p>
            <a:endParaRPr lang="zh-CN" altLang="en-US"/>
          </a:p>
        </p:txBody>
      </p:sp>
      <p:sp>
        <p:nvSpPr>
          <p:cNvPr id="66563" name="Rectangle 1027"/>
          <p:cNvSpPr>
            <a:spLocks noGrp="1" noChangeArrowheads="1"/>
          </p:cNvSpPr>
          <p:nvPr>
            <p:ph type="body" idx="1"/>
          </p:nvPr>
        </p:nvSpPr>
        <p:spPr/>
        <p:txBody>
          <a:bodyPr/>
          <a:lstStyle/>
          <a:p>
            <a:pPr>
              <a:spcBef>
                <a:spcPct val="50000"/>
              </a:spcBef>
              <a:buFont typeface="Monotype Sorts" pitchFamily="2" charset="2"/>
              <a:buNone/>
            </a:pPr>
            <a:r>
              <a:rPr lang="zh-CN" altLang="en-US" sz="3200" b="1" dirty="0">
                <a:latin typeface="方正舒体" pitchFamily="2" charset="-122"/>
                <a:ea typeface="方正舒体" pitchFamily="2" charset="-122"/>
              </a:rPr>
              <a:t>∑*上的符号串</a:t>
            </a:r>
            <a:r>
              <a:rPr lang="en-US" altLang="zh-CN" sz="3200" b="1" dirty="0">
                <a:latin typeface="方正舒体" pitchFamily="2" charset="-122"/>
                <a:ea typeface="方正舒体" pitchFamily="2" charset="-122"/>
              </a:rPr>
              <a:t>t</a:t>
            </a:r>
            <a:r>
              <a:rPr lang="zh-CN" altLang="en-US" sz="3200" b="1" dirty="0">
                <a:latin typeface="方正舒体" pitchFamily="2" charset="-122"/>
                <a:ea typeface="方正舒体" pitchFamily="2" charset="-122"/>
              </a:rPr>
              <a:t>被</a:t>
            </a:r>
            <a:r>
              <a:rPr lang="en-US" altLang="zh-CN" sz="3200" b="1" dirty="0">
                <a:latin typeface="方正舒体" pitchFamily="2" charset="-122"/>
                <a:ea typeface="方正舒体" pitchFamily="2" charset="-122"/>
                <a:sym typeface="Symbol" pitchFamily="18" charset="2"/>
              </a:rPr>
              <a:t>DFA</a:t>
            </a:r>
            <a:r>
              <a:rPr lang="zh-CN" altLang="en-US" sz="3200" b="1" dirty="0">
                <a:latin typeface="方正舒体" pitchFamily="2" charset="-122"/>
                <a:ea typeface="方正舒体" pitchFamily="2" charset="-122"/>
              </a:rPr>
              <a:t> </a:t>
            </a:r>
            <a:r>
              <a:rPr lang="en-US" altLang="zh-CN" sz="3200" b="1" dirty="0">
                <a:latin typeface="方正舒体" pitchFamily="2" charset="-122"/>
                <a:ea typeface="方正舒体" pitchFamily="2" charset="-122"/>
              </a:rPr>
              <a:t>M</a:t>
            </a:r>
            <a:r>
              <a:rPr lang="zh-CN" altLang="en-US" sz="3200" b="1" dirty="0">
                <a:latin typeface="方正舒体" pitchFamily="2" charset="-122"/>
                <a:ea typeface="方正舒体" pitchFamily="2" charset="-122"/>
              </a:rPr>
              <a:t>接受</a:t>
            </a:r>
          </a:p>
          <a:p>
            <a:pPr lvl="1">
              <a:spcBef>
                <a:spcPct val="50000"/>
              </a:spcBef>
              <a:buFontTx/>
              <a:buNone/>
            </a:pPr>
            <a:r>
              <a:rPr lang="en-US" altLang="zh-CN" sz="3200" dirty="0"/>
              <a:t>M=（</a:t>
            </a:r>
            <a:r>
              <a:rPr lang="en-US" altLang="zh-CN" sz="3200" dirty="0" err="1"/>
              <a:t>K，Σ，f，S，Z</a:t>
            </a:r>
            <a:r>
              <a:rPr lang="en-US" altLang="zh-CN" sz="3200" dirty="0">
                <a:latin typeface="宋体" charset="-122"/>
              </a:rPr>
              <a:t>）</a:t>
            </a:r>
          </a:p>
          <a:p>
            <a:pPr lvl="1">
              <a:spcBef>
                <a:spcPct val="50000"/>
              </a:spcBef>
              <a:buFontTx/>
              <a:buNone/>
            </a:pPr>
            <a:r>
              <a:rPr lang="zh-CN" altLang="en-US" sz="3200" dirty="0"/>
              <a:t>若</a:t>
            </a:r>
            <a:r>
              <a:rPr lang="en-US" altLang="zh-CN" sz="3200" dirty="0"/>
              <a:t>t</a:t>
            </a:r>
            <a:r>
              <a:rPr lang="en-US" altLang="zh-CN" sz="3200" dirty="0">
                <a:sym typeface="Symbol" pitchFamily="18" charset="2"/>
              </a:rPr>
              <a:t> </a:t>
            </a:r>
            <a:r>
              <a:rPr lang="zh-CN" altLang="en-US" sz="3200" dirty="0"/>
              <a:t>∑*，</a:t>
            </a:r>
            <a:r>
              <a:rPr lang="en-US" altLang="zh-CN" sz="3200" dirty="0"/>
              <a:t>f(</a:t>
            </a:r>
            <a:r>
              <a:rPr lang="en-US" altLang="zh-CN" sz="3200" dirty="0" err="1"/>
              <a:t>S，t</a:t>
            </a:r>
            <a:r>
              <a:rPr lang="en-US" altLang="zh-CN" sz="3200" dirty="0"/>
              <a:t>)=P，</a:t>
            </a:r>
            <a:r>
              <a:rPr lang="zh-CN" altLang="en-US" sz="3200" dirty="0"/>
              <a:t>其中</a:t>
            </a:r>
            <a:r>
              <a:rPr lang="en-US" altLang="zh-CN" sz="3200" dirty="0"/>
              <a:t>S</a:t>
            </a:r>
            <a:r>
              <a:rPr lang="zh-CN" altLang="en-US" sz="3200" dirty="0"/>
              <a:t>为</a:t>
            </a:r>
            <a:r>
              <a:rPr lang="zh-CN" altLang="zh-CN" sz="3200" dirty="0"/>
              <a:t> </a:t>
            </a:r>
            <a:r>
              <a:rPr lang="en-US" altLang="zh-CN" sz="3200" dirty="0"/>
              <a:t>M</a:t>
            </a:r>
            <a:r>
              <a:rPr lang="zh-CN" altLang="en-US" sz="3200" dirty="0"/>
              <a:t>的开始状态，</a:t>
            </a:r>
            <a:r>
              <a:rPr lang="en-US" altLang="zh-CN" sz="3200" dirty="0"/>
              <a:t>P </a:t>
            </a:r>
            <a:r>
              <a:rPr lang="en-US" altLang="zh-CN" sz="3200" dirty="0">
                <a:sym typeface="Symbol" pitchFamily="18" charset="2"/>
              </a:rPr>
              <a:t> Z，Z</a:t>
            </a:r>
            <a:r>
              <a:rPr lang="zh-CN" altLang="en-US" sz="3200" dirty="0">
                <a:sym typeface="Symbol" pitchFamily="18" charset="2"/>
              </a:rPr>
              <a:t>为终态集。</a:t>
            </a:r>
          </a:p>
          <a:p>
            <a:pPr lvl="1">
              <a:spcBef>
                <a:spcPct val="50000"/>
              </a:spcBef>
              <a:buFontTx/>
              <a:buNone/>
            </a:pPr>
            <a:r>
              <a:rPr lang="zh-CN" altLang="en-US" sz="3200" dirty="0">
                <a:sym typeface="Symbol" pitchFamily="18" charset="2"/>
              </a:rPr>
              <a:t>则称</a:t>
            </a:r>
            <a:r>
              <a:rPr lang="en-US" altLang="zh-CN" sz="3200" dirty="0">
                <a:sym typeface="Symbol" pitchFamily="18" charset="2"/>
              </a:rPr>
              <a:t>t</a:t>
            </a:r>
            <a:r>
              <a:rPr lang="zh-CN" altLang="en-US" sz="3200" dirty="0">
                <a:sym typeface="Symbol" pitchFamily="18" charset="2"/>
              </a:rPr>
              <a:t>为</a:t>
            </a:r>
            <a:r>
              <a:rPr lang="en-US" altLang="zh-CN" sz="3200" dirty="0">
                <a:sym typeface="Symbol" pitchFamily="18" charset="2"/>
              </a:rPr>
              <a:t>DFA M</a:t>
            </a:r>
            <a:r>
              <a:rPr lang="zh-CN" altLang="en-US" sz="3200" dirty="0">
                <a:sym typeface="Symbol" pitchFamily="18" charset="2"/>
              </a:rPr>
              <a:t>所</a:t>
            </a:r>
            <a:r>
              <a:rPr lang="zh-CN" altLang="en-US" sz="3200" b="1" dirty="0">
                <a:sym typeface="Symbol" pitchFamily="18" charset="2"/>
              </a:rPr>
              <a:t>接受</a:t>
            </a:r>
            <a:r>
              <a:rPr lang="zh-CN" altLang="en-US" sz="3200" dirty="0">
                <a:sym typeface="Symbol" pitchFamily="18" charset="2"/>
              </a:rPr>
              <a:t>（</a:t>
            </a:r>
            <a:r>
              <a:rPr lang="zh-CN" altLang="en-US" sz="3200" b="1" dirty="0">
                <a:sym typeface="Symbol" pitchFamily="18" charset="2"/>
              </a:rPr>
              <a:t>识别</a:t>
            </a:r>
            <a:r>
              <a:rPr lang="zh-CN" altLang="en-US" sz="3200" dirty="0">
                <a:sym typeface="Symbol" pitchFamily="18" charset="2"/>
              </a:rPr>
              <a:t>）.</a:t>
            </a:r>
          </a:p>
        </p:txBody>
      </p:sp>
    </p:spTree>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checkerboard(across)">
                                      <p:cBhvr>
                                        <p:cTn id="7" dur="500"/>
                                        <p:tgtEl>
                                          <p:spTgt spid="6656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6563">
                                            <p:txEl>
                                              <p:pRg st="1" end="1"/>
                                            </p:txEl>
                                          </p:spTgt>
                                        </p:tgtEl>
                                        <p:attrNameLst>
                                          <p:attrName>style.visibility</p:attrName>
                                        </p:attrNameLst>
                                      </p:cBhvr>
                                      <p:to>
                                        <p:strVal val="visible"/>
                                      </p:to>
                                    </p:set>
                                    <p:animEffect transition="in" filter="checkerboard(across)">
                                      <p:cBhvr>
                                        <p:cTn id="10" dur="500"/>
                                        <p:tgtEl>
                                          <p:spTgt spid="6656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66563">
                                            <p:txEl>
                                              <p:pRg st="2" end="2"/>
                                            </p:txEl>
                                          </p:spTgt>
                                        </p:tgtEl>
                                        <p:attrNameLst>
                                          <p:attrName>style.visibility</p:attrName>
                                        </p:attrNameLst>
                                      </p:cBhvr>
                                      <p:to>
                                        <p:strVal val="visible"/>
                                      </p:to>
                                    </p:set>
                                    <p:animEffect transition="in" filter="checkerboard(across)">
                                      <p:cBhvr>
                                        <p:cTn id="13" dur="500"/>
                                        <p:tgtEl>
                                          <p:spTgt spid="66563">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66563">
                                            <p:txEl>
                                              <p:pRg st="3" end="3"/>
                                            </p:txEl>
                                          </p:spTgt>
                                        </p:tgtEl>
                                        <p:attrNameLst>
                                          <p:attrName>style.visibility</p:attrName>
                                        </p:attrNameLst>
                                      </p:cBhvr>
                                      <p:to>
                                        <p:strVal val="visible"/>
                                      </p:to>
                                    </p:set>
                                    <p:animEffect transition="in" filter="checkerboard(across)">
                                      <p:cBhvr>
                                        <p:cTn id="16" dur="500"/>
                                        <p:tgtEl>
                                          <p:spTgt spid="665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990600" y="457200"/>
            <a:ext cx="7772400" cy="533400"/>
          </a:xfrm>
        </p:spPr>
        <p:txBody>
          <a:bodyPr/>
          <a:lstStyle/>
          <a:p>
            <a:endParaRPr lang="zh-CN" altLang="en-US" b="1"/>
          </a:p>
        </p:txBody>
      </p:sp>
      <p:sp>
        <p:nvSpPr>
          <p:cNvPr id="156675" name="Rectangle 3"/>
          <p:cNvSpPr>
            <a:spLocks noGrp="1" noChangeArrowheads="1"/>
          </p:cNvSpPr>
          <p:nvPr>
            <p:ph type="body" idx="1"/>
          </p:nvPr>
        </p:nvSpPr>
        <p:spPr>
          <a:xfrm>
            <a:off x="990600" y="1219200"/>
            <a:ext cx="7772400" cy="4876800"/>
          </a:xfrm>
          <a:solidFill>
            <a:srgbClr val="CCCCFF"/>
          </a:solidFill>
        </p:spPr>
        <p:txBody>
          <a:bodyPr/>
          <a:lstStyle/>
          <a:p>
            <a:pPr>
              <a:lnSpc>
                <a:spcPct val="80000"/>
              </a:lnSpc>
              <a:spcBef>
                <a:spcPct val="25000"/>
              </a:spcBef>
              <a:buSzTx/>
              <a:buFont typeface="Monotype Sorts" pitchFamily="2" charset="2"/>
              <a:buNone/>
            </a:pPr>
            <a:r>
              <a:rPr lang="zh-CN" altLang="en-US" b="1"/>
              <a:t>例</a:t>
            </a:r>
            <a:r>
              <a:rPr lang="zh-CN" altLang="en-US"/>
              <a:t>：</a:t>
            </a:r>
            <a:r>
              <a:rPr lang="zh-CN" altLang="en-US" b="1"/>
              <a:t>证明</a:t>
            </a:r>
            <a:r>
              <a:rPr lang="en-US" altLang="zh-CN" b="1">
                <a:solidFill>
                  <a:srgbClr val="FF0066"/>
                </a:solidFill>
              </a:rPr>
              <a:t>t</a:t>
            </a:r>
            <a:r>
              <a:rPr lang="en-US" altLang="zh-CN" b="1"/>
              <a:t>=</a:t>
            </a:r>
            <a:r>
              <a:rPr lang="en-US" altLang="zh-CN" b="1">
                <a:solidFill>
                  <a:srgbClr val="FF0066"/>
                </a:solidFill>
              </a:rPr>
              <a:t>baab</a:t>
            </a:r>
            <a:r>
              <a:rPr lang="zh-CN" altLang="en-US" b="1"/>
              <a:t>被下图的</a:t>
            </a:r>
            <a:r>
              <a:rPr lang="en-US" altLang="zh-CN" b="1">
                <a:solidFill>
                  <a:srgbClr val="FF0066"/>
                </a:solidFill>
              </a:rPr>
              <a:t>DFA</a:t>
            </a:r>
            <a:r>
              <a:rPr lang="zh-CN" altLang="en-US" b="1">
                <a:solidFill>
                  <a:srgbClr val="280FE1"/>
                </a:solidFill>
              </a:rPr>
              <a:t>所接受</a:t>
            </a:r>
            <a:r>
              <a:rPr lang="zh-CN" altLang="en-US" b="1"/>
              <a:t>。</a:t>
            </a:r>
          </a:p>
          <a:p>
            <a:pPr lvl="1">
              <a:lnSpc>
                <a:spcPct val="80000"/>
              </a:lnSpc>
              <a:spcBef>
                <a:spcPct val="25000"/>
              </a:spcBef>
              <a:buFontTx/>
              <a:buNone/>
            </a:pPr>
            <a:r>
              <a:rPr lang="en-US" altLang="zh-CN" sz="3200" b="1"/>
              <a:t>f（</a:t>
            </a:r>
            <a:r>
              <a:rPr lang="en-US" altLang="zh-CN" sz="3200" b="1">
                <a:solidFill>
                  <a:srgbClr val="280FE1"/>
                </a:solidFill>
              </a:rPr>
              <a:t>S</a:t>
            </a:r>
            <a:r>
              <a:rPr lang="en-US" altLang="zh-CN" sz="3200" b="1"/>
              <a:t>，</a:t>
            </a:r>
            <a:r>
              <a:rPr lang="en-US" altLang="zh-CN" sz="3200" b="1">
                <a:solidFill>
                  <a:schemeClr val="accent2"/>
                </a:solidFill>
              </a:rPr>
              <a:t>baab</a:t>
            </a:r>
            <a:r>
              <a:rPr lang="en-US" altLang="zh-CN" sz="3200" b="1"/>
              <a:t>）=f（f（</a:t>
            </a:r>
            <a:r>
              <a:rPr lang="en-US" altLang="zh-CN" sz="3200" b="1">
                <a:solidFill>
                  <a:srgbClr val="280FE1"/>
                </a:solidFill>
              </a:rPr>
              <a:t>S</a:t>
            </a:r>
            <a:r>
              <a:rPr lang="en-US" altLang="zh-CN" sz="3200" b="1"/>
              <a:t>，</a:t>
            </a:r>
            <a:r>
              <a:rPr lang="en-US" altLang="zh-CN" sz="3200" b="1">
                <a:solidFill>
                  <a:schemeClr val="accent2"/>
                </a:solidFill>
              </a:rPr>
              <a:t>b</a:t>
            </a:r>
            <a:r>
              <a:rPr lang="en-US" altLang="zh-CN" sz="3200" b="1"/>
              <a:t>），</a:t>
            </a:r>
            <a:r>
              <a:rPr lang="en-US" altLang="zh-CN" sz="3200" b="1">
                <a:solidFill>
                  <a:schemeClr val="accent2"/>
                </a:solidFill>
              </a:rPr>
              <a:t>aab</a:t>
            </a:r>
            <a:r>
              <a:rPr lang="en-US" altLang="zh-CN" sz="3200" b="1"/>
              <a:t>）</a:t>
            </a:r>
          </a:p>
          <a:p>
            <a:pPr lvl="1">
              <a:lnSpc>
                <a:spcPct val="80000"/>
              </a:lnSpc>
              <a:spcBef>
                <a:spcPct val="25000"/>
              </a:spcBef>
              <a:buFontTx/>
              <a:buNone/>
            </a:pPr>
            <a:r>
              <a:rPr lang="en-US" altLang="zh-CN" sz="3200" b="1"/>
              <a:t>  =  f（</a:t>
            </a:r>
            <a:r>
              <a:rPr lang="en-US" altLang="zh-CN" sz="3200" b="1">
                <a:solidFill>
                  <a:srgbClr val="280FE1"/>
                </a:solidFill>
              </a:rPr>
              <a:t>V</a:t>
            </a:r>
            <a:r>
              <a:rPr lang="en-US" altLang="zh-CN" sz="3200" b="1"/>
              <a:t>，</a:t>
            </a:r>
            <a:r>
              <a:rPr lang="en-US" altLang="zh-CN" sz="3200" b="1">
                <a:solidFill>
                  <a:schemeClr val="accent2"/>
                </a:solidFill>
              </a:rPr>
              <a:t>aab</a:t>
            </a:r>
            <a:r>
              <a:rPr lang="en-US" altLang="zh-CN" sz="3200" b="1"/>
              <a:t>）= f（f（</a:t>
            </a:r>
            <a:r>
              <a:rPr lang="en-US" altLang="zh-CN" sz="3200" b="1">
                <a:solidFill>
                  <a:srgbClr val="280FE1"/>
                </a:solidFill>
              </a:rPr>
              <a:t>V</a:t>
            </a:r>
            <a:r>
              <a:rPr lang="en-US" altLang="zh-CN" sz="3200" b="1"/>
              <a:t>，</a:t>
            </a:r>
            <a:r>
              <a:rPr lang="en-US" altLang="zh-CN" sz="3200" b="1">
                <a:solidFill>
                  <a:schemeClr val="accent2"/>
                </a:solidFill>
              </a:rPr>
              <a:t>a</a:t>
            </a:r>
            <a:r>
              <a:rPr lang="en-US" altLang="zh-CN" sz="3200" b="1"/>
              <a:t>），</a:t>
            </a:r>
            <a:r>
              <a:rPr lang="en-US" altLang="zh-CN" sz="3200" b="1">
                <a:solidFill>
                  <a:schemeClr val="accent2"/>
                </a:solidFill>
              </a:rPr>
              <a:t>ab</a:t>
            </a:r>
            <a:r>
              <a:rPr lang="en-US" altLang="zh-CN" sz="3200" b="1"/>
              <a:t>）</a:t>
            </a:r>
          </a:p>
          <a:p>
            <a:pPr lvl="1">
              <a:lnSpc>
                <a:spcPct val="80000"/>
              </a:lnSpc>
              <a:spcBef>
                <a:spcPct val="25000"/>
              </a:spcBef>
              <a:buFontTx/>
              <a:buNone/>
            </a:pPr>
            <a:r>
              <a:rPr lang="en-US" altLang="zh-CN" sz="3200" b="1"/>
              <a:t>  =f（</a:t>
            </a:r>
            <a:r>
              <a:rPr lang="en-US" altLang="zh-CN" sz="3200" b="1">
                <a:solidFill>
                  <a:srgbClr val="280FE1"/>
                </a:solidFill>
              </a:rPr>
              <a:t>U</a:t>
            </a:r>
            <a:r>
              <a:rPr lang="en-US" altLang="zh-CN" sz="3200" b="1"/>
              <a:t>，</a:t>
            </a:r>
            <a:r>
              <a:rPr lang="en-US" altLang="zh-CN" sz="3200" b="1">
                <a:solidFill>
                  <a:schemeClr val="accent2"/>
                </a:solidFill>
              </a:rPr>
              <a:t>ab</a:t>
            </a:r>
            <a:r>
              <a:rPr lang="en-US" altLang="zh-CN" sz="3200" b="1"/>
              <a:t>）=f（f（</a:t>
            </a:r>
            <a:r>
              <a:rPr lang="en-US" altLang="zh-CN" sz="3200" b="1">
                <a:solidFill>
                  <a:srgbClr val="280FE1"/>
                </a:solidFill>
              </a:rPr>
              <a:t>U</a:t>
            </a:r>
            <a:r>
              <a:rPr lang="en-US" altLang="zh-CN" sz="3200" b="1"/>
              <a:t>，</a:t>
            </a:r>
            <a:r>
              <a:rPr lang="en-US" altLang="zh-CN" sz="3200" b="1">
                <a:solidFill>
                  <a:schemeClr val="accent2"/>
                </a:solidFill>
              </a:rPr>
              <a:t>a</a:t>
            </a:r>
            <a:r>
              <a:rPr lang="en-US" altLang="zh-CN" sz="3200" b="1"/>
              <a:t>），</a:t>
            </a:r>
            <a:r>
              <a:rPr lang="en-US" altLang="zh-CN" sz="3200" b="1">
                <a:solidFill>
                  <a:schemeClr val="accent2"/>
                </a:solidFill>
              </a:rPr>
              <a:t>b</a:t>
            </a:r>
            <a:r>
              <a:rPr lang="en-US" altLang="zh-CN" sz="3200" b="1"/>
              <a:t>）</a:t>
            </a:r>
          </a:p>
          <a:p>
            <a:pPr lvl="1">
              <a:lnSpc>
                <a:spcPct val="80000"/>
              </a:lnSpc>
              <a:spcBef>
                <a:spcPct val="25000"/>
              </a:spcBef>
              <a:buFontTx/>
              <a:buNone/>
            </a:pPr>
            <a:r>
              <a:rPr lang="en-US" altLang="zh-CN" sz="3200" b="1"/>
              <a:t>  =f（</a:t>
            </a:r>
            <a:r>
              <a:rPr lang="en-US" altLang="zh-CN" sz="3200" b="1">
                <a:solidFill>
                  <a:srgbClr val="4D8416"/>
                </a:solidFill>
              </a:rPr>
              <a:t>Q</a:t>
            </a:r>
            <a:r>
              <a:rPr lang="en-US" altLang="zh-CN" sz="3200" b="1"/>
              <a:t>，</a:t>
            </a:r>
            <a:r>
              <a:rPr lang="en-US" altLang="zh-CN" sz="3200" b="1">
                <a:solidFill>
                  <a:schemeClr val="accent2"/>
                </a:solidFill>
              </a:rPr>
              <a:t>b</a:t>
            </a:r>
            <a:r>
              <a:rPr lang="en-US" altLang="zh-CN" sz="3200" b="1"/>
              <a:t>）=</a:t>
            </a:r>
            <a:r>
              <a:rPr lang="en-US" altLang="zh-CN" sz="3200" b="1">
                <a:solidFill>
                  <a:srgbClr val="3F6F5A"/>
                </a:solidFill>
              </a:rPr>
              <a:t>Q</a:t>
            </a:r>
            <a:endParaRPr lang="en-US" altLang="zh-CN" sz="3200" b="1"/>
          </a:p>
          <a:p>
            <a:pPr lvl="1">
              <a:lnSpc>
                <a:spcPct val="80000"/>
              </a:lnSpc>
              <a:spcBef>
                <a:spcPct val="25000"/>
              </a:spcBef>
              <a:buFontTx/>
              <a:buNone/>
            </a:pPr>
            <a:r>
              <a:rPr lang="en-US" altLang="zh-CN" sz="3200" b="1">
                <a:solidFill>
                  <a:srgbClr val="4D8416"/>
                </a:solidFill>
              </a:rPr>
              <a:t>Q</a:t>
            </a:r>
            <a:r>
              <a:rPr lang="zh-CN" altLang="en-US" sz="3200" b="1"/>
              <a:t>属于终态。</a:t>
            </a:r>
          </a:p>
          <a:p>
            <a:pPr lvl="1">
              <a:lnSpc>
                <a:spcPct val="80000"/>
              </a:lnSpc>
              <a:spcBef>
                <a:spcPct val="25000"/>
              </a:spcBef>
              <a:buFontTx/>
              <a:buNone/>
            </a:pPr>
            <a:r>
              <a:rPr lang="zh-CN" altLang="en-US" sz="3200" b="1"/>
              <a:t>得证。</a:t>
            </a:r>
          </a:p>
        </p:txBody>
      </p:sp>
      <p:grpSp>
        <p:nvGrpSpPr>
          <p:cNvPr id="2" name="Group 4"/>
          <p:cNvGrpSpPr>
            <a:grpSpLocks/>
          </p:cNvGrpSpPr>
          <p:nvPr/>
        </p:nvGrpSpPr>
        <p:grpSpPr bwMode="auto">
          <a:xfrm>
            <a:off x="3657600" y="4114800"/>
            <a:ext cx="4648200" cy="2070100"/>
            <a:chOff x="816" y="1440"/>
            <a:chExt cx="4416" cy="2157"/>
          </a:xfrm>
        </p:grpSpPr>
        <p:grpSp>
          <p:nvGrpSpPr>
            <p:cNvPr id="3" name="Group 5"/>
            <p:cNvGrpSpPr>
              <a:grpSpLocks/>
            </p:cNvGrpSpPr>
            <p:nvPr/>
          </p:nvGrpSpPr>
          <p:grpSpPr bwMode="auto">
            <a:xfrm>
              <a:off x="1440" y="1440"/>
              <a:ext cx="3792" cy="2157"/>
              <a:chOff x="1296" y="1440"/>
              <a:chExt cx="3792" cy="2157"/>
            </a:xfrm>
          </p:grpSpPr>
          <p:grpSp>
            <p:nvGrpSpPr>
              <p:cNvPr id="4" name="Group 6"/>
              <p:cNvGrpSpPr>
                <a:grpSpLocks/>
              </p:cNvGrpSpPr>
              <p:nvPr/>
            </p:nvGrpSpPr>
            <p:grpSpPr bwMode="auto">
              <a:xfrm>
                <a:off x="1296" y="1440"/>
                <a:ext cx="3792" cy="2157"/>
                <a:chOff x="1440" y="1440"/>
                <a:chExt cx="3792" cy="2157"/>
              </a:xfrm>
            </p:grpSpPr>
            <p:sp>
              <p:nvSpPr>
                <p:cNvPr id="156679" name="Text Box 7"/>
                <p:cNvSpPr txBox="1">
                  <a:spLocks noChangeArrowheads="1"/>
                </p:cNvSpPr>
                <p:nvPr/>
              </p:nvSpPr>
              <p:spPr bwMode="auto">
                <a:xfrm>
                  <a:off x="4031" y="3120"/>
                  <a:ext cx="289" cy="477"/>
                </a:xfrm>
                <a:prstGeom prst="rect">
                  <a:avLst/>
                </a:prstGeom>
                <a:noFill/>
                <a:ln w="9525">
                  <a:noFill/>
                  <a:miter lim="800000"/>
                  <a:headEnd/>
                  <a:tailEnd/>
                </a:ln>
                <a:effectLst/>
              </p:spPr>
              <p:txBody>
                <a:bodyPr>
                  <a:spAutoFit/>
                </a:bodyPr>
                <a:lstStyle/>
                <a:p>
                  <a:pPr eaLnBrk="1" hangingPunct="1">
                    <a:spcBef>
                      <a:spcPct val="50000"/>
                    </a:spcBef>
                    <a:buNone/>
                  </a:pPr>
                  <a:r>
                    <a:rPr kumimoji="1" lang="en-US" altLang="zh-CN" sz="2400" b="0" i="0" u="none" dirty="0" smtClean="0"/>
                    <a:t>b</a:t>
                  </a:r>
                  <a:endParaRPr kumimoji="1" lang="en-US" altLang="zh-CN" sz="2400" b="0" i="0" u="none" dirty="0"/>
                </a:p>
              </p:txBody>
            </p:sp>
            <p:grpSp>
              <p:nvGrpSpPr>
                <p:cNvPr id="5" name="Group 8"/>
                <p:cNvGrpSpPr>
                  <a:grpSpLocks/>
                </p:cNvGrpSpPr>
                <p:nvPr/>
              </p:nvGrpSpPr>
              <p:grpSpPr bwMode="auto">
                <a:xfrm>
                  <a:off x="1440" y="1440"/>
                  <a:ext cx="3600" cy="2064"/>
                  <a:chOff x="1488" y="1344"/>
                  <a:chExt cx="3600" cy="2064"/>
                </a:xfrm>
              </p:grpSpPr>
              <p:sp>
                <p:nvSpPr>
                  <p:cNvPr id="156681" name="Oval 9"/>
                  <p:cNvSpPr>
                    <a:spLocks noChangeArrowheads="1"/>
                  </p:cNvSpPr>
                  <p:nvPr/>
                </p:nvSpPr>
                <p:spPr bwMode="auto">
                  <a:xfrm>
                    <a:off x="1488" y="2112"/>
                    <a:ext cx="480" cy="480"/>
                  </a:xfrm>
                  <a:prstGeom prst="ellipse">
                    <a:avLst/>
                  </a:prstGeom>
                  <a:solidFill>
                    <a:srgbClr val="FFFFFF"/>
                  </a:solidFill>
                  <a:ln w="9525">
                    <a:solidFill>
                      <a:schemeClr val="tx1"/>
                    </a:solidFill>
                    <a:round/>
                    <a:headEnd/>
                    <a:tailEnd/>
                  </a:ln>
                  <a:effectLst/>
                </p:spPr>
                <p:txBody>
                  <a:bodyPr wrap="none" anchor="ctr"/>
                  <a:lstStyle/>
                  <a:p>
                    <a:pPr algn="ctr" eaLnBrk="1" hangingPunct="1">
                      <a:buNone/>
                    </a:pPr>
                    <a:r>
                      <a:rPr kumimoji="1" lang="en-US" altLang="zh-CN" sz="2400" b="0" i="0" u="none" dirty="0">
                        <a:solidFill>
                          <a:srgbClr val="280FE1"/>
                        </a:solidFill>
                      </a:rPr>
                      <a:t>S</a:t>
                    </a:r>
                    <a:endParaRPr kumimoji="1" lang="en-US" altLang="zh-CN" sz="2400" b="0" i="0" u="none" dirty="0"/>
                  </a:p>
                </p:txBody>
              </p:sp>
              <p:grpSp>
                <p:nvGrpSpPr>
                  <p:cNvPr id="6" name="Group 10"/>
                  <p:cNvGrpSpPr>
                    <a:grpSpLocks/>
                  </p:cNvGrpSpPr>
                  <p:nvPr/>
                </p:nvGrpSpPr>
                <p:grpSpPr bwMode="auto">
                  <a:xfrm>
                    <a:off x="2976" y="1344"/>
                    <a:ext cx="528" cy="2064"/>
                    <a:chOff x="2976" y="1344"/>
                    <a:chExt cx="528" cy="2064"/>
                  </a:xfrm>
                </p:grpSpPr>
                <p:grpSp>
                  <p:nvGrpSpPr>
                    <p:cNvPr id="7" name="Group 11"/>
                    <p:cNvGrpSpPr>
                      <a:grpSpLocks/>
                    </p:cNvGrpSpPr>
                    <p:nvPr/>
                  </p:nvGrpSpPr>
                  <p:grpSpPr bwMode="auto">
                    <a:xfrm>
                      <a:off x="2976" y="1584"/>
                      <a:ext cx="528" cy="1584"/>
                      <a:chOff x="2976" y="1584"/>
                      <a:chExt cx="528" cy="1584"/>
                    </a:xfrm>
                  </p:grpSpPr>
                  <p:cxnSp>
                    <p:nvCxnSpPr>
                      <p:cNvPr id="156684" name="AutoShape 12"/>
                      <p:cNvCxnSpPr>
                        <a:cxnSpLocks noChangeShapeType="1"/>
                        <a:stCxn id="156686" idx="2"/>
                        <a:endCxn id="156687" idx="2"/>
                      </p:cNvCxnSpPr>
                      <p:nvPr/>
                    </p:nvCxnSpPr>
                    <p:spPr bwMode="auto">
                      <a:xfrm rot="10800000" flipV="1">
                        <a:off x="2976" y="1584"/>
                        <a:ext cx="48" cy="1584"/>
                      </a:xfrm>
                      <a:prstGeom prst="curvedConnector3">
                        <a:avLst>
                          <a:gd name="adj1" fmla="val 789583"/>
                        </a:avLst>
                      </a:prstGeom>
                      <a:noFill/>
                      <a:ln w="9525">
                        <a:solidFill>
                          <a:schemeClr val="tx1"/>
                        </a:solidFill>
                        <a:round/>
                        <a:headEnd/>
                        <a:tailEnd type="triangle" w="med" len="med"/>
                      </a:ln>
                      <a:effectLst/>
                    </p:spPr>
                  </p:cxnSp>
                  <p:cxnSp>
                    <p:nvCxnSpPr>
                      <p:cNvPr id="156685" name="AutoShape 13"/>
                      <p:cNvCxnSpPr>
                        <a:cxnSpLocks noChangeShapeType="1"/>
                        <a:stCxn id="156687" idx="6"/>
                        <a:endCxn id="156686" idx="6"/>
                      </p:cNvCxnSpPr>
                      <p:nvPr/>
                    </p:nvCxnSpPr>
                    <p:spPr bwMode="auto">
                      <a:xfrm flipV="1">
                        <a:off x="3456" y="1584"/>
                        <a:ext cx="48" cy="1584"/>
                      </a:xfrm>
                      <a:prstGeom prst="curvedConnector3">
                        <a:avLst>
                          <a:gd name="adj1" fmla="val 756245"/>
                        </a:avLst>
                      </a:prstGeom>
                      <a:noFill/>
                      <a:ln w="9525">
                        <a:solidFill>
                          <a:schemeClr val="tx1"/>
                        </a:solidFill>
                        <a:round/>
                        <a:headEnd/>
                        <a:tailEnd type="triangle" w="med" len="med"/>
                      </a:ln>
                      <a:effectLst/>
                    </p:spPr>
                  </p:cxnSp>
                </p:grpSp>
                <p:sp>
                  <p:nvSpPr>
                    <p:cNvPr id="156686" name="Oval 14"/>
                    <p:cNvSpPr>
                      <a:spLocks noChangeArrowheads="1"/>
                    </p:cNvSpPr>
                    <p:nvPr/>
                  </p:nvSpPr>
                  <p:spPr bwMode="auto">
                    <a:xfrm>
                      <a:off x="3024" y="1344"/>
                      <a:ext cx="480" cy="480"/>
                    </a:xfrm>
                    <a:prstGeom prst="ellipse">
                      <a:avLst/>
                    </a:prstGeom>
                    <a:solidFill>
                      <a:srgbClr val="FFFFFF"/>
                    </a:solidFill>
                    <a:ln w="9525">
                      <a:solidFill>
                        <a:schemeClr val="tx1"/>
                      </a:solidFill>
                      <a:round/>
                      <a:headEnd/>
                      <a:tailEnd/>
                    </a:ln>
                    <a:effectLst/>
                  </p:spPr>
                  <p:txBody>
                    <a:bodyPr wrap="none" anchor="ctr"/>
                    <a:lstStyle/>
                    <a:p>
                      <a:pPr algn="ctr" eaLnBrk="1" hangingPunct="1">
                        <a:buNone/>
                      </a:pPr>
                      <a:r>
                        <a:rPr kumimoji="1" lang="en-US" altLang="zh-CN" sz="2400" b="0" i="0" u="none" dirty="0">
                          <a:solidFill>
                            <a:srgbClr val="280FE1"/>
                          </a:solidFill>
                        </a:rPr>
                        <a:t>U</a:t>
                      </a:r>
                      <a:endParaRPr kumimoji="1" lang="en-US" altLang="zh-CN" sz="2400" b="0" i="0" u="none" dirty="0"/>
                    </a:p>
                  </p:txBody>
                </p:sp>
                <p:sp>
                  <p:nvSpPr>
                    <p:cNvPr id="156687" name="Oval 15"/>
                    <p:cNvSpPr>
                      <a:spLocks noChangeArrowheads="1"/>
                    </p:cNvSpPr>
                    <p:nvPr/>
                  </p:nvSpPr>
                  <p:spPr bwMode="auto">
                    <a:xfrm>
                      <a:off x="2976" y="2928"/>
                      <a:ext cx="480" cy="480"/>
                    </a:xfrm>
                    <a:prstGeom prst="ellipse">
                      <a:avLst/>
                    </a:prstGeom>
                    <a:solidFill>
                      <a:srgbClr val="FFFFFF"/>
                    </a:solidFill>
                    <a:ln w="9525">
                      <a:solidFill>
                        <a:schemeClr val="tx1"/>
                      </a:solidFill>
                      <a:round/>
                      <a:headEnd/>
                      <a:tailEnd/>
                    </a:ln>
                    <a:effectLst/>
                  </p:spPr>
                  <p:txBody>
                    <a:bodyPr wrap="none" anchor="ctr"/>
                    <a:lstStyle/>
                    <a:p>
                      <a:pPr algn="ctr" eaLnBrk="1" hangingPunct="1">
                        <a:buNone/>
                      </a:pPr>
                      <a:r>
                        <a:rPr kumimoji="1" lang="en-US" altLang="zh-CN" sz="2400" b="0" i="0" u="none" dirty="0">
                          <a:solidFill>
                            <a:srgbClr val="280FE1"/>
                          </a:solidFill>
                        </a:rPr>
                        <a:t>V</a:t>
                      </a:r>
                      <a:endParaRPr kumimoji="1" lang="en-US" altLang="zh-CN" sz="2400" b="0" i="0" u="none" dirty="0"/>
                    </a:p>
                  </p:txBody>
                </p:sp>
              </p:grpSp>
              <p:grpSp>
                <p:nvGrpSpPr>
                  <p:cNvPr id="8" name="Group 16"/>
                  <p:cNvGrpSpPr>
                    <a:grpSpLocks/>
                  </p:cNvGrpSpPr>
                  <p:nvPr/>
                </p:nvGrpSpPr>
                <p:grpSpPr bwMode="auto">
                  <a:xfrm>
                    <a:off x="4512" y="2160"/>
                    <a:ext cx="576" cy="576"/>
                    <a:chOff x="4032" y="2160"/>
                    <a:chExt cx="576" cy="576"/>
                  </a:xfrm>
                </p:grpSpPr>
                <p:sp>
                  <p:nvSpPr>
                    <p:cNvPr id="156689" name="Oval 17"/>
                    <p:cNvSpPr>
                      <a:spLocks noChangeArrowheads="1"/>
                    </p:cNvSpPr>
                    <p:nvPr/>
                  </p:nvSpPr>
                  <p:spPr bwMode="auto">
                    <a:xfrm>
                      <a:off x="4032" y="2160"/>
                      <a:ext cx="576" cy="576"/>
                    </a:xfrm>
                    <a:prstGeom prst="ellipse">
                      <a:avLst/>
                    </a:prstGeom>
                    <a:solidFill>
                      <a:srgbClr val="FFFFFF"/>
                    </a:solidFill>
                    <a:ln w="9525">
                      <a:solidFill>
                        <a:schemeClr val="tx1"/>
                      </a:solidFill>
                      <a:round/>
                      <a:headEnd/>
                      <a:tailEnd/>
                    </a:ln>
                    <a:effectLst/>
                  </p:spPr>
                  <p:txBody>
                    <a:bodyPr wrap="none" anchor="ctr"/>
                    <a:lstStyle/>
                    <a:p>
                      <a:endParaRPr lang="zh-CN" altLang="en-US"/>
                    </a:p>
                  </p:txBody>
                </p:sp>
                <p:sp>
                  <p:nvSpPr>
                    <p:cNvPr id="156690" name="Oval 18"/>
                    <p:cNvSpPr>
                      <a:spLocks noChangeArrowheads="1"/>
                    </p:cNvSpPr>
                    <p:nvPr/>
                  </p:nvSpPr>
                  <p:spPr bwMode="auto">
                    <a:xfrm>
                      <a:off x="4080" y="2208"/>
                      <a:ext cx="480" cy="480"/>
                    </a:xfrm>
                    <a:prstGeom prst="ellipse">
                      <a:avLst/>
                    </a:prstGeom>
                    <a:solidFill>
                      <a:srgbClr val="FFFFFF"/>
                    </a:solidFill>
                    <a:ln w="9525">
                      <a:solidFill>
                        <a:schemeClr val="tx1"/>
                      </a:solidFill>
                      <a:round/>
                      <a:headEnd/>
                      <a:tailEnd/>
                    </a:ln>
                    <a:effectLst/>
                  </p:spPr>
                  <p:txBody>
                    <a:bodyPr wrap="none" anchor="ctr"/>
                    <a:lstStyle/>
                    <a:p>
                      <a:pPr algn="ctr" eaLnBrk="1" hangingPunct="1">
                        <a:buNone/>
                      </a:pPr>
                      <a:r>
                        <a:rPr kumimoji="1" lang="en-US" altLang="zh-CN" sz="2400" b="0" i="0" u="none" dirty="0">
                          <a:solidFill>
                            <a:srgbClr val="3F6F5A"/>
                          </a:solidFill>
                        </a:rPr>
                        <a:t>Q</a:t>
                      </a:r>
                      <a:endParaRPr kumimoji="1" lang="en-US" altLang="zh-CN" sz="2400" b="0" i="0" u="none" dirty="0"/>
                    </a:p>
                  </p:txBody>
                </p:sp>
              </p:grpSp>
            </p:grpSp>
            <p:cxnSp>
              <p:nvCxnSpPr>
                <p:cNvPr id="156691" name="AutoShape 19"/>
                <p:cNvCxnSpPr>
                  <a:cxnSpLocks noChangeShapeType="1"/>
                  <a:stCxn id="156681" idx="0"/>
                  <a:endCxn id="156686" idx="2"/>
                </p:cNvCxnSpPr>
                <p:nvPr/>
              </p:nvCxnSpPr>
              <p:spPr bwMode="auto">
                <a:xfrm rot="16200000">
                  <a:off x="2064" y="1296"/>
                  <a:ext cx="528" cy="1296"/>
                </a:xfrm>
                <a:prstGeom prst="curvedConnector2">
                  <a:avLst/>
                </a:prstGeom>
                <a:noFill/>
                <a:ln w="9525">
                  <a:solidFill>
                    <a:schemeClr val="tx1"/>
                  </a:solidFill>
                  <a:round/>
                  <a:headEnd/>
                  <a:tailEnd type="triangle" w="med" len="med"/>
                </a:ln>
                <a:effectLst/>
              </p:spPr>
            </p:cxnSp>
            <p:sp>
              <p:nvSpPr>
                <p:cNvPr id="156692" name="Text Box 20"/>
                <p:cNvSpPr txBox="1">
                  <a:spLocks noChangeArrowheads="1"/>
                </p:cNvSpPr>
                <p:nvPr/>
              </p:nvSpPr>
              <p:spPr bwMode="auto">
                <a:xfrm>
                  <a:off x="1920" y="1584"/>
                  <a:ext cx="336" cy="476"/>
                </a:xfrm>
                <a:prstGeom prst="rect">
                  <a:avLst/>
                </a:prstGeom>
                <a:noFill/>
                <a:ln w="9525">
                  <a:noFill/>
                  <a:miter lim="800000"/>
                  <a:headEnd/>
                  <a:tailEnd/>
                </a:ln>
                <a:effectLst/>
              </p:spPr>
              <p:txBody>
                <a:bodyPr>
                  <a:spAutoFit/>
                </a:bodyPr>
                <a:lstStyle/>
                <a:p>
                  <a:pPr eaLnBrk="1" hangingPunct="1">
                    <a:spcBef>
                      <a:spcPct val="50000"/>
                    </a:spcBef>
                  </a:pPr>
                  <a:endParaRPr kumimoji="1" lang="zh-CN" altLang="zh-CN" sz="2400" b="0" i="0" u="none"/>
                </a:p>
              </p:txBody>
            </p:sp>
            <p:sp>
              <p:nvSpPr>
                <p:cNvPr id="156693" name="Text Box 21"/>
                <p:cNvSpPr txBox="1">
                  <a:spLocks noChangeArrowheads="1"/>
                </p:cNvSpPr>
                <p:nvPr/>
              </p:nvSpPr>
              <p:spPr bwMode="auto">
                <a:xfrm>
                  <a:off x="3985" y="1536"/>
                  <a:ext cx="335" cy="476"/>
                </a:xfrm>
                <a:prstGeom prst="rect">
                  <a:avLst/>
                </a:prstGeom>
                <a:noFill/>
                <a:ln w="9525">
                  <a:noFill/>
                  <a:miter lim="800000"/>
                  <a:headEnd/>
                  <a:tailEnd/>
                </a:ln>
                <a:effectLst/>
              </p:spPr>
              <p:txBody>
                <a:bodyPr>
                  <a:spAutoFit/>
                </a:bodyPr>
                <a:lstStyle/>
                <a:p>
                  <a:pPr eaLnBrk="1" hangingPunct="1">
                    <a:spcBef>
                      <a:spcPct val="50000"/>
                    </a:spcBef>
                  </a:pPr>
                  <a:endParaRPr kumimoji="1" lang="zh-CN" altLang="zh-CN" sz="2400" b="0" i="0" u="none">
                    <a:solidFill>
                      <a:schemeClr val="accent2"/>
                    </a:solidFill>
                  </a:endParaRPr>
                </a:p>
              </p:txBody>
            </p:sp>
            <p:sp>
              <p:nvSpPr>
                <p:cNvPr id="156694" name="Text Box 22"/>
                <p:cNvSpPr txBox="1">
                  <a:spLocks noChangeArrowheads="1"/>
                </p:cNvSpPr>
                <p:nvPr/>
              </p:nvSpPr>
              <p:spPr bwMode="auto">
                <a:xfrm>
                  <a:off x="3792" y="2159"/>
                  <a:ext cx="336" cy="477"/>
                </a:xfrm>
                <a:prstGeom prst="rect">
                  <a:avLst/>
                </a:prstGeom>
                <a:noFill/>
                <a:ln w="9525">
                  <a:noFill/>
                  <a:miter lim="800000"/>
                  <a:headEnd/>
                  <a:tailEnd/>
                </a:ln>
                <a:effectLst/>
              </p:spPr>
              <p:txBody>
                <a:bodyPr>
                  <a:spAutoFit/>
                </a:bodyPr>
                <a:lstStyle/>
                <a:p>
                  <a:pPr eaLnBrk="1" hangingPunct="1">
                    <a:spcBef>
                      <a:spcPct val="50000"/>
                    </a:spcBef>
                    <a:buNone/>
                  </a:pPr>
                  <a:r>
                    <a:rPr kumimoji="1" lang="en-US" altLang="zh-CN" sz="2400" b="0" i="0" u="none" dirty="0"/>
                    <a:t>a</a:t>
                  </a:r>
                </a:p>
              </p:txBody>
            </p:sp>
            <p:sp>
              <p:nvSpPr>
                <p:cNvPr id="156695" name="Text Box 23"/>
                <p:cNvSpPr txBox="1">
                  <a:spLocks noChangeArrowheads="1"/>
                </p:cNvSpPr>
                <p:nvPr/>
              </p:nvSpPr>
              <p:spPr bwMode="auto">
                <a:xfrm>
                  <a:off x="1968" y="3024"/>
                  <a:ext cx="288" cy="477"/>
                </a:xfrm>
                <a:prstGeom prst="rect">
                  <a:avLst/>
                </a:prstGeom>
                <a:noFill/>
                <a:ln w="9525">
                  <a:noFill/>
                  <a:miter lim="800000"/>
                  <a:headEnd/>
                  <a:tailEnd/>
                </a:ln>
                <a:effectLst/>
              </p:spPr>
              <p:txBody>
                <a:bodyPr>
                  <a:spAutoFit/>
                </a:bodyPr>
                <a:lstStyle/>
                <a:p>
                  <a:pPr eaLnBrk="1" hangingPunct="1">
                    <a:spcBef>
                      <a:spcPct val="50000"/>
                    </a:spcBef>
                    <a:buNone/>
                  </a:pPr>
                  <a:r>
                    <a:rPr kumimoji="1" lang="en-US" altLang="zh-CN" sz="2400" b="0" i="0" u="none" dirty="0"/>
                    <a:t>b</a:t>
                  </a:r>
                </a:p>
              </p:txBody>
            </p:sp>
            <p:sp>
              <p:nvSpPr>
                <p:cNvPr id="156696" name="Text Box 24"/>
                <p:cNvSpPr txBox="1">
                  <a:spLocks noChangeArrowheads="1"/>
                </p:cNvSpPr>
                <p:nvPr/>
              </p:nvSpPr>
              <p:spPr bwMode="auto">
                <a:xfrm>
                  <a:off x="4704" y="1872"/>
                  <a:ext cx="528" cy="476"/>
                </a:xfrm>
                <a:prstGeom prst="rect">
                  <a:avLst/>
                </a:prstGeom>
                <a:noFill/>
                <a:ln w="9525">
                  <a:noFill/>
                  <a:miter lim="800000"/>
                  <a:headEnd/>
                  <a:tailEnd/>
                </a:ln>
                <a:effectLst/>
              </p:spPr>
              <p:txBody>
                <a:bodyPr>
                  <a:spAutoFit/>
                </a:bodyPr>
                <a:lstStyle/>
                <a:p>
                  <a:pPr eaLnBrk="1" hangingPunct="1">
                    <a:spcBef>
                      <a:spcPct val="50000"/>
                    </a:spcBef>
                  </a:pPr>
                  <a:endParaRPr kumimoji="1" lang="zh-CN" altLang="zh-CN" sz="2400" b="0" i="0" u="none"/>
                </a:p>
              </p:txBody>
            </p:sp>
          </p:grpSp>
          <p:grpSp>
            <p:nvGrpSpPr>
              <p:cNvPr id="9" name="Group 25"/>
              <p:cNvGrpSpPr>
                <a:grpSpLocks/>
              </p:cNvGrpSpPr>
              <p:nvPr/>
            </p:nvGrpSpPr>
            <p:grpSpPr bwMode="auto">
              <a:xfrm>
                <a:off x="3264" y="1680"/>
                <a:ext cx="1344" cy="1584"/>
                <a:chOff x="3408" y="1680"/>
                <a:chExt cx="1344" cy="1584"/>
              </a:xfrm>
            </p:grpSpPr>
            <p:cxnSp>
              <p:nvCxnSpPr>
                <p:cNvPr id="156698" name="AutoShape 26"/>
                <p:cNvCxnSpPr>
                  <a:cxnSpLocks noChangeShapeType="1"/>
                  <a:stCxn id="156686" idx="6"/>
                  <a:endCxn id="156690" idx="0"/>
                </p:cNvCxnSpPr>
                <p:nvPr/>
              </p:nvCxnSpPr>
              <p:spPr bwMode="auto">
                <a:xfrm>
                  <a:off x="3456" y="1680"/>
                  <a:ext cx="1296" cy="624"/>
                </a:xfrm>
                <a:prstGeom prst="curvedConnector2">
                  <a:avLst/>
                </a:prstGeom>
                <a:noFill/>
                <a:ln w="9525">
                  <a:solidFill>
                    <a:schemeClr val="tx1"/>
                  </a:solidFill>
                  <a:round/>
                  <a:headEnd/>
                  <a:tailEnd type="triangle" w="med" len="med"/>
                </a:ln>
                <a:effectLst/>
              </p:spPr>
            </p:cxnSp>
            <p:cxnSp>
              <p:nvCxnSpPr>
                <p:cNvPr id="156699" name="AutoShape 27"/>
                <p:cNvCxnSpPr>
                  <a:cxnSpLocks noChangeShapeType="1"/>
                  <a:stCxn id="156687" idx="6"/>
                  <a:endCxn id="156690" idx="4"/>
                </p:cNvCxnSpPr>
                <p:nvPr/>
              </p:nvCxnSpPr>
              <p:spPr bwMode="auto">
                <a:xfrm flipV="1">
                  <a:off x="3408" y="2784"/>
                  <a:ext cx="1344" cy="480"/>
                </a:xfrm>
                <a:prstGeom prst="curvedConnector2">
                  <a:avLst/>
                </a:prstGeom>
                <a:noFill/>
                <a:ln w="9525">
                  <a:solidFill>
                    <a:schemeClr val="tx1"/>
                  </a:solidFill>
                  <a:round/>
                  <a:headEnd/>
                  <a:tailEnd type="triangle" w="med" len="med"/>
                </a:ln>
                <a:effectLst/>
              </p:spPr>
            </p:cxnSp>
          </p:grpSp>
        </p:grpSp>
        <p:sp>
          <p:nvSpPr>
            <p:cNvPr id="156700" name="AutoShape 28"/>
            <p:cNvSpPr>
              <a:spLocks noChangeArrowheads="1"/>
            </p:cNvSpPr>
            <p:nvPr/>
          </p:nvSpPr>
          <p:spPr bwMode="auto">
            <a:xfrm>
              <a:off x="816" y="2256"/>
              <a:ext cx="480" cy="384"/>
            </a:xfrm>
            <a:prstGeom prst="rightArrow">
              <a:avLst>
                <a:gd name="adj1" fmla="val 50000"/>
                <a:gd name="adj2" fmla="val 31250"/>
              </a:avLst>
            </a:prstGeom>
            <a:solidFill>
              <a:schemeClr val="accent1"/>
            </a:solidFill>
            <a:ln w="9525">
              <a:solidFill>
                <a:schemeClr val="tx1"/>
              </a:solidFill>
              <a:miter lim="800000"/>
              <a:headEnd/>
              <a:tailEnd/>
            </a:ln>
            <a:effectLst/>
          </p:spPr>
          <p:txBody>
            <a:bodyPr wrap="none" anchor="ctr"/>
            <a:lstStyle/>
            <a:p>
              <a:endParaRPr lang="zh-CN" altLang="en-US"/>
            </a:p>
          </p:txBody>
        </p:sp>
      </p:grpSp>
      <p:grpSp>
        <p:nvGrpSpPr>
          <p:cNvPr id="10" name="Group 29"/>
          <p:cNvGrpSpPr>
            <a:grpSpLocks/>
          </p:cNvGrpSpPr>
          <p:nvPr/>
        </p:nvGrpSpPr>
        <p:grpSpPr bwMode="auto">
          <a:xfrm>
            <a:off x="4572000" y="4876800"/>
            <a:ext cx="3486150" cy="968375"/>
            <a:chOff x="1680" y="2256"/>
            <a:chExt cx="3312" cy="1008"/>
          </a:xfrm>
        </p:grpSpPr>
        <p:cxnSp>
          <p:nvCxnSpPr>
            <p:cNvPr id="156702" name="AutoShape 30"/>
            <p:cNvCxnSpPr>
              <a:cxnSpLocks noChangeShapeType="1"/>
              <a:stCxn id="156681" idx="4"/>
              <a:endCxn id="156687" idx="2"/>
            </p:cNvCxnSpPr>
            <p:nvPr/>
          </p:nvCxnSpPr>
          <p:spPr bwMode="auto">
            <a:xfrm rot="16200000" flipH="1">
              <a:off x="2016" y="2352"/>
              <a:ext cx="576" cy="1248"/>
            </a:xfrm>
            <a:prstGeom prst="curvedConnector2">
              <a:avLst/>
            </a:prstGeom>
            <a:noFill/>
            <a:ln w="9525">
              <a:solidFill>
                <a:schemeClr val="tx1"/>
              </a:solidFill>
              <a:round/>
              <a:headEnd/>
              <a:tailEnd type="triangle" w="med" len="med"/>
            </a:ln>
            <a:effectLst/>
          </p:spPr>
        </p:cxnSp>
        <p:cxnSp>
          <p:nvCxnSpPr>
            <p:cNvPr id="156703" name="AutoShape 31"/>
            <p:cNvCxnSpPr>
              <a:cxnSpLocks noChangeShapeType="1"/>
              <a:stCxn id="156689" idx="0"/>
              <a:endCxn id="156690" idx="6"/>
            </p:cNvCxnSpPr>
            <p:nvPr/>
          </p:nvCxnSpPr>
          <p:spPr bwMode="auto">
            <a:xfrm rot="5400000" flipV="1">
              <a:off x="4728" y="2280"/>
              <a:ext cx="288" cy="240"/>
            </a:xfrm>
            <a:prstGeom prst="curvedConnector4">
              <a:avLst>
                <a:gd name="adj1" fmla="val -50000"/>
                <a:gd name="adj2" fmla="val 180000"/>
              </a:avLst>
            </a:prstGeom>
            <a:noFill/>
            <a:ln w="9525">
              <a:solidFill>
                <a:schemeClr val="tx1"/>
              </a:solidFill>
              <a:round/>
              <a:headEnd/>
              <a:tailEnd type="triangle" w="med" len="med"/>
            </a:ln>
            <a:effectLst/>
          </p:spPr>
        </p:cxnSp>
      </p:grpSp>
      <p:sp>
        <p:nvSpPr>
          <p:cNvPr id="156704" name="Text Box 32"/>
          <p:cNvSpPr txBox="1">
            <a:spLocks noChangeArrowheads="1"/>
          </p:cNvSpPr>
          <p:nvPr/>
        </p:nvSpPr>
        <p:spPr bwMode="auto">
          <a:xfrm>
            <a:off x="5318125" y="4918075"/>
            <a:ext cx="336550" cy="457200"/>
          </a:xfrm>
          <a:prstGeom prst="rect">
            <a:avLst/>
          </a:prstGeom>
          <a:noFill/>
          <a:ln w="9525">
            <a:noFill/>
            <a:miter lim="800000"/>
            <a:headEnd/>
            <a:tailEnd/>
          </a:ln>
          <a:effectLst/>
        </p:spPr>
        <p:txBody>
          <a:bodyPr wrap="none">
            <a:spAutoFit/>
          </a:bodyPr>
          <a:lstStyle/>
          <a:p>
            <a:pPr eaLnBrk="1" hangingPunct="1"/>
            <a:r>
              <a:rPr kumimoji="1" lang="en-US" altLang="zh-CN" sz="2400" b="0" i="0" u="none">
                <a:solidFill>
                  <a:schemeClr val="accent2"/>
                </a:solidFill>
              </a:rPr>
              <a:t>b</a:t>
            </a:r>
            <a:endParaRPr kumimoji="1" lang="zh-CN" altLang="en-US" sz="2400" b="0" i="0" u="none"/>
          </a:p>
        </p:txBody>
      </p:sp>
      <p:sp>
        <p:nvSpPr>
          <p:cNvPr id="156705" name="Text Box 33"/>
          <p:cNvSpPr txBox="1">
            <a:spLocks noChangeArrowheads="1"/>
          </p:cNvSpPr>
          <p:nvPr/>
        </p:nvSpPr>
        <p:spPr bwMode="auto">
          <a:xfrm>
            <a:off x="8229600" y="4343400"/>
            <a:ext cx="356188" cy="461665"/>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a</a:t>
            </a:r>
          </a:p>
        </p:txBody>
      </p:sp>
      <p:sp>
        <p:nvSpPr>
          <p:cNvPr id="156707" name="Text Box 35"/>
          <p:cNvSpPr txBox="1">
            <a:spLocks noChangeArrowheads="1"/>
          </p:cNvSpPr>
          <p:nvPr/>
        </p:nvSpPr>
        <p:spPr bwMode="auto">
          <a:xfrm>
            <a:off x="7924800" y="4343400"/>
            <a:ext cx="356188" cy="461665"/>
          </a:xfrm>
          <a:prstGeom prst="rect">
            <a:avLst/>
          </a:prstGeom>
          <a:noFill/>
          <a:ln w="9525">
            <a:noFill/>
            <a:miter lim="800000"/>
            <a:headEnd/>
            <a:tailEnd/>
          </a:ln>
          <a:effectLst/>
        </p:spPr>
        <p:txBody>
          <a:bodyPr wrap="none" anchor="ctr">
            <a:spAutoFit/>
          </a:bodyPr>
          <a:lstStyle/>
          <a:p>
            <a:pPr algn="ctr" eaLnBrk="1" hangingPunct="1">
              <a:spcBef>
                <a:spcPct val="50000"/>
              </a:spcBef>
              <a:buNone/>
            </a:pPr>
            <a:r>
              <a:rPr kumimoji="1" lang="en-US" altLang="zh-CN" sz="2400" b="0" i="0" u="none" dirty="0"/>
              <a:t>b</a:t>
            </a:r>
          </a:p>
        </p:txBody>
      </p:sp>
      <p:sp>
        <p:nvSpPr>
          <p:cNvPr id="156708" name="Text Box 36"/>
          <p:cNvSpPr txBox="1">
            <a:spLocks noChangeArrowheads="1"/>
          </p:cNvSpPr>
          <p:nvPr/>
        </p:nvSpPr>
        <p:spPr bwMode="auto">
          <a:xfrm>
            <a:off x="4832350" y="4152900"/>
            <a:ext cx="356188" cy="461665"/>
          </a:xfrm>
          <a:prstGeom prst="rect">
            <a:avLst/>
          </a:prstGeom>
          <a:noFill/>
          <a:ln w="9525">
            <a:noFill/>
            <a:miter lim="800000"/>
            <a:headEnd/>
            <a:tailEnd/>
          </a:ln>
          <a:effectLst/>
        </p:spPr>
        <p:txBody>
          <a:bodyPr wrap="none" anchor="ctr">
            <a:spAutoFit/>
          </a:bodyPr>
          <a:lstStyle/>
          <a:p>
            <a:pPr algn="ctr" eaLnBrk="1" hangingPunct="1">
              <a:spcBef>
                <a:spcPct val="50000"/>
              </a:spcBef>
              <a:buNone/>
            </a:pPr>
            <a:r>
              <a:rPr kumimoji="1" lang="en-US" altLang="zh-CN" sz="2400" b="0" i="0" u="none" dirty="0"/>
              <a:t>a</a:t>
            </a:r>
          </a:p>
        </p:txBody>
      </p:sp>
      <p:sp>
        <p:nvSpPr>
          <p:cNvPr id="156709" name="Text Box 37"/>
          <p:cNvSpPr txBox="1">
            <a:spLocks noChangeArrowheads="1"/>
          </p:cNvSpPr>
          <p:nvPr/>
        </p:nvSpPr>
        <p:spPr bwMode="auto">
          <a:xfrm>
            <a:off x="6965950" y="4076700"/>
            <a:ext cx="356188" cy="461665"/>
          </a:xfrm>
          <a:prstGeom prst="rect">
            <a:avLst/>
          </a:prstGeom>
          <a:noFill/>
          <a:ln w="9525">
            <a:noFill/>
            <a:miter lim="800000"/>
            <a:headEnd/>
            <a:tailEnd/>
          </a:ln>
          <a:effectLst/>
        </p:spPr>
        <p:txBody>
          <a:bodyPr wrap="none" anchor="ctr">
            <a:spAutoFit/>
          </a:bodyPr>
          <a:lstStyle/>
          <a:p>
            <a:pPr algn="ctr" eaLnBrk="1" hangingPunct="1">
              <a:spcBef>
                <a:spcPct val="50000"/>
              </a:spcBef>
              <a:buNone/>
            </a:pPr>
            <a:r>
              <a:rPr kumimoji="1" lang="en-US" altLang="zh-CN" sz="2400" b="0" i="0" u="none" dirty="0">
                <a:solidFill>
                  <a:schemeClr val="accent2"/>
                </a:solidFill>
              </a:rPr>
              <a:t>a</a:t>
            </a:r>
            <a:endParaRPr kumimoji="1" lang="en-US" altLang="zh-CN" sz="2400" b="0" i="0" u="none" dirty="0"/>
          </a:p>
        </p:txBody>
      </p:sp>
    </p:spTree>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Effect transition="in" filter="checkerboard(across)">
                                      <p:cBhvr>
                                        <p:cTn id="7" dur="500"/>
                                        <p:tgtEl>
                                          <p:spTgt spid="15667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56675">
                                            <p:txEl>
                                              <p:pRg st="1" end="1"/>
                                            </p:txEl>
                                          </p:spTgt>
                                        </p:tgtEl>
                                        <p:attrNameLst>
                                          <p:attrName>style.visibility</p:attrName>
                                        </p:attrNameLst>
                                      </p:cBhvr>
                                      <p:to>
                                        <p:strVal val="visible"/>
                                      </p:to>
                                    </p:set>
                                    <p:animEffect transition="in" filter="checkerboard(across)">
                                      <p:cBhvr>
                                        <p:cTn id="10" dur="500"/>
                                        <p:tgtEl>
                                          <p:spTgt spid="156675">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56675">
                                            <p:txEl>
                                              <p:pRg st="2" end="2"/>
                                            </p:txEl>
                                          </p:spTgt>
                                        </p:tgtEl>
                                        <p:attrNameLst>
                                          <p:attrName>style.visibility</p:attrName>
                                        </p:attrNameLst>
                                      </p:cBhvr>
                                      <p:to>
                                        <p:strVal val="visible"/>
                                      </p:to>
                                    </p:set>
                                    <p:animEffect transition="in" filter="checkerboard(across)">
                                      <p:cBhvr>
                                        <p:cTn id="13" dur="500"/>
                                        <p:tgtEl>
                                          <p:spTgt spid="156675">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56675">
                                            <p:txEl>
                                              <p:pRg st="3" end="3"/>
                                            </p:txEl>
                                          </p:spTgt>
                                        </p:tgtEl>
                                        <p:attrNameLst>
                                          <p:attrName>style.visibility</p:attrName>
                                        </p:attrNameLst>
                                      </p:cBhvr>
                                      <p:to>
                                        <p:strVal val="visible"/>
                                      </p:to>
                                    </p:set>
                                    <p:animEffect transition="in" filter="checkerboard(across)">
                                      <p:cBhvr>
                                        <p:cTn id="16" dur="500"/>
                                        <p:tgtEl>
                                          <p:spTgt spid="156675">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56675">
                                            <p:txEl>
                                              <p:pRg st="4" end="4"/>
                                            </p:txEl>
                                          </p:spTgt>
                                        </p:tgtEl>
                                        <p:attrNameLst>
                                          <p:attrName>style.visibility</p:attrName>
                                        </p:attrNameLst>
                                      </p:cBhvr>
                                      <p:to>
                                        <p:strVal val="visible"/>
                                      </p:to>
                                    </p:set>
                                    <p:animEffect transition="in" filter="checkerboard(across)">
                                      <p:cBhvr>
                                        <p:cTn id="19" dur="500"/>
                                        <p:tgtEl>
                                          <p:spTgt spid="156675">
                                            <p:txEl>
                                              <p:pRg st="4" end="4"/>
                                            </p:txEl>
                                          </p:spTgt>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56675">
                                            <p:txEl>
                                              <p:pRg st="5" end="5"/>
                                            </p:txEl>
                                          </p:spTgt>
                                        </p:tgtEl>
                                        <p:attrNameLst>
                                          <p:attrName>style.visibility</p:attrName>
                                        </p:attrNameLst>
                                      </p:cBhvr>
                                      <p:to>
                                        <p:strVal val="visible"/>
                                      </p:to>
                                    </p:set>
                                    <p:animEffect transition="in" filter="checkerboard(across)">
                                      <p:cBhvr>
                                        <p:cTn id="22" dur="500"/>
                                        <p:tgtEl>
                                          <p:spTgt spid="156675">
                                            <p:txEl>
                                              <p:pRg st="5" end="5"/>
                                            </p:txEl>
                                          </p:spTgt>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56675">
                                            <p:txEl>
                                              <p:pRg st="6" end="6"/>
                                            </p:txEl>
                                          </p:spTgt>
                                        </p:tgtEl>
                                        <p:attrNameLst>
                                          <p:attrName>style.visibility</p:attrName>
                                        </p:attrNameLst>
                                      </p:cBhvr>
                                      <p:to>
                                        <p:strVal val="visible"/>
                                      </p:to>
                                    </p:set>
                                    <p:animEffect transition="in" filter="checkerboard(across)">
                                      <p:cBhvr>
                                        <p:cTn id="25" dur="500"/>
                                        <p:tgtEl>
                                          <p:spTgt spid="15667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0-#ppt_w/2"/>
                                          </p:val>
                                        </p:tav>
                                        <p:tav tm="100000">
                                          <p:val>
                                            <p:strVal val="#ppt_x"/>
                                          </p:val>
                                        </p:tav>
                                      </p:tavLst>
                                    </p:anim>
                                    <p:anim calcmode="lin" valueType="num">
                                      <p:cBhvr additive="base">
                                        <p:cTn id="31"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zh-CN" altLang="en-US">
                <a:solidFill>
                  <a:schemeClr val="bg2"/>
                </a:solidFill>
              </a:rPr>
              <a:t/>
            </a:r>
            <a:br>
              <a:rPr lang="zh-CN" altLang="en-US">
                <a:solidFill>
                  <a:schemeClr val="bg2"/>
                </a:solidFill>
              </a:rPr>
            </a:br>
            <a:endParaRPr lang="zh-CN" altLang="zh-CN"/>
          </a:p>
        </p:txBody>
      </p:sp>
      <p:sp>
        <p:nvSpPr>
          <p:cNvPr id="68611" name="Rectangle 3"/>
          <p:cNvSpPr>
            <a:spLocks noGrp="1" noChangeArrowheads="1"/>
          </p:cNvSpPr>
          <p:nvPr>
            <p:ph type="body" idx="1"/>
          </p:nvPr>
        </p:nvSpPr>
        <p:spPr>
          <a:xfrm>
            <a:off x="990600" y="1524000"/>
            <a:ext cx="7772400" cy="4953000"/>
          </a:xfrm>
        </p:spPr>
        <p:txBody>
          <a:bodyPr/>
          <a:lstStyle/>
          <a:p>
            <a:pPr>
              <a:buSzTx/>
              <a:buFont typeface="Monotype Sorts" pitchFamily="2" charset="2"/>
              <a:buNone/>
            </a:pPr>
            <a:r>
              <a:rPr lang="en-US" altLang="zh-CN" dirty="0"/>
              <a:t>DFA M</a:t>
            </a:r>
            <a:r>
              <a:rPr lang="zh-CN" altLang="en-US" dirty="0"/>
              <a:t>所能接受的符</a:t>
            </a:r>
            <a:r>
              <a:rPr lang="zh-CN" altLang="en-US" dirty="0">
                <a:latin typeface="宋体" charset="-122"/>
              </a:rPr>
              <a:t>号</a:t>
            </a:r>
            <a:r>
              <a:rPr lang="zh-CN" altLang="en-US" dirty="0"/>
              <a:t>串的全体记为</a:t>
            </a:r>
            <a:r>
              <a:rPr lang="en-US" altLang="zh-CN" dirty="0"/>
              <a:t>L(M).</a:t>
            </a:r>
          </a:p>
          <a:p>
            <a:pPr>
              <a:buSzTx/>
              <a:buFont typeface="Monotype Sorts" pitchFamily="2" charset="2"/>
              <a:buNone/>
            </a:pPr>
            <a:r>
              <a:rPr lang="zh-CN" altLang="en-US" dirty="0"/>
              <a:t>对于任何两个有穷自动机</a:t>
            </a:r>
            <a:r>
              <a:rPr lang="en-US" altLang="zh-CN" dirty="0"/>
              <a:t>M</a:t>
            </a:r>
            <a:r>
              <a:rPr lang="zh-CN" altLang="en-US" dirty="0"/>
              <a:t>和</a:t>
            </a:r>
            <a:r>
              <a:rPr lang="en-US" altLang="zh-CN" dirty="0"/>
              <a:t>M′，</a:t>
            </a:r>
            <a:r>
              <a:rPr lang="zh-CN" altLang="en-US" dirty="0" smtClean="0"/>
              <a:t>如果</a:t>
            </a:r>
            <a:r>
              <a:rPr lang="en-US" altLang="zh-CN" dirty="0" smtClean="0"/>
              <a:t>L(M</a:t>
            </a:r>
            <a:r>
              <a:rPr lang="en-US" altLang="zh-CN" dirty="0"/>
              <a:t>)=L(M′)，</a:t>
            </a:r>
            <a:r>
              <a:rPr lang="zh-CN" altLang="en-US" dirty="0"/>
              <a:t>则称</a:t>
            </a:r>
            <a:r>
              <a:rPr lang="en-US" altLang="zh-CN" dirty="0"/>
              <a:t>M</a:t>
            </a:r>
            <a:r>
              <a:rPr lang="zh-CN" altLang="en-US" dirty="0"/>
              <a:t>与</a:t>
            </a:r>
            <a:r>
              <a:rPr lang="en-US" altLang="zh-CN" dirty="0"/>
              <a:t>M′</a:t>
            </a:r>
            <a:r>
              <a:rPr lang="zh-CN" altLang="en-US" dirty="0"/>
              <a:t>是等价的.</a:t>
            </a:r>
            <a:r>
              <a:rPr lang="zh-CN" altLang="zh-CN" dirty="0">
                <a:latin typeface="Arial"/>
              </a:rPr>
              <a:t> </a:t>
            </a:r>
            <a:endParaRPr lang="zh-CN" altLang="en-US" dirty="0"/>
          </a:p>
          <a:p>
            <a:pPr>
              <a:buSzTx/>
              <a:buFont typeface="Monotype Sorts" pitchFamily="2" charset="2"/>
              <a:buNone/>
            </a:pPr>
            <a:r>
              <a:rPr lang="zh-CN" altLang="en-US" dirty="0"/>
              <a:t>结论：</a:t>
            </a:r>
          </a:p>
          <a:p>
            <a:pPr lvl="1">
              <a:buFontTx/>
              <a:buNone/>
            </a:pPr>
            <a:r>
              <a:rPr lang="zh-CN" altLang="en-US" dirty="0"/>
              <a:t> </a:t>
            </a:r>
            <a:r>
              <a:rPr lang="zh-CN" altLang="en-US" dirty="0">
                <a:sym typeface="Symbol" pitchFamily="18" charset="2"/>
              </a:rPr>
              <a:t>上一个符</a:t>
            </a:r>
            <a:r>
              <a:rPr lang="zh-CN" altLang="en-US" dirty="0">
                <a:latin typeface="宋体" charset="-122"/>
              </a:rPr>
              <a:t>号</a:t>
            </a:r>
            <a:r>
              <a:rPr lang="zh-CN" altLang="en-US" dirty="0">
                <a:sym typeface="Symbol" pitchFamily="18" charset="2"/>
              </a:rPr>
              <a:t>串集</a:t>
            </a:r>
            <a:r>
              <a:rPr lang="en-US" altLang="zh-CN" dirty="0">
                <a:sym typeface="Symbol" pitchFamily="18" charset="2"/>
              </a:rPr>
              <a:t>V</a:t>
            </a:r>
            <a:r>
              <a:rPr lang="en-US" altLang="zh-CN" baseline="30000" dirty="0">
                <a:sym typeface="Symbol" pitchFamily="18" charset="2"/>
              </a:rPr>
              <a:t></a:t>
            </a:r>
            <a:r>
              <a:rPr lang="zh-CN" altLang="en-US" dirty="0">
                <a:sym typeface="Symbol" pitchFamily="18" charset="2"/>
              </a:rPr>
              <a:t>是正规的，当且仅当存在一个上的确定有穷自动机</a:t>
            </a:r>
            <a:r>
              <a:rPr lang="en-US" altLang="zh-CN" dirty="0">
                <a:sym typeface="Symbol" pitchFamily="18" charset="2"/>
              </a:rPr>
              <a:t>M，</a:t>
            </a:r>
            <a:r>
              <a:rPr lang="zh-CN" altLang="en-US" dirty="0">
                <a:sym typeface="Symbol" pitchFamily="18" charset="2"/>
              </a:rPr>
              <a:t>使得</a:t>
            </a:r>
          </a:p>
          <a:p>
            <a:pPr lvl="1">
              <a:spcBef>
                <a:spcPct val="50000"/>
              </a:spcBef>
              <a:buFontTx/>
              <a:buNone/>
            </a:pPr>
            <a:r>
              <a:rPr lang="en-US" altLang="zh-CN" dirty="0">
                <a:sym typeface="Symbol" pitchFamily="18" charset="2"/>
              </a:rPr>
              <a:t>V=L(M)。</a:t>
            </a:r>
          </a:p>
          <a:p>
            <a:pPr lvl="1">
              <a:spcBef>
                <a:spcPct val="50000"/>
              </a:spcBef>
              <a:buFontTx/>
              <a:buNone/>
            </a:pPr>
            <a:endParaRPr lang="zh-CN" altLang="en-US" dirty="0"/>
          </a:p>
        </p:txBody>
      </p:sp>
    </p:spTree>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 calcmode="lin" valueType="num">
                                      <p:cBhvr additive="base">
                                        <p:cTn id="7" dur="500" fill="hold"/>
                                        <p:tgtEl>
                                          <p:spTgt spid="686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861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68611">
                                            <p:txEl>
                                              <p:pRg st="1" end="1"/>
                                            </p:txEl>
                                          </p:spTgt>
                                        </p:tgtEl>
                                        <p:attrNameLst>
                                          <p:attrName>style.visibility</p:attrName>
                                        </p:attrNameLst>
                                      </p:cBhvr>
                                      <p:to>
                                        <p:strVal val="visible"/>
                                      </p:to>
                                    </p:set>
                                    <p:anim calcmode="lin" valueType="num">
                                      <p:cBhvr additive="base">
                                        <p:cTn id="13" dur="500" fill="hold"/>
                                        <p:tgtEl>
                                          <p:spTgt spid="686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8611">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68611">
                                            <p:txEl>
                                              <p:pRg st="2" end="2"/>
                                            </p:txEl>
                                          </p:spTgt>
                                        </p:tgtEl>
                                        <p:attrNameLst>
                                          <p:attrName>style.visibility</p:attrName>
                                        </p:attrNameLst>
                                      </p:cBhvr>
                                      <p:to>
                                        <p:strVal val="visible"/>
                                      </p:to>
                                    </p:set>
                                    <p:anim calcmode="lin" valueType="num">
                                      <p:cBhvr additive="base">
                                        <p:cTn id="19" dur="500" fill="hold"/>
                                        <p:tgtEl>
                                          <p:spTgt spid="686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8611">
                                            <p:txEl>
                                              <p:pRg st="2" end="2"/>
                                            </p:txEl>
                                          </p:spTgt>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68611">
                                            <p:txEl>
                                              <p:pRg st="3" end="3"/>
                                            </p:txEl>
                                          </p:spTgt>
                                        </p:tgtEl>
                                        <p:attrNameLst>
                                          <p:attrName>style.visibility</p:attrName>
                                        </p:attrNameLst>
                                      </p:cBhvr>
                                      <p:to>
                                        <p:strVal val="visible"/>
                                      </p:to>
                                    </p:set>
                                    <p:anim calcmode="lin" valueType="num">
                                      <p:cBhvr additive="base">
                                        <p:cTn id="23" dur="500" fill="hold"/>
                                        <p:tgtEl>
                                          <p:spTgt spid="68611">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8611">
                                            <p:txEl>
                                              <p:pRg st="3" end="3"/>
                                            </p:txEl>
                                          </p:spTgt>
                                        </p:tgtEl>
                                        <p:attrNameLst>
                                          <p:attrName>ppt_y</p:attrName>
                                        </p:attrNameLst>
                                      </p:cBhvr>
                                      <p:tavLst>
                                        <p:tav tm="0">
                                          <p:val>
                                            <p:strVal val="0-#ppt_h/2"/>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68611">
                                            <p:txEl>
                                              <p:pRg st="4" end="4"/>
                                            </p:txEl>
                                          </p:spTgt>
                                        </p:tgtEl>
                                        <p:attrNameLst>
                                          <p:attrName>style.visibility</p:attrName>
                                        </p:attrNameLst>
                                      </p:cBhvr>
                                      <p:to>
                                        <p:strVal val="visible"/>
                                      </p:to>
                                    </p:set>
                                    <p:anim calcmode="lin" valueType="num">
                                      <p:cBhvr additive="base">
                                        <p:cTn id="27" dur="500" fill="hold"/>
                                        <p:tgtEl>
                                          <p:spTgt spid="68611">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8611">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endParaRPr lang="zh-CN" altLang="en-US"/>
          </a:p>
        </p:txBody>
      </p:sp>
      <p:sp>
        <p:nvSpPr>
          <p:cNvPr id="173059" name="Rectangle 3"/>
          <p:cNvSpPr>
            <a:spLocks noGrp="1" noChangeArrowheads="1"/>
          </p:cNvSpPr>
          <p:nvPr>
            <p:ph type="body" idx="1"/>
          </p:nvPr>
        </p:nvSpPr>
        <p:spPr/>
        <p:txBody>
          <a:bodyPr/>
          <a:lstStyle/>
          <a:p>
            <a:pPr algn="just">
              <a:buFont typeface="Monotype Sorts" pitchFamily="2" charset="2"/>
              <a:buNone/>
            </a:pPr>
            <a:r>
              <a:rPr lang="en-US" altLang="zh-CN" sz="3200" dirty="0"/>
              <a:t>DFA</a:t>
            </a:r>
            <a:r>
              <a:rPr lang="zh-CN" altLang="en-US" sz="3200" dirty="0"/>
              <a:t>的确定性表现在转换函数</a:t>
            </a:r>
            <a:r>
              <a:rPr lang="en-US" altLang="zh-CN" sz="3200" dirty="0"/>
              <a:t>f:K×</a:t>
            </a:r>
            <a:r>
              <a:rPr lang="en-US" altLang="zh-CN" sz="3200" dirty="0">
                <a:latin typeface="Arial" charset="0"/>
                <a:cs typeface="Arial" charset="0"/>
              </a:rPr>
              <a:t>Σ</a:t>
            </a:r>
            <a:r>
              <a:rPr lang="en-US" altLang="zh-CN" sz="3200" dirty="0"/>
              <a:t>→K</a:t>
            </a:r>
            <a:r>
              <a:rPr lang="zh-CN" altLang="en-US" sz="3200" dirty="0"/>
              <a:t>是一个单值函数，也就是说，对任何状态</a:t>
            </a:r>
            <a:r>
              <a:rPr lang="en-US" altLang="zh-CN" sz="3200" dirty="0" err="1"/>
              <a:t>k∈K</a:t>
            </a:r>
            <a:r>
              <a:rPr lang="en-US" altLang="zh-CN" sz="3200" dirty="0"/>
              <a:t>，</a:t>
            </a:r>
            <a:r>
              <a:rPr lang="zh-CN" altLang="en-US" sz="3200" dirty="0"/>
              <a:t>和输入符号</a:t>
            </a:r>
            <a:r>
              <a:rPr lang="en-US" altLang="zh-CN" sz="3200" dirty="0" err="1"/>
              <a:t>a∈</a:t>
            </a:r>
            <a:r>
              <a:rPr lang="en-US" altLang="zh-CN" sz="3200" dirty="0" err="1">
                <a:latin typeface="Arial" charset="0"/>
                <a:cs typeface="Arial" charset="0"/>
              </a:rPr>
              <a:t>Σ</a:t>
            </a:r>
            <a:r>
              <a:rPr lang="en-US" altLang="zh-CN" sz="3200" dirty="0" err="1"/>
              <a:t>，f</a:t>
            </a:r>
            <a:r>
              <a:rPr lang="en-US" altLang="zh-CN" sz="3200" dirty="0"/>
              <a:t>(</a:t>
            </a:r>
            <a:r>
              <a:rPr lang="en-US" altLang="zh-CN" sz="3200" dirty="0" err="1"/>
              <a:t>k,a</a:t>
            </a:r>
            <a:r>
              <a:rPr lang="en-US" altLang="zh-CN" sz="3200" dirty="0"/>
              <a:t>)</a:t>
            </a:r>
            <a:r>
              <a:rPr lang="zh-CN" altLang="en-US" sz="3200" dirty="0"/>
              <a:t>唯一地确定了下一个状态。从状态转换图来看，若字母表</a:t>
            </a:r>
            <a:r>
              <a:rPr lang="en-US" altLang="zh-CN" sz="3200" dirty="0">
                <a:latin typeface="Arial" charset="0"/>
                <a:cs typeface="Arial" charset="0"/>
              </a:rPr>
              <a:t>Σ</a:t>
            </a:r>
            <a:r>
              <a:rPr lang="zh-CN" altLang="en-US" sz="3200" dirty="0"/>
              <a:t>含有</a:t>
            </a:r>
            <a:r>
              <a:rPr lang="en-US" altLang="zh-CN" sz="3200" dirty="0"/>
              <a:t>n</a:t>
            </a:r>
            <a:r>
              <a:rPr lang="zh-CN" altLang="en-US" sz="3200" dirty="0"/>
              <a:t>个输入字符，那末任何一个状态结点最多有</a:t>
            </a:r>
            <a:r>
              <a:rPr lang="en-US" altLang="zh-CN" sz="3200" dirty="0"/>
              <a:t>n</a:t>
            </a:r>
            <a:r>
              <a:rPr lang="zh-CN" altLang="en-US" sz="3200" dirty="0"/>
              <a:t>条弧射出，而且每条弧以一个不同的输入字符标记。</a:t>
            </a:r>
          </a:p>
          <a:p>
            <a:pPr>
              <a:buFont typeface="Monotype Sorts" pitchFamily="2" charset="2"/>
              <a:buNone/>
            </a:pPr>
            <a:endParaRPr lang="zh-CN" altLang="zh-CN" dirty="0"/>
          </a:p>
        </p:txBody>
      </p:sp>
    </p:spTree>
  </p:cSld>
  <p:clrMapOvr>
    <a:masterClrMapping/>
  </p:clrMapOvr>
  <p:transition spd="med" advClick="0">
    <p:wipe dir="r"/>
  </p:transition>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6131" name="Rectangle 3"/>
          <p:cNvSpPr>
            <a:spLocks noGrp="1" noChangeArrowheads="1"/>
          </p:cNvSpPr>
          <p:nvPr>
            <p:ph type="body" idx="1"/>
          </p:nvPr>
        </p:nvSpPr>
        <p:spPr>
          <a:xfrm>
            <a:off x="838200" y="609600"/>
            <a:ext cx="8020080" cy="5605482"/>
          </a:xfrm>
        </p:spPr>
        <p:txBody>
          <a:bodyPr/>
          <a:lstStyle/>
          <a:p>
            <a:pPr>
              <a:lnSpc>
                <a:spcPct val="90000"/>
              </a:lnSpc>
              <a:buFont typeface="Monotype Sorts" pitchFamily="2" charset="2"/>
              <a:buNone/>
            </a:pPr>
            <a:endParaRPr lang="zh-CN" altLang="en-US" sz="2800" dirty="0"/>
          </a:p>
          <a:p>
            <a:pPr>
              <a:lnSpc>
                <a:spcPct val="90000"/>
              </a:lnSpc>
              <a:buFont typeface="Monotype Sorts" pitchFamily="2" charset="2"/>
              <a:buNone/>
            </a:pPr>
            <a:r>
              <a:rPr lang="en-US" altLang="zh-CN" dirty="0"/>
              <a:t>DFA</a:t>
            </a:r>
            <a:r>
              <a:rPr lang="zh-CN" altLang="en-US" dirty="0"/>
              <a:t>的行为很容易用程序来模拟.</a:t>
            </a:r>
          </a:p>
          <a:p>
            <a:pPr>
              <a:lnSpc>
                <a:spcPct val="90000"/>
              </a:lnSpc>
            </a:pPr>
            <a:endParaRPr lang="zh-CN" altLang="zh-CN" dirty="0"/>
          </a:p>
          <a:p>
            <a:pPr>
              <a:lnSpc>
                <a:spcPct val="90000"/>
              </a:lnSpc>
              <a:buFont typeface="Monotype Sorts" pitchFamily="2" charset="2"/>
              <a:buNone/>
            </a:pPr>
            <a:r>
              <a:rPr lang="en-US" altLang="zh-CN" dirty="0"/>
              <a:t>DFA M=（</a:t>
            </a:r>
            <a:r>
              <a:rPr lang="en-US" altLang="zh-CN" dirty="0" err="1"/>
              <a:t>K，Σ，f，S，Z</a:t>
            </a:r>
            <a:r>
              <a:rPr lang="en-US" altLang="zh-CN" dirty="0">
                <a:latin typeface="宋体" charset="-122"/>
              </a:rPr>
              <a:t>）</a:t>
            </a:r>
            <a:r>
              <a:rPr lang="zh-CN" altLang="en-US" dirty="0"/>
              <a:t>的行为的模拟程序</a:t>
            </a:r>
          </a:p>
          <a:p>
            <a:pPr lvl="1">
              <a:lnSpc>
                <a:spcPct val="90000"/>
              </a:lnSpc>
            </a:pPr>
            <a:r>
              <a:rPr lang="en-US" altLang="zh-CN" sz="2800" dirty="0"/>
              <a:t>K:=S；</a:t>
            </a:r>
          </a:p>
          <a:p>
            <a:pPr lvl="1">
              <a:lnSpc>
                <a:spcPct val="90000"/>
              </a:lnSpc>
            </a:pPr>
            <a:r>
              <a:rPr lang="en-US" altLang="zh-CN" sz="2800" dirty="0"/>
              <a:t>c:=</a:t>
            </a:r>
            <a:r>
              <a:rPr lang="en-US" altLang="zh-CN" sz="2800" dirty="0" err="1"/>
              <a:t>getchar</a:t>
            </a:r>
            <a:r>
              <a:rPr lang="en-US" altLang="zh-CN" sz="2800" dirty="0"/>
              <a:t>;</a:t>
            </a:r>
          </a:p>
          <a:p>
            <a:pPr lvl="1">
              <a:lnSpc>
                <a:spcPct val="90000"/>
              </a:lnSpc>
            </a:pPr>
            <a:r>
              <a:rPr lang="en-US" altLang="zh-CN" sz="2800" dirty="0"/>
              <a:t>while c&lt;&gt;</a:t>
            </a:r>
            <a:r>
              <a:rPr lang="en-US" altLang="zh-CN" sz="2800" dirty="0" err="1"/>
              <a:t>eof</a:t>
            </a:r>
            <a:r>
              <a:rPr lang="en-US" altLang="zh-CN" sz="2800" dirty="0"/>
              <a:t> do </a:t>
            </a:r>
          </a:p>
          <a:p>
            <a:pPr lvl="1">
              <a:lnSpc>
                <a:spcPct val="90000"/>
              </a:lnSpc>
            </a:pPr>
            <a:r>
              <a:rPr lang="en-US" altLang="zh-CN" sz="2800" dirty="0"/>
              <a:t>    {K:=f(</a:t>
            </a:r>
            <a:r>
              <a:rPr lang="en-US" altLang="zh-CN" sz="2800" dirty="0" err="1"/>
              <a:t>K,c</a:t>
            </a:r>
            <a:r>
              <a:rPr lang="en-US" altLang="zh-CN" sz="2800" dirty="0"/>
              <a:t>);</a:t>
            </a:r>
          </a:p>
          <a:p>
            <a:pPr lvl="1">
              <a:lnSpc>
                <a:spcPct val="90000"/>
              </a:lnSpc>
            </a:pPr>
            <a:r>
              <a:rPr lang="en-US" altLang="zh-CN" sz="2800" dirty="0"/>
              <a:t>      c:=</a:t>
            </a:r>
            <a:r>
              <a:rPr lang="en-US" altLang="zh-CN" sz="2800" dirty="0" err="1"/>
              <a:t>getchar</a:t>
            </a:r>
            <a:r>
              <a:rPr lang="en-US" altLang="zh-CN" sz="2800" dirty="0"/>
              <a:t>;</a:t>
            </a:r>
          </a:p>
          <a:p>
            <a:pPr lvl="1">
              <a:lnSpc>
                <a:spcPct val="90000"/>
              </a:lnSpc>
            </a:pPr>
            <a:r>
              <a:rPr lang="en-US" altLang="zh-CN" sz="2800" dirty="0"/>
              <a:t>    };</a:t>
            </a:r>
          </a:p>
          <a:p>
            <a:pPr lvl="1">
              <a:lnSpc>
                <a:spcPct val="90000"/>
              </a:lnSpc>
            </a:pPr>
            <a:r>
              <a:rPr lang="en-US" altLang="zh-CN" sz="2800" dirty="0"/>
              <a:t>if K is in Z then return (‘yes’)</a:t>
            </a:r>
          </a:p>
          <a:p>
            <a:pPr lvl="1">
              <a:lnSpc>
                <a:spcPct val="90000"/>
              </a:lnSpc>
            </a:pPr>
            <a:r>
              <a:rPr lang="en-US" altLang="zh-CN" sz="2800" dirty="0"/>
              <a:t>                  else return (‘no’)</a:t>
            </a:r>
          </a:p>
        </p:txBody>
      </p:sp>
      <p:sp>
        <p:nvSpPr>
          <p:cNvPr id="176132" name="AutoShape 4">
            <a:hlinkClick r:id="" action="ppaction://hlinkshowjump?jump=previousslide" highlightClick="1"/>
          </p:cNvPr>
          <p:cNvSpPr>
            <a:spLocks noChangeArrowheads="1"/>
          </p:cNvSpPr>
          <p:nvPr/>
        </p:nvSpPr>
        <p:spPr bwMode="auto">
          <a:xfrm>
            <a:off x="6934200" y="5943600"/>
            <a:ext cx="539750" cy="539750"/>
          </a:xfrm>
          <a:prstGeom prst="actionButtonBackPrevious">
            <a:avLst/>
          </a:prstGeom>
          <a:solidFill>
            <a:srgbClr val="00FFFF">
              <a:alpha val="50000"/>
            </a:srgbClr>
          </a:solidFill>
          <a:ln w="9525">
            <a:noFill/>
            <a:miter lim="800000"/>
            <a:headEnd/>
            <a:tailEnd/>
          </a:ln>
          <a:effectLst/>
        </p:spPr>
        <p:txBody>
          <a:bodyPr wrap="none" anchor="ctr"/>
          <a:lstStyle/>
          <a:p>
            <a:endParaRPr lang="zh-CN" altLang="en-US"/>
          </a:p>
        </p:txBody>
      </p:sp>
      <p:sp>
        <p:nvSpPr>
          <p:cNvPr id="176133" name="AutoShape 5">
            <a:hlinkClick r:id="" action="ppaction://hlinkshowjump?jump=nextslide" highlightClick="1"/>
          </p:cNvPr>
          <p:cNvSpPr>
            <a:spLocks noChangeArrowheads="1"/>
          </p:cNvSpPr>
          <p:nvPr/>
        </p:nvSpPr>
        <p:spPr bwMode="auto">
          <a:xfrm>
            <a:off x="7461250" y="5943600"/>
            <a:ext cx="539750" cy="539750"/>
          </a:xfrm>
          <a:prstGeom prst="actionButtonForwardNext">
            <a:avLst/>
          </a:prstGeom>
          <a:solidFill>
            <a:srgbClr val="00FFFF">
              <a:alpha val="50000"/>
            </a:srgbClr>
          </a:solidFill>
          <a:ln w="9525">
            <a:noFill/>
            <a:miter lim="800000"/>
            <a:headEnd/>
            <a:tailEnd/>
          </a:ln>
          <a:effectLst/>
        </p:spPr>
        <p:txBody>
          <a:bodyPr wrap="none" anchor="ctr"/>
          <a:lstStyle/>
          <a:p>
            <a:endParaRPr lang="zh-CN" altLang="en-US"/>
          </a:p>
        </p:txBody>
      </p:sp>
    </p:spTree>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176131">
                                            <p:txEl>
                                              <p:pRg st="1" end="1"/>
                                            </p:txEl>
                                          </p:spTgt>
                                        </p:tgtEl>
                                        <p:attrNameLst>
                                          <p:attrName>style.visibility</p:attrName>
                                        </p:attrNameLst>
                                      </p:cBhvr>
                                      <p:to>
                                        <p:strVal val="visible"/>
                                      </p:to>
                                    </p:set>
                                    <p:anim calcmode="lin" valueType="num">
                                      <p:cBhvr>
                                        <p:cTn id="7" dur="500" fill="hold"/>
                                        <p:tgtEl>
                                          <p:spTgt spid="176131">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176131">
                                            <p:txEl>
                                              <p:pRg st="1" end="1"/>
                                            </p:txEl>
                                          </p:spTgt>
                                        </p:tgtEl>
                                        <p:attrNameLst>
                                          <p:attrName>ppt_h</p:attrName>
                                        </p:attrNameLst>
                                      </p:cBhvr>
                                      <p:tavLst>
                                        <p:tav tm="0">
                                          <p:val>
                                            <p:fltVal val="0"/>
                                          </p:val>
                                        </p:tav>
                                        <p:tav tm="100000">
                                          <p:val>
                                            <p:strVal val="#ppt_h"/>
                                          </p:val>
                                        </p:tav>
                                      </p:tavLst>
                                    </p:anim>
                                    <p:anim calcmode="lin" valueType="num">
                                      <p:cBhvr>
                                        <p:cTn id="9" dur="500" fill="hold"/>
                                        <p:tgtEl>
                                          <p:spTgt spid="176131">
                                            <p:txEl>
                                              <p:pRg st="1" end="1"/>
                                            </p:txEl>
                                          </p:spTgt>
                                        </p:tgtEl>
                                        <p:attrNameLst>
                                          <p:attrName>ppt_x</p:attrName>
                                        </p:attrNameLst>
                                      </p:cBhvr>
                                      <p:tavLst>
                                        <p:tav tm="0">
                                          <p:val>
                                            <p:fltVal val="0.5"/>
                                          </p:val>
                                        </p:tav>
                                        <p:tav tm="100000">
                                          <p:val>
                                            <p:strVal val="#ppt_x"/>
                                          </p:val>
                                        </p:tav>
                                      </p:tavLst>
                                    </p:anim>
                                    <p:anim calcmode="lin" valueType="num">
                                      <p:cBhvr>
                                        <p:cTn id="10" dur="500" fill="hold"/>
                                        <p:tgtEl>
                                          <p:spTgt spid="176131">
                                            <p:txEl>
                                              <p:pRg st="1" end="1"/>
                                            </p:txEl>
                                          </p:spTgt>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3" presetClass="entr" presetSubtype="528" fill="hold" grpId="0" nodeType="clickEffect">
                                  <p:stCondLst>
                                    <p:cond delay="0"/>
                                  </p:stCondLst>
                                  <p:childTnLst>
                                    <p:set>
                                      <p:cBhvr>
                                        <p:cTn id="14" dur="1" fill="hold">
                                          <p:stCondLst>
                                            <p:cond delay="0"/>
                                          </p:stCondLst>
                                        </p:cTn>
                                        <p:tgtEl>
                                          <p:spTgt spid="176131">
                                            <p:txEl>
                                              <p:pRg st="3" end="3"/>
                                            </p:txEl>
                                          </p:spTgt>
                                        </p:tgtEl>
                                        <p:attrNameLst>
                                          <p:attrName>style.visibility</p:attrName>
                                        </p:attrNameLst>
                                      </p:cBhvr>
                                      <p:to>
                                        <p:strVal val="visible"/>
                                      </p:to>
                                    </p:set>
                                    <p:anim calcmode="lin" valueType="num">
                                      <p:cBhvr>
                                        <p:cTn id="15" dur="500" fill="hold"/>
                                        <p:tgtEl>
                                          <p:spTgt spid="176131">
                                            <p:txEl>
                                              <p:pRg st="3" end="3"/>
                                            </p:txEl>
                                          </p:spTgt>
                                        </p:tgtEl>
                                        <p:attrNameLst>
                                          <p:attrName>ppt_w</p:attrName>
                                        </p:attrNameLst>
                                      </p:cBhvr>
                                      <p:tavLst>
                                        <p:tav tm="0">
                                          <p:val>
                                            <p:fltVal val="0"/>
                                          </p:val>
                                        </p:tav>
                                        <p:tav tm="100000">
                                          <p:val>
                                            <p:strVal val="#ppt_w"/>
                                          </p:val>
                                        </p:tav>
                                      </p:tavLst>
                                    </p:anim>
                                    <p:anim calcmode="lin" valueType="num">
                                      <p:cBhvr>
                                        <p:cTn id="16" dur="500" fill="hold"/>
                                        <p:tgtEl>
                                          <p:spTgt spid="176131">
                                            <p:txEl>
                                              <p:pRg st="3" end="3"/>
                                            </p:txEl>
                                          </p:spTgt>
                                        </p:tgtEl>
                                        <p:attrNameLst>
                                          <p:attrName>ppt_h</p:attrName>
                                        </p:attrNameLst>
                                      </p:cBhvr>
                                      <p:tavLst>
                                        <p:tav tm="0">
                                          <p:val>
                                            <p:fltVal val="0"/>
                                          </p:val>
                                        </p:tav>
                                        <p:tav tm="100000">
                                          <p:val>
                                            <p:strVal val="#ppt_h"/>
                                          </p:val>
                                        </p:tav>
                                      </p:tavLst>
                                    </p:anim>
                                    <p:anim calcmode="lin" valueType="num">
                                      <p:cBhvr>
                                        <p:cTn id="17" dur="500" fill="hold"/>
                                        <p:tgtEl>
                                          <p:spTgt spid="176131">
                                            <p:txEl>
                                              <p:pRg st="3" end="3"/>
                                            </p:txEl>
                                          </p:spTgt>
                                        </p:tgtEl>
                                        <p:attrNameLst>
                                          <p:attrName>ppt_x</p:attrName>
                                        </p:attrNameLst>
                                      </p:cBhvr>
                                      <p:tavLst>
                                        <p:tav tm="0">
                                          <p:val>
                                            <p:fltVal val="0.5"/>
                                          </p:val>
                                        </p:tav>
                                        <p:tav tm="100000">
                                          <p:val>
                                            <p:strVal val="#ppt_x"/>
                                          </p:val>
                                        </p:tav>
                                      </p:tavLst>
                                    </p:anim>
                                    <p:anim calcmode="lin" valueType="num">
                                      <p:cBhvr>
                                        <p:cTn id="18" dur="500" fill="hold"/>
                                        <p:tgtEl>
                                          <p:spTgt spid="176131">
                                            <p:txEl>
                                              <p:pRg st="3" end="3"/>
                                            </p:txEl>
                                          </p:spTgt>
                                        </p:tgtEl>
                                        <p:attrNameLst>
                                          <p:attrName>ppt_y</p:attrName>
                                        </p:attrNameLst>
                                      </p:cBhvr>
                                      <p:tavLst>
                                        <p:tav tm="0">
                                          <p:val>
                                            <p:fltVal val="0.5"/>
                                          </p:val>
                                        </p:tav>
                                        <p:tav tm="100000">
                                          <p:val>
                                            <p:strVal val="#ppt_y"/>
                                          </p:val>
                                        </p:tav>
                                      </p:tavLst>
                                    </p:anim>
                                  </p:childTnLst>
                                </p:cTn>
                              </p:par>
                              <p:par>
                                <p:cTn id="19" presetID="23" presetClass="entr" presetSubtype="528" fill="hold" grpId="0" nodeType="withEffect">
                                  <p:stCondLst>
                                    <p:cond delay="0"/>
                                  </p:stCondLst>
                                  <p:childTnLst>
                                    <p:set>
                                      <p:cBhvr>
                                        <p:cTn id="20" dur="1" fill="hold">
                                          <p:stCondLst>
                                            <p:cond delay="0"/>
                                          </p:stCondLst>
                                        </p:cTn>
                                        <p:tgtEl>
                                          <p:spTgt spid="176131">
                                            <p:txEl>
                                              <p:pRg st="4" end="4"/>
                                            </p:txEl>
                                          </p:spTgt>
                                        </p:tgtEl>
                                        <p:attrNameLst>
                                          <p:attrName>style.visibility</p:attrName>
                                        </p:attrNameLst>
                                      </p:cBhvr>
                                      <p:to>
                                        <p:strVal val="visible"/>
                                      </p:to>
                                    </p:set>
                                    <p:anim calcmode="lin" valueType="num">
                                      <p:cBhvr>
                                        <p:cTn id="21" dur="500" fill="hold"/>
                                        <p:tgtEl>
                                          <p:spTgt spid="176131">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176131">
                                            <p:txEl>
                                              <p:pRg st="4" end="4"/>
                                            </p:txEl>
                                          </p:spTgt>
                                        </p:tgtEl>
                                        <p:attrNameLst>
                                          <p:attrName>ppt_h</p:attrName>
                                        </p:attrNameLst>
                                      </p:cBhvr>
                                      <p:tavLst>
                                        <p:tav tm="0">
                                          <p:val>
                                            <p:fltVal val="0"/>
                                          </p:val>
                                        </p:tav>
                                        <p:tav tm="100000">
                                          <p:val>
                                            <p:strVal val="#ppt_h"/>
                                          </p:val>
                                        </p:tav>
                                      </p:tavLst>
                                    </p:anim>
                                    <p:anim calcmode="lin" valueType="num">
                                      <p:cBhvr>
                                        <p:cTn id="23" dur="500" fill="hold"/>
                                        <p:tgtEl>
                                          <p:spTgt spid="176131">
                                            <p:txEl>
                                              <p:pRg st="4" end="4"/>
                                            </p:txEl>
                                          </p:spTgt>
                                        </p:tgtEl>
                                        <p:attrNameLst>
                                          <p:attrName>ppt_x</p:attrName>
                                        </p:attrNameLst>
                                      </p:cBhvr>
                                      <p:tavLst>
                                        <p:tav tm="0">
                                          <p:val>
                                            <p:fltVal val="0.5"/>
                                          </p:val>
                                        </p:tav>
                                        <p:tav tm="100000">
                                          <p:val>
                                            <p:strVal val="#ppt_x"/>
                                          </p:val>
                                        </p:tav>
                                      </p:tavLst>
                                    </p:anim>
                                    <p:anim calcmode="lin" valueType="num">
                                      <p:cBhvr>
                                        <p:cTn id="24" dur="500" fill="hold"/>
                                        <p:tgtEl>
                                          <p:spTgt spid="176131">
                                            <p:txEl>
                                              <p:pRg st="4" end="4"/>
                                            </p:txEl>
                                          </p:spTgt>
                                        </p:tgtEl>
                                        <p:attrNameLst>
                                          <p:attrName>ppt_y</p:attrName>
                                        </p:attrNameLst>
                                      </p:cBhvr>
                                      <p:tavLst>
                                        <p:tav tm="0">
                                          <p:val>
                                            <p:fltVal val="0.5"/>
                                          </p:val>
                                        </p:tav>
                                        <p:tav tm="100000">
                                          <p:val>
                                            <p:strVal val="#ppt_y"/>
                                          </p:val>
                                        </p:tav>
                                      </p:tavLst>
                                    </p:anim>
                                  </p:childTnLst>
                                </p:cTn>
                              </p:par>
                              <p:par>
                                <p:cTn id="25" presetID="23" presetClass="entr" presetSubtype="528" fill="hold" grpId="0" nodeType="withEffect">
                                  <p:stCondLst>
                                    <p:cond delay="0"/>
                                  </p:stCondLst>
                                  <p:childTnLst>
                                    <p:set>
                                      <p:cBhvr>
                                        <p:cTn id="26" dur="1" fill="hold">
                                          <p:stCondLst>
                                            <p:cond delay="0"/>
                                          </p:stCondLst>
                                        </p:cTn>
                                        <p:tgtEl>
                                          <p:spTgt spid="176131">
                                            <p:txEl>
                                              <p:pRg st="5" end="5"/>
                                            </p:txEl>
                                          </p:spTgt>
                                        </p:tgtEl>
                                        <p:attrNameLst>
                                          <p:attrName>style.visibility</p:attrName>
                                        </p:attrNameLst>
                                      </p:cBhvr>
                                      <p:to>
                                        <p:strVal val="visible"/>
                                      </p:to>
                                    </p:set>
                                    <p:anim calcmode="lin" valueType="num">
                                      <p:cBhvr>
                                        <p:cTn id="27" dur="500" fill="hold"/>
                                        <p:tgtEl>
                                          <p:spTgt spid="176131">
                                            <p:txEl>
                                              <p:pRg st="5" end="5"/>
                                            </p:txEl>
                                          </p:spTgt>
                                        </p:tgtEl>
                                        <p:attrNameLst>
                                          <p:attrName>ppt_w</p:attrName>
                                        </p:attrNameLst>
                                      </p:cBhvr>
                                      <p:tavLst>
                                        <p:tav tm="0">
                                          <p:val>
                                            <p:fltVal val="0"/>
                                          </p:val>
                                        </p:tav>
                                        <p:tav tm="100000">
                                          <p:val>
                                            <p:strVal val="#ppt_w"/>
                                          </p:val>
                                        </p:tav>
                                      </p:tavLst>
                                    </p:anim>
                                    <p:anim calcmode="lin" valueType="num">
                                      <p:cBhvr>
                                        <p:cTn id="28" dur="500" fill="hold"/>
                                        <p:tgtEl>
                                          <p:spTgt spid="176131">
                                            <p:txEl>
                                              <p:pRg st="5" end="5"/>
                                            </p:txEl>
                                          </p:spTgt>
                                        </p:tgtEl>
                                        <p:attrNameLst>
                                          <p:attrName>ppt_h</p:attrName>
                                        </p:attrNameLst>
                                      </p:cBhvr>
                                      <p:tavLst>
                                        <p:tav tm="0">
                                          <p:val>
                                            <p:fltVal val="0"/>
                                          </p:val>
                                        </p:tav>
                                        <p:tav tm="100000">
                                          <p:val>
                                            <p:strVal val="#ppt_h"/>
                                          </p:val>
                                        </p:tav>
                                      </p:tavLst>
                                    </p:anim>
                                    <p:anim calcmode="lin" valueType="num">
                                      <p:cBhvr>
                                        <p:cTn id="29" dur="500" fill="hold"/>
                                        <p:tgtEl>
                                          <p:spTgt spid="176131">
                                            <p:txEl>
                                              <p:pRg st="5" end="5"/>
                                            </p:txEl>
                                          </p:spTgt>
                                        </p:tgtEl>
                                        <p:attrNameLst>
                                          <p:attrName>ppt_x</p:attrName>
                                        </p:attrNameLst>
                                      </p:cBhvr>
                                      <p:tavLst>
                                        <p:tav tm="0">
                                          <p:val>
                                            <p:fltVal val="0.5"/>
                                          </p:val>
                                        </p:tav>
                                        <p:tav tm="100000">
                                          <p:val>
                                            <p:strVal val="#ppt_x"/>
                                          </p:val>
                                        </p:tav>
                                      </p:tavLst>
                                    </p:anim>
                                    <p:anim calcmode="lin" valueType="num">
                                      <p:cBhvr>
                                        <p:cTn id="30" dur="500" fill="hold"/>
                                        <p:tgtEl>
                                          <p:spTgt spid="176131">
                                            <p:txEl>
                                              <p:pRg st="5" end="5"/>
                                            </p:txEl>
                                          </p:spTgt>
                                        </p:tgtEl>
                                        <p:attrNameLst>
                                          <p:attrName>ppt_y</p:attrName>
                                        </p:attrNameLst>
                                      </p:cBhvr>
                                      <p:tavLst>
                                        <p:tav tm="0">
                                          <p:val>
                                            <p:fltVal val="0.5"/>
                                          </p:val>
                                        </p:tav>
                                        <p:tav tm="100000">
                                          <p:val>
                                            <p:strVal val="#ppt_y"/>
                                          </p:val>
                                        </p:tav>
                                      </p:tavLst>
                                    </p:anim>
                                  </p:childTnLst>
                                </p:cTn>
                              </p:par>
                              <p:par>
                                <p:cTn id="31" presetID="23" presetClass="entr" presetSubtype="528" fill="hold" grpId="0" nodeType="withEffect">
                                  <p:stCondLst>
                                    <p:cond delay="0"/>
                                  </p:stCondLst>
                                  <p:childTnLst>
                                    <p:set>
                                      <p:cBhvr>
                                        <p:cTn id="32" dur="1" fill="hold">
                                          <p:stCondLst>
                                            <p:cond delay="0"/>
                                          </p:stCondLst>
                                        </p:cTn>
                                        <p:tgtEl>
                                          <p:spTgt spid="176131">
                                            <p:txEl>
                                              <p:pRg st="6" end="6"/>
                                            </p:txEl>
                                          </p:spTgt>
                                        </p:tgtEl>
                                        <p:attrNameLst>
                                          <p:attrName>style.visibility</p:attrName>
                                        </p:attrNameLst>
                                      </p:cBhvr>
                                      <p:to>
                                        <p:strVal val="visible"/>
                                      </p:to>
                                    </p:set>
                                    <p:anim calcmode="lin" valueType="num">
                                      <p:cBhvr>
                                        <p:cTn id="33" dur="500" fill="hold"/>
                                        <p:tgtEl>
                                          <p:spTgt spid="176131">
                                            <p:txEl>
                                              <p:pRg st="6" end="6"/>
                                            </p:txEl>
                                          </p:spTgt>
                                        </p:tgtEl>
                                        <p:attrNameLst>
                                          <p:attrName>ppt_w</p:attrName>
                                        </p:attrNameLst>
                                      </p:cBhvr>
                                      <p:tavLst>
                                        <p:tav tm="0">
                                          <p:val>
                                            <p:fltVal val="0"/>
                                          </p:val>
                                        </p:tav>
                                        <p:tav tm="100000">
                                          <p:val>
                                            <p:strVal val="#ppt_w"/>
                                          </p:val>
                                        </p:tav>
                                      </p:tavLst>
                                    </p:anim>
                                    <p:anim calcmode="lin" valueType="num">
                                      <p:cBhvr>
                                        <p:cTn id="34" dur="500" fill="hold"/>
                                        <p:tgtEl>
                                          <p:spTgt spid="176131">
                                            <p:txEl>
                                              <p:pRg st="6" end="6"/>
                                            </p:txEl>
                                          </p:spTgt>
                                        </p:tgtEl>
                                        <p:attrNameLst>
                                          <p:attrName>ppt_h</p:attrName>
                                        </p:attrNameLst>
                                      </p:cBhvr>
                                      <p:tavLst>
                                        <p:tav tm="0">
                                          <p:val>
                                            <p:fltVal val="0"/>
                                          </p:val>
                                        </p:tav>
                                        <p:tav tm="100000">
                                          <p:val>
                                            <p:strVal val="#ppt_h"/>
                                          </p:val>
                                        </p:tav>
                                      </p:tavLst>
                                    </p:anim>
                                    <p:anim calcmode="lin" valueType="num">
                                      <p:cBhvr>
                                        <p:cTn id="35" dur="500" fill="hold"/>
                                        <p:tgtEl>
                                          <p:spTgt spid="176131">
                                            <p:txEl>
                                              <p:pRg st="6" end="6"/>
                                            </p:txEl>
                                          </p:spTgt>
                                        </p:tgtEl>
                                        <p:attrNameLst>
                                          <p:attrName>ppt_x</p:attrName>
                                        </p:attrNameLst>
                                      </p:cBhvr>
                                      <p:tavLst>
                                        <p:tav tm="0">
                                          <p:val>
                                            <p:fltVal val="0.5"/>
                                          </p:val>
                                        </p:tav>
                                        <p:tav tm="100000">
                                          <p:val>
                                            <p:strVal val="#ppt_x"/>
                                          </p:val>
                                        </p:tav>
                                      </p:tavLst>
                                    </p:anim>
                                    <p:anim calcmode="lin" valueType="num">
                                      <p:cBhvr>
                                        <p:cTn id="36" dur="500" fill="hold"/>
                                        <p:tgtEl>
                                          <p:spTgt spid="176131">
                                            <p:txEl>
                                              <p:pRg st="6" end="6"/>
                                            </p:txEl>
                                          </p:spTgt>
                                        </p:tgtEl>
                                        <p:attrNameLst>
                                          <p:attrName>ppt_y</p:attrName>
                                        </p:attrNameLst>
                                      </p:cBhvr>
                                      <p:tavLst>
                                        <p:tav tm="0">
                                          <p:val>
                                            <p:fltVal val="0.5"/>
                                          </p:val>
                                        </p:tav>
                                        <p:tav tm="100000">
                                          <p:val>
                                            <p:strVal val="#ppt_y"/>
                                          </p:val>
                                        </p:tav>
                                      </p:tavLst>
                                    </p:anim>
                                  </p:childTnLst>
                                </p:cTn>
                              </p:par>
                              <p:par>
                                <p:cTn id="37" presetID="23" presetClass="entr" presetSubtype="528" fill="hold" grpId="0" nodeType="withEffect">
                                  <p:stCondLst>
                                    <p:cond delay="0"/>
                                  </p:stCondLst>
                                  <p:childTnLst>
                                    <p:set>
                                      <p:cBhvr>
                                        <p:cTn id="38" dur="1" fill="hold">
                                          <p:stCondLst>
                                            <p:cond delay="0"/>
                                          </p:stCondLst>
                                        </p:cTn>
                                        <p:tgtEl>
                                          <p:spTgt spid="176131">
                                            <p:txEl>
                                              <p:pRg st="7" end="7"/>
                                            </p:txEl>
                                          </p:spTgt>
                                        </p:tgtEl>
                                        <p:attrNameLst>
                                          <p:attrName>style.visibility</p:attrName>
                                        </p:attrNameLst>
                                      </p:cBhvr>
                                      <p:to>
                                        <p:strVal val="visible"/>
                                      </p:to>
                                    </p:set>
                                    <p:anim calcmode="lin" valueType="num">
                                      <p:cBhvr>
                                        <p:cTn id="39" dur="500" fill="hold"/>
                                        <p:tgtEl>
                                          <p:spTgt spid="176131">
                                            <p:txEl>
                                              <p:pRg st="7" end="7"/>
                                            </p:txEl>
                                          </p:spTgt>
                                        </p:tgtEl>
                                        <p:attrNameLst>
                                          <p:attrName>ppt_w</p:attrName>
                                        </p:attrNameLst>
                                      </p:cBhvr>
                                      <p:tavLst>
                                        <p:tav tm="0">
                                          <p:val>
                                            <p:fltVal val="0"/>
                                          </p:val>
                                        </p:tav>
                                        <p:tav tm="100000">
                                          <p:val>
                                            <p:strVal val="#ppt_w"/>
                                          </p:val>
                                        </p:tav>
                                      </p:tavLst>
                                    </p:anim>
                                    <p:anim calcmode="lin" valueType="num">
                                      <p:cBhvr>
                                        <p:cTn id="40" dur="500" fill="hold"/>
                                        <p:tgtEl>
                                          <p:spTgt spid="176131">
                                            <p:txEl>
                                              <p:pRg st="7" end="7"/>
                                            </p:txEl>
                                          </p:spTgt>
                                        </p:tgtEl>
                                        <p:attrNameLst>
                                          <p:attrName>ppt_h</p:attrName>
                                        </p:attrNameLst>
                                      </p:cBhvr>
                                      <p:tavLst>
                                        <p:tav tm="0">
                                          <p:val>
                                            <p:fltVal val="0"/>
                                          </p:val>
                                        </p:tav>
                                        <p:tav tm="100000">
                                          <p:val>
                                            <p:strVal val="#ppt_h"/>
                                          </p:val>
                                        </p:tav>
                                      </p:tavLst>
                                    </p:anim>
                                    <p:anim calcmode="lin" valueType="num">
                                      <p:cBhvr>
                                        <p:cTn id="41" dur="500" fill="hold"/>
                                        <p:tgtEl>
                                          <p:spTgt spid="176131">
                                            <p:txEl>
                                              <p:pRg st="7" end="7"/>
                                            </p:txEl>
                                          </p:spTgt>
                                        </p:tgtEl>
                                        <p:attrNameLst>
                                          <p:attrName>ppt_x</p:attrName>
                                        </p:attrNameLst>
                                      </p:cBhvr>
                                      <p:tavLst>
                                        <p:tav tm="0">
                                          <p:val>
                                            <p:fltVal val="0.5"/>
                                          </p:val>
                                        </p:tav>
                                        <p:tav tm="100000">
                                          <p:val>
                                            <p:strVal val="#ppt_x"/>
                                          </p:val>
                                        </p:tav>
                                      </p:tavLst>
                                    </p:anim>
                                    <p:anim calcmode="lin" valueType="num">
                                      <p:cBhvr>
                                        <p:cTn id="42" dur="500" fill="hold"/>
                                        <p:tgtEl>
                                          <p:spTgt spid="176131">
                                            <p:txEl>
                                              <p:pRg st="7" end="7"/>
                                            </p:txEl>
                                          </p:spTgt>
                                        </p:tgtEl>
                                        <p:attrNameLst>
                                          <p:attrName>ppt_y</p:attrName>
                                        </p:attrNameLst>
                                      </p:cBhvr>
                                      <p:tavLst>
                                        <p:tav tm="0">
                                          <p:val>
                                            <p:fltVal val="0.5"/>
                                          </p:val>
                                        </p:tav>
                                        <p:tav tm="100000">
                                          <p:val>
                                            <p:strVal val="#ppt_y"/>
                                          </p:val>
                                        </p:tav>
                                      </p:tavLst>
                                    </p:anim>
                                  </p:childTnLst>
                                </p:cTn>
                              </p:par>
                              <p:par>
                                <p:cTn id="43" presetID="23" presetClass="entr" presetSubtype="528" fill="hold" grpId="0" nodeType="withEffect">
                                  <p:stCondLst>
                                    <p:cond delay="0"/>
                                  </p:stCondLst>
                                  <p:childTnLst>
                                    <p:set>
                                      <p:cBhvr>
                                        <p:cTn id="44" dur="1" fill="hold">
                                          <p:stCondLst>
                                            <p:cond delay="0"/>
                                          </p:stCondLst>
                                        </p:cTn>
                                        <p:tgtEl>
                                          <p:spTgt spid="176131">
                                            <p:txEl>
                                              <p:pRg st="8" end="8"/>
                                            </p:txEl>
                                          </p:spTgt>
                                        </p:tgtEl>
                                        <p:attrNameLst>
                                          <p:attrName>style.visibility</p:attrName>
                                        </p:attrNameLst>
                                      </p:cBhvr>
                                      <p:to>
                                        <p:strVal val="visible"/>
                                      </p:to>
                                    </p:set>
                                    <p:anim calcmode="lin" valueType="num">
                                      <p:cBhvr>
                                        <p:cTn id="45" dur="500" fill="hold"/>
                                        <p:tgtEl>
                                          <p:spTgt spid="176131">
                                            <p:txEl>
                                              <p:pRg st="8" end="8"/>
                                            </p:txEl>
                                          </p:spTgt>
                                        </p:tgtEl>
                                        <p:attrNameLst>
                                          <p:attrName>ppt_w</p:attrName>
                                        </p:attrNameLst>
                                      </p:cBhvr>
                                      <p:tavLst>
                                        <p:tav tm="0">
                                          <p:val>
                                            <p:fltVal val="0"/>
                                          </p:val>
                                        </p:tav>
                                        <p:tav tm="100000">
                                          <p:val>
                                            <p:strVal val="#ppt_w"/>
                                          </p:val>
                                        </p:tav>
                                      </p:tavLst>
                                    </p:anim>
                                    <p:anim calcmode="lin" valueType="num">
                                      <p:cBhvr>
                                        <p:cTn id="46" dur="500" fill="hold"/>
                                        <p:tgtEl>
                                          <p:spTgt spid="176131">
                                            <p:txEl>
                                              <p:pRg st="8" end="8"/>
                                            </p:txEl>
                                          </p:spTgt>
                                        </p:tgtEl>
                                        <p:attrNameLst>
                                          <p:attrName>ppt_h</p:attrName>
                                        </p:attrNameLst>
                                      </p:cBhvr>
                                      <p:tavLst>
                                        <p:tav tm="0">
                                          <p:val>
                                            <p:fltVal val="0"/>
                                          </p:val>
                                        </p:tav>
                                        <p:tav tm="100000">
                                          <p:val>
                                            <p:strVal val="#ppt_h"/>
                                          </p:val>
                                        </p:tav>
                                      </p:tavLst>
                                    </p:anim>
                                    <p:anim calcmode="lin" valueType="num">
                                      <p:cBhvr>
                                        <p:cTn id="47" dur="500" fill="hold"/>
                                        <p:tgtEl>
                                          <p:spTgt spid="176131">
                                            <p:txEl>
                                              <p:pRg st="8" end="8"/>
                                            </p:txEl>
                                          </p:spTgt>
                                        </p:tgtEl>
                                        <p:attrNameLst>
                                          <p:attrName>ppt_x</p:attrName>
                                        </p:attrNameLst>
                                      </p:cBhvr>
                                      <p:tavLst>
                                        <p:tav tm="0">
                                          <p:val>
                                            <p:fltVal val="0.5"/>
                                          </p:val>
                                        </p:tav>
                                        <p:tav tm="100000">
                                          <p:val>
                                            <p:strVal val="#ppt_x"/>
                                          </p:val>
                                        </p:tav>
                                      </p:tavLst>
                                    </p:anim>
                                    <p:anim calcmode="lin" valueType="num">
                                      <p:cBhvr>
                                        <p:cTn id="48" dur="500" fill="hold"/>
                                        <p:tgtEl>
                                          <p:spTgt spid="176131">
                                            <p:txEl>
                                              <p:pRg st="8" end="8"/>
                                            </p:txEl>
                                          </p:spTgt>
                                        </p:tgtEl>
                                        <p:attrNameLst>
                                          <p:attrName>ppt_y</p:attrName>
                                        </p:attrNameLst>
                                      </p:cBhvr>
                                      <p:tavLst>
                                        <p:tav tm="0">
                                          <p:val>
                                            <p:fltVal val="0.5"/>
                                          </p:val>
                                        </p:tav>
                                        <p:tav tm="100000">
                                          <p:val>
                                            <p:strVal val="#ppt_y"/>
                                          </p:val>
                                        </p:tav>
                                      </p:tavLst>
                                    </p:anim>
                                  </p:childTnLst>
                                </p:cTn>
                              </p:par>
                              <p:par>
                                <p:cTn id="49" presetID="23" presetClass="entr" presetSubtype="528" fill="hold" grpId="0" nodeType="withEffect">
                                  <p:stCondLst>
                                    <p:cond delay="0"/>
                                  </p:stCondLst>
                                  <p:childTnLst>
                                    <p:set>
                                      <p:cBhvr>
                                        <p:cTn id="50" dur="1" fill="hold">
                                          <p:stCondLst>
                                            <p:cond delay="0"/>
                                          </p:stCondLst>
                                        </p:cTn>
                                        <p:tgtEl>
                                          <p:spTgt spid="176131">
                                            <p:txEl>
                                              <p:pRg st="9" end="9"/>
                                            </p:txEl>
                                          </p:spTgt>
                                        </p:tgtEl>
                                        <p:attrNameLst>
                                          <p:attrName>style.visibility</p:attrName>
                                        </p:attrNameLst>
                                      </p:cBhvr>
                                      <p:to>
                                        <p:strVal val="visible"/>
                                      </p:to>
                                    </p:set>
                                    <p:anim calcmode="lin" valueType="num">
                                      <p:cBhvr>
                                        <p:cTn id="51" dur="500" fill="hold"/>
                                        <p:tgtEl>
                                          <p:spTgt spid="176131">
                                            <p:txEl>
                                              <p:pRg st="9" end="9"/>
                                            </p:txEl>
                                          </p:spTgt>
                                        </p:tgtEl>
                                        <p:attrNameLst>
                                          <p:attrName>ppt_w</p:attrName>
                                        </p:attrNameLst>
                                      </p:cBhvr>
                                      <p:tavLst>
                                        <p:tav tm="0">
                                          <p:val>
                                            <p:fltVal val="0"/>
                                          </p:val>
                                        </p:tav>
                                        <p:tav tm="100000">
                                          <p:val>
                                            <p:strVal val="#ppt_w"/>
                                          </p:val>
                                        </p:tav>
                                      </p:tavLst>
                                    </p:anim>
                                    <p:anim calcmode="lin" valueType="num">
                                      <p:cBhvr>
                                        <p:cTn id="52" dur="500" fill="hold"/>
                                        <p:tgtEl>
                                          <p:spTgt spid="176131">
                                            <p:txEl>
                                              <p:pRg st="9" end="9"/>
                                            </p:txEl>
                                          </p:spTgt>
                                        </p:tgtEl>
                                        <p:attrNameLst>
                                          <p:attrName>ppt_h</p:attrName>
                                        </p:attrNameLst>
                                      </p:cBhvr>
                                      <p:tavLst>
                                        <p:tav tm="0">
                                          <p:val>
                                            <p:fltVal val="0"/>
                                          </p:val>
                                        </p:tav>
                                        <p:tav tm="100000">
                                          <p:val>
                                            <p:strVal val="#ppt_h"/>
                                          </p:val>
                                        </p:tav>
                                      </p:tavLst>
                                    </p:anim>
                                    <p:anim calcmode="lin" valueType="num">
                                      <p:cBhvr>
                                        <p:cTn id="53" dur="500" fill="hold"/>
                                        <p:tgtEl>
                                          <p:spTgt spid="176131">
                                            <p:txEl>
                                              <p:pRg st="9" end="9"/>
                                            </p:txEl>
                                          </p:spTgt>
                                        </p:tgtEl>
                                        <p:attrNameLst>
                                          <p:attrName>ppt_x</p:attrName>
                                        </p:attrNameLst>
                                      </p:cBhvr>
                                      <p:tavLst>
                                        <p:tav tm="0">
                                          <p:val>
                                            <p:fltVal val="0.5"/>
                                          </p:val>
                                        </p:tav>
                                        <p:tav tm="100000">
                                          <p:val>
                                            <p:strVal val="#ppt_x"/>
                                          </p:val>
                                        </p:tav>
                                      </p:tavLst>
                                    </p:anim>
                                    <p:anim calcmode="lin" valueType="num">
                                      <p:cBhvr>
                                        <p:cTn id="54" dur="500" fill="hold"/>
                                        <p:tgtEl>
                                          <p:spTgt spid="176131">
                                            <p:txEl>
                                              <p:pRg st="9" end="9"/>
                                            </p:txEl>
                                          </p:spTgt>
                                        </p:tgtEl>
                                        <p:attrNameLst>
                                          <p:attrName>ppt_y</p:attrName>
                                        </p:attrNameLst>
                                      </p:cBhvr>
                                      <p:tavLst>
                                        <p:tav tm="0">
                                          <p:val>
                                            <p:fltVal val="0.5"/>
                                          </p:val>
                                        </p:tav>
                                        <p:tav tm="100000">
                                          <p:val>
                                            <p:strVal val="#ppt_y"/>
                                          </p:val>
                                        </p:tav>
                                      </p:tavLst>
                                    </p:anim>
                                  </p:childTnLst>
                                </p:cTn>
                              </p:par>
                              <p:par>
                                <p:cTn id="55" presetID="23" presetClass="entr" presetSubtype="528" fill="hold" grpId="0" nodeType="withEffect">
                                  <p:stCondLst>
                                    <p:cond delay="0"/>
                                  </p:stCondLst>
                                  <p:childTnLst>
                                    <p:set>
                                      <p:cBhvr>
                                        <p:cTn id="56" dur="1" fill="hold">
                                          <p:stCondLst>
                                            <p:cond delay="0"/>
                                          </p:stCondLst>
                                        </p:cTn>
                                        <p:tgtEl>
                                          <p:spTgt spid="176131">
                                            <p:txEl>
                                              <p:pRg st="10" end="10"/>
                                            </p:txEl>
                                          </p:spTgt>
                                        </p:tgtEl>
                                        <p:attrNameLst>
                                          <p:attrName>style.visibility</p:attrName>
                                        </p:attrNameLst>
                                      </p:cBhvr>
                                      <p:to>
                                        <p:strVal val="visible"/>
                                      </p:to>
                                    </p:set>
                                    <p:anim calcmode="lin" valueType="num">
                                      <p:cBhvr>
                                        <p:cTn id="57" dur="500" fill="hold"/>
                                        <p:tgtEl>
                                          <p:spTgt spid="176131">
                                            <p:txEl>
                                              <p:pRg st="10" end="10"/>
                                            </p:txEl>
                                          </p:spTgt>
                                        </p:tgtEl>
                                        <p:attrNameLst>
                                          <p:attrName>ppt_w</p:attrName>
                                        </p:attrNameLst>
                                      </p:cBhvr>
                                      <p:tavLst>
                                        <p:tav tm="0">
                                          <p:val>
                                            <p:fltVal val="0"/>
                                          </p:val>
                                        </p:tav>
                                        <p:tav tm="100000">
                                          <p:val>
                                            <p:strVal val="#ppt_w"/>
                                          </p:val>
                                        </p:tav>
                                      </p:tavLst>
                                    </p:anim>
                                    <p:anim calcmode="lin" valueType="num">
                                      <p:cBhvr>
                                        <p:cTn id="58" dur="500" fill="hold"/>
                                        <p:tgtEl>
                                          <p:spTgt spid="176131">
                                            <p:txEl>
                                              <p:pRg st="10" end="10"/>
                                            </p:txEl>
                                          </p:spTgt>
                                        </p:tgtEl>
                                        <p:attrNameLst>
                                          <p:attrName>ppt_h</p:attrName>
                                        </p:attrNameLst>
                                      </p:cBhvr>
                                      <p:tavLst>
                                        <p:tav tm="0">
                                          <p:val>
                                            <p:fltVal val="0"/>
                                          </p:val>
                                        </p:tav>
                                        <p:tav tm="100000">
                                          <p:val>
                                            <p:strVal val="#ppt_h"/>
                                          </p:val>
                                        </p:tav>
                                      </p:tavLst>
                                    </p:anim>
                                    <p:anim calcmode="lin" valueType="num">
                                      <p:cBhvr>
                                        <p:cTn id="59" dur="500" fill="hold"/>
                                        <p:tgtEl>
                                          <p:spTgt spid="176131">
                                            <p:txEl>
                                              <p:pRg st="10" end="10"/>
                                            </p:txEl>
                                          </p:spTgt>
                                        </p:tgtEl>
                                        <p:attrNameLst>
                                          <p:attrName>ppt_x</p:attrName>
                                        </p:attrNameLst>
                                      </p:cBhvr>
                                      <p:tavLst>
                                        <p:tav tm="0">
                                          <p:val>
                                            <p:fltVal val="0.5"/>
                                          </p:val>
                                        </p:tav>
                                        <p:tav tm="100000">
                                          <p:val>
                                            <p:strVal val="#ppt_x"/>
                                          </p:val>
                                        </p:tav>
                                      </p:tavLst>
                                    </p:anim>
                                    <p:anim calcmode="lin" valueType="num">
                                      <p:cBhvr>
                                        <p:cTn id="60" dur="500" fill="hold"/>
                                        <p:tgtEl>
                                          <p:spTgt spid="176131">
                                            <p:txEl>
                                              <p:pRg st="10" end="10"/>
                                            </p:txEl>
                                          </p:spTgt>
                                        </p:tgtEl>
                                        <p:attrNameLst>
                                          <p:attrName>ppt_y</p:attrName>
                                        </p:attrNameLst>
                                      </p:cBhvr>
                                      <p:tavLst>
                                        <p:tav tm="0">
                                          <p:val>
                                            <p:fltVal val="0.5"/>
                                          </p:val>
                                        </p:tav>
                                        <p:tav tm="100000">
                                          <p:val>
                                            <p:strVal val="#ppt_y"/>
                                          </p:val>
                                        </p:tav>
                                      </p:tavLst>
                                    </p:anim>
                                  </p:childTnLst>
                                </p:cTn>
                              </p:par>
                              <p:par>
                                <p:cTn id="61" presetID="23" presetClass="entr" presetSubtype="528" fill="hold" grpId="0" nodeType="withEffect">
                                  <p:stCondLst>
                                    <p:cond delay="0"/>
                                  </p:stCondLst>
                                  <p:childTnLst>
                                    <p:set>
                                      <p:cBhvr>
                                        <p:cTn id="62" dur="1" fill="hold">
                                          <p:stCondLst>
                                            <p:cond delay="0"/>
                                          </p:stCondLst>
                                        </p:cTn>
                                        <p:tgtEl>
                                          <p:spTgt spid="176131">
                                            <p:txEl>
                                              <p:pRg st="11" end="11"/>
                                            </p:txEl>
                                          </p:spTgt>
                                        </p:tgtEl>
                                        <p:attrNameLst>
                                          <p:attrName>style.visibility</p:attrName>
                                        </p:attrNameLst>
                                      </p:cBhvr>
                                      <p:to>
                                        <p:strVal val="visible"/>
                                      </p:to>
                                    </p:set>
                                    <p:anim calcmode="lin" valueType="num">
                                      <p:cBhvr>
                                        <p:cTn id="63" dur="500" fill="hold"/>
                                        <p:tgtEl>
                                          <p:spTgt spid="176131">
                                            <p:txEl>
                                              <p:pRg st="11" end="11"/>
                                            </p:txEl>
                                          </p:spTgt>
                                        </p:tgtEl>
                                        <p:attrNameLst>
                                          <p:attrName>ppt_w</p:attrName>
                                        </p:attrNameLst>
                                      </p:cBhvr>
                                      <p:tavLst>
                                        <p:tav tm="0">
                                          <p:val>
                                            <p:fltVal val="0"/>
                                          </p:val>
                                        </p:tav>
                                        <p:tav tm="100000">
                                          <p:val>
                                            <p:strVal val="#ppt_w"/>
                                          </p:val>
                                        </p:tav>
                                      </p:tavLst>
                                    </p:anim>
                                    <p:anim calcmode="lin" valueType="num">
                                      <p:cBhvr>
                                        <p:cTn id="64" dur="500" fill="hold"/>
                                        <p:tgtEl>
                                          <p:spTgt spid="176131">
                                            <p:txEl>
                                              <p:pRg st="11" end="11"/>
                                            </p:txEl>
                                          </p:spTgt>
                                        </p:tgtEl>
                                        <p:attrNameLst>
                                          <p:attrName>ppt_h</p:attrName>
                                        </p:attrNameLst>
                                      </p:cBhvr>
                                      <p:tavLst>
                                        <p:tav tm="0">
                                          <p:val>
                                            <p:fltVal val="0"/>
                                          </p:val>
                                        </p:tav>
                                        <p:tav tm="100000">
                                          <p:val>
                                            <p:strVal val="#ppt_h"/>
                                          </p:val>
                                        </p:tav>
                                      </p:tavLst>
                                    </p:anim>
                                    <p:anim calcmode="lin" valueType="num">
                                      <p:cBhvr>
                                        <p:cTn id="65" dur="500" fill="hold"/>
                                        <p:tgtEl>
                                          <p:spTgt spid="176131">
                                            <p:txEl>
                                              <p:pRg st="11" end="11"/>
                                            </p:txEl>
                                          </p:spTgt>
                                        </p:tgtEl>
                                        <p:attrNameLst>
                                          <p:attrName>ppt_x</p:attrName>
                                        </p:attrNameLst>
                                      </p:cBhvr>
                                      <p:tavLst>
                                        <p:tav tm="0">
                                          <p:val>
                                            <p:fltVal val="0.5"/>
                                          </p:val>
                                        </p:tav>
                                        <p:tav tm="100000">
                                          <p:val>
                                            <p:strVal val="#ppt_x"/>
                                          </p:val>
                                        </p:tav>
                                      </p:tavLst>
                                    </p:anim>
                                    <p:anim calcmode="lin" valueType="num">
                                      <p:cBhvr>
                                        <p:cTn id="66" dur="500" fill="hold"/>
                                        <p:tgtEl>
                                          <p:spTgt spid="176131">
                                            <p:txEl>
                                              <p:pRg st="11" end="11"/>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000232" y="285728"/>
            <a:ext cx="5400684" cy="582594"/>
          </a:xfrm>
        </p:spPr>
        <p:txBody>
          <a:bodyPr/>
          <a:lstStyle/>
          <a:p>
            <a:r>
              <a:rPr lang="zh-CN" altLang="en-US" dirty="0"/>
              <a:t>不确定的有穷自动机</a:t>
            </a:r>
            <a:r>
              <a:rPr lang="en-US" altLang="zh-CN" dirty="0"/>
              <a:t>NFA</a:t>
            </a:r>
          </a:p>
        </p:txBody>
      </p:sp>
      <p:sp>
        <p:nvSpPr>
          <p:cNvPr id="72707" name="Rectangle 3"/>
          <p:cNvSpPr>
            <a:spLocks noGrp="1" noChangeArrowheads="1"/>
          </p:cNvSpPr>
          <p:nvPr>
            <p:ph type="body" idx="1"/>
          </p:nvPr>
        </p:nvSpPr>
        <p:spPr/>
        <p:txBody>
          <a:bodyPr/>
          <a:lstStyle/>
          <a:p>
            <a:pPr>
              <a:buSzTx/>
              <a:buFont typeface="Monotype Sorts" pitchFamily="2" charset="2"/>
              <a:buNone/>
            </a:pPr>
            <a:r>
              <a:rPr lang="zh-CN" altLang="en-US" sz="3600" dirty="0"/>
              <a:t>定义</a:t>
            </a:r>
          </a:p>
          <a:p>
            <a:pPr lvl="1">
              <a:buFontTx/>
              <a:buNone/>
            </a:pPr>
            <a:r>
              <a:rPr lang="en-US" altLang="zh-CN" sz="3600" dirty="0"/>
              <a:t>NFA M=</a:t>
            </a:r>
            <a:r>
              <a:rPr lang="en-US" altLang="zh-CN" sz="3600" dirty="0">
                <a:sym typeface="Symbol" pitchFamily="18" charset="2"/>
              </a:rPr>
              <a:t>K，，</a:t>
            </a:r>
            <a:r>
              <a:rPr lang="en-US" altLang="zh-CN" sz="3600" dirty="0" err="1">
                <a:sym typeface="Symbol" pitchFamily="18" charset="2"/>
              </a:rPr>
              <a:t>f，S，Z</a:t>
            </a:r>
            <a:r>
              <a:rPr lang="en-US" altLang="zh-CN" sz="3600" dirty="0">
                <a:sym typeface="Symbol" pitchFamily="18" charset="2"/>
              </a:rPr>
              <a:t>，</a:t>
            </a:r>
            <a:r>
              <a:rPr lang="zh-CN" altLang="en-US" sz="3600" dirty="0">
                <a:sym typeface="Symbol" pitchFamily="18" charset="2"/>
              </a:rPr>
              <a:t>其中</a:t>
            </a:r>
            <a:r>
              <a:rPr lang="en-US" altLang="zh-CN" sz="3600" dirty="0">
                <a:sym typeface="Symbol" pitchFamily="18" charset="2"/>
              </a:rPr>
              <a:t>K</a:t>
            </a:r>
            <a:r>
              <a:rPr lang="zh-CN" altLang="en-US" sz="3600" dirty="0">
                <a:sym typeface="Symbol" pitchFamily="18" charset="2"/>
              </a:rPr>
              <a:t>为状态的有穷非空集， </a:t>
            </a:r>
            <a:r>
              <a:rPr lang="zh-CN" altLang="zh-CN" sz="3600" dirty="0">
                <a:sym typeface="Symbol" pitchFamily="18" charset="2"/>
              </a:rPr>
              <a:t></a:t>
            </a:r>
            <a:r>
              <a:rPr lang="zh-CN" altLang="en-US" sz="3600" dirty="0">
                <a:sym typeface="Symbol" pitchFamily="18" charset="2"/>
              </a:rPr>
              <a:t> 为有穷输入字母表，</a:t>
            </a:r>
            <a:r>
              <a:rPr lang="en-US" altLang="zh-CN" sz="3600" dirty="0">
                <a:sym typeface="Symbol" pitchFamily="18" charset="2"/>
              </a:rPr>
              <a:t>f</a:t>
            </a:r>
            <a:r>
              <a:rPr lang="zh-CN" altLang="en-US" sz="3600" dirty="0">
                <a:sym typeface="Symbol" pitchFamily="18" charset="2"/>
              </a:rPr>
              <a:t>为</a:t>
            </a:r>
            <a:r>
              <a:rPr lang="en-US" altLang="zh-CN" sz="3600" dirty="0">
                <a:sym typeface="Symbol" pitchFamily="18" charset="2"/>
              </a:rPr>
              <a:t>K * </a:t>
            </a:r>
            <a:r>
              <a:rPr lang="zh-CN" altLang="en-US" sz="3600" dirty="0">
                <a:sym typeface="Symbol" pitchFamily="18" charset="2"/>
              </a:rPr>
              <a:t>到</a:t>
            </a:r>
            <a:r>
              <a:rPr lang="en-US" altLang="zh-CN" sz="3600" dirty="0">
                <a:sym typeface="Symbol" pitchFamily="18" charset="2"/>
              </a:rPr>
              <a:t>K</a:t>
            </a:r>
            <a:r>
              <a:rPr lang="zh-CN" altLang="en-US" sz="3600" dirty="0">
                <a:sym typeface="Symbol" pitchFamily="18" charset="2"/>
              </a:rPr>
              <a:t>的子集（2 </a:t>
            </a:r>
            <a:r>
              <a:rPr lang="en-US" altLang="zh-CN" sz="3600" baseline="30000" dirty="0">
                <a:sym typeface="Symbol" pitchFamily="18" charset="2"/>
              </a:rPr>
              <a:t>K</a:t>
            </a:r>
            <a:r>
              <a:rPr lang="en-US" altLang="zh-CN" sz="3600" dirty="0">
                <a:sym typeface="Symbol" pitchFamily="18" charset="2"/>
              </a:rPr>
              <a:t>）</a:t>
            </a:r>
            <a:r>
              <a:rPr lang="zh-CN" altLang="en-US" sz="3600" dirty="0">
                <a:sym typeface="Symbol" pitchFamily="18" charset="2"/>
              </a:rPr>
              <a:t>的一种映射，</a:t>
            </a:r>
            <a:r>
              <a:rPr lang="en-US" altLang="zh-CN" sz="3600" dirty="0">
                <a:sym typeface="Symbol" pitchFamily="18" charset="2"/>
              </a:rPr>
              <a:t>SK</a:t>
            </a:r>
            <a:r>
              <a:rPr lang="zh-CN" altLang="en-US" sz="3600" dirty="0">
                <a:sym typeface="Symbol" pitchFamily="18" charset="2"/>
              </a:rPr>
              <a:t>是初始状态集，</a:t>
            </a:r>
            <a:r>
              <a:rPr lang="en-US" altLang="zh-CN" sz="3600" dirty="0">
                <a:sym typeface="Symbol" pitchFamily="18" charset="2"/>
              </a:rPr>
              <a:t>Z K</a:t>
            </a:r>
            <a:r>
              <a:rPr lang="zh-CN" altLang="en-US" sz="3600" dirty="0">
                <a:sym typeface="Symbol" pitchFamily="18" charset="2"/>
              </a:rPr>
              <a:t>为终止状态集.</a:t>
            </a:r>
          </a:p>
        </p:txBody>
      </p:sp>
      <p:sp>
        <p:nvSpPr>
          <p:cNvPr id="72708" name="AutoShape 4">
            <a:hlinkClick r:id="" action="ppaction://hlinkshowjump?jump=previousslide" highlightClick="1"/>
          </p:cNvPr>
          <p:cNvSpPr>
            <a:spLocks noChangeArrowheads="1"/>
          </p:cNvSpPr>
          <p:nvPr/>
        </p:nvSpPr>
        <p:spPr bwMode="auto">
          <a:xfrm>
            <a:off x="6934200" y="5943600"/>
            <a:ext cx="539750" cy="539750"/>
          </a:xfrm>
          <a:prstGeom prst="actionButtonBackPrevious">
            <a:avLst/>
          </a:prstGeom>
          <a:solidFill>
            <a:srgbClr val="00FFFF">
              <a:alpha val="50000"/>
            </a:srgbClr>
          </a:solidFill>
          <a:ln w="9525">
            <a:noFill/>
            <a:miter lim="800000"/>
            <a:headEnd/>
            <a:tailEnd/>
          </a:ln>
          <a:effectLst/>
        </p:spPr>
        <p:txBody>
          <a:bodyPr wrap="none" anchor="ctr"/>
          <a:lstStyle/>
          <a:p>
            <a:endParaRPr lang="zh-CN" altLang="en-US"/>
          </a:p>
        </p:txBody>
      </p:sp>
      <p:sp>
        <p:nvSpPr>
          <p:cNvPr id="72709" name="AutoShape 5">
            <a:hlinkClick r:id="" action="ppaction://hlinkshowjump?jump=nextslide" highlightClick="1"/>
          </p:cNvPr>
          <p:cNvSpPr>
            <a:spLocks noChangeArrowheads="1"/>
          </p:cNvSpPr>
          <p:nvPr/>
        </p:nvSpPr>
        <p:spPr bwMode="auto">
          <a:xfrm>
            <a:off x="7461250" y="5943600"/>
            <a:ext cx="539750" cy="539750"/>
          </a:xfrm>
          <a:prstGeom prst="actionButtonForwardNext">
            <a:avLst/>
          </a:prstGeom>
          <a:solidFill>
            <a:srgbClr val="00FFFF">
              <a:alpha val="50000"/>
            </a:srgbClr>
          </a:solidFill>
          <a:ln w="9525">
            <a:noFill/>
            <a:miter lim="800000"/>
            <a:headEnd/>
            <a:tailEnd/>
          </a:ln>
          <a:effectLst/>
        </p:spPr>
        <p:txBody>
          <a:bodyPr wrap="none" anchor="ctr"/>
          <a:lstStyle/>
          <a:p>
            <a:endParaRPr lang="zh-CN" altLang="en-US"/>
          </a:p>
        </p:txBody>
      </p:sp>
    </p:spTree>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 calcmode="lin" valueType="num">
                                      <p:cBhvr additive="base">
                                        <p:cTn id="7" dur="500" fill="hold"/>
                                        <p:tgtEl>
                                          <p:spTgt spid="727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270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2707">
                                            <p:txEl>
                                              <p:pRg st="1" end="1"/>
                                            </p:txEl>
                                          </p:spTgt>
                                        </p:tgtEl>
                                        <p:attrNameLst>
                                          <p:attrName>style.visibility</p:attrName>
                                        </p:attrNameLst>
                                      </p:cBhvr>
                                      <p:to>
                                        <p:strVal val="visible"/>
                                      </p:to>
                                    </p:set>
                                    <p:anim calcmode="lin" valueType="num">
                                      <p:cBhvr additive="base">
                                        <p:cTn id="11" dur="500" fill="hold"/>
                                        <p:tgtEl>
                                          <p:spTgt spid="7270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270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1143000" y="457200"/>
            <a:ext cx="7620000" cy="381000"/>
          </a:xfrm>
        </p:spPr>
        <p:txBody>
          <a:bodyPr/>
          <a:lstStyle/>
          <a:p>
            <a:endParaRPr lang="zh-CN" altLang="en-US"/>
          </a:p>
        </p:txBody>
      </p:sp>
      <p:sp>
        <p:nvSpPr>
          <p:cNvPr id="151555" name="Rectangle 3"/>
          <p:cNvSpPr>
            <a:spLocks noGrp="1" noChangeArrowheads="1"/>
          </p:cNvSpPr>
          <p:nvPr>
            <p:ph type="body" idx="1"/>
          </p:nvPr>
        </p:nvSpPr>
        <p:spPr>
          <a:xfrm>
            <a:off x="500034" y="1285860"/>
            <a:ext cx="8229600" cy="5129234"/>
          </a:xfrm>
        </p:spPr>
        <p:txBody>
          <a:bodyPr/>
          <a:lstStyle/>
          <a:p>
            <a:pPr lvl="1">
              <a:buFontTx/>
              <a:buNone/>
            </a:pPr>
            <a:endParaRPr lang="zh-CN" altLang="en-US" sz="2400" dirty="0">
              <a:sym typeface="Symbol" pitchFamily="18" charset="2"/>
            </a:endParaRPr>
          </a:p>
          <a:p>
            <a:pPr>
              <a:buSzTx/>
              <a:buFont typeface="Monotype Sorts" pitchFamily="2" charset="2"/>
              <a:buNone/>
            </a:pPr>
            <a:r>
              <a:rPr lang="zh-CN" altLang="en-US" dirty="0">
                <a:sym typeface="Symbol" pitchFamily="18" charset="2"/>
              </a:rPr>
              <a:t>例子 </a:t>
            </a:r>
          </a:p>
          <a:p>
            <a:pPr lvl="1">
              <a:buFontTx/>
              <a:buNone/>
            </a:pPr>
            <a:r>
              <a:rPr lang="en-US" altLang="zh-CN" sz="2800" dirty="0">
                <a:sym typeface="Symbol" pitchFamily="18" charset="2"/>
              </a:rPr>
              <a:t>NFA M=（{S，P，Z}，{0，1}，f，{S，P}，{Z}）</a:t>
            </a:r>
          </a:p>
          <a:p>
            <a:pPr lvl="1">
              <a:buFontTx/>
              <a:buNone/>
            </a:pPr>
            <a:r>
              <a:rPr lang="zh-CN" altLang="en-US" sz="2800" dirty="0">
                <a:sym typeface="Symbol" pitchFamily="18" charset="2"/>
              </a:rPr>
              <a:t>其中 </a:t>
            </a:r>
          </a:p>
          <a:p>
            <a:pPr lvl="1">
              <a:buFontTx/>
              <a:buNone/>
            </a:pPr>
            <a:r>
              <a:rPr lang="zh-CN" altLang="en-US" sz="2800" dirty="0">
                <a:sym typeface="Symbol" pitchFamily="18" charset="2"/>
              </a:rPr>
              <a:t> </a:t>
            </a:r>
            <a:r>
              <a:rPr lang="en-US" altLang="zh-CN" sz="2800" dirty="0">
                <a:sym typeface="Symbol" pitchFamily="18" charset="2"/>
              </a:rPr>
              <a:t>f（S，0）={P}</a:t>
            </a:r>
          </a:p>
          <a:p>
            <a:pPr lvl="1">
              <a:buFontTx/>
              <a:buNone/>
            </a:pPr>
            <a:r>
              <a:rPr lang="en-US" altLang="zh-CN" sz="2800" dirty="0"/>
              <a:t>f（Z，0）={P}</a:t>
            </a:r>
          </a:p>
          <a:p>
            <a:pPr lvl="1">
              <a:buFontTx/>
              <a:buNone/>
            </a:pPr>
            <a:r>
              <a:rPr lang="en-US" altLang="zh-CN" sz="2800" dirty="0"/>
              <a:t>f（P，1）={Z}</a:t>
            </a:r>
          </a:p>
          <a:p>
            <a:pPr lvl="1">
              <a:buFontTx/>
              <a:buNone/>
            </a:pPr>
            <a:r>
              <a:rPr lang="en-US" altLang="zh-CN" sz="2800" dirty="0"/>
              <a:t>f（Z，1）={P}</a:t>
            </a:r>
          </a:p>
          <a:p>
            <a:pPr lvl="1">
              <a:buFontTx/>
              <a:buNone/>
            </a:pPr>
            <a:r>
              <a:rPr lang="en-US" altLang="zh-CN" sz="2800" dirty="0"/>
              <a:t>f（S，1）={S，Z}</a:t>
            </a:r>
          </a:p>
          <a:p>
            <a:pPr lvl="1">
              <a:buFontTx/>
              <a:buNone/>
            </a:pPr>
            <a:endParaRPr lang="en-US" altLang="zh-CN" sz="2400" dirty="0">
              <a:sym typeface="Symbol" pitchFamily="18" charset="2"/>
            </a:endParaRPr>
          </a:p>
          <a:p>
            <a:endParaRPr lang="zh-CN" altLang="en-US" sz="2800" dirty="0"/>
          </a:p>
        </p:txBody>
      </p:sp>
    </p:spTree>
  </p:cSld>
  <p:clrMapOvr>
    <a:masterClrMapping/>
  </p:clrMapOvr>
  <p:transition spd="med" advClick="0">
    <p:wipe dir="r"/>
  </p:transition>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a:sym typeface="Symbol" pitchFamily="18" charset="2"/>
              </a:rPr>
              <a:t/>
            </a:r>
            <a:br>
              <a:rPr lang="zh-CN" altLang="en-US">
                <a:sym typeface="Symbol" pitchFamily="18" charset="2"/>
              </a:rPr>
            </a:br>
            <a:endParaRPr lang="zh-CN" altLang="en-US"/>
          </a:p>
        </p:txBody>
      </p:sp>
      <p:sp>
        <p:nvSpPr>
          <p:cNvPr id="73731" name="Rectangle 3"/>
          <p:cNvSpPr>
            <a:spLocks noGrp="1" noChangeArrowheads="1"/>
          </p:cNvSpPr>
          <p:nvPr>
            <p:ph type="body" idx="1"/>
          </p:nvPr>
        </p:nvSpPr>
        <p:spPr/>
        <p:txBody>
          <a:bodyPr/>
          <a:lstStyle/>
          <a:p>
            <a:pPr>
              <a:buFont typeface="Monotype Sorts" pitchFamily="2" charset="2"/>
              <a:buNone/>
            </a:pPr>
            <a:r>
              <a:rPr lang="zh-CN" altLang="en-US"/>
              <a:t>状态图表示</a:t>
            </a:r>
          </a:p>
          <a:p>
            <a:pPr lvl="1"/>
            <a:endParaRPr lang="zh-CN" altLang="en-US"/>
          </a:p>
        </p:txBody>
      </p:sp>
      <p:sp>
        <p:nvSpPr>
          <p:cNvPr id="73732" name="AutoShape 4">
            <a:hlinkClick r:id="" action="ppaction://hlinkshowjump?jump=previousslide" highlightClick="1"/>
          </p:cNvPr>
          <p:cNvSpPr>
            <a:spLocks noChangeArrowheads="1"/>
          </p:cNvSpPr>
          <p:nvPr/>
        </p:nvSpPr>
        <p:spPr bwMode="auto">
          <a:xfrm>
            <a:off x="6934200" y="5943600"/>
            <a:ext cx="539750" cy="539750"/>
          </a:xfrm>
          <a:prstGeom prst="actionButtonBackPrevious">
            <a:avLst/>
          </a:prstGeom>
          <a:solidFill>
            <a:srgbClr val="00FFFF">
              <a:alpha val="50000"/>
            </a:srgbClr>
          </a:solidFill>
          <a:ln w="9525">
            <a:noFill/>
            <a:miter lim="800000"/>
            <a:headEnd/>
            <a:tailEnd/>
          </a:ln>
          <a:effectLst/>
        </p:spPr>
        <p:txBody>
          <a:bodyPr wrap="none" anchor="ctr"/>
          <a:lstStyle/>
          <a:p>
            <a:endParaRPr lang="zh-CN" altLang="en-US"/>
          </a:p>
        </p:txBody>
      </p:sp>
      <p:sp>
        <p:nvSpPr>
          <p:cNvPr id="73733" name="AutoShape 5">
            <a:hlinkClick r:id="" action="ppaction://hlinkshowjump?jump=nextslide" highlightClick="1"/>
          </p:cNvPr>
          <p:cNvSpPr>
            <a:spLocks noChangeArrowheads="1"/>
          </p:cNvSpPr>
          <p:nvPr/>
        </p:nvSpPr>
        <p:spPr bwMode="auto">
          <a:xfrm>
            <a:off x="7461250" y="5943600"/>
            <a:ext cx="539750" cy="539750"/>
          </a:xfrm>
          <a:prstGeom prst="actionButtonForwardNext">
            <a:avLst/>
          </a:prstGeom>
          <a:solidFill>
            <a:srgbClr val="00FFFF">
              <a:alpha val="50000"/>
            </a:srgbClr>
          </a:solidFill>
          <a:ln w="9525">
            <a:noFill/>
            <a:miter lim="800000"/>
            <a:headEnd/>
            <a:tailEnd/>
          </a:ln>
          <a:effectLst/>
        </p:spPr>
        <p:txBody>
          <a:bodyPr wrap="none" anchor="ctr"/>
          <a:lstStyle/>
          <a:p>
            <a:endParaRPr lang="zh-CN" altLang="en-US"/>
          </a:p>
        </p:txBody>
      </p:sp>
      <p:grpSp>
        <p:nvGrpSpPr>
          <p:cNvPr id="2" name="Group 7"/>
          <p:cNvGrpSpPr>
            <a:grpSpLocks/>
          </p:cNvGrpSpPr>
          <p:nvPr/>
        </p:nvGrpSpPr>
        <p:grpSpPr bwMode="auto">
          <a:xfrm>
            <a:off x="1600200" y="3124200"/>
            <a:ext cx="4191000" cy="1905000"/>
            <a:chOff x="912" y="2784"/>
            <a:chExt cx="2640" cy="1200"/>
          </a:xfrm>
        </p:grpSpPr>
        <p:sp>
          <p:nvSpPr>
            <p:cNvPr id="73736" name="Oval 8"/>
            <p:cNvSpPr>
              <a:spLocks noChangeArrowheads="1"/>
            </p:cNvSpPr>
            <p:nvPr/>
          </p:nvSpPr>
          <p:spPr bwMode="auto">
            <a:xfrm>
              <a:off x="1200" y="297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buNone/>
              </a:pPr>
              <a:r>
                <a:rPr kumimoji="1" lang="en-US" altLang="zh-CN" sz="2400" b="0" i="0" u="none" dirty="0"/>
                <a:t>S</a:t>
              </a:r>
            </a:p>
          </p:txBody>
        </p:sp>
        <p:sp>
          <p:nvSpPr>
            <p:cNvPr id="73737" name="Oval 9"/>
            <p:cNvSpPr>
              <a:spLocks noChangeArrowheads="1"/>
            </p:cNvSpPr>
            <p:nvPr/>
          </p:nvSpPr>
          <p:spPr bwMode="auto">
            <a:xfrm>
              <a:off x="2160" y="3648"/>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buNone/>
              </a:pPr>
              <a:r>
                <a:rPr kumimoji="1" lang="en-US" altLang="zh-CN" sz="2400" b="0" i="0" u="none" dirty="0"/>
                <a:t>P</a:t>
              </a:r>
            </a:p>
          </p:txBody>
        </p:sp>
        <p:sp>
          <p:nvSpPr>
            <p:cNvPr id="73738" name="Oval 10"/>
            <p:cNvSpPr>
              <a:spLocks noChangeArrowheads="1"/>
            </p:cNvSpPr>
            <p:nvPr/>
          </p:nvSpPr>
          <p:spPr bwMode="auto">
            <a:xfrm>
              <a:off x="3216" y="3120"/>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buNone/>
              </a:pPr>
              <a:r>
                <a:rPr kumimoji="1" lang="en-US" altLang="zh-CN" sz="2400" b="0" i="0" u="none" dirty="0" smtClean="0"/>
                <a:t>Z</a:t>
              </a:r>
              <a:endParaRPr kumimoji="1" lang="en-US" altLang="zh-CN" sz="2400" b="0" i="0" u="none" dirty="0"/>
            </a:p>
          </p:txBody>
        </p:sp>
        <p:cxnSp>
          <p:nvCxnSpPr>
            <p:cNvPr id="73739" name="AutoShape 11"/>
            <p:cNvCxnSpPr>
              <a:cxnSpLocks noChangeShapeType="1"/>
              <a:stCxn id="73736" idx="2"/>
              <a:endCxn id="73736" idx="0"/>
            </p:cNvCxnSpPr>
            <p:nvPr/>
          </p:nvCxnSpPr>
          <p:spPr bwMode="auto">
            <a:xfrm rot="10800000" flipH="1">
              <a:off x="1200" y="2976"/>
              <a:ext cx="168" cy="168"/>
            </a:xfrm>
            <a:prstGeom prst="curvedConnector4">
              <a:avLst>
                <a:gd name="adj1" fmla="val -85713"/>
                <a:gd name="adj2" fmla="val 185713"/>
              </a:avLst>
            </a:prstGeom>
            <a:noFill/>
            <a:ln w="9525">
              <a:solidFill>
                <a:schemeClr val="tx1"/>
              </a:solidFill>
              <a:round/>
              <a:headEnd/>
              <a:tailEnd type="triangle" w="med" len="med"/>
            </a:ln>
            <a:effectLst/>
          </p:spPr>
        </p:cxnSp>
        <p:cxnSp>
          <p:nvCxnSpPr>
            <p:cNvPr id="73740" name="AutoShape 12"/>
            <p:cNvCxnSpPr>
              <a:cxnSpLocks noChangeShapeType="1"/>
              <a:stCxn id="73736" idx="3"/>
              <a:endCxn id="73737" idx="2"/>
            </p:cNvCxnSpPr>
            <p:nvPr/>
          </p:nvCxnSpPr>
          <p:spPr bwMode="auto">
            <a:xfrm rot="16200000" flipH="1">
              <a:off x="1428" y="3084"/>
              <a:ext cx="553" cy="911"/>
            </a:xfrm>
            <a:prstGeom prst="curvedConnector2">
              <a:avLst/>
            </a:prstGeom>
            <a:noFill/>
            <a:ln w="9525">
              <a:solidFill>
                <a:schemeClr val="tx1"/>
              </a:solidFill>
              <a:round/>
              <a:headEnd/>
              <a:tailEnd type="triangle" w="med" len="med"/>
            </a:ln>
            <a:effectLst/>
          </p:spPr>
        </p:cxnSp>
        <p:sp>
          <p:nvSpPr>
            <p:cNvPr id="73741" name="Text Box 13"/>
            <p:cNvSpPr txBox="1">
              <a:spLocks noChangeArrowheads="1"/>
            </p:cNvSpPr>
            <p:nvPr/>
          </p:nvSpPr>
          <p:spPr bwMode="auto">
            <a:xfrm>
              <a:off x="1392" y="3600"/>
              <a:ext cx="224" cy="291"/>
            </a:xfrm>
            <a:prstGeom prst="rect">
              <a:avLst/>
            </a:prstGeom>
            <a:noFill/>
            <a:ln w="9525">
              <a:noFill/>
              <a:miter lim="800000"/>
              <a:headEnd/>
              <a:tailEnd/>
            </a:ln>
            <a:effectLst/>
          </p:spPr>
          <p:txBody>
            <a:bodyPr wrap="none">
              <a:spAutoFit/>
            </a:bodyPr>
            <a:lstStyle/>
            <a:p>
              <a:pPr eaLnBrk="1" hangingPunct="1">
                <a:buNone/>
              </a:pPr>
              <a:r>
                <a:rPr kumimoji="1" lang="zh-CN" altLang="en-US" sz="2400" b="0" i="0" u="none" dirty="0"/>
                <a:t>0</a:t>
              </a:r>
            </a:p>
          </p:txBody>
        </p:sp>
        <p:cxnSp>
          <p:nvCxnSpPr>
            <p:cNvPr id="73742" name="AutoShape 14"/>
            <p:cNvCxnSpPr>
              <a:cxnSpLocks noChangeShapeType="1"/>
              <a:stCxn id="73738" idx="2"/>
              <a:endCxn id="73737" idx="7"/>
            </p:cNvCxnSpPr>
            <p:nvPr/>
          </p:nvCxnSpPr>
          <p:spPr bwMode="auto">
            <a:xfrm rot="10800000" flipV="1">
              <a:off x="2447" y="3288"/>
              <a:ext cx="769" cy="409"/>
            </a:xfrm>
            <a:prstGeom prst="curvedConnector2">
              <a:avLst/>
            </a:prstGeom>
            <a:noFill/>
            <a:ln w="9525">
              <a:solidFill>
                <a:schemeClr val="tx1"/>
              </a:solidFill>
              <a:round/>
              <a:headEnd/>
              <a:tailEnd type="triangle" w="med" len="med"/>
            </a:ln>
            <a:effectLst/>
          </p:spPr>
        </p:cxnSp>
        <p:cxnSp>
          <p:nvCxnSpPr>
            <p:cNvPr id="73743" name="AutoShape 15"/>
            <p:cNvCxnSpPr>
              <a:cxnSpLocks noChangeShapeType="1"/>
              <a:stCxn id="73737" idx="6"/>
              <a:endCxn id="73738" idx="3"/>
            </p:cNvCxnSpPr>
            <p:nvPr/>
          </p:nvCxnSpPr>
          <p:spPr bwMode="auto">
            <a:xfrm flipV="1">
              <a:off x="2496" y="3407"/>
              <a:ext cx="769" cy="409"/>
            </a:xfrm>
            <a:prstGeom prst="curvedConnector2">
              <a:avLst/>
            </a:prstGeom>
            <a:noFill/>
            <a:ln w="9525">
              <a:solidFill>
                <a:schemeClr val="tx1"/>
              </a:solidFill>
              <a:round/>
              <a:headEnd/>
              <a:tailEnd type="triangle" w="med" len="med"/>
            </a:ln>
            <a:effectLst/>
          </p:spPr>
        </p:cxnSp>
        <p:sp>
          <p:nvSpPr>
            <p:cNvPr id="73744" name="Text Box 16"/>
            <p:cNvSpPr txBox="1">
              <a:spLocks noChangeArrowheads="1"/>
            </p:cNvSpPr>
            <p:nvPr/>
          </p:nvSpPr>
          <p:spPr bwMode="auto">
            <a:xfrm>
              <a:off x="2352" y="3168"/>
              <a:ext cx="386" cy="291"/>
            </a:xfrm>
            <a:prstGeom prst="rect">
              <a:avLst/>
            </a:prstGeom>
            <a:noFill/>
            <a:ln w="9525">
              <a:noFill/>
              <a:miter lim="800000"/>
              <a:headEnd/>
              <a:tailEnd/>
            </a:ln>
            <a:effectLst/>
          </p:spPr>
          <p:txBody>
            <a:bodyPr wrap="none">
              <a:spAutoFit/>
            </a:bodyPr>
            <a:lstStyle/>
            <a:p>
              <a:pPr eaLnBrk="1" hangingPunct="1">
                <a:buNone/>
              </a:pPr>
              <a:r>
                <a:rPr kumimoji="1" lang="zh-CN" altLang="en-US" sz="2400" b="0" i="0" u="none" dirty="0"/>
                <a:t>0,1</a:t>
              </a:r>
            </a:p>
          </p:txBody>
        </p:sp>
        <p:sp>
          <p:nvSpPr>
            <p:cNvPr id="73745" name="Text Box 17"/>
            <p:cNvSpPr txBox="1">
              <a:spLocks noChangeArrowheads="1"/>
            </p:cNvSpPr>
            <p:nvPr/>
          </p:nvSpPr>
          <p:spPr bwMode="auto">
            <a:xfrm>
              <a:off x="912" y="2976"/>
              <a:ext cx="224" cy="291"/>
            </a:xfrm>
            <a:prstGeom prst="rect">
              <a:avLst/>
            </a:prstGeom>
            <a:noFill/>
            <a:ln w="9525">
              <a:noFill/>
              <a:miter lim="800000"/>
              <a:headEnd/>
              <a:tailEnd/>
            </a:ln>
            <a:effectLst/>
          </p:spPr>
          <p:txBody>
            <a:bodyPr wrap="none">
              <a:spAutoFit/>
            </a:bodyPr>
            <a:lstStyle/>
            <a:p>
              <a:pPr eaLnBrk="1" hangingPunct="1">
                <a:buNone/>
              </a:pPr>
              <a:r>
                <a:rPr kumimoji="1" lang="zh-CN" altLang="en-US" sz="2400" b="0" i="0" u="none" dirty="0"/>
                <a:t>1</a:t>
              </a:r>
            </a:p>
          </p:txBody>
        </p:sp>
        <p:sp>
          <p:nvSpPr>
            <p:cNvPr id="73746" name="Text Box 18"/>
            <p:cNvSpPr txBox="1">
              <a:spLocks noChangeArrowheads="1"/>
            </p:cNvSpPr>
            <p:nvPr/>
          </p:nvSpPr>
          <p:spPr bwMode="auto">
            <a:xfrm>
              <a:off x="2880" y="3648"/>
              <a:ext cx="224" cy="291"/>
            </a:xfrm>
            <a:prstGeom prst="rect">
              <a:avLst/>
            </a:prstGeom>
            <a:noFill/>
            <a:ln w="9525">
              <a:noFill/>
              <a:miter lim="800000"/>
              <a:headEnd/>
              <a:tailEnd/>
            </a:ln>
            <a:effectLst/>
          </p:spPr>
          <p:txBody>
            <a:bodyPr wrap="none">
              <a:spAutoFit/>
            </a:bodyPr>
            <a:lstStyle/>
            <a:p>
              <a:pPr eaLnBrk="1" hangingPunct="1">
                <a:buNone/>
              </a:pPr>
              <a:r>
                <a:rPr kumimoji="1" lang="zh-CN" altLang="en-US" sz="2400" b="0" i="0" u="none" dirty="0"/>
                <a:t>1</a:t>
              </a:r>
            </a:p>
          </p:txBody>
        </p:sp>
        <p:cxnSp>
          <p:nvCxnSpPr>
            <p:cNvPr id="73747" name="AutoShape 19"/>
            <p:cNvCxnSpPr>
              <a:cxnSpLocks noChangeShapeType="1"/>
              <a:stCxn id="73736" idx="7"/>
              <a:endCxn id="73738" idx="1"/>
            </p:cNvCxnSpPr>
            <p:nvPr/>
          </p:nvCxnSpPr>
          <p:spPr bwMode="auto">
            <a:xfrm rot="5400000" flipV="1">
              <a:off x="2304" y="2208"/>
              <a:ext cx="144" cy="1778"/>
            </a:xfrm>
            <a:prstGeom prst="curvedConnector3">
              <a:avLst>
                <a:gd name="adj1" fmla="val -134028"/>
              </a:avLst>
            </a:prstGeom>
            <a:noFill/>
            <a:ln w="9525">
              <a:solidFill>
                <a:schemeClr val="tx1"/>
              </a:solidFill>
              <a:round/>
              <a:headEnd/>
              <a:tailEnd type="triangle" w="med" len="med"/>
            </a:ln>
            <a:effectLst/>
          </p:spPr>
        </p:cxnSp>
        <p:sp>
          <p:nvSpPr>
            <p:cNvPr id="73748" name="Text Box 20"/>
            <p:cNvSpPr txBox="1">
              <a:spLocks noChangeArrowheads="1"/>
            </p:cNvSpPr>
            <p:nvPr/>
          </p:nvSpPr>
          <p:spPr bwMode="auto">
            <a:xfrm>
              <a:off x="2016" y="2784"/>
              <a:ext cx="224" cy="291"/>
            </a:xfrm>
            <a:prstGeom prst="rect">
              <a:avLst/>
            </a:prstGeom>
            <a:noFill/>
            <a:ln w="9525">
              <a:noFill/>
              <a:miter lim="800000"/>
              <a:headEnd/>
              <a:tailEnd/>
            </a:ln>
            <a:effectLst/>
          </p:spPr>
          <p:txBody>
            <a:bodyPr wrap="none">
              <a:spAutoFit/>
            </a:bodyPr>
            <a:lstStyle/>
            <a:p>
              <a:pPr eaLnBrk="1" hangingPunct="1">
                <a:buNone/>
              </a:pPr>
              <a:r>
                <a:rPr kumimoji="1" lang="zh-CN" altLang="en-US" sz="2400" b="0" i="0" u="none" dirty="0"/>
                <a:t>1</a:t>
              </a:r>
            </a:p>
          </p:txBody>
        </p:sp>
      </p:grpSp>
      <p:sp>
        <p:nvSpPr>
          <p:cNvPr id="73749" name="Oval 21"/>
          <p:cNvSpPr>
            <a:spLocks noChangeArrowheads="1"/>
          </p:cNvSpPr>
          <p:nvPr/>
        </p:nvSpPr>
        <p:spPr bwMode="auto">
          <a:xfrm>
            <a:off x="5334000" y="3733800"/>
            <a:ext cx="381000" cy="381000"/>
          </a:xfrm>
          <a:prstGeom prst="ellipse">
            <a:avLst/>
          </a:prstGeom>
          <a:noFill/>
          <a:ln w="9525">
            <a:solidFill>
              <a:schemeClr val="tx1"/>
            </a:solidFill>
            <a:round/>
            <a:headEnd/>
            <a:tailEnd/>
          </a:ln>
          <a:effectLst/>
        </p:spPr>
        <p:txBody>
          <a:bodyPr wrap="none" anchor="ctr"/>
          <a:lstStyle/>
          <a:p>
            <a:endParaRPr lang="zh-CN" altLang="en-US"/>
          </a:p>
        </p:txBody>
      </p:sp>
      <p:sp>
        <p:nvSpPr>
          <p:cNvPr id="73750" name="AutoShape 22"/>
          <p:cNvSpPr>
            <a:spLocks noChangeArrowheads="1"/>
          </p:cNvSpPr>
          <p:nvPr/>
        </p:nvSpPr>
        <p:spPr bwMode="auto">
          <a:xfrm>
            <a:off x="1295400" y="3733800"/>
            <a:ext cx="609600" cy="257175"/>
          </a:xfrm>
          <a:prstGeom prst="rightArrow">
            <a:avLst>
              <a:gd name="adj1" fmla="val 50000"/>
              <a:gd name="adj2" fmla="val 59259"/>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73751" name="AutoShape 23"/>
          <p:cNvSpPr>
            <a:spLocks noChangeArrowheads="1"/>
          </p:cNvSpPr>
          <p:nvPr/>
        </p:nvSpPr>
        <p:spPr bwMode="auto">
          <a:xfrm>
            <a:off x="2971800" y="4876800"/>
            <a:ext cx="609600" cy="257175"/>
          </a:xfrm>
          <a:prstGeom prst="rightArrow">
            <a:avLst>
              <a:gd name="adj1" fmla="val 50000"/>
              <a:gd name="adj2" fmla="val 59259"/>
            </a:avLst>
          </a:prstGeom>
          <a:solidFill>
            <a:schemeClr val="accent1"/>
          </a:solidFill>
          <a:ln w="9525">
            <a:solidFill>
              <a:schemeClr val="tx1"/>
            </a:solidFill>
            <a:miter lim="800000"/>
            <a:headEnd/>
            <a:tailEnd/>
          </a:ln>
          <a:effectLst/>
        </p:spPr>
        <p:txBody>
          <a:bodyPr wrap="none" anchor="ctr"/>
          <a:lstStyle/>
          <a:p>
            <a:endParaRPr lang="zh-CN" altLang="en-US"/>
          </a:p>
        </p:txBody>
      </p:sp>
    </p:spTree>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slide(fromLeft)">
                                      <p:cBhvr>
                                        <p:cTn id="7" dur="500"/>
                                        <p:tgtEl>
                                          <p:spTgt spid="73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a:t>矩阵表示</a:t>
            </a:r>
          </a:p>
        </p:txBody>
      </p:sp>
      <p:sp>
        <p:nvSpPr>
          <p:cNvPr id="74755" name="Rectangle 3"/>
          <p:cNvSpPr>
            <a:spLocks noGrp="1" noChangeArrowheads="1"/>
          </p:cNvSpPr>
          <p:nvPr>
            <p:ph type="body" idx="1"/>
          </p:nvPr>
        </p:nvSpPr>
        <p:spPr/>
        <p:txBody>
          <a:bodyPr/>
          <a:lstStyle/>
          <a:p>
            <a:pPr>
              <a:buFont typeface="Monotype Sorts" pitchFamily="2" charset="2"/>
              <a:buNone/>
            </a:pPr>
            <a:r>
              <a:rPr lang="zh-CN" altLang="en-US" dirty="0"/>
              <a:t>矩阵表示</a:t>
            </a:r>
          </a:p>
          <a:p>
            <a:pPr lvl="1"/>
            <a:endParaRPr lang="zh-CN" altLang="en-US" dirty="0"/>
          </a:p>
        </p:txBody>
      </p:sp>
      <p:graphicFrame>
        <p:nvGraphicFramePr>
          <p:cNvPr id="74756" name="Object 4"/>
          <p:cNvGraphicFramePr>
            <a:graphicFrameLocks noChangeAspect="1"/>
          </p:cNvGraphicFramePr>
          <p:nvPr/>
        </p:nvGraphicFramePr>
        <p:xfrm>
          <a:off x="1524000" y="2438400"/>
          <a:ext cx="4648200" cy="1382713"/>
        </p:xfrm>
        <a:graphic>
          <a:graphicData uri="http://schemas.openxmlformats.org/presentationml/2006/ole">
            <p:oleObj spid="_x0000_s688130" name="工作表" r:id="rId3" imgW="2684520" imgH="800280" progId="">
              <p:embed/>
            </p:oleObj>
          </a:graphicData>
        </a:graphic>
      </p:graphicFrame>
      <p:grpSp>
        <p:nvGrpSpPr>
          <p:cNvPr id="2" name="Group 5"/>
          <p:cNvGrpSpPr>
            <a:grpSpLocks/>
          </p:cNvGrpSpPr>
          <p:nvPr/>
        </p:nvGrpSpPr>
        <p:grpSpPr bwMode="auto">
          <a:xfrm>
            <a:off x="6400800" y="2895600"/>
            <a:ext cx="1524000" cy="609600"/>
            <a:chOff x="2016" y="3360"/>
            <a:chExt cx="960" cy="384"/>
          </a:xfrm>
        </p:grpSpPr>
        <p:sp>
          <p:nvSpPr>
            <p:cNvPr id="74758" name="Text Box 6"/>
            <p:cNvSpPr txBox="1">
              <a:spLocks noChangeArrowheads="1"/>
            </p:cNvSpPr>
            <p:nvPr/>
          </p:nvSpPr>
          <p:spPr bwMode="auto">
            <a:xfrm>
              <a:off x="2054" y="3360"/>
              <a:ext cx="692" cy="288"/>
            </a:xfrm>
            <a:prstGeom prst="rect">
              <a:avLst/>
            </a:prstGeom>
            <a:noFill/>
            <a:ln w="9525">
              <a:noFill/>
              <a:miter lim="800000"/>
              <a:headEnd/>
              <a:tailEnd/>
            </a:ln>
            <a:effectLst/>
          </p:spPr>
          <p:txBody>
            <a:bodyPr wrap="none">
              <a:spAutoFit/>
            </a:bodyPr>
            <a:lstStyle/>
            <a:p>
              <a:pPr eaLnBrk="1" hangingPunct="1">
                <a:buNone/>
              </a:pPr>
              <a:r>
                <a:rPr kumimoji="1" lang="zh-CN" altLang="en-US" sz="2400" b="0" i="0" u="none" dirty="0"/>
                <a:t>简化为</a:t>
              </a:r>
            </a:p>
          </p:txBody>
        </p:sp>
        <p:sp>
          <p:nvSpPr>
            <p:cNvPr id="74759" name="AutoShape 7"/>
            <p:cNvSpPr>
              <a:spLocks noChangeArrowheads="1"/>
            </p:cNvSpPr>
            <p:nvPr/>
          </p:nvSpPr>
          <p:spPr bwMode="auto">
            <a:xfrm>
              <a:off x="2016" y="3600"/>
              <a:ext cx="960" cy="144"/>
            </a:xfrm>
            <a:prstGeom prst="rightArrow">
              <a:avLst>
                <a:gd name="adj1" fmla="val 50000"/>
                <a:gd name="adj2" fmla="val 166667"/>
              </a:avLst>
            </a:prstGeom>
            <a:solidFill>
              <a:schemeClr val="accent1"/>
            </a:solidFill>
            <a:ln w="9525">
              <a:solidFill>
                <a:schemeClr val="tx1"/>
              </a:solidFill>
              <a:miter lim="800000"/>
              <a:headEnd/>
              <a:tailEnd/>
            </a:ln>
            <a:effectLst/>
          </p:spPr>
          <p:txBody>
            <a:bodyPr wrap="none" anchor="ctr"/>
            <a:lstStyle/>
            <a:p>
              <a:endParaRPr lang="zh-CN" altLang="en-US"/>
            </a:p>
          </p:txBody>
        </p:sp>
      </p:grpSp>
      <p:graphicFrame>
        <p:nvGraphicFramePr>
          <p:cNvPr id="74760" name="Object 8"/>
          <p:cNvGraphicFramePr>
            <a:graphicFrameLocks noChangeAspect="1"/>
          </p:cNvGraphicFramePr>
          <p:nvPr/>
        </p:nvGraphicFramePr>
        <p:xfrm>
          <a:off x="3048000" y="4572000"/>
          <a:ext cx="4648200" cy="1382713"/>
        </p:xfrm>
        <a:graphic>
          <a:graphicData uri="http://schemas.openxmlformats.org/presentationml/2006/ole">
            <p:oleObj spid="_x0000_s688131" name="工作表" r:id="rId4" imgW="2684520" imgH="800280" progId="">
              <p:embed/>
            </p:oleObj>
          </a:graphicData>
        </a:graphic>
      </p:graphicFrame>
      <p:sp>
        <p:nvSpPr>
          <p:cNvPr id="74761" name="AutoShape 9">
            <a:hlinkClick r:id="" action="ppaction://hlinkshowjump?jump=previousslide" highlightClick="1"/>
          </p:cNvPr>
          <p:cNvSpPr>
            <a:spLocks noChangeArrowheads="1"/>
          </p:cNvSpPr>
          <p:nvPr/>
        </p:nvSpPr>
        <p:spPr bwMode="auto">
          <a:xfrm>
            <a:off x="6934200" y="5943600"/>
            <a:ext cx="539750" cy="539750"/>
          </a:xfrm>
          <a:prstGeom prst="actionButtonBackPrevious">
            <a:avLst/>
          </a:prstGeom>
          <a:solidFill>
            <a:srgbClr val="00FFFF">
              <a:alpha val="50000"/>
            </a:srgbClr>
          </a:solidFill>
          <a:ln w="9525">
            <a:noFill/>
            <a:miter lim="800000"/>
            <a:headEnd/>
            <a:tailEnd/>
          </a:ln>
          <a:effectLst/>
        </p:spPr>
        <p:txBody>
          <a:bodyPr wrap="none" anchor="ctr"/>
          <a:lstStyle/>
          <a:p>
            <a:endParaRPr lang="zh-CN" altLang="en-US"/>
          </a:p>
        </p:txBody>
      </p:sp>
      <p:sp>
        <p:nvSpPr>
          <p:cNvPr id="74762" name="AutoShape 10">
            <a:hlinkClick r:id="" action="ppaction://hlinkshowjump?jump=nextslide" highlightClick="1"/>
          </p:cNvPr>
          <p:cNvSpPr>
            <a:spLocks noChangeArrowheads="1"/>
          </p:cNvSpPr>
          <p:nvPr/>
        </p:nvSpPr>
        <p:spPr bwMode="auto">
          <a:xfrm>
            <a:off x="7461250" y="5943600"/>
            <a:ext cx="539750" cy="539750"/>
          </a:xfrm>
          <a:prstGeom prst="actionButtonForwardNext">
            <a:avLst/>
          </a:prstGeom>
          <a:solidFill>
            <a:srgbClr val="00FFFF">
              <a:alpha val="50000"/>
            </a:srgbClr>
          </a:solidFill>
          <a:ln w="9525">
            <a:noFill/>
            <a:miter lim="800000"/>
            <a:headEnd/>
            <a:tailEnd/>
          </a:ln>
          <a:effectLst/>
        </p:spPr>
        <p:txBody>
          <a:bodyPr wrap="none" anchor="ctr"/>
          <a:lstStyle/>
          <a:p>
            <a:endParaRPr lang="zh-CN" altLang="en-US"/>
          </a:p>
        </p:txBody>
      </p:sp>
    </p:spTree>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74756"/>
                                        </p:tgtEl>
                                        <p:attrNameLst>
                                          <p:attrName>style.visibility</p:attrName>
                                        </p:attrNameLst>
                                      </p:cBhvr>
                                      <p:to>
                                        <p:strVal val="visible"/>
                                      </p:to>
                                    </p:set>
                                    <p:animEffect transition="in" filter="strips(downRight)">
                                      <p:cBhvr>
                                        <p:cTn id="7" dur="500"/>
                                        <p:tgtEl>
                                          <p:spTgt spid="7475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9" fill="hold" nodeType="clickEffect">
                                  <p:stCondLst>
                                    <p:cond delay="0"/>
                                  </p:stCondLst>
                                  <p:childTnLst>
                                    <p:set>
                                      <p:cBhvr>
                                        <p:cTn id="16" dur="1" fill="hold">
                                          <p:stCondLst>
                                            <p:cond delay="0"/>
                                          </p:stCondLst>
                                        </p:cTn>
                                        <p:tgtEl>
                                          <p:spTgt spid="74760"/>
                                        </p:tgtEl>
                                        <p:attrNameLst>
                                          <p:attrName>style.visibility</p:attrName>
                                        </p:attrNameLst>
                                      </p:cBhvr>
                                      <p:to>
                                        <p:strVal val="visible"/>
                                      </p:to>
                                    </p:set>
                                    <p:animEffect transition="in" filter="strips(upLeft)">
                                      <p:cBhvr>
                                        <p:cTn id="17" dur="500"/>
                                        <p:tgtEl>
                                          <p:spTgt spid="74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60"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33161"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33162"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33163" name="Text Box 11"/>
          <p:cNvSpPr txBox="1">
            <a:spLocks noChangeArrowheads="1"/>
          </p:cNvSpPr>
          <p:nvPr/>
        </p:nvSpPr>
        <p:spPr bwMode="auto">
          <a:xfrm>
            <a:off x="969963" y="1624013"/>
            <a:ext cx="7202487" cy="2957512"/>
          </a:xfrm>
          <a:prstGeom prst="rect">
            <a:avLst/>
          </a:prstGeom>
          <a:noFill/>
          <a:ln w="9525">
            <a:noFill/>
            <a:miter lim="800000"/>
            <a:headEnd/>
            <a:tailEnd/>
          </a:ln>
          <a:effectLst/>
        </p:spPr>
        <p:txBody>
          <a:bodyPr>
            <a:spAutoFit/>
          </a:bodyPr>
          <a:lstStyle/>
          <a:p>
            <a:pPr>
              <a:buClr>
                <a:srgbClr val="800080"/>
              </a:buClr>
            </a:pPr>
            <a:r>
              <a:rPr lang="en-US" altLang="zh-CN">
                <a:solidFill>
                  <a:srgbClr val="800080"/>
                </a:solidFill>
              </a:rPr>
              <a:t>  </a:t>
            </a:r>
            <a:r>
              <a:rPr lang="zh-CN" altLang="en-US"/>
              <a:t>常用的</a:t>
            </a:r>
            <a:r>
              <a:rPr lang="zh-CN" altLang="en-US">
                <a:solidFill>
                  <a:srgbClr val="800080"/>
                </a:solidFill>
              </a:rPr>
              <a:t>单词描述工具</a:t>
            </a:r>
            <a:endParaRPr lang="zh-CN" altLang="en-US">
              <a:latin typeface="楷体_GB2312" pitchFamily="49" charset="-122"/>
            </a:endParaRPr>
          </a:p>
          <a:p>
            <a:pPr>
              <a:buClr>
                <a:srgbClr val="800080"/>
              </a:buClr>
              <a:buFont typeface="Wingdings" pitchFamily="2" charset="2"/>
              <a:buNone/>
            </a:pPr>
            <a:endParaRPr lang="zh-CN" altLang="en-US" sz="1000">
              <a:latin typeface="楷体_GB2312" pitchFamily="49" charset="-122"/>
            </a:endParaRPr>
          </a:p>
          <a:p>
            <a:pPr lvl="1">
              <a:buClr>
                <a:srgbClr val="800080"/>
              </a:buClr>
              <a:buFont typeface="Symbol" pitchFamily="18" charset="2"/>
              <a:buChar char="-"/>
            </a:pPr>
            <a:r>
              <a:rPr lang="zh-CN" altLang="en-US" sz="2800">
                <a:solidFill>
                  <a:srgbClr val="800080"/>
                </a:solidFill>
                <a:latin typeface="楷体_GB2312" pitchFamily="49" charset="-122"/>
              </a:rPr>
              <a:t> 扩展巴克斯范式（</a:t>
            </a:r>
            <a:r>
              <a:rPr lang="en-US" altLang="zh-CN" sz="2800">
                <a:solidFill>
                  <a:srgbClr val="800080"/>
                </a:solidFill>
                <a:latin typeface="楷体_GB2312" pitchFamily="49" charset="-122"/>
              </a:rPr>
              <a:t>EBNF</a:t>
            </a:r>
            <a:r>
              <a:rPr lang="zh-CN" altLang="en-US" sz="2800">
                <a:solidFill>
                  <a:srgbClr val="800080"/>
                </a:solidFill>
                <a:latin typeface="楷体_GB2312" pitchFamily="49" charset="-122"/>
              </a:rPr>
              <a:t>）</a:t>
            </a:r>
            <a:r>
              <a:rPr lang="zh-CN" altLang="en-US"/>
              <a:t>   </a:t>
            </a:r>
          </a:p>
          <a:p>
            <a:pPr lvl="1">
              <a:buClr>
                <a:srgbClr val="800080"/>
              </a:buClr>
              <a:buFont typeface="Symbol" pitchFamily="18" charset="2"/>
              <a:buNone/>
            </a:pPr>
            <a:endParaRPr lang="zh-CN" altLang="en-US" sz="1000">
              <a:latin typeface="楷体_GB2312" pitchFamily="49" charset="-122"/>
            </a:endParaRPr>
          </a:p>
          <a:p>
            <a:pPr lvl="1">
              <a:buClr>
                <a:srgbClr val="800080"/>
              </a:buClr>
              <a:buFont typeface="Symbol" pitchFamily="18" charset="2"/>
              <a:buChar char="-"/>
            </a:pPr>
            <a:r>
              <a:rPr lang="zh-CN" altLang="en-US" sz="2800">
                <a:latin typeface="楷体_GB2312" pitchFamily="49" charset="-122"/>
              </a:rPr>
              <a:t> </a:t>
            </a:r>
            <a:r>
              <a:rPr lang="zh-CN" altLang="en-US" sz="2800">
                <a:solidFill>
                  <a:srgbClr val="800080"/>
                </a:solidFill>
                <a:latin typeface="楷体_GB2312" pitchFamily="49" charset="-122"/>
              </a:rPr>
              <a:t>状态转换图</a:t>
            </a:r>
          </a:p>
          <a:p>
            <a:pPr lvl="1">
              <a:buClr>
                <a:srgbClr val="800080"/>
              </a:buClr>
              <a:buFont typeface="Symbol" pitchFamily="18" charset="2"/>
              <a:buNone/>
            </a:pPr>
            <a:endParaRPr lang="zh-CN" altLang="en-US" sz="1000" b="0"/>
          </a:p>
          <a:p>
            <a:pPr lvl="1">
              <a:buClr>
                <a:srgbClr val="800080"/>
              </a:buClr>
              <a:buFont typeface="Symbol" pitchFamily="18" charset="2"/>
              <a:buChar char="-"/>
            </a:pPr>
            <a:r>
              <a:rPr lang="zh-CN" altLang="en-US" sz="2800"/>
              <a:t>  </a:t>
            </a:r>
            <a:r>
              <a:rPr lang="zh-CN" altLang="en-US" sz="2800">
                <a:solidFill>
                  <a:srgbClr val="800080"/>
                </a:solidFill>
              </a:rPr>
              <a:t>正规表达式</a:t>
            </a:r>
            <a:endParaRPr lang="zh-CN" altLang="en-US" sz="2800" b="0"/>
          </a:p>
          <a:p>
            <a:pPr lvl="1">
              <a:buClr>
                <a:srgbClr val="800080"/>
              </a:buClr>
              <a:buFont typeface="Symbol" pitchFamily="18" charset="2"/>
              <a:buNone/>
            </a:pPr>
            <a:endParaRPr lang="zh-CN" altLang="en-US" sz="1000" b="0"/>
          </a:p>
          <a:p>
            <a:pPr lvl="1">
              <a:buClr>
                <a:srgbClr val="800080"/>
              </a:buClr>
              <a:buFont typeface="Symbol" pitchFamily="18" charset="2"/>
              <a:buChar char="-"/>
            </a:pPr>
            <a:r>
              <a:rPr lang="zh-CN" altLang="en-US" sz="2800"/>
              <a:t>  </a:t>
            </a:r>
            <a:r>
              <a:rPr lang="zh-CN" altLang="en-US" sz="2800">
                <a:solidFill>
                  <a:srgbClr val="800080"/>
                </a:solidFill>
              </a:rPr>
              <a:t>有限状态自动机</a:t>
            </a:r>
          </a:p>
        </p:txBody>
      </p:sp>
      <p:sp>
        <p:nvSpPr>
          <p:cNvPr id="433164" name="Rectangle 12"/>
          <p:cNvSpPr>
            <a:spLocks noChangeArrowheads="1"/>
          </p:cNvSpPr>
          <p:nvPr/>
        </p:nvSpPr>
        <p:spPr bwMode="auto">
          <a:xfrm>
            <a:off x="1042988" y="188913"/>
            <a:ext cx="6480175" cy="641350"/>
          </a:xfrm>
          <a:prstGeom prst="rect">
            <a:avLst/>
          </a:prstGeom>
          <a:noFill/>
          <a:ln w="9525" algn="ctr">
            <a:noFill/>
            <a:miter lim="800000"/>
            <a:headEnd/>
            <a:tailEnd/>
          </a:ln>
          <a:effectLst/>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词法分析程序的设计与实现</a:t>
            </a:r>
          </a:p>
        </p:txBody>
      </p:sp>
      <p:sp>
        <p:nvSpPr>
          <p:cNvPr id="433165" name="AutoShape 1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Tree>
  </p:cSld>
  <p:clrMapOvr>
    <a:masterClrMapping/>
  </p:clrMapOvr>
  <p:transition spd="med" advClick="0">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5605"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5606"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5607"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graphicFrame>
        <p:nvGraphicFramePr>
          <p:cNvPr id="25602" name="Object 18"/>
          <p:cNvGraphicFramePr>
            <a:graphicFrameLocks noChangeAspect="1"/>
          </p:cNvGraphicFramePr>
          <p:nvPr/>
        </p:nvGraphicFramePr>
        <p:xfrm>
          <a:off x="2286000" y="2133600"/>
          <a:ext cx="5562600" cy="1785938"/>
        </p:xfrm>
        <a:graphic>
          <a:graphicData uri="http://schemas.openxmlformats.org/presentationml/2006/ole">
            <p:oleObj spid="_x0000_s601090" name="VISIO" r:id="rId3" imgW="3358440" imgH="1077480" progId="Visio.Drawing.11">
              <p:embed/>
            </p:oleObj>
          </a:graphicData>
        </a:graphic>
      </p:graphicFrame>
      <p:sp>
        <p:nvSpPr>
          <p:cNvPr id="25608" name="Text Box 19"/>
          <p:cNvSpPr txBox="1">
            <a:spLocks noChangeArrowheads="1"/>
          </p:cNvSpPr>
          <p:nvPr/>
        </p:nvSpPr>
        <p:spPr bwMode="auto">
          <a:xfrm>
            <a:off x="1447800" y="2286000"/>
            <a:ext cx="609600" cy="457200"/>
          </a:xfrm>
          <a:prstGeom prst="rect">
            <a:avLst/>
          </a:prstGeom>
          <a:noFill/>
          <a:ln w="9525">
            <a:noFill/>
            <a:miter lim="800000"/>
            <a:headEnd/>
            <a:tailEnd/>
          </a:ln>
        </p:spPr>
        <p:txBody>
          <a:bodyPr>
            <a:spAutoFit/>
          </a:bodyPr>
          <a:lstStyle/>
          <a:p>
            <a:pPr>
              <a:buFont typeface="Wingdings" pitchFamily="2" charset="2"/>
              <a:buNone/>
            </a:pPr>
            <a:r>
              <a:rPr lang="en-US" altLang="zh-CN" sz="2400" i="1">
                <a:ea typeface="华文行楷" pitchFamily="2" charset="-122"/>
              </a:rPr>
              <a:t>(1)</a:t>
            </a:r>
            <a:endParaRPr lang="en-US" altLang="zh-CN" sz="1000">
              <a:latin typeface="Times New Roman" pitchFamily="18" charset="0"/>
            </a:endParaRPr>
          </a:p>
        </p:txBody>
      </p:sp>
      <p:graphicFrame>
        <p:nvGraphicFramePr>
          <p:cNvPr id="25603" name="Object 20"/>
          <p:cNvGraphicFramePr>
            <a:graphicFrameLocks noChangeAspect="1"/>
          </p:cNvGraphicFramePr>
          <p:nvPr/>
        </p:nvGraphicFramePr>
        <p:xfrm>
          <a:off x="2286000" y="4332288"/>
          <a:ext cx="5715000" cy="1717675"/>
        </p:xfrm>
        <a:graphic>
          <a:graphicData uri="http://schemas.openxmlformats.org/presentationml/2006/ole">
            <p:oleObj spid="_x0000_s601091" name="VISIO" r:id="rId4" imgW="3587040" imgH="1077480" progId="Visio.Drawing.11">
              <p:embed/>
            </p:oleObj>
          </a:graphicData>
        </a:graphic>
      </p:graphicFrame>
      <p:sp>
        <p:nvSpPr>
          <p:cNvPr id="25609" name="Text Box 21"/>
          <p:cNvSpPr txBox="1">
            <a:spLocks noChangeArrowheads="1"/>
          </p:cNvSpPr>
          <p:nvPr/>
        </p:nvSpPr>
        <p:spPr bwMode="auto">
          <a:xfrm>
            <a:off x="1447800" y="4419600"/>
            <a:ext cx="609600" cy="457200"/>
          </a:xfrm>
          <a:prstGeom prst="rect">
            <a:avLst/>
          </a:prstGeom>
          <a:noFill/>
          <a:ln w="9525">
            <a:noFill/>
            <a:miter lim="800000"/>
            <a:headEnd/>
            <a:tailEnd/>
          </a:ln>
        </p:spPr>
        <p:txBody>
          <a:bodyPr>
            <a:spAutoFit/>
          </a:bodyPr>
          <a:lstStyle/>
          <a:p>
            <a:pPr>
              <a:buFont typeface="Wingdings" pitchFamily="2" charset="2"/>
              <a:buNone/>
            </a:pPr>
            <a:r>
              <a:rPr lang="en-US" altLang="zh-CN" sz="2400" i="1">
                <a:ea typeface="华文行楷" pitchFamily="2" charset="-122"/>
              </a:rPr>
              <a:t>(2)</a:t>
            </a:r>
            <a:endParaRPr lang="en-US" altLang="zh-CN" sz="1000">
              <a:latin typeface="Times New Roman" pitchFamily="18" charset="0"/>
            </a:endParaRPr>
          </a:p>
        </p:txBody>
      </p:sp>
      <p:sp>
        <p:nvSpPr>
          <p:cNvPr id="25610" name="Text Box 22">
            <a:hlinkClick r:id="rId5" action="ppaction://hlinksldjump"/>
          </p:cNvPr>
          <p:cNvSpPr txBox="1">
            <a:spLocks noChangeArrowheads="1"/>
          </p:cNvSpPr>
          <p:nvPr/>
        </p:nvSpPr>
        <p:spPr bwMode="auto">
          <a:xfrm>
            <a:off x="827088" y="1265238"/>
            <a:ext cx="4968875" cy="579437"/>
          </a:xfrm>
          <a:prstGeom prst="rect">
            <a:avLst/>
          </a:prstGeom>
          <a:noFill/>
          <a:ln w="9525">
            <a:noFill/>
            <a:miter lim="800000"/>
            <a:headEnd/>
            <a:tailEnd/>
          </a:ln>
        </p:spPr>
        <p:txBody>
          <a:bodyPr>
            <a:spAutoFit/>
          </a:bodyPr>
          <a:lstStyle/>
          <a:p>
            <a:pPr>
              <a:buClr>
                <a:srgbClr val="800080"/>
              </a:buClr>
            </a:pPr>
            <a:r>
              <a:rPr lang="en-US" altLang="zh-CN">
                <a:solidFill>
                  <a:srgbClr val="800080"/>
                </a:solidFill>
                <a:latin typeface="楷体_GB2312" pitchFamily="49" charset="-122"/>
              </a:rPr>
              <a:t> </a:t>
            </a:r>
            <a:r>
              <a:rPr lang="zh-CN" altLang="en-US">
                <a:solidFill>
                  <a:srgbClr val="800080"/>
                </a:solidFill>
                <a:latin typeface="楷体_GB2312" pitchFamily="49" charset="-122"/>
              </a:rPr>
              <a:t>非确定有限自动机举例</a:t>
            </a:r>
          </a:p>
        </p:txBody>
      </p:sp>
      <p:sp>
        <p:nvSpPr>
          <p:cNvPr id="25611" name="Rectangle 23"/>
          <p:cNvSpPr>
            <a:spLocks noChangeArrowheads="1"/>
          </p:cNvSpPr>
          <p:nvPr/>
        </p:nvSpPr>
        <p:spPr bwMode="auto">
          <a:xfrm>
            <a:off x="1476375" y="188913"/>
            <a:ext cx="4319588" cy="641350"/>
          </a:xfrm>
          <a:prstGeom prst="rect">
            <a:avLst/>
          </a:prstGeom>
          <a:noFill/>
          <a:ln w="9525" algn="ctr">
            <a:noFill/>
            <a:miter lim="800000"/>
            <a:headEnd/>
            <a:tailEnd/>
          </a:ln>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正规语言及其描述</a:t>
            </a:r>
          </a:p>
        </p:txBody>
      </p:sp>
    </p:spTree>
  </p:cSld>
  <p:clrMapOvr>
    <a:masterClrMapping/>
  </p:clrMapOvr>
  <p:transition spd="med" advClick="0">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6629"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6630"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6631"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graphicFrame>
        <p:nvGraphicFramePr>
          <p:cNvPr id="26626" name="Object 6"/>
          <p:cNvGraphicFramePr>
            <a:graphicFrameLocks noChangeAspect="1"/>
          </p:cNvGraphicFramePr>
          <p:nvPr/>
        </p:nvGraphicFramePr>
        <p:xfrm>
          <a:off x="1295400" y="2286000"/>
          <a:ext cx="4191000" cy="1344613"/>
        </p:xfrm>
        <a:graphic>
          <a:graphicData uri="http://schemas.openxmlformats.org/presentationml/2006/ole">
            <p:oleObj spid="_x0000_s602114" name="VISIO" r:id="rId3" imgW="3358440" imgH="1077480" progId="Visio.Drawing.11">
              <p:embed/>
            </p:oleObj>
          </a:graphicData>
        </a:graphic>
      </p:graphicFrame>
      <p:sp>
        <p:nvSpPr>
          <p:cNvPr id="26632" name="Text Box 7"/>
          <p:cNvSpPr txBox="1">
            <a:spLocks noChangeArrowheads="1"/>
          </p:cNvSpPr>
          <p:nvPr/>
        </p:nvSpPr>
        <p:spPr bwMode="auto">
          <a:xfrm>
            <a:off x="838200" y="2438400"/>
            <a:ext cx="609600" cy="457200"/>
          </a:xfrm>
          <a:prstGeom prst="rect">
            <a:avLst/>
          </a:prstGeom>
          <a:noFill/>
          <a:ln w="9525">
            <a:noFill/>
            <a:miter lim="800000"/>
            <a:headEnd/>
            <a:tailEnd/>
          </a:ln>
        </p:spPr>
        <p:txBody>
          <a:bodyPr>
            <a:spAutoFit/>
          </a:bodyPr>
          <a:lstStyle/>
          <a:p>
            <a:pPr>
              <a:buFont typeface="Wingdings" pitchFamily="2" charset="2"/>
              <a:buNone/>
            </a:pPr>
            <a:r>
              <a:rPr lang="en-US" altLang="zh-CN" sz="2400" i="1">
                <a:ea typeface="华文行楷" pitchFamily="2" charset="-122"/>
              </a:rPr>
              <a:t>(1)</a:t>
            </a:r>
            <a:endParaRPr lang="en-US" altLang="zh-CN" sz="1000">
              <a:latin typeface="Times New Roman" pitchFamily="18" charset="0"/>
            </a:endParaRPr>
          </a:p>
        </p:txBody>
      </p:sp>
      <p:graphicFrame>
        <p:nvGraphicFramePr>
          <p:cNvPr id="26627" name="Object 8"/>
          <p:cNvGraphicFramePr>
            <a:graphicFrameLocks noChangeAspect="1"/>
          </p:cNvGraphicFramePr>
          <p:nvPr/>
        </p:nvGraphicFramePr>
        <p:xfrm>
          <a:off x="1143000" y="4343400"/>
          <a:ext cx="4495800" cy="1352550"/>
        </p:xfrm>
        <a:graphic>
          <a:graphicData uri="http://schemas.openxmlformats.org/presentationml/2006/ole">
            <p:oleObj spid="_x0000_s602115" name="VISIO" r:id="rId4" imgW="3587040" imgH="1077480" progId="Visio.Drawing.11">
              <p:embed/>
            </p:oleObj>
          </a:graphicData>
        </a:graphic>
      </p:graphicFrame>
      <p:sp>
        <p:nvSpPr>
          <p:cNvPr id="26633" name="Text Box 9"/>
          <p:cNvSpPr txBox="1">
            <a:spLocks noChangeArrowheads="1"/>
          </p:cNvSpPr>
          <p:nvPr/>
        </p:nvSpPr>
        <p:spPr bwMode="auto">
          <a:xfrm>
            <a:off x="838200" y="4476750"/>
            <a:ext cx="609600" cy="457200"/>
          </a:xfrm>
          <a:prstGeom prst="rect">
            <a:avLst/>
          </a:prstGeom>
          <a:noFill/>
          <a:ln w="9525">
            <a:noFill/>
            <a:miter lim="800000"/>
            <a:headEnd/>
            <a:tailEnd/>
          </a:ln>
        </p:spPr>
        <p:txBody>
          <a:bodyPr>
            <a:spAutoFit/>
          </a:bodyPr>
          <a:lstStyle/>
          <a:p>
            <a:pPr>
              <a:buFont typeface="Wingdings" pitchFamily="2" charset="2"/>
              <a:buNone/>
            </a:pPr>
            <a:r>
              <a:rPr lang="en-US" altLang="zh-CN" sz="2400" i="1">
                <a:ea typeface="华文行楷" pitchFamily="2" charset="-122"/>
              </a:rPr>
              <a:t>(2)</a:t>
            </a:r>
            <a:endParaRPr lang="en-US" altLang="zh-CN" sz="1000">
              <a:latin typeface="Times New Roman" pitchFamily="18" charset="0"/>
            </a:endParaRPr>
          </a:p>
        </p:txBody>
      </p:sp>
      <p:sp>
        <p:nvSpPr>
          <p:cNvPr id="26634" name="Text Box 10"/>
          <p:cNvSpPr txBox="1">
            <a:spLocks noChangeArrowheads="1"/>
          </p:cNvSpPr>
          <p:nvPr/>
        </p:nvSpPr>
        <p:spPr bwMode="auto">
          <a:xfrm>
            <a:off x="6324600" y="2828925"/>
            <a:ext cx="304800" cy="466725"/>
          </a:xfrm>
          <a:prstGeom prst="rect">
            <a:avLst/>
          </a:prstGeom>
          <a:noFill/>
          <a:ln w="9525">
            <a:solidFill>
              <a:schemeClr val="bg1"/>
            </a:solid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p</a:t>
            </a:r>
            <a:endParaRPr lang="en-US" altLang="zh-CN" sz="2400" i="1" baseline="-25000">
              <a:solidFill>
                <a:srgbClr val="800080"/>
              </a:solidFill>
              <a:latin typeface="Times New Roman" pitchFamily="18" charset="0"/>
              <a:ea typeface="宋体" pitchFamily="2" charset="-122"/>
            </a:endParaRPr>
          </a:p>
        </p:txBody>
      </p:sp>
      <p:sp>
        <p:nvSpPr>
          <p:cNvPr id="26635" name="Text Box 11"/>
          <p:cNvSpPr txBox="1">
            <a:spLocks noChangeArrowheads="1"/>
          </p:cNvSpPr>
          <p:nvPr/>
        </p:nvSpPr>
        <p:spPr bwMode="auto">
          <a:xfrm>
            <a:off x="6324600" y="3286125"/>
            <a:ext cx="304800" cy="466725"/>
          </a:xfrm>
          <a:prstGeom prst="rect">
            <a:avLst/>
          </a:prstGeom>
          <a:noFill/>
          <a:ln w="9525">
            <a:solidFill>
              <a:schemeClr val="bg1"/>
            </a:solid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endParaRPr lang="en-US" altLang="zh-CN" sz="2400" i="1" baseline="-25000">
              <a:solidFill>
                <a:srgbClr val="800080"/>
              </a:solidFill>
              <a:latin typeface="Times New Roman" pitchFamily="18" charset="0"/>
              <a:ea typeface="宋体" pitchFamily="2" charset="-122"/>
            </a:endParaRPr>
          </a:p>
        </p:txBody>
      </p:sp>
      <p:sp>
        <p:nvSpPr>
          <p:cNvPr id="26636" name="Text Box 12"/>
          <p:cNvSpPr txBox="1">
            <a:spLocks noChangeArrowheads="1"/>
          </p:cNvSpPr>
          <p:nvPr/>
        </p:nvSpPr>
        <p:spPr bwMode="auto">
          <a:xfrm>
            <a:off x="6096000" y="3743325"/>
            <a:ext cx="685800" cy="466725"/>
          </a:xfrm>
          <a:prstGeom prst="rect">
            <a:avLst/>
          </a:prstGeom>
          <a:noFill/>
          <a:ln w="9525">
            <a:solidFill>
              <a:schemeClr val="bg1"/>
            </a:solidFill>
            <a:miter lim="800000"/>
            <a:headEnd/>
            <a:tailEnd/>
          </a:ln>
        </p:spPr>
        <p:txBody>
          <a:bodyPr>
            <a:spAutoFit/>
          </a:bodyPr>
          <a:lstStyle/>
          <a:p>
            <a:pPr>
              <a:buFontTx/>
              <a:buNone/>
            </a:pPr>
            <a:r>
              <a:rPr lang="en-US" altLang="zh-CN" sz="2400">
                <a:solidFill>
                  <a:srgbClr val="800080"/>
                </a:solidFill>
                <a:latin typeface="Times New Roman" pitchFamily="18" charset="0"/>
                <a:ea typeface="宋体" pitchFamily="2" charset="-122"/>
                <a:sym typeface="Symbol" pitchFamily="18" charset="2"/>
              </a:rPr>
              <a:t> </a:t>
            </a:r>
            <a:r>
              <a:rPr lang="en-US" altLang="zh-CN" sz="2400" i="1">
                <a:solidFill>
                  <a:srgbClr val="800080"/>
                </a:solidFill>
                <a:latin typeface="Times New Roman" pitchFamily="18" charset="0"/>
                <a:ea typeface="宋体" pitchFamily="2" charset="-122"/>
              </a:rPr>
              <a:t>r</a:t>
            </a:r>
          </a:p>
        </p:txBody>
      </p:sp>
      <p:sp>
        <p:nvSpPr>
          <p:cNvPr id="26637" name="Line 13"/>
          <p:cNvSpPr>
            <a:spLocks noChangeShapeType="1"/>
          </p:cNvSpPr>
          <p:nvPr/>
        </p:nvSpPr>
        <p:spPr bwMode="auto">
          <a:xfrm>
            <a:off x="5943600" y="2676525"/>
            <a:ext cx="2819400" cy="0"/>
          </a:xfrm>
          <a:prstGeom prst="line">
            <a:avLst/>
          </a:prstGeom>
          <a:noFill/>
          <a:ln w="9525">
            <a:solidFill>
              <a:schemeClr val="tx1"/>
            </a:solidFill>
            <a:miter lim="800000"/>
            <a:headEnd/>
            <a:tailEnd/>
          </a:ln>
        </p:spPr>
        <p:txBody>
          <a:bodyPr wrap="none"/>
          <a:lstStyle/>
          <a:p>
            <a:endParaRPr lang="zh-CN" altLang="en-US"/>
          </a:p>
        </p:txBody>
      </p:sp>
      <p:sp>
        <p:nvSpPr>
          <p:cNvPr id="26638" name="Line 14"/>
          <p:cNvSpPr>
            <a:spLocks noChangeShapeType="1"/>
          </p:cNvSpPr>
          <p:nvPr/>
        </p:nvSpPr>
        <p:spPr bwMode="auto">
          <a:xfrm>
            <a:off x="5943600" y="2752725"/>
            <a:ext cx="2819400" cy="0"/>
          </a:xfrm>
          <a:prstGeom prst="line">
            <a:avLst/>
          </a:prstGeom>
          <a:noFill/>
          <a:ln w="9525">
            <a:solidFill>
              <a:schemeClr val="tx1"/>
            </a:solidFill>
            <a:miter lim="800000"/>
            <a:headEnd/>
            <a:tailEnd/>
          </a:ln>
        </p:spPr>
        <p:txBody>
          <a:bodyPr wrap="none"/>
          <a:lstStyle/>
          <a:p>
            <a:endParaRPr lang="zh-CN" altLang="en-US"/>
          </a:p>
        </p:txBody>
      </p:sp>
      <p:sp>
        <p:nvSpPr>
          <p:cNvPr id="26639" name="Line 15"/>
          <p:cNvSpPr>
            <a:spLocks noChangeShapeType="1"/>
          </p:cNvSpPr>
          <p:nvPr/>
        </p:nvSpPr>
        <p:spPr bwMode="auto">
          <a:xfrm>
            <a:off x="6705600" y="2143125"/>
            <a:ext cx="0" cy="533400"/>
          </a:xfrm>
          <a:prstGeom prst="line">
            <a:avLst/>
          </a:prstGeom>
          <a:noFill/>
          <a:ln w="9525">
            <a:solidFill>
              <a:srgbClr val="800080"/>
            </a:solidFill>
            <a:miter lim="800000"/>
            <a:headEnd/>
            <a:tailEnd/>
          </a:ln>
        </p:spPr>
        <p:txBody>
          <a:bodyPr wrap="none"/>
          <a:lstStyle/>
          <a:p>
            <a:endParaRPr lang="zh-CN" altLang="en-US"/>
          </a:p>
        </p:txBody>
      </p:sp>
      <p:sp>
        <p:nvSpPr>
          <p:cNvPr id="26640" name="Line 16"/>
          <p:cNvSpPr>
            <a:spLocks noChangeShapeType="1"/>
          </p:cNvSpPr>
          <p:nvPr/>
        </p:nvSpPr>
        <p:spPr bwMode="auto">
          <a:xfrm>
            <a:off x="6705600" y="2752725"/>
            <a:ext cx="0" cy="1447800"/>
          </a:xfrm>
          <a:prstGeom prst="line">
            <a:avLst/>
          </a:prstGeom>
          <a:noFill/>
          <a:ln w="9525">
            <a:solidFill>
              <a:srgbClr val="800080"/>
            </a:solidFill>
            <a:miter lim="800000"/>
            <a:headEnd/>
            <a:tailEnd/>
          </a:ln>
        </p:spPr>
        <p:txBody>
          <a:bodyPr wrap="none"/>
          <a:lstStyle/>
          <a:p>
            <a:endParaRPr lang="zh-CN" altLang="en-US"/>
          </a:p>
        </p:txBody>
      </p:sp>
      <p:sp>
        <p:nvSpPr>
          <p:cNvPr id="26641" name="Line 17"/>
          <p:cNvSpPr>
            <a:spLocks noChangeShapeType="1"/>
          </p:cNvSpPr>
          <p:nvPr/>
        </p:nvSpPr>
        <p:spPr bwMode="auto">
          <a:xfrm>
            <a:off x="6781800" y="2143125"/>
            <a:ext cx="0" cy="533400"/>
          </a:xfrm>
          <a:prstGeom prst="line">
            <a:avLst/>
          </a:prstGeom>
          <a:noFill/>
          <a:ln w="9525">
            <a:solidFill>
              <a:srgbClr val="800080"/>
            </a:solidFill>
            <a:miter lim="800000"/>
            <a:headEnd/>
            <a:tailEnd/>
          </a:ln>
        </p:spPr>
        <p:txBody>
          <a:bodyPr wrap="none"/>
          <a:lstStyle/>
          <a:p>
            <a:endParaRPr lang="zh-CN" altLang="en-US"/>
          </a:p>
        </p:txBody>
      </p:sp>
      <p:sp>
        <p:nvSpPr>
          <p:cNvPr id="26642" name="Line 18"/>
          <p:cNvSpPr>
            <a:spLocks noChangeShapeType="1"/>
          </p:cNvSpPr>
          <p:nvPr/>
        </p:nvSpPr>
        <p:spPr bwMode="auto">
          <a:xfrm>
            <a:off x="6781800" y="2752725"/>
            <a:ext cx="0" cy="1447800"/>
          </a:xfrm>
          <a:prstGeom prst="line">
            <a:avLst/>
          </a:prstGeom>
          <a:noFill/>
          <a:ln w="9525">
            <a:solidFill>
              <a:srgbClr val="800080"/>
            </a:solidFill>
            <a:miter lim="800000"/>
            <a:headEnd/>
            <a:tailEnd/>
          </a:ln>
        </p:spPr>
        <p:txBody>
          <a:bodyPr wrap="none"/>
          <a:lstStyle/>
          <a:p>
            <a:endParaRPr lang="zh-CN" altLang="en-US"/>
          </a:p>
        </p:txBody>
      </p:sp>
      <p:sp>
        <p:nvSpPr>
          <p:cNvPr id="26643" name="Line 19"/>
          <p:cNvSpPr>
            <a:spLocks noChangeShapeType="1"/>
          </p:cNvSpPr>
          <p:nvPr/>
        </p:nvSpPr>
        <p:spPr bwMode="auto">
          <a:xfrm>
            <a:off x="7620000" y="2143125"/>
            <a:ext cx="0" cy="533400"/>
          </a:xfrm>
          <a:prstGeom prst="line">
            <a:avLst/>
          </a:prstGeom>
          <a:noFill/>
          <a:ln w="9525">
            <a:solidFill>
              <a:srgbClr val="800080"/>
            </a:solidFill>
            <a:miter lim="800000"/>
            <a:headEnd/>
            <a:tailEnd/>
          </a:ln>
        </p:spPr>
        <p:txBody>
          <a:bodyPr wrap="none"/>
          <a:lstStyle/>
          <a:p>
            <a:endParaRPr lang="zh-CN" altLang="en-US"/>
          </a:p>
        </p:txBody>
      </p:sp>
      <p:sp>
        <p:nvSpPr>
          <p:cNvPr id="26644" name="Line 20"/>
          <p:cNvSpPr>
            <a:spLocks noChangeShapeType="1"/>
          </p:cNvSpPr>
          <p:nvPr/>
        </p:nvSpPr>
        <p:spPr bwMode="auto">
          <a:xfrm>
            <a:off x="7620000" y="2752725"/>
            <a:ext cx="0" cy="1447800"/>
          </a:xfrm>
          <a:prstGeom prst="line">
            <a:avLst/>
          </a:prstGeom>
          <a:noFill/>
          <a:ln w="9525">
            <a:solidFill>
              <a:srgbClr val="800080"/>
            </a:solidFill>
            <a:miter lim="800000"/>
            <a:headEnd/>
            <a:tailEnd/>
          </a:ln>
        </p:spPr>
        <p:txBody>
          <a:bodyPr wrap="none"/>
          <a:lstStyle/>
          <a:p>
            <a:endParaRPr lang="zh-CN" altLang="en-US"/>
          </a:p>
        </p:txBody>
      </p:sp>
      <p:sp>
        <p:nvSpPr>
          <p:cNvPr id="26645" name="Text Box 21"/>
          <p:cNvSpPr txBox="1">
            <a:spLocks noChangeArrowheads="1"/>
          </p:cNvSpPr>
          <p:nvPr/>
        </p:nvSpPr>
        <p:spPr bwMode="auto">
          <a:xfrm>
            <a:off x="7010400" y="2143125"/>
            <a:ext cx="304800" cy="466725"/>
          </a:xfrm>
          <a:prstGeom prst="rect">
            <a:avLst/>
          </a:prstGeom>
          <a:noFill/>
          <a:ln w="9525">
            <a:solidFill>
              <a:schemeClr val="bg1"/>
            </a:solid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0</a:t>
            </a:r>
            <a:endParaRPr lang="en-US" altLang="zh-CN" sz="2400" i="1" baseline="-25000">
              <a:solidFill>
                <a:srgbClr val="800080"/>
              </a:solidFill>
              <a:latin typeface="Times New Roman" pitchFamily="18" charset="0"/>
              <a:ea typeface="宋体" pitchFamily="2" charset="-122"/>
            </a:endParaRPr>
          </a:p>
        </p:txBody>
      </p:sp>
      <p:sp>
        <p:nvSpPr>
          <p:cNvPr id="26646" name="Line 22"/>
          <p:cNvSpPr>
            <a:spLocks noChangeShapeType="1"/>
          </p:cNvSpPr>
          <p:nvPr/>
        </p:nvSpPr>
        <p:spPr bwMode="auto">
          <a:xfrm>
            <a:off x="6019800" y="3133725"/>
            <a:ext cx="304800" cy="0"/>
          </a:xfrm>
          <a:prstGeom prst="line">
            <a:avLst/>
          </a:prstGeom>
          <a:noFill/>
          <a:ln w="9525">
            <a:solidFill>
              <a:srgbClr val="800080"/>
            </a:solidFill>
            <a:miter lim="800000"/>
            <a:headEnd/>
            <a:tailEnd type="triangle" w="med" len="med"/>
          </a:ln>
        </p:spPr>
        <p:txBody>
          <a:bodyPr wrap="none"/>
          <a:lstStyle/>
          <a:p>
            <a:endParaRPr lang="zh-CN" altLang="en-US"/>
          </a:p>
        </p:txBody>
      </p:sp>
      <p:sp>
        <p:nvSpPr>
          <p:cNvPr id="26647" name="Text Box 23"/>
          <p:cNvSpPr txBox="1">
            <a:spLocks noChangeArrowheads="1"/>
          </p:cNvSpPr>
          <p:nvPr/>
        </p:nvSpPr>
        <p:spPr bwMode="auto">
          <a:xfrm>
            <a:off x="6858000" y="2828925"/>
            <a:ext cx="685800" cy="466725"/>
          </a:xfrm>
          <a:prstGeom prst="rect">
            <a:avLst/>
          </a:prstGeom>
          <a:noFill/>
          <a:ln w="9525">
            <a:solidFill>
              <a:schemeClr val="bg1"/>
            </a:solid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 q }</a:t>
            </a:r>
            <a:endParaRPr lang="en-US" altLang="zh-CN" sz="2400" i="1" baseline="-25000">
              <a:solidFill>
                <a:srgbClr val="800080"/>
              </a:solidFill>
              <a:latin typeface="Times New Roman" pitchFamily="18" charset="0"/>
              <a:ea typeface="宋体" pitchFamily="2" charset="-122"/>
            </a:endParaRPr>
          </a:p>
        </p:txBody>
      </p:sp>
      <p:sp>
        <p:nvSpPr>
          <p:cNvPr id="26648" name="Text Box 24"/>
          <p:cNvSpPr txBox="1">
            <a:spLocks noChangeArrowheads="1"/>
          </p:cNvSpPr>
          <p:nvPr/>
        </p:nvSpPr>
        <p:spPr bwMode="auto">
          <a:xfrm>
            <a:off x="7924800" y="2828925"/>
            <a:ext cx="533400" cy="466725"/>
          </a:xfrm>
          <a:prstGeom prst="rect">
            <a:avLst/>
          </a:prstGeom>
          <a:noFill/>
          <a:ln w="9525">
            <a:solidFill>
              <a:schemeClr val="bg1"/>
            </a:solid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sym typeface="Symbol" pitchFamily="18" charset="2"/>
              </a:rPr>
              <a:t></a:t>
            </a:r>
            <a:endParaRPr lang="en-US" altLang="zh-CN" sz="2400" i="1" baseline="-25000">
              <a:solidFill>
                <a:srgbClr val="800080"/>
              </a:solidFill>
              <a:latin typeface="Times New Roman" pitchFamily="18" charset="0"/>
              <a:ea typeface="宋体" pitchFamily="2" charset="-122"/>
            </a:endParaRPr>
          </a:p>
        </p:txBody>
      </p:sp>
      <p:sp>
        <p:nvSpPr>
          <p:cNvPr id="26649" name="Text Box 25"/>
          <p:cNvSpPr txBox="1">
            <a:spLocks noChangeArrowheads="1"/>
          </p:cNvSpPr>
          <p:nvPr/>
        </p:nvSpPr>
        <p:spPr bwMode="auto">
          <a:xfrm>
            <a:off x="6858000" y="3286125"/>
            <a:ext cx="609600" cy="466725"/>
          </a:xfrm>
          <a:prstGeom prst="rect">
            <a:avLst/>
          </a:prstGeom>
          <a:noFill/>
          <a:ln w="9525">
            <a:solidFill>
              <a:schemeClr val="bg1"/>
            </a:solid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 q }</a:t>
            </a:r>
          </a:p>
        </p:txBody>
      </p:sp>
      <p:sp>
        <p:nvSpPr>
          <p:cNvPr id="26650" name="Text Box 26"/>
          <p:cNvSpPr txBox="1">
            <a:spLocks noChangeArrowheads="1"/>
          </p:cNvSpPr>
          <p:nvPr/>
        </p:nvSpPr>
        <p:spPr bwMode="auto">
          <a:xfrm>
            <a:off x="6934200" y="3743325"/>
            <a:ext cx="533400" cy="466725"/>
          </a:xfrm>
          <a:prstGeom prst="rect">
            <a:avLst/>
          </a:prstGeom>
          <a:noFill/>
          <a:ln w="9525">
            <a:solidFill>
              <a:schemeClr val="bg1"/>
            </a:solid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sym typeface="Symbol" pitchFamily="18" charset="2"/>
              </a:rPr>
              <a:t></a:t>
            </a:r>
            <a:endParaRPr lang="en-US" altLang="zh-CN" sz="2400" i="1" baseline="-25000">
              <a:solidFill>
                <a:srgbClr val="800080"/>
              </a:solidFill>
              <a:latin typeface="Times New Roman" pitchFamily="18" charset="0"/>
              <a:ea typeface="宋体" pitchFamily="2" charset="-122"/>
            </a:endParaRPr>
          </a:p>
        </p:txBody>
      </p:sp>
      <p:sp>
        <p:nvSpPr>
          <p:cNvPr id="26651" name="Text Box 27"/>
          <p:cNvSpPr txBox="1">
            <a:spLocks noChangeArrowheads="1"/>
          </p:cNvSpPr>
          <p:nvPr/>
        </p:nvSpPr>
        <p:spPr bwMode="auto">
          <a:xfrm>
            <a:off x="7696200" y="3286125"/>
            <a:ext cx="914400" cy="466725"/>
          </a:xfrm>
          <a:prstGeom prst="rect">
            <a:avLst/>
          </a:prstGeom>
          <a:noFill/>
          <a:ln w="9525">
            <a:solidFill>
              <a:schemeClr val="bg1"/>
            </a:solid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 q</a:t>
            </a:r>
            <a:r>
              <a:rPr lang="en-US" altLang="zh-CN" sz="2400" i="1">
                <a:solidFill>
                  <a:srgbClr val="800080"/>
                </a:solidFill>
                <a:ea typeface="宋体" pitchFamily="2" charset="-122"/>
              </a:rPr>
              <a:t>, r</a:t>
            </a:r>
            <a:r>
              <a:rPr lang="en-US" altLang="zh-CN" sz="2400" i="1">
                <a:solidFill>
                  <a:srgbClr val="800080"/>
                </a:solidFill>
                <a:latin typeface="Times New Roman" pitchFamily="18" charset="0"/>
                <a:ea typeface="宋体" pitchFamily="2" charset="-122"/>
              </a:rPr>
              <a:t> }</a:t>
            </a:r>
          </a:p>
        </p:txBody>
      </p:sp>
      <p:sp>
        <p:nvSpPr>
          <p:cNvPr id="26652" name="Text Box 28"/>
          <p:cNvSpPr txBox="1">
            <a:spLocks noChangeArrowheads="1"/>
          </p:cNvSpPr>
          <p:nvPr/>
        </p:nvSpPr>
        <p:spPr bwMode="auto">
          <a:xfrm>
            <a:off x="7924800" y="3743325"/>
            <a:ext cx="533400" cy="466725"/>
          </a:xfrm>
          <a:prstGeom prst="rect">
            <a:avLst/>
          </a:prstGeom>
          <a:noFill/>
          <a:ln w="9525">
            <a:solidFill>
              <a:schemeClr val="bg1"/>
            </a:solid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sym typeface="Symbol" pitchFamily="18" charset="2"/>
              </a:rPr>
              <a:t></a:t>
            </a:r>
            <a:endParaRPr lang="en-US" altLang="zh-CN" sz="2400" i="1" baseline="-25000">
              <a:solidFill>
                <a:srgbClr val="800080"/>
              </a:solidFill>
              <a:latin typeface="Times New Roman" pitchFamily="18" charset="0"/>
              <a:ea typeface="宋体" pitchFamily="2" charset="-122"/>
            </a:endParaRPr>
          </a:p>
        </p:txBody>
      </p:sp>
      <p:sp>
        <p:nvSpPr>
          <p:cNvPr id="26653" name="Text Box 29"/>
          <p:cNvSpPr txBox="1">
            <a:spLocks noChangeArrowheads="1"/>
          </p:cNvSpPr>
          <p:nvPr/>
        </p:nvSpPr>
        <p:spPr bwMode="auto">
          <a:xfrm>
            <a:off x="7924800" y="2133600"/>
            <a:ext cx="304800" cy="466725"/>
          </a:xfrm>
          <a:prstGeom prst="rect">
            <a:avLst/>
          </a:prstGeom>
          <a:noFill/>
          <a:ln w="9525">
            <a:solidFill>
              <a:schemeClr val="bg1"/>
            </a:solid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1</a:t>
            </a:r>
            <a:endParaRPr lang="en-US" altLang="zh-CN" sz="2400" i="1" baseline="-25000">
              <a:solidFill>
                <a:srgbClr val="800080"/>
              </a:solidFill>
              <a:latin typeface="Times New Roman" pitchFamily="18" charset="0"/>
              <a:ea typeface="宋体" pitchFamily="2" charset="-122"/>
            </a:endParaRPr>
          </a:p>
        </p:txBody>
      </p:sp>
      <p:sp>
        <p:nvSpPr>
          <p:cNvPr id="26654" name="Text Box 30"/>
          <p:cNvSpPr txBox="1">
            <a:spLocks noChangeArrowheads="1"/>
          </p:cNvSpPr>
          <p:nvPr/>
        </p:nvSpPr>
        <p:spPr bwMode="auto">
          <a:xfrm>
            <a:off x="6324600" y="5019675"/>
            <a:ext cx="304800" cy="466725"/>
          </a:xfrm>
          <a:prstGeom prst="rect">
            <a:avLst/>
          </a:prstGeom>
          <a:noFill/>
          <a:ln w="9525">
            <a:solidFill>
              <a:schemeClr val="bg1"/>
            </a:solid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p</a:t>
            </a:r>
            <a:endParaRPr lang="en-US" altLang="zh-CN" sz="2400" i="1" baseline="-25000">
              <a:solidFill>
                <a:srgbClr val="800080"/>
              </a:solidFill>
              <a:latin typeface="Times New Roman" pitchFamily="18" charset="0"/>
              <a:ea typeface="宋体" pitchFamily="2" charset="-122"/>
            </a:endParaRPr>
          </a:p>
        </p:txBody>
      </p:sp>
      <p:sp>
        <p:nvSpPr>
          <p:cNvPr id="26655" name="Text Box 31"/>
          <p:cNvSpPr txBox="1">
            <a:spLocks noChangeArrowheads="1"/>
          </p:cNvSpPr>
          <p:nvPr/>
        </p:nvSpPr>
        <p:spPr bwMode="auto">
          <a:xfrm>
            <a:off x="6324600" y="5476875"/>
            <a:ext cx="304800" cy="466725"/>
          </a:xfrm>
          <a:prstGeom prst="rect">
            <a:avLst/>
          </a:prstGeom>
          <a:noFill/>
          <a:ln w="9525">
            <a:solidFill>
              <a:schemeClr val="bg1"/>
            </a:solid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q</a:t>
            </a:r>
            <a:endParaRPr lang="en-US" altLang="zh-CN" sz="2400" i="1" baseline="-25000">
              <a:solidFill>
                <a:srgbClr val="800080"/>
              </a:solidFill>
              <a:latin typeface="Times New Roman" pitchFamily="18" charset="0"/>
              <a:ea typeface="宋体" pitchFamily="2" charset="-122"/>
            </a:endParaRPr>
          </a:p>
        </p:txBody>
      </p:sp>
      <p:sp>
        <p:nvSpPr>
          <p:cNvPr id="26656" name="Text Box 32"/>
          <p:cNvSpPr txBox="1">
            <a:spLocks noChangeArrowheads="1"/>
          </p:cNvSpPr>
          <p:nvPr/>
        </p:nvSpPr>
        <p:spPr bwMode="auto">
          <a:xfrm>
            <a:off x="6096000" y="5934075"/>
            <a:ext cx="685800" cy="466725"/>
          </a:xfrm>
          <a:prstGeom prst="rect">
            <a:avLst/>
          </a:prstGeom>
          <a:noFill/>
          <a:ln w="9525">
            <a:solidFill>
              <a:schemeClr val="bg1"/>
            </a:solidFill>
            <a:miter lim="800000"/>
            <a:headEnd/>
            <a:tailEnd/>
          </a:ln>
        </p:spPr>
        <p:txBody>
          <a:bodyPr>
            <a:spAutoFit/>
          </a:bodyPr>
          <a:lstStyle/>
          <a:p>
            <a:pPr>
              <a:buFontTx/>
              <a:buNone/>
            </a:pPr>
            <a:r>
              <a:rPr lang="en-US" altLang="zh-CN" sz="2400">
                <a:solidFill>
                  <a:srgbClr val="800080"/>
                </a:solidFill>
                <a:latin typeface="Times New Roman" pitchFamily="18" charset="0"/>
                <a:ea typeface="宋体" pitchFamily="2" charset="-122"/>
                <a:sym typeface="Symbol" pitchFamily="18" charset="2"/>
              </a:rPr>
              <a:t> </a:t>
            </a:r>
            <a:r>
              <a:rPr lang="en-US" altLang="zh-CN" sz="2400" i="1">
                <a:solidFill>
                  <a:srgbClr val="800080"/>
                </a:solidFill>
                <a:latin typeface="Times New Roman" pitchFamily="18" charset="0"/>
                <a:ea typeface="宋体" pitchFamily="2" charset="-122"/>
              </a:rPr>
              <a:t>r</a:t>
            </a:r>
          </a:p>
        </p:txBody>
      </p:sp>
      <p:sp>
        <p:nvSpPr>
          <p:cNvPr id="26657" name="Line 33"/>
          <p:cNvSpPr>
            <a:spLocks noChangeShapeType="1"/>
          </p:cNvSpPr>
          <p:nvPr/>
        </p:nvSpPr>
        <p:spPr bwMode="auto">
          <a:xfrm>
            <a:off x="5943600" y="4867275"/>
            <a:ext cx="2819400" cy="0"/>
          </a:xfrm>
          <a:prstGeom prst="line">
            <a:avLst/>
          </a:prstGeom>
          <a:noFill/>
          <a:ln w="9525">
            <a:solidFill>
              <a:schemeClr val="tx1"/>
            </a:solidFill>
            <a:miter lim="800000"/>
            <a:headEnd/>
            <a:tailEnd/>
          </a:ln>
        </p:spPr>
        <p:txBody>
          <a:bodyPr wrap="none"/>
          <a:lstStyle/>
          <a:p>
            <a:endParaRPr lang="zh-CN" altLang="en-US"/>
          </a:p>
        </p:txBody>
      </p:sp>
      <p:sp>
        <p:nvSpPr>
          <p:cNvPr id="26658" name="Line 34"/>
          <p:cNvSpPr>
            <a:spLocks noChangeShapeType="1"/>
          </p:cNvSpPr>
          <p:nvPr/>
        </p:nvSpPr>
        <p:spPr bwMode="auto">
          <a:xfrm>
            <a:off x="5943600" y="4943475"/>
            <a:ext cx="2819400" cy="0"/>
          </a:xfrm>
          <a:prstGeom prst="line">
            <a:avLst/>
          </a:prstGeom>
          <a:noFill/>
          <a:ln w="9525">
            <a:solidFill>
              <a:schemeClr val="tx1"/>
            </a:solidFill>
            <a:miter lim="800000"/>
            <a:headEnd/>
            <a:tailEnd/>
          </a:ln>
        </p:spPr>
        <p:txBody>
          <a:bodyPr wrap="none"/>
          <a:lstStyle/>
          <a:p>
            <a:endParaRPr lang="zh-CN" altLang="en-US"/>
          </a:p>
        </p:txBody>
      </p:sp>
      <p:sp>
        <p:nvSpPr>
          <p:cNvPr id="26659" name="Line 35"/>
          <p:cNvSpPr>
            <a:spLocks noChangeShapeType="1"/>
          </p:cNvSpPr>
          <p:nvPr/>
        </p:nvSpPr>
        <p:spPr bwMode="auto">
          <a:xfrm>
            <a:off x="6705600" y="4333875"/>
            <a:ext cx="0" cy="533400"/>
          </a:xfrm>
          <a:prstGeom prst="line">
            <a:avLst/>
          </a:prstGeom>
          <a:noFill/>
          <a:ln w="9525">
            <a:solidFill>
              <a:srgbClr val="800080"/>
            </a:solidFill>
            <a:miter lim="800000"/>
            <a:headEnd/>
            <a:tailEnd/>
          </a:ln>
        </p:spPr>
        <p:txBody>
          <a:bodyPr wrap="none"/>
          <a:lstStyle/>
          <a:p>
            <a:endParaRPr lang="zh-CN" altLang="en-US"/>
          </a:p>
        </p:txBody>
      </p:sp>
      <p:sp>
        <p:nvSpPr>
          <p:cNvPr id="26660" name="Line 36"/>
          <p:cNvSpPr>
            <a:spLocks noChangeShapeType="1"/>
          </p:cNvSpPr>
          <p:nvPr/>
        </p:nvSpPr>
        <p:spPr bwMode="auto">
          <a:xfrm>
            <a:off x="6705600" y="4943475"/>
            <a:ext cx="0" cy="1447800"/>
          </a:xfrm>
          <a:prstGeom prst="line">
            <a:avLst/>
          </a:prstGeom>
          <a:noFill/>
          <a:ln w="9525">
            <a:solidFill>
              <a:srgbClr val="800080"/>
            </a:solidFill>
            <a:miter lim="800000"/>
            <a:headEnd/>
            <a:tailEnd/>
          </a:ln>
        </p:spPr>
        <p:txBody>
          <a:bodyPr wrap="none"/>
          <a:lstStyle/>
          <a:p>
            <a:endParaRPr lang="zh-CN" altLang="en-US"/>
          </a:p>
        </p:txBody>
      </p:sp>
      <p:sp>
        <p:nvSpPr>
          <p:cNvPr id="26661" name="Line 37"/>
          <p:cNvSpPr>
            <a:spLocks noChangeShapeType="1"/>
          </p:cNvSpPr>
          <p:nvPr/>
        </p:nvSpPr>
        <p:spPr bwMode="auto">
          <a:xfrm>
            <a:off x="6781800" y="4333875"/>
            <a:ext cx="0" cy="533400"/>
          </a:xfrm>
          <a:prstGeom prst="line">
            <a:avLst/>
          </a:prstGeom>
          <a:noFill/>
          <a:ln w="9525">
            <a:solidFill>
              <a:srgbClr val="800080"/>
            </a:solidFill>
            <a:miter lim="800000"/>
            <a:headEnd/>
            <a:tailEnd/>
          </a:ln>
        </p:spPr>
        <p:txBody>
          <a:bodyPr wrap="none"/>
          <a:lstStyle/>
          <a:p>
            <a:endParaRPr lang="zh-CN" altLang="en-US"/>
          </a:p>
        </p:txBody>
      </p:sp>
      <p:sp>
        <p:nvSpPr>
          <p:cNvPr id="26662" name="Line 38"/>
          <p:cNvSpPr>
            <a:spLocks noChangeShapeType="1"/>
          </p:cNvSpPr>
          <p:nvPr/>
        </p:nvSpPr>
        <p:spPr bwMode="auto">
          <a:xfrm>
            <a:off x="6781800" y="4943475"/>
            <a:ext cx="0" cy="1447800"/>
          </a:xfrm>
          <a:prstGeom prst="line">
            <a:avLst/>
          </a:prstGeom>
          <a:noFill/>
          <a:ln w="9525">
            <a:solidFill>
              <a:srgbClr val="800080"/>
            </a:solidFill>
            <a:miter lim="800000"/>
            <a:headEnd/>
            <a:tailEnd/>
          </a:ln>
        </p:spPr>
        <p:txBody>
          <a:bodyPr wrap="none"/>
          <a:lstStyle/>
          <a:p>
            <a:endParaRPr lang="zh-CN" altLang="en-US"/>
          </a:p>
        </p:txBody>
      </p:sp>
      <p:sp>
        <p:nvSpPr>
          <p:cNvPr id="26663" name="Line 39"/>
          <p:cNvSpPr>
            <a:spLocks noChangeShapeType="1"/>
          </p:cNvSpPr>
          <p:nvPr/>
        </p:nvSpPr>
        <p:spPr bwMode="auto">
          <a:xfrm>
            <a:off x="7620000" y="4333875"/>
            <a:ext cx="0" cy="533400"/>
          </a:xfrm>
          <a:prstGeom prst="line">
            <a:avLst/>
          </a:prstGeom>
          <a:noFill/>
          <a:ln w="9525">
            <a:solidFill>
              <a:srgbClr val="800080"/>
            </a:solidFill>
            <a:miter lim="800000"/>
            <a:headEnd/>
            <a:tailEnd/>
          </a:ln>
        </p:spPr>
        <p:txBody>
          <a:bodyPr wrap="none"/>
          <a:lstStyle/>
          <a:p>
            <a:endParaRPr lang="zh-CN" altLang="en-US"/>
          </a:p>
        </p:txBody>
      </p:sp>
      <p:sp>
        <p:nvSpPr>
          <p:cNvPr id="26664" name="Line 40"/>
          <p:cNvSpPr>
            <a:spLocks noChangeShapeType="1"/>
          </p:cNvSpPr>
          <p:nvPr/>
        </p:nvSpPr>
        <p:spPr bwMode="auto">
          <a:xfrm>
            <a:off x="7620000" y="4943475"/>
            <a:ext cx="0" cy="1447800"/>
          </a:xfrm>
          <a:prstGeom prst="line">
            <a:avLst/>
          </a:prstGeom>
          <a:noFill/>
          <a:ln w="9525">
            <a:solidFill>
              <a:srgbClr val="800080"/>
            </a:solidFill>
            <a:miter lim="800000"/>
            <a:headEnd/>
            <a:tailEnd/>
          </a:ln>
        </p:spPr>
        <p:txBody>
          <a:bodyPr wrap="none"/>
          <a:lstStyle/>
          <a:p>
            <a:endParaRPr lang="zh-CN" altLang="en-US"/>
          </a:p>
        </p:txBody>
      </p:sp>
      <p:sp>
        <p:nvSpPr>
          <p:cNvPr id="26665" name="Text Box 41"/>
          <p:cNvSpPr txBox="1">
            <a:spLocks noChangeArrowheads="1"/>
          </p:cNvSpPr>
          <p:nvPr/>
        </p:nvSpPr>
        <p:spPr bwMode="auto">
          <a:xfrm>
            <a:off x="7010400" y="4333875"/>
            <a:ext cx="304800" cy="466725"/>
          </a:xfrm>
          <a:prstGeom prst="rect">
            <a:avLst/>
          </a:prstGeom>
          <a:noFill/>
          <a:ln w="9525">
            <a:solidFill>
              <a:schemeClr val="bg1"/>
            </a:solid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0</a:t>
            </a:r>
            <a:endParaRPr lang="en-US" altLang="zh-CN" sz="2400" i="1" baseline="-25000">
              <a:solidFill>
                <a:srgbClr val="800080"/>
              </a:solidFill>
              <a:latin typeface="Times New Roman" pitchFamily="18" charset="0"/>
              <a:ea typeface="宋体" pitchFamily="2" charset="-122"/>
            </a:endParaRPr>
          </a:p>
        </p:txBody>
      </p:sp>
      <p:sp>
        <p:nvSpPr>
          <p:cNvPr id="26666" name="Line 42"/>
          <p:cNvSpPr>
            <a:spLocks noChangeShapeType="1"/>
          </p:cNvSpPr>
          <p:nvPr/>
        </p:nvSpPr>
        <p:spPr bwMode="auto">
          <a:xfrm>
            <a:off x="6019800" y="5324475"/>
            <a:ext cx="304800" cy="0"/>
          </a:xfrm>
          <a:prstGeom prst="line">
            <a:avLst/>
          </a:prstGeom>
          <a:noFill/>
          <a:ln w="9525">
            <a:solidFill>
              <a:srgbClr val="800080"/>
            </a:solidFill>
            <a:miter lim="800000"/>
            <a:headEnd/>
            <a:tailEnd type="triangle" w="med" len="med"/>
          </a:ln>
        </p:spPr>
        <p:txBody>
          <a:bodyPr wrap="none"/>
          <a:lstStyle/>
          <a:p>
            <a:endParaRPr lang="zh-CN" altLang="en-US"/>
          </a:p>
        </p:txBody>
      </p:sp>
      <p:sp>
        <p:nvSpPr>
          <p:cNvPr id="26667" name="Text Box 43"/>
          <p:cNvSpPr txBox="1">
            <a:spLocks noChangeArrowheads="1"/>
          </p:cNvSpPr>
          <p:nvPr/>
        </p:nvSpPr>
        <p:spPr bwMode="auto">
          <a:xfrm>
            <a:off x="6858000" y="5019675"/>
            <a:ext cx="685800" cy="466725"/>
          </a:xfrm>
          <a:prstGeom prst="rect">
            <a:avLst/>
          </a:prstGeom>
          <a:noFill/>
          <a:ln w="9525">
            <a:solidFill>
              <a:schemeClr val="bg1"/>
            </a:solid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 p }</a:t>
            </a:r>
            <a:endParaRPr lang="en-US" altLang="zh-CN" sz="2400" i="1" baseline="-25000">
              <a:solidFill>
                <a:srgbClr val="800080"/>
              </a:solidFill>
              <a:latin typeface="Times New Roman" pitchFamily="18" charset="0"/>
              <a:ea typeface="宋体" pitchFamily="2" charset="-122"/>
            </a:endParaRPr>
          </a:p>
        </p:txBody>
      </p:sp>
      <p:sp>
        <p:nvSpPr>
          <p:cNvPr id="26668" name="Text Box 44"/>
          <p:cNvSpPr txBox="1">
            <a:spLocks noChangeArrowheads="1"/>
          </p:cNvSpPr>
          <p:nvPr/>
        </p:nvSpPr>
        <p:spPr bwMode="auto">
          <a:xfrm>
            <a:off x="6858000" y="5476875"/>
            <a:ext cx="609600" cy="466725"/>
          </a:xfrm>
          <a:prstGeom prst="rect">
            <a:avLst/>
          </a:prstGeom>
          <a:noFill/>
          <a:ln w="9525">
            <a:solidFill>
              <a:schemeClr val="bg1"/>
            </a:solid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 r }</a:t>
            </a:r>
          </a:p>
        </p:txBody>
      </p:sp>
      <p:sp>
        <p:nvSpPr>
          <p:cNvPr id="26669" name="Text Box 45"/>
          <p:cNvSpPr txBox="1">
            <a:spLocks noChangeArrowheads="1"/>
          </p:cNvSpPr>
          <p:nvPr/>
        </p:nvSpPr>
        <p:spPr bwMode="auto">
          <a:xfrm>
            <a:off x="6934200" y="5934075"/>
            <a:ext cx="533400" cy="466725"/>
          </a:xfrm>
          <a:prstGeom prst="rect">
            <a:avLst/>
          </a:prstGeom>
          <a:noFill/>
          <a:ln w="9525">
            <a:solidFill>
              <a:schemeClr val="bg1"/>
            </a:solid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sym typeface="Symbol" pitchFamily="18" charset="2"/>
              </a:rPr>
              <a:t></a:t>
            </a:r>
            <a:endParaRPr lang="en-US" altLang="zh-CN" sz="2400" i="1" baseline="-25000">
              <a:solidFill>
                <a:srgbClr val="800080"/>
              </a:solidFill>
              <a:latin typeface="Times New Roman" pitchFamily="18" charset="0"/>
              <a:ea typeface="宋体" pitchFamily="2" charset="-122"/>
            </a:endParaRPr>
          </a:p>
        </p:txBody>
      </p:sp>
      <p:sp>
        <p:nvSpPr>
          <p:cNvPr id="26670" name="Text Box 46"/>
          <p:cNvSpPr txBox="1">
            <a:spLocks noChangeArrowheads="1"/>
          </p:cNvSpPr>
          <p:nvPr/>
        </p:nvSpPr>
        <p:spPr bwMode="auto">
          <a:xfrm>
            <a:off x="7848600" y="5476875"/>
            <a:ext cx="685800" cy="466725"/>
          </a:xfrm>
          <a:prstGeom prst="rect">
            <a:avLst/>
          </a:prstGeom>
          <a:noFill/>
          <a:ln w="9525">
            <a:solidFill>
              <a:schemeClr val="bg1"/>
            </a:solid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 </a:t>
            </a:r>
            <a:r>
              <a:rPr lang="en-US" altLang="zh-CN" sz="2400" i="1">
                <a:solidFill>
                  <a:srgbClr val="800080"/>
                </a:solidFill>
                <a:ea typeface="宋体" pitchFamily="2" charset="-122"/>
              </a:rPr>
              <a:t>r</a:t>
            </a:r>
            <a:r>
              <a:rPr lang="en-US" altLang="zh-CN" sz="2400" i="1">
                <a:solidFill>
                  <a:srgbClr val="800080"/>
                </a:solidFill>
                <a:latin typeface="Times New Roman" pitchFamily="18" charset="0"/>
                <a:ea typeface="宋体" pitchFamily="2" charset="-122"/>
              </a:rPr>
              <a:t> }</a:t>
            </a:r>
          </a:p>
        </p:txBody>
      </p:sp>
      <p:sp>
        <p:nvSpPr>
          <p:cNvPr id="26671" name="Text Box 47"/>
          <p:cNvSpPr txBox="1">
            <a:spLocks noChangeArrowheads="1"/>
          </p:cNvSpPr>
          <p:nvPr/>
        </p:nvSpPr>
        <p:spPr bwMode="auto">
          <a:xfrm>
            <a:off x="7924800" y="5934075"/>
            <a:ext cx="533400" cy="466725"/>
          </a:xfrm>
          <a:prstGeom prst="rect">
            <a:avLst/>
          </a:prstGeom>
          <a:noFill/>
          <a:ln w="9525">
            <a:solidFill>
              <a:schemeClr val="bg1"/>
            </a:solid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sym typeface="Symbol" pitchFamily="18" charset="2"/>
              </a:rPr>
              <a:t></a:t>
            </a:r>
            <a:endParaRPr lang="en-US" altLang="zh-CN" sz="2400" i="1" baseline="-25000">
              <a:solidFill>
                <a:srgbClr val="800080"/>
              </a:solidFill>
              <a:latin typeface="Times New Roman" pitchFamily="18" charset="0"/>
              <a:ea typeface="宋体" pitchFamily="2" charset="-122"/>
            </a:endParaRPr>
          </a:p>
        </p:txBody>
      </p:sp>
      <p:sp>
        <p:nvSpPr>
          <p:cNvPr id="26672" name="Text Box 48"/>
          <p:cNvSpPr txBox="1">
            <a:spLocks noChangeArrowheads="1"/>
          </p:cNvSpPr>
          <p:nvPr/>
        </p:nvSpPr>
        <p:spPr bwMode="auto">
          <a:xfrm>
            <a:off x="7924800" y="4324350"/>
            <a:ext cx="304800" cy="466725"/>
          </a:xfrm>
          <a:prstGeom prst="rect">
            <a:avLst/>
          </a:prstGeom>
          <a:noFill/>
          <a:ln w="9525">
            <a:solidFill>
              <a:schemeClr val="bg1"/>
            </a:solid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1</a:t>
            </a:r>
            <a:endParaRPr lang="en-US" altLang="zh-CN" sz="2400" i="1" baseline="-25000">
              <a:solidFill>
                <a:srgbClr val="800080"/>
              </a:solidFill>
              <a:latin typeface="Times New Roman" pitchFamily="18" charset="0"/>
              <a:ea typeface="宋体" pitchFamily="2" charset="-122"/>
            </a:endParaRPr>
          </a:p>
        </p:txBody>
      </p:sp>
      <p:sp>
        <p:nvSpPr>
          <p:cNvPr id="26673" name="Text Box 49"/>
          <p:cNvSpPr txBox="1">
            <a:spLocks noChangeArrowheads="1"/>
          </p:cNvSpPr>
          <p:nvPr/>
        </p:nvSpPr>
        <p:spPr bwMode="auto">
          <a:xfrm>
            <a:off x="7696200" y="5019675"/>
            <a:ext cx="990600" cy="466725"/>
          </a:xfrm>
          <a:prstGeom prst="rect">
            <a:avLst/>
          </a:prstGeom>
          <a:noFill/>
          <a:ln w="9525">
            <a:solidFill>
              <a:schemeClr val="bg1"/>
            </a:solidFill>
            <a:miter lim="800000"/>
            <a:headEnd/>
            <a:tailEnd/>
          </a:ln>
        </p:spPr>
        <p:txBody>
          <a:bodyPr>
            <a:spAutoFit/>
          </a:bodyPr>
          <a:lstStyle/>
          <a:p>
            <a:pPr>
              <a:buFontTx/>
              <a:buNone/>
            </a:pPr>
            <a:r>
              <a:rPr lang="en-US" altLang="zh-CN" sz="2400" i="1">
                <a:solidFill>
                  <a:srgbClr val="800080"/>
                </a:solidFill>
                <a:latin typeface="Times New Roman" pitchFamily="18" charset="0"/>
                <a:ea typeface="宋体" pitchFamily="2" charset="-122"/>
              </a:rPr>
              <a:t>{ p</a:t>
            </a:r>
            <a:r>
              <a:rPr lang="en-US" altLang="zh-CN" sz="2400" i="1">
                <a:solidFill>
                  <a:srgbClr val="800080"/>
                </a:solidFill>
                <a:ea typeface="宋体" pitchFamily="2" charset="-122"/>
              </a:rPr>
              <a:t>, </a:t>
            </a:r>
            <a:r>
              <a:rPr lang="en-US" altLang="zh-CN" sz="2400" i="1">
                <a:solidFill>
                  <a:srgbClr val="800080"/>
                </a:solidFill>
                <a:latin typeface="Times New Roman" pitchFamily="18" charset="0"/>
                <a:ea typeface="宋体" pitchFamily="2" charset="-122"/>
              </a:rPr>
              <a:t>q }</a:t>
            </a:r>
          </a:p>
        </p:txBody>
      </p:sp>
      <p:sp>
        <p:nvSpPr>
          <p:cNvPr id="26674" name="Text Box 51">
            <a:hlinkClick r:id="rId5" action="ppaction://hlinksldjump"/>
          </p:cNvPr>
          <p:cNvSpPr txBox="1">
            <a:spLocks noChangeArrowheads="1"/>
          </p:cNvSpPr>
          <p:nvPr/>
        </p:nvSpPr>
        <p:spPr bwMode="auto">
          <a:xfrm>
            <a:off x="827088" y="1265238"/>
            <a:ext cx="6121400" cy="579437"/>
          </a:xfrm>
          <a:prstGeom prst="rect">
            <a:avLst/>
          </a:prstGeom>
          <a:noFill/>
          <a:ln w="9525">
            <a:noFill/>
            <a:miter lim="800000"/>
            <a:headEnd/>
            <a:tailEnd/>
          </a:ln>
        </p:spPr>
        <p:txBody>
          <a:bodyPr>
            <a:spAutoFit/>
          </a:bodyPr>
          <a:lstStyle/>
          <a:p>
            <a:pPr>
              <a:buClr>
                <a:srgbClr val="800080"/>
              </a:buClr>
            </a:pPr>
            <a:r>
              <a:rPr lang="en-US" altLang="zh-CN">
                <a:solidFill>
                  <a:srgbClr val="800080"/>
                </a:solidFill>
              </a:rPr>
              <a:t> </a:t>
            </a:r>
            <a:r>
              <a:rPr lang="zh-CN" altLang="en-US">
                <a:solidFill>
                  <a:srgbClr val="800080"/>
                </a:solidFill>
              </a:rPr>
              <a:t>转移图和转移表表示的</a:t>
            </a:r>
            <a:r>
              <a:rPr lang="en-US" altLang="zh-CN" b="0" i="1">
                <a:solidFill>
                  <a:srgbClr val="800080"/>
                </a:solidFill>
              </a:rPr>
              <a:t>NFA</a:t>
            </a:r>
          </a:p>
        </p:txBody>
      </p:sp>
      <p:sp>
        <p:nvSpPr>
          <p:cNvPr id="26675" name="Rectangle 53"/>
          <p:cNvSpPr>
            <a:spLocks noChangeArrowheads="1"/>
          </p:cNvSpPr>
          <p:nvPr/>
        </p:nvSpPr>
        <p:spPr bwMode="auto">
          <a:xfrm>
            <a:off x="1476375" y="188913"/>
            <a:ext cx="4319588" cy="641350"/>
          </a:xfrm>
          <a:prstGeom prst="rect">
            <a:avLst/>
          </a:prstGeom>
          <a:noFill/>
          <a:ln w="9525" algn="ctr">
            <a:noFill/>
            <a:miter lim="800000"/>
            <a:headEnd/>
            <a:tailEnd/>
          </a:ln>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正规语言及其描述</a:t>
            </a:r>
          </a:p>
        </p:txBody>
      </p:sp>
    </p:spTree>
  </p:cSld>
  <p:clrMapOvr>
    <a:masterClrMapping/>
  </p:clrMapOvr>
  <p:transition spd="med" advClick="0">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428596" y="1357298"/>
            <a:ext cx="8229600" cy="1143000"/>
          </a:xfrm>
        </p:spPr>
        <p:txBody>
          <a:bodyPr/>
          <a:lstStyle/>
          <a:p>
            <a:r>
              <a:rPr lang="en-US" altLang="zh-CN" sz="3200" dirty="0">
                <a:sym typeface="Symbol" pitchFamily="18" charset="2"/>
              </a:rPr>
              <a:t>f</a:t>
            </a:r>
            <a:r>
              <a:rPr lang="zh-CN" altLang="en-US" sz="3200" dirty="0">
                <a:sym typeface="Symbol" pitchFamily="18" charset="2"/>
              </a:rPr>
              <a:t>为</a:t>
            </a:r>
            <a:r>
              <a:rPr lang="en-US" altLang="zh-CN" sz="3200" dirty="0">
                <a:sym typeface="Symbol" pitchFamily="18" charset="2"/>
              </a:rPr>
              <a:t>K * </a:t>
            </a:r>
            <a:r>
              <a:rPr lang="zh-CN" altLang="en-US" sz="3200" dirty="0">
                <a:sym typeface="Symbol" pitchFamily="18" charset="2"/>
              </a:rPr>
              <a:t>到</a:t>
            </a:r>
            <a:r>
              <a:rPr lang="en-US" altLang="zh-CN" sz="3200" dirty="0">
                <a:sym typeface="Symbol" pitchFamily="18" charset="2"/>
              </a:rPr>
              <a:t>K</a:t>
            </a:r>
            <a:r>
              <a:rPr lang="zh-CN" altLang="en-US" sz="3200" dirty="0">
                <a:sym typeface="Symbol" pitchFamily="18" charset="2"/>
              </a:rPr>
              <a:t>的子集（2 </a:t>
            </a:r>
            <a:r>
              <a:rPr lang="en-US" altLang="zh-CN" sz="3200" baseline="30000" dirty="0">
                <a:sym typeface="Symbol" pitchFamily="18" charset="2"/>
              </a:rPr>
              <a:t>K</a:t>
            </a:r>
            <a:r>
              <a:rPr lang="en-US" altLang="zh-CN" sz="3200" dirty="0">
                <a:sym typeface="Symbol" pitchFamily="18" charset="2"/>
              </a:rPr>
              <a:t>）</a:t>
            </a:r>
            <a:r>
              <a:rPr lang="zh-CN" altLang="en-US" sz="3200" dirty="0">
                <a:sym typeface="Symbol" pitchFamily="18" charset="2"/>
              </a:rPr>
              <a:t>的一种映射</a:t>
            </a:r>
          </a:p>
        </p:txBody>
      </p:sp>
      <p:sp>
        <p:nvSpPr>
          <p:cNvPr id="185347" name="Rectangle 3"/>
          <p:cNvSpPr>
            <a:spLocks noGrp="1" noChangeArrowheads="1"/>
          </p:cNvSpPr>
          <p:nvPr>
            <p:ph type="body" idx="1"/>
          </p:nvPr>
        </p:nvSpPr>
        <p:spPr/>
        <p:txBody>
          <a:bodyPr/>
          <a:lstStyle/>
          <a:p>
            <a:pPr>
              <a:buFont typeface="Monotype Sorts" pitchFamily="2" charset="2"/>
              <a:buNone/>
            </a:pPr>
            <a:endParaRPr lang="zh-CN" altLang="en-US" dirty="0"/>
          </a:p>
          <a:p>
            <a:pPr>
              <a:buFont typeface="Monotype Sorts" pitchFamily="2" charset="2"/>
              <a:buNone/>
            </a:pPr>
            <a:endParaRPr lang="zh-CN" altLang="en-US" dirty="0"/>
          </a:p>
          <a:p>
            <a:pPr>
              <a:buFont typeface="Monotype Sorts" pitchFamily="2" charset="2"/>
              <a:buNone/>
            </a:pPr>
            <a:r>
              <a:rPr lang="zh-CN" altLang="en-US" dirty="0"/>
              <a:t>具有</a:t>
            </a:r>
            <a:r>
              <a:rPr lang="zh-CN" altLang="en-US" dirty="0">
                <a:sym typeface="Symbol" pitchFamily="18" charset="2"/>
              </a:rPr>
              <a:t></a:t>
            </a:r>
            <a:r>
              <a:rPr lang="zh-CN" altLang="en-US" dirty="0"/>
              <a:t>转移的不确定的有穷自动机</a:t>
            </a:r>
          </a:p>
          <a:p>
            <a:pPr lvl="1"/>
            <a:r>
              <a:rPr lang="zh-CN" altLang="en-US" dirty="0"/>
              <a:t> </a:t>
            </a:r>
            <a:endParaRPr lang="zh-CN" altLang="zh-CN" dirty="0"/>
          </a:p>
        </p:txBody>
      </p:sp>
      <p:grpSp>
        <p:nvGrpSpPr>
          <p:cNvPr id="2" name="Group 4"/>
          <p:cNvGrpSpPr>
            <a:grpSpLocks/>
          </p:cNvGrpSpPr>
          <p:nvPr/>
        </p:nvGrpSpPr>
        <p:grpSpPr bwMode="auto">
          <a:xfrm>
            <a:off x="6934200" y="5943600"/>
            <a:ext cx="1066800" cy="539750"/>
            <a:chOff x="4368" y="3744"/>
            <a:chExt cx="672" cy="340"/>
          </a:xfrm>
        </p:grpSpPr>
        <p:sp>
          <p:nvSpPr>
            <p:cNvPr id="185349" name="AutoShape 5">
              <a:hlinkClick r:id="" action="ppaction://hlinkshowjump?jump=previousslide" highlightClick="1"/>
            </p:cNvPr>
            <p:cNvSpPr>
              <a:spLocks noChangeArrowheads="1"/>
            </p:cNvSpPr>
            <p:nvPr/>
          </p:nvSpPr>
          <p:spPr bwMode="auto">
            <a:xfrm>
              <a:off x="4368" y="3744"/>
              <a:ext cx="340" cy="340"/>
            </a:xfrm>
            <a:prstGeom prst="actionButtonBackPrevious">
              <a:avLst/>
            </a:prstGeom>
            <a:solidFill>
              <a:srgbClr val="00FFFF">
                <a:alpha val="50000"/>
              </a:srgbClr>
            </a:solidFill>
            <a:ln w="9525">
              <a:noFill/>
              <a:miter lim="800000"/>
              <a:headEnd/>
              <a:tailEnd/>
            </a:ln>
            <a:effectLst/>
          </p:spPr>
          <p:txBody>
            <a:bodyPr wrap="none" anchor="ctr"/>
            <a:lstStyle/>
            <a:p>
              <a:endParaRPr lang="zh-CN" altLang="en-US"/>
            </a:p>
          </p:txBody>
        </p:sp>
        <p:sp>
          <p:nvSpPr>
            <p:cNvPr id="185350" name="AutoShape 6">
              <a:hlinkClick r:id="" action="ppaction://hlinkshowjump?jump=nextslide" highlightClick="1"/>
            </p:cNvPr>
            <p:cNvSpPr>
              <a:spLocks noChangeArrowheads="1"/>
            </p:cNvSpPr>
            <p:nvPr/>
          </p:nvSpPr>
          <p:spPr bwMode="auto">
            <a:xfrm>
              <a:off x="4700" y="3744"/>
              <a:ext cx="340" cy="340"/>
            </a:xfrm>
            <a:prstGeom prst="actionButtonForwardNext">
              <a:avLst/>
            </a:prstGeom>
            <a:solidFill>
              <a:srgbClr val="00FFFF">
                <a:alpha val="50000"/>
              </a:srgbClr>
            </a:solidFill>
            <a:ln w="9525">
              <a:noFill/>
              <a:miter lim="800000"/>
              <a:headEnd/>
              <a:tailEnd/>
            </a:ln>
            <a:effectLst/>
          </p:spPr>
          <p:txBody>
            <a:bodyPr wrap="none" anchor="ctr"/>
            <a:lstStyle/>
            <a:p>
              <a:endParaRPr lang="zh-CN" altLang="en-US"/>
            </a:p>
          </p:txBody>
        </p:sp>
      </p:grpSp>
      <p:sp>
        <p:nvSpPr>
          <p:cNvPr id="185351" name="Oval 7"/>
          <p:cNvSpPr>
            <a:spLocks noChangeArrowheads="1"/>
          </p:cNvSpPr>
          <p:nvPr/>
        </p:nvSpPr>
        <p:spPr bwMode="auto">
          <a:xfrm>
            <a:off x="3200400" y="5257800"/>
            <a:ext cx="498475" cy="363538"/>
          </a:xfrm>
          <a:prstGeom prst="ellipse">
            <a:avLst/>
          </a:prstGeom>
          <a:solidFill>
            <a:schemeClr val="accent1"/>
          </a:solidFill>
          <a:ln w="9525">
            <a:solidFill>
              <a:schemeClr val="tx1"/>
            </a:solidFill>
            <a:round/>
            <a:headEnd/>
            <a:tailEnd/>
          </a:ln>
          <a:effectLst/>
        </p:spPr>
        <p:txBody>
          <a:bodyPr wrap="none" anchor="ctr"/>
          <a:lstStyle/>
          <a:p>
            <a:pPr algn="ctr" eaLnBrk="1" hangingPunct="1">
              <a:buNone/>
            </a:pPr>
            <a:r>
              <a:rPr kumimoji="1" lang="zh-CN" altLang="en-US" sz="2400" b="0" i="0" u="none" dirty="0"/>
              <a:t>1</a:t>
            </a:r>
          </a:p>
        </p:txBody>
      </p:sp>
      <p:sp>
        <p:nvSpPr>
          <p:cNvPr id="185352" name="Oval 8"/>
          <p:cNvSpPr>
            <a:spLocks noChangeArrowheads="1"/>
          </p:cNvSpPr>
          <p:nvPr/>
        </p:nvSpPr>
        <p:spPr bwMode="auto">
          <a:xfrm>
            <a:off x="4343400" y="5257800"/>
            <a:ext cx="496888" cy="363538"/>
          </a:xfrm>
          <a:prstGeom prst="ellipse">
            <a:avLst/>
          </a:prstGeom>
          <a:solidFill>
            <a:schemeClr val="accent1"/>
          </a:solidFill>
          <a:ln w="9525">
            <a:solidFill>
              <a:schemeClr val="tx1"/>
            </a:solidFill>
            <a:round/>
            <a:headEnd/>
            <a:tailEnd/>
          </a:ln>
          <a:effectLst/>
        </p:spPr>
        <p:txBody>
          <a:bodyPr wrap="none" anchor="ctr"/>
          <a:lstStyle/>
          <a:p>
            <a:pPr algn="ctr" eaLnBrk="1" hangingPunct="1">
              <a:buNone/>
            </a:pPr>
            <a:r>
              <a:rPr kumimoji="1" lang="zh-CN" altLang="en-US" sz="2400" b="0" i="0" u="none" dirty="0"/>
              <a:t>2</a:t>
            </a:r>
          </a:p>
        </p:txBody>
      </p:sp>
      <p:cxnSp>
        <p:nvCxnSpPr>
          <p:cNvPr id="185353" name="AutoShape 9"/>
          <p:cNvCxnSpPr>
            <a:cxnSpLocks noChangeShapeType="1"/>
            <a:stCxn id="185351" idx="6"/>
            <a:endCxn id="185352" idx="2"/>
          </p:cNvCxnSpPr>
          <p:nvPr/>
        </p:nvCxnSpPr>
        <p:spPr bwMode="auto">
          <a:xfrm>
            <a:off x="3698875" y="5440363"/>
            <a:ext cx="644525" cy="0"/>
          </a:xfrm>
          <a:prstGeom prst="straightConnector1">
            <a:avLst/>
          </a:prstGeom>
          <a:noFill/>
          <a:ln w="9525">
            <a:solidFill>
              <a:schemeClr val="tx1"/>
            </a:solidFill>
            <a:round/>
            <a:headEnd/>
            <a:tailEnd type="triangle" w="med" len="med"/>
          </a:ln>
          <a:effectLst/>
        </p:spPr>
      </p:cxnSp>
      <p:sp>
        <p:nvSpPr>
          <p:cNvPr id="185354" name="Text Box 10"/>
          <p:cNvSpPr txBox="1">
            <a:spLocks noChangeArrowheads="1"/>
          </p:cNvSpPr>
          <p:nvPr/>
        </p:nvSpPr>
        <p:spPr bwMode="auto">
          <a:xfrm>
            <a:off x="3886200" y="5029200"/>
            <a:ext cx="317500" cy="457200"/>
          </a:xfrm>
          <a:prstGeom prst="rect">
            <a:avLst/>
          </a:prstGeom>
          <a:noFill/>
          <a:ln w="9525">
            <a:noFill/>
            <a:miter lim="800000"/>
            <a:headEnd/>
            <a:tailEnd/>
          </a:ln>
          <a:effectLst/>
        </p:spPr>
        <p:txBody>
          <a:bodyPr wrap="none" anchor="ctr">
            <a:spAutoFit/>
          </a:bodyPr>
          <a:lstStyle/>
          <a:p>
            <a:pPr algn="ctr" eaLnBrk="1" hangingPunct="1">
              <a:buNone/>
            </a:pPr>
            <a:r>
              <a:rPr kumimoji="1" lang="zh-CN" altLang="en-US" sz="2400" b="0" i="0" u="none" dirty="0">
                <a:sym typeface="Symbol" pitchFamily="18" charset="2"/>
              </a:rPr>
              <a:t></a:t>
            </a:r>
            <a:endParaRPr kumimoji="1" lang="zh-CN" altLang="en-US" sz="2400" b="0" i="0" u="none" dirty="0"/>
          </a:p>
        </p:txBody>
      </p:sp>
      <p:sp>
        <p:nvSpPr>
          <p:cNvPr id="185355" name="Text Box 11"/>
          <p:cNvSpPr txBox="1">
            <a:spLocks noChangeArrowheads="1"/>
          </p:cNvSpPr>
          <p:nvPr/>
        </p:nvSpPr>
        <p:spPr bwMode="auto">
          <a:xfrm>
            <a:off x="5105400" y="5105400"/>
            <a:ext cx="317500" cy="457200"/>
          </a:xfrm>
          <a:prstGeom prst="rect">
            <a:avLst/>
          </a:prstGeom>
          <a:noFill/>
          <a:ln w="9525">
            <a:noFill/>
            <a:miter lim="800000"/>
            <a:headEnd/>
            <a:tailEnd/>
          </a:ln>
          <a:effectLst/>
        </p:spPr>
        <p:txBody>
          <a:bodyPr wrap="none" anchor="ctr">
            <a:spAutoFit/>
          </a:bodyPr>
          <a:lstStyle/>
          <a:p>
            <a:pPr algn="ctr" eaLnBrk="1" hangingPunct="1">
              <a:buNone/>
            </a:pPr>
            <a:r>
              <a:rPr kumimoji="1" lang="zh-CN" altLang="en-US" sz="2400" b="0" i="0" u="none" dirty="0">
                <a:sym typeface="Symbol" pitchFamily="18" charset="2"/>
              </a:rPr>
              <a:t></a:t>
            </a:r>
            <a:endParaRPr kumimoji="1" lang="zh-CN" altLang="en-US" sz="2400" b="0" i="0" u="none" dirty="0"/>
          </a:p>
        </p:txBody>
      </p:sp>
      <p:grpSp>
        <p:nvGrpSpPr>
          <p:cNvPr id="3" name="Group 12"/>
          <p:cNvGrpSpPr>
            <a:grpSpLocks/>
          </p:cNvGrpSpPr>
          <p:nvPr/>
        </p:nvGrpSpPr>
        <p:grpSpPr bwMode="auto">
          <a:xfrm>
            <a:off x="5562600" y="5181601"/>
            <a:ext cx="498475" cy="461943"/>
            <a:chOff x="4032" y="2352"/>
            <a:chExt cx="384" cy="487"/>
          </a:xfrm>
        </p:grpSpPr>
        <p:grpSp>
          <p:nvGrpSpPr>
            <p:cNvPr id="4" name="Group 13"/>
            <p:cNvGrpSpPr>
              <a:grpSpLocks/>
            </p:cNvGrpSpPr>
            <p:nvPr/>
          </p:nvGrpSpPr>
          <p:grpSpPr bwMode="auto">
            <a:xfrm>
              <a:off x="4032" y="2400"/>
              <a:ext cx="384" cy="384"/>
              <a:chOff x="2928" y="1440"/>
              <a:chExt cx="384" cy="384"/>
            </a:xfrm>
          </p:grpSpPr>
          <p:sp>
            <p:nvSpPr>
              <p:cNvPr id="185358" name="Oval 14"/>
              <p:cNvSpPr>
                <a:spLocks noChangeArrowheads="1"/>
              </p:cNvSpPr>
              <p:nvPr/>
            </p:nvSpPr>
            <p:spPr bwMode="auto">
              <a:xfrm>
                <a:off x="2928" y="1440"/>
                <a:ext cx="384" cy="384"/>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85359" name="Oval 15"/>
              <p:cNvSpPr>
                <a:spLocks noChangeArrowheads="1"/>
              </p:cNvSpPr>
              <p:nvPr/>
            </p:nvSpPr>
            <p:spPr bwMode="auto">
              <a:xfrm>
                <a:off x="2976" y="1488"/>
                <a:ext cx="288" cy="288"/>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grpSp>
        <p:sp>
          <p:nvSpPr>
            <p:cNvPr id="185360" name="Text Box 16"/>
            <p:cNvSpPr txBox="1">
              <a:spLocks noChangeArrowheads="1"/>
            </p:cNvSpPr>
            <p:nvPr/>
          </p:nvSpPr>
          <p:spPr bwMode="auto">
            <a:xfrm>
              <a:off x="4105" y="2352"/>
              <a:ext cx="274" cy="487"/>
            </a:xfrm>
            <a:prstGeom prst="rect">
              <a:avLst/>
            </a:prstGeom>
            <a:noFill/>
            <a:ln w="9525">
              <a:noFill/>
              <a:miter lim="800000"/>
              <a:headEnd/>
              <a:tailEnd/>
            </a:ln>
            <a:effectLst/>
          </p:spPr>
          <p:txBody>
            <a:bodyPr wrap="none" anchor="ctr">
              <a:spAutoFit/>
            </a:bodyPr>
            <a:lstStyle/>
            <a:p>
              <a:pPr algn="ctr" eaLnBrk="1" hangingPunct="1">
                <a:buNone/>
              </a:pPr>
              <a:r>
                <a:rPr kumimoji="1" lang="zh-CN" altLang="en-US" sz="2400" b="0" i="0" u="none" dirty="0" smtClean="0"/>
                <a:t>3</a:t>
              </a:r>
              <a:endParaRPr kumimoji="1" lang="zh-CN" altLang="en-US" sz="2400" b="0" i="0" u="none" dirty="0"/>
            </a:p>
          </p:txBody>
        </p:sp>
      </p:grpSp>
      <p:sp>
        <p:nvSpPr>
          <p:cNvPr id="185361" name="AutoShape 17"/>
          <p:cNvSpPr>
            <a:spLocks noChangeArrowheads="1"/>
          </p:cNvSpPr>
          <p:nvPr/>
        </p:nvSpPr>
        <p:spPr bwMode="auto">
          <a:xfrm>
            <a:off x="2743200" y="5257800"/>
            <a:ext cx="381000" cy="3810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85362" name="Freeform 18"/>
          <p:cNvSpPr>
            <a:spLocks/>
          </p:cNvSpPr>
          <p:nvPr/>
        </p:nvSpPr>
        <p:spPr bwMode="auto">
          <a:xfrm>
            <a:off x="3276600" y="5105400"/>
            <a:ext cx="414338" cy="211138"/>
          </a:xfrm>
          <a:custGeom>
            <a:avLst/>
            <a:gdLst/>
            <a:ahLst/>
            <a:cxnLst>
              <a:cxn ang="0">
                <a:pos x="0" y="133"/>
              </a:cxn>
              <a:cxn ang="0">
                <a:pos x="89" y="0"/>
              </a:cxn>
              <a:cxn ang="0">
                <a:pos x="189" y="11"/>
              </a:cxn>
              <a:cxn ang="0">
                <a:pos x="222" y="122"/>
              </a:cxn>
            </a:cxnLst>
            <a:rect l="0" t="0" r="r" b="b"/>
            <a:pathLst>
              <a:path w="261" h="133">
                <a:moveTo>
                  <a:pt x="0" y="133"/>
                </a:moveTo>
                <a:cubicBezTo>
                  <a:pt x="14" y="48"/>
                  <a:pt x="4" y="27"/>
                  <a:pt x="89" y="0"/>
                </a:cubicBezTo>
                <a:cubicBezTo>
                  <a:pt x="122" y="4"/>
                  <a:pt x="156" y="3"/>
                  <a:pt x="189" y="11"/>
                </a:cubicBezTo>
                <a:cubicBezTo>
                  <a:pt x="246" y="25"/>
                  <a:pt x="261" y="83"/>
                  <a:pt x="222" y="122"/>
                </a:cubicBezTo>
              </a:path>
            </a:pathLst>
          </a:custGeom>
          <a:noFill/>
          <a:ln w="9525" cap="flat" cmpd="sng">
            <a:solidFill>
              <a:schemeClr val="tx1"/>
            </a:solidFill>
            <a:prstDash val="solid"/>
            <a:round/>
            <a:headEnd/>
            <a:tailEnd/>
          </a:ln>
          <a:effectLst/>
        </p:spPr>
        <p:txBody>
          <a:bodyPr wrap="none" anchor="ctr"/>
          <a:lstStyle/>
          <a:p>
            <a:endParaRPr lang="zh-CN" altLang="en-US" dirty="0"/>
          </a:p>
        </p:txBody>
      </p:sp>
      <p:sp>
        <p:nvSpPr>
          <p:cNvPr id="185363" name="Freeform 19"/>
          <p:cNvSpPr>
            <a:spLocks/>
          </p:cNvSpPr>
          <p:nvPr/>
        </p:nvSpPr>
        <p:spPr bwMode="auto">
          <a:xfrm>
            <a:off x="4419600" y="5105400"/>
            <a:ext cx="414338" cy="211138"/>
          </a:xfrm>
          <a:custGeom>
            <a:avLst/>
            <a:gdLst/>
            <a:ahLst/>
            <a:cxnLst>
              <a:cxn ang="0">
                <a:pos x="0" y="133"/>
              </a:cxn>
              <a:cxn ang="0">
                <a:pos x="89" y="0"/>
              </a:cxn>
              <a:cxn ang="0">
                <a:pos x="189" y="11"/>
              </a:cxn>
              <a:cxn ang="0">
                <a:pos x="222" y="122"/>
              </a:cxn>
            </a:cxnLst>
            <a:rect l="0" t="0" r="r" b="b"/>
            <a:pathLst>
              <a:path w="261" h="133">
                <a:moveTo>
                  <a:pt x="0" y="133"/>
                </a:moveTo>
                <a:cubicBezTo>
                  <a:pt x="14" y="48"/>
                  <a:pt x="4" y="27"/>
                  <a:pt x="89" y="0"/>
                </a:cubicBezTo>
                <a:cubicBezTo>
                  <a:pt x="122" y="4"/>
                  <a:pt x="156" y="3"/>
                  <a:pt x="189" y="11"/>
                </a:cubicBezTo>
                <a:cubicBezTo>
                  <a:pt x="246" y="25"/>
                  <a:pt x="261" y="83"/>
                  <a:pt x="222" y="122"/>
                </a:cubicBezTo>
              </a:path>
            </a:pathLst>
          </a:custGeom>
          <a:noFill/>
          <a:ln w="9525" cap="flat" cmpd="sng">
            <a:solidFill>
              <a:schemeClr val="tx1"/>
            </a:solidFill>
            <a:prstDash val="solid"/>
            <a:round/>
            <a:headEnd/>
            <a:tailEnd/>
          </a:ln>
          <a:effectLst/>
        </p:spPr>
        <p:txBody>
          <a:bodyPr wrap="none" anchor="ctr"/>
          <a:lstStyle/>
          <a:p>
            <a:endParaRPr lang="zh-CN" altLang="en-US" dirty="0"/>
          </a:p>
        </p:txBody>
      </p:sp>
      <p:sp>
        <p:nvSpPr>
          <p:cNvPr id="185364" name="Freeform 20"/>
          <p:cNvSpPr>
            <a:spLocks/>
          </p:cNvSpPr>
          <p:nvPr/>
        </p:nvSpPr>
        <p:spPr bwMode="auto">
          <a:xfrm>
            <a:off x="5562600" y="5105400"/>
            <a:ext cx="414338" cy="211138"/>
          </a:xfrm>
          <a:custGeom>
            <a:avLst/>
            <a:gdLst/>
            <a:ahLst/>
            <a:cxnLst>
              <a:cxn ang="0">
                <a:pos x="0" y="133"/>
              </a:cxn>
              <a:cxn ang="0">
                <a:pos x="89" y="0"/>
              </a:cxn>
              <a:cxn ang="0">
                <a:pos x="189" y="11"/>
              </a:cxn>
              <a:cxn ang="0">
                <a:pos x="222" y="122"/>
              </a:cxn>
            </a:cxnLst>
            <a:rect l="0" t="0" r="r" b="b"/>
            <a:pathLst>
              <a:path w="261" h="133">
                <a:moveTo>
                  <a:pt x="0" y="133"/>
                </a:moveTo>
                <a:cubicBezTo>
                  <a:pt x="14" y="48"/>
                  <a:pt x="4" y="27"/>
                  <a:pt x="89" y="0"/>
                </a:cubicBezTo>
                <a:cubicBezTo>
                  <a:pt x="122" y="4"/>
                  <a:pt x="156" y="3"/>
                  <a:pt x="189" y="11"/>
                </a:cubicBezTo>
                <a:cubicBezTo>
                  <a:pt x="246" y="25"/>
                  <a:pt x="261" y="83"/>
                  <a:pt x="222" y="122"/>
                </a:cubicBezTo>
              </a:path>
            </a:pathLst>
          </a:custGeom>
          <a:noFill/>
          <a:ln w="9525" cap="flat" cmpd="sng">
            <a:solidFill>
              <a:schemeClr val="tx1"/>
            </a:solidFill>
            <a:prstDash val="solid"/>
            <a:round/>
            <a:headEnd/>
            <a:tailEnd/>
          </a:ln>
          <a:effectLst/>
        </p:spPr>
        <p:txBody>
          <a:bodyPr wrap="none" anchor="ctr"/>
          <a:lstStyle/>
          <a:p>
            <a:endParaRPr lang="zh-CN" altLang="en-US" dirty="0"/>
          </a:p>
        </p:txBody>
      </p:sp>
      <p:sp>
        <p:nvSpPr>
          <p:cNvPr id="185365" name="Line 21"/>
          <p:cNvSpPr>
            <a:spLocks noChangeShapeType="1"/>
          </p:cNvSpPr>
          <p:nvPr/>
        </p:nvSpPr>
        <p:spPr bwMode="auto">
          <a:xfrm>
            <a:off x="4876800" y="5410200"/>
            <a:ext cx="685800" cy="0"/>
          </a:xfrm>
          <a:prstGeom prst="line">
            <a:avLst/>
          </a:prstGeom>
          <a:noFill/>
          <a:ln w="9525">
            <a:solidFill>
              <a:schemeClr val="tx1"/>
            </a:solidFill>
            <a:round/>
            <a:headEnd/>
            <a:tailEnd type="triangle" w="med" len="med"/>
          </a:ln>
          <a:effectLst/>
        </p:spPr>
        <p:txBody>
          <a:bodyPr wrap="none" anchor="ctr"/>
          <a:lstStyle/>
          <a:p>
            <a:endParaRPr lang="zh-CN" altLang="en-US"/>
          </a:p>
        </p:txBody>
      </p:sp>
      <p:cxnSp>
        <p:nvCxnSpPr>
          <p:cNvPr id="185366" name="AutoShape 22"/>
          <p:cNvCxnSpPr>
            <a:cxnSpLocks noChangeShapeType="1"/>
          </p:cNvCxnSpPr>
          <p:nvPr/>
        </p:nvCxnSpPr>
        <p:spPr bwMode="auto">
          <a:xfrm>
            <a:off x="4800600" y="5410200"/>
            <a:ext cx="857250" cy="0"/>
          </a:xfrm>
          <a:prstGeom prst="straightConnector1">
            <a:avLst/>
          </a:prstGeom>
          <a:noFill/>
          <a:ln w="9525">
            <a:solidFill>
              <a:schemeClr val="tx1"/>
            </a:solidFill>
            <a:round/>
            <a:headEnd/>
            <a:tailEnd type="triangle" w="med" len="med"/>
          </a:ln>
          <a:effectLst/>
        </p:spPr>
      </p:cxnSp>
      <p:sp>
        <p:nvSpPr>
          <p:cNvPr id="185367" name="Text Box 23"/>
          <p:cNvSpPr txBox="1">
            <a:spLocks noChangeArrowheads="1"/>
          </p:cNvSpPr>
          <p:nvPr/>
        </p:nvSpPr>
        <p:spPr bwMode="auto">
          <a:xfrm>
            <a:off x="3276600" y="4800600"/>
            <a:ext cx="356188" cy="461665"/>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a</a:t>
            </a:r>
          </a:p>
        </p:txBody>
      </p:sp>
      <p:sp>
        <p:nvSpPr>
          <p:cNvPr id="185368" name="Text Box 24"/>
          <p:cNvSpPr txBox="1">
            <a:spLocks noChangeArrowheads="1"/>
          </p:cNvSpPr>
          <p:nvPr/>
        </p:nvSpPr>
        <p:spPr bwMode="auto">
          <a:xfrm>
            <a:off x="4410075" y="4724400"/>
            <a:ext cx="356188" cy="461665"/>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b</a:t>
            </a:r>
          </a:p>
        </p:txBody>
      </p:sp>
      <p:sp>
        <p:nvSpPr>
          <p:cNvPr id="185369" name="Text Box 25"/>
          <p:cNvSpPr txBox="1">
            <a:spLocks noChangeArrowheads="1"/>
          </p:cNvSpPr>
          <p:nvPr/>
        </p:nvSpPr>
        <p:spPr bwMode="auto">
          <a:xfrm>
            <a:off x="5562600" y="4724400"/>
            <a:ext cx="338555" cy="461665"/>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c</a:t>
            </a:r>
          </a:p>
        </p:txBody>
      </p:sp>
    </p:spTree>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5347">
                                            <p:txEl>
                                              <p:pRg st="2" end="2"/>
                                            </p:txEl>
                                          </p:spTgt>
                                        </p:tgtEl>
                                        <p:attrNameLst>
                                          <p:attrName>style.visibility</p:attrName>
                                        </p:attrNameLst>
                                      </p:cBhvr>
                                      <p:to>
                                        <p:strVal val="visible"/>
                                      </p:to>
                                    </p:set>
                                    <p:anim calcmode="lin" valueType="num">
                                      <p:cBhvr additive="base">
                                        <p:cTn id="7" dur="500" fill="hold"/>
                                        <p:tgtEl>
                                          <p:spTgt spid="18534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534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5347">
                                            <p:txEl>
                                              <p:pRg st="3" end="3"/>
                                            </p:txEl>
                                          </p:spTgt>
                                        </p:tgtEl>
                                        <p:attrNameLst>
                                          <p:attrName>style.visibility</p:attrName>
                                        </p:attrNameLst>
                                      </p:cBhvr>
                                      <p:to>
                                        <p:strVal val="visible"/>
                                      </p:to>
                                    </p:set>
                                    <p:anim calcmode="lin" valueType="num">
                                      <p:cBhvr additive="base">
                                        <p:cTn id="11" dur="500" fill="hold"/>
                                        <p:tgtEl>
                                          <p:spTgt spid="18534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534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2071670" y="357166"/>
            <a:ext cx="4257676" cy="868346"/>
          </a:xfrm>
        </p:spPr>
        <p:txBody>
          <a:bodyPr/>
          <a:lstStyle/>
          <a:p>
            <a:r>
              <a:rPr lang="zh-CN" altLang="en-US" dirty="0"/>
              <a:t>有如下定理:</a:t>
            </a:r>
          </a:p>
        </p:txBody>
      </p:sp>
      <p:sp>
        <p:nvSpPr>
          <p:cNvPr id="186371" name="Rectangle 3"/>
          <p:cNvSpPr>
            <a:spLocks noGrp="1" noChangeArrowheads="1"/>
          </p:cNvSpPr>
          <p:nvPr>
            <p:ph type="body" idx="1"/>
          </p:nvPr>
        </p:nvSpPr>
        <p:spPr>
          <a:xfrm>
            <a:off x="914400" y="1447800"/>
            <a:ext cx="8001000" cy="5105400"/>
          </a:xfrm>
        </p:spPr>
        <p:txBody>
          <a:bodyPr/>
          <a:lstStyle/>
          <a:p>
            <a:pPr lvl="1" algn="ctr">
              <a:buFontTx/>
              <a:buNone/>
            </a:pPr>
            <a:r>
              <a:rPr lang="zh-CN" altLang="en-US" dirty="0"/>
              <a:t> </a:t>
            </a:r>
            <a:r>
              <a:rPr lang="zh-CN" altLang="en-US" sz="2800" dirty="0"/>
              <a:t>对任何一个具有</a:t>
            </a:r>
            <a:r>
              <a:rPr lang="zh-CN" altLang="en-US" sz="2800" dirty="0">
                <a:sym typeface="Symbol" pitchFamily="18" charset="2"/>
              </a:rPr>
              <a:t></a:t>
            </a:r>
            <a:r>
              <a:rPr lang="zh-CN" altLang="en-US" sz="2800" dirty="0"/>
              <a:t>转移的不确定的有穷自动机</a:t>
            </a:r>
            <a:r>
              <a:rPr lang="en-US" altLang="zh-CN" sz="2800" dirty="0"/>
              <a:t>NFA 　N，</a:t>
            </a:r>
            <a:r>
              <a:rPr lang="zh-CN" altLang="en-US" sz="2800" dirty="0"/>
              <a:t>一定存在一个不具有</a:t>
            </a:r>
            <a:r>
              <a:rPr lang="zh-CN" altLang="en-US" sz="2800" dirty="0">
                <a:sym typeface="Symbol" pitchFamily="18" charset="2"/>
              </a:rPr>
              <a:t></a:t>
            </a:r>
            <a:r>
              <a:rPr lang="zh-CN" altLang="en-US" sz="2800" dirty="0"/>
              <a:t>转移的不确定的有穷自动机</a:t>
            </a:r>
            <a:r>
              <a:rPr lang="en-US" altLang="zh-CN" sz="2800" dirty="0"/>
              <a:t>NFA　</a:t>
            </a:r>
            <a:r>
              <a:rPr lang="zh-CN" altLang="en-US" sz="2800" dirty="0"/>
              <a:t>Ｍ ，使得</a:t>
            </a:r>
            <a:r>
              <a:rPr lang="en-US" altLang="zh-CN" sz="2800" dirty="0"/>
              <a:t>L(M)=L(N)。</a:t>
            </a:r>
            <a:endParaRPr lang="zh-CN" altLang="zh-CN" sz="2800" dirty="0"/>
          </a:p>
          <a:p>
            <a:pPr algn="ctr">
              <a:buFont typeface="Monotype Sorts" pitchFamily="2" charset="2"/>
              <a:buNone/>
            </a:pPr>
            <a:r>
              <a:rPr lang="zh-CN" altLang="zh-CN" dirty="0"/>
              <a:t>与上例等价的一个</a:t>
            </a:r>
            <a:r>
              <a:rPr lang="zh-CN" altLang="en-US" dirty="0"/>
              <a:t>N</a:t>
            </a:r>
            <a:r>
              <a:rPr lang="en-US" altLang="zh-CN" dirty="0"/>
              <a:t>FA.</a:t>
            </a:r>
            <a:endParaRPr lang="zh-CN" altLang="zh-CN" dirty="0"/>
          </a:p>
          <a:p>
            <a:pPr>
              <a:buFont typeface="Monotype Sorts" pitchFamily="2" charset="2"/>
              <a:buNone/>
            </a:pPr>
            <a:endParaRPr lang="zh-CN" altLang="en-US" dirty="0"/>
          </a:p>
        </p:txBody>
      </p:sp>
      <p:sp>
        <p:nvSpPr>
          <p:cNvPr id="186372" name="Oval 4"/>
          <p:cNvSpPr>
            <a:spLocks noChangeArrowheads="1"/>
          </p:cNvSpPr>
          <p:nvPr/>
        </p:nvSpPr>
        <p:spPr bwMode="auto">
          <a:xfrm>
            <a:off x="3276600" y="4114800"/>
            <a:ext cx="68262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buNone/>
            </a:pPr>
            <a:r>
              <a:rPr kumimoji="1" lang="zh-CN" altLang="zh-CN" sz="2400" b="0" i="0" u="none" dirty="0"/>
              <a:t>2</a:t>
            </a:r>
          </a:p>
        </p:txBody>
      </p:sp>
      <p:cxnSp>
        <p:nvCxnSpPr>
          <p:cNvPr id="186373" name="AutoShape 5"/>
          <p:cNvCxnSpPr>
            <a:cxnSpLocks noChangeShapeType="1"/>
          </p:cNvCxnSpPr>
          <p:nvPr/>
        </p:nvCxnSpPr>
        <p:spPr bwMode="auto">
          <a:xfrm rot="16200000">
            <a:off x="2294731" y="4129882"/>
            <a:ext cx="625475" cy="1252538"/>
          </a:xfrm>
          <a:prstGeom prst="curvedConnector2">
            <a:avLst/>
          </a:prstGeom>
          <a:noFill/>
          <a:ln w="9525">
            <a:solidFill>
              <a:schemeClr val="tx1"/>
            </a:solidFill>
            <a:round/>
            <a:headEnd/>
            <a:tailEnd type="triangle" w="med" len="med"/>
          </a:ln>
          <a:effectLst/>
        </p:spPr>
      </p:cxnSp>
      <p:cxnSp>
        <p:nvCxnSpPr>
          <p:cNvPr id="186374" name="AutoShape 6"/>
          <p:cNvCxnSpPr>
            <a:cxnSpLocks noChangeShapeType="1"/>
            <a:endCxn id="186372" idx="3"/>
          </p:cNvCxnSpPr>
          <p:nvPr/>
        </p:nvCxnSpPr>
        <p:spPr bwMode="auto">
          <a:xfrm flipV="1">
            <a:off x="2249488" y="4619625"/>
            <a:ext cx="1127125" cy="400050"/>
          </a:xfrm>
          <a:prstGeom prst="curvedConnector2">
            <a:avLst/>
          </a:prstGeom>
          <a:noFill/>
          <a:ln w="9525">
            <a:solidFill>
              <a:schemeClr val="tx1"/>
            </a:solidFill>
            <a:round/>
            <a:headEnd/>
            <a:tailEnd type="triangle" w="med" len="med"/>
          </a:ln>
          <a:effectLst/>
        </p:spPr>
      </p:cxnSp>
      <p:sp>
        <p:nvSpPr>
          <p:cNvPr id="186375" name="Text Box 7"/>
          <p:cNvSpPr txBox="1">
            <a:spLocks noChangeArrowheads="1"/>
          </p:cNvSpPr>
          <p:nvPr/>
        </p:nvSpPr>
        <p:spPr bwMode="auto">
          <a:xfrm>
            <a:off x="2154238" y="4213225"/>
            <a:ext cx="356188" cy="461665"/>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a</a:t>
            </a:r>
          </a:p>
        </p:txBody>
      </p:sp>
      <p:sp>
        <p:nvSpPr>
          <p:cNvPr id="186376" name="Text Box 8"/>
          <p:cNvSpPr txBox="1">
            <a:spLocks noChangeArrowheads="1"/>
          </p:cNvSpPr>
          <p:nvPr/>
        </p:nvSpPr>
        <p:spPr bwMode="auto">
          <a:xfrm>
            <a:off x="3657600" y="4953000"/>
            <a:ext cx="338555" cy="461665"/>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c</a:t>
            </a:r>
          </a:p>
        </p:txBody>
      </p:sp>
      <p:sp>
        <p:nvSpPr>
          <p:cNvPr id="186377" name="Text Box 9"/>
          <p:cNvSpPr txBox="1">
            <a:spLocks noChangeArrowheads="1"/>
          </p:cNvSpPr>
          <p:nvPr/>
        </p:nvSpPr>
        <p:spPr bwMode="auto">
          <a:xfrm>
            <a:off x="2397125" y="5940425"/>
            <a:ext cx="356188" cy="461665"/>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b</a:t>
            </a:r>
          </a:p>
        </p:txBody>
      </p:sp>
      <p:sp>
        <p:nvSpPr>
          <p:cNvPr id="186378" name="Text Box 10"/>
          <p:cNvSpPr txBox="1">
            <a:spLocks noChangeArrowheads="1"/>
          </p:cNvSpPr>
          <p:nvPr/>
        </p:nvSpPr>
        <p:spPr bwMode="auto">
          <a:xfrm>
            <a:off x="3200400" y="5029200"/>
            <a:ext cx="356188" cy="461665"/>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b</a:t>
            </a:r>
          </a:p>
        </p:txBody>
      </p:sp>
      <p:cxnSp>
        <p:nvCxnSpPr>
          <p:cNvPr id="186379" name="AutoShape 11"/>
          <p:cNvCxnSpPr>
            <a:cxnSpLocks noChangeShapeType="1"/>
          </p:cNvCxnSpPr>
          <p:nvPr/>
        </p:nvCxnSpPr>
        <p:spPr bwMode="auto">
          <a:xfrm rot="10800000" flipH="1">
            <a:off x="1752600" y="5049838"/>
            <a:ext cx="93663" cy="193675"/>
          </a:xfrm>
          <a:prstGeom prst="curvedConnector4">
            <a:avLst>
              <a:gd name="adj1" fmla="val -244069"/>
              <a:gd name="adj2" fmla="val 259838"/>
            </a:avLst>
          </a:prstGeom>
          <a:noFill/>
          <a:ln w="9525">
            <a:solidFill>
              <a:schemeClr val="tx1"/>
            </a:solidFill>
            <a:round/>
            <a:headEnd/>
            <a:tailEnd type="triangle" w="med" len="med"/>
          </a:ln>
          <a:effectLst/>
        </p:spPr>
      </p:cxnSp>
      <p:cxnSp>
        <p:nvCxnSpPr>
          <p:cNvPr id="186380" name="AutoShape 12"/>
          <p:cNvCxnSpPr>
            <a:cxnSpLocks noChangeShapeType="1"/>
          </p:cNvCxnSpPr>
          <p:nvPr/>
        </p:nvCxnSpPr>
        <p:spPr bwMode="auto">
          <a:xfrm rot="16200000" flipH="1">
            <a:off x="3594894" y="5777706"/>
            <a:ext cx="1588" cy="485775"/>
          </a:xfrm>
          <a:prstGeom prst="curvedConnector3">
            <a:avLst>
              <a:gd name="adj1" fmla="val 20700000"/>
            </a:avLst>
          </a:prstGeom>
          <a:noFill/>
          <a:ln w="9525">
            <a:solidFill>
              <a:schemeClr val="tx1"/>
            </a:solidFill>
            <a:round/>
            <a:headEnd/>
            <a:tailEnd type="triangle" w="med" len="med"/>
          </a:ln>
          <a:effectLst/>
        </p:spPr>
      </p:cxnSp>
      <p:cxnSp>
        <p:nvCxnSpPr>
          <p:cNvPr id="186381" name="AutoShape 13"/>
          <p:cNvCxnSpPr>
            <a:cxnSpLocks noChangeShapeType="1"/>
            <a:stCxn id="186372" idx="1"/>
            <a:endCxn id="186372" idx="7"/>
          </p:cNvCxnSpPr>
          <p:nvPr/>
        </p:nvCxnSpPr>
        <p:spPr bwMode="auto">
          <a:xfrm rot="5400000" flipV="1">
            <a:off x="3617119" y="3961607"/>
            <a:ext cx="1587" cy="482600"/>
          </a:xfrm>
          <a:prstGeom prst="curvedConnector3">
            <a:avLst>
              <a:gd name="adj1" fmla="val -19900000"/>
            </a:avLst>
          </a:prstGeom>
          <a:noFill/>
          <a:ln w="9525">
            <a:solidFill>
              <a:schemeClr val="tx1"/>
            </a:solidFill>
            <a:round/>
            <a:headEnd/>
            <a:tailEnd type="triangle" w="med" len="med"/>
          </a:ln>
          <a:effectLst/>
        </p:spPr>
      </p:cxnSp>
      <p:cxnSp>
        <p:nvCxnSpPr>
          <p:cNvPr id="186382" name="AutoShape 14"/>
          <p:cNvCxnSpPr>
            <a:cxnSpLocks noChangeShapeType="1"/>
            <a:stCxn id="186394" idx="2"/>
          </p:cNvCxnSpPr>
          <p:nvPr/>
        </p:nvCxnSpPr>
        <p:spPr bwMode="auto">
          <a:xfrm rot="16200000" flipH="1">
            <a:off x="2434430" y="5141116"/>
            <a:ext cx="681335" cy="1228431"/>
          </a:xfrm>
          <a:prstGeom prst="curvedConnector2">
            <a:avLst/>
          </a:prstGeom>
          <a:noFill/>
          <a:ln w="9525">
            <a:solidFill>
              <a:schemeClr val="tx1"/>
            </a:solidFill>
            <a:round/>
            <a:headEnd/>
            <a:tailEnd type="triangle" w="med" len="med"/>
          </a:ln>
          <a:effectLst/>
        </p:spPr>
      </p:cxnSp>
      <p:cxnSp>
        <p:nvCxnSpPr>
          <p:cNvPr id="186383" name="AutoShape 15"/>
          <p:cNvCxnSpPr>
            <a:cxnSpLocks noChangeShapeType="1"/>
            <a:stCxn id="186394" idx="2"/>
          </p:cNvCxnSpPr>
          <p:nvPr/>
        </p:nvCxnSpPr>
        <p:spPr bwMode="auto">
          <a:xfrm rot="16200000" flipH="1">
            <a:off x="2574923" y="5000623"/>
            <a:ext cx="381298" cy="1209381"/>
          </a:xfrm>
          <a:prstGeom prst="curvedConnector2">
            <a:avLst/>
          </a:prstGeom>
          <a:noFill/>
          <a:ln w="9525">
            <a:solidFill>
              <a:schemeClr val="tx1"/>
            </a:solidFill>
            <a:round/>
            <a:headEnd/>
            <a:tailEnd type="triangle" w="med" len="med"/>
          </a:ln>
          <a:effectLst/>
        </p:spPr>
      </p:cxnSp>
      <p:cxnSp>
        <p:nvCxnSpPr>
          <p:cNvPr id="186384" name="AutoShape 16"/>
          <p:cNvCxnSpPr>
            <a:cxnSpLocks noChangeShapeType="1"/>
            <a:stCxn id="186394" idx="2"/>
          </p:cNvCxnSpPr>
          <p:nvPr/>
        </p:nvCxnSpPr>
        <p:spPr bwMode="auto">
          <a:xfrm rot="16200000" flipH="1">
            <a:off x="2436017" y="5139529"/>
            <a:ext cx="549573" cy="1099843"/>
          </a:xfrm>
          <a:prstGeom prst="curvedConnector2">
            <a:avLst/>
          </a:prstGeom>
          <a:noFill/>
          <a:ln w="9525">
            <a:solidFill>
              <a:schemeClr val="tx1"/>
            </a:solidFill>
            <a:round/>
            <a:headEnd/>
            <a:tailEnd type="triangle" w="med" len="med"/>
          </a:ln>
          <a:effectLst/>
        </p:spPr>
      </p:cxnSp>
      <p:grpSp>
        <p:nvGrpSpPr>
          <p:cNvPr id="2" name="Group 17"/>
          <p:cNvGrpSpPr>
            <a:grpSpLocks/>
          </p:cNvGrpSpPr>
          <p:nvPr/>
        </p:nvGrpSpPr>
        <p:grpSpPr bwMode="auto">
          <a:xfrm>
            <a:off x="3352800" y="5715001"/>
            <a:ext cx="498475" cy="461943"/>
            <a:chOff x="4032" y="2352"/>
            <a:chExt cx="384" cy="487"/>
          </a:xfrm>
        </p:grpSpPr>
        <p:grpSp>
          <p:nvGrpSpPr>
            <p:cNvPr id="3" name="Group 18"/>
            <p:cNvGrpSpPr>
              <a:grpSpLocks/>
            </p:cNvGrpSpPr>
            <p:nvPr/>
          </p:nvGrpSpPr>
          <p:grpSpPr bwMode="auto">
            <a:xfrm>
              <a:off x="4032" y="2400"/>
              <a:ext cx="384" cy="384"/>
              <a:chOff x="2928" y="1440"/>
              <a:chExt cx="384" cy="384"/>
            </a:xfrm>
          </p:grpSpPr>
          <p:sp>
            <p:nvSpPr>
              <p:cNvPr id="186387" name="Oval 19"/>
              <p:cNvSpPr>
                <a:spLocks noChangeArrowheads="1"/>
              </p:cNvSpPr>
              <p:nvPr/>
            </p:nvSpPr>
            <p:spPr bwMode="auto">
              <a:xfrm>
                <a:off x="2928" y="1440"/>
                <a:ext cx="384" cy="384"/>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86388" name="Oval 20"/>
              <p:cNvSpPr>
                <a:spLocks noChangeArrowheads="1"/>
              </p:cNvSpPr>
              <p:nvPr/>
            </p:nvSpPr>
            <p:spPr bwMode="auto">
              <a:xfrm>
                <a:off x="2976" y="1488"/>
                <a:ext cx="288" cy="288"/>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grpSp>
        <p:sp>
          <p:nvSpPr>
            <p:cNvPr id="186389" name="Text Box 21"/>
            <p:cNvSpPr txBox="1">
              <a:spLocks noChangeArrowheads="1"/>
            </p:cNvSpPr>
            <p:nvPr/>
          </p:nvSpPr>
          <p:spPr bwMode="auto">
            <a:xfrm>
              <a:off x="4105" y="2352"/>
              <a:ext cx="274" cy="487"/>
            </a:xfrm>
            <a:prstGeom prst="rect">
              <a:avLst/>
            </a:prstGeom>
            <a:noFill/>
            <a:ln w="9525">
              <a:noFill/>
              <a:miter lim="800000"/>
              <a:headEnd/>
              <a:tailEnd/>
            </a:ln>
            <a:effectLst/>
          </p:spPr>
          <p:txBody>
            <a:bodyPr wrap="none" anchor="ctr">
              <a:spAutoFit/>
            </a:bodyPr>
            <a:lstStyle/>
            <a:p>
              <a:pPr algn="ctr" eaLnBrk="1" hangingPunct="1">
                <a:buNone/>
              </a:pPr>
              <a:r>
                <a:rPr kumimoji="1" lang="zh-CN" altLang="en-US" sz="2400" b="0" i="0" u="none" dirty="0"/>
                <a:t>3</a:t>
              </a:r>
            </a:p>
          </p:txBody>
        </p:sp>
      </p:grpSp>
      <p:grpSp>
        <p:nvGrpSpPr>
          <p:cNvPr id="4" name="Group 22"/>
          <p:cNvGrpSpPr>
            <a:grpSpLocks/>
          </p:cNvGrpSpPr>
          <p:nvPr/>
        </p:nvGrpSpPr>
        <p:grpSpPr bwMode="auto">
          <a:xfrm>
            <a:off x="1828800" y="4953001"/>
            <a:ext cx="609600" cy="461943"/>
            <a:chOff x="4032" y="2352"/>
            <a:chExt cx="384" cy="487"/>
          </a:xfrm>
        </p:grpSpPr>
        <p:grpSp>
          <p:nvGrpSpPr>
            <p:cNvPr id="5" name="Group 23"/>
            <p:cNvGrpSpPr>
              <a:grpSpLocks/>
            </p:cNvGrpSpPr>
            <p:nvPr/>
          </p:nvGrpSpPr>
          <p:grpSpPr bwMode="auto">
            <a:xfrm>
              <a:off x="4032" y="2400"/>
              <a:ext cx="384" cy="384"/>
              <a:chOff x="2928" y="1440"/>
              <a:chExt cx="384" cy="384"/>
            </a:xfrm>
          </p:grpSpPr>
          <p:sp>
            <p:nvSpPr>
              <p:cNvPr id="186392" name="Oval 24"/>
              <p:cNvSpPr>
                <a:spLocks noChangeArrowheads="1"/>
              </p:cNvSpPr>
              <p:nvPr/>
            </p:nvSpPr>
            <p:spPr bwMode="auto">
              <a:xfrm>
                <a:off x="2928" y="1440"/>
                <a:ext cx="384" cy="384"/>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86393" name="Oval 25"/>
              <p:cNvSpPr>
                <a:spLocks noChangeArrowheads="1"/>
              </p:cNvSpPr>
              <p:nvPr/>
            </p:nvSpPr>
            <p:spPr bwMode="auto">
              <a:xfrm>
                <a:off x="2976" y="1488"/>
                <a:ext cx="288" cy="288"/>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grpSp>
        <p:sp>
          <p:nvSpPr>
            <p:cNvPr id="186394" name="Text Box 26"/>
            <p:cNvSpPr txBox="1">
              <a:spLocks noChangeArrowheads="1"/>
            </p:cNvSpPr>
            <p:nvPr/>
          </p:nvSpPr>
          <p:spPr bwMode="auto">
            <a:xfrm>
              <a:off x="4129" y="2352"/>
              <a:ext cx="224" cy="487"/>
            </a:xfrm>
            <a:prstGeom prst="rect">
              <a:avLst/>
            </a:prstGeom>
            <a:noFill/>
            <a:ln w="9525">
              <a:noFill/>
              <a:miter lim="800000"/>
              <a:headEnd/>
              <a:tailEnd/>
            </a:ln>
            <a:effectLst/>
          </p:spPr>
          <p:txBody>
            <a:bodyPr wrap="none" anchor="ctr">
              <a:spAutoFit/>
            </a:bodyPr>
            <a:lstStyle/>
            <a:p>
              <a:pPr algn="ctr" eaLnBrk="1" hangingPunct="1">
                <a:buNone/>
              </a:pPr>
              <a:r>
                <a:rPr kumimoji="1" lang="zh-CN" altLang="en-US" sz="2400" b="0" i="0" u="none" dirty="0"/>
                <a:t>1</a:t>
              </a:r>
            </a:p>
          </p:txBody>
        </p:sp>
      </p:grpSp>
      <p:sp>
        <p:nvSpPr>
          <p:cNvPr id="186395" name="Text Box 27"/>
          <p:cNvSpPr txBox="1">
            <a:spLocks noChangeArrowheads="1"/>
          </p:cNvSpPr>
          <p:nvPr/>
        </p:nvSpPr>
        <p:spPr bwMode="auto">
          <a:xfrm>
            <a:off x="2590800" y="5562600"/>
            <a:ext cx="356188" cy="461665"/>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a</a:t>
            </a:r>
          </a:p>
        </p:txBody>
      </p:sp>
      <p:sp>
        <p:nvSpPr>
          <p:cNvPr id="186396" name="Text Box 28"/>
          <p:cNvSpPr txBox="1">
            <a:spLocks noChangeArrowheads="1"/>
          </p:cNvSpPr>
          <p:nvPr/>
        </p:nvSpPr>
        <p:spPr bwMode="auto">
          <a:xfrm>
            <a:off x="2590800" y="5334000"/>
            <a:ext cx="338555" cy="461665"/>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c</a:t>
            </a:r>
          </a:p>
        </p:txBody>
      </p:sp>
      <p:sp>
        <p:nvSpPr>
          <p:cNvPr id="186397" name="Text Box 29"/>
          <p:cNvSpPr txBox="1">
            <a:spLocks noChangeArrowheads="1"/>
          </p:cNvSpPr>
          <p:nvPr/>
        </p:nvSpPr>
        <p:spPr bwMode="auto">
          <a:xfrm>
            <a:off x="1219200" y="4572000"/>
            <a:ext cx="356188" cy="461665"/>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a</a:t>
            </a:r>
          </a:p>
        </p:txBody>
      </p:sp>
      <p:sp>
        <p:nvSpPr>
          <p:cNvPr id="186398" name="Text Box 30"/>
          <p:cNvSpPr txBox="1">
            <a:spLocks noChangeArrowheads="1"/>
          </p:cNvSpPr>
          <p:nvPr/>
        </p:nvSpPr>
        <p:spPr bwMode="auto">
          <a:xfrm>
            <a:off x="3352800" y="6172200"/>
            <a:ext cx="338555" cy="461665"/>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c</a:t>
            </a:r>
          </a:p>
        </p:txBody>
      </p:sp>
      <p:sp>
        <p:nvSpPr>
          <p:cNvPr id="186399" name="Text Box 31"/>
          <p:cNvSpPr txBox="1">
            <a:spLocks noChangeArrowheads="1"/>
          </p:cNvSpPr>
          <p:nvPr/>
        </p:nvSpPr>
        <p:spPr bwMode="auto">
          <a:xfrm>
            <a:off x="2667000" y="4495800"/>
            <a:ext cx="356188" cy="461665"/>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b</a:t>
            </a:r>
          </a:p>
        </p:txBody>
      </p:sp>
      <p:sp>
        <p:nvSpPr>
          <p:cNvPr id="186400" name="Text Box 32"/>
          <p:cNvSpPr txBox="1">
            <a:spLocks noChangeArrowheads="1"/>
          </p:cNvSpPr>
          <p:nvPr/>
        </p:nvSpPr>
        <p:spPr bwMode="auto">
          <a:xfrm>
            <a:off x="3419475" y="3581400"/>
            <a:ext cx="356188" cy="461665"/>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b</a:t>
            </a:r>
          </a:p>
        </p:txBody>
      </p:sp>
      <p:sp>
        <p:nvSpPr>
          <p:cNvPr id="186401" name="AutoShape 33"/>
          <p:cNvSpPr>
            <a:spLocks noChangeArrowheads="1"/>
          </p:cNvSpPr>
          <p:nvPr/>
        </p:nvSpPr>
        <p:spPr bwMode="auto">
          <a:xfrm>
            <a:off x="1219200" y="5029200"/>
            <a:ext cx="381000" cy="3810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86402" name="Line 34"/>
          <p:cNvSpPr>
            <a:spLocks noChangeShapeType="1"/>
          </p:cNvSpPr>
          <p:nvPr/>
        </p:nvSpPr>
        <p:spPr bwMode="auto">
          <a:xfrm>
            <a:off x="3505200" y="4724400"/>
            <a:ext cx="0" cy="990600"/>
          </a:xfrm>
          <a:prstGeom prst="line">
            <a:avLst/>
          </a:prstGeom>
          <a:noFill/>
          <a:ln w="9525">
            <a:solidFill>
              <a:schemeClr val="tx1"/>
            </a:solidFill>
            <a:round/>
            <a:headEnd/>
            <a:tailEnd type="triangle" w="med" len="med"/>
          </a:ln>
          <a:effectLst/>
        </p:spPr>
        <p:txBody>
          <a:bodyPr/>
          <a:lstStyle/>
          <a:p>
            <a:pPr>
              <a:buNone/>
            </a:pPr>
            <a:endParaRPr lang="zh-CN" altLang="en-US" dirty="0"/>
          </a:p>
        </p:txBody>
      </p:sp>
      <p:sp>
        <p:nvSpPr>
          <p:cNvPr id="186403" name="Line 35"/>
          <p:cNvSpPr>
            <a:spLocks noChangeShapeType="1"/>
          </p:cNvSpPr>
          <p:nvPr/>
        </p:nvSpPr>
        <p:spPr bwMode="auto">
          <a:xfrm>
            <a:off x="3733800" y="4648200"/>
            <a:ext cx="0" cy="1143000"/>
          </a:xfrm>
          <a:prstGeom prst="line">
            <a:avLst/>
          </a:prstGeom>
          <a:noFill/>
          <a:ln w="9525">
            <a:solidFill>
              <a:schemeClr val="tx1"/>
            </a:solidFill>
            <a:round/>
            <a:headEnd/>
            <a:tailEnd type="triangle" w="med" len="med"/>
          </a:ln>
          <a:effectLst/>
        </p:spPr>
        <p:txBody>
          <a:bodyPr/>
          <a:lstStyle/>
          <a:p>
            <a:endParaRPr lang="zh-CN" altLang="en-US"/>
          </a:p>
        </p:txBody>
      </p:sp>
    </p:spTree>
  </p:cSld>
  <p:clrMapOvr>
    <a:masterClrMapping/>
  </p:clrMapOvr>
  <p:transition spd="med" advClick="0">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500034" y="1071546"/>
            <a:ext cx="8229600" cy="1143000"/>
          </a:xfrm>
        </p:spPr>
        <p:txBody>
          <a:bodyPr/>
          <a:lstStyle/>
          <a:p>
            <a:r>
              <a:rPr lang="zh-CN" altLang="en-US" sz="3200" dirty="0"/>
              <a:t>类似</a:t>
            </a:r>
            <a:r>
              <a:rPr lang="en-US" altLang="zh-CN" sz="3200" dirty="0"/>
              <a:t>DFA, </a:t>
            </a:r>
            <a:r>
              <a:rPr lang="zh-CN" altLang="en-US" sz="3200" dirty="0"/>
              <a:t>对</a:t>
            </a:r>
            <a:r>
              <a:rPr lang="en-US" altLang="zh-CN" sz="3200" dirty="0"/>
              <a:t>NFA M=</a:t>
            </a:r>
            <a:r>
              <a:rPr lang="en-US" altLang="zh-CN" sz="3200" dirty="0">
                <a:sym typeface="Symbol" pitchFamily="18" charset="2"/>
              </a:rPr>
              <a:t>K，，</a:t>
            </a:r>
            <a:r>
              <a:rPr lang="en-US" altLang="zh-CN" sz="3200" dirty="0" err="1">
                <a:sym typeface="Symbol" pitchFamily="18" charset="2"/>
              </a:rPr>
              <a:t>f，S，Z</a:t>
            </a:r>
            <a:r>
              <a:rPr lang="en-US" altLang="zh-CN" sz="3200" dirty="0">
                <a:sym typeface="Symbol" pitchFamily="18" charset="2"/>
              </a:rPr>
              <a:t></a:t>
            </a:r>
            <a:r>
              <a:rPr lang="zh-CN" altLang="en-US" sz="3200" dirty="0">
                <a:sym typeface="Symbol" pitchFamily="18" charset="2"/>
              </a:rPr>
              <a:t>也有如下定义</a:t>
            </a:r>
          </a:p>
        </p:txBody>
      </p:sp>
      <p:sp>
        <p:nvSpPr>
          <p:cNvPr id="157699" name="Rectangle 3"/>
          <p:cNvSpPr>
            <a:spLocks noGrp="1" noChangeArrowheads="1"/>
          </p:cNvSpPr>
          <p:nvPr>
            <p:ph type="body" idx="1"/>
          </p:nvPr>
        </p:nvSpPr>
        <p:spPr>
          <a:xfrm>
            <a:off x="571472" y="2214554"/>
            <a:ext cx="8153400" cy="4400568"/>
          </a:xfrm>
        </p:spPr>
        <p:txBody>
          <a:bodyPr/>
          <a:lstStyle/>
          <a:p>
            <a:pPr algn="just">
              <a:buFont typeface="Monotype Sorts" pitchFamily="2" charset="2"/>
              <a:buNone/>
            </a:pPr>
            <a:r>
              <a:rPr lang="zh-CN" altLang="en-US" dirty="0"/>
              <a:t>∑*上的符</a:t>
            </a:r>
            <a:r>
              <a:rPr lang="zh-CN" altLang="en-US" dirty="0">
                <a:latin typeface="宋体" charset="-122"/>
              </a:rPr>
              <a:t>号</a:t>
            </a:r>
            <a:r>
              <a:rPr lang="zh-CN" altLang="en-US" dirty="0"/>
              <a:t>串</a:t>
            </a:r>
            <a:r>
              <a:rPr lang="en-US" altLang="zh-CN" dirty="0"/>
              <a:t>t</a:t>
            </a:r>
            <a:r>
              <a:rPr lang="zh-CN" altLang="en-US" dirty="0"/>
              <a:t>在</a:t>
            </a:r>
            <a:r>
              <a:rPr lang="en-US" altLang="zh-CN" dirty="0"/>
              <a:t>NFA</a:t>
            </a:r>
            <a:r>
              <a:rPr lang="zh-CN" altLang="en-US" dirty="0"/>
              <a:t> </a:t>
            </a:r>
            <a:r>
              <a:rPr lang="en-US" altLang="zh-CN" dirty="0"/>
              <a:t>M</a:t>
            </a:r>
            <a:r>
              <a:rPr lang="zh-CN" altLang="en-US" dirty="0"/>
              <a:t>上运行..</a:t>
            </a:r>
          </a:p>
          <a:p>
            <a:pPr lvl="1" algn="just">
              <a:spcBef>
                <a:spcPct val="50000"/>
              </a:spcBef>
              <a:buFontTx/>
              <a:buNone/>
            </a:pPr>
            <a:r>
              <a:rPr lang="zh-CN" altLang="en-US" sz="2800" dirty="0"/>
              <a:t>一个输入符</a:t>
            </a:r>
            <a:r>
              <a:rPr lang="zh-CN" altLang="en-US" sz="2800" dirty="0">
                <a:latin typeface="宋体" charset="-122"/>
              </a:rPr>
              <a:t>号</a:t>
            </a:r>
            <a:r>
              <a:rPr lang="zh-CN" altLang="en-US" sz="2800" dirty="0"/>
              <a:t>串</a:t>
            </a:r>
            <a:r>
              <a:rPr lang="en-US" altLang="zh-CN" sz="2800" dirty="0"/>
              <a:t>t，（</a:t>
            </a:r>
            <a:r>
              <a:rPr lang="zh-CN" altLang="en-US" sz="2800" dirty="0"/>
              <a:t>我们将它表示成</a:t>
            </a:r>
            <a:r>
              <a:rPr lang="en-US" altLang="zh-CN" sz="2800" dirty="0"/>
              <a:t>Tt</a:t>
            </a:r>
            <a:r>
              <a:rPr lang="en-US" altLang="zh-CN" sz="2800" baseline="-25000" dirty="0"/>
              <a:t>1</a:t>
            </a:r>
            <a:r>
              <a:rPr lang="zh-CN" altLang="en-US" sz="2800" dirty="0"/>
              <a:t>的形式，其中</a:t>
            </a:r>
            <a:r>
              <a:rPr lang="en-US" altLang="zh-CN" sz="2800" dirty="0"/>
              <a:t>T∈∑，t</a:t>
            </a:r>
            <a:r>
              <a:rPr lang="en-US" altLang="zh-CN" sz="2800" baseline="-25000" dirty="0"/>
              <a:t>1</a:t>
            </a:r>
            <a:r>
              <a:rPr lang="en-US" altLang="zh-CN" sz="2800" dirty="0"/>
              <a:t>∈ </a:t>
            </a:r>
            <a:r>
              <a:rPr lang="zh-CN" altLang="en-US" sz="2800" dirty="0"/>
              <a:t>∑*）在</a:t>
            </a:r>
            <a:r>
              <a:rPr lang="en-US" altLang="zh-CN" sz="2800" dirty="0"/>
              <a:t>NFA  M</a:t>
            </a:r>
            <a:r>
              <a:rPr lang="zh-CN" altLang="en-US" sz="2800" dirty="0"/>
              <a:t>上</a:t>
            </a:r>
            <a:r>
              <a:rPr lang="zh-CN" altLang="en-US" sz="2800" b="1" dirty="0"/>
              <a:t>运行</a:t>
            </a:r>
            <a:r>
              <a:rPr lang="zh-CN" altLang="en-US" sz="2800" dirty="0"/>
              <a:t>的定义为：</a:t>
            </a:r>
          </a:p>
          <a:p>
            <a:pPr lvl="1" algn="just">
              <a:spcBef>
                <a:spcPct val="50000"/>
              </a:spcBef>
              <a:buFontTx/>
              <a:buNone/>
            </a:pPr>
            <a:r>
              <a:rPr lang="en-US" altLang="zh-CN" sz="2800" dirty="0" err="1"/>
              <a:t>f（Q</a:t>
            </a:r>
            <a:r>
              <a:rPr lang="en-US" altLang="zh-CN" sz="2800" dirty="0"/>
              <a:t>， Tt</a:t>
            </a:r>
            <a:r>
              <a:rPr lang="en-US" altLang="zh-CN" sz="2800" baseline="-25000" dirty="0"/>
              <a:t>1</a:t>
            </a:r>
            <a:r>
              <a:rPr lang="en-US" altLang="zh-CN" sz="2800" dirty="0"/>
              <a:t>）=</a:t>
            </a:r>
            <a:r>
              <a:rPr lang="en-US" altLang="zh-CN" sz="2800" dirty="0" err="1"/>
              <a:t>f（f（Q，T</a:t>
            </a:r>
            <a:r>
              <a:rPr lang="en-US" altLang="zh-CN" sz="2800" dirty="0"/>
              <a:t>），t</a:t>
            </a:r>
            <a:r>
              <a:rPr lang="en-US" altLang="zh-CN" sz="2800" baseline="-25000" dirty="0"/>
              <a:t>1</a:t>
            </a:r>
            <a:r>
              <a:rPr lang="en-US" altLang="zh-CN" sz="2800" dirty="0"/>
              <a:t>）  </a:t>
            </a:r>
            <a:r>
              <a:rPr lang="zh-CN" altLang="en-US" sz="2800" dirty="0"/>
              <a:t>其中</a:t>
            </a:r>
            <a:r>
              <a:rPr lang="en-US" altLang="zh-CN" sz="2800" dirty="0"/>
              <a:t>Q∈K</a:t>
            </a:r>
            <a:r>
              <a:rPr lang="zh-CN" altLang="en-US" sz="2800" dirty="0"/>
              <a:t>.</a:t>
            </a:r>
          </a:p>
          <a:p>
            <a:pPr algn="just">
              <a:buSzTx/>
              <a:buFont typeface="Monotype Sorts" pitchFamily="2" charset="2"/>
              <a:buNone/>
            </a:pPr>
            <a:r>
              <a:rPr lang="zh-CN" altLang="en-US" dirty="0"/>
              <a:t>∑*上的符</a:t>
            </a:r>
            <a:r>
              <a:rPr lang="zh-CN" altLang="en-US" dirty="0">
                <a:latin typeface="宋体" charset="-122"/>
              </a:rPr>
              <a:t>号</a:t>
            </a:r>
            <a:r>
              <a:rPr lang="zh-CN" altLang="en-US" dirty="0"/>
              <a:t>串</a:t>
            </a:r>
            <a:r>
              <a:rPr lang="en-US" altLang="zh-CN" dirty="0"/>
              <a:t>t</a:t>
            </a:r>
            <a:r>
              <a:rPr lang="zh-CN" altLang="en-US" dirty="0"/>
              <a:t>被</a:t>
            </a:r>
            <a:r>
              <a:rPr lang="en-US" altLang="zh-CN" dirty="0"/>
              <a:t>NFA</a:t>
            </a:r>
            <a:r>
              <a:rPr lang="zh-CN" altLang="en-US" dirty="0"/>
              <a:t> </a:t>
            </a:r>
            <a:r>
              <a:rPr lang="en-US" altLang="zh-CN" dirty="0"/>
              <a:t>M</a:t>
            </a:r>
            <a:r>
              <a:rPr lang="zh-CN" altLang="en-US" dirty="0"/>
              <a:t>接受</a:t>
            </a:r>
          </a:p>
          <a:p>
            <a:pPr lvl="1" algn="just">
              <a:spcBef>
                <a:spcPct val="50000"/>
              </a:spcBef>
              <a:buFontTx/>
              <a:buNone/>
            </a:pPr>
            <a:r>
              <a:rPr lang="zh-CN" altLang="en-US" sz="2800" dirty="0"/>
              <a:t>若</a:t>
            </a:r>
            <a:r>
              <a:rPr lang="en-US" altLang="zh-CN" sz="2800" dirty="0"/>
              <a:t>t</a:t>
            </a:r>
            <a:r>
              <a:rPr lang="en-US" altLang="zh-CN" sz="2800" dirty="0">
                <a:sym typeface="Symbol" pitchFamily="18" charset="2"/>
              </a:rPr>
              <a:t> </a:t>
            </a:r>
            <a:r>
              <a:rPr lang="zh-CN" altLang="en-US" sz="2800" dirty="0"/>
              <a:t>∑*，</a:t>
            </a:r>
            <a:r>
              <a:rPr lang="en-US" altLang="zh-CN" sz="2800" dirty="0"/>
              <a:t>f(S</a:t>
            </a:r>
            <a:r>
              <a:rPr lang="en-US" altLang="zh-CN" sz="2800" baseline="-25000" dirty="0"/>
              <a:t>0</a:t>
            </a:r>
            <a:r>
              <a:rPr lang="en-US" altLang="zh-CN" sz="2800" dirty="0"/>
              <a:t>，t)=P，</a:t>
            </a:r>
            <a:r>
              <a:rPr lang="zh-CN" altLang="en-US" sz="2800" dirty="0"/>
              <a:t>其中</a:t>
            </a:r>
            <a:r>
              <a:rPr lang="en-US" altLang="zh-CN" sz="2800" dirty="0"/>
              <a:t>S</a:t>
            </a:r>
            <a:r>
              <a:rPr lang="en-US" altLang="zh-CN" sz="2800" baseline="-25000" dirty="0"/>
              <a:t>0</a:t>
            </a:r>
            <a:r>
              <a:rPr lang="zh-CN" altLang="en-US" sz="2800" dirty="0"/>
              <a:t> ∈</a:t>
            </a:r>
            <a:r>
              <a:rPr lang="en-US" altLang="zh-CN" sz="2800" dirty="0"/>
              <a:t>S</a:t>
            </a:r>
            <a:r>
              <a:rPr lang="zh-CN" altLang="en-US" sz="2800" dirty="0"/>
              <a:t>，</a:t>
            </a:r>
            <a:r>
              <a:rPr lang="en-US" altLang="zh-CN" sz="2800" dirty="0"/>
              <a:t>P </a:t>
            </a:r>
            <a:r>
              <a:rPr lang="en-US" altLang="zh-CN" sz="2800" dirty="0">
                <a:sym typeface="Symbol" pitchFamily="18" charset="2"/>
              </a:rPr>
              <a:t> Z，</a:t>
            </a:r>
            <a:endParaRPr lang="zh-CN" altLang="en-US" sz="2800" dirty="0">
              <a:sym typeface="Symbol" pitchFamily="18" charset="2"/>
            </a:endParaRPr>
          </a:p>
          <a:p>
            <a:pPr lvl="1" algn="just">
              <a:spcBef>
                <a:spcPct val="50000"/>
              </a:spcBef>
              <a:buFontTx/>
              <a:buNone/>
            </a:pPr>
            <a:r>
              <a:rPr lang="zh-CN" altLang="en-US" sz="2800" dirty="0">
                <a:sym typeface="Symbol" pitchFamily="18" charset="2"/>
              </a:rPr>
              <a:t>则称</a:t>
            </a:r>
            <a:r>
              <a:rPr lang="en-US" altLang="zh-CN" sz="2800" dirty="0">
                <a:sym typeface="Symbol" pitchFamily="18" charset="2"/>
              </a:rPr>
              <a:t>t</a:t>
            </a:r>
            <a:r>
              <a:rPr lang="zh-CN" altLang="en-US" sz="2800" dirty="0">
                <a:sym typeface="Symbol" pitchFamily="18" charset="2"/>
              </a:rPr>
              <a:t>为</a:t>
            </a:r>
            <a:r>
              <a:rPr lang="en-US" altLang="zh-CN" sz="2800" dirty="0">
                <a:sym typeface="Symbol" pitchFamily="18" charset="2"/>
              </a:rPr>
              <a:t>NFA M</a:t>
            </a:r>
            <a:r>
              <a:rPr lang="zh-CN" altLang="en-US" sz="2800" dirty="0">
                <a:sym typeface="Symbol" pitchFamily="18" charset="2"/>
              </a:rPr>
              <a:t>所</a:t>
            </a:r>
            <a:r>
              <a:rPr lang="zh-CN" altLang="en-US" sz="2800" b="1" dirty="0">
                <a:sym typeface="Symbol" pitchFamily="18" charset="2"/>
              </a:rPr>
              <a:t>接受</a:t>
            </a:r>
            <a:r>
              <a:rPr lang="zh-CN" altLang="en-US" sz="2800" dirty="0">
                <a:sym typeface="Symbol" pitchFamily="18" charset="2"/>
              </a:rPr>
              <a:t>（</a:t>
            </a:r>
            <a:r>
              <a:rPr lang="zh-CN" altLang="en-US" sz="2800" b="1" dirty="0">
                <a:sym typeface="Symbol" pitchFamily="18" charset="2"/>
              </a:rPr>
              <a:t>识别</a:t>
            </a:r>
            <a:r>
              <a:rPr lang="zh-CN" altLang="en-US" sz="2800" dirty="0">
                <a:sym typeface="Symbol" pitchFamily="18" charset="2"/>
              </a:rPr>
              <a:t>）</a:t>
            </a:r>
          </a:p>
          <a:p>
            <a:pPr algn="just">
              <a:buFont typeface="Monotype Sorts" pitchFamily="2" charset="2"/>
              <a:buNone/>
            </a:pPr>
            <a:endParaRPr lang="zh-CN" altLang="en-US" dirty="0"/>
          </a:p>
        </p:txBody>
      </p:sp>
    </p:spTree>
  </p:cSld>
  <p:clrMapOvr>
    <a:masterClrMapping/>
  </p:clrMapOvr>
  <p:transition spd="med" advClick="0">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914400" y="609600"/>
            <a:ext cx="7848600" cy="762000"/>
          </a:xfrm>
        </p:spPr>
        <p:txBody>
          <a:bodyPr/>
          <a:lstStyle/>
          <a:p>
            <a:r>
              <a:rPr lang="zh-CN" altLang="en-US" sz="4000"/>
              <a:t/>
            </a:r>
            <a:br>
              <a:rPr lang="zh-CN" altLang="en-US" sz="4000"/>
            </a:br>
            <a:r>
              <a:rPr lang="zh-CN" altLang="en-US" sz="4000"/>
              <a:t> </a:t>
            </a:r>
            <a:r>
              <a:rPr lang="zh-CN" altLang="en-US" sz="3200">
                <a:latin typeface="方正舒体" pitchFamily="2" charset="-122"/>
                <a:ea typeface="方正舒体" pitchFamily="2" charset="-122"/>
              </a:rPr>
              <a:t>∑*上的符号串</a:t>
            </a:r>
            <a:r>
              <a:rPr lang="en-US" altLang="zh-CN" sz="3200">
                <a:latin typeface="方正舒体" pitchFamily="2" charset="-122"/>
                <a:ea typeface="方正舒体" pitchFamily="2" charset="-122"/>
              </a:rPr>
              <a:t>t</a:t>
            </a:r>
            <a:r>
              <a:rPr lang="zh-CN" altLang="en-US" sz="3200">
                <a:latin typeface="方正舒体" pitchFamily="2" charset="-122"/>
                <a:ea typeface="方正舒体" pitchFamily="2" charset="-122"/>
              </a:rPr>
              <a:t>被</a:t>
            </a:r>
            <a:r>
              <a:rPr lang="en-US" altLang="zh-CN" sz="3200">
                <a:latin typeface="方正舒体" pitchFamily="2" charset="-122"/>
                <a:ea typeface="方正舒体" pitchFamily="2" charset="-122"/>
              </a:rPr>
              <a:t>NFA</a:t>
            </a:r>
            <a:r>
              <a:rPr lang="zh-CN" altLang="en-US" sz="3200">
                <a:latin typeface="方正舒体" pitchFamily="2" charset="-122"/>
                <a:ea typeface="方正舒体" pitchFamily="2" charset="-122"/>
              </a:rPr>
              <a:t> </a:t>
            </a:r>
            <a:r>
              <a:rPr lang="en-US" altLang="zh-CN" sz="3200">
                <a:latin typeface="方正舒体" pitchFamily="2" charset="-122"/>
                <a:ea typeface="方正舒体" pitchFamily="2" charset="-122"/>
              </a:rPr>
              <a:t>M</a:t>
            </a:r>
            <a:r>
              <a:rPr lang="zh-CN" altLang="en-US" sz="3200">
                <a:latin typeface="方正舒体" pitchFamily="2" charset="-122"/>
                <a:ea typeface="方正舒体" pitchFamily="2" charset="-122"/>
              </a:rPr>
              <a:t>接受也可以这样理解</a:t>
            </a:r>
            <a:r>
              <a:rPr lang="zh-CN" altLang="en-US" sz="4000"/>
              <a:t/>
            </a:r>
            <a:br>
              <a:rPr lang="zh-CN" altLang="en-US" sz="4000"/>
            </a:br>
            <a:endParaRPr lang="zh-CN" altLang="en-US" sz="4000"/>
          </a:p>
        </p:txBody>
      </p:sp>
      <p:sp>
        <p:nvSpPr>
          <p:cNvPr id="174083" name="Rectangle 3"/>
          <p:cNvSpPr>
            <a:spLocks noGrp="1" noChangeArrowheads="1"/>
          </p:cNvSpPr>
          <p:nvPr>
            <p:ph type="body" idx="1"/>
          </p:nvPr>
        </p:nvSpPr>
        <p:spPr>
          <a:xfrm>
            <a:off x="285720" y="2143116"/>
            <a:ext cx="8643966" cy="4500594"/>
          </a:xfrm>
        </p:spPr>
        <p:txBody>
          <a:bodyPr/>
          <a:lstStyle/>
          <a:p>
            <a:pPr algn="just">
              <a:lnSpc>
                <a:spcPct val="150000"/>
              </a:lnSpc>
              <a:buFont typeface="Monotype Sorts" pitchFamily="2" charset="2"/>
              <a:buNone/>
            </a:pPr>
            <a:r>
              <a:rPr lang="zh-CN" altLang="en-US" dirty="0"/>
              <a:t>    对于</a:t>
            </a:r>
            <a:r>
              <a:rPr lang="en-US" altLang="zh-CN" dirty="0">
                <a:latin typeface="Arial" charset="0"/>
                <a:cs typeface="Arial" charset="0"/>
              </a:rPr>
              <a:t>Σ</a:t>
            </a:r>
            <a:r>
              <a:rPr lang="en-US" altLang="zh-CN" dirty="0"/>
              <a:t>﹡</a:t>
            </a:r>
            <a:r>
              <a:rPr lang="zh-CN" altLang="en-US" dirty="0"/>
              <a:t>中的任何一个串</a:t>
            </a:r>
            <a:r>
              <a:rPr lang="en-US" altLang="zh-CN" dirty="0"/>
              <a:t>t，</a:t>
            </a:r>
            <a:r>
              <a:rPr lang="zh-CN" altLang="en-US" dirty="0"/>
              <a:t>若存在一条从某一初态</a:t>
            </a:r>
            <a:r>
              <a:rPr lang="zh-CN" altLang="en-US" dirty="0" smtClean="0"/>
              <a:t>结点到</a:t>
            </a:r>
            <a:r>
              <a:rPr lang="zh-CN" altLang="en-US" dirty="0"/>
              <a:t>某一终态</a:t>
            </a:r>
            <a:r>
              <a:rPr lang="zh-CN" altLang="en-US" dirty="0" smtClean="0"/>
              <a:t>结点的道路</a:t>
            </a:r>
            <a:r>
              <a:rPr lang="zh-CN" altLang="en-US" dirty="0"/>
              <a:t>，且这条道路上所有弧的标记字依序连接成的串(不理采那些标记为</a:t>
            </a:r>
            <a:r>
              <a:rPr lang="en-US" altLang="zh-CN" dirty="0">
                <a:latin typeface="Arial" charset="0"/>
                <a:cs typeface="Arial" charset="0"/>
              </a:rPr>
              <a:t>ε</a:t>
            </a:r>
            <a:r>
              <a:rPr lang="zh-CN" altLang="en-US" dirty="0"/>
              <a:t>的弧)等于</a:t>
            </a:r>
            <a:r>
              <a:rPr lang="en-US" altLang="zh-CN" dirty="0"/>
              <a:t>t，</a:t>
            </a:r>
            <a:r>
              <a:rPr lang="zh-CN" altLang="en-US" dirty="0"/>
              <a:t>则称</a:t>
            </a:r>
            <a:r>
              <a:rPr lang="en-US" altLang="zh-CN" dirty="0"/>
              <a:t>t</a:t>
            </a:r>
            <a:r>
              <a:rPr lang="zh-CN" altLang="en-US" dirty="0"/>
              <a:t>可为</a:t>
            </a:r>
            <a:r>
              <a:rPr lang="en-US" altLang="zh-CN" dirty="0"/>
              <a:t>NFA M</a:t>
            </a:r>
            <a:r>
              <a:rPr lang="zh-CN" altLang="en-US" dirty="0"/>
              <a:t>所识别(读出或接受)。若</a:t>
            </a:r>
            <a:r>
              <a:rPr lang="en-US" altLang="zh-CN" dirty="0"/>
              <a:t>M</a:t>
            </a:r>
            <a:r>
              <a:rPr lang="zh-CN" altLang="en-US" dirty="0"/>
              <a:t>的某些</a:t>
            </a:r>
            <a:r>
              <a:rPr lang="zh-CN" altLang="en-US" dirty="0" smtClean="0"/>
              <a:t>结点既是</a:t>
            </a:r>
            <a:r>
              <a:rPr lang="zh-CN" altLang="en-US" dirty="0"/>
              <a:t>初态</a:t>
            </a:r>
            <a:r>
              <a:rPr lang="zh-CN" altLang="en-US" dirty="0" smtClean="0"/>
              <a:t>结点又是</a:t>
            </a:r>
            <a:r>
              <a:rPr lang="zh-CN" altLang="en-US" dirty="0"/>
              <a:t>终态</a:t>
            </a:r>
            <a:r>
              <a:rPr lang="zh-CN" altLang="en-US" dirty="0" smtClean="0"/>
              <a:t>结点，</a:t>
            </a:r>
            <a:r>
              <a:rPr lang="zh-CN" altLang="en-US" dirty="0"/>
              <a:t>或者存在一条从某个初态</a:t>
            </a:r>
            <a:r>
              <a:rPr lang="zh-CN" altLang="en-US" dirty="0" smtClean="0"/>
              <a:t>结点到</a:t>
            </a:r>
            <a:r>
              <a:rPr lang="zh-CN" altLang="en-US" dirty="0"/>
              <a:t>某个终态</a:t>
            </a:r>
            <a:r>
              <a:rPr lang="zh-CN" altLang="en-US" dirty="0" smtClean="0"/>
              <a:t>结点的</a:t>
            </a:r>
            <a:r>
              <a:rPr lang="zh-CN" altLang="en-US" dirty="0"/>
              <a:t>道路,其上所有弧的标记均为</a:t>
            </a:r>
            <a:r>
              <a:rPr lang="en-US" altLang="zh-CN" dirty="0">
                <a:latin typeface="Arial" charset="0"/>
                <a:cs typeface="Arial" charset="0"/>
              </a:rPr>
              <a:t>ε</a:t>
            </a:r>
            <a:r>
              <a:rPr lang="zh-CN" altLang="en-US" dirty="0"/>
              <a:t>，那么空字可为</a:t>
            </a:r>
            <a:r>
              <a:rPr lang="en-US" altLang="zh-CN" dirty="0"/>
              <a:t>M</a:t>
            </a:r>
            <a:r>
              <a:rPr lang="zh-CN" altLang="en-US" dirty="0"/>
              <a:t>所接受。</a:t>
            </a:r>
          </a:p>
          <a:p>
            <a:pPr>
              <a:lnSpc>
                <a:spcPct val="90000"/>
              </a:lnSpc>
            </a:pPr>
            <a:endParaRPr lang="zh-CN" altLang="en-US" dirty="0"/>
          </a:p>
        </p:txBody>
      </p:sp>
    </p:spTree>
  </p:cSld>
  <p:clrMapOvr>
    <a:masterClrMapping/>
  </p:clrMapOvr>
  <p:transition spd="med" advClick="0">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7653"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7654"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7655"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graphicFrame>
        <p:nvGraphicFramePr>
          <p:cNvPr id="27650" name="Object 6"/>
          <p:cNvGraphicFramePr>
            <a:graphicFrameLocks noChangeAspect="1"/>
          </p:cNvGraphicFramePr>
          <p:nvPr/>
        </p:nvGraphicFramePr>
        <p:xfrm>
          <a:off x="819150" y="2276475"/>
          <a:ext cx="4495800" cy="1352550"/>
        </p:xfrm>
        <a:graphic>
          <a:graphicData uri="http://schemas.openxmlformats.org/presentationml/2006/ole">
            <p:oleObj spid="_x0000_s603138" name="VISIO" r:id="rId3" imgW="3587040" imgH="1077480" progId="Visio.Drawing.11">
              <p:embed/>
            </p:oleObj>
          </a:graphicData>
        </a:graphic>
      </p:graphicFrame>
      <p:sp>
        <p:nvSpPr>
          <p:cNvPr id="366599" name="Text Box 7"/>
          <p:cNvSpPr txBox="1">
            <a:spLocks noChangeArrowheads="1"/>
          </p:cNvSpPr>
          <p:nvPr/>
        </p:nvSpPr>
        <p:spPr bwMode="auto">
          <a:xfrm>
            <a:off x="8316913" y="2663825"/>
            <a:ext cx="484187" cy="519113"/>
          </a:xfrm>
          <a:prstGeom prst="rect">
            <a:avLst/>
          </a:prstGeom>
          <a:noFill/>
          <a:ln w="9525">
            <a:noFill/>
            <a:miter lim="800000"/>
            <a:headEnd/>
            <a:tailEnd/>
          </a:ln>
        </p:spPr>
        <p:txBody>
          <a:bodyPr wrap="none">
            <a:spAutoFit/>
          </a:bodyPr>
          <a:lstStyle/>
          <a:p>
            <a:pPr>
              <a:buFontTx/>
              <a:buNone/>
            </a:pPr>
            <a:r>
              <a:rPr lang="en-US" altLang="zh-CN" sz="2800" b="0">
                <a:solidFill>
                  <a:srgbClr val="800080"/>
                </a:solidFill>
                <a:latin typeface="Times New Roman" pitchFamily="18" charset="0"/>
                <a:ea typeface="宋体" pitchFamily="2" charset="-122"/>
                <a:sym typeface="Wingdings" pitchFamily="2" charset="2"/>
              </a:rPr>
              <a:t></a:t>
            </a:r>
            <a:endParaRPr lang="en-US" altLang="zh-CN" sz="2800" b="0">
              <a:solidFill>
                <a:srgbClr val="800080"/>
              </a:solidFill>
              <a:latin typeface="Times New Roman" pitchFamily="18" charset="0"/>
              <a:ea typeface="宋体" pitchFamily="2" charset="-122"/>
            </a:endParaRPr>
          </a:p>
        </p:txBody>
      </p:sp>
      <p:graphicFrame>
        <p:nvGraphicFramePr>
          <p:cNvPr id="27651" name="Object 8"/>
          <p:cNvGraphicFramePr>
            <a:graphicFrameLocks noChangeAspect="1"/>
          </p:cNvGraphicFramePr>
          <p:nvPr/>
        </p:nvGraphicFramePr>
        <p:xfrm>
          <a:off x="6076950" y="2709863"/>
          <a:ext cx="2209800" cy="473075"/>
        </p:xfrm>
        <a:graphic>
          <a:graphicData uri="http://schemas.openxmlformats.org/presentationml/2006/ole">
            <p:oleObj spid="_x0000_s603139" name="VISIO" r:id="rId4" imgW="1766160" imgH="377640" progId="Visio.Drawing.11">
              <p:embed/>
            </p:oleObj>
          </a:graphicData>
        </a:graphic>
      </p:graphicFrame>
      <p:sp>
        <p:nvSpPr>
          <p:cNvPr id="366601" name="Text Box 9"/>
          <p:cNvSpPr txBox="1">
            <a:spLocks noChangeArrowheads="1"/>
          </p:cNvSpPr>
          <p:nvPr/>
        </p:nvSpPr>
        <p:spPr bwMode="auto">
          <a:xfrm>
            <a:off x="5219700" y="5573713"/>
            <a:ext cx="484188" cy="519112"/>
          </a:xfrm>
          <a:prstGeom prst="rect">
            <a:avLst/>
          </a:prstGeom>
          <a:noFill/>
          <a:ln w="9525">
            <a:noFill/>
            <a:miter lim="800000"/>
            <a:headEnd/>
            <a:tailEnd/>
          </a:ln>
        </p:spPr>
        <p:txBody>
          <a:bodyPr wrap="none">
            <a:spAutoFit/>
          </a:bodyPr>
          <a:lstStyle/>
          <a:p>
            <a:pPr>
              <a:buFontTx/>
              <a:buNone/>
            </a:pPr>
            <a:r>
              <a:rPr lang="en-US" altLang="zh-CN" sz="2800" b="0">
                <a:solidFill>
                  <a:srgbClr val="800080"/>
                </a:solidFill>
                <a:latin typeface="Times New Roman" pitchFamily="18" charset="0"/>
                <a:ea typeface="宋体" pitchFamily="2" charset="-122"/>
                <a:sym typeface="Wingdings" pitchFamily="2" charset="2"/>
              </a:rPr>
              <a:t></a:t>
            </a:r>
            <a:endParaRPr lang="en-US" altLang="zh-CN" sz="2800" b="0">
              <a:solidFill>
                <a:srgbClr val="800080"/>
              </a:solidFill>
              <a:latin typeface="Times New Roman" pitchFamily="18" charset="0"/>
              <a:ea typeface="宋体" pitchFamily="2" charset="-122"/>
            </a:endParaRPr>
          </a:p>
        </p:txBody>
      </p:sp>
      <p:grpSp>
        <p:nvGrpSpPr>
          <p:cNvPr id="2" name="Group 10"/>
          <p:cNvGrpSpPr>
            <a:grpSpLocks/>
          </p:cNvGrpSpPr>
          <p:nvPr/>
        </p:nvGrpSpPr>
        <p:grpSpPr bwMode="auto">
          <a:xfrm>
            <a:off x="2700338" y="5588000"/>
            <a:ext cx="2159000" cy="431800"/>
            <a:chOff x="3833" y="3430"/>
            <a:chExt cx="1360" cy="272"/>
          </a:xfrm>
        </p:grpSpPr>
        <p:sp>
          <p:nvSpPr>
            <p:cNvPr id="27717" name="Line 11"/>
            <p:cNvSpPr>
              <a:spLocks noChangeShapeType="1"/>
            </p:cNvSpPr>
            <p:nvPr/>
          </p:nvSpPr>
          <p:spPr bwMode="auto">
            <a:xfrm>
              <a:off x="3833" y="3430"/>
              <a:ext cx="0" cy="272"/>
            </a:xfrm>
            <a:prstGeom prst="line">
              <a:avLst/>
            </a:prstGeom>
            <a:noFill/>
            <a:ln w="9525">
              <a:solidFill>
                <a:srgbClr val="800080"/>
              </a:solidFill>
              <a:round/>
              <a:headEnd/>
              <a:tailEnd/>
            </a:ln>
          </p:spPr>
          <p:txBody>
            <a:bodyPr>
              <a:spAutoFit/>
            </a:bodyPr>
            <a:lstStyle/>
            <a:p>
              <a:endParaRPr lang="zh-CN" altLang="en-US"/>
            </a:p>
          </p:txBody>
        </p:sp>
        <p:sp>
          <p:nvSpPr>
            <p:cNvPr id="27718" name="Line 12"/>
            <p:cNvSpPr>
              <a:spLocks noChangeShapeType="1"/>
            </p:cNvSpPr>
            <p:nvPr/>
          </p:nvSpPr>
          <p:spPr bwMode="auto">
            <a:xfrm>
              <a:off x="4105" y="3430"/>
              <a:ext cx="0" cy="272"/>
            </a:xfrm>
            <a:prstGeom prst="line">
              <a:avLst/>
            </a:prstGeom>
            <a:noFill/>
            <a:ln w="9525">
              <a:solidFill>
                <a:srgbClr val="800080"/>
              </a:solidFill>
              <a:round/>
              <a:headEnd/>
              <a:tailEnd/>
            </a:ln>
          </p:spPr>
          <p:txBody>
            <a:bodyPr>
              <a:spAutoFit/>
            </a:bodyPr>
            <a:lstStyle/>
            <a:p>
              <a:endParaRPr lang="zh-CN" altLang="en-US"/>
            </a:p>
          </p:txBody>
        </p:sp>
        <p:sp>
          <p:nvSpPr>
            <p:cNvPr id="27719" name="Line 13"/>
            <p:cNvSpPr>
              <a:spLocks noChangeShapeType="1"/>
            </p:cNvSpPr>
            <p:nvPr/>
          </p:nvSpPr>
          <p:spPr bwMode="auto">
            <a:xfrm>
              <a:off x="4377" y="3430"/>
              <a:ext cx="0" cy="272"/>
            </a:xfrm>
            <a:prstGeom prst="line">
              <a:avLst/>
            </a:prstGeom>
            <a:noFill/>
            <a:ln w="9525">
              <a:solidFill>
                <a:srgbClr val="800080"/>
              </a:solidFill>
              <a:round/>
              <a:headEnd/>
              <a:tailEnd/>
            </a:ln>
          </p:spPr>
          <p:txBody>
            <a:bodyPr>
              <a:spAutoFit/>
            </a:bodyPr>
            <a:lstStyle/>
            <a:p>
              <a:endParaRPr lang="zh-CN" altLang="en-US"/>
            </a:p>
          </p:txBody>
        </p:sp>
        <p:sp>
          <p:nvSpPr>
            <p:cNvPr id="27720" name="Line 14"/>
            <p:cNvSpPr>
              <a:spLocks noChangeShapeType="1"/>
            </p:cNvSpPr>
            <p:nvPr/>
          </p:nvSpPr>
          <p:spPr bwMode="auto">
            <a:xfrm>
              <a:off x="4649" y="3430"/>
              <a:ext cx="0" cy="272"/>
            </a:xfrm>
            <a:prstGeom prst="line">
              <a:avLst/>
            </a:prstGeom>
            <a:noFill/>
            <a:ln w="9525">
              <a:solidFill>
                <a:srgbClr val="800080"/>
              </a:solidFill>
              <a:round/>
              <a:headEnd/>
              <a:tailEnd/>
            </a:ln>
          </p:spPr>
          <p:txBody>
            <a:bodyPr>
              <a:spAutoFit/>
            </a:bodyPr>
            <a:lstStyle/>
            <a:p>
              <a:endParaRPr lang="zh-CN" altLang="en-US"/>
            </a:p>
          </p:txBody>
        </p:sp>
        <p:sp>
          <p:nvSpPr>
            <p:cNvPr id="27721" name="Line 15"/>
            <p:cNvSpPr>
              <a:spLocks noChangeShapeType="1"/>
            </p:cNvSpPr>
            <p:nvPr/>
          </p:nvSpPr>
          <p:spPr bwMode="auto">
            <a:xfrm>
              <a:off x="4921" y="3430"/>
              <a:ext cx="0" cy="272"/>
            </a:xfrm>
            <a:prstGeom prst="line">
              <a:avLst/>
            </a:prstGeom>
            <a:noFill/>
            <a:ln w="9525">
              <a:solidFill>
                <a:srgbClr val="800080"/>
              </a:solidFill>
              <a:round/>
              <a:headEnd/>
              <a:tailEnd/>
            </a:ln>
          </p:spPr>
          <p:txBody>
            <a:bodyPr>
              <a:spAutoFit/>
            </a:bodyPr>
            <a:lstStyle/>
            <a:p>
              <a:endParaRPr lang="zh-CN" altLang="en-US"/>
            </a:p>
          </p:txBody>
        </p:sp>
        <p:sp>
          <p:nvSpPr>
            <p:cNvPr id="27722" name="Line 16"/>
            <p:cNvSpPr>
              <a:spLocks noChangeShapeType="1"/>
            </p:cNvSpPr>
            <p:nvPr/>
          </p:nvSpPr>
          <p:spPr bwMode="auto">
            <a:xfrm>
              <a:off x="5193" y="3430"/>
              <a:ext cx="0" cy="272"/>
            </a:xfrm>
            <a:prstGeom prst="line">
              <a:avLst/>
            </a:prstGeom>
            <a:noFill/>
            <a:ln w="9525">
              <a:solidFill>
                <a:srgbClr val="800080"/>
              </a:solidFill>
              <a:round/>
              <a:headEnd/>
              <a:tailEnd/>
            </a:ln>
          </p:spPr>
          <p:txBody>
            <a:bodyPr>
              <a:spAutoFit/>
            </a:bodyPr>
            <a:lstStyle/>
            <a:p>
              <a:endParaRPr lang="zh-CN" altLang="en-US"/>
            </a:p>
          </p:txBody>
        </p:sp>
        <p:sp>
          <p:nvSpPr>
            <p:cNvPr id="27723" name="Line 17"/>
            <p:cNvSpPr>
              <a:spLocks noChangeShapeType="1"/>
            </p:cNvSpPr>
            <p:nvPr/>
          </p:nvSpPr>
          <p:spPr bwMode="auto">
            <a:xfrm>
              <a:off x="3833" y="3430"/>
              <a:ext cx="1360" cy="0"/>
            </a:xfrm>
            <a:prstGeom prst="line">
              <a:avLst/>
            </a:prstGeom>
            <a:noFill/>
            <a:ln w="9525">
              <a:solidFill>
                <a:srgbClr val="800080"/>
              </a:solidFill>
              <a:round/>
              <a:headEnd/>
              <a:tailEnd/>
            </a:ln>
          </p:spPr>
          <p:txBody>
            <a:bodyPr>
              <a:spAutoFit/>
            </a:bodyPr>
            <a:lstStyle/>
            <a:p>
              <a:endParaRPr lang="zh-CN" altLang="en-US"/>
            </a:p>
          </p:txBody>
        </p:sp>
        <p:sp>
          <p:nvSpPr>
            <p:cNvPr id="27724" name="Line 18"/>
            <p:cNvSpPr>
              <a:spLocks noChangeShapeType="1"/>
            </p:cNvSpPr>
            <p:nvPr/>
          </p:nvSpPr>
          <p:spPr bwMode="auto">
            <a:xfrm>
              <a:off x="3833" y="3702"/>
              <a:ext cx="1360" cy="0"/>
            </a:xfrm>
            <a:prstGeom prst="line">
              <a:avLst/>
            </a:prstGeom>
            <a:noFill/>
            <a:ln w="9525">
              <a:solidFill>
                <a:srgbClr val="800080"/>
              </a:solidFill>
              <a:round/>
              <a:headEnd/>
              <a:tailEnd/>
            </a:ln>
          </p:spPr>
          <p:txBody>
            <a:bodyPr>
              <a:spAutoFit/>
            </a:bodyPr>
            <a:lstStyle/>
            <a:p>
              <a:endParaRPr lang="zh-CN" altLang="en-US"/>
            </a:p>
          </p:txBody>
        </p:sp>
        <p:sp>
          <p:nvSpPr>
            <p:cNvPr id="27725" name="Text Box 19"/>
            <p:cNvSpPr txBox="1">
              <a:spLocks noChangeArrowheads="1"/>
            </p:cNvSpPr>
            <p:nvPr/>
          </p:nvSpPr>
          <p:spPr bwMode="auto">
            <a:xfrm>
              <a:off x="3878" y="3430"/>
              <a:ext cx="205" cy="250"/>
            </a:xfrm>
            <a:prstGeom prst="rect">
              <a:avLst/>
            </a:prstGeom>
            <a:noFill/>
            <a:ln w="9525">
              <a:noFill/>
              <a:miter lim="800000"/>
              <a:headEnd/>
              <a:tailEnd/>
            </a:ln>
          </p:spPr>
          <p:txBody>
            <a:bodyPr wrap="none">
              <a:spAutoFit/>
            </a:bodyPr>
            <a:lstStyle/>
            <a:p>
              <a:pPr>
                <a:buFontTx/>
                <a:buNone/>
              </a:pPr>
              <a:r>
                <a:rPr lang="en-US" altLang="zh-CN" sz="2000" i="1">
                  <a:solidFill>
                    <a:srgbClr val="800080"/>
                  </a:solidFill>
                  <a:ea typeface="宋体" pitchFamily="2" charset="-122"/>
                </a:rPr>
                <a:t>0</a:t>
              </a:r>
            </a:p>
          </p:txBody>
        </p:sp>
        <p:sp>
          <p:nvSpPr>
            <p:cNvPr id="27726" name="Text Box 20"/>
            <p:cNvSpPr txBox="1">
              <a:spLocks noChangeArrowheads="1"/>
            </p:cNvSpPr>
            <p:nvPr/>
          </p:nvSpPr>
          <p:spPr bwMode="auto">
            <a:xfrm>
              <a:off x="4150" y="3430"/>
              <a:ext cx="205" cy="250"/>
            </a:xfrm>
            <a:prstGeom prst="rect">
              <a:avLst/>
            </a:prstGeom>
            <a:noFill/>
            <a:ln w="9525">
              <a:noFill/>
              <a:miter lim="800000"/>
              <a:headEnd/>
              <a:tailEnd/>
            </a:ln>
          </p:spPr>
          <p:txBody>
            <a:bodyPr wrap="none">
              <a:spAutoFit/>
            </a:bodyPr>
            <a:lstStyle/>
            <a:p>
              <a:pPr>
                <a:buFontTx/>
                <a:buNone/>
              </a:pPr>
              <a:r>
                <a:rPr lang="en-US" altLang="zh-CN" sz="2000" i="1">
                  <a:solidFill>
                    <a:srgbClr val="800080"/>
                  </a:solidFill>
                  <a:ea typeface="宋体" pitchFamily="2" charset="-122"/>
                </a:rPr>
                <a:t>1</a:t>
              </a:r>
            </a:p>
          </p:txBody>
        </p:sp>
        <p:sp>
          <p:nvSpPr>
            <p:cNvPr id="27727" name="Text Box 21"/>
            <p:cNvSpPr txBox="1">
              <a:spLocks noChangeArrowheads="1"/>
            </p:cNvSpPr>
            <p:nvPr/>
          </p:nvSpPr>
          <p:spPr bwMode="auto">
            <a:xfrm>
              <a:off x="4422" y="3430"/>
              <a:ext cx="205" cy="250"/>
            </a:xfrm>
            <a:prstGeom prst="rect">
              <a:avLst/>
            </a:prstGeom>
            <a:noFill/>
            <a:ln w="9525">
              <a:noFill/>
              <a:miter lim="800000"/>
              <a:headEnd/>
              <a:tailEnd/>
            </a:ln>
          </p:spPr>
          <p:txBody>
            <a:bodyPr wrap="none">
              <a:spAutoFit/>
            </a:bodyPr>
            <a:lstStyle/>
            <a:p>
              <a:pPr>
                <a:buFontTx/>
                <a:buNone/>
              </a:pPr>
              <a:r>
                <a:rPr lang="en-US" altLang="zh-CN" sz="2000" i="1">
                  <a:solidFill>
                    <a:srgbClr val="800080"/>
                  </a:solidFill>
                  <a:ea typeface="宋体" pitchFamily="2" charset="-122"/>
                </a:rPr>
                <a:t>0</a:t>
              </a:r>
            </a:p>
          </p:txBody>
        </p:sp>
        <p:sp>
          <p:nvSpPr>
            <p:cNvPr id="27728" name="Text Box 22"/>
            <p:cNvSpPr txBox="1">
              <a:spLocks noChangeArrowheads="1"/>
            </p:cNvSpPr>
            <p:nvPr/>
          </p:nvSpPr>
          <p:spPr bwMode="auto">
            <a:xfrm>
              <a:off x="4671" y="3430"/>
              <a:ext cx="205" cy="250"/>
            </a:xfrm>
            <a:prstGeom prst="rect">
              <a:avLst/>
            </a:prstGeom>
            <a:noFill/>
            <a:ln w="9525">
              <a:noFill/>
              <a:miter lim="800000"/>
              <a:headEnd/>
              <a:tailEnd/>
            </a:ln>
          </p:spPr>
          <p:txBody>
            <a:bodyPr wrap="none">
              <a:spAutoFit/>
            </a:bodyPr>
            <a:lstStyle/>
            <a:p>
              <a:pPr>
                <a:buFontTx/>
                <a:buNone/>
              </a:pPr>
              <a:r>
                <a:rPr lang="en-US" altLang="zh-CN" sz="2000" i="1">
                  <a:solidFill>
                    <a:srgbClr val="800080"/>
                  </a:solidFill>
                  <a:ea typeface="宋体" pitchFamily="2" charset="-122"/>
                </a:rPr>
                <a:t>0</a:t>
              </a:r>
            </a:p>
          </p:txBody>
        </p:sp>
        <p:sp>
          <p:nvSpPr>
            <p:cNvPr id="27729" name="Text Box 23"/>
            <p:cNvSpPr txBox="1">
              <a:spLocks noChangeArrowheads="1"/>
            </p:cNvSpPr>
            <p:nvPr/>
          </p:nvSpPr>
          <p:spPr bwMode="auto">
            <a:xfrm>
              <a:off x="4943" y="3430"/>
              <a:ext cx="205" cy="250"/>
            </a:xfrm>
            <a:prstGeom prst="rect">
              <a:avLst/>
            </a:prstGeom>
            <a:noFill/>
            <a:ln w="9525">
              <a:noFill/>
              <a:miter lim="800000"/>
              <a:headEnd/>
              <a:tailEnd/>
            </a:ln>
          </p:spPr>
          <p:txBody>
            <a:bodyPr wrap="none">
              <a:spAutoFit/>
            </a:bodyPr>
            <a:lstStyle/>
            <a:p>
              <a:pPr>
                <a:buFontTx/>
                <a:buNone/>
              </a:pPr>
              <a:r>
                <a:rPr lang="en-US" altLang="zh-CN" sz="2000" i="1">
                  <a:solidFill>
                    <a:srgbClr val="800080"/>
                  </a:solidFill>
                  <a:ea typeface="宋体" pitchFamily="2" charset="-122"/>
                </a:rPr>
                <a:t>1</a:t>
              </a:r>
            </a:p>
          </p:txBody>
        </p:sp>
      </p:grpSp>
      <p:grpSp>
        <p:nvGrpSpPr>
          <p:cNvPr id="3" name="Group 24"/>
          <p:cNvGrpSpPr>
            <a:grpSpLocks/>
          </p:cNvGrpSpPr>
          <p:nvPr/>
        </p:nvGrpSpPr>
        <p:grpSpPr bwMode="auto">
          <a:xfrm>
            <a:off x="2681288" y="4724400"/>
            <a:ext cx="2159000" cy="431800"/>
            <a:chOff x="1689" y="2886"/>
            <a:chExt cx="1360" cy="272"/>
          </a:xfrm>
        </p:grpSpPr>
        <p:sp>
          <p:nvSpPr>
            <p:cNvPr id="27704" name="Line 25"/>
            <p:cNvSpPr>
              <a:spLocks noChangeShapeType="1"/>
            </p:cNvSpPr>
            <p:nvPr/>
          </p:nvSpPr>
          <p:spPr bwMode="auto">
            <a:xfrm>
              <a:off x="1689" y="2886"/>
              <a:ext cx="0" cy="272"/>
            </a:xfrm>
            <a:prstGeom prst="line">
              <a:avLst/>
            </a:prstGeom>
            <a:noFill/>
            <a:ln w="9525">
              <a:solidFill>
                <a:srgbClr val="800080"/>
              </a:solidFill>
              <a:round/>
              <a:headEnd/>
              <a:tailEnd/>
            </a:ln>
          </p:spPr>
          <p:txBody>
            <a:bodyPr>
              <a:spAutoFit/>
            </a:bodyPr>
            <a:lstStyle/>
            <a:p>
              <a:endParaRPr lang="zh-CN" altLang="en-US"/>
            </a:p>
          </p:txBody>
        </p:sp>
        <p:sp>
          <p:nvSpPr>
            <p:cNvPr id="27705" name="Line 26"/>
            <p:cNvSpPr>
              <a:spLocks noChangeShapeType="1"/>
            </p:cNvSpPr>
            <p:nvPr/>
          </p:nvSpPr>
          <p:spPr bwMode="auto">
            <a:xfrm>
              <a:off x="1961" y="2886"/>
              <a:ext cx="0" cy="272"/>
            </a:xfrm>
            <a:prstGeom prst="line">
              <a:avLst/>
            </a:prstGeom>
            <a:noFill/>
            <a:ln w="9525">
              <a:solidFill>
                <a:srgbClr val="800080"/>
              </a:solidFill>
              <a:round/>
              <a:headEnd/>
              <a:tailEnd/>
            </a:ln>
          </p:spPr>
          <p:txBody>
            <a:bodyPr>
              <a:spAutoFit/>
            </a:bodyPr>
            <a:lstStyle/>
            <a:p>
              <a:endParaRPr lang="zh-CN" altLang="en-US"/>
            </a:p>
          </p:txBody>
        </p:sp>
        <p:sp>
          <p:nvSpPr>
            <p:cNvPr id="27706" name="Line 27"/>
            <p:cNvSpPr>
              <a:spLocks noChangeShapeType="1"/>
            </p:cNvSpPr>
            <p:nvPr/>
          </p:nvSpPr>
          <p:spPr bwMode="auto">
            <a:xfrm>
              <a:off x="2233" y="2886"/>
              <a:ext cx="0" cy="272"/>
            </a:xfrm>
            <a:prstGeom prst="line">
              <a:avLst/>
            </a:prstGeom>
            <a:noFill/>
            <a:ln w="9525">
              <a:solidFill>
                <a:srgbClr val="800080"/>
              </a:solidFill>
              <a:round/>
              <a:headEnd/>
              <a:tailEnd/>
            </a:ln>
          </p:spPr>
          <p:txBody>
            <a:bodyPr>
              <a:spAutoFit/>
            </a:bodyPr>
            <a:lstStyle/>
            <a:p>
              <a:endParaRPr lang="zh-CN" altLang="en-US"/>
            </a:p>
          </p:txBody>
        </p:sp>
        <p:sp>
          <p:nvSpPr>
            <p:cNvPr id="27707" name="Line 28"/>
            <p:cNvSpPr>
              <a:spLocks noChangeShapeType="1"/>
            </p:cNvSpPr>
            <p:nvPr/>
          </p:nvSpPr>
          <p:spPr bwMode="auto">
            <a:xfrm>
              <a:off x="2505" y="2886"/>
              <a:ext cx="0" cy="272"/>
            </a:xfrm>
            <a:prstGeom prst="line">
              <a:avLst/>
            </a:prstGeom>
            <a:noFill/>
            <a:ln w="9525">
              <a:solidFill>
                <a:srgbClr val="800080"/>
              </a:solidFill>
              <a:round/>
              <a:headEnd/>
              <a:tailEnd/>
            </a:ln>
          </p:spPr>
          <p:txBody>
            <a:bodyPr>
              <a:spAutoFit/>
            </a:bodyPr>
            <a:lstStyle/>
            <a:p>
              <a:endParaRPr lang="zh-CN" altLang="en-US"/>
            </a:p>
          </p:txBody>
        </p:sp>
        <p:sp>
          <p:nvSpPr>
            <p:cNvPr id="27708" name="Line 29"/>
            <p:cNvSpPr>
              <a:spLocks noChangeShapeType="1"/>
            </p:cNvSpPr>
            <p:nvPr/>
          </p:nvSpPr>
          <p:spPr bwMode="auto">
            <a:xfrm>
              <a:off x="2777" y="2886"/>
              <a:ext cx="0" cy="272"/>
            </a:xfrm>
            <a:prstGeom prst="line">
              <a:avLst/>
            </a:prstGeom>
            <a:noFill/>
            <a:ln w="9525">
              <a:solidFill>
                <a:srgbClr val="800080"/>
              </a:solidFill>
              <a:round/>
              <a:headEnd/>
              <a:tailEnd/>
            </a:ln>
          </p:spPr>
          <p:txBody>
            <a:bodyPr>
              <a:spAutoFit/>
            </a:bodyPr>
            <a:lstStyle/>
            <a:p>
              <a:endParaRPr lang="zh-CN" altLang="en-US"/>
            </a:p>
          </p:txBody>
        </p:sp>
        <p:sp>
          <p:nvSpPr>
            <p:cNvPr id="27709" name="Line 30"/>
            <p:cNvSpPr>
              <a:spLocks noChangeShapeType="1"/>
            </p:cNvSpPr>
            <p:nvPr/>
          </p:nvSpPr>
          <p:spPr bwMode="auto">
            <a:xfrm>
              <a:off x="3049" y="2886"/>
              <a:ext cx="0" cy="272"/>
            </a:xfrm>
            <a:prstGeom prst="line">
              <a:avLst/>
            </a:prstGeom>
            <a:noFill/>
            <a:ln w="9525">
              <a:solidFill>
                <a:srgbClr val="800080"/>
              </a:solidFill>
              <a:round/>
              <a:headEnd/>
              <a:tailEnd/>
            </a:ln>
          </p:spPr>
          <p:txBody>
            <a:bodyPr>
              <a:spAutoFit/>
            </a:bodyPr>
            <a:lstStyle/>
            <a:p>
              <a:endParaRPr lang="zh-CN" altLang="en-US"/>
            </a:p>
          </p:txBody>
        </p:sp>
        <p:sp>
          <p:nvSpPr>
            <p:cNvPr id="27710" name="Line 31"/>
            <p:cNvSpPr>
              <a:spLocks noChangeShapeType="1"/>
            </p:cNvSpPr>
            <p:nvPr/>
          </p:nvSpPr>
          <p:spPr bwMode="auto">
            <a:xfrm>
              <a:off x="1689" y="2886"/>
              <a:ext cx="1360" cy="0"/>
            </a:xfrm>
            <a:prstGeom prst="line">
              <a:avLst/>
            </a:prstGeom>
            <a:noFill/>
            <a:ln w="9525">
              <a:solidFill>
                <a:srgbClr val="800080"/>
              </a:solidFill>
              <a:round/>
              <a:headEnd/>
              <a:tailEnd/>
            </a:ln>
          </p:spPr>
          <p:txBody>
            <a:bodyPr>
              <a:spAutoFit/>
            </a:bodyPr>
            <a:lstStyle/>
            <a:p>
              <a:endParaRPr lang="zh-CN" altLang="en-US"/>
            </a:p>
          </p:txBody>
        </p:sp>
        <p:sp>
          <p:nvSpPr>
            <p:cNvPr id="27711" name="Line 32"/>
            <p:cNvSpPr>
              <a:spLocks noChangeShapeType="1"/>
            </p:cNvSpPr>
            <p:nvPr/>
          </p:nvSpPr>
          <p:spPr bwMode="auto">
            <a:xfrm>
              <a:off x="1689" y="3158"/>
              <a:ext cx="1360" cy="0"/>
            </a:xfrm>
            <a:prstGeom prst="line">
              <a:avLst/>
            </a:prstGeom>
            <a:noFill/>
            <a:ln w="9525">
              <a:solidFill>
                <a:srgbClr val="800080"/>
              </a:solidFill>
              <a:round/>
              <a:headEnd/>
              <a:tailEnd/>
            </a:ln>
          </p:spPr>
          <p:txBody>
            <a:bodyPr>
              <a:spAutoFit/>
            </a:bodyPr>
            <a:lstStyle/>
            <a:p>
              <a:endParaRPr lang="zh-CN" altLang="en-US"/>
            </a:p>
          </p:txBody>
        </p:sp>
        <p:sp>
          <p:nvSpPr>
            <p:cNvPr id="27712" name="Text Box 33"/>
            <p:cNvSpPr txBox="1">
              <a:spLocks noChangeArrowheads="1"/>
            </p:cNvSpPr>
            <p:nvPr/>
          </p:nvSpPr>
          <p:spPr bwMode="auto">
            <a:xfrm>
              <a:off x="1734" y="2886"/>
              <a:ext cx="205" cy="250"/>
            </a:xfrm>
            <a:prstGeom prst="rect">
              <a:avLst/>
            </a:prstGeom>
            <a:noFill/>
            <a:ln w="9525">
              <a:noFill/>
              <a:miter lim="800000"/>
              <a:headEnd/>
              <a:tailEnd/>
            </a:ln>
          </p:spPr>
          <p:txBody>
            <a:bodyPr wrap="none">
              <a:spAutoFit/>
            </a:bodyPr>
            <a:lstStyle/>
            <a:p>
              <a:pPr>
                <a:buFontTx/>
                <a:buNone/>
              </a:pPr>
              <a:r>
                <a:rPr lang="en-US" altLang="zh-CN" sz="2000" i="1">
                  <a:solidFill>
                    <a:srgbClr val="800080"/>
                  </a:solidFill>
                  <a:ea typeface="宋体" pitchFamily="2" charset="-122"/>
                </a:rPr>
                <a:t>1</a:t>
              </a:r>
            </a:p>
          </p:txBody>
        </p:sp>
        <p:sp>
          <p:nvSpPr>
            <p:cNvPr id="27713" name="Text Box 34"/>
            <p:cNvSpPr txBox="1">
              <a:spLocks noChangeArrowheads="1"/>
            </p:cNvSpPr>
            <p:nvPr/>
          </p:nvSpPr>
          <p:spPr bwMode="auto">
            <a:xfrm>
              <a:off x="2006" y="2886"/>
              <a:ext cx="205" cy="250"/>
            </a:xfrm>
            <a:prstGeom prst="rect">
              <a:avLst/>
            </a:prstGeom>
            <a:noFill/>
            <a:ln w="9525">
              <a:noFill/>
              <a:miter lim="800000"/>
              <a:headEnd/>
              <a:tailEnd/>
            </a:ln>
          </p:spPr>
          <p:txBody>
            <a:bodyPr wrap="none">
              <a:spAutoFit/>
            </a:bodyPr>
            <a:lstStyle/>
            <a:p>
              <a:pPr>
                <a:buFontTx/>
                <a:buNone/>
              </a:pPr>
              <a:r>
                <a:rPr lang="en-US" altLang="zh-CN" sz="2000" i="1">
                  <a:solidFill>
                    <a:srgbClr val="800080"/>
                  </a:solidFill>
                  <a:ea typeface="宋体" pitchFamily="2" charset="-122"/>
                </a:rPr>
                <a:t>1</a:t>
              </a:r>
            </a:p>
          </p:txBody>
        </p:sp>
        <p:sp>
          <p:nvSpPr>
            <p:cNvPr id="27714" name="Text Box 35"/>
            <p:cNvSpPr txBox="1">
              <a:spLocks noChangeArrowheads="1"/>
            </p:cNvSpPr>
            <p:nvPr/>
          </p:nvSpPr>
          <p:spPr bwMode="auto">
            <a:xfrm>
              <a:off x="2278" y="2886"/>
              <a:ext cx="205" cy="250"/>
            </a:xfrm>
            <a:prstGeom prst="rect">
              <a:avLst/>
            </a:prstGeom>
            <a:noFill/>
            <a:ln w="9525">
              <a:noFill/>
              <a:miter lim="800000"/>
              <a:headEnd/>
              <a:tailEnd/>
            </a:ln>
          </p:spPr>
          <p:txBody>
            <a:bodyPr wrap="none">
              <a:spAutoFit/>
            </a:bodyPr>
            <a:lstStyle/>
            <a:p>
              <a:pPr>
                <a:buFontTx/>
                <a:buNone/>
              </a:pPr>
              <a:r>
                <a:rPr lang="en-US" altLang="zh-CN" sz="2000" i="1">
                  <a:solidFill>
                    <a:srgbClr val="800080"/>
                  </a:solidFill>
                  <a:ea typeface="宋体" pitchFamily="2" charset="-122"/>
                </a:rPr>
                <a:t>0</a:t>
              </a:r>
            </a:p>
          </p:txBody>
        </p:sp>
        <p:sp>
          <p:nvSpPr>
            <p:cNvPr id="27715" name="Text Box 36"/>
            <p:cNvSpPr txBox="1">
              <a:spLocks noChangeArrowheads="1"/>
            </p:cNvSpPr>
            <p:nvPr/>
          </p:nvSpPr>
          <p:spPr bwMode="auto">
            <a:xfrm>
              <a:off x="2527" y="2886"/>
              <a:ext cx="205" cy="250"/>
            </a:xfrm>
            <a:prstGeom prst="rect">
              <a:avLst/>
            </a:prstGeom>
            <a:noFill/>
            <a:ln w="9525">
              <a:noFill/>
              <a:miter lim="800000"/>
              <a:headEnd/>
              <a:tailEnd/>
            </a:ln>
          </p:spPr>
          <p:txBody>
            <a:bodyPr wrap="none">
              <a:spAutoFit/>
            </a:bodyPr>
            <a:lstStyle/>
            <a:p>
              <a:pPr>
                <a:buFontTx/>
                <a:buNone/>
              </a:pPr>
              <a:r>
                <a:rPr lang="en-US" altLang="zh-CN" sz="2000" i="1">
                  <a:solidFill>
                    <a:srgbClr val="800080"/>
                  </a:solidFill>
                  <a:ea typeface="宋体" pitchFamily="2" charset="-122"/>
                </a:rPr>
                <a:t>1</a:t>
              </a:r>
            </a:p>
          </p:txBody>
        </p:sp>
        <p:sp>
          <p:nvSpPr>
            <p:cNvPr id="27716" name="Text Box 37"/>
            <p:cNvSpPr txBox="1">
              <a:spLocks noChangeArrowheads="1"/>
            </p:cNvSpPr>
            <p:nvPr/>
          </p:nvSpPr>
          <p:spPr bwMode="auto">
            <a:xfrm>
              <a:off x="2799" y="2886"/>
              <a:ext cx="205" cy="250"/>
            </a:xfrm>
            <a:prstGeom prst="rect">
              <a:avLst/>
            </a:prstGeom>
            <a:noFill/>
            <a:ln w="9525">
              <a:noFill/>
              <a:miter lim="800000"/>
              <a:headEnd/>
              <a:tailEnd/>
            </a:ln>
          </p:spPr>
          <p:txBody>
            <a:bodyPr wrap="none">
              <a:spAutoFit/>
            </a:bodyPr>
            <a:lstStyle/>
            <a:p>
              <a:pPr>
                <a:buFontTx/>
                <a:buNone/>
              </a:pPr>
              <a:r>
                <a:rPr lang="en-US" altLang="zh-CN" sz="2000" i="1">
                  <a:solidFill>
                    <a:srgbClr val="800080"/>
                  </a:solidFill>
                  <a:ea typeface="宋体" pitchFamily="2" charset="-122"/>
                </a:rPr>
                <a:t>0</a:t>
              </a:r>
            </a:p>
          </p:txBody>
        </p:sp>
      </p:grpSp>
      <p:sp>
        <p:nvSpPr>
          <p:cNvPr id="366630" name="Text Box 38"/>
          <p:cNvSpPr txBox="1">
            <a:spLocks noChangeArrowheads="1"/>
          </p:cNvSpPr>
          <p:nvPr/>
        </p:nvSpPr>
        <p:spPr bwMode="auto">
          <a:xfrm>
            <a:off x="5240338" y="4651375"/>
            <a:ext cx="484187" cy="519113"/>
          </a:xfrm>
          <a:prstGeom prst="rect">
            <a:avLst/>
          </a:prstGeom>
          <a:noFill/>
          <a:ln w="9525">
            <a:noFill/>
            <a:miter lim="800000"/>
            <a:headEnd/>
            <a:tailEnd/>
          </a:ln>
        </p:spPr>
        <p:txBody>
          <a:bodyPr wrap="none">
            <a:spAutoFit/>
          </a:bodyPr>
          <a:lstStyle/>
          <a:p>
            <a:pPr>
              <a:buFontTx/>
              <a:buNone/>
            </a:pPr>
            <a:r>
              <a:rPr lang="en-US" altLang="zh-CN" sz="2800" b="0">
                <a:solidFill>
                  <a:srgbClr val="800080"/>
                </a:solidFill>
                <a:latin typeface="Times New Roman" pitchFamily="18" charset="0"/>
                <a:ea typeface="宋体" pitchFamily="2" charset="-122"/>
                <a:sym typeface="Wingdings" pitchFamily="2" charset="2"/>
              </a:rPr>
              <a:t></a:t>
            </a:r>
            <a:endParaRPr lang="en-US" altLang="zh-CN" sz="2800" b="0">
              <a:solidFill>
                <a:srgbClr val="800080"/>
              </a:solidFill>
              <a:latin typeface="Times New Roman" pitchFamily="18" charset="0"/>
              <a:ea typeface="宋体" pitchFamily="2" charset="-122"/>
            </a:endParaRPr>
          </a:p>
        </p:txBody>
      </p:sp>
      <p:sp>
        <p:nvSpPr>
          <p:cNvPr id="27661" name="Text Box 40">
            <a:hlinkClick r:id="rId5" action="ppaction://hlinksldjump"/>
          </p:cNvPr>
          <p:cNvSpPr txBox="1">
            <a:spLocks noChangeArrowheads="1"/>
          </p:cNvSpPr>
          <p:nvPr/>
        </p:nvSpPr>
        <p:spPr bwMode="auto">
          <a:xfrm>
            <a:off x="827088" y="1341438"/>
            <a:ext cx="5257800" cy="579437"/>
          </a:xfrm>
          <a:prstGeom prst="rect">
            <a:avLst/>
          </a:prstGeom>
          <a:noFill/>
          <a:ln w="9525">
            <a:noFill/>
            <a:miter lim="800000"/>
            <a:headEnd/>
            <a:tailEnd/>
          </a:ln>
        </p:spPr>
        <p:txBody>
          <a:bodyPr>
            <a:spAutoFit/>
          </a:bodyPr>
          <a:lstStyle/>
          <a:p>
            <a:pPr>
              <a:buClr>
                <a:srgbClr val="800080"/>
              </a:buClr>
            </a:pPr>
            <a:r>
              <a:rPr lang="en-US" altLang="zh-CN">
                <a:solidFill>
                  <a:srgbClr val="800080"/>
                </a:solidFill>
              </a:rPr>
              <a:t> </a:t>
            </a:r>
            <a:r>
              <a:rPr lang="en-US" altLang="zh-CN" b="0" i="1">
                <a:solidFill>
                  <a:srgbClr val="800080"/>
                </a:solidFill>
              </a:rPr>
              <a:t>NFA </a:t>
            </a:r>
            <a:r>
              <a:rPr lang="zh-CN" altLang="en-US">
                <a:solidFill>
                  <a:srgbClr val="800080"/>
                </a:solidFill>
              </a:rPr>
              <a:t>如何接受输入符号串</a:t>
            </a:r>
          </a:p>
        </p:txBody>
      </p:sp>
      <p:grpSp>
        <p:nvGrpSpPr>
          <p:cNvPr id="4" name="Group 41"/>
          <p:cNvGrpSpPr>
            <a:grpSpLocks/>
          </p:cNvGrpSpPr>
          <p:nvPr/>
        </p:nvGrpSpPr>
        <p:grpSpPr bwMode="auto">
          <a:xfrm>
            <a:off x="1908175" y="3284538"/>
            <a:ext cx="4397375" cy="879475"/>
            <a:chOff x="1202" y="2069"/>
            <a:chExt cx="2770" cy="554"/>
          </a:xfrm>
        </p:grpSpPr>
        <p:sp>
          <p:nvSpPr>
            <p:cNvPr id="27702" name="Line 42"/>
            <p:cNvSpPr>
              <a:spLocks noChangeShapeType="1"/>
            </p:cNvSpPr>
            <p:nvPr/>
          </p:nvSpPr>
          <p:spPr bwMode="auto">
            <a:xfrm flipV="1">
              <a:off x="3972" y="2069"/>
              <a:ext cx="0" cy="240"/>
            </a:xfrm>
            <a:prstGeom prst="line">
              <a:avLst/>
            </a:prstGeom>
            <a:noFill/>
            <a:ln w="9525">
              <a:solidFill>
                <a:schemeClr val="tx1"/>
              </a:solidFill>
              <a:miter lim="800000"/>
              <a:headEnd/>
              <a:tailEnd type="triangle" w="med" len="med"/>
            </a:ln>
          </p:spPr>
          <p:txBody>
            <a:bodyPr wrap="none"/>
            <a:lstStyle/>
            <a:p>
              <a:endParaRPr lang="zh-CN" altLang="en-US"/>
            </a:p>
          </p:txBody>
        </p:sp>
        <p:sp>
          <p:nvSpPr>
            <p:cNvPr id="27703" name="Text Box 43"/>
            <p:cNvSpPr txBox="1">
              <a:spLocks noChangeArrowheads="1"/>
            </p:cNvSpPr>
            <p:nvPr/>
          </p:nvSpPr>
          <p:spPr bwMode="auto">
            <a:xfrm>
              <a:off x="1202" y="2296"/>
              <a:ext cx="239" cy="327"/>
            </a:xfrm>
            <a:prstGeom prst="rect">
              <a:avLst/>
            </a:prstGeom>
            <a:noFill/>
            <a:ln w="9525">
              <a:noFill/>
              <a:miter lim="800000"/>
              <a:headEnd/>
              <a:tailEnd/>
            </a:ln>
          </p:spPr>
          <p:txBody>
            <a:bodyPr wrap="none">
              <a:spAutoFit/>
            </a:bodyPr>
            <a:lstStyle/>
            <a:p>
              <a:pPr>
                <a:buFontTx/>
                <a:buNone/>
              </a:pPr>
              <a:r>
                <a:rPr lang="en-US" altLang="zh-CN" sz="2800" b="0">
                  <a:solidFill>
                    <a:srgbClr val="800080"/>
                  </a:solidFill>
                  <a:latin typeface="Times New Roman" pitchFamily="18" charset="0"/>
                  <a:ea typeface="宋体" pitchFamily="2" charset="-122"/>
                  <a:sym typeface="Wingdings" pitchFamily="2" charset="2"/>
                </a:rPr>
                <a:t></a:t>
              </a:r>
            </a:p>
          </p:txBody>
        </p:sp>
      </p:grpSp>
      <p:grpSp>
        <p:nvGrpSpPr>
          <p:cNvPr id="5" name="Group 44"/>
          <p:cNvGrpSpPr>
            <a:grpSpLocks/>
          </p:cNvGrpSpPr>
          <p:nvPr/>
        </p:nvGrpSpPr>
        <p:grpSpPr bwMode="auto">
          <a:xfrm>
            <a:off x="3348038" y="3284538"/>
            <a:ext cx="3871912" cy="879475"/>
            <a:chOff x="2109" y="2069"/>
            <a:chExt cx="2439" cy="554"/>
          </a:xfrm>
        </p:grpSpPr>
        <p:sp>
          <p:nvSpPr>
            <p:cNvPr id="27700" name="Line 45"/>
            <p:cNvSpPr>
              <a:spLocks noChangeShapeType="1"/>
            </p:cNvSpPr>
            <p:nvPr/>
          </p:nvSpPr>
          <p:spPr bwMode="auto">
            <a:xfrm flipV="1">
              <a:off x="4548" y="2069"/>
              <a:ext cx="0" cy="240"/>
            </a:xfrm>
            <a:prstGeom prst="line">
              <a:avLst/>
            </a:prstGeom>
            <a:noFill/>
            <a:ln w="9525">
              <a:solidFill>
                <a:schemeClr val="tx1"/>
              </a:solidFill>
              <a:miter lim="800000"/>
              <a:headEnd/>
              <a:tailEnd type="triangle" w="med" len="med"/>
            </a:ln>
          </p:spPr>
          <p:txBody>
            <a:bodyPr wrap="none"/>
            <a:lstStyle/>
            <a:p>
              <a:endParaRPr lang="zh-CN" altLang="en-US"/>
            </a:p>
          </p:txBody>
        </p:sp>
        <p:sp>
          <p:nvSpPr>
            <p:cNvPr id="27701" name="Text Box 46"/>
            <p:cNvSpPr txBox="1">
              <a:spLocks noChangeArrowheads="1"/>
            </p:cNvSpPr>
            <p:nvPr/>
          </p:nvSpPr>
          <p:spPr bwMode="auto">
            <a:xfrm>
              <a:off x="2109" y="2296"/>
              <a:ext cx="239" cy="327"/>
            </a:xfrm>
            <a:prstGeom prst="rect">
              <a:avLst/>
            </a:prstGeom>
            <a:noFill/>
            <a:ln w="9525">
              <a:noFill/>
              <a:miter lim="800000"/>
              <a:headEnd/>
              <a:tailEnd/>
            </a:ln>
          </p:spPr>
          <p:txBody>
            <a:bodyPr wrap="none">
              <a:spAutoFit/>
            </a:bodyPr>
            <a:lstStyle/>
            <a:p>
              <a:pPr>
                <a:buFontTx/>
                <a:buNone/>
              </a:pPr>
              <a:r>
                <a:rPr lang="en-US" altLang="zh-CN" sz="2800" b="0">
                  <a:solidFill>
                    <a:srgbClr val="800080"/>
                  </a:solidFill>
                  <a:latin typeface="Times New Roman" pitchFamily="18" charset="0"/>
                  <a:ea typeface="宋体" pitchFamily="2" charset="-122"/>
                  <a:sym typeface="Wingdings" pitchFamily="2" charset="2"/>
                </a:rPr>
                <a:t></a:t>
              </a:r>
            </a:p>
          </p:txBody>
        </p:sp>
      </p:grpSp>
      <p:grpSp>
        <p:nvGrpSpPr>
          <p:cNvPr id="6" name="Group 47"/>
          <p:cNvGrpSpPr>
            <a:grpSpLocks/>
          </p:cNvGrpSpPr>
          <p:nvPr/>
        </p:nvGrpSpPr>
        <p:grpSpPr bwMode="auto">
          <a:xfrm>
            <a:off x="4787900" y="3284538"/>
            <a:ext cx="3144838" cy="879475"/>
            <a:chOff x="3016" y="2069"/>
            <a:chExt cx="1981" cy="554"/>
          </a:xfrm>
        </p:grpSpPr>
        <p:sp>
          <p:nvSpPr>
            <p:cNvPr id="27697" name="Line 48"/>
            <p:cNvSpPr>
              <a:spLocks noChangeShapeType="1"/>
            </p:cNvSpPr>
            <p:nvPr/>
          </p:nvSpPr>
          <p:spPr bwMode="auto">
            <a:xfrm flipV="1">
              <a:off x="4836" y="2069"/>
              <a:ext cx="0" cy="240"/>
            </a:xfrm>
            <a:prstGeom prst="line">
              <a:avLst/>
            </a:prstGeom>
            <a:noFill/>
            <a:ln w="9525">
              <a:solidFill>
                <a:schemeClr val="tx1"/>
              </a:solidFill>
              <a:miter lim="800000"/>
              <a:headEnd/>
              <a:tailEnd type="triangle" w="med" len="med"/>
            </a:ln>
          </p:spPr>
          <p:txBody>
            <a:bodyPr wrap="none"/>
            <a:lstStyle/>
            <a:p>
              <a:endParaRPr lang="zh-CN" altLang="en-US"/>
            </a:p>
          </p:txBody>
        </p:sp>
        <p:sp>
          <p:nvSpPr>
            <p:cNvPr id="27698" name="Text Box 49"/>
            <p:cNvSpPr txBox="1">
              <a:spLocks noChangeArrowheads="1"/>
            </p:cNvSpPr>
            <p:nvPr/>
          </p:nvSpPr>
          <p:spPr bwMode="auto">
            <a:xfrm>
              <a:off x="4692" y="2254"/>
              <a:ext cx="305" cy="327"/>
            </a:xfrm>
            <a:prstGeom prst="rect">
              <a:avLst/>
            </a:prstGeom>
            <a:noFill/>
            <a:ln w="9525">
              <a:noFill/>
              <a:miter lim="800000"/>
              <a:headEnd/>
              <a:tailEnd/>
            </a:ln>
          </p:spPr>
          <p:txBody>
            <a:bodyPr wrap="none">
              <a:spAutoFit/>
            </a:bodyPr>
            <a:lstStyle/>
            <a:p>
              <a:pPr>
                <a:buFontTx/>
                <a:buNone/>
              </a:pPr>
              <a:r>
                <a:rPr lang="en-US" altLang="zh-CN" sz="2800" b="0">
                  <a:solidFill>
                    <a:srgbClr val="800080"/>
                  </a:solidFill>
                  <a:latin typeface="Times New Roman" pitchFamily="18" charset="0"/>
                  <a:ea typeface="宋体" pitchFamily="2" charset="-122"/>
                  <a:sym typeface="Wingdings" pitchFamily="2" charset="2"/>
                </a:rPr>
                <a:t></a:t>
              </a:r>
              <a:endParaRPr lang="en-US" altLang="zh-CN" sz="2800" b="0">
                <a:solidFill>
                  <a:srgbClr val="800080"/>
                </a:solidFill>
                <a:latin typeface="Times New Roman" pitchFamily="18" charset="0"/>
                <a:ea typeface="宋体" pitchFamily="2" charset="-122"/>
              </a:endParaRPr>
            </a:p>
          </p:txBody>
        </p:sp>
        <p:sp>
          <p:nvSpPr>
            <p:cNvPr id="27699" name="Text Box 50"/>
            <p:cNvSpPr txBox="1">
              <a:spLocks noChangeArrowheads="1"/>
            </p:cNvSpPr>
            <p:nvPr/>
          </p:nvSpPr>
          <p:spPr bwMode="auto">
            <a:xfrm>
              <a:off x="3016" y="2296"/>
              <a:ext cx="239" cy="327"/>
            </a:xfrm>
            <a:prstGeom prst="rect">
              <a:avLst/>
            </a:prstGeom>
            <a:noFill/>
            <a:ln w="9525">
              <a:noFill/>
              <a:miter lim="800000"/>
              <a:headEnd/>
              <a:tailEnd/>
            </a:ln>
          </p:spPr>
          <p:txBody>
            <a:bodyPr wrap="none">
              <a:spAutoFit/>
            </a:bodyPr>
            <a:lstStyle/>
            <a:p>
              <a:pPr>
                <a:buFontTx/>
                <a:buNone/>
              </a:pPr>
              <a:r>
                <a:rPr lang="en-US" altLang="zh-CN" sz="2800" b="0">
                  <a:solidFill>
                    <a:srgbClr val="800080"/>
                  </a:solidFill>
                  <a:latin typeface="Times New Roman" pitchFamily="18" charset="0"/>
                  <a:ea typeface="宋体" pitchFamily="2" charset="-122"/>
                  <a:sym typeface="Wingdings" pitchFamily="2" charset="2"/>
                </a:rPr>
                <a:t></a:t>
              </a:r>
            </a:p>
          </p:txBody>
        </p:sp>
      </p:grpSp>
      <p:grpSp>
        <p:nvGrpSpPr>
          <p:cNvPr id="7" name="Group 51"/>
          <p:cNvGrpSpPr>
            <a:grpSpLocks/>
          </p:cNvGrpSpPr>
          <p:nvPr/>
        </p:nvGrpSpPr>
        <p:grpSpPr bwMode="auto">
          <a:xfrm>
            <a:off x="3348038" y="3284538"/>
            <a:ext cx="4710112" cy="884237"/>
            <a:chOff x="2109" y="2283"/>
            <a:chExt cx="2967" cy="557"/>
          </a:xfrm>
        </p:grpSpPr>
        <p:sp>
          <p:nvSpPr>
            <p:cNvPr id="27695" name="Line 52"/>
            <p:cNvSpPr>
              <a:spLocks noChangeShapeType="1"/>
            </p:cNvSpPr>
            <p:nvPr/>
          </p:nvSpPr>
          <p:spPr bwMode="auto">
            <a:xfrm flipV="1">
              <a:off x="5076" y="2283"/>
              <a:ext cx="0" cy="240"/>
            </a:xfrm>
            <a:prstGeom prst="line">
              <a:avLst/>
            </a:prstGeom>
            <a:noFill/>
            <a:ln w="9525">
              <a:solidFill>
                <a:schemeClr val="tx1"/>
              </a:solidFill>
              <a:miter lim="800000"/>
              <a:headEnd/>
              <a:tailEnd type="triangle" w="med" len="med"/>
            </a:ln>
          </p:spPr>
          <p:txBody>
            <a:bodyPr wrap="none"/>
            <a:lstStyle/>
            <a:p>
              <a:endParaRPr lang="zh-CN" altLang="en-US"/>
            </a:p>
          </p:txBody>
        </p:sp>
        <p:sp>
          <p:nvSpPr>
            <p:cNvPr id="27696" name="Text Box 53"/>
            <p:cNvSpPr txBox="1">
              <a:spLocks noChangeArrowheads="1"/>
            </p:cNvSpPr>
            <p:nvPr/>
          </p:nvSpPr>
          <p:spPr bwMode="auto">
            <a:xfrm>
              <a:off x="2109" y="2513"/>
              <a:ext cx="239" cy="327"/>
            </a:xfrm>
            <a:prstGeom prst="rect">
              <a:avLst/>
            </a:prstGeom>
            <a:noFill/>
            <a:ln w="9525">
              <a:noFill/>
              <a:miter lim="800000"/>
              <a:headEnd/>
              <a:tailEnd/>
            </a:ln>
          </p:spPr>
          <p:txBody>
            <a:bodyPr wrap="none">
              <a:spAutoFit/>
            </a:bodyPr>
            <a:lstStyle/>
            <a:p>
              <a:pPr>
                <a:buFontTx/>
                <a:buNone/>
              </a:pPr>
              <a:r>
                <a:rPr lang="en-US" altLang="zh-CN" sz="2800" b="0">
                  <a:solidFill>
                    <a:srgbClr val="800080"/>
                  </a:solidFill>
                  <a:latin typeface="Times New Roman" pitchFamily="18" charset="0"/>
                  <a:ea typeface="宋体" pitchFamily="2" charset="-122"/>
                  <a:sym typeface="Wingdings" pitchFamily="2" charset="2"/>
                </a:rPr>
                <a:t></a:t>
              </a:r>
            </a:p>
          </p:txBody>
        </p:sp>
      </p:grpSp>
      <p:grpSp>
        <p:nvGrpSpPr>
          <p:cNvPr id="8" name="Group 54"/>
          <p:cNvGrpSpPr>
            <a:grpSpLocks/>
          </p:cNvGrpSpPr>
          <p:nvPr/>
        </p:nvGrpSpPr>
        <p:grpSpPr bwMode="auto">
          <a:xfrm>
            <a:off x="1908175" y="3270250"/>
            <a:ext cx="4824413" cy="879475"/>
            <a:chOff x="1202" y="2069"/>
            <a:chExt cx="3039" cy="554"/>
          </a:xfrm>
        </p:grpSpPr>
        <p:sp>
          <p:nvSpPr>
            <p:cNvPr id="27693" name="Line 55"/>
            <p:cNvSpPr>
              <a:spLocks noChangeShapeType="1"/>
            </p:cNvSpPr>
            <p:nvPr/>
          </p:nvSpPr>
          <p:spPr bwMode="auto">
            <a:xfrm flipV="1">
              <a:off x="4241" y="2069"/>
              <a:ext cx="0" cy="240"/>
            </a:xfrm>
            <a:prstGeom prst="line">
              <a:avLst/>
            </a:prstGeom>
            <a:noFill/>
            <a:ln w="9525">
              <a:solidFill>
                <a:schemeClr val="tx1"/>
              </a:solidFill>
              <a:miter lim="800000"/>
              <a:headEnd/>
              <a:tailEnd type="triangle" w="med" len="med"/>
            </a:ln>
          </p:spPr>
          <p:txBody>
            <a:bodyPr wrap="none"/>
            <a:lstStyle/>
            <a:p>
              <a:endParaRPr lang="zh-CN" altLang="en-US"/>
            </a:p>
          </p:txBody>
        </p:sp>
        <p:sp>
          <p:nvSpPr>
            <p:cNvPr id="27694" name="Text Box 56"/>
            <p:cNvSpPr txBox="1">
              <a:spLocks noChangeArrowheads="1"/>
            </p:cNvSpPr>
            <p:nvPr/>
          </p:nvSpPr>
          <p:spPr bwMode="auto">
            <a:xfrm>
              <a:off x="1202" y="2296"/>
              <a:ext cx="239" cy="327"/>
            </a:xfrm>
            <a:prstGeom prst="rect">
              <a:avLst/>
            </a:prstGeom>
            <a:noFill/>
            <a:ln w="9525">
              <a:noFill/>
              <a:miter lim="800000"/>
              <a:headEnd/>
              <a:tailEnd/>
            </a:ln>
          </p:spPr>
          <p:txBody>
            <a:bodyPr wrap="none">
              <a:spAutoFit/>
            </a:bodyPr>
            <a:lstStyle/>
            <a:p>
              <a:pPr>
                <a:buFontTx/>
                <a:buNone/>
              </a:pPr>
              <a:r>
                <a:rPr lang="en-US" altLang="zh-CN" sz="2800" b="0">
                  <a:solidFill>
                    <a:srgbClr val="800080"/>
                  </a:solidFill>
                  <a:latin typeface="Times New Roman" pitchFamily="18" charset="0"/>
                  <a:ea typeface="宋体" pitchFamily="2" charset="-122"/>
                  <a:sym typeface="Wingdings" pitchFamily="2" charset="2"/>
                </a:rPr>
                <a:t></a:t>
              </a:r>
            </a:p>
          </p:txBody>
        </p:sp>
      </p:grpSp>
      <p:grpSp>
        <p:nvGrpSpPr>
          <p:cNvPr id="9" name="Group 57"/>
          <p:cNvGrpSpPr>
            <a:grpSpLocks/>
          </p:cNvGrpSpPr>
          <p:nvPr/>
        </p:nvGrpSpPr>
        <p:grpSpPr bwMode="auto">
          <a:xfrm>
            <a:off x="1908175" y="3284538"/>
            <a:ext cx="5311775" cy="884237"/>
            <a:chOff x="1202" y="2510"/>
            <a:chExt cx="3346" cy="557"/>
          </a:xfrm>
        </p:grpSpPr>
        <p:sp>
          <p:nvSpPr>
            <p:cNvPr id="27690" name="Line 58"/>
            <p:cNvSpPr>
              <a:spLocks noChangeShapeType="1"/>
            </p:cNvSpPr>
            <p:nvPr/>
          </p:nvSpPr>
          <p:spPr bwMode="auto">
            <a:xfrm flipV="1">
              <a:off x="4548" y="2510"/>
              <a:ext cx="0" cy="240"/>
            </a:xfrm>
            <a:prstGeom prst="line">
              <a:avLst/>
            </a:prstGeom>
            <a:noFill/>
            <a:ln w="9525">
              <a:solidFill>
                <a:schemeClr val="tx1"/>
              </a:solidFill>
              <a:miter lim="800000"/>
              <a:headEnd/>
              <a:tailEnd type="triangle" w="med" len="med"/>
            </a:ln>
          </p:spPr>
          <p:txBody>
            <a:bodyPr wrap="none"/>
            <a:lstStyle/>
            <a:p>
              <a:endParaRPr lang="zh-CN" altLang="en-US"/>
            </a:p>
          </p:txBody>
        </p:sp>
        <p:sp>
          <p:nvSpPr>
            <p:cNvPr id="27691" name="Text Box 59"/>
            <p:cNvSpPr txBox="1">
              <a:spLocks noChangeArrowheads="1"/>
            </p:cNvSpPr>
            <p:nvPr/>
          </p:nvSpPr>
          <p:spPr bwMode="auto">
            <a:xfrm>
              <a:off x="1202" y="2740"/>
              <a:ext cx="239" cy="327"/>
            </a:xfrm>
            <a:prstGeom prst="rect">
              <a:avLst/>
            </a:prstGeom>
            <a:noFill/>
            <a:ln w="9525">
              <a:noFill/>
              <a:miter lim="800000"/>
              <a:headEnd/>
              <a:tailEnd/>
            </a:ln>
          </p:spPr>
          <p:txBody>
            <a:bodyPr wrap="none">
              <a:spAutoFit/>
            </a:bodyPr>
            <a:lstStyle/>
            <a:p>
              <a:pPr>
                <a:buFontTx/>
                <a:buNone/>
              </a:pPr>
              <a:r>
                <a:rPr lang="en-US" altLang="zh-CN" sz="2800" b="0">
                  <a:solidFill>
                    <a:srgbClr val="800080"/>
                  </a:solidFill>
                  <a:latin typeface="Times New Roman" pitchFamily="18" charset="0"/>
                  <a:ea typeface="宋体" pitchFamily="2" charset="-122"/>
                  <a:sym typeface="Wingdings" pitchFamily="2" charset="2"/>
                </a:rPr>
                <a:t></a:t>
              </a:r>
            </a:p>
          </p:txBody>
        </p:sp>
        <p:sp>
          <p:nvSpPr>
            <p:cNvPr id="27692" name="Text Box 60"/>
            <p:cNvSpPr txBox="1">
              <a:spLocks noChangeArrowheads="1"/>
            </p:cNvSpPr>
            <p:nvPr/>
          </p:nvSpPr>
          <p:spPr bwMode="auto">
            <a:xfrm>
              <a:off x="1202" y="2740"/>
              <a:ext cx="239" cy="327"/>
            </a:xfrm>
            <a:prstGeom prst="rect">
              <a:avLst/>
            </a:prstGeom>
            <a:noFill/>
            <a:ln w="9525">
              <a:noFill/>
              <a:miter lim="800000"/>
              <a:headEnd/>
              <a:tailEnd/>
            </a:ln>
          </p:spPr>
          <p:txBody>
            <a:bodyPr wrap="none">
              <a:spAutoFit/>
            </a:bodyPr>
            <a:lstStyle/>
            <a:p>
              <a:pPr>
                <a:buFontTx/>
                <a:buNone/>
              </a:pPr>
              <a:r>
                <a:rPr lang="en-US" altLang="zh-CN" sz="2800" b="0">
                  <a:solidFill>
                    <a:srgbClr val="800080"/>
                  </a:solidFill>
                  <a:latin typeface="Times New Roman" pitchFamily="18" charset="0"/>
                  <a:ea typeface="宋体" pitchFamily="2" charset="-122"/>
                  <a:sym typeface="Wingdings" pitchFamily="2" charset="2"/>
                </a:rPr>
                <a:t></a:t>
              </a:r>
            </a:p>
          </p:txBody>
        </p:sp>
      </p:grpSp>
      <p:grpSp>
        <p:nvGrpSpPr>
          <p:cNvPr id="10" name="Group 61"/>
          <p:cNvGrpSpPr>
            <a:grpSpLocks/>
          </p:cNvGrpSpPr>
          <p:nvPr/>
        </p:nvGrpSpPr>
        <p:grpSpPr bwMode="auto">
          <a:xfrm>
            <a:off x="1908175" y="3284538"/>
            <a:ext cx="6149975" cy="865187"/>
            <a:chOff x="1202" y="2069"/>
            <a:chExt cx="3874" cy="545"/>
          </a:xfrm>
        </p:grpSpPr>
        <p:sp>
          <p:nvSpPr>
            <p:cNvPr id="27688" name="Line 62"/>
            <p:cNvSpPr>
              <a:spLocks noChangeShapeType="1"/>
            </p:cNvSpPr>
            <p:nvPr/>
          </p:nvSpPr>
          <p:spPr bwMode="auto">
            <a:xfrm flipV="1">
              <a:off x="5076" y="2069"/>
              <a:ext cx="0" cy="240"/>
            </a:xfrm>
            <a:prstGeom prst="line">
              <a:avLst/>
            </a:prstGeom>
            <a:noFill/>
            <a:ln w="9525">
              <a:solidFill>
                <a:schemeClr val="tx1"/>
              </a:solidFill>
              <a:miter lim="800000"/>
              <a:headEnd/>
              <a:tailEnd type="triangle" w="med" len="med"/>
            </a:ln>
          </p:spPr>
          <p:txBody>
            <a:bodyPr wrap="none"/>
            <a:lstStyle/>
            <a:p>
              <a:endParaRPr lang="zh-CN" altLang="en-US"/>
            </a:p>
          </p:txBody>
        </p:sp>
        <p:sp>
          <p:nvSpPr>
            <p:cNvPr id="27689" name="Text Box 63"/>
            <p:cNvSpPr txBox="1">
              <a:spLocks noChangeArrowheads="1"/>
            </p:cNvSpPr>
            <p:nvPr/>
          </p:nvSpPr>
          <p:spPr bwMode="auto">
            <a:xfrm>
              <a:off x="1202" y="2287"/>
              <a:ext cx="239" cy="327"/>
            </a:xfrm>
            <a:prstGeom prst="rect">
              <a:avLst/>
            </a:prstGeom>
            <a:noFill/>
            <a:ln w="9525">
              <a:noFill/>
              <a:miter lim="800000"/>
              <a:headEnd/>
              <a:tailEnd/>
            </a:ln>
          </p:spPr>
          <p:txBody>
            <a:bodyPr wrap="none">
              <a:spAutoFit/>
            </a:bodyPr>
            <a:lstStyle/>
            <a:p>
              <a:pPr>
                <a:buFontTx/>
                <a:buNone/>
              </a:pPr>
              <a:r>
                <a:rPr lang="en-US" altLang="zh-CN" sz="2800" b="0">
                  <a:solidFill>
                    <a:srgbClr val="800080"/>
                  </a:solidFill>
                  <a:latin typeface="Times New Roman" pitchFamily="18" charset="0"/>
                  <a:ea typeface="宋体" pitchFamily="2" charset="-122"/>
                  <a:sym typeface="Wingdings" pitchFamily="2" charset="2"/>
                </a:rPr>
                <a:t></a:t>
              </a:r>
            </a:p>
          </p:txBody>
        </p:sp>
      </p:grpSp>
      <p:grpSp>
        <p:nvGrpSpPr>
          <p:cNvPr id="11" name="Group 64"/>
          <p:cNvGrpSpPr>
            <a:grpSpLocks/>
          </p:cNvGrpSpPr>
          <p:nvPr/>
        </p:nvGrpSpPr>
        <p:grpSpPr bwMode="auto">
          <a:xfrm>
            <a:off x="1908175" y="3284538"/>
            <a:ext cx="5768975" cy="884237"/>
            <a:chOff x="1202" y="2510"/>
            <a:chExt cx="3634" cy="557"/>
          </a:xfrm>
        </p:grpSpPr>
        <p:sp>
          <p:nvSpPr>
            <p:cNvPr id="27686" name="Line 65"/>
            <p:cNvSpPr>
              <a:spLocks noChangeShapeType="1"/>
            </p:cNvSpPr>
            <p:nvPr/>
          </p:nvSpPr>
          <p:spPr bwMode="auto">
            <a:xfrm flipV="1">
              <a:off x="4836" y="2510"/>
              <a:ext cx="0" cy="240"/>
            </a:xfrm>
            <a:prstGeom prst="line">
              <a:avLst/>
            </a:prstGeom>
            <a:noFill/>
            <a:ln w="9525">
              <a:solidFill>
                <a:schemeClr val="tx1"/>
              </a:solidFill>
              <a:miter lim="800000"/>
              <a:headEnd/>
              <a:tailEnd type="triangle" w="med" len="med"/>
            </a:ln>
          </p:spPr>
          <p:txBody>
            <a:bodyPr wrap="none"/>
            <a:lstStyle/>
            <a:p>
              <a:endParaRPr lang="zh-CN" altLang="en-US"/>
            </a:p>
          </p:txBody>
        </p:sp>
        <p:sp>
          <p:nvSpPr>
            <p:cNvPr id="27687" name="Text Box 66"/>
            <p:cNvSpPr txBox="1">
              <a:spLocks noChangeArrowheads="1"/>
            </p:cNvSpPr>
            <p:nvPr/>
          </p:nvSpPr>
          <p:spPr bwMode="auto">
            <a:xfrm>
              <a:off x="1202" y="2740"/>
              <a:ext cx="239" cy="327"/>
            </a:xfrm>
            <a:prstGeom prst="rect">
              <a:avLst/>
            </a:prstGeom>
            <a:noFill/>
            <a:ln w="9525">
              <a:noFill/>
              <a:miter lim="800000"/>
              <a:headEnd/>
              <a:tailEnd/>
            </a:ln>
          </p:spPr>
          <p:txBody>
            <a:bodyPr wrap="none">
              <a:spAutoFit/>
            </a:bodyPr>
            <a:lstStyle/>
            <a:p>
              <a:pPr>
                <a:buFontTx/>
                <a:buNone/>
              </a:pPr>
              <a:r>
                <a:rPr lang="en-US" altLang="zh-CN" sz="2800" b="0">
                  <a:solidFill>
                    <a:srgbClr val="800080"/>
                  </a:solidFill>
                  <a:latin typeface="Times New Roman" pitchFamily="18" charset="0"/>
                  <a:ea typeface="宋体" pitchFamily="2" charset="-122"/>
                  <a:sym typeface="Wingdings" pitchFamily="2" charset="2"/>
                </a:rPr>
                <a:t></a:t>
              </a:r>
            </a:p>
          </p:txBody>
        </p:sp>
      </p:grpSp>
      <p:grpSp>
        <p:nvGrpSpPr>
          <p:cNvPr id="12" name="Group 67"/>
          <p:cNvGrpSpPr>
            <a:grpSpLocks/>
          </p:cNvGrpSpPr>
          <p:nvPr/>
        </p:nvGrpSpPr>
        <p:grpSpPr bwMode="auto">
          <a:xfrm>
            <a:off x="3348038" y="3270250"/>
            <a:ext cx="3871912" cy="879475"/>
            <a:chOff x="2109" y="2069"/>
            <a:chExt cx="2439" cy="554"/>
          </a:xfrm>
        </p:grpSpPr>
        <p:sp>
          <p:nvSpPr>
            <p:cNvPr id="27684" name="Line 68"/>
            <p:cNvSpPr>
              <a:spLocks noChangeShapeType="1"/>
            </p:cNvSpPr>
            <p:nvPr/>
          </p:nvSpPr>
          <p:spPr bwMode="auto">
            <a:xfrm flipV="1">
              <a:off x="4548" y="2069"/>
              <a:ext cx="0" cy="240"/>
            </a:xfrm>
            <a:prstGeom prst="line">
              <a:avLst/>
            </a:prstGeom>
            <a:noFill/>
            <a:ln w="9525">
              <a:solidFill>
                <a:schemeClr val="tx1"/>
              </a:solidFill>
              <a:miter lim="800000"/>
              <a:headEnd/>
              <a:tailEnd type="triangle" w="med" len="med"/>
            </a:ln>
          </p:spPr>
          <p:txBody>
            <a:bodyPr wrap="none"/>
            <a:lstStyle/>
            <a:p>
              <a:endParaRPr lang="zh-CN" altLang="en-US"/>
            </a:p>
          </p:txBody>
        </p:sp>
        <p:sp>
          <p:nvSpPr>
            <p:cNvPr id="27685" name="Text Box 69"/>
            <p:cNvSpPr txBox="1">
              <a:spLocks noChangeArrowheads="1"/>
            </p:cNvSpPr>
            <p:nvPr/>
          </p:nvSpPr>
          <p:spPr bwMode="auto">
            <a:xfrm>
              <a:off x="2109" y="2296"/>
              <a:ext cx="239" cy="327"/>
            </a:xfrm>
            <a:prstGeom prst="rect">
              <a:avLst/>
            </a:prstGeom>
            <a:noFill/>
            <a:ln w="9525">
              <a:noFill/>
              <a:miter lim="800000"/>
              <a:headEnd/>
              <a:tailEnd/>
            </a:ln>
          </p:spPr>
          <p:txBody>
            <a:bodyPr wrap="none">
              <a:spAutoFit/>
            </a:bodyPr>
            <a:lstStyle/>
            <a:p>
              <a:pPr>
                <a:buFontTx/>
                <a:buNone/>
              </a:pPr>
              <a:r>
                <a:rPr lang="en-US" altLang="zh-CN" sz="2800" b="0">
                  <a:solidFill>
                    <a:srgbClr val="800080"/>
                  </a:solidFill>
                  <a:latin typeface="Times New Roman" pitchFamily="18" charset="0"/>
                  <a:ea typeface="宋体" pitchFamily="2" charset="-122"/>
                  <a:sym typeface="Wingdings" pitchFamily="2" charset="2"/>
                </a:rPr>
                <a:t></a:t>
              </a:r>
            </a:p>
          </p:txBody>
        </p:sp>
      </p:grpSp>
      <p:grpSp>
        <p:nvGrpSpPr>
          <p:cNvPr id="13" name="Group 70"/>
          <p:cNvGrpSpPr>
            <a:grpSpLocks/>
          </p:cNvGrpSpPr>
          <p:nvPr/>
        </p:nvGrpSpPr>
        <p:grpSpPr bwMode="auto">
          <a:xfrm>
            <a:off x="1908175" y="3284538"/>
            <a:ext cx="4824413" cy="879475"/>
            <a:chOff x="1202" y="2069"/>
            <a:chExt cx="3039" cy="554"/>
          </a:xfrm>
        </p:grpSpPr>
        <p:sp>
          <p:nvSpPr>
            <p:cNvPr id="27682" name="Text Box 71"/>
            <p:cNvSpPr txBox="1">
              <a:spLocks noChangeArrowheads="1"/>
            </p:cNvSpPr>
            <p:nvPr/>
          </p:nvSpPr>
          <p:spPr bwMode="auto">
            <a:xfrm>
              <a:off x="1202" y="2296"/>
              <a:ext cx="239" cy="327"/>
            </a:xfrm>
            <a:prstGeom prst="rect">
              <a:avLst/>
            </a:prstGeom>
            <a:noFill/>
            <a:ln w="9525">
              <a:noFill/>
              <a:miter lim="800000"/>
              <a:headEnd/>
              <a:tailEnd/>
            </a:ln>
          </p:spPr>
          <p:txBody>
            <a:bodyPr wrap="none">
              <a:spAutoFit/>
            </a:bodyPr>
            <a:lstStyle/>
            <a:p>
              <a:pPr>
                <a:buFontTx/>
                <a:buNone/>
              </a:pPr>
              <a:r>
                <a:rPr lang="en-US" altLang="zh-CN" sz="2800" b="0">
                  <a:solidFill>
                    <a:srgbClr val="800080"/>
                  </a:solidFill>
                  <a:latin typeface="Times New Roman" pitchFamily="18" charset="0"/>
                  <a:ea typeface="宋体" pitchFamily="2" charset="-122"/>
                  <a:sym typeface="Wingdings" pitchFamily="2" charset="2"/>
                </a:rPr>
                <a:t></a:t>
              </a:r>
            </a:p>
          </p:txBody>
        </p:sp>
        <p:sp>
          <p:nvSpPr>
            <p:cNvPr id="27683" name="Line 72"/>
            <p:cNvSpPr>
              <a:spLocks noChangeShapeType="1"/>
            </p:cNvSpPr>
            <p:nvPr/>
          </p:nvSpPr>
          <p:spPr bwMode="auto">
            <a:xfrm flipV="1">
              <a:off x="4241" y="2069"/>
              <a:ext cx="0" cy="240"/>
            </a:xfrm>
            <a:prstGeom prst="line">
              <a:avLst/>
            </a:prstGeom>
            <a:noFill/>
            <a:ln w="9525">
              <a:solidFill>
                <a:schemeClr val="tx1"/>
              </a:solidFill>
              <a:miter lim="800000"/>
              <a:headEnd/>
              <a:tailEnd type="triangle" w="med" len="med"/>
            </a:ln>
          </p:spPr>
          <p:txBody>
            <a:bodyPr wrap="none"/>
            <a:lstStyle/>
            <a:p>
              <a:endParaRPr lang="zh-CN" altLang="en-US"/>
            </a:p>
          </p:txBody>
        </p:sp>
      </p:grpSp>
      <p:grpSp>
        <p:nvGrpSpPr>
          <p:cNvPr id="14" name="Group 73"/>
          <p:cNvGrpSpPr>
            <a:grpSpLocks/>
          </p:cNvGrpSpPr>
          <p:nvPr/>
        </p:nvGrpSpPr>
        <p:grpSpPr bwMode="auto">
          <a:xfrm>
            <a:off x="1908175" y="3182938"/>
            <a:ext cx="6911975" cy="981075"/>
            <a:chOff x="1202" y="2005"/>
            <a:chExt cx="4354" cy="618"/>
          </a:xfrm>
        </p:grpSpPr>
        <p:sp>
          <p:nvSpPr>
            <p:cNvPr id="27680" name="Text Box 74"/>
            <p:cNvSpPr txBox="1">
              <a:spLocks noChangeArrowheads="1"/>
            </p:cNvSpPr>
            <p:nvPr/>
          </p:nvSpPr>
          <p:spPr bwMode="auto">
            <a:xfrm>
              <a:off x="5251" y="2005"/>
              <a:ext cx="305" cy="327"/>
            </a:xfrm>
            <a:prstGeom prst="rect">
              <a:avLst/>
            </a:prstGeom>
            <a:noFill/>
            <a:ln w="9525">
              <a:noFill/>
              <a:miter lim="800000"/>
              <a:headEnd/>
              <a:tailEnd/>
            </a:ln>
          </p:spPr>
          <p:txBody>
            <a:bodyPr wrap="none">
              <a:spAutoFit/>
            </a:bodyPr>
            <a:lstStyle/>
            <a:p>
              <a:pPr>
                <a:buFontTx/>
                <a:buNone/>
              </a:pPr>
              <a:r>
                <a:rPr lang="en-US" altLang="zh-CN" sz="2800" b="0">
                  <a:solidFill>
                    <a:srgbClr val="800080"/>
                  </a:solidFill>
                  <a:latin typeface="Times New Roman" pitchFamily="18" charset="0"/>
                  <a:ea typeface="宋体" pitchFamily="2" charset="-122"/>
                  <a:sym typeface="Wingdings" pitchFamily="2" charset="2"/>
                </a:rPr>
                <a:t></a:t>
              </a:r>
              <a:endParaRPr lang="en-US" altLang="zh-CN" sz="2800" b="0">
                <a:solidFill>
                  <a:srgbClr val="800080"/>
                </a:solidFill>
                <a:latin typeface="Times New Roman" pitchFamily="18" charset="0"/>
                <a:ea typeface="宋体" pitchFamily="2" charset="-122"/>
              </a:endParaRPr>
            </a:p>
          </p:txBody>
        </p:sp>
        <p:sp>
          <p:nvSpPr>
            <p:cNvPr id="27681" name="Text Box 75"/>
            <p:cNvSpPr txBox="1">
              <a:spLocks noChangeArrowheads="1"/>
            </p:cNvSpPr>
            <p:nvPr/>
          </p:nvSpPr>
          <p:spPr bwMode="auto">
            <a:xfrm>
              <a:off x="1202" y="2296"/>
              <a:ext cx="239" cy="327"/>
            </a:xfrm>
            <a:prstGeom prst="rect">
              <a:avLst/>
            </a:prstGeom>
            <a:noFill/>
            <a:ln w="9525">
              <a:noFill/>
              <a:miter lim="800000"/>
              <a:headEnd/>
              <a:tailEnd/>
            </a:ln>
          </p:spPr>
          <p:txBody>
            <a:bodyPr wrap="none">
              <a:spAutoFit/>
            </a:bodyPr>
            <a:lstStyle/>
            <a:p>
              <a:pPr>
                <a:buFontTx/>
                <a:buNone/>
              </a:pPr>
              <a:r>
                <a:rPr lang="en-US" altLang="zh-CN" sz="2800" b="0">
                  <a:solidFill>
                    <a:srgbClr val="800080"/>
                  </a:solidFill>
                  <a:latin typeface="Times New Roman" pitchFamily="18" charset="0"/>
                  <a:ea typeface="宋体" pitchFamily="2" charset="-122"/>
                  <a:sym typeface="Wingdings" pitchFamily="2" charset="2"/>
                </a:rPr>
                <a:t></a:t>
              </a:r>
            </a:p>
          </p:txBody>
        </p:sp>
      </p:grpSp>
      <p:grpSp>
        <p:nvGrpSpPr>
          <p:cNvPr id="15" name="Group 76"/>
          <p:cNvGrpSpPr>
            <a:grpSpLocks/>
          </p:cNvGrpSpPr>
          <p:nvPr/>
        </p:nvGrpSpPr>
        <p:grpSpPr bwMode="auto">
          <a:xfrm>
            <a:off x="1908175" y="3284538"/>
            <a:ext cx="6149975" cy="879475"/>
            <a:chOff x="1202" y="2069"/>
            <a:chExt cx="3874" cy="554"/>
          </a:xfrm>
        </p:grpSpPr>
        <p:sp>
          <p:nvSpPr>
            <p:cNvPr id="27678" name="Line 77"/>
            <p:cNvSpPr>
              <a:spLocks noChangeShapeType="1"/>
            </p:cNvSpPr>
            <p:nvPr/>
          </p:nvSpPr>
          <p:spPr bwMode="auto">
            <a:xfrm flipV="1">
              <a:off x="5076" y="2069"/>
              <a:ext cx="0" cy="240"/>
            </a:xfrm>
            <a:prstGeom prst="line">
              <a:avLst/>
            </a:prstGeom>
            <a:noFill/>
            <a:ln w="9525">
              <a:solidFill>
                <a:schemeClr val="tx1"/>
              </a:solidFill>
              <a:miter lim="800000"/>
              <a:headEnd/>
              <a:tailEnd type="triangle" w="med" len="med"/>
            </a:ln>
          </p:spPr>
          <p:txBody>
            <a:bodyPr wrap="none"/>
            <a:lstStyle/>
            <a:p>
              <a:endParaRPr lang="zh-CN" altLang="en-US"/>
            </a:p>
          </p:txBody>
        </p:sp>
        <p:sp>
          <p:nvSpPr>
            <p:cNvPr id="27679" name="Text Box 78"/>
            <p:cNvSpPr txBox="1">
              <a:spLocks noChangeArrowheads="1"/>
            </p:cNvSpPr>
            <p:nvPr/>
          </p:nvSpPr>
          <p:spPr bwMode="auto">
            <a:xfrm>
              <a:off x="1202" y="2296"/>
              <a:ext cx="239" cy="327"/>
            </a:xfrm>
            <a:prstGeom prst="rect">
              <a:avLst/>
            </a:prstGeom>
            <a:noFill/>
            <a:ln w="9525">
              <a:noFill/>
              <a:miter lim="800000"/>
              <a:headEnd/>
              <a:tailEnd/>
            </a:ln>
          </p:spPr>
          <p:txBody>
            <a:bodyPr wrap="none">
              <a:spAutoFit/>
            </a:bodyPr>
            <a:lstStyle/>
            <a:p>
              <a:pPr>
                <a:buFontTx/>
                <a:buNone/>
              </a:pPr>
              <a:r>
                <a:rPr lang="en-US" altLang="zh-CN" sz="2800" b="0">
                  <a:solidFill>
                    <a:srgbClr val="800080"/>
                  </a:solidFill>
                  <a:latin typeface="Times New Roman" pitchFamily="18" charset="0"/>
                  <a:ea typeface="宋体" pitchFamily="2" charset="-122"/>
                  <a:sym typeface="Wingdings" pitchFamily="2" charset="2"/>
                </a:rPr>
                <a:t></a:t>
              </a:r>
            </a:p>
          </p:txBody>
        </p:sp>
      </p:grpSp>
      <p:grpSp>
        <p:nvGrpSpPr>
          <p:cNvPr id="16" name="Group 79"/>
          <p:cNvGrpSpPr>
            <a:grpSpLocks/>
          </p:cNvGrpSpPr>
          <p:nvPr/>
        </p:nvGrpSpPr>
        <p:grpSpPr bwMode="auto">
          <a:xfrm>
            <a:off x="4787900" y="3284538"/>
            <a:ext cx="3671888" cy="879475"/>
            <a:chOff x="3016" y="2069"/>
            <a:chExt cx="2313" cy="554"/>
          </a:xfrm>
        </p:grpSpPr>
        <p:sp>
          <p:nvSpPr>
            <p:cNvPr id="27676" name="Line 80"/>
            <p:cNvSpPr>
              <a:spLocks noChangeShapeType="1"/>
            </p:cNvSpPr>
            <p:nvPr/>
          </p:nvSpPr>
          <p:spPr bwMode="auto">
            <a:xfrm flipV="1">
              <a:off x="5329" y="2069"/>
              <a:ext cx="0" cy="240"/>
            </a:xfrm>
            <a:prstGeom prst="line">
              <a:avLst/>
            </a:prstGeom>
            <a:noFill/>
            <a:ln w="9525">
              <a:solidFill>
                <a:schemeClr val="tx1"/>
              </a:solidFill>
              <a:miter lim="800000"/>
              <a:headEnd/>
              <a:tailEnd type="triangle" w="med" len="med"/>
            </a:ln>
          </p:spPr>
          <p:txBody>
            <a:bodyPr wrap="none"/>
            <a:lstStyle/>
            <a:p>
              <a:endParaRPr lang="zh-CN" altLang="en-US"/>
            </a:p>
          </p:txBody>
        </p:sp>
        <p:sp>
          <p:nvSpPr>
            <p:cNvPr id="27677" name="Text Box 81"/>
            <p:cNvSpPr txBox="1">
              <a:spLocks noChangeArrowheads="1"/>
            </p:cNvSpPr>
            <p:nvPr/>
          </p:nvSpPr>
          <p:spPr bwMode="auto">
            <a:xfrm>
              <a:off x="3016" y="2296"/>
              <a:ext cx="239" cy="327"/>
            </a:xfrm>
            <a:prstGeom prst="rect">
              <a:avLst/>
            </a:prstGeom>
            <a:noFill/>
            <a:ln w="9525">
              <a:noFill/>
              <a:miter lim="800000"/>
              <a:headEnd/>
              <a:tailEnd/>
            </a:ln>
          </p:spPr>
          <p:txBody>
            <a:bodyPr wrap="none">
              <a:spAutoFit/>
            </a:bodyPr>
            <a:lstStyle/>
            <a:p>
              <a:pPr>
                <a:buFontTx/>
                <a:buNone/>
              </a:pPr>
              <a:r>
                <a:rPr lang="en-US" altLang="zh-CN" sz="2800" b="0">
                  <a:solidFill>
                    <a:srgbClr val="800080"/>
                  </a:solidFill>
                  <a:latin typeface="Times New Roman" pitchFamily="18" charset="0"/>
                  <a:ea typeface="宋体" pitchFamily="2" charset="-122"/>
                  <a:sym typeface="Wingdings" pitchFamily="2" charset="2"/>
                </a:rPr>
                <a:t></a:t>
              </a:r>
            </a:p>
          </p:txBody>
        </p:sp>
      </p:grpSp>
      <p:sp>
        <p:nvSpPr>
          <p:cNvPr id="27675" name="Rectangle 83"/>
          <p:cNvSpPr>
            <a:spLocks noChangeArrowheads="1"/>
          </p:cNvSpPr>
          <p:nvPr/>
        </p:nvSpPr>
        <p:spPr bwMode="auto">
          <a:xfrm>
            <a:off x="1476375" y="188913"/>
            <a:ext cx="4319588" cy="641350"/>
          </a:xfrm>
          <a:prstGeom prst="rect">
            <a:avLst/>
          </a:prstGeom>
          <a:noFill/>
          <a:ln w="9525" algn="ctr">
            <a:noFill/>
            <a:miter lim="800000"/>
            <a:headEnd/>
            <a:tailEnd/>
          </a:ln>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正规语言及其描述</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dissolve">
                                      <p:cBhvr>
                                        <p:cTn id="32"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dissolve">
                                      <p:cBhvr>
                                        <p:cTn id="37"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ssolve">
                                      <p:cBhvr>
                                        <p:cTn id="42"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dissolve">
                                      <p:cBhvr>
                                        <p:cTn id="47"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dissolve">
                                      <p:cBhvr>
                                        <p:cTn id="52"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dissolve">
                                      <p:cBhvr>
                                        <p:cTn id="5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dissolve">
                                      <p:cBhvr>
                                        <p:cTn id="62"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dissolve">
                                      <p:cBhvr>
                                        <p:cTn id="67"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366599"/>
                                        </p:tgtEl>
                                        <p:attrNameLst>
                                          <p:attrName>style.visibility</p:attrName>
                                        </p:attrNameLst>
                                      </p:cBhvr>
                                      <p:to>
                                        <p:strVal val="visible"/>
                                      </p:to>
                                    </p:set>
                                    <p:animEffect transition="in" filter="dissolve">
                                      <p:cBhvr>
                                        <p:cTn id="72" dur="500"/>
                                        <p:tgtEl>
                                          <p:spTgt spid="366599"/>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4" fill="hold"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slide(fromBottom)">
                                      <p:cBhvr>
                                        <p:cTn id="77" dur="500"/>
                                        <p:tgtEl>
                                          <p:spTgt spid="3"/>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366630"/>
                                        </p:tgtEl>
                                        <p:attrNameLst>
                                          <p:attrName>style.visibility</p:attrName>
                                        </p:attrNameLst>
                                      </p:cBhvr>
                                      <p:to>
                                        <p:strVal val="visible"/>
                                      </p:to>
                                    </p:set>
                                    <p:animEffect transition="in" filter="dissolve">
                                      <p:cBhvr>
                                        <p:cTn id="82" dur="500"/>
                                        <p:tgtEl>
                                          <p:spTgt spid="366630"/>
                                        </p:tgtEl>
                                      </p:cBhvr>
                                    </p:animEffect>
                                  </p:childTnLst>
                                </p:cTn>
                              </p:par>
                            </p:childTnLst>
                          </p:cTn>
                        </p:par>
                      </p:childTnLst>
                    </p:cTn>
                  </p:par>
                  <p:par>
                    <p:cTn id="83" fill="hold">
                      <p:stCondLst>
                        <p:cond delay="indefinite"/>
                      </p:stCondLst>
                      <p:childTnLst>
                        <p:par>
                          <p:cTn id="84" fill="hold">
                            <p:stCondLst>
                              <p:cond delay="0"/>
                            </p:stCondLst>
                            <p:childTnLst>
                              <p:par>
                                <p:cTn id="85" presetID="12" presetClass="entr" presetSubtype="4" fill="hold" nodeType="clickEffect">
                                  <p:stCondLst>
                                    <p:cond delay="0"/>
                                  </p:stCondLst>
                                  <p:childTnLst>
                                    <p:set>
                                      <p:cBhvr>
                                        <p:cTn id="86" dur="1" fill="hold">
                                          <p:stCondLst>
                                            <p:cond delay="0"/>
                                          </p:stCondLst>
                                        </p:cTn>
                                        <p:tgtEl>
                                          <p:spTgt spid="2"/>
                                        </p:tgtEl>
                                        <p:attrNameLst>
                                          <p:attrName>style.visibility</p:attrName>
                                        </p:attrNameLst>
                                      </p:cBhvr>
                                      <p:to>
                                        <p:strVal val="visible"/>
                                      </p:to>
                                    </p:set>
                                    <p:animEffect transition="in" filter="slide(fromBottom)">
                                      <p:cBhvr>
                                        <p:cTn id="87" dur="500"/>
                                        <p:tgtEl>
                                          <p:spTgt spid="2"/>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366601"/>
                                        </p:tgtEl>
                                        <p:attrNameLst>
                                          <p:attrName>style.visibility</p:attrName>
                                        </p:attrNameLst>
                                      </p:cBhvr>
                                      <p:to>
                                        <p:strVal val="visible"/>
                                      </p:to>
                                    </p:set>
                                    <p:animEffect transition="in" filter="dissolve">
                                      <p:cBhvr>
                                        <p:cTn id="92" dur="500"/>
                                        <p:tgtEl>
                                          <p:spTgt spid="366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9" grpId="0"/>
      <p:bldP spid="366601" grpId="0"/>
      <p:bldP spid="36663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990600" y="457200"/>
            <a:ext cx="7772400" cy="533400"/>
          </a:xfrm>
        </p:spPr>
        <p:txBody>
          <a:bodyPr/>
          <a:lstStyle/>
          <a:p>
            <a:endParaRPr lang="zh-CN" altLang="en-US"/>
          </a:p>
        </p:txBody>
      </p:sp>
      <p:sp>
        <p:nvSpPr>
          <p:cNvPr id="220163" name="Rectangle 3"/>
          <p:cNvSpPr>
            <a:spLocks noGrp="1" noChangeArrowheads="1"/>
          </p:cNvSpPr>
          <p:nvPr>
            <p:ph type="body" sz="half" idx="1"/>
          </p:nvPr>
        </p:nvSpPr>
        <p:spPr>
          <a:xfrm>
            <a:off x="990600" y="2133600"/>
            <a:ext cx="2743200" cy="3810000"/>
          </a:xfrm>
        </p:spPr>
        <p:txBody>
          <a:bodyPr/>
          <a:lstStyle/>
          <a:p>
            <a:pPr>
              <a:buFont typeface="Monotype Sorts" pitchFamily="2" charset="2"/>
              <a:buNone/>
            </a:pPr>
            <a:r>
              <a:rPr lang="zh-CN" altLang="en-US" sz="2800"/>
              <a:t>000</a:t>
            </a:r>
          </a:p>
          <a:p>
            <a:pPr>
              <a:buFont typeface="Monotype Sorts" pitchFamily="2" charset="2"/>
              <a:buNone/>
            </a:pPr>
            <a:r>
              <a:rPr lang="zh-CN" altLang="en-US" sz="2800"/>
              <a:t>111</a:t>
            </a:r>
          </a:p>
          <a:p>
            <a:pPr>
              <a:buFont typeface="Monotype Sorts" pitchFamily="2" charset="2"/>
              <a:buNone/>
            </a:pPr>
            <a:r>
              <a:rPr lang="zh-CN" altLang="en-US" sz="2800"/>
              <a:t>1010001</a:t>
            </a:r>
          </a:p>
          <a:p>
            <a:pPr>
              <a:buFont typeface="Monotype Sorts" pitchFamily="2" charset="2"/>
              <a:buNone/>
            </a:pPr>
            <a:r>
              <a:rPr lang="zh-CN" altLang="en-US" sz="2800"/>
              <a:t>110000001</a:t>
            </a:r>
          </a:p>
          <a:p>
            <a:pPr>
              <a:buFont typeface="Monotype Sorts" pitchFamily="2" charset="2"/>
              <a:buNone/>
            </a:pPr>
            <a:endParaRPr lang="zh-CN" altLang="en-US" sz="2800"/>
          </a:p>
          <a:p>
            <a:pPr>
              <a:buFont typeface="Monotype Sorts" pitchFamily="2" charset="2"/>
              <a:buNone/>
            </a:pPr>
            <a:r>
              <a:rPr lang="zh-CN" altLang="en-US" sz="2800"/>
              <a:t>00</a:t>
            </a:r>
          </a:p>
          <a:p>
            <a:pPr>
              <a:buFont typeface="Monotype Sorts" pitchFamily="2" charset="2"/>
              <a:buNone/>
            </a:pPr>
            <a:r>
              <a:rPr lang="zh-CN" altLang="en-US" sz="2800"/>
              <a:t>01100</a:t>
            </a:r>
          </a:p>
        </p:txBody>
      </p:sp>
      <p:pic>
        <p:nvPicPr>
          <p:cNvPr id="220164" name="Picture 4"/>
          <p:cNvPicPr>
            <a:picLocks noGrp="1" noChangeAspect="1" noChangeArrowheads="1"/>
          </p:cNvPicPr>
          <p:nvPr>
            <p:ph type="clipArt" sz="half" idx="2"/>
          </p:nvPr>
        </p:nvPicPr>
        <p:blipFill>
          <a:blip r:embed="rId2"/>
          <a:srcRect/>
          <a:stretch>
            <a:fillRect/>
          </a:stretch>
        </p:blipFill>
        <p:spPr>
          <a:xfrm>
            <a:off x="3886200" y="1219200"/>
            <a:ext cx="4876800" cy="4724400"/>
          </a:xfrm>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zh-CN" altLang="en-US">
                <a:solidFill>
                  <a:schemeClr val="bg2"/>
                </a:solidFill>
              </a:rPr>
              <a:t/>
            </a:r>
            <a:br>
              <a:rPr lang="zh-CN" altLang="en-US">
                <a:solidFill>
                  <a:schemeClr val="bg2"/>
                </a:solidFill>
              </a:rPr>
            </a:br>
            <a:endParaRPr lang="zh-CN" altLang="zh-CN"/>
          </a:p>
        </p:txBody>
      </p:sp>
      <p:sp>
        <p:nvSpPr>
          <p:cNvPr id="158723" name="Rectangle 3"/>
          <p:cNvSpPr>
            <a:spLocks noGrp="1" noChangeArrowheads="1"/>
          </p:cNvSpPr>
          <p:nvPr>
            <p:ph type="body" idx="1"/>
          </p:nvPr>
        </p:nvSpPr>
        <p:spPr/>
        <p:txBody>
          <a:bodyPr/>
          <a:lstStyle/>
          <a:p>
            <a:pPr>
              <a:buFont typeface="Monotype Sorts" pitchFamily="2" charset="2"/>
              <a:buNone/>
            </a:pPr>
            <a:r>
              <a:rPr lang="en-US" altLang="zh-CN" sz="3200" dirty="0"/>
              <a:t>NFA M</a:t>
            </a:r>
            <a:r>
              <a:rPr lang="zh-CN" altLang="en-US" sz="3200" dirty="0"/>
              <a:t>所能接受的符</a:t>
            </a:r>
            <a:r>
              <a:rPr lang="zh-CN" altLang="en-US" sz="3200" dirty="0">
                <a:latin typeface="宋体" charset="-122"/>
              </a:rPr>
              <a:t>号</a:t>
            </a:r>
            <a:r>
              <a:rPr lang="zh-CN" altLang="en-US" sz="3200" dirty="0"/>
              <a:t>串的全体记为</a:t>
            </a:r>
          </a:p>
          <a:p>
            <a:pPr>
              <a:buFont typeface="Monotype Sorts" pitchFamily="2" charset="2"/>
              <a:buNone/>
            </a:pPr>
            <a:r>
              <a:rPr lang="zh-CN" altLang="zh-CN" sz="3200" dirty="0"/>
              <a:t>        </a:t>
            </a:r>
            <a:r>
              <a:rPr lang="en-US" altLang="zh-CN" sz="3200" dirty="0"/>
              <a:t>L(M)</a:t>
            </a:r>
          </a:p>
          <a:p>
            <a:pPr>
              <a:buFont typeface="Monotype Sorts" pitchFamily="2" charset="2"/>
              <a:buNone/>
            </a:pPr>
            <a:r>
              <a:rPr lang="zh-CN" altLang="en-US" sz="3200" dirty="0"/>
              <a:t>结论：</a:t>
            </a:r>
          </a:p>
          <a:p>
            <a:pPr lvl="1">
              <a:buFontTx/>
              <a:buNone/>
            </a:pPr>
            <a:r>
              <a:rPr lang="zh-CN" altLang="en-US" sz="3200" dirty="0"/>
              <a:t>   </a:t>
            </a:r>
            <a:r>
              <a:rPr lang="zh-CN" altLang="en-US" sz="3200" dirty="0">
                <a:sym typeface="Symbol" pitchFamily="18" charset="2"/>
              </a:rPr>
              <a:t>上一个符</a:t>
            </a:r>
            <a:r>
              <a:rPr lang="zh-CN" altLang="en-US" sz="3200" dirty="0">
                <a:latin typeface="宋体" charset="-122"/>
              </a:rPr>
              <a:t>号</a:t>
            </a:r>
            <a:r>
              <a:rPr lang="zh-CN" altLang="en-US" sz="3200" dirty="0">
                <a:sym typeface="Symbol" pitchFamily="18" charset="2"/>
              </a:rPr>
              <a:t>串集</a:t>
            </a:r>
            <a:r>
              <a:rPr lang="en-US" altLang="zh-CN" sz="3200" dirty="0">
                <a:sym typeface="Symbol" pitchFamily="18" charset="2"/>
              </a:rPr>
              <a:t>V</a:t>
            </a:r>
            <a:r>
              <a:rPr lang="en-US" altLang="zh-CN" sz="3200" baseline="30000" dirty="0">
                <a:sym typeface="Symbol" pitchFamily="18" charset="2"/>
              </a:rPr>
              <a:t></a:t>
            </a:r>
            <a:r>
              <a:rPr lang="zh-CN" altLang="en-US" sz="3200" dirty="0">
                <a:sym typeface="Symbol" pitchFamily="18" charset="2"/>
              </a:rPr>
              <a:t>是正规的，当且仅当存在一个上的不确定的有穷自动机</a:t>
            </a:r>
            <a:r>
              <a:rPr lang="en-US" altLang="zh-CN" sz="3200" dirty="0">
                <a:sym typeface="Symbol" pitchFamily="18" charset="2"/>
              </a:rPr>
              <a:t>M，</a:t>
            </a:r>
            <a:r>
              <a:rPr lang="zh-CN" altLang="en-US" sz="3200" dirty="0">
                <a:sym typeface="Symbol" pitchFamily="18" charset="2"/>
              </a:rPr>
              <a:t>使得</a:t>
            </a:r>
            <a:r>
              <a:rPr lang="en-US" altLang="zh-CN" sz="3200" dirty="0">
                <a:sym typeface="Symbol" pitchFamily="18" charset="2"/>
              </a:rPr>
              <a:t>V=L(M)。</a:t>
            </a:r>
            <a:endParaRPr lang="zh-CN" altLang="en-US" sz="3200" dirty="0">
              <a:sym typeface="Symbol" pitchFamily="18" charset="2"/>
            </a:endParaRPr>
          </a:p>
        </p:txBody>
      </p:sp>
      <p:sp>
        <p:nvSpPr>
          <p:cNvPr id="158724" name="AutoShape 4">
            <a:hlinkClick r:id="rId2" action="ppaction://hlinksldjump" highlightClick="1"/>
          </p:cNvPr>
          <p:cNvSpPr>
            <a:spLocks noChangeArrowheads="1"/>
          </p:cNvSpPr>
          <p:nvPr/>
        </p:nvSpPr>
        <p:spPr bwMode="auto">
          <a:xfrm>
            <a:off x="6781800" y="5257800"/>
            <a:ext cx="1066800" cy="914400"/>
          </a:xfrm>
          <a:prstGeom prst="actionButtonHome">
            <a:avLst/>
          </a:prstGeom>
          <a:solidFill>
            <a:schemeClr val="accent1"/>
          </a:solidFill>
          <a:ln w="9525">
            <a:solidFill>
              <a:schemeClr val="tx1"/>
            </a:solidFill>
            <a:miter lim="800000"/>
            <a:headEnd/>
            <a:tailEnd/>
          </a:ln>
          <a:effectLst/>
        </p:spPr>
        <p:txBody>
          <a:bodyPr wrap="none" anchor="ctr"/>
          <a:lstStyle/>
          <a:p>
            <a:endParaRPr lang="zh-CN" altLang="en-US"/>
          </a:p>
        </p:txBody>
      </p:sp>
    </p:spTree>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 calcmode="lin" valueType="num">
                                      <p:cBhvr additive="base">
                                        <p:cTn id="7" dur="500" fill="hold"/>
                                        <p:tgtEl>
                                          <p:spTgt spid="1587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872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158723">
                                            <p:txEl>
                                              <p:pRg st="1" end="1"/>
                                            </p:txEl>
                                          </p:spTgt>
                                        </p:tgtEl>
                                        <p:attrNameLst>
                                          <p:attrName>style.visibility</p:attrName>
                                        </p:attrNameLst>
                                      </p:cBhvr>
                                      <p:to>
                                        <p:strVal val="visible"/>
                                      </p:to>
                                    </p:set>
                                    <p:anim calcmode="lin" valueType="num">
                                      <p:cBhvr additive="base">
                                        <p:cTn id="13" dur="500" fill="hold"/>
                                        <p:tgtEl>
                                          <p:spTgt spid="1587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872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158723">
                                            <p:txEl>
                                              <p:pRg st="2" end="2"/>
                                            </p:txEl>
                                          </p:spTgt>
                                        </p:tgtEl>
                                        <p:attrNameLst>
                                          <p:attrName>style.visibility</p:attrName>
                                        </p:attrNameLst>
                                      </p:cBhvr>
                                      <p:to>
                                        <p:strVal val="visible"/>
                                      </p:to>
                                    </p:set>
                                    <p:anim calcmode="lin" valueType="num">
                                      <p:cBhvr additive="base">
                                        <p:cTn id="19" dur="500" fill="hold"/>
                                        <p:tgtEl>
                                          <p:spTgt spid="1587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8723">
                                            <p:txEl>
                                              <p:pRg st="2" end="2"/>
                                            </p:txEl>
                                          </p:spTgt>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58723">
                                            <p:txEl>
                                              <p:pRg st="3" end="3"/>
                                            </p:txEl>
                                          </p:spTgt>
                                        </p:tgtEl>
                                        <p:attrNameLst>
                                          <p:attrName>style.visibility</p:attrName>
                                        </p:attrNameLst>
                                      </p:cBhvr>
                                      <p:to>
                                        <p:strVal val="visible"/>
                                      </p:to>
                                    </p:set>
                                    <p:anim calcmode="lin" valueType="num">
                                      <p:cBhvr additive="base">
                                        <p:cTn id="23" dur="500" fill="hold"/>
                                        <p:tgtEl>
                                          <p:spTgt spid="158723">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58723">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158724"/>
                                        </p:tgtEl>
                                        <p:attrNameLst>
                                          <p:attrName>style.visibility</p:attrName>
                                        </p:attrNameLst>
                                      </p:cBhvr>
                                      <p:to>
                                        <p:strVal val="visible"/>
                                      </p:to>
                                    </p:set>
                                    <p:animEffect transition="in" filter="slide(fromBottom)">
                                      <p:cBhvr>
                                        <p:cTn id="29" dur="500"/>
                                        <p:tgtEl>
                                          <p:spTgt spid="158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autoUpdateAnimBg="0"/>
      <p:bldP spid="15872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2428860" y="285728"/>
            <a:ext cx="5186370" cy="868346"/>
          </a:xfrm>
        </p:spPr>
        <p:txBody>
          <a:bodyPr/>
          <a:lstStyle/>
          <a:p>
            <a:r>
              <a:rPr lang="zh-CN" altLang="en-US" dirty="0"/>
              <a:t>(0|1)*(000|111)(0|1</a:t>
            </a:r>
            <a:r>
              <a:rPr lang="zh-CN" altLang="en-US" dirty="0" smtClean="0"/>
              <a:t>) *</a:t>
            </a:r>
            <a:endParaRPr lang="zh-CN" altLang="en-US" dirty="0"/>
          </a:p>
        </p:txBody>
      </p:sp>
      <p:pic>
        <p:nvPicPr>
          <p:cNvPr id="221187" name="Picture 3"/>
          <p:cNvPicPr>
            <a:picLocks noGrp="1" noChangeAspect="1" noChangeArrowheads="1"/>
          </p:cNvPicPr>
          <p:nvPr>
            <p:ph type="body" idx="1"/>
          </p:nvPr>
        </p:nvPicPr>
        <p:blipFill>
          <a:blip r:embed="rId2"/>
          <a:srcRect/>
          <a:stretch>
            <a:fillRect/>
          </a:stretch>
        </p:blipFill>
        <p:spPr/>
      </p:pic>
    </p:spTree>
  </p:cSld>
  <p:clrMapOvr>
    <a:masterClrMapping/>
  </p:clrMapOvr>
  <p:transition spd="med" advClick="0">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41"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1942"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1943"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1944" name="Text Box 8"/>
          <p:cNvSpPr txBox="1">
            <a:spLocks noChangeArrowheads="1"/>
          </p:cNvSpPr>
          <p:nvPr/>
        </p:nvSpPr>
        <p:spPr bwMode="auto">
          <a:xfrm>
            <a:off x="900113" y="1412875"/>
            <a:ext cx="7489825" cy="1219200"/>
          </a:xfrm>
          <a:prstGeom prst="rect">
            <a:avLst/>
          </a:prstGeom>
          <a:noFill/>
          <a:ln w="9525">
            <a:noFill/>
            <a:miter lim="800000"/>
            <a:headEnd/>
            <a:tailEnd/>
          </a:ln>
          <a:effectLst/>
        </p:spPr>
        <p:txBody>
          <a:bodyPr>
            <a:spAutoFit/>
          </a:bodyPr>
          <a:lstStyle/>
          <a:p>
            <a:pPr>
              <a:buClr>
                <a:srgbClr val="800080"/>
              </a:buClr>
            </a:pPr>
            <a:r>
              <a:rPr lang="en-US" altLang="zh-CN" dirty="0">
                <a:solidFill>
                  <a:srgbClr val="800080"/>
                </a:solidFill>
              </a:rPr>
              <a:t>  </a:t>
            </a:r>
            <a:r>
              <a:rPr lang="zh-CN" altLang="en-US" dirty="0"/>
              <a:t>实例</a:t>
            </a:r>
            <a:r>
              <a:rPr lang="en-US" altLang="zh-CN" dirty="0"/>
              <a:t>:</a:t>
            </a:r>
            <a:r>
              <a:rPr lang="en-US" altLang="zh-CN" b="0" dirty="0"/>
              <a:t> </a:t>
            </a:r>
            <a:r>
              <a:rPr lang="zh-CN" altLang="en-US" dirty="0">
                <a:solidFill>
                  <a:srgbClr val="800080"/>
                </a:solidFill>
              </a:rPr>
              <a:t>某语言词法分析程序的设计</a:t>
            </a:r>
            <a:r>
              <a:rPr lang="zh-CN" altLang="en-US" dirty="0"/>
              <a:t> </a:t>
            </a:r>
          </a:p>
          <a:p>
            <a:pPr lvl="1">
              <a:buClr>
                <a:srgbClr val="800080"/>
              </a:buClr>
              <a:buFont typeface="Symbol" pitchFamily="18" charset="2"/>
              <a:buNone/>
            </a:pPr>
            <a:endParaRPr lang="zh-CN" altLang="en-US" sz="1000" dirty="0">
              <a:latin typeface="楷体_GB2312" pitchFamily="49" charset="-122"/>
            </a:endParaRPr>
          </a:p>
          <a:p>
            <a:pPr lvl="1">
              <a:buClr>
                <a:srgbClr val="800080"/>
              </a:buClr>
              <a:buFont typeface="Symbol" pitchFamily="18" charset="2"/>
              <a:buChar char="-"/>
            </a:pPr>
            <a:r>
              <a:rPr lang="zh-CN" altLang="en-US" sz="2800" dirty="0">
                <a:latin typeface="楷体_GB2312" pitchFamily="49" charset="-122"/>
              </a:rPr>
              <a:t> </a:t>
            </a:r>
            <a:r>
              <a:rPr lang="zh-CN" altLang="en-US" sz="2800" dirty="0">
                <a:solidFill>
                  <a:srgbClr val="800080"/>
                </a:solidFill>
                <a:latin typeface="楷体_GB2312" pitchFamily="49" charset="-122"/>
              </a:rPr>
              <a:t>单词</a:t>
            </a:r>
            <a:r>
              <a:rPr lang="zh-CN" altLang="en-US" sz="2800" dirty="0" smtClean="0">
                <a:solidFill>
                  <a:srgbClr val="800080"/>
                </a:solidFill>
                <a:latin typeface="楷体_GB2312" pitchFamily="49" charset="-122"/>
              </a:rPr>
              <a:t>类别（种别）的</a:t>
            </a:r>
            <a:r>
              <a:rPr lang="zh-CN" altLang="en-US" sz="2800" dirty="0" smtClean="0">
                <a:latin typeface="楷体_GB2312" pitchFamily="49" charset="-122"/>
              </a:rPr>
              <a:t> </a:t>
            </a:r>
            <a:r>
              <a:rPr lang="en-US" altLang="zh-CN" sz="2800" dirty="0">
                <a:solidFill>
                  <a:srgbClr val="800080"/>
                </a:solidFill>
                <a:latin typeface="楷体_GB2312" pitchFamily="49" charset="-122"/>
              </a:rPr>
              <a:t>EBNF </a:t>
            </a:r>
            <a:r>
              <a:rPr lang="zh-CN" altLang="en-US" sz="2800" dirty="0">
                <a:solidFill>
                  <a:srgbClr val="800080"/>
                </a:solidFill>
                <a:latin typeface="楷体_GB2312" pitchFamily="49" charset="-122"/>
              </a:rPr>
              <a:t>描述</a:t>
            </a:r>
            <a:r>
              <a:rPr lang="zh-CN" altLang="en-US" dirty="0"/>
              <a:t> </a:t>
            </a:r>
          </a:p>
        </p:txBody>
      </p:sp>
      <p:sp>
        <p:nvSpPr>
          <p:cNvPr id="551945" name="Rectangle 9"/>
          <p:cNvSpPr>
            <a:spLocks noChangeArrowheads="1"/>
          </p:cNvSpPr>
          <p:nvPr/>
        </p:nvSpPr>
        <p:spPr bwMode="auto">
          <a:xfrm>
            <a:off x="1042988" y="188913"/>
            <a:ext cx="6480175" cy="641350"/>
          </a:xfrm>
          <a:prstGeom prst="rect">
            <a:avLst/>
          </a:prstGeom>
          <a:noFill/>
          <a:ln w="9525" algn="ctr">
            <a:noFill/>
            <a:miter lim="800000"/>
            <a:headEnd/>
            <a:tailEnd/>
          </a:ln>
          <a:effectLst/>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词法分析程序的设计与实现</a:t>
            </a:r>
          </a:p>
        </p:txBody>
      </p:sp>
      <p:sp>
        <p:nvSpPr>
          <p:cNvPr id="551946" name="AutoShape 10">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graphicFrame>
        <p:nvGraphicFramePr>
          <p:cNvPr id="551948" name="Object 12"/>
          <p:cNvGraphicFramePr>
            <a:graphicFrameLocks noChangeAspect="1"/>
          </p:cNvGraphicFramePr>
          <p:nvPr/>
        </p:nvGraphicFramePr>
        <p:xfrm>
          <a:off x="1763713" y="2997200"/>
          <a:ext cx="6408737" cy="2570163"/>
        </p:xfrm>
        <a:graphic>
          <a:graphicData uri="http://schemas.openxmlformats.org/presentationml/2006/ole">
            <p:oleObj spid="_x0000_s551948" name="Visio" r:id="rId3" imgW="3890772" imgH="1560271" progId="Visio.Drawing.11">
              <p:embed/>
            </p:oleObj>
          </a:graphicData>
        </a:graphic>
      </p:graphicFrame>
    </p:spTree>
  </p:cSld>
  <p:clrMapOvr>
    <a:masterClrMapping/>
  </p:clrMapOvr>
  <p:transition spd="med" advClick="0">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endParaRPr lang="zh-CN" altLang="en-US"/>
          </a:p>
        </p:txBody>
      </p:sp>
      <p:sp>
        <p:nvSpPr>
          <p:cNvPr id="159747" name="Rectangle 3"/>
          <p:cNvSpPr>
            <a:spLocks noGrp="1" noChangeArrowheads="1"/>
          </p:cNvSpPr>
          <p:nvPr>
            <p:ph type="body" idx="1"/>
          </p:nvPr>
        </p:nvSpPr>
        <p:spPr/>
        <p:txBody>
          <a:bodyPr/>
          <a:lstStyle/>
          <a:p>
            <a:pPr lvl="1" algn="just">
              <a:buFontTx/>
              <a:buNone/>
            </a:pPr>
            <a:r>
              <a:rPr lang="zh-CN" altLang="zh-CN" sz="3200" dirty="0"/>
              <a:t>  </a:t>
            </a:r>
            <a:r>
              <a:rPr lang="en-US" altLang="zh-CN" sz="3200" dirty="0"/>
              <a:t>DFA</a:t>
            </a:r>
            <a:r>
              <a:rPr lang="zh-CN" altLang="en-US" sz="3200" dirty="0"/>
              <a:t>是</a:t>
            </a:r>
            <a:r>
              <a:rPr lang="en-US" altLang="zh-CN" sz="3200" dirty="0"/>
              <a:t>NFA</a:t>
            </a:r>
            <a:r>
              <a:rPr lang="zh-CN" altLang="en-US" sz="3200" dirty="0"/>
              <a:t>的特例.对每个</a:t>
            </a:r>
            <a:r>
              <a:rPr lang="en-US" altLang="zh-CN" sz="3200" dirty="0"/>
              <a:t>NFA 　N</a:t>
            </a:r>
            <a:r>
              <a:rPr lang="zh-CN" altLang="en-US" sz="3200" dirty="0"/>
              <a:t>一定存在一个</a:t>
            </a:r>
            <a:r>
              <a:rPr lang="en-US" altLang="zh-CN" sz="3200" dirty="0"/>
              <a:t>DFA　</a:t>
            </a:r>
            <a:r>
              <a:rPr lang="zh-CN" altLang="en-US" sz="3200" dirty="0"/>
              <a:t>Ｍ ，使得  </a:t>
            </a:r>
            <a:r>
              <a:rPr lang="en-US" altLang="zh-CN" sz="3200" dirty="0"/>
              <a:t>L(M)=L(N)。</a:t>
            </a:r>
            <a:r>
              <a:rPr lang="zh-CN" altLang="en-US" sz="3200" dirty="0"/>
              <a:t>对每个</a:t>
            </a:r>
            <a:r>
              <a:rPr lang="en-US" altLang="zh-CN" sz="3200" dirty="0"/>
              <a:t>NFA N</a:t>
            </a:r>
            <a:r>
              <a:rPr lang="zh-CN" altLang="en-US" sz="3200" dirty="0"/>
              <a:t>存在着与之等价的</a:t>
            </a:r>
            <a:r>
              <a:rPr lang="en-US" altLang="zh-CN" sz="3200" dirty="0"/>
              <a:t>DFA M。</a:t>
            </a:r>
          </a:p>
          <a:p>
            <a:pPr lvl="1" algn="just">
              <a:buFontTx/>
              <a:buNone/>
            </a:pPr>
            <a:r>
              <a:rPr lang="zh-CN" altLang="en-US" sz="3200" dirty="0"/>
              <a:t>有一种算法，将</a:t>
            </a:r>
            <a:r>
              <a:rPr lang="en-US" altLang="zh-CN" sz="3200" dirty="0"/>
              <a:t>NFA</a:t>
            </a:r>
            <a:r>
              <a:rPr lang="zh-CN" altLang="en-US" sz="3200" dirty="0"/>
              <a:t>转换成接受同样语言的</a:t>
            </a:r>
            <a:r>
              <a:rPr lang="en-US" altLang="zh-CN" sz="3200" dirty="0"/>
              <a:t>DFA.</a:t>
            </a:r>
            <a:r>
              <a:rPr lang="zh-CN" altLang="en-US" sz="3200" dirty="0"/>
              <a:t>这种算法称为</a:t>
            </a:r>
            <a:r>
              <a:rPr lang="zh-CN" altLang="en-US" sz="3200" b="1" dirty="0">
                <a:ea typeface="方正舒体" pitchFamily="2" charset="-122"/>
              </a:rPr>
              <a:t>子集法.</a:t>
            </a:r>
          </a:p>
          <a:p>
            <a:pPr lvl="1" algn="just">
              <a:buFontTx/>
              <a:buNone/>
            </a:pPr>
            <a:r>
              <a:rPr lang="zh-CN" altLang="en-US" sz="3200" b="1" dirty="0"/>
              <a:t>与某一</a:t>
            </a:r>
            <a:r>
              <a:rPr lang="en-US" altLang="zh-CN" sz="3200" b="1" dirty="0"/>
              <a:t>NFA</a:t>
            </a:r>
            <a:r>
              <a:rPr lang="zh-CN" altLang="en-US" sz="3200" b="1" dirty="0"/>
              <a:t>等价的</a:t>
            </a:r>
            <a:r>
              <a:rPr lang="en-US" altLang="zh-CN" sz="3200" b="1" dirty="0"/>
              <a:t>DFA</a:t>
            </a:r>
            <a:r>
              <a:rPr lang="zh-CN" altLang="en-US" sz="3200" b="1" dirty="0"/>
              <a:t>不唯一</a:t>
            </a:r>
            <a:r>
              <a:rPr lang="zh-CN" altLang="en-US" sz="3200" dirty="0"/>
              <a:t>.</a:t>
            </a:r>
          </a:p>
        </p:txBody>
      </p:sp>
    </p:spTree>
  </p:cSld>
  <p:clrMapOvr>
    <a:masterClrMapping/>
  </p:clrMapOvr>
  <p:transition spd="med" advClick="0">
    <p:wipe dir="r"/>
  </p:transition>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990600" y="457200"/>
            <a:ext cx="7772400" cy="457200"/>
          </a:xfrm>
        </p:spPr>
        <p:txBody>
          <a:bodyPr/>
          <a:lstStyle/>
          <a:p>
            <a:endParaRPr lang="zh-CN" altLang="en-US"/>
          </a:p>
        </p:txBody>
      </p:sp>
      <p:sp>
        <p:nvSpPr>
          <p:cNvPr id="79875" name="Rectangle 3"/>
          <p:cNvSpPr>
            <a:spLocks noGrp="1" noChangeArrowheads="1"/>
          </p:cNvSpPr>
          <p:nvPr>
            <p:ph type="body" idx="1"/>
          </p:nvPr>
        </p:nvSpPr>
        <p:spPr>
          <a:xfrm>
            <a:off x="642910" y="1214422"/>
            <a:ext cx="7848600" cy="4953000"/>
          </a:xfrm>
        </p:spPr>
        <p:txBody>
          <a:bodyPr/>
          <a:lstStyle/>
          <a:p>
            <a:pPr indent="0" algn="just">
              <a:lnSpc>
                <a:spcPct val="150000"/>
              </a:lnSpc>
              <a:buFont typeface="Monotype Sorts" pitchFamily="2" charset="2"/>
              <a:buNone/>
            </a:pPr>
            <a:r>
              <a:rPr lang="zh-CN" altLang="en-US" sz="3200" dirty="0"/>
              <a:t>从</a:t>
            </a:r>
            <a:r>
              <a:rPr lang="en-US" altLang="zh-CN" sz="3200" dirty="0"/>
              <a:t>NFA</a:t>
            </a:r>
            <a:r>
              <a:rPr lang="zh-CN" altLang="en-US" sz="3200" dirty="0"/>
              <a:t>的矩阵表示中可以看出，表项通常是一状态的集合，而在</a:t>
            </a:r>
            <a:r>
              <a:rPr lang="en-US" altLang="zh-CN" sz="3200" dirty="0"/>
              <a:t>DFA</a:t>
            </a:r>
            <a:r>
              <a:rPr lang="zh-CN" altLang="en-US" sz="3200" dirty="0"/>
              <a:t>的矩阵表示中，表项是一个状态，</a:t>
            </a:r>
            <a:r>
              <a:rPr lang="en-US" altLang="zh-CN" sz="3200" dirty="0"/>
              <a:t>NFA</a:t>
            </a:r>
            <a:r>
              <a:rPr lang="zh-CN" altLang="en-US" sz="3200" dirty="0"/>
              <a:t>到相应的</a:t>
            </a:r>
            <a:r>
              <a:rPr lang="en-US" altLang="zh-CN" sz="3200" dirty="0"/>
              <a:t>DFA</a:t>
            </a:r>
            <a:r>
              <a:rPr lang="zh-CN" altLang="en-US" sz="3200" dirty="0"/>
              <a:t>的构造的基本思路是： </a:t>
            </a:r>
            <a:r>
              <a:rPr lang="en-US" altLang="zh-CN" sz="3200" b="1" dirty="0">
                <a:latin typeface="方正舒体" pitchFamily="2" charset="-122"/>
                <a:ea typeface="方正舒体" pitchFamily="2" charset="-122"/>
              </a:rPr>
              <a:t>DFA</a:t>
            </a:r>
            <a:r>
              <a:rPr lang="zh-CN" altLang="en-US" sz="3200" b="1" dirty="0">
                <a:latin typeface="方正舒体" pitchFamily="2" charset="-122"/>
                <a:ea typeface="方正舒体" pitchFamily="2" charset="-122"/>
              </a:rPr>
              <a:t>的每一个状态对应</a:t>
            </a:r>
            <a:r>
              <a:rPr lang="en-US" altLang="zh-CN" sz="3200" dirty="0">
                <a:latin typeface="方正舒体" pitchFamily="2" charset="-122"/>
                <a:ea typeface="方正舒体" pitchFamily="2" charset="-122"/>
              </a:rPr>
              <a:t>NFA</a:t>
            </a:r>
            <a:r>
              <a:rPr lang="zh-CN" altLang="en-US" sz="3200" dirty="0">
                <a:latin typeface="方正舒体" pitchFamily="2" charset="-122"/>
                <a:ea typeface="方正舒体" pitchFamily="2" charset="-122"/>
              </a:rPr>
              <a:t>的一组状态.   </a:t>
            </a:r>
            <a:r>
              <a:rPr lang="en-US" altLang="zh-CN" sz="3200" dirty="0"/>
              <a:t>DFA</a:t>
            </a:r>
            <a:r>
              <a:rPr lang="zh-CN" altLang="en-US" sz="3200" dirty="0"/>
              <a:t>使用它的状态去记录在</a:t>
            </a:r>
            <a:r>
              <a:rPr lang="en-US" altLang="zh-CN" sz="3200" dirty="0"/>
              <a:t>NFA</a:t>
            </a:r>
            <a:r>
              <a:rPr lang="zh-CN" altLang="en-US" sz="3200" dirty="0"/>
              <a:t>读入一个输入符号后可能达到的所有状态.</a:t>
            </a:r>
          </a:p>
          <a:p>
            <a:pPr>
              <a:buFont typeface="Monotype Sorts" pitchFamily="2" charset="2"/>
              <a:buNone/>
            </a:pPr>
            <a:endParaRPr lang="zh-CN" altLang="zh-CN" dirty="0">
              <a:sym typeface="Symbol" pitchFamily="18" charset="2"/>
            </a:endParaRPr>
          </a:p>
        </p:txBody>
      </p:sp>
      <p:sp>
        <p:nvSpPr>
          <p:cNvPr id="79876" name="AutoShape 4">
            <a:hlinkClick r:id="" action="ppaction://hlinkshowjump?jump=previousslide" highlightClick="1"/>
          </p:cNvPr>
          <p:cNvSpPr>
            <a:spLocks noChangeArrowheads="1"/>
          </p:cNvSpPr>
          <p:nvPr/>
        </p:nvSpPr>
        <p:spPr bwMode="auto">
          <a:xfrm>
            <a:off x="6934200" y="5943600"/>
            <a:ext cx="539750" cy="539750"/>
          </a:xfrm>
          <a:prstGeom prst="actionButtonBackPrevious">
            <a:avLst/>
          </a:prstGeom>
          <a:solidFill>
            <a:srgbClr val="00FFFF">
              <a:alpha val="50000"/>
            </a:srgbClr>
          </a:solidFill>
          <a:ln w="9525">
            <a:noFill/>
            <a:miter lim="800000"/>
            <a:headEnd/>
            <a:tailEnd/>
          </a:ln>
          <a:effectLst/>
        </p:spPr>
        <p:txBody>
          <a:bodyPr wrap="none" anchor="ctr"/>
          <a:lstStyle/>
          <a:p>
            <a:endParaRPr lang="zh-CN" altLang="en-US"/>
          </a:p>
        </p:txBody>
      </p:sp>
      <p:sp>
        <p:nvSpPr>
          <p:cNvPr id="79877" name="AutoShape 5">
            <a:hlinkClick r:id="" action="ppaction://hlinkshowjump?jump=nextslide" highlightClick="1"/>
          </p:cNvPr>
          <p:cNvSpPr>
            <a:spLocks noChangeArrowheads="1"/>
          </p:cNvSpPr>
          <p:nvPr/>
        </p:nvSpPr>
        <p:spPr bwMode="auto">
          <a:xfrm>
            <a:off x="7461250" y="5943600"/>
            <a:ext cx="539750" cy="539750"/>
          </a:xfrm>
          <a:prstGeom prst="actionButtonForwardNext">
            <a:avLst/>
          </a:prstGeom>
          <a:solidFill>
            <a:srgbClr val="00FFFF">
              <a:alpha val="50000"/>
            </a:srgbClr>
          </a:solidFill>
          <a:ln w="9525">
            <a:noFill/>
            <a:miter lim="800000"/>
            <a:headEnd/>
            <a:tailEnd/>
          </a:ln>
          <a:effectLst/>
        </p:spPr>
        <p:txBody>
          <a:bodyPr wrap="none" anchor="ctr"/>
          <a:lstStyle/>
          <a:p>
            <a:endParaRPr lang="zh-CN" altLang="en-US"/>
          </a:p>
        </p:txBody>
      </p:sp>
    </p:spTree>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barn(outVertical)">
                                      <p:cBhvr>
                                        <p:cTn id="7" dur="500"/>
                                        <p:tgtEl>
                                          <p:spTgt spid="798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1428728" y="-24"/>
            <a:ext cx="7572428" cy="757246"/>
          </a:xfrm>
        </p:spPr>
        <p:txBody>
          <a:bodyPr/>
          <a:lstStyle/>
          <a:p>
            <a:r>
              <a:rPr lang="zh-CN" altLang="en-US" sz="3200" dirty="0"/>
              <a:t/>
            </a:r>
            <a:br>
              <a:rPr lang="zh-CN" altLang="en-US" sz="3200" dirty="0"/>
            </a:br>
            <a:r>
              <a:rPr lang="zh-CN" altLang="en-US" sz="3200" dirty="0"/>
              <a:t>定义对状态集合</a:t>
            </a:r>
            <a:r>
              <a:rPr lang="en-US" altLang="zh-CN" sz="3200" dirty="0"/>
              <a:t>I</a:t>
            </a:r>
            <a:r>
              <a:rPr lang="zh-CN" altLang="en-US" sz="3200" dirty="0"/>
              <a:t>的几个有关</a:t>
            </a:r>
            <a:r>
              <a:rPr lang="zh-CN" altLang="en-US" sz="3200" dirty="0" smtClean="0"/>
              <a:t>运算：</a:t>
            </a:r>
            <a:r>
              <a:rPr lang="zh-CN" altLang="en-US" sz="3200" dirty="0"/>
              <a:t/>
            </a:r>
            <a:br>
              <a:rPr lang="zh-CN" altLang="en-US" sz="3200" dirty="0"/>
            </a:br>
            <a:endParaRPr lang="zh-CN" altLang="zh-CN" dirty="0"/>
          </a:p>
        </p:txBody>
      </p:sp>
      <p:sp>
        <p:nvSpPr>
          <p:cNvPr id="194563" name="Rectangle 3"/>
          <p:cNvSpPr>
            <a:spLocks noGrp="1" noChangeArrowheads="1"/>
          </p:cNvSpPr>
          <p:nvPr>
            <p:ph type="body" idx="1"/>
          </p:nvPr>
        </p:nvSpPr>
        <p:spPr>
          <a:xfrm>
            <a:off x="500034" y="1285860"/>
            <a:ext cx="8286776" cy="4857784"/>
          </a:xfrm>
        </p:spPr>
        <p:txBody>
          <a:bodyPr/>
          <a:lstStyle/>
          <a:p>
            <a:pPr indent="0" algn="just">
              <a:lnSpc>
                <a:spcPct val="150000"/>
              </a:lnSpc>
              <a:buFont typeface="Monotype Sorts" pitchFamily="2" charset="2"/>
              <a:buNone/>
            </a:pPr>
            <a:r>
              <a:rPr lang="zh-CN" altLang="en-US" dirty="0"/>
              <a:t>1.  </a:t>
            </a:r>
            <a:r>
              <a:rPr lang="zh-CN" altLang="en-US" b="1" dirty="0">
                <a:latin typeface="方正舒体" pitchFamily="2" charset="-122"/>
                <a:ea typeface="方正舒体" pitchFamily="2" charset="-122"/>
              </a:rPr>
              <a:t>状态集合</a:t>
            </a:r>
            <a:r>
              <a:rPr lang="en-US" altLang="zh-CN" b="1" dirty="0">
                <a:latin typeface="宋体" charset="-122"/>
              </a:rPr>
              <a:t>I</a:t>
            </a:r>
            <a:r>
              <a:rPr lang="zh-CN" altLang="en-US" b="1" dirty="0">
                <a:latin typeface="方正舒体" pitchFamily="2" charset="-122"/>
                <a:ea typeface="方正舒体" pitchFamily="2" charset="-122"/>
              </a:rPr>
              <a:t>的</a:t>
            </a:r>
            <a:r>
              <a:rPr lang="en-US" altLang="zh-CN" b="1" dirty="0">
                <a:latin typeface="方正舒体" pitchFamily="2" charset="-122"/>
                <a:ea typeface="方正舒体" pitchFamily="2" charset="-122"/>
              </a:rPr>
              <a:t>ε-</a:t>
            </a:r>
            <a:r>
              <a:rPr lang="zh-CN" altLang="en-US" b="1" dirty="0">
                <a:latin typeface="方正舒体" pitchFamily="2" charset="-122"/>
                <a:ea typeface="方正舒体" pitchFamily="2" charset="-122"/>
              </a:rPr>
              <a:t>闭包</a:t>
            </a:r>
            <a:r>
              <a:rPr lang="zh-CN" altLang="en-US" dirty="0"/>
              <a:t>，表示为</a:t>
            </a:r>
            <a:r>
              <a:rPr lang="en-US" altLang="zh-CN" dirty="0">
                <a:latin typeface="Arial" charset="0"/>
                <a:cs typeface="Arial" charset="0"/>
              </a:rPr>
              <a:t>ε-</a:t>
            </a:r>
            <a:r>
              <a:rPr lang="en-US" altLang="zh-CN" dirty="0"/>
              <a:t>closure(I)，</a:t>
            </a:r>
            <a:r>
              <a:rPr lang="zh-CN" altLang="en-US" dirty="0"/>
              <a:t>定义为一状态集，是状态集</a:t>
            </a:r>
            <a:r>
              <a:rPr lang="en-US" altLang="zh-CN" dirty="0"/>
              <a:t>I</a:t>
            </a:r>
            <a:r>
              <a:rPr lang="zh-CN" altLang="en-US" dirty="0"/>
              <a:t>中的任何状态</a:t>
            </a:r>
            <a:r>
              <a:rPr lang="en-US" altLang="zh-CN" dirty="0"/>
              <a:t>S</a:t>
            </a:r>
            <a:r>
              <a:rPr lang="zh-CN" altLang="en-US" dirty="0"/>
              <a:t>经任意条</a:t>
            </a:r>
            <a:r>
              <a:rPr lang="en-US" altLang="zh-CN" dirty="0">
                <a:latin typeface="Arial" charset="0"/>
                <a:cs typeface="Arial" charset="0"/>
              </a:rPr>
              <a:t>ε</a:t>
            </a:r>
            <a:r>
              <a:rPr lang="zh-CN" altLang="en-US" dirty="0"/>
              <a:t>弧而能到达的状态的集合。</a:t>
            </a:r>
          </a:p>
          <a:p>
            <a:pPr indent="0" algn="just">
              <a:lnSpc>
                <a:spcPct val="150000"/>
              </a:lnSpc>
              <a:buFont typeface="Monotype Sorts" pitchFamily="2" charset="2"/>
              <a:buNone/>
            </a:pPr>
            <a:r>
              <a:rPr lang="zh-CN" altLang="en-US" dirty="0"/>
              <a:t>     状态集合</a:t>
            </a:r>
            <a:r>
              <a:rPr lang="en-US" altLang="zh-CN" dirty="0"/>
              <a:t>I</a:t>
            </a:r>
            <a:r>
              <a:rPr lang="zh-CN" altLang="en-US" dirty="0"/>
              <a:t>的任何状态</a:t>
            </a:r>
            <a:r>
              <a:rPr lang="en-US" altLang="zh-CN" dirty="0"/>
              <a:t>S</a:t>
            </a:r>
            <a:r>
              <a:rPr lang="zh-CN" altLang="en-US" dirty="0"/>
              <a:t>都属于</a:t>
            </a:r>
            <a:r>
              <a:rPr lang="en-US" altLang="zh-CN" dirty="0">
                <a:latin typeface="Arial" charset="0"/>
                <a:cs typeface="Arial" charset="0"/>
              </a:rPr>
              <a:t>ε-</a:t>
            </a:r>
            <a:r>
              <a:rPr lang="en-US" altLang="zh-CN" dirty="0"/>
              <a:t>closure(I)。</a:t>
            </a:r>
          </a:p>
          <a:p>
            <a:pPr indent="0" algn="just">
              <a:lnSpc>
                <a:spcPct val="150000"/>
              </a:lnSpc>
              <a:buFont typeface="Monotype Sorts" pitchFamily="2" charset="2"/>
              <a:buNone/>
            </a:pPr>
            <a:r>
              <a:rPr lang="en-US" altLang="zh-CN" dirty="0"/>
              <a:t>2. </a:t>
            </a:r>
            <a:r>
              <a:rPr lang="zh-CN" altLang="en-US" b="1" dirty="0">
                <a:latin typeface="方正舒体" pitchFamily="2" charset="-122"/>
                <a:ea typeface="方正舒体" pitchFamily="2" charset="-122"/>
              </a:rPr>
              <a:t>状态集合</a:t>
            </a:r>
            <a:r>
              <a:rPr lang="en-US" altLang="zh-CN" b="1" dirty="0">
                <a:latin typeface="宋体" charset="-122"/>
              </a:rPr>
              <a:t>I</a:t>
            </a:r>
            <a:r>
              <a:rPr lang="zh-CN" altLang="en-US" b="1" dirty="0">
                <a:latin typeface="方正舒体" pitchFamily="2" charset="-122"/>
                <a:ea typeface="方正舒体" pitchFamily="2" charset="-122"/>
              </a:rPr>
              <a:t>的</a:t>
            </a:r>
            <a:r>
              <a:rPr lang="en-US" altLang="zh-CN" b="1" i="1" dirty="0">
                <a:latin typeface="Times New Roman" pitchFamily="18" charset="0"/>
                <a:ea typeface="方正舒体" pitchFamily="2" charset="-122"/>
                <a:cs typeface="Times New Roman" pitchFamily="18" charset="0"/>
              </a:rPr>
              <a:t>a</a:t>
            </a:r>
            <a:r>
              <a:rPr lang="zh-CN" altLang="en-US" b="1" dirty="0">
                <a:latin typeface="方正舒体" pitchFamily="2" charset="-122"/>
                <a:ea typeface="方正舒体" pitchFamily="2" charset="-122"/>
              </a:rPr>
              <a:t>弧转换</a:t>
            </a:r>
            <a:r>
              <a:rPr lang="zh-CN" altLang="en-US" dirty="0"/>
              <a:t>，表示为</a:t>
            </a:r>
            <a:r>
              <a:rPr lang="en-US" altLang="zh-CN" dirty="0"/>
              <a:t>move(</a:t>
            </a:r>
            <a:r>
              <a:rPr lang="en-US" altLang="zh-CN" dirty="0" err="1"/>
              <a:t>I,a</a:t>
            </a:r>
            <a:r>
              <a:rPr lang="en-US" altLang="zh-CN" dirty="0"/>
              <a:t>)</a:t>
            </a:r>
            <a:r>
              <a:rPr lang="zh-CN" altLang="en-US" dirty="0"/>
              <a:t>定义为状态集合</a:t>
            </a:r>
            <a:r>
              <a:rPr lang="en-US" altLang="zh-CN" dirty="0"/>
              <a:t>J，</a:t>
            </a:r>
            <a:r>
              <a:rPr lang="zh-CN" altLang="en-US" dirty="0"/>
              <a:t>其中</a:t>
            </a:r>
            <a:r>
              <a:rPr lang="en-US" altLang="zh-CN" dirty="0"/>
              <a:t>J</a:t>
            </a:r>
            <a:r>
              <a:rPr lang="zh-CN" altLang="en-US" dirty="0"/>
              <a:t>是所有那些可从</a:t>
            </a:r>
            <a:r>
              <a:rPr lang="en-US" altLang="zh-CN" dirty="0"/>
              <a:t>I</a:t>
            </a:r>
            <a:r>
              <a:rPr lang="zh-CN" altLang="en-US" dirty="0"/>
              <a:t>中的某一状态经过一条</a:t>
            </a:r>
            <a:r>
              <a:rPr lang="en-US" altLang="zh-CN" dirty="0"/>
              <a:t>a</a:t>
            </a:r>
            <a:r>
              <a:rPr lang="zh-CN" altLang="en-US" dirty="0"/>
              <a:t>弧而到达的状态的全体。</a:t>
            </a:r>
          </a:p>
          <a:p>
            <a:pPr>
              <a:buFont typeface="Monotype Sorts" pitchFamily="2" charset="2"/>
              <a:buNone/>
            </a:pPr>
            <a:endParaRPr lang="zh-CN" altLang="en-US" dirty="0"/>
          </a:p>
        </p:txBody>
      </p:sp>
    </p:spTree>
  </p:cSld>
  <p:clrMapOvr>
    <a:masterClrMapping/>
  </p:clrMapOvr>
  <p:transition spd="med" advClick="0">
    <p:wipe dir="r"/>
  </p:transition>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zh-CN" altLang="en-US" sz="3200"/>
              <a:t>状态集合</a:t>
            </a:r>
            <a:r>
              <a:rPr lang="en-US" altLang="zh-CN" sz="3200"/>
              <a:t>I</a:t>
            </a:r>
            <a:r>
              <a:rPr lang="zh-CN" altLang="en-US" sz="3200"/>
              <a:t>的有关运算的例子</a:t>
            </a:r>
          </a:p>
        </p:txBody>
      </p:sp>
      <p:sp>
        <p:nvSpPr>
          <p:cNvPr id="195587" name="Rectangle 3"/>
          <p:cNvSpPr>
            <a:spLocks noGrp="1" noChangeArrowheads="1"/>
          </p:cNvSpPr>
          <p:nvPr>
            <p:ph type="body" idx="1"/>
          </p:nvPr>
        </p:nvSpPr>
        <p:spPr>
          <a:xfrm>
            <a:off x="990600" y="1524000"/>
            <a:ext cx="7772400" cy="5029200"/>
          </a:xfrm>
        </p:spPr>
        <p:txBody>
          <a:bodyPr/>
          <a:lstStyle/>
          <a:p>
            <a:pPr lvl="1">
              <a:buFontTx/>
              <a:buNone/>
            </a:pPr>
            <a:r>
              <a:rPr lang="en-US" altLang="zh-CN" dirty="0"/>
              <a:t>I={1}, </a:t>
            </a:r>
            <a:r>
              <a:rPr lang="zh-CN" altLang="en-US" dirty="0">
                <a:sym typeface="Symbol" pitchFamily="18" charset="2"/>
              </a:rPr>
              <a:t>-</a:t>
            </a:r>
            <a:r>
              <a:rPr lang="en-US" altLang="zh-CN" dirty="0">
                <a:sym typeface="Symbol" pitchFamily="18" charset="2"/>
              </a:rPr>
              <a:t>closure(I)={1,2}；</a:t>
            </a:r>
          </a:p>
          <a:p>
            <a:pPr lvl="1">
              <a:buFontTx/>
              <a:buNone/>
            </a:pPr>
            <a:r>
              <a:rPr lang="en-US" altLang="zh-CN" dirty="0">
                <a:sym typeface="Symbol" pitchFamily="18" charset="2"/>
              </a:rPr>
              <a:t>I={5}, </a:t>
            </a:r>
            <a:r>
              <a:rPr lang="zh-CN" altLang="en-US" dirty="0">
                <a:sym typeface="Symbol" pitchFamily="18" charset="2"/>
              </a:rPr>
              <a:t>-</a:t>
            </a:r>
            <a:r>
              <a:rPr lang="en-US" altLang="zh-CN" dirty="0">
                <a:sym typeface="Symbol" pitchFamily="18" charset="2"/>
              </a:rPr>
              <a:t>closure(I)={5,6,2}；</a:t>
            </a:r>
          </a:p>
          <a:p>
            <a:pPr lvl="1">
              <a:buFontTx/>
              <a:buNone/>
            </a:pPr>
            <a:r>
              <a:rPr lang="en-US" altLang="zh-CN" dirty="0">
                <a:sym typeface="Symbol" pitchFamily="18" charset="2"/>
              </a:rPr>
              <a:t>move({1,2},a)={5,3,4}</a:t>
            </a:r>
          </a:p>
          <a:p>
            <a:pPr lvl="1">
              <a:buFontTx/>
              <a:buNone/>
            </a:pPr>
            <a:r>
              <a:rPr lang="zh-CN" altLang="en-US" dirty="0">
                <a:sym typeface="Symbol" pitchFamily="18" charset="2"/>
              </a:rPr>
              <a:t>-</a:t>
            </a:r>
            <a:r>
              <a:rPr lang="en-US" altLang="zh-CN" dirty="0">
                <a:sym typeface="Symbol" pitchFamily="18" charset="2"/>
              </a:rPr>
              <a:t>closure({5,3,4})={2,3,4,5,6,7,8}；</a:t>
            </a:r>
            <a:endParaRPr lang="zh-CN" altLang="zh-CN" dirty="0">
              <a:sym typeface="Symbol" pitchFamily="18" charset="2"/>
            </a:endParaRPr>
          </a:p>
        </p:txBody>
      </p:sp>
      <p:sp>
        <p:nvSpPr>
          <p:cNvPr id="195588" name="AutoShape 4">
            <a:hlinkClick r:id="" action="ppaction://hlinkshowjump?jump=previousslide" highlightClick="1"/>
          </p:cNvPr>
          <p:cNvSpPr>
            <a:spLocks noChangeArrowheads="1"/>
          </p:cNvSpPr>
          <p:nvPr/>
        </p:nvSpPr>
        <p:spPr bwMode="auto">
          <a:xfrm>
            <a:off x="6934200" y="5943600"/>
            <a:ext cx="539750" cy="539750"/>
          </a:xfrm>
          <a:prstGeom prst="actionButtonBackPrevious">
            <a:avLst/>
          </a:prstGeom>
          <a:solidFill>
            <a:srgbClr val="00FFFF">
              <a:alpha val="50000"/>
            </a:srgbClr>
          </a:solidFill>
          <a:ln w="9525">
            <a:noFill/>
            <a:miter lim="800000"/>
            <a:headEnd/>
            <a:tailEnd/>
          </a:ln>
          <a:effectLst/>
        </p:spPr>
        <p:txBody>
          <a:bodyPr wrap="none" anchor="ctr"/>
          <a:lstStyle/>
          <a:p>
            <a:endParaRPr lang="zh-CN" altLang="en-US"/>
          </a:p>
        </p:txBody>
      </p:sp>
      <p:sp>
        <p:nvSpPr>
          <p:cNvPr id="195589" name="AutoShape 5">
            <a:hlinkClick r:id="" action="ppaction://hlinkshowjump?jump=nextslide" highlightClick="1"/>
          </p:cNvPr>
          <p:cNvSpPr>
            <a:spLocks noChangeArrowheads="1"/>
          </p:cNvSpPr>
          <p:nvPr/>
        </p:nvSpPr>
        <p:spPr bwMode="auto">
          <a:xfrm>
            <a:off x="7461250" y="5943600"/>
            <a:ext cx="539750" cy="539750"/>
          </a:xfrm>
          <a:prstGeom prst="actionButtonForwardNext">
            <a:avLst/>
          </a:prstGeom>
          <a:solidFill>
            <a:srgbClr val="00FFFF">
              <a:alpha val="50000"/>
            </a:srgbClr>
          </a:solidFill>
          <a:ln w="9525">
            <a:noFill/>
            <a:miter lim="800000"/>
            <a:headEnd/>
            <a:tailEnd/>
          </a:ln>
          <a:effectLst/>
        </p:spPr>
        <p:txBody>
          <a:bodyPr wrap="none" anchor="ctr"/>
          <a:lstStyle/>
          <a:p>
            <a:endParaRPr lang="zh-CN" altLang="en-US"/>
          </a:p>
        </p:txBody>
      </p:sp>
      <p:grpSp>
        <p:nvGrpSpPr>
          <p:cNvPr id="2" name="Group 6"/>
          <p:cNvGrpSpPr>
            <a:grpSpLocks/>
          </p:cNvGrpSpPr>
          <p:nvPr/>
        </p:nvGrpSpPr>
        <p:grpSpPr bwMode="auto">
          <a:xfrm>
            <a:off x="1524000" y="4038600"/>
            <a:ext cx="3657600" cy="2405933"/>
            <a:chOff x="1008" y="1310"/>
            <a:chExt cx="3408" cy="2379"/>
          </a:xfrm>
        </p:grpSpPr>
        <p:sp>
          <p:nvSpPr>
            <p:cNvPr id="195591" name="Oval 7"/>
            <p:cNvSpPr>
              <a:spLocks noChangeArrowheads="1"/>
            </p:cNvSpPr>
            <p:nvPr/>
          </p:nvSpPr>
          <p:spPr bwMode="auto">
            <a:xfrm>
              <a:off x="1008" y="2400"/>
              <a:ext cx="384" cy="384"/>
            </a:xfrm>
            <a:prstGeom prst="ellipse">
              <a:avLst/>
            </a:prstGeom>
            <a:solidFill>
              <a:schemeClr val="accent1"/>
            </a:solidFill>
            <a:ln w="9525">
              <a:solidFill>
                <a:schemeClr val="tx1"/>
              </a:solidFill>
              <a:round/>
              <a:headEnd/>
              <a:tailEnd/>
            </a:ln>
            <a:effectLst/>
          </p:spPr>
          <p:txBody>
            <a:bodyPr wrap="none" anchor="ctr"/>
            <a:lstStyle/>
            <a:p>
              <a:pPr algn="ctr" eaLnBrk="1" hangingPunct="1">
                <a:buNone/>
              </a:pPr>
              <a:r>
                <a:rPr kumimoji="1" lang="zh-CN" altLang="en-US" sz="2400" b="0" i="0" u="none" dirty="0"/>
                <a:t>1</a:t>
              </a:r>
            </a:p>
          </p:txBody>
        </p:sp>
        <p:sp>
          <p:nvSpPr>
            <p:cNvPr id="195592" name="Oval 8"/>
            <p:cNvSpPr>
              <a:spLocks noChangeArrowheads="1"/>
            </p:cNvSpPr>
            <p:nvPr/>
          </p:nvSpPr>
          <p:spPr bwMode="auto">
            <a:xfrm>
              <a:off x="1872" y="2400"/>
              <a:ext cx="384" cy="384"/>
            </a:xfrm>
            <a:prstGeom prst="ellipse">
              <a:avLst/>
            </a:prstGeom>
            <a:solidFill>
              <a:schemeClr val="accent1"/>
            </a:solidFill>
            <a:ln w="9525">
              <a:solidFill>
                <a:schemeClr val="tx1"/>
              </a:solidFill>
              <a:round/>
              <a:headEnd/>
              <a:tailEnd/>
            </a:ln>
            <a:effectLst/>
          </p:spPr>
          <p:txBody>
            <a:bodyPr wrap="none" anchor="ctr"/>
            <a:lstStyle/>
            <a:p>
              <a:pPr algn="ctr" eaLnBrk="1" hangingPunct="1">
                <a:buNone/>
              </a:pPr>
              <a:r>
                <a:rPr kumimoji="1" lang="zh-CN" altLang="en-US" sz="2400" b="0" i="0" u="none" dirty="0"/>
                <a:t>2</a:t>
              </a:r>
            </a:p>
          </p:txBody>
        </p:sp>
        <p:sp>
          <p:nvSpPr>
            <p:cNvPr id="195593" name="Oval 9"/>
            <p:cNvSpPr>
              <a:spLocks noChangeArrowheads="1"/>
            </p:cNvSpPr>
            <p:nvPr/>
          </p:nvSpPr>
          <p:spPr bwMode="auto">
            <a:xfrm>
              <a:off x="1872" y="1440"/>
              <a:ext cx="384" cy="384"/>
            </a:xfrm>
            <a:prstGeom prst="ellipse">
              <a:avLst/>
            </a:prstGeom>
            <a:solidFill>
              <a:schemeClr val="accent1"/>
            </a:solidFill>
            <a:ln w="9525">
              <a:solidFill>
                <a:schemeClr val="tx1"/>
              </a:solidFill>
              <a:round/>
              <a:headEnd/>
              <a:tailEnd/>
            </a:ln>
            <a:effectLst/>
          </p:spPr>
          <p:txBody>
            <a:bodyPr wrap="none" anchor="ctr"/>
            <a:lstStyle/>
            <a:p>
              <a:pPr algn="ctr" eaLnBrk="1" hangingPunct="1">
                <a:buNone/>
              </a:pPr>
              <a:r>
                <a:rPr kumimoji="1" lang="zh-CN" altLang="en-US" sz="2400" b="0" i="0" u="none" dirty="0"/>
                <a:t>5</a:t>
              </a:r>
            </a:p>
          </p:txBody>
        </p:sp>
        <p:sp>
          <p:nvSpPr>
            <p:cNvPr id="195594" name="Oval 10"/>
            <p:cNvSpPr>
              <a:spLocks noChangeArrowheads="1"/>
            </p:cNvSpPr>
            <p:nvPr/>
          </p:nvSpPr>
          <p:spPr bwMode="auto">
            <a:xfrm>
              <a:off x="2940" y="2400"/>
              <a:ext cx="384" cy="384"/>
            </a:xfrm>
            <a:prstGeom prst="ellipse">
              <a:avLst/>
            </a:prstGeom>
            <a:solidFill>
              <a:schemeClr val="accent1"/>
            </a:solidFill>
            <a:ln w="9525">
              <a:solidFill>
                <a:schemeClr val="tx1"/>
              </a:solidFill>
              <a:round/>
              <a:headEnd/>
              <a:tailEnd/>
            </a:ln>
            <a:effectLst/>
          </p:spPr>
          <p:txBody>
            <a:bodyPr wrap="none" anchor="ctr"/>
            <a:lstStyle/>
            <a:p>
              <a:pPr algn="ctr" eaLnBrk="1" hangingPunct="1">
                <a:buNone/>
              </a:pPr>
              <a:r>
                <a:rPr kumimoji="1" lang="zh-CN" altLang="en-US" sz="2400" b="0" i="0" u="none" dirty="0"/>
                <a:t>3</a:t>
              </a:r>
            </a:p>
          </p:txBody>
        </p:sp>
        <p:sp>
          <p:nvSpPr>
            <p:cNvPr id="195595" name="Oval 11"/>
            <p:cNvSpPr>
              <a:spLocks noChangeArrowheads="1"/>
            </p:cNvSpPr>
            <p:nvPr/>
          </p:nvSpPr>
          <p:spPr bwMode="auto">
            <a:xfrm>
              <a:off x="1872" y="3264"/>
              <a:ext cx="384" cy="384"/>
            </a:xfrm>
            <a:prstGeom prst="ellipse">
              <a:avLst/>
            </a:prstGeom>
            <a:solidFill>
              <a:schemeClr val="accent1"/>
            </a:solidFill>
            <a:ln w="9525">
              <a:solidFill>
                <a:schemeClr val="tx1"/>
              </a:solidFill>
              <a:round/>
              <a:headEnd/>
              <a:tailEnd/>
            </a:ln>
            <a:effectLst/>
          </p:spPr>
          <p:txBody>
            <a:bodyPr wrap="none" anchor="ctr"/>
            <a:lstStyle/>
            <a:p>
              <a:pPr algn="ctr" eaLnBrk="1" hangingPunct="1">
                <a:buNone/>
              </a:pPr>
              <a:r>
                <a:rPr kumimoji="1" lang="zh-CN" altLang="en-US" sz="2400" b="0" i="0" u="none" dirty="0"/>
                <a:t>4</a:t>
              </a:r>
            </a:p>
          </p:txBody>
        </p:sp>
        <p:grpSp>
          <p:nvGrpSpPr>
            <p:cNvPr id="3" name="Group 12"/>
            <p:cNvGrpSpPr>
              <a:grpSpLocks/>
            </p:cNvGrpSpPr>
            <p:nvPr/>
          </p:nvGrpSpPr>
          <p:grpSpPr bwMode="auto">
            <a:xfrm>
              <a:off x="2940" y="1407"/>
              <a:ext cx="384" cy="456"/>
              <a:chOff x="2940" y="1407"/>
              <a:chExt cx="384" cy="456"/>
            </a:xfrm>
          </p:grpSpPr>
          <p:grpSp>
            <p:nvGrpSpPr>
              <p:cNvPr id="4" name="Group 13"/>
              <p:cNvGrpSpPr>
                <a:grpSpLocks/>
              </p:cNvGrpSpPr>
              <p:nvPr/>
            </p:nvGrpSpPr>
            <p:grpSpPr bwMode="auto">
              <a:xfrm>
                <a:off x="2940" y="1440"/>
                <a:ext cx="384" cy="384"/>
                <a:chOff x="2928" y="1440"/>
                <a:chExt cx="384" cy="384"/>
              </a:xfrm>
            </p:grpSpPr>
            <p:sp>
              <p:nvSpPr>
                <p:cNvPr id="195598" name="Oval 14"/>
                <p:cNvSpPr>
                  <a:spLocks noChangeArrowheads="1"/>
                </p:cNvSpPr>
                <p:nvPr/>
              </p:nvSpPr>
              <p:spPr bwMode="auto">
                <a:xfrm>
                  <a:off x="2928" y="1440"/>
                  <a:ext cx="384" cy="384"/>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95599" name="Oval 15"/>
                <p:cNvSpPr>
                  <a:spLocks noChangeArrowheads="1"/>
                </p:cNvSpPr>
                <p:nvPr/>
              </p:nvSpPr>
              <p:spPr bwMode="auto">
                <a:xfrm>
                  <a:off x="2976" y="1488"/>
                  <a:ext cx="288" cy="288"/>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grpSp>
          <p:sp>
            <p:nvSpPr>
              <p:cNvPr id="195600" name="Text Box 16"/>
              <p:cNvSpPr txBox="1">
                <a:spLocks noChangeArrowheads="1"/>
              </p:cNvSpPr>
              <p:nvPr/>
            </p:nvSpPr>
            <p:spPr bwMode="auto">
              <a:xfrm>
                <a:off x="2975" y="1407"/>
                <a:ext cx="332" cy="456"/>
              </a:xfrm>
              <a:prstGeom prst="rect">
                <a:avLst/>
              </a:prstGeom>
              <a:noFill/>
              <a:ln w="9525">
                <a:noFill/>
                <a:miter lim="800000"/>
                <a:headEnd/>
                <a:tailEnd/>
              </a:ln>
              <a:effectLst/>
            </p:spPr>
            <p:txBody>
              <a:bodyPr wrap="none" anchor="ctr">
                <a:spAutoFit/>
              </a:bodyPr>
              <a:lstStyle/>
              <a:p>
                <a:pPr algn="ctr" eaLnBrk="1" hangingPunct="1">
                  <a:buNone/>
                </a:pPr>
                <a:r>
                  <a:rPr kumimoji="1" lang="zh-CN" altLang="en-US" sz="2400" b="0" i="0" u="none" dirty="0"/>
                  <a:t>6</a:t>
                </a:r>
              </a:p>
            </p:txBody>
          </p:sp>
        </p:grpSp>
        <p:grpSp>
          <p:nvGrpSpPr>
            <p:cNvPr id="5" name="Group 17"/>
            <p:cNvGrpSpPr>
              <a:grpSpLocks/>
            </p:cNvGrpSpPr>
            <p:nvPr/>
          </p:nvGrpSpPr>
          <p:grpSpPr bwMode="auto">
            <a:xfrm>
              <a:off x="4032" y="2366"/>
              <a:ext cx="384" cy="456"/>
              <a:chOff x="4032" y="2366"/>
              <a:chExt cx="384" cy="456"/>
            </a:xfrm>
          </p:grpSpPr>
          <p:grpSp>
            <p:nvGrpSpPr>
              <p:cNvPr id="6" name="Group 18"/>
              <p:cNvGrpSpPr>
                <a:grpSpLocks/>
              </p:cNvGrpSpPr>
              <p:nvPr/>
            </p:nvGrpSpPr>
            <p:grpSpPr bwMode="auto">
              <a:xfrm>
                <a:off x="4032" y="2400"/>
                <a:ext cx="384" cy="384"/>
                <a:chOff x="2928" y="1440"/>
                <a:chExt cx="384" cy="384"/>
              </a:xfrm>
            </p:grpSpPr>
            <p:sp>
              <p:nvSpPr>
                <p:cNvPr id="195603" name="Oval 19"/>
                <p:cNvSpPr>
                  <a:spLocks noChangeArrowheads="1"/>
                </p:cNvSpPr>
                <p:nvPr/>
              </p:nvSpPr>
              <p:spPr bwMode="auto">
                <a:xfrm>
                  <a:off x="2928" y="1440"/>
                  <a:ext cx="384" cy="384"/>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95604" name="Oval 20"/>
                <p:cNvSpPr>
                  <a:spLocks noChangeArrowheads="1"/>
                </p:cNvSpPr>
                <p:nvPr/>
              </p:nvSpPr>
              <p:spPr bwMode="auto">
                <a:xfrm>
                  <a:off x="2976" y="1488"/>
                  <a:ext cx="288" cy="288"/>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grpSp>
          <p:sp>
            <p:nvSpPr>
              <p:cNvPr id="195605" name="Text Box 21"/>
              <p:cNvSpPr txBox="1">
                <a:spLocks noChangeArrowheads="1"/>
              </p:cNvSpPr>
              <p:nvPr/>
            </p:nvSpPr>
            <p:spPr bwMode="auto">
              <a:xfrm>
                <a:off x="4077" y="2366"/>
                <a:ext cx="332" cy="456"/>
              </a:xfrm>
              <a:prstGeom prst="rect">
                <a:avLst/>
              </a:prstGeom>
              <a:noFill/>
              <a:ln w="9525">
                <a:noFill/>
                <a:miter lim="800000"/>
                <a:headEnd/>
                <a:tailEnd/>
              </a:ln>
              <a:effectLst/>
            </p:spPr>
            <p:txBody>
              <a:bodyPr wrap="none" anchor="ctr">
                <a:spAutoFit/>
              </a:bodyPr>
              <a:lstStyle/>
              <a:p>
                <a:pPr algn="ctr" eaLnBrk="1" hangingPunct="1">
                  <a:buNone/>
                </a:pPr>
                <a:r>
                  <a:rPr kumimoji="1" lang="zh-CN" altLang="en-US" sz="2400" b="0" i="0" u="none" dirty="0"/>
                  <a:t>8</a:t>
                </a:r>
              </a:p>
            </p:txBody>
          </p:sp>
        </p:grpSp>
        <p:grpSp>
          <p:nvGrpSpPr>
            <p:cNvPr id="7" name="Group 22"/>
            <p:cNvGrpSpPr>
              <a:grpSpLocks/>
            </p:cNvGrpSpPr>
            <p:nvPr/>
          </p:nvGrpSpPr>
          <p:grpSpPr bwMode="auto">
            <a:xfrm>
              <a:off x="2940" y="3233"/>
              <a:ext cx="384" cy="456"/>
              <a:chOff x="2940" y="3233"/>
              <a:chExt cx="384" cy="456"/>
            </a:xfrm>
          </p:grpSpPr>
          <p:grpSp>
            <p:nvGrpSpPr>
              <p:cNvPr id="8" name="Group 23"/>
              <p:cNvGrpSpPr>
                <a:grpSpLocks/>
              </p:cNvGrpSpPr>
              <p:nvPr/>
            </p:nvGrpSpPr>
            <p:grpSpPr bwMode="auto">
              <a:xfrm>
                <a:off x="2940" y="3264"/>
                <a:ext cx="384" cy="384"/>
                <a:chOff x="2928" y="1440"/>
                <a:chExt cx="384" cy="384"/>
              </a:xfrm>
            </p:grpSpPr>
            <p:sp>
              <p:nvSpPr>
                <p:cNvPr id="195608" name="Oval 24"/>
                <p:cNvSpPr>
                  <a:spLocks noChangeArrowheads="1"/>
                </p:cNvSpPr>
                <p:nvPr/>
              </p:nvSpPr>
              <p:spPr bwMode="auto">
                <a:xfrm>
                  <a:off x="2928" y="1440"/>
                  <a:ext cx="384" cy="384"/>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95609" name="Oval 25"/>
                <p:cNvSpPr>
                  <a:spLocks noChangeArrowheads="1"/>
                </p:cNvSpPr>
                <p:nvPr/>
              </p:nvSpPr>
              <p:spPr bwMode="auto">
                <a:xfrm>
                  <a:off x="2976" y="1488"/>
                  <a:ext cx="288" cy="288"/>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grpSp>
          <p:sp>
            <p:nvSpPr>
              <p:cNvPr id="195610" name="Text Box 26"/>
              <p:cNvSpPr txBox="1">
                <a:spLocks noChangeArrowheads="1"/>
              </p:cNvSpPr>
              <p:nvPr/>
            </p:nvSpPr>
            <p:spPr bwMode="auto">
              <a:xfrm>
                <a:off x="2975" y="3233"/>
                <a:ext cx="332" cy="456"/>
              </a:xfrm>
              <a:prstGeom prst="rect">
                <a:avLst/>
              </a:prstGeom>
              <a:noFill/>
              <a:ln w="9525">
                <a:noFill/>
                <a:miter lim="800000"/>
                <a:headEnd/>
                <a:tailEnd/>
              </a:ln>
              <a:effectLst/>
            </p:spPr>
            <p:txBody>
              <a:bodyPr wrap="none" anchor="ctr">
                <a:spAutoFit/>
              </a:bodyPr>
              <a:lstStyle/>
              <a:p>
                <a:pPr algn="ctr" eaLnBrk="1" hangingPunct="1">
                  <a:buNone/>
                </a:pPr>
                <a:r>
                  <a:rPr kumimoji="1" lang="zh-CN" altLang="en-US" sz="2400" b="0" i="0" u="none" dirty="0"/>
                  <a:t>7</a:t>
                </a:r>
              </a:p>
            </p:txBody>
          </p:sp>
        </p:grpSp>
        <p:cxnSp>
          <p:nvCxnSpPr>
            <p:cNvPr id="195611" name="AutoShape 27"/>
            <p:cNvCxnSpPr>
              <a:cxnSpLocks noChangeShapeType="1"/>
              <a:stCxn id="195595" idx="6"/>
              <a:endCxn id="195608" idx="2"/>
            </p:cNvCxnSpPr>
            <p:nvPr/>
          </p:nvCxnSpPr>
          <p:spPr bwMode="auto">
            <a:xfrm>
              <a:off x="2256" y="3456"/>
              <a:ext cx="684" cy="0"/>
            </a:xfrm>
            <a:prstGeom prst="straightConnector1">
              <a:avLst/>
            </a:prstGeom>
            <a:noFill/>
            <a:ln w="9525">
              <a:solidFill>
                <a:schemeClr val="tx1"/>
              </a:solidFill>
              <a:round/>
              <a:headEnd/>
              <a:tailEnd type="triangle" w="med" len="med"/>
            </a:ln>
            <a:effectLst/>
          </p:spPr>
        </p:cxnSp>
        <p:cxnSp>
          <p:nvCxnSpPr>
            <p:cNvPr id="195612" name="AutoShape 28"/>
            <p:cNvCxnSpPr>
              <a:cxnSpLocks noChangeShapeType="1"/>
              <a:stCxn id="195592" idx="6"/>
              <a:endCxn id="195594" idx="2"/>
            </p:cNvCxnSpPr>
            <p:nvPr/>
          </p:nvCxnSpPr>
          <p:spPr bwMode="auto">
            <a:xfrm>
              <a:off x="2256" y="2592"/>
              <a:ext cx="684" cy="0"/>
            </a:xfrm>
            <a:prstGeom prst="straightConnector1">
              <a:avLst/>
            </a:prstGeom>
            <a:noFill/>
            <a:ln w="9525">
              <a:solidFill>
                <a:schemeClr val="tx1"/>
              </a:solidFill>
              <a:round/>
              <a:headEnd/>
              <a:tailEnd type="triangle" w="med" len="med"/>
            </a:ln>
            <a:effectLst/>
          </p:spPr>
        </p:cxnSp>
        <p:cxnSp>
          <p:nvCxnSpPr>
            <p:cNvPr id="195613" name="AutoShape 29"/>
            <p:cNvCxnSpPr>
              <a:cxnSpLocks noChangeShapeType="1"/>
              <a:stCxn id="195598" idx="3"/>
              <a:endCxn id="195592" idx="7"/>
            </p:cNvCxnSpPr>
            <p:nvPr/>
          </p:nvCxnSpPr>
          <p:spPr bwMode="auto">
            <a:xfrm rot="5400000">
              <a:off x="2254" y="1714"/>
              <a:ext cx="688" cy="796"/>
            </a:xfrm>
            <a:prstGeom prst="curvedConnector3">
              <a:avLst>
                <a:gd name="adj1" fmla="val 50000"/>
              </a:avLst>
            </a:prstGeom>
            <a:noFill/>
            <a:ln w="9525">
              <a:solidFill>
                <a:schemeClr val="tx1"/>
              </a:solidFill>
              <a:round/>
              <a:headEnd/>
              <a:tailEnd type="triangle" w="med" len="med"/>
            </a:ln>
            <a:effectLst/>
          </p:spPr>
        </p:cxnSp>
        <p:cxnSp>
          <p:nvCxnSpPr>
            <p:cNvPr id="195614" name="AutoShape 30"/>
            <p:cNvCxnSpPr>
              <a:cxnSpLocks noChangeShapeType="1"/>
              <a:stCxn id="195593" idx="6"/>
              <a:endCxn id="195598" idx="2"/>
            </p:cNvCxnSpPr>
            <p:nvPr/>
          </p:nvCxnSpPr>
          <p:spPr bwMode="auto">
            <a:xfrm>
              <a:off x="2256" y="1632"/>
              <a:ext cx="684" cy="0"/>
            </a:xfrm>
            <a:prstGeom prst="straightConnector1">
              <a:avLst/>
            </a:prstGeom>
            <a:noFill/>
            <a:ln w="9525">
              <a:solidFill>
                <a:schemeClr val="tx1"/>
              </a:solidFill>
              <a:round/>
              <a:headEnd/>
              <a:tailEnd type="triangle" w="med" len="med"/>
            </a:ln>
            <a:effectLst/>
          </p:spPr>
        </p:cxnSp>
        <p:cxnSp>
          <p:nvCxnSpPr>
            <p:cNvPr id="195615" name="AutoShape 31"/>
            <p:cNvCxnSpPr>
              <a:cxnSpLocks noChangeShapeType="1"/>
              <a:stCxn id="195591" idx="6"/>
              <a:endCxn id="195592" idx="2"/>
            </p:cNvCxnSpPr>
            <p:nvPr/>
          </p:nvCxnSpPr>
          <p:spPr bwMode="auto">
            <a:xfrm>
              <a:off x="1392" y="2592"/>
              <a:ext cx="480" cy="0"/>
            </a:xfrm>
            <a:prstGeom prst="straightConnector1">
              <a:avLst/>
            </a:prstGeom>
            <a:noFill/>
            <a:ln w="9525">
              <a:solidFill>
                <a:schemeClr val="tx1"/>
              </a:solidFill>
              <a:round/>
              <a:headEnd/>
              <a:tailEnd type="triangle" w="med" len="med"/>
            </a:ln>
            <a:effectLst/>
          </p:spPr>
        </p:cxnSp>
        <p:cxnSp>
          <p:nvCxnSpPr>
            <p:cNvPr id="195616" name="AutoShape 32"/>
            <p:cNvCxnSpPr>
              <a:cxnSpLocks noChangeShapeType="1"/>
              <a:stCxn id="195591" idx="0"/>
              <a:endCxn id="195593" idx="2"/>
            </p:cNvCxnSpPr>
            <p:nvPr/>
          </p:nvCxnSpPr>
          <p:spPr bwMode="auto">
            <a:xfrm rot="16200000">
              <a:off x="1152" y="1680"/>
              <a:ext cx="768" cy="672"/>
            </a:xfrm>
            <a:prstGeom prst="curvedConnector2">
              <a:avLst/>
            </a:prstGeom>
            <a:noFill/>
            <a:ln w="9525">
              <a:solidFill>
                <a:schemeClr val="tx1"/>
              </a:solidFill>
              <a:round/>
              <a:headEnd/>
              <a:tailEnd type="triangle" w="med" len="med"/>
            </a:ln>
            <a:effectLst/>
          </p:spPr>
        </p:cxnSp>
        <p:cxnSp>
          <p:nvCxnSpPr>
            <p:cNvPr id="195617" name="AutoShape 33"/>
            <p:cNvCxnSpPr>
              <a:cxnSpLocks noChangeShapeType="1"/>
              <a:stCxn id="195591" idx="4"/>
              <a:endCxn id="195595" idx="2"/>
            </p:cNvCxnSpPr>
            <p:nvPr/>
          </p:nvCxnSpPr>
          <p:spPr bwMode="auto">
            <a:xfrm rot="16200000" flipH="1">
              <a:off x="1200" y="2784"/>
              <a:ext cx="672" cy="672"/>
            </a:xfrm>
            <a:prstGeom prst="curvedConnector2">
              <a:avLst/>
            </a:prstGeom>
            <a:noFill/>
            <a:ln w="9525">
              <a:solidFill>
                <a:schemeClr val="tx1"/>
              </a:solidFill>
              <a:round/>
              <a:headEnd/>
              <a:tailEnd type="triangle" w="med" len="med"/>
            </a:ln>
            <a:effectLst/>
          </p:spPr>
        </p:cxnSp>
        <p:cxnSp>
          <p:nvCxnSpPr>
            <p:cNvPr id="195618" name="AutoShape 34"/>
            <p:cNvCxnSpPr>
              <a:cxnSpLocks noChangeShapeType="1"/>
              <a:stCxn id="195594" idx="6"/>
              <a:endCxn id="195603" idx="2"/>
            </p:cNvCxnSpPr>
            <p:nvPr/>
          </p:nvCxnSpPr>
          <p:spPr bwMode="auto">
            <a:xfrm>
              <a:off x="3324" y="2592"/>
              <a:ext cx="708" cy="0"/>
            </a:xfrm>
            <a:prstGeom prst="straightConnector1">
              <a:avLst/>
            </a:prstGeom>
            <a:noFill/>
            <a:ln w="9525">
              <a:solidFill>
                <a:schemeClr val="tx1"/>
              </a:solidFill>
              <a:round/>
              <a:headEnd/>
              <a:tailEnd type="triangle" w="med" len="med"/>
            </a:ln>
            <a:effectLst/>
          </p:spPr>
        </p:cxnSp>
        <p:sp>
          <p:nvSpPr>
            <p:cNvPr id="195619" name="Text Box 35"/>
            <p:cNvSpPr txBox="1">
              <a:spLocks noChangeArrowheads="1"/>
            </p:cNvSpPr>
            <p:nvPr/>
          </p:nvSpPr>
          <p:spPr bwMode="auto">
            <a:xfrm>
              <a:off x="1200" y="1552"/>
              <a:ext cx="332" cy="456"/>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a</a:t>
              </a:r>
            </a:p>
          </p:txBody>
        </p:sp>
        <p:sp>
          <p:nvSpPr>
            <p:cNvPr id="195620" name="Text Box 36"/>
            <p:cNvSpPr txBox="1">
              <a:spLocks noChangeArrowheads="1"/>
            </p:cNvSpPr>
            <p:nvPr/>
          </p:nvSpPr>
          <p:spPr bwMode="auto">
            <a:xfrm>
              <a:off x="1245" y="3087"/>
              <a:ext cx="332" cy="456"/>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a</a:t>
              </a:r>
            </a:p>
          </p:txBody>
        </p:sp>
        <p:sp>
          <p:nvSpPr>
            <p:cNvPr id="195621" name="Text Box 37"/>
            <p:cNvSpPr txBox="1">
              <a:spLocks noChangeArrowheads="1"/>
            </p:cNvSpPr>
            <p:nvPr/>
          </p:nvSpPr>
          <p:spPr bwMode="auto">
            <a:xfrm>
              <a:off x="1435" y="2271"/>
              <a:ext cx="298" cy="456"/>
            </a:xfrm>
            <a:prstGeom prst="rect">
              <a:avLst/>
            </a:prstGeom>
            <a:noFill/>
            <a:ln w="9525">
              <a:noFill/>
              <a:miter lim="800000"/>
              <a:headEnd/>
              <a:tailEnd/>
            </a:ln>
            <a:effectLst/>
          </p:spPr>
          <p:txBody>
            <a:bodyPr wrap="none" anchor="ctr">
              <a:spAutoFit/>
            </a:bodyPr>
            <a:lstStyle/>
            <a:p>
              <a:pPr algn="ctr" eaLnBrk="1" hangingPunct="1">
                <a:buNone/>
              </a:pPr>
              <a:r>
                <a:rPr kumimoji="1" lang="zh-CN" altLang="en-US" sz="2400" b="0" i="0" u="none" dirty="0">
                  <a:sym typeface="Symbol" pitchFamily="18" charset="2"/>
                </a:rPr>
                <a:t></a:t>
              </a:r>
              <a:endParaRPr kumimoji="1" lang="zh-CN" altLang="en-US" sz="2400" b="0" i="0" u="none" dirty="0"/>
            </a:p>
          </p:txBody>
        </p:sp>
        <p:sp>
          <p:nvSpPr>
            <p:cNvPr id="195622" name="Text Box 38"/>
            <p:cNvSpPr txBox="1">
              <a:spLocks noChangeArrowheads="1"/>
            </p:cNvSpPr>
            <p:nvPr/>
          </p:nvSpPr>
          <p:spPr bwMode="auto">
            <a:xfrm>
              <a:off x="2351" y="1793"/>
              <a:ext cx="298" cy="456"/>
            </a:xfrm>
            <a:prstGeom prst="rect">
              <a:avLst/>
            </a:prstGeom>
            <a:noFill/>
            <a:ln w="9525">
              <a:noFill/>
              <a:miter lim="800000"/>
              <a:headEnd/>
              <a:tailEnd/>
            </a:ln>
            <a:effectLst/>
          </p:spPr>
          <p:txBody>
            <a:bodyPr wrap="none" anchor="ctr">
              <a:spAutoFit/>
            </a:bodyPr>
            <a:lstStyle/>
            <a:p>
              <a:pPr algn="ctr" eaLnBrk="1" hangingPunct="1">
                <a:buNone/>
              </a:pPr>
              <a:r>
                <a:rPr kumimoji="1" lang="zh-CN" altLang="en-US" sz="2400" b="0" i="0" u="none" dirty="0">
                  <a:sym typeface="Symbol" pitchFamily="18" charset="2"/>
                </a:rPr>
                <a:t></a:t>
              </a:r>
              <a:endParaRPr kumimoji="1" lang="zh-CN" altLang="en-US" sz="2400" b="0" i="0" u="none" dirty="0"/>
            </a:p>
          </p:txBody>
        </p:sp>
        <p:sp>
          <p:nvSpPr>
            <p:cNvPr id="195623" name="Text Box 39"/>
            <p:cNvSpPr txBox="1">
              <a:spLocks noChangeArrowheads="1"/>
            </p:cNvSpPr>
            <p:nvPr/>
          </p:nvSpPr>
          <p:spPr bwMode="auto">
            <a:xfrm>
              <a:off x="2393" y="1310"/>
              <a:ext cx="298" cy="456"/>
            </a:xfrm>
            <a:prstGeom prst="rect">
              <a:avLst/>
            </a:prstGeom>
            <a:noFill/>
            <a:ln w="9525">
              <a:noFill/>
              <a:miter lim="800000"/>
              <a:headEnd/>
              <a:tailEnd/>
            </a:ln>
            <a:effectLst/>
          </p:spPr>
          <p:txBody>
            <a:bodyPr wrap="none" anchor="ctr">
              <a:spAutoFit/>
            </a:bodyPr>
            <a:lstStyle/>
            <a:p>
              <a:pPr algn="ctr" eaLnBrk="1" hangingPunct="1">
                <a:buNone/>
              </a:pPr>
              <a:r>
                <a:rPr kumimoji="1" lang="zh-CN" altLang="en-US" sz="2400" b="0" i="0" u="none" dirty="0">
                  <a:sym typeface="Symbol" pitchFamily="18" charset="2"/>
                </a:rPr>
                <a:t></a:t>
              </a:r>
              <a:endParaRPr kumimoji="1" lang="zh-CN" altLang="en-US" sz="2400" b="0" i="0" u="none" dirty="0"/>
            </a:p>
          </p:txBody>
        </p:sp>
        <p:sp>
          <p:nvSpPr>
            <p:cNvPr id="195624" name="Text Box 40"/>
            <p:cNvSpPr txBox="1">
              <a:spLocks noChangeArrowheads="1"/>
            </p:cNvSpPr>
            <p:nvPr/>
          </p:nvSpPr>
          <p:spPr bwMode="auto">
            <a:xfrm>
              <a:off x="3458" y="2270"/>
              <a:ext cx="295" cy="453"/>
            </a:xfrm>
            <a:prstGeom prst="rect">
              <a:avLst/>
            </a:prstGeom>
            <a:noFill/>
            <a:ln w="9525">
              <a:noFill/>
              <a:miter lim="800000"/>
              <a:headEnd/>
              <a:tailEnd/>
            </a:ln>
            <a:effectLst/>
          </p:spPr>
          <p:txBody>
            <a:bodyPr wrap="none" anchor="ctr">
              <a:spAutoFit/>
            </a:bodyPr>
            <a:lstStyle/>
            <a:p>
              <a:pPr algn="ctr" eaLnBrk="1" hangingPunct="1">
                <a:buNone/>
              </a:pPr>
              <a:r>
                <a:rPr kumimoji="1" lang="zh-CN" altLang="en-US" sz="2400" b="0" i="0" u="none" dirty="0">
                  <a:sym typeface="Symbol" pitchFamily="18" charset="2"/>
                </a:rPr>
                <a:t></a:t>
              </a:r>
              <a:endParaRPr kumimoji="1" lang="zh-CN" altLang="en-US" sz="2400" b="0" i="0" u="none" dirty="0"/>
            </a:p>
          </p:txBody>
        </p:sp>
        <p:sp>
          <p:nvSpPr>
            <p:cNvPr id="195625" name="Text Box 41"/>
            <p:cNvSpPr txBox="1">
              <a:spLocks noChangeArrowheads="1"/>
            </p:cNvSpPr>
            <p:nvPr/>
          </p:nvSpPr>
          <p:spPr bwMode="auto">
            <a:xfrm>
              <a:off x="2400" y="3135"/>
              <a:ext cx="298" cy="456"/>
            </a:xfrm>
            <a:prstGeom prst="rect">
              <a:avLst/>
            </a:prstGeom>
            <a:noFill/>
            <a:ln w="9525">
              <a:noFill/>
              <a:miter lim="800000"/>
              <a:headEnd/>
              <a:tailEnd/>
            </a:ln>
            <a:effectLst/>
          </p:spPr>
          <p:txBody>
            <a:bodyPr wrap="none" anchor="ctr">
              <a:spAutoFit/>
            </a:bodyPr>
            <a:lstStyle/>
            <a:p>
              <a:pPr algn="ctr" eaLnBrk="1" hangingPunct="1">
                <a:buNone/>
              </a:pPr>
              <a:r>
                <a:rPr kumimoji="1" lang="zh-CN" altLang="en-US" sz="2400" b="0" i="0" u="none" dirty="0">
                  <a:sym typeface="Symbol" pitchFamily="18" charset="2"/>
                </a:rPr>
                <a:t></a:t>
              </a:r>
              <a:endParaRPr kumimoji="1" lang="zh-CN" altLang="en-US" sz="2400" b="0" i="0" u="none" dirty="0"/>
            </a:p>
          </p:txBody>
        </p:sp>
        <p:sp>
          <p:nvSpPr>
            <p:cNvPr id="195626" name="Text Box 42"/>
            <p:cNvSpPr txBox="1">
              <a:spLocks noChangeArrowheads="1"/>
            </p:cNvSpPr>
            <p:nvPr/>
          </p:nvSpPr>
          <p:spPr bwMode="auto">
            <a:xfrm>
              <a:off x="2447" y="2270"/>
              <a:ext cx="332" cy="456"/>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a</a:t>
              </a:r>
            </a:p>
          </p:txBody>
        </p:sp>
      </p:grpSp>
      <p:sp>
        <p:nvSpPr>
          <p:cNvPr id="195627" name="AutoShape 43"/>
          <p:cNvSpPr>
            <a:spLocks noChangeArrowheads="1"/>
          </p:cNvSpPr>
          <p:nvPr/>
        </p:nvSpPr>
        <p:spPr bwMode="auto">
          <a:xfrm>
            <a:off x="685800" y="4953000"/>
            <a:ext cx="381000" cy="485775"/>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zh-CN" altLang="en-US"/>
          </a:p>
        </p:txBody>
      </p:sp>
    </p:spTree>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272" fill="hold" grpId="0" nodeType="clickEffect">
                                  <p:stCondLst>
                                    <p:cond delay="0"/>
                                  </p:stCondLst>
                                  <p:childTnLst>
                                    <p:set>
                                      <p:cBhvr>
                                        <p:cTn id="11" dur="1" fill="hold">
                                          <p:stCondLst>
                                            <p:cond delay="0"/>
                                          </p:stCondLst>
                                        </p:cTn>
                                        <p:tgtEl>
                                          <p:spTgt spid="195587">
                                            <p:txEl>
                                              <p:pRg st="0" end="0"/>
                                            </p:txEl>
                                          </p:spTgt>
                                        </p:tgtEl>
                                        <p:attrNameLst>
                                          <p:attrName>style.visibility</p:attrName>
                                        </p:attrNameLst>
                                      </p:cBhvr>
                                      <p:to>
                                        <p:strVal val="visible"/>
                                      </p:to>
                                    </p:set>
                                    <p:anim calcmode="lin" valueType="num">
                                      <p:cBhvr>
                                        <p:cTn id="12" dur="500" fill="hold"/>
                                        <p:tgtEl>
                                          <p:spTgt spid="195587">
                                            <p:txEl>
                                              <p:pRg st="0" end="0"/>
                                            </p:txEl>
                                          </p:spTgt>
                                        </p:tgtEl>
                                        <p:attrNameLst>
                                          <p:attrName>ppt_w</p:attrName>
                                        </p:attrNameLst>
                                      </p:cBhvr>
                                      <p:tavLst>
                                        <p:tav tm="0">
                                          <p:val>
                                            <p:strVal val="2/3*#ppt_w"/>
                                          </p:val>
                                        </p:tav>
                                        <p:tav tm="100000">
                                          <p:val>
                                            <p:strVal val="#ppt_w"/>
                                          </p:val>
                                        </p:tav>
                                      </p:tavLst>
                                    </p:anim>
                                    <p:anim calcmode="lin" valueType="num">
                                      <p:cBhvr>
                                        <p:cTn id="13" dur="500" fill="hold"/>
                                        <p:tgtEl>
                                          <p:spTgt spid="195587">
                                            <p:txEl>
                                              <p:pRg st="0" end="0"/>
                                            </p:txEl>
                                          </p:spTgt>
                                        </p:tgtEl>
                                        <p:attrNameLst>
                                          <p:attrName>ppt_h</p:attrName>
                                        </p:attrNameLst>
                                      </p:cBhvr>
                                      <p:tavLst>
                                        <p:tav tm="0">
                                          <p:val>
                                            <p:strVal val="2/3*#ppt_h"/>
                                          </p:val>
                                        </p:tav>
                                        <p:tav tm="100000">
                                          <p:val>
                                            <p:strVal val="#ppt_h"/>
                                          </p:val>
                                        </p:tav>
                                      </p:tavLst>
                                    </p:anim>
                                  </p:childTnLst>
                                </p:cTn>
                              </p:par>
                              <p:par>
                                <p:cTn id="14" presetID="23" presetClass="entr" presetSubtype="272" fill="hold" grpId="0" nodeType="withEffect">
                                  <p:stCondLst>
                                    <p:cond delay="0"/>
                                  </p:stCondLst>
                                  <p:childTnLst>
                                    <p:set>
                                      <p:cBhvr>
                                        <p:cTn id="15" dur="1" fill="hold">
                                          <p:stCondLst>
                                            <p:cond delay="0"/>
                                          </p:stCondLst>
                                        </p:cTn>
                                        <p:tgtEl>
                                          <p:spTgt spid="195587">
                                            <p:txEl>
                                              <p:pRg st="1" end="1"/>
                                            </p:txEl>
                                          </p:spTgt>
                                        </p:tgtEl>
                                        <p:attrNameLst>
                                          <p:attrName>style.visibility</p:attrName>
                                        </p:attrNameLst>
                                      </p:cBhvr>
                                      <p:to>
                                        <p:strVal val="visible"/>
                                      </p:to>
                                    </p:set>
                                    <p:anim calcmode="lin" valueType="num">
                                      <p:cBhvr>
                                        <p:cTn id="16" dur="500" fill="hold"/>
                                        <p:tgtEl>
                                          <p:spTgt spid="195587">
                                            <p:txEl>
                                              <p:pRg st="1" end="1"/>
                                            </p:txEl>
                                          </p:spTgt>
                                        </p:tgtEl>
                                        <p:attrNameLst>
                                          <p:attrName>ppt_w</p:attrName>
                                        </p:attrNameLst>
                                      </p:cBhvr>
                                      <p:tavLst>
                                        <p:tav tm="0">
                                          <p:val>
                                            <p:strVal val="2/3*#ppt_w"/>
                                          </p:val>
                                        </p:tav>
                                        <p:tav tm="100000">
                                          <p:val>
                                            <p:strVal val="#ppt_w"/>
                                          </p:val>
                                        </p:tav>
                                      </p:tavLst>
                                    </p:anim>
                                    <p:anim calcmode="lin" valueType="num">
                                      <p:cBhvr>
                                        <p:cTn id="17" dur="500" fill="hold"/>
                                        <p:tgtEl>
                                          <p:spTgt spid="195587">
                                            <p:txEl>
                                              <p:pRg st="1" end="1"/>
                                            </p:txEl>
                                          </p:spTgt>
                                        </p:tgtEl>
                                        <p:attrNameLst>
                                          <p:attrName>ppt_h</p:attrName>
                                        </p:attrNameLst>
                                      </p:cBhvr>
                                      <p:tavLst>
                                        <p:tav tm="0">
                                          <p:val>
                                            <p:strVal val="2/3*#ppt_h"/>
                                          </p:val>
                                        </p:tav>
                                        <p:tav tm="100000">
                                          <p:val>
                                            <p:strVal val="#ppt_h"/>
                                          </p:val>
                                        </p:tav>
                                      </p:tavLst>
                                    </p:anim>
                                  </p:childTnLst>
                                </p:cTn>
                              </p:par>
                              <p:par>
                                <p:cTn id="18" presetID="23" presetClass="entr" presetSubtype="272" fill="hold" grpId="0" nodeType="withEffect">
                                  <p:stCondLst>
                                    <p:cond delay="0"/>
                                  </p:stCondLst>
                                  <p:childTnLst>
                                    <p:set>
                                      <p:cBhvr>
                                        <p:cTn id="19" dur="1" fill="hold">
                                          <p:stCondLst>
                                            <p:cond delay="0"/>
                                          </p:stCondLst>
                                        </p:cTn>
                                        <p:tgtEl>
                                          <p:spTgt spid="195587">
                                            <p:txEl>
                                              <p:pRg st="2" end="2"/>
                                            </p:txEl>
                                          </p:spTgt>
                                        </p:tgtEl>
                                        <p:attrNameLst>
                                          <p:attrName>style.visibility</p:attrName>
                                        </p:attrNameLst>
                                      </p:cBhvr>
                                      <p:to>
                                        <p:strVal val="visible"/>
                                      </p:to>
                                    </p:set>
                                    <p:anim calcmode="lin" valueType="num">
                                      <p:cBhvr>
                                        <p:cTn id="20" dur="500" fill="hold"/>
                                        <p:tgtEl>
                                          <p:spTgt spid="195587">
                                            <p:txEl>
                                              <p:pRg st="2" end="2"/>
                                            </p:txEl>
                                          </p:spTgt>
                                        </p:tgtEl>
                                        <p:attrNameLst>
                                          <p:attrName>ppt_w</p:attrName>
                                        </p:attrNameLst>
                                      </p:cBhvr>
                                      <p:tavLst>
                                        <p:tav tm="0">
                                          <p:val>
                                            <p:strVal val="2/3*#ppt_w"/>
                                          </p:val>
                                        </p:tav>
                                        <p:tav tm="100000">
                                          <p:val>
                                            <p:strVal val="#ppt_w"/>
                                          </p:val>
                                        </p:tav>
                                      </p:tavLst>
                                    </p:anim>
                                    <p:anim calcmode="lin" valueType="num">
                                      <p:cBhvr>
                                        <p:cTn id="21" dur="500" fill="hold"/>
                                        <p:tgtEl>
                                          <p:spTgt spid="195587">
                                            <p:txEl>
                                              <p:pRg st="2" end="2"/>
                                            </p:txEl>
                                          </p:spTgt>
                                        </p:tgtEl>
                                        <p:attrNameLst>
                                          <p:attrName>ppt_h</p:attrName>
                                        </p:attrNameLst>
                                      </p:cBhvr>
                                      <p:tavLst>
                                        <p:tav tm="0">
                                          <p:val>
                                            <p:strVal val="2/3*#ppt_h"/>
                                          </p:val>
                                        </p:tav>
                                        <p:tav tm="100000">
                                          <p:val>
                                            <p:strVal val="#ppt_h"/>
                                          </p:val>
                                        </p:tav>
                                      </p:tavLst>
                                    </p:anim>
                                  </p:childTnLst>
                                </p:cTn>
                              </p:par>
                              <p:par>
                                <p:cTn id="22" presetID="23" presetClass="entr" presetSubtype="272" fill="hold" grpId="0" nodeType="withEffect">
                                  <p:stCondLst>
                                    <p:cond delay="0"/>
                                  </p:stCondLst>
                                  <p:childTnLst>
                                    <p:set>
                                      <p:cBhvr>
                                        <p:cTn id="23" dur="1" fill="hold">
                                          <p:stCondLst>
                                            <p:cond delay="0"/>
                                          </p:stCondLst>
                                        </p:cTn>
                                        <p:tgtEl>
                                          <p:spTgt spid="195587">
                                            <p:txEl>
                                              <p:pRg st="3" end="3"/>
                                            </p:txEl>
                                          </p:spTgt>
                                        </p:tgtEl>
                                        <p:attrNameLst>
                                          <p:attrName>style.visibility</p:attrName>
                                        </p:attrNameLst>
                                      </p:cBhvr>
                                      <p:to>
                                        <p:strVal val="visible"/>
                                      </p:to>
                                    </p:set>
                                    <p:anim calcmode="lin" valueType="num">
                                      <p:cBhvr>
                                        <p:cTn id="24" dur="500" fill="hold"/>
                                        <p:tgtEl>
                                          <p:spTgt spid="195587">
                                            <p:txEl>
                                              <p:pRg st="3" end="3"/>
                                            </p:txEl>
                                          </p:spTgt>
                                        </p:tgtEl>
                                        <p:attrNameLst>
                                          <p:attrName>ppt_w</p:attrName>
                                        </p:attrNameLst>
                                      </p:cBhvr>
                                      <p:tavLst>
                                        <p:tav tm="0">
                                          <p:val>
                                            <p:strVal val="2/3*#ppt_w"/>
                                          </p:val>
                                        </p:tav>
                                        <p:tav tm="100000">
                                          <p:val>
                                            <p:strVal val="#ppt_w"/>
                                          </p:val>
                                        </p:tav>
                                      </p:tavLst>
                                    </p:anim>
                                    <p:anim calcmode="lin" valueType="num">
                                      <p:cBhvr>
                                        <p:cTn id="25" dur="500" fill="hold"/>
                                        <p:tgtEl>
                                          <p:spTgt spid="195587">
                                            <p:txEl>
                                              <p:pRg st="3" end="3"/>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785918" y="285728"/>
            <a:ext cx="5686436" cy="796908"/>
          </a:xfrm>
        </p:spPr>
        <p:txBody>
          <a:bodyPr/>
          <a:lstStyle/>
          <a:p>
            <a:r>
              <a:rPr lang="zh-CN" altLang="en-US" dirty="0"/>
              <a:t>  </a:t>
            </a:r>
            <a:r>
              <a:rPr lang="en-US" altLang="zh-CN" dirty="0"/>
              <a:t>NFA</a:t>
            </a:r>
            <a:r>
              <a:rPr lang="zh-CN" altLang="en-US" dirty="0"/>
              <a:t>确定化算法:</a:t>
            </a:r>
          </a:p>
        </p:txBody>
      </p:sp>
      <p:sp>
        <p:nvSpPr>
          <p:cNvPr id="81923" name="Rectangle 3"/>
          <p:cNvSpPr>
            <a:spLocks noGrp="1" noChangeArrowheads="1"/>
          </p:cNvSpPr>
          <p:nvPr>
            <p:ph type="body" idx="1"/>
          </p:nvPr>
        </p:nvSpPr>
        <p:spPr/>
        <p:txBody>
          <a:bodyPr/>
          <a:lstStyle/>
          <a:p>
            <a:pPr indent="0" algn="just">
              <a:lnSpc>
                <a:spcPct val="150000"/>
              </a:lnSpc>
              <a:buFont typeface="Monotype Sorts" pitchFamily="2" charset="2"/>
              <a:buNone/>
            </a:pPr>
            <a:r>
              <a:rPr lang="zh-CN" altLang="en-US" dirty="0"/>
              <a:t>   假设</a:t>
            </a:r>
            <a:r>
              <a:rPr lang="en-US" altLang="zh-CN" dirty="0"/>
              <a:t>NFA N=(K, </a:t>
            </a:r>
            <a:r>
              <a:rPr lang="en-US" altLang="zh-CN" dirty="0">
                <a:sym typeface="Symbol" pitchFamily="18" charset="2"/>
              </a:rPr>
              <a:t></a:t>
            </a:r>
            <a:r>
              <a:rPr lang="en-US" altLang="zh-CN" dirty="0" smtClean="0">
                <a:sym typeface="Symbol" pitchFamily="18" charset="2"/>
              </a:rPr>
              <a:t>, f, K</a:t>
            </a:r>
            <a:r>
              <a:rPr lang="en-US" altLang="zh-CN" baseline="-25000" dirty="0" smtClean="0">
                <a:sym typeface="Symbol" pitchFamily="18" charset="2"/>
              </a:rPr>
              <a:t>0</a:t>
            </a:r>
            <a:r>
              <a:rPr lang="en-US" altLang="zh-CN" dirty="0" smtClean="0">
                <a:sym typeface="Symbol" pitchFamily="18" charset="2"/>
              </a:rPr>
              <a:t>, K</a:t>
            </a:r>
            <a:r>
              <a:rPr lang="en-US" altLang="zh-CN" baseline="-25000" dirty="0" smtClean="0">
                <a:sym typeface="Symbol" pitchFamily="18" charset="2"/>
              </a:rPr>
              <a:t>t</a:t>
            </a:r>
            <a:r>
              <a:rPr lang="en-US" altLang="zh-CN" dirty="0"/>
              <a:t>)</a:t>
            </a:r>
            <a:r>
              <a:rPr lang="zh-CN" altLang="en-US" dirty="0"/>
              <a:t>按如下办法构造一个</a:t>
            </a:r>
            <a:r>
              <a:rPr lang="en-US" altLang="zh-CN" dirty="0"/>
              <a:t>DFA  M=(S, </a:t>
            </a:r>
            <a:r>
              <a:rPr lang="en-US" altLang="zh-CN" dirty="0">
                <a:sym typeface="Symbol" pitchFamily="18" charset="2"/>
              </a:rPr>
              <a:t>,d,S</a:t>
            </a:r>
            <a:r>
              <a:rPr lang="en-US" altLang="zh-CN" baseline="-25000" dirty="0">
                <a:sym typeface="Symbol" pitchFamily="18" charset="2"/>
              </a:rPr>
              <a:t>0</a:t>
            </a:r>
            <a:r>
              <a:rPr lang="en-US" altLang="zh-CN" dirty="0">
                <a:sym typeface="Symbol" pitchFamily="18" charset="2"/>
              </a:rPr>
              <a:t>,S</a:t>
            </a:r>
            <a:r>
              <a:rPr lang="en-US" altLang="zh-CN" baseline="-25000" dirty="0">
                <a:sym typeface="Symbol" pitchFamily="18" charset="2"/>
              </a:rPr>
              <a:t>t</a:t>
            </a:r>
            <a:r>
              <a:rPr lang="en-US" altLang="zh-CN" dirty="0"/>
              <a:t>)，</a:t>
            </a:r>
            <a:r>
              <a:rPr lang="zh-CN" altLang="en-US" dirty="0"/>
              <a:t>使得</a:t>
            </a:r>
            <a:r>
              <a:rPr lang="en-US" altLang="en-US" dirty="0"/>
              <a:t>L(M)=L(N)</a:t>
            </a:r>
            <a:r>
              <a:rPr lang="en-US" altLang="zh-CN" dirty="0"/>
              <a:t>：</a:t>
            </a:r>
          </a:p>
          <a:p>
            <a:pPr lvl="1" indent="0" algn="just">
              <a:lnSpc>
                <a:spcPct val="150000"/>
              </a:lnSpc>
              <a:buFontTx/>
              <a:buNone/>
            </a:pPr>
            <a:r>
              <a:rPr lang="en-US" altLang="zh-CN" sz="2800" dirty="0"/>
              <a:t>1.  M</a:t>
            </a:r>
            <a:r>
              <a:rPr lang="zh-CN" altLang="en-US" sz="2800" dirty="0"/>
              <a:t>的状态集</a:t>
            </a:r>
            <a:r>
              <a:rPr lang="en-US" altLang="zh-CN" sz="2800" dirty="0"/>
              <a:t>S</a:t>
            </a:r>
            <a:r>
              <a:rPr lang="zh-CN" altLang="en-US" sz="2800" dirty="0"/>
              <a:t>由</a:t>
            </a:r>
            <a:r>
              <a:rPr lang="en-US" altLang="zh-CN" sz="2800" b="1" dirty="0">
                <a:latin typeface="楷体_GB2312" pitchFamily="49" charset="-122"/>
                <a:ea typeface="楷体_GB2312" pitchFamily="49" charset="-122"/>
              </a:rPr>
              <a:t>K</a:t>
            </a:r>
            <a:r>
              <a:rPr lang="zh-CN" altLang="en-US" sz="2800" b="1" dirty="0">
                <a:latin typeface="楷体_GB2312" pitchFamily="49" charset="-122"/>
                <a:ea typeface="楷体_GB2312" pitchFamily="49" charset="-122"/>
              </a:rPr>
              <a:t>的一些子集</a:t>
            </a:r>
            <a:r>
              <a:rPr lang="zh-CN" altLang="en-US" sz="2800" dirty="0"/>
              <a:t>组成。用[</a:t>
            </a:r>
            <a:r>
              <a:rPr lang="en-US" altLang="zh-CN" sz="2800" dirty="0">
                <a:sym typeface="Symbol" pitchFamily="18" charset="2"/>
              </a:rPr>
              <a:t>S</a:t>
            </a:r>
            <a:r>
              <a:rPr lang="en-US" altLang="zh-CN" sz="2800" baseline="-25000" dirty="0">
                <a:sym typeface="Symbol" pitchFamily="18" charset="2"/>
              </a:rPr>
              <a:t>1</a:t>
            </a:r>
            <a:r>
              <a:rPr lang="en-US" altLang="zh-CN" sz="2800" dirty="0">
                <a:sym typeface="Symbol" pitchFamily="18" charset="2"/>
              </a:rPr>
              <a:t> S</a:t>
            </a:r>
            <a:r>
              <a:rPr lang="en-US" altLang="zh-CN" sz="2800" baseline="-25000" dirty="0">
                <a:sym typeface="Symbol" pitchFamily="18" charset="2"/>
              </a:rPr>
              <a:t>2</a:t>
            </a:r>
            <a:r>
              <a:rPr lang="en-US" altLang="zh-CN" sz="2800" dirty="0">
                <a:sym typeface="Symbol" pitchFamily="18" charset="2"/>
              </a:rPr>
              <a:t>...</a:t>
            </a:r>
            <a:r>
              <a:rPr lang="en-US" altLang="zh-CN" sz="2800" baseline="-25000" dirty="0">
                <a:sym typeface="Symbol" pitchFamily="18" charset="2"/>
              </a:rPr>
              <a:t> </a:t>
            </a:r>
            <a:r>
              <a:rPr lang="en-US" altLang="zh-CN" sz="2800" dirty="0" err="1">
                <a:sym typeface="Symbol" pitchFamily="18" charset="2"/>
              </a:rPr>
              <a:t>S</a:t>
            </a:r>
            <a:r>
              <a:rPr lang="en-US" altLang="zh-CN" sz="2800" baseline="-25000" dirty="0" err="1">
                <a:sym typeface="Symbol" pitchFamily="18" charset="2"/>
              </a:rPr>
              <a:t>j</a:t>
            </a:r>
            <a:r>
              <a:rPr lang="zh-CN" altLang="en-US" sz="2800" dirty="0"/>
              <a:t>]表示</a:t>
            </a:r>
            <a:r>
              <a:rPr lang="en-US" altLang="zh-CN" sz="2800" dirty="0"/>
              <a:t>S</a:t>
            </a:r>
            <a:r>
              <a:rPr lang="zh-CN" altLang="en-US" sz="2800" dirty="0"/>
              <a:t>的元素，其中</a:t>
            </a:r>
            <a:r>
              <a:rPr lang="en-US" altLang="zh-CN" sz="2800" dirty="0">
                <a:sym typeface="Symbol" pitchFamily="18" charset="2"/>
              </a:rPr>
              <a:t>S</a:t>
            </a:r>
            <a:r>
              <a:rPr lang="en-US" altLang="zh-CN" sz="2800" baseline="-25000" dirty="0">
                <a:sym typeface="Symbol" pitchFamily="18" charset="2"/>
              </a:rPr>
              <a:t>1</a:t>
            </a:r>
            <a:r>
              <a:rPr lang="en-US" altLang="zh-CN" sz="2800" dirty="0">
                <a:sym typeface="Symbol" pitchFamily="18" charset="2"/>
              </a:rPr>
              <a:t>, S</a:t>
            </a:r>
            <a:r>
              <a:rPr lang="en-US" altLang="zh-CN" sz="2800" baseline="-25000" dirty="0">
                <a:sym typeface="Symbol" pitchFamily="18" charset="2"/>
              </a:rPr>
              <a:t>2,</a:t>
            </a:r>
            <a:r>
              <a:rPr lang="en-US" altLang="zh-CN" sz="2800" dirty="0">
                <a:sym typeface="Symbol" pitchFamily="18" charset="2"/>
              </a:rPr>
              <a:t>,...</a:t>
            </a:r>
            <a:r>
              <a:rPr lang="en-US" altLang="zh-CN" sz="2800" baseline="-25000" dirty="0">
                <a:sym typeface="Symbol" pitchFamily="18" charset="2"/>
              </a:rPr>
              <a:t> </a:t>
            </a:r>
            <a:r>
              <a:rPr lang="en-US" altLang="zh-CN" sz="2800" dirty="0" err="1">
                <a:sym typeface="Symbol" pitchFamily="18" charset="2"/>
              </a:rPr>
              <a:t>S</a:t>
            </a:r>
            <a:r>
              <a:rPr lang="en-US" altLang="zh-CN" sz="2800" baseline="-25000" dirty="0" err="1">
                <a:sym typeface="Symbol" pitchFamily="18" charset="2"/>
              </a:rPr>
              <a:t>j</a:t>
            </a:r>
            <a:r>
              <a:rPr lang="zh-CN" altLang="en-US" sz="2800" dirty="0"/>
              <a:t>是</a:t>
            </a:r>
            <a:r>
              <a:rPr lang="en-US" altLang="zh-CN" sz="2800" dirty="0"/>
              <a:t>K</a:t>
            </a:r>
            <a:r>
              <a:rPr lang="zh-CN" altLang="en-US" sz="2800" dirty="0"/>
              <a:t>的状态。并且约定，状态</a:t>
            </a:r>
            <a:r>
              <a:rPr lang="en-US" altLang="zh-CN" sz="2800" dirty="0">
                <a:sym typeface="Symbol" pitchFamily="18" charset="2"/>
              </a:rPr>
              <a:t>S</a:t>
            </a:r>
            <a:r>
              <a:rPr lang="en-US" altLang="zh-CN" sz="2800" baseline="-25000" dirty="0">
                <a:sym typeface="Symbol" pitchFamily="18" charset="2"/>
              </a:rPr>
              <a:t>1</a:t>
            </a:r>
            <a:r>
              <a:rPr lang="en-US" altLang="zh-CN" sz="2800" dirty="0">
                <a:sym typeface="Symbol" pitchFamily="18" charset="2"/>
              </a:rPr>
              <a:t>, S</a:t>
            </a:r>
            <a:r>
              <a:rPr lang="en-US" altLang="zh-CN" sz="2800" baseline="-25000" dirty="0">
                <a:sym typeface="Symbol" pitchFamily="18" charset="2"/>
              </a:rPr>
              <a:t>2,</a:t>
            </a:r>
            <a:r>
              <a:rPr lang="en-US" altLang="zh-CN" sz="2800" dirty="0">
                <a:sym typeface="Symbol" pitchFamily="18" charset="2"/>
              </a:rPr>
              <a:t>,...</a:t>
            </a:r>
            <a:r>
              <a:rPr lang="en-US" altLang="zh-CN" sz="2800" baseline="-25000" dirty="0">
                <a:sym typeface="Symbol" pitchFamily="18" charset="2"/>
              </a:rPr>
              <a:t> </a:t>
            </a:r>
            <a:r>
              <a:rPr lang="en-US" altLang="zh-CN" sz="2800" dirty="0" err="1">
                <a:sym typeface="Symbol" pitchFamily="18" charset="2"/>
              </a:rPr>
              <a:t>S</a:t>
            </a:r>
            <a:r>
              <a:rPr lang="en-US" altLang="zh-CN" sz="2800" baseline="-25000" dirty="0" err="1">
                <a:sym typeface="Symbol" pitchFamily="18" charset="2"/>
              </a:rPr>
              <a:t>j</a:t>
            </a:r>
            <a:r>
              <a:rPr lang="zh-CN" altLang="en-US" sz="2800" dirty="0"/>
              <a:t>是按某种规则排列的，即对于子集{</a:t>
            </a:r>
            <a:r>
              <a:rPr lang="en-US" altLang="zh-CN" sz="2800" dirty="0">
                <a:sym typeface="Symbol" pitchFamily="18" charset="2"/>
              </a:rPr>
              <a:t>S</a:t>
            </a:r>
            <a:r>
              <a:rPr lang="en-US" altLang="zh-CN" sz="2800" baseline="-25000" dirty="0">
                <a:sym typeface="Symbol" pitchFamily="18" charset="2"/>
              </a:rPr>
              <a:t>1</a:t>
            </a:r>
            <a:r>
              <a:rPr lang="en-US" altLang="zh-CN" sz="2800" dirty="0">
                <a:sym typeface="Symbol" pitchFamily="18" charset="2"/>
              </a:rPr>
              <a:t>, S</a:t>
            </a:r>
            <a:r>
              <a:rPr lang="en-US" altLang="zh-CN" sz="2800" baseline="-25000" dirty="0">
                <a:sym typeface="Symbol" pitchFamily="18" charset="2"/>
              </a:rPr>
              <a:t>2</a:t>
            </a:r>
            <a:r>
              <a:rPr lang="en-US" altLang="zh-CN" sz="2800" dirty="0">
                <a:sym typeface="Symbol" pitchFamily="18" charset="2"/>
              </a:rPr>
              <a:t>}={ S</a:t>
            </a:r>
            <a:r>
              <a:rPr lang="en-US" altLang="zh-CN" sz="2800" baseline="-25000" dirty="0">
                <a:sym typeface="Symbol" pitchFamily="18" charset="2"/>
              </a:rPr>
              <a:t>2</a:t>
            </a:r>
            <a:r>
              <a:rPr lang="en-US" altLang="zh-CN" sz="2800" dirty="0">
                <a:sym typeface="Symbol" pitchFamily="18" charset="2"/>
              </a:rPr>
              <a:t>, S</a:t>
            </a:r>
            <a:r>
              <a:rPr lang="en-US" altLang="zh-CN" sz="2800" baseline="-25000" dirty="0">
                <a:sym typeface="Symbol" pitchFamily="18" charset="2"/>
              </a:rPr>
              <a:t>1,</a:t>
            </a:r>
            <a:r>
              <a:rPr lang="en-US" altLang="zh-CN" sz="2800" dirty="0">
                <a:sym typeface="Symbol" pitchFamily="18" charset="2"/>
              </a:rPr>
              <a:t>}</a:t>
            </a:r>
            <a:r>
              <a:rPr lang="zh-CN" altLang="en-US" sz="2800" dirty="0">
                <a:sym typeface="Symbol" pitchFamily="18" charset="2"/>
              </a:rPr>
              <a:t>来说，</a:t>
            </a:r>
            <a:r>
              <a:rPr lang="en-US" altLang="zh-CN" sz="2800" dirty="0">
                <a:sym typeface="Symbol" pitchFamily="18" charset="2"/>
              </a:rPr>
              <a:t>S</a:t>
            </a:r>
            <a:r>
              <a:rPr lang="zh-CN" altLang="en-US" sz="2800" dirty="0">
                <a:sym typeface="Symbol" pitchFamily="18" charset="2"/>
              </a:rPr>
              <a:t>的状态就是[</a:t>
            </a:r>
            <a:r>
              <a:rPr lang="en-US" altLang="zh-CN" sz="2800" dirty="0">
                <a:sym typeface="Symbol" pitchFamily="18" charset="2"/>
              </a:rPr>
              <a:t>S</a:t>
            </a:r>
            <a:r>
              <a:rPr lang="en-US" altLang="zh-CN" sz="2800" baseline="-25000" dirty="0">
                <a:sym typeface="Symbol" pitchFamily="18" charset="2"/>
              </a:rPr>
              <a:t>1</a:t>
            </a:r>
            <a:r>
              <a:rPr lang="en-US" altLang="zh-CN" sz="2800" dirty="0">
                <a:sym typeface="Symbol" pitchFamily="18" charset="2"/>
              </a:rPr>
              <a:t> S</a:t>
            </a:r>
            <a:r>
              <a:rPr lang="en-US" altLang="zh-CN" sz="2800" baseline="-25000" dirty="0">
                <a:sym typeface="Symbol" pitchFamily="18" charset="2"/>
              </a:rPr>
              <a:t>2</a:t>
            </a:r>
            <a:r>
              <a:rPr lang="en-US" altLang="zh-CN" sz="2800" dirty="0">
                <a:sym typeface="Symbol" pitchFamily="18" charset="2"/>
              </a:rPr>
              <a:t>]；</a:t>
            </a:r>
            <a:endParaRPr lang="zh-CN" altLang="en-US" sz="2800" dirty="0">
              <a:sym typeface="Symbol" pitchFamily="18" charset="2"/>
            </a:endParaRPr>
          </a:p>
        </p:txBody>
      </p:sp>
      <p:sp>
        <p:nvSpPr>
          <p:cNvPr id="81924" name="AutoShape 4">
            <a:hlinkClick r:id="" action="ppaction://hlinkshowjump?jump=previousslide" highlightClick="1"/>
          </p:cNvPr>
          <p:cNvSpPr>
            <a:spLocks noChangeArrowheads="1"/>
          </p:cNvSpPr>
          <p:nvPr/>
        </p:nvSpPr>
        <p:spPr bwMode="auto">
          <a:xfrm>
            <a:off x="6934200" y="5943600"/>
            <a:ext cx="539750" cy="539750"/>
          </a:xfrm>
          <a:prstGeom prst="actionButtonBackPrevious">
            <a:avLst/>
          </a:prstGeom>
          <a:solidFill>
            <a:srgbClr val="00FFFF">
              <a:alpha val="50000"/>
            </a:srgbClr>
          </a:solidFill>
          <a:ln w="9525">
            <a:noFill/>
            <a:miter lim="800000"/>
            <a:headEnd/>
            <a:tailEnd/>
          </a:ln>
          <a:effectLst/>
        </p:spPr>
        <p:txBody>
          <a:bodyPr wrap="none" anchor="ctr"/>
          <a:lstStyle/>
          <a:p>
            <a:endParaRPr lang="zh-CN" altLang="en-US"/>
          </a:p>
        </p:txBody>
      </p:sp>
      <p:sp>
        <p:nvSpPr>
          <p:cNvPr id="81925" name="AutoShape 5">
            <a:hlinkClick r:id="" action="ppaction://hlinkshowjump?jump=nextslide" highlightClick="1"/>
          </p:cNvPr>
          <p:cNvSpPr>
            <a:spLocks noChangeArrowheads="1"/>
          </p:cNvSpPr>
          <p:nvPr/>
        </p:nvSpPr>
        <p:spPr bwMode="auto">
          <a:xfrm>
            <a:off x="7461250" y="5943600"/>
            <a:ext cx="539750" cy="539750"/>
          </a:xfrm>
          <a:prstGeom prst="actionButtonForwardNext">
            <a:avLst/>
          </a:prstGeom>
          <a:solidFill>
            <a:srgbClr val="00FFFF">
              <a:alpha val="50000"/>
            </a:srgbClr>
          </a:solidFill>
          <a:ln w="9525">
            <a:noFill/>
            <a:miter lim="800000"/>
            <a:headEnd/>
            <a:tailEnd/>
          </a:ln>
          <a:effectLst/>
        </p:spPr>
        <p:txBody>
          <a:bodyPr wrap="none" anchor="ctr"/>
          <a:lstStyle/>
          <a:p>
            <a:endParaRPr lang="zh-CN" altLang="en-US"/>
          </a:p>
        </p:txBody>
      </p:sp>
    </p:spTree>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Effect transition="in" filter="barn(inHorizontal)">
                                      <p:cBhvr>
                                        <p:cTn id="7" dur="500"/>
                                        <p:tgtEl>
                                          <p:spTgt spid="81923">
                                            <p:txEl>
                                              <p:pRg st="0" end="0"/>
                                            </p:txEl>
                                          </p:spTgt>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81923">
                                            <p:txEl>
                                              <p:pRg st="1" end="1"/>
                                            </p:txEl>
                                          </p:spTgt>
                                        </p:tgtEl>
                                        <p:attrNameLst>
                                          <p:attrName>style.visibility</p:attrName>
                                        </p:attrNameLst>
                                      </p:cBhvr>
                                      <p:to>
                                        <p:strVal val="visible"/>
                                      </p:to>
                                    </p:set>
                                    <p:animEffect transition="in" filter="barn(inHorizontal)">
                                      <p:cBhvr>
                                        <p:cTn id="10" dur="500"/>
                                        <p:tgtEl>
                                          <p:spTgt spid="819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7" name="Rectangle 3"/>
          <p:cNvSpPr>
            <a:spLocks noGrp="1" noChangeArrowheads="1"/>
          </p:cNvSpPr>
          <p:nvPr>
            <p:ph type="body" idx="1"/>
          </p:nvPr>
        </p:nvSpPr>
        <p:spPr>
          <a:xfrm>
            <a:off x="428596" y="1071546"/>
            <a:ext cx="8501122" cy="5500726"/>
          </a:xfrm>
        </p:spPr>
        <p:txBody>
          <a:bodyPr/>
          <a:lstStyle/>
          <a:p>
            <a:pPr lvl="1" indent="0" algn="just">
              <a:lnSpc>
                <a:spcPct val="150000"/>
              </a:lnSpc>
              <a:buFontTx/>
              <a:buNone/>
            </a:pPr>
            <a:r>
              <a:rPr lang="zh-CN" altLang="en-US" sz="2800" dirty="0"/>
              <a:t>2  </a:t>
            </a:r>
            <a:r>
              <a:rPr lang="en-US" altLang="zh-CN" sz="2800" dirty="0"/>
              <a:t>M</a:t>
            </a:r>
            <a:r>
              <a:rPr lang="zh-CN" altLang="en-US" sz="2800" dirty="0"/>
              <a:t>和</a:t>
            </a:r>
            <a:r>
              <a:rPr lang="en-US" altLang="zh-CN" sz="2800" dirty="0"/>
              <a:t>N</a:t>
            </a:r>
            <a:r>
              <a:rPr lang="zh-CN" altLang="en-US" sz="2800" dirty="0"/>
              <a:t>的输入字母表是相同的，即是</a:t>
            </a:r>
            <a:r>
              <a:rPr lang="zh-CN" altLang="en-US" sz="2800" dirty="0">
                <a:sym typeface="Symbol" pitchFamily="18" charset="2"/>
              </a:rPr>
              <a:t>；</a:t>
            </a:r>
          </a:p>
          <a:p>
            <a:pPr lvl="1" indent="0" algn="just">
              <a:lnSpc>
                <a:spcPct val="150000"/>
              </a:lnSpc>
              <a:buFontTx/>
              <a:buNone/>
            </a:pPr>
            <a:r>
              <a:rPr lang="zh-CN" altLang="en-US" sz="2800" dirty="0" smtClean="0"/>
              <a:t>3转换</a:t>
            </a:r>
            <a:r>
              <a:rPr lang="zh-CN" altLang="en-US" sz="2800" dirty="0"/>
              <a:t>函数是这样定义的：                                      	  </a:t>
            </a:r>
            <a:r>
              <a:rPr lang="en-US" altLang="zh-CN" sz="2800" dirty="0"/>
              <a:t>d(</a:t>
            </a:r>
            <a:r>
              <a:rPr lang="zh-CN" altLang="en-US" sz="2800" dirty="0"/>
              <a:t>[</a:t>
            </a:r>
            <a:r>
              <a:rPr lang="en-US" altLang="zh-CN" sz="2800" dirty="0">
                <a:sym typeface="Symbol" pitchFamily="18" charset="2"/>
              </a:rPr>
              <a:t>S</a:t>
            </a:r>
            <a:r>
              <a:rPr lang="en-US" altLang="zh-CN" sz="2800" baseline="-25000" dirty="0">
                <a:sym typeface="Symbol" pitchFamily="18" charset="2"/>
              </a:rPr>
              <a:t>1</a:t>
            </a:r>
            <a:r>
              <a:rPr lang="en-US" altLang="zh-CN" sz="2800" dirty="0">
                <a:sym typeface="Symbol" pitchFamily="18" charset="2"/>
              </a:rPr>
              <a:t> S</a:t>
            </a:r>
            <a:r>
              <a:rPr lang="en-US" altLang="zh-CN" sz="2800" baseline="-25000" dirty="0">
                <a:sym typeface="Symbol" pitchFamily="18" charset="2"/>
              </a:rPr>
              <a:t>2,</a:t>
            </a:r>
            <a:r>
              <a:rPr lang="en-US" altLang="zh-CN" sz="2800" dirty="0">
                <a:sym typeface="Symbol" pitchFamily="18" charset="2"/>
              </a:rPr>
              <a:t>...</a:t>
            </a:r>
            <a:r>
              <a:rPr lang="en-US" altLang="zh-CN" sz="2800" baseline="-25000" dirty="0">
                <a:sym typeface="Symbol" pitchFamily="18" charset="2"/>
              </a:rPr>
              <a:t> </a:t>
            </a:r>
            <a:r>
              <a:rPr lang="en-US" altLang="zh-CN" sz="2800" dirty="0" err="1">
                <a:sym typeface="Symbol" pitchFamily="18" charset="2"/>
              </a:rPr>
              <a:t>S</a:t>
            </a:r>
            <a:r>
              <a:rPr lang="en-US" altLang="zh-CN" sz="2800" baseline="-25000" dirty="0" err="1">
                <a:sym typeface="Symbol" pitchFamily="18" charset="2"/>
              </a:rPr>
              <a:t>j</a:t>
            </a:r>
            <a:r>
              <a:rPr lang="zh-CN" altLang="en-US" sz="2800" dirty="0"/>
              <a:t>],</a:t>
            </a:r>
            <a:r>
              <a:rPr lang="en-US" altLang="zh-CN" sz="2800" dirty="0"/>
              <a:t>a)= </a:t>
            </a:r>
            <a:r>
              <a:rPr lang="zh-CN" altLang="en-US" sz="2800" dirty="0"/>
              <a:t>[</a:t>
            </a:r>
            <a:r>
              <a:rPr lang="en-US" altLang="zh-CN" sz="2800" dirty="0"/>
              <a:t>R</a:t>
            </a:r>
            <a:r>
              <a:rPr lang="en-US" altLang="zh-CN" sz="2800" baseline="-25000" dirty="0">
                <a:sym typeface="Symbol" pitchFamily="18" charset="2"/>
              </a:rPr>
              <a:t>1</a:t>
            </a:r>
            <a:r>
              <a:rPr lang="en-US" altLang="zh-CN" sz="2800" dirty="0">
                <a:sym typeface="Symbol" pitchFamily="18" charset="2"/>
              </a:rPr>
              <a:t>R</a:t>
            </a:r>
            <a:r>
              <a:rPr lang="en-US" altLang="zh-CN" sz="2800" baseline="-25000" dirty="0">
                <a:sym typeface="Symbol" pitchFamily="18" charset="2"/>
              </a:rPr>
              <a:t>2</a:t>
            </a:r>
            <a:r>
              <a:rPr lang="en-US" altLang="zh-CN" sz="2800" dirty="0">
                <a:sym typeface="Symbol" pitchFamily="18" charset="2"/>
              </a:rPr>
              <a:t>...</a:t>
            </a:r>
            <a:r>
              <a:rPr lang="en-US" altLang="zh-CN" sz="2800" baseline="-25000" dirty="0">
                <a:sym typeface="Symbol" pitchFamily="18" charset="2"/>
              </a:rPr>
              <a:t> </a:t>
            </a:r>
            <a:r>
              <a:rPr lang="en-US" altLang="zh-CN" sz="2800" dirty="0" err="1">
                <a:sym typeface="Symbol" pitchFamily="18" charset="2"/>
              </a:rPr>
              <a:t>R</a:t>
            </a:r>
            <a:r>
              <a:rPr lang="en-US" altLang="zh-CN" sz="2800" baseline="-25000" dirty="0" err="1">
                <a:sym typeface="Symbol" pitchFamily="18" charset="2"/>
              </a:rPr>
              <a:t>t</a:t>
            </a:r>
            <a:r>
              <a:rPr lang="zh-CN" altLang="en-US" sz="2800" dirty="0"/>
              <a:t>]	 </a:t>
            </a:r>
            <a:r>
              <a:rPr lang="zh-CN" altLang="zh-CN" sz="2800" dirty="0"/>
              <a:t>其中     {</a:t>
            </a:r>
            <a:r>
              <a:rPr lang="en-US" altLang="zh-CN" sz="2800" dirty="0"/>
              <a:t>R</a:t>
            </a:r>
            <a:r>
              <a:rPr lang="en-US" altLang="zh-CN" sz="2800" baseline="-25000" dirty="0">
                <a:sym typeface="Symbol" pitchFamily="18" charset="2"/>
              </a:rPr>
              <a:t>1,</a:t>
            </a:r>
            <a:r>
              <a:rPr lang="en-US" altLang="zh-CN" sz="2800" dirty="0">
                <a:sym typeface="Symbol" pitchFamily="18" charset="2"/>
              </a:rPr>
              <a:t>R</a:t>
            </a:r>
            <a:r>
              <a:rPr lang="en-US" altLang="zh-CN" sz="2800" baseline="-25000" dirty="0">
                <a:sym typeface="Symbol" pitchFamily="18" charset="2"/>
              </a:rPr>
              <a:t>2,</a:t>
            </a:r>
            <a:r>
              <a:rPr lang="en-US" altLang="zh-CN" sz="2800" dirty="0">
                <a:sym typeface="Symbol" pitchFamily="18" charset="2"/>
              </a:rPr>
              <a:t>...</a:t>
            </a:r>
            <a:r>
              <a:rPr lang="en-US" altLang="zh-CN" sz="2800" baseline="-25000" dirty="0">
                <a:sym typeface="Symbol" pitchFamily="18" charset="2"/>
              </a:rPr>
              <a:t> , </a:t>
            </a:r>
            <a:r>
              <a:rPr lang="en-US" altLang="zh-CN" sz="2800" dirty="0" err="1">
                <a:sym typeface="Symbol" pitchFamily="18" charset="2"/>
              </a:rPr>
              <a:t>R</a:t>
            </a:r>
            <a:r>
              <a:rPr lang="en-US" altLang="zh-CN" sz="2800" baseline="-25000" dirty="0" err="1">
                <a:sym typeface="Symbol" pitchFamily="18" charset="2"/>
              </a:rPr>
              <a:t>t</a:t>
            </a:r>
            <a:r>
              <a:rPr lang="en-US" altLang="zh-CN" sz="2800" dirty="0">
                <a:sym typeface="Symbol" pitchFamily="18" charset="2"/>
              </a:rPr>
              <a:t>}</a:t>
            </a:r>
            <a:r>
              <a:rPr lang="zh-CN" altLang="en-US" sz="2800" dirty="0"/>
              <a:t> </a:t>
            </a:r>
            <a:r>
              <a:rPr lang="en-US" altLang="zh-CN" sz="2800" dirty="0"/>
              <a:t>=</a:t>
            </a:r>
            <a:r>
              <a:rPr lang="zh-CN" altLang="zh-CN" sz="2800" dirty="0"/>
              <a:t>  </a:t>
            </a:r>
            <a:r>
              <a:rPr lang="zh-CN" altLang="en-US" sz="2800" dirty="0">
                <a:sym typeface="Symbol" pitchFamily="18" charset="2"/>
              </a:rPr>
              <a:t>-</a:t>
            </a:r>
            <a:r>
              <a:rPr lang="en-US" altLang="zh-CN" sz="2800" dirty="0">
                <a:sym typeface="Symbol" pitchFamily="18" charset="2"/>
              </a:rPr>
              <a:t>closure(move</a:t>
            </a:r>
            <a:r>
              <a:rPr lang="en-US" altLang="zh-CN" sz="2800" dirty="0"/>
              <a:t>({</a:t>
            </a:r>
            <a:r>
              <a:rPr lang="en-US" altLang="zh-CN" sz="2800" dirty="0">
                <a:sym typeface="Symbol" pitchFamily="18" charset="2"/>
              </a:rPr>
              <a:t>S</a:t>
            </a:r>
            <a:r>
              <a:rPr lang="en-US" altLang="zh-CN" sz="2800" baseline="-25000" dirty="0">
                <a:sym typeface="Symbol" pitchFamily="18" charset="2"/>
              </a:rPr>
              <a:t>1</a:t>
            </a:r>
            <a:r>
              <a:rPr lang="en-US" altLang="zh-CN" sz="2800" dirty="0">
                <a:sym typeface="Symbol" pitchFamily="18" charset="2"/>
              </a:rPr>
              <a:t>, S</a:t>
            </a:r>
            <a:r>
              <a:rPr lang="en-US" altLang="zh-CN" sz="2800" baseline="-25000" dirty="0">
                <a:sym typeface="Symbol" pitchFamily="18" charset="2"/>
              </a:rPr>
              <a:t>2,</a:t>
            </a:r>
            <a:r>
              <a:rPr lang="en-US" altLang="zh-CN" sz="2800" dirty="0">
                <a:sym typeface="Symbol" pitchFamily="18" charset="2"/>
              </a:rPr>
              <a:t>,...</a:t>
            </a:r>
            <a:r>
              <a:rPr lang="en-US" altLang="zh-CN" sz="2800" baseline="-25000" dirty="0">
                <a:sym typeface="Symbol" pitchFamily="18" charset="2"/>
              </a:rPr>
              <a:t> </a:t>
            </a:r>
            <a:r>
              <a:rPr lang="en-US" altLang="zh-CN" sz="2800" dirty="0" err="1">
                <a:sym typeface="Symbol" pitchFamily="18" charset="2"/>
              </a:rPr>
              <a:t>S</a:t>
            </a:r>
            <a:r>
              <a:rPr lang="en-US" altLang="zh-CN" sz="2800" baseline="-25000" dirty="0" err="1">
                <a:sym typeface="Symbol" pitchFamily="18" charset="2"/>
              </a:rPr>
              <a:t>j</a:t>
            </a:r>
            <a:r>
              <a:rPr lang="en-US" altLang="zh-CN" sz="2800" dirty="0">
                <a:sym typeface="Symbol" pitchFamily="18" charset="2"/>
              </a:rPr>
              <a:t>}</a:t>
            </a:r>
            <a:r>
              <a:rPr lang="zh-CN" altLang="en-US" sz="2800" dirty="0"/>
              <a:t>,</a:t>
            </a:r>
            <a:r>
              <a:rPr lang="en-US" altLang="zh-CN" sz="2800" dirty="0"/>
              <a:t>a)) </a:t>
            </a:r>
            <a:endParaRPr lang="zh-CN" altLang="en-US" sz="2800" dirty="0"/>
          </a:p>
          <a:p>
            <a:pPr lvl="1" indent="0" algn="just">
              <a:lnSpc>
                <a:spcPct val="150000"/>
              </a:lnSpc>
              <a:buFontTx/>
              <a:buNone/>
            </a:pPr>
            <a:r>
              <a:rPr lang="zh-CN" altLang="en-US" sz="2800" dirty="0"/>
              <a:t>4 </a:t>
            </a:r>
            <a:r>
              <a:rPr lang="en-US" altLang="zh-CN" sz="2800" dirty="0">
                <a:sym typeface="Symbol" pitchFamily="18" charset="2"/>
              </a:rPr>
              <a:t>S</a:t>
            </a:r>
            <a:r>
              <a:rPr lang="en-US" altLang="zh-CN" sz="2800" baseline="-25000" dirty="0">
                <a:sym typeface="Symbol" pitchFamily="18" charset="2"/>
              </a:rPr>
              <a:t>0</a:t>
            </a:r>
            <a:r>
              <a:rPr lang="zh-CN" altLang="en-US" sz="2800" dirty="0"/>
              <a:t>=</a:t>
            </a:r>
            <a:r>
              <a:rPr lang="zh-CN" altLang="en-US" sz="2800" dirty="0">
                <a:sym typeface="Symbol" pitchFamily="18" charset="2"/>
              </a:rPr>
              <a:t>-</a:t>
            </a:r>
            <a:r>
              <a:rPr lang="en-US" altLang="zh-CN" sz="2800" dirty="0">
                <a:sym typeface="Symbol" pitchFamily="18" charset="2"/>
              </a:rPr>
              <a:t>closure(K</a:t>
            </a:r>
            <a:r>
              <a:rPr lang="en-US" altLang="zh-CN" sz="2800" baseline="-25000" dirty="0">
                <a:sym typeface="Symbol" pitchFamily="18" charset="2"/>
              </a:rPr>
              <a:t>0</a:t>
            </a:r>
            <a:r>
              <a:rPr lang="en-US" altLang="zh-CN" sz="2800" dirty="0">
                <a:sym typeface="Symbol" pitchFamily="18" charset="2"/>
              </a:rPr>
              <a:t>)</a:t>
            </a:r>
            <a:r>
              <a:rPr lang="zh-CN" altLang="en-US" sz="2800" dirty="0">
                <a:sym typeface="Symbol" pitchFamily="18" charset="2"/>
              </a:rPr>
              <a:t>为</a:t>
            </a:r>
            <a:r>
              <a:rPr lang="en-US" altLang="zh-CN" sz="2800" dirty="0">
                <a:sym typeface="Symbol" pitchFamily="18" charset="2"/>
              </a:rPr>
              <a:t>M</a:t>
            </a:r>
            <a:r>
              <a:rPr lang="zh-CN" altLang="en-US" sz="2800" dirty="0">
                <a:sym typeface="Symbol" pitchFamily="18" charset="2"/>
              </a:rPr>
              <a:t>的开始状态；</a:t>
            </a:r>
          </a:p>
          <a:p>
            <a:pPr lvl="1" indent="0" algn="just">
              <a:lnSpc>
                <a:spcPct val="150000"/>
              </a:lnSpc>
              <a:buFontTx/>
              <a:buNone/>
            </a:pPr>
            <a:r>
              <a:rPr lang="zh-CN" altLang="en-US" sz="2800" dirty="0">
                <a:sym typeface="Symbol" pitchFamily="18" charset="2"/>
              </a:rPr>
              <a:t>5 </a:t>
            </a:r>
            <a:r>
              <a:rPr lang="en-US" altLang="zh-CN" sz="2800" dirty="0">
                <a:sym typeface="Symbol" pitchFamily="18" charset="2"/>
              </a:rPr>
              <a:t>S</a:t>
            </a:r>
            <a:r>
              <a:rPr lang="en-US" altLang="zh-CN" sz="2800" baseline="-25000" dirty="0">
                <a:sym typeface="Symbol" pitchFamily="18" charset="2"/>
              </a:rPr>
              <a:t>t</a:t>
            </a:r>
            <a:r>
              <a:rPr lang="zh-CN" altLang="en-US" sz="2800" dirty="0"/>
              <a:t>={[</a:t>
            </a:r>
            <a:r>
              <a:rPr lang="en-US" altLang="zh-CN" sz="2800" dirty="0">
                <a:sym typeface="Symbol" pitchFamily="18" charset="2"/>
              </a:rPr>
              <a:t>S</a:t>
            </a:r>
            <a:r>
              <a:rPr lang="en-US" altLang="zh-CN" sz="2800" baseline="-25000" dirty="0">
                <a:sym typeface="Symbol" pitchFamily="18" charset="2"/>
              </a:rPr>
              <a:t>i</a:t>
            </a:r>
            <a:r>
              <a:rPr lang="en-US" altLang="zh-CN" sz="2800" dirty="0">
                <a:sym typeface="Symbol" pitchFamily="18" charset="2"/>
              </a:rPr>
              <a:t> S</a:t>
            </a:r>
            <a:r>
              <a:rPr lang="en-US" altLang="zh-CN" sz="2800" baseline="-25000" dirty="0">
                <a:sym typeface="Symbol" pitchFamily="18" charset="2"/>
              </a:rPr>
              <a:t>k</a:t>
            </a:r>
            <a:r>
              <a:rPr lang="en-US" altLang="zh-CN" sz="2800" dirty="0">
                <a:sym typeface="Symbol" pitchFamily="18" charset="2"/>
              </a:rPr>
              <a:t>...</a:t>
            </a:r>
            <a:r>
              <a:rPr lang="en-US" altLang="zh-CN" sz="2800" baseline="-25000" dirty="0">
                <a:sym typeface="Symbol" pitchFamily="18" charset="2"/>
              </a:rPr>
              <a:t> </a:t>
            </a:r>
            <a:r>
              <a:rPr lang="en-US" altLang="zh-CN" sz="2800" dirty="0">
                <a:sym typeface="Symbol" pitchFamily="18" charset="2"/>
              </a:rPr>
              <a:t>S</a:t>
            </a:r>
            <a:r>
              <a:rPr lang="en-US" altLang="zh-CN" sz="2800" baseline="-25000" dirty="0">
                <a:sym typeface="Symbol" pitchFamily="18" charset="2"/>
              </a:rPr>
              <a:t>e</a:t>
            </a:r>
            <a:r>
              <a:rPr lang="zh-CN" altLang="en-US" sz="2800" dirty="0"/>
              <a:t>]，其中[</a:t>
            </a:r>
            <a:r>
              <a:rPr lang="en-US" altLang="zh-CN" sz="2800" dirty="0">
                <a:sym typeface="Symbol" pitchFamily="18" charset="2"/>
              </a:rPr>
              <a:t>S</a:t>
            </a:r>
            <a:r>
              <a:rPr lang="en-US" altLang="zh-CN" sz="2800" baseline="-25000" dirty="0">
                <a:sym typeface="Symbol" pitchFamily="18" charset="2"/>
              </a:rPr>
              <a:t>i</a:t>
            </a:r>
            <a:r>
              <a:rPr lang="zh-CN" altLang="en-US" sz="2800" dirty="0"/>
              <a:t> </a:t>
            </a:r>
            <a:r>
              <a:rPr lang="en-US" altLang="zh-CN" sz="2800" dirty="0">
                <a:sym typeface="Symbol" pitchFamily="18" charset="2"/>
              </a:rPr>
              <a:t> S</a:t>
            </a:r>
            <a:r>
              <a:rPr lang="en-US" altLang="zh-CN" sz="2800" baseline="-25000" dirty="0">
                <a:sym typeface="Symbol" pitchFamily="18" charset="2"/>
              </a:rPr>
              <a:t>k</a:t>
            </a:r>
            <a:r>
              <a:rPr lang="en-US" altLang="zh-CN" sz="2800" dirty="0">
                <a:sym typeface="Symbol" pitchFamily="18" charset="2"/>
              </a:rPr>
              <a:t>...</a:t>
            </a:r>
            <a:r>
              <a:rPr lang="en-US" altLang="zh-CN" sz="2800" baseline="-25000" dirty="0">
                <a:sym typeface="Symbol" pitchFamily="18" charset="2"/>
              </a:rPr>
              <a:t> </a:t>
            </a:r>
            <a:r>
              <a:rPr lang="en-US" altLang="zh-CN" sz="2800" dirty="0">
                <a:sym typeface="Symbol" pitchFamily="18" charset="2"/>
              </a:rPr>
              <a:t>S</a:t>
            </a:r>
            <a:r>
              <a:rPr lang="en-US" altLang="zh-CN" sz="2800" baseline="-25000" dirty="0">
                <a:sym typeface="Symbol" pitchFamily="18" charset="2"/>
              </a:rPr>
              <a:t>e</a:t>
            </a:r>
            <a:r>
              <a:rPr lang="zh-CN" altLang="en-US" sz="2800" dirty="0"/>
              <a:t>]</a:t>
            </a:r>
            <a:r>
              <a:rPr lang="zh-CN" altLang="en-US" sz="2800" dirty="0">
                <a:sym typeface="Symbol" pitchFamily="18" charset="2"/>
              </a:rPr>
              <a:t></a:t>
            </a:r>
            <a:r>
              <a:rPr lang="en-US" altLang="en-US" sz="2800" dirty="0">
                <a:sym typeface="Symbol" pitchFamily="18" charset="2"/>
              </a:rPr>
              <a:t>S</a:t>
            </a:r>
            <a:r>
              <a:rPr lang="zh-CN" altLang="en-US" sz="2800" dirty="0">
                <a:sym typeface="Symbol" pitchFamily="18" charset="2"/>
              </a:rPr>
              <a:t>且{</a:t>
            </a:r>
            <a:r>
              <a:rPr lang="en-US" altLang="zh-CN" sz="2800" dirty="0">
                <a:sym typeface="Symbol" pitchFamily="18" charset="2"/>
              </a:rPr>
              <a:t>S</a:t>
            </a:r>
            <a:r>
              <a:rPr lang="en-US" altLang="zh-CN" sz="2800" baseline="-25000" dirty="0">
                <a:sym typeface="Symbol" pitchFamily="18" charset="2"/>
              </a:rPr>
              <a:t>i</a:t>
            </a:r>
            <a:r>
              <a:rPr lang="zh-CN" altLang="en-US" sz="2800" dirty="0">
                <a:sym typeface="Symbol" pitchFamily="18" charset="2"/>
              </a:rPr>
              <a:t> </a:t>
            </a:r>
            <a:r>
              <a:rPr lang="en-US" altLang="zh-CN" sz="2800" dirty="0">
                <a:sym typeface="Symbol" pitchFamily="18" charset="2"/>
              </a:rPr>
              <a:t>, </a:t>
            </a:r>
            <a:r>
              <a:rPr lang="en-US" altLang="zh-CN" sz="2800" dirty="0" err="1">
                <a:sym typeface="Symbol" pitchFamily="18" charset="2"/>
              </a:rPr>
              <a:t>S</a:t>
            </a:r>
            <a:r>
              <a:rPr lang="en-US" altLang="zh-CN" sz="2800" baseline="-25000" dirty="0" err="1">
                <a:sym typeface="Symbol" pitchFamily="18" charset="2"/>
              </a:rPr>
              <a:t>k</a:t>
            </a:r>
            <a:r>
              <a:rPr lang="en-US" altLang="zh-CN" sz="2800" baseline="-25000" dirty="0">
                <a:sym typeface="Symbol" pitchFamily="18" charset="2"/>
              </a:rPr>
              <a:t>,</a:t>
            </a:r>
            <a:r>
              <a:rPr lang="en-US" altLang="zh-CN" sz="2800" dirty="0">
                <a:sym typeface="Symbol" pitchFamily="18" charset="2"/>
              </a:rPr>
              <a:t>,...</a:t>
            </a:r>
            <a:r>
              <a:rPr lang="en-US" altLang="zh-CN" sz="2800" baseline="-25000" dirty="0">
                <a:sym typeface="Symbol" pitchFamily="18" charset="2"/>
              </a:rPr>
              <a:t> </a:t>
            </a:r>
            <a:r>
              <a:rPr lang="en-US" altLang="zh-CN" sz="2800" dirty="0">
                <a:sym typeface="Symbol" pitchFamily="18" charset="2"/>
              </a:rPr>
              <a:t>S</a:t>
            </a:r>
            <a:r>
              <a:rPr lang="en-US" altLang="zh-CN" sz="2800" baseline="-25000" dirty="0">
                <a:sym typeface="Symbol" pitchFamily="18" charset="2"/>
              </a:rPr>
              <a:t>e</a:t>
            </a:r>
            <a:r>
              <a:rPr lang="zh-CN" altLang="en-US" sz="2800" dirty="0"/>
              <a:t>}</a:t>
            </a:r>
            <a:r>
              <a:rPr lang="zh-CN" altLang="en-US" sz="2800" dirty="0">
                <a:sym typeface="Symbol" pitchFamily="18" charset="2"/>
              </a:rPr>
              <a:t></a:t>
            </a:r>
            <a:r>
              <a:rPr lang="en-US" altLang="zh-CN" sz="2800" dirty="0">
                <a:sym typeface="Symbol" pitchFamily="18" charset="2"/>
              </a:rPr>
              <a:t>K</a:t>
            </a:r>
            <a:r>
              <a:rPr lang="en-US" altLang="zh-CN" sz="2800" baseline="-25000" dirty="0">
                <a:sym typeface="Symbol" pitchFamily="18" charset="2"/>
              </a:rPr>
              <a:t>t</a:t>
            </a:r>
            <a:r>
              <a:rPr lang="en-US" altLang="zh-CN" sz="2800" dirty="0">
                <a:sym typeface="Symbol" pitchFamily="18" charset="2"/>
              </a:rPr>
              <a:t></a:t>
            </a:r>
            <a:r>
              <a:rPr lang="zh-CN" altLang="en-US" sz="2800" dirty="0"/>
              <a:t>}</a:t>
            </a:r>
          </a:p>
        </p:txBody>
      </p:sp>
      <p:sp>
        <p:nvSpPr>
          <p:cNvPr id="82948" name="AutoShape 4">
            <a:hlinkClick r:id="" action="ppaction://hlinkshowjump?jump=previousslide" highlightClick="1"/>
          </p:cNvPr>
          <p:cNvSpPr>
            <a:spLocks noChangeArrowheads="1"/>
          </p:cNvSpPr>
          <p:nvPr/>
        </p:nvSpPr>
        <p:spPr bwMode="auto">
          <a:xfrm>
            <a:off x="6934200" y="5943600"/>
            <a:ext cx="539750" cy="539750"/>
          </a:xfrm>
          <a:prstGeom prst="actionButtonBackPrevious">
            <a:avLst/>
          </a:prstGeom>
          <a:solidFill>
            <a:srgbClr val="00FFFF">
              <a:alpha val="50000"/>
            </a:srgbClr>
          </a:solidFill>
          <a:ln w="9525">
            <a:noFill/>
            <a:miter lim="800000"/>
            <a:headEnd/>
            <a:tailEnd/>
          </a:ln>
          <a:effectLst/>
        </p:spPr>
        <p:txBody>
          <a:bodyPr wrap="none" anchor="ctr"/>
          <a:lstStyle/>
          <a:p>
            <a:endParaRPr lang="zh-CN" altLang="en-US"/>
          </a:p>
        </p:txBody>
      </p:sp>
      <p:sp>
        <p:nvSpPr>
          <p:cNvPr id="82949" name="AutoShape 5">
            <a:hlinkClick r:id="" action="ppaction://hlinkshowjump?jump=nextslide" highlightClick="1"/>
          </p:cNvPr>
          <p:cNvSpPr>
            <a:spLocks noChangeArrowheads="1"/>
          </p:cNvSpPr>
          <p:nvPr/>
        </p:nvSpPr>
        <p:spPr bwMode="auto">
          <a:xfrm>
            <a:off x="7461250" y="5943600"/>
            <a:ext cx="539750" cy="539750"/>
          </a:xfrm>
          <a:prstGeom prst="actionButtonForwardNext">
            <a:avLst/>
          </a:prstGeom>
          <a:solidFill>
            <a:srgbClr val="00FFFF">
              <a:alpha val="50000"/>
            </a:srgbClr>
          </a:solidFill>
          <a:ln w="9525">
            <a:noFill/>
            <a:miter lim="800000"/>
            <a:headEnd/>
            <a:tailEnd/>
          </a:ln>
          <a:effectLst/>
        </p:spPr>
        <p:txBody>
          <a:bodyPr wrap="none" anchor="ctr"/>
          <a:lstStyle/>
          <a:p>
            <a:endParaRPr lang="zh-CN" altLang="en-US"/>
          </a:p>
        </p:txBody>
      </p:sp>
    </p:spTree>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Effect transition="in" filter="barn(inHorizontal)">
                                      <p:cBhvr>
                                        <p:cTn id="7" dur="500"/>
                                        <p:tgtEl>
                                          <p:spTgt spid="82947">
                                            <p:txEl>
                                              <p:pRg st="0" end="0"/>
                                            </p:txEl>
                                          </p:spTgt>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82947">
                                            <p:txEl>
                                              <p:pRg st="1" end="1"/>
                                            </p:txEl>
                                          </p:spTgt>
                                        </p:tgtEl>
                                        <p:attrNameLst>
                                          <p:attrName>style.visibility</p:attrName>
                                        </p:attrNameLst>
                                      </p:cBhvr>
                                      <p:to>
                                        <p:strVal val="visible"/>
                                      </p:to>
                                    </p:set>
                                    <p:animEffect transition="in" filter="barn(inHorizontal)">
                                      <p:cBhvr>
                                        <p:cTn id="10" dur="500"/>
                                        <p:tgtEl>
                                          <p:spTgt spid="82947">
                                            <p:txEl>
                                              <p:pRg st="1" end="1"/>
                                            </p:txEl>
                                          </p:spTgt>
                                        </p:tgtEl>
                                      </p:cBhvr>
                                    </p:animEffect>
                                  </p:childTnLst>
                                </p:cTn>
                              </p:par>
                              <p:par>
                                <p:cTn id="11" presetID="16" presetClass="entr" presetSubtype="26" fill="hold" grpId="0" nodeType="withEffect">
                                  <p:stCondLst>
                                    <p:cond delay="0"/>
                                  </p:stCondLst>
                                  <p:childTnLst>
                                    <p:set>
                                      <p:cBhvr>
                                        <p:cTn id="12" dur="1" fill="hold">
                                          <p:stCondLst>
                                            <p:cond delay="0"/>
                                          </p:stCondLst>
                                        </p:cTn>
                                        <p:tgtEl>
                                          <p:spTgt spid="82947">
                                            <p:txEl>
                                              <p:pRg st="2" end="2"/>
                                            </p:txEl>
                                          </p:spTgt>
                                        </p:tgtEl>
                                        <p:attrNameLst>
                                          <p:attrName>style.visibility</p:attrName>
                                        </p:attrNameLst>
                                      </p:cBhvr>
                                      <p:to>
                                        <p:strVal val="visible"/>
                                      </p:to>
                                    </p:set>
                                    <p:animEffect transition="in" filter="barn(inHorizontal)">
                                      <p:cBhvr>
                                        <p:cTn id="13" dur="500"/>
                                        <p:tgtEl>
                                          <p:spTgt spid="82947">
                                            <p:txEl>
                                              <p:pRg st="2" end="2"/>
                                            </p:txEl>
                                          </p:spTgt>
                                        </p:tgtEl>
                                      </p:cBhvr>
                                    </p:animEffect>
                                  </p:childTnLst>
                                </p:cTn>
                              </p:par>
                              <p:par>
                                <p:cTn id="14" presetID="16" presetClass="entr" presetSubtype="26" fill="hold" grpId="0" nodeType="withEffect">
                                  <p:stCondLst>
                                    <p:cond delay="0"/>
                                  </p:stCondLst>
                                  <p:childTnLst>
                                    <p:set>
                                      <p:cBhvr>
                                        <p:cTn id="15" dur="1" fill="hold">
                                          <p:stCondLst>
                                            <p:cond delay="0"/>
                                          </p:stCondLst>
                                        </p:cTn>
                                        <p:tgtEl>
                                          <p:spTgt spid="82947">
                                            <p:txEl>
                                              <p:pRg st="3" end="3"/>
                                            </p:txEl>
                                          </p:spTgt>
                                        </p:tgtEl>
                                        <p:attrNameLst>
                                          <p:attrName>style.visibility</p:attrName>
                                        </p:attrNameLst>
                                      </p:cBhvr>
                                      <p:to>
                                        <p:strVal val="visible"/>
                                      </p:to>
                                    </p:set>
                                    <p:animEffect transition="in" filter="barn(inHorizontal)">
                                      <p:cBhvr>
                                        <p:cTn id="16" dur="500"/>
                                        <p:tgtEl>
                                          <p:spTgt spid="829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endParaRPr lang="zh-CN" altLang="en-US"/>
          </a:p>
        </p:txBody>
      </p:sp>
      <p:sp>
        <p:nvSpPr>
          <p:cNvPr id="83971" name="Rectangle 3"/>
          <p:cNvSpPr>
            <a:spLocks noGrp="1" noChangeArrowheads="1"/>
          </p:cNvSpPr>
          <p:nvPr>
            <p:ph type="body" idx="1"/>
          </p:nvPr>
        </p:nvSpPr>
        <p:spPr/>
        <p:txBody>
          <a:bodyPr/>
          <a:lstStyle/>
          <a:p>
            <a:pPr>
              <a:buSzTx/>
              <a:buFont typeface="Monotype Sorts" pitchFamily="2" charset="2"/>
              <a:buNone/>
            </a:pPr>
            <a:r>
              <a:rPr lang="zh-CN" altLang="en-US" dirty="0"/>
              <a:t>构造</a:t>
            </a:r>
            <a:r>
              <a:rPr lang="en-US" altLang="zh-CN" dirty="0"/>
              <a:t>NFA  N</a:t>
            </a:r>
            <a:r>
              <a:rPr lang="zh-CN" altLang="en-US" dirty="0"/>
              <a:t>的</a:t>
            </a:r>
            <a:r>
              <a:rPr lang="zh-CN" altLang="en-US" b="1" dirty="0">
                <a:latin typeface="楷体_GB2312" pitchFamily="49" charset="-122"/>
                <a:ea typeface="楷体_GB2312" pitchFamily="49" charset="-122"/>
              </a:rPr>
              <a:t>状态</a:t>
            </a:r>
            <a:r>
              <a:rPr lang="en-US" altLang="zh-CN" b="1" dirty="0">
                <a:latin typeface="楷体_GB2312" pitchFamily="49" charset="-122"/>
                <a:ea typeface="楷体_GB2312" pitchFamily="49" charset="-122"/>
              </a:rPr>
              <a:t>K</a:t>
            </a:r>
            <a:r>
              <a:rPr lang="zh-CN" altLang="en-US" b="1" dirty="0">
                <a:latin typeface="楷体_GB2312" pitchFamily="49" charset="-122"/>
                <a:ea typeface="楷体_GB2312" pitchFamily="49" charset="-122"/>
              </a:rPr>
              <a:t>的子集</a:t>
            </a:r>
            <a:r>
              <a:rPr lang="zh-CN" altLang="en-US" dirty="0"/>
              <a:t>的算法：</a:t>
            </a:r>
          </a:p>
          <a:p>
            <a:pPr lvl="1">
              <a:buFontTx/>
              <a:buNone/>
            </a:pPr>
            <a:endParaRPr lang="zh-CN" altLang="en-US" sz="2800" dirty="0"/>
          </a:p>
          <a:p>
            <a:pPr lvl="1">
              <a:buFontTx/>
              <a:buNone/>
            </a:pPr>
            <a:r>
              <a:rPr lang="zh-CN" altLang="en-US" sz="2800" dirty="0"/>
              <a:t>假定所构造的子集族为</a:t>
            </a:r>
            <a:r>
              <a:rPr lang="en-US" altLang="zh-CN" sz="2800" dirty="0"/>
              <a:t>C，</a:t>
            </a:r>
            <a:r>
              <a:rPr lang="zh-CN" altLang="en-US" sz="2800" dirty="0"/>
              <a:t>即</a:t>
            </a:r>
            <a:r>
              <a:rPr lang="en-US" altLang="zh-CN" sz="2800" dirty="0"/>
              <a:t>C= (T</a:t>
            </a:r>
            <a:r>
              <a:rPr lang="en-US" altLang="zh-CN" sz="2800" baseline="-25000" dirty="0">
                <a:sym typeface="Symbol" pitchFamily="18" charset="2"/>
              </a:rPr>
              <a:t>1</a:t>
            </a:r>
            <a:r>
              <a:rPr lang="en-US" altLang="zh-CN" sz="2800" dirty="0">
                <a:sym typeface="Symbol" pitchFamily="18" charset="2"/>
              </a:rPr>
              <a:t>, T</a:t>
            </a:r>
            <a:r>
              <a:rPr lang="en-US" altLang="zh-CN" sz="2800" baseline="-25000" dirty="0">
                <a:sym typeface="Symbol" pitchFamily="18" charset="2"/>
              </a:rPr>
              <a:t>2,</a:t>
            </a:r>
            <a:r>
              <a:rPr lang="en-US" altLang="zh-CN" sz="2800" dirty="0">
                <a:sym typeface="Symbol" pitchFamily="18" charset="2"/>
              </a:rPr>
              <a:t>,...</a:t>
            </a:r>
            <a:r>
              <a:rPr lang="en-US" altLang="zh-CN" sz="2800" baseline="-25000" dirty="0">
                <a:sym typeface="Symbol" pitchFamily="18" charset="2"/>
              </a:rPr>
              <a:t> </a:t>
            </a:r>
            <a:r>
              <a:rPr lang="en-US" altLang="zh-CN" sz="2800" dirty="0">
                <a:sym typeface="Symbol" pitchFamily="18" charset="2"/>
              </a:rPr>
              <a:t>T</a:t>
            </a:r>
            <a:r>
              <a:rPr lang="en-US" altLang="zh-CN" sz="2800" baseline="-25000" dirty="0">
                <a:sym typeface="Symbol" pitchFamily="18" charset="2"/>
              </a:rPr>
              <a:t>I</a:t>
            </a:r>
            <a:r>
              <a:rPr lang="en-US" altLang="zh-CN" sz="2800" dirty="0"/>
              <a:t>),</a:t>
            </a:r>
            <a:r>
              <a:rPr lang="zh-CN" altLang="en-US" sz="2800" dirty="0"/>
              <a:t>其中</a:t>
            </a:r>
            <a:r>
              <a:rPr lang="en-US" altLang="zh-CN" sz="2800" dirty="0"/>
              <a:t>T</a:t>
            </a:r>
            <a:r>
              <a:rPr lang="en-US" altLang="zh-CN" sz="2800" baseline="-25000" dirty="0">
                <a:sym typeface="Symbol" pitchFamily="18" charset="2"/>
              </a:rPr>
              <a:t>1</a:t>
            </a:r>
            <a:r>
              <a:rPr lang="en-US" altLang="zh-CN" sz="2800" dirty="0">
                <a:sym typeface="Symbol" pitchFamily="18" charset="2"/>
              </a:rPr>
              <a:t>, T</a:t>
            </a:r>
            <a:r>
              <a:rPr lang="en-US" altLang="zh-CN" sz="2800" baseline="-25000" dirty="0">
                <a:sym typeface="Symbol" pitchFamily="18" charset="2"/>
              </a:rPr>
              <a:t>2,</a:t>
            </a:r>
            <a:r>
              <a:rPr lang="en-US" altLang="zh-CN" sz="2800" dirty="0">
                <a:sym typeface="Symbol" pitchFamily="18" charset="2"/>
              </a:rPr>
              <a:t>,...</a:t>
            </a:r>
            <a:r>
              <a:rPr lang="en-US" altLang="zh-CN" sz="2800" baseline="-25000" dirty="0">
                <a:sym typeface="Symbol" pitchFamily="18" charset="2"/>
              </a:rPr>
              <a:t> </a:t>
            </a:r>
            <a:r>
              <a:rPr lang="en-US" altLang="zh-CN" sz="2800" dirty="0">
                <a:sym typeface="Symbol" pitchFamily="18" charset="2"/>
              </a:rPr>
              <a:t>T</a:t>
            </a:r>
            <a:r>
              <a:rPr lang="en-US" altLang="zh-CN" sz="2800" baseline="-25000" dirty="0">
                <a:sym typeface="Symbol" pitchFamily="18" charset="2"/>
              </a:rPr>
              <a:t>I</a:t>
            </a:r>
            <a:r>
              <a:rPr lang="zh-CN" altLang="en-US" sz="2800" dirty="0"/>
              <a:t>为状态</a:t>
            </a:r>
            <a:r>
              <a:rPr lang="en-US" altLang="zh-CN" sz="2800" dirty="0"/>
              <a:t>K</a:t>
            </a:r>
            <a:r>
              <a:rPr lang="zh-CN" altLang="en-US" sz="2800" dirty="0"/>
              <a:t>的子集。</a:t>
            </a:r>
          </a:p>
          <a:p>
            <a:pPr lvl="1">
              <a:buFontTx/>
              <a:buNone/>
            </a:pPr>
            <a:endParaRPr lang="zh-CN" altLang="en-US" sz="2800" dirty="0"/>
          </a:p>
          <a:p>
            <a:pPr lvl="1">
              <a:buFontTx/>
              <a:buNone/>
            </a:pPr>
            <a:r>
              <a:rPr lang="zh-CN" altLang="en-US" sz="2800" dirty="0"/>
              <a:t>1   开始，令</a:t>
            </a:r>
            <a:r>
              <a:rPr lang="zh-CN" altLang="en-US" sz="2800" dirty="0">
                <a:sym typeface="Symbol" pitchFamily="18" charset="2"/>
              </a:rPr>
              <a:t>-</a:t>
            </a:r>
            <a:r>
              <a:rPr lang="en-US" altLang="zh-CN" sz="2800" dirty="0">
                <a:sym typeface="Symbol" pitchFamily="18" charset="2"/>
              </a:rPr>
              <a:t>closure(K</a:t>
            </a:r>
            <a:r>
              <a:rPr lang="en-US" altLang="zh-CN" sz="2800" baseline="-25000" dirty="0">
                <a:sym typeface="Symbol" pitchFamily="18" charset="2"/>
              </a:rPr>
              <a:t>0</a:t>
            </a:r>
            <a:r>
              <a:rPr lang="en-US" altLang="zh-CN" sz="2800" dirty="0">
                <a:sym typeface="Symbol" pitchFamily="18" charset="2"/>
              </a:rPr>
              <a:t>)</a:t>
            </a:r>
            <a:r>
              <a:rPr lang="zh-CN" altLang="en-US" sz="2800" dirty="0"/>
              <a:t>为</a:t>
            </a:r>
            <a:r>
              <a:rPr lang="en-US" altLang="zh-CN" sz="2800" dirty="0"/>
              <a:t>C</a:t>
            </a:r>
            <a:r>
              <a:rPr lang="zh-CN" altLang="en-US" sz="2800" dirty="0"/>
              <a:t>中唯一成员，并且它是未被标记的。</a:t>
            </a:r>
          </a:p>
          <a:p>
            <a:pPr lvl="1"/>
            <a:endParaRPr lang="zh-CN" altLang="zh-CN" dirty="0"/>
          </a:p>
        </p:txBody>
      </p:sp>
      <p:grpSp>
        <p:nvGrpSpPr>
          <p:cNvPr id="2" name="Group 4"/>
          <p:cNvGrpSpPr>
            <a:grpSpLocks/>
          </p:cNvGrpSpPr>
          <p:nvPr/>
        </p:nvGrpSpPr>
        <p:grpSpPr bwMode="auto">
          <a:xfrm>
            <a:off x="6934200" y="5943600"/>
            <a:ext cx="1066800" cy="539750"/>
            <a:chOff x="4368" y="3744"/>
            <a:chExt cx="672" cy="340"/>
          </a:xfrm>
        </p:grpSpPr>
        <p:sp>
          <p:nvSpPr>
            <p:cNvPr id="83973" name="AutoShape 5">
              <a:hlinkClick r:id="" action="ppaction://hlinkshowjump?jump=previousslide" highlightClick="1"/>
            </p:cNvPr>
            <p:cNvSpPr>
              <a:spLocks noChangeArrowheads="1"/>
            </p:cNvSpPr>
            <p:nvPr/>
          </p:nvSpPr>
          <p:spPr bwMode="auto">
            <a:xfrm>
              <a:off x="4368" y="3744"/>
              <a:ext cx="340" cy="340"/>
            </a:xfrm>
            <a:prstGeom prst="actionButtonBackPrevious">
              <a:avLst/>
            </a:prstGeom>
            <a:solidFill>
              <a:srgbClr val="00FFFF">
                <a:alpha val="50000"/>
              </a:srgbClr>
            </a:solidFill>
            <a:ln w="9525">
              <a:noFill/>
              <a:miter lim="800000"/>
              <a:headEnd/>
              <a:tailEnd/>
            </a:ln>
            <a:effectLst/>
          </p:spPr>
          <p:txBody>
            <a:bodyPr wrap="none" anchor="ctr"/>
            <a:lstStyle/>
            <a:p>
              <a:endParaRPr lang="zh-CN" altLang="en-US"/>
            </a:p>
          </p:txBody>
        </p:sp>
        <p:sp>
          <p:nvSpPr>
            <p:cNvPr id="83974" name="AutoShape 6">
              <a:hlinkClick r:id="" action="ppaction://hlinkshowjump?jump=nextslide" highlightClick="1"/>
            </p:cNvPr>
            <p:cNvSpPr>
              <a:spLocks noChangeArrowheads="1"/>
            </p:cNvSpPr>
            <p:nvPr/>
          </p:nvSpPr>
          <p:spPr bwMode="auto">
            <a:xfrm>
              <a:off x="4700" y="3744"/>
              <a:ext cx="340" cy="340"/>
            </a:xfrm>
            <a:prstGeom prst="actionButtonForwardNext">
              <a:avLst/>
            </a:prstGeom>
            <a:solidFill>
              <a:srgbClr val="00FFFF">
                <a:alpha val="50000"/>
              </a:srgbClr>
            </a:solidFill>
            <a:ln w="9525">
              <a:noFill/>
              <a:miter lim="800000"/>
              <a:headEnd/>
              <a:tailEnd/>
            </a:ln>
            <a:effectLst/>
          </p:spPr>
          <p:txBody>
            <a:bodyPr wrap="none" anchor="ctr"/>
            <a:lstStyle/>
            <a:p>
              <a:endParaRPr lang="zh-CN" altLang="en-US"/>
            </a:p>
          </p:txBody>
        </p:sp>
      </p:grpSp>
    </p:spTree>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checkerboard(across)">
                                      <p:cBhvr>
                                        <p:cTn id="7" dur="500"/>
                                        <p:tgtEl>
                                          <p:spTgt spid="83971">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3971">
                                            <p:txEl>
                                              <p:pRg st="2" end="2"/>
                                            </p:txEl>
                                          </p:spTgt>
                                        </p:tgtEl>
                                        <p:attrNameLst>
                                          <p:attrName>style.visibility</p:attrName>
                                        </p:attrNameLst>
                                      </p:cBhvr>
                                      <p:to>
                                        <p:strVal val="visible"/>
                                      </p:to>
                                    </p:set>
                                    <p:animEffect transition="in" filter="checkerboard(across)">
                                      <p:cBhvr>
                                        <p:cTn id="10" dur="500"/>
                                        <p:tgtEl>
                                          <p:spTgt spid="83971">
                                            <p:txEl>
                                              <p:pRg st="2" end="2"/>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3971">
                                            <p:txEl>
                                              <p:pRg st="4" end="4"/>
                                            </p:txEl>
                                          </p:spTgt>
                                        </p:tgtEl>
                                        <p:attrNameLst>
                                          <p:attrName>style.visibility</p:attrName>
                                        </p:attrNameLst>
                                      </p:cBhvr>
                                      <p:to>
                                        <p:strVal val="visible"/>
                                      </p:to>
                                    </p:set>
                                    <p:animEffect transition="in" filter="checkerboard(across)">
                                      <p:cBhvr>
                                        <p:cTn id="13" dur="500"/>
                                        <p:tgtEl>
                                          <p:spTgt spid="839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endParaRPr lang="zh-CN" altLang="en-US"/>
          </a:p>
        </p:txBody>
      </p:sp>
      <p:sp>
        <p:nvSpPr>
          <p:cNvPr id="84995" name="Rectangle 3"/>
          <p:cNvSpPr>
            <a:spLocks noGrp="1" noChangeArrowheads="1"/>
          </p:cNvSpPr>
          <p:nvPr>
            <p:ph type="body" idx="1"/>
          </p:nvPr>
        </p:nvSpPr>
        <p:spPr/>
        <p:txBody>
          <a:bodyPr/>
          <a:lstStyle/>
          <a:p>
            <a:pPr lvl="1">
              <a:buFontTx/>
              <a:buNone/>
            </a:pPr>
            <a:r>
              <a:rPr lang="zh-CN" altLang="en-US" sz="2800" dirty="0"/>
              <a:t>2   </a:t>
            </a:r>
            <a:r>
              <a:rPr lang="en-US" altLang="zh-CN" sz="2800" dirty="0"/>
              <a:t>while （C</a:t>
            </a:r>
            <a:r>
              <a:rPr lang="zh-CN" altLang="en-US" sz="2800" dirty="0"/>
              <a:t>中存在尚未被标记的子集</a:t>
            </a:r>
            <a:r>
              <a:rPr lang="en-US" altLang="zh-CN" sz="2800" dirty="0" err="1"/>
              <a:t>T）do</a:t>
            </a:r>
            <a:r>
              <a:rPr lang="en-US" altLang="zh-CN" sz="2800" dirty="0"/>
              <a:t>	   {      								</a:t>
            </a:r>
            <a:r>
              <a:rPr lang="zh-CN" altLang="en-US" sz="2800" dirty="0"/>
              <a:t>标记</a:t>
            </a:r>
            <a:r>
              <a:rPr lang="en-US" altLang="zh-CN" sz="2800" dirty="0"/>
              <a:t>T；							 for </a:t>
            </a:r>
            <a:r>
              <a:rPr lang="zh-CN" altLang="en-US" sz="2800" dirty="0"/>
              <a:t>每个输入字母</a:t>
            </a:r>
            <a:r>
              <a:rPr lang="en-US" altLang="zh-CN" sz="2800" dirty="0"/>
              <a:t>a   do					{   								      U:= </a:t>
            </a:r>
            <a:r>
              <a:rPr lang="zh-CN" altLang="en-US" sz="2800" dirty="0">
                <a:sym typeface="Symbol" pitchFamily="18" charset="2"/>
              </a:rPr>
              <a:t>-</a:t>
            </a:r>
            <a:r>
              <a:rPr lang="en-US" altLang="zh-CN" sz="2800" dirty="0">
                <a:sym typeface="Symbol" pitchFamily="18" charset="2"/>
              </a:rPr>
              <a:t>closure(move(</a:t>
            </a:r>
            <a:r>
              <a:rPr lang="en-US" altLang="zh-CN" sz="2800" dirty="0" err="1">
                <a:sym typeface="Symbol" pitchFamily="18" charset="2"/>
              </a:rPr>
              <a:t>T,a</a:t>
            </a:r>
            <a:r>
              <a:rPr lang="en-US" altLang="zh-CN" sz="2800" dirty="0">
                <a:sym typeface="Symbol" pitchFamily="18" charset="2"/>
              </a:rPr>
              <a:t>))；			      if  U</a:t>
            </a:r>
            <a:r>
              <a:rPr lang="zh-CN" altLang="en-US" sz="2800" dirty="0">
                <a:sym typeface="Symbol" pitchFamily="18" charset="2"/>
              </a:rPr>
              <a:t>不在</a:t>
            </a:r>
            <a:r>
              <a:rPr lang="en-US" altLang="zh-CN" sz="2800" dirty="0">
                <a:sym typeface="Symbol" pitchFamily="18" charset="2"/>
              </a:rPr>
              <a:t>C</a:t>
            </a:r>
            <a:r>
              <a:rPr lang="zh-CN" altLang="en-US" sz="2800" dirty="0">
                <a:sym typeface="Symbol" pitchFamily="18" charset="2"/>
              </a:rPr>
              <a:t>中   </a:t>
            </a:r>
            <a:r>
              <a:rPr lang="en-US" altLang="zh-CN" sz="2800" dirty="0">
                <a:sym typeface="Symbol" pitchFamily="18" charset="2"/>
              </a:rPr>
              <a:t>then 						</a:t>
            </a:r>
            <a:r>
              <a:rPr lang="zh-CN" altLang="en-US" sz="2800" dirty="0">
                <a:sym typeface="Symbol" pitchFamily="18" charset="2"/>
              </a:rPr>
              <a:t>将</a:t>
            </a:r>
            <a:r>
              <a:rPr lang="en-US" altLang="zh-CN" sz="2800" dirty="0">
                <a:sym typeface="Symbol" pitchFamily="18" charset="2"/>
              </a:rPr>
              <a:t>U</a:t>
            </a:r>
            <a:r>
              <a:rPr lang="zh-CN" altLang="en-US" sz="2800" dirty="0">
                <a:sym typeface="Symbol" pitchFamily="18" charset="2"/>
              </a:rPr>
              <a:t>作为未标记的子集加在</a:t>
            </a:r>
            <a:r>
              <a:rPr lang="en-US" altLang="zh-CN" sz="2800" dirty="0">
                <a:sym typeface="Symbol" pitchFamily="18" charset="2"/>
              </a:rPr>
              <a:t>C</a:t>
            </a:r>
            <a:r>
              <a:rPr lang="zh-CN" altLang="en-US" sz="2800" dirty="0">
                <a:sym typeface="Symbol" pitchFamily="18" charset="2"/>
              </a:rPr>
              <a:t>中		}							   }</a:t>
            </a:r>
            <a:endParaRPr lang="zh-CN" altLang="zh-CN" sz="2800" dirty="0">
              <a:sym typeface="Symbol" pitchFamily="18" charset="2"/>
            </a:endParaRPr>
          </a:p>
        </p:txBody>
      </p:sp>
      <p:sp>
        <p:nvSpPr>
          <p:cNvPr id="84996" name="AutoShape 4">
            <a:hlinkClick r:id="" action="ppaction://hlinkshowjump?jump=previousslide" highlightClick="1"/>
          </p:cNvPr>
          <p:cNvSpPr>
            <a:spLocks noChangeArrowheads="1"/>
          </p:cNvSpPr>
          <p:nvPr/>
        </p:nvSpPr>
        <p:spPr bwMode="auto">
          <a:xfrm>
            <a:off x="6934200" y="5943600"/>
            <a:ext cx="539750" cy="539750"/>
          </a:xfrm>
          <a:prstGeom prst="actionButtonBackPrevious">
            <a:avLst/>
          </a:prstGeom>
          <a:solidFill>
            <a:srgbClr val="00FFFF">
              <a:alpha val="50000"/>
            </a:srgbClr>
          </a:solidFill>
          <a:ln w="9525">
            <a:noFill/>
            <a:miter lim="800000"/>
            <a:headEnd/>
            <a:tailEnd/>
          </a:ln>
          <a:effectLst/>
        </p:spPr>
        <p:txBody>
          <a:bodyPr wrap="none" anchor="ctr"/>
          <a:lstStyle/>
          <a:p>
            <a:endParaRPr lang="zh-CN" altLang="en-US"/>
          </a:p>
        </p:txBody>
      </p:sp>
      <p:sp>
        <p:nvSpPr>
          <p:cNvPr id="84997" name="AutoShape 5">
            <a:hlinkClick r:id="" action="ppaction://hlinkshowjump?jump=nextslide" highlightClick="1"/>
          </p:cNvPr>
          <p:cNvSpPr>
            <a:spLocks noChangeArrowheads="1"/>
          </p:cNvSpPr>
          <p:nvPr/>
        </p:nvSpPr>
        <p:spPr bwMode="auto">
          <a:xfrm>
            <a:off x="7461250" y="5943600"/>
            <a:ext cx="539750" cy="539750"/>
          </a:xfrm>
          <a:prstGeom prst="actionButtonForwardNext">
            <a:avLst/>
          </a:prstGeom>
          <a:solidFill>
            <a:srgbClr val="00FFFF">
              <a:alpha val="50000"/>
            </a:srgbClr>
          </a:solidFill>
          <a:ln w="9525">
            <a:noFill/>
            <a:miter lim="800000"/>
            <a:headEnd/>
            <a:tailEnd/>
          </a:ln>
          <a:effectLst/>
        </p:spPr>
        <p:txBody>
          <a:bodyPr wrap="none" anchor="ctr"/>
          <a:lstStyle/>
          <a:p>
            <a:endParaRPr lang="zh-CN" altLang="en-US"/>
          </a:p>
        </p:txBody>
      </p:sp>
    </p:spTree>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checkerboard(down)">
                                      <p:cBhvr>
                                        <p:cTn id="7" dur="500"/>
                                        <p:tgtEl>
                                          <p:spTgt spid="849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zh-CN" altLang="en-US"/>
              <a:t>  </a:t>
            </a:r>
            <a:r>
              <a:rPr lang="en-US" altLang="zh-CN"/>
              <a:t>NFA</a:t>
            </a:r>
            <a:r>
              <a:rPr lang="zh-CN" altLang="en-US"/>
              <a:t>的确定化 </a:t>
            </a:r>
          </a:p>
        </p:txBody>
      </p:sp>
      <p:sp>
        <p:nvSpPr>
          <p:cNvPr id="86019" name="Rectangle 3"/>
          <p:cNvSpPr>
            <a:spLocks noGrp="1" noChangeArrowheads="1"/>
          </p:cNvSpPr>
          <p:nvPr>
            <p:ph type="body" idx="1"/>
          </p:nvPr>
        </p:nvSpPr>
        <p:spPr/>
        <p:txBody>
          <a:bodyPr/>
          <a:lstStyle/>
          <a:p>
            <a:pPr>
              <a:buFont typeface="Monotype Sorts" pitchFamily="2" charset="2"/>
              <a:buNone/>
            </a:pPr>
            <a:r>
              <a:rPr lang="zh-CN" altLang="zh-CN" dirty="0"/>
              <a:t>例子</a:t>
            </a:r>
          </a:p>
          <a:p>
            <a:endParaRPr lang="zh-CN" altLang="zh-CN" dirty="0"/>
          </a:p>
        </p:txBody>
      </p:sp>
      <p:sp>
        <p:nvSpPr>
          <p:cNvPr id="86020" name="AutoShape 4">
            <a:hlinkClick r:id="" action="ppaction://hlinkshowjump?jump=previousslide" highlightClick="1"/>
          </p:cNvPr>
          <p:cNvSpPr>
            <a:spLocks noChangeArrowheads="1"/>
          </p:cNvSpPr>
          <p:nvPr/>
        </p:nvSpPr>
        <p:spPr bwMode="auto">
          <a:xfrm>
            <a:off x="6934200" y="5943600"/>
            <a:ext cx="539750" cy="539750"/>
          </a:xfrm>
          <a:prstGeom prst="actionButtonBackPrevious">
            <a:avLst/>
          </a:prstGeom>
          <a:solidFill>
            <a:srgbClr val="00FFFF">
              <a:alpha val="50000"/>
            </a:srgbClr>
          </a:solidFill>
          <a:ln w="9525">
            <a:noFill/>
            <a:miter lim="800000"/>
            <a:headEnd/>
            <a:tailEnd/>
          </a:ln>
          <a:effectLst/>
        </p:spPr>
        <p:txBody>
          <a:bodyPr wrap="none" anchor="ctr"/>
          <a:lstStyle/>
          <a:p>
            <a:endParaRPr lang="zh-CN" altLang="en-US"/>
          </a:p>
        </p:txBody>
      </p:sp>
      <p:sp>
        <p:nvSpPr>
          <p:cNvPr id="86021" name="AutoShape 5">
            <a:hlinkClick r:id="" action="ppaction://hlinkshowjump?jump=nextslide" highlightClick="1"/>
          </p:cNvPr>
          <p:cNvSpPr>
            <a:spLocks noChangeArrowheads="1"/>
          </p:cNvSpPr>
          <p:nvPr/>
        </p:nvSpPr>
        <p:spPr bwMode="auto">
          <a:xfrm>
            <a:off x="7461250" y="5943600"/>
            <a:ext cx="539750" cy="539750"/>
          </a:xfrm>
          <a:prstGeom prst="actionButtonForwardNext">
            <a:avLst/>
          </a:prstGeom>
          <a:solidFill>
            <a:srgbClr val="00FFFF">
              <a:alpha val="50000"/>
            </a:srgbClr>
          </a:solidFill>
          <a:ln w="9525">
            <a:noFill/>
            <a:miter lim="800000"/>
            <a:headEnd/>
            <a:tailEnd/>
          </a:ln>
          <a:effectLst/>
        </p:spPr>
        <p:txBody>
          <a:bodyPr wrap="none" anchor="ctr"/>
          <a:lstStyle/>
          <a:p>
            <a:endParaRPr lang="zh-CN" altLang="en-US"/>
          </a:p>
        </p:txBody>
      </p:sp>
      <p:grpSp>
        <p:nvGrpSpPr>
          <p:cNvPr id="2" name="Group 6"/>
          <p:cNvGrpSpPr>
            <a:grpSpLocks/>
          </p:cNvGrpSpPr>
          <p:nvPr/>
        </p:nvGrpSpPr>
        <p:grpSpPr bwMode="auto">
          <a:xfrm>
            <a:off x="1219200" y="2895600"/>
            <a:ext cx="7467600" cy="2057400"/>
            <a:chOff x="768" y="1824"/>
            <a:chExt cx="4704" cy="1296"/>
          </a:xfrm>
        </p:grpSpPr>
        <p:sp>
          <p:nvSpPr>
            <p:cNvPr id="86023" name="Oval 7"/>
            <p:cNvSpPr>
              <a:spLocks noChangeArrowheads="1"/>
            </p:cNvSpPr>
            <p:nvPr/>
          </p:nvSpPr>
          <p:spPr bwMode="auto">
            <a:xfrm>
              <a:off x="2928" y="278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buNone/>
              </a:pPr>
              <a:r>
                <a:rPr kumimoji="1" lang="zh-CN" altLang="en-US" sz="2400" b="0" i="0" u="none" dirty="0"/>
                <a:t>4</a:t>
              </a:r>
            </a:p>
          </p:txBody>
        </p:sp>
        <p:grpSp>
          <p:nvGrpSpPr>
            <p:cNvPr id="3" name="Group 8"/>
            <p:cNvGrpSpPr>
              <a:grpSpLocks/>
            </p:cNvGrpSpPr>
            <p:nvPr/>
          </p:nvGrpSpPr>
          <p:grpSpPr bwMode="auto">
            <a:xfrm>
              <a:off x="5136" y="2304"/>
              <a:ext cx="336" cy="336"/>
              <a:chOff x="3264" y="2256"/>
              <a:chExt cx="336" cy="336"/>
            </a:xfrm>
          </p:grpSpPr>
          <p:sp>
            <p:nvSpPr>
              <p:cNvPr id="86025" name="Oval 9"/>
              <p:cNvSpPr>
                <a:spLocks noChangeArrowheads="1"/>
              </p:cNvSpPr>
              <p:nvPr/>
            </p:nvSpPr>
            <p:spPr bwMode="auto">
              <a:xfrm>
                <a:off x="3264" y="2256"/>
                <a:ext cx="336" cy="336"/>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86026" name="Oval 10"/>
              <p:cNvSpPr>
                <a:spLocks noChangeArrowheads="1"/>
              </p:cNvSpPr>
              <p:nvPr/>
            </p:nvSpPr>
            <p:spPr bwMode="auto">
              <a:xfrm>
                <a:off x="3312" y="2304"/>
                <a:ext cx="240" cy="240"/>
              </a:xfrm>
              <a:prstGeom prst="ellipse">
                <a:avLst/>
              </a:prstGeom>
              <a:solidFill>
                <a:schemeClr val="accent1"/>
              </a:solidFill>
              <a:ln w="9525">
                <a:solidFill>
                  <a:schemeClr val="tx1"/>
                </a:solidFill>
                <a:round/>
                <a:headEnd/>
                <a:tailEnd/>
              </a:ln>
              <a:effectLst/>
            </p:spPr>
            <p:txBody>
              <a:bodyPr wrap="none" anchor="ctr"/>
              <a:lstStyle/>
              <a:p>
                <a:pPr algn="ctr" eaLnBrk="1" hangingPunct="1">
                  <a:buNone/>
                </a:pPr>
                <a:r>
                  <a:rPr kumimoji="1" lang="en-US" altLang="zh-CN" sz="2400" b="0" i="0" u="none" dirty="0"/>
                  <a:t>f</a:t>
                </a:r>
              </a:p>
            </p:txBody>
          </p:sp>
        </p:grpSp>
        <p:sp>
          <p:nvSpPr>
            <p:cNvPr id="86027" name="Oval 11"/>
            <p:cNvSpPr>
              <a:spLocks noChangeArrowheads="1"/>
            </p:cNvSpPr>
            <p:nvPr/>
          </p:nvSpPr>
          <p:spPr bwMode="auto">
            <a:xfrm>
              <a:off x="2928" y="1872"/>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buNone/>
              </a:pPr>
              <a:r>
                <a:rPr kumimoji="1" lang="zh-CN" altLang="en-US" sz="2400" b="0" i="0" u="none" dirty="0"/>
                <a:t>3</a:t>
              </a:r>
            </a:p>
          </p:txBody>
        </p:sp>
        <p:sp>
          <p:nvSpPr>
            <p:cNvPr id="86028" name="Oval 12"/>
            <p:cNvSpPr>
              <a:spLocks noChangeArrowheads="1"/>
            </p:cNvSpPr>
            <p:nvPr/>
          </p:nvSpPr>
          <p:spPr bwMode="auto">
            <a:xfrm>
              <a:off x="3648" y="230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buNone/>
              </a:pPr>
              <a:r>
                <a:rPr kumimoji="1" lang="zh-CN" altLang="en-US" sz="2400" b="0" i="0" u="none" dirty="0"/>
                <a:t>5</a:t>
              </a:r>
            </a:p>
          </p:txBody>
        </p:sp>
        <p:sp>
          <p:nvSpPr>
            <p:cNvPr id="86029" name="Oval 13"/>
            <p:cNvSpPr>
              <a:spLocks noChangeArrowheads="1"/>
            </p:cNvSpPr>
            <p:nvPr/>
          </p:nvSpPr>
          <p:spPr bwMode="auto">
            <a:xfrm>
              <a:off x="4416" y="230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buNone/>
              </a:pPr>
              <a:r>
                <a:rPr kumimoji="1" lang="zh-CN" altLang="en-US" sz="2400" b="0" i="0" u="none" dirty="0"/>
                <a:t>6</a:t>
              </a:r>
            </a:p>
          </p:txBody>
        </p:sp>
        <p:sp>
          <p:nvSpPr>
            <p:cNvPr id="86030" name="Oval 14"/>
            <p:cNvSpPr>
              <a:spLocks noChangeArrowheads="1"/>
            </p:cNvSpPr>
            <p:nvPr/>
          </p:nvSpPr>
          <p:spPr bwMode="auto">
            <a:xfrm>
              <a:off x="2160" y="230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buNone/>
              </a:pPr>
              <a:r>
                <a:rPr kumimoji="1" lang="zh-CN" altLang="en-US" sz="2400" b="0" i="0" u="none" dirty="0"/>
                <a:t>2</a:t>
              </a:r>
            </a:p>
          </p:txBody>
        </p:sp>
        <p:sp>
          <p:nvSpPr>
            <p:cNvPr id="86031" name="Oval 15"/>
            <p:cNvSpPr>
              <a:spLocks noChangeArrowheads="1"/>
            </p:cNvSpPr>
            <p:nvPr/>
          </p:nvSpPr>
          <p:spPr bwMode="auto">
            <a:xfrm>
              <a:off x="1536" y="230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buNone/>
              </a:pPr>
              <a:r>
                <a:rPr kumimoji="1" lang="zh-CN" altLang="en-US" sz="2400" b="0" i="0" u="none" dirty="0"/>
                <a:t>1</a:t>
              </a:r>
            </a:p>
          </p:txBody>
        </p:sp>
        <p:sp>
          <p:nvSpPr>
            <p:cNvPr id="86032" name="Oval 16"/>
            <p:cNvSpPr>
              <a:spLocks noChangeArrowheads="1"/>
            </p:cNvSpPr>
            <p:nvPr/>
          </p:nvSpPr>
          <p:spPr bwMode="auto">
            <a:xfrm>
              <a:off x="768" y="230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buNone/>
              </a:pPr>
              <a:r>
                <a:rPr kumimoji="1" lang="en-US" altLang="zh-CN" sz="2400" b="0" i="0" u="none" dirty="0" err="1"/>
                <a:t>i</a:t>
              </a:r>
              <a:endParaRPr kumimoji="1" lang="en-US" altLang="zh-CN" sz="2400" b="0" i="0" u="none" dirty="0"/>
            </a:p>
          </p:txBody>
        </p:sp>
        <p:cxnSp>
          <p:nvCxnSpPr>
            <p:cNvPr id="86033" name="AutoShape 17"/>
            <p:cNvCxnSpPr>
              <a:cxnSpLocks noChangeShapeType="1"/>
              <a:stCxn id="86032" idx="6"/>
              <a:endCxn id="86031" idx="2"/>
            </p:cNvCxnSpPr>
            <p:nvPr/>
          </p:nvCxnSpPr>
          <p:spPr bwMode="auto">
            <a:xfrm>
              <a:off x="1104" y="2472"/>
              <a:ext cx="432" cy="0"/>
            </a:xfrm>
            <a:prstGeom prst="straightConnector1">
              <a:avLst/>
            </a:prstGeom>
            <a:noFill/>
            <a:ln w="9525">
              <a:solidFill>
                <a:schemeClr val="tx1"/>
              </a:solidFill>
              <a:round/>
              <a:headEnd/>
              <a:tailEnd type="triangle" w="med" len="med"/>
            </a:ln>
            <a:effectLst/>
          </p:spPr>
        </p:cxnSp>
        <p:cxnSp>
          <p:nvCxnSpPr>
            <p:cNvPr id="86034" name="AutoShape 18"/>
            <p:cNvCxnSpPr>
              <a:cxnSpLocks noChangeShapeType="1"/>
              <a:stCxn id="86031" idx="3"/>
              <a:endCxn id="86031" idx="5"/>
            </p:cNvCxnSpPr>
            <p:nvPr/>
          </p:nvCxnSpPr>
          <p:spPr bwMode="auto">
            <a:xfrm rot="16200000" flipH="1">
              <a:off x="1703" y="2473"/>
              <a:ext cx="1" cy="238"/>
            </a:xfrm>
            <a:prstGeom prst="curvedConnector3">
              <a:avLst>
                <a:gd name="adj1" fmla="val 19300000"/>
              </a:avLst>
            </a:prstGeom>
            <a:noFill/>
            <a:ln w="9525">
              <a:solidFill>
                <a:schemeClr val="tx1"/>
              </a:solidFill>
              <a:round/>
              <a:headEnd/>
              <a:tailEnd type="triangle" w="med" len="med"/>
            </a:ln>
            <a:effectLst/>
          </p:spPr>
        </p:cxnSp>
        <p:cxnSp>
          <p:nvCxnSpPr>
            <p:cNvPr id="86035" name="AutoShape 19"/>
            <p:cNvCxnSpPr>
              <a:cxnSpLocks noChangeShapeType="1"/>
              <a:stCxn id="86031" idx="6"/>
              <a:endCxn id="86030" idx="2"/>
            </p:cNvCxnSpPr>
            <p:nvPr/>
          </p:nvCxnSpPr>
          <p:spPr bwMode="auto">
            <a:xfrm>
              <a:off x="1872" y="2472"/>
              <a:ext cx="288" cy="0"/>
            </a:xfrm>
            <a:prstGeom prst="straightConnector1">
              <a:avLst/>
            </a:prstGeom>
            <a:noFill/>
            <a:ln w="9525">
              <a:solidFill>
                <a:schemeClr val="tx1"/>
              </a:solidFill>
              <a:round/>
              <a:headEnd/>
              <a:tailEnd type="triangle" w="med" len="med"/>
            </a:ln>
            <a:effectLst/>
          </p:spPr>
        </p:cxnSp>
        <p:cxnSp>
          <p:nvCxnSpPr>
            <p:cNvPr id="86036" name="AutoShape 20"/>
            <p:cNvCxnSpPr>
              <a:cxnSpLocks noChangeShapeType="1"/>
              <a:stCxn id="86030" idx="7"/>
              <a:endCxn id="86027" idx="2"/>
            </p:cNvCxnSpPr>
            <p:nvPr/>
          </p:nvCxnSpPr>
          <p:spPr bwMode="auto">
            <a:xfrm rot="16200000">
              <a:off x="2531" y="1956"/>
              <a:ext cx="313" cy="481"/>
            </a:xfrm>
            <a:prstGeom prst="curvedConnector2">
              <a:avLst/>
            </a:prstGeom>
            <a:noFill/>
            <a:ln w="9525">
              <a:solidFill>
                <a:schemeClr val="tx1"/>
              </a:solidFill>
              <a:round/>
              <a:headEnd/>
              <a:tailEnd type="triangle" w="med" len="med"/>
            </a:ln>
            <a:effectLst/>
          </p:spPr>
        </p:cxnSp>
        <p:cxnSp>
          <p:nvCxnSpPr>
            <p:cNvPr id="86037" name="AutoShape 21"/>
            <p:cNvCxnSpPr>
              <a:cxnSpLocks noChangeShapeType="1"/>
              <a:stCxn id="86030" idx="5"/>
              <a:endCxn id="86023" idx="2"/>
            </p:cNvCxnSpPr>
            <p:nvPr/>
          </p:nvCxnSpPr>
          <p:spPr bwMode="auto">
            <a:xfrm rot="16200000" flipH="1">
              <a:off x="2507" y="2531"/>
              <a:ext cx="361" cy="481"/>
            </a:xfrm>
            <a:prstGeom prst="curvedConnector2">
              <a:avLst/>
            </a:prstGeom>
            <a:noFill/>
            <a:ln w="9525">
              <a:solidFill>
                <a:schemeClr val="tx1"/>
              </a:solidFill>
              <a:round/>
              <a:headEnd/>
              <a:tailEnd type="triangle" w="med" len="med"/>
            </a:ln>
            <a:effectLst/>
          </p:spPr>
        </p:cxnSp>
        <p:cxnSp>
          <p:nvCxnSpPr>
            <p:cNvPr id="86038" name="AutoShape 22"/>
            <p:cNvCxnSpPr>
              <a:cxnSpLocks noChangeShapeType="1"/>
              <a:stCxn id="86027" idx="6"/>
              <a:endCxn id="86028" idx="1"/>
            </p:cNvCxnSpPr>
            <p:nvPr/>
          </p:nvCxnSpPr>
          <p:spPr bwMode="auto">
            <a:xfrm>
              <a:off x="3264" y="2040"/>
              <a:ext cx="433" cy="313"/>
            </a:xfrm>
            <a:prstGeom prst="curvedConnector2">
              <a:avLst/>
            </a:prstGeom>
            <a:noFill/>
            <a:ln w="9525">
              <a:solidFill>
                <a:schemeClr val="tx1"/>
              </a:solidFill>
              <a:round/>
              <a:headEnd/>
              <a:tailEnd type="triangle" w="med" len="med"/>
            </a:ln>
            <a:effectLst/>
          </p:spPr>
        </p:cxnSp>
        <p:cxnSp>
          <p:nvCxnSpPr>
            <p:cNvPr id="86039" name="AutoShape 23"/>
            <p:cNvCxnSpPr>
              <a:cxnSpLocks noChangeShapeType="1"/>
              <a:stCxn id="86023" idx="6"/>
              <a:endCxn id="86028" idx="3"/>
            </p:cNvCxnSpPr>
            <p:nvPr/>
          </p:nvCxnSpPr>
          <p:spPr bwMode="auto">
            <a:xfrm flipV="1">
              <a:off x="3264" y="2591"/>
              <a:ext cx="433" cy="361"/>
            </a:xfrm>
            <a:prstGeom prst="curvedConnector2">
              <a:avLst/>
            </a:prstGeom>
            <a:noFill/>
            <a:ln w="9525">
              <a:solidFill>
                <a:schemeClr val="tx1"/>
              </a:solidFill>
              <a:round/>
              <a:headEnd/>
              <a:tailEnd type="triangle" w="med" len="med"/>
            </a:ln>
            <a:effectLst/>
          </p:spPr>
        </p:cxnSp>
        <p:cxnSp>
          <p:nvCxnSpPr>
            <p:cNvPr id="86040" name="AutoShape 24"/>
            <p:cNvCxnSpPr>
              <a:cxnSpLocks noChangeShapeType="1"/>
              <a:stCxn id="86028" idx="6"/>
              <a:endCxn id="86029" idx="2"/>
            </p:cNvCxnSpPr>
            <p:nvPr/>
          </p:nvCxnSpPr>
          <p:spPr bwMode="auto">
            <a:xfrm>
              <a:off x="3984" y="2472"/>
              <a:ext cx="432" cy="0"/>
            </a:xfrm>
            <a:prstGeom prst="straightConnector1">
              <a:avLst/>
            </a:prstGeom>
            <a:noFill/>
            <a:ln w="9525">
              <a:solidFill>
                <a:schemeClr val="tx1"/>
              </a:solidFill>
              <a:round/>
              <a:headEnd/>
              <a:tailEnd type="triangle" w="med" len="med"/>
            </a:ln>
            <a:effectLst/>
          </p:spPr>
        </p:cxnSp>
        <p:cxnSp>
          <p:nvCxnSpPr>
            <p:cNvPr id="86041" name="AutoShape 25"/>
            <p:cNvCxnSpPr>
              <a:cxnSpLocks noChangeShapeType="1"/>
              <a:stCxn id="86029" idx="6"/>
              <a:endCxn id="86025" idx="2"/>
            </p:cNvCxnSpPr>
            <p:nvPr/>
          </p:nvCxnSpPr>
          <p:spPr bwMode="auto">
            <a:xfrm>
              <a:off x="4752" y="2472"/>
              <a:ext cx="384" cy="0"/>
            </a:xfrm>
            <a:prstGeom prst="straightConnector1">
              <a:avLst/>
            </a:prstGeom>
            <a:noFill/>
            <a:ln w="9525">
              <a:solidFill>
                <a:schemeClr val="tx1"/>
              </a:solidFill>
              <a:round/>
              <a:headEnd/>
              <a:tailEnd type="triangle" w="med" len="med"/>
            </a:ln>
            <a:effectLst/>
          </p:spPr>
        </p:cxnSp>
        <p:cxnSp>
          <p:nvCxnSpPr>
            <p:cNvPr id="86042" name="AutoShape 26"/>
            <p:cNvCxnSpPr>
              <a:cxnSpLocks noChangeShapeType="1"/>
              <a:stCxn id="86031" idx="1"/>
              <a:endCxn id="86031" idx="7"/>
            </p:cNvCxnSpPr>
            <p:nvPr/>
          </p:nvCxnSpPr>
          <p:spPr bwMode="auto">
            <a:xfrm rot="5400000" flipV="1">
              <a:off x="1703" y="2235"/>
              <a:ext cx="1" cy="238"/>
            </a:xfrm>
            <a:prstGeom prst="curvedConnector3">
              <a:avLst>
                <a:gd name="adj1" fmla="val -19300000"/>
              </a:avLst>
            </a:prstGeom>
            <a:noFill/>
            <a:ln w="9525">
              <a:solidFill>
                <a:schemeClr val="tx1"/>
              </a:solidFill>
              <a:round/>
              <a:headEnd/>
              <a:tailEnd type="triangle" w="med" len="med"/>
            </a:ln>
            <a:effectLst/>
          </p:spPr>
        </p:cxnSp>
        <p:sp>
          <p:nvSpPr>
            <p:cNvPr id="86043" name="Text Box 27"/>
            <p:cNvSpPr txBox="1">
              <a:spLocks noChangeArrowheads="1"/>
            </p:cNvSpPr>
            <p:nvPr/>
          </p:nvSpPr>
          <p:spPr bwMode="auto">
            <a:xfrm>
              <a:off x="1200" y="2208"/>
              <a:ext cx="200" cy="288"/>
            </a:xfrm>
            <a:prstGeom prst="rect">
              <a:avLst/>
            </a:prstGeom>
            <a:noFill/>
            <a:ln w="9525">
              <a:noFill/>
              <a:miter lim="800000"/>
              <a:headEnd/>
              <a:tailEnd/>
            </a:ln>
            <a:effectLst/>
          </p:spPr>
          <p:txBody>
            <a:bodyPr wrap="none" anchor="ctr">
              <a:spAutoFit/>
            </a:bodyPr>
            <a:lstStyle/>
            <a:p>
              <a:pPr algn="ctr" eaLnBrk="1" hangingPunct="1">
                <a:buNone/>
              </a:pPr>
              <a:r>
                <a:rPr kumimoji="1" lang="zh-CN" altLang="en-US" sz="2400" b="0" i="0" u="none" dirty="0">
                  <a:sym typeface="Symbol" pitchFamily="18" charset="2"/>
                </a:rPr>
                <a:t></a:t>
              </a:r>
              <a:endParaRPr kumimoji="1" lang="zh-CN" altLang="en-US" sz="2400" b="0" i="0" u="none" dirty="0"/>
            </a:p>
          </p:txBody>
        </p:sp>
        <p:sp>
          <p:nvSpPr>
            <p:cNvPr id="86044" name="Text Box 28"/>
            <p:cNvSpPr txBox="1">
              <a:spLocks noChangeArrowheads="1"/>
            </p:cNvSpPr>
            <p:nvPr/>
          </p:nvSpPr>
          <p:spPr bwMode="auto">
            <a:xfrm>
              <a:off x="1920" y="2208"/>
              <a:ext cx="200" cy="288"/>
            </a:xfrm>
            <a:prstGeom prst="rect">
              <a:avLst/>
            </a:prstGeom>
            <a:noFill/>
            <a:ln w="9525">
              <a:noFill/>
              <a:miter lim="800000"/>
              <a:headEnd/>
              <a:tailEnd/>
            </a:ln>
            <a:effectLst/>
          </p:spPr>
          <p:txBody>
            <a:bodyPr wrap="none" anchor="ctr">
              <a:spAutoFit/>
            </a:bodyPr>
            <a:lstStyle/>
            <a:p>
              <a:pPr algn="ctr" eaLnBrk="1" hangingPunct="1">
                <a:buNone/>
              </a:pPr>
              <a:r>
                <a:rPr kumimoji="1" lang="zh-CN" altLang="en-US" sz="2400" b="0" i="0" u="none" dirty="0">
                  <a:sym typeface="Symbol" pitchFamily="18" charset="2"/>
                </a:rPr>
                <a:t></a:t>
              </a:r>
              <a:endParaRPr kumimoji="1" lang="zh-CN" altLang="en-US" sz="2400" b="0" i="0" u="none" dirty="0"/>
            </a:p>
          </p:txBody>
        </p:sp>
        <p:sp>
          <p:nvSpPr>
            <p:cNvPr id="86045" name="Text Box 29"/>
            <p:cNvSpPr txBox="1">
              <a:spLocks noChangeArrowheads="1"/>
            </p:cNvSpPr>
            <p:nvPr/>
          </p:nvSpPr>
          <p:spPr bwMode="auto">
            <a:xfrm>
              <a:off x="4080" y="2208"/>
              <a:ext cx="200" cy="288"/>
            </a:xfrm>
            <a:prstGeom prst="rect">
              <a:avLst/>
            </a:prstGeom>
            <a:noFill/>
            <a:ln w="9525">
              <a:noFill/>
              <a:miter lim="800000"/>
              <a:headEnd/>
              <a:tailEnd/>
            </a:ln>
            <a:effectLst/>
          </p:spPr>
          <p:txBody>
            <a:bodyPr wrap="none" anchor="ctr">
              <a:spAutoFit/>
            </a:bodyPr>
            <a:lstStyle/>
            <a:p>
              <a:pPr algn="ctr" eaLnBrk="1" hangingPunct="1">
                <a:buNone/>
              </a:pPr>
              <a:r>
                <a:rPr kumimoji="1" lang="zh-CN" altLang="en-US" sz="2400" b="0" i="0" u="none" dirty="0">
                  <a:sym typeface="Symbol" pitchFamily="18" charset="2"/>
                </a:rPr>
                <a:t></a:t>
              </a:r>
              <a:endParaRPr kumimoji="1" lang="zh-CN" altLang="en-US" sz="2400" b="0" i="0" u="none" dirty="0"/>
            </a:p>
          </p:txBody>
        </p:sp>
        <p:sp>
          <p:nvSpPr>
            <p:cNvPr id="86046" name="Text Box 30"/>
            <p:cNvSpPr txBox="1">
              <a:spLocks noChangeArrowheads="1"/>
            </p:cNvSpPr>
            <p:nvPr/>
          </p:nvSpPr>
          <p:spPr bwMode="auto">
            <a:xfrm>
              <a:off x="4848" y="2208"/>
              <a:ext cx="200" cy="288"/>
            </a:xfrm>
            <a:prstGeom prst="rect">
              <a:avLst/>
            </a:prstGeom>
            <a:noFill/>
            <a:ln w="9525">
              <a:noFill/>
              <a:miter lim="800000"/>
              <a:headEnd/>
              <a:tailEnd/>
            </a:ln>
            <a:effectLst/>
          </p:spPr>
          <p:txBody>
            <a:bodyPr wrap="none" anchor="ctr">
              <a:spAutoFit/>
            </a:bodyPr>
            <a:lstStyle/>
            <a:p>
              <a:pPr algn="ctr" eaLnBrk="1" hangingPunct="1">
                <a:buNone/>
              </a:pPr>
              <a:r>
                <a:rPr kumimoji="1" lang="zh-CN" altLang="en-US" sz="2400" b="0" i="0" u="none" dirty="0">
                  <a:sym typeface="Symbol" pitchFamily="18" charset="2"/>
                </a:rPr>
                <a:t></a:t>
              </a:r>
              <a:endParaRPr kumimoji="1" lang="zh-CN" altLang="en-US" sz="2400" b="0" i="0" u="none" dirty="0"/>
            </a:p>
          </p:txBody>
        </p:sp>
        <p:sp>
          <p:nvSpPr>
            <p:cNvPr id="86047" name="Text Box 31"/>
            <p:cNvSpPr txBox="1">
              <a:spLocks noChangeArrowheads="1"/>
            </p:cNvSpPr>
            <p:nvPr/>
          </p:nvSpPr>
          <p:spPr bwMode="auto">
            <a:xfrm>
              <a:off x="1532" y="1920"/>
              <a:ext cx="224" cy="291"/>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a</a:t>
              </a:r>
            </a:p>
          </p:txBody>
        </p:sp>
        <p:sp>
          <p:nvSpPr>
            <p:cNvPr id="86048" name="Text Box 32"/>
            <p:cNvSpPr txBox="1">
              <a:spLocks noChangeArrowheads="1"/>
            </p:cNvSpPr>
            <p:nvPr/>
          </p:nvSpPr>
          <p:spPr bwMode="auto">
            <a:xfrm>
              <a:off x="3408" y="1824"/>
              <a:ext cx="224" cy="291"/>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a</a:t>
              </a:r>
            </a:p>
          </p:txBody>
        </p:sp>
        <p:sp>
          <p:nvSpPr>
            <p:cNvPr id="86049" name="Text Box 33"/>
            <p:cNvSpPr txBox="1">
              <a:spLocks noChangeArrowheads="1"/>
            </p:cNvSpPr>
            <p:nvPr/>
          </p:nvSpPr>
          <p:spPr bwMode="auto">
            <a:xfrm>
              <a:off x="4512" y="1920"/>
              <a:ext cx="224" cy="291"/>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a</a:t>
              </a:r>
            </a:p>
          </p:txBody>
        </p:sp>
        <p:sp>
          <p:nvSpPr>
            <p:cNvPr id="86050" name="Text Box 34"/>
            <p:cNvSpPr txBox="1">
              <a:spLocks noChangeArrowheads="1"/>
            </p:cNvSpPr>
            <p:nvPr/>
          </p:nvSpPr>
          <p:spPr bwMode="auto">
            <a:xfrm>
              <a:off x="2496" y="1824"/>
              <a:ext cx="224" cy="291"/>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a</a:t>
              </a:r>
            </a:p>
          </p:txBody>
        </p:sp>
        <p:cxnSp>
          <p:nvCxnSpPr>
            <p:cNvPr id="86051" name="AutoShape 35"/>
            <p:cNvCxnSpPr>
              <a:cxnSpLocks noChangeShapeType="1"/>
              <a:stCxn id="86029" idx="1"/>
              <a:endCxn id="86029" idx="7"/>
            </p:cNvCxnSpPr>
            <p:nvPr/>
          </p:nvCxnSpPr>
          <p:spPr bwMode="auto">
            <a:xfrm rot="5400000" flipV="1">
              <a:off x="4583" y="2235"/>
              <a:ext cx="1" cy="238"/>
            </a:xfrm>
            <a:prstGeom prst="curvedConnector3">
              <a:avLst>
                <a:gd name="adj1" fmla="val -19300000"/>
              </a:avLst>
            </a:prstGeom>
            <a:noFill/>
            <a:ln w="9525">
              <a:solidFill>
                <a:schemeClr val="tx1"/>
              </a:solidFill>
              <a:round/>
              <a:headEnd/>
              <a:tailEnd type="triangle" w="med" len="med"/>
            </a:ln>
            <a:effectLst/>
          </p:spPr>
        </p:cxnSp>
        <p:cxnSp>
          <p:nvCxnSpPr>
            <p:cNvPr id="86052" name="AutoShape 36"/>
            <p:cNvCxnSpPr>
              <a:cxnSpLocks noChangeShapeType="1"/>
              <a:stCxn id="86029" idx="3"/>
              <a:endCxn id="86029" idx="5"/>
            </p:cNvCxnSpPr>
            <p:nvPr/>
          </p:nvCxnSpPr>
          <p:spPr bwMode="auto">
            <a:xfrm rot="16200000" flipH="1">
              <a:off x="4583" y="2473"/>
              <a:ext cx="1" cy="238"/>
            </a:xfrm>
            <a:prstGeom prst="curvedConnector3">
              <a:avLst>
                <a:gd name="adj1" fmla="val 19300000"/>
              </a:avLst>
            </a:prstGeom>
            <a:noFill/>
            <a:ln w="9525">
              <a:solidFill>
                <a:schemeClr val="tx1"/>
              </a:solidFill>
              <a:round/>
              <a:headEnd/>
              <a:tailEnd type="triangle" w="med" len="med"/>
            </a:ln>
            <a:effectLst/>
          </p:spPr>
        </p:cxnSp>
        <p:sp>
          <p:nvSpPr>
            <p:cNvPr id="86053" name="Text Box 37"/>
            <p:cNvSpPr txBox="1">
              <a:spLocks noChangeArrowheads="1"/>
            </p:cNvSpPr>
            <p:nvPr/>
          </p:nvSpPr>
          <p:spPr bwMode="auto">
            <a:xfrm>
              <a:off x="1482" y="2640"/>
              <a:ext cx="224" cy="291"/>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b</a:t>
              </a:r>
            </a:p>
          </p:txBody>
        </p:sp>
        <p:sp>
          <p:nvSpPr>
            <p:cNvPr id="86054" name="Text Box 38"/>
            <p:cNvSpPr txBox="1">
              <a:spLocks noChangeArrowheads="1"/>
            </p:cNvSpPr>
            <p:nvPr/>
          </p:nvSpPr>
          <p:spPr bwMode="auto">
            <a:xfrm>
              <a:off x="2496" y="2784"/>
              <a:ext cx="224" cy="291"/>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b</a:t>
              </a:r>
            </a:p>
          </p:txBody>
        </p:sp>
        <p:sp>
          <p:nvSpPr>
            <p:cNvPr id="86055" name="Text Box 39"/>
            <p:cNvSpPr txBox="1">
              <a:spLocks noChangeArrowheads="1"/>
            </p:cNvSpPr>
            <p:nvPr/>
          </p:nvSpPr>
          <p:spPr bwMode="auto">
            <a:xfrm>
              <a:off x="3552" y="2736"/>
              <a:ext cx="224" cy="291"/>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b</a:t>
              </a:r>
            </a:p>
          </p:txBody>
        </p:sp>
        <p:sp>
          <p:nvSpPr>
            <p:cNvPr id="86056" name="Text Box 40"/>
            <p:cNvSpPr txBox="1">
              <a:spLocks noChangeArrowheads="1"/>
            </p:cNvSpPr>
            <p:nvPr/>
          </p:nvSpPr>
          <p:spPr bwMode="auto">
            <a:xfrm>
              <a:off x="4512" y="2736"/>
              <a:ext cx="224" cy="291"/>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b</a:t>
              </a:r>
            </a:p>
          </p:txBody>
        </p:sp>
      </p:grpSp>
      <p:sp>
        <p:nvSpPr>
          <p:cNvPr id="86057" name="AutoShape 41"/>
          <p:cNvSpPr>
            <a:spLocks noChangeArrowheads="1"/>
          </p:cNvSpPr>
          <p:nvPr/>
        </p:nvSpPr>
        <p:spPr bwMode="auto">
          <a:xfrm>
            <a:off x="914400" y="3733800"/>
            <a:ext cx="304800" cy="485775"/>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zh-CN" altLang="en-US"/>
          </a:p>
        </p:txBody>
      </p:sp>
    </p:spTree>
  </p:cSld>
  <p:clrMapOvr>
    <a:masterClrMapping/>
  </p:clrMapOvr>
  <p:transition spd="med" advClick="0">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3232" name="Object 0"/>
          <p:cNvGraphicFramePr>
            <a:graphicFrameLocks noChangeAspect="1"/>
          </p:cNvGraphicFramePr>
          <p:nvPr/>
        </p:nvGraphicFramePr>
        <p:xfrm>
          <a:off x="1181100" y="2782888"/>
          <a:ext cx="7956550" cy="3846512"/>
        </p:xfrm>
        <a:graphic>
          <a:graphicData uri="http://schemas.openxmlformats.org/presentationml/2006/ole">
            <p:oleObj spid="_x0000_s689154" name="文档" r:id="rId3" imgW="7938516" imgH="3845052" progId="Word.Document.8">
              <p:embed/>
            </p:oleObj>
          </a:graphicData>
        </a:graphic>
      </p:graphicFrame>
      <p:graphicFrame>
        <p:nvGraphicFramePr>
          <p:cNvPr id="223233" name="Object 1"/>
          <p:cNvGraphicFramePr>
            <a:graphicFrameLocks noChangeAspect="1"/>
          </p:cNvGraphicFramePr>
          <p:nvPr/>
        </p:nvGraphicFramePr>
        <p:xfrm>
          <a:off x="1125538" y="2778125"/>
          <a:ext cx="7956550" cy="3775075"/>
        </p:xfrm>
        <a:graphic>
          <a:graphicData uri="http://schemas.openxmlformats.org/presentationml/2006/ole">
            <p:oleObj spid="_x0000_s689155" name="文档" r:id="rId4" imgW="7938516" imgH="3774948" progId="Word.Document.8">
              <p:embed/>
            </p:oleObj>
          </a:graphicData>
        </a:graphic>
      </p:graphicFrame>
      <p:sp>
        <p:nvSpPr>
          <p:cNvPr id="134147" name="AutoShape 3"/>
          <p:cNvSpPr>
            <a:spLocks noChangeAspect="1" noChangeArrowheads="1"/>
          </p:cNvSpPr>
          <p:nvPr/>
        </p:nvSpPr>
        <p:spPr bwMode="auto">
          <a:xfrm>
            <a:off x="1295400" y="2133600"/>
            <a:ext cx="6477000" cy="3429000"/>
          </a:xfrm>
          <a:prstGeom prst="rect">
            <a:avLst/>
          </a:prstGeom>
          <a:noFill/>
          <a:ln w="9525">
            <a:noFill/>
            <a:miter lim="800000"/>
            <a:headEnd/>
            <a:tailEnd/>
          </a:ln>
          <a:effectLst/>
        </p:spPr>
        <p:txBody>
          <a:bodyPr/>
          <a:lstStyle/>
          <a:p>
            <a:endParaRPr lang="zh-CN" altLang="en-US"/>
          </a:p>
        </p:txBody>
      </p:sp>
      <p:grpSp>
        <p:nvGrpSpPr>
          <p:cNvPr id="2" name="Group 11"/>
          <p:cNvGrpSpPr>
            <a:grpSpLocks/>
          </p:cNvGrpSpPr>
          <p:nvPr/>
        </p:nvGrpSpPr>
        <p:grpSpPr bwMode="auto">
          <a:xfrm>
            <a:off x="1371600" y="304800"/>
            <a:ext cx="6705600" cy="2012950"/>
            <a:chOff x="768" y="1821"/>
            <a:chExt cx="4704" cy="1299"/>
          </a:xfrm>
        </p:grpSpPr>
        <p:sp>
          <p:nvSpPr>
            <p:cNvPr id="134156" name="Oval 12"/>
            <p:cNvSpPr>
              <a:spLocks noChangeArrowheads="1"/>
            </p:cNvSpPr>
            <p:nvPr/>
          </p:nvSpPr>
          <p:spPr bwMode="auto">
            <a:xfrm>
              <a:off x="2928" y="278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buNone/>
              </a:pPr>
              <a:r>
                <a:rPr kumimoji="1" lang="zh-CN" altLang="en-US" sz="2400" b="0" i="0" u="none" dirty="0"/>
                <a:t>4</a:t>
              </a:r>
            </a:p>
          </p:txBody>
        </p:sp>
        <p:grpSp>
          <p:nvGrpSpPr>
            <p:cNvPr id="3" name="Group 13"/>
            <p:cNvGrpSpPr>
              <a:grpSpLocks/>
            </p:cNvGrpSpPr>
            <p:nvPr/>
          </p:nvGrpSpPr>
          <p:grpSpPr bwMode="auto">
            <a:xfrm>
              <a:off x="5136" y="2304"/>
              <a:ext cx="336" cy="336"/>
              <a:chOff x="3264" y="2256"/>
              <a:chExt cx="336" cy="336"/>
            </a:xfrm>
          </p:grpSpPr>
          <p:sp>
            <p:nvSpPr>
              <p:cNvPr id="134158" name="Oval 14"/>
              <p:cNvSpPr>
                <a:spLocks noChangeArrowheads="1"/>
              </p:cNvSpPr>
              <p:nvPr/>
            </p:nvSpPr>
            <p:spPr bwMode="auto">
              <a:xfrm>
                <a:off x="3264" y="2256"/>
                <a:ext cx="336" cy="336"/>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34159" name="Oval 15"/>
              <p:cNvSpPr>
                <a:spLocks noChangeArrowheads="1"/>
              </p:cNvSpPr>
              <p:nvPr/>
            </p:nvSpPr>
            <p:spPr bwMode="auto">
              <a:xfrm>
                <a:off x="3312" y="2304"/>
                <a:ext cx="240" cy="240"/>
              </a:xfrm>
              <a:prstGeom prst="ellipse">
                <a:avLst/>
              </a:prstGeom>
              <a:solidFill>
                <a:schemeClr val="accent1"/>
              </a:solidFill>
              <a:ln w="9525">
                <a:solidFill>
                  <a:schemeClr val="tx1"/>
                </a:solidFill>
                <a:round/>
                <a:headEnd/>
                <a:tailEnd/>
              </a:ln>
              <a:effectLst/>
            </p:spPr>
            <p:txBody>
              <a:bodyPr wrap="none" anchor="ctr"/>
              <a:lstStyle/>
              <a:p>
                <a:pPr algn="ctr" eaLnBrk="1" hangingPunct="1">
                  <a:buNone/>
                </a:pPr>
                <a:r>
                  <a:rPr kumimoji="1" lang="en-US" altLang="zh-CN" sz="2400" b="0" i="0" u="none" dirty="0"/>
                  <a:t>f</a:t>
                </a:r>
              </a:p>
            </p:txBody>
          </p:sp>
        </p:grpSp>
        <p:sp>
          <p:nvSpPr>
            <p:cNvPr id="134160" name="Oval 16"/>
            <p:cNvSpPr>
              <a:spLocks noChangeArrowheads="1"/>
            </p:cNvSpPr>
            <p:nvPr/>
          </p:nvSpPr>
          <p:spPr bwMode="auto">
            <a:xfrm>
              <a:off x="2928" y="1872"/>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buNone/>
              </a:pPr>
              <a:r>
                <a:rPr kumimoji="1" lang="zh-CN" altLang="en-US" sz="2400" b="0" i="0" u="none" dirty="0"/>
                <a:t>3</a:t>
              </a:r>
            </a:p>
          </p:txBody>
        </p:sp>
        <p:sp>
          <p:nvSpPr>
            <p:cNvPr id="134161" name="Oval 17"/>
            <p:cNvSpPr>
              <a:spLocks noChangeArrowheads="1"/>
            </p:cNvSpPr>
            <p:nvPr/>
          </p:nvSpPr>
          <p:spPr bwMode="auto">
            <a:xfrm>
              <a:off x="3648" y="230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buNone/>
              </a:pPr>
              <a:r>
                <a:rPr kumimoji="1" lang="zh-CN" altLang="en-US" sz="2400" b="0" i="0" u="none" dirty="0"/>
                <a:t>5</a:t>
              </a:r>
            </a:p>
          </p:txBody>
        </p:sp>
        <p:sp>
          <p:nvSpPr>
            <p:cNvPr id="134162" name="Oval 18"/>
            <p:cNvSpPr>
              <a:spLocks noChangeArrowheads="1"/>
            </p:cNvSpPr>
            <p:nvPr/>
          </p:nvSpPr>
          <p:spPr bwMode="auto">
            <a:xfrm>
              <a:off x="4416" y="230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buNone/>
              </a:pPr>
              <a:r>
                <a:rPr kumimoji="1" lang="zh-CN" altLang="en-US" sz="2400" b="0" i="0" u="none" dirty="0"/>
                <a:t>6</a:t>
              </a:r>
            </a:p>
          </p:txBody>
        </p:sp>
        <p:sp>
          <p:nvSpPr>
            <p:cNvPr id="134163" name="Oval 19"/>
            <p:cNvSpPr>
              <a:spLocks noChangeArrowheads="1"/>
            </p:cNvSpPr>
            <p:nvPr/>
          </p:nvSpPr>
          <p:spPr bwMode="auto">
            <a:xfrm>
              <a:off x="2160" y="230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buNone/>
              </a:pPr>
              <a:r>
                <a:rPr kumimoji="1" lang="zh-CN" altLang="en-US" sz="2400" b="0" i="0" u="none" dirty="0"/>
                <a:t>2</a:t>
              </a:r>
            </a:p>
          </p:txBody>
        </p:sp>
        <p:sp>
          <p:nvSpPr>
            <p:cNvPr id="134164" name="Oval 20"/>
            <p:cNvSpPr>
              <a:spLocks noChangeArrowheads="1"/>
            </p:cNvSpPr>
            <p:nvPr/>
          </p:nvSpPr>
          <p:spPr bwMode="auto">
            <a:xfrm>
              <a:off x="1536" y="230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buNone/>
              </a:pPr>
              <a:r>
                <a:rPr kumimoji="1" lang="zh-CN" altLang="en-US" sz="2400" b="0" i="0" u="none" dirty="0"/>
                <a:t>1</a:t>
              </a:r>
            </a:p>
          </p:txBody>
        </p:sp>
        <p:sp>
          <p:nvSpPr>
            <p:cNvPr id="134165" name="Oval 21"/>
            <p:cNvSpPr>
              <a:spLocks noChangeArrowheads="1"/>
            </p:cNvSpPr>
            <p:nvPr/>
          </p:nvSpPr>
          <p:spPr bwMode="auto">
            <a:xfrm>
              <a:off x="768" y="230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buNone/>
              </a:pPr>
              <a:r>
                <a:rPr kumimoji="1" lang="en-US" altLang="zh-CN" sz="2400" b="0" i="0" u="none" dirty="0" err="1"/>
                <a:t>i</a:t>
              </a:r>
              <a:endParaRPr kumimoji="1" lang="en-US" altLang="zh-CN" sz="2400" b="0" i="0" u="none" dirty="0"/>
            </a:p>
          </p:txBody>
        </p:sp>
        <p:cxnSp>
          <p:nvCxnSpPr>
            <p:cNvPr id="134166" name="AutoShape 22"/>
            <p:cNvCxnSpPr>
              <a:cxnSpLocks noChangeShapeType="1"/>
              <a:stCxn id="134165" idx="6"/>
              <a:endCxn id="134164" idx="2"/>
            </p:cNvCxnSpPr>
            <p:nvPr/>
          </p:nvCxnSpPr>
          <p:spPr bwMode="auto">
            <a:xfrm>
              <a:off x="1104" y="2472"/>
              <a:ext cx="432" cy="0"/>
            </a:xfrm>
            <a:prstGeom prst="straightConnector1">
              <a:avLst/>
            </a:prstGeom>
            <a:noFill/>
            <a:ln w="9525">
              <a:solidFill>
                <a:schemeClr val="tx1"/>
              </a:solidFill>
              <a:round/>
              <a:headEnd/>
              <a:tailEnd type="triangle" w="med" len="med"/>
            </a:ln>
            <a:effectLst/>
          </p:spPr>
        </p:cxnSp>
        <p:cxnSp>
          <p:nvCxnSpPr>
            <p:cNvPr id="134167" name="AutoShape 23"/>
            <p:cNvCxnSpPr>
              <a:cxnSpLocks noChangeShapeType="1"/>
              <a:stCxn id="134164" idx="3"/>
              <a:endCxn id="134164" idx="5"/>
            </p:cNvCxnSpPr>
            <p:nvPr/>
          </p:nvCxnSpPr>
          <p:spPr bwMode="auto">
            <a:xfrm rot="16200000" flipH="1">
              <a:off x="1703" y="2473"/>
              <a:ext cx="1" cy="238"/>
            </a:xfrm>
            <a:prstGeom prst="curvedConnector3">
              <a:avLst>
                <a:gd name="adj1" fmla="val 19300000"/>
              </a:avLst>
            </a:prstGeom>
            <a:noFill/>
            <a:ln w="9525">
              <a:solidFill>
                <a:schemeClr val="tx1"/>
              </a:solidFill>
              <a:round/>
              <a:headEnd/>
              <a:tailEnd type="triangle" w="med" len="med"/>
            </a:ln>
            <a:effectLst/>
          </p:spPr>
        </p:cxnSp>
        <p:cxnSp>
          <p:nvCxnSpPr>
            <p:cNvPr id="134168" name="AutoShape 24"/>
            <p:cNvCxnSpPr>
              <a:cxnSpLocks noChangeShapeType="1"/>
              <a:stCxn id="134164" idx="6"/>
              <a:endCxn id="134163" idx="2"/>
            </p:cNvCxnSpPr>
            <p:nvPr/>
          </p:nvCxnSpPr>
          <p:spPr bwMode="auto">
            <a:xfrm>
              <a:off x="1872" y="2472"/>
              <a:ext cx="288" cy="0"/>
            </a:xfrm>
            <a:prstGeom prst="straightConnector1">
              <a:avLst/>
            </a:prstGeom>
            <a:noFill/>
            <a:ln w="9525">
              <a:solidFill>
                <a:schemeClr val="tx1"/>
              </a:solidFill>
              <a:round/>
              <a:headEnd/>
              <a:tailEnd type="triangle" w="med" len="med"/>
            </a:ln>
            <a:effectLst/>
          </p:spPr>
        </p:cxnSp>
        <p:cxnSp>
          <p:nvCxnSpPr>
            <p:cNvPr id="134169" name="AutoShape 25"/>
            <p:cNvCxnSpPr>
              <a:cxnSpLocks noChangeShapeType="1"/>
              <a:stCxn id="134163" idx="7"/>
              <a:endCxn id="134160" idx="2"/>
            </p:cNvCxnSpPr>
            <p:nvPr/>
          </p:nvCxnSpPr>
          <p:spPr bwMode="auto">
            <a:xfrm rot="16200000">
              <a:off x="2531" y="1956"/>
              <a:ext cx="313" cy="481"/>
            </a:xfrm>
            <a:prstGeom prst="curvedConnector2">
              <a:avLst/>
            </a:prstGeom>
            <a:noFill/>
            <a:ln w="9525">
              <a:solidFill>
                <a:schemeClr val="tx1"/>
              </a:solidFill>
              <a:round/>
              <a:headEnd/>
              <a:tailEnd type="triangle" w="med" len="med"/>
            </a:ln>
            <a:effectLst/>
          </p:spPr>
        </p:cxnSp>
        <p:cxnSp>
          <p:nvCxnSpPr>
            <p:cNvPr id="134170" name="AutoShape 26"/>
            <p:cNvCxnSpPr>
              <a:cxnSpLocks noChangeShapeType="1"/>
              <a:stCxn id="134163" idx="5"/>
              <a:endCxn id="134156" idx="2"/>
            </p:cNvCxnSpPr>
            <p:nvPr/>
          </p:nvCxnSpPr>
          <p:spPr bwMode="auto">
            <a:xfrm rot="16200000" flipH="1">
              <a:off x="2507" y="2531"/>
              <a:ext cx="361" cy="481"/>
            </a:xfrm>
            <a:prstGeom prst="curvedConnector2">
              <a:avLst/>
            </a:prstGeom>
            <a:noFill/>
            <a:ln w="9525">
              <a:solidFill>
                <a:schemeClr val="tx1"/>
              </a:solidFill>
              <a:round/>
              <a:headEnd/>
              <a:tailEnd type="triangle" w="med" len="med"/>
            </a:ln>
            <a:effectLst/>
          </p:spPr>
        </p:cxnSp>
        <p:cxnSp>
          <p:nvCxnSpPr>
            <p:cNvPr id="134171" name="AutoShape 27"/>
            <p:cNvCxnSpPr>
              <a:cxnSpLocks noChangeShapeType="1"/>
              <a:stCxn id="134160" idx="6"/>
              <a:endCxn id="134161" idx="1"/>
            </p:cNvCxnSpPr>
            <p:nvPr/>
          </p:nvCxnSpPr>
          <p:spPr bwMode="auto">
            <a:xfrm>
              <a:off x="3264" y="2040"/>
              <a:ext cx="433" cy="313"/>
            </a:xfrm>
            <a:prstGeom prst="curvedConnector2">
              <a:avLst/>
            </a:prstGeom>
            <a:noFill/>
            <a:ln w="9525">
              <a:solidFill>
                <a:schemeClr val="tx1"/>
              </a:solidFill>
              <a:round/>
              <a:headEnd/>
              <a:tailEnd type="triangle" w="med" len="med"/>
            </a:ln>
            <a:effectLst/>
          </p:spPr>
        </p:cxnSp>
        <p:cxnSp>
          <p:nvCxnSpPr>
            <p:cNvPr id="134172" name="AutoShape 28"/>
            <p:cNvCxnSpPr>
              <a:cxnSpLocks noChangeShapeType="1"/>
              <a:stCxn id="134156" idx="6"/>
              <a:endCxn id="134161" idx="3"/>
            </p:cNvCxnSpPr>
            <p:nvPr/>
          </p:nvCxnSpPr>
          <p:spPr bwMode="auto">
            <a:xfrm flipV="1">
              <a:off x="3264" y="2591"/>
              <a:ext cx="433" cy="361"/>
            </a:xfrm>
            <a:prstGeom prst="curvedConnector2">
              <a:avLst/>
            </a:prstGeom>
            <a:noFill/>
            <a:ln w="9525">
              <a:solidFill>
                <a:schemeClr val="tx1"/>
              </a:solidFill>
              <a:round/>
              <a:headEnd/>
              <a:tailEnd type="triangle" w="med" len="med"/>
            </a:ln>
            <a:effectLst/>
          </p:spPr>
        </p:cxnSp>
        <p:cxnSp>
          <p:nvCxnSpPr>
            <p:cNvPr id="134173" name="AutoShape 29"/>
            <p:cNvCxnSpPr>
              <a:cxnSpLocks noChangeShapeType="1"/>
              <a:stCxn id="134161" idx="6"/>
              <a:endCxn id="134162" idx="2"/>
            </p:cNvCxnSpPr>
            <p:nvPr/>
          </p:nvCxnSpPr>
          <p:spPr bwMode="auto">
            <a:xfrm>
              <a:off x="3984" y="2472"/>
              <a:ext cx="432" cy="0"/>
            </a:xfrm>
            <a:prstGeom prst="straightConnector1">
              <a:avLst/>
            </a:prstGeom>
            <a:noFill/>
            <a:ln w="9525">
              <a:solidFill>
                <a:schemeClr val="tx1"/>
              </a:solidFill>
              <a:round/>
              <a:headEnd/>
              <a:tailEnd type="triangle" w="med" len="med"/>
            </a:ln>
            <a:effectLst/>
          </p:spPr>
        </p:cxnSp>
        <p:cxnSp>
          <p:nvCxnSpPr>
            <p:cNvPr id="134174" name="AutoShape 30"/>
            <p:cNvCxnSpPr>
              <a:cxnSpLocks noChangeShapeType="1"/>
              <a:stCxn id="134162" idx="6"/>
              <a:endCxn id="134158" idx="2"/>
            </p:cNvCxnSpPr>
            <p:nvPr/>
          </p:nvCxnSpPr>
          <p:spPr bwMode="auto">
            <a:xfrm>
              <a:off x="4752" y="2472"/>
              <a:ext cx="384" cy="0"/>
            </a:xfrm>
            <a:prstGeom prst="straightConnector1">
              <a:avLst/>
            </a:prstGeom>
            <a:noFill/>
            <a:ln w="9525">
              <a:solidFill>
                <a:schemeClr val="tx1"/>
              </a:solidFill>
              <a:round/>
              <a:headEnd/>
              <a:tailEnd type="triangle" w="med" len="med"/>
            </a:ln>
            <a:effectLst/>
          </p:spPr>
        </p:cxnSp>
        <p:cxnSp>
          <p:nvCxnSpPr>
            <p:cNvPr id="134175" name="AutoShape 31"/>
            <p:cNvCxnSpPr>
              <a:cxnSpLocks noChangeShapeType="1"/>
              <a:stCxn id="134164" idx="1"/>
              <a:endCxn id="134164" idx="7"/>
            </p:cNvCxnSpPr>
            <p:nvPr/>
          </p:nvCxnSpPr>
          <p:spPr bwMode="auto">
            <a:xfrm rot="5400000" flipV="1">
              <a:off x="1703" y="2235"/>
              <a:ext cx="1" cy="238"/>
            </a:xfrm>
            <a:prstGeom prst="curvedConnector3">
              <a:avLst>
                <a:gd name="adj1" fmla="val -19300000"/>
              </a:avLst>
            </a:prstGeom>
            <a:noFill/>
            <a:ln w="9525">
              <a:solidFill>
                <a:schemeClr val="tx1"/>
              </a:solidFill>
              <a:round/>
              <a:headEnd/>
              <a:tailEnd type="triangle" w="med" len="med"/>
            </a:ln>
            <a:effectLst/>
          </p:spPr>
        </p:cxnSp>
        <p:sp>
          <p:nvSpPr>
            <p:cNvPr id="134176" name="Text Box 32"/>
            <p:cNvSpPr txBox="1">
              <a:spLocks noChangeArrowheads="1"/>
            </p:cNvSpPr>
            <p:nvPr/>
          </p:nvSpPr>
          <p:spPr bwMode="auto">
            <a:xfrm>
              <a:off x="1190" y="2204"/>
              <a:ext cx="224" cy="298"/>
            </a:xfrm>
            <a:prstGeom prst="rect">
              <a:avLst/>
            </a:prstGeom>
            <a:noFill/>
            <a:ln w="9525">
              <a:noFill/>
              <a:miter lim="800000"/>
              <a:headEnd/>
              <a:tailEnd/>
            </a:ln>
            <a:effectLst/>
          </p:spPr>
          <p:txBody>
            <a:bodyPr wrap="none" anchor="ctr">
              <a:spAutoFit/>
            </a:bodyPr>
            <a:lstStyle/>
            <a:p>
              <a:pPr algn="ctr" eaLnBrk="1" hangingPunct="1">
                <a:buNone/>
              </a:pPr>
              <a:r>
                <a:rPr kumimoji="1" lang="zh-CN" altLang="en-US" sz="2400" b="0" i="0" u="none" dirty="0">
                  <a:sym typeface="Symbol" pitchFamily="18" charset="2"/>
                </a:rPr>
                <a:t></a:t>
              </a:r>
              <a:endParaRPr kumimoji="1" lang="zh-CN" altLang="en-US" sz="2400" b="0" i="0" u="none" dirty="0"/>
            </a:p>
          </p:txBody>
        </p:sp>
        <p:sp>
          <p:nvSpPr>
            <p:cNvPr id="134177" name="Text Box 33"/>
            <p:cNvSpPr txBox="1">
              <a:spLocks noChangeArrowheads="1"/>
            </p:cNvSpPr>
            <p:nvPr/>
          </p:nvSpPr>
          <p:spPr bwMode="auto">
            <a:xfrm>
              <a:off x="1909" y="2204"/>
              <a:ext cx="224" cy="298"/>
            </a:xfrm>
            <a:prstGeom prst="rect">
              <a:avLst/>
            </a:prstGeom>
            <a:noFill/>
            <a:ln w="9525">
              <a:noFill/>
              <a:miter lim="800000"/>
              <a:headEnd/>
              <a:tailEnd/>
            </a:ln>
            <a:effectLst/>
          </p:spPr>
          <p:txBody>
            <a:bodyPr wrap="none" anchor="ctr">
              <a:spAutoFit/>
            </a:bodyPr>
            <a:lstStyle/>
            <a:p>
              <a:pPr algn="ctr" eaLnBrk="1" hangingPunct="1">
                <a:buNone/>
              </a:pPr>
              <a:r>
                <a:rPr kumimoji="1" lang="zh-CN" altLang="en-US" sz="2400" b="0" i="0" u="none" dirty="0">
                  <a:sym typeface="Symbol" pitchFamily="18" charset="2"/>
                </a:rPr>
                <a:t></a:t>
              </a:r>
              <a:endParaRPr kumimoji="1" lang="zh-CN" altLang="en-US" sz="2400" b="0" i="0" u="none" dirty="0"/>
            </a:p>
          </p:txBody>
        </p:sp>
        <p:sp>
          <p:nvSpPr>
            <p:cNvPr id="134178" name="Text Box 34"/>
            <p:cNvSpPr txBox="1">
              <a:spLocks noChangeArrowheads="1"/>
            </p:cNvSpPr>
            <p:nvPr/>
          </p:nvSpPr>
          <p:spPr bwMode="auto">
            <a:xfrm>
              <a:off x="4070" y="2204"/>
              <a:ext cx="224" cy="298"/>
            </a:xfrm>
            <a:prstGeom prst="rect">
              <a:avLst/>
            </a:prstGeom>
            <a:noFill/>
            <a:ln w="9525">
              <a:noFill/>
              <a:miter lim="800000"/>
              <a:headEnd/>
              <a:tailEnd/>
            </a:ln>
            <a:effectLst/>
          </p:spPr>
          <p:txBody>
            <a:bodyPr wrap="none" anchor="ctr">
              <a:spAutoFit/>
            </a:bodyPr>
            <a:lstStyle/>
            <a:p>
              <a:pPr algn="ctr" eaLnBrk="1" hangingPunct="1">
                <a:buNone/>
              </a:pPr>
              <a:r>
                <a:rPr kumimoji="1" lang="zh-CN" altLang="en-US" sz="2400" b="0" i="0" u="none" dirty="0">
                  <a:sym typeface="Symbol" pitchFamily="18" charset="2"/>
                </a:rPr>
                <a:t></a:t>
              </a:r>
              <a:endParaRPr kumimoji="1" lang="zh-CN" altLang="en-US" sz="2400" b="0" i="0" u="none" dirty="0"/>
            </a:p>
          </p:txBody>
        </p:sp>
        <p:sp>
          <p:nvSpPr>
            <p:cNvPr id="134179" name="Text Box 35"/>
            <p:cNvSpPr txBox="1">
              <a:spLocks noChangeArrowheads="1"/>
            </p:cNvSpPr>
            <p:nvPr/>
          </p:nvSpPr>
          <p:spPr bwMode="auto">
            <a:xfrm>
              <a:off x="4836" y="2204"/>
              <a:ext cx="224" cy="298"/>
            </a:xfrm>
            <a:prstGeom prst="rect">
              <a:avLst/>
            </a:prstGeom>
            <a:noFill/>
            <a:ln w="9525">
              <a:noFill/>
              <a:miter lim="800000"/>
              <a:headEnd/>
              <a:tailEnd/>
            </a:ln>
            <a:effectLst/>
          </p:spPr>
          <p:txBody>
            <a:bodyPr wrap="none" anchor="ctr">
              <a:spAutoFit/>
            </a:bodyPr>
            <a:lstStyle/>
            <a:p>
              <a:pPr algn="ctr" eaLnBrk="1" hangingPunct="1">
                <a:buNone/>
              </a:pPr>
              <a:r>
                <a:rPr kumimoji="1" lang="zh-CN" altLang="en-US" sz="2400" b="0" i="0" u="none" dirty="0">
                  <a:sym typeface="Symbol" pitchFamily="18" charset="2"/>
                </a:rPr>
                <a:t></a:t>
              </a:r>
              <a:endParaRPr kumimoji="1" lang="zh-CN" altLang="en-US" sz="2400" b="0" i="0" u="none" dirty="0"/>
            </a:p>
          </p:txBody>
        </p:sp>
        <p:sp>
          <p:nvSpPr>
            <p:cNvPr id="134180" name="Text Box 36"/>
            <p:cNvSpPr txBox="1">
              <a:spLocks noChangeArrowheads="1"/>
            </p:cNvSpPr>
            <p:nvPr/>
          </p:nvSpPr>
          <p:spPr bwMode="auto">
            <a:xfrm>
              <a:off x="1523" y="1916"/>
              <a:ext cx="250" cy="298"/>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a</a:t>
              </a:r>
            </a:p>
          </p:txBody>
        </p:sp>
        <p:sp>
          <p:nvSpPr>
            <p:cNvPr id="134181" name="Text Box 37"/>
            <p:cNvSpPr txBox="1">
              <a:spLocks noChangeArrowheads="1"/>
            </p:cNvSpPr>
            <p:nvPr/>
          </p:nvSpPr>
          <p:spPr bwMode="auto">
            <a:xfrm>
              <a:off x="3397" y="1821"/>
              <a:ext cx="250" cy="298"/>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a</a:t>
              </a:r>
            </a:p>
          </p:txBody>
        </p:sp>
        <p:sp>
          <p:nvSpPr>
            <p:cNvPr id="134182" name="Text Box 38"/>
            <p:cNvSpPr txBox="1">
              <a:spLocks noChangeArrowheads="1"/>
            </p:cNvSpPr>
            <p:nvPr/>
          </p:nvSpPr>
          <p:spPr bwMode="auto">
            <a:xfrm>
              <a:off x="4502" y="1916"/>
              <a:ext cx="250" cy="298"/>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a</a:t>
              </a:r>
            </a:p>
          </p:txBody>
        </p:sp>
        <p:sp>
          <p:nvSpPr>
            <p:cNvPr id="134183" name="Text Box 39"/>
            <p:cNvSpPr txBox="1">
              <a:spLocks noChangeArrowheads="1"/>
            </p:cNvSpPr>
            <p:nvPr/>
          </p:nvSpPr>
          <p:spPr bwMode="auto">
            <a:xfrm>
              <a:off x="2485" y="1821"/>
              <a:ext cx="250" cy="298"/>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a</a:t>
              </a:r>
            </a:p>
          </p:txBody>
        </p:sp>
        <p:cxnSp>
          <p:nvCxnSpPr>
            <p:cNvPr id="134184" name="AutoShape 40"/>
            <p:cNvCxnSpPr>
              <a:cxnSpLocks noChangeShapeType="1"/>
              <a:stCxn id="134162" idx="1"/>
              <a:endCxn id="134162" idx="7"/>
            </p:cNvCxnSpPr>
            <p:nvPr/>
          </p:nvCxnSpPr>
          <p:spPr bwMode="auto">
            <a:xfrm rot="5400000" flipV="1">
              <a:off x="4583" y="2235"/>
              <a:ext cx="1" cy="238"/>
            </a:xfrm>
            <a:prstGeom prst="curvedConnector3">
              <a:avLst>
                <a:gd name="adj1" fmla="val -19300000"/>
              </a:avLst>
            </a:prstGeom>
            <a:noFill/>
            <a:ln w="9525">
              <a:solidFill>
                <a:schemeClr val="tx1"/>
              </a:solidFill>
              <a:round/>
              <a:headEnd/>
              <a:tailEnd type="triangle" w="med" len="med"/>
            </a:ln>
            <a:effectLst/>
          </p:spPr>
        </p:cxnSp>
        <p:cxnSp>
          <p:nvCxnSpPr>
            <p:cNvPr id="134185" name="AutoShape 41"/>
            <p:cNvCxnSpPr>
              <a:cxnSpLocks noChangeShapeType="1"/>
              <a:stCxn id="134162" idx="3"/>
              <a:endCxn id="134162" idx="5"/>
            </p:cNvCxnSpPr>
            <p:nvPr/>
          </p:nvCxnSpPr>
          <p:spPr bwMode="auto">
            <a:xfrm rot="16200000" flipH="1">
              <a:off x="4583" y="2473"/>
              <a:ext cx="1" cy="238"/>
            </a:xfrm>
            <a:prstGeom prst="curvedConnector3">
              <a:avLst>
                <a:gd name="adj1" fmla="val 19300000"/>
              </a:avLst>
            </a:prstGeom>
            <a:noFill/>
            <a:ln w="9525">
              <a:solidFill>
                <a:schemeClr val="tx1"/>
              </a:solidFill>
              <a:round/>
              <a:headEnd/>
              <a:tailEnd type="triangle" w="med" len="med"/>
            </a:ln>
            <a:effectLst/>
          </p:spPr>
        </p:cxnSp>
        <p:sp>
          <p:nvSpPr>
            <p:cNvPr id="134186" name="Text Box 42"/>
            <p:cNvSpPr txBox="1">
              <a:spLocks noChangeArrowheads="1"/>
            </p:cNvSpPr>
            <p:nvPr/>
          </p:nvSpPr>
          <p:spPr bwMode="auto">
            <a:xfrm>
              <a:off x="1471" y="2636"/>
              <a:ext cx="250" cy="298"/>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b</a:t>
              </a:r>
            </a:p>
          </p:txBody>
        </p:sp>
        <p:sp>
          <p:nvSpPr>
            <p:cNvPr id="134187" name="Text Box 43"/>
            <p:cNvSpPr txBox="1">
              <a:spLocks noChangeArrowheads="1"/>
            </p:cNvSpPr>
            <p:nvPr/>
          </p:nvSpPr>
          <p:spPr bwMode="auto">
            <a:xfrm>
              <a:off x="2484" y="2781"/>
              <a:ext cx="250" cy="298"/>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b</a:t>
              </a:r>
            </a:p>
          </p:txBody>
        </p:sp>
        <p:sp>
          <p:nvSpPr>
            <p:cNvPr id="134188" name="Text Box 44"/>
            <p:cNvSpPr txBox="1">
              <a:spLocks noChangeArrowheads="1"/>
            </p:cNvSpPr>
            <p:nvPr/>
          </p:nvSpPr>
          <p:spPr bwMode="auto">
            <a:xfrm>
              <a:off x="3542" y="2734"/>
              <a:ext cx="250" cy="298"/>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b</a:t>
              </a:r>
            </a:p>
          </p:txBody>
        </p:sp>
        <p:sp>
          <p:nvSpPr>
            <p:cNvPr id="134189" name="Text Box 45"/>
            <p:cNvSpPr txBox="1">
              <a:spLocks noChangeArrowheads="1"/>
            </p:cNvSpPr>
            <p:nvPr/>
          </p:nvSpPr>
          <p:spPr bwMode="auto">
            <a:xfrm>
              <a:off x="4501" y="2734"/>
              <a:ext cx="250" cy="298"/>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b</a:t>
              </a:r>
            </a:p>
          </p:txBody>
        </p:sp>
      </p:grpSp>
    </p:spTree>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23232"/>
                                        </p:tgtEl>
                                        <p:attrNameLst>
                                          <p:attrName>style.visibility</p:attrName>
                                        </p:attrNameLst>
                                      </p:cBhvr>
                                      <p:to>
                                        <p:strVal val="visible"/>
                                      </p:to>
                                    </p:set>
                                    <p:anim calcmode="lin" valueType="num">
                                      <p:cBhvr additive="base">
                                        <p:cTn id="7" dur="500" fill="hold"/>
                                        <p:tgtEl>
                                          <p:spTgt spid="223232"/>
                                        </p:tgtEl>
                                        <p:attrNameLst>
                                          <p:attrName>ppt_x</p:attrName>
                                        </p:attrNameLst>
                                      </p:cBhvr>
                                      <p:tavLst>
                                        <p:tav tm="0">
                                          <p:val>
                                            <p:strVal val="0-#ppt_w/2"/>
                                          </p:val>
                                        </p:tav>
                                        <p:tav tm="100000">
                                          <p:val>
                                            <p:strVal val="#ppt_x"/>
                                          </p:val>
                                        </p:tav>
                                      </p:tavLst>
                                    </p:anim>
                                    <p:anim calcmode="lin" valueType="num">
                                      <p:cBhvr additive="base">
                                        <p:cTn id="8" dur="500" fill="hold"/>
                                        <p:tgtEl>
                                          <p:spTgt spid="2232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3233"/>
                                        </p:tgtEl>
                                        <p:attrNameLst>
                                          <p:attrName>style.visibility</p:attrName>
                                        </p:attrNameLst>
                                      </p:cBhvr>
                                      <p:to>
                                        <p:strVal val="visible"/>
                                      </p:to>
                                    </p:set>
                                    <p:anim calcmode="lin" valueType="num">
                                      <p:cBhvr additive="base">
                                        <p:cTn id="13" dur="500" fill="hold"/>
                                        <p:tgtEl>
                                          <p:spTgt spid="223233"/>
                                        </p:tgtEl>
                                        <p:attrNameLst>
                                          <p:attrName>ppt_x</p:attrName>
                                        </p:attrNameLst>
                                      </p:cBhvr>
                                      <p:tavLst>
                                        <p:tav tm="0">
                                          <p:val>
                                            <p:strVal val="#ppt_x"/>
                                          </p:val>
                                        </p:tav>
                                        <p:tav tm="100000">
                                          <p:val>
                                            <p:strVal val="#ppt_x"/>
                                          </p:val>
                                        </p:tav>
                                      </p:tavLst>
                                    </p:anim>
                                    <p:anim calcmode="lin" valueType="num">
                                      <p:cBhvr additive="base">
                                        <p:cTn id="14" dur="500" fill="hold"/>
                                        <p:tgtEl>
                                          <p:spTgt spid="2232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4" name="AutoShape 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2965" name="AutoShape 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2966" name="AutoShape 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2967" name="Text Box 7"/>
          <p:cNvSpPr txBox="1">
            <a:spLocks noChangeArrowheads="1"/>
          </p:cNvSpPr>
          <p:nvPr/>
        </p:nvSpPr>
        <p:spPr bwMode="auto">
          <a:xfrm>
            <a:off x="900113" y="1412875"/>
            <a:ext cx="7489825" cy="1661993"/>
          </a:xfrm>
          <a:prstGeom prst="rect">
            <a:avLst/>
          </a:prstGeom>
          <a:noFill/>
          <a:ln w="9525">
            <a:noFill/>
            <a:miter lim="800000"/>
            <a:headEnd/>
            <a:tailEnd/>
          </a:ln>
          <a:effectLst/>
        </p:spPr>
        <p:txBody>
          <a:bodyPr>
            <a:spAutoFit/>
          </a:bodyPr>
          <a:lstStyle/>
          <a:p>
            <a:pPr>
              <a:buClr>
                <a:srgbClr val="800080"/>
              </a:buClr>
            </a:pPr>
            <a:r>
              <a:rPr lang="en-US" altLang="zh-CN" dirty="0">
                <a:solidFill>
                  <a:srgbClr val="800080"/>
                </a:solidFill>
              </a:rPr>
              <a:t>  </a:t>
            </a:r>
            <a:r>
              <a:rPr lang="zh-CN" altLang="en-US" dirty="0"/>
              <a:t>实例</a:t>
            </a:r>
            <a:r>
              <a:rPr lang="en-US" altLang="zh-CN" dirty="0"/>
              <a:t>:</a:t>
            </a:r>
            <a:r>
              <a:rPr lang="en-US" altLang="zh-CN" b="0" dirty="0"/>
              <a:t> </a:t>
            </a:r>
            <a:r>
              <a:rPr lang="zh-CN" altLang="en-US" dirty="0">
                <a:solidFill>
                  <a:srgbClr val="800080"/>
                </a:solidFill>
              </a:rPr>
              <a:t>某语言词法分析程序的设计</a:t>
            </a:r>
            <a:r>
              <a:rPr lang="zh-CN" altLang="en-US" dirty="0"/>
              <a:t> </a:t>
            </a:r>
          </a:p>
          <a:p>
            <a:pPr lvl="1">
              <a:buClr>
                <a:srgbClr val="800080"/>
              </a:buClr>
              <a:buFont typeface="Symbol" pitchFamily="18" charset="2"/>
              <a:buNone/>
            </a:pPr>
            <a:endParaRPr lang="zh-CN" altLang="en-US" sz="1000" dirty="0">
              <a:latin typeface="楷体_GB2312" pitchFamily="49" charset="-122"/>
            </a:endParaRPr>
          </a:p>
          <a:p>
            <a:pPr lvl="1">
              <a:buClr>
                <a:srgbClr val="800080"/>
              </a:buClr>
              <a:buFont typeface="Symbol" pitchFamily="18" charset="2"/>
              <a:buChar char="-"/>
            </a:pPr>
            <a:r>
              <a:rPr lang="zh-CN" altLang="en-US" sz="2800" dirty="0">
                <a:latin typeface="楷体_GB2312" pitchFamily="49" charset="-122"/>
              </a:rPr>
              <a:t> </a:t>
            </a:r>
            <a:r>
              <a:rPr lang="zh-CN" altLang="en-US" sz="2800" dirty="0" smtClean="0">
                <a:solidFill>
                  <a:srgbClr val="800080"/>
                </a:solidFill>
                <a:latin typeface="楷体_GB2312" pitchFamily="49" charset="-122"/>
              </a:rPr>
              <a:t>词法单位</a:t>
            </a:r>
            <a:endParaRPr lang="en-US" altLang="zh-CN" sz="2800" dirty="0" smtClean="0">
              <a:solidFill>
                <a:srgbClr val="800080"/>
              </a:solidFill>
              <a:latin typeface="楷体_GB2312" pitchFamily="49" charset="-122"/>
            </a:endParaRPr>
          </a:p>
          <a:p>
            <a:pPr lvl="1">
              <a:buClr>
                <a:srgbClr val="800080"/>
              </a:buClr>
              <a:buNone/>
            </a:pPr>
            <a:r>
              <a:rPr lang="zh-CN" altLang="en-US" sz="2800" dirty="0" smtClean="0">
                <a:solidFill>
                  <a:srgbClr val="800080"/>
                </a:solidFill>
                <a:latin typeface="楷体_GB2312" pitchFamily="49" charset="-122"/>
              </a:rPr>
              <a:t>（单词符号）</a:t>
            </a:r>
            <a:endParaRPr lang="zh-CN" altLang="en-US" sz="2800" dirty="0">
              <a:solidFill>
                <a:srgbClr val="800080"/>
              </a:solidFill>
              <a:latin typeface="楷体_GB2312" pitchFamily="49" charset="-122"/>
            </a:endParaRPr>
          </a:p>
        </p:txBody>
      </p:sp>
      <p:sp>
        <p:nvSpPr>
          <p:cNvPr id="552968" name="Rectangle 8"/>
          <p:cNvSpPr>
            <a:spLocks noChangeArrowheads="1"/>
          </p:cNvSpPr>
          <p:nvPr/>
        </p:nvSpPr>
        <p:spPr bwMode="auto">
          <a:xfrm>
            <a:off x="1042988" y="188913"/>
            <a:ext cx="6480175" cy="641350"/>
          </a:xfrm>
          <a:prstGeom prst="rect">
            <a:avLst/>
          </a:prstGeom>
          <a:noFill/>
          <a:ln w="9525" algn="ctr">
            <a:noFill/>
            <a:miter lim="800000"/>
            <a:headEnd/>
            <a:tailEnd/>
          </a:ln>
          <a:effectLst/>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词法分析程序的设计与实现</a:t>
            </a:r>
          </a:p>
        </p:txBody>
      </p:sp>
      <p:sp>
        <p:nvSpPr>
          <p:cNvPr id="552969"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graphicFrame>
        <p:nvGraphicFramePr>
          <p:cNvPr id="552970" name="Object 10"/>
          <p:cNvGraphicFramePr>
            <a:graphicFrameLocks noChangeAspect="1"/>
          </p:cNvGraphicFramePr>
          <p:nvPr/>
        </p:nvGraphicFramePr>
        <p:xfrm>
          <a:off x="1476375" y="4394200"/>
          <a:ext cx="5183188" cy="2081213"/>
        </p:xfrm>
        <a:graphic>
          <a:graphicData uri="http://schemas.openxmlformats.org/presentationml/2006/ole">
            <p:oleObj spid="_x0000_s579586" name="Visio" r:id="rId3" imgW="3890772" imgH="1560271" progId="Visio.Drawing.11">
              <p:embed/>
            </p:oleObj>
          </a:graphicData>
        </a:graphic>
      </p:graphicFrame>
      <p:graphicFrame>
        <p:nvGraphicFramePr>
          <p:cNvPr id="552972" name="Object 12"/>
          <p:cNvGraphicFramePr>
            <a:graphicFrameLocks noChangeAspect="1"/>
          </p:cNvGraphicFramePr>
          <p:nvPr/>
        </p:nvGraphicFramePr>
        <p:xfrm>
          <a:off x="3851275" y="2257425"/>
          <a:ext cx="4897438" cy="1727200"/>
        </p:xfrm>
        <a:graphic>
          <a:graphicData uri="http://schemas.openxmlformats.org/presentationml/2006/ole">
            <p:oleObj spid="_x0000_s579587" name="Visio" r:id="rId4" imgW="2827020" imgH="996391" progId="Visio.Drawing.11">
              <p:embed/>
            </p:oleObj>
          </a:graphicData>
        </a:graphic>
      </p:graphicFrame>
    </p:spTree>
  </p:cSld>
  <p:clrMapOvr>
    <a:masterClrMapping/>
  </p:clrMapOvr>
  <p:transition spd="med" advClick="0">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zh-CN" altLang="en-US"/>
              <a:t>  等价的</a:t>
            </a:r>
            <a:r>
              <a:rPr lang="en-US" altLang="zh-CN"/>
              <a:t>DFA</a:t>
            </a:r>
          </a:p>
        </p:txBody>
      </p:sp>
      <p:sp>
        <p:nvSpPr>
          <p:cNvPr id="88067" name="AutoShape 3">
            <a:hlinkClick r:id="" action="ppaction://hlinkshowjump?jump=previousslide" highlightClick="1"/>
          </p:cNvPr>
          <p:cNvSpPr>
            <a:spLocks noChangeArrowheads="1"/>
          </p:cNvSpPr>
          <p:nvPr/>
        </p:nvSpPr>
        <p:spPr bwMode="auto">
          <a:xfrm>
            <a:off x="6934200" y="5943600"/>
            <a:ext cx="539750" cy="539750"/>
          </a:xfrm>
          <a:prstGeom prst="actionButtonBackPrevious">
            <a:avLst/>
          </a:prstGeom>
          <a:solidFill>
            <a:srgbClr val="00FFFF">
              <a:alpha val="50000"/>
            </a:srgbClr>
          </a:solidFill>
          <a:ln w="9525">
            <a:noFill/>
            <a:miter lim="800000"/>
            <a:headEnd/>
            <a:tailEnd/>
          </a:ln>
          <a:effectLst/>
        </p:spPr>
        <p:txBody>
          <a:bodyPr wrap="none" anchor="ctr"/>
          <a:lstStyle/>
          <a:p>
            <a:endParaRPr lang="zh-CN" altLang="en-US"/>
          </a:p>
        </p:txBody>
      </p:sp>
      <p:sp>
        <p:nvSpPr>
          <p:cNvPr id="88068" name="AutoShape 4">
            <a:hlinkClick r:id="" action="ppaction://hlinkshowjump?jump=nextslide" highlightClick="1"/>
          </p:cNvPr>
          <p:cNvSpPr>
            <a:spLocks noChangeArrowheads="1"/>
          </p:cNvSpPr>
          <p:nvPr/>
        </p:nvSpPr>
        <p:spPr bwMode="auto">
          <a:xfrm>
            <a:off x="7461250" y="5943600"/>
            <a:ext cx="539750" cy="539750"/>
          </a:xfrm>
          <a:prstGeom prst="actionButtonForwardNext">
            <a:avLst/>
          </a:prstGeom>
          <a:solidFill>
            <a:srgbClr val="00FFFF">
              <a:alpha val="50000"/>
            </a:srgbClr>
          </a:solidFill>
          <a:ln w="9525">
            <a:noFill/>
            <a:miter lim="800000"/>
            <a:headEnd/>
            <a:tailEnd/>
          </a:ln>
          <a:effectLst/>
        </p:spPr>
        <p:txBody>
          <a:bodyPr wrap="none" anchor="ctr"/>
          <a:lstStyle/>
          <a:p>
            <a:endParaRPr lang="zh-CN" altLang="en-US"/>
          </a:p>
        </p:txBody>
      </p:sp>
      <p:grpSp>
        <p:nvGrpSpPr>
          <p:cNvPr id="54" name="组合 53"/>
          <p:cNvGrpSpPr/>
          <p:nvPr/>
        </p:nvGrpSpPr>
        <p:grpSpPr>
          <a:xfrm>
            <a:off x="990600" y="1752600"/>
            <a:ext cx="7594600" cy="3967163"/>
            <a:chOff x="990600" y="1752600"/>
            <a:chExt cx="7594600" cy="3967163"/>
          </a:xfrm>
        </p:grpSpPr>
        <p:sp>
          <p:nvSpPr>
            <p:cNvPr id="88069" name="Text Box 5"/>
            <p:cNvSpPr txBox="1">
              <a:spLocks noChangeArrowheads="1"/>
            </p:cNvSpPr>
            <p:nvPr/>
          </p:nvSpPr>
          <p:spPr bwMode="auto">
            <a:xfrm>
              <a:off x="5410200" y="1752600"/>
              <a:ext cx="356188" cy="461665"/>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a</a:t>
              </a:r>
            </a:p>
          </p:txBody>
        </p:sp>
        <p:grpSp>
          <p:nvGrpSpPr>
            <p:cNvPr id="2" name="Group 6"/>
            <p:cNvGrpSpPr>
              <a:grpSpLocks/>
            </p:cNvGrpSpPr>
            <p:nvPr/>
          </p:nvGrpSpPr>
          <p:grpSpPr bwMode="auto">
            <a:xfrm>
              <a:off x="1371600" y="2438400"/>
              <a:ext cx="7213600" cy="3281363"/>
              <a:chOff x="864" y="1536"/>
              <a:chExt cx="4544" cy="2067"/>
            </a:xfrm>
          </p:grpSpPr>
          <p:grpSp>
            <p:nvGrpSpPr>
              <p:cNvPr id="3" name="Group 7"/>
              <p:cNvGrpSpPr>
                <a:grpSpLocks/>
              </p:cNvGrpSpPr>
              <p:nvPr/>
            </p:nvGrpSpPr>
            <p:grpSpPr bwMode="auto">
              <a:xfrm>
                <a:off x="3264" y="1536"/>
                <a:ext cx="432" cy="432"/>
                <a:chOff x="4320" y="2160"/>
                <a:chExt cx="432" cy="432"/>
              </a:xfrm>
            </p:grpSpPr>
            <p:sp>
              <p:nvSpPr>
                <p:cNvPr id="88072" name="Oval 8"/>
                <p:cNvSpPr>
                  <a:spLocks noChangeArrowheads="1"/>
                </p:cNvSpPr>
                <p:nvPr/>
              </p:nvSpPr>
              <p:spPr bwMode="auto">
                <a:xfrm>
                  <a:off x="4320" y="2160"/>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88073" name="Oval 9"/>
                <p:cNvSpPr>
                  <a:spLocks noChangeArrowheads="1"/>
                </p:cNvSpPr>
                <p:nvPr/>
              </p:nvSpPr>
              <p:spPr bwMode="auto">
                <a:xfrm>
                  <a:off x="4368" y="2208"/>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buNone/>
                  </a:pPr>
                  <a:r>
                    <a:rPr kumimoji="1" lang="en-US" altLang="zh-CN" sz="2400" b="0" i="0" u="none" dirty="0"/>
                    <a:t>C</a:t>
                  </a:r>
                </a:p>
              </p:txBody>
            </p:sp>
          </p:grpSp>
          <p:grpSp>
            <p:nvGrpSpPr>
              <p:cNvPr id="4" name="Group 10"/>
              <p:cNvGrpSpPr>
                <a:grpSpLocks/>
              </p:cNvGrpSpPr>
              <p:nvPr/>
            </p:nvGrpSpPr>
            <p:grpSpPr bwMode="auto">
              <a:xfrm>
                <a:off x="3264" y="2784"/>
                <a:ext cx="432" cy="432"/>
                <a:chOff x="3456" y="2688"/>
                <a:chExt cx="432" cy="432"/>
              </a:xfrm>
            </p:grpSpPr>
            <p:sp>
              <p:nvSpPr>
                <p:cNvPr id="88075" name="Oval 11"/>
                <p:cNvSpPr>
                  <a:spLocks noChangeArrowheads="1"/>
                </p:cNvSpPr>
                <p:nvPr/>
              </p:nvSpPr>
              <p:spPr bwMode="auto">
                <a:xfrm>
                  <a:off x="3456"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88076" name="Oval 12"/>
                <p:cNvSpPr>
                  <a:spLocks noChangeArrowheads="1"/>
                </p:cNvSpPr>
                <p:nvPr/>
              </p:nvSpPr>
              <p:spPr bwMode="auto">
                <a:xfrm>
                  <a:off x="3504"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buNone/>
                  </a:pPr>
                  <a:r>
                    <a:rPr kumimoji="1" lang="en-US" altLang="zh-CN" sz="2400" b="0" i="0" u="none" dirty="0"/>
                    <a:t>D</a:t>
                  </a:r>
                </a:p>
              </p:txBody>
            </p:sp>
          </p:grpSp>
          <p:sp>
            <p:nvSpPr>
              <p:cNvPr id="88077" name="Oval 13"/>
              <p:cNvSpPr>
                <a:spLocks noChangeArrowheads="1"/>
              </p:cNvSpPr>
              <p:nvPr/>
            </p:nvSpPr>
            <p:spPr bwMode="auto">
              <a:xfrm>
                <a:off x="1872" y="2784"/>
                <a:ext cx="432" cy="432"/>
              </a:xfrm>
              <a:prstGeom prst="ellipse">
                <a:avLst/>
              </a:prstGeom>
              <a:solidFill>
                <a:schemeClr val="accent1"/>
              </a:solidFill>
              <a:ln w="9525">
                <a:solidFill>
                  <a:schemeClr val="tx1"/>
                </a:solidFill>
                <a:round/>
                <a:headEnd/>
                <a:tailEnd/>
              </a:ln>
              <a:effectLst/>
            </p:spPr>
            <p:txBody>
              <a:bodyPr wrap="none" anchor="ctr"/>
              <a:lstStyle/>
              <a:p>
                <a:pPr algn="ctr" eaLnBrk="1" hangingPunct="1">
                  <a:buNone/>
                </a:pPr>
                <a:r>
                  <a:rPr kumimoji="1" lang="en-US" altLang="zh-CN" sz="2400" b="0" i="0" u="none" dirty="0"/>
                  <a:t>B</a:t>
                </a:r>
              </a:p>
            </p:txBody>
          </p:sp>
          <p:sp>
            <p:nvSpPr>
              <p:cNvPr id="88078" name="Oval 14"/>
              <p:cNvSpPr>
                <a:spLocks noChangeArrowheads="1"/>
              </p:cNvSpPr>
              <p:nvPr/>
            </p:nvSpPr>
            <p:spPr bwMode="auto">
              <a:xfrm>
                <a:off x="1872" y="1536"/>
                <a:ext cx="432" cy="432"/>
              </a:xfrm>
              <a:prstGeom prst="ellipse">
                <a:avLst/>
              </a:prstGeom>
              <a:solidFill>
                <a:schemeClr val="accent1"/>
              </a:solidFill>
              <a:ln w="9525">
                <a:solidFill>
                  <a:schemeClr val="tx1"/>
                </a:solidFill>
                <a:round/>
                <a:headEnd/>
                <a:tailEnd/>
              </a:ln>
              <a:effectLst/>
            </p:spPr>
            <p:txBody>
              <a:bodyPr wrap="none" anchor="ctr"/>
              <a:lstStyle/>
              <a:p>
                <a:pPr algn="ctr" eaLnBrk="1" hangingPunct="1">
                  <a:buNone/>
                </a:pPr>
                <a:r>
                  <a:rPr kumimoji="1" lang="en-US" altLang="zh-CN" sz="2400" b="0" i="0" u="none" dirty="0"/>
                  <a:t>A</a:t>
                </a:r>
              </a:p>
            </p:txBody>
          </p:sp>
          <p:grpSp>
            <p:nvGrpSpPr>
              <p:cNvPr id="5" name="Group 15"/>
              <p:cNvGrpSpPr>
                <a:grpSpLocks/>
              </p:cNvGrpSpPr>
              <p:nvPr/>
            </p:nvGrpSpPr>
            <p:grpSpPr bwMode="auto">
              <a:xfrm>
                <a:off x="4608" y="1536"/>
                <a:ext cx="432" cy="432"/>
                <a:chOff x="3120" y="1536"/>
                <a:chExt cx="432" cy="432"/>
              </a:xfrm>
            </p:grpSpPr>
            <p:sp>
              <p:nvSpPr>
                <p:cNvPr id="88080" name="Oval 16"/>
                <p:cNvSpPr>
                  <a:spLocks noChangeArrowheads="1"/>
                </p:cNvSpPr>
                <p:nvPr/>
              </p:nvSpPr>
              <p:spPr bwMode="auto">
                <a:xfrm>
                  <a:off x="3120" y="1536"/>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88081" name="Oval 17"/>
                <p:cNvSpPr>
                  <a:spLocks noChangeArrowheads="1"/>
                </p:cNvSpPr>
                <p:nvPr/>
              </p:nvSpPr>
              <p:spPr bwMode="auto">
                <a:xfrm>
                  <a:off x="3168" y="158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buNone/>
                  </a:pPr>
                  <a:r>
                    <a:rPr kumimoji="1" lang="en-US" altLang="zh-CN" sz="2400" b="0" i="0" u="none" dirty="0"/>
                    <a:t>E</a:t>
                  </a:r>
                </a:p>
              </p:txBody>
            </p:sp>
          </p:grpSp>
          <p:grpSp>
            <p:nvGrpSpPr>
              <p:cNvPr id="6" name="Group 18"/>
              <p:cNvGrpSpPr>
                <a:grpSpLocks/>
              </p:cNvGrpSpPr>
              <p:nvPr/>
            </p:nvGrpSpPr>
            <p:grpSpPr bwMode="auto">
              <a:xfrm>
                <a:off x="4608" y="2784"/>
                <a:ext cx="432" cy="432"/>
                <a:chOff x="4224" y="2688"/>
                <a:chExt cx="432" cy="432"/>
              </a:xfrm>
            </p:grpSpPr>
            <p:sp>
              <p:nvSpPr>
                <p:cNvPr id="88083" name="Oval 19"/>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88084" name="Oval 20"/>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F</a:t>
                  </a:r>
                </a:p>
              </p:txBody>
            </p:sp>
          </p:grpSp>
          <p:sp>
            <p:nvSpPr>
              <p:cNvPr id="88085" name="Oval 21"/>
              <p:cNvSpPr>
                <a:spLocks noChangeArrowheads="1"/>
              </p:cNvSpPr>
              <p:nvPr/>
            </p:nvSpPr>
            <p:spPr bwMode="auto">
              <a:xfrm>
                <a:off x="864" y="2208"/>
                <a:ext cx="432" cy="432"/>
              </a:xfrm>
              <a:prstGeom prst="ellipse">
                <a:avLst/>
              </a:prstGeom>
              <a:solidFill>
                <a:schemeClr val="accent1"/>
              </a:solidFill>
              <a:ln w="9525">
                <a:solidFill>
                  <a:schemeClr val="tx1"/>
                </a:solidFill>
                <a:round/>
                <a:headEnd/>
                <a:tailEnd/>
              </a:ln>
              <a:effectLst/>
            </p:spPr>
            <p:txBody>
              <a:bodyPr wrap="none" anchor="ctr"/>
              <a:lstStyle/>
              <a:p>
                <a:pPr algn="ctr" eaLnBrk="1" hangingPunct="1">
                  <a:buNone/>
                </a:pPr>
                <a:r>
                  <a:rPr kumimoji="1" lang="en-US" altLang="zh-CN" sz="2400" b="0" i="0" u="none" dirty="0"/>
                  <a:t>S</a:t>
                </a:r>
              </a:p>
            </p:txBody>
          </p:sp>
          <p:cxnSp>
            <p:nvCxnSpPr>
              <p:cNvPr id="88086" name="AutoShape 22"/>
              <p:cNvCxnSpPr>
                <a:cxnSpLocks noChangeShapeType="1"/>
                <a:stCxn id="88085" idx="0"/>
                <a:endCxn id="88078" idx="2"/>
              </p:cNvCxnSpPr>
              <p:nvPr/>
            </p:nvCxnSpPr>
            <p:spPr bwMode="auto">
              <a:xfrm rot="16200000">
                <a:off x="1248" y="1584"/>
                <a:ext cx="456" cy="792"/>
              </a:xfrm>
              <a:prstGeom prst="curvedConnector2">
                <a:avLst/>
              </a:prstGeom>
              <a:noFill/>
              <a:ln w="9525">
                <a:solidFill>
                  <a:schemeClr val="tx1"/>
                </a:solidFill>
                <a:round/>
                <a:headEnd/>
                <a:tailEnd type="triangle" w="med" len="med"/>
              </a:ln>
              <a:effectLst/>
            </p:spPr>
          </p:cxnSp>
          <p:cxnSp>
            <p:nvCxnSpPr>
              <p:cNvPr id="88087" name="AutoShape 23"/>
              <p:cNvCxnSpPr>
                <a:cxnSpLocks noChangeShapeType="1"/>
                <a:stCxn id="88085" idx="4"/>
                <a:endCxn id="88077" idx="2"/>
              </p:cNvCxnSpPr>
              <p:nvPr/>
            </p:nvCxnSpPr>
            <p:spPr bwMode="auto">
              <a:xfrm rot="16200000" flipH="1">
                <a:off x="1296" y="2424"/>
                <a:ext cx="360" cy="792"/>
              </a:xfrm>
              <a:prstGeom prst="curvedConnector2">
                <a:avLst/>
              </a:prstGeom>
              <a:noFill/>
              <a:ln w="9525">
                <a:solidFill>
                  <a:schemeClr val="tx1"/>
                </a:solidFill>
                <a:round/>
                <a:headEnd/>
                <a:tailEnd type="triangle" w="med" len="med"/>
              </a:ln>
              <a:effectLst/>
            </p:spPr>
          </p:cxnSp>
          <p:cxnSp>
            <p:nvCxnSpPr>
              <p:cNvPr id="88088" name="AutoShape 24"/>
              <p:cNvCxnSpPr>
                <a:cxnSpLocks noChangeShapeType="1"/>
                <a:stCxn id="88077" idx="7"/>
                <a:endCxn id="88078" idx="5"/>
              </p:cNvCxnSpPr>
              <p:nvPr/>
            </p:nvCxnSpPr>
            <p:spPr bwMode="auto">
              <a:xfrm rot="16200000">
                <a:off x="1770" y="2376"/>
                <a:ext cx="942" cy="0"/>
              </a:xfrm>
              <a:prstGeom prst="straightConnector1">
                <a:avLst/>
              </a:prstGeom>
              <a:noFill/>
              <a:ln w="9525">
                <a:solidFill>
                  <a:schemeClr val="tx1"/>
                </a:solidFill>
                <a:round/>
                <a:headEnd/>
                <a:tailEnd type="triangle" w="med" len="med"/>
              </a:ln>
              <a:effectLst/>
            </p:spPr>
          </p:cxnSp>
          <p:cxnSp>
            <p:nvCxnSpPr>
              <p:cNvPr id="88089" name="AutoShape 25"/>
              <p:cNvCxnSpPr>
                <a:cxnSpLocks noChangeShapeType="1"/>
                <a:stCxn id="88078" idx="3"/>
                <a:endCxn id="88077" idx="1"/>
              </p:cNvCxnSpPr>
              <p:nvPr/>
            </p:nvCxnSpPr>
            <p:spPr bwMode="auto">
              <a:xfrm rot="5400000">
                <a:off x="1464" y="2376"/>
                <a:ext cx="942" cy="0"/>
              </a:xfrm>
              <a:prstGeom prst="straightConnector1">
                <a:avLst/>
              </a:prstGeom>
              <a:noFill/>
              <a:ln w="9525">
                <a:solidFill>
                  <a:schemeClr val="tx1"/>
                </a:solidFill>
                <a:round/>
                <a:headEnd/>
                <a:tailEnd type="triangle" w="med" len="med"/>
              </a:ln>
              <a:effectLst/>
            </p:spPr>
          </p:cxnSp>
          <p:cxnSp>
            <p:nvCxnSpPr>
              <p:cNvPr id="88090" name="AutoShape 26"/>
              <p:cNvCxnSpPr>
                <a:cxnSpLocks noChangeShapeType="1"/>
                <a:stCxn id="88078" idx="6"/>
                <a:endCxn id="88072" idx="2"/>
              </p:cNvCxnSpPr>
              <p:nvPr/>
            </p:nvCxnSpPr>
            <p:spPr bwMode="auto">
              <a:xfrm>
                <a:off x="2304" y="1752"/>
                <a:ext cx="960" cy="0"/>
              </a:xfrm>
              <a:prstGeom prst="straightConnector1">
                <a:avLst/>
              </a:prstGeom>
              <a:noFill/>
              <a:ln w="9525">
                <a:solidFill>
                  <a:schemeClr val="tx1"/>
                </a:solidFill>
                <a:round/>
                <a:headEnd/>
                <a:tailEnd type="triangle" w="med" len="med"/>
              </a:ln>
              <a:effectLst/>
            </p:spPr>
          </p:cxnSp>
          <p:cxnSp>
            <p:nvCxnSpPr>
              <p:cNvPr id="88091" name="AutoShape 27"/>
              <p:cNvCxnSpPr>
                <a:cxnSpLocks noChangeShapeType="1"/>
                <a:stCxn id="88077" idx="6"/>
                <a:endCxn id="88075" idx="2"/>
              </p:cNvCxnSpPr>
              <p:nvPr/>
            </p:nvCxnSpPr>
            <p:spPr bwMode="auto">
              <a:xfrm>
                <a:off x="2304" y="3000"/>
                <a:ext cx="960" cy="0"/>
              </a:xfrm>
              <a:prstGeom prst="straightConnector1">
                <a:avLst/>
              </a:prstGeom>
              <a:noFill/>
              <a:ln w="9525">
                <a:solidFill>
                  <a:schemeClr val="tx1"/>
                </a:solidFill>
                <a:round/>
                <a:headEnd/>
                <a:tailEnd type="triangle" w="med" len="med"/>
              </a:ln>
              <a:effectLst/>
            </p:spPr>
          </p:cxnSp>
          <p:cxnSp>
            <p:nvCxnSpPr>
              <p:cNvPr id="88092" name="AutoShape 28"/>
              <p:cNvCxnSpPr>
                <a:cxnSpLocks noChangeShapeType="1"/>
                <a:stCxn id="88075" idx="6"/>
                <a:endCxn id="88083" idx="2"/>
              </p:cNvCxnSpPr>
              <p:nvPr/>
            </p:nvCxnSpPr>
            <p:spPr bwMode="auto">
              <a:xfrm>
                <a:off x="3696" y="3000"/>
                <a:ext cx="912" cy="0"/>
              </a:xfrm>
              <a:prstGeom prst="straightConnector1">
                <a:avLst/>
              </a:prstGeom>
              <a:noFill/>
              <a:ln w="9525">
                <a:solidFill>
                  <a:schemeClr val="tx1"/>
                </a:solidFill>
                <a:round/>
                <a:headEnd/>
                <a:tailEnd type="triangle" w="med" len="med"/>
              </a:ln>
              <a:effectLst/>
            </p:spPr>
          </p:cxnSp>
          <p:cxnSp>
            <p:nvCxnSpPr>
              <p:cNvPr id="88093" name="AutoShape 29"/>
              <p:cNvCxnSpPr>
                <a:cxnSpLocks noChangeShapeType="1"/>
                <a:stCxn id="88072" idx="6"/>
                <a:endCxn id="88080" idx="2"/>
              </p:cNvCxnSpPr>
              <p:nvPr/>
            </p:nvCxnSpPr>
            <p:spPr bwMode="auto">
              <a:xfrm>
                <a:off x="3696" y="1752"/>
                <a:ext cx="912" cy="0"/>
              </a:xfrm>
              <a:prstGeom prst="straightConnector1">
                <a:avLst/>
              </a:prstGeom>
              <a:noFill/>
              <a:ln w="9525">
                <a:solidFill>
                  <a:schemeClr val="tx1"/>
                </a:solidFill>
                <a:round/>
                <a:headEnd/>
                <a:tailEnd type="triangle" w="med" len="med"/>
              </a:ln>
              <a:effectLst/>
            </p:spPr>
          </p:cxnSp>
          <p:cxnSp>
            <p:nvCxnSpPr>
              <p:cNvPr id="88094" name="AutoShape 30"/>
              <p:cNvCxnSpPr>
                <a:cxnSpLocks noChangeShapeType="1"/>
                <a:stCxn id="88080" idx="4"/>
                <a:endCxn id="88083" idx="0"/>
              </p:cNvCxnSpPr>
              <p:nvPr/>
            </p:nvCxnSpPr>
            <p:spPr bwMode="auto">
              <a:xfrm rot="5400000">
                <a:off x="4416" y="2376"/>
                <a:ext cx="816" cy="0"/>
              </a:xfrm>
              <a:prstGeom prst="straightConnector1">
                <a:avLst/>
              </a:prstGeom>
              <a:noFill/>
              <a:ln w="9525">
                <a:solidFill>
                  <a:schemeClr val="tx1"/>
                </a:solidFill>
                <a:round/>
                <a:headEnd/>
                <a:tailEnd type="triangle" w="med" len="med"/>
              </a:ln>
              <a:effectLst/>
            </p:spPr>
          </p:cxnSp>
          <p:cxnSp>
            <p:nvCxnSpPr>
              <p:cNvPr id="88095" name="AutoShape 31"/>
              <p:cNvCxnSpPr>
                <a:cxnSpLocks noChangeShapeType="1"/>
                <a:stCxn id="88083" idx="6"/>
                <a:endCxn id="88080" idx="6"/>
              </p:cNvCxnSpPr>
              <p:nvPr/>
            </p:nvCxnSpPr>
            <p:spPr bwMode="auto">
              <a:xfrm flipV="1">
                <a:off x="5040" y="1752"/>
                <a:ext cx="1" cy="1248"/>
              </a:xfrm>
              <a:prstGeom prst="curvedConnector3">
                <a:avLst>
                  <a:gd name="adj1" fmla="val 14400000"/>
                </a:avLst>
              </a:prstGeom>
              <a:noFill/>
              <a:ln w="9525">
                <a:solidFill>
                  <a:schemeClr val="tx1"/>
                </a:solidFill>
                <a:round/>
                <a:headEnd/>
                <a:tailEnd type="triangle" w="med" len="med"/>
              </a:ln>
              <a:effectLst/>
            </p:spPr>
          </p:cxnSp>
          <p:cxnSp>
            <p:nvCxnSpPr>
              <p:cNvPr id="88096" name="AutoShape 32"/>
              <p:cNvCxnSpPr>
                <a:cxnSpLocks noChangeShapeType="1"/>
                <a:stCxn id="88072" idx="1"/>
                <a:endCxn id="88073" idx="7"/>
              </p:cNvCxnSpPr>
              <p:nvPr/>
            </p:nvCxnSpPr>
            <p:spPr bwMode="auto">
              <a:xfrm rot="5400000" flipV="1">
                <a:off x="3446" y="1480"/>
                <a:ext cx="34" cy="272"/>
              </a:xfrm>
              <a:prstGeom prst="curvedConnector3">
                <a:avLst>
                  <a:gd name="adj1" fmla="val -608824"/>
                </a:avLst>
              </a:prstGeom>
              <a:noFill/>
              <a:ln w="9525">
                <a:solidFill>
                  <a:schemeClr val="tx1"/>
                </a:solidFill>
                <a:round/>
                <a:headEnd/>
                <a:tailEnd type="triangle" w="med" len="med"/>
              </a:ln>
              <a:effectLst/>
            </p:spPr>
          </p:cxnSp>
          <p:cxnSp>
            <p:nvCxnSpPr>
              <p:cNvPr id="88097" name="AutoShape 33"/>
              <p:cNvCxnSpPr>
                <a:cxnSpLocks noChangeShapeType="1"/>
                <a:stCxn id="88075" idx="3"/>
                <a:endCxn id="88075" idx="5"/>
              </p:cNvCxnSpPr>
              <p:nvPr/>
            </p:nvCxnSpPr>
            <p:spPr bwMode="auto">
              <a:xfrm rot="16200000" flipH="1">
                <a:off x="3479" y="3001"/>
                <a:ext cx="1" cy="306"/>
              </a:xfrm>
              <a:prstGeom prst="curvedConnector3">
                <a:avLst>
                  <a:gd name="adj1" fmla="val 20700000"/>
                </a:avLst>
              </a:prstGeom>
              <a:noFill/>
              <a:ln w="9525">
                <a:solidFill>
                  <a:schemeClr val="tx1"/>
                </a:solidFill>
                <a:round/>
                <a:headEnd/>
                <a:tailEnd type="triangle" w="med" len="med"/>
              </a:ln>
              <a:effectLst/>
            </p:spPr>
          </p:cxnSp>
          <p:sp>
            <p:nvSpPr>
              <p:cNvPr id="88098" name="Text Box 34"/>
              <p:cNvSpPr txBox="1">
                <a:spLocks noChangeArrowheads="1"/>
              </p:cNvSpPr>
              <p:nvPr/>
            </p:nvSpPr>
            <p:spPr bwMode="auto">
              <a:xfrm>
                <a:off x="5184" y="2304"/>
                <a:ext cx="224" cy="291"/>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b</a:t>
                </a:r>
              </a:p>
            </p:txBody>
          </p:sp>
          <p:sp>
            <p:nvSpPr>
              <p:cNvPr id="88099" name="Text Box 35"/>
              <p:cNvSpPr txBox="1">
                <a:spLocks noChangeArrowheads="1"/>
              </p:cNvSpPr>
              <p:nvPr/>
            </p:nvSpPr>
            <p:spPr bwMode="auto">
              <a:xfrm>
                <a:off x="1200" y="1632"/>
                <a:ext cx="224" cy="291"/>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a</a:t>
                </a:r>
              </a:p>
            </p:txBody>
          </p:sp>
          <p:sp>
            <p:nvSpPr>
              <p:cNvPr id="88100" name="Text Box 36"/>
              <p:cNvSpPr txBox="1">
                <a:spLocks noChangeArrowheads="1"/>
              </p:cNvSpPr>
              <p:nvPr/>
            </p:nvSpPr>
            <p:spPr bwMode="auto">
              <a:xfrm>
                <a:off x="2208" y="2256"/>
                <a:ext cx="224" cy="291"/>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a</a:t>
                </a:r>
              </a:p>
            </p:txBody>
          </p:sp>
          <p:sp>
            <p:nvSpPr>
              <p:cNvPr id="88101" name="Text Box 37"/>
              <p:cNvSpPr txBox="1">
                <a:spLocks noChangeArrowheads="1"/>
              </p:cNvSpPr>
              <p:nvPr/>
            </p:nvSpPr>
            <p:spPr bwMode="auto">
              <a:xfrm>
                <a:off x="2736" y="1536"/>
                <a:ext cx="224" cy="291"/>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a</a:t>
                </a:r>
              </a:p>
            </p:txBody>
          </p:sp>
          <p:sp>
            <p:nvSpPr>
              <p:cNvPr id="88102" name="Text Box 38"/>
              <p:cNvSpPr txBox="1">
                <a:spLocks noChangeArrowheads="1"/>
              </p:cNvSpPr>
              <p:nvPr/>
            </p:nvSpPr>
            <p:spPr bwMode="auto">
              <a:xfrm>
                <a:off x="4656" y="2256"/>
                <a:ext cx="224" cy="291"/>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a</a:t>
                </a:r>
              </a:p>
            </p:txBody>
          </p:sp>
          <p:sp>
            <p:nvSpPr>
              <p:cNvPr id="88103" name="Text Box 39"/>
              <p:cNvSpPr txBox="1">
                <a:spLocks noChangeArrowheads="1"/>
              </p:cNvSpPr>
              <p:nvPr/>
            </p:nvSpPr>
            <p:spPr bwMode="auto">
              <a:xfrm>
                <a:off x="4176" y="2928"/>
                <a:ext cx="224" cy="291"/>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a</a:t>
                </a:r>
              </a:p>
            </p:txBody>
          </p:sp>
          <p:sp>
            <p:nvSpPr>
              <p:cNvPr id="88104" name="Text Box 40"/>
              <p:cNvSpPr txBox="1">
                <a:spLocks noChangeArrowheads="1"/>
              </p:cNvSpPr>
              <p:nvPr/>
            </p:nvSpPr>
            <p:spPr bwMode="auto">
              <a:xfrm>
                <a:off x="1344" y="2880"/>
                <a:ext cx="224" cy="291"/>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b</a:t>
                </a:r>
              </a:p>
            </p:txBody>
          </p:sp>
          <p:sp>
            <p:nvSpPr>
              <p:cNvPr id="88105" name="Text Box 41"/>
              <p:cNvSpPr txBox="1">
                <a:spLocks noChangeArrowheads="1"/>
              </p:cNvSpPr>
              <p:nvPr/>
            </p:nvSpPr>
            <p:spPr bwMode="auto">
              <a:xfrm>
                <a:off x="1728" y="2304"/>
                <a:ext cx="224" cy="291"/>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b</a:t>
                </a:r>
              </a:p>
            </p:txBody>
          </p:sp>
          <p:sp>
            <p:nvSpPr>
              <p:cNvPr id="88106" name="Text Box 42"/>
              <p:cNvSpPr txBox="1">
                <a:spLocks noChangeArrowheads="1"/>
              </p:cNvSpPr>
              <p:nvPr/>
            </p:nvSpPr>
            <p:spPr bwMode="auto">
              <a:xfrm>
                <a:off x="2784" y="2976"/>
                <a:ext cx="224" cy="291"/>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b</a:t>
                </a:r>
              </a:p>
            </p:txBody>
          </p:sp>
          <p:sp>
            <p:nvSpPr>
              <p:cNvPr id="88107" name="Text Box 43"/>
              <p:cNvSpPr txBox="1">
                <a:spLocks noChangeArrowheads="1"/>
              </p:cNvSpPr>
              <p:nvPr/>
            </p:nvSpPr>
            <p:spPr bwMode="auto">
              <a:xfrm>
                <a:off x="4080" y="1536"/>
                <a:ext cx="224" cy="291"/>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b</a:t>
                </a:r>
              </a:p>
            </p:txBody>
          </p:sp>
          <p:sp>
            <p:nvSpPr>
              <p:cNvPr id="88108" name="Text Box 44"/>
              <p:cNvSpPr txBox="1">
                <a:spLocks noChangeArrowheads="1"/>
              </p:cNvSpPr>
              <p:nvPr/>
            </p:nvSpPr>
            <p:spPr bwMode="auto">
              <a:xfrm>
                <a:off x="3408" y="3312"/>
                <a:ext cx="224" cy="291"/>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b</a:t>
                </a:r>
              </a:p>
            </p:txBody>
          </p:sp>
        </p:grpSp>
        <p:sp>
          <p:nvSpPr>
            <p:cNvPr id="88109" name="AutoShape 45"/>
            <p:cNvSpPr>
              <a:spLocks noChangeArrowheads="1"/>
            </p:cNvSpPr>
            <p:nvPr/>
          </p:nvSpPr>
          <p:spPr bwMode="auto">
            <a:xfrm>
              <a:off x="1143000" y="3810000"/>
              <a:ext cx="76200" cy="762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88110" name="AutoShape 46"/>
            <p:cNvSpPr>
              <a:spLocks noChangeArrowheads="1"/>
            </p:cNvSpPr>
            <p:nvPr/>
          </p:nvSpPr>
          <p:spPr bwMode="auto">
            <a:xfrm>
              <a:off x="990600" y="3675063"/>
              <a:ext cx="415925" cy="381000"/>
            </a:xfrm>
            <a:prstGeom prst="rightArrow">
              <a:avLst>
                <a:gd name="adj1" fmla="val 50000"/>
                <a:gd name="adj2" fmla="val 27292"/>
              </a:avLst>
            </a:prstGeom>
            <a:solidFill>
              <a:schemeClr val="accent1"/>
            </a:solidFill>
            <a:ln w="9525">
              <a:solidFill>
                <a:schemeClr val="tx1"/>
              </a:solidFill>
              <a:miter lim="800000"/>
              <a:headEnd/>
              <a:tailEnd/>
            </a:ln>
            <a:effectLst/>
          </p:spPr>
          <p:txBody>
            <a:bodyPr wrap="none" anchor="ctr"/>
            <a:lstStyle/>
            <a:p>
              <a:endParaRPr lang="zh-CN" altLang="en-US"/>
            </a:p>
          </p:txBody>
        </p:sp>
        <p:cxnSp>
          <p:nvCxnSpPr>
            <p:cNvPr id="88111" name="AutoShape 47"/>
            <p:cNvCxnSpPr>
              <a:cxnSpLocks noChangeShapeType="1"/>
              <a:stCxn id="88084" idx="1"/>
              <a:endCxn id="88073" idx="5"/>
            </p:cNvCxnSpPr>
            <p:nvPr/>
          </p:nvCxnSpPr>
          <p:spPr bwMode="auto">
            <a:xfrm flipH="1" flipV="1">
              <a:off x="5713413" y="2970213"/>
              <a:ext cx="1755775" cy="1603375"/>
            </a:xfrm>
            <a:prstGeom prst="straightConnector1">
              <a:avLst/>
            </a:prstGeom>
            <a:noFill/>
            <a:ln w="9525">
              <a:solidFill>
                <a:schemeClr val="tx1"/>
              </a:solidFill>
              <a:round/>
              <a:headEnd/>
              <a:tailEnd type="triangle" w="lg" len="lg"/>
            </a:ln>
            <a:effectLst/>
          </p:spPr>
        </p:cxnSp>
        <p:cxnSp>
          <p:nvCxnSpPr>
            <p:cNvPr id="88112" name="AutoShape 48"/>
            <p:cNvCxnSpPr>
              <a:cxnSpLocks noChangeShapeType="1"/>
              <a:stCxn id="88081" idx="3"/>
              <a:endCxn id="88076" idx="7"/>
            </p:cNvCxnSpPr>
            <p:nvPr/>
          </p:nvCxnSpPr>
          <p:spPr bwMode="auto">
            <a:xfrm flipH="1">
              <a:off x="5713413" y="2970213"/>
              <a:ext cx="1755775" cy="1603375"/>
            </a:xfrm>
            <a:prstGeom prst="straightConnector1">
              <a:avLst/>
            </a:prstGeom>
            <a:noFill/>
            <a:ln w="9525">
              <a:solidFill>
                <a:schemeClr val="tx1"/>
              </a:solidFill>
              <a:round/>
              <a:headEnd/>
              <a:tailEnd type="triangle" w="lg" len="lg"/>
            </a:ln>
            <a:effectLst/>
          </p:spPr>
        </p:cxnSp>
        <p:sp>
          <p:nvSpPr>
            <p:cNvPr id="88113" name="Text Box 49"/>
            <p:cNvSpPr txBox="1">
              <a:spLocks noChangeArrowheads="1"/>
            </p:cNvSpPr>
            <p:nvPr/>
          </p:nvSpPr>
          <p:spPr bwMode="auto">
            <a:xfrm>
              <a:off x="5867400" y="3200400"/>
              <a:ext cx="356188" cy="461665"/>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a</a:t>
              </a:r>
            </a:p>
          </p:txBody>
        </p:sp>
        <p:sp>
          <p:nvSpPr>
            <p:cNvPr id="88114" name="Text Box 50"/>
            <p:cNvSpPr txBox="1">
              <a:spLocks noChangeArrowheads="1"/>
            </p:cNvSpPr>
            <p:nvPr/>
          </p:nvSpPr>
          <p:spPr bwMode="auto">
            <a:xfrm>
              <a:off x="5943600" y="3962400"/>
              <a:ext cx="356188" cy="461665"/>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b</a:t>
              </a:r>
            </a:p>
          </p:txBody>
        </p:sp>
        <p:grpSp>
          <p:nvGrpSpPr>
            <p:cNvPr id="7" name="Group 51"/>
            <p:cNvGrpSpPr>
              <a:grpSpLocks/>
            </p:cNvGrpSpPr>
            <p:nvPr/>
          </p:nvGrpSpPr>
          <p:grpSpPr bwMode="auto">
            <a:xfrm>
              <a:off x="7315200" y="4419600"/>
              <a:ext cx="685800" cy="685800"/>
              <a:chOff x="4224" y="2688"/>
              <a:chExt cx="432" cy="432"/>
            </a:xfrm>
          </p:grpSpPr>
          <p:sp>
            <p:nvSpPr>
              <p:cNvPr id="88116" name="Oval 52"/>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88117" name="Oval 53"/>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buNone/>
                </a:pPr>
                <a:r>
                  <a:rPr kumimoji="1" lang="en-US" altLang="zh-CN" sz="2400" b="0" i="0" u="none" dirty="0"/>
                  <a:t>F</a:t>
                </a:r>
              </a:p>
            </p:txBody>
          </p:sp>
        </p:grpSp>
      </p:grpSp>
    </p:spTree>
  </p:cSld>
  <p:clrMapOvr>
    <a:masterClrMapping/>
  </p:clrMapOvr>
  <p:transition spd="med" advClick="0">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1571604" y="428604"/>
            <a:ext cx="6043626" cy="796908"/>
          </a:xfrm>
        </p:spPr>
        <p:txBody>
          <a:bodyPr/>
          <a:lstStyle/>
          <a:p>
            <a:r>
              <a:rPr lang="zh-CN" altLang="en-US" dirty="0"/>
              <a:t>确定有穷自动机的化简</a:t>
            </a:r>
            <a:br>
              <a:rPr lang="zh-CN" altLang="en-US" dirty="0"/>
            </a:br>
            <a:endParaRPr lang="zh-CN" altLang="en-US" dirty="0"/>
          </a:p>
        </p:txBody>
      </p:sp>
      <p:sp>
        <p:nvSpPr>
          <p:cNvPr id="178179" name="Rectangle 3"/>
          <p:cNvSpPr>
            <a:spLocks noGrp="1" noChangeArrowheads="1"/>
          </p:cNvSpPr>
          <p:nvPr>
            <p:ph type="body" idx="1"/>
          </p:nvPr>
        </p:nvSpPr>
        <p:spPr/>
        <p:txBody>
          <a:bodyPr/>
          <a:lstStyle/>
          <a:p>
            <a:pPr>
              <a:lnSpc>
                <a:spcPct val="90000"/>
              </a:lnSpc>
              <a:buFont typeface="Monotype Sorts" pitchFamily="2" charset="2"/>
              <a:buNone/>
            </a:pPr>
            <a:r>
              <a:rPr lang="zh-CN" altLang="en-US" sz="2800" dirty="0"/>
              <a:t>   说一个有穷自动机是化简了的，即是说，它没有多余状态并且它的状态中没有两个是互相等价的。一个有穷自动机可以通过消除多余状态和合并等价状态而转换成一个最小的与之等价的有穷自动机。</a:t>
            </a:r>
          </a:p>
          <a:p>
            <a:pPr>
              <a:lnSpc>
                <a:spcPct val="90000"/>
              </a:lnSpc>
              <a:buFont typeface="Monotype Sorts" pitchFamily="2" charset="2"/>
              <a:buNone/>
            </a:pPr>
            <a:r>
              <a:rPr lang="zh-CN" altLang="en-US" sz="2800" dirty="0"/>
              <a:t>   所谓有穷自动机的多余状态，是指这样的状态：从自动机的开始状态出发，任何输入串也不能到达的那个状态；或者从这个状态没有通路到达终态。</a:t>
            </a:r>
          </a:p>
          <a:p>
            <a:pPr>
              <a:lnSpc>
                <a:spcPct val="90000"/>
              </a:lnSpc>
              <a:buFont typeface="Monotype Sorts" pitchFamily="2" charset="2"/>
              <a:buNone/>
            </a:pPr>
            <a:r>
              <a:rPr lang="zh-CN" altLang="en-US" sz="2800" dirty="0">
                <a:latin typeface="Arial"/>
              </a:rPr>
              <a:t> </a:t>
            </a:r>
            <a:endParaRPr lang="zh-CN" altLang="en-US" sz="2800" dirty="0"/>
          </a:p>
          <a:p>
            <a:pPr>
              <a:lnSpc>
                <a:spcPct val="90000"/>
              </a:lnSpc>
            </a:pPr>
            <a:endParaRPr lang="zh-CN" altLang="en-US" sz="2800" dirty="0"/>
          </a:p>
        </p:txBody>
      </p:sp>
    </p:spTree>
  </p:cSld>
  <p:clrMapOvr>
    <a:masterClrMapping/>
  </p:clrMapOvr>
  <p:transition spd="med" advClick="0">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857224" y="1928802"/>
            <a:ext cx="7772400" cy="2228850"/>
          </a:xfrm>
          <a:prstGeom prst="rect">
            <a:avLst/>
          </a:prstGeom>
          <a:noFill/>
          <a:ln w="9525">
            <a:noFill/>
            <a:miter lim="800000"/>
            <a:headEnd/>
            <a:tailEnd/>
          </a:ln>
          <a:effectLst/>
        </p:spPr>
        <p:txBody>
          <a:bodyPr>
            <a:spAutoFit/>
          </a:bodyPr>
          <a:lstStyle/>
          <a:p>
            <a:pPr>
              <a:spcBef>
                <a:spcPct val="50000"/>
              </a:spcBef>
            </a:pPr>
            <a:r>
              <a:rPr lang="en-US" altLang="zh-CN" sz="2800" dirty="0">
                <a:latin typeface="Verdana" pitchFamily="34" charset="0"/>
              </a:rPr>
              <a:t>1</a:t>
            </a:r>
            <a:r>
              <a:rPr lang="zh-CN" altLang="en-US" sz="2800" dirty="0">
                <a:latin typeface="Verdana" pitchFamily="34" charset="0"/>
              </a:rPr>
              <a:t>、多余状态的概念：</a:t>
            </a:r>
          </a:p>
          <a:p>
            <a:pPr>
              <a:spcBef>
                <a:spcPct val="50000"/>
              </a:spcBef>
            </a:pPr>
            <a:r>
              <a:rPr lang="zh-CN" altLang="en-US" sz="2800" dirty="0"/>
              <a:t>        从该自动机的开始状态出发，任何输入串也不能到达的那个状态。</a:t>
            </a:r>
          </a:p>
          <a:p>
            <a:pPr>
              <a:spcBef>
                <a:spcPct val="50000"/>
              </a:spcBef>
            </a:pPr>
            <a:r>
              <a:rPr lang="zh-CN" altLang="en-US" sz="2800" dirty="0"/>
              <a:t>        下图中的哪些状态是多余的？</a:t>
            </a:r>
          </a:p>
        </p:txBody>
      </p:sp>
    </p:spTree>
  </p:cSld>
  <p:clrMapOvr>
    <a:masterClrMapping/>
  </p:clrMapOvr>
  <p:transition spd="med" advClick="0">
    <p:wipe dir="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2514" name="Group 2"/>
          <p:cNvGraphicFramePr>
            <a:graphicFrameLocks noGrp="1"/>
          </p:cNvGraphicFramePr>
          <p:nvPr/>
        </p:nvGraphicFramePr>
        <p:xfrm>
          <a:off x="571472" y="1000108"/>
          <a:ext cx="3581400" cy="5181600"/>
        </p:xfrm>
        <a:graphic>
          <a:graphicData uri="http://schemas.openxmlformats.org/drawingml/2006/table">
            <a:tbl>
              <a:tblPr/>
              <a:tblGrid>
                <a:gridCol w="914400"/>
                <a:gridCol w="990600"/>
                <a:gridCol w="1066800"/>
                <a:gridCol w="609600"/>
              </a:tblGrid>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smtClean="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w="12700" cap="flat" cmpd="sng" algn="ctr">
                      <a:solidFill>
                        <a:schemeClr val="tx1"/>
                      </a:solidFill>
                      <a:prstDash val="solid"/>
                      <a:miter lim="800000"/>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miter lim="800000"/>
                      <a:headEnd type="none" w="med" len="med"/>
                      <a:tailEnd type="none" w="med" len="med"/>
                    </a:lnL>
                    <a:lnR cap="flat">
                      <a:noFill/>
                    </a:lnR>
                    <a:lnT cap="flat">
                      <a:noFill/>
                    </a:lnT>
                    <a:lnB>
                      <a:noFill/>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0</a:t>
                      </a:r>
                    </a:p>
                  </a:txBody>
                  <a:tcPr horzOverflow="overflow">
                    <a:lnL w="12700" cap="flat" cmpd="sng" algn="ctr">
                      <a:solidFill>
                        <a:schemeClr val="tx1"/>
                      </a:solidFill>
                      <a:prstDash val="solid"/>
                      <a:miter lim="800000"/>
                      <a:headEnd type="none" w="med" len="med"/>
                      <a:tailEnd type="none" w="med" len="med"/>
                    </a:lnL>
                    <a:lnR cap="flat">
                      <a:noFill/>
                    </a:lnR>
                    <a:lnT>
                      <a:noFill/>
                    </a:lnT>
                    <a:lnB>
                      <a:noFill/>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chemeClr val="tx1"/>
                          </a:solidFill>
                          <a:effectLst/>
                          <a:latin typeface="Times New Roman" pitchFamily="18" charset="0"/>
                          <a:ea typeface="黑体" pitchFamily="2" charset="-122"/>
                        </a:rPr>
                        <a:t>S7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1</a:t>
                      </a:r>
                    </a:p>
                  </a:txBody>
                  <a:tcPr horzOverflow="overflow">
                    <a:lnL w="12700" cap="flat" cmpd="sng" algn="ctr">
                      <a:solidFill>
                        <a:schemeClr val="tx1"/>
                      </a:solidFill>
                      <a:prstDash val="solid"/>
                      <a:miter lim="800000"/>
                      <a:headEnd type="none" w="med" len="med"/>
                      <a:tailEnd type="none" w="med" len="med"/>
                    </a:lnL>
                    <a:lnR cap="flat">
                      <a:noFill/>
                    </a:lnR>
                    <a:lnT>
                      <a:noFill/>
                    </a:lnT>
                    <a:lnB>
                      <a:noFill/>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1</a:t>
                      </a:r>
                    </a:p>
                  </a:txBody>
                  <a:tcPr horzOverflow="overflow">
                    <a:lnL w="12700" cap="flat" cmpd="sng" algn="ctr">
                      <a:solidFill>
                        <a:schemeClr val="tx1"/>
                      </a:solidFill>
                      <a:prstDash val="solid"/>
                      <a:miter lim="800000"/>
                      <a:headEnd type="none" w="med" len="med"/>
                      <a:tailEnd type="none" w="med" len="med"/>
                    </a:lnL>
                    <a:lnR cap="flat">
                      <a:noFill/>
                    </a:lnR>
                    <a:lnT>
                      <a:noFill/>
                    </a:lnT>
                    <a:lnB>
                      <a:noFill/>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0</a:t>
                      </a:r>
                    </a:p>
                  </a:txBody>
                  <a:tcPr horzOverflow="overflow">
                    <a:lnL w="12700" cap="flat" cmpd="sng" algn="ctr">
                      <a:solidFill>
                        <a:schemeClr val="tx1"/>
                      </a:solidFill>
                      <a:prstDash val="solid"/>
                      <a:miter lim="800000"/>
                      <a:headEnd type="none" w="med" len="med"/>
                      <a:tailEnd type="none" w="med" len="med"/>
                    </a:lnL>
                    <a:lnR cap="flat">
                      <a:noFill/>
                    </a:lnR>
                    <a:lnT>
                      <a:noFill/>
                    </a:lnT>
                    <a:lnB>
                      <a:noFill/>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chemeClr val="tx1"/>
                          </a:solidFill>
                          <a:effectLst/>
                          <a:latin typeface="Times New Roman" pitchFamily="18" charset="0"/>
                          <a:ea typeface="黑体" pitchFamily="2" charset="-122"/>
                        </a:rPr>
                        <a:t>S6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0</a:t>
                      </a:r>
                    </a:p>
                  </a:txBody>
                  <a:tcPr horzOverflow="overflow">
                    <a:lnL w="12700" cap="flat" cmpd="sng" algn="ctr">
                      <a:solidFill>
                        <a:schemeClr val="tx1"/>
                      </a:solidFill>
                      <a:prstDash val="solid"/>
                      <a:miter lim="800000"/>
                      <a:headEnd type="none" w="med" len="med"/>
                      <a:tailEnd type="none" w="med" len="med"/>
                    </a:lnL>
                    <a:lnR cap="flat">
                      <a:noFill/>
                    </a:lnR>
                    <a:lnT>
                      <a:noFill/>
                    </a:lnT>
                    <a:lnB>
                      <a:noFill/>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0</a:t>
                      </a:r>
                    </a:p>
                  </a:txBody>
                  <a:tcPr horzOverflow="overflow">
                    <a:lnL w="12700" cap="flat" cmpd="sng" algn="ctr">
                      <a:solidFill>
                        <a:schemeClr val="tx1"/>
                      </a:solidFill>
                      <a:prstDash val="solid"/>
                      <a:miter lim="800000"/>
                      <a:headEnd type="none" w="med" len="med"/>
                      <a:tailEnd type="none" w="med" len="med"/>
                    </a:lnL>
                    <a:lnR cap="flat">
                      <a:noFill/>
                    </a:lnR>
                    <a:lnT>
                      <a:noFill/>
                    </a:lnT>
                    <a:lnB>
                      <a:noFill/>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1</a:t>
                      </a:r>
                    </a:p>
                  </a:txBody>
                  <a:tcPr horzOverflow="overflow">
                    <a:lnL w="12700" cap="flat" cmpd="sng" algn="ctr">
                      <a:solidFill>
                        <a:schemeClr val="tx1"/>
                      </a:solidFill>
                      <a:prstDash val="solid"/>
                      <a:miter lim="800000"/>
                      <a:headEnd type="none" w="med" len="med"/>
                      <a:tailEnd type="none" w="med" len="med"/>
                    </a:lnL>
                    <a:lnR cap="flat">
                      <a:noFill/>
                    </a:lnR>
                    <a:lnT>
                      <a:noFill/>
                    </a:lnT>
                    <a:lnB>
                      <a:noFill/>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1</a:t>
                      </a:r>
                    </a:p>
                  </a:txBody>
                  <a:tcPr horzOverflow="overflow">
                    <a:lnL w="12700" cap="flat" cmpd="sng" algn="ctr">
                      <a:solidFill>
                        <a:schemeClr val="tx1"/>
                      </a:solidFill>
                      <a:prstDash val="solid"/>
                      <a:miter lim="800000"/>
                      <a:headEnd type="none" w="med" len="med"/>
                      <a:tailEnd type="none" w="med" len="med"/>
                    </a:lnL>
                    <a:lnR cap="flat">
                      <a:noFill/>
                    </a:lnR>
                    <a:lnT>
                      <a:noFill/>
                    </a:lnT>
                    <a:lnB>
                      <a:noFill/>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S8</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chemeClr val="tx1"/>
                          </a:solidFill>
                          <a:effectLst/>
                          <a:latin typeface="Times New Roman" pitchFamily="18" charset="0"/>
                          <a:ea typeface="黑体" pitchFamily="2" charset="-122"/>
                        </a:rPr>
                        <a:t>0</a:t>
                      </a:r>
                    </a:p>
                  </a:txBody>
                  <a:tcPr horzOverflow="overflow">
                    <a:lnL w="12700" cap="flat" cmpd="sng" algn="ctr">
                      <a:solidFill>
                        <a:schemeClr val="tx1"/>
                      </a:solidFill>
                      <a:prstDash val="solid"/>
                      <a:miter lim="800000"/>
                      <a:headEnd type="none" w="med" len="med"/>
                      <a:tailEnd type="none" w="med" len="med"/>
                    </a:lnL>
                    <a:lnR cap="flat">
                      <a:noFill/>
                    </a:lnR>
                    <a:lnT>
                      <a:noFill/>
                    </a:lnT>
                    <a:lnB cap="flat">
                      <a:noFill/>
                    </a:lnB>
                    <a:lnTlToBr>
                      <a:noFill/>
                    </a:lnTlToBr>
                    <a:lnBlToTr>
                      <a:noFill/>
                    </a:lnBlToTr>
                    <a:noFill/>
                  </a:tcPr>
                </a:tc>
              </a:tr>
            </a:tbl>
          </a:graphicData>
        </a:graphic>
      </p:graphicFrame>
      <p:sp>
        <p:nvSpPr>
          <p:cNvPr id="192634" name="Text Box 122"/>
          <p:cNvSpPr txBox="1">
            <a:spLocks noChangeArrowheads="1"/>
          </p:cNvSpPr>
          <p:nvPr/>
        </p:nvSpPr>
        <p:spPr bwMode="auto">
          <a:xfrm>
            <a:off x="4500562" y="1214422"/>
            <a:ext cx="3429000" cy="457200"/>
          </a:xfrm>
          <a:prstGeom prst="rect">
            <a:avLst/>
          </a:prstGeom>
          <a:noFill/>
          <a:ln w="9525">
            <a:noFill/>
            <a:miter lim="800000"/>
            <a:headEnd/>
            <a:tailEnd/>
          </a:ln>
          <a:effectLst/>
        </p:spPr>
        <p:txBody>
          <a:bodyPr>
            <a:spAutoFit/>
          </a:bodyPr>
          <a:lstStyle/>
          <a:p>
            <a:pPr>
              <a:spcBef>
                <a:spcPct val="50000"/>
              </a:spcBef>
            </a:pPr>
            <a:r>
              <a:rPr lang="zh-CN" altLang="en-US" dirty="0">
                <a:latin typeface="Verdana" pitchFamily="34" charset="0"/>
              </a:rPr>
              <a:t>化简后的结果：</a:t>
            </a:r>
          </a:p>
        </p:txBody>
      </p:sp>
      <p:sp>
        <p:nvSpPr>
          <p:cNvPr id="192635" name="Text Box 123"/>
          <p:cNvSpPr txBox="1">
            <a:spLocks noChangeArrowheads="1"/>
          </p:cNvSpPr>
          <p:nvPr/>
        </p:nvSpPr>
        <p:spPr bwMode="auto">
          <a:xfrm>
            <a:off x="5181600" y="5867400"/>
            <a:ext cx="3033738" cy="584775"/>
          </a:xfrm>
          <a:prstGeom prst="rect">
            <a:avLst/>
          </a:prstGeom>
          <a:noFill/>
          <a:ln w="9525">
            <a:noFill/>
            <a:miter lim="800000"/>
            <a:headEnd/>
            <a:tailEnd/>
          </a:ln>
          <a:effectLst/>
        </p:spPr>
        <p:txBody>
          <a:bodyPr wrap="square">
            <a:spAutoFit/>
          </a:bodyPr>
          <a:lstStyle/>
          <a:p>
            <a:pPr>
              <a:spcBef>
                <a:spcPct val="50000"/>
              </a:spcBef>
            </a:pPr>
            <a:r>
              <a:rPr lang="zh-CN" altLang="en-US" dirty="0">
                <a:latin typeface="Verdana" pitchFamily="34" charset="0"/>
              </a:rPr>
              <a:t>左右等价</a:t>
            </a:r>
          </a:p>
        </p:txBody>
      </p:sp>
    </p:spTree>
  </p:cSld>
  <p:clrMapOvr>
    <a:masterClrMapping/>
  </p:clrMapOvr>
  <p:transition spd="med">
    <p:wipe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0034" name="Group 2"/>
          <p:cNvGraphicFramePr>
            <a:graphicFrameLocks noGrp="1"/>
          </p:cNvGraphicFramePr>
          <p:nvPr/>
        </p:nvGraphicFramePr>
        <p:xfrm>
          <a:off x="609600" y="762000"/>
          <a:ext cx="3581400" cy="5181600"/>
        </p:xfrm>
        <a:graphic>
          <a:graphicData uri="http://schemas.openxmlformats.org/drawingml/2006/table">
            <a:tbl>
              <a:tblPr/>
              <a:tblGrid>
                <a:gridCol w="914400"/>
                <a:gridCol w="990600"/>
                <a:gridCol w="1066800"/>
                <a:gridCol w="609600"/>
              </a:tblGrid>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w="12700" cap="flat" cmpd="sng" algn="ctr">
                      <a:solidFill>
                        <a:schemeClr val="tx1"/>
                      </a:solidFill>
                      <a:prstDash val="solid"/>
                      <a:miter lim="800000"/>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miter lim="800000"/>
                      <a:headEnd type="none" w="med" len="med"/>
                      <a:tailEnd type="none" w="med" len="med"/>
                    </a:lnL>
                    <a:lnR cap="flat">
                      <a:noFill/>
                    </a:lnR>
                    <a:lnT cap="flat">
                      <a:noFill/>
                    </a:lnT>
                    <a:lnB>
                      <a:noFill/>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0</a:t>
                      </a:r>
                    </a:p>
                  </a:txBody>
                  <a:tcPr horzOverflow="overflow">
                    <a:lnL w="12700" cap="flat" cmpd="sng" algn="ctr">
                      <a:solidFill>
                        <a:schemeClr val="tx1"/>
                      </a:solidFill>
                      <a:prstDash val="solid"/>
                      <a:miter lim="800000"/>
                      <a:headEnd type="none" w="med" len="med"/>
                      <a:tailEnd type="none" w="med" len="med"/>
                    </a:lnL>
                    <a:lnR cap="flat">
                      <a:noFill/>
                    </a:lnR>
                    <a:lnT>
                      <a:noFill/>
                    </a:lnT>
                    <a:lnB>
                      <a:noFill/>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1</a:t>
                      </a:r>
                    </a:p>
                  </a:txBody>
                  <a:tcPr horzOverflow="overflow">
                    <a:lnL w="12700" cap="flat" cmpd="sng" algn="ctr">
                      <a:solidFill>
                        <a:schemeClr val="tx1"/>
                      </a:solidFill>
                      <a:prstDash val="solid"/>
                      <a:miter lim="800000"/>
                      <a:headEnd type="none" w="med" len="med"/>
                      <a:tailEnd type="none" w="med" len="med"/>
                    </a:lnL>
                    <a:lnR cap="flat">
                      <a:noFill/>
                    </a:lnR>
                    <a:lnT>
                      <a:noFill/>
                    </a:lnT>
                    <a:lnB>
                      <a:noFill/>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1</a:t>
                      </a:r>
                    </a:p>
                  </a:txBody>
                  <a:tcPr horzOverflow="overflow">
                    <a:lnL w="12700" cap="flat" cmpd="sng" algn="ctr">
                      <a:solidFill>
                        <a:schemeClr val="tx1"/>
                      </a:solidFill>
                      <a:prstDash val="solid"/>
                      <a:miter lim="800000"/>
                      <a:headEnd type="none" w="med" len="med"/>
                      <a:tailEnd type="none" w="med" len="med"/>
                    </a:lnL>
                    <a:lnR cap="flat">
                      <a:noFill/>
                    </a:lnR>
                    <a:lnT>
                      <a:noFill/>
                    </a:lnT>
                    <a:lnB>
                      <a:noFill/>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0</a:t>
                      </a:r>
                    </a:p>
                  </a:txBody>
                  <a:tcPr horzOverflow="overflow">
                    <a:lnL w="12700" cap="flat" cmpd="sng" algn="ctr">
                      <a:solidFill>
                        <a:schemeClr val="tx1"/>
                      </a:solidFill>
                      <a:prstDash val="solid"/>
                      <a:miter lim="800000"/>
                      <a:headEnd type="none" w="med" len="med"/>
                      <a:tailEnd type="none" w="med" len="med"/>
                    </a:lnL>
                    <a:lnR cap="flat">
                      <a:noFill/>
                    </a:lnR>
                    <a:lnT>
                      <a:noFill/>
                    </a:lnT>
                    <a:lnB>
                      <a:noFill/>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accent2"/>
                          </a:solidFill>
                          <a:effectLst/>
                          <a:latin typeface="Times New Roman" pitchFamily="18" charset="0"/>
                          <a:ea typeface="黑体" pitchFamily="2" charset="-122"/>
                        </a:rPr>
                        <a:t>S4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accent2"/>
                          </a:solidFill>
                          <a:effectLst/>
                          <a:latin typeface="Times New Roman" pitchFamily="18" charset="0"/>
                          <a:ea typeface="黑体" pitchFamily="2" charset="-122"/>
                        </a:rPr>
                        <a:t>S5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accent2"/>
                          </a:solidFill>
                          <a:effectLst/>
                          <a:latin typeface="Times New Roman" pitchFamily="18" charset="0"/>
                          <a:ea typeface="黑体" pitchFamily="2" charset="-122"/>
                        </a:rPr>
                        <a:t>S6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0</a:t>
                      </a:r>
                    </a:p>
                  </a:txBody>
                  <a:tcPr horzOverflow="overflow">
                    <a:lnL w="12700" cap="flat" cmpd="sng" algn="ctr">
                      <a:solidFill>
                        <a:schemeClr val="tx1"/>
                      </a:solidFill>
                      <a:prstDash val="solid"/>
                      <a:miter lim="800000"/>
                      <a:headEnd type="none" w="med" len="med"/>
                      <a:tailEnd type="none" w="med" len="med"/>
                    </a:lnL>
                    <a:lnR cap="flat">
                      <a:noFill/>
                    </a:lnR>
                    <a:lnT>
                      <a:noFill/>
                    </a:lnT>
                    <a:lnB>
                      <a:noFill/>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0</a:t>
                      </a:r>
                    </a:p>
                  </a:txBody>
                  <a:tcPr horzOverflow="overflow">
                    <a:lnL w="12700" cap="flat" cmpd="sng" algn="ctr">
                      <a:solidFill>
                        <a:schemeClr val="tx1"/>
                      </a:solidFill>
                      <a:prstDash val="solid"/>
                      <a:miter lim="800000"/>
                      <a:headEnd type="none" w="med" len="med"/>
                      <a:tailEnd type="none" w="med" len="med"/>
                    </a:lnL>
                    <a:lnR cap="flat">
                      <a:noFill/>
                    </a:lnR>
                    <a:lnT>
                      <a:noFill/>
                    </a:lnT>
                    <a:lnB>
                      <a:noFill/>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accent2"/>
                          </a:solidFill>
                          <a:effectLst/>
                          <a:latin typeface="Times New Roman" pitchFamily="18" charset="0"/>
                          <a:ea typeface="黑体" pitchFamily="2" charset="-122"/>
                        </a:rPr>
                        <a:t>S6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accent2"/>
                          </a:solidFill>
                          <a:effectLst/>
                          <a:latin typeface="Times New Roman" pitchFamily="18" charset="0"/>
                          <a:ea typeface="黑体" pitchFamily="2" charset="-122"/>
                        </a:rPr>
                        <a:t>S8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accent2"/>
                          </a:solidFill>
                          <a:effectLst/>
                          <a:latin typeface="Times New Roman" pitchFamily="18" charset="0"/>
                          <a:ea typeface="黑体" pitchFamily="2" charset="-122"/>
                        </a:rPr>
                        <a:t>S0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1</a:t>
                      </a:r>
                    </a:p>
                  </a:txBody>
                  <a:tcPr horzOverflow="overflow">
                    <a:lnL w="12700" cap="flat" cmpd="sng" algn="ctr">
                      <a:solidFill>
                        <a:schemeClr val="tx1"/>
                      </a:solidFill>
                      <a:prstDash val="solid"/>
                      <a:miter lim="800000"/>
                      <a:headEnd type="none" w="med" len="med"/>
                      <a:tailEnd type="none" w="med" len="med"/>
                    </a:lnL>
                    <a:lnR cap="flat">
                      <a:noFill/>
                    </a:lnR>
                    <a:lnT>
                      <a:noFill/>
                    </a:lnT>
                    <a:lnB>
                      <a:noFill/>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1</a:t>
                      </a:r>
                    </a:p>
                  </a:txBody>
                  <a:tcPr horzOverflow="overflow">
                    <a:lnL w="12700" cap="flat" cmpd="sng" algn="ctr">
                      <a:solidFill>
                        <a:schemeClr val="tx1"/>
                      </a:solidFill>
                      <a:prstDash val="solid"/>
                      <a:miter lim="800000"/>
                      <a:headEnd type="none" w="med" len="med"/>
                      <a:tailEnd type="none" w="med" len="med"/>
                    </a:lnL>
                    <a:lnR cap="flat">
                      <a:noFill/>
                    </a:lnR>
                    <a:lnT>
                      <a:noFill/>
                    </a:lnT>
                    <a:lnB>
                      <a:noFill/>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accent2"/>
                          </a:solidFill>
                          <a:effectLst/>
                          <a:latin typeface="Times New Roman" pitchFamily="18" charset="0"/>
                          <a:ea typeface="黑体" pitchFamily="2" charset="-122"/>
                        </a:rPr>
                        <a:t>S8</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accent2"/>
                          </a:solidFill>
                          <a:effectLst/>
                          <a:latin typeface="Times New Roman" pitchFamily="18" charset="0"/>
                          <a:ea typeface="黑体" pitchFamily="2" charset="-122"/>
                        </a:rPr>
                        <a:t>S3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accent2"/>
                          </a:solidFill>
                          <a:effectLst/>
                          <a:latin typeface="Times New Roman" pitchFamily="18" charset="0"/>
                          <a:ea typeface="黑体" pitchFamily="2" charset="-122"/>
                        </a:rPr>
                        <a:t>S6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0</a:t>
                      </a:r>
                    </a:p>
                  </a:txBody>
                  <a:tcPr horzOverflow="overflow">
                    <a:lnL w="12700" cap="flat" cmpd="sng" algn="ctr">
                      <a:solidFill>
                        <a:schemeClr val="tx1"/>
                      </a:solidFill>
                      <a:prstDash val="solid"/>
                      <a:miter lim="800000"/>
                      <a:headEnd type="none" w="med" len="med"/>
                      <a:tailEnd type="none" w="med" len="med"/>
                    </a:lnL>
                    <a:lnR cap="flat">
                      <a:noFill/>
                    </a:lnR>
                    <a:lnT>
                      <a:noFill/>
                    </a:lnT>
                    <a:lnB cap="flat">
                      <a:noFill/>
                    </a:lnB>
                    <a:lnTlToBr>
                      <a:noFill/>
                    </a:lnTlToBr>
                    <a:lnBlToTr>
                      <a:noFill/>
                    </a:lnBlToTr>
                    <a:noFill/>
                  </a:tcPr>
                </a:tc>
              </a:tr>
            </a:tbl>
          </a:graphicData>
        </a:graphic>
      </p:graphicFrame>
      <p:graphicFrame>
        <p:nvGraphicFramePr>
          <p:cNvPr id="300103" name="Group 71"/>
          <p:cNvGraphicFramePr>
            <a:graphicFrameLocks noGrp="1"/>
          </p:cNvGraphicFramePr>
          <p:nvPr/>
        </p:nvGraphicFramePr>
        <p:xfrm>
          <a:off x="5029200" y="1295400"/>
          <a:ext cx="3429000" cy="4001136"/>
        </p:xfrm>
        <a:graphic>
          <a:graphicData uri="http://schemas.openxmlformats.org/drawingml/2006/table">
            <a:tbl>
              <a:tblPr/>
              <a:tblGrid>
                <a:gridCol w="914400"/>
                <a:gridCol w="990600"/>
                <a:gridCol w="838200"/>
                <a:gridCol w="685800"/>
              </a:tblGrid>
              <a:tr h="504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w="12700" cap="flat" cmpd="sng" algn="ctr">
                      <a:solidFill>
                        <a:schemeClr val="tx1"/>
                      </a:solidFill>
                      <a:prstDash val="solid"/>
                      <a:miter lim="800000"/>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miter lim="800000"/>
                      <a:headEnd type="none" w="med" len="med"/>
                      <a:tailEnd type="none" w="med" len="med"/>
                    </a:lnL>
                    <a:lnR cap="flat">
                      <a:noFill/>
                    </a:lnR>
                    <a:lnT cap="flat">
                      <a:noFill/>
                    </a:lnT>
                    <a:lnB>
                      <a:noFill/>
                    </a:lnB>
                    <a:lnTlToBr>
                      <a:noFill/>
                    </a:lnTlToBr>
                    <a:lnBlToTr>
                      <a:noFill/>
                    </a:lnBlToTr>
                    <a:noFill/>
                  </a:tcPr>
                </a:tc>
              </a:tr>
              <a:tr h="579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0</a:t>
                      </a:r>
                    </a:p>
                  </a:txBody>
                  <a:tcPr horzOverflow="overflow">
                    <a:lnL w="12700" cap="flat" cmpd="sng" algn="ctr">
                      <a:solidFill>
                        <a:schemeClr val="tx1"/>
                      </a:solidFill>
                      <a:prstDash val="solid"/>
                      <a:miter lim="800000"/>
                      <a:headEnd type="none" w="med" len="med"/>
                      <a:tailEnd type="none" w="med" len="med"/>
                    </a:lnL>
                    <a:lnR cap="flat">
                      <a:noFill/>
                    </a:lnR>
                    <a:lnT>
                      <a:noFill/>
                    </a:lnT>
                    <a:lnB>
                      <a:noFill/>
                    </a:lnB>
                    <a:lnTlToBr>
                      <a:noFill/>
                    </a:lnTlToBr>
                    <a:lnBlToTr>
                      <a:noFill/>
                    </a:lnBlToTr>
                    <a:noFill/>
                  </a:tcPr>
                </a:tc>
              </a:tr>
              <a:tr h="581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1</a:t>
                      </a:r>
                    </a:p>
                  </a:txBody>
                  <a:tcPr horzOverflow="overflow">
                    <a:lnL w="12700" cap="flat" cmpd="sng" algn="ctr">
                      <a:solidFill>
                        <a:schemeClr val="tx1"/>
                      </a:solidFill>
                      <a:prstDash val="solid"/>
                      <a:miter lim="800000"/>
                      <a:headEnd type="none" w="med" len="med"/>
                      <a:tailEnd type="none" w="med" len="med"/>
                    </a:lnL>
                    <a:lnR cap="flat">
                      <a:noFill/>
                    </a:lnR>
                    <a:lnT>
                      <a:noFill/>
                    </a:lnT>
                    <a:lnB>
                      <a:noFill/>
                    </a:lnB>
                    <a:lnTlToBr>
                      <a:noFill/>
                    </a:lnTlToBr>
                    <a:lnBlToTr>
                      <a:noFill/>
                    </a:lnBlToTr>
                    <a:noFill/>
                  </a:tcPr>
                </a:tc>
              </a:tr>
              <a:tr h="581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1</a:t>
                      </a:r>
                    </a:p>
                  </a:txBody>
                  <a:tcPr horzOverflow="overflow">
                    <a:lnL w="12700" cap="flat" cmpd="sng" algn="ctr">
                      <a:solidFill>
                        <a:schemeClr val="tx1"/>
                      </a:solidFill>
                      <a:prstDash val="solid"/>
                      <a:miter lim="800000"/>
                      <a:headEnd type="none" w="med" len="med"/>
                      <a:tailEnd type="none" w="med" len="med"/>
                    </a:lnL>
                    <a:lnR cap="flat">
                      <a:noFill/>
                    </a:lnR>
                    <a:lnT>
                      <a:noFill/>
                    </a:lnT>
                    <a:lnB>
                      <a:noFill/>
                    </a:lnB>
                    <a:lnTlToBr>
                      <a:noFill/>
                    </a:lnTlToBr>
                    <a:lnBlToTr>
                      <a:noFill/>
                    </a:lnBlToTr>
                    <a:noFill/>
                  </a:tcPr>
                </a:tc>
              </a:tr>
              <a:tr h="581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0</a:t>
                      </a:r>
                    </a:p>
                  </a:txBody>
                  <a:tcPr horzOverflow="overflow">
                    <a:lnL w="12700" cap="flat" cmpd="sng" algn="ctr">
                      <a:solidFill>
                        <a:schemeClr val="tx1"/>
                      </a:solidFill>
                      <a:prstDash val="solid"/>
                      <a:miter lim="800000"/>
                      <a:headEnd type="none" w="med" len="med"/>
                      <a:tailEnd type="none" w="med" len="med"/>
                    </a:lnL>
                    <a:lnR cap="flat">
                      <a:noFill/>
                    </a:lnR>
                    <a:lnT>
                      <a:noFill/>
                    </a:lnT>
                    <a:lnB>
                      <a:noFill/>
                    </a:lnB>
                    <a:lnTlToBr>
                      <a:noFill/>
                    </a:lnTlToBr>
                    <a:lnBlToTr>
                      <a:noFill/>
                    </a:lnBlToTr>
                    <a:noFill/>
                  </a:tcPr>
                </a:tc>
              </a:tr>
              <a:tr h="579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0</a:t>
                      </a:r>
                    </a:p>
                  </a:txBody>
                  <a:tcPr horzOverflow="overflow">
                    <a:lnL w="12700" cap="flat" cmpd="sng" algn="ctr">
                      <a:solidFill>
                        <a:schemeClr val="tx1"/>
                      </a:solidFill>
                      <a:prstDash val="solid"/>
                      <a:miter lim="800000"/>
                      <a:headEnd type="none" w="med" len="med"/>
                      <a:tailEnd type="none" w="med" len="med"/>
                    </a:lnL>
                    <a:lnR cap="flat">
                      <a:noFill/>
                    </a:lnR>
                    <a:lnT>
                      <a:noFill/>
                    </a:lnT>
                    <a:lnB>
                      <a:noFill/>
                    </a:lnB>
                    <a:lnTlToBr>
                      <a:noFill/>
                    </a:lnTlToBr>
                    <a:lnBlToTr>
                      <a:noFill/>
                    </a:lnBlToTr>
                    <a:noFill/>
                  </a:tcPr>
                </a:tc>
              </a:tr>
              <a:tr h="581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S1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chemeClr val="tx1"/>
                          </a:solidFill>
                          <a:effectLst/>
                          <a:latin typeface="Times New Roman" pitchFamily="18" charset="0"/>
                          <a:ea typeface="黑体" pitchFamily="2" charset="-122"/>
                        </a:rPr>
                        <a:t>1</a:t>
                      </a:r>
                    </a:p>
                  </a:txBody>
                  <a:tcPr horzOverflow="overflow">
                    <a:lnL w="12700" cap="flat" cmpd="sng" algn="ctr">
                      <a:solidFill>
                        <a:schemeClr val="tx1"/>
                      </a:solidFill>
                      <a:prstDash val="solid"/>
                      <a:miter lim="800000"/>
                      <a:headEnd type="none" w="med" len="med"/>
                      <a:tailEnd type="none" w="med" len="med"/>
                    </a:lnL>
                    <a:lnR cap="flat">
                      <a:noFill/>
                    </a:lnR>
                    <a:lnT>
                      <a:noFill/>
                    </a:lnT>
                    <a:lnB cap="flat">
                      <a:noFill/>
                    </a:lnB>
                    <a:lnTlToBr>
                      <a:noFill/>
                    </a:lnTlToBr>
                    <a:lnBlToTr>
                      <a:noFill/>
                    </a:lnBlToTr>
                    <a:noFill/>
                  </a:tcPr>
                </a:tc>
              </a:tr>
            </a:tbl>
          </a:graphicData>
        </a:graphic>
      </p:graphicFrame>
      <p:sp>
        <p:nvSpPr>
          <p:cNvPr id="300154" name="Text Box 122"/>
          <p:cNvSpPr txBox="1">
            <a:spLocks noChangeArrowheads="1"/>
          </p:cNvSpPr>
          <p:nvPr/>
        </p:nvSpPr>
        <p:spPr bwMode="auto">
          <a:xfrm>
            <a:off x="4953000" y="533400"/>
            <a:ext cx="3429000" cy="457200"/>
          </a:xfrm>
          <a:prstGeom prst="rect">
            <a:avLst/>
          </a:prstGeom>
          <a:noFill/>
          <a:ln w="9525">
            <a:noFill/>
            <a:miter lim="800000"/>
            <a:headEnd/>
            <a:tailEnd/>
          </a:ln>
          <a:effectLst/>
        </p:spPr>
        <p:txBody>
          <a:bodyPr>
            <a:spAutoFit/>
          </a:bodyPr>
          <a:lstStyle/>
          <a:p>
            <a:pPr>
              <a:spcBef>
                <a:spcPct val="50000"/>
              </a:spcBef>
            </a:pPr>
            <a:r>
              <a:rPr lang="zh-CN" altLang="en-US">
                <a:latin typeface="Verdana" pitchFamily="34" charset="0"/>
              </a:rPr>
              <a:t>化简后的结果：</a:t>
            </a:r>
          </a:p>
        </p:txBody>
      </p:sp>
      <p:sp>
        <p:nvSpPr>
          <p:cNvPr id="300155" name="Text Box 123"/>
          <p:cNvSpPr txBox="1">
            <a:spLocks noChangeArrowheads="1"/>
          </p:cNvSpPr>
          <p:nvPr/>
        </p:nvSpPr>
        <p:spPr bwMode="auto">
          <a:xfrm>
            <a:off x="5181600" y="5867400"/>
            <a:ext cx="1905000" cy="457200"/>
          </a:xfrm>
          <a:prstGeom prst="rect">
            <a:avLst/>
          </a:prstGeom>
          <a:noFill/>
          <a:ln w="9525">
            <a:noFill/>
            <a:miter lim="800000"/>
            <a:headEnd/>
            <a:tailEnd/>
          </a:ln>
          <a:effectLst/>
        </p:spPr>
        <p:txBody>
          <a:bodyPr>
            <a:spAutoFit/>
          </a:bodyPr>
          <a:lstStyle/>
          <a:p>
            <a:pPr>
              <a:spcBef>
                <a:spcPct val="50000"/>
              </a:spcBef>
            </a:pPr>
            <a:r>
              <a:rPr lang="zh-CN" altLang="en-US">
                <a:latin typeface="Verdana" pitchFamily="34" charset="0"/>
              </a:rPr>
              <a:t>左右等价</a:t>
            </a:r>
          </a:p>
        </p:txBody>
      </p:sp>
    </p:spTree>
  </p:cSld>
  <p:clrMapOvr>
    <a:masterClrMapping/>
  </p:clrMapOvr>
  <p:transition spd="med">
    <p:wipe dir="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ext Box 2"/>
          <p:cNvSpPr txBox="1">
            <a:spLocks noChangeArrowheads="1"/>
          </p:cNvSpPr>
          <p:nvPr/>
        </p:nvSpPr>
        <p:spPr bwMode="auto">
          <a:xfrm>
            <a:off x="785786" y="3000372"/>
            <a:ext cx="7924800" cy="3093154"/>
          </a:xfrm>
          <a:prstGeom prst="rect">
            <a:avLst/>
          </a:prstGeom>
          <a:noFill/>
          <a:ln w="9525">
            <a:noFill/>
            <a:miter lim="800000"/>
            <a:headEnd/>
            <a:tailEnd/>
          </a:ln>
          <a:effectLst/>
        </p:spPr>
        <p:txBody>
          <a:bodyPr>
            <a:spAutoFit/>
          </a:bodyPr>
          <a:lstStyle/>
          <a:p>
            <a:pPr algn="just">
              <a:spcBef>
                <a:spcPct val="50000"/>
              </a:spcBef>
              <a:buNone/>
            </a:pPr>
            <a:r>
              <a:rPr lang="en-US" altLang="zh-CN" sz="2600" b="1" dirty="0">
                <a:latin typeface="Verdana" pitchFamily="34" charset="0"/>
              </a:rPr>
              <a:t>2</a:t>
            </a:r>
            <a:r>
              <a:rPr lang="zh-CN" altLang="en-US" sz="2600" b="1" dirty="0"/>
              <a:t>、等价的条件（状态</a:t>
            </a:r>
            <a:r>
              <a:rPr lang="en-US" altLang="zh-CN" sz="2600" b="1" dirty="0">
                <a:latin typeface="Verdana" pitchFamily="34" charset="0"/>
              </a:rPr>
              <a:t>S</a:t>
            </a:r>
            <a:r>
              <a:rPr lang="zh-CN" altLang="en-US" sz="2600" b="1" dirty="0"/>
              <a:t>和</a:t>
            </a:r>
            <a:r>
              <a:rPr lang="en-US" altLang="zh-CN" sz="2600" b="1" dirty="0">
                <a:latin typeface="Verdana" pitchFamily="34" charset="0"/>
              </a:rPr>
              <a:t>T</a:t>
            </a:r>
            <a:r>
              <a:rPr lang="zh-CN" altLang="en-US" sz="2600" b="1" dirty="0"/>
              <a:t>）</a:t>
            </a:r>
            <a:endParaRPr lang="zh-CN" altLang="en-US" sz="2600" b="1" dirty="0">
              <a:latin typeface="Verdana" pitchFamily="34" charset="0"/>
            </a:endParaRPr>
          </a:p>
          <a:p>
            <a:pPr algn="just">
              <a:spcBef>
                <a:spcPct val="50000"/>
              </a:spcBef>
              <a:buNone/>
            </a:pPr>
            <a:r>
              <a:rPr lang="zh-CN" altLang="en-US" sz="2600" dirty="0" smtClean="0"/>
              <a:t> </a:t>
            </a:r>
            <a:r>
              <a:rPr lang="zh-CN" altLang="en-US" sz="2600" dirty="0">
                <a:sym typeface="Wingdings 2" pitchFamily="18" charset="2"/>
              </a:rPr>
              <a:t> </a:t>
            </a:r>
            <a:r>
              <a:rPr lang="zh-CN" altLang="en-US" sz="2600" dirty="0"/>
              <a:t>一致性条件 </a:t>
            </a:r>
            <a:r>
              <a:rPr lang="en-US" altLang="zh-CN" sz="2600" dirty="0"/>
              <a:t>—— </a:t>
            </a:r>
            <a:r>
              <a:rPr lang="zh-CN" altLang="en-US" sz="2600" dirty="0"/>
              <a:t>状态</a:t>
            </a:r>
            <a:r>
              <a:rPr lang="en-US" altLang="zh-CN" sz="2600" dirty="0">
                <a:latin typeface="Verdana" pitchFamily="34" charset="0"/>
              </a:rPr>
              <a:t>S</a:t>
            </a:r>
            <a:r>
              <a:rPr lang="zh-CN" altLang="en-US" sz="2600" dirty="0"/>
              <a:t>和</a:t>
            </a:r>
            <a:r>
              <a:rPr lang="en-US" altLang="zh-CN" sz="2600" dirty="0">
                <a:latin typeface="Verdana" pitchFamily="34" charset="0"/>
              </a:rPr>
              <a:t>T</a:t>
            </a:r>
            <a:r>
              <a:rPr lang="zh-CN" altLang="en-US" sz="2600" dirty="0"/>
              <a:t>必须同时为可接受状态或不可接受状态（终态还是非终态）。</a:t>
            </a:r>
            <a:endParaRPr lang="zh-CN" altLang="en-US" sz="2600" dirty="0">
              <a:latin typeface="Verdana" pitchFamily="34" charset="0"/>
            </a:endParaRPr>
          </a:p>
          <a:p>
            <a:pPr>
              <a:spcBef>
                <a:spcPct val="50000"/>
              </a:spcBef>
              <a:buNone/>
            </a:pPr>
            <a:r>
              <a:rPr lang="zh-CN" altLang="en-US" sz="2600" dirty="0" smtClean="0">
                <a:sym typeface="Wingdings 2" pitchFamily="18" charset="2"/>
              </a:rPr>
              <a:t> </a:t>
            </a:r>
            <a:r>
              <a:rPr lang="zh-CN" altLang="en-US" sz="2600" dirty="0"/>
              <a:t>蔓延性条件 </a:t>
            </a:r>
            <a:r>
              <a:rPr lang="en-US" altLang="zh-CN" sz="2600" dirty="0"/>
              <a:t>—— </a:t>
            </a:r>
            <a:r>
              <a:rPr lang="zh-CN" altLang="en-US" sz="2600" dirty="0"/>
              <a:t>对于所有输入符号，状态</a:t>
            </a:r>
            <a:r>
              <a:rPr lang="en-US" altLang="zh-CN" sz="2600" dirty="0">
                <a:latin typeface="Verdana" pitchFamily="34" charset="0"/>
              </a:rPr>
              <a:t>S</a:t>
            </a:r>
            <a:r>
              <a:rPr lang="zh-CN" altLang="en-US" sz="2600" dirty="0"/>
              <a:t>和状态</a:t>
            </a:r>
            <a:r>
              <a:rPr lang="en-US" altLang="zh-CN" sz="2600" dirty="0">
                <a:latin typeface="Verdana" pitchFamily="34" charset="0"/>
              </a:rPr>
              <a:t>T</a:t>
            </a:r>
            <a:r>
              <a:rPr lang="zh-CN" altLang="en-US" sz="2600" dirty="0"/>
              <a:t>必须转换到等价的状态里。</a:t>
            </a:r>
          </a:p>
          <a:p>
            <a:pPr algn="just">
              <a:spcBef>
                <a:spcPct val="50000"/>
              </a:spcBef>
              <a:buNone/>
            </a:pPr>
            <a:r>
              <a:rPr lang="zh-CN" altLang="en-US" sz="2600" dirty="0" smtClean="0">
                <a:latin typeface="Verdana" pitchFamily="34" charset="0"/>
              </a:rPr>
              <a:t> </a:t>
            </a:r>
            <a:endParaRPr lang="zh-CN" altLang="en-US" sz="2600" dirty="0">
              <a:latin typeface="Verdana" pitchFamily="34" charset="0"/>
            </a:endParaRPr>
          </a:p>
        </p:txBody>
      </p:sp>
      <p:sp>
        <p:nvSpPr>
          <p:cNvPr id="193540" name="Text Box 4"/>
          <p:cNvSpPr txBox="1">
            <a:spLocks noChangeArrowheads="1"/>
          </p:cNvSpPr>
          <p:nvPr/>
        </p:nvSpPr>
        <p:spPr bwMode="auto">
          <a:xfrm>
            <a:off x="785786" y="1500174"/>
            <a:ext cx="7929618" cy="954107"/>
          </a:xfrm>
          <a:prstGeom prst="rect">
            <a:avLst/>
          </a:prstGeom>
          <a:noFill/>
          <a:ln w="9525">
            <a:noFill/>
            <a:miter lim="800000"/>
            <a:headEnd/>
            <a:tailEnd/>
          </a:ln>
          <a:effectLst/>
        </p:spPr>
        <p:txBody>
          <a:bodyPr wrap="square">
            <a:spAutoFit/>
          </a:bodyPr>
          <a:lstStyle/>
          <a:p>
            <a:pPr>
              <a:spcBef>
                <a:spcPct val="50000"/>
              </a:spcBef>
            </a:pPr>
            <a:r>
              <a:rPr lang="zh-CN" altLang="en-US" sz="2800" dirty="0"/>
              <a:t>合并等价状态：发现等价状态，并将这些等价状态合并成一个状态。</a:t>
            </a:r>
          </a:p>
        </p:txBody>
      </p:sp>
    </p:spTree>
  </p:cSld>
  <p:clrMapOvr>
    <a:masterClrMapping/>
  </p:clrMapOvr>
  <p:transition spd="med">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500034" y="1285860"/>
            <a:ext cx="8229600" cy="1143000"/>
          </a:xfrm>
        </p:spPr>
        <p:txBody>
          <a:bodyPr/>
          <a:lstStyle/>
          <a:p>
            <a:r>
              <a:rPr lang="zh-CN" altLang="en-US" dirty="0"/>
              <a:t>  </a:t>
            </a:r>
            <a:r>
              <a:rPr lang="en-US" altLang="zh-CN" sz="2800" dirty="0"/>
              <a:t>C</a:t>
            </a:r>
            <a:r>
              <a:rPr lang="zh-CN" altLang="en-US" sz="2800" dirty="0"/>
              <a:t>和</a:t>
            </a:r>
            <a:r>
              <a:rPr lang="en-US" altLang="zh-CN" sz="2800" dirty="0"/>
              <a:t>D</a:t>
            </a:r>
            <a:r>
              <a:rPr lang="zh-CN" altLang="en-US" sz="2800" dirty="0"/>
              <a:t>同是终态,读入</a:t>
            </a:r>
            <a:r>
              <a:rPr lang="en-US" altLang="zh-CN" sz="2800" dirty="0"/>
              <a:t>a</a:t>
            </a:r>
            <a:r>
              <a:rPr lang="zh-CN" altLang="en-US" sz="2800" dirty="0"/>
              <a:t>到达</a:t>
            </a:r>
            <a:r>
              <a:rPr lang="en-US" altLang="zh-CN" sz="2800" dirty="0"/>
              <a:t>C</a:t>
            </a:r>
            <a:r>
              <a:rPr lang="zh-CN" altLang="en-US" sz="2800" dirty="0"/>
              <a:t>和</a:t>
            </a:r>
            <a:r>
              <a:rPr lang="en-US" altLang="zh-CN" sz="2800" dirty="0"/>
              <a:t>F,</a:t>
            </a:r>
            <a:r>
              <a:rPr lang="zh-CN" altLang="en-US" sz="2800" dirty="0"/>
              <a:t> </a:t>
            </a:r>
            <a:r>
              <a:rPr lang="en-US" altLang="zh-CN" sz="2800" dirty="0"/>
              <a:t>C</a:t>
            </a:r>
            <a:r>
              <a:rPr lang="zh-CN" altLang="en-US" sz="2800" dirty="0"/>
              <a:t>和</a:t>
            </a:r>
            <a:r>
              <a:rPr lang="en-US" altLang="zh-CN" sz="2800" dirty="0"/>
              <a:t>F</a:t>
            </a:r>
            <a:r>
              <a:rPr lang="zh-CN" altLang="en-US" sz="2800" dirty="0"/>
              <a:t>同是终态, </a:t>
            </a:r>
            <a:r>
              <a:rPr lang="en-US" altLang="zh-CN" sz="2800" dirty="0"/>
              <a:t>C</a:t>
            </a:r>
            <a:r>
              <a:rPr lang="zh-CN" altLang="en-US" sz="2800" dirty="0"/>
              <a:t>和</a:t>
            </a:r>
            <a:r>
              <a:rPr lang="en-US" altLang="zh-CN" sz="2800" dirty="0"/>
              <a:t>F</a:t>
            </a:r>
            <a:r>
              <a:rPr lang="zh-CN" altLang="en-US" sz="2800" dirty="0"/>
              <a:t>读入</a:t>
            </a:r>
            <a:r>
              <a:rPr lang="en-US" altLang="zh-CN" sz="2800" dirty="0"/>
              <a:t>a</a:t>
            </a:r>
            <a:r>
              <a:rPr lang="zh-CN" altLang="en-US" sz="2800" dirty="0"/>
              <a:t>都到达</a:t>
            </a:r>
            <a:r>
              <a:rPr lang="en-US" altLang="zh-CN" sz="2800" dirty="0"/>
              <a:t>C,</a:t>
            </a:r>
            <a:r>
              <a:rPr lang="zh-CN" altLang="en-US" sz="2800" dirty="0"/>
              <a:t>读入</a:t>
            </a:r>
            <a:r>
              <a:rPr lang="en-US" altLang="zh-CN" sz="2800" dirty="0"/>
              <a:t>b</a:t>
            </a:r>
            <a:r>
              <a:rPr lang="zh-CN" altLang="en-US" sz="2800" dirty="0"/>
              <a:t>都到达</a:t>
            </a:r>
            <a:r>
              <a:rPr lang="en-US" altLang="zh-CN" sz="2800" dirty="0"/>
              <a:t>E. C</a:t>
            </a:r>
            <a:r>
              <a:rPr lang="zh-CN" altLang="en-US" sz="2800" dirty="0"/>
              <a:t>和</a:t>
            </a:r>
            <a:r>
              <a:rPr lang="en-US" altLang="zh-CN" sz="2800" dirty="0"/>
              <a:t>D</a:t>
            </a:r>
            <a:r>
              <a:rPr lang="zh-CN" altLang="en-US" sz="2800" dirty="0"/>
              <a:t>等价</a:t>
            </a:r>
          </a:p>
        </p:txBody>
      </p:sp>
      <p:sp>
        <p:nvSpPr>
          <p:cNvPr id="163843" name="AutoShape 3">
            <a:hlinkClick r:id="" action="ppaction://hlinkshowjump?jump=previousslide" highlightClick="1"/>
          </p:cNvPr>
          <p:cNvSpPr>
            <a:spLocks noChangeArrowheads="1"/>
          </p:cNvSpPr>
          <p:nvPr/>
        </p:nvSpPr>
        <p:spPr bwMode="auto">
          <a:xfrm>
            <a:off x="6934200" y="5943600"/>
            <a:ext cx="539750" cy="539750"/>
          </a:xfrm>
          <a:prstGeom prst="actionButtonBackPrevious">
            <a:avLst/>
          </a:prstGeom>
          <a:solidFill>
            <a:srgbClr val="00FFFF">
              <a:alpha val="50000"/>
            </a:srgbClr>
          </a:solidFill>
          <a:ln w="9525">
            <a:noFill/>
            <a:miter lim="800000"/>
            <a:headEnd/>
            <a:tailEnd/>
          </a:ln>
          <a:effectLst/>
        </p:spPr>
        <p:txBody>
          <a:bodyPr wrap="none" anchor="ctr"/>
          <a:lstStyle/>
          <a:p>
            <a:endParaRPr lang="zh-CN" altLang="en-US"/>
          </a:p>
        </p:txBody>
      </p:sp>
      <p:sp>
        <p:nvSpPr>
          <p:cNvPr id="163844" name="AutoShape 4">
            <a:hlinkClick r:id="" action="ppaction://hlinkshowjump?jump=nextslide" highlightClick="1"/>
          </p:cNvPr>
          <p:cNvSpPr>
            <a:spLocks noChangeArrowheads="1"/>
          </p:cNvSpPr>
          <p:nvPr/>
        </p:nvSpPr>
        <p:spPr bwMode="auto">
          <a:xfrm>
            <a:off x="7461250" y="5943600"/>
            <a:ext cx="539750" cy="539750"/>
          </a:xfrm>
          <a:prstGeom prst="actionButtonForwardNext">
            <a:avLst/>
          </a:prstGeom>
          <a:solidFill>
            <a:srgbClr val="00FFFF">
              <a:alpha val="50000"/>
            </a:srgbClr>
          </a:solidFill>
          <a:ln w="9525">
            <a:noFill/>
            <a:miter lim="800000"/>
            <a:headEnd/>
            <a:tailEnd/>
          </a:ln>
          <a:effectLst/>
        </p:spPr>
        <p:txBody>
          <a:bodyPr wrap="none" anchor="ctr"/>
          <a:lstStyle/>
          <a:p>
            <a:endParaRPr lang="zh-CN" altLang="en-US"/>
          </a:p>
        </p:txBody>
      </p:sp>
      <p:sp>
        <p:nvSpPr>
          <p:cNvPr id="163885" name="AutoShape 45"/>
          <p:cNvSpPr>
            <a:spLocks noChangeArrowheads="1"/>
          </p:cNvSpPr>
          <p:nvPr/>
        </p:nvSpPr>
        <p:spPr bwMode="auto">
          <a:xfrm>
            <a:off x="1143000" y="3810000"/>
            <a:ext cx="76200" cy="762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zh-CN" altLang="en-US"/>
          </a:p>
        </p:txBody>
      </p:sp>
      <p:grpSp>
        <p:nvGrpSpPr>
          <p:cNvPr id="93" name="组合 92"/>
          <p:cNvGrpSpPr/>
          <p:nvPr/>
        </p:nvGrpSpPr>
        <p:grpSpPr>
          <a:xfrm>
            <a:off x="714348" y="2390795"/>
            <a:ext cx="7594600" cy="3967163"/>
            <a:chOff x="990600" y="1752600"/>
            <a:chExt cx="7594600" cy="3967163"/>
          </a:xfrm>
        </p:grpSpPr>
        <p:sp>
          <p:nvSpPr>
            <p:cNvPr id="94" name="Text Box 5"/>
            <p:cNvSpPr txBox="1">
              <a:spLocks noChangeArrowheads="1"/>
            </p:cNvSpPr>
            <p:nvPr/>
          </p:nvSpPr>
          <p:spPr bwMode="auto">
            <a:xfrm>
              <a:off x="5410200" y="1752600"/>
              <a:ext cx="356188" cy="461665"/>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a</a:t>
              </a:r>
            </a:p>
          </p:txBody>
        </p:sp>
        <p:grpSp>
          <p:nvGrpSpPr>
            <p:cNvPr id="95" name="Group 6"/>
            <p:cNvGrpSpPr>
              <a:grpSpLocks/>
            </p:cNvGrpSpPr>
            <p:nvPr/>
          </p:nvGrpSpPr>
          <p:grpSpPr bwMode="auto">
            <a:xfrm>
              <a:off x="1371600" y="2438400"/>
              <a:ext cx="7213601" cy="3281363"/>
              <a:chOff x="864" y="1536"/>
              <a:chExt cx="4544" cy="2067"/>
            </a:xfrm>
          </p:grpSpPr>
          <p:grpSp>
            <p:nvGrpSpPr>
              <p:cNvPr id="105" name="Group 7"/>
              <p:cNvGrpSpPr>
                <a:grpSpLocks/>
              </p:cNvGrpSpPr>
              <p:nvPr/>
            </p:nvGrpSpPr>
            <p:grpSpPr bwMode="auto">
              <a:xfrm>
                <a:off x="3264" y="1536"/>
                <a:ext cx="432" cy="432"/>
                <a:chOff x="4320" y="2160"/>
                <a:chExt cx="432" cy="432"/>
              </a:xfrm>
            </p:grpSpPr>
            <p:sp>
              <p:nvSpPr>
                <p:cNvPr id="141" name="Oval 8"/>
                <p:cNvSpPr>
                  <a:spLocks noChangeArrowheads="1"/>
                </p:cNvSpPr>
                <p:nvPr/>
              </p:nvSpPr>
              <p:spPr bwMode="auto">
                <a:xfrm>
                  <a:off x="4320" y="2160"/>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42" name="Oval 9"/>
                <p:cNvSpPr>
                  <a:spLocks noChangeArrowheads="1"/>
                </p:cNvSpPr>
                <p:nvPr/>
              </p:nvSpPr>
              <p:spPr bwMode="auto">
                <a:xfrm>
                  <a:off x="4368" y="2208"/>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buNone/>
                  </a:pPr>
                  <a:r>
                    <a:rPr kumimoji="1" lang="en-US" altLang="zh-CN" sz="2400" b="0" i="0" u="none" dirty="0"/>
                    <a:t>C</a:t>
                  </a:r>
                </a:p>
              </p:txBody>
            </p:sp>
          </p:grpSp>
          <p:grpSp>
            <p:nvGrpSpPr>
              <p:cNvPr id="106" name="Group 10"/>
              <p:cNvGrpSpPr>
                <a:grpSpLocks/>
              </p:cNvGrpSpPr>
              <p:nvPr/>
            </p:nvGrpSpPr>
            <p:grpSpPr bwMode="auto">
              <a:xfrm>
                <a:off x="3264" y="2784"/>
                <a:ext cx="432" cy="432"/>
                <a:chOff x="3456" y="2688"/>
                <a:chExt cx="432" cy="432"/>
              </a:xfrm>
            </p:grpSpPr>
            <p:sp>
              <p:nvSpPr>
                <p:cNvPr id="139" name="Oval 11"/>
                <p:cNvSpPr>
                  <a:spLocks noChangeArrowheads="1"/>
                </p:cNvSpPr>
                <p:nvPr/>
              </p:nvSpPr>
              <p:spPr bwMode="auto">
                <a:xfrm>
                  <a:off x="3456"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40" name="Oval 12"/>
                <p:cNvSpPr>
                  <a:spLocks noChangeArrowheads="1"/>
                </p:cNvSpPr>
                <p:nvPr/>
              </p:nvSpPr>
              <p:spPr bwMode="auto">
                <a:xfrm>
                  <a:off x="3504"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buNone/>
                  </a:pPr>
                  <a:r>
                    <a:rPr kumimoji="1" lang="en-US" altLang="zh-CN" sz="2400" b="0" i="0" u="none" dirty="0"/>
                    <a:t>D</a:t>
                  </a:r>
                </a:p>
              </p:txBody>
            </p:sp>
          </p:grpSp>
          <p:sp>
            <p:nvSpPr>
              <p:cNvPr id="107" name="Oval 13"/>
              <p:cNvSpPr>
                <a:spLocks noChangeArrowheads="1"/>
              </p:cNvSpPr>
              <p:nvPr/>
            </p:nvSpPr>
            <p:spPr bwMode="auto">
              <a:xfrm>
                <a:off x="1872" y="2784"/>
                <a:ext cx="432" cy="432"/>
              </a:xfrm>
              <a:prstGeom prst="ellipse">
                <a:avLst/>
              </a:prstGeom>
              <a:solidFill>
                <a:schemeClr val="accent1"/>
              </a:solidFill>
              <a:ln w="9525">
                <a:solidFill>
                  <a:schemeClr val="tx1"/>
                </a:solidFill>
                <a:round/>
                <a:headEnd/>
                <a:tailEnd/>
              </a:ln>
              <a:effectLst/>
            </p:spPr>
            <p:txBody>
              <a:bodyPr wrap="none" anchor="ctr"/>
              <a:lstStyle/>
              <a:p>
                <a:pPr algn="ctr" eaLnBrk="1" hangingPunct="1">
                  <a:buNone/>
                </a:pPr>
                <a:r>
                  <a:rPr kumimoji="1" lang="en-US" altLang="zh-CN" sz="2400" b="0" i="0" u="none" dirty="0"/>
                  <a:t>B</a:t>
                </a:r>
              </a:p>
            </p:txBody>
          </p:sp>
          <p:sp>
            <p:nvSpPr>
              <p:cNvPr id="108" name="Oval 14"/>
              <p:cNvSpPr>
                <a:spLocks noChangeArrowheads="1"/>
              </p:cNvSpPr>
              <p:nvPr/>
            </p:nvSpPr>
            <p:spPr bwMode="auto">
              <a:xfrm>
                <a:off x="1872" y="1536"/>
                <a:ext cx="432" cy="432"/>
              </a:xfrm>
              <a:prstGeom prst="ellipse">
                <a:avLst/>
              </a:prstGeom>
              <a:solidFill>
                <a:schemeClr val="accent1"/>
              </a:solidFill>
              <a:ln w="9525">
                <a:solidFill>
                  <a:schemeClr val="tx1"/>
                </a:solidFill>
                <a:round/>
                <a:headEnd/>
                <a:tailEnd/>
              </a:ln>
              <a:effectLst/>
            </p:spPr>
            <p:txBody>
              <a:bodyPr wrap="none" anchor="ctr"/>
              <a:lstStyle/>
              <a:p>
                <a:pPr algn="ctr" eaLnBrk="1" hangingPunct="1">
                  <a:buNone/>
                </a:pPr>
                <a:r>
                  <a:rPr kumimoji="1" lang="en-US" altLang="zh-CN" sz="2400" b="0" i="0" u="none" dirty="0"/>
                  <a:t>A</a:t>
                </a:r>
              </a:p>
            </p:txBody>
          </p:sp>
          <p:grpSp>
            <p:nvGrpSpPr>
              <p:cNvPr id="109" name="Group 15"/>
              <p:cNvGrpSpPr>
                <a:grpSpLocks/>
              </p:cNvGrpSpPr>
              <p:nvPr/>
            </p:nvGrpSpPr>
            <p:grpSpPr bwMode="auto">
              <a:xfrm>
                <a:off x="4608" y="1536"/>
                <a:ext cx="432" cy="432"/>
                <a:chOff x="3120" y="1536"/>
                <a:chExt cx="432" cy="432"/>
              </a:xfrm>
            </p:grpSpPr>
            <p:sp>
              <p:nvSpPr>
                <p:cNvPr id="137" name="Oval 16"/>
                <p:cNvSpPr>
                  <a:spLocks noChangeArrowheads="1"/>
                </p:cNvSpPr>
                <p:nvPr/>
              </p:nvSpPr>
              <p:spPr bwMode="auto">
                <a:xfrm>
                  <a:off x="3120" y="1536"/>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38" name="Oval 17"/>
                <p:cNvSpPr>
                  <a:spLocks noChangeArrowheads="1"/>
                </p:cNvSpPr>
                <p:nvPr/>
              </p:nvSpPr>
              <p:spPr bwMode="auto">
                <a:xfrm>
                  <a:off x="3168" y="158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buNone/>
                  </a:pPr>
                  <a:r>
                    <a:rPr kumimoji="1" lang="en-US" altLang="zh-CN" sz="2400" b="0" i="0" u="none" dirty="0"/>
                    <a:t>E</a:t>
                  </a:r>
                </a:p>
              </p:txBody>
            </p:sp>
          </p:grpSp>
          <p:grpSp>
            <p:nvGrpSpPr>
              <p:cNvPr id="110" name="Group 18"/>
              <p:cNvGrpSpPr>
                <a:grpSpLocks/>
              </p:cNvGrpSpPr>
              <p:nvPr/>
            </p:nvGrpSpPr>
            <p:grpSpPr bwMode="auto">
              <a:xfrm>
                <a:off x="4608" y="2784"/>
                <a:ext cx="432" cy="432"/>
                <a:chOff x="4224" y="2688"/>
                <a:chExt cx="432" cy="432"/>
              </a:xfrm>
            </p:grpSpPr>
            <p:sp>
              <p:nvSpPr>
                <p:cNvPr id="135" name="Oval 19"/>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36" name="Oval 20"/>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F</a:t>
                  </a:r>
                </a:p>
              </p:txBody>
            </p:sp>
          </p:grpSp>
          <p:sp>
            <p:nvSpPr>
              <p:cNvPr id="111" name="Oval 21"/>
              <p:cNvSpPr>
                <a:spLocks noChangeArrowheads="1"/>
              </p:cNvSpPr>
              <p:nvPr/>
            </p:nvSpPr>
            <p:spPr bwMode="auto">
              <a:xfrm>
                <a:off x="864" y="2208"/>
                <a:ext cx="432" cy="432"/>
              </a:xfrm>
              <a:prstGeom prst="ellipse">
                <a:avLst/>
              </a:prstGeom>
              <a:solidFill>
                <a:schemeClr val="accent1"/>
              </a:solidFill>
              <a:ln w="9525">
                <a:solidFill>
                  <a:schemeClr val="tx1"/>
                </a:solidFill>
                <a:round/>
                <a:headEnd/>
                <a:tailEnd/>
              </a:ln>
              <a:effectLst/>
            </p:spPr>
            <p:txBody>
              <a:bodyPr wrap="none" anchor="ctr"/>
              <a:lstStyle/>
              <a:p>
                <a:pPr algn="ctr" eaLnBrk="1" hangingPunct="1">
                  <a:buNone/>
                </a:pPr>
                <a:r>
                  <a:rPr kumimoji="1" lang="en-US" altLang="zh-CN" sz="2400" b="0" i="0" u="none" dirty="0"/>
                  <a:t>S</a:t>
                </a:r>
              </a:p>
            </p:txBody>
          </p:sp>
          <p:cxnSp>
            <p:nvCxnSpPr>
              <p:cNvPr id="112" name="AutoShape 22"/>
              <p:cNvCxnSpPr>
                <a:cxnSpLocks noChangeShapeType="1"/>
                <a:stCxn id="111" idx="0"/>
                <a:endCxn id="108" idx="2"/>
              </p:cNvCxnSpPr>
              <p:nvPr/>
            </p:nvCxnSpPr>
            <p:spPr bwMode="auto">
              <a:xfrm rot="16200000">
                <a:off x="1248" y="1584"/>
                <a:ext cx="456" cy="792"/>
              </a:xfrm>
              <a:prstGeom prst="curvedConnector2">
                <a:avLst/>
              </a:prstGeom>
              <a:noFill/>
              <a:ln w="9525">
                <a:solidFill>
                  <a:schemeClr val="tx1"/>
                </a:solidFill>
                <a:round/>
                <a:headEnd/>
                <a:tailEnd type="triangle" w="med" len="med"/>
              </a:ln>
              <a:effectLst/>
            </p:spPr>
          </p:cxnSp>
          <p:cxnSp>
            <p:nvCxnSpPr>
              <p:cNvPr id="113" name="AutoShape 23"/>
              <p:cNvCxnSpPr>
                <a:cxnSpLocks noChangeShapeType="1"/>
                <a:stCxn id="111" idx="4"/>
                <a:endCxn id="107" idx="2"/>
              </p:cNvCxnSpPr>
              <p:nvPr/>
            </p:nvCxnSpPr>
            <p:spPr bwMode="auto">
              <a:xfrm rot="16200000" flipH="1">
                <a:off x="1296" y="2424"/>
                <a:ext cx="360" cy="792"/>
              </a:xfrm>
              <a:prstGeom prst="curvedConnector2">
                <a:avLst/>
              </a:prstGeom>
              <a:noFill/>
              <a:ln w="9525">
                <a:solidFill>
                  <a:schemeClr val="tx1"/>
                </a:solidFill>
                <a:round/>
                <a:headEnd/>
                <a:tailEnd type="triangle" w="med" len="med"/>
              </a:ln>
              <a:effectLst/>
            </p:spPr>
          </p:cxnSp>
          <p:cxnSp>
            <p:nvCxnSpPr>
              <p:cNvPr id="114" name="AutoShape 24"/>
              <p:cNvCxnSpPr>
                <a:cxnSpLocks noChangeShapeType="1"/>
                <a:stCxn id="107" idx="7"/>
                <a:endCxn id="108" idx="5"/>
              </p:cNvCxnSpPr>
              <p:nvPr/>
            </p:nvCxnSpPr>
            <p:spPr bwMode="auto">
              <a:xfrm rot="16200000">
                <a:off x="1770" y="2376"/>
                <a:ext cx="942" cy="0"/>
              </a:xfrm>
              <a:prstGeom prst="straightConnector1">
                <a:avLst/>
              </a:prstGeom>
              <a:noFill/>
              <a:ln w="9525">
                <a:solidFill>
                  <a:schemeClr val="tx1"/>
                </a:solidFill>
                <a:round/>
                <a:headEnd/>
                <a:tailEnd type="triangle" w="med" len="med"/>
              </a:ln>
              <a:effectLst/>
            </p:spPr>
          </p:cxnSp>
          <p:cxnSp>
            <p:nvCxnSpPr>
              <p:cNvPr id="115" name="AutoShape 25"/>
              <p:cNvCxnSpPr>
                <a:cxnSpLocks noChangeShapeType="1"/>
                <a:stCxn id="108" idx="3"/>
                <a:endCxn id="107" idx="1"/>
              </p:cNvCxnSpPr>
              <p:nvPr/>
            </p:nvCxnSpPr>
            <p:spPr bwMode="auto">
              <a:xfrm rot="5400000">
                <a:off x="1464" y="2376"/>
                <a:ext cx="942" cy="0"/>
              </a:xfrm>
              <a:prstGeom prst="straightConnector1">
                <a:avLst/>
              </a:prstGeom>
              <a:noFill/>
              <a:ln w="9525">
                <a:solidFill>
                  <a:schemeClr val="tx1"/>
                </a:solidFill>
                <a:round/>
                <a:headEnd/>
                <a:tailEnd type="triangle" w="med" len="med"/>
              </a:ln>
              <a:effectLst/>
            </p:spPr>
          </p:cxnSp>
          <p:cxnSp>
            <p:nvCxnSpPr>
              <p:cNvPr id="116" name="AutoShape 26"/>
              <p:cNvCxnSpPr>
                <a:cxnSpLocks noChangeShapeType="1"/>
                <a:stCxn id="108" idx="6"/>
                <a:endCxn id="141" idx="2"/>
              </p:cNvCxnSpPr>
              <p:nvPr/>
            </p:nvCxnSpPr>
            <p:spPr bwMode="auto">
              <a:xfrm>
                <a:off x="2304" y="1752"/>
                <a:ext cx="960" cy="0"/>
              </a:xfrm>
              <a:prstGeom prst="straightConnector1">
                <a:avLst/>
              </a:prstGeom>
              <a:noFill/>
              <a:ln w="9525">
                <a:solidFill>
                  <a:schemeClr val="tx1"/>
                </a:solidFill>
                <a:round/>
                <a:headEnd/>
                <a:tailEnd type="triangle" w="med" len="med"/>
              </a:ln>
              <a:effectLst/>
            </p:spPr>
          </p:cxnSp>
          <p:cxnSp>
            <p:nvCxnSpPr>
              <p:cNvPr id="117" name="AutoShape 27"/>
              <p:cNvCxnSpPr>
                <a:cxnSpLocks noChangeShapeType="1"/>
                <a:stCxn id="107" idx="6"/>
                <a:endCxn id="139" idx="2"/>
              </p:cNvCxnSpPr>
              <p:nvPr/>
            </p:nvCxnSpPr>
            <p:spPr bwMode="auto">
              <a:xfrm>
                <a:off x="2304" y="3000"/>
                <a:ext cx="960" cy="0"/>
              </a:xfrm>
              <a:prstGeom prst="straightConnector1">
                <a:avLst/>
              </a:prstGeom>
              <a:noFill/>
              <a:ln w="9525">
                <a:solidFill>
                  <a:schemeClr val="tx1"/>
                </a:solidFill>
                <a:round/>
                <a:headEnd/>
                <a:tailEnd type="triangle" w="med" len="med"/>
              </a:ln>
              <a:effectLst/>
            </p:spPr>
          </p:cxnSp>
          <p:cxnSp>
            <p:nvCxnSpPr>
              <p:cNvPr id="118" name="AutoShape 28"/>
              <p:cNvCxnSpPr>
                <a:cxnSpLocks noChangeShapeType="1"/>
                <a:stCxn id="139" idx="6"/>
                <a:endCxn id="135" idx="2"/>
              </p:cNvCxnSpPr>
              <p:nvPr/>
            </p:nvCxnSpPr>
            <p:spPr bwMode="auto">
              <a:xfrm>
                <a:off x="3696" y="3000"/>
                <a:ext cx="912" cy="0"/>
              </a:xfrm>
              <a:prstGeom prst="straightConnector1">
                <a:avLst/>
              </a:prstGeom>
              <a:noFill/>
              <a:ln w="9525">
                <a:solidFill>
                  <a:schemeClr val="tx1"/>
                </a:solidFill>
                <a:round/>
                <a:headEnd/>
                <a:tailEnd type="triangle" w="med" len="med"/>
              </a:ln>
              <a:effectLst/>
            </p:spPr>
          </p:cxnSp>
          <p:cxnSp>
            <p:nvCxnSpPr>
              <p:cNvPr id="119" name="AutoShape 29"/>
              <p:cNvCxnSpPr>
                <a:cxnSpLocks noChangeShapeType="1"/>
                <a:stCxn id="141" idx="6"/>
                <a:endCxn id="137" idx="2"/>
              </p:cNvCxnSpPr>
              <p:nvPr/>
            </p:nvCxnSpPr>
            <p:spPr bwMode="auto">
              <a:xfrm>
                <a:off x="3696" y="1752"/>
                <a:ext cx="912" cy="0"/>
              </a:xfrm>
              <a:prstGeom prst="straightConnector1">
                <a:avLst/>
              </a:prstGeom>
              <a:noFill/>
              <a:ln w="9525">
                <a:solidFill>
                  <a:schemeClr val="tx1"/>
                </a:solidFill>
                <a:round/>
                <a:headEnd/>
                <a:tailEnd type="triangle" w="med" len="med"/>
              </a:ln>
              <a:effectLst/>
            </p:spPr>
          </p:cxnSp>
          <p:cxnSp>
            <p:nvCxnSpPr>
              <p:cNvPr id="120" name="AutoShape 30"/>
              <p:cNvCxnSpPr>
                <a:cxnSpLocks noChangeShapeType="1"/>
                <a:stCxn id="137" idx="4"/>
                <a:endCxn id="135" idx="0"/>
              </p:cNvCxnSpPr>
              <p:nvPr/>
            </p:nvCxnSpPr>
            <p:spPr bwMode="auto">
              <a:xfrm rot="5400000">
                <a:off x="4416" y="2376"/>
                <a:ext cx="816" cy="0"/>
              </a:xfrm>
              <a:prstGeom prst="straightConnector1">
                <a:avLst/>
              </a:prstGeom>
              <a:noFill/>
              <a:ln w="9525">
                <a:solidFill>
                  <a:schemeClr val="tx1"/>
                </a:solidFill>
                <a:round/>
                <a:headEnd/>
                <a:tailEnd type="triangle" w="med" len="med"/>
              </a:ln>
              <a:effectLst/>
            </p:spPr>
          </p:cxnSp>
          <p:cxnSp>
            <p:nvCxnSpPr>
              <p:cNvPr id="121" name="AutoShape 31"/>
              <p:cNvCxnSpPr>
                <a:cxnSpLocks noChangeShapeType="1"/>
                <a:stCxn id="135" idx="6"/>
                <a:endCxn id="137" idx="6"/>
              </p:cNvCxnSpPr>
              <p:nvPr/>
            </p:nvCxnSpPr>
            <p:spPr bwMode="auto">
              <a:xfrm flipV="1">
                <a:off x="5040" y="1752"/>
                <a:ext cx="1" cy="1248"/>
              </a:xfrm>
              <a:prstGeom prst="curvedConnector3">
                <a:avLst>
                  <a:gd name="adj1" fmla="val 14400000"/>
                </a:avLst>
              </a:prstGeom>
              <a:noFill/>
              <a:ln w="9525">
                <a:solidFill>
                  <a:schemeClr val="tx1"/>
                </a:solidFill>
                <a:round/>
                <a:headEnd/>
                <a:tailEnd type="triangle" w="med" len="med"/>
              </a:ln>
              <a:effectLst/>
            </p:spPr>
          </p:cxnSp>
          <p:cxnSp>
            <p:nvCxnSpPr>
              <p:cNvPr id="122" name="AutoShape 32"/>
              <p:cNvCxnSpPr>
                <a:cxnSpLocks noChangeShapeType="1"/>
                <a:stCxn id="141" idx="1"/>
                <a:endCxn id="142" idx="7"/>
              </p:cNvCxnSpPr>
              <p:nvPr/>
            </p:nvCxnSpPr>
            <p:spPr bwMode="auto">
              <a:xfrm rot="5400000" flipV="1">
                <a:off x="3446" y="1480"/>
                <a:ext cx="34" cy="272"/>
              </a:xfrm>
              <a:prstGeom prst="curvedConnector3">
                <a:avLst>
                  <a:gd name="adj1" fmla="val -608824"/>
                </a:avLst>
              </a:prstGeom>
              <a:noFill/>
              <a:ln w="9525">
                <a:solidFill>
                  <a:schemeClr val="tx1"/>
                </a:solidFill>
                <a:round/>
                <a:headEnd/>
                <a:tailEnd type="triangle" w="med" len="med"/>
              </a:ln>
              <a:effectLst/>
            </p:spPr>
          </p:cxnSp>
          <p:cxnSp>
            <p:nvCxnSpPr>
              <p:cNvPr id="123" name="AutoShape 33"/>
              <p:cNvCxnSpPr>
                <a:cxnSpLocks noChangeShapeType="1"/>
                <a:stCxn id="139" idx="3"/>
                <a:endCxn id="139" idx="5"/>
              </p:cNvCxnSpPr>
              <p:nvPr/>
            </p:nvCxnSpPr>
            <p:spPr bwMode="auto">
              <a:xfrm rot="16200000" flipH="1">
                <a:off x="3479" y="3001"/>
                <a:ext cx="1" cy="306"/>
              </a:xfrm>
              <a:prstGeom prst="curvedConnector3">
                <a:avLst>
                  <a:gd name="adj1" fmla="val 20700000"/>
                </a:avLst>
              </a:prstGeom>
              <a:noFill/>
              <a:ln w="9525">
                <a:solidFill>
                  <a:schemeClr val="tx1"/>
                </a:solidFill>
                <a:round/>
                <a:headEnd/>
                <a:tailEnd type="triangle" w="med" len="med"/>
              </a:ln>
              <a:effectLst/>
            </p:spPr>
          </p:cxnSp>
          <p:sp>
            <p:nvSpPr>
              <p:cNvPr id="124" name="Text Box 34"/>
              <p:cNvSpPr txBox="1">
                <a:spLocks noChangeArrowheads="1"/>
              </p:cNvSpPr>
              <p:nvPr/>
            </p:nvSpPr>
            <p:spPr bwMode="auto">
              <a:xfrm>
                <a:off x="5184" y="2304"/>
                <a:ext cx="224" cy="291"/>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b</a:t>
                </a:r>
              </a:p>
            </p:txBody>
          </p:sp>
          <p:sp>
            <p:nvSpPr>
              <p:cNvPr id="125" name="Text Box 35"/>
              <p:cNvSpPr txBox="1">
                <a:spLocks noChangeArrowheads="1"/>
              </p:cNvSpPr>
              <p:nvPr/>
            </p:nvSpPr>
            <p:spPr bwMode="auto">
              <a:xfrm>
                <a:off x="1200" y="1632"/>
                <a:ext cx="224" cy="291"/>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a</a:t>
                </a:r>
              </a:p>
            </p:txBody>
          </p:sp>
          <p:sp>
            <p:nvSpPr>
              <p:cNvPr id="126" name="Text Box 36"/>
              <p:cNvSpPr txBox="1">
                <a:spLocks noChangeArrowheads="1"/>
              </p:cNvSpPr>
              <p:nvPr/>
            </p:nvSpPr>
            <p:spPr bwMode="auto">
              <a:xfrm>
                <a:off x="2208" y="2256"/>
                <a:ext cx="224" cy="291"/>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a</a:t>
                </a:r>
              </a:p>
            </p:txBody>
          </p:sp>
          <p:sp>
            <p:nvSpPr>
              <p:cNvPr id="127" name="Text Box 37"/>
              <p:cNvSpPr txBox="1">
                <a:spLocks noChangeArrowheads="1"/>
              </p:cNvSpPr>
              <p:nvPr/>
            </p:nvSpPr>
            <p:spPr bwMode="auto">
              <a:xfrm>
                <a:off x="2736" y="1536"/>
                <a:ext cx="224" cy="291"/>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a</a:t>
                </a:r>
              </a:p>
            </p:txBody>
          </p:sp>
          <p:sp>
            <p:nvSpPr>
              <p:cNvPr id="128" name="Text Box 38"/>
              <p:cNvSpPr txBox="1">
                <a:spLocks noChangeArrowheads="1"/>
              </p:cNvSpPr>
              <p:nvPr/>
            </p:nvSpPr>
            <p:spPr bwMode="auto">
              <a:xfrm>
                <a:off x="4656" y="2256"/>
                <a:ext cx="224" cy="291"/>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a</a:t>
                </a:r>
              </a:p>
            </p:txBody>
          </p:sp>
          <p:sp>
            <p:nvSpPr>
              <p:cNvPr id="129" name="Text Box 39"/>
              <p:cNvSpPr txBox="1">
                <a:spLocks noChangeArrowheads="1"/>
              </p:cNvSpPr>
              <p:nvPr/>
            </p:nvSpPr>
            <p:spPr bwMode="auto">
              <a:xfrm>
                <a:off x="4176" y="2928"/>
                <a:ext cx="224" cy="291"/>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a</a:t>
                </a:r>
              </a:p>
            </p:txBody>
          </p:sp>
          <p:sp>
            <p:nvSpPr>
              <p:cNvPr id="130" name="Text Box 40"/>
              <p:cNvSpPr txBox="1">
                <a:spLocks noChangeArrowheads="1"/>
              </p:cNvSpPr>
              <p:nvPr/>
            </p:nvSpPr>
            <p:spPr bwMode="auto">
              <a:xfrm>
                <a:off x="1344" y="2880"/>
                <a:ext cx="224" cy="291"/>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b</a:t>
                </a:r>
              </a:p>
            </p:txBody>
          </p:sp>
          <p:sp>
            <p:nvSpPr>
              <p:cNvPr id="131" name="Text Box 41"/>
              <p:cNvSpPr txBox="1">
                <a:spLocks noChangeArrowheads="1"/>
              </p:cNvSpPr>
              <p:nvPr/>
            </p:nvSpPr>
            <p:spPr bwMode="auto">
              <a:xfrm>
                <a:off x="1728" y="2304"/>
                <a:ext cx="224" cy="291"/>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b</a:t>
                </a:r>
              </a:p>
            </p:txBody>
          </p:sp>
          <p:sp>
            <p:nvSpPr>
              <p:cNvPr id="132" name="Text Box 42"/>
              <p:cNvSpPr txBox="1">
                <a:spLocks noChangeArrowheads="1"/>
              </p:cNvSpPr>
              <p:nvPr/>
            </p:nvSpPr>
            <p:spPr bwMode="auto">
              <a:xfrm>
                <a:off x="2784" y="2976"/>
                <a:ext cx="224" cy="291"/>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b</a:t>
                </a:r>
              </a:p>
            </p:txBody>
          </p:sp>
          <p:sp>
            <p:nvSpPr>
              <p:cNvPr id="133" name="Text Box 43"/>
              <p:cNvSpPr txBox="1">
                <a:spLocks noChangeArrowheads="1"/>
              </p:cNvSpPr>
              <p:nvPr/>
            </p:nvSpPr>
            <p:spPr bwMode="auto">
              <a:xfrm>
                <a:off x="4080" y="1536"/>
                <a:ext cx="224" cy="291"/>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b</a:t>
                </a:r>
              </a:p>
            </p:txBody>
          </p:sp>
          <p:sp>
            <p:nvSpPr>
              <p:cNvPr id="134" name="Text Box 44"/>
              <p:cNvSpPr txBox="1">
                <a:spLocks noChangeArrowheads="1"/>
              </p:cNvSpPr>
              <p:nvPr/>
            </p:nvSpPr>
            <p:spPr bwMode="auto">
              <a:xfrm>
                <a:off x="3408" y="3312"/>
                <a:ext cx="224" cy="291"/>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b</a:t>
                </a:r>
              </a:p>
            </p:txBody>
          </p:sp>
        </p:grpSp>
        <p:sp>
          <p:nvSpPr>
            <p:cNvPr id="96" name="AutoShape 45"/>
            <p:cNvSpPr>
              <a:spLocks noChangeArrowheads="1"/>
            </p:cNvSpPr>
            <p:nvPr/>
          </p:nvSpPr>
          <p:spPr bwMode="auto">
            <a:xfrm>
              <a:off x="1143000" y="3810000"/>
              <a:ext cx="76200" cy="762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97" name="AutoShape 46"/>
            <p:cNvSpPr>
              <a:spLocks noChangeArrowheads="1"/>
            </p:cNvSpPr>
            <p:nvPr/>
          </p:nvSpPr>
          <p:spPr bwMode="auto">
            <a:xfrm>
              <a:off x="990600" y="3675063"/>
              <a:ext cx="415925" cy="381000"/>
            </a:xfrm>
            <a:prstGeom prst="rightArrow">
              <a:avLst>
                <a:gd name="adj1" fmla="val 50000"/>
                <a:gd name="adj2" fmla="val 27292"/>
              </a:avLst>
            </a:prstGeom>
            <a:solidFill>
              <a:schemeClr val="accent1"/>
            </a:solidFill>
            <a:ln w="9525">
              <a:solidFill>
                <a:schemeClr val="tx1"/>
              </a:solidFill>
              <a:miter lim="800000"/>
              <a:headEnd/>
              <a:tailEnd/>
            </a:ln>
            <a:effectLst/>
          </p:spPr>
          <p:txBody>
            <a:bodyPr wrap="none" anchor="ctr"/>
            <a:lstStyle/>
            <a:p>
              <a:endParaRPr lang="zh-CN" altLang="en-US"/>
            </a:p>
          </p:txBody>
        </p:sp>
        <p:cxnSp>
          <p:nvCxnSpPr>
            <p:cNvPr id="98" name="AutoShape 47"/>
            <p:cNvCxnSpPr>
              <a:cxnSpLocks noChangeShapeType="1"/>
              <a:stCxn id="136" idx="1"/>
              <a:endCxn id="142" idx="5"/>
            </p:cNvCxnSpPr>
            <p:nvPr/>
          </p:nvCxnSpPr>
          <p:spPr bwMode="auto">
            <a:xfrm flipH="1" flipV="1">
              <a:off x="5713413" y="2970213"/>
              <a:ext cx="1755775" cy="1603375"/>
            </a:xfrm>
            <a:prstGeom prst="straightConnector1">
              <a:avLst/>
            </a:prstGeom>
            <a:noFill/>
            <a:ln w="9525">
              <a:solidFill>
                <a:schemeClr val="tx1"/>
              </a:solidFill>
              <a:round/>
              <a:headEnd/>
              <a:tailEnd type="triangle" w="lg" len="lg"/>
            </a:ln>
            <a:effectLst/>
          </p:spPr>
        </p:cxnSp>
        <p:cxnSp>
          <p:nvCxnSpPr>
            <p:cNvPr id="99" name="AutoShape 48"/>
            <p:cNvCxnSpPr>
              <a:cxnSpLocks noChangeShapeType="1"/>
              <a:stCxn id="138" idx="3"/>
              <a:endCxn id="140" idx="7"/>
            </p:cNvCxnSpPr>
            <p:nvPr/>
          </p:nvCxnSpPr>
          <p:spPr bwMode="auto">
            <a:xfrm flipH="1">
              <a:off x="5713413" y="2970213"/>
              <a:ext cx="1755775" cy="1603375"/>
            </a:xfrm>
            <a:prstGeom prst="straightConnector1">
              <a:avLst/>
            </a:prstGeom>
            <a:noFill/>
            <a:ln w="9525">
              <a:solidFill>
                <a:schemeClr val="tx1"/>
              </a:solidFill>
              <a:round/>
              <a:headEnd/>
              <a:tailEnd type="triangle" w="lg" len="lg"/>
            </a:ln>
            <a:effectLst/>
          </p:spPr>
        </p:cxnSp>
        <p:sp>
          <p:nvSpPr>
            <p:cNvPr id="100" name="Text Box 49"/>
            <p:cNvSpPr txBox="1">
              <a:spLocks noChangeArrowheads="1"/>
            </p:cNvSpPr>
            <p:nvPr/>
          </p:nvSpPr>
          <p:spPr bwMode="auto">
            <a:xfrm>
              <a:off x="5867400" y="3200400"/>
              <a:ext cx="356188" cy="461665"/>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a</a:t>
              </a:r>
            </a:p>
          </p:txBody>
        </p:sp>
        <p:sp>
          <p:nvSpPr>
            <p:cNvPr id="101" name="Text Box 50"/>
            <p:cNvSpPr txBox="1">
              <a:spLocks noChangeArrowheads="1"/>
            </p:cNvSpPr>
            <p:nvPr/>
          </p:nvSpPr>
          <p:spPr bwMode="auto">
            <a:xfrm>
              <a:off x="5943600" y="3962400"/>
              <a:ext cx="356188" cy="461665"/>
            </a:xfrm>
            <a:prstGeom prst="rect">
              <a:avLst/>
            </a:prstGeom>
            <a:noFill/>
            <a:ln w="9525">
              <a:noFill/>
              <a:miter lim="800000"/>
              <a:headEnd/>
              <a:tailEnd/>
            </a:ln>
            <a:effectLst/>
          </p:spPr>
          <p:txBody>
            <a:bodyPr wrap="none" anchor="ctr">
              <a:spAutoFit/>
            </a:bodyPr>
            <a:lstStyle/>
            <a:p>
              <a:pPr algn="ctr" eaLnBrk="1" hangingPunct="1">
                <a:buNone/>
              </a:pPr>
              <a:r>
                <a:rPr kumimoji="1" lang="en-US" altLang="zh-CN" sz="2400" b="0" i="0" u="none" dirty="0"/>
                <a:t>b</a:t>
              </a:r>
            </a:p>
          </p:txBody>
        </p:sp>
        <p:grpSp>
          <p:nvGrpSpPr>
            <p:cNvPr id="102" name="Group 51"/>
            <p:cNvGrpSpPr>
              <a:grpSpLocks/>
            </p:cNvGrpSpPr>
            <p:nvPr/>
          </p:nvGrpSpPr>
          <p:grpSpPr bwMode="auto">
            <a:xfrm>
              <a:off x="7315200" y="4419600"/>
              <a:ext cx="685800" cy="685800"/>
              <a:chOff x="4224" y="2688"/>
              <a:chExt cx="432" cy="432"/>
            </a:xfrm>
          </p:grpSpPr>
          <p:sp>
            <p:nvSpPr>
              <p:cNvPr id="103" name="Oval 52"/>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04" name="Oval 53"/>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buNone/>
                </a:pPr>
                <a:r>
                  <a:rPr kumimoji="1" lang="en-US" altLang="zh-CN" sz="2400" b="0" i="0" u="none" dirty="0"/>
                  <a:t>F</a:t>
                </a:r>
              </a:p>
            </p:txBody>
          </p:sp>
        </p:grpSp>
      </p:grpSp>
    </p:spTree>
  </p:cSld>
  <p:clrMapOvr>
    <a:masterClrMapping/>
  </p:clrMapOvr>
  <p:transition spd="med" advClick="0">
    <p:wipe dir="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2357422" y="357166"/>
            <a:ext cx="4829180" cy="796908"/>
          </a:xfrm>
        </p:spPr>
        <p:txBody>
          <a:bodyPr/>
          <a:lstStyle/>
          <a:p>
            <a:r>
              <a:rPr lang="zh-CN" altLang="en-US" dirty="0"/>
              <a:t>最小状态</a:t>
            </a:r>
            <a:r>
              <a:rPr lang="en-US" altLang="zh-CN" dirty="0"/>
              <a:t>DFA</a:t>
            </a:r>
            <a:endParaRPr lang="zh-CN" altLang="en-US" dirty="0">
              <a:latin typeface="Arial" pitchFamily="34" charset="0"/>
              <a:cs typeface="Arial" pitchFamily="34" charset="0"/>
            </a:endParaRPr>
          </a:p>
        </p:txBody>
      </p:sp>
      <p:sp>
        <p:nvSpPr>
          <p:cNvPr id="90115" name="Rectangle 3"/>
          <p:cNvSpPr>
            <a:spLocks noGrp="1" noChangeArrowheads="1"/>
          </p:cNvSpPr>
          <p:nvPr>
            <p:ph type="body" idx="1"/>
          </p:nvPr>
        </p:nvSpPr>
        <p:spPr/>
        <p:txBody>
          <a:bodyPr/>
          <a:lstStyle/>
          <a:p>
            <a:pPr>
              <a:buFont typeface="Monotype Sorts" pitchFamily="2" charset="2"/>
              <a:buNone/>
            </a:pPr>
            <a:r>
              <a:rPr lang="zh-CN" altLang="en-US" dirty="0">
                <a:latin typeface="宋体" pitchFamily="2" charset="-122"/>
              </a:rPr>
              <a:t>对于一个</a:t>
            </a:r>
            <a:r>
              <a:rPr lang="en-US" altLang="zh-CN" dirty="0">
                <a:latin typeface="宋体" pitchFamily="2" charset="-122"/>
              </a:rPr>
              <a:t>DFA M =（</a:t>
            </a:r>
            <a:r>
              <a:rPr lang="en-US" altLang="zh-CN" dirty="0" err="1">
                <a:latin typeface="宋体" pitchFamily="2" charset="-122"/>
              </a:rPr>
              <a:t>K,∑,f</a:t>
            </a:r>
            <a:r>
              <a:rPr lang="en-US" altLang="zh-CN" dirty="0">
                <a:latin typeface="宋体" pitchFamily="2" charset="-122"/>
              </a:rPr>
              <a:t>,</a:t>
            </a:r>
            <a:r>
              <a:rPr lang="en-US" altLang="zh-CN" i="1" dirty="0">
                <a:latin typeface="宋体" pitchFamily="2" charset="-122"/>
              </a:rPr>
              <a:t> k</a:t>
            </a:r>
            <a:r>
              <a:rPr lang="en-US" altLang="zh-CN" i="1" baseline="-25000" dirty="0">
                <a:latin typeface="宋体" pitchFamily="2" charset="-122"/>
              </a:rPr>
              <a:t>0</a:t>
            </a:r>
            <a:r>
              <a:rPr lang="en-US" altLang="zh-CN" baseline="-25000" dirty="0">
                <a:latin typeface="宋体" pitchFamily="2" charset="-122"/>
              </a:rPr>
              <a:t>,</a:t>
            </a:r>
            <a:r>
              <a:rPr lang="en-US" altLang="zh-CN" dirty="0">
                <a:latin typeface="宋体" pitchFamily="2" charset="-122"/>
              </a:rPr>
              <a:t>,k</a:t>
            </a:r>
            <a:r>
              <a:rPr lang="en-US" altLang="zh-CN" baseline="-25000" dirty="0">
                <a:latin typeface="宋体" pitchFamily="2" charset="-122"/>
              </a:rPr>
              <a:t>t</a:t>
            </a:r>
            <a:r>
              <a:rPr lang="en-US" altLang="zh-CN" i="1" dirty="0">
                <a:latin typeface="宋体" pitchFamily="2" charset="-122"/>
              </a:rPr>
              <a:t>)，</a:t>
            </a:r>
            <a:r>
              <a:rPr lang="zh-CN" altLang="en-US" i="1" dirty="0">
                <a:latin typeface="宋体" pitchFamily="2" charset="-122"/>
              </a:rPr>
              <a:t>存在一个</a:t>
            </a:r>
            <a:r>
              <a:rPr lang="zh-CN" altLang="en-US" dirty="0"/>
              <a:t>最小状态</a:t>
            </a:r>
            <a:r>
              <a:rPr lang="en-US" altLang="zh-CN" dirty="0"/>
              <a:t>DFA  M’ </a:t>
            </a:r>
            <a:r>
              <a:rPr lang="en-US" altLang="zh-CN" dirty="0">
                <a:latin typeface="宋体" pitchFamily="2" charset="-122"/>
              </a:rPr>
              <a:t>=（</a:t>
            </a:r>
            <a:r>
              <a:rPr lang="en-US" altLang="zh-CN" dirty="0" err="1">
                <a:latin typeface="宋体" pitchFamily="2" charset="-122"/>
              </a:rPr>
              <a:t>K</a:t>
            </a:r>
            <a:r>
              <a:rPr lang="en-US" altLang="zh-CN" dirty="0" err="1">
                <a:latin typeface="Times New Roman"/>
              </a:rPr>
              <a:t>’</a:t>
            </a:r>
            <a:r>
              <a:rPr lang="en-US" altLang="zh-CN" dirty="0" err="1">
                <a:latin typeface="宋体" pitchFamily="2" charset="-122"/>
              </a:rPr>
              <a:t>,∑,f</a:t>
            </a:r>
            <a:r>
              <a:rPr lang="en-US" altLang="zh-CN" dirty="0">
                <a:latin typeface="Times New Roman"/>
              </a:rPr>
              <a:t>’</a:t>
            </a:r>
            <a:r>
              <a:rPr lang="en-US" altLang="zh-CN" dirty="0">
                <a:latin typeface="宋体" pitchFamily="2" charset="-122"/>
              </a:rPr>
              <a:t>,</a:t>
            </a:r>
            <a:r>
              <a:rPr lang="en-US" altLang="zh-CN" i="1" dirty="0">
                <a:latin typeface="宋体" pitchFamily="2" charset="-122"/>
              </a:rPr>
              <a:t> k</a:t>
            </a:r>
            <a:r>
              <a:rPr lang="en-US" altLang="zh-CN" i="1" baseline="-25000" dirty="0">
                <a:latin typeface="宋体" pitchFamily="2" charset="-122"/>
              </a:rPr>
              <a:t>0</a:t>
            </a:r>
            <a:r>
              <a:rPr lang="en-US" altLang="zh-CN" i="1" dirty="0">
                <a:latin typeface="Times New Roman"/>
              </a:rPr>
              <a:t>’</a:t>
            </a:r>
            <a:r>
              <a:rPr lang="en-US" altLang="zh-CN" baseline="-25000" dirty="0">
                <a:latin typeface="宋体" pitchFamily="2" charset="-122"/>
              </a:rPr>
              <a:t>,</a:t>
            </a:r>
            <a:r>
              <a:rPr lang="en-US" altLang="zh-CN" dirty="0">
                <a:latin typeface="宋体" pitchFamily="2" charset="-122"/>
              </a:rPr>
              <a:t>,k</a:t>
            </a:r>
            <a:r>
              <a:rPr lang="en-US" altLang="zh-CN" baseline="-25000" dirty="0">
                <a:latin typeface="宋体" pitchFamily="2" charset="-122"/>
              </a:rPr>
              <a:t>t</a:t>
            </a:r>
            <a:r>
              <a:rPr lang="en-US" altLang="zh-CN" dirty="0">
                <a:latin typeface="Times New Roman"/>
              </a:rPr>
              <a:t>’</a:t>
            </a:r>
            <a:r>
              <a:rPr lang="en-US" altLang="zh-CN" i="1" dirty="0">
                <a:latin typeface="宋体" pitchFamily="2" charset="-122"/>
              </a:rPr>
              <a:t>)，</a:t>
            </a:r>
            <a:r>
              <a:rPr lang="en-US" altLang="zh-CN" dirty="0"/>
              <a:t>,</a:t>
            </a:r>
            <a:r>
              <a:rPr lang="zh-CN" altLang="en-US" dirty="0"/>
              <a:t>使</a:t>
            </a:r>
            <a:r>
              <a:rPr lang="en-US" altLang="zh-CN" dirty="0"/>
              <a:t>L(M’)=L(M). </a:t>
            </a:r>
          </a:p>
          <a:p>
            <a:pPr>
              <a:buFont typeface="Monotype Sorts" pitchFamily="2" charset="2"/>
              <a:buNone/>
            </a:pPr>
            <a:r>
              <a:rPr lang="zh-CN" altLang="en-US" dirty="0"/>
              <a:t>结论</a:t>
            </a:r>
          </a:p>
          <a:p>
            <a:pPr lvl="1"/>
            <a:r>
              <a:rPr lang="zh-CN" altLang="en-US" sz="2800" dirty="0"/>
              <a:t>接受</a:t>
            </a:r>
            <a:r>
              <a:rPr lang="en-US" altLang="zh-CN" sz="2800" dirty="0"/>
              <a:t>L</a:t>
            </a:r>
            <a:r>
              <a:rPr lang="zh-CN" altLang="en-US" sz="2800" dirty="0"/>
              <a:t>的最小状态有穷自动机不计同构是唯一的。</a:t>
            </a:r>
            <a:endParaRPr lang="zh-CN" altLang="zh-CN" sz="2800" dirty="0"/>
          </a:p>
        </p:txBody>
      </p:sp>
      <p:sp>
        <p:nvSpPr>
          <p:cNvPr id="90116" name="AutoShape 4">
            <a:hlinkClick r:id="" action="ppaction://hlinkshowjump?jump=previousslide" highlightClick="1"/>
          </p:cNvPr>
          <p:cNvSpPr>
            <a:spLocks noChangeArrowheads="1"/>
          </p:cNvSpPr>
          <p:nvPr/>
        </p:nvSpPr>
        <p:spPr bwMode="auto">
          <a:xfrm>
            <a:off x="6934200" y="5943600"/>
            <a:ext cx="539750" cy="539750"/>
          </a:xfrm>
          <a:prstGeom prst="actionButtonBackPrevious">
            <a:avLst/>
          </a:prstGeom>
          <a:solidFill>
            <a:srgbClr val="00FFFF">
              <a:alpha val="50000"/>
            </a:srgbClr>
          </a:solidFill>
          <a:ln w="9525">
            <a:noFill/>
            <a:miter lim="800000"/>
            <a:headEnd/>
            <a:tailEnd/>
          </a:ln>
          <a:effectLst/>
        </p:spPr>
        <p:txBody>
          <a:bodyPr wrap="none" anchor="ctr"/>
          <a:lstStyle/>
          <a:p>
            <a:endParaRPr lang="zh-CN" altLang="en-US"/>
          </a:p>
        </p:txBody>
      </p:sp>
      <p:sp>
        <p:nvSpPr>
          <p:cNvPr id="90117" name="AutoShape 5">
            <a:hlinkClick r:id="" action="ppaction://hlinkshowjump?jump=nextslide" highlightClick="1"/>
          </p:cNvPr>
          <p:cNvSpPr>
            <a:spLocks noChangeArrowheads="1"/>
          </p:cNvSpPr>
          <p:nvPr/>
        </p:nvSpPr>
        <p:spPr bwMode="auto">
          <a:xfrm>
            <a:off x="7461250" y="5943600"/>
            <a:ext cx="539750" cy="539750"/>
          </a:xfrm>
          <a:prstGeom prst="actionButtonForwardNext">
            <a:avLst/>
          </a:prstGeom>
          <a:solidFill>
            <a:srgbClr val="00FFFF">
              <a:alpha val="50000"/>
            </a:srgbClr>
          </a:solidFill>
          <a:ln w="9525">
            <a:noFill/>
            <a:miter lim="800000"/>
            <a:headEnd/>
            <a:tailEnd/>
          </a:ln>
          <a:effectLst/>
        </p:spPr>
        <p:txBody>
          <a:bodyPr wrap="none" anchor="ctr"/>
          <a:lstStyle/>
          <a:p>
            <a:endParaRPr lang="zh-CN" altLang="en-US"/>
          </a:p>
        </p:txBody>
      </p:sp>
    </p:spTree>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Effect transition="in" filter="randombar(vertical)">
                                      <p:cBhvr>
                                        <p:cTn id="7" dur="500"/>
                                        <p:tgtEl>
                                          <p:spTgt spid="90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90115">
                                            <p:txEl>
                                              <p:pRg st="1" end="1"/>
                                            </p:txEl>
                                          </p:spTgt>
                                        </p:tgtEl>
                                        <p:attrNameLst>
                                          <p:attrName>style.visibility</p:attrName>
                                        </p:attrNameLst>
                                      </p:cBhvr>
                                      <p:to>
                                        <p:strVal val="visible"/>
                                      </p:to>
                                    </p:set>
                                    <p:animEffect transition="in" filter="randombar(vertical)">
                                      <p:cBhvr>
                                        <p:cTn id="12" dur="500"/>
                                        <p:tgtEl>
                                          <p:spTgt spid="90115">
                                            <p:txEl>
                                              <p:pRg st="1" end="1"/>
                                            </p:txEl>
                                          </p:spTgt>
                                        </p:tgtEl>
                                      </p:cBhvr>
                                    </p:animEffect>
                                  </p:childTnLst>
                                </p:cTn>
                              </p:par>
                              <p:par>
                                <p:cTn id="13" presetID="14" presetClass="entr" presetSubtype="5" fill="hold" grpId="0" nodeType="withEffect">
                                  <p:stCondLst>
                                    <p:cond delay="0"/>
                                  </p:stCondLst>
                                  <p:childTnLst>
                                    <p:set>
                                      <p:cBhvr>
                                        <p:cTn id="14" dur="1" fill="hold">
                                          <p:stCondLst>
                                            <p:cond delay="0"/>
                                          </p:stCondLst>
                                        </p:cTn>
                                        <p:tgtEl>
                                          <p:spTgt spid="90115">
                                            <p:txEl>
                                              <p:pRg st="2" end="2"/>
                                            </p:txEl>
                                          </p:spTgt>
                                        </p:tgtEl>
                                        <p:attrNameLst>
                                          <p:attrName>style.visibility</p:attrName>
                                        </p:attrNameLst>
                                      </p:cBhvr>
                                      <p:to>
                                        <p:strVal val="visible"/>
                                      </p:to>
                                    </p:set>
                                    <p:animEffect transition="in" filter="randombar(vertical)">
                                      <p:cBhvr>
                                        <p:cTn id="15" dur="500"/>
                                        <p:tgtEl>
                                          <p:spTgt spid="901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a:xfrm>
            <a:off x="685800" y="1752600"/>
            <a:ext cx="7848600" cy="3733800"/>
          </a:xfrm>
        </p:spPr>
        <p:txBody>
          <a:bodyPr/>
          <a:lstStyle/>
          <a:p>
            <a:r>
              <a:rPr lang="zh-CN" altLang="en-US" b="1"/>
              <a:t>对一个</a:t>
            </a:r>
            <a:r>
              <a:rPr lang="en-US" altLang="zh-CN" b="1"/>
              <a:t>DFA M</a:t>
            </a:r>
            <a:r>
              <a:rPr lang="zh-CN" altLang="en-US" b="1"/>
              <a:t>最少化的基本思想</a:t>
            </a:r>
            <a:r>
              <a:rPr lang="en-US" altLang="zh-CN" b="1"/>
              <a:t>:</a:t>
            </a:r>
          </a:p>
          <a:p>
            <a:pPr>
              <a:buFont typeface="Wingdings" pitchFamily="2" charset="2"/>
              <a:buNone/>
            </a:pPr>
            <a:r>
              <a:rPr lang="en-US" altLang="zh-CN" b="1"/>
              <a:t>   </a:t>
            </a:r>
            <a:r>
              <a:rPr lang="zh-CN" altLang="en-US" b="1"/>
              <a:t>把</a:t>
            </a:r>
            <a:r>
              <a:rPr lang="en-US" altLang="zh-CN" b="1"/>
              <a:t>M</a:t>
            </a:r>
            <a:r>
              <a:rPr lang="zh-CN" altLang="en-US" b="1"/>
              <a:t>的状态集划分为一些不相交的子集，使得任何两个不同子集的状态是可区别的，而同一子集的任何两个状态是等价的。最后，让每个子集选出一个代表，同时消去其他状态。</a:t>
            </a:r>
          </a:p>
          <a:p>
            <a:endParaRPr lang="en-US" altLang="zh-CN" b="1"/>
          </a:p>
        </p:txBody>
      </p:sp>
      <p:sp>
        <p:nvSpPr>
          <p:cNvPr id="3" name="Rectangle 2"/>
          <p:cNvSpPr>
            <a:spLocks noGrp="1" noChangeArrowheads="1"/>
          </p:cNvSpPr>
          <p:nvPr>
            <p:ph type="title"/>
          </p:nvPr>
        </p:nvSpPr>
        <p:spPr>
          <a:xfrm>
            <a:off x="2143108" y="285728"/>
            <a:ext cx="3757610" cy="796908"/>
          </a:xfrm>
        </p:spPr>
        <p:txBody>
          <a:bodyPr/>
          <a:lstStyle/>
          <a:p>
            <a:r>
              <a:rPr lang="zh-CN" altLang="en-US" dirty="0">
                <a:latin typeface="Arial" pitchFamily="34" charset="0"/>
                <a:cs typeface="Arial" pitchFamily="34" charset="0"/>
              </a:rPr>
              <a:t>“</a:t>
            </a:r>
            <a:r>
              <a:rPr lang="zh-CN" altLang="en-US" dirty="0"/>
              <a:t>分割法</a:t>
            </a:r>
            <a:r>
              <a:rPr lang="zh-CN" altLang="en-US" dirty="0">
                <a:latin typeface="Arial" pitchFamily="34" charset="0"/>
                <a:cs typeface="Arial" pitchFamily="34" charset="0"/>
              </a:rPr>
              <a:t>”</a:t>
            </a:r>
          </a:p>
        </p:txBody>
      </p:sp>
    </p:spTree>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wipe(up)">
                                      <p:cBhvr>
                                        <p:cTn id="7" dur="500"/>
                                        <p:tgtEl>
                                          <p:spTgt spid="593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9395">
                                            <p:txEl>
                                              <p:pRg st="1" end="1"/>
                                            </p:txEl>
                                          </p:spTgt>
                                        </p:tgtEl>
                                        <p:attrNameLst>
                                          <p:attrName>style.visibility</p:attrName>
                                        </p:attrNameLst>
                                      </p:cBhvr>
                                      <p:to>
                                        <p:strVal val="visible"/>
                                      </p:to>
                                    </p:set>
                                    <p:animEffect transition="in" filter="wipe(up)">
                                      <p:cBhvr>
                                        <p:cTn id="12" dur="500"/>
                                        <p:tgtEl>
                                          <p:spTgt spid="593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3"/>
          <p:cNvSpPr>
            <a:spLocks noGrp="1" noChangeArrowheads="1"/>
          </p:cNvSpPr>
          <p:nvPr>
            <p:ph type="body" idx="1"/>
          </p:nvPr>
        </p:nvSpPr>
        <p:spPr>
          <a:xfrm>
            <a:off x="857224" y="1219200"/>
            <a:ext cx="8072494" cy="5067320"/>
          </a:xfrm>
        </p:spPr>
        <p:txBody>
          <a:bodyPr/>
          <a:lstStyle/>
          <a:p>
            <a:r>
              <a:rPr lang="zh-CN" altLang="en-US" b="1" dirty="0"/>
              <a:t>具体做法</a:t>
            </a:r>
            <a:r>
              <a:rPr lang="en-US" altLang="zh-CN" b="1" dirty="0"/>
              <a:t>: </a:t>
            </a:r>
            <a:r>
              <a:rPr lang="zh-CN" altLang="en-US" b="1" dirty="0"/>
              <a:t>对</a:t>
            </a:r>
            <a:r>
              <a:rPr lang="en-US" altLang="zh-CN" b="1" dirty="0"/>
              <a:t>M</a:t>
            </a:r>
            <a:r>
              <a:rPr lang="zh-CN" altLang="en-US" b="1" dirty="0"/>
              <a:t>的状态集进行划分</a:t>
            </a:r>
          </a:p>
          <a:p>
            <a:pPr lvl="1">
              <a:spcBef>
                <a:spcPct val="50000"/>
              </a:spcBef>
            </a:pPr>
            <a:r>
              <a:rPr lang="zh-CN" altLang="en-US" sz="2800" b="1" dirty="0"/>
              <a:t>首先，把</a:t>
            </a:r>
            <a:r>
              <a:rPr lang="en-US" altLang="zh-CN" sz="2800" b="1" dirty="0"/>
              <a:t>S</a:t>
            </a:r>
            <a:r>
              <a:rPr lang="zh-CN" altLang="en-US" sz="2800" b="1" dirty="0"/>
              <a:t>划分为终态和非终态两个子集，形成基本划分</a:t>
            </a:r>
            <a:r>
              <a:rPr lang="zh-CN" altLang="en-US" sz="2800" b="1" dirty="0">
                <a:sym typeface="Symbol" pitchFamily="18" charset="2"/>
              </a:rPr>
              <a:t></a:t>
            </a:r>
            <a:r>
              <a:rPr lang="zh-CN" altLang="en-US" sz="2800" b="1" dirty="0"/>
              <a:t>。 </a:t>
            </a:r>
          </a:p>
          <a:p>
            <a:pPr lvl="1">
              <a:spcBef>
                <a:spcPct val="30000"/>
              </a:spcBef>
            </a:pPr>
            <a:r>
              <a:rPr lang="zh-CN" altLang="en-US" sz="2800" b="1" dirty="0"/>
              <a:t>假定到某个时候，</a:t>
            </a:r>
            <a:r>
              <a:rPr lang="zh-CN" altLang="en-US" sz="2800" b="1" dirty="0">
                <a:sym typeface="Symbol" pitchFamily="18" charset="2"/>
              </a:rPr>
              <a:t></a:t>
            </a:r>
            <a:r>
              <a:rPr lang="zh-CN" altLang="en-US" sz="2800" b="1" dirty="0"/>
              <a:t>已含</a:t>
            </a:r>
            <a:r>
              <a:rPr lang="en-US" altLang="zh-CN" sz="2800" b="1" dirty="0"/>
              <a:t>m</a:t>
            </a:r>
            <a:r>
              <a:rPr lang="zh-CN" altLang="en-US" sz="2800" b="1" dirty="0"/>
              <a:t>个子集，记为</a:t>
            </a:r>
            <a:r>
              <a:rPr lang="zh-CN" altLang="en-US" sz="2800" b="1" dirty="0">
                <a:sym typeface="Symbol" pitchFamily="18" charset="2"/>
              </a:rPr>
              <a:t></a:t>
            </a:r>
            <a:r>
              <a:rPr lang="en-US" altLang="zh-CN" sz="2800" b="1" dirty="0"/>
              <a:t>={I</a:t>
            </a:r>
            <a:r>
              <a:rPr lang="en-US" altLang="zh-CN" sz="2800" b="1" baseline="30000" dirty="0"/>
              <a:t>(1)</a:t>
            </a:r>
            <a:r>
              <a:rPr lang="zh-CN" altLang="en-US" sz="2800" b="1" dirty="0"/>
              <a:t>，</a:t>
            </a:r>
            <a:r>
              <a:rPr lang="en-US" altLang="zh-CN" sz="2800" b="1" dirty="0"/>
              <a:t>I</a:t>
            </a:r>
            <a:r>
              <a:rPr lang="en-US" altLang="zh-CN" sz="2800" b="1" baseline="30000" dirty="0"/>
              <a:t>(2)</a:t>
            </a:r>
            <a:r>
              <a:rPr lang="zh-CN" altLang="en-US" sz="2800" b="1" dirty="0"/>
              <a:t>，</a:t>
            </a:r>
            <a:r>
              <a:rPr lang="zh-CN" altLang="en-US" sz="2800" b="1" dirty="0">
                <a:sym typeface="Symbol" pitchFamily="18" charset="2"/>
              </a:rPr>
              <a:t></a:t>
            </a:r>
            <a:r>
              <a:rPr lang="zh-CN" altLang="en-US" sz="2800" b="1" dirty="0"/>
              <a:t>，</a:t>
            </a:r>
            <a:r>
              <a:rPr lang="en-US" altLang="zh-CN" sz="2800" b="1" dirty="0"/>
              <a:t>I</a:t>
            </a:r>
            <a:r>
              <a:rPr lang="en-US" altLang="zh-CN" sz="2800" b="1" baseline="30000" dirty="0"/>
              <a:t>(m)</a:t>
            </a:r>
            <a:r>
              <a:rPr lang="en-US" altLang="zh-CN" sz="2800" b="1" dirty="0"/>
              <a:t>}</a:t>
            </a:r>
            <a:r>
              <a:rPr lang="zh-CN" altLang="en-US" sz="2800" b="1" dirty="0"/>
              <a:t>，检查</a:t>
            </a:r>
            <a:r>
              <a:rPr lang="zh-CN" altLang="en-US" sz="2800" b="1" dirty="0">
                <a:sym typeface="Symbol" pitchFamily="18" charset="2"/>
              </a:rPr>
              <a:t></a:t>
            </a:r>
            <a:r>
              <a:rPr lang="zh-CN" altLang="en-US" sz="2800" b="1" dirty="0"/>
              <a:t>中的每个子集看是否能进一步划分</a:t>
            </a:r>
            <a:r>
              <a:rPr lang="en-US" altLang="zh-CN" sz="2800" b="1" dirty="0" smtClean="0"/>
              <a:t>:</a:t>
            </a:r>
          </a:p>
          <a:p>
            <a:pPr lvl="1">
              <a:spcBef>
                <a:spcPct val="30000"/>
              </a:spcBef>
            </a:pPr>
            <a:r>
              <a:rPr lang="zh-CN" altLang="en-US" sz="2800" b="1" dirty="0" smtClean="0"/>
              <a:t>对某个</a:t>
            </a:r>
            <a:r>
              <a:rPr lang="en-US" altLang="zh-CN" sz="2800" b="1" dirty="0" smtClean="0"/>
              <a:t>I</a:t>
            </a:r>
            <a:r>
              <a:rPr lang="en-US" altLang="zh-CN" sz="2800" b="1" baseline="30000" dirty="0" smtClean="0"/>
              <a:t>(</a:t>
            </a:r>
            <a:r>
              <a:rPr lang="en-US" altLang="zh-CN" sz="2800" b="1" baseline="30000" dirty="0" err="1" smtClean="0"/>
              <a:t>i</a:t>
            </a:r>
            <a:r>
              <a:rPr lang="en-US" altLang="zh-CN" sz="2800" b="1" baseline="30000" dirty="0" smtClean="0"/>
              <a:t>)</a:t>
            </a:r>
            <a:r>
              <a:rPr lang="zh-CN" altLang="en-US" sz="2800" b="1" dirty="0" smtClean="0"/>
              <a:t>，令</a:t>
            </a:r>
            <a:r>
              <a:rPr lang="en-US" altLang="zh-CN" sz="2800" b="1" dirty="0" smtClean="0"/>
              <a:t>I</a:t>
            </a:r>
            <a:r>
              <a:rPr lang="en-US" altLang="zh-CN" sz="2800" b="1" baseline="30000" dirty="0" smtClean="0"/>
              <a:t>(</a:t>
            </a:r>
            <a:r>
              <a:rPr lang="en-US" altLang="zh-CN" sz="2800" b="1" baseline="30000" dirty="0" err="1" smtClean="0"/>
              <a:t>i</a:t>
            </a:r>
            <a:r>
              <a:rPr lang="en-US" altLang="zh-CN" sz="2800" b="1" baseline="30000" dirty="0" smtClean="0"/>
              <a:t>)</a:t>
            </a:r>
            <a:r>
              <a:rPr lang="en-US" altLang="zh-CN" sz="2800" b="1" dirty="0" smtClean="0"/>
              <a:t>={s</a:t>
            </a:r>
            <a:r>
              <a:rPr lang="en-US" altLang="zh-CN" sz="2800" b="1" baseline="-25000" dirty="0" smtClean="0"/>
              <a:t>1</a:t>
            </a:r>
            <a:r>
              <a:rPr lang="en-US" altLang="zh-CN" sz="2800" b="1" dirty="0" smtClean="0"/>
              <a:t>,s</a:t>
            </a:r>
            <a:r>
              <a:rPr lang="en-US" altLang="zh-CN" sz="2800" b="1" baseline="-25000" dirty="0" smtClean="0"/>
              <a:t>2</a:t>
            </a:r>
            <a:r>
              <a:rPr lang="en-US" altLang="zh-CN" sz="2800" b="1" dirty="0" smtClean="0"/>
              <a:t>, </a:t>
            </a:r>
            <a:r>
              <a:rPr lang="en-US" altLang="zh-CN" sz="2800" b="1" dirty="0" smtClean="0">
                <a:sym typeface="Symbol" pitchFamily="18" charset="2"/>
              </a:rPr>
              <a:t></a:t>
            </a:r>
            <a:r>
              <a:rPr lang="en-US" altLang="zh-CN" sz="2800" b="1" dirty="0" smtClean="0"/>
              <a:t>,</a:t>
            </a:r>
            <a:r>
              <a:rPr lang="en-US" altLang="zh-CN" sz="2800" b="1" dirty="0" err="1" smtClean="0"/>
              <a:t>s</a:t>
            </a:r>
            <a:r>
              <a:rPr lang="en-US" altLang="zh-CN" sz="2800" b="1" baseline="-25000" dirty="0" err="1" smtClean="0"/>
              <a:t>k</a:t>
            </a:r>
            <a:r>
              <a:rPr lang="en-US" altLang="zh-CN" sz="2800" b="1" dirty="0" smtClean="0"/>
              <a:t>}</a:t>
            </a:r>
            <a:r>
              <a:rPr lang="zh-CN" altLang="en-US" sz="2800" b="1" dirty="0" smtClean="0"/>
              <a:t>，若存在一个输入字符</a:t>
            </a:r>
            <a:r>
              <a:rPr lang="en-US" altLang="zh-CN" sz="2800" b="1" dirty="0" smtClean="0"/>
              <a:t>a</a:t>
            </a:r>
            <a:r>
              <a:rPr lang="zh-CN" altLang="en-US" sz="2800" b="1" dirty="0" smtClean="0"/>
              <a:t>使得</a:t>
            </a:r>
            <a:r>
              <a:rPr lang="en-US" altLang="zh-CN" sz="2800" b="1" dirty="0" err="1" smtClean="0"/>
              <a:t>I</a:t>
            </a:r>
            <a:r>
              <a:rPr lang="en-US" altLang="zh-CN" sz="2800" b="1" baseline="-25000" dirty="0" err="1" smtClean="0"/>
              <a:t>a</a:t>
            </a:r>
            <a:r>
              <a:rPr lang="en-US" altLang="zh-CN" sz="2800" b="1" baseline="30000" dirty="0" smtClean="0"/>
              <a:t>(</a:t>
            </a:r>
            <a:r>
              <a:rPr lang="en-US" altLang="zh-CN" sz="2800" b="1" baseline="30000" dirty="0" err="1" smtClean="0"/>
              <a:t>i</a:t>
            </a:r>
            <a:r>
              <a:rPr lang="en-US" altLang="zh-CN" sz="2800" b="1" baseline="30000" dirty="0" smtClean="0"/>
              <a:t>)</a:t>
            </a:r>
            <a:r>
              <a:rPr lang="en-US" altLang="zh-CN" sz="2800" b="1" baseline="-25000" dirty="0" smtClean="0"/>
              <a:t> </a:t>
            </a:r>
            <a:r>
              <a:rPr lang="zh-CN" altLang="en-US" sz="2800" b="1" dirty="0" smtClean="0"/>
              <a:t>不会包含在现行</a:t>
            </a:r>
            <a:r>
              <a:rPr lang="zh-CN" altLang="en-US" sz="2800" b="1" dirty="0" smtClean="0">
                <a:sym typeface="Symbol" pitchFamily="18" charset="2"/>
              </a:rPr>
              <a:t></a:t>
            </a:r>
            <a:r>
              <a:rPr lang="zh-CN" altLang="en-US" sz="2800" b="1" dirty="0" smtClean="0"/>
              <a:t>的某个子集</a:t>
            </a:r>
            <a:r>
              <a:rPr lang="en-US" altLang="zh-CN" sz="2800" b="1" dirty="0" smtClean="0"/>
              <a:t>I</a:t>
            </a:r>
            <a:r>
              <a:rPr lang="en-US" altLang="zh-CN" sz="2800" b="1" baseline="30000" dirty="0" smtClean="0"/>
              <a:t>(j)</a:t>
            </a:r>
            <a:r>
              <a:rPr lang="zh-CN" altLang="en-US" sz="2800" b="1" dirty="0" smtClean="0"/>
              <a:t>中，则至少应把</a:t>
            </a:r>
            <a:r>
              <a:rPr lang="en-US" altLang="zh-CN" sz="2800" b="1" dirty="0" smtClean="0"/>
              <a:t>I</a:t>
            </a:r>
            <a:r>
              <a:rPr lang="en-US" altLang="zh-CN" sz="2800" b="1" baseline="30000" dirty="0" smtClean="0"/>
              <a:t>(</a:t>
            </a:r>
            <a:r>
              <a:rPr lang="en-US" altLang="zh-CN" sz="2800" b="1" baseline="30000" dirty="0" err="1" smtClean="0"/>
              <a:t>i</a:t>
            </a:r>
            <a:r>
              <a:rPr lang="en-US" altLang="zh-CN" sz="2800" b="1" baseline="30000" dirty="0" smtClean="0"/>
              <a:t>)</a:t>
            </a:r>
            <a:r>
              <a:rPr lang="zh-CN" altLang="en-US" sz="2800" b="1" dirty="0" smtClean="0"/>
              <a:t>分为两个部分。</a:t>
            </a:r>
            <a:endParaRPr lang="en-US" altLang="zh-CN" sz="2800" b="1" dirty="0" smtClean="0"/>
          </a:p>
        </p:txBody>
      </p:sp>
    </p:spTree>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wipe(left)">
                                      <p:cBhvr>
                                        <p:cTn id="7" dur="500"/>
                                        <p:tgtEl>
                                          <p:spTgt spid="60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Effect transition="in" filter="wipe(left)">
                                      <p:cBhvr>
                                        <p:cTn id="12" dur="500"/>
                                        <p:tgtEl>
                                          <p:spTgt spid="604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0419">
                                            <p:txEl>
                                              <p:pRg st="2" end="2"/>
                                            </p:txEl>
                                          </p:spTgt>
                                        </p:tgtEl>
                                        <p:attrNameLst>
                                          <p:attrName>style.visibility</p:attrName>
                                        </p:attrNameLst>
                                      </p:cBhvr>
                                      <p:to>
                                        <p:strVal val="visible"/>
                                      </p:to>
                                    </p:set>
                                    <p:animEffect transition="in" filter="wipe(left)">
                                      <p:cBhvr>
                                        <p:cTn id="17" dur="500"/>
                                        <p:tgtEl>
                                          <p:spTgt spid="604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0419">
                                            <p:txEl>
                                              <p:pRg st="3" end="3"/>
                                            </p:txEl>
                                          </p:spTgt>
                                        </p:tgtEl>
                                        <p:attrNameLst>
                                          <p:attrName>style.visibility</p:attrName>
                                        </p:attrNameLst>
                                      </p:cBhvr>
                                      <p:to>
                                        <p:strVal val="visible"/>
                                      </p:to>
                                    </p:set>
                                    <p:animEffect transition="in" filter="wipe(left)">
                                      <p:cBhvr>
                                        <p:cTn id="22" dur="500"/>
                                        <p:tgtEl>
                                          <p:spTgt spid="604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bldLvl="2"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60" name="AutoShape 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7061" name="AutoShape 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7062" name="AutoShape 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7063" name="Text Box 7"/>
          <p:cNvSpPr txBox="1">
            <a:spLocks noChangeArrowheads="1"/>
          </p:cNvSpPr>
          <p:nvPr/>
        </p:nvSpPr>
        <p:spPr bwMode="auto">
          <a:xfrm>
            <a:off x="900113" y="1052513"/>
            <a:ext cx="7489825" cy="1158875"/>
          </a:xfrm>
          <a:prstGeom prst="rect">
            <a:avLst/>
          </a:prstGeom>
          <a:noFill/>
          <a:ln w="9525">
            <a:noFill/>
            <a:miter lim="800000"/>
            <a:headEnd/>
            <a:tailEnd/>
          </a:ln>
          <a:effectLst/>
        </p:spPr>
        <p:txBody>
          <a:bodyPr>
            <a:spAutoFit/>
          </a:bodyPr>
          <a:lstStyle/>
          <a:p>
            <a:pPr>
              <a:buClr>
                <a:srgbClr val="800080"/>
              </a:buClr>
            </a:pPr>
            <a:r>
              <a:rPr lang="en-US" altLang="zh-CN" dirty="0">
                <a:solidFill>
                  <a:srgbClr val="800080"/>
                </a:solidFill>
              </a:rPr>
              <a:t>  </a:t>
            </a:r>
            <a:r>
              <a:rPr lang="zh-CN" altLang="en-US" dirty="0"/>
              <a:t>实例</a:t>
            </a:r>
            <a:r>
              <a:rPr lang="en-US" altLang="zh-CN" dirty="0"/>
              <a:t>:</a:t>
            </a:r>
            <a:r>
              <a:rPr lang="en-US" altLang="zh-CN" b="0" dirty="0"/>
              <a:t> </a:t>
            </a:r>
            <a:r>
              <a:rPr lang="zh-CN" altLang="en-US" dirty="0">
                <a:solidFill>
                  <a:srgbClr val="800080"/>
                </a:solidFill>
              </a:rPr>
              <a:t>某语言词法分析程序的设计</a:t>
            </a:r>
            <a:r>
              <a:rPr lang="zh-CN" altLang="en-US" dirty="0"/>
              <a:t> </a:t>
            </a:r>
          </a:p>
          <a:p>
            <a:pPr lvl="1">
              <a:buClr>
                <a:srgbClr val="800080"/>
              </a:buClr>
              <a:buFont typeface="Symbol" pitchFamily="18" charset="2"/>
              <a:buNone/>
            </a:pPr>
            <a:endParaRPr lang="zh-CN" altLang="en-US" sz="1000" dirty="0">
              <a:latin typeface="楷体_GB2312" pitchFamily="49" charset="-122"/>
            </a:endParaRPr>
          </a:p>
          <a:p>
            <a:pPr lvl="1">
              <a:buClr>
                <a:srgbClr val="800080"/>
              </a:buClr>
              <a:buFont typeface="Symbol" pitchFamily="18" charset="2"/>
              <a:buChar char="-"/>
            </a:pPr>
            <a:r>
              <a:rPr lang="zh-CN" altLang="en-US" sz="2800" dirty="0">
                <a:latin typeface="楷体_GB2312" pitchFamily="49" charset="-122"/>
              </a:rPr>
              <a:t> 词法规则的</a:t>
            </a:r>
            <a:r>
              <a:rPr lang="zh-CN" altLang="en-US" sz="2800" dirty="0">
                <a:solidFill>
                  <a:srgbClr val="800080"/>
                </a:solidFill>
                <a:latin typeface="楷体_GB2312" pitchFamily="49" charset="-122"/>
              </a:rPr>
              <a:t>状态转换图</a:t>
            </a:r>
          </a:p>
        </p:txBody>
      </p:sp>
      <p:sp>
        <p:nvSpPr>
          <p:cNvPr id="557064" name="Rectangle 8"/>
          <p:cNvSpPr>
            <a:spLocks noChangeArrowheads="1"/>
          </p:cNvSpPr>
          <p:nvPr/>
        </p:nvSpPr>
        <p:spPr bwMode="auto">
          <a:xfrm>
            <a:off x="1042988" y="188913"/>
            <a:ext cx="6480175" cy="641350"/>
          </a:xfrm>
          <a:prstGeom prst="rect">
            <a:avLst/>
          </a:prstGeom>
          <a:noFill/>
          <a:ln w="9525" algn="ctr">
            <a:noFill/>
            <a:miter lim="800000"/>
            <a:headEnd/>
            <a:tailEnd/>
          </a:ln>
          <a:effectLst/>
        </p:spPr>
        <p:txBody>
          <a:bodyPr>
            <a:spAutoFit/>
          </a:bodyPr>
          <a:lstStyle/>
          <a:p>
            <a:pPr algn="ctr">
              <a:lnSpc>
                <a:spcPct val="90000"/>
              </a:lnSpc>
              <a:buFontTx/>
              <a:buNone/>
            </a:pPr>
            <a:r>
              <a:rPr lang="zh-CN" altLang="en-US" sz="4000">
                <a:solidFill>
                  <a:srgbClr val="800080"/>
                </a:solidFill>
                <a:latin typeface="华文行楷" pitchFamily="2" charset="-122"/>
                <a:ea typeface="华文行楷" pitchFamily="2" charset="-122"/>
              </a:rPr>
              <a:t>词法分析程序的设计与实现</a:t>
            </a:r>
          </a:p>
        </p:txBody>
      </p:sp>
      <p:sp>
        <p:nvSpPr>
          <p:cNvPr id="557065"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graphicFrame>
        <p:nvGraphicFramePr>
          <p:cNvPr id="557068" name="Object 12"/>
          <p:cNvGraphicFramePr>
            <a:graphicFrameLocks noChangeAspect="1"/>
          </p:cNvGraphicFramePr>
          <p:nvPr/>
        </p:nvGraphicFramePr>
        <p:xfrm>
          <a:off x="1906588" y="2390775"/>
          <a:ext cx="4897437" cy="4422775"/>
        </p:xfrm>
        <a:graphic>
          <a:graphicData uri="http://schemas.openxmlformats.org/presentationml/2006/ole">
            <p:oleObj spid="_x0000_s557068" name="Visio" r:id="rId3" imgW="6291465" imgH="5492048" progId="Visio.Drawing.11">
              <p:embed/>
            </p:oleObj>
          </a:graphicData>
        </a:graphic>
      </p:graphicFrame>
    </p:spTree>
  </p:cSld>
  <p:clrMapOvr>
    <a:masterClrMapping/>
  </p:clrMapOvr>
  <p:transition spd="med" advClick="0">
    <p:wipe dir="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Rectangle 3"/>
          <p:cNvSpPr>
            <a:spLocks noGrp="1" noChangeArrowheads="1"/>
          </p:cNvSpPr>
          <p:nvPr>
            <p:ph type="body" idx="1"/>
          </p:nvPr>
        </p:nvSpPr>
        <p:spPr>
          <a:xfrm>
            <a:off x="642910" y="1219200"/>
            <a:ext cx="8143932" cy="5353072"/>
          </a:xfrm>
        </p:spPr>
        <p:txBody>
          <a:bodyPr/>
          <a:lstStyle/>
          <a:p>
            <a:r>
              <a:rPr lang="zh-CN" altLang="en-US" b="1" dirty="0"/>
              <a:t>例如，假定状态</a:t>
            </a:r>
            <a:r>
              <a:rPr lang="en-US" altLang="zh-CN" b="1" dirty="0">
                <a:solidFill>
                  <a:srgbClr val="3217BB"/>
                </a:solidFill>
              </a:rPr>
              <a:t>s</a:t>
            </a:r>
            <a:r>
              <a:rPr lang="en-US" altLang="zh-CN" b="1" baseline="-25000" dirty="0">
                <a:solidFill>
                  <a:srgbClr val="3217BB"/>
                </a:solidFill>
              </a:rPr>
              <a:t>1</a:t>
            </a:r>
            <a:r>
              <a:rPr lang="zh-CN" altLang="en-US" b="1" dirty="0"/>
              <a:t>和</a:t>
            </a:r>
            <a:r>
              <a:rPr lang="en-US" altLang="zh-CN" b="1" dirty="0">
                <a:solidFill>
                  <a:srgbClr val="FF3300"/>
                </a:solidFill>
              </a:rPr>
              <a:t>s</a:t>
            </a:r>
            <a:r>
              <a:rPr lang="en-US" altLang="zh-CN" b="1" baseline="-25000" dirty="0">
                <a:solidFill>
                  <a:srgbClr val="FF3300"/>
                </a:solidFill>
              </a:rPr>
              <a:t>2</a:t>
            </a:r>
            <a:r>
              <a:rPr lang="zh-CN" altLang="en-US" b="1" dirty="0"/>
              <a:t>经</a:t>
            </a:r>
            <a:r>
              <a:rPr lang="en-US" altLang="zh-CN" b="1" dirty="0"/>
              <a:t>a</a:t>
            </a:r>
            <a:r>
              <a:rPr lang="zh-CN" altLang="en-US" b="1" dirty="0"/>
              <a:t>弧分别到达</a:t>
            </a:r>
            <a:r>
              <a:rPr lang="en-US" altLang="zh-CN" b="1" dirty="0">
                <a:solidFill>
                  <a:srgbClr val="3217BB"/>
                </a:solidFill>
              </a:rPr>
              <a:t>t</a:t>
            </a:r>
            <a:r>
              <a:rPr lang="en-US" altLang="zh-CN" b="1" baseline="-25000" dirty="0">
                <a:solidFill>
                  <a:srgbClr val="3217BB"/>
                </a:solidFill>
              </a:rPr>
              <a:t>1</a:t>
            </a:r>
            <a:r>
              <a:rPr lang="zh-CN" altLang="en-US" b="1" dirty="0"/>
              <a:t>和</a:t>
            </a:r>
            <a:r>
              <a:rPr lang="en-US" altLang="zh-CN" b="1" dirty="0">
                <a:solidFill>
                  <a:srgbClr val="FF3300"/>
                </a:solidFill>
              </a:rPr>
              <a:t>t</a:t>
            </a:r>
            <a:r>
              <a:rPr lang="en-US" altLang="zh-CN" b="1" baseline="-25000" dirty="0">
                <a:solidFill>
                  <a:srgbClr val="FF3300"/>
                </a:solidFill>
              </a:rPr>
              <a:t>2</a:t>
            </a:r>
            <a:r>
              <a:rPr lang="zh-CN" altLang="en-US" b="1" dirty="0"/>
              <a:t>，而</a:t>
            </a:r>
            <a:r>
              <a:rPr lang="en-US" altLang="zh-CN" b="1" dirty="0">
                <a:solidFill>
                  <a:srgbClr val="3217BB"/>
                </a:solidFill>
              </a:rPr>
              <a:t>t</a:t>
            </a:r>
            <a:r>
              <a:rPr lang="en-US" altLang="zh-CN" b="1" baseline="-25000" dirty="0">
                <a:solidFill>
                  <a:srgbClr val="3217BB"/>
                </a:solidFill>
              </a:rPr>
              <a:t>1</a:t>
            </a:r>
            <a:r>
              <a:rPr lang="zh-CN" altLang="en-US" b="1" dirty="0"/>
              <a:t>和</a:t>
            </a:r>
            <a:r>
              <a:rPr lang="en-US" altLang="zh-CN" b="1" dirty="0"/>
              <a:t>t</a:t>
            </a:r>
            <a:r>
              <a:rPr lang="en-US" altLang="zh-CN" b="1" baseline="-25000" dirty="0"/>
              <a:t>2</a:t>
            </a:r>
            <a:r>
              <a:rPr lang="zh-CN" altLang="en-US" b="1" dirty="0"/>
              <a:t>属于现行</a:t>
            </a:r>
            <a:r>
              <a:rPr lang="zh-CN" altLang="en-US" sz="3600" b="1" dirty="0">
                <a:sym typeface="Symbol" pitchFamily="18" charset="2"/>
              </a:rPr>
              <a:t></a:t>
            </a:r>
            <a:r>
              <a:rPr lang="zh-CN" altLang="en-US" b="1" dirty="0"/>
              <a:t>中的两个不同子集，说明有一个字</a:t>
            </a:r>
            <a:r>
              <a:rPr lang="zh-CN" altLang="en-US" b="1" dirty="0">
                <a:sym typeface="Symbol" pitchFamily="18" charset="2"/>
              </a:rPr>
              <a:t></a:t>
            </a:r>
            <a:r>
              <a:rPr lang="zh-CN" altLang="en-US" b="1" dirty="0"/>
              <a:t>， </a:t>
            </a:r>
            <a:r>
              <a:rPr lang="en-US" altLang="zh-CN" b="1" dirty="0">
                <a:solidFill>
                  <a:srgbClr val="3217BB"/>
                </a:solidFill>
              </a:rPr>
              <a:t>t</a:t>
            </a:r>
            <a:r>
              <a:rPr lang="en-US" altLang="zh-CN" b="1" baseline="-25000" dirty="0">
                <a:solidFill>
                  <a:srgbClr val="3217BB"/>
                </a:solidFill>
              </a:rPr>
              <a:t>1</a:t>
            </a:r>
            <a:r>
              <a:rPr lang="zh-CN" altLang="en-US" b="1" dirty="0"/>
              <a:t>读出</a:t>
            </a:r>
            <a:r>
              <a:rPr lang="zh-CN" altLang="en-US" b="1" dirty="0">
                <a:sym typeface="Symbol" pitchFamily="18" charset="2"/>
              </a:rPr>
              <a:t></a:t>
            </a:r>
            <a:r>
              <a:rPr lang="zh-CN" altLang="en-US" b="1" dirty="0"/>
              <a:t>后到达终态，而</a:t>
            </a:r>
            <a:r>
              <a:rPr lang="en-US" altLang="zh-CN" b="1" dirty="0">
                <a:solidFill>
                  <a:srgbClr val="FF3300"/>
                </a:solidFill>
              </a:rPr>
              <a:t>t</a:t>
            </a:r>
            <a:r>
              <a:rPr lang="en-US" altLang="zh-CN" b="1" baseline="-25000" dirty="0">
                <a:solidFill>
                  <a:srgbClr val="FF3300"/>
                </a:solidFill>
              </a:rPr>
              <a:t>2</a:t>
            </a:r>
            <a:r>
              <a:rPr lang="zh-CN" altLang="en-US" b="1" dirty="0"/>
              <a:t>读出</a:t>
            </a:r>
            <a:r>
              <a:rPr lang="zh-CN" altLang="en-US" b="1" dirty="0">
                <a:sym typeface="Symbol" pitchFamily="18" charset="2"/>
              </a:rPr>
              <a:t></a:t>
            </a:r>
            <a:r>
              <a:rPr lang="zh-CN" altLang="en-US" b="1" dirty="0"/>
              <a:t>后不能到达终态，或者反之，那么对于字</a:t>
            </a:r>
            <a:r>
              <a:rPr lang="en-US" altLang="zh-CN" b="1" dirty="0"/>
              <a:t>a</a:t>
            </a:r>
            <a:r>
              <a:rPr lang="en-US" altLang="zh-CN" b="1" dirty="0">
                <a:sym typeface="Symbol" pitchFamily="18" charset="2"/>
              </a:rPr>
              <a:t></a:t>
            </a:r>
            <a:r>
              <a:rPr lang="en-US" altLang="zh-CN" b="1" dirty="0"/>
              <a:t> </a:t>
            </a:r>
            <a:r>
              <a:rPr lang="zh-CN" altLang="en-US" b="1" dirty="0"/>
              <a:t>， </a:t>
            </a:r>
            <a:r>
              <a:rPr lang="en-US" altLang="zh-CN" b="1" dirty="0">
                <a:solidFill>
                  <a:srgbClr val="3217BB"/>
                </a:solidFill>
              </a:rPr>
              <a:t>s</a:t>
            </a:r>
            <a:r>
              <a:rPr lang="en-US" altLang="zh-CN" b="1" baseline="-25000" dirty="0">
                <a:solidFill>
                  <a:srgbClr val="3217BB"/>
                </a:solidFill>
              </a:rPr>
              <a:t>1</a:t>
            </a:r>
            <a:r>
              <a:rPr lang="zh-CN" altLang="en-US" b="1" dirty="0"/>
              <a:t>读出</a:t>
            </a:r>
            <a:r>
              <a:rPr lang="en-US" altLang="zh-CN" b="1" dirty="0"/>
              <a:t>a</a:t>
            </a:r>
            <a:r>
              <a:rPr lang="en-US" altLang="zh-CN" b="1" dirty="0">
                <a:sym typeface="Symbol" pitchFamily="18" charset="2"/>
              </a:rPr>
              <a:t></a:t>
            </a:r>
            <a:r>
              <a:rPr lang="zh-CN" altLang="en-US" b="1" dirty="0"/>
              <a:t>后到达终态，而</a:t>
            </a:r>
            <a:r>
              <a:rPr lang="en-US" altLang="zh-CN" b="1" dirty="0">
                <a:solidFill>
                  <a:srgbClr val="FF3300"/>
                </a:solidFill>
              </a:rPr>
              <a:t>s</a:t>
            </a:r>
            <a:r>
              <a:rPr lang="en-US" altLang="zh-CN" b="1" baseline="-25000" dirty="0">
                <a:solidFill>
                  <a:srgbClr val="FF3300"/>
                </a:solidFill>
              </a:rPr>
              <a:t>2</a:t>
            </a:r>
            <a:r>
              <a:rPr lang="zh-CN" altLang="en-US" b="1" dirty="0"/>
              <a:t>读出</a:t>
            </a:r>
            <a:r>
              <a:rPr lang="en-US" altLang="zh-CN" b="1" dirty="0"/>
              <a:t>a</a:t>
            </a:r>
            <a:r>
              <a:rPr lang="en-US" altLang="zh-CN" b="1" dirty="0">
                <a:sym typeface="Symbol" pitchFamily="18" charset="2"/>
              </a:rPr>
              <a:t></a:t>
            </a:r>
            <a:r>
              <a:rPr lang="zh-CN" altLang="en-US" b="1" dirty="0"/>
              <a:t>不能到达终态，或者反之，所以</a:t>
            </a:r>
            <a:r>
              <a:rPr lang="en-US" altLang="zh-CN" b="1" dirty="0">
                <a:solidFill>
                  <a:srgbClr val="3217BB"/>
                </a:solidFill>
              </a:rPr>
              <a:t>s</a:t>
            </a:r>
            <a:r>
              <a:rPr lang="en-US" altLang="zh-CN" b="1" baseline="-25000" dirty="0">
                <a:solidFill>
                  <a:srgbClr val="3217BB"/>
                </a:solidFill>
              </a:rPr>
              <a:t>1</a:t>
            </a:r>
            <a:r>
              <a:rPr lang="zh-CN" altLang="en-US" b="1" dirty="0"/>
              <a:t>和</a:t>
            </a:r>
            <a:r>
              <a:rPr lang="en-US" altLang="zh-CN" b="1" dirty="0">
                <a:solidFill>
                  <a:srgbClr val="FF3300"/>
                </a:solidFill>
              </a:rPr>
              <a:t>s</a:t>
            </a:r>
            <a:r>
              <a:rPr lang="en-US" altLang="zh-CN" b="1" baseline="-25000" dirty="0">
                <a:solidFill>
                  <a:srgbClr val="FF3300"/>
                </a:solidFill>
              </a:rPr>
              <a:t>2</a:t>
            </a:r>
            <a:r>
              <a:rPr lang="zh-CN" altLang="en-US" b="1" dirty="0"/>
              <a:t>不等价。</a:t>
            </a:r>
          </a:p>
        </p:txBody>
      </p:sp>
      <p:sp>
        <p:nvSpPr>
          <p:cNvPr id="61458" name="Oval 18"/>
          <p:cNvSpPr>
            <a:spLocks noChangeArrowheads="1"/>
          </p:cNvSpPr>
          <p:nvPr/>
        </p:nvSpPr>
        <p:spPr bwMode="auto">
          <a:xfrm>
            <a:off x="2197100" y="4541838"/>
            <a:ext cx="608013" cy="533400"/>
          </a:xfrm>
          <a:prstGeom prst="ellipse">
            <a:avLst/>
          </a:prstGeom>
          <a:noFill/>
          <a:ln w="19050">
            <a:solidFill>
              <a:schemeClr val="tx1"/>
            </a:solidFill>
            <a:round/>
            <a:headEnd/>
            <a:tailEnd/>
          </a:ln>
          <a:effectLst/>
        </p:spPr>
        <p:txBody>
          <a:bodyPr wrap="none" anchor="ctr"/>
          <a:lstStyle/>
          <a:p>
            <a:pPr algn="ctr">
              <a:buNone/>
            </a:pPr>
            <a:r>
              <a:rPr lang="en-US" altLang="zh-CN" sz="3200" b="1" dirty="0">
                <a:solidFill>
                  <a:srgbClr val="3217BB"/>
                </a:solidFill>
              </a:rPr>
              <a:t>s</a:t>
            </a:r>
            <a:r>
              <a:rPr lang="en-US" altLang="zh-CN" sz="3200" b="1" baseline="-25000" dirty="0">
                <a:solidFill>
                  <a:srgbClr val="3217BB"/>
                </a:solidFill>
              </a:rPr>
              <a:t>1</a:t>
            </a:r>
          </a:p>
        </p:txBody>
      </p:sp>
      <p:sp>
        <p:nvSpPr>
          <p:cNvPr id="61459" name="Oval 19"/>
          <p:cNvSpPr>
            <a:spLocks noChangeArrowheads="1"/>
          </p:cNvSpPr>
          <p:nvPr/>
        </p:nvSpPr>
        <p:spPr bwMode="auto">
          <a:xfrm>
            <a:off x="4102100" y="4541838"/>
            <a:ext cx="608013" cy="533400"/>
          </a:xfrm>
          <a:prstGeom prst="ellipse">
            <a:avLst/>
          </a:prstGeom>
          <a:noFill/>
          <a:ln w="19050">
            <a:solidFill>
              <a:schemeClr val="tx1"/>
            </a:solidFill>
            <a:round/>
            <a:headEnd/>
            <a:tailEnd/>
          </a:ln>
          <a:effectLst/>
        </p:spPr>
        <p:txBody>
          <a:bodyPr wrap="none" anchor="ctr"/>
          <a:lstStyle/>
          <a:p>
            <a:pPr algn="ctr">
              <a:buNone/>
            </a:pPr>
            <a:r>
              <a:rPr lang="en-US" altLang="zh-CN" sz="3200" b="1" dirty="0">
                <a:solidFill>
                  <a:srgbClr val="3217BB"/>
                </a:solidFill>
              </a:rPr>
              <a:t>t</a:t>
            </a:r>
            <a:r>
              <a:rPr lang="en-US" altLang="zh-CN" sz="3200" b="1" baseline="-25000" dirty="0">
                <a:solidFill>
                  <a:srgbClr val="3217BB"/>
                </a:solidFill>
              </a:rPr>
              <a:t>1</a:t>
            </a:r>
          </a:p>
        </p:txBody>
      </p:sp>
      <p:sp>
        <p:nvSpPr>
          <p:cNvPr id="61460" name="Line 20"/>
          <p:cNvSpPr>
            <a:spLocks noChangeShapeType="1"/>
          </p:cNvSpPr>
          <p:nvPr/>
        </p:nvSpPr>
        <p:spPr bwMode="auto">
          <a:xfrm>
            <a:off x="2805113" y="4846638"/>
            <a:ext cx="1296987" cy="0"/>
          </a:xfrm>
          <a:prstGeom prst="line">
            <a:avLst/>
          </a:prstGeom>
          <a:noFill/>
          <a:ln w="19050">
            <a:solidFill>
              <a:schemeClr val="tx1"/>
            </a:solidFill>
            <a:round/>
            <a:headEnd/>
            <a:tailEnd type="stealth" w="lg" len="lg"/>
          </a:ln>
          <a:effectLst/>
        </p:spPr>
        <p:txBody>
          <a:bodyPr wrap="none" anchor="ctr"/>
          <a:lstStyle/>
          <a:p>
            <a:endParaRPr lang="zh-CN" altLang="en-US"/>
          </a:p>
        </p:txBody>
      </p:sp>
      <p:sp>
        <p:nvSpPr>
          <p:cNvPr id="61461" name="Rectangle 21"/>
          <p:cNvSpPr>
            <a:spLocks noChangeArrowheads="1"/>
          </p:cNvSpPr>
          <p:nvPr/>
        </p:nvSpPr>
        <p:spPr bwMode="auto">
          <a:xfrm>
            <a:off x="3022600" y="4398963"/>
            <a:ext cx="838200" cy="533400"/>
          </a:xfrm>
          <a:prstGeom prst="rect">
            <a:avLst/>
          </a:prstGeom>
          <a:noFill/>
          <a:ln w="19050">
            <a:noFill/>
            <a:miter lim="800000"/>
            <a:headEnd/>
            <a:tailEnd/>
          </a:ln>
          <a:effectLst/>
        </p:spPr>
        <p:txBody>
          <a:bodyPr wrap="none" anchor="ctr"/>
          <a:lstStyle/>
          <a:p>
            <a:pPr algn="ctr">
              <a:buNone/>
            </a:pPr>
            <a:r>
              <a:rPr lang="en-US" altLang="zh-CN" sz="2800" b="1" dirty="0">
                <a:sym typeface="Symbol" pitchFamily="18" charset="2"/>
              </a:rPr>
              <a:t>a</a:t>
            </a:r>
          </a:p>
        </p:txBody>
      </p:sp>
      <p:sp>
        <p:nvSpPr>
          <p:cNvPr id="61462" name="Oval 22"/>
          <p:cNvSpPr>
            <a:spLocks noChangeArrowheads="1"/>
          </p:cNvSpPr>
          <p:nvPr/>
        </p:nvSpPr>
        <p:spPr bwMode="auto">
          <a:xfrm>
            <a:off x="2205038" y="5518150"/>
            <a:ext cx="608012" cy="533400"/>
          </a:xfrm>
          <a:prstGeom prst="ellipse">
            <a:avLst/>
          </a:prstGeom>
          <a:noFill/>
          <a:ln w="19050">
            <a:solidFill>
              <a:schemeClr val="tx1"/>
            </a:solidFill>
            <a:round/>
            <a:headEnd/>
            <a:tailEnd/>
          </a:ln>
          <a:effectLst/>
        </p:spPr>
        <p:txBody>
          <a:bodyPr wrap="none" anchor="ctr"/>
          <a:lstStyle/>
          <a:p>
            <a:pPr algn="ctr">
              <a:buNone/>
            </a:pPr>
            <a:r>
              <a:rPr lang="en-US" altLang="zh-CN" sz="3200" b="1" dirty="0">
                <a:solidFill>
                  <a:srgbClr val="FF3300"/>
                </a:solidFill>
              </a:rPr>
              <a:t>s</a:t>
            </a:r>
            <a:r>
              <a:rPr lang="en-US" altLang="zh-CN" sz="3200" b="1" baseline="-25000" dirty="0">
                <a:solidFill>
                  <a:srgbClr val="FF3300"/>
                </a:solidFill>
              </a:rPr>
              <a:t>2</a:t>
            </a:r>
          </a:p>
        </p:txBody>
      </p:sp>
      <p:sp>
        <p:nvSpPr>
          <p:cNvPr id="61463" name="Oval 23"/>
          <p:cNvSpPr>
            <a:spLocks noChangeArrowheads="1"/>
          </p:cNvSpPr>
          <p:nvPr/>
        </p:nvSpPr>
        <p:spPr bwMode="auto">
          <a:xfrm>
            <a:off x="4110038" y="5518150"/>
            <a:ext cx="608012" cy="533400"/>
          </a:xfrm>
          <a:prstGeom prst="ellipse">
            <a:avLst/>
          </a:prstGeom>
          <a:noFill/>
          <a:ln w="19050">
            <a:solidFill>
              <a:schemeClr val="tx1"/>
            </a:solidFill>
            <a:round/>
            <a:headEnd/>
            <a:tailEnd/>
          </a:ln>
          <a:effectLst/>
        </p:spPr>
        <p:txBody>
          <a:bodyPr wrap="none" anchor="ctr"/>
          <a:lstStyle/>
          <a:p>
            <a:pPr algn="ctr">
              <a:buNone/>
            </a:pPr>
            <a:r>
              <a:rPr lang="en-US" altLang="zh-CN" sz="3200" b="1" dirty="0">
                <a:solidFill>
                  <a:srgbClr val="FF3300"/>
                </a:solidFill>
              </a:rPr>
              <a:t>t</a:t>
            </a:r>
            <a:r>
              <a:rPr lang="en-US" altLang="zh-CN" sz="3200" b="1" baseline="-25000" dirty="0">
                <a:solidFill>
                  <a:srgbClr val="FF3300"/>
                </a:solidFill>
              </a:rPr>
              <a:t>2</a:t>
            </a:r>
          </a:p>
        </p:txBody>
      </p:sp>
      <p:sp>
        <p:nvSpPr>
          <p:cNvPr id="61464" name="Line 24"/>
          <p:cNvSpPr>
            <a:spLocks noChangeShapeType="1"/>
          </p:cNvSpPr>
          <p:nvPr/>
        </p:nvSpPr>
        <p:spPr bwMode="auto">
          <a:xfrm>
            <a:off x="2813050" y="5822950"/>
            <a:ext cx="1296988" cy="0"/>
          </a:xfrm>
          <a:prstGeom prst="line">
            <a:avLst/>
          </a:prstGeom>
          <a:noFill/>
          <a:ln w="19050">
            <a:solidFill>
              <a:schemeClr val="tx1"/>
            </a:solidFill>
            <a:round/>
            <a:headEnd/>
            <a:tailEnd type="stealth" w="lg" len="lg"/>
          </a:ln>
          <a:effectLst/>
        </p:spPr>
        <p:txBody>
          <a:bodyPr wrap="none" anchor="ctr"/>
          <a:lstStyle/>
          <a:p>
            <a:endParaRPr lang="zh-CN" altLang="en-US"/>
          </a:p>
        </p:txBody>
      </p:sp>
      <p:sp>
        <p:nvSpPr>
          <p:cNvPr id="61465" name="Rectangle 25"/>
          <p:cNvSpPr>
            <a:spLocks noChangeArrowheads="1"/>
          </p:cNvSpPr>
          <p:nvPr/>
        </p:nvSpPr>
        <p:spPr bwMode="auto">
          <a:xfrm>
            <a:off x="3030538" y="5375275"/>
            <a:ext cx="838200" cy="533400"/>
          </a:xfrm>
          <a:prstGeom prst="rect">
            <a:avLst/>
          </a:prstGeom>
          <a:noFill/>
          <a:ln w="19050">
            <a:noFill/>
            <a:miter lim="800000"/>
            <a:headEnd/>
            <a:tailEnd/>
          </a:ln>
          <a:effectLst/>
        </p:spPr>
        <p:txBody>
          <a:bodyPr wrap="none" anchor="ctr"/>
          <a:lstStyle/>
          <a:p>
            <a:pPr algn="ctr">
              <a:buNone/>
            </a:pPr>
            <a:r>
              <a:rPr lang="en-US" altLang="zh-CN" sz="2800" b="1" dirty="0">
                <a:sym typeface="Symbol" pitchFamily="18" charset="2"/>
              </a:rPr>
              <a:t>a</a:t>
            </a:r>
          </a:p>
        </p:txBody>
      </p:sp>
      <p:sp>
        <p:nvSpPr>
          <p:cNvPr id="61466" name="Rectangle 26"/>
          <p:cNvSpPr>
            <a:spLocks noChangeArrowheads="1"/>
          </p:cNvSpPr>
          <p:nvPr/>
        </p:nvSpPr>
        <p:spPr bwMode="auto">
          <a:xfrm>
            <a:off x="4714875" y="4364038"/>
            <a:ext cx="838200" cy="533400"/>
          </a:xfrm>
          <a:prstGeom prst="rect">
            <a:avLst/>
          </a:prstGeom>
          <a:noFill/>
          <a:ln w="19050">
            <a:noFill/>
            <a:miter lim="800000"/>
            <a:headEnd/>
            <a:tailEnd/>
          </a:ln>
          <a:effectLst/>
        </p:spPr>
        <p:txBody>
          <a:bodyPr wrap="none" anchor="ctr"/>
          <a:lstStyle/>
          <a:p>
            <a:pPr algn="ctr">
              <a:buNone/>
            </a:pPr>
            <a:r>
              <a:rPr lang="en-US" altLang="zh-CN" sz="3200" b="1" dirty="0">
                <a:sym typeface="Symbol" pitchFamily="18" charset="2"/>
              </a:rPr>
              <a:t></a:t>
            </a:r>
          </a:p>
        </p:txBody>
      </p:sp>
      <p:sp>
        <p:nvSpPr>
          <p:cNvPr id="61467" name="Oval 27"/>
          <p:cNvSpPr>
            <a:spLocks noChangeArrowheads="1"/>
          </p:cNvSpPr>
          <p:nvPr/>
        </p:nvSpPr>
        <p:spPr bwMode="auto">
          <a:xfrm>
            <a:off x="6011863" y="4508500"/>
            <a:ext cx="608012" cy="533400"/>
          </a:xfrm>
          <a:prstGeom prst="ellipse">
            <a:avLst/>
          </a:prstGeom>
          <a:noFill/>
          <a:ln w="19050">
            <a:solidFill>
              <a:schemeClr val="tx1"/>
            </a:solidFill>
            <a:round/>
            <a:headEnd/>
            <a:tailEnd/>
          </a:ln>
          <a:effectLst/>
        </p:spPr>
        <p:txBody>
          <a:bodyPr wrap="none" anchor="ctr"/>
          <a:lstStyle/>
          <a:p>
            <a:pPr algn="ctr">
              <a:buNone/>
            </a:pPr>
            <a:r>
              <a:rPr lang="en-US" altLang="zh-CN" sz="3200" b="1" dirty="0" err="1">
                <a:solidFill>
                  <a:srgbClr val="3217BB"/>
                </a:solidFill>
              </a:rPr>
              <a:t>i</a:t>
            </a:r>
            <a:endParaRPr lang="en-US" altLang="zh-CN" sz="3200" b="1" baseline="-25000" dirty="0">
              <a:solidFill>
                <a:srgbClr val="3217BB"/>
              </a:solidFill>
            </a:endParaRPr>
          </a:p>
        </p:txBody>
      </p:sp>
      <p:sp>
        <p:nvSpPr>
          <p:cNvPr id="61468" name="Line 28"/>
          <p:cNvSpPr>
            <a:spLocks noChangeShapeType="1"/>
          </p:cNvSpPr>
          <p:nvPr/>
        </p:nvSpPr>
        <p:spPr bwMode="auto">
          <a:xfrm>
            <a:off x="4714875" y="4813300"/>
            <a:ext cx="1296988" cy="0"/>
          </a:xfrm>
          <a:prstGeom prst="line">
            <a:avLst/>
          </a:prstGeom>
          <a:noFill/>
          <a:ln w="19050">
            <a:solidFill>
              <a:schemeClr val="tx1"/>
            </a:solidFill>
            <a:round/>
            <a:headEnd/>
            <a:tailEnd type="stealth" w="lg" len="lg"/>
          </a:ln>
          <a:effectLst/>
        </p:spPr>
        <p:txBody>
          <a:bodyPr wrap="none" anchor="ctr"/>
          <a:lstStyle/>
          <a:p>
            <a:endParaRPr lang="zh-CN" altLang="en-US"/>
          </a:p>
        </p:txBody>
      </p:sp>
      <p:sp>
        <p:nvSpPr>
          <p:cNvPr id="61469" name="Rectangle 29"/>
          <p:cNvSpPr>
            <a:spLocks noChangeArrowheads="1"/>
          </p:cNvSpPr>
          <p:nvPr/>
        </p:nvSpPr>
        <p:spPr bwMode="auto">
          <a:xfrm>
            <a:off x="4714875" y="5373688"/>
            <a:ext cx="838200" cy="533400"/>
          </a:xfrm>
          <a:prstGeom prst="rect">
            <a:avLst/>
          </a:prstGeom>
          <a:noFill/>
          <a:ln w="19050">
            <a:noFill/>
            <a:miter lim="800000"/>
            <a:headEnd/>
            <a:tailEnd/>
          </a:ln>
          <a:effectLst/>
        </p:spPr>
        <p:txBody>
          <a:bodyPr wrap="none" anchor="ctr"/>
          <a:lstStyle/>
          <a:p>
            <a:pPr algn="ctr">
              <a:buNone/>
            </a:pPr>
            <a:r>
              <a:rPr lang="en-US" altLang="zh-CN" sz="3200" b="1" dirty="0">
                <a:sym typeface="Symbol" pitchFamily="18" charset="2"/>
              </a:rPr>
              <a:t></a:t>
            </a:r>
          </a:p>
        </p:txBody>
      </p:sp>
      <p:sp>
        <p:nvSpPr>
          <p:cNvPr id="61470" name="Oval 30"/>
          <p:cNvSpPr>
            <a:spLocks noChangeArrowheads="1"/>
          </p:cNvSpPr>
          <p:nvPr/>
        </p:nvSpPr>
        <p:spPr bwMode="auto">
          <a:xfrm>
            <a:off x="6011863" y="5518150"/>
            <a:ext cx="608012" cy="533400"/>
          </a:xfrm>
          <a:prstGeom prst="ellipse">
            <a:avLst/>
          </a:prstGeom>
          <a:noFill/>
          <a:ln w="50800" cmpd="dbl">
            <a:solidFill>
              <a:schemeClr val="tx1"/>
            </a:solidFill>
            <a:round/>
            <a:headEnd/>
            <a:tailEnd/>
          </a:ln>
          <a:effectLst/>
        </p:spPr>
        <p:txBody>
          <a:bodyPr wrap="none" anchor="ctr"/>
          <a:lstStyle/>
          <a:p>
            <a:pPr algn="ctr">
              <a:buNone/>
            </a:pPr>
            <a:r>
              <a:rPr lang="en-US" altLang="zh-CN" sz="3200" b="1" dirty="0">
                <a:solidFill>
                  <a:srgbClr val="3217BB"/>
                </a:solidFill>
              </a:rPr>
              <a:t>j</a:t>
            </a:r>
            <a:endParaRPr lang="en-US" altLang="zh-CN" sz="3200" b="1" baseline="-25000" dirty="0">
              <a:solidFill>
                <a:srgbClr val="3217BB"/>
              </a:solidFill>
            </a:endParaRPr>
          </a:p>
        </p:txBody>
      </p:sp>
      <p:sp>
        <p:nvSpPr>
          <p:cNvPr id="61471" name="Line 31"/>
          <p:cNvSpPr>
            <a:spLocks noChangeShapeType="1"/>
          </p:cNvSpPr>
          <p:nvPr/>
        </p:nvSpPr>
        <p:spPr bwMode="auto">
          <a:xfrm>
            <a:off x="4714875" y="5822950"/>
            <a:ext cx="1296988" cy="0"/>
          </a:xfrm>
          <a:prstGeom prst="line">
            <a:avLst/>
          </a:prstGeom>
          <a:noFill/>
          <a:ln w="19050">
            <a:solidFill>
              <a:schemeClr val="tx1"/>
            </a:solidFill>
            <a:round/>
            <a:headEnd/>
            <a:tailEnd type="stealth" w="lg" len="lg"/>
          </a:ln>
          <a:effectLst/>
        </p:spPr>
        <p:txBody>
          <a:bodyPr wrap="none" anchor="ctr"/>
          <a:lstStyle/>
          <a:p>
            <a:endParaRPr lang="zh-CN" altLang="en-US"/>
          </a:p>
        </p:txBody>
      </p:sp>
    </p:spTree>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wipe(up)">
                                      <p:cBhvr>
                                        <p:cTn id="7" dur="5000"/>
                                        <p:tgtEl>
                                          <p:spTgt spid="61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58"/>
                                        </p:tgtEl>
                                        <p:attrNameLst>
                                          <p:attrName>style.visibility</p:attrName>
                                        </p:attrNameLst>
                                      </p:cBhvr>
                                      <p:to>
                                        <p:strVal val="visible"/>
                                      </p:to>
                                    </p:set>
                                    <p:animEffect transition="in" filter="wipe(left)">
                                      <p:cBhvr>
                                        <p:cTn id="12" dur="500"/>
                                        <p:tgtEl>
                                          <p:spTgt spid="6145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61462"/>
                                        </p:tgtEl>
                                        <p:attrNameLst>
                                          <p:attrName>style.visibility</p:attrName>
                                        </p:attrNameLst>
                                      </p:cBhvr>
                                      <p:to>
                                        <p:strVal val="visible"/>
                                      </p:to>
                                    </p:set>
                                    <p:animEffect transition="in" filter="wipe(left)">
                                      <p:cBhvr>
                                        <p:cTn id="15" dur="500"/>
                                        <p:tgtEl>
                                          <p:spTgt spid="6146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1460"/>
                                        </p:tgtEl>
                                        <p:attrNameLst>
                                          <p:attrName>style.visibility</p:attrName>
                                        </p:attrNameLst>
                                      </p:cBhvr>
                                      <p:to>
                                        <p:strVal val="visible"/>
                                      </p:to>
                                    </p:set>
                                    <p:animEffect transition="in" filter="wipe(left)">
                                      <p:cBhvr>
                                        <p:cTn id="20" dur="500"/>
                                        <p:tgtEl>
                                          <p:spTgt spid="61460"/>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61461"/>
                                        </p:tgtEl>
                                        <p:attrNameLst>
                                          <p:attrName>style.visibility</p:attrName>
                                        </p:attrNameLst>
                                      </p:cBhvr>
                                      <p:to>
                                        <p:strVal val="visible"/>
                                      </p:to>
                                    </p:set>
                                    <p:animEffect transition="in" filter="wipe(left)">
                                      <p:cBhvr>
                                        <p:cTn id="23" dur="500"/>
                                        <p:tgtEl>
                                          <p:spTgt spid="6146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1464"/>
                                        </p:tgtEl>
                                        <p:attrNameLst>
                                          <p:attrName>style.visibility</p:attrName>
                                        </p:attrNameLst>
                                      </p:cBhvr>
                                      <p:to>
                                        <p:strVal val="visible"/>
                                      </p:to>
                                    </p:set>
                                    <p:animEffect transition="in" filter="wipe(left)">
                                      <p:cBhvr>
                                        <p:cTn id="26" dur="500"/>
                                        <p:tgtEl>
                                          <p:spTgt spid="6146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61465"/>
                                        </p:tgtEl>
                                        <p:attrNameLst>
                                          <p:attrName>style.visibility</p:attrName>
                                        </p:attrNameLst>
                                      </p:cBhvr>
                                      <p:to>
                                        <p:strVal val="visible"/>
                                      </p:to>
                                    </p:set>
                                    <p:animEffect transition="in" filter="wipe(left)">
                                      <p:cBhvr>
                                        <p:cTn id="29" dur="500"/>
                                        <p:tgtEl>
                                          <p:spTgt spid="6146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1459"/>
                                        </p:tgtEl>
                                        <p:attrNameLst>
                                          <p:attrName>style.visibility</p:attrName>
                                        </p:attrNameLst>
                                      </p:cBhvr>
                                      <p:to>
                                        <p:strVal val="visible"/>
                                      </p:to>
                                    </p:set>
                                    <p:animEffect transition="in" filter="wipe(left)">
                                      <p:cBhvr>
                                        <p:cTn id="34" dur="500"/>
                                        <p:tgtEl>
                                          <p:spTgt spid="6145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61463"/>
                                        </p:tgtEl>
                                        <p:attrNameLst>
                                          <p:attrName>style.visibility</p:attrName>
                                        </p:attrNameLst>
                                      </p:cBhvr>
                                      <p:to>
                                        <p:strVal val="visible"/>
                                      </p:to>
                                    </p:set>
                                    <p:animEffect transition="in" filter="wipe(left)">
                                      <p:cBhvr>
                                        <p:cTn id="37" dur="500"/>
                                        <p:tgtEl>
                                          <p:spTgt spid="6146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1466"/>
                                        </p:tgtEl>
                                        <p:attrNameLst>
                                          <p:attrName>style.visibility</p:attrName>
                                        </p:attrNameLst>
                                      </p:cBhvr>
                                      <p:to>
                                        <p:strVal val="visible"/>
                                      </p:to>
                                    </p:set>
                                    <p:animEffect transition="in" filter="wipe(left)">
                                      <p:cBhvr>
                                        <p:cTn id="42" dur="500"/>
                                        <p:tgtEl>
                                          <p:spTgt spid="61466"/>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61468"/>
                                        </p:tgtEl>
                                        <p:attrNameLst>
                                          <p:attrName>style.visibility</p:attrName>
                                        </p:attrNameLst>
                                      </p:cBhvr>
                                      <p:to>
                                        <p:strVal val="visible"/>
                                      </p:to>
                                    </p:set>
                                    <p:animEffect transition="in" filter="wipe(left)">
                                      <p:cBhvr>
                                        <p:cTn id="45" dur="500"/>
                                        <p:tgtEl>
                                          <p:spTgt spid="61468"/>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61469"/>
                                        </p:tgtEl>
                                        <p:attrNameLst>
                                          <p:attrName>style.visibility</p:attrName>
                                        </p:attrNameLst>
                                      </p:cBhvr>
                                      <p:to>
                                        <p:strVal val="visible"/>
                                      </p:to>
                                    </p:set>
                                    <p:animEffect transition="in" filter="wipe(left)">
                                      <p:cBhvr>
                                        <p:cTn id="48" dur="500"/>
                                        <p:tgtEl>
                                          <p:spTgt spid="61469"/>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61471"/>
                                        </p:tgtEl>
                                        <p:attrNameLst>
                                          <p:attrName>style.visibility</p:attrName>
                                        </p:attrNameLst>
                                      </p:cBhvr>
                                      <p:to>
                                        <p:strVal val="visible"/>
                                      </p:to>
                                    </p:set>
                                    <p:animEffect transition="in" filter="wipe(left)">
                                      <p:cBhvr>
                                        <p:cTn id="51" dur="500"/>
                                        <p:tgtEl>
                                          <p:spTgt spid="6147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61467"/>
                                        </p:tgtEl>
                                        <p:attrNameLst>
                                          <p:attrName>style.visibility</p:attrName>
                                        </p:attrNameLst>
                                      </p:cBhvr>
                                      <p:to>
                                        <p:strVal val="visible"/>
                                      </p:to>
                                    </p:set>
                                    <p:animEffect transition="in" filter="wipe(left)">
                                      <p:cBhvr>
                                        <p:cTn id="56" dur="500"/>
                                        <p:tgtEl>
                                          <p:spTgt spid="61467"/>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61470"/>
                                        </p:tgtEl>
                                        <p:attrNameLst>
                                          <p:attrName>style.visibility</p:attrName>
                                        </p:attrNameLst>
                                      </p:cBhvr>
                                      <p:to>
                                        <p:strVal val="visible"/>
                                      </p:to>
                                    </p:set>
                                    <p:animEffect transition="in" filter="wipe(left)">
                                      <p:cBhvr>
                                        <p:cTn id="59" dur="500"/>
                                        <p:tgtEl>
                                          <p:spTgt spid="61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autoUpdateAnimBg="0"/>
      <p:bldP spid="61458" grpId="0" animBg="1"/>
      <p:bldP spid="61459" grpId="0" animBg="1"/>
      <p:bldP spid="61460" grpId="0" animBg="1"/>
      <p:bldP spid="61461" grpId="0"/>
      <p:bldP spid="61462" grpId="0" animBg="1"/>
      <p:bldP spid="61463" grpId="0" animBg="1"/>
      <p:bldP spid="61464" grpId="0" animBg="1"/>
      <p:bldP spid="61465" grpId="0"/>
      <p:bldP spid="61466" grpId="0"/>
      <p:bldP spid="61467" grpId="0" animBg="1"/>
      <p:bldP spid="61468" grpId="0" animBg="1"/>
      <p:bldP spid="61469" grpId="0"/>
      <p:bldP spid="61470" grpId="0" animBg="1"/>
      <p:bldP spid="61471" grpId="0" animBg="1"/>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02" name="Rectangle 2"/>
          <p:cNvSpPr>
            <a:spLocks noGrp="1" noChangeArrowheads="1"/>
          </p:cNvSpPr>
          <p:nvPr>
            <p:ph type="body" idx="1"/>
          </p:nvPr>
        </p:nvSpPr>
        <p:spPr>
          <a:xfrm>
            <a:off x="642910" y="3429000"/>
            <a:ext cx="8001000" cy="2463800"/>
          </a:xfrm>
        </p:spPr>
        <p:txBody>
          <a:bodyPr/>
          <a:lstStyle/>
          <a:p>
            <a:r>
              <a:rPr lang="zh-CN" altLang="en-US" b="1" dirty="0"/>
              <a:t>则将</a:t>
            </a:r>
            <a:r>
              <a:rPr lang="en-US" altLang="zh-CN" sz="3600" b="1" dirty="0"/>
              <a:t>I</a:t>
            </a:r>
            <a:r>
              <a:rPr lang="en-US" altLang="zh-CN" sz="3600" b="1" baseline="30000" dirty="0"/>
              <a:t>(</a:t>
            </a:r>
            <a:r>
              <a:rPr lang="en-US" altLang="zh-CN" sz="3600" b="1" baseline="30000" dirty="0" err="1"/>
              <a:t>i</a:t>
            </a:r>
            <a:r>
              <a:rPr lang="en-US" altLang="zh-CN" sz="3600" b="1" baseline="30000" dirty="0"/>
              <a:t>)</a:t>
            </a:r>
            <a:r>
              <a:rPr lang="zh-CN" altLang="en-US" b="1" dirty="0"/>
              <a:t>分成两半，使得一半含有</a:t>
            </a:r>
            <a:r>
              <a:rPr lang="en-US" altLang="zh-CN" b="1" dirty="0">
                <a:solidFill>
                  <a:srgbClr val="3217BB"/>
                </a:solidFill>
              </a:rPr>
              <a:t>s</a:t>
            </a:r>
            <a:r>
              <a:rPr lang="en-US" altLang="zh-CN" b="1" baseline="-25000" dirty="0">
                <a:solidFill>
                  <a:srgbClr val="3217BB"/>
                </a:solidFill>
              </a:rPr>
              <a:t>1</a:t>
            </a:r>
            <a:r>
              <a:rPr lang="en-US" altLang="zh-CN" b="1" baseline="-25000" dirty="0"/>
              <a:t> </a:t>
            </a:r>
            <a:r>
              <a:rPr lang="en-US" altLang="zh-CN" b="1" dirty="0"/>
              <a:t>:</a:t>
            </a:r>
          </a:p>
          <a:p>
            <a:pPr>
              <a:buFont typeface="Wingdings" pitchFamily="2" charset="2"/>
              <a:buNone/>
            </a:pPr>
            <a:r>
              <a:rPr lang="en-US" altLang="zh-CN" b="1" dirty="0"/>
              <a:t>  I</a:t>
            </a:r>
            <a:r>
              <a:rPr lang="en-US" altLang="zh-CN" b="1" baseline="30000" dirty="0"/>
              <a:t>(i1)</a:t>
            </a:r>
            <a:r>
              <a:rPr lang="en-US" altLang="zh-CN" b="1" dirty="0"/>
              <a:t>={</a:t>
            </a:r>
            <a:r>
              <a:rPr lang="en-US" altLang="zh-CN" b="1" dirty="0" err="1"/>
              <a:t>s|s</a:t>
            </a:r>
            <a:r>
              <a:rPr lang="en-US" altLang="zh-CN" b="1" dirty="0" err="1">
                <a:sym typeface="Symbol" pitchFamily="18" charset="2"/>
              </a:rPr>
              <a:t>I</a:t>
            </a:r>
            <a:r>
              <a:rPr lang="en-US" altLang="zh-CN" b="1" baseline="30000" dirty="0">
                <a:sym typeface="Symbol" pitchFamily="18" charset="2"/>
              </a:rPr>
              <a:t>(</a:t>
            </a:r>
            <a:r>
              <a:rPr lang="en-US" altLang="zh-CN" b="1" baseline="30000" dirty="0" err="1">
                <a:sym typeface="Symbol" pitchFamily="18" charset="2"/>
              </a:rPr>
              <a:t>i</a:t>
            </a:r>
            <a:r>
              <a:rPr lang="en-US" altLang="zh-CN" b="1" baseline="30000" dirty="0">
                <a:sym typeface="Symbol" pitchFamily="18" charset="2"/>
              </a:rPr>
              <a:t>)</a:t>
            </a:r>
            <a:r>
              <a:rPr lang="zh-CN" altLang="zh-CN" b="1" dirty="0">
                <a:sym typeface="Symbol" pitchFamily="18" charset="2"/>
              </a:rPr>
              <a:t>且</a:t>
            </a:r>
            <a:r>
              <a:rPr lang="en-US" altLang="zh-CN" b="1" dirty="0">
                <a:sym typeface="Symbol" pitchFamily="18" charset="2"/>
              </a:rPr>
              <a:t>s</a:t>
            </a:r>
            <a:r>
              <a:rPr lang="zh-CN" altLang="en-US" b="1" dirty="0">
                <a:sym typeface="Symbol" pitchFamily="18" charset="2"/>
              </a:rPr>
              <a:t>经</a:t>
            </a:r>
            <a:r>
              <a:rPr lang="en-US" altLang="zh-CN" b="1" dirty="0">
                <a:sym typeface="Symbol" pitchFamily="18" charset="2"/>
              </a:rPr>
              <a:t>a</a:t>
            </a:r>
            <a:r>
              <a:rPr lang="zh-CN" altLang="en-US" b="1" dirty="0">
                <a:sym typeface="Symbol" pitchFamily="18" charset="2"/>
              </a:rPr>
              <a:t>弧到达</a:t>
            </a:r>
            <a:r>
              <a:rPr lang="en-US" altLang="zh-CN" b="1" dirty="0">
                <a:sym typeface="Symbol" pitchFamily="18" charset="2"/>
              </a:rPr>
              <a:t>t, </a:t>
            </a:r>
          </a:p>
          <a:p>
            <a:pPr>
              <a:spcBef>
                <a:spcPct val="0"/>
              </a:spcBef>
              <a:buFont typeface="Wingdings" pitchFamily="2" charset="2"/>
              <a:buNone/>
            </a:pPr>
            <a:r>
              <a:rPr lang="en-US" altLang="zh-CN" b="1" dirty="0">
                <a:sym typeface="Symbol" pitchFamily="18" charset="2"/>
              </a:rPr>
              <a:t>         </a:t>
            </a:r>
            <a:r>
              <a:rPr lang="zh-CN" altLang="en-US" b="1" dirty="0">
                <a:sym typeface="Symbol" pitchFamily="18" charset="2"/>
              </a:rPr>
              <a:t>且</a:t>
            </a:r>
            <a:r>
              <a:rPr lang="en-US" altLang="zh-CN" b="1" dirty="0">
                <a:sym typeface="Symbol" pitchFamily="18" charset="2"/>
              </a:rPr>
              <a:t>t</a:t>
            </a:r>
            <a:r>
              <a:rPr lang="zh-CN" altLang="en-US" b="1" dirty="0">
                <a:sym typeface="Symbol" pitchFamily="18" charset="2"/>
              </a:rPr>
              <a:t>与</a:t>
            </a:r>
            <a:r>
              <a:rPr lang="en-US" altLang="zh-CN" b="1" dirty="0">
                <a:sym typeface="Symbol" pitchFamily="18" charset="2"/>
              </a:rPr>
              <a:t>t</a:t>
            </a:r>
            <a:r>
              <a:rPr lang="en-US" altLang="zh-CN" b="1" baseline="-25000" dirty="0">
                <a:sym typeface="Symbol" pitchFamily="18" charset="2"/>
              </a:rPr>
              <a:t>1</a:t>
            </a:r>
            <a:r>
              <a:rPr lang="zh-CN" altLang="en-US" b="1" dirty="0"/>
              <a:t>属于现行</a:t>
            </a:r>
            <a:r>
              <a:rPr lang="zh-CN" altLang="en-US" sz="3600" b="1" dirty="0">
                <a:sym typeface="Symbol" pitchFamily="18" charset="2"/>
              </a:rPr>
              <a:t></a:t>
            </a:r>
            <a:r>
              <a:rPr lang="zh-CN" altLang="en-US" b="1" dirty="0"/>
              <a:t>中的同一子集</a:t>
            </a:r>
            <a:r>
              <a:rPr lang="en-US" altLang="zh-CN" b="1" dirty="0"/>
              <a:t>}</a:t>
            </a:r>
          </a:p>
          <a:p>
            <a:pPr>
              <a:buFont typeface="Wingdings" pitchFamily="2" charset="2"/>
              <a:buNone/>
            </a:pPr>
            <a:r>
              <a:rPr lang="en-US" altLang="zh-CN" b="1" dirty="0"/>
              <a:t>  </a:t>
            </a:r>
            <a:r>
              <a:rPr lang="zh-CN" altLang="en-US" b="1" dirty="0"/>
              <a:t>另一半含有</a:t>
            </a:r>
            <a:r>
              <a:rPr lang="en-US" altLang="zh-CN" b="1" dirty="0">
                <a:solidFill>
                  <a:srgbClr val="FF3300"/>
                </a:solidFill>
              </a:rPr>
              <a:t>s</a:t>
            </a:r>
            <a:r>
              <a:rPr lang="en-US" altLang="zh-CN" b="1" baseline="-25000" dirty="0">
                <a:solidFill>
                  <a:srgbClr val="FF3300"/>
                </a:solidFill>
              </a:rPr>
              <a:t>2</a:t>
            </a:r>
            <a:r>
              <a:rPr lang="en-US" altLang="zh-CN" b="1" baseline="-25000" dirty="0"/>
              <a:t> </a:t>
            </a:r>
            <a:r>
              <a:rPr lang="en-US" altLang="zh-CN" b="1" dirty="0"/>
              <a:t>: I</a:t>
            </a:r>
            <a:r>
              <a:rPr lang="en-US" altLang="zh-CN" b="1" baseline="30000" dirty="0"/>
              <a:t>(i2)</a:t>
            </a:r>
            <a:r>
              <a:rPr lang="en-US" altLang="zh-CN" b="1" dirty="0"/>
              <a:t>=I</a:t>
            </a:r>
            <a:r>
              <a:rPr lang="en-US" altLang="zh-CN" b="1" baseline="30000" dirty="0"/>
              <a:t>(</a:t>
            </a:r>
            <a:r>
              <a:rPr lang="en-US" altLang="zh-CN" b="1" baseline="30000" dirty="0" err="1"/>
              <a:t>i</a:t>
            </a:r>
            <a:r>
              <a:rPr lang="en-US" altLang="zh-CN" b="1" baseline="30000" dirty="0"/>
              <a:t>)</a:t>
            </a:r>
            <a:r>
              <a:rPr lang="en-US" altLang="zh-CN" b="1" dirty="0"/>
              <a:t>-I</a:t>
            </a:r>
            <a:r>
              <a:rPr lang="en-US" altLang="zh-CN" b="1" baseline="30000" dirty="0"/>
              <a:t>(i1)</a:t>
            </a:r>
          </a:p>
        </p:txBody>
      </p:sp>
      <p:grpSp>
        <p:nvGrpSpPr>
          <p:cNvPr id="2" name="Group 17"/>
          <p:cNvGrpSpPr>
            <a:grpSpLocks/>
          </p:cNvGrpSpPr>
          <p:nvPr/>
        </p:nvGrpSpPr>
        <p:grpSpPr bwMode="auto">
          <a:xfrm>
            <a:off x="1928794" y="1142984"/>
            <a:ext cx="4422775" cy="1687512"/>
            <a:chOff x="1203" y="527"/>
            <a:chExt cx="2786" cy="1063"/>
          </a:xfrm>
        </p:grpSpPr>
        <p:sp>
          <p:nvSpPr>
            <p:cNvPr id="153603" name="Oval 3"/>
            <p:cNvSpPr>
              <a:spLocks noChangeArrowheads="1"/>
            </p:cNvSpPr>
            <p:nvPr/>
          </p:nvSpPr>
          <p:spPr bwMode="auto">
            <a:xfrm>
              <a:off x="1203" y="639"/>
              <a:ext cx="383" cy="336"/>
            </a:xfrm>
            <a:prstGeom prst="ellipse">
              <a:avLst/>
            </a:prstGeom>
            <a:noFill/>
            <a:ln w="19050">
              <a:solidFill>
                <a:schemeClr val="tx1"/>
              </a:solidFill>
              <a:round/>
              <a:headEnd/>
              <a:tailEnd/>
            </a:ln>
            <a:effectLst/>
          </p:spPr>
          <p:txBody>
            <a:bodyPr wrap="none" anchor="ctr"/>
            <a:lstStyle/>
            <a:p>
              <a:pPr algn="ctr">
                <a:buNone/>
              </a:pPr>
              <a:r>
                <a:rPr lang="en-US" altLang="zh-CN" sz="3200" b="1" dirty="0">
                  <a:solidFill>
                    <a:srgbClr val="3217BB"/>
                  </a:solidFill>
                </a:rPr>
                <a:t>s</a:t>
              </a:r>
              <a:r>
                <a:rPr lang="en-US" altLang="zh-CN" sz="3200" b="1" baseline="-25000" dirty="0">
                  <a:solidFill>
                    <a:srgbClr val="3217BB"/>
                  </a:solidFill>
                </a:rPr>
                <a:t>1</a:t>
              </a:r>
            </a:p>
          </p:txBody>
        </p:sp>
        <p:sp>
          <p:nvSpPr>
            <p:cNvPr id="153604" name="Oval 4"/>
            <p:cNvSpPr>
              <a:spLocks noChangeArrowheads="1"/>
            </p:cNvSpPr>
            <p:nvPr/>
          </p:nvSpPr>
          <p:spPr bwMode="auto">
            <a:xfrm>
              <a:off x="2403" y="639"/>
              <a:ext cx="383" cy="336"/>
            </a:xfrm>
            <a:prstGeom prst="ellipse">
              <a:avLst/>
            </a:prstGeom>
            <a:noFill/>
            <a:ln w="19050">
              <a:solidFill>
                <a:schemeClr val="tx1"/>
              </a:solidFill>
              <a:round/>
              <a:headEnd/>
              <a:tailEnd/>
            </a:ln>
            <a:effectLst/>
          </p:spPr>
          <p:txBody>
            <a:bodyPr wrap="none" anchor="ctr"/>
            <a:lstStyle/>
            <a:p>
              <a:pPr algn="ctr">
                <a:buNone/>
              </a:pPr>
              <a:r>
                <a:rPr lang="en-US" altLang="zh-CN" sz="3200" b="1" dirty="0">
                  <a:solidFill>
                    <a:srgbClr val="3217BB"/>
                  </a:solidFill>
                </a:rPr>
                <a:t>t</a:t>
              </a:r>
              <a:r>
                <a:rPr lang="en-US" altLang="zh-CN" sz="3200" b="1" baseline="-25000" dirty="0">
                  <a:solidFill>
                    <a:srgbClr val="3217BB"/>
                  </a:solidFill>
                </a:rPr>
                <a:t>1</a:t>
              </a:r>
            </a:p>
          </p:txBody>
        </p:sp>
        <p:sp>
          <p:nvSpPr>
            <p:cNvPr id="153605" name="Line 5"/>
            <p:cNvSpPr>
              <a:spLocks noChangeShapeType="1"/>
            </p:cNvSpPr>
            <p:nvPr/>
          </p:nvSpPr>
          <p:spPr bwMode="auto">
            <a:xfrm>
              <a:off x="1586" y="831"/>
              <a:ext cx="817" cy="0"/>
            </a:xfrm>
            <a:prstGeom prst="line">
              <a:avLst/>
            </a:prstGeom>
            <a:noFill/>
            <a:ln w="19050">
              <a:solidFill>
                <a:schemeClr val="tx1"/>
              </a:solidFill>
              <a:round/>
              <a:headEnd/>
              <a:tailEnd type="stealth" w="lg" len="lg"/>
            </a:ln>
            <a:effectLst/>
          </p:spPr>
          <p:txBody>
            <a:bodyPr wrap="none" anchor="ctr"/>
            <a:lstStyle/>
            <a:p>
              <a:endParaRPr lang="zh-CN" altLang="en-US"/>
            </a:p>
          </p:txBody>
        </p:sp>
        <p:sp>
          <p:nvSpPr>
            <p:cNvPr id="153606" name="Rectangle 6"/>
            <p:cNvSpPr>
              <a:spLocks noChangeArrowheads="1"/>
            </p:cNvSpPr>
            <p:nvPr/>
          </p:nvSpPr>
          <p:spPr bwMode="auto">
            <a:xfrm>
              <a:off x="1723" y="549"/>
              <a:ext cx="528" cy="336"/>
            </a:xfrm>
            <a:prstGeom prst="rect">
              <a:avLst/>
            </a:prstGeom>
            <a:noFill/>
            <a:ln w="19050">
              <a:noFill/>
              <a:miter lim="800000"/>
              <a:headEnd/>
              <a:tailEnd/>
            </a:ln>
            <a:effectLst/>
          </p:spPr>
          <p:txBody>
            <a:bodyPr wrap="none" anchor="ctr"/>
            <a:lstStyle/>
            <a:p>
              <a:pPr algn="ctr">
                <a:buNone/>
              </a:pPr>
              <a:r>
                <a:rPr lang="en-US" altLang="zh-CN" sz="2800" b="1" dirty="0">
                  <a:sym typeface="Symbol" pitchFamily="18" charset="2"/>
                </a:rPr>
                <a:t>a</a:t>
              </a:r>
            </a:p>
          </p:txBody>
        </p:sp>
        <p:sp>
          <p:nvSpPr>
            <p:cNvPr id="153607" name="Oval 7"/>
            <p:cNvSpPr>
              <a:spLocks noChangeArrowheads="1"/>
            </p:cNvSpPr>
            <p:nvPr/>
          </p:nvSpPr>
          <p:spPr bwMode="auto">
            <a:xfrm>
              <a:off x="1208" y="1254"/>
              <a:ext cx="383" cy="336"/>
            </a:xfrm>
            <a:prstGeom prst="ellipse">
              <a:avLst/>
            </a:prstGeom>
            <a:noFill/>
            <a:ln w="19050">
              <a:solidFill>
                <a:schemeClr val="tx1"/>
              </a:solidFill>
              <a:round/>
              <a:headEnd/>
              <a:tailEnd/>
            </a:ln>
            <a:effectLst/>
          </p:spPr>
          <p:txBody>
            <a:bodyPr wrap="none" anchor="ctr"/>
            <a:lstStyle/>
            <a:p>
              <a:pPr algn="ctr">
                <a:buNone/>
              </a:pPr>
              <a:r>
                <a:rPr lang="en-US" altLang="zh-CN" sz="3200" b="1" dirty="0">
                  <a:solidFill>
                    <a:srgbClr val="FF3300"/>
                  </a:solidFill>
                </a:rPr>
                <a:t>s</a:t>
              </a:r>
              <a:r>
                <a:rPr lang="en-US" altLang="zh-CN" sz="3200" b="1" baseline="-25000" dirty="0">
                  <a:solidFill>
                    <a:srgbClr val="FF3300"/>
                  </a:solidFill>
                </a:rPr>
                <a:t>2</a:t>
              </a:r>
            </a:p>
          </p:txBody>
        </p:sp>
        <p:sp>
          <p:nvSpPr>
            <p:cNvPr id="153608" name="Oval 8"/>
            <p:cNvSpPr>
              <a:spLocks noChangeArrowheads="1"/>
            </p:cNvSpPr>
            <p:nvPr/>
          </p:nvSpPr>
          <p:spPr bwMode="auto">
            <a:xfrm>
              <a:off x="2408" y="1254"/>
              <a:ext cx="383" cy="336"/>
            </a:xfrm>
            <a:prstGeom prst="ellipse">
              <a:avLst/>
            </a:prstGeom>
            <a:noFill/>
            <a:ln w="19050">
              <a:solidFill>
                <a:schemeClr val="tx1"/>
              </a:solidFill>
              <a:round/>
              <a:headEnd/>
              <a:tailEnd/>
            </a:ln>
            <a:effectLst/>
          </p:spPr>
          <p:txBody>
            <a:bodyPr wrap="none" anchor="ctr"/>
            <a:lstStyle/>
            <a:p>
              <a:pPr algn="ctr">
                <a:buNone/>
              </a:pPr>
              <a:r>
                <a:rPr lang="en-US" altLang="zh-CN" sz="3200" b="1" dirty="0">
                  <a:solidFill>
                    <a:srgbClr val="FF3300"/>
                  </a:solidFill>
                </a:rPr>
                <a:t>t</a:t>
              </a:r>
              <a:r>
                <a:rPr lang="en-US" altLang="zh-CN" sz="3200" b="1" baseline="-25000" dirty="0">
                  <a:solidFill>
                    <a:srgbClr val="FF3300"/>
                  </a:solidFill>
                </a:rPr>
                <a:t>2</a:t>
              </a:r>
            </a:p>
          </p:txBody>
        </p:sp>
        <p:sp>
          <p:nvSpPr>
            <p:cNvPr id="153609" name="Line 9"/>
            <p:cNvSpPr>
              <a:spLocks noChangeShapeType="1"/>
            </p:cNvSpPr>
            <p:nvPr/>
          </p:nvSpPr>
          <p:spPr bwMode="auto">
            <a:xfrm>
              <a:off x="1591" y="1446"/>
              <a:ext cx="817" cy="0"/>
            </a:xfrm>
            <a:prstGeom prst="line">
              <a:avLst/>
            </a:prstGeom>
            <a:noFill/>
            <a:ln w="19050">
              <a:solidFill>
                <a:schemeClr val="tx1"/>
              </a:solidFill>
              <a:round/>
              <a:headEnd/>
              <a:tailEnd type="stealth" w="lg" len="lg"/>
            </a:ln>
            <a:effectLst/>
          </p:spPr>
          <p:txBody>
            <a:bodyPr wrap="none" anchor="ctr"/>
            <a:lstStyle/>
            <a:p>
              <a:endParaRPr lang="zh-CN" altLang="en-US"/>
            </a:p>
          </p:txBody>
        </p:sp>
        <p:sp>
          <p:nvSpPr>
            <p:cNvPr id="153610" name="Rectangle 10"/>
            <p:cNvSpPr>
              <a:spLocks noChangeArrowheads="1"/>
            </p:cNvSpPr>
            <p:nvPr/>
          </p:nvSpPr>
          <p:spPr bwMode="auto">
            <a:xfrm>
              <a:off x="1728" y="1164"/>
              <a:ext cx="528" cy="336"/>
            </a:xfrm>
            <a:prstGeom prst="rect">
              <a:avLst/>
            </a:prstGeom>
            <a:noFill/>
            <a:ln w="19050">
              <a:noFill/>
              <a:miter lim="800000"/>
              <a:headEnd/>
              <a:tailEnd/>
            </a:ln>
            <a:effectLst/>
          </p:spPr>
          <p:txBody>
            <a:bodyPr wrap="none" anchor="ctr"/>
            <a:lstStyle/>
            <a:p>
              <a:pPr algn="ctr">
                <a:buNone/>
              </a:pPr>
              <a:r>
                <a:rPr lang="en-US" altLang="zh-CN" sz="2800" b="1" dirty="0">
                  <a:sym typeface="Symbol" pitchFamily="18" charset="2"/>
                </a:rPr>
                <a:t>a</a:t>
              </a:r>
            </a:p>
          </p:txBody>
        </p:sp>
        <p:sp>
          <p:nvSpPr>
            <p:cNvPr id="153611" name="Rectangle 11"/>
            <p:cNvSpPr>
              <a:spLocks noChangeArrowheads="1"/>
            </p:cNvSpPr>
            <p:nvPr/>
          </p:nvSpPr>
          <p:spPr bwMode="auto">
            <a:xfrm>
              <a:off x="2789" y="527"/>
              <a:ext cx="528" cy="336"/>
            </a:xfrm>
            <a:prstGeom prst="rect">
              <a:avLst/>
            </a:prstGeom>
            <a:noFill/>
            <a:ln w="19050">
              <a:noFill/>
              <a:miter lim="800000"/>
              <a:headEnd/>
              <a:tailEnd/>
            </a:ln>
            <a:effectLst/>
          </p:spPr>
          <p:txBody>
            <a:bodyPr wrap="none" anchor="ctr"/>
            <a:lstStyle/>
            <a:p>
              <a:pPr algn="ctr">
                <a:buNone/>
              </a:pPr>
              <a:r>
                <a:rPr lang="en-US" altLang="zh-CN" sz="3200" b="1" dirty="0">
                  <a:sym typeface="Symbol" pitchFamily="18" charset="2"/>
                </a:rPr>
                <a:t></a:t>
              </a:r>
            </a:p>
          </p:txBody>
        </p:sp>
        <p:sp>
          <p:nvSpPr>
            <p:cNvPr id="153612" name="Oval 12"/>
            <p:cNvSpPr>
              <a:spLocks noChangeArrowheads="1"/>
            </p:cNvSpPr>
            <p:nvPr/>
          </p:nvSpPr>
          <p:spPr bwMode="auto">
            <a:xfrm>
              <a:off x="3606" y="618"/>
              <a:ext cx="383" cy="336"/>
            </a:xfrm>
            <a:prstGeom prst="ellipse">
              <a:avLst/>
            </a:prstGeom>
            <a:noFill/>
            <a:ln w="19050">
              <a:solidFill>
                <a:schemeClr val="tx1"/>
              </a:solidFill>
              <a:round/>
              <a:headEnd/>
              <a:tailEnd/>
            </a:ln>
            <a:effectLst/>
          </p:spPr>
          <p:txBody>
            <a:bodyPr wrap="none" anchor="ctr"/>
            <a:lstStyle/>
            <a:p>
              <a:pPr algn="ctr">
                <a:buNone/>
              </a:pPr>
              <a:r>
                <a:rPr lang="en-US" altLang="zh-CN" sz="3200" b="1" dirty="0" err="1">
                  <a:solidFill>
                    <a:srgbClr val="3217BB"/>
                  </a:solidFill>
                </a:rPr>
                <a:t>i</a:t>
              </a:r>
              <a:endParaRPr lang="en-US" altLang="zh-CN" sz="3200" b="1" baseline="-25000" dirty="0">
                <a:solidFill>
                  <a:srgbClr val="3217BB"/>
                </a:solidFill>
              </a:endParaRPr>
            </a:p>
          </p:txBody>
        </p:sp>
        <p:sp>
          <p:nvSpPr>
            <p:cNvPr id="153613" name="Line 13"/>
            <p:cNvSpPr>
              <a:spLocks noChangeShapeType="1"/>
            </p:cNvSpPr>
            <p:nvPr/>
          </p:nvSpPr>
          <p:spPr bwMode="auto">
            <a:xfrm>
              <a:off x="2789" y="810"/>
              <a:ext cx="817" cy="0"/>
            </a:xfrm>
            <a:prstGeom prst="line">
              <a:avLst/>
            </a:prstGeom>
            <a:noFill/>
            <a:ln w="19050">
              <a:solidFill>
                <a:schemeClr val="tx1"/>
              </a:solidFill>
              <a:round/>
              <a:headEnd/>
              <a:tailEnd type="stealth" w="lg" len="lg"/>
            </a:ln>
            <a:effectLst/>
          </p:spPr>
          <p:txBody>
            <a:bodyPr wrap="none" anchor="ctr"/>
            <a:lstStyle/>
            <a:p>
              <a:endParaRPr lang="zh-CN" altLang="en-US"/>
            </a:p>
          </p:txBody>
        </p:sp>
        <p:sp>
          <p:nvSpPr>
            <p:cNvPr id="153614" name="Rectangle 14"/>
            <p:cNvSpPr>
              <a:spLocks noChangeArrowheads="1"/>
            </p:cNvSpPr>
            <p:nvPr/>
          </p:nvSpPr>
          <p:spPr bwMode="auto">
            <a:xfrm>
              <a:off x="2789" y="1163"/>
              <a:ext cx="528" cy="336"/>
            </a:xfrm>
            <a:prstGeom prst="rect">
              <a:avLst/>
            </a:prstGeom>
            <a:noFill/>
            <a:ln w="19050">
              <a:noFill/>
              <a:miter lim="800000"/>
              <a:headEnd/>
              <a:tailEnd/>
            </a:ln>
            <a:effectLst/>
          </p:spPr>
          <p:txBody>
            <a:bodyPr wrap="none" anchor="ctr"/>
            <a:lstStyle/>
            <a:p>
              <a:pPr algn="ctr">
                <a:buNone/>
              </a:pPr>
              <a:r>
                <a:rPr lang="en-US" altLang="zh-CN" sz="3200" b="1" dirty="0">
                  <a:sym typeface="Symbol" pitchFamily="18" charset="2"/>
                </a:rPr>
                <a:t></a:t>
              </a:r>
            </a:p>
          </p:txBody>
        </p:sp>
        <p:sp>
          <p:nvSpPr>
            <p:cNvPr id="153615" name="Oval 15"/>
            <p:cNvSpPr>
              <a:spLocks noChangeArrowheads="1"/>
            </p:cNvSpPr>
            <p:nvPr/>
          </p:nvSpPr>
          <p:spPr bwMode="auto">
            <a:xfrm>
              <a:off x="3606" y="1254"/>
              <a:ext cx="383" cy="336"/>
            </a:xfrm>
            <a:prstGeom prst="ellipse">
              <a:avLst/>
            </a:prstGeom>
            <a:noFill/>
            <a:ln w="50800" cmpd="dbl">
              <a:solidFill>
                <a:schemeClr val="tx1"/>
              </a:solidFill>
              <a:round/>
              <a:headEnd/>
              <a:tailEnd/>
            </a:ln>
            <a:effectLst/>
          </p:spPr>
          <p:txBody>
            <a:bodyPr wrap="none" anchor="ctr"/>
            <a:lstStyle/>
            <a:p>
              <a:pPr algn="ctr">
                <a:buNone/>
              </a:pPr>
              <a:r>
                <a:rPr lang="en-US" altLang="zh-CN" sz="3200" b="1" dirty="0">
                  <a:solidFill>
                    <a:srgbClr val="3217BB"/>
                  </a:solidFill>
                </a:rPr>
                <a:t>j</a:t>
              </a:r>
              <a:endParaRPr lang="en-US" altLang="zh-CN" sz="3200" b="1" baseline="-25000" dirty="0">
                <a:solidFill>
                  <a:srgbClr val="3217BB"/>
                </a:solidFill>
              </a:endParaRPr>
            </a:p>
          </p:txBody>
        </p:sp>
        <p:sp>
          <p:nvSpPr>
            <p:cNvPr id="153616" name="Line 16"/>
            <p:cNvSpPr>
              <a:spLocks noChangeShapeType="1"/>
            </p:cNvSpPr>
            <p:nvPr/>
          </p:nvSpPr>
          <p:spPr bwMode="auto">
            <a:xfrm>
              <a:off x="2789" y="1446"/>
              <a:ext cx="817" cy="0"/>
            </a:xfrm>
            <a:prstGeom prst="line">
              <a:avLst/>
            </a:prstGeom>
            <a:noFill/>
            <a:ln w="19050">
              <a:solidFill>
                <a:schemeClr val="tx1"/>
              </a:solidFill>
              <a:round/>
              <a:headEnd/>
              <a:tailEnd type="stealth" w="lg" len="lg"/>
            </a:ln>
            <a:effectLst/>
          </p:spPr>
          <p:txBody>
            <a:bodyPr wrap="none" anchor="ctr"/>
            <a:lstStyle/>
            <a:p>
              <a:endParaRPr lang="zh-CN" altLang="en-US"/>
            </a:p>
          </p:txBody>
        </p:sp>
      </p:grpSp>
    </p:spTree>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3602">
                                            <p:txEl>
                                              <p:pRg st="0" end="0"/>
                                            </p:txEl>
                                          </p:spTgt>
                                        </p:tgtEl>
                                        <p:attrNameLst>
                                          <p:attrName>style.visibility</p:attrName>
                                        </p:attrNameLst>
                                      </p:cBhvr>
                                      <p:to>
                                        <p:strVal val="visible"/>
                                      </p:to>
                                    </p:set>
                                    <p:animEffect transition="in" filter="wipe(up)">
                                      <p:cBhvr>
                                        <p:cTn id="7" dur="5000"/>
                                        <p:tgtEl>
                                          <p:spTgt spid="1536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3602">
                                            <p:txEl>
                                              <p:pRg st="1" end="1"/>
                                            </p:txEl>
                                          </p:spTgt>
                                        </p:tgtEl>
                                        <p:attrNameLst>
                                          <p:attrName>style.visibility</p:attrName>
                                        </p:attrNameLst>
                                      </p:cBhvr>
                                      <p:to>
                                        <p:strVal val="visible"/>
                                      </p:to>
                                    </p:set>
                                    <p:animEffect transition="in" filter="wipe(up)">
                                      <p:cBhvr>
                                        <p:cTn id="12" dur="500"/>
                                        <p:tgtEl>
                                          <p:spTgt spid="1536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3602">
                                            <p:txEl>
                                              <p:pRg st="2" end="2"/>
                                            </p:txEl>
                                          </p:spTgt>
                                        </p:tgtEl>
                                        <p:attrNameLst>
                                          <p:attrName>style.visibility</p:attrName>
                                        </p:attrNameLst>
                                      </p:cBhvr>
                                      <p:to>
                                        <p:strVal val="visible"/>
                                      </p:to>
                                    </p:set>
                                    <p:animEffect transition="in" filter="wipe(up)">
                                      <p:cBhvr>
                                        <p:cTn id="17" dur="500"/>
                                        <p:tgtEl>
                                          <p:spTgt spid="1536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3602">
                                            <p:txEl>
                                              <p:pRg st="3" end="3"/>
                                            </p:txEl>
                                          </p:spTgt>
                                        </p:tgtEl>
                                        <p:attrNameLst>
                                          <p:attrName>style.visibility</p:attrName>
                                        </p:attrNameLst>
                                      </p:cBhvr>
                                      <p:to>
                                        <p:strVal val="visible"/>
                                      </p:to>
                                    </p:set>
                                    <p:animEffect transition="in" filter="wipe(up)">
                                      <p:cBhvr>
                                        <p:cTn id="22" dur="500"/>
                                        <p:tgtEl>
                                          <p:spTgt spid="15360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build="p"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7" name="Rectangle 3"/>
          <p:cNvSpPr>
            <a:spLocks noGrp="1" noChangeArrowheads="1"/>
          </p:cNvSpPr>
          <p:nvPr>
            <p:ph type="body" idx="1"/>
          </p:nvPr>
        </p:nvSpPr>
        <p:spPr>
          <a:xfrm>
            <a:off x="381000" y="381000"/>
            <a:ext cx="8382000" cy="5715000"/>
          </a:xfrm>
        </p:spPr>
        <p:txBody>
          <a:bodyPr/>
          <a:lstStyle/>
          <a:p>
            <a:pPr>
              <a:lnSpc>
                <a:spcPct val="90000"/>
              </a:lnSpc>
              <a:spcBef>
                <a:spcPct val="50000"/>
              </a:spcBef>
            </a:pPr>
            <a:r>
              <a:rPr lang="zh-CN" altLang="en-US" b="1"/>
              <a:t>一般地，对某个</a:t>
            </a:r>
            <a:r>
              <a:rPr lang="en-US" altLang="zh-CN" b="1"/>
              <a:t>a</a:t>
            </a:r>
            <a:r>
              <a:rPr lang="zh-CN" altLang="en-US" b="1"/>
              <a:t>和</a:t>
            </a:r>
            <a:r>
              <a:rPr lang="en-US" altLang="zh-CN" b="1"/>
              <a:t>I</a:t>
            </a:r>
            <a:r>
              <a:rPr lang="en-US" altLang="zh-CN" b="1" baseline="30000"/>
              <a:t>(i)</a:t>
            </a:r>
            <a:r>
              <a:rPr lang="zh-CN" altLang="en-US" b="1"/>
              <a:t>，若</a:t>
            </a:r>
            <a:r>
              <a:rPr lang="en-US" altLang="zh-CN" sz="3600" b="1"/>
              <a:t>I</a:t>
            </a:r>
            <a:r>
              <a:rPr lang="en-US" altLang="zh-CN" sz="3600" b="1" baseline="-25000"/>
              <a:t>a</a:t>
            </a:r>
            <a:r>
              <a:rPr lang="en-US" altLang="zh-CN" sz="3600" b="1" baseline="30000"/>
              <a:t>(i)</a:t>
            </a:r>
            <a:r>
              <a:rPr lang="en-US" altLang="zh-CN" sz="3600" b="1" baseline="-25000"/>
              <a:t> </a:t>
            </a:r>
            <a:r>
              <a:rPr lang="zh-CN" altLang="en-US" b="1"/>
              <a:t>落入现行</a:t>
            </a:r>
            <a:r>
              <a:rPr lang="zh-CN" altLang="en-US" sz="3600" b="1">
                <a:sym typeface="Symbol" pitchFamily="18" charset="2"/>
              </a:rPr>
              <a:t></a:t>
            </a:r>
            <a:r>
              <a:rPr lang="zh-CN" altLang="en-US" b="1"/>
              <a:t>中 </a:t>
            </a:r>
            <a:r>
              <a:rPr lang="en-US" altLang="zh-CN" b="1"/>
              <a:t>N</a:t>
            </a:r>
            <a:r>
              <a:rPr lang="zh-CN" altLang="en-US" b="1"/>
              <a:t>个不同子集，则应把</a:t>
            </a:r>
            <a:r>
              <a:rPr lang="en-US" altLang="zh-CN" sz="3600" b="1"/>
              <a:t>I</a:t>
            </a:r>
            <a:r>
              <a:rPr lang="en-US" altLang="zh-CN" sz="3600" b="1" baseline="30000"/>
              <a:t>(i)</a:t>
            </a:r>
            <a:r>
              <a:rPr lang="zh-CN" altLang="en-US" b="1"/>
              <a:t>划分成</a:t>
            </a:r>
            <a:r>
              <a:rPr lang="en-US" altLang="zh-CN" b="1"/>
              <a:t>N</a:t>
            </a:r>
            <a:r>
              <a:rPr lang="zh-CN" altLang="en-US" b="1"/>
              <a:t>个不相交的组，使得每个组</a:t>
            </a:r>
            <a:r>
              <a:rPr lang="en-US" altLang="zh-CN" b="1"/>
              <a:t>J</a:t>
            </a:r>
            <a:r>
              <a:rPr lang="zh-CN" altLang="en-US" b="1"/>
              <a:t>的</a:t>
            </a:r>
            <a:r>
              <a:rPr lang="en-US" altLang="zh-CN" b="1"/>
              <a:t>J</a:t>
            </a:r>
            <a:r>
              <a:rPr lang="en-US" altLang="zh-CN" b="1" baseline="-25000"/>
              <a:t>a</a:t>
            </a:r>
            <a:r>
              <a:rPr lang="zh-CN" altLang="en-US" b="1"/>
              <a:t>都落入的</a:t>
            </a:r>
            <a:r>
              <a:rPr lang="zh-CN" altLang="en-US" sz="3600" b="1">
                <a:sym typeface="Symbol" pitchFamily="18" charset="2"/>
              </a:rPr>
              <a:t></a:t>
            </a:r>
            <a:r>
              <a:rPr lang="zh-CN" altLang="en-US" b="1"/>
              <a:t>同一子集。这样构成新的划分。</a:t>
            </a:r>
          </a:p>
          <a:p>
            <a:pPr>
              <a:lnSpc>
                <a:spcPct val="90000"/>
              </a:lnSpc>
              <a:spcBef>
                <a:spcPct val="40000"/>
              </a:spcBef>
            </a:pPr>
            <a:r>
              <a:rPr lang="zh-CN" altLang="en-US" b="1"/>
              <a:t>重复上述过程，直到</a:t>
            </a:r>
            <a:r>
              <a:rPr lang="zh-CN" altLang="en-US" sz="3600" b="1">
                <a:sym typeface="Symbol" pitchFamily="18" charset="2"/>
              </a:rPr>
              <a:t></a:t>
            </a:r>
            <a:r>
              <a:rPr lang="zh-CN" altLang="en-US" b="1"/>
              <a:t>所含子集数不再增长。</a:t>
            </a:r>
          </a:p>
          <a:p>
            <a:pPr>
              <a:lnSpc>
                <a:spcPct val="90000"/>
              </a:lnSpc>
              <a:spcBef>
                <a:spcPct val="40000"/>
              </a:spcBef>
            </a:pPr>
            <a:r>
              <a:rPr lang="zh-CN" altLang="en-US" b="1"/>
              <a:t>对于上述最后划分</a:t>
            </a:r>
            <a:r>
              <a:rPr lang="zh-CN" altLang="en-US" sz="3600" b="1">
                <a:sym typeface="Symbol" pitchFamily="18" charset="2"/>
              </a:rPr>
              <a:t></a:t>
            </a:r>
            <a:r>
              <a:rPr lang="zh-CN" altLang="en-US" b="1"/>
              <a:t>中的每个子集，我们选取每个子集</a:t>
            </a:r>
            <a:r>
              <a:rPr lang="en-US" altLang="zh-CN" b="1">
                <a:latin typeface="Times New Roman" pitchFamily="18" charset="0"/>
              </a:rPr>
              <a:t>I</a:t>
            </a:r>
            <a:r>
              <a:rPr lang="zh-CN" altLang="en-US" b="1"/>
              <a:t>中的一个状态代表其他状态，则可得到化简后的</a:t>
            </a:r>
            <a:r>
              <a:rPr lang="en-US" altLang="zh-CN" b="1"/>
              <a:t>DFA M’</a:t>
            </a:r>
            <a:r>
              <a:rPr lang="zh-CN" altLang="en-US" b="1"/>
              <a:t>。</a:t>
            </a:r>
          </a:p>
          <a:p>
            <a:pPr>
              <a:lnSpc>
                <a:spcPct val="90000"/>
              </a:lnSpc>
              <a:spcBef>
                <a:spcPct val="40000"/>
              </a:spcBef>
            </a:pPr>
            <a:r>
              <a:rPr lang="zh-CN" altLang="en-US" b="1"/>
              <a:t>若</a:t>
            </a:r>
            <a:r>
              <a:rPr lang="en-US" altLang="zh-CN" b="1"/>
              <a:t>I</a:t>
            </a:r>
            <a:r>
              <a:rPr lang="zh-CN" altLang="en-US" b="1"/>
              <a:t>含有原来的初态，则其代表为新的初态，若</a:t>
            </a:r>
            <a:r>
              <a:rPr lang="en-US" altLang="zh-CN" b="1"/>
              <a:t>I</a:t>
            </a:r>
            <a:r>
              <a:rPr lang="zh-CN" altLang="en-US" b="1"/>
              <a:t>含有原来的终态，则其代表为新的终态</a:t>
            </a:r>
            <a:r>
              <a:rPr lang="zh-CN" altLang="en-US" b="1">
                <a:latin typeface="宋体" pitchFamily="2" charset="-122"/>
              </a:rPr>
              <a:t>。</a:t>
            </a:r>
          </a:p>
        </p:txBody>
      </p:sp>
    </p:spTree>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wipe(up)">
                                      <p:cBhvr>
                                        <p:cTn id="7" dur="500"/>
                                        <p:tgtEl>
                                          <p:spTgt spid="62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2467">
                                            <p:txEl>
                                              <p:pRg st="1" end="1"/>
                                            </p:txEl>
                                          </p:spTgt>
                                        </p:tgtEl>
                                        <p:attrNameLst>
                                          <p:attrName>style.visibility</p:attrName>
                                        </p:attrNameLst>
                                      </p:cBhvr>
                                      <p:to>
                                        <p:strVal val="visible"/>
                                      </p:to>
                                    </p:set>
                                    <p:animEffect transition="in" filter="wipe(up)">
                                      <p:cBhvr>
                                        <p:cTn id="12" dur="500"/>
                                        <p:tgtEl>
                                          <p:spTgt spid="624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2467">
                                            <p:txEl>
                                              <p:pRg st="2" end="2"/>
                                            </p:txEl>
                                          </p:spTgt>
                                        </p:tgtEl>
                                        <p:attrNameLst>
                                          <p:attrName>style.visibility</p:attrName>
                                        </p:attrNameLst>
                                      </p:cBhvr>
                                      <p:to>
                                        <p:strVal val="visible"/>
                                      </p:to>
                                    </p:set>
                                    <p:animEffect transition="in" filter="wipe(up)">
                                      <p:cBhvr>
                                        <p:cTn id="17" dur="500"/>
                                        <p:tgtEl>
                                          <p:spTgt spid="624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2467">
                                            <p:txEl>
                                              <p:pRg st="3" end="3"/>
                                            </p:txEl>
                                          </p:spTgt>
                                        </p:tgtEl>
                                        <p:attrNameLst>
                                          <p:attrName>style.visibility</p:attrName>
                                        </p:attrNameLst>
                                      </p:cBhvr>
                                      <p:to>
                                        <p:strVal val="visible"/>
                                      </p:to>
                                    </p:set>
                                    <p:animEffect transition="in" filter="wipe(up)">
                                      <p:cBhvr>
                                        <p:cTn id="22" dur="500"/>
                                        <p:tgtEl>
                                          <p:spTgt spid="624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643042" y="-214338"/>
            <a:ext cx="5867400" cy="2984500"/>
            <a:chOff x="816" y="2208"/>
            <a:chExt cx="3696" cy="1880"/>
          </a:xfrm>
        </p:grpSpPr>
        <p:sp>
          <p:nvSpPr>
            <p:cNvPr id="121859" name="Oval 3"/>
            <p:cNvSpPr>
              <a:spLocks noChangeArrowheads="1"/>
            </p:cNvSpPr>
            <p:nvPr/>
          </p:nvSpPr>
          <p:spPr bwMode="auto">
            <a:xfrm>
              <a:off x="816" y="3024"/>
              <a:ext cx="384" cy="384"/>
            </a:xfrm>
            <a:prstGeom prst="ellipse">
              <a:avLst/>
            </a:prstGeom>
            <a:noFill/>
            <a:ln w="28575" cap="sq">
              <a:solidFill>
                <a:schemeClr val="tx1"/>
              </a:solidFill>
              <a:round/>
              <a:headEnd/>
              <a:tailEnd type="none" w="lg" len="lg"/>
            </a:ln>
            <a:effectLst/>
          </p:spPr>
          <p:txBody>
            <a:bodyPr wrap="none" lIns="90000" tIns="46800" rIns="90000" bIns="46800" anchor="ctr"/>
            <a:lstStyle/>
            <a:p>
              <a:pPr algn="ctr">
                <a:buNone/>
              </a:pPr>
              <a:r>
                <a:rPr kumimoji="1" lang="en-US" altLang="zh-CN" sz="2400" dirty="0">
                  <a:latin typeface="Times New Roman" pitchFamily="18" charset="0"/>
                </a:rPr>
                <a:t>0</a:t>
              </a:r>
            </a:p>
          </p:txBody>
        </p:sp>
        <p:sp>
          <p:nvSpPr>
            <p:cNvPr id="121860" name="Oval 4"/>
            <p:cNvSpPr>
              <a:spLocks noChangeArrowheads="1"/>
            </p:cNvSpPr>
            <p:nvPr/>
          </p:nvSpPr>
          <p:spPr bwMode="auto">
            <a:xfrm>
              <a:off x="1680" y="2592"/>
              <a:ext cx="384" cy="384"/>
            </a:xfrm>
            <a:prstGeom prst="ellipse">
              <a:avLst/>
            </a:prstGeom>
            <a:noFill/>
            <a:ln w="28575" cap="sq">
              <a:solidFill>
                <a:schemeClr val="tx1"/>
              </a:solidFill>
              <a:round/>
              <a:headEnd/>
              <a:tailEnd type="none" w="lg" len="lg"/>
            </a:ln>
            <a:effectLst/>
          </p:spPr>
          <p:txBody>
            <a:bodyPr wrap="none" lIns="90000" tIns="46800" rIns="90000" bIns="46800" anchor="ctr"/>
            <a:lstStyle/>
            <a:p>
              <a:pPr algn="ctr">
                <a:buNone/>
              </a:pPr>
              <a:r>
                <a:rPr kumimoji="1" lang="en-US" altLang="zh-CN" sz="2400" dirty="0">
                  <a:latin typeface="Times New Roman" pitchFamily="18" charset="0"/>
                </a:rPr>
                <a:t>1</a:t>
              </a:r>
            </a:p>
          </p:txBody>
        </p:sp>
        <p:sp>
          <p:nvSpPr>
            <p:cNvPr id="121861" name="Oval 5"/>
            <p:cNvSpPr>
              <a:spLocks noChangeArrowheads="1"/>
            </p:cNvSpPr>
            <p:nvPr/>
          </p:nvSpPr>
          <p:spPr bwMode="auto">
            <a:xfrm>
              <a:off x="1680" y="3408"/>
              <a:ext cx="384" cy="384"/>
            </a:xfrm>
            <a:prstGeom prst="ellipse">
              <a:avLst/>
            </a:prstGeom>
            <a:noFill/>
            <a:ln w="28575" cap="sq">
              <a:solidFill>
                <a:schemeClr val="tx1"/>
              </a:solidFill>
              <a:round/>
              <a:headEnd/>
              <a:tailEnd type="none" w="lg" len="lg"/>
            </a:ln>
            <a:effectLst/>
          </p:spPr>
          <p:txBody>
            <a:bodyPr wrap="none" lIns="90000" tIns="46800" rIns="90000" bIns="46800" anchor="ctr"/>
            <a:lstStyle/>
            <a:p>
              <a:pPr algn="ctr">
                <a:buNone/>
              </a:pPr>
              <a:r>
                <a:rPr kumimoji="1" lang="en-US" altLang="zh-CN" sz="2400" dirty="0">
                  <a:latin typeface="Times New Roman" pitchFamily="18" charset="0"/>
                </a:rPr>
                <a:t>2</a:t>
              </a:r>
            </a:p>
          </p:txBody>
        </p:sp>
        <p:sp>
          <p:nvSpPr>
            <p:cNvPr id="121862" name="Oval 6"/>
            <p:cNvSpPr>
              <a:spLocks noChangeArrowheads="1"/>
            </p:cNvSpPr>
            <p:nvPr/>
          </p:nvSpPr>
          <p:spPr bwMode="auto">
            <a:xfrm>
              <a:off x="2880" y="2592"/>
              <a:ext cx="384" cy="384"/>
            </a:xfrm>
            <a:prstGeom prst="ellipse">
              <a:avLst/>
            </a:prstGeom>
            <a:noFill/>
            <a:ln w="76200" cap="sq" cmpd="dbl">
              <a:solidFill>
                <a:schemeClr val="tx1"/>
              </a:solidFill>
              <a:round/>
              <a:headEnd/>
              <a:tailEnd type="none" w="lg" len="lg"/>
            </a:ln>
            <a:effectLst/>
          </p:spPr>
          <p:txBody>
            <a:bodyPr wrap="none" lIns="90000" tIns="46800" rIns="90000" bIns="46800" anchor="ctr"/>
            <a:lstStyle/>
            <a:p>
              <a:pPr algn="ctr">
                <a:buNone/>
              </a:pPr>
              <a:r>
                <a:rPr kumimoji="1" lang="en-US" altLang="zh-CN" sz="2400" dirty="0">
                  <a:latin typeface="Times New Roman" pitchFamily="18" charset="0"/>
                </a:rPr>
                <a:t>3</a:t>
              </a:r>
            </a:p>
          </p:txBody>
        </p:sp>
        <p:sp>
          <p:nvSpPr>
            <p:cNvPr id="121863" name="Oval 7"/>
            <p:cNvSpPr>
              <a:spLocks noChangeArrowheads="1"/>
            </p:cNvSpPr>
            <p:nvPr/>
          </p:nvSpPr>
          <p:spPr bwMode="auto">
            <a:xfrm>
              <a:off x="2880" y="3408"/>
              <a:ext cx="384" cy="384"/>
            </a:xfrm>
            <a:prstGeom prst="ellipse">
              <a:avLst/>
            </a:prstGeom>
            <a:noFill/>
            <a:ln w="76200" cap="sq" cmpd="dbl">
              <a:solidFill>
                <a:schemeClr val="tx1"/>
              </a:solidFill>
              <a:round/>
              <a:headEnd/>
              <a:tailEnd type="none" w="lg" len="lg"/>
            </a:ln>
            <a:effectLst/>
          </p:spPr>
          <p:txBody>
            <a:bodyPr wrap="none" lIns="90000" tIns="46800" rIns="90000" bIns="46800" anchor="ctr"/>
            <a:lstStyle/>
            <a:p>
              <a:pPr algn="ctr">
                <a:buNone/>
              </a:pPr>
              <a:r>
                <a:rPr kumimoji="1" lang="en-US" altLang="zh-CN" sz="2400" dirty="0">
                  <a:latin typeface="Times New Roman" pitchFamily="18" charset="0"/>
                </a:rPr>
                <a:t>5</a:t>
              </a:r>
            </a:p>
          </p:txBody>
        </p:sp>
        <p:sp>
          <p:nvSpPr>
            <p:cNvPr id="121864" name="Oval 8"/>
            <p:cNvSpPr>
              <a:spLocks noChangeArrowheads="1"/>
            </p:cNvSpPr>
            <p:nvPr/>
          </p:nvSpPr>
          <p:spPr bwMode="auto">
            <a:xfrm>
              <a:off x="3984" y="2592"/>
              <a:ext cx="384" cy="384"/>
            </a:xfrm>
            <a:prstGeom prst="ellipse">
              <a:avLst/>
            </a:prstGeom>
            <a:noFill/>
            <a:ln w="76200" cap="sq" cmpd="dbl">
              <a:solidFill>
                <a:schemeClr val="tx1"/>
              </a:solidFill>
              <a:round/>
              <a:headEnd/>
              <a:tailEnd type="none" w="lg" len="lg"/>
            </a:ln>
            <a:effectLst/>
          </p:spPr>
          <p:txBody>
            <a:bodyPr wrap="none" lIns="90000" tIns="46800" rIns="90000" bIns="46800" anchor="ctr"/>
            <a:lstStyle/>
            <a:p>
              <a:pPr algn="ctr">
                <a:buNone/>
              </a:pPr>
              <a:r>
                <a:rPr kumimoji="1" lang="en-US" altLang="zh-CN" sz="2400" dirty="0">
                  <a:latin typeface="Times New Roman" pitchFamily="18" charset="0"/>
                </a:rPr>
                <a:t>4</a:t>
              </a:r>
            </a:p>
          </p:txBody>
        </p:sp>
        <p:sp>
          <p:nvSpPr>
            <p:cNvPr id="121865" name="Oval 9"/>
            <p:cNvSpPr>
              <a:spLocks noChangeArrowheads="1"/>
            </p:cNvSpPr>
            <p:nvPr/>
          </p:nvSpPr>
          <p:spPr bwMode="auto">
            <a:xfrm>
              <a:off x="3984" y="3408"/>
              <a:ext cx="384" cy="384"/>
            </a:xfrm>
            <a:prstGeom prst="ellipse">
              <a:avLst/>
            </a:prstGeom>
            <a:noFill/>
            <a:ln w="76200" cap="sq" cmpd="dbl">
              <a:solidFill>
                <a:schemeClr val="tx1"/>
              </a:solidFill>
              <a:round/>
              <a:headEnd/>
              <a:tailEnd type="none" w="lg" len="lg"/>
            </a:ln>
            <a:effectLst/>
          </p:spPr>
          <p:txBody>
            <a:bodyPr wrap="none" lIns="90000" tIns="46800" rIns="90000" bIns="46800" anchor="ctr"/>
            <a:lstStyle/>
            <a:p>
              <a:pPr algn="ctr">
                <a:buNone/>
              </a:pPr>
              <a:r>
                <a:rPr kumimoji="1" lang="en-US" altLang="zh-CN" sz="2400" dirty="0">
                  <a:latin typeface="Times New Roman" pitchFamily="18" charset="0"/>
                </a:rPr>
                <a:t>6</a:t>
              </a:r>
            </a:p>
          </p:txBody>
        </p:sp>
        <p:sp>
          <p:nvSpPr>
            <p:cNvPr id="121866" name="Line 10"/>
            <p:cNvSpPr>
              <a:spLocks noChangeShapeType="1"/>
            </p:cNvSpPr>
            <p:nvPr/>
          </p:nvSpPr>
          <p:spPr bwMode="auto">
            <a:xfrm flipV="1">
              <a:off x="1152" y="2784"/>
              <a:ext cx="528" cy="336"/>
            </a:xfrm>
            <a:prstGeom prst="line">
              <a:avLst/>
            </a:prstGeom>
            <a:noFill/>
            <a:ln w="28575" cap="sq">
              <a:solidFill>
                <a:schemeClr val="tx1"/>
              </a:solidFill>
              <a:round/>
              <a:headEnd/>
              <a:tailEnd type="stealth" w="lg" len="lg"/>
            </a:ln>
            <a:effectLst/>
          </p:spPr>
          <p:txBody>
            <a:bodyPr wrap="none" lIns="90000" tIns="46800" rIns="90000" bIns="46800" anchor="ctr"/>
            <a:lstStyle/>
            <a:p>
              <a:endParaRPr lang="zh-CN" altLang="en-US"/>
            </a:p>
          </p:txBody>
        </p:sp>
        <p:sp>
          <p:nvSpPr>
            <p:cNvPr id="121867" name="Line 11"/>
            <p:cNvSpPr>
              <a:spLocks noChangeShapeType="1"/>
            </p:cNvSpPr>
            <p:nvPr/>
          </p:nvSpPr>
          <p:spPr bwMode="auto">
            <a:xfrm>
              <a:off x="2064" y="2784"/>
              <a:ext cx="816" cy="0"/>
            </a:xfrm>
            <a:prstGeom prst="line">
              <a:avLst/>
            </a:prstGeom>
            <a:noFill/>
            <a:ln w="28575" cap="sq">
              <a:solidFill>
                <a:schemeClr val="tx1"/>
              </a:solidFill>
              <a:round/>
              <a:headEnd/>
              <a:tailEnd type="stealth" w="lg" len="lg"/>
            </a:ln>
            <a:effectLst/>
          </p:spPr>
          <p:txBody>
            <a:bodyPr wrap="none" lIns="90000" tIns="46800" rIns="90000" bIns="46800" anchor="ctr"/>
            <a:lstStyle/>
            <a:p>
              <a:endParaRPr lang="zh-CN" altLang="en-US"/>
            </a:p>
          </p:txBody>
        </p:sp>
        <p:sp>
          <p:nvSpPr>
            <p:cNvPr id="121868" name="Line 12"/>
            <p:cNvSpPr>
              <a:spLocks noChangeShapeType="1"/>
            </p:cNvSpPr>
            <p:nvPr/>
          </p:nvSpPr>
          <p:spPr bwMode="auto">
            <a:xfrm>
              <a:off x="3264" y="2784"/>
              <a:ext cx="720" cy="0"/>
            </a:xfrm>
            <a:prstGeom prst="line">
              <a:avLst/>
            </a:prstGeom>
            <a:noFill/>
            <a:ln w="28575" cap="sq">
              <a:solidFill>
                <a:schemeClr val="tx1"/>
              </a:solidFill>
              <a:round/>
              <a:headEnd/>
              <a:tailEnd type="stealth" w="lg" len="lg"/>
            </a:ln>
            <a:effectLst/>
          </p:spPr>
          <p:txBody>
            <a:bodyPr wrap="none" lIns="90000" tIns="46800" rIns="90000" bIns="46800" anchor="ctr"/>
            <a:lstStyle/>
            <a:p>
              <a:endParaRPr lang="zh-CN" altLang="en-US"/>
            </a:p>
          </p:txBody>
        </p:sp>
        <p:sp>
          <p:nvSpPr>
            <p:cNvPr id="121869" name="Line 13"/>
            <p:cNvSpPr>
              <a:spLocks noChangeShapeType="1"/>
            </p:cNvSpPr>
            <p:nvPr/>
          </p:nvSpPr>
          <p:spPr bwMode="auto">
            <a:xfrm>
              <a:off x="1152" y="3360"/>
              <a:ext cx="528" cy="240"/>
            </a:xfrm>
            <a:prstGeom prst="line">
              <a:avLst/>
            </a:prstGeom>
            <a:noFill/>
            <a:ln w="28575" cap="sq">
              <a:solidFill>
                <a:schemeClr val="tx1"/>
              </a:solidFill>
              <a:round/>
              <a:headEnd/>
              <a:tailEnd type="stealth" w="lg" len="lg"/>
            </a:ln>
            <a:effectLst/>
          </p:spPr>
          <p:txBody>
            <a:bodyPr wrap="none" lIns="90000" tIns="46800" rIns="90000" bIns="46800" anchor="ctr"/>
            <a:lstStyle/>
            <a:p>
              <a:endParaRPr lang="zh-CN" altLang="en-US"/>
            </a:p>
          </p:txBody>
        </p:sp>
        <p:sp>
          <p:nvSpPr>
            <p:cNvPr id="121870" name="Line 14"/>
            <p:cNvSpPr>
              <a:spLocks noChangeShapeType="1"/>
            </p:cNvSpPr>
            <p:nvPr/>
          </p:nvSpPr>
          <p:spPr bwMode="auto">
            <a:xfrm>
              <a:off x="2064" y="3600"/>
              <a:ext cx="816" cy="0"/>
            </a:xfrm>
            <a:prstGeom prst="line">
              <a:avLst/>
            </a:prstGeom>
            <a:noFill/>
            <a:ln w="28575" cap="sq">
              <a:solidFill>
                <a:schemeClr val="tx1"/>
              </a:solidFill>
              <a:round/>
              <a:headEnd/>
              <a:tailEnd type="stealth" w="lg" len="lg"/>
            </a:ln>
            <a:effectLst/>
          </p:spPr>
          <p:txBody>
            <a:bodyPr wrap="none" lIns="90000" tIns="46800" rIns="90000" bIns="46800" anchor="ctr"/>
            <a:lstStyle/>
            <a:p>
              <a:endParaRPr lang="zh-CN" altLang="en-US"/>
            </a:p>
          </p:txBody>
        </p:sp>
        <p:sp>
          <p:nvSpPr>
            <p:cNvPr id="121871" name="Line 15"/>
            <p:cNvSpPr>
              <a:spLocks noChangeShapeType="1"/>
            </p:cNvSpPr>
            <p:nvPr/>
          </p:nvSpPr>
          <p:spPr bwMode="auto">
            <a:xfrm>
              <a:off x="3264" y="3600"/>
              <a:ext cx="720" cy="0"/>
            </a:xfrm>
            <a:prstGeom prst="line">
              <a:avLst/>
            </a:prstGeom>
            <a:noFill/>
            <a:ln w="28575" cap="sq">
              <a:solidFill>
                <a:schemeClr val="tx1"/>
              </a:solidFill>
              <a:round/>
              <a:headEnd/>
              <a:tailEnd type="stealth" w="lg" len="lg"/>
            </a:ln>
            <a:effectLst/>
          </p:spPr>
          <p:txBody>
            <a:bodyPr wrap="none" lIns="90000" tIns="46800" rIns="90000" bIns="46800" anchor="ctr"/>
            <a:lstStyle/>
            <a:p>
              <a:endParaRPr lang="zh-CN" altLang="en-US"/>
            </a:p>
          </p:txBody>
        </p:sp>
        <p:sp>
          <p:nvSpPr>
            <p:cNvPr id="121872" name="Line 16"/>
            <p:cNvSpPr>
              <a:spLocks noChangeShapeType="1"/>
            </p:cNvSpPr>
            <p:nvPr/>
          </p:nvSpPr>
          <p:spPr bwMode="auto">
            <a:xfrm>
              <a:off x="1920" y="2976"/>
              <a:ext cx="0" cy="432"/>
            </a:xfrm>
            <a:prstGeom prst="line">
              <a:avLst/>
            </a:prstGeom>
            <a:noFill/>
            <a:ln w="28575" cap="sq">
              <a:solidFill>
                <a:schemeClr val="tx1"/>
              </a:solidFill>
              <a:round/>
              <a:headEnd/>
              <a:tailEnd type="stealth" w="lg" len="lg"/>
            </a:ln>
            <a:effectLst/>
          </p:spPr>
          <p:txBody>
            <a:bodyPr wrap="none" lIns="90000" tIns="46800" rIns="90000" bIns="46800" anchor="ctr"/>
            <a:lstStyle/>
            <a:p>
              <a:endParaRPr lang="zh-CN" altLang="en-US"/>
            </a:p>
          </p:txBody>
        </p:sp>
        <p:sp>
          <p:nvSpPr>
            <p:cNvPr id="121873" name="Line 17"/>
            <p:cNvSpPr>
              <a:spLocks noChangeShapeType="1"/>
            </p:cNvSpPr>
            <p:nvPr/>
          </p:nvSpPr>
          <p:spPr bwMode="auto">
            <a:xfrm flipV="1">
              <a:off x="1776" y="2976"/>
              <a:ext cx="0" cy="432"/>
            </a:xfrm>
            <a:prstGeom prst="line">
              <a:avLst/>
            </a:prstGeom>
            <a:noFill/>
            <a:ln w="28575" cap="sq">
              <a:solidFill>
                <a:schemeClr val="tx1"/>
              </a:solidFill>
              <a:round/>
              <a:headEnd/>
              <a:tailEnd type="stealth" w="lg" len="lg"/>
            </a:ln>
            <a:effectLst/>
          </p:spPr>
          <p:txBody>
            <a:bodyPr wrap="none" lIns="90000" tIns="46800" rIns="90000" bIns="46800" anchor="ctr"/>
            <a:lstStyle/>
            <a:p>
              <a:endParaRPr lang="zh-CN" altLang="en-US"/>
            </a:p>
          </p:txBody>
        </p:sp>
        <p:sp>
          <p:nvSpPr>
            <p:cNvPr id="121874" name="Line 18"/>
            <p:cNvSpPr>
              <a:spLocks noChangeShapeType="1"/>
            </p:cNvSpPr>
            <p:nvPr/>
          </p:nvSpPr>
          <p:spPr bwMode="auto">
            <a:xfrm flipV="1">
              <a:off x="4128" y="2976"/>
              <a:ext cx="0" cy="432"/>
            </a:xfrm>
            <a:prstGeom prst="line">
              <a:avLst/>
            </a:prstGeom>
            <a:noFill/>
            <a:ln w="28575" cap="sq">
              <a:solidFill>
                <a:schemeClr val="tx1"/>
              </a:solidFill>
              <a:round/>
              <a:headEnd/>
              <a:tailEnd type="stealth" w="lg" len="lg"/>
            </a:ln>
            <a:effectLst/>
          </p:spPr>
          <p:txBody>
            <a:bodyPr wrap="none" lIns="90000" tIns="46800" rIns="90000" bIns="46800" anchor="ctr"/>
            <a:lstStyle/>
            <a:p>
              <a:endParaRPr lang="zh-CN" altLang="en-US"/>
            </a:p>
          </p:txBody>
        </p:sp>
        <p:sp>
          <p:nvSpPr>
            <p:cNvPr id="121875" name="Line 19"/>
            <p:cNvSpPr>
              <a:spLocks noChangeShapeType="1"/>
            </p:cNvSpPr>
            <p:nvPr/>
          </p:nvSpPr>
          <p:spPr bwMode="auto">
            <a:xfrm>
              <a:off x="4272" y="2976"/>
              <a:ext cx="0" cy="432"/>
            </a:xfrm>
            <a:prstGeom prst="line">
              <a:avLst/>
            </a:prstGeom>
            <a:noFill/>
            <a:ln w="28575" cap="sq">
              <a:solidFill>
                <a:schemeClr val="tx1"/>
              </a:solidFill>
              <a:round/>
              <a:headEnd/>
              <a:tailEnd type="stealth" w="lg" len="lg"/>
            </a:ln>
            <a:effectLst/>
          </p:spPr>
          <p:txBody>
            <a:bodyPr wrap="none" lIns="90000" tIns="46800" rIns="90000" bIns="46800" anchor="ctr"/>
            <a:lstStyle/>
            <a:p>
              <a:endParaRPr lang="zh-CN" altLang="en-US"/>
            </a:p>
          </p:txBody>
        </p:sp>
        <p:sp>
          <p:nvSpPr>
            <p:cNvPr id="121876" name="Line 20"/>
            <p:cNvSpPr>
              <a:spLocks noChangeShapeType="1"/>
            </p:cNvSpPr>
            <p:nvPr/>
          </p:nvSpPr>
          <p:spPr bwMode="auto">
            <a:xfrm flipH="1">
              <a:off x="3216" y="2928"/>
              <a:ext cx="816" cy="576"/>
            </a:xfrm>
            <a:prstGeom prst="line">
              <a:avLst/>
            </a:prstGeom>
            <a:noFill/>
            <a:ln w="28575" cap="sq">
              <a:solidFill>
                <a:schemeClr val="tx1"/>
              </a:solidFill>
              <a:round/>
              <a:headEnd/>
              <a:tailEnd type="stealth" w="lg" len="lg"/>
            </a:ln>
            <a:effectLst/>
          </p:spPr>
          <p:txBody>
            <a:bodyPr wrap="none" lIns="90000" tIns="46800" rIns="90000" bIns="46800" anchor="ctr"/>
            <a:lstStyle/>
            <a:p>
              <a:endParaRPr lang="zh-CN" altLang="en-US"/>
            </a:p>
          </p:txBody>
        </p:sp>
        <p:sp>
          <p:nvSpPr>
            <p:cNvPr id="121877" name="Line 21"/>
            <p:cNvSpPr>
              <a:spLocks noChangeShapeType="1"/>
            </p:cNvSpPr>
            <p:nvPr/>
          </p:nvSpPr>
          <p:spPr bwMode="auto">
            <a:xfrm flipH="1" flipV="1">
              <a:off x="3216" y="2880"/>
              <a:ext cx="816" cy="576"/>
            </a:xfrm>
            <a:prstGeom prst="line">
              <a:avLst/>
            </a:prstGeom>
            <a:noFill/>
            <a:ln w="28575" cap="sq">
              <a:solidFill>
                <a:schemeClr val="tx1"/>
              </a:solidFill>
              <a:round/>
              <a:headEnd/>
              <a:tailEnd type="stealth" w="lg" len="lg"/>
            </a:ln>
            <a:effectLst/>
          </p:spPr>
          <p:txBody>
            <a:bodyPr wrap="none" lIns="90000" tIns="46800" rIns="90000" bIns="46800" anchor="ctr"/>
            <a:lstStyle/>
            <a:p>
              <a:endParaRPr lang="zh-CN" altLang="en-US"/>
            </a:p>
          </p:txBody>
        </p:sp>
        <p:sp>
          <p:nvSpPr>
            <p:cNvPr id="121878" name="Rectangle 22"/>
            <p:cNvSpPr>
              <a:spLocks noChangeArrowheads="1"/>
            </p:cNvSpPr>
            <p:nvPr/>
          </p:nvSpPr>
          <p:spPr bwMode="auto">
            <a:xfrm>
              <a:off x="1104" y="2688"/>
              <a:ext cx="336" cy="288"/>
            </a:xfrm>
            <a:prstGeom prst="rect">
              <a:avLst/>
            </a:prstGeom>
            <a:noFill/>
            <a:ln w="12700" cap="sq">
              <a:noFill/>
              <a:miter lim="800000"/>
              <a:headEnd/>
              <a:tailEnd type="none" w="lg" len="lg"/>
            </a:ln>
            <a:effectLst/>
          </p:spPr>
          <p:txBody>
            <a:bodyPr wrap="none" lIns="90000" tIns="46800" rIns="90000" bIns="46800" anchor="ctr"/>
            <a:lstStyle/>
            <a:p>
              <a:pPr algn="ctr">
                <a:buNone/>
              </a:pPr>
              <a:r>
                <a:rPr kumimoji="1" lang="en-US" altLang="zh-CN" sz="2400" b="1" dirty="0">
                  <a:latin typeface="Times New Roman" pitchFamily="18" charset="0"/>
                </a:rPr>
                <a:t>a</a:t>
              </a:r>
              <a:endParaRPr kumimoji="1" lang="en-US" altLang="zh-CN" sz="2400" dirty="0">
                <a:latin typeface="Times New Roman" pitchFamily="18" charset="0"/>
              </a:endParaRPr>
            </a:p>
          </p:txBody>
        </p:sp>
        <p:sp>
          <p:nvSpPr>
            <p:cNvPr id="121879" name="Rectangle 23"/>
            <p:cNvSpPr>
              <a:spLocks noChangeArrowheads="1"/>
            </p:cNvSpPr>
            <p:nvPr/>
          </p:nvSpPr>
          <p:spPr bwMode="auto">
            <a:xfrm>
              <a:off x="2256" y="2544"/>
              <a:ext cx="336" cy="288"/>
            </a:xfrm>
            <a:prstGeom prst="rect">
              <a:avLst/>
            </a:prstGeom>
            <a:noFill/>
            <a:ln w="12700" cap="sq">
              <a:noFill/>
              <a:miter lim="800000"/>
              <a:headEnd/>
              <a:tailEnd type="none" w="lg" len="lg"/>
            </a:ln>
            <a:effectLst/>
          </p:spPr>
          <p:txBody>
            <a:bodyPr wrap="none" lIns="90000" tIns="46800" rIns="90000" bIns="46800" anchor="ctr"/>
            <a:lstStyle/>
            <a:p>
              <a:pPr algn="ctr">
                <a:buNone/>
              </a:pPr>
              <a:r>
                <a:rPr kumimoji="1" lang="en-US" altLang="zh-CN" sz="2400" b="1" dirty="0">
                  <a:latin typeface="Times New Roman" pitchFamily="18" charset="0"/>
                </a:rPr>
                <a:t>a</a:t>
              </a:r>
              <a:endParaRPr kumimoji="1" lang="en-US" altLang="zh-CN" sz="2400" dirty="0">
                <a:latin typeface="Times New Roman" pitchFamily="18" charset="0"/>
              </a:endParaRPr>
            </a:p>
          </p:txBody>
        </p:sp>
        <p:sp>
          <p:nvSpPr>
            <p:cNvPr id="121880" name="Rectangle 24"/>
            <p:cNvSpPr>
              <a:spLocks noChangeArrowheads="1"/>
            </p:cNvSpPr>
            <p:nvPr/>
          </p:nvSpPr>
          <p:spPr bwMode="auto">
            <a:xfrm>
              <a:off x="3456" y="2544"/>
              <a:ext cx="336" cy="288"/>
            </a:xfrm>
            <a:prstGeom prst="rect">
              <a:avLst/>
            </a:prstGeom>
            <a:noFill/>
            <a:ln w="12700" cap="sq">
              <a:noFill/>
              <a:miter lim="800000"/>
              <a:headEnd/>
              <a:tailEnd type="none" w="lg" len="lg"/>
            </a:ln>
            <a:effectLst/>
          </p:spPr>
          <p:txBody>
            <a:bodyPr wrap="none" lIns="90000" tIns="46800" rIns="90000" bIns="46800" anchor="ctr"/>
            <a:lstStyle/>
            <a:p>
              <a:pPr algn="ctr">
                <a:buNone/>
              </a:pPr>
              <a:r>
                <a:rPr kumimoji="1" lang="en-US" altLang="zh-CN" sz="2400" b="1" dirty="0">
                  <a:latin typeface="Times New Roman" pitchFamily="18" charset="0"/>
                </a:rPr>
                <a:t>b</a:t>
              </a:r>
              <a:endParaRPr kumimoji="1" lang="en-US" altLang="zh-CN" sz="2400" dirty="0">
                <a:latin typeface="Times New Roman" pitchFamily="18" charset="0"/>
              </a:endParaRPr>
            </a:p>
          </p:txBody>
        </p:sp>
        <p:sp>
          <p:nvSpPr>
            <p:cNvPr id="121881" name="Rectangle 25"/>
            <p:cNvSpPr>
              <a:spLocks noChangeArrowheads="1"/>
            </p:cNvSpPr>
            <p:nvPr/>
          </p:nvSpPr>
          <p:spPr bwMode="auto">
            <a:xfrm>
              <a:off x="1200" y="3408"/>
              <a:ext cx="336" cy="288"/>
            </a:xfrm>
            <a:prstGeom prst="rect">
              <a:avLst/>
            </a:prstGeom>
            <a:noFill/>
            <a:ln w="12700" cap="sq">
              <a:noFill/>
              <a:miter lim="800000"/>
              <a:headEnd/>
              <a:tailEnd type="none" w="lg" len="lg"/>
            </a:ln>
            <a:effectLst/>
          </p:spPr>
          <p:txBody>
            <a:bodyPr wrap="none" lIns="90000" tIns="46800" rIns="90000" bIns="46800" anchor="ctr"/>
            <a:lstStyle/>
            <a:p>
              <a:pPr algn="ctr">
                <a:buNone/>
              </a:pPr>
              <a:r>
                <a:rPr kumimoji="1" lang="en-US" altLang="zh-CN" sz="2400" b="1" dirty="0">
                  <a:latin typeface="Times New Roman" pitchFamily="18" charset="0"/>
                </a:rPr>
                <a:t>b</a:t>
              </a:r>
              <a:endParaRPr kumimoji="1" lang="en-US" altLang="zh-CN" sz="2400" dirty="0">
                <a:latin typeface="Times New Roman" pitchFamily="18" charset="0"/>
              </a:endParaRPr>
            </a:p>
          </p:txBody>
        </p:sp>
        <p:sp>
          <p:nvSpPr>
            <p:cNvPr id="121882" name="Rectangle 26"/>
            <p:cNvSpPr>
              <a:spLocks noChangeArrowheads="1"/>
            </p:cNvSpPr>
            <p:nvPr/>
          </p:nvSpPr>
          <p:spPr bwMode="auto">
            <a:xfrm>
              <a:off x="2256" y="3552"/>
              <a:ext cx="336" cy="288"/>
            </a:xfrm>
            <a:prstGeom prst="rect">
              <a:avLst/>
            </a:prstGeom>
            <a:noFill/>
            <a:ln w="12700" cap="sq">
              <a:noFill/>
              <a:miter lim="800000"/>
              <a:headEnd/>
              <a:tailEnd type="none" w="lg" len="lg"/>
            </a:ln>
            <a:effectLst/>
          </p:spPr>
          <p:txBody>
            <a:bodyPr wrap="none" lIns="90000" tIns="46800" rIns="90000" bIns="46800" anchor="ctr"/>
            <a:lstStyle/>
            <a:p>
              <a:pPr algn="ctr">
                <a:buNone/>
              </a:pPr>
              <a:r>
                <a:rPr kumimoji="1" lang="en-US" altLang="zh-CN" sz="2400" b="1" dirty="0">
                  <a:latin typeface="Times New Roman" pitchFamily="18" charset="0"/>
                </a:rPr>
                <a:t>b</a:t>
              </a:r>
              <a:endParaRPr kumimoji="1" lang="en-US" altLang="zh-CN" sz="2400" dirty="0">
                <a:latin typeface="Times New Roman" pitchFamily="18" charset="0"/>
              </a:endParaRPr>
            </a:p>
          </p:txBody>
        </p:sp>
        <p:sp>
          <p:nvSpPr>
            <p:cNvPr id="121883" name="Rectangle 27"/>
            <p:cNvSpPr>
              <a:spLocks noChangeArrowheads="1"/>
            </p:cNvSpPr>
            <p:nvPr/>
          </p:nvSpPr>
          <p:spPr bwMode="auto">
            <a:xfrm>
              <a:off x="3408" y="3504"/>
              <a:ext cx="336" cy="288"/>
            </a:xfrm>
            <a:prstGeom prst="rect">
              <a:avLst/>
            </a:prstGeom>
            <a:noFill/>
            <a:ln w="12700" cap="sq">
              <a:noFill/>
              <a:miter lim="800000"/>
              <a:headEnd/>
              <a:tailEnd type="none" w="lg" len="lg"/>
            </a:ln>
            <a:effectLst/>
          </p:spPr>
          <p:txBody>
            <a:bodyPr wrap="none" lIns="90000" tIns="46800" rIns="90000" bIns="46800" anchor="ctr"/>
            <a:lstStyle/>
            <a:p>
              <a:pPr algn="ctr">
                <a:buNone/>
              </a:pPr>
              <a:r>
                <a:rPr kumimoji="1" lang="en-US" altLang="zh-CN" sz="2400" b="1" dirty="0">
                  <a:latin typeface="Times New Roman" pitchFamily="18" charset="0"/>
                </a:rPr>
                <a:t>a</a:t>
              </a:r>
              <a:endParaRPr kumimoji="1" lang="en-US" altLang="zh-CN" sz="2400" dirty="0">
                <a:latin typeface="Times New Roman" pitchFamily="18" charset="0"/>
              </a:endParaRPr>
            </a:p>
          </p:txBody>
        </p:sp>
        <p:sp>
          <p:nvSpPr>
            <p:cNvPr id="121884" name="Rectangle 28"/>
            <p:cNvSpPr>
              <a:spLocks noChangeArrowheads="1"/>
            </p:cNvSpPr>
            <p:nvPr/>
          </p:nvSpPr>
          <p:spPr bwMode="auto">
            <a:xfrm>
              <a:off x="1824" y="2976"/>
              <a:ext cx="336" cy="288"/>
            </a:xfrm>
            <a:prstGeom prst="rect">
              <a:avLst/>
            </a:prstGeom>
            <a:noFill/>
            <a:ln w="12700" cap="sq">
              <a:noFill/>
              <a:miter lim="800000"/>
              <a:headEnd/>
              <a:tailEnd type="none" w="lg" len="lg"/>
            </a:ln>
            <a:effectLst/>
          </p:spPr>
          <p:txBody>
            <a:bodyPr wrap="none" lIns="90000" tIns="46800" rIns="90000" bIns="46800" anchor="ctr"/>
            <a:lstStyle/>
            <a:p>
              <a:pPr algn="ctr">
                <a:buNone/>
              </a:pPr>
              <a:r>
                <a:rPr kumimoji="1" lang="en-US" altLang="zh-CN" sz="2400" b="1" dirty="0">
                  <a:latin typeface="Times New Roman" pitchFamily="18" charset="0"/>
                </a:rPr>
                <a:t>b</a:t>
              </a:r>
              <a:endParaRPr kumimoji="1" lang="en-US" altLang="zh-CN" sz="2400" dirty="0">
                <a:latin typeface="Times New Roman" pitchFamily="18" charset="0"/>
              </a:endParaRPr>
            </a:p>
          </p:txBody>
        </p:sp>
        <p:sp>
          <p:nvSpPr>
            <p:cNvPr id="121885" name="Rectangle 29"/>
            <p:cNvSpPr>
              <a:spLocks noChangeArrowheads="1"/>
            </p:cNvSpPr>
            <p:nvPr/>
          </p:nvSpPr>
          <p:spPr bwMode="auto">
            <a:xfrm>
              <a:off x="1536" y="3072"/>
              <a:ext cx="336" cy="288"/>
            </a:xfrm>
            <a:prstGeom prst="rect">
              <a:avLst/>
            </a:prstGeom>
            <a:noFill/>
            <a:ln w="12700" cap="sq">
              <a:noFill/>
              <a:miter lim="800000"/>
              <a:headEnd/>
              <a:tailEnd type="none" w="lg" len="lg"/>
            </a:ln>
            <a:effectLst/>
          </p:spPr>
          <p:txBody>
            <a:bodyPr wrap="none" lIns="90000" tIns="46800" rIns="90000" bIns="46800" anchor="ctr"/>
            <a:lstStyle/>
            <a:p>
              <a:pPr algn="ctr">
                <a:buNone/>
              </a:pPr>
              <a:r>
                <a:rPr kumimoji="1" lang="en-US" altLang="zh-CN" sz="2400" b="1" dirty="0">
                  <a:latin typeface="Times New Roman" pitchFamily="18" charset="0"/>
                </a:rPr>
                <a:t>a</a:t>
              </a:r>
              <a:endParaRPr kumimoji="1" lang="en-US" altLang="zh-CN" sz="2400" dirty="0">
                <a:latin typeface="Times New Roman" pitchFamily="18" charset="0"/>
              </a:endParaRPr>
            </a:p>
          </p:txBody>
        </p:sp>
        <p:sp>
          <p:nvSpPr>
            <p:cNvPr id="121886" name="Rectangle 30"/>
            <p:cNvSpPr>
              <a:spLocks noChangeArrowheads="1"/>
            </p:cNvSpPr>
            <p:nvPr/>
          </p:nvSpPr>
          <p:spPr bwMode="auto">
            <a:xfrm>
              <a:off x="4176" y="3024"/>
              <a:ext cx="336" cy="288"/>
            </a:xfrm>
            <a:prstGeom prst="rect">
              <a:avLst/>
            </a:prstGeom>
            <a:noFill/>
            <a:ln w="12700" cap="sq">
              <a:noFill/>
              <a:miter lim="800000"/>
              <a:headEnd/>
              <a:tailEnd type="none" w="lg" len="lg"/>
            </a:ln>
            <a:effectLst/>
          </p:spPr>
          <p:txBody>
            <a:bodyPr wrap="none" lIns="90000" tIns="46800" rIns="90000" bIns="46800" anchor="ctr"/>
            <a:lstStyle/>
            <a:p>
              <a:pPr algn="ctr">
                <a:buNone/>
              </a:pPr>
              <a:r>
                <a:rPr kumimoji="1" lang="en-US" altLang="zh-CN" sz="2400" b="1" dirty="0">
                  <a:latin typeface="Times New Roman" pitchFamily="18" charset="0"/>
                </a:rPr>
                <a:t>a</a:t>
              </a:r>
              <a:endParaRPr kumimoji="1" lang="en-US" altLang="zh-CN" sz="2400" dirty="0">
                <a:latin typeface="Times New Roman" pitchFamily="18" charset="0"/>
              </a:endParaRPr>
            </a:p>
          </p:txBody>
        </p:sp>
        <p:sp>
          <p:nvSpPr>
            <p:cNvPr id="121887" name="Rectangle 31"/>
            <p:cNvSpPr>
              <a:spLocks noChangeArrowheads="1"/>
            </p:cNvSpPr>
            <p:nvPr/>
          </p:nvSpPr>
          <p:spPr bwMode="auto">
            <a:xfrm>
              <a:off x="3888" y="3072"/>
              <a:ext cx="336" cy="288"/>
            </a:xfrm>
            <a:prstGeom prst="rect">
              <a:avLst/>
            </a:prstGeom>
            <a:noFill/>
            <a:ln w="12700" cap="sq">
              <a:noFill/>
              <a:miter lim="800000"/>
              <a:headEnd/>
              <a:tailEnd type="none" w="lg" len="lg"/>
            </a:ln>
            <a:effectLst/>
          </p:spPr>
          <p:txBody>
            <a:bodyPr wrap="none" lIns="90000" tIns="46800" rIns="90000" bIns="46800" anchor="ctr"/>
            <a:lstStyle/>
            <a:p>
              <a:pPr algn="ctr">
                <a:buNone/>
              </a:pPr>
              <a:r>
                <a:rPr kumimoji="1" lang="en-US" altLang="zh-CN" sz="2400" b="1" dirty="0">
                  <a:latin typeface="Times New Roman" pitchFamily="18" charset="0"/>
                </a:rPr>
                <a:t>b</a:t>
              </a:r>
              <a:endParaRPr kumimoji="1" lang="en-US" altLang="zh-CN" sz="2400" dirty="0">
                <a:latin typeface="Times New Roman" pitchFamily="18" charset="0"/>
              </a:endParaRPr>
            </a:p>
          </p:txBody>
        </p:sp>
        <p:sp>
          <p:nvSpPr>
            <p:cNvPr id="121888" name="Rectangle 32"/>
            <p:cNvSpPr>
              <a:spLocks noChangeArrowheads="1"/>
            </p:cNvSpPr>
            <p:nvPr/>
          </p:nvSpPr>
          <p:spPr bwMode="auto">
            <a:xfrm>
              <a:off x="3168" y="2880"/>
              <a:ext cx="336" cy="288"/>
            </a:xfrm>
            <a:prstGeom prst="rect">
              <a:avLst/>
            </a:prstGeom>
            <a:noFill/>
            <a:ln w="12700" cap="sq">
              <a:noFill/>
              <a:miter lim="800000"/>
              <a:headEnd/>
              <a:tailEnd type="none" w="lg" len="lg"/>
            </a:ln>
            <a:effectLst/>
          </p:spPr>
          <p:txBody>
            <a:bodyPr wrap="none" lIns="90000" tIns="46800" rIns="90000" bIns="46800" anchor="ctr"/>
            <a:lstStyle/>
            <a:p>
              <a:pPr algn="ctr">
                <a:buNone/>
              </a:pPr>
              <a:r>
                <a:rPr kumimoji="1" lang="en-US" altLang="zh-CN" sz="2400" b="1" dirty="0">
                  <a:latin typeface="Times New Roman" pitchFamily="18" charset="0"/>
                </a:rPr>
                <a:t>a</a:t>
              </a:r>
              <a:endParaRPr kumimoji="1" lang="en-US" altLang="zh-CN" sz="2400" dirty="0">
                <a:latin typeface="Times New Roman" pitchFamily="18" charset="0"/>
              </a:endParaRPr>
            </a:p>
          </p:txBody>
        </p:sp>
        <p:sp>
          <p:nvSpPr>
            <p:cNvPr id="121889" name="Rectangle 33"/>
            <p:cNvSpPr>
              <a:spLocks noChangeArrowheads="1"/>
            </p:cNvSpPr>
            <p:nvPr/>
          </p:nvSpPr>
          <p:spPr bwMode="auto">
            <a:xfrm>
              <a:off x="3168" y="3168"/>
              <a:ext cx="336" cy="288"/>
            </a:xfrm>
            <a:prstGeom prst="rect">
              <a:avLst/>
            </a:prstGeom>
            <a:noFill/>
            <a:ln w="12700" cap="sq">
              <a:noFill/>
              <a:miter lim="800000"/>
              <a:headEnd/>
              <a:tailEnd type="none" w="lg" len="lg"/>
            </a:ln>
            <a:effectLst/>
          </p:spPr>
          <p:txBody>
            <a:bodyPr wrap="none" lIns="90000" tIns="46800" rIns="90000" bIns="46800" anchor="ctr"/>
            <a:lstStyle/>
            <a:p>
              <a:pPr algn="ctr">
                <a:buNone/>
              </a:pPr>
              <a:r>
                <a:rPr kumimoji="1" lang="en-US" altLang="zh-CN" sz="2400" b="1" dirty="0">
                  <a:latin typeface="Times New Roman" pitchFamily="18" charset="0"/>
                </a:rPr>
                <a:t>b</a:t>
              </a:r>
              <a:endParaRPr kumimoji="1" lang="en-US" altLang="zh-CN" sz="2400" dirty="0">
                <a:latin typeface="Times New Roman" pitchFamily="18" charset="0"/>
              </a:endParaRPr>
            </a:p>
          </p:txBody>
        </p:sp>
        <p:sp>
          <p:nvSpPr>
            <p:cNvPr id="121890" name="Freeform 34"/>
            <p:cNvSpPr>
              <a:spLocks/>
            </p:cNvSpPr>
            <p:nvPr/>
          </p:nvSpPr>
          <p:spPr bwMode="auto">
            <a:xfrm>
              <a:off x="2928" y="2256"/>
              <a:ext cx="288" cy="384"/>
            </a:xfrm>
            <a:custGeom>
              <a:avLst/>
              <a:gdLst/>
              <a:ahLst/>
              <a:cxnLst>
                <a:cxn ang="0">
                  <a:pos x="288" y="384"/>
                </a:cxn>
                <a:cxn ang="0">
                  <a:pos x="144" y="0"/>
                </a:cxn>
                <a:cxn ang="0">
                  <a:pos x="0" y="384"/>
                </a:cxn>
              </a:cxnLst>
              <a:rect l="0" t="0" r="r" b="b"/>
              <a:pathLst>
                <a:path w="288" h="384">
                  <a:moveTo>
                    <a:pt x="288" y="384"/>
                  </a:moveTo>
                  <a:cubicBezTo>
                    <a:pt x="240" y="192"/>
                    <a:pt x="192" y="0"/>
                    <a:pt x="144" y="0"/>
                  </a:cubicBezTo>
                  <a:cubicBezTo>
                    <a:pt x="96" y="0"/>
                    <a:pt x="48" y="192"/>
                    <a:pt x="0" y="384"/>
                  </a:cubicBezTo>
                </a:path>
              </a:pathLst>
            </a:custGeom>
            <a:noFill/>
            <a:ln w="28575" cap="sq" cmpd="sng">
              <a:solidFill>
                <a:schemeClr val="tx1"/>
              </a:solidFill>
              <a:prstDash val="solid"/>
              <a:round/>
              <a:headEnd type="none" w="med" len="med"/>
              <a:tailEnd type="stealth" w="lg" len="lg"/>
            </a:ln>
            <a:effectLst/>
          </p:spPr>
          <p:txBody>
            <a:bodyPr wrap="none" lIns="90000" tIns="46800" rIns="90000" bIns="46800" anchor="ctr"/>
            <a:lstStyle/>
            <a:p>
              <a:endParaRPr lang="zh-CN" altLang="en-US"/>
            </a:p>
          </p:txBody>
        </p:sp>
        <p:sp>
          <p:nvSpPr>
            <p:cNvPr id="121891" name="Freeform 35"/>
            <p:cNvSpPr>
              <a:spLocks/>
            </p:cNvSpPr>
            <p:nvPr/>
          </p:nvSpPr>
          <p:spPr bwMode="auto">
            <a:xfrm>
              <a:off x="2928" y="3624"/>
              <a:ext cx="360" cy="464"/>
            </a:xfrm>
            <a:custGeom>
              <a:avLst/>
              <a:gdLst/>
              <a:ahLst/>
              <a:cxnLst>
                <a:cxn ang="0">
                  <a:pos x="336" y="24"/>
                </a:cxn>
                <a:cxn ang="0">
                  <a:pos x="336" y="72"/>
                </a:cxn>
                <a:cxn ang="0">
                  <a:pos x="192" y="456"/>
                </a:cxn>
                <a:cxn ang="0">
                  <a:pos x="0" y="120"/>
                </a:cxn>
              </a:cxnLst>
              <a:rect l="0" t="0" r="r" b="b"/>
              <a:pathLst>
                <a:path w="360" h="464">
                  <a:moveTo>
                    <a:pt x="336" y="24"/>
                  </a:moveTo>
                  <a:cubicBezTo>
                    <a:pt x="348" y="12"/>
                    <a:pt x="360" y="0"/>
                    <a:pt x="336" y="72"/>
                  </a:cubicBezTo>
                  <a:cubicBezTo>
                    <a:pt x="312" y="144"/>
                    <a:pt x="248" y="448"/>
                    <a:pt x="192" y="456"/>
                  </a:cubicBezTo>
                  <a:cubicBezTo>
                    <a:pt x="136" y="464"/>
                    <a:pt x="68" y="292"/>
                    <a:pt x="0" y="120"/>
                  </a:cubicBezTo>
                </a:path>
              </a:pathLst>
            </a:custGeom>
            <a:noFill/>
            <a:ln w="28575" cap="sq" cmpd="sng">
              <a:solidFill>
                <a:schemeClr val="tx1"/>
              </a:solidFill>
              <a:prstDash val="solid"/>
              <a:round/>
              <a:headEnd type="none" w="med" len="med"/>
              <a:tailEnd type="stealth" w="lg" len="lg"/>
            </a:ln>
            <a:effectLst/>
          </p:spPr>
          <p:txBody>
            <a:bodyPr wrap="none" lIns="90000" tIns="46800" rIns="90000" bIns="46800" anchor="ctr"/>
            <a:lstStyle/>
            <a:p>
              <a:endParaRPr lang="zh-CN" altLang="en-US"/>
            </a:p>
          </p:txBody>
        </p:sp>
        <p:sp>
          <p:nvSpPr>
            <p:cNvPr id="121892" name="Rectangle 36"/>
            <p:cNvSpPr>
              <a:spLocks noChangeArrowheads="1"/>
            </p:cNvSpPr>
            <p:nvPr/>
          </p:nvSpPr>
          <p:spPr bwMode="auto">
            <a:xfrm>
              <a:off x="2736" y="2208"/>
              <a:ext cx="336" cy="288"/>
            </a:xfrm>
            <a:prstGeom prst="rect">
              <a:avLst/>
            </a:prstGeom>
            <a:noFill/>
            <a:ln w="12700" cap="sq">
              <a:noFill/>
              <a:miter lim="800000"/>
              <a:headEnd/>
              <a:tailEnd type="none" w="lg" len="lg"/>
            </a:ln>
            <a:effectLst/>
          </p:spPr>
          <p:txBody>
            <a:bodyPr wrap="none" lIns="90000" tIns="46800" rIns="90000" bIns="46800" anchor="ctr"/>
            <a:lstStyle/>
            <a:p>
              <a:pPr algn="ctr">
                <a:buNone/>
              </a:pPr>
              <a:r>
                <a:rPr kumimoji="1" lang="en-US" altLang="zh-CN" sz="2400" b="1" dirty="0">
                  <a:latin typeface="Times New Roman" pitchFamily="18" charset="0"/>
                </a:rPr>
                <a:t>a</a:t>
              </a:r>
              <a:endParaRPr kumimoji="1" lang="en-US" altLang="zh-CN" sz="2400" dirty="0">
                <a:latin typeface="Times New Roman" pitchFamily="18" charset="0"/>
              </a:endParaRPr>
            </a:p>
          </p:txBody>
        </p:sp>
        <p:sp>
          <p:nvSpPr>
            <p:cNvPr id="121893" name="Rectangle 37"/>
            <p:cNvSpPr>
              <a:spLocks noChangeArrowheads="1"/>
            </p:cNvSpPr>
            <p:nvPr/>
          </p:nvSpPr>
          <p:spPr bwMode="auto">
            <a:xfrm>
              <a:off x="3120" y="3792"/>
              <a:ext cx="336" cy="288"/>
            </a:xfrm>
            <a:prstGeom prst="rect">
              <a:avLst/>
            </a:prstGeom>
            <a:noFill/>
            <a:ln w="12700" cap="sq">
              <a:noFill/>
              <a:miter lim="800000"/>
              <a:headEnd/>
              <a:tailEnd type="none" w="lg" len="lg"/>
            </a:ln>
            <a:effectLst/>
          </p:spPr>
          <p:txBody>
            <a:bodyPr wrap="none" lIns="90000" tIns="46800" rIns="90000" bIns="46800" anchor="ctr"/>
            <a:lstStyle/>
            <a:p>
              <a:pPr algn="ctr">
                <a:buNone/>
              </a:pPr>
              <a:r>
                <a:rPr kumimoji="1" lang="en-US" altLang="zh-CN" sz="2400" b="1" dirty="0">
                  <a:latin typeface="Times New Roman" pitchFamily="18" charset="0"/>
                </a:rPr>
                <a:t>b</a:t>
              </a:r>
              <a:endParaRPr kumimoji="1" lang="en-US" altLang="zh-CN" sz="2400" dirty="0">
                <a:latin typeface="Times New Roman" pitchFamily="18" charset="0"/>
              </a:endParaRPr>
            </a:p>
          </p:txBody>
        </p:sp>
      </p:grpSp>
      <p:sp>
        <p:nvSpPr>
          <p:cNvPr id="121915" name="Text Box 59"/>
          <p:cNvSpPr txBox="1">
            <a:spLocks noChangeArrowheads="1"/>
          </p:cNvSpPr>
          <p:nvPr/>
        </p:nvSpPr>
        <p:spPr bwMode="auto">
          <a:xfrm>
            <a:off x="642910" y="2928934"/>
            <a:ext cx="5256212" cy="579438"/>
          </a:xfrm>
          <a:prstGeom prst="rect">
            <a:avLst/>
          </a:prstGeom>
          <a:noFill/>
          <a:ln w="12700">
            <a:noFill/>
            <a:miter lim="800000"/>
            <a:headEnd/>
            <a:tailEnd type="none" w="lg" len="lg"/>
          </a:ln>
          <a:effectLst/>
        </p:spPr>
        <p:txBody>
          <a:bodyPr>
            <a:spAutoFit/>
          </a:bodyPr>
          <a:lstStyle/>
          <a:p>
            <a:pPr>
              <a:buNone/>
            </a:pPr>
            <a:r>
              <a:rPr lang="en-US" altLang="zh-CN" sz="3200" b="1" dirty="0">
                <a:latin typeface="Times New Roman" pitchFamily="18" charset="0"/>
              </a:rPr>
              <a:t>I</a:t>
            </a:r>
            <a:r>
              <a:rPr lang="en-US" altLang="zh-CN" sz="3200" b="1" baseline="30000" dirty="0">
                <a:latin typeface="Times New Roman" pitchFamily="18" charset="0"/>
              </a:rPr>
              <a:t>(1)</a:t>
            </a:r>
            <a:r>
              <a:rPr lang="en-US" altLang="zh-CN" sz="3200" b="1" dirty="0">
                <a:latin typeface="Times New Roman" pitchFamily="18" charset="0"/>
              </a:rPr>
              <a:t>={0, 1, 2}   I</a:t>
            </a:r>
            <a:r>
              <a:rPr lang="en-US" altLang="zh-CN" sz="3200" b="1" baseline="30000" dirty="0">
                <a:latin typeface="Times New Roman" pitchFamily="18" charset="0"/>
              </a:rPr>
              <a:t>(2)</a:t>
            </a:r>
            <a:r>
              <a:rPr lang="en-US" altLang="zh-CN" sz="3200" b="1" dirty="0">
                <a:latin typeface="Times New Roman" pitchFamily="18" charset="0"/>
              </a:rPr>
              <a:t>={3, 4, 5, 6} </a:t>
            </a:r>
          </a:p>
        </p:txBody>
      </p:sp>
      <p:sp>
        <p:nvSpPr>
          <p:cNvPr id="121916" name="Text Box 60"/>
          <p:cNvSpPr txBox="1">
            <a:spLocks noChangeArrowheads="1"/>
          </p:cNvSpPr>
          <p:nvPr/>
        </p:nvSpPr>
        <p:spPr bwMode="auto">
          <a:xfrm>
            <a:off x="571472" y="3429000"/>
            <a:ext cx="7861300" cy="1066800"/>
          </a:xfrm>
          <a:prstGeom prst="rect">
            <a:avLst/>
          </a:prstGeom>
          <a:noFill/>
          <a:ln w="12700">
            <a:noFill/>
            <a:miter lim="800000"/>
            <a:headEnd/>
            <a:tailEnd type="none" w="lg" len="lg"/>
          </a:ln>
          <a:effectLst/>
        </p:spPr>
        <p:txBody>
          <a:bodyPr>
            <a:spAutoFit/>
          </a:bodyPr>
          <a:lstStyle/>
          <a:p>
            <a:pPr>
              <a:buNone/>
            </a:pPr>
            <a:r>
              <a:rPr lang="en-US" altLang="zh-CN" sz="3200" b="1" dirty="0" err="1">
                <a:latin typeface="Times New Roman" pitchFamily="18" charset="0"/>
              </a:rPr>
              <a:t>I</a:t>
            </a:r>
            <a:r>
              <a:rPr lang="en-US" altLang="zh-CN" sz="3200" b="1" baseline="-25000" dirty="0" err="1">
                <a:latin typeface="Times New Roman" pitchFamily="18" charset="0"/>
              </a:rPr>
              <a:t>a</a:t>
            </a:r>
            <a:r>
              <a:rPr lang="en-US" altLang="zh-CN" sz="3200" b="1" baseline="30000" dirty="0">
                <a:latin typeface="Times New Roman" pitchFamily="18" charset="0"/>
              </a:rPr>
              <a:t>(1) </a:t>
            </a:r>
            <a:r>
              <a:rPr lang="en-US" altLang="zh-CN" sz="3200" b="1" dirty="0">
                <a:latin typeface="Times New Roman" pitchFamily="18" charset="0"/>
              </a:rPr>
              <a:t>={1, 3} </a:t>
            </a:r>
          </a:p>
          <a:p>
            <a:pPr>
              <a:buNone/>
            </a:pPr>
            <a:r>
              <a:rPr lang="en-US" altLang="zh-CN" sz="3200" b="1" dirty="0" smtClean="0">
                <a:solidFill>
                  <a:srgbClr val="0000CC"/>
                </a:solidFill>
                <a:latin typeface="Times New Roman" pitchFamily="18" charset="0"/>
              </a:rPr>
              <a:t>I</a:t>
            </a:r>
            <a:r>
              <a:rPr lang="en-US" altLang="zh-CN" sz="3200" b="1" baseline="30000" dirty="0" smtClean="0">
                <a:solidFill>
                  <a:srgbClr val="0000CC"/>
                </a:solidFill>
                <a:latin typeface="Times New Roman" pitchFamily="18" charset="0"/>
              </a:rPr>
              <a:t>(11</a:t>
            </a:r>
            <a:r>
              <a:rPr lang="en-US" altLang="zh-CN" sz="3200" b="1" baseline="30000" dirty="0">
                <a:solidFill>
                  <a:srgbClr val="0000CC"/>
                </a:solidFill>
                <a:latin typeface="Times New Roman" pitchFamily="18" charset="0"/>
              </a:rPr>
              <a:t>) </a:t>
            </a:r>
            <a:r>
              <a:rPr lang="en-US" altLang="zh-CN" sz="3200" b="1" dirty="0">
                <a:solidFill>
                  <a:srgbClr val="0000CC"/>
                </a:solidFill>
                <a:latin typeface="Times New Roman" pitchFamily="18" charset="0"/>
              </a:rPr>
              <a:t>={0, 2}   I</a:t>
            </a:r>
            <a:r>
              <a:rPr lang="en-US" altLang="zh-CN" sz="3200" b="1" baseline="30000" dirty="0">
                <a:solidFill>
                  <a:srgbClr val="0000CC"/>
                </a:solidFill>
                <a:latin typeface="Times New Roman" pitchFamily="18" charset="0"/>
              </a:rPr>
              <a:t>(12) </a:t>
            </a:r>
            <a:r>
              <a:rPr lang="en-US" altLang="zh-CN" sz="3200" b="1" dirty="0">
                <a:solidFill>
                  <a:srgbClr val="0000CC"/>
                </a:solidFill>
                <a:latin typeface="Times New Roman" pitchFamily="18" charset="0"/>
              </a:rPr>
              <a:t>={1}</a:t>
            </a:r>
          </a:p>
        </p:txBody>
      </p:sp>
      <p:sp>
        <p:nvSpPr>
          <p:cNvPr id="121917" name="Text Box 61"/>
          <p:cNvSpPr txBox="1">
            <a:spLocks noChangeArrowheads="1"/>
          </p:cNvSpPr>
          <p:nvPr/>
        </p:nvSpPr>
        <p:spPr bwMode="auto">
          <a:xfrm>
            <a:off x="5143504" y="4071942"/>
            <a:ext cx="2808287" cy="579437"/>
          </a:xfrm>
          <a:prstGeom prst="rect">
            <a:avLst/>
          </a:prstGeom>
          <a:noFill/>
          <a:ln w="12700">
            <a:noFill/>
            <a:miter lim="800000"/>
            <a:headEnd/>
            <a:tailEnd type="none" w="lg" len="lg"/>
          </a:ln>
          <a:effectLst/>
        </p:spPr>
        <p:txBody>
          <a:bodyPr>
            <a:spAutoFit/>
          </a:bodyPr>
          <a:lstStyle/>
          <a:p>
            <a:pPr>
              <a:buNone/>
            </a:pPr>
            <a:r>
              <a:rPr lang="en-US" altLang="zh-CN" sz="3200" b="1" dirty="0">
                <a:solidFill>
                  <a:srgbClr val="0000CC"/>
                </a:solidFill>
                <a:latin typeface="Times New Roman" pitchFamily="18" charset="0"/>
              </a:rPr>
              <a:t>I</a:t>
            </a:r>
            <a:r>
              <a:rPr lang="en-US" altLang="zh-CN" sz="3200" b="1" baseline="30000" dirty="0">
                <a:solidFill>
                  <a:srgbClr val="0000CC"/>
                </a:solidFill>
                <a:latin typeface="Times New Roman" pitchFamily="18" charset="0"/>
              </a:rPr>
              <a:t>(2)</a:t>
            </a:r>
            <a:r>
              <a:rPr lang="en-US" altLang="zh-CN" sz="3200" b="1" dirty="0">
                <a:solidFill>
                  <a:srgbClr val="0000CC"/>
                </a:solidFill>
                <a:latin typeface="Times New Roman" pitchFamily="18" charset="0"/>
              </a:rPr>
              <a:t>={3, 4, 5, 6} </a:t>
            </a:r>
          </a:p>
        </p:txBody>
      </p:sp>
      <p:sp>
        <p:nvSpPr>
          <p:cNvPr id="121918" name="Text Box 62"/>
          <p:cNvSpPr txBox="1">
            <a:spLocks noChangeArrowheads="1"/>
          </p:cNvSpPr>
          <p:nvPr/>
        </p:nvSpPr>
        <p:spPr bwMode="auto">
          <a:xfrm>
            <a:off x="571472" y="4500570"/>
            <a:ext cx="7861300" cy="1569660"/>
          </a:xfrm>
          <a:prstGeom prst="rect">
            <a:avLst/>
          </a:prstGeom>
          <a:noFill/>
          <a:ln w="12700">
            <a:noFill/>
            <a:miter lim="800000"/>
            <a:headEnd/>
            <a:tailEnd type="none" w="lg" len="lg"/>
          </a:ln>
          <a:effectLst/>
        </p:spPr>
        <p:txBody>
          <a:bodyPr>
            <a:spAutoFit/>
          </a:bodyPr>
          <a:lstStyle/>
          <a:p>
            <a:pPr>
              <a:buNone/>
            </a:pPr>
            <a:r>
              <a:rPr lang="en-US" altLang="zh-CN" sz="3200" b="1" dirty="0">
                <a:latin typeface="Times New Roman" pitchFamily="18" charset="0"/>
              </a:rPr>
              <a:t>I</a:t>
            </a:r>
            <a:r>
              <a:rPr lang="en-US" altLang="zh-CN" sz="3200" b="1" baseline="30000" dirty="0">
                <a:latin typeface="Times New Roman" pitchFamily="18" charset="0"/>
              </a:rPr>
              <a:t>(11) </a:t>
            </a:r>
            <a:r>
              <a:rPr lang="en-US" altLang="zh-CN" sz="3200" b="1" dirty="0">
                <a:latin typeface="Times New Roman" pitchFamily="18" charset="0"/>
              </a:rPr>
              <a:t>={0, 2}</a:t>
            </a:r>
          </a:p>
          <a:p>
            <a:pPr>
              <a:buNone/>
            </a:pPr>
            <a:r>
              <a:rPr lang="en-US" altLang="zh-CN" sz="3200" b="1" dirty="0" err="1">
                <a:latin typeface="Times New Roman" pitchFamily="18" charset="0"/>
              </a:rPr>
              <a:t>I</a:t>
            </a:r>
            <a:r>
              <a:rPr lang="en-US" altLang="zh-CN" sz="3200" b="1" baseline="-25000" dirty="0" err="1">
                <a:latin typeface="Times New Roman" pitchFamily="18" charset="0"/>
              </a:rPr>
              <a:t>a</a:t>
            </a:r>
            <a:r>
              <a:rPr lang="en-US" altLang="zh-CN" sz="3200" b="1" baseline="30000" dirty="0">
                <a:latin typeface="Times New Roman" pitchFamily="18" charset="0"/>
              </a:rPr>
              <a:t>(11) </a:t>
            </a:r>
            <a:r>
              <a:rPr lang="en-US" altLang="zh-CN" sz="3200" b="1" dirty="0">
                <a:latin typeface="Times New Roman" pitchFamily="18" charset="0"/>
              </a:rPr>
              <a:t>={1} </a:t>
            </a:r>
            <a:r>
              <a:rPr lang="en-US" altLang="zh-CN" sz="3200" b="1" dirty="0" err="1">
                <a:latin typeface="Times New Roman" pitchFamily="18" charset="0"/>
              </a:rPr>
              <a:t>I</a:t>
            </a:r>
            <a:r>
              <a:rPr lang="en-US" altLang="zh-CN" sz="3200" b="1" baseline="-25000" dirty="0" err="1">
                <a:latin typeface="Times New Roman" pitchFamily="18" charset="0"/>
              </a:rPr>
              <a:t>b</a:t>
            </a:r>
            <a:r>
              <a:rPr lang="en-US" altLang="zh-CN" sz="3200" b="1" baseline="30000" dirty="0">
                <a:latin typeface="Times New Roman" pitchFamily="18" charset="0"/>
              </a:rPr>
              <a:t>(11) </a:t>
            </a:r>
            <a:r>
              <a:rPr lang="en-US" altLang="zh-CN" sz="3200" b="1" dirty="0">
                <a:latin typeface="Times New Roman" pitchFamily="18" charset="0"/>
              </a:rPr>
              <a:t>={2, 5} </a:t>
            </a:r>
          </a:p>
          <a:p>
            <a:pPr>
              <a:buNone/>
            </a:pPr>
            <a:r>
              <a:rPr lang="en-US" altLang="zh-CN" sz="3200" b="1" dirty="0" smtClean="0">
                <a:latin typeface="Times New Roman" pitchFamily="18" charset="0"/>
              </a:rPr>
              <a:t> </a:t>
            </a:r>
            <a:r>
              <a:rPr lang="en-US" altLang="zh-CN" sz="3200" b="1" dirty="0">
                <a:solidFill>
                  <a:srgbClr val="FF3300"/>
                </a:solidFill>
                <a:latin typeface="Times New Roman" pitchFamily="18" charset="0"/>
              </a:rPr>
              <a:t>I</a:t>
            </a:r>
            <a:r>
              <a:rPr lang="en-US" altLang="zh-CN" sz="3200" b="1" baseline="30000" dirty="0">
                <a:solidFill>
                  <a:srgbClr val="FF3300"/>
                </a:solidFill>
                <a:latin typeface="Times New Roman" pitchFamily="18" charset="0"/>
              </a:rPr>
              <a:t>(111) </a:t>
            </a:r>
            <a:r>
              <a:rPr lang="en-US" altLang="zh-CN" sz="3200" b="1" dirty="0">
                <a:solidFill>
                  <a:srgbClr val="FF3300"/>
                </a:solidFill>
                <a:latin typeface="Times New Roman" pitchFamily="18" charset="0"/>
              </a:rPr>
              <a:t>={0}   I</a:t>
            </a:r>
            <a:r>
              <a:rPr lang="en-US" altLang="zh-CN" sz="3200" b="1" baseline="30000" dirty="0">
                <a:solidFill>
                  <a:srgbClr val="FF3300"/>
                </a:solidFill>
                <a:latin typeface="Times New Roman" pitchFamily="18" charset="0"/>
              </a:rPr>
              <a:t>(112) </a:t>
            </a:r>
            <a:r>
              <a:rPr lang="en-US" altLang="zh-CN" sz="3200" b="1" dirty="0">
                <a:solidFill>
                  <a:srgbClr val="FF3300"/>
                </a:solidFill>
                <a:latin typeface="Times New Roman" pitchFamily="18" charset="0"/>
              </a:rPr>
              <a:t>={2}</a:t>
            </a:r>
          </a:p>
        </p:txBody>
      </p:sp>
      <p:sp>
        <p:nvSpPr>
          <p:cNvPr id="121919" name="Text Box 63"/>
          <p:cNvSpPr txBox="1">
            <a:spLocks noChangeArrowheads="1"/>
          </p:cNvSpPr>
          <p:nvPr/>
        </p:nvSpPr>
        <p:spPr bwMode="auto">
          <a:xfrm>
            <a:off x="4786314" y="5500702"/>
            <a:ext cx="4176713" cy="579437"/>
          </a:xfrm>
          <a:prstGeom prst="rect">
            <a:avLst/>
          </a:prstGeom>
          <a:noFill/>
          <a:ln w="12700">
            <a:noFill/>
            <a:miter lim="800000"/>
            <a:headEnd/>
            <a:tailEnd type="none" w="lg" len="lg"/>
          </a:ln>
          <a:effectLst/>
        </p:spPr>
        <p:txBody>
          <a:bodyPr>
            <a:spAutoFit/>
          </a:bodyPr>
          <a:lstStyle/>
          <a:p>
            <a:pPr>
              <a:buNone/>
            </a:pPr>
            <a:r>
              <a:rPr lang="en-US" altLang="zh-CN" sz="3200" b="1" dirty="0">
                <a:solidFill>
                  <a:srgbClr val="FF3300"/>
                </a:solidFill>
                <a:latin typeface="Times New Roman" pitchFamily="18" charset="0"/>
              </a:rPr>
              <a:t>I</a:t>
            </a:r>
            <a:r>
              <a:rPr lang="en-US" altLang="zh-CN" sz="3200" b="1" baseline="30000" dirty="0">
                <a:solidFill>
                  <a:srgbClr val="FF3300"/>
                </a:solidFill>
                <a:latin typeface="Times New Roman" pitchFamily="18" charset="0"/>
              </a:rPr>
              <a:t>(12) </a:t>
            </a:r>
            <a:r>
              <a:rPr lang="en-US" altLang="zh-CN" sz="3200" b="1" dirty="0">
                <a:solidFill>
                  <a:srgbClr val="FF3300"/>
                </a:solidFill>
                <a:latin typeface="Times New Roman" pitchFamily="18" charset="0"/>
              </a:rPr>
              <a:t>={1}</a:t>
            </a:r>
            <a:r>
              <a:rPr lang="en-US" altLang="zh-CN" sz="2400" dirty="0">
                <a:solidFill>
                  <a:srgbClr val="FF3300"/>
                </a:solidFill>
                <a:latin typeface="Times New Roman" pitchFamily="18" charset="0"/>
              </a:rPr>
              <a:t>  </a:t>
            </a:r>
            <a:r>
              <a:rPr lang="en-US" altLang="zh-CN" sz="3200" b="1" dirty="0">
                <a:solidFill>
                  <a:srgbClr val="FF3300"/>
                </a:solidFill>
                <a:latin typeface="Times New Roman" pitchFamily="18" charset="0"/>
              </a:rPr>
              <a:t>I</a:t>
            </a:r>
            <a:r>
              <a:rPr lang="en-US" altLang="zh-CN" sz="3200" b="1" baseline="30000" dirty="0">
                <a:solidFill>
                  <a:srgbClr val="FF3300"/>
                </a:solidFill>
                <a:latin typeface="Times New Roman" pitchFamily="18" charset="0"/>
              </a:rPr>
              <a:t>(2)</a:t>
            </a:r>
            <a:r>
              <a:rPr lang="en-US" altLang="zh-CN" sz="3200" b="1" dirty="0">
                <a:solidFill>
                  <a:srgbClr val="FF3300"/>
                </a:solidFill>
                <a:latin typeface="Times New Roman" pitchFamily="18" charset="0"/>
              </a:rPr>
              <a:t>={3, 4, 5, 6}</a:t>
            </a:r>
            <a:r>
              <a:rPr lang="en-US" altLang="zh-CN" sz="3200" b="1" dirty="0">
                <a:latin typeface="Times New Roman" pitchFamily="18" charset="0"/>
              </a:rPr>
              <a:t> </a:t>
            </a:r>
          </a:p>
        </p:txBody>
      </p:sp>
      <p:sp>
        <p:nvSpPr>
          <p:cNvPr id="121920" name="Text Box 64"/>
          <p:cNvSpPr txBox="1">
            <a:spLocks noChangeArrowheads="1"/>
          </p:cNvSpPr>
          <p:nvPr/>
        </p:nvSpPr>
        <p:spPr bwMode="auto">
          <a:xfrm>
            <a:off x="642910" y="6072206"/>
            <a:ext cx="5759450" cy="579438"/>
          </a:xfrm>
          <a:prstGeom prst="rect">
            <a:avLst/>
          </a:prstGeom>
          <a:noFill/>
          <a:ln w="12700">
            <a:noFill/>
            <a:miter lim="800000"/>
            <a:headEnd/>
            <a:tailEnd type="none" w="lg" len="lg"/>
          </a:ln>
          <a:effectLst/>
        </p:spPr>
        <p:txBody>
          <a:bodyPr>
            <a:spAutoFit/>
          </a:bodyPr>
          <a:lstStyle/>
          <a:p>
            <a:pPr>
              <a:buNone/>
            </a:pPr>
            <a:r>
              <a:rPr lang="en-US" altLang="zh-CN" sz="3200" b="1" dirty="0" err="1">
                <a:latin typeface="Times New Roman" pitchFamily="18" charset="0"/>
              </a:rPr>
              <a:t>I</a:t>
            </a:r>
            <a:r>
              <a:rPr lang="en-US" altLang="zh-CN" sz="3200" b="1" baseline="-25000" dirty="0" err="1">
                <a:latin typeface="Times New Roman" pitchFamily="18" charset="0"/>
              </a:rPr>
              <a:t>a</a:t>
            </a:r>
            <a:r>
              <a:rPr lang="en-US" altLang="zh-CN" sz="3200" b="1" baseline="30000" dirty="0">
                <a:latin typeface="Times New Roman" pitchFamily="18" charset="0"/>
              </a:rPr>
              <a:t>(2) </a:t>
            </a:r>
            <a:r>
              <a:rPr lang="en-US" altLang="zh-CN" sz="3200" b="1" dirty="0">
                <a:latin typeface="Times New Roman" pitchFamily="18" charset="0"/>
              </a:rPr>
              <a:t>={3,  6}   </a:t>
            </a:r>
            <a:r>
              <a:rPr lang="en-US" altLang="zh-CN" sz="3200" b="1" dirty="0" err="1">
                <a:latin typeface="Times New Roman" pitchFamily="18" charset="0"/>
              </a:rPr>
              <a:t>I</a:t>
            </a:r>
            <a:r>
              <a:rPr lang="en-US" altLang="zh-CN" sz="3200" b="1" baseline="-25000" dirty="0" err="1">
                <a:latin typeface="Times New Roman" pitchFamily="18" charset="0"/>
              </a:rPr>
              <a:t>a</a:t>
            </a:r>
            <a:r>
              <a:rPr lang="en-US" altLang="zh-CN" sz="3200" b="1" baseline="30000" dirty="0">
                <a:latin typeface="Times New Roman" pitchFamily="18" charset="0"/>
              </a:rPr>
              <a:t>(2) </a:t>
            </a:r>
            <a:r>
              <a:rPr lang="en-US" altLang="zh-CN" sz="3200" b="1" dirty="0">
                <a:latin typeface="Times New Roman" pitchFamily="18" charset="0"/>
              </a:rPr>
              <a:t>={4,  5} </a:t>
            </a:r>
          </a:p>
        </p:txBody>
      </p:sp>
    </p:spTree>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1915">
                                            <p:txEl>
                                              <p:pRg st="0" end="0"/>
                                            </p:txEl>
                                          </p:spTgt>
                                        </p:tgtEl>
                                        <p:attrNameLst>
                                          <p:attrName>style.visibility</p:attrName>
                                        </p:attrNameLst>
                                      </p:cBhvr>
                                      <p:to>
                                        <p:strVal val="visible"/>
                                      </p:to>
                                    </p:set>
                                    <p:animEffect transition="in" filter="blinds(horizontal)">
                                      <p:cBhvr>
                                        <p:cTn id="12" dur="500"/>
                                        <p:tgtEl>
                                          <p:spTgt spid="1219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1916">
                                            <p:txEl>
                                              <p:pRg st="0" end="0"/>
                                            </p:txEl>
                                          </p:spTgt>
                                        </p:tgtEl>
                                        <p:attrNameLst>
                                          <p:attrName>style.visibility</p:attrName>
                                        </p:attrNameLst>
                                      </p:cBhvr>
                                      <p:to>
                                        <p:strVal val="visible"/>
                                      </p:to>
                                    </p:set>
                                    <p:animEffect transition="in" filter="blinds(horizontal)">
                                      <p:cBhvr>
                                        <p:cTn id="17" dur="500"/>
                                        <p:tgtEl>
                                          <p:spTgt spid="12191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1916">
                                            <p:txEl>
                                              <p:pRg st="1" end="1"/>
                                            </p:txEl>
                                          </p:spTgt>
                                        </p:tgtEl>
                                        <p:attrNameLst>
                                          <p:attrName>style.visibility</p:attrName>
                                        </p:attrNameLst>
                                      </p:cBhvr>
                                      <p:to>
                                        <p:strVal val="visible"/>
                                      </p:to>
                                    </p:set>
                                    <p:animEffect transition="in" filter="blinds(horizontal)">
                                      <p:cBhvr>
                                        <p:cTn id="22" dur="500"/>
                                        <p:tgtEl>
                                          <p:spTgt spid="12191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1917">
                                            <p:txEl>
                                              <p:pRg st="0" end="0"/>
                                            </p:txEl>
                                          </p:spTgt>
                                        </p:tgtEl>
                                        <p:attrNameLst>
                                          <p:attrName>style.visibility</p:attrName>
                                        </p:attrNameLst>
                                      </p:cBhvr>
                                      <p:to>
                                        <p:strVal val="visible"/>
                                      </p:to>
                                    </p:set>
                                    <p:animEffect transition="in" filter="blinds(horizontal)">
                                      <p:cBhvr>
                                        <p:cTn id="27" dur="500"/>
                                        <p:tgtEl>
                                          <p:spTgt spid="12191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1918">
                                            <p:txEl>
                                              <p:pRg st="0" end="0"/>
                                            </p:txEl>
                                          </p:spTgt>
                                        </p:tgtEl>
                                        <p:attrNameLst>
                                          <p:attrName>style.visibility</p:attrName>
                                        </p:attrNameLst>
                                      </p:cBhvr>
                                      <p:to>
                                        <p:strVal val="visible"/>
                                      </p:to>
                                    </p:set>
                                    <p:animEffect transition="in" filter="blinds(horizontal)">
                                      <p:cBhvr>
                                        <p:cTn id="32" dur="500"/>
                                        <p:tgtEl>
                                          <p:spTgt spid="12191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1918">
                                            <p:txEl>
                                              <p:pRg st="1" end="1"/>
                                            </p:txEl>
                                          </p:spTgt>
                                        </p:tgtEl>
                                        <p:attrNameLst>
                                          <p:attrName>style.visibility</p:attrName>
                                        </p:attrNameLst>
                                      </p:cBhvr>
                                      <p:to>
                                        <p:strVal val="visible"/>
                                      </p:to>
                                    </p:set>
                                    <p:animEffect transition="in" filter="blinds(horizontal)">
                                      <p:cBhvr>
                                        <p:cTn id="37" dur="500"/>
                                        <p:tgtEl>
                                          <p:spTgt spid="121918">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1918">
                                            <p:txEl>
                                              <p:pRg st="2" end="2"/>
                                            </p:txEl>
                                          </p:spTgt>
                                        </p:tgtEl>
                                        <p:attrNameLst>
                                          <p:attrName>style.visibility</p:attrName>
                                        </p:attrNameLst>
                                      </p:cBhvr>
                                      <p:to>
                                        <p:strVal val="visible"/>
                                      </p:to>
                                    </p:set>
                                    <p:animEffect transition="in" filter="blinds(horizontal)">
                                      <p:cBhvr>
                                        <p:cTn id="42" dur="500"/>
                                        <p:tgtEl>
                                          <p:spTgt spid="121918">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21919">
                                            <p:txEl>
                                              <p:pRg st="0" end="0"/>
                                            </p:txEl>
                                          </p:spTgt>
                                        </p:tgtEl>
                                        <p:attrNameLst>
                                          <p:attrName>style.visibility</p:attrName>
                                        </p:attrNameLst>
                                      </p:cBhvr>
                                      <p:to>
                                        <p:strVal val="visible"/>
                                      </p:to>
                                    </p:set>
                                    <p:animEffect transition="in" filter="blinds(horizontal)">
                                      <p:cBhvr>
                                        <p:cTn id="47" dur="500"/>
                                        <p:tgtEl>
                                          <p:spTgt spid="121919">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21920">
                                            <p:txEl>
                                              <p:pRg st="0" end="0"/>
                                            </p:txEl>
                                          </p:spTgt>
                                        </p:tgtEl>
                                        <p:attrNameLst>
                                          <p:attrName>style.visibility</p:attrName>
                                        </p:attrNameLst>
                                      </p:cBhvr>
                                      <p:to>
                                        <p:strVal val="visible"/>
                                      </p:to>
                                    </p:set>
                                    <p:animEffect transition="in" filter="blinds(horizontal)">
                                      <p:cBhvr>
                                        <p:cTn id="52" dur="500"/>
                                        <p:tgtEl>
                                          <p:spTgt spid="1219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915" grpId="0" build="p"/>
      <p:bldP spid="121916" grpId="0" build="p"/>
      <p:bldP spid="121917" grpId="0" build="p"/>
      <p:bldP spid="121918" grpId="0" build="p"/>
      <p:bldP spid="121919" grpId="0" build="p"/>
      <p:bldP spid="121920"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71550" y="476250"/>
            <a:ext cx="5867400" cy="2984500"/>
            <a:chOff x="816" y="2208"/>
            <a:chExt cx="3696" cy="1880"/>
          </a:xfrm>
        </p:grpSpPr>
        <p:sp>
          <p:nvSpPr>
            <p:cNvPr id="124931" name="Oval 3"/>
            <p:cNvSpPr>
              <a:spLocks noChangeArrowheads="1"/>
            </p:cNvSpPr>
            <p:nvPr/>
          </p:nvSpPr>
          <p:spPr bwMode="auto">
            <a:xfrm>
              <a:off x="816" y="3024"/>
              <a:ext cx="384" cy="384"/>
            </a:xfrm>
            <a:prstGeom prst="ellipse">
              <a:avLst/>
            </a:prstGeom>
            <a:noFill/>
            <a:ln w="28575" cap="sq">
              <a:solidFill>
                <a:schemeClr val="tx1"/>
              </a:solidFill>
              <a:round/>
              <a:headEnd/>
              <a:tailEnd type="none" w="lg" len="lg"/>
            </a:ln>
            <a:effectLst/>
          </p:spPr>
          <p:txBody>
            <a:bodyPr wrap="none" lIns="90000" tIns="46800" rIns="90000" bIns="46800" anchor="ctr"/>
            <a:lstStyle/>
            <a:p>
              <a:pPr algn="ctr">
                <a:buNone/>
              </a:pPr>
              <a:r>
                <a:rPr kumimoji="1" lang="en-US" altLang="zh-CN" sz="2400" dirty="0">
                  <a:latin typeface="Times New Roman" pitchFamily="18" charset="0"/>
                </a:rPr>
                <a:t>0</a:t>
              </a:r>
            </a:p>
          </p:txBody>
        </p:sp>
        <p:sp>
          <p:nvSpPr>
            <p:cNvPr id="124932" name="Oval 4"/>
            <p:cNvSpPr>
              <a:spLocks noChangeArrowheads="1"/>
            </p:cNvSpPr>
            <p:nvPr/>
          </p:nvSpPr>
          <p:spPr bwMode="auto">
            <a:xfrm>
              <a:off x="1680" y="2592"/>
              <a:ext cx="384" cy="384"/>
            </a:xfrm>
            <a:prstGeom prst="ellipse">
              <a:avLst/>
            </a:prstGeom>
            <a:noFill/>
            <a:ln w="28575" cap="sq">
              <a:solidFill>
                <a:schemeClr val="tx1"/>
              </a:solidFill>
              <a:round/>
              <a:headEnd/>
              <a:tailEnd type="none" w="lg" len="lg"/>
            </a:ln>
            <a:effectLst/>
          </p:spPr>
          <p:txBody>
            <a:bodyPr wrap="none" lIns="90000" tIns="46800" rIns="90000" bIns="46800" anchor="ctr"/>
            <a:lstStyle/>
            <a:p>
              <a:pPr algn="ctr">
                <a:buNone/>
              </a:pPr>
              <a:r>
                <a:rPr kumimoji="1" lang="en-US" altLang="zh-CN" sz="2400" dirty="0">
                  <a:latin typeface="Times New Roman" pitchFamily="18" charset="0"/>
                </a:rPr>
                <a:t>1</a:t>
              </a:r>
            </a:p>
          </p:txBody>
        </p:sp>
        <p:sp>
          <p:nvSpPr>
            <p:cNvPr id="124933" name="Oval 5"/>
            <p:cNvSpPr>
              <a:spLocks noChangeArrowheads="1"/>
            </p:cNvSpPr>
            <p:nvPr/>
          </p:nvSpPr>
          <p:spPr bwMode="auto">
            <a:xfrm>
              <a:off x="1680" y="3408"/>
              <a:ext cx="384" cy="384"/>
            </a:xfrm>
            <a:prstGeom prst="ellipse">
              <a:avLst/>
            </a:prstGeom>
            <a:noFill/>
            <a:ln w="28575" cap="sq">
              <a:solidFill>
                <a:schemeClr val="tx1"/>
              </a:solidFill>
              <a:round/>
              <a:headEnd/>
              <a:tailEnd type="none" w="lg" len="lg"/>
            </a:ln>
            <a:effectLst/>
          </p:spPr>
          <p:txBody>
            <a:bodyPr wrap="none" lIns="90000" tIns="46800" rIns="90000" bIns="46800" anchor="ctr"/>
            <a:lstStyle/>
            <a:p>
              <a:pPr algn="ctr">
                <a:buNone/>
              </a:pPr>
              <a:r>
                <a:rPr kumimoji="1" lang="en-US" altLang="zh-CN" sz="2400" dirty="0">
                  <a:latin typeface="Times New Roman" pitchFamily="18" charset="0"/>
                </a:rPr>
                <a:t>2</a:t>
              </a:r>
            </a:p>
          </p:txBody>
        </p:sp>
        <p:sp>
          <p:nvSpPr>
            <p:cNvPr id="124934" name="Oval 6"/>
            <p:cNvSpPr>
              <a:spLocks noChangeArrowheads="1"/>
            </p:cNvSpPr>
            <p:nvPr/>
          </p:nvSpPr>
          <p:spPr bwMode="auto">
            <a:xfrm>
              <a:off x="2880" y="2592"/>
              <a:ext cx="384" cy="384"/>
            </a:xfrm>
            <a:prstGeom prst="ellipse">
              <a:avLst/>
            </a:prstGeom>
            <a:noFill/>
            <a:ln w="76200" cap="sq" cmpd="dbl">
              <a:solidFill>
                <a:schemeClr val="tx1"/>
              </a:solidFill>
              <a:round/>
              <a:headEnd/>
              <a:tailEnd type="none" w="lg" len="lg"/>
            </a:ln>
            <a:effectLst/>
          </p:spPr>
          <p:txBody>
            <a:bodyPr wrap="none" lIns="90000" tIns="46800" rIns="90000" bIns="46800" anchor="ctr"/>
            <a:lstStyle/>
            <a:p>
              <a:pPr algn="ctr">
                <a:buNone/>
              </a:pPr>
              <a:r>
                <a:rPr kumimoji="1" lang="en-US" altLang="zh-CN" sz="2400" dirty="0">
                  <a:latin typeface="Times New Roman" pitchFamily="18" charset="0"/>
                </a:rPr>
                <a:t>3</a:t>
              </a:r>
            </a:p>
          </p:txBody>
        </p:sp>
        <p:sp>
          <p:nvSpPr>
            <p:cNvPr id="124935" name="Oval 7"/>
            <p:cNvSpPr>
              <a:spLocks noChangeArrowheads="1"/>
            </p:cNvSpPr>
            <p:nvPr/>
          </p:nvSpPr>
          <p:spPr bwMode="auto">
            <a:xfrm>
              <a:off x="2880" y="3408"/>
              <a:ext cx="384" cy="384"/>
            </a:xfrm>
            <a:prstGeom prst="ellipse">
              <a:avLst/>
            </a:prstGeom>
            <a:noFill/>
            <a:ln w="76200" cap="sq" cmpd="dbl">
              <a:solidFill>
                <a:schemeClr val="tx1"/>
              </a:solidFill>
              <a:round/>
              <a:headEnd/>
              <a:tailEnd type="none" w="lg" len="lg"/>
            </a:ln>
            <a:effectLst/>
          </p:spPr>
          <p:txBody>
            <a:bodyPr wrap="none" lIns="90000" tIns="46800" rIns="90000" bIns="46800" anchor="ctr"/>
            <a:lstStyle/>
            <a:p>
              <a:pPr algn="ctr">
                <a:buNone/>
              </a:pPr>
              <a:r>
                <a:rPr kumimoji="1" lang="en-US" altLang="zh-CN" sz="2400" dirty="0">
                  <a:latin typeface="Times New Roman" pitchFamily="18" charset="0"/>
                </a:rPr>
                <a:t>5</a:t>
              </a:r>
            </a:p>
          </p:txBody>
        </p:sp>
        <p:sp>
          <p:nvSpPr>
            <p:cNvPr id="124936" name="Oval 8"/>
            <p:cNvSpPr>
              <a:spLocks noChangeArrowheads="1"/>
            </p:cNvSpPr>
            <p:nvPr/>
          </p:nvSpPr>
          <p:spPr bwMode="auto">
            <a:xfrm>
              <a:off x="3984" y="2592"/>
              <a:ext cx="384" cy="384"/>
            </a:xfrm>
            <a:prstGeom prst="ellipse">
              <a:avLst/>
            </a:prstGeom>
            <a:noFill/>
            <a:ln w="76200" cap="sq" cmpd="dbl">
              <a:solidFill>
                <a:schemeClr val="tx1"/>
              </a:solidFill>
              <a:round/>
              <a:headEnd/>
              <a:tailEnd type="none" w="lg" len="lg"/>
            </a:ln>
            <a:effectLst/>
          </p:spPr>
          <p:txBody>
            <a:bodyPr wrap="none" lIns="90000" tIns="46800" rIns="90000" bIns="46800" anchor="ctr"/>
            <a:lstStyle/>
            <a:p>
              <a:pPr algn="ctr">
                <a:buNone/>
              </a:pPr>
              <a:r>
                <a:rPr kumimoji="1" lang="en-US" altLang="zh-CN" sz="2400" dirty="0">
                  <a:latin typeface="Times New Roman" pitchFamily="18" charset="0"/>
                </a:rPr>
                <a:t>4</a:t>
              </a:r>
            </a:p>
          </p:txBody>
        </p:sp>
        <p:sp>
          <p:nvSpPr>
            <p:cNvPr id="124937" name="Oval 9"/>
            <p:cNvSpPr>
              <a:spLocks noChangeArrowheads="1"/>
            </p:cNvSpPr>
            <p:nvPr/>
          </p:nvSpPr>
          <p:spPr bwMode="auto">
            <a:xfrm>
              <a:off x="3984" y="3408"/>
              <a:ext cx="384" cy="384"/>
            </a:xfrm>
            <a:prstGeom prst="ellipse">
              <a:avLst/>
            </a:prstGeom>
            <a:noFill/>
            <a:ln w="76200" cap="sq" cmpd="dbl">
              <a:solidFill>
                <a:schemeClr val="tx1"/>
              </a:solidFill>
              <a:round/>
              <a:headEnd/>
              <a:tailEnd type="none" w="lg" len="lg"/>
            </a:ln>
            <a:effectLst/>
          </p:spPr>
          <p:txBody>
            <a:bodyPr wrap="none" lIns="90000" tIns="46800" rIns="90000" bIns="46800" anchor="ctr"/>
            <a:lstStyle/>
            <a:p>
              <a:pPr algn="ctr">
                <a:buNone/>
              </a:pPr>
              <a:r>
                <a:rPr kumimoji="1" lang="en-US" altLang="zh-CN" sz="2400" dirty="0">
                  <a:latin typeface="Times New Roman" pitchFamily="18" charset="0"/>
                </a:rPr>
                <a:t>6</a:t>
              </a:r>
            </a:p>
          </p:txBody>
        </p:sp>
        <p:sp>
          <p:nvSpPr>
            <p:cNvPr id="124938" name="Line 10"/>
            <p:cNvSpPr>
              <a:spLocks noChangeShapeType="1"/>
            </p:cNvSpPr>
            <p:nvPr/>
          </p:nvSpPr>
          <p:spPr bwMode="auto">
            <a:xfrm flipV="1">
              <a:off x="1152" y="2784"/>
              <a:ext cx="528" cy="336"/>
            </a:xfrm>
            <a:prstGeom prst="line">
              <a:avLst/>
            </a:prstGeom>
            <a:noFill/>
            <a:ln w="28575" cap="sq">
              <a:solidFill>
                <a:schemeClr val="tx1"/>
              </a:solidFill>
              <a:round/>
              <a:headEnd/>
              <a:tailEnd type="stealth" w="lg" len="lg"/>
            </a:ln>
            <a:effectLst/>
          </p:spPr>
          <p:txBody>
            <a:bodyPr wrap="none" lIns="90000" tIns="46800" rIns="90000" bIns="46800" anchor="ctr"/>
            <a:lstStyle/>
            <a:p>
              <a:endParaRPr lang="zh-CN" altLang="en-US"/>
            </a:p>
          </p:txBody>
        </p:sp>
        <p:sp>
          <p:nvSpPr>
            <p:cNvPr id="124939" name="Line 11"/>
            <p:cNvSpPr>
              <a:spLocks noChangeShapeType="1"/>
            </p:cNvSpPr>
            <p:nvPr/>
          </p:nvSpPr>
          <p:spPr bwMode="auto">
            <a:xfrm>
              <a:off x="2064" y="2784"/>
              <a:ext cx="816" cy="0"/>
            </a:xfrm>
            <a:prstGeom prst="line">
              <a:avLst/>
            </a:prstGeom>
            <a:noFill/>
            <a:ln w="28575" cap="sq">
              <a:solidFill>
                <a:schemeClr val="tx1"/>
              </a:solidFill>
              <a:round/>
              <a:headEnd/>
              <a:tailEnd type="stealth" w="lg" len="lg"/>
            </a:ln>
            <a:effectLst/>
          </p:spPr>
          <p:txBody>
            <a:bodyPr wrap="none" lIns="90000" tIns="46800" rIns="90000" bIns="46800" anchor="ctr"/>
            <a:lstStyle/>
            <a:p>
              <a:endParaRPr lang="zh-CN" altLang="en-US"/>
            </a:p>
          </p:txBody>
        </p:sp>
        <p:sp>
          <p:nvSpPr>
            <p:cNvPr id="124940" name="Line 12"/>
            <p:cNvSpPr>
              <a:spLocks noChangeShapeType="1"/>
            </p:cNvSpPr>
            <p:nvPr/>
          </p:nvSpPr>
          <p:spPr bwMode="auto">
            <a:xfrm>
              <a:off x="3264" y="2784"/>
              <a:ext cx="720" cy="0"/>
            </a:xfrm>
            <a:prstGeom prst="line">
              <a:avLst/>
            </a:prstGeom>
            <a:noFill/>
            <a:ln w="28575" cap="sq">
              <a:solidFill>
                <a:schemeClr val="tx1"/>
              </a:solidFill>
              <a:round/>
              <a:headEnd/>
              <a:tailEnd type="stealth" w="lg" len="lg"/>
            </a:ln>
            <a:effectLst/>
          </p:spPr>
          <p:txBody>
            <a:bodyPr wrap="none" lIns="90000" tIns="46800" rIns="90000" bIns="46800" anchor="ctr"/>
            <a:lstStyle/>
            <a:p>
              <a:endParaRPr lang="zh-CN" altLang="en-US"/>
            </a:p>
          </p:txBody>
        </p:sp>
        <p:sp>
          <p:nvSpPr>
            <p:cNvPr id="124941" name="Line 13"/>
            <p:cNvSpPr>
              <a:spLocks noChangeShapeType="1"/>
            </p:cNvSpPr>
            <p:nvPr/>
          </p:nvSpPr>
          <p:spPr bwMode="auto">
            <a:xfrm>
              <a:off x="1152" y="3360"/>
              <a:ext cx="528" cy="240"/>
            </a:xfrm>
            <a:prstGeom prst="line">
              <a:avLst/>
            </a:prstGeom>
            <a:noFill/>
            <a:ln w="28575" cap="sq">
              <a:solidFill>
                <a:schemeClr val="tx1"/>
              </a:solidFill>
              <a:round/>
              <a:headEnd/>
              <a:tailEnd type="stealth" w="lg" len="lg"/>
            </a:ln>
            <a:effectLst/>
          </p:spPr>
          <p:txBody>
            <a:bodyPr wrap="none" lIns="90000" tIns="46800" rIns="90000" bIns="46800" anchor="ctr"/>
            <a:lstStyle/>
            <a:p>
              <a:endParaRPr lang="zh-CN" altLang="en-US"/>
            </a:p>
          </p:txBody>
        </p:sp>
        <p:sp>
          <p:nvSpPr>
            <p:cNvPr id="124942" name="Line 14"/>
            <p:cNvSpPr>
              <a:spLocks noChangeShapeType="1"/>
            </p:cNvSpPr>
            <p:nvPr/>
          </p:nvSpPr>
          <p:spPr bwMode="auto">
            <a:xfrm>
              <a:off x="2064" y="3600"/>
              <a:ext cx="816" cy="0"/>
            </a:xfrm>
            <a:prstGeom prst="line">
              <a:avLst/>
            </a:prstGeom>
            <a:noFill/>
            <a:ln w="28575" cap="sq">
              <a:solidFill>
                <a:schemeClr val="tx1"/>
              </a:solidFill>
              <a:round/>
              <a:headEnd/>
              <a:tailEnd type="stealth" w="lg" len="lg"/>
            </a:ln>
            <a:effectLst/>
          </p:spPr>
          <p:txBody>
            <a:bodyPr wrap="none" lIns="90000" tIns="46800" rIns="90000" bIns="46800" anchor="ctr"/>
            <a:lstStyle/>
            <a:p>
              <a:endParaRPr lang="zh-CN" altLang="en-US"/>
            </a:p>
          </p:txBody>
        </p:sp>
        <p:sp>
          <p:nvSpPr>
            <p:cNvPr id="124943" name="Line 15"/>
            <p:cNvSpPr>
              <a:spLocks noChangeShapeType="1"/>
            </p:cNvSpPr>
            <p:nvPr/>
          </p:nvSpPr>
          <p:spPr bwMode="auto">
            <a:xfrm>
              <a:off x="3264" y="3600"/>
              <a:ext cx="720" cy="0"/>
            </a:xfrm>
            <a:prstGeom prst="line">
              <a:avLst/>
            </a:prstGeom>
            <a:noFill/>
            <a:ln w="28575" cap="sq">
              <a:solidFill>
                <a:schemeClr val="tx1"/>
              </a:solidFill>
              <a:round/>
              <a:headEnd/>
              <a:tailEnd type="stealth" w="lg" len="lg"/>
            </a:ln>
            <a:effectLst/>
          </p:spPr>
          <p:txBody>
            <a:bodyPr wrap="none" lIns="90000" tIns="46800" rIns="90000" bIns="46800" anchor="ctr"/>
            <a:lstStyle/>
            <a:p>
              <a:endParaRPr lang="zh-CN" altLang="en-US"/>
            </a:p>
          </p:txBody>
        </p:sp>
        <p:sp>
          <p:nvSpPr>
            <p:cNvPr id="124944" name="Line 16"/>
            <p:cNvSpPr>
              <a:spLocks noChangeShapeType="1"/>
            </p:cNvSpPr>
            <p:nvPr/>
          </p:nvSpPr>
          <p:spPr bwMode="auto">
            <a:xfrm>
              <a:off x="1920" y="2976"/>
              <a:ext cx="0" cy="432"/>
            </a:xfrm>
            <a:prstGeom prst="line">
              <a:avLst/>
            </a:prstGeom>
            <a:noFill/>
            <a:ln w="28575" cap="sq">
              <a:solidFill>
                <a:schemeClr val="tx1"/>
              </a:solidFill>
              <a:round/>
              <a:headEnd/>
              <a:tailEnd type="stealth" w="lg" len="lg"/>
            </a:ln>
            <a:effectLst/>
          </p:spPr>
          <p:txBody>
            <a:bodyPr wrap="none" lIns="90000" tIns="46800" rIns="90000" bIns="46800" anchor="ctr"/>
            <a:lstStyle/>
            <a:p>
              <a:endParaRPr lang="zh-CN" altLang="en-US"/>
            </a:p>
          </p:txBody>
        </p:sp>
        <p:sp>
          <p:nvSpPr>
            <p:cNvPr id="124945" name="Line 17"/>
            <p:cNvSpPr>
              <a:spLocks noChangeShapeType="1"/>
            </p:cNvSpPr>
            <p:nvPr/>
          </p:nvSpPr>
          <p:spPr bwMode="auto">
            <a:xfrm flipV="1">
              <a:off x="1776" y="2976"/>
              <a:ext cx="0" cy="432"/>
            </a:xfrm>
            <a:prstGeom prst="line">
              <a:avLst/>
            </a:prstGeom>
            <a:noFill/>
            <a:ln w="28575" cap="sq">
              <a:solidFill>
                <a:schemeClr val="tx1"/>
              </a:solidFill>
              <a:round/>
              <a:headEnd/>
              <a:tailEnd type="stealth" w="lg" len="lg"/>
            </a:ln>
            <a:effectLst/>
          </p:spPr>
          <p:txBody>
            <a:bodyPr wrap="none" lIns="90000" tIns="46800" rIns="90000" bIns="46800" anchor="ctr"/>
            <a:lstStyle/>
            <a:p>
              <a:endParaRPr lang="zh-CN" altLang="en-US"/>
            </a:p>
          </p:txBody>
        </p:sp>
        <p:sp>
          <p:nvSpPr>
            <p:cNvPr id="124946" name="Line 18"/>
            <p:cNvSpPr>
              <a:spLocks noChangeShapeType="1"/>
            </p:cNvSpPr>
            <p:nvPr/>
          </p:nvSpPr>
          <p:spPr bwMode="auto">
            <a:xfrm flipV="1">
              <a:off x="4128" y="2976"/>
              <a:ext cx="0" cy="432"/>
            </a:xfrm>
            <a:prstGeom prst="line">
              <a:avLst/>
            </a:prstGeom>
            <a:noFill/>
            <a:ln w="28575" cap="sq">
              <a:solidFill>
                <a:schemeClr val="tx1"/>
              </a:solidFill>
              <a:round/>
              <a:headEnd/>
              <a:tailEnd type="stealth" w="lg" len="lg"/>
            </a:ln>
            <a:effectLst/>
          </p:spPr>
          <p:txBody>
            <a:bodyPr wrap="none" lIns="90000" tIns="46800" rIns="90000" bIns="46800" anchor="ctr"/>
            <a:lstStyle/>
            <a:p>
              <a:endParaRPr lang="zh-CN" altLang="en-US"/>
            </a:p>
          </p:txBody>
        </p:sp>
        <p:sp>
          <p:nvSpPr>
            <p:cNvPr id="124947" name="Line 19"/>
            <p:cNvSpPr>
              <a:spLocks noChangeShapeType="1"/>
            </p:cNvSpPr>
            <p:nvPr/>
          </p:nvSpPr>
          <p:spPr bwMode="auto">
            <a:xfrm>
              <a:off x="4272" y="2976"/>
              <a:ext cx="0" cy="432"/>
            </a:xfrm>
            <a:prstGeom prst="line">
              <a:avLst/>
            </a:prstGeom>
            <a:noFill/>
            <a:ln w="28575" cap="sq">
              <a:solidFill>
                <a:schemeClr val="tx1"/>
              </a:solidFill>
              <a:round/>
              <a:headEnd/>
              <a:tailEnd type="stealth" w="lg" len="lg"/>
            </a:ln>
            <a:effectLst/>
          </p:spPr>
          <p:txBody>
            <a:bodyPr wrap="none" lIns="90000" tIns="46800" rIns="90000" bIns="46800" anchor="ctr"/>
            <a:lstStyle/>
            <a:p>
              <a:endParaRPr lang="zh-CN" altLang="en-US"/>
            </a:p>
          </p:txBody>
        </p:sp>
        <p:sp>
          <p:nvSpPr>
            <p:cNvPr id="124948" name="Line 20"/>
            <p:cNvSpPr>
              <a:spLocks noChangeShapeType="1"/>
            </p:cNvSpPr>
            <p:nvPr/>
          </p:nvSpPr>
          <p:spPr bwMode="auto">
            <a:xfrm flipH="1">
              <a:off x="3216" y="2928"/>
              <a:ext cx="816" cy="576"/>
            </a:xfrm>
            <a:prstGeom prst="line">
              <a:avLst/>
            </a:prstGeom>
            <a:noFill/>
            <a:ln w="28575" cap="sq">
              <a:solidFill>
                <a:schemeClr val="tx1"/>
              </a:solidFill>
              <a:round/>
              <a:headEnd/>
              <a:tailEnd type="stealth" w="lg" len="lg"/>
            </a:ln>
            <a:effectLst/>
          </p:spPr>
          <p:txBody>
            <a:bodyPr wrap="none" lIns="90000" tIns="46800" rIns="90000" bIns="46800" anchor="ctr"/>
            <a:lstStyle/>
            <a:p>
              <a:endParaRPr lang="zh-CN" altLang="en-US"/>
            </a:p>
          </p:txBody>
        </p:sp>
        <p:sp>
          <p:nvSpPr>
            <p:cNvPr id="124949" name="Line 21"/>
            <p:cNvSpPr>
              <a:spLocks noChangeShapeType="1"/>
            </p:cNvSpPr>
            <p:nvPr/>
          </p:nvSpPr>
          <p:spPr bwMode="auto">
            <a:xfrm flipH="1" flipV="1">
              <a:off x="3216" y="2880"/>
              <a:ext cx="816" cy="576"/>
            </a:xfrm>
            <a:prstGeom prst="line">
              <a:avLst/>
            </a:prstGeom>
            <a:noFill/>
            <a:ln w="28575" cap="sq">
              <a:solidFill>
                <a:schemeClr val="tx1"/>
              </a:solidFill>
              <a:round/>
              <a:headEnd/>
              <a:tailEnd type="stealth" w="lg" len="lg"/>
            </a:ln>
            <a:effectLst/>
          </p:spPr>
          <p:txBody>
            <a:bodyPr wrap="none" lIns="90000" tIns="46800" rIns="90000" bIns="46800" anchor="ctr"/>
            <a:lstStyle/>
            <a:p>
              <a:endParaRPr lang="zh-CN" altLang="en-US"/>
            </a:p>
          </p:txBody>
        </p:sp>
        <p:sp>
          <p:nvSpPr>
            <p:cNvPr id="124950" name="Rectangle 22"/>
            <p:cNvSpPr>
              <a:spLocks noChangeArrowheads="1"/>
            </p:cNvSpPr>
            <p:nvPr/>
          </p:nvSpPr>
          <p:spPr bwMode="auto">
            <a:xfrm>
              <a:off x="1104" y="2688"/>
              <a:ext cx="336" cy="288"/>
            </a:xfrm>
            <a:prstGeom prst="rect">
              <a:avLst/>
            </a:prstGeom>
            <a:noFill/>
            <a:ln w="12700" cap="sq">
              <a:noFill/>
              <a:miter lim="800000"/>
              <a:headEnd/>
              <a:tailEnd type="none" w="lg" len="lg"/>
            </a:ln>
            <a:effectLst/>
          </p:spPr>
          <p:txBody>
            <a:bodyPr wrap="none" lIns="90000" tIns="46800" rIns="90000" bIns="46800" anchor="ctr"/>
            <a:lstStyle/>
            <a:p>
              <a:pPr algn="ctr">
                <a:buNone/>
              </a:pPr>
              <a:r>
                <a:rPr kumimoji="1" lang="en-US" altLang="zh-CN" sz="2400" b="1" dirty="0">
                  <a:latin typeface="Times New Roman" pitchFamily="18" charset="0"/>
                </a:rPr>
                <a:t>a</a:t>
              </a:r>
              <a:endParaRPr kumimoji="1" lang="en-US" altLang="zh-CN" sz="2400" dirty="0">
                <a:latin typeface="Times New Roman" pitchFamily="18" charset="0"/>
              </a:endParaRPr>
            </a:p>
          </p:txBody>
        </p:sp>
        <p:sp>
          <p:nvSpPr>
            <p:cNvPr id="124951" name="Rectangle 23"/>
            <p:cNvSpPr>
              <a:spLocks noChangeArrowheads="1"/>
            </p:cNvSpPr>
            <p:nvPr/>
          </p:nvSpPr>
          <p:spPr bwMode="auto">
            <a:xfrm>
              <a:off x="2256" y="2544"/>
              <a:ext cx="336" cy="288"/>
            </a:xfrm>
            <a:prstGeom prst="rect">
              <a:avLst/>
            </a:prstGeom>
            <a:noFill/>
            <a:ln w="12700" cap="sq">
              <a:noFill/>
              <a:miter lim="800000"/>
              <a:headEnd/>
              <a:tailEnd type="none" w="lg" len="lg"/>
            </a:ln>
            <a:effectLst/>
          </p:spPr>
          <p:txBody>
            <a:bodyPr wrap="none" lIns="90000" tIns="46800" rIns="90000" bIns="46800" anchor="ctr"/>
            <a:lstStyle/>
            <a:p>
              <a:pPr algn="ctr">
                <a:buNone/>
              </a:pPr>
              <a:r>
                <a:rPr kumimoji="1" lang="en-US" altLang="zh-CN" sz="2400" b="1" dirty="0">
                  <a:latin typeface="Times New Roman" pitchFamily="18" charset="0"/>
                </a:rPr>
                <a:t>a</a:t>
              </a:r>
              <a:endParaRPr kumimoji="1" lang="en-US" altLang="zh-CN" sz="2400" dirty="0">
                <a:latin typeface="Times New Roman" pitchFamily="18" charset="0"/>
              </a:endParaRPr>
            </a:p>
          </p:txBody>
        </p:sp>
        <p:sp>
          <p:nvSpPr>
            <p:cNvPr id="124952" name="Rectangle 24"/>
            <p:cNvSpPr>
              <a:spLocks noChangeArrowheads="1"/>
            </p:cNvSpPr>
            <p:nvPr/>
          </p:nvSpPr>
          <p:spPr bwMode="auto">
            <a:xfrm>
              <a:off x="3456" y="2544"/>
              <a:ext cx="336" cy="288"/>
            </a:xfrm>
            <a:prstGeom prst="rect">
              <a:avLst/>
            </a:prstGeom>
            <a:noFill/>
            <a:ln w="12700" cap="sq">
              <a:noFill/>
              <a:miter lim="800000"/>
              <a:headEnd/>
              <a:tailEnd type="none" w="lg" len="lg"/>
            </a:ln>
            <a:effectLst/>
          </p:spPr>
          <p:txBody>
            <a:bodyPr wrap="none" lIns="90000" tIns="46800" rIns="90000" bIns="46800" anchor="ctr"/>
            <a:lstStyle/>
            <a:p>
              <a:pPr algn="ctr">
                <a:buNone/>
              </a:pPr>
              <a:r>
                <a:rPr kumimoji="1" lang="en-US" altLang="zh-CN" sz="2400" b="1" dirty="0">
                  <a:latin typeface="Times New Roman" pitchFamily="18" charset="0"/>
                </a:rPr>
                <a:t>b</a:t>
              </a:r>
              <a:endParaRPr kumimoji="1" lang="en-US" altLang="zh-CN" sz="2400" dirty="0">
                <a:latin typeface="Times New Roman" pitchFamily="18" charset="0"/>
              </a:endParaRPr>
            </a:p>
          </p:txBody>
        </p:sp>
        <p:sp>
          <p:nvSpPr>
            <p:cNvPr id="124953" name="Rectangle 25"/>
            <p:cNvSpPr>
              <a:spLocks noChangeArrowheads="1"/>
            </p:cNvSpPr>
            <p:nvPr/>
          </p:nvSpPr>
          <p:spPr bwMode="auto">
            <a:xfrm>
              <a:off x="1200" y="3408"/>
              <a:ext cx="336" cy="288"/>
            </a:xfrm>
            <a:prstGeom prst="rect">
              <a:avLst/>
            </a:prstGeom>
            <a:noFill/>
            <a:ln w="12700" cap="sq">
              <a:noFill/>
              <a:miter lim="800000"/>
              <a:headEnd/>
              <a:tailEnd type="none" w="lg" len="lg"/>
            </a:ln>
            <a:effectLst/>
          </p:spPr>
          <p:txBody>
            <a:bodyPr wrap="none" lIns="90000" tIns="46800" rIns="90000" bIns="46800" anchor="ctr"/>
            <a:lstStyle/>
            <a:p>
              <a:pPr algn="ctr">
                <a:buNone/>
              </a:pPr>
              <a:r>
                <a:rPr kumimoji="1" lang="en-US" altLang="zh-CN" sz="2400" b="1" dirty="0">
                  <a:latin typeface="Times New Roman" pitchFamily="18" charset="0"/>
                </a:rPr>
                <a:t>b</a:t>
              </a:r>
              <a:endParaRPr kumimoji="1" lang="en-US" altLang="zh-CN" sz="2400" dirty="0">
                <a:latin typeface="Times New Roman" pitchFamily="18" charset="0"/>
              </a:endParaRPr>
            </a:p>
          </p:txBody>
        </p:sp>
        <p:sp>
          <p:nvSpPr>
            <p:cNvPr id="124954" name="Rectangle 26"/>
            <p:cNvSpPr>
              <a:spLocks noChangeArrowheads="1"/>
            </p:cNvSpPr>
            <p:nvPr/>
          </p:nvSpPr>
          <p:spPr bwMode="auto">
            <a:xfrm>
              <a:off x="2256" y="3552"/>
              <a:ext cx="336" cy="288"/>
            </a:xfrm>
            <a:prstGeom prst="rect">
              <a:avLst/>
            </a:prstGeom>
            <a:noFill/>
            <a:ln w="12700" cap="sq">
              <a:noFill/>
              <a:miter lim="800000"/>
              <a:headEnd/>
              <a:tailEnd type="none" w="lg" len="lg"/>
            </a:ln>
            <a:effectLst/>
          </p:spPr>
          <p:txBody>
            <a:bodyPr wrap="none" lIns="90000" tIns="46800" rIns="90000" bIns="46800" anchor="ctr"/>
            <a:lstStyle/>
            <a:p>
              <a:pPr algn="ctr">
                <a:buNone/>
              </a:pPr>
              <a:r>
                <a:rPr kumimoji="1" lang="en-US" altLang="zh-CN" sz="2400" b="1" dirty="0">
                  <a:latin typeface="Times New Roman" pitchFamily="18" charset="0"/>
                </a:rPr>
                <a:t>b</a:t>
              </a:r>
              <a:endParaRPr kumimoji="1" lang="en-US" altLang="zh-CN" sz="2400" dirty="0">
                <a:latin typeface="Times New Roman" pitchFamily="18" charset="0"/>
              </a:endParaRPr>
            </a:p>
          </p:txBody>
        </p:sp>
        <p:sp>
          <p:nvSpPr>
            <p:cNvPr id="124955" name="Rectangle 27"/>
            <p:cNvSpPr>
              <a:spLocks noChangeArrowheads="1"/>
            </p:cNvSpPr>
            <p:nvPr/>
          </p:nvSpPr>
          <p:spPr bwMode="auto">
            <a:xfrm>
              <a:off x="3408" y="3504"/>
              <a:ext cx="336" cy="288"/>
            </a:xfrm>
            <a:prstGeom prst="rect">
              <a:avLst/>
            </a:prstGeom>
            <a:noFill/>
            <a:ln w="12700" cap="sq">
              <a:noFill/>
              <a:miter lim="800000"/>
              <a:headEnd/>
              <a:tailEnd type="none" w="lg" len="lg"/>
            </a:ln>
            <a:effectLst/>
          </p:spPr>
          <p:txBody>
            <a:bodyPr wrap="none" lIns="90000" tIns="46800" rIns="90000" bIns="46800" anchor="ctr"/>
            <a:lstStyle/>
            <a:p>
              <a:pPr algn="ctr">
                <a:buNone/>
              </a:pPr>
              <a:r>
                <a:rPr kumimoji="1" lang="en-US" altLang="zh-CN" sz="2400" b="1" dirty="0">
                  <a:latin typeface="Times New Roman" pitchFamily="18" charset="0"/>
                </a:rPr>
                <a:t>a</a:t>
              </a:r>
              <a:endParaRPr kumimoji="1" lang="en-US" altLang="zh-CN" sz="2400" dirty="0">
                <a:latin typeface="Times New Roman" pitchFamily="18" charset="0"/>
              </a:endParaRPr>
            </a:p>
          </p:txBody>
        </p:sp>
        <p:sp>
          <p:nvSpPr>
            <p:cNvPr id="124956" name="Rectangle 28"/>
            <p:cNvSpPr>
              <a:spLocks noChangeArrowheads="1"/>
            </p:cNvSpPr>
            <p:nvPr/>
          </p:nvSpPr>
          <p:spPr bwMode="auto">
            <a:xfrm>
              <a:off x="1824" y="2976"/>
              <a:ext cx="336" cy="288"/>
            </a:xfrm>
            <a:prstGeom prst="rect">
              <a:avLst/>
            </a:prstGeom>
            <a:noFill/>
            <a:ln w="12700" cap="sq">
              <a:noFill/>
              <a:miter lim="800000"/>
              <a:headEnd/>
              <a:tailEnd type="none" w="lg" len="lg"/>
            </a:ln>
            <a:effectLst/>
          </p:spPr>
          <p:txBody>
            <a:bodyPr wrap="none" lIns="90000" tIns="46800" rIns="90000" bIns="46800" anchor="ctr"/>
            <a:lstStyle/>
            <a:p>
              <a:pPr algn="ctr">
                <a:buNone/>
              </a:pPr>
              <a:r>
                <a:rPr kumimoji="1" lang="en-US" altLang="zh-CN" sz="2400" b="1" dirty="0">
                  <a:latin typeface="Times New Roman" pitchFamily="18" charset="0"/>
                </a:rPr>
                <a:t>b</a:t>
              </a:r>
              <a:endParaRPr kumimoji="1" lang="en-US" altLang="zh-CN" sz="2400" dirty="0">
                <a:latin typeface="Times New Roman" pitchFamily="18" charset="0"/>
              </a:endParaRPr>
            </a:p>
          </p:txBody>
        </p:sp>
        <p:sp>
          <p:nvSpPr>
            <p:cNvPr id="124957" name="Rectangle 29"/>
            <p:cNvSpPr>
              <a:spLocks noChangeArrowheads="1"/>
            </p:cNvSpPr>
            <p:nvPr/>
          </p:nvSpPr>
          <p:spPr bwMode="auto">
            <a:xfrm>
              <a:off x="1536" y="3072"/>
              <a:ext cx="336" cy="288"/>
            </a:xfrm>
            <a:prstGeom prst="rect">
              <a:avLst/>
            </a:prstGeom>
            <a:noFill/>
            <a:ln w="12700" cap="sq">
              <a:noFill/>
              <a:miter lim="800000"/>
              <a:headEnd/>
              <a:tailEnd type="none" w="lg" len="lg"/>
            </a:ln>
            <a:effectLst/>
          </p:spPr>
          <p:txBody>
            <a:bodyPr wrap="none" lIns="90000" tIns="46800" rIns="90000" bIns="46800" anchor="ctr"/>
            <a:lstStyle/>
            <a:p>
              <a:pPr algn="ctr">
                <a:buNone/>
              </a:pPr>
              <a:r>
                <a:rPr kumimoji="1" lang="en-US" altLang="zh-CN" sz="2400" b="1" dirty="0">
                  <a:latin typeface="Times New Roman" pitchFamily="18" charset="0"/>
                </a:rPr>
                <a:t>a</a:t>
              </a:r>
              <a:endParaRPr kumimoji="1" lang="en-US" altLang="zh-CN" sz="2400" dirty="0">
                <a:latin typeface="Times New Roman" pitchFamily="18" charset="0"/>
              </a:endParaRPr>
            </a:p>
          </p:txBody>
        </p:sp>
        <p:sp>
          <p:nvSpPr>
            <p:cNvPr id="124958" name="Rectangle 30"/>
            <p:cNvSpPr>
              <a:spLocks noChangeArrowheads="1"/>
            </p:cNvSpPr>
            <p:nvPr/>
          </p:nvSpPr>
          <p:spPr bwMode="auto">
            <a:xfrm>
              <a:off x="4176" y="3024"/>
              <a:ext cx="336" cy="288"/>
            </a:xfrm>
            <a:prstGeom prst="rect">
              <a:avLst/>
            </a:prstGeom>
            <a:noFill/>
            <a:ln w="12700" cap="sq">
              <a:noFill/>
              <a:miter lim="800000"/>
              <a:headEnd/>
              <a:tailEnd type="none" w="lg" len="lg"/>
            </a:ln>
            <a:effectLst/>
          </p:spPr>
          <p:txBody>
            <a:bodyPr wrap="none" lIns="90000" tIns="46800" rIns="90000" bIns="46800" anchor="ctr"/>
            <a:lstStyle/>
            <a:p>
              <a:pPr algn="ctr">
                <a:buNone/>
              </a:pPr>
              <a:r>
                <a:rPr kumimoji="1" lang="en-US" altLang="zh-CN" sz="2400" b="1" dirty="0">
                  <a:latin typeface="Times New Roman" pitchFamily="18" charset="0"/>
                </a:rPr>
                <a:t>a</a:t>
              </a:r>
              <a:endParaRPr kumimoji="1" lang="en-US" altLang="zh-CN" sz="2400" dirty="0">
                <a:latin typeface="Times New Roman" pitchFamily="18" charset="0"/>
              </a:endParaRPr>
            </a:p>
          </p:txBody>
        </p:sp>
        <p:sp>
          <p:nvSpPr>
            <p:cNvPr id="124959" name="Rectangle 31"/>
            <p:cNvSpPr>
              <a:spLocks noChangeArrowheads="1"/>
            </p:cNvSpPr>
            <p:nvPr/>
          </p:nvSpPr>
          <p:spPr bwMode="auto">
            <a:xfrm>
              <a:off x="3888" y="3072"/>
              <a:ext cx="336" cy="288"/>
            </a:xfrm>
            <a:prstGeom prst="rect">
              <a:avLst/>
            </a:prstGeom>
            <a:noFill/>
            <a:ln w="12700" cap="sq">
              <a:noFill/>
              <a:miter lim="800000"/>
              <a:headEnd/>
              <a:tailEnd type="none" w="lg" len="lg"/>
            </a:ln>
            <a:effectLst/>
          </p:spPr>
          <p:txBody>
            <a:bodyPr wrap="none" lIns="90000" tIns="46800" rIns="90000" bIns="46800" anchor="ctr"/>
            <a:lstStyle/>
            <a:p>
              <a:pPr algn="ctr">
                <a:buNone/>
              </a:pPr>
              <a:r>
                <a:rPr kumimoji="1" lang="en-US" altLang="zh-CN" sz="2400" b="1" dirty="0">
                  <a:latin typeface="Times New Roman" pitchFamily="18" charset="0"/>
                </a:rPr>
                <a:t>b</a:t>
              </a:r>
              <a:endParaRPr kumimoji="1" lang="en-US" altLang="zh-CN" sz="2400" dirty="0">
                <a:latin typeface="Times New Roman" pitchFamily="18" charset="0"/>
              </a:endParaRPr>
            </a:p>
          </p:txBody>
        </p:sp>
        <p:sp>
          <p:nvSpPr>
            <p:cNvPr id="124960" name="Rectangle 32"/>
            <p:cNvSpPr>
              <a:spLocks noChangeArrowheads="1"/>
            </p:cNvSpPr>
            <p:nvPr/>
          </p:nvSpPr>
          <p:spPr bwMode="auto">
            <a:xfrm>
              <a:off x="3168" y="2880"/>
              <a:ext cx="336" cy="288"/>
            </a:xfrm>
            <a:prstGeom prst="rect">
              <a:avLst/>
            </a:prstGeom>
            <a:noFill/>
            <a:ln w="12700" cap="sq">
              <a:noFill/>
              <a:miter lim="800000"/>
              <a:headEnd/>
              <a:tailEnd type="none" w="lg" len="lg"/>
            </a:ln>
            <a:effectLst/>
          </p:spPr>
          <p:txBody>
            <a:bodyPr wrap="none" lIns="90000" tIns="46800" rIns="90000" bIns="46800" anchor="ctr"/>
            <a:lstStyle/>
            <a:p>
              <a:pPr algn="ctr">
                <a:buNone/>
              </a:pPr>
              <a:r>
                <a:rPr kumimoji="1" lang="en-US" altLang="zh-CN" sz="2400" b="1" dirty="0">
                  <a:latin typeface="Times New Roman" pitchFamily="18" charset="0"/>
                </a:rPr>
                <a:t>a</a:t>
              </a:r>
              <a:endParaRPr kumimoji="1" lang="en-US" altLang="zh-CN" sz="2400" dirty="0">
                <a:latin typeface="Times New Roman" pitchFamily="18" charset="0"/>
              </a:endParaRPr>
            </a:p>
          </p:txBody>
        </p:sp>
        <p:sp>
          <p:nvSpPr>
            <p:cNvPr id="124961" name="Rectangle 33"/>
            <p:cNvSpPr>
              <a:spLocks noChangeArrowheads="1"/>
            </p:cNvSpPr>
            <p:nvPr/>
          </p:nvSpPr>
          <p:spPr bwMode="auto">
            <a:xfrm>
              <a:off x="3168" y="3168"/>
              <a:ext cx="336" cy="288"/>
            </a:xfrm>
            <a:prstGeom prst="rect">
              <a:avLst/>
            </a:prstGeom>
            <a:noFill/>
            <a:ln w="12700" cap="sq">
              <a:noFill/>
              <a:miter lim="800000"/>
              <a:headEnd/>
              <a:tailEnd type="none" w="lg" len="lg"/>
            </a:ln>
            <a:effectLst/>
          </p:spPr>
          <p:txBody>
            <a:bodyPr wrap="none" lIns="90000" tIns="46800" rIns="90000" bIns="46800" anchor="ctr"/>
            <a:lstStyle/>
            <a:p>
              <a:pPr algn="ctr">
                <a:buNone/>
              </a:pPr>
              <a:r>
                <a:rPr kumimoji="1" lang="en-US" altLang="zh-CN" sz="2400" b="1" dirty="0">
                  <a:latin typeface="Times New Roman" pitchFamily="18" charset="0"/>
                </a:rPr>
                <a:t>b</a:t>
              </a:r>
              <a:endParaRPr kumimoji="1" lang="en-US" altLang="zh-CN" sz="2400" dirty="0">
                <a:latin typeface="Times New Roman" pitchFamily="18" charset="0"/>
              </a:endParaRPr>
            </a:p>
          </p:txBody>
        </p:sp>
        <p:sp>
          <p:nvSpPr>
            <p:cNvPr id="124962" name="Freeform 34"/>
            <p:cNvSpPr>
              <a:spLocks/>
            </p:cNvSpPr>
            <p:nvPr/>
          </p:nvSpPr>
          <p:spPr bwMode="auto">
            <a:xfrm>
              <a:off x="2928" y="2256"/>
              <a:ext cx="288" cy="384"/>
            </a:xfrm>
            <a:custGeom>
              <a:avLst/>
              <a:gdLst/>
              <a:ahLst/>
              <a:cxnLst>
                <a:cxn ang="0">
                  <a:pos x="288" y="384"/>
                </a:cxn>
                <a:cxn ang="0">
                  <a:pos x="144" y="0"/>
                </a:cxn>
                <a:cxn ang="0">
                  <a:pos x="0" y="384"/>
                </a:cxn>
              </a:cxnLst>
              <a:rect l="0" t="0" r="r" b="b"/>
              <a:pathLst>
                <a:path w="288" h="384">
                  <a:moveTo>
                    <a:pt x="288" y="384"/>
                  </a:moveTo>
                  <a:cubicBezTo>
                    <a:pt x="240" y="192"/>
                    <a:pt x="192" y="0"/>
                    <a:pt x="144" y="0"/>
                  </a:cubicBezTo>
                  <a:cubicBezTo>
                    <a:pt x="96" y="0"/>
                    <a:pt x="48" y="192"/>
                    <a:pt x="0" y="384"/>
                  </a:cubicBezTo>
                </a:path>
              </a:pathLst>
            </a:custGeom>
            <a:noFill/>
            <a:ln w="28575" cap="sq" cmpd="sng">
              <a:solidFill>
                <a:schemeClr val="tx1"/>
              </a:solidFill>
              <a:prstDash val="solid"/>
              <a:round/>
              <a:headEnd type="none" w="med" len="med"/>
              <a:tailEnd type="stealth" w="lg" len="lg"/>
            </a:ln>
            <a:effectLst/>
          </p:spPr>
          <p:txBody>
            <a:bodyPr wrap="none" lIns="90000" tIns="46800" rIns="90000" bIns="46800" anchor="ctr"/>
            <a:lstStyle/>
            <a:p>
              <a:endParaRPr lang="zh-CN" altLang="en-US"/>
            </a:p>
          </p:txBody>
        </p:sp>
        <p:sp>
          <p:nvSpPr>
            <p:cNvPr id="124963" name="Freeform 35"/>
            <p:cNvSpPr>
              <a:spLocks/>
            </p:cNvSpPr>
            <p:nvPr/>
          </p:nvSpPr>
          <p:spPr bwMode="auto">
            <a:xfrm>
              <a:off x="2928" y="3624"/>
              <a:ext cx="360" cy="464"/>
            </a:xfrm>
            <a:custGeom>
              <a:avLst/>
              <a:gdLst/>
              <a:ahLst/>
              <a:cxnLst>
                <a:cxn ang="0">
                  <a:pos x="336" y="24"/>
                </a:cxn>
                <a:cxn ang="0">
                  <a:pos x="336" y="72"/>
                </a:cxn>
                <a:cxn ang="0">
                  <a:pos x="192" y="456"/>
                </a:cxn>
                <a:cxn ang="0">
                  <a:pos x="0" y="120"/>
                </a:cxn>
              </a:cxnLst>
              <a:rect l="0" t="0" r="r" b="b"/>
              <a:pathLst>
                <a:path w="360" h="464">
                  <a:moveTo>
                    <a:pt x="336" y="24"/>
                  </a:moveTo>
                  <a:cubicBezTo>
                    <a:pt x="348" y="12"/>
                    <a:pt x="360" y="0"/>
                    <a:pt x="336" y="72"/>
                  </a:cubicBezTo>
                  <a:cubicBezTo>
                    <a:pt x="312" y="144"/>
                    <a:pt x="248" y="448"/>
                    <a:pt x="192" y="456"/>
                  </a:cubicBezTo>
                  <a:cubicBezTo>
                    <a:pt x="136" y="464"/>
                    <a:pt x="68" y="292"/>
                    <a:pt x="0" y="120"/>
                  </a:cubicBezTo>
                </a:path>
              </a:pathLst>
            </a:custGeom>
            <a:noFill/>
            <a:ln w="28575" cap="sq" cmpd="sng">
              <a:solidFill>
                <a:schemeClr val="tx1"/>
              </a:solidFill>
              <a:prstDash val="solid"/>
              <a:round/>
              <a:headEnd type="none" w="med" len="med"/>
              <a:tailEnd type="stealth" w="lg" len="lg"/>
            </a:ln>
            <a:effectLst/>
          </p:spPr>
          <p:txBody>
            <a:bodyPr wrap="none" lIns="90000" tIns="46800" rIns="90000" bIns="46800" anchor="ctr"/>
            <a:lstStyle/>
            <a:p>
              <a:endParaRPr lang="zh-CN" altLang="en-US"/>
            </a:p>
          </p:txBody>
        </p:sp>
        <p:sp>
          <p:nvSpPr>
            <p:cNvPr id="124964" name="Rectangle 36"/>
            <p:cNvSpPr>
              <a:spLocks noChangeArrowheads="1"/>
            </p:cNvSpPr>
            <p:nvPr/>
          </p:nvSpPr>
          <p:spPr bwMode="auto">
            <a:xfrm>
              <a:off x="2736" y="2208"/>
              <a:ext cx="336" cy="288"/>
            </a:xfrm>
            <a:prstGeom prst="rect">
              <a:avLst/>
            </a:prstGeom>
            <a:noFill/>
            <a:ln w="12700" cap="sq">
              <a:noFill/>
              <a:miter lim="800000"/>
              <a:headEnd/>
              <a:tailEnd type="none" w="lg" len="lg"/>
            </a:ln>
            <a:effectLst/>
          </p:spPr>
          <p:txBody>
            <a:bodyPr wrap="none" lIns="90000" tIns="46800" rIns="90000" bIns="46800" anchor="ctr"/>
            <a:lstStyle/>
            <a:p>
              <a:pPr algn="ctr">
                <a:buNone/>
              </a:pPr>
              <a:r>
                <a:rPr kumimoji="1" lang="en-US" altLang="zh-CN" sz="2400" b="1" dirty="0">
                  <a:latin typeface="Times New Roman" pitchFamily="18" charset="0"/>
                </a:rPr>
                <a:t>a</a:t>
              </a:r>
              <a:endParaRPr kumimoji="1" lang="en-US" altLang="zh-CN" sz="2400" dirty="0">
                <a:latin typeface="Times New Roman" pitchFamily="18" charset="0"/>
              </a:endParaRPr>
            </a:p>
          </p:txBody>
        </p:sp>
        <p:sp>
          <p:nvSpPr>
            <p:cNvPr id="124965" name="Rectangle 37"/>
            <p:cNvSpPr>
              <a:spLocks noChangeArrowheads="1"/>
            </p:cNvSpPr>
            <p:nvPr/>
          </p:nvSpPr>
          <p:spPr bwMode="auto">
            <a:xfrm>
              <a:off x="3120" y="3792"/>
              <a:ext cx="336" cy="288"/>
            </a:xfrm>
            <a:prstGeom prst="rect">
              <a:avLst/>
            </a:prstGeom>
            <a:noFill/>
            <a:ln w="12700" cap="sq">
              <a:noFill/>
              <a:miter lim="800000"/>
              <a:headEnd/>
              <a:tailEnd type="none" w="lg" len="lg"/>
            </a:ln>
            <a:effectLst/>
          </p:spPr>
          <p:txBody>
            <a:bodyPr wrap="none" lIns="90000" tIns="46800" rIns="90000" bIns="46800" anchor="ctr"/>
            <a:lstStyle/>
            <a:p>
              <a:pPr algn="ctr">
                <a:buNone/>
              </a:pPr>
              <a:r>
                <a:rPr kumimoji="1" lang="en-US" altLang="zh-CN" sz="2400" b="1" dirty="0">
                  <a:latin typeface="Times New Roman" pitchFamily="18" charset="0"/>
                </a:rPr>
                <a:t>b</a:t>
              </a:r>
              <a:endParaRPr kumimoji="1" lang="en-US" altLang="zh-CN" sz="2400" dirty="0">
                <a:latin typeface="Times New Roman" pitchFamily="18" charset="0"/>
              </a:endParaRPr>
            </a:p>
          </p:txBody>
        </p:sp>
      </p:grpSp>
      <p:grpSp>
        <p:nvGrpSpPr>
          <p:cNvPr id="3" name="Group 38"/>
          <p:cNvGrpSpPr>
            <a:grpSpLocks/>
          </p:cNvGrpSpPr>
          <p:nvPr/>
        </p:nvGrpSpPr>
        <p:grpSpPr bwMode="auto">
          <a:xfrm>
            <a:off x="1676400" y="3810000"/>
            <a:ext cx="5257800" cy="2514600"/>
            <a:chOff x="1056" y="2400"/>
            <a:chExt cx="3312" cy="1584"/>
          </a:xfrm>
        </p:grpSpPr>
        <p:sp>
          <p:nvSpPr>
            <p:cNvPr id="124967" name="Oval 39"/>
            <p:cNvSpPr>
              <a:spLocks noChangeArrowheads="1"/>
            </p:cNvSpPr>
            <p:nvPr/>
          </p:nvSpPr>
          <p:spPr bwMode="auto">
            <a:xfrm>
              <a:off x="1056" y="2976"/>
              <a:ext cx="384" cy="384"/>
            </a:xfrm>
            <a:prstGeom prst="ellipse">
              <a:avLst/>
            </a:prstGeom>
            <a:noFill/>
            <a:ln w="28575" cap="sq">
              <a:solidFill>
                <a:schemeClr val="tx1"/>
              </a:solidFill>
              <a:round/>
              <a:headEnd/>
              <a:tailEnd type="none" w="lg" len="lg"/>
            </a:ln>
            <a:effectLst/>
          </p:spPr>
          <p:txBody>
            <a:bodyPr wrap="none" lIns="90000" tIns="46800" rIns="90000" bIns="46800" anchor="ctr"/>
            <a:lstStyle/>
            <a:p>
              <a:pPr algn="ctr">
                <a:buNone/>
              </a:pPr>
              <a:r>
                <a:rPr kumimoji="1" lang="en-US" altLang="zh-CN" sz="2400" dirty="0">
                  <a:latin typeface="Times New Roman" pitchFamily="18" charset="0"/>
                </a:rPr>
                <a:t>0</a:t>
              </a:r>
            </a:p>
          </p:txBody>
        </p:sp>
        <p:sp>
          <p:nvSpPr>
            <p:cNvPr id="124968" name="Oval 40"/>
            <p:cNvSpPr>
              <a:spLocks noChangeArrowheads="1"/>
            </p:cNvSpPr>
            <p:nvPr/>
          </p:nvSpPr>
          <p:spPr bwMode="auto">
            <a:xfrm>
              <a:off x="2256" y="2400"/>
              <a:ext cx="384" cy="384"/>
            </a:xfrm>
            <a:prstGeom prst="ellipse">
              <a:avLst/>
            </a:prstGeom>
            <a:noFill/>
            <a:ln w="28575" cap="sq">
              <a:solidFill>
                <a:schemeClr val="tx1"/>
              </a:solidFill>
              <a:round/>
              <a:headEnd/>
              <a:tailEnd type="none" w="lg" len="lg"/>
            </a:ln>
            <a:effectLst/>
          </p:spPr>
          <p:txBody>
            <a:bodyPr wrap="none" lIns="90000" tIns="46800" rIns="90000" bIns="46800" anchor="ctr"/>
            <a:lstStyle/>
            <a:p>
              <a:pPr algn="ctr">
                <a:buNone/>
              </a:pPr>
              <a:r>
                <a:rPr kumimoji="1" lang="en-US" altLang="zh-CN" sz="2400" dirty="0">
                  <a:latin typeface="Times New Roman" pitchFamily="18" charset="0"/>
                </a:rPr>
                <a:t>1</a:t>
              </a:r>
            </a:p>
          </p:txBody>
        </p:sp>
        <p:sp>
          <p:nvSpPr>
            <p:cNvPr id="124969" name="Oval 41"/>
            <p:cNvSpPr>
              <a:spLocks noChangeArrowheads="1"/>
            </p:cNvSpPr>
            <p:nvPr/>
          </p:nvSpPr>
          <p:spPr bwMode="auto">
            <a:xfrm>
              <a:off x="2304" y="3600"/>
              <a:ext cx="384" cy="384"/>
            </a:xfrm>
            <a:prstGeom prst="ellipse">
              <a:avLst/>
            </a:prstGeom>
            <a:noFill/>
            <a:ln w="28575" cap="sq">
              <a:solidFill>
                <a:schemeClr val="tx1"/>
              </a:solidFill>
              <a:round/>
              <a:headEnd/>
              <a:tailEnd type="none" w="lg" len="lg"/>
            </a:ln>
            <a:effectLst/>
          </p:spPr>
          <p:txBody>
            <a:bodyPr wrap="none" lIns="90000" tIns="46800" rIns="90000" bIns="46800" anchor="ctr"/>
            <a:lstStyle/>
            <a:p>
              <a:pPr algn="ctr">
                <a:buNone/>
              </a:pPr>
              <a:r>
                <a:rPr kumimoji="1" lang="en-US" altLang="zh-CN" sz="2400" dirty="0">
                  <a:latin typeface="Times New Roman" pitchFamily="18" charset="0"/>
                </a:rPr>
                <a:t>2</a:t>
              </a:r>
            </a:p>
          </p:txBody>
        </p:sp>
        <p:sp>
          <p:nvSpPr>
            <p:cNvPr id="124970" name="Oval 42"/>
            <p:cNvSpPr>
              <a:spLocks noChangeArrowheads="1"/>
            </p:cNvSpPr>
            <p:nvPr/>
          </p:nvSpPr>
          <p:spPr bwMode="auto">
            <a:xfrm>
              <a:off x="3648" y="3024"/>
              <a:ext cx="384" cy="384"/>
            </a:xfrm>
            <a:prstGeom prst="ellipse">
              <a:avLst/>
            </a:prstGeom>
            <a:noFill/>
            <a:ln w="76200" cap="sq" cmpd="dbl">
              <a:solidFill>
                <a:schemeClr val="tx1"/>
              </a:solidFill>
              <a:round/>
              <a:headEnd/>
              <a:tailEnd type="none" w="lg" len="lg"/>
            </a:ln>
            <a:effectLst/>
          </p:spPr>
          <p:txBody>
            <a:bodyPr wrap="none" lIns="90000" tIns="46800" rIns="90000" bIns="46800" anchor="ctr"/>
            <a:lstStyle/>
            <a:p>
              <a:pPr algn="ctr">
                <a:buNone/>
              </a:pPr>
              <a:r>
                <a:rPr kumimoji="1" lang="en-US" altLang="zh-CN" sz="2400" dirty="0">
                  <a:latin typeface="Times New Roman" pitchFamily="18" charset="0"/>
                </a:rPr>
                <a:t>3</a:t>
              </a:r>
            </a:p>
          </p:txBody>
        </p:sp>
        <p:sp>
          <p:nvSpPr>
            <p:cNvPr id="124971" name="Line 43"/>
            <p:cNvSpPr>
              <a:spLocks noChangeShapeType="1"/>
            </p:cNvSpPr>
            <p:nvPr/>
          </p:nvSpPr>
          <p:spPr bwMode="auto">
            <a:xfrm flipV="1">
              <a:off x="1392" y="2640"/>
              <a:ext cx="864" cy="432"/>
            </a:xfrm>
            <a:prstGeom prst="line">
              <a:avLst/>
            </a:prstGeom>
            <a:noFill/>
            <a:ln w="28575" cap="sq">
              <a:solidFill>
                <a:schemeClr val="tx1"/>
              </a:solidFill>
              <a:round/>
              <a:headEnd/>
              <a:tailEnd type="stealth" w="lg" len="lg"/>
            </a:ln>
            <a:effectLst/>
          </p:spPr>
          <p:txBody>
            <a:bodyPr wrap="none" lIns="90000" tIns="46800" rIns="90000" bIns="46800" anchor="ctr"/>
            <a:lstStyle/>
            <a:p>
              <a:endParaRPr lang="zh-CN" altLang="en-US"/>
            </a:p>
          </p:txBody>
        </p:sp>
        <p:sp>
          <p:nvSpPr>
            <p:cNvPr id="124972" name="Line 44"/>
            <p:cNvSpPr>
              <a:spLocks noChangeShapeType="1"/>
            </p:cNvSpPr>
            <p:nvPr/>
          </p:nvSpPr>
          <p:spPr bwMode="auto">
            <a:xfrm>
              <a:off x="2640" y="2592"/>
              <a:ext cx="1056" cy="528"/>
            </a:xfrm>
            <a:prstGeom prst="line">
              <a:avLst/>
            </a:prstGeom>
            <a:noFill/>
            <a:ln w="28575" cap="sq">
              <a:solidFill>
                <a:schemeClr val="tx1"/>
              </a:solidFill>
              <a:round/>
              <a:headEnd/>
              <a:tailEnd type="stealth" w="lg" len="lg"/>
            </a:ln>
            <a:effectLst/>
          </p:spPr>
          <p:txBody>
            <a:bodyPr wrap="none" lIns="90000" tIns="46800" rIns="90000" bIns="46800" anchor="ctr"/>
            <a:lstStyle/>
            <a:p>
              <a:endParaRPr lang="zh-CN" altLang="en-US"/>
            </a:p>
          </p:txBody>
        </p:sp>
        <p:sp>
          <p:nvSpPr>
            <p:cNvPr id="124973" name="Line 45"/>
            <p:cNvSpPr>
              <a:spLocks noChangeShapeType="1"/>
            </p:cNvSpPr>
            <p:nvPr/>
          </p:nvSpPr>
          <p:spPr bwMode="auto">
            <a:xfrm>
              <a:off x="1392" y="3312"/>
              <a:ext cx="912" cy="480"/>
            </a:xfrm>
            <a:prstGeom prst="line">
              <a:avLst/>
            </a:prstGeom>
            <a:noFill/>
            <a:ln w="28575" cap="sq">
              <a:solidFill>
                <a:schemeClr val="tx1"/>
              </a:solidFill>
              <a:round/>
              <a:headEnd/>
              <a:tailEnd type="stealth" w="lg" len="lg"/>
            </a:ln>
            <a:effectLst/>
          </p:spPr>
          <p:txBody>
            <a:bodyPr wrap="none" lIns="90000" tIns="46800" rIns="90000" bIns="46800" anchor="ctr"/>
            <a:lstStyle/>
            <a:p>
              <a:endParaRPr lang="zh-CN" altLang="en-US"/>
            </a:p>
          </p:txBody>
        </p:sp>
        <p:sp>
          <p:nvSpPr>
            <p:cNvPr id="124974" name="Line 46"/>
            <p:cNvSpPr>
              <a:spLocks noChangeShapeType="1"/>
            </p:cNvSpPr>
            <p:nvPr/>
          </p:nvSpPr>
          <p:spPr bwMode="auto">
            <a:xfrm>
              <a:off x="2544" y="2784"/>
              <a:ext cx="0" cy="816"/>
            </a:xfrm>
            <a:prstGeom prst="line">
              <a:avLst/>
            </a:prstGeom>
            <a:noFill/>
            <a:ln w="28575" cap="sq">
              <a:solidFill>
                <a:schemeClr val="tx1"/>
              </a:solidFill>
              <a:round/>
              <a:headEnd/>
              <a:tailEnd type="stealth" w="lg" len="lg"/>
            </a:ln>
            <a:effectLst/>
          </p:spPr>
          <p:txBody>
            <a:bodyPr wrap="none" lIns="90000" tIns="46800" rIns="90000" bIns="46800" anchor="ctr"/>
            <a:lstStyle/>
            <a:p>
              <a:endParaRPr lang="zh-CN" altLang="en-US"/>
            </a:p>
          </p:txBody>
        </p:sp>
        <p:sp>
          <p:nvSpPr>
            <p:cNvPr id="124975" name="Line 47"/>
            <p:cNvSpPr>
              <a:spLocks noChangeShapeType="1"/>
            </p:cNvSpPr>
            <p:nvPr/>
          </p:nvSpPr>
          <p:spPr bwMode="auto">
            <a:xfrm flipV="1">
              <a:off x="2400" y="2784"/>
              <a:ext cx="0" cy="816"/>
            </a:xfrm>
            <a:prstGeom prst="line">
              <a:avLst/>
            </a:prstGeom>
            <a:noFill/>
            <a:ln w="28575" cap="sq">
              <a:solidFill>
                <a:schemeClr val="tx1"/>
              </a:solidFill>
              <a:round/>
              <a:headEnd/>
              <a:tailEnd type="stealth" w="lg" len="lg"/>
            </a:ln>
            <a:effectLst/>
          </p:spPr>
          <p:txBody>
            <a:bodyPr wrap="none" lIns="90000" tIns="46800" rIns="90000" bIns="46800" anchor="ctr"/>
            <a:lstStyle/>
            <a:p>
              <a:endParaRPr lang="zh-CN" altLang="en-US"/>
            </a:p>
          </p:txBody>
        </p:sp>
        <p:sp>
          <p:nvSpPr>
            <p:cNvPr id="124976" name="Rectangle 48"/>
            <p:cNvSpPr>
              <a:spLocks noChangeArrowheads="1"/>
            </p:cNvSpPr>
            <p:nvPr/>
          </p:nvSpPr>
          <p:spPr bwMode="auto">
            <a:xfrm>
              <a:off x="1632" y="2544"/>
              <a:ext cx="336" cy="288"/>
            </a:xfrm>
            <a:prstGeom prst="rect">
              <a:avLst/>
            </a:prstGeom>
            <a:noFill/>
            <a:ln w="12700" cap="sq">
              <a:noFill/>
              <a:miter lim="800000"/>
              <a:headEnd/>
              <a:tailEnd type="none" w="lg" len="lg"/>
            </a:ln>
            <a:effectLst/>
          </p:spPr>
          <p:txBody>
            <a:bodyPr wrap="none" lIns="90000" tIns="46800" rIns="90000" bIns="46800" anchor="ctr"/>
            <a:lstStyle/>
            <a:p>
              <a:pPr algn="ctr">
                <a:buNone/>
              </a:pPr>
              <a:r>
                <a:rPr kumimoji="1" lang="en-US" altLang="zh-CN" sz="2400" b="1" dirty="0">
                  <a:latin typeface="Times New Roman" pitchFamily="18" charset="0"/>
                </a:rPr>
                <a:t>a</a:t>
              </a:r>
              <a:endParaRPr kumimoji="1" lang="en-US" altLang="zh-CN" sz="2400" dirty="0">
                <a:latin typeface="Times New Roman" pitchFamily="18" charset="0"/>
              </a:endParaRPr>
            </a:p>
          </p:txBody>
        </p:sp>
        <p:sp>
          <p:nvSpPr>
            <p:cNvPr id="124977" name="Rectangle 49"/>
            <p:cNvSpPr>
              <a:spLocks noChangeArrowheads="1"/>
            </p:cNvSpPr>
            <p:nvPr/>
          </p:nvSpPr>
          <p:spPr bwMode="auto">
            <a:xfrm>
              <a:off x="3984" y="2688"/>
              <a:ext cx="336" cy="288"/>
            </a:xfrm>
            <a:prstGeom prst="rect">
              <a:avLst/>
            </a:prstGeom>
            <a:noFill/>
            <a:ln w="12700" cap="sq">
              <a:noFill/>
              <a:miter lim="800000"/>
              <a:headEnd/>
              <a:tailEnd type="none" w="lg" len="lg"/>
            </a:ln>
            <a:effectLst/>
          </p:spPr>
          <p:txBody>
            <a:bodyPr wrap="none" lIns="90000" tIns="46800" rIns="90000" bIns="46800" anchor="ctr"/>
            <a:lstStyle/>
            <a:p>
              <a:pPr algn="ctr">
                <a:buNone/>
              </a:pPr>
              <a:r>
                <a:rPr kumimoji="1" lang="en-US" altLang="zh-CN" sz="2400" b="1" dirty="0">
                  <a:latin typeface="Times New Roman" pitchFamily="18" charset="0"/>
                </a:rPr>
                <a:t>a</a:t>
              </a:r>
              <a:endParaRPr kumimoji="1" lang="en-US" altLang="zh-CN" sz="2400" dirty="0">
                <a:latin typeface="Times New Roman" pitchFamily="18" charset="0"/>
              </a:endParaRPr>
            </a:p>
          </p:txBody>
        </p:sp>
        <p:sp>
          <p:nvSpPr>
            <p:cNvPr id="124978" name="Rectangle 50"/>
            <p:cNvSpPr>
              <a:spLocks noChangeArrowheads="1"/>
            </p:cNvSpPr>
            <p:nvPr/>
          </p:nvSpPr>
          <p:spPr bwMode="auto">
            <a:xfrm>
              <a:off x="1680" y="3552"/>
              <a:ext cx="336" cy="288"/>
            </a:xfrm>
            <a:prstGeom prst="rect">
              <a:avLst/>
            </a:prstGeom>
            <a:noFill/>
            <a:ln w="12700" cap="sq">
              <a:noFill/>
              <a:miter lim="800000"/>
              <a:headEnd/>
              <a:tailEnd type="none" w="lg" len="lg"/>
            </a:ln>
            <a:effectLst/>
          </p:spPr>
          <p:txBody>
            <a:bodyPr wrap="none" lIns="90000" tIns="46800" rIns="90000" bIns="46800" anchor="ctr"/>
            <a:lstStyle/>
            <a:p>
              <a:pPr algn="ctr">
                <a:buNone/>
              </a:pPr>
              <a:r>
                <a:rPr kumimoji="1" lang="en-US" altLang="zh-CN" sz="2400" b="1" dirty="0">
                  <a:latin typeface="Times New Roman" pitchFamily="18" charset="0"/>
                </a:rPr>
                <a:t>b</a:t>
              </a:r>
              <a:endParaRPr kumimoji="1" lang="en-US" altLang="zh-CN" sz="2400" dirty="0">
                <a:latin typeface="Times New Roman" pitchFamily="18" charset="0"/>
              </a:endParaRPr>
            </a:p>
          </p:txBody>
        </p:sp>
        <p:sp>
          <p:nvSpPr>
            <p:cNvPr id="124979" name="Rectangle 51"/>
            <p:cNvSpPr>
              <a:spLocks noChangeArrowheads="1"/>
            </p:cNvSpPr>
            <p:nvPr/>
          </p:nvSpPr>
          <p:spPr bwMode="auto">
            <a:xfrm>
              <a:off x="4032" y="3552"/>
              <a:ext cx="336" cy="288"/>
            </a:xfrm>
            <a:prstGeom prst="rect">
              <a:avLst/>
            </a:prstGeom>
            <a:noFill/>
            <a:ln w="12700" cap="sq">
              <a:noFill/>
              <a:miter lim="800000"/>
              <a:headEnd/>
              <a:tailEnd type="none" w="lg" len="lg"/>
            </a:ln>
            <a:effectLst/>
          </p:spPr>
          <p:txBody>
            <a:bodyPr wrap="none" lIns="90000" tIns="46800" rIns="90000" bIns="46800" anchor="ctr"/>
            <a:lstStyle/>
            <a:p>
              <a:pPr algn="ctr">
                <a:buNone/>
              </a:pPr>
              <a:r>
                <a:rPr kumimoji="1" lang="en-US" altLang="zh-CN" sz="2400" b="1" dirty="0">
                  <a:latin typeface="Times New Roman" pitchFamily="18" charset="0"/>
                </a:rPr>
                <a:t>b</a:t>
              </a:r>
              <a:endParaRPr kumimoji="1" lang="en-US" altLang="zh-CN" sz="2400" dirty="0">
                <a:latin typeface="Times New Roman" pitchFamily="18" charset="0"/>
              </a:endParaRPr>
            </a:p>
          </p:txBody>
        </p:sp>
        <p:sp>
          <p:nvSpPr>
            <p:cNvPr id="124980" name="Rectangle 52"/>
            <p:cNvSpPr>
              <a:spLocks noChangeArrowheads="1"/>
            </p:cNvSpPr>
            <p:nvPr/>
          </p:nvSpPr>
          <p:spPr bwMode="auto">
            <a:xfrm>
              <a:off x="2496" y="3072"/>
              <a:ext cx="336" cy="288"/>
            </a:xfrm>
            <a:prstGeom prst="rect">
              <a:avLst/>
            </a:prstGeom>
            <a:noFill/>
            <a:ln w="12700" cap="sq">
              <a:noFill/>
              <a:miter lim="800000"/>
              <a:headEnd/>
              <a:tailEnd type="none" w="lg" len="lg"/>
            </a:ln>
            <a:effectLst/>
          </p:spPr>
          <p:txBody>
            <a:bodyPr wrap="none" lIns="90000" tIns="46800" rIns="90000" bIns="46800" anchor="ctr"/>
            <a:lstStyle/>
            <a:p>
              <a:pPr algn="ctr">
                <a:buNone/>
              </a:pPr>
              <a:r>
                <a:rPr kumimoji="1" lang="en-US" altLang="zh-CN" sz="2400" b="1" dirty="0">
                  <a:latin typeface="Times New Roman" pitchFamily="18" charset="0"/>
                </a:rPr>
                <a:t>b</a:t>
              </a:r>
              <a:endParaRPr kumimoji="1" lang="en-US" altLang="zh-CN" sz="2400" dirty="0">
                <a:latin typeface="Times New Roman" pitchFamily="18" charset="0"/>
              </a:endParaRPr>
            </a:p>
          </p:txBody>
        </p:sp>
        <p:sp>
          <p:nvSpPr>
            <p:cNvPr id="124981" name="Rectangle 53"/>
            <p:cNvSpPr>
              <a:spLocks noChangeArrowheads="1"/>
            </p:cNvSpPr>
            <p:nvPr/>
          </p:nvSpPr>
          <p:spPr bwMode="auto">
            <a:xfrm>
              <a:off x="2112" y="3024"/>
              <a:ext cx="336" cy="288"/>
            </a:xfrm>
            <a:prstGeom prst="rect">
              <a:avLst/>
            </a:prstGeom>
            <a:noFill/>
            <a:ln w="12700" cap="sq">
              <a:noFill/>
              <a:miter lim="800000"/>
              <a:headEnd/>
              <a:tailEnd type="none" w="lg" len="lg"/>
            </a:ln>
            <a:effectLst/>
          </p:spPr>
          <p:txBody>
            <a:bodyPr wrap="none" lIns="90000" tIns="46800" rIns="90000" bIns="46800" anchor="ctr"/>
            <a:lstStyle/>
            <a:p>
              <a:pPr algn="ctr">
                <a:buNone/>
              </a:pPr>
              <a:r>
                <a:rPr kumimoji="1" lang="en-US" altLang="zh-CN" sz="2400" b="1" dirty="0">
                  <a:latin typeface="Times New Roman" pitchFamily="18" charset="0"/>
                </a:rPr>
                <a:t>a</a:t>
              </a:r>
              <a:endParaRPr kumimoji="1" lang="en-US" altLang="zh-CN" sz="2400" dirty="0">
                <a:latin typeface="Times New Roman" pitchFamily="18" charset="0"/>
              </a:endParaRPr>
            </a:p>
          </p:txBody>
        </p:sp>
        <p:sp>
          <p:nvSpPr>
            <p:cNvPr id="124982" name="Rectangle 54"/>
            <p:cNvSpPr>
              <a:spLocks noChangeArrowheads="1"/>
            </p:cNvSpPr>
            <p:nvPr/>
          </p:nvSpPr>
          <p:spPr bwMode="auto">
            <a:xfrm>
              <a:off x="2928" y="2496"/>
              <a:ext cx="336" cy="288"/>
            </a:xfrm>
            <a:prstGeom prst="rect">
              <a:avLst/>
            </a:prstGeom>
            <a:noFill/>
            <a:ln w="12700" cap="sq">
              <a:noFill/>
              <a:miter lim="800000"/>
              <a:headEnd/>
              <a:tailEnd type="none" w="lg" len="lg"/>
            </a:ln>
            <a:effectLst/>
          </p:spPr>
          <p:txBody>
            <a:bodyPr wrap="none" lIns="90000" tIns="46800" rIns="90000" bIns="46800" anchor="ctr"/>
            <a:lstStyle/>
            <a:p>
              <a:pPr algn="ctr">
                <a:buNone/>
              </a:pPr>
              <a:r>
                <a:rPr kumimoji="1" lang="en-US" altLang="zh-CN" sz="2400" b="1" dirty="0">
                  <a:latin typeface="Times New Roman" pitchFamily="18" charset="0"/>
                </a:rPr>
                <a:t>a</a:t>
              </a:r>
              <a:endParaRPr kumimoji="1" lang="en-US" altLang="zh-CN" sz="2400" dirty="0">
                <a:latin typeface="Times New Roman" pitchFamily="18" charset="0"/>
              </a:endParaRPr>
            </a:p>
          </p:txBody>
        </p:sp>
        <p:sp>
          <p:nvSpPr>
            <p:cNvPr id="124983" name="Line 55"/>
            <p:cNvSpPr>
              <a:spLocks noChangeShapeType="1"/>
            </p:cNvSpPr>
            <p:nvPr/>
          </p:nvSpPr>
          <p:spPr bwMode="auto">
            <a:xfrm flipV="1">
              <a:off x="2688" y="3360"/>
              <a:ext cx="1056" cy="432"/>
            </a:xfrm>
            <a:prstGeom prst="line">
              <a:avLst/>
            </a:prstGeom>
            <a:noFill/>
            <a:ln w="28575" cap="sq">
              <a:solidFill>
                <a:schemeClr val="tx1"/>
              </a:solidFill>
              <a:round/>
              <a:headEnd/>
              <a:tailEnd type="stealth" w="lg" len="lg"/>
            </a:ln>
            <a:effectLst/>
          </p:spPr>
          <p:txBody>
            <a:bodyPr wrap="none" lIns="90000" tIns="46800" rIns="90000" bIns="46800" anchor="ctr"/>
            <a:lstStyle/>
            <a:p>
              <a:endParaRPr lang="zh-CN" altLang="en-US"/>
            </a:p>
          </p:txBody>
        </p:sp>
        <p:sp>
          <p:nvSpPr>
            <p:cNvPr id="124984" name="Rectangle 56"/>
            <p:cNvSpPr>
              <a:spLocks noChangeArrowheads="1"/>
            </p:cNvSpPr>
            <p:nvPr/>
          </p:nvSpPr>
          <p:spPr bwMode="auto">
            <a:xfrm>
              <a:off x="2880" y="3360"/>
              <a:ext cx="336" cy="288"/>
            </a:xfrm>
            <a:prstGeom prst="rect">
              <a:avLst/>
            </a:prstGeom>
            <a:noFill/>
            <a:ln w="12700" cap="sq">
              <a:noFill/>
              <a:miter lim="800000"/>
              <a:headEnd/>
              <a:tailEnd type="none" w="lg" len="lg"/>
            </a:ln>
            <a:effectLst/>
          </p:spPr>
          <p:txBody>
            <a:bodyPr wrap="none" lIns="90000" tIns="46800" rIns="90000" bIns="46800" anchor="ctr"/>
            <a:lstStyle/>
            <a:p>
              <a:pPr algn="ctr">
                <a:buNone/>
              </a:pPr>
              <a:r>
                <a:rPr kumimoji="1" lang="en-US" altLang="zh-CN" sz="2400" b="1" dirty="0">
                  <a:latin typeface="Times New Roman" pitchFamily="18" charset="0"/>
                </a:rPr>
                <a:t>b</a:t>
              </a:r>
              <a:endParaRPr kumimoji="1" lang="en-US" altLang="zh-CN" sz="2400" dirty="0">
                <a:latin typeface="Times New Roman" pitchFamily="18" charset="0"/>
              </a:endParaRPr>
            </a:p>
          </p:txBody>
        </p:sp>
        <p:sp>
          <p:nvSpPr>
            <p:cNvPr id="124985" name="Freeform 57"/>
            <p:cNvSpPr>
              <a:spLocks/>
            </p:cNvSpPr>
            <p:nvPr/>
          </p:nvSpPr>
          <p:spPr bwMode="auto">
            <a:xfrm>
              <a:off x="3792" y="2640"/>
              <a:ext cx="192" cy="432"/>
            </a:xfrm>
            <a:custGeom>
              <a:avLst/>
              <a:gdLst/>
              <a:ahLst/>
              <a:cxnLst>
                <a:cxn ang="0">
                  <a:pos x="192" y="536"/>
                </a:cxn>
                <a:cxn ang="0">
                  <a:pos x="144" y="8"/>
                </a:cxn>
                <a:cxn ang="0">
                  <a:pos x="0" y="488"/>
                </a:cxn>
              </a:cxnLst>
              <a:rect l="0" t="0" r="r" b="b"/>
              <a:pathLst>
                <a:path w="192" h="536">
                  <a:moveTo>
                    <a:pt x="192" y="536"/>
                  </a:moveTo>
                  <a:cubicBezTo>
                    <a:pt x="184" y="276"/>
                    <a:pt x="176" y="16"/>
                    <a:pt x="144" y="8"/>
                  </a:cubicBezTo>
                  <a:cubicBezTo>
                    <a:pt x="112" y="0"/>
                    <a:pt x="56" y="244"/>
                    <a:pt x="0" y="488"/>
                  </a:cubicBezTo>
                </a:path>
              </a:pathLst>
            </a:custGeom>
            <a:noFill/>
            <a:ln w="28575" cap="sq" cmpd="sng">
              <a:solidFill>
                <a:schemeClr val="tx1"/>
              </a:solidFill>
              <a:prstDash val="solid"/>
              <a:round/>
              <a:headEnd type="none" w="med" len="med"/>
              <a:tailEnd type="stealth" w="lg" len="lg"/>
            </a:ln>
            <a:effectLst/>
          </p:spPr>
          <p:txBody>
            <a:bodyPr wrap="none" lIns="90000" tIns="46800" rIns="90000" bIns="46800" anchor="ctr"/>
            <a:lstStyle/>
            <a:p>
              <a:endParaRPr lang="zh-CN" altLang="en-US"/>
            </a:p>
          </p:txBody>
        </p:sp>
        <p:sp>
          <p:nvSpPr>
            <p:cNvPr id="124986" name="Freeform 58"/>
            <p:cNvSpPr>
              <a:spLocks/>
            </p:cNvSpPr>
            <p:nvPr/>
          </p:nvSpPr>
          <p:spPr bwMode="auto">
            <a:xfrm>
              <a:off x="3792" y="3360"/>
              <a:ext cx="192" cy="440"/>
            </a:xfrm>
            <a:custGeom>
              <a:avLst/>
              <a:gdLst/>
              <a:ahLst/>
              <a:cxnLst>
                <a:cxn ang="0">
                  <a:pos x="192" y="0"/>
                </a:cxn>
                <a:cxn ang="0">
                  <a:pos x="96" y="432"/>
                </a:cxn>
                <a:cxn ang="0">
                  <a:pos x="0" y="48"/>
                </a:cxn>
              </a:cxnLst>
              <a:rect l="0" t="0" r="r" b="b"/>
              <a:pathLst>
                <a:path w="192" h="440">
                  <a:moveTo>
                    <a:pt x="192" y="0"/>
                  </a:moveTo>
                  <a:cubicBezTo>
                    <a:pt x="160" y="212"/>
                    <a:pt x="128" y="424"/>
                    <a:pt x="96" y="432"/>
                  </a:cubicBezTo>
                  <a:cubicBezTo>
                    <a:pt x="64" y="440"/>
                    <a:pt x="32" y="244"/>
                    <a:pt x="0" y="48"/>
                  </a:cubicBezTo>
                </a:path>
              </a:pathLst>
            </a:custGeom>
            <a:noFill/>
            <a:ln w="28575" cap="sq" cmpd="sng">
              <a:solidFill>
                <a:schemeClr val="tx1"/>
              </a:solidFill>
              <a:prstDash val="solid"/>
              <a:round/>
              <a:headEnd type="none" w="med" len="med"/>
              <a:tailEnd type="stealth" w="lg" len="lg"/>
            </a:ln>
            <a:effectLst/>
          </p:spPr>
          <p:txBody>
            <a:bodyPr wrap="none" lIns="90000" tIns="46800" rIns="90000" bIns="46800" anchor="ctr"/>
            <a:lstStyle/>
            <a:p>
              <a:endParaRPr lang="zh-CN" altLang="en-US"/>
            </a:p>
          </p:txBody>
        </p:sp>
      </p:grpSp>
    </p:spTree>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1785918" y="357166"/>
            <a:ext cx="6115064" cy="725470"/>
          </a:xfrm>
        </p:spPr>
        <p:txBody>
          <a:bodyPr/>
          <a:lstStyle/>
          <a:p>
            <a:r>
              <a:rPr lang="zh-CN" altLang="en-US" dirty="0" smtClean="0">
                <a:hlinkClick r:id="rId2" action="ppaction://hlinksldjump"/>
              </a:rPr>
              <a:t>词法分析</a:t>
            </a:r>
            <a:r>
              <a:rPr lang="zh-CN" altLang="en-US" dirty="0">
                <a:hlinkClick r:id="rId2" action="ppaction://hlinksldjump"/>
              </a:rPr>
              <a:t>程序</a:t>
            </a:r>
            <a:r>
              <a:rPr lang="zh-CN" altLang="en-US" dirty="0"/>
              <a:t>的</a:t>
            </a:r>
            <a:r>
              <a:rPr lang="zh-CN" altLang="en-US" u="sng" dirty="0">
                <a:solidFill>
                  <a:schemeClr val="bg2"/>
                </a:solidFill>
                <a:hlinkClick r:id="rId3" action="ppaction://hlinksldjump"/>
              </a:rPr>
              <a:t>自动</a:t>
            </a:r>
            <a:r>
              <a:rPr lang="zh-CN" altLang="en-US" u="sng" dirty="0">
                <a:solidFill>
                  <a:schemeClr val="bg2"/>
                </a:solidFill>
              </a:rPr>
              <a:t>构造</a:t>
            </a:r>
          </a:p>
        </p:txBody>
      </p:sp>
      <p:sp>
        <p:nvSpPr>
          <p:cNvPr id="99331" name="Rectangle 3"/>
          <p:cNvSpPr>
            <a:spLocks noGrp="1" noChangeArrowheads="1"/>
          </p:cNvSpPr>
          <p:nvPr>
            <p:ph type="body" idx="1"/>
          </p:nvPr>
        </p:nvSpPr>
        <p:spPr/>
        <p:txBody>
          <a:bodyPr/>
          <a:lstStyle/>
          <a:p>
            <a:pPr>
              <a:buFont typeface="Monotype Sorts" pitchFamily="2" charset="2"/>
              <a:buNone/>
            </a:pPr>
            <a:r>
              <a:rPr lang="zh-CN" altLang="zh-CN" dirty="0"/>
              <a:t>对有穷自动机和正规表达式进行了上述讨论之后</a:t>
            </a:r>
            <a:r>
              <a:rPr lang="zh-CN" altLang="en-US" dirty="0"/>
              <a:t>,</a:t>
            </a:r>
            <a:r>
              <a:rPr lang="zh-CN" altLang="zh-CN" dirty="0"/>
              <a:t>我们介绍</a:t>
            </a:r>
            <a:r>
              <a:rPr lang="zh-CN" altLang="en-US" dirty="0">
                <a:hlinkClick r:id="rId4" action="ppaction://hlinksldjump"/>
              </a:rPr>
              <a:t>词法分析程序</a:t>
            </a:r>
            <a:r>
              <a:rPr lang="zh-CN" altLang="en-US" dirty="0"/>
              <a:t>的</a:t>
            </a:r>
            <a:r>
              <a:rPr lang="zh-CN" altLang="en-US" u="sng" dirty="0">
                <a:solidFill>
                  <a:schemeClr val="bg2"/>
                </a:solidFill>
                <a:hlinkClick r:id="rId3" action="ppaction://hlinksldjump"/>
              </a:rPr>
              <a:t>自动</a:t>
            </a:r>
            <a:r>
              <a:rPr lang="zh-CN" altLang="en-US" u="sng" dirty="0">
                <a:solidFill>
                  <a:schemeClr val="bg2"/>
                </a:solidFill>
              </a:rPr>
              <a:t>构造方法,这个方法基于</a:t>
            </a:r>
            <a:r>
              <a:rPr lang="zh-CN" altLang="zh-CN" b="1" dirty="0"/>
              <a:t>有穷自动机和正规表达式的等价性</a:t>
            </a:r>
            <a:r>
              <a:rPr lang="zh-CN" altLang="en-US" b="1" dirty="0"/>
              <a:t>,即</a:t>
            </a:r>
            <a:r>
              <a:rPr lang="zh-CN" altLang="zh-CN" b="1" dirty="0"/>
              <a:t>：</a:t>
            </a:r>
            <a:r>
              <a:rPr lang="zh-CN" altLang="zh-CN" dirty="0"/>
              <a:t>      </a:t>
            </a:r>
          </a:p>
          <a:p>
            <a:pPr>
              <a:buFont typeface="Monotype Sorts" pitchFamily="2" charset="2"/>
              <a:buNone/>
            </a:pPr>
            <a:endParaRPr lang="zh-CN" altLang="zh-CN" dirty="0"/>
          </a:p>
          <a:p>
            <a:pPr>
              <a:buFont typeface="Monotype Sorts" pitchFamily="2" charset="2"/>
              <a:buNone/>
            </a:pPr>
            <a:r>
              <a:rPr lang="zh-CN" altLang="zh-CN" dirty="0"/>
              <a:t>1.对于</a:t>
            </a:r>
            <a:r>
              <a:rPr lang="zh-CN" altLang="zh-CN" dirty="0">
                <a:latin typeface="宋体" charset="-122"/>
              </a:rPr>
              <a:t>∑</a:t>
            </a:r>
            <a:r>
              <a:rPr lang="zh-CN" altLang="zh-CN" dirty="0"/>
              <a:t>上的一个NFA  M，可以构造一个</a:t>
            </a:r>
            <a:r>
              <a:rPr lang="zh-CN" altLang="zh-CN" dirty="0">
                <a:latin typeface="宋体" charset="-122"/>
              </a:rPr>
              <a:t>∑上的正规式R,使得</a:t>
            </a:r>
            <a:r>
              <a:rPr lang="zh-CN" altLang="zh-CN" dirty="0"/>
              <a:t>L(R)=L(M)。</a:t>
            </a:r>
            <a:endParaRPr lang="zh-CN" altLang="zh-CN" dirty="0">
              <a:latin typeface="宋体" charset="-122"/>
            </a:endParaRPr>
          </a:p>
          <a:p>
            <a:pPr>
              <a:buFont typeface="Monotype Sorts" pitchFamily="2" charset="2"/>
              <a:buNone/>
            </a:pPr>
            <a:r>
              <a:rPr lang="zh-CN" altLang="zh-CN" dirty="0">
                <a:latin typeface="宋体" charset="-122"/>
              </a:rPr>
              <a:t>2</a:t>
            </a:r>
            <a:r>
              <a:rPr lang="zh-CN" altLang="en-US" dirty="0">
                <a:latin typeface="宋体" charset="-122"/>
              </a:rPr>
              <a:t>.对于</a:t>
            </a:r>
            <a:r>
              <a:rPr lang="zh-CN" altLang="zh-CN" dirty="0">
                <a:latin typeface="宋体" charset="-122"/>
              </a:rPr>
              <a:t>∑</a:t>
            </a:r>
            <a:r>
              <a:rPr lang="zh-CN" altLang="zh-CN" dirty="0"/>
              <a:t>上的一个正规式R，可以构造一个</a:t>
            </a:r>
            <a:r>
              <a:rPr lang="zh-CN" altLang="zh-CN" dirty="0">
                <a:latin typeface="宋体" charset="-122"/>
              </a:rPr>
              <a:t>∑</a:t>
            </a:r>
            <a:r>
              <a:rPr lang="zh-CN" altLang="zh-CN" dirty="0"/>
              <a:t>上的NFA M，</a:t>
            </a:r>
            <a:r>
              <a:rPr lang="zh-CN" altLang="zh-CN" dirty="0">
                <a:latin typeface="宋体" charset="-122"/>
              </a:rPr>
              <a:t>使</a:t>
            </a:r>
            <a:r>
              <a:rPr lang="zh-CN" altLang="zh-CN" dirty="0"/>
              <a:t>的L</a:t>
            </a:r>
            <a:r>
              <a:rPr lang="zh-CN" altLang="en-US" dirty="0"/>
              <a:t>(</a:t>
            </a:r>
            <a:r>
              <a:rPr lang="en-US" altLang="zh-CN" dirty="0"/>
              <a:t>M)=L(R)。</a:t>
            </a:r>
            <a:endParaRPr lang="zh-CN" altLang="en-US" dirty="0"/>
          </a:p>
        </p:txBody>
      </p:sp>
    </p:spTree>
  </p:cSld>
  <p:clrMapOvr>
    <a:masterClrMapping/>
  </p:clrMapOvr>
  <p:transition spd="med" advClick="0">
    <p:wipe dir="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ext Box 2"/>
          <p:cNvSpPr txBox="1">
            <a:spLocks noChangeArrowheads="1"/>
          </p:cNvSpPr>
          <p:nvPr/>
        </p:nvSpPr>
        <p:spPr bwMode="auto">
          <a:xfrm>
            <a:off x="1500166" y="428604"/>
            <a:ext cx="7162800" cy="579438"/>
          </a:xfrm>
          <a:prstGeom prst="rect">
            <a:avLst/>
          </a:prstGeom>
          <a:noFill/>
          <a:ln w="9525">
            <a:noFill/>
            <a:miter lim="800000"/>
            <a:headEnd/>
            <a:tailEnd/>
          </a:ln>
          <a:effectLst/>
        </p:spPr>
        <p:txBody>
          <a:bodyPr>
            <a:spAutoFit/>
          </a:bodyPr>
          <a:lstStyle/>
          <a:p>
            <a:pPr>
              <a:spcBef>
                <a:spcPct val="50000"/>
              </a:spcBef>
              <a:buNone/>
            </a:pPr>
            <a:r>
              <a:rPr lang="zh-CN" altLang="en-US" sz="3200" b="1" dirty="0" smtClean="0"/>
              <a:t>正规</a:t>
            </a:r>
            <a:r>
              <a:rPr lang="zh-CN" altLang="en-US" sz="3200" b="1" dirty="0"/>
              <a:t>式和有穷自动机的等价性</a:t>
            </a:r>
            <a:r>
              <a:rPr lang="zh-CN" altLang="en-US" sz="3200" dirty="0">
                <a:latin typeface="Verdana" pitchFamily="34" charset="0"/>
              </a:rPr>
              <a:t> </a:t>
            </a:r>
          </a:p>
        </p:txBody>
      </p:sp>
      <p:sp>
        <p:nvSpPr>
          <p:cNvPr id="197635" name="Text Box 3"/>
          <p:cNvSpPr txBox="1">
            <a:spLocks noChangeArrowheads="1"/>
          </p:cNvSpPr>
          <p:nvPr/>
        </p:nvSpPr>
        <p:spPr bwMode="auto">
          <a:xfrm>
            <a:off x="571472" y="1142984"/>
            <a:ext cx="8229600" cy="954107"/>
          </a:xfrm>
          <a:prstGeom prst="rect">
            <a:avLst/>
          </a:prstGeom>
          <a:noFill/>
          <a:ln w="9525">
            <a:noFill/>
            <a:miter lim="800000"/>
            <a:headEnd/>
            <a:tailEnd/>
          </a:ln>
          <a:effectLst/>
        </p:spPr>
        <p:txBody>
          <a:bodyPr>
            <a:spAutoFit/>
          </a:bodyPr>
          <a:lstStyle/>
          <a:p>
            <a:pPr algn="just">
              <a:spcBef>
                <a:spcPct val="50000"/>
              </a:spcBef>
              <a:buNone/>
            </a:pPr>
            <a:r>
              <a:rPr lang="en-US" altLang="zh-CN" sz="2800" dirty="0" smtClean="0"/>
              <a:t>※</a:t>
            </a:r>
            <a:r>
              <a:rPr lang="zh-CN" altLang="en-US" sz="2800" dirty="0"/>
              <a:t>对于</a:t>
            </a:r>
            <a:r>
              <a:rPr lang="en-US" altLang="zh-CN" sz="2800" dirty="0">
                <a:latin typeface="Verdana" pitchFamily="34" charset="0"/>
              </a:rPr>
              <a:t>Σ</a:t>
            </a:r>
            <a:r>
              <a:rPr lang="zh-CN" altLang="en-US" sz="2800" dirty="0"/>
              <a:t>上的</a:t>
            </a:r>
            <a:r>
              <a:rPr lang="en-US" altLang="zh-CN" sz="2800" dirty="0">
                <a:latin typeface="Verdana" pitchFamily="34" charset="0"/>
              </a:rPr>
              <a:t>NFA M</a:t>
            </a:r>
            <a:r>
              <a:rPr lang="zh-CN" altLang="en-US" sz="2800" dirty="0"/>
              <a:t>，可以构造一个</a:t>
            </a:r>
            <a:r>
              <a:rPr lang="en-US" altLang="zh-CN" sz="2800" dirty="0">
                <a:latin typeface="Verdana" pitchFamily="34" charset="0"/>
              </a:rPr>
              <a:t>Σ</a:t>
            </a:r>
            <a:r>
              <a:rPr lang="zh-CN" altLang="en-US" sz="2800" dirty="0"/>
              <a:t>上的正规式</a:t>
            </a:r>
            <a:r>
              <a:rPr lang="en-US" altLang="zh-CN" sz="2800" dirty="0">
                <a:latin typeface="Verdana" pitchFamily="34" charset="0"/>
              </a:rPr>
              <a:t>R</a:t>
            </a:r>
            <a:r>
              <a:rPr lang="zh-CN" altLang="en-US" sz="2800" dirty="0"/>
              <a:t>，使得</a:t>
            </a:r>
            <a:r>
              <a:rPr lang="en-US" altLang="zh-CN" sz="2800" dirty="0">
                <a:latin typeface="Verdana" pitchFamily="34" charset="0"/>
              </a:rPr>
              <a:t>L(R)=L(M)</a:t>
            </a:r>
            <a:r>
              <a:rPr lang="zh-CN" altLang="en-US" sz="2800" dirty="0" smtClean="0"/>
              <a:t>。</a:t>
            </a:r>
            <a:endParaRPr lang="zh-CN" altLang="en-US" dirty="0">
              <a:latin typeface="Verdana" pitchFamily="34" charset="0"/>
            </a:endParaRPr>
          </a:p>
        </p:txBody>
      </p:sp>
      <p:sp>
        <p:nvSpPr>
          <p:cNvPr id="197636" name="Text Box 4"/>
          <p:cNvSpPr txBox="1">
            <a:spLocks noChangeArrowheads="1"/>
          </p:cNvSpPr>
          <p:nvPr/>
        </p:nvSpPr>
        <p:spPr bwMode="auto">
          <a:xfrm>
            <a:off x="500034" y="2285992"/>
            <a:ext cx="8382000" cy="4185761"/>
          </a:xfrm>
          <a:prstGeom prst="rect">
            <a:avLst/>
          </a:prstGeom>
          <a:noFill/>
          <a:ln w="9525">
            <a:noFill/>
            <a:miter lim="800000"/>
            <a:headEnd/>
            <a:tailEnd/>
          </a:ln>
          <a:effectLst/>
        </p:spPr>
        <p:txBody>
          <a:bodyPr>
            <a:spAutoFit/>
          </a:bodyPr>
          <a:lstStyle/>
          <a:p>
            <a:pPr>
              <a:spcBef>
                <a:spcPct val="50000"/>
              </a:spcBef>
              <a:buNone/>
            </a:pPr>
            <a:r>
              <a:rPr lang="en-US" altLang="zh-CN" sz="2800" dirty="0">
                <a:latin typeface="Verdana" pitchFamily="34" charset="0"/>
              </a:rPr>
              <a:t>1</a:t>
            </a:r>
            <a:r>
              <a:rPr lang="zh-CN" altLang="en-US" sz="2800" dirty="0">
                <a:latin typeface="Verdana" pitchFamily="34" charset="0"/>
              </a:rPr>
              <a:t>、在</a:t>
            </a:r>
            <a:r>
              <a:rPr lang="en-US" altLang="zh-CN" sz="2800" dirty="0">
                <a:latin typeface="Verdana" pitchFamily="34" charset="0"/>
              </a:rPr>
              <a:t>NFA M</a:t>
            </a:r>
            <a:r>
              <a:rPr lang="zh-CN" altLang="en-US" sz="2800" dirty="0">
                <a:latin typeface="Verdana" pitchFamily="34" charset="0"/>
              </a:rPr>
              <a:t>上构造正规式</a:t>
            </a:r>
            <a:r>
              <a:rPr lang="en-US" altLang="zh-CN" sz="2800" dirty="0">
                <a:latin typeface="Verdana" pitchFamily="34" charset="0"/>
              </a:rPr>
              <a:t>R</a:t>
            </a:r>
            <a:r>
              <a:rPr lang="zh-CN" altLang="en-US" sz="2800" dirty="0">
                <a:latin typeface="Verdana" pitchFamily="34" charset="0"/>
              </a:rPr>
              <a:t>。即从</a:t>
            </a:r>
            <a:r>
              <a:rPr lang="en-US" altLang="zh-CN" sz="2800" dirty="0">
                <a:latin typeface="Verdana" pitchFamily="34" charset="0"/>
              </a:rPr>
              <a:t>L(M) </a:t>
            </a:r>
            <a:r>
              <a:rPr lang="en-US" altLang="zh-CN" sz="2800" dirty="0">
                <a:latin typeface="Verdana" pitchFamily="34" charset="0"/>
                <a:sym typeface="Symbol" pitchFamily="18" charset="2"/>
              </a:rPr>
              <a:t></a:t>
            </a:r>
            <a:r>
              <a:rPr lang="en-US" altLang="zh-CN" sz="2800" dirty="0">
                <a:latin typeface="Verdana" pitchFamily="34" charset="0"/>
              </a:rPr>
              <a:t> L(R</a:t>
            </a:r>
            <a:r>
              <a:rPr lang="zh-CN" altLang="en-US" sz="2800" dirty="0">
                <a:latin typeface="Verdana" pitchFamily="34" charset="0"/>
              </a:rPr>
              <a:t>）</a:t>
            </a:r>
          </a:p>
          <a:p>
            <a:pPr>
              <a:spcBef>
                <a:spcPct val="50000"/>
              </a:spcBef>
            </a:pPr>
            <a:r>
              <a:rPr lang="zh-CN" altLang="en-US" sz="2800" dirty="0">
                <a:latin typeface="Verdana" pitchFamily="34" charset="0"/>
              </a:rPr>
              <a:t>方法：在每一条弧上用一个正规式作标记</a:t>
            </a:r>
            <a:r>
              <a:rPr lang="zh-CN" altLang="en-US" sz="2800" dirty="0" smtClean="0">
                <a:latin typeface="Verdana" pitchFamily="34" charset="0"/>
              </a:rPr>
              <a:t>。</a:t>
            </a:r>
            <a:endParaRPr lang="en-US" altLang="zh-CN" sz="2800" dirty="0" smtClean="0">
              <a:latin typeface="Verdana" pitchFamily="34" charset="0"/>
            </a:endParaRPr>
          </a:p>
          <a:p>
            <a:pPr>
              <a:spcBef>
                <a:spcPct val="50000"/>
              </a:spcBef>
            </a:pPr>
            <a:r>
              <a:rPr lang="zh-CN" altLang="en-US" sz="2800" dirty="0" smtClean="0">
                <a:latin typeface="Verdana" pitchFamily="34" charset="0"/>
              </a:rPr>
              <a:t>第一步：在</a:t>
            </a:r>
            <a:r>
              <a:rPr lang="en-US" altLang="zh-CN" sz="2800" dirty="0" smtClean="0">
                <a:latin typeface="Verdana" pitchFamily="34" charset="0"/>
              </a:rPr>
              <a:t>M</a:t>
            </a:r>
            <a:r>
              <a:rPr lang="zh-CN" altLang="en-US" sz="2800" dirty="0" smtClean="0">
                <a:latin typeface="Verdana" pitchFamily="34" charset="0"/>
              </a:rPr>
              <a:t>状态转换图上加两个结点，一个为</a:t>
            </a:r>
            <a:r>
              <a:rPr lang="en-US" altLang="zh-CN" sz="2800" dirty="0" smtClean="0">
                <a:latin typeface="Verdana" pitchFamily="34" charset="0"/>
              </a:rPr>
              <a:t>x</a:t>
            </a:r>
            <a:r>
              <a:rPr lang="zh-CN" altLang="en-US" sz="2800" dirty="0" smtClean="0">
                <a:latin typeface="Verdana" pitchFamily="34" charset="0"/>
              </a:rPr>
              <a:t>结点，一个为</a:t>
            </a:r>
            <a:r>
              <a:rPr lang="en-US" altLang="zh-CN" sz="2800" dirty="0" smtClean="0">
                <a:latin typeface="Verdana" pitchFamily="34" charset="0"/>
              </a:rPr>
              <a:t>y</a:t>
            </a:r>
            <a:r>
              <a:rPr lang="zh-CN" altLang="en-US" sz="2800" dirty="0" smtClean="0">
                <a:latin typeface="Verdana" pitchFamily="34" charset="0"/>
              </a:rPr>
              <a:t>结点。从</a:t>
            </a:r>
            <a:r>
              <a:rPr lang="en-US" altLang="zh-CN" sz="2800" dirty="0" smtClean="0">
                <a:latin typeface="Verdana" pitchFamily="34" charset="0"/>
              </a:rPr>
              <a:t>x</a:t>
            </a:r>
            <a:r>
              <a:rPr lang="zh-CN" altLang="en-US" sz="2800" dirty="0" smtClean="0">
                <a:latin typeface="Verdana" pitchFamily="34" charset="0"/>
              </a:rPr>
              <a:t>结点用</a:t>
            </a:r>
            <a:r>
              <a:rPr lang="zh-CN" altLang="en-US" sz="2800" dirty="0" smtClean="0">
                <a:latin typeface="Verdana" pitchFamily="34" charset="0"/>
                <a:sym typeface="Symbol"/>
              </a:rPr>
              <a:t>弧连接到</a:t>
            </a:r>
            <a:r>
              <a:rPr lang="en-US" altLang="zh-CN" sz="2800" dirty="0" smtClean="0">
                <a:latin typeface="Verdana" pitchFamily="34" charset="0"/>
                <a:sym typeface="Symbol"/>
              </a:rPr>
              <a:t>M</a:t>
            </a:r>
            <a:r>
              <a:rPr lang="zh-CN" altLang="en-US" sz="2800" dirty="0" smtClean="0">
                <a:latin typeface="Verdana" pitchFamily="34" charset="0"/>
                <a:sym typeface="Symbol"/>
              </a:rPr>
              <a:t>的所有初态结点，从</a:t>
            </a:r>
            <a:r>
              <a:rPr lang="en-US" altLang="zh-CN" sz="2800" dirty="0" smtClean="0">
                <a:latin typeface="Verdana" pitchFamily="34" charset="0"/>
                <a:sym typeface="Symbol"/>
              </a:rPr>
              <a:t>M</a:t>
            </a:r>
            <a:r>
              <a:rPr lang="zh-CN" altLang="en-US" sz="2800" dirty="0" smtClean="0">
                <a:latin typeface="Verdana" pitchFamily="34" charset="0"/>
                <a:sym typeface="Symbol"/>
              </a:rPr>
              <a:t>的所有终态结点用弧连接到</a:t>
            </a:r>
            <a:r>
              <a:rPr lang="en-US" altLang="zh-CN" sz="2800" dirty="0" smtClean="0">
                <a:latin typeface="Verdana" pitchFamily="34" charset="0"/>
                <a:sym typeface="Symbol"/>
              </a:rPr>
              <a:t>y</a:t>
            </a:r>
            <a:r>
              <a:rPr lang="zh-CN" altLang="en-US" sz="2800" dirty="0" smtClean="0">
                <a:latin typeface="Verdana" pitchFamily="34" charset="0"/>
                <a:sym typeface="Symbol"/>
              </a:rPr>
              <a:t>结点。形成一个与</a:t>
            </a:r>
            <a:r>
              <a:rPr lang="en-US" altLang="zh-CN" sz="2800" dirty="0" smtClean="0">
                <a:latin typeface="Verdana" pitchFamily="34" charset="0"/>
                <a:sym typeface="Symbol"/>
              </a:rPr>
              <a:t>M</a:t>
            </a:r>
            <a:r>
              <a:rPr lang="zh-CN" altLang="en-US" sz="2800" dirty="0" smtClean="0">
                <a:latin typeface="Verdana" pitchFamily="34" charset="0"/>
                <a:sym typeface="Symbol"/>
              </a:rPr>
              <a:t>等价的</a:t>
            </a:r>
            <a:r>
              <a:rPr lang="en-US" altLang="zh-CN" sz="2800" dirty="0" smtClean="0">
                <a:latin typeface="Verdana" pitchFamily="34" charset="0"/>
                <a:sym typeface="Symbol"/>
              </a:rPr>
              <a:t>M</a:t>
            </a:r>
            <a:r>
              <a:rPr lang="zh-CN" altLang="en-US" sz="2800" dirty="0" smtClean="0">
                <a:latin typeface="Verdana" pitchFamily="34" charset="0"/>
                <a:sym typeface="Symbol"/>
              </a:rPr>
              <a:t>，</a:t>
            </a:r>
            <a:r>
              <a:rPr lang="en-US" altLang="zh-CN" sz="2800" dirty="0" smtClean="0">
                <a:latin typeface="Verdana" pitchFamily="34" charset="0"/>
                <a:sym typeface="Symbol"/>
              </a:rPr>
              <a:t>M</a:t>
            </a:r>
            <a:r>
              <a:rPr lang="zh-CN" altLang="en-US" sz="2800" dirty="0" smtClean="0">
                <a:latin typeface="Verdana" pitchFamily="34" charset="0"/>
                <a:sym typeface="Symbol"/>
              </a:rPr>
              <a:t>只有一个初态</a:t>
            </a:r>
            <a:r>
              <a:rPr lang="en-US" altLang="zh-CN" sz="2800" dirty="0" smtClean="0">
                <a:latin typeface="Verdana" pitchFamily="34" charset="0"/>
                <a:sym typeface="Symbol"/>
              </a:rPr>
              <a:t>x</a:t>
            </a:r>
            <a:r>
              <a:rPr lang="zh-CN" altLang="en-US" sz="2800" dirty="0" smtClean="0">
                <a:latin typeface="Verdana" pitchFamily="34" charset="0"/>
                <a:sym typeface="Symbol"/>
              </a:rPr>
              <a:t>和一个终态</a:t>
            </a:r>
            <a:r>
              <a:rPr lang="en-US" altLang="zh-CN" sz="2800" dirty="0" smtClean="0">
                <a:latin typeface="Verdana" pitchFamily="34" charset="0"/>
                <a:sym typeface="Symbol"/>
              </a:rPr>
              <a:t>y</a:t>
            </a:r>
            <a:r>
              <a:rPr lang="zh-CN" altLang="en-US" sz="2800" dirty="0" smtClean="0">
                <a:latin typeface="Verdana" pitchFamily="34" charset="0"/>
                <a:sym typeface="Symbol"/>
              </a:rPr>
              <a:t>。</a:t>
            </a:r>
            <a:endParaRPr lang="zh-CN" altLang="en-US" sz="2800" dirty="0">
              <a:latin typeface="Verdana" pitchFamily="34" charset="0"/>
            </a:endParaRPr>
          </a:p>
          <a:p>
            <a:pPr>
              <a:spcBef>
                <a:spcPct val="50000"/>
              </a:spcBef>
            </a:pPr>
            <a:r>
              <a:rPr lang="zh-CN" altLang="en-US" sz="2800" dirty="0" smtClean="0">
                <a:latin typeface="Verdana" pitchFamily="34" charset="0"/>
              </a:rPr>
              <a:t>第二步，消去</a:t>
            </a:r>
            <a:r>
              <a:rPr lang="en-US" altLang="zh-CN" sz="2800" dirty="0" smtClean="0">
                <a:latin typeface="Verdana" pitchFamily="34" charset="0"/>
              </a:rPr>
              <a:t>M</a:t>
            </a:r>
            <a:r>
              <a:rPr lang="en-US" altLang="zh-CN" sz="2800" dirty="0" smtClean="0">
                <a:latin typeface="Verdana" pitchFamily="34" charset="0"/>
                <a:sym typeface="Symbol"/>
              </a:rPr>
              <a:t></a:t>
            </a:r>
            <a:r>
              <a:rPr lang="zh-CN" altLang="en-US" sz="2800" dirty="0" smtClean="0">
                <a:latin typeface="Verdana" pitchFamily="34" charset="0"/>
                <a:sym typeface="Symbol"/>
              </a:rPr>
              <a:t>中的所有结点。</a:t>
            </a:r>
            <a:r>
              <a:rPr lang="zh-CN" altLang="en-US" sz="2800" dirty="0" smtClean="0">
                <a:latin typeface="Verdana" pitchFamily="34" charset="0"/>
              </a:rPr>
              <a:t>规则</a:t>
            </a:r>
            <a:r>
              <a:rPr lang="zh-CN" altLang="en-US" sz="2800" dirty="0">
                <a:latin typeface="Verdana" pitchFamily="34" charset="0"/>
              </a:rPr>
              <a:t>如下：</a:t>
            </a:r>
          </a:p>
        </p:txBody>
      </p:sp>
    </p:spTree>
  </p:cSld>
  <p:clrMapOvr>
    <a:masterClrMapping/>
  </p:clrMapOvr>
  <p:transition spd="med">
    <p:wipe dir="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jpg"/>
          <p:cNvPicPr>
            <a:picLocks noChangeAspect="1"/>
          </p:cNvPicPr>
          <p:nvPr/>
        </p:nvPicPr>
        <p:blipFill>
          <a:blip r:embed="rId2"/>
          <a:stretch>
            <a:fillRect/>
          </a:stretch>
        </p:blipFill>
        <p:spPr>
          <a:xfrm>
            <a:off x="571472" y="1142984"/>
            <a:ext cx="8156448" cy="4639056"/>
          </a:xfrm>
          <a:prstGeom prst="rect">
            <a:avLst/>
          </a:prstGeom>
        </p:spPr>
      </p:pic>
    </p:spTree>
  </p:cSld>
  <p:clrMapOvr>
    <a:masterClrMapping/>
  </p:clrMapOvr>
  <p:transition spd="med" advClick="0">
    <p:wipe dir="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Text Box 3"/>
          <p:cNvSpPr txBox="1">
            <a:spLocks noChangeArrowheads="1"/>
          </p:cNvSpPr>
          <p:nvPr/>
        </p:nvSpPr>
        <p:spPr bwMode="auto">
          <a:xfrm>
            <a:off x="714348" y="1357298"/>
            <a:ext cx="5105400" cy="1801813"/>
          </a:xfrm>
          <a:prstGeom prst="rect">
            <a:avLst/>
          </a:prstGeom>
          <a:noFill/>
          <a:ln w="9525">
            <a:noFill/>
            <a:miter lim="800000"/>
            <a:headEnd/>
            <a:tailEnd/>
          </a:ln>
          <a:effectLst/>
        </p:spPr>
        <p:txBody>
          <a:bodyPr>
            <a:spAutoFit/>
          </a:bodyPr>
          <a:lstStyle/>
          <a:p>
            <a:pPr>
              <a:spcBef>
                <a:spcPct val="50000"/>
              </a:spcBef>
              <a:buNone/>
            </a:pPr>
            <a:r>
              <a:rPr lang="zh-CN" altLang="en-US" sz="2800" u="sng" dirty="0">
                <a:solidFill>
                  <a:schemeClr val="accent5">
                    <a:lumMod val="10000"/>
                  </a:schemeClr>
                </a:solidFill>
                <a:latin typeface="Verdana" pitchFamily="34" charset="0"/>
              </a:rPr>
              <a:t>例</a:t>
            </a:r>
            <a:r>
              <a:rPr lang="en-US" altLang="zh-CN" sz="2800" u="sng" dirty="0">
                <a:solidFill>
                  <a:schemeClr val="accent5">
                    <a:lumMod val="10000"/>
                  </a:schemeClr>
                </a:solidFill>
                <a:latin typeface="Verdana" pitchFamily="34" charset="0"/>
              </a:rPr>
              <a:t>1: L(</a:t>
            </a:r>
            <a:r>
              <a:rPr lang="en-US" altLang="zh-CN" sz="2800" u="sng" dirty="0">
                <a:solidFill>
                  <a:schemeClr val="accent5">
                    <a:lumMod val="10000"/>
                  </a:schemeClr>
                </a:solidFill>
                <a:latin typeface="Verdana" pitchFamily="34" charset="0"/>
                <a:sym typeface="Wingdings" pitchFamily="2" charset="2"/>
              </a:rPr>
              <a:t>M)</a:t>
            </a:r>
            <a:r>
              <a:rPr lang="zh-CN" altLang="en-US" sz="2800" u="sng" dirty="0">
                <a:solidFill>
                  <a:schemeClr val="accent5">
                    <a:lumMod val="10000"/>
                  </a:schemeClr>
                </a:solidFill>
                <a:latin typeface="Verdana" pitchFamily="34" charset="0"/>
                <a:sym typeface="Wingdings" pitchFamily="2" charset="2"/>
              </a:rPr>
              <a:t>如下图：</a:t>
            </a:r>
          </a:p>
          <a:p>
            <a:pPr>
              <a:spcBef>
                <a:spcPct val="50000"/>
              </a:spcBef>
              <a:buNone/>
            </a:pPr>
            <a:r>
              <a:rPr lang="zh-CN" altLang="en-US" sz="2800" u="sng" dirty="0">
                <a:solidFill>
                  <a:schemeClr val="accent5">
                    <a:lumMod val="10000"/>
                  </a:schemeClr>
                </a:solidFill>
                <a:latin typeface="Verdana" pitchFamily="34" charset="0"/>
                <a:sym typeface="Wingdings" pitchFamily="2" charset="2"/>
              </a:rPr>
              <a:t>求正规式</a:t>
            </a:r>
            <a:r>
              <a:rPr lang="en-US" altLang="zh-CN" sz="2800" u="sng" dirty="0">
                <a:solidFill>
                  <a:schemeClr val="accent5">
                    <a:lumMod val="10000"/>
                  </a:schemeClr>
                </a:solidFill>
                <a:latin typeface="Verdana" pitchFamily="34" charset="0"/>
                <a:sym typeface="Wingdings" pitchFamily="2" charset="2"/>
              </a:rPr>
              <a:t>R</a:t>
            </a:r>
            <a:r>
              <a:rPr lang="zh-CN" altLang="en-US" sz="2800" u="sng" dirty="0">
                <a:solidFill>
                  <a:schemeClr val="accent5">
                    <a:lumMod val="10000"/>
                  </a:schemeClr>
                </a:solidFill>
                <a:latin typeface="Verdana" pitchFamily="34" charset="0"/>
                <a:sym typeface="Wingdings" pitchFamily="2" charset="2"/>
              </a:rPr>
              <a:t>，使</a:t>
            </a:r>
            <a:r>
              <a:rPr lang="en-US" altLang="zh-CN" sz="2800" u="sng" dirty="0">
                <a:solidFill>
                  <a:schemeClr val="accent5">
                    <a:lumMod val="10000"/>
                  </a:schemeClr>
                </a:solidFill>
                <a:latin typeface="Verdana" pitchFamily="34" charset="0"/>
                <a:sym typeface="Wingdings" pitchFamily="2" charset="2"/>
              </a:rPr>
              <a:t>L(R)=L(M).</a:t>
            </a:r>
          </a:p>
          <a:p>
            <a:pPr>
              <a:spcBef>
                <a:spcPct val="50000"/>
              </a:spcBef>
            </a:pPr>
            <a:r>
              <a:rPr lang="zh-CN" altLang="en-US" sz="2800" dirty="0">
                <a:latin typeface="Verdana" pitchFamily="34" charset="0"/>
                <a:sym typeface="Wingdings" pitchFamily="2" charset="2"/>
              </a:rPr>
              <a:t>解：</a:t>
            </a:r>
            <a:endParaRPr lang="zh-CN" altLang="en-US" sz="2800" dirty="0">
              <a:latin typeface="Verdana" pitchFamily="34" charset="0"/>
            </a:endParaRPr>
          </a:p>
        </p:txBody>
      </p:sp>
      <p:pic>
        <p:nvPicPr>
          <p:cNvPr id="14" name="图片 13" descr="图片2.jpg"/>
          <p:cNvPicPr>
            <a:picLocks noChangeAspect="1"/>
          </p:cNvPicPr>
          <p:nvPr/>
        </p:nvPicPr>
        <p:blipFill>
          <a:blip r:embed="rId2"/>
          <a:stretch>
            <a:fillRect/>
          </a:stretch>
        </p:blipFill>
        <p:spPr>
          <a:xfrm>
            <a:off x="5072066" y="3429000"/>
            <a:ext cx="3322320" cy="1658112"/>
          </a:xfrm>
          <a:prstGeom prst="rect">
            <a:avLst/>
          </a:prstGeom>
        </p:spPr>
      </p:pic>
    </p:spTree>
  </p:cSld>
  <p:clrMapOvr>
    <a:masterClrMapping/>
  </p:clrMapOvr>
  <p:transition spd="med">
    <p:wipe dir="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4.gif"/>
          <p:cNvPicPr>
            <a:picLocks noChangeAspect="1"/>
          </p:cNvPicPr>
          <p:nvPr/>
        </p:nvPicPr>
        <p:blipFill>
          <a:blip r:embed="rId2"/>
          <a:stretch>
            <a:fillRect/>
          </a:stretch>
        </p:blipFill>
        <p:spPr>
          <a:xfrm>
            <a:off x="642910" y="785794"/>
            <a:ext cx="7786742" cy="5880148"/>
          </a:xfrm>
          <a:prstGeom prst="rect">
            <a:avLst/>
          </a:prstGeom>
        </p:spPr>
      </p:pic>
    </p:spTree>
  </p:cSld>
  <p:clrMapOvr>
    <a:masterClrMapping/>
  </p:clrMapOvr>
  <p:transition spd="med" advClick="0">
    <p:wipe dir="r"/>
  </p:transition>
</p:sld>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 typeface="Wingdings" pitchFamily="2" charset="2"/>
          <a:buChar char="²"/>
          <a:tabLst/>
          <a:defRPr kumimoji="1" sz="3200" b="1" i="0" u="none" strike="noStrike" cap="none" normalizeH="0" baseline="0" smtClean="0">
            <a:ln>
              <a:noFill/>
            </a:ln>
            <a:solidFill>
              <a:srgbClr val="333399"/>
            </a:solidFill>
            <a:effectLst/>
            <a:latin typeface="Arial" pitchFamily="34" charset="0"/>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 typeface="Wingdings" pitchFamily="2" charset="2"/>
          <a:buChar char="²"/>
          <a:tabLst/>
          <a:defRPr kumimoji="1" lang="zh-CN" altLang="en-US" sz="3200" b="1" i="0" u="none" strike="noStrike" cap="none" normalizeH="0" baseline="0" smtClean="0">
            <a:ln>
              <a:noFill/>
            </a:ln>
            <a:solidFill>
              <a:srgbClr val="333399"/>
            </a:solidFill>
            <a:effectLst/>
            <a:latin typeface="Arial" pitchFamily="34" charset="0"/>
            <a:ea typeface="楷体_GB2312" pitchFamily="49"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Designs\Capsules.pot</Template>
  <TotalTime>20567</TotalTime>
  <Words>6002</Words>
  <Application>Microsoft Office PowerPoint</Application>
  <PresentationFormat>全屏显示(4:3)</PresentationFormat>
  <Paragraphs>1053</Paragraphs>
  <Slides>125</Slides>
  <Notes>0</Notes>
  <HiddenSlides>0</HiddenSlides>
  <MMClips>0</MMClips>
  <ScaleCrop>false</ScaleCrop>
  <HeadingPairs>
    <vt:vector size="6" baseType="variant">
      <vt:variant>
        <vt:lpstr>主题</vt:lpstr>
      </vt:variant>
      <vt:variant>
        <vt:i4>1</vt:i4>
      </vt:variant>
      <vt:variant>
        <vt:lpstr>嵌入 OLE 服务器</vt:lpstr>
      </vt:variant>
      <vt:variant>
        <vt:i4>7</vt:i4>
      </vt:variant>
      <vt:variant>
        <vt:lpstr>幻灯片标题</vt:lpstr>
      </vt:variant>
      <vt:variant>
        <vt:i4>125</vt:i4>
      </vt:variant>
    </vt:vector>
  </HeadingPairs>
  <TitlesOfParts>
    <vt:vector size="133" baseType="lpstr">
      <vt:lpstr>Capsules</vt:lpstr>
      <vt:lpstr>Visio</vt:lpstr>
      <vt:lpstr>Clip</vt:lpstr>
      <vt:lpstr>VISIO</vt:lpstr>
      <vt:lpstr>工作表</vt:lpstr>
      <vt:lpstr>文档</vt:lpstr>
      <vt:lpstr>图像文档</vt:lpstr>
      <vt:lpstr>位图图像</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正规式</vt:lpstr>
      <vt:lpstr>幻灯片 13</vt:lpstr>
      <vt:lpstr> 正规式中的符号 </vt:lpstr>
      <vt:lpstr>例子</vt:lpstr>
      <vt:lpstr> </vt:lpstr>
      <vt:lpstr> </vt:lpstr>
      <vt:lpstr>幻灯片 18</vt:lpstr>
      <vt:lpstr>幻灯片 19</vt:lpstr>
      <vt:lpstr>幻灯片 20</vt:lpstr>
      <vt:lpstr>关于有穷自动机我们将讨论如下题目</vt:lpstr>
      <vt:lpstr>幻灯片 22</vt:lpstr>
      <vt:lpstr>确定的有穷自动机DFA</vt:lpstr>
      <vt:lpstr>DFA定义</vt:lpstr>
      <vt:lpstr>幻灯片 25</vt:lpstr>
      <vt:lpstr>一个DFA 的例子：</vt:lpstr>
      <vt:lpstr>幻灯片 27</vt:lpstr>
      <vt:lpstr> DFA 的状态图表示</vt:lpstr>
      <vt:lpstr>幻灯片 29</vt:lpstr>
      <vt:lpstr>DFA 的矩阵表示</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  为了说明DFA如何作为一种识别机制,我们还要理解下面的定义  </vt:lpstr>
      <vt:lpstr>幻灯片 50</vt:lpstr>
      <vt:lpstr>幻灯片 51</vt:lpstr>
      <vt:lpstr>幻灯片 52</vt:lpstr>
      <vt:lpstr> </vt:lpstr>
      <vt:lpstr>幻灯片 54</vt:lpstr>
      <vt:lpstr>幻灯片 55</vt:lpstr>
      <vt:lpstr>不确定的有穷自动机NFA</vt:lpstr>
      <vt:lpstr>幻灯片 57</vt:lpstr>
      <vt:lpstr> </vt:lpstr>
      <vt:lpstr>矩阵表示</vt:lpstr>
      <vt:lpstr>幻灯片 60</vt:lpstr>
      <vt:lpstr>幻灯片 61</vt:lpstr>
      <vt:lpstr>f为K * 到K的子集（2 K）的一种映射</vt:lpstr>
      <vt:lpstr>有如下定理:</vt:lpstr>
      <vt:lpstr>类似DFA, 对NFA M=K，，f，S，Z也有如下定义</vt:lpstr>
      <vt:lpstr>  ∑*上的符号串t被NFA M接受也可以这样理解 </vt:lpstr>
      <vt:lpstr>幻灯片 66</vt:lpstr>
      <vt:lpstr>幻灯片 67</vt:lpstr>
      <vt:lpstr> </vt:lpstr>
      <vt:lpstr>(0|1)*(000|111)(0|1) *</vt:lpstr>
      <vt:lpstr>幻灯片 70</vt:lpstr>
      <vt:lpstr>幻灯片 71</vt:lpstr>
      <vt:lpstr> 定义对状态集合I的几个有关运算： </vt:lpstr>
      <vt:lpstr>状态集合I的有关运算的例子</vt:lpstr>
      <vt:lpstr>  NFA确定化算法:</vt:lpstr>
      <vt:lpstr>幻灯片 75</vt:lpstr>
      <vt:lpstr>幻灯片 76</vt:lpstr>
      <vt:lpstr>幻灯片 77</vt:lpstr>
      <vt:lpstr>  NFA的确定化 </vt:lpstr>
      <vt:lpstr>幻灯片 79</vt:lpstr>
      <vt:lpstr>  等价的DFA</vt:lpstr>
      <vt:lpstr>确定有穷自动机的化简 </vt:lpstr>
      <vt:lpstr>幻灯片 82</vt:lpstr>
      <vt:lpstr>幻灯片 83</vt:lpstr>
      <vt:lpstr>幻灯片 84</vt:lpstr>
      <vt:lpstr>幻灯片 85</vt:lpstr>
      <vt:lpstr>  C和D同是终态,读入a到达C和F, C和F同是终态, C和F读入a都到达C,读入b都到达E. C和D等价</vt:lpstr>
      <vt:lpstr>最小状态DFA</vt:lpstr>
      <vt:lpstr>“分割法”</vt:lpstr>
      <vt:lpstr>幻灯片 89</vt:lpstr>
      <vt:lpstr>幻灯片 90</vt:lpstr>
      <vt:lpstr>幻灯片 91</vt:lpstr>
      <vt:lpstr>幻灯片 92</vt:lpstr>
      <vt:lpstr>幻灯片 93</vt:lpstr>
      <vt:lpstr>幻灯片 94</vt:lpstr>
      <vt:lpstr>词法分析程序的自动构造</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lpstr>幻灯片 115</vt:lpstr>
      <vt:lpstr>幻灯片 116</vt:lpstr>
      <vt:lpstr>  Flex简介 </vt:lpstr>
      <vt:lpstr>Flex源文件格式</vt:lpstr>
      <vt:lpstr> 定义部分</vt:lpstr>
      <vt:lpstr>幻灯片 120</vt:lpstr>
      <vt:lpstr>规则部分</vt:lpstr>
      <vt:lpstr>用户附加C语言部份</vt:lpstr>
      <vt:lpstr>Flex词法分析产生器实现原理</vt:lpstr>
      <vt:lpstr>flex词法分析产生器实现原理</vt:lpstr>
      <vt:lpstr>本章总结</vt:lpstr>
    </vt:vector>
  </TitlesOfParts>
  <Company>wyy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dc:creator>
  <cp:lastModifiedBy>wzz</cp:lastModifiedBy>
  <cp:revision>896</cp:revision>
  <dcterms:created xsi:type="dcterms:W3CDTF">2002-02-03T03:17:28Z</dcterms:created>
  <dcterms:modified xsi:type="dcterms:W3CDTF">2017-10-23T08:08:23Z</dcterms:modified>
</cp:coreProperties>
</file>