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256" r:id="rId2"/>
    <p:sldId id="927" r:id="rId3"/>
    <p:sldId id="928" r:id="rId4"/>
    <p:sldId id="929" r:id="rId5"/>
    <p:sldId id="930" r:id="rId6"/>
    <p:sldId id="527" r:id="rId7"/>
    <p:sldId id="805" r:id="rId8"/>
    <p:sldId id="806" r:id="rId9"/>
    <p:sldId id="807" r:id="rId10"/>
    <p:sldId id="808" r:id="rId11"/>
    <p:sldId id="809" r:id="rId12"/>
    <p:sldId id="810" r:id="rId13"/>
    <p:sldId id="811" r:id="rId14"/>
    <p:sldId id="812" r:id="rId15"/>
    <p:sldId id="761" r:id="rId16"/>
    <p:sldId id="873" r:id="rId17"/>
    <p:sldId id="874" r:id="rId18"/>
    <p:sldId id="734" r:id="rId19"/>
    <p:sldId id="876" r:id="rId20"/>
    <p:sldId id="875" r:id="rId21"/>
    <p:sldId id="877" r:id="rId22"/>
    <p:sldId id="878" r:id="rId23"/>
    <p:sldId id="879" r:id="rId24"/>
    <p:sldId id="880" r:id="rId25"/>
    <p:sldId id="649" r:id="rId26"/>
    <p:sldId id="882" r:id="rId27"/>
    <p:sldId id="883" r:id="rId28"/>
    <p:sldId id="887" r:id="rId29"/>
    <p:sldId id="277" r:id="rId30"/>
  </p:sldIdLst>
  <p:sldSz cx="9144000" cy="6858000" type="screen4x3"/>
  <p:notesSz cx="6645275" cy="9779000"/>
  <p:defaultTextStyle>
    <a:defPPr>
      <a:defRPr lang="zh-CN"/>
    </a:defPPr>
    <a:lvl1pPr algn="l" rtl="0" fontAlgn="base">
      <a:lnSpc>
        <a:spcPct val="80000"/>
      </a:lnSpc>
      <a:spcBef>
        <a:spcPct val="50000"/>
      </a:spcBef>
      <a:spcAft>
        <a:spcPct val="0"/>
      </a:spcAft>
      <a:defRPr kumimoji="1" sz="2800" b="1" kern="1200">
        <a:solidFill>
          <a:srgbClr val="333399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lnSpc>
        <a:spcPct val="80000"/>
      </a:lnSpc>
      <a:spcBef>
        <a:spcPct val="50000"/>
      </a:spcBef>
      <a:spcAft>
        <a:spcPct val="0"/>
      </a:spcAft>
      <a:defRPr kumimoji="1" sz="2800" b="1" kern="1200">
        <a:solidFill>
          <a:srgbClr val="333399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lnSpc>
        <a:spcPct val="80000"/>
      </a:lnSpc>
      <a:spcBef>
        <a:spcPct val="50000"/>
      </a:spcBef>
      <a:spcAft>
        <a:spcPct val="0"/>
      </a:spcAft>
      <a:defRPr kumimoji="1" sz="2800" b="1" kern="1200">
        <a:solidFill>
          <a:srgbClr val="333399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lnSpc>
        <a:spcPct val="80000"/>
      </a:lnSpc>
      <a:spcBef>
        <a:spcPct val="50000"/>
      </a:spcBef>
      <a:spcAft>
        <a:spcPct val="0"/>
      </a:spcAft>
      <a:defRPr kumimoji="1" sz="2800" b="1" kern="1200">
        <a:solidFill>
          <a:srgbClr val="333399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lnSpc>
        <a:spcPct val="80000"/>
      </a:lnSpc>
      <a:spcBef>
        <a:spcPct val="50000"/>
      </a:spcBef>
      <a:spcAft>
        <a:spcPct val="0"/>
      </a:spcAft>
      <a:defRPr kumimoji="1" sz="2800" b="1" kern="1200">
        <a:solidFill>
          <a:srgbClr val="333399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rgbClr val="333399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rgbClr val="333399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rgbClr val="333399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rgbClr val="333399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00FF00"/>
    <a:srgbClr val="990099"/>
    <a:srgbClr val="333399"/>
    <a:srgbClr val="008000"/>
    <a:srgbClr val="5F5F5F"/>
    <a:srgbClr val="9900CC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1690" autoAdjust="0"/>
    <p:restoredTop sz="98358" autoAdjust="0"/>
  </p:normalViewPr>
  <p:slideViewPr>
    <p:cSldViewPr>
      <p:cViewPr varScale="1">
        <p:scale>
          <a:sx n="60" d="100"/>
          <a:sy n="60" d="100"/>
        </p:scale>
        <p:origin x="-1603" y="-72"/>
      </p:cViewPr>
      <p:guideLst>
        <p:guide orient="horz" pos="4272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638" y="-84"/>
      </p:cViewPr>
      <p:guideLst>
        <p:guide orient="horz" pos="3080"/>
        <p:guide pos="209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3" tIns="45702" rIns="91403" bIns="45702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550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3" tIns="45702" rIns="91403" bIns="45702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005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3" tIns="45702" rIns="91403" bIns="45702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550" y="929005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3" tIns="45702" rIns="91403" bIns="45702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3BE2FC9-F3C9-4459-8392-25DA9AA51E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singhua.edu.cn/chn/index.ht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>
            <a:grpSpLocks/>
          </p:cNvGrpSpPr>
          <p:nvPr/>
        </p:nvGrpSpPr>
        <p:grpSpPr bwMode="auto">
          <a:xfrm>
            <a:off x="0" y="0"/>
            <a:ext cx="1476375" cy="6858000"/>
            <a:chOff x="0" y="0"/>
            <a:chExt cx="2016" cy="4320"/>
          </a:xfrm>
        </p:grpSpPr>
        <p:sp>
          <p:nvSpPr>
            <p:cNvPr id="1031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E6CCE6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E6CCE6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7" name="Line 1038"/>
          <p:cNvSpPr>
            <a:spLocks noChangeShapeType="1"/>
          </p:cNvSpPr>
          <p:nvPr/>
        </p:nvSpPr>
        <p:spPr bwMode="auto">
          <a:xfrm>
            <a:off x="1476375" y="981075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28" name="Picture 1039" descr="清华大学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380288" y="163513"/>
            <a:ext cx="1223962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Text Box 1040"/>
          <p:cNvSpPr txBox="1">
            <a:spLocks noChangeArrowheads="1"/>
          </p:cNvSpPr>
          <p:nvPr/>
        </p:nvSpPr>
        <p:spPr bwMode="auto">
          <a:xfrm>
            <a:off x="7235825" y="476250"/>
            <a:ext cx="180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0">
                <a:solidFill>
                  <a:srgbClr val="990099"/>
                </a:solidFill>
                <a:latin typeface="Comic Sans MS" pitchFamily="66" charset="0"/>
                <a:ea typeface="楷体_GB2312" pitchFamily="49" charset="-122"/>
                <a:cs typeface="Times New Roman" pitchFamily="18" charset="0"/>
              </a:rPr>
              <a:t>《</a:t>
            </a:r>
            <a:r>
              <a:rPr lang="zh-CN" altLang="en-US" sz="2000" b="0">
                <a:solidFill>
                  <a:srgbClr val="990099"/>
                </a:solidFill>
                <a:latin typeface="Comic Sans MS" pitchFamily="66" charset="0"/>
                <a:ea typeface="楷体_GB2312" pitchFamily="49" charset="-122"/>
                <a:cs typeface="Times New Roman" pitchFamily="18" charset="0"/>
              </a:rPr>
              <a:t>编译原理</a:t>
            </a:r>
            <a:r>
              <a:rPr lang="en-US" altLang="zh-CN" sz="2000" b="0">
                <a:solidFill>
                  <a:srgbClr val="990099"/>
                </a:solidFill>
                <a:latin typeface="Comic Sans MS" pitchFamily="66" charset="0"/>
                <a:ea typeface="楷体_GB2312" pitchFamily="49" charset="-122"/>
                <a:cs typeface="Times New Roman" pitchFamily="18" charset="0"/>
              </a:rPr>
              <a:t>》</a:t>
            </a:r>
          </a:p>
        </p:txBody>
      </p:sp>
      <p:sp>
        <p:nvSpPr>
          <p:cNvPr id="1030" name="AutoShape 1041"/>
          <p:cNvSpPr>
            <a:spLocks noChangeArrowheads="1"/>
          </p:cNvSpPr>
          <p:nvPr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zh-CN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>
    <p:wipe dir="r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4" name="Text Box 1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827088" y="1484313"/>
            <a:ext cx="68405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zh-CN" altLang="en-US" sz="3600" dirty="0" smtClean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代码优化</a:t>
            </a:r>
            <a:r>
              <a:rPr lang="zh-CN" altLang="en-US" sz="36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基础 </a:t>
            </a:r>
          </a:p>
        </p:txBody>
      </p:sp>
      <p:sp>
        <p:nvSpPr>
          <p:cNvPr id="2055" name="Rectangle 18"/>
          <p:cNvSpPr>
            <a:spLocks noChangeArrowheads="1"/>
          </p:cNvSpPr>
          <p:nvPr/>
        </p:nvSpPr>
        <p:spPr bwMode="auto">
          <a:xfrm>
            <a:off x="1479550" y="188913"/>
            <a:ext cx="2300288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4000" dirty="0" smtClean="0">
                <a:solidFill>
                  <a:srgbClr val="800080"/>
                </a:solidFill>
                <a:ea typeface="华文行楷" pitchFamily="2" charset="-122"/>
              </a:rPr>
              <a:t>第十章</a:t>
            </a:r>
            <a:endParaRPr lang="zh-CN" altLang="en-US" sz="4000" dirty="0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1524000" y="188913"/>
            <a:ext cx="4953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基本块、流图和循环</a:t>
            </a:r>
          </a:p>
        </p:txBody>
      </p:sp>
      <p:sp>
        <p:nvSpPr>
          <p:cNvPr id="9223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842963" y="1325563"/>
            <a:ext cx="51768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流图</a:t>
            </a:r>
            <a:endParaRPr lang="zh-CN" altLang="en-US" b="0">
              <a:ea typeface="楷体_GB2312" pitchFamily="49" charset="-122"/>
            </a:endParaRPr>
          </a:p>
        </p:txBody>
      </p:sp>
      <p:sp>
        <p:nvSpPr>
          <p:cNvPr id="9224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5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6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7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1066800" y="1905000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举例</a:t>
            </a: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9229" name="Rectangle 22"/>
          <p:cNvSpPr>
            <a:spLocks noChangeArrowheads="1"/>
          </p:cNvSpPr>
          <p:nvPr/>
        </p:nvSpPr>
        <p:spPr bwMode="auto">
          <a:xfrm>
            <a:off x="5715000" y="1981200"/>
            <a:ext cx="3124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>
                <a:cs typeface="Times New Roman" pitchFamily="18" charset="0"/>
              </a:rPr>
              <a:t>*(1)  read  x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>
                <a:cs typeface="Times New Roman" pitchFamily="18" charset="0"/>
              </a:rPr>
              <a:t>  (2</a:t>
            </a:r>
            <a:r>
              <a:rPr lang="en-US" altLang="zh-CN" sz="2400" b="0"/>
              <a:t>)  </a:t>
            </a:r>
            <a:r>
              <a:rPr lang="en-US" altLang="zh-CN" sz="2400" b="0">
                <a:cs typeface="Times New Roman" pitchFamily="18" charset="0"/>
              </a:rPr>
              <a:t>read y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>
                <a:cs typeface="Times New Roman" pitchFamily="18" charset="0"/>
              </a:rPr>
              <a:t>*(3)  r:=x mod y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>
                <a:cs typeface="Times New Roman" pitchFamily="18" charset="0"/>
              </a:rPr>
              <a:t>  (4)  if r=0 goto (8)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>
                <a:cs typeface="Times New Roman" pitchFamily="18" charset="0"/>
              </a:rPr>
              <a:t>*(5)  x:=y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>
                <a:cs typeface="Times New Roman" pitchFamily="18" charset="0"/>
              </a:rPr>
              <a:t>  (6)  y:=r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>
                <a:cs typeface="Times New Roman" pitchFamily="18" charset="0"/>
              </a:rPr>
              <a:t>  (7)  goto(3)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>
                <a:cs typeface="Times New Roman" pitchFamily="18" charset="0"/>
              </a:rPr>
              <a:t>*(8)  write y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>
                <a:cs typeface="Times New Roman" pitchFamily="18" charset="0"/>
              </a:rPr>
              <a:t>  (9)  return</a:t>
            </a:r>
          </a:p>
        </p:txBody>
      </p:sp>
      <p:sp>
        <p:nvSpPr>
          <p:cNvPr id="9230" name="Rectangle 23"/>
          <p:cNvSpPr>
            <a:spLocks noChangeArrowheads="1"/>
          </p:cNvSpPr>
          <p:nvPr/>
        </p:nvSpPr>
        <p:spPr bwMode="auto">
          <a:xfrm>
            <a:off x="2438400" y="2717800"/>
            <a:ext cx="1447800" cy="7112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 b="0">
                <a:cs typeface="Times New Roman" pitchFamily="18" charset="0"/>
              </a:rPr>
              <a:t>(1)  read  x (2</a:t>
            </a:r>
            <a:r>
              <a:rPr lang="en-US" altLang="zh-CN" sz="2000" b="0"/>
              <a:t>)  </a:t>
            </a:r>
            <a:r>
              <a:rPr lang="en-US" altLang="zh-CN" sz="2000" b="0">
                <a:cs typeface="Times New Roman" pitchFamily="18" charset="0"/>
              </a:rPr>
              <a:t>read  y</a:t>
            </a:r>
          </a:p>
        </p:txBody>
      </p:sp>
      <p:sp>
        <p:nvSpPr>
          <p:cNvPr id="9231" name="Rectangle 24"/>
          <p:cNvSpPr>
            <a:spLocks noChangeArrowheads="1"/>
          </p:cNvSpPr>
          <p:nvPr/>
        </p:nvSpPr>
        <p:spPr bwMode="auto">
          <a:xfrm>
            <a:off x="2057400" y="3962400"/>
            <a:ext cx="2209800" cy="7715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 b="0">
                <a:cs typeface="Times New Roman" pitchFamily="18" charset="0"/>
              </a:rPr>
              <a:t>(3)  r:=x mod y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 b="0">
                <a:cs typeface="Times New Roman" pitchFamily="18" charset="0"/>
              </a:rPr>
              <a:t>(4)  if r=0 goto (8)</a:t>
            </a:r>
          </a:p>
        </p:txBody>
      </p:sp>
      <p:sp>
        <p:nvSpPr>
          <p:cNvPr id="9232" name="Rectangle 25"/>
          <p:cNvSpPr>
            <a:spLocks noChangeArrowheads="1"/>
          </p:cNvSpPr>
          <p:nvPr/>
        </p:nvSpPr>
        <p:spPr bwMode="auto">
          <a:xfrm>
            <a:off x="1219200" y="5340350"/>
            <a:ext cx="1676400" cy="113665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 b="0" dirty="0">
                <a:cs typeface="Times New Roman" pitchFamily="18" charset="0"/>
              </a:rPr>
              <a:t>(5)  x:=y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 b="0" dirty="0">
                <a:cs typeface="Times New Roman" pitchFamily="18" charset="0"/>
              </a:rPr>
              <a:t>(6)  y:=r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 b="0" dirty="0">
                <a:cs typeface="Times New Roman" pitchFamily="18" charset="0"/>
              </a:rPr>
              <a:t>(7)  </a:t>
            </a:r>
            <a:r>
              <a:rPr lang="en-US" altLang="zh-CN" sz="2000" b="0" dirty="0" err="1">
                <a:cs typeface="Times New Roman" pitchFamily="18" charset="0"/>
              </a:rPr>
              <a:t>goto</a:t>
            </a:r>
            <a:r>
              <a:rPr lang="en-US" altLang="zh-CN" sz="2000" b="0" dirty="0">
                <a:cs typeface="Times New Roman" pitchFamily="18" charset="0"/>
              </a:rPr>
              <a:t>(3)</a:t>
            </a:r>
          </a:p>
        </p:txBody>
      </p:sp>
      <p:sp>
        <p:nvSpPr>
          <p:cNvPr id="9233" name="Rectangle 26"/>
          <p:cNvSpPr>
            <a:spLocks noChangeArrowheads="1"/>
          </p:cNvSpPr>
          <p:nvPr/>
        </p:nvSpPr>
        <p:spPr bwMode="auto">
          <a:xfrm>
            <a:off x="3352800" y="5705475"/>
            <a:ext cx="1524000" cy="7715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 b="0">
                <a:cs typeface="Times New Roman" pitchFamily="18" charset="0"/>
              </a:rPr>
              <a:t>(8)  write y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 b="0">
                <a:cs typeface="Times New Roman" pitchFamily="18" charset="0"/>
              </a:rPr>
              <a:t>(9)  return</a:t>
            </a:r>
          </a:p>
        </p:txBody>
      </p:sp>
      <p:sp>
        <p:nvSpPr>
          <p:cNvPr id="9234" name="Rectangle 27"/>
          <p:cNvSpPr>
            <a:spLocks noChangeArrowheads="1"/>
          </p:cNvSpPr>
          <p:nvPr/>
        </p:nvSpPr>
        <p:spPr bwMode="auto">
          <a:xfrm>
            <a:off x="1866900" y="2743200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</a:rPr>
              <a:t>B1</a:t>
            </a:r>
          </a:p>
        </p:txBody>
      </p:sp>
      <p:sp>
        <p:nvSpPr>
          <p:cNvPr id="9235" name="Rectangle 28"/>
          <p:cNvSpPr>
            <a:spLocks noChangeArrowheads="1"/>
          </p:cNvSpPr>
          <p:nvPr/>
        </p:nvSpPr>
        <p:spPr bwMode="auto">
          <a:xfrm>
            <a:off x="4457700" y="3794125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</a:rPr>
              <a:t>B2</a:t>
            </a:r>
          </a:p>
        </p:txBody>
      </p:sp>
      <p:sp>
        <p:nvSpPr>
          <p:cNvPr id="9236" name="Rectangle 29"/>
          <p:cNvSpPr>
            <a:spLocks noChangeArrowheads="1"/>
          </p:cNvSpPr>
          <p:nvPr/>
        </p:nvSpPr>
        <p:spPr bwMode="auto">
          <a:xfrm>
            <a:off x="683568" y="5105400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 dirty="0">
                <a:solidFill>
                  <a:srgbClr val="800080"/>
                </a:solidFill>
              </a:rPr>
              <a:t>B3</a:t>
            </a:r>
          </a:p>
        </p:txBody>
      </p:sp>
      <p:sp>
        <p:nvSpPr>
          <p:cNvPr id="9237" name="Rectangle 30"/>
          <p:cNvSpPr>
            <a:spLocks noChangeArrowheads="1"/>
          </p:cNvSpPr>
          <p:nvPr/>
        </p:nvSpPr>
        <p:spPr bwMode="auto">
          <a:xfrm>
            <a:off x="4381500" y="5318125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</a:rPr>
              <a:t>B4</a:t>
            </a:r>
          </a:p>
        </p:txBody>
      </p:sp>
      <p:sp>
        <p:nvSpPr>
          <p:cNvPr id="9238" name="Line 31"/>
          <p:cNvSpPr>
            <a:spLocks noChangeShapeType="1"/>
          </p:cNvSpPr>
          <p:nvPr/>
        </p:nvSpPr>
        <p:spPr bwMode="auto">
          <a:xfrm>
            <a:off x="3124200" y="3429000"/>
            <a:ext cx="0" cy="5334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239" name="Line 32"/>
          <p:cNvSpPr>
            <a:spLocks noChangeShapeType="1"/>
          </p:cNvSpPr>
          <p:nvPr/>
        </p:nvSpPr>
        <p:spPr bwMode="auto">
          <a:xfrm>
            <a:off x="2514600" y="4724400"/>
            <a:ext cx="0" cy="6096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240" name="Line 33"/>
          <p:cNvSpPr>
            <a:spLocks noChangeShapeType="1"/>
          </p:cNvSpPr>
          <p:nvPr/>
        </p:nvSpPr>
        <p:spPr bwMode="auto">
          <a:xfrm>
            <a:off x="3962400" y="4724400"/>
            <a:ext cx="0" cy="9906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241" name="Line 34"/>
          <p:cNvSpPr>
            <a:spLocks noChangeShapeType="1"/>
          </p:cNvSpPr>
          <p:nvPr/>
        </p:nvSpPr>
        <p:spPr bwMode="auto">
          <a:xfrm flipV="1">
            <a:off x="1752600" y="4343400"/>
            <a:ext cx="0" cy="9906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242" name="Line 35"/>
          <p:cNvSpPr>
            <a:spLocks noChangeShapeType="1"/>
          </p:cNvSpPr>
          <p:nvPr/>
        </p:nvSpPr>
        <p:spPr bwMode="auto">
          <a:xfrm>
            <a:off x="1752600" y="4343400"/>
            <a:ext cx="3048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524000" y="188913"/>
            <a:ext cx="4953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基本块、流图和循环</a:t>
            </a:r>
          </a:p>
        </p:txBody>
      </p:sp>
      <p:sp>
        <p:nvSpPr>
          <p:cNvPr id="10247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61963" y="1325563"/>
            <a:ext cx="51768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循环</a:t>
            </a:r>
            <a:r>
              <a:rPr lang="zh-CN" altLang="en-US" b="0">
                <a:ea typeface="楷体_GB2312" pitchFamily="49" charset="-122"/>
              </a:rPr>
              <a:t>（</a:t>
            </a:r>
            <a:r>
              <a:rPr lang="en-US" altLang="zh-CN" b="0" i="1">
                <a:ea typeface="楷体_GB2312" pitchFamily="49" charset="-122"/>
              </a:rPr>
              <a:t>loop</a:t>
            </a:r>
            <a:r>
              <a:rPr lang="zh-CN" altLang="en-US" b="0">
                <a:ea typeface="楷体_GB2312" pitchFamily="49" charset="-122"/>
              </a:rPr>
              <a:t>）</a:t>
            </a:r>
          </a:p>
        </p:txBody>
      </p:sp>
      <p:sp>
        <p:nvSpPr>
          <p:cNvPr id="10248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9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0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1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1276" name="Rectangle 12"/>
          <p:cNvSpPr>
            <a:spLocks noChangeArrowheads="1"/>
          </p:cNvSpPr>
          <p:nvPr/>
        </p:nvSpPr>
        <p:spPr bwMode="auto">
          <a:xfrm>
            <a:off x="685800" y="2057400"/>
            <a:ext cx="8458200" cy="271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  <a:defRPr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支配结点集</a:t>
            </a:r>
            <a:r>
              <a:rPr lang="zh-CN" altLang="en-US" b="0" dirty="0"/>
              <a:t>（</a:t>
            </a:r>
            <a:r>
              <a:rPr lang="en-US" altLang="zh-CN" b="0" i="1" dirty="0"/>
              <a:t>dominators</a:t>
            </a:r>
            <a:r>
              <a:rPr lang="zh-CN" altLang="en-US" b="0" dirty="0"/>
              <a:t>）</a:t>
            </a:r>
            <a:endParaRPr lang="zh-CN" altLang="en-US" sz="2400" dirty="0"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  <a:defRPr/>
            </a:pPr>
            <a:endParaRPr lang="zh-CN" altLang="en-US" sz="1000" dirty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  <a:defRPr/>
            </a:pP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zh-CN" altLang="en-US" sz="2400" dirty="0">
                <a:ea typeface="楷体_GB2312" pitchFamily="49" charset="-122"/>
              </a:rPr>
              <a:t>如果从流图的首结点出发</a:t>
            </a:r>
            <a:r>
              <a:rPr lang="en-US" altLang="zh-CN" sz="2400" dirty="0">
                <a:ea typeface="楷体_GB2312" pitchFamily="49" charset="-122"/>
              </a:rPr>
              <a:t>,</a:t>
            </a:r>
            <a:r>
              <a:rPr lang="zh-CN" altLang="en-US" sz="2400" dirty="0">
                <a:ea typeface="楷体_GB2312" pitchFamily="49" charset="-122"/>
              </a:rPr>
              <a:t>到达 </a:t>
            </a:r>
            <a:r>
              <a:rPr lang="en-US" altLang="zh-CN" sz="2400" b="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的任意通路都要经过 </a:t>
            </a:r>
            <a:r>
              <a:rPr lang="en-US" altLang="zh-CN" sz="2400" b="0" i="1" dirty="0">
                <a:ea typeface="楷体_GB2312" pitchFamily="49" charset="-122"/>
              </a:rPr>
              <a:t>m</a:t>
            </a:r>
            <a:r>
              <a:rPr lang="zh-CN" altLang="en-US" sz="2400" dirty="0">
                <a:ea typeface="楷体_GB2312" pitchFamily="49" charset="-122"/>
              </a:rPr>
              <a:t>，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  <a:defRPr/>
            </a:pPr>
            <a:r>
              <a:rPr lang="zh-CN" altLang="en-US" sz="2400" dirty="0">
                <a:ea typeface="楷体_GB2312" pitchFamily="49" charset="-122"/>
              </a:rPr>
              <a:t>      则称 </a:t>
            </a:r>
            <a:r>
              <a:rPr lang="en-US" altLang="zh-CN" sz="2400" b="0" i="1" dirty="0">
                <a:ea typeface="楷体_GB2312" pitchFamily="49" charset="-122"/>
              </a:rPr>
              <a:t>m </a:t>
            </a:r>
            <a:r>
              <a:rPr lang="zh-CN" altLang="en-US" sz="2400" dirty="0">
                <a:ea typeface="楷体_GB2312" pitchFamily="49" charset="-122"/>
              </a:rPr>
              <a:t>支配 </a:t>
            </a:r>
            <a:r>
              <a:rPr lang="en-US" altLang="zh-CN" sz="2400" b="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b="0" i="1" dirty="0">
                <a:ea typeface="楷体_GB2312" pitchFamily="49" charset="-122"/>
              </a:rPr>
              <a:t>m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b="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的</a:t>
            </a:r>
            <a:r>
              <a:rPr lang="zh-CN" altLang="en-US" sz="2400" dirty="0">
                <a:solidFill>
                  <a:srgbClr val="800080"/>
                </a:solidFill>
                <a:ea typeface="楷体_GB2312" pitchFamily="49" charset="-122"/>
              </a:rPr>
              <a:t>支配结点</a:t>
            </a:r>
            <a:r>
              <a:rPr lang="zh-CN" altLang="en-US" sz="2400" dirty="0">
                <a:ea typeface="楷体_GB2312" pitchFamily="49" charset="-122"/>
              </a:rPr>
              <a:t>，记为 </a:t>
            </a:r>
            <a:r>
              <a:rPr lang="en-US" altLang="zh-CN" sz="2400" b="0" i="1" dirty="0">
                <a:solidFill>
                  <a:srgbClr val="800080"/>
                </a:solidFill>
                <a:ea typeface="楷体_GB2312" pitchFamily="49" charset="-122"/>
              </a:rPr>
              <a:t>m  DOM n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  <a:defRPr/>
            </a:pPr>
            <a:r>
              <a:rPr lang="en-US" altLang="zh-CN" sz="2400" b="0" i="1" dirty="0">
                <a:ea typeface="楷体_GB2312" pitchFamily="49" charset="-122"/>
              </a:rPr>
              <a:t>    </a:t>
            </a:r>
            <a:r>
              <a:rPr lang="en-US" altLang="zh-CN" sz="2400" dirty="0">
                <a:ea typeface="楷体_GB2312" pitchFamily="49" charset="-122"/>
              </a:rPr>
              <a:t>  </a:t>
            </a:r>
            <a:r>
              <a:rPr lang="en-US" altLang="zh-CN" sz="2400" b="0" dirty="0">
                <a:ea typeface="楷体_GB2312" pitchFamily="49" charset="-122"/>
              </a:rPr>
              <a:t>(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b="0" i="1" dirty="0"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400" b="0" dirty="0">
                <a:ea typeface="楷体_GB2312" pitchFamily="49" charset="-122"/>
                <a:sym typeface="Symbol" pitchFamily="18" charset="2"/>
              </a:rPr>
              <a:t>. </a:t>
            </a:r>
            <a:r>
              <a:rPr lang="en-US" altLang="zh-CN" sz="2400" b="0" i="1" dirty="0"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400" b="0" dirty="0"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400" b="0" i="1" dirty="0">
                <a:ea typeface="楷体_GB2312" pitchFamily="49" charset="-122"/>
                <a:sym typeface="Symbol" pitchFamily="18" charset="2"/>
              </a:rPr>
              <a:t>DOM a</a:t>
            </a:r>
            <a:r>
              <a:rPr lang="en-US" altLang="zh-CN" sz="2400" b="0" dirty="0">
                <a:ea typeface="楷体_GB2312" pitchFamily="49" charset="-122"/>
                <a:sym typeface="Symbol" pitchFamily="18" charset="2"/>
              </a:rPr>
              <a:t>)</a:t>
            </a:r>
            <a:endParaRPr kumimoji="0" lang="en-US" altLang="zh-CN" sz="2400" b="0" dirty="0"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  <a:defRPr/>
            </a:pPr>
            <a:endParaRPr lang="en-US" altLang="zh-CN" sz="1000" dirty="0">
              <a:ea typeface="楷体_GB2312" pitchFamily="49" charset="-122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</a:t>
            </a:r>
            <a:r>
              <a:rPr lang="zh-CN" altLang="en-US" sz="2400" dirty="0">
                <a:ea typeface="楷体_GB2312" pitchFamily="49" charset="-122"/>
                <a:sym typeface="Symbol" pitchFamily="18" charset="2"/>
              </a:rPr>
              <a:t>结点</a:t>
            </a:r>
            <a:r>
              <a:rPr lang="en-US" altLang="zh-CN" sz="2400" b="0" i="1" dirty="0">
                <a:ea typeface="楷体_GB2312" pitchFamily="49" charset="-122"/>
                <a:sym typeface="Symbol" pitchFamily="18" charset="2"/>
              </a:rPr>
              <a:t>n </a:t>
            </a:r>
            <a:r>
              <a:rPr lang="zh-CN" altLang="en-US" sz="2400" dirty="0">
                <a:ea typeface="楷体_GB2312" pitchFamily="49" charset="-122"/>
                <a:sym typeface="Symbol" pitchFamily="18" charset="2"/>
              </a:rPr>
              <a:t>的所有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itchFamily="18" charset="2"/>
              </a:rPr>
              <a:t>支配结点</a:t>
            </a:r>
            <a:r>
              <a:rPr lang="zh-CN" altLang="en-US" sz="2400" dirty="0">
                <a:ea typeface="楷体_GB2312" pitchFamily="49" charset="-122"/>
                <a:sym typeface="Symbol" pitchFamily="18" charset="2"/>
              </a:rPr>
              <a:t>的集合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</a:t>
            </a:r>
            <a:r>
              <a:rPr lang="zh-CN" altLang="en-US" sz="2400" dirty="0">
                <a:ea typeface="楷体_GB2312" pitchFamily="49" charset="-122"/>
                <a:sym typeface="Symbol" pitchFamily="18" charset="2"/>
              </a:rPr>
              <a:t>称为结点 </a:t>
            </a:r>
            <a:r>
              <a:rPr lang="en-US" altLang="zh-CN" sz="2400" b="0" i="1" dirty="0">
                <a:ea typeface="楷体_GB2312" pitchFamily="49" charset="-122"/>
                <a:sym typeface="Symbol" pitchFamily="18" charset="2"/>
              </a:rPr>
              <a:t>n </a:t>
            </a:r>
            <a:r>
              <a:rPr lang="zh-CN" altLang="en-US" sz="2400" dirty="0">
                <a:ea typeface="楷体_GB2312" pitchFamily="49" charset="-122"/>
                <a:sym typeface="Symbol" pitchFamily="18" charset="2"/>
              </a:rPr>
              <a:t>的</a:t>
            </a:r>
            <a:r>
              <a:rPr lang="zh-CN" altLang="en-US" sz="2400" dirty="0">
                <a:solidFill>
                  <a:srgbClr val="800080"/>
                </a:solidFill>
                <a:ea typeface="楷体_GB2312" pitchFamily="49" charset="-122"/>
              </a:rPr>
              <a:t>支配结点</a:t>
            </a:r>
            <a:r>
              <a:rPr lang="zh-CN" altLang="en-US" sz="2400" dirty="0">
                <a:solidFill>
                  <a:srgbClr val="800080"/>
                </a:solidFill>
                <a:ea typeface="楷体_GB2312" pitchFamily="49" charset="-122"/>
                <a:sym typeface="Symbol" pitchFamily="18" charset="2"/>
              </a:rPr>
              <a:t>集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</a:t>
            </a:r>
            <a:r>
              <a:rPr lang="zh-CN" altLang="en-US" sz="2400" dirty="0">
                <a:ea typeface="楷体_GB2312" pitchFamily="49" charset="-122"/>
                <a:sym typeface="Symbol" pitchFamily="18" charset="2"/>
              </a:rPr>
              <a:t>记为</a:t>
            </a:r>
            <a:r>
              <a:rPr lang="en-US" altLang="zh-CN" sz="2400" b="0" i="1" dirty="0">
                <a:ea typeface="楷体_GB2312" pitchFamily="49" charset="-122"/>
                <a:sym typeface="Symbol" pitchFamily="18" charset="2"/>
              </a:rPr>
              <a:t>D(n)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1524000" y="188913"/>
            <a:ext cx="4953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基本块、流图和循环</a:t>
            </a:r>
          </a:p>
        </p:txBody>
      </p:sp>
      <p:sp>
        <p:nvSpPr>
          <p:cNvPr id="11271" name="Text Box 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842963" y="1309688"/>
            <a:ext cx="51768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循环</a:t>
            </a:r>
            <a:r>
              <a:rPr lang="zh-CN" altLang="en-US" b="0">
                <a:ea typeface="楷体_GB2312" pitchFamily="49" charset="-122"/>
              </a:rPr>
              <a:t>（</a:t>
            </a:r>
            <a:r>
              <a:rPr lang="en-US" altLang="zh-CN" b="0" i="1">
                <a:ea typeface="楷体_GB2312" pitchFamily="49" charset="-122"/>
              </a:rPr>
              <a:t>loop</a:t>
            </a:r>
            <a:r>
              <a:rPr lang="zh-CN" altLang="en-US" b="0">
                <a:ea typeface="楷体_GB2312" pitchFamily="49" charset="-122"/>
              </a:rPr>
              <a:t>）</a:t>
            </a:r>
          </a:p>
        </p:txBody>
      </p:sp>
      <p:sp>
        <p:nvSpPr>
          <p:cNvPr id="11272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3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4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5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1143000" y="1919288"/>
            <a:ext cx="4191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支配结点集</a:t>
            </a:r>
            <a:r>
              <a:rPr lang="zh-CN" altLang="en-US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举例</a:t>
            </a:r>
            <a:endParaRPr lang="zh-CN" altLang="en-US" sz="2400"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652302" name="Rectangle 14"/>
          <p:cNvSpPr>
            <a:spLocks noChangeArrowheads="1"/>
          </p:cNvSpPr>
          <p:nvPr/>
        </p:nvSpPr>
        <p:spPr bwMode="auto">
          <a:xfrm>
            <a:off x="1600200" y="2667000"/>
            <a:ext cx="1328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400" b="0"/>
              <a:t>D(1)={1}</a:t>
            </a:r>
          </a:p>
        </p:txBody>
      </p:sp>
      <p:sp>
        <p:nvSpPr>
          <p:cNvPr id="652304" name="Rectangle 16"/>
          <p:cNvSpPr>
            <a:spLocks noChangeArrowheads="1"/>
          </p:cNvSpPr>
          <p:nvPr/>
        </p:nvSpPr>
        <p:spPr bwMode="auto">
          <a:xfrm>
            <a:off x="1600200" y="3200400"/>
            <a:ext cx="166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400" b="0"/>
              <a:t>D(2)={1, 2}</a:t>
            </a:r>
          </a:p>
        </p:txBody>
      </p:sp>
      <p:sp>
        <p:nvSpPr>
          <p:cNvPr id="652305" name="Rectangle 17"/>
          <p:cNvSpPr>
            <a:spLocks noChangeArrowheads="1"/>
          </p:cNvSpPr>
          <p:nvPr/>
        </p:nvSpPr>
        <p:spPr bwMode="auto">
          <a:xfrm>
            <a:off x="1609725" y="3733800"/>
            <a:ext cx="2005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400" b="0"/>
              <a:t>D(3)={1, 2, 3}</a:t>
            </a:r>
          </a:p>
        </p:txBody>
      </p:sp>
      <p:sp>
        <p:nvSpPr>
          <p:cNvPr id="652306" name="Rectangle 18"/>
          <p:cNvSpPr>
            <a:spLocks noChangeArrowheads="1"/>
          </p:cNvSpPr>
          <p:nvPr/>
        </p:nvSpPr>
        <p:spPr bwMode="auto">
          <a:xfrm>
            <a:off x="1600200" y="4267200"/>
            <a:ext cx="2005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400" b="0"/>
              <a:t>D(4)={1, 2, 4}</a:t>
            </a:r>
          </a:p>
        </p:txBody>
      </p:sp>
      <p:graphicFrame>
        <p:nvGraphicFramePr>
          <p:cNvPr id="11281" name="Object 19"/>
          <p:cNvGraphicFramePr>
            <a:graphicFrameLocks noChangeAspect="1"/>
          </p:cNvGraphicFramePr>
          <p:nvPr/>
        </p:nvGraphicFramePr>
        <p:xfrm>
          <a:off x="5562600" y="1828800"/>
          <a:ext cx="2819400" cy="4352925"/>
        </p:xfrm>
        <a:graphic>
          <a:graphicData uri="http://schemas.openxmlformats.org/presentationml/2006/ole">
            <p:oleObj spid="_x0000_s11281" name="Visio" r:id="rId4" imgW="2424903" imgH="3743079" progId="Visio.Drawing.11">
              <p:embed/>
            </p:oleObj>
          </a:graphicData>
        </a:graphic>
      </p:graphicFrame>
      <p:sp>
        <p:nvSpPr>
          <p:cNvPr id="652308" name="Rectangle 20"/>
          <p:cNvSpPr>
            <a:spLocks noChangeArrowheads="1"/>
          </p:cNvSpPr>
          <p:nvPr/>
        </p:nvSpPr>
        <p:spPr bwMode="auto">
          <a:xfrm>
            <a:off x="1600200" y="4800600"/>
            <a:ext cx="234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400" b="0"/>
              <a:t>D(5)={1, 2, 4, 5}</a:t>
            </a:r>
          </a:p>
        </p:txBody>
      </p:sp>
      <p:sp>
        <p:nvSpPr>
          <p:cNvPr id="652309" name="Rectangle 21"/>
          <p:cNvSpPr>
            <a:spLocks noChangeArrowheads="1"/>
          </p:cNvSpPr>
          <p:nvPr/>
        </p:nvSpPr>
        <p:spPr bwMode="auto">
          <a:xfrm>
            <a:off x="1600200" y="5334000"/>
            <a:ext cx="234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400" b="0"/>
              <a:t>D(6)={1, 2, 4, 6}</a:t>
            </a:r>
          </a:p>
        </p:txBody>
      </p:sp>
      <p:sp>
        <p:nvSpPr>
          <p:cNvPr id="652310" name="Rectangle 22"/>
          <p:cNvSpPr>
            <a:spLocks noChangeArrowheads="1"/>
          </p:cNvSpPr>
          <p:nvPr/>
        </p:nvSpPr>
        <p:spPr bwMode="auto">
          <a:xfrm>
            <a:off x="1600200" y="5867400"/>
            <a:ext cx="234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400" b="0"/>
              <a:t>D(7)={1, 2, 4, 7}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5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5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5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5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5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65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65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302" grpId="0" autoUpdateAnimBg="0"/>
      <p:bldP spid="652304" grpId="0" autoUpdateAnimBg="0"/>
      <p:bldP spid="652305" grpId="0" autoUpdateAnimBg="0"/>
      <p:bldP spid="652306" grpId="0" autoUpdateAnimBg="0"/>
      <p:bldP spid="652308" grpId="0" autoUpdateAnimBg="0"/>
      <p:bldP spid="652309" grpId="0" autoUpdateAnimBg="0"/>
      <p:bldP spid="65231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1524000" y="188913"/>
            <a:ext cx="4953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基本块、流图和循环</a:t>
            </a:r>
          </a:p>
        </p:txBody>
      </p:sp>
      <p:sp>
        <p:nvSpPr>
          <p:cNvPr id="12295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842963" y="1292225"/>
            <a:ext cx="5176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循环</a:t>
            </a:r>
            <a:r>
              <a:rPr lang="zh-CN" altLang="en-US" b="0">
                <a:ea typeface="楷体_GB2312" pitchFamily="49" charset="-122"/>
              </a:rPr>
              <a:t>（</a:t>
            </a:r>
            <a:r>
              <a:rPr lang="en-US" altLang="zh-CN" b="0" i="1">
                <a:ea typeface="楷体_GB2312" pitchFamily="49" charset="-122"/>
              </a:rPr>
              <a:t>loop</a:t>
            </a:r>
            <a:r>
              <a:rPr lang="zh-CN" altLang="en-US" b="0">
                <a:ea typeface="楷体_GB2312" pitchFamily="49" charset="-122"/>
              </a:rPr>
              <a:t>）</a:t>
            </a:r>
          </a:p>
        </p:txBody>
      </p:sp>
      <p:sp>
        <p:nvSpPr>
          <p:cNvPr id="12296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7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8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9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3324" name="Rectangle 12"/>
          <p:cNvSpPr>
            <a:spLocks noChangeArrowheads="1"/>
          </p:cNvSpPr>
          <p:nvPr/>
        </p:nvSpPr>
        <p:spPr bwMode="auto">
          <a:xfrm>
            <a:off x="1143000" y="1901825"/>
            <a:ext cx="767715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ea typeface="楷体_GB2312" pitchFamily="49" charset="-122"/>
              </a:rPr>
              <a:t>自然循环</a:t>
            </a:r>
            <a:r>
              <a:rPr lang="zh-CN" altLang="en-US" b="0" dirty="0">
                <a:ea typeface="楷体_GB2312" pitchFamily="49" charset="-122"/>
              </a:rPr>
              <a:t>（</a:t>
            </a:r>
            <a:r>
              <a:rPr lang="en-US" altLang="zh-CN" b="0" i="1" dirty="0">
                <a:ea typeface="楷体_GB2312" pitchFamily="49" charset="-122"/>
              </a:rPr>
              <a:t>natural loop</a:t>
            </a:r>
            <a:r>
              <a:rPr lang="zh-CN" altLang="en-US" b="0" dirty="0">
                <a:ea typeface="楷体_GB2312" pitchFamily="49" charset="-122"/>
              </a:rPr>
              <a:t>）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300" dirty="0">
                <a:ea typeface="楷体_GB2312" pitchFamily="49" charset="-122"/>
              </a:rPr>
              <a:t>     假设 </a:t>
            </a:r>
            <a:r>
              <a:rPr lang="en-US" altLang="zh-CN" sz="2300" b="0" i="1" dirty="0" err="1">
                <a:ea typeface="楷体_GB2312" pitchFamily="49" charset="-122"/>
              </a:rPr>
              <a:t>n</a:t>
            </a:r>
            <a:r>
              <a:rPr lang="en-US" altLang="zh-CN" sz="2300" b="0" dirty="0" err="1"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300" b="0" i="1" dirty="0" err="1">
                <a:ea typeface="楷体_GB2312" pitchFamily="49" charset="-122"/>
              </a:rPr>
              <a:t>d</a:t>
            </a:r>
            <a:r>
              <a:rPr lang="en-US" altLang="zh-CN" sz="2300" i="1" dirty="0">
                <a:ea typeface="楷体_GB2312" pitchFamily="49" charset="-122"/>
              </a:rPr>
              <a:t> </a:t>
            </a:r>
            <a:r>
              <a:rPr lang="zh-CN" altLang="en-US" sz="2300" dirty="0">
                <a:ea typeface="楷体_GB2312" pitchFamily="49" charset="-122"/>
              </a:rPr>
              <a:t>是流图中的一条有向边，如果 </a:t>
            </a:r>
            <a:r>
              <a:rPr lang="en-US" altLang="zh-CN" sz="2300" b="0" i="1" dirty="0">
                <a:ea typeface="楷体_GB2312" pitchFamily="49" charset="-122"/>
              </a:rPr>
              <a:t>d DOM n </a:t>
            </a:r>
            <a:r>
              <a:rPr lang="zh-CN" altLang="en-US" sz="2300" dirty="0">
                <a:ea typeface="楷体_GB2312" pitchFamily="49" charset="-122"/>
              </a:rPr>
              <a:t>则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300" dirty="0">
                <a:ea typeface="楷体_GB2312" pitchFamily="49" charset="-122"/>
              </a:rPr>
              <a:t>     称 </a:t>
            </a:r>
            <a:r>
              <a:rPr lang="en-US" altLang="zh-CN" sz="2300" b="0" i="1" dirty="0" err="1">
                <a:ea typeface="楷体_GB2312" pitchFamily="49" charset="-122"/>
              </a:rPr>
              <a:t>n</a:t>
            </a:r>
            <a:r>
              <a:rPr lang="en-US" altLang="zh-CN" sz="2300" b="0" dirty="0" err="1"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300" b="0" i="1" dirty="0" err="1">
                <a:ea typeface="楷体_GB2312" pitchFamily="49" charset="-122"/>
              </a:rPr>
              <a:t>d</a:t>
            </a:r>
            <a:r>
              <a:rPr lang="en-US" altLang="zh-CN" sz="2300" i="1" dirty="0">
                <a:ea typeface="楷体_GB2312" pitchFamily="49" charset="-122"/>
              </a:rPr>
              <a:t> </a:t>
            </a:r>
            <a:r>
              <a:rPr lang="zh-CN" altLang="en-US" sz="2300" dirty="0">
                <a:ea typeface="楷体_GB2312" pitchFamily="49" charset="-122"/>
              </a:rPr>
              <a:t>是流图中的一条</a:t>
            </a:r>
            <a:r>
              <a:rPr lang="zh-CN" altLang="en-US" sz="2300" dirty="0">
                <a:solidFill>
                  <a:srgbClr val="800080"/>
                </a:solidFill>
                <a:ea typeface="楷体_GB2312" pitchFamily="49" charset="-122"/>
              </a:rPr>
              <a:t>回边</a:t>
            </a:r>
            <a:r>
              <a:rPr lang="zh-CN" altLang="en-US" sz="2300" b="0" dirty="0">
                <a:ea typeface="楷体_GB2312" pitchFamily="49" charset="-122"/>
              </a:rPr>
              <a:t>（</a:t>
            </a:r>
            <a:r>
              <a:rPr lang="en-US" altLang="zh-CN" sz="2300" b="0" i="1" dirty="0">
                <a:ea typeface="楷体_GB2312" pitchFamily="49" charset="-122"/>
              </a:rPr>
              <a:t>back edge</a:t>
            </a:r>
            <a:r>
              <a:rPr lang="zh-CN" altLang="en-US" sz="2300" b="0" dirty="0">
                <a:ea typeface="楷体_GB2312" pitchFamily="49" charset="-122"/>
              </a:rPr>
              <a:t>）</a:t>
            </a:r>
            <a:endParaRPr lang="zh-CN" altLang="en-US" sz="2400" b="0" dirty="0"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solidFill>
                <a:srgbClr val="80008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300" dirty="0">
                <a:ea typeface="楷体_GB2312" pitchFamily="49" charset="-122"/>
              </a:rPr>
              <a:t>     有向边 </a:t>
            </a:r>
            <a:r>
              <a:rPr lang="en-US" altLang="zh-CN" sz="2300" b="0" i="1" dirty="0" err="1">
                <a:ea typeface="楷体_GB2312" pitchFamily="49" charset="-122"/>
              </a:rPr>
              <a:t>n</a:t>
            </a:r>
            <a:r>
              <a:rPr lang="en-US" altLang="zh-CN" sz="2300" b="0" dirty="0" err="1"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300" b="0" i="1" dirty="0" err="1">
                <a:ea typeface="楷体_GB2312" pitchFamily="49" charset="-122"/>
              </a:rPr>
              <a:t>d</a:t>
            </a:r>
            <a:r>
              <a:rPr lang="en-US" altLang="zh-CN" sz="2300" b="0" i="1" dirty="0">
                <a:ea typeface="楷体_GB2312" pitchFamily="49" charset="-122"/>
              </a:rPr>
              <a:t> </a:t>
            </a:r>
            <a:r>
              <a:rPr lang="zh-CN" altLang="en-US" sz="2300" dirty="0">
                <a:ea typeface="楷体_GB2312" pitchFamily="49" charset="-122"/>
              </a:rPr>
              <a:t>是回边，它对应的</a:t>
            </a:r>
            <a:r>
              <a:rPr lang="zh-CN" altLang="en-US" sz="2300" dirty="0">
                <a:solidFill>
                  <a:srgbClr val="800080"/>
                </a:solidFill>
                <a:ea typeface="楷体_GB2312" pitchFamily="49" charset="-122"/>
              </a:rPr>
              <a:t>自然循环</a:t>
            </a:r>
            <a:r>
              <a:rPr lang="zh-CN" altLang="en-US" sz="2300" dirty="0">
                <a:ea typeface="楷体_GB2312" pitchFamily="49" charset="-122"/>
              </a:rPr>
              <a:t>是由结点 </a:t>
            </a:r>
            <a:r>
              <a:rPr lang="en-US" altLang="zh-CN" sz="2300" b="0" i="1" dirty="0">
                <a:ea typeface="楷体_GB2312" pitchFamily="49" charset="-122"/>
              </a:rPr>
              <a:t>d</a:t>
            </a:r>
            <a:r>
              <a:rPr lang="en-US" altLang="zh-CN" sz="2300" dirty="0">
                <a:ea typeface="楷体_GB2312" pitchFamily="49" charset="-122"/>
              </a:rPr>
              <a:t> </a:t>
            </a:r>
            <a:r>
              <a:rPr lang="zh-CN" altLang="en-US" sz="2300" dirty="0">
                <a:ea typeface="楷体_GB2312" pitchFamily="49" charset="-122"/>
              </a:rPr>
              <a:t>，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300" dirty="0">
                <a:ea typeface="楷体_GB2312" pitchFamily="49" charset="-122"/>
              </a:rPr>
              <a:t>     结点 </a:t>
            </a:r>
            <a:r>
              <a:rPr lang="en-US" altLang="zh-CN" sz="2300" b="0" i="1" dirty="0">
                <a:ea typeface="楷体_GB2312" pitchFamily="49" charset="-122"/>
              </a:rPr>
              <a:t>n</a:t>
            </a:r>
            <a:r>
              <a:rPr lang="en-US" altLang="zh-CN" sz="2300" dirty="0">
                <a:ea typeface="楷体_GB2312" pitchFamily="49" charset="-122"/>
              </a:rPr>
              <a:t> </a:t>
            </a:r>
            <a:r>
              <a:rPr lang="zh-CN" altLang="en-US" sz="2300" dirty="0">
                <a:ea typeface="楷体_GB2312" pitchFamily="49" charset="-122"/>
              </a:rPr>
              <a:t>以及有通路到达 </a:t>
            </a:r>
            <a:r>
              <a:rPr lang="en-US" altLang="zh-CN" sz="2300" b="0" i="1" dirty="0">
                <a:ea typeface="楷体_GB2312" pitchFamily="49" charset="-122"/>
              </a:rPr>
              <a:t>n </a:t>
            </a:r>
            <a:r>
              <a:rPr lang="zh-CN" altLang="en-US" sz="2300" dirty="0">
                <a:ea typeface="楷体_GB2312" pitchFamily="49" charset="-122"/>
              </a:rPr>
              <a:t>而该通路不经过 </a:t>
            </a:r>
            <a:r>
              <a:rPr lang="en-US" altLang="zh-CN" sz="2300" b="0" i="1" dirty="0">
                <a:ea typeface="楷体_GB2312" pitchFamily="49" charset="-122"/>
              </a:rPr>
              <a:t>d</a:t>
            </a:r>
            <a:r>
              <a:rPr lang="en-US" altLang="zh-CN" sz="2300" dirty="0">
                <a:ea typeface="楷体_GB2312" pitchFamily="49" charset="-122"/>
              </a:rPr>
              <a:t> </a:t>
            </a:r>
            <a:r>
              <a:rPr lang="zh-CN" altLang="en-US" sz="2300" dirty="0">
                <a:ea typeface="楷体_GB2312" pitchFamily="49" charset="-122"/>
              </a:rPr>
              <a:t>的所有结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300" dirty="0">
                <a:ea typeface="楷体_GB2312" pitchFamily="49" charset="-122"/>
              </a:rPr>
              <a:t>     点组成，并且 </a:t>
            </a:r>
            <a:r>
              <a:rPr lang="en-US" altLang="zh-CN" sz="2300" b="0" i="1" dirty="0">
                <a:ea typeface="楷体_GB2312" pitchFamily="49" charset="-122"/>
              </a:rPr>
              <a:t>d</a:t>
            </a:r>
            <a:r>
              <a:rPr lang="en-US" altLang="zh-CN" sz="2300" dirty="0">
                <a:ea typeface="楷体_GB2312" pitchFamily="49" charset="-122"/>
              </a:rPr>
              <a:t> </a:t>
            </a:r>
            <a:r>
              <a:rPr lang="zh-CN" altLang="en-US" sz="2300" dirty="0">
                <a:ea typeface="楷体_GB2312" pitchFamily="49" charset="-122"/>
              </a:rPr>
              <a:t>是该循环的唯一入口结点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300" dirty="0">
                <a:ea typeface="楷体_GB2312" pitchFamily="49" charset="-122"/>
              </a:rPr>
              <a:t>     同时，因 </a:t>
            </a:r>
            <a:r>
              <a:rPr lang="en-US" altLang="zh-CN" sz="2300" b="0" i="1" dirty="0">
                <a:ea typeface="楷体_GB2312" pitchFamily="49" charset="-122"/>
              </a:rPr>
              <a:t>d</a:t>
            </a:r>
            <a:r>
              <a:rPr lang="en-US" altLang="zh-CN" sz="2300" dirty="0">
                <a:ea typeface="楷体_GB2312" pitchFamily="49" charset="-122"/>
              </a:rPr>
              <a:t> </a:t>
            </a:r>
            <a:r>
              <a:rPr lang="zh-CN" altLang="en-US" sz="2300" dirty="0">
                <a:ea typeface="楷体_GB2312" pitchFamily="49" charset="-122"/>
              </a:rPr>
              <a:t>是 </a:t>
            </a:r>
            <a:r>
              <a:rPr lang="en-US" altLang="zh-CN" sz="2300" b="0" i="1" dirty="0">
                <a:ea typeface="楷体_GB2312" pitchFamily="49" charset="-122"/>
              </a:rPr>
              <a:t>n </a:t>
            </a:r>
            <a:r>
              <a:rPr lang="zh-CN" altLang="en-US" sz="2300" dirty="0">
                <a:ea typeface="楷体_GB2312" pitchFamily="49" charset="-122"/>
              </a:rPr>
              <a:t>的支配结点，所以 </a:t>
            </a:r>
            <a:r>
              <a:rPr lang="en-US" altLang="zh-CN" sz="2300" b="0" i="1" dirty="0">
                <a:ea typeface="楷体_GB2312" pitchFamily="49" charset="-122"/>
              </a:rPr>
              <a:t>d</a:t>
            </a:r>
            <a:r>
              <a:rPr lang="en-US" altLang="zh-CN" sz="2300" dirty="0">
                <a:ea typeface="楷体_GB2312" pitchFamily="49" charset="-122"/>
              </a:rPr>
              <a:t> </a:t>
            </a:r>
            <a:r>
              <a:rPr lang="zh-CN" altLang="en-US" sz="2300" dirty="0">
                <a:ea typeface="楷体_GB2312" pitchFamily="49" charset="-122"/>
              </a:rPr>
              <a:t>必可达该循环中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300" dirty="0">
                <a:ea typeface="楷体_GB2312" pitchFamily="49" charset="-122"/>
              </a:rPr>
              <a:t>     任意结点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2300" dirty="0"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300" dirty="0">
                <a:ea typeface="楷体_GB2312" pitchFamily="49" charset="-122"/>
              </a:rPr>
              <a:t>     注</a:t>
            </a:r>
            <a:r>
              <a:rPr lang="zh-CN" altLang="en-US" sz="2300" dirty="0" smtClean="0">
                <a:ea typeface="楷体_GB2312" pitchFamily="49" charset="-122"/>
              </a:rPr>
              <a:t>：流</a:t>
            </a:r>
            <a:r>
              <a:rPr lang="zh-CN" altLang="en-US" sz="2300" dirty="0">
                <a:ea typeface="楷体_GB2312" pitchFamily="49" charset="-122"/>
              </a:rPr>
              <a:t>图中的任何结点都是从首结点可达的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533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1524000" y="188913"/>
            <a:ext cx="4953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基本块、流图和循环</a:t>
            </a:r>
          </a:p>
        </p:txBody>
      </p:sp>
      <p:sp>
        <p:nvSpPr>
          <p:cNvPr id="13319" name="Text Box 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842963" y="1309688"/>
            <a:ext cx="51768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循环</a:t>
            </a:r>
            <a:r>
              <a:rPr lang="zh-CN" altLang="en-US" b="0">
                <a:ea typeface="楷体_GB2312" pitchFamily="49" charset="-122"/>
              </a:rPr>
              <a:t>（</a:t>
            </a:r>
            <a:r>
              <a:rPr lang="en-US" altLang="zh-CN" b="0" i="1">
                <a:ea typeface="楷体_GB2312" pitchFamily="49" charset="-122"/>
              </a:rPr>
              <a:t>loop</a:t>
            </a:r>
            <a:r>
              <a:rPr lang="zh-CN" altLang="en-US" b="0">
                <a:ea typeface="楷体_GB2312" pitchFamily="49" charset="-122"/>
              </a:rPr>
              <a:t>）</a:t>
            </a:r>
          </a:p>
        </p:txBody>
      </p:sp>
      <p:sp>
        <p:nvSpPr>
          <p:cNvPr id="13320" name="AutoShape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1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2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3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1143000" y="1919288"/>
            <a:ext cx="4191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>
                <a:solidFill>
                  <a:srgbClr val="800080"/>
                </a:solidFill>
                <a:ea typeface="楷体_GB2312" pitchFamily="49" charset="-122"/>
              </a:rPr>
              <a:t>  </a:t>
            </a:r>
            <a:r>
              <a:rPr lang="zh-CN" altLang="en-US">
                <a:ea typeface="楷体_GB2312" pitchFamily="49" charset="-122"/>
              </a:rPr>
              <a:t>自然循环</a:t>
            </a:r>
            <a:r>
              <a:rPr lang="zh-CN" altLang="en-US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举例</a:t>
            </a:r>
          </a:p>
        </p:txBody>
      </p:sp>
      <p:sp>
        <p:nvSpPr>
          <p:cNvPr id="654349" name="Rectangle 13"/>
          <p:cNvSpPr>
            <a:spLocks noChangeArrowheads="1"/>
          </p:cNvSpPr>
          <p:nvPr/>
        </p:nvSpPr>
        <p:spPr bwMode="auto">
          <a:xfrm>
            <a:off x="1600200" y="2667000"/>
            <a:ext cx="3505200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>
                <a:ea typeface="楷体_GB2312" pitchFamily="49" charset="-122"/>
              </a:rPr>
              <a:t>对应回边 </a:t>
            </a:r>
            <a:r>
              <a:rPr lang="en-US" altLang="zh-CN" sz="2400" b="0" i="1">
                <a:ea typeface="楷体_GB2312" pitchFamily="49" charset="-122"/>
              </a:rPr>
              <a:t>6</a:t>
            </a:r>
            <a:r>
              <a:rPr lang="en-US" altLang="zh-CN" sz="2400" b="0"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400" b="0" i="1">
                <a:ea typeface="楷体_GB2312" pitchFamily="49" charset="-122"/>
              </a:rPr>
              <a:t>6</a:t>
            </a:r>
            <a:r>
              <a:rPr lang="en-US" altLang="zh-CN" sz="2300" i="1">
                <a:ea typeface="楷体_GB2312" pitchFamily="49" charset="-122"/>
              </a:rPr>
              <a:t> </a:t>
            </a:r>
            <a:r>
              <a:rPr lang="zh-CN" altLang="en-US" sz="2400">
                <a:ea typeface="楷体_GB2312" pitchFamily="49" charset="-122"/>
              </a:rPr>
              <a:t>：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1000">
                <a:ea typeface="楷体_GB2312" pitchFamily="49" charset="-122"/>
              </a:rPr>
              <a:t>     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>
                <a:ea typeface="楷体_GB2312" pitchFamily="49" charset="-122"/>
              </a:rPr>
              <a:t>       </a:t>
            </a:r>
            <a:r>
              <a:rPr lang="en-US" altLang="zh-CN" sz="2400" b="0">
                <a:ea typeface="楷体_GB2312" pitchFamily="49" charset="-122"/>
              </a:rPr>
              <a:t>{ </a:t>
            </a:r>
            <a:r>
              <a:rPr lang="en-US" altLang="zh-CN" sz="2400" b="0" i="1">
                <a:ea typeface="楷体_GB2312" pitchFamily="49" charset="-122"/>
              </a:rPr>
              <a:t>6 </a:t>
            </a:r>
            <a:r>
              <a:rPr lang="en-US" altLang="zh-CN" sz="2400" b="0">
                <a:ea typeface="楷体_GB2312" pitchFamily="49" charset="-122"/>
              </a:rPr>
              <a:t>}</a:t>
            </a:r>
          </a:p>
        </p:txBody>
      </p:sp>
      <p:graphicFrame>
        <p:nvGraphicFramePr>
          <p:cNvPr id="13326" name="Object 17"/>
          <p:cNvGraphicFramePr>
            <a:graphicFrameLocks noChangeAspect="1"/>
          </p:cNvGraphicFramePr>
          <p:nvPr/>
        </p:nvGraphicFramePr>
        <p:xfrm>
          <a:off x="5562600" y="1828800"/>
          <a:ext cx="2819400" cy="4352925"/>
        </p:xfrm>
        <a:graphic>
          <a:graphicData uri="http://schemas.openxmlformats.org/presentationml/2006/ole">
            <p:oleObj spid="_x0000_s13326" name="Visio" r:id="rId5" imgW="2424903" imgH="3743079" progId="Visio.Drawing.11">
              <p:embed/>
            </p:oleObj>
          </a:graphicData>
        </a:graphic>
      </p:graphicFrame>
      <p:sp>
        <p:nvSpPr>
          <p:cNvPr id="654357" name="Rectangle 21"/>
          <p:cNvSpPr>
            <a:spLocks noChangeArrowheads="1"/>
          </p:cNvSpPr>
          <p:nvPr/>
        </p:nvSpPr>
        <p:spPr bwMode="auto">
          <a:xfrm>
            <a:off x="1600200" y="3825875"/>
            <a:ext cx="3505200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>
                <a:ea typeface="楷体_GB2312" pitchFamily="49" charset="-122"/>
              </a:rPr>
              <a:t>对应回边 </a:t>
            </a:r>
            <a:r>
              <a:rPr lang="en-US" altLang="zh-CN" sz="2400" b="0" i="1">
                <a:ea typeface="楷体_GB2312" pitchFamily="49" charset="-122"/>
              </a:rPr>
              <a:t>7</a:t>
            </a:r>
            <a:r>
              <a:rPr lang="en-US" altLang="zh-CN" sz="2400" b="0"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400" b="0" i="1">
                <a:ea typeface="楷体_GB2312" pitchFamily="49" charset="-122"/>
              </a:rPr>
              <a:t>4</a:t>
            </a:r>
            <a:r>
              <a:rPr lang="en-US" altLang="zh-CN" sz="2300" i="1">
                <a:ea typeface="楷体_GB2312" pitchFamily="49" charset="-122"/>
              </a:rPr>
              <a:t> </a:t>
            </a:r>
            <a:r>
              <a:rPr lang="zh-CN" altLang="en-US" sz="2400">
                <a:ea typeface="楷体_GB2312" pitchFamily="49" charset="-122"/>
              </a:rPr>
              <a:t>：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1000">
                <a:ea typeface="楷体_GB2312" pitchFamily="49" charset="-122"/>
              </a:rPr>
              <a:t>     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>
                <a:ea typeface="楷体_GB2312" pitchFamily="49" charset="-122"/>
              </a:rPr>
              <a:t>       </a:t>
            </a:r>
            <a:r>
              <a:rPr lang="en-US" altLang="zh-CN" sz="2400" b="0">
                <a:ea typeface="楷体_GB2312" pitchFamily="49" charset="-122"/>
              </a:rPr>
              <a:t>{ </a:t>
            </a:r>
            <a:r>
              <a:rPr lang="en-US" altLang="zh-CN" sz="2400" b="0" i="1">
                <a:ea typeface="楷体_GB2312" pitchFamily="49" charset="-122"/>
              </a:rPr>
              <a:t>4</a:t>
            </a:r>
            <a:r>
              <a:rPr lang="zh-CN" altLang="en-US" sz="2400" b="0" i="1">
                <a:ea typeface="楷体_GB2312" pitchFamily="49" charset="-122"/>
              </a:rPr>
              <a:t>，</a:t>
            </a:r>
            <a:r>
              <a:rPr lang="en-US" altLang="zh-CN" sz="2400" b="0" i="1">
                <a:ea typeface="楷体_GB2312" pitchFamily="49" charset="-122"/>
              </a:rPr>
              <a:t>5</a:t>
            </a:r>
            <a:r>
              <a:rPr lang="zh-CN" altLang="en-US" sz="2400" b="0" i="1">
                <a:ea typeface="楷体_GB2312" pitchFamily="49" charset="-122"/>
              </a:rPr>
              <a:t>，</a:t>
            </a:r>
            <a:r>
              <a:rPr lang="en-US" altLang="zh-CN" sz="2400" b="0" i="1">
                <a:ea typeface="楷体_GB2312" pitchFamily="49" charset="-122"/>
              </a:rPr>
              <a:t>6</a:t>
            </a:r>
            <a:r>
              <a:rPr lang="zh-CN" altLang="en-US" sz="2400" b="0" i="1">
                <a:ea typeface="楷体_GB2312" pitchFamily="49" charset="-122"/>
              </a:rPr>
              <a:t>，</a:t>
            </a:r>
            <a:r>
              <a:rPr lang="en-US" altLang="zh-CN" sz="2400" b="0" i="1">
                <a:ea typeface="楷体_GB2312" pitchFamily="49" charset="-122"/>
              </a:rPr>
              <a:t>7 </a:t>
            </a:r>
            <a:r>
              <a:rPr lang="en-US" altLang="zh-CN" sz="2400" b="0">
                <a:ea typeface="楷体_GB2312" pitchFamily="49" charset="-122"/>
              </a:rPr>
              <a:t>}</a:t>
            </a:r>
          </a:p>
        </p:txBody>
      </p:sp>
      <p:sp>
        <p:nvSpPr>
          <p:cNvPr id="654358" name="Rectangle 22"/>
          <p:cNvSpPr>
            <a:spLocks noChangeArrowheads="1"/>
          </p:cNvSpPr>
          <p:nvPr/>
        </p:nvSpPr>
        <p:spPr bwMode="auto">
          <a:xfrm>
            <a:off x="1600200" y="5029200"/>
            <a:ext cx="3810000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>
                <a:ea typeface="楷体_GB2312" pitchFamily="49" charset="-122"/>
              </a:rPr>
              <a:t>对应回边 </a:t>
            </a:r>
            <a:r>
              <a:rPr lang="en-US" altLang="zh-CN" sz="2400" b="0" i="1">
                <a:ea typeface="楷体_GB2312" pitchFamily="49" charset="-122"/>
              </a:rPr>
              <a:t>4</a:t>
            </a:r>
            <a:r>
              <a:rPr lang="en-US" altLang="zh-CN" sz="2400" b="0"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400" b="0" i="1">
                <a:ea typeface="楷体_GB2312" pitchFamily="49" charset="-122"/>
              </a:rPr>
              <a:t>2</a:t>
            </a:r>
            <a:r>
              <a:rPr lang="en-US" altLang="zh-CN" sz="2300" i="1">
                <a:ea typeface="楷体_GB2312" pitchFamily="49" charset="-122"/>
              </a:rPr>
              <a:t> </a:t>
            </a:r>
            <a:r>
              <a:rPr lang="zh-CN" altLang="en-US" sz="2400">
                <a:ea typeface="楷体_GB2312" pitchFamily="49" charset="-122"/>
              </a:rPr>
              <a:t>：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1000">
                <a:ea typeface="楷体_GB2312" pitchFamily="49" charset="-122"/>
              </a:rPr>
              <a:t>     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>
                <a:ea typeface="楷体_GB2312" pitchFamily="49" charset="-122"/>
              </a:rPr>
              <a:t>       </a:t>
            </a:r>
            <a:r>
              <a:rPr lang="en-US" altLang="zh-CN" sz="2400" b="0">
                <a:ea typeface="楷体_GB2312" pitchFamily="49" charset="-122"/>
              </a:rPr>
              <a:t>{ </a:t>
            </a:r>
            <a:r>
              <a:rPr lang="en-US" altLang="zh-CN" sz="2400" b="0" i="1">
                <a:ea typeface="楷体_GB2312" pitchFamily="49" charset="-122"/>
              </a:rPr>
              <a:t>2</a:t>
            </a:r>
            <a:r>
              <a:rPr lang="zh-CN" altLang="en-US" sz="2400" b="0" i="1">
                <a:ea typeface="楷体_GB2312" pitchFamily="49" charset="-122"/>
              </a:rPr>
              <a:t>，</a:t>
            </a:r>
            <a:r>
              <a:rPr lang="en-US" altLang="zh-CN" sz="2400" b="0" i="1">
                <a:ea typeface="楷体_GB2312" pitchFamily="49" charset="-122"/>
              </a:rPr>
              <a:t>3</a:t>
            </a:r>
            <a:r>
              <a:rPr lang="zh-CN" altLang="en-US" sz="2400" b="0" i="1">
                <a:ea typeface="楷体_GB2312" pitchFamily="49" charset="-122"/>
              </a:rPr>
              <a:t>，</a:t>
            </a:r>
            <a:r>
              <a:rPr lang="en-US" altLang="zh-CN" sz="2400" b="0" i="1">
                <a:ea typeface="楷体_GB2312" pitchFamily="49" charset="-122"/>
              </a:rPr>
              <a:t>5</a:t>
            </a:r>
            <a:r>
              <a:rPr lang="zh-CN" altLang="en-US" sz="2400" b="0" i="1">
                <a:ea typeface="楷体_GB2312" pitchFamily="49" charset="-122"/>
              </a:rPr>
              <a:t>，</a:t>
            </a:r>
            <a:r>
              <a:rPr lang="en-US" altLang="zh-CN" sz="2400" b="0" i="1">
                <a:ea typeface="楷体_GB2312" pitchFamily="49" charset="-122"/>
              </a:rPr>
              <a:t>6 </a:t>
            </a:r>
            <a:r>
              <a:rPr lang="zh-CN" altLang="en-US" sz="2400" b="0" i="1">
                <a:ea typeface="楷体_GB2312" pitchFamily="49" charset="-122"/>
              </a:rPr>
              <a:t>，</a:t>
            </a:r>
            <a:r>
              <a:rPr lang="en-US" altLang="zh-CN" sz="2400" b="0" i="1">
                <a:ea typeface="楷体_GB2312" pitchFamily="49" charset="-122"/>
              </a:rPr>
              <a:t>7</a:t>
            </a:r>
            <a:r>
              <a:rPr lang="zh-CN" altLang="en-US" sz="2400" b="0" i="1">
                <a:ea typeface="楷体_GB2312" pitchFamily="49" charset="-122"/>
              </a:rPr>
              <a:t>，</a:t>
            </a:r>
            <a:r>
              <a:rPr lang="en-US" altLang="zh-CN" sz="2400" b="0" i="1">
                <a:ea typeface="楷体_GB2312" pitchFamily="49" charset="-122"/>
              </a:rPr>
              <a:t>4 </a:t>
            </a:r>
            <a:r>
              <a:rPr lang="en-US" altLang="zh-CN" sz="2400" b="0"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5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5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5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49" grpId="0" autoUpdateAnimBg="0"/>
      <p:bldP spid="654357" grpId="0" autoUpdateAnimBg="0"/>
      <p:bldP spid="65435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2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2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2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1524000" y="188913"/>
            <a:ext cx="3352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代码优化技术</a:t>
            </a:r>
          </a:p>
        </p:txBody>
      </p:sp>
      <p:sp>
        <p:nvSpPr>
          <p:cNvPr id="103431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2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3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4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5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6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7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8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9" name="Rectangle 17"/>
          <p:cNvSpPr>
            <a:spLocks noChangeArrowheads="1"/>
          </p:cNvSpPr>
          <p:nvPr/>
        </p:nvSpPr>
        <p:spPr bwMode="auto">
          <a:xfrm>
            <a:off x="990600" y="1752600"/>
            <a:ext cx="61722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>
                <a:solidFill>
                  <a:srgbClr val="800080"/>
                </a:solidFill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依优化范围划分</a:t>
            </a:r>
            <a:endParaRPr kumimoji="0" lang="zh-CN" altLang="en-US">
              <a:solidFill>
                <a:srgbClr val="80008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kumimoji="0" lang="zh-CN" altLang="en-US" sz="1000">
              <a:solidFill>
                <a:srgbClr val="800080"/>
              </a:solidFill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>
                <a:solidFill>
                  <a:srgbClr val="800080"/>
                </a:solidFill>
                <a:ea typeface="楷体_GB2312" pitchFamily="49" charset="-122"/>
              </a:rPr>
              <a:t>  窥孔优化</a:t>
            </a:r>
            <a:r>
              <a:rPr lang="zh-CN" altLang="en-US" sz="2400">
                <a:ea typeface="楷体_GB2312" pitchFamily="49" charset="-122"/>
              </a:rPr>
              <a:t>（</a:t>
            </a:r>
            <a:r>
              <a:rPr lang="en-US" altLang="zh-CN" sz="2400" b="0" i="1">
                <a:ea typeface="楷体_GB2312" pitchFamily="49" charset="-122"/>
              </a:rPr>
              <a:t>peephole optimization</a:t>
            </a:r>
            <a:r>
              <a:rPr lang="zh-CN" altLang="en-US" sz="2400">
                <a:ea typeface="楷体_GB2312" pitchFamily="49" charset="-122"/>
              </a:rPr>
              <a:t>）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>
                <a:ea typeface="楷体_GB2312" pitchFamily="49" charset="-122"/>
              </a:rPr>
              <a:t>    局部的几条指令范围内的优化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kumimoji="0" lang="zh-CN" altLang="en-US" sz="1000">
              <a:solidFill>
                <a:srgbClr val="800080"/>
              </a:solidFill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>
                <a:solidFill>
                  <a:srgbClr val="800080"/>
                </a:solidFill>
                <a:ea typeface="楷体_GB2312" pitchFamily="49" charset="-122"/>
              </a:rPr>
              <a:t>  局部优化</a:t>
            </a:r>
            <a:endParaRPr lang="zh-CN" altLang="en-US" sz="240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>
                <a:ea typeface="楷体_GB2312" pitchFamily="49" charset="-122"/>
              </a:rPr>
              <a:t>    基本块范围内的优化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kumimoji="0" lang="zh-CN" altLang="en-US" sz="1000">
              <a:solidFill>
                <a:srgbClr val="800080"/>
              </a:solidFill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>
                <a:solidFill>
                  <a:srgbClr val="800080"/>
                </a:solidFill>
                <a:ea typeface="楷体_GB2312" pitchFamily="49" charset="-122"/>
              </a:rPr>
              <a:t>  全局优化</a:t>
            </a:r>
            <a:endParaRPr lang="zh-CN" altLang="en-US" sz="240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>
                <a:ea typeface="楷体_GB2312" pitchFamily="49" charset="-122"/>
              </a:rPr>
              <a:t>    流图范围内的优化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kumimoji="0" lang="zh-CN" altLang="en-US" sz="1000">
              <a:solidFill>
                <a:srgbClr val="800080"/>
              </a:solidFill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>
                <a:solidFill>
                  <a:srgbClr val="800080"/>
                </a:solidFill>
                <a:ea typeface="楷体_GB2312" pitchFamily="49" charset="-122"/>
              </a:rPr>
              <a:t>  过程间优化</a:t>
            </a:r>
            <a:endParaRPr lang="zh-CN" altLang="en-US" sz="240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>
                <a:ea typeface="楷体_GB2312" pitchFamily="49" charset="-122"/>
              </a:rPr>
              <a:t>    整个程序范围内的优化</a:t>
            </a:r>
            <a:endParaRPr lang="zh-CN" altLang="en-US" sz="1000">
              <a:ea typeface="楷体_GB2312" pitchFamily="49" charset="-122"/>
            </a:endParaRPr>
          </a:p>
        </p:txBody>
      </p:sp>
      <p:sp>
        <p:nvSpPr>
          <p:cNvPr id="103440" name="Text Box 1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62000" y="1066800"/>
            <a:ext cx="5943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ea typeface="楷体_GB2312" pitchFamily="49" charset="-122"/>
              </a:rPr>
              <a:t>  </a:t>
            </a:r>
            <a:r>
              <a:rPr lang="zh-CN" altLang="en-US" sz="3200">
                <a:solidFill>
                  <a:srgbClr val="800080"/>
                </a:solidFill>
                <a:ea typeface="楷体_GB2312" pitchFamily="49" charset="-122"/>
              </a:rPr>
              <a:t>简单的归类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524000" y="188913"/>
            <a:ext cx="3352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代码优化技术</a:t>
            </a:r>
          </a:p>
        </p:txBody>
      </p:sp>
      <p:sp>
        <p:nvSpPr>
          <p:cNvPr id="104455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6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8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9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60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61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62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63" name="Rectangle 15"/>
          <p:cNvSpPr>
            <a:spLocks noChangeArrowheads="1"/>
          </p:cNvSpPr>
          <p:nvPr/>
        </p:nvSpPr>
        <p:spPr bwMode="auto">
          <a:xfrm>
            <a:off x="990600" y="2057400"/>
            <a:ext cx="6172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>
                <a:solidFill>
                  <a:srgbClr val="800080"/>
                </a:solidFill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依优化对象划分</a:t>
            </a:r>
            <a:endParaRPr kumimoji="0" lang="zh-CN" altLang="en-US">
              <a:solidFill>
                <a:srgbClr val="80008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kumimoji="0" lang="zh-CN" altLang="en-US" sz="1000">
              <a:solidFill>
                <a:srgbClr val="800080"/>
              </a:solidFill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>
                <a:solidFill>
                  <a:srgbClr val="800080"/>
                </a:solidFill>
                <a:ea typeface="楷体_GB2312" pitchFamily="49" charset="-122"/>
              </a:rPr>
              <a:t>  目标代码优化</a:t>
            </a:r>
            <a:endParaRPr lang="zh-CN" altLang="en-US" sz="240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>
                <a:ea typeface="楷体_GB2312" pitchFamily="49" charset="-122"/>
              </a:rPr>
              <a:t>    面向目标代码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kumimoji="0" lang="zh-CN" altLang="en-US" sz="1000">
              <a:solidFill>
                <a:srgbClr val="800080"/>
              </a:solidFill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>
                <a:solidFill>
                  <a:srgbClr val="800080"/>
                </a:solidFill>
                <a:ea typeface="楷体_GB2312" pitchFamily="49" charset="-122"/>
              </a:rPr>
              <a:t>  中间代码优化</a:t>
            </a:r>
            <a:endParaRPr lang="zh-CN" altLang="en-US" sz="240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>
                <a:ea typeface="楷体_GB2312" pitchFamily="49" charset="-122"/>
              </a:rPr>
              <a:t>    面向程序的中间表示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kumimoji="0" lang="zh-CN" altLang="en-US" sz="1000">
              <a:solidFill>
                <a:srgbClr val="800080"/>
              </a:solidFill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>
                <a:solidFill>
                  <a:srgbClr val="800080"/>
                </a:solidFill>
                <a:ea typeface="楷体_GB2312" pitchFamily="49" charset="-122"/>
              </a:rPr>
              <a:t>  源级优化</a:t>
            </a:r>
            <a:endParaRPr lang="zh-CN" altLang="en-US" sz="240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>
                <a:ea typeface="楷体_GB2312" pitchFamily="49" charset="-122"/>
              </a:rPr>
              <a:t>    面向源程序</a:t>
            </a:r>
          </a:p>
        </p:txBody>
      </p:sp>
      <p:sp>
        <p:nvSpPr>
          <p:cNvPr id="104464" name="Text Box 1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62000" y="1295400"/>
            <a:ext cx="5943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ea typeface="楷体_GB2312" pitchFamily="49" charset="-122"/>
              </a:rPr>
              <a:t>  </a:t>
            </a:r>
            <a:r>
              <a:rPr lang="zh-CN" altLang="en-US" sz="3200">
                <a:solidFill>
                  <a:srgbClr val="800080"/>
                </a:solidFill>
                <a:ea typeface="楷体_GB2312" pitchFamily="49" charset="-122"/>
              </a:rPr>
              <a:t>简单的归类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5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6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7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8" name="Rectangle 7"/>
          <p:cNvSpPr>
            <a:spLocks noChangeArrowheads="1"/>
          </p:cNvSpPr>
          <p:nvPr/>
        </p:nvSpPr>
        <p:spPr bwMode="auto">
          <a:xfrm>
            <a:off x="1524000" y="188913"/>
            <a:ext cx="3352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代码优化技术</a:t>
            </a:r>
          </a:p>
        </p:txBody>
      </p:sp>
      <p:sp>
        <p:nvSpPr>
          <p:cNvPr id="105479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80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81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82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83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84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85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86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87" name="Rectangle 16"/>
          <p:cNvSpPr>
            <a:spLocks noChangeArrowheads="1"/>
          </p:cNvSpPr>
          <p:nvPr/>
        </p:nvSpPr>
        <p:spPr bwMode="auto">
          <a:xfrm>
            <a:off x="990600" y="1628775"/>
            <a:ext cx="6172200" cy="515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>
                <a:solidFill>
                  <a:srgbClr val="800080"/>
                </a:solidFill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依优化侧面划分</a:t>
            </a:r>
            <a:endParaRPr kumimoji="0" lang="zh-CN" altLang="en-US">
              <a:solidFill>
                <a:srgbClr val="80008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kumimoji="0" lang="zh-CN" altLang="en-US" sz="1000">
              <a:solidFill>
                <a:srgbClr val="800080"/>
              </a:solidFill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>
                <a:solidFill>
                  <a:srgbClr val="800080"/>
                </a:solidFill>
                <a:ea typeface="楷体_GB2312" pitchFamily="49" charset="-122"/>
              </a:rPr>
              <a:t>  指令调度</a:t>
            </a:r>
            <a:endParaRPr lang="zh-CN" altLang="en-US" sz="240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kumimoji="0" lang="zh-CN" altLang="en-US" sz="1000">
              <a:solidFill>
                <a:srgbClr val="800080"/>
              </a:solidFill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>
                <a:solidFill>
                  <a:srgbClr val="800080"/>
                </a:solidFill>
                <a:ea typeface="楷体_GB2312" pitchFamily="49" charset="-122"/>
              </a:rPr>
              <a:t>  寄存器分配</a:t>
            </a:r>
            <a:endParaRPr lang="zh-CN" altLang="en-US" sz="2400"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kumimoji="0" lang="zh-CN" altLang="en-US" sz="1000">
              <a:solidFill>
                <a:srgbClr val="800080"/>
              </a:solidFill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>
                <a:solidFill>
                  <a:srgbClr val="800080"/>
                </a:solidFill>
                <a:ea typeface="楷体_GB2312" pitchFamily="49" charset="-122"/>
              </a:rPr>
              <a:t>  存储层次优化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>
                <a:solidFill>
                  <a:srgbClr val="800080"/>
                </a:solidFill>
                <a:ea typeface="楷体_GB2312" pitchFamily="49" charset="-122"/>
              </a:rPr>
              <a:t>  存储布局优化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>
              <a:solidFill>
                <a:srgbClr val="800080"/>
              </a:solidFill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>
                <a:solidFill>
                  <a:srgbClr val="800080"/>
                </a:solidFill>
                <a:ea typeface="楷体_GB2312" pitchFamily="49" charset="-122"/>
              </a:rPr>
              <a:t>  循环优化</a:t>
            </a:r>
            <a:endParaRPr lang="zh-CN" altLang="en-US" sz="2400"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kumimoji="0" lang="zh-CN" altLang="en-US" sz="1000">
              <a:solidFill>
                <a:srgbClr val="800080"/>
              </a:solidFill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>
                <a:solidFill>
                  <a:srgbClr val="800080"/>
                </a:solidFill>
                <a:ea typeface="楷体_GB2312" pitchFamily="49" charset="-122"/>
              </a:rPr>
              <a:t>  控制流优化</a:t>
            </a:r>
            <a:endParaRPr lang="zh-CN" altLang="en-US" sz="2400"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kumimoji="0" lang="zh-CN" altLang="en-US" sz="1000">
              <a:solidFill>
                <a:srgbClr val="800080"/>
              </a:solidFill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>
                <a:solidFill>
                  <a:srgbClr val="800080"/>
                </a:solidFill>
                <a:ea typeface="楷体_GB2312" pitchFamily="49" charset="-122"/>
              </a:rPr>
              <a:t>  过程优化</a:t>
            </a:r>
            <a:endParaRPr lang="zh-CN" altLang="en-US" sz="2400"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kumimoji="0" lang="zh-CN" altLang="en-US" sz="1000">
              <a:solidFill>
                <a:srgbClr val="800080"/>
              </a:solidFill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>
                <a:solidFill>
                  <a:srgbClr val="800080"/>
                </a:solidFill>
                <a:ea typeface="楷体_GB2312" pitchFamily="49" charset="-122"/>
              </a:rPr>
              <a:t>  </a:t>
            </a:r>
            <a:r>
              <a:rPr lang="en-US" altLang="zh-CN">
                <a:solidFill>
                  <a:srgbClr val="800080"/>
                </a:solidFill>
                <a:ea typeface="楷体_GB2312" pitchFamily="49" charset="-122"/>
              </a:rPr>
              <a:t>……</a:t>
            </a:r>
          </a:p>
        </p:txBody>
      </p:sp>
      <p:sp>
        <p:nvSpPr>
          <p:cNvPr id="105488" name="Text Box 1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62000" y="1052513"/>
            <a:ext cx="5943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ea typeface="楷体_GB2312" pitchFamily="49" charset="-122"/>
              </a:rPr>
              <a:t>  </a:t>
            </a:r>
            <a:r>
              <a:rPr lang="zh-CN" altLang="en-US" sz="3200">
                <a:solidFill>
                  <a:srgbClr val="800080"/>
                </a:solidFill>
                <a:ea typeface="楷体_GB2312" pitchFamily="49" charset="-122"/>
              </a:rPr>
              <a:t>简单的归类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AutoShape 2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499" name="AutoShape 2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0" name="AutoShape 2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1" name="AutoShape 2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2" name="Rectangle 30"/>
          <p:cNvSpPr>
            <a:spLocks noChangeArrowheads="1"/>
          </p:cNvSpPr>
          <p:nvPr/>
        </p:nvSpPr>
        <p:spPr bwMode="auto">
          <a:xfrm>
            <a:off x="1524000" y="188913"/>
            <a:ext cx="3352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代码优化技术</a:t>
            </a:r>
          </a:p>
        </p:txBody>
      </p:sp>
      <p:sp>
        <p:nvSpPr>
          <p:cNvPr id="106503" name="AutoShape 3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4" name="AutoShape 3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5" name="AutoShape 3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6" name="AutoShape 3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7" name="AutoShape 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8" name="AutoShape 3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9" name="AutoShape 3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10" name="AutoShape 3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11" name="Rectangle 39"/>
          <p:cNvSpPr>
            <a:spLocks noChangeArrowheads="1"/>
          </p:cNvSpPr>
          <p:nvPr/>
        </p:nvSpPr>
        <p:spPr bwMode="auto">
          <a:xfrm>
            <a:off x="755650" y="2120900"/>
            <a:ext cx="8208963" cy="16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>
                <a:solidFill>
                  <a:srgbClr val="800080"/>
                </a:solidFill>
                <a:ea typeface="楷体_GB2312" pitchFamily="49" charset="-122"/>
              </a:rPr>
              <a:t>   </a:t>
            </a:r>
            <a:r>
              <a:rPr lang="zh-CN" altLang="en-US">
                <a:solidFill>
                  <a:srgbClr val="800080"/>
                </a:solidFill>
                <a:ea typeface="楷体_GB2312" pitchFamily="49" charset="-122"/>
              </a:rPr>
              <a:t>工作方式  </a:t>
            </a:r>
            <a:r>
              <a:rPr lang="zh-CN" altLang="en-US" sz="2400">
                <a:ea typeface="楷体_GB2312" pitchFamily="49" charset="-122"/>
              </a:rPr>
              <a:t>在目标指令序列上滑动一个包含几条指令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>
                <a:ea typeface="楷体_GB2312" pitchFamily="49" charset="-122"/>
              </a:rPr>
              <a:t>      的窗口（称为窥孔），发现其中不够优化的指令序列，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>
                <a:ea typeface="楷体_GB2312" pitchFamily="49" charset="-122"/>
              </a:rPr>
              <a:t>      用一段更短或更有效的指令序列来替代它，使整个代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>
                <a:ea typeface="楷体_GB2312" pitchFamily="49" charset="-122"/>
              </a:rPr>
              <a:t>      码得到改进</a:t>
            </a:r>
            <a:endParaRPr kumimoji="0" lang="zh-CN" altLang="en-US" sz="1000">
              <a:solidFill>
                <a:srgbClr val="800080"/>
              </a:solidFill>
              <a:ea typeface="楷体_GB2312" pitchFamily="49" charset="-122"/>
            </a:endParaRPr>
          </a:p>
        </p:txBody>
      </p:sp>
      <p:sp>
        <p:nvSpPr>
          <p:cNvPr id="106512" name="Text Box 4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9750" y="1295400"/>
            <a:ext cx="6934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ea typeface="楷体_GB2312" pitchFamily="49" charset="-122"/>
              </a:rPr>
              <a:t>  </a:t>
            </a:r>
            <a:r>
              <a:rPr lang="zh-CN" altLang="en-US" sz="3200">
                <a:solidFill>
                  <a:srgbClr val="800080"/>
                </a:solidFill>
                <a:ea typeface="楷体_GB2312" pitchFamily="49" charset="-122"/>
              </a:rPr>
              <a:t>窥孔优化</a:t>
            </a:r>
            <a:r>
              <a:rPr lang="zh-CN" altLang="en-US">
                <a:ea typeface="楷体_GB2312" pitchFamily="49" charset="-122"/>
              </a:rPr>
              <a:t>（</a:t>
            </a:r>
            <a:r>
              <a:rPr lang="en-US" altLang="zh-CN" b="0" i="1">
                <a:ea typeface="楷体_GB2312" pitchFamily="49" charset="-122"/>
              </a:rPr>
              <a:t>peephole optimization</a:t>
            </a:r>
            <a:r>
              <a:rPr lang="zh-CN" altLang="en-US"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6" name="Rectangle 6"/>
          <p:cNvSpPr>
            <a:spLocks noChangeArrowheads="1"/>
          </p:cNvSpPr>
          <p:nvPr/>
        </p:nvSpPr>
        <p:spPr bwMode="auto">
          <a:xfrm>
            <a:off x="1524000" y="188913"/>
            <a:ext cx="3352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代码优化技术</a:t>
            </a:r>
          </a:p>
        </p:txBody>
      </p:sp>
      <p:sp>
        <p:nvSpPr>
          <p:cNvPr id="107527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8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9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0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1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2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3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4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5" name="Rectangle 15"/>
          <p:cNvSpPr>
            <a:spLocks noChangeArrowheads="1"/>
          </p:cNvSpPr>
          <p:nvPr/>
        </p:nvSpPr>
        <p:spPr bwMode="auto">
          <a:xfrm>
            <a:off x="684213" y="2120900"/>
            <a:ext cx="8459787" cy="341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800080"/>
                </a:solidFill>
                <a:ea typeface="楷体_GB2312" pitchFamily="49" charset="-122"/>
              </a:rPr>
              <a:t>举例</a:t>
            </a:r>
            <a:endParaRPr lang="zh-CN" altLang="en-US" sz="2400" dirty="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kumimoji="0" lang="zh-CN" altLang="en-US" sz="1000" dirty="0">
              <a:solidFill>
                <a:srgbClr val="800080"/>
              </a:solidFill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dirty="0">
                <a:solidFill>
                  <a:srgbClr val="800080"/>
                </a:solidFill>
                <a:ea typeface="楷体_GB2312" pitchFamily="49" charset="-122"/>
              </a:rPr>
              <a:t>  删除冗余的“取”和“存”</a:t>
            </a:r>
            <a:r>
              <a:rPr lang="zh-CN" altLang="en-US" sz="2400" dirty="0">
                <a:ea typeface="楷体_GB2312" pitchFamily="49" charset="-122"/>
              </a:rPr>
              <a:t>（</a:t>
            </a:r>
            <a:r>
              <a:rPr lang="en-US" altLang="zh-CN" sz="2400" b="0" i="1" dirty="0">
                <a:ea typeface="楷体_GB2312" pitchFamily="49" charset="-122"/>
              </a:rPr>
              <a:t>redundant loads and stores</a:t>
            </a:r>
            <a:r>
              <a:rPr lang="zh-CN" altLang="en-US" sz="2400" dirty="0">
                <a:ea typeface="楷体_GB2312" pitchFamily="49" charset="-122"/>
              </a:rPr>
              <a:t>）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指令序列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000" b="0" dirty="0">
                <a:ea typeface="楷体_GB2312" pitchFamily="49" charset="-122"/>
              </a:rPr>
              <a:t>（</a:t>
            </a:r>
            <a:r>
              <a:rPr lang="en-US" altLang="zh-CN" sz="2000" b="0" dirty="0">
                <a:ea typeface="楷体_GB2312" pitchFamily="49" charset="-122"/>
              </a:rPr>
              <a:t>1</a:t>
            </a:r>
            <a:r>
              <a:rPr lang="zh-CN" altLang="en-US" sz="2000" b="0" dirty="0">
                <a:ea typeface="楷体_GB2312" pitchFamily="49" charset="-122"/>
              </a:rPr>
              <a:t>）  </a:t>
            </a:r>
            <a:r>
              <a:rPr lang="en-US" altLang="zh-CN" sz="2000" b="0" dirty="0">
                <a:ea typeface="楷体_GB2312" pitchFamily="49" charset="-122"/>
              </a:rPr>
              <a:t>MOV   R0</a:t>
            </a:r>
            <a:r>
              <a:rPr lang="zh-CN" altLang="en-US" sz="2000" b="0" dirty="0">
                <a:ea typeface="楷体_GB2312" pitchFamily="49" charset="-122"/>
              </a:rPr>
              <a:t>，</a:t>
            </a:r>
            <a:r>
              <a:rPr lang="en-US" altLang="zh-CN" sz="2000" b="0" dirty="0">
                <a:ea typeface="楷体_GB2312" pitchFamily="49" charset="-122"/>
              </a:rPr>
              <a:t>a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0" dirty="0">
                <a:ea typeface="楷体_GB2312" pitchFamily="49" charset="-122"/>
              </a:rPr>
              <a:t>            </a:t>
            </a:r>
            <a:r>
              <a:rPr lang="zh-CN" altLang="en-US" sz="2000" b="0" dirty="0">
                <a:ea typeface="楷体_GB2312" pitchFamily="49" charset="-122"/>
              </a:rPr>
              <a:t>（</a:t>
            </a:r>
            <a:r>
              <a:rPr lang="en-US" altLang="zh-CN" sz="2000" b="0" dirty="0">
                <a:ea typeface="楷体_GB2312" pitchFamily="49" charset="-122"/>
              </a:rPr>
              <a:t>2</a:t>
            </a:r>
            <a:r>
              <a:rPr lang="zh-CN" altLang="en-US" sz="2000" b="0" dirty="0">
                <a:ea typeface="楷体_GB2312" pitchFamily="49" charset="-122"/>
              </a:rPr>
              <a:t>）  </a:t>
            </a:r>
            <a:r>
              <a:rPr lang="en-US" altLang="zh-CN" sz="2000" b="0" dirty="0">
                <a:ea typeface="楷体_GB2312" pitchFamily="49" charset="-122"/>
              </a:rPr>
              <a:t>MOV   a</a:t>
            </a:r>
            <a:r>
              <a:rPr lang="zh-CN" altLang="en-US" sz="2000" b="0" dirty="0">
                <a:ea typeface="楷体_GB2312" pitchFamily="49" charset="-122"/>
              </a:rPr>
              <a:t>，</a:t>
            </a:r>
            <a:r>
              <a:rPr lang="en-US" altLang="zh-CN" sz="2000" b="0" dirty="0">
                <a:ea typeface="楷体_GB2312" pitchFamily="49" charset="-122"/>
              </a:rPr>
              <a:t>R0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zh-CN" sz="1000" dirty="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</a:t>
            </a:r>
            <a:r>
              <a:rPr lang="zh-CN" altLang="en-US" sz="2400" dirty="0">
                <a:ea typeface="楷体_GB2312" pitchFamily="49" charset="-122"/>
              </a:rPr>
              <a:t>可优化为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000" b="0" dirty="0">
                <a:ea typeface="楷体_GB2312" pitchFamily="49" charset="-122"/>
              </a:rPr>
              <a:t>（</a:t>
            </a:r>
            <a:r>
              <a:rPr lang="en-US" altLang="zh-CN" sz="2000" b="0" dirty="0">
                <a:ea typeface="楷体_GB2312" pitchFamily="49" charset="-122"/>
              </a:rPr>
              <a:t>1</a:t>
            </a:r>
            <a:r>
              <a:rPr lang="zh-CN" altLang="en-US" sz="2000" b="0" dirty="0">
                <a:ea typeface="楷体_GB2312" pitchFamily="49" charset="-122"/>
              </a:rPr>
              <a:t>）  </a:t>
            </a:r>
            <a:r>
              <a:rPr lang="en-US" altLang="zh-CN" sz="2000" b="0" dirty="0">
                <a:ea typeface="楷体_GB2312" pitchFamily="49" charset="-122"/>
              </a:rPr>
              <a:t>MOV   R0</a:t>
            </a:r>
            <a:r>
              <a:rPr lang="zh-CN" altLang="en-US" sz="2000" b="0" dirty="0">
                <a:ea typeface="楷体_GB2312" pitchFamily="49" charset="-122"/>
              </a:rPr>
              <a:t>，</a:t>
            </a:r>
            <a:r>
              <a:rPr lang="en-US" altLang="zh-CN" sz="2000" b="0" dirty="0">
                <a:ea typeface="楷体_GB2312" pitchFamily="49" charset="-122"/>
              </a:rPr>
              <a:t>a</a:t>
            </a:r>
          </a:p>
        </p:txBody>
      </p:sp>
      <p:sp>
        <p:nvSpPr>
          <p:cNvPr id="107536" name="Text Box 1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68313" y="1295400"/>
            <a:ext cx="6934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ea typeface="楷体_GB2312" pitchFamily="49" charset="-122"/>
              </a:rPr>
              <a:t>  </a:t>
            </a:r>
            <a:r>
              <a:rPr lang="zh-CN" altLang="en-US" sz="3200">
                <a:solidFill>
                  <a:srgbClr val="800080"/>
                </a:solidFill>
                <a:ea typeface="楷体_GB2312" pitchFamily="49" charset="-122"/>
              </a:rPr>
              <a:t>窥孔优化</a:t>
            </a:r>
            <a:r>
              <a:rPr lang="zh-CN" altLang="en-US">
                <a:ea typeface="楷体_GB2312" pitchFamily="49" charset="-122"/>
              </a:rPr>
              <a:t>（</a:t>
            </a:r>
            <a:r>
              <a:rPr lang="en-US" altLang="zh-CN" b="0" i="1">
                <a:ea typeface="楷体_GB2312" pitchFamily="49" charset="-122"/>
              </a:rPr>
              <a:t>peephole optimization</a:t>
            </a:r>
            <a:r>
              <a:rPr lang="zh-CN" altLang="en-US"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3252788" y="817563"/>
            <a:ext cx="2700337" cy="495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zh-CN" altLang="en-US" sz="2800" b="1">
                <a:latin typeface="Times New Roman" pitchFamily="18" charset="0"/>
              </a:rPr>
              <a:t>词法分析器</a:t>
            </a:r>
            <a:endParaRPr lang="zh-CN" altLang="en-US" sz="2600" b="1">
              <a:latin typeface="Times New Roman" pitchFamily="18" charset="0"/>
            </a:endParaRP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3268663" y="1876425"/>
            <a:ext cx="2700337" cy="495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zh-CN" altLang="en-US" sz="2800" b="1">
                <a:latin typeface="Times New Roman" pitchFamily="18" charset="0"/>
              </a:rPr>
              <a:t>语法分析器</a:t>
            </a:r>
            <a:endParaRPr lang="zh-CN" altLang="en-US" sz="2600" b="1">
              <a:latin typeface="Times New Roman" pitchFamily="18" charset="0"/>
            </a:endParaRP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3294063" y="3009900"/>
            <a:ext cx="2700337" cy="495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zh-CN" altLang="en-US" sz="2800" b="1">
                <a:latin typeface="宋体" charset="-122"/>
              </a:rPr>
              <a:t>中间代码生成器</a:t>
            </a:r>
            <a:endParaRPr lang="zh-CN" altLang="en-US" sz="2600" b="1">
              <a:latin typeface="宋体" charset="-122"/>
            </a:endParaRP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3268663" y="4086225"/>
            <a:ext cx="2700337" cy="495300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zh-CN" altLang="en-US" sz="2800" b="1">
                <a:solidFill>
                  <a:srgbClr val="FF3300"/>
                </a:solidFill>
                <a:latin typeface="宋体" charset="-122"/>
              </a:rPr>
              <a:t>优化段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640263" y="276225"/>
            <a:ext cx="1470025" cy="541338"/>
            <a:chOff x="2880" y="432"/>
            <a:chExt cx="926" cy="341"/>
          </a:xfrm>
        </p:grpSpPr>
        <p:sp>
          <p:nvSpPr>
            <p:cNvPr id="12325" name="Rectangle 7"/>
            <p:cNvSpPr>
              <a:spLocks noChangeArrowheads="1"/>
            </p:cNvSpPr>
            <p:nvPr/>
          </p:nvSpPr>
          <p:spPr bwMode="auto">
            <a:xfrm>
              <a:off x="2976" y="480"/>
              <a:ext cx="830" cy="21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800" b="1">
                  <a:latin typeface="Times New Roman" pitchFamily="18" charset="0"/>
                </a:rPr>
                <a:t>源程序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12326" name="Line 8"/>
            <p:cNvSpPr>
              <a:spLocks noChangeShapeType="1"/>
            </p:cNvSpPr>
            <p:nvPr/>
          </p:nvSpPr>
          <p:spPr bwMode="auto">
            <a:xfrm>
              <a:off x="2880" y="432"/>
              <a:ext cx="0" cy="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640263" y="1343025"/>
            <a:ext cx="1427162" cy="533400"/>
            <a:chOff x="2880" y="1104"/>
            <a:chExt cx="899" cy="336"/>
          </a:xfrm>
        </p:grpSpPr>
        <p:sp>
          <p:nvSpPr>
            <p:cNvPr id="12323" name="Rectangle 10"/>
            <p:cNvSpPr>
              <a:spLocks noChangeArrowheads="1"/>
            </p:cNvSpPr>
            <p:nvPr/>
          </p:nvSpPr>
          <p:spPr bwMode="auto">
            <a:xfrm>
              <a:off x="2928" y="1152"/>
              <a:ext cx="851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800" b="1">
                  <a:latin typeface="Times New Roman" pitchFamily="18" charset="0"/>
                </a:rPr>
                <a:t>单词符号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12324" name="Line 11"/>
            <p:cNvSpPr>
              <a:spLocks noChangeShapeType="1"/>
            </p:cNvSpPr>
            <p:nvPr/>
          </p:nvSpPr>
          <p:spPr bwMode="auto">
            <a:xfrm>
              <a:off x="2880" y="110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640263" y="2409825"/>
            <a:ext cx="1427162" cy="609600"/>
            <a:chOff x="2880" y="1776"/>
            <a:chExt cx="899" cy="384"/>
          </a:xfrm>
        </p:grpSpPr>
        <p:sp>
          <p:nvSpPr>
            <p:cNvPr id="12321" name="Rectangle 13"/>
            <p:cNvSpPr>
              <a:spLocks noChangeArrowheads="1"/>
            </p:cNvSpPr>
            <p:nvPr/>
          </p:nvSpPr>
          <p:spPr bwMode="auto">
            <a:xfrm>
              <a:off x="2928" y="1824"/>
              <a:ext cx="851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800" b="1">
                  <a:latin typeface="Times New Roman" pitchFamily="18" charset="0"/>
                </a:rPr>
                <a:t>语法单位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12322" name="Line 14"/>
            <p:cNvSpPr>
              <a:spLocks noChangeShapeType="1"/>
            </p:cNvSpPr>
            <p:nvPr/>
          </p:nvSpPr>
          <p:spPr bwMode="auto">
            <a:xfrm>
              <a:off x="2880" y="177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640263" y="3552825"/>
            <a:ext cx="1503362" cy="533400"/>
            <a:chOff x="2880" y="2496"/>
            <a:chExt cx="947" cy="336"/>
          </a:xfrm>
        </p:grpSpPr>
        <p:sp>
          <p:nvSpPr>
            <p:cNvPr id="12319" name="Rectangle 16"/>
            <p:cNvSpPr>
              <a:spLocks noChangeArrowheads="1"/>
            </p:cNvSpPr>
            <p:nvPr/>
          </p:nvSpPr>
          <p:spPr bwMode="auto">
            <a:xfrm>
              <a:off x="2976" y="2528"/>
              <a:ext cx="851" cy="1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800" b="1">
                  <a:latin typeface="Times New Roman" pitchFamily="18" charset="0"/>
                </a:rPr>
                <a:t>四元式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12320" name="Line 17"/>
            <p:cNvSpPr>
              <a:spLocks noChangeShapeType="1"/>
            </p:cNvSpPr>
            <p:nvPr/>
          </p:nvSpPr>
          <p:spPr bwMode="auto">
            <a:xfrm flipH="1">
              <a:off x="2880" y="249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3682" name="Rectangle 18"/>
          <p:cNvSpPr>
            <a:spLocks noChangeArrowheads="1"/>
          </p:cNvSpPr>
          <p:nvPr/>
        </p:nvSpPr>
        <p:spPr bwMode="auto">
          <a:xfrm>
            <a:off x="2201863" y="581025"/>
            <a:ext cx="525462" cy="5381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endParaRPr lang="zh-CN" altLang="en-US" sz="2600" b="1">
              <a:latin typeface="Times New Roman" pitchFamily="18" charset="0"/>
            </a:endParaRPr>
          </a:p>
          <a:p>
            <a:pPr algn="ctr" eaLnBrk="0" hangingPunct="0"/>
            <a:r>
              <a:rPr lang="zh-CN" altLang="en-US" sz="2800" b="1">
                <a:latin typeface="Times New Roman" pitchFamily="18" charset="0"/>
              </a:rPr>
              <a:t>表</a:t>
            </a:r>
          </a:p>
          <a:p>
            <a:pPr algn="ctr" eaLnBrk="0" hangingPunct="0"/>
            <a:endParaRPr lang="zh-CN" altLang="en-US" sz="2800" b="1">
              <a:latin typeface="Times New Roman" pitchFamily="18" charset="0"/>
            </a:endParaRPr>
          </a:p>
          <a:p>
            <a:pPr algn="just" eaLnBrk="0" hangingPunct="0"/>
            <a:endParaRPr lang="zh-CN" altLang="en-US" sz="2800" b="1">
              <a:latin typeface="Times New Roman" pitchFamily="18" charset="0"/>
            </a:endParaRPr>
          </a:p>
          <a:p>
            <a:pPr algn="ctr" eaLnBrk="0" hangingPunct="0"/>
            <a:r>
              <a:rPr lang="zh-CN" altLang="en-US" sz="2800" b="1">
                <a:latin typeface="Times New Roman" pitchFamily="18" charset="0"/>
              </a:rPr>
              <a:t>格</a:t>
            </a:r>
          </a:p>
          <a:p>
            <a:pPr algn="just" eaLnBrk="0" hangingPunct="0"/>
            <a:endParaRPr lang="zh-CN" altLang="en-US" sz="2800" b="1">
              <a:latin typeface="Times New Roman" pitchFamily="18" charset="0"/>
            </a:endParaRPr>
          </a:p>
          <a:p>
            <a:pPr algn="ctr" eaLnBrk="0" hangingPunct="0"/>
            <a:endParaRPr lang="zh-CN" altLang="en-US" sz="2800" b="1">
              <a:latin typeface="Times New Roman" pitchFamily="18" charset="0"/>
            </a:endParaRPr>
          </a:p>
          <a:p>
            <a:pPr algn="ctr" eaLnBrk="0" hangingPunct="0"/>
            <a:r>
              <a:rPr lang="zh-CN" altLang="en-US" sz="2800" b="1">
                <a:latin typeface="Times New Roman" pitchFamily="18" charset="0"/>
              </a:rPr>
              <a:t>管</a:t>
            </a:r>
          </a:p>
          <a:p>
            <a:pPr algn="just" eaLnBrk="0" hangingPunct="0"/>
            <a:endParaRPr lang="zh-CN" altLang="en-US" sz="2800" b="1">
              <a:latin typeface="Times New Roman" pitchFamily="18" charset="0"/>
            </a:endParaRPr>
          </a:p>
          <a:p>
            <a:pPr algn="ctr" eaLnBrk="0" hangingPunct="0"/>
            <a:endParaRPr lang="zh-CN" altLang="en-US" sz="2800" b="1">
              <a:latin typeface="Times New Roman" pitchFamily="18" charset="0"/>
            </a:endParaRPr>
          </a:p>
          <a:p>
            <a:pPr algn="ctr" eaLnBrk="0" hangingPunct="0"/>
            <a:r>
              <a:rPr lang="zh-CN" altLang="en-US" sz="2800" b="1">
                <a:latin typeface="Times New Roman" pitchFamily="18" charset="0"/>
              </a:rPr>
              <a:t>理</a:t>
            </a:r>
          </a:p>
        </p:txBody>
      </p:sp>
      <p:sp>
        <p:nvSpPr>
          <p:cNvPr id="113683" name="Rectangle 19"/>
          <p:cNvSpPr>
            <a:spLocks noChangeArrowheads="1"/>
          </p:cNvSpPr>
          <p:nvPr/>
        </p:nvSpPr>
        <p:spPr bwMode="auto">
          <a:xfrm>
            <a:off x="6553200" y="609600"/>
            <a:ext cx="525463" cy="5534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endParaRPr lang="zh-CN" altLang="en-US" sz="2800" b="1">
              <a:latin typeface="Times New Roman" pitchFamily="18" charset="0"/>
            </a:endParaRPr>
          </a:p>
          <a:p>
            <a:pPr algn="ctr" eaLnBrk="0" hangingPunct="0"/>
            <a:r>
              <a:rPr lang="zh-CN" altLang="en-US" sz="2800" b="1">
                <a:latin typeface="Times New Roman" pitchFamily="18" charset="0"/>
              </a:rPr>
              <a:t>出</a:t>
            </a:r>
          </a:p>
          <a:p>
            <a:pPr algn="ctr" eaLnBrk="0" hangingPunct="0"/>
            <a:endParaRPr lang="zh-CN" altLang="en-US" sz="2800" b="1">
              <a:latin typeface="Times New Roman" pitchFamily="18" charset="0"/>
            </a:endParaRPr>
          </a:p>
          <a:p>
            <a:pPr algn="just" eaLnBrk="0" hangingPunct="0"/>
            <a:endParaRPr lang="zh-CN" altLang="en-US" sz="2800" b="1">
              <a:latin typeface="Times New Roman" pitchFamily="18" charset="0"/>
            </a:endParaRPr>
          </a:p>
          <a:p>
            <a:pPr algn="ctr" eaLnBrk="0" hangingPunct="0"/>
            <a:r>
              <a:rPr lang="zh-CN" altLang="en-US" sz="2800" b="1">
                <a:latin typeface="Times New Roman" pitchFamily="18" charset="0"/>
              </a:rPr>
              <a:t>错</a:t>
            </a:r>
          </a:p>
          <a:p>
            <a:pPr algn="just" eaLnBrk="0" hangingPunct="0"/>
            <a:endParaRPr lang="zh-CN" altLang="en-US" sz="2800" b="1">
              <a:latin typeface="Times New Roman" pitchFamily="18" charset="0"/>
            </a:endParaRPr>
          </a:p>
          <a:p>
            <a:pPr algn="ctr" eaLnBrk="0" hangingPunct="0"/>
            <a:endParaRPr lang="zh-CN" altLang="en-US" sz="2800" b="1">
              <a:latin typeface="Times New Roman" pitchFamily="18" charset="0"/>
            </a:endParaRPr>
          </a:p>
          <a:p>
            <a:pPr algn="ctr" eaLnBrk="0" hangingPunct="0"/>
            <a:r>
              <a:rPr lang="zh-CN" altLang="en-US" sz="2800" b="1">
                <a:latin typeface="Times New Roman" pitchFamily="18" charset="0"/>
              </a:rPr>
              <a:t>处</a:t>
            </a:r>
          </a:p>
          <a:p>
            <a:pPr algn="just" eaLnBrk="0" hangingPunct="0"/>
            <a:endParaRPr lang="zh-CN" altLang="en-US" sz="2800" b="1">
              <a:latin typeface="Times New Roman" pitchFamily="18" charset="0"/>
            </a:endParaRPr>
          </a:p>
          <a:p>
            <a:pPr algn="ctr" eaLnBrk="0" hangingPunct="0"/>
            <a:endParaRPr lang="zh-CN" altLang="en-US" sz="2800" b="1">
              <a:latin typeface="Times New Roman" pitchFamily="18" charset="0"/>
            </a:endParaRPr>
          </a:p>
          <a:p>
            <a:pPr algn="ctr" eaLnBrk="0" hangingPunct="0"/>
            <a:r>
              <a:rPr lang="zh-CN" altLang="en-US" sz="2800" b="1">
                <a:latin typeface="Times New Roman" pitchFamily="18" charset="0"/>
              </a:rPr>
              <a:t>理</a:t>
            </a:r>
            <a:endParaRPr lang="zh-CN" altLang="en-US" sz="1600" b="1">
              <a:latin typeface="Times New Roman" pitchFamily="18" charset="0"/>
            </a:endParaRPr>
          </a:p>
        </p:txBody>
      </p:sp>
      <p:sp>
        <p:nvSpPr>
          <p:cNvPr id="113684" name="Rectangle 20"/>
          <p:cNvSpPr>
            <a:spLocks noChangeArrowheads="1"/>
          </p:cNvSpPr>
          <p:nvPr/>
        </p:nvSpPr>
        <p:spPr bwMode="auto">
          <a:xfrm>
            <a:off x="3289300" y="5208588"/>
            <a:ext cx="2624138" cy="554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/>
          <a:lstStyle/>
          <a:p>
            <a:pPr algn="ctr" eaLnBrk="0" hangingPunct="0"/>
            <a:r>
              <a:rPr lang="zh-CN" altLang="en-US" sz="2800" b="1">
                <a:latin typeface="宋体" charset="-122"/>
              </a:rPr>
              <a:t>目标代码生成器</a:t>
            </a:r>
          </a:p>
        </p:txBody>
      </p: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4640263" y="4619625"/>
            <a:ext cx="1503362" cy="577850"/>
            <a:chOff x="2866" y="3138"/>
            <a:chExt cx="961" cy="394"/>
          </a:xfrm>
        </p:grpSpPr>
        <p:sp>
          <p:nvSpPr>
            <p:cNvPr id="12317" name="Line 22"/>
            <p:cNvSpPr>
              <a:spLocks noChangeShapeType="1"/>
            </p:cNvSpPr>
            <p:nvPr/>
          </p:nvSpPr>
          <p:spPr bwMode="auto">
            <a:xfrm>
              <a:off x="2866" y="3138"/>
              <a:ext cx="0" cy="3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8" name="Rectangle 23"/>
            <p:cNvSpPr>
              <a:spLocks noChangeArrowheads="1"/>
            </p:cNvSpPr>
            <p:nvPr/>
          </p:nvSpPr>
          <p:spPr bwMode="auto">
            <a:xfrm>
              <a:off x="2976" y="3216"/>
              <a:ext cx="851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800" b="1">
                  <a:latin typeface="Times New Roman" pitchFamily="18" charset="0"/>
                </a:rPr>
                <a:t>四元式</a:t>
              </a:r>
              <a:endParaRPr lang="zh-CN" altLang="en-US" sz="2400" b="1">
                <a:latin typeface="Times New Roman" pitchFamily="18" charset="0"/>
              </a:endParaRP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4640263" y="5822950"/>
            <a:ext cx="1503362" cy="625475"/>
            <a:chOff x="2880" y="3926"/>
            <a:chExt cx="947" cy="394"/>
          </a:xfrm>
        </p:grpSpPr>
        <p:sp>
          <p:nvSpPr>
            <p:cNvPr id="12315" name="Rectangle 25"/>
            <p:cNvSpPr>
              <a:spLocks noChangeArrowheads="1"/>
            </p:cNvSpPr>
            <p:nvPr/>
          </p:nvSpPr>
          <p:spPr bwMode="auto">
            <a:xfrm>
              <a:off x="2976" y="3936"/>
              <a:ext cx="851" cy="21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800" b="1">
                  <a:latin typeface="Times New Roman" pitchFamily="18" charset="0"/>
                </a:rPr>
                <a:t>目标代码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12316" name="Line 26"/>
            <p:cNvSpPr>
              <a:spLocks noChangeShapeType="1"/>
            </p:cNvSpPr>
            <p:nvPr/>
          </p:nvSpPr>
          <p:spPr bwMode="auto">
            <a:xfrm>
              <a:off x="2880" y="3926"/>
              <a:ext cx="0" cy="3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2727325" y="1095375"/>
            <a:ext cx="584200" cy="4362450"/>
            <a:chOff x="1675" y="948"/>
            <a:chExt cx="368" cy="2748"/>
          </a:xfrm>
        </p:grpSpPr>
        <p:sp>
          <p:nvSpPr>
            <p:cNvPr id="12310" name="Line 28"/>
            <p:cNvSpPr>
              <a:spLocks noChangeShapeType="1"/>
            </p:cNvSpPr>
            <p:nvPr/>
          </p:nvSpPr>
          <p:spPr bwMode="auto">
            <a:xfrm flipH="1">
              <a:off x="1675" y="948"/>
              <a:ext cx="3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1" name="Line 29"/>
            <p:cNvSpPr>
              <a:spLocks noChangeShapeType="1"/>
            </p:cNvSpPr>
            <p:nvPr/>
          </p:nvSpPr>
          <p:spPr bwMode="auto">
            <a:xfrm flipH="1">
              <a:off x="1685" y="1571"/>
              <a:ext cx="3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2" name="Line 30"/>
            <p:cNvSpPr>
              <a:spLocks noChangeShapeType="1"/>
            </p:cNvSpPr>
            <p:nvPr/>
          </p:nvSpPr>
          <p:spPr bwMode="auto">
            <a:xfrm flipH="1">
              <a:off x="1701" y="2329"/>
              <a:ext cx="3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3" name="Line 31"/>
            <p:cNvSpPr>
              <a:spLocks noChangeShapeType="1"/>
            </p:cNvSpPr>
            <p:nvPr/>
          </p:nvSpPr>
          <p:spPr bwMode="auto">
            <a:xfrm flipH="1">
              <a:off x="1685" y="3007"/>
              <a:ext cx="3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4" name="Line 32"/>
            <p:cNvSpPr>
              <a:spLocks noChangeShapeType="1"/>
            </p:cNvSpPr>
            <p:nvPr/>
          </p:nvSpPr>
          <p:spPr bwMode="auto">
            <a:xfrm flipH="1">
              <a:off x="1680" y="3696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5935663" y="1025525"/>
            <a:ext cx="658812" cy="4432300"/>
            <a:chOff x="3696" y="904"/>
            <a:chExt cx="415" cy="2792"/>
          </a:xfrm>
        </p:grpSpPr>
        <p:sp>
          <p:nvSpPr>
            <p:cNvPr id="12305" name="Line 34"/>
            <p:cNvSpPr>
              <a:spLocks noChangeShapeType="1"/>
            </p:cNvSpPr>
            <p:nvPr/>
          </p:nvSpPr>
          <p:spPr bwMode="auto">
            <a:xfrm>
              <a:off x="3707" y="904"/>
              <a:ext cx="3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6" name="Line 35"/>
            <p:cNvSpPr>
              <a:spLocks noChangeShapeType="1"/>
            </p:cNvSpPr>
            <p:nvPr/>
          </p:nvSpPr>
          <p:spPr bwMode="auto">
            <a:xfrm>
              <a:off x="3717" y="3007"/>
              <a:ext cx="3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7" name="Line 36"/>
            <p:cNvSpPr>
              <a:spLocks noChangeShapeType="1"/>
            </p:cNvSpPr>
            <p:nvPr/>
          </p:nvSpPr>
          <p:spPr bwMode="auto">
            <a:xfrm>
              <a:off x="3733" y="2329"/>
              <a:ext cx="3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8" name="Line 37"/>
            <p:cNvSpPr>
              <a:spLocks noChangeShapeType="1"/>
            </p:cNvSpPr>
            <p:nvPr/>
          </p:nvSpPr>
          <p:spPr bwMode="auto">
            <a:xfrm>
              <a:off x="3717" y="1571"/>
              <a:ext cx="3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9" name="Line 38"/>
            <p:cNvSpPr>
              <a:spLocks noChangeShapeType="1"/>
            </p:cNvSpPr>
            <p:nvPr/>
          </p:nvSpPr>
          <p:spPr bwMode="auto">
            <a:xfrm>
              <a:off x="3696" y="3696"/>
              <a:ext cx="3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1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6" grpId="0" animBg="1" autoUpdateAnimBg="0"/>
      <p:bldP spid="113667" grpId="0" animBg="1" autoUpdateAnimBg="0"/>
      <p:bldP spid="113668" grpId="0" animBg="1" autoUpdateAnimBg="0"/>
      <p:bldP spid="113669" grpId="0" animBg="1" autoUpdateAnimBg="0"/>
      <p:bldP spid="113682" grpId="0" animBg="1" autoUpdateAnimBg="0"/>
      <p:bldP spid="113683" grpId="0" animBg="1" autoUpdateAnimBg="0"/>
      <p:bldP spid="113684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AutoShape 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47" name="AutoShape 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48" name="AutoShape 1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49" name="AutoShape 2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0" name="Rectangle 21"/>
          <p:cNvSpPr>
            <a:spLocks noChangeArrowheads="1"/>
          </p:cNvSpPr>
          <p:nvPr/>
        </p:nvSpPr>
        <p:spPr bwMode="auto">
          <a:xfrm>
            <a:off x="1524000" y="188913"/>
            <a:ext cx="3352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代码优化技术</a:t>
            </a:r>
          </a:p>
        </p:txBody>
      </p:sp>
      <p:sp>
        <p:nvSpPr>
          <p:cNvPr id="108551" name="AutoShape 2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2" name="AutoShape 2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3" name="AutoShape 2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4" name="AutoShape 2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5" name="AutoShape 2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6" name="AutoShape 2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7" name="AutoShape 2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8" name="AutoShape 2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9" name="Rectangle 30"/>
          <p:cNvSpPr>
            <a:spLocks noChangeArrowheads="1"/>
          </p:cNvSpPr>
          <p:nvPr/>
        </p:nvSpPr>
        <p:spPr bwMode="auto">
          <a:xfrm>
            <a:off x="876300" y="2120900"/>
            <a:ext cx="81153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800080"/>
                </a:solidFill>
                <a:ea typeface="楷体_GB2312" pitchFamily="49" charset="-122"/>
              </a:rPr>
              <a:t>举例</a:t>
            </a:r>
            <a:endParaRPr lang="zh-CN" altLang="en-US" sz="2400" dirty="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kumimoji="0" lang="zh-CN" altLang="en-US" sz="1000" dirty="0">
              <a:solidFill>
                <a:srgbClr val="800080"/>
              </a:solidFill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dirty="0">
                <a:solidFill>
                  <a:srgbClr val="800080"/>
                </a:solidFill>
                <a:ea typeface="楷体_GB2312" pitchFamily="49" charset="-122"/>
              </a:rPr>
              <a:t>  合并已知量</a:t>
            </a:r>
            <a:r>
              <a:rPr lang="zh-CN" altLang="en-US" sz="2400" dirty="0">
                <a:ea typeface="楷体_GB2312" pitchFamily="49" charset="-122"/>
              </a:rPr>
              <a:t>（</a:t>
            </a:r>
            <a:r>
              <a:rPr lang="en-US" altLang="zh-CN" sz="2400" b="0" i="1" dirty="0" smtClean="0">
                <a:ea typeface="楷体_GB2312" pitchFamily="49" charset="-122"/>
              </a:rPr>
              <a:t>constant </a:t>
            </a:r>
            <a:r>
              <a:rPr lang="en-US" altLang="zh-CN" sz="2400" b="0" i="1" dirty="0">
                <a:ea typeface="楷体_GB2312" pitchFamily="49" charset="-122"/>
              </a:rPr>
              <a:t>folding</a:t>
            </a:r>
            <a:r>
              <a:rPr lang="zh-CN" altLang="en-US" sz="2400" dirty="0">
                <a:ea typeface="楷体_GB2312" pitchFamily="49" charset="-122"/>
              </a:rPr>
              <a:t>）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代码序列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000" b="0" dirty="0">
                <a:ea typeface="楷体_GB2312" pitchFamily="49" charset="-122"/>
              </a:rPr>
              <a:t>（</a:t>
            </a:r>
            <a:r>
              <a:rPr lang="en-US" altLang="zh-CN" sz="2000" b="0" dirty="0">
                <a:ea typeface="楷体_GB2312" pitchFamily="49" charset="-122"/>
              </a:rPr>
              <a:t>1</a:t>
            </a:r>
            <a:r>
              <a:rPr lang="zh-CN" altLang="en-US" sz="2000" b="0" dirty="0">
                <a:ea typeface="楷体_GB2312" pitchFamily="49" charset="-122"/>
              </a:rPr>
              <a:t>）  </a:t>
            </a:r>
            <a:r>
              <a:rPr lang="en-US" altLang="zh-CN" sz="2000" b="0" dirty="0">
                <a:ea typeface="楷体_GB2312" pitchFamily="49" charset="-122"/>
              </a:rPr>
              <a:t>r2:=3*2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zh-CN" sz="1000" dirty="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</a:t>
            </a:r>
            <a:r>
              <a:rPr lang="zh-CN" altLang="en-US" sz="2400" dirty="0">
                <a:ea typeface="楷体_GB2312" pitchFamily="49" charset="-122"/>
              </a:rPr>
              <a:t>可优化为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000" b="0" dirty="0">
                <a:ea typeface="楷体_GB2312" pitchFamily="49" charset="-122"/>
              </a:rPr>
              <a:t>（</a:t>
            </a:r>
            <a:r>
              <a:rPr lang="en-US" altLang="zh-CN" sz="2000" b="0" dirty="0">
                <a:ea typeface="楷体_GB2312" pitchFamily="49" charset="-122"/>
              </a:rPr>
              <a:t>1</a:t>
            </a:r>
            <a:r>
              <a:rPr lang="zh-CN" altLang="en-US" sz="2000" b="0" dirty="0">
                <a:ea typeface="楷体_GB2312" pitchFamily="49" charset="-122"/>
              </a:rPr>
              <a:t>）  </a:t>
            </a:r>
            <a:r>
              <a:rPr lang="en-US" altLang="zh-CN" sz="2000" b="0" dirty="0">
                <a:ea typeface="楷体_GB2312" pitchFamily="49" charset="-122"/>
              </a:rPr>
              <a:t>r2:=6</a:t>
            </a:r>
          </a:p>
        </p:txBody>
      </p:sp>
      <p:sp>
        <p:nvSpPr>
          <p:cNvPr id="108560" name="Text Box 31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23900" y="1295400"/>
            <a:ext cx="6934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ea typeface="楷体_GB2312" pitchFamily="49" charset="-122"/>
              </a:rPr>
              <a:t>  </a:t>
            </a:r>
            <a:r>
              <a:rPr lang="zh-CN" altLang="en-US" sz="3200">
                <a:solidFill>
                  <a:srgbClr val="800080"/>
                </a:solidFill>
                <a:ea typeface="楷体_GB2312" pitchFamily="49" charset="-122"/>
              </a:rPr>
              <a:t>窥孔优化</a:t>
            </a:r>
            <a:r>
              <a:rPr lang="zh-CN" altLang="en-US">
                <a:ea typeface="楷体_GB2312" pitchFamily="49" charset="-122"/>
              </a:rPr>
              <a:t>（</a:t>
            </a:r>
            <a:r>
              <a:rPr lang="en-US" altLang="zh-CN" b="0" i="1">
                <a:ea typeface="楷体_GB2312" pitchFamily="49" charset="-122"/>
              </a:rPr>
              <a:t>peephole optimization</a:t>
            </a:r>
            <a:r>
              <a:rPr lang="zh-CN" altLang="en-US"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1524000" y="188913"/>
            <a:ext cx="3352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代码优化技术</a:t>
            </a:r>
          </a:p>
        </p:txBody>
      </p:sp>
      <p:sp>
        <p:nvSpPr>
          <p:cNvPr id="109575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6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8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9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0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1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2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3" name="Rectangle 15"/>
          <p:cNvSpPr>
            <a:spLocks noChangeArrowheads="1"/>
          </p:cNvSpPr>
          <p:nvPr/>
        </p:nvSpPr>
        <p:spPr bwMode="auto">
          <a:xfrm>
            <a:off x="432817" y="1998663"/>
            <a:ext cx="8675687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800080"/>
                </a:solidFill>
                <a:ea typeface="楷体_GB2312" pitchFamily="49" charset="-122"/>
              </a:rPr>
              <a:t>举例</a:t>
            </a:r>
            <a:endParaRPr lang="zh-CN" altLang="en-US" sz="2400" dirty="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kumimoji="0" lang="zh-CN" altLang="en-US" sz="1000" dirty="0">
              <a:solidFill>
                <a:srgbClr val="800080"/>
              </a:solidFill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dirty="0">
                <a:solidFill>
                  <a:srgbClr val="800080"/>
                </a:solidFill>
                <a:ea typeface="楷体_GB2312" pitchFamily="49" charset="-122"/>
              </a:rPr>
              <a:t>  常量传播</a:t>
            </a:r>
            <a:r>
              <a:rPr lang="zh-CN" altLang="en-US" sz="2400" dirty="0">
                <a:ea typeface="楷体_GB2312" pitchFamily="49" charset="-122"/>
              </a:rPr>
              <a:t>（</a:t>
            </a:r>
            <a:r>
              <a:rPr lang="en-US" altLang="zh-CN" sz="2400" b="0" i="1" dirty="0">
                <a:ea typeface="楷体_GB2312" pitchFamily="49" charset="-122"/>
              </a:rPr>
              <a:t>constants propagating</a:t>
            </a:r>
            <a:r>
              <a:rPr lang="zh-CN" altLang="en-US" sz="2400" dirty="0">
                <a:ea typeface="楷体_GB2312" pitchFamily="49" charset="-122"/>
              </a:rPr>
              <a:t>）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代码序列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000" b="0" dirty="0">
                <a:ea typeface="楷体_GB2312" pitchFamily="49" charset="-122"/>
              </a:rPr>
              <a:t>（</a:t>
            </a:r>
            <a:r>
              <a:rPr lang="en-US" altLang="zh-CN" sz="2000" b="0" dirty="0">
                <a:ea typeface="楷体_GB2312" pitchFamily="49" charset="-122"/>
              </a:rPr>
              <a:t>1</a:t>
            </a:r>
            <a:r>
              <a:rPr lang="zh-CN" altLang="en-US" sz="2000" b="0" dirty="0">
                <a:ea typeface="楷体_GB2312" pitchFamily="49" charset="-122"/>
              </a:rPr>
              <a:t>）  </a:t>
            </a:r>
            <a:r>
              <a:rPr lang="en-US" altLang="zh-CN" sz="2000" b="0" dirty="0">
                <a:ea typeface="楷体_GB2312" pitchFamily="49" charset="-122"/>
              </a:rPr>
              <a:t>r2:=4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0" dirty="0">
                <a:ea typeface="楷体_GB2312" pitchFamily="49" charset="-122"/>
              </a:rPr>
              <a:t>            </a:t>
            </a:r>
            <a:r>
              <a:rPr lang="zh-CN" altLang="en-US" sz="2000" b="0" dirty="0">
                <a:ea typeface="楷体_GB2312" pitchFamily="49" charset="-122"/>
              </a:rPr>
              <a:t>（</a:t>
            </a:r>
            <a:r>
              <a:rPr lang="en-US" altLang="zh-CN" sz="2000" b="0" dirty="0">
                <a:ea typeface="楷体_GB2312" pitchFamily="49" charset="-122"/>
              </a:rPr>
              <a:t>2</a:t>
            </a:r>
            <a:r>
              <a:rPr lang="zh-CN" altLang="en-US" sz="2000" b="0" dirty="0">
                <a:ea typeface="楷体_GB2312" pitchFamily="49" charset="-122"/>
              </a:rPr>
              <a:t>）  </a:t>
            </a:r>
            <a:r>
              <a:rPr lang="en-US" altLang="zh-CN" sz="2000" b="0" dirty="0">
                <a:ea typeface="楷体_GB2312" pitchFamily="49" charset="-122"/>
              </a:rPr>
              <a:t>r3:=r1+r2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zh-CN" sz="1000" dirty="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</a:t>
            </a:r>
            <a:r>
              <a:rPr lang="zh-CN" altLang="en-US" sz="2400" dirty="0">
                <a:ea typeface="楷体_GB2312" pitchFamily="49" charset="-122"/>
              </a:rPr>
              <a:t>可优化为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0" dirty="0">
                <a:ea typeface="楷体_GB2312" pitchFamily="49" charset="-122"/>
              </a:rPr>
              <a:t>            （</a:t>
            </a:r>
            <a:r>
              <a:rPr lang="en-US" altLang="zh-CN" sz="2000" b="0" dirty="0">
                <a:ea typeface="楷体_GB2312" pitchFamily="49" charset="-122"/>
              </a:rPr>
              <a:t>1</a:t>
            </a:r>
            <a:r>
              <a:rPr lang="zh-CN" altLang="en-US" sz="2000" b="0" dirty="0">
                <a:ea typeface="楷体_GB2312" pitchFamily="49" charset="-122"/>
              </a:rPr>
              <a:t>）  </a:t>
            </a:r>
            <a:r>
              <a:rPr lang="en-US" altLang="zh-CN" sz="2000" b="0" dirty="0">
                <a:ea typeface="楷体_GB2312" pitchFamily="49" charset="-122"/>
              </a:rPr>
              <a:t>r2:=4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0" dirty="0">
                <a:ea typeface="楷体_GB2312" pitchFamily="49" charset="-122"/>
              </a:rPr>
              <a:t>            </a:t>
            </a:r>
            <a:r>
              <a:rPr lang="zh-CN" altLang="en-US" sz="2000" b="0" dirty="0">
                <a:ea typeface="楷体_GB2312" pitchFamily="49" charset="-122"/>
              </a:rPr>
              <a:t>（</a:t>
            </a:r>
            <a:r>
              <a:rPr lang="en-US" altLang="zh-CN" sz="2000" b="0" dirty="0">
                <a:ea typeface="楷体_GB2312" pitchFamily="49" charset="-122"/>
              </a:rPr>
              <a:t>2</a:t>
            </a:r>
            <a:r>
              <a:rPr lang="zh-CN" altLang="en-US" sz="2000" b="0" dirty="0">
                <a:ea typeface="楷体_GB2312" pitchFamily="49" charset="-122"/>
              </a:rPr>
              <a:t>）  </a:t>
            </a:r>
            <a:r>
              <a:rPr lang="en-US" altLang="zh-CN" sz="2000" b="0" dirty="0">
                <a:ea typeface="楷体_GB2312" pitchFamily="49" charset="-122"/>
              </a:rPr>
              <a:t>r3:=r1+ 4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zh-CN" sz="2000" b="0" dirty="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</a:t>
            </a:r>
            <a:r>
              <a:rPr lang="zh-CN" altLang="en-US" sz="2400" dirty="0">
                <a:ea typeface="楷体_GB2312" pitchFamily="49" charset="-122"/>
              </a:rPr>
              <a:t>注：虽然条数未少，但</a:t>
            </a:r>
            <a:r>
              <a:rPr lang="zh-CN" altLang="en-US" sz="2400" dirty="0" smtClean="0">
                <a:ea typeface="楷体_GB2312" pitchFamily="49" charset="-122"/>
              </a:rPr>
              <a:t>若是知道</a:t>
            </a:r>
            <a:r>
              <a:rPr lang="en-US" altLang="zh-CN" sz="2000" b="0" dirty="0" smtClean="0">
                <a:ea typeface="楷体_GB2312" pitchFamily="49" charset="-122"/>
              </a:rPr>
              <a:t>r2</a:t>
            </a:r>
            <a:r>
              <a:rPr lang="zh-CN" altLang="en-US" sz="2400" dirty="0" smtClean="0">
                <a:ea typeface="楷体_GB2312" pitchFamily="49" charset="-122"/>
              </a:rPr>
              <a:t>不再活跃</a:t>
            </a:r>
            <a:r>
              <a:rPr lang="zh-CN" altLang="en-US" sz="2400" dirty="0">
                <a:ea typeface="楷体_GB2312" pitchFamily="49" charset="-122"/>
              </a:rPr>
              <a:t>时，可删除（</a:t>
            </a:r>
            <a:r>
              <a:rPr lang="en-US" altLang="zh-CN" sz="2400" b="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）</a:t>
            </a:r>
          </a:p>
        </p:txBody>
      </p:sp>
      <p:sp>
        <p:nvSpPr>
          <p:cNvPr id="109584" name="Text Box 1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81000" y="1249363"/>
            <a:ext cx="6934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ea typeface="楷体_GB2312" pitchFamily="49" charset="-122"/>
              </a:rPr>
              <a:t>  </a:t>
            </a:r>
            <a:r>
              <a:rPr lang="zh-CN" altLang="en-US" sz="3200">
                <a:solidFill>
                  <a:srgbClr val="800080"/>
                </a:solidFill>
                <a:ea typeface="楷体_GB2312" pitchFamily="49" charset="-122"/>
              </a:rPr>
              <a:t>窥孔优化</a:t>
            </a:r>
            <a:r>
              <a:rPr lang="zh-CN" altLang="en-US">
                <a:ea typeface="楷体_GB2312" pitchFamily="49" charset="-122"/>
              </a:rPr>
              <a:t>（</a:t>
            </a:r>
            <a:r>
              <a:rPr lang="en-US" altLang="zh-CN" b="0" i="1">
                <a:ea typeface="楷体_GB2312" pitchFamily="49" charset="-122"/>
              </a:rPr>
              <a:t>peephole optimization</a:t>
            </a:r>
            <a:r>
              <a:rPr lang="zh-CN" altLang="en-US"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59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59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59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1524000" y="188913"/>
            <a:ext cx="3352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代码优化技术</a:t>
            </a:r>
          </a:p>
        </p:txBody>
      </p:sp>
      <p:sp>
        <p:nvSpPr>
          <p:cNvPr id="110599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00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01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02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03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04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05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06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07" name="Rectangle 15"/>
          <p:cNvSpPr>
            <a:spLocks noChangeArrowheads="1"/>
          </p:cNvSpPr>
          <p:nvPr/>
        </p:nvSpPr>
        <p:spPr bwMode="auto">
          <a:xfrm>
            <a:off x="876300" y="2120900"/>
            <a:ext cx="8115300" cy="319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800080"/>
                </a:solidFill>
                <a:ea typeface="楷体_GB2312" pitchFamily="49" charset="-122"/>
              </a:rPr>
              <a:t>举例</a:t>
            </a:r>
            <a:endParaRPr lang="zh-CN" altLang="en-US" sz="2400" dirty="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kumimoji="0" lang="zh-CN" altLang="en-US" sz="1000" dirty="0">
              <a:solidFill>
                <a:srgbClr val="800080"/>
              </a:solidFill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dirty="0">
                <a:solidFill>
                  <a:srgbClr val="800080"/>
                </a:solidFill>
                <a:ea typeface="楷体_GB2312" pitchFamily="49" charset="-122"/>
              </a:rPr>
              <a:t>  代数化简</a:t>
            </a:r>
            <a:r>
              <a:rPr lang="zh-CN" altLang="en-US" sz="2400" dirty="0">
                <a:ea typeface="楷体_GB2312" pitchFamily="49" charset="-122"/>
              </a:rPr>
              <a:t>（</a:t>
            </a:r>
            <a:r>
              <a:rPr lang="en-US" altLang="zh-CN" sz="2400" b="0" i="1" dirty="0">
                <a:ea typeface="楷体_GB2312" pitchFamily="49" charset="-122"/>
              </a:rPr>
              <a:t>algebraic simplification</a:t>
            </a:r>
            <a:r>
              <a:rPr lang="zh-CN" altLang="en-US" sz="2400" dirty="0">
                <a:ea typeface="楷体_GB2312" pitchFamily="49" charset="-122"/>
              </a:rPr>
              <a:t>）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代码序列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000" b="0" dirty="0">
                <a:ea typeface="楷体_GB2312" pitchFamily="49" charset="-122"/>
              </a:rPr>
              <a:t>（</a:t>
            </a:r>
            <a:r>
              <a:rPr lang="en-US" altLang="zh-CN" sz="2000" b="0" dirty="0">
                <a:ea typeface="楷体_GB2312" pitchFamily="49" charset="-122"/>
              </a:rPr>
              <a:t>1</a:t>
            </a:r>
            <a:r>
              <a:rPr lang="zh-CN" altLang="en-US" sz="2000" b="0" dirty="0">
                <a:ea typeface="楷体_GB2312" pitchFamily="49" charset="-122"/>
              </a:rPr>
              <a:t>）  </a:t>
            </a:r>
            <a:r>
              <a:rPr lang="en-US" altLang="zh-CN" sz="2000" b="0" dirty="0">
                <a:ea typeface="楷体_GB2312" pitchFamily="49" charset="-122"/>
              </a:rPr>
              <a:t>x:=x+0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0" dirty="0">
                <a:ea typeface="楷体_GB2312" pitchFamily="49" charset="-122"/>
              </a:rPr>
              <a:t>            </a:t>
            </a:r>
            <a:r>
              <a:rPr lang="zh-CN" altLang="en-US" sz="2000" b="0" dirty="0">
                <a:ea typeface="楷体_GB2312" pitchFamily="49" charset="-122"/>
              </a:rPr>
              <a:t>（</a:t>
            </a:r>
            <a:r>
              <a:rPr lang="en-US" altLang="zh-CN" sz="2000" b="0" dirty="0">
                <a:ea typeface="楷体_GB2312" pitchFamily="49" charset="-122"/>
              </a:rPr>
              <a:t>2</a:t>
            </a:r>
            <a:r>
              <a:rPr lang="zh-CN" altLang="en-US" sz="2000" b="0" dirty="0">
                <a:ea typeface="楷体_GB2312" pitchFamily="49" charset="-122"/>
              </a:rPr>
              <a:t>）  </a:t>
            </a:r>
            <a:r>
              <a:rPr lang="en-US" altLang="zh-CN" sz="2000" b="0" dirty="0">
                <a:ea typeface="楷体_GB2312" pitchFamily="49" charset="-122"/>
              </a:rPr>
              <a:t>……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0" dirty="0">
                <a:ea typeface="楷体_GB2312" pitchFamily="49" charset="-122"/>
              </a:rPr>
              <a:t>            </a:t>
            </a:r>
            <a:r>
              <a:rPr lang="zh-CN" altLang="en-US" sz="2000" b="0" dirty="0">
                <a:ea typeface="楷体_GB2312" pitchFamily="49" charset="-122"/>
              </a:rPr>
              <a:t>（</a:t>
            </a:r>
            <a:r>
              <a:rPr lang="en-US" altLang="zh-CN" sz="2000" b="0" dirty="0">
                <a:ea typeface="楷体_GB2312" pitchFamily="49" charset="-122"/>
              </a:rPr>
              <a:t>n</a:t>
            </a:r>
            <a:r>
              <a:rPr lang="zh-CN" altLang="en-US" sz="2000" b="0" dirty="0">
                <a:ea typeface="楷体_GB2312" pitchFamily="49" charset="-122"/>
              </a:rPr>
              <a:t>）  </a:t>
            </a:r>
            <a:r>
              <a:rPr lang="en-US" altLang="zh-CN" sz="2000" b="0" dirty="0">
                <a:ea typeface="楷体_GB2312" pitchFamily="49" charset="-122"/>
              </a:rPr>
              <a:t>y:=y*1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zh-CN" sz="1000" dirty="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</a:t>
            </a:r>
            <a:r>
              <a:rPr lang="zh-CN" altLang="en-US" sz="2400" dirty="0">
                <a:ea typeface="楷体_GB2312" pitchFamily="49" charset="-122"/>
              </a:rPr>
              <a:t>中的</a:t>
            </a:r>
            <a:r>
              <a:rPr lang="zh-CN" altLang="en-US" sz="2000" b="0" dirty="0">
                <a:ea typeface="楷体_GB2312" pitchFamily="49" charset="-122"/>
              </a:rPr>
              <a:t>（</a:t>
            </a:r>
            <a:r>
              <a:rPr lang="en-US" altLang="zh-CN" sz="2000" b="0" dirty="0">
                <a:ea typeface="楷体_GB2312" pitchFamily="49" charset="-122"/>
              </a:rPr>
              <a:t>1</a:t>
            </a:r>
            <a:r>
              <a:rPr lang="zh-CN" altLang="en-US" sz="2000" b="0" dirty="0">
                <a:ea typeface="楷体_GB2312" pitchFamily="49" charset="-122"/>
              </a:rPr>
              <a:t>）</a:t>
            </a:r>
            <a:r>
              <a:rPr lang="en-US" altLang="zh-CN" sz="2000" b="0" dirty="0">
                <a:ea typeface="楷体_GB2312" pitchFamily="49" charset="-122"/>
              </a:rPr>
              <a:t>,</a:t>
            </a:r>
            <a:r>
              <a:rPr lang="zh-CN" altLang="en-US" sz="2000" b="0" dirty="0">
                <a:ea typeface="楷体_GB2312" pitchFamily="49" charset="-122"/>
              </a:rPr>
              <a:t>（</a:t>
            </a:r>
            <a:r>
              <a:rPr lang="en-US" altLang="zh-CN" sz="2000" b="0" dirty="0">
                <a:ea typeface="楷体_GB2312" pitchFamily="49" charset="-122"/>
              </a:rPr>
              <a:t>n</a:t>
            </a:r>
            <a:r>
              <a:rPr lang="zh-CN" altLang="en-US" sz="2000" b="0" dirty="0">
                <a:ea typeface="楷体_GB2312" pitchFamily="49" charset="-122"/>
              </a:rPr>
              <a:t>）</a:t>
            </a:r>
            <a:r>
              <a:rPr lang="zh-CN" altLang="en-US" sz="2400" dirty="0">
                <a:ea typeface="楷体_GB2312" pitchFamily="49" charset="-122"/>
              </a:rPr>
              <a:t>可在窥孔优化时删除</a:t>
            </a:r>
          </a:p>
        </p:txBody>
      </p:sp>
      <p:sp>
        <p:nvSpPr>
          <p:cNvPr id="110608" name="Text Box 1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23900" y="1295400"/>
            <a:ext cx="6934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ea typeface="楷体_GB2312" pitchFamily="49" charset="-122"/>
              </a:rPr>
              <a:t>  </a:t>
            </a:r>
            <a:r>
              <a:rPr lang="zh-CN" altLang="en-US" sz="3200">
                <a:solidFill>
                  <a:srgbClr val="800080"/>
                </a:solidFill>
                <a:ea typeface="楷体_GB2312" pitchFamily="49" charset="-122"/>
              </a:rPr>
              <a:t>窥孔优化</a:t>
            </a:r>
            <a:r>
              <a:rPr lang="zh-CN" altLang="en-US">
                <a:ea typeface="楷体_GB2312" pitchFamily="49" charset="-122"/>
              </a:rPr>
              <a:t>（</a:t>
            </a:r>
            <a:r>
              <a:rPr lang="en-US" altLang="zh-CN" b="0" i="1">
                <a:ea typeface="楷体_GB2312" pitchFamily="49" charset="-122"/>
              </a:rPr>
              <a:t>peephole optimization</a:t>
            </a:r>
            <a:r>
              <a:rPr lang="zh-CN" altLang="en-US"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1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1524000" y="188913"/>
            <a:ext cx="3352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代码优化技术</a:t>
            </a:r>
          </a:p>
        </p:txBody>
      </p:sp>
      <p:sp>
        <p:nvSpPr>
          <p:cNvPr id="111623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4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5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6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7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8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9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30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31" name="Rectangle 15"/>
          <p:cNvSpPr>
            <a:spLocks noChangeArrowheads="1"/>
          </p:cNvSpPr>
          <p:nvPr/>
        </p:nvSpPr>
        <p:spPr bwMode="auto">
          <a:xfrm>
            <a:off x="876300" y="2120900"/>
            <a:ext cx="8115300" cy="420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800080"/>
                </a:solidFill>
                <a:ea typeface="楷体_GB2312" pitchFamily="49" charset="-122"/>
              </a:rPr>
              <a:t>举例</a:t>
            </a:r>
            <a:endParaRPr lang="zh-CN" altLang="en-US" sz="2400" dirty="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kumimoji="0" lang="zh-CN" altLang="en-US" sz="1000" dirty="0">
              <a:solidFill>
                <a:srgbClr val="800080"/>
              </a:solidFill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dirty="0">
                <a:solidFill>
                  <a:srgbClr val="800080"/>
                </a:solidFill>
                <a:ea typeface="楷体_GB2312" pitchFamily="49" charset="-122"/>
              </a:rPr>
              <a:t>  控制流优化</a:t>
            </a:r>
            <a:r>
              <a:rPr lang="zh-CN" altLang="en-US" sz="2400" dirty="0">
                <a:ea typeface="楷体_GB2312" pitchFamily="49" charset="-122"/>
              </a:rPr>
              <a:t>（</a:t>
            </a:r>
            <a:r>
              <a:rPr lang="en-US" altLang="zh-CN" sz="2400" b="0" i="1" dirty="0">
                <a:ea typeface="楷体_GB2312" pitchFamily="49" charset="-122"/>
              </a:rPr>
              <a:t>flow-of-control optimization</a:t>
            </a:r>
            <a:r>
              <a:rPr lang="zh-CN" altLang="en-US" sz="2400" dirty="0">
                <a:ea typeface="楷体_GB2312" pitchFamily="49" charset="-122"/>
              </a:rPr>
              <a:t>）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代码序列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0" dirty="0">
                <a:ea typeface="楷体_GB2312" pitchFamily="49" charset="-122"/>
              </a:rPr>
              <a:t>                        </a:t>
            </a:r>
            <a:r>
              <a:rPr lang="en-US" altLang="zh-CN" sz="2000" b="0" dirty="0" err="1">
                <a:ea typeface="楷体_GB2312" pitchFamily="49" charset="-122"/>
              </a:rPr>
              <a:t>goto</a:t>
            </a:r>
            <a:r>
              <a:rPr lang="en-US" altLang="zh-CN" sz="2000" b="0" dirty="0">
                <a:ea typeface="楷体_GB2312" pitchFamily="49" charset="-122"/>
              </a:rPr>
              <a:t> L1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0" dirty="0">
                <a:ea typeface="楷体_GB2312" pitchFamily="49" charset="-122"/>
              </a:rPr>
              <a:t>                        ……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0" dirty="0">
                <a:ea typeface="楷体_GB2312" pitchFamily="49" charset="-122"/>
              </a:rPr>
              <a:t>            L1:       </a:t>
            </a:r>
            <a:r>
              <a:rPr lang="en-US" altLang="zh-CN" sz="2000" b="0" dirty="0" err="1">
                <a:ea typeface="楷体_GB2312" pitchFamily="49" charset="-122"/>
              </a:rPr>
              <a:t>goto</a:t>
            </a:r>
            <a:r>
              <a:rPr lang="en-US" altLang="zh-CN" sz="2000" b="0" dirty="0">
                <a:ea typeface="楷体_GB2312" pitchFamily="49" charset="-122"/>
              </a:rPr>
              <a:t> L2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zh-CN" sz="1000" dirty="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</a:t>
            </a:r>
            <a:r>
              <a:rPr lang="zh-CN" altLang="en-US" sz="2400" dirty="0">
                <a:ea typeface="楷体_GB2312" pitchFamily="49" charset="-122"/>
              </a:rPr>
              <a:t>可替换为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0" dirty="0">
                <a:ea typeface="楷体_GB2312" pitchFamily="49" charset="-122"/>
              </a:rPr>
              <a:t>                        </a:t>
            </a:r>
            <a:r>
              <a:rPr lang="en-US" altLang="zh-CN" sz="2000" b="0" dirty="0" err="1">
                <a:ea typeface="楷体_GB2312" pitchFamily="49" charset="-122"/>
              </a:rPr>
              <a:t>goto</a:t>
            </a:r>
            <a:r>
              <a:rPr lang="en-US" altLang="zh-CN" sz="2000" b="0" dirty="0">
                <a:ea typeface="楷体_GB2312" pitchFamily="49" charset="-122"/>
              </a:rPr>
              <a:t> L2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0" dirty="0">
                <a:ea typeface="楷体_GB2312" pitchFamily="49" charset="-122"/>
              </a:rPr>
              <a:t>                        ……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0" dirty="0">
                <a:ea typeface="楷体_GB2312" pitchFamily="49" charset="-122"/>
              </a:rPr>
              <a:t>            L1:       </a:t>
            </a:r>
            <a:r>
              <a:rPr lang="en-US" altLang="zh-CN" sz="2000" b="0" dirty="0" err="1">
                <a:ea typeface="楷体_GB2312" pitchFamily="49" charset="-122"/>
              </a:rPr>
              <a:t>goto</a:t>
            </a:r>
            <a:r>
              <a:rPr lang="en-US" altLang="zh-CN" sz="2000" b="0" dirty="0">
                <a:ea typeface="楷体_GB2312" pitchFamily="49" charset="-122"/>
              </a:rPr>
              <a:t> L2</a:t>
            </a:r>
            <a:endParaRPr lang="en-US" altLang="zh-CN" sz="2400" dirty="0">
              <a:ea typeface="楷体_GB2312" pitchFamily="49" charset="-122"/>
            </a:endParaRPr>
          </a:p>
        </p:txBody>
      </p:sp>
      <p:sp>
        <p:nvSpPr>
          <p:cNvPr id="111632" name="Text Box 1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23900" y="1295400"/>
            <a:ext cx="6934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ea typeface="楷体_GB2312" pitchFamily="49" charset="-122"/>
              </a:rPr>
              <a:t>  </a:t>
            </a:r>
            <a:r>
              <a:rPr lang="zh-CN" altLang="en-US" sz="3200">
                <a:solidFill>
                  <a:srgbClr val="800080"/>
                </a:solidFill>
                <a:ea typeface="楷体_GB2312" pitchFamily="49" charset="-122"/>
              </a:rPr>
              <a:t>窥孔优化</a:t>
            </a:r>
            <a:r>
              <a:rPr lang="zh-CN" altLang="en-US">
                <a:ea typeface="楷体_GB2312" pitchFamily="49" charset="-122"/>
              </a:rPr>
              <a:t>（</a:t>
            </a:r>
            <a:r>
              <a:rPr lang="en-US" altLang="zh-CN" b="0" i="1">
                <a:ea typeface="楷体_GB2312" pitchFamily="49" charset="-122"/>
              </a:rPr>
              <a:t>peephole optimization</a:t>
            </a:r>
            <a:r>
              <a:rPr lang="zh-CN" altLang="en-US"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6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6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6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1524000" y="188913"/>
            <a:ext cx="3352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代码优化技术</a:t>
            </a:r>
          </a:p>
        </p:txBody>
      </p:sp>
      <p:sp>
        <p:nvSpPr>
          <p:cNvPr id="113671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72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73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74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75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76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77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78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79" name="Rectangle 15"/>
          <p:cNvSpPr>
            <a:spLocks noChangeArrowheads="1"/>
          </p:cNvSpPr>
          <p:nvPr/>
        </p:nvSpPr>
        <p:spPr bwMode="auto">
          <a:xfrm>
            <a:off x="876300" y="2120900"/>
            <a:ext cx="8115300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800080"/>
                </a:solidFill>
                <a:ea typeface="楷体_GB2312" pitchFamily="49" charset="-122"/>
              </a:rPr>
              <a:t>举例</a:t>
            </a:r>
            <a:endParaRPr lang="zh-CN" altLang="en-US" sz="2400" dirty="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kumimoji="0" lang="zh-CN" altLang="en-US" sz="1000" dirty="0">
              <a:solidFill>
                <a:srgbClr val="800080"/>
              </a:solidFill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dirty="0">
                <a:solidFill>
                  <a:srgbClr val="800080"/>
                </a:solidFill>
                <a:ea typeface="楷体_GB2312" pitchFamily="49" charset="-122"/>
              </a:rPr>
              <a:t>  强度削弱</a:t>
            </a:r>
            <a:r>
              <a:rPr lang="zh-CN" altLang="en-US" sz="2400" dirty="0">
                <a:ea typeface="楷体_GB2312" pitchFamily="49" charset="-122"/>
              </a:rPr>
              <a:t>（</a:t>
            </a:r>
            <a:r>
              <a:rPr lang="en-US" altLang="zh-CN" sz="2400" b="0" i="1" dirty="0">
                <a:ea typeface="楷体_GB2312" pitchFamily="49" charset="-122"/>
              </a:rPr>
              <a:t>reduction in strength</a:t>
            </a:r>
            <a:r>
              <a:rPr lang="zh-CN" altLang="en-US" sz="2400" dirty="0">
                <a:ea typeface="楷体_GB2312" pitchFamily="49" charset="-122"/>
              </a:rPr>
              <a:t>）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</a:t>
            </a:r>
            <a:r>
              <a:rPr lang="zh-CN" altLang="en-US" sz="2000" b="0" dirty="0">
                <a:ea typeface="楷体_GB2312" pitchFamily="49" charset="-122"/>
              </a:rPr>
              <a:t>       </a:t>
            </a:r>
            <a:r>
              <a:rPr lang="en-US" altLang="zh-CN" sz="2000" b="0" dirty="0">
                <a:ea typeface="楷体_GB2312" pitchFamily="49" charset="-122"/>
              </a:rPr>
              <a:t>x:=2.0*f</a:t>
            </a:r>
            <a:r>
              <a:rPr lang="en-US" altLang="zh-CN" sz="2400" dirty="0">
                <a:ea typeface="楷体_GB2312" pitchFamily="49" charset="-122"/>
              </a:rPr>
              <a:t>   </a:t>
            </a:r>
            <a:r>
              <a:rPr lang="zh-CN" altLang="en-US" sz="2400" dirty="0">
                <a:ea typeface="楷体_GB2312" pitchFamily="49" charset="-122"/>
              </a:rPr>
              <a:t>可替换为</a:t>
            </a:r>
            <a:r>
              <a:rPr lang="zh-CN" altLang="en-US" sz="2000" b="0" dirty="0">
                <a:ea typeface="楷体_GB2312" pitchFamily="49" charset="-122"/>
              </a:rPr>
              <a:t>     </a:t>
            </a:r>
            <a:r>
              <a:rPr lang="en-US" altLang="zh-CN" sz="2000" b="0" dirty="0">
                <a:ea typeface="楷体_GB2312" pitchFamily="49" charset="-122"/>
              </a:rPr>
              <a:t>x:=</a:t>
            </a:r>
            <a:r>
              <a:rPr lang="en-US" altLang="zh-CN" sz="2000" b="0" dirty="0" err="1">
                <a:ea typeface="楷体_GB2312" pitchFamily="49" charset="-122"/>
              </a:rPr>
              <a:t>f+f</a:t>
            </a:r>
            <a:endParaRPr lang="en-US" altLang="zh-CN" sz="2000" b="0" dirty="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zh-CN" sz="1000" dirty="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</a:t>
            </a:r>
            <a:r>
              <a:rPr lang="en-US" altLang="zh-CN" sz="2000" b="0" dirty="0">
                <a:ea typeface="楷体_GB2312" pitchFamily="49" charset="-122"/>
              </a:rPr>
              <a:t>       x:=f/ 2.0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可替换为</a:t>
            </a:r>
            <a:r>
              <a:rPr lang="zh-CN" altLang="en-US" sz="2000" b="0" dirty="0">
                <a:ea typeface="楷体_GB2312" pitchFamily="49" charset="-122"/>
              </a:rPr>
              <a:t>     </a:t>
            </a:r>
            <a:r>
              <a:rPr lang="en-US" altLang="zh-CN" sz="2000" b="0" dirty="0">
                <a:ea typeface="楷体_GB2312" pitchFamily="49" charset="-122"/>
              </a:rPr>
              <a:t>x:=f*0.5                        </a:t>
            </a:r>
          </a:p>
        </p:txBody>
      </p:sp>
      <p:sp>
        <p:nvSpPr>
          <p:cNvPr id="113680" name="Text Box 1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23900" y="1295400"/>
            <a:ext cx="6934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ea typeface="楷体_GB2312" pitchFamily="49" charset="-122"/>
              </a:rPr>
              <a:t>  </a:t>
            </a:r>
            <a:r>
              <a:rPr lang="zh-CN" altLang="en-US" sz="3200">
                <a:solidFill>
                  <a:srgbClr val="800080"/>
                </a:solidFill>
                <a:ea typeface="楷体_GB2312" pitchFamily="49" charset="-122"/>
              </a:rPr>
              <a:t>窥孔优化</a:t>
            </a:r>
            <a:r>
              <a:rPr lang="zh-CN" altLang="en-US">
                <a:ea typeface="楷体_GB2312" pitchFamily="49" charset="-122"/>
              </a:rPr>
              <a:t>（</a:t>
            </a:r>
            <a:r>
              <a:rPr lang="en-US" altLang="zh-CN" b="0" i="1">
                <a:ea typeface="楷体_GB2312" pitchFamily="49" charset="-122"/>
              </a:rPr>
              <a:t>peephole optimization</a:t>
            </a:r>
            <a:r>
              <a:rPr lang="zh-CN" altLang="en-US"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AutoShape 3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15" name="AutoShape 3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16" name="AutoShape 3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17" name="AutoShape 3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18" name="Rectangle 38"/>
          <p:cNvSpPr>
            <a:spLocks noChangeArrowheads="1"/>
          </p:cNvSpPr>
          <p:nvPr/>
        </p:nvSpPr>
        <p:spPr bwMode="auto">
          <a:xfrm>
            <a:off x="1524000" y="188913"/>
            <a:ext cx="3352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代码优化技术</a:t>
            </a:r>
          </a:p>
        </p:txBody>
      </p:sp>
      <p:sp>
        <p:nvSpPr>
          <p:cNvPr id="115719" name="AutoShape 3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20" name="AutoShape 4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21" name="AutoShape 4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22" name="AutoShape 4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23" name="AutoShape 4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24" name="AutoShape 4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25" name="AutoShape 4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26" name="AutoShape 4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27" name="Rectangle 47"/>
          <p:cNvSpPr>
            <a:spLocks noChangeArrowheads="1"/>
          </p:cNvSpPr>
          <p:nvPr/>
        </p:nvSpPr>
        <p:spPr bwMode="auto">
          <a:xfrm>
            <a:off x="876300" y="2120900"/>
            <a:ext cx="8115300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800080"/>
                </a:solidFill>
                <a:ea typeface="楷体_GB2312" pitchFamily="49" charset="-122"/>
              </a:rPr>
              <a:t>举例</a:t>
            </a:r>
            <a:endParaRPr lang="zh-CN" altLang="en-US" sz="2400" dirty="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kumimoji="0" lang="zh-CN" altLang="en-US" sz="1000" dirty="0">
              <a:solidFill>
                <a:srgbClr val="800080"/>
              </a:solidFill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dirty="0">
                <a:solidFill>
                  <a:srgbClr val="800080"/>
                </a:solidFill>
                <a:ea typeface="楷体_GB2312" pitchFamily="49" charset="-122"/>
              </a:rPr>
              <a:t>  </a:t>
            </a:r>
            <a:r>
              <a:rPr lang="en-US" altLang="zh-CN" sz="2400" b="0" i="1" dirty="0">
                <a:ea typeface="楷体_GB2312" pitchFamily="49" charset="-122"/>
              </a:rPr>
              <a:t>DAG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的构造过程</a:t>
            </a:r>
            <a:r>
              <a:rPr lang="zh-CN" altLang="en-US" sz="2400" dirty="0" smtClean="0">
                <a:ea typeface="楷体_GB2312" pitchFamily="49" charset="-122"/>
              </a:rPr>
              <a:t>中进行一些</a:t>
            </a:r>
            <a:r>
              <a:rPr lang="zh-CN" altLang="en-US" sz="2400" dirty="0">
                <a:ea typeface="楷体_GB2312" pitchFamily="49" charset="-122"/>
              </a:rPr>
              <a:t>基本块内的优化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ea typeface="楷体_GB2312" pitchFamily="49" charset="-122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800080"/>
                </a:solidFill>
                <a:ea typeface="楷体_GB2312" pitchFamily="49" charset="-122"/>
              </a:rPr>
              <a:t>         合并已知量</a:t>
            </a:r>
            <a:endParaRPr lang="zh-CN" altLang="en-US" sz="2400" dirty="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ea typeface="楷体_GB2312" pitchFamily="49" charset="-122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800080"/>
                </a:solidFill>
                <a:ea typeface="楷体_GB2312" pitchFamily="49" charset="-122"/>
              </a:rPr>
              <a:t>         删除多余运算（公共表达式删除）</a:t>
            </a:r>
            <a:endParaRPr lang="zh-CN" altLang="en-US" sz="1000" dirty="0">
              <a:solidFill>
                <a:srgbClr val="800080"/>
              </a:solidFill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ea typeface="楷体_GB2312" pitchFamily="49" charset="-122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800080"/>
                </a:solidFill>
                <a:ea typeface="楷体_GB2312" pitchFamily="49" charset="-122"/>
              </a:rPr>
              <a:t>         删除无用赋值</a:t>
            </a:r>
          </a:p>
        </p:txBody>
      </p:sp>
      <p:sp>
        <p:nvSpPr>
          <p:cNvPr id="115728" name="Text Box 4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23900" y="1295400"/>
            <a:ext cx="78105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ea typeface="楷体_GB2312" pitchFamily="49" charset="-122"/>
              </a:rPr>
              <a:t>  </a:t>
            </a:r>
            <a:r>
              <a:rPr lang="zh-CN" altLang="en-US" sz="3200">
                <a:solidFill>
                  <a:srgbClr val="800080"/>
                </a:solidFill>
                <a:ea typeface="楷体_GB2312" pitchFamily="49" charset="-122"/>
              </a:rPr>
              <a:t>基本块内的优化</a:t>
            </a:r>
            <a:endParaRPr lang="zh-CN" altLang="en-US"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3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1524000" y="188913"/>
            <a:ext cx="3352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代码优化技术</a:t>
            </a:r>
          </a:p>
        </p:txBody>
      </p:sp>
      <p:sp>
        <p:nvSpPr>
          <p:cNvPr id="116743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4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5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6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7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8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9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50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51" name="Rectangle 15"/>
          <p:cNvSpPr>
            <a:spLocks noChangeArrowheads="1"/>
          </p:cNvSpPr>
          <p:nvPr/>
        </p:nvSpPr>
        <p:spPr bwMode="auto">
          <a:xfrm>
            <a:off x="876300" y="2120900"/>
            <a:ext cx="8115300" cy="258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>
                <a:solidFill>
                  <a:srgbClr val="800080"/>
                </a:solidFill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800080"/>
                </a:solidFill>
                <a:ea typeface="楷体_GB2312" pitchFamily="49" charset="-122"/>
              </a:rPr>
              <a:t>借助于针对流图的数据流分析进行的优化</a:t>
            </a:r>
            <a:endParaRPr lang="zh-CN" altLang="en-US" sz="240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kumimoji="0" lang="zh-CN" altLang="en-US" sz="1000">
              <a:solidFill>
                <a:srgbClr val="800080"/>
              </a:solidFill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>
                <a:solidFill>
                  <a:srgbClr val="800080"/>
                </a:solidFill>
                <a:ea typeface="楷体_GB2312" pitchFamily="49" charset="-122"/>
              </a:rPr>
              <a:t>   例</a:t>
            </a:r>
            <a:endParaRPr lang="zh-CN" altLang="en-US" sz="240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>
              <a:ea typeface="楷体_GB2312" pitchFamily="49" charset="-122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800080"/>
                </a:solidFill>
                <a:ea typeface="楷体_GB2312" pitchFamily="49" charset="-122"/>
              </a:rPr>
              <a:t>         全局公共表达式删除</a:t>
            </a:r>
            <a:endParaRPr lang="zh-CN" altLang="en-US" sz="1000">
              <a:solidFill>
                <a:srgbClr val="800080"/>
              </a:solidFill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>
              <a:ea typeface="楷体_GB2312" pitchFamily="49" charset="-122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800080"/>
                </a:solidFill>
                <a:ea typeface="楷体_GB2312" pitchFamily="49" charset="-122"/>
              </a:rPr>
              <a:t>         全局死代码删除</a:t>
            </a:r>
            <a:r>
              <a:rPr lang="zh-CN" altLang="en-US" sz="2400">
                <a:ea typeface="楷体_GB2312" pitchFamily="49" charset="-122"/>
              </a:rPr>
              <a:t>（删除从流图入口不能到达的代码）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endParaRPr lang="zh-CN" altLang="en-US" sz="1000">
              <a:ea typeface="楷体_GB2312" pitchFamily="49" charset="-122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2400">
                <a:ea typeface="楷体_GB2312" pitchFamily="49" charset="-122"/>
              </a:rPr>
              <a:t>         </a:t>
            </a:r>
            <a:r>
              <a:rPr lang="en-US" altLang="zh-CN" sz="2400">
                <a:ea typeface="楷体_GB2312" pitchFamily="49" charset="-122"/>
              </a:rPr>
              <a:t>……</a:t>
            </a:r>
          </a:p>
        </p:txBody>
      </p:sp>
      <p:sp>
        <p:nvSpPr>
          <p:cNvPr id="116752" name="Text Box 1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23900" y="1295400"/>
            <a:ext cx="78105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ea typeface="楷体_GB2312" pitchFamily="49" charset="-122"/>
              </a:rPr>
              <a:t>  </a:t>
            </a:r>
            <a:r>
              <a:rPr lang="zh-CN" altLang="en-US" sz="3200">
                <a:solidFill>
                  <a:srgbClr val="800080"/>
                </a:solidFill>
                <a:ea typeface="楷体_GB2312" pitchFamily="49" charset="-122"/>
              </a:rPr>
              <a:t>全局优化</a:t>
            </a:r>
            <a:r>
              <a:rPr lang="zh-CN" altLang="en-US">
                <a:ea typeface="楷体_GB2312" pitchFamily="49" charset="-122"/>
              </a:rPr>
              <a:t>（</a:t>
            </a:r>
            <a:r>
              <a:rPr lang="en-US" altLang="zh-CN" b="0" i="1">
                <a:ea typeface="楷体_GB2312" pitchFamily="49" charset="-122"/>
              </a:rPr>
              <a:t>global optimization</a:t>
            </a:r>
            <a:r>
              <a:rPr lang="zh-CN" altLang="en-US"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6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6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6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1524000" y="188913"/>
            <a:ext cx="3352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代码优化技术</a:t>
            </a:r>
          </a:p>
        </p:txBody>
      </p:sp>
      <p:sp>
        <p:nvSpPr>
          <p:cNvPr id="117767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68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69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70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71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72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73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74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75" name="Rectangle 15"/>
          <p:cNvSpPr>
            <a:spLocks noChangeArrowheads="1"/>
          </p:cNvSpPr>
          <p:nvPr/>
        </p:nvSpPr>
        <p:spPr bwMode="auto">
          <a:xfrm>
            <a:off x="876300" y="1862138"/>
            <a:ext cx="8115300" cy="420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800080"/>
                </a:solidFill>
                <a:ea typeface="楷体_GB2312" pitchFamily="49" charset="-122"/>
              </a:rPr>
              <a:t>举例</a:t>
            </a:r>
            <a:r>
              <a:rPr lang="zh-CN" altLang="en-US" dirty="0">
                <a:ea typeface="楷体_GB2312" pitchFamily="49" charset="-122"/>
              </a:rPr>
              <a:t>（选讲</a:t>
            </a:r>
            <a:r>
              <a:rPr lang="zh-CN" altLang="en-GB" dirty="0">
                <a:ea typeface="楷体_GB2312" pitchFamily="49" charset="-122"/>
              </a:rPr>
              <a:t>）</a:t>
            </a:r>
            <a:endParaRPr lang="zh-CN" altLang="en-US" dirty="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kumimoji="0" lang="zh-CN" altLang="en-US" sz="1000" dirty="0">
              <a:solidFill>
                <a:srgbClr val="800080"/>
              </a:solidFill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dirty="0">
                <a:solidFill>
                  <a:srgbClr val="800080"/>
                </a:solidFill>
                <a:ea typeface="楷体_GB2312" pitchFamily="49" charset="-122"/>
              </a:rPr>
              <a:t>  代码外提</a:t>
            </a:r>
            <a:r>
              <a:rPr lang="zh-CN" altLang="en-US" sz="2400" dirty="0">
                <a:ea typeface="楷体_GB2312" pitchFamily="49" charset="-122"/>
              </a:rPr>
              <a:t>（</a:t>
            </a:r>
            <a:r>
              <a:rPr lang="en-US" altLang="zh-CN" sz="2400" b="0" i="1" dirty="0">
                <a:ea typeface="楷体_GB2312" pitchFamily="49" charset="-122"/>
              </a:rPr>
              <a:t>code motion</a:t>
            </a:r>
            <a:r>
              <a:rPr lang="zh-CN" altLang="en-US" sz="2400" dirty="0">
                <a:ea typeface="楷体_GB2312" pitchFamily="49" charset="-122"/>
              </a:rPr>
              <a:t>）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 </a:t>
            </a:r>
            <a:r>
              <a:rPr lang="en-US" altLang="zh-CN" sz="2400" b="0" dirty="0">
                <a:ea typeface="楷体_GB2312" pitchFamily="49" charset="-122"/>
              </a:rPr>
              <a:t>while </a:t>
            </a:r>
            <a:r>
              <a:rPr lang="zh-CN" altLang="en-US" sz="2400" b="0" dirty="0">
                <a:ea typeface="楷体_GB2312" pitchFamily="49" charset="-122"/>
              </a:rPr>
              <a:t>（</a:t>
            </a:r>
            <a:r>
              <a:rPr lang="en-US" altLang="zh-CN" sz="2400" b="0" dirty="0" err="1">
                <a:ea typeface="楷体_GB2312" pitchFamily="49" charset="-122"/>
              </a:rPr>
              <a:t>i</a:t>
            </a:r>
            <a:r>
              <a:rPr lang="en-US" altLang="zh-CN" sz="2400" b="0" dirty="0">
                <a:ea typeface="楷体_GB2312" pitchFamily="49" charset="-122"/>
              </a:rPr>
              <a:t>&lt; limit/2</a:t>
            </a:r>
            <a:r>
              <a:rPr lang="zh-CN" altLang="en-US" sz="2400" b="0" dirty="0">
                <a:ea typeface="楷体_GB2312" pitchFamily="49" charset="-122"/>
              </a:rPr>
              <a:t>）</a:t>
            </a:r>
            <a:r>
              <a:rPr lang="en-US" altLang="zh-CN" sz="2400" b="0" dirty="0">
                <a:ea typeface="楷体_GB2312" pitchFamily="49" charset="-122"/>
              </a:rPr>
              <a:t>{…}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zh-CN" sz="1000" b="0" dirty="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楷体_GB2312" pitchFamily="49" charset="-122"/>
              </a:rPr>
              <a:t>等价于  </a:t>
            </a:r>
            <a:r>
              <a:rPr lang="en-US" altLang="zh-CN" sz="2400" b="0" dirty="0">
                <a:ea typeface="楷体_GB2312" pitchFamily="49" charset="-122"/>
              </a:rPr>
              <a:t>t:=limit/2;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0" dirty="0">
                <a:ea typeface="楷体_GB2312" pitchFamily="49" charset="-122"/>
              </a:rPr>
              <a:t>                while </a:t>
            </a:r>
            <a:r>
              <a:rPr lang="zh-CN" altLang="en-US" sz="2400" b="0" dirty="0">
                <a:ea typeface="楷体_GB2312" pitchFamily="49" charset="-122"/>
              </a:rPr>
              <a:t>（</a:t>
            </a:r>
            <a:r>
              <a:rPr lang="en-US" altLang="zh-CN" sz="2400" b="0" dirty="0" err="1">
                <a:ea typeface="楷体_GB2312" pitchFamily="49" charset="-122"/>
              </a:rPr>
              <a:t>i</a:t>
            </a:r>
            <a:r>
              <a:rPr lang="en-US" altLang="zh-CN" sz="2400" b="0" dirty="0">
                <a:ea typeface="楷体_GB2312" pitchFamily="49" charset="-122"/>
              </a:rPr>
              <a:t>&lt; t</a:t>
            </a:r>
            <a:r>
              <a:rPr lang="zh-CN" altLang="en-US" sz="2400" b="0" dirty="0">
                <a:ea typeface="楷体_GB2312" pitchFamily="49" charset="-122"/>
              </a:rPr>
              <a:t>）</a:t>
            </a:r>
            <a:r>
              <a:rPr lang="en-US" altLang="zh-CN" sz="2400" b="0" dirty="0">
                <a:ea typeface="楷体_GB2312" pitchFamily="49" charset="-122"/>
              </a:rPr>
              <a:t>{…}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zh-CN" sz="1000" b="0" dirty="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zh-CN" sz="2400" dirty="0">
                <a:solidFill>
                  <a:srgbClr val="800080"/>
                </a:solidFill>
                <a:ea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800080"/>
                </a:solidFill>
                <a:ea typeface="楷体_GB2312" pitchFamily="49" charset="-122"/>
              </a:rPr>
              <a:t>循环不变量</a:t>
            </a:r>
            <a:r>
              <a:rPr lang="zh-CN" altLang="en-US" sz="2400" dirty="0">
                <a:ea typeface="楷体_GB2312" pitchFamily="49" charset="-122"/>
              </a:rPr>
              <a:t>（</a:t>
            </a:r>
            <a:r>
              <a:rPr lang="en-US" altLang="zh-CN" sz="2400" b="0" i="1" dirty="0">
                <a:ea typeface="楷体_GB2312" pitchFamily="49" charset="-122"/>
              </a:rPr>
              <a:t>loop-invariant</a:t>
            </a:r>
            <a:r>
              <a:rPr lang="zh-CN" altLang="en-US" sz="2400" dirty="0">
                <a:ea typeface="楷体_GB2312" pitchFamily="49" charset="-122"/>
              </a:rPr>
              <a:t>）代码可以外提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借助于 </a:t>
            </a:r>
            <a:r>
              <a:rPr lang="en-US" altLang="zh-CN" sz="2400" b="0" dirty="0">
                <a:ea typeface="楷体_GB2312" pitchFamily="49" charset="-122"/>
              </a:rPr>
              <a:t>UD </a:t>
            </a:r>
            <a:r>
              <a:rPr lang="zh-CN" altLang="en-US" sz="2400" dirty="0">
                <a:ea typeface="楷体_GB2312" pitchFamily="49" charset="-122"/>
              </a:rPr>
              <a:t>链可以查找循环不变量，如对于循环内部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的语句 </a:t>
            </a:r>
            <a:r>
              <a:rPr lang="en-US" altLang="zh-CN" sz="2400" b="0" dirty="0">
                <a:ea typeface="楷体_GB2312" pitchFamily="49" charset="-122"/>
              </a:rPr>
              <a:t>x:=</a:t>
            </a:r>
            <a:r>
              <a:rPr lang="en-US" altLang="zh-CN" sz="2400" b="0" dirty="0" err="1">
                <a:ea typeface="楷体_GB2312" pitchFamily="49" charset="-122"/>
              </a:rPr>
              <a:t>y+z</a:t>
            </a:r>
            <a:r>
              <a:rPr lang="zh-CN" altLang="en-US" sz="2400" b="0" dirty="0">
                <a:ea typeface="楷体_GB2312" pitchFamily="49" charset="-122"/>
              </a:rPr>
              <a:t>，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b="0" dirty="0">
                <a:ea typeface="楷体_GB2312" pitchFamily="49" charset="-122"/>
              </a:rPr>
              <a:t>y </a:t>
            </a:r>
            <a:r>
              <a:rPr lang="zh-CN" altLang="en-US" sz="2400" dirty="0">
                <a:ea typeface="楷体_GB2312" pitchFamily="49" charset="-122"/>
              </a:rPr>
              <a:t>和 </a:t>
            </a:r>
            <a:r>
              <a:rPr lang="en-US" altLang="zh-CN" sz="2400" b="0" dirty="0">
                <a:ea typeface="楷体_GB2312" pitchFamily="49" charset="-122"/>
              </a:rPr>
              <a:t>z </a:t>
            </a:r>
            <a:r>
              <a:rPr lang="zh-CN" altLang="en-US" sz="2400" dirty="0">
                <a:ea typeface="楷体_GB2312" pitchFamily="49" charset="-122"/>
              </a:rPr>
              <a:t>的定值点都在循环外</a:t>
            </a:r>
            <a:r>
              <a:rPr lang="zh-CN" altLang="en-US" sz="2400" b="0" dirty="0">
                <a:ea typeface="楷体_GB2312" pitchFamily="49" charset="-122"/>
              </a:rPr>
              <a:t> ，</a:t>
            </a:r>
            <a:r>
              <a:rPr lang="zh-CN" altLang="en-US" sz="2400" dirty="0">
                <a:ea typeface="楷体_GB2312" pitchFamily="49" charset="-122"/>
              </a:rPr>
              <a:t>则</a:t>
            </a:r>
            <a:r>
              <a:rPr lang="zh-CN" altLang="en-US" sz="2400" b="0" dirty="0">
                <a:ea typeface="楷体_GB2312" pitchFamily="49" charset="-122"/>
              </a:rPr>
              <a:t>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b="0" dirty="0">
                <a:ea typeface="楷体_GB2312" pitchFamily="49" charset="-122"/>
              </a:rPr>
              <a:t>    </a:t>
            </a:r>
            <a:r>
              <a:rPr lang="en-US" altLang="zh-CN" sz="2400" b="0" dirty="0">
                <a:ea typeface="楷体_GB2312" pitchFamily="49" charset="-122"/>
              </a:rPr>
              <a:t>x:=</a:t>
            </a:r>
            <a:r>
              <a:rPr lang="en-US" altLang="zh-CN" sz="2400" b="0" dirty="0" err="1">
                <a:ea typeface="楷体_GB2312" pitchFamily="49" charset="-122"/>
              </a:rPr>
              <a:t>y+z</a:t>
            </a:r>
            <a:r>
              <a:rPr lang="en-US" altLang="zh-CN" sz="2400" b="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为循环不变量</a:t>
            </a:r>
          </a:p>
        </p:txBody>
      </p:sp>
      <p:sp>
        <p:nvSpPr>
          <p:cNvPr id="117776" name="Text Box 1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23900" y="1173163"/>
            <a:ext cx="6934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ea typeface="楷体_GB2312" pitchFamily="49" charset="-122"/>
              </a:rPr>
              <a:t>  </a:t>
            </a:r>
            <a:r>
              <a:rPr lang="zh-CN" altLang="en-US" sz="3200">
                <a:solidFill>
                  <a:srgbClr val="800080"/>
                </a:solidFill>
                <a:ea typeface="楷体_GB2312" pitchFamily="49" charset="-122"/>
              </a:rPr>
              <a:t>循环优化</a:t>
            </a:r>
            <a:r>
              <a:rPr lang="zh-CN" altLang="en-US">
                <a:ea typeface="楷体_GB2312" pitchFamily="49" charset="-122"/>
              </a:rPr>
              <a:t>（</a:t>
            </a:r>
            <a:r>
              <a:rPr lang="en-US" altLang="zh-CN" b="0" i="1">
                <a:ea typeface="楷体_GB2312" pitchFamily="49" charset="-122"/>
              </a:rPr>
              <a:t>loop optimization</a:t>
            </a:r>
            <a:r>
              <a:rPr lang="zh-CN" altLang="en-US"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3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3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3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1524000" y="188913"/>
            <a:ext cx="3352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代码优化技术</a:t>
            </a:r>
          </a:p>
        </p:txBody>
      </p:sp>
      <p:sp>
        <p:nvSpPr>
          <p:cNvPr id="120839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40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41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42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43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44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45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46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47" name="Rectangle 15"/>
          <p:cNvSpPr>
            <a:spLocks noChangeArrowheads="1"/>
          </p:cNvSpPr>
          <p:nvPr/>
        </p:nvSpPr>
        <p:spPr bwMode="auto">
          <a:xfrm>
            <a:off x="876300" y="1862138"/>
            <a:ext cx="8115300" cy="405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>
                <a:solidFill>
                  <a:srgbClr val="800080"/>
                </a:solidFill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800080"/>
                </a:solidFill>
                <a:ea typeface="楷体_GB2312" pitchFamily="49" charset="-122"/>
              </a:rPr>
              <a:t>举例</a:t>
            </a:r>
            <a:r>
              <a:rPr lang="zh-CN" altLang="en-US">
                <a:ea typeface="楷体_GB2312" pitchFamily="49" charset="-122"/>
              </a:rPr>
              <a:t>（选讲</a:t>
            </a:r>
            <a:r>
              <a:rPr lang="zh-CN" altLang="en-GB">
                <a:ea typeface="楷体_GB2312" pitchFamily="49" charset="-122"/>
              </a:rPr>
              <a:t>）</a:t>
            </a:r>
            <a:endParaRPr lang="zh-CN" altLang="en-US" sz="240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kumimoji="0" lang="zh-CN" altLang="en-US" sz="1000">
              <a:solidFill>
                <a:srgbClr val="800080"/>
              </a:solidFill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>
                <a:solidFill>
                  <a:srgbClr val="800080"/>
                </a:solidFill>
                <a:ea typeface="楷体_GB2312" pitchFamily="49" charset="-122"/>
              </a:rPr>
              <a:t>  归纳变量</a:t>
            </a:r>
            <a:r>
              <a:rPr lang="zh-CN" altLang="en-US" sz="2400">
                <a:ea typeface="楷体_GB2312" pitchFamily="49" charset="-122"/>
              </a:rPr>
              <a:t>（</a:t>
            </a:r>
            <a:r>
              <a:rPr lang="en-US" altLang="zh-CN" sz="2400" b="0" i="1">
                <a:ea typeface="楷体_GB2312" pitchFamily="49" charset="-122"/>
              </a:rPr>
              <a:t>induction variable</a:t>
            </a:r>
            <a:r>
              <a:rPr lang="zh-CN" altLang="en-US" sz="2400">
                <a:ea typeface="楷体_GB2312" pitchFamily="49" charset="-122"/>
              </a:rPr>
              <a:t>）</a:t>
            </a:r>
            <a:r>
              <a:rPr lang="zh-CN" altLang="en-US" sz="2400">
                <a:solidFill>
                  <a:srgbClr val="800080"/>
                </a:solidFill>
                <a:ea typeface="楷体_GB2312" pitchFamily="49" charset="-122"/>
              </a:rPr>
              <a:t>相关的优化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>
                <a:ea typeface="楷体_GB2312" pitchFamily="49" charset="-122"/>
              </a:rPr>
              <a:t>   </a:t>
            </a:r>
            <a:r>
              <a:rPr lang="zh-CN" altLang="en-US" sz="2000">
                <a:ea typeface="楷体_GB2312" pitchFamily="49" charset="-122"/>
              </a:rPr>
              <a:t>归纳变量是在循环的顺序迭代中取得一系列值的变量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>
                <a:ea typeface="楷体_GB2312" pitchFamily="49" charset="-122"/>
              </a:rPr>
              <a:t>   </a:t>
            </a:r>
            <a:r>
              <a:rPr lang="zh-CN" altLang="en-US" sz="2000">
                <a:ea typeface="楷体_GB2312" pitchFamily="49" charset="-122"/>
              </a:rPr>
              <a:t>常见的归纳变量如循环下标及循环体内显式增量和减量的变量</a:t>
            </a:r>
            <a:endParaRPr lang="zh-CN" altLang="en-US" sz="2400" b="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b="0">
              <a:ea typeface="楷体_GB2312" pitchFamily="49" charset="-122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          通常可以针对归纳变量可以进行如下优化：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endParaRPr lang="zh-CN" altLang="en-US" sz="1000">
              <a:ea typeface="楷体_GB2312" pitchFamily="49" charset="-122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           </a:t>
            </a:r>
            <a:r>
              <a:rPr lang="en-US" altLang="zh-CN" sz="2000" b="0">
                <a:ea typeface="楷体_GB2312" pitchFamily="49" charset="-122"/>
              </a:rPr>
              <a:t>1</a:t>
            </a:r>
            <a:r>
              <a:rPr lang="zh-CN" altLang="en-US" sz="2000" b="0">
                <a:ea typeface="楷体_GB2312" pitchFamily="49" charset="-122"/>
              </a:rPr>
              <a:t>）</a:t>
            </a:r>
            <a:r>
              <a:rPr lang="zh-CN" altLang="en-US" sz="2000">
                <a:solidFill>
                  <a:srgbClr val="800080"/>
                </a:solidFill>
                <a:ea typeface="楷体_GB2312" pitchFamily="49" charset="-122"/>
              </a:rPr>
              <a:t>削弱归纳变量的计算强度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endParaRPr lang="zh-CN" altLang="en-US" sz="1000">
              <a:ea typeface="楷体_GB2312" pitchFamily="49" charset="-122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           </a:t>
            </a:r>
            <a:r>
              <a:rPr lang="en-US" altLang="zh-CN" sz="2000" b="0">
                <a:ea typeface="楷体_GB2312" pitchFamily="49" charset="-122"/>
              </a:rPr>
              <a:t>2</a:t>
            </a:r>
            <a:r>
              <a:rPr lang="zh-CN" altLang="en-US" sz="2000" b="0">
                <a:ea typeface="楷体_GB2312" pitchFamily="49" charset="-122"/>
              </a:rPr>
              <a:t>）</a:t>
            </a:r>
            <a:r>
              <a:rPr lang="zh-CN" altLang="en-US" sz="2000">
                <a:ea typeface="楷体_GB2312" pitchFamily="49" charset="-122"/>
              </a:rPr>
              <a:t>因常常可以</a:t>
            </a:r>
            <a:r>
              <a:rPr lang="zh-CN" altLang="en-US" sz="2000">
                <a:solidFill>
                  <a:srgbClr val="800080"/>
                </a:solidFill>
                <a:ea typeface="楷体_GB2312" pitchFamily="49" charset="-122"/>
              </a:rPr>
              <a:t>有冗余的归纳变量</a:t>
            </a:r>
            <a:r>
              <a:rPr lang="zh-CN" altLang="en-US" sz="2000">
                <a:ea typeface="楷体_GB2312" pitchFamily="49" charset="-122"/>
              </a:rPr>
              <a:t>，可以只在寄存器中保存个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                 别归纳变量，而不是全部</a:t>
            </a:r>
            <a:r>
              <a:rPr lang="en-US" altLang="zh-CN" sz="2000">
                <a:ea typeface="楷体_GB2312" pitchFamily="49" charset="-122"/>
              </a:rPr>
              <a:t>. </a:t>
            </a:r>
            <a:r>
              <a:rPr lang="zh-CN" altLang="en-US" sz="2000">
                <a:ea typeface="楷体_GB2312" pitchFamily="49" charset="-122"/>
              </a:rPr>
              <a:t>特别是经强度削弱后，往往可以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                 删除某些归纳变量</a:t>
            </a:r>
          </a:p>
        </p:txBody>
      </p:sp>
      <p:sp>
        <p:nvSpPr>
          <p:cNvPr id="120848" name="Text Box 1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23900" y="1173163"/>
            <a:ext cx="6934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ea typeface="楷体_GB2312" pitchFamily="49" charset="-122"/>
              </a:rPr>
              <a:t>  </a:t>
            </a:r>
            <a:r>
              <a:rPr lang="zh-CN" altLang="en-US" sz="3200">
                <a:solidFill>
                  <a:srgbClr val="800080"/>
                </a:solidFill>
                <a:ea typeface="楷体_GB2312" pitchFamily="49" charset="-122"/>
              </a:rPr>
              <a:t>循环优化</a:t>
            </a:r>
            <a:r>
              <a:rPr lang="zh-CN" altLang="en-US">
                <a:ea typeface="楷体_GB2312" pitchFamily="49" charset="-122"/>
              </a:rPr>
              <a:t>（</a:t>
            </a:r>
            <a:r>
              <a:rPr lang="en-US" altLang="zh-CN" b="0" i="1">
                <a:ea typeface="楷体_GB2312" pitchFamily="49" charset="-122"/>
              </a:rPr>
              <a:t>loop optimization</a:t>
            </a:r>
            <a:r>
              <a:rPr lang="zh-CN" altLang="en-US"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07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08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09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10" name="Rectangle 20"/>
          <p:cNvSpPr>
            <a:spLocks noChangeArrowheads="1"/>
          </p:cNvSpPr>
          <p:nvPr/>
        </p:nvSpPr>
        <p:spPr bwMode="auto">
          <a:xfrm>
            <a:off x="3352800" y="5103813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4000" i="1">
                <a:solidFill>
                  <a:schemeClr val="hlink"/>
                </a:solidFill>
              </a:rPr>
              <a:t>Thank You</a:t>
            </a:r>
            <a:endParaRPr lang="en-US" altLang="zh-CN" sz="3200" i="1">
              <a:solidFill>
                <a:schemeClr val="hlink"/>
              </a:solidFill>
              <a:latin typeface="CMR10" charset="0"/>
            </a:endParaRPr>
          </a:p>
        </p:txBody>
      </p:sp>
      <p:sp>
        <p:nvSpPr>
          <p:cNvPr id="123911" name="Rectangle 21"/>
          <p:cNvSpPr>
            <a:spLocks noChangeArrowheads="1"/>
          </p:cNvSpPr>
          <p:nvPr/>
        </p:nvSpPr>
        <p:spPr bwMode="auto">
          <a:xfrm>
            <a:off x="1828800" y="2132856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200" i="1">
                <a:solidFill>
                  <a:schemeClr val="hlink"/>
                </a:solidFill>
              </a:rPr>
              <a:t>Wish You a Great Success,</a:t>
            </a:r>
            <a:r>
              <a:rPr lang="en-US" altLang="zh-CN" sz="3200" i="1">
                <a:solidFill>
                  <a:schemeClr val="hlink"/>
                </a:solidFill>
                <a:latin typeface="CMR10" charset="0"/>
              </a:rPr>
              <a:t>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第十章  优化</a:t>
            </a:r>
          </a:p>
        </p:txBody>
      </p:sp>
      <p:sp>
        <p:nvSpPr>
          <p:cNvPr id="819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229600" cy="302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宋体" charset="-122"/>
              </a:rPr>
              <a:t>优化</a:t>
            </a:r>
            <a:r>
              <a:rPr lang="zh-CN" altLang="en-US" b="1" dirty="0" smtClean="0">
                <a:latin typeface="宋体" charset="-122"/>
              </a:rPr>
              <a:t>：对程序进行各种等价变换，使得从变换后的程序出发，能生成更有效的目标代码。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宋体" charset="-122"/>
              </a:rPr>
              <a:t>等价</a:t>
            </a:r>
            <a:r>
              <a:rPr lang="zh-CN" altLang="en-US" b="1" dirty="0" smtClean="0">
                <a:latin typeface="宋体" charset="-122"/>
              </a:rPr>
              <a:t>：指不改变程序的运行结果。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宋体" charset="-122"/>
              </a:rPr>
              <a:t>有效</a:t>
            </a:r>
            <a:r>
              <a:rPr lang="zh-CN" altLang="en-US" b="1" dirty="0" smtClean="0">
                <a:latin typeface="宋体" charset="-122"/>
              </a:rPr>
              <a:t>：指目标代码运行时间短，占用的存储空间小。</a:t>
            </a:r>
          </a:p>
        </p:txBody>
      </p:sp>
      <p:grpSp>
        <p:nvGrpSpPr>
          <p:cNvPr id="2" name="Group 2068"/>
          <p:cNvGrpSpPr>
            <a:grpSpLocks/>
          </p:cNvGrpSpPr>
          <p:nvPr/>
        </p:nvGrpSpPr>
        <p:grpSpPr bwMode="auto">
          <a:xfrm>
            <a:off x="990600" y="4508500"/>
            <a:ext cx="7391400" cy="1676400"/>
            <a:chOff x="624" y="3120"/>
            <a:chExt cx="4656" cy="1056"/>
          </a:xfrm>
        </p:grpSpPr>
        <p:sp>
          <p:nvSpPr>
            <p:cNvPr id="13317" name="Rectangle 2053"/>
            <p:cNvSpPr>
              <a:spLocks noChangeArrowheads="1"/>
            </p:cNvSpPr>
            <p:nvPr/>
          </p:nvSpPr>
          <p:spPr bwMode="auto">
            <a:xfrm>
              <a:off x="624" y="3120"/>
              <a:ext cx="100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800" b="1">
                  <a:latin typeface="Times New Roman" pitchFamily="18" charset="0"/>
                </a:rPr>
                <a:t>编译前端</a:t>
              </a:r>
            </a:p>
          </p:txBody>
        </p:sp>
        <p:sp>
          <p:nvSpPr>
            <p:cNvPr id="13318" name="Rectangle 2054"/>
            <p:cNvSpPr>
              <a:spLocks noChangeArrowheads="1"/>
            </p:cNvSpPr>
            <p:nvPr/>
          </p:nvSpPr>
          <p:spPr bwMode="auto">
            <a:xfrm>
              <a:off x="2304" y="3120"/>
              <a:ext cx="124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800" b="1">
                  <a:latin typeface="Times New Roman" pitchFamily="18" charset="0"/>
                </a:rPr>
                <a:t>代码优化器</a:t>
              </a:r>
            </a:p>
          </p:txBody>
        </p:sp>
        <p:sp>
          <p:nvSpPr>
            <p:cNvPr id="13319" name="Rectangle 2055"/>
            <p:cNvSpPr>
              <a:spLocks noChangeArrowheads="1"/>
            </p:cNvSpPr>
            <p:nvPr/>
          </p:nvSpPr>
          <p:spPr bwMode="auto">
            <a:xfrm>
              <a:off x="4272" y="3120"/>
              <a:ext cx="100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800" b="1">
                  <a:latin typeface="Times New Roman" pitchFamily="18" charset="0"/>
                </a:rPr>
                <a:t>编译后端</a:t>
              </a:r>
            </a:p>
          </p:txBody>
        </p:sp>
        <p:sp>
          <p:nvSpPr>
            <p:cNvPr id="13320" name="Line 2056"/>
            <p:cNvSpPr>
              <a:spLocks noChangeShapeType="1"/>
            </p:cNvSpPr>
            <p:nvPr/>
          </p:nvSpPr>
          <p:spPr bwMode="auto">
            <a:xfrm>
              <a:off x="1632" y="331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1" name="Line 2057"/>
            <p:cNvSpPr>
              <a:spLocks noChangeShapeType="1"/>
            </p:cNvSpPr>
            <p:nvPr/>
          </p:nvSpPr>
          <p:spPr bwMode="auto">
            <a:xfrm>
              <a:off x="3552" y="3312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2" name="Rectangle 2060"/>
            <p:cNvSpPr>
              <a:spLocks noChangeArrowheads="1"/>
            </p:cNvSpPr>
            <p:nvPr/>
          </p:nvSpPr>
          <p:spPr bwMode="auto">
            <a:xfrm>
              <a:off x="672" y="3792"/>
              <a:ext cx="100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latin typeface="Times New Roman" pitchFamily="18" charset="0"/>
                </a:rPr>
                <a:t>控制流分析</a:t>
              </a:r>
            </a:p>
          </p:txBody>
        </p:sp>
        <p:sp>
          <p:nvSpPr>
            <p:cNvPr id="13323" name="Rectangle 2061"/>
            <p:cNvSpPr>
              <a:spLocks noChangeArrowheads="1"/>
            </p:cNvSpPr>
            <p:nvPr/>
          </p:nvSpPr>
          <p:spPr bwMode="auto">
            <a:xfrm>
              <a:off x="2352" y="3792"/>
              <a:ext cx="100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latin typeface="Times New Roman" pitchFamily="18" charset="0"/>
                </a:rPr>
                <a:t>数据流分析</a:t>
              </a:r>
            </a:p>
          </p:txBody>
        </p:sp>
        <p:sp>
          <p:nvSpPr>
            <p:cNvPr id="13324" name="Rectangle 2062"/>
            <p:cNvSpPr>
              <a:spLocks noChangeArrowheads="1"/>
            </p:cNvSpPr>
            <p:nvPr/>
          </p:nvSpPr>
          <p:spPr bwMode="auto">
            <a:xfrm>
              <a:off x="4080" y="3744"/>
              <a:ext cx="100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latin typeface="Times New Roman" pitchFamily="18" charset="0"/>
                </a:rPr>
                <a:t>代码变换</a:t>
              </a:r>
            </a:p>
          </p:txBody>
        </p:sp>
        <p:sp>
          <p:nvSpPr>
            <p:cNvPr id="13325" name="Line 2063"/>
            <p:cNvSpPr>
              <a:spLocks noChangeShapeType="1"/>
            </p:cNvSpPr>
            <p:nvPr/>
          </p:nvSpPr>
          <p:spPr bwMode="auto">
            <a:xfrm>
              <a:off x="1680" y="3984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6" name="Line 2064"/>
            <p:cNvSpPr>
              <a:spLocks noChangeShapeType="1"/>
            </p:cNvSpPr>
            <p:nvPr/>
          </p:nvSpPr>
          <p:spPr bwMode="auto">
            <a:xfrm>
              <a:off x="3360" y="3984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7" name="Line 2065"/>
            <p:cNvSpPr>
              <a:spLocks noChangeShapeType="1"/>
            </p:cNvSpPr>
            <p:nvPr/>
          </p:nvSpPr>
          <p:spPr bwMode="auto">
            <a:xfrm flipH="1">
              <a:off x="1152" y="3504"/>
              <a:ext cx="172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8" name="Line 2066"/>
            <p:cNvSpPr>
              <a:spLocks noChangeShapeType="1"/>
            </p:cNvSpPr>
            <p:nvPr/>
          </p:nvSpPr>
          <p:spPr bwMode="auto">
            <a:xfrm>
              <a:off x="2880" y="350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9" name="Line 2067"/>
            <p:cNvSpPr>
              <a:spLocks noChangeShapeType="1"/>
            </p:cNvSpPr>
            <p:nvPr/>
          </p:nvSpPr>
          <p:spPr bwMode="auto">
            <a:xfrm>
              <a:off x="2880" y="3504"/>
              <a:ext cx="17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23913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宋体" charset="-122"/>
              </a:rPr>
              <a:t>10.1 概述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01000" cy="51054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优化的目的是为了产生更高效的代码。由优化编译程序提供的对代码的各种变换必须遵循一定的原则：</a:t>
            </a:r>
          </a:p>
          <a:p>
            <a:pPr lvl="1" eaLnBrk="1" hangingPunct="1"/>
            <a:r>
              <a:rPr lang="zh-CN" altLang="en-US" b="1" smtClean="0">
                <a:solidFill>
                  <a:srgbClr val="FF3300"/>
                </a:solidFill>
              </a:rPr>
              <a:t>等价</a:t>
            </a:r>
            <a:r>
              <a:rPr lang="zh-CN" altLang="en-US" b="1" smtClean="0"/>
              <a:t>原则：经过优化后不应改变程序运行的结果；</a:t>
            </a:r>
          </a:p>
          <a:p>
            <a:pPr lvl="1" eaLnBrk="1" hangingPunct="1"/>
            <a:r>
              <a:rPr lang="zh-CN" altLang="en-US" b="1" smtClean="0">
                <a:solidFill>
                  <a:srgbClr val="FF3300"/>
                </a:solidFill>
              </a:rPr>
              <a:t>有效</a:t>
            </a:r>
            <a:r>
              <a:rPr lang="zh-CN" altLang="en-US" b="1" smtClean="0"/>
              <a:t>原则：使优化后所产生的目标代码运行时间较短，占用的存储空间较小；</a:t>
            </a:r>
          </a:p>
          <a:p>
            <a:pPr lvl="1" eaLnBrk="1" hangingPunct="1"/>
            <a:r>
              <a:rPr lang="zh-CN" altLang="en-US" b="1" smtClean="0">
                <a:solidFill>
                  <a:srgbClr val="FF3300"/>
                </a:solidFill>
              </a:rPr>
              <a:t>合算</a:t>
            </a:r>
            <a:r>
              <a:rPr lang="zh-CN" altLang="en-US" b="1" smtClean="0"/>
              <a:t>原则：应尽可能以较低的代价取得较好的优化效果。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23913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宋体" charset="-122"/>
              </a:rPr>
              <a:t> 概述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01000" cy="54102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宋体" charset="-122"/>
              </a:rPr>
              <a:t>优化的三个不同级别：</a:t>
            </a:r>
          </a:p>
          <a:p>
            <a:pPr lvl="1" eaLnBrk="1" hangingPunct="1">
              <a:spcBef>
                <a:spcPct val="0"/>
              </a:spcBef>
            </a:pPr>
            <a:r>
              <a:rPr lang="zh-CN" altLang="en-US" b="1" smtClean="0">
                <a:latin typeface="宋体" charset="-122"/>
              </a:rPr>
              <a:t>局部优化</a:t>
            </a:r>
          </a:p>
          <a:p>
            <a:pPr lvl="1" eaLnBrk="1" hangingPunct="1">
              <a:spcBef>
                <a:spcPct val="0"/>
              </a:spcBef>
            </a:pPr>
            <a:r>
              <a:rPr lang="zh-CN" altLang="en-US" b="1" smtClean="0">
                <a:latin typeface="宋体" charset="-122"/>
              </a:rPr>
              <a:t>循环优化</a:t>
            </a:r>
          </a:p>
          <a:p>
            <a:pPr lvl="1" eaLnBrk="1" hangingPunct="1">
              <a:spcBef>
                <a:spcPct val="0"/>
              </a:spcBef>
            </a:pPr>
            <a:r>
              <a:rPr lang="zh-CN" altLang="en-US" b="1" smtClean="0">
                <a:latin typeface="宋体" charset="-122"/>
              </a:rPr>
              <a:t>全局优化</a:t>
            </a:r>
            <a:endParaRPr lang="zh-CN" altLang="en-US" sz="3200" b="1" smtClean="0">
              <a:latin typeface="宋体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b="1" smtClean="0">
                <a:latin typeface="宋体" charset="-122"/>
              </a:rPr>
              <a:t>优化的种类：</a:t>
            </a:r>
          </a:p>
          <a:p>
            <a:pPr lvl="1" eaLnBrk="1" hangingPunct="1">
              <a:spcBef>
                <a:spcPct val="0"/>
              </a:spcBef>
            </a:pPr>
            <a:r>
              <a:rPr lang="zh-CN" altLang="en-US" b="1" smtClean="0">
                <a:latin typeface="宋体" charset="-122"/>
              </a:rPr>
              <a:t>删除多余运算(或称删除公用子表达式)</a:t>
            </a:r>
          </a:p>
          <a:p>
            <a:pPr lvl="1" eaLnBrk="1" hangingPunct="1">
              <a:spcBef>
                <a:spcPct val="0"/>
              </a:spcBef>
            </a:pPr>
            <a:r>
              <a:rPr lang="zh-CN" altLang="en-US" b="1" smtClean="0">
                <a:latin typeface="宋体" charset="-122"/>
              </a:rPr>
              <a:t>代码外提</a:t>
            </a:r>
          </a:p>
          <a:p>
            <a:pPr lvl="1" eaLnBrk="1" hangingPunct="1">
              <a:spcBef>
                <a:spcPct val="0"/>
              </a:spcBef>
            </a:pPr>
            <a:r>
              <a:rPr lang="zh-CN" altLang="en-US" b="1" smtClean="0">
                <a:latin typeface="宋体" charset="-122"/>
              </a:rPr>
              <a:t>强度消弱</a:t>
            </a:r>
          </a:p>
          <a:p>
            <a:pPr lvl="1" eaLnBrk="1" hangingPunct="1">
              <a:spcBef>
                <a:spcPct val="0"/>
              </a:spcBef>
            </a:pPr>
            <a:r>
              <a:rPr lang="zh-CN" altLang="en-US" b="1" smtClean="0">
                <a:latin typeface="宋体" charset="-122"/>
              </a:rPr>
              <a:t>变换循环控制条件</a:t>
            </a:r>
          </a:p>
          <a:p>
            <a:pPr lvl="1" eaLnBrk="1" hangingPunct="1">
              <a:spcBef>
                <a:spcPct val="0"/>
              </a:spcBef>
            </a:pPr>
            <a:r>
              <a:rPr lang="zh-CN" altLang="en-US" b="1" smtClean="0">
                <a:latin typeface="宋体" charset="-122"/>
              </a:rPr>
              <a:t>合并已知量</a:t>
            </a:r>
          </a:p>
          <a:p>
            <a:pPr lvl="1" eaLnBrk="1" hangingPunct="1">
              <a:spcBef>
                <a:spcPct val="0"/>
              </a:spcBef>
            </a:pPr>
            <a:r>
              <a:rPr lang="zh-CN" altLang="en-US" b="1" smtClean="0">
                <a:latin typeface="宋体" charset="-122"/>
              </a:rPr>
              <a:t>复写传播</a:t>
            </a:r>
          </a:p>
          <a:p>
            <a:pPr lvl="1" eaLnBrk="1" hangingPunct="1">
              <a:spcBef>
                <a:spcPct val="0"/>
              </a:spcBef>
            </a:pPr>
            <a:r>
              <a:rPr lang="zh-CN" altLang="en-US" b="1" smtClean="0">
                <a:latin typeface="宋体" charset="-122"/>
              </a:rPr>
              <a:t>删除无用赋值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2"/>
          <p:cNvSpPr>
            <a:spLocks noChangeArrowheads="1"/>
          </p:cNvSpPr>
          <p:nvPr/>
        </p:nvSpPr>
        <p:spPr bwMode="auto">
          <a:xfrm>
            <a:off x="1524000" y="188913"/>
            <a:ext cx="4953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基本块、流图和循环</a:t>
            </a:r>
          </a:p>
        </p:txBody>
      </p:sp>
      <p:sp>
        <p:nvSpPr>
          <p:cNvPr id="5123" name="Text Box 4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61963" y="1196975"/>
            <a:ext cx="5176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基本块</a:t>
            </a:r>
            <a:r>
              <a:rPr lang="zh-CN" altLang="en-US" b="0">
                <a:ea typeface="楷体_GB2312" pitchFamily="49" charset="-122"/>
              </a:rPr>
              <a:t>（</a:t>
            </a:r>
            <a:r>
              <a:rPr lang="en-US" altLang="zh-CN" b="0" i="1">
                <a:ea typeface="楷体_GB2312" pitchFamily="49" charset="-122"/>
              </a:rPr>
              <a:t>basic block</a:t>
            </a:r>
            <a:r>
              <a:rPr lang="zh-CN" altLang="en-US" b="0">
                <a:ea typeface="楷体_GB2312" pitchFamily="49" charset="-122"/>
              </a:rPr>
              <a:t>）</a:t>
            </a:r>
          </a:p>
        </p:txBody>
      </p:sp>
      <p:sp>
        <p:nvSpPr>
          <p:cNvPr id="305202" name="Rectangle 50"/>
          <p:cNvSpPr>
            <a:spLocks noChangeArrowheads="1"/>
          </p:cNvSpPr>
          <p:nvPr/>
        </p:nvSpPr>
        <p:spPr bwMode="auto">
          <a:xfrm>
            <a:off x="685800" y="1844675"/>
            <a:ext cx="8458200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概念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latin typeface="Times New Roman" pitchFamily="18" charset="0"/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  程序中一个顺序执行的语句序列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endParaRPr lang="zh-CN" altLang="en-US" sz="1000" dirty="0">
              <a:latin typeface="Times New Roman" pitchFamily="18" charset="0"/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  只有一个入口语句和一个出口语句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endParaRPr lang="zh-CN" altLang="en-US" sz="1000" dirty="0">
              <a:latin typeface="Times New Roman" pitchFamily="18" charset="0"/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  除入口语句外其他语句均不可以带标号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endParaRPr lang="zh-CN" altLang="en-US" sz="1000" dirty="0">
              <a:latin typeface="Times New Roman" pitchFamily="18" charset="0"/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  除出口语句外其他语句均不可能是转移或停语句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kumimoji="0" lang="zh-CN" altLang="en-US" dirty="0">
                <a:solidFill>
                  <a:srgbClr val="800080"/>
                </a:solidFill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入口语句</a:t>
            </a:r>
            <a:endParaRPr kumimoji="0" lang="zh-CN" altLang="en-US" dirty="0">
              <a:solidFill>
                <a:srgbClr val="800080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kumimoji="0" lang="zh-CN" altLang="en-US" sz="1000" dirty="0">
              <a:solidFill>
                <a:srgbClr val="800080"/>
              </a:solidFill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dirty="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 程序的第一个语句；或者</a:t>
            </a:r>
            <a:endParaRPr kumimoji="0" lang="zh-CN" altLang="en-US" sz="2400" dirty="0">
              <a:latin typeface="Times New Roman" pitchFamily="18" charset="0"/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条件转移语句或无条件转移语句的转移目标语句；或者</a:t>
            </a:r>
            <a:endParaRPr kumimoji="0"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endParaRPr kumimoji="0" lang="zh-CN" altLang="en-US" sz="10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紧跟在条件转移语句后面的语句</a:t>
            </a:r>
          </a:p>
        </p:txBody>
      </p:sp>
      <p:sp>
        <p:nvSpPr>
          <p:cNvPr id="5125" name="AutoShape 3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6" name="AutoShape 3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7" name="AutoShape 4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8" name="AutoShape 4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9" name="AutoShape 4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0" name="AutoShape 4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1" name="AutoShape 4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2" name="AutoShape 4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5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05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05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0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0520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524000" y="188913"/>
            <a:ext cx="4953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基本块、流图和循环</a:t>
            </a:r>
          </a:p>
        </p:txBody>
      </p:sp>
      <p:sp>
        <p:nvSpPr>
          <p:cNvPr id="6151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61963" y="1219200"/>
            <a:ext cx="5176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划分</a:t>
            </a:r>
            <a:r>
              <a:rPr lang="zh-CN" altLang="en-US" sz="3200" dirty="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基本块的算法</a:t>
            </a:r>
            <a:endParaRPr lang="zh-CN" altLang="en-US" b="0" dirty="0">
              <a:ea typeface="楷体_GB2312" pitchFamily="49" charset="-122"/>
            </a:endParaRPr>
          </a:p>
        </p:txBody>
      </p:sp>
      <p:sp>
        <p:nvSpPr>
          <p:cNvPr id="6152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3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4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5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7180" name="Rectangle 12"/>
          <p:cNvSpPr>
            <a:spLocks noChangeArrowheads="1"/>
          </p:cNvSpPr>
          <p:nvPr/>
        </p:nvSpPr>
        <p:spPr bwMode="auto">
          <a:xfrm>
            <a:off x="685800" y="1981200"/>
            <a:ext cx="84582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针对三地址码</a:t>
            </a:r>
            <a:r>
              <a:rPr lang="zh-CN" altLang="en-US" b="0" dirty="0">
                <a:ea typeface="楷体_GB2312" pitchFamily="49" charset="-122"/>
              </a:rPr>
              <a:t>（</a:t>
            </a:r>
            <a:r>
              <a:rPr lang="en-US" altLang="zh-CN" sz="2400" b="0" dirty="0">
                <a:ea typeface="楷体_GB2312" pitchFamily="49" charset="-122"/>
              </a:rPr>
              <a:t>TAC</a:t>
            </a:r>
            <a:r>
              <a:rPr lang="zh-CN" altLang="en-US" b="0" dirty="0">
                <a:ea typeface="楷体_GB2312" pitchFamily="49" charset="-122"/>
              </a:rPr>
              <a:t>）</a:t>
            </a:r>
            <a:endParaRPr kumimoji="0" lang="zh-CN" altLang="en-US" b="0" dirty="0"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kumimoji="0" lang="zh-CN" altLang="en-US" sz="1000" dirty="0"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kumimoji="0" lang="zh-CN" altLang="en-US" dirty="0">
                <a:solidFill>
                  <a:srgbClr val="800080"/>
                </a:solidFill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步骤</a:t>
            </a:r>
            <a:endParaRPr kumimoji="0" lang="zh-CN" altLang="en-US" dirty="0">
              <a:solidFill>
                <a:srgbClr val="800080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kumimoji="0" lang="zh-CN" altLang="en-US" sz="1000" dirty="0">
              <a:solidFill>
                <a:srgbClr val="800080"/>
              </a:solidFill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dirty="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求出 </a:t>
            </a:r>
            <a:r>
              <a:rPr lang="en-US" altLang="zh-CN" sz="2000" b="0" dirty="0">
                <a:ea typeface="楷体_GB2312" pitchFamily="49" charset="-122"/>
              </a:rPr>
              <a:t>TAC </a:t>
            </a:r>
            <a:r>
              <a:rPr lang="zh-CN" altLang="en-US" sz="2400" dirty="0">
                <a:ea typeface="楷体_GB2312" pitchFamily="49" charset="-122"/>
              </a:rPr>
              <a:t>程序之中各个基本块的入口语句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 </a:t>
            </a:r>
            <a:endParaRPr kumimoji="0" lang="zh-CN" altLang="en-US" sz="2400" dirty="0">
              <a:latin typeface="Times New Roman" pitchFamily="18" charset="0"/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400" dirty="0">
                <a:latin typeface="宋体" pitchFamily="2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对每一入口语句，构造其所属的基本块。它是由该语句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400" dirty="0">
                <a:ea typeface="楷体_GB2312" pitchFamily="49" charset="-122"/>
              </a:rPr>
              <a:t>   到下一入口语句（不包括下一入口语句），或到一转移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400" dirty="0">
                <a:ea typeface="楷体_GB2312" pitchFamily="49" charset="-122"/>
              </a:rPr>
              <a:t>   语句（包括该转移语句），或到一停语句（包括该停语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400" dirty="0">
                <a:ea typeface="楷体_GB2312" pitchFamily="49" charset="-122"/>
              </a:rPr>
              <a:t>   句）之间的语句序列组成的</a:t>
            </a:r>
            <a:endParaRPr kumimoji="0" lang="zh-CN" altLang="en-US" sz="2400" dirty="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endParaRPr kumimoji="0" lang="zh-CN" altLang="en-US" sz="10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凡未被纳入某一基本块的语句，都是程序中控制流程无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400" dirty="0">
                <a:ea typeface="楷体_GB2312" pitchFamily="49" charset="-122"/>
              </a:rPr>
              <a:t>   法到达的语句，因而也是不会被执行到的语句，可以把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400" dirty="0">
                <a:ea typeface="楷体_GB2312" pitchFamily="49" charset="-122"/>
              </a:rPr>
              <a:t>   它们删除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47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647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647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647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647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47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6471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6471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6471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524000" y="188913"/>
            <a:ext cx="4953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基本块、流图和循环</a:t>
            </a:r>
          </a:p>
        </p:txBody>
      </p:sp>
      <p:sp>
        <p:nvSpPr>
          <p:cNvPr id="7175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61963" y="1219200"/>
            <a:ext cx="5176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划分</a:t>
            </a:r>
            <a:r>
              <a:rPr lang="zh-CN" altLang="en-US" sz="320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基本块的算法</a:t>
            </a:r>
            <a:endParaRPr lang="zh-CN" altLang="en-US" b="0">
              <a:ea typeface="楷体_GB2312" pitchFamily="49" charset="-122"/>
            </a:endParaRPr>
          </a:p>
        </p:txBody>
      </p:sp>
      <p:sp>
        <p:nvSpPr>
          <p:cNvPr id="7176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8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9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685800" y="1981200"/>
            <a:ext cx="42672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针对三地址码</a:t>
            </a:r>
            <a:r>
              <a:rPr lang="zh-CN" altLang="en-US" b="0">
                <a:ea typeface="楷体_GB2312" pitchFamily="49" charset="-122"/>
              </a:rPr>
              <a:t>（</a:t>
            </a:r>
            <a:r>
              <a:rPr lang="en-US" altLang="zh-CN" sz="2400" b="0">
                <a:ea typeface="楷体_GB2312" pitchFamily="49" charset="-122"/>
              </a:rPr>
              <a:t>TAC</a:t>
            </a:r>
            <a:r>
              <a:rPr lang="zh-CN" altLang="en-US" b="0">
                <a:ea typeface="楷体_GB2312" pitchFamily="49" charset="-122"/>
              </a:rPr>
              <a:t>）</a:t>
            </a:r>
            <a:endParaRPr kumimoji="0" lang="zh-CN" altLang="en-US" b="0"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kumimoji="0" lang="zh-CN" altLang="en-US" sz="1000"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kumimoji="0" lang="zh-CN" altLang="en-US">
                <a:solidFill>
                  <a:srgbClr val="800080"/>
                </a:solidFill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举例  </a:t>
            </a:r>
            <a:r>
              <a:rPr lang="zh-CN" altLang="en-US" sz="2400">
                <a:ea typeface="楷体_GB2312" pitchFamily="49" charset="-122"/>
              </a:rPr>
              <a:t>右边 </a:t>
            </a:r>
            <a:r>
              <a:rPr lang="en-US" altLang="zh-CN" sz="2000" b="0">
                <a:ea typeface="楷体_GB2312" pitchFamily="49" charset="-122"/>
              </a:rPr>
              <a:t>TAC </a:t>
            </a:r>
            <a:r>
              <a:rPr lang="zh-CN" altLang="en-US" sz="2400">
                <a:ea typeface="楷体_GB2312" pitchFamily="49" charset="-122"/>
              </a:rPr>
              <a:t>程序可划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>
                <a:ea typeface="楷体_GB2312" pitchFamily="49" charset="-122"/>
              </a:rPr>
              <a:t>     分成 </a:t>
            </a:r>
            <a:r>
              <a:rPr lang="en-US" altLang="zh-CN" sz="2400" b="0">
                <a:ea typeface="楷体_GB2312" pitchFamily="49" charset="-122"/>
              </a:rPr>
              <a:t>4 </a:t>
            </a:r>
            <a:r>
              <a:rPr lang="zh-CN" altLang="en-US" sz="2400">
                <a:ea typeface="楷体_GB2312" pitchFamily="49" charset="-122"/>
              </a:rPr>
              <a:t>个基本块</a:t>
            </a:r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5486400" y="1981200"/>
            <a:ext cx="2895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>
                <a:cs typeface="Times New Roman" pitchFamily="18" charset="0"/>
              </a:rPr>
              <a:t>*(1)  read  x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>
                <a:cs typeface="Times New Roman" pitchFamily="18" charset="0"/>
              </a:rPr>
              <a:t>  (2</a:t>
            </a:r>
            <a:r>
              <a:rPr lang="en-US" altLang="zh-CN" sz="2400" b="0"/>
              <a:t>)  </a:t>
            </a:r>
            <a:r>
              <a:rPr lang="en-US" altLang="zh-CN" sz="2400" b="0">
                <a:cs typeface="Times New Roman" pitchFamily="18" charset="0"/>
              </a:rPr>
              <a:t>read y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>
                <a:cs typeface="Times New Roman" pitchFamily="18" charset="0"/>
              </a:rPr>
              <a:t>*(3)  r:=x mod y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>
                <a:cs typeface="Times New Roman" pitchFamily="18" charset="0"/>
              </a:rPr>
              <a:t>  (4)  if r=0 goto (8)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>
                <a:cs typeface="Times New Roman" pitchFamily="18" charset="0"/>
              </a:rPr>
              <a:t>*(5)  x:=y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>
                <a:cs typeface="Times New Roman" pitchFamily="18" charset="0"/>
              </a:rPr>
              <a:t>  (6)  y:=r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>
                <a:cs typeface="Times New Roman" pitchFamily="18" charset="0"/>
              </a:rPr>
              <a:t>  (7)  goto(3)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>
                <a:cs typeface="Times New Roman" pitchFamily="18" charset="0"/>
              </a:rPr>
              <a:t>*(8)  write y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>
                <a:cs typeface="Times New Roman" pitchFamily="18" charset="0"/>
              </a:rPr>
              <a:t>  (9)  halt</a:t>
            </a:r>
          </a:p>
        </p:txBody>
      </p:sp>
      <p:sp>
        <p:nvSpPr>
          <p:cNvPr id="7182" name="Rectangle 15"/>
          <p:cNvSpPr>
            <a:spLocks noChangeArrowheads="1"/>
          </p:cNvSpPr>
          <p:nvPr/>
        </p:nvSpPr>
        <p:spPr bwMode="auto">
          <a:xfrm>
            <a:off x="1295400" y="4114800"/>
            <a:ext cx="1219200" cy="7112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000" b="0">
                <a:ea typeface="楷体_GB2312" pitchFamily="49" charset="-122"/>
              </a:rPr>
              <a:t>（</a:t>
            </a:r>
            <a:r>
              <a:rPr lang="en-US" altLang="zh-CN" sz="2000" b="0">
                <a:ea typeface="楷体_GB2312" pitchFamily="49" charset="-122"/>
              </a:rPr>
              <a:t>1</a:t>
            </a:r>
            <a:r>
              <a:rPr lang="zh-CN" altLang="en-US" sz="2000" b="0">
                <a:ea typeface="楷体_GB2312" pitchFamily="49" charset="-122"/>
              </a:rPr>
              <a:t>）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000" b="0">
                <a:ea typeface="楷体_GB2312" pitchFamily="49" charset="-122"/>
              </a:rPr>
              <a:t>（</a:t>
            </a:r>
            <a:r>
              <a:rPr lang="en-US" altLang="zh-CN" sz="2000" b="0">
                <a:ea typeface="楷体_GB2312" pitchFamily="49" charset="-122"/>
              </a:rPr>
              <a:t>2</a:t>
            </a:r>
            <a:r>
              <a:rPr lang="zh-CN" altLang="en-US" sz="2000" b="0">
                <a:ea typeface="楷体_GB2312" pitchFamily="49" charset="-122"/>
              </a:rPr>
              <a:t>）</a:t>
            </a:r>
          </a:p>
        </p:txBody>
      </p:sp>
      <p:sp>
        <p:nvSpPr>
          <p:cNvPr id="7183" name="Rectangle 16"/>
          <p:cNvSpPr>
            <a:spLocks noChangeArrowheads="1"/>
          </p:cNvSpPr>
          <p:nvPr/>
        </p:nvSpPr>
        <p:spPr bwMode="auto">
          <a:xfrm>
            <a:off x="3352800" y="4105275"/>
            <a:ext cx="1219200" cy="7112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000" b="0">
                <a:ea typeface="楷体_GB2312" pitchFamily="49" charset="-122"/>
              </a:rPr>
              <a:t>（</a:t>
            </a:r>
            <a:r>
              <a:rPr lang="en-US" altLang="zh-CN" sz="2000" b="0">
                <a:ea typeface="楷体_GB2312" pitchFamily="49" charset="-122"/>
              </a:rPr>
              <a:t>3</a:t>
            </a:r>
            <a:r>
              <a:rPr lang="zh-CN" altLang="en-US" sz="2000" b="0">
                <a:ea typeface="楷体_GB2312" pitchFamily="49" charset="-122"/>
              </a:rPr>
              <a:t>）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000" b="0">
                <a:ea typeface="楷体_GB2312" pitchFamily="49" charset="-122"/>
              </a:rPr>
              <a:t>（</a:t>
            </a:r>
            <a:r>
              <a:rPr lang="en-US" altLang="zh-CN" sz="2000" b="0">
                <a:ea typeface="楷体_GB2312" pitchFamily="49" charset="-122"/>
              </a:rPr>
              <a:t>4</a:t>
            </a:r>
            <a:r>
              <a:rPr lang="zh-CN" altLang="en-US" sz="2000" b="0">
                <a:ea typeface="楷体_GB2312" pitchFamily="49" charset="-122"/>
              </a:rPr>
              <a:t>）</a:t>
            </a:r>
          </a:p>
        </p:txBody>
      </p:sp>
      <p:sp>
        <p:nvSpPr>
          <p:cNvPr id="7184" name="Rectangle 17"/>
          <p:cNvSpPr>
            <a:spLocks noChangeArrowheads="1"/>
          </p:cNvSpPr>
          <p:nvPr/>
        </p:nvSpPr>
        <p:spPr bwMode="auto">
          <a:xfrm>
            <a:off x="1295400" y="5486400"/>
            <a:ext cx="1219200" cy="10160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000" b="0">
                <a:ea typeface="楷体_GB2312" pitchFamily="49" charset="-122"/>
              </a:rPr>
              <a:t>（</a:t>
            </a:r>
            <a:r>
              <a:rPr lang="en-US" altLang="zh-CN" sz="2000" b="0">
                <a:ea typeface="楷体_GB2312" pitchFamily="49" charset="-122"/>
              </a:rPr>
              <a:t>5</a:t>
            </a:r>
            <a:r>
              <a:rPr lang="zh-CN" altLang="en-US" sz="2000" b="0">
                <a:ea typeface="楷体_GB2312" pitchFamily="49" charset="-122"/>
              </a:rPr>
              <a:t>） （</a:t>
            </a:r>
            <a:r>
              <a:rPr lang="en-US" altLang="zh-CN" sz="2000" b="0">
                <a:ea typeface="楷体_GB2312" pitchFamily="49" charset="-122"/>
              </a:rPr>
              <a:t>6</a:t>
            </a:r>
            <a:r>
              <a:rPr lang="zh-CN" altLang="en-US" sz="2000" b="0">
                <a:ea typeface="楷体_GB2312" pitchFamily="49" charset="-122"/>
              </a:rPr>
              <a:t>）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000" b="0">
                <a:ea typeface="楷体_GB2312" pitchFamily="49" charset="-122"/>
              </a:rPr>
              <a:t>（</a:t>
            </a:r>
            <a:r>
              <a:rPr lang="en-US" altLang="zh-CN" sz="2000" b="0">
                <a:ea typeface="楷体_GB2312" pitchFamily="49" charset="-122"/>
              </a:rPr>
              <a:t>7</a:t>
            </a:r>
            <a:r>
              <a:rPr lang="zh-CN" altLang="en-US" sz="2000" b="0">
                <a:ea typeface="楷体_GB2312" pitchFamily="49" charset="-122"/>
              </a:rPr>
              <a:t>）</a:t>
            </a:r>
          </a:p>
        </p:txBody>
      </p:sp>
      <p:sp>
        <p:nvSpPr>
          <p:cNvPr id="7185" name="Rectangle 18"/>
          <p:cNvSpPr>
            <a:spLocks noChangeArrowheads="1"/>
          </p:cNvSpPr>
          <p:nvPr/>
        </p:nvSpPr>
        <p:spPr bwMode="auto">
          <a:xfrm>
            <a:off x="3352800" y="5765800"/>
            <a:ext cx="1219200" cy="7112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000" b="0">
                <a:ea typeface="楷体_GB2312" pitchFamily="49" charset="-122"/>
              </a:rPr>
              <a:t>（</a:t>
            </a:r>
            <a:r>
              <a:rPr lang="en-US" altLang="zh-CN" sz="2000" b="0">
                <a:ea typeface="楷体_GB2312" pitchFamily="49" charset="-122"/>
              </a:rPr>
              <a:t>8</a:t>
            </a:r>
            <a:r>
              <a:rPr lang="zh-CN" altLang="en-US" sz="2000" b="0">
                <a:ea typeface="楷体_GB2312" pitchFamily="49" charset="-122"/>
              </a:rPr>
              <a:t>）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000" b="0">
                <a:ea typeface="楷体_GB2312" pitchFamily="49" charset="-122"/>
              </a:rPr>
              <a:t>（</a:t>
            </a:r>
            <a:r>
              <a:rPr lang="en-US" altLang="zh-CN" sz="2000" b="0">
                <a:ea typeface="楷体_GB2312" pitchFamily="49" charset="-122"/>
              </a:rPr>
              <a:t>9</a:t>
            </a:r>
            <a:r>
              <a:rPr lang="zh-CN" altLang="en-US" sz="2000" b="0">
                <a:ea typeface="楷体_GB2312" pitchFamily="49" charset="-122"/>
              </a:rPr>
              <a:t>）</a:t>
            </a:r>
          </a:p>
        </p:txBody>
      </p:sp>
      <p:sp>
        <p:nvSpPr>
          <p:cNvPr id="7186" name="Rectangle 19"/>
          <p:cNvSpPr>
            <a:spLocks noChangeArrowheads="1"/>
          </p:cNvSpPr>
          <p:nvPr/>
        </p:nvSpPr>
        <p:spPr bwMode="auto">
          <a:xfrm>
            <a:off x="1333500" y="3749675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</a:rPr>
              <a:t>B1</a:t>
            </a:r>
          </a:p>
        </p:txBody>
      </p:sp>
      <p:sp>
        <p:nvSpPr>
          <p:cNvPr id="7187" name="Rectangle 20"/>
          <p:cNvSpPr>
            <a:spLocks noChangeArrowheads="1"/>
          </p:cNvSpPr>
          <p:nvPr/>
        </p:nvSpPr>
        <p:spPr bwMode="auto">
          <a:xfrm>
            <a:off x="3390900" y="3733800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</a:rPr>
              <a:t>B2</a:t>
            </a:r>
          </a:p>
        </p:txBody>
      </p:sp>
      <p:sp>
        <p:nvSpPr>
          <p:cNvPr id="7188" name="Rectangle 21"/>
          <p:cNvSpPr>
            <a:spLocks noChangeArrowheads="1"/>
          </p:cNvSpPr>
          <p:nvPr/>
        </p:nvSpPr>
        <p:spPr bwMode="auto">
          <a:xfrm>
            <a:off x="1333500" y="5105400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</a:rPr>
              <a:t>B3</a:t>
            </a:r>
          </a:p>
        </p:txBody>
      </p:sp>
      <p:sp>
        <p:nvSpPr>
          <p:cNvPr id="7189" name="Rectangle 22"/>
          <p:cNvSpPr>
            <a:spLocks noChangeArrowheads="1"/>
          </p:cNvSpPr>
          <p:nvPr/>
        </p:nvSpPr>
        <p:spPr bwMode="auto">
          <a:xfrm>
            <a:off x="3390900" y="5394325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</a:rPr>
              <a:t>B4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524000" y="188913"/>
            <a:ext cx="4953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基本块、流图和循环</a:t>
            </a:r>
          </a:p>
        </p:txBody>
      </p:sp>
      <p:sp>
        <p:nvSpPr>
          <p:cNvPr id="8199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61963" y="1325563"/>
            <a:ext cx="51768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流图</a:t>
            </a:r>
            <a:r>
              <a:rPr lang="zh-CN" altLang="en-US" b="0">
                <a:ea typeface="楷体_GB2312" pitchFamily="49" charset="-122"/>
              </a:rPr>
              <a:t>（</a:t>
            </a:r>
            <a:r>
              <a:rPr lang="en-US" altLang="zh-CN" b="0" i="1">
                <a:ea typeface="楷体_GB2312" pitchFamily="49" charset="-122"/>
              </a:rPr>
              <a:t>flow graph</a:t>
            </a:r>
            <a:r>
              <a:rPr lang="zh-CN" altLang="en-US" b="0">
                <a:ea typeface="楷体_GB2312" pitchFamily="49" charset="-122"/>
              </a:rPr>
              <a:t>）</a:t>
            </a:r>
          </a:p>
        </p:txBody>
      </p:sp>
      <p:sp>
        <p:nvSpPr>
          <p:cNvPr id="8200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2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3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685800" y="2057400"/>
            <a:ext cx="84582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概念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可以为构成程序的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基本块增加控制流信息，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    方法是构造一个有向图，称之为</a:t>
            </a:r>
            <a:r>
              <a:rPr lang="zh-CN" altLang="en-US" dirty="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流图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或</a:t>
            </a:r>
            <a:r>
              <a:rPr lang="zh-CN" altLang="en-US" dirty="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控制流图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dirty="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zh-CN" altLang="en-US" b="0" dirty="0"/>
              <a:t>（</a:t>
            </a:r>
            <a:r>
              <a:rPr lang="en-US" altLang="zh-CN" b="0" i="1" dirty="0"/>
              <a:t>CFG</a:t>
            </a:r>
            <a:r>
              <a:rPr lang="zh-CN" altLang="en-US" b="0" dirty="0"/>
              <a:t>，</a:t>
            </a:r>
            <a:r>
              <a:rPr lang="en-US" altLang="zh-CN" b="0" i="1" dirty="0"/>
              <a:t>Control-Flow Graph</a:t>
            </a:r>
            <a:r>
              <a:rPr lang="zh-CN" altLang="en-US" b="0" dirty="0"/>
              <a:t>）</a:t>
            </a:r>
            <a:endParaRPr lang="zh-CN" altLang="en-US" dirty="0">
              <a:solidFill>
                <a:srgbClr val="800080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    流图以</a:t>
            </a:r>
            <a:r>
              <a:rPr lang="zh-CN" altLang="en-US" dirty="0">
                <a:solidFill>
                  <a:srgbClr val="990099"/>
                </a:solidFill>
                <a:latin typeface="Times New Roman" pitchFamily="18" charset="0"/>
                <a:ea typeface="楷体_GB2312" pitchFamily="49" charset="-122"/>
              </a:rPr>
              <a:t>基本块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集为</a:t>
            </a:r>
            <a:r>
              <a:rPr lang="zh-CN" altLang="en-US" dirty="0">
                <a:solidFill>
                  <a:srgbClr val="990099"/>
                </a:solidFill>
                <a:latin typeface="Times New Roman" pitchFamily="18" charset="0"/>
                <a:ea typeface="楷体_GB2312" pitchFamily="49" charset="-122"/>
              </a:rPr>
              <a:t>结点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集；</a:t>
            </a:r>
            <a:r>
              <a:rPr lang="zh-CN" altLang="en-US" dirty="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第一个结点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为含有程序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    第一条语句的基本块；从基本块 </a:t>
            </a:r>
            <a:r>
              <a:rPr lang="en-US" altLang="zh-CN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到基本块 </a:t>
            </a:r>
            <a:r>
              <a:rPr lang="en-US" altLang="zh-CN" i="1" dirty="0">
                <a:latin typeface="Times New Roman" pitchFamily="18" charset="0"/>
                <a:ea typeface="楷体_GB2312" pitchFamily="49" charset="-122"/>
              </a:rPr>
              <a:t>j 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之间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    存在有向边，当且仅当</a:t>
            </a:r>
            <a:endParaRPr kumimoji="0" lang="zh-CN" altLang="en-US" dirty="0"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基本块 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</a:rPr>
              <a:t>j </a:t>
            </a:r>
            <a:r>
              <a:rPr lang="zh-CN" altLang="en-US" sz="2400" dirty="0">
                <a:ea typeface="楷体_GB2312" pitchFamily="49" charset="-122"/>
              </a:rPr>
              <a:t>在程序的位置紧跟在 </a:t>
            </a:r>
            <a:r>
              <a:rPr lang="en-US" altLang="zh-CN" sz="2400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后</a:t>
            </a:r>
            <a:r>
              <a:rPr lang="en-US" altLang="zh-CN" sz="2400" dirty="0">
                <a:ea typeface="楷体_GB2312" pitchFamily="49" charset="-122"/>
              </a:rPr>
              <a:t>,</a:t>
            </a:r>
            <a:r>
              <a:rPr lang="zh-CN" altLang="en-US" sz="2400" dirty="0">
                <a:ea typeface="楷体_GB2312" pitchFamily="49" charset="-122"/>
              </a:rPr>
              <a:t>且 </a:t>
            </a:r>
            <a:r>
              <a:rPr lang="en-US" altLang="zh-CN" sz="2400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的出口语句不是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400" dirty="0">
                <a:ea typeface="楷体_GB2312" pitchFamily="49" charset="-122"/>
              </a:rPr>
              <a:t>   </a:t>
            </a:r>
            <a:r>
              <a:rPr lang="zh-CN" altLang="en-US" sz="2400" dirty="0" smtClean="0">
                <a:ea typeface="楷体_GB2312" pitchFamily="49" charset="-122"/>
              </a:rPr>
              <a:t>转移 </a:t>
            </a:r>
            <a:r>
              <a:rPr lang="en-US" altLang="zh-CN" sz="2400" b="0" i="1" dirty="0" smtClean="0">
                <a:ea typeface="楷体_GB2312" pitchFamily="49" charset="-122"/>
              </a:rPr>
              <a:t>(</a:t>
            </a:r>
            <a:r>
              <a:rPr lang="zh-CN" altLang="en-US" sz="2400" dirty="0" smtClean="0">
                <a:ea typeface="楷体_GB2312" pitchFamily="49" charset="-122"/>
              </a:rPr>
              <a:t>可为条件转移</a:t>
            </a:r>
            <a:r>
              <a:rPr lang="en-US" altLang="zh-CN" sz="2400" b="0" i="1" dirty="0" smtClean="0">
                <a:ea typeface="楷体_GB2312" pitchFamily="49" charset="-122"/>
              </a:rPr>
              <a:t>)</a:t>
            </a:r>
            <a:r>
              <a:rPr lang="zh-CN" altLang="en-US" sz="2400" dirty="0" smtClean="0">
                <a:ea typeface="楷体_GB2312" pitchFamily="49" charset="-122"/>
              </a:rPr>
              <a:t>语句、停语句或者返回语句；</a:t>
            </a:r>
            <a:r>
              <a:rPr lang="zh-CN" altLang="en-US" sz="2400" dirty="0">
                <a:ea typeface="楷体_GB2312" pitchFamily="49" charset="-122"/>
              </a:rPr>
              <a:t>或者</a:t>
            </a:r>
            <a:endParaRPr kumimoji="0" lang="zh-CN" altLang="en-US" sz="2400" dirty="0"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endParaRPr kumimoji="0" lang="zh-CN" altLang="en-US" sz="10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的出口是 </a:t>
            </a:r>
            <a:r>
              <a:rPr lang="en-US" altLang="zh-CN" sz="2400" b="0" i="1" dirty="0" err="1">
                <a:ea typeface="楷体_GB2312" pitchFamily="49" charset="-122"/>
              </a:rPr>
              <a:t>goto</a:t>
            </a:r>
            <a:r>
              <a:rPr lang="en-US" altLang="zh-CN" sz="2400" b="0" i="1" dirty="0">
                <a:ea typeface="楷体_GB2312" pitchFamily="49" charset="-122"/>
              </a:rPr>
              <a:t>(S)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b="0" i="1" dirty="0">
                <a:ea typeface="楷体_GB2312" pitchFamily="49" charset="-122"/>
              </a:rPr>
              <a:t>if </a:t>
            </a:r>
            <a:r>
              <a:rPr lang="en-US" altLang="zh-CN" sz="2400" b="0" i="1" dirty="0" err="1">
                <a:ea typeface="楷体_GB2312" pitchFamily="49" charset="-122"/>
              </a:rPr>
              <a:t>goto</a:t>
            </a:r>
            <a:r>
              <a:rPr lang="en-US" altLang="zh-CN" sz="2400" b="0" i="1" dirty="0">
                <a:ea typeface="楷体_GB2312" pitchFamily="49" charset="-122"/>
              </a:rPr>
              <a:t>(S)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zh-CN" altLang="en-US" sz="2400" dirty="0">
                <a:ea typeface="楷体_GB2312" pitchFamily="49" charset="-122"/>
              </a:rPr>
              <a:t>而 </a:t>
            </a:r>
            <a:r>
              <a:rPr lang="en-US" altLang="zh-CN" sz="2400" b="0" i="1" dirty="0">
                <a:ea typeface="楷体_GB2312" pitchFamily="49" charset="-122"/>
              </a:rPr>
              <a:t>(S)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</a:rPr>
              <a:t>j </a:t>
            </a:r>
            <a:r>
              <a:rPr lang="zh-CN" altLang="en-US" sz="2400" dirty="0">
                <a:ea typeface="楷体_GB2312" pitchFamily="49" charset="-122"/>
              </a:rPr>
              <a:t>的入口语句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0" rIns="9144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0" rIns="9144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54044</TotalTime>
  <Words>2038</Words>
  <Application>Microsoft Office PowerPoint</Application>
  <PresentationFormat>全屏显示(4:3)</PresentationFormat>
  <Paragraphs>409</Paragraphs>
  <Slides>29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1" baseType="lpstr">
      <vt:lpstr>Capsules</vt:lpstr>
      <vt:lpstr>Visio</vt:lpstr>
      <vt:lpstr>幻灯片 1</vt:lpstr>
      <vt:lpstr>幻灯片 2</vt:lpstr>
      <vt:lpstr>第十章  优化</vt:lpstr>
      <vt:lpstr>10.1 概述</vt:lpstr>
      <vt:lpstr> 概述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</vt:vector>
  </TitlesOfParts>
  <Company>wyy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wzz</cp:lastModifiedBy>
  <cp:revision>2122</cp:revision>
  <dcterms:created xsi:type="dcterms:W3CDTF">2002-02-03T03:17:28Z</dcterms:created>
  <dcterms:modified xsi:type="dcterms:W3CDTF">2017-12-16T09:22:00Z</dcterms:modified>
</cp:coreProperties>
</file>