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165" y="2281555"/>
            <a:ext cx="2004695" cy="2399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b="1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执行上下文</a:t>
            </a:r>
            <a:endParaRPr lang="zh-CN" altLang="en-US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endParaRPr lang="zh-CN" altLang="en-US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分类：</a:t>
            </a:r>
            <a:endParaRPr lang="zh-CN" altLang="en-US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1</a:t>
            </a:r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、全局执行上下文</a:t>
            </a:r>
            <a:endParaRPr lang="zh-CN" altLang="en-US" sz="1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   （全局代码）</a:t>
            </a:r>
            <a:endParaRPr lang="zh-CN" altLang="en-US" sz="1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2</a:t>
            </a:r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、函数执行上下文</a:t>
            </a:r>
            <a:endParaRPr lang="zh-CN" altLang="en-US" sz="1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   （函数体）</a:t>
            </a:r>
            <a:endParaRPr lang="zh-CN" altLang="en-US" sz="1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3</a:t>
            </a:r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、Eval 执行上下文</a:t>
            </a:r>
            <a:endParaRPr lang="zh-CN" altLang="en-US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endParaRPr lang="zh-CN" altLang="en-US" b="1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459990" y="1259840"/>
            <a:ext cx="1026160" cy="4338320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05810" y="2280920"/>
            <a:ext cx="1325880" cy="33718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、创建阶段</a:t>
            </a:r>
            <a:endParaRPr lang="zh-CN" altLang="en-US" sz="1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7565" y="4887595"/>
            <a:ext cx="1325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60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、执行阶段</a:t>
            </a:r>
            <a:endParaRPr lang="zh-CN" altLang="en-US" sz="1600">
              <a:ln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4631690" y="1475105"/>
            <a:ext cx="543560" cy="19494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22265" y="1259840"/>
            <a:ext cx="129984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、确定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this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值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34330" y="1926590"/>
            <a:ext cx="2421890" cy="7372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、词法环境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  （Lexical Environment）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    全局环境、函数环境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7956550" y="1522095"/>
            <a:ext cx="304165" cy="1473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13445" y="1475105"/>
            <a:ext cx="2968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1. 环境记录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   存储变量和函数声明的实际位置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13445" y="2473960"/>
            <a:ext cx="236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2. 对外部环境的引用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    可以访问其外部词法环境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34330" y="3117850"/>
            <a:ext cx="562800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、变量环境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(VariableEnvironment)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     也是一个词法环境，因此它具有上面定义的词法环境的所有属性。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     词法环境用于存储（ let 和 const ）声明的函数声明和变量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变量环境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  <a:sym typeface="+mn-ea"/>
              </a:rPr>
              <a:t>仅用于存储（var）声明的函数和变量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37305" y="5323840"/>
            <a:ext cx="5923915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完成对所有变量的分配，最后执行代码。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如果 Javascript 引擎在源代码中声明的实际位置找不到 let 变量的值，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那么将为其分配 undefined 值。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文本框 114"/>
          <p:cNvSpPr txBox="1"/>
          <p:nvPr/>
        </p:nvSpPr>
        <p:spPr>
          <a:xfrm>
            <a:off x="11930380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sayHello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执行上下文出栈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747010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747010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2795270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-2019935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1672590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age:18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1689735" y="5202555"/>
            <a:ext cx="1539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sayHello:&lt;function&gt;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-1687195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-2519680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3910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3910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03910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1602740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78330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61185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1863725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1031240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3910" y="358965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3910" y="3874135"/>
            <a:ext cx="961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sayHello 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1680210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004695" y="351790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88185" y="378841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age:25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1689100" y="495109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71675" y="405892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55165" y="44011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 howYou:will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84040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84040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84040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5182870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458460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41315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5443855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4611370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84040" y="358965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384040" y="3874135"/>
            <a:ext cx="961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sayHello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49" name="左大括号 48"/>
          <p:cNvSpPr/>
          <p:nvPr/>
        </p:nvSpPr>
        <p:spPr>
          <a:xfrm>
            <a:off x="5260340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84825" y="351790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68315" y="378841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age:25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551805" y="405892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35295" y="44011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 howYou:will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84040" y="2440940"/>
            <a:ext cx="2887980" cy="1148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79925" y="2754630"/>
            <a:ext cx="869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howYou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6" name="左大括号 55"/>
          <p:cNvSpPr/>
          <p:nvPr/>
        </p:nvSpPr>
        <p:spPr>
          <a:xfrm>
            <a:off x="5260340" y="260350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656580" y="244094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21020" y="271653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</a:t>
            </a:r>
            <a:r>
              <a:rPr lang="zh-CN" altLang="en-US" sz="1200">
                <a:ea typeface="微软雅黑" charset="0"/>
                <a:cs typeface="+mn-lt"/>
              </a:rPr>
              <a:t>外部引用 </a:t>
            </a:r>
            <a:r>
              <a:rPr lang="en-US" altLang="zh-CN" sz="1200">
                <a:ea typeface="微软雅黑" charset="0"/>
                <a:cs typeface="+mn-lt"/>
              </a:rPr>
              <a:t>25</a:t>
            </a:r>
            <a:r>
              <a:rPr lang="zh-CN" altLang="en-US" sz="1200">
                <a:ea typeface="微软雅黑" charset="0"/>
                <a:cs typeface="+mn-lt"/>
              </a:rPr>
              <a:t>）</a:t>
            </a:r>
            <a:endParaRPr lang="zh-CN" altLang="en-US" sz="1200">
              <a:ea typeface="微软雅黑" charset="0"/>
              <a:cs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656580" y="294322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_age:age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621020" y="3242310"/>
            <a:ext cx="1578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name:(</a:t>
            </a:r>
            <a:r>
              <a:rPr lang="zh-CN" altLang="en-US" sz="1200">
                <a:ea typeface="微软雅黑" charset="0"/>
                <a:cs typeface="+mn-lt"/>
              </a:rPr>
              <a:t>外部引</a:t>
            </a:r>
            <a:r>
              <a:rPr lang="en-US" altLang="zh-CN" sz="1200">
                <a:ea typeface="微软雅黑" charset="0"/>
                <a:cs typeface="+mn-lt"/>
              </a:rPr>
              <a:t>will02)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2684145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Global Context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执行上下文入栈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75665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sayHello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执行上下文入栈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47235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howYou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执行上下文入栈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9215" y="3429000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649345" y="3429000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8046085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046085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046085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2" name="左大括号 71"/>
          <p:cNvSpPr/>
          <p:nvPr/>
        </p:nvSpPr>
        <p:spPr>
          <a:xfrm>
            <a:off x="8844915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120505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103360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9105900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76" name="文本框 75"/>
          <p:cNvSpPr txBox="1"/>
          <p:nvPr/>
        </p:nvSpPr>
        <p:spPr>
          <a:xfrm>
            <a:off x="8273415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046085" y="358965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8046085" y="3874135"/>
            <a:ext cx="961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sayHello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8922385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246870" y="351790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230360" y="378841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age:25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213850" y="405892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197340" y="44011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 howYou:will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209280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howYou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执行上下文出栈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271385" y="3380105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11767185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1767185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11767185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6" name="左大括号 95"/>
          <p:cNvSpPr/>
          <p:nvPr/>
        </p:nvSpPr>
        <p:spPr>
          <a:xfrm>
            <a:off x="12566015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12841605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2824460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99" name="文本框 98"/>
          <p:cNvSpPr txBox="1"/>
          <p:nvPr/>
        </p:nvSpPr>
        <p:spPr>
          <a:xfrm>
            <a:off x="12827000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100" name="文本框 99"/>
          <p:cNvSpPr txBox="1"/>
          <p:nvPr/>
        </p:nvSpPr>
        <p:spPr>
          <a:xfrm>
            <a:off x="11994515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03" name="左大括号 102"/>
          <p:cNvSpPr/>
          <p:nvPr/>
        </p:nvSpPr>
        <p:spPr>
          <a:xfrm>
            <a:off x="12643485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大括号 109"/>
          <p:cNvSpPr/>
          <p:nvPr/>
        </p:nvSpPr>
        <p:spPr>
          <a:xfrm>
            <a:off x="12643485" y="260350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10934065" y="3380105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30380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sayHello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执行上下文出栈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2747010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747010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-2795270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-2019935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1672590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age:18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-1689735" y="5202555"/>
            <a:ext cx="15392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sayHello:&lt;function&gt;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-1687195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-2519680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03910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03910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03910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左大括号 67"/>
          <p:cNvSpPr/>
          <p:nvPr/>
        </p:nvSpPr>
        <p:spPr>
          <a:xfrm>
            <a:off x="1602740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1878330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861185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86" name="文本框 85"/>
          <p:cNvSpPr txBox="1"/>
          <p:nvPr/>
        </p:nvSpPr>
        <p:spPr>
          <a:xfrm>
            <a:off x="1863725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87" name="文本框 86"/>
          <p:cNvSpPr txBox="1"/>
          <p:nvPr/>
        </p:nvSpPr>
        <p:spPr>
          <a:xfrm>
            <a:off x="1031240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3910" y="358965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803910" y="3874135"/>
            <a:ext cx="961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sayHello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90" name="左大括号 89"/>
          <p:cNvSpPr/>
          <p:nvPr/>
        </p:nvSpPr>
        <p:spPr>
          <a:xfrm>
            <a:off x="1680210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2004695" y="351790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988185" y="378841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age:25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-1689100" y="495109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971675" y="405892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955165" y="44011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 howYou:will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84040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4384040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384040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" name="左大括号 110"/>
          <p:cNvSpPr/>
          <p:nvPr/>
        </p:nvSpPr>
        <p:spPr>
          <a:xfrm>
            <a:off x="5182870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5458460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441315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114" name="文本框 113"/>
          <p:cNvSpPr txBox="1"/>
          <p:nvPr/>
        </p:nvSpPr>
        <p:spPr>
          <a:xfrm>
            <a:off x="5443855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117" name="文本框 116"/>
          <p:cNvSpPr txBox="1"/>
          <p:nvPr/>
        </p:nvSpPr>
        <p:spPr>
          <a:xfrm>
            <a:off x="4611370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384040" y="358965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4384040" y="3874135"/>
            <a:ext cx="961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sayHello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20" name="左大括号 119"/>
          <p:cNvSpPr/>
          <p:nvPr/>
        </p:nvSpPr>
        <p:spPr>
          <a:xfrm>
            <a:off x="5260340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5584825" y="351790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68315" y="378841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age:25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5551805" y="405892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35295" y="44011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 howYou:will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384040" y="2440940"/>
            <a:ext cx="2887980" cy="1148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4479925" y="2754630"/>
            <a:ext cx="869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howYou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27" name="左大括号 126"/>
          <p:cNvSpPr/>
          <p:nvPr/>
        </p:nvSpPr>
        <p:spPr>
          <a:xfrm>
            <a:off x="5260340" y="260350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5656580" y="244094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621020" y="271653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</a:t>
            </a:r>
            <a:r>
              <a:rPr lang="zh-CN" altLang="en-US" sz="1200">
                <a:ea typeface="微软雅黑" charset="0"/>
                <a:cs typeface="+mn-lt"/>
              </a:rPr>
              <a:t>外部引用 </a:t>
            </a:r>
            <a:r>
              <a:rPr lang="en-US" altLang="zh-CN" sz="1200">
                <a:ea typeface="微软雅黑" charset="0"/>
                <a:cs typeface="+mn-lt"/>
              </a:rPr>
              <a:t>25</a:t>
            </a:r>
            <a:r>
              <a:rPr lang="zh-CN" altLang="en-US" sz="1200">
                <a:ea typeface="微软雅黑" charset="0"/>
                <a:cs typeface="+mn-lt"/>
              </a:rPr>
              <a:t>）</a:t>
            </a:r>
            <a:endParaRPr lang="zh-CN" altLang="en-US" sz="1200">
              <a:ea typeface="微软雅黑" charset="0"/>
              <a:cs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656580" y="294322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_age:age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621020" y="3242310"/>
            <a:ext cx="1578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name:(</a:t>
            </a:r>
            <a:r>
              <a:rPr lang="zh-CN" altLang="en-US" sz="1200">
                <a:ea typeface="微软雅黑" charset="0"/>
                <a:cs typeface="+mn-lt"/>
              </a:rPr>
              <a:t>外部引</a:t>
            </a:r>
            <a:r>
              <a:rPr lang="en-US" altLang="zh-CN" sz="1200">
                <a:ea typeface="微软雅黑" charset="0"/>
                <a:cs typeface="+mn-lt"/>
              </a:rPr>
              <a:t>will02)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-2684145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Global Context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执行上下文入栈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75665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sayHello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执行上下文入栈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547235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howYou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执行上下文入栈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69215" y="3429000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3649345" y="3429000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8046085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8046085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8046085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0" name="左大括号 139"/>
          <p:cNvSpPr/>
          <p:nvPr/>
        </p:nvSpPr>
        <p:spPr>
          <a:xfrm>
            <a:off x="8844915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9120505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9103360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143" name="文本框 142"/>
          <p:cNvSpPr txBox="1"/>
          <p:nvPr/>
        </p:nvSpPr>
        <p:spPr>
          <a:xfrm>
            <a:off x="9105900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144" name="文本框 143"/>
          <p:cNvSpPr txBox="1"/>
          <p:nvPr/>
        </p:nvSpPr>
        <p:spPr>
          <a:xfrm>
            <a:off x="8273415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046085" y="358965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sayHello</a:t>
            </a:r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8046085" y="3874135"/>
            <a:ext cx="961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sayHello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47" name="左大括号 146"/>
          <p:cNvSpPr/>
          <p:nvPr/>
        </p:nvSpPr>
        <p:spPr>
          <a:xfrm>
            <a:off x="8922385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9246870" y="351790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arguments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230360" y="378841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age:25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213850" y="4058920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name:will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197340" y="44011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 howYou:will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209280" y="652145"/>
            <a:ext cx="3013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函数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howYou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执行上下文出栈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7271385" y="3380105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11767185" y="1086485"/>
            <a:ext cx="2887980" cy="468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1767185" y="4680585"/>
            <a:ext cx="2887980" cy="109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1767185" y="4925695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 Context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7" name="左大括号 156"/>
          <p:cNvSpPr/>
          <p:nvPr/>
        </p:nvSpPr>
        <p:spPr>
          <a:xfrm>
            <a:off x="12566015" y="480187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2841605" y="4680585"/>
            <a:ext cx="1325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ea typeface="微软雅黑" charset="0"/>
                <a:cs typeface="+mn-lt"/>
              </a:rPr>
              <a:t>color:blue</a:t>
            </a:r>
            <a:endParaRPr lang="en-US" altLang="zh-CN" sz="1200">
              <a:ea typeface="微软雅黑" charset="0"/>
              <a:cs typeface="+mn-lt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2824460" y="5059045"/>
            <a:ext cx="1830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changeColor:&lt;function&gt;</a:t>
            </a:r>
            <a:endParaRPr lang="en-US" altLang="zh-CN" sz="1200"/>
          </a:p>
        </p:txBody>
      </p:sp>
      <p:sp>
        <p:nvSpPr>
          <p:cNvPr id="160" name="文本框 159"/>
          <p:cNvSpPr txBox="1"/>
          <p:nvPr/>
        </p:nvSpPr>
        <p:spPr>
          <a:xfrm>
            <a:off x="12827000" y="5495925"/>
            <a:ext cx="1537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otherGobalVarible...</a:t>
            </a:r>
            <a:endParaRPr lang="en-US" altLang="zh-CN" sz="1200"/>
          </a:p>
        </p:txBody>
      </p:sp>
      <p:sp>
        <p:nvSpPr>
          <p:cNvPr id="161" name="文本框 160"/>
          <p:cNvSpPr txBox="1"/>
          <p:nvPr/>
        </p:nvSpPr>
        <p:spPr>
          <a:xfrm>
            <a:off x="11994515" y="1378585"/>
            <a:ext cx="2397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Execution Context</a:t>
            </a:r>
            <a:endParaRPr lang="en-US" altLang="zh-CN" sz="20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162" name="左大括号 161"/>
          <p:cNvSpPr/>
          <p:nvPr/>
        </p:nvSpPr>
        <p:spPr>
          <a:xfrm>
            <a:off x="12643485" y="367792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左大括号 162"/>
          <p:cNvSpPr/>
          <p:nvPr/>
        </p:nvSpPr>
        <p:spPr>
          <a:xfrm>
            <a:off x="12643485" y="2603500"/>
            <a:ext cx="3302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/>
          <p:nvPr/>
        </p:nvCxnSpPr>
        <p:spPr>
          <a:xfrm>
            <a:off x="10934065" y="3380105"/>
            <a:ext cx="6629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0" name="图片 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497205"/>
            <a:ext cx="9870440" cy="4887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WPS 演示</Application>
  <PresentationFormat>宽屏</PresentationFormat>
  <Paragraphs>263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Arial Regular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</dc:creator>
  <cp:lastModifiedBy>will</cp:lastModifiedBy>
  <cp:revision>13</cp:revision>
  <dcterms:created xsi:type="dcterms:W3CDTF">2020-10-28T08:24:17Z</dcterms:created>
  <dcterms:modified xsi:type="dcterms:W3CDTF">2020-10-28T08:24:17Z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