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14F7-7296-4F5E-A053-9649C0EC9C1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F21BC-99E7-4DB8-A30A-357C8CF2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A936-2EB6-42A8-BE84-DA1DADCF44F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65E0-4C8C-42E4-B2C7-7D2FF12CAD0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09638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09638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0CBC-7D85-4EB8-83B9-9F28F614A0A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208C-1CCA-4289-95FB-BE97315BA87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2EC-110F-429E-B381-DBDF54D1A01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35202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5202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0E5-393D-403C-A40F-258C4EE6B487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93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12976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36888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12976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36888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0B14-0260-40DC-944E-A0E68942580F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FC53-E12C-49EE-B948-2D42C5C37ADF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61E-B3E2-4FB8-A9F3-6FF346401FAC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4456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7478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44763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FD5E-6731-4498-968A-6C45559D0BB0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4704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949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4904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D785-3BE1-498D-8E19-3AF0348C0D51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096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701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0537-85C4-4891-8B61-EE95AA29BE6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D18A-873E-7546-B880-B2993BE1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itchFamily="2" charset="0"/>
          <a:ea typeface="+mj-ea"/>
          <a:cs typeface="Gotham Medium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Medium" pitchFamily="2" charset="0"/>
          <a:ea typeface="+mn-ea"/>
          <a:cs typeface="Gotham Medium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Medium" pitchFamily="2" charset="0"/>
          <a:ea typeface="+mn-ea"/>
          <a:cs typeface="Gotham Medium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Medium" pitchFamily="2" charset="0"/>
          <a:ea typeface="+mn-ea"/>
          <a:cs typeface="Gotham Medium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Medium" pitchFamily="2" charset="0"/>
          <a:ea typeface="+mn-ea"/>
          <a:cs typeface="Gotham Medium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Medium" pitchFamily="2" charset="0"/>
          <a:ea typeface="+mn-ea"/>
          <a:cs typeface="Gotham Medium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b.gov/t2-laboratories-inc-reactive-chemical-explosion/" TargetMode="External"/><Relationship Id="rId2" Type="http://schemas.openxmlformats.org/officeDocument/2006/relationships/hyperlink" Target="https://www.aiche.org/about/governance/policies/code-eth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0E08-9C58-104B-B1A6-DEF66D315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effects of Impeller Size and Speed on Fluid Mixing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BA576-A3BB-6042-A623-84E40246B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 10 – </a:t>
            </a:r>
            <a:r>
              <a:rPr lang="en-US" i="1" dirty="0"/>
              <a:t>team ten</a:t>
            </a:r>
          </a:p>
          <a:p>
            <a:r>
              <a:rPr lang="en-US" dirty="0"/>
              <a:t>Bo Bramer, Clark Wey, Jose Leal, Angel Rodriquez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61752-00B9-434F-8883-0FC9A32F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0CB-E6A3-425E-BE5A-6D5B14F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3BD30-2D9F-4ACF-9CF4-18232A72A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370138"/>
                <a:ext cx="373292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Blending time number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3BD30-2D9F-4ACF-9CF4-18232A72A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370138"/>
                <a:ext cx="3732923" cy="4351338"/>
              </a:xfrm>
              <a:blipFill>
                <a:blip r:embed="rId2"/>
                <a:stretch>
                  <a:fillRect l="-2941" t="-238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52A2-65FF-4862-B64F-491DA0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B05991-7686-4D99-A63E-4D3765DB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2430" y="2370138"/>
                <a:ext cx="410905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: blending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B05991-7686-4D99-A63E-4D3765DB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30" y="2370138"/>
                <a:ext cx="4109058" cy="4351338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F3C8-E593-4062-BFC1-A2ED88A7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5B6-2BB5-4DF8-970D-DC52056B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Reynolds number vs. mixing time number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60E9B-0451-4435-A93B-C59F47D0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8F7C64D1-C2B9-467C-9ED5-2B9A4F66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35" y="2945097"/>
            <a:ext cx="5680730" cy="37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F158-DC17-4DCA-B127-E6374CD1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9440-7FC2-455F-ABFC-80E10BED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Reynolds number vs. power number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4599-DC0E-4E09-9474-DA267EC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AD15DAB-197E-4AAF-BDB2-44C8413A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64" y="2763920"/>
            <a:ext cx="6131071" cy="39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2388-EDC7-47D5-867A-002A093F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AD51-58D5-40D6-AC38-8B1FC2C7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Blade width vs. time to mix while holding rotation speed constant shows negative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3FC0-B9E4-4CDB-9914-8A5EC0EA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F0D277-5600-44A0-802A-6CA39768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26" y="3376891"/>
            <a:ext cx="4461147" cy="33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D6B2-1DF3-4929-B361-0C3345FC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1688-AC92-407D-8BE4-095B4625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speed vs. time to mix while holding blade width constant shows no significant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8C33-1BC0-4342-9A54-CCC60E62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83F6B5-4B22-4F37-B38E-E2C16610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03" y="3350158"/>
            <a:ext cx="4401794" cy="33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F0A-2557-4B76-8AF1-7FF772A5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5EA5-AC6A-4721-A19B-76719C9E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Reynolds number vs. blending time number shows weakly negative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34001-3407-4441-AA2B-7135E817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B827B8-05DE-4D19-AF8E-ED022E46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38" y="3302387"/>
            <a:ext cx="4560523" cy="34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2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BF05-AFDF-4B74-955E-97B8D38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8AD6-DDBD-4FBB-AE07-CECD0E8D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en-US" dirty="0"/>
              <a:t>Reynolds number vs. power number shows that over increasing Reynolds number, increase in blade width to blade length ratio led to decrease in power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2EB7-9907-4044-BB13-ADB3B2F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FFFE6D-8B6C-466E-ACD8-44CEB504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0" y="3592852"/>
            <a:ext cx="3929580" cy="29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3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626-B06D-4A00-8F0C-62B01D81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420D-BDDE-4CE2-96AF-C4277EF4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32" y="2067888"/>
            <a:ext cx="7886700" cy="4351338"/>
          </a:xfrm>
        </p:spPr>
        <p:txBody>
          <a:bodyPr/>
          <a:lstStyle/>
          <a:p>
            <a:r>
              <a:rPr lang="en-US" dirty="0"/>
              <a:t>Increasing blade width decreased time to mix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Increasing blade speed did not decrease time to mix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Increasing Reynolds number had a weakly negative correlation with blending time number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Increasing Reynolds number led to a decrease in power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8F1D-F752-4D59-AAD9-67D46D5D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B15F-A939-449A-A992-91C2B97A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D0B5-17B2-4430-90B8-7C3CDF4B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E0A94A-B4CA-4D93-826B-B6B6410A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" y="2651377"/>
            <a:ext cx="5026722" cy="329698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495B48D-04D4-4F3A-AB5F-62C6ECA5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67" y="2685228"/>
            <a:ext cx="4089932" cy="306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E0DCFD-ED98-4AC0-BA58-5CF831486FC2}"/>
              </a:ext>
            </a:extLst>
          </p:cNvPr>
          <p:cNvSpPr txBox="1"/>
          <p:nvPr/>
        </p:nvSpPr>
        <p:spPr>
          <a:xfrm>
            <a:off x="1925446" y="2189712"/>
            <a:ext cx="5637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Reynolds number vs. blending time number</a:t>
            </a:r>
          </a:p>
        </p:txBody>
      </p:sp>
    </p:spTree>
    <p:extLst>
      <p:ext uri="{BB962C8B-B14F-4D97-AF65-F5344CB8AC3E}">
        <p14:creationId xmlns:p14="http://schemas.microsoft.com/office/powerpoint/2010/main" val="349629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B15F-A939-449A-A992-91C2B97A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D0B5-17B2-4430-90B8-7C3CDF4B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DCFD-ED98-4AC0-BA58-5CF831486FC2}"/>
              </a:ext>
            </a:extLst>
          </p:cNvPr>
          <p:cNvSpPr txBox="1"/>
          <p:nvPr/>
        </p:nvSpPr>
        <p:spPr>
          <a:xfrm>
            <a:off x="2216900" y="2189712"/>
            <a:ext cx="4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Reynolds number vs. power number</a:t>
            </a:r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9C3F528D-1E0E-4A5C-BA18-8C33A092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906"/>
            <a:ext cx="4927812" cy="318086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6DCB660-9BC3-4DF6-A60D-D70034B2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38" y="2819324"/>
            <a:ext cx="4162722" cy="31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E4C0-E2AD-4F99-A651-2E85BB1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FAD7-C6E2-4CC6-823F-B6CB235D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(background, ethics, objectives)</a:t>
            </a:r>
          </a:p>
          <a:p>
            <a:r>
              <a:rPr lang="en-US" dirty="0"/>
              <a:t>Materials and Methods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38FBF-5547-47A9-8F31-EA7AD18A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9B04-01B9-4913-831A-4C98629D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7F52-5736-4394-AA4B-7049C2A1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blade widths significantly decreased mixing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Increasing impeller speeds did not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Higher Reynolds numbers lead to better performance</a:t>
            </a:r>
          </a:p>
          <a:p>
            <a:pPr lvl="1"/>
            <a:r>
              <a:rPr lang="en-US" dirty="0"/>
              <a:t>Mixing time number, power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6CB4-71D1-48CC-972A-61F24562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9520-A808-4ADF-AEA9-0A0F9DEB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9219-3A0C-45AD-B286-43482FDCE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for scaling up</a:t>
                </a:r>
              </a:p>
              <a:p>
                <a:pPr lvl="1"/>
                <a:r>
                  <a:rPr lang="en-US" dirty="0"/>
                  <a:t>Holding power number constant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dirty="0"/>
                  <a:t>Future steps</a:t>
                </a:r>
              </a:p>
              <a:p>
                <a:pPr lvl="1"/>
                <a:r>
                  <a:rPr lang="en-US" dirty="0"/>
                  <a:t>Changing angles of blades</a:t>
                </a:r>
              </a:p>
              <a:p>
                <a:pPr lvl="1"/>
                <a:r>
                  <a:rPr lang="en-US" dirty="0"/>
                  <a:t>Expect angles closer to vertical to have lower blending time but higher power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9219-3A0C-45AD-B286-43482FDCE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7CFA-6069-4909-AB2D-3C4AF41D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74EE-639A-44F6-9EFD-91851BD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4475-5874-45CE-BD46-BE215F9B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J. B. McClintock, R. A. Angus, M. R. </a:t>
            </a:r>
            <a:r>
              <a:rPr lang="en-US" sz="1200" dirty="0" err="1"/>
              <a:t>Mcdonald</a:t>
            </a:r>
            <a:r>
              <a:rPr lang="en-US" sz="1200" dirty="0"/>
              <a:t>, C. D. </a:t>
            </a:r>
            <a:r>
              <a:rPr lang="en-US" sz="1200" dirty="0" err="1"/>
              <a:t>Amsler</a:t>
            </a:r>
            <a:r>
              <a:rPr lang="en-US" sz="1200" dirty="0"/>
              <a:t>, S. A. Catledge, and Y. K. Vohra, ``Rapid dissolution of shells of weakly calcified Antarctic Benthic </a:t>
            </a:r>
            <a:r>
              <a:rPr lang="en-US" sz="1200" dirty="0" err="1"/>
              <a:t>macroorganisms</a:t>
            </a:r>
            <a:r>
              <a:rPr lang="en-US" sz="1200" dirty="0"/>
              <a:t> indicates high vulnerability to ocean acidification: Antarctic Science,'' Cambridge Core, 01-Oct-2009. [Online]. Available: https://www.cambridge.org/core/journals/antarctic-science/article/abs/rapid-dissolution-of-shells-of-weakly-calcified-antarctic-benthic-macroorganisms-indicates-high-vulnerability-to-ocean-acidification/DC9B2354DAACA88BC5305C1D69BB578D. [Accessed: 19-Oct-2021]. </a:t>
            </a:r>
          </a:p>
          <a:p>
            <a:r>
              <a:rPr lang="en-US" sz="1200" dirty="0"/>
              <a:t>“Code of Ethics.” </a:t>
            </a:r>
            <a:r>
              <a:rPr lang="en-US" sz="1200" dirty="0" err="1"/>
              <a:t>AIChE's</a:t>
            </a:r>
            <a:r>
              <a:rPr lang="en-US" sz="1200" dirty="0"/>
              <a:t>, 21 Aug. 2020, </a:t>
            </a:r>
            <a:r>
              <a:rPr lang="en-US" sz="1200" dirty="0">
                <a:hlinkClick r:id="rId2"/>
              </a:rPr>
              <a:t>https://www.aiche.org/about/governance/policies/code-ethics</a:t>
            </a:r>
            <a:r>
              <a:rPr lang="en-US" sz="1200" dirty="0"/>
              <a:t>.</a:t>
            </a:r>
          </a:p>
          <a:p>
            <a:r>
              <a:rPr lang="en-US" sz="1200" dirty="0"/>
              <a:t>“T2 Laboratories Inc.. Reactive Chemical Explosion.” CSB, </a:t>
            </a:r>
            <a:r>
              <a:rPr lang="en-US" sz="1200" dirty="0">
                <a:hlinkClick r:id="rId3"/>
              </a:rPr>
              <a:t>https://www.csb.gov/t2-laboratories-inc-reactive-chemical-explosion/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Kummer</a:t>
            </a:r>
            <a:r>
              <a:rPr lang="en-US" sz="1200" dirty="0"/>
              <a:t>, Alex, and </a:t>
            </a:r>
            <a:r>
              <a:rPr lang="en-US" sz="1200" dirty="0" err="1"/>
              <a:t>Tamás</a:t>
            </a:r>
            <a:r>
              <a:rPr lang="en-US" sz="1200" dirty="0"/>
              <a:t> </a:t>
            </a:r>
            <a:r>
              <a:rPr lang="en-US" sz="1200" dirty="0" err="1"/>
              <a:t>Varga</a:t>
            </a:r>
            <a:r>
              <a:rPr lang="en-US" sz="1200" dirty="0"/>
              <a:t>. “What Do We Know Already about Reactor Runaway? - A Review.” Process Safety and Environmental Protection, vol. 147, 2021, pp. 460–476.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EBE1-6BB7-4DB5-AEE8-AC13417F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492E-65EF-469B-9C7E-82CB7F68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4EFC-194A-4384-A61E-904EEECA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in industrial applications</a:t>
            </a:r>
          </a:p>
          <a:p>
            <a:pPr lvl="1"/>
            <a:r>
              <a:rPr lang="en-US" dirty="0"/>
              <a:t>Oil and gas industry</a:t>
            </a:r>
          </a:p>
          <a:p>
            <a:pPr lvl="1"/>
            <a:r>
              <a:rPr lang="en-US" dirty="0"/>
              <a:t>Food industry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Convert heterogeneous to homogeneous</a:t>
            </a:r>
          </a:p>
          <a:p>
            <a:pPr lvl="1"/>
            <a:r>
              <a:rPr lang="en-US" dirty="0"/>
              <a:t>Single or multiphase</a:t>
            </a:r>
          </a:p>
          <a:p>
            <a:pPr lvl="1"/>
            <a:r>
              <a:rPr lang="en-US" dirty="0"/>
              <a:t>One or many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FFE60-F60C-4AAB-9B86-65A68B11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AEDF-6F92-4FBF-BD76-8118EB43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BC2A-7296-4343-BF7C-194C226E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process</a:t>
            </a:r>
          </a:p>
          <a:p>
            <a:pPr lvl="1"/>
            <a:r>
              <a:rPr lang="en-US" dirty="0"/>
              <a:t>Every system has different design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“one-size-fits-all” mixing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know how any variable affects the mixing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E387-FFD1-4A83-81C1-11F74EE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7DF2-F2FA-43C4-B2C6-B959F4DE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C065-1902-4DFF-955B-AF8E7C46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have thorough mixing</a:t>
            </a:r>
          </a:p>
          <a:p>
            <a:pPr lvl="1"/>
            <a:r>
              <a:rPr lang="en-US" dirty="0"/>
              <a:t>Increased cost, increased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not mixed thoroughly, problems arise</a:t>
            </a:r>
          </a:p>
          <a:p>
            <a:pPr lvl="1"/>
            <a:r>
              <a:rPr lang="en-US" dirty="0"/>
              <a:t>Endanger both environment and process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AIChE</a:t>
            </a:r>
            <a:r>
              <a:rPr lang="en-US" dirty="0"/>
              <a:t> code of ethics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“hold paramount the safety, health and welfare of the public and protect the environment in performance of their professional duties”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49A59-6D72-4778-871F-0C51CD9E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1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46A-C7F3-4149-BB66-E72C3756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46AE-C33C-4D8E-A9A7-7C86FAB9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95818"/>
            <a:ext cx="4057499" cy="4351338"/>
          </a:xfrm>
        </p:spPr>
        <p:txBody>
          <a:bodyPr/>
          <a:lstStyle/>
          <a:p>
            <a:r>
              <a:rPr lang="en-US" dirty="0"/>
              <a:t>Thermal Runaway</a:t>
            </a:r>
          </a:p>
          <a:p>
            <a:pPr lvl="1"/>
            <a:r>
              <a:rPr lang="en-US" dirty="0"/>
              <a:t>Catastrophic effect on environment and process</a:t>
            </a:r>
          </a:p>
          <a:p>
            <a:pPr lvl="2"/>
            <a:r>
              <a:rPr lang="en-US" dirty="0"/>
              <a:t>Destroying environment</a:t>
            </a:r>
          </a:p>
          <a:p>
            <a:pPr lvl="2"/>
            <a:r>
              <a:rPr lang="en-US" dirty="0"/>
              <a:t>Low product yield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 19</a:t>
            </a:r>
            <a:r>
              <a:rPr lang="en-US" baseline="30000" dirty="0"/>
              <a:t>th</a:t>
            </a:r>
            <a:r>
              <a:rPr lang="en-US" dirty="0"/>
              <a:t>, 2007</a:t>
            </a:r>
          </a:p>
          <a:p>
            <a:pPr lvl="1"/>
            <a:r>
              <a:rPr lang="en-US" dirty="0"/>
              <a:t>T2 Laboratories in Florida</a:t>
            </a:r>
          </a:p>
          <a:p>
            <a:pPr lvl="1"/>
            <a:r>
              <a:rPr lang="en-US" dirty="0"/>
              <a:t>4 deaths, 32 injuries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E9A9-1EE0-4025-ADE3-116F00B2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A4A5-E196-486B-AD26-9DD3C0A8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39" y="2749925"/>
            <a:ext cx="4057499" cy="30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F00A-89AB-40AA-BE52-1C5CABE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1DBF-1BCA-4235-9B95-5F2BB206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different variables affect mixing process</a:t>
            </a:r>
          </a:p>
          <a:p>
            <a:pPr lvl="1"/>
            <a:r>
              <a:rPr lang="en-US" dirty="0"/>
              <a:t>Density, components, mixing speed,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 mixing in acrylic tank of water with different variables</a:t>
            </a:r>
          </a:p>
          <a:p>
            <a:pPr lvl="1"/>
            <a:r>
              <a:rPr lang="en-US" dirty="0"/>
              <a:t>Blade size, mixing speed, presence of baffles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6904-4AF9-4F45-BAE2-2505415D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69D-49D3-449B-8E2D-9E76702B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pic>
        <p:nvPicPr>
          <p:cNvPr id="6" name="Content Placeholder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C05B88B4-E43B-46B5-B3F9-6A82BEE4C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673" y="2962776"/>
            <a:ext cx="3526677" cy="266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6FDE-CAB6-4AD3-8984-32409E0B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4D564-F6FD-4C0A-8062-3FCED6A69E70}"/>
              </a:ext>
            </a:extLst>
          </p:cNvPr>
          <p:cNvSpPr txBox="1"/>
          <p:nvPr/>
        </p:nvSpPr>
        <p:spPr>
          <a:xfrm>
            <a:off x="628650" y="2080826"/>
            <a:ext cx="43600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sized impeller blades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2.1x6.2, 4.3x6.2, 6.5x6.2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widths, same lengths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impeller speeds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150, 250, 350 RPM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Conductivity probe to determine mixing time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 meter to determine torque on motor</a:t>
            </a:r>
          </a:p>
        </p:txBody>
      </p:sp>
    </p:spTree>
    <p:extLst>
      <p:ext uri="{BB962C8B-B14F-4D97-AF65-F5344CB8AC3E}">
        <p14:creationId xmlns:p14="http://schemas.microsoft.com/office/powerpoint/2010/main" val="22513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0CB-E6A3-425E-BE5A-6D5B14F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3BD30-2D9F-4ACF-9CF4-18232A72A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70138"/>
                <a:ext cx="299834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Reynolds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dirty="0"/>
                  <a:t>Power number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Froude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3BD30-2D9F-4ACF-9CF4-18232A72A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70138"/>
                <a:ext cx="2998342" cy="4351338"/>
              </a:xfrm>
              <a:blipFill>
                <a:blip r:embed="rId2"/>
                <a:stretch>
                  <a:fillRect l="-3659" t="-2381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52A2-65FF-4862-B64F-491DA0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8A-873E-7546-B880-B2993BE1CF3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B05991-7686-4D99-A63E-4D3765DB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1672" y="2370138"/>
                <a:ext cx="48398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otham Medium" pitchFamily="2" charset="0"/>
                    <a:ea typeface="+mn-ea"/>
                    <a:cs typeface="Gotham Medium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: Fluid density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Impeller rotational speed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Impeller Diameter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Fluid dynamic viscosity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Mixing power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 Gravitational acceleration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B05991-7686-4D99-A63E-4D3765DB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72" y="2370138"/>
                <a:ext cx="4839816" cy="4351338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5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386D"/>
      </a:dk1>
      <a:lt1>
        <a:srgbClr val="F5A90F"/>
      </a:lt1>
      <a:dk2>
        <a:srgbClr val="203043"/>
      </a:dk2>
      <a:lt2>
        <a:srgbClr val="FFFFFF"/>
      </a:lt2>
      <a:accent1>
        <a:srgbClr val="203043"/>
      </a:accent1>
      <a:accent2>
        <a:srgbClr val="284760"/>
      </a:accent2>
      <a:accent3>
        <a:srgbClr val="1E6983"/>
      </a:accent3>
      <a:accent4>
        <a:srgbClr val="518188"/>
      </a:accent4>
      <a:accent5>
        <a:srgbClr val="70A095"/>
      </a:accent5>
      <a:accent6>
        <a:srgbClr val="9EC799"/>
      </a:accent6>
      <a:hlink>
        <a:srgbClr val="00386D"/>
      </a:hlink>
      <a:folHlink>
        <a:srgbClr val="F5A90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6AF93F3-62AC-034A-9320-6B99824831A9}" vid="{BAB46225-7EE4-1048-A2E1-919896E2A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ssoe-ppt-standard</Template>
  <TotalTime>92</TotalTime>
  <Words>736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Gotham Medium</vt:lpstr>
      <vt:lpstr>Office Theme</vt:lpstr>
      <vt:lpstr>The effects of Impeller Size and Speed on Fluid Mixing</vt:lpstr>
      <vt:lpstr>Topics Covered</vt:lpstr>
      <vt:lpstr>Introduction – Background</vt:lpstr>
      <vt:lpstr>Introduction – Background</vt:lpstr>
      <vt:lpstr>Introduction – Ethics</vt:lpstr>
      <vt:lpstr>Introduction – Ethics</vt:lpstr>
      <vt:lpstr>Introduction – Objectives</vt:lpstr>
      <vt:lpstr>Materials and Methods</vt:lpstr>
      <vt:lpstr>Theory</vt:lpstr>
      <vt:lpstr>Theory</vt:lpstr>
      <vt:lpstr>Theory</vt:lpstr>
      <vt:lpstr>Theory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Conclusion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Impeller Size and Speeds on Fluid Mixing</dc:title>
  <dc:creator>Bo Bramer</dc:creator>
  <cp:lastModifiedBy>Bo Bramer</cp:lastModifiedBy>
  <cp:revision>3</cp:revision>
  <dcterms:created xsi:type="dcterms:W3CDTF">2021-10-19T04:08:53Z</dcterms:created>
  <dcterms:modified xsi:type="dcterms:W3CDTF">2021-10-19T05:45:53Z</dcterms:modified>
</cp:coreProperties>
</file>