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S0moxlYQUr9nnh/hMSe7S5haR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2F32E4-6B43-4B8F-8222-C887BA9DFD68}">
  <a:tblStyle styleId="{552F32E4-6B43-4B8F-8222-C887BA9DFD6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fill>
          <a:solidFill>
            <a:srgbClr val="FFE2CD"/>
          </a:solidFill>
        </a:fill>
      </a:tcStyle>
    </a:band1H>
    <a:band2H>
      <a:tcTxStyle/>
    </a:band2H>
    <a:band1V>
      <a:tcTxStyle/>
      <a:tcStyle>
        <a:fill>
          <a:solidFill>
            <a:srgbClr val="FFE2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BC958C4-EFD3-4A20-BCE9-4E5FEC9D4C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2c6e5c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f2c6e5c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2c6e5c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af2c6e5c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11700" y="1453350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900">
                <a:latin typeface="Times New Roman"/>
                <a:ea typeface="Times New Roman"/>
                <a:cs typeface="Times New Roman"/>
                <a:sym typeface="Times New Roman"/>
              </a:rPr>
              <a:t>BERT-Based Question Answering Task </a:t>
            </a:r>
            <a:endParaRPr b="1"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181800" y="2393775"/>
            <a:ext cx="27804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Group 24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WU Hao 			20711289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CHAN Chun Kit 		20728737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YANG Siting		20714786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2650875" y="4045550"/>
            <a:ext cx="3897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December 2020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019" y="1073150"/>
            <a:ext cx="7332548" cy="30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 txBox="1"/>
          <p:nvPr/>
        </p:nvSpPr>
        <p:spPr>
          <a:xfrm>
            <a:off x="697300" y="395415"/>
            <a:ext cx="76466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b="0" i="0" lang="en-GB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- BERT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190503" y="4711707"/>
            <a:ext cx="875665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Jacob D., et al. BERT: Pre-training of Deep Bidirectional Transformers for Language Understanding. arXiv:1810.04805v2 [cs.CL]. 2019.</a:t>
            </a:r>
            <a:endParaRPr b="0" i="0" sz="8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/>
        </p:nvSpPr>
        <p:spPr>
          <a:xfrm>
            <a:off x="697300" y="395415"/>
            <a:ext cx="39072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Model - RoBERTa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380678" y="1832642"/>
            <a:ext cx="5864672" cy="1274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the size of mini-batches over more data.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Next Sentence Prediction.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Trains in longer sequences.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Dynamically generates [MASK] patterns.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Bytes-level encoding instead of the char-level.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181767" y="4718053"/>
            <a:ext cx="875665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Yinhan, Liu, et al. RoBERTa: A Robustly Optimized BERT Pretraining Approach. arXiv:1907.11692v1 [cs.CL]. 2019.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/>
        </p:nvSpPr>
        <p:spPr>
          <a:xfrm>
            <a:off x="697300" y="395415"/>
            <a:ext cx="39072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b="0" i="0" lang="en-GB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ALBERT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1186432" y="1934242"/>
            <a:ext cx="6975923" cy="7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factorized embedding parameterization.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Cross-layer parameter sharing.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self-supervised loss for Sentence-Order Prediction (SOP) instead of the original NSP loss.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181767" y="4724402"/>
            <a:ext cx="875665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Zhengzhong Lan, et al. ALBERT: A Lite BERT for self-supervised learning of language representations. ICLR. 2020.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/>
        </p:nvSpPr>
        <p:spPr>
          <a:xfrm>
            <a:off x="228300" y="1904400"/>
            <a:ext cx="86874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GB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Experiment </a:t>
            </a:r>
            <a:r>
              <a:rPr b="1" lang="en-GB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b="1" i="0" lang="en-GB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-GB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iscussion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424206" y="240031"/>
            <a:ext cx="502684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and </a:t>
            </a: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iscussion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617" y="1007513"/>
            <a:ext cx="4717954" cy="172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4075" y="1039304"/>
            <a:ext cx="3332617" cy="148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494" y="2816524"/>
            <a:ext cx="3695486" cy="163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1320" y="2927326"/>
            <a:ext cx="4158125" cy="148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424206" y="240031"/>
            <a:ext cx="502684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erformance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834" y="1147759"/>
            <a:ext cx="5778344" cy="270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3137477" y="4135121"/>
            <a:ext cx="277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Albert&gt;Roberta&gt;Bert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424206" y="240031"/>
            <a:ext cx="502684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erformance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42140"/>
            <a:ext cx="4361893" cy="205526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2308387" y="3258822"/>
            <a:ext cx="5362674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5763" lvl="0" marL="3857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eriod"/>
            </a:pPr>
            <a:r>
              <a:rPr b="0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size of the model: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Roberta&gt;Bert&gt;Albert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5763" lvl="0" marL="3857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eriod"/>
            </a:pPr>
            <a:r>
              <a:rPr b="0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training time of the model:</a:t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Albert&gt;&gt;Roberta&gt;Bert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688" y="1076791"/>
            <a:ext cx="4171950" cy="198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424206" y="240031"/>
            <a:ext cx="502684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in model </a:t>
            </a: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erformance</a:t>
            </a:r>
            <a:endParaRPr/>
          </a:p>
        </p:txBody>
      </p:sp>
      <p:graphicFrame>
        <p:nvGraphicFramePr>
          <p:cNvPr id="173" name="Google Shape;173;p18"/>
          <p:cNvGraphicFramePr/>
          <p:nvPr/>
        </p:nvGraphicFramePr>
        <p:xfrm>
          <a:off x="721150" y="1877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{552F32E4-6B43-4B8F-8222-C887BA9DFD68}</a:tableStyleId>
              </a:tblPr>
              <a:tblGrid>
                <a:gridCol w="1059700"/>
                <a:gridCol w="2733400"/>
                <a:gridCol w="1896550"/>
                <a:gridCol w="1896550"/>
              </a:tblGrid>
              <a:tr h="34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Model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Sentence-level Task in pre-training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Positive Sample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100"/>
                        <a:t>Negative Sample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Bert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 sentence prediction(NSP)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A-&gt;B  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A-&gt;C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575" marL="68575"/>
                </a:tc>
              </a:tr>
              <a:tr h="3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Roberta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None(Delete the NSP task)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575" marL="68575"/>
                </a:tc>
              </a:tr>
              <a:tr h="3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Albert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Sentence Order Prediction（SOP）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A-&gt;B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B-&gt;A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174" name="Google Shape;174;p18"/>
          <p:cNvSpPr txBox="1"/>
          <p:nvPr/>
        </p:nvSpPr>
        <p:spPr>
          <a:xfrm>
            <a:off x="2957700" y="1269525"/>
            <a:ext cx="311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 sentence:  A + B 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424206" y="240031"/>
            <a:ext cx="502684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in model performance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1031933" y="1037408"/>
            <a:ext cx="69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it running many times longer with the fewest parameters?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1154200" y="1788625"/>
            <a:ext cx="353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ways to reduce the parameters: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Factorized Embedding Parameterization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Cross-layer Parameter Sharing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351" y="1376333"/>
            <a:ext cx="2185840" cy="17631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982302" y="3508011"/>
            <a:ext cx="706863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Less </a:t>
            </a:r>
            <a:r>
              <a:rPr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but </a:t>
            </a:r>
            <a:r>
              <a:rPr b="1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network structure</a:t>
            </a:r>
            <a:endParaRPr b="1"/>
          </a:p>
          <a:p>
            <a:pPr indent="-247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similar results, the </a:t>
            </a:r>
            <a:r>
              <a:rPr b="1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of the Albert </a:t>
            </a:r>
            <a:r>
              <a:rPr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would be even larger than bert</a:t>
            </a:r>
            <a:endParaRPr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4229" y="1285281"/>
            <a:ext cx="3860434" cy="2927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424206" y="240031"/>
            <a:ext cx="502684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</a:t>
            </a: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Rate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940" y="2008212"/>
            <a:ext cx="3332618" cy="148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2058625" y="1769700"/>
            <a:ext cx="5169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b="1" i="0" lang="en-GB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108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4505100" y="1415950"/>
            <a:ext cx="432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the lack of hardware resources 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only set 40,60,80.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causes the reduction of some information in the data (not conducive to model fitting)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model is the Albert-base-v2 with 80 max sequence length and obtain 58.62% accuracy.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increase the max sequence length, the performance also increases based on the experiment result of this project.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750" y="1818900"/>
            <a:ext cx="3839575" cy="16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f2c6e5c73_0_29"/>
          <p:cNvSpPr txBox="1"/>
          <p:nvPr>
            <p:ph type="title"/>
          </p:nvPr>
        </p:nvSpPr>
        <p:spPr>
          <a:xfrm>
            <a:off x="311700" y="20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Augmentation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(ALBERT-Base)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Easy Data Augmentation(EDA) used to construct the augmented passages/question/options to improve the performance of ALBERT- base models → prevent overfitting and build a robust model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4 Operations of Easy Data Augmentation: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Word swap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Synonym replacement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Word insertion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Word deletion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af2c6e5c73_0_29"/>
          <p:cNvSpPr txBox="1"/>
          <p:nvPr/>
        </p:nvSpPr>
        <p:spPr>
          <a:xfrm>
            <a:off x="468925" y="4463700"/>
            <a:ext cx="76956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lang="en-GB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Wei, J., &amp; Zou, K. (2019). Eda: Easy data augmentation techniques for boosting performance on text classification tasks. arXiv preprint arXiv:1901.11196.</a:t>
            </a:r>
            <a:endParaRPr sz="1000"/>
          </a:p>
        </p:txBody>
      </p:sp>
      <p:sp>
        <p:nvSpPr>
          <p:cNvPr id="204" name="Google Shape;204;gaf2c6e5c73_0_29"/>
          <p:cNvSpPr/>
          <p:nvPr/>
        </p:nvSpPr>
        <p:spPr>
          <a:xfrm>
            <a:off x="2784000" y="2228400"/>
            <a:ext cx="6204300" cy="31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Project will focus on the data augmentation techniques in NLP</a:t>
            </a:r>
            <a:endParaRPr/>
          </a:p>
        </p:txBody>
      </p:sp>
      <p:sp>
        <p:nvSpPr>
          <p:cNvPr id="205" name="Google Shape;205;gaf2c6e5c73_0_29"/>
          <p:cNvSpPr/>
          <p:nvPr/>
        </p:nvSpPr>
        <p:spPr>
          <a:xfrm>
            <a:off x="2784000" y="2840675"/>
            <a:ext cx="6204300" cy="318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Project will focus on the augmentation data method in NLP</a:t>
            </a:r>
            <a:endParaRPr/>
          </a:p>
        </p:txBody>
      </p:sp>
      <p:sp>
        <p:nvSpPr>
          <p:cNvPr id="206" name="Google Shape;206;gaf2c6e5c73_0_29"/>
          <p:cNvSpPr/>
          <p:nvPr/>
        </p:nvSpPr>
        <p:spPr>
          <a:xfrm>
            <a:off x="2784000" y="3227650"/>
            <a:ext cx="6204300" cy="318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Project will focus on the augmentation data techniques  in NLP</a:t>
            </a:r>
            <a:endParaRPr/>
          </a:p>
        </p:txBody>
      </p:sp>
      <p:sp>
        <p:nvSpPr>
          <p:cNvPr id="207" name="Google Shape;207;gaf2c6e5c73_0_29"/>
          <p:cNvSpPr/>
          <p:nvPr/>
        </p:nvSpPr>
        <p:spPr>
          <a:xfrm>
            <a:off x="2783900" y="3614625"/>
            <a:ext cx="6204300" cy="318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Project will focus on write-up the augmentation data techniques in NLP</a:t>
            </a:r>
            <a:endParaRPr/>
          </a:p>
        </p:txBody>
      </p:sp>
      <p:sp>
        <p:nvSpPr>
          <p:cNvPr id="208" name="Google Shape;208;gaf2c6e5c73_0_29"/>
          <p:cNvSpPr/>
          <p:nvPr/>
        </p:nvSpPr>
        <p:spPr>
          <a:xfrm>
            <a:off x="2784000" y="4001600"/>
            <a:ext cx="6204300" cy="318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Project will focus on the augmentation data in NLP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311700" y="20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Augmentation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(ALBERT-BASE)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4387900" y="1371000"/>
            <a:ext cx="464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the Easy Data Augmentation with 10% of overall training set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= 0.2 obtain best highest accuracy(59.26%)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not improve much in the project: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Data Augmentation prefers to work well on a small dataset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Synonym replacement(Synonyms and original words often have similar word vectors)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swap &amp; word insertion may affect the sentence structure and semantic structure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5" y="1668026"/>
            <a:ext cx="4158125" cy="148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/>
        </p:nvSpPr>
        <p:spPr>
          <a:xfrm>
            <a:off x="1987050" y="924550"/>
            <a:ext cx="5169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GB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Conclusion </a:t>
            </a:r>
            <a:endParaRPr b="1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GB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endParaRPr b="1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GB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311700" y="230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466800" y="1797300"/>
            <a:ext cx="82104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models (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Albert-xxlarge-v2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obtained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67.69%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 accuracy on the RACE dataset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Fine-tune different parameters which include learning rate, L2 regulation, and max sequence length.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the Data augmentation on the ALBERT-base to obtain the 0.6 gain in accuracy.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311700" y="177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Future Work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498375" y="1377075"/>
            <a:ext cx="85206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more different deep learning such as the XLNet and other ensemble deep learning models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add more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(such as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 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Question and passage) to the models.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other Data Augmentation Method (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Mixmatch,UDA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more higher max sequence length(e.g. 300)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f2c6e5c73_0_7"/>
          <p:cNvSpPr txBox="1"/>
          <p:nvPr>
            <p:ph type="title"/>
          </p:nvPr>
        </p:nvSpPr>
        <p:spPr>
          <a:xfrm>
            <a:off x="311700" y="12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8" name="Google Shape;238;gaf2c6e5c73_0_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{EBC958C4-EFD3-4A20-BCE9-4E5FEC9D4C91}</a:tableStyleId>
              </a:tblPr>
              <a:tblGrid>
                <a:gridCol w="2632550"/>
                <a:gridCol w="4606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Groupmates </a:t>
                      </a:r>
                      <a:endParaRPr b="1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</a:t>
                      </a:r>
                      <a:endParaRPr b="1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WU Hao (20711289)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Preprocessing, Model Setup/Coding,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 and Results,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Discussion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 Chun Kit (20728737)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Review,Methodology, Model Setup/Coding,Experiment and Results, Discussion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YANG Siting (20714786)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Review, Methodology, Model Setup/Coding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311700" y="176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3000"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311700" y="1000500"/>
            <a:ext cx="8520600" cy="2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Gupta, P. and Gupta, V., 2012. A Survey of Text Question Answering Techniques. International Journal of Computer Applications, 53(4), pp.1-8.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Kolomiyets, O. and Moens, M., 2011. A survey on question answering technology from an information retrieval perspective. Information Sciences, 181(24), pp.5412-5434.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Guda, V., Sanampudi, S. K., &amp; Manikyamba, I. L. (2011). c(IJEST), 3(2), 990-995.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Lai, G., Xie, Q., Liu, H., Yang, Y., &amp; Hovy, E. (2017). Race: Large-scale reading comprehension dataset from examinations. arXiv preprint arXiv:1704.04683.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Rajpurkar, P., Zhang, J., Lopyrev, K., &amp; Liang, P. (2016). Squad: 100,000+ questions for machine comprehension of text. arXiv preprint arXiv:1606.05250.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Zhu, H., Wei, F., Qin, B., &amp; Liu, T. (2018, April). Hierarchical attention flow for multiple-choice reading comprehension. In Thirty-Second AAAI Conference on Artificial Intelligence.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Wei, J., &amp; Zou, K. (2019). Eda: Easy data augmentation techniques for boosting performance on text classification tasks. arXiv preprint arXiv:1901.11196.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22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Introduction--Background</a:t>
            </a:r>
            <a:endParaRPr sz="3000"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251550" y="1019400"/>
            <a:ext cx="46323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answering (QA)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multidisciplinary task that includes natural language processing, information technology, artificial intelligence, and cognitive science. The QA system attempts to understand the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pose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natural language and then find out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correct answer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given a set of documents or passages.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classification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retrieval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extraction.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2800"/>
              </a:spcBef>
              <a:spcAft>
                <a:spcPts val="2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365375" y="4708600"/>
            <a:ext cx="7321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</a:t>
            </a:r>
            <a:r>
              <a:rPr lang="en-GB" sz="825"/>
              <a:t>rces: Gupta, P. and Gupta, V., 2012. A Survey of Text Question Answering Techniques. International Journal of Computer Applications, 53(4), pp.1-8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076" y="966851"/>
            <a:ext cx="4124326" cy="320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60775" y="276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Introduction--Project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60775" y="1017725"/>
            <a:ext cx="85206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multiple-choice reading comprehension(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 dataset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 based models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(BERT,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Roberta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ALBERT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Structure：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the background of Question answering task, dataset and the models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 how we preprocess the data and train different models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Data Augmentation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fine-tuning different parameter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obtain higher performance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/>
        </p:nvSpPr>
        <p:spPr>
          <a:xfrm>
            <a:off x="1987050" y="1960650"/>
            <a:ext cx="51699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GB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Methodology</a:t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/>
        </p:nvSpPr>
        <p:spPr>
          <a:xfrm>
            <a:off x="697299" y="395415"/>
            <a:ext cx="49542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2" name="Google Shape;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538" y="2038350"/>
            <a:ext cx="354139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776" y="1225551"/>
            <a:ext cx="4124325" cy="320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/>
        </p:nvSpPr>
        <p:spPr>
          <a:xfrm>
            <a:off x="697299" y="395415"/>
            <a:ext cx="76783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Data Preprocessing and Augmentation 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967928" y="1496092"/>
            <a:ext cx="3858073" cy="7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Tokenize the text.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special tokens - [CLS] and [SEP].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 the sentences to a designed leng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th.</a:t>
            </a:r>
            <a:endParaRPr/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203" y="2775983"/>
            <a:ext cx="3252720" cy="11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/>
          <p:nvPr/>
        </p:nvSpPr>
        <p:spPr>
          <a:xfrm>
            <a:off x="5652979" y="1496090"/>
            <a:ext cx="30072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Data Augmentation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swap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Synonym replacement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insertion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deletion </a:t>
            </a:r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190500" y="4707989"/>
            <a:ext cx="875665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Jason Wei and Kai Zou.  Eda: Easy data augmentation techniques for boosting performance on text classification tasks.arXiv preprint arXiv:1901.11196, 2019.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8543" y="254398"/>
            <a:ext cx="3000494" cy="42668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1"/>
          <p:cNvSpPr txBox="1"/>
          <p:nvPr/>
        </p:nvSpPr>
        <p:spPr>
          <a:xfrm>
            <a:off x="697300" y="395415"/>
            <a:ext cx="39072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b="0" i="0" lang="en-GB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- BERT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9" name="Google Shape;10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2263" y="1176220"/>
            <a:ext cx="2428875" cy="325040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 txBox="1"/>
          <p:nvPr/>
        </p:nvSpPr>
        <p:spPr>
          <a:xfrm>
            <a:off x="181770" y="4600939"/>
            <a:ext cx="8756650" cy="473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Ashish Vaswani, Noam Shazeer, Niki Parmar, Jakob Uszkoreit, Llion Jones, Aidan N Gomez, Lukasz Kaiser, and Illia Polosukhin. 2017. Attention is all you need. In Advances in Neural Information Processing Systems, pages 6000–6010.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/>
        </p:nvSpPr>
        <p:spPr>
          <a:xfrm>
            <a:off x="697300" y="395415"/>
            <a:ext cx="76466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b="0" i="0" lang="en-GB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- BERT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697" y="1418828"/>
            <a:ext cx="7340204" cy="229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 txBox="1"/>
          <p:nvPr/>
        </p:nvSpPr>
        <p:spPr>
          <a:xfrm>
            <a:off x="190503" y="4711707"/>
            <a:ext cx="875665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Jacob D., et al. BERT: Pre-training of Deep Bidirectional Transformers for Language Understanding. arXiv:1810.04805v2 [cs.CL]. 2019.</a:t>
            </a:r>
            <a:endParaRPr b="0" i="0" sz="8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