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0"/>
  </p:notesMasterIdLst>
  <p:sldIdLst>
    <p:sldId id="379" r:id="rId2"/>
    <p:sldId id="380" r:id="rId3"/>
    <p:sldId id="387" r:id="rId4"/>
    <p:sldId id="382" r:id="rId5"/>
    <p:sldId id="344" r:id="rId6"/>
    <p:sldId id="345" r:id="rId7"/>
    <p:sldId id="346" r:id="rId8"/>
    <p:sldId id="347" r:id="rId9"/>
    <p:sldId id="348" r:id="rId10"/>
    <p:sldId id="349" r:id="rId11"/>
    <p:sldId id="350" r:id="rId12"/>
    <p:sldId id="351" r:id="rId13"/>
    <p:sldId id="383" r:id="rId14"/>
    <p:sldId id="352" r:id="rId15"/>
    <p:sldId id="353" r:id="rId16"/>
    <p:sldId id="354" r:id="rId17"/>
    <p:sldId id="384" r:id="rId18"/>
    <p:sldId id="385" r:id="rId19"/>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sson 1" id="{6D7AA0CF-CAFA-4FEB-9FC5-777871D3139A}">
          <p14:sldIdLst>
            <p14:sldId id="379"/>
            <p14:sldId id="380"/>
            <p14:sldId id="387"/>
            <p14:sldId id="382"/>
            <p14:sldId id="344"/>
            <p14:sldId id="345"/>
            <p14:sldId id="346"/>
            <p14:sldId id="347"/>
            <p14:sldId id="348"/>
            <p14:sldId id="349"/>
            <p14:sldId id="350"/>
            <p14:sldId id="351"/>
            <p14:sldId id="383"/>
            <p14:sldId id="352"/>
            <p14:sldId id="353"/>
            <p14:sldId id="354"/>
            <p14:sldId id="384"/>
            <p14:sldId id="385"/>
          </p14:sldIdLst>
        </p14:section>
      </p14:sectionLst>
    </p:ext>
    <p:ext uri="{EFAFB233-063F-42B5-8137-9DF3F51BA10A}">
      <p15:sldGuideLst xmlns:p15="http://schemas.microsoft.com/office/powerpoint/2012/main">
        <p15:guide id="1" orient="horz" pos="2756">
          <p15:clr>
            <a:srgbClr val="A4A3A4"/>
          </p15:clr>
        </p15:guide>
        <p15:guide id="2" pos="18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3" autoAdjust="0"/>
    <p:restoredTop sz="85731" autoAdjust="0"/>
  </p:normalViewPr>
  <p:slideViewPr>
    <p:cSldViewPr snapToGrid="0" snapToObjects="1">
      <p:cViewPr varScale="1">
        <p:scale>
          <a:sx n="69" d="100"/>
          <a:sy n="69" d="100"/>
        </p:scale>
        <p:origin x="435" y="33"/>
      </p:cViewPr>
      <p:guideLst>
        <p:guide orient="horz" pos="2756"/>
        <p:guide pos="1819"/>
      </p:guideLst>
    </p:cSldViewPr>
  </p:slideViewPr>
  <p:outlineViewPr>
    <p:cViewPr>
      <p:scale>
        <a:sx n="33" d="100"/>
        <a:sy n="33" d="100"/>
      </p:scale>
      <p:origin x="0" y="835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FBD4D-E8B6-4248-BC15-2A199F374898}" type="datetimeFigureOut">
              <a:rPr lang="en-US" smtClean="0"/>
              <a:t>11/5/2016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49AC6-3CFC-42D1-9952-6A976BC29859}" type="slidenum">
              <a:rPr lang="en-US" smtClean="0"/>
              <a:t>‹#›</a:t>
            </a:fld>
            <a:endParaRPr lang="en-US"/>
          </a:p>
        </p:txBody>
      </p:sp>
    </p:spTree>
    <p:extLst>
      <p:ext uri="{BB962C8B-B14F-4D97-AF65-F5344CB8AC3E}">
        <p14:creationId xmlns:p14="http://schemas.microsoft.com/office/powerpoint/2010/main" val="634153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B49AC6-3CFC-42D1-9952-6A976BC29859}" type="slidenum">
              <a:rPr lang="en-US" smtClean="0"/>
              <a:t>1</a:t>
            </a:fld>
            <a:endParaRPr lang="en-US"/>
          </a:p>
        </p:txBody>
      </p:sp>
    </p:spTree>
    <p:extLst>
      <p:ext uri="{BB962C8B-B14F-4D97-AF65-F5344CB8AC3E}">
        <p14:creationId xmlns:p14="http://schemas.microsoft.com/office/powerpoint/2010/main" val="202172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5</a:t>
            </a:fld>
            <a:endParaRPr lang="en-US"/>
          </a:p>
        </p:txBody>
      </p:sp>
    </p:spTree>
    <p:extLst>
      <p:ext uri="{BB962C8B-B14F-4D97-AF65-F5344CB8AC3E}">
        <p14:creationId xmlns:p14="http://schemas.microsoft.com/office/powerpoint/2010/main" val="1459051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7</a:t>
            </a:fld>
            <a:endParaRPr lang="en-US"/>
          </a:p>
        </p:txBody>
      </p:sp>
    </p:spTree>
    <p:extLst>
      <p:ext uri="{BB962C8B-B14F-4D97-AF65-F5344CB8AC3E}">
        <p14:creationId xmlns:p14="http://schemas.microsoft.com/office/powerpoint/2010/main" val="3695169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8</a:t>
            </a:fld>
            <a:endParaRPr lang="en-US"/>
          </a:p>
        </p:txBody>
      </p:sp>
    </p:spTree>
    <p:extLst>
      <p:ext uri="{BB962C8B-B14F-4D97-AF65-F5344CB8AC3E}">
        <p14:creationId xmlns:p14="http://schemas.microsoft.com/office/powerpoint/2010/main" val="4274964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9</a:t>
            </a:fld>
            <a:endParaRPr lang="en-US"/>
          </a:p>
        </p:txBody>
      </p:sp>
    </p:spTree>
    <p:extLst>
      <p:ext uri="{BB962C8B-B14F-4D97-AF65-F5344CB8AC3E}">
        <p14:creationId xmlns:p14="http://schemas.microsoft.com/office/powerpoint/2010/main" val="3490381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10</a:t>
            </a:fld>
            <a:endParaRPr lang="en-US"/>
          </a:p>
        </p:txBody>
      </p:sp>
    </p:spTree>
    <p:extLst>
      <p:ext uri="{BB962C8B-B14F-4D97-AF65-F5344CB8AC3E}">
        <p14:creationId xmlns:p14="http://schemas.microsoft.com/office/powerpoint/2010/main" val="4082538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12</a:t>
            </a:fld>
            <a:endParaRPr lang="en-US"/>
          </a:p>
        </p:txBody>
      </p:sp>
    </p:spTree>
    <p:extLst>
      <p:ext uri="{BB962C8B-B14F-4D97-AF65-F5344CB8AC3E}">
        <p14:creationId xmlns:p14="http://schemas.microsoft.com/office/powerpoint/2010/main" val="3384832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14</a:t>
            </a:fld>
            <a:endParaRPr lang="en-US"/>
          </a:p>
        </p:txBody>
      </p:sp>
    </p:spTree>
    <p:extLst>
      <p:ext uri="{BB962C8B-B14F-4D97-AF65-F5344CB8AC3E}">
        <p14:creationId xmlns:p14="http://schemas.microsoft.com/office/powerpoint/2010/main" val="478326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15</a:t>
            </a:fld>
            <a:endParaRPr lang="en-US"/>
          </a:p>
        </p:txBody>
      </p:sp>
    </p:spTree>
    <p:extLst>
      <p:ext uri="{BB962C8B-B14F-4D97-AF65-F5344CB8AC3E}">
        <p14:creationId xmlns:p14="http://schemas.microsoft.com/office/powerpoint/2010/main" val="574775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6200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1688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08192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3633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70844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3232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97647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1531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5827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1972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2328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84724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40327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0753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1754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9978066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Patterns of Communication Between Objects</a:t>
            </a:r>
          </a:p>
        </p:txBody>
      </p:sp>
      <p:sp>
        <p:nvSpPr>
          <p:cNvPr id="3" name="Subtitle 2"/>
          <p:cNvSpPr>
            <a:spLocks noGrp="1"/>
          </p:cNvSpPr>
          <p:nvPr>
            <p:ph type="subTitle" idx="1"/>
          </p:nvPr>
        </p:nvSpPr>
        <p:spPr/>
        <p:txBody>
          <a:bodyPr/>
          <a:lstStyle/>
          <a:p>
            <a:r>
              <a:rPr lang="en-US" dirty="0"/>
              <a:t>CS 5010 Program Design Paradigms</a:t>
            </a:r>
          </a:p>
          <a:p>
            <a:r>
              <a:rPr lang="en-US" dirty="0"/>
              <a:t>"</a:t>
            </a:r>
            <a:r>
              <a:rPr lang="en-US" dirty="0" err="1"/>
              <a:t>Bootcamp</a:t>
            </a:r>
            <a:r>
              <a:rPr lang="en-US" dirty="0"/>
              <a:t>"</a:t>
            </a:r>
          </a:p>
          <a:p>
            <a:r>
              <a:rPr lang="en-US" dirty="0"/>
              <a:t>Lesson 10.1</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2199544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4108"/>
            <a:ext cx="8229600" cy="6523892"/>
          </a:xfrm>
        </p:spPr>
        <p:txBody>
          <a:bodyPr>
            <a:noAutofit/>
          </a:bodyPr>
          <a:lstStyle/>
          <a:p>
            <a:r>
              <a:rPr lang="en-US" sz="1600" dirty="0"/>
              <a:t>(define Ball1%</a:t>
            </a:r>
          </a:p>
          <a:p>
            <a:r>
              <a:rPr lang="en-US" sz="1600" dirty="0"/>
              <a:t>  (class* object% (Ball1&lt;%&gt;)</a:t>
            </a:r>
          </a:p>
          <a:p>
            <a:r>
              <a:rPr lang="en-US" sz="1600" dirty="0"/>
              <a:t>    (</a:t>
            </a:r>
            <a:r>
              <a:rPr lang="en-US" sz="1600" dirty="0" err="1"/>
              <a:t>init</a:t>
            </a:r>
            <a:r>
              <a:rPr lang="en-US" sz="1600" dirty="0"/>
              <a:t>-field x y r)  ; interpretation omitted...</a:t>
            </a:r>
          </a:p>
          <a:p>
            <a:r>
              <a:rPr lang="en-US" sz="1600" dirty="0"/>
              <a:t>    (super-new)</a:t>
            </a:r>
          </a:p>
          <a:p>
            <a:r>
              <a:rPr lang="en-US" sz="1600" dirty="0"/>
              <a:t>    ;; STRATEGY: Ask the other ball for its data</a:t>
            </a:r>
          </a:p>
          <a:p>
            <a:r>
              <a:rPr lang="en-US" sz="1600" dirty="0"/>
              <a:t>    (define/public (intersects? other-b)</a:t>
            </a:r>
          </a:p>
          <a:p>
            <a:r>
              <a:rPr lang="en-US" sz="1600" dirty="0"/>
              <a:t>      (coordinates-intersect?</a:t>
            </a:r>
          </a:p>
          <a:p>
            <a:r>
              <a:rPr lang="en-US" sz="1600" dirty="0"/>
              <a:t>        (send other-b get-x)</a:t>
            </a:r>
          </a:p>
          <a:p>
            <a:r>
              <a:rPr lang="en-US" sz="1600" dirty="0"/>
              <a:t>        (send other-b get-y)</a:t>
            </a:r>
          </a:p>
          <a:p>
            <a:r>
              <a:rPr lang="en-US" sz="1600" dirty="0"/>
              <a:t>        (send other-b get-r)))</a:t>
            </a:r>
          </a:p>
          <a:p>
            <a:endParaRPr lang="en-US" sz="1600" dirty="0"/>
          </a:p>
          <a:p>
            <a:r>
              <a:rPr lang="en-US" sz="1600" dirty="0"/>
              <a:t>    ;; Integer^3 -&gt; Boolean</a:t>
            </a:r>
          </a:p>
          <a:p>
            <a:r>
              <a:rPr lang="en-US" sz="1600" dirty="0"/>
              <a:t>    ;; GIVEN: the coordinates of some ball</a:t>
            </a:r>
          </a:p>
          <a:p>
            <a:r>
              <a:rPr lang="en-US" sz="1600" dirty="0"/>
              <a:t>    ;; RETURNS: would that ball intersect this one?</a:t>
            </a:r>
          </a:p>
          <a:p>
            <a:r>
              <a:rPr lang="en-US" sz="1600" dirty="0"/>
              <a:t>    (define (coordinates-intersect? other-x other-y other-r)</a:t>
            </a:r>
          </a:p>
          <a:p>
            <a:r>
              <a:rPr lang="en-US" sz="1600" dirty="0"/>
              <a:t>      (&lt;= (+ (</a:t>
            </a:r>
            <a:r>
              <a:rPr lang="en-US" sz="1600" dirty="0" err="1"/>
              <a:t>sqr</a:t>
            </a:r>
            <a:r>
              <a:rPr lang="en-US" sz="1600" dirty="0"/>
              <a:t> (- x other-x)) (</a:t>
            </a:r>
            <a:r>
              <a:rPr lang="en-US" sz="1600" dirty="0" err="1"/>
              <a:t>sqr</a:t>
            </a:r>
            <a:r>
              <a:rPr lang="en-US" sz="1600" dirty="0"/>
              <a:t> (- y other-y)))</a:t>
            </a:r>
          </a:p>
          <a:p>
            <a:r>
              <a:rPr lang="en-US" sz="1600" dirty="0"/>
              <a:t>        (</a:t>
            </a:r>
            <a:r>
              <a:rPr lang="en-US" sz="1600" dirty="0" err="1"/>
              <a:t>sqr</a:t>
            </a:r>
            <a:r>
              <a:rPr lang="en-US" sz="1600" dirty="0"/>
              <a:t> (+ r other-r))))</a:t>
            </a:r>
          </a:p>
          <a:p>
            <a:endParaRPr lang="en-US" sz="1600" dirty="0"/>
          </a:p>
          <a:p>
            <a:r>
              <a:rPr lang="en-US" sz="1600" dirty="0"/>
              <a:t>    (define/public (get-x) x)</a:t>
            </a:r>
          </a:p>
          <a:p>
            <a:r>
              <a:rPr lang="en-US" sz="1600" dirty="0"/>
              <a:t>    (define/public (get-y) y)</a:t>
            </a:r>
          </a:p>
          <a:p>
            <a:r>
              <a:rPr lang="en-US" sz="1600" dirty="0"/>
              <a:t>    (define/public (get-r) r)</a:t>
            </a:r>
          </a:p>
          <a:p>
            <a:r>
              <a:rPr lang="en-US" sz="1600" dirty="0"/>
              <a:t>)) </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10</a:t>
            </a:fld>
            <a:endParaRPr lang="en-US"/>
          </a:p>
        </p:txBody>
      </p:sp>
      <p:grpSp>
        <p:nvGrpSpPr>
          <p:cNvPr id="10" name="Group 9"/>
          <p:cNvGrpSpPr/>
          <p:nvPr/>
        </p:nvGrpSpPr>
        <p:grpSpPr>
          <a:xfrm>
            <a:off x="3773213" y="1879398"/>
            <a:ext cx="5297212" cy="914400"/>
            <a:chOff x="3247697" y="2879835"/>
            <a:chExt cx="5297212" cy="914400"/>
          </a:xfrm>
        </p:grpSpPr>
        <p:sp>
          <p:nvSpPr>
            <p:cNvPr id="4" name="Rectangle 3"/>
            <p:cNvSpPr/>
            <p:nvPr/>
          </p:nvSpPr>
          <p:spPr>
            <a:xfrm>
              <a:off x="6001406" y="2879835"/>
              <a:ext cx="2543503" cy="914400"/>
            </a:xfrm>
            <a:prstGeom prst="rect">
              <a:avLst/>
            </a:prstGeom>
            <a:solidFill>
              <a:schemeClr val="accent1">
                <a:lumMod val="20000"/>
                <a:lumOff val="80000"/>
              </a:schemeClr>
            </a:solidFill>
            <a:ln>
              <a:no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Ask the other ball for its information</a:t>
              </a:r>
            </a:p>
          </p:txBody>
        </p:sp>
        <p:sp>
          <p:nvSpPr>
            <p:cNvPr id="7" name="Freeform 6"/>
            <p:cNvSpPr/>
            <p:nvPr/>
          </p:nvSpPr>
          <p:spPr>
            <a:xfrm>
              <a:off x="3247697" y="3205282"/>
              <a:ext cx="2743200" cy="221090"/>
            </a:xfrm>
            <a:custGeom>
              <a:avLst/>
              <a:gdLst>
                <a:gd name="connsiteX0" fmla="*/ 2743200 w 2743200"/>
                <a:gd name="connsiteY0" fmla="*/ 179049 h 221090"/>
                <a:gd name="connsiteX1" fmla="*/ 1103586 w 2743200"/>
                <a:gd name="connsiteY1" fmla="*/ 373 h 221090"/>
                <a:gd name="connsiteX2" fmla="*/ 0 w 2743200"/>
                <a:gd name="connsiteY2" fmla="*/ 221090 h 221090"/>
              </a:gdLst>
              <a:ahLst/>
              <a:cxnLst>
                <a:cxn ang="0">
                  <a:pos x="connsiteX0" y="connsiteY0"/>
                </a:cxn>
                <a:cxn ang="0">
                  <a:pos x="connsiteX1" y="connsiteY1"/>
                </a:cxn>
                <a:cxn ang="0">
                  <a:pos x="connsiteX2" y="connsiteY2"/>
                </a:cxn>
              </a:cxnLst>
              <a:rect l="l" t="t" r="r" b="b"/>
              <a:pathLst>
                <a:path w="2743200" h="221090">
                  <a:moveTo>
                    <a:pt x="2743200" y="179049"/>
                  </a:moveTo>
                  <a:cubicBezTo>
                    <a:pt x="2151993" y="86207"/>
                    <a:pt x="1560786" y="-6634"/>
                    <a:pt x="1103586" y="373"/>
                  </a:cubicBezTo>
                  <a:cubicBezTo>
                    <a:pt x="646386" y="7380"/>
                    <a:pt x="323193" y="114235"/>
                    <a:pt x="0" y="221090"/>
                  </a:cubicBezTo>
                </a:path>
              </a:pathLst>
            </a:custGeom>
            <a:noFill/>
            <a:ln w="12700">
              <a:solidFill>
                <a:schemeClr val="tx1"/>
              </a:solidFill>
              <a:tailEnd type="stealth" w="lg" len="lg"/>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1" name="Group 10"/>
          <p:cNvGrpSpPr/>
          <p:nvPr/>
        </p:nvGrpSpPr>
        <p:grpSpPr>
          <a:xfrm>
            <a:off x="3773213" y="2910691"/>
            <a:ext cx="4762446" cy="982974"/>
            <a:chOff x="3782463" y="3909802"/>
            <a:chExt cx="4762446" cy="982974"/>
          </a:xfrm>
        </p:grpSpPr>
        <p:sp>
          <p:nvSpPr>
            <p:cNvPr id="5" name="Rectangle 4"/>
            <p:cNvSpPr/>
            <p:nvPr/>
          </p:nvSpPr>
          <p:spPr>
            <a:xfrm>
              <a:off x="6001406" y="3917950"/>
              <a:ext cx="2543503" cy="914400"/>
            </a:xfrm>
            <a:prstGeom prst="rect">
              <a:avLst/>
            </a:prstGeom>
            <a:solidFill>
              <a:schemeClr val="accent1">
                <a:lumMod val="20000"/>
                <a:lumOff val="80000"/>
              </a:schemeClr>
            </a:solidFill>
            <a:ln>
              <a:no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Do the computation here</a:t>
              </a:r>
            </a:p>
          </p:txBody>
        </p:sp>
        <p:sp>
          <p:nvSpPr>
            <p:cNvPr id="8" name="Freeform 7"/>
            <p:cNvSpPr/>
            <p:nvPr/>
          </p:nvSpPr>
          <p:spPr>
            <a:xfrm>
              <a:off x="3782463" y="3909802"/>
              <a:ext cx="2218944" cy="982974"/>
            </a:xfrm>
            <a:custGeom>
              <a:avLst/>
              <a:gdLst>
                <a:gd name="connsiteX0" fmla="*/ 2438400 w 2438400"/>
                <a:gd name="connsiteY0" fmla="*/ 388929 h 409950"/>
                <a:gd name="connsiteX1" fmla="*/ 1229710 w 2438400"/>
                <a:gd name="connsiteY1" fmla="*/ 46 h 409950"/>
                <a:gd name="connsiteX2" fmla="*/ 0 w 2438400"/>
                <a:gd name="connsiteY2" fmla="*/ 409950 h 409950"/>
                <a:gd name="connsiteX0" fmla="*/ 2218944 w 2218944"/>
                <a:gd name="connsiteY0" fmla="*/ 388929 h 982974"/>
                <a:gd name="connsiteX1" fmla="*/ 1010254 w 2218944"/>
                <a:gd name="connsiteY1" fmla="*/ 46 h 982974"/>
                <a:gd name="connsiteX2" fmla="*/ 0 w 2218944"/>
                <a:gd name="connsiteY2" fmla="*/ 982974 h 982974"/>
                <a:gd name="connsiteX0" fmla="*/ 2218944 w 2218944"/>
                <a:gd name="connsiteY0" fmla="*/ 388929 h 982974"/>
                <a:gd name="connsiteX1" fmla="*/ 1010254 w 2218944"/>
                <a:gd name="connsiteY1" fmla="*/ 46 h 982974"/>
                <a:gd name="connsiteX2" fmla="*/ 0 w 2218944"/>
                <a:gd name="connsiteY2" fmla="*/ 982974 h 982974"/>
              </a:gdLst>
              <a:ahLst/>
              <a:cxnLst>
                <a:cxn ang="0">
                  <a:pos x="connsiteX0" y="connsiteY0"/>
                </a:cxn>
                <a:cxn ang="0">
                  <a:pos x="connsiteX1" y="connsiteY1"/>
                </a:cxn>
                <a:cxn ang="0">
                  <a:pos x="connsiteX2" y="connsiteY2"/>
                </a:cxn>
              </a:cxnLst>
              <a:rect l="l" t="t" r="r" b="b"/>
              <a:pathLst>
                <a:path w="2218944" h="982974">
                  <a:moveTo>
                    <a:pt x="2218944" y="388929"/>
                  </a:moveTo>
                  <a:cubicBezTo>
                    <a:pt x="1817799" y="192735"/>
                    <a:pt x="1416654" y="-3458"/>
                    <a:pt x="1010254" y="46"/>
                  </a:cubicBezTo>
                  <a:cubicBezTo>
                    <a:pt x="603854" y="3549"/>
                    <a:pt x="240967" y="548125"/>
                    <a:pt x="0" y="982974"/>
                  </a:cubicBezTo>
                </a:path>
              </a:pathLst>
            </a:custGeom>
            <a:noFill/>
            <a:ln w="12700">
              <a:solidFill>
                <a:schemeClr val="tx1"/>
              </a:solidFill>
              <a:tailEnd type="stealth" w="lg" len="lg"/>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2" name="Group 11"/>
          <p:cNvGrpSpPr/>
          <p:nvPr/>
        </p:nvGrpSpPr>
        <p:grpSpPr>
          <a:xfrm>
            <a:off x="3878317" y="5452161"/>
            <a:ext cx="5192108" cy="914400"/>
            <a:chOff x="3352800" y="5097517"/>
            <a:chExt cx="5192108" cy="914400"/>
          </a:xfrm>
        </p:grpSpPr>
        <p:sp>
          <p:nvSpPr>
            <p:cNvPr id="6" name="Rectangle 5"/>
            <p:cNvSpPr/>
            <p:nvPr/>
          </p:nvSpPr>
          <p:spPr>
            <a:xfrm>
              <a:off x="6001405" y="5097517"/>
              <a:ext cx="2543503" cy="914400"/>
            </a:xfrm>
            <a:prstGeom prst="rect">
              <a:avLst/>
            </a:prstGeom>
            <a:solidFill>
              <a:schemeClr val="accent1">
                <a:lumMod val="20000"/>
                <a:lumOff val="80000"/>
              </a:schemeClr>
            </a:solidFill>
            <a:ln>
              <a:noFill/>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Be prepared to answer if someone asks you the same questions!</a:t>
              </a:r>
            </a:p>
          </p:txBody>
        </p:sp>
        <p:sp>
          <p:nvSpPr>
            <p:cNvPr id="9" name="Freeform 8"/>
            <p:cNvSpPr/>
            <p:nvPr/>
          </p:nvSpPr>
          <p:spPr>
            <a:xfrm>
              <a:off x="3352800" y="5180630"/>
              <a:ext cx="2648607" cy="274239"/>
            </a:xfrm>
            <a:custGeom>
              <a:avLst/>
              <a:gdLst>
                <a:gd name="connsiteX0" fmla="*/ 2648607 w 2648607"/>
                <a:gd name="connsiteY0" fmla="*/ 274239 h 274239"/>
                <a:gd name="connsiteX1" fmla="*/ 1061545 w 2648607"/>
                <a:gd name="connsiteY1" fmla="*/ 970 h 274239"/>
                <a:gd name="connsiteX2" fmla="*/ 0 w 2648607"/>
                <a:gd name="connsiteY2" fmla="*/ 200667 h 274239"/>
              </a:gdLst>
              <a:ahLst/>
              <a:cxnLst>
                <a:cxn ang="0">
                  <a:pos x="connsiteX0" y="connsiteY0"/>
                </a:cxn>
                <a:cxn ang="0">
                  <a:pos x="connsiteX1" y="connsiteY1"/>
                </a:cxn>
                <a:cxn ang="0">
                  <a:pos x="connsiteX2" y="connsiteY2"/>
                </a:cxn>
              </a:cxnLst>
              <a:rect l="l" t="t" r="r" b="b"/>
              <a:pathLst>
                <a:path w="2648607" h="274239">
                  <a:moveTo>
                    <a:pt x="2648607" y="274239"/>
                  </a:moveTo>
                  <a:cubicBezTo>
                    <a:pt x="2075793" y="143735"/>
                    <a:pt x="1502979" y="13232"/>
                    <a:pt x="1061545" y="970"/>
                  </a:cubicBezTo>
                  <a:cubicBezTo>
                    <a:pt x="620111" y="-11292"/>
                    <a:pt x="310055" y="94687"/>
                    <a:pt x="0" y="200667"/>
                  </a:cubicBezTo>
                </a:path>
              </a:pathLst>
            </a:custGeom>
            <a:noFill/>
            <a:ln w="12700">
              <a:solidFill>
                <a:schemeClr val="tx1"/>
              </a:solidFill>
              <a:tailEnd type="stealth" w="lg" len="lg"/>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2" name="TextBox 1"/>
          <p:cNvSpPr txBox="1"/>
          <p:nvPr/>
        </p:nvSpPr>
        <p:spPr>
          <a:xfrm>
            <a:off x="2227008" y="0"/>
            <a:ext cx="6916994" cy="646331"/>
          </a:xfrm>
          <a:prstGeom prst="rect">
            <a:avLst/>
          </a:prstGeom>
          <a:noFill/>
          <a:ln w="19050">
            <a:solidFill>
              <a:schemeClr val="tx2">
                <a:lumMod val="60000"/>
                <a:lumOff val="40000"/>
              </a:schemeClr>
            </a:solidFill>
          </a:ln>
          <a:effectLst/>
        </p:spPr>
        <p:txBody>
          <a:bodyPr wrap="square" rtlCol="0">
            <a:spAutoFit/>
          </a:bodyPr>
          <a:lstStyle/>
          <a:p>
            <a:r>
              <a:rPr lang="en-US" sz="3600" dirty="0"/>
              <a:t>Method Definitions for Pull Model</a:t>
            </a:r>
          </a:p>
        </p:txBody>
      </p:sp>
    </p:spTree>
    <p:extLst>
      <p:ext uri="{BB962C8B-B14F-4D97-AF65-F5344CB8AC3E}">
        <p14:creationId xmlns:p14="http://schemas.microsoft.com/office/powerpoint/2010/main" val="131338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model: what happens</a:t>
            </a:r>
          </a:p>
        </p:txBody>
      </p:sp>
      <p:sp>
        <p:nvSpPr>
          <p:cNvPr id="3" name="Content Placeholder 2"/>
          <p:cNvSpPr>
            <a:spLocks noGrp="1"/>
          </p:cNvSpPr>
          <p:nvPr>
            <p:ph idx="1"/>
          </p:nvPr>
        </p:nvSpPr>
        <p:spPr>
          <a:xfrm>
            <a:off x="505691" y="1600200"/>
            <a:ext cx="8229600" cy="4525963"/>
          </a:xfrm>
        </p:spPr>
        <p:txBody>
          <a:bodyPr/>
          <a:lstStyle/>
          <a:p>
            <a:pPr marL="514350" indent="-514350">
              <a:buFont typeface="+mj-lt"/>
              <a:buAutoNum type="arabicPeriod"/>
            </a:pPr>
            <a:r>
              <a:rPr lang="en-US" dirty="0">
                <a:cs typeface="Consolas" pitchFamily="49" charset="0"/>
              </a:rPr>
              <a:t> </a:t>
            </a:r>
            <a:r>
              <a:rPr lang="en-US" b="1" dirty="0">
                <a:latin typeface="Consolas" pitchFamily="49" charset="0"/>
                <a:cs typeface="Consolas" pitchFamily="49" charset="0"/>
              </a:rPr>
              <a:t>(send b1 intersects? b2)</a:t>
            </a:r>
          </a:p>
          <a:p>
            <a:pPr marL="514350" indent="-514350">
              <a:buFont typeface="+mj-lt"/>
              <a:buAutoNum type="arabicPeriod"/>
            </a:pPr>
            <a:r>
              <a:rPr lang="en-US" dirty="0"/>
              <a:t> </a:t>
            </a:r>
            <a:r>
              <a:rPr lang="en-US" b="1" dirty="0"/>
              <a:t>b1</a:t>
            </a:r>
            <a:r>
              <a:rPr lang="en-US" dirty="0"/>
              <a:t> asks </a:t>
            </a:r>
            <a:r>
              <a:rPr lang="en-US" b="1" dirty="0"/>
              <a:t>b2</a:t>
            </a:r>
            <a:r>
              <a:rPr lang="en-US" dirty="0"/>
              <a:t> for its data.  </a:t>
            </a:r>
            <a:r>
              <a:rPr lang="en-US" b="1" dirty="0"/>
              <a:t>b2</a:t>
            </a:r>
            <a:r>
              <a:rPr lang="en-US" dirty="0"/>
              <a:t> gives it.</a:t>
            </a:r>
          </a:p>
          <a:p>
            <a:pPr marL="514350" indent="-514350">
              <a:buFont typeface="+mj-lt"/>
              <a:buAutoNum type="arabicPeriod"/>
            </a:pPr>
            <a:r>
              <a:rPr lang="en-US" dirty="0"/>
              <a:t> then </a:t>
            </a:r>
            <a:r>
              <a:rPr lang="en-US" b="1" dirty="0"/>
              <a:t>b1</a:t>
            </a:r>
            <a:r>
              <a:rPr lang="en-US" dirty="0"/>
              <a:t> does the arithmetic.</a:t>
            </a:r>
          </a:p>
          <a:p>
            <a:pPr marL="0" indent="0">
              <a:buNone/>
            </a:pPr>
            <a:endParaRPr lang="en-US" dirty="0"/>
          </a:p>
          <a:p>
            <a:pPr marL="0" indent="0">
              <a:buNone/>
            </a:pPr>
            <a:endParaRPr lang="en-US" dirty="0"/>
          </a:p>
          <a:p>
            <a:pPr marL="0" indent="0">
              <a:buNone/>
            </a:pPr>
            <a:r>
              <a:rPr lang="en-US" dirty="0"/>
              <a:t>OK if </a:t>
            </a:r>
            <a:r>
              <a:rPr lang="en-US" b="1" dirty="0"/>
              <a:t>x</a:t>
            </a:r>
            <a:r>
              <a:rPr lang="en-US" dirty="0"/>
              <a:t>, </a:t>
            </a:r>
            <a:r>
              <a:rPr lang="en-US" b="1" dirty="0"/>
              <a:t>y</a:t>
            </a:r>
            <a:r>
              <a:rPr lang="en-US" dirty="0"/>
              <a:t>, </a:t>
            </a:r>
            <a:r>
              <a:rPr lang="en-US" b="1" dirty="0"/>
              <a:t>r</a:t>
            </a:r>
            <a:r>
              <a:rPr lang="en-US" dirty="0"/>
              <a:t> are already observable.  But what if  they are not?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4" name="Rectangle 3"/>
          <p:cNvSpPr/>
          <p:nvPr/>
        </p:nvSpPr>
        <p:spPr>
          <a:xfrm>
            <a:off x="6197600" y="3003813"/>
            <a:ext cx="2489200" cy="128016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b1 is the object that actually does the computation.</a:t>
            </a:r>
          </a:p>
        </p:txBody>
      </p:sp>
    </p:spTree>
    <p:extLst>
      <p:ext uri="{BB962C8B-B14F-4D97-AF65-F5344CB8AC3E}">
        <p14:creationId xmlns:p14="http://schemas.microsoft.com/office/powerpoint/2010/main" val="146417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#3. Push Model: the object pushes its data to the other object</a:t>
            </a:r>
          </a:p>
        </p:txBody>
      </p:sp>
      <p:sp>
        <p:nvSpPr>
          <p:cNvPr id="4" name="Content Placeholder 3"/>
          <p:cNvSpPr>
            <a:spLocks noGrp="1"/>
          </p:cNvSpPr>
          <p:nvPr>
            <p:ph idx="1"/>
          </p:nvPr>
        </p:nvSpPr>
        <p:spPr/>
        <p:txBody>
          <a:bodyPr>
            <a:normAutofit fontScale="55000" lnSpcReduction="20000"/>
          </a:bodyPr>
          <a:lstStyle/>
          <a:p>
            <a:r>
              <a:rPr lang="en-US" dirty="0"/>
              <a:t>;; A Ball2 is an object of any class that implements Ball2&lt;%&gt;</a:t>
            </a:r>
          </a:p>
          <a:p>
            <a:endParaRPr lang="en-US" dirty="0"/>
          </a:p>
          <a:p>
            <a:r>
              <a:rPr lang="en-US" dirty="0"/>
              <a:t>(define Ball2&lt;%&gt;</a:t>
            </a:r>
          </a:p>
          <a:p>
            <a:r>
              <a:rPr lang="en-US" dirty="0"/>
              <a:t>  (interface ()</a:t>
            </a:r>
          </a:p>
          <a:p>
            <a:endParaRPr lang="en-US" dirty="0"/>
          </a:p>
          <a:p>
            <a:r>
              <a:rPr lang="en-US" dirty="0"/>
              <a:t>    ;; Ball2 -&gt; Boolean</a:t>
            </a:r>
          </a:p>
          <a:p>
            <a:r>
              <a:rPr lang="en-US" dirty="0"/>
              <a:t>    ;; does the given ball intersect this one?</a:t>
            </a:r>
          </a:p>
          <a:p>
            <a:r>
              <a:rPr lang="en-US" dirty="0"/>
              <a:t>    intersects?</a:t>
            </a:r>
          </a:p>
          <a:p>
            <a:endParaRPr lang="en-US" dirty="0"/>
          </a:p>
          <a:p>
            <a:r>
              <a:rPr lang="en-US" dirty="0"/>
              <a:t>    ;; Integer^3 -&gt; Boolean</a:t>
            </a:r>
          </a:p>
          <a:p>
            <a:r>
              <a:rPr lang="en-US" dirty="0"/>
              <a:t>    ;; GIVEN: the </a:t>
            </a:r>
            <a:r>
              <a:rPr lang="en-US" dirty="0" err="1"/>
              <a:t>x,y,r</a:t>
            </a:r>
            <a:r>
              <a:rPr lang="en-US" dirty="0"/>
              <a:t> of some ball</a:t>
            </a:r>
          </a:p>
          <a:p>
            <a:r>
              <a:rPr lang="en-US" dirty="0"/>
              <a:t>    ;; RETURNS: would that ball </a:t>
            </a:r>
          </a:p>
          <a:p>
            <a:r>
              <a:rPr lang="en-US" dirty="0"/>
              <a:t>    ;;  intersect with this one?</a:t>
            </a:r>
          </a:p>
          <a:p>
            <a:r>
              <a:rPr lang="en-US" dirty="0">
                <a:solidFill>
                  <a:srgbClr val="FF0000"/>
                </a:solidFill>
              </a:rPr>
              <a:t>    intersect-responder</a:t>
            </a:r>
          </a:p>
          <a:p>
            <a:r>
              <a:rPr lang="en-US" dirty="0"/>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3" name="Rectangle 2"/>
          <p:cNvSpPr/>
          <p:nvPr/>
        </p:nvSpPr>
        <p:spPr>
          <a:xfrm>
            <a:off x="6443831" y="2288528"/>
            <a:ext cx="2485016" cy="314930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In this design, when this ball is asked whether it intersects with some other ball, it sends its information to the other ball, and asks that ball to compute the intersection.</a:t>
            </a:r>
          </a:p>
        </p:txBody>
      </p:sp>
    </p:spTree>
    <p:extLst>
      <p:ext uri="{BB962C8B-B14F-4D97-AF65-F5344CB8AC3E}">
        <p14:creationId xmlns:p14="http://schemas.microsoft.com/office/powerpoint/2010/main" val="431584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 now we have two methods</a:t>
            </a:r>
          </a:p>
        </p:txBody>
      </p:sp>
      <p:sp>
        <p:nvSpPr>
          <p:cNvPr id="5" name="Content Placeholder 4"/>
          <p:cNvSpPr>
            <a:spLocks noGrp="1"/>
          </p:cNvSpPr>
          <p:nvPr>
            <p:ph idx="1"/>
          </p:nvPr>
        </p:nvSpPr>
        <p:spPr/>
        <p:txBody>
          <a:bodyPr/>
          <a:lstStyle/>
          <a:p>
            <a:pPr marL="342900" lvl="1" indent="-342900">
              <a:buFont typeface="Arial" pitchFamily="34" charset="0"/>
              <a:buChar char="•"/>
            </a:pPr>
            <a:r>
              <a:rPr lang="en-US" sz="3200" b="1" dirty="0"/>
              <a:t>intersects?</a:t>
            </a:r>
            <a:r>
              <a:rPr lang="en-US" sz="3200" dirty="0"/>
              <a:t> sends this ball’s data to the other ball.</a:t>
            </a:r>
          </a:p>
          <a:p>
            <a:r>
              <a:rPr lang="en-US" b="1" dirty="0"/>
              <a:t>intersect-responder</a:t>
            </a:r>
            <a:r>
              <a:rPr lang="en-US" dirty="0"/>
              <a:t> responds to the request, computing whether or not there is an intersection between the two balls.</a:t>
            </a:r>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56280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Definitions for push model</a:t>
            </a:r>
          </a:p>
        </p:txBody>
      </p:sp>
      <p:sp>
        <p:nvSpPr>
          <p:cNvPr id="3" name="Content Placeholder 2"/>
          <p:cNvSpPr>
            <a:spLocks noGrp="1"/>
          </p:cNvSpPr>
          <p:nvPr>
            <p:ph idx="1"/>
          </p:nvPr>
        </p:nvSpPr>
        <p:spPr/>
        <p:txBody>
          <a:bodyPr>
            <a:normAutofit fontScale="47500" lnSpcReduction="20000"/>
          </a:bodyPr>
          <a:lstStyle/>
          <a:p>
            <a:r>
              <a:rPr lang="en-US" dirty="0"/>
              <a:t>;; A Ball2 is a (new Ball2% [x Integer][y Integer][r Integer])</a:t>
            </a:r>
          </a:p>
          <a:p>
            <a:r>
              <a:rPr lang="en-US" dirty="0"/>
              <a:t>(define Ball2% </a:t>
            </a:r>
          </a:p>
          <a:p>
            <a:r>
              <a:rPr lang="en-US" dirty="0"/>
              <a:t>  (class* object% (Ball-Push&lt;%&gt;)</a:t>
            </a:r>
          </a:p>
          <a:p>
            <a:r>
              <a:rPr lang="en-US" dirty="0"/>
              <a:t>    (</a:t>
            </a:r>
            <a:r>
              <a:rPr lang="en-US" dirty="0" err="1"/>
              <a:t>init</a:t>
            </a:r>
            <a:r>
              <a:rPr lang="en-US" dirty="0"/>
              <a:t>-field x y r) ; interpretation omitted...</a:t>
            </a:r>
          </a:p>
          <a:p>
            <a:r>
              <a:rPr lang="en-US" dirty="0"/>
              <a:t>    (super-new)</a:t>
            </a:r>
          </a:p>
          <a:p>
            <a:endParaRPr lang="en-US" dirty="0"/>
          </a:p>
          <a:p>
            <a:r>
              <a:rPr lang="en-US" dirty="0"/>
              <a:t>    (define/public (intersects? other-b)</a:t>
            </a:r>
          </a:p>
          <a:p>
            <a:r>
              <a:rPr lang="en-US" dirty="0"/>
              <a:t>      (send other-b intersect-responder x y r))</a:t>
            </a:r>
          </a:p>
          <a:p>
            <a:endParaRPr lang="en-US" dirty="0"/>
          </a:p>
          <a:p>
            <a:r>
              <a:rPr lang="en-US" dirty="0"/>
              <a:t>    ;; Integer^3 -&gt; Boolean</a:t>
            </a:r>
          </a:p>
          <a:p>
            <a:r>
              <a:rPr lang="en-US" dirty="0"/>
              <a:t>    ;; GIVEN: the coordinates of some ball</a:t>
            </a:r>
          </a:p>
          <a:p>
            <a:r>
              <a:rPr lang="en-US" dirty="0"/>
              <a:t>    ;; RETURNS: would that ball intersect this one?</a:t>
            </a:r>
          </a:p>
          <a:p>
            <a:r>
              <a:rPr lang="en-US" dirty="0"/>
              <a:t>    (define/public </a:t>
            </a:r>
          </a:p>
          <a:p>
            <a:r>
              <a:rPr lang="en-US" dirty="0"/>
              <a:t>      (intersect-responder other-x other-y other-r)</a:t>
            </a:r>
          </a:p>
          <a:p>
            <a:r>
              <a:rPr lang="en-US" dirty="0"/>
              <a:t>      (&lt;= (+ (</a:t>
            </a:r>
            <a:r>
              <a:rPr lang="en-US" dirty="0" err="1"/>
              <a:t>sqr</a:t>
            </a:r>
            <a:r>
              <a:rPr lang="en-US" dirty="0"/>
              <a:t> (- x other-x)) (</a:t>
            </a:r>
            <a:r>
              <a:rPr lang="en-US" dirty="0" err="1"/>
              <a:t>sqr</a:t>
            </a:r>
            <a:r>
              <a:rPr lang="en-US" dirty="0"/>
              <a:t> (- y other-y)))</a:t>
            </a:r>
          </a:p>
          <a:p>
            <a:r>
              <a:rPr lang="en-US" dirty="0"/>
              <a:t>        (</a:t>
            </a:r>
            <a:r>
              <a:rPr lang="en-US" dirty="0" err="1"/>
              <a:t>sqr</a:t>
            </a:r>
            <a:r>
              <a:rPr lang="en-US" dirty="0"/>
              <a:t> (- r other-r))))</a:t>
            </a:r>
          </a:p>
          <a:p>
            <a:r>
              <a:rPr lang="en-US" dirty="0"/>
              <a:t>    ))</a:t>
            </a:r>
          </a:p>
          <a:p>
            <a:endParaRPr lang="en-US" dirty="0"/>
          </a:p>
        </p:txBody>
      </p:sp>
      <p:sp>
        <p:nvSpPr>
          <p:cNvPr id="4" name="Slide Number Placeholder 3"/>
          <p:cNvSpPr>
            <a:spLocks noGrp="1"/>
          </p:cNvSpPr>
          <p:nvPr>
            <p:ph type="sldNum" sz="quarter" idx="12"/>
          </p:nvPr>
        </p:nvSpPr>
        <p:spPr>
          <a:xfrm>
            <a:off x="6608618" y="6238586"/>
            <a:ext cx="2133600" cy="365125"/>
          </a:xfrm>
        </p:spPr>
        <p:txBody>
          <a:bodyPr/>
          <a:lstStyle/>
          <a:p>
            <a:fld id="{B6F15528-21DE-4FAA-801E-634DDDAF4B2B}" type="slidenum">
              <a:rPr lang="en-US" smtClean="0"/>
              <a:pPr/>
              <a:t>14</a:t>
            </a:fld>
            <a:endParaRPr lang="en-US"/>
          </a:p>
        </p:txBody>
      </p:sp>
      <p:sp>
        <p:nvSpPr>
          <p:cNvPr id="5" name="Rectangle 4"/>
          <p:cNvSpPr/>
          <p:nvPr/>
        </p:nvSpPr>
        <p:spPr>
          <a:xfrm>
            <a:off x="6248400" y="2806273"/>
            <a:ext cx="2743200" cy="914400"/>
          </a:xfrm>
          <a:prstGeom prst="rect">
            <a:avLst/>
          </a:prstGeom>
          <a:solidFill>
            <a:schemeClr val="accent1">
              <a:lumMod val="20000"/>
              <a:lumOff val="80000"/>
            </a:schemeClr>
          </a:solidFill>
          <a:ln>
            <a:noFill/>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Send your data to the other ball and ask him to finish the computation</a:t>
            </a:r>
          </a:p>
        </p:txBody>
      </p:sp>
      <p:sp>
        <p:nvSpPr>
          <p:cNvPr id="6" name="Rectangle 5"/>
          <p:cNvSpPr/>
          <p:nvPr/>
        </p:nvSpPr>
        <p:spPr>
          <a:xfrm>
            <a:off x="6248400" y="4466218"/>
            <a:ext cx="2743200" cy="914400"/>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If someone asks you a question, be prepared to answer it</a:t>
            </a:r>
          </a:p>
        </p:txBody>
      </p:sp>
    </p:spTree>
    <p:extLst>
      <p:ext uri="{BB962C8B-B14F-4D97-AF65-F5344CB8AC3E}">
        <p14:creationId xmlns:p14="http://schemas.microsoft.com/office/powerpoint/2010/main" val="63871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model: what happens</a:t>
            </a:r>
          </a:p>
        </p:txBody>
      </p:sp>
      <p:sp>
        <p:nvSpPr>
          <p:cNvPr id="4" name="Content Placeholder 3"/>
          <p:cNvSpPr>
            <a:spLocks noGrp="1"/>
          </p:cNvSpPr>
          <p:nvPr>
            <p:ph idx="1"/>
          </p:nvPr>
        </p:nvSpPr>
        <p:spPr/>
        <p:txBody>
          <a:bodyPr/>
          <a:lstStyle/>
          <a:p>
            <a:pPr marL="514350" indent="-514350">
              <a:buFont typeface="+mj-lt"/>
              <a:buAutoNum type="arabicPeriod"/>
            </a:pPr>
            <a:r>
              <a:rPr lang="en-US" dirty="0"/>
              <a:t> </a:t>
            </a:r>
            <a:r>
              <a:rPr lang="en-US" b="1" dirty="0">
                <a:latin typeface="Consolas" pitchFamily="49" charset="0"/>
                <a:cs typeface="Consolas" pitchFamily="49" charset="0"/>
              </a:rPr>
              <a:t>(send b1 intersects? b2)</a:t>
            </a:r>
          </a:p>
          <a:p>
            <a:pPr marL="514350" indent="-514350">
              <a:buFont typeface="+mj-lt"/>
              <a:buAutoNum type="arabicPeriod"/>
            </a:pPr>
            <a:r>
              <a:rPr lang="en-US" dirty="0"/>
              <a:t>b1 sends its data to b2</a:t>
            </a:r>
          </a:p>
          <a:p>
            <a:pPr marL="514350" indent="-514350">
              <a:buFont typeface="+mj-lt"/>
              <a:buAutoNum type="arabicPeriod"/>
            </a:pPr>
            <a:r>
              <a:rPr lang="en-US" dirty="0"/>
              <a:t>b2 answers the question.</a:t>
            </a:r>
          </a:p>
          <a:p>
            <a:pPr marL="0" indent="0">
              <a:buNone/>
            </a:pPr>
            <a:r>
              <a:rPr lang="en-US" dirty="0"/>
              <a:t>This is sometimes called “double dispatch”</a:t>
            </a:r>
          </a:p>
          <a:p>
            <a:pPr marL="0" indent="0">
              <a:buNone/>
            </a:pPr>
            <a:r>
              <a:rPr lang="en-US" dirty="0"/>
              <a:t>b2 doesn’t know who’s asking.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
        <p:nvSpPr>
          <p:cNvPr id="3" name="Rectangle 2"/>
          <p:cNvSpPr/>
          <p:nvPr/>
        </p:nvSpPr>
        <p:spPr>
          <a:xfrm>
            <a:off x="5911925" y="3834504"/>
            <a:ext cx="2850776" cy="302349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A related pattern is called “the visitor pattern.”  This is a variation of this design when one of the structures is itemization data.  We don’t have time in this course to deal with the visitor pattern, but you should now be equipped to learn about it.</a:t>
            </a:r>
          </a:p>
        </p:txBody>
      </p:sp>
      <p:sp>
        <p:nvSpPr>
          <p:cNvPr id="5" name="Rectangle 4"/>
          <p:cNvSpPr/>
          <p:nvPr/>
        </p:nvSpPr>
        <p:spPr>
          <a:xfrm>
            <a:off x="375920" y="4917440"/>
            <a:ext cx="2511743" cy="120872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In this design, </a:t>
            </a:r>
            <a:r>
              <a:rPr lang="en-US" b="1" dirty="0"/>
              <a:t>b2</a:t>
            </a:r>
            <a:r>
              <a:rPr lang="en-US" dirty="0"/>
              <a:t> is the ball that does the geometric calculation.</a:t>
            </a:r>
          </a:p>
        </p:txBody>
      </p:sp>
      <p:sp>
        <p:nvSpPr>
          <p:cNvPr id="6" name="Rectangle 5"/>
          <p:cNvSpPr/>
          <p:nvPr/>
        </p:nvSpPr>
        <p:spPr>
          <a:xfrm>
            <a:off x="3143922" y="4665232"/>
            <a:ext cx="2511743" cy="19244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This pattern is also sometimes called “double dispatch”.  It shows up often in object-oriented programming.</a:t>
            </a:r>
          </a:p>
        </p:txBody>
      </p:sp>
    </p:spTree>
    <p:extLst>
      <p:ext uri="{BB962C8B-B14F-4D97-AF65-F5344CB8AC3E}">
        <p14:creationId xmlns:p14="http://schemas.microsoft.com/office/powerpoint/2010/main" val="333038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or pull: how to choose?</a:t>
            </a:r>
          </a:p>
        </p:txBody>
      </p:sp>
      <p:sp>
        <p:nvSpPr>
          <p:cNvPr id="3" name="Content Placeholder 2"/>
          <p:cNvSpPr>
            <a:spLocks noGrp="1"/>
          </p:cNvSpPr>
          <p:nvPr>
            <p:ph idx="1"/>
          </p:nvPr>
        </p:nvSpPr>
        <p:spPr/>
        <p:txBody>
          <a:bodyPr>
            <a:normAutofit lnSpcReduction="10000"/>
          </a:bodyPr>
          <a:lstStyle/>
          <a:p>
            <a:r>
              <a:rPr lang="en-US" dirty="0"/>
              <a:t>Most of the time the answer is clear: most operations naturally act on a particular object.</a:t>
            </a:r>
          </a:p>
          <a:p>
            <a:r>
              <a:rPr lang="en-US" dirty="0"/>
              <a:t>Operations should happen in the object where the data resides</a:t>
            </a:r>
          </a:p>
          <a:p>
            <a:pPr lvl="1"/>
            <a:r>
              <a:rPr lang="en-US" dirty="0"/>
              <a:t>our first attempt was not good design</a:t>
            </a:r>
          </a:p>
          <a:p>
            <a:r>
              <a:rPr lang="en-US" dirty="0"/>
              <a:t>Binary operations like intersect? are relatively rare in practice</a:t>
            </a:r>
          </a:p>
          <a:p>
            <a:pPr lvl="1"/>
            <a:r>
              <a:rPr lang="en-US" dirty="0"/>
              <a:t>either design 2 or design 3 would be ok for our purposes</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836950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Summary</a:t>
            </a:r>
          </a:p>
        </p:txBody>
      </p:sp>
      <p:sp>
        <p:nvSpPr>
          <p:cNvPr id="3" name="Content Placeholder 2"/>
          <p:cNvSpPr>
            <a:spLocks noGrp="1"/>
          </p:cNvSpPr>
          <p:nvPr>
            <p:ph idx="1"/>
          </p:nvPr>
        </p:nvSpPr>
        <p:spPr/>
        <p:txBody>
          <a:bodyPr>
            <a:normAutofit fontScale="92500"/>
          </a:bodyPr>
          <a:lstStyle/>
          <a:p>
            <a:r>
              <a:rPr lang="en-US" dirty="0"/>
              <a:t>Sometimes you need to combine data from two objects.   </a:t>
            </a:r>
          </a:p>
          <a:p>
            <a:r>
              <a:rPr lang="en-US" dirty="0"/>
              <a:t>The data could be combined in 3 possible places:</a:t>
            </a:r>
          </a:p>
          <a:p>
            <a:pPr lvl="1"/>
            <a:r>
              <a:rPr lang="en-US" dirty="0"/>
              <a:t>some external function (typical in functional organization, but generally considered bad OO design)</a:t>
            </a:r>
          </a:p>
          <a:p>
            <a:pPr lvl="1"/>
            <a:r>
              <a:rPr lang="en-US" dirty="0"/>
              <a:t>asking the other object to give you its data ("pull" model)</a:t>
            </a:r>
          </a:p>
          <a:p>
            <a:pPr lvl="1"/>
            <a:r>
              <a:rPr lang="en-US" dirty="0"/>
              <a:t>sending your information to the other object, and asking it to do the computation ("push" model)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929333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10-1-communicating-objects.rkt in the Examples folder</a:t>
            </a:r>
          </a:p>
          <a:p>
            <a:r>
              <a:rPr lang="en-US" dirty="0"/>
              <a:t>If you have questions about this lesson, ask them on the Discussion Board</a:t>
            </a:r>
          </a:p>
          <a:p>
            <a:r>
              <a:rPr lang="en-US" dirty="0"/>
              <a:t>Think about the following question:</a:t>
            </a:r>
          </a:p>
          <a:p>
            <a:pPr lvl="1"/>
            <a:r>
              <a:rPr lang="en-US" dirty="0"/>
              <a:t>How would </a:t>
            </a:r>
            <a:r>
              <a:rPr lang="en-US"/>
              <a:t>b1 know about b2?</a:t>
            </a:r>
            <a:endParaRPr lang="en-US" dirty="0"/>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3147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for this Module</a:t>
            </a:r>
          </a:p>
        </p:txBody>
      </p:sp>
      <p:sp>
        <p:nvSpPr>
          <p:cNvPr id="3" name="Content Placeholder 2"/>
          <p:cNvSpPr>
            <a:spLocks noGrp="1"/>
          </p:cNvSpPr>
          <p:nvPr>
            <p:ph idx="1"/>
          </p:nvPr>
        </p:nvSpPr>
        <p:spPr/>
        <p:txBody>
          <a:bodyPr>
            <a:normAutofit fontScale="92500" lnSpcReduction="10000"/>
          </a:bodyPr>
          <a:lstStyle/>
          <a:p>
            <a:r>
              <a:rPr lang="en-US" dirty="0"/>
              <a:t>Objects can communicate in two basic ways: pull and push.</a:t>
            </a:r>
          </a:p>
          <a:p>
            <a:r>
              <a:rPr lang="en-US" dirty="0"/>
              <a:t>Objects must have stable identity in order to communicate reliably</a:t>
            </a:r>
          </a:p>
          <a:p>
            <a:r>
              <a:rPr lang="en-US" dirty="0"/>
              <a:t>We use </a:t>
            </a:r>
            <a:r>
              <a:rPr lang="en-US" dirty="0" err="1"/>
              <a:t>stateful</a:t>
            </a:r>
            <a:r>
              <a:rPr lang="en-US" dirty="0"/>
              <a:t> objects to implement objects with stable identity.</a:t>
            </a:r>
          </a:p>
          <a:p>
            <a:r>
              <a:rPr lang="en-US" dirty="0"/>
              <a:t>Publish-subscribe is a common pattern for implementing push-style communication</a:t>
            </a:r>
          </a:p>
          <a:p>
            <a:r>
              <a:rPr lang="en-US" dirty="0"/>
              <a:t>Delegates are a refinement of publish-subscribe.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4656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10</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398" y="2024487"/>
            <a:ext cx="914402" cy="241042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grpSp>
        <p:nvGrpSpPr>
          <p:cNvPr id="24" name="Group 23"/>
          <p:cNvGrpSpPr/>
          <p:nvPr/>
        </p:nvGrpSpPr>
        <p:grpSpPr>
          <a:xfrm>
            <a:off x="3657598" y="941479"/>
            <a:ext cx="1832811" cy="5373496"/>
            <a:chOff x="3657598" y="941479"/>
            <a:chExt cx="1832811" cy="5373496"/>
          </a:xfrm>
        </p:grpSpPr>
        <p:sp>
          <p:nvSpPr>
            <p:cNvPr id="6" name="Rounded Rectangle 5"/>
            <p:cNvSpPr/>
            <p:nvPr/>
          </p:nvSpPr>
          <p:spPr>
            <a:xfrm>
              <a:off x="3657599" y="941479"/>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3657599" y="1748162"/>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3660004" y="2554845"/>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a template</a:t>
              </a:r>
            </a:p>
          </p:txBody>
        </p:sp>
        <p:sp>
          <p:nvSpPr>
            <p:cNvPr id="28" name="Rounded Rectangle 27"/>
            <p:cNvSpPr/>
            <p:nvPr/>
          </p:nvSpPr>
          <p:spPr>
            <a:xfrm>
              <a:off x="3661609" y="3361528"/>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3657598" y="4168211"/>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3657599" y="5781575"/>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4571999" y="2281562"/>
              <a:ext cx="2405"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4574404" y="3088245"/>
              <a:ext cx="1605"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flipH="1">
              <a:off x="4571998" y="3894928"/>
              <a:ext cx="4011"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3" idx="0"/>
            </p:cNvCxnSpPr>
            <p:nvPr/>
          </p:nvCxnSpPr>
          <p:spPr>
            <a:xfrm>
              <a:off x="4571998" y="4701611"/>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3657598" y="4974894"/>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Recur on </a:t>
              </a:r>
              <a:r>
                <a:rPr lang="en-US" dirty="0" err="1"/>
                <a:t>subproblem</a:t>
              </a:r>
              <a:endParaRPr lang="en-US" dirty="0"/>
            </a:p>
          </p:txBody>
        </p:sp>
      </p:grpSp>
      <p:cxnSp>
        <p:nvCxnSpPr>
          <p:cNvPr id="51" name="Straight Arrow Connector 50"/>
          <p:cNvCxnSpPr>
            <a:stCxn id="43" idx="2"/>
            <a:endCxn id="48" idx="0"/>
          </p:cNvCxnSpPr>
          <p:nvPr/>
        </p:nvCxnSpPr>
        <p:spPr>
          <a:xfrm>
            <a:off x="4571998" y="5508294"/>
            <a:ext cx="1"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957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for Lesson 10.1</a:t>
            </a:r>
          </a:p>
        </p:txBody>
      </p:sp>
      <p:sp>
        <p:nvSpPr>
          <p:cNvPr id="3" name="Content Placeholder 2"/>
          <p:cNvSpPr>
            <a:spLocks noGrp="1"/>
          </p:cNvSpPr>
          <p:nvPr>
            <p:ph idx="1"/>
          </p:nvPr>
        </p:nvSpPr>
        <p:spPr/>
        <p:txBody>
          <a:bodyPr>
            <a:normAutofit fontScale="92500"/>
          </a:bodyPr>
          <a:lstStyle/>
          <a:p>
            <a:r>
              <a:rPr lang="en-US" dirty="0"/>
              <a:t>Sometimes you need to combine data from two objects.   </a:t>
            </a:r>
          </a:p>
          <a:p>
            <a:r>
              <a:rPr lang="en-US" dirty="0"/>
              <a:t>The data could be combined in 3 possible places:</a:t>
            </a:r>
          </a:p>
          <a:p>
            <a:pPr lvl="1"/>
            <a:r>
              <a:rPr lang="en-US" dirty="0"/>
              <a:t>some external function (typical in functional organization, but generally considered bad OO design)</a:t>
            </a:r>
          </a:p>
          <a:p>
            <a:pPr lvl="1"/>
            <a:r>
              <a:rPr lang="en-US" dirty="0"/>
              <a:t>asking the other object to give you its data ("pull" model)</a:t>
            </a:r>
          </a:p>
          <a:p>
            <a:pPr lvl="1"/>
            <a:r>
              <a:rPr lang="en-US" dirty="0"/>
              <a:t>sending your information to the other object, and asking it to do the computation ("push" model)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957965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en-US" dirty="0"/>
              <a:t>Most methods have an obvious home</a:t>
            </a:r>
          </a:p>
        </p:txBody>
      </p:sp>
      <p:sp>
        <p:nvSpPr>
          <p:cNvPr id="3" name="Content Placeholder 2"/>
          <p:cNvSpPr>
            <a:spLocks noGrp="1"/>
          </p:cNvSpPr>
          <p:nvPr>
            <p:ph idx="1"/>
          </p:nvPr>
        </p:nvSpPr>
        <p:spPr/>
        <p:txBody>
          <a:bodyPr/>
          <a:lstStyle/>
          <a:p>
            <a:r>
              <a:rPr lang="en-US" dirty="0"/>
              <a:t>Most of the time, we want to do calculations in the object where the data is.</a:t>
            </a:r>
          </a:p>
          <a:p>
            <a:r>
              <a:rPr lang="en-US" dirty="0"/>
              <a:t>If you need to compute the area of a circle, make that a method of the </a:t>
            </a:r>
            <a:r>
              <a:rPr lang="en-US" b="1" dirty="0">
                <a:latin typeface="Consolas" pitchFamily="49" charset="0"/>
                <a:cs typeface="Consolas" pitchFamily="49" charset="0"/>
              </a:rPr>
              <a:t>Circle%</a:t>
            </a:r>
            <a:r>
              <a:rPr lang="en-US" dirty="0"/>
              <a:t> class.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37986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Sometimes you need to combine information from two objects</a:t>
            </a:r>
          </a:p>
        </p:txBody>
      </p:sp>
      <p:sp>
        <p:nvSpPr>
          <p:cNvPr id="3" name="Content Placeholder 2"/>
          <p:cNvSpPr>
            <a:spLocks noGrp="1"/>
          </p:cNvSpPr>
          <p:nvPr>
            <p:ph idx="1"/>
          </p:nvPr>
        </p:nvSpPr>
        <p:spPr/>
        <p:txBody>
          <a:bodyPr/>
          <a:lstStyle/>
          <a:p>
            <a:r>
              <a:rPr lang="en-US" dirty="0"/>
              <a:t>How do you determine if two balls intersect?</a:t>
            </a:r>
          </a:p>
          <a:p>
            <a:r>
              <a:rPr lang="en-US" dirty="0"/>
              <a:t>Let’s look at three designs.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74743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#1: Balls as data structures</a:t>
            </a:r>
          </a:p>
        </p:txBody>
      </p:sp>
      <p:sp>
        <p:nvSpPr>
          <p:cNvPr id="4" name="Content Placeholder 3"/>
          <p:cNvSpPr>
            <a:spLocks noGrp="1"/>
          </p:cNvSpPr>
          <p:nvPr>
            <p:ph idx="1"/>
          </p:nvPr>
        </p:nvSpPr>
        <p:spPr/>
        <p:txBody>
          <a:bodyPr>
            <a:normAutofit fontScale="47500" lnSpcReduction="20000"/>
          </a:bodyPr>
          <a:lstStyle/>
          <a:p>
            <a:r>
              <a:rPr lang="en-US" dirty="0"/>
              <a:t>;; A Ball0 is an object of any class that implements Ball0&lt;%&gt;</a:t>
            </a:r>
          </a:p>
          <a:p>
            <a:endParaRPr lang="en-US" dirty="0"/>
          </a:p>
          <a:p>
            <a:r>
              <a:rPr lang="en-US" dirty="0"/>
              <a:t>(define Ball0&lt;%&gt;</a:t>
            </a:r>
          </a:p>
          <a:p>
            <a:r>
              <a:rPr lang="en-US" dirty="0"/>
              <a:t>  (interface ()</a:t>
            </a:r>
          </a:p>
          <a:p>
            <a:r>
              <a:rPr lang="en-US" dirty="0"/>
              <a:t>    ;; -&gt; Integer</a:t>
            </a:r>
          </a:p>
          <a:p>
            <a:r>
              <a:rPr lang="en-US" dirty="0"/>
              <a:t>    ;; RETURN: x, y </a:t>
            </a:r>
            <a:r>
              <a:rPr lang="en-US" dirty="0" err="1"/>
              <a:t>coords</a:t>
            </a:r>
            <a:r>
              <a:rPr lang="en-US" dirty="0"/>
              <a:t> of center and radius, all in pixels</a:t>
            </a:r>
          </a:p>
          <a:p>
            <a:r>
              <a:rPr lang="en-US" dirty="0"/>
              <a:t>    get-x</a:t>
            </a:r>
          </a:p>
          <a:p>
            <a:r>
              <a:rPr lang="en-US" dirty="0"/>
              <a:t>    get-y</a:t>
            </a:r>
          </a:p>
          <a:p>
            <a:r>
              <a:rPr lang="en-US" dirty="0"/>
              <a:t>    get-r))</a:t>
            </a:r>
          </a:p>
          <a:p>
            <a:endParaRPr lang="en-US" dirty="0"/>
          </a:p>
          <a:p>
            <a:r>
              <a:rPr lang="en-US" dirty="0"/>
              <a:t>(define Ball0%</a:t>
            </a:r>
          </a:p>
          <a:p>
            <a:r>
              <a:rPr lang="en-US" dirty="0"/>
              <a:t>  (class* object% (Ball0&lt;%&gt;)</a:t>
            </a:r>
          </a:p>
          <a:p>
            <a:r>
              <a:rPr lang="en-US" dirty="0"/>
              <a:t>    (</a:t>
            </a:r>
            <a:r>
              <a:rPr lang="en-US" dirty="0" err="1"/>
              <a:t>init</a:t>
            </a:r>
            <a:r>
              <a:rPr lang="en-US" dirty="0"/>
              <a:t>-field x y r)  </a:t>
            </a:r>
          </a:p>
          <a:p>
            <a:r>
              <a:rPr lang="en-US" dirty="0"/>
              <a:t>    ; interpretation omitted...</a:t>
            </a:r>
          </a:p>
          <a:p>
            <a:r>
              <a:rPr lang="en-US" dirty="0"/>
              <a:t>    (super-new)</a:t>
            </a:r>
          </a:p>
          <a:p>
            <a:r>
              <a:rPr lang="en-US" dirty="0"/>
              <a:t>    (define/public (get-x) x)</a:t>
            </a:r>
          </a:p>
          <a:p>
            <a:r>
              <a:rPr lang="en-US" dirty="0"/>
              <a:t>    (define/public (get-y) y)</a:t>
            </a:r>
          </a:p>
          <a:p>
            <a:r>
              <a:rPr lang="en-US" dirty="0"/>
              <a:t>    (define/public (get-r) r)))</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5" name="Rectangle 4"/>
          <p:cNvSpPr/>
          <p:nvPr/>
        </p:nvSpPr>
        <p:spPr>
          <a:xfrm>
            <a:off x="4738601" y="3507371"/>
            <a:ext cx="4149090" cy="273388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1"/>
                </a:solidFill>
              </a:rPr>
              <a:t>Design #1: Just use objects in place of </a:t>
            </a:r>
            <a:r>
              <a:rPr lang="en-US" sz="2000" dirty="0" err="1">
                <a:solidFill>
                  <a:schemeClr val="tx1"/>
                </a:solidFill>
              </a:rPr>
              <a:t>structs</a:t>
            </a:r>
            <a:r>
              <a:rPr lang="en-US" sz="2000" dirty="0">
                <a:solidFill>
                  <a:schemeClr val="tx1"/>
                </a:solidFill>
              </a:rPr>
              <a:t>.  We equip our objects with methods that get each field, and do our computation outside of any object.</a:t>
            </a:r>
          </a:p>
          <a:p>
            <a:endParaRPr lang="en-US" sz="2000" dirty="0">
              <a:solidFill>
                <a:schemeClr val="tx1"/>
              </a:solidFill>
            </a:endParaRPr>
          </a:p>
          <a:p>
            <a:r>
              <a:rPr lang="en-US" sz="2000" dirty="0">
                <a:solidFill>
                  <a:schemeClr val="tx1"/>
                </a:solidFill>
              </a:rPr>
              <a:t>Here is the interface and a sample class definition in this style.</a:t>
            </a:r>
          </a:p>
        </p:txBody>
      </p:sp>
    </p:spTree>
    <p:extLst>
      <p:ext uri="{BB962C8B-B14F-4D97-AF65-F5344CB8AC3E}">
        <p14:creationId xmlns:p14="http://schemas.microsoft.com/office/powerpoint/2010/main" val="300456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 of first design</a:t>
            </a:r>
          </a:p>
        </p:txBody>
      </p:sp>
      <p:sp>
        <p:nvSpPr>
          <p:cNvPr id="3" name="Content Placeholder 2"/>
          <p:cNvSpPr>
            <a:spLocks noGrp="1"/>
          </p:cNvSpPr>
          <p:nvPr>
            <p:ph idx="1"/>
          </p:nvPr>
        </p:nvSpPr>
        <p:spPr/>
        <p:txBody>
          <a:bodyPr>
            <a:normAutofit/>
          </a:bodyPr>
          <a:lstStyle/>
          <a:p>
            <a:r>
              <a:rPr lang="en-US" sz="2000" dirty="0"/>
              <a:t>;; Ball0 </a:t>
            </a:r>
            <a:r>
              <a:rPr lang="en-US" sz="2000" dirty="0" err="1"/>
              <a:t>Ball0</a:t>
            </a:r>
            <a:r>
              <a:rPr lang="en-US" sz="2000" dirty="0"/>
              <a:t> -&gt; Boolean</a:t>
            </a:r>
          </a:p>
          <a:p>
            <a:r>
              <a:rPr lang="en-US" sz="2000" dirty="0"/>
              <a:t>(define (intersects? b1 b2)</a:t>
            </a:r>
          </a:p>
          <a:p>
            <a:r>
              <a:rPr lang="en-US" sz="2000" dirty="0"/>
              <a:t>  (coordinates-intersect?</a:t>
            </a:r>
          </a:p>
          <a:p>
            <a:r>
              <a:rPr lang="en-US" sz="2000" dirty="0"/>
              <a:t>    (send b1 get-x) (send b1 get-y) (send b1 get-r)</a:t>
            </a:r>
          </a:p>
          <a:p>
            <a:r>
              <a:rPr lang="en-US" sz="2000" dirty="0"/>
              <a:t>    (send b2 get-x) (send b2 get-y) (send b2 get-r)))</a:t>
            </a:r>
          </a:p>
          <a:p>
            <a:endParaRPr lang="en-US" sz="2000" dirty="0"/>
          </a:p>
          <a:p>
            <a:r>
              <a:rPr lang="en-US" sz="2000" dirty="0"/>
              <a:t>(define (coordinates-intersect? x1 y1 r1 x2 y2 r2)</a:t>
            </a:r>
          </a:p>
          <a:p>
            <a:r>
              <a:rPr lang="en-US" sz="2000" dirty="0"/>
              <a:t>  (&lt;=</a:t>
            </a:r>
          </a:p>
          <a:p>
            <a:r>
              <a:rPr lang="en-US" sz="2000" dirty="0"/>
              <a:t>    (+ (</a:t>
            </a:r>
            <a:r>
              <a:rPr lang="en-US" sz="2000" dirty="0" err="1"/>
              <a:t>sqr</a:t>
            </a:r>
            <a:r>
              <a:rPr lang="en-US" sz="2000" dirty="0"/>
              <a:t> (- x1 x2)) (</a:t>
            </a:r>
            <a:r>
              <a:rPr lang="en-US" sz="2000" dirty="0" err="1"/>
              <a:t>sqr</a:t>
            </a:r>
            <a:r>
              <a:rPr lang="en-US" sz="2000" dirty="0"/>
              <a:t> (- y1 y2)))</a:t>
            </a:r>
          </a:p>
          <a:p>
            <a:r>
              <a:rPr lang="en-US" sz="2000" dirty="0"/>
              <a:t>    (</a:t>
            </a:r>
            <a:r>
              <a:rPr lang="en-US" sz="2000" dirty="0" err="1"/>
              <a:t>sqr</a:t>
            </a:r>
            <a:r>
              <a:rPr lang="en-US" sz="2000" dirty="0"/>
              <a:t> (+ r1 r2))))</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1026" name="Picture 2" descr="C:\Users\wand.WAND-326-2009\AppData\Local\Microsoft\Windows\Temporary Internet Files\Content.IE5\VZJSTFOS\MC900441321[1].png" title="Thumbs Dow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0387" y="4972163"/>
            <a:ext cx="1154000" cy="1154000"/>
          </a:xfrm>
          <a:prstGeom prst="rect">
            <a:avLst/>
          </a:prstGeom>
          <a:noFill/>
          <a:effectLst>
            <a:outerShdw blurRad="50800" dist="50800" dir="5400000" algn="ctr" rotWithShape="0">
              <a:srgbClr val="000000">
                <a:alpha val="76000"/>
              </a:srgbClr>
            </a:outerShdw>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6067980" y="4191294"/>
            <a:ext cx="2915322" cy="218028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This is  poor OO design:  we are just using objects as </a:t>
            </a:r>
            <a:r>
              <a:rPr lang="en-US" dirty="0" err="1"/>
              <a:t>structs</a:t>
            </a:r>
            <a:r>
              <a:rPr lang="en-US" dirty="0"/>
              <a:t>!  In OO, the point is to package the computation with the data, so other parts of the program don't have to know how the information is represented.</a:t>
            </a:r>
          </a:p>
        </p:txBody>
      </p:sp>
    </p:spTree>
    <p:extLst>
      <p:ext uri="{BB962C8B-B14F-4D97-AF65-F5344CB8AC3E}">
        <p14:creationId xmlns:p14="http://schemas.microsoft.com/office/powerpoint/2010/main" val="203945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#2: Collaborate by pulling information from the other object</a:t>
            </a:r>
          </a:p>
        </p:txBody>
      </p:sp>
      <p:sp>
        <p:nvSpPr>
          <p:cNvPr id="3" name="Content Placeholder 2"/>
          <p:cNvSpPr>
            <a:spLocks noGrp="1"/>
          </p:cNvSpPr>
          <p:nvPr>
            <p:ph idx="1"/>
          </p:nvPr>
        </p:nvSpPr>
        <p:spPr/>
        <p:txBody>
          <a:bodyPr>
            <a:normAutofit fontScale="55000" lnSpcReduction="20000"/>
          </a:bodyPr>
          <a:lstStyle/>
          <a:p>
            <a:r>
              <a:rPr lang="en-US" dirty="0"/>
              <a:t>;; A Ball1 is an object of any class that implements Ball1&lt;%&gt;</a:t>
            </a:r>
          </a:p>
          <a:p>
            <a:endParaRPr lang="en-US" dirty="0"/>
          </a:p>
          <a:p>
            <a:r>
              <a:rPr lang="en-US" dirty="0"/>
              <a:t>(define Ball1&lt;%&gt;</a:t>
            </a:r>
          </a:p>
          <a:p>
            <a:r>
              <a:rPr lang="en-US" dirty="0"/>
              <a:t>  (interface ()</a:t>
            </a:r>
          </a:p>
          <a:p>
            <a:r>
              <a:rPr lang="en-US" dirty="0"/>
              <a:t>    ;; -&gt; Integer</a:t>
            </a:r>
          </a:p>
          <a:p>
            <a:r>
              <a:rPr lang="en-US" dirty="0"/>
              <a:t>    ;; RETURN: x, y </a:t>
            </a:r>
            <a:r>
              <a:rPr lang="en-US" dirty="0" err="1"/>
              <a:t>coords</a:t>
            </a:r>
            <a:r>
              <a:rPr lang="en-US" dirty="0"/>
              <a:t> of center </a:t>
            </a:r>
          </a:p>
          <a:p>
            <a:r>
              <a:rPr lang="en-US" dirty="0"/>
              <a:t>    ;; and radius, all in pixels</a:t>
            </a:r>
          </a:p>
          <a:p>
            <a:r>
              <a:rPr lang="en-US" dirty="0"/>
              <a:t>    get-x</a:t>
            </a:r>
          </a:p>
          <a:p>
            <a:r>
              <a:rPr lang="en-US" dirty="0"/>
              <a:t>    get-y</a:t>
            </a:r>
          </a:p>
          <a:p>
            <a:r>
              <a:rPr lang="en-US" dirty="0"/>
              <a:t>    get-r</a:t>
            </a:r>
          </a:p>
          <a:p>
            <a:endParaRPr lang="en-US" dirty="0"/>
          </a:p>
          <a:p>
            <a:r>
              <a:rPr lang="en-US" dirty="0"/>
              <a:t>    ;; Ball1 -&gt; Boolean</a:t>
            </a:r>
          </a:p>
          <a:p>
            <a:r>
              <a:rPr lang="en-US" dirty="0"/>
              <a:t>    ;; Does the given ball intersect with this one?</a:t>
            </a:r>
          </a:p>
          <a:p>
            <a:r>
              <a:rPr lang="en-US" dirty="0">
                <a:solidFill>
                  <a:srgbClr val="FF0000"/>
                </a:solidFill>
              </a:rPr>
              <a:t>    intersects?</a:t>
            </a:r>
          </a:p>
          <a:p>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6" name="Rectangle 5"/>
          <p:cNvSpPr/>
          <p:nvPr/>
        </p:nvSpPr>
        <p:spPr>
          <a:xfrm>
            <a:off x="5453151" y="2414524"/>
            <a:ext cx="2990625" cy="16629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In our second design, we add a method </a:t>
            </a:r>
            <a:r>
              <a:rPr lang="en-US" sz="2400" b="1" dirty="0"/>
              <a:t>intersects? </a:t>
            </a:r>
            <a:r>
              <a:rPr lang="en-US" sz="2400" dirty="0"/>
              <a:t>to the interface. </a:t>
            </a:r>
          </a:p>
        </p:txBody>
      </p:sp>
    </p:spTree>
    <p:extLst>
      <p:ext uri="{BB962C8B-B14F-4D97-AF65-F5344CB8AC3E}">
        <p14:creationId xmlns:p14="http://schemas.microsoft.com/office/powerpoint/2010/main" val="17378199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2c8eeee51fbfe9266ab446dc4ed3d41b61a786"/>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12812</TotalTime>
  <Words>1542</Words>
  <Application>Microsoft Office PowerPoint</Application>
  <PresentationFormat>On-screen Show (4:3)</PresentationFormat>
  <Paragraphs>224</Paragraphs>
  <Slides>18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Helvetica Neue</vt:lpstr>
      <vt:lpstr>1_Office Theme</vt:lpstr>
      <vt:lpstr>Patterns of Communication Between Objects</vt:lpstr>
      <vt:lpstr>Key Points for this Module</vt:lpstr>
      <vt:lpstr>PowerPoint Presentation</vt:lpstr>
      <vt:lpstr>Key Points for Lesson 10.1</vt:lpstr>
      <vt:lpstr>Most methods have an obvious home</vt:lpstr>
      <vt:lpstr>Sometimes you need to combine information from two objects</vt:lpstr>
      <vt:lpstr>Design #1: Balls as data structures</vt:lpstr>
      <vt:lpstr>Implementation of first design</vt:lpstr>
      <vt:lpstr>Design #2: Collaborate by pulling information from the other object</vt:lpstr>
      <vt:lpstr>PowerPoint Presentation</vt:lpstr>
      <vt:lpstr>Pull model: what happens</vt:lpstr>
      <vt:lpstr>Design #3. Push Model: the object pushes its data to the other object</vt:lpstr>
      <vt:lpstr>So now we have two methods</vt:lpstr>
      <vt:lpstr>Method Definitions for push model</vt:lpstr>
      <vt:lpstr>Push model: what happens</vt:lpstr>
      <vt:lpstr>Push or pull: how to choose?</vt:lpstr>
      <vt:lpstr>Lesson 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Classes Come From</dc:title>
  <dc:creator>Mitch</dc:creator>
  <cp:lastModifiedBy>Mitchell Wand</cp:lastModifiedBy>
  <cp:revision>294</cp:revision>
  <dcterms:created xsi:type="dcterms:W3CDTF">2006-08-16T00:00:00Z</dcterms:created>
  <dcterms:modified xsi:type="dcterms:W3CDTF">2016-11-07T12:16:44Z</dcterms:modified>
</cp:coreProperties>
</file>