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95" d="100"/>
          <a:sy n="95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Generalizing this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build a ball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r>
              <a:rPr lang="en-US" sz="1100" dirty="0"/>
              <a:t>(define </a:t>
            </a:r>
            <a:r>
              <a:rPr lang="en-US" sz="1100" dirty="0" err="1"/>
              <a:t>BallFactory</a:t>
            </a:r>
            <a:r>
              <a:rPr lang="en-US" sz="1100" dirty="0"/>
              <a:t>%</a:t>
            </a:r>
          </a:p>
          <a:p>
            <a:r>
              <a:rPr lang="en-US" sz="1100" dirty="0"/>
              <a:t>  (class* object% (</a:t>
            </a:r>
            <a:r>
              <a:rPr lang="en-US" sz="1100" dirty="0" err="1"/>
              <a:t>SWidget</a:t>
            </a:r>
            <a:r>
              <a:rPr lang="en-US" sz="1100" dirty="0"/>
              <a:t>&lt;%&gt;)</a:t>
            </a:r>
          </a:p>
          <a:p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world)  ; the world to which the factory adds balls</a:t>
            </a:r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wall)   ; the wall that the new balls should bounce</a:t>
            </a:r>
          </a:p>
          <a:p>
            <a:r>
              <a:rPr lang="en-US" sz="1100" dirty="0"/>
              <a:t>                        ; off of.</a:t>
            </a:r>
          </a:p>
          <a:p>
            <a:endParaRPr lang="en-US" sz="1100" dirty="0"/>
          </a:p>
          <a:p>
            <a:r>
              <a:rPr lang="en-US" sz="1100" dirty="0"/>
              <a:t>    (super-new)</a:t>
            </a:r>
          </a:p>
          <a:p>
            <a:endParaRPr lang="en-US" sz="1100" dirty="0"/>
          </a:p>
          <a:p>
            <a:r>
              <a:rPr lang="en-US" sz="1100" dirty="0"/>
              <a:t>    (define/public (after-key-event </a:t>
            </a:r>
            <a:r>
              <a:rPr lang="en-US" sz="1100" dirty="0" err="1"/>
              <a:t>kev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(cond</a:t>
            </a:r>
          </a:p>
          <a:p>
            <a:r>
              <a:rPr lang="en-US" sz="1100" dirty="0"/>
              <a:t>        [(key=? </a:t>
            </a:r>
            <a:r>
              <a:rPr lang="en-US" sz="1100" dirty="0" err="1"/>
              <a:t>kev</a:t>
            </a:r>
            <a:r>
              <a:rPr lang="en-US" sz="1100" dirty="0"/>
              <a:t> "b")</a:t>
            </a:r>
          </a:p>
          <a:p>
            <a:r>
              <a:rPr lang="en-US" sz="1100" dirty="0"/>
              <a:t>         (send world add-widget (new Ball% [w wall]))]))</a:t>
            </a:r>
          </a:p>
          <a:p>
            <a:endParaRPr lang="en-US" sz="1100" dirty="0"/>
          </a:p>
          <a:p>
            <a:r>
              <a:rPr lang="en-US" sz="1100" dirty="0"/>
              <a:t>    ;; the Ball Factory has no other behavior. Return nonsense values for Void, to aid in debugging.</a:t>
            </a:r>
          </a:p>
          <a:p>
            <a:endParaRPr lang="en-US" sz="1100" dirty="0"/>
          </a:p>
          <a:p>
            <a:r>
              <a:rPr lang="en-US" sz="1100" dirty="0"/>
              <a:t>    (define/public (after-tick) 15)</a:t>
            </a:r>
          </a:p>
          <a:p>
            <a:r>
              <a:rPr lang="en-US" sz="1100" dirty="0"/>
              <a:t>    (define/public (after-button-down mx my) 16)</a:t>
            </a:r>
          </a:p>
          <a:p>
            <a:r>
              <a:rPr lang="en-US" sz="1100" dirty="0"/>
              <a:t>    (define/public (after-button-up mx my) 17)</a:t>
            </a:r>
          </a:p>
          <a:p>
            <a:r>
              <a:rPr lang="en-US" sz="1100" dirty="0"/>
              <a:t>    (define/public (after-drag mx my) 18)</a:t>
            </a:r>
          </a:p>
          <a:p>
            <a:r>
              <a:rPr lang="en-US" sz="1100" dirty="0"/>
              <a:t>    (define/public (add-to-scene s) s)</a:t>
            </a:r>
          </a:p>
          <a:p>
            <a:endParaRPr lang="en-US" sz="1100" dirty="0"/>
          </a:p>
          <a:p>
            <a:r>
              <a:rPr lang="en-US" sz="11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1920875"/>
            <a:ext cx="3048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factory receives key events from the world.  On each "b", it creates a new ball, and then passes the new ball to the world as an argument to </a:t>
            </a:r>
            <a:r>
              <a:rPr lang="en-US" b="1" dirty="0">
                <a:solidFill>
                  <a:schemeClr val="tx1"/>
                </a:solidFill>
              </a:rPr>
              <a:t>add-widget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52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let's initialize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;; initial-world : -&gt; 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;; RETURNS: a world with a wall, a ball, and a 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(initial-world)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((define the-wall (new Wall%))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the-ball (new Ball% [w the-wall]))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(make-world (list the-ball) (list the-wall)))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(new </a:t>
            </a:r>
            <a:r>
              <a:rPr lang="en-US" sz="1600" dirty="0" err="1"/>
              <a:t>BallFactory</a:t>
            </a:r>
            <a:r>
              <a:rPr lang="en-US" sz="1600" dirty="0"/>
              <a:t>% [wall the-wall][world the-world])))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(send the-world add-</a:t>
            </a:r>
            <a:r>
              <a:rPr lang="en-US" sz="1600" dirty="0" err="1"/>
              <a:t>stateful</a:t>
            </a:r>
            <a:r>
              <a:rPr lang="en-US" sz="1600" dirty="0"/>
              <a:t>-widget the-factory)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the-world)))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4664075"/>
            <a:ext cx="5334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wall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ball that knows about the ball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world with the ball and the wall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factory that knows about the wall and the world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the factory to the world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Return the resulting world</a:t>
            </a:r>
          </a:p>
        </p:txBody>
      </p:sp>
    </p:spTree>
    <p:extLst>
      <p:ext uri="{BB962C8B-B14F-4D97-AF65-F5344CB8AC3E}">
        <p14:creationId xmlns:p14="http://schemas.microsoft.com/office/powerpoint/2010/main" val="382497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just created a cyclic structure!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Notice: the factory needed to know about the world, and the world needed to know about the factory.</a:t>
            </a:r>
          </a:p>
          <a:p>
            <a:r>
              <a:rPr lang="en-US" dirty="0"/>
              <a:t>This is a </a:t>
            </a:r>
            <a:r>
              <a:rPr lang="en-US" i="1" dirty="0"/>
              <a:t>cyclic</a:t>
            </a:r>
            <a:r>
              <a:rPr lang="en-US" dirty="0"/>
              <a:t> structure.</a:t>
            </a:r>
          </a:p>
          <a:p>
            <a:r>
              <a:rPr lang="en-US" dirty="0"/>
              <a:t>You can't build a cyclic structure without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Wasn't that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play with 10-5-ball-factory.rkt</a:t>
            </a:r>
          </a:p>
          <a:p>
            <a:r>
              <a:rPr lang="en-US" dirty="0"/>
              <a:t>Draw a diagram of the various classes in this system.</a:t>
            </a:r>
          </a:p>
          <a:p>
            <a:r>
              <a:rPr lang="en-US" dirty="0"/>
              <a:t>Draw a diagram of the different objects in this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iterative design strategy in an object-oriented system</a:t>
            </a:r>
          </a:p>
          <a:p>
            <a:r>
              <a:rPr lang="en-US" dirty="0"/>
              <a:t>At every step, we first designed the interface, so we'd know what our methods were supposed to do.</a:t>
            </a:r>
          </a:p>
          <a:p>
            <a:r>
              <a:rPr lang="en-US" dirty="0"/>
              <a:t>Then we designed the methods.</a:t>
            </a:r>
          </a:p>
          <a:p>
            <a:r>
              <a:rPr lang="en-US" dirty="0"/>
              <a:t>We needed a cyclic structure, so both the world and the factory needed to be </a:t>
            </a:r>
            <a:r>
              <a:rPr lang="en-US" dirty="0" err="1"/>
              <a:t>stateful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10-5-ball-factory.rkt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our design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used to be that World% created new widgets by trapping keystrokes in its after-key-event method.</a:t>
            </a:r>
          </a:p>
          <a:p>
            <a:r>
              <a:rPr lang="en-US" dirty="0"/>
              <a:t>But what if we want to add new objects by some other means (e.g. pushing a button on the screen)?</a:t>
            </a:r>
          </a:p>
          <a:p>
            <a:r>
              <a:rPr lang="en-US" dirty="0"/>
              <a:t>And having widget creation handled by the World means the World has to know both about distributing messages AND about keystrokes</a:t>
            </a:r>
          </a:p>
          <a:p>
            <a:pPr lvl="1"/>
            <a:r>
              <a:rPr lang="en-US" dirty="0"/>
              <a:t>that's a violation of one task per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do this in three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We'll make the world </a:t>
            </a:r>
            <a:r>
              <a:rPr lang="en-US" dirty="0" err="1"/>
              <a:t>stateful</a:t>
            </a:r>
            <a:r>
              <a:rPr lang="en-US" dirty="0"/>
              <a:t>, too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We'll give it methods for adding widgets and </a:t>
            </a:r>
            <a:r>
              <a:rPr lang="en-US" dirty="0" err="1"/>
              <a:t>stateful</a:t>
            </a:r>
            <a:r>
              <a:rPr lang="en-US" dirty="0"/>
              <a:t> widgets.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we'll create a ball factory to create balls and add them to the world.</a:t>
            </a:r>
          </a:p>
          <a:p>
            <a:pPr marL="1371600" lvl="2" indent="-514350"/>
            <a:r>
              <a:rPr lang="en-US" dirty="0"/>
              <a:t>the factory will know about the wall, so the balls it creates will be equipped with knowledge about the wall.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SWorld</a:t>
            </a:r>
            <a:r>
              <a:rPr lang="en-US" dirty="0"/>
              <a:t>&lt;%&gt;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World implements the </a:t>
            </a:r>
            <a:r>
              <a:rPr lang="en-US" dirty="0" err="1"/>
              <a:t>SWorld</a:t>
            </a:r>
            <a:r>
              <a:rPr lang="en-US" dirty="0"/>
              <a:t>&lt;%&gt; interface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SWorld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its state after a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the state it should be in </a:t>
            </a:r>
          </a:p>
          <a:p>
            <a:r>
              <a:rPr lang="en-US" dirty="0"/>
              <a:t>    ;  following the given 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</a:t>
            </a:r>
            <a:r>
              <a:rPr lang="en-US" dirty="0"/>
              <a:t> to the state it should be in </a:t>
            </a:r>
          </a:p>
          <a:p>
            <a:r>
              <a:rPr lang="en-US" dirty="0"/>
              <a:t>    ;  following the 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just like what we did before: We change the contracts to return Void, and replace RETURNS with EFFECT in the purpose statements.</a:t>
            </a:r>
          </a:p>
        </p:txBody>
      </p:sp>
    </p:spTree>
    <p:extLst>
      <p:ext uri="{BB962C8B-B14F-4D97-AF65-F5344CB8AC3E}">
        <p14:creationId xmlns:p14="http://schemas.microsoft.com/office/powerpoint/2010/main" val="39535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SWorld</a:t>
            </a:r>
            <a:r>
              <a:rPr lang="en-US" dirty="0"/>
              <a:t>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1050" dirty="0"/>
              <a:t>; </a:t>
            </a:r>
            <a:r>
              <a:rPr lang="en-US" sz="1050" dirty="0" err="1"/>
              <a:t>ListOfWidget</a:t>
            </a:r>
            <a:r>
              <a:rPr lang="en-US" sz="1050" dirty="0"/>
              <a:t> </a:t>
            </a:r>
            <a:r>
              <a:rPr lang="en-US" sz="1050" dirty="0" err="1"/>
              <a:t>ListOfSWidget</a:t>
            </a:r>
            <a:r>
              <a:rPr lang="en-US" sz="1050" dirty="0"/>
              <a:t> -&gt; World</a:t>
            </a:r>
          </a:p>
          <a:p>
            <a:r>
              <a:rPr lang="en-US" sz="1050" dirty="0"/>
              <a:t>(define (make-world </a:t>
            </a:r>
            <a:r>
              <a:rPr lang="en-US" sz="1050" dirty="0" err="1"/>
              <a:t>objs</a:t>
            </a:r>
            <a:r>
              <a:rPr lang="en-US" sz="1050" dirty="0"/>
              <a:t> </a:t>
            </a:r>
            <a:r>
              <a:rPr lang="en-US" sz="1050" dirty="0" err="1"/>
              <a:t>sobjs</a:t>
            </a:r>
            <a:r>
              <a:rPr lang="en-US" sz="1050" dirty="0"/>
              <a:t>)</a:t>
            </a:r>
          </a:p>
          <a:p>
            <a:r>
              <a:rPr lang="en-US" sz="1050" dirty="0"/>
              <a:t>  (new </a:t>
            </a:r>
            <a:r>
              <a:rPr lang="en-US" sz="1050" dirty="0" err="1"/>
              <a:t>SWorld</a:t>
            </a:r>
            <a:r>
              <a:rPr lang="en-US" sz="1050" dirty="0"/>
              <a:t>% [</a:t>
            </a:r>
            <a:r>
              <a:rPr lang="en-US" sz="1050" dirty="0" err="1"/>
              <a:t>objs</a:t>
            </a:r>
            <a:r>
              <a:rPr lang="en-US" sz="1050" dirty="0"/>
              <a:t> </a:t>
            </a:r>
            <a:r>
              <a:rPr lang="en-US" sz="1050" dirty="0" err="1"/>
              <a:t>objs</a:t>
            </a:r>
            <a:r>
              <a:rPr lang="en-US" sz="1050" dirty="0"/>
              <a:t>][</a:t>
            </a:r>
            <a:r>
              <a:rPr lang="en-US" sz="1050" dirty="0" err="1"/>
              <a:t>sobjs</a:t>
            </a:r>
            <a:r>
              <a:rPr lang="en-US" sz="1050" dirty="0"/>
              <a:t> </a:t>
            </a:r>
            <a:r>
              <a:rPr lang="en-US" sz="1050" dirty="0" err="1"/>
              <a:t>sobjs</a:t>
            </a:r>
            <a:r>
              <a:rPr lang="en-US" sz="1050" dirty="0"/>
              <a:t>]))</a:t>
            </a:r>
          </a:p>
          <a:p>
            <a:endParaRPr lang="en-US" sz="1050" dirty="0"/>
          </a:p>
          <a:p>
            <a:r>
              <a:rPr lang="en-US" sz="1050" dirty="0"/>
              <a:t>(define </a:t>
            </a:r>
            <a:r>
              <a:rPr lang="en-US" sz="1050" dirty="0" err="1"/>
              <a:t>SWorld</a:t>
            </a:r>
            <a:r>
              <a:rPr lang="en-US" sz="1050" dirty="0"/>
              <a:t>%</a:t>
            </a:r>
          </a:p>
          <a:p>
            <a:r>
              <a:rPr lang="en-US" sz="1050" dirty="0"/>
              <a:t>  (class* object% (</a:t>
            </a:r>
            <a:r>
              <a:rPr lang="en-US" sz="1050" dirty="0" err="1"/>
              <a:t>SWorld</a:t>
            </a:r>
            <a:r>
              <a:rPr lang="en-US" sz="1050" dirty="0"/>
              <a:t>&lt;%&gt;)</a:t>
            </a:r>
          </a:p>
          <a:p>
            <a:r>
              <a:rPr lang="en-US" sz="1050" dirty="0"/>
              <a:t>    </a:t>
            </a:r>
          </a:p>
          <a:p>
            <a:r>
              <a:rPr lang="en-US" sz="1050" dirty="0"/>
              <a:t>    (</a:t>
            </a:r>
            <a:r>
              <a:rPr lang="en-US" sz="1050" dirty="0" err="1"/>
              <a:t>init</a:t>
            </a:r>
            <a:r>
              <a:rPr lang="en-US" sz="1050" dirty="0"/>
              <a:t>-field </a:t>
            </a:r>
            <a:r>
              <a:rPr lang="en-US" sz="1050" dirty="0" err="1"/>
              <a:t>objs</a:t>
            </a:r>
            <a:r>
              <a:rPr lang="en-US" sz="1050" dirty="0"/>
              <a:t>)   ; </a:t>
            </a:r>
            <a:r>
              <a:rPr lang="en-US" sz="1050" dirty="0" err="1"/>
              <a:t>ListOfWidget</a:t>
            </a:r>
            <a:endParaRPr lang="en-US" sz="1050" dirty="0"/>
          </a:p>
          <a:p>
            <a:r>
              <a:rPr lang="en-US" sz="1050" dirty="0"/>
              <a:t>    (</a:t>
            </a:r>
            <a:r>
              <a:rPr lang="en-US" sz="1050" dirty="0" err="1"/>
              <a:t>init</a:t>
            </a:r>
            <a:r>
              <a:rPr lang="en-US" sz="1050" dirty="0"/>
              <a:t>-field </a:t>
            </a:r>
            <a:r>
              <a:rPr lang="en-US" sz="1050" dirty="0" err="1"/>
              <a:t>sobjs</a:t>
            </a:r>
            <a:r>
              <a:rPr lang="en-US" sz="1050" dirty="0"/>
              <a:t>)  ; </a:t>
            </a:r>
            <a:r>
              <a:rPr lang="en-US" sz="1050" dirty="0" err="1"/>
              <a:t>ListOfSWidget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(super-new)</a:t>
            </a:r>
          </a:p>
          <a:p>
            <a:endParaRPr lang="en-US" sz="1050" dirty="0"/>
          </a:p>
          <a:p>
            <a:r>
              <a:rPr lang="en-US" sz="1050" dirty="0"/>
              <a:t>    ;; after-tick : -&gt; Void</a:t>
            </a:r>
          </a:p>
          <a:p>
            <a:r>
              <a:rPr lang="en-US" sz="1050" dirty="0"/>
              <a:t>    ;; Use map on the Widgets in this World; use for-each on the</a:t>
            </a:r>
          </a:p>
          <a:p>
            <a:r>
              <a:rPr lang="en-US" sz="1050" dirty="0"/>
              <a:t>    ;; </a:t>
            </a:r>
            <a:r>
              <a:rPr lang="en-US" sz="1050" dirty="0" err="1"/>
              <a:t>stateful</a:t>
            </a:r>
            <a:r>
              <a:rPr lang="en-US" sz="1050" dirty="0"/>
              <a:t> widgets</a:t>
            </a:r>
          </a:p>
          <a:p>
            <a:endParaRPr lang="en-US" sz="1050" dirty="0"/>
          </a:p>
          <a:p>
            <a:r>
              <a:rPr lang="en-US" sz="1050" dirty="0"/>
              <a:t>    (define/public (after-tick)</a:t>
            </a:r>
          </a:p>
          <a:p>
            <a:r>
              <a:rPr lang="en-US" sz="1050" dirty="0"/>
              <a:t>      (begin</a:t>
            </a:r>
          </a:p>
          <a:p>
            <a:r>
              <a:rPr lang="en-US" sz="1050" dirty="0"/>
              <a:t>        (for-each</a:t>
            </a:r>
          </a:p>
          <a:p>
            <a:r>
              <a:rPr lang="en-US" sz="1050" dirty="0"/>
              <a:t>          (lambda (</a:t>
            </a:r>
            <a:r>
              <a:rPr lang="en-US" sz="1050" dirty="0" err="1"/>
              <a:t>obj</a:t>
            </a:r>
            <a:r>
              <a:rPr lang="en-US" sz="1050" dirty="0"/>
              <a:t>) (send </a:t>
            </a:r>
            <a:r>
              <a:rPr lang="en-US" sz="1050" dirty="0" err="1"/>
              <a:t>obj</a:t>
            </a:r>
            <a:r>
              <a:rPr lang="en-US" sz="1050" dirty="0"/>
              <a:t> after-tick))</a:t>
            </a:r>
          </a:p>
          <a:p>
            <a:r>
              <a:rPr lang="en-US" sz="1050" dirty="0"/>
              <a:t>          </a:t>
            </a:r>
            <a:r>
              <a:rPr lang="en-US" sz="1050" dirty="0" err="1"/>
              <a:t>sobjs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(</a:t>
            </a:r>
            <a:r>
              <a:rPr lang="en-US" sz="1050" dirty="0">
                <a:solidFill>
                  <a:srgbClr val="FF0000"/>
                </a:solidFill>
              </a:rPr>
              <a:t>set! </a:t>
            </a:r>
            <a:r>
              <a:rPr lang="en-US" sz="1050" dirty="0" err="1"/>
              <a:t>objs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(map </a:t>
            </a:r>
          </a:p>
          <a:p>
            <a:r>
              <a:rPr lang="en-US" sz="1050" dirty="0"/>
              <a:t>            (lambda (</a:t>
            </a:r>
            <a:r>
              <a:rPr lang="en-US" sz="1050" dirty="0" err="1"/>
              <a:t>obj</a:t>
            </a:r>
            <a:r>
              <a:rPr lang="en-US" sz="1050" dirty="0"/>
              <a:t>) (send </a:t>
            </a:r>
            <a:r>
              <a:rPr lang="en-US" sz="1050" dirty="0" err="1"/>
              <a:t>obj</a:t>
            </a:r>
            <a:r>
              <a:rPr lang="en-US" sz="1050" dirty="0"/>
              <a:t> after-tick))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objs</a:t>
            </a:r>
            <a:r>
              <a:rPr lang="en-US" sz="1050" dirty="0"/>
              <a:t>))))</a:t>
            </a:r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8054" y="5037138"/>
            <a:ext cx="2850292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replace each call to make-</a:t>
            </a:r>
            <a:r>
              <a:rPr lang="en-US" sz="1400" dirty="0" err="1">
                <a:solidFill>
                  <a:schemeClr val="tx1"/>
                </a:solidFill>
              </a:rPr>
              <a:t>sworld</a:t>
            </a:r>
            <a:r>
              <a:rPr lang="en-US" sz="1400" dirty="0">
                <a:solidFill>
                  <a:schemeClr val="tx1"/>
                </a:solidFill>
              </a:rPr>
              <a:t> or new with a suitable set!, just as in the preceding lesson.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057400" y="5570538"/>
            <a:ext cx="3070654" cy="220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to modify our call to big-bang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world in its final state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(begin (send w after-tick) w))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w)))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w)))))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2034381"/>
            <a:ext cx="26670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The methods of the world used to return a new world, but not any more.  </a:t>
            </a:r>
            <a:r>
              <a:rPr lang="en-US" b="1" dirty="0"/>
              <a:t>big-bang</a:t>
            </a:r>
            <a:r>
              <a:rPr lang="en-US" dirty="0"/>
              <a:t> still expects its handlers to return a world, so we do this explicitly by writing</a:t>
            </a:r>
          </a:p>
          <a:p>
            <a:r>
              <a:rPr lang="en-US" b="1" dirty="0"/>
              <a:t>(begin (send w ...) w) </a:t>
            </a:r>
            <a:r>
              <a:rPr lang="en-US" dirty="0"/>
              <a:t>. The world is stable; it just changes its internal state. So </a:t>
            </a:r>
            <a:r>
              <a:rPr lang="en-US" b="1" dirty="0"/>
              <a:t>w</a:t>
            </a:r>
            <a:r>
              <a:rPr lang="en-US" dirty="0"/>
              <a:t> is the right world to return to </a:t>
            </a:r>
            <a:r>
              <a:rPr lang="en-US" b="1" dirty="0"/>
              <a:t>big-bang</a:t>
            </a:r>
            <a:r>
              <a:rPr lang="en-US" dirty="0"/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still initialize the world in the same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initial-world : -&gt; </a:t>
            </a:r>
            <a:r>
              <a:rPr lang="en-US" sz="1800" dirty="0" err="1"/>
              <a:t>SWorld</a:t>
            </a:r>
            <a:endParaRPr lang="en-US" sz="1800" dirty="0"/>
          </a:p>
          <a:p>
            <a:r>
              <a:rPr lang="en-US" sz="1800" dirty="0"/>
              <a:t>;; RETURNS: a world with a wall and a ball that knows about </a:t>
            </a:r>
          </a:p>
          <a:p>
            <a:r>
              <a:rPr lang="en-US" sz="1800" dirty="0"/>
              <a:t>;;  the wall.</a:t>
            </a:r>
          </a:p>
          <a:p>
            <a:r>
              <a:rPr lang="en-US" sz="1800" dirty="0"/>
              <a:t>(define (initial-world)</a:t>
            </a:r>
          </a:p>
          <a:p>
            <a:r>
              <a:rPr lang="en-US" sz="1800" dirty="0"/>
              <a:t>  (local</a:t>
            </a:r>
          </a:p>
          <a:p>
            <a:r>
              <a:rPr lang="en-US" sz="1800" dirty="0"/>
              <a:t>    ((define the-wall (new Wall%))</a:t>
            </a:r>
          </a:p>
          <a:p>
            <a:r>
              <a:rPr lang="en-US" sz="1800" dirty="0"/>
              <a:t>     (define the-ball (new Ball% [w the-wall])))</a:t>
            </a:r>
          </a:p>
          <a:p>
            <a:r>
              <a:rPr lang="en-US" sz="1800" dirty="0"/>
              <a:t>    (make-</a:t>
            </a:r>
            <a:r>
              <a:rPr lang="en-US" sz="1800" dirty="0" err="1"/>
              <a:t>sworld</a:t>
            </a:r>
            <a:endParaRPr lang="en-US" sz="1800" dirty="0"/>
          </a:p>
          <a:p>
            <a:r>
              <a:rPr lang="en-US" sz="1800" dirty="0"/>
              <a:t>     (list the-ball)</a:t>
            </a:r>
          </a:p>
          <a:p>
            <a:r>
              <a:rPr lang="en-US" sz="1800" dirty="0"/>
              <a:t>     (list the-wall))))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let's add methods to add new widgets to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First we add it to the interface </a:t>
            </a:r>
            <a:r>
              <a:rPr lang="en-US" dirty="0" err="1">
                <a:latin typeface="+mn-lt"/>
              </a:rPr>
              <a:t>SWorld</a:t>
            </a:r>
            <a:r>
              <a:rPr lang="en-US" dirty="0">
                <a:latin typeface="+mn-lt"/>
              </a:rPr>
              <a:t>&lt;%&gt; </a:t>
            </a:r>
            <a:r>
              <a:rPr lang="en-US" b="0" dirty="0">
                <a:latin typeface="+mn-lt"/>
              </a:rPr>
              <a:t>: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sz="1600" dirty="0"/>
              <a:t>   ; Widget -&gt; Void</a:t>
            </a:r>
          </a:p>
          <a:p>
            <a:r>
              <a:rPr lang="en-US" sz="1600" dirty="0"/>
              <a:t>   ; GIVEN: A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add-widget</a:t>
            </a:r>
          </a:p>
          <a:p>
            <a:endParaRPr lang="en-US" sz="1600" dirty="0"/>
          </a:p>
          <a:p>
            <a:r>
              <a:rPr lang="en-US" sz="1600" dirty="0"/>
              <a:t>   ; </a:t>
            </a:r>
            <a:r>
              <a:rPr lang="en-US" sz="1600" dirty="0" err="1"/>
              <a:t>SWidget</a:t>
            </a:r>
            <a:r>
              <a:rPr lang="en-US" sz="1600" dirty="0"/>
              <a:t> -&gt; Void</a:t>
            </a:r>
          </a:p>
          <a:p>
            <a:r>
              <a:rPr lang="en-US" sz="1600" dirty="0"/>
              <a:t>   ; GIVEN: A </a:t>
            </a:r>
            <a:r>
              <a:rPr lang="en-US" sz="1600" dirty="0" err="1"/>
              <a:t>stateful</a:t>
            </a:r>
            <a:r>
              <a:rPr lang="en-US" sz="1600" dirty="0"/>
              <a:t>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</a:t>
            </a:r>
            <a:r>
              <a:rPr lang="en-US" sz="1600" dirty="0" err="1"/>
              <a:t>stateful</a:t>
            </a:r>
            <a:r>
              <a:rPr lang="en-US" sz="1600" dirty="0"/>
              <a:t>-widget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the method definitions: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sz="1800" dirty="0"/>
              <a:t>(define/public (add-widget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objs</a:t>
            </a:r>
            <a:r>
              <a:rPr lang="en-US" sz="1800" dirty="0"/>
              <a:t> (cons w </a:t>
            </a:r>
            <a:r>
              <a:rPr lang="en-US" sz="1800" dirty="0" err="1"/>
              <a:t>objs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    (define/public (add-</a:t>
            </a:r>
            <a:r>
              <a:rPr lang="en-US" sz="1800" dirty="0" err="1"/>
              <a:t>stateful</a:t>
            </a:r>
            <a:r>
              <a:rPr lang="en-US" sz="1800" dirty="0"/>
              <a:t>-widget </a:t>
            </a:r>
            <a:r>
              <a:rPr lang="en-US" sz="1800" dirty="0" err="1"/>
              <a:t>sw</a:t>
            </a:r>
            <a:r>
              <a:rPr lang="en-US" sz="1800" dirty="0"/>
              <a:t>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sobjs</a:t>
            </a:r>
            <a:r>
              <a:rPr lang="en-US" sz="1800" dirty="0"/>
              <a:t> (cons </a:t>
            </a:r>
            <a:r>
              <a:rPr lang="en-US" sz="1800" dirty="0" err="1"/>
              <a:t>sw</a:t>
            </a:r>
            <a:r>
              <a:rPr lang="en-US" sz="1800" dirty="0"/>
              <a:t> </a:t>
            </a:r>
            <a:r>
              <a:rPr lang="en-US" sz="1800" dirty="0" err="1"/>
              <a:t>sobjs</a:t>
            </a:r>
            <a:r>
              <a:rPr lang="en-US" sz="1800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3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1397</Words>
  <Application>Microsoft Office PowerPoint</Application>
  <PresentationFormat>On-screen Show (4:3)</PresentationFormat>
  <Paragraphs>206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Generalizing this Design</vt:lpstr>
      <vt:lpstr>Problems with our design so far</vt:lpstr>
      <vt:lpstr>Solving this problem</vt:lpstr>
      <vt:lpstr>SWorld&lt;%&gt;</vt:lpstr>
      <vt:lpstr>SWorld%</vt:lpstr>
      <vt:lpstr>We need to modify our call to big-bang</vt:lpstr>
      <vt:lpstr>We still initialize the world in the same way</vt:lpstr>
      <vt:lpstr>Now let's add methods to add new widgets to the world</vt:lpstr>
      <vt:lpstr>And the method definitions:</vt:lpstr>
      <vt:lpstr>Now we can build a ball factory</vt:lpstr>
      <vt:lpstr>And let's initialize the system</vt:lpstr>
      <vt:lpstr>We just created a cyclic structure!</vt:lpstr>
      <vt:lpstr>Wasn't that fun?</vt:lpstr>
      <vt:lpstr>Key Points for Lesson 10.5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37</cp:revision>
  <dcterms:created xsi:type="dcterms:W3CDTF">2013-11-14T21:33:41Z</dcterms:created>
  <dcterms:modified xsi:type="dcterms:W3CDTF">2016-11-09T21:40:07Z</dcterms:modified>
</cp:coreProperties>
</file>