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43" r:id="rId22"/>
    <p:sldId id="444" r:id="rId23"/>
    <p:sldId id="44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102" d="100"/>
          <a:sy n="102" d="100"/>
        </p:scale>
        <p:origin x="11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2012-2015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94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do we know about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if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hi</a:t>
            </a:r>
            <a:r>
              <a:rPr lang="en-US" b="0" dirty="0">
                <a:latin typeface="+mn-lt"/>
              </a:rPr>
              <a:t>, then</a:t>
            </a:r>
          </a:p>
          <a:p>
            <a:r>
              <a:rPr lang="en-US" sz="2800" dirty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>
              <a:latin typeface="+mn-lt"/>
            </a:endParaRPr>
          </a:p>
          <a:p>
            <a:r>
              <a:rPr lang="en-US" sz="2800" dirty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SUM{f(j)|</a:t>
            </a:r>
            <a:r>
              <a:rPr lang="en-US" sz="2800" dirty="0" err="1"/>
              <a:t>i</a:t>
            </a:r>
            <a:r>
              <a:rPr lang="en-US" sz="2800" dirty="0"/>
              <a:t> ≤ j ≤ hi}</a:t>
            </a:r>
          </a:p>
          <a:p>
            <a:r>
              <a:rPr lang="en-US" sz="2800" dirty="0"/>
              <a:t>= (</a:t>
            </a:r>
            <a:r>
              <a:rPr lang="en-US" sz="2800" dirty="0" err="1"/>
              <a:t>sofar</a:t>
            </a:r>
            <a:r>
              <a:rPr lang="en-US" sz="2800" dirty="0"/>
              <a:t> + f(</a:t>
            </a:r>
            <a:r>
              <a:rPr lang="en-US" sz="2800" dirty="0" err="1"/>
              <a:t>i</a:t>
            </a:r>
            <a:r>
              <a:rPr lang="en-US" sz="2800" dirty="0"/>
              <a:t>))</a:t>
            </a:r>
          </a:p>
          <a:p>
            <a:r>
              <a:rPr lang="en-US" sz="2800" dirty="0"/>
              <a:t>    + SUM{f(j)|i+1 ≤ j ≤ hi}</a:t>
            </a:r>
          </a:p>
          <a:p>
            <a:r>
              <a:rPr lang="en-US" sz="2800" dirty="0"/>
              <a:t>= (generalized-function-sum</a:t>
            </a:r>
          </a:p>
          <a:p>
            <a:r>
              <a:rPr lang="en-US" sz="2800" dirty="0"/>
              <a:t>     (+ </a:t>
            </a:r>
            <a:r>
              <a:rPr lang="en-US" sz="2800" dirty="0" err="1"/>
              <a:t>i</a:t>
            </a:r>
            <a:r>
              <a:rPr lang="en-US" sz="2800" dirty="0"/>
              <a:t> 1) hi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/>
              <a:t>)) 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(f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out of the SUM</a:t>
            </a:r>
          </a:p>
        </p:txBody>
      </p:sp>
    </p:spTree>
    <p:extLst>
      <p:ext uri="{BB962C8B-B14F-4D97-AF65-F5344CB8AC3E}">
        <p14:creationId xmlns:p14="http://schemas.microsoft.com/office/powerpoint/2010/main" val="155918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now we can write the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If not done, recur on i+1.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(generalized-function-sum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at the recursive call?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halting measure: </a:t>
            </a:r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Termination reasoning:</a:t>
            </a:r>
          </a:p>
          <a:p>
            <a:pPr lvl="1"/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is non-negative, because of the invariant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i</a:t>
            </a:r>
            <a:r>
              <a:rPr lang="en-US" b="1" dirty="0"/>
              <a:t> ≤ hi</a:t>
            </a:r>
          </a:p>
          <a:p>
            <a:pPr lvl="1"/>
            <a:r>
              <a:rPr lang="en-US" b="1" dirty="0" err="1"/>
              <a:t>i</a:t>
            </a:r>
            <a:r>
              <a:rPr lang="en-US" dirty="0"/>
              <a:t> increases at every call, so </a:t>
            </a:r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decreases at every call.</a:t>
            </a:r>
          </a:p>
          <a:p>
            <a:r>
              <a:rPr lang="en-US" dirty="0"/>
              <a:t>So </a:t>
            </a:r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is a halting measure for generalized-function-sum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still need our original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(Nat 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lo and hi, and a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function f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WHERE: 	lo ≤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≤ j ≤ hi}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STRATEGY: call a more general function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(generalized-function-sum lo hi 0 f))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call </a:t>
            </a:r>
            <a:r>
              <a:rPr lang="en-US" b="1" dirty="0">
                <a:solidFill>
                  <a:schemeClr val="tx1"/>
                </a:solidFill>
              </a:rPr>
              <a:t>generalized-function-sum</a:t>
            </a:r>
            <a:r>
              <a:rPr lang="en-US" dirty="0">
                <a:solidFill>
                  <a:schemeClr val="tx1"/>
                </a:solidFill>
              </a:rPr>
              <a:t> with </a:t>
            </a: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6167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#2: Linear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(Nat -&gt; </a:t>
            </a:r>
            <a:r>
              <a:rPr lang="en-US" sz="2000" dirty="0" err="1"/>
              <a:t>Bool</a:t>
            </a:r>
            <a:r>
              <a:rPr lang="en-US" sz="2000" dirty="0"/>
              <a:t>) -&gt; </a:t>
            </a:r>
            <a:r>
              <a:rPr lang="en-US" sz="2000" dirty="0" err="1"/>
              <a:t>MaybeNat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2 natural numbers lo and hi,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and a predicate </a:t>
            </a:r>
            <a:r>
              <a:rPr lang="en-US" sz="2000" dirty="0" err="1"/>
              <a:t>pred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lo ≤ hi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satisfies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there is none.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EXAMPLES/TESTS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(begin-for-test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7 11 even?) 8)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(check-false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2 4 (lambda (n) (&gt; n 6)))))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>
                <a:solidFill>
                  <a:schemeClr val="tx1"/>
                </a:solidFill>
              </a:rPr>
              <a:t>{ j | lo ≤ 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261519"/>
            <a:ext cx="914400" cy="9294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7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trivial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(= lo hi), then [</a:t>
            </a:r>
            <a:r>
              <a:rPr lang="en-US" dirty="0" err="1"/>
              <a:t>lo,hi</a:t>
            </a:r>
            <a:r>
              <a:rPr lang="en-US" dirty="0"/>
              <a:t>) is empty, so the answer is false.</a:t>
            </a:r>
          </a:p>
          <a:p>
            <a:r>
              <a:rPr lang="en-US" dirty="0"/>
              <a:t>if (</a:t>
            </a:r>
            <a:r>
              <a:rPr lang="en-US" dirty="0" err="1"/>
              <a:t>pred</a:t>
            </a:r>
            <a:r>
              <a:rPr lang="en-US" dirty="0"/>
              <a:t> lo) is true, then lo is the smallest number in [</a:t>
            </a:r>
            <a:r>
              <a:rPr lang="en-US" dirty="0" err="1"/>
              <a:t>lo,hi</a:t>
            </a:r>
            <a:r>
              <a:rPr lang="en-US" dirty="0"/>
              <a:t>) that satisfies pred.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got so far?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???]))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non-trivial case?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false, then 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/>
              <a:t>pred</a:t>
            </a:r>
            <a:r>
              <a:rPr lang="en-US" dirty="0"/>
              <a:t> (if it exists) must be in </a:t>
            </a:r>
            <a:r>
              <a:rPr lang="en-US" b="1" dirty="0"/>
              <a:t>[lo+1, hi</a:t>
            </a:r>
            <a:r>
              <a:rPr lang="en-US" dirty="0"/>
              <a:t>).</a:t>
            </a:r>
          </a:p>
          <a:p>
            <a:r>
              <a:rPr lang="en-US" dirty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false,  then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(linear-search (+ lo 1) hi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;; STRATEGY: If more to search and not found, then recur </a:t>
            </a:r>
          </a:p>
          <a:p>
            <a:r>
              <a:rPr lang="en-US" sz="2000" dirty="0"/>
              <a:t>;; on (+ lo 1)</a:t>
            </a:r>
          </a:p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involve searching</a:t>
            </a:r>
          </a:p>
          <a:p>
            <a:r>
              <a:rPr lang="en-US" dirty="0"/>
              <a:t>General recursion is well-suited to search problems.</a:t>
            </a:r>
          </a:p>
          <a:p>
            <a:r>
              <a:rPr lang="en-US" dirty="0"/>
              <a:t>In this lesson, we'll talk about a simple case: linear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invariant tells us that </a:t>
            </a:r>
            <a:r>
              <a:rPr lang="en-US" b="1" dirty="0"/>
              <a:t>lo ≤ hi</a:t>
            </a:r>
            <a:r>
              <a:rPr lang="en-US" dirty="0"/>
              <a:t>, so </a:t>
            </a:r>
            <a:r>
              <a:rPr lang="en-US" b="1" dirty="0"/>
              <a:t>(- hi lo) </a:t>
            </a:r>
            <a:r>
              <a:rPr lang="en-US" dirty="0"/>
              <a:t>is a non-negative integer.</a:t>
            </a:r>
          </a:p>
          <a:p>
            <a:r>
              <a:rPr lang="en-US" dirty="0"/>
              <a:t>lo increases at every recursive call, so </a:t>
            </a:r>
            <a:r>
              <a:rPr lang="en-US" b="1" dirty="0"/>
              <a:t>(- hi lo) </a:t>
            </a:r>
            <a:r>
              <a:rPr lang="en-US" dirty="0"/>
              <a:t>decreases.</a:t>
            </a:r>
          </a:p>
          <a:p>
            <a:r>
              <a:rPr lang="en-US" dirty="0"/>
              <a:t>So </a:t>
            </a:r>
            <a:r>
              <a:rPr lang="en-US" b="1" dirty="0"/>
              <a:t>(- hi lo) </a:t>
            </a:r>
            <a:r>
              <a:rPr lang="en-US" dirty="0"/>
              <a:t>is our halting measure.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how generative recursion can deal with problems involving numerical values</a:t>
            </a:r>
          </a:p>
          <a:p>
            <a:r>
              <a:rPr lang="en-US" dirty="0"/>
              <a:t>We've seen how </a:t>
            </a:r>
            <a:r>
              <a:rPr lang="en-US"/>
              <a:t>context arguments and </a:t>
            </a:r>
            <a:r>
              <a:rPr lang="en-US" dirty="0"/>
              <a:t>invariants can help avoid recalculating expensive values</a:t>
            </a:r>
          </a:p>
          <a:p>
            <a:r>
              <a:rPr lang="en-US" dirty="0"/>
              <a:t>We've seen how invariants can be an invaluable aid in understanding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files 08-6-function-sum.rkt and 08-7-linear-search.rkt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/>
              <a:t>Use general recursion and invariants to solve simple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#1: function-sum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function-sum : </a:t>
            </a:r>
          </a:p>
          <a:p>
            <a:pPr>
              <a:spcBef>
                <a:spcPts val="0"/>
              </a:spcBef>
            </a:pPr>
            <a:r>
              <a:rPr lang="en-US" dirty="0"/>
              <a:t>  Nat </a:t>
            </a:r>
            <a:r>
              <a:rPr lang="en-US" dirty="0" err="1"/>
              <a:t>Nat</a:t>
            </a:r>
            <a:r>
              <a:rPr lang="en-US" dirty="0"/>
              <a:t> (Nat -&gt; Number) </a:t>
            </a:r>
          </a:p>
          <a:p>
            <a:pPr>
              <a:spcBef>
                <a:spcPts val="0"/>
              </a:spcBef>
            </a:pPr>
            <a:r>
              <a:rPr lang="en-US" dirty="0"/>
              <a:t>  -&gt; Number</a:t>
            </a:r>
          </a:p>
          <a:p>
            <a:pPr>
              <a:spcBef>
                <a:spcPts val="0"/>
              </a:spcBef>
            </a:pPr>
            <a:r>
              <a:rPr lang="en-US" dirty="0"/>
              <a:t>GIVEN: natural numbers lo ≤ hi and a function f,</a:t>
            </a:r>
          </a:p>
          <a:p>
            <a:pPr>
              <a:spcBef>
                <a:spcPts val="0"/>
              </a:spcBef>
            </a:pPr>
            <a:r>
              <a:rPr lang="en-US" dirty="0"/>
              <a:t>RETURNS: SUM{f(j) | lo ≤ j ≤ hi}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(begin-for-test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(function-sum 1 3 (lambda (j) j))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(+ 1 2 3))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(function-sum 1 3 (lambda (j) (+ j 10)))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(+ 11 12 13)))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generalize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compute, we will have computed the sum of some of the values.  Let's call that sum </a:t>
            </a:r>
            <a:r>
              <a:rPr lang="en-US" b="1" dirty="0" err="1"/>
              <a:t>sofar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this picture as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</a:t>
            </a:r>
            <a:r>
              <a:rPr lang="en-US" dirty="0">
                <a:solidFill>
                  <a:schemeClr val="tx1"/>
                </a:solidFill>
              </a:rPr>
              <a:t>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b="1" dirty="0">
                <a:solidFill>
                  <a:schemeClr val="tx1"/>
                </a:solidFill>
              </a:rPr>
              <a:t> + SUM{f(j)|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≤ j ≤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function of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hi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Contract, Purpose Statement, and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generalized-function-sum 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(Nat -&gt; Number) -&gt; Number</a:t>
            </a:r>
          </a:p>
          <a:p>
            <a:r>
              <a:rPr lang="en-US" dirty="0"/>
              <a:t>;; GIVEN: natural numbers </a:t>
            </a:r>
            <a:r>
              <a:rPr lang="en-US" dirty="0" err="1"/>
              <a:t>i</a:t>
            </a:r>
            <a:r>
              <a:rPr lang="en-US" dirty="0"/>
              <a:t> and hi, a number </a:t>
            </a:r>
            <a:r>
              <a:rPr lang="en-US" dirty="0" err="1"/>
              <a:t>sofar</a:t>
            </a:r>
            <a:r>
              <a:rPr lang="en-US" dirty="0"/>
              <a:t>, </a:t>
            </a:r>
          </a:p>
          <a:p>
            <a:r>
              <a:rPr lang="en-US" dirty="0"/>
              <a:t>;;  and a function f,</a:t>
            </a:r>
          </a:p>
          <a:p>
            <a:r>
              <a:rPr lang="en-US" dirty="0"/>
              <a:t>;; WHERE: </a:t>
            </a:r>
            <a:r>
              <a:rPr lang="en-US" dirty="0" err="1"/>
              <a:t>i</a:t>
            </a:r>
            <a:r>
              <a:rPr lang="en-US" dirty="0"/>
              <a:t> ≤ hi</a:t>
            </a:r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≤ j ≤ 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/>
              <a:t>(begin-for-test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(generalized-function-sum 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(generalized-function-sum 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know about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if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hi</a:t>
            </a:r>
            <a:r>
              <a:rPr lang="en-US" b="0" dirty="0">
                <a:latin typeface="+mn-lt"/>
              </a:rPr>
              <a:t>, then </a:t>
            </a:r>
          </a:p>
          <a:p>
            <a:r>
              <a:rPr lang="en-US" sz="2800" dirty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</a:p>
          <a:p>
            <a:r>
              <a:rPr lang="en-US" sz="2800" dirty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SUM{f(j)|</a:t>
            </a:r>
            <a:r>
              <a:rPr lang="en-US" sz="2800" dirty="0" err="1"/>
              <a:t>i</a:t>
            </a:r>
            <a:r>
              <a:rPr lang="en-US" sz="2800" dirty="0"/>
              <a:t> ≤ j ≤ hi}</a:t>
            </a:r>
          </a:p>
          <a:p>
            <a:r>
              <a:rPr lang="en-US" sz="2800" dirty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SUM{f(j)|hi ≤ j ≤ hi}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/>
              <a:t>))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13494</TotalTime>
  <Words>1255</Words>
  <Application>Microsoft Office PowerPoint</Application>
  <PresentationFormat>On-screen Show (4:3)</PresentationFormat>
  <Paragraphs>200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Linear Search</vt:lpstr>
      <vt:lpstr>Introduction</vt:lpstr>
      <vt:lpstr>Learning Objectives</vt:lpstr>
      <vt:lpstr>Example #1: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 #2: Linear Search</vt:lpstr>
      <vt:lpstr>What are the trivial cases?</vt:lpstr>
      <vt:lpstr>What have we got so far?</vt:lpstr>
      <vt:lpstr>What's the non-trivial case?</vt:lpstr>
      <vt:lpstr>Function Definition</vt:lpstr>
      <vt:lpstr>What's the halting measure?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175</cp:revision>
  <dcterms:created xsi:type="dcterms:W3CDTF">2010-06-24T16:22:15Z</dcterms:created>
  <dcterms:modified xsi:type="dcterms:W3CDTF">2016-11-09T22:01:14Z</dcterms:modified>
</cp:coreProperties>
</file>