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67" r:id="rId3"/>
    <p:sldId id="40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382" r:id="rId14"/>
    <p:sldId id="407" r:id="rId15"/>
    <p:sldId id="408" r:id="rId16"/>
    <p:sldId id="410" r:id="rId17"/>
    <p:sldId id="409" r:id="rId18"/>
    <p:sldId id="411" r:id="rId19"/>
    <p:sldId id="412" r:id="rId20"/>
    <p:sldId id="385" r:id="rId21"/>
    <p:sldId id="414" r:id="rId22"/>
    <p:sldId id="394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92010" autoAdjust="0"/>
  </p:normalViewPr>
  <p:slideViewPr>
    <p:cSldViewPr snapToGrid="0" snapToObjects="1">
      <p:cViewPr varScale="1">
        <p:scale>
          <a:sx n="101" d="100"/>
          <a:sy n="101" d="100"/>
        </p:scale>
        <p:origin x="1242" y="102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928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three of these implementations have the SAME observable behavior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combination of scenarios and observations can tell them apart!</a:t>
            </a:r>
          </a:p>
          <a:p>
            <a:r>
              <a:rPr lang="en-US" dirty="0"/>
              <a:t>If these are the only methods and observations we have on these objects, then we don't care which implementation we use– they will behave the same in any program.</a:t>
            </a:r>
          </a:p>
          <a:p>
            <a:r>
              <a:rPr lang="en-US" dirty="0"/>
              <a:t>We could even write something like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random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(define (new-robot)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</a:t>
            </a:r>
            <a:r>
              <a:rPr lang="en-US" dirty="0" err="1"/>
              <a:t>i</a:t>
            </a:r>
            <a:r>
              <a:rPr lang="en-US" dirty="0"/>
              <a:t> (random 3)))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0) (new Robot1%)]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1) (new Robot2%)]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2) (new Robot3%)]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3) (new Robot4%)))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1371" y="1527657"/>
            <a:ext cx="3282846" cy="89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Returns a random number between 0 and 3</a:t>
            </a:r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>
            <a:off x="5216893" y="2427067"/>
            <a:ext cx="1955901" cy="537514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565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and Interfaces (again)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move-right-by-distance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: </a:t>
            </a:r>
            <a:r>
              <a:rPr lang="en-US" sz="2400" dirty="0" err="1"/>
              <a:t>StupidRobot</a:t>
            </a:r>
            <a:r>
              <a:rPr lang="en-US" sz="2400" dirty="0"/>
              <a:t> </a:t>
            </a:r>
            <a:r>
              <a:rPr lang="en-US" sz="2400" dirty="0" err="1"/>
              <a:t>NonNegInt</a:t>
            </a:r>
            <a:r>
              <a:rPr lang="en-US" sz="2400" dirty="0"/>
              <a:t> -&gt; </a:t>
            </a:r>
            <a:r>
              <a:rPr lang="en-US" sz="2400" dirty="0" err="1"/>
              <a:t>StupidRobot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(move-right-by-distance r n)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[(zero? n) r]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 (move-right-by-distance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(send r move-right)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(- n 1)]))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851" y="4930233"/>
            <a:ext cx="361665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This works with ANY object </a:t>
            </a:r>
            <a:r>
              <a:rPr lang="en-US" sz="2400"/>
              <a:t>whose class </a:t>
            </a:r>
            <a:r>
              <a:rPr lang="en-US" sz="2400" dirty="0"/>
              <a:t>implements </a:t>
            </a:r>
            <a:r>
              <a:rPr lang="en-US" sz="2400" dirty="0" err="1"/>
              <a:t>StupidRobot</a:t>
            </a:r>
            <a:r>
              <a:rPr lang="en-US" sz="2400" dirty="0"/>
              <a:t>&lt;%&gt;.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6257" y="4918728"/>
            <a:ext cx="446054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Contracts should be in terms of interfaces, not classes.</a:t>
            </a:r>
          </a:p>
        </p:txBody>
      </p:sp>
    </p:spTree>
    <p:extLst>
      <p:ext uri="{BB962C8B-B14F-4D97-AF65-F5344CB8AC3E}">
        <p14:creationId xmlns:p14="http://schemas.microsoft.com/office/powerpoint/2010/main" val="405106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need to change the way we write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tests should work with any implementation of </a:t>
            </a:r>
            <a:r>
              <a:rPr lang="en-US" dirty="0" err="1"/>
              <a:t>StupidRobot</a:t>
            </a:r>
            <a:r>
              <a:rPr lang="en-US" dirty="0"/>
              <a:t>&lt;%&gt; .</a:t>
            </a:r>
          </a:p>
          <a:p>
            <a:r>
              <a:rPr lang="en-US" dirty="0"/>
              <a:t>We construct a scenario,  in which we create some objects, send them some messages, and see what the observables are.</a:t>
            </a:r>
          </a:p>
          <a:p>
            <a:r>
              <a:rPr lang="en-US" dirty="0"/>
              <a:t>The tests talk only through the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r0 (new-robot))</a:t>
            </a:r>
          </a:p>
          <a:p>
            <a:r>
              <a:rPr lang="en-US" dirty="0"/>
              <a:t>     ;; move r0 right twice</a:t>
            </a:r>
          </a:p>
          <a:p>
            <a:r>
              <a:rPr lang="en-US" dirty="0"/>
              <a:t>     (define r1 (send (send r0 move-right) move-right)))</a:t>
            </a:r>
          </a:p>
          <a:p>
            <a:r>
              <a:rPr lang="en-US" dirty="0"/>
              <a:t>    ;; get-</a:t>
            </a:r>
            <a:r>
              <a:rPr lang="en-US" dirty="0" err="1"/>
              <a:t>pos</a:t>
            </a:r>
            <a:r>
              <a:rPr lang="en-US" dirty="0"/>
              <a:t> should then return 2</a:t>
            </a:r>
          </a:p>
          <a:p>
            <a:r>
              <a:rPr lang="en-US" dirty="0"/>
              <a:t>    (check-equal?</a:t>
            </a:r>
          </a:p>
          <a:p>
            <a:r>
              <a:rPr lang="en-US" dirty="0"/>
              <a:t>      (send r1 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2)))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r0 (new-robot))</a:t>
            </a:r>
          </a:p>
          <a:p>
            <a:r>
              <a:rPr lang="en-US" dirty="0"/>
              <a:t>     (define r1 (move-right-by-distance r0 3)))</a:t>
            </a:r>
          </a:p>
          <a:p>
            <a:r>
              <a:rPr lang="en-US" dirty="0"/>
              <a:t>    (check-equal?</a:t>
            </a:r>
          </a:p>
          <a:p>
            <a:r>
              <a:rPr lang="en-US" dirty="0"/>
              <a:t>      (send r1 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3)))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in the problem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our problem sets, we've required you to provide just enough observables so that our automated testing routines can see if you've solved the problem.</a:t>
            </a:r>
          </a:p>
          <a:p>
            <a:r>
              <a:rPr lang="en-US" dirty="0"/>
              <a:t>In a test, we create a scenario and then check the observables of the final state.</a:t>
            </a:r>
          </a:p>
          <a:p>
            <a:r>
              <a:rPr lang="en-US" dirty="0"/>
              <a:t>The set of observables in the problem set is purposely minimal, in order to give you the maximum freedom in implementing the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may need to add some observables for debugging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set of observer methods in the problem sets is purposely minimal, in order to give you the maximum freedom in implementing the objects.</a:t>
            </a:r>
          </a:p>
          <a:p>
            <a:r>
              <a:rPr lang="en-US" dirty="0"/>
              <a:t>You may need to add some observation methods for your own testing and debugging, so you can see what is going on inside your objects.</a:t>
            </a:r>
          </a:p>
          <a:p>
            <a:r>
              <a:rPr lang="en-US" dirty="0"/>
              <a:t>That's ok, but give them names like </a:t>
            </a:r>
            <a:r>
              <a:rPr lang="en-US" b="1" dirty="0" err="1"/>
              <a:t>for-test:whatever</a:t>
            </a:r>
            <a:r>
              <a:rPr lang="en-US" b="1" dirty="0"/>
              <a:t> </a:t>
            </a:r>
            <a:r>
              <a:rPr lang="en-US" dirty="0"/>
              <a:t>and do NOT use them for any other purpose.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scenario using a test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(define w1 (make-world 5))</a:t>
            </a:r>
          </a:p>
          <a:p>
            <a:r>
              <a:rPr lang="en-US" sz="2800" dirty="0"/>
              <a:t>(define w2 (send w1 on-key "n"))</a:t>
            </a:r>
          </a:p>
          <a:p>
            <a:r>
              <a:rPr lang="en-US" sz="2800" dirty="0"/>
              <a:t>(define w3 (send w2 on-key "n"))</a:t>
            </a:r>
          </a:p>
          <a:p>
            <a:r>
              <a:rPr lang="en-US" sz="2800" dirty="0"/>
              <a:t>...</a:t>
            </a:r>
          </a:p>
          <a:p>
            <a:r>
              <a:rPr lang="en-US" sz="2800" dirty="0"/>
              <a:t>(check-equal?</a:t>
            </a:r>
          </a:p>
          <a:p>
            <a:r>
              <a:rPr lang="en-US" sz="2800" dirty="0"/>
              <a:t>   (length </a:t>
            </a:r>
          </a:p>
          <a:p>
            <a:r>
              <a:rPr lang="en-US" sz="2800" dirty="0"/>
              <a:t>    (send w3 </a:t>
            </a:r>
            <a:r>
              <a:rPr lang="en-US" sz="2800"/>
              <a:t>for-test:rectangles</a:t>
            </a:r>
            <a:r>
              <a:rPr lang="en-US" sz="2800" dirty="0"/>
              <a:t>))</a:t>
            </a:r>
          </a:p>
          <a:p>
            <a:r>
              <a:rPr lang="en-US" sz="2800" dirty="0"/>
              <a:t>    2</a:t>
            </a:r>
          </a:p>
          <a:p>
            <a:r>
              <a:rPr lang="en-US" sz="2800" dirty="0"/>
              <a:t>   "After 2 'n's, there should be two rectangles")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53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can’t use </a:t>
            </a:r>
            <a:r>
              <a:rPr lang="en-US" b="1" dirty="0"/>
              <a:t>equal?</a:t>
            </a:r>
            <a:r>
              <a:rPr lang="en-US" dirty="0"/>
              <a:t> 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Racket, </a:t>
            </a:r>
            <a:r>
              <a:rPr lang="en-US" b="1" dirty="0"/>
              <a:t>equal? </a:t>
            </a:r>
            <a:r>
              <a:rPr lang="en-US" dirty="0"/>
              <a:t>on objects measures  whether  its arguments are the </a:t>
            </a:r>
            <a:r>
              <a:rPr lang="en-US" i="1" dirty="0"/>
              <a:t>same</a:t>
            </a:r>
            <a:r>
              <a:rPr lang="en-US" dirty="0"/>
              <a:t> object.</a:t>
            </a:r>
          </a:p>
          <a:p>
            <a:r>
              <a:rPr lang="en-US" dirty="0"/>
              <a:t>In Racket, you can have two different objects with exactly the same values in the fields.</a:t>
            </a:r>
          </a:p>
          <a:p>
            <a:r>
              <a:rPr lang="en-US" dirty="0"/>
              <a:t>We say that objects </a:t>
            </a:r>
            <a:r>
              <a:rPr lang="en-US" i="1" dirty="0"/>
              <a:t>have identity</a:t>
            </a:r>
            <a:r>
              <a:rPr lang="en-US" dirty="0"/>
              <a:t>.</a:t>
            </a:r>
          </a:p>
          <a:p>
            <a:r>
              <a:rPr lang="en-US" dirty="0"/>
              <a:t>This will make more sense next week.</a:t>
            </a:r>
          </a:p>
          <a:p>
            <a:r>
              <a:rPr lang="en-US" dirty="0"/>
              <a:t>In the meantime,  here’s an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object identity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(let ((r1 (new-robot)))</a:t>
            </a:r>
          </a:p>
          <a:p>
            <a:r>
              <a:rPr lang="en-US" dirty="0"/>
              <a:t>  (equal? r1 r1))        </a:t>
            </a:r>
            <a:r>
              <a:rPr lang="en-US" dirty="0">
                <a:sym typeface="Wingdings" panose="05000000000000000000" pitchFamily="2" charset="2"/>
              </a:rPr>
              <a:t> true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(let ((r1 (new-robot)))</a:t>
            </a:r>
          </a:p>
          <a:p>
            <a:r>
              <a:rPr lang="en-US" dirty="0"/>
              <a:t>  (let ((r2 r1))</a:t>
            </a:r>
          </a:p>
          <a:p>
            <a:r>
              <a:rPr lang="en-US" dirty="0"/>
              <a:t>    (equal? r1 r2)))     </a:t>
            </a:r>
            <a:r>
              <a:rPr lang="en-US" dirty="0">
                <a:sym typeface="Wingdings" panose="05000000000000000000" pitchFamily="2" charset="2"/>
              </a:rPr>
              <a:t> true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(let ((r1 (new Robot1%))</a:t>
            </a:r>
          </a:p>
          <a:p>
            <a:r>
              <a:rPr lang="en-US" dirty="0"/>
              <a:t>      (r2 (new Robot1%)))</a:t>
            </a:r>
          </a:p>
          <a:p>
            <a:r>
              <a:rPr lang="en-US" dirty="0"/>
              <a:t>  (equal? r1 r2))        </a:t>
            </a:r>
            <a:r>
              <a:rPr lang="en-US" dirty="0">
                <a:sym typeface="Wingdings" panose="05000000000000000000" pitchFamily="2" charset="2"/>
              </a:rPr>
              <a:t>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only test </a:t>
            </a:r>
            <a:r>
              <a:rPr lang="en-US" i="1" dirty="0"/>
              <a:t>observable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observables are not fields</a:t>
            </a:r>
          </a:p>
          <a:p>
            <a:pPr lvl="1"/>
            <a:r>
              <a:rPr lang="en-US" dirty="0"/>
              <a:t>fields are not observable in general</a:t>
            </a:r>
          </a:p>
          <a:p>
            <a:r>
              <a:rPr lang="en-US" dirty="0"/>
              <a:t>We need to decide what properties are important, and test those.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equal?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Luckily, most of the time we can avoid this.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we’re not interested in whether we have the same object.  </a:t>
            </a:r>
          </a:p>
          <a:p>
            <a:r>
              <a:rPr lang="en-US" dirty="0"/>
              <a:t>We just care that our new object has the right observable properties.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only test observable behavior</a:t>
            </a:r>
          </a:p>
          <a:p>
            <a:pPr lvl="1"/>
            <a:r>
              <a:rPr lang="en-US" dirty="0"/>
              <a:t>observables are not fields</a:t>
            </a:r>
          </a:p>
          <a:p>
            <a:r>
              <a:rPr lang="en-US" dirty="0"/>
              <a:t>We need to decide what properties are important, and test those.</a:t>
            </a:r>
          </a:p>
          <a:p>
            <a:pPr lvl="1"/>
            <a:r>
              <a:rPr lang="en-US" dirty="0"/>
              <a:t>problem set will specify the interfaces  that our tests rely on.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equal?</a:t>
            </a:r>
          </a:p>
          <a:p>
            <a:pPr lvl="1"/>
            <a:r>
              <a:rPr lang="en-US" dirty="0"/>
              <a:t>test by creating scenarios and checking whether your objects have the right properties afterwards.</a:t>
            </a:r>
          </a:p>
          <a:p>
            <a:pPr lvl="1"/>
            <a:r>
              <a:rPr lang="en-US" dirty="0"/>
              <a:t>ok to add </a:t>
            </a:r>
            <a:r>
              <a:rPr lang="en-US" b="1" dirty="0"/>
              <a:t>for-test: </a:t>
            </a:r>
            <a:r>
              <a:rPr lang="en-US" dirty="0"/>
              <a:t>methods, but only for debugging.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/>
              <a:t>example 09-4-testing.rkt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really simple interface: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StupidRobot</a:t>
            </a:r>
            <a:r>
              <a:rPr lang="en-US" b="1" dirty="0"/>
              <a:t>&lt;%&gt;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StupidRobot</a:t>
            </a:r>
            <a:r>
              <a:rPr lang="en-US" dirty="0"/>
              <a:t> is an object of any class that implements</a:t>
            </a:r>
          </a:p>
          <a:p>
            <a:r>
              <a:rPr lang="en-US" dirty="0"/>
              <a:t>;;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endParaRPr lang="en-US" dirty="0"/>
          </a:p>
          <a:p>
            <a:r>
              <a:rPr lang="en-US" dirty="0"/>
              <a:t>;; Interpretation: A </a:t>
            </a:r>
            <a:r>
              <a:rPr lang="en-US" dirty="0" err="1"/>
              <a:t>StupidRobot</a:t>
            </a:r>
            <a:r>
              <a:rPr lang="en-US" dirty="0"/>
              <a:t> represents a robot moving along a</a:t>
            </a:r>
          </a:p>
          <a:p>
            <a:r>
              <a:rPr lang="en-US" dirty="0"/>
              <a:t>;; one-dimensional line, starting at position 0.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a new </a:t>
            </a:r>
            <a:r>
              <a:rPr lang="en-US" dirty="0" err="1"/>
              <a:t>StupidRobot</a:t>
            </a:r>
            <a:r>
              <a:rPr lang="en-US" dirty="0"/>
              <a:t> is required to start at position 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endParaRPr lang="en-US" dirty="0"/>
          </a:p>
          <a:p>
            <a:r>
              <a:rPr lang="en-US" dirty="0"/>
              <a:t>    ;; RETURNS: a Robot just like this one, except moved one </a:t>
            </a:r>
          </a:p>
          <a:p>
            <a:r>
              <a:rPr lang="en-US" dirty="0"/>
              <a:t>    ;; position to 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this 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9234" y="5389123"/>
            <a:ext cx="3307404" cy="73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only observable is the position of the robot.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1935805" y="5193438"/>
            <a:ext cx="1663429" cy="5642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638925" y="2609850"/>
            <a:ext cx="2409825" cy="142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All </a:t>
            </a:r>
            <a:r>
              <a:rPr lang="en-US" sz="1600" dirty="0" err="1">
                <a:solidFill>
                  <a:schemeClr val="tx1"/>
                </a:solidFill>
              </a:rPr>
              <a:t>StupidRobots</a:t>
            </a:r>
            <a:r>
              <a:rPr lang="en-US" sz="1600" dirty="0">
                <a:solidFill>
                  <a:schemeClr val="tx1"/>
                </a:solidFill>
              </a:rPr>
              <a:t> must obey this additional condition (an invariant!) so we mention it here in the interface</a:t>
            </a: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6257925" y="3324225"/>
            <a:ext cx="381000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and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3545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latin typeface="+mn-lt"/>
              </a:rPr>
              <a:t>If we have a correct implementation of </a:t>
            </a:r>
            <a:r>
              <a:rPr lang="en-US" dirty="0" err="1">
                <a:latin typeface="+mn-lt"/>
              </a:rPr>
              <a:t>StupidRobot</a:t>
            </a:r>
            <a:r>
              <a:rPr lang="en-US" dirty="0">
                <a:latin typeface="+mn-lt"/>
              </a:rPr>
              <a:t>&lt;%&gt;</a:t>
            </a:r>
            <a:r>
              <a:rPr lang="en-US" b="0" dirty="0">
                <a:latin typeface="+mn-lt"/>
              </a:rPr>
              <a:t>, the following test should pass:</a:t>
            </a:r>
          </a:p>
          <a:p>
            <a:pPr>
              <a:spcBef>
                <a:spcPts val="0"/>
              </a:spcBef>
            </a:pPr>
            <a:endParaRPr lang="en-US" b="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200" dirty="0"/>
              <a:t>(local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((define r0 ..a new </a:t>
            </a:r>
            <a:r>
              <a:rPr lang="en-US" sz="2200" dirty="0" err="1"/>
              <a:t>StupidRobot</a:t>
            </a:r>
            <a:r>
              <a:rPr lang="en-US" sz="2200" dirty="0"/>
              <a:t>&lt;%&gt;..)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;; move r0 right twice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(define r1 (send (send r0 move-right) move-right)))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;; get-</a:t>
            </a:r>
            <a:r>
              <a:rPr lang="en-US" sz="2200" dirty="0" err="1"/>
              <a:t>pos</a:t>
            </a:r>
            <a:r>
              <a:rPr lang="en-US" sz="2200" dirty="0"/>
              <a:t> should then return 2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(check-equal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(send r1 get-</a:t>
            </a:r>
            <a:r>
              <a:rPr lang="en-US" sz="2200" dirty="0" err="1"/>
              <a:t>pos</a:t>
            </a:r>
            <a:r>
              <a:rPr lang="en-US" sz="2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2))</a:t>
            </a:r>
          </a:p>
        </p:txBody>
      </p:sp>
    </p:spTree>
    <p:extLst>
      <p:ext uri="{BB962C8B-B14F-4D97-AF65-F5344CB8AC3E}">
        <p14:creationId xmlns:p14="http://schemas.microsoft.com/office/powerpoint/2010/main" val="160007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"obvious"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Constructor Template for Robot1%</a:t>
            </a:r>
          </a:p>
          <a:p>
            <a:r>
              <a:rPr lang="en-US" dirty="0"/>
              <a:t>;; (new Robot1% [x </a:t>
            </a:r>
            <a:r>
              <a:rPr lang="en-US" dirty="0" err="1"/>
              <a:t>NonNegInt</a:t>
            </a:r>
            <a:r>
              <a:rPr lang="en-US" dirty="0"/>
              <a:t>])</a:t>
            </a:r>
          </a:p>
          <a:p>
            <a:r>
              <a:rPr lang="en-US" dirty="0"/>
              <a:t>;; x is optional; default is 0</a:t>
            </a:r>
          </a:p>
          <a:p>
            <a:endParaRPr lang="en-US" dirty="0"/>
          </a:p>
          <a:p>
            <a:r>
              <a:rPr lang="en-US" dirty="0"/>
              <a:t>(define Robot1%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0])  </a:t>
            </a:r>
          </a:p>
          <a:p>
            <a:r>
              <a:rPr lang="en-US" dirty="0"/>
              <a:t> 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Robot1% [x (+ x 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3949" y="5476639"/>
            <a:ext cx="3287949" cy="72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for the field name is arbitrary.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1438275" y="5476639"/>
            <a:ext cx="855674" cy="36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1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could name fields anything you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Constructor Template for Robot2%</a:t>
            </a:r>
          </a:p>
          <a:p>
            <a:r>
              <a:rPr lang="en-US" dirty="0"/>
              <a:t>;; (new Robot2% [</a:t>
            </a:r>
            <a:r>
              <a:rPr lang="en-US" dirty="0" err="1"/>
              <a:t>blerch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])</a:t>
            </a:r>
          </a:p>
          <a:p>
            <a:r>
              <a:rPr lang="en-US" dirty="0"/>
              <a:t>;; </a:t>
            </a:r>
            <a:r>
              <a:rPr lang="en-US" dirty="0" err="1"/>
              <a:t>blerch</a:t>
            </a:r>
            <a:r>
              <a:rPr lang="en-US" dirty="0"/>
              <a:t> is optional; default is 0</a:t>
            </a:r>
          </a:p>
          <a:p>
            <a:endParaRPr lang="en-US" dirty="0"/>
          </a:p>
          <a:p>
            <a:r>
              <a:rPr lang="en-US" dirty="0"/>
              <a:t>(define Robot2%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</a:t>
            </a:r>
            <a:r>
              <a:rPr lang="en-US" dirty="0" err="1"/>
              <a:t>blerch</a:t>
            </a:r>
            <a:r>
              <a:rPr lang="en-US" dirty="0"/>
              <a:t> 0])  </a:t>
            </a:r>
          </a:p>
          <a:p>
            <a:r>
              <a:rPr lang="en-US" dirty="0"/>
              <a:t> 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Robot2% [</a:t>
            </a:r>
            <a:r>
              <a:rPr lang="en-US" dirty="0" err="1"/>
              <a:t>blerch</a:t>
            </a:r>
            <a:r>
              <a:rPr lang="en-US" dirty="0"/>
              <a:t> (+ </a:t>
            </a:r>
            <a:r>
              <a:rPr lang="en-US" dirty="0" err="1"/>
              <a:t>blerch</a:t>
            </a:r>
            <a:r>
              <a:rPr lang="en-US" dirty="0"/>
              <a:t> 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FF0000"/>
                </a:solidFill>
              </a:rPr>
              <a:t>blerch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1420" y="4474191"/>
            <a:ext cx="3287949" cy="19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for the field name was arbitrary.  We could have named it anything we wanted, so long as we gave it a proper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09731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could have done it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Constructor Template for Robot3%</a:t>
            </a:r>
          </a:p>
          <a:p>
            <a:r>
              <a:rPr lang="en-US" dirty="0"/>
              <a:t>;; (new Robot3% [y </a:t>
            </a:r>
            <a:r>
              <a:rPr lang="en-US" dirty="0" err="1"/>
              <a:t>NonNegInt</a:t>
            </a:r>
            <a:r>
              <a:rPr lang="en-US" dirty="0"/>
              <a:t>])</a:t>
            </a:r>
          </a:p>
          <a:p>
            <a:r>
              <a:rPr lang="en-US" dirty="0"/>
              <a:t>;; y is the negative of the position of the robot</a:t>
            </a:r>
          </a:p>
          <a:p>
            <a:r>
              <a:rPr lang="en-US" dirty="0"/>
              <a:t>;; y is optional; default is 0</a:t>
            </a:r>
          </a:p>
          <a:p>
            <a:endParaRPr lang="en-US" dirty="0"/>
          </a:p>
          <a:p>
            <a:r>
              <a:rPr lang="en-US" dirty="0"/>
              <a:t>(define Robot3%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0])   </a:t>
            </a:r>
          </a:p>
          <a:p>
            <a:r>
              <a:rPr lang="en-US" dirty="0"/>
              <a:t>    ;; </a:t>
            </a:r>
            <a:r>
              <a:rPr lang="en-US" dirty="0" err="1"/>
              <a:t>interp</a:t>
            </a:r>
            <a:r>
              <a:rPr lang="en-US" dirty="0"/>
              <a:t>: the </a:t>
            </a:r>
            <a:r>
              <a:rPr lang="en-US" i="1" dirty="0">
                <a:solidFill>
                  <a:srgbClr val="FF0000"/>
                </a:solidFill>
              </a:rPr>
              <a:t>negative</a:t>
            </a:r>
            <a:r>
              <a:rPr lang="en-US" dirty="0"/>
              <a:t> of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Robot3% [y (- y 1)]))</a:t>
            </a:r>
          </a:p>
          <a:p>
            <a:endParaRPr lang="en-US" dirty="0"/>
          </a:p>
          <a:p>
            <a:r>
              <a:rPr lang="en-US" dirty="0"/>
              <a:t>    ;; RETURNS: the x-position of the robot</a:t>
            </a:r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(- y)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748" y="5265020"/>
            <a:ext cx="383085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Here the observable is </a:t>
            </a:r>
            <a:r>
              <a:rPr lang="en-US" i="1" dirty="0"/>
              <a:t>not</a:t>
            </a:r>
            <a:r>
              <a:rPr lang="en-US" dirty="0"/>
              <a:t> the value of any field.  The observation method translates the field value into the external value of the observable.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2156346" y="5377218"/>
            <a:ext cx="2319402" cy="487967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9986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 we could have done it very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814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Constructor Template for Robot4%: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(new Robot4% [y </a:t>
            </a:r>
            <a:r>
              <a:rPr lang="en-US" sz="1400" dirty="0" err="1"/>
              <a:t>ListOfRacketValue</a:t>
            </a:r>
            <a:r>
              <a:rPr lang="en-US" sz="1400" dirty="0"/>
              <a:t>])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x is any Racket list whose length is equal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to the position of the robot.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x is optional; default is 0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(define Robot4%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(class* object% (</a:t>
            </a:r>
            <a:r>
              <a:rPr lang="en-US" sz="1400" dirty="0" err="1"/>
              <a:t>StupidRobot</a:t>
            </a:r>
            <a:r>
              <a:rPr lang="en-US" sz="1400" dirty="0"/>
              <a:t>&lt;%&gt;)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[x empty])  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</a:t>
            </a:r>
            <a:r>
              <a:rPr lang="en-US" sz="1400" dirty="0" err="1"/>
              <a:t>Interp</a:t>
            </a:r>
            <a:r>
              <a:rPr lang="en-US" sz="1400" dirty="0"/>
              <a:t>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a list whose length is equal to the position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of the robot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(define/public (move-right)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(new Robot4% [x (cons 99 x)]))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;; RETURNS: the x-position of the robot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(define/public (get-</a:t>
            </a:r>
            <a:r>
              <a:rPr lang="en-US" sz="1400" dirty="0" err="1"/>
              <a:t>pos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</a:t>
            </a:r>
            <a:r>
              <a:rPr lang="en-US" sz="1400" dirty="0">
                <a:solidFill>
                  <a:srgbClr val="FF0000"/>
                </a:solidFill>
              </a:rPr>
              <a:t>(length x)</a:t>
            </a:r>
            <a:r>
              <a:rPr lang="en-US" sz="1400" dirty="0"/>
              <a:t>) 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41219" y="1628775"/>
            <a:ext cx="2740675" cy="4564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Puzzle: the other three implementations would work fine if we had a </a:t>
            </a:r>
            <a:r>
              <a:rPr lang="en-US" sz="2000" b="1" dirty="0">
                <a:solidFill>
                  <a:schemeClr val="tx1"/>
                </a:solidFill>
              </a:rPr>
              <a:t>move-left</a:t>
            </a:r>
            <a:r>
              <a:rPr lang="en-US" sz="2000" dirty="0">
                <a:solidFill>
                  <a:schemeClr val="tx1"/>
                </a:solidFill>
              </a:rPr>
              <a:t> method as well as </a:t>
            </a:r>
            <a:r>
              <a:rPr lang="en-US" sz="2000" b="1" dirty="0">
                <a:solidFill>
                  <a:schemeClr val="tx1"/>
                </a:solidFill>
              </a:rPr>
              <a:t>move-right</a:t>
            </a:r>
            <a:r>
              <a:rPr lang="en-US" sz="2000" dirty="0">
                <a:solidFill>
                  <a:schemeClr val="tx1"/>
                </a:solidFill>
              </a:rPr>
              <a:t>.  How could you modify this implementation to handle </a:t>
            </a:r>
            <a:r>
              <a:rPr lang="en-US" sz="2000" b="1" dirty="0">
                <a:solidFill>
                  <a:schemeClr val="tx1"/>
                </a:solidFill>
              </a:rPr>
              <a:t>move-left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would you change the contracts and purpose statements of the other implementations to accommodate this change?</a:t>
            </a:r>
          </a:p>
        </p:txBody>
      </p:sp>
    </p:spTree>
    <p:extLst>
      <p:ext uri="{BB962C8B-B14F-4D97-AF65-F5344CB8AC3E}">
        <p14:creationId xmlns:p14="http://schemas.microsoft.com/office/powerpoint/2010/main" val="4279532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9af72d5bed197a7c41c1ed91525a9b88d19e24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5023</TotalTime>
  <Words>1670</Words>
  <Application>Microsoft Office PowerPoint</Application>
  <PresentationFormat>On-screen Show (4:3)</PresentationFormat>
  <Paragraphs>256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Helvetica Neue</vt:lpstr>
      <vt:lpstr>Wingdings</vt:lpstr>
      <vt:lpstr>1_Office Theme</vt:lpstr>
      <vt:lpstr>Testing Objects</vt:lpstr>
      <vt:lpstr>Key Points of this lesson</vt:lpstr>
      <vt:lpstr>An example</vt:lpstr>
      <vt:lpstr>StupidRobot&lt;%&gt;</vt:lpstr>
      <vt:lpstr>Scenario and Observation</vt:lpstr>
      <vt:lpstr>The "obvious" implementation</vt:lpstr>
      <vt:lpstr>You could name fields anything you want</vt:lpstr>
      <vt:lpstr>But we could have done it differently</vt:lpstr>
      <vt:lpstr>Or we could have done it very differently</vt:lpstr>
      <vt:lpstr>All three of these implementations have the SAME observable behavior</vt:lpstr>
      <vt:lpstr>Choose a random implementation</vt:lpstr>
      <vt:lpstr>Contracts and Interfaces (again)</vt:lpstr>
      <vt:lpstr>We need to change the way we write tests</vt:lpstr>
      <vt:lpstr>A Simple Scenario</vt:lpstr>
      <vt:lpstr>Observables in the problem sets</vt:lpstr>
      <vt:lpstr>You may need to add some observables for debugging</vt:lpstr>
      <vt:lpstr>Example of a scenario using a test method</vt:lpstr>
      <vt:lpstr>You can’t use equal? on objects</vt:lpstr>
      <vt:lpstr>Example of object identity</vt:lpstr>
      <vt:lpstr>Luckily, most of the time we can avoid this.</vt:lpstr>
      <vt:lpstr>Key Points of this lesson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199</cp:revision>
  <dcterms:created xsi:type="dcterms:W3CDTF">2006-08-16T00:00:00Z</dcterms:created>
  <dcterms:modified xsi:type="dcterms:W3CDTF">2016-11-09T18:48:38Z</dcterms:modified>
</cp:coreProperties>
</file>