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67" r:id="rId3"/>
    <p:sldId id="283" r:id="rId4"/>
    <p:sldId id="319" r:id="rId5"/>
    <p:sldId id="315" r:id="rId6"/>
    <p:sldId id="313" r:id="rId7"/>
    <p:sldId id="316" r:id="rId8"/>
    <p:sldId id="317" r:id="rId9"/>
    <p:sldId id="301" r:id="rId10"/>
    <p:sldId id="288" r:id="rId11"/>
    <p:sldId id="318" r:id="rId12"/>
    <p:sldId id="320" r:id="rId13"/>
    <p:sldId id="303" r:id="rId14"/>
    <p:sldId id="305" r:id="rId15"/>
    <p:sldId id="306" r:id="rId16"/>
    <p:sldId id="293" r:id="rId17"/>
    <p:sldId id="310" r:id="rId18"/>
    <p:sldId id="289" r:id="rId19"/>
    <p:sldId id="297" r:id="rId20"/>
    <p:sldId id="291" r:id="rId21"/>
    <p:sldId id="295" r:id="rId22"/>
    <p:sldId id="292" r:id="rId23"/>
    <p:sldId id="321" r:id="rId24"/>
    <p:sldId id="294" r:id="rId25"/>
    <p:sldId id="322" r:id="rId26"/>
    <p:sldId id="311" r:id="rId27"/>
    <p:sldId id="272" r:id="rId28"/>
    <p:sldId id="31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6684" autoAdjust="0"/>
  </p:normalViewPr>
  <p:slideViewPr>
    <p:cSldViewPr>
      <p:cViewPr varScale="1">
        <p:scale>
          <a:sx n="105" d="100"/>
          <a:sy n="10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9B3-31FB-4CEB-98C8-D7B6CFC76B62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E050-E992-427E-914D-D11B843CA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6E050-E992-427E-914D-D11B843CAC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86B6F-9679-C544-B86B-D18AA04605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Design Recipe using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2012-2015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happened to the Observer Template?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interface is implicitly itemization data</a:t>
            </a:r>
          </a:p>
          <a:p>
            <a:r>
              <a:rPr lang="en-US" dirty="0"/>
              <a:t>Each class that implements the interface is like an alternative of the itemization data.</a:t>
            </a:r>
          </a:p>
          <a:p>
            <a:r>
              <a:rPr lang="en-US" dirty="0"/>
              <a:t>The object system does all the </a:t>
            </a:r>
            <a:r>
              <a:rPr lang="en-US" b="1" dirty="0" err="1"/>
              <a:t>cond</a:t>
            </a:r>
            <a:r>
              <a:rPr lang="en-US" dirty="0" err="1"/>
              <a:t>'s</a:t>
            </a:r>
            <a:r>
              <a:rPr lang="en-US" dirty="0"/>
              <a:t> for you.</a:t>
            </a:r>
          </a:p>
          <a:p>
            <a:r>
              <a:rPr lang="en-US" dirty="0"/>
              <a:t>All that's left for you to do is to write the right-hand side of each </a:t>
            </a:r>
            <a:r>
              <a:rPr lang="en-US" b="1" dirty="0" err="1"/>
              <a:t>cond</a:t>
            </a:r>
            <a:r>
              <a:rPr lang="en-US" dirty="0"/>
              <a:t>-line.</a:t>
            </a:r>
          </a:p>
          <a:p>
            <a:pPr lvl="1"/>
            <a:r>
              <a:rPr lang="en-US" dirty="0"/>
              <a:t>You can use fields instead of selectors.</a:t>
            </a:r>
          </a:p>
          <a:p>
            <a:pPr lvl="1"/>
            <a:r>
              <a:rPr lang="en-US" dirty="0"/>
              <a:t>So there's no need for a separate  observer template. (Yay!)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method in the class (defined with </a:t>
            </a:r>
            <a:r>
              <a:rPr lang="en-US" b="1" dirty="0"/>
              <a:t>define/public</a:t>
            </a:r>
            <a:r>
              <a:rPr lang="en-US" dirty="0"/>
              <a:t>) MUST be listed in the interface.</a:t>
            </a:r>
          </a:p>
          <a:p>
            <a:r>
              <a:rPr lang="en-US" dirty="0"/>
              <a:t>Exception: methods named </a:t>
            </a:r>
            <a:r>
              <a:rPr lang="en-US" b="1" dirty="0"/>
              <a:t>for-test:... </a:t>
            </a:r>
            <a:r>
              <a:rPr lang="en-US" dirty="0"/>
              <a:t> These methods may only be used for testing and  debugging.</a:t>
            </a:r>
          </a:p>
          <a:p>
            <a:r>
              <a:rPr lang="en-US" dirty="0"/>
              <a:t>You may have functions (defined with </a:t>
            </a:r>
            <a:r>
              <a:rPr lang="en-US" b="1" dirty="0"/>
              <a:t>define</a:t>
            </a:r>
            <a:r>
              <a:rPr lang="en-US" dirty="0"/>
              <a:t>) in your class.   These will be private to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Illustrated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7576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A Foo is an object of any class that implements Foo&lt;%&gt;</a:t>
            </a:r>
          </a:p>
          <a:p>
            <a:r>
              <a:rPr lang="en-US" dirty="0"/>
              <a:t>;; Module such-and-so expects to work with a list of Foo’s.</a:t>
            </a:r>
          </a:p>
          <a:p>
            <a:endParaRPr lang="en-US" dirty="0"/>
          </a:p>
          <a:p>
            <a:r>
              <a:rPr lang="en-US" dirty="0"/>
              <a:t>(define Foo&lt;%&gt;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m1</a:t>
            </a:r>
          </a:p>
          <a:p>
            <a:endParaRPr lang="en-US" dirty="0"/>
          </a:p>
          <a:p>
            <a:r>
              <a:rPr lang="en-US" dirty="0"/>
              <a:t>    ; Bar -&gt; Foo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add-bar))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;; Constructor Template for Class1%:</a:t>
            </a:r>
          </a:p>
          <a:p>
            <a:r>
              <a:rPr lang="en-US" dirty="0"/>
              <a:t>;; (new Class1% [a </a:t>
            </a:r>
            <a:r>
              <a:rPr lang="en-US" dirty="0" err="1"/>
              <a:t>Int</a:t>
            </a:r>
            <a:r>
              <a:rPr lang="en-US" dirty="0"/>
              <a:t>][b Bool][c Foo])</a:t>
            </a:r>
          </a:p>
          <a:p>
            <a:r>
              <a:rPr lang="en-US" dirty="0"/>
              <a:t>;; </a:t>
            </a:r>
            <a:r>
              <a:rPr lang="en-US" dirty="0" err="1"/>
              <a:t>Interp</a:t>
            </a:r>
            <a:r>
              <a:rPr lang="en-US" dirty="0"/>
              <a:t>: an object of Class1% represents a ....</a:t>
            </a:r>
          </a:p>
          <a:p>
            <a:endParaRPr lang="en-US" dirty="0"/>
          </a:p>
          <a:p>
            <a:r>
              <a:rPr lang="en-US" dirty="0"/>
              <a:t>(define Class1%</a:t>
            </a:r>
          </a:p>
          <a:p>
            <a:r>
              <a:rPr lang="en-US" dirty="0"/>
              <a:t>  (class* object% (Foo&lt;%&gt;)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a b c) </a:t>
            </a:r>
          </a:p>
          <a:p>
            <a:r>
              <a:rPr lang="en-US" dirty="0"/>
              <a:t>    ;; interpretations omitted...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(field [LOCAL-CONSTANT ...])</a:t>
            </a:r>
          </a:p>
          <a:p>
            <a:r>
              <a:rPr lang="en-US" dirty="0"/>
              <a:t>    ;; interpretation omitted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 m1 : -&gt; Integer</a:t>
            </a:r>
          </a:p>
          <a:p>
            <a:r>
              <a:rPr lang="en-US" dirty="0"/>
              <a:t>    ; purpose statement omitted...</a:t>
            </a:r>
          </a:p>
          <a:p>
            <a:r>
              <a:rPr lang="en-US" dirty="0"/>
              <a:t>    (define/public (m1) ...)</a:t>
            </a:r>
          </a:p>
          <a:p>
            <a:endParaRPr lang="en-US" dirty="0"/>
          </a:p>
          <a:p>
            <a:r>
              <a:rPr lang="en-US" dirty="0"/>
              <a:t>    ; add-bar : Bar -&gt; Foo</a:t>
            </a:r>
          </a:p>
          <a:p>
            <a:r>
              <a:rPr lang="en-US" dirty="0"/>
              <a:t>    (define/public (add-bar b) ...)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strike="sngStrike" dirty="0"/>
              <a:t> (define/public (method-not-in-interface ...) ...)</a:t>
            </a:r>
          </a:p>
          <a:p>
            <a:endParaRPr lang="en-US" dirty="0"/>
          </a:p>
          <a:p>
            <a:r>
              <a:rPr lang="en-US" dirty="0"/>
              <a:t>    (define (function1 ...) a b c this ...)</a:t>
            </a:r>
          </a:p>
          <a:p>
            <a:r>
              <a:rPr lang="en-US" dirty="0"/>
              <a:t>    (define (function2 ...) a b c this ...)</a:t>
            </a:r>
          </a:p>
          <a:p>
            <a:endParaRPr lang="en-US" dirty="0"/>
          </a:p>
          <a:p>
            <a:r>
              <a:rPr lang="en-US" dirty="0"/>
              <a:t>    ;; for-test:... methods don't need to be </a:t>
            </a:r>
          </a:p>
          <a:p>
            <a:r>
              <a:rPr lang="en-US" dirty="0"/>
              <a:t>    ;; in the interface</a:t>
            </a:r>
          </a:p>
          <a:p>
            <a:endParaRPr lang="en-US" dirty="0"/>
          </a:p>
          <a:p>
            <a:r>
              <a:rPr lang="en-US" dirty="0"/>
              <a:t>    (define/public (for-test:test-fcn1 ...) ...)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6606" y="2804319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Constants used only in one class should be fields.</a:t>
            </a: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 flipV="1">
            <a:off x="6553200" y="2961276"/>
            <a:ext cx="913406" cy="14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8400" y="3598453"/>
            <a:ext cx="18669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methods except those listed in the interface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4305300" y="3941353"/>
            <a:ext cx="609600" cy="4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981200" y="4397796"/>
            <a:ext cx="2324100" cy="945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you think you need a private method, use a function instead.  Functions can refer to fields and to </a:t>
            </a:r>
            <a:r>
              <a:rPr lang="en-US" sz="1200" b="1" dirty="0">
                <a:solidFill>
                  <a:schemeClr val="tx1"/>
                </a:solidFill>
              </a:rPr>
              <a:t>this</a:t>
            </a:r>
            <a:r>
              <a:rPr lang="en-US" sz="1200" dirty="0">
                <a:solidFill>
                  <a:schemeClr val="tx1"/>
                </a:solidFill>
              </a:rPr>
              <a:t>. These functions will not be accessible outside the class</a:t>
            </a:r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4305300" y="4746781"/>
            <a:ext cx="609600" cy="12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1200" y="5536405"/>
            <a:ext cx="2324100" cy="77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Exception: methods named </a:t>
            </a:r>
            <a:r>
              <a:rPr lang="en-US" sz="1200" b="1" dirty="0">
                <a:solidFill>
                  <a:schemeClr val="tx1"/>
                </a:solidFill>
              </a:rPr>
              <a:t>for-test:...</a:t>
            </a:r>
            <a:r>
              <a:rPr lang="en-US" sz="1200" dirty="0">
                <a:solidFill>
                  <a:schemeClr val="tx1"/>
                </a:solidFill>
              </a:rPr>
              <a:t> need not be in the interface, but they may only be used for testing.</a:t>
            </a: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4305300" y="5407065"/>
            <a:ext cx="609600" cy="5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7200" y="1600200"/>
            <a:ext cx="4175760" cy="353932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10397" y="2578644"/>
            <a:ext cx="1181100" cy="60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Data Definitions go with Interfaces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124200" y="1954132"/>
            <a:ext cx="476747" cy="62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16780" y="1600200"/>
            <a:ext cx="2903220" cy="5334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72400" y="1781871"/>
            <a:ext cx="1211580" cy="89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Classes have Constructor Templates and Interpretations</a:t>
            </a:r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7620000" y="2133600"/>
            <a:ext cx="152400" cy="9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Method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method definition should have a contract that is the same as the contract in the interface.</a:t>
            </a:r>
          </a:p>
          <a:p>
            <a:r>
              <a:rPr lang="en-US" dirty="0"/>
              <a:t>A method may have a purpose statement that specializes the purpose statement in the interface to the current class.</a:t>
            </a:r>
          </a:p>
          <a:p>
            <a:r>
              <a:rPr lang="en-US" dirty="0"/>
              <a:t>Each method should have examples if needed  to clarify the purpose statement.</a:t>
            </a:r>
          </a:p>
          <a:p>
            <a:r>
              <a:rPr lang="en-US" dirty="0"/>
              <a:t>Each method should have associated tests.  These will occur later in the file, with the unit tests.</a:t>
            </a:r>
          </a:p>
          <a:p>
            <a:r>
              <a:rPr lang="en-US" dirty="0"/>
              <a:t>Document your method with a strategy if needed for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5784057"/>
            <a:ext cx="3124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Remember,  a strategy is a tweet-sized description of how your function works</a:t>
            </a:r>
          </a:p>
        </p:txBody>
      </p:sp>
    </p:spTree>
    <p:extLst>
      <p:ext uri="{BB962C8B-B14F-4D97-AF65-F5344CB8AC3E}">
        <p14:creationId xmlns:p14="http://schemas.microsoft.com/office/powerpoint/2010/main" val="244550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Contracts and Purpose Statements in a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(define Bomb%</a:t>
            </a:r>
          </a:p>
          <a:p>
            <a:r>
              <a:rPr lang="en-US" sz="1400" dirty="0"/>
              <a:t>  (class* object% (Widget&lt;%&gt;)</a:t>
            </a:r>
          </a:p>
          <a:p>
            <a:r>
              <a:rPr lang="en-US" sz="1400" dirty="0"/>
              <a:t>    ...   </a:t>
            </a:r>
          </a:p>
          <a:p>
            <a:r>
              <a:rPr lang="en-US" sz="1400" dirty="0"/>
              <a:t>    ;; after-tick : -&gt; Widget</a:t>
            </a:r>
          </a:p>
          <a:p>
            <a:r>
              <a:rPr lang="en-US" sz="1400" dirty="0"/>
              <a:t>    ;; RETURNS: A bomb like this one, but as it should be after a tick</a:t>
            </a:r>
          </a:p>
          <a:p>
            <a:r>
              <a:rPr lang="en-US" sz="1400" dirty="0"/>
              <a:t>    ;; DETAILS: the bomb moves vertically by BOMB-SPEED</a:t>
            </a:r>
          </a:p>
          <a:p>
            <a:r>
              <a:rPr lang="en-US" sz="1400" dirty="0"/>
              <a:t>    (define/public (after-tick)</a:t>
            </a:r>
          </a:p>
          <a:p>
            <a:r>
              <a:rPr lang="en-US" sz="1400" dirty="0"/>
              <a:t>      (new Bomb% [x x][y (+ y BOMB-SPEED)]))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971800" y="2696369"/>
            <a:ext cx="1143000" cy="73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4800" y="2057400"/>
            <a:ext cx="3733800" cy="1277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Since </a:t>
            </a:r>
            <a:r>
              <a:rPr lang="en-US" sz="1600" b="1" dirty="0"/>
              <a:t>Bomb%  </a:t>
            </a:r>
            <a:r>
              <a:rPr lang="en-US" sz="1600" dirty="0"/>
              <a:t>implements the </a:t>
            </a:r>
            <a:r>
              <a:rPr lang="en-US" sz="1600" b="1" dirty="0"/>
              <a:t>Widget&lt;%&gt; </a:t>
            </a:r>
            <a:r>
              <a:rPr lang="en-US" sz="1600" dirty="0"/>
              <a:t>interface, the value of </a:t>
            </a:r>
            <a:r>
              <a:rPr lang="en-US" sz="1600" b="1" dirty="0"/>
              <a:t>(after-tick) </a:t>
            </a:r>
            <a:r>
              <a:rPr lang="en-US" sz="1600" dirty="0"/>
              <a:t>is a </a:t>
            </a:r>
            <a:r>
              <a:rPr lang="en-US" sz="1600" b="1" dirty="0"/>
              <a:t>Widget</a:t>
            </a:r>
            <a:r>
              <a:rPr lang="en-US" sz="1600" dirty="0"/>
              <a:t>.  So </a:t>
            </a:r>
            <a:r>
              <a:rPr lang="en-US" sz="1600" b="1" dirty="0"/>
              <a:t>after-tick</a:t>
            </a:r>
            <a:r>
              <a:rPr lang="en-US" sz="1600" dirty="0"/>
              <a:t> satisfies its contract. 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791200" y="4343400"/>
            <a:ext cx="3200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Here’s an example of a refined purpose statement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029200" y="4197350"/>
            <a:ext cx="7620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0" y="5211763"/>
            <a:ext cx="2438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one is so simple it doesn’t need any examples.</a:t>
            </a:r>
          </a:p>
        </p:txBody>
      </p:sp>
    </p:spTree>
    <p:extLst>
      <p:ext uri="{BB962C8B-B14F-4D97-AF65-F5344CB8AC3E}">
        <p14:creationId xmlns:p14="http://schemas.microsoft.com/office/powerpoint/2010/main" val="289278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and tests will generally be different.</a:t>
            </a:r>
          </a:p>
          <a:p>
            <a:r>
              <a:rPr lang="en-US" dirty="0"/>
              <a:t>Put examples with the method.</a:t>
            </a:r>
          </a:p>
          <a:p>
            <a:r>
              <a:rPr lang="en-US" dirty="0"/>
              <a:t>Phrase examples in terms of information (not data) whenever possible.</a:t>
            </a:r>
          </a:p>
          <a:p>
            <a:r>
              <a:rPr lang="en-US" dirty="0"/>
              <a:t>Use meaningful names, etc., just as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tests for a class after each class, or at the end of your file, whichever is clearer.</a:t>
            </a:r>
          </a:p>
          <a:p>
            <a:r>
              <a:rPr lang="en-US" dirty="0"/>
              <a:t>Don’t use </a:t>
            </a:r>
            <a:r>
              <a:rPr lang="en-US" b="1" dirty="0"/>
              <a:t>equal? </a:t>
            </a:r>
            <a:r>
              <a:rPr lang="en-US" dirty="0"/>
              <a:t>on objects.  Test observable behavior instead, as we did in the preceding lesson.</a:t>
            </a:r>
          </a:p>
          <a:p>
            <a:r>
              <a:rPr lang="en-US" dirty="0"/>
              <a:t>Construct testing scenarios and check to see that your objects have the right observable values afterwards.</a:t>
            </a:r>
          </a:p>
          <a:p>
            <a:r>
              <a:rPr lang="en-US" dirty="0"/>
              <a:t>We still want 100% expression coverage, except for calls to </a:t>
            </a:r>
            <a:r>
              <a:rPr lang="en-US" b="1" dirty="0"/>
              <a:t>big-bang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interests of keeping your workload down, we will not require you to write down design strategies for most methods.</a:t>
            </a:r>
          </a:p>
          <a:p>
            <a:r>
              <a:rPr lang="en-US" dirty="0"/>
              <a:t>Write down strategies only when they’re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method definitions don't need 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(weight) (* l l))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(volume)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(* (send this height)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(send this area)))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definitions that don't need design strategies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(weight)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(+ (send front weight)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(send back weight)))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(volume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(* (send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area)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(send other-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height)))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16992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You could describe this as “recur on front and back” if you wanted, but you don’t have to.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9320" y="4724400"/>
            <a:ext cx="266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You could this as “get needed data from </a:t>
            </a:r>
            <a:r>
              <a:rPr lang="en-US" sz="1400" b="1" dirty="0">
                <a:solidFill>
                  <a:schemeClr val="tx1"/>
                </a:solidFill>
              </a:rPr>
              <a:t>other-</a:t>
            </a:r>
            <a:r>
              <a:rPr lang="en-US" sz="1400" b="1" dirty="0" err="1">
                <a:solidFill>
                  <a:schemeClr val="tx1"/>
                </a:solidFill>
              </a:rPr>
              <a:t>obj</a:t>
            </a:r>
            <a:r>
              <a:rPr lang="en-US" sz="1400" dirty="0">
                <a:solidFill>
                  <a:schemeClr val="tx1"/>
                </a:solidFill>
              </a:rPr>
              <a:t>” if you wanted, but you don’t have 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how the design recipe and its deliverables should appear in an object-oriented system</a:t>
            </a:r>
          </a:p>
          <a:p>
            <a:r>
              <a:rPr lang="en-US" dirty="0"/>
              <a:t>Note:  this is about OUR coding standards.  Your workplace may have different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also doesn't need a design strategy, but it might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HOF map to send after-tick to each of the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 widgets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(define/public (after-tick)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(new World%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[widgets (map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(lambda (widget</a:t>
            </a:r>
            <a:r>
              <a:rPr lang="en-US" sz="2000" b="1">
                <a:latin typeface="Consolas" pitchFamily="49" charset="0"/>
                <a:cs typeface="Consolas" pitchFamily="49" charset="0"/>
              </a:rPr>
              <a:t>)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send widget after-tick))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widgets)]))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method  where the design strategy is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(define/public (after-mouse-event mx my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...]))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Complicated things need strategies to  document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    ...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</a:t>
            </a:r>
            <a:endParaRPr lang="en-US" sz="13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b="1" dirty="0"/>
              <a:t> </a:t>
            </a:r>
            <a:r>
              <a:rPr lang="en-US" sz="1300" dirty="0"/>
              <a:t>(define/public (path? </a:t>
            </a:r>
            <a:r>
              <a:rPr lang="en-US" sz="1300" dirty="0" err="1"/>
              <a:t>src</a:t>
            </a:r>
            <a:r>
              <a:rPr lang="en-US" sz="1300" dirty="0"/>
              <a:t>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((define (reachable-from? recent nodes)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RETURNS: true </a:t>
            </a:r>
            <a:r>
              <a:rPr lang="en-US" sz="1300" dirty="0" err="1"/>
              <a:t>iff</a:t>
            </a:r>
            <a:r>
              <a:rPr lang="en-US" sz="1300" dirty="0"/>
              <a:t> 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this graph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INVARIANT: recent is a subset of nodes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AND: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(there is a path from </a:t>
            </a:r>
            <a:r>
              <a:rPr lang="en-US" sz="1300" dirty="0" err="1"/>
              <a:t>src</a:t>
            </a:r>
            <a:r>
              <a:rPr lang="en-US" sz="1300" dirty="0"/>
              <a:t> to </a:t>
            </a:r>
            <a:r>
              <a:rPr lang="en-US" sz="1300" dirty="0" err="1"/>
              <a:t>tgt</a:t>
            </a:r>
            <a:r>
              <a:rPr lang="en-US" sz="1300" dirty="0"/>
              <a:t> in this graph)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  </a:t>
            </a:r>
            <a:r>
              <a:rPr lang="en-US" sz="1300" dirty="0" err="1"/>
              <a:t>iff</a:t>
            </a:r>
            <a:r>
              <a:rPr lang="en-US" sz="1300" dirty="0"/>
              <a:t> (there is a path from newest to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STRATEGY: recur on successors of newest; halt when </a:t>
            </a:r>
            <a:r>
              <a:rPr lang="en-US" sz="1300" dirty="0" err="1"/>
              <a:t>tgt</a:t>
            </a:r>
            <a:r>
              <a:rPr lang="en-US" sz="13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found.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;; HALTING MEASURE: the number of graph nodes _not_ in 'nodes'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</a:t>
            </a:r>
            <a:r>
              <a:rPr lang="en-US" sz="1300" dirty="0" err="1"/>
              <a:t>cond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         [(member </a:t>
            </a:r>
            <a:r>
              <a:rPr lang="en-US" sz="1300" dirty="0" err="1"/>
              <a:t>tgt</a:t>
            </a:r>
            <a:r>
              <a:rPr lang="en-US" sz="1300" dirty="0"/>
              <a:t> newest)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[else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((define candidates (set-diff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(send this all-successors newest)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               nodes)))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300" i="1" dirty="0"/>
              <a:t>...etc...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8862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Here's </a:t>
            </a:r>
            <a:r>
              <a:rPr lang="en-US" b="1" dirty="0"/>
              <a:t>path?</a:t>
            </a:r>
            <a:r>
              <a:rPr lang="en-US" dirty="0"/>
              <a:t> as a method of a </a:t>
            </a:r>
            <a:r>
              <a:rPr lang="en-US" b="1" dirty="0"/>
              <a:t>Graph%</a:t>
            </a:r>
            <a:r>
              <a:rPr lang="en-US" dirty="0"/>
              <a:t> class.  It still uses general recursion, so we must document that fact, and also provide all the usual deliverables for general recursion.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3623214"/>
            <a:ext cx="2209800" cy="738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We're talking about "this" graph– the one represented by this object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781800" y="3263360"/>
            <a:ext cx="1028700" cy="359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95800" y="6013450"/>
            <a:ext cx="3810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Instead of saying </a:t>
            </a:r>
            <a:r>
              <a:rPr lang="en-US" sz="1400" b="1" dirty="0"/>
              <a:t>(all-successors newest graph) </a:t>
            </a:r>
            <a:r>
              <a:rPr lang="en-US" sz="1400" dirty="0"/>
              <a:t>, we made </a:t>
            </a:r>
            <a:r>
              <a:rPr lang="en-US" sz="1400" b="1" dirty="0"/>
              <a:t>all-successors</a:t>
            </a:r>
            <a:r>
              <a:rPr lang="en-US" sz="1400" dirty="0"/>
              <a:t> a method of </a:t>
            </a:r>
            <a:r>
              <a:rPr lang="en-US" sz="1400" b="1" dirty="0"/>
              <a:t>Graph% </a:t>
            </a:r>
            <a:r>
              <a:rPr lang="en-US" sz="1400" dirty="0"/>
              <a:t>, and we asked it to work on </a:t>
            </a:r>
            <a:r>
              <a:rPr lang="en-US" sz="1400" b="1" dirty="0"/>
              <a:t>this</a:t>
            </a:r>
            <a:r>
              <a:rPr lang="en-US" sz="1400" dirty="0"/>
              <a:t> graph.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943600" y="5664200"/>
            <a:ext cx="457200" cy="3492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Complicated things need strategies to  document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b="1" dirty="0"/>
              <a:t>(define Graph%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(class* object% ()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/>
              <a:t>     ... </a:t>
            </a:r>
            <a:endParaRPr lang="en-US" sz="13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/>
              <a:t>    ;; reachable-from? : </a:t>
            </a:r>
            <a:r>
              <a:rPr lang="en-US" sz="1300" dirty="0" err="1"/>
              <a:t>SetOfNodes</a:t>
            </a:r>
            <a:r>
              <a:rPr lang="en-US" sz="1300" dirty="0"/>
              <a:t> </a:t>
            </a:r>
            <a:r>
              <a:rPr lang="en-US" sz="1300" dirty="0" err="1"/>
              <a:t>SetOfNodes</a:t>
            </a:r>
            <a:r>
              <a:rPr lang="en-US" sz="1300" dirty="0"/>
              <a:t> Node -&gt; Boolean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GIVEN: two sets of nodes and a target a node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WHERE: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reached is the set of nodes reachable in this graph in fewer than n steps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      from some starting node '</a:t>
            </a:r>
            <a:r>
              <a:rPr lang="en-US" sz="1300" dirty="0" err="1"/>
              <a:t>src</a:t>
            </a:r>
            <a:r>
              <a:rPr lang="en-US" sz="1300" dirty="0"/>
              <a:t>', for some n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recent is the set of nodes reachable from </a:t>
            </a:r>
            <a:r>
              <a:rPr lang="en-US" sz="1300" dirty="0" err="1"/>
              <a:t>src</a:t>
            </a:r>
            <a:r>
              <a:rPr lang="en-US" sz="1300" dirty="0"/>
              <a:t> in n steps but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        not in n-1 steps.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AND </a:t>
            </a:r>
            <a:r>
              <a:rPr lang="en-US" sz="1300" dirty="0" err="1"/>
              <a:t>tgt</a:t>
            </a:r>
            <a:r>
              <a:rPr lang="en-US" sz="1300" dirty="0"/>
              <a:t> is not in reached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;; RETURNS: true </a:t>
            </a:r>
            <a:r>
              <a:rPr lang="en-US" sz="1300" dirty="0" err="1"/>
              <a:t>iff</a:t>
            </a:r>
            <a:r>
              <a:rPr lang="en-US" sz="1300" dirty="0"/>
              <a:t> </a:t>
            </a:r>
            <a:r>
              <a:rPr lang="en-US" sz="1300" dirty="0" err="1"/>
              <a:t>tgt</a:t>
            </a:r>
            <a:r>
              <a:rPr lang="en-US" sz="1300" dirty="0"/>
              <a:t> is reachable from </a:t>
            </a:r>
            <a:r>
              <a:rPr lang="en-US" sz="1300" dirty="0" err="1"/>
              <a:t>src</a:t>
            </a:r>
            <a:r>
              <a:rPr lang="en-US" sz="1300" dirty="0"/>
              <a:t> in this graph.   </a:t>
            </a:r>
          </a:p>
          <a:p>
            <a:pPr>
              <a:spcBef>
                <a:spcPts val="0"/>
              </a:spcBef>
            </a:pPr>
            <a:endParaRPr lang="en-US" sz="1300" b="1" dirty="0"/>
          </a:p>
          <a:p>
            <a:pPr>
              <a:spcBef>
                <a:spcPts val="0"/>
              </a:spcBef>
            </a:pPr>
            <a:r>
              <a:rPr lang="en-US" sz="1300" b="1" dirty="0"/>
              <a:t> </a:t>
            </a:r>
            <a:r>
              <a:rPr lang="en-US" sz="1300" dirty="0"/>
              <a:t>  (define/public (reachable-from? reached recent </a:t>
            </a:r>
            <a:r>
              <a:rPr lang="en-US" sz="1300" dirty="0" err="1"/>
              <a:t>tgt</a:t>
            </a:r>
            <a:r>
              <a:rPr lang="en-US" sz="13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(cond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[(member </a:t>
            </a:r>
            <a:r>
              <a:rPr lang="en-US" sz="1300" dirty="0" err="1"/>
              <a:t>tgt</a:t>
            </a:r>
            <a:r>
              <a:rPr lang="en-US" sz="1300" dirty="0"/>
              <a:t> recent) true]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[(empty? recent) false]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[else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(local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((define next-reached (append recent reached))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(define next-recent 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(set-diff (send this all-successors recent)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       next-reached)))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(reachable-from? next-reached next-recent </a:t>
            </a:r>
            <a:r>
              <a:rPr lang="en-US" sz="1300" dirty="0" err="1"/>
              <a:t>tgt</a:t>
            </a:r>
            <a:r>
              <a:rPr lang="en-US" sz="1300" dirty="0"/>
              <a:t> g))]))    </a:t>
            </a:r>
          </a:p>
          <a:p>
            <a:pPr>
              <a:spcBef>
                <a:spcPts val="0"/>
              </a:spcBef>
            </a:pPr>
            <a:r>
              <a:rPr lang="en-US" sz="1300" i="1" dirty="0"/>
              <a:t>...etc...</a:t>
            </a:r>
          </a:p>
          <a:p>
            <a:pPr>
              <a:spcBef>
                <a:spcPts val="0"/>
              </a:spcBef>
            </a:pPr>
            <a:r>
              <a:rPr lang="en-US" sz="1300" dirty="0"/>
              <a:t>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4267200"/>
            <a:ext cx="2895600" cy="208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Here's </a:t>
            </a:r>
            <a:r>
              <a:rPr lang="en-US" b="1" dirty="0"/>
              <a:t>reachable-from? </a:t>
            </a:r>
            <a:r>
              <a:rPr lang="en-US" dirty="0"/>
              <a:t>as a method of a </a:t>
            </a:r>
            <a:r>
              <a:rPr lang="en-US" b="1" dirty="0"/>
              <a:t>Graph%</a:t>
            </a:r>
            <a:r>
              <a:rPr lang="en-US" dirty="0"/>
              <a:t> class.  It still uses general recursion, so we must document that fact, and also provide all the usual deliverables for general recursion.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10200" y="1778616"/>
            <a:ext cx="3352800" cy="987117"/>
            <a:chOff x="5410200" y="1778616"/>
            <a:chExt cx="3352800" cy="987117"/>
          </a:xfrm>
        </p:grpSpPr>
        <p:sp>
          <p:nvSpPr>
            <p:cNvPr id="6" name="Rectangle 5"/>
            <p:cNvSpPr/>
            <p:nvPr/>
          </p:nvSpPr>
          <p:spPr>
            <a:xfrm>
              <a:off x="6096000" y="1778616"/>
              <a:ext cx="2667000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We're talking about "this" graph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410200" y="2178666"/>
              <a:ext cx="2019300" cy="587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81400" y="4469690"/>
            <a:ext cx="5410200" cy="1347866"/>
            <a:chOff x="1219200" y="4458043"/>
            <a:chExt cx="5410200" cy="1347866"/>
          </a:xfrm>
        </p:grpSpPr>
        <p:sp>
          <p:nvSpPr>
            <p:cNvPr id="10" name="Rectangle 9"/>
            <p:cNvSpPr/>
            <p:nvPr/>
          </p:nvSpPr>
          <p:spPr>
            <a:xfrm>
              <a:off x="2819400" y="4458043"/>
              <a:ext cx="3810000" cy="9134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Instead of saying </a:t>
              </a:r>
              <a:r>
                <a:rPr lang="en-US" sz="1400" b="1" dirty="0"/>
                <a:t>(all-successors recent graph) </a:t>
              </a:r>
              <a:r>
                <a:rPr lang="en-US" sz="1400" dirty="0"/>
                <a:t>, we made </a:t>
              </a:r>
              <a:r>
                <a:rPr lang="en-US" sz="1400" b="1" dirty="0"/>
                <a:t>all-successors</a:t>
              </a:r>
              <a:r>
                <a:rPr lang="en-US" sz="1400" dirty="0"/>
                <a:t> a method of </a:t>
              </a:r>
              <a:r>
                <a:rPr lang="en-US" sz="1400" b="1" dirty="0"/>
                <a:t>Graph% </a:t>
              </a:r>
              <a:r>
                <a:rPr lang="en-US" sz="1400" dirty="0"/>
                <a:t>, which will always work on “this” graph</a:t>
              </a:r>
            </a:p>
          </p:txBody>
        </p:sp>
        <p:cxnSp>
          <p:nvCxnSpPr>
            <p:cNvPr id="14" name="Straight Arrow Connector 13"/>
            <p:cNvCxnSpPr>
              <a:stCxn id="10" idx="1"/>
            </p:cNvCxnSpPr>
            <p:nvPr/>
          </p:nvCxnSpPr>
          <p:spPr>
            <a:xfrm flipH="1">
              <a:off x="1219200" y="4914757"/>
              <a:ext cx="1600200" cy="8911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Strategies turn into</a:t>
            </a:r>
            <a:r>
              <a:rPr lang="en-US" dirty="0">
                <a:sym typeface="Wingdings" pitchFamily="2" charset="2"/>
              </a:rPr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OO world, the important design strategies are at the class level.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ym typeface="Wingdings" pitchFamily="2" charset="2"/>
              </a:rPr>
              <a:t>composite pattern (</a:t>
            </a: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, composite shapes)</a:t>
            </a:r>
          </a:p>
          <a:p>
            <a:pPr lvl="1"/>
            <a:r>
              <a:rPr lang="en-US" dirty="0">
                <a:sym typeface="Wingdings" pitchFamily="2" charset="2"/>
              </a:rPr>
              <a:t>container pattern (we'll use this shortly)</a:t>
            </a:r>
          </a:p>
          <a:p>
            <a:pPr lvl="1"/>
            <a:r>
              <a:rPr lang="en-US" dirty="0">
                <a:sym typeface="Wingdings" pitchFamily="2" charset="2"/>
              </a:rPr>
              <a:t>template-and-hook pattern (later)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good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bundle of operations = one interface</a:t>
            </a:r>
          </a:p>
          <a:p>
            <a:pPr lvl="1"/>
            <a:r>
              <a:rPr lang="en-US" dirty="0"/>
              <a:t>If the interface consists of two kinds of things, working on disjoint pieces of data, consider splitting it.</a:t>
            </a:r>
          </a:p>
          <a:p>
            <a:r>
              <a:rPr lang="en-US" dirty="0"/>
              <a:t>One </a:t>
            </a:r>
            <a:r>
              <a:rPr lang="en-US" dirty="0" err="1"/>
              <a:t>struct</a:t>
            </a:r>
            <a:r>
              <a:rPr lang="en-US" dirty="0"/>
              <a:t> = one class</a:t>
            </a:r>
          </a:p>
          <a:p>
            <a:r>
              <a:rPr lang="en-US" dirty="0"/>
              <a:t>Keep the interface as small as possible</a:t>
            </a:r>
          </a:p>
          <a:p>
            <a:r>
              <a:rPr lang="en-US" dirty="0"/>
              <a:t>Keep the operations near the data</a:t>
            </a:r>
          </a:p>
          <a:p>
            <a:r>
              <a:rPr lang="en-US" dirty="0"/>
              <a:t>Keep values local whenever possible</a:t>
            </a:r>
          </a:p>
          <a:p>
            <a:pPr lvl="1"/>
            <a:r>
              <a:rPr lang="en-US" dirty="0"/>
              <a:t>use fields instead of </a:t>
            </a:r>
            <a:r>
              <a:rPr lang="en-US" dirty="0" err="1"/>
              <a:t>globals</a:t>
            </a:r>
            <a:r>
              <a:rPr lang="en-US" dirty="0"/>
              <a:t> when possible</a:t>
            </a:r>
          </a:p>
          <a:p>
            <a:r>
              <a:rPr lang="en-US" dirty="0"/>
              <a:t>All the other criteria of a good data design still hold</a:t>
            </a:r>
          </a:p>
          <a:p>
            <a:pPr lvl="1"/>
            <a:r>
              <a:rPr lang="en-US" dirty="0"/>
              <a:t>need good contracts, purpose statements, and invariants</a:t>
            </a:r>
          </a:p>
          <a:p>
            <a:pPr lvl="1"/>
            <a:r>
              <a:rPr lang="en-US" dirty="0"/>
              <a:t>If not every combination of values is meaningful, must write an invariant to document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2083" y="2514600"/>
            <a:ext cx="2795833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is not a course in OO Design, but we can write down some general principles.  If you stray too far from these, that is an indication of a bad design</a:t>
            </a:r>
          </a:p>
        </p:txBody>
      </p:sp>
    </p:spTree>
    <p:extLst>
      <p:ext uri="{BB962C8B-B14F-4D97-AF65-F5344CB8AC3E}">
        <p14:creationId xmlns:p14="http://schemas.microsoft.com/office/powerpoint/2010/main" val="166960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dirty="0"/>
              <a:t>Same as before, plus one more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Program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853013"/>
              </p:ext>
            </p:extLst>
          </p:nvPr>
        </p:nvGraphicFramePr>
        <p:xfrm>
          <a:off x="1524000" y="2209800"/>
          <a:ext cx="6191839" cy="443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3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Program Review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1. Do all the tests pass?</a:t>
                      </a:r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90">
                <a:tc>
                  <a:txBody>
                    <a:bodyPr/>
                    <a:lstStyle/>
                    <a:p>
                      <a:r>
                        <a:rPr lang="en-US" sz="2000" dirty="0"/>
                        <a:t>2. Are the contracts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41">
                <a:tc>
                  <a:txBody>
                    <a:bodyPr/>
                    <a:lstStyle/>
                    <a:p>
                      <a:r>
                        <a:rPr lang="en-US" sz="2000" dirty="0"/>
                        <a:t>3. Are the</a:t>
                      </a:r>
                      <a:r>
                        <a:rPr lang="en-US" sz="2000" baseline="0" dirty="0"/>
                        <a:t> purpose statements and interpretations clear and accurate?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641">
                <a:tc>
                  <a:txBody>
                    <a:bodyPr/>
                    <a:lstStyle/>
                    <a:p>
                      <a:r>
                        <a:rPr lang="en-US" sz="2000" dirty="0"/>
                        <a:t>4. Are there ugly pieces of code that should be broken</a:t>
                      </a:r>
                      <a:r>
                        <a:rPr lang="en-US" sz="2000" baseline="0" dirty="0"/>
                        <a:t> out into their own functions?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593">
                <a:tc>
                  <a:txBody>
                    <a:bodyPr/>
                    <a:lstStyle/>
                    <a:p>
                      <a:r>
                        <a:rPr lang="en-US" sz="2000" dirty="0"/>
                        <a:t>5. Are there pieces of code</a:t>
                      </a:r>
                      <a:r>
                        <a:rPr lang="en-US" sz="2000" baseline="0" dirty="0"/>
                        <a:t> that are duplicated (or almost duplicated) and should be made into independent functions?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0005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6. Does your design follow the Principles of a Good OO Design (on the preceding slide)?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37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70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Recipe is still there, but the deliverables are in different places</a:t>
            </a:r>
          </a:p>
          <a:p>
            <a:r>
              <a:rPr lang="en-US" dirty="0"/>
              <a:t>You should now be able to identify where each of the deliverables go in an object-oriented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folder.  Did we get all the deliverables in the right places?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review the Design Recipe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39539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an OO system, the steps are a little different, but they are all there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142761"/>
              </p:ext>
            </p:extLst>
          </p:nvPr>
        </p:nvGraphicFramePr>
        <p:xfrm>
          <a:off x="457200" y="160020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The Object-Oriented Design Recipe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1. 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the kinds of</a:t>
                      </a:r>
                      <a:r>
                        <a:rPr lang="en-US" sz="1600" baseline="0" dirty="0"/>
                        <a:t> things in your system and the messages they need to respond to.  For each method in an interface, write a contract and purpose statement.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2. Class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the kinds of things that</a:t>
                      </a:r>
                      <a:r>
                        <a:rPr lang="en-US" sz="1600" baseline="0" dirty="0"/>
                        <a:t> may be behind each interface.  For each class, give a purpose statement.  For each field of a class, give an interpretation.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3. Method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each method, copy</a:t>
                      </a:r>
                      <a:r>
                        <a:rPr lang="en-US" sz="1600" baseline="0" dirty="0"/>
                        <a:t> down the contract and purpose statement from the interface.  Specialize the purpose statement to specify how the purpose is fulfilled for this class. Include examples as needed.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 Unit</a:t>
                      </a:r>
                      <a:r>
                        <a:rPr lang="en-US" sz="1600" baseline="0" dirty="0"/>
                        <a:t>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</a:t>
                      </a:r>
                      <a:r>
                        <a:rPr lang="en-US" sz="1600" baseline="0" dirty="0"/>
                        <a:t> each class, write tests that exercise every method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5. Program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 as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things will exist in your system?</a:t>
            </a:r>
          </a:p>
          <a:p>
            <a:r>
              <a:rPr lang="en-US" dirty="0"/>
              <a:t>What  messages will they need to respond to?</a:t>
            </a:r>
          </a:p>
          <a:p>
            <a:r>
              <a:rPr lang="en-US" dirty="0"/>
              <a:t>List the messages (methods) in each interface</a:t>
            </a:r>
          </a:p>
          <a:p>
            <a:r>
              <a:rPr lang="en-US" dirty="0"/>
              <a:t>Write a purpose statement for the interface</a:t>
            </a:r>
          </a:p>
          <a:p>
            <a:r>
              <a:rPr lang="en-US" dirty="0"/>
              <a:t>For each method in the interface, write a contract and purpose statement.</a:t>
            </a:r>
          </a:p>
          <a:p>
            <a:r>
              <a:rPr lang="en-US" dirty="0"/>
              <a:t>Write the contracts in terms of data types and interfaces (never classes).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StupidRobot</a:t>
            </a:r>
            <a:r>
              <a:rPr lang="en-US" dirty="0"/>
              <a:t> is an object of any class that implements</a:t>
            </a:r>
          </a:p>
          <a:p>
            <a:r>
              <a:rPr lang="en-US" dirty="0"/>
              <a:t>;;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endParaRPr lang="en-US" dirty="0"/>
          </a:p>
          <a:p>
            <a:r>
              <a:rPr lang="en-US" dirty="0"/>
              <a:t>;; Interpretation: A </a:t>
            </a:r>
            <a:r>
              <a:rPr lang="en-US" dirty="0" err="1"/>
              <a:t>StupidRobot</a:t>
            </a:r>
            <a:r>
              <a:rPr lang="en-US" dirty="0"/>
              <a:t> represents a robot moving along a</a:t>
            </a:r>
          </a:p>
          <a:p>
            <a:r>
              <a:rPr lang="en-US" dirty="0"/>
              <a:t>;; one-dimensional line, starting at position 0.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&lt;%&gt;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endParaRPr lang="en-US" dirty="0"/>
          </a:p>
          <a:p>
            <a:r>
              <a:rPr lang="en-US" dirty="0"/>
              <a:t>    ;; RETURNS: a Robot just like this one, except moved one </a:t>
            </a:r>
          </a:p>
          <a:p>
            <a:r>
              <a:rPr lang="en-US" dirty="0"/>
              <a:t>    ;; position to 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this 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0" y="2819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Purpose statement for the interface</a:t>
            </a: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343400" y="2636838"/>
            <a:ext cx="2133600" cy="6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Widget&lt;%&gt;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Every object that lives in the world must implement the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interface.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Widget&lt;%&gt;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at time t+1.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after-drag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the state of this object that should follow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RETURNS: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667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way to write a purpose statement for an interface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800600" y="1905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Class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interface, consider the different kinds of objects that will implement this interface.  Each kind becomes a class.</a:t>
            </a:r>
          </a:p>
          <a:p>
            <a:r>
              <a:rPr lang="en-US" dirty="0"/>
              <a:t>For each class, include a purpose statement that says what information is represented by objects of that class.</a:t>
            </a:r>
          </a:p>
          <a:p>
            <a:r>
              <a:rPr lang="en-US" dirty="0"/>
              <a:t>For each class, give a constructor  template showing how to build an object of that class.</a:t>
            </a:r>
          </a:p>
          <a:p>
            <a:r>
              <a:rPr lang="en-US" dirty="0"/>
              <a:t>Each </a:t>
            </a:r>
            <a:r>
              <a:rPr lang="en-US" dirty="0">
                <a:latin typeface="Calibri" panose="020F0502020204030204" pitchFamily="34" charset="0"/>
                <a:cs typeface="Consolas" pitchFamily="49" charset="0"/>
              </a:rPr>
              <a:t>field</a:t>
            </a:r>
            <a:r>
              <a:rPr lang="en-US" dirty="0"/>
              <a:t> should have an interpretation, just as every field in a </a:t>
            </a:r>
            <a:r>
              <a:rPr lang="en-US" b="1" dirty="0" err="1"/>
              <a:t>struct</a:t>
            </a:r>
            <a:r>
              <a:rPr lang="en-US" dirty="0"/>
              <a:t> has an interpretation.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1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Constructor Template for Bomb%: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(new Bomb% [x Integer][y Integer])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;;  An object of class Bomb% represents a bomb.</a:t>
            </a: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(define Bomb%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(class* object% (Widget&lt;%&gt;)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-field x y)  ; the bomb's x and y position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;; image for displaying the bomb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[BOMB-IMG (circle 10 "solid" "red")])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;; the bomb's speed, in pixels/tick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(field [BOMB-SPEED 8])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6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5dc3b98ee3c988a87c5d38fd6130d91c81b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2730</Words>
  <Application>Microsoft Office PowerPoint</Application>
  <PresentationFormat>On-screen Show (4:3)</PresentationFormat>
  <Paragraphs>373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Helvetica Neue</vt:lpstr>
      <vt:lpstr>Wingdings</vt:lpstr>
      <vt:lpstr>1_Office Theme</vt:lpstr>
      <vt:lpstr>The Design Recipe using Classes</vt:lpstr>
      <vt:lpstr>Goals of this lesson</vt:lpstr>
      <vt:lpstr>Let's review the Design Recipe</vt:lpstr>
      <vt:lpstr>In an OO system, the steps are a little different, but they are all there</vt:lpstr>
      <vt:lpstr>Step 1:  Interface Design</vt:lpstr>
      <vt:lpstr>Example 1: StupidRobot&lt;%&gt;</vt:lpstr>
      <vt:lpstr>Example 2: Widget&lt;%&gt;</vt:lpstr>
      <vt:lpstr>Step 2: Class Design</vt:lpstr>
      <vt:lpstr>Example</vt:lpstr>
      <vt:lpstr>What happened to the Observer Template?</vt:lpstr>
      <vt:lpstr>Coding Standards</vt:lpstr>
      <vt:lpstr>Coding Standards Illustrated</vt:lpstr>
      <vt:lpstr>Step 3: Method Design</vt:lpstr>
      <vt:lpstr>Contracts and Purpose Statements in a Class Definition</vt:lpstr>
      <vt:lpstr>Examples and Tests</vt:lpstr>
      <vt:lpstr>Step 4: Unit Tests</vt:lpstr>
      <vt:lpstr>What happened to the strategy?</vt:lpstr>
      <vt:lpstr>Simple method definitions don't need design strategies</vt:lpstr>
      <vt:lpstr>Method definitions that don't need design strategies (2)</vt:lpstr>
      <vt:lpstr>This also doesn't need a design strategy, but it might help</vt:lpstr>
      <vt:lpstr>Another method  where the design strategy is optional</vt:lpstr>
      <vt:lpstr>Complicated things need strategies to  document them</vt:lpstr>
      <vt:lpstr>Complicated things need strategies to  document them</vt:lpstr>
      <vt:lpstr>Design Strategies turn into Patterns</vt:lpstr>
      <vt:lpstr>Properties of a good OO design</vt:lpstr>
      <vt:lpstr>Step 6: Program Review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136</cp:revision>
  <dcterms:created xsi:type="dcterms:W3CDTF">2006-08-16T00:00:00Z</dcterms:created>
  <dcterms:modified xsi:type="dcterms:W3CDTF">2016-11-09T18:50:52Z</dcterms:modified>
</cp:coreProperties>
</file>