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62" d="100"/>
          <a:sy n="62" d="100"/>
        </p:scale>
        <p:origin x="549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Halting Measures and Termination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I need to deliver?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must write down a halting measure for each function that uses general recursion.</a:t>
            </a:r>
          </a:p>
          <a:p>
            <a:r>
              <a:rPr lang="en-US" dirty="0"/>
              <a:t>You don't have to write down the termination reasoning, but you should be prepared to explain it at </a:t>
            </a:r>
            <a:r>
              <a:rPr lang="en-US" dirty="0" err="1"/>
              <a:t>codewalk</a:t>
            </a:r>
            <a:r>
              <a:rPr lang="en-US" dirty="0"/>
              <a:t>.</a:t>
            </a:r>
          </a:p>
          <a:p>
            <a:r>
              <a:rPr lang="en-US" dirty="0"/>
              <a:t>If your function does not terminate on some input problems, 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>
                <a:solidFill>
                  <a:schemeClr val="tx1"/>
                </a:solidFill>
              </a:rPr>
              <a:t>fibonacci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 Example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err="1">
                <a:solidFill>
                  <a:schemeClr val="tx1"/>
                </a:solidFill>
              </a:rPr>
              <a:t>NonNegInt</a:t>
            </a:r>
            <a:r>
              <a:rPr lang="en-US" dirty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>
                <a:solidFill>
                  <a:schemeClr val="tx1"/>
                </a:solidFill>
              </a:rPr>
              <a:t>n-1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n-2</a:t>
            </a:r>
            <a:r>
              <a:rPr lang="en-US" dirty="0">
                <a:solidFill>
                  <a:schemeClr val="tx1"/>
                </a:solidFill>
              </a:rPr>
              <a:t> are both </a:t>
            </a:r>
            <a:r>
              <a:rPr lang="en-US" dirty="0" err="1">
                <a:solidFill>
                  <a:schemeClr val="tx1"/>
                </a:solidFill>
              </a:rPr>
              <a:t>NonNegInt's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Reasoning for </a:t>
            </a:r>
            <a:r>
              <a:rPr lang="en-US" b="1" dirty="0"/>
              <a:t>fib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halting measure: </a:t>
            </a:r>
            <a:r>
              <a:rPr lang="en-US" b="1" dirty="0"/>
              <a:t>n </a:t>
            </a:r>
          </a:p>
          <a:p>
            <a:r>
              <a:rPr lang="en-US" dirty="0"/>
              <a:t>Termination argument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 each recursive  call, </a:t>
            </a:r>
            <a:r>
              <a:rPr lang="en-US" b="1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  and </a:t>
            </a:r>
            <a:r>
              <a:rPr lang="en-US" b="1" dirty="0">
                <a:solidFill>
                  <a:srgbClr val="FF0000"/>
                </a:solidFill>
              </a:rPr>
              <a:t>n-2 </a:t>
            </a:r>
            <a:r>
              <a:rPr lang="en-US" dirty="0">
                <a:solidFill>
                  <a:srgbClr val="FF0000"/>
                </a:solidFill>
              </a:rPr>
              <a:t>are both non-negative  integers,  and each is strictly smaller than </a:t>
            </a:r>
            <a:r>
              <a:rPr lang="en-US" b="1" dirty="0">
                <a:solidFill>
                  <a:srgbClr val="FF0000"/>
                </a:solidFill>
              </a:rPr>
              <a:t>n. </a:t>
            </a:r>
            <a:r>
              <a:rPr lang="en-US" dirty="0">
                <a:solidFill>
                  <a:srgbClr val="FF0000"/>
                </a:solidFill>
              </a:rPr>
              <a:t>So</a:t>
            </a:r>
            <a:r>
              <a:rPr lang="en-US" b="1" dirty="0">
                <a:solidFill>
                  <a:srgbClr val="FF0000"/>
                </a:solidFill>
              </a:rPr>
              <a:t> n</a:t>
            </a:r>
            <a:r>
              <a:rPr lang="en-US" dirty="0">
                <a:solidFill>
                  <a:srgbClr val="FF0000"/>
                </a:solidFill>
              </a:rPr>
              <a:t> decreases at each recursive call.</a:t>
            </a:r>
          </a:p>
          <a:p>
            <a:r>
              <a:rPr lang="en-US" dirty="0"/>
              <a:t>So </a:t>
            </a:r>
            <a:r>
              <a:rPr lang="en-US" b="1" dirty="0"/>
              <a:t>n</a:t>
            </a:r>
            <a:r>
              <a:rPr lang="en-US" dirty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(fib -1)?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(fib -1)</a:t>
            </a:r>
          </a:p>
          <a:p>
            <a:r>
              <a:rPr lang="en-US" dirty="0"/>
              <a:t>= (+ (fib -2) (fib -3))</a:t>
            </a:r>
          </a:p>
          <a:p>
            <a:r>
              <a:rPr lang="en-US" dirty="0"/>
              <a:t>= (+ (+ (fib -3) (fib -4))</a:t>
            </a:r>
          </a:p>
          <a:p>
            <a:r>
              <a:rPr lang="en-US" dirty="0"/>
              <a:t>     (+ (fib -4) (fib -5))</a:t>
            </a:r>
          </a:p>
          <a:p>
            <a:r>
              <a:rPr lang="en-US" dirty="0"/>
              <a:t>= etc.</a:t>
            </a:r>
          </a:p>
          <a:p>
            <a:r>
              <a:rPr lang="en-US" b="0" dirty="0">
                <a:latin typeface="+mn-lt"/>
              </a:rPr>
              <a:t>Oops!  This doesn't terminate!</a:t>
            </a: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First, it tells us that using general recursion we can write functions that may not terminate.</a:t>
            </a:r>
          </a:p>
          <a:p>
            <a:r>
              <a:rPr lang="en-US" dirty="0"/>
              <a:t>We couldn't do this using structural decomposition.</a:t>
            </a:r>
          </a:p>
          <a:p>
            <a:r>
              <a:rPr lang="en-US" dirty="0"/>
              <a:t>Is there something wrong with our termination argument?</a:t>
            </a:r>
          </a:p>
          <a:p>
            <a:r>
              <a:rPr lang="en-US" dirty="0"/>
              <a:t>No, because the termination argument only says what happens when </a:t>
            </a:r>
            <a:r>
              <a:rPr lang="en-US" b="1" dirty="0"/>
              <a:t>n</a:t>
            </a:r>
            <a:r>
              <a:rPr lang="en-US" dirty="0"/>
              <a:t> is a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-1 is a contract violation, so anything could happen.</a:t>
            </a:r>
          </a:p>
          <a:p>
            <a:r>
              <a:rPr lang="en-US" dirty="0"/>
              <a:t>If we want to make the contract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, then we need to document the non-termination behavior: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non-termination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Integer -&gt; Integer</a:t>
            </a:r>
          </a:p>
          <a:p>
            <a:pPr>
              <a:spcBef>
                <a:spcPts val="0"/>
              </a:spcBef>
            </a:pPr>
            <a:r>
              <a:rPr lang="en-US" dirty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 If n is negative, the function fails to halt.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Recursion vs. Structural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Structural decomposition is a special case of General Recursion:  it's a standard recipe for finding </a:t>
            </a:r>
            <a:r>
              <a:rPr lang="en-US" dirty="0" err="1"/>
              <a:t>subproblems</a:t>
            </a:r>
            <a:r>
              <a:rPr lang="en-US" dirty="0"/>
              <a:t> that are guaranteed to be easier.</a:t>
            </a:r>
          </a:p>
          <a:p>
            <a:pPr lvl="1"/>
            <a:r>
              <a:rPr lang="en-US" dirty="0"/>
              <a:t>A field is always smaller than the structure it’s contained in.</a:t>
            </a:r>
          </a:p>
          <a:p>
            <a:r>
              <a:rPr lang="en-US" dirty="0"/>
              <a:t>For general recursion</a:t>
            </a:r>
            <a:r>
              <a:rPr lang="en-US"/>
              <a:t>, you must </a:t>
            </a:r>
            <a:r>
              <a:rPr lang="en-US" dirty="0"/>
              <a:t>always explain in what way the new problems are easier.</a:t>
            </a:r>
          </a:p>
          <a:p>
            <a:r>
              <a:rPr lang="en-US" dirty="0"/>
              <a:t>Use structural decomposition when you can, general recursion when you need to.</a:t>
            </a:r>
          </a:p>
          <a:p>
            <a:r>
              <a:rPr lang="en-US" dirty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definition of function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/>
              <a:t> is structural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/>
              <a:t> is general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</a:t>
            </a:r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list, and is therefore smaller than </a:t>
            </a:r>
            <a:r>
              <a:rPr lang="en-US" b="1" dirty="0" err="1"/>
              <a:t>lst</a:t>
            </a:r>
            <a:r>
              <a:rPr lang="en-US" dirty="0"/>
              <a:t>. 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We've introduced </a:t>
            </a:r>
            <a:r>
              <a:rPr lang="en-US" i="1" dirty="0">
                <a:solidFill>
                  <a:srgbClr val="FF0000"/>
                </a:solidFill>
              </a:rPr>
              <a:t>general recursion</a:t>
            </a:r>
            <a:r>
              <a:rPr lang="en-US" dirty="0"/>
              <a:t>.</a:t>
            </a:r>
          </a:p>
          <a:p>
            <a:r>
              <a:rPr lang="en-US" dirty="0"/>
              <a:t>Solve the problem by combining solutions to easier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Must propose a </a:t>
            </a:r>
            <a:r>
              <a:rPr lang="en-US" i="1" dirty="0">
                <a:solidFill>
                  <a:srgbClr val="FF0000"/>
                </a:solidFill>
              </a:rPr>
              <a:t>halting measure </a:t>
            </a:r>
            <a:r>
              <a:rPr lang="en-US" dirty="0"/>
              <a:t>that documents the "difficulty" of each instance of the problem.</a:t>
            </a:r>
          </a:p>
          <a:p>
            <a:r>
              <a:rPr lang="en-US" dirty="0"/>
              <a:t>Must give </a:t>
            </a:r>
            <a:r>
              <a:rPr lang="en-US" i="1" dirty="0">
                <a:solidFill>
                  <a:srgbClr val="FF0000"/>
                </a:solidFill>
              </a:rPr>
              <a:t>termination reasoning </a:t>
            </a:r>
            <a:r>
              <a:rPr lang="en-US" dirty="0"/>
              <a:t>that explains why the proposed halting measure really is a halting measure for this function.</a:t>
            </a:r>
          </a:p>
          <a:p>
            <a:r>
              <a:rPr lang="en-US" dirty="0"/>
              <a:t>Structural decomposition is a special case where the data definition guarantees the </a:t>
            </a:r>
            <a:r>
              <a:rPr lang="en-US" dirty="0" err="1"/>
              <a:t>subproblem</a:t>
            </a:r>
            <a:r>
              <a:rPr lang="en-US" dirty="0"/>
              <a:t> is easier.</a:t>
            </a:r>
          </a:p>
          <a:p>
            <a:r>
              <a:rPr lang="en-US" dirty="0"/>
              <a:t>Always use the simplest tool that 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Recursion is more powerful than structural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halt.</a:t>
            </a:r>
          </a:p>
          <a:p>
            <a:r>
              <a:rPr lang="en-US" dirty="0"/>
              <a:t>So every time we write a function using general recursion, we need to provide some </a:t>
            </a:r>
            <a:r>
              <a:rPr lang="en-US" i="1" dirty="0">
                <a:solidFill>
                  <a:srgbClr val="FF0000"/>
                </a:solidFill>
              </a:rPr>
              <a:t>termination reasoning</a:t>
            </a:r>
            <a:r>
              <a:rPr lang="en-US" dirty="0"/>
              <a:t> that explains why the function really does halt</a:t>
            </a:r>
          </a:p>
          <a:p>
            <a:pPr lvl="1"/>
            <a:r>
              <a:rPr lang="en-US" dirty="0"/>
              <a:t>or else warn the user that it may not halt.</a:t>
            </a:r>
          </a:p>
          <a:p>
            <a:pPr lvl="1"/>
            <a:r>
              <a:rPr lang="en-US" dirty="0"/>
              <a:t>easiest way to make a termination argument is by supplying a </a:t>
            </a:r>
            <a:r>
              <a:rPr lang="en-US" i="1" dirty="0">
                <a:solidFill>
                  <a:srgbClr val="FF0000"/>
                </a:solidFill>
              </a:rPr>
              <a:t>halting measure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now be able to</a:t>
            </a:r>
          </a:p>
          <a:p>
            <a:pPr lvl="0"/>
            <a:r>
              <a:rPr lang="en-US" dirty="0"/>
              <a:t>Identify general recursion and distinguish it from structural decomposition.</a:t>
            </a:r>
          </a:p>
          <a:p>
            <a:r>
              <a:rPr lang="en-US" dirty="0"/>
              <a:t>Explain the usual structure of a termination reasoning.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examples of general recursion in 08-1-decode.rkt, 08-2-merge-sort.rkt</a:t>
            </a:r>
            <a:r>
              <a:rPr lang="en-US"/>
              <a:t>, and  08-3-fib.rkt in </a:t>
            </a:r>
            <a:r>
              <a:rPr lang="en-US" dirty="0"/>
              <a:t>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8.2.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required piece of the function header.</a:t>
            </a:r>
          </a:p>
          <a:p>
            <a:r>
              <a:rPr lang="en-US" dirty="0"/>
              <a:t>The halting measure is a way of explaining how each of the </a:t>
            </a:r>
            <a:r>
              <a:rPr lang="en-US" dirty="0" err="1"/>
              <a:t>subproblems</a:t>
            </a:r>
            <a:r>
              <a:rPr lang="en-US" dirty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halting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/>
              <a:t>a non-negative integer quantity that depends on one of the quantities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function that uses general recursion you need to give</a:t>
            </a:r>
          </a:p>
          <a:p>
            <a:pPr lvl="1"/>
            <a:r>
              <a:rPr lang="en-US" dirty="0"/>
              <a:t>your proposed halting measure</a:t>
            </a:r>
          </a:p>
          <a:p>
            <a:pPr lvl="1"/>
            <a:r>
              <a:rPr lang="en-US" dirty="0"/>
              <a:t>some reasoning to show that your proposed halting measure really is a halting measure for your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Proposed halting measure: the size of </a:t>
            </a:r>
            <a:r>
              <a:rPr lang="en-US" b="1" dirty="0" err="1"/>
              <a:t>sexp</a:t>
            </a:r>
            <a:r>
              <a:rPr lang="en-US" dirty="0"/>
              <a:t>.</a:t>
            </a:r>
          </a:p>
          <a:p>
            <a:r>
              <a:rPr lang="en-US" dirty="0"/>
              <a:t>Termination argument:</a:t>
            </a:r>
          </a:p>
          <a:p>
            <a:pPr lvl="1"/>
            <a:r>
              <a:rPr lang="en-US" dirty="0"/>
              <a:t>the size of an </a:t>
            </a:r>
            <a:r>
              <a:rPr lang="en-US" dirty="0" err="1"/>
              <a:t>sexp</a:t>
            </a:r>
            <a:r>
              <a:rPr lang="en-US" dirty="0"/>
              <a:t> is always a non-negative integer.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sexp</a:t>
            </a:r>
            <a:r>
              <a:rPr lang="en-US" dirty="0">
                <a:solidFill>
                  <a:srgbClr val="FF0000"/>
                </a:solidFill>
              </a:rPr>
              <a:t> is not a number, then </a:t>
            </a:r>
            <a:r>
              <a:rPr lang="en-US" b="1" dirty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So </a:t>
            </a:r>
            <a:r>
              <a:rPr lang="en-US" b="1" dirty="0">
                <a:latin typeface="+mj-lt"/>
                <a:cs typeface="Consolas" pitchFamily="49" charset="0"/>
              </a:rPr>
              <a:t>(size </a:t>
            </a:r>
            <a:r>
              <a:rPr lang="en-US" b="1" dirty="0" err="1">
                <a:latin typeface="+mj-lt"/>
                <a:cs typeface="Consolas" pitchFamily="49" charset="0"/>
              </a:rPr>
              <a:t>sexp</a:t>
            </a:r>
            <a:r>
              <a:rPr lang="en-US" b="1" dirty="0">
                <a:latin typeface="+mj-lt"/>
                <a:cs typeface="Consolas" pitchFamily="49" charset="0"/>
              </a:rPr>
              <a:t>) </a:t>
            </a:r>
            <a:r>
              <a:rPr lang="en-US" dirty="0"/>
              <a:t>is a halting measure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5273675"/>
            <a:ext cx="4495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the size of an </a:t>
            </a:r>
            <a:r>
              <a:rPr lang="en-US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.  You could, for example, define it as the  total number of characters needed to print out the </a:t>
            </a:r>
            <a:r>
              <a:rPr lang="en-US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.  Can you write this as a function?</a:t>
            </a:r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Termination reasoning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merge-sort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>
                <a:latin typeface="+mj-lt"/>
                <a:cs typeface="Consolas" pitchFamily="49" charset="0"/>
              </a:rPr>
              <a:t>lst</a:t>
            </a:r>
            <a:r>
              <a:rPr lang="en-US" sz="3300" b="1" dirty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>
                <a:cs typeface="Consolas" pitchFamily="49" charset="0"/>
              </a:rPr>
              <a:t>Termination reasoning:</a:t>
            </a:r>
          </a:p>
          <a:p>
            <a:pPr lvl="1"/>
            <a:r>
              <a:rPr lang="en-US" sz="3300" b="1" dirty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/>
              <a:t>is always  a non-negative integer.</a:t>
            </a:r>
          </a:p>
          <a:p>
            <a:pPr lvl="1"/>
            <a:r>
              <a:rPr lang="en-US" sz="3300" dirty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>
                <a:solidFill>
                  <a:srgbClr val="FF0000"/>
                </a:solidFill>
              </a:rPr>
              <a:t>If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	(length (even-elements </a:t>
            </a:r>
            <a:r>
              <a:rPr lang="en-US" sz="3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 (length (even-elements (rest </a:t>
            </a:r>
            <a:r>
              <a:rPr lang="en-US" sz="3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  	are both </a:t>
            </a:r>
            <a:r>
              <a:rPr lang="en-US" sz="3300" b="1" i="1" dirty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>
                <a:solidFill>
                  <a:srgbClr val="FF0000"/>
                </a:solidFill>
              </a:rPr>
              <a:t>than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>
                <a:cs typeface="Consolas" pitchFamily="49" charset="0"/>
              </a:rPr>
              <a:t>So</a:t>
            </a:r>
            <a:r>
              <a:rPr lang="en-US" sz="3300" b="1" dirty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>
                <a:cs typeface="Consolas" pitchFamily="49" charset="0"/>
              </a:rPr>
              <a:t>is a halting measure for </a:t>
            </a:r>
            <a:r>
              <a:rPr lang="en-US" sz="3300" b="1" dirty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>
                <a:cs typeface="Consolas" pitchFamily="49" charset="0"/>
              </a:rPr>
              <a:t>.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Reasoning for </a:t>
            </a:r>
            <a:r>
              <a:rPr lang="en-US" b="1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halting measure: 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/>
              <a:t>Termination argument: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 each recursive call, either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/>
              <a:t>So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/>
              <a:t>is a halting measure for </a:t>
            </a:r>
            <a:r>
              <a:rPr lang="en-US" b="1" dirty="0"/>
              <a:t>merge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13966</TotalTime>
  <Words>1431</Words>
  <Application>Microsoft Office PowerPoint</Application>
  <PresentationFormat>On-screen Show (4:3)</PresentationFormat>
  <Paragraphs>158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Reasoning</vt:lpstr>
      <vt:lpstr>General Recursion is more powerful than structural decomposition</vt:lpstr>
      <vt:lpstr>Halting Measure (1)</vt:lpstr>
      <vt:lpstr>Halting Measure (2)</vt:lpstr>
      <vt:lpstr>Possible halting measures</vt:lpstr>
      <vt:lpstr>Termination Reasoning</vt:lpstr>
      <vt:lpstr>Halting Measure for decode</vt:lpstr>
      <vt:lpstr>Termination reasoning for merge-sort</vt:lpstr>
      <vt:lpstr>Termination Reasoning for merge</vt:lpstr>
      <vt:lpstr>What do I need to deliver?</vt:lpstr>
      <vt:lpstr>A Numeric Example</vt:lpstr>
      <vt:lpstr>A Numeric Example (2)</vt:lpstr>
      <vt:lpstr>Termination Reasoning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170</cp:revision>
  <dcterms:created xsi:type="dcterms:W3CDTF">2010-06-24T16:22:15Z</dcterms:created>
  <dcterms:modified xsi:type="dcterms:W3CDTF">2016-10-23T12:41:53Z</dcterms:modified>
</cp:coreProperties>
</file>