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43" r:id="rId22"/>
    <p:sldId id="444" r:id="rId23"/>
    <p:sldId id="445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62" d="100"/>
          <a:sy n="62" d="100"/>
        </p:scale>
        <p:origin x="549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5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7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8.3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2012-2015</a:t>
              </a:r>
              <a:endParaRPr lang="en-US" sz="1000" dirty="0"/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94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else do we know about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if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&lt; hi</a:t>
            </a:r>
            <a:r>
              <a:rPr lang="en-US" b="0" dirty="0">
                <a:latin typeface="+mn-lt"/>
              </a:rPr>
              <a:t>, then</a:t>
            </a:r>
          </a:p>
          <a:p>
            <a:r>
              <a:rPr lang="en-US" sz="2800" dirty="0"/>
              <a:t>(generalized-function-sum </a:t>
            </a:r>
            <a:r>
              <a:rPr lang="en-US" sz="2800" dirty="0" err="1"/>
              <a:t>i</a:t>
            </a:r>
            <a:r>
              <a:rPr lang="en-US" sz="2800" dirty="0"/>
              <a:t> hi </a:t>
            </a:r>
            <a:r>
              <a:rPr lang="en-US" sz="2800" dirty="0" err="1"/>
              <a:t>sofar</a:t>
            </a:r>
            <a:r>
              <a:rPr lang="en-US" sz="2800" dirty="0"/>
              <a:t> f)</a:t>
            </a:r>
            <a:endParaRPr lang="en-US" sz="2800" b="0" dirty="0">
              <a:latin typeface="+mn-lt"/>
            </a:endParaRPr>
          </a:p>
          <a:p>
            <a:r>
              <a:rPr lang="en-US" sz="2800" dirty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SUM{f(j)|</a:t>
            </a:r>
            <a:r>
              <a:rPr lang="en-US" sz="2800" dirty="0" err="1"/>
              <a:t>i</a:t>
            </a:r>
            <a:r>
              <a:rPr lang="en-US" sz="2800" dirty="0"/>
              <a:t> ≤ j ≤ hi}</a:t>
            </a:r>
          </a:p>
          <a:p>
            <a:r>
              <a:rPr lang="en-US" sz="2800" dirty="0"/>
              <a:t>= (</a:t>
            </a:r>
            <a:r>
              <a:rPr lang="en-US" sz="2800" dirty="0" err="1"/>
              <a:t>sofar</a:t>
            </a:r>
            <a:r>
              <a:rPr lang="en-US" sz="2800" dirty="0"/>
              <a:t> + f(</a:t>
            </a:r>
            <a:r>
              <a:rPr lang="en-US" sz="2800" dirty="0" err="1"/>
              <a:t>i</a:t>
            </a:r>
            <a:r>
              <a:rPr lang="en-US" sz="2800" dirty="0"/>
              <a:t>))</a:t>
            </a:r>
          </a:p>
          <a:p>
            <a:r>
              <a:rPr lang="en-US" sz="2800" dirty="0"/>
              <a:t>    + SUM{f(j)|i+1 ≤ j ≤ hi}</a:t>
            </a:r>
          </a:p>
          <a:p>
            <a:r>
              <a:rPr lang="en-US" sz="2800" dirty="0"/>
              <a:t>= (generalized-function-sum</a:t>
            </a:r>
          </a:p>
          <a:p>
            <a:r>
              <a:rPr lang="en-US" sz="2800" dirty="0"/>
              <a:t>     (+ </a:t>
            </a:r>
            <a:r>
              <a:rPr lang="en-US" sz="2800" dirty="0" err="1"/>
              <a:t>i</a:t>
            </a:r>
            <a:r>
              <a:rPr lang="en-US" sz="2800" dirty="0"/>
              <a:t> 1) hi (+ </a:t>
            </a:r>
            <a:r>
              <a:rPr lang="en-US" sz="2800" dirty="0" err="1"/>
              <a:t>sofar</a:t>
            </a:r>
            <a:r>
              <a:rPr lang="en-US" sz="2800" dirty="0"/>
              <a:t> (f </a:t>
            </a:r>
            <a:r>
              <a:rPr lang="en-US" sz="2800" dirty="0" err="1"/>
              <a:t>i</a:t>
            </a:r>
            <a:r>
              <a:rPr lang="en-US" sz="2800" dirty="0"/>
              <a:t>)) f)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0" y="3381375"/>
            <a:ext cx="2362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take (f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out of the SUM</a:t>
            </a:r>
          </a:p>
        </p:txBody>
      </p:sp>
    </p:spTree>
    <p:extLst>
      <p:ext uri="{BB962C8B-B14F-4D97-AF65-F5344CB8AC3E}">
        <p14:creationId xmlns:p14="http://schemas.microsoft.com/office/powerpoint/2010/main" val="155918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now we can write the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STRATEGY: If not done, recur on i+1.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(define (generalized-function-sum </a:t>
            </a:r>
            <a:r>
              <a:rPr lang="en-US" sz="2400" dirty="0" err="1"/>
              <a:t>i</a:t>
            </a:r>
            <a:r>
              <a:rPr lang="en-US" sz="2400" dirty="0"/>
              <a:t> hi </a:t>
            </a:r>
            <a:r>
              <a:rPr lang="en-US" sz="2400" dirty="0" err="1"/>
              <a:t>sofar</a:t>
            </a:r>
            <a:r>
              <a:rPr lang="en-US" sz="2400" dirty="0"/>
              <a:t>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</a:t>
            </a:r>
            <a:r>
              <a:rPr lang="en-US" sz="2400" dirty="0" err="1"/>
              <a:t>cond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  [(= </a:t>
            </a:r>
            <a:r>
              <a:rPr lang="en-US" sz="2400" dirty="0" err="1"/>
              <a:t>i</a:t>
            </a:r>
            <a:r>
              <a:rPr lang="en-US" sz="2400" dirty="0"/>
              <a:t> hi)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))]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[else (generalized-function-sum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i</a:t>
            </a:r>
            <a:r>
              <a:rPr lang="en-US" sz="2400" dirty="0"/>
              <a:t> 1)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hi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(+ </a:t>
            </a:r>
            <a:r>
              <a:rPr lang="en-US" sz="2400" dirty="0" err="1"/>
              <a:t>sofar</a:t>
            </a:r>
            <a:r>
              <a:rPr lang="en-US" sz="2400" dirty="0"/>
              <a:t> (f 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        f)]))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6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at the recursive call?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2514600"/>
            <a:ext cx="7364984" cy="611832"/>
            <a:chOff x="914400" y="2514600"/>
            <a:chExt cx="7364984" cy="611832"/>
          </a:xfrm>
        </p:grpSpPr>
        <p:sp>
          <p:nvSpPr>
            <p:cNvPr id="14" name="Rectangle 1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908115" y="4136796"/>
            <a:ext cx="7364984" cy="609600"/>
            <a:chOff x="914400" y="3814464"/>
            <a:chExt cx="7364984" cy="609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097784" y="3814464"/>
              <a:ext cx="0" cy="607368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107309" y="390748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3814464"/>
              <a:ext cx="7315200" cy="609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4400" y="3814464"/>
              <a:ext cx="2217163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14400" y="3888432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3888432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08115" y="4136796"/>
            <a:ext cx="7364984" cy="611832"/>
            <a:chOff x="914400" y="2514600"/>
            <a:chExt cx="7364984" cy="611832"/>
          </a:xfrm>
        </p:grpSpPr>
        <p:sp>
          <p:nvSpPr>
            <p:cNvPr id="34" name="Rectangle 33"/>
            <p:cNvSpPr/>
            <p:nvPr/>
          </p:nvSpPr>
          <p:spPr>
            <a:xfrm>
              <a:off x="914400" y="2514600"/>
              <a:ext cx="1828800" cy="609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" y="2516832"/>
              <a:ext cx="7315200" cy="609600"/>
            </a:xfrm>
            <a:prstGeom prst="rect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14400" y="259080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lo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0000" y="2590800"/>
              <a:ext cx="659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hi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743200" y="2514600"/>
              <a:ext cx="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743200" y="259080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nsolas" pitchFamily="49" charset="0"/>
                  <a:cs typeface="Consolas" pitchFamily="49" charset="0"/>
                </a:rPr>
                <a:t>i</a:t>
              </a:r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15901" y="5410200"/>
            <a:ext cx="451219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shaded region expands by one</a:t>
            </a:r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>
            <a:off x="2133600" y="2057400"/>
            <a:ext cx="0" cy="23830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1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halting measure?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halting measure: </a:t>
            </a:r>
            <a:r>
              <a:rPr lang="en-US" b="1" dirty="0"/>
              <a:t>(hi – </a:t>
            </a:r>
            <a:r>
              <a:rPr lang="en-US" b="1" dirty="0" err="1"/>
              <a:t>i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dirty="0"/>
              <a:t>Termination reasoning:</a:t>
            </a:r>
          </a:p>
          <a:p>
            <a:pPr lvl="1"/>
            <a:r>
              <a:rPr lang="en-US" b="1" dirty="0"/>
              <a:t>(hi – 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is non-negative, because of the invariant 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i</a:t>
            </a:r>
            <a:r>
              <a:rPr lang="en-US" b="1" dirty="0"/>
              <a:t> ≤ hi</a:t>
            </a:r>
          </a:p>
          <a:p>
            <a:pPr lvl="1"/>
            <a:r>
              <a:rPr lang="en-US" b="1" dirty="0" err="1"/>
              <a:t>i</a:t>
            </a:r>
            <a:r>
              <a:rPr lang="en-US" dirty="0"/>
              <a:t> increases at every call, so </a:t>
            </a:r>
            <a:r>
              <a:rPr lang="en-US" b="1" dirty="0"/>
              <a:t>(hi – 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decreases at every call.</a:t>
            </a:r>
          </a:p>
          <a:p>
            <a:r>
              <a:rPr lang="en-US" dirty="0"/>
              <a:t>So </a:t>
            </a:r>
            <a:r>
              <a:rPr lang="en-US" b="1" dirty="0"/>
              <a:t>(hi – 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is a halting measure for generalized-function-sum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still need our original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function-sum :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Nat </a:t>
            </a:r>
            <a:r>
              <a:rPr lang="en-US" sz="2400" dirty="0" err="1"/>
              <a:t>Nat</a:t>
            </a:r>
            <a:r>
              <a:rPr lang="en-US" sz="2400" dirty="0"/>
              <a:t> (Nat -&gt; Number) -&gt; Number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natural numbers lo and hi, and a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function f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WHERE: 	lo ≤ hi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SUM{f(j) | lo ≤ j ≤ hi}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STRATEGY: call a more general function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(define (function-sum lo hi f)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(generalized-function-sum lo hi 0 f))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5619750"/>
            <a:ext cx="41910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Just call </a:t>
            </a:r>
            <a:r>
              <a:rPr lang="en-US" b="1" dirty="0">
                <a:solidFill>
                  <a:schemeClr val="tx1"/>
                </a:solidFill>
              </a:rPr>
              <a:t>generalized-function-sum</a:t>
            </a:r>
            <a:r>
              <a:rPr lang="en-US" dirty="0">
                <a:solidFill>
                  <a:schemeClr val="tx1"/>
                </a:solidFill>
              </a:rPr>
              <a:t> with </a:t>
            </a:r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= 0.</a:t>
            </a:r>
          </a:p>
        </p:txBody>
      </p:sp>
    </p:spTree>
    <p:extLst>
      <p:ext uri="{BB962C8B-B14F-4D97-AF65-F5344CB8AC3E}">
        <p14:creationId xmlns:p14="http://schemas.microsoft.com/office/powerpoint/2010/main" val="61676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 #2: Linear Search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linear-search : Nat </a:t>
            </a:r>
            <a:r>
              <a:rPr lang="en-US" sz="2000" dirty="0" err="1"/>
              <a:t>Nat</a:t>
            </a:r>
            <a:r>
              <a:rPr lang="en-US" sz="2000" dirty="0"/>
              <a:t> (Nat -&gt; </a:t>
            </a:r>
            <a:r>
              <a:rPr lang="en-US" sz="2000" dirty="0" err="1"/>
              <a:t>Bool</a:t>
            </a:r>
            <a:r>
              <a:rPr lang="en-US" sz="2000" dirty="0"/>
              <a:t>) -&gt; </a:t>
            </a:r>
            <a:r>
              <a:rPr lang="en-US" sz="2000" dirty="0" err="1"/>
              <a:t>MaybeNat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2 natural numbers lo and hi,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and a predicate </a:t>
            </a:r>
            <a:r>
              <a:rPr lang="en-US" sz="2000" dirty="0" err="1"/>
              <a:t>pred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WHERE: lo ≤ hi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smallest number in [</a:t>
            </a:r>
            <a:r>
              <a:rPr lang="en-US" sz="2000" dirty="0" err="1"/>
              <a:t>lo,hi</a:t>
            </a:r>
            <a:r>
              <a:rPr lang="en-US" sz="2000" dirty="0"/>
              <a:t>) that satisfies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</a:t>
            </a:r>
            <a:r>
              <a:rPr lang="en-US" sz="2000" dirty="0" err="1"/>
              <a:t>pred</a:t>
            </a:r>
            <a:r>
              <a:rPr lang="en-US" sz="2000" dirty="0"/>
              <a:t>, or false if there is none.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EXAMPLES/TESTS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(begin-for-test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7 11 even?) 8)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(check-false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(linear-search 2 4 (lambda (n) (&gt; n 6)))))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3733800"/>
            <a:ext cx="1676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Remember, this means the half-open interval:</a:t>
            </a:r>
          </a:p>
          <a:p>
            <a:r>
              <a:rPr lang="en-US" sz="1400" dirty="0">
                <a:solidFill>
                  <a:schemeClr val="tx1"/>
                </a:solidFill>
              </a:rPr>
              <a:t>{ j | lo ≤ j &lt; hi}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6019800" y="3261519"/>
            <a:ext cx="914400" cy="92948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7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trivial cases?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(= lo hi), then [</a:t>
            </a:r>
            <a:r>
              <a:rPr lang="en-US" dirty="0" err="1"/>
              <a:t>lo,hi</a:t>
            </a:r>
            <a:r>
              <a:rPr lang="en-US" dirty="0"/>
              <a:t>) is empty, so the answer is false.</a:t>
            </a:r>
          </a:p>
          <a:p>
            <a:r>
              <a:rPr lang="en-US" dirty="0"/>
              <a:t>if (</a:t>
            </a:r>
            <a:r>
              <a:rPr lang="en-US" dirty="0" err="1"/>
              <a:t>pred</a:t>
            </a:r>
            <a:r>
              <a:rPr lang="en-US" dirty="0"/>
              <a:t> lo) is true, then lo is the smallest number in [</a:t>
            </a:r>
            <a:r>
              <a:rPr lang="en-US" dirty="0" err="1"/>
              <a:t>lo,hi</a:t>
            </a:r>
            <a:r>
              <a:rPr lang="en-US" dirty="0"/>
              <a:t>) that satisfies pred.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got so far?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???]))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non-trivial case?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(&lt; lo hi) </a:t>
            </a:r>
            <a:r>
              <a:rPr lang="en-US" dirty="0"/>
              <a:t>and </a:t>
            </a:r>
            <a:r>
              <a:rPr lang="en-US" b="1" dirty="0"/>
              <a:t>(</a:t>
            </a:r>
            <a:r>
              <a:rPr lang="en-US" b="1" dirty="0" err="1"/>
              <a:t>pred</a:t>
            </a:r>
            <a:r>
              <a:rPr lang="en-US" b="1" dirty="0"/>
              <a:t> lo) </a:t>
            </a:r>
            <a:r>
              <a:rPr lang="en-US" dirty="0"/>
              <a:t>is false, then the smallest number in </a:t>
            </a:r>
            <a:r>
              <a:rPr lang="en-US" b="1" dirty="0"/>
              <a:t>[</a:t>
            </a:r>
            <a:r>
              <a:rPr lang="en-US" b="1" dirty="0" err="1"/>
              <a:t>lo,hi</a:t>
            </a:r>
            <a:r>
              <a:rPr lang="en-US" b="1" dirty="0"/>
              <a:t>) </a:t>
            </a:r>
            <a:r>
              <a:rPr lang="en-US" dirty="0"/>
              <a:t>that satisfies </a:t>
            </a:r>
            <a:r>
              <a:rPr lang="en-US" dirty="0" err="1"/>
              <a:t>pred</a:t>
            </a:r>
            <a:r>
              <a:rPr lang="en-US" dirty="0"/>
              <a:t> (if it exists) must be in </a:t>
            </a:r>
            <a:r>
              <a:rPr lang="en-US" b="1" dirty="0"/>
              <a:t>[lo+1, hi</a:t>
            </a:r>
            <a:r>
              <a:rPr lang="en-US" dirty="0"/>
              <a:t>).</a:t>
            </a:r>
          </a:p>
          <a:p>
            <a:r>
              <a:rPr lang="en-US" dirty="0"/>
              <a:t>So, if </a:t>
            </a:r>
            <a:r>
              <a:rPr lang="en-US" b="1" dirty="0"/>
              <a:t>(&lt; lo hi) </a:t>
            </a:r>
            <a:r>
              <a:rPr lang="en-US" dirty="0"/>
              <a:t>and </a:t>
            </a:r>
            <a:r>
              <a:rPr lang="en-US" b="1" dirty="0"/>
              <a:t>(</a:t>
            </a:r>
            <a:r>
              <a:rPr lang="en-US" b="1" dirty="0" err="1"/>
              <a:t>pred</a:t>
            </a:r>
            <a:r>
              <a:rPr lang="en-US" b="1" dirty="0"/>
              <a:t> lo) </a:t>
            </a:r>
            <a:r>
              <a:rPr lang="en-US" dirty="0"/>
              <a:t>is false,  then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(linear-search lo hi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(linear-search (+ lo 1) hi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pred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;; STRATEGY: If more to search and not found, then recur </a:t>
            </a:r>
          </a:p>
          <a:p>
            <a:r>
              <a:rPr lang="en-US" sz="2000" dirty="0"/>
              <a:t>;; on (+ lo 1)</a:t>
            </a:r>
          </a:p>
          <a:p>
            <a:r>
              <a:rPr lang="en-US" sz="2000" dirty="0"/>
              <a:t>(define (linear-search lo hi </a:t>
            </a:r>
            <a:r>
              <a:rPr lang="en-US" sz="2000" dirty="0" err="1"/>
              <a:t>pred</a:t>
            </a:r>
            <a:r>
              <a:rPr lang="en-US" sz="2000" dirty="0"/>
              <a:t>)</a:t>
            </a:r>
          </a:p>
          <a:p>
            <a:r>
              <a:rPr lang="en-US" sz="2000" dirty="0"/>
              <a:t>  (</a:t>
            </a:r>
            <a:r>
              <a:rPr lang="en-US" sz="2000" dirty="0" err="1"/>
              <a:t>cond</a:t>
            </a:r>
            <a:endParaRPr lang="en-US" sz="2000" dirty="0"/>
          </a:p>
          <a:p>
            <a:r>
              <a:rPr lang="en-US" sz="2000" dirty="0"/>
              <a:t>    [(= lo hi) false]</a:t>
            </a:r>
          </a:p>
          <a:p>
            <a:r>
              <a:rPr lang="en-US" sz="2000" dirty="0"/>
              <a:t>    [(</a:t>
            </a:r>
            <a:r>
              <a:rPr lang="en-US" sz="2000" dirty="0" err="1"/>
              <a:t>pred</a:t>
            </a:r>
            <a:r>
              <a:rPr lang="en-US" sz="2000" dirty="0"/>
              <a:t> lo) lo]</a:t>
            </a:r>
          </a:p>
          <a:p>
            <a:r>
              <a:rPr lang="en-US" sz="2000" dirty="0"/>
              <a:t>    [else (linear-search (+ lo 1) hi </a:t>
            </a:r>
            <a:r>
              <a:rPr lang="en-US" sz="2000" dirty="0" err="1"/>
              <a:t>pred</a:t>
            </a:r>
            <a:r>
              <a:rPr lang="en-US" sz="2000" dirty="0"/>
              <a:t>)]))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problems involve searching</a:t>
            </a:r>
          </a:p>
          <a:p>
            <a:r>
              <a:rPr lang="en-US" dirty="0"/>
              <a:t>General recursion is well-suited to search problems.</a:t>
            </a:r>
          </a:p>
          <a:p>
            <a:r>
              <a:rPr lang="en-US" dirty="0"/>
              <a:t>In this lesson, we'll talk about a simple case: linear search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7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halting measure?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invariant tells us that </a:t>
            </a:r>
            <a:r>
              <a:rPr lang="en-US" b="1" dirty="0"/>
              <a:t>lo ≤ hi</a:t>
            </a:r>
            <a:r>
              <a:rPr lang="en-US" dirty="0"/>
              <a:t>, so </a:t>
            </a:r>
            <a:r>
              <a:rPr lang="en-US" b="1" dirty="0"/>
              <a:t>(- hi lo) </a:t>
            </a:r>
            <a:r>
              <a:rPr lang="en-US" dirty="0"/>
              <a:t>is a non-negative integer.</a:t>
            </a:r>
          </a:p>
          <a:p>
            <a:r>
              <a:rPr lang="en-US" dirty="0"/>
              <a:t>lo increases at every recursive call, so </a:t>
            </a:r>
            <a:r>
              <a:rPr lang="en-US" b="1" dirty="0"/>
              <a:t>(- hi lo) </a:t>
            </a:r>
            <a:r>
              <a:rPr lang="en-US" dirty="0"/>
              <a:t>decreases.</a:t>
            </a:r>
          </a:p>
          <a:p>
            <a:r>
              <a:rPr lang="en-US" dirty="0"/>
              <a:t>So </a:t>
            </a:r>
            <a:r>
              <a:rPr lang="en-US" b="1" dirty="0"/>
              <a:t>(- hi lo) </a:t>
            </a:r>
            <a:r>
              <a:rPr lang="en-US" dirty="0"/>
              <a:t>is our halting measure.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seen how generative recursion can deal with problems involving numerical values</a:t>
            </a:r>
          </a:p>
          <a:p>
            <a:r>
              <a:rPr lang="en-US" dirty="0"/>
              <a:t>We've seen how </a:t>
            </a:r>
            <a:r>
              <a:rPr lang="en-US"/>
              <a:t>context arguments and </a:t>
            </a:r>
            <a:r>
              <a:rPr lang="en-US" dirty="0"/>
              <a:t>invariants can help avoid recalculating expensive values</a:t>
            </a:r>
          </a:p>
          <a:p>
            <a:r>
              <a:rPr lang="en-US" dirty="0"/>
              <a:t>We've seen how invariants can be an invaluable aid in understanding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Recognize problems for which a linear search abstraction is appropriate.</a:t>
            </a:r>
          </a:p>
          <a:p>
            <a:pPr lvl="1"/>
            <a:r>
              <a:rPr lang="en-US" dirty="0"/>
              <a:t>Use general recursion and invariants to solve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5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Study the files 08-6-function-sum.rkt and 08-7-linear-search.rkt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6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Recognize problems for which a linear search abstraction is appropriate.</a:t>
            </a:r>
          </a:p>
          <a:p>
            <a:pPr lvl="1"/>
            <a:r>
              <a:rPr lang="en-US" dirty="0"/>
              <a:t>Use general recursion and invariants to solve simple problems involving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9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Example #1: function-sum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function-sum : </a:t>
            </a:r>
          </a:p>
          <a:p>
            <a:pPr>
              <a:spcBef>
                <a:spcPts val="0"/>
              </a:spcBef>
            </a:pPr>
            <a:r>
              <a:rPr lang="en-US" dirty="0"/>
              <a:t>  Nat </a:t>
            </a:r>
            <a:r>
              <a:rPr lang="en-US" dirty="0" err="1"/>
              <a:t>Nat</a:t>
            </a:r>
            <a:r>
              <a:rPr lang="en-US" dirty="0"/>
              <a:t> (Nat -&gt; Number) </a:t>
            </a:r>
          </a:p>
          <a:p>
            <a:pPr>
              <a:spcBef>
                <a:spcPts val="0"/>
              </a:spcBef>
            </a:pPr>
            <a:r>
              <a:rPr lang="en-US" dirty="0"/>
              <a:t>  -&gt; Number</a:t>
            </a:r>
          </a:p>
          <a:p>
            <a:pPr>
              <a:spcBef>
                <a:spcPts val="0"/>
              </a:spcBef>
            </a:pPr>
            <a:r>
              <a:rPr lang="en-US" dirty="0"/>
              <a:t>GIVEN: natural numbers lo ≤ hi and a function f,</a:t>
            </a:r>
          </a:p>
          <a:p>
            <a:pPr>
              <a:spcBef>
                <a:spcPts val="0"/>
              </a:spcBef>
            </a:pPr>
            <a:r>
              <a:rPr lang="en-US" dirty="0"/>
              <a:t>RETURNS: SUM{f(j) | lo ≤ j ≤ hi}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3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Examples/Tests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(begin-for-test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(function-sum 1 3 (lambda (j) j))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(+ 1 2 3))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  (check-equal?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(function-sum 1 3 (lambda (j) (+ j 10)))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   (+ 11 12 13)))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generalize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compute, we will have computed the sum of some of the values.  Let's call that sum </a:t>
            </a:r>
            <a:r>
              <a:rPr lang="en-US" b="1" dirty="0" err="1"/>
              <a:t>sofar</a:t>
            </a:r>
            <a:r>
              <a:rPr lang="en-US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4616" y="3411066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616" y="3413298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4616" y="348726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0216" y="3487266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93416" y="3411066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36216" y="4858866"/>
            <a:ext cx="3200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007616" y="3718098"/>
            <a:ext cx="1828800" cy="1140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5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2514600"/>
            <a:ext cx="1828800" cy="6096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this picture as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2516832"/>
            <a:ext cx="7315200" cy="609600"/>
          </a:xfrm>
          <a:prstGeom prst="rect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5908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2590800"/>
            <a:ext cx="659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Consolas" pitchFamily="49" charset="0"/>
                <a:cs typeface="Consolas" pitchFamily="49" charset="0"/>
              </a:rPr>
              <a:t>hi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43200" y="2514600"/>
            <a:ext cx="0" cy="609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33400" y="1295400"/>
            <a:ext cx="3200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 contains the sum of the f(j) for j in this region</a:t>
            </a:r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905000" y="2057400"/>
            <a:ext cx="2286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43200" y="2590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8325" y="3429000"/>
            <a:ext cx="6290949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can represent this picture with 4 numbers: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which is the first value of j to right of the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hi</a:t>
            </a:r>
            <a:r>
              <a:rPr lang="en-US" dirty="0">
                <a:solidFill>
                  <a:schemeClr val="tx1"/>
                </a:solidFill>
              </a:rPr>
              <a:t>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, which is the sum of the f(j) for j in the brown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95400" y="5562600"/>
            <a:ext cx="3276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what we want to compute is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b="1" dirty="0">
                <a:solidFill>
                  <a:schemeClr val="tx1"/>
                </a:solidFill>
              </a:rPr>
              <a:t> + SUM{f(j)|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≤ j ≤ hi}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00600" y="5562600"/>
            <a:ext cx="28194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function of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hi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sofar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20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Contract, Purpose Statement, and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generalized-function-sum : </a:t>
            </a:r>
          </a:p>
          <a:p>
            <a:r>
              <a:rPr lang="en-US" dirty="0"/>
              <a:t>;;   Nat </a:t>
            </a:r>
            <a:r>
              <a:rPr lang="en-US" dirty="0" err="1"/>
              <a:t>Nat</a:t>
            </a:r>
            <a:r>
              <a:rPr lang="en-US" dirty="0"/>
              <a:t> Number (Nat -&gt; Number) -&gt; Number</a:t>
            </a:r>
          </a:p>
          <a:p>
            <a:r>
              <a:rPr lang="en-US" dirty="0"/>
              <a:t>;; GIVEN: natural numbers </a:t>
            </a:r>
            <a:r>
              <a:rPr lang="en-US" dirty="0" err="1"/>
              <a:t>i</a:t>
            </a:r>
            <a:r>
              <a:rPr lang="en-US" dirty="0"/>
              <a:t> and hi, a number </a:t>
            </a:r>
            <a:r>
              <a:rPr lang="en-US" dirty="0" err="1"/>
              <a:t>sofar</a:t>
            </a:r>
            <a:r>
              <a:rPr lang="en-US" dirty="0"/>
              <a:t>, </a:t>
            </a:r>
          </a:p>
          <a:p>
            <a:r>
              <a:rPr lang="en-US" dirty="0"/>
              <a:t>;;  and a function f,</a:t>
            </a:r>
          </a:p>
          <a:p>
            <a:r>
              <a:rPr lang="en-US" dirty="0"/>
              <a:t>;; WHERE: </a:t>
            </a:r>
            <a:r>
              <a:rPr lang="en-US" dirty="0" err="1"/>
              <a:t>i</a:t>
            </a:r>
            <a:r>
              <a:rPr lang="en-US" dirty="0"/>
              <a:t> ≤ hi</a:t>
            </a:r>
          </a:p>
          <a:p>
            <a:r>
              <a:rPr lang="en-US" dirty="0"/>
              <a:t>;; RETURNS: </a:t>
            </a:r>
            <a:r>
              <a:rPr lang="en-US" dirty="0" err="1"/>
              <a:t>sofar</a:t>
            </a:r>
            <a:r>
              <a:rPr lang="en-US" dirty="0"/>
              <a:t> + SUM{f(j) | </a:t>
            </a:r>
            <a:r>
              <a:rPr lang="en-US" dirty="0" err="1"/>
              <a:t>i</a:t>
            </a:r>
            <a:r>
              <a:rPr lang="en-US" dirty="0"/>
              <a:t> ≤ j ≤ hi} </a:t>
            </a:r>
          </a:p>
          <a:p>
            <a:endParaRPr lang="en-US" dirty="0"/>
          </a:p>
          <a:p>
            <a:r>
              <a:rPr lang="en-US" dirty="0"/>
              <a:t>;; EXAMPLES/TESTS:</a:t>
            </a:r>
          </a:p>
          <a:p>
            <a:r>
              <a:rPr lang="en-US" dirty="0"/>
              <a:t>(begin-for-test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(generalized-function-sum 1 3 17 (lambda (j) j))</a:t>
            </a:r>
          </a:p>
          <a:p>
            <a:r>
              <a:rPr lang="en-US" dirty="0"/>
              <a:t>    (+ 17 (+ 1 2 3)))</a:t>
            </a:r>
          </a:p>
          <a:p>
            <a:r>
              <a:rPr lang="en-US" dirty="0"/>
              <a:t>  (check-equal?</a:t>
            </a:r>
          </a:p>
          <a:p>
            <a:r>
              <a:rPr lang="en-US" dirty="0"/>
              <a:t>    (generalized-function-sum 1 3 42 (lambda (j) (+ j 10)))</a:t>
            </a:r>
          </a:p>
          <a:p>
            <a:r>
              <a:rPr lang="en-US" dirty="0"/>
              <a:t>    (+ 42 (+ 11 12 13))))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3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know about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if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hi</a:t>
            </a:r>
            <a:r>
              <a:rPr lang="en-US" b="0" dirty="0">
                <a:latin typeface="+mn-lt"/>
              </a:rPr>
              <a:t>, then </a:t>
            </a:r>
          </a:p>
          <a:p>
            <a:r>
              <a:rPr lang="en-US" sz="2800" dirty="0"/>
              <a:t>(generalized-function-sum </a:t>
            </a:r>
            <a:r>
              <a:rPr lang="en-US" sz="2800" dirty="0" err="1"/>
              <a:t>i</a:t>
            </a:r>
            <a:r>
              <a:rPr lang="en-US" sz="2800" dirty="0"/>
              <a:t> hi </a:t>
            </a:r>
            <a:r>
              <a:rPr lang="en-US" sz="2800" dirty="0" err="1"/>
              <a:t>sofar</a:t>
            </a:r>
            <a:r>
              <a:rPr lang="en-US" sz="2800" dirty="0"/>
              <a:t> f)</a:t>
            </a:r>
          </a:p>
          <a:p>
            <a:r>
              <a:rPr lang="en-US" sz="2800" dirty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SUM{f(j)|</a:t>
            </a:r>
            <a:r>
              <a:rPr lang="en-US" sz="2800" dirty="0" err="1"/>
              <a:t>i</a:t>
            </a:r>
            <a:r>
              <a:rPr lang="en-US" sz="2800" dirty="0"/>
              <a:t> ≤ j ≤ hi}</a:t>
            </a:r>
          </a:p>
          <a:p>
            <a:r>
              <a:rPr lang="en-US" sz="2800" dirty="0"/>
              <a:t>= </a:t>
            </a:r>
            <a:r>
              <a:rPr lang="en-US" sz="2800" dirty="0" err="1"/>
              <a:t>sofar</a:t>
            </a:r>
            <a:r>
              <a:rPr lang="en-US" sz="2800" dirty="0"/>
              <a:t> + SUM{f(j)|hi ≤ j ≤ hi}</a:t>
            </a:r>
          </a:p>
          <a:p>
            <a:r>
              <a:rPr lang="en-US" sz="2800" dirty="0"/>
              <a:t>= (+ </a:t>
            </a:r>
            <a:r>
              <a:rPr lang="en-US" sz="2800" dirty="0" err="1"/>
              <a:t>sofar</a:t>
            </a:r>
            <a:r>
              <a:rPr lang="en-US" sz="2800" dirty="0"/>
              <a:t> (f hi))</a:t>
            </a:r>
          </a:p>
          <a:p>
            <a:r>
              <a:rPr lang="en-US" sz="2800" dirty="0"/>
              <a:t>= (+ </a:t>
            </a:r>
            <a:r>
              <a:rPr lang="en-US" sz="2800" dirty="0" err="1"/>
              <a:t>sofar</a:t>
            </a:r>
            <a:r>
              <a:rPr lang="en-US" sz="2800" dirty="0"/>
              <a:t> (f </a:t>
            </a:r>
            <a:r>
              <a:rPr lang="en-US" sz="2800" dirty="0" err="1"/>
              <a:t>i</a:t>
            </a:r>
            <a:r>
              <a:rPr lang="en-US" sz="2800" dirty="0"/>
              <a:t>))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0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13494</TotalTime>
  <Words>1256</Words>
  <Application>Microsoft Office PowerPoint</Application>
  <PresentationFormat>On-screen Show (4:3)</PresentationFormat>
  <Paragraphs>201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Linear Search</vt:lpstr>
      <vt:lpstr>Introduction</vt:lpstr>
      <vt:lpstr>Learning Objectives</vt:lpstr>
      <vt:lpstr>Example #1: function-sum</vt:lpstr>
      <vt:lpstr>Examples/Tests</vt:lpstr>
      <vt:lpstr>Let's generalize</vt:lpstr>
      <vt:lpstr>Representing this picture as data</vt:lpstr>
      <vt:lpstr>Contract, Purpose Statement, and Examples</vt:lpstr>
      <vt:lpstr>What do we know about this function?</vt:lpstr>
      <vt:lpstr>What else do we know about this function?</vt:lpstr>
      <vt:lpstr>So now we can write the function definition</vt:lpstr>
      <vt:lpstr>What happens at the recursive call?</vt:lpstr>
      <vt:lpstr>What's the halting measure?</vt:lpstr>
      <vt:lpstr>We still need our original function</vt:lpstr>
      <vt:lpstr>Example #2: Linear Search</vt:lpstr>
      <vt:lpstr>What are the trivial cases?</vt:lpstr>
      <vt:lpstr>What have we got so far?</vt:lpstr>
      <vt:lpstr>What's the non-trivial case?</vt:lpstr>
      <vt:lpstr>Function Definition</vt:lpstr>
      <vt:lpstr>What's the halting measure?</vt:lpstr>
      <vt:lpstr>Summary</vt:lpstr>
      <vt:lpstr>Learning Objectives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174</cp:revision>
  <dcterms:created xsi:type="dcterms:W3CDTF">2010-06-24T16:22:15Z</dcterms:created>
  <dcterms:modified xsi:type="dcterms:W3CDTF">2016-10-23T12:46:46Z</dcterms:modified>
</cp:coreProperties>
</file>