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374" r:id="rId2"/>
    <p:sldId id="375" r:id="rId3"/>
    <p:sldId id="376" r:id="rId4"/>
    <p:sldId id="426" r:id="rId5"/>
    <p:sldId id="427" r:id="rId6"/>
    <p:sldId id="377" r:id="rId7"/>
    <p:sldId id="378" r:id="rId8"/>
    <p:sldId id="379" r:id="rId9"/>
    <p:sldId id="380" r:id="rId10"/>
    <p:sldId id="381" r:id="rId11"/>
    <p:sldId id="382" r:id="rId12"/>
    <p:sldId id="383" r:id="rId13"/>
    <p:sldId id="384" r:id="rId14"/>
    <p:sldId id="385" r:id="rId15"/>
    <p:sldId id="411" r:id="rId16"/>
    <p:sldId id="412" r:id="rId17"/>
    <p:sldId id="413" r:id="rId18"/>
    <p:sldId id="390" r:id="rId19"/>
    <p:sldId id="391" r:id="rId20"/>
    <p:sldId id="414" r:id="rId21"/>
    <p:sldId id="415" r:id="rId22"/>
    <p:sldId id="416" r:id="rId23"/>
    <p:sldId id="417" r:id="rId24"/>
    <p:sldId id="393" r:id="rId25"/>
    <p:sldId id="394" r:id="rId26"/>
    <p:sldId id="395" r:id="rId27"/>
    <p:sldId id="396" r:id="rId28"/>
    <p:sldId id="422" r:id="rId29"/>
    <p:sldId id="418" r:id="rId30"/>
    <p:sldId id="419" r:id="rId31"/>
    <p:sldId id="397" r:id="rId32"/>
    <p:sldId id="420" r:id="rId33"/>
    <p:sldId id="421" r:id="rId34"/>
    <p:sldId id="398" r:id="rId35"/>
    <p:sldId id="399" r:id="rId36"/>
    <p:sldId id="423" r:id="rId37"/>
    <p:sldId id="424" r:id="rId38"/>
    <p:sldId id="425" r:id="rId39"/>
    <p:sldId id="402" r:id="rId40"/>
    <p:sldId id="403" r:id="rId41"/>
    <p:sldId id="404" r:id="rId42"/>
    <p:sldId id="405" r:id="rId43"/>
    <p:sldId id="406" r:id="rId44"/>
    <p:sldId id="407" r:id="rId45"/>
    <p:sldId id="408" r:id="rId46"/>
    <p:sldId id="409" r:id="rId47"/>
    <p:sldId id="410" r:id="rId48"/>
  </p:sldIdLst>
  <p:sldSz cx="9144000" cy="6858000" type="screen4x3"/>
  <p:notesSz cx="6858000" cy="9144000"/>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91" autoAdjust="0"/>
    <p:restoredTop sz="93383" autoAdjust="0"/>
  </p:normalViewPr>
  <p:slideViewPr>
    <p:cSldViewPr>
      <p:cViewPr varScale="1">
        <p:scale>
          <a:sx n="39" d="100"/>
          <a:sy n="39" d="100"/>
        </p:scale>
        <p:origin x="1140" y="45"/>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9095"/>
    </p:cViewPr>
  </p:sorterViewPr>
  <p:notesViewPr>
    <p:cSldViewPr>
      <p:cViewPr varScale="1">
        <p:scale>
          <a:sx n="67" d="100"/>
          <a:sy n="67" d="100"/>
        </p:scale>
        <p:origin x="-274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10/25/2016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126004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2205041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1312278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1698737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546158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3742882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a:t>
            </a:fld>
            <a:endParaRPr lang="en-US"/>
          </a:p>
        </p:txBody>
      </p:sp>
    </p:spTree>
    <p:extLst>
      <p:ext uri="{BB962C8B-B14F-4D97-AF65-F5344CB8AC3E}">
        <p14:creationId xmlns:p14="http://schemas.microsoft.com/office/powerpoint/2010/main" val="392529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12</a:t>
            </a:fld>
            <a:endParaRPr lang="en-US"/>
          </a:p>
        </p:txBody>
      </p:sp>
    </p:spTree>
    <p:extLst>
      <p:ext uri="{BB962C8B-B14F-4D97-AF65-F5344CB8AC3E}">
        <p14:creationId xmlns:p14="http://schemas.microsoft.com/office/powerpoint/2010/main" val="3421583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1800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328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9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4192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69865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1894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38227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994672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9028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62985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6849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5561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10/25/2016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039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10/25/2016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334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217482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Searching in a Graph</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8.5</a:t>
            </a:r>
          </a:p>
          <a:p>
            <a:endParaRPr lang="en-US" dirty="0"/>
          </a:p>
          <a:p>
            <a:endParaRPr lang="en-US" dirty="0"/>
          </a:p>
        </p:txBody>
      </p:sp>
      <p:sp>
        <p:nvSpPr>
          <p:cNvPr id="11" name="Slide Number Placeholder 10"/>
          <p:cNvSpPr>
            <a:spLocks noGrp="1"/>
          </p:cNvSpPr>
          <p:nvPr>
            <p:ph type="sldNum" sz="quarter" idx="12"/>
          </p:nvPr>
        </p:nvSpPr>
        <p:spPr/>
        <p:txBody>
          <a:bodyPr/>
          <a:lstStyle/>
          <a:p>
            <a:fld id="{9F4492BD-6A9C-48FC-AC76-0B4FE11194A1}"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8" name="Group 7"/>
          <p:cNvGrpSpPr/>
          <p:nvPr/>
        </p:nvGrpSpPr>
        <p:grpSpPr>
          <a:xfrm>
            <a:off x="120650" y="6314759"/>
            <a:ext cx="8902700" cy="400110"/>
            <a:chOff x="120650" y="6314759"/>
            <a:chExt cx="8902700" cy="400110"/>
          </a:xfrm>
        </p:grpSpPr>
        <p:pic>
          <p:nvPicPr>
            <p:cNvPr id="9" name="Picture 8"/>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0" name="TextBox 9"/>
            <p:cNvSpPr txBox="1"/>
            <p:nvPr/>
          </p:nvSpPr>
          <p:spPr>
            <a:xfrm>
              <a:off x="925322" y="6314759"/>
              <a:ext cx="8098028" cy="400110"/>
            </a:xfrm>
            <a:prstGeom prst="rect">
              <a:avLst/>
            </a:prstGeom>
            <a:noFill/>
          </p:spPr>
          <p:txBody>
            <a:bodyPr vert="horz" wrap="square" rtlCol="0">
              <a:spAutoFit/>
            </a:bodyPr>
            <a:lstStyle/>
            <a:p>
              <a:r>
                <a:rPr lang="en-US" sz="1000" dirty="0"/>
                <a:t>© Mitchell Wand, 2012-2016</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extLst>
      <p:ext uri="{BB962C8B-B14F-4D97-AF65-F5344CB8AC3E}">
        <p14:creationId xmlns:p14="http://schemas.microsoft.com/office/powerpoint/2010/main" val="2082012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Paths in a Graph</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10</a:t>
            </a:fld>
            <a:endParaRPr lang="en-US"/>
          </a:p>
        </p:txBody>
      </p:sp>
      <p:sp>
        <p:nvSpPr>
          <p:cNvPr id="45" name="TextBox 44"/>
          <p:cNvSpPr txBox="1"/>
          <p:nvPr/>
        </p:nvSpPr>
        <p:spPr>
          <a:xfrm>
            <a:off x="457200" y="4267200"/>
            <a:ext cx="1540230" cy="2246769"/>
          </a:xfrm>
          <a:prstGeom prst="rect">
            <a:avLst/>
          </a:prstGeom>
          <a:noFill/>
        </p:spPr>
        <p:txBody>
          <a:bodyPr wrap="none" rtlCol="0">
            <a:spAutoFit/>
          </a:bodyPr>
          <a:lstStyle/>
          <a:p>
            <a:r>
              <a:rPr lang="en-US" sz="2800" dirty="0"/>
              <a:t>paths: </a:t>
            </a:r>
          </a:p>
          <a:p>
            <a:r>
              <a:rPr lang="en-US" sz="2800" dirty="0"/>
              <a:t> (A,C,E)</a:t>
            </a:r>
          </a:p>
          <a:p>
            <a:r>
              <a:rPr lang="en-US" sz="2800" dirty="0"/>
              <a:t> (B,C,E,G)</a:t>
            </a:r>
          </a:p>
          <a:p>
            <a:r>
              <a:rPr lang="en-US" sz="2800" dirty="0"/>
              <a:t> (A,D,C,E)</a:t>
            </a:r>
          </a:p>
          <a:p>
            <a:r>
              <a:rPr lang="en-US" sz="2800" dirty="0"/>
              <a:t> (A)</a:t>
            </a:r>
          </a:p>
        </p:txBody>
      </p:sp>
      <p:sp>
        <p:nvSpPr>
          <p:cNvPr id="26" name="TextBox 25"/>
          <p:cNvSpPr txBox="1"/>
          <p:nvPr/>
        </p:nvSpPr>
        <p:spPr>
          <a:xfrm>
            <a:off x="2181060" y="4267200"/>
            <a:ext cx="1766702" cy="2246769"/>
          </a:xfrm>
          <a:prstGeom prst="rect">
            <a:avLst/>
          </a:prstGeom>
          <a:noFill/>
        </p:spPr>
        <p:txBody>
          <a:bodyPr wrap="none" rtlCol="0">
            <a:spAutoFit/>
          </a:bodyPr>
          <a:lstStyle/>
          <a:p>
            <a:r>
              <a:rPr lang="en-US" sz="2800" dirty="0"/>
              <a:t>non-paths:</a:t>
            </a:r>
          </a:p>
          <a:p>
            <a:r>
              <a:rPr lang="en-US" sz="2800" dirty="0"/>
              <a:t> (D, A) </a:t>
            </a:r>
          </a:p>
          <a:p>
            <a:r>
              <a:rPr lang="en-US" sz="2800" dirty="0"/>
              <a:t> (A,C,G)</a:t>
            </a:r>
          </a:p>
          <a:p>
            <a:r>
              <a:rPr lang="en-US" sz="2800" dirty="0"/>
              <a:t> (A,C,D,E)</a:t>
            </a:r>
          </a:p>
          <a:p>
            <a:r>
              <a:rPr lang="en-US" sz="2800" dirty="0"/>
              <a:t> (A,A)</a:t>
            </a:r>
          </a:p>
        </p:txBody>
      </p:sp>
      <p:grpSp>
        <p:nvGrpSpPr>
          <p:cNvPr id="28" name="Group 27"/>
          <p:cNvGrpSpPr/>
          <p:nvPr/>
        </p:nvGrpSpPr>
        <p:grpSpPr>
          <a:xfrm>
            <a:off x="4979148" y="1620521"/>
            <a:ext cx="2895600" cy="4343400"/>
            <a:chOff x="4356474" y="1828800"/>
            <a:chExt cx="2895600" cy="4343400"/>
          </a:xfrm>
        </p:grpSpPr>
        <p:grpSp>
          <p:nvGrpSpPr>
            <p:cNvPr id="30" name="Group 29"/>
            <p:cNvGrpSpPr/>
            <p:nvPr/>
          </p:nvGrpSpPr>
          <p:grpSpPr>
            <a:xfrm>
              <a:off x="4356474" y="1828800"/>
              <a:ext cx="2895600" cy="4343400"/>
              <a:chOff x="3124200" y="1828800"/>
              <a:chExt cx="2895600" cy="4343400"/>
            </a:xfrm>
          </p:grpSpPr>
          <p:sp>
            <p:nvSpPr>
              <p:cNvPr id="35" name="Oval 34"/>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36" name="Oval 35"/>
              <p:cNvSpPr/>
              <p:nvPr/>
            </p:nvSpPr>
            <p:spPr>
              <a:xfrm>
                <a:off x="4876800" y="5562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37" name="Group 36"/>
              <p:cNvGrpSpPr/>
              <p:nvPr/>
            </p:nvGrpSpPr>
            <p:grpSpPr>
              <a:xfrm>
                <a:off x="4267200" y="4318000"/>
                <a:ext cx="1752600" cy="635000"/>
                <a:chOff x="3962400" y="4419600"/>
                <a:chExt cx="1752600" cy="635000"/>
              </a:xfrm>
            </p:grpSpPr>
            <p:sp>
              <p:nvSpPr>
                <p:cNvPr id="54" name="Oval 53"/>
                <p:cNvSpPr/>
                <p:nvPr/>
              </p:nvSpPr>
              <p:spPr>
                <a:xfrm>
                  <a:off x="5105400" y="4419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55" name="Oval 54"/>
                <p:cNvSpPr/>
                <p:nvPr/>
              </p:nvSpPr>
              <p:spPr>
                <a:xfrm>
                  <a:off x="3962400" y="44450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38" name="Group 37"/>
              <p:cNvGrpSpPr/>
              <p:nvPr/>
            </p:nvGrpSpPr>
            <p:grpSpPr>
              <a:xfrm>
                <a:off x="3124200" y="3073400"/>
                <a:ext cx="2895600" cy="609600"/>
                <a:chOff x="3048000" y="3238500"/>
                <a:chExt cx="2895600" cy="609600"/>
              </a:xfrm>
            </p:grpSpPr>
            <p:sp>
              <p:nvSpPr>
                <p:cNvPr id="51" name="Oval 50"/>
                <p:cNvSpPr/>
                <p:nvPr/>
              </p:nvSpPr>
              <p:spPr>
                <a:xfrm>
                  <a:off x="5334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52" name="Oval 51"/>
                <p:cNvSpPr/>
                <p:nvPr/>
              </p:nvSpPr>
              <p:spPr>
                <a:xfrm>
                  <a:off x="4191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53" name="Oval 52"/>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39" name="Straight Arrow Connector 38"/>
              <p:cNvCxnSpPr>
                <a:stCxn id="35" idx="3"/>
                <a:endCxn id="53"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5" idx="5"/>
                <a:endCxn id="51"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4"/>
                <a:endCxn id="52"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53" idx="6"/>
                <a:endCxn id="52"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1" idx="2"/>
                <a:endCxn id="52"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52" idx="4"/>
                <a:endCxn id="55"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51" idx="4"/>
                <a:endCxn id="54"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55" idx="4"/>
                <a:endCxn id="36"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54" idx="4"/>
                <a:endCxn id="36"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34" name="Elbow Connector 33"/>
            <p:cNvCxnSpPr>
              <a:stCxn id="36" idx="2"/>
              <a:endCxn id="53"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457200" y="1295400"/>
            <a:ext cx="3962400" cy="2971799"/>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t>A path is a sequence of nodes that are connected by edges.  Notice that the node A by itself is a path, since there are no edges to check.  On the other hand, (A,A) is not a path, since there is no edge from A to itself.</a:t>
            </a:r>
          </a:p>
        </p:txBody>
      </p:sp>
    </p:spTree>
    <p:extLst>
      <p:ext uri="{BB962C8B-B14F-4D97-AF65-F5344CB8AC3E}">
        <p14:creationId xmlns:p14="http://schemas.microsoft.com/office/powerpoint/2010/main" val="3729308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Cycles</a:t>
            </a:r>
          </a:p>
        </p:txBody>
      </p:sp>
      <p:sp>
        <p:nvSpPr>
          <p:cNvPr id="15" name="Slide Number Placeholder 14"/>
          <p:cNvSpPr>
            <a:spLocks noGrp="1"/>
          </p:cNvSpPr>
          <p:nvPr>
            <p:ph type="sldNum" sz="quarter" idx="12"/>
          </p:nvPr>
        </p:nvSpPr>
        <p:spPr/>
        <p:txBody>
          <a:bodyPr/>
          <a:lstStyle/>
          <a:p>
            <a:fld id="{9F4492BD-6A9C-48FC-AC76-0B4FE11194A1}" type="slidenum">
              <a:rPr lang="en-US" smtClean="0"/>
              <a:pPr/>
              <a:t>11</a:t>
            </a:fld>
            <a:endParaRPr lang="en-US"/>
          </a:p>
        </p:txBody>
      </p:sp>
      <p:grpSp>
        <p:nvGrpSpPr>
          <p:cNvPr id="3" name="Group 2"/>
          <p:cNvGrpSpPr/>
          <p:nvPr/>
        </p:nvGrpSpPr>
        <p:grpSpPr>
          <a:xfrm>
            <a:off x="4356474" y="1828800"/>
            <a:ext cx="2895600" cy="4343400"/>
            <a:chOff x="4356474" y="1828800"/>
            <a:chExt cx="2895600" cy="4343400"/>
          </a:xfrm>
        </p:grpSpPr>
        <p:grpSp>
          <p:nvGrpSpPr>
            <p:cNvPr id="32" name="Group 31"/>
            <p:cNvGrpSpPr/>
            <p:nvPr/>
          </p:nvGrpSpPr>
          <p:grpSpPr>
            <a:xfrm>
              <a:off x="4356474" y="1828800"/>
              <a:ext cx="2895600" cy="4343400"/>
              <a:chOff x="3124200" y="1828800"/>
              <a:chExt cx="2895600" cy="4343400"/>
            </a:xfrm>
          </p:grpSpPr>
          <p:sp>
            <p:nvSpPr>
              <p:cNvPr id="4" name="Oval 3"/>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4876800" y="5562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12" name="Group 11"/>
              <p:cNvGrpSpPr/>
              <p:nvPr/>
            </p:nvGrpSpPr>
            <p:grpSpPr>
              <a:xfrm>
                <a:off x="4267200" y="4318000"/>
                <a:ext cx="1752600" cy="635000"/>
                <a:chOff x="3962400" y="4419600"/>
                <a:chExt cx="1752600" cy="635000"/>
              </a:xfrm>
            </p:grpSpPr>
            <p:sp>
              <p:nvSpPr>
                <p:cNvPr id="6" name="Oval 5"/>
                <p:cNvSpPr/>
                <p:nvPr/>
              </p:nvSpPr>
              <p:spPr>
                <a:xfrm>
                  <a:off x="5105400" y="4419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7" name="Oval 6"/>
                <p:cNvSpPr/>
                <p:nvPr/>
              </p:nvSpPr>
              <p:spPr>
                <a:xfrm>
                  <a:off x="3962400" y="44450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11" name="Group 10"/>
              <p:cNvGrpSpPr/>
              <p:nvPr/>
            </p:nvGrpSpPr>
            <p:grpSpPr>
              <a:xfrm>
                <a:off x="3124200" y="3073400"/>
                <a:ext cx="2895600" cy="609600"/>
                <a:chOff x="3048000" y="3238500"/>
                <a:chExt cx="2895600" cy="609600"/>
              </a:xfrm>
            </p:grpSpPr>
            <p:sp>
              <p:nvSpPr>
                <p:cNvPr id="8" name="Oval 7"/>
                <p:cNvSpPr/>
                <p:nvPr/>
              </p:nvSpPr>
              <p:spPr>
                <a:xfrm>
                  <a:off x="5334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9" name="Oval 8"/>
                <p:cNvSpPr/>
                <p:nvPr/>
              </p:nvSpPr>
              <p:spPr>
                <a:xfrm>
                  <a:off x="4191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10" name="Oval 9"/>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14" name="Straight Arrow Connector 13"/>
              <p:cNvCxnSpPr>
                <a:stCxn id="4" idx="3"/>
                <a:endCxn id="10"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5"/>
                <a:endCxn id="8"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4"/>
                <a:endCxn id="9"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6"/>
                <a:endCxn id="9"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2"/>
                <a:endCxn id="9"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4"/>
                <a:endCxn id="7"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4"/>
                <a:endCxn id="6"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 idx="4"/>
                <a:endCxn id="5"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4"/>
                <a:endCxn id="5"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3" name="Elbow Connector 12"/>
            <p:cNvCxnSpPr>
              <a:stCxn id="5" idx="2"/>
              <a:endCxn id="10"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18" name="Rectangle 17"/>
          <p:cNvSpPr/>
          <p:nvPr/>
        </p:nvSpPr>
        <p:spPr>
          <a:xfrm>
            <a:off x="914400" y="1828800"/>
            <a:ext cx="3200400" cy="347363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This graph has a </a:t>
            </a:r>
            <a:r>
              <a:rPr lang="en-US" sz="2400" i="1" dirty="0">
                <a:solidFill>
                  <a:srgbClr val="FF0000"/>
                </a:solidFill>
              </a:rPr>
              <a:t>cycle</a:t>
            </a:r>
            <a:r>
              <a:rPr lang="en-US" sz="2400" dirty="0">
                <a:solidFill>
                  <a:schemeClr val="tx1"/>
                </a:solidFill>
              </a:rPr>
              <a:t>: a path from the node B to itself.  Graphs without cycles are said to be </a:t>
            </a:r>
            <a:r>
              <a:rPr lang="en-US" sz="2400" i="1" dirty="0">
                <a:solidFill>
                  <a:srgbClr val="FF0000"/>
                </a:solidFill>
              </a:rPr>
              <a:t>acyclic</a:t>
            </a:r>
            <a:r>
              <a:rPr lang="en-US" sz="2400" dirty="0">
                <a:solidFill>
                  <a:schemeClr val="tx1"/>
                </a:solidFill>
              </a:rPr>
              <a:t>.</a:t>
            </a:r>
          </a:p>
          <a:p>
            <a:r>
              <a:rPr lang="en-US" sz="2400" dirty="0">
                <a:solidFill>
                  <a:schemeClr val="tx1"/>
                </a:solidFill>
              </a:rPr>
              <a:t>For this lesson, our graphs are allowed to have cycles.</a:t>
            </a:r>
          </a:p>
        </p:txBody>
      </p:sp>
    </p:spTree>
    <p:extLst>
      <p:ext uri="{BB962C8B-B14F-4D97-AF65-F5344CB8AC3E}">
        <p14:creationId xmlns:p14="http://schemas.microsoft.com/office/powerpoint/2010/main" val="906803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Reachability</a:t>
            </a:r>
          </a:p>
        </p:txBody>
      </p:sp>
      <p:sp>
        <p:nvSpPr>
          <p:cNvPr id="18" name="Slide Number Placeholder 17"/>
          <p:cNvSpPr>
            <a:spLocks noGrp="1"/>
          </p:cNvSpPr>
          <p:nvPr>
            <p:ph type="sldNum" sz="quarter" idx="12"/>
          </p:nvPr>
        </p:nvSpPr>
        <p:spPr/>
        <p:txBody>
          <a:bodyPr/>
          <a:lstStyle/>
          <a:p>
            <a:fld id="{9F4492BD-6A9C-48FC-AC76-0B4FE11194A1}" type="slidenum">
              <a:rPr lang="en-US" smtClean="0"/>
              <a:pPr/>
              <a:t>12</a:t>
            </a:fld>
            <a:endParaRPr lang="en-US"/>
          </a:p>
        </p:txBody>
      </p:sp>
      <p:grpSp>
        <p:nvGrpSpPr>
          <p:cNvPr id="3" name="Group 2"/>
          <p:cNvGrpSpPr/>
          <p:nvPr/>
        </p:nvGrpSpPr>
        <p:grpSpPr>
          <a:xfrm>
            <a:off x="4356474" y="1828800"/>
            <a:ext cx="2895600" cy="4343400"/>
            <a:chOff x="4356474" y="1828800"/>
            <a:chExt cx="2895600" cy="4343400"/>
          </a:xfrm>
        </p:grpSpPr>
        <p:grpSp>
          <p:nvGrpSpPr>
            <p:cNvPr id="32" name="Group 31"/>
            <p:cNvGrpSpPr/>
            <p:nvPr/>
          </p:nvGrpSpPr>
          <p:grpSpPr>
            <a:xfrm>
              <a:off x="4356474" y="1828800"/>
              <a:ext cx="2895600" cy="4343400"/>
              <a:chOff x="3124200" y="1828800"/>
              <a:chExt cx="2895600" cy="4343400"/>
            </a:xfrm>
          </p:grpSpPr>
          <p:sp>
            <p:nvSpPr>
              <p:cNvPr id="4" name="Oval 3"/>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4876800" y="5562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12" name="Group 11"/>
              <p:cNvGrpSpPr/>
              <p:nvPr/>
            </p:nvGrpSpPr>
            <p:grpSpPr>
              <a:xfrm>
                <a:off x="4267200" y="4318000"/>
                <a:ext cx="1752600" cy="635000"/>
                <a:chOff x="3962400" y="4419600"/>
                <a:chExt cx="1752600" cy="635000"/>
              </a:xfrm>
            </p:grpSpPr>
            <p:sp>
              <p:nvSpPr>
                <p:cNvPr id="6" name="Oval 5"/>
                <p:cNvSpPr/>
                <p:nvPr/>
              </p:nvSpPr>
              <p:spPr>
                <a:xfrm>
                  <a:off x="5105400" y="4419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7" name="Oval 6"/>
                <p:cNvSpPr/>
                <p:nvPr/>
              </p:nvSpPr>
              <p:spPr>
                <a:xfrm>
                  <a:off x="3962400" y="44450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11" name="Group 10"/>
              <p:cNvGrpSpPr/>
              <p:nvPr/>
            </p:nvGrpSpPr>
            <p:grpSpPr>
              <a:xfrm>
                <a:off x="3124200" y="3073400"/>
                <a:ext cx="2895600" cy="609600"/>
                <a:chOff x="3048000" y="3238500"/>
                <a:chExt cx="2895600" cy="609600"/>
              </a:xfrm>
            </p:grpSpPr>
            <p:sp>
              <p:nvSpPr>
                <p:cNvPr id="8" name="Oval 7"/>
                <p:cNvSpPr/>
                <p:nvPr/>
              </p:nvSpPr>
              <p:spPr>
                <a:xfrm>
                  <a:off x="5334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9" name="Oval 8"/>
                <p:cNvSpPr/>
                <p:nvPr/>
              </p:nvSpPr>
              <p:spPr>
                <a:xfrm>
                  <a:off x="4191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10" name="Oval 9"/>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14" name="Straight Arrow Connector 13"/>
              <p:cNvCxnSpPr>
                <a:stCxn id="4" idx="3"/>
                <a:endCxn id="10"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5"/>
                <a:endCxn id="8"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4"/>
                <a:endCxn id="9"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6"/>
                <a:endCxn id="9"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2"/>
                <a:endCxn id="9"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4"/>
                <a:endCxn id="7"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4"/>
                <a:endCxn id="6"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 idx="4"/>
                <a:endCxn id="5"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4"/>
                <a:endCxn id="5"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3" name="Elbow Connector 12"/>
            <p:cNvCxnSpPr>
              <a:stCxn id="5" idx="2"/>
              <a:endCxn id="10"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321077" y="4171146"/>
            <a:ext cx="3812967" cy="1815882"/>
          </a:xfrm>
          <a:prstGeom prst="rect">
            <a:avLst/>
          </a:prstGeom>
          <a:ln>
            <a:solidFill>
              <a:schemeClr val="tx2"/>
            </a:solid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2800" dirty="0"/>
              <a:t>Nodes reachable from D:</a:t>
            </a:r>
          </a:p>
          <a:p>
            <a:r>
              <a:rPr lang="en-US" sz="2800" dirty="0"/>
              <a:t>{B,C,D,E,F,G}</a:t>
            </a:r>
          </a:p>
          <a:p>
            <a:r>
              <a:rPr lang="en-US" sz="2800" dirty="0"/>
              <a:t>Not reachable:</a:t>
            </a:r>
          </a:p>
          <a:p>
            <a:r>
              <a:rPr lang="en-US" sz="2800" dirty="0"/>
              <a:t>{A}</a:t>
            </a:r>
          </a:p>
        </p:txBody>
      </p:sp>
      <p:sp>
        <p:nvSpPr>
          <p:cNvPr id="15" name="Rectangle 14"/>
          <p:cNvSpPr/>
          <p:nvPr/>
        </p:nvSpPr>
        <p:spPr>
          <a:xfrm>
            <a:off x="292174" y="1752600"/>
            <a:ext cx="3898826" cy="1930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One node is </a:t>
            </a:r>
            <a:r>
              <a:rPr lang="en-US" sz="2400" i="1" dirty="0">
                <a:solidFill>
                  <a:srgbClr val="FF0000"/>
                </a:solidFill>
              </a:rPr>
              <a:t>reachable</a:t>
            </a:r>
            <a:r>
              <a:rPr lang="en-US" sz="2400" dirty="0">
                <a:solidFill>
                  <a:srgbClr val="FF0000"/>
                </a:solidFill>
              </a:rPr>
              <a:t> </a:t>
            </a:r>
            <a:r>
              <a:rPr lang="en-US" sz="2400" dirty="0">
                <a:solidFill>
                  <a:schemeClr val="tx1"/>
                </a:solidFill>
              </a:rPr>
              <a:t>from another if there is a path from the one node to the other.</a:t>
            </a:r>
          </a:p>
        </p:txBody>
      </p:sp>
      <p:sp>
        <p:nvSpPr>
          <p:cNvPr id="20" name="TextBox 19"/>
          <p:cNvSpPr txBox="1"/>
          <p:nvPr/>
        </p:nvSpPr>
        <p:spPr>
          <a:xfrm>
            <a:off x="2299075" y="6104462"/>
            <a:ext cx="3289673" cy="56653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2400"/>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D is reachable from itself by a path of length 0,  but not by any other path </a:t>
            </a:r>
          </a:p>
        </p:txBody>
      </p:sp>
      <p:cxnSp>
        <p:nvCxnSpPr>
          <p:cNvPr id="24" name="Straight Arrow Connector 23"/>
          <p:cNvCxnSpPr/>
          <p:nvPr/>
        </p:nvCxnSpPr>
        <p:spPr>
          <a:xfrm flipH="1" flipV="1">
            <a:off x="1295401" y="5079088"/>
            <a:ext cx="1003674" cy="10253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8734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Another classic application of general recursion</a:t>
            </a:r>
          </a:p>
        </p:txBody>
      </p:sp>
      <p:sp>
        <p:nvSpPr>
          <p:cNvPr id="4" name="Content Placeholder 3"/>
          <p:cNvSpPr>
            <a:spLocks noGrp="1"/>
          </p:cNvSpPr>
          <p:nvPr>
            <p:ph idx="1"/>
          </p:nvPr>
        </p:nvSpPr>
        <p:spPr/>
        <p:txBody>
          <a:bodyPr/>
          <a:lstStyle/>
          <a:p>
            <a:r>
              <a:rPr lang="en-US" dirty="0" err="1"/>
              <a:t>reachables</a:t>
            </a:r>
            <a:r>
              <a:rPr lang="en-US" dirty="0"/>
              <a:t> : </a:t>
            </a:r>
          </a:p>
          <a:p>
            <a:r>
              <a:rPr lang="en-US" dirty="0"/>
              <a:t>  </a:t>
            </a:r>
            <a:r>
              <a:rPr lang="en-US" dirty="0" err="1"/>
              <a:t>SetOfNode</a:t>
            </a:r>
            <a:r>
              <a:rPr lang="en-US" dirty="0"/>
              <a:t> Graph -&gt; </a:t>
            </a:r>
            <a:r>
              <a:rPr lang="en-US" dirty="0" err="1"/>
              <a:t>SetOfNode</a:t>
            </a:r>
            <a:endParaRPr lang="en-US" dirty="0"/>
          </a:p>
          <a:p>
            <a:r>
              <a:rPr lang="en-US" dirty="0"/>
              <a:t>GIVEN: a set of nodes in a finite graph</a:t>
            </a:r>
          </a:p>
          <a:p>
            <a:r>
              <a:rPr lang="en-US" dirty="0"/>
              <a:t>RETURNS: the set of nodes that is reachable in the graph from the given set of nodes</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13</a:t>
            </a:fld>
            <a:endParaRPr lang="en-US"/>
          </a:p>
        </p:txBody>
      </p:sp>
    </p:spTree>
    <p:extLst>
      <p:ext uri="{BB962C8B-B14F-4D97-AF65-F5344CB8AC3E}">
        <p14:creationId xmlns:p14="http://schemas.microsoft.com/office/powerpoint/2010/main" val="625352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4" name="Content Placeholder 3"/>
          <p:cNvSpPr>
            <a:spLocks noGrp="1"/>
          </p:cNvSpPr>
          <p:nvPr>
            <p:ph idx="1"/>
          </p:nvPr>
        </p:nvSpPr>
        <p:spPr/>
        <p:txBody>
          <a:bodyPr/>
          <a:lstStyle/>
          <a:p>
            <a:pPr marL="0" indent="0">
              <a:buNone/>
            </a:pPr>
            <a:r>
              <a:rPr lang="en-US" dirty="0"/>
              <a:t>A node t is </a:t>
            </a:r>
            <a:r>
              <a:rPr lang="en-US" i="1" dirty="0"/>
              <a:t>reachable</a:t>
            </a:r>
            <a:r>
              <a:rPr lang="en-US" dirty="0"/>
              <a:t> from a node s </a:t>
            </a:r>
            <a:r>
              <a:rPr lang="en-US" dirty="0" err="1"/>
              <a:t>iff</a:t>
            </a:r>
            <a:r>
              <a:rPr lang="en-US" dirty="0"/>
              <a:t> either</a:t>
            </a:r>
          </a:p>
          <a:p>
            <a:pPr marL="514350" indent="-514350">
              <a:buFont typeface="+mj-lt"/>
              <a:buAutoNum type="arabicPeriod"/>
            </a:pPr>
            <a:r>
              <a:rPr lang="en-US" dirty="0"/>
              <a:t>t = s</a:t>
            </a:r>
          </a:p>
          <a:p>
            <a:pPr marL="514350" indent="-514350">
              <a:buFont typeface="+mj-lt"/>
              <a:buAutoNum type="arabicPeriod"/>
            </a:pPr>
            <a:r>
              <a:rPr lang="en-US" dirty="0"/>
              <a:t>there is some node s' such that</a:t>
            </a:r>
          </a:p>
          <a:p>
            <a:pPr marL="914400" lvl="1" indent="-514350">
              <a:buFont typeface="+mj-lt"/>
              <a:buAutoNum type="alphaLcPeriod"/>
            </a:pPr>
            <a:r>
              <a:rPr lang="en-US" dirty="0"/>
              <a:t>s' is reachable from s, and</a:t>
            </a:r>
          </a:p>
          <a:p>
            <a:pPr marL="914400" lvl="1" indent="-514350">
              <a:buFont typeface="+mj-lt"/>
              <a:buAutoNum type="alphaLcPeriod"/>
            </a:pPr>
            <a:r>
              <a:rPr lang="en-US" dirty="0"/>
              <a:t>t is a successor of s'.</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14</a:t>
            </a:fld>
            <a:endParaRPr lang="en-US"/>
          </a:p>
        </p:txBody>
      </p:sp>
    </p:spTree>
    <p:extLst>
      <p:ext uri="{BB962C8B-B14F-4D97-AF65-F5344CB8AC3E}">
        <p14:creationId xmlns:p14="http://schemas.microsoft.com/office/powerpoint/2010/main" val="3498935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Enumerating the elements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Let </a:t>
                </a:r>
                <a14:m>
                  <m:oMath xmlns:m="http://schemas.openxmlformats.org/officeDocument/2006/math">
                    <m:r>
                      <a:rPr lang="en-US" i="1" dirty="0" smtClean="0">
                        <a:latin typeface="Cambria Math" panose="02040503050406030204" pitchFamily="18" charset="0"/>
                      </a:rPr>
                      <m:t>𝑆</m:t>
                    </m:r>
                  </m:oMath>
                </a14:m>
                <a:r>
                  <a:rPr lang="en-US" dirty="0"/>
                  <a:t> be a set of nodes in our finite graph.</a:t>
                </a:r>
              </a:p>
              <a:p>
                <a:r>
                  <a:rPr lang="en-US" dirty="0"/>
                  <a:t>Want to find the set of nodes reachable from </a:t>
                </a:r>
                <a14:m>
                  <m:oMath xmlns:m="http://schemas.openxmlformats.org/officeDocument/2006/math">
                    <m:r>
                      <a:rPr lang="en-US" i="1" dirty="0" smtClean="0">
                        <a:latin typeface="Cambria Math" panose="02040503050406030204" pitchFamily="18" charset="0"/>
                      </a:rPr>
                      <m:t>𝑆</m:t>
                    </m:r>
                  </m:oMath>
                </a14:m>
                <a:r>
                  <a:rPr lang="en-US" dirty="0"/>
                  <a:t>.</a:t>
                </a:r>
              </a:p>
              <a:p>
                <a:r>
                  <a:rPr lang="en-US" dirty="0"/>
                  <a:t>Let's build sets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𝑛</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oMath>
                </a14:m>
                <a:r>
                  <a:rPr lang="en-US" dirty="0"/>
                  <a:t> = the set of nodes reachable in at most </a:t>
                </a:r>
                <a14:m>
                  <m:oMath xmlns:m="http://schemas.openxmlformats.org/officeDocument/2006/math">
                    <m:r>
                      <a:rPr lang="en-US" b="0" i="1" smtClean="0">
                        <a:latin typeface="Cambria Math" panose="02040503050406030204" pitchFamily="18" charset="0"/>
                      </a:rPr>
                      <m:t>𝑛</m:t>
                    </m:r>
                  </m:oMath>
                </a14:m>
                <a:r>
                  <a:rPr lang="en-US" dirty="0"/>
                  <a:t> steps.  We can do this as follows: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endParaRPr lang="en-US" b="0"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𝑎𝑙𝑙𝑠𝑢𝑐𝑐𝑒𝑠𝑠𝑜𝑟𝑠</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𝑛</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𝑆</m:t>
                        </m:r>
                      </m:e>
                    </m:d>
                    <m:r>
                      <a:rPr lang="en-US" b="0" i="0" smtClean="0">
                        <a:latin typeface="Cambria Math" panose="02040503050406030204" pitchFamily="18" charset="0"/>
                        <a:ea typeface="Cambria Math" panose="02040503050406030204" pitchFamily="18" charset="0"/>
                      </a:rPr>
                      <m:t>)</m:t>
                    </m:r>
                  </m:oMath>
                </a14:m>
                <a:endParaRPr lang="en-US" dirty="0"/>
              </a:p>
              <a:p>
                <a:r>
                  <a:rPr lang="en-US" dirty="0"/>
                  <a:t>If we ever have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then there are no more nodes to find,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is the set of all nodes reachable from </a:t>
                </a:r>
                <a14:m>
                  <m:oMath xmlns:m="http://schemas.openxmlformats.org/officeDocument/2006/math">
                    <m:r>
                      <a:rPr lang="en-US" i="1" dirty="0" smtClean="0">
                        <a:latin typeface="Cambria Math" panose="02040503050406030204" pitchFamily="18" charset="0"/>
                      </a:rPr>
                      <m:t>𝑆</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81" t="-3504" r="-155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Tree>
    <p:extLst>
      <p:ext uri="{BB962C8B-B14F-4D97-AF65-F5344CB8AC3E}">
        <p14:creationId xmlns:p14="http://schemas.microsoft.com/office/powerpoint/2010/main" val="3242840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Slide Number Placeholder 3"/>
          <p:cNvSpPr>
            <a:spLocks noGrp="1"/>
          </p:cNvSpPr>
          <p:nvPr>
            <p:ph type="sldNum" sz="quarter" idx="12"/>
          </p:nvPr>
        </p:nvSpPr>
        <p:spPr/>
        <p:txBody>
          <a:bodyPr/>
          <a:lstStyle/>
          <a:p>
            <a:fld id="{2AF3B5EA-18B6-4040-9F78-6052AF49C681}" type="slidenum">
              <a:rPr lang="en-US" smtClean="0"/>
              <a:t>16</a:t>
            </a:fld>
            <a:endParaRPr lang="en-US"/>
          </a:p>
        </p:txBody>
      </p:sp>
      <p:grpSp>
        <p:nvGrpSpPr>
          <p:cNvPr id="5" name="Group 4"/>
          <p:cNvGrpSpPr/>
          <p:nvPr/>
        </p:nvGrpSpPr>
        <p:grpSpPr>
          <a:xfrm>
            <a:off x="609600" y="1681747"/>
            <a:ext cx="1434726" cy="2133600"/>
            <a:chOff x="4356474" y="1828800"/>
            <a:chExt cx="2895600" cy="4343400"/>
          </a:xfrm>
        </p:grpSpPr>
        <p:grpSp>
          <p:nvGrpSpPr>
            <p:cNvPr id="6" name="Group 5"/>
            <p:cNvGrpSpPr/>
            <p:nvPr/>
          </p:nvGrpSpPr>
          <p:grpSpPr>
            <a:xfrm>
              <a:off x="4356474" y="1828800"/>
              <a:ext cx="2895600" cy="4343400"/>
              <a:chOff x="3124200" y="1828800"/>
              <a:chExt cx="2895600" cy="4343400"/>
            </a:xfrm>
          </p:grpSpPr>
          <p:sp>
            <p:nvSpPr>
              <p:cNvPr id="8" name="Oval 7"/>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9" name="Oval 8"/>
              <p:cNvSpPr/>
              <p:nvPr/>
            </p:nvSpPr>
            <p:spPr>
              <a:xfrm>
                <a:off x="4876800" y="5562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10" name="Group 9"/>
              <p:cNvGrpSpPr/>
              <p:nvPr/>
            </p:nvGrpSpPr>
            <p:grpSpPr>
              <a:xfrm>
                <a:off x="4267200" y="4318000"/>
                <a:ext cx="1752600" cy="635000"/>
                <a:chOff x="3962400" y="4419600"/>
                <a:chExt cx="1752600" cy="635000"/>
              </a:xfrm>
            </p:grpSpPr>
            <p:sp>
              <p:nvSpPr>
                <p:cNvPr id="24" name="Oval 23"/>
                <p:cNvSpPr/>
                <p:nvPr/>
              </p:nvSpPr>
              <p:spPr>
                <a:xfrm>
                  <a:off x="5105400" y="4419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25" name="Oval 24"/>
                <p:cNvSpPr/>
                <p:nvPr/>
              </p:nvSpPr>
              <p:spPr>
                <a:xfrm>
                  <a:off x="3962400" y="44450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11" name="Group 10"/>
              <p:cNvGrpSpPr/>
              <p:nvPr/>
            </p:nvGrpSpPr>
            <p:grpSpPr>
              <a:xfrm>
                <a:off x="3124200" y="3073400"/>
                <a:ext cx="2895600" cy="609600"/>
                <a:chOff x="3048000" y="3238500"/>
                <a:chExt cx="2895600" cy="609600"/>
              </a:xfrm>
            </p:grpSpPr>
            <p:sp>
              <p:nvSpPr>
                <p:cNvPr id="21" name="Oval 20"/>
                <p:cNvSpPr/>
                <p:nvPr/>
              </p:nvSpPr>
              <p:spPr>
                <a:xfrm>
                  <a:off x="5334000" y="3238500"/>
                  <a:ext cx="609600" cy="609600"/>
                </a:xfrm>
                <a:prstGeom prst="ellipse">
                  <a:avLst/>
                </a:prstGeom>
                <a:solidFill>
                  <a:schemeClr val="accent3">
                    <a:alpha val="9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22" name="Oval 21"/>
                <p:cNvSpPr/>
                <p:nvPr/>
              </p:nvSpPr>
              <p:spPr>
                <a:xfrm>
                  <a:off x="4191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23" name="Oval 22"/>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12" name="Straight Arrow Connector 11"/>
              <p:cNvCxnSpPr>
                <a:stCxn id="8" idx="3"/>
                <a:endCxn id="23"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5"/>
                <a:endCxn id="21"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4"/>
                <a:endCxn id="22"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3" idx="6"/>
                <a:endCxn id="22"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1" idx="2"/>
                <a:endCxn id="22"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2" idx="4"/>
                <a:endCxn id="25"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1" idx="4"/>
                <a:endCxn id="24"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5" idx="4"/>
                <a:endCxn id="9"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4" idx="4"/>
                <a:endCxn id="9"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7" name="Elbow Connector 6"/>
            <p:cNvCxnSpPr>
              <a:stCxn id="9" idx="2"/>
              <a:endCxn id="23"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2564934" y="1681747"/>
            <a:ext cx="1434726" cy="2133600"/>
            <a:chOff x="4356474" y="1828800"/>
            <a:chExt cx="2895600" cy="4343400"/>
          </a:xfrm>
        </p:grpSpPr>
        <p:grpSp>
          <p:nvGrpSpPr>
            <p:cNvPr id="48" name="Group 47"/>
            <p:cNvGrpSpPr/>
            <p:nvPr/>
          </p:nvGrpSpPr>
          <p:grpSpPr>
            <a:xfrm>
              <a:off x="4356474" y="1828800"/>
              <a:ext cx="2895600" cy="4343400"/>
              <a:chOff x="3124200" y="1828800"/>
              <a:chExt cx="2895600" cy="4343400"/>
            </a:xfrm>
          </p:grpSpPr>
          <p:sp>
            <p:nvSpPr>
              <p:cNvPr id="50" name="Oval 49"/>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51" name="Oval 50"/>
              <p:cNvSpPr/>
              <p:nvPr/>
            </p:nvSpPr>
            <p:spPr>
              <a:xfrm>
                <a:off x="4876800" y="5562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52" name="Group 51"/>
              <p:cNvGrpSpPr/>
              <p:nvPr/>
            </p:nvGrpSpPr>
            <p:grpSpPr>
              <a:xfrm>
                <a:off x="4267200" y="4318000"/>
                <a:ext cx="1752600" cy="635000"/>
                <a:chOff x="3962400" y="4419600"/>
                <a:chExt cx="1752600" cy="635000"/>
              </a:xfrm>
            </p:grpSpPr>
            <p:sp>
              <p:nvSpPr>
                <p:cNvPr id="66" name="Oval 65"/>
                <p:cNvSpPr/>
                <p:nvPr/>
              </p:nvSpPr>
              <p:spPr>
                <a:xfrm>
                  <a:off x="5105400" y="44196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67" name="Oval 66"/>
                <p:cNvSpPr/>
                <p:nvPr/>
              </p:nvSpPr>
              <p:spPr>
                <a:xfrm>
                  <a:off x="3962400" y="44450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53" name="Group 52"/>
              <p:cNvGrpSpPr/>
              <p:nvPr/>
            </p:nvGrpSpPr>
            <p:grpSpPr>
              <a:xfrm>
                <a:off x="3124200" y="3073400"/>
                <a:ext cx="2895600" cy="609600"/>
                <a:chOff x="3048000" y="3238500"/>
                <a:chExt cx="2895600" cy="609600"/>
              </a:xfrm>
            </p:grpSpPr>
            <p:sp>
              <p:nvSpPr>
                <p:cNvPr id="63" name="Oval 62"/>
                <p:cNvSpPr/>
                <p:nvPr/>
              </p:nvSpPr>
              <p:spPr>
                <a:xfrm>
                  <a:off x="5334000" y="32385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64" name="Oval 63"/>
                <p:cNvSpPr/>
                <p:nvPr/>
              </p:nvSpPr>
              <p:spPr>
                <a:xfrm>
                  <a:off x="4191000" y="32385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65" name="Oval 64"/>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54" name="Straight Arrow Connector 53"/>
              <p:cNvCxnSpPr>
                <a:stCxn id="50" idx="3"/>
                <a:endCxn id="65"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0" idx="5"/>
                <a:endCxn id="63"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4"/>
                <a:endCxn id="64"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65" idx="6"/>
                <a:endCxn id="64"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63" idx="2"/>
                <a:endCxn id="64"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64" idx="4"/>
                <a:endCxn id="67"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63" idx="4"/>
                <a:endCxn id="66"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67" idx="4"/>
                <a:endCxn id="51"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66" idx="4"/>
                <a:endCxn id="51"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49" name="Elbow Connector 48"/>
            <p:cNvCxnSpPr>
              <a:stCxn id="51" idx="2"/>
              <a:endCxn id="65"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4520268" y="1681747"/>
            <a:ext cx="1434726" cy="2133600"/>
            <a:chOff x="4356474" y="1828800"/>
            <a:chExt cx="2895600" cy="4343400"/>
          </a:xfrm>
        </p:grpSpPr>
        <p:grpSp>
          <p:nvGrpSpPr>
            <p:cNvPr id="111" name="Group 110"/>
            <p:cNvGrpSpPr/>
            <p:nvPr/>
          </p:nvGrpSpPr>
          <p:grpSpPr>
            <a:xfrm>
              <a:off x="4356474" y="1828800"/>
              <a:ext cx="2895600" cy="4343400"/>
              <a:chOff x="3124200" y="1828800"/>
              <a:chExt cx="2895600" cy="4343400"/>
            </a:xfrm>
          </p:grpSpPr>
          <p:sp>
            <p:nvSpPr>
              <p:cNvPr id="113" name="Oval 112"/>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114" name="Oval 113"/>
              <p:cNvSpPr/>
              <p:nvPr/>
            </p:nvSpPr>
            <p:spPr>
              <a:xfrm>
                <a:off x="4876800" y="55626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115" name="Group 114"/>
              <p:cNvGrpSpPr/>
              <p:nvPr/>
            </p:nvGrpSpPr>
            <p:grpSpPr>
              <a:xfrm>
                <a:off x="4267200" y="4318000"/>
                <a:ext cx="1752600" cy="635000"/>
                <a:chOff x="3962400" y="4419600"/>
                <a:chExt cx="1752600" cy="635000"/>
              </a:xfrm>
            </p:grpSpPr>
            <p:sp>
              <p:nvSpPr>
                <p:cNvPr id="129" name="Oval 128"/>
                <p:cNvSpPr/>
                <p:nvPr/>
              </p:nvSpPr>
              <p:spPr>
                <a:xfrm>
                  <a:off x="5105400" y="44196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130" name="Oval 129"/>
                <p:cNvSpPr/>
                <p:nvPr/>
              </p:nvSpPr>
              <p:spPr>
                <a:xfrm>
                  <a:off x="3962400" y="44450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116" name="Group 115"/>
              <p:cNvGrpSpPr/>
              <p:nvPr/>
            </p:nvGrpSpPr>
            <p:grpSpPr>
              <a:xfrm>
                <a:off x="3124200" y="3073400"/>
                <a:ext cx="2895600" cy="609600"/>
                <a:chOff x="3048000" y="3238500"/>
                <a:chExt cx="2895600" cy="609600"/>
              </a:xfrm>
            </p:grpSpPr>
            <p:sp>
              <p:nvSpPr>
                <p:cNvPr id="126" name="Oval 125"/>
                <p:cNvSpPr/>
                <p:nvPr/>
              </p:nvSpPr>
              <p:spPr>
                <a:xfrm>
                  <a:off x="5334000" y="32385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127" name="Oval 126"/>
                <p:cNvSpPr/>
                <p:nvPr/>
              </p:nvSpPr>
              <p:spPr>
                <a:xfrm>
                  <a:off x="4191000" y="32385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128" name="Oval 127"/>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117" name="Straight Arrow Connector 116"/>
              <p:cNvCxnSpPr>
                <a:stCxn id="113" idx="3"/>
                <a:endCxn id="128"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13" idx="5"/>
                <a:endCxn id="126"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13" idx="4"/>
                <a:endCxn id="127"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28" idx="6"/>
                <a:endCxn id="127"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26" idx="2"/>
                <a:endCxn id="127"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27" idx="4"/>
                <a:endCxn id="130"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26" idx="4"/>
                <a:endCxn id="129"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30" idx="4"/>
                <a:endCxn id="114"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29" idx="4"/>
                <a:endCxn id="114"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12" name="Elbow Connector 111"/>
            <p:cNvCxnSpPr>
              <a:stCxn id="114" idx="2"/>
              <a:endCxn id="128"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6475603" y="1681747"/>
            <a:ext cx="1434726" cy="2133600"/>
            <a:chOff x="4356474" y="1828800"/>
            <a:chExt cx="2895600" cy="4343400"/>
          </a:xfrm>
        </p:grpSpPr>
        <p:grpSp>
          <p:nvGrpSpPr>
            <p:cNvPr id="132" name="Group 131"/>
            <p:cNvGrpSpPr/>
            <p:nvPr/>
          </p:nvGrpSpPr>
          <p:grpSpPr>
            <a:xfrm>
              <a:off x="4356474" y="1828800"/>
              <a:ext cx="2895600" cy="4343400"/>
              <a:chOff x="3124200" y="1828800"/>
              <a:chExt cx="2895600" cy="4343400"/>
            </a:xfrm>
          </p:grpSpPr>
          <p:sp>
            <p:nvSpPr>
              <p:cNvPr id="134" name="Oval 133"/>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135" name="Oval 134"/>
              <p:cNvSpPr/>
              <p:nvPr/>
            </p:nvSpPr>
            <p:spPr>
              <a:xfrm>
                <a:off x="4876800" y="55626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136" name="Group 135"/>
              <p:cNvGrpSpPr/>
              <p:nvPr/>
            </p:nvGrpSpPr>
            <p:grpSpPr>
              <a:xfrm>
                <a:off x="4267200" y="4318000"/>
                <a:ext cx="1752600" cy="635000"/>
                <a:chOff x="3962400" y="4419600"/>
                <a:chExt cx="1752600" cy="635000"/>
              </a:xfrm>
            </p:grpSpPr>
            <p:sp>
              <p:nvSpPr>
                <p:cNvPr id="150" name="Oval 149"/>
                <p:cNvSpPr/>
                <p:nvPr/>
              </p:nvSpPr>
              <p:spPr>
                <a:xfrm>
                  <a:off x="5105400" y="44196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151" name="Oval 150"/>
                <p:cNvSpPr/>
                <p:nvPr/>
              </p:nvSpPr>
              <p:spPr>
                <a:xfrm>
                  <a:off x="3962400" y="44450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137" name="Group 136"/>
              <p:cNvGrpSpPr/>
              <p:nvPr/>
            </p:nvGrpSpPr>
            <p:grpSpPr>
              <a:xfrm>
                <a:off x="3124200" y="3073400"/>
                <a:ext cx="2895600" cy="609600"/>
                <a:chOff x="3048000" y="3238500"/>
                <a:chExt cx="2895600" cy="609600"/>
              </a:xfrm>
            </p:grpSpPr>
            <p:sp>
              <p:nvSpPr>
                <p:cNvPr id="147" name="Oval 146"/>
                <p:cNvSpPr/>
                <p:nvPr/>
              </p:nvSpPr>
              <p:spPr>
                <a:xfrm>
                  <a:off x="5334000" y="32385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148" name="Oval 147"/>
                <p:cNvSpPr/>
                <p:nvPr/>
              </p:nvSpPr>
              <p:spPr>
                <a:xfrm>
                  <a:off x="4191000" y="32385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149" name="Oval 148"/>
                <p:cNvSpPr/>
                <p:nvPr/>
              </p:nvSpPr>
              <p:spPr>
                <a:xfrm>
                  <a:off x="3048000" y="32385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138" name="Straight Arrow Connector 137"/>
              <p:cNvCxnSpPr>
                <a:stCxn id="134" idx="3"/>
                <a:endCxn id="149"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34" idx="5"/>
                <a:endCxn id="147"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134" idx="4"/>
                <a:endCxn id="148"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49" idx="6"/>
                <a:endCxn id="148"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47" idx="2"/>
                <a:endCxn id="148"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148" idx="4"/>
                <a:endCxn id="151"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47" idx="4"/>
                <a:endCxn id="150"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51" idx="4"/>
                <a:endCxn id="135"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50" idx="4"/>
                <a:endCxn id="135"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33" name="Elbow Connector 132"/>
            <p:cNvCxnSpPr>
              <a:stCxn id="135" idx="2"/>
              <a:endCxn id="149"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2" name="TextBox 151"/>
              <p:cNvSpPr txBox="1"/>
              <p:nvPr/>
            </p:nvSpPr>
            <p:spPr>
              <a:xfrm>
                <a:off x="759006" y="4272980"/>
                <a:ext cx="1408399" cy="30777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a:rPr lang="en-US" sz="2000" b="0" i="1" smtClean="0">
                          <a:latin typeface="Cambria Math" panose="02040503050406030204" pitchFamily="18" charset="0"/>
                        </a:rPr>
                        <m:t>𝑆</m:t>
                      </m:r>
                      <m:r>
                        <a:rPr lang="en-US" sz="2000" b="0" i="1" smtClean="0">
                          <a:latin typeface="Cambria Math" panose="02040503050406030204" pitchFamily="18" charset="0"/>
                        </a:rPr>
                        <m:t>)={</m:t>
                      </m:r>
                      <m:r>
                        <a:rPr lang="en-US" sz="2000" b="0" i="1" smtClean="0">
                          <a:latin typeface="Cambria Math" panose="02040503050406030204" pitchFamily="18" charset="0"/>
                        </a:rPr>
                        <m:t>𝐷</m:t>
                      </m:r>
                      <m:r>
                        <a:rPr lang="en-US" sz="2000" b="0" i="1" smtClean="0">
                          <a:latin typeface="Cambria Math" panose="02040503050406030204" pitchFamily="18" charset="0"/>
                        </a:rPr>
                        <m:t>}</m:t>
                      </m:r>
                    </m:oMath>
                  </m:oMathPara>
                </a14:m>
                <a:endParaRPr lang="en-US" sz="2000" dirty="0"/>
              </a:p>
            </p:txBody>
          </p:sp>
        </mc:Choice>
        <mc:Fallback xmlns="">
          <p:sp>
            <p:nvSpPr>
              <p:cNvPr id="152" name="TextBox 151"/>
              <p:cNvSpPr txBox="1">
                <a:spLocks noRot="1" noChangeAspect="1" noMove="1" noResize="1" noEditPoints="1" noAdjustHandles="1" noChangeArrowheads="1" noChangeShapeType="1" noTextEdit="1"/>
              </p:cNvSpPr>
              <p:nvPr/>
            </p:nvSpPr>
            <p:spPr>
              <a:xfrm>
                <a:off x="759006" y="4272980"/>
                <a:ext cx="1408399" cy="307777"/>
              </a:xfrm>
              <a:prstGeom prst="rect">
                <a:avLst/>
              </a:prstGeom>
              <a:blipFill>
                <a:blip r:embed="rId2"/>
                <a:stretch>
                  <a:fillRect l="-3896" t="-2000" r="-6061" b="-3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4" name="TextBox 153"/>
              <p:cNvSpPr txBox="1"/>
              <p:nvPr/>
            </p:nvSpPr>
            <p:spPr>
              <a:xfrm>
                <a:off x="2417707" y="4282309"/>
                <a:ext cx="192443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𝑆</m:t>
                      </m:r>
                      <m:r>
                        <a:rPr lang="en-US" sz="2000" b="0" i="1" smtClean="0">
                          <a:latin typeface="Cambria Math" panose="02040503050406030204" pitchFamily="18" charset="0"/>
                        </a:rPr>
                        <m:t>)={</m:t>
                      </m:r>
                      <m:r>
                        <a:rPr lang="en-US" sz="2000" b="0" i="1" smtClean="0">
                          <a:latin typeface="Cambria Math" panose="02040503050406030204" pitchFamily="18" charset="0"/>
                        </a:rPr>
                        <m:t>𝐷</m:t>
                      </m:r>
                      <m:r>
                        <a:rPr lang="en-US" sz="2000" b="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b="0" i="1" smtClean="0">
                          <a:latin typeface="Cambria Math" panose="02040503050406030204" pitchFamily="18" charset="0"/>
                        </a:rPr>
                        <m:t>𝐹</m:t>
                      </m:r>
                      <m:r>
                        <a:rPr lang="en-US" sz="2000" b="0" i="1" smtClean="0">
                          <a:latin typeface="Cambria Math" panose="02040503050406030204" pitchFamily="18" charset="0"/>
                        </a:rPr>
                        <m:t>}</m:t>
                      </m:r>
                    </m:oMath>
                  </m:oMathPara>
                </a14:m>
                <a:endParaRPr lang="en-US" sz="2000" dirty="0"/>
              </a:p>
            </p:txBody>
          </p:sp>
        </mc:Choice>
        <mc:Fallback xmlns="">
          <p:sp>
            <p:nvSpPr>
              <p:cNvPr id="154" name="TextBox 153"/>
              <p:cNvSpPr txBox="1">
                <a:spLocks noRot="1" noChangeAspect="1" noMove="1" noResize="1" noEditPoints="1" noAdjustHandles="1" noChangeArrowheads="1" noChangeShapeType="1" noTextEdit="1"/>
              </p:cNvSpPr>
              <p:nvPr/>
            </p:nvSpPr>
            <p:spPr>
              <a:xfrm>
                <a:off x="2417707" y="4282309"/>
                <a:ext cx="1924438" cy="307777"/>
              </a:xfrm>
              <a:prstGeom prst="rect">
                <a:avLst/>
              </a:prstGeom>
              <a:blipFill>
                <a:blip r:embed="rId3"/>
                <a:stretch>
                  <a:fillRect l="-2857" t="-1961" r="-4444"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5" name="TextBox 154"/>
              <p:cNvSpPr txBox="1"/>
              <p:nvPr/>
            </p:nvSpPr>
            <p:spPr>
              <a:xfrm>
                <a:off x="4520268" y="4247021"/>
                <a:ext cx="246522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𝑆</m:t>
                      </m:r>
                      <m:r>
                        <a:rPr lang="en-US" sz="2000" b="0" i="1" smtClean="0">
                          <a:latin typeface="Cambria Math" panose="02040503050406030204" pitchFamily="18" charset="0"/>
                        </a:rPr>
                        <m:t>)={</m:t>
                      </m:r>
                      <m:r>
                        <a:rPr lang="en-US" sz="2000" b="0" i="1" smtClean="0">
                          <a:latin typeface="Cambria Math" panose="02040503050406030204" pitchFamily="18" charset="0"/>
                        </a:rPr>
                        <m:t>𝐷</m:t>
                      </m:r>
                      <m:r>
                        <a:rPr lang="en-US" sz="2000" b="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b="0" i="1" smtClean="0">
                          <a:latin typeface="Cambria Math" panose="02040503050406030204" pitchFamily="18" charset="0"/>
                        </a:rPr>
                        <m:t>𝐹</m:t>
                      </m:r>
                      <m:r>
                        <a:rPr lang="en-US" sz="2000" b="0" i="1" smtClean="0">
                          <a:latin typeface="Cambria Math" panose="02040503050406030204" pitchFamily="18" charset="0"/>
                        </a:rPr>
                        <m:t>,</m:t>
                      </m:r>
                      <m:r>
                        <a:rPr lang="en-US" sz="2000" b="0" i="1" smtClean="0">
                          <a:latin typeface="Cambria Math" panose="02040503050406030204" pitchFamily="18" charset="0"/>
                        </a:rPr>
                        <m:t>𝐸</m:t>
                      </m:r>
                      <m:r>
                        <a:rPr lang="en-US" sz="2000" b="0" i="1" smtClean="0">
                          <a:latin typeface="Cambria Math" panose="02040503050406030204" pitchFamily="18" charset="0"/>
                        </a:rPr>
                        <m:t>,</m:t>
                      </m:r>
                      <m:r>
                        <a:rPr lang="en-US" sz="2000" b="0" i="1" smtClean="0">
                          <a:latin typeface="Cambria Math" panose="02040503050406030204" pitchFamily="18" charset="0"/>
                        </a:rPr>
                        <m:t>𝐺</m:t>
                      </m:r>
                      <m:r>
                        <a:rPr lang="en-US" sz="2000" b="0" i="1" smtClean="0">
                          <a:latin typeface="Cambria Math" panose="02040503050406030204" pitchFamily="18" charset="0"/>
                        </a:rPr>
                        <m:t>}</m:t>
                      </m:r>
                    </m:oMath>
                  </m:oMathPara>
                </a14:m>
                <a:endParaRPr lang="en-US" sz="2000" dirty="0"/>
              </a:p>
            </p:txBody>
          </p:sp>
        </mc:Choice>
        <mc:Fallback xmlns="">
          <p:sp>
            <p:nvSpPr>
              <p:cNvPr id="155" name="TextBox 154"/>
              <p:cNvSpPr txBox="1">
                <a:spLocks noRot="1" noChangeAspect="1" noMove="1" noResize="1" noEditPoints="1" noAdjustHandles="1" noChangeArrowheads="1" noChangeShapeType="1" noTextEdit="1"/>
              </p:cNvSpPr>
              <p:nvPr/>
            </p:nvSpPr>
            <p:spPr>
              <a:xfrm>
                <a:off x="4520268" y="4247021"/>
                <a:ext cx="2465227" cy="307777"/>
              </a:xfrm>
              <a:prstGeom prst="rect">
                <a:avLst/>
              </a:prstGeom>
              <a:blipFill>
                <a:blip r:embed="rId4"/>
                <a:stretch>
                  <a:fillRect l="-1980" t="-4000" r="-3218" b="-3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6" name="TextBox 155"/>
              <p:cNvSpPr txBox="1"/>
              <p:nvPr/>
            </p:nvSpPr>
            <p:spPr>
              <a:xfrm>
                <a:off x="5922560" y="4678695"/>
                <a:ext cx="273607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m:t>
                      </m:r>
                      <m:r>
                        <a:rPr lang="en-US" sz="2000" b="0" i="1" smtClean="0">
                          <a:latin typeface="Cambria Math" panose="02040503050406030204" pitchFamily="18" charset="0"/>
                        </a:rPr>
                        <m:t>𝑆</m:t>
                      </m:r>
                      <m:r>
                        <a:rPr lang="en-US" sz="2000" b="0" i="1" smtClean="0">
                          <a:latin typeface="Cambria Math" panose="02040503050406030204" pitchFamily="18" charset="0"/>
                        </a:rPr>
                        <m:t>)={</m:t>
                      </m:r>
                      <m:r>
                        <a:rPr lang="en-US" sz="2000" b="0" i="1" smtClean="0">
                          <a:latin typeface="Cambria Math" panose="02040503050406030204" pitchFamily="18" charset="0"/>
                        </a:rPr>
                        <m:t>𝐷</m:t>
                      </m:r>
                      <m:r>
                        <a:rPr lang="en-US" sz="2000" b="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b="0" i="1" smtClean="0">
                          <a:latin typeface="Cambria Math" panose="02040503050406030204" pitchFamily="18" charset="0"/>
                        </a:rPr>
                        <m:t>𝐹</m:t>
                      </m:r>
                      <m:r>
                        <a:rPr lang="en-US" sz="2000" b="0" i="1" smtClean="0">
                          <a:latin typeface="Cambria Math" panose="02040503050406030204" pitchFamily="18" charset="0"/>
                        </a:rPr>
                        <m:t>,</m:t>
                      </m:r>
                      <m:r>
                        <a:rPr lang="en-US" sz="2000" b="0" i="1" smtClean="0">
                          <a:latin typeface="Cambria Math" panose="02040503050406030204" pitchFamily="18" charset="0"/>
                        </a:rPr>
                        <m:t>𝐸</m:t>
                      </m:r>
                      <m:r>
                        <a:rPr lang="en-US" sz="2000" b="0" i="1" smtClean="0">
                          <a:latin typeface="Cambria Math" panose="02040503050406030204" pitchFamily="18" charset="0"/>
                        </a:rPr>
                        <m:t>,</m:t>
                      </m:r>
                      <m:r>
                        <a:rPr lang="en-US" sz="2000" b="0" i="1" smtClean="0">
                          <a:latin typeface="Cambria Math" panose="02040503050406030204" pitchFamily="18" charset="0"/>
                        </a:rPr>
                        <m:t>𝐺</m:t>
                      </m:r>
                      <m:r>
                        <a:rPr lang="en-US" sz="2000" b="0" i="1" smtClean="0">
                          <a:latin typeface="Cambria Math" panose="02040503050406030204" pitchFamily="18" charset="0"/>
                        </a:rPr>
                        <m:t>,</m:t>
                      </m:r>
                      <m:r>
                        <a:rPr lang="en-US" sz="2000" b="0" i="1" smtClean="0">
                          <a:latin typeface="Cambria Math" panose="02040503050406030204" pitchFamily="18" charset="0"/>
                        </a:rPr>
                        <m:t>𝐵</m:t>
                      </m:r>
                      <m:r>
                        <a:rPr lang="en-US" sz="2000" b="0" i="1" smtClean="0">
                          <a:latin typeface="Cambria Math" panose="02040503050406030204" pitchFamily="18" charset="0"/>
                        </a:rPr>
                        <m:t>}</m:t>
                      </m:r>
                    </m:oMath>
                  </m:oMathPara>
                </a14:m>
                <a:endParaRPr lang="en-US" sz="2000" dirty="0"/>
              </a:p>
            </p:txBody>
          </p:sp>
        </mc:Choice>
        <mc:Fallback xmlns="">
          <p:sp>
            <p:nvSpPr>
              <p:cNvPr id="156" name="TextBox 155"/>
              <p:cNvSpPr txBox="1">
                <a:spLocks noRot="1" noChangeAspect="1" noMove="1" noResize="1" noEditPoints="1" noAdjustHandles="1" noChangeArrowheads="1" noChangeShapeType="1" noTextEdit="1"/>
              </p:cNvSpPr>
              <p:nvPr/>
            </p:nvSpPr>
            <p:spPr>
              <a:xfrm>
                <a:off x="5922560" y="4678695"/>
                <a:ext cx="2736070" cy="307777"/>
              </a:xfrm>
              <a:prstGeom prst="rect">
                <a:avLst/>
              </a:prstGeom>
              <a:blipFill>
                <a:blip r:embed="rId5"/>
                <a:stretch>
                  <a:fillRect l="-1786" t="-4000" r="-3125" b="-3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9" name="TextBox 158"/>
              <p:cNvSpPr txBox="1"/>
              <p:nvPr/>
            </p:nvSpPr>
            <p:spPr>
              <a:xfrm>
                <a:off x="5922560" y="5094846"/>
                <a:ext cx="273607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4</m:t>
                          </m:r>
                        </m:sub>
                      </m:sSub>
                      <m:r>
                        <a:rPr lang="en-US" sz="2000" b="0" i="1" smtClean="0">
                          <a:latin typeface="Cambria Math" panose="02040503050406030204" pitchFamily="18" charset="0"/>
                        </a:rPr>
                        <m:t>(</m:t>
                      </m:r>
                      <m:r>
                        <a:rPr lang="en-US" sz="2000" b="0" i="1" smtClean="0">
                          <a:latin typeface="Cambria Math" panose="02040503050406030204" pitchFamily="18" charset="0"/>
                        </a:rPr>
                        <m:t>𝑆</m:t>
                      </m:r>
                      <m:r>
                        <a:rPr lang="en-US" sz="2000" b="0" i="1" smtClean="0">
                          <a:latin typeface="Cambria Math" panose="02040503050406030204" pitchFamily="18" charset="0"/>
                        </a:rPr>
                        <m:t>)={</m:t>
                      </m:r>
                      <m:r>
                        <a:rPr lang="en-US" sz="2000" b="0" i="1" smtClean="0">
                          <a:latin typeface="Cambria Math" panose="02040503050406030204" pitchFamily="18" charset="0"/>
                        </a:rPr>
                        <m:t>𝐷</m:t>
                      </m:r>
                      <m:r>
                        <a:rPr lang="en-US" sz="2000" b="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b="0" i="1" smtClean="0">
                          <a:latin typeface="Cambria Math" panose="02040503050406030204" pitchFamily="18" charset="0"/>
                        </a:rPr>
                        <m:t>𝐹</m:t>
                      </m:r>
                      <m:r>
                        <a:rPr lang="en-US" sz="2000" b="0" i="1" smtClean="0">
                          <a:latin typeface="Cambria Math" panose="02040503050406030204" pitchFamily="18" charset="0"/>
                        </a:rPr>
                        <m:t>,</m:t>
                      </m:r>
                      <m:r>
                        <a:rPr lang="en-US" sz="2000" b="0" i="1" smtClean="0">
                          <a:latin typeface="Cambria Math" panose="02040503050406030204" pitchFamily="18" charset="0"/>
                        </a:rPr>
                        <m:t>𝐸</m:t>
                      </m:r>
                      <m:r>
                        <a:rPr lang="en-US" sz="2000" b="0" i="1" smtClean="0">
                          <a:latin typeface="Cambria Math" panose="02040503050406030204" pitchFamily="18" charset="0"/>
                        </a:rPr>
                        <m:t>,</m:t>
                      </m:r>
                      <m:r>
                        <a:rPr lang="en-US" sz="2000" b="0" i="1" smtClean="0">
                          <a:latin typeface="Cambria Math" panose="02040503050406030204" pitchFamily="18" charset="0"/>
                        </a:rPr>
                        <m:t>𝐺</m:t>
                      </m:r>
                      <m:r>
                        <a:rPr lang="en-US" sz="2000" b="0" i="1" smtClean="0">
                          <a:latin typeface="Cambria Math" panose="02040503050406030204" pitchFamily="18" charset="0"/>
                        </a:rPr>
                        <m:t>,</m:t>
                      </m:r>
                      <m:r>
                        <a:rPr lang="en-US" sz="2000" b="0" i="1" smtClean="0">
                          <a:latin typeface="Cambria Math" panose="02040503050406030204" pitchFamily="18" charset="0"/>
                        </a:rPr>
                        <m:t>𝐵</m:t>
                      </m:r>
                      <m:r>
                        <a:rPr lang="en-US" sz="2000" b="0" i="1" smtClean="0">
                          <a:latin typeface="Cambria Math" panose="02040503050406030204" pitchFamily="18" charset="0"/>
                        </a:rPr>
                        <m:t>}</m:t>
                      </m:r>
                    </m:oMath>
                  </m:oMathPara>
                </a14:m>
                <a:endParaRPr lang="en-US" sz="2000" dirty="0"/>
              </a:p>
            </p:txBody>
          </p:sp>
        </mc:Choice>
        <mc:Fallback xmlns="">
          <p:sp>
            <p:nvSpPr>
              <p:cNvPr id="159" name="TextBox 158"/>
              <p:cNvSpPr txBox="1">
                <a:spLocks noRot="1" noChangeAspect="1" noMove="1" noResize="1" noEditPoints="1" noAdjustHandles="1" noChangeArrowheads="1" noChangeShapeType="1" noTextEdit="1"/>
              </p:cNvSpPr>
              <p:nvPr/>
            </p:nvSpPr>
            <p:spPr>
              <a:xfrm>
                <a:off x="5922560" y="5094846"/>
                <a:ext cx="2736070" cy="307777"/>
              </a:xfrm>
              <a:prstGeom prst="rect">
                <a:avLst/>
              </a:prstGeom>
              <a:blipFill>
                <a:blip r:embed="rId6"/>
                <a:stretch>
                  <a:fillRect l="-1786" t="-2000" r="-3125" b="-3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0" name="TextBox 159"/>
              <p:cNvSpPr txBox="1"/>
              <p:nvPr/>
            </p:nvSpPr>
            <p:spPr>
              <a:xfrm>
                <a:off x="4919307" y="5517523"/>
                <a:ext cx="4742576"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000" b="0" i="0" smtClean="0"/>
                        <m:t>therefore</m:t>
                      </m:r>
                      <m:r>
                        <m:rPr>
                          <m:nor/>
                        </m:rPr>
                        <a:rPr lang="en-US" sz="2000" b="0" i="0"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r>
                        <a:rPr lang="en-US" sz="2000" b="0" i="1" smtClean="0">
                          <a:latin typeface="Cambria Math" panose="02040503050406030204" pitchFamily="18" charset="0"/>
                        </a:rPr>
                        <m:t>𝑆</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𝐷</m:t>
                          </m:r>
                          <m:r>
                            <a:rPr lang="en-US" sz="2000" b="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b="0" i="1" smtClean="0">
                              <a:latin typeface="Cambria Math" panose="02040503050406030204" pitchFamily="18" charset="0"/>
                            </a:rPr>
                            <m:t>𝐹</m:t>
                          </m:r>
                          <m:r>
                            <a:rPr lang="en-US" sz="2000" b="0" i="1" smtClean="0">
                              <a:latin typeface="Cambria Math" panose="02040503050406030204" pitchFamily="18" charset="0"/>
                            </a:rPr>
                            <m:t>,</m:t>
                          </m:r>
                          <m:r>
                            <a:rPr lang="en-US" sz="2000" b="0" i="1" smtClean="0">
                              <a:latin typeface="Cambria Math" panose="02040503050406030204" pitchFamily="18" charset="0"/>
                            </a:rPr>
                            <m:t>𝐸</m:t>
                          </m:r>
                          <m:r>
                            <a:rPr lang="en-US" sz="2000" b="0" i="1" smtClean="0">
                              <a:latin typeface="Cambria Math" panose="02040503050406030204" pitchFamily="18" charset="0"/>
                            </a:rPr>
                            <m:t>,</m:t>
                          </m:r>
                          <m:r>
                            <a:rPr lang="en-US" sz="2000" b="0" i="1" smtClean="0">
                              <a:latin typeface="Cambria Math" panose="02040503050406030204" pitchFamily="18" charset="0"/>
                            </a:rPr>
                            <m:t>𝐺</m:t>
                          </m:r>
                          <m:r>
                            <a:rPr lang="en-US" sz="2000" b="0" i="1" smtClean="0">
                              <a:latin typeface="Cambria Math" panose="02040503050406030204" pitchFamily="18" charset="0"/>
                            </a:rPr>
                            <m:t>,</m:t>
                          </m:r>
                          <m:r>
                            <a:rPr lang="en-US" sz="2000" b="0" i="1" smtClean="0">
                              <a:latin typeface="Cambria Math" panose="02040503050406030204" pitchFamily="18" charset="0"/>
                            </a:rPr>
                            <m:t>𝐵</m:t>
                          </m:r>
                        </m:e>
                      </m:d>
                      <m:r>
                        <a:rPr lang="en-US" sz="2000" b="0" i="1" smtClean="0">
                          <a:latin typeface="Cambria Math" panose="02040503050406030204" pitchFamily="18" charset="0"/>
                        </a:rPr>
                        <m:t> </m:t>
                      </m:r>
                    </m:oMath>
                  </m:oMathPara>
                </a14:m>
                <a:endParaRPr lang="en-US" sz="2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nor/>
                        </m:rPr>
                        <a:rPr lang="en-US" sz="2000" b="0" i="0" smtClean="0"/>
                        <m:t>for</m:t>
                      </m:r>
                      <m:r>
                        <m:rPr>
                          <m:nor/>
                        </m:rPr>
                        <a:rPr lang="en-US" sz="2000" b="0" i="0" smtClean="0">
                          <a:latin typeface="Cambria Math" panose="02040503050406030204" pitchFamily="18" charset="0"/>
                        </a:rPr>
                        <m:t> </m:t>
                      </m:r>
                      <m:r>
                        <a:rPr lang="en-US" sz="2000" b="0" i="1" smtClean="0">
                          <a:latin typeface="Cambria Math" panose="02040503050406030204" pitchFamily="18" charset="0"/>
                        </a:rPr>
                        <m:t>𝑛</m:t>
                      </m:r>
                      <m:r>
                        <a:rPr lang="en-US" sz="2000" b="0" i="1" smtClean="0">
                          <a:latin typeface="Cambria Math" panose="02040503050406030204" pitchFamily="18" charset="0"/>
                        </a:rPr>
                        <m:t>≥4</m:t>
                      </m:r>
                    </m:oMath>
                  </m:oMathPara>
                </a14:m>
                <a:endParaRPr lang="en-US" sz="2000" dirty="0"/>
              </a:p>
            </p:txBody>
          </p:sp>
        </mc:Choice>
        <mc:Fallback xmlns="">
          <p:sp>
            <p:nvSpPr>
              <p:cNvPr id="160" name="TextBox 159"/>
              <p:cNvSpPr txBox="1">
                <a:spLocks noRot="1" noChangeAspect="1" noMove="1" noResize="1" noEditPoints="1" noAdjustHandles="1" noChangeArrowheads="1" noChangeShapeType="1" noTextEdit="1"/>
              </p:cNvSpPr>
              <p:nvPr/>
            </p:nvSpPr>
            <p:spPr>
              <a:xfrm>
                <a:off x="4919307" y="5517523"/>
                <a:ext cx="4742576" cy="615553"/>
              </a:xfrm>
              <a:prstGeom prst="rect">
                <a:avLst/>
              </a:prstGeom>
              <a:blipFill>
                <a:blip r:embed="rId7"/>
                <a:stretch>
                  <a:fillRect b="-5941"/>
                </a:stretch>
              </a:blipFill>
            </p:spPr>
            <p:txBody>
              <a:bodyPr/>
              <a:lstStyle/>
              <a:p>
                <a:r>
                  <a:rPr lang="en-US">
                    <a:noFill/>
                  </a:rPr>
                  <a:t> </a:t>
                </a:r>
              </a:p>
            </p:txBody>
          </p:sp>
        </mc:Fallback>
      </mc:AlternateContent>
      <p:sp>
        <p:nvSpPr>
          <p:cNvPr id="26" name="Rectangle 25"/>
          <p:cNvSpPr/>
          <p:nvPr/>
        </p:nvSpPr>
        <p:spPr>
          <a:xfrm>
            <a:off x="484695" y="5192572"/>
            <a:ext cx="3464988"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only works if the graph is finite.  If the graph is infinite, this might run forever.</a:t>
            </a:r>
          </a:p>
        </p:txBody>
      </p:sp>
      <mc:AlternateContent xmlns:mc="http://schemas.openxmlformats.org/markup-compatibility/2006" xmlns:a14="http://schemas.microsoft.com/office/drawing/2010/main">
        <mc:Choice Requires="a14">
          <p:sp>
            <p:nvSpPr>
              <p:cNvPr id="95" name="TextBox 94"/>
              <p:cNvSpPr txBox="1"/>
              <p:nvPr/>
            </p:nvSpPr>
            <p:spPr>
              <a:xfrm>
                <a:off x="761170" y="3863493"/>
                <a:ext cx="918007" cy="30777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𝑆</m:t>
                      </m:r>
                      <m:r>
                        <a:rPr lang="en-US" sz="2000" b="0" i="1" smtClean="0">
                          <a:latin typeface="Cambria Math" panose="02040503050406030204" pitchFamily="18" charset="0"/>
                        </a:rPr>
                        <m:t>={</m:t>
                      </m:r>
                      <m:r>
                        <a:rPr lang="en-US" sz="2000" b="0" i="1" smtClean="0">
                          <a:latin typeface="Cambria Math" panose="02040503050406030204" pitchFamily="18" charset="0"/>
                        </a:rPr>
                        <m:t>𝐷</m:t>
                      </m:r>
                      <m:r>
                        <a:rPr lang="en-US" sz="2000" b="0" i="1" smtClean="0">
                          <a:latin typeface="Cambria Math" panose="02040503050406030204" pitchFamily="18" charset="0"/>
                        </a:rPr>
                        <m:t>}</m:t>
                      </m:r>
                    </m:oMath>
                  </m:oMathPara>
                </a14:m>
                <a:endParaRPr lang="en-US" sz="2000" dirty="0"/>
              </a:p>
            </p:txBody>
          </p:sp>
        </mc:Choice>
        <mc:Fallback xmlns="">
          <p:sp>
            <p:nvSpPr>
              <p:cNvPr id="95" name="TextBox 94"/>
              <p:cNvSpPr txBox="1">
                <a:spLocks noRot="1" noChangeAspect="1" noMove="1" noResize="1" noEditPoints="1" noAdjustHandles="1" noChangeArrowheads="1" noChangeShapeType="1" noTextEdit="1"/>
              </p:cNvSpPr>
              <p:nvPr/>
            </p:nvSpPr>
            <p:spPr>
              <a:xfrm>
                <a:off x="761170" y="3863493"/>
                <a:ext cx="918007" cy="307777"/>
              </a:xfrm>
              <a:prstGeom prst="rect">
                <a:avLst/>
              </a:prstGeom>
              <a:blipFill>
                <a:blip r:embed="rId8"/>
                <a:stretch>
                  <a:fillRect l="-6667" t="-2000" r="-10000" b="-36000"/>
                </a:stretch>
              </a:blipFill>
            </p:spPr>
            <p:txBody>
              <a:bodyPr/>
              <a:lstStyle/>
              <a:p>
                <a:r>
                  <a:rPr lang="en-US">
                    <a:noFill/>
                  </a:rPr>
                  <a:t> </a:t>
                </a:r>
              </a:p>
            </p:txBody>
          </p:sp>
        </mc:Fallback>
      </mc:AlternateContent>
    </p:spTree>
    <p:extLst>
      <p:ext uri="{BB962C8B-B14F-4D97-AF65-F5344CB8AC3E}">
        <p14:creationId xmlns:p14="http://schemas.microsoft.com/office/powerpoint/2010/main" val="2223494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Termination Reasoning</a:t>
            </a:r>
          </a:p>
        </p:txBody>
      </p:sp>
      <p:sp>
        <p:nvSpPr>
          <p:cNvPr id="4" name="Content Placeholder 3"/>
          <p:cNvSpPr>
            <a:spLocks noGrp="1"/>
          </p:cNvSpPr>
          <p:nvPr>
            <p:ph idx="1"/>
          </p:nvPr>
        </p:nvSpPr>
        <p:spPr/>
        <p:txBody>
          <a:bodyPr/>
          <a:lstStyle/>
          <a:p>
            <a:r>
              <a:rPr lang="en-US" dirty="0"/>
              <a:t>Halting measure: the number of white nodes</a:t>
            </a:r>
          </a:p>
          <a:p>
            <a:r>
              <a:rPr lang="en-US" dirty="0"/>
              <a:t>This is always a non-negative integer</a:t>
            </a:r>
          </a:p>
          <a:p>
            <a:r>
              <a:rPr lang="en-US" dirty="0"/>
              <a:t>Every step takes a white node and colors it green, so the number of white nodes decreases.</a:t>
            </a:r>
          </a:p>
          <a:p>
            <a:r>
              <a:rPr lang="en-US" dirty="0"/>
              <a:t>If there is no such node, the algorithm halts.</a:t>
            </a:r>
          </a:p>
        </p:txBody>
      </p:sp>
      <p:sp>
        <p:nvSpPr>
          <p:cNvPr id="3" name="Slide Number Placeholder 2"/>
          <p:cNvSpPr>
            <a:spLocks noGrp="1"/>
          </p:cNvSpPr>
          <p:nvPr>
            <p:ph type="sldNum" sz="quarter" idx="12"/>
          </p:nvPr>
        </p:nvSpPr>
        <p:spPr/>
        <p:txBody>
          <a:bodyPr/>
          <a:lstStyle/>
          <a:p>
            <a:fld id="{2AF3B5EA-18B6-4040-9F78-6052AF49C681}" type="slidenum">
              <a:rPr lang="en-US" smtClean="0"/>
              <a:t>17</a:t>
            </a:fld>
            <a:endParaRPr lang="en-US"/>
          </a:p>
        </p:txBody>
      </p:sp>
      <p:sp>
        <p:nvSpPr>
          <p:cNvPr id="5" name="Rectangle 4"/>
          <p:cNvSpPr/>
          <p:nvPr/>
        </p:nvSpPr>
        <p:spPr>
          <a:xfrm>
            <a:off x="1371600" y="4876800"/>
            <a:ext cx="6400800" cy="184467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b="1" dirty="0">
                <a:solidFill>
                  <a:srgbClr val="FF0000"/>
                </a:solidFill>
              </a:rPr>
              <a:t>This assumes the graph is finite!! </a:t>
            </a:r>
            <a:r>
              <a:rPr lang="en-US" sz="2400" dirty="0">
                <a:solidFill>
                  <a:schemeClr val="tx1"/>
                </a:solidFill>
              </a:rPr>
              <a:t>If the graph is infinite, the algorithm might not halt.  The termination reasoning here wouldn't apply in an infinite graph, because the number of white nodes in an infinite graph is not an integer.</a:t>
            </a:r>
            <a:endParaRPr lang="en-US" sz="2400" b="1" dirty="0">
              <a:solidFill>
                <a:srgbClr val="FF0000"/>
              </a:solidFill>
            </a:endParaRPr>
          </a:p>
        </p:txBody>
      </p:sp>
    </p:spTree>
    <p:extLst>
      <p:ext uri="{BB962C8B-B14F-4D97-AF65-F5344CB8AC3E}">
        <p14:creationId xmlns:p14="http://schemas.microsoft.com/office/powerpoint/2010/main" val="1590258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problems</a:t>
            </a:r>
          </a:p>
        </p:txBody>
      </p:sp>
      <p:sp>
        <p:nvSpPr>
          <p:cNvPr id="4" name="Content Placeholder 3"/>
          <p:cNvSpPr>
            <a:spLocks noGrp="1"/>
          </p:cNvSpPr>
          <p:nvPr>
            <p:ph idx="1"/>
          </p:nvPr>
        </p:nvSpPr>
        <p:spPr/>
        <p:txBody>
          <a:bodyPr/>
          <a:lstStyle/>
          <a:p>
            <a:r>
              <a:rPr lang="en-US" dirty="0"/>
              <a:t>This is called a "closure problem": we want to find the smallest set R which contains our starting set S and which is closed under some operation</a:t>
            </a:r>
          </a:p>
          <a:p>
            <a:r>
              <a:rPr lang="en-US" dirty="0"/>
              <a:t>In this case, we want to find the smallest set that contains our starting set of nodes, and which is closed under </a:t>
            </a:r>
            <a:r>
              <a:rPr lang="en-US" b="1" dirty="0">
                <a:latin typeface="Consolas" pitchFamily="49" charset="0"/>
                <a:cs typeface="Consolas" pitchFamily="49" charset="0"/>
              </a:rPr>
              <a:t>all-successors</a:t>
            </a:r>
            <a:r>
              <a:rPr lang="en-US" dirty="0"/>
              <a:t>.</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18</a:t>
            </a:fld>
            <a:endParaRPr lang="en-US"/>
          </a:p>
        </p:txBody>
      </p:sp>
    </p:spTree>
    <p:extLst>
      <p:ext uri="{BB962C8B-B14F-4D97-AF65-F5344CB8AC3E}">
        <p14:creationId xmlns:p14="http://schemas.microsoft.com/office/powerpoint/2010/main" val="3198736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a:t>
            </a:r>
          </a:p>
        </p:txBody>
      </p:sp>
      <p:sp>
        <p:nvSpPr>
          <p:cNvPr id="3" name="Content Placeholder 2"/>
          <p:cNvSpPr>
            <a:spLocks noGrp="1"/>
          </p:cNvSpPr>
          <p:nvPr>
            <p:ph idx="1"/>
          </p:nvPr>
        </p:nvSpPr>
        <p:spPr/>
        <p:txBody>
          <a:bodyPr/>
          <a:lstStyle/>
          <a:p>
            <a:r>
              <a:rPr lang="en-US" dirty="0"/>
              <a:t>We assume we've got data definitions for Node and Graph, and functions</a:t>
            </a:r>
          </a:p>
          <a:p>
            <a:pPr lvl="1"/>
            <a:r>
              <a:rPr lang="en-US" b="1" dirty="0">
                <a:latin typeface="Consolas" panose="020B0609020204030204" pitchFamily="49" charset="0"/>
                <a:cs typeface="Consolas" panose="020B0609020204030204" pitchFamily="49" charset="0"/>
              </a:rPr>
              <a:t>node=? : Node </a:t>
            </a:r>
            <a:r>
              <a:rPr lang="en-US" b="1" dirty="0" err="1">
                <a:latin typeface="Consolas" panose="020B0609020204030204" pitchFamily="49" charset="0"/>
                <a:cs typeface="Consolas" panose="020B0609020204030204" pitchFamily="49" charset="0"/>
              </a:rPr>
              <a:t>Node</a:t>
            </a:r>
            <a:r>
              <a:rPr lang="en-US" b="1" dirty="0">
                <a:latin typeface="Consolas" panose="020B0609020204030204" pitchFamily="49" charset="0"/>
                <a:cs typeface="Consolas" panose="020B0609020204030204" pitchFamily="49" charset="0"/>
              </a:rPr>
              <a:t> -&gt; Boolean</a:t>
            </a:r>
          </a:p>
          <a:p>
            <a:pPr lvl="1"/>
            <a:r>
              <a:rPr lang="en-US" b="1" dirty="0">
                <a:latin typeface="Consolas" panose="020B0609020204030204" pitchFamily="49" charset="0"/>
                <a:cs typeface="Consolas" panose="020B0609020204030204" pitchFamily="49" charset="0"/>
              </a:rPr>
              <a:t>successors : </a:t>
            </a:r>
          </a:p>
          <a:p>
            <a:pPr marL="457200" lvl="1" indent="0">
              <a:buNone/>
            </a:pPr>
            <a:r>
              <a:rPr lang="en-US" b="1" dirty="0">
                <a:latin typeface="Consolas" panose="020B0609020204030204" pitchFamily="49" charset="0"/>
                <a:cs typeface="Consolas" panose="020B0609020204030204" pitchFamily="49" charset="0"/>
              </a:rPr>
              <a:t>    Node Graph -&gt; </a:t>
            </a:r>
            <a:r>
              <a:rPr lang="en-US" b="1" dirty="0" err="1">
                <a:latin typeface="Consolas" panose="020B0609020204030204" pitchFamily="49" charset="0"/>
                <a:cs typeface="Consolas" panose="020B0609020204030204" pitchFamily="49" charset="0"/>
              </a:rPr>
              <a:t>SetOfNode</a:t>
            </a:r>
            <a:endParaRPr lang="en-US" b="1" dirty="0">
              <a:latin typeface="Consolas" panose="020B0609020204030204" pitchFamily="49" charset="0"/>
              <a:cs typeface="Consolas" panose="020B0609020204030204" pitchFamily="49" charset="0"/>
            </a:endParaRPr>
          </a:p>
          <a:p>
            <a:pPr lvl="1"/>
            <a:r>
              <a:rPr lang="en-US" b="1" dirty="0">
                <a:latin typeface="Consolas" panose="020B0609020204030204" pitchFamily="49" charset="0"/>
                <a:cs typeface="Consolas" panose="020B0609020204030204" pitchFamily="49" charset="0"/>
              </a:rPr>
              <a:t>all-successors : </a:t>
            </a:r>
          </a:p>
          <a:p>
            <a:pPr marL="457200" lvl="1" indent="0">
              <a:buNone/>
            </a:pP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SetOfNode</a:t>
            </a:r>
            <a:r>
              <a:rPr lang="en-US" b="1" dirty="0">
                <a:latin typeface="Consolas" panose="020B0609020204030204" pitchFamily="49" charset="0"/>
                <a:cs typeface="Consolas" panose="020B0609020204030204" pitchFamily="49" charset="0"/>
              </a:rPr>
              <a:t> Graph -&gt; </a:t>
            </a:r>
            <a:r>
              <a:rPr lang="en-US" b="1" dirty="0" err="1">
                <a:latin typeface="Consolas" panose="020B0609020204030204" pitchFamily="49" charset="0"/>
                <a:cs typeface="Consolas" panose="020B0609020204030204" pitchFamily="49" charset="0"/>
              </a:rPr>
              <a:t>SetOfNode</a:t>
            </a:r>
            <a:endParaRPr lang="en-US" b="1" dirty="0">
              <a:latin typeface="Consolas" panose="020B0609020204030204" pitchFamily="49" charset="0"/>
              <a:cs typeface="Consolas" panose="020B0609020204030204" pitchFamily="49" charset="0"/>
            </a:endParaRPr>
          </a:p>
          <a:p>
            <a:r>
              <a:rPr lang="en-US" dirty="0"/>
              <a:t>We also assume that our graph is finite.</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19</a:t>
            </a:fld>
            <a:endParaRPr lang="en-US"/>
          </a:p>
        </p:txBody>
      </p:sp>
    </p:spTree>
    <p:extLst>
      <p:ext uri="{BB962C8B-B14F-4D97-AF65-F5344CB8AC3E}">
        <p14:creationId xmlns:p14="http://schemas.microsoft.com/office/powerpoint/2010/main" val="1301171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Many problems in computer science involve directed graphs.</a:t>
            </a:r>
          </a:p>
          <a:p>
            <a:r>
              <a:rPr lang="en-US" dirty="0"/>
              <a:t>General recursion is an essential tool for computing on graphs.</a:t>
            </a:r>
          </a:p>
          <a:p>
            <a:r>
              <a:rPr lang="en-US" dirty="0"/>
              <a:t>In this lesson we will design a program for an important problem on graphs, using general recursion</a:t>
            </a:r>
          </a:p>
          <a:p>
            <a:r>
              <a:rPr lang="en-US" dirty="0"/>
              <a:t>The algorithm we will develop has many other applications.</a:t>
            </a:r>
          </a:p>
        </p:txBody>
      </p:sp>
      <p:sp>
        <p:nvSpPr>
          <p:cNvPr id="2" name="Slide Number Placeholder 1"/>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396695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Writing this as a function</a:t>
            </a:r>
          </a:p>
        </p:txBody>
      </p:sp>
      <p:sp>
        <p:nvSpPr>
          <p:cNvPr id="6" name="Content Placeholder 5"/>
          <p:cNvSpPr>
            <a:spLocks noGrp="1"/>
          </p:cNvSpPr>
          <p:nvPr>
            <p:ph idx="1"/>
          </p:nvPr>
        </p:nvSpPr>
        <p:spPr/>
        <p:txBody>
          <a:bodyPr>
            <a:normAutofit fontScale="92500" lnSpcReduction="20000"/>
          </a:bodyPr>
          <a:lstStyle/>
          <a:p>
            <a:r>
              <a:rPr lang="en-US" sz="2600" dirty="0"/>
              <a:t>;; reachables.v1 : </a:t>
            </a:r>
            <a:r>
              <a:rPr lang="en-US" sz="2600" dirty="0" err="1"/>
              <a:t>SetOfNode</a:t>
            </a:r>
            <a:r>
              <a:rPr lang="en-US" sz="2600" dirty="0"/>
              <a:t> Graph -&gt; </a:t>
            </a:r>
            <a:r>
              <a:rPr lang="en-US" sz="2600" dirty="0" err="1"/>
              <a:t>SetOfNode</a:t>
            </a:r>
            <a:endParaRPr lang="en-US" sz="2600" dirty="0"/>
          </a:p>
          <a:p>
            <a:r>
              <a:rPr lang="en-US" sz="2600" dirty="0"/>
              <a:t>;; GIVEN: A set of nodes in a finite graph</a:t>
            </a:r>
          </a:p>
          <a:p>
            <a:r>
              <a:rPr lang="en-US" sz="2600" dirty="0">
                <a:solidFill>
                  <a:srgbClr val="FF0000"/>
                </a:solidFill>
              </a:rPr>
              <a:t>;; WHERE: </a:t>
            </a:r>
          </a:p>
          <a:p>
            <a:r>
              <a:rPr lang="en-US" sz="2600" dirty="0">
                <a:solidFill>
                  <a:srgbClr val="FF0000"/>
                </a:solidFill>
              </a:rPr>
              <a:t>;;   reached = the set of nodes reachable in</a:t>
            </a:r>
          </a:p>
          <a:p>
            <a:r>
              <a:rPr lang="en-US" sz="2600" dirty="0">
                <a:solidFill>
                  <a:srgbClr val="FF0000"/>
                </a:solidFill>
              </a:rPr>
              <a:t>;;             graph g in at most steps from a</a:t>
            </a:r>
          </a:p>
          <a:p>
            <a:r>
              <a:rPr lang="en-US" sz="2600" dirty="0">
                <a:solidFill>
                  <a:srgbClr val="FF0000"/>
                </a:solidFill>
              </a:rPr>
              <a:t>;;             set of nodes S, for some n and</a:t>
            </a:r>
          </a:p>
          <a:p>
            <a:r>
              <a:rPr lang="en-US" sz="2600" dirty="0">
                <a:solidFill>
                  <a:srgbClr val="FF0000"/>
                </a:solidFill>
              </a:rPr>
              <a:t>;;             some set of nodes S.</a:t>
            </a:r>
          </a:p>
          <a:p>
            <a:r>
              <a:rPr lang="en-US" sz="2600" dirty="0"/>
              <a:t>;; RETURNS:  the set of nodes reachable from S.</a:t>
            </a:r>
          </a:p>
          <a:p>
            <a:r>
              <a:rPr lang="en-US" sz="2600" dirty="0"/>
              <a:t>;; STRATEGY: recur on reached + their immediate</a:t>
            </a:r>
          </a:p>
          <a:p>
            <a:r>
              <a:rPr lang="en-US" sz="2600" dirty="0"/>
              <a:t>;;           successors</a:t>
            </a:r>
          </a:p>
          <a:p>
            <a:r>
              <a:rPr lang="en-US" sz="2600" dirty="0"/>
              <a:t>;; HALTING MEASURE: the number of nodes in g</a:t>
            </a:r>
          </a:p>
          <a:p>
            <a:r>
              <a:rPr lang="en-US" sz="2600" dirty="0"/>
              <a:t>;;           NOT in reached.</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20</a:t>
            </a:fld>
            <a:endParaRPr lang="en-US"/>
          </a:p>
        </p:txBody>
      </p:sp>
    </p:spTree>
    <p:extLst>
      <p:ext uri="{BB962C8B-B14F-4D97-AF65-F5344CB8AC3E}">
        <p14:creationId xmlns:p14="http://schemas.microsoft.com/office/powerpoint/2010/main" val="2201437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a:t>
            </a:r>
          </a:p>
        </p:txBody>
      </p:sp>
      <p:sp>
        <p:nvSpPr>
          <p:cNvPr id="3" name="Content Placeholder 2"/>
          <p:cNvSpPr>
            <a:spLocks noGrp="1"/>
          </p:cNvSpPr>
          <p:nvPr>
            <p:ph idx="1"/>
          </p:nvPr>
        </p:nvSpPr>
        <p:spPr/>
        <p:txBody>
          <a:bodyPr>
            <a:normAutofit/>
          </a:bodyPr>
          <a:lstStyle/>
          <a:p>
            <a:pPr>
              <a:spcBef>
                <a:spcPts val="0"/>
              </a:spcBef>
            </a:pPr>
            <a:r>
              <a:rPr lang="en-US" sz="2400" dirty="0"/>
              <a:t>(define (reachables.v1 reached g)</a:t>
            </a:r>
          </a:p>
          <a:p>
            <a:pPr>
              <a:spcBef>
                <a:spcPts val="0"/>
              </a:spcBef>
            </a:pPr>
            <a:r>
              <a:rPr lang="en-US" sz="2400" dirty="0"/>
              <a:t>  (local</a:t>
            </a:r>
          </a:p>
          <a:p>
            <a:pPr>
              <a:spcBef>
                <a:spcPts val="0"/>
              </a:spcBef>
            </a:pPr>
            <a:r>
              <a:rPr lang="en-US" sz="2400" dirty="0"/>
              <a:t>    ((define candidates </a:t>
            </a:r>
          </a:p>
          <a:p>
            <a:pPr>
              <a:spcBef>
                <a:spcPts val="0"/>
              </a:spcBef>
            </a:pPr>
            <a:r>
              <a:rPr lang="en-US" sz="2400" dirty="0"/>
              <a:t>      (all-successors reached g)))</a:t>
            </a:r>
          </a:p>
          <a:p>
            <a:pPr>
              <a:spcBef>
                <a:spcPts val="0"/>
              </a:spcBef>
            </a:pPr>
            <a:r>
              <a:rPr lang="en-US" sz="2400" dirty="0"/>
              <a:t>    (cond</a:t>
            </a:r>
          </a:p>
          <a:p>
            <a:pPr>
              <a:spcBef>
                <a:spcPts val="0"/>
              </a:spcBef>
            </a:pPr>
            <a:r>
              <a:rPr lang="en-US" sz="2400" dirty="0"/>
              <a:t>      [(subset? candidates reached) reached]</a:t>
            </a:r>
          </a:p>
          <a:p>
            <a:pPr>
              <a:spcBef>
                <a:spcPts val="0"/>
              </a:spcBef>
            </a:pPr>
            <a:r>
              <a:rPr lang="en-US" sz="2400" dirty="0"/>
              <a:t>      [else (reachables.v1</a:t>
            </a:r>
          </a:p>
          <a:p>
            <a:pPr>
              <a:spcBef>
                <a:spcPts val="0"/>
              </a:spcBef>
            </a:pPr>
            <a:r>
              <a:rPr lang="en-US" sz="2400" dirty="0"/>
              <a:t>              (set-union candidates reached)</a:t>
            </a:r>
          </a:p>
          <a:p>
            <a:pPr>
              <a:spcBef>
                <a:spcPts val="0"/>
              </a:spcBef>
            </a:pPr>
            <a:r>
              <a:rPr lang="en-US" sz="2400" dirty="0"/>
              <a:t>              g)])))</a:t>
            </a:r>
          </a:p>
        </p:txBody>
      </p:sp>
      <p:sp>
        <p:nvSpPr>
          <p:cNvPr id="4" name="Slide Number Placeholder 3"/>
          <p:cNvSpPr>
            <a:spLocks noGrp="1"/>
          </p:cNvSpPr>
          <p:nvPr>
            <p:ph type="sldNum" sz="quarter" idx="12"/>
          </p:nvPr>
        </p:nvSpPr>
        <p:spPr/>
        <p:txBody>
          <a:bodyPr/>
          <a:lstStyle/>
          <a:p>
            <a:fld id="{2AF3B5EA-18B6-4040-9F78-6052AF49C681}" type="slidenum">
              <a:rPr lang="en-US" smtClean="0"/>
              <a:t>21</a:t>
            </a:fld>
            <a:endParaRPr lang="en-US"/>
          </a:p>
        </p:txBody>
      </p:sp>
    </p:spTree>
    <p:extLst>
      <p:ext uri="{BB962C8B-B14F-4D97-AF65-F5344CB8AC3E}">
        <p14:creationId xmlns:p14="http://schemas.microsoft.com/office/powerpoint/2010/main" val="325299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Reasoning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a:bodyPr>
              <a:lstStyle/>
              <a:p>
                <a:r>
                  <a:rPr lang="en-US" dirty="0"/>
                  <a:t>If </a:t>
                </a:r>
                <a:r>
                  <a:rPr lang="en-US" b="1" dirty="0"/>
                  <a:t>reached</a:t>
                </a:r>
                <a:r>
                  <a:rPr lang="en-US" dirty="0"/>
                  <a:t> is the set of nodes reachable from </a:t>
                </a:r>
                <a14:m>
                  <m:oMath xmlns:m="http://schemas.openxmlformats.org/officeDocument/2006/math">
                    <m:r>
                      <a:rPr lang="en-US" i="1" dirty="0" smtClean="0">
                        <a:latin typeface="Cambria Math" panose="02040503050406030204" pitchFamily="18" charset="0"/>
                      </a:rPr>
                      <m:t>𝑆</m:t>
                    </m:r>
                  </m:oMath>
                </a14:m>
                <a:r>
                  <a:rPr lang="en-US" dirty="0"/>
                  <a:t> in at most </a:t>
                </a:r>
                <a14:m>
                  <m:oMath xmlns:m="http://schemas.openxmlformats.org/officeDocument/2006/math">
                    <m:r>
                      <a:rPr lang="en-US" i="1" dirty="0" smtClean="0">
                        <a:latin typeface="Cambria Math" panose="02040503050406030204" pitchFamily="18" charset="0"/>
                      </a:rPr>
                      <m:t>𝑛</m:t>
                    </m:r>
                  </m:oMath>
                </a14:m>
                <a:r>
                  <a:rPr lang="en-US" dirty="0"/>
                  <a:t> steps, then </a:t>
                </a:r>
                <a:r>
                  <a:rPr lang="en-US" b="1" dirty="0"/>
                  <a:t>candidates</a:t>
                </a:r>
                <a:r>
                  <a:rPr lang="en-US" dirty="0"/>
                  <a:t> is the set of nodes reachable from </a:t>
                </a:r>
                <a14:m>
                  <m:oMath xmlns:m="http://schemas.openxmlformats.org/officeDocument/2006/math">
                    <m:r>
                      <a:rPr lang="en-US" i="1" dirty="0" smtClean="0">
                        <a:latin typeface="Cambria Math" panose="02040503050406030204" pitchFamily="18" charset="0"/>
                      </a:rPr>
                      <m:t>𝑆</m:t>
                    </m:r>
                  </m:oMath>
                </a14:m>
                <a:r>
                  <a:rPr lang="en-US" dirty="0"/>
                  <a:t> in at most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m:t>
                    </m:r>
                  </m:oMath>
                </a14:m>
                <a:r>
                  <a:rPr lang="en-US" dirty="0"/>
                  <a:t> steps.  </a:t>
                </a:r>
              </a:p>
              <a:p>
                <a:r>
                  <a:rPr lang="en-US" dirty="0"/>
                  <a:t>If there are no more nodes reachable in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m:t>
                    </m:r>
                  </m:oMath>
                </a14:m>
                <a:r>
                  <a:rPr lang="en-US" dirty="0"/>
                  <a:t> steps than there were in </a:t>
                </a:r>
                <a14:m>
                  <m:oMath xmlns:m="http://schemas.openxmlformats.org/officeDocument/2006/math">
                    <m:r>
                      <a:rPr lang="en-US" i="1" dirty="0" smtClean="0">
                        <a:latin typeface="Cambria Math" panose="02040503050406030204" pitchFamily="18" charset="0"/>
                      </a:rPr>
                      <m:t>𝑛</m:t>
                    </m:r>
                  </m:oMath>
                </a14:m>
                <a:r>
                  <a:rPr lang="en-US" dirty="0"/>
                  <a:t> steps, then we have found all the nodes reachable from </a:t>
                </a:r>
                <a14:m>
                  <m:oMath xmlns:m="http://schemas.openxmlformats.org/officeDocument/2006/math">
                    <m:r>
                      <a:rPr lang="en-US" i="1" dirty="0" smtClean="0">
                        <a:latin typeface="Cambria Math" panose="02040503050406030204" pitchFamily="18" charset="0"/>
                      </a:rPr>
                      <m:t>𝑆</m:t>
                    </m:r>
                  </m:oMath>
                </a14:m>
                <a:r>
                  <a:rPr lang="en-US" dirty="0"/>
                  <a:t>.</a:t>
                </a:r>
              </a:p>
              <a:p>
                <a:r>
                  <a:rPr lang="en-US" dirty="0"/>
                  <a:t>Otherwise, we recur.  </a:t>
                </a:r>
                <a:r>
                  <a:rPr lang="en-US" b="1" dirty="0"/>
                  <a:t>candidates</a:t>
                </a:r>
                <a:r>
                  <a:rPr lang="en-US" dirty="0"/>
                  <a:t> is the set of nodes reachable from from </a:t>
                </a:r>
                <a14:m>
                  <m:oMath xmlns:m="http://schemas.openxmlformats.org/officeDocument/2006/math">
                    <m:r>
                      <a:rPr lang="en-US" i="1" dirty="0">
                        <a:latin typeface="Cambria Math" panose="02040503050406030204" pitchFamily="18" charset="0"/>
                      </a:rPr>
                      <m:t>𝑆</m:t>
                    </m:r>
                  </m:oMath>
                </a14:m>
                <a:r>
                  <a:rPr lang="en-US" dirty="0"/>
                  <a:t> in at most </a:t>
                </a:r>
                <a14:m>
                  <m:oMath xmlns:m="http://schemas.openxmlformats.org/officeDocument/2006/math">
                    <m:r>
                      <a:rPr lang="en-US" i="1" dirty="0">
                        <a:latin typeface="Cambria Math" panose="02040503050406030204" pitchFamily="18" charset="0"/>
                      </a:rPr>
                      <m:t>𝑛</m:t>
                    </m:r>
                    <m:r>
                      <a:rPr lang="en-US" i="1" dirty="0">
                        <a:latin typeface="Cambria Math" panose="02040503050406030204" pitchFamily="18" charset="0"/>
                      </a:rPr>
                      <m:t>+1</m:t>
                    </m:r>
                  </m:oMath>
                </a14:m>
                <a:r>
                  <a:rPr lang="en-US" dirty="0"/>
                  <a:t> steps, so it satisfies the invariant.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81" t="-1617" r="-1185" b="-121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AF3B5EA-18B6-4040-9F78-6052AF49C681}" type="slidenum">
              <a:rPr lang="en-US" smtClean="0"/>
              <a:t>22</a:t>
            </a:fld>
            <a:endParaRPr lang="en-US"/>
          </a:p>
        </p:txBody>
      </p:sp>
    </p:spTree>
    <p:extLst>
      <p:ext uri="{BB962C8B-B14F-4D97-AF65-F5344CB8AC3E}">
        <p14:creationId xmlns:p14="http://schemas.microsoft.com/office/powerpoint/2010/main" val="4118441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Termination Reasoning</a:t>
            </a:r>
          </a:p>
        </p:txBody>
      </p:sp>
      <p:sp>
        <p:nvSpPr>
          <p:cNvPr id="3" name="Content Placeholder 2"/>
          <p:cNvSpPr>
            <a:spLocks noGrp="1"/>
          </p:cNvSpPr>
          <p:nvPr>
            <p:ph idx="1"/>
          </p:nvPr>
        </p:nvSpPr>
        <p:spPr/>
        <p:txBody>
          <a:bodyPr/>
          <a:lstStyle/>
          <a:p>
            <a:r>
              <a:rPr lang="en-US" dirty="0"/>
              <a:t>At the recursive call, </a:t>
            </a:r>
            <a:r>
              <a:rPr lang="en-US" b="1" dirty="0"/>
              <a:t>candidates</a:t>
            </a:r>
            <a:r>
              <a:rPr lang="en-US" dirty="0"/>
              <a:t> contains at least one element that is not in </a:t>
            </a:r>
            <a:r>
              <a:rPr lang="en-US" b="1" dirty="0"/>
              <a:t>reached</a:t>
            </a:r>
            <a:r>
              <a:rPr lang="en-US" dirty="0"/>
              <a:t> (otherwise the </a:t>
            </a:r>
            <a:r>
              <a:rPr lang="en-US" b="1" dirty="0"/>
              <a:t>subset? </a:t>
            </a:r>
            <a:r>
              <a:rPr lang="en-US" dirty="0"/>
              <a:t>test would have returned true).  </a:t>
            </a:r>
          </a:p>
          <a:p>
            <a:r>
              <a:rPr lang="en-US" dirty="0"/>
              <a:t>Hence the result of the set-union is at least one element bigger than </a:t>
            </a:r>
            <a:r>
              <a:rPr lang="en-US" b="1" dirty="0"/>
              <a:t>reached</a:t>
            </a:r>
            <a:r>
              <a:rPr lang="en-US" dirty="0"/>
              <a:t>.  So the halting measure decreases. </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23</a:t>
            </a:fld>
            <a:endParaRPr lang="en-US"/>
          </a:p>
        </p:txBody>
      </p:sp>
    </p:spTree>
    <p:extLst>
      <p:ext uri="{BB962C8B-B14F-4D97-AF65-F5344CB8AC3E}">
        <p14:creationId xmlns:p14="http://schemas.microsoft.com/office/powerpoint/2010/main" val="144117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this algorithm</a:t>
            </a:r>
          </a:p>
        </p:txBody>
      </p:sp>
      <p:sp>
        <p:nvSpPr>
          <p:cNvPr id="4" name="Content Placeholder 3"/>
          <p:cNvSpPr>
            <a:spLocks noGrp="1"/>
          </p:cNvSpPr>
          <p:nvPr>
            <p:ph idx="1"/>
          </p:nvPr>
        </p:nvSpPr>
        <p:spPr/>
        <p:txBody>
          <a:bodyPr/>
          <a:lstStyle/>
          <a:p>
            <a:r>
              <a:rPr lang="en-US" dirty="0"/>
              <a:t>We keep looking at the same nodes over and over again:</a:t>
            </a:r>
          </a:p>
          <a:p>
            <a:pPr lvl="1"/>
            <a:r>
              <a:rPr lang="en-US" dirty="0"/>
              <a:t>we always say </a:t>
            </a:r>
            <a:r>
              <a:rPr lang="en-US" b="1" dirty="0">
                <a:latin typeface="Consolas" pitchFamily="49" charset="0"/>
                <a:cs typeface="Consolas" pitchFamily="49" charset="0"/>
              </a:rPr>
              <a:t>(all-successors reached)</a:t>
            </a:r>
            <a:r>
              <a:rPr lang="en-US" dirty="0"/>
              <a:t>, but we've seen most of those nodes before.</a:t>
            </a:r>
          </a:p>
        </p:txBody>
      </p:sp>
      <p:sp>
        <p:nvSpPr>
          <p:cNvPr id="3" name="Slide Number Placeholder 2"/>
          <p:cNvSpPr>
            <a:spLocks noGrp="1"/>
          </p:cNvSpPr>
          <p:nvPr>
            <p:ph type="sldNum" sz="quarter" idx="12"/>
          </p:nvPr>
        </p:nvSpPr>
        <p:spPr/>
        <p:txBody>
          <a:bodyPr/>
          <a:lstStyle/>
          <a:p>
            <a:fld id="{9F4492BD-6A9C-48FC-AC76-0B4FE11194A1}" type="slidenum">
              <a:rPr lang="en-US" smtClean="0"/>
              <a:pPr/>
              <a:t>24</a:t>
            </a:fld>
            <a:endParaRPr lang="en-US"/>
          </a:p>
        </p:txBody>
      </p:sp>
    </p:spTree>
    <p:extLst>
      <p:ext uri="{BB962C8B-B14F-4D97-AF65-F5344CB8AC3E}">
        <p14:creationId xmlns:p14="http://schemas.microsoft.com/office/powerpoint/2010/main" val="2749395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1219200" y="1676432"/>
            <a:ext cx="4724400" cy="3428968"/>
          </a:xfrm>
          <a:prstGeom prst="ellipse">
            <a:avLst/>
          </a:prstGeom>
          <a:pattFill prst="ltUpDiag">
            <a:fgClr>
              <a:schemeClr val="accent1"/>
            </a:fgClr>
            <a:bgClr>
              <a:schemeClr val="bg1"/>
            </a:bgClr>
          </a:pattFill>
          <a:ln>
            <a:tailEnd type="stealth" w="lg" len="lg"/>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p:cNvSpPr/>
          <p:nvPr/>
        </p:nvSpPr>
        <p:spPr>
          <a:xfrm>
            <a:off x="1676400" y="2021762"/>
            <a:ext cx="3314491" cy="2837551"/>
          </a:xfrm>
          <a:prstGeom prst="ellipse">
            <a:avLst/>
          </a:prstGeom>
          <a:solidFill>
            <a:schemeClr val="bg1"/>
          </a:solidFill>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A Better Idea: keep track of which nodes are newly found</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25</a:t>
            </a:fld>
            <a:endParaRPr lang="en-US"/>
          </a:p>
        </p:txBody>
      </p:sp>
      <p:grpSp>
        <p:nvGrpSpPr>
          <p:cNvPr id="26" name="Group 25"/>
          <p:cNvGrpSpPr/>
          <p:nvPr/>
        </p:nvGrpSpPr>
        <p:grpSpPr>
          <a:xfrm rot="19055650">
            <a:off x="4421831" y="2852247"/>
            <a:ext cx="1143000" cy="990600"/>
            <a:chOff x="4038600" y="2057400"/>
            <a:chExt cx="1143000" cy="990600"/>
          </a:xfrm>
        </p:grpSpPr>
        <p:sp>
          <p:nvSpPr>
            <p:cNvPr id="27" name="Oval 26"/>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c 28"/>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0" name="Group 29"/>
          <p:cNvGrpSpPr/>
          <p:nvPr/>
        </p:nvGrpSpPr>
        <p:grpSpPr>
          <a:xfrm rot="19697583">
            <a:off x="3517229" y="3779267"/>
            <a:ext cx="1143000" cy="990600"/>
            <a:chOff x="4038600" y="2057400"/>
            <a:chExt cx="1143000" cy="990600"/>
          </a:xfrm>
        </p:grpSpPr>
        <p:sp>
          <p:nvSpPr>
            <p:cNvPr id="31" name="Oval 30"/>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c 32"/>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4" name="Group 33"/>
          <p:cNvGrpSpPr/>
          <p:nvPr/>
        </p:nvGrpSpPr>
        <p:grpSpPr>
          <a:xfrm>
            <a:off x="3312037" y="3881082"/>
            <a:ext cx="1143000" cy="990600"/>
            <a:chOff x="4038600" y="2057400"/>
            <a:chExt cx="1143000" cy="990600"/>
          </a:xfrm>
        </p:grpSpPr>
        <p:sp>
          <p:nvSpPr>
            <p:cNvPr id="35" name="Oval 34"/>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p:cNvGrpSpPr/>
          <p:nvPr/>
        </p:nvGrpSpPr>
        <p:grpSpPr>
          <a:xfrm rot="20521410">
            <a:off x="4146998" y="3781226"/>
            <a:ext cx="1143000" cy="990600"/>
            <a:chOff x="4038600" y="2057400"/>
            <a:chExt cx="1143000" cy="990600"/>
          </a:xfrm>
        </p:grpSpPr>
        <p:sp>
          <p:nvSpPr>
            <p:cNvPr id="39" name="Oval 38"/>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c 40"/>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6" name="Group 45"/>
          <p:cNvGrpSpPr/>
          <p:nvPr/>
        </p:nvGrpSpPr>
        <p:grpSpPr>
          <a:xfrm rot="19055650">
            <a:off x="4162455" y="2401792"/>
            <a:ext cx="1143000" cy="990600"/>
            <a:chOff x="4038600" y="2057400"/>
            <a:chExt cx="1143000" cy="990600"/>
          </a:xfrm>
        </p:grpSpPr>
        <p:sp>
          <p:nvSpPr>
            <p:cNvPr id="47" name="Oval 46"/>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4" name="Group 53"/>
          <p:cNvGrpSpPr/>
          <p:nvPr/>
        </p:nvGrpSpPr>
        <p:grpSpPr>
          <a:xfrm rot="19506479">
            <a:off x="4806892" y="2290367"/>
            <a:ext cx="1143000" cy="990600"/>
            <a:chOff x="4038600" y="2057400"/>
            <a:chExt cx="1143000" cy="990600"/>
          </a:xfrm>
        </p:grpSpPr>
        <p:sp>
          <p:nvSpPr>
            <p:cNvPr id="55" name="Oval 54"/>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c 56"/>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8" name="Group 57"/>
          <p:cNvGrpSpPr/>
          <p:nvPr/>
        </p:nvGrpSpPr>
        <p:grpSpPr>
          <a:xfrm rot="19881925">
            <a:off x="5070308" y="2766504"/>
            <a:ext cx="1143000" cy="990600"/>
            <a:chOff x="4038600" y="2057400"/>
            <a:chExt cx="1143000" cy="990600"/>
          </a:xfrm>
        </p:grpSpPr>
        <p:sp>
          <p:nvSpPr>
            <p:cNvPr id="59" name="Oval 58"/>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p:cNvGrpSpPr/>
          <p:nvPr/>
        </p:nvGrpSpPr>
        <p:grpSpPr>
          <a:xfrm rot="21025650">
            <a:off x="4716101" y="3915757"/>
            <a:ext cx="1305668" cy="1103580"/>
            <a:chOff x="4038600" y="2057400"/>
            <a:chExt cx="1143000" cy="990600"/>
          </a:xfrm>
        </p:grpSpPr>
        <p:sp>
          <p:nvSpPr>
            <p:cNvPr id="63" name="Oval 62"/>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c 64"/>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 name="Oval 2"/>
          <p:cNvSpPr/>
          <p:nvPr/>
        </p:nvSpPr>
        <p:spPr>
          <a:xfrm>
            <a:off x="1961866" y="3276600"/>
            <a:ext cx="1371600" cy="9144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S</a:t>
            </a:r>
          </a:p>
        </p:txBody>
      </p:sp>
      <p:grpSp>
        <p:nvGrpSpPr>
          <p:cNvPr id="22" name="Group 21"/>
          <p:cNvGrpSpPr/>
          <p:nvPr/>
        </p:nvGrpSpPr>
        <p:grpSpPr>
          <a:xfrm>
            <a:off x="2722516" y="3552825"/>
            <a:ext cx="1143000" cy="990600"/>
            <a:chOff x="4038600" y="2057400"/>
            <a:chExt cx="1143000" cy="990600"/>
          </a:xfrm>
        </p:grpSpPr>
        <p:sp>
          <p:nvSpPr>
            <p:cNvPr id="23" name="Oval 22"/>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20"/>
          <p:cNvGrpSpPr/>
          <p:nvPr/>
        </p:nvGrpSpPr>
        <p:grpSpPr>
          <a:xfrm>
            <a:off x="2567272" y="3868714"/>
            <a:ext cx="1143000" cy="990600"/>
            <a:chOff x="4038600" y="2057400"/>
            <a:chExt cx="1143000" cy="990600"/>
          </a:xfrm>
        </p:grpSpPr>
        <p:sp>
          <p:nvSpPr>
            <p:cNvPr id="5" name="Oval 4"/>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 name="TextBox 11"/>
          <p:cNvSpPr txBox="1"/>
          <p:nvPr/>
        </p:nvSpPr>
        <p:spPr>
          <a:xfrm>
            <a:off x="2722517" y="5486400"/>
            <a:ext cx="6269084"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only need to explore nodes in this region– all others are accounted for.</a:t>
            </a:r>
          </a:p>
        </p:txBody>
      </p:sp>
      <p:sp>
        <p:nvSpPr>
          <p:cNvPr id="13" name="Freeform 12"/>
          <p:cNvSpPr/>
          <p:nvPr/>
        </p:nvSpPr>
        <p:spPr>
          <a:xfrm>
            <a:off x="5058697" y="4336026"/>
            <a:ext cx="941253" cy="1135626"/>
          </a:xfrm>
          <a:custGeom>
            <a:avLst/>
            <a:gdLst>
              <a:gd name="connsiteX0" fmla="*/ 707922 w 941253"/>
              <a:gd name="connsiteY0" fmla="*/ 1135626 h 1135626"/>
              <a:gd name="connsiteX1" fmla="*/ 899651 w 941253"/>
              <a:gd name="connsiteY1" fmla="*/ 560439 h 1135626"/>
              <a:gd name="connsiteX2" fmla="*/ 0 w 941253"/>
              <a:gd name="connsiteY2" fmla="*/ 0 h 1135626"/>
            </a:gdLst>
            <a:ahLst/>
            <a:cxnLst>
              <a:cxn ang="0">
                <a:pos x="connsiteX0" y="connsiteY0"/>
              </a:cxn>
              <a:cxn ang="0">
                <a:pos x="connsiteX1" y="connsiteY1"/>
              </a:cxn>
              <a:cxn ang="0">
                <a:pos x="connsiteX2" y="connsiteY2"/>
              </a:cxn>
            </a:cxnLst>
            <a:rect l="l" t="t" r="r" b="b"/>
            <a:pathLst>
              <a:path w="941253" h="1135626">
                <a:moveTo>
                  <a:pt x="707922" y="1135626"/>
                </a:moveTo>
                <a:cubicBezTo>
                  <a:pt x="862780" y="942668"/>
                  <a:pt x="1017638" y="749710"/>
                  <a:pt x="899651" y="560439"/>
                </a:cubicBezTo>
                <a:cubicBezTo>
                  <a:pt x="781664" y="371168"/>
                  <a:pt x="390832" y="185584"/>
                  <a:pt x="0" y="0"/>
                </a:cubicBezTo>
              </a:path>
            </a:pathLst>
          </a:custGeom>
          <a:noFill/>
          <a:ln>
            <a:tailEnd type="stealth" w="lg" len="lg"/>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64349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1219200" y="1676432"/>
            <a:ext cx="4724400" cy="3428968"/>
          </a:xfrm>
          <a:prstGeom prst="ellipse">
            <a:avLst/>
          </a:prstGeom>
          <a:pattFill prst="ltUpDiag">
            <a:fgClr>
              <a:schemeClr val="accent1"/>
            </a:fgClr>
            <a:bgClr>
              <a:schemeClr val="bg1"/>
            </a:bgClr>
          </a:pattFill>
          <a:ln>
            <a:tailEnd type="stealth" w="lg" len="lg"/>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p:cNvSpPr/>
          <p:nvPr/>
        </p:nvSpPr>
        <p:spPr>
          <a:xfrm>
            <a:off x="1676400" y="2021762"/>
            <a:ext cx="3314491" cy="2837551"/>
          </a:xfrm>
          <a:prstGeom prst="ellipse">
            <a:avLst/>
          </a:prstGeom>
          <a:solidFill>
            <a:schemeClr val="bg1"/>
          </a:solidFill>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Do this with an extra argument and an invariant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26</a:t>
            </a:fld>
            <a:endParaRPr lang="en-US"/>
          </a:p>
        </p:txBody>
      </p:sp>
      <p:grpSp>
        <p:nvGrpSpPr>
          <p:cNvPr id="26" name="Group 25"/>
          <p:cNvGrpSpPr/>
          <p:nvPr/>
        </p:nvGrpSpPr>
        <p:grpSpPr>
          <a:xfrm rot="19055650">
            <a:off x="4421831" y="2852247"/>
            <a:ext cx="1143000" cy="990600"/>
            <a:chOff x="4038600" y="2057400"/>
            <a:chExt cx="1143000" cy="990600"/>
          </a:xfrm>
        </p:grpSpPr>
        <p:sp>
          <p:nvSpPr>
            <p:cNvPr id="27" name="Oval 26"/>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c 28"/>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0" name="Group 29"/>
          <p:cNvGrpSpPr/>
          <p:nvPr/>
        </p:nvGrpSpPr>
        <p:grpSpPr>
          <a:xfrm rot="19697583">
            <a:off x="3517229" y="3779267"/>
            <a:ext cx="1143000" cy="990600"/>
            <a:chOff x="4038600" y="2057400"/>
            <a:chExt cx="1143000" cy="990600"/>
          </a:xfrm>
        </p:grpSpPr>
        <p:sp>
          <p:nvSpPr>
            <p:cNvPr id="31" name="Oval 30"/>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c 32"/>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4" name="Group 33"/>
          <p:cNvGrpSpPr/>
          <p:nvPr/>
        </p:nvGrpSpPr>
        <p:grpSpPr>
          <a:xfrm>
            <a:off x="3312037" y="3881082"/>
            <a:ext cx="1143000" cy="990600"/>
            <a:chOff x="4038600" y="2057400"/>
            <a:chExt cx="1143000" cy="990600"/>
          </a:xfrm>
        </p:grpSpPr>
        <p:sp>
          <p:nvSpPr>
            <p:cNvPr id="35" name="Oval 34"/>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p:cNvGrpSpPr/>
          <p:nvPr/>
        </p:nvGrpSpPr>
        <p:grpSpPr>
          <a:xfrm rot="20521410">
            <a:off x="4146998" y="3781226"/>
            <a:ext cx="1143000" cy="990600"/>
            <a:chOff x="4038600" y="2057400"/>
            <a:chExt cx="1143000" cy="990600"/>
          </a:xfrm>
        </p:grpSpPr>
        <p:sp>
          <p:nvSpPr>
            <p:cNvPr id="39" name="Oval 38"/>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c 40"/>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6" name="Group 45"/>
          <p:cNvGrpSpPr/>
          <p:nvPr/>
        </p:nvGrpSpPr>
        <p:grpSpPr>
          <a:xfrm rot="19055650">
            <a:off x="4162455" y="2401792"/>
            <a:ext cx="1143000" cy="990600"/>
            <a:chOff x="4038600" y="2057400"/>
            <a:chExt cx="1143000" cy="990600"/>
          </a:xfrm>
        </p:grpSpPr>
        <p:sp>
          <p:nvSpPr>
            <p:cNvPr id="47" name="Oval 46"/>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4" name="Group 53"/>
          <p:cNvGrpSpPr/>
          <p:nvPr/>
        </p:nvGrpSpPr>
        <p:grpSpPr>
          <a:xfrm rot="19506479">
            <a:off x="4806892" y="2290367"/>
            <a:ext cx="1143000" cy="990600"/>
            <a:chOff x="4038600" y="2057400"/>
            <a:chExt cx="1143000" cy="990600"/>
          </a:xfrm>
        </p:grpSpPr>
        <p:sp>
          <p:nvSpPr>
            <p:cNvPr id="55" name="Oval 54"/>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c 56"/>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8" name="Group 57"/>
          <p:cNvGrpSpPr/>
          <p:nvPr/>
        </p:nvGrpSpPr>
        <p:grpSpPr>
          <a:xfrm rot="19881925">
            <a:off x="5070308" y="2766504"/>
            <a:ext cx="1143000" cy="990600"/>
            <a:chOff x="4038600" y="2057400"/>
            <a:chExt cx="1143000" cy="990600"/>
          </a:xfrm>
        </p:grpSpPr>
        <p:sp>
          <p:nvSpPr>
            <p:cNvPr id="59" name="Oval 58"/>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p:cNvGrpSpPr/>
          <p:nvPr/>
        </p:nvGrpSpPr>
        <p:grpSpPr>
          <a:xfrm rot="21025650">
            <a:off x="4716101" y="3915757"/>
            <a:ext cx="1305668" cy="1103580"/>
            <a:chOff x="4038600" y="2057400"/>
            <a:chExt cx="1143000" cy="990600"/>
          </a:xfrm>
        </p:grpSpPr>
        <p:sp>
          <p:nvSpPr>
            <p:cNvPr id="63" name="Oval 62"/>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c 64"/>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 name="Oval 2"/>
          <p:cNvSpPr/>
          <p:nvPr/>
        </p:nvSpPr>
        <p:spPr>
          <a:xfrm>
            <a:off x="1961866" y="3276600"/>
            <a:ext cx="1371600" cy="9144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S</a:t>
            </a:r>
          </a:p>
        </p:txBody>
      </p:sp>
      <p:grpSp>
        <p:nvGrpSpPr>
          <p:cNvPr id="22" name="Group 21"/>
          <p:cNvGrpSpPr/>
          <p:nvPr/>
        </p:nvGrpSpPr>
        <p:grpSpPr>
          <a:xfrm>
            <a:off x="2722516" y="3552825"/>
            <a:ext cx="1143000" cy="990600"/>
            <a:chOff x="4038600" y="2057400"/>
            <a:chExt cx="1143000" cy="990600"/>
          </a:xfrm>
        </p:grpSpPr>
        <p:sp>
          <p:nvSpPr>
            <p:cNvPr id="23" name="Oval 22"/>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20"/>
          <p:cNvGrpSpPr/>
          <p:nvPr/>
        </p:nvGrpSpPr>
        <p:grpSpPr>
          <a:xfrm>
            <a:off x="2567272" y="3868714"/>
            <a:ext cx="1143000" cy="990600"/>
            <a:chOff x="4038600" y="2057400"/>
            <a:chExt cx="1143000" cy="990600"/>
          </a:xfrm>
        </p:grpSpPr>
        <p:sp>
          <p:nvSpPr>
            <p:cNvPr id="5" name="Oval 4"/>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4" name="Right Brace 13"/>
          <p:cNvSpPr/>
          <p:nvPr/>
        </p:nvSpPr>
        <p:spPr>
          <a:xfrm rot="5400000">
            <a:off x="2124707" y="3070537"/>
            <a:ext cx="2365793" cy="3262411"/>
          </a:xfrm>
          <a:prstGeom prst="rightBrace">
            <a:avLst>
              <a:gd name="adj1" fmla="val 35430"/>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1928085" y="5869170"/>
            <a:ext cx="2842337" cy="83099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t>reached</a:t>
            </a:r>
            <a:r>
              <a:rPr lang="en-US" sz="2400" dirty="0"/>
              <a:t> = nodes reached in &lt; n steps</a:t>
            </a:r>
            <a:endParaRPr lang="en-US" sz="2400" b="1" dirty="0"/>
          </a:p>
        </p:txBody>
      </p:sp>
      <p:sp>
        <p:nvSpPr>
          <p:cNvPr id="17" name="TextBox 16"/>
          <p:cNvSpPr txBox="1"/>
          <p:nvPr/>
        </p:nvSpPr>
        <p:spPr>
          <a:xfrm>
            <a:off x="6313889" y="3637012"/>
            <a:ext cx="2830111"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t>recent</a:t>
            </a:r>
            <a:r>
              <a:rPr lang="en-US" sz="2400" dirty="0"/>
              <a:t> = nodes reached in n steps but not in n-1 steps</a:t>
            </a:r>
          </a:p>
        </p:txBody>
      </p:sp>
      <p:cxnSp>
        <p:nvCxnSpPr>
          <p:cNvPr id="19" name="Straight Arrow Connector 18"/>
          <p:cNvCxnSpPr>
            <a:stCxn id="17" idx="1"/>
          </p:cNvCxnSpPr>
          <p:nvPr/>
        </p:nvCxnSpPr>
        <p:spPr>
          <a:xfrm flipH="1" flipV="1">
            <a:off x="5444043" y="3657701"/>
            <a:ext cx="869846" cy="57947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793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Version with invariant</a:t>
            </a:r>
          </a:p>
        </p:txBody>
      </p:sp>
      <p:sp>
        <p:nvSpPr>
          <p:cNvPr id="4" name="Content Placeholder 3"/>
          <p:cNvSpPr>
            <a:spLocks noGrp="1"/>
          </p:cNvSpPr>
          <p:nvPr>
            <p:ph idx="1"/>
          </p:nvPr>
        </p:nvSpPr>
        <p:spPr/>
        <p:txBody>
          <a:bodyPr>
            <a:noAutofit/>
          </a:bodyPr>
          <a:lstStyle/>
          <a:p>
            <a:r>
              <a:rPr lang="en-US" sz="1200" dirty="0"/>
              <a:t>;; reachables1: </a:t>
            </a:r>
            <a:r>
              <a:rPr lang="en-US" sz="1200" dirty="0" err="1"/>
              <a:t>SetOfNode</a:t>
            </a:r>
            <a:r>
              <a:rPr lang="en-US" sz="1200" dirty="0"/>
              <a:t> </a:t>
            </a:r>
            <a:r>
              <a:rPr lang="en-US" sz="1200" dirty="0" err="1"/>
              <a:t>SetOfNode</a:t>
            </a:r>
            <a:r>
              <a:rPr lang="en-US" sz="1200" dirty="0"/>
              <a:t> Graph -&gt; </a:t>
            </a:r>
            <a:r>
              <a:rPr lang="en-US" sz="1200" dirty="0" err="1"/>
              <a:t>SetOfNode</a:t>
            </a:r>
            <a:endParaRPr lang="en-US" sz="1200" dirty="0"/>
          </a:p>
          <a:p>
            <a:r>
              <a:rPr lang="en-US" sz="1200" dirty="0"/>
              <a:t>;; GIVEN: two sets of nodes and a finite graph g</a:t>
            </a:r>
          </a:p>
          <a:p>
            <a:r>
              <a:rPr lang="en-US" sz="1200" dirty="0">
                <a:solidFill>
                  <a:srgbClr val="FF0000"/>
                </a:solidFill>
              </a:rPr>
              <a:t>;; WHERE:</a:t>
            </a:r>
          </a:p>
          <a:p>
            <a:r>
              <a:rPr lang="en-US" sz="1200" dirty="0">
                <a:solidFill>
                  <a:srgbClr val="FF0000"/>
                </a:solidFill>
              </a:rPr>
              <a:t>;;  reached is the set of nodes reachable in graph g in fewer than n steps</a:t>
            </a:r>
          </a:p>
          <a:p>
            <a:r>
              <a:rPr lang="en-US" sz="1200" dirty="0">
                <a:solidFill>
                  <a:srgbClr val="FF0000"/>
                </a:solidFill>
              </a:rPr>
              <a:t>;;        from a set of nodes S, for some S and n, and</a:t>
            </a:r>
          </a:p>
          <a:p>
            <a:r>
              <a:rPr lang="en-US" sz="1200" dirty="0">
                <a:solidFill>
                  <a:srgbClr val="FF0000"/>
                </a:solidFill>
              </a:rPr>
              <a:t>;;  recent is the set of nodes reachable from S in n steps but</a:t>
            </a:r>
          </a:p>
          <a:p>
            <a:r>
              <a:rPr lang="en-US" sz="1200" dirty="0">
                <a:solidFill>
                  <a:srgbClr val="FF0000"/>
                </a:solidFill>
              </a:rPr>
              <a:t>;;         not in n-1 steps.</a:t>
            </a:r>
          </a:p>
          <a:p>
            <a:r>
              <a:rPr lang="en-US" sz="1200" dirty="0"/>
              <a:t>;; RETURNS: the set of nodes reachable from S in g.</a:t>
            </a:r>
          </a:p>
          <a:p>
            <a:r>
              <a:rPr lang="en-US" sz="1200" dirty="0"/>
              <a:t>(define (reachables1 reached recent g)</a:t>
            </a:r>
          </a:p>
          <a:p>
            <a:r>
              <a:rPr lang="en-US" sz="1200" dirty="0"/>
              <a:t>  (cond</a:t>
            </a:r>
          </a:p>
          <a:p>
            <a:r>
              <a:rPr lang="en-US" sz="1200" dirty="0"/>
              <a:t>    [(empty? recent) reached]</a:t>
            </a:r>
          </a:p>
          <a:p>
            <a:r>
              <a:rPr lang="en-US" sz="1200" dirty="0"/>
              <a:t>    [else</a:t>
            </a:r>
          </a:p>
          <a:p>
            <a:r>
              <a:rPr lang="en-US" sz="1200" dirty="0"/>
              <a:t>     (local</a:t>
            </a:r>
          </a:p>
          <a:p>
            <a:r>
              <a:rPr lang="en-US" sz="1200" dirty="0"/>
              <a:t>         ((define next-reached (append recent reached))</a:t>
            </a:r>
          </a:p>
          <a:p>
            <a:r>
              <a:rPr lang="en-US" sz="1200" dirty="0"/>
              <a:t>          (define next-recent </a:t>
            </a:r>
          </a:p>
          <a:p>
            <a:r>
              <a:rPr lang="en-US" sz="1200" dirty="0"/>
              <a:t>            (set-diff (all-successors recent g)</a:t>
            </a:r>
          </a:p>
          <a:p>
            <a:r>
              <a:rPr lang="en-US" sz="1200" dirty="0"/>
              <a:t>                      next-reached)))</a:t>
            </a:r>
          </a:p>
          <a:p>
            <a:r>
              <a:rPr lang="en-US" sz="1200" dirty="0"/>
              <a:t>       (reachables1 next-reached next-recent g))]))</a:t>
            </a:r>
          </a:p>
        </p:txBody>
      </p:sp>
      <p:sp>
        <p:nvSpPr>
          <p:cNvPr id="2" name="Slide Number Placeholder 1"/>
          <p:cNvSpPr>
            <a:spLocks noGrp="1"/>
          </p:cNvSpPr>
          <p:nvPr>
            <p:ph type="sldNum" sz="quarter" idx="12"/>
          </p:nvPr>
        </p:nvSpPr>
        <p:spPr/>
        <p:txBody>
          <a:bodyPr/>
          <a:lstStyle/>
          <a:p>
            <a:fld id="{9F4492BD-6A9C-48FC-AC76-0B4FE11194A1}" type="slidenum">
              <a:rPr lang="en-US" smtClean="0"/>
              <a:pPr/>
              <a:t>27</a:t>
            </a:fld>
            <a:endParaRPr lang="en-US"/>
          </a:p>
        </p:txBody>
      </p:sp>
      <p:sp>
        <p:nvSpPr>
          <p:cNvPr id="5" name="TextBox 4"/>
          <p:cNvSpPr txBox="1"/>
          <p:nvPr/>
        </p:nvSpPr>
        <p:spPr>
          <a:xfrm>
            <a:off x="5410200" y="4343400"/>
            <a:ext cx="3581400" cy="101566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t>Since </a:t>
            </a:r>
            <a:r>
              <a:rPr lang="en-US" sz="2000" b="1" dirty="0"/>
              <a:t>next</a:t>
            </a:r>
            <a:r>
              <a:rPr lang="en-US" sz="2000" dirty="0"/>
              <a:t> is disjoint </a:t>
            </a:r>
          </a:p>
          <a:p>
            <a:r>
              <a:rPr lang="en-US" sz="2000" dirty="0"/>
              <a:t>from </a:t>
            </a:r>
            <a:r>
              <a:rPr lang="en-US" sz="2000" b="1" dirty="0"/>
              <a:t>reached</a:t>
            </a:r>
            <a:r>
              <a:rPr lang="en-US" sz="2000" dirty="0"/>
              <a:t>, we can replace the set-union with append.</a:t>
            </a:r>
          </a:p>
        </p:txBody>
      </p:sp>
      <p:sp>
        <p:nvSpPr>
          <p:cNvPr id="6" name="Freeform 5"/>
          <p:cNvSpPr/>
          <p:nvPr/>
        </p:nvSpPr>
        <p:spPr>
          <a:xfrm flipV="1">
            <a:off x="3886200" y="4724400"/>
            <a:ext cx="1524000" cy="304800"/>
          </a:xfrm>
          <a:custGeom>
            <a:avLst/>
            <a:gdLst>
              <a:gd name="connsiteX0" fmla="*/ 563880 w 563880"/>
              <a:gd name="connsiteY0" fmla="*/ 0 h 15240"/>
              <a:gd name="connsiteX1" fmla="*/ 0 w 563880"/>
              <a:gd name="connsiteY1" fmla="*/ 15240 h 15240"/>
            </a:gdLst>
            <a:ahLst/>
            <a:cxnLst>
              <a:cxn ang="0">
                <a:pos x="connsiteX0" y="connsiteY0"/>
              </a:cxn>
              <a:cxn ang="0">
                <a:pos x="connsiteX1" y="connsiteY1"/>
              </a:cxn>
            </a:cxnLst>
            <a:rect l="l" t="t" r="r" b="b"/>
            <a:pathLst>
              <a:path w="563880" h="15240">
                <a:moveTo>
                  <a:pt x="563880" y="0"/>
                </a:moveTo>
                <a:lnTo>
                  <a:pt x="0" y="15240"/>
                </a:lnTo>
              </a:path>
            </a:pathLst>
          </a:custGeom>
          <a:noFill/>
          <a:ln>
            <a:tailEnd type="stealth" w="lg" len="lg"/>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24263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Slide Number Placeholder 3"/>
          <p:cNvSpPr>
            <a:spLocks noGrp="1"/>
          </p:cNvSpPr>
          <p:nvPr>
            <p:ph type="sldNum" sz="quarter" idx="12"/>
          </p:nvPr>
        </p:nvSpPr>
        <p:spPr/>
        <p:txBody>
          <a:bodyPr/>
          <a:lstStyle/>
          <a:p>
            <a:fld id="{2AF3B5EA-18B6-4040-9F78-6052AF49C681}" type="slidenum">
              <a:rPr lang="en-US" smtClean="0"/>
              <a:t>28</a:t>
            </a:fld>
            <a:endParaRPr lang="en-US"/>
          </a:p>
        </p:txBody>
      </p:sp>
      <p:grpSp>
        <p:nvGrpSpPr>
          <p:cNvPr id="5" name="Group 4"/>
          <p:cNvGrpSpPr/>
          <p:nvPr/>
        </p:nvGrpSpPr>
        <p:grpSpPr>
          <a:xfrm>
            <a:off x="609600" y="1681747"/>
            <a:ext cx="1434726" cy="2133600"/>
            <a:chOff x="4356474" y="1828800"/>
            <a:chExt cx="2895600" cy="4343400"/>
          </a:xfrm>
        </p:grpSpPr>
        <p:grpSp>
          <p:nvGrpSpPr>
            <p:cNvPr id="6" name="Group 5"/>
            <p:cNvGrpSpPr/>
            <p:nvPr/>
          </p:nvGrpSpPr>
          <p:grpSpPr>
            <a:xfrm>
              <a:off x="4356474" y="1828800"/>
              <a:ext cx="2895600" cy="4343400"/>
              <a:chOff x="3124200" y="1828800"/>
              <a:chExt cx="2895600" cy="4343400"/>
            </a:xfrm>
          </p:grpSpPr>
          <p:sp>
            <p:nvSpPr>
              <p:cNvPr id="8" name="Oval 7"/>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9" name="Oval 8"/>
              <p:cNvSpPr/>
              <p:nvPr/>
            </p:nvSpPr>
            <p:spPr>
              <a:xfrm>
                <a:off x="4876800" y="5562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10" name="Group 9"/>
              <p:cNvGrpSpPr/>
              <p:nvPr/>
            </p:nvGrpSpPr>
            <p:grpSpPr>
              <a:xfrm>
                <a:off x="4267200" y="4318000"/>
                <a:ext cx="1752600" cy="635000"/>
                <a:chOff x="3962400" y="4419600"/>
                <a:chExt cx="1752600" cy="635000"/>
              </a:xfrm>
            </p:grpSpPr>
            <p:sp>
              <p:nvSpPr>
                <p:cNvPr id="24" name="Oval 23"/>
                <p:cNvSpPr/>
                <p:nvPr/>
              </p:nvSpPr>
              <p:spPr>
                <a:xfrm>
                  <a:off x="5105400" y="4419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25" name="Oval 24"/>
                <p:cNvSpPr/>
                <p:nvPr/>
              </p:nvSpPr>
              <p:spPr>
                <a:xfrm>
                  <a:off x="3962400" y="44450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11" name="Group 10"/>
              <p:cNvGrpSpPr/>
              <p:nvPr/>
            </p:nvGrpSpPr>
            <p:grpSpPr>
              <a:xfrm>
                <a:off x="3124200" y="3073400"/>
                <a:ext cx="2895600" cy="609600"/>
                <a:chOff x="3048000" y="3238500"/>
                <a:chExt cx="2895600" cy="609600"/>
              </a:xfrm>
            </p:grpSpPr>
            <p:sp>
              <p:nvSpPr>
                <p:cNvPr id="21" name="Oval 20"/>
                <p:cNvSpPr/>
                <p:nvPr/>
              </p:nvSpPr>
              <p:spPr>
                <a:xfrm>
                  <a:off x="5334000" y="3238500"/>
                  <a:ext cx="609600" cy="609600"/>
                </a:xfrm>
                <a:prstGeom prst="ellipse">
                  <a:avLst/>
                </a:prstGeom>
                <a:solidFill>
                  <a:schemeClr val="accent3">
                    <a:alpha val="9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22" name="Oval 21"/>
                <p:cNvSpPr/>
                <p:nvPr/>
              </p:nvSpPr>
              <p:spPr>
                <a:xfrm>
                  <a:off x="4191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23" name="Oval 22"/>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12" name="Straight Arrow Connector 11"/>
              <p:cNvCxnSpPr>
                <a:stCxn id="8" idx="3"/>
                <a:endCxn id="23"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5"/>
                <a:endCxn id="21"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4"/>
                <a:endCxn id="22"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3" idx="6"/>
                <a:endCxn id="22"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1" idx="2"/>
                <a:endCxn id="22"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2" idx="4"/>
                <a:endCxn id="25"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1" idx="4"/>
                <a:endCxn id="24"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5" idx="4"/>
                <a:endCxn id="9"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4" idx="4"/>
                <a:endCxn id="9"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7" name="Elbow Connector 6"/>
            <p:cNvCxnSpPr>
              <a:stCxn id="9" idx="2"/>
              <a:endCxn id="23"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2564934" y="1681747"/>
            <a:ext cx="1434726" cy="2133600"/>
            <a:chOff x="4356474" y="1828800"/>
            <a:chExt cx="2895600" cy="4343400"/>
          </a:xfrm>
        </p:grpSpPr>
        <p:grpSp>
          <p:nvGrpSpPr>
            <p:cNvPr id="48" name="Group 47"/>
            <p:cNvGrpSpPr/>
            <p:nvPr/>
          </p:nvGrpSpPr>
          <p:grpSpPr>
            <a:xfrm>
              <a:off x="4356474" y="1828800"/>
              <a:ext cx="2895600" cy="4343400"/>
              <a:chOff x="3124200" y="1828800"/>
              <a:chExt cx="2895600" cy="4343400"/>
            </a:xfrm>
          </p:grpSpPr>
          <p:sp>
            <p:nvSpPr>
              <p:cNvPr id="50" name="Oval 49"/>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51" name="Oval 50"/>
              <p:cNvSpPr/>
              <p:nvPr/>
            </p:nvSpPr>
            <p:spPr>
              <a:xfrm>
                <a:off x="4876800" y="5562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52" name="Group 51"/>
              <p:cNvGrpSpPr/>
              <p:nvPr/>
            </p:nvGrpSpPr>
            <p:grpSpPr>
              <a:xfrm>
                <a:off x="4267200" y="4318000"/>
                <a:ext cx="1752600" cy="635000"/>
                <a:chOff x="3962400" y="4419600"/>
                <a:chExt cx="1752600" cy="635000"/>
              </a:xfrm>
            </p:grpSpPr>
            <p:sp>
              <p:nvSpPr>
                <p:cNvPr id="66" name="Oval 65"/>
                <p:cNvSpPr/>
                <p:nvPr/>
              </p:nvSpPr>
              <p:spPr>
                <a:xfrm>
                  <a:off x="5105400" y="44196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67" name="Oval 66"/>
                <p:cNvSpPr/>
                <p:nvPr/>
              </p:nvSpPr>
              <p:spPr>
                <a:xfrm>
                  <a:off x="3962400" y="44450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53" name="Group 52"/>
              <p:cNvGrpSpPr/>
              <p:nvPr/>
            </p:nvGrpSpPr>
            <p:grpSpPr>
              <a:xfrm>
                <a:off x="3124200" y="3073400"/>
                <a:ext cx="2895600" cy="609600"/>
                <a:chOff x="3048000" y="3238500"/>
                <a:chExt cx="2895600" cy="609600"/>
              </a:xfrm>
            </p:grpSpPr>
            <p:sp>
              <p:nvSpPr>
                <p:cNvPr id="63" name="Oval 62"/>
                <p:cNvSpPr/>
                <p:nvPr/>
              </p:nvSpPr>
              <p:spPr>
                <a:xfrm>
                  <a:off x="5334000" y="3238500"/>
                  <a:ext cx="609600" cy="609600"/>
                </a:xfrm>
                <a:prstGeom prst="ellipse">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64" name="Oval 63"/>
                <p:cNvSpPr/>
                <p:nvPr/>
              </p:nvSpPr>
              <p:spPr>
                <a:xfrm>
                  <a:off x="4191000" y="32385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65" name="Oval 64"/>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54" name="Straight Arrow Connector 53"/>
              <p:cNvCxnSpPr>
                <a:stCxn id="50" idx="3"/>
                <a:endCxn id="65"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0" idx="5"/>
                <a:endCxn id="63"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4"/>
                <a:endCxn id="64"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65" idx="6"/>
                <a:endCxn id="64"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63" idx="2"/>
                <a:endCxn id="64"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64" idx="4"/>
                <a:endCxn id="67"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63" idx="4"/>
                <a:endCxn id="66"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67" idx="4"/>
                <a:endCxn id="51"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66" idx="4"/>
                <a:endCxn id="51"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49" name="Elbow Connector 48"/>
            <p:cNvCxnSpPr>
              <a:stCxn id="51" idx="2"/>
              <a:endCxn id="65"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4520268" y="1681747"/>
            <a:ext cx="1434726" cy="2133600"/>
            <a:chOff x="4356474" y="1828800"/>
            <a:chExt cx="2895600" cy="4343400"/>
          </a:xfrm>
        </p:grpSpPr>
        <p:grpSp>
          <p:nvGrpSpPr>
            <p:cNvPr id="111" name="Group 110"/>
            <p:cNvGrpSpPr/>
            <p:nvPr/>
          </p:nvGrpSpPr>
          <p:grpSpPr>
            <a:xfrm>
              <a:off x="4356474" y="1828800"/>
              <a:ext cx="2895600" cy="4343400"/>
              <a:chOff x="3124200" y="1828800"/>
              <a:chExt cx="2895600" cy="4343400"/>
            </a:xfrm>
          </p:grpSpPr>
          <p:sp>
            <p:nvSpPr>
              <p:cNvPr id="113" name="Oval 112"/>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114" name="Oval 113"/>
              <p:cNvSpPr/>
              <p:nvPr/>
            </p:nvSpPr>
            <p:spPr>
              <a:xfrm>
                <a:off x="4876800" y="55626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115" name="Group 114"/>
              <p:cNvGrpSpPr/>
              <p:nvPr/>
            </p:nvGrpSpPr>
            <p:grpSpPr>
              <a:xfrm>
                <a:off x="4267200" y="4318000"/>
                <a:ext cx="1752600" cy="635000"/>
                <a:chOff x="3962400" y="4419600"/>
                <a:chExt cx="1752600" cy="635000"/>
              </a:xfrm>
            </p:grpSpPr>
            <p:sp>
              <p:nvSpPr>
                <p:cNvPr id="129" name="Oval 128"/>
                <p:cNvSpPr/>
                <p:nvPr/>
              </p:nvSpPr>
              <p:spPr>
                <a:xfrm>
                  <a:off x="5105400" y="4419600"/>
                  <a:ext cx="609600" cy="609600"/>
                </a:xfrm>
                <a:prstGeom prst="ellipse">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130" name="Oval 129"/>
                <p:cNvSpPr/>
                <p:nvPr/>
              </p:nvSpPr>
              <p:spPr>
                <a:xfrm>
                  <a:off x="3962400" y="44450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116" name="Group 115"/>
              <p:cNvGrpSpPr/>
              <p:nvPr/>
            </p:nvGrpSpPr>
            <p:grpSpPr>
              <a:xfrm>
                <a:off x="3124200" y="3073400"/>
                <a:ext cx="2895600" cy="609600"/>
                <a:chOff x="3048000" y="3238500"/>
                <a:chExt cx="2895600" cy="609600"/>
              </a:xfrm>
            </p:grpSpPr>
            <p:sp>
              <p:nvSpPr>
                <p:cNvPr id="126" name="Oval 125"/>
                <p:cNvSpPr/>
                <p:nvPr/>
              </p:nvSpPr>
              <p:spPr>
                <a:xfrm>
                  <a:off x="5334000" y="3238500"/>
                  <a:ext cx="609600" cy="609600"/>
                </a:xfrm>
                <a:prstGeom prst="ellipse">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127" name="Oval 126"/>
                <p:cNvSpPr/>
                <p:nvPr/>
              </p:nvSpPr>
              <p:spPr>
                <a:xfrm>
                  <a:off x="4191000" y="3238500"/>
                  <a:ext cx="609600" cy="609600"/>
                </a:xfrm>
                <a:prstGeom prst="ellipse">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128" name="Oval 127"/>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117" name="Straight Arrow Connector 116"/>
              <p:cNvCxnSpPr>
                <a:stCxn id="113" idx="3"/>
                <a:endCxn id="128"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13" idx="5"/>
                <a:endCxn id="126"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13" idx="4"/>
                <a:endCxn id="127"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28" idx="6"/>
                <a:endCxn id="127"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26" idx="2"/>
                <a:endCxn id="127"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27" idx="4"/>
                <a:endCxn id="130"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26" idx="4"/>
                <a:endCxn id="129"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30" idx="4"/>
                <a:endCxn id="114"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29" idx="4"/>
                <a:endCxn id="114"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12" name="Elbow Connector 111"/>
            <p:cNvCxnSpPr>
              <a:stCxn id="114" idx="2"/>
              <a:endCxn id="128"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6475603" y="1681747"/>
            <a:ext cx="1434726" cy="2133600"/>
            <a:chOff x="4356474" y="1828800"/>
            <a:chExt cx="2895600" cy="4343400"/>
          </a:xfrm>
        </p:grpSpPr>
        <p:grpSp>
          <p:nvGrpSpPr>
            <p:cNvPr id="132" name="Group 131"/>
            <p:cNvGrpSpPr/>
            <p:nvPr/>
          </p:nvGrpSpPr>
          <p:grpSpPr>
            <a:xfrm>
              <a:off x="4356474" y="1828800"/>
              <a:ext cx="2895600" cy="4343400"/>
              <a:chOff x="3124200" y="1828800"/>
              <a:chExt cx="2895600" cy="4343400"/>
            </a:xfrm>
          </p:grpSpPr>
          <p:sp>
            <p:nvSpPr>
              <p:cNvPr id="134" name="Oval 133"/>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135" name="Oval 134"/>
              <p:cNvSpPr/>
              <p:nvPr/>
            </p:nvSpPr>
            <p:spPr>
              <a:xfrm>
                <a:off x="4876800" y="5562600"/>
                <a:ext cx="609600" cy="609600"/>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136" name="Group 135"/>
              <p:cNvGrpSpPr/>
              <p:nvPr/>
            </p:nvGrpSpPr>
            <p:grpSpPr>
              <a:xfrm>
                <a:off x="4267200" y="4318000"/>
                <a:ext cx="1752600" cy="635000"/>
                <a:chOff x="3962400" y="4419600"/>
                <a:chExt cx="1752600" cy="635000"/>
              </a:xfrm>
            </p:grpSpPr>
            <p:sp>
              <p:nvSpPr>
                <p:cNvPr id="150" name="Oval 149"/>
                <p:cNvSpPr/>
                <p:nvPr/>
              </p:nvSpPr>
              <p:spPr>
                <a:xfrm>
                  <a:off x="5105400" y="4419600"/>
                  <a:ext cx="609600" cy="609600"/>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151" name="Oval 150"/>
                <p:cNvSpPr/>
                <p:nvPr/>
              </p:nvSpPr>
              <p:spPr>
                <a:xfrm>
                  <a:off x="3962400" y="4445000"/>
                  <a:ext cx="609600" cy="609600"/>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137" name="Group 136"/>
              <p:cNvGrpSpPr/>
              <p:nvPr/>
            </p:nvGrpSpPr>
            <p:grpSpPr>
              <a:xfrm>
                <a:off x="3124200" y="3073400"/>
                <a:ext cx="2895600" cy="609600"/>
                <a:chOff x="3048000" y="3238500"/>
                <a:chExt cx="2895600" cy="609600"/>
              </a:xfrm>
            </p:grpSpPr>
            <p:sp>
              <p:nvSpPr>
                <p:cNvPr id="147" name="Oval 146"/>
                <p:cNvSpPr/>
                <p:nvPr/>
              </p:nvSpPr>
              <p:spPr>
                <a:xfrm>
                  <a:off x="5334000" y="3238500"/>
                  <a:ext cx="609600" cy="609600"/>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148" name="Oval 147"/>
                <p:cNvSpPr/>
                <p:nvPr/>
              </p:nvSpPr>
              <p:spPr>
                <a:xfrm>
                  <a:off x="4191000" y="3238500"/>
                  <a:ext cx="609600" cy="609600"/>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149" name="Oval 148"/>
                <p:cNvSpPr/>
                <p:nvPr/>
              </p:nvSpPr>
              <p:spPr>
                <a:xfrm>
                  <a:off x="3048000" y="32385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138" name="Straight Arrow Connector 137"/>
              <p:cNvCxnSpPr>
                <a:stCxn id="134" idx="3"/>
                <a:endCxn id="149"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34" idx="5"/>
                <a:endCxn id="147"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134" idx="4"/>
                <a:endCxn id="148"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49" idx="6"/>
                <a:endCxn id="148"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47" idx="2"/>
                <a:endCxn id="148"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148" idx="4"/>
                <a:endCxn id="151"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47" idx="4"/>
                <a:endCxn id="150"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51" idx="4"/>
                <a:endCxn id="135"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50" idx="4"/>
                <a:endCxn id="135"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33" name="Elbow Connector 132"/>
            <p:cNvCxnSpPr>
              <a:stCxn id="135" idx="2"/>
              <a:endCxn id="149"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631596" y="5288167"/>
            <a:ext cx="1933338" cy="299453"/>
            <a:chOff x="631596" y="4948912"/>
            <a:chExt cx="1933338" cy="299453"/>
          </a:xfrm>
        </p:grpSpPr>
        <p:sp>
          <p:nvSpPr>
            <p:cNvPr id="95" name="Oval 94"/>
            <p:cNvSpPr/>
            <p:nvPr/>
          </p:nvSpPr>
          <p:spPr>
            <a:xfrm>
              <a:off x="631596" y="4948912"/>
              <a:ext cx="302048" cy="299453"/>
            </a:xfrm>
            <a:prstGeom prst="ellipse">
              <a:avLst/>
            </a:prstGeom>
            <a:solidFill>
              <a:schemeClr val="accent3">
                <a:alpha val="9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7" name="Rectangle 26"/>
            <p:cNvSpPr/>
            <p:nvPr/>
          </p:nvSpPr>
          <p:spPr>
            <a:xfrm>
              <a:off x="1175939" y="4948912"/>
              <a:ext cx="1388995" cy="29945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in </a:t>
              </a:r>
              <a:r>
                <a:rPr lang="en-US" b="1" dirty="0">
                  <a:solidFill>
                    <a:schemeClr val="tx1"/>
                  </a:solidFill>
                </a:rPr>
                <a:t>recent</a:t>
              </a:r>
            </a:p>
          </p:txBody>
        </p:sp>
      </p:grpSp>
      <p:grpSp>
        <p:nvGrpSpPr>
          <p:cNvPr id="31" name="Group 30"/>
          <p:cNvGrpSpPr/>
          <p:nvPr/>
        </p:nvGrpSpPr>
        <p:grpSpPr>
          <a:xfrm>
            <a:off x="631596" y="6174097"/>
            <a:ext cx="1933338" cy="323124"/>
            <a:chOff x="631596" y="5553510"/>
            <a:chExt cx="1933338" cy="323124"/>
          </a:xfrm>
        </p:grpSpPr>
        <p:sp>
          <p:nvSpPr>
            <p:cNvPr id="96" name="Oval 95"/>
            <p:cNvSpPr/>
            <p:nvPr/>
          </p:nvSpPr>
          <p:spPr>
            <a:xfrm>
              <a:off x="631596" y="5553510"/>
              <a:ext cx="302048" cy="299453"/>
            </a:xfrm>
            <a:prstGeom prst="ellipse">
              <a:avLst/>
            </a:prstGeom>
            <a:solidFill>
              <a:schemeClr val="accent2">
                <a:lumMod val="60000"/>
                <a:lumOff val="40000"/>
                <a:alpha val="9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01" name="Rectangle 100"/>
            <p:cNvSpPr/>
            <p:nvPr/>
          </p:nvSpPr>
          <p:spPr>
            <a:xfrm>
              <a:off x="1193382" y="5577181"/>
              <a:ext cx="1371552" cy="29945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in </a:t>
              </a:r>
              <a:r>
                <a:rPr lang="en-US" b="1" dirty="0">
                  <a:solidFill>
                    <a:schemeClr val="tx1"/>
                  </a:solidFill>
                </a:rPr>
                <a:t>reached</a:t>
              </a:r>
            </a:p>
          </p:txBody>
        </p:sp>
      </p:grpSp>
      <p:grpSp>
        <p:nvGrpSpPr>
          <p:cNvPr id="29" name="Group 28"/>
          <p:cNvGrpSpPr/>
          <p:nvPr/>
        </p:nvGrpSpPr>
        <p:grpSpPr>
          <a:xfrm>
            <a:off x="631596" y="4395175"/>
            <a:ext cx="1933338" cy="306515"/>
            <a:chOff x="631596" y="4395175"/>
            <a:chExt cx="1933338" cy="306515"/>
          </a:xfrm>
        </p:grpSpPr>
        <p:sp>
          <p:nvSpPr>
            <p:cNvPr id="100" name="Oval 99"/>
            <p:cNvSpPr/>
            <p:nvPr/>
          </p:nvSpPr>
          <p:spPr>
            <a:xfrm>
              <a:off x="631596" y="4395175"/>
              <a:ext cx="302048" cy="299453"/>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02" name="Rectangle 101"/>
            <p:cNvSpPr/>
            <p:nvPr/>
          </p:nvSpPr>
          <p:spPr>
            <a:xfrm>
              <a:off x="1149147" y="4402237"/>
              <a:ext cx="1415787" cy="29945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unexplored</a:t>
              </a:r>
            </a:p>
          </p:txBody>
        </p:sp>
      </p:grpSp>
      <p:sp>
        <p:nvSpPr>
          <p:cNvPr id="28" name="Right Arrow 27"/>
          <p:cNvSpPr/>
          <p:nvPr/>
        </p:nvSpPr>
        <p:spPr>
          <a:xfrm>
            <a:off x="2165573" y="2585265"/>
            <a:ext cx="457200" cy="628269"/>
          </a:xfrm>
          <a:prstGeom prst="rightArrow">
            <a:avLst/>
          </a:prstGeom>
          <a:solidFill>
            <a:schemeClr val="accent6">
              <a:lumMod val="20000"/>
              <a:lumOff val="80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04" name="Right Arrow 103"/>
          <p:cNvSpPr/>
          <p:nvPr/>
        </p:nvSpPr>
        <p:spPr>
          <a:xfrm>
            <a:off x="6056983" y="2575695"/>
            <a:ext cx="457200" cy="628269"/>
          </a:xfrm>
          <a:prstGeom prst="rightArrow">
            <a:avLst/>
          </a:prstGeom>
          <a:solidFill>
            <a:schemeClr val="accent6">
              <a:lumMod val="20000"/>
              <a:lumOff val="80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05" name="Right Arrow 104"/>
          <p:cNvSpPr/>
          <p:nvPr/>
        </p:nvSpPr>
        <p:spPr>
          <a:xfrm>
            <a:off x="4136517" y="2575696"/>
            <a:ext cx="457200" cy="628269"/>
          </a:xfrm>
          <a:prstGeom prst="rightArrow">
            <a:avLst/>
          </a:prstGeom>
          <a:solidFill>
            <a:schemeClr val="accent6">
              <a:lumMod val="20000"/>
              <a:lumOff val="80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09" name="Right Arrow 108"/>
          <p:cNvSpPr/>
          <p:nvPr/>
        </p:nvSpPr>
        <p:spPr>
          <a:xfrm rot="5400000">
            <a:off x="1510126" y="4680524"/>
            <a:ext cx="457200" cy="628269"/>
          </a:xfrm>
          <a:prstGeom prst="rightArrow">
            <a:avLst/>
          </a:prstGeom>
          <a:solidFill>
            <a:schemeClr val="accent6">
              <a:lumMod val="20000"/>
              <a:lumOff val="80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53" name="Right Arrow 152"/>
          <p:cNvSpPr/>
          <p:nvPr/>
        </p:nvSpPr>
        <p:spPr>
          <a:xfrm rot="5400000">
            <a:off x="1501591" y="5578560"/>
            <a:ext cx="457200" cy="628269"/>
          </a:xfrm>
          <a:prstGeom prst="rightArrow">
            <a:avLst/>
          </a:prstGeom>
          <a:solidFill>
            <a:schemeClr val="accent6">
              <a:lumMod val="20000"/>
              <a:lumOff val="80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153231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Reasoning</a:t>
            </a:r>
          </a:p>
        </p:txBody>
      </p:sp>
      <p:sp>
        <p:nvSpPr>
          <p:cNvPr id="5" name="Content Placeholder 4"/>
          <p:cNvSpPr>
            <a:spLocks noGrp="1"/>
          </p:cNvSpPr>
          <p:nvPr>
            <p:ph idx="1"/>
          </p:nvPr>
        </p:nvSpPr>
        <p:spPr/>
        <p:txBody>
          <a:bodyPr>
            <a:normAutofit fontScale="77500" lnSpcReduction="20000"/>
          </a:bodyPr>
          <a:lstStyle/>
          <a:p>
            <a:r>
              <a:rPr lang="en-US" dirty="0"/>
              <a:t>If the invariant is true and </a:t>
            </a:r>
            <a:r>
              <a:rPr lang="en-US" b="1" dirty="0"/>
              <a:t>recent</a:t>
            </a:r>
            <a:r>
              <a:rPr lang="en-US" dirty="0"/>
              <a:t> is empty, then there are no more nodes reachable in n steps than in n-1 steps.  So </a:t>
            </a:r>
            <a:r>
              <a:rPr lang="en-US" b="1" dirty="0"/>
              <a:t>reached</a:t>
            </a:r>
            <a:r>
              <a:rPr lang="en-US" dirty="0"/>
              <a:t> contains all the reachable nodes.</a:t>
            </a:r>
          </a:p>
          <a:p>
            <a:endParaRPr lang="en-US" dirty="0"/>
          </a:p>
          <a:p>
            <a:r>
              <a:rPr lang="en-US" dirty="0"/>
              <a:t>Otherwise, if the invariant is true, then </a:t>
            </a:r>
            <a:r>
              <a:rPr lang="en-US" b="1" dirty="0"/>
              <a:t>next-reached</a:t>
            </a:r>
            <a:r>
              <a:rPr lang="en-US" dirty="0"/>
              <a:t> is the set of nodes reachable from S in fewer than n+1 steps. </a:t>
            </a:r>
            <a:r>
              <a:rPr lang="en-US" b="1" dirty="0"/>
              <a:t>next-recent</a:t>
            </a:r>
            <a:r>
              <a:rPr lang="en-US" dirty="0"/>
              <a:t> is the set of nodes reachable from S in fewer than n+1 steps but not in fewer than n steps. </a:t>
            </a:r>
          </a:p>
          <a:p>
            <a:endParaRPr lang="en-US" dirty="0"/>
          </a:p>
          <a:p>
            <a:r>
              <a:rPr lang="en-US" dirty="0"/>
              <a:t>Since </a:t>
            </a:r>
            <a:r>
              <a:rPr lang="en-US" b="1" dirty="0"/>
              <a:t>next</a:t>
            </a:r>
            <a:r>
              <a:rPr lang="en-US" dirty="0"/>
              <a:t> and </a:t>
            </a:r>
            <a:r>
              <a:rPr lang="en-US" b="1" dirty="0"/>
              <a:t>reached</a:t>
            </a:r>
            <a:r>
              <a:rPr lang="en-US" dirty="0"/>
              <a:t> are disjoint, then </a:t>
            </a:r>
            <a:r>
              <a:rPr lang="en-US" b="1" dirty="0"/>
              <a:t>(append next reached) </a:t>
            </a:r>
            <a:r>
              <a:rPr lang="en-US" dirty="0"/>
              <a:t>is a set (that is, no duplications), and is the set of nodes reachable from S in fewer than n+1 steps.  So the recursive call to </a:t>
            </a:r>
            <a:r>
              <a:rPr lang="en-US" b="1" dirty="0"/>
              <a:t>reachables1</a:t>
            </a:r>
            <a:r>
              <a:rPr lang="en-US" dirty="0"/>
              <a:t> satisfies the invariant.</a:t>
            </a:r>
          </a:p>
        </p:txBody>
      </p:sp>
      <p:sp>
        <p:nvSpPr>
          <p:cNvPr id="4" name="Slide Number Placeholder 3"/>
          <p:cNvSpPr>
            <a:spLocks noGrp="1"/>
          </p:cNvSpPr>
          <p:nvPr>
            <p:ph type="sldNum" sz="quarter" idx="12"/>
          </p:nvPr>
        </p:nvSpPr>
        <p:spPr/>
        <p:txBody>
          <a:bodyPr/>
          <a:lstStyle/>
          <a:p>
            <a:fld id="{2AF3B5EA-18B6-4040-9F78-6052AF49C681}" type="slidenum">
              <a:rPr lang="en-US" smtClean="0"/>
              <a:t>29</a:t>
            </a:fld>
            <a:endParaRPr lang="en-US"/>
          </a:p>
        </p:txBody>
      </p:sp>
    </p:spTree>
    <p:extLst>
      <p:ext uri="{BB962C8B-B14F-4D97-AF65-F5344CB8AC3E}">
        <p14:creationId xmlns:p14="http://schemas.microsoft.com/office/powerpoint/2010/main" val="3209472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a:xfrm>
            <a:off x="457200" y="1676400"/>
            <a:ext cx="8229600" cy="4525963"/>
          </a:xfrm>
        </p:spPr>
        <p:txBody>
          <a:bodyPr>
            <a:normAutofit lnSpcReduction="10000"/>
          </a:bodyPr>
          <a:lstStyle/>
          <a:p>
            <a:r>
              <a:rPr lang="en-US" dirty="0"/>
              <a:t>At the end of this lesson you should be able to:</a:t>
            </a:r>
          </a:p>
          <a:p>
            <a:pPr lvl="1"/>
            <a:r>
              <a:rPr lang="en-US" dirty="0"/>
              <a:t>explain what a directed graph is, and what it means for one node to be reachable from another</a:t>
            </a:r>
          </a:p>
          <a:p>
            <a:pPr lvl="1"/>
            <a:r>
              <a:rPr lang="en-US" dirty="0"/>
              <a:t>explain what a closure problem is</a:t>
            </a:r>
          </a:p>
          <a:p>
            <a:pPr lvl="1"/>
            <a:r>
              <a:rPr lang="en-US" dirty="0"/>
              <a:t>explain how each of our functions for reachability works.</a:t>
            </a:r>
          </a:p>
          <a:p>
            <a:pPr lvl="1"/>
            <a:r>
              <a:rPr lang="en-US" dirty="0"/>
              <a:t>explain the correctness and termination of each of our algorithms by referring to their invariants.</a:t>
            </a:r>
          </a:p>
          <a:p>
            <a:pPr lvl="1"/>
            <a:r>
              <a:rPr lang="en-US" dirty="0"/>
              <a:t>write similar programs for searching in graphs.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3294254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Termination Reasoning</a:t>
            </a:r>
          </a:p>
        </p:txBody>
      </p:sp>
      <p:sp>
        <p:nvSpPr>
          <p:cNvPr id="3" name="Content Placeholder 2"/>
          <p:cNvSpPr>
            <a:spLocks noGrp="1"/>
          </p:cNvSpPr>
          <p:nvPr>
            <p:ph idx="1"/>
          </p:nvPr>
        </p:nvSpPr>
        <p:spPr/>
        <p:txBody>
          <a:bodyPr>
            <a:normAutofit/>
          </a:bodyPr>
          <a:lstStyle/>
          <a:p>
            <a:r>
              <a:rPr lang="en-US" dirty="0"/>
              <a:t>If the invariant is true, then </a:t>
            </a:r>
            <a:r>
              <a:rPr lang="en-US" b="1" dirty="0"/>
              <a:t>next</a:t>
            </a:r>
            <a:r>
              <a:rPr lang="en-US" dirty="0"/>
              <a:t> is non-empty, so at the recursive call the number of nodes </a:t>
            </a:r>
            <a:r>
              <a:rPr lang="en-US" i="1" dirty="0"/>
              <a:t>not</a:t>
            </a:r>
            <a:r>
              <a:rPr lang="en-US" dirty="0"/>
              <a:t> in </a:t>
            </a:r>
            <a:r>
              <a:rPr lang="en-US" b="1" dirty="0"/>
              <a:t>reached</a:t>
            </a:r>
            <a:r>
              <a:rPr lang="en-US" dirty="0"/>
              <a:t> is smaller at the recursive call.</a:t>
            </a:r>
          </a:p>
        </p:txBody>
      </p:sp>
      <p:sp>
        <p:nvSpPr>
          <p:cNvPr id="4" name="Slide Number Placeholder 3"/>
          <p:cNvSpPr>
            <a:spLocks noGrp="1"/>
          </p:cNvSpPr>
          <p:nvPr>
            <p:ph type="sldNum" sz="quarter" idx="12"/>
          </p:nvPr>
        </p:nvSpPr>
        <p:spPr/>
        <p:txBody>
          <a:bodyPr/>
          <a:lstStyle/>
          <a:p>
            <a:fld id="{2AF3B5EA-18B6-4040-9F78-6052AF49C681}" type="slidenum">
              <a:rPr lang="en-US" smtClean="0"/>
              <a:t>30</a:t>
            </a:fld>
            <a:endParaRPr lang="en-US"/>
          </a:p>
        </p:txBody>
      </p:sp>
    </p:spTree>
    <p:extLst>
      <p:ext uri="{BB962C8B-B14F-4D97-AF65-F5344CB8AC3E}">
        <p14:creationId xmlns:p14="http://schemas.microsoft.com/office/powerpoint/2010/main" val="4098643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the invariant</a:t>
            </a:r>
          </a:p>
        </p:txBody>
      </p:sp>
      <p:sp>
        <p:nvSpPr>
          <p:cNvPr id="3" name="Content Placeholder 2"/>
          <p:cNvSpPr>
            <a:spLocks noGrp="1"/>
          </p:cNvSpPr>
          <p:nvPr>
            <p:ph idx="1"/>
          </p:nvPr>
        </p:nvSpPr>
        <p:spPr/>
        <p:txBody>
          <a:bodyPr>
            <a:normAutofit/>
          </a:bodyPr>
          <a:lstStyle/>
          <a:p>
            <a:pPr>
              <a:spcBef>
                <a:spcPts val="0"/>
              </a:spcBef>
            </a:pPr>
            <a:r>
              <a:rPr lang="en-US" sz="2400" dirty="0"/>
              <a:t>;; reachables.v2 : </a:t>
            </a:r>
            <a:r>
              <a:rPr lang="en-US" sz="2400" dirty="0" err="1"/>
              <a:t>SetOfNode</a:t>
            </a:r>
            <a:r>
              <a:rPr lang="en-US" sz="2400" dirty="0"/>
              <a:t> Graph -&gt; </a:t>
            </a:r>
            <a:r>
              <a:rPr lang="en-US" sz="2400" dirty="0" err="1"/>
              <a:t>SetOfNode</a:t>
            </a:r>
            <a:endParaRPr lang="en-US" sz="2400" dirty="0"/>
          </a:p>
          <a:p>
            <a:pPr>
              <a:spcBef>
                <a:spcPts val="0"/>
              </a:spcBef>
            </a:pPr>
            <a:r>
              <a:rPr lang="en-US" sz="2400" dirty="0"/>
              <a:t>;; GIVEN: A set of nodes in a finite graph</a:t>
            </a:r>
          </a:p>
          <a:p>
            <a:pPr>
              <a:spcBef>
                <a:spcPts val="0"/>
              </a:spcBef>
            </a:pPr>
            <a:r>
              <a:rPr lang="en-US" sz="2400" dirty="0"/>
              <a:t>;; RETURNS: the set of nodes reachable from S.</a:t>
            </a:r>
          </a:p>
          <a:p>
            <a:pPr>
              <a:spcBef>
                <a:spcPts val="0"/>
              </a:spcBef>
            </a:pPr>
            <a:r>
              <a:rPr lang="en-US" sz="2400" dirty="0"/>
              <a:t>;; STRATEGY: Call a more general function</a:t>
            </a:r>
          </a:p>
          <a:p>
            <a:pPr>
              <a:spcBef>
                <a:spcPts val="0"/>
              </a:spcBef>
            </a:pPr>
            <a:endParaRPr lang="en-US" sz="2400" dirty="0"/>
          </a:p>
          <a:p>
            <a:pPr>
              <a:spcBef>
                <a:spcPts val="0"/>
              </a:spcBef>
            </a:pPr>
            <a:r>
              <a:rPr lang="en-US" sz="2400" dirty="0"/>
              <a:t>(define (reachables.v2 nodes g)</a:t>
            </a:r>
          </a:p>
          <a:p>
            <a:pPr>
              <a:spcBef>
                <a:spcPts val="0"/>
              </a:spcBef>
            </a:pPr>
            <a:r>
              <a:rPr lang="en-US" sz="2400" dirty="0"/>
              <a:t>  (reachables1 empty nodes g))</a:t>
            </a:r>
          </a:p>
          <a:p>
            <a:pPr>
              <a:spcBef>
                <a:spcPts val="0"/>
              </a:spcBef>
            </a:pPr>
            <a:endParaRPr lang="en-US" sz="2400"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31</a:t>
            </a:fld>
            <a:endParaRPr lang="en-US"/>
          </a:p>
        </p:txBody>
      </p:sp>
    </p:spTree>
    <p:extLst>
      <p:ext uri="{BB962C8B-B14F-4D97-AF65-F5344CB8AC3E}">
        <p14:creationId xmlns:p14="http://schemas.microsoft.com/office/powerpoint/2010/main" val="4070640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Correctness Reasoning</a:t>
            </a:r>
          </a:p>
        </p:txBody>
      </p:sp>
      <p:sp>
        <p:nvSpPr>
          <p:cNvPr id="6" name="Content Placeholder 5"/>
          <p:cNvSpPr>
            <a:spLocks noGrp="1"/>
          </p:cNvSpPr>
          <p:nvPr>
            <p:ph idx="1"/>
          </p:nvPr>
        </p:nvSpPr>
        <p:spPr/>
        <p:txBody>
          <a:bodyPr/>
          <a:lstStyle/>
          <a:p>
            <a:r>
              <a:rPr lang="en-US" dirty="0"/>
              <a:t>There are no nodes reachable from </a:t>
            </a:r>
            <a:r>
              <a:rPr lang="en-US" b="1" dirty="0"/>
              <a:t>nodes</a:t>
            </a:r>
            <a:r>
              <a:rPr lang="en-US" dirty="0"/>
              <a:t> in fewer than 0 steps.  The set of nodes reachable from </a:t>
            </a:r>
            <a:r>
              <a:rPr lang="en-US" b="1" dirty="0"/>
              <a:t>nodes</a:t>
            </a:r>
            <a:r>
              <a:rPr lang="en-US" dirty="0"/>
              <a:t> in at most 0 steps is just </a:t>
            </a:r>
            <a:r>
              <a:rPr lang="en-US" b="1" dirty="0"/>
              <a:t>nodes</a:t>
            </a:r>
            <a:r>
              <a:rPr lang="en-US" dirty="0"/>
              <a:t>.  So the call to </a:t>
            </a:r>
            <a:r>
              <a:rPr lang="en-US" b="1" dirty="0"/>
              <a:t>reachables1</a:t>
            </a:r>
            <a:r>
              <a:rPr lang="en-US" dirty="0"/>
              <a:t>  satisfies </a:t>
            </a:r>
            <a:r>
              <a:rPr lang="en-US" b="1" dirty="0"/>
              <a:t>reachable1</a:t>
            </a:r>
            <a:r>
              <a:rPr lang="en-US" dirty="0"/>
              <a:t>'s invariant.</a:t>
            </a:r>
          </a:p>
        </p:txBody>
      </p:sp>
      <p:sp>
        <p:nvSpPr>
          <p:cNvPr id="4" name="Slide Number Placeholder 3"/>
          <p:cNvSpPr>
            <a:spLocks noGrp="1"/>
          </p:cNvSpPr>
          <p:nvPr>
            <p:ph type="sldNum" sz="quarter" idx="12"/>
          </p:nvPr>
        </p:nvSpPr>
        <p:spPr/>
        <p:txBody>
          <a:bodyPr/>
          <a:lstStyle/>
          <a:p>
            <a:fld id="{2AF3B5EA-18B6-4040-9F78-6052AF49C681}" type="slidenum">
              <a:rPr lang="en-US" smtClean="0"/>
              <a:t>32</a:t>
            </a:fld>
            <a:endParaRPr lang="en-US"/>
          </a:p>
        </p:txBody>
      </p:sp>
    </p:spTree>
    <p:extLst>
      <p:ext uri="{BB962C8B-B14F-4D97-AF65-F5344CB8AC3E}">
        <p14:creationId xmlns:p14="http://schemas.microsoft.com/office/powerpoint/2010/main" val="3144911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Termination Reasoning</a:t>
            </a:r>
          </a:p>
        </p:txBody>
      </p:sp>
      <p:sp>
        <p:nvSpPr>
          <p:cNvPr id="3" name="Content Placeholder 2"/>
          <p:cNvSpPr>
            <a:spLocks noGrp="1"/>
          </p:cNvSpPr>
          <p:nvPr>
            <p:ph idx="1"/>
          </p:nvPr>
        </p:nvSpPr>
        <p:spPr/>
        <p:txBody>
          <a:bodyPr/>
          <a:lstStyle/>
          <a:p>
            <a:r>
              <a:rPr lang="en-US" dirty="0"/>
              <a:t> No termination reasoning is necessary here because this function simply calls </a:t>
            </a:r>
            <a:r>
              <a:rPr lang="en-US" b="1" dirty="0"/>
              <a:t>reachables1</a:t>
            </a:r>
            <a:r>
              <a:rPr lang="en-US" dirty="0"/>
              <a:t>, and we already know </a:t>
            </a:r>
            <a:r>
              <a:rPr lang="en-US" b="1" dirty="0"/>
              <a:t>reachables1</a:t>
            </a:r>
            <a:r>
              <a:rPr lang="en-US" dirty="0"/>
              <a:t> terminates.</a:t>
            </a:r>
          </a:p>
        </p:txBody>
      </p:sp>
      <p:sp>
        <p:nvSpPr>
          <p:cNvPr id="4" name="Slide Number Placeholder 3"/>
          <p:cNvSpPr>
            <a:spLocks noGrp="1"/>
          </p:cNvSpPr>
          <p:nvPr>
            <p:ph type="sldNum" sz="quarter" idx="12"/>
          </p:nvPr>
        </p:nvSpPr>
        <p:spPr/>
        <p:txBody>
          <a:bodyPr/>
          <a:lstStyle/>
          <a:p>
            <a:fld id="{2AF3B5EA-18B6-4040-9F78-6052AF49C681}" type="slidenum">
              <a:rPr lang="en-US" smtClean="0"/>
              <a:t>33</a:t>
            </a:fld>
            <a:endParaRPr lang="en-US"/>
          </a:p>
        </p:txBody>
      </p:sp>
    </p:spTree>
    <p:extLst>
      <p:ext uri="{BB962C8B-B14F-4D97-AF65-F5344CB8AC3E}">
        <p14:creationId xmlns:p14="http://schemas.microsoft.com/office/powerpoint/2010/main" val="3824132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is called the "</a:t>
            </a:r>
            <a:r>
              <a:rPr lang="en-US" dirty="0" err="1"/>
              <a:t>worklist</a:t>
            </a:r>
            <a:r>
              <a:rPr lang="en-US" dirty="0"/>
              <a:t>" algorithm</a:t>
            </a:r>
          </a:p>
        </p:txBody>
      </p:sp>
      <p:sp>
        <p:nvSpPr>
          <p:cNvPr id="4" name="Content Placeholder 3"/>
          <p:cNvSpPr>
            <a:spLocks noGrp="1"/>
          </p:cNvSpPr>
          <p:nvPr>
            <p:ph idx="1"/>
          </p:nvPr>
        </p:nvSpPr>
        <p:spPr/>
        <p:txBody>
          <a:bodyPr/>
          <a:lstStyle/>
          <a:p>
            <a:r>
              <a:rPr lang="en-US" dirty="0"/>
              <a:t>This is the simplest example of what's called a "worklist" algorithm.</a:t>
            </a:r>
          </a:p>
          <a:p>
            <a:r>
              <a:rPr lang="en-US" dirty="0"/>
              <a:t>It is used in many applications</a:t>
            </a:r>
          </a:p>
          <a:p>
            <a:pPr lvl="1"/>
            <a:r>
              <a:rPr lang="en-US" dirty="0"/>
              <a:t>in compiler analysis</a:t>
            </a:r>
          </a:p>
          <a:p>
            <a:pPr lvl="1"/>
            <a:r>
              <a:rPr lang="en-US" dirty="0"/>
              <a:t>in AI (theorem proving, etc.)</a:t>
            </a:r>
          </a:p>
        </p:txBody>
      </p:sp>
      <p:sp>
        <p:nvSpPr>
          <p:cNvPr id="3" name="Slide Number Placeholder 2"/>
          <p:cNvSpPr>
            <a:spLocks noGrp="1"/>
          </p:cNvSpPr>
          <p:nvPr>
            <p:ph type="sldNum" sz="quarter" idx="12"/>
          </p:nvPr>
        </p:nvSpPr>
        <p:spPr/>
        <p:txBody>
          <a:bodyPr/>
          <a:lstStyle/>
          <a:p>
            <a:fld id="{9F4492BD-6A9C-48FC-AC76-0B4FE11194A1}" type="slidenum">
              <a:rPr lang="en-US" smtClean="0"/>
              <a:pPr/>
              <a:t>34</a:t>
            </a:fld>
            <a:endParaRPr lang="en-US"/>
          </a:p>
        </p:txBody>
      </p:sp>
    </p:spTree>
    <p:extLst>
      <p:ext uri="{BB962C8B-B14F-4D97-AF65-F5344CB8AC3E}">
        <p14:creationId xmlns:p14="http://schemas.microsoft.com/office/powerpoint/2010/main" val="3590496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You could use this to define </a:t>
            </a:r>
            <a:r>
              <a:rPr lang="en-US" b="1" dirty="0">
                <a:latin typeface="Consolas" pitchFamily="49" charset="0"/>
              </a:rPr>
              <a:t>reachable</a:t>
            </a:r>
            <a:r>
              <a:rPr lang="en-US" b="1" dirty="0">
                <a:latin typeface="Consolas" pitchFamily="49" charset="0"/>
                <a:cs typeface="Consolas" pitchFamily="49" charset="0"/>
              </a:rPr>
              <a:t>?</a:t>
            </a:r>
          </a:p>
        </p:txBody>
      </p:sp>
      <p:sp>
        <p:nvSpPr>
          <p:cNvPr id="4" name="Content Placeholder 3"/>
          <p:cNvSpPr>
            <a:spLocks noGrp="1"/>
          </p:cNvSpPr>
          <p:nvPr>
            <p:ph idx="1"/>
          </p:nvPr>
        </p:nvSpPr>
        <p:spPr/>
        <p:txBody>
          <a:bodyPr>
            <a:normAutofit/>
          </a:bodyPr>
          <a:lstStyle/>
          <a:p>
            <a:r>
              <a:rPr lang="en-US" sz="2400" dirty="0"/>
              <a:t>;; reachable? : Graph Node </a:t>
            </a:r>
            <a:r>
              <a:rPr lang="en-US" sz="2400" dirty="0" err="1"/>
              <a:t>Node</a:t>
            </a:r>
            <a:r>
              <a:rPr lang="en-US" sz="2400" dirty="0"/>
              <a:t> -&gt; Boolean</a:t>
            </a:r>
          </a:p>
          <a:p>
            <a:r>
              <a:rPr lang="en-US" sz="2400" dirty="0"/>
              <a:t>;; GIVEN: a graph and a source and a </a:t>
            </a:r>
          </a:p>
          <a:p>
            <a:r>
              <a:rPr lang="en-US" sz="2400" dirty="0"/>
              <a:t>;; target node in the graph</a:t>
            </a:r>
          </a:p>
          <a:p>
            <a:r>
              <a:rPr lang="en-US" sz="2400" dirty="0"/>
              <a:t>;; RETURNS: true </a:t>
            </a:r>
            <a:r>
              <a:rPr lang="en-US" sz="2400" dirty="0" err="1"/>
              <a:t>iff</a:t>
            </a:r>
            <a:r>
              <a:rPr lang="en-US" sz="2400" dirty="0"/>
              <a:t> there is a path in g</a:t>
            </a:r>
          </a:p>
          <a:p>
            <a:r>
              <a:rPr lang="en-US" sz="2400" dirty="0"/>
              <a:t>;; from </a:t>
            </a:r>
            <a:r>
              <a:rPr lang="en-US" sz="2400" dirty="0" err="1"/>
              <a:t>src</a:t>
            </a:r>
            <a:r>
              <a:rPr lang="en-US" sz="2400" dirty="0"/>
              <a:t> to </a:t>
            </a:r>
            <a:r>
              <a:rPr lang="en-US" sz="2400" dirty="0" err="1"/>
              <a:t>tgt</a:t>
            </a:r>
            <a:endParaRPr lang="en-US" sz="2400" dirty="0"/>
          </a:p>
          <a:p>
            <a:r>
              <a:rPr lang="en-US" sz="2400" dirty="0"/>
              <a:t>;; STRATEGY: call more general function</a:t>
            </a:r>
          </a:p>
          <a:p>
            <a:r>
              <a:rPr lang="en-US" sz="2400" dirty="0"/>
              <a:t>(define (reachable? graph </a:t>
            </a:r>
            <a:r>
              <a:rPr lang="en-US" sz="2400" dirty="0" err="1"/>
              <a:t>src</a:t>
            </a:r>
            <a:r>
              <a:rPr lang="en-US" sz="2400" dirty="0"/>
              <a:t> </a:t>
            </a:r>
            <a:r>
              <a:rPr lang="en-US" sz="2400" dirty="0" err="1"/>
              <a:t>tgt</a:t>
            </a:r>
            <a:r>
              <a:rPr lang="en-US" sz="2400" dirty="0"/>
              <a:t>)</a:t>
            </a:r>
          </a:p>
          <a:p>
            <a:r>
              <a:rPr lang="en-US" sz="2400" dirty="0"/>
              <a:t>  (member </a:t>
            </a:r>
            <a:r>
              <a:rPr lang="en-US" sz="2400" dirty="0" err="1"/>
              <a:t>tgt</a:t>
            </a:r>
            <a:r>
              <a:rPr lang="en-US" sz="2400" dirty="0"/>
              <a:t> (</a:t>
            </a:r>
            <a:r>
              <a:rPr lang="en-US" sz="2400" dirty="0" err="1"/>
              <a:t>reachables</a:t>
            </a:r>
            <a:r>
              <a:rPr lang="en-US" sz="2400" dirty="0"/>
              <a:t> (list </a:t>
            </a:r>
            <a:r>
              <a:rPr lang="en-US" sz="2400" dirty="0" err="1"/>
              <a:t>src</a:t>
            </a:r>
            <a:r>
              <a:rPr lang="en-US" sz="2400" dirty="0"/>
              <a:t>) graph)))</a:t>
            </a:r>
          </a:p>
          <a:p>
            <a:r>
              <a:rPr lang="en-US" sz="2400" dirty="0"/>
              <a:t> </a:t>
            </a:r>
          </a:p>
        </p:txBody>
      </p:sp>
      <p:sp>
        <p:nvSpPr>
          <p:cNvPr id="3" name="Slide Number Placeholder 2"/>
          <p:cNvSpPr>
            <a:spLocks noGrp="1"/>
          </p:cNvSpPr>
          <p:nvPr>
            <p:ph type="sldNum" sz="quarter" idx="12"/>
          </p:nvPr>
        </p:nvSpPr>
        <p:spPr/>
        <p:txBody>
          <a:bodyPr/>
          <a:lstStyle/>
          <a:p>
            <a:fld id="{9F4492BD-6A9C-48FC-AC76-0B4FE11194A1}" type="slidenum">
              <a:rPr lang="en-US" smtClean="0"/>
              <a:pPr/>
              <a:t>35</a:t>
            </a:fld>
            <a:endParaRPr lang="en-US"/>
          </a:p>
        </p:txBody>
      </p:sp>
    </p:spTree>
    <p:extLst>
      <p:ext uri="{BB962C8B-B14F-4D97-AF65-F5344CB8AC3E}">
        <p14:creationId xmlns:p14="http://schemas.microsoft.com/office/powerpoint/2010/main" val="2296859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Or you could just wait for </a:t>
            </a:r>
            <a:r>
              <a:rPr lang="en-US" dirty="0" err="1"/>
              <a:t>tgt</a:t>
            </a:r>
            <a:r>
              <a:rPr lang="en-US" dirty="0"/>
              <a:t> to show up as you build the list of </a:t>
            </a:r>
            <a:r>
              <a:rPr lang="en-US" dirty="0" err="1"/>
              <a:t>reachables</a:t>
            </a:r>
            <a:endParaRPr lang="en-US" dirty="0"/>
          </a:p>
        </p:txBody>
      </p:sp>
      <p:sp>
        <p:nvSpPr>
          <p:cNvPr id="3" name="Content Placeholder 2"/>
          <p:cNvSpPr>
            <a:spLocks noGrp="1"/>
          </p:cNvSpPr>
          <p:nvPr>
            <p:ph idx="1"/>
          </p:nvPr>
        </p:nvSpPr>
        <p:spPr/>
        <p:txBody>
          <a:bodyPr>
            <a:normAutofit fontScale="40000" lnSpcReduction="20000"/>
          </a:bodyPr>
          <a:lstStyle/>
          <a:p>
            <a:r>
              <a:rPr lang="en-US" dirty="0"/>
              <a:t>;; reachable-from? : </a:t>
            </a:r>
            <a:r>
              <a:rPr lang="en-US" dirty="0" err="1"/>
              <a:t>SetOfNodes</a:t>
            </a:r>
            <a:r>
              <a:rPr lang="en-US" dirty="0"/>
              <a:t> </a:t>
            </a:r>
            <a:r>
              <a:rPr lang="en-US" dirty="0" err="1"/>
              <a:t>SetOfNodes</a:t>
            </a:r>
            <a:r>
              <a:rPr lang="en-US" dirty="0"/>
              <a:t> Node Graph</a:t>
            </a:r>
          </a:p>
          <a:p>
            <a:r>
              <a:rPr lang="en-US" dirty="0"/>
              <a:t>;; GIVEN: two sets of nodes, a node, and a graph</a:t>
            </a:r>
          </a:p>
          <a:p>
            <a:r>
              <a:rPr lang="en-US" dirty="0">
                <a:solidFill>
                  <a:srgbClr val="FF0000"/>
                </a:solidFill>
              </a:rPr>
              <a:t>;; WHERE:</a:t>
            </a:r>
          </a:p>
          <a:p>
            <a:r>
              <a:rPr lang="en-US" dirty="0">
                <a:solidFill>
                  <a:srgbClr val="FF0000"/>
                </a:solidFill>
              </a:rPr>
              <a:t>;;  reached is the set of nodes reachable in graph g in fewer than n steps</a:t>
            </a:r>
          </a:p>
          <a:p>
            <a:r>
              <a:rPr lang="en-US" dirty="0">
                <a:solidFill>
                  <a:srgbClr val="FF0000"/>
                </a:solidFill>
              </a:rPr>
              <a:t>;;        from some starting node '</a:t>
            </a:r>
            <a:r>
              <a:rPr lang="en-US" dirty="0" err="1">
                <a:solidFill>
                  <a:srgbClr val="FF0000"/>
                </a:solidFill>
              </a:rPr>
              <a:t>src</a:t>
            </a:r>
            <a:r>
              <a:rPr lang="en-US" dirty="0">
                <a:solidFill>
                  <a:srgbClr val="FF0000"/>
                </a:solidFill>
              </a:rPr>
              <a:t>', for some n</a:t>
            </a:r>
          </a:p>
          <a:p>
            <a:r>
              <a:rPr lang="en-US" dirty="0">
                <a:solidFill>
                  <a:srgbClr val="FF0000"/>
                </a:solidFill>
              </a:rPr>
              <a:t>;;  recent is the set of nodes reachable from </a:t>
            </a:r>
            <a:r>
              <a:rPr lang="en-US" dirty="0" err="1">
                <a:solidFill>
                  <a:srgbClr val="FF0000"/>
                </a:solidFill>
              </a:rPr>
              <a:t>src</a:t>
            </a:r>
            <a:r>
              <a:rPr lang="en-US" dirty="0">
                <a:solidFill>
                  <a:srgbClr val="FF0000"/>
                </a:solidFill>
              </a:rPr>
              <a:t> in n steps but</a:t>
            </a:r>
          </a:p>
          <a:p>
            <a:r>
              <a:rPr lang="en-US" dirty="0">
                <a:solidFill>
                  <a:srgbClr val="FF0000"/>
                </a:solidFill>
              </a:rPr>
              <a:t>;;         not in n-1 steps.</a:t>
            </a:r>
          </a:p>
          <a:p>
            <a:r>
              <a:rPr lang="en-US" dirty="0">
                <a:solidFill>
                  <a:srgbClr val="FF0000"/>
                </a:solidFill>
              </a:rPr>
              <a:t>;; AND </a:t>
            </a:r>
            <a:r>
              <a:rPr lang="en-US" dirty="0" err="1">
                <a:solidFill>
                  <a:srgbClr val="FF0000"/>
                </a:solidFill>
              </a:rPr>
              <a:t>tgt</a:t>
            </a:r>
            <a:r>
              <a:rPr lang="en-US" dirty="0">
                <a:solidFill>
                  <a:srgbClr val="FF0000"/>
                </a:solidFill>
              </a:rPr>
              <a:t> is not in reached</a:t>
            </a:r>
          </a:p>
          <a:p>
            <a:r>
              <a:rPr lang="en-US" dirty="0"/>
              <a:t>;; RETURNS: true </a:t>
            </a:r>
            <a:r>
              <a:rPr lang="en-US" dirty="0" err="1"/>
              <a:t>iff</a:t>
            </a:r>
            <a:r>
              <a:rPr lang="en-US" dirty="0"/>
              <a:t> </a:t>
            </a:r>
            <a:r>
              <a:rPr lang="en-US" dirty="0" err="1"/>
              <a:t>tgt</a:t>
            </a:r>
            <a:r>
              <a:rPr lang="en-US" dirty="0"/>
              <a:t> is reachable from </a:t>
            </a:r>
            <a:r>
              <a:rPr lang="en-US" dirty="0" err="1"/>
              <a:t>src</a:t>
            </a:r>
            <a:r>
              <a:rPr lang="en-US" dirty="0"/>
              <a:t> in g.</a:t>
            </a:r>
          </a:p>
          <a:p>
            <a:endParaRPr lang="en-US" dirty="0"/>
          </a:p>
          <a:p>
            <a:r>
              <a:rPr lang="en-US" dirty="0"/>
              <a:t>(define (reachable-from? reached recent </a:t>
            </a:r>
            <a:r>
              <a:rPr lang="en-US" dirty="0" err="1"/>
              <a:t>tgt</a:t>
            </a:r>
            <a:r>
              <a:rPr lang="en-US" dirty="0"/>
              <a:t> g)</a:t>
            </a:r>
          </a:p>
          <a:p>
            <a:r>
              <a:rPr lang="en-US" dirty="0"/>
              <a:t>   (cond</a:t>
            </a:r>
          </a:p>
          <a:p>
            <a:r>
              <a:rPr lang="en-US" dirty="0"/>
              <a:t>      [(member </a:t>
            </a:r>
            <a:r>
              <a:rPr lang="en-US" dirty="0" err="1"/>
              <a:t>tgt</a:t>
            </a:r>
            <a:r>
              <a:rPr lang="en-US" dirty="0"/>
              <a:t> recent) true]</a:t>
            </a:r>
          </a:p>
          <a:p>
            <a:r>
              <a:rPr lang="en-US" dirty="0"/>
              <a:t>      [(empty? recent) false]</a:t>
            </a:r>
          </a:p>
          <a:p>
            <a:r>
              <a:rPr lang="en-US" dirty="0"/>
              <a:t>      [else</a:t>
            </a:r>
          </a:p>
          <a:p>
            <a:r>
              <a:rPr lang="en-US" dirty="0"/>
              <a:t>       (local</a:t>
            </a:r>
          </a:p>
          <a:p>
            <a:r>
              <a:rPr lang="en-US" dirty="0"/>
              <a:t>           ((define next-reached (append recent reached))</a:t>
            </a:r>
          </a:p>
          <a:p>
            <a:r>
              <a:rPr lang="en-US" dirty="0"/>
              <a:t>            (define next-recent </a:t>
            </a:r>
          </a:p>
          <a:p>
            <a:r>
              <a:rPr lang="en-US" dirty="0"/>
              <a:t>              (set-diff (all-successors recent g)</a:t>
            </a:r>
          </a:p>
          <a:p>
            <a:r>
              <a:rPr lang="en-US" dirty="0"/>
              <a:t>                        next-reached)))</a:t>
            </a:r>
          </a:p>
          <a:p>
            <a:r>
              <a:rPr lang="en-US" dirty="0"/>
              <a:t>         (reachable-from? next-reached next-recent </a:t>
            </a:r>
            <a:r>
              <a:rPr lang="en-US" dirty="0" err="1"/>
              <a:t>tgt</a:t>
            </a:r>
            <a:r>
              <a:rPr lang="en-US" dirty="0"/>
              <a:t> g))]))</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36</a:t>
            </a:fld>
            <a:endParaRPr lang="en-US"/>
          </a:p>
        </p:txBody>
      </p:sp>
    </p:spTree>
    <p:extLst>
      <p:ext uri="{BB962C8B-B14F-4D97-AF65-F5344CB8AC3E}">
        <p14:creationId xmlns:p14="http://schemas.microsoft.com/office/powerpoint/2010/main" val="2897841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Correctness Reasoning</a:t>
            </a:r>
          </a:p>
        </p:txBody>
      </p:sp>
      <p:sp>
        <p:nvSpPr>
          <p:cNvPr id="6" name="Content Placeholder 5"/>
          <p:cNvSpPr>
            <a:spLocks noGrp="1"/>
          </p:cNvSpPr>
          <p:nvPr>
            <p:ph idx="1"/>
          </p:nvPr>
        </p:nvSpPr>
        <p:spPr/>
        <p:txBody>
          <a:bodyPr>
            <a:noAutofit/>
          </a:bodyPr>
          <a:lstStyle/>
          <a:p>
            <a:r>
              <a:rPr lang="en-US" sz="2200" dirty="0"/>
              <a:t>If the invariant is true and </a:t>
            </a:r>
            <a:r>
              <a:rPr lang="en-US" sz="2200" b="1" dirty="0" err="1"/>
              <a:t>tgt</a:t>
            </a:r>
            <a:r>
              <a:rPr lang="en-US" sz="2200" dirty="0"/>
              <a:t> is in </a:t>
            </a:r>
            <a:r>
              <a:rPr lang="en-US" sz="2200" b="1" dirty="0"/>
              <a:t>recent</a:t>
            </a:r>
            <a:r>
              <a:rPr lang="en-US" sz="2200" dirty="0"/>
              <a:t>, then </a:t>
            </a:r>
            <a:r>
              <a:rPr lang="en-US" sz="2200" b="1" dirty="0" err="1"/>
              <a:t>tgt</a:t>
            </a:r>
            <a:r>
              <a:rPr lang="en-US" sz="2200" dirty="0"/>
              <a:t> is reachable from </a:t>
            </a:r>
            <a:r>
              <a:rPr lang="en-US" sz="2200" b="1" dirty="0" err="1"/>
              <a:t>src</a:t>
            </a:r>
            <a:r>
              <a:rPr lang="en-US" sz="2200" dirty="0"/>
              <a:t>.  If the invariant is true and </a:t>
            </a:r>
            <a:r>
              <a:rPr lang="en-US" sz="2200" b="1" dirty="0"/>
              <a:t>recent</a:t>
            </a:r>
            <a:r>
              <a:rPr lang="en-US" sz="2200" dirty="0"/>
              <a:t> is empty, then </a:t>
            </a:r>
            <a:r>
              <a:rPr lang="en-US" sz="2200" b="1" dirty="0"/>
              <a:t>reached</a:t>
            </a:r>
            <a:r>
              <a:rPr lang="en-US" sz="2200" dirty="0"/>
              <a:t> consists of all the nodes that are reachable from </a:t>
            </a:r>
            <a:r>
              <a:rPr lang="en-US" sz="2200" dirty="0" err="1"/>
              <a:t>src</a:t>
            </a:r>
            <a:r>
              <a:rPr lang="en-US" sz="2200" dirty="0"/>
              <a:t>.  According to the invariant, </a:t>
            </a:r>
            <a:r>
              <a:rPr lang="en-US" sz="2200" b="1" dirty="0" err="1"/>
              <a:t>tgt</a:t>
            </a:r>
            <a:r>
              <a:rPr lang="en-US" sz="2200" dirty="0"/>
              <a:t> is not in reached, so </a:t>
            </a:r>
            <a:r>
              <a:rPr lang="en-US" sz="2200" b="1" dirty="0" err="1"/>
              <a:t>tgt</a:t>
            </a:r>
            <a:r>
              <a:rPr lang="en-US" sz="2200" dirty="0"/>
              <a:t> is not reachable from </a:t>
            </a:r>
            <a:r>
              <a:rPr lang="en-US" sz="2200" b="1" dirty="0" err="1"/>
              <a:t>src</a:t>
            </a:r>
            <a:r>
              <a:rPr lang="en-US" sz="2200" dirty="0"/>
              <a:t>.</a:t>
            </a:r>
          </a:p>
          <a:p>
            <a:endParaRPr lang="en-US" sz="2200" dirty="0"/>
          </a:p>
          <a:p>
            <a:r>
              <a:rPr lang="en-US" sz="2200" dirty="0"/>
              <a:t>Otherwise, we need to check that the recursive call satisfies the invariant.  Since </a:t>
            </a:r>
            <a:r>
              <a:rPr lang="en-US" sz="2200" b="1" dirty="0"/>
              <a:t>next</a:t>
            </a:r>
            <a:r>
              <a:rPr lang="en-US" sz="2200" dirty="0"/>
              <a:t> and </a:t>
            </a:r>
            <a:r>
              <a:rPr lang="en-US" sz="2200" b="1" dirty="0"/>
              <a:t>reached</a:t>
            </a:r>
            <a:r>
              <a:rPr lang="en-US" sz="2200" dirty="0"/>
              <a:t> are disjoint, then </a:t>
            </a:r>
            <a:r>
              <a:rPr lang="en-US" sz="2200" b="1" dirty="0"/>
              <a:t>(append next reached)</a:t>
            </a:r>
            <a:r>
              <a:rPr lang="en-US" sz="2200" dirty="0"/>
              <a:t> is a set (that is, no duplications), and is the set of nodes reachable from </a:t>
            </a:r>
            <a:r>
              <a:rPr lang="en-US" sz="2200" b="1" dirty="0" err="1"/>
              <a:t>src</a:t>
            </a:r>
            <a:r>
              <a:rPr lang="en-US" sz="2200" dirty="0"/>
              <a:t> in fewer than n+1 steps.  </a:t>
            </a:r>
            <a:r>
              <a:rPr lang="en-US" sz="2200" b="1" dirty="0"/>
              <a:t>next-recent</a:t>
            </a:r>
            <a:r>
              <a:rPr lang="en-US" sz="2200" dirty="0"/>
              <a:t> is exactly the set of nodes reachable from </a:t>
            </a:r>
            <a:r>
              <a:rPr lang="en-US" sz="2200" b="1" dirty="0" err="1"/>
              <a:t>src</a:t>
            </a:r>
            <a:r>
              <a:rPr lang="en-US" sz="2200" dirty="0"/>
              <a:t> in n+1 steps but not in n steps  (because of the </a:t>
            </a:r>
            <a:r>
              <a:rPr lang="en-US" sz="2200" b="1" dirty="0"/>
              <a:t>set-diff</a:t>
            </a:r>
            <a:r>
              <a:rPr lang="en-US" sz="2200" dirty="0"/>
              <a:t>).  Last, </a:t>
            </a:r>
            <a:r>
              <a:rPr lang="en-US" sz="2200" b="1" dirty="0" err="1"/>
              <a:t>tgt</a:t>
            </a:r>
            <a:r>
              <a:rPr lang="en-US" sz="2200" dirty="0"/>
              <a:t> is not in </a:t>
            </a:r>
            <a:r>
              <a:rPr lang="en-US" sz="2200" b="1" dirty="0"/>
              <a:t>reached</a:t>
            </a:r>
            <a:r>
              <a:rPr lang="en-US" sz="2200" dirty="0"/>
              <a:t> or in </a:t>
            </a:r>
            <a:r>
              <a:rPr lang="en-US" sz="2200" b="1" dirty="0"/>
              <a:t>recent</a:t>
            </a:r>
            <a:r>
              <a:rPr lang="en-US" sz="2200" dirty="0"/>
              <a:t>, so it is not in </a:t>
            </a:r>
            <a:r>
              <a:rPr lang="en-US" sz="2200" b="1" dirty="0"/>
              <a:t>next-reached</a:t>
            </a:r>
            <a:r>
              <a:rPr lang="en-US" sz="2200" dirty="0"/>
              <a:t>. So the recursive call to </a:t>
            </a:r>
            <a:r>
              <a:rPr lang="en-US" sz="2200" b="1" dirty="0"/>
              <a:t>reachables1</a:t>
            </a:r>
            <a:r>
              <a:rPr lang="en-US" sz="2200" dirty="0"/>
              <a:t> satisfies the invariant.</a:t>
            </a:r>
          </a:p>
        </p:txBody>
      </p:sp>
      <p:sp>
        <p:nvSpPr>
          <p:cNvPr id="4" name="Slide Number Placeholder 3"/>
          <p:cNvSpPr>
            <a:spLocks noGrp="1"/>
          </p:cNvSpPr>
          <p:nvPr>
            <p:ph type="sldNum" sz="quarter" idx="12"/>
          </p:nvPr>
        </p:nvSpPr>
        <p:spPr/>
        <p:txBody>
          <a:bodyPr/>
          <a:lstStyle/>
          <a:p>
            <a:fld id="{2AF3B5EA-18B6-4040-9F78-6052AF49C681}" type="slidenum">
              <a:rPr lang="en-US" smtClean="0"/>
              <a:t>37</a:t>
            </a:fld>
            <a:endParaRPr lang="en-US"/>
          </a:p>
        </p:txBody>
      </p:sp>
    </p:spTree>
    <p:extLst>
      <p:ext uri="{BB962C8B-B14F-4D97-AF65-F5344CB8AC3E}">
        <p14:creationId xmlns:p14="http://schemas.microsoft.com/office/powerpoint/2010/main" val="264141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Termination Reasoning</a:t>
            </a:r>
          </a:p>
        </p:txBody>
      </p:sp>
      <p:sp>
        <p:nvSpPr>
          <p:cNvPr id="3" name="Content Placeholder 2"/>
          <p:cNvSpPr>
            <a:spLocks noGrp="1"/>
          </p:cNvSpPr>
          <p:nvPr>
            <p:ph idx="1"/>
          </p:nvPr>
        </p:nvSpPr>
        <p:spPr/>
        <p:txBody>
          <a:bodyPr/>
          <a:lstStyle/>
          <a:p>
            <a:r>
              <a:rPr lang="en-US" dirty="0"/>
              <a:t>If the invariant is true, then </a:t>
            </a:r>
            <a:r>
              <a:rPr lang="en-US" b="1" dirty="0"/>
              <a:t>recent</a:t>
            </a:r>
            <a:r>
              <a:rPr lang="en-US" dirty="0"/>
              <a:t> is non-empty, so at the recursive call the number of nodes </a:t>
            </a:r>
            <a:r>
              <a:rPr lang="en-US" i="1" dirty="0"/>
              <a:t>not</a:t>
            </a:r>
            <a:r>
              <a:rPr lang="en-US" dirty="0"/>
              <a:t> in </a:t>
            </a:r>
            <a:r>
              <a:rPr lang="en-US" b="1" dirty="0"/>
              <a:t>reached</a:t>
            </a:r>
            <a:r>
              <a:rPr lang="en-US" dirty="0"/>
              <a:t> is smaller.</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38</a:t>
            </a:fld>
            <a:endParaRPr lang="en-US"/>
          </a:p>
        </p:txBody>
      </p:sp>
    </p:spTree>
    <p:extLst>
      <p:ext uri="{BB962C8B-B14F-4D97-AF65-F5344CB8AC3E}">
        <p14:creationId xmlns:p14="http://schemas.microsoft.com/office/powerpoint/2010/main" val="25454320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Another topic: changing the data representation</a:t>
            </a:r>
          </a:p>
        </p:txBody>
      </p:sp>
      <p:sp>
        <p:nvSpPr>
          <p:cNvPr id="3" name="Content Placeholder 2"/>
          <p:cNvSpPr>
            <a:spLocks noGrp="1"/>
          </p:cNvSpPr>
          <p:nvPr>
            <p:ph idx="1"/>
          </p:nvPr>
        </p:nvSpPr>
        <p:spPr/>
        <p:txBody>
          <a:bodyPr>
            <a:normAutofit/>
          </a:bodyPr>
          <a:lstStyle/>
          <a:p>
            <a:r>
              <a:rPr lang="en-US" sz="2000" dirty="0"/>
              <a:t>;; </a:t>
            </a:r>
            <a:r>
              <a:rPr lang="en-US" sz="2000" dirty="0" err="1"/>
              <a:t>reachables</a:t>
            </a:r>
            <a:r>
              <a:rPr lang="en-US" sz="2000" dirty="0"/>
              <a:t>: </a:t>
            </a:r>
            <a:r>
              <a:rPr lang="en-US" sz="2000" dirty="0" err="1"/>
              <a:t>SetOfNode</a:t>
            </a:r>
            <a:r>
              <a:rPr lang="en-US" sz="2000" dirty="0"/>
              <a:t> Graph -&gt; </a:t>
            </a:r>
            <a:r>
              <a:rPr lang="en-US" sz="2000" dirty="0" err="1"/>
              <a:t>SetOfNode</a:t>
            </a:r>
            <a:endParaRPr lang="en-US" sz="2000" dirty="0"/>
          </a:p>
          <a:p>
            <a:r>
              <a:rPr lang="en-US" sz="2000" dirty="0"/>
              <a:t>(define (</a:t>
            </a:r>
            <a:r>
              <a:rPr lang="en-US" sz="2000" dirty="0" err="1"/>
              <a:t>reachables</a:t>
            </a:r>
            <a:r>
              <a:rPr lang="en-US" sz="2000" dirty="0"/>
              <a:t> reached g)</a:t>
            </a:r>
          </a:p>
          <a:p>
            <a:r>
              <a:rPr lang="en-US" sz="2000" dirty="0"/>
              <a:t>  (local</a:t>
            </a:r>
          </a:p>
          <a:p>
            <a:r>
              <a:rPr lang="en-US" sz="2000" dirty="0"/>
              <a:t>    ((define candidates (all-successors reached g)))</a:t>
            </a:r>
          </a:p>
          <a:p>
            <a:r>
              <a:rPr lang="en-US" sz="2000" dirty="0"/>
              <a:t>    (cond</a:t>
            </a:r>
          </a:p>
          <a:p>
            <a:r>
              <a:rPr lang="en-US" sz="2000" dirty="0"/>
              <a:t>      [(subset? candidates reached) reached]</a:t>
            </a:r>
          </a:p>
          <a:p>
            <a:r>
              <a:rPr lang="en-US" sz="2000" dirty="0"/>
              <a:t>      [else (</a:t>
            </a:r>
            <a:r>
              <a:rPr lang="en-US" sz="2000" dirty="0" err="1"/>
              <a:t>reachables</a:t>
            </a:r>
            <a:endParaRPr lang="en-US" sz="2000" dirty="0"/>
          </a:p>
          <a:p>
            <a:r>
              <a:rPr lang="en-US" sz="2000" dirty="0"/>
              <a:t>              (set-union candidates reached)</a:t>
            </a:r>
          </a:p>
          <a:p>
            <a:r>
              <a:rPr lang="en-US" sz="2000" dirty="0"/>
              <a:t>              g)])))</a:t>
            </a:r>
          </a:p>
        </p:txBody>
      </p:sp>
      <p:sp>
        <p:nvSpPr>
          <p:cNvPr id="7" name="Slide Number Placeholder 6"/>
          <p:cNvSpPr>
            <a:spLocks noGrp="1"/>
          </p:cNvSpPr>
          <p:nvPr>
            <p:ph type="sldNum" sz="quarter" idx="12"/>
          </p:nvPr>
        </p:nvSpPr>
        <p:spPr/>
        <p:txBody>
          <a:bodyPr/>
          <a:lstStyle/>
          <a:p>
            <a:fld id="{9F4492BD-6A9C-48FC-AC76-0B4FE11194A1}" type="slidenum">
              <a:rPr lang="en-US" smtClean="0"/>
              <a:pPr/>
              <a:t>39</a:t>
            </a:fld>
            <a:endParaRPr lang="en-US"/>
          </a:p>
        </p:txBody>
      </p:sp>
      <p:sp>
        <p:nvSpPr>
          <p:cNvPr id="9" name="TextBox 8"/>
          <p:cNvSpPr txBox="1"/>
          <p:nvPr/>
        </p:nvSpPr>
        <p:spPr>
          <a:xfrm>
            <a:off x="4684643" y="5105400"/>
            <a:ext cx="4038600" cy="685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Notice that the only thing we do with graph is to pass it to all-successors.</a:t>
            </a:r>
          </a:p>
        </p:txBody>
      </p:sp>
      <p:cxnSp>
        <p:nvCxnSpPr>
          <p:cNvPr id="11" name="Straight Arrow Connector 10"/>
          <p:cNvCxnSpPr>
            <a:stCxn id="9" idx="0"/>
          </p:cNvCxnSpPr>
          <p:nvPr/>
        </p:nvCxnSpPr>
        <p:spPr>
          <a:xfrm flipV="1">
            <a:off x="6703943" y="3048000"/>
            <a:ext cx="535057" cy="2057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770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Warning: this is a hard lesson</a:t>
            </a:r>
          </a:p>
        </p:txBody>
      </p:sp>
      <p:sp>
        <p:nvSpPr>
          <p:cNvPr id="3" name="Content Placeholder 2"/>
          <p:cNvSpPr>
            <a:spLocks noGrp="1"/>
          </p:cNvSpPr>
          <p:nvPr>
            <p:ph idx="1"/>
          </p:nvPr>
        </p:nvSpPr>
        <p:spPr/>
        <p:txBody>
          <a:bodyPr>
            <a:normAutofit fontScale="77500" lnSpcReduction="20000"/>
          </a:bodyPr>
          <a:lstStyle/>
          <a:p>
            <a:r>
              <a:rPr lang="en-US" dirty="0"/>
              <a:t>This lesson unifies a number of really important concepts.</a:t>
            </a:r>
          </a:p>
          <a:p>
            <a:r>
              <a:rPr lang="en-US" dirty="0"/>
              <a:t>It deals with graphs, which you should have seen before.  If you haven't, go find a discrete structures book and read about them.</a:t>
            </a:r>
          </a:p>
          <a:p>
            <a:r>
              <a:rPr lang="en-US" dirty="0"/>
              <a:t>It introduces a kind of halting measure that we haven't seen before ("the number of things that aren't there")</a:t>
            </a:r>
          </a:p>
          <a:p>
            <a:r>
              <a:rPr lang="en-US" dirty="0"/>
              <a:t>It uses invariants in a much deeper way than we've seen before.</a:t>
            </a:r>
          </a:p>
          <a:p>
            <a:r>
              <a:rPr lang="en-US" dirty="0"/>
              <a:t>So sit down, print out this lesson so you can write on it, and study it carefully.  You will find it well worth the effort.</a:t>
            </a:r>
          </a:p>
          <a:p>
            <a:r>
              <a:rPr lang="en-US" dirty="0"/>
              <a:t>If you don't have questions after you've read this lesson, then you haven't read it closely enough.</a:t>
            </a:r>
          </a:p>
        </p:txBody>
      </p:sp>
      <p:sp>
        <p:nvSpPr>
          <p:cNvPr id="4" name="Slide Number Placeholder 3"/>
          <p:cNvSpPr>
            <a:spLocks noGrp="1"/>
          </p:cNvSpPr>
          <p:nvPr>
            <p:ph type="sldNum" sz="quarter" idx="12"/>
          </p:nvPr>
        </p:nvSpPr>
        <p:spPr/>
        <p:txBody>
          <a:bodyPr/>
          <a:lstStyle/>
          <a:p>
            <a:fld id="{2AF3B5EA-18B6-4040-9F78-6052AF49C681}" type="slidenum">
              <a:rPr lang="en-US" smtClean="0"/>
              <a:t>4</a:t>
            </a:fld>
            <a:endParaRPr lang="en-US"/>
          </a:p>
        </p:txBody>
      </p:sp>
    </p:spTree>
    <p:extLst>
      <p:ext uri="{BB962C8B-B14F-4D97-AF65-F5344CB8AC3E}">
        <p14:creationId xmlns:p14="http://schemas.microsoft.com/office/powerpoint/2010/main" val="3188403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 let’s represent the graph by its </a:t>
            </a:r>
            <a:r>
              <a:rPr lang="en-US" b="1" dirty="0"/>
              <a:t>all-successors</a:t>
            </a:r>
            <a:r>
              <a:rPr lang="en-US" dirty="0"/>
              <a:t> function</a:t>
            </a:r>
          </a:p>
        </p:txBody>
      </p:sp>
      <p:sp>
        <p:nvSpPr>
          <p:cNvPr id="3" name="Content Placeholder 2"/>
          <p:cNvSpPr>
            <a:spLocks noGrp="1"/>
          </p:cNvSpPr>
          <p:nvPr>
            <p:ph idx="1"/>
          </p:nvPr>
        </p:nvSpPr>
        <p:spPr/>
        <p:txBody>
          <a:bodyPr>
            <a:normAutofit/>
          </a:bodyPr>
          <a:lstStyle/>
          <a:p>
            <a:r>
              <a:rPr lang="en-US" sz="2000" dirty="0"/>
              <a:t>;; </a:t>
            </a:r>
            <a:r>
              <a:rPr lang="en-US" sz="2000" dirty="0" err="1"/>
              <a:t>reachables</a:t>
            </a:r>
            <a:r>
              <a:rPr lang="en-US" sz="2000" dirty="0"/>
              <a:t>: </a:t>
            </a:r>
            <a:r>
              <a:rPr lang="en-US" sz="2000" dirty="0" err="1"/>
              <a:t>SetOfNode</a:t>
            </a:r>
            <a:r>
              <a:rPr lang="en-US" sz="2000" dirty="0"/>
              <a:t> (</a:t>
            </a:r>
            <a:r>
              <a:rPr lang="en-US" sz="2000" dirty="0" err="1"/>
              <a:t>SetOfNode</a:t>
            </a:r>
            <a:r>
              <a:rPr lang="en-US" sz="2000" dirty="0"/>
              <a:t> -&gt; </a:t>
            </a:r>
            <a:r>
              <a:rPr lang="en-US" sz="2000" dirty="0" err="1"/>
              <a:t>SetOfNode</a:t>
            </a:r>
            <a:r>
              <a:rPr lang="en-US" sz="2000" dirty="0"/>
              <a:t>) </a:t>
            </a:r>
          </a:p>
          <a:p>
            <a:r>
              <a:rPr lang="en-US" sz="2000" dirty="0"/>
              <a:t>;;             -&gt; </a:t>
            </a:r>
            <a:r>
              <a:rPr lang="en-US" sz="2000" dirty="0" err="1"/>
              <a:t>SetOfNode</a:t>
            </a:r>
            <a:endParaRPr lang="en-US" sz="2000" dirty="0"/>
          </a:p>
          <a:p>
            <a:r>
              <a:rPr lang="en-US" sz="2000" dirty="0"/>
              <a:t>(define (</a:t>
            </a:r>
            <a:r>
              <a:rPr lang="en-US" sz="2000" dirty="0" err="1"/>
              <a:t>reachables</a:t>
            </a:r>
            <a:r>
              <a:rPr lang="en-US" sz="2000" dirty="0"/>
              <a:t> nodes all-successors-</a:t>
            </a:r>
            <a:r>
              <a:rPr lang="en-US" sz="2000" dirty="0" err="1"/>
              <a:t>fn</a:t>
            </a:r>
            <a:r>
              <a:rPr lang="en-US" sz="2000" dirty="0"/>
              <a:t>)</a:t>
            </a:r>
          </a:p>
          <a:p>
            <a:r>
              <a:rPr lang="en-US" sz="2000" dirty="0"/>
              <a:t>  (local</a:t>
            </a:r>
          </a:p>
          <a:p>
            <a:r>
              <a:rPr lang="en-US" sz="2000" dirty="0"/>
              <a:t>    ((define candidates (all-successors-</a:t>
            </a:r>
            <a:r>
              <a:rPr lang="en-US" sz="2000" dirty="0" err="1"/>
              <a:t>fn</a:t>
            </a:r>
            <a:r>
              <a:rPr lang="en-US" sz="2000" dirty="0"/>
              <a:t> nodes)))</a:t>
            </a:r>
          </a:p>
          <a:p>
            <a:r>
              <a:rPr lang="en-US" sz="2000" dirty="0"/>
              <a:t>    (</a:t>
            </a:r>
            <a:r>
              <a:rPr lang="en-US" sz="2000" dirty="0" err="1"/>
              <a:t>cond</a:t>
            </a:r>
            <a:endParaRPr lang="en-US" sz="2000" dirty="0"/>
          </a:p>
          <a:p>
            <a:r>
              <a:rPr lang="en-US" sz="2000" dirty="0"/>
              <a:t>      [(subset? candidates nodes) nodes]</a:t>
            </a:r>
          </a:p>
          <a:p>
            <a:r>
              <a:rPr lang="en-US" sz="2000" dirty="0"/>
              <a:t>      [else (</a:t>
            </a:r>
            <a:r>
              <a:rPr lang="en-US" sz="2000" dirty="0" err="1"/>
              <a:t>reachables</a:t>
            </a:r>
            <a:endParaRPr lang="en-US" sz="2000" dirty="0"/>
          </a:p>
          <a:p>
            <a:r>
              <a:rPr lang="en-US" sz="2000" dirty="0"/>
              <a:t>              (set-union candidates nodes)</a:t>
            </a:r>
          </a:p>
          <a:p>
            <a:r>
              <a:rPr lang="en-US" sz="2000" dirty="0"/>
              <a:t>              all-successors-</a:t>
            </a:r>
            <a:r>
              <a:rPr lang="en-US" sz="2000" dirty="0" err="1"/>
              <a:t>fn</a:t>
            </a:r>
            <a:r>
              <a:rPr lang="en-US" sz="2000" dirty="0"/>
              <a:t>)])))</a:t>
            </a:r>
          </a:p>
          <a:p>
            <a:endParaRPr lang="en-US" sz="2000" dirty="0"/>
          </a:p>
        </p:txBody>
      </p:sp>
      <p:sp>
        <p:nvSpPr>
          <p:cNvPr id="7" name="Slide Number Placeholder 6"/>
          <p:cNvSpPr>
            <a:spLocks noGrp="1"/>
          </p:cNvSpPr>
          <p:nvPr>
            <p:ph type="sldNum" sz="quarter" idx="12"/>
          </p:nvPr>
        </p:nvSpPr>
        <p:spPr/>
        <p:txBody>
          <a:bodyPr/>
          <a:lstStyle/>
          <a:p>
            <a:fld id="{9F4492BD-6A9C-48FC-AC76-0B4FE11194A1}" type="slidenum">
              <a:rPr lang="en-US" smtClean="0"/>
              <a:pPr/>
              <a:t>40</a:t>
            </a:fld>
            <a:endParaRPr lang="en-US"/>
          </a:p>
        </p:txBody>
      </p:sp>
      <p:sp>
        <p:nvSpPr>
          <p:cNvPr id="4" name="Rectangle 3"/>
          <p:cNvSpPr/>
          <p:nvPr/>
        </p:nvSpPr>
        <p:spPr>
          <a:xfrm>
            <a:off x="6553200" y="3810001"/>
            <a:ext cx="2133600" cy="129539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Instead of passing in the graph, we'll pass in its </a:t>
            </a:r>
            <a:r>
              <a:rPr lang="en-US" b="1" dirty="0">
                <a:solidFill>
                  <a:schemeClr val="tx1"/>
                </a:solidFill>
              </a:rPr>
              <a:t>all-successors</a:t>
            </a:r>
            <a:r>
              <a:rPr lang="en-US" dirty="0">
                <a:solidFill>
                  <a:schemeClr val="tx1"/>
                </a:solidFill>
              </a:rPr>
              <a:t> function.</a:t>
            </a:r>
          </a:p>
        </p:txBody>
      </p:sp>
    </p:spTree>
    <p:extLst>
      <p:ext uri="{BB962C8B-B14F-4D97-AF65-F5344CB8AC3E}">
        <p14:creationId xmlns:p14="http://schemas.microsoft.com/office/powerpoint/2010/main" val="35591389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you build an </a:t>
            </a:r>
            <a:r>
              <a:rPr lang="en-US" b="1" dirty="0"/>
              <a:t>all-successors-</a:t>
            </a:r>
            <a:r>
              <a:rPr lang="en-US" b="1" dirty="0" err="1"/>
              <a:t>fn</a:t>
            </a:r>
            <a:r>
              <a:rPr lang="en-US" dirty="0"/>
              <a:t>?</a:t>
            </a:r>
          </a:p>
        </p:txBody>
      </p:sp>
      <p:sp>
        <p:nvSpPr>
          <p:cNvPr id="3" name="Content Placeholder 2"/>
          <p:cNvSpPr>
            <a:spLocks noGrp="1"/>
          </p:cNvSpPr>
          <p:nvPr>
            <p:ph idx="1"/>
          </p:nvPr>
        </p:nvSpPr>
        <p:spPr/>
        <p:txBody>
          <a:bodyPr>
            <a:normAutofit/>
          </a:bodyPr>
          <a:lstStyle/>
          <a:p>
            <a:r>
              <a:rPr lang="en-US" sz="2000" dirty="0"/>
              <a:t>;; You could do it from a data structure:</a:t>
            </a:r>
          </a:p>
          <a:p>
            <a:endParaRPr lang="en-US" sz="2000" dirty="0"/>
          </a:p>
          <a:p>
            <a:r>
              <a:rPr lang="en-US" sz="2000" dirty="0"/>
              <a:t>;; Graph -&gt; (</a:t>
            </a:r>
            <a:r>
              <a:rPr lang="en-US" sz="2000" dirty="0" err="1"/>
              <a:t>SetOfNode</a:t>
            </a:r>
            <a:r>
              <a:rPr lang="en-US" sz="2000" dirty="0"/>
              <a:t> -&gt; </a:t>
            </a:r>
            <a:r>
              <a:rPr lang="en-US" sz="2000" dirty="0" err="1"/>
              <a:t>SetOfNode</a:t>
            </a:r>
            <a:r>
              <a:rPr lang="en-US" sz="2000" dirty="0"/>
              <a:t>)</a:t>
            </a:r>
          </a:p>
          <a:p>
            <a:r>
              <a:rPr lang="en-US" sz="2000" dirty="0"/>
              <a:t>(define </a:t>
            </a:r>
            <a:r>
              <a:rPr lang="en-US" sz="2000"/>
              <a:t>(make-all-successors-</a:t>
            </a:r>
            <a:r>
              <a:rPr lang="en-US" sz="2000" dirty="0" err="1"/>
              <a:t>fn</a:t>
            </a:r>
            <a:r>
              <a:rPr lang="en-US" sz="2000" dirty="0"/>
              <a:t> g)</a:t>
            </a:r>
          </a:p>
          <a:p>
            <a:r>
              <a:rPr lang="en-US" sz="2000" dirty="0"/>
              <a:t>  (lambda (nodes)</a:t>
            </a:r>
          </a:p>
          <a:p>
            <a:r>
              <a:rPr lang="en-US" sz="2000" dirty="0"/>
              <a:t>    (all-successors nodes g)))</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41</a:t>
            </a:fld>
            <a:endParaRPr lang="en-US"/>
          </a:p>
        </p:txBody>
      </p:sp>
    </p:spTree>
    <p:extLst>
      <p:ext uri="{BB962C8B-B14F-4D97-AF65-F5344CB8AC3E}">
        <p14:creationId xmlns:p14="http://schemas.microsoft.com/office/powerpoint/2010/main" val="1072755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Or you could avoid building the data structure entirely</a:t>
            </a:r>
          </a:p>
        </p:txBody>
      </p:sp>
      <p:sp>
        <p:nvSpPr>
          <p:cNvPr id="5" name="Content Placeholder 4"/>
          <p:cNvSpPr>
            <a:spLocks noGrp="1"/>
          </p:cNvSpPr>
          <p:nvPr>
            <p:ph idx="1"/>
          </p:nvPr>
        </p:nvSpPr>
        <p:spPr/>
        <p:txBody>
          <a:bodyPr/>
          <a:lstStyle/>
          <a:p>
            <a:r>
              <a:rPr lang="en-US" dirty="0"/>
              <a:t>Just define a successors function from scratch, and then define all-successors using a HOF.</a:t>
            </a:r>
          </a:p>
          <a:p>
            <a:r>
              <a:rPr lang="en-US" dirty="0"/>
              <a:t>Good thing to do if your graph is very large– e.g. Rubik’s cube.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42</a:t>
            </a:fld>
            <a:endParaRPr lang="en-US"/>
          </a:p>
        </p:txBody>
      </p:sp>
    </p:spTree>
    <p:extLst>
      <p:ext uri="{BB962C8B-B14F-4D97-AF65-F5344CB8AC3E}">
        <p14:creationId xmlns:p14="http://schemas.microsoft.com/office/powerpoint/2010/main" val="17623129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of an “implicit graph”</a:t>
            </a:r>
          </a:p>
        </p:txBody>
      </p:sp>
      <p:sp>
        <p:nvSpPr>
          <p:cNvPr id="6" name="Content Placeholder 5"/>
          <p:cNvSpPr>
            <a:spLocks noGrp="1"/>
          </p:cNvSpPr>
          <p:nvPr>
            <p:ph idx="1"/>
          </p:nvPr>
        </p:nvSpPr>
        <p:spPr/>
        <p:txBody>
          <a:bodyPr>
            <a:normAutofit/>
          </a:bodyPr>
          <a:lstStyle/>
          <a:p>
            <a:r>
              <a:rPr lang="en-US" sz="1800" dirty="0"/>
              <a:t>;; </a:t>
            </a:r>
            <a:r>
              <a:rPr lang="en-US" sz="1800" dirty="0" err="1"/>
              <a:t>Int</a:t>
            </a:r>
            <a:r>
              <a:rPr lang="en-US" sz="1800" dirty="0"/>
              <a:t> -&gt; </a:t>
            </a:r>
            <a:r>
              <a:rPr lang="en-US" sz="1800" dirty="0" err="1"/>
              <a:t>SetOfInt</a:t>
            </a:r>
            <a:endParaRPr lang="en-US" sz="1800" dirty="0"/>
          </a:p>
          <a:p>
            <a:r>
              <a:rPr lang="en-US" sz="1800" dirty="0"/>
              <a:t>;; GIVEN: an integer</a:t>
            </a:r>
          </a:p>
          <a:p>
            <a:r>
              <a:rPr lang="en-US" sz="1800" dirty="0"/>
              <a:t>;; RETURNS: the list of its successors in the implicit graph.</a:t>
            </a:r>
          </a:p>
          <a:p>
            <a:r>
              <a:rPr lang="en-US" sz="1800" dirty="0"/>
              <a:t>;; For this graph, this is always a set (no repetitions)</a:t>
            </a:r>
          </a:p>
          <a:p>
            <a:r>
              <a:rPr lang="en-US" sz="1800" dirty="0"/>
              <a:t>(define (successors1 n)</a:t>
            </a:r>
          </a:p>
          <a:p>
            <a:r>
              <a:rPr lang="en-US" sz="1800" dirty="0"/>
              <a:t>  (if (&lt;= n 0) </a:t>
            </a:r>
          </a:p>
          <a:p>
            <a:r>
              <a:rPr lang="en-US" sz="1800" dirty="0"/>
              <a:t>      empty</a:t>
            </a:r>
          </a:p>
          <a:p>
            <a:r>
              <a:rPr lang="en-US" sz="1800" dirty="0"/>
              <a:t>      (local</a:t>
            </a:r>
          </a:p>
          <a:p>
            <a:r>
              <a:rPr lang="en-US" sz="1800" dirty="0"/>
              <a:t>        ((define n1 (quotient n 3)))</a:t>
            </a:r>
          </a:p>
          <a:p>
            <a:r>
              <a:rPr lang="en-US" sz="1800" dirty="0"/>
              <a:t>        (list n1 (+ n1 5)))))</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43</a:t>
            </a:fld>
            <a:endParaRPr lang="en-US"/>
          </a:p>
        </p:txBody>
      </p:sp>
      <p:sp>
        <p:nvSpPr>
          <p:cNvPr id="41" name="TextBox 40"/>
          <p:cNvSpPr txBox="1"/>
          <p:nvPr/>
        </p:nvSpPr>
        <p:spPr>
          <a:xfrm>
            <a:off x="5579024" y="3105169"/>
            <a:ext cx="2181479" cy="384324"/>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sz="1400" dirty="0"/>
              <a:t>A portion of this graph….</a:t>
            </a:r>
          </a:p>
        </p:txBody>
      </p:sp>
      <p:sp>
        <p:nvSpPr>
          <p:cNvPr id="42" name="TextBox 41"/>
          <p:cNvSpPr txBox="1"/>
          <p:nvPr/>
        </p:nvSpPr>
        <p:spPr>
          <a:xfrm>
            <a:off x="685800" y="5486400"/>
            <a:ext cx="4191000" cy="5334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dirty="0"/>
              <a:t>From Examples/08-8-implicit-graphs.rkt</a:t>
            </a:r>
          </a:p>
        </p:txBody>
      </p:sp>
      <p:grpSp>
        <p:nvGrpSpPr>
          <p:cNvPr id="61" name="Group 60"/>
          <p:cNvGrpSpPr/>
          <p:nvPr/>
        </p:nvGrpSpPr>
        <p:grpSpPr>
          <a:xfrm>
            <a:off x="5390810" y="3429000"/>
            <a:ext cx="2898825" cy="3109912"/>
            <a:chOff x="3733800" y="1651328"/>
            <a:chExt cx="4555836" cy="4887584"/>
          </a:xfrm>
        </p:grpSpPr>
        <p:grpSp>
          <p:nvGrpSpPr>
            <p:cNvPr id="62" name="Group 61"/>
            <p:cNvGrpSpPr/>
            <p:nvPr/>
          </p:nvGrpSpPr>
          <p:grpSpPr>
            <a:xfrm>
              <a:off x="3733800" y="1651328"/>
              <a:ext cx="4555836" cy="4887584"/>
              <a:chOff x="3732234" y="1651577"/>
              <a:chExt cx="4555836" cy="4887584"/>
            </a:xfrm>
          </p:grpSpPr>
          <p:grpSp>
            <p:nvGrpSpPr>
              <p:cNvPr id="65" name="Group 64"/>
              <p:cNvGrpSpPr/>
              <p:nvPr/>
            </p:nvGrpSpPr>
            <p:grpSpPr>
              <a:xfrm>
                <a:off x="3732234" y="1678242"/>
                <a:ext cx="3934079" cy="3832287"/>
                <a:chOff x="2895600" y="914400"/>
                <a:chExt cx="4362959" cy="4724400"/>
              </a:xfrm>
            </p:grpSpPr>
            <p:sp>
              <p:nvSpPr>
                <p:cNvPr id="67" name="Oval 66"/>
                <p:cNvSpPr/>
                <p:nvPr/>
              </p:nvSpPr>
              <p:spPr>
                <a:xfrm>
                  <a:off x="4474029" y="4648200"/>
                  <a:ext cx="990600" cy="990600"/>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5</a:t>
                  </a:r>
                </a:p>
              </p:txBody>
            </p:sp>
            <p:sp>
              <p:nvSpPr>
                <p:cNvPr id="68" name="Oval 67"/>
                <p:cNvSpPr/>
                <p:nvPr/>
              </p:nvSpPr>
              <p:spPr>
                <a:xfrm>
                  <a:off x="2895600" y="4648200"/>
                  <a:ext cx="990600" cy="990600"/>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0</a:t>
                  </a:r>
                </a:p>
              </p:txBody>
            </p:sp>
            <p:sp>
              <p:nvSpPr>
                <p:cNvPr id="69" name="Oval 68"/>
                <p:cNvSpPr/>
                <p:nvPr/>
              </p:nvSpPr>
              <p:spPr>
                <a:xfrm>
                  <a:off x="5366658" y="3064328"/>
                  <a:ext cx="990600" cy="990600"/>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7</a:t>
                  </a:r>
                </a:p>
              </p:txBody>
            </p:sp>
            <p:sp>
              <p:nvSpPr>
                <p:cNvPr id="70" name="Oval 69"/>
                <p:cNvSpPr/>
                <p:nvPr/>
              </p:nvSpPr>
              <p:spPr>
                <a:xfrm>
                  <a:off x="3810000" y="3080657"/>
                  <a:ext cx="990600" cy="990600"/>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2</a:t>
                  </a:r>
                </a:p>
              </p:txBody>
            </p:sp>
            <p:sp>
              <p:nvSpPr>
                <p:cNvPr id="71" name="Oval 70"/>
                <p:cNvSpPr/>
                <p:nvPr/>
              </p:nvSpPr>
              <p:spPr>
                <a:xfrm>
                  <a:off x="4495800" y="1366157"/>
                  <a:ext cx="990600" cy="990600"/>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6</a:t>
                  </a:r>
                </a:p>
              </p:txBody>
            </p:sp>
            <p:sp>
              <p:nvSpPr>
                <p:cNvPr id="72" name="Oval 71"/>
                <p:cNvSpPr/>
                <p:nvPr/>
              </p:nvSpPr>
              <p:spPr>
                <a:xfrm>
                  <a:off x="5923718" y="4648200"/>
                  <a:ext cx="990600" cy="990600"/>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1</a:t>
                  </a:r>
                </a:p>
              </p:txBody>
            </p:sp>
            <p:cxnSp>
              <p:nvCxnSpPr>
                <p:cNvPr id="73" name="Straight Arrow Connector 72"/>
                <p:cNvCxnSpPr>
                  <a:stCxn id="71" idx="3"/>
                  <a:endCxn id="70" idx="0"/>
                </p:cNvCxnSpPr>
                <p:nvPr/>
              </p:nvCxnSpPr>
              <p:spPr>
                <a:xfrm flipH="1">
                  <a:off x="4305300" y="2211687"/>
                  <a:ext cx="335570" cy="8689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71" idx="5"/>
                  <a:endCxn id="69" idx="0"/>
                </p:cNvCxnSpPr>
                <p:nvPr/>
              </p:nvCxnSpPr>
              <p:spPr>
                <a:xfrm>
                  <a:off x="5341330" y="2211687"/>
                  <a:ext cx="520628" cy="8526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0" idx="3"/>
                  <a:endCxn id="68" idx="0"/>
                </p:cNvCxnSpPr>
                <p:nvPr/>
              </p:nvCxnSpPr>
              <p:spPr>
                <a:xfrm flipH="1">
                  <a:off x="3390900" y="3926187"/>
                  <a:ext cx="564170" cy="7220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70" idx="5"/>
                  <a:endCxn id="67" idx="0"/>
                </p:cNvCxnSpPr>
                <p:nvPr/>
              </p:nvCxnSpPr>
              <p:spPr>
                <a:xfrm>
                  <a:off x="4655530" y="3926187"/>
                  <a:ext cx="313799" cy="7220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69" idx="2"/>
                  <a:endCxn id="70" idx="6"/>
                </p:cNvCxnSpPr>
                <p:nvPr/>
              </p:nvCxnSpPr>
              <p:spPr>
                <a:xfrm flipH="1">
                  <a:off x="4800600" y="3559628"/>
                  <a:ext cx="566058" cy="1633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Freeform 77"/>
                <p:cNvSpPr/>
                <p:nvPr/>
              </p:nvSpPr>
              <p:spPr>
                <a:xfrm>
                  <a:off x="6162893" y="2779085"/>
                  <a:ext cx="869161" cy="1210871"/>
                </a:xfrm>
                <a:custGeom>
                  <a:avLst/>
                  <a:gdLst>
                    <a:gd name="connsiteX0" fmla="*/ 76200 w 1046371"/>
                    <a:gd name="connsiteY0" fmla="*/ 1067310 h 1319660"/>
                    <a:gd name="connsiteX1" fmla="*/ 402771 w 1046371"/>
                    <a:gd name="connsiteY1" fmla="*/ 1306796 h 1319660"/>
                    <a:gd name="connsiteX2" fmla="*/ 1045028 w 1046371"/>
                    <a:gd name="connsiteY2" fmla="*/ 718968 h 1319660"/>
                    <a:gd name="connsiteX3" fmla="*/ 555171 w 1046371"/>
                    <a:gd name="connsiteY3" fmla="*/ 11396 h 1319660"/>
                    <a:gd name="connsiteX4" fmla="*/ 0 w 1046371"/>
                    <a:gd name="connsiteY4" fmla="*/ 348853 h 1319660"/>
                    <a:gd name="connsiteX0" fmla="*/ 125496 w 1095667"/>
                    <a:gd name="connsiteY0" fmla="*/ 1065820 h 1318170"/>
                    <a:gd name="connsiteX1" fmla="*/ 452067 w 1095667"/>
                    <a:gd name="connsiteY1" fmla="*/ 1305306 h 1318170"/>
                    <a:gd name="connsiteX2" fmla="*/ 1094324 w 1095667"/>
                    <a:gd name="connsiteY2" fmla="*/ 717478 h 1318170"/>
                    <a:gd name="connsiteX3" fmla="*/ 604467 w 1095667"/>
                    <a:gd name="connsiteY3" fmla="*/ 9906 h 1318170"/>
                    <a:gd name="connsiteX4" fmla="*/ 0 w 1095667"/>
                    <a:gd name="connsiteY4" fmla="*/ 386504 h 1318170"/>
                    <a:gd name="connsiteX0" fmla="*/ 125496 w 872463"/>
                    <a:gd name="connsiteY0" fmla="*/ 1065819 h 1321681"/>
                    <a:gd name="connsiteX1" fmla="*/ 452067 w 872463"/>
                    <a:gd name="connsiteY1" fmla="*/ 1305305 h 1321681"/>
                    <a:gd name="connsiteX2" fmla="*/ 868972 w 872463"/>
                    <a:gd name="connsiteY2" fmla="*/ 654852 h 1321681"/>
                    <a:gd name="connsiteX3" fmla="*/ 604467 w 872463"/>
                    <a:gd name="connsiteY3" fmla="*/ 9905 h 1321681"/>
                    <a:gd name="connsiteX4" fmla="*/ 0 w 872463"/>
                    <a:gd name="connsiteY4" fmla="*/ 386503 h 1321681"/>
                    <a:gd name="connsiteX0" fmla="*/ 125496 w 868976"/>
                    <a:gd name="connsiteY0" fmla="*/ 1065819 h 1225980"/>
                    <a:gd name="connsiteX1" fmla="*/ 599954 w 868976"/>
                    <a:gd name="connsiteY1" fmla="*/ 1195710 h 1225980"/>
                    <a:gd name="connsiteX2" fmla="*/ 868972 w 868976"/>
                    <a:gd name="connsiteY2" fmla="*/ 654852 h 1225980"/>
                    <a:gd name="connsiteX3" fmla="*/ 604467 w 868976"/>
                    <a:gd name="connsiteY3" fmla="*/ 9905 h 1225980"/>
                    <a:gd name="connsiteX4" fmla="*/ 0 w 868976"/>
                    <a:gd name="connsiteY4" fmla="*/ 386503 h 1225980"/>
                    <a:gd name="connsiteX0" fmla="*/ 125496 w 869161"/>
                    <a:gd name="connsiteY0" fmla="*/ 1050711 h 1210872"/>
                    <a:gd name="connsiteX1" fmla="*/ 599954 w 869161"/>
                    <a:gd name="connsiteY1" fmla="*/ 1180602 h 1210872"/>
                    <a:gd name="connsiteX2" fmla="*/ 868972 w 869161"/>
                    <a:gd name="connsiteY2" fmla="*/ 639744 h 1210872"/>
                    <a:gd name="connsiteX3" fmla="*/ 562213 w 869161"/>
                    <a:gd name="connsiteY3" fmla="*/ 10454 h 1210872"/>
                    <a:gd name="connsiteX4" fmla="*/ 0 w 869161"/>
                    <a:gd name="connsiteY4" fmla="*/ 371395 h 1210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161" h="1210872">
                      <a:moveTo>
                        <a:pt x="125496" y="1050711"/>
                      </a:moveTo>
                      <a:cubicBezTo>
                        <a:pt x="208046" y="1199482"/>
                        <a:pt x="476041" y="1249096"/>
                        <a:pt x="599954" y="1180602"/>
                      </a:cubicBezTo>
                      <a:cubicBezTo>
                        <a:pt x="723867" y="1112108"/>
                        <a:pt x="875262" y="834769"/>
                        <a:pt x="868972" y="639744"/>
                      </a:cubicBezTo>
                      <a:cubicBezTo>
                        <a:pt x="862682" y="444719"/>
                        <a:pt x="736384" y="72140"/>
                        <a:pt x="562213" y="10454"/>
                      </a:cubicBezTo>
                      <a:cubicBezTo>
                        <a:pt x="388042" y="-51232"/>
                        <a:pt x="190500" y="171823"/>
                        <a:pt x="0" y="371395"/>
                      </a:cubicBezTo>
                    </a:path>
                  </a:pathLst>
                </a:custGeom>
                <a:noFill/>
                <a:ln w="12700">
                  <a:solidFill>
                    <a:schemeClr val="tx1"/>
                  </a:solidFill>
                  <a:tailEnd type="triangle"/>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79" name="Straight Arrow Connector 78"/>
                <p:cNvCxnSpPr>
                  <a:stCxn id="67" idx="6"/>
                  <a:endCxn id="72" idx="2"/>
                </p:cNvCxnSpPr>
                <p:nvPr/>
              </p:nvCxnSpPr>
              <p:spPr>
                <a:xfrm>
                  <a:off x="5464629" y="5143500"/>
                  <a:ext cx="45908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endCxn id="71" idx="1"/>
                </p:cNvCxnSpPr>
                <p:nvPr/>
              </p:nvCxnSpPr>
              <p:spPr>
                <a:xfrm>
                  <a:off x="4191000" y="914400"/>
                  <a:ext cx="449870" cy="5968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72" idx="7"/>
                </p:cNvCxnSpPr>
                <p:nvPr/>
              </p:nvCxnSpPr>
              <p:spPr>
                <a:xfrm flipH="1">
                  <a:off x="6769248" y="4343400"/>
                  <a:ext cx="489311" cy="4498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6" name="Freeform 65"/>
              <p:cNvSpPr/>
              <p:nvPr/>
            </p:nvSpPr>
            <p:spPr>
              <a:xfrm>
                <a:off x="5791200" y="1651577"/>
                <a:ext cx="2496870" cy="4887584"/>
              </a:xfrm>
              <a:custGeom>
                <a:avLst/>
                <a:gdLst>
                  <a:gd name="connsiteX0" fmla="*/ 0 w 2471500"/>
                  <a:gd name="connsiteY0" fmla="*/ 3904029 h 5033895"/>
                  <a:gd name="connsiteX1" fmla="*/ 1037230 w 2471500"/>
                  <a:gd name="connsiteY1" fmla="*/ 4736543 h 5033895"/>
                  <a:gd name="connsiteX2" fmla="*/ 1692322 w 2471500"/>
                  <a:gd name="connsiteY2" fmla="*/ 4832077 h 5033895"/>
                  <a:gd name="connsiteX3" fmla="*/ 2470244 w 2471500"/>
                  <a:gd name="connsiteY3" fmla="*/ 2143468 h 5033895"/>
                  <a:gd name="connsiteX4" fmla="*/ 1828800 w 2471500"/>
                  <a:gd name="connsiteY4" fmla="*/ 69009 h 5033895"/>
                  <a:gd name="connsiteX5" fmla="*/ 218364 w 2471500"/>
                  <a:gd name="connsiteY5" fmla="*/ 696806 h 5033895"/>
                  <a:gd name="connsiteX0" fmla="*/ 0 w 2471432"/>
                  <a:gd name="connsiteY0" fmla="*/ 3916289 h 5046155"/>
                  <a:gd name="connsiteX1" fmla="*/ 1037230 w 2471432"/>
                  <a:gd name="connsiteY1" fmla="*/ 4748803 h 5046155"/>
                  <a:gd name="connsiteX2" fmla="*/ 1692322 w 2471432"/>
                  <a:gd name="connsiteY2" fmla="*/ 4844337 h 5046155"/>
                  <a:gd name="connsiteX3" fmla="*/ 2470244 w 2471432"/>
                  <a:gd name="connsiteY3" fmla="*/ 2155728 h 5046155"/>
                  <a:gd name="connsiteX4" fmla="*/ 1828800 w 2471432"/>
                  <a:gd name="connsiteY4" fmla="*/ 81269 h 5046155"/>
                  <a:gd name="connsiteX5" fmla="*/ 327546 w 2471432"/>
                  <a:gd name="connsiteY5" fmla="*/ 640827 h 5046155"/>
                  <a:gd name="connsiteX0" fmla="*/ 0 w 2471470"/>
                  <a:gd name="connsiteY0" fmla="*/ 3906981 h 5036847"/>
                  <a:gd name="connsiteX1" fmla="*/ 1037230 w 2471470"/>
                  <a:gd name="connsiteY1" fmla="*/ 4739495 h 5036847"/>
                  <a:gd name="connsiteX2" fmla="*/ 1692322 w 2471470"/>
                  <a:gd name="connsiteY2" fmla="*/ 4835029 h 5036847"/>
                  <a:gd name="connsiteX3" fmla="*/ 2470244 w 2471470"/>
                  <a:gd name="connsiteY3" fmla="*/ 2146420 h 5036847"/>
                  <a:gd name="connsiteX4" fmla="*/ 1828800 w 2471470"/>
                  <a:gd name="connsiteY4" fmla="*/ 71961 h 5036847"/>
                  <a:gd name="connsiteX5" fmla="*/ 264046 w 2471470"/>
                  <a:gd name="connsiteY5" fmla="*/ 682319 h 5036847"/>
                  <a:gd name="connsiteX0" fmla="*/ 0 w 2471470"/>
                  <a:gd name="connsiteY0" fmla="*/ 3906981 h 5036847"/>
                  <a:gd name="connsiteX1" fmla="*/ 1037230 w 2471470"/>
                  <a:gd name="connsiteY1" fmla="*/ 4739495 h 5036847"/>
                  <a:gd name="connsiteX2" fmla="*/ 1692322 w 2471470"/>
                  <a:gd name="connsiteY2" fmla="*/ 4835029 h 5036847"/>
                  <a:gd name="connsiteX3" fmla="*/ 2470244 w 2471470"/>
                  <a:gd name="connsiteY3" fmla="*/ 2146420 h 5036847"/>
                  <a:gd name="connsiteX4" fmla="*/ 1828800 w 2471470"/>
                  <a:gd name="connsiteY4" fmla="*/ 71961 h 5036847"/>
                  <a:gd name="connsiteX5" fmla="*/ 264046 w 2471470"/>
                  <a:gd name="connsiteY5" fmla="*/ 682319 h 5036847"/>
                  <a:gd name="connsiteX0" fmla="*/ 0 w 2471470"/>
                  <a:gd name="connsiteY0" fmla="*/ 3906981 h 4887335"/>
                  <a:gd name="connsiteX1" fmla="*/ 1692322 w 2471470"/>
                  <a:gd name="connsiteY1" fmla="*/ 4835029 h 4887335"/>
                  <a:gd name="connsiteX2" fmla="*/ 2470244 w 2471470"/>
                  <a:gd name="connsiteY2" fmla="*/ 2146420 h 4887335"/>
                  <a:gd name="connsiteX3" fmla="*/ 1828800 w 2471470"/>
                  <a:gd name="connsiteY3" fmla="*/ 71961 h 4887335"/>
                  <a:gd name="connsiteX4" fmla="*/ 264046 w 2471470"/>
                  <a:gd name="connsiteY4" fmla="*/ 682319 h 4887335"/>
                  <a:gd name="connsiteX0" fmla="*/ 0 w 2496870"/>
                  <a:gd name="connsiteY0" fmla="*/ 3843481 h 4881922"/>
                  <a:gd name="connsiteX1" fmla="*/ 1717722 w 2496870"/>
                  <a:gd name="connsiteY1" fmla="*/ 4835029 h 4881922"/>
                  <a:gd name="connsiteX2" fmla="*/ 2495644 w 2496870"/>
                  <a:gd name="connsiteY2" fmla="*/ 2146420 h 4881922"/>
                  <a:gd name="connsiteX3" fmla="*/ 1854200 w 2496870"/>
                  <a:gd name="connsiteY3" fmla="*/ 71961 h 4881922"/>
                  <a:gd name="connsiteX4" fmla="*/ 289446 w 2496870"/>
                  <a:gd name="connsiteY4" fmla="*/ 682319 h 4881922"/>
                  <a:gd name="connsiteX0" fmla="*/ 0 w 2496870"/>
                  <a:gd name="connsiteY0" fmla="*/ 3843481 h 4887584"/>
                  <a:gd name="connsiteX1" fmla="*/ 1717722 w 2496870"/>
                  <a:gd name="connsiteY1" fmla="*/ 4835029 h 4887584"/>
                  <a:gd name="connsiteX2" fmla="*/ 2495644 w 2496870"/>
                  <a:gd name="connsiteY2" fmla="*/ 2146420 h 4887584"/>
                  <a:gd name="connsiteX3" fmla="*/ 1854200 w 2496870"/>
                  <a:gd name="connsiteY3" fmla="*/ 71961 h 4887584"/>
                  <a:gd name="connsiteX4" fmla="*/ 289446 w 2496870"/>
                  <a:gd name="connsiteY4" fmla="*/ 682319 h 488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870" h="4887584">
                    <a:moveTo>
                      <a:pt x="0" y="3843481"/>
                    </a:moveTo>
                    <a:cubicBezTo>
                      <a:pt x="200167" y="4182874"/>
                      <a:pt x="1301781" y="5117872"/>
                      <a:pt x="1717722" y="4835029"/>
                    </a:cubicBezTo>
                    <a:cubicBezTo>
                      <a:pt x="2133663" y="4552186"/>
                      <a:pt x="2472898" y="2940265"/>
                      <a:pt x="2495644" y="2146420"/>
                    </a:cubicBezTo>
                    <a:cubicBezTo>
                      <a:pt x="2518390" y="1352575"/>
                      <a:pt x="2221900" y="315978"/>
                      <a:pt x="1854200" y="71961"/>
                    </a:cubicBezTo>
                    <a:cubicBezTo>
                      <a:pt x="1486500" y="-172056"/>
                      <a:pt x="907007" y="247865"/>
                      <a:pt x="289446" y="682319"/>
                    </a:cubicBezTo>
                  </a:path>
                </a:pathLst>
              </a:cu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3" name="Freeform 62"/>
            <p:cNvSpPr/>
            <p:nvPr/>
          </p:nvSpPr>
          <p:spPr>
            <a:xfrm>
              <a:off x="5932714" y="5410199"/>
              <a:ext cx="653143" cy="189593"/>
            </a:xfrm>
            <a:custGeom>
              <a:avLst/>
              <a:gdLst>
                <a:gd name="connsiteX0" fmla="*/ 653143 w 653143"/>
                <a:gd name="connsiteY0" fmla="*/ 0 h 214892"/>
                <a:gd name="connsiteX1" fmla="*/ 489857 w 653143"/>
                <a:gd name="connsiteY1" fmla="*/ 195943 h 214892"/>
                <a:gd name="connsiteX2" fmla="*/ 163286 w 653143"/>
                <a:gd name="connsiteY2" fmla="*/ 185057 h 214892"/>
                <a:gd name="connsiteX3" fmla="*/ 0 w 653143"/>
                <a:gd name="connsiteY3" fmla="*/ 0 h 214892"/>
                <a:gd name="connsiteX0" fmla="*/ 653143 w 653143"/>
                <a:gd name="connsiteY0" fmla="*/ 0 h 195943"/>
                <a:gd name="connsiteX1" fmla="*/ 489857 w 653143"/>
                <a:gd name="connsiteY1" fmla="*/ 195943 h 195943"/>
                <a:gd name="connsiteX2" fmla="*/ 0 w 653143"/>
                <a:gd name="connsiteY2" fmla="*/ 0 h 195943"/>
                <a:gd name="connsiteX0" fmla="*/ 653143 w 653143"/>
                <a:gd name="connsiteY0" fmla="*/ 0 h 189593"/>
                <a:gd name="connsiteX1" fmla="*/ 381907 w 653143"/>
                <a:gd name="connsiteY1" fmla="*/ 189593 h 189593"/>
                <a:gd name="connsiteX2" fmla="*/ 0 w 653143"/>
                <a:gd name="connsiteY2" fmla="*/ 0 h 189593"/>
              </a:gdLst>
              <a:ahLst/>
              <a:cxnLst>
                <a:cxn ang="0">
                  <a:pos x="connsiteX0" y="connsiteY0"/>
                </a:cxn>
                <a:cxn ang="0">
                  <a:pos x="connsiteX1" y="connsiteY1"/>
                </a:cxn>
                <a:cxn ang="0">
                  <a:pos x="connsiteX2" y="connsiteY2"/>
                </a:cxn>
              </a:cxnLst>
              <a:rect l="l" t="t" r="r" b="b"/>
              <a:pathLst>
                <a:path w="653143" h="189593">
                  <a:moveTo>
                    <a:pt x="653143" y="0"/>
                  </a:moveTo>
                  <a:cubicBezTo>
                    <a:pt x="612321" y="82550"/>
                    <a:pt x="490764" y="189593"/>
                    <a:pt x="381907" y="189593"/>
                  </a:cubicBezTo>
                  <a:cubicBezTo>
                    <a:pt x="273050" y="189593"/>
                    <a:pt x="102054" y="40822"/>
                    <a:pt x="0" y="0"/>
                  </a:cubicBezTo>
                </a:path>
              </a:pathLst>
            </a:cu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64" name="Freeform 63"/>
            <p:cNvSpPr/>
            <p:nvPr/>
          </p:nvSpPr>
          <p:spPr>
            <a:xfrm>
              <a:off x="3874921" y="5497286"/>
              <a:ext cx="3318667" cy="630890"/>
            </a:xfrm>
            <a:custGeom>
              <a:avLst/>
              <a:gdLst>
                <a:gd name="connsiteX0" fmla="*/ 3048393 w 3318667"/>
                <a:gd name="connsiteY0" fmla="*/ 0 h 630890"/>
                <a:gd name="connsiteX1" fmla="*/ 3059279 w 3318667"/>
                <a:gd name="connsiteY1" fmla="*/ 566057 h 630890"/>
                <a:gd name="connsiteX2" fmla="*/ 326965 w 3318667"/>
                <a:gd name="connsiteY2" fmla="*/ 555171 h 630890"/>
                <a:gd name="connsiteX3" fmla="*/ 152793 w 3318667"/>
                <a:gd name="connsiteY3" fmla="*/ 0 h 630890"/>
              </a:gdLst>
              <a:ahLst/>
              <a:cxnLst>
                <a:cxn ang="0">
                  <a:pos x="connsiteX0" y="connsiteY0"/>
                </a:cxn>
                <a:cxn ang="0">
                  <a:pos x="connsiteX1" y="connsiteY1"/>
                </a:cxn>
                <a:cxn ang="0">
                  <a:pos x="connsiteX2" y="connsiteY2"/>
                </a:cxn>
                <a:cxn ang="0">
                  <a:pos x="connsiteX3" y="connsiteY3"/>
                </a:cxn>
              </a:cxnLst>
              <a:rect l="l" t="t" r="r" b="b"/>
              <a:pathLst>
                <a:path w="3318667" h="630890">
                  <a:moveTo>
                    <a:pt x="3048393" y="0"/>
                  </a:moveTo>
                  <a:cubicBezTo>
                    <a:pt x="3280621" y="236764"/>
                    <a:pt x="3512850" y="473529"/>
                    <a:pt x="3059279" y="566057"/>
                  </a:cubicBezTo>
                  <a:cubicBezTo>
                    <a:pt x="2605708" y="658585"/>
                    <a:pt x="811379" y="649514"/>
                    <a:pt x="326965" y="555171"/>
                  </a:cubicBezTo>
                  <a:cubicBezTo>
                    <a:pt x="-157449" y="460828"/>
                    <a:pt x="-2328" y="230414"/>
                    <a:pt x="152793" y="0"/>
                  </a:cubicBezTo>
                </a:path>
              </a:pathLst>
            </a:cu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82822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t>;; all-successors1 : </a:t>
            </a:r>
            <a:r>
              <a:rPr lang="en-US" sz="2800" dirty="0" err="1"/>
              <a:t>SetOfInt</a:t>
            </a:r>
            <a:r>
              <a:rPr lang="en-US" sz="2800" dirty="0"/>
              <a:t> -&gt; </a:t>
            </a:r>
            <a:r>
              <a:rPr lang="en-US" sz="2800" dirty="0" err="1"/>
              <a:t>SetOfInt</a:t>
            </a:r>
            <a:endParaRPr lang="en-US" sz="2800" dirty="0"/>
          </a:p>
          <a:p>
            <a:r>
              <a:rPr lang="en-US" sz="2800" dirty="0"/>
              <a:t>;; GIVEN: A set of nodes</a:t>
            </a:r>
          </a:p>
          <a:p>
            <a:r>
              <a:rPr lang="en-US" sz="2800" dirty="0"/>
              <a:t>;; RETURNS: the set of all their successors in our implicit graph</a:t>
            </a:r>
          </a:p>
          <a:p>
            <a:r>
              <a:rPr lang="en-US" sz="2800" dirty="0"/>
              <a:t>;; STRATEGY: Use HOFs map, then </a:t>
            </a:r>
            <a:r>
              <a:rPr lang="en-US" sz="2800" dirty="0" err="1"/>
              <a:t>unionall</a:t>
            </a:r>
            <a:r>
              <a:rPr lang="en-US" sz="2800" dirty="0"/>
              <a:t>.</a:t>
            </a:r>
          </a:p>
          <a:p>
            <a:r>
              <a:rPr lang="en-US" sz="2800" dirty="0"/>
              <a:t>(define (all-successors1 ns)</a:t>
            </a:r>
          </a:p>
          <a:p>
            <a:r>
              <a:rPr lang="en-US" sz="2800" dirty="0"/>
              <a:t>  (</a:t>
            </a:r>
            <a:r>
              <a:rPr lang="en-US" sz="2800" dirty="0" err="1"/>
              <a:t>unionall</a:t>
            </a:r>
            <a:r>
              <a:rPr lang="en-US" sz="2800" dirty="0"/>
              <a:t> (map successors1 ns)))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44</a:t>
            </a:fld>
            <a:endParaRPr lang="en-US" dirty="0"/>
          </a:p>
        </p:txBody>
      </p:sp>
      <p:sp>
        <p:nvSpPr>
          <p:cNvPr id="5" name="TextBox 4"/>
          <p:cNvSpPr txBox="1"/>
          <p:nvPr/>
        </p:nvSpPr>
        <p:spPr>
          <a:xfrm>
            <a:off x="4343400" y="5710664"/>
            <a:ext cx="3631695" cy="830997"/>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Here’s a function you could pass to </a:t>
            </a:r>
            <a:r>
              <a:rPr lang="en-US" sz="2400" b="1" dirty="0" err="1"/>
              <a:t>reachables</a:t>
            </a:r>
            <a:r>
              <a:rPr lang="en-US" sz="2400" dirty="0"/>
              <a:t>. </a:t>
            </a:r>
          </a:p>
        </p:txBody>
      </p:sp>
    </p:spTree>
    <p:extLst>
      <p:ext uri="{BB962C8B-B14F-4D97-AF65-F5344CB8AC3E}">
        <p14:creationId xmlns:p14="http://schemas.microsoft.com/office/powerpoint/2010/main" val="34211316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We've applied General Recursion to an important problem: graph reachability</a:t>
            </a:r>
          </a:p>
          <a:p>
            <a:r>
              <a:rPr lang="en-US" dirty="0"/>
              <a:t>We used invariants to capture and describe important properties of our functions.</a:t>
            </a:r>
          </a:p>
          <a:p>
            <a:r>
              <a:rPr lang="en-US" dirty="0"/>
              <a:t>We used list abstractions to make our program easier to write</a:t>
            </a:r>
          </a:p>
          <a:p>
            <a:r>
              <a:rPr lang="en-US" dirty="0"/>
              <a:t>We considered representing graphs by functions, rather than by data structures.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45</a:t>
            </a:fld>
            <a:endParaRPr lang="en-US"/>
          </a:p>
        </p:txBody>
      </p:sp>
    </p:spTree>
    <p:extLst>
      <p:ext uri="{BB962C8B-B14F-4D97-AF65-F5344CB8AC3E}">
        <p14:creationId xmlns:p14="http://schemas.microsoft.com/office/powerpoint/2010/main" val="11513701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Summary</a:t>
            </a:r>
          </a:p>
        </p:txBody>
      </p:sp>
      <p:sp>
        <p:nvSpPr>
          <p:cNvPr id="3" name="Content Placeholder 2"/>
          <p:cNvSpPr>
            <a:spLocks noGrp="1"/>
          </p:cNvSpPr>
          <p:nvPr>
            <p:ph idx="1"/>
          </p:nvPr>
        </p:nvSpPr>
        <p:spPr>
          <a:xfrm>
            <a:off x="457200" y="1676400"/>
            <a:ext cx="8229600" cy="4525963"/>
          </a:xfrm>
        </p:spPr>
        <p:txBody>
          <a:bodyPr>
            <a:normAutofit/>
          </a:bodyPr>
          <a:lstStyle/>
          <a:p>
            <a:r>
              <a:rPr lang="en-US" dirty="0"/>
              <a:t>You should now be able to:</a:t>
            </a:r>
          </a:p>
          <a:p>
            <a:pPr lvl="1"/>
            <a:r>
              <a:rPr lang="en-US" dirty="0"/>
              <a:t>explain what a directed graph is, and what it means for one node to be reachable from another</a:t>
            </a:r>
          </a:p>
          <a:p>
            <a:pPr lvl="1"/>
            <a:r>
              <a:rPr lang="en-US" dirty="0"/>
              <a:t>explain what a closure problem is</a:t>
            </a:r>
          </a:p>
          <a:p>
            <a:pPr lvl="1"/>
            <a:r>
              <a:rPr lang="en-US" dirty="0"/>
              <a:t>explain how each of our functions for reachability works.</a:t>
            </a:r>
          </a:p>
          <a:p>
            <a:pPr lvl="1"/>
            <a:r>
              <a:rPr lang="en-US" dirty="0"/>
              <a:t>explain the correctness and termination of each of our algorithms by referring to their invariants.</a:t>
            </a:r>
          </a:p>
          <a:p>
            <a:pPr lvl="1"/>
            <a:r>
              <a:rPr lang="en-US" dirty="0"/>
              <a:t>write similar programs for searching in graphs.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46</a:t>
            </a:fld>
            <a:endParaRPr lang="en-US"/>
          </a:p>
        </p:txBody>
      </p:sp>
    </p:spTree>
    <p:extLst>
      <p:ext uri="{BB962C8B-B14F-4D97-AF65-F5344CB8AC3E}">
        <p14:creationId xmlns:p14="http://schemas.microsoft.com/office/powerpoint/2010/main" val="7686998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a:t>Study 08-7-reachability.rkt and 08-8-implicit-graphs.rkt </a:t>
            </a:r>
            <a:r>
              <a:rPr lang="en-US" dirty="0"/>
              <a:t>in the Examples folder.</a:t>
            </a:r>
          </a:p>
          <a:p>
            <a:r>
              <a:rPr lang="en-US" dirty="0"/>
              <a:t>If you have questions about this lesson, ask them on the Discussion Board</a:t>
            </a:r>
          </a:p>
          <a:p>
            <a:r>
              <a:rPr lang="en-US" dirty="0"/>
              <a:t>Do Guided Practice 8.4</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47</a:t>
            </a:fld>
            <a:endParaRPr lang="en-US"/>
          </a:p>
        </p:txBody>
      </p:sp>
    </p:spTree>
    <p:extLst>
      <p:ext uri="{BB962C8B-B14F-4D97-AF65-F5344CB8AC3E}">
        <p14:creationId xmlns:p14="http://schemas.microsoft.com/office/powerpoint/2010/main" val="1480087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Outline</a:t>
            </a:r>
          </a:p>
        </p:txBody>
      </p:sp>
      <p:sp>
        <p:nvSpPr>
          <p:cNvPr id="3" name="Content Placeholder 2"/>
          <p:cNvSpPr>
            <a:spLocks noGrp="1"/>
          </p:cNvSpPr>
          <p:nvPr>
            <p:ph idx="1"/>
          </p:nvPr>
        </p:nvSpPr>
        <p:spPr/>
        <p:txBody>
          <a:bodyPr/>
          <a:lstStyle/>
          <a:p>
            <a:pPr marL="514350" indent="-514350">
              <a:buFont typeface="+mj-lt"/>
              <a:buAutoNum type="arabicPeriod"/>
            </a:pPr>
            <a:r>
              <a:rPr lang="en-US" dirty="0"/>
              <a:t>Introduction/Review of directed graphs</a:t>
            </a:r>
          </a:p>
          <a:p>
            <a:pPr marL="514350" indent="-514350">
              <a:buFont typeface="+mj-lt"/>
              <a:buAutoNum type="arabicPeriod"/>
            </a:pPr>
            <a:r>
              <a:rPr lang="en-US" dirty="0"/>
              <a:t>Design of two algorithms for </a:t>
            </a:r>
            <a:r>
              <a:rPr lang="en-US" b="1" dirty="0" err="1"/>
              <a:t>reachables</a:t>
            </a:r>
            <a:r>
              <a:rPr lang="en-US" dirty="0"/>
              <a:t>.</a:t>
            </a:r>
          </a:p>
          <a:p>
            <a:pPr marL="514350" indent="-514350">
              <a:buFont typeface="+mj-lt"/>
              <a:buAutoNum type="arabicPeriod"/>
            </a:pPr>
            <a:r>
              <a:rPr lang="en-US" dirty="0"/>
              <a:t>Design of an algorithm for </a:t>
            </a:r>
            <a:r>
              <a:rPr lang="en-US" b="1" dirty="0"/>
              <a:t>reachable?</a:t>
            </a:r>
            <a:endParaRPr lang="en-US" dirty="0"/>
          </a:p>
          <a:p>
            <a:pPr marL="514350" indent="-514350">
              <a:buFont typeface="+mj-lt"/>
              <a:buAutoNum type="arabicPeriod"/>
            </a:pPr>
            <a:r>
              <a:rPr lang="en-US" dirty="0"/>
              <a:t>Representing graphs as functions.</a:t>
            </a:r>
          </a:p>
          <a:p>
            <a:pPr marL="0" indent="0">
              <a:buNone/>
            </a:pPr>
            <a:endParaRPr lang="en-US" b="1" dirty="0"/>
          </a:p>
        </p:txBody>
      </p:sp>
      <p:sp>
        <p:nvSpPr>
          <p:cNvPr id="4" name="Slide Number Placeholder 3"/>
          <p:cNvSpPr>
            <a:spLocks noGrp="1"/>
          </p:cNvSpPr>
          <p:nvPr>
            <p:ph type="sldNum" sz="quarter" idx="12"/>
          </p:nvPr>
        </p:nvSpPr>
        <p:spPr/>
        <p:txBody>
          <a:bodyPr/>
          <a:lstStyle/>
          <a:p>
            <a:fld id="{2AF3B5EA-18B6-4040-9F78-6052AF49C681}" type="slidenum">
              <a:rPr lang="en-US" smtClean="0"/>
              <a:t>5</a:t>
            </a:fld>
            <a:endParaRPr lang="en-US"/>
          </a:p>
        </p:txBody>
      </p:sp>
    </p:spTree>
    <p:extLst>
      <p:ext uri="{BB962C8B-B14F-4D97-AF65-F5344CB8AC3E}">
        <p14:creationId xmlns:p14="http://schemas.microsoft.com/office/powerpoint/2010/main" val="1865838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a graph?</a:t>
            </a:r>
          </a:p>
        </p:txBody>
      </p:sp>
      <p:sp>
        <p:nvSpPr>
          <p:cNvPr id="3" name="Content Placeholder 2"/>
          <p:cNvSpPr>
            <a:spLocks noGrp="1"/>
          </p:cNvSpPr>
          <p:nvPr>
            <p:ph idx="1"/>
          </p:nvPr>
        </p:nvSpPr>
        <p:spPr/>
        <p:txBody>
          <a:bodyPr/>
          <a:lstStyle/>
          <a:p>
            <a:r>
              <a:rPr lang="en-US" dirty="0"/>
              <a:t>You should be familiar with the notion of a graph from your previous courses.  </a:t>
            </a:r>
          </a:p>
          <a:p>
            <a:r>
              <a:rPr lang="en-US" dirty="0"/>
              <a:t>A graph consists of some nodes and some edges. </a:t>
            </a:r>
          </a:p>
          <a:p>
            <a:r>
              <a:rPr lang="en-US" dirty="0"/>
              <a:t>We will be dealing with directed graphs, in which each edge has a direction.  We will indicate the direction with an arrow.</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6</a:t>
            </a:fld>
            <a:endParaRPr lang="en-US"/>
          </a:p>
        </p:txBody>
      </p:sp>
    </p:spTree>
    <p:extLst>
      <p:ext uri="{BB962C8B-B14F-4D97-AF65-F5344CB8AC3E}">
        <p14:creationId xmlns:p14="http://schemas.microsoft.com/office/powerpoint/2010/main" val="3274178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Graph</a:t>
            </a:r>
          </a:p>
        </p:txBody>
      </p:sp>
      <p:sp>
        <p:nvSpPr>
          <p:cNvPr id="3" name="Slide Number Placeholder 2"/>
          <p:cNvSpPr>
            <a:spLocks noGrp="1"/>
          </p:cNvSpPr>
          <p:nvPr>
            <p:ph type="sldNum" sz="quarter" idx="12"/>
          </p:nvPr>
        </p:nvSpPr>
        <p:spPr/>
        <p:txBody>
          <a:bodyPr/>
          <a:lstStyle/>
          <a:p>
            <a:fld id="{9F4492BD-6A9C-48FC-AC76-0B4FE11194A1}" type="slidenum">
              <a:rPr lang="en-US" smtClean="0"/>
              <a:pPr/>
              <a:t>7</a:t>
            </a:fld>
            <a:endParaRPr lang="en-US"/>
          </a:p>
        </p:txBody>
      </p:sp>
      <p:sp>
        <p:nvSpPr>
          <p:cNvPr id="33" name="TextBox 32"/>
          <p:cNvSpPr txBox="1"/>
          <p:nvPr/>
        </p:nvSpPr>
        <p:spPr>
          <a:xfrm>
            <a:off x="381000" y="1447800"/>
            <a:ext cx="3480440" cy="1384995"/>
          </a:xfrm>
          <a:prstGeom prst="rect">
            <a:avLst/>
          </a:prstGeom>
          <a:noFill/>
        </p:spPr>
        <p:txBody>
          <a:bodyPr wrap="none" rtlCol="0">
            <a:spAutoFit/>
          </a:bodyPr>
          <a:lstStyle/>
          <a:p>
            <a:r>
              <a:rPr lang="en-US" sz="2800" dirty="0"/>
              <a:t>nodes: A, B, C, etc.</a:t>
            </a:r>
          </a:p>
          <a:p>
            <a:r>
              <a:rPr lang="en-US" sz="2800" dirty="0"/>
              <a:t>edges:</a:t>
            </a:r>
          </a:p>
          <a:p>
            <a:r>
              <a:rPr lang="en-US" sz="2800" dirty="0"/>
              <a:t>  (A,B), (A,C),(A,D), etc.</a:t>
            </a:r>
          </a:p>
        </p:txBody>
      </p:sp>
      <p:grpSp>
        <p:nvGrpSpPr>
          <p:cNvPr id="73" name="Group 72"/>
          <p:cNvGrpSpPr/>
          <p:nvPr/>
        </p:nvGrpSpPr>
        <p:grpSpPr>
          <a:xfrm>
            <a:off x="4979148" y="1620521"/>
            <a:ext cx="2895600" cy="4343400"/>
            <a:chOff x="4356474" y="1828800"/>
            <a:chExt cx="2895600" cy="4343400"/>
          </a:xfrm>
        </p:grpSpPr>
        <p:grpSp>
          <p:nvGrpSpPr>
            <p:cNvPr id="74" name="Group 73"/>
            <p:cNvGrpSpPr/>
            <p:nvPr/>
          </p:nvGrpSpPr>
          <p:grpSpPr>
            <a:xfrm>
              <a:off x="4356474" y="1828800"/>
              <a:ext cx="2895600" cy="4343400"/>
              <a:chOff x="3124200" y="1828800"/>
              <a:chExt cx="2895600" cy="4343400"/>
            </a:xfrm>
          </p:grpSpPr>
          <p:sp>
            <p:nvSpPr>
              <p:cNvPr id="76" name="Oval 75"/>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77" name="Oval 76"/>
              <p:cNvSpPr/>
              <p:nvPr/>
            </p:nvSpPr>
            <p:spPr>
              <a:xfrm>
                <a:off x="4876800" y="5562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78" name="Group 77"/>
              <p:cNvGrpSpPr/>
              <p:nvPr/>
            </p:nvGrpSpPr>
            <p:grpSpPr>
              <a:xfrm>
                <a:off x="4267200" y="4318000"/>
                <a:ext cx="1752600" cy="635000"/>
                <a:chOff x="3962400" y="4419600"/>
                <a:chExt cx="1752600" cy="635000"/>
              </a:xfrm>
            </p:grpSpPr>
            <p:sp>
              <p:nvSpPr>
                <p:cNvPr id="92" name="Oval 91"/>
                <p:cNvSpPr/>
                <p:nvPr/>
              </p:nvSpPr>
              <p:spPr>
                <a:xfrm>
                  <a:off x="5105400" y="4419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93" name="Oval 92"/>
                <p:cNvSpPr/>
                <p:nvPr/>
              </p:nvSpPr>
              <p:spPr>
                <a:xfrm>
                  <a:off x="3962400" y="44450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79" name="Group 78"/>
              <p:cNvGrpSpPr/>
              <p:nvPr/>
            </p:nvGrpSpPr>
            <p:grpSpPr>
              <a:xfrm>
                <a:off x="3124200" y="3073400"/>
                <a:ext cx="2895600" cy="609600"/>
                <a:chOff x="3048000" y="3238500"/>
                <a:chExt cx="2895600" cy="609600"/>
              </a:xfrm>
            </p:grpSpPr>
            <p:sp>
              <p:nvSpPr>
                <p:cNvPr id="89" name="Oval 88"/>
                <p:cNvSpPr/>
                <p:nvPr/>
              </p:nvSpPr>
              <p:spPr>
                <a:xfrm>
                  <a:off x="5334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90" name="Oval 89"/>
                <p:cNvSpPr/>
                <p:nvPr/>
              </p:nvSpPr>
              <p:spPr>
                <a:xfrm>
                  <a:off x="4191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91" name="Oval 90"/>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80" name="Straight Arrow Connector 79"/>
              <p:cNvCxnSpPr>
                <a:stCxn id="76" idx="3"/>
                <a:endCxn id="91"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6" idx="5"/>
                <a:endCxn id="89"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6" idx="4"/>
                <a:endCxn id="90"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91" idx="6"/>
                <a:endCxn id="90"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89" idx="2"/>
                <a:endCxn id="90"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90" idx="4"/>
                <a:endCxn id="93"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9" idx="4"/>
                <a:endCxn id="92"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93" idx="4"/>
                <a:endCxn id="77"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92" idx="4"/>
                <a:endCxn id="77"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75" name="Elbow Connector 74"/>
            <p:cNvCxnSpPr>
              <a:stCxn id="77" idx="2"/>
              <a:endCxn id="91"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43613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successors</a:t>
            </a:r>
            <a:r>
              <a:rPr lang="en-US" dirty="0"/>
              <a:t> of a node</a:t>
            </a:r>
          </a:p>
        </p:txBody>
      </p:sp>
      <p:sp>
        <p:nvSpPr>
          <p:cNvPr id="3" name="Slide Number Placeholder 2"/>
          <p:cNvSpPr>
            <a:spLocks noGrp="1"/>
          </p:cNvSpPr>
          <p:nvPr>
            <p:ph type="sldNum" sz="quarter" idx="12"/>
          </p:nvPr>
        </p:nvSpPr>
        <p:spPr/>
        <p:txBody>
          <a:bodyPr/>
          <a:lstStyle/>
          <a:p>
            <a:fld id="{9F4492BD-6A9C-48FC-AC76-0B4FE11194A1}" type="slidenum">
              <a:rPr lang="en-US" smtClean="0"/>
              <a:pPr/>
              <a:t>8</a:t>
            </a:fld>
            <a:endParaRPr lang="en-US"/>
          </a:p>
        </p:txBody>
      </p:sp>
      <p:sp>
        <p:nvSpPr>
          <p:cNvPr id="33" name="TextBox 32"/>
          <p:cNvSpPr txBox="1"/>
          <p:nvPr/>
        </p:nvSpPr>
        <p:spPr>
          <a:xfrm>
            <a:off x="470273" y="1636177"/>
            <a:ext cx="4191000" cy="3108543"/>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dirty="0"/>
              <a:t>The successors of a node are the nodes that it can get to by following one edge.</a:t>
            </a:r>
          </a:p>
          <a:p>
            <a:endParaRPr lang="en-US" sz="2800" dirty="0"/>
          </a:p>
          <a:p>
            <a:r>
              <a:rPr lang="en-US" sz="2800" dirty="0"/>
              <a:t>(successors A) = {B,C,D}</a:t>
            </a:r>
          </a:p>
          <a:p>
            <a:r>
              <a:rPr lang="en-US" sz="2800" dirty="0"/>
              <a:t>(successors D) = {C,F}</a:t>
            </a:r>
          </a:p>
        </p:txBody>
      </p:sp>
      <p:grpSp>
        <p:nvGrpSpPr>
          <p:cNvPr id="73" name="Group 72"/>
          <p:cNvGrpSpPr/>
          <p:nvPr/>
        </p:nvGrpSpPr>
        <p:grpSpPr>
          <a:xfrm>
            <a:off x="4979148" y="1620521"/>
            <a:ext cx="2895600" cy="4343400"/>
            <a:chOff x="4356474" y="1828800"/>
            <a:chExt cx="2895600" cy="4343400"/>
          </a:xfrm>
        </p:grpSpPr>
        <p:grpSp>
          <p:nvGrpSpPr>
            <p:cNvPr id="74" name="Group 73"/>
            <p:cNvGrpSpPr/>
            <p:nvPr/>
          </p:nvGrpSpPr>
          <p:grpSpPr>
            <a:xfrm>
              <a:off x="4356474" y="1828800"/>
              <a:ext cx="2895600" cy="4343400"/>
              <a:chOff x="3124200" y="1828800"/>
              <a:chExt cx="2895600" cy="4343400"/>
            </a:xfrm>
          </p:grpSpPr>
          <p:sp>
            <p:nvSpPr>
              <p:cNvPr id="76" name="Oval 75"/>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77" name="Oval 76"/>
              <p:cNvSpPr/>
              <p:nvPr/>
            </p:nvSpPr>
            <p:spPr>
              <a:xfrm>
                <a:off x="4876800" y="5562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78" name="Group 77"/>
              <p:cNvGrpSpPr/>
              <p:nvPr/>
            </p:nvGrpSpPr>
            <p:grpSpPr>
              <a:xfrm>
                <a:off x="4267200" y="4318000"/>
                <a:ext cx="1752600" cy="635000"/>
                <a:chOff x="3962400" y="4419600"/>
                <a:chExt cx="1752600" cy="635000"/>
              </a:xfrm>
            </p:grpSpPr>
            <p:sp>
              <p:nvSpPr>
                <p:cNvPr id="92" name="Oval 91"/>
                <p:cNvSpPr/>
                <p:nvPr/>
              </p:nvSpPr>
              <p:spPr>
                <a:xfrm>
                  <a:off x="5105400" y="4419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93" name="Oval 92"/>
                <p:cNvSpPr/>
                <p:nvPr/>
              </p:nvSpPr>
              <p:spPr>
                <a:xfrm>
                  <a:off x="3962400" y="44450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79" name="Group 78"/>
              <p:cNvGrpSpPr/>
              <p:nvPr/>
            </p:nvGrpSpPr>
            <p:grpSpPr>
              <a:xfrm>
                <a:off x="3124200" y="3073400"/>
                <a:ext cx="2895600" cy="609600"/>
                <a:chOff x="3048000" y="3238500"/>
                <a:chExt cx="2895600" cy="609600"/>
              </a:xfrm>
            </p:grpSpPr>
            <p:sp>
              <p:nvSpPr>
                <p:cNvPr id="89" name="Oval 88"/>
                <p:cNvSpPr/>
                <p:nvPr/>
              </p:nvSpPr>
              <p:spPr>
                <a:xfrm>
                  <a:off x="5334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90" name="Oval 89"/>
                <p:cNvSpPr/>
                <p:nvPr/>
              </p:nvSpPr>
              <p:spPr>
                <a:xfrm>
                  <a:off x="4191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91" name="Oval 90"/>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80" name="Straight Arrow Connector 79"/>
              <p:cNvCxnSpPr>
                <a:stCxn id="76" idx="3"/>
                <a:endCxn id="91"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6" idx="5"/>
                <a:endCxn id="89"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6" idx="4"/>
                <a:endCxn id="90"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91" idx="6"/>
                <a:endCxn id="90"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89" idx="2"/>
                <a:endCxn id="90"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90" idx="4"/>
                <a:endCxn id="93"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9" idx="4"/>
                <a:endCxn id="92"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93" idx="4"/>
                <a:endCxn id="77"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92" idx="4"/>
                <a:endCxn id="77"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75" name="Elbow Connector 74"/>
            <p:cNvCxnSpPr>
              <a:stCxn id="77" idx="2"/>
              <a:endCxn id="91"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50754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all-successors</a:t>
            </a:r>
            <a:r>
              <a:rPr lang="en-US" dirty="0"/>
              <a:t> of a set of nodes</a:t>
            </a:r>
          </a:p>
        </p:txBody>
      </p:sp>
      <p:sp>
        <p:nvSpPr>
          <p:cNvPr id="3" name="Slide Number Placeholder 2"/>
          <p:cNvSpPr>
            <a:spLocks noGrp="1"/>
          </p:cNvSpPr>
          <p:nvPr>
            <p:ph type="sldNum" sz="quarter" idx="12"/>
          </p:nvPr>
        </p:nvSpPr>
        <p:spPr/>
        <p:txBody>
          <a:bodyPr/>
          <a:lstStyle/>
          <a:p>
            <a:fld id="{9F4492BD-6A9C-48FC-AC76-0B4FE11194A1}" type="slidenum">
              <a:rPr lang="en-US" smtClean="0"/>
              <a:pPr/>
              <a:t>9</a:t>
            </a:fld>
            <a:endParaRPr lang="en-US"/>
          </a:p>
        </p:txBody>
      </p:sp>
      <p:sp>
        <p:nvSpPr>
          <p:cNvPr id="33" name="TextBox 32"/>
          <p:cNvSpPr txBox="1"/>
          <p:nvPr/>
        </p:nvSpPr>
        <p:spPr>
          <a:xfrm>
            <a:off x="457200" y="1807856"/>
            <a:ext cx="4191000" cy="3970318"/>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b="1" dirty="0"/>
              <a:t>all-successors</a:t>
            </a:r>
            <a:r>
              <a:rPr lang="en-US" sz="2800" dirty="0"/>
              <a:t> of a set of nodes are all the successors of any of the nodes in the set</a:t>
            </a:r>
          </a:p>
          <a:p>
            <a:endParaRPr lang="en-US" sz="2800" dirty="0"/>
          </a:p>
          <a:p>
            <a:r>
              <a:rPr lang="en-US" sz="2800" dirty="0"/>
              <a:t>(all-successors {}) = {}</a:t>
            </a:r>
          </a:p>
          <a:p>
            <a:endParaRPr lang="en-US" sz="2800" dirty="0"/>
          </a:p>
          <a:p>
            <a:r>
              <a:rPr lang="en-US" sz="2800" dirty="0"/>
              <a:t>(all-successors {A,D}) </a:t>
            </a:r>
          </a:p>
          <a:p>
            <a:r>
              <a:rPr lang="en-US" sz="2800" dirty="0"/>
              <a:t>  = {B,C,D,F}</a:t>
            </a:r>
          </a:p>
        </p:txBody>
      </p:sp>
      <p:grpSp>
        <p:nvGrpSpPr>
          <p:cNvPr id="73" name="Group 72"/>
          <p:cNvGrpSpPr/>
          <p:nvPr/>
        </p:nvGrpSpPr>
        <p:grpSpPr>
          <a:xfrm>
            <a:off x="4979148" y="1620521"/>
            <a:ext cx="2895600" cy="4343400"/>
            <a:chOff x="4356474" y="1828800"/>
            <a:chExt cx="2895600" cy="4343400"/>
          </a:xfrm>
        </p:grpSpPr>
        <p:grpSp>
          <p:nvGrpSpPr>
            <p:cNvPr id="74" name="Group 73"/>
            <p:cNvGrpSpPr/>
            <p:nvPr/>
          </p:nvGrpSpPr>
          <p:grpSpPr>
            <a:xfrm>
              <a:off x="4356474" y="1828800"/>
              <a:ext cx="2895600" cy="4343400"/>
              <a:chOff x="3124200" y="1828800"/>
              <a:chExt cx="2895600" cy="4343400"/>
            </a:xfrm>
          </p:grpSpPr>
          <p:sp>
            <p:nvSpPr>
              <p:cNvPr id="76" name="Oval 75"/>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77" name="Oval 76"/>
              <p:cNvSpPr/>
              <p:nvPr/>
            </p:nvSpPr>
            <p:spPr>
              <a:xfrm>
                <a:off x="4876800" y="5562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78" name="Group 77"/>
              <p:cNvGrpSpPr/>
              <p:nvPr/>
            </p:nvGrpSpPr>
            <p:grpSpPr>
              <a:xfrm>
                <a:off x="4267200" y="4318000"/>
                <a:ext cx="1752600" cy="635000"/>
                <a:chOff x="3962400" y="4419600"/>
                <a:chExt cx="1752600" cy="635000"/>
              </a:xfrm>
            </p:grpSpPr>
            <p:sp>
              <p:nvSpPr>
                <p:cNvPr id="92" name="Oval 91"/>
                <p:cNvSpPr/>
                <p:nvPr/>
              </p:nvSpPr>
              <p:spPr>
                <a:xfrm>
                  <a:off x="5105400" y="4419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93" name="Oval 92"/>
                <p:cNvSpPr/>
                <p:nvPr/>
              </p:nvSpPr>
              <p:spPr>
                <a:xfrm>
                  <a:off x="3962400" y="44450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79" name="Group 78"/>
              <p:cNvGrpSpPr/>
              <p:nvPr/>
            </p:nvGrpSpPr>
            <p:grpSpPr>
              <a:xfrm>
                <a:off x="3124200" y="3073400"/>
                <a:ext cx="2895600" cy="609600"/>
                <a:chOff x="3048000" y="3238500"/>
                <a:chExt cx="2895600" cy="609600"/>
              </a:xfrm>
            </p:grpSpPr>
            <p:sp>
              <p:nvSpPr>
                <p:cNvPr id="89" name="Oval 88"/>
                <p:cNvSpPr/>
                <p:nvPr/>
              </p:nvSpPr>
              <p:spPr>
                <a:xfrm>
                  <a:off x="5334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90" name="Oval 89"/>
                <p:cNvSpPr/>
                <p:nvPr/>
              </p:nvSpPr>
              <p:spPr>
                <a:xfrm>
                  <a:off x="4191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91" name="Oval 90"/>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80" name="Straight Arrow Connector 79"/>
              <p:cNvCxnSpPr>
                <a:stCxn id="76" idx="3"/>
                <a:endCxn id="91"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6" idx="5"/>
                <a:endCxn id="89"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6" idx="4"/>
                <a:endCxn id="90"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91" idx="6"/>
                <a:endCxn id="90"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89" idx="2"/>
                <a:endCxn id="90"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90" idx="4"/>
                <a:endCxn id="93"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9" idx="4"/>
                <a:endCxn id="92"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93" idx="4"/>
                <a:endCxn id="77"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92" idx="4"/>
                <a:endCxn id="77"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75" name="Elbow Connector 74"/>
            <p:cNvCxnSpPr>
              <a:stCxn id="77" idx="2"/>
              <a:endCxn id="91"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97595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76fc126d3114d2cd7af425e30d91d1d47f77022"/>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13917</TotalTime>
  <Words>2990</Words>
  <Application>Microsoft Office PowerPoint</Application>
  <PresentationFormat>On-screen Show (4:3)</PresentationFormat>
  <Paragraphs>473</Paragraphs>
  <Slides>47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Calibri</vt:lpstr>
      <vt:lpstr>Cambria Math</vt:lpstr>
      <vt:lpstr>CMMI10</vt:lpstr>
      <vt:lpstr>CMR10</vt:lpstr>
      <vt:lpstr>CMSY10ORIG</vt:lpstr>
      <vt:lpstr>Consolas</vt:lpstr>
      <vt:lpstr>Helvetica Neue</vt:lpstr>
      <vt:lpstr>1_Office Theme</vt:lpstr>
      <vt:lpstr>Searching in a Graph</vt:lpstr>
      <vt:lpstr>Introduction</vt:lpstr>
      <vt:lpstr>Learning Objectives</vt:lpstr>
      <vt:lpstr>Warning: this is a hard lesson</vt:lpstr>
      <vt:lpstr>Lesson Outline</vt:lpstr>
      <vt:lpstr>What's a graph?</vt:lpstr>
      <vt:lpstr>A Graph</vt:lpstr>
      <vt:lpstr>successors of a node</vt:lpstr>
      <vt:lpstr>all-successors of a set of nodes</vt:lpstr>
      <vt:lpstr>Paths in a Graph</vt:lpstr>
      <vt:lpstr>Cycles</vt:lpstr>
      <vt:lpstr>Reachability</vt:lpstr>
      <vt:lpstr>Another classic application of general recursion</vt:lpstr>
      <vt:lpstr>Definition</vt:lpstr>
      <vt:lpstr>Enumerating the elements </vt:lpstr>
      <vt:lpstr>Example</vt:lpstr>
      <vt:lpstr>Termination Reasoning</vt:lpstr>
      <vt:lpstr>Closure problems</vt:lpstr>
      <vt:lpstr>Assumptions</vt:lpstr>
      <vt:lpstr>Writing this as a function</vt:lpstr>
      <vt:lpstr>Function Definition</vt:lpstr>
      <vt:lpstr>Correctness Reasoning</vt:lpstr>
      <vt:lpstr>Termination Reasoning</vt:lpstr>
      <vt:lpstr>Problem with this algorithm</vt:lpstr>
      <vt:lpstr>A Better Idea: keep track of which nodes are newly found</vt:lpstr>
      <vt:lpstr>Do this with an extra argument and an invariant</vt:lpstr>
      <vt:lpstr>Version with invariant</vt:lpstr>
      <vt:lpstr>Example</vt:lpstr>
      <vt:lpstr>Correctness Reasoning</vt:lpstr>
      <vt:lpstr>Termination Reasoning</vt:lpstr>
      <vt:lpstr>Initializing the invariant</vt:lpstr>
      <vt:lpstr>Correctness Reasoning</vt:lpstr>
      <vt:lpstr>Termination Reasoning</vt:lpstr>
      <vt:lpstr>This is called the "worklist" algorithm</vt:lpstr>
      <vt:lpstr>You could use this to define reachable?</vt:lpstr>
      <vt:lpstr>Or you could just wait for tgt to show up as you build the list of reachables</vt:lpstr>
      <vt:lpstr>Correctness Reasoning</vt:lpstr>
      <vt:lpstr>Termination Reasoning</vt:lpstr>
      <vt:lpstr>Another topic: changing the data representation</vt:lpstr>
      <vt:lpstr>So let’s represent the graph by its all-successors function</vt:lpstr>
      <vt:lpstr>How do you build an all-successors-fn?</vt:lpstr>
      <vt:lpstr>Or you could avoid building the data structure entirely</vt:lpstr>
      <vt:lpstr>Example of an “implicit graph”</vt:lpstr>
      <vt:lpstr>PowerPoint Presentation</vt:lpstr>
      <vt:lpstr>Summary</vt:lpstr>
      <vt:lpstr>Lesson 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207</cp:revision>
  <dcterms:created xsi:type="dcterms:W3CDTF">2010-06-24T16:22:15Z</dcterms:created>
  <dcterms:modified xsi:type="dcterms:W3CDTF">2016-10-26T02:36:48Z</dcterms:modified>
</cp:coreProperties>
</file>