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62" d="100"/>
          <a:sy n="62" d="100"/>
        </p:scale>
        <p:origin x="549" y="2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W66F-vUA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linear search with invariants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48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(define (int-sqrt.v2 n)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(inner-loop z u)</a:t>
            </a:r>
          </a:p>
          <a:p>
            <a:r>
              <a:rPr lang="en-US" dirty="0"/>
              <a:t>       ;; PURPOSE: Returns </a:t>
            </a:r>
            <a:r>
              <a:rPr lang="en-US" dirty="0" err="1"/>
              <a:t>int-sqrt</a:t>
            </a:r>
            <a:r>
              <a:rPr lang="en-US" dirty="0"/>
              <a:t>(n)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;; WHERE z² ≤ n</a:t>
            </a:r>
          </a:p>
          <a:p>
            <a:r>
              <a:rPr lang="en-US" dirty="0">
                <a:solidFill>
                  <a:srgbClr val="FF0000"/>
                </a:solidFill>
              </a:rPr>
              <a:t>       ;; AND u = (z+1)²</a:t>
            </a:r>
            <a:r>
              <a:rPr lang="en-US" dirty="0"/>
              <a:t>       </a:t>
            </a:r>
          </a:p>
          <a:p>
            <a:r>
              <a:rPr lang="en-US" dirty="0">
                <a:solidFill>
                  <a:srgbClr val="00B050"/>
                </a:solidFill>
              </a:rPr>
              <a:t>       ;; HALTING MEASURE (- n z)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[(&lt; n u) z]</a:t>
            </a:r>
          </a:p>
          <a:p>
            <a:r>
              <a:rPr lang="en-US" dirty="0"/>
              <a:t>         [else (inner-loop </a:t>
            </a:r>
          </a:p>
          <a:p>
            <a:r>
              <a:rPr lang="en-US" dirty="0"/>
              <a:t>                (+ 1 z)</a:t>
            </a:r>
          </a:p>
          <a:p>
            <a:r>
              <a:rPr lang="en-US" dirty="0"/>
              <a:t>                (+ u (* 2 z) 3))])))      </a:t>
            </a:r>
          </a:p>
          <a:p>
            <a:r>
              <a:rPr lang="en-US" dirty="0"/>
              <a:t>    (inner-loop 0 1)))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59649" y="1295400"/>
            <a:ext cx="5631951" cy="1345058"/>
            <a:chOff x="3359649" y="1295400"/>
            <a:chExt cx="5631951" cy="134505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5181600" y="1295400"/>
              <a:ext cx="381000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the inner loop finds the answer for the whole function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359649" y="1416122"/>
              <a:ext cx="1818526" cy="1224336"/>
            </a:xfrm>
            <a:custGeom>
              <a:avLst/>
              <a:gdLst>
                <a:gd name="connsiteX0" fmla="*/ 1818526 w 1818526"/>
                <a:gd name="connsiteY0" fmla="*/ 351033 h 1224336"/>
                <a:gd name="connsiteX1" fmla="*/ 1222625 w 1818526"/>
                <a:gd name="connsiteY1" fmla="*/ 145550 h 1224336"/>
                <a:gd name="connsiteX2" fmla="*/ 0 w 1818526"/>
                <a:gd name="connsiteY2" fmla="*/ 1224336 h 12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6" h="1224336">
                  <a:moveTo>
                    <a:pt x="1818526" y="351033"/>
                  </a:moveTo>
                  <a:cubicBezTo>
                    <a:pt x="1672119" y="175516"/>
                    <a:pt x="1525713" y="0"/>
                    <a:pt x="1222625" y="145550"/>
                  </a:cubicBezTo>
                  <a:cubicBezTo>
                    <a:pt x="919537" y="291100"/>
                    <a:pt x="459768" y="757718"/>
                    <a:pt x="0" y="1224336"/>
                  </a:cubicBezTo>
                </a:path>
              </a:pathLst>
            </a:custGeom>
            <a:grp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9807" y="4191000"/>
            <a:ext cx="4501793" cy="1017998"/>
            <a:chOff x="4489807" y="4191000"/>
            <a:chExt cx="4501793" cy="1017998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5334000" y="4191000"/>
              <a:ext cx="3657600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update context argument to maintain the invariant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89807" y="4695290"/>
              <a:ext cx="842481" cy="513708"/>
            </a:xfrm>
            <a:custGeom>
              <a:avLst/>
              <a:gdLst>
                <a:gd name="connsiteX0" fmla="*/ 842481 w 842481"/>
                <a:gd name="connsiteY0" fmla="*/ 0 h 513708"/>
                <a:gd name="connsiteX1" fmla="*/ 184935 w 842481"/>
                <a:gd name="connsiteY1" fmla="*/ 92467 h 513708"/>
                <a:gd name="connsiteX2" fmla="*/ 0 w 842481"/>
                <a:gd name="connsiteY2" fmla="*/ 513708 h 5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481" h="513708">
                  <a:moveTo>
                    <a:pt x="842481" y="0"/>
                  </a:moveTo>
                  <a:cubicBezTo>
                    <a:pt x="583914" y="3424"/>
                    <a:pt x="325348" y="6849"/>
                    <a:pt x="184935" y="92467"/>
                  </a:cubicBezTo>
                  <a:cubicBezTo>
                    <a:pt x="44522" y="178085"/>
                    <a:pt x="22261" y="345896"/>
                    <a:pt x="0" y="513708"/>
                  </a:cubicBezTo>
                </a:path>
              </a:pathLst>
            </a:custGeom>
            <a:grp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0328" y="5562600"/>
            <a:ext cx="5447872" cy="1200329"/>
            <a:chOff x="3010328" y="5562600"/>
            <a:chExt cx="5447872" cy="120032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5334000" y="5562600"/>
              <a:ext cx="3124200" cy="120032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initialize context argument to make the invariant true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10328" y="5856270"/>
              <a:ext cx="2321960" cy="248292"/>
            </a:xfrm>
            <a:custGeom>
              <a:avLst/>
              <a:gdLst>
                <a:gd name="connsiteX0" fmla="*/ 2321960 w 2321960"/>
                <a:gd name="connsiteY0" fmla="*/ 133564 h 248292"/>
                <a:gd name="connsiteX1" fmla="*/ 1684962 w 2321960"/>
                <a:gd name="connsiteY1" fmla="*/ 226031 h 248292"/>
                <a:gd name="connsiteX2" fmla="*/ 0 w 2321960"/>
                <a:gd name="connsiteY2" fmla="*/ 0 h 24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1960" h="248292">
                  <a:moveTo>
                    <a:pt x="2321960" y="133564"/>
                  </a:moveTo>
                  <a:cubicBezTo>
                    <a:pt x="2196957" y="190928"/>
                    <a:pt x="2071955" y="248292"/>
                    <a:pt x="1684962" y="226031"/>
                  </a:cubicBezTo>
                  <a:cubicBezTo>
                    <a:pt x="1297969" y="203770"/>
                    <a:pt x="648984" y="10188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1973" y="3116494"/>
            <a:ext cx="4155095" cy="1260297"/>
            <a:chOff x="3071973" y="3116494"/>
            <a:chExt cx="4155095" cy="1260297"/>
          </a:xfrm>
          <a:solidFill>
            <a:schemeClr val="bg1"/>
          </a:solidFill>
        </p:grpSpPr>
        <p:sp>
          <p:nvSpPr>
            <p:cNvPr id="13" name="TextBox 12"/>
            <p:cNvSpPr txBox="1"/>
            <p:nvPr/>
          </p:nvSpPr>
          <p:spPr>
            <a:xfrm>
              <a:off x="5867400" y="3200400"/>
              <a:ext cx="135966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u = (z+1)²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71973" y="3116494"/>
              <a:ext cx="2794571" cy="1260297"/>
            </a:xfrm>
            <a:custGeom>
              <a:avLst/>
              <a:gdLst>
                <a:gd name="connsiteX0" fmla="*/ 2794571 w 2794571"/>
                <a:gd name="connsiteY0" fmla="*/ 294526 h 1260297"/>
                <a:gd name="connsiteX1" fmla="*/ 2188396 w 2794571"/>
                <a:gd name="connsiteY1" fmla="*/ 160962 h 1260297"/>
                <a:gd name="connsiteX2" fmla="*/ 0 w 2794571"/>
                <a:gd name="connsiteY2" fmla="*/ 1260297 h 126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571" h="1260297">
                  <a:moveTo>
                    <a:pt x="2794571" y="294526"/>
                  </a:moveTo>
                  <a:cubicBezTo>
                    <a:pt x="2724364" y="147263"/>
                    <a:pt x="2654158" y="0"/>
                    <a:pt x="2188396" y="160962"/>
                  </a:cubicBezTo>
                  <a:cubicBezTo>
                    <a:pt x="1722634" y="321924"/>
                    <a:pt x="861317" y="791110"/>
                    <a:pt x="0" y="1260297"/>
                  </a:cubicBezTo>
                </a:path>
              </a:pathLst>
            </a:custGeom>
            <a:grp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8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 one more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invariant: v = 2*z+3</a:t>
            </a:r>
          </a:p>
          <a:p>
            <a:endParaRPr lang="en-US" dirty="0"/>
          </a:p>
          <a:p>
            <a:r>
              <a:rPr lang="en-US" dirty="0"/>
              <a:t>z' = z+1</a:t>
            </a:r>
          </a:p>
          <a:p>
            <a:r>
              <a:rPr lang="en-US" dirty="0"/>
              <a:t>v' = 2*z'+ 3</a:t>
            </a:r>
          </a:p>
          <a:p>
            <a:r>
              <a:rPr lang="en-US" dirty="0"/>
              <a:t>   = 2*(z+1) + 3</a:t>
            </a:r>
          </a:p>
          <a:p>
            <a:r>
              <a:rPr lang="en-US" dirty="0"/>
              <a:t>   = 2*z + 2 + 3</a:t>
            </a:r>
          </a:p>
          <a:p>
            <a:r>
              <a:rPr lang="en-US" dirty="0"/>
              <a:t>   = (2*z + 3) + 2 </a:t>
            </a:r>
          </a:p>
          <a:p>
            <a:r>
              <a:rPr lang="en-US" dirty="0"/>
              <a:t>   = v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(int-sqrt.v3 n)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(inner-loop z u v)</a:t>
            </a:r>
          </a:p>
          <a:p>
            <a:r>
              <a:rPr lang="en-US" dirty="0"/>
              <a:t>      ;; PURPOSE: Returns </a:t>
            </a:r>
            <a:r>
              <a:rPr lang="en-US" dirty="0" err="1"/>
              <a:t>int-sqrt</a:t>
            </a:r>
            <a:r>
              <a:rPr lang="en-US" dirty="0"/>
              <a:t>(n)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;; WHERE z^2 ≤ n</a:t>
            </a:r>
          </a:p>
          <a:p>
            <a:r>
              <a:rPr lang="en-US" dirty="0">
                <a:solidFill>
                  <a:srgbClr val="FF0000"/>
                </a:solidFill>
              </a:rPr>
              <a:t>       ;; AND u = (z+1)^2</a:t>
            </a:r>
          </a:p>
          <a:p>
            <a:r>
              <a:rPr lang="en-US" dirty="0">
                <a:solidFill>
                  <a:srgbClr val="FF0000"/>
                </a:solidFill>
              </a:rPr>
              <a:t>       ;; AND v = 2*z+3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00B050"/>
                </a:solidFill>
              </a:rPr>
              <a:t>;; HALTING MEASURE (- n z)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[(&lt; n u) z]</a:t>
            </a:r>
          </a:p>
          <a:p>
            <a:r>
              <a:rPr lang="en-US" dirty="0"/>
              <a:t>         [else (inner-loop </a:t>
            </a:r>
          </a:p>
          <a:p>
            <a:r>
              <a:rPr lang="en-US" dirty="0"/>
              <a:t>                (+ 1 z)</a:t>
            </a:r>
          </a:p>
          <a:p>
            <a:r>
              <a:rPr lang="en-US" dirty="0"/>
              <a:t>                (+ u v)</a:t>
            </a:r>
          </a:p>
          <a:p>
            <a:r>
              <a:rPr lang="en-US" dirty="0"/>
              <a:t>                (+ v 2))])))</a:t>
            </a:r>
          </a:p>
          <a:p>
            <a:r>
              <a:rPr lang="en-US" dirty="0"/>
              <a:t>    (inner-loop 0 1 3)))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49375" y="4419600"/>
            <a:ext cx="2882398" cy="511996"/>
            <a:chOff x="3349375" y="4419600"/>
            <a:chExt cx="2882398" cy="511996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419600"/>
              <a:ext cx="1202573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v = 2z+3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349375" y="4486382"/>
              <a:ext cx="1674688" cy="445214"/>
            </a:xfrm>
            <a:custGeom>
              <a:avLst/>
              <a:gdLst>
                <a:gd name="connsiteX0" fmla="*/ 1674688 w 1674688"/>
                <a:gd name="connsiteY0" fmla="*/ 178085 h 445214"/>
                <a:gd name="connsiteX1" fmla="*/ 1006868 w 1674688"/>
                <a:gd name="connsiteY1" fmla="*/ 44521 h 445214"/>
                <a:gd name="connsiteX2" fmla="*/ 0 w 1674688"/>
                <a:gd name="connsiteY2" fmla="*/ 445214 h 44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4688" h="445214">
                  <a:moveTo>
                    <a:pt x="1674688" y="178085"/>
                  </a:moveTo>
                  <a:cubicBezTo>
                    <a:pt x="1480335" y="89042"/>
                    <a:pt x="1285983" y="0"/>
                    <a:pt x="1006868" y="44521"/>
                  </a:cubicBezTo>
                  <a:cubicBezTo>
                    <a:pt x="727753" y="89042"/>
                    <a:pt x="363876" y="267128"/>
                    <a:pt x="0" y="44521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3538" y="3733800"/>
            <a:ext cx="3945330" cy="461665"/>
            <a:chOff x="2443538" y="3733800"/>
            <a:chExt cx="394533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029200" y="3733800"/>
              <a:ext cx="135966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u = (z+1)²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443538" y="3789452"/>
              <a:ext cx="2590799" cy="309937"/>
            </a:xfrm>
            <a:custGeom>
              <a:avLst/>
              <a:gdLst>
                <a:gd name="connsiteX0" fmla="*/ 2864777 w 2864777"/>
                <a:gd name="connsiteY0" fmla="*/ 184935 h 308225"/>
                <a:gd name="connsiteX1" fmla="*/ 429802 w 2864777"/>
                <a:gd name="connsiteY1" fmla="*/ 20548 h 308225"/>
                <a:gd name="connsiteX2" fmla="*/ 285964 w 2864777"/>
                <a:gd name="connsiteY2" fmla="*/ 308225 h 308225"/>
                <a:gd name="connsiteX0" fmla="*/ 2721795 w 2721795"/>
                <a:gd name="connsiteY0" fmla="*/ 186647 h 309937"/>
                <a:gd name="connsiteX1" fmla="*/ 1116458 w 2721795"/>
                <a:gd name="connsiteY1" fmla="*/ 20548 h 309937"/>
                <a:gd name="connsiteX2" fmla="*/ 142982 w 2721795"/>
                <a:gd name="connsiteY2" fmla="*/ 309937 h 309937"/>
                <a:gd name="connsiteX0" fmla="*/ 2578813 w 2578813"/>
                <a:gd name="connsiteY0" fmla="*/ 186647 h 309937"/>
                <a:gd name="connsiteX1" fmla="*/ 973476 w 2578813"/>
                <a:gd name="connsiteY1" fmla="*/ 20548 h 309937"/>
                <a:gd name="connsiteX2" fmla="*/ 0 w 2578813"/>
                <a:gd name="connsiteY2" fmla="*/ 309937 h 309937"/>
                <a:gd name="connsiteX0" fmla="*/ 2590799 w 2590799"/>
                <a:gd name="connsiteY0" fmla="*/ 186647 h 309937"/>
                <a:gd name="connsiteX1" fmla="*/ 985462 w 2590799"/>
                <a:gd name="connsiteY1" fmla="*/ 20548 h 309937"/>
                <a:gd name="connsiteX2" fmla="*/ 11986 w 2590799"/>
                <a:gd name="connsiteY2" fmla="*/ 309937 h 30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799" h="309937">
                  <a:moveTo>
                    <a:pt x="2590799" y="186647"/>
                  </a:moveTo>
                  <a:cubicBezTo>
                    <a:pt x="1588212" y="94179"/>
                    <a:pt x="1415264" y="0"/>
                    <a:pt x="985462" y="20548"/>
                  </a:cubicBezTo>
                  <a:cubicBezTo>
                    <a:pt x="555660" y="41096"/>
                    <a:pt x="0" y="105309"/>
                    <a:pt x="11986" y="30993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5257800"/>
            <a:ext cx="38862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could never have understood this program if I hadn't written down the invariants!</a:t>
            </a:r>
          </a:p>
        </p:txBody>
      </p:sp>
    </p:spTree>
    <p:extLst>
      <p:ext uri="{BB962C8B-B14F-4D97-AF65-F5344CB8AC3E}">
        <p14:creationId xmlns:p14="http://schemas.microsoft.com/office/powerpoint/2010/main" val="35455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invariants can be used to improve the code of a linear search or loop.</a:t>
            </a:r>
          </a:p>
          <a:p>
            <a:r>
              <a:rPr lang="en-US" dirty="0"/>
              <a:t>We’ve seen how invariants can be used to explain the “reduction-in-strength” optimization.</a:t>
            </a:r>
          </a:p>
          <a:p>
            <a:r>
              <a:rPr lang="en-US" dirty="0"/>
              <a:t>We’ve seen how invariants can be used to explain an otherwise-obscure piece of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08-8-square-roots.rkt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we’ll show an example of how invariants can be used to improve a linear search.</a:t>
            </a:r>
          </a:p>
          <a:p>
            <a:r>
              <a:rPr lang="en-US" dirty="0"/>
              <a:t>The transformation we’ll use is called “reduction in strength”, and is a well-known algorithm that compilers use to improve the code in a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Square Root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int-sqrt</a:t>
            </a:r>
            <a:r>
              <a:rPr lang="en-US" dirty="0"/>
              <a:t> : Nat -&gt; Nat</a:t>
            </a:r>
          </a:p>
          <a:p>
            <a:r>
              <a:rPr lang="en-US" dirty="0"/>
              <a:t>GIVEN: n, </a:t>
            </a:r>
          </a:p>
          <a:p>
            <a:r>
              <a:rPr lang="en-US" dirty="0"/>
              <a:t>RETURNS: z such that z² ≤ n &lt; (z+1)²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(</a:t>
            </a:r>
            <a:r>
              <a:rPr lang="en-US" dirty="0" err="1"/>
              <a:t>int-sqrt</a:t>
            </a:r>
            <a:r>
              <a:rPr lang="en-US" dirty="0"/>
              <a:t> 25) = 5 </a:t>
            </a:r>
          </a:p>
          <a:p>
            <a:r>
              <a:rPr lang="en-US" dirty="0"/>
              <a:t>(</a:t>
            </a:r>
            <a:r>
              <a:rPr lang="en-US" dirty="0" err="1"/>
              <a:t>int-sqrt</a:t>
            </a:r>
            <a:r>
              <a:rPr lang="en-US" dirty="0"/>
              <a:t> 26) = 5 ... </a:t>
            </a:r>
          </a:p>
          <a:p>
            <a:r>
              <a:rPr lang="en-US" dirty="0"/>
              <a:t>(</a:t>
            </a:r>
            <a:r>
              <a:rPr lang="en-US" dirty="0" err="1"/>
              <a:t>int-sqrt</a:t>
            </a:r>
            <a:r>
              <a:rPr lang="en-US" dirty="0"/>
              <a:t> 35) = 5</a:t>
            </a:r>
          </a:p>
          <a:p>
            <a:r>
              <a:rPr lang="en-US" dirty="0"/>
              <a:t>(</a:t>
            </a:r>
            <a:r>
              <a:rPr lang="en-US" dirty="0" err="1"/>
              <a:t>int-sqrt</a:t>
            </a:r>
            <a:r>
              <a:rPr lang="en-US" dirty="0"/>
              <a:t> 36) =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0711" y="48006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is one of my favorite examples.</a:t>
            </a:r>
          </a:p>
        </p:txBody>
      </p:sp>
    </p:spTree>
    <p:extLst>
      <p:ext uri="{BB962C8B-B14F-4D97-AF65-F5344CB8AC3E}">
        <p14:creationId xmlns:p14="http://schemas.microsoft.com/office/powerpoint/2010/main" val="8195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Watch the video demonstration at </a:t>
            </a:r>
            <a:r>
              <a:rPr lang="en-US" dirty="0">
                <a:hlinkClick r:id="rId2"/>
              </a:rPr>
              <a:t>http://www.youtube.com/watch?v=EW66F-vUApE</a:t>
            </a:r>
            <a:endParaRPr lang="en-US" dirty="0"/>
          </a:p>
          <a:p>
            <a:r>
              <a:rPr lang="en-US" dirty="0"/>
              <a:t>Note:  the video is a little out of date:</a:t>
            </a:r>
          </a:p>
          <a:p>
            <a:pPr lvl="1"/>
            <a:r>
              <a:rPr lang="en-US" dirty="0"/>
              <a:t>it talks about accumulators instead of context arguments</a:t>
            </a:r>
          </a:p>
          <a:p>
            <a:pPr lvl="1"/>
            <a:r>
              <a:rPr lang="en-US" dirty="0"/>
              <a:t>the purpose statements are not always up to our current coding standards</a:t>
            </a:r>
          </a:p>
          <a:p>
            <a:pPr lvl="1"/>
            <a:r>
              <a:rPr lang="en-US" dirty="0"/>
              <a:t>sorry about that.</a:t>
            </a:r>
          </a:p>
          <a:p>
            <a:r>
              <a:rPr lang="en-US" dirty="0"/>
              <a:t>Below are the slides from the video, slightly updated.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int-sqrt.v0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Call more general function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(int-sqrt.v0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(linear-search 0 n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(lambda (z)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(&lt; n (</a:t>
            </a:r>
            <a:r>
              <a:rPr lang="en-US" sz="2400" dirty="0" err="1"/>
              <a:t>sqr</a:t>
            </a:r>
            <a:r>
              <a:rPr lang="en-US" sz="2400" dirty="0"/>
              <a:t> (+ z 1))))))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int-sqrt.v1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(int-sqrt.v1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((define (inner-loop z)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;; PURPOSE: Returns </a:t>
            </a:r>
            <a:r>
              <a:rPr lang="en-US" sz="2400" dirty="0" err="1"/>
              <a:t>int-sqrt</a:t>
            </a:r>
            <a:r>
              <a:rPr lang="en-US" sz="2400" dirty="0"/>
              <a:t>(n)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;; </a:t>
            </a:r>
            <a:r>
              <a:rPr lang="en-US" sz="2400" dirty="0">
                <a:solidFill>
                  <a:srgbClr val="FF0000"/>
                </a:solidFill>
              </a:rPr>
              <a:t>WHERE z² ≤ 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;; </a:t>
            </a:r>
            <a:r>
              <a:rPr lang="en-US" sz="2400" dirty="0">
                <a:solidFill>
                  <a:srgbClr val="00B050"/>
                </a:solidFill>
              </a:rPr>
              <a:t>HALTING MEASURE (- n z)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     [(&lt; n (</a:t>
            </a:r>
            <a:r>
              <a:rPr lang="en-US" sz="2400" dirty="0" err="1"/>
              <a:t>sqr</a:t>
            </a:r>
            <a:r>
              <a:rPr lang="en-US" sz="2400" dirty="0"/>
              <a:t> (+ z 1))) z]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[else (inner-loop (+ z 1))])))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(inner-loop 0)))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9601" y="3078351"/>
            <a:ext cx="4750357" cy="1569660"/>
            <a:chOff x="4393643" y="3429000"/>
            <a:chExt cx="4750357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6400800" y="3429000"/>
              <a:ext cx="2743200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invariant guarantees that the halting measure is non-negative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93643" y="3481227"/>
              <a:ext cx="1996884" cy="298502"/>
            </a:xfrm>
            <a:custGeom>
              <a:avLst/>
              <a:gdLst>
                <a:gd name="connsiteX0" fmla="*/ 1613043 w 1613043"/>
                <a:gd name="connsiteY0" fmla="*/ 238018 h 238018"/>
                <a:gd name="connsiteX1" fmla="*/ 698643 w 1613043"/>
                <a:gd name="connsiteY1" fmla="*/ 22261 h 238018"/>
                <a:gd name="connsiteX2" fmla="*/ 0 w 1613043"/>
                <a:gd name="connsiteY2" fmla="*/ 104454 h 23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043" h="238018">
                  <a:moveTo>
                    <a:pt x="1613043" y="238018"/>
                  </a:moveTo>
                  <a:cubicBezTo>
                    <a:pt x="1290263" y="141270"/>
                    <a:pt x="967484" y="44522"/>
                    <a:pt x="698643" y="22261"/>
                  </a:cubicBezTo>
                  <a:cubicBezTo>
                    <a:pt x="429802" y="0"/>
                    <a:pt x="214901" y="52227"/>
                    <a:pt x="0" y="10445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60441" y="3725619"/>
              <a:ext cx="917105" cy="176188"/>
            </a:xfrm>
            <a:custGeom>
              <a:avLst/>
              <a:gdLst>
                <a:gd name="connsiteX0" fmla="*/ 1294544 w 1294544"/>
                <a:gd name="connsiteY0" fmla="*/ 66782 h 220894"/>
                <a:gd name="connsiteX1" fmla="*/ 626723 w 1294544"/>
                <a:gd name="connsiteY1" fmla="*/ 25685 h 220894"/>
                <a:gd name="connsiteX2" fmla="*/ 0 w 1294544"/>
                <a:gd name="connsiteY2" fmla="*/ 220894 h 22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4544" h="220894">
                  <a:moveTo>
                    <a:pt x="1294544" y="66782"/>
                  </a:moveTo>
                  <a:cubicBezTo>
                    <a:pt x="1068512" y="33391"/>
                    <a:pt x="842480" y="0"/>
                    <a:pt x="626723" y="25685"/>
                  </a:cubicBezTo>
                  <a:cubicBezTo>
                    <a:pt x="410966" y="51370"/>
                    <a:pt x="205483" y="136132"/>
                    <a:pt x="0" y="22089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27979" y="5168499"/>
            <a:ext cx="27432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just checked that (z+1)² ≤ n, so calling inner-loop with z+1 satisfies the invariant.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0" idx="1"/>
          </p:cNvCxnSpPr>
          <p:nvPr/>
        </p:nvCxnSpPr>
        <p:spPr>
          <a:xfrm flipH="1" flipV="1">
            <a:off x="4876801" y="5046422"/>
            <a:ext cx="851178" cy="7222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of this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z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INVARIANT: z² ≤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numbers also have squares that are ≤ 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at the recursive call?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89508" y="2496667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z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INVARIANT: z² ≤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numbers also have squares that are ≤ 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0458" y="3467101"/>
            <a:ext cx="301474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CONDITION: (z+1)² ≤ 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89508" y="4287368"/>
            <a:ext cx="7364984" cy="609600"/>
            <a:chOff x="1014098" y="4817633"/>
            <a:chExt cx="7364984" cy="609600"/>
          </a:xfrm>
        </p:grpSpPr>
        <p:sp>
          <p:nvSpPr>
            <p:cNvPr id="18" name="Rectangle 17"/>
            <p:cNvSpPr/>
            <p:nvPr/>
          </p:nvSpPr>
          <p:spPr>
            <a:xfrm>
              <a:off x="1014098" y="4817633"/>
              <a:ext cx="2186302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4098" y="4817633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0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244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3755" y="4891600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z_new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= z+1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9508" y="4287368"/>
            <a:ext cx="7364984" cy="611832"/>
            <a:chOff x="914400" y="2514600"/>
            <a:chExt cx="7364984" cy="611832"/>
          </a:xfrm>
        </p:grpSpPr>
        <p:sp>
          <p:nvSpPr>
            <p:cNvPr id="26" name="Rectangle 25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z </a:t>
              </a:r>
            </a:p>
          </p:txBody>
        </p:sp>
      </p:grpSp>
      <p:cxnSp>
        <p:nvCxnSpPr>
          <p:cNvPr id="33" name="Straight Arrow Connector 32"/>
          <p:cNvCxnSpPr>
            <a:stCxn id="15" idx="1"/>
          </p:cNvCxnSpPr>
          <p:nvPr/>
        </p:nvCxnSpPr>
        <p:spPr>
          <a:xfrm flipH="1">
            <a:off x="2438400" y="1632591"/>
            <a:ext cx="1440977" cy="2939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458" y="5257800"/>
            <a:ext cx="499594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INVARIANT z² ≤ n: true again for the new value of z.</a:t>
            </a:r>
          </a:p>
        </p:txBody>
      </p:sp>
    </p:spTree>
    <p:extLst>
      <p:ext uri="{BB962C8B-B14F-4D97-AF65-F5344CB8AC3E}">
        <p14:creationId xmlns:p14="http://schemas.microsoft.com/office/powerpoint/2010/main" val="33904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this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latin typeface="+mn-lt"/>
              </a:rPr>
              <a:t>Don't like to do </a:t>
            </a:r>
            <a:r>
              <a:rPr lang="en-US" dirty="0" err="1">
                <a:latin typeface="+mn-lt"/>
              </a:rPr>
              <a:t>sqr</a:t>
            </a:r>
            <a:r>
              <a:rPr lang="en-US" b="0" dirty="0">
                <a:latin typeface="+mn-lt"/>
              </a:rPr>
              <a:t> at every step, so let's keep the value of </a:t>
            </a:r>
          </a:p>
          <a:p>
            <a:r>
              <a:rPr lang="en-US" dirty="0"/>
              <a:t>(</a:t>
            </a:r>
            <a:r>
              <a:rPr lang="en-US" dirty="0" err="1"/>
              <a:t>sqr</a:t>
            </a:r>
            <a:r>
              <a:rPr lang="en-US" dirty="0"/>
              <a:t> (+ z 1)) </a:t>
            </a:r>
          </a:p>
          <a:p>
            <a:r>
              <a:rPr lang="en-US" b="0" dirty="0">
                <a:latin typeface="+mn-lt"/>
              </a:rPr>
              <a:t>in a context argument, which we'll call </a:t>
            </a:r>
            <a:r>
              <a:rPr lang="en-US" dirty="0">
                <a:latin typeface="+mn-lt"/>
              </a:rPr>
              <a:t>u</a:t>
            </a:r>
            <a:r>
              <a:rPr lang="en-US" b="0" dirty="0">
                <a:latin typeface="+mn-lt"/>
              </a:rPr>
              <a:t>.</a:t>
            </a:r>
          </a:p>
          <a:p>
            <a:r>
              <a:rPr lang="en-US" b="0" dirty="0">
                <a:latin typeface="+mn-lt"/>
              </a:rPr>
              <a:t>Compute new value of u as follows:</a:t>
            </a:r>
          </a:p>
          <a:p>
            <a:endParaRPr lang="en-US" dirty="0"/>
          </a:p>
          <a:p>
            <a:r>
              <a:rPr lang="en-US" dirty="0"/>
              <a:t>z' = (z+1)</a:t>
            </a:r>
          </a:p>
          <a:p>
            <a:r>
              <a:rPr lang="en-US" dirty="0"/>
              <a:t>u' = (z'+1)*(z'+1)</a:t>
            </a:r>
          </a:p>
          <a:p>
            <a:r>
              <a:rPr lang="en-US" dirty="0"/>
              <a:t>   = ((z+1)+1)*((z+1)+1)</a:t>
            </a:r>
          </a:p>
          <a:p>
            <a:r>
              <a:rPr lang="en-US" dirty="0"/>
              <a:t>   = (z+1)² + 2(z+1) + 1</a:t>
            </a:r>
          </a:p>
          <a:p>
            <a:r>
              <a:rPr lang="en-US" dirty="0"/>
              <a:t>   = u      + 2z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13529</TotalTime>
  <Words>875</Words>
  <Application>Microsoft Office PowerPoint</Application>
  <PresentationFormat>On-screen Show (4:3)</PresentationFormat>
  <Paragraphs>146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More linear search with invariants</vt:lpstr>
      <vt:lpstr>Lesson Introduction</vt:lpstr>
      <vt:lpstr>Integer Square Root</vt:lpstr>
      <vt:lpstr>Video Demonstration</vt:lpstr>
      <vt:lpstr>int-sqrt.v0</vt:lpstr>
      <vt:lpstr>int-sqrt.v1</vt:lpstr>
      <vt:lpstr>A picture of this invariant</vt:lpstr>
      <vt:lpstr>What happens at the recursive call?</vt:lpstr>
      <vt:lpstr>Improving this code</vt:lpstr>
      <vt:lpstr>Function Definition</vt:lpstr>
      <vt:lpstr>Let's do it one more time</vt:lpstr>
      <vt:lpstr>Function Definition</vt:lpstr>
      <vt:lpstr>Lesson 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176</cp:revision>
  <dcterms:created xsi:type="dcterms:W3CDTF">2010-06-24T16:22:15Z</dcterms:created>
  <dcterms:modified xsi:type="dcterms:W3CDTF">2016-10-26T02:56:18Z</dcterms:modified>
</cp:coreProperties>
</file>