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505" r:id="rId2"/>
    <p:sldId id="506" r:id="rId3"/>
    <p:sldId id="522" r:id="rId4"/>
    <p:sldId id="524" r:id="rId5"/>
    <p:sldId id="507" r:id="rId6"/>
    <p:sldId id="508" r:id="rId7"/>
    <p:sldId id="530" r:id="rId8"/>
    <p:sldId id="531" r:id="rId9"/>
    <p:sldId id="532" r:id="rId10"/>
    <p:sldId id="533" r:id="rId11"/>
    <p:sldId id="534" r:id="rId12"/>
    <p:sldId id="535" r:id="rId13"/>
    <p:sldId id="512" r:id="rId14"/>
    <p:sldId id="527" r:id="rId15"/>
    <p:sldId id="518" r:id="rId16"/>
    <p:sldId id="528" r:id="rId17"/>
    <p:sldId id="511" r:id="rId18"/>
    <p:sldId id="513" r:id="rId19"/>
    <p:sldId id="514" r:id="rId20"/>
    <p:sldId id="516" r:id="rId21"/>
    <p:sldId id="529" r:id="rId22"/>
    <p:sldId id="520" r:id="rId23"/>
    <p:sldId id="52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62" d="100"/>
          <a:sy n="62" d="100"/>
        </p:scale>
        <p:origin x="549" y="27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9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F4492BD-6A9C-48FC-AC76-0B4FE11194A1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49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there were more things in the world?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3944848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1897" y="3944847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4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our problem, the components of the new cat were all "one-liners"</a:t>
            </a:r>
          </a:p>
          <a:p>
            <a:r>
              <a:rPr lang="en-US" dirty="0"/>
              <a:t>If the motion of the cat were more complicated, you might need to do some complicated computation to determine the next </a:t>
            </a:r>
            <a:r>
              <a:rPr lang="en-US" dirty="0" err="1"/>
              <a:t>x,y</a:t>
            </a:r>
            <a:r>
              <a:rPr lang="en-US" dirty="0"/>
              <a:t> position and next </a:t>
            </a:r>
            <a:r>
              <a:rPr lang="en-US" dirty="0" err="1"/>
              <a:t>x,y</a:t>
            </a:r>
            <a:r>
              <a:rPr lang="en-US" dirty="0"/>
              <a:t> velocities of the cat.</a:t>
            </a:r>
          </a:p>
          <a:p>
            <a:r>
              <a:rPr lang="en-US" dirty="0"/>
              <a:t>You'd turn some or all of these into help functions.</a:t>
            </a:r>
          </a:p>
          <a:p>
            <a:r>
              <a:rPr lang="en-US" dirty="0"/>
              <a:t>This still </a:t>
            </a:r>
            <a:r>
              <a:rPr lang="en-US" dirty="0" err="1"/>
              <a:t>still</a:t>
            </a:r>
            <a:r>
              <a:rPr lang="en-US" dirty="0"/>
              <a:t> winds up following the structure of the data: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5562600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1067" y="365621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2950" y="3830172"/>
            <a:ext cx="1028700" cy="12752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selected?</a:t>
            </a:r>
          </a:p>
        </p:txBody>
      </p:sp>
      <p:cxnSp>
        <p:nvCxnSpPr>
          <p:cNvPr id="6" name="Straight Arrow Connector 5"/>
          <p:cNvCxnSpPr>
            <a:stCxn id="18" idx="0"/>
            <a:endCxn id="8" idx="2"/>
          </p:cNvCxnSpPr>
          <p:nvPr/>
        </p:nvCxnSpPr>
        <p:spPr>
          <a:xfrm flipV="1">
            <a:off x="1257300" y="3429000"/>
            <a:ext cx="0" cy="4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84229" y="3645594"/>
            <a:ext cx="3547142" cy="3112347"/>
            <a:chOff x="3657600" y="3644995"/>
            <a:chExt cx="3547142" cy="3112347"/>
          </a:xfrm>
        </p:grpSpPr>
        <p:sp>
          <p:nvSpPr>
            <p:cNvPr id="21" name="Rectangle 20"/>
            <p:cNvSpPr/>
            <p:nvPr/>
          </p:nvSpPr>
          <p:spPr>
            <a:xfrm>
              <a:off x="3657600" y="364499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31072" y="493446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17808" y="557920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04542" y="622394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cat-selected?-after-tick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44336" y="428973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</p:grpSp>
      <p:cxnSp>
        <p:nvCxnSpPr>
          <p:cNvPr id="14" name="Straight Arrow Connector 13"/>
          <p:cNvCxnSpPr>
            <a:stCxn id="36" idx="2"/>
            <a:endCxn id="21" idx="0"/>
          </p:cNvCxnSpPr>
          <p:nvPr/>
        </p:nvCxnSpPr>
        <p:spPr>
          <a:xfrm flipH="1">
            <a:off x="4284329" y="3432503"/>
            <a:ext cx="859171" cy="2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2"/>
            <a:endCxn id="25" idx="0"/>
          </p:cNvCxnSpPr>
          <p:nvPr/>
        </p:nvCxnSpPr>
        <p:spPr>
          <a:xfrm flipH="1">
            <a:off x="4771065" y="3432503"/>
            <a:ext cx="372435" cy="85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2"/>
            <a:endCxn id="22" idx="0"/>
          </p:cNvCxnSpPr>
          <p:nvPr/>
        </p:nvCxnSpPr>
        <p:spPr>
          <a:xfrm>
            <a:off x="5143500" y="3432503"/>
            <a:ext cx="114301" cy="150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2"/>
            <a:endCxn id="23" idx="0"/>
          </p:cNvCxnSpPr>
          <p:nvPr/>
        </p:nvCxnSpPr>
        <p:spPr>
          <a:xfrm>
            <a:off x="5143500" y="3432503"/>
            <a:ext cx="601037" cy="214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2"/>
            <a:endCxn id="24" idx="0"/>
          </p:cNvCxnSpPr>
          <p:nvPr/>
        </p:nvCxnSpPr>
        <p:spPr>
          <a:xfrm>
            <a:off x="5143500" y="3432503"/>
            <a:ext cx="1087771" cy="27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4290331"/>
            <a:ext cx="2133600" cy="117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may not need all of these help functions if some of the components of the cat after the tick are one-liners.</a:t>
            </a:r>
          </a:p>
        </p:txBody>
      </p:sp>
    </p:spTree>
    <p:extLst>
      <p:ext uri="{BB962C8B-B14F-4D97-AF65-F5344CB8AC3E}">
        <p14:creationId xmlns:p14="http://schemas.microsoft.com/office/powerpoint/2010/main" val="108039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075872"/>
            <a:ext cx="3810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were tweeting out a description of how your function works,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267138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there are independent/sequential pieces, then combine the simpler functions.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Is your problem a special case of another problem that might be easier to solve?  If so, solve the more general problem, and then use generalization.</a:t>
            </a:r>
          </a:p>
          <a:p>
            <a:r>
              <a:rPr lang="en-US" dirty="0"/>
              <a:t>Otherwise, find one or more simpler instances of same problem:</a:t>
            </a:r>
          </a:p>
          <a:p>
            <a:pPr lvl="1"/>
            <a:r>
              <a:rPr lang="en-US" dirty="0"/>
              <a:t>Is the input a list?  If so, consider using a HOF.</a:t>
            </a:r>
          </a:p>
          <a:p>
            <a:pPr lvl="1"/>
            <a:r>
              <a:rPr lang="en-US" dirty="0"/>
              <a:t>Is the simpler instance a substructure of the original?  If so, use the template.</a:t>
            </a:r>
          </a:p>
          <a:p>
            <a:pPr lvl="1"/>
            <a:r>
              <a:rPr lang="en-US" dirty="0"/>
              <a:t>Otherwise, use general recursion.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5267007"/>
            <a:ext cx="2971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You've been doing this all term, so you probably know this.  But it's worth writing down anyway.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26356"/>
            <a:ext cx="2743200" cy="414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e.g. number-list =&gt; number-list-from, mark-depth =&gt; mark-depth-from, 8-queens =&gt; n-queens</a:t>
            </a:r>
          </a:p>
        </p:txBody>
      </p:sp>
    </p:spTree>
    <p:extLst>
      <p:ext uri="{BB962C8B-B14F-4D97-AF65-F5344CB8AC3E}">
        <p14:creationId xmlns:p14="http://schemas.microsoft.com/office/powerpoint/2010/main" val="409565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higher-order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inputs is a list of values</a:t>
            </a:r>
          </a:p>
          <a:p>
            <a:r>
              <a:rPr lang="en-US" dirty="0"/>
              <a:t>you need to treat all the values in the list the same way and combine them the same way.</a:t>
            </a:r>
          </a:p>
          <a:p>
            <a:r>
              <a:rPr lang="en-US" dirty="0"/>
              <a:t>if your function doesn’t look at all the elements of the list, then probably an HOF is not suitable.</a:t>
            </a:r>
          </a:p>
          <a:p>
            <a:r>
              <a:rPr lang="en-US" dirty="0"/>
              <a:t>look at the types to help choose the right HOF.</a:t>
            </a:r>
          </a:p>
          <a:p>
            <a:r>
              <a:rPr lang="en-US" dirty="0"/>
              <a:t>you can write special-purpose HOFs for other kinds of tree-structured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inputs are always </a:t>
            </a:r>
            <a:r>
              <a:rPr lang="en-US" i="1" dirty="0">
                <a:solidFill>
                  <a:srgbClr val="FF0000"/>
                </a:solidFill>
              </a:rPr>
              <a:t>structured </a:t>
            </a:r>
            <a:r>
              <a:rPr lang="en-US" dirty="0"/>
              <a:t>(enumeration, compound or mixed) </a:t>
            </a:r>
            <a:r>
              <a:rPr lang="en-US" i="1" dirty="0">
                <a:solidFill>
                  <a:srgbClr val="FF0000"/>
                </a:solidFill>
              </a:rPr>
              <a:t>data</a:t>
            </a:r>
            <a:r>
              <a:rPr lang="en-US" dirty="0"/>
              <a:t>; </a:t>
            </a:r>
          </a:p>
          <a:p>
            <a:r>
              <a:rPr lang="en-US" dirty="0"/>
              <a:t>the function's organization is based on the </a:t>
            </a:r>
            <a:r>
              <a:rPr lang="en-US" i="1" dirty="0">
                <a:solidFill>
                  <a:srgbClr val="FF0000"/>
                </a:solidFill>
              </a:rPr>
              <a:t>data definition</a:t>
            </a:r>
            <a:r>
              <a:rPr lang="en-US" dirty="0"/>
              <a:t> for one (or more) of the function's parameters </a:t>
            </a:r>
          </a:p>
          <a:p>
            <a:r>
              <a:rPr lang="en-US" dirty="0"/>
              <a:t>one function per interconnected data definition</a:t>
            </a:r>
          </a:p>
          <a:p>
            <a:r>
              <a:rPr lang="en-US" i="1" dirty="0">
                <a:solidFill>
                  <a:srgbClr val="FF0000"/>
                </a:solidFill>
              </a:rPr>
              <a:t>recursions in the functions follow recursions in the data definitions.</a:t>
            </a:r>
          </a:p>
          <a:p>
            <a:r>
              <a:rPr lang="en-US" dirty="0"/>
              <a:t>are some of the decisions or transformations complicated?  Then introduce helper functions</a:t>
            </a:r>
          </a:p>
          <a:p>
            <a:pPr lvl="1"/>
            <a:r>
              <a:rPr lang="en-US" dirty="0"/>
              <a:t>There's a reason for that ugly little thing– document it and test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Inputs encode problems from a </a:t>
            </a:r>
            <a:r>
              <a:rPr lang="en-US" i="1" dirty="0">
                <a:solidFill>
                  <a:srgbClr val="FF0000"/>
                </a:solidFill>
              </a:rPr>
              <a:t>class of problems</a:t>
            </a:r>
          </a:p>
          <a:p>
            <a:r>
              <a:rPr lang="en-US" dirty="0"/>
              <a:t>Recursion solves </a:t>
            </a:r>
            <a:r>
              <a:rPr lang="en-US" i="1" dirty="0">
                <a:solidFill>
                  <a:srgbClr val="FF0000"/>
                </a:solidFill>
              </a:rPr>
              <a:t>a related problem </a:t>
            </a:r>
            <a:r>
              <a:rPr lang="en-US" dirty="0"/>
              <a:t>from the same class (“</a:t>
            </a:r>
            <a:r>
              <a:rPr lang="en-US" i="1" dirty="0" err="1">
                <a:solidFill>
                  <a:srgbClr val="FF0000"/>
                </a:solidFill>
              </a:rPr>
              <a:t>subgoal</a:t>
            </a:r>
            <a:r>
              <a:rPr lang="en-US" dirty="0"/>
              <a:t>” or “</a:t>
            </a:r>
            <a:r>
              <a:rPr lang="en-US" i="1" dirty="0" err="1">
                <a:solidFill>
                  <a:srgbClr val="FF0000"/>
                </a:solidFill>
              </a:rPr>
              <a:t>subproblem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requires ad hoc insight to find a useful </a:t>
            </a:r>
            <a:r>
              <a:rPr lang="en-US" dirty="0" err="1"/>
              <a:t>subproblem</a:t>
            </a:r>
            <a:r>
              <a:rPr lang="en-US" dirty="0"/>
              <a:t>. </a:t>
            </a:r>
          </a:p>
          <a:p>
            <a:r>
              <a:rPr lang="en-US" dirty="0"/>
              <a:t>Termination argument is required: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how are each of the </a:t>
            </a:r>
            <a:r>
              <a:rPr lang="en-US" i="1" dirty="0" err="1">
                <a:solidFill>
                  <a:srgbClr val="FF0000"/>
                </a:solidFill>
              </a:rPr>
              <a:t>subproblems</a:t>
            </a:r>
            <a:r>
              <a:rPr lang="en-US" i="1" dirty="0">
                <a:solidFill>
                  <a:srgbClr val="FF0000"/>
                </a:solidFill>
              </a:rPr>
              <a:t> easier </a:t>
            </a:r>
            <a:r>
              <a:rPr lang="en-US" dirty="0"/>
              <a:t>than the     original problem?</a:t>
            </a:r>
          </a:p>
          <a:p>
            <a:pPr lvl="1"/>
            <a:r>
              <a:rPr lang="en-US" dirty="0"/>
              <a:t>formulate this as a </a:t>
            </a:r>
            <a:r>
              <a:rPr lang="en-US" i="1" dirty="0">
                <a:solidFill>
                  <a:srgbClr val="FF0000"/>
                </a:solidFill>
              </a:rPr>
              <a:t>halting measure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Recursion vs. Structural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decomposition is a special case of general recursion:  it's a standard recipe for finding </a:t>
            </a:r>
            <a:r>
              <a:rPr lang="en-US" dirty="0" err="1"/>
              <a:t>subproblems</a:t>
            </a:r>
            <a:r>
              <a:rPr lang="en-US" dirty="0"/>
              <a:t> that are guaranteed to be easier, because a field is always smaller than the structure it’s contained in.</a:t>
            </a:r>
          </a:p>
          <a:p>
            <a:r>
              <a:rPr lang="en-US" dirty="0"/>
              <a:t>How to tell the difference between structural and general recursion:</a:t>
            </a:r>
          </a:p>
          <a:p>
            <a:pPr lvl="1"/>
            <a:r>
              <a:rPr lang="en-US" dirty="0"/>
              <a:t>In the definition of function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:</a:t>
            </a:r>
          </a:p>
          <a:p>
            <a:pPr marL="914400" lvl="2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/>
              <a:t> is structural decomposition</a:t>
            </a:r>
          </a:p>
          <a:p>
            <a:pPr lvl="3"/>
            <a:r>
              <a:rPr lang="en-US" dirty="0"/>
              <a:t>we’re calling </a:t>
            </a:r>
            <a:r>
              <a:rPr lang="en-US" b="1" dirty="0"/>
              <a:t>f</a:t>
            </a:r>
            <a:r>
              <a:rPr lang="en-US" dirty="0"/>
              <a:t> on a substructure of </a:t>
            </a:r>
            <a:r>
              <a:rPr lang="en-US" b="1" dirty="0" err="1"/>
              <a:t>lst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(... (f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/>
              <a:t> is general recursion</a:t>
            </a:r>
          </a:p>
          <a:p>
            <a:pPr lvl="3"/>
            <a:r>
              <a:rPr lang="en-US" dirty="0"/>
              <a:t>we’re calling f on something that depends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it’s not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 </a:t>
            </a:r>
            <a:r>
              <a:rPr lang="en-US" dirty="0"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lesson is a review of the main points of the first part of this course.</a:t>
            </a:r>
          </a:p>
          <a:p>
            <a:r>
              <a:rPr lang="en-US" dirty="0"/>
              <a:t>These are mostly slides you should remember, or remixes of some of those slides.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function may need to rely on information that is not under its control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an inventory has at most one entry for any ISBN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the rectangle is unselected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k = (length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u = (z+1)^2</a:t>
            </a:r>
          </a:p>
          <a:p>
            <a:r>
              <a:rPr lang="en-US" dirty="0"/>
              <a:t>Record this assumption as an invariant (WHERE clause).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your contract is </a:t>
            </a:r>
            <a:r>
              <a:rPr lang="en-US" b="1" dirty="0"/>
              <a:t>f: Something -&gt; ??</a:t>
            </a:r>
            <a:r>
              <a:rPr lang="en-US" dirty="0"/>
              <a:t>, then your function has to give the right answer for every possible </a:t>
            </a:r>
            <a:r>
              <a:rPr lang="en-US" b="1" dirty="0"/>
              <a:t>Something</a:t>
            </a:r>
            <a:r>
              <a:rPr lang="en-US" dirty="0"/>
              <a:t>. </a:t>
            </a:r>
          </a:p>
          <a:p>
            <a:r>
              <a:rPr lang="en-US" dirty="0"/>
              <a:t>An invariant (</a:t>
            </a:r>
            <a:r>
              <a:rPr lang="en-US" b="1" dirty="0"/>
              <a:t>WHERE</a:t>
            </a:r>
            <a:r>
              <a:rPr lang="en-US" dirty="0"/>
              <a:t> clause) limits the function’s responsibility.</a:t>
            </a:r>
          </a:p>
          <a:p>
            <a:r>
              <a:rPr lang="en-US" dirty="0"/>
              <a:t>If you have a </a:t>
            </a:r>
            <a:r>
              <a:rPr lang="en-US" b="1" dirty="0"/>
              <a:t>WHERE</a:t>
            </a:r>
            <a:r>
              <a:rPr lang="en-US" dirty="0"/>
              <a:t> clause, the function is only responsible for giving the right answer for inputs that satisfy the invariant.</a:t>
            </a:r>
          </a:p>
          <a:p>
            <a:r>
              <a:rPr lang="en-US" b="1" dirty="0"/>
              <a:t>f</a:t>
            </a:r>
            <a:r>
              <a:rPr lang="en-US" dirty="0"/>
              <a:t>’s caller is responsible for making sure that the invariant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reviewed the big take-away points from the first half of the course.</a:t>
            </a:r>
          </a:p>
          <a:p>
            <a:r>
              <a:rPr lang="en-US" dirty="0"/>
              <a:t>Next: we will move on to classes and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5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Problem Set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00600" y="5334000"/>
            <a:ext cx="34290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Remember the Point!</a:t>
            </a:r>
          </a:p>
        </p:txBody>
      </p:sp>
    </p:spTree>
    <p:extLst>
      <p:ext uri="{BB962C8B-B14F-4D97-AF65-F5344CB8AC3E}">
        <p14:creationId xmlns:p14="http://schemas.microsoft.com/office/powerpoint/2010/main" val="35279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55699"/>
              </p:ext>
            </p:extLst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6019800"/>
            <a:ext cx="3352800" cy="33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haven’t gotten to this one yet</a:t>
            </a:r>
          </a:p>
        </p:txBody>
      </p:sp>
    </p:spTree>
    <p:extLst>
      <p:ext uri="{BB962C8B-B14F-4D97-AF65-F5344CB8AC3E}">
        <p14:creationId xmlns:p14="http://schemas.microsoft.com/office/powerpoint/2010/main" val="384988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Design Functions Systematically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Information Analysis and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</a:t>
                      </a:r>
                      <a:r>
                        <a:rPr lang="en-US" sz="3200" baseline="0" dirty="0"/>
                        <a:t> Definition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5646682"/>
            <a:ext cx="4953000" cy="922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Everything starts from the Design Recipe</a:t>
            </a:r>
          </a:p>
        </p:txBody>
      </p:sp>
    </p:spTree>
    <p:extLst>
      <p:ext uri="{BB962C8B-B14F-4D97-AF65-F5344CB8AC3E}">
        <p14:creationId xmlns:p14="http://schemas.microsoft.com/office/powerpoint/2010/main" val="38334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Design functions systematically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 recipe!</a:t>
            </a:r>
          </a:p>
          <a:p>
            <a:r>
              <a:rPr lang="en-US" dirty="0"/>
              <a:t>The structure of the data tells you the structure of the program.</a:t>
            </a:r>
          </a:p>
          <a:p>
            <a:pPr lvl="1"/>
            <a:r>
              <a:rPr lang="en-US" dirty="0"/>
              <a:t>Or at least gives you good hints!</a:t>
            </a:r>
          </a:p>
          <a:p>
            <a:pPr lvl="1"/>
            <a:r>
              <a:rPr lang="en-US" dirty="0"/>
              <a:t>Data Definition </a:t>
            </a:r>
            <a:r>
              <a:rPr lang="en-US" dirty="0">
                <a:sym typeface="Wingdings" pitchFamily="2" charset="2"/>
              </a:rPr>
              <a:t> Template  Code</a:t>
            </a:r>
            <a:endParaRPr lang="en-US" dirty="0"/>
          </a:p>
          <a:p>
            <a:pPr lvl="1"/>
            <a:r>
              <a:rPr lang="en-US" dirty="0"/>
              <a:t>The data definitions structure your </a:t>
            </a:r>
            <a:r>
              <a:rPr lang="en-US" dirty="0" err="1"/>
              <a:t>wishlist</a:t>
            </a:r>
            <a:r>
              <a:rPr lang="en-US" dirty="0"/>
              <a:t>, too.</a:t>
            </a:r>
          </a:p>
          <a:p>
            <a:r>
              <a:rPr lang="en-US" dirty="0"/>
              <a:t>Examples make you clarify your thinking</a:t>
            </a:r>
          </a:p>
          <a:p>
            <a:pPr lvl="1"/>
            <a:r>
              <a:rPr lang="en-US" dirty="0"/>
              <a:t>Be sure to cover corner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call graph of our program mirrors the structure of the </a:t>
            </a:r>
          </a:p>
          <a:p>
            <a:r>
              <a:rPr lang="en-US" dirty="0"/>
              <a:t>Let' draw some pictures: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768052"/>
            <a:ext cx="1600200" cy="1546648"/>
            <a:chOff x="4114800" y="1729952"/>
            <a:chExt cx="1600200" cy="1546648"/>
          </a:xfrm>
        </p:grpSpPr>
        <p:sp>
          <p:nvSpPr>
            <p:cNvPr id="13" name="Rectangle 1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3036" y="1768052"/>
            <a:ext cx="1600200" cy="1546648"/>
            <a:chOff x="4114800" y="1729952"/>
            <a:chExt cx="1600200" cy="1546648"/>
          </a:xfrm>
        </p:grpSpPr>
        <p:sp>
          <p:nvSpPr>
            <p:cNvPr id="23" name="Rectangle 2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world-to-scene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place-cat</a:t>
              </a:r>
            </a:p>
          </p:txBody>
        </p:sp>
        <p:cxnSp>
          <p:nvCxnSpPr>
            <p:cNvPr id="25" name="Straight Arrow Connector 24"/>
            <p:cNvCxnSpPr>
              <a:stCxn id="23" idx="2"/>
              <a:endCxn id="24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77073" y="1768052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4462" y="3867235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8798" y="3867236"/>
            <a:ext cx="15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Graphs</a:t>
            </a:r>
          </a:p>
        </p:txBody>
      </p:sp>
    </p:spTree>
    <p:extLst>
      <p:ext uri="{BB962C8B-B14F-4D97-AF65-F5344CB8AC3E}">
        <p14:creationId xmlns:p14="http://schemas.microsoft.com/office/powerpoint/2010/main" val="100866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81600" y="1783504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52424" y="3469648"/>
            <a:ext cx="3324226" cy="2008277"/>
            <a:chOff x="733425" y="4852057"/>
            <a:chExt cx="3324226" cy="2217653"/>
          </a:xfrm>
        </p:grpSpPr>
        <p:sp>
          <p:nvSpPr>
            <p:cNvPr id="30" name="Rectangle 29"/>
            <p:cNvSpPr/>
            <p:nvPr/>
          </p:nvSpPr>
          <p:spPr>
            <a:xfrm>
              <a:off x="1457325" y="485205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Mouse Event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425" y="5861214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“button-down”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313" y="631157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“button-up”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3201" y="676193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“drag”</a:t>
              </a:r>
            </a:p>
          </p:txBody>
        </p:sp>
        <p:cxnSp>
          <p:nvCxnSpPr>
            <p:cNvPr id="9" name="Straight Arrow Connector 8"/>
            <p:cNvCxnSpPr>
              <a:stCxn id="5" idx="0"/>
              <a:endCxn id="30" idx="2"/>
            </p:cNvCxnSpPr>
            <p:nvPr/>
          </p:nvCxnSpPr>
          <p:spPr>
            <a:xfrm flipV="1">
              <a:off x="1390650" y="5385457"/>
              <a:ext cx="866775" cy="47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1" idx="0"/>
              <a:endCxn id="30" idx="2"/>
            </p:cNvCxnSpPr>
            <p:nvPr/>
          </p:nvCxnSpPr>
          <p:spPr>
            <a:xfrm flipH="1" flipV="1">
              <a:off x="2257425" y="5385457"/>
              <a:ext cx="138113" cy="92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2" idx="0"/>
              <a:endCxn id="30" idx="2"/>
            </p:cNvCxnSpPr>
            <p:nvPr/>
          </p:nvCxnSpPr>
          <p:spPr>
            <a:xfrm flipH="1" flipV="1">
              <a:off x="2257425" y="5385457"/>
              <a:ext cx="1143001" cy="137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395662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cat-after-button-down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81600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cat-after-button-up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67538" y="380007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cat-after-drag</a:t>
            </a:r>
          </a:p>
        </p:txBody>
      </p:sp>
      <p:cxnSp>
        <p:nvCxnSpPr>
          <p:cNvPr id="19" name="Straight Arrow Connector 18"/>
          <p:cNvCxnSpPr>
            <a:stCxn id="28" idx="2"/>
            <a:endCxn id="33" idx="0"/>
          </p:cNvCxnSpPr>
          <p:nvPr/>
        </p:nvCxnSpPr>
        <p:spPr>
          <a:xfrm flipH="1">
            <a:off x="4195762" y="3330152"/>
            <a:ext cx="1785938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4" idx="0"/>
          </p:cNvCxnSpPr>
          <p:nvPr/>
        </p:nvCxnSpPr>
        <p:spPr>
          <a:xfrm>
            <a:off x="5981700" y="3330152"/>
            <a:ext cx="0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35" idx="0"/>
          </p:cNvCxnSpPr>
          <p:nvPr/>
        </p:nvCxnSpPr>
        <p:spPr>
          <a:xfrm>
            <a:off x="5981700" y="3330152"/>
            <a:ext cx="1785938" cy="46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45697" y="470926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9175" y="6214601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18" name="Arc 17"/>
          <p:cNvSpPr/>
          <p:nvPr/>
        </p:nvSpPr>
        <p:spPr>
          <a:xfrm rot="7655387">
            <a:off x="1684377" y="3814761"/>
            <a:ext cx="304800" cy="320252"/>
          </a:xfrm>
          <a:prstGeom prst="arc">
            <a:avLst>
              <a:gd name="adj1" fmla="val 15293596"/>
              <a:gd name="adj2" fmla="val 1378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7851929">
            <a:off x="5451106" y="265435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98131" y="5693863"/>
            <a:ext cx="1981200" cy="45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arcs indicate an "or" relationship</a:t>
            </a:r>
          </a:p>
        </p:txBody>
      </p:sp>
      <p:sp>
        <p:nvSpPr>
          <p:cNvPr id="25" name="Freeform 24"/>
          <p:cNvSpPr/>
          <p:nvPr/>
        </p:nvSpPr>
        <p:spPr>
          <a:xfrm>
            <a:off x="2297526" y="4157062"/>
            <a:ext cx="2727832" cy="1536807"/>
          </a:xfrm>
          <a:custGeom>
            <a:avLst/>
            <a:gdLst>
              <a:gd name="connsiteX0" fmla="*/ 2727832 w 2727832"/>
              <a:gd name="connsiteY0" fmla="*/ 1536807 h 1536807"/>
              <a:gd name="connsiteX1" fmla="*/ 1859536 w 2727832"/>
              <a:gd name="connsiteY1" fmla="*/ 676195 h 1536807"/>
              <a:gd name="connsiteX2" fmla="*/ 1091133 w 2727832"/>
              <a:gd name="connsiteY2" fmla="*/ 791456 h 1536807"/>
              <a:gd name="connsiteX3" fmla="*/ 0 w 2727832"/>
              <a:gd name="connsiteY3" fmla="*/ 0 h 153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832" h="1536807">
                <a:moveTo>
                  <a:pt x="2727832" y="1536807"/>
                </a:moveTo>
                <a:cubicBezTo>
                  <a:pt x="2430075" y="1168613"/>
                  <a:pt x="2132319" y="800420"/>
                  <a:pt x="1859536" y="676195"/>
                </a:cubicBezTo>
                <a:cubicBezTo>
                  <a:pt x="1586753" y="551970"/>
                  <a:pt x="1401056" y="904155"/>
                  <a:pt x="1091133" y="791456"/>
                </a:cubicBezTo>
                <a:cubicBezTo>
                  <a:pt x="781210" y="678757"/>
                  <a:pt x="390605" y="339378"/>
                  <a:pt x="0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025358" y="3565392"/>
            <a:ext cx="560934" cy="2128477"/>
          </a:xfrm>
          <a:custGeom>
            <a:avLst/>
            <a:gdLst>
              <a:gd name="connsiteX0" fmla="*/ 0 w 560934"/>
              <a:gd name="connsiteY0" fmla="*/ 2128477 h 2128477"/>
              <a:gd name="connsiteX1" fmla="*/ 46104 w 560934"/>
              <a:gd name="connsiteY1" fmla="*/ 806823 h 2128477"/>
              <a:gd name="connsiteX2" fmla="*/ 69156 w 560934"/>
              <a:gd name="connsiteY2" fmla="*/ 145996 h 2128477"/>
              <a:gd name="connsiteX3" fmla="*/ 560934 w 560934"/>
              <a:gd name="connsiteY3" fmla="*/ 0 h 212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934" h="2128477">
                <a:moveTo>
                  <a:pt x="0" y="2128477"/>
                </a:moveTo>
                <a:lnTo>
                  <a:pt x="46104" y="806823"/>
                </a:lnTo>
                <a:cubicBezTo>
                  <a:pt x="57630" y="476410"/>
                  <a:pt x="-16649" y="280466"/>
                  <a:pt x="69156" y="145996"/>
                </a:cubicBezTo>
                <a:cubicBezTo>
                  <a:pt x="154961" y="11526"/>
                  <a:pt x="357947" y="5763"/>
                  <a:pt x="560934" y="0"/>
                </a:cubicBezTo>
              </a:path>
            </a:pathLst>
          </a:custGeom>
          <a:noFill/>
          <a:ln>
            <a:headEnd type="none"/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13579</TotalTime>
  <Words>1359</Words>
  <Application>Microsoft Office PowerPoint</Application>
  <PresentationFormat>On-screen Show (4:3)</PresentationFormat>
  <Paragraphs>203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Midterm Review</vt:lpstr>
      <vt:lpstr>Introduction</vt:lpstr>
      <vt:lpstr>PowerPoint Presentation</vt:lpstr>
      <vt:lpstr>PowerPoint Presentation</vt:lpstr>
      <vt:lpstr>How to Design Functions Systematically</vt:lpstr>
      <vt:lpstr> Design functions systematically</vt:lpstr>
      <vt:lpstr>The Structure of the Program Follows the Structure of the Data (1)</vt:lpstr>
      <vt:lpstr>The Structure of the Program Follows the Structure of the Data (2)</vt:lpstr>
      <vt:lpstr>The Structure of the Program Follows the Structure of the Data (3)</vt:lpstr>
      <vt:lpstr>What if there were more things in the world?</vt:lpstr>
      <vt:lpstr>What if the motion of the cat were more complicated?</vt:lpstr>
      <vt:lpstr>What if the motion of the cat were more complicated? (2)</vt:lpstr>
      <vt:lpstr>The Recursion Recipe</vt:lpstr>
      <vt:lpstr>Typical Program Design Strategies</vt:lpstr>
      <vt:lpstr>Choosing a Design Strategy</vt:lpstr>
      <vt:lpstr>Using a higher-order function</vt:lpstr>
      <vt:lpstr>Using a template</vt:lpstr>
      <vt:lpstr>General Recursion</vt:lpstr>
      <vt:lpstr>General Recursion vs. Structural Decomposition</vt:lpstr>
      <vt:lpstr>Invariants (1)</vt:lpstr>
      <vt:lpstr>Invariants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181</cp:revision>
  <dcterms:created xsi:type="dcterms:W3CDTF">2010-06-24T16:22:15Z</dcterms:created>
  <dcterms:modified xsi:type="dcterms:W3CDTF">2016-10-26T02:56:11Z</dcterms:modified>
</cp:coreProperties>
</file>