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67" r:id="rId3"/>
    <p:sldId id="372" r:id="rId4"/>
    <p:sldId id="329" r:id="rId5"/>
    <p:sldId id="345" r:id="rId6"/>
    <p:sldId id="373" r:id="rId7"/>
    <p:sldId id="291" r:id="rId8"/>
    <p:sldId id="346" r:id="rId9"/>
    <p:sldId id="335" r:id="rId10"/>
    <p:sldId id="374" r:id="rId11"/>
    <p:sldId id="292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5" r:id="rId20"/>
    <p:sldId id="36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267"/>
            <p14:sldId id="372"/>
            <p14:sldId id="329"/>
            <p14:sldId id="345"/>
            <p14:sldId id="373"/>
            <p14:sldId id="291"/>
            <p14:sldId id="346"/>
            <p14:sldId id="335"/>
            <p14:sldId id="374"/>
            <p14:sldId id="292"/>
            <p14:sldId id="365"/>
            <p14:sldId id="366"/>
            <p14:sldId id="367"/>
            <p14:sldId id="368"/>
            <p14:sldId id="369"/>
            <p14:sldId id="370"/>
            <p14:sldId id="371"/>
            <p14:sldId id="375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741" autoAdjust="0"/>
  </p:normalViewPr>
  <p:slideViewPr>
    <p:cSldViewPr snapToGrid="0" snapToObjects="1">
      <p:cViewPr varScale="1">
        <p:scale>
          <a:sx n="109" d="100"/>
          <a:sy n="109" d="100"/>
        </p:scale>
        <p:origin x="324" y="114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6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Inheritance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11.1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inheritance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searches its inheritance chain for a suitable method.</a:t>
            </a:r>
          </a:p>
          <a:p>
            <a:r>
              <a:rPr lang="en-US" dirty="0"/>
              <a:t>For </a:t>
            </a:r>
            <a:r>
              <a:rPr lang="en-US" dirty="0" err="1"/>
              <a:t>FlashingBall</a:t>
            </a:r>
            <a:r>
              <a:rPr lang="en-US" dirty="0"/>
              <a:t>% we have</a:t>
            </a:r>
          </a:p>
          <a:p>
            <a:pPr lvl="1"/>
            <a:r>
              <a:rPr lang="en-US" dirty="0" err="1"/>
              <a:t>FlashingBall</a:t>
            </a:r>
            <a:r>
              <a:rPr lang="en-US" dirty="0"/>
              <a:t>% inherits from</a:t>
            </a:r>
          </a:p>
          <a:p>
            <a:pPr lvl="1"/>
            <a:r>
              <a:rPr lang="en-US" dirty="0"/>
              <a:t>Ball%, which inherits from</a:t>
            </a:r>
          </a:p>
          <a:p>
            <a:pPr lvl="1"/>
            <a:r>
              <a:rPr lang="en-US" dirty="0"/>
              <a:t>object%</a:t>
            </a:r>
          </a:p>
          <a:p>
            <a:r>
              <a:rPr lang="en-US" dirty="0"/>
              <a:t>but the chain could be as long as you want.</a:t>
            </a:r>
          </a:p>
          <a:p>
            <a:r>
              <a:rPr lang="en-US" dirty="0"/>
              <a:t>Here’s an example (be sure to watch the animation):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= (class* object% (...) </a:t>
            </a:r>
          </a:p>
          <a:p>
            <a:r>
              <a:rPr lang="en-US" dirty="0">
                <a:solidFill>
                  <a:schemeClr val="tx1"/>
                </a:solidFill>
              </a:rPr>
              <a:t> (field x y radius selected?)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 (on-tick) ...)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(on-mouse ...) ...)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(add-to-scene s) ...)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FlashingBall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= (class* Ball% (...)</a:t>
            </a:r>
          </a:p>
          <a:p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inherit-field</a:t>
            </a:r>
            <a:r>
              <a:rPr lang="en-US" dirty="0">
                <a:solidFill>
                  <a:schemeClr val="tx1"/>
                </a:solidFill>
              </a:rPr>
              <a:t> x y radius selected?)</a:t>
            </a:r>
          </a:p>
          <a:p>
            <a:r>
              <a:rPr lang="en-US" dirty="0">
                <a:solidFill>
                  <a:schemeClr val="tx1"/>
                </a:solidFill>
              </a:rPr>
              <a:t> (field time-left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(define/public (on-tick) ...)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(define/public (on-mouse ...)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(define/override (add-to-scene s)</a:t>
            </a:r>
          </a:p>
          <a:p>
            <a:r>
              <a:rPr lang="en-US" dirty="0">
                <a:solidFill>
                  <a:schemeClr val="tx1"/>
                </a:solidFill>
              </a:rPr>
              <a:t>    (if (zero? time-left) ...)</a:t>
            </a:r>
          </a:p>
          <a:p>
            <a:r>
              <a:rPr lang="en-US" dirty="0">
                <a:solidFill>
                  <a:schemeClr val="tx1"/>
                </a:solidFill>
              </a:rPr>
              <a:t>    (place-image ... x y s))    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(define b1 (new </a:t>
            </a:r>
            <a:r>
              <a:rPr lang="en-US" dirty="0" err="1"/>
              <a:t>FlashingBall</a:t>
            </a:r>
            <a:r>
              <a:rPr lang="en-US" dirty="0"/>
              <a:t>% ...))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58" y="1636295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b1 add-to-scene 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58" y="226193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b1 on-tick)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358" y="288757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b1 launch-missiles)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3061644" y="163629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2282585" y="228399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3061644" y="288757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object searches its inheritance chain for a suitable method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7358" y="4066674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selected?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5-Point Star 23"/>
          <p:cNvSpPr/>
          <p:nvPr/>
        </p:nvSpPr>
        <p:spPr>
          <a:xfrm>
            <a:off x="2947344" y="478957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4265449" y="5739846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7534886" y="455340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6829447" y="150294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2897010" y="4552342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>
          <a:xfrm>
            <a:off x="2971677" y="512194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7689144" y="423538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7460545" y="106196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</a:t>
            </a:r>
            <a:r>
              <a:rPr lang="en-US" b="1" dirty="0"/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method in the superclass refers to </a:t>
            </a:r>
            <a:r>
              <a:rPr lang="en-US" b="1" dirty="0"/>
              <a:t>this</a:t>
            </a:r>
            <a:r>
              <a:rPr lang="en-US" dirty="0"/>
              <a:t>, where do you look for the method?</a:t>
            </a:r>
          </a:p>
          <a:p>
            <a:r>
              <a:rPr lang="en-US" dirty="0"/>
              <a:t>Answer: in the original object.</a:t>
            </a:r>
          </a:p>
          <a:p>
            <a:r>
              <a:rPr lang="en-US" dirty="0"/>
              <a:t>Consider the following class hierarchy: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= (class* object% (...) </a:t>
            </a:r>
          </a:p>
          <a:p>
            <a:r>
              <a:rPr lang="en-US" dirty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(m2 x) “wrong”)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FlashingBall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= (class* Ball% (...)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>
                <a:solidFill>
                  <a:schemeClr val="tx1"/>
                </a:solidFill>
              </a:rPr>
              <a:t>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(define b1 (new </a:t>
            </a:r>
            <a:r>
              <a:rPr lang="en-US" dirty="0" err="1"/>
              <a:t>FlashingBall</a:t>
            </a:r>
            <a:r>
              <a:rPr lang="en-US" dirty="0"/>
              <a:t>% ...))</a:t>
            </a:r>
          </a:p>
          <a:p>
            <a:r>
              <a:rPr lang="en-US" dirty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Searching for a method of </a:t>
            </a:r>
            <a:r>
              <a:rPr lang="en-US" sz="2800" b="1" dirty="0"/>
              <a:t>this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selected?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When we send </a:t>
            </a:r>
            <a:r>
              <a:rPr lang="en-US" sz="1400" b="1" dirty="0"/>
              <a:t>b1</a:t>
            </a:r>
            <a:r>
              <a:rPr lang="en-US" sz="1400" dirty="0"/>
              <a:t> an </a:t>
            </a:r>
            <a:r>
              <a:rPr lang="en-US" sz="1400" b="1" dirty="0"/>
              <a:t>m1</a:t>
            </a:r>
            <a:r>
              <a:rPr lang="en-US" sz="1400" dirty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/>
              <a:t>It searches its own methods for an </a:t>
            </a:r>
            <a:r>
              <a:rPr lang="en-US" sz="1400" b="1" dirty="0"/>
              <a:t>m1</a:t>
            </a:r>
            <a:r>
              <a:rPr lang="en-US" sz="1400" dirty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/>
              <a:t>It searches it superclass for an </a:t>
            </a:r>
            <a:r>
              <a:rPr lang="en-US" sz="1400" b="1" dirty="0"/>
              <a:t>m1</a:t>
            </a:r>
            <a:r>
              <a:rPr lang="en-US" sz="1400" dirty="0"/>
              <a:t> method.  This time it finds one, which says to send </a:t>
            </a:r>
            <a:r>
              <a:rPr lang="en-US" sz="1400" b="1" dirty="0"/>
              <a:t>this</a:t>
            </a:r>
            <a:r>
              <a:rPr lang="en-US" sz="1400" dirty="0"/>
              <a:t> an </a:t>
            </a:r>
            <a:r>
              <a:rPr lang="en-US" sz="1400" b="1" dirty="0"/>
              <a:t>m2</a:t>
            </a:r>
            <a:r>
              <a:rPr lang="en-US" sz="1400" dirty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/>
              <a:t>this</a:t>
            </a:r>
            <a:r>
              <a:rPr lang="en-US" sz="1400" dirty="0"/>
              <a:t> still refers to </a:t>
            </a:r>
            <a:r>
              <a:rPr lang="en-US" sz="1400" b="1" dirty="0"/>
              <a:t>b1</a:t>
            </a:r>
            <a:r>
              <a:rPr lang="en-US" sz="1400" dirty="0"/>
              <a:t>. So </a:t>
            </a:r>
            <a:r>
              <a:rPr lang="en-US" sz="1400" b="1" dirty="0"/>
              <a:t>b1</a:t>
            </a:r>
            <a:r>
              <a:rPr lang="en-US" sz="1400" dirty="0"/>
              <a:t> starts searching  for an </a:t>
            </a:r>
            <a:r>
              <a:rPr lang="en-US" sz="1400" b="1" dirty="0"/>
              <a:t>m2</a:t>
            </a:r>
            <a:r>
              <a:rPr lang="en-US" sz="1400" dirty="0"/>
              <a:t> method.  </a:t>
            </a:r>
          </a:p>
          <a:p>
            <a:pPr marL="342900" indent="-342900">
              <a:buAutoNum type="arabicParenR"/>
            </a:pPr>
            <a:r>
              <a:rPr lang="en-US" sz="1400" dirty="0"/>
              <a:t>It finds the m2 method in  its local table, and returns the string “right”.</a:t>
            </a:r>
          </a:p>
        </p:txBody>
      </p:sp>
    </p:spTree>
    <p:extLst>
      <p:ext uri="{BB962C8B-B14F-4D97-AF65-F5344CB8AC3E}">
        <p14:creationId xmlns:p14="http://schemas.microsoft.com/office/powerpoint/2010/main" val="38483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subclass doesn’t need to change the behavior of the superclass’s method; instead it just needs to add behavior to the existing method.</a:t>
            </a:r>
          </a:p>
          <a:p>
            <a:r>
              <a:rPr lang="en-US" b="1" dirty="0"/>
              <a:t>(super </a:t>
            </a:r>
            <a:r>
              <a:rPr lang="en-US" i="1" dirty="0"/>
              <a:t>method</a:t>
            </a:r>
            <a:r>
              <a:rPr lang="en-US" b="1" dirty="0"/>
              <a:t> </a:t>
            </a:r>
            <a:r>
              <a:rPr lang="en-US" i="1" dirty="0" err="1"/>
              <a:t>args</a:t>
            </a:r>
            <a:r>
              <a:rPr lang="en-US" b="1" dirty="0"/>
              <a:t> </a:t>
            </a:r>
            <a:r>
              <a:rPr lang="en-US" dirty="0"/>
              <a:t>…</a:t>
            </a:r>
            <a:r>
              <a:rPr lang="en-US" b="1" dirty="0"/>
              <a:t>) </a:t>
            </a:r>
            <a:r>
              <a:rPr lang="en-US" dirty="0"/>
              <a:t>calls the method named method in the superclass of the class in which the method is defined.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</a:t>
            </a:r>
            <a:r>
              <a:rPr lang="en-US" b="1" dirty="0"/>
              <a:t>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(... Same big hairy function,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but now of x+1 ...))))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5445" y="5527964"/>
            <a:ext cx="406284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We don’t want to have to write out the big hairy function again.  Can we avoid this repeated code?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36631" y="1995854"/>
            <a:ext cx="118296" cy="1900738"/>
          </a:xfrm>
          <a:prstGeom prst="straightConnector1">
            <a:avLst/>
          </a:prstGeom>
          <a:ln w="73025" cmpd="dbl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8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</a:t>
            </a:r>
            <a:r>
              <a:rPr lang="en-US" b="1" dirty="0"/>
              <a:t>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(super m1 (+ x 1)))))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5671" y="6031888"/>
            <a:ext cx="3075710" cy="415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This calls m1 in the superclass.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2608118" y="4914937"/>
            <a:ext cx="675408" cy="1116951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936631" y="1995854"/>
            <a:ext cx="118296" cy="1900738"/>
          </a:xfrm>
          <a:prstGeom prst="straightConnector1">
            <a:avLst/>
          </a:prstGeom>
          <a:ln w="73025" cmpd="dbl">
            <a:solidFill>
              <a:schemeClr val="accent1">
                <a:alpha val="49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71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call any method in the </a:t>
            </a:r>
            <a:r>
              <a:rPr lang="en-US" b="1" dirty="0"/>
              <a:t>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object% (...)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(class* the-superclass% (...)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(define/public (m2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(super m1 (+ x 1)))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(define/public (m1 x) "this is noise"))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730" y="3288295"/>
            <a:ext cx="2722418" cy="997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 method </a:t>
            </a:r>
            <a:r>
              <a:rPr lang="en-US" b="1" dirty="0"/>
              <a:t>m2</a:t>
            </a:r>
            <a:r>
              <a:rPr lang="en-US" dirty="0"/>
              <a:t> in the subclass calls method </a:t>
            </a:r>
            <a:r>
              <a:rPr lang="en-US" b="1" dirty="0"/>
              <a:t>m1</a:t>
            </a:r>
            <a:r>
              <a:rPr lang="en-US" dirty="0"/>
              <a:t> in the superclass.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1073" y="5593976"/>
            <a:ext cx="5325035" cy="94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 Racket, you can't call </a:t>
            </a:r>
            <a:r>
              <a:rPr lang="en-US" sz="1400" b="1" dirty="0">
                <a:solidFill>
                  <a:schemeClr val="tx1"/>
                </a:solidFill>
              </a:rPr>
              <a:t>(super m1 ...) </a:t>
            </a:r>
            <a:r>
              <a:rPr lang="en-US" sz="1400" dirty="0">
                <a:solidFill>
                  <a:schemeClr val="tx1"/>
                </a:solidFill>
              </a:rPr>
              <a:t>unless </a:t>
            </a:r>
            <a:r>
              <a:rPr lang="en-US" sz="1400" b="1" dirty="0">
                <a:solidFill>
                  <a:schemeClr val="tx1"/>
                </a:solidFill>
              </a:rPr>
              <a:t>m1</a:t>
            </a:r>
            <a:r>
              <a:rPr lang="en-US" sz="1400" dirty="0">
                <a:solidFill>
                  <a:schemeClr val="tx1"/>
                </a:solidFill>
              </a:rPr>
              <a:t> is already defined in the current class.   This is a wart in the Racket object system.  If we were in a different system, this would not be necessary.  Sorry about that.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36631" y="1995854"/>
            <a:ext cx="118296" cy="1900738"/>
          </a:xfrm>
          <a:prstGeom prst="straightConnector1">
            <a:avLst/>
          </a:prstGeom>
          <a:ln w="73025" cmpd="dbl">
            <a:solidFill>
              <a:schemeClr val="accent1">
                <a:alpha val="49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5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</a:t>
            </a:r>
            <a:r>
              <a:rPr lang="en-US" dirty="0"/>
              <a:t> and </a:t>
            </a:r>
            <a:r>
              <a:rPr lang="en-US" b="1" dirty="0"/>
              <a:t>super</a:t>
            </a:r>
            <a:r>
              <a:rPr lang="en-US" dirty="0"/>
              <a:t>, summarized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rules for this and super can be summarized as:</a:t>
            </a:r>
          </a:p>
          <a:p>
            <a:pPr marL="0" indent="0" algn="ctr">
              <a:buNone/>
            </a:pPr>
            <a:r>
              <a:rPr lang="en-US" b="1" dirty="0"/>
              <a:t>this</a:t>
            </a:r>
            <a:r>
              <a:rPr lang="en-US" dirty="0"/>
              <a:t> is dynamic, </a:t>
            </a:r>
            <a:r>
              <a:rPr lang="en-US" b="1" dirty="0"/>
              <a:t>super</a:t>
            </a:r>
            <a:r>
              <a:rPr lang="en-US" dirty="0"/>
              <a:t> is static </a:t>
            </a:r>
          </a:p>
          <a:p>
            <a:r>
              <a:rPr lang="en-US" dirty="0"/>
              <a:t>This simple rule can lead to interesting behavior</a:t>
            </a:r>
          </a:p>
          <a:p>
            <a:pPr lvl="1"/>
            <a:r>
              <a:rPr lang="en-US" dirty="0"/>
              <a:t>Do Guided Practices 11.1 and 11.2 to learn more about this.</a:t>
            </a:r>
          </a:p>
          <a:p>
            <a:r>
              <a:rPr lang="en-US" dirty="0"/>
              <a:t>We will take great advantage of the dynamic nature of </a:t>
            </a:r>
            <a:r>
              <a:rPr lang="en-US" b="1" dirty="0"/>
              <a:t>this</a:t>
            </a:r>
            <a:r>
              <a:rPr lang="en-US" dirty="0"/>
              <a:t> in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Summary of Lesson 11.1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find methods by searching up the inheritance chain.</a:t>
            </a:r>
          </a:p>
          <a:p>
            <a:r>
              <a:rPr lang="en-US" dirty="0"/>
              <a:t>The overriding-defaults pattern can be used to introduce small variations of a class.</a:t>
            </a:r>
          </a:p>
          <a:p>
            <a:r>
              <a:rPr lang="en-US" dirty="0"/>
              <a:t>Racket uses </a:t>
            </a:r>
            <a:r>
              <a:rPr lang="en-US" b="1" dirty="0"/>
              <a:t>define/override</a:t>
            </a:r>
            <a:r>
              <a:rPr lang="en-US" dirty="0"/>
              <a:t> to override the methods in a superclass.</a:t>
            </a:r>
          </a:p>
          <a:p>
            <a:r>
              <a:rPr lang="en-US" dirty="0"/>
              <a:t>Racket uses </a:t>
            </a:r>
            <a:r>
              <a:rPr lang="en-US" b="1" dirty="0"/>
              <a:t>inherit-field</a:t>
            </a:r>
            <a:r>
              <a:rPr lang="en-US" dirty="0"/>
              <a:t> to make the fields of a superclass visible in a subclass.</a:t>
            </a:r>
          </a:p>
          <a:p>
            <a:r>
              <a:rPr lang="en-US" b="1" dirty="0"/>
              <a:t>super</a:t>
            </a:r>
            <a:r>
              <a:rPr lang="en-US" dirty="0"/>
              <a:t> can be used to call a method of a superclass from a method of the subclass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Key Points for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technique for generalizing over common parts of class implementations.</a:t>
            </a:r>
          </a:p>
          <a:p>
            <a:r>
              <a:rPr lang="en-US" dirty="0"/>
              <a:t>When we create such a generalization, we specialize by </a:t>
            </a:r>
            <a:r>
              <a:rPr lang="en-US" dirty="0" err="1"/>
              <a:t>subclassing</a:t>
            </a:r>
            <a:r>
              <a:rPr lang="en-US" dirty="0"/>
              <a:t>.</a:t>
            </a:r>
          </a:p>
          <a:p>
            <a:r>
              <a:rPr lang="en-US" dirty="0"/>
              <a:t>Languages with inheritance have many new design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11-1-flashing-balls.rkt in the Examples folder.</a:t>
            </a:r>
          </a:p>
          <a:p>
            <a:r>
              <a:rPr lang="en-US" dirty="0"/>
              <a:t>If you have questions about this lesson, ask them on the Discussion Board.</a:t>
            </a:r>
          </a:p>
          <a:p>
            <a:r>
              <a:rPr lang="en-US" dirty="0"/>
              <a:t>Do the Guided Practices 11.1 and 11.2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/>
              <a:t>Module 11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Key Points for Lesson 11.1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find methods by searching up the inheritance chain.</a:t>
            </a:r>
          </a:p>
          <a:p>
            <a:r>
              <a:rPr lang="en-US" dirty="0"/>
              <a:t>The overriding-defaults pattern can be used to introduce small variations of a class.</a:t>
            </a:r>
          </a:p>
          <a:p>
            <a:r>
              <a:rPr lang="en-US" dirty="0"/>
              <a:t>Racket uses </a:t>
            </a:r>
            <a:r>
              <a:rPr lang="en-US" b="1" dirty="0"/>
              <a:t>define/override</a:t>
            </a:r>
            <a:r>
              <a:rPr lang="en-US" dirty="0"/>
              <a:t> to override the methods in a superclass.</a:t>
            </a:r>
          </a:p>
          <a:p>
            <a:r>
              <a:rPr lang="en-US" dirty="0"/>
              <a:t>Racket uses </a:t>
            </a:r>
            <a:r>
              <a:rPr lang="en-US" b="1" dirty="0"/>
              <a:t>inherit-field</a:t>
            </a:r>
            <a:r>
              <a:rPr lang="en-US" dirty="0"/>
              <a:t> to make the fields of a superclass visible in a subclass.</a:t>
            </a:r>
          </a:p>
          <a:p>
            <a:r>
              <a:rPr lang="en-US" b="1" dirty="0"/>
              <a:t>super</a:t>
            </a:r>
            <a:r>
              <a:rPr lang="en-US" dirty="0"/>
              <a:t> can be used to call a method of a superclass from a method of the subclass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11-1-flashing-balls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define a new class that is just a small variation of an old class.   </a:t>
            </a:r>
          </a:p>
          <a:p>
            <a:r>
              <a:rPr lang="en-US" dirty="0"/>
              <a:t>For example, we might want to make a ball that flashes different colors.  </a:t>
            </a:r>
          </a:p>
          <a:p>
            <a:r>
              <a:rPr lang="en-US" dirty="0"/>
              <a:t>To do this, create a subclass that inherits from the old class (the "superclass").</a:t>
            </a:r>
          </a:p>
          <a:p>
            <a:r>
              <a:rPr lang="en-US" dirty="0"/>
              <a:t>We call this the "overriding defaults" pattern.</a:t>
            </a:r>
          </a:p>
          <a:p>
            <a:r>
              <a:rPr lang="en-US" dirty="0"/>
              <a:t>Let's look at some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FlashingBall</a:t>
            </a:r>
            <a:r>
              <a:rPr lang="en-US" b="1" dirty="0"/>
              <a:t>%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FlashingBall</a:t>
            </a:r>
            <a:r>
              <a:rPr lang="en-US" dirty="0"/>
              <a:t>% is like a Ball%, but it displays</a:t>
            </a:r>
          </a:p>
          <a:p>
            <a:r>
              <a:rPr lang="en-US" dirty="0"/>
              <a:t>;; differently: it changes color on every fourth tick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FlashingBall</a:t>
            </a:r>
            <a:r>
              <a:rPr lang="en-US" dirty="0"/>
              <a:t>%</a:t>
            </a:r>
          </a:p>
          <a:p>
            <a:r>
              <a:rPr lang="en-US" dirty="0"/>
              <a:t>  (class*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    Ball%  </a:t>
            </a:r>
            <a:r>
              <a:rPr lang="en-US" dirty="0"/>
              <a:t>; inherits from Ball%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&lt;%&gt;)   ; implements same interface </a:t>
            </a:r>
          </a:p>
          <a:p>
            <a:endParaRPr lang="en-US" dirty="0"/>
          </a:p>
          <a:p>
            <a:r>
              <a:rPr lang="en-US" dirty="0"/>
              <a:t>    ;; number of ticks between color changes</a:t>
            </a:r>
          </a:p>
          <a:p>
            <a:r>
              <a:rPr lang="en-US" dirty="0"/>
              <a:t>    (field [color-change-interval 4])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time left </a:t>
            </a:r>
            <a:r>
              <a:rPr lang="en-US" dirty="0" err="1"/>
              <a:t>til</a:t>
            </a:r>
            <a:r>
              <a:rPr lang="en-US" dirty="0"/>
              <a:t> next color change</a:t>
            </a:r>
          </a:p>
          <a:p>
            <a:r>
              <a:rPr lang="en-US" dirty="0"/>
              <a:t>    (field [time-left color-change-interval])</a:t>
            </a:r>
          </a:p>
          <a:p>
            <a:endParaRPr lang="en-US" dirty="0"/>
          </a:p>
          <a:p>
            <a:r>
              <a:rPr lang="en-US" dirty="0"/>
              <a:t>    ;; the list of possible colors, first </a:t>
            </a:r>
            <a:r>
              <a:rPr lang="en-US" dirty="0" err="1"/>
              <a:t>elt</a:t>
            </a:r>
            <a:r>
              <a:rPr lang="en-US" dirty="0"/>
              <a:t> is</a:t>
            </a:r>
          </a:p>
          <a:p>
            <a:r>
              <a:rPr lang="en-US" dirty="0"/>
              <a:t>    ;; current color</a:t>
            </a:r>
          </a:p>
          <a:p>
            <a:r>
              <a:rPr lang="en-US" dirty="0"/>
              <a:t>    (field [colors (list "red" "green")])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;; here are fields of the superclass that we need.</a:t>
            </a:r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inherit-field</a:t>
            </a:r>
            <a:r>
              <a:rPr lang="en-US" dirty="0"/>
              <a:t> radius x y selected?) </a:t>
            </a:r>
          </a:p>
          <a:p>
            <a:endParaRPr lang="en-US" dirty="0"/>
          </a:p>
          <a:p>
            <a:r>
              <a:rPr lang="en-US" dirty="0"/>
              <a:t>    ;; the </a:t>
            </a:r>
            <a:r>
              <a:rPr lang="en-US" dirty="0" err="1"/>
              <a:t>init</a:t>
            </a:r>
            <a:r>
              <a:rPr lang="en-US" dirty="0"/>
              <a:t>-field w isn’t declared here, </a:t>
            </a:r>
          </a:p>
          <a:p>
            <a:r>
              <a:rPr lang="en-US" dirty="0"/>
              <a:t>    ;; so it is sent to the superclass.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292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   ;; Scene -&gt; Scene</a:t>
            </a:r>
          </a:p>
          <a:p>
            <a:r>
              <a:rPr lang="en-US" dirty="0"/>
              <a:t>    ;; RETURNS: a scene like the given one, but with the</a:t>
            </a:r>
          </a:p>
          <a:p>
            <a:r>
              <a:rPr lang="en-US" dirty="0"/>
              <a:t>    ;;  flashing ball painted on it.</a:t>
            </a:r>
          </a:p>
          <a:p>
            <a:r>
              <a:rPr lang="en-US" dirty="0"/>
              <a:t>    ;; EFFECT: decrements time-left and changes colors if</a:t>
            </a:r>
          </a:p>
          <a:p>
            <a:r>
              <a:rPr lang="en-US" dirty="0"/>
              <a:t>    ;;  necessary</a:t>
            </a:r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(add-to-scene s)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;; is it time to change colors?</a:t>
            </a:r>
          </a:p>
          <a:p>
            <a:r>
              <a:rPr lang="en-US" dirty="0"/>
              <a:t>        (if (zero? time-left)</a:t>
            </a:r>
          </a:p>
          <a:p>
            <a:r>
              <a:rPr lang="en-US" dirty="0"/>
              <a:t>          (change-colors)</a:t>
            </a:r>
          </a:p>
          <a:p>
            <a:r>
              <a:rPr lang="en-US" dirty="0"/>
              <a:t>          (set! time-left (- time-left 1)))</a:t>
            </a:r>
          </a:p>
          <a:p>
            <a:r>
              <a:rPr lang="en-US" dirty="0"/>
              <a:t>        ;; now paint this ball on the scene</a:t>
            </a:r>
          </a:p>
          <a:p>
            <a:r>
              <a:rPr lang="en-US" dirty="0"/>
              <a:t>        (place-image</a:t>
            </a:r>
          </a:p>
          <a:p>
            <a:r>
              <a:rPr lang="en-US" dirty="0"/>
              <a:t>          (circle radius</a:t>
            </a:r>
          </a:p>
          <a:p>
            <a:r>
              <a:rPr lang="en-US" dirty="0"/>
              <a:t>            (if selected? "solid" "outline")</a:t>
            </a:r>
          </a:p>
          <a:p>
            <a:r>
              <a:rPr lang="en-US" dirty="0"/>
              <a:t>            (first colors))</a:t>
            </a:r>
          </a:p>
          <a:p>
            <a:r>
              <a:rPr lang="en-US" dirty="0"/>
              <a:t>          x y s)))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;; EFFECT: rotate the list of colors, </a:t>
            </a:r>
          </a:p>
          <a:p>
            <a:r>
              <a:rPr lang="en-US" dirty="0"/>
              <a:t>    ;;  and reset time-left</a:t>
            </a:r>
          </a:p>
          <a:p>
            <a:r>
              <a:rPr lang="en-US" dirty="0"/>
              <a:t>    (define (change-colors)</a:t>
            </a:r>
          </a:p>
          <a:p>
            <a:r>
              <a:rPr lang="en-US" dirty="0"/>
              <a:t>      (set! colors </a:t>
            </a:r>
          </a:p>
          <a:p>
            <a:r>
              <a:rPr lang="en-US" dirty="0"/>
              <a:t>        (append (rest colors) (list (first colors))))</a:t>
            </a:r>
          </a:p>
          <a:p>
            <a:r>
              <a:rPr lang="en-US" dirty="0"/>
              <a:t>      (set! time-left color-change-interval))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1848" y="6011069"/>
            <a:ext cx="3008376" cy="710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inherit-fields</a:t>
            </a:r>
            <a:r>
              <a:rPr lang="en-US" sz="1400" dirty="0">
                <a:solidFill>
                  <a:schemeClr val="tx1"/>
                </a:solidFill>
              </a:rPr>
              <a:t> is used to declare fields of the superclass that we want to make visible in the subclass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3647" y="1979023"/>
            <a:ext cx="1248508" cy="18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FlashingBall</a:t>
            </a:r>
            <a:r>
              <a:rPr lang="en-US" sz="1400" b="1" dirty="0">
                <a:solidFill>
                  <a:schemeClr val="tx1"/>
                </a:solidFill>
              </a:rPr>
              <a:t>%</a:t>
            </a:r>
            <a:r>
              <a:rPr lang="en-US" sz="1400" dirty="0">
                <a:solidFill>
                  <a:schemeClr val="tx1"/>
                </a:solidFill>
              </a:rPr>
              <a:t> inherits from </a:t>
            </a:r>
            <a:r>
              <a:rPr lang="en-US" sz="1400" b="1" dirty="0">
                <a:solidFill>
                  <a:schemeClr val="tx1"/>
                </a:solidFill>
              </a:rPr>
              <a:t>Ball%</a:t>
            </a:r>
            <a:r>
              <a:rPr lang="en-US" sz="1400" dirty="0">
                <a:solidFill>
                  <a:schemeClr val="tx1"/>
                </a:solidFill>
              </a:rPr>
              <a:t>.  </a:t>
            </a:r>
            <a:r>
              <a:rPr lang="en-US" sz="1400" b="1" dirty="0" err="1">
                <a:solidFill>
                  <a:schemeClr val="tx1"/>
                </a:solidFill>
              </a:rPr>
              <a:t>FlashingBall</a:t>
            </a:r>
            <a:r>
              <a:rPr lang="en-US" sz="1400" b="1" dirty="0">
                <a:solidFill>
                  <a:schemeClr val="tx1"/>
                </a:solidFill>
              </a:rPr>
              <a:t>%</a:t>
            </a:r>
            <a:r>
              <a:rPr lang="en-US" sz="1400" dirty="0">
                <a:solidFill>
                  <a:schemeClr val="tx1"/>
                </a:solidFill>
              </a:rPr>
              <a:t> is the </a:t>
            </a:r>
            <a:r>
              <a:rPr lang="en-US" sz="1400" i="1" dirty="0">
                <a:solidFill>
                  <a:srgbClr val="FF0000"/>
                </a:solidFill>
              </a:rPr>
              <a:t>subclass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  <a:r>
              <a:rPr lang="en-US" sz="1400" b="1" dirty="0">
                <a:solidFill>
                  <a:schemeClr val="tx1"/>
                </a:solidFill>
              </a:rPr>
              <a:t>Ball%</a:t>
            </a:r>
            <a:r>
              <a:rPr lang="en-US" sz="1400" dirty="0">
                <a:solidFill>
                  <a:schemeClr val="tx1"/>
                </a:solidFill>
              </a:rPr>
              <a:t> is the </a:t>
            </a:r>
            <a:r>
              <a:rPr lang="en-US" sz="1400" i="1" dirty="0">
                <a:solidFill>
                  <a:srgbClr val="FF0000"/>
                </a:solidFill>
              </a:rPr>
              <a:t>superclass.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1299386" y="2646485"/>
            <a:ext cx="2444261" cy="26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1688123" y="4994031"/>
            <a:ext cx="1647913" cy="101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1912" y="5764182"/>
            <a:ext cx="2980944" cy="906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define/override</a:t>
            </a:r>
            <a:r>
              <a:rPr lang="en-US" sz="1400" dirty="0">
                <a:solidFill>
                  <a:schemeClr val="tx1"/>
                </a:solidFill>
              </a:rPr>
              <a:t> is used to define methods that override methods in the superclass</a:t>
            </a:r>
          </a:p>
        </p:txBody>
      </p:sp>
      <p:cxnSp>
        <p:nvCxnSpPr>
          <p:cNvPr id="26" name="Straight Arrow Connector 25"/>
          <p:cNvCxnSpPr>
            <a:stCxn id="17" idx="0"/>
          </p:cNvCxnSpPr>
          <p:nvPr/>
        </p:nvCxnSpPr>
        <p:spPr>
          <a:xfrm flipH="1" flipV="1">
            <a:off x="5788152" y="2539587"/>
            <a:ext cx="1094232" cy="322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4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for Inheritance in 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Racket object system uses two features to implement inheritance:  </a:t>
            </a:r>
            <a:r>
              <a:rPr lang="en-US" b="1" dirty="0"/>
              <a:t>define/override</a:t>
            </a:r>
            <a:r>
              <a:rPr lang="en-US" dirty="0"/>
              <a:t> and </a:t>
            </a:r>
            <a:r>
              <a:rPr lang="en-US" b="1" dirty="0"/>
              <a:t>inherit-fields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define/override</a:t>
            </a:r>
            <a:r>
              <a:rPr lang="en-US" dirty="0"/>
              <a:t> is used to define methods that override methods in the superclass.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inherit-fields </a:t>
            </a:r>
            <a:r>
              <a:rPr lang="en-US" dirty="0"/>
              <a:t>is used to declare fields of the superclass that we want to make visible in the subclass. 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</a:t>
            </a:r>
            <a:r>
              <a:rPr lang="en-US" b="1" dirty="0"/>
              <a:t>selected?</a:t>
            </a:r>
            <a:r>
              <a:rPr lang="en-US" dirty="0"/>
              <a:t>, </a:t>
            </a:r>
            <a:r>
              <a:rPr lang="en-US" b="1" dirty="0"/>
              <a:t>radius</a:t>
            </a:r>
            <a:r>
              <a:rPr lang="en-US" dirty="0"/>
              <a:t>  in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FlashingBall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  </a:t>
            </a:r>
          </a:p>
          <a:p>
            <a:pPr lvl="2"/>
            <a:r>
              <a:rPr lang="en-US" dirty="0"/>
              <a:t>values are automatically supplied to the superclass on initialization.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0123" y="5612851"/>
            <a:ext cx="2180492" cy="1026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Other languages do this differently, so watch out!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fields are in the subclass?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init</a:t>
            </a:r>
            <a:r>
              <a:rPr lang="en-US" sz="2000" dirty="0"/>
              <a:t>-fields of a subclass are the </a:t>
            </a:r>
            <a:r>
              <a:rPr lang="en-US" sz="2000" dirty="0" err="1"/>
              <a:t>init</a:t>
            </a:r>
            <a:r>
              <a:rPr lang="en-US" sz="2000" dirty="0"/>
              <a:t>-fields of the superclass plus any additional </a:t>
            </a:r>
            <a:r>
              <a:rPr lang="en-US" sz="2000" dirty="0" err="1"/>
              <a:t>init</a:t>
            </a:r>
            <a:r>
              <a:rPr lang="en-US" sz="2000" dirty="0"/>
              <a:t>-fields declared in the subclass.   </a:t>
            </a:r>
          </a:p>
          <a:p>
            <a:r>
              <a:rPr lang="en-US" sz="2000" dirty="0" err="1"/>
              <a:t>FlashingBall</a:t>
            </a:r>
            <a:r>
              <a:rPr lang="en-US" sz="2000" dirty="0"/>
              <a:t>% doesn't declare any new </a:t>
            </a:r>
            <a:r>
              <a:rPr lang="en-US" sz="2000" dirty="0" err="1"/>
              <a:t>init</a:t>
            </a:r>
            <a:r>
              <a:rPr lang="en-US" sz="2000" dirty="0"/>
              <a:t>-fields, so its </a:t>
            </a:r>
            <a:r>
              <a:rPr lang="en-US" sz="2000" dirty="0" err="1"/>
              <a:t>init</a:t>
            </a:r>
            <a:r>
              <a:rPr lang="en-US" sz="2000" dirty="0"/>
              <a:t>-fields are the same as those of Ball%.  </a:t>
            </a:r>
          </a:p>
          <a:p>
            <a:r>
              <a:rPr lang="en-US" sz="2000" dirty="0" err="1"/>
              <a:t>init</a:t>
            </a:r>
            <a:r>
              <a:rPr lang="en-US" sz="2000" dirty="0"/>
              <a:t>-fields of the subclass are automatically sent to the superclass, so when we create a </a:t>
            </a:r>
            <a:r>
              <a:rPr lang="en-US" sz="2000" dirty="0" err="1"/>
              <a:t>FlashingBall</a:t>
            </a:r>
            <a:r>
              <a:rPr lang="en-US" sz="2000" dirty="0"/>
              <a:t>%, we write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FlashingBall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% [x ...][y ...][speed ...])</a:t>
            </a:r>
          </a:p>
          <a:p>
            <a:endParaRPr lang="en-US" sz="2000" dirty="0"/>
          </a:p>
          <a:p>
            <a:r>
              <a:rPr lang="en-US" sz="2000" dirty="0"/>
              <a:t>Those values become the values for the fields in Ball%, so they can be used by the methods in Ball%. </a:t>
            </a:r>
          </a:p>
          <a:p>
            <a:r>
              <a:rPr lang="en-US" sz="2000" dirty="0"/>
              <a:t>x and y are also inherited fields, so they are visible to the methods in </a:t>
            </a:r>
            <a:r>
              <a:rPr lang="en-US" sz="2000" dirty="0" err="1"/>
              <a:t>FlashingBall</a:t>
            </a:r>
            <a:r>
              <a:rPr lang="en-US" sz="2000" dirty="0"/>
              <a:t>% as well.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overriding-defaults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flashing ball was an example of the </a:t>
            </a:r>
            <a:r>
              <a:rPr lang="en-US" sz="2800" i="1" dirty="0">
                <a:solidFill>
                  <a:srgbClr val="FF0000"/>
                </a:solidFill>
              </a:rPr>
              <a:t>overriding-defaults</a:t>
            </a:r>
            <a:r>
              <a:rPr lang="en-US" sz="2800" dirty="0"/>
              <a:t> pattern.  In the overriding-defaults pattern:</a:t>
            </a:r>
          </a:p>
          <a:p>
            <a:r>
              <a:rPr lang="en-US" sz="2800" dirty="0"/>
              <a:t>The superclass has a complete set of behaviors</a:t>
            </a:r>
          </a:p>
          <a:p>
            <a:r>
              <a:rPr lang="en-US" sz="2800" dirty="0"/>
              <a:t>The subclass makes an incremental change in these behaviors by overriding some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18197</TotalTime>
  <Words>1816</Words>
  <Application>Microsoft Office PowerPoint</Application>
  <PresentationFormat>On-screen Show (4:3)</PresentationFormat>
  <Paragraphs>269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1_Office Theme</vt:lpstr>
      <vt:lpstr>Basics of Inheritance</vt:lpstr>
      <vt:lpstr>Key Points for this Module</vt:lpstr>
      <vt:lpstr>PowerPoint Presentation</vt:lpstr>
      <vt:lpstr>Key Points for Lesson 11.1</vt:lpstr>
      <vt:lpstr>Example: 11-1-flashing-balls</vt:lpstr>
      <vt:lpstr>FlashingBall%</vt:lpstr>
      <vt:lpstr>Features for Inheritance in Racket</vt:lpstr>
      <vt:lpstr>What fields are in the subclass?</vt:lpstr>
      <vt:lpstr>The overriding-defaults pattern</vt:lpstr>
      <vt:lpstr>How does inheritance work?</vt:lpstr>
      <vt:lpstr>PowerPoint Presentation</vt:lpstr>
      <vt:lpstr>Inheritance and this</vt:lpstr>
      <vt:lpstr>PowerPoint Presentation</vt:lpstr>
      <vt:lpstr>super</vt:lpstr>
      <vt:lpstr>Use case for super</vt:lpstr>
      <vt:lpstr>Use case for super</vt:lpstr>
      <vt:lpstr>You can call any method in the super</vt:lpstr>
      <vt:lpstr>this and super, summarized</vt:lpstr>
      <vt:lpstr>Summary of Lesson 11.1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306</cp:revision>
  <dcterms:created xsi:type="dcterms:W3CDTF">2006-08-16T00:00:00Z</dcterms:created>
  <dcterms:modified xsi:type="dcterms:W3CDTF">2016-11-17T15:58:42Z</dcterms:modified>
</cp:coreProperties>
</file>