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sldIdLst>
    <p:sldId id="256" r:id="rId2"/>
    <p:sldId id="329" r:id="rId3"/>
    <p:sldId id="385" r:id="rId4"/>
    <p:sldId id="319" r:id="rId5"/>
    <p:sldId id="371" r:id="rId6"/>
    <p:sldId id="372" r:id="rId7"/>
    <p:sldId id="373" r:id="rId8"/>
    <p:sldId id="320" r:id="rId9"/>
    <p:sldId id="384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25" r:id="rId20"/>
    <p:sldId id="383" r:id="rId21"/>
    <p:sldId id="340" r:id="rId22"/>
    <p:sldId id="310" r:id="rId23"/>
    <p:sldId id="350" r:id="rId24"/>
    <p:sldId id="351" r:id="rId25"/>
    <p:sldId id="352" r:id="rId26"/>
    <p:sldId id="353" r:id="rId27"/>
    <p:sldId id="294" r:id="rId28"/>
    <p:sldId id="341" r:id="rId29"/>
    <p:sldId id="326" r:id="rId30"/>
    <p:sldId id="295" r:id="rId31"/>
    <p:sldId id="359" r:id="rId32"/>
    <p:sldId id="327" r:id="rId33"/>
    <p:sldId id="342" r:id="rId34"/>
    <p:sldId id="343" r:id="rId35"/>
    <p:sldId id="311" r:id="rId36"/>
    <p:sldId id="361" r:id="rId37"/>
    <p:sldId id="365" r:id="rId38"/>
    <p:sldId id="386" r:id="rId39"/>
    <p:sldId id="362" r:id="rId40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AD1104-110A-4510-A093-53706C33269C}">
          <p14:sldIdLst>
            <p14:sldId id="256"/>
            <p14:sldId id="329"/>
            <p14:sldId id="385"/>
            <p14:sldId id="319"/>
            <p14:sldId id="371"/>
            <p14:sldId id="372"/>
            <p14:sldId id="373"/>
            <p14:sldId id="320"/>
            <p14:sldId id="384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25"/>
            <p14:sldId id="383"/>
            <p14:sldId id="340"/>
            <p14:sldId id="310"/>
            <p14:sldId id="350"/>
            <p14:sldId id="351"/>
            <p14:sldId id="352"/>
            <p14:sldId id="353"/>
            <p14:sldId id="294"/>
            <p14:sldId id="341"/>
            <p14:sldId id="326"/>
            <p14:sldId id="295"/>
            <p14:sldId id="359"/>
            <p14:sldId id="327"/>
            <p14:sldId id="342"/>
            <p14:sldId id="343"/>
            <p14:sldId id="311"/>
            <p14:sldId id="361"/>
            <p14:sldId id="365"/>
            <p14:sldId id="386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86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1" autoAdjust="0"/>
    <p:restoredTop sz="94257" autoAdjust="0"/>
  </p:normalViewPr>
  <p:slideViewPr>
    <p:cSldViewPr snapToGrid="0" snapToObjects="1">
      <p:cViewPr varScale="1">
        <p:scale>
          <a:sx n="109" d="100"/>
          <a:sy n="109" d="100"/>
        </p:scale>
        <p:origin x="216" y="114"/>
      </p:cViewPr>
      <p:guideLst>
        <p:guide orient="horz" pos="3786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FEEE6-EB00-444A-90BB-AB2BFCBD0EA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AA844-C922-4E05-8F38-DCF65F91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1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90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15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3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14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3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97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97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AA844-C922-4E05-8F38-DCF65F91B3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85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5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6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81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8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6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1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9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5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1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7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Inheritance to Share Implementations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11.2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DraggableWidget</a:t>
            </a:r>
            <a:r>
              <a:rPr lang="en-US" dirty="0"/>
              <a:t>% (1)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(define </a:t>
            </a:r>
            <a:r>
              <a:rPr lang="en-US" dirty="0" err="1"/>
              <a:t>DraggableWidget</a:t>
            </a:r>
            <a:r>
              <a:rPr lang="en-US" dirty="0"/>
              <a:t>%</a:t>
            </a:r>
          </a:p>
          <a:p>
            <a:r>
              <a:rPr lang="en-US" dirty="0"/>
              <a:t>  (class* object%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SBall</a:t>
            </a:r>
            <a:r>
              <a:rPr lang="en-US" dirty="0"/>
              <a:t>&lt;%&gt;)  </a:t>
            </a:r>
          </a:p>
          <a:p>
            <a:endParaRPr lang="en-US" dirty="0"/>
          </a:p>
          <a:p>
            <a:r>
              <a:rPr lang="en-US" dirty="0"/>
              <a:t>    ;; the Wall that the ball should bounce off of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w)  </a:t>
            </a:r>
          </a:p>
          <a:p>
            <a:endParaRPr lang="en-US" dirty="0"/>
          </a:p>
          <a:p>
            <a:r>
              <a:rPr lang="en-US" dirty="0"/>
              <a:t>    ;; initial values of x, y (center of ball)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INIT-BALL-X])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[y INIT-BALL-Y])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[speed INIT-BALL-SPEED])</a:t>
            </a:r>
          </a:p>
          <a:p>
            <a:endParaRPr lang="en-US" dirty="0"/>
          </a:p>
          <a:p>
            <a:r>
              <a:rPr lang="en-US" dirty="0"/>
              <a:t>    ; is this selected? Default is false.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[selected? false]) </a:t>
            </a:r>
          </a:p>
          <a:p>
            <a:endParaRPr lang="en-US" dirty="0"/>
          </a:p>
          <a:p>
            <a:r>
              <a:rPr lang="en-US" dirty="0"/>
              <a:t>    ;; if this is selected, the position of</a:t>
            </a:r>
          </a:p>
          <a:p>
            <a:r>
              <a:rPr lang="en-US" dirty="0"/>
              <a:t>    ;; the last button-down event inside this, </a:t>
            </a:r>
          </a:p>
          <a:p>
            <a:r>
              <a:rPr lang="en-US" dirty="0"/>
              <a:t>    ;; relative to the widget's center.  </a:t>
            </a:r>
          </a:p>
          <a:p>
            <a:r>
              <a:rPr lang="en-US" dirty="0"/>
              <a:t>    ;; Else any value.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[saved-mx 0] [saved-my 0])</a:t>
            </a:r>
          </a:p>
          <a:p>
            <a:r>
              <a:rPr lang="en-US" dirty="0"/>
              <a:t> 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;; this is specific to 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SBall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%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; (field [radius 20])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    ;; register this ball with the wall, and use the </a:t>
            </a:r>
          </a:p>
          <a:p>
            <a:r>
              <a:rPr lang="en-US" dirty="0"/>
              <a:t>    ;; result as the initial value of wall-</a:t>
            </a:r>
            <a:r>
              <a:rPr lang="en-US" dirty="0" err="1"/>
              <a:t>pos</a:t>
            </a:r>
            <a:endParaRPr lang="en-US" dirty="0"/>
          </a:p>
          <a:p>
            <a:r>
              <a:rPr lang="en-US" dirty="0"/>
              <a:t>    (field [wall-</a:t>
            </a:r>
            <a:r>
              <a:rPr lang="en-US" dirty="0" err="1"/>
              <a:t>pos</a:t>
            </a:r>
            <a:r>
              <a:rPr lang="en-US" dirty="0"/>
              <a:t> (send w register this)])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;; </a:t>
            </a:r>
            <a:r>
              <a:rPr lang="en-US" dirty="0" err="1"/>
              <a:t>Int</a:t>
            </a:r>
            <a:r>
              <a:rPr lang="en-US" dirty="0"/>
              <a:t> -&gt; Void</a:t>
            </a:r>
          </a:p>
          <a:p>
            <a:r>
              <a:rPr lang="en-US" dirty="0"/>
              <a:t>    ;; EFFECT: updates the widget's idea of the wall's</a:t>
            </a:r>
          </a:p>
          <a:p>
            <a:r>
              <a:rPr lang="en-US" dirty="0"/>
              <a:t>    ;;   position by setting it to the given integer.</a:t>
            </a:r>
          </a:p>
          <a:p>
            <a:r>
              <a:rPr lang="en-US" dirty="0"/>
              <a:t>    (define/public (update-wall-</a:t>
            </a:r>
            <a:r>
              <a:rPr lang="en-US" dirty="0" err="1"/>
              <a:t>pos</a:t>
            </a:r>
            <a:r>
              <a:rPr lang="en-US" dirty="0"/>
              <a:t> n)</a:t>
            </a:r>
          </a:p>
          <a:p>
            <a:r>
              <a:rPr lang="en-US" dirty="0"/>
              <a:t>      (set! wall-</a:t>
            </a:r>
            <a:r>
              <a:rPr lang="en-US" dirty="0" err="1"/>
              <a:t>pos</a:t>
            </a:r>
            <a:r>
              <a:rPr lang="en-US" dirty="0"/>
              <a:t> n))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;; after-tick : -&gt; Void</a:t>
            </a:r>
          </a:p>
          <a:p>
            <a:r>
              <a:rPr lang="en-US" dirty="0"/>
              <a:t>    ;; EFFECT: updates this widget to the state it</a:t>
            </a:r>
          </a:p>
          <a:p>
            <a:r>
              <a:rPr lang="en-US" dirty="0"/>
              <a:t>    ;; should be in after a tick.  </a:t>
            </a:r>
          </a:p>
          <a:p>
            <a:r>
              <a:rPr lang="en-US" dirty="0"/>
              <a:t>    (define/public (after-tick)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this</a:t>
            </a:r>
          </a:p>
          <a:p>
            <a:r>
              <a:rPr lang="en-US" dirty="0"/>
              <a:t>        (let ((x1     (next-x-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  <a:p>
            <a:r>
              <a:rPr lang="en-US" dirty="0"/>
              <a:t>              (speed1 (next-speed)))</a:t>
            </a:r>
          </a:p>
          <a:p>
            <a:r>
              <a:rPr lang="en-US" dirty="0"/>
              <a:t>          (begin</a:t>
            </a:r>
          </a:p>
          <a:p>
            <a:r>
              <a:rPr lang="en-US" dirty="0"/>
              <a:t>            (set! speed speed1)</a:t>
            </a:r>
          </a:p>
          <a:p>
            <a:r>
              <a:rPr lang="en-US" dirty="0"/>
              <a:t>            (set! x x1)))))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535" y="5437848"/>
            <a:ext cx="3285366" cy="918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Here we've defined the </a:t>
            </a:r>
            <a:r>
              <a:rPr lang="en-US" sz="1400" b="1" dirty="0" err="1">
                <a:solidFill>
                  <a:schemeClr val="tx1"/>
                </a:solidFill>
              </a:rPr>
              <a:t>DraggableWidget</a:t>
            </a:r>
            <a:r>
              <a:rPr lang="en-US" sz="1400" b="1" dirty="0">
                <a:solidFill>
                  <a:schemeClr val="tx1"/>
                </a:solidFill>
              </a:rPr>
              <a:t>% </a:t>
            </a:r>
            <a:r>
              <a:rPr lang="en-US" sz="1400" dirty="0">
                <a:solidFill>
                  <a:schemeClr val="tx1"/>
                </a:solidFill>
              </a:rPr>
              <a:t>class by taking the </a:t>
            </a:r>
            <a:r>
              <a:rPr lang="en-US" sz="1400" b="1" dirty="0" err="1">
                <a:solidFill>
                  <a:schemeClr val="tx1"/>
                </a:solidFill>
              </a:rPr>
              <a:t>SBall</a:t>
            </a:r>
            <a:r>
              <a:rPr lang="en-US" sz="1400" b="1" dirty="0">
                <a:solidFill>
                  <a:schemeClr val="tx1"/>
                </a:solidFill>
              </a:rPr>
              <a:t>% </a:t>
            </a:r>
            <a:r>
              <a:rPr lang="en-US" sz="1400" dirty="0">
                <a:solidFill>
                  <a:schemeClr val="tx1"/>
                </a:solidFill>
              </a:rPr>
              <a:t>class and commenting out all the code that is specific to </a:t>
            </a:r>
            <a:r>
              <a:rPr lang="en-US" sz="1400" b="1" dirty="0" err="1">
                <a:solidFill>
                  <a:schemeClr val="tx1"/>
                </a:solidFill>
              </a:rPr>
              <a:t>SBall</a:t>
            </a:r>
            <a:r>
              <a:rPr lang="en-US" sz="1400" b="1" dirty="0">
                <a:solidFill>
                  <a:schemeClr val="tx1"/>
                </a:solidFill>
              </a:rPr>
              <a:t>%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51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DraggableWidget</a:t>
            </a:r>
            <a:r>
              <a:rPr lang="en-US" dirty="0"/>
              <a:t>%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-&gt; Integer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position of the object at the next tick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(define (next-x-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(limit-value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radius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(+ x speed)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(-  wall-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radius)))    </a:t>
            </a:r>
          </a:p>
          <a:p>
            <a:endParaRPr lang="en-US" dirty="0"/>
          </a:p>
          <a:p>
            <a:r>
              <a:rPr lang="en-US" dirty="0"/>
              <a:t>    ;; Number^3 -&gt; Number</a:t>
            </a:r>
          </a:p>
          <a:p>
            <a:r>
              <a:rPr lang="en-US" dirty="0"/>
              <a:t>    ;; WHERE: lo &lt;= hi</a:t>
            </a:r>
          </a:p>
          <a:p>
            <a:r>
              <a:rPr lang="en-US" dirty="0"/>
              <a:t>    ;; RETURNS: </a:t>
            </a:r>
            <a:r>
              <a:rPr lang="en-US" dirty="0" err="1"/>
              <a:t>val</a:t>
            </a:r>
            <a:r>
              <a:rPr lang="en-US" dirty="0"/>
              <a:t>, but limited to the range [</a:t>
            </a:r>
            <a:r>
              <a:rPr lang="en-US" dirty="0" err="1"/>
              <a:t>lo,hi</a:t>
            </a:r>
            <a:r>
              <a:rPr lang="en-US" dirty="0"/>
              <a:t>]</a:t>
            </a:r>
          </a:p>
          <a:p>
            <a:r>
              <a:rPr lang="en-US" dirty="0"/>
              <a:t>    (define (limit-value lo </a:t>
            </a:r>
            <a:r>
              <a:rPr lang="en-US" dirty="0" err="1"/>
              <a:t>val</a:t>
            </a:r>
            <a:r>
              <a:rPr lang="en-US" dirty="0"/>
              <a:t> hi)</a:t>
            </a:r>
          </a:p>
          <a:p>
            <a:r>
              <a:rPr lang="en-US" dirty="0"/>
              <a:t>      (max lo (min </a:t>
            </a:r>
            <a:r>
              <a:rPr lang="en-US" dirty="0" err="1"/>
              <a:t>val</a:t>
            </a:r>
            <a:r>
              <a:rPr lang="en-US" dirty="0"/>
              <a:t> hi)))</a:t>
            </a:r>
          </a:p>
          <a:p>
            <a:endParaRPr lang="en-US" dirty="0"/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-&gt; Integer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RETURNS: the velocity of the widget at the next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tick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STRATEGY: if the ball will not be at its limit,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return velocity unchanged. Otherwise, negate 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the velocity.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(define (next-speed)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(if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(&lt; radius (next-x-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) (- wall-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radius))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speed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(- speed)))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also ball-specific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(define/public (add-to-scene s)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(place-image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(circle radius 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  "outline"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  "red")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x y s))</a:t>
            </a:r>
          </a:p>
          <a:p>
            <a:endParaRPr lang="en-US" dirty="0"/>
          </a:p>
          <a:p>
            <a:r>
              <a:rPr lang="en-US" dirty="0"/>
              <a:t>    ;; but we need to declare add-to-scene, so that</a:t>
            </a:r>
          </a:p>
          <a:p>
            <a:r>
              <a:rPr lang="en-US" dirty="0"/>
              <a:t>    ;; we'll satisfy the interface: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(abstract add-to-scene)</a:t>
            </a:r>
          </a:p>
          <a:p>
            <a:endParaRPr lang="en-US" dirty="0"/>
          </a:p>
          <a:p>
            <a:r>
              <a:rPr lang="en-US" dirty="0"/>
              <a:t>    ; after-button-down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button-down event</a:t>
            </a:r>
          </a:p>
          <a:p>
            <a:r>
              <a:rPr lang="en-US" dirty="0"/>
              <a:t>    ; STRATEGY: Cases on whether the event is in this</a:t>
            </a:r>
          </a:p>
          <a:p>
            <a:r>
              <a:rPr lang="en-US" dirty="0"/>
              <a:t>    (define/public (after-button-down mx my)</a:t>
            </a:r>
          </a:p>
          <a:p>
            <a:r>
              <a:rPr lang="en-US" dirty="0"/>
              <a:t>      (if (in-this? mx my)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selected? true)</a:t>
            </a:r>
          </a:p>
          <a:p>
            <a:r>
              <a:rPr lang="en-US" dirty="0"/>
              <a:t>          (set! saved-mx (- mx x))</a:t>
            </a:r>
          </a:p>
          <a:p>
            <a:r>
              <a:rPr lang="en-US" dirty="0"/>
              <a:t>          (set! saved-my (- my y)))</a:t>
            </a:r>
          </a:p>
          <a:p>
            <a:r>
              <a:rPr lang="en-US" dirty="0"/>
              <a:t>        this))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0201" y="5350933"/>
            <a:ext cx="4380114" cy="932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By writing </a:t>
            </a:r>
            <a:r>
              <a:rPr lang="en-US" sz="1200" b="1" dirty="0">
                <a:solidFill>
                  <a:schemeClr val="tx1"/>
                </a:solidFill>
              </a:rPr>
              <a:t>(abstract add-to-scene)</a:t>
            </a:r>
            <a:r>
              <a:rPr lang="en-US" sz="1200" dirty="0">
                <a:solidFill>
                  <a:schemeClr val="tx1"/>
                </a:solidFill>
              </a:rPr>
              <a:t>,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we declare </a:t>
            </a:r>
            <a:r>
              <a:rPr lang="en-US" sz="1200" b="1" dirty="0">
                <a:solidFill>
                  <a:schemeClr val="tx1"/>
                </a:solidFill>
              </a:rPr>
              <a:t>add-to-scene</a:t>
            </a:r>
            <a:r>
              <a:rPr lang="en-US" sz="1200" dirty="0">
                <a:solidFill>
                  <a:schemeClr val="tx1"/>
                </a:solidFill>
              </a:rPr>
              <a:t> to be an abstract method.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This is needed to make </a:t>
            </a:r>
            <a:r>
              <a:rPr lang="en-US" sz="1200" b="1" dirty="0" err="1">
                <a:solidFill>
                  <a:schemeClr val="tx1"/>
                </a:solidFill>
              </a:rPr>
              <a:t>DraggableWidget</a:t>
            </a:r>
            <a:r>
              <a:rPr lang="en-US" sz="1200" b="1" dirty="0">
                <a:solidFill>
                  <a:schemeClr val="tx1"/>
                </a:solidFill>
              </a:rPr>
              <a:t>% </a:t>
            </a:r>
            <a:r>
              <a:rPr lang="en-US" sz="1200" dirty="0">
                <a:solidFill>
                  <a:schemeClr val="tx1"/>
                </a:solidFill>
              </a:rPr>
              <a:t>satisfy the </a:t>
            </a:r>
            <a:r>
              <a:rPr lang="en-US" sz="1200" b="1" dirty="0" err="1">
                <a:solidFill>
                  <a:schemeClr val="tx1"/>
                </a:solidFill>
              </a:rPr>
              <a:t>SBall</a:t>
            </a:r>
            <a:r>
              <a:rPr lang="en-US" sz="1200" b="1" dirty="0">
                <a:solidFill>
                  <a:schemeClr val="tx1"/>
                </a:solidFill>
              </a:rPr>
              <a:t>&lt;%&gt; </a:t>
            </a:r>
            <a:r>
              <a:rPr lang="en-US" sz="1200" dirty="0">
                <a:solidFill>
                  <a:schemeClr val="tx1"/>
                </a:solidFill>
              </a:rPr>
              <a:t>interface.  It also means that the system will complain if we try to create an object of class </a:t>
            </a:r>
            <a:r>
              <a:rPr lang="en-US" sz="1200" b="1" dirty="0" err="1">
                <a:solidFill>
                  <a:schemeClr val="tx1"/>
                </a:solidFill>
              </a:rPr>
              <a:t>DraggableWidget</a:t>
            </a:r>
            <a:r>
              <a:rPr lang="en-US" sz="1200" b="1" dirty="0">
                <a:solidFill>
                  <a:schemeClr val="tx1"/>
                </a:solidFill>
              </a:rPr>
              <a:t>% 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6121400" y="3310467"/>
            <a:ext cx="208858" cy="204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95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DraggableWidget</a:t>
            </a:r>
            <a:r>
              <a:rPr lang="en-US" dirty="0"/>
              <a:t>%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also circle-specific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in-this? : Integer 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Integer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-&gt; Boolean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GIVEN: a location on the canvas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RETURNS: true 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iff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the location is inside this.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(define (in-this? other-x other-y)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(&lt;= (+ (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sqr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(- x other-x)) 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     (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sqr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(- y other-y)))</a:t>
            </a:r>
          </a:p>
          <a:p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   ;;       (</a:t>
            </a:r>
            <a:r>
              <a:rPr lang="en-US" strike="sngStrike" dirty="0" err="1">
                <a:solidFill>
                  <a:schemeClr val="bg1">
                    <a:lumMod val="65000"/>
                  </a:schemeClr>
                </a:solidFill>
              </a:rPr>
              <a:t>sqr</a:t>
            </a:r>
            <a:r>
              <a:rPr lang="en-US" strike="sngStrike" dirty="0">
                <a:solidFill>
                  <a:schemeClr val="bg1">
                    <a:lumMod val="65000"/>
                  </a:schemeClr>
                </a:solidFill>
              </a:rPr>
              <a:t> radius)))</a:t>
            </a:r>
          </a:p>
          <a:p>
            <a:endParaRPr lang="en-US" dirty="0"/>
          </a:p>
          <a:p>
            <a:r>
              <a:rPr lang="en-US" dirty="0"/>
              <a:t>    ; after-button-up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button-up event</a:t>
            </a:r>
          </a:p>
          <a:p>
            <a:r>
              <a:rPr lang="en-US" dirty="0"/>
              <a:t>    ; STRATEGY: Cases on whether the event is in this</a:t>
            </a:r>
          </a:p>
          <a:p>
            <a:r>
              <a:rPr lang="en-US" dirty="0"/>
              <a:t>    ; If this is selected, then unselect it.</a:t>
            </a:r>
          </a:p>
          <a:p>
            <a:r>
              <a:rPr lang="en-US" dirty="0"/>
              <a:t>    (define/public (after-button-up mx my)</a:t>
            </a:r>
          </a:p>
          <a:p>
            <a:r>
              <a:rPr lang="en-US" dirty="0"/>
              <a:t>      (if (in-this? mx my)</a:t>
            </a:r>
          </a:p>
          <a:p>
            <a:r>
              <a:rPr lang="en-US" dirty="0"/>
              <a:t>        (set! selected? false)</a:t>
            </a:r>
          </a:p>
          <a:p>
            <a:r>
              <a:rPr lang="en-US" dirty="0"/>
              <a:t>        this))</a:t>
            </a:r>
          </a:p>
          <a:p>
            <a:endParaRPr lang="en-US" dirty="0"/>
          </a:p>
          <a:p>
            <a:r>
              <a:rPr lang="en-US" dirty="0"/>
              <a:t>    ; after-drag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drag event</a:t>
            </a:r>
          </a:p>
          <a:p>
            <a:r>
              <a:rPr lang="en-US" dirty="0"/>
              <a:t>    ; STRATEGY: Cases on whether the ball is selected.</a:t>
            </a:r>
          </a:p>
          <a:p>
            <a:r>
              <a:rPr lang="en-US" dirty="0"/>
              <a:t>    ; If it is selected, move it so that the vector</a:t>
            </a:r>
          </a:p>
          <a:p>
            <a:r>
              <a:rPr lang="en-US" dirty="0"/>
              <a:t>    ; from the center to the drag event is equal to</a:t>
            </a:r>
          </a:p>
          <a:p>
            <a:r>
              <a:rPr lang="en-US" dirty="0"/>
              <a:t>    ; (mx, my)</a:t>
            </a:r>
          </a:p>
          <a:p>
            <a:r>
              <a:rPr lang="en-US" dirty="0"/>
              <a:t>    (define/public (after-drag mx my)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x (- mx saved-mx))</a:t>
            </a:r>
          </a:p>
          <a:p>
            <a:r>
              <a:rPr lang="en-US" dirty="0"/>
              <a:t>          (set! y (- my saved-my)))</a:t>
            </a:r>
          </a:p>
          <a:p>
            <a:r>
              <a:rPr lang="en-US" dirty="0"/>
              <a:t>        this)) 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;; the widget ignores key events</a:t>
            </a:r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 23)</a:t>
            </a:r>
          </a:p>
          <a:p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for-test:x</a:t>
            </a:r>
            <a:r>
              <a:rPr lang="en-US" dirty="0"/>
              <a:t>)          x)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for-test:speed</a:t>
            </a:r>
            <a:r>
              <a:rPr lang="en-US" dirty="0"/>
              <a:t>)      speed)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for-test:wall-pos</a:t>
            </a:r>
            <a:r>
              <a:rPr lang="en-US" dirty="0"/>
              <a:t>)   wall-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for-test:next-speed</a:t>
            </a:r>
            <a:r>
              <a:rPr lang="en-US" dirty="0"/>
              <a:t>) (next-speed))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for-test:next-x</a:t>
            </a:r>
            <a:r>
              <a:rPr lang="en-US" dirty="0"/>
              <a:t>)     (next-x-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look what happens when we try to run this!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4869"/>
            <a:ext cx="8229600" cy="56665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2710832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What happened?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next-x-</a:t>
            </a:r>
            <a:r>
              <a:rPr lang="en-US" sz="3200" b="1" dirty="0" err="1"/>
              <a:t>pos</a:t>
            </a:r>
            <a:r>
              <a:rPr lang="en-US" sz="3200" dirty="0"/>
              <a:t> is not defined in </a:t>
            </a:r>
            <a:r>
              <a:rPr lang="en-US" sz="3200" b="1" dirty="0" err="1"/>
              <a:t>DraggableWidget</a:t>
            </a:r>
            <a:r>
              <a:rPr lang="en-US" sz="3200" b="1" dirty="0"/>
              <a:t>% </a:t>
            </a:r>
            <a:r>
              <a:rPr lang="en-US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How can we put it where it will be found?</a:t>
            </a:r>
          </a:p>
        </p:txBody>
      </p:sp>
    </p:spTree>
    <p:extLst>
      <p:ext uri="{BB962C8B-B14F-4D97-AF65-F5344CB8AC3E}">
        <p14:creationId xmlns:p14="http://schemas.microsoft.com/office/powerpoint/2010/main" val="257293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 the story about inheritance and </a:t>
            </a:r>
            <a:r>
              <a:rPr lang="en-US" b="1" dirty="0"/>
              <a:t>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method in the superclass refers to </a:t>
            </a:r>
            <a:r>
              <a:rPr lang="en-US" b="1" dirty="0"/>
              <a:t>this</a:t>
            </a:r>
            <a:r>
              <a:rPr lang="en-US" dirty="0"/>
              <a:t>, where do you look for the method?</a:t>
            </a:r>
          </a:p>
          <a:p>
            <a:r>
              <a:rPr lang="en-US" dirty="0"/>
              <a:t>Answer: in the original object.</a:t>
            </a:r>
          </a:p>
          <a:p>
            <a:r>
              <a:rPr lang="en-US" dirty="0"/>
              <a:t>Consider the following class hierarchy: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4282" y="664029"/>
            <a:ext cx="3961254" cy="18626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Ball%</a:t>
            </a:r>
            <a:r>
              <a:rPr lang="en-US" dirty="0">
                <a:solidFill>
                  <a:schemeClr val="tx1"/>
                </a:solidFill>
              </a:rPr>
              <a:t> = (class* object% (</a:t>
            </a:r>
            <a:r>
              <a:rPr lang="en-US" dirty="0" err="1">
                <a:solidFill>
                  <a:schemeClr val="tx1"/>
                </a:solidFill>
              </a:rPr>
              <a:t>SBall</a:t>
            </a:r>
            <a:r>
              <a:rPr lang="en-US" dirty="0">
                <a:solidFill>
                  <a:schemeClr val="tx1"/>
                </a:solidFill>
              </a:rPr>
              <a:t>&lt;%&gt;) </a:t>
            </a:r>
          </a:p>
          <a:p>
            <a:r>
              <a:rPr lang="en-US" dirty="0">
                <a:solidFill>
                  <a:schemeClr val="tx1"/>
                </a:solidFill>
              </a:rPr>
              <a:t> (field x y radius selected?)</a:t>
            </a:r>
          </a:p>
          <a:p>
            <a:r>
              <a:rPr lang="en-US" dirty="0">
                <a:solidFill>
                  <a:schemeClr val="tx1"/>
                </a:solidFill>
              </a:rPr>
              <a:t> (define/public (m1 x) (send this m2 x))</a:t>
            </a:r>
          </a:p>
          <a:p>
            <a:r>
              <a:rPr lang="en-US" dirty="0">
                <a:solidFill>
                  <a:schemeClr val="tx1"/>
                </a:solidFill>
              </a:rPr>
              <a:t> (define/public (m2 x) “wrong”)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4282" y="3416967"/>
            <a:ext cx="4135220" cy="31402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FlashingBall</a:t>
            </a:r>
            <a:r>
              <a:rPr lang="en-US" b="1" dirty="0">
                <a:solidFill>
                  <a:schemeClr val="tx1"/>
                </a:solidFill>
              </a:rPr>
              <a:t>%</a:t>
            </a:r>
            <a:r>
              <a:rPr lang="en-US" dirty="0">
                <a:solidFill>
                  <a:schemeClr val="tx1"/>
                </a:solidFill>
              </a:rPr>
              <a:t> = (class* </a:t>
            </a:r>
            <a:r>
              <a:rPr lang="en-US" dirty="0" err="1">
                <a:solidFill>
                  <a:schemeClr val="tx1"/>
                </a:solidFill>
              </a:rPr>
              <a:t>SBall</a:t>
            </a:r>
            <a:r>
              <a:rPr lang="en-US" dirty="0">
                <a:solidFill>
                  <a:schemeClr val="tx1"/>
                </a:solidFill>
              </a:rPr>
              <a:t>% (</a:t>
            </a:r>
            <a:r>
              <a:rPr lang="en-US" dirty="0" err="1">
                <a:solidFill>
                  <a:schemeClr val="tx1"/>
                </a:solidFill>
              </a:rPr>
              <a:t>SBall</a:t>
            </a:r>
            <a:r>
              <a:rPr lang="en-US" dirty="0">
                <a:solidFill>
                  <a:schemeClr val="tx1"/>
                </a:solidFill>
              </a:rPr>
              <a:t>&lt;%&gt;)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(define/override (m2 x) “right”)</a:t>
            </a:r>
          </a:p>
          <a:p>
            <a:r>
              <a:rPr lang="en-US" dirty="0">
                <a:solidFill>
                  <a:schemeClr val="tx1"/>
                </a:solidFill>
              </a:rPr>
              <a:t>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424863" y="2550695"/>
            <a:ext cx="252663" cy="986589"/>
          </a:xfrm>
          <a:custGeom>
            <a:avLst/>
            <a:gdLst>
              <a:gd name="connsiteX0" fmla="*/ 252663 w 252663"/>
              <a:gd name="connsiteY0" fmla="*/ 986589 h 986589"/>
              <a:gd name="connsiteX1" fmla="*/ 0 w 252663"/>
              <a:gd name="connsiteY1" fmla="*/ 0 h 98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663" h="986589">
                <a:moveTo>
                  <a:pt x="252663" y="986589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7358" y="1010653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(define b1 (new </a:t>
            </a:r>
            <a:r>
              <a:rPr lang="en-US" dirty="0" err="1"/>
              <a:t>FlashingBall</a:t>
            </a:r>
            <a:r>
              <a:rPr lang="en-US" dirty="0"/>
              <a:t>% ...))</a:t>
            </a:r>
          </a:p>
          <a:p>
            <a:r>
              <a:rPr lang="en-US" dirty="0"/>
              <a:t>(send b1 m1 33)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685" y="0"/>
            <a:ext cx="5118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Searching for a method of </a:t>
            </a:r>
            <a:r>
              <a:rPr lang="en-US" sz="2800" b="1" dirty="0"/>
              <a:t>this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7358" y="4452778"/>
            <a:ext cx="3726924" cy="2117558"/>
            <a:chOff x="517358" y="4066674"/>
            <a:chExt cx="3726924" cy="2117558"/>
          </a:xfrm>
        </p:grpSpPr>
        <p:sp>
          <p:nvSpPr>
            <p:cNvPr id="10" name="Oval 9"/>
            <p:cNvSpPr/>
            <p:nvPr/>
          </p:nvSpPr>
          <p:spPr>
            <a:xfrm>
              <a:off x="1227221" y="4066674"/>
              <a:ext cx="2105526" cy="21175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x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y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radius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selected =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time-left = ...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7358" y="418407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cxnSp>
          <p:nvCxnSpPr>
            <p:cNvPr id="3" name="Straight Arrow Connector 2"/>
            <p:cNvCxnSpPr>
              <a:stCxn id="16" idx="3"/>
            </p:cNvCxnSpPr>
            <p:nvPr/>
          </p:nvCxnSpPr>
          <p:spPr>
            <a:xfrm>
              <a:off x="940872" y="4368739"/>
              <a:ext cx="459099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0" idx="6"/>
              <a:endCxn id="6" idx="1"/>
            </p:cNvCxnSpPr>
            <p:nvPr/>
          </p:nvCxnSpPr>
          <p:spPr>
            <a:xfrm flipV="1">
              <a:off x="3332747" y="4600985"/>
              <a:ext cx="911535" cy="5244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4464" y="1682323"/>
            <a:ext cx="3491506" cy="2462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When we send </a:t>
            </a:r>
            <a:r>
              <a:rPr lang="en-US" sz="1400" b="1" dirty="0"/>
              <a:t>b1</a:t>
            </a:r>
            <a:r>
              <a:rPr lang="en-US" sz="1400" dirty="0"/>
              <a:t> an </a:t>
            </a:r>
            <a:r>
              <a:rPr lang="en-US" sz="1400" b="1" dirty="0"/>
              <a:t>m1</a:t>
            </a:r>
            <a:r>
              <a:rPr lang="en-US" sz="1400" dirty="0"/>
              <a:t> message, what happens?</a:t>
            </a:r>
          </a:p>
          <a:p>
            <a:pPr marL="342900" indent="-342900">
              <a:buAutoNum type="arabicParenR"/>
            </a:pPr>
            <a:r>
              <a:rPr lang="en-US" sz="1400" dirty="0"/>
              <a:t>It searches its own methods for an </a:t>
            </a:r>
            <a:r>
              <a:rPr lang="en-US" sz="1400" b="1" dirty="0"/>
              <a:t>m1</a:t>
            </a:r>
            <a:r>
              <a:rPr lang="en-US" sz="1400" dirty="0"/>
              <a:t> method, and finds none.</a:t>
            </a:r>
          </a:p>
          <a:p>
            <a:pPr marL="342900" indent="-342900">
              <a:buAutoNum type="arabicParenR"/>
            </a:pPr>
            <a:r>
              <a:rPr lang="en-US" sz="1400" dirty="0"/>
              <a:t>It searches it superclass for an </a:t>
            </a:r>
            <a:r>
              <a:rPr lang="en-US" sz="1400" b="1" dirty="0"/>
              <a:t>m1</a:t>
            </a:r>
            <a:r>
              <a:rPr lang="en-US" sz="1400" dirty="0"/>
              <a:t> method.  This time it finds one, which says to send </a:t>
            </a:r>
            <a:r>
              <a:rPr lang="en-US" sz="1400" b="1" dirty="0"/>
              <a:t>this</a:t>
            </a:r>
            <a:r>
              <a:rPr lang="en-US" sz="1400" dirty="0"/>
              <a:t> an </a:t>
            </a:r>
            <a:r>
              <a:rPr lang="en-US" sz="1400" b="1" dirty="0"/>
              <a:t>m2</a:t>
            </a:r>
            <a:r>
              <a:rPr lang="en-US" sz="1400" dirty="0"/>
              <a:t> message.</a:t>
            </a:r>
          </a:p>
          <a:p>
            <a:pPr marL="342900" indent="-342900">
              <a:buAutoNum type="arabicParenR"/>
            </a:pPr>
            <a:r>
              <a:rPr lang="en-US" sz="1400" b="1" dirty="0"/>
              <a:t>this</a:t>
            </a:r>
            <a:r>
              <a:rPr lang="en-US" sz="1400" dirty="0"/>
              <a:t> still refers to </a:t>
            </a:r>
            <a:r>
              <a:rPr lang="en-US" sz="1400" b="1" dirty="0"/>
              <a:t>b1</a:t>
            </a:r>
            <a:r>
              <a:rPr lang="en-US" sz="1400" dirty="0"/>
              <a:t>. So </a:t>
            </a:r>
            <a:r>
              <a:rPr lang="en-US" sz="1400" b="1" dirty="0"/>
              <a:t>b1</a:t>
            </a:r>
            <a:r>
              <a:rPr lang="en-US" sz="1400" dirty="0"/>
              <a:t> starts searching  for an </a:t>
            </a:r>
            <a:r>
              <a:rPr lang="en-US" sz="1400" b="1" dirty="0"/>
              <a:t>m2</a:t>
            </a:r>
            <a:r>
              <a:rPr lang="en-US" sz="1400" dirty="0"/>
              <a:t> method.  </a:t>
            </a:r>
          </a:p>
          <a:p>
            <a:pPr marL="342900" indent="-342900">
              <a:buAutoNum type="arabicParenR"/>
            </a:pPr>
            <a:r>
              <a:rPr lang="en-US" sz="1400" dirty="0"/>
              <a:t>It finds the m2 method in  its local table, and returns the string “right”.</a:t>
            </a:r>
          </a:p>
        </p:txBody>
      </p:sp>
    </p:spTree>
    <p:extLst>
      <p:ext uri="{BB962C8B-B14F-4D97-AF65-F5344CB8AC3E}">
        <p14:creationId xmlns:p14="http://schemas.microsoft.com/office/powerpoint/2010/main" val="21122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b="1" dirty="0"/>
              <a:t>next-x-</a:t>
            </a:r>
            <a:r>
              <a:rPr lang="en-US" b="1" dirty="0" err="1"/>
              <a:t>pos</a:t>
            </a:r>
            <a:r>
              <a:rPr lang="en-US" dirty="0"/>
              <a:t> a method of </a:t>
            </a:r>
            <a:r>
              <a:rPr lang="en-US" dirty="0" err="1"/>
              <a:t>SBall</a:t>
            </a:r>
            <a:r>
              <a:rPr lang="en-US" dirty="0"/>
              <a:t>%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Square%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and say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(let ((x1 (send this next-x-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..etc..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0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fix for next-x-</a:t>
            </a:r>
            <a:r>
              <a:rPr lang="en-US" dirty="0" err="1"/>
              <a:t>pos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DraggableWidget</a:t>
            </a:r>
            <a:r>
              <a:rPr lang="en-US" dirty="0"/>
              <a:t>%:</a:t>
            </a:r>
          </a:p>
          <a:p>
            <a:endParaRPr lang="en-US" dirty="0"/>
          </a:p>
          <a:p>
            <a:r>
              <a:rPr lang="en-US" dirty="0"/>
              <a:t> (define/public (after-tick)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this</a:t>
            </a:r>
          </a:p>
          <a:p>
            <a:r>
              <a:rPr lang="en-US" dirty="0"/>
              <a:t>        (let ((x1     </a:t>
            </a:r>
            <a:r>
              <a:rPr lang="en-US" dirty="0">
                <a:solidFill>
                  <a:srgbClr val="FF0000"/>
                </a:solidFill>
              </a:rPr>
              <a:t>(send this 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)</a:t>
            </a:r>
          </a:p>
          <a:p>
            <a:r>
              <a:rPr lang="en-US" dirty="0"/>
              <a:t>              (speed1 (send this next-speed)))</a:t>
            </a:r>
          </a:p>
          <a:p>
            <a:r>
              <a:rPr lang="en-US" dirty="0"/>
              <a:t>          (begin</a:t>
            </a:r>
          </a:p>
          <a:p>
            <a:r>
              <a:rPr lang="en-US" dirty="0"/>
              <a:t>            (set! speed speed1)</a:t>
            </a:r>
          </a:p>
          <a:p>
            <a:r>
              <a:rPr lang="en-US" dirty="0"/>
              <a:t>            (set! x x1)))))</a:t>
            </a:r>
          </a:p>
          <a:p>
            <a:endParaRPr lang="en-US" dirty="0"/>
          </a:p>
          <a:p>
            <a:r>
              <a:rPr lang="en-US" dirty="0"/>
              <a:t>    ;; to be supplied by the subclasses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(abstract 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SBall</a:t>
            </a:r>
            <a:r>
              <a:rPr lang="en-US" dirty="0"/>
              <a:t>%: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>
                <a:solidFill>
                  <a:srgbClr val="FF0000"/>
                </a:solidFill>
              </a:rPr>
              <a:t>define/override</a:t>
            </a:r>
            <a:r>
              <a:rPr lang="en-US" dirty="0"/>
              <a:t> (next-x-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(limit-value</a:t>
            </a:r>
          </a:p>
          <a:p>
            <a:r>
              <a:rPr lang="en-US" dirty="0"/>
              <a:t>        radius</a:t>
            </a:r>
          </a:p>
          <a:p>
            <a:r>
              <a:rPr lang="en-US" dirty="0"/>
              <a:t>        (+ x speed)</a:t>
            </a:r>
          </a:p>
          <a:p>
            <a:r>
              <a:rPr lang="en-US" dirty="0"/>
              <a:t>        (-  wall-</a:t>
            </a:r>
            <a:r>
              <a:rPr lang="en-US" dirty="0" err="1"/>
              <a:t>pos</a:t>
            </a:r>
            <a:r>
              <a:rPr lang="en-US" dirty="0"/>
              <a:t> radius)))</a:t>
            </a:r>
          </a:p>
          <a:p>
            <a:endParaRPr lang="en-US" dirty="0"/>
          </a:p>
          <a:p>
            <a:r>
              <a:rPr lang="en-US" dirty="0"/>
              <a:t>In Square%: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>
                <a:solidFill>
                  <a:srgbClr val="FF0000"/>
                </a:solidFill>
              </a:rPr>
              <a:t>define/override</a:t>
            </a:r>
            <a:r>
              <a:rPr lang="en-US" dirty="0"/>
              <a:t> (next-x-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(limit-value</a:t>
            </a:r>
          </a:p>
          <a:p>
            <a:r>
              <a:rPr lang="en-US" dirty="0"/>
              <a:t>        half-size</a:t>
            </a:r>
          </a:p>
          <a:p>
            <a:r>
              <a:rPr lang="en-US" dirty="0"/>
              <a:t>        (+ x speed)</a:t>
            </a:r>
          </a:p>
          <a:p>
            <a:r>
              <a:rPr lang="en-US" dirty="0"/>
              <a:t>        (-  wall-</a:t>
            </a:r>
            <a:r>
              <a:rPr lang="en-US" dirty="0" err="1"/>
              <a:t>pos</a:t>
            </a:r>
            <a:r>
              <a:rPr lang="en-US" dirty="0"/>
              <a:t> half-size)))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4007" y="3900361"/>
            <a:ext cx="3944193" cy="2455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In the superclass, we say </a:t>
            </a:r>
            <a:r>
              <a:rPr lang="en-US" sz="1400" b="1" dirty="0">
                <a:solidFill>
                  <a:schemeClr val="tx1"/>
                </a:solidFill>
              </a:rPr>
              <a:t>(send this next-x-</a:t>
            </a:r>
            <a:r>
              <a:rPr lang="en-US" sz="1400" b="1" dirty="0" err="1">
                <a:solidFill>
                  <a:schemeClr val="tx1"/>
                </a:solidFill>
              </a:rPr>
              <a:t>pos</a:t>
            </a:r>
            <a:r>
              <a:rPr lang="en-US" sz="1400" b="1" dirty="0">
                <a:solidFill>
                  <a:schemeClr val="tx1"/>
                </a:solidFill>
              </a:rPr>
              <a:t>) </a:t>
            </a:r>
            <a:r>
              <a:rPr lang="en-US" sz="1400" dirty="0">
                <a:solidFill>
                  <a:schemeClr val="tx1"/>
                </a:solidFill>
              </a:rPr>
              <a:t>and </a:t>
            </a:r>
            <a:r>
              <a:rPr lang="en-US" sz="1400" b="1" dirty="0">
                <a:solidFill>
                  <a:schemeClr val="tx1"/>
                </a:solidFill>
              </a:rPr>
              <a:t>(abstract next-x-</a:t>
            </a:r>
            <a:r>
              <a:rPr lang="en-US" sz="1400" b="1" dirty="0" err="1">
                <a:solidFill>
                  <a:schemeClr val="tx1"/>
                </a:solidFill>
              </a:rPr>
              <a:t>pos</a:t>
            </a:r>
            <a:r>
              <a:rPr lang="en-US" sz="1400" b="1" dirty="0">
                <a:solidFill>
                  <a:schemeClr val="tx1"/>
                </a:solidFill>
              </a:rPr>
              <a:t>) </a:t>
            </a:r>
            <a:r>
              <a:rPr lang="en-US" sz="1400" dirty="0">
                <a:solidFill>
                  <a:schemeClr val="tx1"/>
                </a:solidFill>
              </a:rPr>
              <a:t>, and in each subclass, we provide a definition of a </a:t>
            </a:r>
            <a:r>
              <a:rPr lang="en-US" sz="1400" b="1" dirty="0">
                <a:solidFill>
                  <a:schemeClr val="tx1"/>
                </a:solidFill>
              </a:rPr>
              <a:t>next-x-</a:t>
            </a:r>
            <a:r>
              <a:rPr lang="en-US" sz="1400" b="1" dirty="0" err="1">
                <a:solidFill>
                  <a:schemeClr val="tx1"/>
                </a:solidFill>
              </a:rPr>
              <a:t>pos</a:t>
            </a:r>
            <a:r>
              <a:rPr lang="en-US" sz="1400" dirty="0">
                <a:solidFill>
                  <a:schemeClr val="tx1"/>
                </a:solidFill>
              </a:rPr>
              <a:t> method that works for that subclass.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We define the method in the subclass using </a:t>
            </a:r>
            <a:r>
              <a:rPr lang="en-US" sz="1400" b="1" dirty="0">
                <a:solidFill>
                  <a:schemeClr val="tx1"/>
                </a:solidFill>
              </a:rPr>
              <a:t>define/override</a:t>
            </a:r>
            <a:r>
              <a:rPr lang="en-US" sz="1400" dirty="0">
                <a:solidFill>
                  <a:schemeClr val="tx1"/>
                </a:solidFill>
              </a:rPr>
              <a:t>, since it is overriding a method declared in the superclass.  This is a peculiarity of Racket; other object systems may have different syntax or different conventions for this situation.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84694" y="5264150"/>
            <a:ext cx="2832212" cy="109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And we do the same thing for each other function that is different in each subclass.  In this example,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these are </a:t>
            </a:r>
            <a:r>
              <a:rPr lang="en-US" sz="1400" b="1" dirty="0">
                <a:solidFill>
                  <a:schemeClr val="tx1"/>
                </a:solidFill>
              </a:rPr>
              <a:t>in-this? </a:t>
            </a:r>
            <a:r>
              <a:rPr lang="en-US" sz="1400" dirty="0">
                <a:solidFill>
                  <a:schemeClr val="tx1"/>
                </a:solidFill>
              </a:rPr>
              <a:t>and </a:t>
            </a:r>
            <a:r>
              <a:rPr lang="en-US" sz="1400" b="1" dirty="0">
                <a:solidFill>
                  <a:schemeClr val="tx1"/>
                </a:solidFill>
              </a:rPr>
              <a:t>next-speed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6234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document this by adding a new interface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;; Open hooks (abstract methods): these</a:t>
            </a:r>
          </a:p>
          <a:p>
            <a:r>
              <a:rPr lang="en-US" sz="1200" dirty="0"/>
              <a:t>;; methods must be supplied by each subclass.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(define </a:t>
            </a:r>
            <a:r>
              <a:rPr lang="en-US" sz="1200" dirty="0" err="1">
                <a:solidFill>
                  <a:srgbClr val="FF0000"/>
                </a:solidFill>
              </a:rPr>
              <a:t>DraggableWidgetHooks</a:t>
            </a:r>
            <a:r>
              <a:rPr lang="en-US" sz="1200" dirty="0">
                <a:solidFill>
                  <a:srgbClr val="FF0000"/>
                </a:solidFill>
              </a:rPr>
              <a:t>&lt;%&gt;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(interface ()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;;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-&gt; Boolean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;; is the given location in this widget?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in-this?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;; -&gt; 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;; RETURN: the next x position or speed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;;  of this widget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next-x-</a:t>
            </a:r>
            <a:r>
              <a:rPr lang="en-US" sz="1200" dirty="0" err="1">
                <a:solidFill>
                  <a:srgbClr val="FF0000"/>
                </a:solidFill>
              </a:rPr>
              <a:t>pos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next-speed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    ))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200" dirty="0"/>
              <a:t>;; We require each subclass to implement the ;; Hooks interface of its superclass:</a:t>
            </a:r>
          </a:p>
          <a:p>
            <a:endParaRPr lang="en-US" sz="1200" dirty="0"/>
          </a:p>
          <a:p>
            <a:r>
              <a:rPr lang="en-US" sz="1200" dirty="0"/>
              <a:t>(define </a:t>
            </a:r>
            <a:r>
              <a:rPr lang="en-US" sz="1200" dirty="0" err="1"/>
              <a:t>SBall</a:t>
            </a:r>
            <a:r>
              <a:rPr lang="en-US" sz="1200" dirty="0"/>
              <a:t>%</a:t>
            </a:r>
          </a:p>
          <a:p>
            <a:r>
              <a:rPr lang="en-US" sz="1200" dirty="0"/>
              <a:t>  (class* </a:t>
            </a:r>
            <a:r>
              <a:rPr lang="en-US" sz="1200" dirty="0" err="1"/>
              <a:t>DraggableWidget</a:t>
            </a:r>
            <a:r>
              <a:rPr lang="en-US" sz="1200" dirty="0"/>
              <a:t>%</a:t>
            </a:r>
          </a:p>
          <a:p>
            <a:endParaRPr lang="en-US" sz="1200" dirty="0"/>
          </a:p>
          <a:p>
            <a:r>
              <a:rPr lang="en-US" sz="1200" dirty="0"/>
              <a:t>    (</a:t>
            </a:r>
            <a:r>
              <a:rPr lang="en-US" sz="1200" dirty="0" err="1"/>
              <a:t>SBall</a:t>
            </a:r>
            <a:r>
              <a:rPr lang="en-US" sz="1200" dirty="0"/>
              <a:t>&lt;%&gt; </a:t>
            </a:r>
            <a:r>
              <a:rPr lang="en-US" sz="1200" dirty="0" err="1">
                <a:solidFill>
                  <a:srgbClr val="FF0000"/>
                </a:solidFill>
              </a:rPr>
              <a:t>DraggableWidgetHooks</a:t>
            </a:r>
            <a:r>
              <a:rPr lang="en-US" sz="1200" dirty="0">
                <a:solidFill>
                  <a:srgbClr val="FF0000"/>
                </a:solidFill>
              </a:rPr>
              <a:t>&lt;%&gt;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    ..etc..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  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42439" y="4673865"/>
            <a:ext cx="2144389" cy="9734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2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/>
              <a:t>We didn't include add-to-scene in this list because it's already in </a:t>
            </a:r>
            <a:r>
              <a:rPr lang="en-US" sz="1400" dirty="0" err="1"/>
              <a:t>SBall</a:t>
            </a:r>
            <a:r>
              <a:rPr lang="en-US" sz="1400" dirty="0"/>
              <a:t>&lt;%&gt;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7267" y="4673865"/>
            <a:ext cx="3505200" cy="1567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 always, we need to document this design.  We do this by adding a new interface that lists the methods that must be supplied by any subclass of </a:t>
            </a:r>
            <a:r>
              <a:rPr lang="en-US" dirty="0" err="1">
                <a:solidFill>
                  <a:schemeClr val="tx1"/>
                </a:solidFill>
              </a:rPr>
              <a:t>DraggableWidget</a:t>
            </a:r>
            <a:r>
              <a:rPr lang="en-US" dirty="0">
                <a:solidFill>
                  <a:schemeClr val="tx1"/>
                </a:solidFill>
              </a:rPr>
              <a:t>%.</a:t>
            </a:r>
          </a:p>
        </p:txBody>
      </p:sp>
    </p:spTree>
    <p:extLst>
      <p:ext uri="{BB962C8B-B14F-4D97-AF65-F5344CB8AC3E}">
        <p14:creationId xmlns:p14="http://schemas.microsoft.com/office/powerpoint/2010/main" val="1589922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have accomplished so far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So now the only differences between </a:t>
            </a:r>
            <a:r>
              <a:rPr lang="en-US" dirty="0" err="1"/>
              <a:t>SBall</a:t>
            </a:r>
            <a:r>
              <a:rPr lang="en-US" dirty="0"/>
              <a:t>%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Square% </a:t>
            </a:r>
            <a:r>
              <a:rPr lang="en-US" dirty="0"/>
              <a:t>are in methods: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add-to-scene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in-this?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next-x-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pos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next-speed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the methods that deal with the geometry of squares and balls so naturally they will be different.  Everything else is taken care of in the superclass.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</a:t>
            </a:r>
            <a:r>
              <a:rPr lang="en-US" dirty="0" err="1"/>
              <a:t>SBall</a:t>
            </a:r>
            <a:r>
              <a:rPr lang="en-US" dirty="0"/>
              <a:t>% and Square% consist only of these methods and the fields and functions they depend 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Key Points for Lesson 11.2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able to: </a:t>
            </a:r>
          </a:p>
          <a:p>
            <a:pPr lvl="1"/>
            <a:r>
              <a:rPr lang="en-US" dirty="0"/>
              <a:t>Identify common parts of class implementations</a:t>
            </a:r>
          </a:p>
          <a:p>
            <a:pPr lvl="1"/>
            <a:r>
              <a:rPr lang="en-US" dirty="0"/>
              <a:t>Generalize these common parts into a superclass</a:t>
            </a:r>
          </a:p>
          <a:p>
            <a:pPr lvl="1"/>
            <a:r>
              <a:rPr lang="en-US" dirty="0"/>
              <a:t>Identify the parts that differ, and turn these into abstract methods.</a:t>
            </a:r>
          </a:p>
          <a:p>
            <a:pPr lvl="1"/>
            <a:r>
              <a:rPr lang="en-US" dirty="0"/>
              <a:t> Recover the original classes using inheritance.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SBall</a:t>
            </a:r>
            <a:r>
              <a:rPr lang="en-US" dirty="0"/>
              <a:t>% class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(define </a:t>
            </a:r>
            <a:r>
              <a:rPr lang="en-US" dirty="0" err="1"/>
              <a:t>SBall</a:t>
            </a:r>
            <a:r>
              <a:rPr lang="en-US" dirty="0"/>
              <a:t>%</a:t>
            </a:r>
          </a:p>
          <a:p>
            <a:r>
              <a:rPr lang="en-US" dirty="0"/>
              <a:t>  (class* </a:t>
            </a:r>
            <a:r>
              <a:rPr lang="en-US" dirty="0" err="1"/>
              <a:t>DraggableWidget</a:t>
            </a:r>
            <a:r>
              <a:rPr lang="en-US" dirty="0"/>
              <a:t>%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must implement </a:t>
            </a:r>
            <a:r>
              <a:rPr lang="en-US" dirty="0" err="1"/>
              <a:t>SBall</a:t>
            </a:r>
            <a:r>
              <a:rPr lang="en-US" dirty="0"/>
              <a:t> and the open hooks from the</a:t>
            </a:r>
          </a:p>
          <a:p>
            <a:r>
              <a:rPr lang="en-US" dirty="0"/>
              <a:t>    ;; superclass</a:t>
            </a:r>
          </a:p>
          <a:p>
            <a:r>
              <a:rPr lang="en-US" dirty="0"/>
              <a:t>    (</a:t>
            </a:r>
            <a:r>
              <a:rPr lang="en-US" dirty="0" err="1"/>
              <a:t>SBall</a:t>
            </a:r>
            <a:r>
              <a:rPr lang="en-US" dirty="0"/>
              <a:t>&lt;%&gt; </a:t>
            </a:r>
            <a:r>
              <a:rPr lang="en-US" dirty="0" err="1"/>
              <a:t>DraggableWidgetHooks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;; inherit all these fields from the superclass:</a:t>
            </a:r>
          </a:p>
          <a:p>
            <a:endParaRPr lang="en-US" dirty="0"/>
          </a:p>
          <a:p>
            <a:r>
              <a:rPr lang="en-US" dirty="0"/>
              <a:t>    ;; initial values of x, y (center of ball) and</a:t>
            </a:r>
          </a:p>
          <a:p>
            <a:r>
              <a:rPr lang="en-US" dirty="0"/>
              <a:t>    ;; speed:</a:t>
            </a:r>
          </a:p>
          <a:p>
            <a:r>
              <a:rPr lang="en-US" dirty="0"/>
              <a:t>    (inherit-field x y speed)</a:t>
            </a:r>
          </a:p>
          <a:p>
            <a:endParaRPr lang="en-US" dirty="0"/>
          </a:p>
          <a:p>
            <a:r>
              <a:rPr lang="en-US" dirty="0"/>
              <a:t>    ;; position of the wall, updated by update-wall-</a:t>
            </a:r>
            <a:r>
              <a:rPr lang="en-US" dirty="0" err="1"/>
              <a:t>pos</a:t>
            </a:r>
            <a:endParaRPr lang="en-US" dirty="0"/>
          </a:p>
          <a:p>
            <a:r>
              <a:rPr lang="en-US" dirty="0"/>
              <a:t>    (inherit-field wall-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;; this field is local to </a:t>
            </a:r>
            <a:r>
              <a:rPr lang="en-US" dirty="0" err="1"/>
              <a:t>SBall</a:t>
            </a:r>
            <a:r>
              <a:rPr lang="en-US" dirty="0"/>
              <a:t>%</a:t>
            </a:r>
          </a:p>
          <a:p>
            <a:r>
              <a:rPr lang="en-US" dirty="0"/>
              <a:t>    (field [radius 20])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position of the ball at the next tick</a:t>
            </a:r>
          </a:p>
          <a:p>
            <a:r>
              <a:rPr lang="en-US" dirty="0"/>
              <a:t>    (define/override (next-x-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(limit-value</a:t>
            </a:r>
          </a:p>
          <a:p>
            <a:r>
              <a:rPr lang="en-US" dirty="0"/>
              <a:t>        radius</a:t>
            </a:r>
          </a:p>
          <a:p>
            <a:r>
              <a:rPr lang="en-US" dirty="0"/>
              <a:t>        (+ x speed)</a:t>
            </a:r>
          </a:p>
          <a:p>
            <a:r>
              <a:rPr lang="en-US" dirty="0"/>
              <a:t>        (-  wall-</a:t>
            </a:r>
            <a:r>
              <a:rPr lang="en-US" dirty="0" err="1"/>
              <a:t>pos</a:t>
            </a:r>
            <a:r>
              <a:rPr lang="en-US" dirty="0"/>
              <a:t> radius)))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269223" cy="4525963"/>
          </a:xfrm>
        </p:spPr>
        <p:txBody>
          <a:bodyPr>
            <a:noAutofit/>
          </a:bodyPr>
          <a:lstStyle/>
          <a:p>
            <a:r>
              <a:rPr lang="en-US" dirty="0"/>
              <a:t>    ;; Number^3 -&gt; Number</a:t>
            </a:r>
          </a:p>
          <a:p>
            <a:r>
              <a:rPr lang="en-US" dirty="0"/>
              <a:t>    ;; WHERE: lo &lt;= hi</a:t>
            </a:r>
          </a:p>
          <a:p>
            <a:r>
              <a:rPr lang="en-US" dirty="0"/>
              <a:t>    ;; RETURNS: </a:t>
            </a:r>
            <a:r>
              <a:rPr lang="en-US" dirty="0" err="1"/>
              <a:t>val</a:t>
            </a:r>
            <a:r>
              <a:rPr lang="en-US" dirty="0"/>
              <a:t>, but limited to the range [</a:t>
            </a:r>
            <a:r>
              <a:rPr lang="en-US" dirty="0" err="1"/>
              <a:t>lo,hi</a:t>
            </a:r>
            <a:r>
              <a:rPr lang="en-US" dirty="0"/>
              <a:t>]</a:t>
            </a:r>
          </a:p>
          <a:p>
            <a:r>
              <a:rPr lang="en-US" dirty="0"/>
              <a:t>    (define (limit-value lo </a:t>
            </a:r>
            <a:r>
              <a:rPr lang="en-US" dirty="0" err="1"/>
              <a:t>val</a:t>
            </a:r>
            <a:r>
              <a:rPr lang="en-US" dirty="0"/>
              <a:t> hi)</a:t>
            </a:r>
          </a:p>
          <a:p>
            <a:r>
              <a:rPr lang="en-US" dirty="0"/>
              <a:t>      (max lo (min </a:t>
            </a:r>
            <a:r>
              <a:rPr lang="en-US" dirty="0" err="1"/>
              <a:t>val</a:t>
            </a:r>
            <a:r>
              <a:rPr lang="en-US" dirty="0"/>
              <a:t> hi)))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RETURNS: the velocity of the ball at the next tick</a:t>
            </a:r>
          </a:p>
          <a:p>
            <a:r>
              <a:rPr lang="en-US" dirty="0"/>
              <a:t>    (define/override (next-speed)</a:t>
            </a:r>
          </a:p>
          <a:p>
            <a:r>
              <a:rPr lang="en-US" dirty="0"/>
              <a:t>      (if</a:t>
            </a:r>
          </a:p>
          <a:p>
            <a:r>
              <a:rPr lang="en-US" dirty="0"/>
              <a:t>        (&lt; radius (next-x-</a:t>
            </a:r>
            <a:r>
              <a:rPr lang="en-US" dirty="0" err="1"/>
              <a:t>pos</a:t>
            </a:r>
            <a:r>
              <a:rPr lang="en-US" dirty="0"/>
              <a:t>) (- wall-</a:t>
            </a:r>
            <a:r>
              <a:rPr lang="en-US" dirty="0" err="1"/>
              <a:t>pos</a:t>
            </a:r>
            <a:r>
              <a:rPr lang="en-US" dirty="0"/>
              <a:t> radius))</a:t>
            </a:r>
          </a:p>
          <a:p>
            <a:r>
              <a:rPr lang="en-US" dirty="0"/>
              <a:t>        speed</a:t>
            </a:r>
          </a:p>
          <a:p>
            <a:r>
              <a:rPr lang="en-US" dirty="0"/>
              <a:t>        (- speed)))</a:t>
            </a:r>
          </a:p>
          <a:p>
            <a:endParaRPr lang="en-US" dirty="0"/>
          </a:p>
          <a:p>
            <a:r>
              <a:rPr lang="en-US" dirty="0"/>
              <a:t>    (define/override (add-to-scene s)</a:t>
            </a:r>
          </a:p>
          <a:p>
            <a:r>
              <a:rPr lang="en-US" dirty="0"/>
              <a:t>      (place-image</a:t>
            </a:r>
          </a:p>
          <a:p>
            <a:r>
              <a:rPr lang="en-US" dirty="0"/>
              <a:t>        (circle radius </a:t>
            </a:r>
          </a:p>
          <a:p>
            <a:r>
              <a:rPr lang="en-US" dirty="0"/>
              <a:t>          "outline"</a:t>
            </a:r>
          </a:p>
          <a:p>
            <a:r>
              <a:rPr lang="en-US" dirty="0"/>
              <a:t>          "red")</a:t>
            </a:r>
          </a:p>
          <a:p>
            <a:r>
              <a:rPr lang="en-US" dirty="0"/>
              <a:t>        x y s))</a:t>
            </a:r>
          </a:p>
          <a:p>
            <a:endParaRPr lang="en-US" dirty="0"/>
          </a:p>
          <a:p>
            <a:r>
              <a:rPr lang="en-US" dirty="0"/>
              <a:t>    ;; in-this? : Integer </a:t>
            </a:r>
            <a:r>
              <a:rPr lang="en-US" dirty="0" err="1"/>
              <a:t>Integer</a:t>
            </a:r>
            <a:r>
              <a:rPr lang="en-US" dirty="0"/>
              <a:t> -&gt; Boolean</a:t>
            </a:r>
          </a:p>
          <a:p>
            <a:r>
              <a:rPr lang="en-US" dirty="0"/>
              <a:t>    ;; GIVEN: a location on the canvas</a:t>
            </a:r>
          </a:p>
          <a:p>
            <a:r>
              <a:rPr lang="en-US" dirty="0"/>
              <a:t>    ;; RETURNS: true </a:t>
            </a:r>
            <a:r>
              <a:rPr lang="en-US" dirty="0" err="1"/>
              <a:t>iff</a:t>
            </a:r>
            <a:r>
              <a:rPr lang="en-US" dirty="0"/>
              <a:t> the location is inside this.</a:t>
            </a:r>
          </a:p>
          <a:p>
            <a:r>
              <a:rPr lang="en-US" dirty="0"/>
              <a:t>    (define/override (in-this? other-x other-y)</a:t>
            </a:r>
          </a:p>
          <a:p>
            <a:r>
              <a:rPr lang="en-US" dirty="0"/>
              <a:t>      (&lt;= (+ (</a:t>
            </a:r>
            <a:r>
              <a:rPr lang="en-US" dirty="0" err="1"/>
              <a:t>sqr</a:t>
            </a:r>
            <a:r>
              <a:rPr lang="en-US" dirty="0"/>
              <a:t> (- x other-x)) (</a:t>
            </a:r>
            <a:r>
              <a:rPr lang="en-US" dirty="0" err="1"/>
              <a:t>sqr</a:t>
            </a:r>
            <a:r>
              <a:rPr lang="en-US" dirty="0"/>
              <a:t> (- y other-y)))</a:t>
            </a:r>
          </a:p>
          <a:p>
            <a:r>
              <a:rPr lang="en-US" dirty="0"/>
              <a:t>          (</a:t>
            </a:r>
            <a:r>
              <a:rPr lang="en-US" dirty="0" err="1"/>
              <a:t>sqr</a:t>
            </a:r>
            <a:r>
              <a:rPr lang="en-US" dirty="0"/>
              <a:t> radius)))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70294" y="6126163"/>
            <a:ext cx="4143122" cy="6711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new </a:t>
            </a:r>
            <a:r>
              <a:rPr lang="en-US" sz="1200" dirty="0" err="1">
                <a:solidFill>
                  <a:schemeClr val="tx1"/>
                </a:solidFill>
              </a:rPr>
              <a:t>SBall</a:t>
            </a:r>
            <a:r>
              <a:rPr lang="en-US" sz="1200" dirty="0">
                <a:solidFill>
                  <a:schemeClr val="tx1"/>
                </a:solidFill>
              </a:rPr>
              <a:t>% class consists only of things that are specific to Balls.  All the things that are in common with Squares have been moved up to their generalization </a:t>
            </a:r>
            <a:r>
              <a:rPr lang="en-US" sz="1200" dirty="0" err="1">
                <a:solidFill>
                  <a:schemeClr val="tx1"/>
                </a:solidFill>
              </a:rPr>
              <a:t>DraggableWidget</a:t>
            </a:r>
            <a:r>
              <a:rPr lang="en-US" sz="1200" dirty="0">
                <a:solidFill>
                  <a:schemeClr val="tx1"/>
                </a:solidFill>
              </a:rPr>
              <a:t>% .</a:t>
            </a:r>
          </a:p>
        </p:txBody>
      </p:sp>
    </p:spTree>
    <p:extLst>
      <p:ext uri="{BB962C8B-B14F-4D97-AF65-F5344CB8AC3E}">
        <p14:creationId xmlns:p14="http://schemas.microsoft.com/office/powerpoint/2010/main" val="642713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in Pictures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with the two classes </a:t>
            </a:r>
            <a:r>
              <a:rPr lang="en-US" b="1" dirty="0" err="1"/>
              <a:t>SBall</a:t>
            </a:r>
            <a:r>
              <a:rPr lang="en-US" b="1" dirty="0"/>
              <a:t>% </a:t>
            </a:r>
            <a:r>
              <a:rPr lang="en-US" dirty="0"/>
              <a:t>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Square%</a:t>
            </a:r>
            <a:r>
              <a:rPr lang="en-US" dirty="0"/>
              <a:t>.  The black parts are the same and the red parts are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76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314" y="664029"/>
            <a:ext cx="3331029" cy="45937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1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SBall</a:t>
            </a:r>
            <a:r>
              <a:rPr lang="en-US" b="1" dirty="0">
                <a:solidFill>
                  <a:schemeClr val="tx1"/>
                </a:solidFill>
              </a:rPr>
              <a:t>%</a:t>
            </a:r>
            <a:r>
              <a:rPr lang="en-US" dirty="0">
                <a:solidFill>
                  <a:schemeClr val="tx1"/>
                </a:solidFill>
              </a:rPr>
              <a:t> =</a:t>
            </a:r>
          </a:p>
          <a:p>
            <a:r>
              <a:rPr lang="en-US" dirty="0">
                <a:solidFill>
                  <a:schemeClr val="tx1"/>
                </a:solidFill>
              </a:rPr>
              <a:t>(class* object% (</a:t>
            </a:r>
            <a:r>
              <a:rPr lang="en-US" dirty="0" err="1">
                <a:solidFill>
                  <a:schemeClr val="tx1"/>
                </a:solidFill>
              </a:rPr>
              <a:t>SBall</a:t>
            </a:r>
            <a:r>
              <a:rPr lang="en-US" dirty="0">
                <a:solidFill>
                  <a:schemeClr val="tx1"/>
                </a:solidFill>
              </a:rPr>
              <a:t>&lt;%&gt;)</a:t>
            </a:r>
          </a:p>
          <a:p>
            <a:r>
              <a:rPr lang="en-US" dirty="0">
                <a:solidFill>
                  <a:schemeClr val="tx1"/>
                </a:solidFill>
              </a:rPr>
              <a:t> (field x y)</a:t>
            </a:r>
          </a:p>
          <a:p>
            <a:r>
              <a:rPr lang="en-US" dirty="0">
                <a:solidFill>
                  <a:srgbClr val="FF0000"/>
                </a:solidFill>
              </a:rPr>
              <a:t> (define radius ...)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(define/public (add-to-scene s)</a:t>
            </a:r>
          </a:p>
          <a:p>
            <a:r>
              <a:rPr lang="en-US" dirty="0">
                <a:solidFill>
                  <a:srgbClr val="FF0000"/>
                </a:solidFill>
              </a:rPr>
              <a:t> 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(define/public </a:t>
            </a:r>
          </a:p>
          <a:p>
            <a:r>
              <a:rPr lang="en-US" dirty="0">
                <a:solidFill>
                  <a:schemeClr val="tx1"/>
                </a:solidFill>
              </a:rPr>
              <a:t>  (after-button-down mx my)</a:t>
            </a:r>
          </a:p>
          <a:p>
            <a:r>
              <a:rPr lang="en-US" dirty="0">
                <a:solidFill>
                  <a:schemeClr val="tx1"/>
                </a:solidFill>
              </a:rPr>
              <a:t>  ...(in-this? </a:t>
            </a:r>
            <a:r>
              <a:rPr lang="en-US" dirty="0" err="1">
                <a:solidFill>
                  <a:schemeClr val="tx1"/>
                </a:solidFill>
              </a:rPr>
              <a:t>mx</a:t>
            </a:r>
            <a:r>
              <a:rPr lang="en-US" dirty="0">
                <a:solidFill>
                  <a:schemeClr val="tx1"/>
                </a:solidFill>
              </a:rPr>
              <a:t> my)))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(define/public (after-tick) </a:t>
            </a:r>
          </a:p>
          <a:p>
            <a:r>
              <a:rPr lang="en-US" dirty="0">
                <a:solidFill>
                  <a:schemeClr val="tx1"/>
                </a:solidFill>
              </a:rPr>
              <a:t>  ...(next-x-</a:t>
            </a:r>
            <a:r>
              <a:rPr lang="en-US" dirty="0" err="1">
                <a:solidFill>
                  <a:schemeClr val="tx1"/>
                </a:solidFill>
              </a:rPr>
              <a:t>pos</a:t>
            </a:r>
            <a:r>
              <a:rPr lang="en-US" dirty="0">
                <a:solidFill>
                  <a:schemeClr val="tx1"/>
                </a:solidFill>
              </a:rPr>
              <a:t>)...)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(define (in-this? </a:t>
            </a:r>
            <a:r>
              <a:rPr lang="en-US" dirty="0" err="1">
                <a:solidFill>
                  <a:srgbClr val="FF0000"/>
                </a:solidFill>
              </a:rPr>
              <a:t>mx</a:t>
            </a:r>
            <a:r>
              <a:rPr lang="en-US" dirty="0">
                <a:solidFill>
                  <a:srgbClr val="FF0000"/>
                </a:solidFill>
              </a:rPr>
              <a:t> my)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(define (next-x-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 ...)  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85657" y="664029"/>
            <a:ext cx="3331029" cy="45937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Square</a:t>
            </a:r>
            <a:r>
              <a:rPr lang="en-US" dirty="0">
                <a:solidFill>
                  <a:schemeClr val="tx1"/>
                </a:solidFill>
              </a:rPr>
              <a:t>% =</a:t>
            </a:r>
          </a:p>
          <a:p>
            <a:r>
              <a:rPr lang="en-US" dirty="0">
                <a:solidFill>
                  <a:schemeClr val="tx1"/>
                </a:solidFill>
              </a:rPr>
              <a:t>(class* object% (</a:t>
            </a:r>
            <a:r>
              <a:rPr lang="en-US" dirty="0" err="1">
                <a:solidFill>
                  <a:schemeClr val="tx1"/>
                </a:solidFill>
              </a:rPr>
              <a:t>SBall</a:t>
            </a:r>
            <a:r>
              <a:rPr lang="en-US" dirty="0">
                <a:solidFill>
                  <a:schemeClr val="tx1"/>
                </a:solidFill>
              </a:rPr>
              <a:t>&lt;%&gt;)</a:t>
            </a:r>
          </a:p>
          <a:p>
            <a:r>
              <a:rPr lang="en-US" dirty="0">
                <a:solidFill>
                  <a:schemeClr val="tx1"/>
                </a:solidFill>
              </a:rPr>
              <a:t> (field x y)</a:t>
            </a:r>
          </a:p>
          <a:p>
            <a:r>
              <a:rPr lang="en-US" dirty="0">
                <a:solidFill>
                  <a:srgbClr val="FF0000"/>
                </a:solidFill>
              </a:rPr>
              <a:t> (define size ...)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(define/public (add-to-scene s)</a:t>
            </a:r>
          </a:p>
          <a:p>
            <a:r>
              <a:rPr lang="en-US" dirty="0">
                <a:solidFill>
                  <a:srgbClr val="FF0000"/>
                </a:solidFill>
              </a:rPr>
              <a:t> 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(define/public</a:t>
            </a:r>
          </a:p>
          <a:p>
            <a:r>
              <a:rPr lang="en-US" dirty="0">
                <a:solidFill>
                  <a:schemeClr val="tx1"/>
                </a:solidFill>
              </a:rPr>
              <a:t>  (after-button-down mx my)</a:t>
            </a:r>
          </a:p>
          <a:p>
            <a:r>
              <a:rPr lang="en-US" dirty="0">
                <a:solidFill>
                  <a:schemeClr val="tx1"/>
                </a:solidFill>
              </a:rPr>
              <a:t>  ...(in-this? </a:t>
            </a:r>
            <a:r>
              <a:rPr lang="en-US" dirty="0" err="1">
                <a:solidFill>
                  <a:schemeClr val="tx1"/>
                </a:solidFill>
              </a:rPr>
              <a:t>mx</a:t>
            </a:r>
            <a:r>
              <a:rPr lang="en-US" dirty="0">
                <a:solidFill>
                  <a:schemeClr val="tx1"/>
                </a:solidFill>
              </a:rPr>
              <a:t> my)))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(define/public (on-tick) </a:t>
            </a:r>
          </a:p>
          <a:p>
            <a:r>
              <a:rPr lang="en-US" dirty="0">
                <a:solidFill>
                  <a:schemeClr val="tx1"/>
                </a:solidFill>
              </a:rPr>
              <a:t>  ...(next-x-</a:t>
            </a:r>
            <a:r>
              <a:rPr lang="en-US" dirty="0" err="1">
                <a:solidFill>
                  <a:schemeClr val="tx1"/>
                </a:solidFill>
              </a:rPr>
              <a:t>pos</a:t>
            </a:r>
            <a:r>
              <a:rPr lang="en-US" dirty="0">
                <a:solidFill>
                  <a:schemeClr val="tx1"/>
                </a:solidFill>
              </a:rPr>
              <a:t>)...)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(define (in-this? </a:t>
            </a:r>
            <a:r>
              <a:rPr lang="en-US" dirty="0" err="1">
                <a:solidFill>
                  <a:srgbClr val="FF0000"/>
                </a:solidFill>
              </a:rPr>
              <a:t>mx</a:t>
            </a:r>
            <a:r>
              <a:rPr lang="en-US" dirty="0">
                <a:solidFill>
                  <a:srgbClr val="FF0000"/>
                </a:solidFill>
              </a:rPr>
              <a:t> my)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(define (next-x-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 ...)  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43877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Starting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Turn differing functions into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thing we do is to turn the differing functions into methods. Each call </a:t>
            </a:r>
            <a:r>
              <a:rPr lang="en-US" b="1" dirty="0"/>
              <a:t>(f </a:t>
            </a:r>
            <a:r>
              <a:rPr lang="en-US" b="1" dirty="0" err="1"/>
              <a:t>arg</a:t>
            </a:r>
            <a:r>
              <a:rPr lang="en-US" b="1" dirty="0"/>
              <a:t>) </a:t>
            </a:r>
            <a:r>
              <a:rPr lang="en-US" dirty="0"/>
              <a:t>is replaced by </a:t>
            </a:r>
            <a:r>
              <a:rPr lang="en-US" b="1" dirty="0"/>
              <a:t>(send this f </a:t>
            </a:r>
            <a:r>
              <a:rPr lang="en-US" b="1" dirty="0" err="1"/>
              <a:t>arg</a:t>
            </a:r>
            <a:r>
              <a:rPr lang="en-US" b="1" dirty="0"/>
              <a:t>) </a:t>
            </a:r>
            <a:r>
              <a:rPr lang="en-US" dirty="0"/>
              <a:t>.</a:t>
            </a:r>
          </a:p>
          <a:p>
            <a:r>
              <a:rPr lang="en-US" dirty="0"/>
              <a:t>This only comes up because Racket has both methods and functions.</a:t>
            </a:r>
          </a:p>
          <a:p>
            <a:r>
              <a:rPr lang="en-US" dirty="0"/>
              <a:t>If we were in a language where everything was a method, this wouldn't be an issue.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46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Move Common Methods into a Superclass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move the common methods into a superclass.  We can think of the common method in the superclass as an abstraction or generalization of the methods in the classes.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21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Make different methods into 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the past, we generalized a set of functions by writing a single function with an extra argument.  Depending on the value of the extra argument, we could get back one of our original functions.</a:t>
            </a:r>
          </a:p>
          <a:p>
            <a:r>
              <a:rPr lang="en-US" dirty="0"/>
              <a:t>Now instead of two functions, we have two methods, which differ only by being in two different classes. </a:t>
            </a:r>
          </a:p>
          <a:p>
            <a:r>
              <a:rPr lang="en-US" dirty="0"/>
              <a:t>When we move the method into the superclass, the single method can behave like either of the original two methods.  </a:t>
            </a:r>
          </a:p>
          <a:p>
            <a:r>
              <a:rPr lang="en-US" dirty="0"/>
              <a:t>We don't give the generalized method an extra argument.  Instead, depending on which class the method is called from, we get back the behavior of one of our original methods.</a:t>
            </a:r>
          </a:p>
          <a:p>
            <a:r>
              <a:rPr lang="en-US" dirty="0"/>
              <a:t>We call this "</a:t>
            </a:r>
            <a:r>
              <a:rPr lang="en-US" i="1" dirty="0">
                <a:solidFill>
                  <a:srgbClr val="FF0000"/>
                </a:solidFill>
              </a:rPr>
              <a:t>specialization by </a:t>
            </a:r>
            <a:r>
              <a:rPr lang="en-US" i="1" dirty="0" err="1">
                <a:solidFill>
                  <a:srgbClr val="FF0000"/>
                </a:solidFill>
              </a:rPr>
              <a:t>subclassing</a:t>
            </a:r>
            <a:r>
              <a:rPr lang="en-US" dirty="0"/>
              <a:t>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98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Specialization in </a:t>
            </a:r>
            <a:r>
              <a:rPr lang="en-US" b="1" dirty="0"/>
              <a:t>11-4-turn-differences-into-methods.rkt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the </a:t>
            </a:r>
            <a:r>
              <a:rPr lang="en-US" b="1" dirty="0"/>
              <a:t>on-mouse</a:t>
            </a:r>
            <a:r>
              <a:rPr lang="en-US" dirty="0"/>
              <a:t> method in </a:t>
            </a:r>
            <a:r>
              <a:rPr lang="en-US" b="1" dirty="0" err="1"/>
              <a:t>DraggableWidget</a:t>
            </a:r>
            <a:r>
              <a:rPr lang="en-US" b="1" dirty="0"/>
              <a:t>% </a:t>
            </a:r>
            <a:r>
              <a:rPr lang="en-US" dirty="0"/>
              <a:t>will behave like the original on-mouse method of </a:t>
            </a:r>
            <a:r>
              <a:rPr lang="en-US" b="1" dirty="0" err="1"/>
              <a:t>SBall</a:t>
            </a:r>
            <a:r>
              <a:rPr lang="en-US" b="1" dirty="0"/>
              <a:t>% </a:t>
            </a:r>
            <a:r>
              <a:rPr lang="en-US" dirty="0"/>
              <a:t>if it is called from </a:t>
            </a:r>
            <a:r>
              <a:rPr lang="en-US" b="1" dirty="0" err="1"/>
              <a:t>SBall</a:t>
            </a:r>
            <a:r>
              <a:rPr lang="en-US" b="1" dirty="0"/>
              <a:t>%</a:t>
            </a:r>
            <a:r>
              <a:rPr lang="en-US" dirty="0"/>
              <a:t>.  It will behave like the original on-mouse method of </a:t>
            </a:r>
            <a:r>
              <a:rPr lang="en-US" b="1" dirty="0"/>
              <a:t>Square% </a:t>
            </a:r>
            <a:r>
              <a:rPr lang="en-US" dirty="0"/>
              <a:t>if it is called from </a:t>
            </a:r>
            <a:r>
              <a:rPr lang="en-US" b="1" dirty="0"/>
              <a:t>Square%</a:t>
            </a:r>
            <a:r>
              <a:rPr lang="en-US" dirty="0"/>
              <a:t>.</a:t>
            </a:r>
          </a:p>
          <a:p>
            <a:r>
              <a:rPr lang="en-US" dirty="0"/>
              <a:t>Let's see how this 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86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314" y="2264230"/>
            <a:ext cx="3887093" cy="3733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Ball%</a:t>
            </a:r>
            <a:r>
              <a:rPr lang="en-US" dirty="0">
                <a:solidFill>
                  <a:schemeClr val="tx1"/>
                </a:solidFill>
              </a:rPr>
              <a:t>  = (class* </a:t>
            </a:r>
            <a:r>
              <a:rPr lang="en-US" dirty="0" err="1">
                <a:solidFill>
                  <a:schemeClr val="tx1"/>
                </a:solidFill>
              </a:rPr>
              <a:t>DraggableWidget</a:t>
            </a:r>
            <a:r>
              <a:rPr lang="en-US" dirty="0">
                <a:solidFill>
                  <a:schemeClr val="tx1"/>
                </a:solidFill>
              </a:rPr>
              <a:t>%</a:t>
            </a:r>
          </a:p>
          <a:p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SBall</a:t>
            </a:r>
            <a:r>
              <a:rPr lang="en-US" dirty="0">
                <a:solidFill>
                  <a:schemeClr val="tx1"/>
                </a:solidFill>
              </a:rPr>
              <a:t>&lt;%&gt; </a:t>
            </a:r>
            <a:r>
              <a:rPr lang="en-US" dirty="0" err="1">
                <a:solidFill>
                  <a:schemeClr val="tx1"/>
                </a:solidFill>
              </a:rPr>
              <a:t>DraggableWidgetHooks</a:t>
            </a:r>
            <a:r>
              <a:rPr lang="en-US" dirty="0">
                <a:solidFill>
                  <a:schemeClr val="tx1"/>
                </a:solidFill>
              </a:rPr>
              <a:t>&lt;%&gt;)</a:t>
            </a:r>
          </a:p>
          <a:p>
            <a:r>
              <a:rPr lang="en-US" dirty="0">
                <a:solidFill>
                  <a:schemeClr val="tx1"/>
                </a:solidFill>
              </a:rPr>
              <a:t>(inherit-field x y)</a:t>
            </a:r>
          </a:p>
          <a:p>
            <a:r>
              <a:rPr lang="en-US" dirty="0">
                <a:solidFill>
                  <a:srgbClr val="FF0000"/>
                </a:solidFill>
              </a:rPr>
              <a:t>(define radius ...)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(define/public (add-to-scene s)</a:t>
            </a:r>
          </a:p>
          <a:p>
            <a:r>
              <a:rPr lang="en-US" dirty="0">
                <a:solidFill>
                  <a:srgbClr val="FF0000"/>
                </a:solidFill>
              </a:rPr>
              <a:t> 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(define</a:t>
            </a:r>
            <a:r>
              <a:rPr lang="en-US" dirty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>
                <a:solidFill>
                  <a:srgbClr val="FF0000"/>
                </a:solidFill>
              </a:rPr>
              <a:t>   (in-this? </a:t>
            </a:r>
            <a:r>
              <a:rPr lang="en-US" dirty="0" err="1">
                <a:solidFill>
                  <a:srgbClr val="FF0000"/>
                </a:solidFill>
              </a:rPr>
              <a:t>mx</a:t>
            </a:r>
            <a:r>
              <a:rPr lang="en-US" dirty="0">
                <a:solidFill>
                  <a:srgbClr val="FF0000"/>
                </a:solidFill>
              </a:rPr>
              <a:t> my)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(define</a:t>
            </a:r>
            <a:r>
              <a:rPr lang="en-US" dirty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>
                <a:solidFill>
                  <a:srgbClr val="FF0000"/>
                </a:solidFill>
              </a:rPr>
              <a:t>  (next-x-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 ...)    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85656" y="2264230"/>
            <a:ext cx="4158343" cy="374604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sz="1700" b="1" dirty="0">
                <a:solidFill>
                  <a:schemeClr val="tx1"/>
                </a:solidFill>
              </a:rPr>
              <a:t>Square</a:t>
            </a:r>
            <a:r>
              <a:rPr lang="en-US" sz="1700" dirty="0">
                <a:solidFill>
                  <a:schemeClr val="tx1"/>
                </a:solidFill>
              </a:rPr>
              <a:t>%  = (class* </a:t>
            </a:r>
            <a:r>
              <a:rPr lang="en-US" sz="1700" dirty="0" err="1">
                <a:solidFill>
                  <a:schemeClr val="tx1"/>
                </a:solidFill>
              </a:rPr>
              <a:t>DraggableWidget</a:t>
            </a:r>
            <a:r>
              <a:rPr lang="en-US" sz="1700" dirty="0">
                <a:solidFill>
                  <a:schemeClr val="tx1"/>
                </a:solidFill>
              </a:rPr>
              <a:t>%</a:t>
            </a:r>
          </a:p>
          <a:p>
            <a:r>
              <a:rPr lang="en-US" sz="1700" dirty="0">
                <a:solidFill>
                  <a:schemeClr val="tx1"/>
                </a:solidFill>
              </a:rPr>
              <a:t>(</a:t>
            </a:r>
            <a:r>
              <a:rPr lang="en-US" sz="1700" dirty="0" err="1">
                <a:solidFill>
                  <a:schemeClr val="tx1"/>
                </a:solidFill>
              </a:rPr>
              <a:t>SBall</a:t>
            </a:r>
            <a:r>
              <a:rPr lang="en-US" sz="1700" dirty="0">
                <a:solidFill>
                  <a:schemeClr val="tx1"/>
                </a:solidFill>
              </a:rPr>
              <a:t>&lt;%&gt; </a:t>
            </a:r>
            <a:r>
              <a:rPr lang="en-US" sz="1700" dirty="0" err="1">
                <a:solidFill>
                  <a:schemeClr val="tx1"/>
                </a:solidFill>
              </a:rPr>
              <a:t>DraggableWidgetHooks</a:t>
            </a:r>
            <a:r>
              <a:rPr lang="en-US" sz="1700" dirty="0">
                <a:solidFill>
                  <a:schemeClr val="tx1"/>
                </a:solidFill>
              </a:rPr>
              <a:t>&lt;%&gt;)</a:t>
            </a:r>
          </a:p>
          <a:p>
            <a:r>
              <a:rPr lang="en-US" sz="1700" dirty="0">
                <a:solidFill>
                  <a:schemeClr val="tx1"/>
                </a:solidFill>
              </a:rPr>
              <a:t>(inherit-field x y)</a:t>
            </a:r>
          </a:p>
          <a:p>
            <a:r>
              <a:rPr lang="en-US" sz="1700" dirty="0">
                <a:solidFill>
                  <a:srgbClr val="FF0000"/>
                </a:solidFill>
              </a:rPr>
              <a:t>(define size ...)</a:t>
            </a:r>
          </a:p>
          <a:p>
            <a:endParaRPr lang="en-US" sz="1700" dirty="0">
              <a:solidFill>
                <a:srgbClr val="FF0000"/>
              </a:solidFill>
            </a:endParaRPr>
          </a:p>
          <a:p>
            <a:r>
              <a:rPr lang="en-US" sz="1700" dirty="0">
                <a:solidFill>
                  <a:srgbClr val="FF0000"/>
                </a:solidFill>
              </a:rPr>
              <a:t>(define/method (add-to-scene s)</a:t>
            </a:r>
          </a:p>
          <a:p>
            <a:r>
              <a:rPr lang="en-US" sz="1700" dirty="0">
                <a:solidFill>
                  <a:srgbClr val="FF0000"/>
                </a:solidFill>
              </a:rPr>
              <a:t>  ...)</a:t>
            </a:r>
          </a:p>
          <a:p>
            <a:endParaRPr lang="en-US" sz="17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rgbClr val="FF0000"/>
                </a:solidFill>
              </a:rPr>
              <a:t>(define</a:t>
            </a:r>
            <a:r>
              <a:rPr lang="en-US" sz="1700" dirty="0">
                <a:solidFill>
                  <a:schemeClr val="accent3"/>
                </a:solidFill>
              </a:rPr>
              <a:t>/public</a:t>
            </a:r>
          </a:p>
          <a:p>
            <a:r>
              <a:rPr lang="en-US" sz="1700" dirty="0">
                <a:solidFill>
                  <a:srgbClr val="FF0000"/>
                </a:solidFill>
              </a:rPr>
              <a:t>  (in-this? </a:t>
            </a:r>
            <a:r>
              <a:rPr lang="en-US" sz="1700" dirty="0" err="1">
                <a:solidFill>
                  <a:srgbClr val="FF0000"/>
                </a:solidFill>
              </a:rPr>
              <a:t>mx</a:t>
            </a:r>
            <a:r>
              <a:rPr lang="en-US" sz="1700" dirty="0">
                <a:solidFill>
                  <a:srgbClr val="FF0000"/>
                </a:solidFill>
              </a:rPr>
              <a:t> my) ...)</a:t>
            </a:r>
          </a:p>
          <a:p>
            <a:endParaRPr lang="en-US" sz="17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rgbClr val="FF0000"/>
                </a:solidFill>
              </a:rPr>
              <a:t>(define</a:t>
            </a:r>
            <a:r>
              <a:rPr lang="en-US" sz="1700" dirty="0">
                <a:solidFill>
                  <a:schemeClr val="accent3"/>
                </a:solidFill>
              </a:rPr>
              <a:t>/public</a:t>
            </a:r>
          </a:p>
          <a:p>
            <a:r>
              <a:rPr lang="en-US" sz="1700" dirty="0">
                <a:solidFill>
                  <a:srgbClr val="FF0000"/>
                </a:solidFill>
              </a:rPr>
              <a:t>  (next-x-</a:t>
            </a:r>
            <a:r>
              <a:rPr lang="en-US" sz="1700" dirty="0" err="1">
                <a:solidFill>
                  <a:srgbClr val="FF0000"/>
                </a:solidFill>
              </a:rPr>
              <a:t>pos</a:t>
            </a:r>
            <a:r>
              <a:rPr lang="en-US" sz="1700" dirty="0">
                <a:solidFill>
                  <a:srgbClr val="FF0000"/>
                </a:solidFill>
              </a:rPr>
              <a:t>) ...)    </a:t>
            </a:r>
            <a:r>
              <a:rPr lang="en-US" sz="1700" dirty="0">
                <a:solidFill>
                  <a:schemeClr val="tx1"/>
                </a:solidFill>
              </a:rPr>
              <a:t>)</a:t>
            </a:r>
            <a:endParaRPr lang="en-US" sz="1700" dirty="0">
              <a:solidFill>
                <a:srgbClr val="FF0000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645" y="6153150"/>
            <a:ext cx="76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Move common methods into </a:t>
            </a:r>
            <a:r>
              <a:rPr lang="en-US" sz="3600" dirty="0" err="1"/>
              <a:t>superclass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827314" y="119744"/>
            <a:ext cx="8316686" cy="18805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>
            <a:normAutofit lnSpcReduction="1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DraggableWidget</a:t>
            </a:r>
            <a:r>
              <a:rPr lang="en-US" b="1" dirty="0">
                <a:solidFill>
                  <a:schemeClr val="tx1"/>
                </a:solidFill>
              </a:rPr>
              <a:t>%</a:t>
            </a:r>
            <a:r>
              <a:rPr lang="en-US" dirty="0">
                <a:solidFill>
                  <a:schemeClr val="tx1"/>
                </a:solidFill>
              </a:rPr>
              <a:t>  = (class* object%</a:t>
            </a:r>
          </a:p>
          <a:p>
            <a:r>
              <a:rPr lang="en-US" dirty="0">
                <a:solidFill>
                  <a:schemeClr val="tx1"/>
                </a:solidFill>
              </a:rPr>
              <a:t>   (</a:t>
            </a:r>
            <a:r>
              <a:rPr lang="en-US" dirty="0" err="1">
                <a:solidFill>
                  <a:schemeClr val="tx1"/>
                </a:solidFill>
              </a:rPr>
              <a:t>SBall</a:t>
            </a:r>
            <a:r>
              <a:rPr lang="en-US" dirty="0">
                <a:solidFill>
                  <a:schemeClr val="tx1"/>
                </a:solidFill>
              </a:rPr>
              <a:t>&lt;%&gt;)</a:t>
            </a:r>
          </a:p>
          <a:p>
            <a:r>
              <a:rPr lang="en-US" dirty="0">
                <a:solidFill>
                  <a:schemeClr val="tx1"/>
                </a:solidFill>
              </a:rPr>
              <a:t>   (field x y)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(define/public </a:t>
            </a:r>
          </a:p>
          <a:p>
            <a:r>
              <a:rPr lang="en-US" dirty="0">
                <a:solidFill>
                  <a:schemeClr val="tx1"/>
                </a:solidFill>
              </a:rPr>
              <a:t>    (after-button-down mx my </a:t>
            </a:r>
            <a:r>
              <a:rPr lang="en-US" dirty="0" err="1">
                <a:solidFill>
                  <a:schemeClr val="tx1"/>
                </a:solidFill>
              </a:rPr>
              <a:t>mev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...(</a:t>
            </a:r>
            <a:r>
              <a:rPr lang="en-US" dirty="0">
                <a:solidFill>
                  <a:schemeClr val="accent3"/>
                </a:solidFill>
              </a:rPr>
              <a:t>send this </a:t>
            </a:r>
            <a:r>
              <a:rPr lang="en-US" dirty="0">
                <a:solidFill>
                  <a:schemeClr val="tx1"/>
                </a:solidFill>
              </a:rPr>
              <a:t>in-this? </a:t>
            </a:r>
            <a:r>
              <a:rPr lang="en-US" dirty="0" err="1">
                <a:solidFill>
                  <a:schemeClr val="tx1"/>
                </a:solidFill>
              </a:rPr>
              <a:t>mx</a:t>
            </a:r>
            <a:r>
              <a:rPr lang="en-US" dirty="0">
                <a:solidFill>
                  <a:schemeClr val="tx1"/>
                </a:solidFill>
              </a:rPr>
              <a:t> my)...))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(define/public (on-tick) </a:t>
            </a:r>
          </a:p>
          <a:p>
            <a:r>
              <a:rPr lang="en-US" dirty="0">
                <a:solidFill>
                  <a:schemeClr val="tx1"/>
                </a:solidFill>
              </a:rPr>
              <a:t>  ...(</a:t>
            </a:r>
            <a:r>
              <a:rPr lang="en-US" dirty="0">
                <a:solidFill>
                  <a:schemeClr val="accent3"/>
                </a:solidFill>
              </a:rPr>
              <a:t>send this </a:t>
            </a:r>
            <a:r>
              <a:rPr lang="en-US" dirty="0">
                <a:solidFill>
                  <a:schemeClr val="tx1"/>
                </a:solidFill>
              </a:rPr>
              <a:t>next-x-</a:t>
            </a:r>
            <a:r>
              <a:rPr lang="en-US" dirty="0" err="1">
                <a:solidFill>
                  <a:schemeClr val="tx1"/>
                </a:solidFill>
              </a:rPr>
              <a:t>pos</a:t>
            </a:r>
            <a:r>
              <a:rPr lang="en-US" dirty="0">
                <a:solidFill>
                  <a:schemeClr val="tx1"/>
                </a:solidFill>
              </a:rPr>
              <a:t>)...)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086100" y="1946275"/>
            <a:ext cx="101600" cy="444500"/>
          </a:xfrm>
          <a:custGeom>
            <a:avLst/>
            <a:gdLst>
              <a:gd name="connsiteX0" fmla="*/ 0 w 101600"/>
              <a:gd name="connsiteY0" fmla="*/ 444500 h 444500"/>
              <a:gd name="connsiteX1" fmla="*/ 85725 w 101600"/>
              <a:gd name="connsiteY1" fmla="*/ 63500 h 444500"/>
              <a:gd name="connsiteX2" fmla="*/ 95250 w 101600"/>
              <a:gd name="connsiteY2" fmla="*/ 63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4500">
                <a:moveTo>
                  <a:pt x="0" y="444500"/>
                </a:moveTo>
                <a:cubicBezTo>
                  <a:pt x="34925" y="285750"/>
                  <a:pt x="69850" y="127000"/>
                  <a:pt x="85725" y="63500"/>
                </a:cubicBezTo>
                <a:cubicBezTo>
                  <a:pt x="101600" y="0"/>
                  <a:pt x="98425" y="31750"/>
                  <a:pt x="95250" y="6350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162800" y="2019300"/>
            <a:ext cx="190500" cy="371475"/>
          </a:xfrm>
          <a:custGeom>
            <a:avLst/>
            <a:gdLst>
              <a:gd name="connsiteX0" fmla="*/ 190500 w 190500"/>
              <a:gd name="connsiteY0" fmla="*/ 371475 h 371475"/>
              <a:gd name="connsiteX1" fmla="*/ 0 w 190500"/>
              <a:gd name="connsiteY1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371475">
                <a:moveTo>
                  <a:pt x="190500" y="37147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accomplishes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can think of the common method in the superclass as an abstraction or generalization of the methods in the classes.</a:t>
            </a:r>
          </a:p>
          <a:p>
            <a:r>
              <a:rPr lang="en-US" dirty="0"/>
              <a:t>In the past, we generalized a set of functions by writing a single function with an extra argument.  Depending on the value of the extra argument, we could get back one of our original functions.</a:t>
            </a:r>
          </a:p>
          <a:p>
            <a:r>
              <a:rPr lang="en-US" dirty="0"/>
              <a:t>Now instead of two functions, we have two methods, which differ only by being in two different classes. </a:t>
            </a:r>
          </a:p>
          <a:p>
            <a:r>
              <a:rPr lang="en-US" dirty="0"/>
              <a:t>When we move the method into the superclass, the single method can behave like either of the original two methods.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93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err="1"/>
              <a:t>Subclassing</a:t>
            </a:r>
            <a:r>
              <a:rPr lang="en-US" dirty="0"/>
              <a:t>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animation on the next slide shows how sending a circle an </a:t>
            </a:r>
            <a:r>
              <a:rPr lang="en-US" b="1" dirty="0"/>
              <a:t>after-button-down</a:t>
            </a:r>
            <a:r>
              <a:rPr lang="en-US" dirty="0"/>
              <a:t> message winds up calling the circle’s version of </a:t>
            </a:r>
            <a:r>
              <a:rPr lang="en-US" b="1" dirty="0"/>
              <a:t>in-this?   </a:t>
            </a:r>
          </a:p>
          <a:p>
            <a:r>
              <a:rPr lang="en-US" dirty="0"/>
              <a:t>If we sent a square an </a:t>
            </a:r>
            <a:r>
              <a:rPr lang="en-US" b="1" dirty="0"/>
              <a:t>after-button-down</a:t>
            </a:r>
            <a:r>
              <a:rPr lang="en-US" dirty="0"/>
              <a:t> message, then we would wind up calling the square’s version of </a:t>
            </a:r>
            <a:r>
              <a:rPr lang="en-US" b="1" dirty="0"/>
              <a:t>in-this?</a:t>
            </a:r>
            <a:r>
              <a:rPr lang="en-US" dirty="0"/>
              <a:t>, in exactly the same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4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Key Points for Lesson 11.2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superclass can abstract over several classes.</a:t>
            </a:r>
          </a:p>
          <a:p>
            <a:r>
              <a:rPr lang="en-US" dirty="0"/>
              <a:t>Inheritance allows classes to share the common parts of their implementations, by putting the common parts in a superclass.</a:t>
            </a:r>
          </a:p>
          <a:p>
            <a:r>
              <a:rPr lang="en-US" dirty="0"/>
              <a:t>Differences between the subclasses can be handled either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By overriding methods of the superclass (the “overriding defaults” pattern)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By having the superclass call methods that are defined only in the subclass.  These are called </a:t>
            </a:r>
            <a:r>
              <a:rPr lang="en-US" i="1" dirty="0">
                <a:solidFill>
                  <a:srgbClr val="FF0000"/>
                </a:solidFill>
              </a:rPr>
              <a:t>abstract methods </a:t>
            </a:r>
            <a:r>
              <a:rPr lang="en-US" dirty="0"/>
              <a:t>and this is called the </a:t>
            </a:r>
            <a:r>
              <a:rPr lang="en-US" i="1" dirty="0">
                <a:solidFill>
                  <a:srgbClr val="FF0000"/>
                </a:solidFill>
              </a:rPr>
              <a:t>template-and-hook pattern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03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313" y="2264230"/>
            <a:ext cx="3737181" cy="3733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Ball%</a:t>
            </a:r>
            <a:r>
              <a:rPr lang="en-US" dirty="0">
                <a:solidFill>
                  <a:schemeClr val="tx1"/>
                </a:solidFill>
              </a:rPr>
              <a:t>  = (class* </a:t>
            </a:r>
            <a:r>
              <a:rPr lang="en-US" dirty="0" err="1">
                <a:solidFill>
                  <a:schemeClr val="tx1"/>
                </a:solidFill>
              </a:rPr>
              <a:t>DraggableWidget</a:t>
            </a:r>
            <a:r>
              <a:rPr lang="en-US" dirty="0">
                <a:solidFill>
                  <a:schemeClr val="tx1"/>
                </a:solidFill>
              </a:rPr>
              <a:t>% (..)</a:t>
            </a:r>
          </a:p>
          <a:p>
            <a:r>
              <a:rPr lang="en-US" dirty="0">
                <a:solidFill>
                  <a:schemeClr val="tx1"/>
                </a:solidFill>
              </a:rPr>
              <a:t>(inherit-field x y)</a:t>
            </a:r>
          </a:p>
          <a:p>
            <a:r>
              <a:rPr lang="en-US" dirty="0">
                <a:solidFill>
                  <a:srgbClr val="FF0000"/>
                </a:solidFill>
              </a:rPr>
              <a:t>(define radius ...)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(define/public (add-to-scene s)</a:t>
            </a:r>
          </a:p>
          <a:p>
            <a:r>
              <a:rPr lang="en-US" dirty="0">
                <a:solidFill>
                  <a:srgbClr val="FF0000"/>
                </a:solidFill>
              </a:rPr>
              <a:t> 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(define</a:t>
            </a:r>
            <a:r>
              <a:rPr lang="en-US" dirty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>
                <a:solidFill>
                  <a:srgbClr val="FF0000"/>
                </a:solidFill>
              </a:rPr>
              <a:t>   (in-this? </a:t>
            </a:r>
            <a:r>
              <a:rPr lang="en-US" dirty="0" err="1">
                <a:solidFill>
                  <a:srgbClr val="FF0000"/>
                </a:solidFill>
              </a:rPr>
              <a:t>mx</a:t>
            </a:r>
            <a:r>
              <a:rPr lang="en-US" dirty="0">
                <a:solidFill>
                  <a:srgbClr val="FF0000"/>
                </a:solidFill>
              </a:rPr>
              <a:t> my)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(define</a:t>
            </a:r>
            <a:r>
              <a:rPr lang="en-US" dirty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>
                <a:solidFill>
                  <a:srgbClr val="FF0000"/>
                </a:solidFill>
              </a:rPr>
              <a:t>  (next-x-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 ...)    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314" y="119744"/>
            <a:ext cx="8316686" cy="18805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DraggableWidget</a:t>
            </a:r>
            <a:r>
              <a:rPr lang="en-US" b="1" dirty="0">
                <a:solidFill>
                  <a:schemeClr val="tx1"/>
                </a:solidFill>
              </a:rPr>
              <a:t>%</a:t>
            </a:r>
            <a:r>
              <a:rPr lang="en-US" dirty="0">
                <a:solidFill>
                  <a:schemeClr val="tx1"/>
                </a:solidFill>
              </a:rPr>
              <a:t>  = (class* object% (..)</a:t>
            </a:r>
          </a:p>
          <a:p>
            <a:r>
              <a:rPr lang="en-US" dirty="0">
                <a:solidFill>
                  <a:schemeClr val="tx1"/>
                </a:solidFill>
              </a:rPr>
              <a:t>(field x y)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(define/public </a:t>
            </a:r>
          </a:p>
          <a:p>
            <a:r>
              <a:rPr lang="en-US" dirty="0">
                <a:solidFill>
                  <a:schemeClr val="tx1"/>
                </a:solidFill>
              </a:rPr>
              <a:t>  (after-button-down mx my </a:t>
            </a:r>
            <a:r>
              <a:rPr lang="en-US" dirty="0" err="1">
                <a:solidFill>
                  <a:schemeClr val="tx1"/>
                </a:solidFill>
              </a:rPr>
              <a:t>mev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...(</a:t>
            </a:r>
            <a:r>
              <a:rPr lang="en-US" dirty="0">
                <a:solidFill>
                  <a:schemeClr val="accent3"/>
                </a:solidFill>
              </a:rPr>
              <a:t>send this </a:t>
            </a:r>
            <a:r>
              <a:rPr lang="en-US" dirty="0">
                <a:solidFill>
                  <a:schemeClr val="tx1"/>
                </a:solidFill>
              </a:rPr>
              <a:t>in-this? </a:t>
            </a:r>
            <a:r>
              <a:rPr lang="en-US" dirty="0" err="1">
                <a:solidFill>
                  <a:schemeClr val="tx1"/>
                </a:solidFill>
              </a:rPr>
              <a:t>mx</a:t>
            </a:r>
            <a:r>
              <a:rPr lang="en-US" dirty="0">
                <a:solidFill>
                  <a:schemeClr val="tx1"/>
                </a:solidFill>
              </a:rPr>
              <a:t> my)...))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(define/public (on-tick) </a:t>
            </a:r>
          </a:p>
          <a:p>
            <a:r>
              <a:rPr lang="en-US" dirty="0">
                <a:solidFill>
                  <a:schemeClr val="tx1"/>
                </a:solidFill>
              </a:rPr>
              <a:t>  ...(</a:t>
            </a:r>
            <a:r>
              <a:rPr lang="en-US" dirty="0">
                <a:solidFill>
                  <a:schemeClr val="accent3"/>
                </a:solidFill>
              </a:rPr>
              <a:t>send this </a:t>
            </a:r>
            <a:r>
              <a:rPr lang="en-US" dirty="0">
                <a:solidFill>
                  <a:schemeClr val="tx1"/>
                </a:solidFill>
              </a:rPr>
              <a:t>next-x-</a:t>
            </a:r>
            <a:r>
              <a:rPr lang="en-US" dirty="0" err="1">
                <a:solidFill>
                  <a:schemeClr val="tx1"/>
                </a:solidFill>
              </a:rPr>
              <a:t>pos</a:t>
            </a:r>
            <a:r>
              <a:rPr lang="en-US" dirty="0">
                <a:solidFill>
                  <a:schemeClr val="tx1"/>
                </a:solidFill>
              </a:rPr>
              <a:t>)...)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86100" y="1946275"/>
            <a:ext cx="101600" cy="444500"/>
          </a:xfrm>
          <a:custGeom>
            <a:avLst/>
            <a:gdLst>
              <a:gd name="connsiteX0" fmla="*/ 0 w 101600"/>
              <a:gd name="connsiteY0" fmla="*/ 444500 h 444500"/>
              <a:gd name="connsiteX1" fmla="*/ 85725 w 101600"/>
              <a:gd name="connsiteY1" fmla="*/ 63500 h 444500"/>
              <a:gd name="connsiteX2" fmla="*/ 95250 w 101600"/>
              <a:gd name="connsiteY2" fmla="*/ 63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4500">
                <a:moveTo>
                  <a:pt x="0" y="444500"/>
                </a:moveTo>
                <a:cubicBezTo>
                  <a:pt x="34925" y="285750"/>
                  <a:pt x="69850" y="127000"/>
                  <a:pt x="85725" y="63500"/>
                </a:cubicBezTo>
                <a:cubicBezTo>
                  <a:pt x="101600" y="0"/>
                  <a:pt x="98425" y="31750"/>
                  <a:pt x="95250" y="6350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67399" y="2867025"/>
            <a:ext cx="2114551" cy="19050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= 20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 = 30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radius = 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this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9790" y="2264230"/>
            <a:ext cx="7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circle1</a:t>
            </a:r>
          </a:p>
        </p:txBody>
      </p:sp>
      <p:sp>
        <p:nvSpPr>
          <p:cNvPr id="11" name="Freeform 10"/>
          <p:cNvSpPr/>
          <p:nvPr/>
        </p:nvSpPr>
        <p:spPr>
          <a:xfrm>
            <a:off x="6276975" y="2290763"/>
            <a:ext cx="511175" cy="585787"/>
          </a:xfrm>
          <a:custGeom>
            <a:avLst/>
            <a:gdLst>
              <a:gd name="connsiteX0" fmla="*/ 0 w 511175"/>
              <a:gd name="connsiteY0" fmla="*/ 157162 h 585787"/>
              <a:gd name="connsiteX1" fmla="*/ 428625 w 511175"/>
              <a:gd name="connsiteY1" fmla="*/ 71437 h 585787"/>
              <a:gd name="connsiteX2" fmla="*/ 495300 w 511175"/>
              <a:gd name="connsiteY2" fmla="*/ 585787 h 585787"/>
              <a:gd name="connsiteX3" fmla="*/ 495300 w 511175"/>
              <a:gd name="connsiteY3" fmla="*/ 585787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175" h="585787">
                <a:moveTo>
                  <a:pt x="0" y="157162"/>
                </a:moveTo>
                <a:cubicBezTo>
                  <a:pt x="173037" y="78581"/>
                  <a:pt x="346075" y="0"/>
                  <a:pt x="428625" y="71437"/>
                </a:cubicBezTo>
                <a:cubicBezTo>
                  <a:pt x="511175" y="142875"/>
                  <a:pt x="495300" y="585787"/>
                  <a:pt x="495300" y="585787"/>
                </a:cubicBezTo>
                <a:lnTo>
                  <a:pt x="495300" y="585787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4400" y="5086945"/>
            <a:ext cx="286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(send circle1 add-to-scene 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6238875"/>
            <a:ext cx="594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 object knows its own methods #1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6673850" y="2941205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166558" y="4615132"/>
            <a:ext cx="1742536" cy="508959"/>
          </a:xfrm>
          <a:custGeom>
            <a:avLst/>
            <a:gdLst>
              <a:gd name="connsiteX0" fmla="*/ 1742536 w 1742536"/>
              <a:gd name="connsiteY0" fmla="*/ 0 h 508959"/>
              <a:gd name="connsiteX1" fmla="*/ 0 w 1742536"/>
              <a:gd name="connsiteY1" fmla="*/ 508959 h 50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2536" h="508959">
                <a:moveTo>
                  <a:pt x="1742536" y="0"/>
                </a:moveTo>
                <a:lnTo>
                  <a:pt x="0" y="508959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4564495" y="5101577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2378528" y="3641891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5-Point Star 18"/>
          <p:cNvSpPr/>
          <p:nvPr/>
        </p:nvSpPr>
        <p:spPr>
          <a:xfrm>
            <a:off x="3850172" y="4968227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315200" y="3408218"/>
            <a:ext cx="1177636" cy="817418"/>
          </a:xfrm>
          <a:custGeom>
            <a:avLst/>
            <a:gdLst>
              <a:gd name="connsiteX0" fmla="*/ 0 w 1177636"/>
              <a:gd name="connsiteY0" fmla="*/ 817418 h 817418"/>
              <a:gd name="connsiteX1" fmla="*/ 1177636 w 1177636"/>
              <a:gd name="connsiteY1" fmla="*/ 817418 h 817418"/>
              <a:gd name="connsiteX2" fmla="*/ 1177636 w 1177636"/>
              <a:gd name="connsiteY2" fmla="*/ 0 h 817418"/>
              <a:gd name="connsiteX3" fmla="*/ 678873 w 1177636"/>
              <a:gd name="connsiteY3" fmla="*/ 0 h 81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7636" h="817418">
                <a:moveTo>
                  <a:pt x="0" y="817418"/>
                </a:moveTo>
                <a:lnTo>
                  <a:pt x="1177636" y="817418"/>
                </a:lnTo>
                <a:lnTo>
                  <a:pt x="1177636" y="0"/>
                </a:lnTo>
                <a:lnTo>
                  <a:pt x="678873" y="0"/>
                </a:lnTo>
              </a:path>
            </a:pathLst>
          </a:custGeom>
          <a:noFill/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793094" y="3144262"/>
            <a:ext cx="1880756" cy="197982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111521" y="3129648"/>
            <a:ext cx="2562329" cy="18526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681056" y="3908591"/>
            <a:ext cx="1430466" cy="10518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314" y="2264230"/>
            <a:ext cx="3789260" cy="3733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Ball%</a:t>
            </a:r>
            <a:r>
              <a:rPr lang="en-US" dirty="0">
                <a:solidFill>
                  <a:schemeClr val="tx1"/>
                </a:solidFill>
              </a:rPr>
              <a:t>  = (class* </a:t>
            </a:r>
            <a:r>
              <a:rPr lang="en-US" dirty="0" err="1">
                <a:solidFill>
                  <a:schemeClr val="tx1"/>
                </a:solidFill>
              </a:rPr>
              <a:t>DraggableWidget</a:t>
            </a:r>
            <a:r>
              <a:rPr lang="en-US" dirty="0">
                <a:solidFill>
                  <a:schemeClr val="tx1"/>
                </a:solidFill>
              </a:rPr>
              <a:t>% (..)</a:t>
            </a:r>
          </a:p>
          <a:p>
            <a:r>
              <a:rPr lang="en-US" dirty="0">
                <a:solidFill>
                  <a:schemeClr val="tx1"/>
                </a:solidFill>
              </a:rPr>
              <a:t>(inherit-field x y) </a:t>
            </a:r>
          </a:p>
          <a:p>
            <a:r>
              <a:rPr lang="en-US" dirty="0">
                <a:solidFill>
                  <a:srgbClr val="FF0000"/>
                </a:solidFill>
              </a:rPr>
              <a:t>(define radius ...)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(define/public (add-to-scene s)</a:t>
            </a:r>
          </a:p>
          <a:p>
            <a:r>
              <a:rPr lang="en-US" dirty="0">
                <a:solidFill>
                  <a:srgbClr val="FF0000"/>
                </a:solidFill>
              </a:rPr>
              <a:t> 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(define</a:t>
            </a:r>
            <a:r>
              <a:rPr lang="en-US" dirty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>
                <a:solidFill>
                  <a:srgbClr val="FF0000"/>
                </a:solidFill>
              </a:rPr>
              <a:t>   (in-this? </a:t>
            </a:r>
            <a:r>
              <a:rPr lang="en-US" dirty="0" err="1">
                <a:solidFill>
                  <a:srgbClr val="FF0000"/>
                </a:solidFill>
              </a:rPr>
              <a:t>mx</a:t>
            </a:r>
            <a:r>
              <a:rPr lang="en-US" dirty="0">
                <a:solidFill>
                  <a:srgbClr val="FF0000"/>
                </a:solidFill>
              </a:rPr>
              <a:t> my) 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(define</a:t>
            </a:r>
            <a:r>
              <a:rPr lang="en-US" dirty="0">
                <a:solidFill>
                  <a:schemeClr val="accent3"/>
                </a:solidFill>
              </a:rPr>
              <a:t>/public</a:t>
            </a:r>
          </a:p>
          <a:p>
            <a:r>
              <a:rPr lang="en-US" dirty="0">
                <a:solidFill>
                  <a:srgbClr val="FF0000"/>
                </a:solidFill>
              </a:rPr>
              <a:t>  (next-x-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 ...)    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314" y="119744"/>
            <a:ext cx="8316686" cy="188050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DraggableWidget</a:t>
            </a:r>
            <a:r>
              <a:rPr lang="en-US" b="1" dirty="0">
                <a:solidFill>
                  <a:schemeClr val="tx1"/>
                </a:solidFill>
              </a:rPr>
              <a:t>%</a:t>
            </a:r>
            <a:r>
              <a:rPr lang="en-US" dirty="0">
                <a:solidFill>
                  <a:schemeClr val="tx1"/>
                </a:solidFill>
              </a:rPr>
              <a:t>  = (class* object% (..)</a:t>
            </a:r>
          </a:p>
          <a:p>
            <a:r>
              <a:rPr lang="en-US" dirty="0">
                <a:solidFill>
                  <a:schemeClr val="tx1"/>
                </a:solidFill>
              </a:rPr>
              <a:t>(field x y)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(define/public </a:t>
            </a:r>
          </a:p>
          <a:p>
            <a:r>
              <a:rPr lang="en-US" dirty="0">
                <a:solidFill>
                  <a:schemeClr val="tx1"/>
                </a:solidFill>
              </a:rPr>
              <a:t>  (after-button-down mx my)</a:t>
            </a:r>
          </a:p>
          <a:p>
            <a:r>
              <a:rPr lang="en-US" dirty="0">
                <a:solidFill>
                  <a:schemeClr val="tx1"/>
                </a:solidFill>
              </a:rPr>
              <a:t>  ...(</a:t>
            </a:r>
            <a:r>
              <a:rPr lang="en-US" dirty="0">
                <a:solidFill>
                  <a:schemeClr val="accent3"/>
                </a:solidFill>
              </a:rPr>
              <a:t>send this </a:t>
            </a:r>
            <a:r>
              <a:rPr lang="en-US" dirty="0">
                <a:solidFill>
                  <a:schemeClr val="tx1"/>
                </a:solidFill>
              </a:rPr>
              <a:t>in-this? </a:t>
            </a:r>
            <a:r>
              <a:rPr lang="en-US" dirty="0" err="1">
                <a:solidFill>
                  <a:schemeClr val="tx1"/>
                </a:solidFill>
              </a:rPr>
              <a:t>mx</a:t>
            </a:r>
            <a:r>
              <a:rPr lang="en-US" dirty="0">
                <a:solidFill>
                  <a:schemeClr val="tx1"/>
                </a:solidFill>
              </a:rPr>
              <a:t> my)...))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(define/public (on-tick) </a:t>
            </a:r>
          </a:p>
          <a:p>
            <a:r>
              <a:rPr lang="en-US" dirty="0">
                <a:solidFill>
                  <a:schemeClr val="tx1"/>
                </a:solidFill>
              </a:rPr>
              <a:t>  ...(</a:t>
            </a:r>
            <a:r>
              <a:rPr lang="en-US" dirty="0">
                <a:solidFill>
                  <a:schemeClr val="accent3"/>
                </a:solidFill>
              </a:rPr>
              <a:t>send this </a:t>
            </a:r>
            <a:r>
              <a:rPr lang="en-US" dirty="0">
                <a:solidFill>
                  <a:schemeClr val="tx1"/>
                </a:solidFill>
              </a:rPr>
              <a:t>next-x-</a:t>
            </a:r>
            <a:r>
              <a:rPr lang="en-US" dirty="0" err="1">
                <a:solidFill>
                  <a:schemeClr val="tx1"/>
                </a:solidFill>
              </a:rPr>
              <a:t>pos</a:t>
            </a:r>
            <a:r>
              <a:rPr lang="en-US" dirty="0">
                <a:solidFill>
                  <a:schemeClr val="tx1"/>
                </a:solidFill>
              </a:rPr>
              <a:t>)...)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86100" y="1946275"/>
            <a:ext cx="101600" cy="444500"/>
          </a:xfrm>
          <a:custGeom>
            <a:avLst/>
            <a:gdLst>
              <a:gd name="connsiteX0" fmla="*/ 0 w 101600"/>
              <a:gd name="connsiteY0" fmla="*/ 444500 h 444500"/>
              <a:gd name="connsiteX1" fmla="*/ 85725 w 101600"/>
              <a:gd name="connsiteY1" fmla="*/ 63500 h 444500"/>
              <a:gd name="connsiteX2" fmla="*/ 95250 w 101600"/>
              <a:gd name="connsiteY2" fmla="*/ 63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444500">
                <a:moveTo>
                  <a:pt x="0" y="444500"/>
                </a:moveTo>
                <a:cubicBezTo>
                  <a:pt x="34925" y="285750"/>
                  <a:pt x="69850" y="127000"/>
                  <a:pt x="85725" y="63500"/>
                </a:cubicBezTo>
                <a:cubicBezTo>
                  <a:pt x="101600" y="0"/>
                  <a:pt x="98425" y="31750"/>
                  <a:pt x="95250" y="63500"/>
                </a:cubicBez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867399" y="2867025"/>
            <a:ext cx="2114551" cy="19050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= 20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 = 30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radius = 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this =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9790" y="2264230"/>
            <a:ext cx="7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circle1</a:t>
            </a:r>
          </a:p>
        </p:txBody>
      </p:sp>
      <p:sp>
        <p:nvSpPr>
          <p:cNvPr id="11" name="Freeform 10"/>
          <p:cNvSpPr/>
          <p:nvPr/>
        </p:nvSpPr>
        <p:spPr>
          <a:xfrm>
            <a:off x="6276975" y="2290763"/>
            <a:ext cx="511175" cy="585787"/>
          </a:xfrm>
          <a:custGeom>
            <a:avLst/>
            <a:gdLst>
              <a:gd name="connsiteX0" fmla="*/ 0 w 511175"/>
              <a:gd name="connsiteY0" fmla="*/ 157162 h 585787"/>
              <a:gd name="connsiteX1" fmla="*/ 428625 w 511175"/>
              <a:gd name="connsiteY1" fmla="*/ 71437 h 585787"/>
              <a:gd name="connsiteX2" fmla="*/ 495300 w 511175"/>
              <a:gd name="connsiteY2" fmla="*/ 585787 h 585787"/>
              <a:gd name="connsiteX3" fmla="*/ 495300 w 511175"/>
              <a:gd name="connsiteY3" fmla="*/ 585787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175" h="585787">
                <a:moveTo>
                  <a:pt x="0" y="157162"/>
                </a:moveTo>
                <a:cubicBezTo>
                  <a:pt x="173037" y="78581"/>
                  <a:pt x="346075" y="0"/>
                  <a:pt x="428625" y="71437"/>
                </a:cubicBezTo>
                <a:cubicBezTo>
                  <a:pt x="511175" y="142875"/>
                  <a:pt x="495300" y="585787"/>
                  <a:pt x="495300" y="585787"/>
                </a:cubicBezTo>
                <a:lnTo>
                  <a:pt x="495300" y="585787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21902" y="5259366"/>
            <a:ext cx="391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(send circle1 after-button-down mx my)</a:t>
            </a:r>
          </a:p>
        </p:txBody>
      </p:sp>
      <p:sp>
        <p:nvSpPr>
          <p:cNvPr id="15" name="5-Point Star 14"/>
          <p:cNvSpPr/>
          <p:nvPr/>
        </p:nvSpPr>
        <p:spPr>
          <a:xfrm>
            <a:off x="2095502" y="1419225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6238875"/>
            <a:ext cx="6028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 object knows its own methods  #2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6673850" y="2876550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166558" y="4615132"/>
            <a:ext cx="1742536" cy="508959"/>
          </a:xfrm>
          <a:custGeom>
            <a:avLst/>
            <a:gdLst>
              <a:gd name="connsiteX0" fmla="*/ 1742536 w 1742536"/>
              <a:gd name="connsiteY0" fmla="*/ 0 h 508959"/>
              <a:gd name="connsiteX1" fmla="*/ 0 w 1742536"/>
              <a:gd name="connsiteY1" fmla="*/ 508959 h 50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2536" h="508959">
                <a:moveTo>
                  <a:pt x="1742536" y="0"/>
                </a:moveTo>
                <a:lnTo>
                  <a:pt x="0" y="508959"/>
                </a:lnTo>
              </a:path>
            </a:pathLst>
          </a:cu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315200" y="3408218"/>
            <a:ext cx="1177636" cy="817418"/>
          </a:xfrm>
          <a:custGeom>
            <a:avLst/>
            <a:gdLst>
              <a:gd name="connsiteX0" fmla="*/ 0 w 1177636"/>
              <a:gd name="connsiteY0" fmla="*/ 817418 h 817418"/>
              <a:gd name="connsiteX1" fmla="*/ 1177636 w 1177636"/>
              <a:gd name="connsiteY1" fmla="*/ 817418 h 817418"/>
              <a:gd name="connsiteX2" fmla="*/ 1177636 w 1177636"/>
              <a:gd name="connsiteY2" fmla="*/ 0 h 817418"/>
              <a:gd name="connsiteX3" fmla="*/ 678873 w 1177636"/>
              <a:gd name="connsiteY3" fmla="*/ 0 h 81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7636" h="817418">
                <a:moveTo>
                  <a:pt x="0" y="817418"/>
                </a:moveTo>
                <a:lnTo>
                  <a:pt x="1177636" y="817418"/>
                </a:lnTo>
                <a:lnTo>
                  <a:pt x="1177636" y="0"/>
                </a:lnTo>
                <a:lnTo>
                  <a:pt x="678873" y="0"/>
                </a:lnTo>
              </a:path>
            </a:pathLst>
          </a:custGeom>
          <a:noFill/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4871357" y="5310682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3729470" y="4952834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5-Point Star 18"/>
          <p:cNvSpPr/>
          <p:nvPr/>
        </p:nvSpPr>
        <p:spPr>
          <a:xfrm>
            <a:off x="819519" y="1162750"/>
            <a:ext cx="228599" cy="266700"/>
          </a:xfrm>
          <a:prstGeom prst="star5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6375408" y="2867025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5-Point Star 21"/>
          <p:cNvSpPr/>
          <p:nvPr/>
        </p:nvSpPr>
        <p:spPr>
          <a:xfrm>
            <a:off x="3729470" y="4615132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5-Point Star 22"/>
          <p:cNvSpPr/>
          <p:nvPr/>
        </p:nvSpPr>
        <p:spPr>
          <a:xfrm>
            <a:off x="820388" y="4505325"/>
            <a:ext cx="228599" cy="266700"/>
          </a:xfrm>
          <a:prstGeom prst="star5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18" idx="1"/>
          </p:cNvCxnSpPr>
          <p:nvPr/>
        </p:nvCxnSpPr>
        <p:spPr>
          <a:xfrm flipH="1" flipV="1">
            <a:off x="1011315" y="1429450"/>
            <a:ext cx="2718155" cy="36252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3"/>
            <a:endCxn id="21" idx="0"/>
          </p:cNvCxnSpPr>
          <p:nvPr/>
        </p:nvCxnSpPr>
        <p:spPr>
          <a:xfrm>
            <a:off x="2280442" y="1685924"/>
            <a:ext cx="4209266" cy="118110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64870" y="1377806"/>
            <a:ext cx="2112674" cy="871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 still refers to </a:t>
            </a:r>
            <a:r>
              <a:rPr lang="en-US" b="1" dirty="0">
                <a:solidFill>
                  <a:schemeClr val="tx1"/>
                </a:solidFill>
              </a:rPr>
              <a:t>circle1</a:t>
            </a:r>
          </a:p>
        </p:txBody>
      </p:sp>
      <p:cxnSp>
        <p:nvCxnSpPr>
          <p:cNvPr id="28" name="Straight Arrow Connector 27"/>
          <p:cNvCxnSpPr>
            <a:endCxn id="18" idx="0"/>
          </p:cNvCxnSpPr>
          <p:nvPr/>
        </p:nvCxnSpPr>
        <p:spPr>
          <a:xfrm flipH="1">
            <a:off x="3843770" y="3217203"/>
            <a:ext cx="2733110" cy="173563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2" idx="4"/>
          </p:cNvCxnSpPr>
          <p:nvPr/>
        </p:nvCxnSpPr>
        <p:spPr>
          <a:xfrm flipH="1">
            <a:off x="3958069" y="3133724"/>
            <a:ext cx="2460998" cy="15832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1"/>
          </p:cNvCxnSpPr>
          <p:nvPr/>
        </p:nvCxnSpPr>
        <p:spPr>
          <a:xfrm flipH="1" flipV="1">
            <a:off x="1158949" y="4638675"/>
            <a:ext cx="2570521" cy="7832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2612" y="3354098"/>
            <a:ext cx="3034288" cy="871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</a:t>
            </a:r>
            <a:r>
              <a:rPr lang="en-US" b="1" dirty="0">
                <a:solidFill>
                  <a:schemeClr val="tx1"/>
                </a:solidFill>
              </a:rPr>
              <a:t>circle1</a:t>
            </a:r>
            <a:r>
              <a:rPr lang="en-US" dirty="0">
                <a:solidFill>
                  <a:schemeClr val="tx1"/>
                </a:solidFill>
              </a:rPr>
              <a:t>'s </a:t>
            </a:r>
            <a:r>
              <a:rPr lang="en-US" b="1" dirty="0">
                <a:solidFill>
                  <a:schemeClr val="tx1"/>
                </a:solidFill>
              </a:rPr>
              <a:t>in-this?</a:t>
            </a:r>
            <a:r>
              <a:rPr lang="en-US" dirty="0">
                <a:solidFill>
                  <a:schemeClr val="tx1"/>
                </a:solidFill>
              </a:rPr>
              <a:t> method is the one that gets called.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30" name="Straight Arrow Connector 29"/>
          <p:cNvCxnSpPr>
            <a:endCxn id="24" idx="2"/>
          </p:cNvCxnSpPr>
          <p:nvPr/>
        </p:nvCxnSpPr>
        <p:spPr>
          <a:xfrm flipV="1">
            <a:off x="5089137" y="3143249"/>
            <a:ext cx="1628372" cy="21674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1"/>
          </p:cNvCxnSpPr>
          <p:nvPr/>
        </p:nvCxnSpPr>
        <p:spPr>
          <a:xfrm>
            <a:off x="1048987" y="1283950"/>
            <a:ext cx="1046515" cy="2371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09762"/>
          </a:xfrm>
        </p:spPr>
        <p:txBody>
          <a:bodyPr>
            <a:normAutofit fontScale="90000"/>
          </a:bodyPr>
          <a:lstStyle/>
          <a:p>
            <a:r>
              <a:rPr lang="en-US" dirty="0"/>
              <a:t>4. Generalize Similar Methods by Adding Abstract Methods for the Differences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27200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can do the same thing with methods that differ only in small ways.</a:t>
            </a:r>
          </a:p>
          <a:p>
            <a:r>
              <a:rPr lang="en-US" dirty="0"/>
              <a:t>We move the common part of the method into the superclass, and have it refer to the differing parts by calling a method in the subclass.</a:t>
            </a:r>
          </a:p>
          <a:p>
            <a:r>
              <a:rPr lang="en-US" dirty="0"/>
              <a:t>Here's an example.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44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55000" lnSpcReduction="20000"/>
          </a:bodyPr>
          <a:lstStyle/>
          <a:p>
            <a:r>
              <a:rPr lang="en-US" u="sng" dirty="0"/>
              <a:t>In </a:t>
            </a:r>
            <a:r>
              <a:rPr lang="en-US" u="sng" dirty="0" err="1"/>
              <a:t>DraggableWidget</a:t>
            </a:r>
            <a:r>
              <a:rPr lang="en-US" u="sng" dirty="0"/>
              <a:t>%:</a:t>
            </a:r>
          </a:p>
          <a:p>
            <a:r>
              <a:rPr lang="en-US" dirty="0"/>
              <a:t> (abstract add-to-scene)</a:t>
            </a:r>
          </a:p>
          <a:p>
            <a:endParaRPr lang="en-US" dirty="0"/>
          </a:p>
          <a:p>
            <a:r>
              <a:rPr lang="en-US" u="sng" dirty="0"/>
              <a:t>In </a:t>
            </a:r>
            <a:r>
              <a:rPr lang="en-US" u="sng" dirty="0" err="1"/>
              <a:t>SBall</a:t>
            </a:r>
            <a:r>
              <a:rPr lang="en-US" u="sng" dirty="0"/>
              <a:t>%:</a:t>
            </a:r>
          </a:p>
          <a:p>
            <a:r>
              <a:rPr lang="en-US" dirty="0"/>
              <a:t> (define/override (add-to-scene s)</a:t>
            </a:r>
          </a:p>
          <a:p>
            <a:r>
              <a:rPr lang="en-US" dirty="0"/>
              <a:t>   (place-image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(circle radius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(if selected? "solid" "outline")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"red")</a:t>
            </a:r>
          </a:p>
          <a:p>
            <a:r>
              <a:rPr lang="en-US" dirty="0"/>
              <a:t>     x y s))</a:t>
            </a:r>
          </a:p>
          <a:p>
            <a:endParaRPr lang="en-US" dirty="0"/>
          </a:p>
          <a:p>
            <a:r>
              <a:rPr lang="en-US" u="sng" dirty="0"/>
              <a:t>In Square%:</a:t>
            </a:r>
          </a:p>
          <a:p>
            <a:r>
              <a:rPr lang="en-US" dirty="0"/>
              <a:t> (define/override (add-to-scene s)</a:t>
            </a:r>
          </a:p>
          <a:p>
            <a:r>
              <a:rPr lang="en-US" dirty="0"/>
              <a:t>   (place-image</a:t>
            </a:r>
          </a:p>
          <a:p>
            <a:r>
              <a:rPr lang="en-US" dirty="0">
                <a:solidFill>
                  <a:srgbClr val="FF0000"/>
                </a:solidFill>
              </a:rPr>
              <a:t>    (square size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(if selected? "solid" "outline")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"green")</a:t>
            </a:r>
          </a:p>
          <a:p>
            <a:r>
              <a:rPr lang="en-US" dirty="0"/>
              <a:t>     x y s))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959928" y="1417638"/>
            <a:ext cx="3962400" cy="1796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abstract</a:t>
            </a:r>
            <a:r>
              <a:rPr lang="en-US" dirty="0">
                <a:solidFill>
                  <a:schemeClr val="tx1"/>
                </a:solidFill>
              </a:rPr>
              <a:t> creates an abstract method, so that </a:t>
            </a:r>
            <a:r>
              <a:rPr lang="en-US" b="1" dirty="0" err="1">
                <a:solidFill>
                  <a:schemeClr val="tx1"/>
                </a:solidFill>
              </a:rPr>
              <a:t>DraggableWidget</a:t>
            </a:r>
            <a:r>
              <a:rPr lang="en-US" b="1" dirty="0">
                <a:solidFill>
                  <a:schemeClr val="tx1"/>
                </a:solidFill>
              </a:rPr>
              <a:t>%</a:t>
            </a:r>
            <a:r>
              <a:rPr lang="en-US" dirty="0">
                <a:solidFill>
                  <a:schemeClr val="tx1"/>
                </a:solidFill>
              </a:rPr>
              <a:t> will satisfy </a:t>
            </a:r>
            <a:r>
              <a:rPr lang="en-US" b="1" dirty="0" err="1">
                <a:solidFill>
                  <a:schemeClr val="tx1"/>
                </a:solidFill>
              </a:rPr>
              <a:t>SBall</a:t>
            </a:r>
            <a:r>
              <a:rPr lang="en-US" b="1" dirty="0">
                <a:solidFill>
                  <a:schemeClr val="tx1"/>
                </a:solidFill>
              </a:rPr>
              <a:t>&lt;%&gt; 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chemeClr val="tx1"/>
                </a:solidFill>
              </a:rPr>
              <a:t>abstract</a:t>
            </a:r>
            <a:r>
              <a:rPr lang="en-US" dirty="0">
                <a:solidFill>
                  <a:schemeClr val="tx1"/>
                </a:solidFill>
              </a:rPr>
              <a:t> method must be defined by  a </a:t>
            </a:r>
            <a:r>
              <a:rPr lang="en-US" b="1" dirty="0">
                <a:solidFill>
                  <a:schemeClr val="tx1"/>
                </a:solidFill>
              </a:rPr>
              <a:t>define/override</a:t>
            </a:r>
            <a:r>
              <a:rPr lang="en-US" dirty="0">
                <a:solidFill>
                  <a:schemeClr val="tx1"/>
                </a:solidFill>
              </a:rPr>
              <a:t> in every subclass.</a:t>
            </a:r>
          </a:p>
        </p:txBody>
      </p:sp>
    </p:spTree>
    <p:extLst>
      <p:ext uri="{BB962C8B-B14F-4D97-AF65-F5344CB8AC3E}">
        <p14:creationId xmlns:p14="http://schemas.microsoft.com/office/powerpoint/2010/main" val="779329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743"/>
            <a:ext cx="8229600" cy="5442857"/>
          </a:xfrm>
        </p:spPr>
        <p:txBody>
          <a:bodyPr>
            <a:normAutofit fontScale="32500" lnSpcReduction="20000"/>
          </a:bodyPr>
          <a:lstStyle/>
          <a:p>
            <a:endParaRPr lang="en-US" u="sng" dirty="0"/>
          </a:p>
          <a:p>
            <a:r>
              <a:rPr lang="en-US" sz="4500" u="sng" dirty="0"/>
              <a:t>In </a:t>
            </a:r>
            <a:r>
              <a:rPr lang="en-US" sz="4500" u="sng" dirty="0" err="1"/>
              <a:t>DraggableObject</a:t>
            </a:r>
            <a:r>
              <a:rPr lang="en-US" sz="4500" u="sng" dirty="0"/>
              <a:t>%:</a:t>
            </a:r>
          </a:p>
          <a:p>
            <a:r>
              <a:rPr lang="en-US" sz="4500" dirty="0"/>
              <a:t>(define/public (add-to-scene s)</a:t>
            </a:r>
          </a:p>
          <a:p>
            <a:r>
              <a:rPr lang="en-US" sz="4500" dirty="0"/>
              <a:t>   (place-image</a:t>
            </a:r>
          </a:p>
          <a:p>
            <a:r>
              <a:rPr lang="en-US" sz="4500" dirty="0"/>
              <a:t>     </a:t>
            </a:r>
            <a:r>
              <a:rPr lang="en-US" sz="4500" dirty="0">
                <a:solidFill>
                  <a:srgbClr val="FF0000"/>
                </a:solidFill>
              </a:rPr>
              <a:t>(send this get-image)</a:t>
            </a:r>
          </a:p>
          <a:p>
            <a:r>
              <a:rPr lang="en-US" sz="4500" dirty="0"/>
              <a:t>     x y s))</a:t>
            </a:r>
          </a:p>
          <a:p>
            <a:endParaRPr lang="en-US" sz="4500" dirty="0"/>
          </a:p>
          <a:p>
            <a:r>
              <a:rPr lang="en-US" sz="4500" dirty="0"/>
              <a:t> </a:t>
            </a:r>
            <a:r>
              <a:rPr lang="en-US" sz="4500" dirty="0">
                <a:solidFill>
                  <a:srgbClr val="FF0000"/>
                </a:solidFill>
              </a:rPr>
              <a:t>(abstract get-image)</a:t>
            </a:r>
          </a:p>
          <a:p>
            <a:endParaRPr lang="en-US" sz="4500" dirty="0"/>
          </a:p>
          <a:p>
            <a:r>
              <a:rPr lang="en-US" sz="4500" u="sng" dirty="0"/>
              <a:t>In </a:t>
            </a:r>
            <a:r>
              <a:rPr lang="en-US" sz="4500" u="sng" dirty="0" err="1"/>
              <a:t>SBall</a:t>
            </a:r>
            <a:r>
              <a:rPr lang="en-US" sz="4500" u="sng" dirty="0"/>
              <a:t>%:</a:t>
            </a:r>
          </a:p>
          <a:p>
            <a:r>
              <a:rPr lang="en-US" sz="4500" dirty="0"/>
              <a:t>(define/override (get-image)</a:t>
            </a:r>
          </a:p>
          <a:p>
            <a:r>
              <a:rPr lang="en-US" sz="4500" dirty="0"/>
              <a:t>  </a:t>
            </a:r>
            <a:r>
              <a:rPr lang="en-US" sz="4500" dirty="0">
                <a:solidFill>
                  <a:srgbClr val="FF0000"/>
                </a:solidFill>
              </a:rPr>
              <a:t>(circle radius </a:t>
            </a:r>
          </a:p>
          <a:p>
            <a:r>
              <a:rPr lang="en-US" sz="4500" dirty="0">
                <a:solidFill>
                  <a:srgbClr val="FF0000"/>
                </a:solidFill>
              </a:rPr>
              <a:t>          (if selected? "solid" "outline")</a:t>
            </a:r>
          </a:p>
          <a:p>
            <a:r>
              <a:rPr lang="en-US" sz="4500" dirty="0">
                <a:solidFill>
                  <a:srgbClr val="FF0000"/>
                </a:solidFill>
              </a:rPr>
              <a:t>          "red")</a:t>
            </a:r>
            <a:r>
              <a:rPr lang="en-US" sz="4500" dirty="0"/>
              <a:t>)</a:t>
            </a:r>
          </a:p>
          <a:p>
            <a:endParaRPr lang="en-US" sz="4500" dirty="0"/>
          </a:p>
          <a:p>
            <a:r>
              <a:rPr lang="en-US" sz="4500" u="sng" dirty="0"/>
              <a:t>In Square%:</a:t>
            </a:r>
          </a:p>
          <a:p>
            <a:r>
              <a:rPr lang="en-US" sz="4500" dirty="0"/>
              <a:t>(define/override (get-image)</a:t>
            </a:r>
          </a:p>
          <a:p>
            <a:r>
              <a:rPr lang="en-US" sz="4500" dirty="0"/>
              <a:t>  </a:t>
            </a:r>
            <a:r>
              <a:rPr lang="en-US" sz="4500" dirty="0">
                <a:solidFill>
                  <a:srgbClr val="FF0000"/>
                </a:solidFill>
              </a:rPr>
              <a:t>(square size </a:t>
            </a:r>
          </a:p>
          <a:p>
            <a:r>
              <a:rPr lang="en-US" sz="4500" dirty="0">
                <a:solidFill>
                  <a:srgbClr val="FF0000"/>
                </a:solidFill>
              </a:rPr>
              <a:t>         (if selected? "solid" "outline")</a:t>
            </a:r>
          </a:p>
          <a:p>
            <a:r>
              <a:rPr lang="en-US" sz="4500" dirty="0">
                <a:solidFill>
                  <a:srgbClr val="FF0000"/>
                </a:solidFill>
              </a:rPr>
              <a:t>         "green")</a:t>
            </a:r>
            <a:r>
              <a:rPr lang="en-US" sz="45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2109" y="1581397"/>
            <a:ext cx="3837709" cy="1979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add-to-scene</a:t>
            </a:r>
            <a:r>
              <a:rPr lang="en-US" dirty="0">
                <a:solidFill>
                  <a:schemeClr val="tx1"/>
                </a:solidFill>
              </a:rPr>
              <a:t> is now in the superclass.  It uses an abstract method called </a:t>
            </a:r>
            <a:r>
              <a:rPr lang="en-US" b="1" dirty="0">
                <a:solidFill>
                  <a:schemeClr val="tx1"/>
                </a:solidFill>
              </a:rPr>
              <a:t>get-image</a:t>
            </a:r>
            <a:r>
              <a:rPr lang="en-US" dirty="0">
                <a:solidFill>
                  <a:schemeClr val="tx1"/>
                </a:solidFill>
              </a:rPr>
              <a:t> to retrieve the image.  </a:t>
            </a:r>
          </a:p>
          <a:p>
            <a:r>
              <a:rPr lang="en-US" dirty="0">
                <a:solidFill>
                  <a:schemeClr val="tx1"/>
                </a:solidFill>
              </a:rPr>
              <a:t>Each subclass must provide a definition for </a:t>
            </a:r>
            <a:r>
              <a:rPr lang="en-US" b="1" dirty="0">
                <a:solidFill>
                  <a:schemeClr val="tx1"/>
                </a:solidFill>
              </a:rPr>
              <a:t>get-image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6494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is the </a:t>
            </a:r>
            <a:r>
              <a:rPr lang="en-US" i="1" dirty="0">
                <a:solidFill>
                  <a:srgbClr val="FF0000"/>
                </a:solidFill>
              </a:rPr>
              <a:t>Template and Hook </a:t>
            </a:r>
            <a:r>
              <a:rPr lang="en-US" dirty="0"/>
              <a:t>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superclass has incomplete behavior.</a:t>
            </a:r>
          </a:p>
          <a:p>
            <a:pPr lvl="1"/>
            <a:r>
              <a:rPr lang="en-US" dirty="0" err="1"/>
              <a:t>Superclasses</a:t>
            </a:r>
            <a:r>
              <a:rPr lang="en-US" dirty="0"/>
              <a:t> leave </a:t>
            </a:r>
            <a:r>
              <a:rPr lang="en-US" i="1" dirty="0">
                <a:solidFill>
                  <a:srgbClr val="FF0000"/>
                </a:solidFill>
              </a:rPr>
              <a:t>hooks</a:t>
            </a:r>
            <a:r>
              <a:rPr lang="en-US" dirty="0"/>
              <a:t> to be filled in by subclass.</a:t>
            </a:r>
          </a:p>
          <a:p>
            <a:r>
              <a:rPr lang="en-US" dirty="0"/>
              <a:t>Parameterize a superclass by inheritance</a:t>
            </a:r>
          </a:p>
          <a:p>
            <a:r>
              <a:rPr lang="en-US" dirty="0"/>
              <a:t>Subclasses supply methods for  the hooks; these methods are called "at the right time"</a:t>
            </a:r>
          </a:p>
          <a:p>
            <a:r>
              <a:rPr lang="en-US" dirty="0"/>
              <a:t>This is how "frameworks" work.  A framework typically consists of a large set of general-purpose classes that you specialize by </a:t>
            </a:r>
            <a:r>
              <a:rPr lang="en-US" dirty="0" err="1"/>
              <a:t>subclassing</a:t>
            </a:r>
            <a:r>
              <a:rPr lang="en-US" dirty="0"/>
              <a:t>.  Each subclass contains special purpose methods that describe the specialized behavior of objects of that subclass.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98850" y="5737007"/>
            <a:ext cx="5187950" cy="954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/>
              <a:t>big-bang</a:t>
            </a:r>
            <a:r>
              <a:rPr lang="en-US" dirty="0"/>
              <a:t> is sort of like this: you tell it what the hook functions are for each event and it calls each function when the event occurs.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 Recipe for generalizing similar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Turn differing functions into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identical methods into a superclass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different methods into abstract methods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Generalize similar methods by adding abstract methods for the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57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Study the relevant files in the examples folder:</a:t>
            </a:r>
          </a:p>
          <a:p>
            <a:pPr lvl="1"/>
            <a:r>
              <a:rPr lang="en-US" dirty="0"/>
              <a:t>11-1-flashing-balls.rkt</a:t>
            </a:r>
          </a:p>
          <a:p>
            <a:pPr lvl="1"/>
            <a:r>
              <a:rPr lang="en-US" dirty="0"/>
              <a:t>11-2-squares.rkt</a:t>
            </a:r>
          </a:p>
          <a:p>
            <a:pPr lvl="1"/>
            <a:r>
              <a:rPr lang="en-US" dirty="0"/>
              <a:t>11-3-unify-try1.rkt</a:t>
            </a:r>
          </a:p>
          <a:p>
            <a:pPr lvl="1"/>
            <a:r>
              <a:rPr lang="en-US" dirty="0"/>
              <a:t>11-4-turn-differences-into-methods.rkt</a:t>
            </a:r>
          </a:p>
          <a:p>
            <a:pPr lvl="1"/>
            <a:r>
              <a:rPr lang="en-US" dirty="0"/>
              <a:t>11-5-generalize-methods-in-superclass.rkt</a:t>
            </a:r>
          </a:p>
          <a:p>
            <a:pPr lvl="1"/>
            <a:r>
              <a:rPr lang="en-US" dirty="0"/>
              <a:t>11-6-after-review.rkt</a:t>
            </a:r>
          </a:p>
          <a:p>
            <a:pPr lvl="2"/>
            <a:r>
              <a:rPr lang="en-US" dirty="0"/>
              <a:t>Here I’ve cleaned up and produced the file as it might appear after Step 6: Program Review.</a:t>
            </a:r>
          </a:p>
          <a:p>
            <a:pPr lvl="1"/>
            <a:r>
              <a:rPr lang="en-US" dirty="0"/>
              <a:t>11-7-separate-files/</a:t>
            </a:r>
          </a:p>
          <a:p>
            <a:pPr lvl="2"/>
            <a:r>
              <a:rPr lang="en-US" dirty="0"/>
              <a:t>Here I’ve separated the system into several files, with one file per class.  We go from a single 800+ -line file to files of 150 lines or less, each of which is much easier to understand!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1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Dependency Graph for 11-7-separate-files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7592" y="2234283"/>
            <a:ext cx="1345223" cy="756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SBall.rkt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8992" y="4563207"/>
            <a:ext cx="2708031" cy="7561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WidgetFactory.rkt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510204" y="2990422"/>
            <a:ext cx="452804" cy="1572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47596" y="3592148"/>
            <a:ext cx="110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make-ball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43096" y="1971308"/>
            <a:ext cx="3420208" cy="19156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Here’s a piece of the dependency diagram for the system in 11-7.  It shows that </a:t>
            </a:r>
            <a:r>
              <a:rPr lang="en-US" dirty="0" err="1">
                <a:solidFill>
                  <a:schemeClr val="tx1"/>
                </a:solidFill>
              </a:rPr>
              <a:t>WidgetFactory.rkt</a:t>
            </a:r>
            <a:r>
              <a:rPr lang="en-US" dirty="0">
                <a:solidFill>
                  <a:schemeClr val="tx1"/>
                </a:solidFill>
              </a:rPr>
              <a:t> requires </a:t>
            </a:r>
            <a:r>
              <a:rPr lang="en-US" dirty="0" err="1">
                <a:solidFill>
                  <a:schemeClr val="tx1"/>
                </a:solidFill>
              </a:rPr>
              <a:t>SBall.rkt</a:t>
            </a:r>
            <a:r>
              <a:rPr lang="en-US" dirty="0">
                <a:solidFill>
                  <a:schemeClr val="tx1"/>
                </a:solidFill>
              </a:rPr>
              <a:t>, and that </a:t>
            </a:r>
            <a:r>
              <a:rPr lang="en-US" dirty="0" err="1">
                <a:solidFill>
                  <a:schemeClr val="tx1"/>
                </a:solidFill>
              </a:rPr>
              <a:t>SBall.rkt</a:t>
            </a:r>
            <a:r>
              <a:rPr lang="en-US" dirty="0">
                <a:solidFill>
                  <a:schemeClr val="tx1"/>
                </a:solidFill>
              </a:rPr>
              <a:t> provides make-ball to </a:t>
            </a:r>
            <a:r>
              <a:rPr lang="en-US" dirty="0" err="1">
                <a:solidFill>
                  <a:schemeClr val="tx1"/>
                </a:solidFill>
              </a:rPr>
              <a:t>WidgetFactory.rkt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06108" y="4352192"/>
            <a:ext cx="3357196" cy="14595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Exercise: draw the dependency graph for the 9 files in the 11-7 folder.  What structure can you find?</a:t>
            </a:r>
          </a:p>
        </p:txBody>
      </p:sp>
    </p:spTree>
    <p:extLst>
      <p:ext uri="{BB962C8B-B14F-4D97-AF65-F5344CB8AC3E}">
        <p14:creationId xmlns:p14="http://schemas.microsoft.com/office/powerpoint/2010/main" val="2808472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the relevant files in the examples folder:</a:t>
            </a:r>
          </a:p>
          <a:p>
            <a:pPr lvl="1"/>
            <a:r>
              <a:rPr lang="en-US" dirty="0"/>
              <a:t>Do some diffs so you see exactly what changes between one version and the next.</a:t>
            </a:r>
          </a:p>
          <a:p>
            <a:pPr lvl="1"/>
            <a:r>
              <a:rPr lang="en-US" dirty="0"/>
              <a:t>Draw the </a:t>
            </a:r>
            <a:r>
              <a:rPr lang="en-US"/>
              <a:t>dependency graph for the files in 11-7-separate-files.</a:t>
            </a:r>
            <a:endParaRPr lang="en-US" dirty="0"/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2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Real Power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flashing-ball example was a good start, but it didn't illustrate the real power of inheritance.</a:t>
            </a:r>
          </a:p>
          <a:p>
            <a:r>
              <a:rPr lang="en-US" dirty="0"/>
              <a:t>The real power of inheritance is that it enables you to abstract common parts of the </a:t>
            </a:r>
            <a:r>
              <a:rPr lang="en-US" i="1" dirty="0"/>
              <a:t>implementation</a:t>
            </a:r>
            <a:r>
              <a:rPr lang="en-US" dirty="0"/>
              <a:t> of similar classes.</a:t>
            </a:r>
          </a:p>
          <a:p>
            <a:r>
              <a:rPr lang="en-US" dirty="0"/>
              <a:t>Let's try a somewhat more substantial example: 11-2-squares.rkt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4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Square%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(define Square%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SBall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;; the Wall that the square should bounce off of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w)</a:t>
            </a:r>
          </a:p>
          <a:p>
            <a:endParaRPr lang="en-US" dirty="0"/>
          </a:p>
          <a:p>
            <a:r>
              <a:rPr lang="en-US" dirty="0"/>
              <a:t>    ;; initial values of x, y (center of square)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INIT-BALL-X])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[y INIT-BALL-Y])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[speed INIT-BALL-SPEED])</a:t>
            </a:r>
          </a:p>
          <a:p>
            <a:endParaRPr lang="en-US" dirty="0"/>
          </a:p>
          <a:p>
            <a:r>
              <a:rPr lang="en-US" dirty="0"/>
              <a:t>    ; is this selected? Default is false.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[selected? false]) </a:t>
            </a:r>
          </a:p>
          <a:p>
            <a:endParaRPr lang="en-US" dirty="0"/>
          </a:p>
          <a:p>
            <a:r>
              <a:rPr lang="en-US" dirty="0"/>
              <a:t>    ;; if this is selected, the position of</a:t>
            </a:r>
          </a:p>
          <a:p>
            <a:r>
              <a:rPr lang="en-US" dirty="0"/>
              <a:t>    ;; the last button-down event inside this, </a:t>
            </a:r>
          </a:p>
          <a:p>
            <a:r>
              <a:rPr lang="en-US" dirty="0"/>
              <a:t>    ;; relative to the square's center.  </a:t>
            </a:r>
          </a:p>
          <a:p>
            <a:r>
              <a:rPr lang="en-US" dirty="0"/>
              <a:t>    ;; Else any value.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[saved-mx 0] [saved-my 0])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(field [size 40])</a:t>
            </a:r>
          </a:p>
          <a:p>
            <a:r>
              <a:rPr lang="en-US" dirty="0">
                <a:solidFill>
                  <a:srgbClr val="FF0000"/>
                </a:solidFill>
              </a:rPr>
              <a:t>    (field [half-size (/ size 2)])</a:t>
            </a:r>
          </a:p>
          <a:p>
            <a:endParaRPr lang="en-US" dirty="0"/>
          </a:p>
          <a:p>
            <a:r>
              <a:rPr lang="en-US" dirty="0"/>
              <a:t>    ;; register this square with the wall, and use the</a:t>
            </a:r>
          </a:p>
          <a:p>
            <a:r>
              <a:rPr lang="en-US" dirty="0"/>
              <a:t>    ;; result as the initial value of wall-</a:t>
            </a:r>
            <a:r>
              <a:rPr lang="en-US" dirty="0" err="1"/>
              <a:t>pos</a:t>
            </a:r>
            <a:endParaRPr lang="en-US" dirty="0"/>
          </a:p>
          <a:p>
            <a:r>
              <a:rPr lang="en-US" dirty="0"/>
              <a:t>    (field [wall-</a:t>
            </a:r>
            <a:r>
              <a:rPr lang="en-US" dirty="0" err="1"/>
              <a:t>pos</a:t>
            </a:r>
            <a:r>
              <a:rPr lang="en-US" dirty="0"/>
              <a:t> (send w register this)])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    ;; </a:t>
            </a:r>
            <a:r>
              <a:rPr lang="en-US" dirty="0" err="1"/>
              <a:t>Int</a:t>
            </a:r>
            <a:r>
              <a:rPr lang="en-US" dirty="0"/>
              <a:t> -&gt; Void</a:t>
            </a:r>
          </a:p>
          <a:p>
            <a:r>
              <a:rPr lang="en-US" dirty="0"/>
              <a:t>    ;; EFFECT: updates the square's idea of the wall's</a:t>
            </a:r>
          </a:p>
          <a:p>
            <a:r>
              <a:rPr lang="en-US" dirty="0"/>
              <a:t>    ;; position to the given integer.</a:t>
            </a:r>
          </a:p>
          <a:p>
            <a:r>
              <a:rPr lang="en-US" dirty="0"/>
              <a:t>    (define/public (update-wall-</a:t>
            </a:r>
            <a:r>
              <a:rPr lang="en-US" dirty="0" err="1"/>
              <a:t>pos</a:t>
            </a:r>
            <a:r>
              <a:rPr lang="en-US" dirty="0"/>
              <a:t> n)</a:t>
            </a:r>
          </a:p>
          <a:p>
            <a:r>
              <a:rPr lang="en-US" dirty="0"/>
              <a:t>      (set! wall-</a:t>
            </a:r>
            <a:r>
              <a:rPr lang="en-US" dirty="0" err="1"/>
              <a:t>pos</a:t>
            </a:r>
            <a:r>
              <a:rPr lang="en-US" dirty="0"/>
              <a:t> n))</a:t>
            </a:r>
          </a:p>
          <a:p>
            <a:endParaRPr lang="en-US" dirty="0"/>
          </a:p>
          <a:p>
            <a:r>
              <a:rPr lang="en-US" dirty="0"/>
              <a:t>    ;; after-tick : -&gt; Void</a:t>
            </a:r>
          </a:p>
          <a:p>
            <a:r>
              <a:rPr lang="en-US" dirty="0"/>
              <a:t>    ;; EFFECT: updates this square to the state it</a:t>
            </a:r>
          </a:p>
          <a:p>
            <a:r>
              <a:rPr lang="en-US" dirty="0"/>
              <a:t>    ;; should be in after a tick.  </a:t>
            </a:r>
          </a:p>
          <a:p>
            <a:r>
              <a:rPr lang="en-US" dirty="0"/>
              <a:t>    ;; A selected square doesn't move.</a:t>
            </a:r>
          </a:p>
          <a:p>
            <a:endParaRPr lang="en-US" dirty="0"/>
          </a:p>
          <a:p>
            <a:r>
              <a:rPr lang="en-US" dirty="0"/>
              <a:t>    (define/public (after-tick)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this</a:t>
            </a:r>
          </a:p>
          <a:p>
            <a:r>
              <a:rPr lang="en-US" dirty="0"/>
              <a:t>        (let ((x1     (next-x-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  <a:p>
            <a:r>
              <a:rPr lang="en-US" dirty="0"/>
              <a:t>              (speed1 (next-speed)))</a:t>
            </a:r>
          </a:p>
          <a:p>
            <a:r>
              <a:rPr lang="en-US" dirty="0"/>
              <a:t>          (begin</a:t>
            </a:r>
          </a:p>
          <a:p>
            <a:r>
              <a:rPr lang="en-US" dirty="0"/>
              <a:t>            (set! speed speed1)</a:t>
            </a:r>
          </a:p>
          <a:p>
            <a:r>
              <a:rPr lang="en-US" dirty="0"/>
              <a:t>            (set! x x1)))))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RETURNS: position of the square at the next tick</a:t>
            </a:r>
          </a:p>
          <a:p>
            <a:r>
              <a:rPr lang="en-US" dirty="0"/>
              <a:t>    ;; STRATEGY: use the square's cached copy of the</a:t>
            </a:r>
          </a:p>
          <a:p>
            <a:r>
              <a:rPr lang="en-US" dirty="0"/>
              <a:t>    ;;  wall position to set the upper limit of motion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 (next-x-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      (limit-value</a:t>
            </a:r>
          </a:p>
          <a:p>
            <a:r>
              <a:rPr lang="en-US" dirty="0">
                <a:solidFill>
                  <a:srgbClr val="FF0000"/>
                </a:solidFill>
              </a:rPr>
              <a:t>        half-size</a:t>
            </a:r>
          </a:p>
          <a:p>
            <a:r>
              <a:rPr lang="en-US" dirty="0">
                <a:solidFill>
                  <a:srgbClr val="FF0000"/>
                </a:solidFill>
              </a:rPr>
              <a:t>        (+ x speed)</a:t>
            </a:r>
          </a:p>
          <a:p>
            <a:r>
              <a:rPr lang="en-US" dirty="0">
                <a:solidFill>
                  <a:srgbClr val="FF0000"/>
                </a:solidFill>
              </a:rPr>
              <a:t>        (-  wall-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half-size)))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27738" y="5635868"/>
            <a:ext cx="2763716" cy="1002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Square% </a:t>
            </a:r>
            <a:r>
              <a:rPr lang="en-US" sz="1400" dirty="0">
                <a:solidFill>
                  <a:schemeClr val="tx1"/>
                </a:solidFill>
              </a:rPr>
              <a:t>is very similar to </a:t>
            </a:r>
            <a:r>
              <a:rPr lang="en-US" sz="1400" dirty="0" err="1">
                <a:solidFill>
                  <a:schemeClr val="tx1"/>
                </a:solidFill>
              </a:rPr>
              <a:t>SBall</a:t>
            </a:r>
            <a:r>
              <a:rPr lang="en-US" sz="1400" dirty="0">
                <a:solidFill>
                  <a:schemeClr val="tx1"/>
                </a:solidFill>
              </a:rPr>
              <a:t>%. 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I’ve marked the parts that are different in </a:t>
            </a:r>
            <a:r>
              <a:rPr lang="en-US" sz="1400" dirty="0">
                <a:solidFill>
                  <a:srgbClr val="FF0000"/>
                </a:solidFill>
              </a:rPr>
              <a:t>red</a:t>
            </a:r>
            <a:r>
              <a:rPr lang="en-US" sz="1400" dirty="0">
                <a:solidFill>
                  <a:schemeClr val="tx1"/>
                </a:solidFill>
              </a:rPr>
              <a:t>. Everything else is the same.</a:t>
            </a:r>
          </a:p>
        </p:txBody>
      </p:sp>
    </p:spTree>
    <p:extLst>
      <p:ext uri="{BB962C8B-B14F-4D97-AF65-F5344CB8AC3E}">
        <p14:creationId xmlns:p14="http://schemas.microsoft.com/office/powerpoint/2010/main" val="49969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Square% </a:t>
            </a:r>
            <a:r>
              <a:rPr lang="en-US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   ;; Real </a:t>
            </a:r>
            <a:r>
              <a:rPr lang="en-US" dirty="0" err="1"/>
              <a:t>Real</a:t>
            </a:r>
            <a:r>
              <a:rPr lang="en-US" dirty="0"/>
              <a:t> </a:t>
            </a:r>
            <a:r>
              <a:rPr lang="en-US" dirty="0" err="1"/>
              <a:t>Real</a:t>
            </a:r>
            <a:r>
              <a:rPr lang="en-US" dirty="0"/>
              <a:t> -&gt; Real</a:t>
            </a:r>
          </a:p>
          <a:p>
            <a:r>
              <a:rPr lang="en-US" dirty="0"/>
              <a:t>    ;; WHERE: lo &lt;= hi</a:t>
            </a:r>
          </a:p>
          <a:p>
            <a:r>
              <a:rPr lang="en-US" dirty="0"/>
              <a:t>    ;; RETURNS: </a:t>
            </a:r>
            <a:r>
              <a:rPr lang="en-US" dirty="0" err="1"/>
              <a:t>val</a:t>
            </a:r>
            <a:r>
              <a:rPr lang="en-US" dirty="0"/>
              <a:t>, but limited to the range [</a:t>
            </a:r>
            <a:r>
              <a:rPr lang="en-US" dirty="0" err="1"/>
              <a:t>lo,hi</a:t>
            </a:r>
            <a:r>
              <a:rPr lang="en-US" dirty="0"/>
              <a:t>]</a:t>
            </a:r>
          </a:p>
          <a:p>
            <a:r>
              <a:rPr lang="en-US" dirty="0"/>
              <a:t>    (define (limit-value lo </a:t>
            </a:r>
            <a:r>
              <a:rPr lang="en-US" dirty="0" err="1"/>
              <a:t>val</a:t>
            </a:r>
            <a:r>
              <a:rPr lang="en-US" dirty="0"/>
              <a:t> hi)</a:t>
            </a:r>
          </a:p>
          <a:p>
            <a:r>
              <a:rPr lang="en-US" dirty="0"/>
              <a:t>      (max lo (min </a:t>
            </a:r>
            <a:r>
              <a:rPr lang="en-US" dirty="0" err="1"/>
              <a:t>val</a:t>
            </a:r>
            <a:r>
              <a:rPr lang="en-US" dirty="0"/>
              <a:t> hi)))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RETURNS: the velocity of the square at the next</a:t>
            </a:r>
          </a:p>
          <a:p>
            <a:r>
              <a:rPr lang="en-US" dirty="0"/>
              <a:t>    ;;  tick</a:t>
            </a:r>
          </a:p>
          <a:p>
            <a:r>
              <a:rPr lang="en-US" dirty="0"/>
              <a:t>    ;; STRATEGY: if the square will not be at its </a:t>
            </a:r>
          </a:p>
          <a:p>
            <a:r>
              <a:rPr lang="en-US" dirty="0"/>
              <a:t>    ;;  limit, return it unchanged. Otherwise, negate</a:t>
            </a:r>
          </a:p>
          <a:p>
            <a:r>
              <a:rPr lang="en-US" dirty="0"/>
              <a:t>    ;;  the velocity.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 (next-speed)</a:t>
            </a:r>
          </a:p>
          <a:p>
            <a:r>
              <a:rPr lang="en-US" dirty="0">
                <a:solidFill>
                  <a:srgbClr val="FF0000"/>
                </a:solidFill>
              </a:rPr>
              <a:t>      (if</a:t>
            </a:r>
          </a:p>
          <a:p>
            <a:r>
              <a:rPr lang="en-US" dirty="0">
                <a:solidFill>
                  <a:srgbClr val="FF0000"/>
                </a:solidFill>
              </a:rPr>
              <a:t>        (&lt; half-size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(next-x-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(- wall-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half-size))</a:t>
            </a:r>
          </a:p>
          <a:p>
            <a:r>
              <a:rPr lang="en-US" dirty="0">
                <a:solidFill>
                  <a:srgbClr val="FF0000"/>
                </a:solidFill>
              </a:rPr>
              <a:t>        speed</a:t>
            </a:r>
          </a:p>
          <a:p>
            <a:r>
              <a:rPr lang="en-US" dirty="0">
                <a:solidFill>
                  <a:srgbClr val="FF0000"/>
                </a:solidFill>
              </a:rPr>
              <a:t>        (- speed)))</a:t>
            </a:r>
          </a:p>
          <a:p>
            <a:endParaRPr lang="en-US" dirty="0"/>
          </a:p>
          <a:p>
            <a:r>
              <a:rPr lang="en-US" dirty="0"/>
              <a:t>    (define/public (add-to-scene s)</a:t>
            </a:r>
          </a:p>
          <a:p>
            <a:r>
              <a:rPr lang="en-US" dirty="0"/>
              <a:t>      (place-image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(square size </a:t>
            </a:r>
          </a:p>
          <a:p>
            <a:r>
              <a:rPr lang="en-US" dirty="0">
                <a:solidFill>
                  <a:srgbClr val="FF0000"/>
                </a:solidFill>
              </a:rPr>
              <a:t>         (if selected? "solid" "outline")</a:t>
            </a:r>
          </a:p>
          <a:p>
            <a:r>
              <a:rPr lang="en-US" dirty="0">
                <a:solidFill>
                  <a:srgbClr val="FF0000"/>
                </a:solidFill>
              </a:rPr>
              <a:t>         "green")</a:t>
            </a:r>
          </a:p>
          <a:p>
            <a:r>
              <a:rPr lang="en-US" dirty="0"/>
              <a:t>        x y s))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    ; after-button-down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button-down event</a:t>
            </a:r>
          </a:p>
          <a:p>
            <a:r>
              <a:rPr lang="en-US" dirty="0"/>
              <a:t>    ; STRATEGY: Cases on whether the event is in this</a:t>
            </a:r>
          </a:p>
          <a:p>
            <a:r>
              <a:rPr lang="en-US" dirty="0"/>
              <a:t>    (define/public (after-button-down mx my)</a:t>
            </a:r>
          </a:p>
          <a:p>
            <a:r>
              <a:rPr lang="en-US" dirty="0"/>
              <a:t>      (if (in-this? mx my)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selected? true)</a:t>
            </a:r>
          </a:p>
          <a:p>
            <a:r>
              <a:rPr lang="en-US" dirty="0"/>
              <a:t>          (set! saved-mx (- mx x))</a:t>
            </a:r>
          </a:p>
          <a:p>
            <a:r>
              <a:rPr lang="en-US" dirty="0"/>
              <a:t>          (set! saved-my (- my y)))</a:t>
            </a:r>
          </a:p>
          <a:p>
            <a:r>
              <a:rPr lang="en-US" dirty="0"/>
              <a:t>        this))</a:t>
            </a:r>
          </a:p>
          <a:p>
            <a:endParaRPr lang="en-US" dirty="0"/>
          </a:p>
          <a:p>
            <a:r>
              <a:rPr lang="en-US" dirty="0"/>
              <a:t>    ;; in-this? : Integer </a:t>
            </a:r>
            <a:r>
              <a:rPr lang="en-US" dirty="0" err="1"/>
              <a:t>Integer</a:t>
            </a:r>
            <a:r>
              <a:rPr lang="en-US" dirty="0"/>
              <a:t> -&gt; Boolean</a:t>
            </a:r>
          </a:p>
          <a:p>
            <a:r>
              <a:rPr lang="en-US" dirty="0"/>
              <a:t>    ;; GIVEN: a location on the canvas</a:t>
            </a:r>
          </a:p>
          <a:p>
            <a:r>
              <a:rPr lang="en-US" dirty="0"/>
              <a:t>    ;; RETURNS: true </a:t>
            </a:r>
            <a:r>
              <a:rPr lang="en-US" dirty="0" err="1"/>
              <a:t>iff</a:t>
            </a:r>
            <a:r>
              <a:rPr lang="en-US" dirty="0"/>
              <a:t> the location is inside this.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(define (in-this? other-x other-y)</a:t>
            </a:r>
          </a:p>
          <a:p>
            <a:r>
              <a:rPr lang="en-US" dirty="0">
                <a:solidFill>
                  <a:srgbClr val="FF0000"/>
                </a:solidFill>
              </a:rPr>
              <a:t>      (and</a:t>
            </a:r>
          </a:p>
          <a:p>
            <a:r>
              <a:rPr lang="en-US" dirty="0">
                <a:solidFill>
                  <a:srgbClr val="FF0000"/>
                </a:solidFill>
              </a:rPr>
              <a:t>       (&lt;= (- x half-size) other-x (+ x half-size))</a:t>
            </a:r>
          </a:p>
          <a:p>
            <a:r>
              <a:rPr lang="en-US" dirty="0">
                <a:solidFill>
                  <a:srgbClr val="FF0000"/>
                </a:solidFill>
              </a:rPr>
              <a:t>       (&lt;= (- y half-size) other-y (+ y half-size))))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; after-button-up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button-up event</a:t>
            </a:r>
          </a:p>
          <a:p>
            <a:r>
              <a:rPr lang="en-US" dirty="0"/>
              <a:t>    ; STRATEGY: Cases on whether the event is in this</a:t>
            </a:r>
          </a:p>
          <a:p>
            <a:r>
              <a:rPr lang="en-US" dirty="0"/>
              <a:t>    ; If this is selected, then unselect it.</a:t>
            </a:r>
          </a:p>
          <a:p>
            <a:r>
              <a:rPr lang="en-US" dirty="0"/>
              <a:t>    (define/public (after-button-up mx my)</a:t>
            </a:r>
          </a:p>
          <a:p>
            <a:r>
              <a:rPr lang="en-US" dirty="0"/>
              <a:t>      (if (in-this? mx my)</a:t>
            </a:r>
          </a:p>
          <a:p>
            <a:r>
              <a:rPr lang="en-US" dirty="0"/>
              <a:t>        (set! selected? false)</a:t>
            </a:r>
          </a:p>
          <a:p>
            <a:r>
              <a:rPr lang="en-US" dirty="0"/>
              <a:t>        this))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9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Square% </a:t>
            </a:r>
            <a:r>
              <a:rPr lang="en-US" dirty="0"/>
              <a:t>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   ; after-drag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drag event</a:t>
            </a:r>
          </a:p>
          <a:p>
            <a:r>
              <a:rPr lang="en-US" dirty="0"/>
              <a:t>    ; STRATEGY: Cases on whether the square is</a:t>
            </a:r>
          </a:p>
          <a:p>
            <a:r>
              <a:rPr lang="en-US" dirty="0"/>
              <a:t>    ;  selected. If it is selected, move it so that the</a:t>
            </a:r>
          </a:p>
          <a:p>
            <a:r>
              <a:rPr lang="en-US" dirty="0"/>
              <a:t>    ;  vector from the center to the drag event is</a:t>
            </a:r>
          </a:p>
          <a:p>
            <a:r>
              <a:rPr lang="en-US" dirty="0"/>
              <a:t>    ;  equal to (mx, my)</a:t>
            </a:r>
          </a:p>
          <a:p>
            <a:r>
              <a:rPr lang="en-US" dirty="0"/>
              <a:t>    (define/public (after-drag mx my)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x (- mx saved-mx))</a:t>
            </a:r>
          </a:p>
          <a:p>
            <a:r>
              <a:rPr lang="en-US" dirty="0"/>
              <a:t>          (set! y (- my saved-my)))</a:t>
            </a:r>
          </a:p>
          <a:p>
            <a:r>
              <a:rPr lang="en-US" dirty="0"/>
              <a:t>        this))   </a:t>
            </a:r>
          </a:p>
          <a:p>
            <a:endParaRPr lang="en-US" dirty="0"/>
          </a:p>
          <a:p>
            <a:r>
              <a:rPr lang="en-US" dirty="0"/>
              <a:t>    ;; the square ignores key events</a:t>
            </a:r>
          </a:p>
          <a:p>
            <a:r>
              <a:rPr lang="en-US" dirty="0"/>
              <a:t>    ;; returns a nonsense value</a:t>
            </a:r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 23)</a:t>
            </a:r>
          </a:p>
          <a:p>
            <a:endParaRPr lang="en-US" dirty="0"/>
          </a:p>
          <a:p>
            <a:r>
              <a:rPr lang="en-US" dirty="0"/>
              <a:t>    (define/public (</a:t>
            </a:r>
            <a:r>
              <a:rPr lang="en-US" dirty="0" err="1"/>
              <a:t>for-test:x</a:t>
            </a:r>
            <a:r>
              <a:rPr lang="en-US" dirty="0"/>
              <a:t>)          x)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for-test:speed</a:t>
            </a:r>
            <a:r>
              <a:rPr lang="en-US" dirty="0"/>
              <a:t>)      speed)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for-test:wall-pos</a:t>
            </a:r>
            <a:r>
              <a:rPr lang="en-US" dirty="0"/>
              <a:t>)   wall-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for-test:next-speed</a:t>
            </a:r>
            <a:r>
              <a:rPr lang="en-US" dirty="0"/>
              <a:t>) (next-speed))</a:t>
            </a:r>
          </a:p>
          <a:p>
            <a:r>
              <a:rPr lang="en-US" dirty="0"/>
              <a:t>    (define/public (</a:t>
            </a:r>
            <a:r>
              <a:rPr lang="en-US" dirty="0" err="1"/>
              <a:t>for-test:next-x</a:t>
            </a:r>
            <a:r>
              <a:rPr lang="en-US" dirty="0"/>
              <a:t>)     (next-x-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4572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Can we unify the common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/>
              <a:t>Looking at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Square%</a:t>
            </a:r>
            <a:r>
              <a:rPr lang="en-US" dirty="0"/>
              <a:t> and </a:t>
            </a:r>
            <a:r>
              <a:rPr lang="en-US" dirty="0" err="1"/>
              <a:t>SBall</a:t>
            </a:r>
            <a:r>
              <a:rPr lang="en-US" dirty="0"/>
              <a:t>%, we see that many of the method definitions have a lot in common.  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Let's try to move the common parts into a new class, which we'll call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DraggableWidget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Then we'll have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Square%</a:t>
            </a:r>
            <a:r>
              <a:rPr lang="en-US" dirty="0"/>
              <a:t> and </a:t>
            </a:r>
            <a:r>
              <a:rPr lang="en-US" b="1" dirty="0" err="1"/>
              <a:t>SBall</a:t>
            </a:r>
            <a:r>
              <a:rPr lang="en-US" dirty="0"/>
              <a:t>% both inherit from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DraggableWidget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Let's see what happens: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6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the methods that are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turn these into </a:t>
            </a:r>
            <a:r>
              <a:rPr lang="en-US" i="1" dirty="0">
                <a:solidFill>
                  <a:srgbClr val="FF0000"/>
                </a:solidFill>
              </a:rPr>
              <a:t>abstract methods</a:t>
            </a:r>
            <a:r>
              <a:rPr lang="en-US" dirty="0"/>
              <a:t>.</a:t>
            </a:r>
          </a:p>
          <a:p>
            <a:r>
              <a:rPr lang="en-US" dirty="0"/>
              <a:t>An abstract method is a method that is not defined in the superclass, but must be defined in any subclass that will have objects.</a:t>
            </a:r>
          </a:p>
          <a:p>
            <a:r>
              <a:rPr lang="en-US" dirty="0"/>
              <a:t>For example, we write </a:t>
            </a:r>
            <a:r>
              <a:rPr lang="en-US" b="1" dirty="0"/>
              <a:t>(abstract add-to-scene)</a:t>
            </a:r>
            <a:r>
              <a:rPr lang="en-US" dirty="0"/>
              <a:t>.</a:t>
            </a:r>
          </a:p>
          <a:p>
            <a:r>
              <a:rPr lang="en-US" dirty="0"/>
              <a:t>This declares add-to-scene to be an abstract method.</a:t>
            </a:r>
          </a:p>
          <a:p>
            <a:pPr lvl="1"/>
            <a:r>
              <a:rPr lang="en-US" dirty="0"/>
              <a:t>To </a:t>
            </a:r>
            <a:r>
              <a:rPr lang="en-US" i="1" dirty="0"/>
              <a:t>declare</a:t>
            </a:r>
            <a:r>
              <a:rPr lang="en-US" dirty="0"/>
              <a:t> a name means to introduce a name so that it can be referred to in the code, but to leave the definition until later</a:t>
            </a:r>
          </a:p>
          <a:p>
            <a:pPr lvl="1"/>
            <a:r>
              <a:rPr lang="en-US" dirty="0"/>
              <a:t>In this case, the definition will be supplied by the subclass.</a:t>
            </a:r>
          </a:p>
          <a:p>
            <a:r>
              <a:rPr lang="en-US" dirty="0"/>
              <a:t>Let's look at the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2067" y="5643563"/>
            <a:ext cx="3683000" cy="9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 sometimes call abstract methods "hooks" because they act like hooks on which we can hang code in the subclass.</a:t>
            </a:r>
          </a:p>
        </p:txBody>
      </p:sp>
    </p:spTree>
    <p:extLst>
      <p:ext uri="{BB962C8B-B14F-4D97-AF65-F5344CB8AC3E}">
        <p14:creationId xmlns:p14="http://schemas.microsoft.com/office/powerpoint/2010/main" val="25788693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d465a234ef5b7f5f1444e2252fe09067b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11353</TotalTime>
  <Words>5114</Words>
  <Application>Microsoft Office PowerPoint</Application>
  <PresentationFormat>On-screen Show (4:3)</PresentationFormat>
  <Paragraphs>795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Helvetica Neue</vt:lpstr>
      <vt:lpstr>1_Office Theme</vt:lpstr>
      <vt:lpstr>Using Inheritance to Share Implementations</vt:lpstr>
      <vt:lpstr>Key Points for Lesson 11.2</vt:lpstr>
      <vt:lpstr>Key Points for Lesson 11.2</vt:lpstr>
      <vt:lpstr>The Real Power of Inheritance</vt:lpstr>
      <vt:lpstr>Square%</vt:lpstr>
      <vt:lpstr>Square% (2)</vt:lpstr>
      <vt:lpstr>Square% (3)</vt:lpstr>
      <vt:lpstr>Can we unify the common code?</vt:lpstr>
      <vt:lpstr>What about the methods that are different?</vt:lpstr>
      <vt:lpstr>DraggableWidget% (1)</vt:lpstr>
      <vt:lpstr>DraggableWidget% (2)</vt:lpstr>
      <vt:lpstr>DraggableWidget% (3)</vt:lpstr>
      <vt:lpstr>But look what happens when we try to run this!</vt:lpstr>
      <vt:lpstr>Remember the story about inheritance and this</vt:lpstr>
      <vt:lpstr>PowerPoint Presentation</vt:lpstr>
      <vt:lpstr>Solution:</vt:lpstr>
      <vt:lpstr>The fix for next-x-pos</vt:lpstr>
      <vt:lpstr>We document this by adding a new interface</vt:lpstr>
      <vt:lpstr>What we have accomplished so far </vt:lpstr>
      <vt:lpstr>New SBall% class</vt:lpstr>
      <vt:lpstr>The Process in Pictures</vt:lpstr>
      <vt:lpstr>PowerPoint Presentation</vt:lpstr>
      <vt:lpstr>Step 1: Turn differing functions into methods</vt:lpstr>
      <vt:lpstr>Step 2: Move Common Methods into a Superclass</vt:lpstr>
      <vt:lpstr>Step 3: Make different methods into abstract methods</vt:lpstr>
      <vt:lpstr>Specialization in 11-4-turn-differences-into-methods.rkt</vt:lpstr>
      <vt:lpstr>PowerPoint Presentation</vt:lpstr>
      <vt:lpstr>What this accomplishes</vt:lpstr>
      <vt:lpstr>Subclassing in Action</vt:lpstr>
      <vt:lpstr>PowerPoint Presentation</vt:lpstr>
      <vt:lpstr>PowerPoint Presentation</vt:lpstr>
      <vt:lpstr>4. Generalize Similar Methods by Adding Abstract Methods for the Differences</vt:lpstr>
      <vt:lpstr>Before:</vt:lpstr>
      <vt:lpstr>After:</vt:lpstr>
      <vt:lpstr>This is the Template and Hook pattern</vt:lpstr>
      <vt:lpstr>Summary: Recipe for generalizing similar classes</vt:lpstr>
      <vt:lpstr>Summary of the Files</vt:lpstr>
      <vt:lpstr>Dependency Graph for 11-7-separate-files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329</cp:revision>
  <dcterms:created xsi:type="dcterms:W3CDTF">2006-08-16T00:00:00Z</dcterms:created>
  <dcterms:modified xsi:type="dcterms:W3CDTF">2016-11-17T19:02:29Z</dcterms:modified>
</cp:coreProperties>
</file>