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94" r:id="rId3"/>
    <p:sldId id="295" r:id="rId4"/>
    <p:sldId id="269" r:id="rId5"/>
    <p:sldId id="270" r:id="rId6"/>
    <p:sldId id="265" r:id="rId7"/>
    <p:sldId id="275" r:id="rId8"/>
    <p:sldId id="267" r:id="rId9"/>
    <p:sldId id="271" r:id="rId10"/>
    <p:sldId id="266" r:id="rId11"/>
    <p:sldId id="276" r:id="rId12"/>
    <p:sldId id="277" r:id="rId13"/>
    <p:sldId id="272" r:id="rId14"/>
    <p:sldId id="273" r:id="rId15"/>
    <p:sldId id="278" r:id="rId16"/>
    <p:sldId id="260" r:id="rId17"/>
    <p:sldId id="261" r:id="rId18"/>
    <p:sldId id="279" r:id="rId19"/>
    <p:sldId id="296" r:id="rId20"/>
    <p:sldId id="293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4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79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474" y="96"/>
      </p:cViewPr>
      <p:guideLst>
        <p:guide orient="horz" pos="1200"/>
        <p:guide pos="49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6" d="100"/>
        <a:sy n="136" d="100"/>
      </p:scale>
      <p:origin x="0" y="-5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0FB3-D950-44D8-9E9B-770B8017B79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FE6-4479-4536-8B04-082A6E9C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6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49FE6-4479-4536-8B04-082A6E9CD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1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Model-View-Controller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11.3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Instead: MVC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 simulation into:</a:t>
            </a:r>
          </a:p>
          <a:p>
            <a:pPr lvl="1"/>
            <a:r>
              <a:rPr lang="en-US" dirty="0"/>
              <a:t>Model: the part that actually simulates the system in question</a:t>
            </a:r>
          </a:p>
          <a:p>
            <a:pPr lvl="1"/>
            <a:r>
              <a:rPr lang="en-US" dirty="0"/>
              <a:t>View: the part that displays the state of the system</a:t>
            </a:r>
          </a:p>
          <a:p>
            <a:pPr lvl="1"/>
            <a:r>
              <a:rPr lang="en-US" dirty="0"/>
              <a:t>Controller: the part that takes user input and transmits it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Imagine we have a particle (a point mass), bouncing in a one-dimensional space of some fixed size.</a:t>
            </a:r>
          </a:p>
          <a:p>
            <a:r>
              <a:rPr lang="en-US" dirty="0"/>
              <a:t>It’s a point mass, so we can’t see it, but we have sensors that measure its position and velocity.</a:t>
            </a:r>
          </a:p>
          <a:p>
            <a:r>
              <a:rPr lang="en-US" dirty="0"/>
              <a:t>We also have controllers that control its position and velocity (separately).</a:t>
            </a:r>
          </a:p>
          <a:p>
            <a:r>
              <a:rPr lang="en-US" dirty="0"/>
              <a:t>“p” adds a position controller, “v” adds a velocity controller.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11-3-mvc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6413" y="1600200"/>
            <a:ext cx="559117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Views and Controllers are often tightly linked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many examples, Views and Controllers are tightly linked</a:t>
            </a:r>
          </a:p>
          <a:p>
            <a:pPr lvl="1"/>
            <a:r>
              <a:rPr lang="en-US" dirty="0"/>
              <a:t>mouse or keyboard input is interpreted relative to screen position &amp; the viewer that's running at that screen position. </a:t>
            </a:r>
          </a:p>
          <a:p>
            <a:r>
              <a:rPr lang="en-US" dirty="0"/>
              <a:t>So we'll treat them together and call them controllers.</a:t>
            </a:r>
          </a:p>
          <a:p>
            <a:r>
              <a:rPr lang="en-US" dirty="0"/>
              <a:t>Note: with other input devices, controllers and viewers may be entirely separate:</a:t>
            </a:r>
          </a:p>
          <a:p>
            <a:pPr lvl="1"/>
            <a:r>
              <a:rPr lang="en-US" dirty="0"/>
              <a:t>E.g. a flight simulator with a joystick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and Controllers are weakly linked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controller is linked to a single model</a:t>
            </a:r>
          </a:p>
          <a:p>
            <a:r>
              <a:rPr lang="en-US" dirty="0"/>
              <a:t>A model may be linked to many controllers</a:t>
            </a:r>
          </a:p>
          <a:p>
            <a:r>
              <a:rPr lang="en-US" dirty="0"/>
              <a:t>Set of controllers may change dynamically.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Use publish-subscribe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publishes changes in its state to the subscribed controllers.</a:t>
            </a:r>
          </a:p>
          <a:p>
            <a:r>
              <a:rPr lang="en-US" dirty="0"/>
              <a:t>Each controller responds to its mouse and keyboard inputs by sending commands to the model.</a:t>
            </a:r>
          </a:p>
          <a:p>
            <a:r>
              <a:rPr lang="en-US" dirty="0"/>
              <a:t>Model changes its state in response to commands it receives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1447800"/>
            <a:ext cx="914400" cy="9144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14400" y="3886200"/>
            <a:ext cx="7620000" cy="914400"/>
            <a:chOff x="914400" y="3886200"/>
            <a:chExt cx="7620000" cy="914400"/>
          </a:xfrm>
        </p:grpSpPr>
        <p:sp>
          <p:nvSpPr>
            <p:cNvPr id="3" name="Rectangle 2"/>
            <p:cNvSpPr/>
            <p:nvPr/>
          </p:nvSpPr>
          <p:spPr>
            <a:xfrm>
              <a:off x="9144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0226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2390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308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1257300" y="3124200"/>
            <a:ext cx="6967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4724400" y="23622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" idx="0"/>
          </p:cNvCxnSpPr>
          <p:nvPr/>
        </p:nvCxnSpPr>
        <p:spPr>
          <a:xfrm>
            <a:off x="1562100" y="31242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0"/>
          </p:cNvCxnSpPr>
          <p:nvPr/>
        </p:nvCxnSpPr>
        <p:spPr>
          <a:xfrm flipH="1">
            <a:off x="3670300" y="3124200"/>
            <a:ext cx="635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5776913" y="3124200"/>
            <a:ext cx="1587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7886700" y="31242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model, many controllers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78500" y="2062480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publishes changes</a:t>
            </a:r>
          </a:p>
        </p:txBody>
      </p:sp>
      <p:sp>
        <p:nvSpPr>
          <p:cNvPr id="44" name="Freeform 43"/>
          <p:cNvSpPr/>
          <p:nvPr/>
        </p:nvSpPr>
        <p:spPr>
          <a:xfrm>
            <a:off x="4785360" y="2255520"/>
            <a:ext cx="965200" cy="640080"/>
          </a:xfrm>
          <a:custGeom>
            <a:avLst/>
            <a:gdLst>
              <a:gd name="connsiteX0" fmla="*/ 965200 w 965200"/>
              <a:gd name="connsiteY0" fmla="*/ 0 h 640080"/>
              <a:gd name="connsiteX1" fmla="*/ 650240 w 965200"/>
              <a:gd name="connsiteY1" fmla="*/ 162560 h 640080"/>
              <a:gd name="connsiteX2" fmla="*/ 538480 w 965200"/>
              <a:gd name="connsiteY2" fmla="*/ 467360 h 640080"/>
              <a:gd name="connsiteX3" fmla="*/ 0 w 965200"/>
              <a:gd name="connsiteY3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200" h="640080">
                <a:moveTo>
                  <a:pt x="965200" y="0"/>
                </a:moveTo>
                <a:cubicBezTo>
                  <a:pt x="843280" y="42333"/>
                  <a:pt x="721360" y="84667"/>
                  <a:pt x="650240" y="162560"/>
                </a:cubicBezTo>
                <a:cubicBezTo>
                  <a:pt x="579120" y="240453"/>
                  <a:pt x="646853" y="387773"/>
                  <a:pt x="538480" y="467360"/>
                </a:cubicBezTo>
                <a:cubicBezTo>
                  <a:pt x="430107" y="546947"/>
                  <a:pt x="215053" y="593513"/>
                  <a:pt x="0" y="640080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36640" y="5588000"/>
            <a:ext cx="287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 listen for changes</a:t>
            </a:r>
          </a:p>
        </p:txBody>
      </p:sp>
      <p:sp>
        <p:nvSpPr>
          <p:cNvPr id="46" name="Freeform 45"/>
          <p:cNvSpPr/>
          <p:nvPr/>
        </p:nvSpPr>
        <p:spPr>
          <a:xfrm>
            <a:off x="5902960" y="3219027"/>
            <a:ext cx="1358053" cy="2368973"/>
          </a:xfrm>
          <a:custGeom>
            <a:avLst/>
            <a:gdLst>
              <a:gd name="connsiteX0" fmla="*/ 1137920 w 1358053"/>
              <a:gd name="connsiteY0" fmla="*/ 2368973 h 2368973"/>
              <a:gd name="connsiteX1" fmla="*/ 1168400 w 1358053"/>
              <a:gd name="connsiteY1" fmla="*/ 347133 h 2368973"/>
              <a:gd name="connsiteX2" fmla="*/ 0 w 1358053"/>
              <a:gd name="connsiteY2" fmla="*/ 286173 h 236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053" h="2368973">
                <a:moveTo>
                  <a:pt x="1137920" y="2368973"/>
                </a:moveTo>
                <a:cubicBezTo>
                  <a:pt x="1247986" y="1531619"/>
                  <a:pt x="1358053" y="694266"/>
                  <a:pt x="1168400" y="347133"/>
                </a:cubicBezTo>
                <a:cubicBezTo>
                  <a:pt x="978747" y="0"/>
                  <a:pt x="489373" y="143086"/>
                  <a:pt x="0" y="286173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Feedback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2872" y="1966035"/>
            <a:ext cx="7678255" cy="3466122"/>
            <a:chOff x="587830" y="1447800"/>
            <a:chExt cx="7678255" cy="3466122"/>
          </a:xfrm>
        </p:grpSpPr>
        <p:sp>
          <p:nvSpPr>
            <p:cNvPr id="2" name="Rectangle 1"/>
            <p:cNvSpPr/>
            <p:nvPr/>
          </p:nvSpPr>
          <p:spPr>
            <a:xfrm>
              <a:off x="4267200" y="1447800"/>
              <a:ext cx="914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022600" y="3886200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22600" y="3124200"/>
              <a:ext cx="23984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" idx="2"/>
            </p:cNvCxnSpPr>
            <p:nvPr/>
          </p:nvCxnSpPr>
          <p:spPr>
            <a:xfrm>
              <a:off x="4724400" y="2362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4" idx="0"/>
            </p:cNvCxnSpPr>
            <p:nvPr/>
          </p:nvCxnSpPr>
          <p:spPr>
            <a:xfrm flipH="1">
              <a:off x="3670300" y="3124200"/>
              <a:ext cx="635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20686" y="3124200"/>
              <a:ext cx="391595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53420" y="3329764"/>
              <a:ext cx="27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controller receives changes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460171" y="4256314"/>
              <a:ext cx="562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460171" y="4452257"/>
              <a:ext cx="562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60171" y="4648200"/>
              <a:ext cx="562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7830" y="3990592"/>
              <a:ext cx="21444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controller receives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input from mouse, keyboard, etc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93174" y="2526268"/>
              <a:ext cx="253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model publishes changes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53261" y="4001869"/>
              <a:ext cx="21137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controller sends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commands to model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73188" y="1580809"/>
              <a:ext cx="2092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model responds to commands, maybe changing its state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4313583" y="1868186"/>
              <a:ext cx="1743123" cy="2518205"/>
            </a:xfrm>
            <a:custGeom>
              <a:avLst/>
              <a:gdLst>
                <a:gd name="connsiteX0" fmla="*/ 0 w 1795010"/>
                <a:gd name="connsiteY0" fmla="*/ 2468832 h 2584729"/>
                <a:gd name="connsiteX1" fmla="*/ 1063487 w 1795010"/>
                <a:gd name="connsiteY1" fmla="*/ 2448954 h 2584729"/>
                <a:gd name="connsiteX2" fmla="*/ 1510747 w 1795010"/>
                <a:gd name="connsiteY2" fmla="*/ 1107171 h 2584729"/>
                <a:gd name="connsiteX3" fmla="*/ 1769165 w 1795010"/>
                <a:gd name="connsiteY3" fmla="*/ 103319 h 2584729"/>
                <a:gd name="connsiteX4" fmla="*/ 874643 w 1795010"/>
                <a:gd name="connsiteY4" fmla="*/ 83441 h 2584729"/>
                <a:gd name="connsiteX0" fmla="*/ 0 w 1859605"/>
                <a:gd name="connsiteY0" fmla="*/ 2471560 h 2584721"/>
                <a:gd name="connsiteX1" fmla="*/ 1063487 w 1859605"/>
                <a:gd name="connsiteY1" fmla="*/ 2451682 h 2584721"/>
                <a:gd name="connsiteX2" fmla="*/ 1749286 w 1859605"/>
                <a:gd name="connsiteY2" fmla="*/ 1149656 h 2584721"/>
                <a:gd name="connsiteX3" fmla="*/ 1769165 w 1859605"/>
                <a:gd name="connsiteY3" fmla="*/ 106047 h 2584721"/>
                <a:gd name="connsiteX4" fmla="*/ 874643 w 1859605"/>
                <a:gd name="connsiteY4" fmla="*/ 86169 h 2584721"/>
                <a:gd name="connsiteX0" fmla="*/ 0 w 1835231"/>
                <a:gd name="connsiteY0" fmla="*/ 2471560 h 2564248"/>
                <a:gd name="connsiteX1" fmla="*/ 1063487 w 1835231"/>
                <a:gd name="connsiteY1" fmla="*/ 2451682 h 2564248"/>
                <a:gd name="connsiteX2" fmla="*/ 1673086 w 1835231"/>
                <a:gd name="connsiteY2" fmla="*/ 1454456 h 2564248"/>
                <a:gd name="connsiteX3" fmla="*/ 1769165 w 1835231"/>
                <a:gd name="connsiteY3" fmla="*/ 106047 h 2564248"/>
                <a:gd name="connsiteX4" fmla="*/ 874643 w 1835231"/>
                <a:gd name="connsiteY4" fmla="*/ 86169 h 2564248"/>
                <a:gd name="connsiteX0" fmla="*/ 0 w 1714082"/>
                <a:gd name="connsiteY0" fmla="*/ 2418238 h 2510926"/>
                <a:gd name="connsiteX1" fmla="*/ 1063487 w 1714082"/>
                <a:gd name="connsiteY1" fmla="*/ 2398360 h 2510926"/>
                <a:gd name="connsiteX2" fmla="*/ 1673086 w 1714082"/>
                <a:gd name="connsiteY2" fmla="*/ 1401134 h 2510926"/>
                <a:gd name="connsiteX3" fmla="*/ 1563425 w 1714082"/>
                <a:gd name="connsiteY3" fmla="*/ 189885 h 2510926"/>
                <a:gd name="connsiteX4" fmla="*/ 874643 w 1714082"/>
                <a:gd name="connsiteY4" fmla="*/ 32847 h 2510926"/>
                <a:gd name="connsiteX0" fmla="*/ 0 w 1743123"/>
                <a:gd name="connsiteY0" fmla="*/ 2425517 h 2518205"/>
                <a:gd name="connsiteX1" fmla="*/ 1063487 w 1743123"/>
                <a:gd name="connsiteY1" fmla="*/ 2405639 h 2518205"/>
                <a:gd name="connsiteX2" fmla="*/ 1673086 w 1743123"/>
                <a:gd name="connsiteY2" fmla="*/ 1408413 h 2518205"/>
                <a:gd name="connsiteX3" fmla="*/ 1632005 w 1743123"/>
                <a:gd name="connsiteY3" fmla="*/ 166684 h 2518205"/>
                <a:gd name="connsiteX4" fmla="*/ 874643 w 1743123"/>
                <a:gd name="connsiteY4" fmla="*/ 40126 h 251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123" h="2518205">
                  <a:moveTo>
                    <a:pt x="0" y="2425517"/>
                  </a:moveTo>
                  <a:cubicBezTo>
                    <a:pt x="405848" y="2529049"/>
                    <a:pt x="784639" y="2575156"/>
                    <a:pt x="1063487" y="2405639"/>
                  </a:cubicBezTo>
                  <a:cubicBezTo>
                    <a:pt x="1342335" y="2236122"/>
                    <a:pt x="1578333" y="1781572"/>
                    <a:pt x="1673086" y="1408413"/>
                  </a:cubicBezTo>
                  <a:cubicBezTo>
                    <a:pt x="1767839" y="1035254"/>
                    <a:pt x="1777779" y="343932"/>
                    <a:pt x="1632005" y="166684"/>
                  </a:cubicBezTo>
                  <a:cubicBezTo>
                    <a:pt x="1486231" y="-10564"/>
                    <a:pt x="1268895" y="-35246"/>
                    <a:pt x="874643" y="4012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3-tier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689" y="3274116"/>
            <a:ext cx="1295400" cy="9144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World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2848" y="2201767"/>
            <a:ext cx="1295400" cy="3198916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627783" y="2194719"/>
            <a:ext cx="1295400" cy="3198916"/>
            <a:chOff x="3627783" y="2194719"/>
            <a:chExt cx="1295400" cy="3198916"/>
          </a:xfrm>
        </p:grpSpPr>
        <p:sp>
          <p:nvSpPr>
            <p:cNvPr id="4" name="Rectangle 3"/>
            <p:cNvSpPr/>
            <p:nvPr/>
          </p:nvSpPr>
          <p:spPr>
            <a:xfrm>
              <a:off x="3627783" y="3336977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7783" y="4479235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7783" y="2194719"/>
              <a:ext cx="1295400" cy="9144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07943" y="1818358"/>
            <a:ext cx="1927715" cy="5070419"/>
            <a:chOff x="4958960" y="1578386"/>
            <a:chExt cx="1927715" cy="5070419"/>
          </a:xfrm>
        </p:grpSpPr>
        <p:sp>
          <p:nvSpPr>
            <p:cNvPr id="11" name="TextBox 10"/>
            <p:cNvSpPr txBox="1"/>
            <p:nvPr/>
          </p:nvSpPr>
          <p:spPr>
            <a:xfrm>
              <a:off x="4958960" y="5694698"/>
              <a:ext cx="19277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World sends external events to the controllers using Widget&lt;%&gt; interface</a:t>
              </a:r>
            </a:p>
          </p:txBody>
        </p:sp>
        <p:sp>
          <p:nvSpPr>
            <p:cNvPr id="12" name="Wave 11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  <a:endCxn id="12" idx="3"/>
            </p:cNvCxnSpPr>
            <p:nvPr/>
          </p:nvCxnSpPr>
          <p:spPr>
            <a:xfrm flipV="1">
              <a:off x="5922818" y="5404304"/>
              <a:ext cx="3003" cy="29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91351" y="1650509"/>
            <a:ext cx="1927715" cy="2331775"/>
            <a:chOff x="4958960" y="1578386"/>
            <a:chExt cx="1927715" cy="5426370"/>
          </a:xfrm>
        </p:grpSpPr>
        <p:sp>
          <p:nvSpPr>
            <p:cNvPr id="15" name="TextBox 14"/>
            <p:cNvSpPr txBox="1"/>
            <p:nvPr/>
          </p:nvSpPr>
          <p:spPr>
            <a:xfrm>
              <a:off x="4958960" y="5694698"/>
              <a:ext cx="1927715" cy="131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Controllers control the model using Model&lt;%&gt; interface</a:t>
              </a:r>
            </a:p>
          </p:txBody>
        </p:sp>
        <p:sp>
          <p:nvSpPr>
            <p:cNvPr id="16" name="Wave 15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0"/>
              <a:endCxn id="16" idx="3"/>
            </p:cNvCxnSpPr>
            <p:nvPr/>
          </p:nvCxnSpPr>
          <p:spPr>
            <a:xfrm flipV="1">
              <a:off x="5922818" y="5404304"/>
              <a:ext cx="3003" cy="29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694354" y="4199529"/>
            <a:ext cx="1927715" cy="2507492"/>
            <a:chOff x="4958960" y="1578386"/>
            <a:chExt cx="1927715" cy="5835289"/>
          </a:xfrm>
        </p:grpSpPr>
        <p:sp>
          <p:nvSpPr>
            <p:cNvPr id="20" name="TextBox 19"/>
            <p:cNvSpPr txBox="1"/>
            <p:nvPr/>
          </p:nvSpPr>
          <p:spPr>
            <a:xfrm>
              <a:off x="4958960" y="5694699"/>
              <a:ext cx="1927715" cy="1718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Model reports to the controllers using Controller&lt;%&gt; interface</a:t>
              </a:r>
            </a:p>
          </p:txBody>
        </p:sp>
        <p:sp>
          <p:nvSpPr>
            <p:cNvPr id="21" name="Wave 20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0"/>
              <a:endCxn id="21" idx="3"/>
            </p:cNvCxnSpPr>
            <p:nvPr/>
          </p:nvCxnSpPr>
          <p:spPr>
            <a:xfrm flipV="1">
              <a:off x="5922818" y="5404305"/>
              <a:ext cx="3003" cy="29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ight Arrow 22"/>
          <p:cNvSpPr/>
          <p:nvPr/>
        </p:nvSpPr>
        <p:spPr>
          <a:xfrm>
            <a:off x="5218044" y="2296425"/>
            <a:ext cx="1010478" cy="3554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5218044" y="4753501"/>
            <a:ext cx="1010478" cy="3554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466561" y="3523063"/>
            <a:ext cx="1010478" cy="35549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example, in detail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go through each of the files</a:t>
            </a:r>
          </a:p>
          <a:p>
            <a:pPr lvl="1"/>
            <a:r>
              <a:rPr lang="en-US" dirty="0" err="1"/>
              <a:t>WidgetWorks.rkt</a:t>
            </a:r>
            <a:endParaRPr lang="en-US" dirty="0"/>
          </a:p>
          <a:p>
            <a:pPr lvl="1"/>
            <a:r>
              <a:rPr lang="en-US" dirty="0" err="1"/>
              <a:t>Interfaces.rkt</a:t>
            </a:r>
            <a:endParaRPr lang="en-US" dirty="0"/>
          </a:p>
          <a:p>
            <a:pPr lvl="1"/>
            <a:r>
              <a:rPr lang="en-US" dirty="0" err="1"/>
              <a:t>Model.rkt</a:t>
            </a:r>
            <a:endParaRPr lang="en-US" dirty="0"/>
          </a:p>
          <a:p>
            <a:pPr lvl="1"/>
            <a:r>
              <a:rPr lang="en-US" dirty="0"/>
              <a:t>definitions of the 2 controllers</a:t>
            </a:r>
          </a:p>
          <a:p>
            <a:pPr lvl="1"/>
            <a:r>
              <a:rPr lang="en-US" dirty="0" err="1"/>
              <a:t>ControllerFactory.rkt</a:t>
            </a:r>
            <a:endParaRPr lang="en-US" dirty="0"/>
          </a:p>
          <a:p>
            <a:pPr lvl="1"/>
            <a:r>
              <a:rPr lang="en-US" dirty="0" err="1"/>
              <a:t>top.rkt</a:t>
            </a:r>
            <a:r>
              <a:rPr lang="en-US" dirty="0"/>
              <a:t> : Putting it all together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11.3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MVC is a widely-used architecture</a:t>
            </a:r>
          </a:p>
          <a:p>
            <a:r>
              <a:rPr lang="en-US" dirty="0"/>
              <a:t>It is a 3-tier architecture</a:t>
            </a:r>
          </a:p>
          <a:p>
            <a:r>
              <a:rPr lang="en-US" dirty="0"/>
              <a:t>It divides the system up into relatively small, easy-to-understand pieces.</a:t>
            </a:r>
          </a:p>
          <a:p>
            <a:r>
              <a:rPr lang="en-US" dirty="0"/>
              <a:t>3 interfaces: </a:t>
            </a:r>
          </a:p>
          <a:p>
            <a:pPr lvl="1"/>
            <a:r>
              <a:rPr lang="en-US" dirty="0"/>
              <a:t>world -&gt; controllers</a:t>
            </a:r>
          </a:p>
          <a:p>
            <a:pPr lvl="1"/>
            <a:r>
              <a:rPr lang="en-US" dirty="0"/>
              <a:t>controllers -&gt; model</a:t>
            </a:r>
          </a:p>
          <a:p>
            <a:pPr lvl="1"/>
            <a:r>
              <a:rPr lang="en-US" dirty="0"/>
              <a:t>model -&gt; controllers</a:t>
            </a:r>
          </a:p>
          <a:p>
            <a:r>
              <a:rPr lang="en-US" dirty="0"/>
              <a:t>2 publish/subscribe relationships allow controllers to be created dynamically.</a:t>
            </a:r>
          </a:p>
          <a:p>
            <a:pPr lvl="1"/>
            <a:r>
              <a:rPr lang="en-US" dirty="0"/>
              <a:t>world publishes to controllers</a:t>
            </a:r>
          </a:p>
          <a:p>
            <a:pPr lvl="1"/>
            <a:r>
              <a:rPr lang="en-US" dirty="0"/>
              <a:t>model publishes to controllers</a:t>
            </a:r>
          </a:p>
          <a:p>
            <a:r>
              <a:rPr lang="en-US" dirty="0"/>
              <a:t>Controller -&gt; Model interface is a rudimentary programming language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WidgetWorks.rkt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300" dirty="0"/>
              <a:t>;; A Container is an object of any class that</a:t>
            </a:r>
          </a:p>
          <a:p>
            <a:r>
              <a:rPr lang="en-US" sz="1300" dirty="0"/>
              <a:t>;; implements Container&lt;%&gt;.</a:t>
            </a:r>
          </a:p>
          <a:p>
            <a:r>
              <a:rPr lang="en-US" sz="1300" dirty="0"/>
              <a:t>;; In </a:t>
            </a:r>
            <a:r>
              <a:rPr lang="en-US" sz="1300" dirty="0" err="1"/>
              <a:t>Widgetworks</a:t>
            </a:r>
            <a:r>
              <a:rPr lang="en-US" sz="1300" dirty="0"/>
              <a:t>, there is only one such class.</a:t>
            </a:r>
          </a:p>
          <a:p>
            <a:endParaRPr lang="en-US" sz="1300" dirty="0"/>
          </a:p>
          <a:p>
            <a:r>
              <a:rPr lang="en-US" sz="1300" dirty="0"/>
              <a:t>(define Container&lt;%&gt;</a:t>
            </a:r>
          </a:p>
          <a:p>
            <a:r>
              <a:rPr lang="en-US" sz="1300" dirty="0"/>
              <a:t>  (interface ()</a:t>
            </a:r>
          </a:p>
          <a:p>
            <a:endParaRPr lang="en-US" sz="1300" dirty="0"/>
          </a:p>
          <a:p>
            <a:r>
              <a:rPr lang="en-US" sz="1300" dirty="0"/>
              <a:t>   ; Widget -&gt; Void</a:t>
            </a:r>
          </a:p>
          <a:p>
            <a:r>
              <a:rPr lang="en-US" sz="1300" dirty="0"/>
              <a:t>   ; GIVEN: A widget</a:t>
            </a:r>
          </a:p>
          <a:p>
            <a:r>
              <a:rPr lang="en-US" sz="1300" dirty="0"/>
              <a:t>   ; EFFECT: add the given widget to the world</a:t>
            </a:r>
          </a:p>
          <a:p>
            <a:r>
              <a:rPr lang="en-US" sz="1300" dirty="0"/>
              <a:t>   add-widget</a:t>
            </a:r>
          </a:p>
          <a:p>
            <a:endParaRPr lang="en-US" sz="1300" dirty="0"/>
          </a:p>
          <a:p>
            <a:r>
              <a:rPr lang="en-US" sz="1300" dirty="0"/>
              <a:t>   ; </a:t>
            </a:r>
            <a:r>
              <a:rPr lang="en-US" sz="1300" dirty="0" err="1"/>
              <a:t>SWidget</a:t>
            </a:r>
            <a:r>
              <a:rPr lang="en-US" sz="1300" dirty="0"/>
              <a:t> -&gt; Void</a:t>
            </a:r>
          </a:p>
          <a:p>
            <a:r>
              <a:rPr lang="en-US" sz="1300" dirty="0"/>
              <a:t>   ; GIVEN: A </a:t>
            </a:r>
            <a:r>
              <a:rPr lang="en-US" sz="1300" dirty="0" err="1"/>
              <a:t>stateful</a:t>
            </a:r>
            <a:r>
              <a:rPr lang="en-US" sz="1300" dirty="0"/>
              <a:t> widget</a:t>
            </a:r>
          </a:p>
          <a:p>
            <a:r>
              <a:rPr lang="en-US" sz="1300" dirty="0"/>
              <a:t>   ; EFFECT: add the given widget to the world</a:t>
            </a:r>
          </a:p>
          <a:p>
            <a:r>
              <a:rPr lang="en-US" sz="1300" dirty="0"/>
              <a:t>   add-</a:t>
            </a:r>
            <a:r>
              <a:rPr lang="en-US" sz="1300" dirty="0" err="1"/>
              <a:t>stateful</a:t>
            </a:r>
            <a:r>
              <a:rPr lang="en-US" sz="1300" dirty="0"/>
              <a:t>-widget</a:t>
            </a:r>
          </a:p>
          <a:p>
            <a:endParaRPr lang="en-US" sz="1300" dirty="0"/>
          </a:p>
          <a:p>
            <a:r>
              <a:rPr lang="en-US" sz="1300" dirty="0"/>
              <a:t>   ; </a:t>
            </a:r>
            <a:r>
              <a:rPr lang="en-US" sz="1300" dirty="0" err="1"/>
              <a:t>PosReal</a:t>
            </a:r>
            <a:r>
              <a:rPr lang="en-US" sz="1300" dirty="0"/>
              <a:t> -&gt; Void</a:t>
            </a:r>
          </a:p>
          <a:p>
            <a:r>
              <a:rPr lang="en-US" sz="1300" dirty="0"/>
              <a:t>   ; GIVEN: a framerate, in secs/tick</a:t>
            </a:r>
          </a:p>
          <a:p>
            <a:r>
              <a:rPr lang="en-US" sz="1300" dirty="0"/>
              <a:t>   ; EFFECT: runs this world at the given framerate</a:t>
            </a:r>
          </a:p>
          <a:p>
            <a:r>
              <a:rPr lang="en-US" sz="1300" dirty="0"/>
              <a:t>   run</a:t>
            </a:r>
          </a:p>
          <a:p>
            <a:endParaRPr lang="en-US" sz="1300" dirty="0"/>
          </a:p>
          <a:p>
            <a:r>
              <a:rPr lang="en-US" sz="1300" dirty="0"/>
              <a:t>    ))</a:t>
            </a:r>
          </a:p>
          <a:p>
            <a:endParaRPr lang="en-US" sz="1300" dirty="0"/>
          </a:p>
          <a:p>
            <a:r>
              <a:rPr lang="en-US" sz="1300" dirty="0"/>
              <a:t>; </a:t>
            </a:r>
            <a:r>
              <a:rPr lang="en-US" sz="1300" dirty="0" err="1"/>
              <a:t>ListOfWidget</a:t>
            </a:r>
            <a:r>
              <a:rPr lang="en-US" sz="1300" dirty="0"/>
              <a:t> </a:t>
            </a:r>
            <a:r>
              <a:rPr lang="en-US" sz="1300" dirty="0" err="1"/>
              <a:t>ListOfStatefulWidget</a:t>
            </a:r>
            <a:r>
              <a:rPr lang="en-US" sz="1300" dirty="0"/>
              <a:t> -&gt; Container</a:t>
            </a:r>
          </a:p>
          <a:p>
            <a:r>
              <a:rPr lang="en-US" sz="1300" dirty="0"/>
              <a:t>(define (container-</a:t>
            </a:r>
            <a:r>
              <a:rPr lang="en-US" sz="1300" dirty="0" err="1"/>
              <a:t>init</a:t>
            </a:r>
            <a:r>
              <a:rPr lang="en-US" sz="1300" dirty="0"/>
              <a:t> w h)</a:t>
            </a:r>
          </a:p>
          <a:p>
            <a:r>
              <a:rPr lang="en-US" sz="1300" dirty="0"/>
              <a:t>  (new </a:t>
            </a:r>
            <a:r>
              <a:rPr lang="en-US" sz="1300" dirty="0" err="1"/>
              <a:t>WWContainer</a:t>
            </a:r>
            <a:r>
              <a:rPr lang="en-US" sz="1300" dirty="0"/>
              <a:t>% [canvas-width w][canvas-height h]))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6400" y="1600200"/>
            <a:ext cx="4927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1300" dirty="0"/>
              <a:t>;; An </a:t>
            </a:r>
            <a:r>
              <a:rPr lang="en-US" sz="1300" dirty="0" err="1"/>
              <a:t>SWidget</a:t>
            </a:r>
            <a:r>
              <a:rPr lang="en-US" sz="1300" dirty="0"/>
              <a:t> is an object of any class that implements the </a:t>
            </a:r>
            <a:r>
              <a:rPr lang="en-US" sz="1300" dirty="0" err="1"/>
              <a:t>SWidget</a:t>
            </a:r>
            <a:r>
              <a:rPr lang="en-US" sz="1300" dirty="0"/>
              <a:t>&lt;%&gt;</a:t>
            </a:r>
          </a:p>
          <a:p>
            <a:r>
              <a:rPr lang="en-US" sz="1300" dirty="0"/>
              <a:t>;; interface.</a:t>
            </a:r>
          </a:p>
          <a:p>
            <a:endParaRPr lang="en-US" sz="1300" dirty="0"/>
          </a:p>
          <a:p>
            <a:r>
              <a:rPr lang="en-US" sz="1300" dirty="0"/>
              <a:t>;; A </a:t>
            </a:r>
            <a:r>
              <a:rPr lang="en-US" sz="1300" dirty="0" err="1"/>
              <a:t>SWidget</a:t>
            </a:r>
            <a:r>
              <a:rPr lang="en-US" sz="1300" dirty="0"/>
              <a:t> is like a Widget, but it is stable (</a:t>
            </a:r>
            <a:r>
              <a:rPr lang="en-US" sz="1300" dirty="0" err="1"/>
              <a:t>stateful</a:t>
            </a:r>
            <a:r>
              <a:rPr lang="en-US" sz="1300" dirty="0"/>
              <a:t>).</a:t>
            </a:r>
          </a:p>
          <a:p>
            <a:endParaRPr lang="en-US" sz="1300" dirty="0"/>
          </a:p>
          <a:p>
            <a:r>
              <a:rPr lang="en-US" sz="1300" dirty="0"/>
              <a:t>(define </a:t>
            </a:r>
            <a:r>
              <a:rPr lang="en-US" sz="1300" dirty="0" err="1"/>
              <a:t>SWidget</a:t>
            </a:r>
            <a:r>
              <a:rPr lang="en-US" sz="1300" dirty="0"/>
              <a:t>&lt;%&gt;</a:t>
            </a:r>
          </a:p>
          <a:p>
            <a:r>
              <a:rPr lang="en-US" sz="1300" dirty="0"/>
              <a:t>  (interface ()</a:t>
            </a:r>
          </a:p>
          <a:p>
            <a:endParaRPr lang="en-US" sz="1300" dirty="0"/>
          </a:p>
          <a:p>
            <a:r>
              <a:rPr lang="en-US" sz="1300" dirty="0"/>
              <a:t>    ; -&gt; Void</a:t>
            </a:r>
          </a:p>
          <a:p>
            <a:r>
              <a:rPr lang="en-US" sz="1300" dirty="0"/>
              <a:t>    ; GIVEN: no arguments</a:t>
            </a:r>
          </a:p>
          <a:p>
            <a:r>
              <a:rPr lang="en-US" sz="1300" dirty="0"/>
              <a:t>    ; EFFECT: updates this widget to the state it should have</a:t>
            </a:r>
          </a:p>
          <a:p>
            <a:r>
              <a:rPr lang="en-US" sz="1300" dirty="0"/>
              <a:t>    ; following a tick.</a:t>
            </a:r>
          </a:p>
          <a:p>
            <a:r>
              <a:rPr lang="en-US" sz="1300" dirty="0"/>
              <a:t>    after-tick          </a:t>
            </a:r>
          </a:p>
          <a:p>
            <a:endParaRPr lang="en-US" sz="1300" dirty="0"/>
          </a:p>
          <a:p>
            <a:r>
              <a:rPr lang="en-US" sz="1300" dirty="0"/>
              <a:t>    ; Integer </a:t>
            </a:r>
            <a:r>
              <a:rPr lang="en-US" sz="1300" dirty="0" err="1"/>
              <a:t>Integer</a:t>
            </a:r>
            <a:r>
              <a:rPr lang="en-US" sz="1300" dirty="0"/>
              <a:t> -&gt; Void</a:t>
            </a:r>
          </a:p>
          <a:p>
            <a:r>
              <a:rPr lang="en-US" sz="1300" dirty="0"/>
              <a:t>    ; GIVEN: a location</a:t>
            </a:r>
          </a:p>
          <a:p>
            <a:r>
              <a:rPr lang="en-US" sz="1300" dirty="0"/>
              <a:t>    ; EFFECT: updates this widget to the state it should have</a:t>
            </a:r>
          </a:p>
          <a:p>
            <a:r>
              <a:rPr lang="en-US" sz="1300" dirty="0"/>
              <a:t>    ; following the specified mouse event at the given location.</a:t>
            </a:r>
          </a:p>
          <a:p>
            <a:r>
              <a:rPr lang="en-US" sz="1300" dirty="0"/>
              <a:t>    after-button-down</a:t>
            </a:r>
          </a:p>
          <a:p>
            <a:r>
              <a:rPr lang="en-US" sz="1300" dirty="0"/>
              <a:t>    after-button-up</a:t>
            </a:r>
          </a:p>
          <a:p>
            <a:r>
              <a:rPr lang="en-US" sz="1300" dirty="0"/>
              <a:t>    after-drag</a:t>
            </a:r>
          </a:p>
          <a:p>
            <a:r>
              <a:rPr lang="en-US" sz="1300" dirty="0"/>
              <a:t>    after-move</a:t>
            </a:r>
          </a:p>
          <a:p>
            <a:endParaRPr lang="en-US" sz="1300" dirty="0"/>
          </a:p>
          <a:p>
            <a:r>
              <a:rPr lang="en-US" sz="1300" dirty="0"/>
              <a:t>    ; </a:t>
            </a:r>
            <a:r>
              <a:rPr lang="en-US" sz="1300" dirty="0" err="1"/>
              <a:t>KeyEvent</a:t>
            </a:r>
            <a:r>
              <a:rPr lang="en-US" sz="1300" dirty="0"/>
              <a:t> -&gt; Void</a:t>
            </a:r>
          </a:p>
          <a:p>
            <a:r>
              <a:rPr lang="en-US" sz="1300" dirty="0"/>
              <a:t>    ; GIVEN: a key event</a:t>
            </a:r>
          </a:p>
          <a:p>
            <a:r>
              <a:rPr lang="en-US" sz="1300" dirty="0"/>
              <a:t>    ; EFFECT: updates this widget to the state it should have</a:t>
            </a:r>
          </a:p>
          <a:p>
            <a:r>
              <a:rPr lang="en-US" sz="1300" dirty="0"/>
              <a:t>    ; following the given key event</a:t>
            </a:r>
          </a:p>
          <a:p>
            <a:r>
              <a:rPr lang="en-US" sz="1300" dirty="0"/>
              <a:t>    after-key-event     </a:t>
            </a:r>
          </a:p>
          <a:p>
            <a:endParaRPr lang="en-US" sz="1300" dirty="0"/>
          </a:p>
          <a:p>
            <a:r>
              <a:rPr lang="en-US" sz="1300" dirty="0"/>
              <a:t>    ; Scene -&gt; Scene</a:t>
            </a:r>
          </a:p>
          <a:p>
            <a:r>
              <a:rPr lang="en-US" sz="1300" dirty="0"/>
              <a:t>    ; GIVEN: a scene</a:t>
            </a:r>
          </a:p>
          <a:p>
            <a:r>
              <a:rPr lang="en-US" sz="1300" dirty="0"/>
              <a:t>    ; RETURNS: a scene like the given one, but with this object</a:t>
            </a:r>
          </a:p>
          <a:p>
            <a:r>
              <a:rPr lang="en-US" sz="1300" dirty="0"/>
              <a:t>    ; painted on it.</a:t>
            </a:r>
          </a:p>
          <a:p>
            <a:r>
              <a:rPr lang="en-US" sz="1300" dirty="0"/>
              <a:t>    add-to-scene</a:t>
            </a:r>
          </a:p>
          <a:p>
            <a:r>
              <a:rPr lang="en-US" sz="1300" dirty="0"/>
              <a:t>    ))</a:t>
            </a:r>
          </a:p>
          <a:p>
            <a:endParaRPr lang="en-US" sz="13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9091" y="5255491"/>
            <a:ext cx="2595419" cy="1311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system will use </a:t>
            </a:r>
            <a:r>
              <a:rPr lang="en-US" dirty="0" err="1">
                <a:solidFill>
                  <a:schemeClr val="tx1"/>
                </a:solidFill>
              </a:rPr>
              <a:t>WidgetWorks.rkt</a:t>
            </a:r>
            <a:r>
              <a:rPr lang="en-US" dirty="0">
                <a:solidFill>
                  <a:schemeClr val="tx1"/>
                </a:solidFill>
              </a:rPr>
              <a:t>, so we repeat the </a:t>
            </a:r>
            <a:r>
              <a:rPr lang="en-US" dirty="0" err="1">
                <a:solidFill>
                  <a:schemeClr val="tx1"/>
                </a:solidFill>
              </a:rPr>
              <a:t>WidgetWorks</a:t>
            </a:r>
            <a:r>
              <a:rPr lang="en-US" dirty="0">
                <a:solidFill>
                  <a:schemeClr val="tx1"/>
                </a:solidFill>
              </a:rPr>
              <a:t> interface here.</a:t>
            </a:r>
          </a:p>
        </p:txBody>
      </p:sp>
    </p:spTree>
    <p:extLst>
      <p:ext uri="{BB962C8B-B14F-4D97-AF65-F5344CB8AC3E}">
        <p14:creationId xmlns:p14="http://schemas.microsoft.com/office/powerpoint/2010/main" val="364434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Interfaces.rkt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(require "</a:t>
            </a:r>
            <a:r>
              <a:rPr lang="en-US" dirty="0" err="1"/>
              <a:t>WidgetWorks.rkt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(provide Controller&lt;%&gt; Model&lt;%&gt;)</a:t>
            </a:r>
          </a:p>
          <a:p>
            <a:endParaRPr lang="en-US" dirty="0"/>
          </a:p>
          <a:p>
            <a:r>
              <a:rPr lang="en-US" dirty="0"/>
              <a:t>;; A Controller is an object of any class that</a:t>
            </a:r>
          </a:p>
          <a:p>
            <a:r>
              <a:rPr lang="en-US" dirty="0"/>
              <a:t>;; implements Controller&lt;%&gt;</a:t>
            </a:r>
          </a:p>
          <a:p>
            <a:endParaRPr lang="en-US" dirty="0"/>
          </a:p>
          <a:p>
            <a:r>
              <a:rPr lang="en-US" dirty="0"/>
              <a:t>;; There will be several such classes, and there may be</a:t>
            </a:r>
          </a:p>
          <a:p>
            <a:r>
              <a:rPr lang="en-US" dirty="0"/>
              <a:t>;; several objects of each such class.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>
                <a:solidFill>
                  <a:srgbClr val="FF0000"/>
                </a:solidFill>
              </a:rPr>
              <a:t>Controller&lt;%&gt;    </a:t>
            </a:r>
          </a:p>
          <a:p>
            <a:r>
              <a:rPr lang="en-US" dirty="0"/>
              <a:t>  (interface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/>
              <a:t> -&gt; Void</a:t>
            </a:r>
          </a:p>
          <a:p>
            <a:r>
              <a:rPr lang="en-US" dirty="0"/>
              <a:t>    ;; receive a signal from the model and adjust</a:t>
            </a:r>
          </a:p>
          <a:p>
            <a:r>
              <a:rPr lang="en-US" dirty="0"/>
              <a:t>    ;; the controller’s variables accordingly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receive-signal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;; A Model is an object of any class that implements Model&lt;%&gt;.  </a:t>
            </a:r>
          </a:p>
          <a:p>
            <a:endParaRPr lang="en-US" dirty="0"/>
          </a:p>
          <a:p>
            <a:r>
              <a:rPr lang="en-US" dirty="0"/>
              <a:t>;; Models will receive signals from the Container, so</a:t>
            </a:r>
          </a:p>
          <a:p>
            <a:r>
              <a:rPr lang="en-US" dirty="0"/>
              <a:t>;; they must implement the </a:t>
            </a:r>
            <a:r>
              <a:rPr lang="en-US" dirty="0" err="1"/>
              <a:t>SWidget</a:t>
            </a:r>
            <a:r>
              <a:rPr lang="en-US" dirty="0"/>
              <a:t>&lt;%&gt; interface in</a:t>
            </a:r>
          </a:p>
          <a:p>
            <a:r>
              <a:rPr lang="en-US" dirty="0"/>
              <a:t>;; order to do so.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>
                <a:solidFill>
                  <a:srgbClr val="FF0000"/>
                </a:solidFill>
              </a:rPr>
              <a:t>Model&lt;%&gt;</a:t>
            </a:r>
          </a:p>
          <a:p>
            <a:r>
              <a:rPr lang="en-US" dirty="0"/>
              <a:t>  (interface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Controller -&gt; Void</a:t>
            </a:r>
          </a:p>
          <a:p>
            <a:r>
              <a:rPr lang="en-US" dirty="0"/>
              <a:t>    ;; Registers the given controller to receive signal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 register          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>
                <a:solidFill>
                  <a:srgbClr val="FF0000"/>
                </a:solidFill>
              </a:rPr>
              <a:t>Command</a:t>
            </a:r>
            <a:r>
              <a:rPr lang="en-US" dirty="0"/>
              <a:t> -&gt; Void</a:t>
            </a:r>
          </a:p>
          <a:p>
            <a:r>
              <a:rPr lang="en-US" dirty="0"/>
              <a:t>    ;; Executes the given command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execute-command </a:t>
            </a:r>
            <a:r>
              <a:rPr lang="en-US" dirty="0"/>
              <a:t>  </a:t>
            </a:r>
          </a:p>
          <a:p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7310" y="4599709"/>
            <a:ext cx="5116946" cy="2121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Controllers and Models communicate via </a:t>
            </a:r>
            <a:r>
              <a:rPr lang="en-US" sz="1400" dirty="0">
                <a:solidFill>
                  <a:srgbClr val="FF0000"/>
                </a:solidFill>
              </a:rPr>
              <a:t>Commands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>
                <a:solidFill>
                  <a:srgbClr val="FF0000"/>
                </a:solidFill>
              </a:rPr>
              <a:t>Signals</a:t>
            </a:r>
            <a:r>
              <a:rPr lang="en-US" sz="1400" dirty="0">
                <a:solidFill>
                  <a:schemeClr val="tx1"/>
                </a:solidFill>
              </a:rPr>
              <a:t> (defined on the next slide).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As soon as a controller registers with the model, the model sends</a:t>
            </a:r>
          </a:p>
          <a:p>
            <a:r>
              <a:rPr lang="en-US" sz="1400" dirty="0">
                <a:solidFill>
                  <a:schemeClr val="tx1"/>
                </a:solidFill>
              </a:rPr>
              <a:t>the controller a pair of Signals so the controller will know the</a:t>
            </a:r>
          </a:p>
          <a:p>
            <a:r>
              <a:rPr lang="en-US" sz="1400" dirty="0">
                <a:solidFill>
                  <a:schemeClr val="tx1"/>
                </a:solidFill>
              </a:rPr>
              <a:t>current state of the model.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As the model runs, it will sometimes send more signals to the controller to keep the controller up-to-date about the model’s state.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9818" y="4599709"/>
            <a:ext cx="2636982" cy="1644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The controller will sometimes send commands to the model, which the model then executes.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We’ll see exactly what “sometimes” means as we explore the code.</a:t>
            </a:r>
          </a:p>
        </p:txBody>
      </p:sp>
    </p:spTree>
    <p:extLst>
      <p:ext uri="{BB962C8B-B14F-4D97-AF65-F5344CB8AC3E}">
        <p14:creationId xmlns:p14="http://schemas.microsoft.com/office/powerpoint/2010/main" val="234653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 and Signals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set-position-command  (</a:t>
            </a:r>
            <a:r>
              <a:rPr lang="en-US" sz="2000" dirty="0" err="1"/>
              <a:t>pos</a:t>
            </a:r>
            <a:r>
              <a:rPr lang="en-US" sz="2000" dirty="0"/>
              <a:t>) #:transparent)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incr</a:t>
            </a:r>
            <a:r>
              <a:rPr lang="en-US" sz="2000" dirty="0"/>
              <a:t>-velocity-command (dv)  #:transparent)</a:t>
            </a:r>
          </a:p>
          <a:p>
            <a:endParaRPr lang="en-US" sz="2000" dirty="0"/>
          </a:p>
          <a:p>
            <a:r>
              <a:rPr lang="en-US" sz="2000" dirty="0"/>
              <a:t>;; A Command is one of </a:t>
            </a:r>
          </a:p>
          <a:p>
            <a:r>
              <a:rPr lang="en-US" sz="2000" dirty="0"/>
              <a:t>;; -- (make-set-position Real)</a:t>
            </a:r>
          </a:p>
          <a:p>
            <a:r>
              <a:rPr lang="en-US" sz="2000" dirty="0"/>
              <a:t>;;    INTERP: set the position of the particle to </a:t>
            </a:r>
            <a:r>
              <a:rPr lang="en-US" sz="2000" dirty="0" err="1"/>
              <a:t>pos</a:t>
            </a:r>
            <a:endParaRPr lang="en-US" sz="2000" dirty="0"/>
          </a:p>
          <a:p>
            <a:r>
              <a:rPr lang="en-US" sz="2000" dirty="0"/>
              <a:t>;; -- (make-</a:t>
            </a:r>
            <a:r>
              <a:rPr lang="en-US" sz="2000" dirty="0" err="1"/>
              <a:t>incr</a:t>
            </a:r>
            <a:r>
              <a:rPr lang="en-US" sz="2000" dirty="0"/>
              <a:t>-velocity Real)</a:t>
            </a:r>
          </a:p>
          <a:p>
            <a:r>
              <a:rPr lang="en-US" sz="2000" dirty="0"/>
              <a:t>;;    INTERP: increment the velocity of the particle by dv</a:t>
            </a:r>
          </a:p>
          <a:p>
            <a:endParaRPr lang="en-US" sz="2000" dirty="0"/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position-signal (</a:t>
            </a:r>
            <a:r>
              <a:rPr lang="en-US" sz="2000" dirty="0" err="1"/>
              <a:t>pos</a:t>
            </a:r>
            <a:r>
              <a:rPr lang="en-US" sz="2000" dirty="0"/>
              <a:t>) #:transparent)</a:t>
            </a:r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velocity-signal (v)   #:transparent)</a:t>
            </a:r>
          </a:p>
          <a:p>
            <a:endParaRPr lang="en-US" sz="2000" dirty="0"/>
          </a:p>
          <a:p>
            <a:r>
              <a:rPr lang="en-US" sz="2000" dirty="0"/>
              <a:t>;; A Signal is one of</a:t>
            </a:r>
          </a:p>
          <a:p>
            <a:r>
              <a:rPr lang="en-US" sz="2000" dirty="0"/>
              <a:t>;; -- (make-position-signal Real)</a:t>
            </a:r>
          </a:p>
          <a:p>
            <a:r>
              <a:rPr lang="en-US" sz="2000" dirty="0"/>
              <a:t>;; -- (make-velocity-signal Real)</a:t>
            </a:r>
          </a:p>
          <a:p>
            <a:r>
              <a:rPr lang="en-US" sz="2000" dirty="0"/>
              <a:t>;;    INTERP: report the current position or velocity of the</a:t>
            </a:r>
          </a:p>
          <a:p>
            <a:r>
              <a:rPr lang="en-US" sz="2000" dirty="0"/>
              <a:t>;;            particle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6375952" y="2902226"/>
            <a:ext cx="975692" cy="14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6375952" y="3488635"/>
            <a:ext cx="975692" cy="90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Model.rkt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(provide make-model)</a:t>
            </a:r>
          </a:p>
          <a:p>
            <a:endParaRPr lang="en-US" dirty="0"/>
          </a:p>
          <a:p>
            <a:r>
              <a:rPr lang="en-US" dirty="0"/>
              <a:t>;; -&gt; Model</a:t>
            </a:r>
          </a:p>
          <a:p>
            <a:r>
              <a:rPr lang="en-US" dirty="0"/>
              <a:t>(define (make-model) (new Model%))</a:t>
            </a:r>
          </a:p>
          <a:p>
            <a:endParaRPr lang="en-US" dirty="0"/>
          </a:p>
          <a:p>
            <a:r>
              <a:rPr lang="en-US" dirty="0"/>
              <a:t>(define Model%</a:t>
            </a:r>
          </a:p>
          <a:p>
            <a:r>
              <a:rPr lang="en-US" dirty="0"/>
              <a:t>  (class* object% (Model&lt;%&gt;)</a:t>
            </a:r>
          </a:p>
          <a:p>
            <a:endParaRPr lang="en-US" dirty="0"/>
          </a:p>
          <a:p>
            <a:r>
              <a:rPr lang="en-US" dirty="0"/>
              <a:t>    ;; boundaries of the field</a:t>
            </a:r>
          </a:p>
          <a:p>
            <a:r>
              <a:rPr lang="en-US" dirty="0"/>
              <a:t>    (field [lo 0])</a:t>
            </a:r>
          </a:p>
          <a:p>
            <a:r>
              <a:rPr lang="en-US" dirty="0"/>
              <a:t>    (field [hi 200])</a:t>
            </a:r>
          </a:p>
          <a:p>
            <a:endParaRPr lang="en-US" dirty="0"/>
          </a:p>
          <a:p>
            <a:r>
              <a:rPr lang="en-US" dirty="0"/>
              <a:t>    ;; position and velocity of the object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(/ (+ lo hi) 2)])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[v 0])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ListOfController</a:t>
            </a:r>
            <a:r>
              <a:rPr lang="en-US" dirty="0"/>
              <a:t>&lt;%&gt;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[controllers empty])   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Controller -&gt; Void</a:t>
            </a:r>
          </a:p>
          <a:p>
            <a:r>
              <a:rPr lang="en-US" dirty="0"/>
              <a:t>    ;; register the new controller </a:t>
            </a:r>
          </a:p>
          <a:p>
            <a:r>
              <a:rPr lang="en-US" dirty="0"/>
              <a:t>    ;; and send it some data for initialization</a:t>
            </a:r>
          </a:p>
          <a:p>
            <a:r>
              <a:rPr lang="en-US" dirty="0"/>
              <a:t>    (define/public (</a:t>
            </a: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 c)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(set! controllers (cons c controllers))</a:t>
            </a:r>
          </a:p>
          <a:p>
            <a:r>
              <a:rPr lang="en-US" dirty="0"/>
              <a:t>        (send c receive-signal </a:t>
            </a:r>
          </a:p>
          <a:p>
            <a:r>
              <a:rPr lang="en-US" dirty="0"/>
              <a:t>          (make-position-signal x))</a:t>
            </a:r>
          </a:p>
          <a:p>
            <a:r>
              <a:rPr lang="en-US" dirty="0"/>
              <a:t>        (send c receive-signal </a:t>
            </a:r>
          </a:p>
          <a:p>
            <a:r>
              <a:rPr lang="en-US" dirty="0"/>
              <a:t>          (make-velocity-signal v))))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;; -&gt; Void</a:t>
            </a:r>
          </a:p>
          <a:p>
            <a:r>
              <a:rPr lang="en-US" dirty="0"/>
              <a:t>    ;; moves the object by v.</a:t>
            </a:r>
          </a:p>
          <a:p>
            <a:r>
              <a:rPr lang="en-US" dirty="0"/>
              <a:t>    ;; if the resulting x is &gt;= 200 or &lt;= 0</a:t>
            </a:r>
          </a:p>
          <a:p>
            <a:r>
              <a:rPr lang="en-US" dirty="0"/>
              <a:t>    ;; reports x at ever tick</a:t>
            </a:r>
          </a:p>
          <a:p>
            <a:r>
              <a:rPr lang="en-US" dirty="0"/>
              <a:t>    ;; reports velocity only when it changes</a:t>
            </a:r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(set! x (within-limits lo (+ x v) hi))</a:t>
            </a:r>
          </a:p>
          <a:p>
            <a:r>
              <a:rPr lang="en-US" dirty="0">
                <a:solidFill>
                  <a:srgbClr val="FF0000"/>
                </a:solidFill>
              </a:rPr>
              <a:t>      (publish-position)</a:t>
            </a:r>
          </a:p>
          <a:p>
            <a:r>
              <a:rPr lang="en-US" dirty="0"/>
              <a:t>      (if (or (= x hi) (= x lo))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v (- v))</a:t>
            </a:r>
          </a:p>
          <a:p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(publish-velocity)</a:t>
            </a:r>
            <a:r>
              <a:rPr lang="en-US" dirty="0"/>
              <a:t>)</a:t>
            </a:r>
          </a:p>
          <a:p>
            <a:r>
              <a:rPr lang="en-US" dirty="0"/>
              <a:t>        ‘nonsense-value-13))</a:t>
            </a:r>
          </a:p>
          <a:p>
            <a:endParaRPr lang="en-US" dirty="0"/>
          </a:p>
          <a:p>
            <a:r>
              <a:rPr lang="en-US" dirty="0"/>
              <a:t>    (define (within-limits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5832432"/>
            <a:ext cx="3607905" cy="755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 promised by the registration protocol, whenever a new controller registers, the model sends the new controller its data.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177009" y="6108765"/>
            <a:ext cx="1471191" cy="10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0287" y="4397806"/>
            <a:ext cx="2822713" cy="805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Whenever the model changes its position or velocity, it sends the new data to the controllers.</a:t>
            </a:r>
          </a:p>
        </p:txBody>
      </p:sp>
    </p:spTree>
    <p:extLst>
      <p:ext uri="{BB962C8B-B14F-4D97-AF65-F5344CB8AC3E}">
        <p14:creationId xmlns:p14="http://schemas.microsoft.com/office/powerpoint/2010/main" val="1236271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Model.rkt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47713" cy="4525963"/>
          </a:xfrm>
        </p:spPr>
        <p:txBody>
          <a:bodyPr>
            <a:normAutofit/>
          </a:bodyPr>
          <a:lstStyle/>
          <a:p>
            <a:r>
              <a:rPr lang="en-US" sz="1200" dirty="0"/>
              <a:t>    ;; Command -&gt; Void</a:t>
            </a:r>
          </a:p>
          <a:p>
            <a:r>
              <a:rPr lang="en-US" sz="1200" dirty="0"/>
              <a:t>    ;; EFFECT: decodes the command, executes it,</a:t>
            </a:r>
          </a:p>
          <a:p>
            <a:r>
              <a:rPr lang="en-US" sz="1200" dirty="0"/>
              <a:t>    ;; and sends updates to the controllers. </a:t>
            </a:r>
          </a:p>
          <a:p>
            <a:r>
              <a:rPr lang="en-US" sz="1200" dirty="0"/>
              <a:t>    (define/public (execute-command 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  <a:p>
            <a:r>
              <a:rPr lang="en-US" sz="1200" dirty="0"/>
              <a:t>      (cond</a:t>
            </a:r>
          </a:p>
          <a:p>
            <a:r>
              <a:rPr lang="en-US" sz="1200" dirty="0"/>
              <a:t>        [(set-position-command? 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(begin</a:t>
            </a:r>
          </a:p>
          <a:p>
            <a:r>
              <a:rPr lang="en-US" sz="1200" dirty="0"/>
              <a:t>           (set! x </a:t>
            </a:r>
          </a:p>
          <a:p>
            <a:r>
              <a:rPr lang="en-US" sz="1200" dirty="0"/>
              <a:t>            (set-position-command-</a:t>
            </a:r>
            <a:r>
              <a:rPr lang="en-US" sz="1200" dirty="0" err="1"/>
              <a:t>pos</a:t>
            </a:r>
            <a:r>
              <a:rPr lang="en-US" sz="1200" dirty="0"/>
              <a:t> </a:t>
            </a:r>
            <a:r>
              <a:rPr lang="en-US" sz="1200" dirty="0" err="1"/>
              <a:t>cmd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 </a:t>
            </a:r>
            <a:r>
              <a:rPr lang="en-US" sz="1200" dirty="0">
                <a:solidFill>
                  <a:srgbClr val="FF0000"/>
                </a:solidFill>
              </a:rPr>
              <a:t>(publish-position)</a:t>
            </a:r>
            <a:r>
              <a:rPr lang="en-US" sz="1200" dirty="0"/>
              <a:t>)]</a:t>
            </a:r>
          </a:p>
          <a:p>
            <a:r>
              <a:rPr lang="en-US" sz="1200" dirty="0"/>
              <a:t>        [(</a:t>
            </a:r>
            <a:r>
              <a:rPr lang="en-US" sz="1200" dirty="0" err="1"/>
              <a:t>incr</a:t>
            </a:r>
            <a:r>
              <a:rPr lang="en-US" sz="1200" dirty="0"/>
              <a:t>-velocity-command? 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(begin</a:t>
            </a:r>
          </a:p>
          <a:p>
            <a:r>
              <a:rPr lang="en-US" sz="1200" dirty="0"/>
              <a:t>           (set! v </a:t>
            </a:r>
          </a:p>
          <a:p>
            <a:r>
              <a:rPr lang="en-US" sz="1200" dirty="0"/>
              <a:t>             (+ v </a:t>
            </a:r>
          </a:p>
          <a:p>
            <a:r>
              <a:rPr lang="en-US" sz="1200" dirty="0"/>
              <a:t>               (</a:t>
            </a:r>
            <a:r>
              <a:rPr lang="en-US" sz="1200" dirty="0" err="1"/>
              <a:t>incr</a:t>
            </a:r>
            <a:r>
              <a:rPr lang="en-US" sz="1200" dirty="0"/>
              <a:t>-velocity-command-dv </a:t>
            </a:r>
            <a:r>
              <a:rPr lang="en-US" sz="1200" dirty="0" err="1"/>
              <a:t>cmd</a:t>
            </a:r>
            <a:r>
              <a:rPr lang="en-US" sz="1200" dirty="0"/>
              <a:t>)))</a:t>
            </a:r>
          </a:p>
          <a:p>
            <a:r>
              <a:rPr lang="en-US" sz="1200" dirty="0"/>
              <a:t>           </a:t>
            </a:r>
            <a:r>
              <a:rPr lang="en-US" sz="1200" dirty="0">
                <a:solidFill>
                  <a:srgbClr val="FF0000"/>
                </a:solidFill>
              </a:rPr>
              <a:t>(publish-velocity)</a:t>
            </a:r>
            <a:r>
              <a:rPr lang="en-US" sz="1200" dirty="0"/>
              <a:t>)]))</a:t>
            </a:r>
          </a:p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dirty="0"/>
              <a:t>;; report position or velocity to each</a:t>
            </a:r>
          </a:p>
          <a:p>
            <a:r>
              <a:rPr lang="en-US" sz="1200" dirty="0"/>
              <a:t> ;; registered controller:</a:t>
            </a:r>
          </a:p>
          <a:p>
            <a:endParaRPr lang="en-US" sz="1200" dirty="0"/>
          </a:p>
          <a:p>
            <a:r>
              <a:rPr lang="en-US" sz="1200" dirty="0"/>
              <a:t>    (define (</a:t>
            </a:r>
            <a:r>
              <a:rPr lang="en-US" sz="1200" dirty="0">
                <a:solidFill>
                  <a:srgbClr val="FF0000"/>
                </a:solidFill>
              </a:rPr>
              <a:t>publish-position</a:t>
            </a:r>
            <a:r>
              <a:rPr lang="en-US" sz="1200" dirty="0"/>
              <a:t>)</a:t>
            </a:r>
          </a:p>
          <a:p>
            <a:r>
              <a:rPr lang="en-US" sz="1200" dirty="0"/>
              <a:t>      (let ((</a:t>
            </a:r>
            <a:r>
              <a:rPr lang="en-US" sz="1200" dirty="0" err="1"/>
              <a:t>msg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     (make-position-signal x)))</a:t>
            </a:r>
          </a:p>
          <a:p>
            <a:r>
              <a:rPr lang="en-US" sz="1200" dirty="0"/>
              <a:t>        (for-each</a:t>
            </a:r>
          </a:p>
          <a:p>
            <a:r>
              <a:rPr lang="en-US" sz="1200" dirty="0"/>
              <a:t>          (lambda (c) </a:t>
            </a:r>
          </a:p>
          <a:p>
            <a:r>
              <a:rPr lang="en-US" sz="1200" dirty="0"/>
              <a:t>           (send c receive-signal </a:t>
            </a:r>
            <a:r>
              <a:rPr lang="en-US" sz="1200" dirty="0" err="1"/>
              <a:t>msg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controllers)</a:t>
            </a:r>
          </a:p>
          <a:p>
            <a:r>
              <a:rPr lang="en-US" sz="1200" dirty="0"/>
              <a:t>        ))</a:t>
            </a:r>
          </a:p>
          <a:p>
            <a:endParaRPr lang="en-US" sz="1200" dirty="0"/>
          </a:p>
          <a:p>
            <a:r>
              <a:rPr lang="en-US" sz="1200" dirty="0"/>
              <a:t>    (define (</a:t>
            </a:r>
            <a:r>
              <a:rPr lang="en-US" sz="1200" dirty="0">
                <a:solidFill>
                  <a:srgbClr val="FF0000"/>
                </a:solidFill>
              </a:rPr>
              <a:t>publish-velocity</a:t>
            </a:r>
            <a:r>
              <a:rPr lang="en-US" sz="1200" dirty="0"/>
              <a:t>)</a:t>
            </a:r>
          </a:p>
          <a:p>
            <a:r>
              <a:rPr lang="en-US" sz="1200" dirty="0"/>
              <a:t>      (let ((</a:t>
            </a:r>
            <a:r>
              <a:rPr lang="en-US" sz="1200" dirty="0" err="1"/>
              <a:t>msg</a:t>
            </a:r>
            <a:r>
              <a:rPr lang="en-US" sz="1200" dirty="0"/>
              <a:t> (make-velocity-signal v)))</a:t>
            </a:r>
          </a:p>
          <a:p>
            <a:r>
              <a:rPr lang="en-US" sz="1200" dirty="0"/>
              <a:t>        (for-each</a:t>
            </a:r>
          </a:p>
          <a:p>
            <a:r>
              <a:rPr lang="en-US" sz="1200" dirty="0"/>
              <a:t>          (lambda (c) </a:t>
            </a:r>
          </a:p>
          <a:p>
            <a:r>
              <a:rPr lang="en-US" sz="1200" dirty="0"/>
              <a:t>           (send c receive-signal </a:t>
            </a:r>
            <a:r>
              <a:rPr lang="en-US" sz="1200" dirty="0" err="1"/>
              <a:t>msg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controllers)))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4059" y="4806267"/>
            <a:ext cx="2613991" cy="1162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the given command and publish changes to the registered controllers.</a:t>
            </a:r>
          </a:p>
        </p:txBody>
      </p:sp>
    </p:spTree>
    <p:extLst>
      <p:ext uri="{BB962C8B-B14F-4D97-AF65-F5344CB8AC3E}">
        <p14:creationId xmlns:p14="http://schemas.microsoft.com/office/powerpoint/2010/main" val="321746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PositionController.rkt</a:t>
            </a:r>
            <a:r>
              <a:rPr lang="en-US" dirty="0"/>
              <a:t> (excerpts)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(provide make-position-controller)</a:t>
            </a:r>
          </a:p>
          <a:p>
            <a:endParaRPr lang="en-US" dirty="0"/>
          </a:p>
          <a:p>
            <a:r>
              <a:rPr lang="en-US" dirty="0"/>
              <a:t>;; make-position-controller : Model -&gt; Controller</a:t>
            </a:r>
          </a:p>
          <a:p>
            <a:r>
              <a:rPr lang="en-US" dirty="0"/>
              <a:t>;; GIVEN: a model m</a:t>
            </a:r>
          </a:p>
          <a:p>
            <a:r>
              <a:rPr lang="en-US" dirty="0"/>
              <a:t>;; RETURNS: A position controller for m</a:t>
            </a:r>
          </a:p>
          <a:p>
            <a:endParaRPr lang="en-US" dirty="0"/>
          </a:p>
          <a:p>
            <a:r>
              <a:rPr lang="en-US" dirty="0"/>
              <a:t>(define (make-position-controller m)</a:t>
            </a:r>
          </a:p>
          <a:p>
            <a:r>
              <a:rPr lang="en-US" dirty="0"/>
              <a:t>  (new </a:t>
            </a:r>
            <a:r>
              <a:rPr lang="en-US" dirty="0" err="1"/>
              <a:t>PositionController</a:t>
            </a:r>
            <a:r>
              <a:rPr lang="en-US" dirty="0"/>
              <a:t>% [model m]))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PositionController</a:t>
            </a:r>
            <a:r>
              <a:rPr lang="en-US" dirty="0"/>
              <a:t>%</a:t>
            </a:r>
          </a:p>
          <a:p>
            <a:r>
              <a:rPr lang="en-US" dirty="0"/>
              <a:t>  (class* object% (Controller&lt;%&gt;)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model)  ; the model</a:t>
            </a:r>
          </a:p>
          <a:p>
            <a:endParaRPr lang="en-US" dirty="0"/>
          </a:p>
          <a:p>
            <a:r>
              <a:rPr lang="en-US" dirty="0"/>
              <a:t>    ; the position of the center of the</a:t>
            </a:r>
          </a:p>
          <a:p>
            <a:r>
              <a:rPr lang="en-US" dirty="0"/>
              <a:t>    ; controller on the canvas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150] [y 100])   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[width 120][height 50])</a:t>
            </a:r>
          </a:p>
          <a:p>
            <a:endParaRPr lang="en-US" dirty="0"/>
          </a:p>
          <a:p>
            <a:r>
              <a:rPr lang="en-US" dirty="0"/>
              <a:t>    (field [half-width  (/ width  2)])</a:t>
            </a:r>
          </a:p>
          <a:p>
            <a:r>
              <a:rPr lang="en-US" dirty="0"/>
              <a:t>    (field [half-height (/ height 2)])</a:t>
            </a:r>
          </a:p>
          <a:p>
            <a:endParaRPr lang="en-US" dirty="0"/>
          </a:p>
          <a:p>
            <a:r>
              <a:rPr lang="en-US" dirty="0"/>
              <a:t>    ;; the position of the particle</a:t>
            </a:r>
          </a:p>
          <a:p>
            <a:r>
              <a:rPr lang="en-US" dirty="0"/>
              <a:t>    (field [particle-x 0])</a:t>
            </a:r>
          </a:p>
          <a:p>
            <a:r>
              <a:rPr lang="en-US" dirty="0"/>
              <a:t>    (field [particle-v 0])</a:t>
            </a:r>
          </a:p>
          <a:p>
            <a:endParaRPr lang="en-US" dirty="0"/>
          </a:p>
          <a:p>
            <a:r>
              <a:rPr lang="en-US" dirty="0"/>
              <a:t>    ;; ... code for dragging ...</a:t>
            </a:r>
          </a:p>
          <a:p>
            <a:endParaRPr lang="en-US" dirty="0"/>
          </a:p>
          <a:p>
            <a:r>
              <a:rPr lang="en-US" dirty="0"/>
              <a:t>    ;; ... code for display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;; Signal -&gt; Void</a:t>
            </a:r>
          </a:p>
          <a:p>
            <a:r>
              <a:rPr lang="en-US" dirty="0"/>
              <a:t>    ;; decodes signal and updates local data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(receive-signal sig)</a:t>
            </a:r>
          </a:p>
          <a:p>
            <a:r>
              <a:rPr lang="en-US" dirty="0">
                <a:solidFill>
                  <a:srgbClr val="FF0000"/>
                </a:solidFill>
              </a:rPr>
              <a:t>      (cond</a:t>
            </a:r>
          </a:p>
          <a:p>
            <a:r>
              <a:rPr lang="en-US" dirty="0">
                <a:solidFill>
                  <a:srgbClr val="FF0000"/>
                </a:solidFill>
              </a:rPr>
              <a:t>        [(position-signal? sig)</a:t>
            </a:r>
          </a:p>
          <a:p>
            <a:r>
              <a:rPr lang="en-US" dirty="0">
                <a:solidFill>
                  <a:srgbClr val="FF0000"/>
                </a:solidFill>
              </a:rPr>
              <a:t>         (set! particle-x (position-signal-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sig))]</a:t>
            </a:r>
          </a:p>
          <a:p>
            <a:r>
              <a:rPr lang="en-US" dirty="0">
                <a:solidFill>
                  <a:srgbClr val="FF0000"/>
                </a:solidFill>
              </a:rPr>
              <a:t>        [(velocity-signal? sig)</a:t>
            </a:r>
          </a:p>
          <a:p>
            <a:r>
              <a:rPr lang="en-US" dirty="0">
                <a:solidFill>
                  <a:srgbClr val="FF0000"/>
                </a:solidFill>
              </a:rPr>
              <a:t>         (set! particle-v (velocity-signal-v sig))]))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/>
              <a:t>;; interpret +,- as commands to the model</a:t>
            </a:r>
          </a:p>
          <a:p>
            <a:r>
              <a:rPr lang="en-US" dirty="0"/>
              <a:t>    ;; +/- alter position of the particle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  [(key=? "+"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   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make-set-position-command</a:t>
            </a:r>
          </a:p>
          <a:p>
            <a:r>
              <a:rPr lang="en-US" dirty="0"/>
              <a:t>               (+ particle-x 5)))]</a:t>
            </a:r>
          </a:p>
          <a:p>
            <a:r>
              <a:rPr lang="en-US" dirty="0"/>
              <a:t>          [(key=? "-"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   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make-set-position-command</a:t>
            </a:r>
          </a:p>
          <a:p>
            <a:r>
              <a:rPr lang="en-US" dirty="0"/>
              <a:t>               (- particle-x 5))</a:t>
            </a:r>
          </a:p>
          <a:p>
            <a:r>
              <a:rPr lang="en-US" dirty="0"/>
              <a:t>             )])</a:t>
            </a:r>
          </a:p>
          <a:p>
            <a:r>
              <a:rPr lang="en-US" dirty="0"/>
              <a:t>        2345))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061" y="2279531"/>
            <a:ext cx="1318592" cy="1282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signals from the model and update </a:t>
            </a:r>
            <a:r>
              <a:rPr lang="en-US" sz="1200" b="1" dirty="0">
                <a:solidFill>
                  <a:schemeClr val="tx1"/>
                </a:solidFill>
              </a:rPr>
              <a:t>particle-x</a:t>
            </a:r>
            <a:r>
              <a:rPr lang="en-US" sz="1200" dirty="0">
                <a:solidFill>
                  <a:schemeClr val="tx1"/>
                </a:solidFill>
              </a:rPr>
              <a:t> or </a:t>
            </a:r>
            <a:r>
              <a:rPr lang="en-US" sz="1200" b="1" dirty="0">
                <a:solidFill>
                  <a:schemeClr val="tx1"/>
                </a:solidFill>
              </a:rPr>
              <a:t>particle-v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37653" y="2454965"/>
            <a:ext cx="410817" cy="4656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49707" y="4124552"/>
            <a:ext cx="1318592" cy="1282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key events from the world and send commands to the model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4768299" y="4134679"/>
            <a:ext cx="569014" cy="6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VelocityController.rkt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(provide make-velocity-controller)</a:t>
            </a:r>
          </a:p>
          <a:p>
            <a:endParaRPr lang="en-US" dirty="0"/>
          </a:p>
          <a:p>
            <a:r>
              <a:rPr lang="en-US" dirty="0"/>
              <a:t>;; make-velocity-controller : Model -&gt; Controller</a:t>
            </a:r>
          </a:p>
          <a:p>
            <a:r>
              <a:rPr lang="en-US" dirty="0"/>
              <a:t>;; GIVEN: a model m</a:t>
            </a:r>
          </a:p>
          <a:p>
            <a:r>
              <a:rPr lang="en-US" dirty="0"/>
              <a:t>;; RETURNS: A velocity controller for m</a:t>
            </a:r>
          </a:p>
          <a:p>
            <a:endParaRPr lang="en-US" dirty="0"/>
          </a:p>
          <a:p>
            <a:r>
              <a:rPr lang="en-US" dirty="0"/>
              <a:t>(define (make-velocity-controller m)</a:t>
            </a:r>
          </a:p>
          <a:p>
            <a:r>
              <a:rPr lang="en-US" dirty="0"/>
              <a:t>  (new </a:t>
            </a:r>
            <a:r>
              <a:rPr lang="en-US" dirty="0" err="1"/>
              <a:t>VelocityController</a:t>
            </a:r>
            <a:r>
              <a:rPr lang="en-US" dirty="0"/>
              <a:t>% [model m]))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VelocityController</a:t>
            </a:r>
            <a:r>
              <a:rPr lang="en-US" dirty="0"/>
              <a:t>%</a:t>
            </a:r>
          </a:p>
          <a:p>
            <a:r>
              <a:rPr lang="en-US" dirty="0"/>
              <a:t>  (class* object% (Controller&lt;%&gt;)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model)  ; the model</a:t>
            </a:r>
          </a:p>
          <a:p>
            <a:endParaRPr lang="en-US" dirty="0"/>
          </a:p>
          <a:p>
            <a:r>
              <a:rPr lang="en-US" dirty="0"/>
              <a:t>    ; the position of the center of the</a:t>
            </a:r>
          </a:p>
          <a:p>
            <a:r>
              <a:rPr lang="en-US" dirty="0"/>
              <a:t>    ; controller on the canvas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150] [y 100])   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[width 120][height 50])</a:t>
            </a:r>
          </a:p>
          <a:p>
            <a:endParaRPr lang="en-US" dirty="0"/>
          </a:p>
          <a:p>
            <a:r>
              <a:rPr lang="en-US" dirty="0"/>
              <a:t>    (field [half-width  (/ width  2)])</a:t>
            </a:r>
          </a:p>
          <a:p>
            <a:r>
              <a:rPr lang="en-US" dirty="0"/>
              <a:t>    (field [half-height (/ height 2)])</a:t>
            </a:r>
          </a:p>
          <a:p>
            <a:endParaRPr lang="en-US" dirty="0"/>
          </a:p>
          <a:p>
            <a:r>
              <a:rPr lang="en-US" dirty="0"/>
              <a:t>    ;; the position of the particle</a:t>
            </a:r>
          </a:p>
          <a:p>
            <a:r>
              <a:rPr lang="en-US" dirty="0"/>
              <a:t>    (field [particle-x 0])</a:t>
            </a:r>
          </a:p>
          <a:p>
            <a:r>
              <a:rPr lang="en-US" dirty="0"/>
              <a:t>    (field [particle-v 0])</a:t>
            </a:r>
          </a:p>
          <a:p>
            <a:endParaRPr lang="en-US" dirty="0"/>
          </a:p>
          <a:p>
            <a:r>
              <a:rPr lang="en-US" dirty="0"/>
              <a:t>    ;; ... code for dragging ...</a:t>
            </a:r>
          </a:p>
          <a:p>
            <a:endParaRPr lang="en-US" dirty="0"/>
          </a:p>
          <a:p>
            <a:r>
              <a:rPr lang="en-US" dirty="0"/>
              <a:t>    ;; ... code for display ...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;; Signal -&gt; Void</a:t>
            </a:r>
          </a:p>
          <a:p>
            <a:r>
              <a:rPr lang="en-US" dirty="0"/>
              <a:t>    ;; decodes signal and updates local data</a:t>
            </a:r>
          </a:p>
          <a:p>
            <a:r>
              <a:rPr lang="en-US" dirty="0"/>
              <a:t>    (define/public (receive-signal sig)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[(report-position? sig)</a:t>
            </a:r>
          </a:p>
          <a:p>
            <a:r>
              <a:rPr lang="en-US" dirty="0"/>
              <a:t>         (set! particle-x (report-position-</a:t>
            </a:r>
            <a:r>
              <a:rPr lang="en-US" dirty="0" err="1"/>
              <a:t>pos</a:t>
            </a:r>
            <a:r>
              <a:rPr lang="en-US" dirty="0"/>
              <a:t> sig))]</a:t>
            </a:r>
          </a:p>
          <a:p>
            <a:r>
              <a:rPr lang="en-US" dirty="0"/>
              <a:t>        [(report-velocity? sig)</a:t>
            </a:r>
          </a:p>
          <a:p>
            <a:r>
              <a:rPr lang="en-US" dirty="0"/>
              <a:t>         (set! particle-v (report-velocity-v sig))]))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;; interpret +,- as commands to the model</a:t>
            </a:r>
          </a:p>
          <a:p>
            <a:r>
              <a:rPr lang="en-US" dirty="0"/>
              <a:t>    ;; +/- alter velocity of the particle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  [(key=? "+"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   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incr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-velocity-command</a:t>
            </a:r>
            <a:r>
              <a:rPr lang="en-US" dirty="0"/>
              <a:t> 1))]</a:t>
            </a:r>
          </a:p>
          <a:p>
            <a:r>
              <a:rPr lang="en-US" dirty="0"/>
              <a:t>          [(key=? "-"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 (</a:t>
            </a:r>
            <a:r>
              <a:rPr lang="en-US" dirty="0">
                <a:solidFill>
                  <a:srgbClr val="FF0000"/>
                </a:solidFill>
              </a:rPr>
              <a:t>send model execute-command</a:t>
            </a:r>
          </a:p>
          <a:p>
            <a:r>
              <a:rPr lang="en-US" dirty="0"/>
              <a:t>            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incr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-velocity-command</a:t>
            </a:r>
            <a:r>
              <a:rPr lang="en-US" dirty="0"/>
              <a:t> -1))])</a:t>
            </a:r>
          </a:p>
          <a:p>
            <a:r>
              <a:rPr lang="en-US" dirty="0"/>
              <a:t>        3456))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5456" y="2294626"/>
            <a:ext cx="1423359" cy="621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setup, signal-reception just the same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010619" y="2605177"/>
            <a:ext cx="534837" cy="19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968815" y="2432649"/>
            <a:ext cx="276045" cy="17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85632" y="3867539"/>
            <a:ext cx="1613140" cy="224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 and – are interpreted differently: as commands to change the </a:t>
            </a:r>
            <a:r>
              <a:rPr lang="en-US" sz="1200" i="1" dirty="0">
                <a:solidFill>
                  <a:schemeClr val="tx1"/>
                </a:solidFill>
              </a:rPr>
              <a:t>velocity</a:t>
            </a:r>
            <a:r>
              <a:rPr lang="en-US" sz="1200" dirty="0">
                <a:solidFill>
                  <a:schemeClr val="tx1"/>
                </a:solidFill>
              </a:rPr>
              <a:t> of the model.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Notice that the commands form a rudimentary programming language.</a:t>
            </a: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5098772" y="4352708"/>
            <a:ext cx="336431" cy="6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35203" y="5370791"/>
            <a:ext cx="2604053" cy="745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Lots of opportunity here for sharing implementation via inheritance; we just haven’t done so.</a:t>
            </a:r>
          </a:p>
        </p:txBody>
      </p:sp>
    </p:spTree>
    <p:extLst>
      <p:ext uri="{BB962C8B-B14F-4D97-AF65-F5344CB8AC3E}">
        <p14:creationId xmlns:p14="http://schemas.microsoft.com/office/powerpoint/2010/main" val="578406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ControllerFactory.rkt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54945" cy="4846782"/>
          </a:xfrm>
        </p:spPr>
        <p:txBody>
          <a:bodyPr>
            <a:normAutofit fontScale="25000" lnSpcReduction="20000"/>
          </a:bodyPr>
          <a:lstStyle/>
          <a:p>
            <a:r>
              <a:rPr lang="en-US" sz="4000" dirty="0"/>
              <a:t>(require "</a:t>
            </a:r>
            <a:r>
              <a:rPr lang="en-US" sz="4000" dirty="0" err="1"/>
              <a:t>WidgetWorks.rkt</a:t>
            </a:r>
            <a:r>
              <a:rPr lang="en-US" sz="4000" dirty="0"/>
              <a:t>")</a:t>
            </a:r>
          </a:p>
          <a:p>
            <a:r>
              <a:rPr lang="en-US" sz="4000" dirty="0"/>
              <a:t>(require "</a:t>
            </a:r>
            <a:r>
              <a:rPr lang="en-US" sz="4000" dirty="0" err="1"/>
              <a:t>Interfaces.rkt</a:t>
            </a:r>
            <a:r>
              <a:rPr lang="en-US" sz="4000" dirty="0"/>
              <a:t>")</a:t>
            </a:r>
          </a:p>
          <a:p>
            <a:r>
              <a:rPr lang="en-US" sz="4000" dirty="0"/>
              <a:t>(require "</a:t>
            </a:r>
            <a:r>
              <a:rPr lang="en-US" sz="4000" dirty="0" err="1"/>
              <a:t>VelocityController.rkt</a:t>
            </a:r>
            <a:r>
              <a:rPr lang="en-US" sz="4000" dirty="0"/>
              <a:t>")</a:t>
            </a:r>
          </a:p>
          <a:p>
            <a:r>
              <a:rPr lang="en-US" sz="4000" dirty="0"/>
              <a:t>(require "</a:t>
            </a:r>
            <a:r>
              <a:rPr lang="en-US" sz="4000" dirty="0" err="1"/>
              <a:t>PositionController.rkt</a:t>
            </a:r>
            <a:r>
              <a:rPr lang="en-US" sz="4000" dirty="0"/>
              <a:t>")</a:t>
            </a:r>
          </a:p>
          <a:p>
            <a:r>
              <a:rPr lang="en-US" sz="4000" dirty="0"/>
              <a:t>(require 2htdp/universe)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;; make-controller-factory : Container Model -&gt; </a:t>
            </a:r>
            <a:r>
              <a:rPr lang="en-US" sz="4000" dirty="0" err="1"/>
              <a:t>SWidget</a:t>
            </a:r>
            <a:endParaRPr lang="en-US" sz="4000" dirty="0"/>
          </a:p>
          <a:p>
            <a:r>
              <a:rPr lang="en-US" sz="4000" dirty="0"/>
              <a:t>(define (make-controller-factory c m)</a:t>
            </a:r>
          </a:p>
          <a:p>
            <a:r>
              <a:rPr lang="en-US" sz="4000" dirty="0"/>
              <a:t>  (new </a:t>
            </a:r>
            <a:r>
              <a:rPr lang="en-US" sz="4000" dirty="0" err="1"/>
              <a:t>ControllerFactory</a:t>
            </a:r>
            <a:r>
              <a:rPr lang="en-US" sz="4000" dirty="0"/>
              <a:t>% [c c][m m]))</a:t>
            </a:r>
          </a:p>
          <a:p>
            <a:endParaRPr lang="en-US" sz="4000" dirty="0"/>
          </a:p>
          <a:p>
            <a:r>
              <a:rPr lang="en-US" sz="4000" dirty="0"/>
              <a:t>(define </a:t>
            </a:r>
            <a:r>
              <a:rPr lang="en-US" sz="4000" dirty="0" err="1"/>
              <a:t>ControllerFactory</a:t>
            </a:r>
            <a:r>
              <a:rPr lang="en-US" sz="4000" dirty="0"/>
              <a:t>%</a:t>
            </a:r>
          </a:p>
          <a:p>
            <a:r>
              <a:rPr lang="en-US" sz="4000" dirty="0"/>
              <a:t>  (class* object% (</a:t>
            </a:r>
            <a:r>
              <a:rPr lang="en-US" sz="4000" dirty="0" err="1"/>
              <a:t>SWidget</a:t>
            </a:r>
            <a:r>
              <a:rPr lang="en-US" sz="4000" dirty="0"/>
              <a:t>&lt;%&gt;)</a:t>
            </a:r>
          </a:p>
          <a:p>
            <a:endParaRPr lang="en-US" sz="4000" dirty="0"/>
          </a:p>
          <a:p>
            <a:r>
              <a:rPr lang="en-US" sz="4000" dirty="0"/>
              <a:t>    ; the container in which the controllers will live</a:t>
            </a:r>
          </a:p>
          <a:p>
            <a:r>
              <a:rPr lang="en-US" sz="4000" dirty="0"/>
              <a:t>    (</a:t>
            </a:r>
            <a:r>
              <a:rPr lang="en-US" sz="4000" dirty="0" err="1"/>
              <a:t>init</a:t>
            </a:r>
            <a:r>
              <a:rPr lang="en-US" sz="4000" dirty="0"/>
              <a:t>-field c)   ; Container</a:t>
            </a:r>
          </a:p>
          <a:p>
            <a:endParaRPr lang="en-US" sz="4000" dirty="0"/>
          </a:p>
          <a:p>
            <a:r>
              <a:rPr lang="en-US" sz="4000" dirty="0"/>
              <a:t>    ; the model to which the controllers will be connected</a:t>
            </a:r>
          </a:p>
          <a:p>
            <a:r>
              <a:rPr lang="en-US" sz="4000" dirty="0"/>
              <a:t>    (</a:t>
            </a:r>
            <a:r>
              <a:rPr lang="en-US" sz="4000" dirty="0" err="1"/>
              <a:t>init</a:t>
            </a:r>
            <a:r>
              <a:rPr lang="en-US" sz="4000" dirty="0"/>
              <a:t>-field m)   ; Model</a:t>
            </a:r>
          </a:p>
          <a:p>
            <a:endParaRPr lang="en-US" sz="4000" dirty="0"/>
          </a:p>
          <a:p>
            <a:r>
              <a:rPr lang="en-US" sz="4000" dirty="0"/>
              <a:t>    (super-new)</a:t>
            </a:r>
          </a:p>
          <a:p>
            <a:endParaRPr lang="en-US" sz="4000" dirty="0"/>
          </a:p>
          <a:p>
            <a:r>
              <a:rPr lang="en-US" sz="4000" dirty="0"/>
              <a:t>    ; </a:t>
            </a:r>
            <a:r>
              <a:rPr lang="en-US" sz="4000" dirty="0" err="1"/>
              <a:t>KeyEvent</a:t>
            </a:r>
            <a:r>
              <a:rPr lang="en-US" sz="4000" dirty="0"/>
              <a:t> -&gt; Void</a:t>
            </a:r>
          </a:p>
          <a:p>
            <a:r>
              <a:rPr lang="en-US" sz="4000" dirty="0"/>
              <a:t>    (define/public (after-key-event </a:t>
            </a:r>
            <a:r>
              <a:rPr lang="en-US" sz="4000" dirty="0" err="1"/>
              <a:t>kev</a:t>
            </a:r>
            <a:r>
              <a:rPr lang="en-US" sz="4000" dirty="0"/>
              <a:t>)</a:t>
            </a:r>
          </a:p>
          <a:p>
            <a:r>
              <a:rPr lang="en-US" sz="4000" dirty="0"/>
              <a:t>      (cond</a:t>
            </a:r>
          </a:p>
          <a:p>
            <a:r>
              <a:rPr lang="en-US" sz="4000" dirty="0"/>
              <a:t>        [(key=? </a:t>
            </a:r>
            <a:r>
              <a:rPr lang="en-US" sz="4000" dirty="0" err="1"/>
              <a:t>kev</a:t>
            </a:r>
            <a:r>
              <a:rPr lang="en-US" sz="4000" dirty="0"/>
              <a:t> "v") </a:t>
            </a:r>
          </a:p>
          <a:p>
            <a:r>
              <a:rPr lang="en-US" sz="4000" dirty="0"/>
              <a:t>         (add-viewer make-velocity-controller)]</a:t>
            </a:r>
          </a:p>
          <a:p>
            <a:r>
              <a:rPr lang="en-US" sz="4000" dirty="0"/>
              <a:t>        [(key=? </a:t>
            </a:r>
            <a:r>
              <a:rPr lang="en-US" sz="4000" dirty="0" err="1"/>
              <a:t>kev</a:t>
            </a:r>
            <a:r>
              <a:rPr lang="en-US" sz="4000" dirty="0"/>
              <a:t> "p") </a:t>
            </a:r>
          </a:p>
          <a:p>
            <a:r>
              <a:rPr lang="en-US" sz="4000" dirty="0"/>
              <a:t>         (add-viewer make-position-controller)]</a:t>
            </a:r>
          </a:p>
          <a:p>
            <a:r>
              <a:rPr lang="en-US" sz="4000" dirty="0"/>
              <a:t>        ))</a:t>
            </a:r>
          </a:p>
          <a:p>
            <a:endParaRPr lang="en-US" sz="4000" dirty="0"/>
          </a:p>
          <a:p>
            <a:r>
              <a:rPr lang="en-US" sz="4000" dirty="0"/>
              <a:t>    ; (Model -&gt; Controller) -&gt; Void</a:t>
            </a:r>
          </a:p>
          <a:p>
            <a:r>
              <a:rPr lang="en-US" sz="4000" dirty="0"/>
              <a:t>    ; EFFECT: creates a Controller connected to the model m</a:t>
            </a:r>
          </a:p>
          <a:p>
            <a:r>
              <a:rPr lang="en-US" sz="4000" dirty="0"/>
              <a:t>    ; using the given function </a:t>
            </a:r>
            <a:r>
              <a:rPr lang="en-US" sz="4000" dirty="0" err="1"/>
              <a:t>fn</a:t>
            </a:r>
            <a:r>
              <a:rPr lang="en-US" sz="4000" dirty="0"/>
              <a:t>, and adds the resulting</a:t>
            </a:r>
          </a:p>
          <a:p>
            <a:r>
              <a:rPr lang="en-US" sz="4000" dirty="0"/>
              <a:t>    ; controller to the Container c.</a:t>
            </a:r>
          </a:p>
          <a:p>
            <a:endParaRPr lang="en-US" sz="4000" dirty="0"/>
          </a:p>
          <a:p>
            <a:r>
              <a:rPr lang="en-US" sz="4000" dirty="0"/>
              <a:t>    (define/public (add-viewer </a:t>
            </a:r>
            <a:r>
              <a:rPr lang="en-US" sz="4000" dirty="0" err="1"/>
              <a:t>fn</a:t>
            </a:r>
            <a:r>
              <a:rPr lang="en-US" sz="4000" dirty="0"/>
              <a:t>)</a:t>
            </a:r>
          </a:p>
          <a:p>
            <a:r>
              <a:rPr lang="en-US" sz="4000" dirty="0"/>
              <a:t>      (send c add-</a:t>
            </a:r>
            <a:r>
              <a:rPr lang="en-US" sz="4000" dirty="0" err="1"/>
              <a:t>stateful</a:t>
            </a:r>
            <a:r>
              <a:rPr lang="en-US" sz="4000" dirty="0"/>
              <a:t>-widget (</a:t>
            </a:r>
            <a:r>
              <a:rPr lang="en-US" sz="4000" dirty="0" err="1"/>
              <a:t>fn</a:t>
            </a:r>
            <a:r>
              <a:rPr lang="en-US" sz="4000" dirty="0"/>
              <a:t> m)))</a:t>
            </a:r>
          </a:p>
          <a:p>
            <a:endParaRPr lang="en-US" sz="4000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   ;; the factory is invisible</a:t>
            </a:r>
          </a:p>
          <a:p>
            <a:r>
              <a:rPr lang="en-US" dirty="0"/>
              <a:t>    (define/public (add-to-scene s) s)</a:t>
            </a:r>
          </a:p>
          <a:p>
            <a:endParaRPr lang="en-US" dirty="0"/>
          </a:p>
          <a:p>
            <a:r>
              <a:rPr lang="en-US" dirty="0"/>
              <a:t>    (define/public (after-tick) 122)</a:t>
            </a:r>
          </a:p>
          <a:p>
            <a:r>
              <a:rPr lang="en-US" dirty="0"/>
              <a:t>    (define/public (after-button-down mx my) 123)</a:t>
            </a:r>
          </a:p>
          <a:p>
            <a:r>
              <a:rPr lang="en-US" dirty="0"/>
              <a:t>    (define/public (after-drag mx my) 124)</a:t>
            </a:r>
          </a:p>
          <a:p>
            <a:r>
              <a:rPr lang="en-US" dirty="0"/>
              <a:t>    (define/public (after-button-up mx my) 125)</a:t>
            </a:r>
          </a:p>
          <a:p>
            <a:r>
              <a:rPr lang="en-US" dirty="0"/>
              <a:t>    (define/public (after-move mx my) 126)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46616" y="5587762"/>
            <a:ext cx="3122762" cy="768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The Controller Factory is an ordinary </a:t>
            </a:r>
            <a:r>
              <a:rPr lang="en-US" sz="1200" dirty="0" err="1">
                <a:solidFill>
                  <a:schemeClr val="tx1"/>
                </a:solidFill>
              </a:rPr>
              <a:t>SWidget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</a:rPr>
              <a:t>It takes keyboard input and adds a new controller to the world in which it lives.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5682" y="1565438"/>
            <a:ext cx="1208222" cy="69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require</a:t>
            </a:r>
            <a:r>
              <a:rPr lang="en-US" sz="1200" dirty="0">
                <a:solidFill>
                  <a:schemeClr val="tx1"/>
                </a:solidFill>
              </a:rPr>
              <a:t> the definitions of the different controllers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075709" y="1914981"/>
            <a:ext cx="57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96818" y="4545788"/>
            <a:ext cx="3069000" cy="544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"v" adds a new </a:t>
            </a:r>
            <a:r>
              <a:rPr lang="en-US" sz="1200" dirty="0" err="1">
                <a:solidFill>
                  <a:schemeClr val="tx1"/>
                </a:solidFill>
              </a:rPr>
              <a:t>VelocityController</a:t>
            </a:r>
            <a:r>
              <a:rPr lang="en-US" sz="1200" dirty="0">
                <a:solidFill>
                  <a:schemeClr val="tx1"/>
                </a:solidFill>
              </a:rPr>
              <a:t>; "p" adds a new </a:t>
            </a:r>
            <a:r>
              <a:rPr lang="en-US" sz="1200" dirty="0" err="1">
                <a:solidFill>
                  <a:schemeClr val="tx1"/>
                </a:solidFill>
              </a:rPr>
              <a:t>PositionController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09645" y="3179855"/>
            <a:ext cx="3122762" cy="661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The factory is invisible, and has no other behaviors– it responds to all other messages without changing its state.</a:t>
            </a:r>
          </a:p>
        </p:txBody>
      </p:sp>
    </p:spTree>
    <p:extLst>
      <p:ext uri="{BB962C8B-B14F-4D97-AF65-F5344CB8AC3E}">
        <p14:creationId xmlns:p14="http://schemas.microsoft.com/office/powerpoint/2010/main" val="1439669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top.rkt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#</a:t>
            </a:r>
            <a:r>
              <a:rPr lang="en-US" sz="1800" dirty="0" err="1"/>
              <a:t>lang</a:t>
            </a:r>
            <a:r>
              <a:rPr lang="en-US" sz="1800" dirty="0"/>
              <a:t> racket</a:t>
            </a:r>
          </a:p>
          <a:p>
            <a:endParaRPr lang="en-US" sz="1800" dirty="0"/>
          </a:p>
          <a:p>
            <a:r>
              <a:rPr lang="en-US" sz="1800" dirty="0"/>
              <a:t>(require "</a:t>
            </a:r>
            <a:r>
              <a:rPr lang="en-US" sz="1800" dirty="0" err="1"/>
              <a:t>WidgetWorks.rkt</a:t>
            </a:r>
            <a:r>
              <a:rPr lang="en-US" sz="1800" dirty="0"/>
              <a:t>")</a:t>
            </a:r>
          </a:p>
          <a:p>
            <a:r>
              <a:rPr lang="en-US" sz="1800" dirty="0"/>
              <a:t>(require "</a:t>
            </a:r>
            <a:r>
              <a:rPr lang="en-US" sz="1800" dirty="0" err="1"/>
              <a:t>Interfaces.rkt</a:t>
            </a:r>
            <a:r>
              <a:rPr lang="en-US" sz="1800" dirty="0"/>
              <a:t>")</a:t>
            </a:r>
          </a:p>
          <a:p>
            <a:r>
              <a:rPr lang="en-US" sz="1800" dirty="0"/>
              <a:t>(require "</a:t>
            </a:r>
            <a:r>
              <a:rPr lang="en-US" sz="1800" dirty="0" err="1"/>
              <a:t>Model.rkt</a:t>
            </a:r>
            <a:r>
              <a:rPr lang="en-US" sz="1800" dirty="0"/>
              <a:t>")</a:t>
            </a:r>
          </a:p>
          <a:p>
            <a:r>
              <a:rPr lang="en-US" sz="1800" dirty="0"/>
              <a:t>(require "</a:t>
            </a:r>
            <a:r>
              <a:rPr lang="en-US" sz="1800" dirty="0" err="1"/>
              <a:t>ControllerFactory.rkt</a:t>
            </a:r>
            <a:r>
              <a:rPr lang="en-US" sz="1800" dirty="0"/>
              <a:t>")</a:t>
            </a:r>
          </a:p>
          <a:p>
            <a:endParaRPr lang="en-US" sz="1800" dirty="0"/>
          </a:p>
          <a:p>
            <a:r>
              <a:rPr lang="en-US" sz="1800" dirty="0"/>
              <a:t>;; run with (run 0.5)</a:t>
            </a:r>
          </a:p>
          <a:p>
            <a:endParaRPr lang="en-US" sz="1800" dirty="0"/>
          </a:p>
          <a:p>
            <a:r>
              <a:rPr lang="en-US" sz="1800" dirty="0"/>
              <a:t>;; create a container, install a factory, and run.</a:t>
            </a:r>
          </a:p>
          <a:p>
            <a:endParaRPr lang="en-US" sz="1800" dirty="0"/>
          </a:p>
          <a:p>
            <a:r>
              <a:rPr lang="en-US" sz="1800" dirty="0"/>
              <a:t>(define (run rate)</a:t>
            </a:r>
          </a:p>
          <a:p>
            <a:r>
              <a:rPr lang="en-US" sz="1800" dirty="0"/>
              <a:t>  (let ((c (container-</a:t>
            </a:r>
            <a:r>
              <a:rPr lang="en-US" sz="1800" dirty="0" err="1"/>
              <a:t>init</a:t>
            </a:r>
            <a:r>
              <a:rPr lang="en-US" sz="1800" dirty="0"/>
              <a:t> 500 400))</a:t>
            </a:r>
          </a:p>
          <a:p>
            <a:r>
              <a:rPr lang="en-US" sz="1800" dirty="0"/>
              <a:t>        (m (make-model)))</a:t>
            </a:r>
          </a:p>
          <a:p>
            <a:r>
              <a:rPr lang="en-US" sz="1800" dirty="0"/>
              <a:t>    (begin</a:t>
            </a:r>
          </a:p>
          <a:p>
            <a:r>
              <a:rPr lang="en-US" sz="1800" dirty="0"/>
              <a:t>      (send c add-</a:t>
            </a:r>
            <a:r>
              <a:rPr lang="en-US" sz="1800" dirty="0" err="1"/>
              <a:t>stateful</a:t>
            </a:r>
            <a:r>
              <a:rPr lang="en-US" sz="1800" dirty="0"/>
              <a:t>-widget m)</a:t>
            </a:r>
          </a:p>
          <a:p>
            <a:r>
              <a:rPr lang="en-US" sz="1800" dirty="0"/>
              <a:t>      (send c add-</a:t>
            </a:r>
            <a:r>
              <a:rPr lang="en-US" sz="1800" dirty="0" err="1"/>
              <a:t>stateful</a:t>
            </a:r>
            <a:r>
              <a:rPr lang="en-US" sz="1800" dirty="0"/>
              <a:t>-widget (make-controller-factory c m))</a:t>
            </a:r>
          </a:p>
          <a:p>
            <a:r>
              <a:rPr lang="en-US" sz="1800" dirty="0"/>
              <a:t>      (send c run rate))))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37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MVC is a widely-used architecture</a:t>
            </a:r>
          </a:p>
          <a:p>
            <a:r>
              <a:rPr lang="en-US" dirty="0"/>
              <a:t>It is a 3-tier architecture</a:t>
            </a:r>
          </a:p>
          <a:p>
            <a:r>
              <a:rPr lang="en-US" dirty="0"/>
              <a:t>It divides the system up into relatively small, easy-to-understand pieces.</a:t>
            </a:r>
          </a:p>
          <a:p>
            <a:r>
              <a:rPr lang="en-US" dirty="0"/>
              <a:t>3 interfaces: </a:t>
            </a:r>
          </a:p>
          <a:p>
            <a:pPr lvl="1"/>
            <a:r>
              <a:rPr lang="en-US" dirty="0"/>
              <a:t>world -&gt; controllers</a:t>
            </a:r>
          </a:p>
          <a:p>
            <a:pPr lvl="1"/>
            <a:r>
              <a:rPr lang="en-US" dirty="0"/>
              <a:t>controllers -&gt; model</a:t>
            </a:r>
          </a:p>
          <a:p>
            <a:pPr lvl="1"/>
            <a:r>
              <a:rPr lang="en-US" dirty="0"/>
              <a:t>model -&gt; controllers</a:t>
            </a:r>
          </a:p>
          <a:p>
            <a:r>
              <a:rPr lang="en-US" dirty="0"/>
              <a:t>2 publish/subscribe relationships allow controllers to be created dynamically.</a:t>
            </a:r>
          </a:p>
          <a:p>
            <a:pPr lvl="1"/>
            <a:r>
              <a:rPr lang="en-US" dirty="0"/>
              <a:t>world publishes to controllers</a:t>
            </a:r>
          </a:p>
          <a:p>
            <a:pPr lvl="1"/>
            <a:r>
              <a:rPr lang="en-US" dirty="0"/>
              <a:t>model publishes to controllers</a:t>
            </a:r>
          </a:p>
          <a:p>
            <a:r>
              <a:rPr lang="en-US" dirty="0"/>
              <a:t>Controller -&gt; Model interface is a rudimentary programming language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of the architecture of our simulations and its 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Sketch of the MVC architecture, with a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code for our demo, in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3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the relevant files in the Examples folder.</a:t>
            </a:r>
          </a:p>
          <a:p>
            <a:r>
              <a:rPr lang="en-US" dirty="0"/>
              <a:t>Draw the dependency graph for this system, as you </a:t>
            </a:r>
            <a:r>
              <a:rPr lang="en-US"/>
              <a:t>did for 11-7-separate-files.</a:t>
            </a:r>
            <a:endParaRPr lang="en-US" dirty="0"/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Problem Set #11.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general, our simulations have 3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(something being simulated)</a:t>
            </a:r>
          </a:p>
          <a:p>
            <a:r>
              <a:rPr lang="en-US" dirty="0"/>
              <a:t>A View  (a way to display some of the information in model)</a:t>
            </a:r>
          </a:p>
          <a:p>
            <a:r>
              <a:rPr lang="en-US" dirty="0"/>
              <a:t>A Controller (a way to provide inputs to the model, often based on the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to separate these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part may be complicated  (separation of concerns)</a:t>
            </a:r>
          </a:p>
          <a:p>
            <a:r>
              <a:rPr lang="en-US" dirty="0"/>
              <a:t>Model shouldn't care about how it is displayed</a:t>
            </a:r>
          </a:p>
          <a:p>
            <a:r>
              <a:rPr lang="en-US" dirty="0"/>
              <a:t>May have several viewers and controllers</a:t>
            </a:r>
          </a:p>
          <a:p>
            <a:r>
              <a:rPr lang="en-US" dirty="0"/>
              <a:t>Model and viewer may be running at different rates</a:t>
            </a:r>
          </a:p>
          <a:p>
            <a:r>
              <a:rPr lang="en-US" dirty="0"/>
              <a:t>Clarify interface between controller and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Imagine: some temperature is being monitored/</a:t>
            </a:r>
            <a:r>
              <a:rPr lang="en-US" dirty="0" err="1"/>
              <a:t>modelled</a:t>
            </a:r>
            <a:r>
              <a:rPr lang="en-US" dirty="0"/>
              <a:t>/controlled</a:t>
            </a:r>
          </a:p>
          <a:p>
            <a:r>
              <a:rPr lang="en-US" dirty="0"/>
              <a:t>Multiple viewers:</a:t>
            </a:r>
          </a:p>
          <a:p>
            <a:pPr lvl="1"/>
            <a:r>
              <a:rPr lang="en-US" dirty="0"/>
              <a:t>display in Celsius   </a:t>
            </a:r>
          </a:p>
          <a:p>
            <a:pPr lvl="1"/>
            <a:r>
              <a:rPr lang="en-US" dirty="0"/>
              <a:t>display in Fahrenheit</a:t>
            </a:r>
          </a:p>
          <a:p>
            <a:pPr lvl="1"/>
            <a:r>
              <a:rPr lang="en-US" dirty="0"/>
              <a:t>display on a slider</a:t>
            </a:r>
          </a:p>
          <a:p>
            <a:r>
              <a:rPr lang="en-US" dirty="0"/>
              <a:t>May want to change/add viewers dynamically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Example: Nuclear Reactor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reactor has many valves, sensors, etc.</a:t>
            </a:r>
          </a:p>
          <a:p>
            <a:r>
              <a:rPr lang="en-US" dirty="0"/>
              <a:t>Unlike our screensavers, balls, etc. there’s no single object to display.</a:t>
            </a:r>
          </a:p>
          <a:p>
            <a:r>
              <a:rPr lang="en-US" dirty="0"/>
              <a:t>Best we can do is to have a viewer for each sensor and a controller for each valve.</a:t>
            </a:r>
          </a:p>
          <a:p>
            <a:r>
              <a:rPr lang="en-US" dirty="0"/>
              <a:t>People add new sensors and new valves all the time.</a:t>
            </a:r>
          </a:p>
          <a:p>
            <a:r>
              <a:rPr lang="en-US" dirty="0"/>
              <a:t>How can we model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Smaller example: Flight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at each instant, calculates new state of  the airplane (airspeed, altitude, attitude, etc., based on current airspeed, etc., and position of control surfaces</a:t>
            </a:r>
          </a:p>
          <a:p>
            <a:r>
              <a:rPr lang="en-US" dirty="0"/>
              <a:t>View #1: digital airspeed indicator</a:t>
            </a:r>
          </a:p>
          <a:p>
            <a:r>
              <a:rPr lang="en-US" dirty="0"/>
              <a:t>View #2: analog (dial) airspeed indicator</a:t>
            </a:r>
          </a:p>
          <a:p>
            <a:r>
              <a:rPr lang="en-US" dirty="0"/>
              <a:t>Controller #1: pilot controls (arrow keys)</a:t>
            </a:r>
          </a:p>
          <a:p>
            <a:r>
              <a:rPr lang="en-US" dirty="0"/>
              <a:t>Controller #2: copilot controls (mouse)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current architecture has these all mixed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Widget&lt;%&gt; or </a:t>
            </a:r>
            <a:r>
              <a:rPr lang="en-US" dirty="0" err="1"/>
              <a:t>SWidget</a:t>
            </a:r>
            <a:r>
              <a:rPr lang="en-US" dirty="0"/>
              <a:t>&lt;%&gt; is responsible for all 3 aspects:</a:t>
            </a:r>
          </a:p>
          <a:p>
            <a:pPr lvl="1"/>
            <a:r>
              <a:rPr lang="en-US" dirty="0"/>
              <a:t>on-tick  (Model)</a:t>
            </a:r>
          </a:p>
          <a:p>
            <a:pPr lvl="1"/>
            <a:r>
              <a:rPr lang="en-US" dirty="0"/>
              <a:t>add-to-scene (View)</a:t>
            </a:r>
          </a:p>
          <a:p>
            <a:pPr lvl="1"/>
            <a:r>
              <a:rPr lang="en-US" dirty="0"/>
              <a:t>on-mouse, on-key  (Controller).</a:t>
            </a:r>
          </a:p>
          <a:p>
            <a:r>
              <a:rPr lang="en-US" dirty="0"/>
              <a:t>What can we do about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03AB-1024-46C2-B92D-84A14F03925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3212</Words>
  <Application>Microsoft Office PowerPoint</Application>
  <PresentationFormat>On-screen Show (4:3)</PresentationFormat>
  <Paragraphs>585</Paragraphs>
  <Slides>30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Helvetica Neue</vt:lpstr>
      <vt:lpstr>1_Office Theme</vt:lpstr>
      <vt:lpstr>Model-View-Controller Architecture</vt:lpstr>
      <vt:lpstr>Key Points for Lesson 11.3</vt:lpstr>
      <vt:lpstr>Lesson Outline</vt:lpstr>
      <vt:lpstr>In general, our simulations have 3 parts</vt:lpstr>
      <vt:lpstr>Helpful to separate these</vt:lpstr>
      <vt:lpstr>Example: multiple viewers</vt:lpstr>
      <vt:lpstr>Larger Example: Nuclear Reactor</vt:lpstr>
      <vt:lpstr>Smaller example: Flight simulator</vt:lpstr>
      <vt:lpstr>Our current architecture has these all mixed together</vt:lpstr>
      <vt:lpstr>Instead: MVC architecture</vt:lpstr>
      <vt:lpstr>Working Example</vt:lpstr>
      <vt:lpstr>Demonstration</vt:lpstr>
      <vt:lpstr>Views and Controllers are often tightly linked</vt:lpstr>
      <vt:lpstr>Model and Controllers are weakly linked</vt:lpstr>
      <vt:lpstr>Solution: Use publish-subscribe</vt:lpstr>
      <vt:lpstr>One model, many controllers</vt:lpstr>
      <vt:lpstr>MVC Feedback loop</vt:lpstr>
      <vt:lpstr>This is a 3-tier architecture</vt:lpstr>
      <vt:lpstr>Our example, in detail</vt:lpstr>
      <vt:lpstr>WidgetWorks.rkt</vt:lpstr>
      <vt:lpstr>Interfaces.rkt</vt:lpstr>
      <vt:lpstr>Commands and Signals</vt:lpstr>
      <vt:lpstr>Model.rkt (1)</vt:lpstr>
      <vt:lpstr>Model.rkt (2)</vt:lpstr>
      <vt:lpstr>PositionController.rkt (excerpts)</vt:lpstr>
      <vt:lpstr>VelocityController.rkt</vt:lpstr>
      <vt:lpstr>ControllerFactory.rkt</vt:lpstr>
      <vt:lpstr>top.rkt</vt:lpstr>
      <vt:lpstr>Takeaways from this Lesson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Closures and Delegates</dc:title>
  <dc:creator>Mitchell Wand</dc:creator>
  <cp:lastModifiedBy>Mitchell Wand</cp:lastModifiedBy>
  <cp:revision>49</cp:revision>
  <dcterms:created xsi:type="dcterms:W3CDTF">2011-11-29T22:54:49Z</dcterms:created>
  <dcterms:modified xsi:type="dcterms:W3CDTF">2016-11-17T21:31:05Z</dcterms:modified>
</cp:coreProperties>
</file>