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7" r:id="rId2"/>
    <p:sldId id="322" r:id="rId3"/>
    <p:sldId id="324" r:id="rId4"/>
    <p:sldId id="320" r:id="rId5"/>
    <p:sldId id="349" r:id="rId6"/>
    <p:sldId id="325" r:id="rId7"/>
    <p:sldId id="341" r:id="rId8"/>
    <p:sldId id="329" r:id="rId9"/>
    <p:sldId id="342" r:id="rId10"/>
    <p:sldId id="330" r:id="rId11"/>
    <p:sldId id="343" r:id="rId12"/>
    <p:sldId id="331" r:id="rId13"/>
    <p:sldId id="332" r:id="rId14"/>
    <p:sldId id="344" r:id="rId15"/>
    <p:sldId id="333" r:id="rId16"/>
    <p:sldId id="334" r:id="rId17"/>
    <p:sldId id="350" r:id="rId18"/>
    <p:sldId id="335" r:id="rId19"/>
    <p:sldId id="345" r:id="rId20"/>
    <p:sldId id="346" r:id="rId21"/>
    <p:sldId id="336" r:id="rId22"/>
    <p:sldId id="337" r:id="rId23"/>
    <p:sldId id="338" r:id="rId24"/>
    <p:sldId id="347" r:id="rId25"/>
    <p:sldId id="339" r:id="rId26"/>
    <p:sldId id="316" r:id="rId27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e Sacco" initials="" lastIdx="1" clrIdx="0"/>
  <p:cmAuthor id="1" name="beth rochefort" initials="b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 autoAdjust="0"/>
    <p:restoredTop sz="88704" autoAdjust="0"/>
  </p:normalViewPr>
  <p:slideViewPr>
    <p:cSldViewPr snapToGrid="0" snapToObjects="1">
      <p:cViewPr varScale="1">
        <p:scale>
          <a:sx n="59" d="100"/>
          <a:sy n="59" d="100"/>
        </p:scale>
        <p:origin x="1269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F8F25F6-E1EF-4065-8525-42EDEBD9BD22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0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2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8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9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6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73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3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Generalizing Similar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find-cat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list of strings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/>
              <a:t>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cat" is in the given list.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(find-cat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(or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(string=? (first los) "cat")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(find-cat (rest los)))]))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(find-cat (list "cat" "dog" "weasel")) true)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(find-cat (list "elephant" "weasel"))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repeated work there!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boss is happy, but you are less happy; what if the next day, he asks you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find-elephant</a:t>
            </a:r>
            <a:r>
              <a:rPr lang="en-US" dirty="0"/>
              <a:t>?</a:t>
            </a:r>
          </a:p>
          <a:p>
            <a:r>
              <a:rPr lang="en-US" dirty="0"/>
              <a:t>You feel like you are wasting a lot of time!</a:t>
            </a:r>
          </a:p>
          <a:p>
            <a:r>
              <a:rPr lang="en-US" dirty="0"/>
              <a:t>Let’s see just how alike these functions were.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functions are very similar: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find-dog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(or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(string=?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(first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"dog"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         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find-dog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(rest los)))]))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find-cat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(or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(string=?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(first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"cat"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find-cat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(rest los)))]))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3276600" y="1524000"/>
            <a:ext cx="2590800" cy="484632"/>
          </a:xfrm>
          <a:prstGeom prst="leftRightArrow">
            <a:avLst/>
          </a:prstGeom>
          <a:solidFill>
            <a:srgbClr val="FF0000">
              <a:alpha val="1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3048000" y="4114800"/>
            <a:ext cx="2895600" cy="484632"/>
          </a:xfrm>
          <a:prstGeom prst="leftRightArrow">
            <a:avLst/>
          </a:prstGeom>
          <a:solidFill>
            <a:schemeClr val="accent3">
              <a:alpha val="5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854" y="5407824"/>
            <a:ext cx="6079958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only differences between the functions are their names, and the fact that one refers to “dog” and the other refers to “cat”.</a:t>
            </a:r>
          </a:p>
        </p:txBody>
      </p:sp>
    </p:spTree>
    <p:extLst>
      <p:ext uri="{BB962C8B-B14F-4D97-AF65-F5344CB8AC3E}">
        <p14:creationId xmlns:p14="http://schemas.microsoft.com/office/powerpoint/2010/main" val="7523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generalize them by adding an argument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;; find-animal :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the given string is in the given los.</a:t>
            </a:r>
          </a:p>
          <a:p>
            <a:pPr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(define (find-animal los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       (string=? (first los)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          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       (find-animal (rest los)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))]))</a:t>
            </a:r>
          </a:p>
          <a:p>
            <a:pPr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(check-expect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(find-animal (list "cat" "elephant" "weasel") "elephant")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(check-expect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(find-animal (list "cat" "elephant" "weasel") "beaver")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6380" y="6126163"/>
            <a:ext cx="3384883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Nothing mysterious here!</a:t>
            </a:r>
          </a:p>
        </p:txBody>
      </p:sp>
    </p:spTree>
    <p:extLst>
      <p:ext uri="{BB962C8B-B14F-4D97-AF65-F5344CB8AC3E}">
        <p14:creationId xmlns:p14="http://schemas.microsoft.com/office/powerpoint/2010/main" val="294484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we do here?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two functions differ only in a few places, add extra arguments for those places. </a:t>
            </a:r>
          </a:p>
          <a:p>
            <a:r>
              <a:rPr lang="en-US" b="1" dirty="0"/>
              <a:t>find-dog</a:t>
            </a:r>
            <a:r>
              <a:rPr lang="en-US" dirty="0"/>
              <a:t> and </a:t>
            </a:r>
            <a:r>
              <a:rPr lang="en-US" b="1" dirty="0"/>
              <a:t>find-cat</a:t>
            </a:r>
            <a:r>
              <a:rPr lang="en-US" dirty="0"/>
              <a:t> can be generalized to get </a:t>
            </a:r>
            <a:r>
              <a:rPr lang="en-US" b="1" dirty="0"/>
              <a:t>find-animal</a:t>
            </a:r>
            <a:r>
              <a:rPr lang="en-US" dirty="0"/>
              <a:t>.  We replace a constant, like </a:t>
            </a:r>
            <a:r>
              <a:rPr lang="en-US" b="1" dirty="0"/>
              <a:t>"dog"</a:t>
            </a:r>
            <a:r>
              <a:rPr lang="en-US" dirty="0"/>
              <a:t> or </a:t>
            </a:r>
            <a:r>
              <a:rPr lang="en-US" b="1" dirty="0"/>
              <a:t>"cat"</a:t>
            </a:r>
            <a:r>
              <a:rPr lang="en-US" dirty="0"/>
              <a:t> with an argument, here </a:t>
            </a:r>
            <a:r>
              <a:rPr lang="en-US" b="1" dirty="0"/>
              <a:t>str</a:t>
            </a:r>
            <a:r>
              <a:rPr lang="en-US" dirty="0"/>
              <a:t>.</a:t>
            </a:r>
          </a:p>
          <a:p>
            <a:r>
              <a:rPr lang="en-US" dirty="0"/>
              <a:t>Moving common code to a single function with some extra arguments is what is often called "refactoring".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functions were special cases of a more general function.</a:t>
            </a:r>
          </a:p>
          <a:p>
            <a:r>
              <a:rPr lang="en-US" dirty="0"/>
              <a:t>The more general function takes extra arguments that express the differences.</a:t>
            </a:r>
          </a:p>
          <a:p>
            <a:r>
              <a:rPr lang="en-US" dirty="0"/>
              <a:t>The arguments "specialize" the function.</a:t>
            </a:r>
          </a:p>
          <a:p>
            <a:r>
              <a:rPr lang="en-US" dirty="0"/>
              <a:t>Must make sure that we can to specialize back to our original functions: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that the original functions can still be expressed.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(find-dog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"dog"))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(find-cat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"cat"))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(find-elephant los)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"elephant"))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8589" y="5889234"/>
            <a:ext cx="312821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find-elephant</a:t>
            </a:r>
            <a:r>
              <a:rPr lang="en-US" sz="2400" dirty="0"/>
              <a:t> is now a one-liner.  Yay!</a:t>
            </a:r>
          </a:p>
        </p:txBody>
      </p:sp>
    </p:spTree>
    <p:extLst>
      <p:ext uri="{BB962C8B-B14F-4D97-AF65-F5344CB8AC3E}">
        <p14:creationId xmlns:p14="http://schemas.microsoft.com/office/powerpoint/2010/main" val="144676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strategy?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;; STRATEGY: Use template for </a:t>
            </a:r>
            <a:r>
              <a:rPr lang="en-US" sz="1800" dirty="0" err="1"/>
              <a:t>ListOfString</a:t>
            </a:r>
            <a:r>
              <a:rPr lang="en-US" sz="1800" dirty="0"/>
              <a:t> on </a:t>
            </a:r>
            <a:r>
              <a:rPr lang="en-US" sz="1800" dirty="0" err="1"/>
              <a:t>los</a:t>
            </a:r>
            <a:endParaRPr lang="en-US" sz="1800" dirty="0"/>
          </a:p>
          <a:p>
            <a:r>
              <a:rPr lang="en-US" sz="1800" dirty="0"/>
              <a:t>(define (find-animal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</a:t>
            </a:r>
          </a:p>
          <a:p>
            <a:r>
              <a:rPr lang="en-US" sz="1800" dirty="0"/>
              <a:t>  (cond</a:t>
            </a:r>
          </a:p>
          <a:p>
            <a:r>
              <a:rPr lang="en-US" sz="1800" dirty="0"/>
              <a:t>    [(empty? </a:t>
            </a:r>
            <a:r>
              <a:rPr lang="en-US" sz="1800" dirty="0" err="1"/>
              <a:t>los</a:t>
            </a:r>
            <a:r>
              <a:rPr lang="en-US" sz="1800" dirty="0"/>
              <a:t>) false]</a:t>
            </a:r>
          </a:p>
          <a:p>
            <a:r>
              <a:rPr lang="en-US" sz="1800" dirty="0"/>
              <a:t>    [else (or </a:t>
            </a:r>
          </a:p>
          <a:p>
            <a:r>
              <a:rPr lang="en-US" sz="1800" dirty="0"/>
              <a:t>           (string=? (first </a:t>
            </a:r>
            <a:r>
              <a:rPr lang="en-US" sz="1800" dirty="0" err="1"/>
              <a:t>los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           </a:t>
            </a:r>
          </a:p>
          <a:p>
            <a:r>
              <a:rPr lang="en-US" sz="1800" dirty="0"/>
              <a:t>           (find-animal (rest </a:t>
            </a:r>
            <a:r>
              <a:rPr lang="en-US" sz="1800" dirty="0" err="1"/>
              <a:t>los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))]))</a:t>
            </a:r>
          </a:p>
          <a:p>
            <a:endParaRPr lang="en-US" sz="1800" dirty="0"/>
          </a:p>
          <a:p>
            <a:r>
              <a:rPr lang="en-US" sz="1800" dirty="0"/>
              <a:t>;; STRATEGY: </a:t>
            </a:r>
            <a:r>
              <a:rPr lang="en-US" sz="1800" dirty="0">
                <a:solidFill>
                  <a:srgbClr val="FF0000"/>
                </a:solidFill>
              </a:rPr>
              <a:t>Call a more general function</a:t>
            </a:r>
          </a:p>
          <a:p>
            <a:r>
              <a:rPr lang="en-US" sz="1800" dirty="0"/>
              <a:t>(define (find-dog </a:t>
            </a:r>
            <a:r>
              <a:rPr lang="en-US" sz="1800" dirty="0" err="1"/>
              <a:t>los</a:t>
            </a:r>
            <a:r>
              <a:rPr lang="en-US" sz="1800" dirty="0"/>
              <a:t>)</a:t>
            </a:r>
          </a:p>
          <a:p>
            <a:r>
              <a:rPr lang="en-US" sz="1800" dirty="0"/>
              <a:t>  (find-animal </a:t>
            </a:r>
            <a:r>
              <a:rPr lang="en-US" sz="1800" dirty="0" err="1"/>
              <a:t>los</a:t>
            </a:r>
            <a:r>
              <a:rPr lang="en-US" sz="1800" dirty="0"/>
              <a:t> "dog"))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9446" y="4119824"/>
            <a:ext cx="2567354" cy="1879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could describe this as "call a simpler function", but it seems more accurate to describe this as calling a </a:t>
            </a:r>
            <a:r>
              <a:rPr lang="en-US" i="1" dirty="0">
                <a:solidFill>
                  <a:srgbClr val="FF0000"/>
                </a:solidFill>
              </a:rPr>
              <a:t>more general </a:t>
            </a:r>
            <a:r>
              <a:rPr lang="en-US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9446" y="2086289"/>
            <a:ext cx="2567354" cy="7737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this function we are still using the 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7165" y="5446207"/>
            <a:ext cx="2280976" cy="5526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Don't get all anxious about the difference.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3969099" y="2473151"/>
            <a:ext cx="2150347" cy="3102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5848141" y="5627077"/>
            <a:ext cx="271305" cy="9546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2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the new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test the new definitions, comment out the old definitions.  This can be accomplished by using the Racket menu item for "comment out with semicolons".  </a:t>
            </a:r>
          </a:p>
          <a:p>
            <a:r>
              <a:rPr lang="en-US" dirty="0"/>
              <a:t>An entire parenthesized expression can also be commented out by prefixing it with </a:t>
            </a:r>
            <a:r>
              <a:rPr lang="en-US" b="1" dirty="0"/>
              <a:t>#;</a:t>
            </a:r>
            <a:r>
              <a:rPr lang="en-US" dirty="0"/>
              <a:t>  (see the Help Desk for details).</a:t>
            </a:r>
          </a:p>
          <a:p>
            <a:r>
              <a:rPr lang="en-US" dirty="0"/>
              <a:t>Do NOT use the Racket menu item "comment out in a box"—the result will be that your Racket file is converted to a form that is no longer plain text, and will not be viewable with ordinary tools (text editors, web browsers, etc.).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file should now look like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#;(define (find-dog los) ...)</a:t>
            </a:r>
          </a:p>
          <a:p>
            <a:r>
              <a:rPr lang="en-US" dirty="0"/>
              <a:t>#;(define (find-cat </a:t>
            </a:r>
            <a:r>
              <a:rPr lang="en-US" dirty="0" err="1"/>
              <a:t>los</a:t>
            </a:r>
            <a:r>
              <a:rPr lang="en-US" dirty="0"/>
              <a:t>) ...)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(define (find-animal los </a:t>
            </a:r>
            <a:r>
              <a:rPr lang="en-US" dirty="0" err="1"/>
              <a:t>str</a:t>
            </a:r>
            <a:r>
              <a:rPr lang="en-US" dirty="0"/>
              <a:t>) ...)</a:t>
            </a:r>
          </a:p>
          <a:p>
            <a:r>
              <a:rPr lang="en-US" dirty="0"/>
              <a:t>(define (find-dog los)</a:t>
            </a:r>
          </a:p>
          <a:p>
            <a:r>
              <a:rPr lang="en-US" dirty="0"/>
              <a:t>  (find-animal los "dog"))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30095" y="2969711"/>
            <a:ext cx="5056705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old definitions are commented 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9021" y="6117997"/>
            <a:ext cx="5638851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sz="2400" dirty="0"/>
              <a:t> now refers to the new definition</a:t>
            </a:r>
          </a:p>
        </p:txBody>
      </p:sp>
    </p:spTree>
    <p:extLst>
      <p:ext uri="{BB962C8B-B14F-4D97-AF65-F5344CB8AC3E}">
        <p14:creationId xmlns:p14="http://schemas.microsoft.com/office/powerpoint/2010/main" val="344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generalization is to avoid having to repeat code, whether the code is identical or slightly different.   </a:t>
            </a:r>
          </a:p>
          <a:p>
            <a:r>
              <a:rPr lang="en-US" dirty="0"/>
              <a:t>In this sequence of lessons, you will learn how to do this, starting with very simple situations, then covering more and more complex situations.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2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your old tests should work WITHOUT CHANGE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(find-dog (list "cat" "dog" "weasel")) </a:t>
            </a:r>
          </a:p>
          <a:p>
            <a:r>
              <a:rPr lang="en-US" sz="2400" dirty="0"/>
              <a:t>  true)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(find-dog (list "cat" "elephant" "weasel"))</a:t>
            </a:r>
          </a:p>
          <a:p>
            <a:r>
              <a:rPr lang="en-US" sz="2400" dirty="0"/>
              <a:t>  false)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(find-cat (list "cat" "dog" "weasel")) </a:t>
            </a:r>
          </a:p>
          <a:p>
            <a:r>
              <a:rPr lang="en-US" sz="2400" dirty="0"/>
              <a:t>  true)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(find-cat (list "elephant" "weasel")) </a:t>
            </a:r>
          </a:p>
          <a:p>
            <a:r>
              <a:rPr lang="en-US" sz="2400" dirty="0"/>
              <a:t>  false)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6778" y="5085892"/>
            <a:ext cx="4844716" cy="1569660"/>
          </a:xfrm>
          <a:prstGeom prst="rect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new definitions of </a:t>
            </a:r>
            <a:r>
              <a:rPr lang="en-US" sz="2400" b="1" dirty="0"/>
              <a:t>find-dog</a:t>
            </a:r>
            <a:r>
              <a:rPr lang="en-US" sz="2400" dirty="0"/>
              <a:t> and </a:t>
            </a:r>
            <a:r>
              <a:rPr lang="en-US" sz="2400" b="1" dirty="0"/>
              <a:t>find-cat</a:t>
            </a:r>
            <a:r>
              <a:rPr lang="en-US" sz="2400" dirty="0"/>
              <a:t> are the only ones visible, so these are now testing the new definitions.</a:t>
            </a:r>
          </a:p>
        </p:txBody>
      </p:sp>
    </p:spTree>
    <p:extLst>
      <p:ext uri="{BB962C8B-B14F-4D97-AF65-F5344CB8AC3E}">
        <p14:creationId xmlns:p14="http://schemas.microsoft.com/office/powerpoint/2010/main" val="52265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Pizza!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Data Definitions: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Topping is a String.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Pizza is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ListOfTopping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INTERP: a pizza is a list of toppings, listed from top to bottom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Pizza -&gt; ??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(define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[(empty? p) ...]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[else (... (first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       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p)))]))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plain-pizza empty)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cheese-pizza (list "cheese"))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anchovies-cheese-pizza (list "anchovies" "cheese"))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68253" y="3785937"/>
            <a:ext cx="447574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toppings are listed in a certain order, so we must include the order in the interpretation.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6497053" y="3176337"/>
            <a:ext cx="409074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52738" y="2566738"/>
            <a:ext cx="2823410" cy="5935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8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replace-all-anchovies-with-onions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replace-all-anchovies-with-onions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: Pizza -&gt; Pizza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GIVEN: a pizza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a pizza like the given pizza, but with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anchovies in place of each layer of onions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(replace-all-anchovies-with-onions p)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p) empty]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(if (string=? (first p) "anchovies")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(cons "onions"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(replace-all-anchovies-with-onions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(rest p)))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(cons (first p)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(replace-all-anchovies-with-onions          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(rest p))))]))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Consolas" pitchFamily="49" charset="0"/>
              </a:rPr>
              <a:t>We can generalize over onions to get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replace-all-anchovies</a:t>
            </a:r>
            <a:r>
              <a:rPr lang="en-US" dirty="0">
                <a:latin typeface="+mj-lt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replace-all-anchovies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: Pizza Topping -&gt; Pizza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pizza and a topping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pizza like the given pizza,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all anchovies replaced by the given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topping.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cs typeface="Consolas" pitchFamily="49" charset="0"/>
              </a:rPr>
              <a:t>Generalize over anchovies to get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replace-topping</a:t>
            </a:r>
            <a:r>
              <a:rPr lang="en-US" dirty="0"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replace-topping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: Pizza Topping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Topping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Pizza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pizza and two toppings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pizza like the given one,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all instances of the first topping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replaced by the second one.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Functions will sometimes differ only in choice of data items.</a:t>
            </a:r>
          </a:p>
          <a:p>
            <a:r>
              <a:rPr lang="en-US" dirty="0"/>
              <a:t>Functions can be generalized by adding new argument(s) for the differences.</a:t>
            </a:r>
          </a:p>
          <a:p>
            <a:r>
              <a:rPr lang="en-US" dirty="0"/>
              <a:t>Confirm the original functions work before generalizing.</a:t>
            </a:r>
          </a:p>
          <a:p>
            <a:r>
              <a:rPr lang="en-US" dirty="0"/>
              <a:t>Test functions by renaming the originals and running the same tests.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05-1-find-dog.rkt and 05-2-pizza.rkt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5.1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Slogans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write the same code twice</a:t>
            </a:r>
          </a:p>
          <a:p>
            <a:pPr lvl="1"/>
            <a:r>
              <a:rPr lang="en-US" dirty="0"/>
              <a:t>Don’t repeat yourself</a:t>
            </a:r>
          </a:p>
          <a:p>
            <a:pPr lvl="1"/>
            <a:r>
              <a:rPr lang="en-US" dirty="0"/>
              <a:t>Single Point of Control </a:t>
            </a:r>
          </a:p>
          <a:p>
            <a:pPr lvl="2"/>
            <a:r>
              <a:rPr lang="en-US" dirty="0"/>
              <a:t>fix each bug only once</a:t>
            </a:r>
          </a:p>
          <a:p>
            <a:pPr lvl="2"/>
            <a:r>
              <a:rPr lang="en-US" dirty="0"/>
              <a:t>easier maintenance, modification</a:t>
            </a:r>
          </a:p>
          <a:p>
            <a:r>
              <a:rPr lang="en-US" dirty="0"/>
              <a:t>Copy and Paste is bad practice</a:t>
            </a:r>
          </a:p>
          <a:p>
            <a:r>
              <a:rPr lang="en-US" dirty="0"/>
              <a:t>Also known as: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Generalizing a constant to a variable</a:t>
            </a:r>
          </a:p>
          <a:p>
            <a:r>
              <a:rPr lang="en-US" dirty="0"/>
              <a:t>Generalizing over functions</a:t>
            </a:r>
          </a:p>
          <a:p>
            <a:r>
              <a:rPr lang="en-US" dirty="0"/>
              <a:t>Using prepackaged generalizations: map, </a:t>
            </a:r>
            <a:r>
              <a:rPr lang="en-US" dirty="0" err="1"/>
              <a:t>foldr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Module 05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4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 </a:t>
            </a:r>
          </a:p>
          <a:p>
            <a:pPr lvl="1"/>
            <a:r>
              <a:rPr lang="en-US" dirty="0"/>
              <a:t>recognize when two functions differ only by a constant</a:t>
            </a:r>
          </a:p>
          <a:p>
            <a:pPr lvl="1"/>
            <a:r>
              <a:rPr lang="en-US" dirty="0"/>
              <a:t>rewrite the two functions using a single more general function</a:t>
            </a:r>
          </a:p>
          <a:p>
            <a:pPr lvl="1"/>
            <a:r>
              <a:rPr lang="en-US" dirty="0"/>
              <a:t>test your new function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boss comes to you and asks you to write a function called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dirty="0"/>
              <a:t>.  </a:t>
            </a:r>
          </a:p>
          <a:p>
            <a:r>
              <a:rPr lang="en-US" dirty="0"/>
              <a:t>You follow the design recipe, write the code, and test it.  </a:t>
            </a:r>
          </a:p>
          <a:p>
            <a:r>
              <a:rPr lang="en-US" dirty="0"/>
              <a:t>Your boss and you are both happy.</a:t>
            </a:r>
          </a:p>
          <a:p>
            <a:r>
              <a:rPr lang="en-US" dirty="0"/>
              <a:t>Here’s what you wrote: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find-dog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list of strings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"dog" is in the given list.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(find-dog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(string=? (first los) "dog")          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(find-dog (rest los)))]))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"dog" "weasel")) true)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"elephant" "weasel"))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morning, your boss comes to you and asks you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find-cat</a:t>
            </a:r>
            <a:r>
              <a:rPr lang="en-US" dirty="0"/>
              <a:t>.  </a:t>
            </a:r>
          </a:p>
          <a:p>
            <a:r>
              <a:rPr lang="en-US" dirty="0"/>
              <a:t>You follow the design recipe, write the code, and test it.  </a:t>
            </a:r>
          </a:p>
          <a:p>
            <a:r>
              <a:rPr lang="en-US" dirty="0"/>
              <a:t>Here’s what you wrote: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0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9bdb439280ae62b6f8eb94983805bed1146"/>
  <p:tag name="ISPRING_RESOURCE_PATHS_HASH_PRESENTER" val="e6fb8062466d24fd7b40c9e75563b17d8c786c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9050"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</TotalTime>
  <Words>1847</Words>
  <Application>Microsoft Office PowerPoint</Application>
  <PresentationFormat>On-screen Show (4:3)</PresentationFormat>
  <Paragraphs>300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Generalizing Similar Functions</vt:lpstr>
      <vt:lpstr>Generalization</vt:lpstr>
      <vt:lpstr>Slogans for Generalization</vt:lpstr>
      <vt:lpstr>Module Outline</vt:lpstr>
      <vt:lpstr>PowerPoint Presentation</vt:lpstr>
      <vt:lpstr>Learning Objectives for this Lesson</vt:lpstr>
      <vt:lpstr>Imagine the following:</vt:lpstr>
      <vt:lpstr>find-dog</vt:lpstr>
      <vt:lpstr>The story continues</vt:lpstr>
      <vt:lpstr>find-cat</vt:lpstr>
      <vt:lpstr>A lot of repeated work there!</vt:lpstr>
      <vt:lpstr>These functions are very similar:</vt:lpstr>
      <vt:lpstr>So generalize them by adding an argument</vt:lpstr>
      <vt:lpstr>What did we do here?</vt:lpstr>
      <vt:lpstr>Generalization</vt:lpstr>
      <vt:lpstr>Confirm that the original functions can still be expressed.</vt:lpstr>
      <vt:lpstr>What's the strategy?</vt:lpstr>
      <vt:lpstr>How to test the new definitions</vt:lpstr>
      <vt:lpstr>Your file should now look like this:</vt:lpstr>
      <vt:lpstr>Now your old tests should work WITHOUT CHANGE</vt:lpstr>
      <vt:lpstr>Another Example: Pizza!</vt:lpstr>
      <vt:lpstr>replace-all-anchovies-with-onions</vt:lpstr>
      <vt:lpstr>Opportunities for Generalization</vt:lpstr>
      <vt:lpstr>Opportunities for Generalization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85</cp:revision>
  <dcterms:created xsi:type="dcterms:W3CDTF">2010-06-24T16:22:15Z</dcterms:created>
  <dcterms:modified xsi:type="dcterms:W3CDTF">2016-09-01T02:50:18Z</dcterms:modified>
</cp:coreProperties>
</file>