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7" r:id="rId2"/>
    <p:sldId id="280" r:id="rId3"/>
    <p:sldId id="320" r:id="rId4"/>
    <p:sldId id="321" r:id="rId5"/>
    <p:sldId id="322" r:id="rId6"/>
    <p:sldId id="323" r:id="rId7"/>
    <p:sldId id="324" r:id="rId8"/>
    <p:sldId id="326" r:id="rId9"/>
    <p:sldId id="339" r:id="rId10"/>
    <p:sldId id="346" r:id="rId11"/>
    <p:sldId id="328" r:id="rId12"/>
    <p:sldId id="329" r:id="rId13"/>
    <p:sldId id="340" r:id="rId14"/>
    <p:sldId id="341" r:id="rId15"/>
    <p:sldId id="330" r:id="rId16"/>
    <p:sldId id="331" r:id="rId17"/>
    <p:sldId id="332" r:id="rId18"/>
    <p:sldId id="347" r:id="rId19"/>
    <p:sldId id="293" r:id="rId20"/>
    <p:sldId id="294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31" autoAdjust="0"/>
    <p:restoredTop sz="83246" autoAdjust="0"/>
  </p:normalViewPr>
  <p:slideViewPr>
    <p:cSldViewPr>
      <p:cViewPr varScale="1">
        <p:scale>
          <a:sx n="55" d="100"/>
          <a:sy n="55" d="100"/>
        </p:scale>
        <p:origin x="1179" y="36"/>
      </p:cViewPr>
      <p:guideLst>
        <p:guide orient="horz" pos="2160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-2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51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1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2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7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6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ormap</a:t>
            </a:r>
            <a:r>
              <a:rPr lang="en-US" dirty="0"/>
              <a:t> : </a:t>
            </a:r>
            <a:r>
              <a:rPr lang="en-US" dirty="0">
                <a:solidFill>
                  <a:schemeClr val="bg1"/>
                </a:solidFill>
              </a:rPr>
              <a:t>(X -&gt; Bool) </a:t>
            </a:r>
            <a:r>
              <a:rPr lang="en-US" dirty="0" err="1">
                <a:solidFill>
                  <a:schemeClr val="bg1"/>
                </a:solidFill>
              </a:rPr>
              <a:t>ListOfX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>
                <a:solidFill>
                  <a:schemeClr val="bg1"/>
                </a:solidFill>
              </a:rPr>
              <a:t>Bool</a:t>
            </a:r>
          </a:p>
          <a:p>
            <a:r>
              <a:rPr lang="en-US" dirty="0"/>
              <a:t>(define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(or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ormap</a:t>
            </a:r>
            <a:r>
              <a:rPr lang="en-US" dirty="0"/>
              <a:t> : </a:t>
            </a:r>
            <a:r>
              <a:rPr lang="en-US" dirty="0">
                <a:solidFill>
                  <a:schemeClr val="bg1"/>
                </a:solidFill>
              </a:rPr>
              <a:t>(X -&gt; Bool) </a:t>
            </a:r>
            <a:r>
              <a:rPr lang="en-US" dirty="0" err="1">
                <a:solidFill>
                  <a:schemeClr val="bg1"/>
                </a:solidFill>
              </a:rPr>
              <a:t>ListOfX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-&gt; Bool</a:t>
            </a:r>
          </a:p>
          <a:p>
            <a:r>
              <a:rPr lang="en-US" dirty="0"/>
              <a:t>(define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(or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779" y="1732421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ormap</a:t>
            </a:r>
            <a:r>
              <a:rPr lang="en-US" dirty="0"/>
              <a:t> : (X -&gt; Bool) </a:t>
            </a:r>
            <a:r>
              <a:rPr lang="en-US" dirty="0" err="1"/>
              <a:t>ListOfX</a:t>
            </a:r>
            <a:r>
              <a:rPr lang="en-US" dirty="0"/>
              <a:t> -&gt; Bool</a:t>
            </a:r>
          </a:p>
          <a:p>
            <a:r>
              <a:rPr lang="en-US" dirty="0"/>
              <a:t>(define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(or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 dirty="0" err="1"/>
              <a:t>ormap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the contract?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0" y="2535614"/>
            <a:ext cx="3048000" cy="1295400"/>
            <a:chOff x="4343400" y="2590800"/>
            <a:chExt cx="3048000" cy="1295400"/>
          </a:xfrm>
        </p:grpSpPr>
        <p:sp>
          <p:nvSpPr>
            <p:cNvPr id="6" name="Rounded Rectangle 5"/>
            <p:cNvSpPr/>
            <p:nvPr/>
          </p:nvSpPr>
          <p:spPr>
            <a:xfrm>
              <a:off x="4343400" y="3276600"/>
              <a:ext cx="1219200" cy="609600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2590800"/>
              <a:ext cx="12954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4876800" y="2644501"/>
              <a:ext cx="1219200" cy="632099"/>
            </a:xfrm>
            <a:custGeom>
              <a:avLst/>
              <a:gdLst>
                <a:gd name="connsiteX0" fmla="*/ 1219200 w 1219200"/>
                <a:gd name="connsiteY0" fmla="*/ 190139 h 632099"/>
                <a:gd name="connsiteX1" fmla="*/ 563880 w 1219200"/>
                <a:gd name="connsiteY1" fmla="*/ 22499 h 632099"/>
                <a:gd name="connsiteX2" fmla="*/ 0 w 1219200"/>
                <a:gd name="connsiteY2" fmla="*/ 632099 h 6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632099">
                  <a:moveTo>
                    <a:pt x="1219200" y="190139"/>
                  </a:moveTo>
                  <a:cubicBezTo>
                    <a:pt x="993140" y="69489"/>
                    <a:pt x="767080" y="-51161"/>
                    <a:pt x="563880" y="22499"/>
                  </a:cubicBezTo>
                  <a:cubicBezTo>
                    <a:pt x="360680" y="96159"/>
                    <a:pt x="180340" y="364129"/>
                    <a:pt x="0" y="6320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2943" y="4057899"/>
            <a:ext cx="1463040" cy="1177275"/>
            <a:chOff x="304800" y="4156725"/>
            <a:chExt cx="1463040" cy="1177275"/>
          </a:xfrm>
        </p:grpSpPr>
        <p:sp>
          <p:nvSpPr>
            <p:cNvPr id="10" name="Rectangle 9"/>
            <p:cNvSpPr/>
            <p:nvPr/>
          </p:nvSpPr>
          <p:spPr>
            <a:xfrm>
              <a:off x="304800" y="4876800"/>
              <a:ext cx="12954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Boolean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34491" y="4156725"/>
              <a:ext cx="1333349" cy="704835"/>
            </a:xfrm>
            <a:custGeom>
              <a:avLst/>
              <a:gdLst>
                <a:gd name="connsiteX0" fmla="*/ 281789 w 1333349"/>
                <a:gd name="connsiteY0" fmla="*/ 704835 h 704835"/>
                <a:gd name="connsiteX1" fmla="*/ 68429 w 1333349"/>
                <a:gd name="connsiteY1" fmla="*/ 3795 h 704835"/>
                <a:gd name="connsiteX2" fmla="*/ 1333349 w 1333349"/>
                <a:gd name="connsiteY2" fmla="*/ 476235 h 70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349" h="704835">
                  <a:moveTo>
                    <a:pt x="281789" y="704835"/>
                  </a:moveTo>
                  <a:cubicBezTo>
                    <a:pt x="87479" y="373365"/>
                    <a:pt x="-106831" y="41895"/>
                    <a:pt x="68429" y="3795"/>
                  </a:cubicBezTo>
                  <a:cubicBezTo>
                    <a:pt x="243689" y="-34305"/>
                    <a:pt x="788519" y="220965"/>
                    <a:pt x="1333349" y="4762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29000" y="3217536"/>
            <a:ext cx="3810000" cy="1337325"/>
            <a:chOff x="3200400" y="3276600"/>
            <a:chExt cx="3810000" cy="1337325"/>
          </a:xfrm>
        </p:grpSpPr>
        <p:sp>
          <p:nvSpPr>
            <p:cNvPr id="14" name="Rounded Rectangle 13"/>
            <p:cNvSpPr/>
            <p:nvPr/>
          </p:nvSpPr>
          <p:spPr>
            <a:xfrm>
              <a:off x="3200400" y="3276600"/>
              <a:ext cx="914400" cy="609600"/>
            </a:xfrm>
            <a:prstGeom prst="round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64280" y="3916680"/>
              <a:ext cx="3246120" cy="697245"/>
              <a:chOff x="3764280" y="3916680"/>
              <a:chExt cx="3246120" cy="69724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257800" y="4156725"/>
                <a:ext cx="1752600" cy="4572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ListOfX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764280" y="3916680"/>
                <a:ext cx="1493520" cy="568222"/>
              </a:xfrm>
              <a:custGeom>
                <a:avLst/>
                <a:gdLst>
                  <a:gd name="connsiteX0" fmla="*/ 1493520 w 1493520"/>
                  <a:gd name="connsiteY0" fmla="*/ 472440 h 568222"/>
                  <a:gd name="connsiteX1" fmla="*/ 518160 w 1493520"/>
                  <a:gd name="connsiteY1" fmla="*/ 533400 h 568222"/>
                  <a:gd name="connsiteX2" fmla="*/ 0 w 1493520"/>
                  <a:gd name="connsiteY2" fmla="*/ 0 h 568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3520" h="568222">
                    <a:moveTo>
                      <a:pt x="1493520" y="472440"/>
                    </a:moveTo>
                    <a:cubicBezTo>
                      <a:pt x="1130300" y="542290"/>
                      <a:pt x="767080" y="612140"/>
                      <a:pt x="518160" y="533400"/>
                    </a:cubicBezTo>
                    <a:cubicBezTo>
                      <a:pt x="269240" y="454660"/>
                      <a:pt x="134620" y="227330"/>
                      <a:pt x="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550920" y="4008582"/>
            <a:ext cx="792480" cy="887715"/>
            <a:chOff x="3017520" y="4141485"/>
            <a:chExt cx="792480" cy="887715"/>
          </a:xfrm>
        </p:grpSpPr>
        <p:sp>
          <p:nvSpPr>
            <p:cNvPr id="19" name="Rectangle 18"/>
            <p:cNvSpPr/>
            <p:nvPr/>
          </p:nvSpPr>
          <p:spPr>
            <a:xfrm>
              <a:off x="3017520" y="4141485"/>
              <a:ext cx="79248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041613" y="4602480"/>
              <a:ext cx="373929" cy="426720"/>
            </a:xfrm>
            <a:custGeom>
              <a:avLst/>
              <a:gdLst>
                <a:gd name="connsiteX0" fmla="*/ 341667 w 373929"/>
                <a:gd name="connsiteY0" fmla="*/ 0 h 426720"/>
                <a:gd name="connsiteX1" fmla="*/ 341667 w 373929"/>
                <a:gd name="connsiteY1" fmla="*/ 228600 h 426720"/>
                <a:gd name="connsiteX2" fmla="*/ 6387 w 373929"/>
                <a:gd name="connsiteY2" fmla="*/ 182880 h 426720"/>
                <a:gd name="connsiteX3" fmla="*/ 113067 w 373929"/>
                <a:gd name="connsiteY3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29" h="426720">
                  <a:moveTo>
                    <a:pt x="341667" y="0"/>
                  </a:moveTo>
                  <a:cubicBezTo>
                    <a:pt x="369607" y="99060"/>
                    <a:pt x="397547" y="198120"/>
                    <a:pt x="341667" y="228600"/>
                  </a:cubicBezTo>
                  <a:cubicBezTo>
                    <a:pt x="285787" y="259080"/>
                    <a:pt x="44487" y="149860"/>
                    <a:pt x="6387" y="182880"/>
                  </a:cubicBezTo>
                  <a:cubicBezTo>
                    <a:pt x="-31713" y="215900"/>
                    <a:pt x="113067" y="426720"/>
                    <a:pt x="113067" y="42672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6076" y="4363132"/>
            <a:ext cx="1883572" cy="2097787"/>
            <a:chOff x="822960" y="4470653"/>
            <a:chExt cx="1883572" cy="2097787"/>
          </a:xfrm>
        </p:grpSpPr>
        <p:sp>
          <p:nvSpPr>
            <p:cNvPr id="22" name="Rectangle 21"/>
            <p:cNvSpPr/>
            <p:nvPr/>
          </p:nvSpPr>
          <p:spPr>
            <a:xfrm>
              <a:off x="822960" y="6111240"/>
              <a:ext cx="161544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X -&gt; </a:t>
              </a:r>
              <a:r>
                <a:rPr lang="en-US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Bool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84960" y="4470653"/>
              <a:ext cx="1121572" cy="1640587"/>
            </a:xfrm>
            <a:custGeom>
              <a:avLst/>
              <a:gdLst>
                <a:gd name="connsiteX0" fmla="*/ 0 w 1121572"/>
                <a:gd name="connsiteY0" fmla="*/ 1640587 h 1640587"/>
                <a:gd name="connsiteX1" fmla="*/ 990600 w 1121572"/>
                <a:gd name="connsiteY1" fmla="*/ 55627 h 1640587"/>
                <a:gd name="connsiteX2" fmla="*/ 1082040 w 1121572"/>
                <a:gd name="connsiteY2" fmla="*/ 512827 h 164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572" h="1640587">
                  <a:moveTo>
                    <a:pt x="0" y="1640587"/>
                  </a:moveTo>
                  <a:cubicBezTo>
                    <a:pt x="405130" y="942087"/>
                    <a:pt x="810260" y="243587"/>
                    <a:pt x="990600" y="55627"/>
                  </a:cubicBezTo>
                  <a:cubicBezTo>
                    <a:pt x="1170940" y="-132333"/>
                    <a:pt x="1126490" y="190247"/>
                    <a:pt x="1082040" y="51282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19150" y="3154978"/>
            <a:ext cx="277368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branches of the </a:t>
            </a:r>
            <a:r>
              <a:rPr lang="en-US" dirty="0" err="1"/>
              <a:t>cond</a:t>
            </a:r>
            <a:r>
              <a:rPr lang="en-US" dirty="0"/>
              <a:t> return </a:t>
            </a:r>
            <a:r>
              <a:rPr lang="en-US" dirty="0" err="1"/>
              <a:t>booleans</a:t>
            </a:r>
            <a:r>
              <a:rPr lang="en-US" dirty="0"/>
              <a:t>, so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 must return a Boolean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9150" y="2292067"/>
            <a:ext cx="2799806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dirty="0"/>
              <a:t> must take an X, because its argument is an X, and it must return a </a:t>
            </a:r>
            <a:r>
              <a:rPr lang="en-US" dirty="0" err="1"/>
              <a:t>boolean</a:t>
            </a:r>
            <a:r>
              <a:rPr lang="en-US" dirty="0"/>
              <a:t>, because its return value is an argument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9648" y="6075685"/>
            <a:ext cx="62484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fn</a:t>
            </a:r>
            <a:r>
              <a:rPr lang="en-US" dirty="0"/>
              <a:t> must be a function from X's to Booleans, and </a:t>
            </a:r>
            <a:r>
              <a:rPr lang="en-US" dirty="0" err="1"/>
              <a:t>lst</a:t>
            </a:r>
            <a:r>
              <a:rPr lang="en-US" dirty="0"/>
              <a:t> must be a </a:t>
            </a:r>
            <a:r>
              <a:rPr lang="en-US" dirty="0" err="1"/>
              <a:t>ListOfX</a:t>
            </a:r>
            <a:r>
              <a:rPr lang="en-US" dirty="0"/>
              <a:t>.  We write all this down in the contract.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5" grpId="0" animBg="1"/>
      <p:bldP spid="25" grpId="1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the purpose statement?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We’ve written the function definition and the contract, but we won’t be done until we have a purpose statement.  Having a purpose statement allows another programmer to use this function without having to look at the 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5335" y="41910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(X -&gt; Boolean)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predicate p on X's and a list of X's, lox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p holds for at least one value in lox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that is,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p (list x_1 ...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;;           = (or (p x_1) ... (p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x_n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ormap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p lox) ...) </a:t>
            </a:r>
          </a:p>
        </p:txBody>
      </p:sp>
    </p:spTree>
    <p:extLst>
      <p:ext uri="{BB962C8B-B14F-4D97-AF65-F5344CB8AC3E}">
        <p14:creationId xmlns:p14="http://schemas.microsoft.com/office/powerpoint/2010/main" val="386873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of course we can do the same thing for </a:t>
            </a:r>
            <a:r>
              <a:rPr lang="en-US" b="1" dirty="0"/>
              <a:t>and</a:t>
            </a:r>
            <a:r>
              <a:rPr lang="en-US" dirty="0"/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(</a:t>
            </a:r>
            <a:r>
              <a:rPr lang="en-US" dirty="0" err="1"/>
              <a:t>andmap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	[(empty? </a:t>
            </a:r>
            <a:r>
              <a:rPr lang="en-US" dirty="0" err="1"/>
              <a:t>lst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rgbClr val="00B050"/>
                </a:solidFill>
              </a:rPr>
              <a:t>and</a:t>
            </a:r>
          </a:p>
          <a:p>
            <a:r>
              <a:rPr lang="en-US" dirty="0"/>
              <a:t>        (</a:t>
            </a:r>
            <a:r>
              <a:rPr lang="en-US" dirty="0" err="1">
                <a:solidFill>
                  <a:srgbClr val="FF000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</a:t>
            </a:r>
            <a:r>
              <a:rPr lang="en-US"/>
              <a:t>andmap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and 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;; </a:t>
            </a:r>
            <a:r>
              <a:rPr lang="en-US" sz="2400" dirty="0" err="1"/>
              <a:t>andmap</a:t>
            </a:r>
            <a:r>
              <a:rPr lang="en-US" sz="2400" dirty="0"/>
              <a:t> : (X -&gt; Bool) </a:t>
            </a:r>
            <a:r>
              <a:rPr lang="en-US" sz="2400" dirty="0" err="1"/>
              <a:t>ListOfX</a:t>
            </a:r>
            <a:r>
              <a:rPr lang="en-US" sz="2400" dirty="0"/>
              <a:t> -&gt; Bool</a:t>
            </a:r>
          </a:p>
          <a:p>
            <a:r>
              <a:rPr lang="en-US" sz="2400" dirty="0"/>
              <a:t>;; GIVEN: A predicate p on X's </a:t>
            </a:r>
          </a:p>
          <a:p>
            <a:r>
              <a:rPr lang="en-US" sz="2400" dirty="0"/>
              <a:t>;; and a list of X's, lox </a:t>
            </a:r>
          </a:p>
          <a:p>
            <a:r>
              <a:rPr lang="en-US" sz="2400" dirty="0"/>
              <a:t>;; RETURNS: true </a:t>
            </a:r>
            <a:r>
              <a:rPr lang="en-US" sz="2400" dirty="0" err="1"/>
              <a:t>iff</a:t>
            </a:r>
            <a:r>
              <a:rPr lang="en-US" sz="2400" dirty="0"/>
              <a:t> p holds for every value</a:t>
            </a:r>
          </a:p>
          <a:p>
            <a:r>
              <a:rPr lang="en-US" sz="2400" dirty="0"/>
              <a:t>;; in lox </a:t>
            </a:r>
          </a:p>
          <a:p>
            <a:r>
              <a:rPr lang="en-US" sz="2400" dirty="0"/>
              <a:t>;; that is, (</a:t>
            </a:r>
            <a:r>
              <a:rPr lang="en-US" sz="2400" dirty="0" err="1"/>
              <a:t>andmap</a:t>
            </a:r>
            <a:r>
              <a:rPr lang="en-US" sz="2400" dirty="0"/>
              <a:t> p (list x_1 ... </a:t>
            </a:r>
            <a:r>
              <a:rPr lang="en-US" sz="2400" dirty="0" err="1"/>
              <a:t>x_n</a:t>
            </a:r>
            <a:r>
              <a:rPr lang="en-US" sz="2400" dirty="0"/>
              <a:t>)) </a:t>
            </a:r>
          </a:p>
          <a:p>
            <a:r>
              <a:rPr lang="en-US" sz="2400" dirty="0"/>
              <a:t>;;           = (and (p x_1) ... (p </a:t>
            </a:r>
            <a:r>
              <a:rPr lang="en-US" sz="2400" dirty="0" err="1"/>
              <a:t>x_n</a:t>
            </a:r>
            <a:r>
              <a:rPr lang="en-US" sz="2400" dirty="0"/>
              <a:t>))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81500" y="5181600"/>
            <a:ext cx="40386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contract and purpose statement look very much like the ones for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55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common list-manipulation problem is to take a list and return a list of those values in the list that pass a certain test.</a:t>
            </a:r>
          </a:p>
          <a:p>
            <a:r>
              <a:rPr lang="en-US" dirty="0"/>
              <a:t>For example, here's a function that returns only the even values in a list of integers.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4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only-evens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only-evens </a:t>
            </a:r>
          </a:p>
          <a:p>
            <a:r>
              <a:rPr lang="en-US" dirty="0"/>
              <a:t>;;   : </a:t>
            </a:r>
            <a:r>
              <a:rPr lang="en-US" dirty="0" err="1"/>
              <a:t>ListOfInteger</a:t>
            </a:r>
            <a:r>
              <a:rPr lang="en-US" dirty="0"/>
              <a:t> -&gt; </a:t>
            </a:r>
            <a:r>
              <a:rPr lang="en-US" dirty="0" err="1"/>
              <a:t>ListOfInteger</a:t>
            </a:r>
            <a:endParaRPr lang="en-US" dirty="0"/>
          </a:p>
          <a:p>
            <a:r>
              <a:rPr lang="en-US" dirty="0"/>
              <a:t>;; returns the list of all the even values </a:t>
            </a:r>
          </a:p>
          <a:p>
            <a:r>
              <a:rPr lang="en-US" dirty="0"/>
              <a:t>;; in the list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ListOfInteger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(only-evens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(if (</a:t>
            </a:r>
            <a:r>
              <a:rPr lang="en-US" dirty="0">
                <a:solidFill>
                  <a:srgbClr val="00B050"/>
                </a:solidFill>
              </a:rPr>
              <a:t>even?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  (cons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                  (only-evens (rest </a:t>
            </a:r>
            <a:r>
              <a:rPr lang="en-US" dirty="0" err="1"/>
              <a:t>lst</a:t>
            </a:r>
            <a:r>
              <a:rPr lang="en-US" dirty="0"/>
              <a:t>)))</a:t>
            </a:r>
          </a:p>
          <a:p>
            <a:r>
              <a:rPr lang="en-US" dirty="0"/>
              <a:t>              (only-evens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filter : (X -&gt; Boolean) </a:t>
            </a:r>
            <a:r>
              <a:rPr lang="en-US" dirty="0" err="1"/>
              <a:t>ListOfX</a:t>
            </a:r>
            <a:endParaRPr lang="en-US" dirty="0"/>
          </a:p>
          <a:p>
            <a:r>
              <a:rPr lang="en-US" dirty="0"/>
              <a:t>;;            -&gt; </a:t>
            </a:r>
            <a:r>
              <a:rPr lang="en-US" dirty="0" err="1"/>
              <a:t>ListOfX</a:t>
            </a:r>
            <a:endParaRPr lang="en-US" dirty="0"/>
          </a:p>
          <a:p>
            <a:r>
              <a:rPr lang="en-US" dirty="0"/>
              <a:t>;; RETURNS: the list of all the elements </a:t>
            </a:r>
          </a:p>
          <a:p>
            <a:r>
              <a:rPr lang="en-US" dirty="0"/>
              <a:t>;; in the list that satisfy the test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ListOfX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(filter </a:t>
            </a:r>
            <a:r>
              <a:rPr lang="en-US" dirty="0" err="1">
                <a:solidFill>
                  <a:srgbClr val="00B050"/>
                </a:solidFill>
              </a:rPr>
              <a:t>fn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(if (</a:t>
            </a:r>
            <a:r>
              <a:rPr lang="en-US" dirty="0" err="1">
                <a:solidFill>
                  <a:srgbClr val="00B050"/>
                </a:solidFill>
              </a:rPr>
              <a:t>fn</a:t>
            </a:r>
            <a:r>
              <a:rPr lang="en-US" dirty="0"/>
              <a:t>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  (cons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                  (filter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</a:t>
            </a:r>
          </a:p>
          <a:p>
            <a:r>
              <a:rPr lang="en-US" dirty="0"/>
              <a:t>              (filter </a:t>
            </a:r>
            <a:r>
              <a:rPr lang="en-US" dirty="0" err="1"/>
              <a:t>fn</a:t>
            </a:r>
            <a:r>
              <a:rPr lang="en-US" dirty="0"/>
              <a:t>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2200" y="3200400"/>
            <a:ext cx="2729345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obvious thing to do here is to replace </a:t>
            </a:r>
            <a:r>
              <a:rPr lang="en-US" sz="2400" b="1" dirty="0"/>
              <a:t>even? </a:t>
            </a:r>
            <a:r>
              <a:rPr lang="en-US" sz="2400" dirty="0"/>
              <a:t>with an extra argument.</a:t>
            </a:r>
          </a:p>
        </p:txBody>
      </p:sp>
    </p:spTree>
    <p:extLst>
      <p:ext uri="{BB962C8B-B14F-4D97-AF65-F5344CB8AC3E}">
        <p14:creationId xmlns:p14="http://schemas.microsoft.com/office/powerpoint/2010/main" val="149094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can be strung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;; </a:t>
            </a:r>
            <a:r>
              <a:rPr lang="en-US" dirty="0" err="1"/>
              <a:t>ListOfInteger</a:t>
            </a:r>
            <a:r>
              <a:rPr lang="en-US" dirty="0"/>
              <a:t> -&gt; </a:t>
            </a:r>
            <a:r>
              <a:rPr lang="en-US" dirty="0" err="1"/>
              <a:t>ListOfInteger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RETURNS: the squares of the</a:t>
            </a:r>
          </a:p>
          <a:p>
            <a:pPr>
              <a:spcBef>
                <a:spcPts val="0"/>
              </a:spcBef>
            </a:pPr>
            <a:r>
              <a:rPr lang="en-US" dirty="0"/>
              <a:t>;; evens in the given list</a:t>
            </a:r>
          </a:p>
          <a:p>
            <a:pPr>
              <a:spcBef>
                <a:spcPts val="0"/>
              </a:spcBef>
            </a:pPr>
            <a:r>
              <a:rPr lang="en-US" dirty="0"/>
              <a:t>;; STRATEGY: Use HOF filter on </a:t>
            </a:r>
            <a:r>
              <a:rPr lang="en-US" dirty="0" err="1"/>
              <a:t>lon</a:t>
            </a:r>
            <a:r>
              <a:rPr lang="en-US" dirty="0"/>
              <a:t>,</a:t>
            </a:r>
          </a:p>
          <a:p>
            <a:pPr>
              <a:spcBef>
                <a:spcPts val="0"/>
              </a:spcBef>
            </a:pPr>
            <a:r>
              <a:rPr lang="en-US" dirty="0"/>
              <a:t>;;   followed by HOF map</a:t>
            </a:r>
          </a:p>
          <a:p>
            <a:pPr>
              <a:spcBef>
                <a:spcPts val="0"/>
              </a:spcBef>
            </a:pPr>
            <a:r>
              <a:rPr lang="en-US" dirty="0"/>
              <a:t>(define (squares-of-evens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(map </a:t>
            </a:r>
            <a:r>
              <a:rPr lang="en-US" dirty="0" err="1"/>
              <a:t>sqr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(filter even? </a:t>
            </a:r>
            <a:r>
              <a:rPr lang="en-US" dirty="0" err="1"/>
              <a:t>lon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29300" y="4648200"/>
            <a:ext cx="323850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One of the nice things about these functions is that they can be combined to create multi-pass functions.</a:t>
            </a:r>
          </a:p>
        </p:txBody>
      </p:sp>
    </p:spTree>
    <p:extLst>
      <p:ext uri="{BB962C8B-B14F-4D97-AF65-F5344CB8AC3E}">
        <p14:creationId xmlns:p14="http://schemas.microsoft.com/office/powerpoint/2010/main" val="413303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crazy with these!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;; STRATEGY: Use HOF filter on </a:t>
            </a:r>
            <a:r>
              <a:rPr lang="en-US" dirty="0" err="1"/>
              <a:t>lon</a:t>
            </a:r>
            <a:r>
              <a:rPr lang="en-US" dirty="0"/>
              <a:t>,</a:t>
            </a:r>
          </a:p>
          <a:p>
            <a:pPr>
              <a:spcBef>
                <a:spcPts val="0"/>
              </a:spcBef>
            </a:pPr>
            <a:r>
              <a:rPr lang="en-US" dirty="0"/>
              <a:t>;;   followed by HOF map twice</a:t>
            </a:r>
          </a:p>
          <a:p>
            <a:pPr>
              <a:spcBef>
                <a:spcPts val="0"/>
              </a:spcBef>
            </a:pPr>
            <a:r>
              <a:rPr lang="en-US" dirty="0"/>
              <a:t>(define (squares-of-evens+1 </a:t>
            </a:r>
            <a:r>
              <a:rPr lang="en-US" dirty="0" err="1"/>
              <a:t>lon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(map add1</a:t>
            </a:r>
          </a:p>
          <a:p>
            <a:pPr>
              <a:spcBef>
                <a:spcPts val="0"/>
              </a:spcBef>
            </a:pPr>
            <a:r>
              <a:rPr lang="en-US" dirty="0"/>
              <a:t>  (map </a:t>
            </a:r>
            <a:r>
              <a:rPr lang="en-US" dirty="0" err="1"/>
              <a:t>sqr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(filter even? </a:t>
            </a:r>
            <a:r>
              <a:rPr lang="en-US" dirty="0" err="1"/>
              <a:t>lon</a:t>
            </a:r>
            <a:r>
              <a:rPr lang="en-US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4648200"/>
            <a:ext cx="34290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But always make sure that your definitions are CLEAR AND UNDERSTANDABLE!</a:t>
            </a:r>
          </a:p>
        </p:txBody>
      </p:sp>
    </p:spTree>
    <p:extLst>
      <p:ext uri="{BB962C8B-B14F-4D97-AF65-F5344CB8AC3E}">
        <p14:creationId xmlns:p14="http://schemas.microsoft.com/office/powerpoint/2010/main" val="197871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recognize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 patterns</a:t>
            </a:r>
          </a:p>
          <a:p>
            <a:pPr lvl="1"/>
            <a:r>
              <a:rPr lang="en-US" dirty="0"/>
              <a:t>state the contracts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 , and use them appropriately.</a:t>
            </a:r>
          </a:p>
          <a:p>
            <a:pPr lvl="1"/>
            <a:r>
              <a:rPr lang="en-US" dirty="0"/>
              <a:t>combine these functions to form more complicated operations on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lesson, we will see more common patterns of function definitions that differ only by what functions they 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05-3-map.rkt in </a:t>
            </a:r>
            <a:r>
              <a:rPr lang="en-US" dirty="0"/>
              <a:t>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recognize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 patterns</a:t>
            </a:r>
          </a:p>
          <a:p>
            <a:pPr lvl="1"/>
            <a:r>
              <a:rPr lang="en-US" dirty="0"/>
              <a:t>state the contracts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/>
              <a:t>, and use them appropriately.</a:t>
            </a:r>
          </a:p>
          <a:p>
            <a:pPr lvl="1"/>
            <a:r>
              <a:rPr lang="en-US" dirty="0"/>
              <a:t>combine these functions using higher-order function 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dirty="0"/>
              <a:t>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find-dog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if "dog" is in the given list.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ListOfString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(find-dog los)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(string=? (first los) "dog")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(find-dog (rest los)))]))</a:t>
            </a:r>
          </a:p>
          <a:p>
            <a:pPr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"dog" "weasel")) true)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"elephant" "weasel"))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another function with a similar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has-even? : </a:t>
            </a:r>
            <a:r>
              <a:rPr lang="en-US" dirty="0" err="1"/>
              <a:t>ListOfInteger</a:t>
            </a:r>
            <a:r>
              <a:rPr lang="en-US" dirty="0"/>
              <a:t> -&gt; Boolean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 given list contains</a:t>
            </a:r>
          </a:p>
          <a:p>
            <a:r>
              <a:rPr lang="en-US" dirty="0"/>
              <a:t>;;  an even number</a:t>
            </a:r>
          </a:p>
          <a:p>
            <a:r>
              <a:rPr lang="en-US" dirty="0"/>
              <a:t>;; STRATEGY: Use </a:t>
            </a:r>
            <a:r>
              <a:rPr lang="en-US" dirty="0" err="1"/>
              <a:t>ListOfInteger</a:t>
            </a:r>
            <a:r>
              <a:rPr lang="en-US" dirty="0"/>
              <a:t> on </a:t>
            </a:r>
            <a:r>
              <a:rPr lang="en-US" dirty="0" err="1"/>
              <a:t>los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 (has-even? los)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los) false]</a:t>
            </a:r>
          </a:p>
          <a:p>
            <a:r>
              <a:rPr lang="en-US" dirty="0"/>
              <a:t>    [else (or </a:t>
            </a:r>
          </a:p>
          <a:p>
            <a:r>
              <a:rPr lang="en-US" dirty="0"/>
              <a:t>           (even? (first los))</a:t>
            </a:r>
          </a:p>
          <a:p>
            <a:r>
              <a:rPr lang="en-US" dirty="0"/>
              <a:t>           (has-even? (rest los)))]))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compare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(find-dog los)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[(empty? los) false]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[else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(or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(string=?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los)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"dog")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(find-dog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(rest los)))]))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(has-even? los)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[(empty? los) false]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[else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(or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(even?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los)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(has-even? 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(rest los)))]))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3963924" y="3886200"/>
            <a:ext cx="1216152" cy="484632"/>
          </a:xfrm>
          <a:prstGeom prst="leftRightArrow">
            <a:avLst/>
          </a:prstGeom>
          <a:solidFill>
            <a:schemeClr val="accent2"/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by adding an argument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STRATEGY: Use template for </a:t>
            </a:r>
            <a:r>
              <a:rPr lang="en-US" sz="2400" dirty="0" err="1"/>
              <a:t>ListOfX</a:t>
            </a:r>
            <a:r>
              <a:rPr lang="en-US" sz="2400" dirty="0"/>
              <a:t> on </a:t>
            </a:r>
            <a:r>
              <a:rPr lang="en-US" sz="2400" dirty="0" err="1"/>
              <a:t>lst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(</a:t>
            </a:r>
            <a:r>
              <a:rPr lang="en-US" sz="2400" dirty="0" err="1"/>
              <a:t>ormap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fn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lst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	[(empty? </a:t>
            </a:r>
            <a:r>
              <a:rPr lang="en-US" sz="2400" dirty="0" err="1"/>
              <a:t>lst</a:t>
            </a:r>
            <a:r>
              <a:rPr lang="en-US" sz="2400" dirty="0"/>
              <a:t>) false]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(or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</a:t>
            </a:r>
            <a:r>
              <a:rPr lang="en-US" sz="2400" dirty="0" err="1">
                <a:solidFill>
                  <a:srgbClr val="FF0000"/>
                </a:solidFill>
              </a:rPr>
              <a:t>fn</a:t>
            </a:r>
            <a:r>
              <a:rPr lang="en-US" sz="2400" dirty="0"/>
              <a:t> (first </a:t>
            </a:r>
            <a:r>
              <a:rPr lang="en-US" sz="2400" dirty="0" err="1"/>
              <a:t>lst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</a:t>
            </a:r>
            <a:r>
              <a:rPr lang="en-US" sz="2400" dirty="0" err="1"/>
              <a:t>ormap</a:t>
            </a:r>
            <a:r>
              <a:rPr lang="en-US" sz="2400" dirty="0"/>
              <a:t> </a:t>
            </a:r>
            <a:r>
              <a:rPr lang="en-US" sz="2400" dirty="0" err="1"/>
              <a:t>fn</a:t>
            </a:r>
            <a:r>
              <a:rPr lang="en-US" sz="2400" dirty="0"/>
              <a:t> (rest </a:t>
            </a:r>
            <a:r>
              <a:rPr lang="en-US" sz="2400" dirty="0" err="1"/>
              <a:t>lst</a:t>
            </a:r>
            <a:r>
              <a:rPr lang="en-US" sz="2400" dirty="0"/>
              <a:t>)))]))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38384" y="5823639"/>
            <a:ext cx="54102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As before, we can generalize by adding an argument for the difference.</a:t>
            </a:r>
          </a:p>
        </p:txBody>
      </p:sp>
    </p:spTree>
    <p:extLst>
      <p:ext uri="{BB962C8B-B14F-4D97-AF65-F5344CB8AC3E}">
        <p14:creationId xmlns:p14="http://schemas.microsoft.com/office/powerpoint/2010/main" val="122222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re-create the originals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STRATEGY: Use HOF </a:t>
            </a:r>
            <a:r>
              <a:rPr lang="en-US" sz="2000" dirty="0" err="1"/>
              <a:t>ormap</a:t>
            </a:r>
            <a:r>
              <a:rPr lang="en-US" sz="2000" dirty="0"/>
              <a:t> on </a:t>
            </a:r>
            <a:r>
              <a:rPr lang="en-US" sz="2000" dirty="0" err="1"/>
              <a:t>lst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(find-dog </a:t>
            </a:r>
            <a:r>
              <a:rPr lang="en-US" sz="2000" dirty="0" err="1"/>
              <a:t>lst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</a:t>
            </a:r>
            <a:r>
              <a:rPr lang="en-US" sz="2000" dirty="0" err="1"/>
              <a:t>ormap</a:t>
            </a:r>
            <a:r>
              <a:rPr lang="en-US" sz="20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;; String -&gt; Boolean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(lambda (</a:t>
            </a:r>
            <a:r>
              <a:rPr lang="en-US" sz="2000" dirty="0" err="1"/>
              <a:t>str</a:t>
            </a:r>
            <a:r>
              <a:rPr lang="en-US" sz="2000" dirty="0"/>
              <a:t>) (string=? "dog" </a:t>
            </a:r>
            <a:r>
              <a:rPr lang="en-US" sz="2000" dirty="0" err="1"/>
              <a:t>str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</a:t>
            </a:r>
            <a:r>
              <a:rPr lang="en-US" sz="2000" dirty="0" err="1"/>
              <a:t>lst</a:t>
            </a:r>
            <a:r>
              <a:rPr lang="en-US" sz="2000" dirty="0"/>
              <a:t>)))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STRATEGY: Use HOF </a:t>
            </a:r>
            <a:r>
              <a:rPr lang="en-US" sz="2000" dirty="0" err="1"/>
              <a:t>ormap</a:t>
            </a:r>
            <a:r>
              <a:rPr lang="en-US" sz="2000" dirty="0"/>
              <a:t> on </a:t>
            </a:r>
            <a:r>
              <a:rPr lang="en-US" sz="2000" dirty="0" err="1"/>
              <a:t>lst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(has-even? </a:t>
            </a:r>
            <a:r>
              <a:rPr lang="en-US" sz="2000" dirty="0" err="1"/>
              <a:t>lst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</a:t>
            </a:r>
            <a:r>
              <a:rPr lang="en-US" sz="2000" dirty="0" err="1"/>
              <a:t>ormap</a:t>
            </a:r>
            <a:r>
              <a:rPr lang="en-US" sz="2000" dirty="0"/>
              <a:t> even? </a:t>
            </a:r>
            <a:r>
              <a:rPr lang="en-US" sz="2000" dirty="0" err="1"/>
              <a:t>lst</a:t>
            </a:r>
            <a:r>
              <a:rPr lang="en-US" sz="2000" dirty="0"/>
              <a:t>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8227" y="1280020"/>
            <a:ext cx="342694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Again as before, we re-create the originals using our generalized function.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8227" y="4124235"/>
            <a:ext cx="3124200" cy="2031325"/>
          </a:xfrm>
          <a:prstGeom prst="rect">
            <a:avLst/>
          </a:prstGeom>
          <a:solidFill>
            <a:srgbClr val="F1F892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you're afraid of lambda, you can define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is-dog? </a:t>
            </a:r>
            <a:r>
              <a:rPr lang="en-US" dirty="0"/>
              <a:t>or use a local.</a:t>
            </a:r>
          </a:p>
          <a:p>
            <a:r>
              <a:rPr lang="en-US" dirty="0"/>
              <a:t>But it's good to get comfortable with lambda– it's so useful that it was added to Java as of Java 8.</a:t>
            </a:r>
          </a:p>
        </p:txBody>
      </p:sp>
    </p:spTree>
    <p:extLst>
      <p:ext uri="{BB962C8B-B14F-4D97-AF65-F5344CB8AC3E}">
        <p14:creationId xmlns:p14="http://schemas.microsoft.com/office/powerpoint/2010/main" val="21359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contract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ormap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see what kind of values each of the pieces of </a:t>
            </a:r>
            <a:r>
              <a:rPr lang="en-US" b="1" dirty="0" err="1"/>
              <a:t>ormap</a:t>
            </a:r>
            <a:r>
              <a:rPr lang="en-US" dirty="0"/>
              <a:t> returns.</a:t>
            </a:r>
          </a:p>
          <a:p>
            <a:r>
              <a:rPr lang="en-US" dirty="0"/>
              <a:t>Step through the animation on the next slide to watch this work.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4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ec3f41d4c6111c15c4c8ec1bda9ea3aa21d"/>
  <p:tag name="ISPRING_RESOURCE_PATHS_HASH_2" val="88da984f11a3de133f5951f6f646e9bcbce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3995</TotalTime>
  <Words>1417</Words>
  <Application>Microsoft Office PowerPoint</Application>
  <PresentationFormat>On-screen Show (4:3)</PresentationFormat>
  <Paragraphs>234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ormap, andmap, and filter</vt:lpstr>
      <vt:lpstr>Introduction</vt:lpstr>
      <vt:lpstr>Learning Objectives</vt:lpstr>
      <vt:lpstr>Let's look at find-dog again</vt:lpstr>
      <vt:lpstr>Here's another function with a similar structure</vt:lpstr>
      <vt:lpstr>Let's compare</vt:lpstr>
      <vt:lpstr>Generalize by adding an argument</vt:lpstr>
      <vt:lpstr>And re-create the originals</vt:lpstr>
      <vt:lpstr>What's the contract for ormap?</vt:lpstr>
      <vt:lpstr>What's the contract?</vt:lpstr>
      <vt:lpstr>What's the purpose statement?</vt:lpstr>
      <vt:lpstr>And of course we can do the same thing for and.</vt:lpstr>
      <vt:lpstr>Contract and Purpose Statement</vt:lpstr>
      <vt:lpstr>Another common pattern</vt:lpstr>
      <vt:lpstr>only-evens</vt:lpstr>
      <vt:lpstr>Generalize: filter</vt:lpstr>
      <vt:lpstr>These can be strung together</vt:lpstr>
      <vt:lpstr>Go crazy with these!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163</cp:revision>
  <dcterms:created xsi:type="dcterms:W3CDTF">2010-06-24T16:22:15Z</dcterms:created>
  <dcterms:modified xsi:type="dcterms:W3CDTF">2016-09-01T01:14:25Z</dcterms:modified>
</cp:coreProperties>
</file>