
<file path=[Content_Types].xml><?xml version="1.0" encoding="utf-8"?>
<Types xmlns="http://schemas.openxmlformats.org/package/2006/content-types">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8"/>
  </p:notesMasterIdLst>
  <p:sldIdLst>
    <p:sldId id="256" r:id="rId2"/>
    <p:sldId id="290" r:id="rId3"/>
    <p:sldId id="291" r:id="rId4"/>
    <p:sldId id="258" r:id="rId5"/>
    <p:sldId id="259" r:id="rId6"/>
    <p:sldId id="260" r:id="rId7"/>
    <p:sldId id="292" r:id="rId8"/>
    <p:sldId id="277" r:id="rId9"/>
    <p:sldId id="278" r:id="rId10"/>
    <p:sldId id="279" r:id="rId11"/>
    <p:sldId id="295" r:id="rId12"/>
    <p:sldId id="280" r:id="rId13"/>
    <p:sldId id="281" r:id="rId14"/>
    <p:sldId id="282" r:id="rId15"/>
    <p:sldId id="283" r:id="rId16"/>
    <p:sldId id="284" r:id="rId17"/>
    <p:sldId id="285" r:id="rId18"/>
    <p:sldId id="270" r:id="rId19"/>
    <p:sldId id="293" r:id="rId20"/>
    <p:sldId id="287" r:id="rId21"/>
    <p:sldId id="288" r:id="rId22"/>
    <p:sldId id="289" r:id="rId23"/>
    <p:sldId id="273" r:id="rId24"/>
    <p:sldId id="274" r:id="rId25"/>
    <p:sldId id="294" r:id="rId26"/>
    <p:sldId id="296" r:id="rId27"/>
  </p:sldIdLst>
  <p:sldSz cx="9144000" cy="6858000" type="screen4x3"/>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eth rochefort" initials="br"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565" autoAdjust="0"/>
  </p:normalViewPr>
  <p:slideViewPr>
    <p:cSldViewPr>
      <p:cViewPr varScale="1">
        <p:scale>
          <a:sx n="100" d="100"/>
          <a:sy n="100" d="100"/>
        </p:scale>
        <p:origin x="696" y="78"/>
      </p:cViewPr>
      <p:guideLst>
        <p:guide orient="horz" pos="2160"/>
        <p:guide pos="2880"/>
      </p:guideLst>
    </p:cSldViewPr>
  </p:slideViewPr>
  <p:notesTextViewPr>
    <p:cViewPr>
      <p:scale>
        <a:sx n="1" d="1"/>
        <a:sy n="1" d="1"/>
      </p:scale>
      <p:origin x="0" y="0"/>
    </p:cViewPr>
  </p:notesTextViewPr>
  <p:sorterViewPr>
    <p:cViewPr varScale="1">
      <p:scale>
        <a:sx n="1" d="1"/>
        <a:sy n="1" d="1"/>
      </p:scale>
      <p:origin x="0" y="-544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C50D25-69DA-4251-A3B1-10895C6A89D6}" type="datetimeFigureOut">
              <a:rPr lang="en-US" smtClean="0"/>
              <a:t>9/26/2016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3AFC9F-E170-410D-8256-49CC570C9658}" type="slidenum">
              <a:rPr lang="en-US" smtClean="0"/>
              <a:t>‹#›</a:t>
            </a:fld>
            <a:endParaRPr lang="en-US"/>
          </a:p>
        </p:txBody>
      </p:sp>
    </p:spTree>
    <p:extLst>
      <p:ext uri="{BB962C8B-B14F-4D97-AF65-F5344CB8AC3E}">
        <p14:creationId xmlns:p14="http://schemas.microsoft.com/office/powerpoint/2010/main" val="2534645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3AFC9F-E170-410D-8256-49CC570C9658}" type="slidenum">
              <a:rPr lang="en-US" smtClean="0"/>
              <a:t>1</a:t>
            </a:fld>
            <a:endParaRPr lang="en-US"/>
          </a:p>
        </p:txBody>
      </p:sp>
    </p:spTree>
    <p:extLst>
      <p:ext uri="{BB962C8B-B14F-4D97-AF65-F5344CB8AC3E}">
        <p14:creationId xmlns:p14="http://schemas.microsoft.com/office/powerpoint/2010/main" val="3977366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17</a:t>
            </a:fld>
            <a:endParaRPr lang="en-US"/>
          </a:p>
        </p:txBody>
      </p:sp>
    </p:spTree>
    <p:extLst>
      <p:ext uri="{BB962C8B-B14F-4D97-AF65-F5344CB8AC3E}">
        <p14:creationId xmlns:p14="http://schemas.microsoft.com/office/powerpoint/2010/main" val="3836405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19</a:t>
            </a:fld>
            <a:endParaRPr lang="en-US"/>
          </a:p>
        </p:txBody>
      </p:sp>
    </p:spTree>
    <p:extLst>
      <p:ext uri="{BB962C8B-B14F-4D97-AF65-F5344CB8AC3E}">
        <p14:creationId xmlns:p14="http://schemas.microsoft.com/office/powerpoint/2010/main" val="2012749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20</a:t>
            </a:fld>
            <a:endParaRPr lang="en-US"/>
          </a:p>
        </p:txBody>
      </p:sp>
    </p:spTree>
    <p:extLst>
      <p:ext uri="{BB962C8B-B14F-4D97-AF65-F5344CB8AC3E}">
        <p14:creationId xmlns:p14="http://schemas.microsoft.com/office/powerpoint/2010/main" val="3077624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21</a:t>
            </a:fld>
            <a:endParaRPr lang="en-US"/>
          </a:p>
        </p:txBody>
      </p:sp>
    </p:spTree>
    <p:extLst>
      <p:ext uri="{BB962C8B-B14F-4D97-AF65-F5344CB8AC3E}">
        <p14:creationId xmlns:p14="http://schemas.microsoft.com/office/powerpoint/2010/main" val="3077624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8</a:t>
            </a:fld>
            <a:endParaRPr lang="en-US"/>
          </a:p>
        </p:txBody>
      </p:sp>
    </p:spTree>
    <p:extLst>
      <p:ext uri="{BB962C8B-B14F-4D97-AF65-F5344CB8AC3E}">
        <p14:creationId xmlns:p14="http://schemas.microsoft.com/office/powerpoint/2010/main" val="3552717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9</a:t>
            </a:fld>
            <a:endParaRPr lang="en-US"/>
          </a:p>
        </p:txBody>
      </p:sp>
    </p:spTree>
    <p:extLst>
      <p:ext uri="{BB962C8B-B14F-4D97-AF65-F5344CB8AC3E}">
        <p14:creationId xmlns:p14="http://schemas.microsoft.com/office/powerpoint/2010/main" val="2012749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10</a:t>
            </a:fld>
            <a:endParaRPr lang="en-US"/>
          </a:p>
        </p:txBody>
      </p:sp>
    </p:spTree>
    <p:extLst>
      <p:ext uri="{BB962C8B-B14F-4D97-AF65-F5344CB8AC3E}">
        <p14:creationId xmlns:p14="http://schemas.microsoft.com/office/powerpoint/2010/main" val="527737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12</a:t>
            </a:fld>
            <a:endParaRPr lang="en-US"/>
          </a:p>
        </p:txBody>
      </p:sp>
    </p:spTree>
    <p:extLst>
      <p:ext uri="{BB962C8B-B14F-4D97-AF65-F5344CB8AC3E}">
        <p14:creationId xmlns:p14="http://schemas.microsoft.com/office/powerpoint/2010/main" val="488157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13</a:t>
            </a:fld>
            <a:endParaRPr lang="en-US"/>
          </a:p>
        </p:txBody>
      </p:sp>
    </p:spTree>
    <p:extLst>
      <p:ext uri="{BB962C8B-B14F-4D97-AF65-F5344CB8AC3E}">
        <p14:creationId xmlns:p14="http://schemas.microsoft.com/office/powerpoint/2010/main" val="2008228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14</a:t>
            </a:fld>
            <a:endParaRPr lang="en-US"/>
          </a:p>
        </p:txBody>
      </p:sp>
    </p:spTree>
    <p:extLst>
      <p:ext uri="{BB962C8B-B14F-4D97-AF65-F5344CB8AC3E}">
        <p14:creationId xmlns:p14="http://schemas.microsoft.com/office/powerpoint/2010/main" val="1458549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15</a:t>
            </a:fld>
            <a:endParaRPr lang="en-US"/>
          </a:p>
        </p:txBody>
      </p:sp>
    </p:spTree>
    <p:extLst>
      <p:ext uri="{BB962C8B-B14F-4D97-AF65-F5344CB8AC3E}">
        <p14:creationId xmlns:p14="http://schemas.microsoft.com/office/powerpoint/2010/main" val="3839300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16</a:t>
            </a:fld>
            <a:endParaRPr lang="en-US"/>
          </a:p>
        </p:txBody>
      </p:sp>
    </p:spTree>
    <p:extLst>
      <p:ext uri="{BB962C8B-B14F-4D97-AF65-F5344CB8AC3E}">
        <p14:creationId xmlns:p14="http://schemas.microsoft.com/office/powerpoint/2010/main" val="3193176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9/26/2016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512686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9/26/2016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04605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9/26/2016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67983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9/26/2016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806648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9/26/2016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3216010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9/26/2016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77904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9/26/2016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882802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9/26/2016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1342667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9/26/2016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302457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9/26/2016</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115695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9/26/2016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47449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9/26/2016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99851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9/26/2016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473593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9/26/2016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221197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9/26/2016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371319039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pre.plt-scheme.org/docs/html/htdp-langs/cond.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Multi-way Trees</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a:t>Lesson 6.5</a:t>
            </a:r>
            <a:endParaRPr lang="en-US" dirty="0"/>
          </a:p>
          <a:p>
            <a:endParaRPr lang="en-US" dirty="0"/>
          </a:p>
        </p:txBody>
      </p:sp>
      <p:sp>
        <p:nvSpPr>
          <p:cNvPr id="10" name="Slide Number Placeholder 9"/>
          <p:cNvSpPr>
            <a:spLocks noGrp="1"/>
          </p:cNvSpPr>
          <p:nvPr>
            <p:ph type="sldNum" sz="quarter" idx="12"/>
          </p:nvPr>
        </p:nvSpPr>
        <p:spPr/>
        <p:txBody>
          <a:bodyPr/>
          <a:lstStyle/>
          <a:p>
            <a:fld id="{C1D4534E-1B22-4A44-850A-B3E8E9EE687A}" type="slidenum">
              <a:rPr lang="en-US" smtClean="0"/>
              <a:t>1</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2012-2014</a:t>
              </a:r>
            </a:p>
            <a:p>
              <a:r>
                <a:rPr lang="en-US" sz="1000" dirty="0"/>
                <a:t>This work is licensed under a </a:t>
              </a:r>
              <a:r>
                <a:rPr lang="en-US" altLang="en-US" sz="1000" dirty="0">
                  <a:solidFill>
                    <a:srgbClr val="4374B7"/>
                  </a:solidFill>
                  <a:latin typeface="Helvetica Neue"/>
                  <a:hlinkClick r:id="rId4"/>
                </a:rPr>
                <a:t>Creative 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a:t>.</a:t>
              </a:r>
            </a:p>
          </p:txBody>
        </p:sp>
      </p:grpSp>
    </p:spTree>
    <p:extLst>
      <p:ext uri="{BB962C8B-B14F-4D97-AF65-F5344CB8AC3E}">
        <p14:creationId xmlns:p14="http://schemas.microsoft.com/office/powerpoint/2010/main" val="3855842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normAutofit/>
          </a:bodyPr>
          <a:lstStyle/>
          <a:p>
            <a:pPr>
              <a:buNone/>
              <a:tabLst>
                <a:tab pos="287338" algn="l"/>
              </a:tabLst>
            </a:pPr>
            <a:r>
              <a:rPr lang="en-US" sz="2000" b="1" dirty="0">
                <a:latin typeface="Consolas" pitchFamily="49" charset="0"/>
                <a:cs typeface="Consolas" pitchFamily="49" charset="0"/>
              </a:rPr>
              <a:t>(define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(make-person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empty))</a:t>
            </a:r>
          </a:p>
          <a:p>
            <a:pPr>
              <a:buNone/>
              <a:tabLst>
                <a:tab pos="287338" algn="l"/>
              </a:tabLst>
            </a:pPr>
            <a:r>
              <a:rPr lang="en-US" sz="2000" b="1" dirty="0">
                <a:latin typeface="Consolas" pitchFamily="49" charset="0"/>
                <a:cs typeface="Consolas" pitchFamily="49" charset="0"/>
              </a:rPr>
              <a:t>(define bob (make-person "bob" empty))</a:t>
            </a:r>
          </a:p>
          <a:p>
            <a:pPr>
              <a:buNone/>
              <a:tabLst>
                <a:tab pos="287338" algn="l"/>
              </a:tabLst>
            </a:pPr>
            <a:r>
              <a:rPr lang="en-US" sz="2000" b="1" dirty="0">
                <a:latin typeface="Consolas" pitchFamily="49" charset="0"/>
                <a:cs typeface="Consolas" pitchFamily="49" charset="0"/>
              </a:rPr>
              <a:t>(define chuck (make-person "chuck" (list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a:t>
            </a:r>
          </a:p>
          <a:p>
            <a:pPr>
              <a:buNone/>
              <a:tabLst>
                <a:tab pos="287338" algn="l"/>
              </a:tabLst>
            </a:pPr>
            <a:endParaRPr lang="en-US" sz="2000" b="1" dirty="0">
              <a:latin typeface="Consolas" pitchFamily="49" charset="0"/>
              <a:cs typeface="Consolas" pitchFamily="49" charset="0"/>
            </a:endParaRPr>
          </a:p>
          <a:p>
            <a:pPr>
              <a:buNone/>
              <a:tabLst>
                <a:tab pos="287338" algn="l"/>
              </a:tabLst>
            </a:pPr>
            <a:r>
              <a:rPr lang="en-US" sz="2000" b="1" dirty="0">
                <a:latin typeface="Consolas" pitchFamily="49" charset="0"/>
                <a:cs typeface="Consolas" pitchFamily="49" charset="0"/>
              </a:rPr>
              <a:t>(define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 (make-person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 empty))</a:t>
            </a:r>
          </a:p>
          <a:p>
            <a:pPr>
              <a:buNone/>
              <a:tabLst>
                <a:tab pos="287338" algn="l"/>
              </a:tabLst>
            </a:pPr>
            <a:r>
              <a:rPr lang="en-US" sz="2000" b="1" dirty="0">
                <a:latin typeface="Consolas" pitchFamily="49" charset="0"/>
                <a:cs typeface="Consolas" pitchFamily="49" charset="0"/>
              </a:rPr>
              <a:t>(define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p>
          <a:p>
            <a:pPr>
              <a:buNone/>
              <a:tabLst>
                <a:tab pos="287338" algn="l"/>
              </a:tabLst>
            </a:pPr>
            <a:r>
              <a:rPr lang="en-US" sz="2000" b="1" dirty="0">
                <a:latin typeface="Consolas" pitchFamily="49" charset="0"/>
                <a:cs typeface="Consolas" pitchFamily="49" charset="0"/>
              </a:rPr>
              <a:t> (make-person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(list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None/>
              <a:tabLst>
                <a:tab pos="287338" algn="l"/>
              </a:tabLst>
            </a:pPr>
            <a:endParaRPr lang="en-US" sz="2000" b="1" dirty="0">
              <a:latin typeface="Consolas" pitchFamily="49" charset="0"/>
              <a:cs typeface="Consolas" pitchFamily="49" charset="0"/>
            </a:endParaRPr>
          </a:p>
          <a:p>
            <a:pPr>
              <a:buNone/>
              <a:tabLst>
                <a:tab pos="287338" algn="l"/>
              </a:tabLst>
            </a:pPr>
            <a:r>
              <a:rPr lang="en-US" sz="2000" b="1" dirty="0">
                <a:latin typeface="Consolas" pitchFamily="49" charset="0"/>
                <a:cs typeface="Consolas" pitchFamily="49" charset="0"/>
              </a:rPr>
              <a:t>(define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p>
          <a:p>
            <a:pPr>
              <a:buNone/>
              <a:tabLst>
                <a:tab pos="287338" algn="l"/>
              </a:tabLst>
            </a:pPr>
            <a:r>
              <a:rPr lang="en-US" sz="2000" b="1" dirty="0">
                <a:latin typeface="Consolas" pitchFamily="49" charset="0"/>
                <a:cs typeface="Consolas" pitchFamily="49" charset="0"/>
              </a:rPr>
              <a:t> (make-person </a:t>
            </a:r>
          </a:p>
          <a:p>
            <a:pPr>
              <a:buNone/>
              <a:tabLst>
                <a:tab pos="287338" algn="l"/>
              </a:tabLst>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p>
          <a:p>
            <a:pPr>
              <a:buNone/>
              <a:tabLst>
                <a:tab pos="287338" algn="l"/>
              </a:tabLst>
            </a:pPr>
            <a:r>
              <a:rPr lang="en-US" sz="2000" b="1" dirty="0">
                <a:latin typeface="Consolas" pitchFamily="49" charset="0"/>
                <a:cs typeface="Consolas" pitchFamily="49" charset="0"/>
              </a:rPr>
              <a:t>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C1D4534E-1B22-4A44-850A-B3E8E9EE687A}" type="slidenum">
              <a:rPr lang="en-US" smtClean="0"/>
              <a:t>10</a:t>
            </a:fld>
            <a:endParaRPr lang="en-US"/>
          </a:p>
        </p:txBody>
      </p:sp>
      <p:grpSp>
        <p:nvGrpSpPr>
          <p:cNvPr id="11" name="Group 10"/>
          <p:cNvGrpSpPr/>
          <p:nvPr/>
        </p:nvGrpSpPr>
        <p:grpSpPr>
          <a:xfrm>
            <a:off x="5105400" y="2971800"/>
            <a:ext cx="3886200" cy="3276600"/>
            <a:chOff x="2514600" y="1828800"/>
            <a:chExt cx="4267200" cy="4038600"/>
          </a:xfrm>
        </p:grpSpPr>
        <p:grpSp>
          <p:nvGrpSpPr>
            <p:cNvPr id="12" name="Group 38"/>
            <p:cNvGrpSpPr/>
            <p:nvPr/>
          </p:nvGrpSpPr>
          <p:grpSpPr>
            <a:xfrm>
              <a:off x="2514600" y="1828800"/>
              <a:ext cx="4267200" cy="4038600"/>
              <a:chOff x="2514600" y="1828800"/>
              <a:chExt cx="4267200" cy="4038600"/>
            </a:xfrm>
          </p:grpSpPr>
          <p:sp>
            <p:nvSpPr>
              <p:cNvPr id="18" name="Rounded Rectangle 17"/>
              <p:cNvSpPr/>
              <p:nvPr/>
            </p:nvSpPr>
            <p:spPr>
              <a:xfrm>
                <a:off x="4419600" y="1828800"/>
                <a:ext cx="914400" cy="914400"/>
              </a:xfrm>
              <a:prstGeom prst="roundRect">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fred</a:t>
                </a:r>
                <a:endParaRPr lang="en-US" b="1" dirty="0">
                  <a:solidFill>
                    <a:schemeClr val="tx1"/>
                  </a:solidFill>
                </a:endParaRPr>
              </a:p>
            </p:txBody>
          </p:sp>
          <p:sp>
            <p:nvSpPr>
              <p:cNvPr id="19" name="Rounded Rectangle 18"/>
              <p:cNvSpPr/>
              <p:nvPr/>
            </p:nvSpPr>
            <p:spPr>
              <a:xfrm>
                <a:off x="3124200" y="3390900"/>
                <a:ext cx="10668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chuck</a:t>
                </a:r>
              </a:p>
            </p:txBody>
          </p:sp>
          <p:sp>
            <p:nvSpPr>
              <p:cNvPr id="20" name="Rounded Rectangle 19"/>
              <p:cNvSpPr/>
              <p:nvPr/>
            </p:nvSpPr>
            <p:spPr>
              <a:xfrm>
                <a:off x="5638800" y="3390900"/>
                <a:ext cx="11430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eddie</a:t>
                </a:r>
                <a:endParaRPr lang="en-US" b="1" dirty="0">
                  <a:solidFill>
                    <a:schemeClr val="tx1"/>
                  </a:solidFill>
                </a:endParaRPr>
              </a:p>
            </p:txBody>
          </p:sp>
          <p:sp>
            <p:nvSpPr>
              <p:cNvPr id="21" name="Rounded Rectangle 20"/>
              <p:cNvSpPr/>
              <p:nvPr/>
            </p:nvSpPr>
            <p:spPr>
              <a:xfrm>
                <a:off x="2514600" y="4953000"/>
                <a:ext cx="9144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alice</a:t>
                </a:r>
                <a:endParaRPr lang="en-US" b="1" dirty="0">
                  <a:solidFill>
                    <a:schemeClr val="tx1"/>
                  </a:solidFill>
                </a:endParaRPr>
              </a:p>
            </p:txBody>
          </p:sp>
          <p:sp>
            <p:nvSpPr>
              <p:cNvPr id="22" name="Rounded Rectangle 21"/>
              <p:cNvSpPr/>
              <p:nvPr/>
            </p:nvSpPr>
            <p:spPr>
              <a:xfrm>
                <a:off x="3733800" y="4953000"/>
                <a:ext cx="9144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bob</a:t>
                </a:r>
              </a:p>
            </p:txBody>
          </p:sp>
          <p:sp>
            <p:nvSpPr>
              <p:cNvPr id="23" name="Rounded Rectangle 22"/>
              <p:cNvSpPr/>
              <p:nvPr/>
            </p:nvSpPr>
            <p:spPr>
              <a:xfrm>
                <a:off x="5753100" y="4953000"/>
                <a:ext cx="9144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dave</a:t>
                </a:r>
                <a:endParaRPr lang="en-US" b="1" dirty="0">
                  <a:solidFill>
                    <a:schemeClr val="tx1"/>
                  </a:solidFill>
                </a:endParaRPr>
              </a:p>
            </p:txBody>
          </p:sp>
        </p:grpSp>
        <p:cxnSp>
          <p:nvCxnSpPr>
            <p:cNvPr id="13" name="Straight Arrow Connector 12"/>
            <p:cNvCxnSpPr>
              <a:stCxn id="18" idx="2"/>
              <a:endCxn id="19" idx="0"/>
            </p:cNvCxnSpPr>
            <p:nvPr/>
          </p:nvCxnSpPr>
          <p:spPr>
            <a:xfrm rot="5400000">
              <a:off x="3943350" y="2457450"/>
              <a:ext cx="647700" cy="12192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8" idx="2"/>
              <a:endCxn id="20" idx="0"/>
            </p:cNvCxnSpPr>
            <p:nvPr/>
          </p:nvCxnSpPr>
          <p:spPr>
            <a:xfrm rot="16200000" flipH="1">
              <a:off x="5219700" y="2400300"/>
              <a:ext cx="647700" cy="13335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9" idx="2"/>
              <a:endCxn id="21" idx="0"/>
            </p:cNvCxnSpPr>
            <p:nvPr/>
          </p:nvCxnSpPr>
          <p:spPr>
            <a:xfrm rot="5400000">
              <a:off x="2990850" y="4286250"/>
              <a:ext cx="647700" cy="6858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9" idx="2"/>
              <a:endCxn id="22" idx="0"/>
            </p:cNvCxnSpPr>
            <p:nvPr/>
          </p:nvCxnSpPr>
          <p:spPr>
            <a:xfrm rot="16200000" flipH="1">
              <a:off x="3600450" y="4362450"/>
              <a:ext cx="647700" cy="5334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20" idx="2"/>
              <a:endCxn id="23" idx="0"/>
            </p:cNvCxnSpPr>
            <p:nvPr/>
          </p:nvCxnSpPr>
          <p:spPr>
            <a:xfrm rot="5400000">
              <a:off x="5886450" y="4629150"/>
              <a:ext cx="647700" cy="158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97713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Vocabulary</a:t>
            </a:r>
          </a:p>
        </p:txBody>
      </p:sp>
      <p:sp>
        <p:nvSpPr>
          <p:cNvPr id="3" name="Content Placeholder 2"/>
          <p:cNvSpPr>
            <a:spLocks noGrp="1"/>
          </p:cNvSpPr>
          <p:nvPr>
            <p:ph idx="1"/>
          </p:nvPr>
        </p:nvSpPr>
        <p:spPr/>
        <p:txBody>
          <a:bodyPr/>
          <a:lstStyle/>
          <a:p>
            <a:r>
              <a:rPr lang="en-US" dirty="0"/>
              <a:t>A tree where each node contains a list of </a:t>
            </a:r>
            <a:r>
              <a:rPr lang="en-US" dirty="0" err="1"/>
              <a:t>subtrees</a:t>
            </a:r>
            <a:r>
              <a:rPr lang="en-US" dirty="0"/>
              <a:t> is called a </a:t>
            </a:r>
            <a:r>
              <a:rPr lang="en-US" i="1" dirty="0"/>
              <a:t>multi-way tree</a:t>
            </a:r>
            <a:r>
              <a:rPr lang="en-US" dirty="0"/>
              <a:t>, or a </a:t>
            </a:r>
            <a:r>
              <a:rPr lang="en-US" i="1" dirty="0"/>
              <a:t>rose tree</a:t>
            </a:r>
            <a:r>
              <a:rPr lang="en-US" dirty="0"/>
              <a:t>.</a:t>
            </a:r>
          </a:p>
          <a:p>
            <a:r>
              <a:rPr lang="en-US" dirty="0"/>
              <a:t>Observe that the "base case" is a tree containing an empty list of </a:t>
            </a:r>
            <a:r>
              <a:rPr lang="en-US" dirty="0" err="1"/>
              <a:t>subtrees</a:t>
            </a:r>
            <a:r>
              <a:rPr lang="en-US" dirty="0"/>
              <a:t>.</a:t>
            </a:r>
          </a:p>
        </p:txBody>
      </p:sp>
      <p:sp>
        <p:nvSpPr>
          <p:cNvPr id="4" name="Slide Number Placeholder 3"/>
          <p:cNvSpPr>
            <a:spLocks noGrp="1"/>
          </p:cNvSpPr>
          <p:nvPr>
            <p:ph type="sldNum" sz="quarter" idx="12"/>
          </p:nvPr>
        </p:nvSpPr>
        <p:spPr/>
        <p:txBody>
          <a:bodyPr/>
          <a:lstStyle/>
          <a:p>
            <a:fld id="{C1D4534E-1B22-4A44-850A-B3E8E9EE687A}" type="slidenum">
              <a:rPr lang="en-US" smtClean="0"/>
              <a:t>11</a:t>
            </a:fld>
            <a:endParaRPr lang="en-US"/>
          </a:p>
        </p:txBody>
      </p:sp>
    </p:spTree>
    <p:extLst>
      <p:ext uri="{BB962C8B-B14F-4D97-AF65-F5344CB8AC3E}">
        <p14:creationId xmlns:p14="http://schemas.microsoft.com/office/powerpoint/2010/main" val="171348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Grandchildren</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grandchildren : Person -&gt; Persons</a:t>
            </a:r>
          </a:p>
          <a:p>
            <a:pPr>
              <a:buNone/>
            </a:pPr>
            <a:r>
              <a:rPr lang="en-US" sz="2000" b="1" dirty="0">
                <a:latin typeface="Consolas" pitchFamily="49" charset="0"/>
                <a:cs typeface="Consolas" pitchFamily="49" charset="0"/>
              </a:rPr>
              <a:t>;; GIVEN: a Person</a:t>
            </a:r>
          </a:p>
          <a:p>
            <a:pPr>
              <a:buNone/>
            </a:pPr>
            <a:r>
              <a:rPr lang="en-US" sz="2000" b="1" dirty="0">
                <a:latin typeface="Consolas" pitchFamily="49" charset="0"/>
                <a:cs typeface="Consolas" pitchFamily="49" charset="0"/>
              </a:rPr>
              <a:t>;; RETURNS: a list of the grandchildren of the given</a:t>
            </a:r>
          </a:p>
          <a:p>
            <a:pPr>
              <a:buNone/>
            </a:pPr>
            <a:r>
              <a:rPr lang="en-US" sz="2000" b="1" dirty="0">
                <a:latin typeface="Consolas" pitchFamily="49" charset="0"/>
                <a:cs typeface="Consolas" pitchFamily="49" charset="0"/>
              </a:rPr>
              <a:t>;; person.</a:t>
            </a:r>
          </a:p>
          <a:p>
            <a:pPr>
              <a:buNone/>
            </a:pPr>
            <a:r>
              <a:rPr lang="en-US" sz="2000" b="1" dirty="0">
                <a:latin typeface="Consolas" pitchFamily="49" charset="0"/>
                <a:cs typeface="Consolas" pitchFamily="49" charset="0"/>
              </a:rPr>
              <a:t>;; EXAMPLE: (grandchildren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 (list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STRATEGY: Use template for Person on p</a:t>
            </a:r>
          </a:p>
          <a:p>
            <a:pPr>
              <a:buNone/>
            </a:pPr>
            <a:r>
              <a:rPr lang="en-US" sz="2000" b="1" dirty="0">
                <a:latin typeface="Consolas" pitchFamily="49" charset="0"/>
                <a:cs typeface="Consolas" pitchFamily="49" charset="0"/>
              </a:rPr>
              <a:t>(define (</a:t>
            </a:r>
            <a:r>
              <a:rPr lang="en-US" sz="2000" b="1" dirty="0">
                <a:solidFill>
                  <a:srgbClr val="FF0000"/>
                </a:solidFill>
                <a:latin typeface="Consolas" pitchFamily="49" charset="0"/>
                <a:cs typeface="Consolas" pitchFamily="49" charset="0"/>
              </a:rPr>
              <a:t>grandchildren</a:t>
            </a:r>
            <a:r>
              <a:rPr lang="en-US" sz="2000" b="1" dirty="0">
                <a:latin typeface="Consolas" pitchFamily="49" charset="0"/>
                <a:cs typeface="Consolas" pitchFamily="49" charset="0"/>
              </a:rPr>
              <a:t> p)</a:t>
            </a:r>
          </a:p>
          <a:p>
            <a:pPr>
              <a:buNone/>
            </a:pPr>
            <a:r>
              <a:rPr lang="en-US" sz="2000" b="1" dirty="0">
                <a:latin typeface="Consolas" pitchFamily="49" charset="0"/>
                <a:cs typeface="Consolas" pitchFamily="49" charset="0"/>
              </a:rPr>
              <a:t>  (... (person-children p)))</a:t>
            </a:r>
          </a:p>
        </p:txBody>
      </p:sp>
      <p:sp>
        <p:nvSpPr>
          <p:cNvPr id="6" name="Slide Number Placeholder 5"/>
          <p:cNvSpPr>
            <a:spLocks noGrp="1"/>
          </p:cNvSpPr>
          <p:nvPr>
            <p:ph type="sldNum" sz="quarter" idx="12"/>
          </p:nvPr>
        </p:nvSpPr>
        <p:spPr/>
        <p:txBody>
          <a:bodyPr/>
          <a:lstStyle/>
          <a:p>
            <a:fld id="{C1D4534E-1B22-4A44-850A-B3E8E9EE687A}" type="slidenum">
              <a:rPr lang="en-US" smtClean="0"/>
              <a:t>12</a:t>
            </a:fld>
            <a:endParaRPr lang="en-US"/>
          </a:p>
        </p:txBody>
      </p:sp>
      <p:sp>
        <p:nvSpPr>
          <p:cNvPr id="5" name="Rectangle 4"/>
          <p:cNvSpPr/>
          <p:nvPr/>
        </p:nvSpPr>
        <p:spPr>
          <a:xfrm>
            <a:off x="4440702" y="5211763"/>
            <a:ext cx="32766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A: We need a function which, given a list of persons, produces a list of all their children</a:t>
            </a:r>
          </a:p>
        </p:txBody>
      </p:sp>
      <p:sp>
        <p:nvSpPr>
          <p:cNvPr id="9" name="Rectangle 8"/>
          <p:cNvSpPr/>
          <p:nvPr/>
        </p:nvSpPr>
        <p:spPr>
          <a:xfrm>
            <a:off x="6172200" y="1219200"/>
            <a:ext cx="2286000" cy="990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Here's a simple function we might want to write.  </a:t>
            </a:r>
          </a:p>
        </p:txBody>
      </p:sp>
      <p:grpSp>
        <p:nvGrpSpPr>
          <p:cNvPr id="12" name="Group 11"/>
          <p:cNvGrpSpPr/>
          <p:nvPr/>
        </p:nvGrpSpPr>
        <p:grpSpPr>
          <a:xfrm>
            <a:off x="685800" y="4602163"/>
            <a:ext cx="3048000" cy="1524000"/>
            <a:chOff x="990600" y="4191000"/>
            <a:chExt cx="3048000" cy="1524000"/>
          </a:xfrm>
        </p:grpSpPr>
        <p:sp>
          <p:nvSpPr>
            <p:cNvPr id="4" name="Rectangle 3"/>
            <p:cNvSpPr/>
            <p:nvPr/>
          </p:nvSpPr>
          <p:spPr>
            <a:xfrm>
              <a:off x="990600" y="4800600"/>
              <a:ext cx="30480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Q: Given </a:t>
              </a:r>
              <a:r>
                <a:rPr lang="en-US" dirty="0" err="1">
                  <a:solidFill>
                    <a:schemeClr val="tx1"/>
                  </a:solidFill>
                </a:rPr>
                <a:t>p’s</a:t>
              </a:r>
              <a:r>
                <a:rPr lang="en-US" dirty="0">
                  <a:solidFill>
                    <a:schemeClr val="tx1"/>
                  </a:solidFill>
                </a:rPr>
                <a:t> children, how do we find </a:t>
              </a:r>
              <a:r>
                <a:rPr lang="en-US" dirty="0" err="1">
                  <a:solidFill>
                    <a:schemeClr val="tx1"/>
                  </a:solidFill>
                </a:rPr>
                <a:t>p’s</a:t>
              </a:r>
              <a:r>
                <a:rPr lang="en-US" dirty="0">
                  <a:solidFill>
                    <a:schemeClr val="tx1"/>
                  </a:solidFill>
                </a:rPr>
                <a:t> grandchildren?</a:t>
              </a:r>
            </a:p>
          </p:txBody>
        </p:sp>
        <p:cxnSp>
          <p:nvCxnSpPr>
            <p:cNvPr id="11" name="Straight Arrow Connector 10"/>
            <p:cNvCxnSpPr>
              <a:stCxn id="4" idx="0"/>
            </p:cNvCxnSpPr>
            <p:nvPr/>
          </p:nvCxnSpPr>
          <p:spPr>
            <a:xfrm flipH="1" flipV="1">
              <a:off x="1447800" y="4191000"/>
              <a:ext cx="1066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98621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persons-all-children</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persons-all-children : Persons -&gt; Persons</a:t>
            </a:r>
          </a:p>
          <a:p>
            <a:pPr>
              <a:buNone/>
            </a:pPr>
            <a:r>
              <a:rPr lang="en-US" sz="2000" b="1" dirty="0">
                <a:latin typeface="Consolas" pitchFamily="49" charset="0"/>
                <a:cs typeface="Consolas" pitchFamily="49" charset="0"/>
              </a:rPr>
              <a:t>;; GIVEN: a list of persons</a:t>
            </a:r>
          </a:p>
          <a:p>
            <a:pPr>
              <a:buNone/>
            </a:pPr>
            <a:r>
              <a:rPr lang="en-US" sz="2000" b="1" dirty="0">
                <a:latin typeface="Consolas" pitchFamily="49" charset="0"/>
                <a:cs typeface="Consolas" pitchFamily="49" charset="0"/>
              </a:rPr>
              <a:t>;; RETURNS: a list of all their children.</a:t>
            </a:r>
          </a:p>
          <a:p>
            <a:pPr>
              <a:buNone/>
            </a:pPr>
            <a:r>
              <a:rPr lang="en-US" sz="2000" b="1" dirty="0">
                <a:latin typeface="Consolas" pitchFamily="49" charset="0"/>
                <a:cs typeface="Consolas" pitchFamily="49" charset="0"/>
              </a:rPr>
              <a:t>;; (persons-all-children (list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(define (</a:t>
            </a:r>
            <a:r>
              <a:rPr lang="en-US" sz="2000" b="1" dirty="0">
                <a:solidFill>
                  <a:schemeClr val="accent1"/>
                </a:solidFill>
                <a:latin typeface="Consolas" pitchFamily="49" charset="0"/>
                <a:cs typeface="Consolas" pitchFamily="49" charset="0"/>
              </a:rPr>
              <a:t>persons-all-children</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empty</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[else (</a:t>
            </a:r>
            <a:r>
              <a:rPr lang="en-US" sz="2000" b="1" dirty="0">
                <a:solidFill>
                  <a:srgbClr val="FF0000"/>
                </a:solidFill>
                <a:latin typeface="Consolas" pitchFamily="49" charset="0"/>
                <a:cs typeface="Consolas" pitchFamily="49" charset="0"/>
              </a:rPr>
              <a:t>append</a:t>
            </a:r>
          </a:p>
          <a:p>
            <a:pPr>
              <a:buNone/>
            </a:pPr>
            <a:r>
              <a:rPr lang="en-US" sz="2000" b="1" dirty="0">
                <a:latin typeface="Consolas" pitchFamily="49" charset="0"/>
                <a:cs typeface="Consolas" pitchFamily="49" charset="0"/>
              </a:rPr>
              <a:t>           (person-children (first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a:solidFill>
                  <a:schemeClr val="accent1"/>
                </a:solidFill>
                <a:latin typeface="Consolas" pitchFamily="49" charset="0"/>
                <a:cs typeface="Consolas" pitchFamily="49" charset="0"/>
              </a:rPr>
              <a:t>persons-all-children</a:t>
            </a:r>
            <a:r>
              <a:rPr lang="en-US" sz="2000" b="1" dirty="0">
                <a:latin typeface="Consolas" pitchFamily="49" charset="0"/>
                <a:cs typeface="Consolas" pitchFamily="49" charset="0"/>
              </a:rPr>
              <a:t> (rest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p:txBody>
      </p:sp>
      <p:sp>
        <p:nvSpPr>
          <p:cNvPr id="5" name="Slide Number Placeholder 4"/>
          <p:cNvSpPr>
            <a:spLocks noGrp="1"/>
          </p:cNvSpPr>
          <p:nvPr>
            <p:ph type="sldNum" sz="quarter" idx="12"/>
          </p:nvPr>
        </p:nvSpPr>
        <p:spPr/>
        <p:txBody>
          <a:bodyPr/>
          <a:lstStyle/>
          <a:p>
            <a:fld id="{C1D4534E-1B22-4A44-850A-B3E8E9EE687A}" type="slidenum">
              <a:rPr lang="en-US" smtClean="0"/>
              <a:t>13</a:t>
            </a:fld>
            <a:endParaRPr lang="en-US"/>
          </a:p>
        </p:txBody>
      </p:sp>
      <p:sp>
        <p:nvSpPr>
          <p:cNvPr id="4" name="Parallelogram 3"/>
          <p:cNvSpPr/>
          <p:nvPr/>
        </p:nvSpPr>
        <p:spPr>
          <a:xfrm>
            <a:off x="4876800" y="5867400"/>
            <a:ext cx="3124200" cy="914400"/>
          </a:xfrm>
          <a:prstGeom prst="parallelogram">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This one was too easy! It didn't require mutual recursion.</a:t>
            </a:r>
          </a:p>
        </p:txBody>
      </p:sp>
      <p:sp>
        <p:nvSpPr>
          <p:cNvPr id="6"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000" b="1" dirty="0">
                <a:latin typeface="Consolas" pitchFamily="49" charset="0"/>
                <a:cs typeface="Consolas" pitchFamily="49" charset="0"/>
              </a:rPr>
              <a:t>;; persons-all-children : Persons -&gt; Persons</a:t>
            </a:r>
          </a:p>
          <a:p>
            <a:pPr>
              <a:buFont typeface="Arial" pitchFamily="34" charset="0"/>
              <a:buNone/>
            </a:pPr>
            <a:r>
              <a:rPr lang="en-US" sz="2000" b="1" dirty="0">
                <a:latin typeface="Consolas" pitchFamily="49" charset="0"/>
                <a:cs typeface="Consolas" pitchFamily="49" charset="0"/>
              </a:rPr>
              <a:t>;; GIVEN: a list of persons</a:t>
            </a:r>
          </a:p>
          <a:p>
            <a:pPr>
              <a:buFont typeface="Arial" pitchFamily="34" charset="0"/>
              <a:buNone/>
            </a:pPr>
            <a:r>
              <a:rPr lang="en-US" sz="2000" b="1" dirty="0">
                <a:latin typeface="Consolas" pitchFamily="49" charset="0"/>
                <a:cs typeface="Consolas" pitchFamily="49" charset="0"/>
              </a:rPr>
              <a:t>;; RETURNS: a list of all their children.</a:t>
            </a:r>
          </a:p>
          <a:p>
            <a:pPr>
              <a:buFont typeface="Arial" pitchFamily="34" charset="0"/>
              <a:buNone/>
            </a:pPr>
            <a:r>
              <a:rPr lang="en-US" sz="2000" b="1" dirty="0">
                <a:latin typeface="Consolas" pitchFamily="49" charset="0"/>
                <a:cs typeface="Consolas" pitchFamily="49" charset="0"/>
              </a:rPr>
              <a:t>;; (persons-all-children (list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p>
          <a:p>
            <a:pPr>
              <a:buFont typeface="Arial" pitchFamily="34" charset="0"/>
              <a:buNone/>
            </a:pPr>
            <a:r>
              <a:rPr lang="en-US" sz="2000" b="1" dirty="0">
                <a:latin typeface="Consolas" pitchFamily="49" charset="0"/>
                <a:cs typeface="Consolas" pitchFamily="49" charset="0"/>
              </a:rPr>
              <a:t>;;  =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(define (</a:t>
            </a:r>
            <a:r>
              <a:rPr lang="en-US" sz="2000" b="1" dirty="0">
                <a:solidFill>
                  <a:schemeClr val="accent1"/>
                </a:solidFill>
                <a:latin typeface="Consolas" pitchFamily="49" charset="0"/>
                <a:cs typeface="Consolas" pitchFamily="49" charset="0"/>
              </a:rPr>
              <a:t>persons-all-children</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  </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[else (</a:t>
            </a:r>
            <a:r>
              <a:rPr lang="en-US" sz="2000" b="1" dirty="0">
                <a:solidFill>
                  <a:srgbClr val="FF0000"/>
                </a:solidFill>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(person-children (first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a:t>
            </a:r>
            <a:r>
              <a:rPr lang="en-US" sz="2000" b="1" dirty="0">
                <a:solidFill>
                  <a:schemeClr val="accent1"/>
                </a:solidFill>
                <a:latin typeface="Consolas" pitchFamily="49" charset="0"/>
                <a:cs typeface="Consolas" pitchFamily="49" charset="0"/>
              </a:rPr>
              <a:t>persons-all-children</a:t>
            </a:r>
            <a:r>
              <a:rPr lang="en-US" sz="2000" b="1" dirty="0">
                <a:latin typeface="Consolas" pitchFamily="49" charset="0"/>
                <a:cs typeface="Consolas" pitchFamily="49" charset="0"/>
              </a:rPr>
              <a:t> (rest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p:txBody>
      </p:sp>
    </p:spTree>
    <p:extLst>
      <p:ext uri="{BB962C8B-B14F-4D97-AF65-F5344CB8AC3E}">
        <p14:creationId xmlns:p14="http://schemas.microsoft.com/office/powerpoint/2010/main" val="294434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it together</a:t>
            </a:r>
          </a:p>
        </p:txBody>
      </p:sp>
      <p:sp>
        <p:nvSpPr>
          <p:cNvPr id="5" name="Content Placeholder 4"/>
          <p:cNvSpPr>
            <a:spLocks noGrp="1"/>
          </p:cNvSpPr>
          <p:nvPr>
            <p:ph idx="1"/>
          </p:nvPr>
        </p:nvSpPr>
        <p:spPr/>
        <p:txBody>
          <a:bodyPr>
            <a:normAutofit/>
          </a:bodyPr>
          <a:lstStyle/>
          <a:p>
            <a:r>
              <a:rPr lang="en-US" sz="1800" dirty="0"/>
              <a:t>;; grandchildren : Person -&gt; Persons</a:t>
            </a:r>
          </a:p>
          <a:p>
            <a:r>
              <a:rPr lang="en-US" sz="1800" dirty="0"/>
              <a:t>;; STRATEGY: Use template for Person on p</a:t>
            </a:r>
          </a:p>
          <a:p>
            <a:r>
              <a:rPr lang="en-US" sz="1800" dirty="0"/>
              <a:t>(define (</a:t>
            </a:r>
            <a:r>
              <a:rPr lang="en-US" sz="1800" dirty="0">
                <a:solidFill>
                  <a:srgbClr val="FF0000"/>
                </a:solidFill>
              </a:rPr>
              <a:t>grandchildren</a:t>
            </a:r>
            <a:r>
              <a:rPr lang="en-US" sz="1800" dirty="0"/>
              <a:t> p)</a:t>
            </a:r>
          </a:p>
          <a:p>
            <a:r>
              <a:rPr lang="en-US" sz="1800" dirty="0"/>
              <a:t>  (</a:t>
            </a:r>
            <a:r>
              <a:rPr lang="en-US" sz="1800" dirty="0">
                <a:solidFill>
                  <a:schemeClr val="accent1"/>
                </a:solidFill>
              </a:rPr>
              <a:t>persons-all-children</a:t>
            </a:r>
            <a:r>
              <a:rPr lang="en-US" sz="1800" dirty="0"/>
              <a:t> (person-children p)))</a:t>
            </a:r>
          </a:p>
          <a:p>
            <a:endParaRPr lang="en-US" sz="1800" dirty="0"/>
          </a:p>
          <a:p>
            <a:r>
              <a:rPr lang="en-US" sz="1800" dirty="0"/>
              <a:t>;; persons-all-children : Persons -&gt; Persons</a:t>
            </a:r>
          </a:p>
          <a:p>
            <a:r>
              <a:rPr lang="en-US" sz="1800" dirty="0"/>
              <a:t>;; STRATEGY: Use template for Persons on </a:t>
            </a:r>
            <a:r>
              <a:rPr lang="en-US" sz="1800" dirty="0" err="1"/>
              <a:t>ps</a:t>
            </a:r>
            <a:endParaRPr lang="en-US" sz="1800" dirty="0"/>
          </a:p>
          <a:p>
            <a:r>
              <a:rPr lang="en-US" sz="1800" dirty="0"/>
              <a:t>(define (</a:t>
            </a:r>
            <a:r>
              <a:rPr lang="en-US" sz="1800" dirty="0">
                <a:solidFill>
                  <a:schemeClr val="accent1"/>
                </a:solidFill>
              </a:rPr>
              <a:t>persons-all-children</a:t>
            </a:r>
            <a:r>
              <a:rPr lang="en-US" sz="1800" dirty="0"/>
              <a:t> </a:t>
            </a:r>
            <a:r>
              <a:rPr lang="en-US" sz="1800" dirty="0" err="1"/>
              <a:t>ps</a:t>
            </a:r>
            <a:r>
              <a:rPr lang="en-US" sz="1800" dirty="0"/>
              <a:t>)</a:t>
            </a:r>
          </a:p>
          <a:p>
            <a:r>
              <a:rPr lang="en-US" sz="1800" dirty="0"/>
              <a:t>  (</a:t>
            </a:r>
            <a:r>
              <a:rPr lang="en-US" sz="1800" dirty="0" err="1"/>
              <a:t>cond</a:t>
            </a:r>
            <a:endParaRPr lang="en-US" sz="1800" dirty="0"/>
          </a:p>
          <a:p>
            <a:r>
              <a:rPr lang="en-US" sz="1800" dirty="0"/>
              <a:t>    [(empty? </a:t>
            </a:r>
            <a:r>
              <a:rPr lang="en-US" sz="1800" dirty="0" err="1"/>
              <a:t>ps</a:t>
            </a:r>
            <a:r>
              <a:rPr lang="en-US" sz="1800" dirty="0"/>
              <a:t>) </a:t>
            </a:r>
            <a:r>
              <a:rPr lang="en-US" sz="1800" dirty="0">
                <a:solidFill>
                  <a:srgbClr val="FF0000"/>
                </a:solidFill>
              </a:rPr>
              <a:t>empty</a:t>
            </a:r>
            <a:r>
              <a:rPr lang="en-US" sz="1800" dirty="0"/>
              <a:t>]</a:t>
            </a:r>
          </a:p>
          <a:p>
            <a:r>
              <a:rPr lang="en-US" sz="1800" dirty="0"/>
              <a:t>    [else (</a:t>
            </a:r>
            <a:r>
              <a:rPr lang="en-US" sz="1800" dirty="0">
                <a:solidFill>
                  <a:srgbClr val="FF0000"/>
                </a:solidFill>
              </a:rPr>
              <a:t>append</a:t>
            </a:r>
          </a:p>
          <a:p>
            <a:r>
              <a:rPr lang="en-US" sz="1800" dirty="0"/>
              <a:t>           (person-children (first </a:t>
            </a:r>
            <a:r>
              <a:rPr lang="en-US" sz="1800" dirty="0" err="1"/>
              <a:t>ps</a:t>
            </a:r>
            <a:r>
              <a:rPr lang="en-US" sz="1800" dirty="0"/>
              <a:t>))</a:t>
            </a:r>
          </a:p>
          <a:p>
            <a:r>
              <a:rPr lang="en-US" sz="1800" dirty="0"/>
              <a:t>           (</a:t>
            </a:r>
            <a:r>
              <a:rPr lang="en-US" sz="1800" dirty="0">
                <a:solidFill>
                  <a:schemeClr val="accent1"/>
                </a:solidFill>
              </a:rPr>
              <a:t>persons-all-children</a:t>
            </a:r>
            <a:r>
              <a:rPr lang="en-US" sz="1800" dirty="0"/>
              <a:t> (rest </a:t>
            </a:r>
            <a:r>
              <a:rPr lang="en-US" sz="1800" dirty="0" err="1"/>
              <a:t>ps</a:t>
            </a:r>
            <a:r>
              <a:rPr lang="en-US" sz="1800" dirty="0"/>
              <a:t>)))]))</a:t>
            </a:r>
          </a:p>
          <a:p>
            <a:endParaRPr lang="en-US" sz="1800" dirty="0"/>
          </a:p>
        </p:txBody>
      </p:sp>
      <p:sp>
        <p:nvSpPr>
          <p:cNvPr id="3" name="Slide Number Placeholder 2"/>
          <p:cNvSpPr>
            <a:spLocks noGrp="1"/>
          </p:cNvSpPr>
          <p:nvPr>
            <p:ph type="sldNum" sz="quarter" idx="12"/>
          </p:nvPr>
        </p:nvSpPr>
        <p:spPr/>
        <p:txBody>
          <a:bodyPr/>
          <a:lstStyle/>
          <a:p>
            <a:fld id="{9F4492BD-6A9C-48FC-AC76-0B4FE11194A1}" type="slidenum">
              <a:rPr lang="en-US" smtClean="0"/>
              <a:pPr/>
              <a:t>14</a:t>
            </a:fld>
            <a:endParaRPr lang="en-US"/>
          </a:p>
        </p:txBody>
      </p:sp>
    </p:spTree>
    <p:extLst>
      <p:ext uri="{BB962C8B-B14F-4D97-AF65-F5344CB8AC3E}">
        <p14:creationId xmlns:p14="http://schemas.microsoft.com/office/powerpoint/2010/main" val="2570411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could use HOFs, too</a:t>
            </a:r>
          </a:p>
        </p:txBody>
      </p:sp>
      <p:sp>
        <p:nvSpPr>
          <p:cNvPr id="5" name="Content Placeholder 4"/>
          <p:cNvSpPr>
            <a:spLocks noGrp="1"/>
          </p:cNvSpPr>
          <p:nvPr>
            <p:ph idx="1"/>
          </p:nvPr>
        </p:nvSpPr>
        <p:spPr/>
        <p:txBody>
          <a:bodyPr>
            <a:normAutofit/>
          </a:bodyPr>
          <a:lstStyle/>
          <a:p>
            <a:r>
              <a:rPr lang="en-US" sz="1800" dirty="0"/>
              <a:t>;; grandchildren : Person -&gt; Persons</a:t>
            </a:r>
          </a:p>
          <a:p>
            <a:r>
              <a:rPr lang="en-US" sz="1800" dirty="0"/>
              <a:t>;; STRATEGY: Use template for Person on p</a:t>
            </a:r>
          </a:p>
          <a:p>
            <a:r>
              <a:rPr lang="en-US" sz="1800" dirty="0"/>
              <a:t>(define (</a:t>
            </a:r>
            <a:r>
              <a:rPr lang="en-US" sz="1800" dirty="0">
                <a:solidFill>
                  <a:srgbClr val="FF0000"/>
                </a:solidFill>
              </a:rPr>
              <a:t>grandchildren</a:t>
            </a:r>
            <a:r>
              <a:rPr lang="en-US" sz="1800" dirty="0"/>
              <a:t> p)</a:t>
            </a:r>
          </a:p>
          <a:p>
            <a:r>
              <a:rPr lang="en-US" sz="1800" dirty="0"/>
              <a:t>  (persons-all-children (person-children p)))</a:t>
            </a:r>
          </a:p>
          <a:p>
            <a:endParaRPr lang="en-US" sz="1800" dirty="0"/>
          </a:p>
          <a:p>
            <a:r>
              <a:rPr lang="en-US" sz="1800" dirty="0"/>
              <a:t>;; persons-all-children : Persons -&gt; Persons</a:t>
            </a:r>
          </a:p>
          <a:p>
            <a:r>
              <a:rPr lang="en-US" sz="1800" dirty="0"/>
              <a:t>;; STRATEGY: Use HOF map on </a:t>
            </a:r>
            <a:r>
              <a:rPr lang="en-US" sz="1800" dirty="0" err="1"/>
              <a:t>ps</a:t>
            </a:r>
            <a:endParaRPr lang="en-US" sz="1800" dirty="0"/>
          </a:p>
          <a:p>
            <a:r>
              <a:rPr lang="en-US" sz="1800" dirty="0"/>
              <a:t>(define (</a:t>
            </a:r>
            <a:r>
              <a:rPr lang="en-US" sz="1800" dirty="0">
                <a:solidFill>
                  <a:schemeClr val="accent1"/>
                </a:solidFill>
              </a:rPr>
              <a:t>persons-all-children</a:t>
            </a:r>
            <a:r>
              <a:rPr lang="en-US" sz="1800" dirty="0"/>
              <a:t> </a:t>
            </a:r>
            <a:r>
              <a:rPr lang="en-US" sz="1800" dirty="0" err="1"/>
              <a:t>ps</a:t>
            </a:r>
            <a:r>
              <a:rPr lang="en-US" sz="1800" dirty="0"/>
              <a:t>)</a:t>
            </a:r>
          </a:p>
          <a:p>
            <a:r>
              <a:rPr lang="en-US" sz="1800" dirty="0"/>
              <a:t>  (</a:t>
            </a:r>
            <a:r>
              <a:rPr lang="en-US" sz="1800" dirty="0" err="1"/>
              <a:t>foldr</a:t>
            </a:r>
            <a:r>
              <a:rPr lang="en-US" sz="1800" dirty="0"/>
              <a:t> append empty</a:t>
            </a:r>
          </a:p>
          <a:p>
            <a:r>
              <a:rPr lang="en-US" sz="1800" dirty="0"/>
              <a:t>    (map person-children </a:t>
            </a:r>
            <a:r>
              <a:rPr lang="en-US" sz="1800" dirty="0" err="1"/>
              <a:t>ps</a:t>
            </a:r>
            <a:r>
              <a:rPr lang="en-US" sz="1800" dirty="0"/>
              <a:t>)))</a:t>
            </a:r>
          </a:p>
          <a:p>
            <a:r>
              <a:rPr lang="en-US" sz="1800" dirty="0"/>
              <a:t>  </a:t>
            </a:r>
          </a:p>
        </p:txBody>
      </p:sp>
      <p:sp>
        <p:nvSpPr>
          <p:cNvPr id="3" name="Slide Number Placeholder 2"/>
          <p:cNvSpPr>
            <a:spLocks noGrp="1"/>
          </p:cNvSpPr>
          <p:nvPr>
            <p:ph type="sldNum" sz="quarter" idx="12"/>
          </p:nvPr>
        </p:nvSpPr>
        <p:spPr/>
        <p:txBody>
          <a:bodyPr/>
          <a:lstStyle/>
          <a:p>
            <a:fld id="{9F4492BD-6A9C-48FC-AC76-0B4FE11194A1}" type="slidenum">
              <a:rPr lang="en-US" smtClean="0"/>
              <a:pPr/>
              <a:t>15</a:t>
            </a:fld>
            <a:endParaRPr lang="en-US"/>
          </a:p>
        </p:txBody>
      </p:sp>
      <p:sp>
        <p:nvSpPr>
          <p:cNvPr id="7" name="Rectangle 6"/>
          <p:cNvSpPr/>
          <p:nvPr/>
        </p:nvSpPr>
        <p:spPr>
          <a:xfrm>
            <a:off x="5715000" y="4038600"/>
            <a:ext cx="3048000" cy="1600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Of course, a </a:t>
            </a:r>
            <a:r>
              <a:rPr lang="en-US" b="1" dirty="0"/>
              <a:t>Persons</a:t>
            </a:r>
            <a:r>
              <a:rPr lang="en-US" dirty="0"/>
              <a:t> is a list, so we can use our list abstractions to define </a:t>
            </a:r>
            <a:r>
              <a:rPr lang="en-US" b="1" dirty="0"/>
              <a:t>persons-all-children</a:t>
            </a:r>
            <a:r>
              <a:rPr lang="en-US" dirty="0"/>
              <a:t>.   This will often be the case.</a:t>
            </a:r>
          </a:p>
        </p:txBody>
      </p:sp>
    </p:spTree>
    <p:extLst>
      <p:ext uri="{BB962C8B-B14F-4D97-AF65-F5344CB8AC3E}">
        <p14:creationId xmlns:p14="http://schemas.microsoft.com/office/powerpoint/2010/main" val="1803025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descendants</a:t>
            </a:r>
          </a:p>
        </p:txBody>
      </p:sp>
      <p:sp>
        <p:nvSpPr>
          <p:cNvPr id="3" name="Content Placeholder 2"/>
          <p:cNvSpPr>
            <a:spLocks noGrp="1"/>
          </p:cNvSpPr>
          <p:nvPr>
            <p:ph idx="1"/>
          </p:nvPr>
        </p:nvSpPr>
        <p:spPr/>
        <p:txBody>
          <a:bodyPr/>
          <a:lstStyle/>
          <a:p>
            <a:r>
              <a:rPr lang="en-US" dirty="0"/>
              <a:t>Given a person, find all his/her descendants.</a:t>
            </a:r>
          </a:p>
          <a:p>
            <a:r>
              <a:rPr lang="en-US" dirty="0"/>
              <a:t>What’s a descendant?</a:t>
            </a:r>
          </a:p>
          <a:p>
            <a:pPr lvl="1"/>
            <a:r>
              <a:rPr lang="en-US" dirty="0"/>
              <a:t>a person’s children are his/her descendants.</a:t>
            </a:r>
          </a:p>
          <a:p>
            <a:pPr lvl="1"/>
            <a:r>
              <a:rPr lang="en-US" dirty="0"/>
              <a:t>any descendant of any of a person’s children is also that person’s descendant.</a:t>
            </a:r>
          </a:p>
          <a:p>
            <a:r>
              <a:rPr lang="en-US" dirty="0"/>
              <a:t>Hey:  this definition is recursive!</a:t>
            </a:r>
          </a:p>
          <a:p>
            <a:pPr>
              <a:buNone/>
            </a:pPr>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16</a:t>
            </a:fld>
            <a:endParaRPr lang="en-US"/>
          </a:p>
        </p:txBody>
      </p:sp>
      <p:sp>
        <p:nvSpPr>
          <p:cNvPr id="5" name="Rectangle 4"/>
          <p:cNvSpPr/>
          <p:nvPr/>
        </p:nvSpPr>
        <p:spPr>
          <a:xfrm>
            <a:off x="6629400" y="533400"/>
            <a:ext cx="1981200" cy="838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Here's a slightly harder task.</a:t>
            </a:r>
          </a:p>
        </p:txBody>
      </p:sp>
    </p:spTree>
    <p:extLst>
      <p:ext uri="{BB962C8B-B14F-4D97-AF65-F5344CB8AC3E}">
        <p14:creationId xmlns:p14="http://schemas.microsoft.com/office/powerpoint/2010/main" val="1596166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Contracts and Purpose Statements</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person-descendants : Person -&gt; Persons</a:t>
            </a:r>
          </a:p>
          <a:p>
            <a:pPr>
              <a:buNone/>
            </a:pPr>
            <a:r>
              <a:rPr lang="en-US" sz="2000" b="1" dirty="0">
                <a:latin typeface="Consolas" pitchFamily="49" charset="0"/>
                <a:cs typeface="Consolas" pitchFamily="49" charset="0"/>
              </a:rPr>
              <a:t>;; GIVEN: a Person</a:t>
            </a:r>
          </a:p>
          <a:p>
            <a:pPr>
              <a:buNone/>
            </a:pPr>
            <a:r>
              <a:rPr lang="en-US" sz="2000" b="1" dirty="0">
                <a:latin typeface="Consolas" pitchFamily="49" charset="0"/>
                <a:cs typeface="Consolas" pitchFamily="49" charset="0"/>
              </a:rPr>
              <a:t>;; RETURNS: the list of his/her descendants</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persons-descendants : Persons -&gt; Persons</a:t>
            </a:r>
          </a:p>
          <a:p>
            <a:pPr>
              <a:buNone/>
            </a:pPr>
            <a:r>
              <a:rPr lang="en-US" sz="2000" b="1" dirty="0">
                <a:latin typeface="Consolas" pitchFamily="49" charset="0"/>
                <a:cs typeface="Consolas" pitchFamily="49" charset="0"/>
              </a:rPr>
              <a:t>;; GIVEN: a Persons </a:t>
            </a:r>
          </a:p>
          <a:p>
            <a:pPr>
              <a:buNone/>
            </a:pPr>
            <a:r>
              <a:rPr lang="en-US" sz="2000" b="1" dirty="0">
                <a:latin typeface="Consolas" pitchFamily="49" charset="0"/>
                <a:cs typeface="Consolas" pitchFamily="49" charset="0"/>
              </a:rPr>
              <a:t>;; RETURNS: the list of all their descendants</a:t>
            </a:r>
          </a:p>
          <a:p>
            <a:pPr>
              <a:buNone/>
            </a:pP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C1D4534E-1B22-4A44-850A-B3E8E9EE687A}" type="slidenum">
              <a:rPr lang="en-US" smtClean="0"/>
              <a:t>17</a:t>
            </a:fld>
            <a:endParaRPr lang="en-US"/>
          </a:p>
        </p:txBody>
      </p:sp>
      <p:sp>
        <p:nvSpPr>
          <p:cNvPr id="5" name="Rectangle 4"/>
          <p:cNvSpPr/>
          <p:nvPr/>
        </p:nvSpPr>
        <p:spPr>
          <a:xfrm>
            <a:off x="4114800" y="4572000"/>
            <a:ext cx="4419600" cy="1981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 are the contracts and purpose statements.  </a:t>
            </a:r>
          </a:p>
          <a:p>
            <a:r>
              <a:rPr lang="en-US" dirty="0">
                <a:solidFill>
                  <a:schemeClr val="tx1"/>
                </a:solidFill>
              </a:rPr>
              <a:t>The task description talked about "all the descendants of a person's children".   A person's children are a list of persons, so that gives us a clue that we will need the function we've called </a:t>
            </a:r>
            <a:r>
              <a:rPr lang="en-US" b="1" dirty="0">
                <a:solidFill>
                  <a:schemeClr val="tx1"/>
                </a:solidFill>
              </a:rPr>
              <a:t>person</a:t>
            </a:r>
            <a:r>
              <a:rPr lang="en-US" b="1" dirty="0">
                <a:solidFill>
                  <a:srgbClr val="FF0000"/>
                </a:solidFill>
              </a:rPr>
              <a:t>s</a:t>
            </a:r>
            <a:r>
              <a:rPr lang="en-US" b="1" dirty="0">
                <a:solidFill>
                  <a:schemeClr val="tx1"/>
                </a:solidFill>
              </a:rPr>
              <a:t>-descendants</a:t>
            </a:r>
            <a:r>
              <a:rPr lang="en-US" dirty="0">
                <a:solidFill>
                  <a:schemeClr val="tx1"/>
                </a:solidFill>
              </a:rPr>
              <a:t> here.</a:t>
            </a:r>
          </a:p>
        </p:txBody>
      </p:sp>
    </p:spTree>
    <p:extLst>
      <p:ext uri="{BB962C8B-B14F-4D97-AF65-F5344CB8AC3E}">
        <p14:creationId xmlns:p14="http://schemas.microsoft.com/office/powerpoint/2010/main" val="978204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normAutofit/>
          </a:bodyPr>
          <a:lstStyle/>
          <a:p>
            <a:pPr>
              <a:buNone/>
            </a:pPr>
            <a:endParaRPr lang="en-US" sz="2000" b="1" dirty="0">
              <a:latin typeface="Courier New" pitchFamily="49" charset="0"/>
              <a:cs typeface="Courier New" pitchFamily="49" charset="0"/>
            </a:endParaRPr>
          </a:p>
          <a:p>
            <a:pPr>
              <a:buNone/>
            </a:pPr>
            <a:endParaRPr lang="en-US" sz="2000" b="1" dirty="0">
              <a:latin typeface="Courier New" pitchFamily="49" charset="0"/>
              <a:cs typeface="Courier New" pitchFamily="49" charset="0"/>
            </a:endParaRPr>
          </a:p>
          <a:p>
            <a:pPr>
              <a:buNone/>
            </a:pPr>
            <a:endParaRPr lang="en-US" sz="2000" b="1" dirty="0">
              <a:latin typeface="Courier New" pitchFamily="49" charset="0"/>
              <a:cs typeface="Courier New" pitchFamily="49" charset="0"/>
            </a:endParaRPr>
          </a:p>
          <a:p>
            <a:pPr>
              <a:buNone/>
            </a:pPr>
            <a:endParaRPr lang="en-US" sz="2000" b="1" dirty="0">
              <a:latin typeface="Courier New" pitchFamily="49" charset="0"/>
              <a:cs typeface="Courier New" pitchFamily="49" charset="0"/>
            </a:endParaRPr>
          </a:p>
          <a:p>
            <a:pPr>
              <a:buNone/>
            </a:pPr>
            <a:endParaRPr lang="en-US" sz="2000" b="1" dirty="0">
              <a:latin typeface="Courier New" pitchFamily="49" charset="0"/>
              <a:cs typeface="Courier New" pitchFamily="49" charset="0"/>
            </a:endParaRPr>
          </a:p>
          <a:p>
            <a:pPr>
              <a:buNone/>
            </a:pPr>
            <a:endParaRPr lang="en-US" sz="2000" b="1" dirty="0">
              <a:latin typeface="Courier New" pitchFamily="49" charset="0"/>
              <a:cs typeface="Courier New" pitchFamily="49" charset="0"/>
            </a:endParaRPr>
          </a:p>
          <a:p>
            <a:pPr>
              <a:buNone/>
            </a:pPr>
            <a:r>
              <a:rPr lang="en-US" sz="2000" b="1" dirty="0">
                <a:latin typeface="Consolas" pitchFamily="49" charset="0"/>
                <a:cs typeface="Consolas" pitchFamily="49" charset="0"/>
              </a:rPr>
              <a:t>(person-descendants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(persons-descendants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(list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None/>
            </a:pP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C1D4534E-1B22-4A44-850A-B3E8E9EE687A}" type="slidenum">
              <a:rPr lang="en-US" smtClean="0"/>
              <a:t>18</a:t>
            </a:fld>
            <a:endParaRPr lang="en-US"/>
          </a:p>
        </p:txBody>
      </p:sp>
      <p:grpSp>
        <p:nvGrpSpPr>
          <p:cNvPr id="18" name="Group 17"/>
          <p:cNvGrpSpPr/>
          <p:nvPr/>
        </p:nvGrpSpPr>
        <p:grpSpPr>
          <a:xfrm>
            <a:off x="5105400" y="699817"/>
            <a:ext cx="3886200" cy="3276600"/>
            <a:chOff x="2514600" y="1828800"/>
            <a:chExt cx="4267200" cy="4038600"/>
          </a:xfrm>
        </p:grpSpPr>
        <p:grpSp>
          <p:nvGrpSpPr>
            <p:cNvPr id="19" name="Group 38"/>
            <p:cNvGrpSpPr/>
            <p:nvPr/>
          </p:nvGrpSpPr>
          <p:grpSpPr>
            <a:xfrm>
              <a:off x="2514600" y="1828800"/>
              <a:ext cx="4267200" cy="4038600"/>
              <a:chOff x="2514600" y="1828800"/>
              <a:chExt cx="4267200" cy="4038600"/>
            </a:xfrm>
          </p:grpSpPr>
          <p:sp>
            <p:nvSpPr>
              <p:cNvPr id="25" name="Rounded Rectangle 24"/>
              <p:cNvSpPr/>
              <p:nvPr/>
            </p:nvSpPr>
            <p:spPr>
              <a:xfrm>
                <a:off x="4419600" y="1828800"/>
                <a:ext cx="914400" cy="914400"/>
              </a:xfrm>
              <a:prstGeom prst="roundRect">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fred</a:t>
                </a:r>
                <a:endParaRPr lang="en-US" b="1" dirty="0">
                  <a:solidFill>
                    <a:schemeClr val="tx1"/>
                  </a:solidFill>
                </a:endParaRPr>
              </a:p>
            </p:txBody>
          </p:sp>
          <p:sp>
            <p:nvSpPr>
              <p:cNvPr id="26" name="Rounded Rectangle 25"/>
              <p:cNvSpPr/>
              <p:nvPr/>
            </p:nvSpPr>
            <p:spPr>
              <a:xfrm>
                <a:off x="3124200" y="3390900"/>
                <a:ext cx="10668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chuck</a:t>
                </a:r>
              </a:p>
            </p:txBody>
          </p:sp>
          <p:sp>
            <p:nvSpPr>
              <p:cNvPr id="27" name="Rounded Rectangle 26"/>
              <p:cNvSpPr/>
              <p:nvPr/>
            </p:nvSpPr>
            <p:spPr>
              <a:xfrm>
                <a:off x="5638800" y="3390900"/>
                <a:ext cx="11430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eddie</a:t>
                </a:r>
                <a:endParaRPr lang="en-US" b="1" dirty="0">
                  <a:solidFill>
                    <a:schemeClr val="tx1"/>
                  </a:solidFill>
                </a:endParaRPr>
              </a:p>
            </p:txBody>
          </p:sp>
          <p:sp>
            <p:nvSpPr>
              <p:cNvPr id="28" name="Rounded Rectangle 27"/>
              <p:cNvSpPr/>
              <p:nvPr/>
            </p:nvSpPr>
            <p:spPr>
              <a:xfrm>
                <a:off x="2514600" y="4953000"/>
                <a:ext cx="9144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alice</a:t>
                </a:r>
                <a:endParaRPr lang="en-US" b="1" dirty="0">
                  <a:solidFill>
                    <a:schemeClr val="tx1"/>
                  </a:solidFill>
                </a:endParaRPr>
              </a:p>
            </p:txBody>
          </p:sp>
          <p:sp>
            <p:nvSpPr>
              <p:cNvPr id="29" name="Rounded Rectangle 28"/>
              <p:cNvSpPr/>
              <p:nvPr/>
            </p:nvSpPr>
            <p:spPr>
              <a:xfrm>
                <a:off x="3733800" y="4953000"/>
                <a:ext cx="9144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bob</a:t>
                </a:r>
              </a:p>
            </p:txBody>
          </p:sp>
          <p:sp>
            <p:nvSpPr>
              <p:cNvPr id="30" name="Rounded Rectangle 29"/>
              <p:cNvSpPr/>
              <p:nvPr/>
            </p:nvSpPr>
            <p:spPr>
              <a:xfrm>
                <a:off x="5753100" y="4953000"/>
                <a:ext cx="9144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dave</a:t>
                </a:r>
                <a:endParaRPr lang="en-US" b="1" dirty="0">
                  <a:solidFill>
                    <a:schemeClr val="tx1"/>
                  </a:solidFill>
                </a:endParaRPr>
              </a:p>
            </p:txBody>
          </p:sp>
        </p:grpSp>
        <p:cxnSp>
          <p:nvCxnSpPr>
            <p:cNvPr id="20" name="Straight Arrow Connector 19"/>
            <p:cNvCxnSpPr>
              <a:stCxn id="25" idx="2"/>
              <a:endCxn id="26" idx="0"/>
            </p:cNvCxnSpPr>
            <p:nvPr/>
          </p:nvCxnSpPr>
          <p:spPr>
            <a:xfrm rot="5400000">
              <a:off x="3943350" y="2457450"/>
              <a:ext cx="647700" cy="12192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25" idx="2"/>
              <a:endCxn id="27" idx="0"/>
            </p:cNvCxnSpPr>
            <p:nvPr/>
          </p:nvCxnSpPr>
          <p:spPr>
            <a:xfrm rot="16200000" flipH="1">
              <a:off x="5219700" y="2400300"/>
              <a:ext cx="647700" cy="13335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26" idx="2"/>
              <a:endCxn id="28" idx="0"/>
            </p:cNvCxnSpPr>
            <p:nvPr/>
          </p:nvCxnSpPr>
          <p:spPr>
            <a:xfrm rot="5400000">
              <a:off x="2990850" y="4286250"/>
              <a:ext cx="647700" cy="6858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6" idx="2"/>
              <a:endCxn id="29" idx="0"/>
            </p:cNvCxnSpPr>
            <p:nvPr/>
          </p:nvCxnSpPr>
          <p:spPr>
            <a:xfrm rot="16200000" flipH="1">
              <a:off x="3600450" y="4362450"/>
              <a:ext cx="647700" cy="5334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7" idx="2"/>
              <a:endCxn id="30" idx="0"/>
            </p:cNvCxnSpPr>
            <p:nvPr/>
          </p:nvCxnSpPr>
          <p:spPr>
            <a:xfrm rot="5400000">
              <a:off x="5886450" y="4629150"/>
              <a:ext cx="647700" cy="158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2354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template questions</a:t>
            </a:r>
          </a:p>
        </p:txBody>
      </p:sp>
      <p:sp>
        <p:nvSpPr>
          <p:cNvPr id="3" name="Content Placeholder 2"/>
          <p:cNvSpPr>
            <a:spLocks noGrp="1"/>
          </p:cNvSpPr>
          <p:nvPr>
            <p:ph idx="1"/>
          </p:nvPr>
        </p:nvSpPr>
        <p:spPr/>
        <p:txBody>
          <a:bodyPr>
            <a:normAutofit lnSpcReduction="10000"/>
          </a:bodyPr>
          <a:lstStyle/>
          <a:p>
            <a:pPr>
              <a:buNone/>
            </a:pPr>
            <a:r>
              <a:rPr lang="en-US" sz="2400" b="1" dirty="0">
                <a:latin typeface="Consolas" pitchFamily="49" charset="0"/>
                <a:cs typeface="Consolas" pitchFamily="49" charset="0"/>
              </a:rPr>
              <a:t>;; person-fn : Person -&gt; ??</a:t>
            </a:r>
          </a:p>
          <a:p>
            <a:pPr>
              <a:buNone/>
            </a:pPr>
            <a:r>
              <a:rPr lang="en-US" sz="2400" b="1" dirty="0">
                <a:latin typeface="Consolas" pitchFamily="49" charset="0"/>
                <a:cs typeface="Consolas" pitchFamily="49" charset="0"/>
              </a:rPr>
              <a:t>(define (</a:t>
            </a:r>
            <a:r>
              <a:rPr lang="en-US" sz="2400" b="1" dirty="0">
                <a:solidFill>
                  <a:srgbClr val="FF0000"/>
                </a:solidFill>
                <a:latin typeface="Consolas" pitchFamily="49" charset="0"/>
                <a:cs typeface="Consolas" pitchFamily="49" charset="0"/>
              </a:rPr>
              <a:t>person-fn</a:t>
            </a:r>
            <a:r>
              <a:rPr lang="en-US" sz="2400" b="1" dirty="0">
                <a:latin typeface="Consolas" pitchFamily="49" charset="0"/>
                <a:cs typeface="Consolas" pitchFamily="49" charset="0"/>
              </a:rPr>
              <a:t> p)</a:t>
            </a:r>
          </a:p>
          <a:p>
            <a:pPr>
              <a:buNone/>
            </a:pPr>
            <a:r>
              <a:rPr lang="en-US" sz="2400" b="1" dirty="0">
                <a:latin typeface="Consolas" pitchFamily="49" charset="0"/>
                <a:cs typeface="Consolas" pitchFamily="49" charset="0"/>
              </a:rPr>
              <a:t>  (... (person-name p) </a:t>
            </a:r>
          </a:p>
          <a:p>
            <a:pPr>
              <a:buNone/>
            </a:pPr>
            <a:r>
              <a:rPr lang="en-US" sz="2400" b="1" dirty="0">
                <a:latin typeface="Consolas" pitchFamily="49" charset="0"/>
                <a:cs typeface="Consolas" pitchFamily="49" charset="0"/>
              </a:rPr>
              <a:t>       (</a:t>
            </a:r>
            <a:r>
              <a:rPr lang="en-US" sz="2400" b="1" dirty="0">
                <a:solidFill>
                  <a:schemeClr val="accent1"/>
                </a:solidFill>
                <a:latin typeface="Consolas" pitchFamily="49" charset="0"/>
                <a:cs typeface="Consolas" pitchFamily="49" charset="0"/>
              </a:rPr>
              <a:t>persons-</a:t>
            </a:r>
            <a:r>
              <a:rPr lang="en-US" sz="2400" b="1" dirty="0" err="1">
                <a:solidFill>
                  <a:schemeClr val="accent1"/>
                </a:solidFill>
                <a:latin typeface="Consolas" pitchFamily="49" charset="0"/>
                <a:cs typeface="Consolas" pitchFamily="49" charset="0"/>
              </a:rPr>
              <a:t>fn</a:t>
            </a:r>
            <a:r>
              <a:rPr lang="en-US" sz="2400" b="1" dirty="0">
                <a:latin typeface="Consolas" pitchFamily="49" charset="0"/>
                <a:cs typeface="Consolas" pitchFamily="49" charset="0"/>
              </a:rPr>
              <a:t> (person-children p))))</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persons-</a:t>
            </a:r>
            <a:r>
              <a:rPr lang="en-US" sz="2400" b="1" dirty="0" err="1">
                <a:latin typeface="Consolas" pitchFamily="49" charset="0"/>
                <a:cs typeface="Consolas" pitchFamily="49" charset="0"/>
              </a:rPr>
              <a:t>fn</a:t>
            </a:r>
            <a:r>
              <a:rPr lang="en-US" sz="2400" b="1" dirty="0">
                <a:latin typeface="Consolas" pitchFamily="49" charset="0"/>
                <a:cs typeface="Consolas" pitchFamily="49" charset="0"/>
              </a:rPr>
              <a:t> : Persons -&gt; ??</a:t>
            </a:r>
          </a:p>
          <a:p>
            <a:pPr>
              <a:buNone/>
            </a:pPr>
            <a:r>
              <a:rPr lang="en-US" sz="2400" b="1" dirty="0">
                <a:latin typeface="Consolas" pitchFamily="49" charset="0"/>
                <a:cs typeface="Consolas" pitchFamily="49" charset="0"/>
              </a:rPr>
              <a:t>(define (</a:t>
            </a:r>
            <a:r>
              <a:rPr lang="en-US" sz="2400" b="1" dirty="0">
                <a:solidFill>
                  <a:schemeClr val="accent1"/>
                </a:solidFill>
                <a:latin typeface="Consolas" pitchFamily="49" charset="0"/>
                <a:cs typeface="Consolas" pitchFamily="49" charset="0"/>
              </a:rPr>
              <a:t>persons-</a:t>
            </a:r>
            <a:r>
              <a:rPr lang="en-US" sz="2400" b="1" dirty="0" err="1">
                <a:solidFill>
                  <a:schemeClr val="accent1"/>
                </a:solidFill>
                <a:latin typeface="Consolas" pitchFamily="49" charset="0"/>
                <a:cs typeface="Consolas" pitchFamily="49" charset="0"/>
              </a:rPr>
              <a:t>fn</a:t>
            </a:r>
            <a:r>
              <a:rPr lang="en-US" sz="2400" b="1" dirty="0">
                <a:latin typeface="Consolas" pitchFamily="49" charset="0"/>
                <a:cs typeface="Consolas" pitchFamily="49" charset="0"/>
              </a:rPr>
              <a: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    [else (... (</a:t>
            </a:r>
            <a:r>
              <a:rPr lang="en-US" sz="2400" b="1" dirty="0">
                <a:solidFill>
                  <a:srgbClr val="FF0000"/>
                </a:solidFill>
                <a:latin typeface="Consolas" pitchFamily="49" charset="0"/>
                <a:cs typeface="Consolas" pitchFamily="49" charset="0"/>
              </a:rPr>
              <a:t>person-fn</a:t>
            </a:r>
            <a:r>
              <a:rPr lang="en-US" sz="2400" b="1" dirty="0">
                <a:latin typeface="Consolas" pitchFamily="49" charset="0"/>
                <a:cs typeface="Consolas" pitchFamily="49" charset="0"/>
              </a:rPr>
              <a:t> (first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a:solidFill>
                  <a:schemeClr val="accent1"/>
                </a:solidFill>
                <a:latin typeface="Consolas" pitchFamily="49" charset="0"/>
                <a:cs typeface="Consolas" pitchFamily="49" charset="0"/>
              </a:rPr>
              <a:t>persons-</a:t>
            </a:r>
            <a:r>
              <a:rPr lang="en-US" sz="2400" b="1" dirty="0" err="1">
                <a:solidFill>
                  <a:schemeClr val="accent1"/>
                </a:solidFill>
                <a:latin typeface="Consolas" pitchFamily="49" charset="0"/>
                <a:cs typeface="Consolas" pitchFamily="49" charset="0"/>
              </a:rPr>
              <a:t>fn</a:t>
            </a:r>
            <a:r>
              <a:rPr lang="en-US" sz="2400" b="1" dirty="0">
                <a:latin typeface="Consolas" pitchFamily="49" charset="0"/>
                <a:cs typeface="Consolas" pitchFamily="49" charset="0"/>
              </a:rPr>
              <a:t> (rest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19</a:t>
            </a:fld>
            <a:endParaRPr lang="en-US"/>
          </a:p>
        </p:txBody>
      </p:sp>
      <p:sp>
        <p:nvSpPr>
          <p:cNvPr id="5" name="Rectangle 4"/>
          <p:cNvSpPr/>
          <p:nvPr/>
        </p:nvSpPr>
        <p:spPr>
          <a:xfrm>
            <a:off x="6553200" y="1421459"/>
            <a:ext cx="2514600" cy="81468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And here are the template questions, as usual.</a:t>
            </a:r>
          </a:p>
        </p:txBody>
      </p:sp>
      <p:grpSp>
        <p:nvGrpSpPr>
          <p:cNvPr id="14" name="Group 13"/>
          <p:cNvGrpSpPr/>
          <p:nvPr/>
        </p:nvGrpSpPr>
        <p:grpSpPr>
          <a:xfrm>
            <a:off x="1643583" y="1371600"/>
            <a:ext cx="7500417" cy="1143000"/>
            <a:chOff x="1643583" y="1371600"/>
            <a:chExt cx="7500417" cy="1143000"/>
          </a:xfrm>
        </p:grpSpPr>
        <p:sp>
          <p:nvSpPr>
            <p:cNvPr id="7" name="Rectangle 6"/>
            <p:cNvSpPr/>
            <p:nvPr/>
          </p:nvSpPr>
          <p:spPr>
            <a:xfrm>
              <a:off x="5867400" y="1371600"/>
              <a:ext cx="32766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Given the answer for a person’s children, how do we find the answer for the person?</a:t>
              </a:r>
            </a:p>
          </p:txBody>
        </p:sp>
        <p:cxnSp>
          <p:nvCxnSpPr>
            <p:cNvPr id="13" name="Straight Arrow Connector 12"/>
            <p:cNvCxnSpPr>
              <a:stCxn id="7" idx="1"/>
            </p:cNvCxnSpPr>
            <p:nvPr/>
          </p:nvCxnSpPr>
          <p:spPr>
            <a:xfrm flipH="1">
              <a:off x="1643583" y="1828800"/>
              <a:ext cx="4223817"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3810000" y="3429000"/>
            <a:ext cx="4953000" cy="1447800"/>
            <a:chOff x="3810000" y="3429000"/>
            <a:chExt cx="4953000" cy="1447800"/>
          </a:xfrm>
        </p:grpSpPr>
        <p:sp>
          <p:nvSpPr>
            <p:cNvPr id="9" name="Rectangle 8"/>
            <p:cNvSpPr/>
            <p:nvPr/>
          </p:nvSpPr>
          <p:spPr>
            <a:xfrm>
              <a:off x="6400800" y="3429000"/>
              <a:ext cx="23622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What’s the answer for the empty Persons?</a:t>
              </a:r>
            </a:p>
          </p:txBody>
        </p:sp>
        <p:cxnSp>
          <p:nvCxnSpPr>
            <p:cNvPr id="16" name="Straight Arrow Connector 15"/>
            <p:cNvCxnSpPr>
              <a:stCxn id="9" idx="1"/>
            </p:cNvCxnSpPr>
            <p:nvPr/>
          </p:nvCxnSpPr>
          <p:spPr>
            <a:xfrm flipH="1">
              <a:off x="3810000" y="3886200"/>
              <a:ext cx="25908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914400" y="5638800"/>
            <a:ext cx="7162800" cy="1219200"/>
            <a:chOff x="914400" y="5638800"/>
            <a:chExt cx="7162800" cy="1219200"/>
          </a:xfrm>
        </p:grpSpPr>
        <p:sp>
          <p:nvSpPr>
            <p:cNvPr id="11" name="Rectangle 10"/>
            <p:cNvSpPr/>
            <p:nvPr/>
          </p:nvSpPr>
          <p:spPr>
            <a:xfrm>
              <a:off x="914400" y="6172200"/>
              <a:ext cx="7162800" cy="6858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Given the answer for the first person in the list and the answer for the rest of the people in the list, how do we find the answer for the whole list?</a:t>
              </a:r>
            </a:p>
          </p:txBody>
        </p:sp>
        <p:cxnSp>
          <p:nvCxnSpPr>
            <p:cNvPr id="18" name="Straight Arrow Connector 17"/>
            <p:cNvCxnSpPr/>
            <p:nvPr/>
          </p:nvCxnSpPr>
          <p:spPr>
            <a:xfrm flipV="1">
              <a:off x="2590800" y="5638800"/>
              <a:ext cx="762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5649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100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2000"/>
                            </p:stCondLst>
                            <p:childTnLst>
                              <p:par>
                                <p:cTn id="13" presetID="10" presetClass="entr" presetSubtype="0" fill="hold" nodeType="afterEffect">
                                  <p:stCondLst>
                                    <p:cond delay="50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par>
                          <p:cTn id="16" fill="hold">
                            <p:stCondLst>
                              <p:cond delay="3000"/>
                            </p:stCondLst>
                            <p:childTnLst>
                              <p:par>
                                <p:cTn id="17" presetID="10" presetClass="entr" presetSubtype="0" fill="hold" nodeType="afterEffect">
                                  <p:stCondLst>
                                    <p:cond delay="50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92500" lnSpcReduction="20000"/>
          </a:bodyPr>
          <a:lstStyle/>
          <a:p>
            <a:r>
              <a:rPr lang="en-US" dirty="0"/>
              <a:t>We've talked about binary trees</a:t>
            </a:r>
          </a:p>
          <a:p>
            <a:r>
              <a:rPr lang="en-US" dirty="0"/>
              <a:t>Sometimes, we need to construct trees in which each node has an unbounded number of sons.  We call these </a:t>
            </a:r>
            <a:r>
              <a:rPr lang="en-US" i="1" dirty="0"/>
              <a:t>multi-way trees</a:t>
            </a:r>
            <a:r>
              <a:rPr lang="en-US" dirty="0"/>
              <a:t>.</a:t>
            </a:r>
          </a:p>
          <a:p>
            <a:pPr lvl="1"/>
            <a:r>
              <a:rPr lang="en-US" dirty="0"/>
              <a:t>example: a file system, in which a directory can have any number of files or directories in it.</a:t>
            </a:r>
          </a:p>
          <a:p>
            <a:pPr lvl="1"/>
            <a:r>
              <a:rPr lang="en-US" dirty="0"/>
              <a:t>example: S-expressions, in which a </a:t>
            </a:r>
            <a:r>
              <a:rPr lang="en-US" dirty="0" err="1"/>
              <a:t>LoSS</a:t>
            </a:r>
            <a:r>
              <a:rPr lang="en-US" dirty="0"/>
              <a:t> may contain any number of strings or </a:t>
            </a:r>
            <a:r>
              <a:rPr lang="en-US" dirty="0" err="1"/>
              <a:t>SoS's</a:t>
            </a:r>
            <a:r>
              <a:rPr lang="en-US" dirty="0"/>
              <a:t>.</a:t>
            </a:r>
          </a:p>
          <a:p>
            <a:pPr lvl="1"/>
            <a:r>
              <a:rPr lang="en-US" dirty="0"/>
              <a:t>an XML item.</a:t>
            </a:r>
          </a:p>
          <a:p>
            <a:pPr lvl="1"/>
            <a:r>
              <a:rPr lang="en-US" dirty="0"/>
              <a:t>in this lesson, we'll do a case study of one application of multi-way trees.</a:t>
            </a:r>
          </a:p>
        </p:txBody>
      </p:sp>
      <p:sp>
        <p:nvSpPr>
          <p:cNvPr id="4" name="Slide Number Placeholder 3"/>
          <p:cNvSpPr>
            <a:spLocks noGrp="1"/>
          </p:cNvSpPr>
          <p:nvPr>
            <p:ph type="sldNum" sz="quarter" idx="12"/>
          </p:nvPr>
        </p:nvSpPr>
        <p:spPr/>
        <p:txBody>
          <a:bodyPr/>
          <a:lstStyle/>
          <a:p>
            <a:fld id="{C1D4534E-1B22-4A44-850A-B3E8E9EE687A}" type="slidenum">
              <a:rPr lang="en-US" smtClean="0"/>
              <a:t>2</a:t>
            </a:fld>
            <a:endParaRPr lang="en-US"/>
          </a:p>
        </p:txBody>
      </p:sp>
    </p:spTree>
    <p:extLst>
      <p:ext uri="{BB962C8B-B14F-4D97-AF65-F5344CB8AC3E}">
        <p14:creationId xmlns:p14="http://schemas.microsoft.com/office/powerpoint/2010/main" val="1864733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457200" y="1600200"/>
            <a:ext cx="8229600" cy="452596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000" b="1" dirty="0">
                <a:latin typeface="Consolas" pitchFamily="49" charset="0"/>
                <a:cs typeface="Consolas" pitchFamily="49" charset="0"/>
              </a:rPr>
              <a:t>;; Person -&gt; Persons</a:t>
            </a:r>
          </a:p>
          <a:p>
            <a:pPr>
              <a:buFont typeface="Arial" pitchFamily="34" charset="0"/>
              <a:buNone/>
            </a:pPr>
            <a:r>
              <a:rPr lang="en-US" sz="2000" b="1" dirty="0">
                <a:latin typeface="Consolas" pitchFamily="49" charset="0"/>
                <a:cs typeface="Consolas" pitchFamily="49" charset="0"/>
              </a:rPr>
              <a:t>;; STRATEGY: Use template for Person on p</a:t>
            </a:r>
          </a:p>
          <a:p>
            <a:pPr>
              <a:buFont typeface="Arial" pitchFamily="34" charset="0"/>
              <a:buNone/>
            </a:pPr>
            <a:r>
              <a:rPr lang="en-US" sz="2000" b="1" dirty="0">
                <a:latin typeface="Consolas" pitchFamily="49" charset="0"/>
                <a:cs typeface="Consolas" pitchFamily="49" charset="0"/>
              </a:rPr>
              <a:t>(define (person-descendants p)</a:t>
            </a:r>
          </a:p>
          <a:p>
            <a:pPr>
              <a:buFont typeface="Arial" pitchFamily="34" charset="0"/>
              <a:buNone/>
            </a:pPr>
            <a:r>
              <a:rPr lang="en-US" sz="2000" b="1" dirty="0">
                <a:latin typeface="Consolas" pitchFamily="49" charset="0"/>
                <a:cs typeface="Consolas" pitchFamily="49" charset="0"/>
              </a:rPr>
              <a:t>  (...</a:t>
            </a:r>
          </a:p>
          <a:p>
            <a:pPr>
              <a:buFont typeface="Arial" pitchFamily="34" charset="0"/>
              <a:buNone/>
            </a:pPr>
            <a:r>
              <a:rPr lang="en-US" sz="2000" b="1" dirty="0">
                <a:latin typeface="Consolas" pitchFamily="49" charset="0"/>
                <a:cs typeface="Consolas" pitchFamily="49" charset="0"/>
              </a:rPr>
              <a:t>   (person-children p)</a:t>
            </a:r>
          </a:p>
          <a:p>
            <a:pPr>
              <a:buFont typeface="Arial" pitchFamily="34" charset="0"/>
              <a:buNone/>
            </a:pPr>
            <a:r>
              <a:rPr lang="en-US" sz="2000" b="1" dirty="0">
                <a:latin typeface="Consolas" pitchFamily="49" charset="0"/>
                <a:cs typeface="Consolas" pitchFamily="49" charset="0"/>
              </a:rPr>
              <a:t>   (persons-descendants (person-children p))))</a:t>
            </a:r>
          </a:p>
          <a:p>
            <a:pPr>
              <a:buFont typeface="Arial" pitchFamily="34" charset="0"/>
              <a:buNone/>
            </a:pP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 Persons -&gt; Persons</a:t>
            </a:r>
          </a:p>
          <a:p>
            <a:pPr>
              <a:buFont typeface="Arial" pitchFamily="34" charset="0"/>
              <a:buNone/>
            </a:pPr>
            <a:r>
              <a:rPr lang="en-US" sz="2000" b="1" dirty="0">
                <a:latin typeface="Consolas" pitchFamily="49" charset="0"/>
                <a:cs typeface="Consolas" pitchFamily="49" charset="0"/>
              </a:rPr>
              <a:t>;; STRATEGY: Use template for Persons on </a:t>
            </a:r>
            <a:r>
              <a:rPr lang="en-US" sz="2000" b="1" dirty="0" err="1">
                <a:latin typeface="Consolas" pitchFamily="49" charset="0"/>
                <a:cs typeface="Consolas" pitchFamily="49" charset="0"/>
              </a:rPr>
              <a:t>ps</a:t>
            </a: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(define (persons-descendants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 ...  ]</a:t>
            </a:r>
          </a:p>
          <a:p>
            <a:pPr>
              <a:buFont typeface="Arial" pitchFamily="34" charset="0"/>
              <a:buNone/>
            </a:pPr>
            <a:r>
              <a:rPr lang="en-US" sz="2000" b="1" dirty="0">
                <a:latin typeface="Consolas" pitchFamily="49" charset="0"/>
                <a:cs typeface="Consolas" pitchFamily="49" charset="0"/>
              </a:rPr>
              <a:t>    [else (...</a:t>
            </a:r>
          </a:p>
          <a:p>
            <a:pPr>
              <a:buFont typeface="Arial" pitchFamily="34" charset="0"/>
              <a:buNone/>
            </a:pPr>
            <a:r>
              <a:rPr lang="en-US" sz="2000" b="1" dirty="0">
                <a:latin typeface="Consolas" pitchFamily="49" charset="0"/>
                <a:cs typeface="Consolas" pitchFamily="49" charset="0"/>
              </a:rPr>
              <a:t>           (person-descendants (first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(persons-descendants (rest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Font typeface="Arial" pitchFamily="34" charset="0"/>
              <a:buNone/>
            </a:pPr>
            <a:endParaRPr lang="en-US" sz="2000" b="1" dirty="0">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a:t>Function Definitions</a:t>
            </a:r>
          </a:p>
        </p:txBody>
      </p:sp>
      <p:sp>
        <p:nvSpPr>
          <p:cNvPr id="3" name="Content Placeholder 2"/>
          <p:cNvSpPr>
            <a:spLocks noGrp="1"/>
          </p:cNvSpPr>
          <p:nvPr>
            <p:ph idx="1"/>
          </p:nvPr>
        </p:nvSpPr>
        <p:spPr>
          <a:xfrm>
            <a:off x="457200" y="1600200"/>
            <a:ext cx="8229600" cy="4525963"/>
          </a:xfrm>
        </p:spPr>
        <p:txBody>
          <a:bodyPr>
            <a:normAutofit fontScale="92500" lnSpcReduction="20000"/>
          </a:bodyPr>
          <a:lstStyle/>
          <a:p>
            <a:pPr>
              <a:buNone/>
            </a:pPr>
            <a:r>
              <a:rPr lang="en-US" sz="2000" b="1" dirty="0">
                <a:latin typeface="Consolas" pitchFamily="49" charset="0"/>
                <a:cs typeface="Consolas" pitchFamily="49" charset="0"/>
              </a:rPr>
              <a:t>;; Person -&gt; Persons</a:t>
            </a:r>
          </a:p>
          <a:p>
            <a:pPr>
              <a:buNone/>
            </a:pPr>
            <a:r>
              <a:rPr lang="en-US" sz="2000" b="1" dirty="0">
                <a:latin typeface="Consolas" pitchFamily="49" charset="0"/>
                <a:cs typeface="Consolas" pitchFamily="49" charset="0"/>
              </a:rPr>
              <a:t>;; STRATEGY: Use template for Person on p</a:t>
            </a:r>
          </a:p>
          <a:p>
            <a:pPr>
              <a:buNone/>
            </a:pPr>
            <a:r>
              <a:rPr lang="en-US" sz="2000" b="1" dirty="0">
                <a:latin typeface="Consolas" pitchFamily="49" charset="0"/>
                <a:cs typeface="Consolas" pitchFamily="49" charset="0"/>
              </a:rPr>
              <a:t>(define (person-descendants p)</a:t>
            </a:r>
          </a:p>
          <a:p>
            <a:pPr>
              <a:buNone/>
            </a:pP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append</a:t>
            </a:r>
          </a:p>
          <a:p>
            <a:pPr>
              <a:buNone/>
            </a:pPr>
            <a:r>
              <a:rPr lang="en-US" sz="2000" b="1" dirty="0">
                <a:latin typeface="Consolas" pitchFamily="49" charset="0"/>
                <a:cs typeface="Consolas" pitchFamily="49" charset="0"/>
              </a:rPr>
              <a:t>   (person-children p)</a:t>
            </a:r>
          </a:p>
          <a:p>
            <a:pPr>
              <a:buNone/>
            </a:pPr>
            <a:r>
              <a:rPr lang="en-US" sz="2000" b="1" dirty="0">
                <a:latin typeface="Consolas" pitchFamily="49" charset="0"/>
                <a:cs typeface="Consolas" pitchFamily="49" charset="0"/>
              </a:rPr>
              <a:t>   (persons-descendants (person-children p))))</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Persons -&gt; Persons</a:t>
            </a:r>
          </a:p>
          <a:p>
            <a:pPr>
              <a:buNone/>
            </a:pPr>
            <a:r>
              <a:rPr lang="en-US" sz="2000" b="1" dirty="0">
                <a:latin typeface="Consolas" pitchFamily="49" charset="0"/>
                <a:cs typeface="Consolas" pitchFamily="49" charset="0"/>
              </a:rPr>
              <a:t>;; STRATEGY: Use template for Persons on </a:t>
            </a:r>
            <a:r>
              <a:rPr lang="en-US" sz="2000" b="1" dirty="0" err="1">
                <a:latin typeface="Consolas" pitchFamily="49" charset="0"/>
                <a:cs typeface="Consolas" pitchFamily="49" charset="0"/>
              </a:rPr>
              <a:t>ps</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(persons-descendants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empty</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[else (</a:t>
            </a:r>
            <a:r>
              <a:rPr lang="en-US" sz="2000" b="1" dirty="0">
                <a:solidFill>
                  <a:srgbClr val="FF0000"/>
                </a:solidFill>
                <a:latin typeface="Consolas" pitchFamily="49" charset="0"/>
                <a:cs typeface="Consolas" pitchFamily="49" charset="0"/>
              </a:rPr>
              <a:t>append</a:t>
            </a:r>
          </a:p>
          <a:p>
            <a:pPr>
              <a:buNone/>
            </a:pPr>
            <a:r>
              <a:rPr lang="en-US" sz="2000" b="1" dirty="0">
                <a:latin typeface="Consolas" pitchFamily="49" charset="0"/>
                <a:cs typeface="Consolas" pitchFamily="49" charset="0"/>
              </a:rPr>
              <a:t>           (person-descendants (first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(persons-descendants (rest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endParaRPr lang="en-US" sz="2000" b="1" dirty="0">
              <a:latin typeface="Courier New" pitchFamily="49" charset="0"/>
              <a:cs typeface="Courier New" pitchFamily="49" charset="0"/>
            </a:endParaRPr>
          </a:p>
        </p:txBody>
      </p:sp>
      <p:sp>
        <p:nvSpPr>
          <p:cNvPr id="6" name="Slide Number Placeholder 5"/>
          <p:cNvSpPr>
            <a:spLocks noGrp="1"/>
          </p:cNvSpPr>
          <p:nvPr>
            <p:ph type="sldNum" sz="quarter" idx="12"/>
          </p:nvPr>
        </p:nvSpPr>
        <p:spPr/>
        <p:txBody>
          <a:bodyPr/>
          <a:lstStyle/>
          <a:p>
            <a:fld id="{C1D4534E-1B22-4A44-850A-B3E8E9EE687A}" type="slidenum">
              <a:rPr lang="en-US" smtClean="0"/>
              <a:t>20</a:t>
            </a:fld>
            <a:endParaRPr lang="en-US"/>
          </a:p>
        </p:txBody>
      </p:sp>
      <p:sp>
        <p:nvSpPr>
          <p:cNvPr id="4" name="Rectangle 3"/>
          <p:cNvSpPr/>
          <p:nvPr/>
        </p:nvSpPr>
        <p:spPr>
          <a:xfrm>
            <a:off x="6943725" y="3733800"/>
            <a:ext cx="21336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The answers come right from the definition!</a:t>
            </a:r>
          </a:p>
        </p:txBody>
      </p:sp>
      <p:sp>
        <p:nvSpPr>
          <p:cNvPr id="5" name="Rectangle 4"/>
          <p:cNvSpPr/>
          <p:nvPr/>
        </p:nvSpPr>
        <p:spPr>
          <a:xfrm>
            <a:off x="6953250" y="1524000"/>
            <a:ext cx="2114550" cy="1447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We fill in the blanks in the template with the answers to the template questions.</a:t>
            </a:r>
          </a:p>
        </p:txBody>
      </p:sp>
    </p:spTree>
    <p:extLst>
      <p:ext uri="{BB962C8B-B14F-4D97-AF65-F5344CB8AC3E}">
        <p14:creationId xmlns:p14="http://schemas.microsoft.com/office/powerpoint/2010/main" val="2581525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1250"/>
                                        <p:tgtEl>
                                          <p:spTgt spid="7"/>
                                        </p:tgtEl>
                                      </p:cBhvr>
                                    </p:animEffect>
                                    <p:set>
                                      <p:cBhvr>
                                        <p:cTn id="7" dur="1" fill="hold">
                                          <p:stCondLst>
                                            <p:cond delay="1249"/>
                                          </p:stCondLst>
                                        </p:cTn>
                                        <p:tgtEl>
                                          <p:spTgt spid="7"/>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250"/>
                                        <p:tgtEl>
                                          <p:spTgt spid="3"/>
                                        </p:tgtEl>
                                      </p:cBhvr>
                                    </p:animEffect>
                                  </p:childTnLst>
                                </p:cTn>
                              </p:par>
                            </p:childTnLst>
                          </p:cTn>
                        </p:par>
                        <p:par>
                          <p:cTn id="11" fill="hold">
                            <p:stCondLst>
                              <p:cond delay="1250"/>
                            </p:stCondLst>
                            <p:childTnLst>
                              <p:par>
                                <p:cTn id="12" presetID="4" presetClass="entr" presetSubtype="16" fill="hold" grpId="0" nodeType="afterEffect">
                                  <p:stCondLst>
                                    <p:cond delay="1000"/>
                                  </p:stCondLst>
                                  <p:childTnLst>
                                    <p:set>
                                      <p:cBhvr>
                                        <p:cTn id="13" dur="1" fill="hold">
                                          <p:stCondLst>
                                            <p:cond delay="0"/>
                                          </p:stCondLst>
                                        </p:cTn>
                                        <p:tgtEl>
                                          <p:spTgt spid="4"/>
                                        </p:tgtEl>
                                        <p:attrNameLst>
                                          <p:attrName>style.visibility</p:attrName>
                                        </p:attrNameLst>
                                      </p:cBhvr>
                                      <p:to>
                                        <p:strVal val="visible"/>
                                      </p:to>
                                    </p:set>
                                    <p:animEffect transition="in" filter="box(in)">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 with the HOFs</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Person -&gt; Persons</a:t>
            </a:r>
          </a:p>
          <a:p>
            <a:pPr>
              <a:buNone/>
            </a:pPr>
            <a:r>
              <a:rPr lang="en-US" sz="2000" b="1" dirty="0">
                <a:latin typeface="Consolas" pitchFamily="49" charset="0"/>
                <a:cs typeface="Consolas" pitchFamily="49" charset="0"/>
              </a:rPr>
              <a:t>;; STRATEGY: Use template for Person on p</a:t>
            </a:r>
          </a:p>
          <a:p>
            <a:pPr>
              <a:buNone/>
            </a:pPr>
            <a:r>
              <a:rPr lang="en-US" sz="2000" b="1" dirty="0">
                <a:latin typeface="Consolas" pitchFamily="49" charset="0"/>
                <a:cs typeface="Consolas" pitchFamily="49" charset="0"/>
              </a:rPr>
              <a:t>(define (person-descendants p)</a:t>
            </a:r>
          </a:p>
          <a:p>
            <a:pPr>
              <a:buNone/>
            </a:pPr>
            <a:r>
              <a:rPr lang="en-US" sz="2000" b="1" dirty="0">
                <a:latin typeface="Consolas" pitchFamily="49" charset="0"/>
                <a:cs typeface="Consolas" pitchFamily="49" charset="0"/>
              </a:rPr>
              <a:t>  (append</a:t>
            </a:r>
          </a:p>
          <a:p>
            <a:pPr>
              <a:buNone/>
            </a:pPr>
            <a:r>
              <a:rPr lang="en-US" sz="2000" b="1" dirty="0">
                <a:latin typeface="Consolas" pitchFamily="49" charset="0"/>
                <a:cs typeface="Consolas" pitchFamily="49" charset="0"/>
              </a:rPr>
              <a:t>   (person-children p)</a:t>
            </a:r>
          </a:p>
          <a:p>
            <a:pPr>
              <a:buNone/>
            </a:pPr>
            <a:r>
              <a:rPr lang="en-US" sz="2000" b="1" dirty="0">
                <a:latin typeface="Consolas" pitchFamily="49" charset="0"/>
                <a:cs typeface="Consolas" pitchFamily="49" charset="0"/>
              </a:rPr>
              <a:t>   (persons-descendants (person-children p))))</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Persons -&gt; Persons</a:t>
            </a:r>
          </a:p>
          <a:p>
            <a:pPr>
              <a:buNone/>
            </a:pPr>
            <a:r>
              <a:rPr lang="en-US" sz="2000" b="1" dirty="0">
                <a:latin typeface="Consolas" pitchFamily="49" charset="0"/>
                <a:cs typeface="Consolas" pitchFamily="49" charset="0"/>
              </a:rPr>
              <a:t>;; STRATEGY: Use HOF map followed by </a:t>
            </a:r>
            <a:r>
              <a:rPr lang="en-US" sz="2000" b="1" dirty="0" err="1">
                <a:latin typeface="Consolas" pitchFamily="49" charset="0"/>
                <a:cs typeface="Consolas" pitchFamily="49" charset="0"/>
              </a:rPr>
              <a:t>foldr</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(persons-descendants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foldr</a:t>
            </a:r>
            <a:r>
              <a:rPr lang="en-US" sz="2000" b="1" dirty="0">
                <a:latin typeface="Consolas" pitchFamily="49" charset="0"/>
                <a:cs typeface="Consolas" pitchFamily="49" charset="0"/>
              </a:rPr>
              <a:t> append empty</a:t>
            </a:r>
          </a:p>
          <a:p>
            <a:pPr>
              <a:buNone/>
            </a:pPr>
            <a:r>
              <a:rPr lang="en-US" sz="2000" b="1" dirty="0">
                <a:latin typeface="Consolas" pitchFamily="49" charset="0"/>
                <a:cs typeface="Consolas" pitchFamily="49" charset="0"/>
              </a:rPr>
              <a:t>    (map person-descendants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endParaRPr lang="en-US" sz="2000" b="1"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lstStyle/>
          <a:p>
            <a:fld id="{C1D4534E-1B22-4A44-850A-B3E8E9EE687A}" type="slidenum">
              <a:rPr lang="en-US" smtClean="0"/>
              <a:t>21</a:t>
            </a:fld>
            <a:endParaRPr lang="en-US"/>
          </a:p>
        </p:txBody>
      </p:sp>
      <p:sp>
        <p:nvSpPr>
          <p:cNvPr id="7" name="Right Arrow 6"/>
          <p:cNvSpPr/>
          <p:nvPr/>
        </p:nvSpPr>
        <p:spPr>
          <a:xfrm rot="4679866">
            <a:off x="1864402" y="4142830"/>
            <a:ext cx="1104542" cy="484632"/>
          </a:xfrm>
          <a:prstGeom prst="rightArrow">
            <a:avLst/>
          </a:prstGeom>
          <a:solidFill>
            <a:schemeClr val="accent1">
              <a:alpha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ight Arrow 7"/>
          <p:cNvSpPr/>
          <p:nvPr/>
        </p:nvSpPr>
        <p:spPr>
          <a:xfrm rot="15932479">
            <a:off x="1584100" y="3896512"/>
            <a:ext cx="2961027" cy="484632"/>
          </a:xfrm>
          <a:prstGeom prst="rightArrow">
            <a:avLst/>
          </a:prstGeom>
          <a:solidFill>
            <a:srgbClr val="FF0000">
              <a:alpha val="50000"/>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Rectangle 3"/>
          <p:cNvSpPr/>
          <p:nvPr/>
        </p:nvSpPr>
        <p:spPr>
          <a:xfrm>
            <a:off x="5334000" y="4888436"/>
            <a:ext cx="2819400" cy="195717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As we did before, we could replace the structural decomposition on Persons with Higher-Order Function Composition.  The functions are still mutually recursive.</a:t>
            </a:r>
          </a:p>
        </p:txBody>
      </p:sp>
    </p:spTree>
    <p:extLst>
      <p:ext uri="{BB962C8B-B14F-4D97-AF65-F5344CB8AC3E}">
        <p14:creationId xmlns:p14="http://schemas.microsoft.com/office/powerpoint/2010/main" val="3979186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(check-equal? </a:t>
            </a:r>
          </a:p>
          <a:p>
            <a:pPr>
              <a:buNone/>
            </a:pPr>
            <a:r>
              <a:rPr lang="en-US" sz="2000" b="1" dirty="0">
                <a:latin typeface="Consolas" pitchFamily="49" charset="0"/>
                <a:cs typeface="Consolas" pitchFamily="49" charset="0"/>
              </a:rPr>
              <a:t> (person-descendants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(check-equal? </a:t>
            </a:r>
          </a:p>
          <a:p>
            <a:pPr>
              <a:buNone/>
            </a:pPr>
            <a:r>
              <a:rPr lang="en-US" sz="2000" b="1" dirty="0">
                <a:latin typeface="Consolas" pitchFamily="49" charset="0"/>
                <a:cs typeface="Consolas" pitchFamily="49" charset="0"/>
              </a:rPr>
              <a:t> (persons-descendants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(list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C1D4534E-1B22-4A44-850A-B3E8E9EE687A}" type="slidenum">
              <a:rPr lang="en-US" smtClean="0"/>
              <a:t>22</a:t>
            </a:fld>
            <a:endParaRPr lang="en-US"/>
          </a:p>
        </p:txBody>
      </p:sp>
    </p:spTree>
    <p:extLst>
      <p:ext uri="{BB962C8B-B14F-4D97-AF65-F5344CB8AC3E}">
        <p14:creationId xmlns:p14="http://schemas.microsoft.com/office/powerpoint/2010/main" val="101671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Are these good tests?</a:t>
            </a:r>
          </a:p>
        </p:txBody>
      </p:sp>
      <p:sp>
        <p:nvSpPr>
          <p:cNvPr id="3" name="Content Placeholder 2"/>
          <p:cNvSpPr>
            <a:spLocks noGrp="1"/>
          </p:cNvSpPr>
          <p:nvPr>
            <p:ph idx="1"/>
          </p:nvPr>
        </p:nvSpPr>
        <p:spPr/>
        <p:txBody>
          <a:bodyPr/>
          <a:lstStyle/>
          <a:p>
            <a:r>
              <a:rPr lang="en-US" dirty="0"/>
              <a:t>Could a program fail these tests but still be correct? If so, how?</a:t>
            </a:r>
          </a:p>
          <a:p>
            <a:r>
              <a:rPr lang="en-US" dirty="0"/>
              <a:t>Answer: Yes! It could produce the list of descendants in a different order.</a:t>
            </a:r>
          </a:p>
        </p:txBody>
      </p:sp>
      <p:sp>
        <p:nvSpPr>
          <p:cNvPr id="4" name="Slide Number Placeholder 3"/>
          <p:cNvSpPr>
            <a:spLocks noGrp="1"/>
          </p:cNvSpPr>
          <p:nvPr>
            <p:ph type="sldNum" sz="quarter" idx="12"/>
          </p:nvPr>
        </p:nvSpPr>
        <p:spPr/>
        <p:txBody>
          <a:bodyPr/>
          <a:lstStyle/>
          <a:p>
            <a:fld id="{C1D4534E-1B22-4A44-850A-B3E8E9EE687A}" type="slidenum">
              <a:rPr lang="en-US" smtClean="0"/>
              <a:t>23</a:t>
            </a:fld>
            <a:endParaRPr lang="en-US"/>
          </a:p>
        </p:txBody>
      </p:sp>
    </p:spTree>
    <p:extLst>
      <p:ext uri="{BB962C8B-B14F-4D97-AF65-F5344CB8AC3E}">
        <p14:creationId xmlns:p14="http://schemas.microsoft.com/office/powerpoint/2010/main" val="2814296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Better Tests</a:t>
            </a:r>
          </a:p>
        </p:txBody>
      </p:sp>
      <p:sp>
        <p:nvSpPr>
          <p:cNvPr id="3" name="Content Placeholder 2"/>
          <p:cNvSpPr>
            <a:spLocks noGrp="1"/>
          </p:cNvSpPr>
          <p:nvPr>
            <p:ph idx="1"/>
          </p:nvPr>
        </p:nvSpPr>
        <p:spPr/>
        <p:txBody>
          <a:bodyPr>
            <a:normAutofit lnSpcReduction="10000"/>
          </a:bodyPr>
          <a:lstStyle/>
          <a:p>
            <a:pPr>
              <a:buNone/>
            </a:pPr>
            <a:r>
              <a:rPr lang="en-US" sz="2000" b="1" dirty="0">
                <a:solidFill>
                  <a:srgbClr val="FF0000"/>
                </a:solidFill>
                <a:latin typeface="Consolas" pitchFamily="49" charset="0"/>
                <a:cs typeface="Consolas" pitchFamily="49" charset="0"/>
              </a:rPr>
              <a:t>(require "sets.rkt")   </a:t>
            </a:r>
            <a:r>
              <a:rPr lang="en-US" sz="2000" b="1" dirty="0">
                <a:latin typeface="Consolas" pitchFamily="49" charset="0"/>
                <a:cs typeface="Consolas" pitchFamily="49" charset="0"/>
              </a:rPr>
              <a:t>;; or whatever...</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(check </a:t>
            </a:r>
            <a:r>
              <a:rPr lang="en-US" sz="2000" b="1" dirty="0">
                <a:solidFill>
                  <a:srgbClr val="FF0000"/>
                </a:solidFill>
                <a:latin typeface="Consolas" pitchFamily="49" charset="0"/>
                <a:cs typeface="Consolas" pitchFamily="49" charset="0"/>
              </a:rPr>
              <a:t>set-equal?</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(person-descendants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(check </a:t>
            </a:r>
            <a:r>
              <a:rPr lang="en-US" sz="2000" b="1" dirty="0">
                <a:solidFill>
                  <a:srgbClr val="FF0000"/>
                </a:solidFill>
                <a:latin typeface="Consolas" pitchFamily="49" charset="0"/>
                <a:cs typeface="Consolas" pitchFamily="49" charset="0"/>
              </a:rPr>
              <a:t>set-equal?</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(person-descendants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 bob))</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(check </a:t>
            </a:r>
            <a:r>
              <a:rPr lang="en-US" sz="2000" b="1" dirty="0">
                <a:solidFill>
                  <a:srgbClr val="FF0000"/>
                </a:solidFill>
                <a:latin typeface="Consolas" pitchFamily="49" charset="0"/>
                <a:cs typeface="Consolas" pitchFamily="49" charset="0"/>
              </a:rPr>
              <a:t>set-equal?</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(persons-descendants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(list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C1D4534E-1B22-4A44-850A-B3E8E9EE687A}" type="slidenum">
              <a:rPr lang="en-US" smtClean="0"/>
              <a:t>24</a:t>
            </a:fld>
            <a:endParaRPr lang="en-US"/>
          </a:p>
        </p:txBody>
      </p:sp>
      <p:sp>
        <p:nvSpPr>
          <p:cNvPr id="13" name="Right Arrow 12"/>
          <p:cNvSpPr/>
          <p:nvPr/>
        </p:nvSpPr>
        <p:spPr>
          <a:xfrm rot="3661945">
            <a:off x="4042223" y="3729199"/>
            <a:ext cx="1228575" cy="152400"/>
          </a:xfrm>
          <a:prstGeom prst="rightArrow">
            <a:avLst/>
          </a:prstGeom>
          <a:solidFill>
            <a:schemeClr val="accent3">
              <a:lumMod val="75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ight Arrow 13"/>
          <p:cNvSpPr/>
          <p:nvPr/>
        </p:nvSpPr>
        <p:spPr>
          <a:xfrm rot="7016350">
            <a:off x="4005174" y="3729441"/>
            <a:ext cx="1192694" cy="152400"/>
          </a:xfrm>
          <a:prstGeom prst="rightArrow">
            <a:avLst/>
          </a:prstGeom>
          <a:solidFill>
            <a:schemeClr val="accent4"/>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Rectangle 4"/>
          <p:cNvSpPr/>
          <p:nvPr/>
        </p:nvSpPr>
        <p:spPr>
          <a:xfrm>
            <a:off x="6477000" y="762000"/>
            <a:ext cx="2209800" cy="1828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chemeClr val="tx1"/>
                </a:solidFill>
              </a:rPr>
              <a:t>There are two ways we could solve this problem:</a:t>
            </a:r>
          </a:p>
          <a:p>
            <a:pPr lvl="0"/>
            <a:r>
              <a:rPr lang="en-US" sz="1200" dirty="0">
                <a:solidFill>
                  <a:schemeClr val="tx1"/>
                </a:solidFill>
              </a:rPr>
              <a:t>1. We could have our purpose statement specify the order in which the descendants are to be listed.</a:t>
            </a:r>
          </a:p>
          <a:p>
            <a:pPr lvl="0"/>
            <a:r>
              <a:rPr lang="en-US" sz="1200" dirty="0">
                <a:solidFill>
                  <a:schemeClr val="tx1"/>
                </a:solidFill>
              </a:rPr>
              <a:t>2. We could use smarter tests that would accept the answer list in any order.</a:t>
            </a:r>
          </a:p>
        </p:txBody>
      </p:sp>
      <p:sp>
        <p:nvSpPr>
          <p:cNvPr id="8" name="Rectangle 7"/>
          <p:cNvSpPr/>
          <p:nvPr/>
        </p:nvSpPr>
        <p:spPr>
          <a:xfrm>
            <a:off x="6477000" y="2933700"/>
            <a:ext cx="2209800" cy="2438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chemeClr val="tx1"/>
                </a:solidFill>
              </a:rPr>
              <a:t>Here we've adopted the second approach.  Instead of </a:t>
            </a:r>
            <a:r>
              <a:rPr lang="en-US" sz="1200" b="1" dirty="0">
                <a:solidFill>
                  <a:schemeClr val="tx1"/>
                </a:solidFill>
              </a:rPr>
              <a:t>check-equal?</a:t>
            </a:r>
            <a:r>
              <a:rPr lang="en-US" sz="1200" dirty="0">
                <a:solidFill>
                  <a:schemeClr val="tx1"/>
                </a:solidFill>
              </a:rPr>
              <a:t>, we use </a:t>
            </a:r>
            <a:r>
              <a:rPr lang="en-US" sz="1200" b="1" dirty="0">
                <a:solidFill>
                  <a:schemeClr val="tx1"/>
                </a:solidFill>
              </a:rPr>
              <a:t>check</a:t>
            </a:r>
            <a:r>
              <a:rPr lang="en-US" sz="1200" dirty="0">
                <a:solidFill>
                  <a:schemeClr val="tx1"/>
                </a:solidFill>
              </a:rPr>
              <a:t>, which takes as its first argument a predicate to be used to compare the actual and expected answers.  We'll have to require a library that provides </a:t>
            </a:r>
            <a:r>
              <a:rPr lang="en-US" sz="1200" b="1" dirty="0">
                <a:solidFill>
                  <a:schemeClr val="tx1"/>
                </a:solidFill>
              </a:rPr>
              <a:t>set-equal?</a:t>
            </a:r>
            <a:r>
              <a:rPr lang="en-US" sz="1200" dirty="0">
                <a:solidFill>
                  <a:schemeClr val="tx1"/>
                </a:solidFill>
              </a:rPr>
              <a:t>-- the file </a:t>
            </a:r>
            <a:r>
              <a:rPr lang="en-US" sz="1200" b="1" dirty="0" err="1">
                <a:solidFill>
                  <a:schemeClr val="tx1"/>
                </a:solidFill>
              </a:rPr>
              <a:t>sets.rkt</a:t>
            </a:r>
            <a:r>
              <a:rPr lang="en-US" sz="1200" dirty="0">
                <a:solidFill>
                  <a:schemeClr val="tx1"/>
                </a:solidFill>
              </a:rPr>
              <a:t>, which we worked with last week, will do nicely.  We've put a working copy of </a:t>
            </a:r>
            <a:r>
              <a:rPr lang="en-US" sz="1200" b="1" dirty="0" err="1">
                <a:solidFill>
                  <a:schemeClr val="tx1"/>
                </a:solidFill>
              </a:rPr>
              <a:t>sets.rkt</a:t>
            </a:r>
            <a:r>
              <a:rPr lang="en-US" sz="1200" dirty="0">
                <a:solidFill>
                  <a:schemeClr val="tx1"/>
                </a:solidFill>
              </a:rPr>
              <a:t> in the Examples file for this week. </a:t>
            </a:r>
          </a:p>
        </p:txBody>
      </p:sp>
      <p:sp>
        <p:nvSpPr>
          <p:cNvPr id="9" name="Rectangle 8"/>
          <p:cNvSpPr/>
          <p:nvPr/>
        </p:nvSpPr>
        <p:spPr>
          <a:xfrm>
            <a:off x="6477000" y="5715000"/>
            <a:ext cx="2209800" cy="74295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chemeClr val="tx1"/>
                </a:solidFill>
              </a:rPr>
              <a:t>Here are some tests for </a:t>
            </a:r>
            <a:r>
              <a:rPr lang="en-US" sz="1200" b="1" dirty="0">
                <a:solidFill>
                  <a:schemeClr val="tx1"/>
                </a:solidFill>
              </a:rPr>
              <a:t>(descendants </a:t>
            </a:r>
            <a:r>
              <a:rPr lang="en-US" sz="1200" b="1" dirty="0" err="1">
                <a:solidFill>
                  <a:schemeClr val="tx1"/>
                </a:solidFill>
              </a:rPr>
              <a:t>fred</a:t>
            </a:r>
            <a:r>
              <a:rPr lang="en-US" sz="1200" b="1" dirty="0">
                <a:solidFill>
                  <a:schemeClr val="tx1"/>
                </a:solidFill>
              </a:rPr>
              <a:t>) </a:t>
            </a:r>
            <a:r>
              <a:rPr lang="en-US" sz="1200" dirty="0">
                <a:solidFill>
                  <a:schemeClr val="tx1"/>
                </a:solidFill>
              </a:rPr>
              <a:t>that list the answer in two different orders.</a:t>
            </a:r>
          </a:p>
        </p:txBody>
      </p:sp>
    </p:spTree>
    <p:extLst>
      <p:ext uri="{BB962C8B-B14F-4D97-AF65-F5344CB8AC3E}">
        <p14:creationId xmlns:p14="http://schemas.microsoft.com/office/powerpoint/2010/main" val="4260003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You should now be able to:</a:t>
            </a:r>
          </a:p>
          <a:p>
            <a:pPr lvl="1"/>
            <a:r>
              <a:rPr lang="en-US" dirty="0"/>
              <a:t>recognize situations in which a structure may have a component that is a list of similar structures</a:t>
            </a:r>
          </a:p>
          <a:p>
            <a:pPr lvl="1"/>
            <a:r>
              <a:rPr lang="en-US" dirty="0"/>
              <a:t>write a data definition for such values</a:t>
            </a:r>
          </a:p>
          <a:p>
            <a:pPr lvl="1"/>
            <a:r>
              <a:rPr lang="en-US" dirty="0"/>
              <a:t>write a template for such a structure</a:t>
            </a:r>
          </a:p>
          <a:p>
            <a:pPr lvl="1"/>
            <a:r>
              <a:rPr lang="en-US" dirty="0"/>
              <a:t>write functions on such structures</a:t>
            </a:r>
          </a:p>
          <a:p>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25</a:t>
            </a:fld>
            <a:endParaRPr lang="en-US"/>
          </a:p>
        </p:txBody>
      </p:sp>
    </p:spTree>
    <p:extLst>
      <p:ext uri="{BB962C8B-B14F-4D97-AF65-F5344CB8AC3E}">
        <p14:creationId xmlns:p14="http://schemas.microsoft.com/office/powerpoint/2010/main" val="1400071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the file 06-5-descendants.rkt in the Examples folder</a:t>
            </a:r>
          </a:p>
          <a:p>
            <a:r>
              <a:rPr lang="en-US" dirty="0"/>
              <a:t>If you have questions about this lesson, ask them on the Discussion Board</a:t>
            </a:r>
          </a:p>
          <a:p>
            <a:r>
              <a:rPr lang="en-US" dirty="0"/>
              <a:t>Do Guided </a:t>
            </a:r>
            <a:r>
              <a:rPr lang="en-US"/>
              <a:t>Practice 6.5</a:t>
            </a:r>
            <a:endParaRPr lang="en-US" dirty="0"/>
          </a:p>
          <a:p>
            <a:r>
              <a:rPr lang="en-US" dirty="0"/>
              <a:t>Do the problem set</a:t>
            </a:r>
          </a:p>
        </p:txBody>
      </p:sp>
      <p:sp>
        <p:nvSpPr>
          <p:cNvPr id="4" name="Slide Number Placeholder 3"/>
          <p:cNvSpPr>
            <a:spLocks noGrp="1"/>
          </p:cNvSpPr>
          <p:nvPr>
            <p:ph type="sldNum" sz="quarter" idx="12"/>
          </p:nvPr>
        </p:nvSpPr>
        <p:spPr/>
        <p:txBody>
          <a:bodyPr/>
          <a:lstStyle/>
          <a:p>
            <a:fld id="{C1D4534E-1B22-4A44-850A-B3E8E9EE687A}" type="slidenum">
              <a:rPr lang="en-US" smtClean="0"/>
              <a:t>26</a:t>
            </a:fld>
            <a:endParaRPr lang="en-US"/>
          </a:p>
        </p:txBody>
      </p:sp>
    </p:spTree>
    <p:extLst>
      <p:ext uri="{BB962C8B-B14F-4D97-AF65-F5344CB8AC3E}">
        <p14:creationId xmlns:p14="http://schemas.microsoft.com/office/powerpoint/2010/main" val="1297673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At the end of this lesson, the student should be able to:</a:t>
            </a:r>
          </a:p>
          <a:p>
            <a:pPr lvl="1"/>
            <a:r>
              <a:rPr lang="en-US" dirty="0"/>
              <a:t>recognize situations in which a structure may have a component that is a list of similar structures</a:t>
            </a:r>
          </a:p>
          <a:p>
            <a:pPr lvl="1"/>
            <a:r>
              <a:rPr lang="en-US" dirty="0"/>
              <a:t>write a data definition for such values</a:t>
            </a:r>
          </a:p>
          <a:p>
            <a:pPr lvl="1"/>
            <a:r>
              <a:rPr lang="en-US" dirty="0"/>
              <a:t>write a template for such a structure</a:t>
            </a:r>
          </a:p>
          <a:p>
            <a:pPr lvl="1"/>
            <a:r>
              <a:rPr lang="en-US" dirty="0"/>
              <a:t>write functions on such structures</a:t>
            </a:r>
          </a:p>
          <a:p>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3</a:t>
            </a:fld>
            <a:endParaRPr lang="en-US"/>
          </a:p>
        </p:txBody>
      </p:sp>
    </p:spTree>
    <p:extLst>
      <p:ext uri="{BB962C8B-B14F-4D97-AF65-F5344CB8AC3E}">
        <p14:creationId xmlns:p14="http://schemas.microsoft.com/office/powerpoint/2010/main" val="906516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Ancestor Trees</a:t>
            </a:r>
          </a:p>
        </p:txBody>
      </p:sp>
      <p:sp>
        <p:nvSpPr>
          <p:cNvPr id="3" name="Content Placeholder 2"/>
          <p:cNvSpPr>
            <a:spLocks noGrp="1"/>
          </p:cNvSpPr>
          <p:nvPr>
            <p:ph idx="1"/>
          </p:nvPr>
        </p:nvSpPr>
        <p:spPr/>
        <p:txBody>
          <a:bodyPr>
            <a:normAutofit fontScale="55000" lnSpcReduction="20000"/>
          </a:bodyPr>
          <a:lstStyle/>
          <a:p>
            <a:pPr>
              <a:buNone/>
            </a:pPr>
            <a:r>
              <a:rPr lang="en-US" b="1" dirty="0">
                <a:latin typeface="Consolas" pitchFamily="49" charset="0"/>
                <a:cs typeface="Consolas" pitchFamily="49" charset="0"/>
              </a:rPr>
              <a:t>(define-</a:t>
            </a:r>
            <a:r>
              <a:rPr lang="en-US" b="1" dirty="0" err="1">
                <a:latin typeface="Consolas" pitchFamily="49" charset="0"/>
                <a:cs typeface="Consolas" pitchFamily="49" charset="0"/>
              </a:rPr>
              <a:t>struct</a:t>
            </a:r>
            <a:r>
              <a:rPr lang="en-US" b="1" dirty="0">
                <a:latin typeface="Consolas" pitchFamily="49" charset="0"/>
                <a:cs typeface="Consolas" pitchFamily="49" charset="0"/>
              </a:rPr>
              <a:t> person (name father mother))</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 </a:t>
            </a:r>
            <a:r>
              <a:rPr lang="en-US" b="1" dirty="0">
                <a:solidFill>
                  <a:srgbClr val="FF0000"/>
                </a:solidFill>
                <a:latin typeface="Consolas" pitchFamily="49" charset="0"/>
                <a:cs typeface="Consolas" pitchFamily="49" charset="0"/>
              </a:rPr>
              <a:t>Person</a:t>
            </a:r>
            <a:r>
              <a:rPr lang="en-US" b="1" dirty="0">
                <a:latin typeface="Consolas" pitchFamily="49" charset="0"/>
                <a:cs typeface="Consolas" pitchFamily="49" charset="0"/>
              </a:rPr>
              <a:t> is either</a:t>
            </a:r>
          </a:p>
          <a:p>
            <a:pPr>
              <a:buNone/>
            </a:pPr>
            <a:r>
              <a:rPr lang="en-US" b="1" dirty="0">
                <a:latin typeface="Consolas" pitchFamily="49" charset="0"/>
                <a:cs typeface="Consolas" pitchFamily="49" charset="0"/>
              </a:rPr>
              <a:t>;; --"Adam"</a:t>
            </a:r>
          </a:p>
          <a:p>
            <a:pPr>
              <a:buNone/>
            </a:pPr>
            <a:r>
              <a:rPr lang="en-US" b="1" dirty="0">
                <a:latin typeface="Consolas" pitchFamily="49" charset="0"/>
                <a:cs typeface="Consolas" pitchFamily="49" charset="0"/>
              </a:rPr>
              <a:t>;; --"Eve"</a:t>
            </a:r>
          </a:p>
          <a:p>
            <a:pPr>
              <a:buNone/>
            </a:pPr>
            <a:r>
              <a:rPr lang="en-US" b="1" dirty="0">
                <a:latin typeface="Consolas" pitchFamily="49" charset="0"/>
                <a:cs typeface="Consolas" pitchFamily="49" charset="0"/>
              </a:rPr>
              <a:t>;; --(make-person String </a:t>
            </a:r>
            <a:r>
              <a:rPr lang="en-US" b="1" dirty="0">
                <a:solidFill>
                  <a:srgbClr val="FF0000"/>
                </a:solidFill>
                <a:latin typeface="Consolas" pitchFamily="49" charset="0"/>
                <a:cs typeface="Consolas" pitchFamily="49" charset="0"/>
              </a:rPr>
              <a:t>Person</a:t>
            </a:r>
            <a:r>
              <a:rPr lang="en-US" b="1" dirty="0">
                <a:latin typeface="Consolas" pitchFamily="49" charset="0"/>
                <a:cs typeface="Consolas" pitchFamily="49" charset="0"/>
              </a:rPr>
              <a:t> </a:t>
            </a:r>
            <a:r>
              <a:rPr lang="en-US" b="1" dirty="0" err="1">
                <a:solidFill>
                  <a:srgbClr val="FF0000"/>
                </a:solidFill>
                <a:latin typeface="Consolas" pitchFamily="49" charset="0"/>
                <a:cs typeface="Consolas" pitchFamily="49" charset="0"/>
              </a:rPr>
              <a:t>Person</a:t>
            </a:r>
            <a:r>
              <a:rPr lang="en-US" b="1" dirty="0">
                <a:latin typeface="Consolas" pitchFamily="49" charset="0"/>
                <a:cs typeface="Consolas" pitchFamily="49" charset="0"/>
              </a:rPr>
              <a:t>)</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person-fn : Person -&gt; ???</a:t>
            </a:r>
          </a:p>
          <a:p>
            <a:pPr>
              <a:buNone/>
            </a:pPr>
            <a:r>
              <a:rPr lang="en-US" b="1" dirty="0">
                <a:latin typeface="Consolas" pitchFamily="49" charset="0"/>
                <a:cs typeface="Consolas" pitchFamily="49" charset="0"/>
              </a:rPr>
              <a:t>(define (</a:t>
            </a:r>
            <a:r>
              <a:rPr lang="en-US" b="1" dirty="0">
                <a:solidFill>
                  <a:srgbClr val="FF0000"/>
                </a:solidFill>
                <a:latin typeface="Consolas" pitchFamily="49" charset="0"/>
                <a:cs typeface="Consolas" pitchFamily="49" charset="0"/>
              </a:rPr>
              <a:t>person-fn</a:t>
            </a:r>
            <a:r>
              <a:rPr lang="en-US" b="1" dirty="0">
                <a:latin typeface="Consolas" pitchFamily="49" charset="0"/>
                <a:cs typeface="Consolas" pitchFamily="49" charset="0"/>
              </a:rPr>
              <a:t> p)</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adam</a:t>
            </a:r>
            <a:r>
              <a:rPr lang="en-US" b="1" dirty="0">
                <a:latin typeface="Consolas" pitchFamily="49" charset="0"/>
                <a:cs typeface="Consolas" pitchFamily="49" charset="0"/>
              </a:rPr>
              <a:t>? p) ...]</a:t>
            </a:r>
          </a:p>
          <a:p>
            <a:pPr>
              <a:buNone/>
            </a:pPr>
            <a:r>
              <a:rPr lang="en-US" b="1" dirty="0">
                <a:latin typeface="Consolas" pitchFamily="49" charset="0"/>
                <a:cs typeface="Consolas" pitchFamily="49" charset="0"/>
              </a:rPr>
              <a:t>    [(eve? p) ...]</a:t>
            </a:r>
          </a:p>
          <a:p>
            <a:pPr>
              <a:buNone/>
            </a:pPr>
            <a:r>
              <a:rPr lang="en-US" b="1" dirty="0">
                <a:latin typeface="Consolas" pitchFamily="49" charset="0"/>
                <a:cs typeface="Consolas" pitchFamily="49" charset="0"/>
              </a:rPr>
              <a:t>    [else (...</a:t>
            </a:r>
          </a:p>
          <a:p>
            <a:pPr>
              <a:buNone/>
            </a:pPr>
            <a:r>
              <a:rPr lang="en-US" b="1" dirty="0">
                <a:latin typeface="Consolas" pitchFamily="49" charset="0"/>
                <a:cs typeface="Consolas" pitchFamily="49" charset="0"/>
              </a:rPr>
              <a:t>           (person-name p)</a:t>
            </a:r>
          </a:p>
          <a:p>
            <a:pPr>
              <a:buNone/>
            </a:pPr>
            <a:r>
              <a:rPr lang="en-US" b="1" dirty="0">
                <a:latin typeface="Consolas" pitchFamily="49" charset="0"/>
                <a:cs typeface="Consolas" pitchFamily="49" charset="0"/>
              </a:rPr>
              <a:t>           (</a:t>
            </a:r>
            <a:r>
              <a:rPr lang="en-US" b="1" dirty="0">
                <a:solidFill>
                  <a:srgbClr val="FF0000"/>
                </a:solidFill>
                <a:latin typeface="Consolas" pitchFamily="49" charset="0"/>
                <a:cs typeface="Consolas" pitchFamily="49" charset="0"/>
              </a:rPr>
              <a:t>person-fn</a:t>
            </a:r>
            <a:r>
              <a:rPr lang="en-US" b="1" dirty="0">
                <a:latin typeface="Consolas" pitchFamily="49" charset="0"/>
                <a:cs typeface="Consolas" pitchFamily="49" charset="0"/>
              </a:rPr>
              <a:t> (person-father p))</a:t>
            </a:r>
          </a:p>
          <a:p>
            <a:pPr>
              <a:buNone/>
            </a:pPr>
            <a:r>
              <a:rPr lang="en-US" b="1" dirty="0">
                <a:latin typeface="Consolas" pitchFamily="49" charset="0"/>
                <a:cs typeface="Consolas" pitchFamily="49" charset="0"/>
              </a:rPr>
              <a:t>           (</a:t>
            </a:r>
            <a:r>
              <a:rPr lang="en-US" b="1" dirty="0">
                <a:solidFill>
                  <a:srgbClr val="FF0000"/>
                </a:solidFill>
                <a:latin typeface="Consolas" pitchFamily="49" charset="0"/>
                <a:cs typeface="Consolas" pitchFamily="49" charset="0"/>
              </a:rPr>
              <a:t>person-fn</a:t>
            </a:r>
            <a:r>
              <a:rPr lang="en-US" b="1" dirty="0">
                <a:latin typeface="Consolas" pitchFamily="49" charset="0"/>
                <a:cs typeface="Consolas" pitchFamily="49" charset="0"/>
              </a:rPr>
              <a:t> (person-mother p)))]))</a:t>
            </a:r>
          </a:p>
        </p:txBody>
      </p:sp>
      <p:sp>
        <p:nvSpPr>
          <p:cNvPr id="5" name="Slide Number Placeholder 4"/>
          <p:cNvSpPr>
            <a:spLocks noGrp="1"/>
          </p:cNvSpPr>
          <p:nvPr>
            <p:ph type="sldNum" sz="quarter" idx="12"/>
          </p:nvPr>
        </p:nvSpPr>
        <p:spPr/>
        <p:txBody>
          <a:bodyPr/>
          <a:lstStyle/>
          <a:p>
            <a:fld id="{C1D4534E-1B22-4A44-850A-B3E8E9EE687A}" type="slidenum">
              <a:rPr lang="en-US" smtClean="0"/>
              <a:t>4</a:t>
            </a:fld>
            <a:endParaRPr lang="en-US"/>
          </a:p>
        </p:txBody>
      </p:sp>
      <p:sp>
        <p:nvSpPr>
          <p:cNvPr id="4" name="Bent Arrow 3"/>
          <p:cNvSpPr/>
          <p:nvPr/>
        </p:nvSpPr>
        <p:spPr>
          <a:xfrm flipH="1">
            <a:off x="3581400" y="2133600"/>
            <a:ext cx="762000" cy="868680"/>
          </a:xfrm>
          <a:prstGeom prst="bentArrow">
            <a:avLst>
              <a:gd name="adj1" fmla="val 25000"/>
              <a:gd name="adj2" fmla="val 16171"/>
              <a:gd name="adj3" fmla="val 25000"/>
              <a:gd name="adj4" fmla="val 43750"/>
            </a:avLst>
          </a:prstGeom>
          <a:solidFill>
            <a:schemeClr val="accent1">
              <a:alpha val="2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Bent Arrow 5"/>
          <p:cNvSpPr/>
          <p:nvPr/>
        </p:nvSpPr>
        <p:spPr>
          <a:xfrm flipH="1">
            <a:off x="4343400" y="2133600"/>
            <a:ext cx="1066800" cy="868680"/>
          </a:xfrm>
          <a:prstGeom prst="bentArrow">
            <a:avLst>
              <a:gd name="adj1" fmla="val 25000"/>
              <a:gd name="adj2" fmla="val 16171"/>
              <a:gd name="adj3" fmla="val 25000"/>
              <a:gd name="adj4" fmla="val 43750"/>
            </a:avLst>
          </a:prstGeom>
          <a:solidFill>
            <a:schemeClr val="accent1">
              <a:alpha val="2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U-Turn Arrow 6"/>
          <p:cNvSpPr/>
          <p:nvPr/>
        </p:nvSpPr>
        <p:spPr>
          <a:xfrm rot="5400000" flipH="1">
            <a:off x="2800350" y="4362450"/>
            <a:ext cx="1905000" cy="647700"/>
          </a:xfrm>
          <a:prstGeom prst="uturnArrow">
            <a:avLst>
              <a:gd name="adj1" fmla="val 33067"/>
              <a:gd name="adj2" fmla="val 25000"/>
              <a:gd name="adj3" fmla="val 25000"/>
              <a:gd name="adj4" fmla="val 43750"/>
              <a:gd name="adj5" fmla="val 100000"/>
            </a:avLst>
          </a:prstGeom>
          <a:solidFill>
            <a:schemeClr val="accent1">
              <a:alpha val="2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U-Turn Arrow 8"/>
          <p:cNvSpPr/>
          <p:nvPr/>
        </p:nvSpPr>
        <p:spPr>
          <a:xfrm rot="5400000" flipH="1">
            <a:off x="3486150" y="4362450"/>
            <a:ext cx="2209800" cy="952500"/>
          </a:xfrm>
          <a:prstGeom prst="uturnArrow">
            <a:avLst>
              <a:gd name="adj1" fmla="val 25000"/>
              <a:gd name="adj2" fmla="val 25000"/>
              <a:gd name="adj3" fmla="val 25000"/>
              <a:gd name="adj4" fmla="val 43750"/>
              <a:gd name="adj5" fmla="val 100000"/>
            </a:avLst>
          </a:prstGeom>
          <a:solidFill>
            <a:schemeClr val="accent1">
              <a:alpha val="2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ectangle 9"/>
          <p:cNvSpPr/>
          <p:nvPr/>
        </p:nvSpPr>
        <p:spPr>
          <a:xfrm>
            <a:off x="6172200" y="2133600"/>
            <a:ext cx="2514600" cy="2286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 are ancestor trees, an application of binary trees, which we saw before.   For this representation, we needed to introduce </a:t>
            </a:r>
            <a:r>
              <a:rPr lang="en-US" b="1" dirty="0">
                <a:solidFill>
                  <a:schemeClr val="tx1"/>
                </a:solidFill>
              </a:rPr>
              <a:t>"</a:t>
            </a:r>
            <a:r>
              <a:rPr lang="en-US" b="1" dirty="0" err="1">
                <a:solidFill>
                  <a:schemeClr val="tx1"/>
                </a:solidFill>
              </a:rPr>
              <a:t>adam</a:t>
            </a:r>
            <a:r>
              <a:rPr lang="en-US" b="1" dirty="0">
                <a:solidFill>
                  <a:schemeClr val="tx1"/>
                </a:solidFill>
              </a:rPr>
              <a:t>"</a:t>
            </a:r>
            <a:r>
              <a:rPr lang="en-US" dirty="0">
                <a:solidFill>
                  <a:schemeClr val="tx1"/>
                </a:solidFill>
              </a:rPr>
              <a:t> and </a:t>
            </a:r>
            <a:r>
              <a:rPr lang="en-US" b="1" dirty="0">
                <a:solidFill>
                  <a:schemeClr val="tx1"/>
                </a:solidFill>
              </a:rPr>
              <a:t>"eve"</a:t>
            </a:r>
            <a:r>
              <a:rPr lang="en-US" dirty="0">
                <a:solidFill>
                  <a:schemeClr val="tx1"/>
                </a:solidFill>
              </a:rPr>
              <a:t> as artificial "first people".</a:t>
            </a:r>
          </a:p>
        </p:txBody>
      </p:sp>
    </p:spTree>
    <p:extLst>
      <p:ext uri="{BB962C8B-B14F-4D97-AF65-F5344CB8AC3E}">
        <p14:creationId xmlns:p14="http://schemas.microsoft.com/office/powerpoint/2010/main" val="3209393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Different Info Analysis: </a:t>
            </a:r>
            <a:br>
              <a:rPr lang="en-US" dirty="0"/>
            </a:br>
            <a:r>
              <a:rPr lang="en-US" dirty="0"/>
              <a:t>Descendant Trees</a:t>
            </a:r>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(define-</a:t>
            </a:r>
            <a:r>
              <a:rPr lang="en-US" sz="2400" b="1" dirty="0" err="1">
                <a:latin typeface="Consolas" pitchFamily="49" charset="0"/>
                <a:cs typeface="Consolas" pitchFamily="49" charset="0"/>
              </a:rPr>
              <a:t>struct</a:t>
            </a:r>
            <a:r>
              <a:rPr lang="en-US" sz="2400" b="1" dirty="0">
                <a:latin typeface="Consolas" pitchFamily="49" charset="0"/>
                <a:cs typeface="Consolas" pitchFamily="49" charset="0"/>
              </a:rPr>
              <a:t> person (name children))</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A </a:t>
            </a:r>
            <a:r>
              <a:rPr lang="en-US" sz="2400" b="1" dirty="0">
                <a:solidFill>
                  <a:srgbClr val="FF0000"/>
                </a:solidFill>
                <a:latin typeface="Consolas" pitchFamily="49" charset="0"/>
                <a:cs typeface="Consolas" pitchFamily="49" charset="0"/>
              </a:rPr>
              <a:t>Person</a:t>
            </a:r>
            <a:r>
              <a:rPr lang="en-US" sz="2400" b="1" dirty="0">
                <a:latin typeface="Consolas" pitchFamily="49" charset="0"/>
                <a:cs typeface="Consolas" pitchFamily="49" charset="0"/>
              </a:rPr>
              <a:t> is a </a:t>
            </a:r>
          </a:p>
          <a:p>
            <a:pPr>
              <a:buNone/>
            </a:pPr>
            <a:r>
              <a:rPr lang="en-US" sz="2400" b="1" dirty="0">
                <a:latin typeface="Consolas" pitchFamily="49" charset="0"/>
                <a:cs typeface="Consolas" pitchFamily="49" charset="0"/>
              </a:rPr>
              <a:t>;; (make-person String </a:t>
            </a:r>
            <a:r>
              <a:rPr lang="en-US" sz="2400" b="1" dirty="0">
                <a:solidFill>
                  <a:schemeClr val="accent1"/>
                </a:solidFill>
                <a:latin typeface="Consolas" pitchFamily="49" charset="0"/>
                <a:cs typeface="Consolas" pitchFamily="49" charset="0"/>
              </a:rPr>
              <a:t>Persons</a:t>
            </a:r>
            <a:r>
              <a:rPr lang="en-US" sz="2400" b="1" dirty="0">
                <a:latin typeface="Consolas" pitchFamily="49" charset="0"/>
                <a:cs typeface="Consolas" pitchFamily="49" charset="0"/>
              </a:rPr>
              <a:t>)</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A </a:t>
            </a:r>
            <a:r>
              <a:rPr lang="en-US" sz="2400" b="1" dirty="0">
                <a:solidFill>
                  <a:schemeClr val="accent1"/>
                </a:solidFill>
                <a:latin typeface="Consolas" pitchFamily="49" charset="0"/>
                <a:cs typeface="Consolas" pitchFamily="49" charset="0"/>
              </a:rPr>
              <a:t>Persons</a:t>
            </a:r>
            <a:r>
              <a:rPr lang="en-US" sz="2400" b="1" dirty="0">
                <a:latin typeface="Consolas" pitchFamily="49" charset="0"/>
                <a:cs typeface="Consolas" pitchFamily="49" charset="0"/>
              </a:rPr>
              <a:t> is one of</a:t>
            </a:r>
          </a:p>
          <a:p>
            <a:pPr>
              <a:buNone/>
            </a:pPr>
            <a:r>
              <a:rPr lang="en-US" sz="2400" b="1" dirty="0">
                <a:latin typeface="Consolas" pitchFamily="49" charset="0"/>
                <a:cs typeface="Consolas" pitchFamily="49" charset="0"/>
              </a:rPr>
              <a:t>;; -- empty</a:t>
            </a:r>
          </a:p>
          <a:p>
            <a:pPr>
              <a:buNone/>
            </a:pPr>
            <a:r>
              <a:rPr lang="en-US" sz="2400" b="1" dirty="0">
                <a:latin typeface="Consolas" pitchFamily="49" charset="0"/>
                <a:cs typeface="Consolas" pitchFamily="49" charset="0"/>
              </a:rPr>
              <a:t>;; -- (cons </a:t>
            </a:r>
            <a:r>
              <a:rPr lang="en-US" sz="2400" b="1" dirty="0">
                <a:solidFill>
                  <a:srgbClr val="FF0000"/>
                </a:solidFill>
                <a:latin typeface="Consolas" pitchFamily="49" charset="0"/>
                <a:cs typeface="Consolas" pitchFamily="49" charset="0"/>
              </a:rPr>
              <a:t>Person</a:t>
            </a:r>
            <a:r>
              <a:rPr lang="en-US" sz="2400" b="1" dirty="0">
                <a:latin typeface="Consolas" pitchFamily="49" charset="0"/>
                <a:cs typeface="Consolas" pitchFamily="49" charset="0"/>
              </a:rPr>
              <a:t> </a:t>
            </a:r>
            <a:r>
              <a:rPr lang="en-US" sz="2400" b="1" dirty="0">
                <a:solidFill>
                  <a:schemeClr val="accent1"/>
                </a:solidFill>
                <a:latin typeface="Consolas" pitchFamily="49" charset="0"/>
                <a:cs typeface="Consolas" pitchFamily="49" charset="0"/>
              </a:rPr>
              <a:t>Persons</a:t>
            </a:r>
            <a:r>
              <a:rPr lang="en-US" sz="2400" b="1" dirty="0">
                <a:latin typeface="Consolas" pitchFamily="49" charset="0"/>
                <a:cs typeface="Consolas" pitchFamily="49" charset="0"/>
              </a:rPr>
              <a:t>)</a:t>
            </a:r>
          </a:p>
        </p:txBody>
      </p:sp>
      <p:sp>
        <p:nvSpPr>
          <p:cNvPr id="7" name="Slide Number Placeholder 6"/>
          <p:cNvSpPr>
            <a:spLocks noGrp="1"/>
          </p:cNvSpPr>
          <p:nvPr>
            <p:ph type="sldNum" sz="quarter" idx="12"/>
          </p:nvPr>
        </p:nvSpPr>
        <p:spPr/>
        <p:txBody>
          <a:bodyPr/>
          <a:lstStyle/>
          <a:p>
            <a:fld id="{C1D4534E-1B22-4A44-850A-B3E8E9EE687A}" type="slidenum">
              <a:rPr lang="en-US" smtClean="0"/>
              <a:t>5</a:t>
            </a:fld>
            <a:endParaRPr lang="en-US"/>
          </a:p>
        </p:txBody>
      </p:sp>
      <p:sp>
        <p:nvSpPr>
          <p:cNvPr id="4" name="Right Arrow 3"/>
          <p:cNvSpPr/>
          <p:nvPr/>
        </p:nvSpPr>
        <p:spPr>
          <a:xfrm rot="9176627">
            <a:off x="3758796" y="3375701"/>
            <a:ext cx="1557473" cy="484632"/>
          </a:xfrm>
          <a:prstGeom prst="rightArrow">
            <a:avLst/>
          </a:prstGeom>
          <a:solidFill>
            <a:schemeClr val="accent1">
              <a:alpha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6" name="Right Arrow 5"/>
          <p:cNvSpPr/>
          <p:nvPr/>
        </p:nvSpPr>
        <p:spPr>
          <a:xfrm rot="14342092">
            <a:off x="1872387" y="3546942"/>
            <a:ext cx="2064768" cy="484632"/>
          </a:xfrm>
          <a:prstGeom prst="rightArrow">
            <a:avLst/>
          </a:prstGeom>
          <a:solidFill>
            <a:srgbClr val="FF0000">
              <a:alpha val="50000"/>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p:nvSpPr>
        <p:spPr>
          <a:xfrm>
            <a:off x="4574221" y="5257800"/>
            <a:ext cx="35052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solidFill>
                  <a:schemeClr val="tx1"/>
                </a:solidFill>
              </a:rPr>
              <a:t>Two </a:t>
            </a:r>
            <a:r>
              <a:rPr lang="en-US" sz="2400" i="1" dirty="0">
                <a:solidFill>
                  <a:srgbClr val="FF0000"/>
                </a:solidFill>
              </a:rPr>
              <a:t>mutually recursive </a:t>
            </a:r>
            <a:r>
              <a:rPr lang="en-US" sz="2400" dirty="0">
                <a:solidFill>
                  <a:schemeClr val="tx1"/>
                </a:solidFill>
              </a:rPr>
              <a:t>data definitions</a:t>
            </a:r>
          </a:p>
        </p:txBody>
      </p:sp>
      <p:sp>
        <p:nvSpPr>
          <p:cNvPr id="5" name="Rectangle 4"/>
          <p:cNvSpPr/>
          <p:nvPr/>
        </p:nvSpPr>
        <p:spPr>
          <a:xfrm>
            <a:off x="5873827" y="2132183"/>
            <a:ext cx="3200400" cy="2667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solidFill>
                  <a:schemeClr val="tx1"/>
                </a:solidFill>
              </a:rPr>
              <a:t>Here is a different information analysis: instead of keeping track of each person's parents, let's keep track of each person's children.  A person may have any number of children, including no children.  So we can represent each person's children as a list of persons.</a:t>
            </a:r>
          </a:p>
          <a:p>
            <a:r>
              <a:rPr lang="en-US" sz="1600" dirty="0">
                <a:solidFill>
                  <a:schemeClr val="tx1"/>
                </a:solidFill>
              </a:rPr>
              <a:t>So now we have a pair of mutually-recursive data definitions.</a:t>
            </a:r>
          </a:p>
        </p:txBody>
      </p:sp>
    </p:spTree>
    <p:extLst>
      <p:ext uri="{BB962C8B-B14F-4D97-AF65-F5344CB8AC3E}">
        <p14:creationId xmlns:p14="http://schemas.microsoft.com/office/powerpoint/2010/main" val="1585538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bg/>
                                          </p:spTgt>
                                        </p:tgtEl>
                                        <p:attrNameLst>
                                          <p:attrName>style.visibility</p:attrName>
                                        </p:attrNameLst>
                                      </p:cBhvr>
                                      <p:to>
                                        <p:strVal val="visible"/>
                                      </p:to>
                                    </p:set>
                                    <p:animEffect transition="in" filter="fade">
                                      <p:cBhvr>
                                        <p:cTn id="17" dur="2000"/>
                                        <p:tgtEl>
                                          <p:spTgt spid="8">
                                            <p:bg/>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Effect transition="in" filter="fade">
                                      <p:cBhvr>
                                        <p:cTn id="20" dur="2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uiExpand="1" build="allAtOnce"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is mutual recursion</a:t>
            </a:r>
          </a:p>
        </p:txBody>
      </p:sp>
      <p:sp>
        <p:nvSpPr>
          <p:cNvPr id="3" name="Content Placeholder 2"/>
          <p:cNvSpPr>
            <a:spLocks noGrp="1"/>
          </p:cNvSpPr>
          <p:nvPr>
            <p:ph idx="1"/>
          </p:nvPr>
        </p:nvSpPr>
        <p:spPr/>
        <p:txBody>
          <a:bodyPr/>
          <a:lstStyle/>
          <a:p>
            <a:pPr>
              <a:buNone/>
            </a:pPr>
            <a:endParaRPr lang="en-US" b="1" dirty="0">
              <a:latin typeface="Courier New" pitchFamily="49" charset="0"/>
              <a:cs typeface="Courier New" pitchFamily="49" charset="0"/>
            </a:endParaRPr>
          </a:p>
          <a:p>
            <a:pPr>
              <a:buNone/>
            </a:pPr>
            <a:endParaRPr lang="en-US" b="1" dirty="0">
              <a:latin typeface="Courier New" pitchFamily="49" charset="0"/>
              <a:cs typeface="Courier New" pitchFamily="49" charset="0"/>
            </a:endParaRPr>
          </a:p>
          <a:p>
            <a:pPr>
              <a:buNone/>
            </a:pPr>
            <a:endParaRPr lang="en-US" b="1" dirty="0">
              <a:latin typeface="Courier New" pitchFamily="49" charset="0"/>
              <a:cs typeface="Courier New" pitchFamily="49" charset="0"/>
            </a:endParaRPr>
          </a:p>
          <a:p>
            <a:pPr>
              <a:buNone/>
            </a:pPr>
            <a:r>
              <a:rPr lang="en-US" b="1" dirty="0">
                <a:latin typeface="Courier New" pitchFamily="49" charset="0"/>
                <a:cs typeface="Courier New" pitchFamily="49" charset="0"/>
              </a:rPr>
              <a:t>    </a:t>
            </a:r>
            <a:r>
              <a:rPr lang="en-US" b="1" dirty="0">
                <a:latin typeface="Consolas" pitchFamily="49" charset="0"/>
                <a:cs typeface="Consolas" pitchFamily="49" charset="0"/>
              </a:rPr>
              <a:t>Person             Persons</a:t>
            </a:r>
          </a:p>
        </p:txBody>
      </p:sp>
      <p:sp>
        <p:nvSpPr>
          <p:cNvPr id="8" name="Slide Number Placeholder 7"/>
          <p:cNvSpPr>
            <a:spLocks noGrp="1"/>
          </p:cNvSpPr>
          <p:nvPr>
            <p:ph type="sldNum" sz="quarter" idx="12"/>
          </p:nvPr>
        </p:nvSpPr>
        <p:spPr/>
        <p:txBody>
          <a:bodyPr/>
          <a:lstStyle/>
          <a:p>
            <a:fld id="{C1D4534E-1B22-4A44-850A-B3E8E9EE687A}" type="slidenum">
              <a:rPr lang="en-US" smtClean="0"/>
              <a:t>6</a:t>
            </a:fld>
            <a:endParaRPr lang="en-US"/>
          </a:p>
        </p:txBody>
      </p:sp>
      <p:sp>
        <p:nvSpPr>
          <p:cNvPr id="4" name="Curved Down Arrow 3"/>
          <p:cNvSpPr/>
          <p:nvPr/>
        </p:nvSpPr>
        <p:spPr>
          <a:xfrm>
            <a:off x="1981200" y="1600200"/>
            <a:ext cx="4953000" cy="1600200"/>
          </a:xfrm>
          <a:prstGeom prst="curvedDownArrow">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Curved Down Arrow 4"/>
          <p:cNvSpPr/>
          <p:nvPr/>
        </p:nvSpPr>
        <p:spPr>
          <a:xfrm flipH="1" flipV="1">
            <a:off x="1905000" y="3962400"/>
            <a:ext cx="4876800" cy="1600200"/>
          </a:xfrm>
          <a:prstGeom prst="curvedDownArrow">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solidFill>
                <a:schemeClr val="tx1"/>
              </a:solidFill>
            </a:endParaRPr>
          </a:p>
        </p:txBody>
      </p:sp>
      <p:sp>
        <p:nvSpPr>
          <p:cNvPr id="6" name="TextBox 5"/>
          <p:cNvSpPr txBox="1"/>
          <p:nvPr/>
        </p:nvSpPr>
        <p:spPr>
          <a:xfrm>
            <a:off x="3048000" y="2209800"/>
            <a:ext cx="2743200" cy="461665"/>
          </a:xfrm>
          <a:prstGeom prst="rect">
            <a:avLst/>
          </a:prstGeom>
          <a:noFill/>
        </p:spPr>
        <p:txBody>
          <a:bodyPr wrap="square" rtlCol="0">
            <a:spAutoFit/>
          </a:bodyPr>
          <a:lstStyle/>
          <a:p>
            <a:r>
              <a:rPr lang="en-US" sz="2400" dirty="0"/>
              <a:t>defined in terms of </a:t>
            </a:r>
          </a:p>
        </p:txBody>
      </p:sp>
      <p:sp>
        <p:nvSpPr>
          <p:cNvPr id="7" name="TextBox 6"/>
          <p:cNvSpPr txBox="1"/>
          <p:nvPr/>
        </p:nvSpPr>
        <p:spPr>
          <a:xfrm>
            <a:off x="3276600" y="5638800"/>
            <a:ext cx="2743200" cy="461665"/>
          </a:xfrm>
          <a:prstGeom prst="rect">
            <a:avLst/>
          </a:prstGeom>
          <a:noFill/>
        </p:spPr>
        <p:txBody>
          <a:bodyPr wrap="square" rtlCol="0">
            <a:spAutoFit/>
          </a:bodyPr>
          <a:lstStyle/>
          <a:p>
            <a:r>
              <a:rPr lang="en-US" sz="2400" dirty="0"/>
              <a:t>defined in terms of </a:t>
            </a:r>
          </a:p>
        </p:txBody>
      </p:sp>
    </p:spTree>
    <p:extLst>
      <p:ext uri="{BB962C8B-B14F-4D97-AF65-F5344CB8AC3E}">
        <p14:creationId xmlns:p14="http://schemas.microsoft.com/office/powerpoint/2010/main" val="42997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template recipe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99756830"/>
              </p:ext>
            </p:extLst>
          </p:nvPr>
        </p:nvGraphicFramePr>
        <p:xfrm>
          <a:off x="457200" y="1524000"/>
          <a:ext cx="8229600" cy="411988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dirty="0"/>
                        <a:t>Question</a:t>
                      </a:r>
                    </a:p>
                  </a:txBody>
                  <a:tcPr/>
                </a:tc>
                <a:tc>
                  <a:txBody>
                    <a:bodyPr/>
                    <a:lstStyle/>
                    <a:p>
                      <a:r>
                        <a:rPr lang="en-US" dirty="0"/>
                        <a:t>Answer</a:t>
                      </a:r>
                    </a:p>
                  </a:txBody>
                  <a:tcPr/>
                </a:tc>
                <a:extLst>
                  <a:ext uri="{0D108BD9-81ED-4DB2-BD59-A6C34878D82A}">
                    <a16:rowId xmlns:a16="http://schemas.microsoft.com/office/drawing/2014/main" val="10000"/>
                  </a:ext>
                </a:extLst>
              </a:tr>
              <a:tr h="370840">
                <a:tc>
                  <a:txBody>
                    <a:bodyPr/>
                    <a:lstStyle/>
                    <a:p>
                      <a:r>
                        <a:rPr lang="en-US" dirty="0"/>
                        <a:t>Does the data definition distinguish among different subclasses of data?</a:t>
                      </a:r>
                    </a:p>
                  </a:txBody>
                  <a:tcPr/>
                </a:tc>
                <a:tc>
                  <a:txBody>
                    <a:bodyPr/>
                    <a:lstStyle/>
                    <a:p>
                      <a:r>
                        <a:rPr lang="en-US" dirty="0"/>
                        <a:t>Your template needs as many </a:t>
                      </a:r>
                      <a:r>
                        <a:rPr lang="en-US" dirty="0" err="1">
                          <a:hlinkClick r:id="rId2"/>
                        </a:rPr>
                        <a:t>cond</a:t>
                      </a:r>
                      <a:r>
                        <a:rPr lang="en-US" dirty="0"/>
                        <a:t> clauses as subclasses that the data definition distinguishes.</a:t>
                      </a:r>
                    </a:p>
                  </a:txBody>
                  <a:tcPr/>
                </a:tc>
                <a:extLst>
                  <a:ext uri="{0D108BD9-81ED-4DB2-BD59-A6C34878D82A}">
                    <a16:rowId xmlns:a16="http://schemas.microsoft.com/office/drawing/2014/main" val="10001"/>
                  </a:ext>
                </a:extLst>
              </a:tr>
              <a:tr h="370840">
                <a:tc>
                  <a:txBody>
                    <a:bodyPr/>
                    <a:lstStyle/>
                    <a:p>
                      <a:r>
                        <a:rPr lang="en-US" dirty="0"/>
                        <a:t>How do the subclasses differ from each other?</a:t>
                      </a:r>
                    </a:p>
                  </a:txBody>
                  <a:tcPr/>
                </a:tc>
                <a:tc>
                  <a:txBody>
                    <a:bodyPr/>
                    <a:lstStyle/>
                    <a:p>
                      <a:r>
                        <a:rPr lang="en-US" dirty="0"/>
                        <a:t>Use the differences to formulate a condition per clause.</a:t>
                      </a:r>
                    </a:p>
                  </a:txBody>
                  <a:tcPr/>
                </a:tc>
                <a:extLst>
                  <a:ext uri="{0D108BD9-81ED-4DB2-BD59-A6C34878D82A}">
                    <a16:rowId xmlns:a16="http://schemas.microsoft.com/office/drawing/2014/main" val="10002"/>
                  </a:ext>
                </a:extLst>
              </a:tr>
              <a:tr h="370840">
                <a:tc>
                  <a:txBody>
                    <a:bodyPr/>
                    <a:lstStyle/>
                    <a:p>
                      <a:r>
                        <a:rPr lang="en-US" dirty="0"/>
                        <a:t>Do any of the clauses deal with structured values?</a:t>
                      </a:r>
                    </a:p>
                  </a:txBody>
                  <a:tcPr/>
                </a:tc>
                <a:tc>
                  <a:txBody>
                    <a:bodyPr/>
                    <a:lstStyle/>
                    <a:p>
                      <a:r>
                        <a:rPr lang="en-US" dirty="0"/>
                        <a:t>If so, add appropriate selector expressions to the clause.</a:t>
                      </a:r>
                    </a:p>
                  </a:txBody>
                  <a:tcPr/>
                </a:tc>
                <a:extLst>
                  <a:ext uri="{0D108BD9-81ED-4DB2-BD59-A6C34878D82A}">
                    <a16:rowId xmlns:a16="http://schemas.microsoft.com/office/drawing/2014/main" val="10003"/>
                  </a:ext>
                </a:extLst>
              </a:tr>
              <a:tr h="370840">
                <a:tc>
                  <a:txBody>
                    <a:bodyPr/>
                    <a:lstStyle/>
                    <a:p>
                      <a:r>
                        <a:rPr lang="en-US" dirty="0">
                          <a:solidFill>
                            <a:schemeClr val="tx1"/>
                          </a:solidFill>
                        </a:rPr>
                        <a:t>Does the data definition use self-references?</a:t>
                      </a:r>
                    </a:p>
                  </a:txBody>
                  <a:tcPr/>
                </a:tc>
                <a:tc>
                  <a:txBody>
                    <a:bodyPr/>
                    <a:lstStyle/>
                    <a:p>
                      <a:r>
                        <a:rPr lang="en-US" dirty="0">
                          <a:solidFill>
                            <a:schemeClr val="tx1"/>
                          </a:solidFill>
                        </a:rPr>
                        <a:t>Formulate ``natural recursions'' for the template to represent the self-references of the data definition.</a:t>
                      </a:r>
                    </a:p>
                  </a:txBody>
                  <a:tcPr/>
                </a:tc>
                <a:extLst>
                  <a:ext uri="{0D108BD9-81ED-4DB2-BD59-A6C34878D82A}">
                    <a16:rowId xmlns:a16="http://schemas.microsoft.com/office/drawing/2014/main" val="10004"/>
                  </a:ext>
                </a:extLst>
              </a:tr>
              <a:tr h="370840">
                <a:tc>
                  <a:txBody>
                    <a:bodyPr/>
                    <a:lstStyle/>
                    <a:p>
                      <a:r>
                        <a:rPr lang="en-US" dirty="0">
                          <a:solidFill>
                            <a:schemeClr val="tx1"/>
                          </a:solidFill>
                        </a:rPr>
                        <a:t>Do any of the fields contain compound</a:t>
                      </a:r>
                      <a:r>
                        <a:rPr lang="en-US" baseline="0" dirty="0">
                          <a:solidFill>
                            <a:schemeClr val="tx1"/>
                          </a:solidFill>
                        </a:rPr>
                        <a:t> or mixed data?</a:t>
                      </a:r>
                      <a:endParaRPr lang="en-US" dirty="0">
                        <a:solidFill>
                          <a:schemeClr val="tx1"/>
                        </a:solidFill>
                      </a:endParaRPr>
                    </a:p>
                  </a:txBody>
                  <a:tcPr/>
                </a:tc>
                <a:tc>
                  <a:txBody>
                    <a:bodyPr/>
                    <a:lstStyle/>
                    <a:p>
                      <a:r>
                        <a:rPr lang="en-US" dirty="0">
                          <a:solidFill>
                            <a:schemeClr val="tx1"/>
                          </a:solidFill>
                        </a:rPr>
                        <a:t>If the value of a field is a foo,</a:t>
                      </a:r>
                      <a:r>
                        <a:rPr lang="en-US" baseline="0" dirty="0">
                          <a:solidFill>
                            <a:schemeClr val="tx1"/>
                          </a:solidFill>
                        </a:rPr>
                        <a:t> add a call to a foo-</a:t>
                      </a:r>
                      <a:r>
                        <a:rPr lang="en-US" baseline="0" dirty="0" err="1">
                          <a:solidFill>
                            <a:schemeClr val="tx1"/>
                          </a:solidFill>
                        </a:rPr>
                        <a:t>fn</a:t>
                      </a:r>
                      <a:r>
                        <a:rPr lang="en-US" baseline="0" dirty="0">
                          <a:solidFill>
                            <a:schemeClr val="tx1"/>
                          </a:solidFill>
                        </a:rPr>
                        <a:t> to use it.</a:t>
                      </a:r>
                      <a:endParaRPr lang="en-US" dirty="0">
                        <a:solidFill>
                          <a:schemeClr val="tx1"/>
                        </a:solidFill>
                      </a:endParaRPr>
                    </a:p>
                  </a:txBody>
                  <a:tcPr/>
                </a:tc>
                <a:extLst>
                  <a:ext uri="{0D108BD9-81ED-4DB2-BD59-A6C34878D82A}">
                    <a16:rowId xmlns:a16="http://schemas.microsoft.com/office/drawing/2014/main" val="10005"/>
                  </a:ext>
                </a:extLst>
              </a:tr>
            </a:tbl>
          </a:graphicData>
        </a:graphic>
      </p:graphicFrame>
      <p:sp>
        <p:nvSpPr>
          <p:cNvPr id="3" name="Slide Number Placeholder 2"/>
          <p:cNvSpPr>
            <a:spLocks noGrp="1"/>
          </p:cNvSpPr>
          <p:nvPr>
            <p:ph type="sldNum" sz="quarter" idx="12"/>
          </p:nvPr>
        </p:nvSpPr>
        <p:spPr/>
        <p:txBody>
          <a:bodyPr/>
          <a:lstStyle/>
          <a:p>
            <a:fld id="{C1D4534E-1B22-4A44-850A-B3E8E9EE687A}" type="slidenum">
              <a:rPr lang="en-US" smtClean="0"/>
              <a:t>7</a:t>
            </a:fld>
            <a:endParaRPr lang="en-US"/>
          </a:p>
        </p:txBody>
      </p:sp>
      <p:sp>
        <p:nvSpPr>
          <p:cNvPr id="5" name="Rectangle 4"/>
          <p:cNvSpPr/>
          <p:nvPr/>
        </p:nvSpPr>
        <p:spPr>
          <a:xfrm>
            <a:off x="4648200" y="5867400"/>
            <a:ext cx="34290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 is the recipe for templates again.  Let's apply it to our Person trees.</a:t>
            </a:r>
          </a:p>
        </p:txBody>
      </p:sp>
    </p:spTree>
    <p:extLst>
      <p:ext uri="{BB962C8B-B14F-4D97-AF65-F5344CB8AC3E}">
        <p14:creationId xmlns:p14="http://schemas.microsoft.com/office/powerpoint/2010/main" val="1114893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functions come in pairs</a:t>
            </a:r>
          </a:p>
        </p:txBody>
      </p:sp>
      <p:sp>
        <p:nvSpPr>
          <p:cNvPr id="3" name="Content Placeholder 2"/>
          <p:cNvSpPr>
            <a:spLocks noGrp="1"/>
          </p:cNvSpPr>
          <p:nvPr>
            <p:ph idx="1"/>
          </p:nvPr>
        </p:nvSpPr>
        <p:spPr/>
        <p:txBody>
          <a:bodyPr>
            <a:normAutofit lnSpcReduction="10000"/>
          </a:bodyPr>
          <a:lstStyle/>
          <a:p>
            <a:pPr>
              <a:buNone/>
            </a:pPr>
            <a:r>
              <a:rPr lang="en-US" sz="2400" b="1" dirty="0">
                <a:latin typeface="Consolas" pitchFamily="49" charset="0"/>
                <a:cs typeface="Consolas" pitchFamily="49" charset="0"/>
              </a:rPr>
              <a:t>;; person-fn : Person -&gt; ??</a:t>
            </a:r>
          </a:p>
          <a:p>
            <a:pPr>
              <a:buNone/>
            </a:pPr>
            <a:r>
              <a:rPr lang="en-US" sz="2400" b="1" dirty="0">
                <a:latin typeface="Consolas" pitchFamily="49" charset="0"/>
                <a:cs typeface="Consolas" pitchFamily="49" charset="0"/>
              </a:rPr>
              <a:t>(define (</a:t>
            </a:r>
            <a:r>
              <a:rPr lang="en-US" sz="2400" b="1" dirty="0">
                <a:solidFill>
                  <a:srgbClr val="FF0000"/>
                </a:solidFill>
                <a:latin typeface="Consolas" pitchFamily="49" charset="0"/>
                <a:cs typeface="Consolas" pitchFamily="49" charset="0"/>
              </a:rPr>
              <a:t>person-fn</a:t>
            </a:r>
            <a:r>
              <a:rPr lang="en-US" sz="2400" b="1" dirty="0">
                <a:latin typeface="Consolas" pitchFamily="49" charset="0"/>
                <a:cs typeface="Consolas" pitchFamily="49" charset="0"/>
              </a:rPr>
              <a:t> p)</a:t>
            </a:r>
          </a:p>
          <a:p>
            <a:pPr>
              <a:buNone/>
            </a:pPr>
            <a:r>
              <a:rPr lang="en-US" sz="2400" b="1" dirty="0">
                <a:latin typeface="Consolas" pitchFamily="49" charset="0"/>
                <a:cs typeface="Consolas" pitchFamily="49" charset="0"/>
              </a:rPr>
              <a:t>  (... (person-name p) </a:t>
            </a:r>
          </a:p>
          <a:p>
            <a:pPr>
              <a:buNone/>
            </a:pPr>
            <a:r>
              <a:rPr lang="en-US" sz="2400" b="1" dirty="0">
                <a:latin typeface="Consolas" pitchFamily="49" charset="0"/>
                <a:cs typeface="Consolas" pitchFamily="49" charset="0"/>
              </a:rPr>
              <a:t>       (</a:t>
            </a:r>
            <a:r>
              <a:rPr lang="en-US" sz="2400" b="1" dirty="0">
                <a:solidFill>
                  <a:schemeClr val="accent1"/>
                </a:solidFill>
                <a:latin typeface="Consolas" pitchFamily="49" charset="0"/>
                <a:cs typeface="Consolas" pitchFamily="49" charset="0"/>
              </a:rPr>
              <a:t>persons-</a:t>
            </a:r>
            <a:r>
              <a:rPr lang="en-US" sz="2400" b="1" dirty="0" err="1">
                <a:solidFill>
                  <a:schemeClr val="accent1"/>
                </a:solidFill>
                <a:latin typeface="Consolas" pitchFamily="49" charset="0"/>
                <a:cs typeface="Consolas" pitchFamily="49" charset="0"/>
              </a:rPr>
              <a:t>fn</a:t>
            </a:r>
            <a:r>
              <a:rPr lang="en-US" sz="2400" b="1" dirty="0">
                <a:latin typeface="Consolas" pitchFamily="49" charset="0"/>
                <a:cs typeface="Consolas" pitchFamily="49" charset="0"/>
              </a:rPr>
              <a:t> (person-children p))))</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persons-</a:t>
            </a:r>
            <a:r>
              <a:rPr lang="en-US" sz="2400" b="1" dirty="0" err="1">
                <a:latin typeface="Consolas" pitchFamily="49" charset="0"/>
                <a:cs typeface="Consolas" pitchFamily="49" charset="0"/>
              </a:rPr>
              <a:t>fn</a:t>
            </a:r>
            <a:r>
              <a:rPr lang="en-US" sz="2400" b="1" dirty="0">
                <a:latin typeface="Consolas" pitchFamily="49" charset="0"/>
                <a:cs typeface="Consolas" pitchFamily="49" charset="0"/>
              </a:rPr>
              <a:t> : Persons -&gt; ??</a:t>
            </a:r>
          </a:p>
          <a:p>
            <a:pPr>
              <a:buNone/>
            </a:pPr>
            <a:r>
              <a:rPr lang="en-US" sz="2400" b="1" dirty="0">
                <a:latin typeface="Consolas" pitchFamily="49" charset="0"/>
                <a:cs typeface="Consolas" pitchFamily="49" charset="0"/>
              </a:rPr>
              <a:t>(define (</a:t>
            </a:r>
            <a:r>
              <a:rPr lang="en-US" sz="2400" b="1" dirty="0">
                <a:solidFill>
                  <a:schemeClr val="accent1"/>
                </a:solidFill>
                <a:latin typeface="Consolas" pitchFamily="49" charset="0"/>
                <a:cs typeface="Consolas" pitchFamily="49" charset="0"/>
              </a:rPr>
              <a:t>persons-</a:t>
            </a:r>
            <a:r>
              <a:rPr lang="en-US" sz="2400" b="1" dirty="0" err="1">
                <a:solidFill>
                  <a:schemeClr val="accent1"/>
                </a:solidFill>
                <a:latin typeface="Consolas" pitchFamily="49" charset="0"/>
                <a:cs typeface="Consolas" pitchFamily="49" charset="0"/>
              </a:rPr>
              <a:t>fn</a:t>
            </a:r>
            <a:r>
              <a:rPr lang="en-US" sz="2400" b="1" dirty="0">
                <a:latin typeface="Consolas" pitchFamily="49" charset="0"/>
                <a:cs typeface="Consolas" pitchFamily="49" charset="0"/>
              </a:rPr>
              <a: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    [else (... (</a:t>
            </a:r>
            <a:r>
              <a:rPr lang="en-US" sz="2400" b="1" dirty="0">
                <a:solidFill>
                  <a:srgbClr val="FF0000"/>
                </a:solidFill>
                <a:latin typeface="Consolas" pitchFamily="49" charset="0"/>
                <a:cs typeface="Consolas" pitchFamily="49" charset="0"/>
              </a:rPr>
              <a:t>person-fn</a:t>
            </a:r>
            <a:r>
              <a:rPr lang="en-US" sz="2400" b="1" dirty="0">
                <a:latin typeface="Consolas" pitchFamily="49" charset="0"/>
                <a:cs typeface="Consolas" pitchFamily="49" charset="0"/>
              </a:rPr>
              <a:t> (first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a:solidFill>
                  <a:schemeClr val="accent1"/>
                </a:solidFill>
                <a:latin typeface="Consolas" pitchFamily="49" charset="0"/>
                <a:cs typeface="Consolas" pitchFamily="49" charset="0"/>
              </a:rPr>
              <a:t>persons-</a:t>
            </a:r>
            <a:r>
              <a:rPr lang="en-US" sz="2400" b="1" dirty="0" err="1">
                <a:solidFill>
                  <a:schemeClr val="accent1"/>
                </a:solidFill>
                <a:latin typeface="Consolas" pitchFamily="49" charset="0"/>
                <a:cs typeface="Consolas" pitchFamily="49" charset="0"/>
              </a:rPr>
              <a:t>fn</a:t>
            </a:r>
            <a:r>
              <a:rPr lang="en-US" sz="2400" b="1" dirty="0">
                <a:latin typeface="Consolas" pitchFamily="49" charset="0"/>
                <a:cs typeface="Consolas" pitchFamily="49" charset="0"/>
              </a:rPr>
              <a:t> (rest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endParaRPr lang="en-US" dirty="0"/>
          </a:p>
        </p:txBody>
      </p:sp>
      <p:sp>
        <p:nvSpPr>
          <p:cNvPr id="7" name="Slide Number Placeholder 6"/>
          <p:cNvSpPr>
            <a:spLocks noGrp="1"/>
          </p:cNvSpPr>
          <p:nvPr>
            <p:ph type="sldNum" sz="quarter" idx="12"/>
          </p:nvPr>
        </p:nvSpPr>
        <p:spPr/>
        <p:txBody>
          <a:bodyPr/>
          <a:lstStyle/>
          <a:p>
            <a:fld id="{C1D4534E-1B22-4A44-850A-B3E8E9EE687A}" type="slidenum">
              <a:rPr lang="en-US" smtClean="0"/>
              <a:t>8</a:t>
            </a:fld>
            <a:endParaRPr lang="en-US"/>
          </a:p>
        </p:txBody>
      </p:sp>
      <p:sp>
        <p:nvSpPr>
          <p:cNvPr id="4" name="Right Arrow 3"/>
          <p:cNvSpPr/>
          <p:nvPr/>
        </p:nvSpPr>
        <p:spPr>
          <a:xfrm rot="14696096">
            <a:off x="2202382" y="3580811"/>
            <a:ext cx="3167208" cy="484632"/>
          </a:xfrm>
          <a:prstGeom prst="rightArrow">
            <a:avLst/>
          </a:prstGeom>
          <a:solidFill>
            <a:srgbClr val="FF0000">
              <a:alpha val="50000"/>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Right Arrow 5"/>
          <p:cNvSpPr/>
          <p:nvPr/>
        </p:nvSpPr>
        <p:spPr>
          <a:xfrm rot="4679866">
            <a:off x="2252538" y="3329485"/>
            <a:ext cx="928773" cy="484632"/>
          </a:xfrm>
          <a:prstGeom prst="rightArrow">
            <a:avLst/>
          </a:prstGeom>
          <a:solidFill>
            <a:schemeClr val="accent1">
              <a:alpha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Rectangle 4"/>
          <p:cNvSpPr/>
          <p:nvPr/>
        </p:nvSpPr>
        <p:spPr>
          <a:xfrm>
            <a:off x="6477000" y="3420319"/>
            <a:ext cx="1905000" cy="1304999"/>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sz="1600" dirty="0">
                <a:solidFill>
                  <a:schemeClr val="tx1"/>
                </a:solidFill>
              </a:rPr>
              <a:t>Here is the pair of templates that we get by applying the recipe to our data definition.</a:t>
            </a:r>
          </a:p>
        </p:txBody>
      </p:sp>
      <p:sp>
        <p:nvSpPr>
          <p:cNvPr id="8" name="Rectangle 7"/>
          <p:cNvSpPr/>
          <p:nvPr/>
        </p:nvSpPr>
        <p:spPr>
          <a:xfrm>
            <a:off x="5257800" y="6096000"/>
            <a:ext cx="2971800" cy="685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They are mutually recursive, as you might expect.</a:t>
            </a:r>
          </a:p>
        </p:txBody>
      </p:sp>
    </p:spTree>
    <p:extLst>
      <p:ext uri="{BB962C8B-B14F-4D97-AF65-F5344CB8AC3E}">
        <p14:creationId xmlns:p14="http://schemas.microsoft.com/office/powerpoint/2010/main" val="1707178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20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template questions</a:t>
            </a:r>
          </a:p>
        </p:txBody>
      </p:sp>
      <p:sp>
        <p:nvSpPr>
          <p:cNvPr id="3" name="Content Placeholder 2"/>
          <p:cNvSpPr>
            <a:spLocks noGrp="1"/>
          </p:cNvSpPr>
          <p:nvPr>
            <p:ph idx="1"/>
          </p:nvPr>
        </p:nvSpPr>
        <p:spPr/>
        <p:txBody>
          <a:bodyPr>
            <a:normAutofit lnSpcReduction="10000"/>
          </a:bodyPr>
          <a:lstStyle/>
          <a:p>
            <a:pPr>
              <a:buNone/>
            </a:pPr>
            <a:r>
              <a:rPr lang="en-US" sz="2400" b="1" dirty="0">
                <a:latin typeface="Consolas" pitchFamily="49" charset="0"/>
                <a:cs typeface="Consolas" pitchFamily="49" charset="0"/>
              </a:rPr>
              <a:t>;; person-fn : Person -&gt; ??</a:t>
            </a:r>
          </a:p>
          <a:p>
            <a:pPr>
              <a:buNone/>
            </a:pPr>
            <a:r>
              <a:rPr lang="en-US" sz="2400" b="1" dirty="0">
                <a:latin typeface="Consolas" pitchFamily="49" charset="0"/>
                <a:cs typeface="Consolas" pitchFamily="49" charset="0"/>
              </a:rPr>
              <a:t>(define (</a:t>
            </a:r>
            <a:r>
              <a:rPr lang="en-US" sz="2400" b="1" dirty="0">
                <a:solidFill>
                  <a:srgbClr val="FF0000"/>
                </a:solidFill>
                <a:latin typeface="Consolas" pitchFamily="49" charset="0"/>
                <a:cs typeface="Consolas" pitchFamily="49" charset="0"/>
              </a:rPr>
              <a:t>person-fn</a:t>
            </a:r>
            <a:r>
              <a:rPr lang="en-US" sz="2400" b="1" dirty="0">
                <a:latin typeface="Consolas" pitchFamily="49" charset="0"/>
                <a:cs typeface="Consolas" pitchFamily="49" charset="0"/>
              </a:rPr>
              <a:t> p)</a:t>
            </a:r>
          </a:p>
          <a:p>
            <a:pPr>
              <a:buNone/>
            </a:pPr>
            <a:r>
              <a:rPr lang="en-US" sz="2400" b="1" dirty="0">
                <a:latin typeface="Consolas" pitchFamily="49" charset="0"/>
                <a:cs typeface="Consolas" pitchFamily="49" charset="0"/>
              </a:rPr>
              <a:t>  (... (person-name p) </a:t>
            </a:r>
          </a:p>
          <a:p>
            <a:pPr>
              <a:buNone/>
            </a:pPr>
            <a:r>
              <a:rPr lang="en-US" sz="2400" b="1" dirty="0">
                <a:latin typeface="Consolas" pitchFamily="49" charset="0"/>
                <a:cs typeface="Consolas" pitchFamily="49" charset="0"/>
              </a:rPr>
              <a:t>       (</a:t>
            </a:r>
            <a:r>
              <a:rPr lang="en-US" sz="2400" b="1" dirty="0">
                <a:solidFill>
                  <a:schemeClr val="accent1"/>
                </a:solidFill>
                <a:latin typeface="Consolas" pitchFamily="49" charset="0"/>
                <a:cs typeface="Consolas" pitchFamily="49" charset="0"/>
              </a:rPr>
              <a:t>persons-</a:t>
            </a:r>
            <a:r>
              <a:rPr lang="en-US" sz="2400" b="1" dirty="0" err="1">
                <a:solidFill>
                  <a:schemeClr val="accent1"/>
                </a:solidFill>
                <a:latin typeface="Consolas" pitchFamily="49" charset="0"/>
                <a:cs typeface="Consolas" pitchFamily="49" charset="0"/>
              </a:rPr>
              <a:t>fn</a:t>
            </a:r>
            <a:r>
              <a:rPr lang="en-US" sz="2400" b="1" dirty="0">
                <a:latin typeface="Consolas" pitchFamily="49" charset="0"/>
                <a:cs typeface="Consolas" pitchFamily="49" charset="0"/>
              </a:rPr>
              <a:t> (person-children p))))</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persons-</a:t>
            </a:r>
            <a:r>
              <a:rPr lang="en-US" sz="2400" b="1" dirty="0" err="1">
                <a:latin typeface="Consolas" pitchFamily="49" charset="0"/>
                <a:cs typeface="Consolas" pitchFamily="49" charset="0"/>
              </a:rPr>
              <a:t>fn</a:t>
            </a:r>
            <a:r>
              <a:rPr lang="en-US" sz="2400" b="1" dirty="0">
                <a:latin typeface="Consolas" pitchFamily="49" charset="0"/>
                <a:cs typeface="Consolas" pitchFamily="49" charset="0"/>
              </a:rPr>
              <a:t> : Persons -&gt; ??</a:t>
            </a:r>
          </a:p>
          <a:p>
            <a:pPr>
              <a:buNone/>
            </a:pPr>
            <a:r>
              <a:rPr lang="en-US" sz="2400" b="1" dirty="0">
                <a:latin typeface="Consolas" pitchFamily="49" charset="0"/>
                <a:cs typeface="Consolas" pitchFamily="49" charset="0"/>
              </a:rPr>
              <a:t>(define (</a:t>
            </a:r>
            <a:r>
              <a:rPr lang="en-US" sz="2400" b="1" dirty="0">
                <a:solidFill>
                  <a:schemeClr val="accent1"/>
                </a:solidFill>
                <a:latin typeface="Consolas" pitchFamily="49" charset="0"/>
                <a:cs typeface="Consolas" pitchFamily="49" charset="0"/>
              </a:rPr>
              <a:t>persons-</a:t>
            </a:r>
            <a:r>
              <a:rPr lang="en-US" sz="2400" b="1" dirty="0" err="1">
                <a:solidFill>
                  <a:schemeClr val="accent1"/>
                </a:solidFill>
                <a:latin typeface="Consolas" pitchFamily="49" charset="0"/>
                <a:cs typeface="Consolas" pitchFamily="49" charset="0"/>
              </a:rPr>
              <a:t>fn</a:t>
            </a:r>
            <a:r>
              <a:rPr lang="en-US" sz="2400" b="1" dirty="0">
                <a:latin typeface="Consolas" pitchFamily="49" charset="0"/>
                <a:cs typeface="Consolas" pitchFamily="49" charset="0"/>
              </a:rPr>
              <a: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    [else (... (</a:t>
            </a:r>
            <a:r>
              <a:rPr lang="en-US" sz="2400" b="1" dirty="0">
                <a:solidFill>
                  <a:srgbClr val="FF0000"/>
                </a:solidFill>
                <a:latin typeface="Consolas" pitchFamily="49" charset="0"/>
                <a:cs typeface="Consolas" pitchFamily="49" charset="0"/>
              </a:rPr>
              <a:t>person-fn</a:t>
            </a:r>
            <a:r>
              <a:rPr lang="en-US" sz="2400" b="1" dirty="0">
                <a:latin typeface="Consolas" pitchFamily="49" charset="0"/>
                <a:cs typeface="Consolas" pitchFamily="49" charset="0"/>
              </a:rPr>
              <a:t> (first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a:solidFill>
                  <a:schemeClr val="accent1"/>
                </a:solidFill>
                <a:latin typeface="Consolas" pitchFamily="49" charset="0"/>
                <a:cs typeface="Consolas" pitchFamily="49" charset="0"/>
              </a:rPr>
              <a:t>persons-</a:t>
            </a:r>
            <a:r>
              <a:rPr lang="en-US" sz="2400" b="1" dirty="0" err="1">
                <a:solidFill>
                  <a:schemeClr val="accent1"/>
                </a:solidFill>
                <a:latin typeface="Consolas" pitchFamily="49" charset="0"/>
                <a:cs typeface="Consolas" pitchFamily="49" charset="0"/>
              </a:rPr>
              <a:t>fn</a:t>
            </a:r>
            <a:r>
              <a:rPr lang="en-US" sz="2400" b="1" dirty="0">
                <a:latin typeface="Consolas" pitchFamily="49" charset="0"/>
                <a:cs typeface="Consolas" pitchFamily="49" charset="0"/>
              </a:rPr>
              <a:t> (rest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9</a:t>
            </a:fld>
            <a:endParaRPr lang="en-US"/>
          </a:p>
        </p:txBody>
      </p:sp>
      <p:sp>
        <p:nvSpPr>
          <p:cNvPr id="5" name="Rectangle 4"/>
          <p:cNvSpPr/>
          <p:nvPr/>
        </p:nvSpPr>
        <p:spPr>
          <a:xfrm>
            <a:off x="6553200" y="1421459"/>
            <a:ext cx="2514600" cy="81468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And here are the template questions, as usual.</a:t>
            </a:r>
          </a:p>
        </p:txBody>
      </p:sp>
      <p:grpSp>
        <p:nvGrpSpPr>
          <p:cNvPr id="14" name="Group 13"/>
          <p:cNvGrpSpPr/>
          <p:nvPr/>
        </p:nvGrpSpPr>
        <p:grpSpPr>
          <a:xfrm>
            <a:off x="1643583" y="1371600"/>
            <a:ext cx="7500417" cy="1143000"/>
            <a:chOff x="1643583" y="1371600"/>
            <a:chExt cx="7500417" cy="1143000"/>
          </a:xfrm>
        </p:grpSpPr>
        <p:sp>
          <p:nvSpPr>
            <p:cNvPr id="7" name="Rectangle 6"/>
            <p:cNvSpPr/>
            <p:nvPr/>
          </p:nvSpPr>
          <p:spPr>
            <a:xfrm>
              <a:off x="5867400" y="1371600"/>
              <a:ext cx="32766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Given the answer for a person’s children, how do we find the answer for the person?</a:t>
              </a:r>
            </a:p>
          </p:txBody>
        </p:sp>
        <p:cxnSp>
          <p:nvCxnSpPr>
            <p:cNvPr id="13" name="Straight Arrow Connector 12"/>
            <p:cNvCxnSpPr>
              <a:stCxn id="7" idx="1"/>
            </p:cNvCxnSpPr>
            <p:nvPr/>
          </p:nvCxnSpPr>
          <p:spPr>
            <a:xfrm flipH="1">
              <a:off x="1643583" y="1828800"/>
              <a:ext cx="4223817"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3810000" y="3429000"/>
            <a:ext cx="4953000" cy="1447800"/>
            <a:chOff x="3810000" y="3429000"/>
            <a:chExt cx="4953000" cy="1447800"/>
          </a:xfrm>
        </p:grpSpPr>
        <p:sp>
          <p:nvSpPr>
            <p:cNvPr id="9" name="Rectangle 8"/>
            <p:cNvSpPr/>
            <p:nvPr/>
          </p:nvSpPr>
          <p:spPr>
            <a:xfrm>
              <a:off x="6400800" y="3429000"/>
              <a:ext cx="23622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What’s the answer for the empty Persons?</a:t>
              </a:r>
            </a:p>
          </p:txBody>
        </p:sp>
        <p:cxnSp>
          <p:nvCxnSpPr>
            <p:cNvPr id="16" name="Straight Arrow Connector 15"/>
            <p:cNvCxnSpPr>
              <a:stCxn id="9" idx="1"/>
            </p:cNvCxnSpPr>
            <p:nvPr/>
          </p:nvCxnSpPr>
          <p:spPr>
            <a:xfrm flipH="1">
              <a:off x="3810000" y="3886200"/>
              <a:ext cx="25908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914400" y="5638800"/>
            <a:ext cx="7162800" cy="1219200"/>
            <a:chOff x="914400" y="5638800"/>
            <a:chExt cx="7162800" cy="1219200"/>
          </a:xfrm>
        </p:grpSpPr>
        <p:sp>
          <p:nvSpPr>
            <p:cNvPr id="11" name="Rectangle 10"/>
            <p:cNvSpPr/>
            <p:nvPr/>
          </p:nvSpPr>
          <p:spPr>
            <a:xfrm>
              <a:off x="914400" y="6172200"/>
              <a:ext cx="7162800" cy="6858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Given the answer for the first person in the list and the answer for the rest of the people in the list, how do we find the answer for the whole list?</a:t>
              </a:r>
            </a:p>
          </p:txBody>
        </p:sp>
        <p:cxnSp>
          <p:nvCxnSpPr>
            <p:cNvPr id="18" name="Straight Arrow Connector 17"/>
            <p:cNvCxnSpPr/>
            <p:nvPr/>
          </p:nvCxnSpPr>
          <p:spPr>
            <a:xfrm flipV="1">
              <a:off x="2590800" y="5638800"/>
              <a:ext cx="762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85233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100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2000"/>
                            </p:stCondLst>
                            <p:childTnLst>
                              <p:par>
                                <p:cTn id="13" presetID="10" presetClass="entr" presetSubtype="0" fill="hold" nodeType="afterEffect">
                                  <p:stCondLst>
                                    <p:cond delay="50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par>
                          <p:cTn id="16" fill="hold">
                            <p:stCondLst>
                              <p:cond delay="3000"/>
                            </p:stCondLst>
                            <p:childTnLst>
                              <p:par>
                                <p:cTn id="17" presetID="10" presetClass="entr" presetSubtype="0" fill="hold" nodeType="afterEffect">
                                  <p:stCondLst>
                                    <p:cond delay="50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32e08478664ba01165944322b8cf85a06328f8"/>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lnDef>
      <a:spPr>
        <a:ln w="19050">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4550</TotalTime>
  <Words>2333</Words>
  <Application>Microsoft Office PowerPoint</Application>
  <PresentationFormat>On-screen Show (4:3)</PresentationFormat>
  <Paragraphs>362</Paragraphs>
  <Slides>26</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Consolas</vt:lpstr>
      <vt:lpstr>Courier New</vt:lpstr>
      <vt:lpstr>Helvetica Neue</vt:lpstr>
      <vt:lpstr>1_Office Theme</vt:lpstr>
      <vt:lpstr>Multi-way Trees</vt:lpstr>
      <vt:lpstr>Introduction</vt:lpstr>
      <vt:lpstr>Learning Objectives</vt:lpstr>
      <vt:lpstr>Ancestor Trees</vt:lpstr>
      <vt:lpstr>A Different Info Analysis:  Descendant Trees</vt:lpstr>
      <vt:lpstr>This is mutual recursion</vt:lpstr>
      <vt:lpstr>The template recipe</vt:lpstr>
      <vt:lpstr>Template: functions come in pairs</vt:lpstr>
      <vt:lpstr>The template questions</vt:lpstr>
      <vt:lpstr>Examples</vt:lpstr>
      <vt:lpstr>Vocabulary</vt:lpstr>
      <vt:lpstr>Grandchildren</vt:lpstr>
      <vt:lpstr>persons-all-children</vt:lpstr>
      <vt:lpstr>Putting it together</vt:lpstr>
      <vt:lpstr>We could use HOFs, too</vt:lpstr>
      <vt:lpstr>descendants</vt:lpstr>
      <vt:lpstr>Contracts and Purpose Statements</vt:lpstr>
      <vt:lpstr>Examples</vt:lpstr>
      <vt:lpstr>The template questions</vt:lpstr>
      <vt:lpstr>Function Definitions</vt:lpstr>
      <vt:lpstr>Or, with the HOFs</vt:lpstr>
      <vt:lpstr>Tests</vt:lpstr>
      <vt:lpstr>Are these good tests?</vt:lpstr>
      <vt:lpstr>Better Tests</vt:lpstr>
      <vt:lpstr>Summary</vt:lpstr>
      <vt:lpstr>Next Steps</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Lists vs. Structures</dc:title>
  <dc:creator>Mitch</dc:creator>
  <cp:lastModifiedBy>Mitchell Wand</cp:lastModifiedBy>
  <cp:revision>47</cp:revision>
  <dcterms:created xsi:type="dcterms:W3CDTF">2012-09-27T03:54:02Z</dcterms:created>
  <dcterms:modified xsi:type="dcterms:W3CDTF">2016-09-26T18:03:46Z</dcterms:modified>
</cp:coreProperties>
</file>