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3" r:id="rId3"/>
    <p:sldId id="294" r:id="rId4"/>
    <p:sldId id="291" r:id="rId5"/>
    <p:sldId id="292" r:id="rId6"/>
    <p:sldId id="293" r:id="rId7"/>
    <p:sldId id="260" r:id="rId8"/>
    <p:sldId id="261" r:id="rId9"/>
    <p:sldId id="289" r:id="rId10"/>
    <p:sldId id="290" r:id="rId11"/>
    <p:sldId id="296" r:id="rId12"/>
    <p:sldId id="288" r:id="rId13"/>
    <p:sldId id="295" r:id="rId14"/>
    <p:sldId id="297" r:id="rId15"/>
    <p:sldId id="301" r:id="rId16"/>
    <p:sldId id="302" r:id="rId17"/>
    <p:sldId id="298" r:id="rId18"/>
    <p:sldId id="300" r:id="rId19"/>
    <p:sldId id="299" r:id="rId20"/>
    <p:sldId id="278" r:id="rId21"/>
    <p:sldId id="279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94660"/>
  </p:normalViewPr>
  <p:slideViewPr>
    <p:cSldViewPr>
      <p:cViewPr varScale="1">
        <p:scale>
          <a:sx n="103" d="100"/>
          <a:sy n="103" d="100"/>
        </p:scale>
        <p:origin x="408" y="108"/>
      </p:cViewPr>
      <p:guideLst>
        <p:guide orient="horz" pos="1776"/>
        <p:guide pos="41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4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Halting Functions for Tree-Like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6.6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266557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a good halting measure for this pair of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claim that the size of the </a:t>
            </a:r>
            <a:r>
              <a:rPr lang="en-US" dirty="0" err="1"/>
              <a:t>SoS</a:t>
            </a:r>
            <a:r>
              <a:rPr lang="en-US" dirty="0"/>
              <a:t> or </a:t>
            </a:r>
            <a:r>
              <a:rPr lang="en-US" dirty="0" err="1"/>
              <a:t>LoSS</a:t>
            </a:r>
            <a:r>
              <a:rPr lang="en-US" dirty="0"/>
              <a:t> is a halting measure for this pair of functions.</a:t>
            </a:r>
          </a:p>
          <a:p>
            <a:r>
              <a:rPr lang="en-US" dirty="0"/>
              <a:t>What do we mean by size here? </a:t>
            </a:r>
            <a:r>
              <a:rPr lang="en-US" dirty="0" err="1"/>
              <a:t>Ans</a:t>
            </a:r>
            <a:r>
              <a:rPr lang="en-US" dirty="0"/>
              <a:t>: the number of cons cells</a:t>
            </a:r>
          </a:p>
          <a:p>
            <a:r>
              <a:rPr lang="en-US" dirty="0"/>
              <a:t>But wait, you say: when </a:t>
            </a:r>
            <a:r>
              <a:rPr lang="en-US" dirty="0" err="1"/>
              <a:t>sos-fn</a:t>
            </a:r>
            <a:r>
              <a:rPr lang="en-US" dirty="0"/>
              <a:t> calls loss-</a:t>
            </a:r>
            <a:r>
              <a:rPr lang="en-US" dirty="0" err="1"/>
              <a:t>fn</a:t>
            </a:r>
            <a:r>
              <a:rPr lang="en-US" dirty="0"/>
              <a:t>, this size of the argument doesn't decrease</a:t>
            </a:r>
          </a:p>
          <a:p>
            <a:r>
              <a:rPr lang="en-US" dirty="0"/>
              <a:t>Let's look at this more closely by examining the call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draw the call graph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19400" y="2286000"/>
            <a:ext cx="3352800" cy="3219005"/>
            <a:chOff x="2819400" y="2286000"/>
            <a:chExt cx="3352800" cy="3219005"/>
          </a:xfrm>
        </p:grpSpPr>
        <p:sp>
          <p:nvSpPr>
            <p:cNvPr id="5" name="Rectangle 4"/>
            <p:cNvSpPr/>
            <p:nvPr/>
          </p:nvSpPr>
          <p:spPr>
            <a:xfrm>
              <a:off x="3733800" y="2286000"/>
              <a:ext cx="1676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err="1">
                  <a:latin typeface="Consolas" pitchFamily="49" charset="0"/>
                  <a:cs typeface="Consolas" pitchFamily="49" charset="0"/>
                </a:rPr>
                <a:t>sos-fn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3886200"/>
              <a:ext cx="1981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loss-</a:t>
              </a:r>
              <a:r>
                <a:rPr lang="en-US" sz="3200" b="1" dirty="0" err="1">
                  <a:latin typeface="Consolas" pitchFamily="49" charset="0"/>
                  <a:cs typeface="Consolas" pitchFamily="49" charset="0"/>
                </a:rPr>
                <a:t>fn</a:t>
              </a:r>
              <a:endParaRPr lang="en-US" sz="3200" dirty="0"/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4572000" y="2870775"/>
              <a:ext cx="0" cy="1015425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 rot="2560202">
              <a:off x="4097293" y="4377388"/>
              <a:ext cx="949411" cy="928816"/>
            </a:xfrm>
            <a:prstGeom prst="arc">
              <a:avLst>
                <a:gd name="adj1" fmla="val 16200000"/>
                <a:gd name="adj2" fmla="val 11239142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375710">
              <a:off x="4524274" y="2763576"/>
              <a:ext cx="1187875" cy="1169462"/>
            </a:xfrm>
            <a:prstGeom prst="arc">
              <a:avLst>
                <a:gd name="adj1" fmla="val 16200000"/>
                <a:gd name="adj2" fmla="val 2201203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235800" y="4470975"/>
              <a:ext cx="936400" cy="1034030"/>
            </a:xfrm>
            <a:prstGeom prst="straightConnector1">
              <a:avLst/>
            </a:prstGeom>
            <a:ln w="1016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819400" y="2870775"/>
              <a:ext cx="990600" cy="1015425"/>
            </a:xfrm>
            <a:prstGeom prst="straightConnector1">
              <a:avLst/>
            </a:prstGeom>
            <a:ln w="1016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57200" y="1947353"/>
            <a:ext cx="3009902" cy="6269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calls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7497" y="4528338"/>
            <a:ext cx="2934730" cy="976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r>
              <a:rPr lang="en-US" sz="2800" dirty="0">
                <a:solidFill>
                  <a:schemeClr val="tx1"/>
                </a:solidFill>
              </a:rPr>
              <a:t> calls </a:t>
            </a:r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3599" y="1931178"/>
            <a:ext cx="2934730" cy="2597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r>
              <a:rPr lang="en-US" sz="2800" dirty="0">
                <a:solidFill>
                  <a:schemeClr val="tx1"/>
                </a:solidFill>
              </a:rPr>
              <a:t> may call other functions, but none of those functions ever call </a:t>
            </a:r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or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the halting measure decrease?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59" y="1980559"/>
                <a:ext cx="3124200" cy="351450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 halting measure (the size of the argument) decreases along each arrow labelled with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and never increases on any arrow.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" y="1980559"/>
                <a:ext cx="3124200" cy="3514503"/>
              </a:xfrm>
              <a:prstGeom prst="rect">
                <a:avLst/>
              </a:prstGeom>
              <a:blipFill>
                <a:blip r:embed="rId2"/>
                <a:stretch>
                  <a:fillRect l="-3295" t="-1207" r="-5620" b="-465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019803" y="1524000"/>
            <a:ext cx="3124197" cy="510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So the halting measure decreases around every cycle in this graph. Since the size of the argument is a non-negative integer, a computation can make only finitely many calls in this graph.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76600" y="2057400"/>
            <a:ext cx="2881155" cy="3783548"/>
            <a:chOff x="3581400" y="2286000"/>
            <a:chExt cx="2881155" cy="3783548"/>
          </a:xfrm>
        </p:grpSpPr>
        <p:sp>
          <p:nvSpPr>
            <p:cNvPr id="5" name="Rectangle 4"/>
            <p:cNvSpPr/>
            <p:nvPr/>
          </p:nvSpPr>
          <p:spPr>
            <a:xfrm>
              <a:off x="3733800" y="2286000"/>
              <a:ext cx="1676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err="1">
                  <a:latin typeface="Consolas" pitchFamily="49" charset="0"/>
                  <a:cs typeface="Consolas" pitchFamily="49" charset="0"/>
                </a:rPr>
                <a:t>sos-fn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3886200"/>
              <a:ext cx="1981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loss-</a:t>
              </a:r>
              <a:r>
                <a:rPr lang="en-US" sz="3200" b="1" dirty="0" err="1">
                  <a:latin typeface="Consolas" pitchFamily="49" charset="0"/>
                  <a:cs typeface="Consolas" pitchFamily="49" charset="0"/>
                </a:rPr>
                <a:t>fn</a:t>
              </a:r>
              <a:endParaRPr lang="en-US" sz="3200" dirty="0"/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4572000" y="2870775"/>
              <a:ext cx="0" cy="1015425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 rot="2560202">
              <a:off x="4097293" y="4377388"/>
              <a:ext cx="949411" cy="928816"/>
            </a:xfrm>
            <a:prstGeom prst="arc">
              <a:avLst>
                <a:gd name="adj1" fmla="val 16200000"/>
                <a:gd name="adj2" fmla="val 11239142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375710">
              <a:off x="4524274" y="2763576"/>
              <a:ext cx="1187875" cy="1169462"/>
            </a:xfrm>
            <a:prstGeom prst="arc">
              <a:avLst>
                <a:gd name="adj1" fmla="val 16200000"/>
                <a:gd name="adj2" fmla="val 2201203"/>
              </a:avLst>
            </a:prstGeom>
            <a:noFill/>
            <a:ln w="101600">
              <a:solidFill>
                <a:schemeClr val="accent1">
                  <a:shade val="95000"/>
                  <a:satMod val="10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 rot="5400000">
                  <a:off x="5709785" y="2993766"/>
                  <a:ext cx="73609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709785" y="2993766"/>
                  <a:ext cx="736099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rot="10800000">
                  <a:off x="4295052" y="5300107"/>
                  <a:ext cx="73609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4295052" y="5300107"/>
                  <a:ext cx="736099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400000">
                  <a:off x="3895246" y="2914464"/>
                  <a:ext cx="73609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95246" y="2914464"/>
                  <a:ext cx="736099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43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Refined Definition of a 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 a </a:t>
            </a:r>
            <a:r>
              <a:rPr lang="en-US" i="1" dirty="0"/>
              <a:t>halting measure </a:t>
            </a:r>
            <a:r>
              <a:rPr lang="en-US" dirty="0"/>
              <a:t>for a particular function is an integer-valued quantity that can't be less than zero, and which </a:t>
            </a:r>
            <a:r>
              <a:rPr lang="en-US" i="1" dirty="0">
                <a:solidFill>
                  <a:srgbClr val="FF0000"/>
                </a:solidFill>
              </a:rPr>
              <a:t>decreases around every cycle in the call graph.</a:t>
            </a:r>
          </a:p>
          <a:p>
            <a:r>
              <a:rPr lang="en-US" dirty="0"/>
              <a:t>In general, you can't just look at a single function– you have to trace the call graph.</a:t>
            </a:r>
          </a:p>
          <a:p>
            <a:r>
              <a:rPr lang="en-US" dirty="0"/>
              <a:t>For functions that follow the template, the size of the argument is almost always a  halting measure.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subtle example</a:t>
            </a:r>
            <a:br>
              <a:rPr lang="en-US" dirty="0"/>
            </a:br>
            <a:r>
              <a:rPr lang="en-US" dirty="0"/>
              <a:t>Descendant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person (name children))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a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(make-person String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(cons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Persons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 rot="9176627">
            <a:off x="3758796" y="3375701"/>
            <a:ext cx="1557473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4342092">
            <a:off x="1872387" y="3546942"/>
            <a:ext cx="2064768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4221" y="5257800"/>
            <a:ext cx="35052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Two </a:t>
            </a:r>
            <a:r>
              <a:rPr lang="en-US" sz="2400" i="1" dirty="0">
                <a:solidFill>
                  <a:srgbClr val="FF0000"/>
                </a:solidFill>
              </a:rPr>
              <a:t>mutually recursive </a:t>
            </a:r>
            <a:r>
              <a:rPr lang="en-US" sz="2400" dirty="0">
                <a:solidFill>
                  <a:schemeClr val="tx1"/>
                </a:solidFill>
              </a:rPr>
              <a:t>data definitions</a:t>
            </a:r>
          </a:p>
        </p:txBody>
      </p:sp>
    </p:spTree>
    <p:extLst>
      <p:ext uri="{BB962C8B-B14F-4D97-AF65-F5344CB8AC3E}">
        <p14:creationId xmlns:p14="http://schemas.microsoft.com/office/powerpoint/2010/main" val="38680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a good way to measure the size of one of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</a:t>
            </a:r>
            <a:r>
              <a:rPr lang="en-US" dirty="0"/>
              <a:t>: number of nodes in the tree, where a node is either a </a:t>
            </a:r>
            <a:r>
              <a:rPr lang="en-US" b="1" dirty="0"/>
              <a:t>make-person</a:t>
            </a:r>
            <a:r>
              <a:rPr lang="en-US" dirty="0"/>
              <a:t> or a </a:t>
            </a:r>
            <a:r>
              <a:rPr lang="en-US" b="1" dirty="0"/>
              <a:t>cons</a:t>
            </a:r>
            <a:r>
              <a:rPr lang="en-US" dirty="0"/>
              <a:t>.</a:t>
            </a:r>
          </a:p>
          <a:p>
            <a:r>
              <a:rPr lang="en-US" dirty="0"/>
              <a:t>This is the standard way of measuring the size of a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2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pair of functions on this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Person -&gt; Persons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Person on p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(person-descendants p)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(append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(person-children p)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(persons-descendants (person-children p))))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Persons -&gt; Persons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HOF map followed by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(persons-descendants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append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(map person-descendants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rot="4679866">
            <a:off x="1864402" y="4142830"/>
            <a:ext cx="1104542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5932479">
            <a:off x="1584100" y="3896512"/>
            <a:ext cx="2961027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1757405"/>
            <a:ext cx="1950719" cy="38762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With HOFs, the finding the call graph may take more care.  Here's an example.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call graph for this pair of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66898" y="2271237"/>
            <a:ext cx="5410200" cy="2199738"/>
            <a:chOff x="1866898" y="2271237"/>
            <a:chExt cx="5410200" cy="2199738"/>
          </a:xfrm>
        </p:grpSpPr>
        <p:sp>
          <p:nvSpPr>
            <p:cNvPr id="6" name="Rectangle 5"/>
            <p:cNvSpPr/>
            <p:nvPr/>
          </p:nvSpPr>
          <p:spPr>
            <a:xfrm>
              <a:off x="1866898" y="2271237"/>
              <a:ext cx="5410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person-descendants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5997" y="3886200"/>
              <a:ext cx="4572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persons-descendants</a:t>
              </a:r>
              <a:endParaRPr lang="en-US" sz="3200" dirty="0"/>
            </a:p>
          </p:txBody>
        </p:sp>
        <p:cxnSp>
          <p:nvCxnSpPr>
            <p:cNvPr id="8" name="Straight Arrow Connector 7"/>
            <p:cNvCxnSpPr>
              <a:stCxn id="6" idx="2"/>
              <a:endCxn id="7" idx="0"/>
            </p:cNvCxnSpPr>
            <p:nvPr/>
          </p:nvCxnSpPr>
          <p:spPr>
            <a:xfrm>
              <a:off x="4571998" y="2856012"/>
              <a:ext cx="0" cy="1030188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375710">
              <a:off x="4524274" y="2763576"/>
              <a:ext cx="1187875" cy="1169462"/>
            </a:xfrm>
            <a:prstGeom prst="arc">
              <a:avLst>
                <a:gd name="adj1" fmla="val 16200000"/>
                <a:gd name="adj2" fmla="val 2201203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43077" y="316316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</a:t>
            </a:r>
            <a:r>
              <a:rPr lang="en-US" b="1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97348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halting measure decreases on both arrows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66898" y="2271237"/>
            <a:ext cx="5410200" cy="2199738"/>
            <a:chOff x="1866898" y="2271237"/>
            <a:chExt cx="5410200" cy="2199738"/>
          </a:xfrm>
        </p:grpSpPr>
        <p:sp>
          <p:nvSpPr>
            <p:cNvPr id="6" name="Rectangle 5"/>
            <p:cNvSpPr/>
            <p:nvPr/>
          </p:nvSpPr>
          <p:spPr>
            <a:xfrm>
              <a:off x="1866898" y="2271237"/>
              <a:ext cx="5410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person-descendants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5997" y="3886200"/>
              <a:ext cx="4572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Consolas" pitchFamily="49" charset="0"/>
                  <a:cs typeface="Consolas" pitchFamily="49" charset="0"/>
                </a:rPr>
                <a:t>persons-descendants</a:t>
              </a:r>
              <a:endParaRPr lang="en-US" sz="3200" dirty="0"/>
            </a:p>
          </p:txBody>
        </p:sp>
        <p:cxnSp>
          <p:nvCxnSpPr>
            <p:cNvPr id="8" name="Straight Arrow Connector 7"/>
            <p:cNvCxnSpPr>
              <a:stCxn id="6" idx="2"/>
              <a:endCxn id="7" idx="0"/>
            </p:cNvCxnSpPr>
            <p:nvPr/>
          </p:nvCxnSpPr>
          <p:spPr>
            <a:xfrm>
              <a:off x="4571998" y="2856012"/>
              <a:ext cx="0" cy="1030188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375710">
              <a:off x="4524274" y="2763576"/>
              <a:ext cx="1187875" cy="1169462"/>
            </a:xfrm>
            <a:prstGeom prst="arc">
              <a:avLst>
                <a:gd name="adj1" fmla="val 16200000"/>
                <a:gd name="adj2" fmla="val 2201203"/>
              </a:avLst>
            </a:prstGeom>
            <a:ln w="1016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5709785" y="2993766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09785" y="2993766"/>
                <a:ext cx="73609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6200000">
                <a:off x="3585793" y="2939265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5793" y="2939265"/>
                <a:ext cx="73609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69276" y="2960961"/>
            <a:ext cx="2831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(person-children p) is</a:t>
            </a:r>
          </a:p>
          <a:p>
            <a:r>
              <a:rPr lang="en-US" sz="2400" dirty="0"/>
              <a:t>smaller than 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6200" y="4786604"/>
            <a:ext cx="5033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calls </a:t>
            </a:r>
            <a:r>
              <a:rPr lang="en-US" sz="2400" b="1" dirty="0"/>
              <a:t>person-descendants</a:t>
            </a:r>
            <a:r>
              <a:rPr lang="en-US" sz="2400" dirty="0"/>
              <a:t> on</a:t>
            </a:r>
          </a:p>
          <a:p>
            <a:r>
              <a:rPr lang="en-US" sz="2400" dirty="0"/>
              <a:t>each element of </a:t>
            </a:r>
            <a:r>
              <a:rPr lang="en-US" sz="2400" b="1" dirty="0" err="1"/>
              <a:t>ps</a:t>
            </a:r>
            <a:r>
              <a:rPr lang="en-US" sz="2400" dirty="0"/>
              <a:t>; the elements of </a:t>
            </a:r>
            <a:r>
              <a:rPr lang="en-US" sz="2400" b="1" dirty="0" err="1"/>
              <a:t>ps</a:t>
            </a:r>
            <a:endParaRPr lang="en-US" sz="2400" b="1" dirty="0"/>
          </a:p>
          <a:p>
            <a:r>
              <a:rPr lang="en-US" sz="2400" dirty="0"/>
              <a:t>are always smaller than </a:t>
            </a:r>
            <a:r>
              <a:rPr lang="en-US" sz="2400" b="1" dirty="0" err="1"/>
              <a:t>ps</a:t>
            </a:r>
            <a:endParaRPr lang="en-US" sz="2400" b="1" dirty="0"/>
          </a:p>
        </p:txBody>
      </p:sp>
      <p:sp>
        <p:nvSpPr>
          <p:cNvPr id="25" name="Freeform 24"/>
          <p:cNvSpPr/>
          <p:nvPr/>
        </p:nvSpPr>
        <p:spPr>
          <a:xfrm>
            <a:off x="6323960" y="3165068"/>
            <a:ext cx="1106961" cy="1591349"/>
          </a:xfrm>
          <a:custGeom>
            <a:avLst/>
            <a:gdLst>
              <a:gd name="connsiteX0" fmla="*/ 107576 w 1106961"/>
              <a:gd name="connsiteY0" fmla="*/ 1591349 h 1591349"/>
              <a:gd name="connsiteX1" fmla="*/ 1106501 w 1106961"/>
              <a:gd name="connsiteY1" fmla="*/ 146750 h 1591349"/>
              <a:gd name="connsiteX2" fmla="*/ 0 w 1106961"/>
              <a:gd name="connsiteY2" fmla="*/ 123698 h 159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961" h="1591349">
                <a:moveTo>
                  <a:pt x="107576" y="1591349"/>
                </a:moveTo>
                <a:cubicBezTo>
                  <a:pt x="616003" y="991353"/>
                  <a:pt x="1124430" y="391358"/>
                  <a:pt x="1106501" y="146750"/>
                </a:cubicBezTo>
                <a:cubicBezTo>
                  <a:pt x="1088572" y="-97859"/>
                  <a:pt x="544286" y="12919"/>
                  <a:pt x="0" y="123698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800" y="4513089"/>
            <a:ext cx="2819400" cy="22083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we need is for the halting measure to decrease on every cycle, so it would be ok if one of these &gt;'s was an =.  Just so long as none of the calls </a:t>
            </a:r>
            <a:r>
              <a:rPr lang="en-US" i="1" dirty="0">
                <a:solidFill>
                  <a:schemeClr val="tx1"/>
                </a:solidFill>
              </a:rPr>
              <a:t>increases</a:t>
            </a:r>
            <a:r>
              <a:rPr lang="en-US" dirty="0">
                <a:solidFill>
                  <a:schemeClr val="tx1"/>
                </a:solidFill>
              </a:rPr>
              <a:t> the halting measure!</a:t>
            </a:r>
          </a:p>
        </p:txBody>
      </p:sp>
    </p:spTree>
    <p:extLst>
      <p:ext uri="{BB962C8B-B14F-4D97-AF65-F5344CB8AC3E}">
        <p14:creationId xmlns:p14="http://schemas.microsoft.com/office/powerpoint/2010/main" val="20386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Explain the definition of a halting measure for mutually-recursive functions</a:t>
            </a:r>
          </a:p>
          <a:p>
            <a:pPr lvl="1"/>
            <a:r>
              <a:rPr lang="en-US" dirty="0"/>
              <a:t>Write a halting measure for functions on S-expressions that use the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the definition of a halting measure for mutually-recursive functions</a:t>
            </a:r>
          </a:p>
          <a:p>
            <a:pPr lvl="1"/>
            <a:r>
              <a:rPr lang="en-US" dirty="0"/>
              <a:t>Write a halting measure for functions on S-expressions and other mutually-recursive data types that use the template.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in class or on the Discussion Board</a:t>
            </a:r>
          </a:p>
          <a:p>
            <a:r>
              <a:rPr lang="en-US"/>
              <a:t>Go on to the next lesson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review halting measures for 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template for list data and the definition of a halting measure.</a:t>
            </a:r>
          </a:p>
          <a:p>
            <a:r>
              <a:rPr lang="en-US" dirty="0"/>
              <a:t>Then we'll look at the call graph for a list function and see what the halting measure looks like on the call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4990742"/>
            <a:ext cx="4419600" cy="11354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Remember the template for list data</a:t>
            </a:r>
          </a:p>
        </p:txBody>
      </p:sp>
    </p:spTree>
    <p:extLst>
      <p:ext uri="{BB962C8B-B14F-4D97-AF65-F5344CB8AC3E}">
        <p14:creationId xmlns:p14="http://schemas.microsoft.com/office/powerpoint/2010/main" val="21317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a </a:t>
            </a:r>
            <a:r>
              <a:rPr lang="en-US" i="1" dirty="0"/>
              <a:t>halting measure </a:t>
            </a:r>
            <a:r>
              <a:rPr lang="en-US" dirty="0"/>
              <a:t>for a particular function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that function.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picture: the call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057400"/>
            <a:ext cx="23622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4000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sz="4000" dirty="0"/>
          </a:p>
        </p:txBody>
      </p:sp>
      <p:sp>
        <p:nvSpPr>
          <p:cNvPr id="7" name="Arc 6"/>
          <p:cNvSpPr/>
          <p:nvPr/>
        </p:nvSpPr>
        <p:spPr>
          <a:xfrm>
            <a:off x="1752600" y="2514600"/>
            <a:ext cx="1447800" cy="1524000"/>
          </a:xfrm>
          <a:prstGeom prst="arc">
            <a:avLst>
              <a:gd name="adj1" fmla="val 19219682"/>
              <a:gd name="adj2" fmla="val 13153048"/>
            </a:avLst>
          </a:prstGeom>
          <a:ln w="101600" cmpd="sng"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1828800"/>
            <a:ext cx="38862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list-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r>
              <a:rPr lang="en-US" sz="2800" dirty="0">
                <a:solidFill>
                  <a:schemeClr val="tx1"/>
                </a:solidFill>
              </a:rPr>
              <a:t> calls itself. The halting measure (the size of the argument) decreases at each call.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3962400"/>
            <a:ext cx="3886200" cy="2667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computation can go around this cycle only finitely many times, because the halting measure is always a non-negative integer.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8242" y="5562600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halting measure decreases</a:t>
            </a:r>
          </a:p>
        </p:txBody>
      </p:sp>
      <p:cxnSp>
        <p:nvCxnSpPr>
          <p:cNvPr id="15" name="Straight Arrow Connector 14"/>
          <p:cNvCxnSpPr>
            <a:stCxn id="11" idx="0"/>
            <a:endCxn id="18" idx="0"/>
          </p:cNvCxnSpPr>
          <p:nvPr/>
        </p:nvCxnSpPr>
        <p:spPr>
          <a:xfrm flipH="1" flipV="1">
            <a:off x="2481880" y="4850724"/>
            <a:ext cx="158429" cy="7118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0800000">
                <a:off x="2113831" y="4081283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113831" y="4081283"/>
                <a:ext cx="73609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72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let's do it again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S-expression of Strings (</a:t>
            </a:r>
            <a:r>
              <a:rPr lang="en-US" dirty="0" err="1"/>
              <a:t>SoS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a String</a:t>
            </a:r>
          </a:p>
          <a:p>
            <a:pPr>
              <a:buNone/>
            </a:pPr>
            <a:r>
              <a:rPr lang="en-US" dirty="0"/>
              <a:t>-- 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empty</a:t>
            </a:r>
          </a:p>
          <a:p>
            <a:pPr>
              <a:buNone/>
            </a:pPr>
            <a:r>
              <a:rPr lang="en-US" dirty="0"/>
              <a:t>--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2743200"/>
            <a:ext cx="24384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Here's the data definition again</a:t>
            </a:r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here's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1022</Words>
  <Application>Microsoft Office PowerPoint</Application>
  <PresentationFormat>On-screen Show (4:3)</PresentationFormat>
  <Paragraphs>161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Courier New</vt:lpstr>
      <vt:lpstr>Helvetica Neue</vt:lpstr>
      <vt:lpstr>1_Office Theme</vt:lpstr>
      <vt:lpstr>Halting Functions for Tree-Like Structures</vt:lpstr>
      <vt:lpstr>Learning Outcomes</vt:lpstr>
      <vt:lpstr>Let's review halting measures for list functions</vt:lpstr>
      <vt:lpstr>Review: Template for List data</vt:lpstr>
      <vt:lpstr>Review: Halting Measure</vt:lpstr>
      <vt:lpstr>Another picture: the call graph</vt:lpstr>
      <vt:lpstr>Now let's do it again for SoS and LoSS</vt:lpstr>
      <vt:lpstr>This is mutual recursion</vt:lpstr>
      <vt:lpstr>And here's the template</vt:lpstr>
      <vt:lpstr>This is mutual recursion</vt:lpstr>
      <vt:lpstr>What's a good halting measure for this pair of functions?</vt:lpstr>
      <vt:lpstr>Let's draw the call graph in more detail</vt:lpstr>
      <vt:lpstr>Where does the halting measure decrease?</vt:lpstr>
      <vt:lpstr>Refined Definition of a Halting Measure</vt:lpstr>
      <vt:lpstr>A more subtle example Descendant Trees</vt:lpstr>
      <vt:lpstr>What's a good way to measure the size of one of these?</vt:lpstr>
      <vt:lpstr>Example of a pair of functions on this data definition</vt:lpstr>
      <vt:lpstr>The call graph for this pair of functions</vt:lpstr>
      <vt:lpstr>The halting measure decreases on both arrows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69</cp:revision>
  <dcterms:created xsi:type="dcterms:W3CDTF">2012-09-27T03:54:02Z</dcterms:created>
  <dcterms:modified xsi:type="dcterms:W3CDTF">2016-09-26T18:12:55Z</dcterms:modified>
</cp:coreProperties>
</file>