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78" r:id="rId18"/>
    <p:sldId id="276" r:id="rId19"/>
    <p:sldId id="277" r:id="rId20"/>
    <p:sldId id="280" r:id="rId21"/>
    <p:sldId id="282" r:id="rId22"/>
    <p:sldId id="281" r:id="rId23"/>
    <p:sldId id="269" r:id="rId24"/>
    <p:sldId id="270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 autoAdjust="0"/>
    <p:restoredTop sz="97059" autoAdjust="0"/>
  </p:normalViewPr>
  <p:slideViewPr>
    <p:cSldViewPr>
      <p:cViewPr varScale="1">
        <p:scale>
          <a:sx n="122" d="100"/>
          <a:sy n="122" d="100"/>
        </p:scale>
        <p:origin x="114" y="228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Week 2, Lesson 1: "How to Design Universe Programs".</a:t>
            </a:r>
          </a:p>
          <a:p>
            <a:endParaRPr lang="en-US" dirty="0"/>
          </a:p>
          <a:p>
            <a:r>
              <a:rPr lang="en-US" dirty="0"/>
              <a:t>In this lesson, you will learn the</a:t>
            </a:r>
            <a:r>
              <a:rPr lang="en-US" baseline="0" dirty="0"/>
              <a:t> steps in designing universe programs.  You will learn how to decide what data goes into the state of a world, and what does not.</a:t>
            </a:r>
          </a:p>
          <a:p>
            <a:endParaRPr lang="en-US" baseline="0" dirty="0"/>
          </a:p>
          <a:p>
            <a:r>
              <a:rPr lang="en-US" baseline="0" dirty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Draggable</a:t>
            </a:r>
            <a:r>
              <a:rPr lang="en-US" dirty="0"/>
              <a:t>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3.4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template!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world has some cats in it, then your world function will just call a cat function on each cat.</a:t>
            </a:r>
          </a:p>
          <a:p>
            <a:r>
              <a:rPr lang="en-US" dirty="0"/>
              <a:t>The structure of your program will follow the structure of your data definitions.</a:t>
            </a:r>
          </a:p>
          <a:p>
            <a:r>
              <a:rPr lang="en-US" dirty="0"/>
              <a:t>Let's watch this at work:</a:t>
            </a:r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the world that should follow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false)))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(world-cat1 w) </a:t>
            </a:r>
            <a:r>
              <a:rPr lang="en-US" dirty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the state of the given cat after a tick in an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world.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EXAMPLES: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unselected-cat-at-20) = unselected-cat-at-28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Cat on c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function definition on next slide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(if (cat-selected?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(+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CATSPEED)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(cat-selected? c))))</a:t>
            </a: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world-to-scene follows the same pattern:  the world consists of two cats, so we call two cat functions.</a:t>
            </a:r>
          </a:p>
          <a:p>
            <a:r>
              <a:rPr lang="en-US" dirty="0"/>
              <a:t>Both cats have to appear in the same scene, so we will have to be a little clever about our cat function.</a:t>
            </a:r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Scene that portrays the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given world.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>
                <a:solidFill>
                  <a:schemeClr val="tx1"/>
                </a:solidFill>
              </a:rPr>
              <a:t>wishlist</a:t>
            </a:r>
            <a:r>
              <a:rPr lang="en-US" dirty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the given cat painted on 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 : Use template for Cat on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look again at the structure of our program.</a:t>
            </a:r>
          </a:p>
          <a:p>
            <a:r>
              <a:rPr lang="en-US" dirty="0"/>
              <a:t>If we draw the call graph of our program (showing which functions call which), we can see that the call graph mirrors the structure of the data</a:t>
            </a:r>
          </a:p>
          <a:p>
            <a:r>
              <a:rPr lang="en-US" dirty="0"/>
              <a:t>The world contains two cats, so world-after-tick calls cat-after-tick (twice).</a:t>
            </a:r>
          </a:p>
          <a:p>
            <a:r>
              <a:rPr lang="en-US" dirty="0"/>
              <a:t>Let' draw some pictures: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768052"/>
            <a:ext cx="1600200" cy="1546648"/>
            <a:chOff x="4114800" y="1729952"/>
            <a:chExt cx="1600200" cy="1546648"/>
          </a:xfrm>
        </p:grpSpPr>
        <p:sp>
          <p:nvSpPr>
            <p:cNvPr id="13" name="Rectangle 1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3036" y="1768052"/>
            <a:ext cx="1600200" cy="1546648"/>
            <a:chOff x="4114800" y="1729952"/>
            <a:chExt cx="1600200" cy="1546648"/>
          </a:xfrm>
        </p:grpSpPr>
        <p:sp>
          <p:nvSpPr>
            <p:cNvPr id="23" name="Rectangle 2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world-to-scene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place-cat</a:t>
              </a:r>
            </a:p>
          </p:txBody>
        </p:sp>
        <p:cxnSp>
          <p:nvCxnSpPr>
            <p:cNvPr id="25" name="Straight Arrow Connector 24"/>
            <p:cNvCxnSpPr>
              <a:stCxn id="23" idx="2"/>
              <a:endCxn id="24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77073" y="1768052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4462" y="3867235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8798" y="3867236"/>
            <a:ext cx="15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Graphs</a:t>
            </a:r>
          </a:p>
        </p:txBody>
      </p:sp>
    </p:spTree>
    <p:extLst>
      <p:ext uri="{BB962C8B-B14F-4D97-AF65-F5344CB8AC3E}">
        <p14:creationId xmlns:p14="http://schemas.microsoft.com/office/powerpoint/2010/main" val="29823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81600" y="1783504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52424" y="3469648"/>
            <a:ext cx="3324226" cy="2008277"/>
            <a:chOff x="733425" y="4852057"/>
            <a:chExt cx="3324226" cy="2217653"/>
          </a:xfrm>
        </p:grpSpPr>
        <p:sp>
          <p:nvSpPr>
            <p:cNvPr id="30" name="Rectangle 29"/>
            <p:cNvSpPr/>
            <p:nvPr/>
          </p:nvSpPr>
          <p:spPr>
            <a:xfrm>
              <a:off x="1457325" y="485205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Mouse Event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425" y="5861214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“button-down”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313" y="631157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“button-up”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3201" y="676193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“drag”</a:t>
              </a:r>
            </a:p>
          </p:txBody>
        </p:sp>
        <p:cxnSp>
          <p:nvCxnSpPr>
            <p:cNvPr id="9" name="Straight Arrow Connector 8"/>
            <p:cNvCxnSpPr>
              <a:stCxn id="5" idx="0"/>
              <a:endCxn id="30" idx="2"/>
            </p:cNvCxnSpPr>
            <p:nvPr/>
          </p:nvCxnSpPr>
          <p:spPr>
            <a:xfrm flipV="1">
              <a:off x="1390650" y="5385457"/>
              <a:ext cx="866775" cy="47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1" idx="0"/>
              <a:endCxn id="30" idx="2"/>
            </p:cNvCxnSpPr>
            <p:nvPr/>
          </p:nvCxnSpPr>
          <p:spPr>
            <a:xfrm flipH="1" flipV="1">
              <a:off x="2257425" y="5385457"/>
              <a:ext cx="138113" cy="92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2" idx="0"/>
              <a:endCxn id="30" idx="2"/>
            </p:cNvCxnSpPr>
            <p:nvPr/>
          </p:nvCxnSpPr>
          <p:spPr>
            <a:xfrm flipH="1" flipV="1">
              <a:off x="2257425" y="5385457"/>
              <a:ext cx="1143001" cy="137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395662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cat-after-button-down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cat-after-button-up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67538" y="380007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cat-after-drag</a:t>
            </a:r>
          </a:p>
        </p:txBody>
      </p:sp>
      <p:cxnSp>
        <p:nvCxnSpPr>
          <p:cNvPr id="19" name="Straight Arrow Connector 18"/>
          <p:cNvCxnSpPr>
            <a:stCxn id="28" idx="2"/>
            <a:endCxn id="33" idx="0"/>
          </p:cNvCxnSpPr>
          <p:nvPr/>
        </p:nvCxnSpPr>
        <p:spPr>
          <a:xfrm flipH="1">
            <a:off x="4195762" y="3330152"/>
            <a:ext cx="1785938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4" idx="0"/>
          </p:cNvCxnSpPr>
          <p:nvPr/>
        </p:nvCxnSpPr>
        <p:spPr>
          <a:xfrm>
            <a:off x="5981700" y="3330152"/>
            <a:ext cx="0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35" idx="0"/>
          </p:cNvCxnSpPr>
          <p:nvPr/>
        </p:nvCxnSpPr>
        <p:spPr>
          <a:xfrm>
            <a:off x="5981700" y="3330152"/>
            <a:ext cx="1785938" cy="46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45697" y="470926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9175" y="6214601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18" name="Arc 17"/>
          <p:cNvSpPr/>
          <p:nvPr/>
        </p:nvSpPr>
        <p:spPr>
          <a:xfrm rot="7655387">
            <a:off x="1684377" y="3814761"/>
            <a:ext cx="304800" cy="320252"/>
          </a:xfrm>
          <a:prstGeom prst="arc">
            <a:avLst>
              <a:gd name="adj1" fmla="val 15293596"/>
              <a:gd name="adj2" fmla="val 1378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7851929">
            <a:off x="5451106" y="265435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8131" y="5693863"/>
            <a:ext cx="1981200" cy="4526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arcs indicate an "or" relationship</a:t>
            </a:r>
          </a:p>
        </p:txBody>
      </p:sp>
      <p:sp>
        <p:nvSpPr>
          <p:cNvPr id="25" name="Freeform 24"/>
          <p:cNvSpPr/>
          <p:nvPr/>
        </p:nvSpPr>
        <p:spPr>
          <a:xfrm>
            <a:off x="2297526" y="4157062"/>
            <a:ext cx="2727832" cy="1536807"/>
          </a:xfrm>
          <a:custGeom>
            <a:avLst/>
            <a:gdLst>
              <a:gd name="connsiteX0" fmla="*/ 2727832 w 2727832"/>
              <a:gd name="connsiteY0" fmla="*/ 1536807 h 1536807"/>
              <a:gd name="connsiteX1" fmla="*/ 1859536 w 2727832"/>
              <a:gd name="connsiteY1" fmla="*/ 676195 h 1536807"/>
              <a:gd name="connsiteX2" fmla="*/ 1091133 w 2727832"/>
              <a:gd name="connsiteY2" fmla="*/ 791456 h 1536807"/>
              <a:gd name="connsiteX3" fmla="*/ 0 w 2727832"/>
              <a:gd name="connsiteY3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832" h="1536807">
                <a:moveTo>
                  <a:pt x="2727832" y="1536807"/>
                </a:moveTo>
                <a:cubicBezTo>
                  <a:pt x="2430075" y="1168613"/>
                  <a:pt x="2132319" y="800420"/>
                  <a:pt x="1859536" y="676195"/>
                </a:cubicBezTo>
                <a:cubicBezTo>
                  <a:pt x="1586753" y="551970"/>
                  <a:pt x="1401056" y="904155"/>
                  <a:pt x="1091133" y="791456"/>
                </a:cubicBezTo>
                <a:cubicBezTo>
                  <a:pt x="781210" y="678757"/>
                  <a:pt x="390605" y="339378"/>
                  <a:pt x="0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025358" y="3565392"/>
            <a:ext cx="560934" cy="2128477"/>
          </a:xfrm>
          <a:custGeom>
            <a:avLst/>
            <a:gdLst>
              <a:gd name="connsiteX0" fmla="*/ 0 w 560934"/>
              <a:gd name="connsiteY0" fmla="*/ 2128477 h 2128477"/>
              <a:gd name="connsiteX1" fmla="*/ 46104 w 560934"/>
              <a:gd name="connsiteY1" fmla="*/ 806823 h 2128477"/>
              <a:gd name="connsiteX2" fmla="*/ 69156 w 560934"/>
              <a:gd name="connsiteY2" fmla="*/ 145996 h 2128477"/>
              <a:gd name="connsiteX3" fmla="*/ 560934 w 560934"/>
              <a:gd name="connsiteY3" fmla="*/ 0 h 212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934" h="2128477">
                <a:moveTo>
                  <a:pt x="0" y="2128477"/>
                </a:moveTo>
                <a:lnTo>
                  <a:pt x="46104" y="806823"/>
                </a:lnTo>
                <a:cubicBezTo>
                  <a:pt x="57630" y="476410"/>
                  <a:pt x="-16649" y="280466"/>
                  <a:pt x="69156" y="145996"/>
                </a:cubicBezTo>
                <a:cubicBezTo>
                  <a:pt x="154961" y="11526"/>
                  <a:pt x="357947" y="5763"/>
                  <a:pt x="560934" y="0"/>
                </a:cubicBezTo>
              </a:path>
            </a:pathLst>
          </a:custGeom>
          <a:noFill/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and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templates to 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there were more things in the world?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3944848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1897" y="3944847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6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our problem, the components of the new cat were all "one-liners"</a:t>
            </a:r>
          </a:p>
          <a:p>
            <a:r>
              <a:rPr lang="en-US" dirty="0"/>
              <a:t>If the motion of the cat were more complicated, you might need to do some complicated computation to determine the next </a:t>
            </a:r>
            <a:r>
              <a:rPr lang="en-US" dirty="0" err="1"/>
              <a:t>x,y</a:t>
            </a:r>
            <a:r>
              <a:rPr lang="en-US" dirty="0"/>
              <a:t> position and next </a:t>
            </a:r>
            <a:r>
              <a:rPr lang="en-US" dirty="0" err="1"/>
              <a:t>x,y</a:t>
            </a:r>
            <a:r>
              <a:rPr lang="en-US" dirty="0"/>
              <a:t> velocities of the cat.</a:t>
            </a:r>
          </a:p>
          <a:p>
            <a:r>
              <a:rPr lang="en-US" dirty="0"/>
              <a:t>You'd turn some or all of these into help functions.</a:t>
            </a:r>
          </a:p>
          <a:p>
            <a:r>
              <a:rPr lang="en-US" dirty="0"/>
              <a:t>This still </a:t>
            </a:r>
            <a:r>
              <a:rPr lang="en-US" dirty="0" err="1"/>
              <a:t>still</a:t>
            </a:r>
            <a:r>
              <a:rPr lang="en-US" dirty="0"/>
              <a:t> winds up following the structure of the data: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5562600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1067" y="365621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2950" y="3830172"/>
            <a:ext cx="1028700" cy="12752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selected?</a:t>
            </a:r>
          </a:p>
        </p:txBody>
      </p:sp>
      <p:cxnSp>
        <p:nvCxnSpPr>
          <p:cNvPr id="6" name="Straight Arrow Connector 5"/>
          <p:cNvCxnSpPr>
            <a:stCxn id="18" idx="0"/>
            <a:endCxn id="8" idx="2"/>
          </p:cNvCxnSpPr>
          <p:nvPr/>
        </p:nvCxnSpPr>
        <p:spPr>
          <a:xfrm flipV="1">
            <a:off x="1257300" y="3429000"/>
            <a:ext cx="0" cy="4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84229" y="3645594"/>
            <a:ext cx="3547142" cy="3112347"/>
            <a:chOff x="3657600" y="3644995"/>
            <a:chExt cx="3547142" cy="3112347"/>
          </a:xfrm>
        </p:grpSpPr>
        <p:sp>
          <p:nvSpPr>
            <p:cNvPr id="21" name="Rectangle 20"/>
            <p:cNvSpPr/>
            <p:nvPr/>
          </p:nvSpPr>
          <p:spPr>
            <a:xfrm>
              <a:off x="3657600" y="364499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31072" y="493446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17808" y="557920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04542" y="622394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cat-selected?-after-tick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44336" y="428973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</p:grpSp>
      <p:cxnSp>
        <p:nvCxnSpPr>
          <p:cNvPr id="14" name="Straight Arrow Connector 13"/>
          <p:cNvCxnSpPr>
            <a:stCxn id="36" idx="2"/>
            <a:endCxn id="21" idx="0"/>
          </p:cNvCxnSpPr>
          <p:nvPr/>
        </p:nvCxnSpPr>
        <p:spPr>
          <a:xfrm flipH="1">
            <a:off x="4284329" y="3432503"/>
            <a:ext cx="859171" cy="2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2"/>
            <a:endCxn id="25" idx="0"/>
          </p:cNvCxnSpPr>
          <p:nvPr/>
        </p:nvCxnSpPr>
        <p:spPr>
          <a:xfrm flipH="1">
            <a:off x="4771065" y="3432503"/>
            <a:ext cx="372435" cy="85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2"/>
            <a:endCxn id="22" idx="0"/>
          </p:cNvCxnSpPr>
          <p:nvPr/>
        </p:nvCxnSpPr>
        <p:spPr>
          <a:xfrm>
            <a:off x="5143500" y="3432503"/>
            <a:ext cx="114301" cy="150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2"/>
            <a:endCxn id="23" idx="0"/>
          </p:cNvCxnSpPr>
          <p:nvPr/>
        </p:nvCxnSpPr>
        <p:spPr>
          <a:xfrm>
            <a:off x="5143500" y="3432503"/>
            <a:ext cx="601037" cy="214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2"/>
            <a:endCxn id="24" idx="0"/>
          </p:cNvCxnSpPr>
          <p:nvPr/>
        </p:nvCxnSpPr>
        <p:spPr>
          <a:xfrm>
            <a:off x="5143500" y="3432503"/>
            <a:ext cx="1087771" cy="27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4290331"/>
            <a:ext cx="2133600" cy="117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may not need all of these help functions if some of the components of the cat after the tick are one-liners.</a:t>
            </a:r>
          </a:p>
        </p:txBody>
      </p:sp>
    </p:spTree>
    <p:extLst>
      <p:ext uri="{BB962C8B-B14F-4D97-AF65-F5344CB8AC3E}">
        <p14:creationId xmlns:p14="http://schemas.microsoft.com/office/powerpoint/2010/main" val="254690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had the opportunity to</a:t>
            </a:r>
          </a:p>
          <a:p>
            <a:pPr lvl="1" fontAlgn="base"/>
            <a:r>
              <a:rPr lang="en-US" dirty="0"/>
              <a:t>Build a more complex world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the structure of the data to guide the development of programs incorporating multiple data definitions ("the structure of the program follows the structure of the data").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two-</a:t>
            </a:r>
            <a:r>
              <a:rPr lang="en-US" dirty="0" err="1"/>
              <a:t>draggable</a:t>
            </a:r>
            <a:r>
              <a:rPr lang="en-US" dirty="0"/>
              <a:t>-</a:t>
            </a:r>
            <a:r>
              <a:rPr lang="en-US" dirty="0" err="1"/>
              <a:t>cats.rkt</a:t>
            </a:r>
            <a:r>
              <a:rPr lang="en-US" dirty="0"/>
              <a:t> and study the code (including the tests!)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</a:t>
            </a:r>
            <a:r>
              <a:rPr lang="en-US" dirty="0" err="1"/>
              <a:t>draggable</a:t>
            </a:r>
            <a:r>
              <a:rPr lang="en-US" dirty="0"/>
              <a:t>-cat, except:</a:t>
            </a:r>
          </a:p>
          <a:p>
            <a:r>
              <a:rPr lang="en-US" dirty="0"/>
              <a:t>We have 2 cats in the scene</a:t>
            </a:r>
          </a:p>
          <a:p>
            <a:r>
              <a:rPr lang="en-US" dirty="0"/>
              <a:t>Each cat can be individually selected, as in </a:t>
            </a:r>
            <a:r>
              <a:rPr lang="en-US" dirty="0" err="1"/>
              <a:t>draggable</a:t>
            </a:r>
            <a:r>
              <a:rPr lang="en-US" dirty="0"/>
              <a:t>-cat</a:t>
            </a:r>
          </a:p>
          <a:p>
            <a:r>
              <a:rPr lang="en-US" dirty="0"/>
              <a:t>Space pauses or </a:t>
            </a:r>
            <a:r>
              <a:rPr lang="en-US" dirty="0" err="1"/>
              <a:t>unpauses</a:t>
            </a:r>
            <a:r>
              <a:rPr lang="en-US" dirty="0"/>
              <a:t> the entire animation</a:t>
            </a:r>
          </a:p>
          <a:p>
            <a:r>
              <a:rPr lang="en-US" dirty="0"/>
              <a:t>Demo: two-</a:t>
            </a:r>
            <a:r>
              <a:rPr lang="en-US" dirty="0" err="1"/>
              <a:t>draggable</a:t>
            </a:r>
            <a:r>
              <a:rPr lang="en-US" dirty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</a:t>
            </a:r>
            <a:r>
              <a:rPr lang="en-US" dirty="0" err="1"/>
              <a:t>draggable</a:t>
            </a:r>
            <a:r>
              <a:rPr lang="en-US" dirty="0"/>
              <a:t>-cats: demo</a:t>
            </a:r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890713"/>
            <a:ext cx="701040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I've added a bunch of tests since this video was made.  Study them!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has two cats and a paused?</a:t>
            </a:r>
          </a:p>
          <a:p>
            <a:pPr lvl="1"/>
            <a:r>
              <a:rPr lang="en-US" dirty="0"/>
              <a:t>it is the whole world that is paused or not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world (cat1 cat2 paused?))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a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 and cat2 are the two cats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describes whether or not the world ;; is paused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(... (world-cat1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(world-cat2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cat has x-</a:t>
            </a:r>
            <a:r>
              <a:rPr lang="en-US" dirty="0" err="1"/>
              <a:t>pos</a:t>
            </a:r>
            <a:r>
              <a:rPr lang="en-US" dirty="0"/>
              <a:t>, y-</a:t>
            </a:r>
            <a:r>
              <a:rPr lang="en-US" dirty="0" err="1"/>
              <a:t>pos</a:t>
            </a:r>
            <a:r>
              <a:rPr lang="en-US" dirty="0"/>
              <a:t>, and selected?</a:t>
            </a:r>
          </a:p>
          <a:p>
            <a:r>
              <a:rPr lang="en-US" dirty="0"/>
              <a:t>What about paused?</a:t>
            </a:r>
          </a:p>
          <a:p>
            <a:pPr lvl="1"/>
            <a:r>
              <a:rPr lang="en-US" dirty="0"/>
              <a:t>cats aren't individually paused</a:t>
            </a:r>
          </a:p>
          <a:p>
            <a:pPr lvl="1"/>
            <a:r>
              <a:rPr lang="en-US" dirty="0"/>
              <a:t>it's the whole thing that is paused or not.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a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(make-cat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describes whether or not the cat is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     (cat-selected?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value of the information should be represented by some value of the data</a:t>
            </a:r>
          </a:p>
          <a:p>
            <a:pPr lvl="1"/>
            <a:r>
              <a:rPr lang="en-US" dirty="0"/>
              <a:t>otherwise, we lose immediately!</a:t>
            </a:r>
          </a:p>
          <a:p>
            <a:r>
              <a:rPr lang="en-US" dirty="0"/>
              <a:t>Every value of the data should represent some value of the information</a:t>
            </a:r>
          </a:p>
          <a:p>
            <a:pPr lvl="1"/>
            <a:r>
              <a:rPr lang="en-US" dirty="0"/>
              <a:t>no meaningless or nonsensical combinations</a:t>
            </a:r>
          </a:p>
          <a:p>
            <a:pPr lvl="1"/>
            <a:r>
              <a:rPr lang="en-US" dirty="0"/>
              <a:t>if each cat had a paused? field, then what does it mean for one cat to be paused and the other not?</a:t>
            </a:r>
          </a:p>
          <a:p>
            <a:pPr lvl="1"/>
            <a:r>
              <a:rPr lang="en-US" dirty="0"/>
              <a:t>Is it possible for one cat to be paused and the other not?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1331</Words>
  <Application>Microsoft Office PowerPoint</Application>
  <PresentationFormat>On-screen Show (4:3)</PresentationFormat>
  <Paragraphs>215</Paragraphs>
  <Slides>24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Two Draggable Cats</vt:lpstr>
      <vt:lpstr>Introduction and Learning Objectives</vt:lpstr>
      <vt:lpstr>Requirements</vt:lpstr>
      <vt:lpstr>two-draggable-cats: demo</vt:lpstr>
      <vt:lpstr>Information Analysis</vt:lpstr>
      <vt:lpstr>Data Definitions: World</vt:lpstr>
      <vt:lpstr>Information Analysis</vt:lpstr>
      <vt:lpstr>Data Definitions: Cat</vt:lpstr>
      <vt:lpstr>Data Design Principles</vt:lpstr>
      <vt:lpstr>Follow the template!</vt:lpstr>
      <vt:lpstr>world-after-tick</vt:lpstr>
      <vt:lpstr>cat-after-tick</vt:lpstr>
      <vt:lpstr>cat-after-tick definition</vt:lpstr>
      <vt:lpstr>world-to-scene</vt:lpstr>
      <vt:lpstr>world-to-scene</vt:lpstr>
      <vt:lpstr>place-cat</vt:lpstr>
      <vt:lpstr>The Structure of the Program Follows the Structure of the Data (1)</vt:lpstr>
      <vt:lpstr>The Structure of the Program Follows the Structure of the Data (2)</vt:lpstr>
      <vt:lpstr>The Structure of the Program Follows the Structure of the Data (3)</vt:lpstr>
      <vt:lpstr>What if there were more things in the world?</vt:lpstr>
      <vt:lpstr>What if the motion of the cat were more complicated?</vt:lpstr>
      <vt:lpstr>What if the motion of the cat were more complicated?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63</cp:revision>
  <dcterms:created xsi:type="dcterms:W3CDTF">2010-06-24T16:22:15Z</dcterms:created>
  <dcterms:modified xsi:type="dcterms:W3CDTF">2016-10-14T17:25:20Z</dcterms:modified>
</cp:coreProperties>
</file>