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678" autoAdjust="0"/>
  </p:normalViewPr>
  <p:slideViewPr>
    <p:cSldViewPr>
      <p:cViewPr varScale="1">
        <p:scale>
          <a:sx n="41" d="100"/>
          <a:sy n="41" d="100"/>
        </p:scale>
        <p:origin x="669" y="30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a </a:t>
            </a:r>
            <a:r>
              <a:rPr lang="en-US" sz="1800" b="1" dirty="0" err="1">
                <a:latin typeface="Consolas" panose="020B0609020204030204" pitchFamily="49" charset="0"/>
              </a:rPr>
              <a:t>ListOfDefinition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655933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(name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body))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A Definition is a (make-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ListOfVariable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b="1" dirty="0">
                <a:latin typeface="Consolas" panose="020B0609020204030204" pitchFamily="49" charset="0"/>
              </a:rPr>
              <a:t>;; name is the name of the function being defined</a:t>
            </a:r>
          </a:p>
          <a:p>
            <a:r>
              <a:rPr lang="en-US" b="1" dirty="0">
                <a:latin typeface="Consolas" panose="020B0609020204030204" pitchFamily="49" charset="0"/>
              </a:rPr>
              <a:t>;;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b="1" dirty="0">
                <a:latin typeface="Consolas" panose="020B0609020204030204" pitchFamily="49" charset="0"/>
              </a:rPr>
              <a:t>;; body is the body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;; An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 is one of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INTERPRETATION;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v)    represents a use of the variable v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f (list e1 ... </a:t>
            </a:r>
            <a:r>
              <a:rPr lang="en-US" b="1" dirty="0" err="1">
                <a:latin typeface="Consolas" panose="020B0609020204030204" pitchFamily="49" charset="0"/>
              </a:rPr>
              <a:t>en</a:t>
            </a:r>
            <a:r>
              <a:rPr lang="en-US" b="1" dirty="0">
                <a:latin typeface="Consolas" panose="020B0609020204030204" pitchFamily="49" charset="0"/>
              </a:rPr>
              <a:t>))  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represents a call to the function named 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with arguments e1,..,en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pgm-fn</a:t>
            </a:r>
            <a:r>
              <a:rPr lang="en-US" dirty="0"/>
              <a:t> : Program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pgm-fn</a:t>
            </a:r>
            <a:r>
              <a:rPr lang="en-US" dirty="0"/>
              <a:t> p)</a:t>
            </a:r>
          </a:p>
          <a:p>
            <a:r>
              <a:rPr lang="en-US" dirty="0"/>
              <a:t>  (</a:t>
            </a:r>
            <a:r>
              <a:rPr lang="en-US" dirty="0" err="1"/>
              <a:t>lodef-fn</a:t>
            </a:r>
            <a:r>
              <a:rPr lang="en-US" dirty="0"/>
              <a:t> p))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def-fn</a:t>
            </a:r>
            <a:r>
              <a:rPr lang="en-US" dirty="0"/>
              <a:t> : Definition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def-fn</a:t>
            </a:r>
            <a:r>
              <a:rPr lang="en-US" dirty="0"/>
              <a:t> d)</a:t>
            </a:r>
          </a:p>
          <a:p>
            <a:r>
              <a:rPr lang="en-US" dirty="0"/>
              <a:t>  (... (</a:t>
            </a:r>
            <a:r>
              <a:rPr lang="en-US" dirty="0" err="1"/>
              <a:t>def</a:t>
            </a:r>
            <a:r>
              <a:rPr lang="en-US" dirty="0"/>
              <a:t>-name d) (</a:t>
            </a:r>
            <a:r>
              <a:rPr lang="en-US" dirty="0" err="1"/>
              <a:t>def-args</a:t>
            </a:r>
            <a:r>
              <a:rPr lang="en-US" dirty="0"/>
              <a:t> d) (</a:t>
            </a:r>
            <a:r>
              <a:rPr lang="en-US" dirty="0" err="1"/>
              <a:t>def</a:t>
            </a:r>
            <a:r>
              <a:rPr lang="en-US" dirty="0"/>
              <a:t>-body d)))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exp-fn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exp-fn</a:t>
            </a:r>
            <a:r>
              <a:rPr lang="en-US" dirty="0"/>
              <a:t> e)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(... (</a:t>
            </a:r>
            <a:r>
              <a:rPr lang="en-US" dirty="0" err="1"/>
              <a:t>varexp</a:t>
            </a:r>
            <a:r>
              <a:rPr lang="en-US" dirty="0"/>
              <a:t>-name e))]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 (... (</a:t>
            </a:r>
            <a:r>
              <a:rPr lang="en-US" dirty="0" err="1"/>
              <a:t>appexp-fn</a:t>
            </a:r>
            <a:r>
              <a:rPr lang="en-US" dirty="0"/>
              <a:t> e) (</a:t>
            </a:r>
            <a:r>
              <a:rPr lang="en-US" dirty="0" err="1"/>
              <a:t>loexp-fn</a:t>
            </a:r>
            <a:r>
              <a:rPr lang="en-US" dirty="0"/>
              <a:t>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  <a:p>
            <a:endParaRPr lang="en-US" dirty="0"/>
          </a:p>
          <a:p>
            <a:r>
              <a:rPr lang="en-US" dirty="0"/>
              <a:t>;; We omit the </a:t>
            </a:r>
            <a:r>
              <a:rPr lang="en-US" dirty="0" err="1"/>
              <a:t>ListOf</a:t>
            </a:r>
            <a:r>
              <a:rPr lang="en-US" dirty="0"/>
              <a:t>-* templates because they are standard and you should know</a:t>
            </a:r>
          </a:p>
          <a:p>
            <a:r>
              <a:rPr lang="en-US" dirty="0"/>
              <a:t>;; them by heart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3487" y="1678017"/>
            <a:ext cx="3433313" cy="11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is actually a comment.  This is handy for templates.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1981200"/>
            <a:ext cx="434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in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/>
              <a:t>EXAMPLE:</a:t>
            </a:r>
          </a:p>
          <a:p>
            <a:r>
              <a:rPr lang="en-US" dirty="0" err="1"/>
              <a:t>def</a:t>
            </a:r>
            <a:r>
              <a:rPr lang="en-US" dirty="0"/>
              <a:t> f1(x):f1(x)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x,y</a:t>
            </a:r>
            <a:r>
              <a:rPr lang="en-US" dirty="0"/>
              <a:t>):f1(y)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x,y,z</a:t>
            </a:r>
            <a:r>
              <a:rPr lang="en-US" dirty="0"/>
              <a:t>):f1(f2(</a:t>
            </a:r>
            <a:r>
              <a:rPr lang="en-US" dirty="0" err="1"/>
              <a:t>z,y</a:t>
            </a:r>
            <a:r>
              <a:rPr lang="en-US" dirty="0"/>
              <a:t>),z)</a:t>
            </a:r>
          </a:p>
          <a:p>
            <a:r>
              <a:rPr lang="en-US" b="0" dirty="0"/>
              <a:t>is represented by</a:t>
            </a:r>
          </a:p>
          <a:p>
            <a:r>
              <a:rPr lang="en-US" dirty="0"/>
              <a:t>(list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'f1 (list 'x) 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'x))))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'f2 (list 'x 'y)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'y))))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'f3 (list 'x 'y 'z)</a:t>
            </a:r>
          </a:p>
          <a:p>
            <a:r>
              <a:rPr lang="en-US" dirty="0"/>
              <a:t> 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appexp</a:t>
            </a:r>
            <a:r>
              <a:rPr lang="en-US" dirty="0"/>
              <a:t> 'f2</a:t>
            </a:r>
          </a:p>
          <a:p>
            <a:r>
              <a:rPr lang="en-US" dirty="0"/>
              <a:t>                                             (list (make-</a:t>
            </a:r>
            <a:r>
              <a:rPr lang="en-US" dirty="0" err="1"/>
              <a:t>varexp</a:t>
            </a:r>
            <a:r>
              <a:rPr lang="en-US" dirty="0"/>
              <a:t> 'z)</a:t>
            </a:r>
          </a:p>
          <a:p>
            <a:r>
              <a:rPr lang="en-US" dirty="0"/>
              <a:t>                                                   (make-</a:t>
            </a:r>
            <a:r>
              <a:rPr lang="en-US" dirty="0" err="1"/>
              <a:t>varexp</a:t>
            </a:r>
            <a:r>
              <a:rPr lang="en-US" dirty="0"/>
              <a:t> 'y)))</a:t>
            </a:r>
          </a:p>
          <a:p>
            <a:r>
              <a:rPr lang="en-US" dirty="0"/>
              <a:t>                                       (make-</a:t>
            </a:r>
            <a:r>
              <a:rPr lang="en-US" dirty="0" err="1"/>
              <a:t>varexp</a:t>
            </a:r>
            <a:r>
              <a:rPr lang="en-US" dirty="0"/>
              <a:t> 'z)))))))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3886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</a:t>
            </a:r>
            <a:r>
              <a:rPr lang="en-US" dirty="0" err="1">
                <a:solidFill>
                  <a:schemeClr val="tx1"/>
                </a:solidFill>
              </a:rPr>
              <a:t>GarterSnake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We'll need to recur on the list structure of programs.  When we</a:t>
            </a:r>
          </a:p>
          <a:p>
            <a:r>
              <a:rPr lang="en-US" dirty="0"/>
              <a:t>;; analyze a definition, what information do we need to carry forward?</a:t>
            </a:r>
          </a:p>
          <a:p>
            <a:r>
              <a:rPr lang="en-US" dirty="0"/>
              <a:t>;; Let's look at an example.  We'll annotate each definition with a</a:t>
            </a:r>
          </a:p>
          <a:p>
            <a:r>
              <a:rPr lang="en-US" dirty="0"/>
              <a:t>;; list of the variables available in its body. </a:t>
            </a:r>
          </a:p>
          <a:p>
            <a:endParaRPr lang="en-US" dirty="0"/>
          </a:p>
          <a:p>
            <a:r>
              <a:rPr lang="en-US" dirty="0"/>
              <a:t>#|</a:t>
            </a:r>
          </a:p>
          <a:p>
            <a:r>
              <a:rPr lang="en-US" dirty="0" err="1"/>
              <a:t>def</a:t>
            </a:r>
            <a:r>
              <a:rPr lang="en-US" dirty="0"/>
              <a:t> f1(x):f1(x)          ; f1 and x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u,y</a:t>
            </a:r>
            <a:r>
              <a:rPr lang="en-US" dirty="0"/>
              <a:t>):f1(y)        ; f1, f2, u, and y,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x,z</a:t>
            </a:r>
            <a:r>
              <a:rPr lang="en-US" dirty="0"/>
              <a:t>):f1(f2(z,f1)) ; f1, f2, f3, x, and z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f4(</a:t>
            </a:r>
            <a:r>
              <a:rPr lang="en-US" dirty="0" err="1"/>
              <a:t>x,z</a:t>
            </a:r>
            <a:r>
              <a:rPr lang="en-US" dirty="0"/>
              <a:t>):x(</a:t>
            </a:r>
            <a:r>
              <a:rPr lang="en-US" dirty="0" err="1"/>
              <a:t>z,z</a:t>
            </a:r>
            <a:r>
              <a:rPr lang="en-US" dirty="0"/>
              <a:t>)       ; f1, f2, f3, f4, x, and z are available in the body.</a:t>
            </a:r>
          </a:p>
          <a:p>
            <a:r>
              <a:rPr lang="en-US" dirty="0"/>
              <a:t>|#</a:t>
            </a:r>
          </a:p>
          <a:p>
            <a:endParaRPr lang="en-US" dirty="0"/>
          </a:p>
          <a:p>
            <a:r>
              <a:rPr lang="en-US" dirty="0"/>
              <a:t>;; In each case, the variables available in the body are the names of</a:t>
            </a:r>
          </a:p>
          <a:p>
            <a:r>
              <a:rPr lang="en-US" dirty="0"/>
              <a:t>;; the functions defined _before_ the current function, plus the names</a:t>
            </a:r>
          </a:p>
          <a:p>
            <a:r>
              <a:rPr lang="en-US" dirty="0"/>
              <a:t>;; of the current function and its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Let's look at the "middle" of the calculation.</a:t>
            </a:r>
          </a:p>
          <a:p>
            <a:r>
              <a:rPr lang="en-US" dirty="0"/>
              <a:t>;; When we analyze the definition of f3, we need to know that f1 and</a:t>
            </a:r>
          </a:p>
          <a:p>
            <a:r>
              <a:rPr lang="en-US" dirty="0"/>
              <a:t>;; f2 are defined.  When we analyze the body of f3, we need to know</a:t>
            </a:r>
          </a:p>
          <a:p>
            <a:r>
              <a:rPr lang="en-US" dirty="0"/>
              <a:t>;; that f1, f2, x, and z are defined.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;; So we generalize our functions to take a second argument, which is</a:t>
            </a:r>
          </a:p>
          <a:p>
            <a:r>
              <a:rPr lang="en-US" i="1" dirty="0">
                <a:solidFill>
                  <a:srgbClr val="FF0000"/>
                </a:solidFill>
              </a:rPr>
              <a:t>;; the set of defined variables.</a:t>
            </a:r>
          </a:p>
          <a:p>
            <a:endParaRPr lang="en-US" dirty="0"/>
          </a:p>
          <a:p>
            <a:r>
              <a:rPr lang="en-US" dirty="0"/>
              <a:t>;; We'll have a family of functions that follow the data definitions;</a:t>
            </a:r>
          </a:p>
          <a:p>
            <a:endParaRPr lang="en-US" dirty="0"/>
          </a:p>
          <a:p>
            <a:r>
              <a:rPr lang="en-US" dirty="0"/>
              <a:t>;; program-all-defined : Program                        -&gt; Boolean</a:t>
            </a:r>
          </a:p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  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   : Definition       </a:t>
            </a:r>
            <a:r>
              <a:rPr lang="en-US" dirty="0" err="1"/>
              <a:t>SetOfVariable</a:t>
            </a:r>
            <a:r>
              <a:rPr lang="en-US" dirty="0"/>
              <a:t> -&gt; Boolean         </a:t>
            </a:r>
          </a:p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   : </a:t>
            </a:r>
            <a:r>
              <a:rPr lang="en-US" dirty="0" err="1"/>
              <a:t>Exp</a:t>
            </a:r>
            <a:r>
              <a:rPr lang="en-US" dirty="0"/>
              <a:t>             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list of definitions '</a:t>
            </a:r>
            <a:r>
              <a:rPr lang="en-US" dirty="0" err="1"/>
              <a:t>defs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defs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are no undefined variables in </a:t>
            </a:r>
            <a:r>
              <a:rPr lang="en-US" dirty="0" err="1"/>
              <a:t>defs</a:t>
            </a:r>
            <a:r>
              <a:rPr lang="en-US" dirty="0"/>
              <a:t>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ListOfDefinition</a:t>
            </a:r>
            <a:r>
              <a:rPr lang="en-US" dirty="0"/>
              <a:t> on </a:t>
            </a:r>
            <a:r>
              <a:rPr lang="en-US" dirty="0" err="1"/>
              <a:t>defs</a:t>
            </a:r>
            <a:r>
              <a:rPr lang="en-US" dirty="0"/>
              <a:t>.  The names</a:t>
            </a:r>
          </a:p>
          <a:p>
            <a:r>
              <a:rPr lang="en-US" dirty="0"/>
              <a:t>;; available in (rest </a:t>
            </a:r>
            <a:r>
              <a:rPr lang="en-US" dirty="0" err="1"/>
              <a:t>defs</a:t>
            </a:r>
            <a:r>
              <a:rPr lang="en-US" dirty="0"/>
              <a:t>) are those in </a:t>
            </a:r>
            <a:r>
              <a:rPr lang="en-US" dirty="0" err="1"/>
              <a:t>vars</a:t>
            </a:r>
            <a:r>
              <a:rPr lang="en-US" dirty="0"/>
              <a:t>, plus the variable</a:t>
            </a:r>
          </a:p>
          <a:p>
            <a:r>
              <a:rPr lang="en-US" dirty="0"/>
              <a:t>;; defined in (first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lod</a:t>
            </a:r>
            <a:r>
              <a:rPr lang="en-US" dirty="0"/>
              <a:t>-all-defined?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[(null? </a:t>
            </a:r>
            <a:r>
              <a:rPr lang="en-US" dirty="0" err="1"/>
              <a:t>defs</a:t>
            </a:r>
            <a:r>
              <a:rPr lang="en-US" dirty="0"/>
              <a:t>) true]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(and</a:t>
            </a:r>
          </a:p>
          <a:p>
            <a:r>
              <a:rPr lang="en-US" dirty="0"/>
              <a:t>      (</a:t>
            </a:r>
            <a:r>
              <a:rPr lang="en-US" dirty="0" err="1"/>
              <a:t>def</a:t>
            </a:r>
            <a:r>
              <a:rPr lang="en-US" dirty="0"/>
              <a:t>-all-defined? (first </a:t>
            </a:r>
            <a:r>
              <a:rPr lang="en-US" dirty="0" err="1"/>
              <a:t>defs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(</a:t>
            </a:r>
            <a:r>
              <a:rPr lang="en-US" dirty="0" err="1"/>
              <a:t>lod</a:t>
            </a:r>
            <a:r>
              <a:rPr lang="en-US" dirty="0"/>
              <a:t>-all-defined? (rest  </a:t>
            </a:r>
            <a:r>
              <a:rPr lang="en-US" dirty="0" err="1"/>
              <a:t>defs</a:t>
            </a:r>
            <a:r>
              <a:rPr lang="en-US" dirty="0"/>
              <a:t>)</a:t>
            </a:r>
          </a:p>
          <a:p>
            <a:r>
              <a:rPr lang="en-US" dirty="0"/>
              <a:t>                        (set-cons (</a:t>
            </a:r>
            <a:r>
              <a:rPr lang="en-US" dirty="0" err="1"/>
              <a:t>def</a:t>
            </a:r>
            <a:r>
              <a:rPr lang="en-US" dirty="0"/>
              <a:t>-name (first </a:t>
            </a:r>
            <a:r>
              <a:rPr lang="en-US" dirty="0" err="1"/>
              <a:t>defs</a:t>
            </a:r>
            <a:r>
              <a:rPr lang="en-US" dirty="0"/>
              <a:t>))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vars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590800"/>
            <a:ext cx="1905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can’t tell if a variable is undefined unless you know something about the program it occurs in!  The WHERE invariant captures this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072" y="5833130"/>
            <a:ext cx="4038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Don’t say “see examples above” or “see tests below” unless there really are such examples or tests.</a:t>
            </a:r>
          </a:p>
        </p:txBody>
      </p:sp>
      <p:sp>
        <p:nvSpPr>
          <p:cNvPr id="8" name="Freeform 7"/>
          <p:cNvSpPr/>
          <p:nvPr/>
        </p:nvSpPr>
        <p:spPr>
          <a:xfrm>
            <a:off x="438727" y="2993366"/>
            <a:ext cx="1277930" cy="2838091"/>
          </a:xfrm>
          <a:custGeom>
            <a:avLst/>
            <a:gdLst>
              <a:gd name="connsiteX0" fmla="*/ 458420 w 1277930"/>
              <a:gd name="connsiteY0" fmla="*/ 2838091 h 2838091"/>
              <a:gd name="connsiteX1" fmla="*/ 35726 w 1277930"/>
              <a:gd name="connsiteY1" fmla="*/ 1604513 h 2838091"/>
              <a:gd name="connsiteX2" fmla="*/ 1277930 w 1277930"/>
              <a:gd name="connsiteY2" fmla="*/ 0 h 28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930" h="2838091">
                <a:moveTo>
                  <a:pt x="458420" y="2838091"/>
                </a:moveTo>
                <a:cubicBezTo>
                  <a:pt x="178780" y="2457809"/>
                  <a:pt x="-100859" y="2077528"/>
                  <a:pt x="35726" y="1604513"/>
                </a:cubicBezTo>
                <a:cubicBezTo>
                  <a:pt x="172311" y="1131498"/>
                  <a:pt x="725120" y="565749"/>
                  <a:pt x="1277930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: Definition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r>
              <a:rPr lang="en-US" dirty="0"/>
              <a:t>;; GIVEN: A definition '</a:t>
            </a:r>
            <a:r>
              <a:rPr lang="en-US" dirty="0" err="1"/>
              <a:t>def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if there are no undefined variables in the body of</a:t>
            </a:r>
          </a:p>
          <a:p>
            <a:r>
              <a:rPr lang="en-US" dirty="0"/>
              <a:t>;; def.  The available variables in the body are the ones in </a:t>
            </a:r>
            <a:r>
              <a:rPr lang="en-US" dirty="0" err="1"/>
              <a:t>def</a:t>
            </a:r>
            <a:r>
              <a:rPr lang="en-US" dirty="0"/>
              <a:t>, plus</a:t>
            </a:r>
          </a:p>
          <a:p>
            <a:r>
              <a:rPr lang="en-US" dirty="0"/>
              <a:t>;; the name and arguments of the definition.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Definition on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</a:t>
            </a:r>
            <a:r>
              <a:rPr lang="en-US" dirty="0"/>
              <a:t>-all-defined?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exp</a:t>
            </a:r>
            <a:r>
              <a:rPr lang="en-US" dirty="0"/>
              <a:t>-all-defined? (</a:t>
            </a:r>
            <a:r>
              <a:rPr lang="en-US" dirty="0" err="1"/>
              <a:t>def</a:t>
            </a:r>
            <a:r>
              <a:rPr lang="en-US" dirty="0"/>
              <a:t>-body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(set-cons</a:t>
            </a:r>
          </a:p>
          <a:p>
            <a:r>
              <a:rPr lang="en-US" dirty="0"/>
              <a:t>                     (</a:t>
            </a:r>
            <a:r>
              <a:rPr lang="en-US" dirty="0" err="1"/>
              <a:t>def</a:t>
            </a:r>
            <a:r>
              <a:rPr lang="en-US" dirty="0"/>
              <a:t>-name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 (set-union (</a:t>
            </a:r>
            <a:r>
              <a:rPr lang="en-US" dirty="0" err="1"/>
              <a:t>def-args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: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expression e, occurring in some program</a:t>
            </a:r>
          </a:p>
          <a:p>
            <a:r>
              <a:rPr lang="en-US" dirty="0"/>
              <a:t>;;   p, and a set of variables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that are available at the</a:t>
            </a:r>
          </a:p>
          <a:p>
            <a:r>
              <a:rPr lang="en-US" dirty="0">
                <a:solidFill>
                  <a:srgbClr val="FF0000"/>
                </a:solidFill>
              </a:rPr>
              <a:t>;;   occurrence of e in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all the variable in e are defined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Exp</a:t>
            </a:r>
            <a:r>
              <a:rPr lang="en-US" dirty="0"/>
              <a:t> on e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exp</a:t>
            </a:r>
            <a:r>
              <a:rPr lang="en-US" dirty="0"/>
              <a:t>-all-defined? 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(my-member? (</a:t>
            </a:r>
            <a:r>
              <a:rPr lang="en-US" dirty="0" err="1"/>
              <a:t>varexp</a:t>
            </a:r>
            <a:r>
              <a:rPr lang="en-US" dirty="0"/>
              <a:t>-name e) </a:t>
            </a:r>
            <a:r>
              <a:rPr lang="en-US" dirty="0" err="1"/>
              <a:t>vars</a:t>
            </a:r>
            <a:r>
              <a:rPr lang="en-US" dirty="0"/>
              <a:t>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</a:t>
            </a:r>
          </a:p>
          <a:p>
            <a:r>
              <a:rPr lang="en-US" dirty="0"/>
              <a:t>     (and (my-member? (</a:t>
            </a:r>
            <a:r>
              <a:rPr lang="en-US" dirty="0" err="1"/>
              <a:t>appexp-fn</a:t>
            </a:r>
            <a:r>
              <a:rPr lang="en-US" dirty="0"/>
              <a:t> e)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     (lambda (e1) (</a:t>
            </a:r>
            <a:r>
              <a:rPr lang="en-US" dirty="0" err="1"/>
              <a:t>exp</a:t>
            </a:r>
            <a:r>
              <a:rPr lang="en-US" dirty="0"/>
              <a:t>-all-defined? e1 </a:t>
            </a:r>
            <a:r>
              <a:rPr lang="en-US" dirty="0" err="1"/>
              <a:t>vars</a:t>
            </a:r>
            <a:r>
              <a:rPr lang="en-US" dirty="0"/>
              <a:t>))</a:t>
            </a:r>
          </a:p>
          <a:p>
            <a:r>
              <a:rPr lang="en-US" dirty="0"/>
              <a:t>          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And finally, we can write program-all-defined?, which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initializes the invariant information for the other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functions.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program-all-defined? : Program -&gt; Bool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GIVEN: A </a:t>
            </a:r>
            <a:r>
              <a:rPr lang="en-US" sz="1800" dirty="0" err="1"/>
              <a:t>GarterSnake</a:t>
            </a:r>
            <a:r>
              <a:rPr lang="en-US" sz="1800" dirty="0"/>
              <a:t> program 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true </a:t>
            </a:r>
            <a:r>
              <a:rPr lang="en-US" sz="1800" dirty="0" err="1"/>
              <a:t>iff</a:t>
            </a:r>
            <a:r>
              <a:rPr lang="en-US" sz="1800" dirty="0"/>
              <a:t> there every variable occurring in p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is defined at the place it occurs.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Initialize the invariant of </a:t>
            </a:r>
            <a:r>
              <a:rPr lang="en-US" sz="1800" dirty="0" err="1"/>
              <a:t>lod</a:t>
            </a:r>
            <a:r>
              <a:rPr lang="en-US" sz="1800" dirty="0"/>
              <a:t>-all-defined?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(define (program-all-defined? p)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lod</a:t>
            </a:r>
            <a:r>
              <a:rPr lang="en-US" sz="1800" dirty="0"/>
              <a:t>-all-defined? p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1" y="46482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“call a more general function” here, but this is more informative.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1" y="4191000"/>
            <a:ext cx="4571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Graph for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65951" y="5437152"/>
            <a:ext cx="15018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used an </a:t>
            </a:r>
            <a:r>
              <a:rPr lang="en-US" sz="1200" b="1" dirty="0" err="1"/>
              <a:t>andmap</a:t>
            </a:r>
            <a:r>
              <a:rPr lang="en-US" sz="1200" dirty="0"/>
              <a:t> instead of defining </a:t>
            </a:r>
            <a:r>
              <a:rPr lang="en-US" sz="1200" b="1" dirty="0" err="1"/>
              <a:t>listofexp</a:t>
            </a:r>
            <a:r>
              <a:rPr lang="en-US" sz="1200" b="1" dirty="0"/>
              <a:t>-all-defined?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704"/>
            <a:ext cx="7083669" cy="5013208"/>
            <a:chOff x="762000" y="1524000"/>
            <a:chExt cx="7083669" cy="5013208"/>
          </a:xfrm>
        </p:grpSpPr>
        <p:sp>
          <p:nvSpPr>
            <p:cNvPr id="6" name="Rectangle 5"/>
            <p:cNvSpPr/>
            <p:nvPr/>
          </p:nvSpPr>
          <p:spPr>
            <a:xfrm>
              <a:off x="2915009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variable case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application case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75479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89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ListOfVariable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8900" y="3024308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</a:t>
              </a:r>
              <a:r>
                <a:rPr lang="en-US" dirty="0">
                  <a:solidFill>
                    <a:schemeClr val="tx1"/>
                  </a:solidFill>
                </a:rPr>
                <a:t>-all-defined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2700" y="2227481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lod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8900" y="15240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program-all-defined?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900" y="5457763"/>
              <a:ext cx="1752600" cy="541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andmap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exp</a:t>
              </a:r>
              <a:r>
                <a:rPr lang="en-US" sz="1200" b="1" dirty="0">
                  <a:solidFill>
                    <a:schemeClr val="tx1"/>
                  </a:solidFill>
                </a:rPr>
                <a:t>-all-defined?</a:t>
              </a:r>
              <a:r>
                <a:rPr lang="en-US" sz="1200" i="1" dirty="0">
                  <a:solidFill>
                    <a:schemeClr val="tx1"/>
                  </a:solidFill>
                </a:rPr>
                <a:t> on arguments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471294"/>
              <a:ext cx="1600200" cy="70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is function name defined?</a:t>
              </a:r>
            </a:p>
          </p:txBody>
        </p: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3429000" y="3557708"/>
              <a:ext cx="1866900" cy="1970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3715109" y="4288192"/>
              <a:ext cx="1580791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5295900" y="4288192"/>
              <a:ext cx="381000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4686300" y="5224011"/>
              <a:ext cx="990600" cy="24728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5676900" y="5224011"/>
              <a:ext cx="876300" cy="2337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4064976" y="2604811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601" y="1700738"/>
              <a:ext cx="2283068" cy="276999"/>
              <a:chOff x="5562601" y="1700738"/>
              <a:chExt cx="2971800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62601" y="1700738"/>
                <a:ext cx="2971800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means “calls” or “may call”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76900" y="1828800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>
              <a:stCxn id="13" idx="2"/>
              <a:endCxn id="12" idx="0"/>
            </p:cNvCxnSpPr>
            <p:nvPr/>
          </p:nvCxnSpPr>
          <p:spPr>
            <a:xfrm>
              <a:off x="3429000" y="2057400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1" idx="0"/>
            </p:cNvCxnSpPr>
            <p:nvPr/>
          </p:nvCxnSpPr>
          <p:spPr>
            <a:xfrm>
              <a:off x="3429000" y="2760881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22642">
              <a:off x="4765582" y="3757337"/>
              <a:ext cx="707830" cy="7858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07170" y="3009412"/>
              <a:ext cx="2167971" cy="3527796"/>
            </a:xfrm>
            <a:custGeom>
              <a:avLst/>
              <a:gdLst>
                <a:gd name="connsiteX0" fmla="*/ 1009290 w 2050949"/>
                <a:gd name="connsiteY0" fmla="*/ 2985946 h 3564667"/>
                <a:gd name="connsiteX1" fmla="*/ 1440611 w 2050949"/>
                <a:gd name="connsiteY1" fmla="*/ 3477652 h 3564667"/>
                <a:gd name="connsiteX2" fmla="*/ 2044460 w 2050949"/>
                <a:gd name="connsiteY2" fmla="*/ 1415939 h 3564667"/>
                <a:gd name="connsiteX3" fmla="*/ 1026543 w 2050949"/>
                <a:gd name="connsiteY3" fmla="*/ 18460 h 3564667"/>
                <a:gd name="connsiteX4" fmla="*/ 0 w 2050949"/>
                <a:gd name="connsiteY4" fmla="*/ 743079 h 3564667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971" h="3527796">
                  <a:moveTo>
                    <a:pt x="1009290" y="2985946"/>
                  </a:moveTo>
                  <a:cubicBezTo>
                    <a:pt x="1138686" y="3362633"/>
                    <a:pt x="1863305" y="3696188"/>
                    <a:pt x="2035833" y="3434520"/>
                  </a:cubicBezTo>
                  <a:cubicBezTo>
                    <a:pt x="2208361" y="3172852"/>
                    <a:pt x="2212675" y="1985282"/>
                    <a:pt x="2044460" y="1415939"/>
                  </a:cubicBezTo>
                  <a:cubicBezTo>
                    <a:pt x="1876245" y="846596"/>
                    <a:pt x="1367286" y="130603"/>
                    <a:pt x="1026543" y="18460"/>
                  </a:cubicBezTo>
                  <a:cubicBezTo>
                    <a:pt x="685800" y="-93683"/>
                    <a:pt x="342900" y="324698"/>
                    <a:pt x="0" y="743079"/>
                  </a:cubicBezTo>
                </a:path>
              </a:pathLst>
            </a:cu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04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how the call graph follows the structure of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/>
              <a:t>explain how </a:t>
            </a:r>
            <a:r>
              <a:rPr lang="en-US" dirty="0"/>
              <a:t>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Examples/07-3-gartersnake.rkt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/>
              <a:t>Guided Practices 7.2 and 7.3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f2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available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There is no distinction between function names and argument names:</a:t>
            </a:r>
          </a:p>
          <a:p>
            <a:pPr lvl="1"/>
            <a:r>
              <a:rPr lang="en-US" dirty="0"/>
              <a:t>You can pass a function as an argument,</a:t>
            </a:r>
          </a:p>
          <a:p>
            <a:pPr lvl="1"/>
            <a:r>
              <a:rPr lang="en-US" dirty="0"/>
              <a:t>You can call an argument as a function.</a:t>
            </a:r>
          </a:p>
          <a:p>
            <a:pPr lvl="1"/>
            <a:r>
              <a:rPr lang="en-US" dirty="0"/>
              <a:t>You can return a function as the value of a function call.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</a:t>
            </a:r>
          </a:p>
          <a:p>
            <a:r>
              <a:rPr lang="en-US" dirty="0"/>
              <a:t>;; 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18624</TotalTime>
  <Words>2621</Words>
  <Application>Microsoft Office PowerPoint</Application>
  <PresentationFormat>On-screen Show (4:3)</PresentationFormat>
  <Paragraphs>346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Sidebar: Data Design in Racket</vt:lpstr>
      <vt:lpstr>Sidebar: Symbols and Quotation</vt:lpstr>
      <vt:lpstr>Sidebar: Quotation (2)</vt:lpstr>
      <vt:lpstr>Data Design: Example</vt:lpstr>
      <vt:lpstr>System Design (1)</vt:lpstr>
      <vt:lpstr>System Design (2)</vt:lpstr>
      <vt:lpstr>lod-all-defined?</vt:lpstr>
      <vt:lpstr>def-all-defined?</vt:lpstr>
      <vt:lpstr>exp-all-defined?</vt:lpstr>
      <vt:lpstr>program-all-defined?</vt:lpstr>
      <vt:lpstr>Call Graph for this Program</vt:lpstr>
      <vt:lpstr>See how the call graph follows the structure of the data!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117</cp:revision>
  <dcterms:created xsi:type="dcterms:W3CDTF">2011-10-13T14:59:47Z</dcterms:created>
  <dcterms:modified xsi:type="dcterms:W3CDTF">2016-10-23T12:23:04Z</dcterms:modified>
</cp:coreProperties>
</file>