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7" r:id="rId2"/>
    <p:sldId id="325" r:id="rId3"/>
    <p:sldId id="541" r:id="rId4"/>
    <p:sldId id="536" r:id="rId5"/>
    <p:sldId id="307" r:id="rId6"/>
    <p:sldId id="308" r:id="rId7"/>
    <p:sldId id="309" r:id="rId8"/>
    <p:sldId id="310" r:id="rId9"/>
    <p:sldId id="311" r:id="rId10"/>
    <p:sldId id="318" r:id="rId11"/>
    <p:sldId id="312" r:id="rId12"/>
    <p:sldId id="313" r:id="rId13"/>
    <p:sldId id="314" r:id="rId14"/>
    <p:sldId id="315" r:id="rId15"/>
    <p:sldId id="316" r:id="rId16"/>
    <p:sldId id="321" r:id="rId17"/>
    <p:sldId id="322" r:id="rId18"/>
    <p:sldId id="338" r:id="rId19"/>
    <p:sldId id="547" r:id="rId20"/>
    <p:sldId id="542" r:id="rId21"/>
    <p:sldId id="543" r:id="rId22"/>
    <p:sldId id="549" r:id="rId23"/>
    <p:sldId id="552" r:id="rId24"/>
    <p:sldId id="548" r:id="rId25"/>
    <p:sldId id="544" r:id="rId26"/>
    <p:sldId id="545" r:id="rId27"/>
    <p:sldId id="551" r:id="rId28"/>
    <p:sldId id="546" r:id="rId29"/>
    <p:sldId id="553" r:id="rId30"/>
    <p:sldId id="524" r:id="rId31"/>
    <p:sldId id="341" r:id="rId32"/>
    <p:sldId id="339" r:id="rId33"/>
    <p:sldId id="525" r:id="rId34"/>
    <p:sldId id="530" r:id="rId35"/>
    <p:sldId id="526" r:id="rId36"/>
    <p:sldId id="531" r:id="rId37"/>
    <p:sldId id="537" r:id="rId38"/>
    <p:sldId id="540" r:id="rId39"/>
    <p:sldId id="527" r:id="rId40"/>
    <p:sldId id="535" r:id="rId41"/>
  </p:sldIdLst>
  <p:sldSz cx="9144000" cy="6858000" type="screen4x3"/>
  <p:notesSz cx="6858000" cy="9144000"/>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ew 8.1" id="{FD4129CF-02A1-456F-873B-DA08CD455D24}">
          <p14:sldIdLst>
            <p14:sldId id="257"/>
            <p14:sldId id="325"/>
            <p14:sldId id="541"/>
            <p14:sldId id="536"/>
            <p14:sldId id="307"/>
            <p14:sldId id="308"/>
            <p14:sldId id="309"/>
            <p14:sldId id="310"/>
            <p14:sldId id="311"/>
            <p14:sldId id="318"/>
            <p14:sldId id="312"/>
            <p14:sldId id="313"/>
            <p14:sldId id="314"/>
            <p14:sldId id="315"/>
            <p14:sldId id="316"/>
            <p14:sldId id="321"/>
            <p14:sldId id="322"/>
            <p14:sldId id="338"/>
            <p14:sldId id="547"/>
            <p14:sldId id="542"/>
            <p14:sldId id="543"/>
            <p14:sldId id="549"/>
            <p14:sldId id="552"/>
            <p14:sldId id="548"/>
            <p14:sldId id="544"/>
            <p14:sldId id="545"/>
            <p14:sldId id="551"/>
            <p14:sldId id="546"/>
            <p14:sldId id="553"/>
            <p14:sldId id="524"/>
            <p14:sldId id="341"/>
            <p14:sldId id="339"/>
            <p14:sldId id="525"/>
            <p14:sldId id="530"/>
            <p14:sldId id="526"/>
            <p14:sldId id="531"/>
            <p14:sldId id="537"/>
            <p14:sldId id="540"/>
            <p14:sldId id="527"/>
            <p14:sldId id="53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883" autoAdjust="0"/>
    <p:restoredTop sz="93383" autoAdjust="0"/>
  </p:normalViewPr>
  <p:slideViewPr>
    <p:cSldViewPr>
      <p:cViewPr varScale="1">
        <p:scale>
          <a:sx n="62" d="100"/>
          <a:sy n="62" d="100"/>
        </p:scale>
        <p:origin x="774" y="27"/>
      </p:cViewPr>
      <p:guideLst>
        <p:guide orient="horz" pos="2160"/>
        <p:guide pos="2880"/>
      </p:guideLst>
    </p:cSldViewPr>
  </p:slideViewPr>
  <p:notesTextViewPr>
    <p:cViewPr>
      <p:scale>
        <a:sx n="100" d="100"/>
        <a:sy n="100" d="100"/>
      </p:scale>
      <p:origin x="0" y="0"/>
    </p:cViewPr>
  </p:notesTextViewPr>
  <p:sorterViewPr>
    <p:cViewPr>
      <p:scale>
        <a:sx n="120" d="100"/>
        <a:sy n="120" d="100"/>
      </p:scale>
      <p:origin x="0" y="-16671"/>
    </p:cViewPr>
  </p:sorterViewPr>
  <p:notesViewPr>
    <p:cSldViewPr>
      <p:cViewPr varScale="1">
        <p:scale>
          <a:sx n="67" d="100"/>
          <a:sy n="67" d="100"/>
        </p:scale>
        <p:origin x="-2748"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10/22/2016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126004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430751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14</a:t>
            </a:fld>
            <a:endParaRPr lang="en-US"/>
          </a:p>
        </p:txBody>
      </p:sp>
    </p:spTree>
    <p:extLst>
      <p:ext uri="{BB962C8B-B14F-4D97-AF65-F5344CB8AC3E}">
        <p14:creationId xmlns:p14="http://schemas.microsoft.com/office/powerpoint/2010/main" val="1338315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15</a:t>
            </a:fld>
            <a:endParaRPr lang="en-US"/>
          </a:p>
        </p:txBody>
      </p:sp>
    </p:spTree>
    <p:extLst>
      <p:ext uri="{BB962C8B-B14F-4D97-AF65-F5344CB8AC3E}">
        <p14:creationId xmlns:p14="http://schemas.microsoft.com/office/powerpoint/2010/main" val="1276675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16</a:t>
            </a:fld>
            <a:endParaRPr lang="en-US"/>
          </a:p>
        </p:txBody>
      </p:sp>
    </p:spTree>
    <p:extLst>
      <p:ext uri="{BB962C8B-B14F-4D97-AF65-F5344CB8AC3E}">
        <p14:creationId xmlns:p14="http://schemas.microsoft.com/office/powerpoint/2010/main" val="3511802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endParaRPr lang="en-US" i="1" dirty="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18</a:t>
            </a:fld>
            <a:endParaRPr lang="en-US"/>
          </a:p>
        </p:txBody>
      </p:sp>
    </p:spTree>
    <p:extLst>
      <p:ext uri="{BB962C8B-B14F-4D97-AF65-F5344CB8AC3E}">
        <p14:creationId xmlns:p14="http://schemas.microsoft.com/office/powerpoint/2010/main" val="3611035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19</a:t>
            </a:fld>
            <a:endParaRPr lang="en-US"/>
          </a:p>
        </p:txBody>
      </p:sp>
    </p:spTree>
    <p:extLst>
      <p:ext uri="{BB962C8B-B14F-4D97-AF65-F5344CB8AC3E}">
        <p14:creationId xmlns:p14="http://schemas.microsoft.com/office/powerpoint/2010/main" val="1907651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20</a:t>
            </a:fld>
            <a:endParaRPr lang="en-US"/>
          </a:p>
        </p:txBody>
      </p:sp>
    </p:spTree>
    <p:extLst>
      <p:ext uri="{BB962C8B-B14F-4D97-AF65-F5344CB8AC3E}">
        <p14:creationId xmlns:p14="http://schemas.microsoft.com/office/powerpoint/2010/main" val="2478216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21</a:t>
            </a:fld>
            <a:endParaRPr lang="en-US"/>
          </a:p>
        </p:txBody>
      </p:sp>
    </p:spTree>
    <p:extLst>
      <p:ext uri="{BB962C8B-B14F-4D97-AF65-F5344CB8AC3E}">
        <p14:creationId xmlns:p14="http://schemas.microsoft.com/office/powerpoint/2010/main" val="17388207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25</a:t>
            </a:fld>
            <a:endParaRPr lang="en-US"/>
          </a:p>
        </p:txBody>
      </p:sp>
    </p:spTree>
    <p:extLst>
      <p:ext uri="{BB962C8B-B14F-4D97-AF65-F5344CB8AC3E}">
        <p14:creationId xmlns:p14="http://schemas.microsoft.com/office/powerpoint/2010/main" val="14821031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26</a:t>
            </a:fld>
            <a:endParaRPr lang="en-US"/>
          </a:p>
        </p:txBody>
      </p:sp>
    </p:spTree>
    <p:extLst>
      <p:ext uri="{BB962C8B-B14F-4D97-AF65-F5344CB8AC3E}">
        <p14:creationId xmlns:p14="http://schemas.microsoft.com/office/powerpoint/2010/main" val="13854017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31</a:t>
            </a:fld>
            <a:endParaRPr lang="en-US"/>
          </a:p>
        </p:txBody>
      </p:sp>
    </p:spTree>
    <p:extLst>
      <p:ext uri="{BB962C8B-B14F-4D97-AF65-F5344CB8AC3E}">
        <p14:creationId xmlns:p14="http://schemas.microsoft.com/office/powerpoint/2010/main" val="2614943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5</a:t>
            </a:fld>
            <a:endParaRPr lang="en-US"/>
          </a:p>
        </p:txBody>
      </p:sp>
    </p:spTree>
    <p:extLst>
      <p:ext uri="{BB962C8B-B14F-4D97-AF65-F5344CB8AC3E}">
        <p14:creationId xmlns:p14="http://schemas.microsoft.com/office/powerpoint/2010/main" val="773242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32</a:t>
            </a:fld>
            <a:endParaRPr lang="en-US"/>
          </a:p>
        </p:txBody>
      </p:sp>
    </p:spTree>
    <p:extLst>
      <p:ext uri="{BB962C8B-B14F-4D97-AF65-F5344CB8AC3E}">
        <p14:creationId xmlns:p14="http://schemas.microsoft.com/office/powerpoint/2010/main" val="883340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33</a:t>
            </a:fld>
            <a:endParaRPr lang="en-US"/>
          </a:p>
        </p:txBody>
      </p:sp>
    </p:spTree>
    <p:extLst>
      <p:ext uri="{BB962C8B-B14F-4D97-AF65-F5344CB8AC3E}">
        <p14:creationId xmlns:p14="http://schemas.microsoft.com/office/powerpoint/2010/main" val="12197518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34</a:t>
            </a:fld>
            <a:endParaRPr lang="en-US"/>
          </a:p>
        </p:txBody>
      </p:sp>
    </p:spTree>
    <p:extLst>
      <p:ext uri="{BB962C8B-B14F-4D97-AF65-F5344CB8AC3E}">
        <p14:creationId xmlns:p14="http://schemas.microsoft.com/office/powerpoint/2010/main" val="9674388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35</a:t>
            </a:fld>
            <a:endParaRPr lang="en-US"/>
          </a:p>
        </p:txBody>
      </p:sp>
    </p:spTree>
    <p:extLst>
      <p:ext uri="{BB962C8B-B14F-4D97-AF65-F5344CB8AC3E}">
        <p14:creationId xmlns:p14="http://schemas.microsoft.com/office/powerpoint/2010/main" val="35680756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36</a:t>
            </a:fld>
            <a:endParaRPr lang="en-US"/>
          </a:p>
        </p:txBody>
      </p:sp>
    </p:spTree>
    <p:extLst>
      <p:ext uri="{BB962C8B-B14F-4D97-AF65-F5344CB8AC3E}">
        <p14:creationId xmlns:p14="http://schemas.microsoft.com/office/powerpoint/2010/main" val="786653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7</a:t>
            </a:fld>
            <a:endParaRPr lang="en-US"/>
          </a:p>
        </p:txBody>
      </p:sp>
    </p:spTree>
    <p:extLst>
      <p:ext uri="{BB962C8B-B14F-4D97-AF65-F5344CB8AC3E}">
        <p14:creationId xmlns:p14="http://schemas.microsoft.com/office/powerpoint/2010/main" val="2199269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8</a:t>
            </a:fld>
            <a:endParaRPr lang="en-US"/>
          </a:p>
        </p:txBody>
      </p:sp>
    </p:spTree>
    <p:extLst>
      <p:ext uri="{BB962C8B-B14F-4D97-AF65-F5344CB8AC3E}">
        <p14:creationId xmlns:p14="http://schemas.microsoft.com/office/powerpoint/2010/main" val="4245133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9</a:t>
            </a:fld>
            <a:endParaRPr lang="en-US"/>
          </a:p>
        </p:txBody>
      </p:sp>
    </p:spTree>
    <p:extLst>
      <p:ext uri="{BB962C8B-B14F-4D97-AF65-F5344CB8AC3E}">
        <p14:creationId xmlns:p14="http://schemas.microsoft.com/office/powerpoint/2010/main" val="2450306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10</a:t>
            </a:fld>
            <a:endParaRPr lang="en-US"/>
          </a:p>
        </p:txBody>
      </p:sp>
    </p:spTree>
    <p:extLst>
      <p:ext uri="{BB962C8B-B14F-4D97-AF65-F5344CB8AC3E}">
        <p14:creationId xmlns:p14="http://schemas.microsoft.com/office/powerpoint/2010/main" val="21283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can write a</a:t>
            </a:r>
            <a:r>
              <a:rPr lang="en-US" baseline="0" dirty="0"/>
              <a:t> contract and some examples.</a:t>
            </a:r>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11</a:t>
            </a:fld>
            <a:endParaRPr lang="en-US"/>
          </a:p>
        </p:txBody>
      </p:sp>
    </p:spTree>
    <p:extLst>
      <p:ext uri="{BB962C8B-B14F-4D97-AF65-F5344CB8AC3E}">
        <p14:creationId xmlns:p14="http://schemas.microsoft.com/office/powerpoint/2010/main" val="1819125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12</a:t>
            </a:fld>
            <a:endParaRPr lang="en-US"/>
          </a:p>
        </p:txBody>
      </p:sp>
    </p:spTree>
    <p:extLst>
      <p:ext uri="{BB962C8B-B14F-4D97-AF65-F5344CB8AC3E}">
        <p14:creationId xmlns:p14="http://schemas.microsoft.com/office/powerpoint/2010/main" val="1299988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13</a:t>
            </a:fld>
            <a:endParaRPr lang="en-US"/>
          </a:p>
        </p:txBody>
      </p:sp>
    </p:spTree>
    <p:extLst>
      <p:ext uri="{BB962C8B-B14F-4D97-AF65-F5344CB8AC3E}">
        <p14:creationId xmlns:p14="http://schemas.microsoft.com/office/powerpoint/2010/main" val="1958294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10/22/2016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418005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10/22/2016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3286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10/22/2016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092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10/22/2016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41925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10/22/2016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769865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10/22/2016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1894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10/22/2016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38227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10/22/2016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1994672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10/22/2016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9028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10/22/2016</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62985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10/22/2016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68499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10/22/2016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55611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10/22/2016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039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10/22/2016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33345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10/22/2016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217482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3.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Introducing General Recursion</a:t>
            </a:r>
          </a:p>
        </p:txBody>
      </p:sp>
      <p:sp>
        <p:nvSpPr>
          <p:cNvPr id="3" name="Subtitle 2"/>
          <p:cNvSpPr>
            <a:spLocks noGrp="1"/>
          </p:cNvSpPr>
          <p:nvPr>
            <p:ph type="subTitle" idx="1"/>
          </p:nvPr>
        </p:nvSpPr>
        <p:spPr/>
        <p:txBody>
          <a:bodyPr/>
          <a:lstStyle/>
          <a:p>
            <a:r>
              <a:rPr lang="en-US" dirty="0"/>
              <a:t>CS 5010 Program Design Paradigms “Bootcamp”</a:t>
            </a:r>
          </a:p>
          <a:p>
            <a:r>
              <a:rPr lang="en-US" dirty="0"/>
              <a:t>Lesson 8.1</a:t>
            </a:r>
          </a:p>
          <a:p>
            <a:endParaRPr lang="en-US" dirty="0"/>
          </a:p>
          <a:p>
            <a:endParaRPr lang="en-US" dirty="0"/>
          </a:p>
        </p:txBody>
      </p:sp>
      <p:sp>
        <p:nvSpPr>
          <p:cNvPr id="5" name="Slide Number Placeholder 4"/>
          <p:cNvSpPr>
            <a:spLocks noGrp="1"/>
          </p:cNvSpPr>
          <p:nvPr>
            <p:ph type="sldNum" sz="quarter" idx="12"/>
          </p:nvPr>
        </p:nvSpPr>
        <p:spPr/>
        <p:txBody>
          <a:bodyPr/>
          <a:lstStyle/>
          <a:p>
            <a:fld id="{AB376464-0CAE-48CA-94A1-62F8E9374B4C}"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9" name="Group 8"/>
          <p:cNvGrpSpPr/>
          <p:nvPr/>
        </p:nvGrpSpPr>
        <p:grpSpPr>
          <a:xfrm>
            <a:off x="120650" y="6314759"/>
            <a:ext cx="8902700" cy="400110"/>
            <a:chOff x="120650" y="6314759"/>
            <a:chExt cx="8902700" cy="400110"/>
          </a:xfrm>
        </p:grpSpPr>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1" name="TextBox 10"/>
            <p:cNvSpPr txBox="1"/>
            <p:nvPr/>
          </p:nvSpPr>
          <p:spPr>
            <a:xfrm>
              <a:off x="925322" y="6314759"/>
              <a:ext cx="8098028" cy="400110"/>
            </a:xfrm>
            <a:prstGeom prst="rect">
              <a:avLst/>
            </a:prstGeom>
            <a:noFill/>
          </p:spPr>
          <p:txBody>
            <a:bodyPr vert="horz" wrap="square" rtlCol="0">
              <a:spAutoFit/>
            </a:bodyPr>
            <a:lstStyle/>
            <a:p>
              <a:r>
                <a:rPr lang="en-US" sz="1000" dirty="0"/>
                <a:t>© Mitchell Wand, 2012-2015</a:t>
              </a:r>
            </a:p>
            <a:p>
              <a:r>
                <a:rPr lang="en-US" sz="1000" dirty="0"/>
                <a:t>This work is licensed under a </a:t>
              </a:r>
              <a:r>
                <a:rPr lang="en-US" sz="1000" dirty="0">
                  <a:hlinkClick r:id="rId5"/>
                </a:rPr>
                <a:t>Creative Commons Attribution-</a:t>
              </a:r>
              <a:r>
                <a:rPr lang="en-US" sz="1000" dirty="0" err="1">
                  <a:hlinkClick r:id="rId5"/>
                </a:rPr>
                <a:t>NonCommercial</a:t>
              </a:r>
              <a:r>
                <a:rPr lang="en-US" sz="1000" dirty="0">
                  <a:hlinkClick r:id="rId5"/>
                </a:rPr>
                <a:t> 3.0 </a:t>
              </a:r>
              <a:r>
                <a:rPr lang="en-US" sz="1000" dirty="0" err="1">
                  <a:hlinkClick r:id="rId5"/>
                </a:rPr>
                <a:t>Unported</a:t>
              </a:r>
              <a:r>
                <a:rPr lang="en-US" sz="1000" dirty="0">
                  <a:hlinkClick r:id="rId5"/>
                </a:rPr>
                <a:t> License</a:t>
              </a:r>
              <a:r>
                <a:rPr lang="en-US" sz="1000" dirty="0"/>
                <a:t>.</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Templates</a:t>
            </a:r>
          </a:p>
        </p:txBody>
      </p:sp>
      <p:sp>
        <p:nvSpPr>
          <p:cNvPr id="3" name="Content Placeholder 2"/>
          <p:cNvSpPr>
            <a:spLocks noGrp="1"/>
          </p:cNvSpPr>
          <p:nvPr>
            <p:ph idx="1"/>
          </p:nvPr>
        </p:nvSpPr>
        <p:spPr/>
        <p:txBody>
          <a:bodyPr>
            <a:normAutofit fontScale="85000" lnSpcReduction="20000"/>
          </a:bodyPr>
          <a:lstStyle/>
          <a:p>
            <a:pPr>
              <a:buNone/>
            </a:pPr>
            <a:r>
              <a:rPr lang="en-US" b="1" dirty="0">
                <a:latin typeface="Consolas" pitchFamily="49" charset="0"/>
                <a:cs typeface="Consolas" pitchFamily="49" charset="0"/>
              </a:rPr>
              <a:t>(define (</a:t>
            </a:r>
            <a:r>
              <a:rPr lang="en-US" b="1" dirty="0" err="1">
                <a:latin typeface="Consolas" pitchFamily="49" charset="0"/>
                <a:cs typeface="Consolas" pitchFamily="49" charset="0"/>
              </a:rPr>
              <a:t>sexp</a:t>
            </a:r>
            <a:r>
              <a:rPr lang="en-US" b="1" dirty="0">
                <a:latin typeface="Consolas" pitchFamily="49" charset="0"/>
                <a:cs typeface="Consolas" pitchFamily="49" charset="0"/>
              </a:rPr>
              <a:t>-fn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[(atom? </a:t>
            </a:r>
            <a:r>
              <a:rPr lang="en-US" b="1" dirty="0" err="1">
                <a:latin typeface="Consolas" pitchFamily="49" charset="0"/>
                <a:cs typeface="Consolas" pitchFamily="49" charset="0"/>
              </a:rPr>
              <a:t>sexp</a:t>
            </a:r>
            <a:r>
              <a:rPr lang="en-US" b="1" dirty="0">
                <a:latin typeface="Consolas" pitchFamily="49" charset="0"/>
                <a:cs typeface="Consolas" pitchFamily="49" charset="0"/>
              </a:rPr>
              <a:t>) (...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[else (... (los-fn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(define (los-fn los)</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los) ...]</a:t>
            </a:r>
          </a:p>
          <a:p>
            <a:pPr>
              <a:buNone/>
            </a:pPr>
            <a:r>
              <a:rPr lang="en-US" b="1" dirty="0">
                <a:latin typeface="Consolas" pitchFamily="49" charset="0"/>
                <a:cs typeface="Consolas" pitchFamily="49" charset="0"/>
              </a:rPr>
              <a:t>    [else (... (</a:t>
            </a:r>
            <a:r>
              <a:rPr lang="en-US" b="1" dirty="0" err="1">
                <a:latin typeface="Consolas" pitchFamily="49" charset="0"/>
                <a:cs typeface="Consolas" pitchFamily="49" charset="0"/>
              </a:rPr>
              <a:t>sexp</a:t>
            </a:r>
            <a:r>
              <a:rPr lang="en-US" b="1" dirty="0">
                <a:latin typeface="Consolas" pitchFamily="49" charset="0"/>
                <a:cs typeface="Consolas" pitchFamily="49" charset="0"/>
              </a:rPr>
              <a:t>-fn (first los))</a:t>
            </a:r>
          </a:p>
          <a:p>
            <a:pPr>
              <a:buNone/>
            </a:pPr>
            <a:r>
              <a:rPr lang="en-US" b="1" dirty="0">
                <a:latin typeface="Consolas" pitchFamily="49" charset="0"/>
                <a:cs typeface="Consolas" pitchFamily="49" charset="0"/>
              </a:rPr>
              <a:t>               (los-fn (rest los)))]))</a:t>
            </a:r>
          </a:p>
        </p:txBody>
      </p:sp>
      <p:sp>
        <p:nvSpPr>
          <p:cNvPr id="5" name="Slide Number Placeholder 4"/>
          <p:cNvSpPr>
            <a:spLocks noGrp="1"/>
          </p:cNvSpPr>
          <p:nvPr>
            <p:ph type="sldNum" sz="quarter" idx="12"/>
          </p:nvPr>
        </p:nvSpPr>
        <p:spPr/>
        <p:txBody>
          <a:bodyPr/>
          <a:lstStyle/>
          <a:p>
            <a:fld id="{9F4492BD-6A9C-48FC-AC76-0B4FE11194A1}" type="slidenum">
              <a:rPr lang="en-US" smtClean="0"/>
              <a:pPr/>
              <a:t>10</a:t>
            </a:fld>
            <a:endParaRPr lang="en-US"/>
          </a:p>
        </p:txBody>
      </p:sp>
      <p:sp>
        <p:nvSpPr>
          <p:cNvPr id="4" name="Rectangle 3"/>
          <p:cNvSpPr/>
          <p:nvPr/>
        </p:nvSpPr>
        <p:spPr>
          <a:xfrm>
            <a:off x="6400800" y="1219200"/>
            <a:ext cx="22098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And the templates that go with it.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 and Examples</a:t>
            </a:r>
          </a:p>
        </p:txBody>
      </p:sp>
      <p:sp>
        <p:nvSpPr>
          <p:cNvPr id="3" name="Content Placeholder 2"/>
          <p:cNvSpPr>
            <a:spLocks noGrp="1"/>
          </p:cNvSpPr>
          <p:nvPr>
            <p:ph idx="1"/>
          </p:nvPr>
        </p:nvSpPr>
        <p:spPr/>
        <p:txBody>
          <a:bodyPr>
            <a:normAutofit fontScale="85000" lnSpcReduction="20000"/>
          </a:bodyPr>
          <a:lstStyle/>
          <a:p>
            <a:pPr>
              <a:buNone/>
            </a:pPr>
            <a:r>
              <a:rPr lang="en-US" b="1" dirty="0">
                <a:latin typeface="Consolas" pitchFamily="49" charset="0"/>
                <a:cs typeface="Consolas" pitchFamily="49" charset="0"/>
              </a:rPr>
              <a:t>decode : </a:t>
            </a:r>
            <a:r>
              <a:rPr lang="en-US" b="1" dirty="0" err="1">
                <a:latin typeface="Consolas" pitchFamily="49" charset="0"/>
                <a:cs typeface="Consolas" pitchFamily="49" charset="0"/>
              </a:rPr>
              <a:t>SexpOfAtom</a:t>
            </a:r>
            <a:r>
              <a:rPr lang="en-US" b="1" dirty="0">
                <a:latin typeface="Consolas" pitchFamily="49" charset="0"/>
                <a:cs typeface="Consolas" pitchFamily="49" charset="0"/>
              </a:rPr>
              <a:t> -&gt; </a:t>
            </a:r>
            <a:r>
              <a:rPr lang="en-US" b="1" dirty="0" err="1">
                <a:latin typeface="Consolas" pitchFamily="49" charset="0"/>
                <a:cs typeface="Consolas" pitchFamily="49" charset="0"/>
              </a:rPr>
              <a:t>DiffExp</a:t>
            </a: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(- 3 5) =&gt;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3 5)</a:t>
            </a:r>
          </a:p>
          <a:p>
            <a:pPr>
              <a:buNone/>
            </a:pPr>
            <a:r>
              <a:rPr lang="en-US" b="1" dirty="0">
                <a:latin typeface="Consolas" pitchFamily="49" charset="0"/>
                <a:cs typeface="Consolas" pitchFamily="49" charset="0"/>
              </a:rPr>
              <a:t>(- 2 (- 3 5)) =&gt;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2 </a:t>
            </a:r>
          </a:p>
          <a:p>
            <a:pPr>
              <a:buNone/>
            </a:pPr>
            <a:r>
              <a:rPr lang="en-US" b="1" dirty="0">
                <a:latin typeface="Consolas" pitchFamily="49" charset="0"/>
                <a:cs typeface="Consolas" pitchFamily="49" charset="0"/>
              </a:rPr>
              <a: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3 5))</a:t>
            </a:r>
          </a:p>
          <a:p>
            <a:pPr>
              <a:buNone/>
            </a:pPr>
            <a:r>
              <a:rPr lang="en-US" b="1" dirty="0">
                <a:latin typeface="Consolas" pitchFamily="49" charset="0"/>
                <a:cs typeface="Consolas" pitchFamily="49" charset="0"/>
              </a:rPr>
              <a:t>(- (- 2 4) (- 3 5)) </a:t>
            </a:r>
          </a:p>
          <a:p>
            <a:pPr>
              <a:buNone/>
            </a:pPr>
            <a:r>
              <a:rPr lang="en-US" b="1" dirty="0">
                <a:latin typeface="Consolas" pitchFamily="49" charset="0"/>
                <a:cs typeface="Consolas" pitchFamily="49" charset="0"/>
              </a:rPr>
              <a:t>  =&gt;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2 4)</a:t>
            </a:r>
          </a:p>
          <a:p>
            <a:pPr>
              <a:buNone/>
            </a:pPr>
            <a:r>
              <a:rPr lang="en-US" b="1" dirty="0">
                <a:latin typeface="Consolas" pitchFamily="49" charset="0"/>
                <a:cs typeface="Consolas" pitchFamily="49" charset="0"/>
              </a:rPr>
              <a: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3 5))</a:t>
            </a:r>
          </a:p>
          <a:p>
            <a:pPr>
              <a:buNone/>
            </a:pP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Umm, but not every </a:t>
            </a:r>
            <a:r>
              <a:rPr lang="en-US" dirty="0" err="1"/>
              <a:t>SexpOfAtom</a:t>
            </a:r>
            <a:r>
              <a:rPr lang="en-US" dirty="0"/>
              <a:t> corresponds to a </a:t>
            </a:r>
            <a:r>
              <a:rPr lang="en-US" dirty="0" err="1"/>
              <a:t>diffexp</a:t>
            </a:r>
            <a:endParaRPr lang="en-US" dirty="0"/>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(- 3)               does not correspond to any </a:t>
            </a:r>
            <a:r>
              <a:rPr lang="en-US" sz="2000" b="1" dirty="0" err="1">
                <a:latin typeface="Consolas" pitchFamily="49" charset="0"/>
                <a:cs typeface="Consolas" pitchFamily="49" charset="0"/>
              </a:rPr>
              <a:t>diffexp</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(+ 3 5)             does not correspond to any </a:t>
            </a:r>
            <a:r>
              <a:rPr lang="en-US" sz="2000" b="1" dirty="0" err="1">
                <a:latin typeface="Consolas" pitchFamily="49" charset="0"/>
                <a:cs typeface="Consolas" pitchFamily="49" charset="0"/>
              </a:rPr>
              <a:t>diffexp</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(+ 3 5) 5)       does not correspond to any </a:t>
            </a:r>
            <a:r>
              <a:rPr lang="en-US" sz="2000" b="1" dirty="0" err="1">
                <a:latin typeface="Consolas" pitchFamily="49" charset="0"/>
                <a:cs typeface="Consolas" pitchFamily="49" charset="0"/>
              </a:rPr>
              <a:t>diffexp</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((1))               does not correspond to any </a:t>
            </a:r>
            <a:r>
              <a:rPr lang="en-US" sz="2000" b="1" dirty="0" err="1">
                <a:latin typeface="Consolas" pitchFamily="49" charset="0"/>
                <a:cs typeface="Consolas" pitchFamily="49" charset="0"/>
              </a:rPr>
              <a:t>diffexp</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((- 2 3) (- 1 0))   does not correspond to any </a:t>
            </a:r>
            <a:r>
              <a:rPr lang="en-US" sz="2000" b="1" dirty="0" err="1">
                <a:latin typeface="Consolas" pitchFamily="49" charset="0"/>
                <a:cs typeface="Consolas" pitchFamily="49" charset="0"/>
              </a:rPr>
              <a:t>diffexp</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(- 3 5 7)           does not correspond to any </a:t>
            </a:r>
            <a:r>
              <a:rPr lang="en-US" sz="2000" b="1" dirty="0" err="1">
                <a:latin typeface="Consolas" pitchFamily="49" charset="0"/>
                <a:cs typeface="Consolas" pitchFamily="49" charset="0"/>
              </a:rPr>
              <a:t>diffexp</a:t>
            </a:r>
            <a:endParaRPr lang="en-US" sz="2000" b="1" dirty="0">
              <a:latin typeface="Consolas" pitchFamily="49" charset="0"/>
              <a:cs typeface="Consolas" pitchFamily="49" charset="0"/>
            </a:endParaRPr>
          </a:p>
          <a:p>
            <a:pPr>
              <a:buNone/>
            </a:pPr>
            <a:endParaRPr lang="en-US" sz="20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12</a:t>
            </a:fld>
            <a:endParaRPr lang="en-US"/>
          </a:p>
        </p:txBody>
      </p:sp>
      <p:sp>
        <p:nvSpPr>
          <p:cNvPr id="4" name="Rectangle 3"/>
          <p:cNvSpPr/>
          <p:nvPr/>
        </p:nvSpPr>
        <p:spPr>
          <a:xfrm>
            <a:off x="4038600" y="4191000"/>
            <a:ext cx="4038600" cy="181292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But here are some other inputs that are legal inputs according to our contract.  None of these is the human-friendly representation of any diff-exp.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Better Contract</a:t>
            </a:r>
          </a:p>
        </p:txBody>
      </p:sp>
      <p:sp>
        <p:nvSpPr>
          <p:cNvPr id="3" name="Content Placeholder 2"/>
          <p:cNvSpPr>
            <a:spLocks noGrp="1"/>
          </p:cNvSpPr>
          <p:nvPr>
            <p:ph idx="1"/>
          </p:nvPr>
        </p:nvSpPr>
        <p:spPr/>
        <p:txBody>
          <a:bodyPr>
            <a:normAutofit fontScale="77500" lnSpcReduction="20000"/>
          </a:bodyPr>
          <a:lstStyle/>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MaybeX</a:t>
            </a:r>
            <a:r>
              <a:rPr lang="en-US" b="1" dirty="0">
                <a:latin typeface="Consolas" pitchFamily="49" charset="0"/>
                <a:cs typeface="Consolas" pitchFamily="49" charset="0"/>
              </a:rPr>
              <a:t> is one of</a:t>
            </a:r>
          </a:p>
          <a:p>
            <a:pPr>
              <a:buNone/>
            </a:pPr>
            <a:r>
              <a:rPr lang="en-US" b="1" dirty="0">
                <a:latin typeface="Consolas" pitchFamily="49" charset="0"/>
                <a:cs typeface="Consolas" pitchFamily="49" charset="0"/>
              </a:rPr>
              <a:t>;; -- false</a:t>
            </a:r>
          </a:p>
          <a:p>
            <a:pPr>
              <a:buNone/>
            </a:pPr>
            <a:r>
              <a:rPr lang="en-US" b="1" dirty="0">
                <a:latin typeface="Consolas" pitchFamily="49" charset="0"/>
                <a:cs typeface="Consolas" pitchFamily="49" charset="0"/>
              </a:rPr>
              <a:t>;; -- X</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(define (</a:t>
            </a:r>
            <a:r>
              <a:rPr lang="en-US" b="1" dirty="0" err="1">
                <a:latin typeface="Consolas" pitchFamily="49" charset="0"/>
                <a:cs typeface="Consolas" pitchFamily="49" charset="0"/>
              </a:rPr>
              <a:t>maybex-fn</a:t>
            </a:r>
            <a:r>
              <a:rPr lang="en-US" b="1" dirty="0">
                <a:latin typeface="Consolas" pitchFamily="49" charset="0"/>
                <a:cs typeface="Consolas" pitchFamily="49" charset="0"/>
              </a:rPr>
              <a:t> mx)</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[(false? </a:t>
            </a:r>
            <a:r>
              <a:rPr lang="en-US" b="1" dirty="0" err="1">
                <a:latin typeface="Consolas" pitchFamily="49" charset="0"/>
                <a:cs typeface="Consolas" pitchFamily="49" charset="0"/>
              </a:rPr>
              <a:t>mx</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[else (... </a:t>
            </a:r>
            <a:r>
              <a:rPr lang="en-US" b="1" dirty="0" err="1">
                <a:latin typeface="Consolas" pitchFamily="49" charset="0"/>
                <a:cs typeface="Consolas" pitchFamily="49" charset="0"/>
              </a:rPr>
              <a:t>mx</a:t>
            </a:r>
            <a:r>
              <a:rPr lang="en-US" b="1" dirty="0">
                <a:latin typeface="Consolas" pitchFamily="49" charset="0"/>
                <a:cs typeface="Consolas" pitchFamily="49" charset="0"/>
              </a:rPr>
              <a:t>)]))</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decode </a:t>
            </a:r>
          </a:p>
          <a:p>
            <a:pPr>
              <a:buNone/>
            </a:pPr>
            <a:r>
              <a:rPr lang="en-US" b="1" dirty="0">
                <a:latin typeface="Consolas" pitchFamily="49" charset="0"/>
                <a:cs typeface="Consolas" pitchFamily="49" charset="0"/>
              </a:rPr>
              <a:t>  : </a:t>
            </a:r>
            <a:r>
              <a:rPr lang="en-US" b="1" dirty="0" err="1">
                <a:latin typeface="Consolas" pitchFamily="49" charset="0"/>
                <a:cs typeface="Consolas" pitchFamily="49" charset="0"/>
              </a:rPr>
              <a:t>SexpOfAtom</a:t>
            </a:r>
            <a:r>
              <a:rPr lang="en-US" b="1" dirty="0">
                <a:latin typeface="Consolas" pitchFamily="49" charset="0"/>
                <a:cs typeface="Consolas" pitchFamily="49" charset="0"/>
              </a:rPr>
              <a:t> -&gt; </a:t>
            </a:r>
            <a:r>
              <a:rPr lang="en-US" b="1" dirty="0" err="1">
                <a:solidFill>
                  <a:srgbClr val="FF0000"/>
                </a:solidFill>
                <a:latin typeface="Consolas" pitchFamily="49" charset="0"/>
                <a:cs typeface="Consolas" pitchFamily="49" charset="0"/>
              </a:rPr>
              <a:t>MaybeDiffExp</a:t>
            </a:r>
            <a:endParaRPr lang="en-US" b="1" dirty="0">
              <a:solidFill>
                <a:srgbClr val="FF0000"/>
              </a:solidFill>
              <a:latin typeface="Consolas" pitchFamily="49" charset="0"/>
              <a:cs typeface="Consolas" pitchFamily="49" charset="0"/>
            </a:endParaRPr>
          </a:p>
          <a:p>
            <a:pPr>
              <a:buNone/>
            </a:pPr>
            <a:endParaRPr lang="en-US"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13</a:t>
            </a:fld>
            <a:endParaRPr lang="en-US"/>
          </a:p>
        </p:txBody>
      </p:sp>
      <p:sp>
        <p:nvSpPr>
          <p:cNvPr id="4" name="Rectangle 3"/>
          <p:cNvSpPr/>
          <p:nvPr/>
        </p:nvSpPr>
        <p:spPr>
          <a:xfrm>
            <a:off x="5562600" y="1905000"/>
            <a:ext cx="2895600" cy="3200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To account for this, we change our contract to produce a </a:t>
            </a:r>
            <a:r>
              <a:rPr lang="en-US" sz="2000" b="1" dirty="0" err="1"/>
              <a:t>MaybeDiffExp</a:t>
            </a:r>
            <a:r>
              <a:rPr lang="en-US" sz="2000" dirty="0"/>
              <a:t> instead of a </a:t>
            </a:r>
            <a:r>
              <a:rPr lang="en-US" sz="2000" b="1" dirty="0" err="1"/>
              <a:t>DiffExp</a:t>
            </a:r>
            <a:r>
              <a:rPr lang="en-US" sz="2000" dirty="0"/>
              <a:t>.</a:t>
            </a:r>
          </a:p>
          <a:p>
            <a:r>
              <a:rPr lang="en-US" sz="2000" dirty="0"/>
              <a:t>If the </a:t>
            </a:r>
            <a:r>
              <a:rPr lang="en-US" sz="2000" b="1" dirty="0" err="1"/>
              <a:t>SexpOfAtom</a:t>
            </a:r>
            <a:r>
              <a:rPr lang="en-US" sz="2000" dirty="0"/>
              <a:t> doesn't correspond to any </a:t>
            </a:r>
            <a:r>
              <a:rPr lang="en-US" sz="2000" b="1" dirty="0" err="1"/>
              <a:t>DiffExp</a:t>
            </a:r>
            <a:r>
              <a:rPr lang="en-US" sz="2000" dirty="0"/>
              <a:t>, we'll have our decode function return </a:t>
            </a:r>
            <a:r>
              <a:rPr lang="en-US" sz="2000" b="1" dirty="0"/>
              <a:t>false</a:t>
            </a:r>
            <a:r>
              <a:rPr lang="en-US" sz="2000"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 (1)</a:t>
            </a:r>
          </a:p>
        </p:txBody>
      </p:sp>
      <p:sp>
        <p:nvSpPr>
          <p:cNvPr id="3" name="Content Placeholder 2"/>
          <p:cNvSpPr>
            <a:spLocks noGrp="1"/>
          </p:cNvSpPr>
          <p:nvPr>
            <p:ph idx="1"/>
          </p:nvPr>
        </p:nvSpPr>
        <p:spPr/>
        <p:txBody>
          <a:bodyPr>
            <a:normAutofit fontScale="47500" lnSpcReduction="20000"/>
          </a:bodyPr>
          <a:lstStyle/>
          <a:p>
            <a:pPr>
              <a:buNone/>
            </a:pPr>
            <a:r>
              <a:rPr lang="en-US" b="1" dirty="0">
                <a:latin typeface="Consolas" pitchFamily="49" charset="0"/>
                <a:cs typeface="Consolas" pitchFamily="49" charset="0"/>
              </a:rPr>
              <a:t>;; decode : </a:t>
            </a:r>
            <a:r>
              <a:rPr lang="en-US" b="1" dirty="0" err="1">
                <a:latin typeface="Consolas" pitchFamily="49" charset="0"/>
                <a:cs typeface="Consolas" pitchFamily="49" charset="0"/>
              </a:rPr>
              <a:t>SexpOfAtom</a:t>
            </a:r>
            <a:r>
              <a:rPr lang="en-US" b="1" dirty="0">
                <a:latin typeface="Consolas" pitchFamily="49" charset="0"/>
                <a:cs typeface="Consolas" pitchFamily="49" charset="0"/>
              </a:rPr>
              <a:t> -&gt; </a:t>
            </a:r>
            <a:r>
              <a:rPr lang="en-US" b="1" dirty="0" err="1">
                <a:latin typeface="Consolas" pitchFamily="49" charset="0"/>
                <a:cs typeface="Consolas" pitchFamily="49" charset="0"/>
              </a:rPr>
              <a:t>MaybeDiffExp</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STRATEGY: if the top level of </a:t>
            </a:r>
            <a:r>
              <a:rPr lang="en-US" b="1" dirty="0" err="1">
                <a:latin typeface="Consolas" pitchFamily="49" charset="0"/>
                <a:cs typeface="Consolas" pitchFamily="49" charset="0"/>
              </a:rPr>
              <a:t>sexp</a:t>
            </a:r>
            <a:r>
              <a:rPr lang="en-US" b="1" dirty="0">
                <a:latin typeface="Consolas" pitchFamily="49" charset="0"/>
                <a:cs typeface="Consolas" pitchFamily="49" charset="0"/>
              </a:rPr>
              <a:t> could be the top level of</a:t>
            </a:r>
          </a:p>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diffexp</a:t>
            </a:r>
            <a:r>
              <a:rPr lang="en-US" b="1" dirty="0">
                <a:latin typeface="Consolas" pitchFamily="49" charset="0"/>
                <a:cs typeface="Consolas" pitchFamily="49" charset="0"/>
              </a:rPr>
              <a:t>, recur on 2nd and 3rd elements. If either recursion</a:t>
            </a:r>
          </a:p>
          <a:p>
            <a:pPr>
              <a:buNone/>
            </a:pPr>
            <a:r>
              <a:rPr lang="en-US" b="1" dirty="0">
                <a:latin typeface="Consolas" pitchFamily="49" charset="0"/>
                <a:cs typeface="Consolas" pitchFamily="49" charset="0"/>
              </a:rPr>
              <a:t>;; fails, return false.  If both recursions succeed, return the </a:t>
            </a:r>
            <a:r>
              <a:rPr lang="en-US" b="1" dirty="0" err="1">
                <a:latin typeface="Consolas" pitchFamily="49" charset="0"/>
                <a:cs typeface="Consolas" pitchFamily="49" charset="0"/>
              </a:rPr>
              <a:t>diffexp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HALTING MEASURE: # of atoms in </a:t>
            </a:r>
            <a:r>
              <a:rPr lang="en-US" b="1" dirty="0" err="1">
                <a:latin typeface="Consolas" pitchFamily="49" charset="0"/>
                <a:cs typeface="Consolas" pitchFamily="49" charset="0"/>
              </a:rPr>
              <a:t>sexp</a:t>
            </a: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(define (decode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(cond</a:t>
            </a:r>
          </a:p>
          <a:p>
            <a:pPr>
              <a:buNone/>
            </a:pPr>
            <a:r>
              <a:rPr lang="en-US" b="1" dirty="0">
                <a:latin typeface="Consolas" pitchFamily="49" charset="0"/>
                <a:cs typeface="Consolas" pitchFamily="49" charset="0"/>
              </a:rPr>
              <a:t>    [(not (could-be-</a:t>
            </a:r>
            <a:r>
              <a:rPr lang="en-US" b="1" dirty="0" err="1">
                <a:latin typeface="Consolas" pitchFamily="49" charset="0"/>
                <a:cs typeface="Consolas" pitchFamily="49" charset="0"/>
              </a:rPr>
              <a:t>toplevel</a:t>
            </a:r>
            <a:r>
              <a:rPr lang="en-US" b="1" dirty="0">
                <a:latin typeface="Consolas" pitchFamily="49" charset="0"/>
                <a:cs typeface="Consolas" pitchFamily="49" charset="0"/>
              </a:rPr>
              <a:t>-of-</a:t>
            </a:r>
            <a:r>
              <a:rPr lang="en-US" b="1" dirty="0" err="1">
                <a:latin typeface="Consolas" pitchFamily="49" charset="0"/>
                <a:cs typeface="Consolas" pitchFamily="49" charset="0"/>
              </a:rPr>
              <a:t>diffexp</a:t>
            </a:r>
            <a:r>
              <a:rPr lang="en-US" b="1" dirty="0">
                <a:latin typeface="Consolas" pitchFamily="49" charset="0"/>
                <a:cs typeface="Consolas" pitchFamily="49" charset="0"/>
              </a:rPr>
              <a:t>? </a:t>
            </a:r>
            <a:r>
              <a:rPr lang="en-US" b="1" dirty="0" err="1">
                <a:latin typeface="Consolas" pitchFamily="49" charset="0"/>
                <a:cs typeface="Consolas" pitchFamily="49" charset="0"/>
              </a:rPr>
              <a:t>sexp</a:t>
            </a:r>
            <a:r>
              <a:rPr lang="en-US" b="1" dirty="0">
                <a:latin typeface="Consolas" pitchFamily="49" charset="0"/>
                <a:cs typeface="Consolas" pitchFamily="49" charset="0"/>
              </a:rPr>
              <a:t>)) false]</a:t>
            </a:r>
          </a:p>
          <a:p>
            <a:pPr>
              <a:buNone/>
            </a:pPr>
            <a:r>
              <a:rPr lang="en-US" b="1" dirty="0">
                <a:latin typeface="Consolas" pitchFamily="49" charset="0"/>
                <a:cs typeface="Consolas" pitchFamily="49" charset="0"/>
              </a:rPr>
              <a:t>    [(number? </a:t>
            </a:r>
            <a:r>
              <a:rPr lang="en-US" b="1" dirty="0" err="1">
                <a:latin typeface="Consolas" pitchFamily="49" charset="0"/>
                <a:cs typeface="Consolas" pitchFamily="49" charset="0"/>
              </a:rPr>
              <a:t>sexp</a:t>
            </a:r>
            <a:r>
              <a:rPr lang="en-US" b="1" dirty="0">
                <a:latin typeface="Consolas" pitchFamily="49" charset="0"/>
                <a:cs typeface="Consolas" pitchFamily="49" charset="0"/>
              </a:rPr>
              <a:t>)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[else</a:t>
            </a:r>
          </a:p>
          <a:p>
            <a:pPr>
              <a:buNone/>
            </a:pPr>
            <a:r>
              <a:rPr lang="en-US" b="1" dirty="0">
                <a:latin typeface="Consolas" pitchFamily="49" charset="0"/>
                <a:cs typeface="Consolas" pitchFamily="49" charset="0"/>
              </a:rPr>
              <a:t>     (local</a:t>
            </a:r>
          </a:p>
          <a:p>
            <a:pPr>
              <a:buNone/>
            </a:pPr>
            <a:r>
              <a:rPr lang="en-US" b="1" dirty="0">
                <a:latin typeface="Consolas" pitchFamily="49" charset="0"/>
                <a:cs typeface="Consolas" pitchFamily="49" charset="0"/>
              </a:rPr>
              <a:t>       ((define operand1 (decode (second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(define operand2 (decode (third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(if (and (succeeded? operand1)</a:t>
            </a:r>
          </a:p>
          <a:p>
            <a:pPr>
              <a:buNone/>
            </a:pPr>
            <a:r>
              <a:rPr lang="en-US" b="1" dirty="0">
                <a:latin typeface="Consolas" pitchFamily="49" charset="0"/>
                <a:cs typeface="Consolas" pitchFamily="49" charset="0"/>
              </a:rPr>
              <a:t>                (succeeded? operand2))</a:t>
            </a:r>
          </a:p>
          <a:p>
            <a:pPr>
              <a:buNone/>
            </a:pPr>
            <a:r>
              <a:rPr lang="en-US" b="1" dirty="0">
                <a:latin typeface="Consolas" pitchFamily="49" charset="0"/>
                <a:cs typeface="Consolas" pitchFamily="49" charset="0"/>
              </a:rPr>
              <a: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operand1 operand2)</a:t>
            </a:r>
          </a:p>
          <a:p>
            <a:pPr>
              <a:buNone/>
            </a:pPr>
            <a:r>
              <a:rPr lang="en-US" b="1" dirty="0">
                <a:latin typeface="Consolas" pitchFamily="49" charset="0"/>
                <a:cs typeface="Consolas" pitchFamily="49" charset="0"/>
              </a:rPr>
              <a:t>           false))]))</a:t>
            </a:r>
          </a:p>
        </p:txBody>
      </p:sp>
      <p:sp>
        <p:nvSpPr>
          <p:cNvPr id="5" name="Slide Number Placeholder 4"/>
          <p:cNvSpPr>
            <a:spLocks noGrp="1"/>
          </p:cNvSpPr>
          <p:nvPr>
            <p:ph type="sldNum" sz="quarter" idx="12"/>
          </p:nvPr>
        </p:nvSpPr>
        <p:spPr/>
        <p:txBody>
          <a:bodyPr/>
          <a:lstStyle/>
          <a:p>
            <a:fld id="{9F4492BD-6A9C-48FC-AC76-0B4FE11194A1}" type="slidenum">
              <a:rPr lang="en-US" smtClean="0"/>
              <a:pPr/>
              <a:t>14</a:t>
            </a:fld>
            <a:endParaRPr lang="en-US"/>
          </a:p>
        </p:txBody>
      </p:sp>
      <p:sp>
        <p:nvSpPr>
          <p:cNvPr id="4" name="Rectangle 3"/>
          <p:cNvSpPr/>
          <p:nvPr/>
        </p:nvSpPr>
        <p:spPr>
          <a:xfrm>
            <a:off x="4160264" y="2819400"/>
            <a:ext cx="4495800" cy="4572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Now we can write the function definition.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 (2)</a:t>
            </a:r>
          </a:p>
        </p:txBody>
      </p:sp>
      <p:sp>
        <p:nvSpPr>
          <p:cNvPr id="3" name="Content Placeholder 2"/>
          <p:cNvSpPr>
            <a:spLocks noGrp="1"/>
          </p:cNvSpPr>
          <p:nvPr>
            <p:ph idx="1"/>
          </p:nvPr>
        </p:nvSpPr>
        <p:spPr/>
        <p:txBody>
          <a:bodyPr>
            <a:normAutofit fontScale="55000" lnSpcReduction="20000"/>
          </a:bodyPr>
          <a:lstStyle/>
          <a:p>
            <a:pPr>
              <a:buNone/>
            </a:pPr>
            <a:r>
              <a:rPr lang="en-US" b="1" dirty="0">
                <a:latin typeface="Consolas" pitchFamily="49" charset="0"/>
                <a:cs typeface="Consolas" pitchFamily="49" charset="0"/>
              </a:rPr>
              <a:t>;; could-be-</a:t>
            </a:r>
            <a:r>
              <a:rPr lang="en-US" b="1" dirty="0" err="1">
                <a:latin typeface="Consolas" pitchFamily="49" charset="0"/>
                <a:cs typeface="Consolas" pitchFamily="49" charset="0"/>
              </a:rPr>
              <a:t>toplevel</a:t>
            </a:r>
            <a:r>
              <a:rPr lang="en-US" b="1" dirty="0">
                <a:latin typeface="Consolas" pitchFamily="49" charset="0"/>
                <a:cs typeface="Consolas" pitchFamily="49" charset="0"/>
              </a:rPr>
              <a:t>-of-</a:t>
            </a:r>
            <a:r>
              <a:rPr lang="en-US" b="1" dirty="0" err="1">
                <a:latin typeface="Consolas" pitchFamily="49" charset="0"/>
                <a:cs typeface="Consolas" pitchFamily="49" charset="0"/>
              </a:rPr>
              <a:t>diffexp</a:t>
            </a:r>
            <a:r>
              <a:rPr lang="en-US" b="1" dirty="0">
                <a:latin typeface="Consolas" pitchFamily="49" charset="0"/>
                <a:cs typeface="Consolas" pitchFamily="49" charset="0"/>
              </a:rPr>
              <a:t>? : </a:t>
            </a:r>
            <a:r>
              <a:rPr lang="en-US" b="1" dirty="0" err="1">
                <a:latin typeface="Consolas" pitchFamily="49" charset="0"/>
                <a:cs typeface="Consolas" pitchFamily="49" charset="0"/>
              </a:rPr>
              <a:t>SexpOfAtom</a:t>
            </a:r>
            <a:r>
              <a:rPr lang="en-US" b="1" dirty="0">
                <a:latin typeface="Consolas" pitchFamily="49" charset="0"/>
                <a:cs typeface="Consolas" pitchFamily="49" charset="0"/>
              </a:rPr>
              <a:t> -&gt; Boolean</a:t>
            </a:r>
          </a:p>
          <a:p>
            <a:pPr>
              <a:buNone/>
            </a:pPr>
            <a:r>
              <a:rPr lang="en-US" b="1" dirty="0">
                <a:latin typeface="Consolas" pitchFamily="49" charset="0"/>
                <a:cs typeface="Consolas" pitchFamily="49" charset="0"/>
              </a:rPr>
              <a:t>;; RETURNS: true </a:t>
            </a:r>
            <a:r>
              <a:rPr lang="en-US" b="1" dirty="0" err="1">
                <a:latin typeface="Consolas" pitchFamily="49" charset="0"/>
                <a:cs typeface="Consolas" pitchFamily="49" charset="0"/>
              </a:rPr>
              <a:t>iff</a:t>
            </a:r>
            <a:r>
              <a:rPr lang="en-US" b="1" dirty="0">
                <a:latin typeface="Consolas" pitchFamily="49" charset="0"/>
                <a:cs typeface="Consolas" pitchFamily="49" charset="0"/>
              </a:rPr>
              <a:t> the top level of the </a:t>
            </a:r>
            <a:r>
              <a:rPr lang="en-US" b="1" dirty="0" err="1">
                <a:latin typeface="Consolas" pitchFamily="49" charset="0"/>
                <a:cs typeface="Consolas" pitchFamily="49" charset="0"/>
              </a:rPr>
              <a:t>sexp</a:t>
            </a:r>
            <a:r>
              <a:rPr lang="en-US" b="1" dirty="0">
                <a:latin typeface="Consolas" pitchFamily="49" charset="0"/>
                <a:cs typeface="Consolas" pitchFamily="49" charset="0"/>
              </a:rPr>
              <a:t> could be the top level</a:t>
            </a:r>
          </a:p>
          <a:p>
            <a:pPr>
              <a:buNone/>
            </a:pPr>
            <a:r>
              <a:rPr lang="en-US" b="1" dirty="0">
                <a:latin typeface="Consolas" pitchFamily="49" charset="0"/>
                <a:cs typeface="Consolas" pitchFamily="49" charset="0"/>
              </a:rPr>
              <a:t>;; of some </a:t>
            </a:r>
            <a:r>
              <a:rPr lang="en-US" b="1" dirty="0" err="1">
                <a:latin typeface="Consolas" pitchFamily="49" charset="0"/>
                <a:cs typeface="Consolas" pitchFamily="49" charset="0"/>
              </a:rPr>
              <a:t>diffexp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STRATEGY: At the top level, a representation of a </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diffexp</a:t>
            </a:r>
            <a:r>
              <a:rPr lang="en-US" b="1" dirty="0">
                <a:latin typeface="Consolas" pitchFamily="49" charset="0"/>
                <a:cs typeface="Consolas" pitchFamily="49" charset="0"/>
              </a:rPr>
              <a:t> must be either a number or a list of</a:t>
            </a:r>
          </a:p>
          <a:p>
            <a:pPr>
              <a:buNone/>
            </a:pPr>
            <a:r>
              <a:rPr lang="en-US" b="1" dirty="0">
                <a:latin typeface="Consolas" pitchFamily="49" charset="0"/>
                <a:cs typeface="Consolas" pitchFamily="49" charset="0"/>
              </a:rPr>
              <a:t>;; exactly 3 elements, beginning with the symbol -</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(define (could-be-</a:t>
            </a:r>
            <a:r>
              <a:rPr lang="en-US" b="1" dirty="0" err="1">
                <a:latin typeface="Consolas" pitchFamily="49" charset="0"/>
                <a:cs typeface="Consolas" pitchFamily="49" charset="0"/>
              </a:rPr>
              <a:t>toplevel</a:t>
            </a:r>
            <a:r>
              <a:rPr lang="en-US" b="1" dirty="0">
                <a:latin typeface="Consolas" pitchFamily="49" charset="0"/>
                <a:cs typeface="Consolas" pitchFamily="49" charset="0"/>
              </a:rPr>
              <a:t>-of-</a:t>
            </a:r>
            <a:r>
              <a:rPr lang="en-US" b="1" dirty="0" err="1">
                <a:latin typeface="Consolas" pitchFamily="49" charset="0"/>
                <a:cs typeface="Consolas" pitchFamily="49" charset="0"/>
              </a:rPr>
              <a:t>diffexp</a:t>
            </a:r>
            <a:r>
              <a:rPr lang="en-US" b="1" dirty="0">
                <a:latin typeface="Consolas" pitchFamily="49" charset="0"/>
                <a:cs typeface="Consolas" pitchFamily="49" charset="0"/>
              </a:rPr>
              <a:t>?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(or (number?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(and</a:t>
            </a:r>
          </a:p>
          <a:p>
            <a:pPr>
              <a:buNone/>
            </a:pPr>
            <a:r>
              <a:rPr lang="en-US" b="1" dirty="0">
                <a:latin typeface="Consolas" pitchFamily="49" charset="0"/>
                <a:cs typeface="Consolas" pitchFamily="49" charset="0"/>
              </a:rPr>
              <a:t>       (list?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 at this point we know that </a:t>
            </a:r>
            <a:r>
              <a:rPr lang="en-US" b="1" dirty="0" err="1">
                <a:latin typeface="Consolas" pitchFamily="49" charset="0"/>
                <a:cs typeface="Consolas" pitchFamily="49" charset="0"/>
              </a:rPr>
              <a:t>sexp</a:t>
            </a:r>
            <a:r>
              <a:rPr lang="en-US" b="1" dirty="0">
                <a:latin typeface="Consolas" pitchFamily="49" charset="0"/>
                <a:cs typeface="Consolas" pitchFamily="49" charset="0"/>
              </a:rPr>
              <a:t> is a list, so it is</a:t>
            </a:r>
          </a:p>
          <a:p>
            <a:pPr>
              <a:buNone/>
            </a:pPr>
            <a:r>
              <a:rPr lang="en-US" b="1" dirty="0">
                <a:latin typeface="Consolas" pitchFamily="49" charset="0"/>
                <a:cs typeface="Consolas" pitchFamily="49" charset="0"/>
              </a:rPr>
              <a:t>       ;; safe to call list functions on it.</a:t>
            </a:r>
          </a:p>
          <a:p>
            <a:pPr>
              <a:buNone/>
            </a:pPr>
            <a:r>
              <a:rPr lang="en-US" b="1" dirty="0">
                <a:latin typeface="Consolas" pitchFamily="49" charset="0"/>
                <a:cs typeface="Consolas" pitchFamily="49" charset="0"/>
              </a:rPr>
              <a:t>       (= (length </a:t>
            </a:r>
            <a:r>
              <a:rPr lang="en-US" b="1" dirty="0" err="1">
                <a:latin typeface="Consolas" pitchFamily="49" charset="0"/>
                <a:cs typeface="Consolas" pitchFamily="49" charset="0"/>
              </a:rPr>
              <a:t>sexp</a:t>
            </a:r>
            <a:r>
              <a:rPr lang="en-US" b="1" dirty="0">
                <a:latin typeface="Consolas" pitchFamily="49" charset="0"/>
                <a:cs typeface="Consolas" pitchFamily="49" charset="0"/>
              </a:rPr>
              <a:t>) 3)</a:t>
            </a:r>
          </a:p>
          <a:p>
            <a:pPr>
              <a:buNone/>
            </a:pPr>
            <a:r>
              <a:rPr lang="en-US" b="1" dirty="0">
                <a:latin typeface="Consolas" pitchFamily="49" charset="0"/>
                <a:cs typeface="Consolas" pitchFamily="49" charset="0"/>
              </a:rPr>
              <a:t>       (equal? (first </a:t>
            </a:r>
            <a:r>
              <a:rPr lang="en-US" b="1" dirty="0" err="1">
                <a:latin typeface="Consolas" pitchFamily="49" charset="0"/>
                <a:cs typeface="Consolas" pitchFamily="49" charset="0"/>
              </a:rPr>
              <a:t>sexp</a:t>
            </a:r>
            <a:r>
              <a:rPr lang="en-US" b="1" dirty="0">
                <a:latin typeface="Consolas" pitchFamily="49" charset="0"/>
                <a:cs typeface="Consolas" pitchFamily="49" charset="0"/>
              </a:rPr>
              <a:t>) '-))))</a:t>
            </a:r>
          </a:p>
        </p:txBody>
      </p:sp>
      <p:sp>
        <p:nvSpPr>
          <p:cNvPr id="5" name="Slide Number Placeholder 4"/>
          <p:cNvSpPr>
            <a:spLocks noGrp="1"/>
          </p:cNvSpPr>
          <p:nvPr>
            <p:ph type="sldNum" sz="quarter" idx="12"/>
          </p:nvPr>
        </p:nvSpPr>
        <p:spPr/>
        <p:txBody>
          <a:bodyPr/>
          <a:lstStyle/>
          <a:p>
            <a:fld id="{9F4492BD-6A9C-48FC-AC76-0B4FE11194A1}"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 (3)</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 succeeded? : </a:t>
            </a:r>
            <a:r>
              <a:rPr lang="en-US" sz="2400" b="1" dirty="0" err="1">
                <a:latin typeface="Consolas" pitchFamily="49" charset="0"/>
                <a:cs typeface="Consolas" pitchFamily="49" charset="0"/>
              </a:rPr>
              <a:t>MaybeX</a:t>
            </a:r>
            <a:r>
              <a:rPr lang="en-US" sz="2400" b="1" dirty="0">
                <a:latin typeface="Consolas" pitchFamily="49" charset="0"/>
                <a:cs typeface="Consolas" pitchFamily="49" charset="0"/>
              </a:rPr>
              <a:t> -&gt; Boolean</a:t>
            </a:r>
          </a:p>
          <a:p>
            <a:pPr>
              <a:buNone/>
            </a:pPr>
            <a:r>
              <a:rPr lang="en-US" sz="2400" b="1" dirty="0">
                <a:latin typeface="Consolas" pitchFamily="49" charset="0"/>
                <a:cs typeface="Consolas" pitchFamily="49" charset="0"/>
              </a:rPr>
              <a:t>;; RETURNS: Is the argument an X?</a:t>
            </a:r>
          </a:p>
          <a:p>
            <a:pPr>
              <a:buNone/>
            </a:pPr>
            <a:r>
              <a:rPr lang="en-US" sz="2400" b="1" dirty="0">
                <a:latin typeface="Consolas" pitchFamily="49" charset="0"/>
                <a:cs typeface="Consolas" pitchFamily="49" charset="0"/>
              </a:rPr>
              <a:t>;; strategy: Use the template for </a:t>
            </a:r>
            <a:r>
              <a:rPr lang="en-US" sz="2400" b="1" dirty="0" err="1">
                <a:latin typeface="Consolas" pitchFamily="49" charset="0"/>
                <a:cs typeface="Consolas" pitchFamily="49" charset="0"/>
              </a:rPr>
              <a:t>MaybeX</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(define (succeeded? </a:t>
            </a:r>
            <a:r>
              <a:rPr lang="en-US" sz="2400" b="1" dirty="0" err="1">
                <a:latin typeface="Consolas" pitchFamily="49" charset="0"/>
                <a:cs typeface="Consolas" pitchFamily="49" charset="0"/>
              </a:rPr>
              <a:t>mx</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[(false? </a:t>
            </a:r>
            <a:r>
              <a:rPr lang="en-US" sz="2400" b="1" dirty="0" err="1">
                <a:latin typeface="Consolas" pitchFamily="49" charset="0"/>
                <a:cs typeface="Consolas" pitchFamily="49" charset="0"/>
              </a:rPr>
              <a:t>mx</a:t>
            </a:r>
            <a:r>
              <a:rPr lang="en-US" sz="2400" b="1" dirty="0">
                <a:latin typeface="Consolas" pitchFamily="49" charset="0"/>
                <a:cs typeface="Consolas" pitchFamily="49" charset="0"/>
              </a:rPr>
              <a:t>) false]</a:t>
            </a:r>
          </a:p>
          <a:p>
            <a:pPr>
              <a:buNone/>
            </a:pPr>
            <a:r>
              <a:rPr lang="en-US" sz="2400" b="1" dirty="0">
                <a:latin typeface="Consolas" pitchFamily="49" charset="0"/>
                <a:cs typeface="Consolas" pitchFamily="49" charset="0"/>
              </a:rPr>
              <a:t>    [else true]))</a:t>
            </a:r>
          </a:p>
        </p:txBody>
      </p:sp>
      <p:sp>
        <p:nvSpPr>
          <p:cNvPr id="5" name="Slide Number Placeholder 4"/>
          <p:cNvSpPr>
            <a:spLocks noGrp="1"/>
          </p:cNvSpPr>
          <p:nvPr>
            <p:ph type="sldNum" sz="quarter" idx="12"/>
          </p:nvPr>
        </p:nvSpPr>
        <p:spPr/>
        <p:txBody>
          <a:bodyPr/>
          <a:lstStyle/>
          <a:p>
            <a:fld id="{9F4492BD-6A9C-48FC-AC76-0B4FE11194A1}" type="slidenum">
              <a:rPr lang="en-US" smtClean="0"/>
              <a:pPr/>
              <a:t>16</a:t>
            </a:fld>
            <a:endParaRPr lang="en-US"/>
          </a:p>
        </p:txBody>
      </p:sp>
      <p:sp>
        <p:nvSpPr>
          <p:cNvPr id="4" name="Rectangle 3"/>
          <p:cNvSpPr/>
          <p:nvPr/>
        </p:nvSpPr>
        <p:spPr>
          <a:xfrm>
            <a:off x="4876800" y="5029200"/>
            <a:ext cx="3200400" cy="990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And we finish with the help function </a:t>
            </a:r>
            <a:r>
              <a:rPr lang="en-US" sz="2000" b="1" dirty="0"/>
              <a:t>succeeded? </a:t>
            </a:r>
            <a:r>
              <a:rPr lang="en-US" sz="2000"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Something new happened here</a:t>
            </a:r>
          </a:p>
        </p:txBody>
      </p:sp>
      <p:sp>
        <p:nvSpPr>
          <p:cNvPr id="3" name="Content Placeholder 2"/>
          <p:cNvSpPr>
            <a:spLocks noGrp="1"/>
          </p:cNvSpPr>
          <p:nvPr>
            <p:ph idx="1"/>
          </p:nvPr>
        </p:nvSpPr>
        <p:spPr/>
        <p:txBody>
          <a:bodyPr>
            <a:normAutofit fontScale="92500" lnSpcReduction="10000"/>
          </a:bodyPr>
          <a:lstStyle/>
          <a:p>
            <a:r>
              <a:rPr lang="en-US" dirty="0"/>
              <a:t>We recurred on </a:t>
            </a:r>
            <a:r>
              <a:rPr lang="en-US" dirty="0" err="1"/>
              <a:t>subpieces</a:t>
            </a:r>
            <a:r>
              <a:rPr lang="en-US" dirty="0"/>
              <a:t>.  </a:t>
            </a:r>
          </a:p>
          <a:p>
            <a:r>
              <a:rPr lang="en-US" dirty="0"/>
              <a:t>Each </a:t>
            </a:r>
            <a:r>
              <a:rPr lang="en-US" dirty="0" err="1"/>
              <a:t>subpiece</a:t>
            </a:r>
            <a:r>
              <a:rPr lang="en-US" dirty="0"/>
              <a:t> is smaller than the original</a:t>
            </a:r>
          </a:p>
          <a:p>
            <a:r>
              <a:rPr lang="en-US" dirty="0"/>
              <a:t>BUT:</a:t>
            </a:r>
          </a:p>
          <a:p>
            <a:pPr lvl="1"/>
            <a:r>
              <a:rPr lang="en-US" dirty="0"/>
              <a:t>we didn't use the predicates from the template</a:t>
            </a:r>
          </a:p>
          <a:p>
            <a:pPr lvl="1"/>
            <a:r>
              <a:rPr lang="en-US" dirty="0"/>
              <a:t>we didn't recur on all of the </a:t>
            </a:r>
            <a:r>
              <a:rPr lang="en-US" dirty="0" err="1"/>
              <a:t>subpieces</a:t>
            </a:r>
            <a:endParaRPr lang="en-US" dirty="0"/>
          </a:p>
          <a:p>
            <a:r>
              <a:rPr lang="en-US" dirty="0"/>
              <a:t>So this is not structural recursion following the template.</a:t>
            </a:r>
          </a:p>
          <a:p>
            <a:r>
              <a:rPr lang="en-US" dirty="0"/>
              <a:t>It's more like "divide-and-conquer"</a:t>
            </a:r>
          </a:p>
          <a:p>
            <a:r>
              <a:rPr lang="en-US" dirty="0"/>
              <a:t>We call this </a:t>
            </a:r>
            <a:r>
              <a:rPr lang="en-US" i="1" dirty="0">
                <a:solidFill>
                  <a:srgbClr val="FF0000"/>
                </a:solidFill>
              </a:rPr>
              <a:t>general recursion</a:t>
            </a:r>
            <a:r>
              <a:rPr lang="en-US" dirty="0"/>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17</a:t>
            </a:fld>
            <a:endParaRPr lang="en-US"/>
          </a:p>
        </p:txBody>
      </p:sp>
    </p:spTree>
    <p:extLst>
      <p:ext uri="{BB962C8B-B14F-4D97-AF65-F5344CB8AC3E}">
        <p14:creationId xmlns:p14="http://schemas.microsoft.com/office/powerpoint/2010/main" val="691238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Divide-and-Conquer </a:t>
            </a:r>
            <a:br>
              <a:rPr lang="en-US" dirty="0"/>
            </a:br>
            <a:r>
              <a:rPr lang="en-US" dirty="0"/>
              <a:t>(General Recursion)</a:t>
            </a:r>
          </a:p>
        </p:txBody>
      </p:sp>
      <p:sp>
        <p:nvSpPr>
          <p:cNvPr id="3" name="Content Placeholder 2"/>
          <p:cNvSpPr>
            <a:spLocks noGrp="1"/>
          </p:cNvSpPr>
          <p:nvPr>
            <p:ph idx="1"/>
          </p:nvPr>
        </p:nvSpPr>
        <p:spPr/>
        <p:txBody>
          <a:bodyPr>
            <a:normAutofit/>
          </a:bodyPr>
          <a:lstStyle/>
          <a:p>
            <a:r>
              <a:rPr lang="en-US" dirty="0"/>
              <a:t>How to solve the problem:</a:t>
            </a:r>
          </a:p>
          <a:p>
            <a:pPr lvl="1"/>
            <a:r>
              <a:rPr lang="en-US" dirty="0"/>
              <a:t>If it's easy, solve it immediately</a:t>
            </a:r>
          </a:p>
          <a:p>
            <a:pPr lvl="1"/>
            <a:r>
              <a:rPr lang="en-US" dirty="0"/>
              <a:t>If it's hard:</a:t>
            </a:r>
          </a:p>
          <a:p>
            <a:pPr lvl="2"/>
            <a:r>
              <a:rPr lang="en-US" dirty="0"/>
              <a:t>Find one or more easier problems whose solutions will help you find the solution to the original problem.</a:t>
            </a:r>
          </a:p>
          <a:p>
            <a:pPr lvl="2"/>
            <a:r>
              <a:rPr lang="en-US" dirty="0"/>
              <a:t>Solve each of them</a:t>
            </a:r>
          </a:p>
          <a:p>
            <a:pPr lvl="2"/>
            <a:r>
              <a:rPr lang="en-US" dirty="0"/>
              <a:t>Then combine the solutions to get the solution to your original problem</a:t>
            </a:r>
          </a:p>
          <a:p>
            <a:pPr lvl="2"/>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18</a:t>
            </a:fld>
            <a:endParaRPr lang="en-US"/>
          </a:p>
        </p:txBody>
      </p:sp>
      <p:sp>
        <p:nvSpPr>
          <p:cNvPr id="6" name="Rectangle 5"/>
          <p:cNvSpPr/>
          <p:nvPr/>
        </p:nvSpPr>
        <p:spPr>
          <a:xfrm>
            <a:off x="6005713" y="1905000"/>
            <a:ext cx="2971800" cy="70167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"Easier" means "has a smaller halting measure"</a:t>
            </a:r>
          </a:p>
        </p:txBody>
      </p:sp>
      <p:cxnSp>
        <p:nvCxnSpPr>
          <p:cNvPr id="8" name="Straight Arrow Connector 7"/>
          <p:cNvCxnSpPr>
            <a:stCxn id="6" idx="1"/>
          </p:cNvCxnSpPr>
          <p:nvPr/>
        </p:nvCxnSpPr>
        <p:spPr>
          <a:xfrm flipH="1">
            <a:off x="4724400" y="2255838"/>
            <a:ext cx="1281313" cy="9445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525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see if our code matches this description</a:t>
            </a:r>
          </a:p>
        </p:txBody>
      </p:sp>
      <p:sp>
        <p:nvSpPr>
          <p:cNvPr id="3" name="Content Placeholder 2"/>
          <p:cNvSpPr>
            <a:spLocks noGrp="1"/>
          </p:cNvSpPr>
          <p:nvPr>
            <p:ph idx="1"/>
          </p:nvPr>
        </p:nvSpPr>
        <p:spPr/>
        <p:txBody>
          <a:bodyPr>
            <a:normAutofit fontScale="47500" lnSpcReduction="20000"/>
          </a:bodyPr>
          <a:lstStyle/>
          <a:p>
            <a:pPr>
              <a:buNone/>
            </a:pPr>
            <a:r>
              <a:rPr lang="en-US" b="1" dirty="0">
                <a:latin typeface="Consolas" pitchFamily="49" charset="0"/>
                <a:cs typeface="Consolas" pitchFamily="49" charset="0"/>
              </a:rPr>
              <a:t>;; decode : </a:t>
            </a:r>
            <a:r>
              <a:rPr lang="en-US" b="1" dirty="0" err="1">
                <a:latin typeface="Consolas" pitchFamily="49" charset="0"/>
                <a:cs typeface="Consolas" pitchFamily="49" charset="0"/>
              </a:rPr>
              <a:t>SexpOfAtom</a:t>
            </a:r>
            <a:r>
              <a:rPr lang="en-US" b="1" dirty="0">
                <a:latin typeface="Consolas" pitchFamily="49" charset="0"/>
                <a:cs typeface="Consolas" pitchFamily="49" charset="0"/>
              </a:rPr>
              <a:t> -&gt; </a:t>
            </a:r>
            <a:r>
              <a:rPr lang="en-US" b="1" dirty="0" err="1">
                <a:latin typeface="Consolas" pitchFamily="49" charset="0"/>
                <a:cs typeface="Consolas" pitchFamily="49" charset="0"/>
              </a:rPr>
              <a:t>MaybeDiffExp</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STRATEGY: if the top level of </a:t>
            </a:r>
            <a:r>
              <a:rPr lang="en-US" b="1" dirty="0" err="1">
                <a:latin typeface="Consolas" pitchFamily="49" charset="0"/>
                <a:cs typeface="Consolas" pitchFamily="49" charset="0"/>
              </a:rPr>
              <a:t>sexp</a:t>
            </a:r>
            <a:r>
              <a:rPr lang="en-US" b="1" dirty="0">
                <a:latin typeface="Consolas" pitchFamily="49" charset="0"/>
                <a:cs typeface="Consolas" pitchFamily="49" charset="0"/>
              </a:rPr>
              <a:t> could be the top level of</a:t>
            </a:r>
          </a:p>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diffexp</a:t>
            </a:r>
            <a:r>
              <a:rPr lang="en-US" b="1" dirty="0">
                <a:latin typeface="Consolas" pitchFamily="49" charset="0"/>
                <a:cs typeface="Consolas" pitchFamily="49" charset="0"/>
              </a:rPr>
              <a:t>, recur on 2nd and 3rd elements. If either recursion</a:t>
            </a:r>
          </a:p>
          <a:p>
            <a:pPr>
              <a:buNone/>
            </a:pPr>
            <a:r>
              <a:rPr lang="en-US" b="1" dirty="0">
                <a:latin typeface="Consolas" pitchFamily="49" charset="0"/>
                <a:cs typeface="Consolas" pitchFamily="49" charset="0"/>
              </a:rPr>
              <a:t>;; fails, return false.  If both recursions succeed, return the </a:t>
            </a:r>
            <a:r>
              <a:rPr lang="en-US" b="1" dirty="0" err="1">
                <a:latin typeface="Consolas" pitchFamily="49" charset="0"/>
                <a:cs typeface="Consolas" pitchFamily="49" charset="0"/>
              </a:rPr>
              <a:t>diffexp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HALTING MEASURE: # of atoms in </a:t>
            </a:r>
            <a:r>
              <a:rPr lang="en-US" b="1" dirty="0" err="1">
                <a:latin typeface="Consolas" pitchFamily="49" charset="0"/>
                <a:cs typeface="Consolas" pitchFamily="49" charset="0"/>
              </a:rPr>
              <a:t>sexp</a:t>
            </a: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(define (decode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(cond</a:t>
            </a:r>
          </a:p>
          <a:p>
            <a:pPr>
              <a:buNone/>
            </a:pPr>
            <a:r>
              <a:rPr lang="en-US" b="1" dirty="0">
                <a:latin typeface="Consolas" pitchFamily="49" charset="0"/>
                <a:cs typeface="Consolas" pitchFamily="49" charset="0"/>
              </a:rPr>
              <a:t>    [(not (could-be-</a:t>
            </a:r>
            <a:r>
              <a:rPr lang="en-US" b="1" dirty="0" err="1">
                <a:latin typeface="Consolas" pitchFamily="49" charset="0"/>
                <a:cs typeface="Consolas" pitchFamily="49" charset="0"/>
              </a:rPr>
              <a:t>toplevel</a:t>
            </a:r>
            <a:r>
              <a:rPr lang="en-US" b="1" dirty="0">
                <a:latin typeface="Consolas" pitchFamily="49" charset="0"/>
                <a:cs typeface="Consolas" pitchFamily="49" charset="0"/>
              </a:rPr>
              <a:t>-of-</a:t>
            </a:r>
            <a:r>
              <a:rPr lang="en-US" b="1" dirty="0" err="1">
                <a:latin typeface="Consolas" pitchFamily="49" charset="0"/>
                <a:cs typeface="Consolas" pitchFamily="49" charset="0"/>
              </a:rPr>
              <a:t>diffexp</a:t>
            </a:r>
            <a:r>
              <a:rPr lang="en-US" b="1" dirty="0">
                <a:latin typeface="Consolas" pitchFamily="49" charset="0"/>
                <a:cs typeface="Consolas" pitchFamily="49" charset="0"/>
              </a:rPr>
              <a:t>? </a:t>
            </a:r>
            <a:r>
              <a:rPr lang="en-US" b="1" dirty="0" err="1">
                <a:latin typeface="Consolas" pitchFamily="49" charset="0"/>
                <a:cs typeface="Consolas" pitchFamily="49" charset="0"/>
              </a:rPr>
              <a:t>sexp</a:t>
            </a:r>
            <a:r>
              <a:rPr lang="en-US" b="1" dirty="0">
                <a:latin typeface="Consolas" pitchFamily="49" charset="0"/>
                <a:cs typeface="Consolas" pitchFamily="49" charset="0"/>
              </a:rPr>
              <a:t>)) false]</a:t>
            </a:r>
          </a:p>
          <a:p>
            <a:pPr>
              <a:buNone/>
            </a:pPr>
            <a:r>
              <a:rPr lang="en-US" b="1" dirty="0">
                <a:latin typeface="Consolas" pitchFamily="49" charset="0"/>
                <a:cs typeface="Consolas" pitchFamily="49" charset="0"/>
              </a:rPr>
              <a:t>    [(number? </a:t>
            </a:r>
            <a:r>
              <a:rPr lang="en-US" b="1" dirty="0" err="1">
                <a:latin typeface="Consolas" pitchFamily="49" charset="0"/>
                <a:cs typeface="Consolas" pitchFamily="49" charset="0"/>
              </a:rPr>
              <a:t>sexp</a:t>
            </a:r>
            <a:r>
              <a:rPr lang="en-US" b="1" dirty="0">
                <a:latin typeface="Consolas" pitchFamily="49" charset="0"/>
                <a:cs typeface="Consolas" pitchFamily="49" charset="0"/>
              </a:rPr>
              <a:t>)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[else</a:t>
            </a:r>
          </a:p>
          <a:p>
            <a:pPr>
              <a:buNone/>
            </a:pPr>
            <a:r>
              <a:rPr lang="en-US" b="1" dirty="0">
                <a:latin typeface="Consolas" pitchFamily="49" charset="0"/>
                <a:cs typeface="Consolas" pitchFamily="49" charset="0"/>
              </a:rPr>
              <a:t>     (local</a:t>
            </a:r>
          </a:p>
          <a:p>
            <a:pPr>
              <a:buNone/>
            </a:pPr>
            <a:r>
              <a:rPr lang="en-US" b="1" dirty="0">
                <a:latin typeface="Consolas" pitchFamily="49" charset="0"/>
                <a:cs typeface="Consolas" pitchFamily="49" charset="0"/>
              </a:rPr>
              <a:t>       ((define operand1 (decode (second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(define operand2 (decode (third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(if (and (succeeded? operand1)</a:t>
            </a:r>
          </a:p>
          <a:p>
            <a:pPr>
              <a:buNone/>
            </a:pPr>
            <a:r>
              <a:rPr lang="en-US" b="1" dirty="0">
                <a:latin typeface="Consolas" pitchFamily="49" charset="0"/>
                <a:cs typeface="Consolas" pitchFamily="49" charset="0"/>
              </a:rPr>
              <a:t>                (succeeded? operand2))</a:t>
            </a:r>
          </a:p>
          <a:p>
            <a:pPr>
              <a:buNone/>
            </a:pPr>
            <a:r>
              <a:rPr lang="en-US" b="1" dirty="0">
                <a:latin typeface="Consolas" pitchFamily="49" charset="0"/>
                <a:cs typeface="Consolas" pitchFamily="49" charset="0"/>
              </a:rPr>
              <a: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operand1 operand2)</a:t>
            </a:r>
          </a:p>
          <a:p>
            <a:pPr>
              <a:buNone/>
            </a:pPr>
            <a:r>
              <a:rPr lang="en-US" b="1" dirty="0">
                <a:latin typeface="Consolas" pitchFamily="49" charset="0"/>
                <a:cs typeface="Consolas" pitchFamily="49" charset="0"/>
              </a:rPr>
              <a:t>           false))]))</a:t>
            </a:r>
          </a:p>
        </p:txBody>
      </p:sp>
      <p:sp>
        <p:nvSpPr>
          <p:cNvPr id="5" name="Slide Number Placeholder 4"/>
          <p:cNvSpPr>
            <a:spLocks noGrp="1"/>
          </p:cNvSpPr>
          <p:nvPr>
            <p:ph type="sldNum" sz="quarter" idx="12"/>
          </p:nvPr>
        </p:nvSpPr>
        <p:spPr/>
        <p:txBody>
          <a:bodyPr/>
          <a:lstStyle/>
          <a:p>
            <a:fld id="{9F4492BD-6A9C-48FC-AC76-0B4FE11194A1}" type="slidenum">
              <a:rPr lang="en-US" smtClean="0"/>
              <a:pPr/>
              <a:t>19</a:t>
            </a:fld>
            <a:endParaRPr lang="en-US"/>
          </a:p>
        </p:txBody>
      </p:sp>
      <p:sp>
        <p:nvSpPr>
          <p:cNvPr id="4" name="Rectangle 3"/>
          <p:cNvSpPr/>
          <p:nvPr/>
        </p:nvSpPr>
        <p:spPr>
          <a:xfrm>
            <a:off x="6679346" y="3024274"/>
            <a:ext cx="1554736" cy="4572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Easy Case #1</a:t>
            </a:r>
          </a:p>
        </p:txBody>
      </p:sp>
      <p:sp>
        <p:nvSpPr>
          <p:cNvPr id="6" name="Rectangle 5"/>
          <p:cNvSpPr/>
          <p:nvPr/>
        </p:nvSpPr>
        <p:spPr>
          <a:xfrm>
            <a:off x="6661417" y="3634581"/>
            <a:ext cx="1554736" cy="4572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Easy Case #2</a:t>
            </a:r>
          </a:p>
        </p:txBody>
      </p:sp>
      <p:sp>
        <p:nvSpPr>
          <p:cNvPr id="7" name="Rectangle 6"/>
          <p:cNvSpPr/>
          <p:nvPr/>
        </p:nvSpPr>
        <p:spPr>
          <a:xfrm>
            <a:off x="6661417" y="4274343"/>
            <a:ext cx="1554736" cy="697613"/>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Solve the </a:t>
            </a:r>
            <a:r>
              <a:rPr lang="en-US" sz="2000" dirty="0" err="1"/>
              <a:t>subproblems</a:t>
            </a:r>
            <a:endParaRPr lang="en-US" sz="2000" dirty="0"/>
          </a:p>
        </p:txBody>
      </p:sp>
      <p:sp>
        <p:nvSpPr>
          <p:cNvPr id="8" name="Rectangle 7"/>
          <p:cNvSpPr/>
          <p:nvPr/>
        </p:nvSpPr>
        <p:spPr>
          <a:xfrm>
            <a:off x="6624598" y="5094227"/>
            <a:ext cx="1554736" cy="697613"/>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Combine the answers</a:t>
            </a:r>
          </a:p>
        </p:txBody>
      </p:sp>
      <p:cxnSp>
        <p:nvCxnSpPr>
          <p:cNvPr id="10" name="Straight Arrow Connector 9"/>
          <p:cNvCxnSpPr>
            <a:stCxn id="4" idx="1"/>
          </p:cNvCxnSpPr>
          <p:nvPr/>
        </p:nvCxnSpPr>
        <p:spPr>
          <a:xfrm flipH="1">
            <a:off x="6248400" y="3252874"/>
            <a:ext cx="430946" cy="15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1"/>
          </p:cNvCxnSpPr>
          <p:nvPr/>
        </p:nvCxnSpPr>
        <p:spPr>
          <a:xfrm flipH="1" flipV="1">
            <a:off x="3352800" y="3810000"/>
            <a:ext cx="3308617" cy="53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1"/>
          </p:cNvCxnSpPr>
          <p:nvPr/>
        </p:nvCxnSpPr>
        <p:spPr>
          <a:xfrm flipH="1" flipV="1">
            <a:off x="5638801" y="4584630"/>
            <a:ext cx="1022616" cy="38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1"/>
          </p:cNvCxnSpPr>
          <p:nvPr/>
        </p:nvCxnSpPr>
        <p:spPr>
          <a:xfrm flipH="1" flipV="1">
            <a:off x="5180320" y="5443033"/>
            <a:ext cx="144427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6636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Introduction</a:t>
            </a:r>
          </a:p>
        </p:txBody>
      </p:sp>
      <p:sp>
        <p:nvSpPr>
          <p:cNvPr id="3" name="Content Placeholder 2"/>
          <p:cNvSpPr>
            <a:spLocks noGrp="1"/>
          </p:cNvSpPr>
          <p:nvPr>
            <p:ph idx="1"/>
          </p:nvPr>
        </p:nvSpPr>
        <p:spPr/>
        <p:txBody>
          <a:bodyPr>
            <a:normAutofit fontScale="92500" lnSpcReduction="10000"/>
          </a:bodyPr>
          <a:lstStyle/>
          <a:p>
            <a:r>
              <a:rPr lang="en-US" dirty="0"/>
              <a:t>So far, we've written our functions using the destructor template to recur on the sub-pieces of the data.  We sometimes call this </a:t>
            </a:r>
            <a:r>
              <a:rPr lang="en-US" i="1" dirty="0">
                <a:solidFill>
                  <a:srgbClr val="FF0000"/>
                </a:solidFill>
              </a:rPr>
              <a:t>structural recursion.</a:t>
            </a:r>
          </a:p>
          <a:p>
            <a:r>
              <a:rPr lang="en-US" dirty="0"/>
              <a:t>In this module, we'll see some examples of problems that don't fit neatly into this pattern.</a:t>
            </a:r>
          </a:p>
          <a:p>
            <a:r>
              <a:rPr lang="en-US" dirty="0"/>
              <a:t>We'll introduce a new family of strategies, called </a:t>
            </a:r>
            <a:r>
              <a:rPr lang="en-US" i="1" dirty="0">
                <a:solidFill>
                  <a:srgbClr val="FF0000"/>
                </a:solidFill>
              </a:rPr>
              <a:t>general recursion</a:t>
            </a:r>
            <a:r>
              <a:rPr lang="en-US" dirty="0"/>
              <a:t>, to describe these examples.</a:t>
            </a:r>
          </a:p>
          <a:p>
            <a:r>
              <a:rPr lang="en-US" dirty="0"/>
              <a:t>General recursion and invariants together provide a powerful combination.</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a:t>
            </a:fld>
            <a:endParaRPr lang="en-US"/>
          </a:p>
        </p:txBody>
      </p:sp>
    </p:spTree>
    <p:extLst>
      <p:ext uri="{BB962C8B-B14F-4D97-AF65-F5344CB8AC3E}">
        <p14:creationId xmlns:p14="http://schemas.microsoft.com/office/powerpoint/2010/main" val="1033244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 merge-sort</a:t>
            </a:r>
          </a:p>
        </p:txBody>
      </p:sp>
      <p:sp>
        <p:nvSpPr>
          <p:cNvPr id="3" name="Content Placeholder 2"/>
          <p:cNvSpPr>
            <a:spLocks noGrp="1"/>
          </p:cNvSpPr>
          <p:nvPr>
            <p:ph idx="1"/>
          </p:nvPr>
        </p:nvSpPr>
        <p:spPr/>
        <p:txBody>
          <a:bodyPr/>
          <a:lstStyle/>
          <a:p>
            <a:r>
              <a:rPr lang="en-US" dirty="0"/>
              <a:t>Let's turn to a different example:  merge sort, which you should know from your undergraduate data structures or algorithms course.</a:t>
            </a:r>
          </a:p>
          <a:p>
            <a:r>
              <a:rPr lang="en-US" dirty="0"/>
              <a:t>Divide the list in half, sort each half, and then merge two sorted lists.</a:t>
            </a:r>
          </a:p>
          <a:p>
            <a:r>
              <a:rPr lang="en-US" dirty="0"/>
              <a:t>First we write </a:t>
            </a:r>
            <a:r>
              <a:rPr lang="en-US" b="1" dirty="0"/>
              <a:t>merge</a:t>
            </a:r>
            <a:r>
              <a:rPr lang="en-US" dirty="0"/>
              <a:t>, which merges two sorted lists: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20</a:t>
            </a:fld>
            <a:endParaRPr lang="en-US"/>
          </a:p>
        </p:txBody>
      </p:sp>
    </p:spTree>
    <p:extLst>
      <p:ext uri="{BB962C8B-B14F-4D97-AF65-F5344CB8AC3E}">
        <p14:creationId xmlns:p14="http://schemas.microsoft.com/office/powerpoint/2010/main" val="2294458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merge</a:t>
            </a:r>
          </a:p>
        </p:txBody>
      </p:sp>
      <p:sp>
        <p:nvSpPr>
          <p:cNvPr id="3" name="Content Placeholder 2"/>
          <p:cNvSpPr>
            <a:spLocks noGrp="1"/>
          </p:cNvSpPr>
          <p:nvPr>
            <p:ph idx="1"/>
          </p:nvPr>
        </p:nvSpPr>
        <p:spPr>
          <a:xfrm>
            <a:off x="457200" y="1600200"/>
            <a:ext cx="8458200" cy="4525963"/>
          </a:xfrm>
        </p:spPr>
        <p:txBody>
          <a:bodyPr>
            <a:normAutofit fontScale="70000" lnSpcReduction="20000"/>
          </a:bodyPr>
          <a:lstStyle/>
          <a:p>
            <a:pPr>
              <a:buNone/>
            </a:pPr>
            <a:r>
              <a:rPr lang="en-US" b="1" dirty="0">
                <a:latin typeface="Consolas" pitchFamily="49" charset="0"/>
                <a:cs typeface="Consolas" pitchFamily="49" charset="0"/>
              </a:rPr>
              <a:t>;; merge : </a:t>
            </a:r>
            <a:r>
              <a:rPr lang="en-US" b="1" dirty="0" err="1">
                <a:latin typeface="Consolas" pitchFamily="49" charset="0"/>
                <a:cs typeface="Consolas" pitchFamily="49" charset="0"/>
              </a:rPr>
              <a:t>SortedList</a:t>
            </a:r>
            <a:r>
              <a:rPr lang="en-US" b="1" dirty="0">
                <a:latin typeface="Consolas" pitchFamily="49" charset="0"/>
                <a:cs typeface="Consolas" pitchFamily="49" charset="0"/>
              </a:rPr>
              <a:t> </a:t>
            </a:r>
            <a:r>
              <a:rPr lang="en-US" b="1" dirty="0" err="1">
                <a:latin typeface="Consolas" pitchFamily="49" charset="0"/>
                <a:cs typeface="Consolas" pitchFamily="49" charset="0"/>
              </a:rPr>
              <a:t>SortedList</a:t>
            </a:r>
            <a:r>
              <a:rPr lang="en-US" b="1" dirty="0">
                <a:latin typeface="Consolas" pitchFamily="49" charset="0"/>
                <a:cs typeface="Consolas" pitchFamily="49" charset="0"/>
              </a:rPr>
              <a:t> -&gt; </a:t>
            </a:r>
            <a:r>
              <a:rPr lang="en-US" b="1" dirty="0" err="1">
                <a:latin typeface="Consolas" pitchFamily="49" charset="0"/>
                <a:cs typeface="Consolas" pitchFamily="49" charset="0"/>
              </a:rPr>
              <a:t>SortedList</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RETURNS: the sorted merge of its two arguments</a:t>
            </a:r>
          </a:p>
          <a:p>
            <a:pPr>
              <a:buNone/>
            </a:pPr>
            <a:r>
              <a:rPr lang="en-US" b="1" dirty="0">
                <a:latin typeface="Consolas" pitchFamily="49" charset="0"/>
                <a:cs typeface="Consolas" pitchFamily="49" charset="0"/>
              </a:rPr>
              <a:t>;; strategy: recur on (rest lst1) or (rest lst2)</a:t>
            </a:r>
          </a:p>
          <a:p>
            <a:pPr>
              <a:buNone/>
            </a:pPr>
            <a:r>
              <a:rPr lang="en-US" b="1" dirty="0">
                <a:latin typeface="Consolas" pitchFamily="49" charset="0"/>
                <a:cs typeface="Consolas" pitchFamily="49" charset="0"/>
              </a:rPr>
              <a:t>;; </a:t>
            </a:r>
            <a:r>
              <a:rPr lang="en-US" b="1" dirty="0">
                <a:solidFill>
                  <a:schemeClr val="accent6"/>
                </a:solidFill>
                <a:latin typeface="Consolas" pitchFamily="49" charset="0"/>
                <a:cs typeface="Consolas" pitchFamily="49" charset="0"/>
              </a:rPr>
              <a:t>HALTING MEASURE: ???</a:t>
            </a:r>
          </a:p>
          <a:p>
            <a:pPr>
              <a:buNone/>
            </a:pPr>
            <a:r>
              <a:rPr lang="en-US" b="1" dirty="0">
                <a:latin typeface="Consolas" pitchFamily="49" charset="0"/>
                <a:cs typeface="Consolas" pitchFamily="49" charset="0"/>
              </a:rPr>
              <a:t>(define (merge lst1 lst2)</a:t>
            </a:r>
          </a:p>
          <a:p>
            <a:pPr>
              <a:buNone/>
            </a:pPr>
            <a:r>
              <a:rPr lang="en-US" b="1" dirty="0">
                <a:latin typeface="Consolas" pitchFamily="49" charset="0"/>
                <a:cs typeface="Consolas" pitchFamily="49" charset="0"/>
              </a:rPr>
              <a:t>  (cond</a:t>
            </a:r>
          </a:p>
          <a:p>
            <a:pPr>
              <a:buNone/>
            </a:pPr>
            <a:r>
              <a:rPr lang="en-US" b="1" dirty="0">
                <a:latin typeface="Consolas" pitchFamily="49" charset="0"/>
                <a:cs typeface="Consolas" pitchFamily="49" charset="0"/>
              </a:rPr>
              <a:t>    [(empty? lst1) lst2]</a:t>
            </a:r>
          </a:p>
          <a:p>
            <a:pPr>
              <a:buNone/>
            </a:pPr>
            <a:r>
              <a:rPr lang="en-US" b="1" dirty="0">
                <a:latin typeface="Consolas" pitchFamily="49" charset="0"/>
                <a:cs typeface="Consolas" pitchFamily="49" charset="0"/>
              </a:rPr>
              <a:t>    [(empty? lst2) lst1]</a:t>
            </a:r>
          </a:p>
          <a:p>
            <a:pPr>
              <a:buNone/>
            </a:pPr>
            <a:r>
              <a:rPr lang="en-US" b="1" dirty="0">
                <a:latin typeface="Consolas" pitchFamily="49" charset="0"/>
                <a:cs typeface="Consolas" pitchFamily="49" charset="0"/>
              </a:rPr>
              <a:t>    [(&lt; (first lst1) (first lst2))</a:t>
            </a:r>
          </a:p>
          <a:p>
            <a:pPr>
              <a:buNone/>
            </a:pPr>
            <a:r>
              <a:rPr lang="en-US" b="1" dirty="0">
                <a:latin typeface="Consolas" pitchFamily="49" charset="0"/>
                <a:cs typeface="Consolas" pitchFamily="49" charset="0"/>
              </a:rPr>
              <a:t>     (cons (first lst1) (merge (rest lst1) lst2))]</a:t>
            </a:r>
          </a:p>
          <a:p>
            <a:pPr>
              <a:buNone/>
            </a:pPr>
            <a:r>
              <a:rPr lang="en-US" b="1" dirty="0">
                <a:latin typeface="Consolas" pitchFamily="49" charset="0"/>
                <a:cs typeface="Consolas" pitchFamily="49" charset="0"/>
              </a:rPr>
              <a:t>    [else</a:t>
            </a:r>
          </a:p>
          <a:p>
            <a:pPr>
              <a:buNone/>
            </a:pPr>
            <a:r>
              <a:rPr lang="en-US" b="1" dirty="0">
                <a:latin typeface="Consolas" pitchFamily="49" charset="0"/>
                <a:cs typeface="Consolas" pitchFamily="49" charset="0"/>
              </a:rPr>
              <a:t>     (cons (first lst2) (merge lst1 (rest lst2)))]))</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21</a:t>
            </a:fld>
            <a:endParaRPr lang="en-US"/>
          </a:p>
        </p:txBody>
      </p:sp>
      <p:sp>
        <p:nvSpPr>
          <p:cNvPr id="6" name="Rectangle 5"/>
          <p:cNvSpPr/>
          <p:nvPr/>
        </p:nvSpPr>
        <p:spPr>
          <a:xfrm>
            <a:off x="4267200" y="5776979"/>
            <a:ext cx="40386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If the lists are of length n, this function takes time proportional to </a:t>
            </a:r>
            <a:r>
              <a:rPr lang="en-US" b="1" dirty="0">
                <a:solidFill>
                  <a:schemeClr val="tx1"/>
                </a:solidFill>
              </a:rPr>
              <a:t>n</a:t>
            </a:r>
            <a:r>
              <a:rPr lang="en-US" dirty="0">
                <a:solidFill>
                  <a:schemeClr val="tx1"/>
                </a:solidFill>
              </a:rPr>
              <a:t>.  We say that the time is O(</a:t>
            </a:r>
            <a:r>
              <a:rPr lang="en-US" b="1" dirty="0">
                <a:solidFill>
                  <a:schemeClr val="tx1"/>
                </a:solidFill>
              </a:rPr>
              <a:t>n</a:t>
            </a:r>
            <a:r>
              <a:rPr lang="en-US" dirty="0">
                <a:solidFill>
                  <a:schemeClr val="tx1"/>
                </a:solidFill>
              </a:rPr>
              <a:t>).</a:t>
            </a:r>
          </a:p>
        </p:txBody>
      </p:sp>
    </p:spTree>
    <p:extLst>
      <p:ext uri="{BB962C8B-B14F-4D97-AF65-F5344CB8AC3E}">
        <p14:creationId xmlns:p14="http://schemas.microsoft.com/office/powerpoint/2010/main" val="4230327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What's the halting measure?</a:t>
            </a:r>
          </a:p>
        </p:txBody>
      </p:sp>
      <p:sp>
        <p:nvSpPr>
          <p:cNvPr id="4" name="Slide Number Placeholder 3"/>
          <p:cNvSpPr>
            <a:spLocks noGrp="1"/>
          </p:cNvSpPr>
          <p:nvPr>
            <p:ph type="sldNum" sz="quarter" idx="12"/>
          </p:nvPr>
        </p:nvSpPr>
        <p:spPr/>
        <p:txBody>
          <a:bodyPr/>
          <a:lstStyle/>
          <a:p>
            <a:fld id="{2AF3B5EA-18B6-4040-9F78-6052AF49C681}" type="slidenum">
              <a:rPr lang="en-US" smtClean="0"/>
              <a:t>22</a:t>
            </a:fld>
            <a:endParaRPr lang="en-US"/>
          </a:p>
        </p:txBody>
      </p:sp>
      <p:sp>
        <p:nvSpPr>
          <p:cNvPr id="9" name="Content Placeholder 2"/>
          <p:cNvSpPr>
            <a:spLocks noGrp="1"/>
          </p:cNvSpPr>
          <p:nvPr>
            <p:ph idx="1"/>
          </p:nvPr>
        </p:nvSpPr>
        <p:spPr/>
        <p:txBody>
          <a:bodyPr>
            <a:normAutofit fontScale="70000" lnSpcReduction="20000"/>
          </a:bodyPr>
          <a:lstStyle/>
          <a:p>
            <a:pPr>
              <a:buNone/>
            </a:pPr>
            <a:r>
              <a:rPr lang="en-US" b="1" dirty="0">
                <a:latin typeface="Consolas" pitchFamily="49" charset="0"/>
                <a:cs typeface="Consolas" pitchFamily="49" charset="0"/>
              </a:rPr>
              <a:t>;; merge : </a:t>
            </a:r>
            <a:r>
              <a:rPr lang="en-US" b="1" dirty="0" err="1">
                <a:latin typeface="Consolas" pitchFamily="49" charset="0"/>
                <a:cs typeface="Consolas" pitchFamily="49" charset="0"/>
              </a:rPr>
              <a:t>SortedList</a:t>
            </a:r>
            <a:r>
              <a:rPr lang="en-US" b="1" dirty="0">
                <a:latin typeface="Consolas" pitchFamily="49" charset="0"/>
                <a:cs typeface="Consolas" pitchFamily="49" charset="0"/>
              </a:rPr>
              <a:t> </a:t>
            </a:r>
            <a:r>
              <a:rPr lang="en-US" b="1" dirty="0" err="1">
                <a:latin typeface="Consolas" pitchFamily="49" charset="0"/>
                <a:cs typeface="Consolas" pitchFamily="49" charset="0"/>
              </a:rPr>
              <a:t>SortedList</a:t>
            </a:r>
            <a:r>
              <a:rPr lang="en-US" b="1" dirty="0">
                <a:latin typeface="Consolas" pitchFamily="49" charset="0"/>
                <a:cs typeface="Consolas" pitchFamily="49" charset="0"/>
              </a:rPr>
              <a:t> -&gt; </a:t>
            </a:r>
            <a:r>
              <a:rPr lang="en-US" b="1" dirty="0" err="1">
                <a:latin typeface="Consolas" pitchFamily="49" charset="0"/>
                <a:cs typeface="Consolas" pitchFamily="49" charset="0"/>
              </a:rPr>
              <a:t>SortedList</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merges its two arguments</a:t>
            </a:r>
          </a:p>
          <a:p>
            <a:pPr>
              <a:buNone/>
            </a:pPr>
            <a:r>
              <a:rPr lang="en-US" b="1" dirty="0">
                <a:latin typeface="Consolas" pitchFamily="49" charset="0"/>
                <a:cs typeface="Consolas" pitchFamily="49" charset="0"/>
              </a:rPr>
              <a:t>;; strategy: recur on (rest lst1) or (rest lst2)</a:t>
            </a:r>
          </a:p>
          <a:p>
            <a:pPr>
              <a:buNone/>
            </a:pPr>
            <a:r>
              <a:rPr lang="en-US" b="1" dirty="0">
                <a:solidFill>
                  <a:schemeClr val="accent6"/>
                </a:solidFill>
                <a:latin typeface="Consolas" pitchFamily="49" charset="0"/>
                <a:cs typeface="Consolas" pitchFamily="49" charset="0"/>
              </a:rPr>
              <a:t>;; HALTING MEASURE: ???</a:t>
            </a:r>
          </a:p>
          <a:p>
            <a:pPr>
              <a:buNone/>
            </a:pPr>
            <a:r>
              <a:rPr lang="en-US" b="1" dirty="0">
                <a:latin typeface="Consolas" pitchFamily="49" charset="0"/>
                <a:cs typeface="Consolas" pitchFamily="49" charset="0"/>
              </a:rPr>
              <a:t>(define (merge lst1 lst2)</a:t>
            </a:r>
          </a:p>
          <a:p>
            <a:pPr>
              <a:buNone/>
            </a:pPr>
            <a:r>
              <a:rPr lang="en-US" b="1" dirty="0">
                <a:latin typeface="Consolas" pitchFamily="49" charset="0"/>
                <a:cs typeface="Consolas" pitchFamily="49" charset="0"/>
              </a:rPr>
              <a:t>  (cond</a:t>
            </a:r>
          </a:p>
          <a:p>
            <a:pPr>
              <a:buNone/>
            </a:pPr>
            <a:r>
              <a:rPr lang="en-US" b="1" dirty="0">
                <a:latin typeface="Consolas" pitchFamily="49" charset="0"/>
                <a:cs typeface="Consolas" pitchFamily="49" charset="0"/>
              </a:rPr>
              <a:t>    [(empty? lst1) lst2]</a:t>
            </a:r>
          </a:p>
          <a:p>
            <a:pPr>
              <a:buNone/>
            </a:pPr>
            <a:r>
              <a:rPr lang="en-US" b="1" dirty="0">
                <a:latin typeface="Consolas" pitchFamily="49" charset="0"/>
                <a:cs typeface="Consolas" pitchFamily="49" charset="0"/>
              </a:rPr>
              <a:t>    [(empty? lst2) lst1]</a:t>
            </a:r>
          </a:p>
          <a:p>
            <a:pPr>
              <a:buNone/>
            </a:pPr>
            <a:r>
              <a:rPr lang="en-US" b="1" dirty="0">
                <a:latin typeface="Consolas" pitchFamily="49" charset="0"/>
                <a:cs typeface="Consolas" pitchFamily="49" charset="0"/>
              </a:rPr>
              <a:t>    [(&lt; (first lst1) (first lst2))</a:t>
            </a:r>
          </a:p>
          <a:p>
            <a:pPr>
              <a:buNone/>
            </a:pPr>
            <a:r>
              <a:rPr lang="en-US" b="1" dirty="0">
                <a:latin typeface="Consolas" pitchFamily="49" charset="0"/>
                <a:cs typeface="Consolas" pitchFamily="49" charset="0"/>
              </a:rPr>
              <a:t>     (cons (first lst1) (merge (rest lst1) lst2))]</a:t>
            </a:r>
          </a:p>
          <a:p>
            <a:pPr>
              <a:buNone/>
            </a:pPr>
            <a:r>
              <a:rPr lang="en-US" b="1" dirty="0">
                <a:latin typeface="Consolas" pitchFamily="49" charset="0"/>
                <a:cs typeface="Consolas" pitchFamily="49" charset="0"/>
              </a:rPr>
              <a:t>    [else</a:t>
            </a:r>
          </a:p>
          <a:p>
            <a:pPr>
              <a:buNone/>
            </a:pPr>
            <a:r>
              <a:rPr lang="en-US" b="1" dirty="0">
                <a:latin typeface="Consolas" pitchFamily="49" charset="0"/>
                <a:cs typeface="Consolas" pitchFamily="49" charset="0"/>
              </a:rPr>
              <a:t>     (cons (first lst2) (merge lst1 (rest lst2)))]))</a:t>
            </a:r>
          </a:p>
        </p:txBody>
      </p:sp>
      <p:grpSp>
        <p:nvGrpSpPr>
          <p:cNvPr id="13" name="Group 12"/>
          <p:cNvGrpSpPr/>
          <p:nvPr/>
        </p:nvGrpSpPr>
        <p:grpSpPr>
          <a:xfrm>
            <a:off x="4953000" y="2895600"/>
            <a:ext cx="3733800" cy="2362200"/>
            <a:chOff x="4953000" y="2895600"/>
            <a:chExt cx="3733800" cy="2362200"/>
          </a:xfrm>
        </p:grpSpPr>
        <p:sp>
          <p:nvSpPr>
            <p:cNvPr id="10" name="Rectangle 9"/>
            <p:cNvSpPr/>
            <p:nvPr/>
          </p:nvSpPr>
          <p:spPr>
            <a:xfrm>
              <a:off x="4953000" y="2895600"/>
              <a:ext cx="3733800" cy="1066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It can't be (length lst1), because that doesn't decrease at the second recursive call </a:t>
              </a:r>
            </a:p>
          </p:txBody>
        </p:sp>
        <p:cxnSp>
          <p:nvCxnSpPr>
            <p:cNvPr id="12" name="Straight Arrow Connector 11"/>
            <p:cNvCxnSpPr/>
            <p:nvPr/>
          </p:nvCxnSpPr>
          <p:spPr>
            <a:xfrm flipH="1">
              <a:off x="5029200" y="3962400"/>
              <a:ext cx="1752600" cy="1295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4953000" y="2895600"/>
            <a:ext cx="3733800" cy="1714500"/>
            <a:chOff x="4953000" y="2895600"/>
            <a:chExt cx="3733800" cy="1714500"/>
          </a:xfrm>
        </p:grpSpPr>
        <p:sp>
          <p:nvSpPr>
            <p:cNvPr id="15" name="Rectangle 14"/>
            <p:cNvSpPr/>
            <p:nvPr/>
          </p:nvSpPr>
          <p:spPr>
            <a:xfrm>
              <a:off x="4953000" y="2895600"/>
              <a:ext cx="3733800" cy="1066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It can't be (length lst2), because that doesn't decrease at the first recursive call </a:t>
              </a:r>
            </a:p>
          </p:txBody>
        </p:sp>
        <p:cxnSp>
          <p:nvCxnSpPr>
            <p:cNvPr id="16" name="Straight Arrow Connector 15"/>
            <p:cNvCxnSpPr/>
            <p:nvPr/>
          </p:nvCxnSpPr>
          <p:spPr>
            <a:xfrm flipH="1">
              <a:off x="5181600" y="3962400"/>
              <a:ext cx="1600200" cy="647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9" name="Rectangle 18"/>
          <p:cNvSpPr/>
          <p:nvPr/>
        </p:nvSpPr>
        <p:spPr>
          <a:xfrm>
            <a:off x="1066800" y="5745957"/>
            <a:ext cx="7010400" cy="990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But at each recursive call, one of the lists gets shorter.  So </a:t>
            </a:r>
          </a:p>
          <a:p>
            <a:pPr algn="ctr"/>
            <a:r>
              <a:rPr lang="en-US" sz="2000" dirty="0"/>
              <a:t>(length lst1) + (length lst2) decreases at both calls.  </a:t>
            </a:r>
          </a:p>
          <a:p>
            <a:pPr algn="ctr"/>
            <a:r>
              <a:rPr lang="en-US" sz="2000" dirty="0"/>
              <a:t>We can make this our halting measure.</a:t>
            </a:r>
          </a:p>
        </p:txBody>
      </p:sp>
    </p:spTree>
    <p:extLst>
      <p:ext uri="{BB962C8B-B14F-4D97-AF65-F5344CB8AC3E}">
        <p14:creationId xmlns:p14="http://schemas.microsoft.com/office/powerpoint/2010/main" val="1045491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2" fill="hold" nodeType="clickEffect">
                                  <p:stCondLst>
                                    <p:cond delay="0"/>
                                  </p:stCondLst>
                                  <p:childTnLst>
                                    <p:animEffect transition="out" filter="wipe(right)">
                                      <p:cBhvr>
                                        <p:cTn id="6" dur="1000"/>
                                        <p:tgtEl>
                                          <p:spTgt spid="13"/>
                                        </p:tgtEl>
                                      </p:cBhvr>
                                    </p:animEffect>
                                    <p:set>
                                      <p:cBhvr>
                                        <p:cTn id="7" dur="1" fill="hold">
                                          <p:stCondLst>
                                            <p:cond delay="999"/>
                                          </p:stCondLst>
                                        </p:cTn>
                                        <p:tgtEl>
                                          <p:spTgt spid="13"/>
                                        </p:tgtEl>
                                        <p:attrNameLst>
                                          <p:attrName>style.visibility</p:attrName>
                                        </p:attrNameLst>
                                      </p:cBhvr>
                                      <p:to>
                                        <p:strVal val="hidden"/>
                                      </p:to>
                                    </p:set>
                                  </p:childTnLst>
                                </p:cTn>
                              </p:par>
                              <p:par>
                                <p:cTn id="8" presetID="22" presetClass="entr" presetSubtype="2"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right)">
                                      <p:cBhvr>
                                        <p:cTn id="10" dur="10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Need to check that this is a correct halting measure</a:t>
            </a:r>
          </a:p>
        </p:txBody>
      </p:sp>
      <p:sp>
        <p:nvSpPr>
          <p:cNvPr id="6" name="Content Placeholder 5"/>
          <p:cNvSpPr>
            <a:spLocks noGrp="1"/>
          </p:cNvSpPr>
          <p:nvPr>
            <p:ph idx="1"/>
          </p:nvPr>
        </p:nvSpPr>
        <p:spPr/>
        <p:txBody>
          <a:bodyPr>
            <a:normAutofit fontScale="85000" lnSpcReduction="10000"/>
          </a:bodyPr>
          <a:lstStyle/>
          <a:p>
            <a:r>
              <a:rPr lang="en-US" dirty="0"/>
              <a:t>We need to make a mathematical argument that the thing we claimed was a halting measure is in fact a halting measure.  </a:t>
            </a:r>
          </a:p>
          <a:p>
            <a:r>
              <a:rPr lang="en-US" dirty="0"/>
              <a:t>This is called a </a:t>
            </a:r>
            <a:r>
              <a:rPr lang="en-US" i="1" dirty="0">
                <a:solidFill>
                  <a:srgbClr val="FF0000"/>
                </a:solidFill>
              </a:rPr>
              <a:t>termination argument</a:t>
            </a:r>
            <a:r>
              <a:rPr lang="en-US" dirty="0"/>
              <a:t>.</a:t>
            </a:r>
          </a:p>
          <a:p>
            <a:r>
              <a:rPr lang="en-US" dirty="0"/>
              <a:t>Here we mean an argument in the sense of an argument in a debate, not in the sense of an argument to a function.  Don't get confused by this.</a:t>
            </a:r>
          </a:p>
          <a:p>
            <a:r>
              <a:rPr lang="en-US" dirty="0"/>
              <a:t>We're not looking for a formal mathematical proof, but just for a convincing argument.</a:t>
            </a:r>
          </a:p>
          <a:p>
            <a:r>
              <a:rPr lang="en-US" dirty="0"/>
              <a:t>We'll see some examples in the course of this lesson.</a:t>
            </a:r>
          </a:p>
        </p:txBody>
      </p:sp>
      <p:sp>
        <p:nvSpPr>
          <p:cNvPr id="4" name="Slide Number Placeholder 3"/>
          <p:cNvSpPr>
            <a:spLocks noGrp="1"/>
          </p:cNvSpPr>
          <p:nvPr>
            <p:ph type="sldNum" sz="quarter" idx="12"/>
          </p:nvPr>
        </p:nvSpPr>
        <p:spPr/>
        <p:txBody>
          <a:bodyPr/>
          <a:lstStyle/>
          <a:p>
            <a:fld id="{2AF3B5EA-18B6-4040-9F78-6052AF49C681}" type="slidenum">
              <a:rPr lang="en-US" smtClean="0"/>
              <a:t>23</a:t>
            </a:fld>
            <a:endParaRPr lang="en-US"/>
          </a:p>
        </p:txBody>
      </p:sp>
    </p:spTree>
    <p:extLst>
      <p:ext uri="{BB962C8B-B14F-4D97-AF65-F5344CB8AC3E}">
        <p14:creationId xmlns:p14="http://schemas.microsoft.com/office/powerpoint/2010/main" val="421262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Termination Argument for </a:t>
            </a:r>
            <a:r>
              <a:rPr lang="en-US" b="1" dirty="0"/>
              <a:t>merge</a:t>
            </a:r>
          </a:p>
        </p:txBody>
      </p:sp>
      <p:sp>
        <p:nvSpPr>
          <p:cNvPr id="3" name="Content Placeholder 2"/>
          <p:cNvSpPr>
            <a:spLocks noGrp="1"/>
          </p:cNvSpPr>
          <p:nvPr>
            <p:ph idx="1"/>
          </p:nvPr>
        </p:nvSpPr>
        <p:spPr/>
        <p:txBody>
          <a:bodyPr>
            <a:normAutofit fontScale="92500" lnSpcReduction="10000"/>
          </a:bodyPr>
          <a:lstStyle/>
          <a:p>
            <a:r>
              <a:rPr lang="en-US" dirty="0"/>
              <a:t>Proposed halting measure: </a:t>
            </a:r>
          </a:p>
          <a:p>
            <a:pPr lvl="1"/>
            <a:r>
              <a:rPr lang="en-US" b="1" dirty="0">
                <a:latin typeface="Consolas" panose="020B0609020204030204" pitchFamily="49" charset="0"/>
                <a:cs typeface="Consolas" panose="020B0609020204030204" pitchFamily="49" charset="0"/>
              </a:rPr>
              <a:t>(length lst1) + (length lst2)</a:t>
            </a:r>
          </a:p>
          <a:p>
            <a:r>
              <a:rPr lang="en-US" dirty="0"/>
              <a:t>Termination argument:</a:t>
            </a:r>
          </a:p>
          <a:p>
            <a:pPr lvl="1"/>
            <a:r>
              <a:rPr lang="en-US" b="1" dirty="0">
                <a:solidFill>
                  <a:srgbClr val="FF0000"/>
                </a:solidFill>
                <a:latin typeface="Consolas" panose="020B0609020204030204" pitchFamily="49" charset="0"/>
                <a:cs typeface="Consolas" panose="020B0609020204030204" pitchFamily="49" charset="0"/>
              </a:rPr>
              <a:t>(length lst1) </a:t>
            </a:r>
            <a:r>
              <a:rPr lang="en-US" dirty="0">
                <a:solidFill>
                  <a:srgbClr val="FF0000"/>
                </a:solidFill>
              </a:rPr>
              <a:t>and </a:t>
            </a:r>
            <a:r>
              <a:rPr lang="en-US" b="1" dirty="0">
                <a:solidFill>
                  <a:srgbClr val="FF0000"/>
                </a:solidFill>
                <a:latin typeface="Consolas" panose="020B0609020204030204" pitchFamily="49" charset="0"/>
                <a:cs typeface="Consolas" panose="020B0609020204030204" pitchFamily="49" charset="0"/>
              </a:rPr>
              <a:t>(length lst2) </a:t>
            </a:r>
            <a:r>
              <a:rPr lang="en-US" dirty="0">
                <a:solidFill>
                  <a:srgbClr val="FF0000"/>
                </a:solidFill>
              </a:rPr>
              <a:t>are both always non-negative, so their sum is non-negative.</a:t>
            </a:r>
          </a:p>
          <a:p>
            <a:pPr lvl="1"/>
            <a:r>
              <a:rPr lang="en-US" dirty="0">
                <a:solidFill>
                  <a:srgbClr val="FF0000"/>
                </a:solidFill>
              </a:rPr>
              <a:t>At each recursive call, either </a:t>
            </a:r>
            <a:r>
              <a:rPr lang="en-US" b="1" dirty="0">
                <a:solidFill>
                  <a:srgbClr val="FF0000"/>
                </a:solidFill>
                <a:latin typeface="Consolas" panose="020B0609020204030204" pitchFamily="49" charset="0"/>
                <a:cs typeface="Consolas" panose="020B0609020204030204" pitchFamily="49" charset="0"/>
              </a:rPr>
              <a:t>lst1</a:t>
            </a:r>
            <a:r>
              <a:rPr lang="en-US" dirty="0">
                <a:solidFill>
                  <a:srgbClr val="FF0000"/>
                </a:solidFill>
              </a:rPr>
              <a:t> or </a:t>
            </a:r>
            <a:r>
              <a:rPr lang="en-US" b="1" dirty="0">
                <a:solidFill>
                  <a:srgbClr val="FF0000"/>
                </a:solidFill>
                <a:latin typeface="Consolas" panose="020B0609020204030204" pitchFamily="49" charset="0"/>
                <a:cs typeface="Consolas" panose="020B0609020204030204" pitchFamily="49" charset="0"/>
              </a:rPr>
              <a:t>lst2</a:t>
            </a:r>
            <a:r>
              <a:rPr lang="en-US" dirty="0">
                <a:solidFill>
                  <a:srgbClr val="FF0000"/>
                </a:solidFill>
              </a:rPr>
              <a:t> becomes shorter, so either way the sum of their lengths is shorter.</a:t>
            </a:r>
          </a:p>
          <a:p>
            <a:r>
              <a:rPr lang="en-US" dirty="0"/>
              <a:t>So </a:t>
            </a:r>
            <a:r>
              <a:rPr lang="en-US" b="1" dirty="0">
                <a:latin typeface="Consolas" panose="020B0609020204030204" pitchFamily="49" charset="0"/>
                <a:cs typeface="Consolas" panose="020B0609020204030204" pitchFamily="49" charset="0"/>
              </a:rPr>
              <a:t>(length lst1) + (length lst2) </a:t>
            </a:r>
            <a:r>
              <a:rPr lang="en-US" dirty="0"/>
              <a:t>is a halting measure for </a:t>
            </a:r>
            <a:r>
              <a:rPr lang="en-US" b="1" dirty="0"/>
              <a:t>merge</a:t>
            </a:r>
            <a:r>
              <a:rPr lang="en-US" dirty="0"/>
              <a:t>.</a:t>
            </a:r>
          </a:p>
        </p:txBody>
      </p:sp>
      <p:sp>
        <p:nvSpPr>
          <p:cNvPr id="4" name="Slide Number Placeholder 3"/>
          <p:cNvSpPr>
            <a:spLocks noGrp="1"/>
          </p:cNvSpPr>
          <p:nvPr>
            <p:ph type="sldNum" sz="quarter" idx="12"/>
          </p:nvPr>
        </p:nvSpPr>
        <p:spPr/>
        <p:txBody>
          <a:bodyPr/>
          <a:lstStyle/>
          <a:p>
            <a:fld id="{2AF3B5EA-18B6-4040-9F78-6052AF49C681}" type="slidenum">
              <a:rPr lang="en-US" smtClean="0"/>
              <a:t>24</a:t>
            </a:fld>
            <a:endParaRPr lang="en-US"/>
          </a:p>
        </p:txBody>
      </p:sp>
    </p:spTree>
    <p:extLst>
      <p:ext uri="{BB962C8B-B14F-4D97-AF65-F5344CB8AC3E}">
        <p14:creationId xmlns:p14="http://schemas.microsoft.com/office/powerpoint/2010/main" val="2518676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b="1" dirty="0"/>
              <a:t>merge-sort</a:t>
            </a:r>
          </a:p>
        </p:txBody>
      </p:sp>
      <p:sp>
        <p:nvSpPr>
          <p:cNvPr id="3" name="Content Placeholder 2"/>
          <p:cNvSpPr>
            <a:spLocks noGrp="1"/>
          </p:cNvSpPr>
          <p:nvPr>
            <p:ph idx="1"/>
          </p:nvPr>
        </p:nvSpPr>
        <p:spPr/>
        <p:txBody>
          <a:bodyPr>
            <a:noAutofit/>
          </a:bodyPr>
          <a:lstStyle/>
          <a:p>
            <a:pPr>
              <a:buNone/>
            </a:pPr>
            <a:r>
              <a:rPr lang="en-US" sz="2000" b="1" dirty="0">
                <a:latin typeface="Consolas" pitchFamily="49" charset="0"/>
                <a:cs typeface="Consolas" pitchFamily="49" charset="0"/>
              </a:rPr>
              <a:t>;; merge-sort : </a:t>
            </a:r>
            <a:r>
              <a:rPr lang="en-US" sz="2000" b="1" dirty="0" err="1">
                <a:latin typeface="Consolas" pitchFamily="49" charset="0"/>
                <a:cs typeface="Consolas" pitchFamily="49" charset="0"/>
              </a:rPr>
              <a:t>ListOfNumber</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SortedList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(merge-sort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[(empty? (rest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[else</a:t>
            </a:r>
          </a:p>
          <a:p>
            <a:pPr>
              <a:buNone/>
            </a:pPr>
            <a:r>
              <a:rPr lang="en-US" sz="2000" b="1" dirty="0">
                <a:latin typeface="Consolas" pitchFamily="49" charset="0"/>
                <a:cs typeface="Consolas" pitchFamily="49" charset="0"/>
              </a:rPr>
              <a:t>      (local</a:t>
            </a:r>
          </a:p>
          <a:p>
            <a:pPr>
              <a:buNone/>
            </a:pPr>
            <a:r>
              <a:rPr lang="en-US" sz="2000" b="1" dirty="0">
                <a:latin typeface="Consolas" pitchFamily="49" charset="0"/>
                <a:cs typeface="Consolas" pitchFamily="49" charset="0"/>
              </a:rPr>
              <a:t>       ((define evens (even-elements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(define odds  (odd-elements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(merge </a:t>
            </a:r>
          </a:p>
          <a:p>
            <a:pPr>
              <a:buNone/>
            </a:pPr>
            <a:r>
              <a:rPr lang="en-US" sz="2000" b="1" dirty="0">
                <a:latin typeface="Consolas" pitchFamily="49" charset="0"/>
                <a:cs typeface="Consolas" pitchFamily="49" charset="0"/>
              </a:rPr>
              <a:t>        (merge-sort evens)</a:t>
            </a:r>
          </a:p>
          <a:p>
            <a:pPr>
              <a:buNone/>
            </a:pPr>
            <a:r>
              <a:rPr lang="en-US" sz="2000" b="1" dirty="0">
                <a:latin typeface="Consolas" pitchFamily="49" charset="0"/>
                <a:cs typeface="Consolas" pitchFamily="49" charset="0"/>
              </a:rPr>
              <a:t>        (merge-sort odds)))]))</a:t>
            </a:r>
          </a:p>
          <a:p>
            <a:pPr>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25</a:t>
            </a:fld>
            <a:endParaRPr lang="en-US"/>
          </a:p>
        </p:txBody>
      </p:sp>
      <p:sp>
        <p:nvSpPr>
          <p:cNvPr id="6" name="Rectangle 5"/>
          <p:cNvSpPr/>
          <p:nvPr/>
        </p:nvSpPr>
        <p:spPr>
          <a:xfrm>
            <a:off x="6477000" y="1981200"/>
            <a:ext cx="2743200" cy="3810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Now we can write merge-sort.  merge-sort takes its input and divides it into two approximately equal-sized pieces.  </a:t>
            </a:r>
          </a:p>
          <a:p>
            <a:endParaRPr lang="en-US" sz="1600" dirty="0"/>
          </a:p>
          <a:p>
            <a:r>
              <a:rPr lang="en-US" sz="1600" dirty="0"/>
              <a:t>Depending on the data structures we use, this can be done in different ways.  We are using lists, so the easiest way is to take every other element of the list, so the list </a:t>
            </a:r>
            <a:r>
              <a:rPr lang="en-US" sz="1600" b="1" dirty="0"/>
              <a:t>(10 20 30 40 50)</a:t>
            </a:r>
            <a:r>
              <a:rPr lang="en-US" sz="1600" dirty="0"/>
              <a:t> would be split into </a:t>
            </a:r>
            <a:r>
              <a:rPr lang="en-US" sz="1600" b="1" dirty="0"/>
              <a:t>(10 30 50) </a:t>
            </a:r>
            <a:r>
              <a:rPr lang="en-US" sz="1600" dirty="0"/>
              <a:t>and </a:t>
            </a:r>
            <a:r>
              <a:rPr lang="en-US" sz="1600" b="1" dirty="0"/>
              <a:t>(20 40) </a:t>
            </a:r>
            <a:r>
              <a:rPr lang="en-US" sz="1600" dirty="0"/>
              <a:t>.</a:t>
            </a:r>
          </a:p>
          <a:p>
            <a:endParaRPr lang="en-US" sz="1600" dirty="0"/>
          </a:p>
        </p:txBody>
      </p:sp>
      <p:sp>
        <p:nvSpPr>
          <p:cNvPr id="7" name="Rectangle 6"/>
          <p:cNvSpPr/>
          <p:nvPr/>
        </p:nvSpPr>
        <p:spPr>
          <a:xfrm>
            <a:off x="6477000" y="5943600"/>
            <a:ext cx="26670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We sort each of the pieces, and then merge the sorted results</a:t>
            </a:r>
            <a:r>
              <a:rPr lang="en-US" sz="2000" dirty="0"/>
              <a:t>.</a:t>
            </a:r>
          </a:p>
        </p:txBody>
      </p:sp>
    </p:spTree>
    <p:extLst>
      <p:ext uri="{BB962C8B-B14F-4D97-AF65-F5344CB8AC3E}">
        <p14:creationId xmlns:p14="http://schemas.microsoft.com/office/powerpoint/2010/main" val="2221509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Something new happened here</a:t>
            </a:r>
          </a:p>
        </p:txBody>
      </p:sp>
      <p:sp>
        <p:nvSpPr>
          <p:cNvPr id="3" name="Content Placeholder 2"/>
          <p:cNvSpPr>
            <a:spLocks noGrp="1"/>
          </p:cNvSpPr>
          <p:nvPr>
            <p:ph idx="1"/>
          </p:nvPr>
        </p:nvSpPr>
        <p:spPr/>
        <p:txBody>
          <a:bodyPr>
            <a:normAutofit fontScale="92500" lnSpcReduction="20000"/>
          </a:bodyPr>
          <a:lstStyle/>
          <a:p>
            <a:r>
              <a:rPr lang="en-US" dirty="0"/>
              <a:t>Merge-sort did something very different: it recurred on two things, neither of which is </a:t>
            </a:r>
            <a:r>
              <a:rPr lang="en-US" b="1" dirty="0"/>
              <a:t>(rest </a:t>
            </a:r>
            <a:r>
              <a:rPr lang="en-US" b="1" dirty="0" err="1"/>
              <a:t>lon</a:t>
            </a:r>
            <a:r>
              <a:rPr lang="en-US" b="1" dirty="0"/>
              <a:t>)</a:t>
            </a:r>
            <a:r>
              <a:rPr lang="en-US" dirty="0"/>
              <a:t> .</a:t>
            </a:r>
          </a:p>
          <a:p>
            <a:r>
              <a:rPr lang="en-US" dirty="0"/>
              <a:t>We recurred on </a:t>
            </a:r>
          </a:p>
          <a:p>
            <a:pPr lvl="1"/>
            <a:r>
              <a:rPr lang="en-US" b="1" dirty="0">
                <a:latin typeface="Consolas" pitchFamily="49" charset="0"/>
                <a:cs typeface="Consolas" pitchFamily="49" charset="0"/>
              </a:rPr>
              <a:t>(even-elements </a:t>
            </a:r>
            <a:r>
              <a:rPr lang="en-US" b="1" dirty="0" err="1">
                <a:latin typeface="Consolas" pitchFamily="49" charset="0"/>
                <a:cs typeface="Consolas" pitchFamily="49" charset="0"/>
              </a:rPr>
              <a:t>lon</a:t>
            </a:r>
            <a:r>
              <a:rPr lang="en-US" b="1" dirty="0">
                <a:latin typeface="Consolas" pitchFamily="49" charset="0"/>
                <a:cs typeface="Consolas" pitchFamily="49" charset="0"/>
              </a:rPr>
              <a:t>)</a:t>
            </a:r>
          </a:p>
          <a:p>
            <a:pPr lvl="1"/>
            <a:r>
              <a:rPr lang="en-US" b="1" dirty="0">
                <a:latin typeface="Consolas" pitchFamily="49" charset="0"/>
                <a:cs typeface="Consolas" pitchFamily="49" charset="0"/>
              </a:rPr>
              <a:t>(odd-elements  </a:t>
            </a:r>
            <a:r>
              <a:rPr lang="en-US" b="1" dirty="0" err="1">
                <a:latin typeface="Consolas" pitchFamily="49" charset="0"/>
                <a:cs typeface="Consolas" pitchFamily="49" charset="0"/>
              </a:rPr>
              <a:t>lon</a:t>
            </a:r>
            <a:r>
              <a:rPr lang="en-US" b="1" dirty="0">
                <a:latin typeface="Consolas" pitchFamily="49" charset="0"/>
                <a:cs typeface="Consolas" pitchFamily="49" charset="0"/>
              </a:rPr>
              <a:t>)</a:t>
            </a:r>
          </a:p>
          <a:p>
            <a:r>
              <a:rPr lang="en-US" dirty="0"/>
              <a:t>Neither of these is a </a:t>
            </a:r>
            <a:r>
              <a:rPr lang="en-US" dirty="0" err="1"/>
              <a:t>sublist</a:t>
            </a:r>
            <a:r>
              <a:rPr lang="en-US" dirty="0"/>
              <a:t> of </a:t>
            </a:r>
            <a:r>
              <a:rPr lang="en-US" b="1" dirty="0" err="1"/>
              <a:t>lon</a:t>
            </a:r>
            <a:r>
              <a:rPr lang="en-US" b="1" dirty="0"/>
              <a:t> .</a:t>
            </a:r>
          </a:p>
          <a:p>
            <a:r>
              <a:rPr lang="en-US" dirty="0"/>
              <a:t>But each of these is guaranteed to be shorter than </a:t>
            </a:r>
            <a:r>
              <a:rPr lang="en-US" b="1" dirty="0" err="1"/>
              <a:t>lon</a:t>
            </a:r>
            <a:r>
              <a:rPr lang="en-US" dirty="0"/>
              <a:t>.</a:t>
            </a:r>
          </a:p>
          <a:p>
            <a:pPr lvl="1"/>
            <a:r>
              <a:rPr lang="en-US" dirty="0"/>
              <a:t>Really?? Let's check it...</a:t>
            </a:r>
          </a:p>
          <a:p>
            <a:pPr lvl="1"/>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26</a:t>
            </a:fld>
            <a:endParaRPr lang="en-US"/>
          </a:p>
        </p:txBody>
      </p:sp>
    </p:spTree>
    <p:extLst>
      <p:ext uri="{BB962C8B-B14F-4D97-AF65-F5344CB8AC3E}">
        <p14:creationId xmlns:p14="http://schemas.microsoft.com/office/powerpoint/2010/main" val="754172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Termination Argument for </a:t>
            </a:r>
            <a:r>
              <a:rPr lang="en-US" b="1" dirty="0">
                <a:latin typeface="Consolas" pitchFamily="49" charset="0"/>
                <a:cs typeface="Consolas" pitchFamily="49" charset="0"/>
              </a:rPr>
              <a:t>merge-sort</a:t>
            </a:r>
          </a:p>
        </p:txBody>
      </p:sp>
      <p:sp>
        <p:nvSpPr>
          <p:cNvPr id="3" name="Content Placeholder 2"/>
          <p:cNvSpPr>
            <a:spLocks noGrp="1"/>
          </p:cNvSpPr>
          <p:nvPr>
            <p:ph idx="1"/>
          </p:nvPr>
        </p:nvSpPr>
        <p:spPr/>
        <p:txBody>
          <a:bodyPr>
            <a:normAutofit fontScale="70000" lnSpcReduction="20000"/>
          </a:bodyPr>
          <a:lstStyle/>
          <a:p>
            <a:r>
              <a:rPr lang="en-US" sz="3300" dirty="0">
                <a:latin typeface="+mj-lt"/>
                <a:cs typeface="Consolas" pitchFamily="49" charset="0"/>
              </a:rPr>
              <a:t>Proposed halting measure:  </a:t>
            </a:r>
            <a:r>
              <a:rPr lang="en-US" sz="3300" b="1" dirty="0">
                <a:latin typeface="+mj-lt"/>
                <a:cs typeface="Consolas" pitchFamily="49" charset="0"/>
              </a:rPr>
              <a:t>(length </a:t>
            </a:r>
            <a:r>
              <a:rPr lang="en-US" sz="3300" b="1" dirty="0" err="1">
                <a:latin typeface="+mj-lt"/>
                <a:cs typeface="Consolas" pitchFamily="49" charset="0"/>
              </a:rPr>
              <a:t>lst</a:t>
            </a:r>
            <a:r>
              <a:rPr lang="en-US" sz="3300" b="1" dirty="0">
                <a:latin typeface="+mj-lt"/>
                <a:cs typeface="Consolas" pitchFamily="49" charset="0"/>
              </a:rPr>
              <a:t>)</a:t>
            </a:r>
          </a:p>
          <a:p>
            <a:r>
              <a:rPr lang="en-US" sz="3300" dirty="0">
                <a:cs typeface="Consolas" pitchFamily="49" charset="0"/>
              </a:rPr>
              <a:t>Termination argument:</a:t>
            </a:r>
          </a:p>
          <a:p>
            <a:pPr lvl="1"/>
            <a:r>
              <a:rPr lang="en-US" sz="3300" b="1" dirty="0">
                <a:latin typeface="Consolas" pitchFamily="49" charset="0"/>
                <a:cs typeface="Consolas" pitchFamily="49" charset="0"/>
              </a:rPr>
              <a:t>(length </a:t>
            </a:r>
            <a:r>
              <a:rPr lang="en-US" sz="3300" b="1" dirty="0" err="1">
                <a:latin typeface="Consolas" pitchFamily="49" charset="0"/>
                <a:cs typeface="Consolas" pitchFamily="49" charset="0"/>
              </a:rPr>
              <a:t>lst</a:t>
            </a:r>
            <a:r>
              <a:rPr lang="en-US" sz="3300" b="1" dirty="0">
                <a:latin typeface="Consolas" pitchFamily="49" charset="0"/>
                <a:cs typeface="Consolas" pitchFamily="49" charset="0"/>
              </a:rPr>
              <a:t>) </a:t>
            </a:r>
            <a:r>
              <a:rPr lang="en-US" sz="3300" dirty="0"/>
              <a:t>is always  a non-negative integer.</a:t>
            </a:r>
          </a:p>
          <a:p>
            <a:pPr lvl="1"/>
            <a:r>
              <a:rPr lang="en-US" sz="3300" dirty="0">
                <a:solidFill>
                  <a:srgbClr val="FF0000"/>
                </a:solidFill>
              </a:rPr>
              <a:t>At each recursive call, </a:t>
            </a:r>
            <a:r>
              <a:rPr lang="en-US" sz="3300" b="1" dirty="0">
                <a:solidFill>
                  <a:srgbClr val="FF0000"/>
                </a:solidFill>
                <a:latin typeface="Consolas" pitchFamily="49" charset="0"/>
                <a:cs typeface="Consolas" pitchFamily="49" charset="0"/>
              </a:rPr>
              <a:t>(length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 </a:t>
            </a:r>
            <a:r>
              <a:rPr lang="en-US" sz="3300" dirty="0">
                <a:solidFill>
                  <a:srgbClr val="FF0000"/>
                </a:solidFill>
              </a:rPr>
              <a:t>≥ 2</a:t>
            </a:r>
          </a:p>
          <a:p>
            <a:pPr lvl="1"/>
            <a:r>
              <a:rPr lang="en-US" sz="3300" dirty="0">
                <a:solidFill>
                  <a:srgbClr val="FF0000"/>
                </a:solidFill>
              </a:rPr>
              <a:t>If </a:t>
            </a:r>
            <a:r>
              <a:rPr lang="en-US" sz="3300" b="1" dirty="0">
                <a:solidFill>
                  <a:srgbClr val="FF0000"/>
                </a:solidFill>
                <a:latin typeface="Consolas" pitchFamily="49" charset="0"/>
                <a:cs typeface="Consolas" pitchFamily="49" charset="0"/>
              </a:rPr>
              <a:t>(length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 </a:t>
            </a:r>
            <a:r>
              <a:rPr lang="en-US" sz="3300" dirty="0">
                <a:solidFill>
                  <a:srgbClr val="FF0000"/>
                </a:solidFill>
              </a:rPr>
              <a:t>≥ 2, then </a:t>
            </a:r>
          </a:p>
          <a:p>
            <a:pPr marL="57150" indent="0">
              <a:buNone/>
            </a:pPr>
            <a:r>
              <a:rPr lang="en-US" sz="3300" b="1" dirty="0">
                <a:solidFill>
                  <a:srgbClr val="FF0000"/>
                </a:solidFill>
                <a:latin typeface="Consolas" pitchFamily="49" charset="0"/>
                <a:cs typeface="Consolas" pitchFamily="49" charset="0"/>
              </a:rPr>
              <a:t>  	(length (even-elements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a:t>
            </a:r>
            <a:r>
              <a:rPr lang="en-US" sz="3300" dirty="0">
                <a:solidFill>
                  <a:srgbClr val="FF0000"/>
                </a:solidFill>
              </a:rPr>
              <a:t> and </a:t>
            </a:r>
          </a:p>
          <a:p>
            <a:pPr marL="57150" indent="0">
              <a:buNone/>
            </a:pPr>
            <a:r>
              <a:rPr lang="en-US" sz="3300" b="1" dirty="0">
                <a:solidFill>
                  <a:srgbClr val="FF0000"/>
                </a:solidFill>
                <a:latin typeface="Consolas" pitchFamily="49" charset="0"/>
                <a:cs typeface="Consolas" pitchFamily="49" charset="0"/>
              </a:rPr>
              <a:t> 	 (length (odd-elements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a:t>
            </a:r>
          </a:p>
          <a:p>
            <a:pPr marL="57150" indent="0">
              <a:buNone/>
            </a:pPr>
            <a:r>
              <a:rPr lang="en-US" sz="3300" dirty="0">
                <a:solidFill>
                  <a:srgbClr val="FF0000"/>
                </a:solidFill>
              </a:rPr>
              <a:t>   	are both </a:t>
            </a:r>
            <a:r>
              <a:rPr lang="en-US" sz="3300" b="1" i="1" dirty="0">
                <a:solidFill>
                  <a:schemeClr val="accent3">
                    <a:lumMod val="50000"/>
                  </a:schemeClr>
                </a:solidFill>
              </a:rPr>
              <a:t>strictly less </a:t>
            </a:r>
            <a:r>
              <a:rPr lang="en-US" sz="3300" dirty="0">
                <a:solidFill>
                  <a:srgbClr val="FF0000"/>
                </a:solidFill>
              </a:rPr>
              <a:t>than </a:t>
            </a:r>
            <a:r>
              <a:rPr lang="en-US" sz="3300" b="1" dirty="0">
                <a:solidFill>
                  <a:srgbClr val="FF0000"/>
                </a:solidFill>
                <a:latin typeface="Consolas" pitchFamily="49" charset="0"/>
                <a:cs typeface="Consolas" pitchFamily="49" charset="0"/>
              </a:rPr>
              <a:t>(length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a:t>
            </a:r>
          </a:p>
          <a:p>
            <a:pPr marL="800100" lvl="1" indent="-342900"/>
            <a:r>
              <a:rPr lang="en-US" sz="3300" dirty="0">
                <a:cs typeface="Consolas" pitchFamily="49" charset="0"/>
              </a:rPr>
              <a:t>(need to look closely at the code for </a:t>
            </a:r>
            <a:r>
              <a:rPr lang="en-US" sz="3300" b="1" dirty="0">
                <a:cs typeface="Consolas" pitchFamily="49" charset="0"/>
              </a:rPr>
              <a:t>even-elements</a:t>
            </a:r>
            <a:r>
              <a:rPr lang="en-US" sz="3300" dirty="0">
                <a:cs typeface="Consolas" pitchFamily="49" charset="0"/>
              </a:rPr>
              <a:t> and </a:t>
            </a:r>
            <a:r>
              <a:rPr lang="en-US" sz="3300" b="1" dirty="0">
                <a:cs typeface="Consolas" pitchFamily="49" charset="0"/>
              </a:rPr>
              <a:t>odd-elements</a:t>
            </a:r>
            <a:r>
              <a:rPr lang="en-US" sz="3300" dirty="0">
                <a:cs typeface="Consolas" pitchFamily="49" charset="0"/>
              </a:rPr>
              <a:t> to check this)</a:t>
            </a:r>
            <a:endParaRPr lang="en-US" sz="3300" b="1" dirty="0">
              <a:solidFill>
                <a:srgbClr val="FF0000"/>
              </a:solidFill>
              <a:latin typeface="Consolas" pitchFamily="49" charset="0"/>
              <a:cs typeface="Consolas" pitchFamily="49" charset="0"/>
            </a:endParaRPr>
          </a:p>
          <a:p>
            <a:pPr marL="57150" indent="0"/>
            <a:r>
              <a:rPr lang="en-US" sz="3300" b="1" dirty="0">
                <a:latin typeface="Consolas" pitchFamily="49" charset="0"/>
                <a:cs typeface="Consolas" pitchFamily="49" charset="0"/>
              </a:rPr>
              <a:t> </a:t>
            </a:r>
            <a:r>
              <a:rPr lang="en-US" sz="3300" dirty="0">
                <a:cs typeface="Consolas" pitchFamily="49" charset="0"/>
              </a:rPr>
              <a:t>So</a:t>
            </a:r>
            <a:r>
              <a:rPr lang="en-US" sz="3300" b="1" dirty="0">
                <a:latin typeface="Consolas" pitchFamily="49" charset="0"/>
                <a:cs typeface="Consolas" pitchFamily="49" charset="0"/>
              </a:rPr>
              <a:t> (length </a:t>
            </a:r>
            <a:r>
              <a:rPr lang="en-US" sz="3300" b="1" dirty="0" err="1">
                <a:latin typeface="Consolas" pitchFamily="49" charset="0"/>
                <a:cs typeface="Consolas" pitchFamily="49" charset="0"/>
              </a:rPr>
              <a:t>lst</a:t>
            </a:r>
            <a:r>
              <a:rPr lang="en-US" sz="3300" b="1" dirty="0">
                <a:latin typeface="Consolas" pitchFamily="49" charset="0"/>
                <a:cs typeface="Consolas" pitchFamily="49" charset="0"/>
              </a:rPr>
              <a:t>) </a:t>
            </a:r>
            <a:r>
              <a:rPr lang="en-US" sz="3300" dirty="0">
                <a:cs typeface="Consolas" pitchFamily="49" charset="0"/>
              </a:rPr>
              <a:t>is a halting measure for </a:t>
            </a:r>
            <a:r>
              <a:rPr lang="en-US" sz="3300" b="1" dirty="0">
                <a:latin typeface="Consolas" pitchFamily="49" charset="0"/>
                <a:cs typeface="Consolas" pitchFamily="49" charset="0"/>
              </a:rPr>
              <a:t>merge-sort</a:t>
            </a:r>
            <a:r>
              <a:rPr lang="en-US" sz="3300" dirty="0">
                <a:cs typeface="Consolas" pitchFamily="49" charset="0"/>
              </a:rPr>
              <a:t>.</a:t>
            </a:r>
            <a:endParaRPr lang="en-US" sz="3300" b="1" dirty="0">
              <a:latin typeface="Consolas" pitchFamily="49" charset="0"/>
              <a:cs typeface="Consolas" pitchFamily="49" charset="0"/>
            </a:endParaRPr>
          </a:p>
          <a:p>
            <a:pPr marL="457200" lvl="1" indent="0">
              <a:buNone/>
            </a:pPr>
            <a:r>
              <a:rPr lang="en-US" b="1" dirty="0">
                <a:solidFill>
                  <a:srgbClr val="FF0000"/>
                </a:solidFill>
                <a:latin typeface="Consolas" pitchFamily="49" charset="0"/>
                <a:cs typeface="Consolas" pitchFamily="49" charset="0"/>
              </a:rPr>
              <a:t>	</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27</a:t>
            </a:fld>
            <a:endParaRPr lang="en-US"/>
          </a:p>
        </p:txBody>
      </p:sp>
    </p:spTree>
    <p:extLst>
      <p:ext uri="{BB962C8B-B14F-4D97-AF65-F5344CB8AC3E}">
        <p14:creationId xmlns:p14="http://schemas.microsoft.com/office/powerpoint/2010/main" val="3044579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time for merge sort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85000" lnSpcReduction="20000"/>
              </a:bodyPr>
              <a:lstStyle/>
              <a:p>
                <a:r>
                  <a:rPr lang="en-US" dirty="0"/>
                  <a:t>Splitting the list in this way takes time proportional to the length n of the list.  The call to merge likewise takes time proportional to </a:t>
                </a:r>
                <a:r>
                  <a:rPr lang="en-US" b="1" dirty="0"/>
                  <a:t>n</a:t>
                </a:r>
                <a:r>
                  <a:rPr lang="en-US" dirty="0"/>
                  <a:t>.  We say this time is </a:t>
                </a:r>
                <a:r>
                  <a:rPr lang="en-US" b="1" dirty="0"/>
                  <a:t>O(n)</a:t>
                </a:r>
                <a:r>
                  <a:rPr lang="en-US" dirty="0"/>
                  <a:t>.</a:t>
                </a:r>
              </a:p>
              <a:p>
                <a:r>
                  <a:rPr lang="en-US" dirty="0"/>
                  <a:t>If </a:t>
                </a:r>
                <a:r>
                  <a:rPr lang="en-US" b="1" dirty="0"/>
                  <a:t>T(n) </a:t>
                </a:r>
                <a:r>
                  <a:rPr lang="en-US" dirty="0"/>
                  <a:t>is the time to sort a list of length </a:t>
                </a:r>
                <a:r>
                  <a:rPr lang="en-US" b="1" dirty="0"/>
                  <a:t>n</a:t>
                </a:r>
                <a:r>
                  <a:rPr lang="en-US" dirty="0"/>
                  <a:t>, then </a:t>
                </a:r>
                <a:r>
                  <a:rPr lang="en-US" b="1" dirty="0"/>
                  <a:t>T(n) </a:t>
                </a:r>
                <a:r>
                  <a:rPr lang="en-US" dirty="0"/>
                  <a:t>is equal to the time </a:t>
                </a:r>
                <a:r>
                  <a:rPr lang="en-US" b="1" dirty="0"/>
                  <a:t>2*T(n/2) </a:t>
                </a:r>
                <a:r>
                  <a:rPr lang="en-US" dirty="0"/>
                  <a:t>that it takes to sort the two </a:t>
                </a:r>
                <a:r>
                  <a:rPr lang="en-US" dirty="0" err="1"/>
                  <a:t>sublists</a:t>
                </a:r>
                <a:r>
                  <a:rPr lang="en-US" dirty="0"/>
                  <a:t>, plus the time </a:t>
                </a:r>
                <a:r>
                  <a:rPr lang="en-US" b="1" dirty="0"/>
                  <a:t>O(n) </a:t>
                </a:r>
                <a:r>
                  <a:rPr lang="en-US" dirty="0"/>
                  <a:t>of splitting the list and merging the two results:</a:t>
                </a:r>
              </a:p>
              <a:p>
                <a:r>
                  <a:rPr lang="en-US" dirty="0"/>
                  <a:t>So the overall time is</a:t>
                </a:r>
              </a:p>
              <a:p>
                <a:pPr marL="0" indent="0" algn="ctr">
                  <a:buNone/>
                </a:pPr>
                <a:r>
                  <a:rPr lang="en-US" b="1" dirty="0"/>
                  <a:t>T(n) = 2*T(n/2) + O(n)</a:t>
                </a:r>
              </a:p>
              <a:p>
                <a:r>
                  <a:rPr lang="en-US" dirty="0"/>
                  <a:t>When you take algorithms, you will learn that all this implies that </a:t>
                </a:r>
                <a:r>
                  <a:rPr lang="en-US" b="1" dirty="0"/>
                  <a:t>T(n) = O(n log n).  </a:t>
                </a:r>
                <a:r>
                  <a:rPr lang="en-US" dirty="0"/>
                  <a:t>This is better than an insertion sort, which takes </a:t>
                </a:r>
                <a:r>
                  <a:rPr lang="en-US" b="1" dirty="0"/>
                  <a:t>O(</a:t>
                </a:r>
                <a14:m>
                  <m:oMath xmlns:m="http://schemas.openxmlformats.org/officeDocument/2006/math">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𝒏</m:t>
                        </m:r>
                      </m:e>
                      <m:sup>
                        <m:r>
                          <a:rPr lang="en-US" b="1" i="1" dirty="0" smtClean="0">
                            <a:latin typeface="Cambria Math" panose="02040503050406030204" pitchFamily="18" charset="0"/>
                          </a:rPr>
                          <m:t>𝟐</m:t>
                        </m:r>
                      </m:sup>
                    </m:sSup>
                  </m:oMath>
                </a14:m>
                <a:r>
                  <a:rPr lang="en-US" b="1" dirty="0"/>
                  <a:t>)</a:t>
                </a:r>
                <a:r>
                  <a:rPr lang="en-US" dirty="0"/>
                  <a:t>. </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59" t="-2830" r="-2000" b="-40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F4492BD-6A9C-48FC-AC76-0B4FE11194A1}" type="slidenum">
              <a:rPr lang="en-US" smtClean="0"/>
              <a:pPr/>
              <a:t>28</a:t>
            </a:fld>
            <a:endParaRPr lang="en-US"/>
          </a:p>
        </p:txBody>
      </p:sp>
    </p:spTree>
    <p:extLst>
      <p:ext uri="{BB962C8B-B14F-4D97-AF65-F5344CB8AC3E}">
        <p14:creationId xmlns:p14="http://schemas.microsoft.com/office/powerpoint/2010/main" val="2427729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General Recursion Strategy</a:t>
            </a:r>
          </a:p>
        </p:txBody>
      </p:sp>
      <p:sp>
        <p:nvSpPr>
          <p:cNvPr id="3" name="Content Placeholder 2"/>
          <p:cNvSpPr>
            <a:spLocks noGrp="1"/>
          </p:cNvSpPr>
          <p:nvPr>
            <p:ph idx="1"/>
          </p:nvPr>
        </p:nvSpPr>
        <p:spPr/>
        <p:txBody>
          <a:bodyPr>
            <a:normAutofit fontScale="92500" lnSpcReduction="10000"/>
          </a:bodyPr>
          <a:lstStyle/>
          <a:p>
            <a:r>
              <a:rPr lang="en-US" dirty="0"/>
              <a:t>Strategy for divide-and-conquer (general recursion)</a:t>
            </a:r>
          </a:p>
          <a:p>
            <a:pPr lvl="1"/>
            <a:r>
              <a:rPr lang="en-US" dirty="0"/>
              <a:t>If it's easy, solve it immediately</a:t>
            </a:r>
          </a:p>
          <a:p>
            <a:pPr lvl="1"/>
            <a:r>
              <a:rPr lang="en-US" dirty="0"/>
              <a:t>If it's hard:</a:t>
            </a:r>
          </a:p>
          <a:p>
            <a:pPr lvl="2"/>
            <a:r>
              <a:rPr lang="en-US" dirty="0"/>
              <a:t>Find one or more easier problems whose solutions will help you find the solution to the original problem.</a:t>
            </a:r>
          </a:p>
          <a:p>
            <a:pPr lvl="2"/>
            <a:r>
              <a:rPr lang="en-US" dirty="0"/>
              <a:t>Solve each of them</a:t>
            </a:r>
          </a:p>
          <a:p>
            <a:pPr lvl="2"/>
            <a:r>
              <a:rPr lang="en-US" dirty="0"/>
              <a:t>Then combine the solutions to get the solution to your original problem</a:t>
            </a:r>
          </a:p>
          <a:p>
            <a:r>
              <a:rPr lang="en-US" dirty="0"/>
              <a:t>Let's write this down as a recipe, and then look at some of the possibilities.</a:t>
            </a:r>
          </a:p>
          <a:p>
            <a:pPr lvl="2"/>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29</a:t>
            </a:fld>
            <a:endParaRPr lang="en-US"/>
          </a:p>
        </p:txBody>
      </p:sp>
      <p:sp>
        <p:nvSpPr>
          <p:cNvPr id="5" name="Rectangle 4"/>
          <p:cNvSpPr/>
          <p:nvPr/>
        </p:nvSpPr>
        <p:spPr>
          <a:xfrm>
            <a:off x="5867400" y="2209800"/>
            <a:ext cx="2133600" cy="1040546"/>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that is, smaller in the halting measure</a:t>
            </a:r>
          </a:p>
        </p:txBody>
      </p:sp>
      <p:cxnSp>
        <p:nvCxnSpPr>
          <p:cNvPr id="7" name="Straight Arrow Connector 6"/>
          <p:cNvCxnSpPr>
            <a:stCxn id="5" idx="1"/>
          </p:cNvCxnSpPr>
          <p:nvPr/>
        </p:nvCxnSpPr>
        <p:spPr>
          <a:xfrm flipH="1">
            <a:off x="4343400" y="2730073"/>
            <a:ext cx="1524000" cy="698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99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400800" y="1757787"/>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Generalization</a:t>
            </a:r>
          </a:p>
        </p:txBody>
      </p:sp>
      <p:sp>
        <p:nvSpPr>
          <p:cNvPr id="14" name="Rounded Rectangle 13"/>
          <p:cNvSpPr/>
          <p:nvPr/>
        </p:nvSpPr>
        <p:spPr>
          <a:xfrm>
            <a:off x="640080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Constants</a:t>
            </a:r>
          </a:p>
        </p:txBody>
      </p:sp>
      <p:sp>
        <p:nvSpPr>
          <p:cNvPr id="29" name="Rounded Rectangle 28"/>
          <p:cNvSpPr/>
          <p:nvPr/>
        </p:nvSpPr>
        <p:spPr>
          <a:xfrm>
            <a:off x="640080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Expressions</a:t>
            </a:r>
          </a:p>
        </p:txBody>
      </p:sp>
      <p:sp>
        <p:nvSpPr>
          <p:cNvPr id="34" name="Rounded Rectangle 33"/>
          <p:cNvSpPr/>
          <p:nvPr/>
        </p:nvSpPr>
        <p:spPr>
          <a:xfrm>
            <a:off x="6400800" y="4177836"/>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Over Contexts</a:t>
            </a:r>
          </a:p>
        </p:txBody>
      </p:sp>
      <p:sp>
        <p:nvSpPr>
          <p:cNvPr id="39" name="Rounded Rectangle 38"/>
          <p:cNvSpPr/>
          <p:nvPr/>
        </p:nvSpPr>
        <p:spPr>
          <a:xfrm>
            <a:off x="640080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Data Representations</a:t>
            </a:r>
          </a:p>
        </p:txBody>
      </p:sp>
      <p:sp>
        <p:nvSpPr>
          <p:cNvPr id="44" name="Rounded Rectangle 43"/>
          <p:cNvSpPr/>
          <p:nvPr/>
        </p:nvSpPr>
        <p:spPr>
          <a:xfrm>
            <a:off x="640080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Method Implementations</a:t>
            </a:r>
          </a:p>
        </p:txBody>
      </p:sp>
      <p:grpSp>
        <p:nvGrpSpPr>
          <p:cNvPr id="78" name="Group 77"/>
          <p:cNvGrpSpPr/>
          <p:nvPr/>
        </p:nvGrpSpPr>
        <p:grpSpPr>
          <a:xfrm>
            <a:off x="914400" y="951104"/>
            <a:ext cx="1828800" cy="5373496"/>
            <a:chOff x="476250" y="951104"/>
            <a:chExt cx="1828800" cy="5373496"/>
          </a:xfrm>
        </p:grpSpPr>
        <p:sp>
          <p:nvSpPr>
            <p:cNvPr id="22" name="Rounded Rectangle 21"/>
            <p:cNvSpPr/>
            <p:nvPr/>
          </p:nvSpPr>
          <p:spPr>
            <a:xfrm>
              <a:off x="47625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Mixed Data</a:t>
              </a:r>
            </a:p>
          </p:txBody>
        </p:sp>
        <p:sp>
          <p:nvSpPr>
            <p:cNvPr id="5" name="Rounded Rectangle 4"/>
            <p:cNvSpPr/>
            <p:nvPr/>
          </p:nvSpPr>
          <p:spPr>
            <a:xfrm>
              <a:off x="476250"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Data Representations</a:t>
              </a:r>
            </a:p>
          </p:txBody>
        </p:sp>
        <p:sp>
          <p:nvSpPr>
            <p:cNvPr id="12" name="Rounded Rectangle 11"/>
            <p:cNvSpPr/>
            <p:nvPr/>
          </p:nvSpPr>
          <p:spPr>
            <a:xfrm>
              <a:off x="476250"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Basics</a:t>
              </a:r>
            </a:p>
          </p:txBody>
        </p:sp>
        <p:sp>
          <p:nvSpPr>
            <p:cNvPr id="27" name="Rounded Rectangle 26"/>
            <p:cNvSpPr/>
            <p:nvPr/>
          </p:nvSpPr>
          <p:spPr>
            <a:xfrm>
              <a:off x="47625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Recursive Data</a:t>
              </a:r>
            </a:p>
          </p:txBody>
        </p:sp>
        <p:sp>
          <p:nvSpPr>
            <p:cNvPr id="37" name="Rounded Rectangle 36"/>
            <p:cNvSpPr/>
            <p:nvPr/>
          </p:nvSpPr>
          <p:spPr>
            <a:xfrm>
              <a:off x="476250" y="4177836"/>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Functional Data</a:t>
              </a:r>
            </a:p>
          </p:txBody>
        </p:sp>
        <p:sp>
          <p:nvSpPr>
            <p:cNvPr id="42" name="Rounded Rectangle 41"/>
            <p:cNvSpPr/>
            <p:nvPr/>
          </p:nvSpPr>
          <p:spPr>
            <a:xfrm>
              <a:off x="47625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Objects &amp; Classes</a:t>
              </a:r>
            </a:p>
          </p:txBody>
        </p:sp>
        <p:sp>
          <p:nvSpPr>
            <p:cNvPr id="47" name="Rounded Rectangle 46"/>
            <p:cNvSpPr/>
            <p:nvPr/>
          </p:nvSpPr>
          <p:spPr>
            <a:xfrm>
              <a:off x="47625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Stateful</a:t>
              </a:r>
              <a:r>
                <a:rPr lang="en-US" dirty="0"/>
                <a:t> Objects</a:t>
              </a:r>
            </a:p>
          </p:txBody>
        </p:sp>
        <p:cxnSp>
          <p:nvCxnSpPr>
            <p:cNvPr id="58" name="Straight Arrow Connector 57"/>
            <p:cNvCxnSpPr>
              <a:stCxn id="12" idx="2"/>
              <a:endCxn id="22" idx="0"/>
            </p:cNvCxnSpPr>
            <p:nvPr/>
          </p:nvCxnSpPr>
          <p:spPr>
            <a:xfrm>
              <a:off x="139065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2" idx="2"/>
              <a:endCxn id="27" idx="0"/>
            </p:cNvCxnSpPr>
            <p:nvPr/>
          </p:nvCxnSpPr>
          <p:spPr>
            <a:xfrm>
              <a:off x="139065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8" name="Straight Arrow Connector 87"/>
          <p:cNvCxnSpPr>
            <a:stCxn id="7" idx="2"/>
            <a:endCxn id="14" idx="0"/>
          </p:cNvCxnSpPr>
          <p:nvPr/>
        </p:nvCxnSpPr>
        <p:spPr>
          <a:xfrm>
            <a:off x="731520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4" idx="2"/>
            <a:endCxn id="29" idx="0"/>
          </p:cNvCxnSpPr>
          <p:nvPr/>
        </p:nvCxnSpPr>
        <p:spPr>
          <a:xfrm>
            <a:off x="731520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9" idx="2"/>
            <a:endCxn id="34" idx="0"/>
          </p:cNvCxnSpPr>
          <p:nvPr/>
        </p:nvCxnSpPr>
        <p:spPr>
          <a:xfrm>
            <a:off x="73152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34" idx="2"/>
            <a:endCxn id="39" idx="0"/>
          </p:cNvCxnSpPr>
          <p:nvPr/>
        </p:nvCxnSpPr>
        <p:spPr>
          <a:xfrm>
            <a:off x="73152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9" idx="2"/>
            <a:endCxn id="44" idx="0"/>
          </p:cNvCxnSpPr>
          <p:nvPr/>
        </p:nvCxnSpPr>
        <p:spPr>
          <a:xfrm>
            <a:off x="73152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5791200" y="417704"/>
            <a:ext cx="3048000" cy="1066800"/>
          </a:xfrm>
          <a:prstGeom prst="roundRect">
            <a:avLst/>
          </a:prstGeom>
          <a:noFill/>
          <a:ln w="28575">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dirty="0"/>
              <a:t>Module 08</a:t>
            </a:r>
            <a:endParaRPr lang="en-US" sz="4400" dirty="0">
              <a:solidFill>
                <a:schemeClr val="tx1"/>
              </a:solidFill>
            </a:endParaRPr>
          </a:p>
        </p:txBody>
      </p:sp>
      <p:cxnSp>
        <p:nvCxnSpPr>
          <p:cNvPr id="107" name="Straight Arrow Connector 106"/>
          <p:cNvCxnSpPr>
            <a:stCxn id="27" idx="2"/>
            <a:endCxn id="37" idx="0"/>
          </p:cNvCxnSpPr>
          <p:nvPr/>
        </p:nvCxnSpPr>
        <p:spPr>
          <a:xfrm>
            <a:off x="18288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7" idx="2"/>
            <a:endCxn id="42" idx="0"/>
          </p:cNvCxnSpPr>
          <p:nvPr/>
        </p:nvCxnSpPr>
        <p:spPr>
          <a:xfrm>
            <a:off x="18288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42" idx="2"/>
            <a:endCxn id="47" idx="0"/>
          </p:cNvCxnSpPr>
          <p:nvPr/>
        </p:nvCxnSpPr>
        <p:spPr>
          <a:xfrm>
            <a:off x="18288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38" idx="3"/>
            <a:endCxn id="7" idx="1"/>
          </p:cNvCxnSpPr>
          <p:nvPr/>
        </p:nvCxnSpPr>
        <p:spPr>
          <a:xfrm flipV="1">
            <a:off x="5486398" y="2024487"/>
            <a:ext cx="914402" cy="2410424"/>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2AF3B5EA-18B6-4040-9F78-6052AF49C681}" type="slidenum">
              <a:rPr lang="en-US" smtClean="0"/>
              <a:t>3</a:t>
            </a:fld>
            <a:endParaRPr lang="en-US"/>
          </a:p>
        </p:txBody>
      </p:sp>
      <p:grpSp>
        <p:nvGrpSpPr>
          <p:cNvPr id="24" name="Group 23"/>
          <p:cNvGrpSpPr/>
          <p:nvPr/>
        </p:nvGrpSpPr>
        <p:grpSpPr>
          <a:xfrm>
            <a:off x="3657598" y="941479"/>
            <a:ext cx="1832811" cy="5373496"/>
            <a:chOff x="3657598" y="941479"/>
            <a:chExt cx="1832811" cy="5373496"/>
          </a:xfrm>
        </p:grpSpPr>
        <p:sp>
          <p:nvSpPr>
            <p:cNvPr id="6" name="Rounded Rectangle 5"/>
            <p:cNvSpPr/>
            <p:nvPr/>
          </p:nvSpPr>
          <p:spPr>
            <a:xfrm>
              <a:off x="3657599" y="941479"/>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Design Strategies</a:t>
              </a:r>
            </a:p>
          </p:txBody>
        </p:sp>
        <p:sp>
          <p:nvSpPr>
            <p:cNvPr id="13" name="Rounded Rectangle 12"/>
            <p:cNvSpPr/>
            <p:nvPr/>
          </p:nvSpPr>
          <p:spPr>
            <a:xfrm>
              <a:off x="3657599" y="1748162"/>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Combine simpler functions</a:t>
              </a:r>
            </a:p>
          </p:txBody>
        </p:sp>
        <p:sp>
          <p:nvSpPr>
            <p:cNvPr id="23" name="Rounded Rectangle 22"/>
            <p:cNvSpPr/>
            <p:nvPr/>
          </p:nvSpPr>
          <p:spPr>
            <a:xfrm>
              <a:off x="3660004" y="2554845"/>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Use a template</a:t>
              </a:r>
            </a:p>
          </p:txBody>
        </p:sp>
        <p:sp>
          <p:nvSpPr>
            <p:cNvPr id="28" name="Rounded Rectangle 27"/>
            <p:cNvSpPr/>
            <p:nvPr/>
          </p:nvSpPr>
          <p:spPr>
            <a:xfrm>
              <a:off x="3661609" y="3361528"/>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Divide into Cases</a:t>
              </a:r>
            </a:p>
          </p:txBody>
        </p:sp>
        <p:sp>
          <p:nvSpPr>
            <p:cNvPr id="38" name="Rounded Rectangle 37"/>
            <p:cNvSpPr/>
            <p:nvPr/>
          </p:nvSpPr>
          <p:spPr>
            <a:xfrm>
              <a:off x="3657598" y="4168211"/>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Call a more general function</a:t>
              </a:r>
            </a:p>
          </p:txBody>
        </p:sp>
        <p:sp>
          <p:nvSpPr>
            <p:cNvPr id="48" name="Rounded Rectangle 47"/>
            <p:cNvSpPr/>
            <p:nvPr/>
          </p:nvSpPr>
          <p:spPr>
            <a:xfrm>
              <a:off x="3657599" y="5781575"/>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Communicate via State</a:t>
              </a:r>
            </a:p>
          </p:txBody>
        </p:sp>
        <p:cxnSp>
          <p:nvCxnSpPr>
            <p:cNvPr id="70" name="Straight Arrow Connector 69"/>
            <p:cNvCxnSpPr>
              <a:stCxn id="13" idx="2"/>
              <a:endCxn id="23" idx="0"/>
            </p:cNvCxnSpPr>
            <p:nvPr/>
          </p:nvCxnSpPr>
          <p:spPr>
            <a:xfrm>
              <a:off x="4571999" y="2281562"/>
              <a:ext cx="2405"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3" idx="2"/>
              <a:endCxn id="28" idx="0"/>
            </p:cNvCxnSpPr>
            <p:nvPr/>
          </p:nvCxnSpPr>
          <p:spPr>
            <a:xfrm>
              <a:off x="4574404" y="3088245"/>
              <a:ext cx="1605"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8" idx="2"/>
              <a:endCxn id="38" idx="0"/>
            </p:cNvCxnSpPr>
            <p:nvPr/>
          </p:nvCxnSpPr>
          <p:spPr>
            <a:xfrm flipH="1">
              <a:off x="4571998" y="3894928"/>
              <a:ext cx="4011"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8" idx="2"/>
              <a:endCxn id="43" idx="0"/>
            </p:cNvCxnSpPr>
            <p:nvPr/>
          </p:nvCxnSpPr>
          <p:spPr>
            <a:xfrm>
              <a:off x="4571998" y="4701611"/>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3657598" y="4974894"/>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Recur on </a:t>
              </a:r>
              <a:r>
                <a:rPr lang="en-US" dirty="0" err="1"/>
                <a:t>subproblem</a:t>
              </a:r>
              <a:endParaRPr lang="en-US" dirty="0"/>
            </a:p>
          </p:txBody>
        </p:sp>
      </p:grpSp>
      <p:cxnSp>
        <p:nvCxnSpPr>
          <p:cNvPr id="51" name="Straight Arrow Connector 50"/>
          <p:cNvCxnSpPr>
            <a:stCxn id="43" idx="2"/>
            <a:endCxn id="48" idx="0"/>
          </p:cNvCxnSpPr>
          <p:nvPr/>
        </p:nvCxnSpPr>
        <p:spPr>
          <a:xfrm>
            <a:off x="4571998" y="5508294"/>
            <a:ext cx="1"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2272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General Recursion Recipe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78420568"/>
              </p:ext>
            </p:extLst>
          </p:nvPr>
        </p:nvGraphicFramePr>
        <p:xfrm>
          <a:off x="457200" y="1524000"/>
          <a:ext cx="8229600" cy="4797379"/>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682579">
                <a:tc>
                  <a:txBody>
                    <a:bodyPr/>
                    <a:lstStyle/>
                    <a:p>
                      <a:r>
                        <a:rPr lang="en-US" sz="2400" dirty="0"/>
                        <a:t>Question</a:t>
                      </a:r>
                    </a:p>
                  </a:txBody>
                  <a:tcPr/>
                </a:tc>
                <a:tc>
                  <a:txBody>
                    <a:bodyPr/>
                    <a:lstStyle/>
                    <a:p>
                      <a:r>
                        <a:rPr lang="en-US" sz="2400" dirty="0"/>
                        <a:t>Answer</a:t>
                      </a:r>
                    </a:p>
                  </a:txBody>
                  <a:tcPr/>
                </a:tc>
                <a:extLst>
                  <a:ext uri="{0D108BD9-81ED-4DB2-BD59-A6C34878D82A}">
                    <a16:rowId xmlns:a16="http://schemas.microsoft.com/office/drawing/2014/main" val="10000"/>
                  </a:ext>
                </a:extLst>
              </a:tr>
              <a:tr h="612821">
                <a:tc>
                  <a:txBody>
                    <a:bodyPr/>
                    <a:lstStyle/>
                    <a:p>
                      <a:r>
                        <a:rPr lang="en-US" sz="1800" dirty="0"/>
                        <a:t>1. Are</a:t>
                      </a:r>
                      <a:r>
                        <a:rPr lang="en-US" sz="1800" baseline="0" dirty="0"/>
                        <a:t> there different cases of your problem, each with a different kind of solution?</a:t>
                      </a:r>
                      <a:endParaRPr lang="en-US" sz="1800" dirty="0"/>
                    </a:p>
                  </a:txBody>
                  <a:tcPr/>
                </a:tc>
                <a:tc>
                  <a:txBody>
                    <a:bodyPr/>
                    <a:lstStyle/>
                    <a:p>
                      <a:r>
                        <a:rPr lang="en-US" sz="1800" dirty="0"/>
                        <a:t>Write a </a:t>
                      </a:r>
                      <a:r>
                        <a:rPr lang="en-US" sz="1800" b="1" dirty="0"/>
                        <a:t>cond</a:t>
                      </a:r>
                      <a:r>
                        <a:rPr lang="en-US" sz="1800" dirty="0"/>
                        <a:t> with a</a:t>
                      </a:r>
                      <a:r>
                        <a:rPr lang="en-US" sz="1800" baseline="0" dirty="0"/>
                        <a:t> </a:t>
                      </a:r>
                      <a:r>
                        <a:rPr lang="en-US" sz="1800" dirty="0"/>
                        <a:t>clause for</a:t>
                      </a:r>
                      <a:r>
                        <a:rPr lang="en-US" sz="1800" baseline="0" dirty="0"/>
                        <a:t> each</a:t>
                      </a:r>
                      <a:r>
                        <a:rPr lang="en-US" sz="1800" dirty="0"/>
                        <a:t> case.</a:t>
                      </a:r>
                    </a:p>
                  </a:txBody>
                  <a:tcPr/>
                </a:tc>
                <a:extLst>
                  <a:ext uri="{0D108BD9-81ED-4DB2-BD59-A6C34878D82A}">
                    <a16:rowId xmlns:a16="http://schemas.microsoft.com/office/drawing/2014/main" val="10001"/>
                  </a:ext>
                </a:extLst>
              </a:tr>
              <a:tr h="533400">
                <a:tc>
                  <a:txBody>
                    <a:bodyPr/>
                    <a:lstStyle/>
                    <a:p>
                      <a:r>
                        <a:rPr lang="en-US" sz="1800" dirty="0"/>
                        <a:t>2. How do the cases differ from each other?</a:t>
                      </a:r>
                    </a:p>
                  </a:txBody>
                  <a:tcPr/>
                </a:tc>
                <a:tc>
                  <a:txBody>
                    <a:bodyPr/>
                    <a:lstStyle/>
                    <a:p>
                      <a:r>
                        <a:rPr lang="en-US" sz="1800" dirty="0"/>
                        <a:t>Use the differences to formulate a condition per case</a:t>
                      </a:r>
                    </a:p>
                  </a:txBody>
                  <a:tcPr/>
                </a:tc>
                <a:extLst>
                  <a:ext uri="{0D108BD9-81ED-4DB2-BD59-A6C34878D82A}">
                    <a16:rowId xmlns:a16="http://schemas.microsoft.com/office/drawing/2014/main" val="10002"/>
                  </a:ext>
                </a:extLst>
              </a:tr>
              <a:tr h="1228643">
                <a:tc>
                  <a:txBody>
                    <a:bodyPr/>
                    <a:lstStyle/>
                    <a:p>
                      <a:r>
                        <a:rPr lang="en-US" sz="1800" dirty="0"/>
                        <a:t>3. For each case:</a:t>
                      </a:r>
                    </a:p>
                  </a:txBody>
                  <a:tcPr/>
                </a:tc>
                <a:tc>
                  <a:txBody>
                    <a:bodyPr/>
                    <a:lstStyle/>
                    <a:p>
                      <a:pPr marL="457200" indent="-457200">
                        <a:buAutoNum type="alphaLcPeriod"/>
                      </a:pPr>
                      <a:r>
                        <a:rPr lang="en-US" sz="1800" dirty="0"/>
                        <a:t>Identify one or more instances</a:t>
                      </a:r>
                      <a:r>
                        <a:rPr lang="en-US" sz="1800" baseline="0" dirty="0"/>
                        <a:t> of your problem that are simpler than the original.</a:t>
                      </a:r>
                    </a:p>
                    <a:p>
                      <a:pPr marL="457200" indent="-457200">
                        <a:buAutoNum type="alphaLcPeriod"/>
                      </a:pPr>
                      <a:r>
                        <a:rPr lang="en-US" sz="1800" baseline="0" dirty="0"/>
                        <a:t>Document why they are simpler</a:t>
                      </a:r>
                    </a:p>
                    <a:p>
                      <a:pPr marL="457200" indent="-457200">
                        <a:buAutoNum type="alphaLcPeriod"/>
                      </a:pPr>
                      <a:r>
                        <a:rPr lang="en-US" sz="1800" baseline="0" dirty="0"/>
                        <a:t>Extract each instance and recur to solve it.</a:t>
                      </a:r>
                    </a:p>
                    <a:p>
                      <a:pPr marL="457200" indent="-457200">
                        <a:buAutoNum type="alphaLcPeriod"/>
                      </a:pPr>
                      <a:r>
                        <a:rPr lang="en-US" sz="1800" baseline="0" dirty="0"/>
                        <a:t>Combine the solutions of your easier instances to get a solution to your original problem.</a:t>
                      </a:r>
                      <a:endParaRPr lang="en-US" sz="1800" dirty="0"/>
                    </a:p>
                  </a:txBody>
                  <a:tcPr/>
                </a:tc>
                <a:extLst>
                  <a:ext uri="{0D108BD9-81ED-4DB2-BD59-A6C34878D82A}">
                    <a16:rowId xmlns:a16="http://schemas.microsoft.com/office/drawing/2014/main" val="10003"/>
                  </a:ext>
                </a:extLst>
              </a:tr>
            </a:tbl>
          </a:graphicData>
        </a:graphic>
      </p:graphicFrame>
      <p:sp>
        <p:nvSpPr>
          <p:cNvPr id="3" name="Slide Number Placeholder 2"/>
          <p:cNvSpPr>
            <a:spLocks noGrp="1"/>
          </p:cNvSpPr>
          <p:nvPr>
            <p:ph type="sldNum" sz="quarter" idx="12"/>
          </p:nvPr>
        </p:nvSpPr>
        <p:spPr/>
        <p:txBody>
          <a:bodyPr/>
          <a:lstStyle/>
          <a:p>
            <a:fld id="{2AF3B5EA-18B6-4040-9F78-6052AF49C681}" type="slidenum">
              <a:rPr lang="en-US" smtClean="0"/>
              <a:t>30</a:t>
            </a:fld>
            <a:endParaRPr lang="en-US"/>
          </a:p>
        </p:txBody>
      </p:sp>
    </p:spTree>
    <p:extLst>
      <p:ext uri="{BB962C8B-B14F-4D97-AF65-F5344CB8AC3E}">
        <p14:creationId xmlns:p14="http://schemas.microsoft.com/office/powerpoint/2010/main" val="3880056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There's more than one pattern for the function definition</a:t>
            </a:r>
          </a:p>
        </p:txBody>
      </p:sp>
      <p:sp>
        <p:nvSpPr>
          <p:cNvPr id="3" name="Content Placeholder 2"/>
          <p:cNvSpPr>
            <a:spLocks noGrp="1"/>
          </p:cNvSpPr>
          <p:nvPr>
            <p:ph idx="1"/>
          </p:nvPr>
        </p:nvSpPr>
        <p:spPr>
          <a:xfrm>
            <a:off x="457200" y="1600201"/>
            <a:ext cx="8229600" cy="2819400"/>
          </a:xfrm>
        </p:spPr>
        <p:txBody>
          <a:bodyPr>
            <a:normAutofit/>
          </a:bodyPr>
          <a:lstStyle/>
          <a:p>
            <a:r>
              <a:rPr lang="en-US" dirty="0"/>
              <a:t>The function definition might take different shapes, depending on the problem. </a:t>
            </a:r>
          </a:p>
          <a:p>
            <a:r>
              <a:rPr lang="en-US" dirty="0"/>
              <a:t>We might have different numbers of trivial cases, or different numbers of </a:t>
            </a:r>
            <a:r>
              <a:rPr lang="en-US" dirty="0" err="1"/>
              <a:t>subproblems</a:t>
            </a:r>
            <a:r>
              <a:rPr lang="en-US" dirty="0"/>
              <a:t>.</a:t>
            </a:r>
          </a:p>
          <a:p>
            <a:r>
              <a:rPr lang="en-US" dirty="0"/>
              <a:t>Let's look at some possibilities: </a:t>
            </a:r>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31</a:t>
            </a:fld>
            <a:endParaRPr lang="en-US"/>
          </a:p>
        </p:txBody>
      </p:sp>
    </p:spTree>
    <p:extLst>
      <p:ext uri="{BB962C8B-B14F-4D97-AF65-F5344CB8AC3E}">
        <p14:creationId xmlns:p14="http://schemas.microsoft.com/office/powerpoint/2010/main" val="3922026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for General Recursion (1)</a:t>
            </a:r>
          </a:p>
        </p:txBody>
      </p:sp>
      <p:sp>
        <p:nvSpPr>
          <p:cNvPr id="3" name="Content Placeholder 2"/>
          <p:cNvSpPr>
            <a:spLocks noGrp="1"/>
          </p:cNvSpPr>
          <p:nvPr>
            <p:ph idx="1"/>
          </p:nvPr>
        </p:nvSpPr>
        <p:spPr/>
        <p:txBody>
          <a:bodyPr>
            <a:normAutofit fontScale="32500" lnSpcReduction="20000"/>
          </a:bodyPr>
          <a:lstStyle/>
          <a:p>
            <a:pPr>
              <a:buNone/>
            </a:pPr>
            <a:r>
              <a:rPr lang="en-US" sz="5500" b="1" dirty="0">
                <a:latin typeface="Consolas" pitchFamily="49" charset="0"/>
                <a:cs typeface="Consolas" pitchFamily="49" charset="0"/>
              </a:rPr>
              <a:t>;; solve : Problem -&gt; Solution</a:t>
            </a:r>
          </a:p>
          <a:p>
            <a:pPr>
              <a:buNone/>
            </a:pPr>
            <a:r>
              <a:rPr lang="en-US" sz="5500" b="1" dirty="0">
                <a:latin typeface="Consolas" pitchFamily="49" charset="0"/>
                <a:cs typeface="Consolas" pitchFamily="49" charset="0"/>
              </a:rPr>
              <a:t>;; purpose statement...</a:t>
            </a:r>
          </a:p>
          <a:p>
            <a:pPr>
              <a:buNone/>
            </a:pPr>
            <a:r>
              <a:rPr lang="en-US" sz="5500" b="1" dirty="0">
                <a:solidFill>
                  <a:schemeClr val="bg1"/>
                </a:solidFill>
                <a:latin typeface="Consolas" pitchFamily="49" charset="0"/>
                <a:cs typeface="Consolas" pitchFamily="49" charset="0"/>
              </a:rPr>
              <a:t>;; </a:t>
            </a:r>
            <a:r>
              <a:rPr lang="en-US" sz="5500" b="1" i="1" dirty="0">
                <a:solidFill>
                  <a:schemeClr val="bg1"/>
                </a:solidFill>
                <a:latin typeface="Consolas" pitchFamily="49" charset="0"/>
                <a:cs typeface="Consolas" pitchFamily="49" charset="0"/>
              </a:rPr>
              <a:t>TERMINATION ARGUMENT: explain why new-problem1 and new-problem2 are easier than the-problem.</a:t>
            </a:r>
          </a:p>
          <a:p>
            <a:pPr>
              <a:buNone/>
            </a:pPr>
            <a:r>
              <a:rPr lang="en-US" sz="5500" b="1" dirty="0">
                <a:latin typeface="Consolas" pitchFamily="49" charset="0"/>
                <a:cs typeface="Consolas" pitchFamily="49" charset="0"/>
              </a:rPr>
              <a:t>(define (solution the-problem)</a:t>
            </a:r>
          </a:p>
          <a:p>
            <a:pPr>
              <a:buNone/>
            </a:pPr>
            <a:r>
              <a:rPr lang="en-US" sz="5500" b="1" dirty="0">
                <a:latin typeface="Consolas" pitchFamily="49" charset="0"/>
                <a:cs typeface="Consolas" pitchFamily="49" charset="0"/>
              </a:rPr>
              <a:t>  (</a:t>
            </a:r>
            <a:r>
              <a:rPr lang="en-US" sz="5500" b="1" dirty="0" err="1">
                <a:latin typeface="Consolas" pitchFamily="49" charset="0"/>
                <a:cs typeface="Consolas" pitchFamily="49" charset="0"/>
              </a:rPr>
              <a:t>cond</a:t>
            </a: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trivial1? </a:t>
            </a:r>
            <a:r>
              <a:rPr lang="en-US" sz="5500" b="1" dirty="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trivial2?</a:t>
            </a:r>
            <a:r>
              <a:rPr lang="en-US" sz="5500" b="1" dirty="0">
                <a:latin typeface="Consolas" pitchFamily="49" charset="0"/>
                <a:cs typeface="Consolas" pitchFamily="49" charset="0"/>
              </a:rPr>
              <a:t> the-problem) (</a:t>
            </a:r>
            <a:r>
              <a:rPr lang="en-US" sz="5500" b="1" dirty="0">
                <a:solidFill>
                  <a:schemeClr val="accent6">
                    <a:lumMod val="75000"/>
                  </a:schemeClr>
                </a:solidFill>
                <a:latin typeface="Consolas" pitchFamily="49" charset="0"/>
                <a:cs typeface="Consolas" pitchFamily="49" charset="0"/>
              </a:rPr>
              <a:t>trivial-solution2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(local</a:t>
            </a:r>
          </a:p>
          <a:p>
            <a:pPr>
              <a:buNone/>
            </a:pPr>
            <a:r>
              <a:rPr lang="en-US" sz="5500" b="1" dirty="0">
                <a:latin typeface="Consolas" pitchFamily="49" charset="0"/>
                <a:cs typeface="Consolas" pitchFamily="49" charset="0"/>
              </a:rPr>
              <a:t>       ((define solution1 </a:t>
            </a:r>
          </a:p>
          <a:p>
            <a:pPr>
              <a:buNone/>
            </a:pPr>
            <a:r>
              <a:rPr lang="en-US" sz="5500" b="1" dirty="0">
                <a:latin typeface="Consolas" pitchFamily="49" charset="0"/>
                <a:cs typeface="Consolas" pitchFamily="49" charset="0"/>
              </a:rPr>
              <a:t>		  (solve (</a:t>
            </a:r>
            <a:r>
              <a:rPr lang="en-US" sz="5500" b="1" dirty="0">
                <a:solidFill>
                  <a:schemeClr val="accent6">
                    <a:lumMod val="75000"/>
                  </a:schemeClr>
                </a:solidFill>
                <a:latin typeface="Consolas" pitchFamily="49" charset="0"/>
                <a:cs typeface="Consolas" pitchFamily="49" charset="0"/>
              </a:rPr>
              <a:t>simpler-instance1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(define solution2</a:t>
            </a:r>
          </a:p>
          <a:p>
            <a:pPr>
              <a:buNone/>
            </a:pPr>
            <a:r>
              <a:rPr lang="en-US" sz="5500" b="1" dirty="0">
                <a:latin typeface="Consolas" pitchFamily="49" charset="0"/>
                <a:cs typeface="Consolas" pitchFamily="49" charset="0"/>
              </a:rPr>
              <a:t>         (solve (</a:t>
            </a:r>
            <a:r>
              <a:rPr lang="en-US" sz="5500" b="1" dirty="0">
                <a:solidFill>
                  <a:schemeClr val="accent6">
                    <a:lumMod val="75000"/>
                  </a:schemeClr>
                </a:solidFill>
                <a:latin typeface="Consolas" pitchFamily="49" charset="0"/>
                <a:cs typeface="Consolas" pitchFamily="49" charset="0"/>
              </a:rPr>
              <a:t>simpler-instance2</a:t>
            </a:r>
            <a:r>
              <a:rPr lang="en-US" sz="5500" b="1" dirty="0">
                <a:latin typeface="Consolas" pitchFamily="49" charset="0"/>
                <a:cs typeface="Consolas" pitchFamily="49" charset="0"/>
              </a:rPr>
              <a:t> 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combine-solutions </a:t>
            </a:r>
            <a:r>
              <a:rPr lang="en-US" sz="5500" b="1" dirty="0">
                <a:latin typeface="Consolas" pitchFamily="49" charset="0"/>
                <a:cs typeface="Consolas" pitchFamily="49" charset="0"/>
              </a:rPr>
              <a:t>solution1 solution2))]))</a:t>
            </a:r>
            <a:endParaRPr lang="en-US" sz="5500" b="1" dirty="0">
              <a:solidFill>
                <a:schemeClr val="accent6">
                  <a:lumMod val="75000"/>
                </a:schemeClr>
              </a:solidFill>
              <a:latin typeface="Consolas" pitchFamily="49" charset="0"/>
              <a:cs typeface="Consolas" pitchFamily="49" charset="0"/>
            </a:endParaRPr>
          </a:p>
          <a:p>
            <a:pPr>
              <a:buNone/>
            </a:pPr>
            <a:r>
              <a:rPr lang="en-US" sz="5500" b="1" dirty="0">
                <a:latin typeface="Consolas" pitchFamily="49" charset="0"/>
                <a:cs typeface="Consolas" pitchFamily="49" charset="0"/>
              </a:rPr>
              <a:t>        </a:t>
            </a:r>
            <a:endParaRPr lang="en-US" sz="2400" b="1" dirty="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32</a:t>
            </a:fld>
            <a:endParaRPr lang="en-US"/>
          </a:p>
        </p:txBody>
      </p:sp>
      <p:sp>
        <p:nvSpPr>
          <p:cNvPr id="7" name="Rectangle 6"/>
          <p:cNvSpPr/>
          <p:nvPr/>
        </p:nvSpPr>
        <p:spPr>
          <a:xfrm>
            <a:off x="4897755" y="5708650"/>
            <a:ext cx="4149090" cy="1295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There is no magic recipe for finding smaller </a:t>
            </a:r>
            <a:r>
              <a:rPr lang="en-US" dirty="0" err="1"/>
              <a:t>subproblems</a:t>
            </a:r>
            <a:r>
              <a:rPr lang="en-US" dirty="0"/>
              <a:t>.  You must understand the structure of the problem domain.</a:t>
            </a:r>
          </a:p>
        </p:txBody>
      </p:sp>
      <p:sp>
        <p:nvSpPr>
          <p:cNvPr id="5" name="Rectangle 4"/>
          <p:cNvSpPr/>
          <p:nvPr/>
        </p:nvSpPr>
        <p:spPr>
          <a:xfrm>
            <a:off x="5257800" y="1676400"/>
            <a:ext cx="3429000" cy="1143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Instead of using ellipses ("..."'s), we've give each slot a name (displayed in </a:t>
            </a:r>
            <a:r>
              <a:rPr lang="en-US" b="1" dirty="0">
                <a:solidFill>
                  <a:schemeClr val="accent6">
                    <a:lumMod val="75000"/>
                  </a:schemeClr>
                </a:solidFill>
                <a:latin typeface="Consolas" pitchFamily="49" charset="0"/>
                <a:cs typeface="Consolas" pitchFamily="49" charset="0"/>
              </a:rPr>
              <a:t>orange</a:t>
            </a:r>
            <a:r>
              <a:rPr lang="en-US" dirty="0">
                <a:solidFill>
                  <a:schemeClr val="tx1"/>
                </a:solidFill>
              </a:rPr>
              <a:t>) so you can see the role it plays.</a:t>
            </a:r>
          </a:p>
        </p:txBody>
      </p:sp>
    </p:spTree>
    <p:extLst>
      <p:ext uri="{BB962C8B-B14F-4D97-AF65-F5344CB8AC3E}">
        <p14:creationId xmlns:p14="http://schemas.microsoft.com/office/powerpoint/2010/main" val="28759595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Patterns for General Recursion (2)</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33</a:t>
            </a:fld>
            <a:endParaRPr lang="en-US"/>
          </a:p>
        </p:txBody>
      </p:sp>
      <p:sp>
        <p:nvSpPr>
          <p:cNvPr id="7" name="Rectangle 6"/>
          <p:cNvSpPr/>
          <p:nvPr/>
        </p:nvSpPr>
        <p:spPr>
          <a:xfrm>
            <a:off x="5486400" y="4632871"/>
            <a:ext cx="3429000" cy="1935163"/>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Here's a version with two trivial cases and one difficult case, where the difficult case involves only one </a:t>
            </a:r>
            <a:r>
              <a:rPr lang="en-US" dirty="0" err="1"/>
              <a:t>subproblem</a:t>
            </a:r>
            <a:r>
              <a:rPr lang="en-US" dirty="0"/>
              <a:t>.</a:t>
            </a:r>
          </a:p>
          <a:p>
            <a:r>
              <a:rPr lang="en-US" dirty="0"/>
              <a:t>Most of our functions involving lists match this pattern.</a:t>
            </a:r>
          </a:p>
        </p:txBody>
      </p:sp>
      <p:sp>
        <p:nvSpPr>
          <p:cNvPr id="3" name="Content Placeholder 2"/>
          <p:cNvSpPr>
            <a:spLocks noGrp="1"/>
          </p:cNvSpPr>
          <p:nvPr>
            <p:ph idx="1"/>
          </p:nvPr>
        </p:nvSpPr>
        <p:spPr/>
        <p:txBody>
          <a:bodyPr>
            <a:normAutofit fontScale="32500" lnSpcReduction="20000"/>
          </a:bodyPr>
          <a:lstStyle/>
          <a:p>
            <a:pPr>
              <a:buNone/>
            </a:pPr>
            <a:r>
              <a:rPr lang="en-US" sz="5500" b="1" dirty="0">
                <a:latin typeface="Consolas" pitchFamily="49" charset="0"/>
                <a:cs typeface="Consolas" pitchFamily="49" charset="0"/>
              </a:rPr>
              <a:t>;; solve : Problem -&gt; Solution</a:t>
            </a:r>
          </a:p>
          <a:p>
            <a:pPr>
              <a:buNone/>
            </a:pPr>
            <a:r>
              <a:rPr lang="en-US" sz="5500" b="1" dirty="0">
                <a:latin typeface="Consolas" pitchFamily="49" charset="0"/>
                <a:cs typeface="Consolas" pitchFamily="49" charset="0"/>
              </a:rPr>
              <a:t>;; STRATEGY: Recur on </a:t>
            </a:r>
            <a:r>
              <a:rPr lang="en-US" sz="5500" b="1" dirty="0">
                <a:solidFill>
                  <a:schemeClr val="accent6">
                    <a:lumMod val="75000"/>
                  </a:schemeClr>
                </a:solidFill>
                <a:latin typeface="Consolas" pitchFamily="49" charset="0"/>
                <a:cs typeface="Consolas" pitchFamily="49" charset="0"/>
              </a:rPr>
              <a:t>simpler-instance</a:t>
            </a:r>
            <a:r>
              <a:rPr lang="en-US" sz="5500" b="1" i="1" dirty="0">
                <a:solidFill>
                  <a:schemeClr val="bg1"/>
                </a:solidFill>
                <a:latin typeface="Consolas" pitchFamily="49" charset="0"/>
                <a:cs typeface="Consolas" pitchFamily="49" charset="0"/>
              </a:rPr>
              <a:t> ARGUMENT: explain why new-problem1 and new-problem2 are easier than the-problem.</a:t>
            </a:r>
          </a:p>
          <a:p>
            <a:pPr>
              <a:buNone/>
            </a:pPr>
            <a:r>
              <a:rPr lang="en-US" sz="5500" b="1" dirty="0">
                <a:latin typeface="Consolas" pitchFamily="49" charset="0"/>
                <a:cs typeface="Consolas" pitchFamily="49" charset="0"/>
              </a:rPr>
              <a:t>(define (solution the-problem)</a:t>
            </a:r>
          </a:p>
          <a:p>
            <a:pPr>
              <a:buNone/>
            </a:pPr>
            <a:r>
              <a:rPr lang="en-US" sz="5500" b="1" dirty="0">
                <a:latin typeface="Consolas" pitchFamily="49" charset="0"/>
                <a:cs typeface="Consolas" pitchFamily="49" charset="0"/>
              </a:rPr>
              <a:t>  (</a:t>
            </a:r>
            <a:r>
              <a:rPr lang="en-US" sz="5500" b="1" dirty="0" err="1">
                <a:latin typeface="Consolas" pitchFamily="49" charset="0"/>
                <a:cs typeface="Consolas" pitchFamily="49" charset="0"/>
              </a:rPr>
              <a:t>cond</a:t>
            </a: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trivial1? </a:t>
            </a:r>
            <a:r>
              <a:rPr lang="en-US" sz="5500" b="1" dirty="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trivial2?</a:t>
            </a:r>
            <a:r>
              <a:rPr lang="en-US" sz="5500" b="1" dirty="0">
                <a:latin typeface="Consolas" pitchFamily="49" charset="0"/>
                <a:cs typeface="Consolas" pitchFamily="49" charset="0"/>
              </a:rPr>
              <a:t> the-problem) (</a:t>
            </a:r>
            <a:r>
              <a:rPr lang="en-US" sz="5500" b="1" dirty="0">
                <a:solidFill>
                  <a:schemeClr val="accent6">
                    <a:lumMod val="75000"/>
                  </a:schemeClr>
                </a:solidFill>
                <a:latin typeface="Consolas" pitchFamily="49" charset="0"/>
                <a:cs typeface="Consolas" pitchFamily="49" charset="0"/>
              </a:rPr>
              <a:t>trivial-solution2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(local</a:t>
            </a:r>
          </a:p>
          <a:p>
            <a:pPr>
              <a:buNone/>
            </a:pPr>
            <a:r>
              <a:rPr lang="en-US" sz="5500" b="1" dirty="0">
                <a:latin typeface="Consolas" pitchFamily="49" charset="0"/>
                <a:cs typeface="Consolas" pitchFamily="49" charset="0"/>
              </a:rPr>
              <a:t>       ((define solution1 </a:t>
            </a:r>
          </a:p>
          <a:p>
            <a:pPr>
              <a:buNone/>
            </a:pPr>
            <a:r>
              <a:rPr lang="en-US" sz="5500" b="1" dirty="0">
                <a:latin typeface="Consolas" pitchFamily="49" charset="0"/>
                <a:cs typeface="Consolas" pitchFamily="49" charset="0"/>
              </a:rPr>
              <a:t>         (solve (</a:t>
            </a:r>
            <a:r>
              <a:rPr lang="en-US" sz="5500" b="1" dirty="0">
                <a:solidFill>
                  <a:schemeClr val="accent6">
                    <a:lumMod val="75000"/>
                  </a:schemeClr>
                </a:solidFill>
                <a:latin typeface="Consolas" pitchFamily="49" charset="0"/>
                <a:cs typeface="Consolas" pitchFamily="49" charset="0"/>
              </a:rPr>
              <a:t>simpler-instance </a:t>
            </a:r>
            <a:r>
              <a:rPr lang="en-US" sz="5500" b="1" dirty="0">
                <a:latin typeface="Consolas" pitchFamily="49" charset="0"/>
                <a:cs typeface="Consolas" pitchFamily="49" charset="0"/>
              </a:rPr>
              <a:t>the-problem))))        </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adapt-solution solution1</a:t>
            </a:r>
            <a:r>
              <a:rPr lang="en-US" sz="5500" b="1" dirty="0">
                <a:latin typeface="Consolas" pitchFamily="49" charset="0"/>
                <a:cs typeface="Consolas" pitchFamily="49" charset="0"/>
              </a:rPr>
              <a:t>))]))</a:t>
            </a:r>
          </a:p>
          <a:p>
            <a:pPr>
              <a:buNone/>
            </a:pP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simpler-instance : Problem -&gt; Problem</a:t>
            </a:r>
          </a:p>
          <a:p>
            <a:pPr>
              <a:buNone/>
            </a:pPr>
            <a:r>
              <a:rPr lang="en-US" sz="5500" b="1" dirty="0">
                <a:latin typeface="Consolas" pitchFamily="49" charset="0"/>
                <a:cs typeface="Consolas" pitchFamily="49" charset="0"/>
              </a:rPr>
              <a:t>adapt-solution : Solution -&gt; Solution</a:t>
            </a:r>
          </a:p>
          <a:p>
            <a:pPr>
              <a:buNone/>
            </a:pPr>
            <a:endParaRPr lang="en-US" sz="2400" b="1" dirty="0">
              <a:cs typeface="Courier New" pitchFamily="49" charset="0"/>
            </a:endParaRPr>
          </a:p>
        </p:txBody>
      </p:sp>
    </p:spTree>
    <p:extLst>
      <p:ext uri="{BB962C8B-B14F-4D97-AF65-F5344CB8AC3E}">
        <p14:creationId xmlns:p14="http://schemas.microsoft.com/office/powerpoint/2010/main" val="32327463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32500" lnSpcReduction="20000"/>
          </a:bodyPr>
          <a:lstStyle/>
          <a:p>
            <a:pPr>
              <a:buNone/>
            </a:pPr>
            <a:r>
              <a:rPr lang="en-US" sz="5500" b="1" dirty="0">
                <a:latin typeface="Consolas" pitchFamily="49" charset="0"/>
                <a:cs typeface="Consolas" pitchFamily="49" charset="0"/>
              </a:rPr>
              <a:t>;; solve : Problem -&gt; Solution</a:t>
            </a:r>
            <a:r>
              <a:rPr lang="en-US" sz="5500" b="1" i="1" dirty="0">
                <a:solidFill>
                  <a:schemeClr val="bg1"/>
                </a:solidFill>
                <a:latin typeface="Consolas" pitchFamily="49" charset="0"/>
                <a:cs typeface="Consolas" pitchFamily="49" charset="0"/>
              </a:rPr>
              <a:t> ARGUMENT: explain why new-problem1 and new-problem2 are easier than the-problem.</a:t>
            </a:r>
          </a:p>
          <a:p>
            <a:pPr>
              <a:buNone/>
            </a:pPr>
            <a:r>
              <a:rPr lang="en-US" sz="5500" b="1" dirty="0">
                <a:latin typeface="Consolas" pitchFamily="49" charset="0"/>
                <a:cs typeface="Consolas" pitchFamily="49" charset="0"/>
              </a:rPr>
              <a:t>(define (solution the-problem)</a:t>
            </a:r>
          </a:p>
          <a:p>
            <a:pPr>
              <a:buNone/>
            </a:pPr>
            <a:r>
              <a:rPr lang="en-US" sz="5500" b="1" dirty="0">
                <a:latin typeface="Consolas" pitchFamily="49" charset="0"/>
                <a:cs typeface="Consolas" pitchFamily="49" charset="0"/>
              </a:rPr>
              <a:t>  (</a:t>
            </a:r>
            <a:r>
              <a:rPr lang="en-US" sz="5500" b="1" dirty="0" err="1">
                <a:latin typeface="Consolas" pitchFamily="49" charset="0"/>
                <a:cs typeface="Consolas" pitchFamily="49" charset="0"/>
              </a:rPr>
              <a:t>cond</a:t>
            </a: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trivial1? </a:t>
            </a:r>
            <a:r>
              <a:rPr lang="en-US" sz="5500" b="1" dirty="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trivial2?</a:t>
            </a:r>
            <a:r>
              <a:rPr lang="en-US" sz="5500" b="1" dirty="0">
                <a:latin typeface="Consolas" pitchFamily="49" charset="0"/>
                <a:cs typeface="Consolas" pitchFamily="49" charset="0"/>
              </a:rPr>
              <a:t> the-problem) (</a:t>
            </a:r>
            <a:r>
              <a:rPr lang="en-US" sz="5500" b="1" dirty="0">
                <a:solidFill>
                  <a:schemeClr val="accent6">
                    <a:lumMod val="75000"/>
                  </a:schemeClr>
                </a:solidFill>
                <a:latin typeface="Consolas" pitchFamily="49" charset="0"/>
                <a:cs typeface="Consolas" pitchFamily="49" charset="0"/>
              </a:rPr>
              <a:t>trivial-solution2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a:latin typeface="Consolas" pitchFamily="49" charset="0"/>
                <a:cs typeface="Consolas" pitchFamily="49" charset="0"/>
              </a:rPr>
              <a:t>the-problem)     </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adapt-solution</a:t>
            </a:r>
          </a:p>
          <a:p>
            <a:pPr>
              <a:buNone/>
            </a:pPr>
            <a:r>
              <a:rPr lang="en-US" sz="5500" b="1" dirty="0">
                <a:latin typeface="Consolas" pitchFamily="49" charset="0"/>
                <a:cs typeface="Consolas" pitchFamily="49" charset="0"/>
              </a:rPr>
              <a:t>       (solve </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simpler-instance </a:t>
            </a:r>
            <a:r>
              <a:rPr lang="en-US" sz="5500" b="1" dirty="0">
                <a:latin typeface="Consolas" pitchFamily="49" charset="0"/>
                <a:cs typeface="Consolas" pitchFamily="49" charset="0"/>
              </a:rPr>
              <a:t>the-problem)))]))</a:t>
            </a:r>
          </a:p>
          <a:p>
            <a:pPr>
              <a:buNone/>
            </a:pP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simpler-instance : Problem -&gt; Problem</a:t>
            </a:r>
          </a:p>
          <a:p>
            <a:pPr>
              <a:buNone/>
            </a:pPr>
            <a:r>
              <a:rPr lang="en-US" sz="5500" b="1" dirty="0">
                <a:latin typeface="Consolas" pitchFamily="49" charset="0"/>
                <a:cs typeface="Consolas" pitchFamily="49" charset="0"/>
              </a:rPr>
              <a:t>adapt-solution : Solution -&gt; Solution</a:t>
            </a:r>
          </a:p>
          <a:p>
            <a:pPr>
              <a:buNone/>
            </a:pPr>
            <a:endParaRPr lang="en-US" sz="2400" b="1" dirty="0">
              <a:cs typeface="Courier New" pitchFamily="49" charset="0"/>
            </a:endParaRPr>
          </a:p>
        </p:txBody>
      </p:sp>
      <p:sp>
        <p:nvSpPr>
          <p:cNvPr id="2" name="Title 1"/>
          <p:cNvSpPr>
            <a:spLocks noGrp="1"/>
          </p:cNvSpPr>
          <p:nvPr>
            <p:ph type="title"/>
          </p:nvPr>
        </p:nvSpPr>
        <p:spPr/>
        <p:txBody>
          <a:bodyPr>
            <a:normAutofit fontScale="90000"/>
          </a:bodyPr>
          <a:lstStyle/>
          <a:p>
            <a:r>
              <a:rPr lang="en-US" dirty="0"/>
              <a:t>..or you could do it without the local defines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34</a:t>
            </a:fld>
            <a:endParaRPr lang="en-US"/>
          </a:p>
        </p:txBody>
      </p:sp>
      <p:sp>
        <p:nvSpPr>
          <p:cNvPr id="5" name="Rectangle 4"/>
          <p:cNvSpPr/>
          <p:nvPr/>
        </p:nvSpPr>
        <p:spPr>
          <a:xfrm>
            <a:off x="5791200" y="4495800"/>
            <a:ext cx="2590800" cy="1554163"/>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Here's the single-</a:t>
            </a:r>
            <a:r>
              <a:rPr lang="en-US" dirty="0" err="1">
                <a:solidFill>
                  <a:schemeClr val="tx1"/>
                </a:solidFill>
              </a:rPr>
              <a:t>subproblem</a:t>
            </a:r>
            <a:r>
              <a:rPr lang="en-US" dirty="0">
                <a:solidFill>
                  <a:schemeClr val="tx1"/>
                </a:solidFill>
              </a:rPr>
              <a:t> pattern we saw a couple of slides ago, but done without the local </a:t>
            </a:r>
            <a:r>
              <a:rPr lang="en-US" b="1" dirty="0">
                <a:solidFill>
                  <a:schemeClr val="tx1"/>
                </a:solidFill>
              </a:rPr>
              <a:t>define</a:t>
            </a:r>
            <a:r>
              <a:rPr lang="en-US" dirty="0">
                <a:solidFill>
                  <a:schemeClr val="tx1"/>
                </a:solidFill>
              </a:rPr>
              <a:t>s</a:t>
            </a:r>
          </a:p>
        </p:txBody>
      </p:sp>
    </p:spTree>
    <p:extLst>
      <p:ext uri="{BB962C8B-B14F-4D97-AF65-F5344CB8AC3E}">
        <p14:creationId xmlns:p14="http://schemas.microsoft.com/office/powerpoint/2010/main" val="27125611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Patterns for General Recursion (3)</a:t>
            </a:r>
          </a:p>
        </p:txBody>
      </p:sp>
      <p:sp>
        <p:nvSpPr>
          <p:cNvPr id="3" name="Content Placeholder 2"/>
          <p:cNvSpPr>
            <a:spLocks noGrp="1"/>
          </p:cNvSpPr>
          <p:nvPr>
            <p:ph idx="1"/>
          </p:nvPr>
        </p:nvSpPr>
        <p:spPr/>
        <p:txBody>
          <a:bodyPr>
            <a:normAutofit fontScale="25000" lnSpcReduction="20000"/>
          </a:bodyPr>
          <a:lstStyle/>
          <a:p>
            <a:pPr>
              <a:buNone/>
            </a:pPr>
            <a:r>
              <a:rPr lang="en-US" sz="5500" b="1" dirty="0">
                <a:latin typeface="Consolas" pitchFamily="49" charset="0"/>
                <a:cs typeface="Consolas" pitchFamily="49" charset="0"/>
              </a:rPr>
              <a:t>;; solve : Problem -&gt; Solution</a:t>
            </a:r>
          </a:p>
          <a:p>
            <a:pPr>
              <a:buNone/>
            </a:pPr>
            <a:r>
              <a:rPr lang="en-US" sz="5500" b="1" dirty="0">
                <a:latin typeface="Consolas" pitchFamily="49" charset="0"/>
                <a:cs typeface="Consolas" pitchFamily="49" charset="0"/>
              </a:rPr>
              <a:t>;; STRATEGY: Recur on (</a:t>
            </a:r>
            <a:r>
              <a:rPr lang="en-US" sz="5500" b="1" dirty="0">
                <a:solidFill>
                  <a:schemeClr val="accent6">
                    <a:lumMod val="75000"/>
                  </a:schemeClr>
                </a:solidFill>
                <a:latin typeface="Consolas" pitchFamily="49" charset="0"/>
                <a:cs typeface="Consolas" pitchFamily="49" charset="0"/>
              </a:rPr>
              <a:t>generate-</a:t>
            </a:r>
            <a:r>
              <a:rPr lang="en-US" sz="5500" b="1" dirty="0" err="1">
                <a:solidFill>
                  <a:schemeClr val="accent6">
                    <a:lumMod val="75000"/>
                  </a:schemeClr>
                </a:solidFill>
                <a:latin typeface="Consolas" pitchFamily="49" charset="0"/>
                <a:cs typeface="Consolas" pitchFamily="49" charset="0"/>
              </a:rPr>
              <a:t>subproblems</a:t>
            </a:r>
            <a:r>
              <a:rPr lang="en-US" sz="5500" b="1" dirty="0">
                <a:solidFill>
                  <a:schemeClr val="accent6">
                    <a:lumMod val="75000"/>
                  </a:schemeClr>
                </a:solidFill>
                <a:latin typeface="Consolas" pitchFamily="49" charset="0"/>
                <a:cs typeface="Consolas" pitchFamily="49" charset="0"/>
              </a:rPr>
              <a:t> </a:t>
            </a:r>
            <a:r>
              <a:rPr lang="en-US" sz="5500" b="1" dirty="0">
                <a:latin typeface="Consolas" pitchFamily="49" charset="0"/>
                <a:cs typeface="Consolas" pitchFamily="49" charset="0"/>
              </a:rPr>
              <a:t>the-problem), then use </a:t>
            </a:r>
            <a:r>
              <a:rPr lang="en-US" sz="5500" b="1" dirty="0">
                <a:solidFill>
                  <a:schemeClr val="accent6">
                    <a:lumMod val="75000"/>
                  </a:schemeClr>
                </a:solidFill>
                <a:latin typeface="Consolas" pitchFamily="49" charset="0"/>
                <a:cs typeface="Consolas" pitchFamily="49" charset="0"/>
              </a:rPr>
              <a:t>adapt-solutions</a:t>
            </a:r>
            <a:endParaRPr lang="en-US" sz="5500" b="1" dirty="0">
              <a:latin typeface="Consolas" pitchFamily="49" charset="0"/>
              <a:cs typeface="Consolas" pitchFamily="49" charset="0"/>
            </a:endParaRPr>
          </a:p>
          <a:p>
            <a:pPr>
              <a:buNone/>
            </a:pPr>
            <a:r>
              <a:rPr lang="en-US" sz="5500" b="1" i="1" dirty="0">
                <a:solidFill>
                  <a:schemeClr val="bg1"/>
                </a:solidFill>
                <a:latin typeface="Consolas" pitchFamily="49" charset="0"/>
                <a:cs typeface="Consolas" pitchFamily="49" charset="0"/>
              </a:rPr>
              <a:t>TERMINATION ARGUMENT: explain why new-problem</a:t>
            </a:r>
          </a:p>
          <a:p>
            <a:pPr>
              <a:buNone/>
            </a:pPr>
            <a:r>
              <a:rPr lang="en-US" sz="5500" b="1" dirty="0">
                <a:latin typeface="Consolas" pitchFamily="49" charset="0"/>
                <a:cs typeface="Consolas" pitchFamily="49" charset="0"/>
              </a:rPr>
              <a:t>(define (solution the-problem)</a:t>
            </a:r>
          </a:p>
          <a:p>
            <a:pPr>
              <a:buNone/>
            </a:pPr>
            <a:r>
              <a:rPr lang="en-US" sz="5500" b="1" dirty="0">
                <a:latin typeface="Consolas" pitchFamily="49" charset="0"/>
                <a:cs typeface="Consolas" pitchFamily="49" charset="0"/>
              </a:rPr>
              <a:t>  (</a:t>
            </a:r>
            <a:r>
              <a:rPr lang="en-US" sz="5500" b="1" dirty="0" err="1">
                <a:latin typeface="Consolas" pitchFamily="49" charset="0"/>
                <a:cs typeface="Consolas" pitchFamily="49" charset="0"/>
              </a:rPr>
              <a:t>cond</a:t>
            </a: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trivial1? </a:t>
            </a:r>
            <a:r>
              <a:rPr lang="en-US" sz="5500" b="1" dirty="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trivial2?</a:t>
            </a:r>
            <a:r>
              <a:rPr lang="en-US" sz="5500" b="1" dirty="0">
                <a:latin typeface="Consolas" pitchFamily="49" charset="0"/>
                <a:cs typeface="Consolas" pitchFamily="49" charset="0"/>
              </a:rPr>
              <a:t> the-problem) (</a:t>
            </a:r>
            <a:r>
              <a:rPr lang="en-US" sz="5500" b="1" dirty="0">
                <a:solidFill>
                  <a:schemeClr val="accent6">
                    <a:lumMod val="75000"/>
                  </a:schemeClr>
                </a:solidFill>
                <a:latin typeface="Consolas" pitchFamily="49" charset="0"/>
                <a:cs typeface="Consolas" pitchFamily="49" charset="0"/>
              </a:rPr>
              <a:t>trivial-solution2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(local</a:t>
            </a:r>
          </a:p>
          <a:p>
            <a:pPr>
              <a:buNone/>
            </a:pPr>
            <a:r>
              <a:rPr lang="en-US" sz="5500" b="1" dirty="0">
                <a:latin typeface="Consolas" pitchFamily="49" charset="0"/>
                <a:cs typeface="Consolas" pitchFamily="49" charset="0"/>
              </a:rPr>
              <a:t>       ((define new-problems </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generate-</a:t>
            </a:r>
            <a:r>
              <a:rPr lang="en-US" sz="5500" b="1" dirty="0" err="1">
                <a:solidFill>
                  <a:schemeClr val="accent6">
                    <a:lumMod val="75000"/>
                  </a:schemeClr>
                </a:solidFill>
                <a:latin typeface="Consolas" pitchFamily="49" charset="0"/>
                <a:cs typeface="Consolas" pitchFamily="49" charset="0"/>
              </a:rPr>
              <a:t>subproblems</a:t>
            </a:r>
            <a:r>
              <a:rPr lang="en-US" sz="5500" b="1" dirty="0">
                <a:solidFill>
                  <a:schemeClr val="accent6">
                    <a:lumMod val="75000"/>
                  </a:schemeClr>
                </a:solidFill>
                <a:latin typeface="Consolas" pitchFamily="49" charset="0"/>
                <a:cs typeface="Consolas" pitchFamily="49" charset="0"/>
              </a:rPr>
              <a:t> </a:t>
            </a:r>
            <a:r>
              <a:rPr lang="en-US" sz="5500" b="1" dirty="0">
                <a:latin typeface="Consolas" pitchFamily="49" charset="0"/>
                <a:cs typeface="Consolas" pitchFamily="49" charset="0"/>
              </a:rPr>
              <a:t>the-problem)))        </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adapt-solutions</a:t>
            </a:r>
          </a:p>
          <a:p>
            <a:pPr>
              <a:buNone/>
            </a:pPr>
            <a:r>
              <a:rPr lang="en-US" sz="5500" b="1" dirty="0">
                <a:latin typeface="Consolas" pitchFamily="49" charset="0"/>
                <a:cs typeface="Consolas" pitchFamily="49" charset="0"/>
              </a:rPr>
              <a:t>        (map solve new-problems))]))</a:t>
            </a:r>
          </a:p>
          <a:p>
            <a:pPr>
              <a:buNone/>
            </a:pP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generate-</a:t>
            </a:r>
            <a:r>
              <a:rPr lang="en-US" sz="5500" b="1" dirty="0" err="1">
                <a:latin typeface="Consolas" pitchFamily="49" charset="0"/>
                <a:cs typeface="Consolas" pitchFamily="49" charset="0"/>
              </a:rPr>
              <a:t>subproblem</a:t>
            </a:r>
            <a:r>
              <a:rPr lang="en-US" sz="5500" b="1" dirty="0">
                <a:latin typeface="Consolas" pitchFamily="49" charset="0"/>
                <a:cs typeface="Consolas" pitchFamily="49" charset="0"/>
              </a:rPr>
              <a:t> : Problem -&gt; </a:t>
            </a:r>
            <a:r>
              <a:rPr lang="en-US" sz="5500" b="1" dirty="0" err="1">
                <a:latin typeface="Consolas" pitchFamily="49" charset="0"/>
                <a:cs typeface="Consolas" pitchFamily="49" charset="0"/>
              </a:rPr>
              <a:t>ListOfProblem</a:t>
            </a: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adapt-solutions : </a:t>
            </a:r>
            <a:r>
              <a:rPr lang="en-US" sz="5500" b="1" dirty="0" err="1">
                <a:latin typeface="Consolas" pitchFamily="49" charset="0"/>
                <a:cs typeface="Consolas" pitchFamily="49" charset="0"/>
              </a:rPr>
              <a:t>ListOfSolution</a:t>
            </a:r>
            <a:r>
              <a:rPr lang="en-US" sz="5500" b="1" dirty="0">
                <a:latin typeface="Consolas" pitchFamily="49" charset="0"/>
                <a:cs typeface="Consolas" pitchFamily="49" charset="0"/>
              </a:rPr>
              <a:t> -&gt; Solution</a:t>
            </a:r>
          </a:p>
          <a:p>
            <a:pPr>
              <a:buNone/>
            </a:pPr>
            <a:endParaRPr lang="en-US" sz="2400" b="1" dirty="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35</a:t>
            </a:fld>
            <a:endParaRPr lang="en-US"/>
          </a:p>
        </p:txBody>
      </p:sp>
      <p:sp>
        <p:nvSpPr>
          <p:cNvPr id="7" name="Rectangle 6"/>
          <p:cNvSpPr/>
          <p:nvPr/>
        </p:nvSpPr>
        <p:spPr>
          <a:xfrm>
            <a:off x="6449377" y="3675856"/>
            <a:ext cx="2341245" cy="2690019"/>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Here's </a:t>
            </a:r>
            <a:r>
              <a:rPr lang="en-US"/>
              <a:t>a version </a:t>
            </a:r>
            <a:r>
              <a:rPr lang="en-US" dirty="0"/>
              <a:t>where the difficult case requires solving a whole list of </a:t>
            </a:r>
            <a:r>
              <a:rPr lang="en-US" dirty="0" err="1"/>
              <a:t>subproblems</a:t>
            </a:r>
            <a:r>
              <a:rPr lang="en-US" dirty="0"/>
              <a:t>.  A tree where a node has a list of sons may lead to use of this pattern.</a:t>
            </a:r>
          </a:p>
        </p:txBody>
      </p:sp>
    </p:spTree>
    <p:extLst>
      <p:ext uri="{BB962C8B-B14F-4D97-AF65-F5344CB8AC3E}">
        <p14:creationId xmlns:p14="http://schemas.microsoft.com/office/powerpoint/2010/main" val="1757527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You could do this one without the local defines, too.</a:t>
            </a:r>
          </a:p>
        </p:txBody>
      </p:sp>
      <p:sp>
        <p:nvSpPr>
          <p:cNvPr id="3" name="Content Placeholder 2"/>
          <p:cNvSpPr>
            <a:spLocks noGrp="1"/>
          </p:cNvSpPr>
          <p:nvPr>
            <p:ph idx="1"/>
          </p:nvPr>
        </p:nvSpPr>
        <p:spPr/>
        <p:txBody>
          <a:bodyPr>
            <a:normAutofit fontScale="32500" lnSpcReduction="20000"/>
          </a:bodyPr>
          <a:lstStyle/>
          <a:p>
            <a:pPr>
              <a:buNone/>
            </a:pPr>
            <a:r>
              <a:rPr lang="en-US" sz="5500" b="1" dirty="0">
                <a:latin typeface="Consolas" pitchFamily="49" charset="0"/>
                <a:cs typeface="Consolas" pitchFamily="49" charset="0"/>
              </a:rPr>
              <a:t>;; solve : Problem -&gt; Solution</a:t>
            </a:r>
          </a:p>
          <a:p>
            <a:pPr>
              <a:buNone/>
            </a:pPr>
            <a:r>
              <a:rPr lang="en-US" sz="5500" b="1" i="1" dirty="0">
                <a:solidFill>
                  <a:schemeClr val="bg1"/>
                </a:solidFill>
                <a:latin typeface="Consolas" pitchFamily="49" charset="0"/>
                <a:cs typeface="Consolas" pitchFamily="49" charset="0"/>
              </a:rPr>
              <a:t>TERMINATION ARGUMENT: explain why new-problem</a:t>
            </a:r>
          </a:p>
          <a:p>
            <a:pPr>
              <a:buNone/>
            </a:pPr>
            <a:r>
              <a:rPr lang="en-US" sz="5500" b="1" dirty="0">
                <a:latin typeface="Consolas" pitchFamily="49" charset="0"/>
                <a:cs typeface="Consolas" pitchFamily="49" charset="0"/>
              </a:rPr>
              <a:t>(define (solution the-problem)</a:t>
            </a:r>
          </a:p>
          <a:p>
            <a:pPr>
              <a:buNone/>
            </a:pPr>
            <a:r>
              <a:rPr lang="en-US" sz="5500" b="1" dirty="0">
                <a:latin typeface="Consolas" pitchFamily="49" charset="0"/>
                <a:cs typeface="Consolas" pitchFamily="49" charset="0"/>
              </a:rPr>
              <a:t>  (</a:t>
            </a:r>
            <a:r>
              <a:rPr lang="en-US" sz="5500" b="1" dirty="0" err="1">
                <a:latin typeface="Consolas" pitchFamily="49" charset="0"/>
                <a:cs typeface="Consolas" pitchFamily="49" charset="0"/>
              </a:rPr>
              <a:t>cond</a:t>
            </a: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trivial1? </a:t>
            </a:r>
            <a:r>
              <a:rPr lang="en-US" sz="5500" b="1" dirty="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trivial2?</a:t>
            </a:r>
            <a:r>
              <a:rPr lang="en-US" sz="5500" b="1" dirty="0">
                <a:latin typeface="Consolas" pitchFamily="49" charset="0"/>
                <a:cs typeface="Consolas" pitchFamily="49" charset="0"/>
              </a:rPr>
              <a:t> the-problem) (</a:t>
            </a:r>
            <a:r>
              <a:rPr lang="en-US" sz="5500" b="1" dirty="0">
                <a:solidFill>
                  <a:schemeClr val="accent6">
                    <a:lumMod val="75000"/>
                  </a:schemeClr>
                </a:solidFill>
                <a:latin typeface="Consolas" pitchFamily="49" charset="0"/>
                <a:cs typeface="Consolas" pitchFamily="49" charset="0"/>
              </a:rPr>
              <a:t>trivial-solution2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a:latin typeface="Consolas" pitchFamily="49" charset="0"/>
                <a:cs typeface="Consolas" pitchFamily="49" charset="0"/>
              </a:rPr>
              <a:t>the-problem)              </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adapt-solutions</a:t>
            </a:r>
          </a:p>
          <a:p>
            <a:pPr>
              <a:buNone/>
            </a:pPr>
            <a:r>
              <a:rPr lang="en-US" sz="5500" b="1" dirty="0">
                <a:latin typeface="Consolas" pitchFamily="49" charset="0"/>
                <a:cs typeface="Consolas" pitchFamily="49" charset="0"/>
              </a:rPr>
              <a:t>       (map solve </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generate-</a:t>
            </a:r>
            <a:r>
              <a:rPr lang="en-US" sz="5500" b="1" dirty="0" err="1">
                <a:solidFill>
                  <a:schemeClr val="accent6">
                    <a:lumMod val="75000"/>
                  </a:schemeClr>
                </a:solidFill>
                <a:latin typeface="Consolas" pitchFamily="49" charset="0"/>
                <a:cs typeface="Consolas" pitchFamily="49" charset="0"/>
              </a:rPr>
              <a:t>subproblems</a:t>
            </a:r>
            <a:r>
              <a:rPr lang="en-US" sz="5500" b="1" dirty="0">
                <a:solidFill>
                  <a:schemeClr val="accent6">
                    <a:lumMod val="75000"/>
                  </a:schemeClr>
                </a:solidFill>
                <a:latin typeface="Consolas" pitchFamily="49" charset="0"/>
                <a:cs typeface="Consolas" pitchFamily="49" charset="0"/>
              </a:rPr>
              <a:t> </a:t>
            </a:r>
            <a:r>
              <a:rPr lang="en-US" sz="5500" b="1" dirty="0">
                <a:latin typeface="Consolas" pitchFamily="49" charset="0"/>
                <a:cs typeface="Consolas" pitchFamily="49" charset="0"/>
              </a:rPr>
              <a:t>the-problem)))]))</a:t>
            </a:r>
          </a:p>
          <a:p>
            <a:pPr>
              <a:buNone/>
            </a:pP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generate-</a:t>
            </a:r>
            <a:r>
              <a:rPr lang="en-US" sz="5500" b="1" dirty="0" err="1">
                <a:latin typeface="Consolas" pitchFamily="49" charset="0"/>
                <a:cs typeface="Consolas" pitchFamily="49" charset="0"/>
              </a:rPr>
              <a:t>subproblem</a:t>
            </a:r>
            <a:r>
              <a:rPr lang="en-US" sz="5500" b="1" dirty="0">
                <a:latin typeface="Consolas" pitchFamily="49" charset="0"/>
                <a:cs typeface="Consolas" pitchFamily="49" charset="0"/>
              </a:rPr>
              <a:t> : Problem -&gt; </a:t>
            </a:r>
            <a:r>
              <a:rPr lang="en-US" sz="5500" b="1" dirty="0" err="1">
                <a:latin typeface="Consolas" pitchFamily="49" charset="0"/>
                <a:cs typeface="Consolas" pitchFamily="49" charset="0"/>
              </a:rPr>
              <a:t>ListOfProblem</a:t>
            </a: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adapt-solutions : </a:t>
            </a:r>
            <a:r>
              <a:rPr lang="en-US" sz="5500" b="1" dirty="0" err="1">
                <a:latin typeface="Consolas" pitchFamily="49" charset="0"/>
                <a:cs typeface="Consolas" pitchFamily="49" charset="0"/>
              </a:rPr>
              <a:t>ListOfSolution</a:t>
            </a:r>
            <a:r>
              <a:rPr lang="en-US" sz="5500" b="1" dirty="0">
                <a:latin typeface="Consolas" pitchFamily="49" charset="0"/>
                <a:cs typeface="Consolas" pitchFamily="49" charset="0"/>
              </a:rPr>
              <a:t> -&gt; Solution</a:t>
            </a:r>
          </a:p>
          <a:p>
            <a:pPr>
              <a:buNone/>
            </a:pPr>
            <a:endParaRPr lang="en-US" sz="2400" b="1" dirty="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36</a:t>
            </a:fld>
            <a:endParaRPr lang="en-US"/>
          </a:p>
        </p:txBody>
      </p:sp>
      <p:sp>
        <p:nvSpPr>
          <p:cNvPr id="7" name="Rectangle 6"/>
          <p:cNvSpPr/>
          <p:nvPr/>
        </p:nvSpPr>
        <p:spPr>
          <a:xfrm>
            <a:off x="3276600" y="5257799"/>
            <a:ext cx="4980622" cy="1050926"/>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Here's the list-of-</a:t>
            </a:r>
            <a:r>
              <a:rPr lang="en-US" dirty="0" err="1"/>
              <a:t>subproblems</a:t>
            </a:r>
            <a:r>
              <a:rPr lang="en-US" dirty="0"/>
              <a:t> pattern done without using local </a:t>
            </a:r>
            <a:r>
              <a:rPr lang="en-US" b="1" dirty="0"/>
              <a:t>define</a:t>
            </a:r>
            <a:r>
              <a:rPr lang="en-US" dirty="0"/>
              <a:t>.</a:t>
            </a:r>
          </a:p>
        </p:txBody>
      </p:sp>
    </p:spTree>
    <p:extLst>
      <p:ext uri="{BB962C8B-B14F-4D97-AF65-F5344CB8AC3E}">
        <p14:creationId xmlns:p14="http://schemas.microsoft.com/office/powerpoint/2010/main" val="340690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What pattern did we use for decode?</a:t>
            </a:r>
          </a:p>
        </p:txBody>
      </p:sp>
      <p:sp>
        <p:nvSpPr>
          <p:cNvPr id="6" name="Content Placeholder 5"/>
          <p:cNvSpPr>
            <a:spLocks noGrp="1"/>
          </p:cNvSpPr>
          <p:nvPr>
            <p:ph idx="1"/>
          </p:nvPr>
        </p:nvSpPr>
        <p:spPr/>
        <p:txBody>
          <a:bodyPr>
            <a:noAutofit/>
          </a:bodyPr>
          <a:lstStyle/>
          <a:p>
            <a:pPr>
              <a:spcBef>
                <a:spcPts val="0"/>
              </a:spcBef>
            </a:pPr>
            <a:r>
              <a:rPr lang="en-US" sz="1800" dirty="0"/>
              <a:t>;; decode followed the very first pattern we wrote:</a:t>
            </a:r>
          </a:p>
          <a:p>
            <a:pPr>
              <a:spcBef>
                <a:spcPts val="0"/>
              </a:spcBef>
            </a:pPr>
            <a:endParaRPr lang="en-US" sz="1800" dirty="0"/>
          </a:p>
          <a:p>
            <a:pPr>
              <a:spcBef>
                <a:spcPts val="0"/>
              </a:spcBef>
            </a:pPr>
            <a:r>
              <a:rPr lang="en-US" sz="1800" dirty="0"/>
              <a:t>(define (solution the-problem)</a:t>
            </a:r>
          </a:p>
          <a:p>
            <a:pPr>
              <a:spcBef>
                <a:spcPts val="0"/>
              </a:spcBef>
            </a:pPr>
            <a:r>
              <a:rPr lang="en-US" sz="1800" dirty="0"/>
              <a:t>  (cond</a:t>
            </a:r>
          </a:p>
          <a:p>
            <a:pPr>
              <a:spcBef>
                <a:spcPts val="0"/>
              </a:spcBef>
            </a:pPr>
            <a:r>
              <a:rPr lang="en-US" sz="1800" dirty="0"/>
              <a:t>    [(</a:t>
            </a:r>
            <a:r>
              <a:rPr lang="en-US" sz="1800" dirty="0">
                <a:solidFill>
                  <a:schemeClr val="accent6">
                    <a:lumMod val="75000"/>
                  </a:schemeClr>
                </a:solidFill>
              </a:rPr>
              <a:t>trivial1? </a:t>
            </a:r>
            <a:r>
              <a:rPr lang="en-US" sz="1800" dirty="0"/>
              <a:t>the-problem) (</a:t>
            </a:r>
            <a:r>
              <a:rPr lang="en-US" sz="1800" dirty="0">
                <a:solidFill>
                  <a:schemeClr val="accent6">
                    <a:lumMod val="75000"/>
                  </a:schemeClr>
                </a:solidFill>
              </a:rPr>
              <a:t>trivial-solution1 </a:t>
            </a:r>
            <a:r>
              <a:rPr lang="en-US" sz="1800" dirty="0"/>
              <a:t>the-problem)]</a:t>
            </a:r>
          </a:p>
          <a:p>
            <a:pPr>
              <a:spcBef>
                <a:spcPts val="0"/>
              </a:spcBef>
            </a:pPr>
            <a:r>
              <a:rPr lang="en-US" sz="1800" dirty="0"/>
              <a:t>    [(</a:t>
            </a:r>
            <a:r>
              <a:rPr lang="en-US" sz="1800" dirty="0">
                <a:solidFill>
                  <a:schemeClr val="accent6">
                    <a:lumMod val="75000"/>
                  </a:schemeClr>
                </a:solidFill>
              </a:rPr>
              <a:t>trivial2?</a:t>
            </a:r>
            <a:r>
              <a:rPr lang="en-US" sz="1800" dirty="0"/>
              <a:t> the-problem) (</a:t>
            </a:r>
            <a:r>
              <a:rPr lang="en-US" sz="1800" dirty="0">
                <a:solidFill>
                  <a:schemeClr val="accent6">
                    <a:lumMod val="75000"/>
                  </a:schemeClr>
                </a:solidFill>
              </a:rPr>
              <a:t>trivial-solution2 </a:t>
            </a:r>
            <a:r>
              <a:rPr lang="en-US" sz="1800" dirty="0"/>
              <a:t>the-problem)]</a:t>
            </a:r>
          </a:p>
          <a:p>
            <a:pPr>
              <a:spcBef>
                <a:spcPts val="0"/>
              </a:spcBef>
            </a:pPr>
            <a:r>
              <a:rPr lang="en-US" sz="1800" dirty="0"/>
              <a:t>    [(</a:t>
            </a:r>
            <a:r>
              <a:rPr lang="en-US" sz="1800" dirty="0">
                <a:solidFill>
                  <a:schemeClr val="accent6">
                    <a:lumMod val="75000"/>
                  </a:schemeClr>
                </a:solidFill>
              </a:rPr>
              <a:t>difficult? </a:t>
            </a:r>
            <a:r>
              <a:rPr lang="en-US" sz="1800" dirty="0"/>
              <a:t>the-problem)</a:t>
            </a:r>
          </a:p>
          <a:p>
            <a:pPr>
              <a:spcBef>
                <a:spcPts val="0"/>
              </a:spcBef>
            </a:pPr>
            <a:r>
              <a:rPr lang="en-US" sz="1800" dirty="0"/>
              <a:t>     (local</a:t>
            </a:r>
          </a:p>
          <a:p>
            <a:pPr>
              <a:spcBef>
                <a:spcPts val="0"/>
              </a:spcBef>
            </a:pPr>
            <a:r>
              <a:rPr lang="en-US" sz="1800" dirty="0"/>
              <a:t>       ((define solution1 </a:t>
            </a:r>
          </a:p>
          <a:p>
            <a:pPr>
              <a:spcBef>
                <a:spcPts val="0"/>
              </a:spcBef>
            </a:pPr>
            <a:r>
              <a:rPr lang="en-US" sz="1800" dirty="0"/>
              <a:t>         (solve (</a:t>
            </a:r>
            <a:r>
              <a:rPr lang="en-US" sz="1800" dirty="0">
                <a:solidFill>
                  <a:schemeClr val="accent6">
                    <a:lumMod val="75000"/>
                  </a:schemeClr>
                </a:solidFill>
              </a:rPr>
              <a:t>simpler-instance1 </a:t>
            </a:r>
            <a:r>
              <a:rPr lang="en-US" sz="1800" dirty="0"/>
              <a:t>the-problem)))</a:t>
            </a:r>
          </a:p>
          <a:p>
            <a:pPr>
              <a:spcBef>
                <a:spcPts val="0"/>
              </a:spcBef>
            </a:pPr>
            <a:r>
              <a:rPr lang="en-US" sz="1800" dirty="0"/>
              <a:t>        (define solution2</a:t>
            </a:r>
          </a:p>
          <a:p>
            <a:pPr>
              <a:spcBef>
                <a:spcPts val="0"/>
              </a:spcBef>
            </a:pPr>
            <a:r>
              <a:rPr lang="en-US" sz="1800" dirty="0"/>
              <a:t>         (solve (</a:t>
            </a:r>
            <a:r>
              <a:rPr lang="en-US" sz="1800" dirty="0">
                <a:solidFill>
                  <a:schemeClr val="accent6">
                    <a:lumMod val="75000"/>
                  </a:schemeClr>
                </a:solidFill>
              </a:rPr>
              <a:t>simpler-instance2</a:t>
            </a:r>
            <a:r>
              <a:rPr lang="en-US" sz="1800" dirty="0"/>
              <a:t> the-problem))))</a:t>
            </a:r>
          </a:p>
          <a:p>
            <a:pPr>
              <a:spcBef>
                <a:spcPts val="0"/>
              </a:spcBef>
            </a:pPr>
            <a:r>
              <a:rPr lang="en-US" sz="1800" dirty="0"/>
              <a:t>       (</a:t>
            </a:r>
            <a:r>
              <a:rPr lang="en-US" sz="1800" dirty="0">
                <a:solidFill>
                  <a:schemeClr val="accent6">
                    <a:lumMod val="75000"/>
                  </a:schemeClr>
                </a:solidFill>
              </a:rPr>
              <a:t>combine-solutions </a:t>
            </a:r>
            <a:r>
              <a:rPr lang="en-US" sz="1800" dirty="0"/>
              <a:t>solution1 solution2))]))</a:t>
            </a:r>
            <a:endParaRPr lang="en-US" sz="1800" dirty="0">
              <a:solidFill>
                <a:schemeClr val="accent6">
                  <a:lumMod val="75000"/>
                </a:schemeClr>
              </a:solidFill>
            </a:endParaRPr>
          </a:p>
          <a:p>
            <a:pPr>
              <a:spcBef>
                <a:spcPts val="0"/>
              </a:spcBef>
            </a:pPr>
            <a:endParaRPr lang="en-US" sz="1800" dirty="0"/>
          </a:p>
        </p:txBody>
      </p:sp>
      <p:sp>
        <p:nvSpPr>
          <p:cNvPr id="4" name="Slide Number Placeholder 3"/>
          <p:cNvSpPr>
            <a:spLocks noGrp="1"/>
          </p:cNvSpPr>
          <p:nvPr>
            <p:ph type="sldNum" sz="quarter" idx="12"/>
          </p:nvPr>
        </p:nvSpPr>
        <p:spPr/>
        <p:txBody>
          <a:bodyPr/>
          <a:lstStyle/>
          <a:p>
            <a:fld id="{2AF3B5EA-18B6-4040-9F78-6052AF49C681}" type="slidenum">
              <a:rPr lang="en-US" smtClean="0"/>
              <a:t>37</a:t>
            </a:fld>
            <a:endParaRPr lang="en-US"/>
          </a:p>
        </p:txBody>
      </p:sp>
    </p:spTree>
    <p:extLst>
      <p:ext uri="{BB962C8B-B14F-4D97-AF65-F5344CB8AC3E}">
        <p14:creationId xmlns:p14="http://schemas.microsoft.com/office/powerpoint/2010/main" val="25453490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down your strategy</a:t>
            </a:r>
          </a:p>
        </p:txBody>
      </p:sp>
      <p:sp>
        <p:nvSpPr>
          <p:cNvPr id="3" name="Content Placeholder 2"/>
          <p:cNvSpPr>
            <a:spLocks noGrp="1"/>
          </p:cNvSpPr>
          <p:nvPr>
            <p:ph idx="1"/>
          </p:nvPr>
        </p:nvSpPr>
        <p:spPr>
          <a:xfrm>
            <a:off x="457200" y="1600200"/>
            <a:ext cx="8534400" cy="4525963"/>
          </a:xfrm>
        </p:spPr>
        <p:txBody>
          <a:bodyPr>
            <a:normAutofit lnSpcReduction="10000"/>
          </a:bodyPr>
          <a:lstStyle/>
          <a:p>
            <a:pPr marL="0" indent="0">
              <a:buNone/>
            </a:pPr>
            <a:r>
              <a:rPr lang="en-US" sz="2600" dirty="0"/>
              <a:t>We’ll write down our strategies as things like</a:t>
            </a:r>
          </a:p>
          <a:p>
            <a:pPr marL="0" indent="0">
              <a:buNone/>
            </a:pPr>
            <a:r>
              <a:rPr lang="en-US" sz="2600" b="1" dirty="0">
                <a:latin typeface="Consolas" panose="020B0609020204030204" pitchFamily="49" charset="0"/>
                <a:cs typeface="Consolas" panose="020B0609020204030204" pitchFamily="49" charset="0"/>
              </a:rPr>
              <a:t> STRATEGY: Recur on &lt;value&gt;</a:t>
            </a:r>
          </a:p>
          <a:p>
            <a:pPr marL="0" indent="0">
              <a:buNone/>
            </a:pPr>
            <a:r>
              <a:rPr lang="en-US" sz="2600" dirty="0">
                <a:cs typeface="Consolas" panose="020B0609020204030204" pitchFamily="49" charset="0"/>
              </a:rPr>
              <a:t>or</a:t>
            </a:r>
          </a:p>
          <a:p>
            <a:pPr marL="0" indent="0">
              <a:buNone/>
            </a:pPr>
            <a:r>
              <a:rPr lang="en-US" sz="2600" b="1" dirty="0"/>
              <a:t>  STRATEGY: Recur on &lt;value&gt;; halt when  &lt;condition&gt;</a:t>
            </a:r>
          </a:p>
          <a:p>
            <a:pPr marL="0" indent="0">
              <a:buNone/>
            </a:pPr>
            <a:r>
              <a:rPr lang="en-US" sz="2600" dirty="0">
                <a:cs typeface="Consolas" panose="020B0609020204030204" pitchFamily="49" charset="0"/>
              </a:rPr>
              <a:t>or</a:t>
            </a:r>
          </a:p>
          <a:p>
            <a:pPr marL="0" indent="0">
              <a:buNone/>
            </a:pPr>
            <a:r>
              <a:rPr lang="en-US" sz="2600" b="1" dirty="0">
                <a:latin typeface="Consolas" panose="020B0609020204030204" pitchFamily="49" charset="0"/>
                <a:cs typeface="Consolas" panose="020B0609020204030204" pitchFamily="49" charset="0"/>
              </a:rPr>
              <a:t> STRATEGY: Recur on &lt;values&gt;; &lt;describe how answers are combined&gt;</a:t>
            </a:r>
          </a:p>
          <a:p>
            <a:pPr marL="0" indent="0">
              <a:buNone/>
            </a:pPr>
            <a:r>
              <a:rPr lang="en-US" sz="2600" dirty="0">
                <a:cs typeface="Consolas" panose="020B0609020204030204" pitchFamily="49" charset="0"/>
              </a:rPr>
              <a:t>These are just patterns; in general, </a:t>
            </a:r>
            <a:r>
              <a:rPr lang="en-US" sz="2600" dirty="0"/>
              <a:t>a strategy is a tweet-sized description of how the function works.  At this point in the course, we'll give you a lot of freedom in doing this.</a:t>
            </a:r>
          </a:p>
          <a:p>
            <a:pPr marL="0" indent="0">
              <a:buNone/>
            </a:pPr>
            <a:endParaRPr lang="en-US" sz="2400" dirty="0">
              <a:cs typeface="Consolas" panose="020B0609020204030204" pitchFamily="49" charset="0"/>
            </a:endParaRPr>
          </a:p>
          <a:p>
            <a:pPr marL="0" indent="0">
              <a:buNone/>
            </a:pPr>
            <a:endParaRPr lang="en-US" b="1"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t>38</a:t>
            </a:fld>
            <a:endParaRPr lang="en-US"/>
          </a:p>
        </p:txBody>
      </p:sp>
    </p:spTree>
    <p:extLst>
      <p:ext uri="{BB962C8B-B14F-4D97-AF65-F5344CB8AC3E}">
        <p14:creationId xmlns:p14="http://schemas.microsoft.com/office/powerpoint/2010/main" val="7370794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Lesson Summary</a:t>
            </a:r>
          </a:p>
        </p:txBody>
      </p:sp>
      <p:sp>
        <p:nvSpPr>
          <p:cNvPr id="6" name="Content Placeholder 5"/>
          <p:cNvSpPr>
            <a:spLocks noGrp="1"/>
          </p:cNvSpPr>
          <p:nvPr>
            <p:ph idx="1"/>
          </p:nvPr>
        </p:nvSpPr>
        <p:spPr/>
        <p:txBody>
          <a:bodyPr/>
          <a:lstStyle/>
          <a:p>
            <a:r>
              <a:rPr lang="en-US" dirty="0"/>
              <a:t>We've seen three examples of functions that do not fit the structural recursion pattern.</a:t>
            </a:r>
          </a:p>
          <a:p>
            <a:r>
              <a:rPr lang="en-US" dirty="0"/>
              <a:t>We introduced "general recursion", a new class of templates that give the writer more flexibility in writing functions that divide and conquer.</a:t>
            </a:r>
          </a:p>
          <a:p>
            <a:r>
              <a:rPr lang="en-US" dirty="0"/>
              <a:t>We wrote a recipe for writing general-recursion templates.</a:t>
            </a:r>
          </a:p>
        </p:txBody>
      </p:sp>
      <p:sp>
        <p:nvSpPr>
          <p:cNvPr id="4" name="Slide Number Placeholder 3"/>
          <p:cNvSpPr>
            <a:spLocks noGrp="1"/>
          </p:cNvSpPr>
          <p:nvPr>
            <p:ph type="sldNum" sz="quarter" idx="12"/>
          </p:nvPr>
        </p:nvSpPr>
        <p:spPr/>
        <p:txBody>
          <a:bodyPr/>
          <a:lstStyle/>
          <a:p>
            <a:fld id="{2AF3B5EA-18B6-4040-9F78-6052AF49C681}" type="slidenum">
              <a:rPr lang="en-US" smtClean="0"/>
              <a:t>39</a:t>
            </a:fld>
            <a:endParaRPr lang="en-US"/>
          </a:p>
        </p:txBody>
      </p:sp>
    </p:spTree>
    <p:extLst>
      <p:ext uri="{BB962C8B-B14F-4D97-AF65-F5344CB8AC3E}">
        <p14:creationId xmlns:p14="http://schemas.microsoft.com/office/powerpoint/2010/main" val="1030739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Recursion</a:t>
            </a:r>
          </a:p>
        </p:txBody>
      </p:sp>
      <p:sp>
        <p:nvSpPr>
          <p:cNvPr id="4" name="Content Placeholder 3"/>
          <p:cNvSpPr>
            <a:spLocks noGrp="1"/>
          </p:cNvSpPr>
          <p:nvPr>
            <p:ph idx="1"/>
          </p:nvPr>
        </p:nvSpPr>
        <p:spPr/>
        <p:txBody>
          <a:bodyPr/>
          <a:lstStyle/>
          <a:p>
            <a:r>
              <a:rPr lang="en-US" dirty="0"/>
              <a:t>Our observer templates always recurred on the sub-pieces of our structure.</a:t>
            </a:r>
          </a:p>
          <a:p>
            <a:r>
              <a:rPr lang="en-US" dirty="0"/>
              <a:t>This is sometimes called </a:t>
            </a:r>
            <a:r>
              <a:rPr lang="en-US" i="1" dirty="0">
                <a:solidFill>
                  <a:srgbClr val="FF0000"/>
                </a:solidFill>
              </a:rPr>
              <a:t>structural</a:t>
            </a:r>
            <a:r>
              <a:rPr lang="en-US" dirty="0">
                <a:solidFill>
                  <a:srgbClr val="FF0000"/>
                </a:solidFill>
              </a:rPr>
              <a:t> </a:t>
            </a:r>
            <a:r>
              <a:rPr lang="en-US" i="1" dirty="0">
                <a:solidFill>
                  <a:srgbClr val="FF0000"/>
                </a:solidFill>
              </a:rPr>
              <a:t>recursion</a:t>
            </a:r>
            <a:r>
              <a:rPr lang="en-US" i="1" dirty="0"/>
              <a:t>.</a:t>
            </a:r>
          </a:p>
          <a:p>
            <a:r>
              <a:rPr lang="en-US" dirty="0"/>
              <a:t>Let's look at an example that doesn't fit into this mold.</a:t>
            </a:r>
          </a:p>
          <a:p>
            <a:endParaRPr lang="en-US" dirty="0"/>
          </a:p>
        </p:txBody>
      </p:sp>
      <p:sp>
        <p:nvSpPr>
          <p:cNvPr id="3" name="Slide Number Placeholder 2"/>
          <p:cNvSpPr>
            <a:spLocks noGrp="1"/>
          </p:cNvSpPr>
          <p:nvPr>
            <p:ph type="sldNum" sz="quarter" idx="12"/>
          </p:nvPr>
        </p:nvSpPr>
        <p:spPr/>
        <p:txBody>
          <a:bodyPr/>
          <a:lstStyle/>
          <a:p>
            <a:fld id="{2AF3B5EA-18B6-4040-9F78-6052AF49C681}" type="slidenum">
              <a:rPr lang="en-US" smtClean="0"/>
              <a:t>4</a:t>
            </a:fld>
            <a:endParaRPr lang="en-US"/>
          </a:p>
        </p:txBody>
      </p:sp>
    </p:spTree>
    <p:extLst>
      <p:ext uri="{BB962C8B-B14F-4D97-AF65-F5344CB8AC3E}">
        <p14:creationId xmlns:p14="http://schemas.microsoft.com/office/powerpoint/2010/main" val="18907073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files </a:t>
            </a:r>
            <a:r>
              <a:rPr lang="en-US"/>
              <a:t>08-1-decode.rkt and 08-2-merge-sort.rkt in </a:t>
            </a:r>
            <a:r>
              <a:rPr lang="en-US" dirty="0"/>
              <a:t>the Examples folder.</a:t>
            </a:r>
          </a:p>
          <a:p>
            <a:r>
              <a:rPr lang="en-US" dirty="0"/>
              <a:t>Do Guided Practice 8.1</a:t>
            </a:r>
          </a:p>
          <a:p>
            <a:r>
              <a:rPr lang="en-US" dirty="0"/>
              <a:t>If you have questions about this lesson, ask them on the Discussion Board</a:t>
            </a:r>
          </a:p>
          <a:p>
            <a:r>
              <a:rPr lang="en-US" dirty="0"/>
              <a:t>Go on to the next lesson</a:t>
            </a:r>
          </a:p>
        </p:txBody>
      </p:sp>
      <p:sp>
        <p:nvSpPr>
          <p:cNvPr id="4" name="Slide Number Placeholder 3"/>
          <p:cNvSpPr>
            <a:spLocks noGrp="1"/>
          </p:cNvSpPr>
          <p:nvPr>
            <p:ph type="sldNum" sz="quarter" idx="12"/>
          </p:nvPr>
        </p:nvSpPr>
        <p:spPr/>
        <p:txBody>
          <a:bodyPr/>
          <a:lstStyle/>
          <a:p>
            <a:fld id="{2AF3B5EA-18B6-4040-9F78-6052AF49C681}" type="slidenum">
              <a:rPr lang="en-US" smtClean="0"/>
              <a:t>40</a:t>
            </a:fld>
            <a:endParaRPr lang="en-US"/>
          </a:p>
        </p:txBody>
      </p:sp>
    </p:spTree>
    <p:extLst>
      <p:ext uri="{BB962C8B-B14F-4D97-AF65-F5344CB8AC3E}">
        <p14:creationId xmlns:p14="http://schemas.microsoft.com/office/powerpoint/2010/main" val="1034615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a:t>
            </a:r>
            <a:r>
              <a:rPr lang="en-US" b="1" dirty="0"/>
              <a:t>decode</a:t>
            </a:r>
          </a:p>
        </p:txBody>
      </p:sp>
      <p:sp>
        <p:nvSpPr>
          <p:cNvPr id="3" name="Content Placeholder 2"/>
          <p:cNvSpPr>
            <a:spLocks noGrp="1"/>
          </p:cNvSpPr>
          <p:nvPr>
            <p:ph idx="1"/>
          </p:nvPr>
        </p:nvSpPr>
        <p:spPr>
          <a:xfrm>
            <a:off x="457200" y="1600200"/>
            <a:ext cx="8077200" cy="4525963"/>
          </a:xfrm>
          <a:noFill/>
        </p:spPr>
        <p:txBody>
          <a:bodyPr>
            <a:normAutofit/>
          </a:bodyPr>
          <a:lstStyle/>
          <a:p>
            <a:pPr>
              <a:buNone/>
            </a:pPr>
            <a:r>
              <a:rPr lang="en-US" sz="2800" b="1" dirty="0">
                <a:latin typeface="Consolas" pitchFamily="49" charset="0"/>
                <a:cs typeface="Consolas" pitchFamily="49" charset="0"/>
              </a:rPr>
              <a:t>(define-</a:t>
            </a:r>
            <a:r>
              <a:rPr lang="en-US" sz="2800" b="1" dirty="0" err="1">
                <a:latin typeface="Consolas" pitchFamily="49" charset="0"/>
                <a:cs typeface="Consolas" pitchFamily="49" charset="0"/>
              </a:rPr>
              <a:t>struct</a:t>
            </a:r>
            <a:r>
              <a:rPr lang="en-US" sz="2800" b="1" dirty="0">
                <a:latin typeface="Consolas" pitchFamily="49" charset="0"/>
                <a:cs typeface="Consolas" pitchFamily="49" charset="0"/>
              </a:rPr>
              <a:t> </a:t>
            </a:r>
            <a:r>
              <a:rPr lang="en-US" sz="2800" b="1" dirty="0" err="1">
                <a:latin typeface="Consolas" pitchFamily="49" charset="0"/>
                <a:cs typeface="Consolas" pitchFamily="49" charset="0"/>
              </a:rPr>
              <a:t>diffexp</a:t>
            </a:r>
            <a:r>
              <a:rPr lang="en-US" sz="2800" b="1" dirty="0">
                <a:latin typeface="Consolas" pitchFamily="49" charset="0"/>
                <a:cs typeface="Consolas" pitchFamily="49" charset="0"/>
              </a:rPr>
              <a:t> (exp1 exp2))</a:t>
            </a:r>
          </a:p>
          <a:p>
            <a:pPr>
              <a:buNone/>
            </a:pPr>
            <a:endParaRPr lang="en-US" sz="2800" b="1" dirty="0">
              <a:latin typeface="Consolas" pitchFamily="49" charset="0"/>
              <a:cs typeface="Consolas" pitchFamily="49" charset="0"/>
            </a:endParaRPr>
          </a:p>
          <a:p>
            <a:pPr>
              <a:buNone/>
            </a:pPr>
            <a:r>
              <a:rPr lang="en-US" sz="2800" b="1" dirty="0">
                <a:latin typeface="Consolas" pitchFamily="49" charset="0"/>
                <a:cs typeface="Consolas" pitchFamily="49" charset="0"/>
              </a:rPr>
              <a:t>;; A </a:t>
            </a:r>
            <a:r>
              <a:rPr lang="en-US" sz="2800" b="1" dirty="0" err="1">
                <a:latin typeface="Consolas" pitchFamily="49" charset="0"/>
                <a:cs typeface="Consolas" pitchFamily="49" charset="0"/>
              </a:rPr>
              <a:t>DiffExp</a:t>
            </a:r>
            <a:r>
              <a:rPr lang="en-US" sz="2800" b="1" dirty="0">
                <a:latin typeface="Consolas" pitchFamily="49" charset="0"/>
                <a:cs typeface="Consolas" pitchFamily="49" charset="0"/>
              </a:rPr>
              <a:t> is either</a:t>
            </a:r>
          </a:p>
          <a:p>
            <a:pPr>
              <a:buNone/>
            </a:pPr>
            <a:r>
              <a:rPr lang="en-US" sz="2800" b="1" dirty="0">
                <a:latin typeface="Consolas" pitchFamily="49" charset="0"/>
                <a:cs typeface="Consolas" pitchFamily="49" charset="0"/>
              </a:rPr>
              <a:t>;; -- a Number</a:t>
            </a:r>
          </a:p>
          <a:p>
            <a:pPr>
              <a:buNone/>
            </a:pPr>
            <a:r>
              <a:rPr lang="en-US" sz="2800" b="1" dirty="0">
                <a:latin typeface="Consolas" pitchFamily="49" charset="0"/>
                <a:cs typeface="Consolas" pitchFamily="49" charset="0"/>
              </a:rPr>
              <a:t>;; -- (make-</a:t>
            </a:r>
            <a:r>
              <a:rPr lang="en-US" sz="2800" b="1" dirty="0" err="1">
                <a:latin typeface="Consolas" pitchFamily="49" charset="0"/>
                <a:cs typeface="Consolas" pitchFamily="49" charset="0"/>
              </a:rPr>
              <a:t>diffexp</a:t>
            </a:r>
            <a:r>
              <a:rPr lang="en-US" sz="2800" b="1" dirty="0">
                <a:latin typeface="Consolas" pitchFamily="49" charset="0"/>
                <a:cs typeface="Consolas" pitchFamily="49" charset="0"/>
              </a:rPr>
              <a:t> </a:t>
            </a:r>
            <a:r>
              <a:rPr lang="en-US" sz="2800" b="1" dirty="0" err="1">
                <a:latin typeface="Consolas" pitchFamily="49" charset="0"/>
                <a:cs typeface="Consolas" pitchFamily="49" charset="0"/>
              </a:rPr>
              <a:t>DiffExp</a:t>
            </a:r>
            <a:r>
              <a:rPr lang="en-US" sz="2800" b="1" dirty="0">
                <a:latin typeface="Consolas" pitchFamily="49" charset="0"/>
                <a:cs typeface="Consolas" pitchFamily="49" charset="0"/>
              </a:rPr>
              <a:t> </a:t>
            </a:r>
            <a:r>
              <a:rPr lang="en-US" sz="2800" b="1" dirty="0" err="1">
                <a:latin typeface="Consolas" pitchFamily="49" charset="0"/>
                <a:cs typeface="Consolas" pitchFamily="49" charset="0"/>
              </a:rPr>
              <a:t>DiffExp</a:t>
            </a:r>
            <a:r>
              <a:rPr lang="en-US" sz="2800" b="1" dirty="0">
                <a:latin typeface="Consolas" pitchFamily="49" charset="0"/>
                <a:cs typeface="Consolas" pitchFamily="49" charset="0"/>
              </a:rPr>
              <a:t>)</a:t>
            </a:r>
          </a:p>
          <a:p>
            <a:pPr>
              <a:buNone/>
            </a:pPr>
            <a:endParaRPr lang="en-US" sz="28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5</a:t>
            </a:fld>
            <a:endParaRPr lang="en-US"/>
          </a:p>
        </p:txBody>
      </p:sp>
      <p:sp>
        <p:nvSpPr>
          <p:cNvPr id="4" name="Rectangle 3"/>
          <p:cNvSpPr/>
          <p:nvPr/>
        </p:nvSpPr>
        <p:spPr>
          <a:xfrm>
            <a:off x="4572000" y="4302059"/>
            <a:ext cx="4234544" cy="1799771"/>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Here is the data definition for </a:t>
            </a:r>
            <a:r>
              <a:rPr lang="en-US" sz="2000" dirty="0" err="1"/>
              <a:t>diffexps</a:t>
            </a:r>
            <a:r>
              <a:rPr lang="en-US" sz="2000" dirty="0"/>
              <a:t>.  These are a simple representation of difference expressions, much like the arithmetic expressions we considered in some of the earlier problem sets.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a:t>
            </a:r>
            <a:r>
              <a:rPr lang="en-US" dirty="0" err="1"/>
              <a:t>diffexps</a:t>
            </a:r>
            <a:endParaRPr lang="en-US" dirty="0"/>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(make-</a:t>
            </a:r>
            <a:r>
              <a:rPr lang="en-US" sz="2400" b="1" dirty="0" err="1">
                <a:latin typeface="Consolas" pitchFamily="49" charset="0"/>
                <a:cs typeface="Consolas" pitchFamily="49" charset="0"/>
              </a:rPr>
              <a:t>diffexp</a:t>
            </a:r>
            <a:r>
              <a:rPr lang="en-US" sz="2400" b="1" dirty="0">
                <a:latin typeface="Consolas" pitchFamily="49" charset="0"/>
                <a:cs typeface="Consolas" pitchFamily="49" charset="0"/>
              </a:rPr>
              <a:t> 3 5)</a:t>
            </a:r>
          </a:p>
          <a:p>
            <a:pPr>
              <a:buNone/>
            </a:pPr>
            <a:r>
              <a:rPr lang="en-US" sz="2400" b="1" dirty="0">
                <a:latin typeface="Consolas" pitchFamily="49" charset="0"/>
                <a:cs typeface="Consolas" pitchFamily="49" charset="0"/>
              </a:rPr>
              <a:t>(make-</a:t>
            </a:r>
            <a:r>
              <a:rPr lang="en-US" sz="2400" b="1" dirty="0" err="1">
                <a:latin typeface="Consolas" pitchFamily="49" charset="0"/>
                <a:cs typeface="Consolas" pitchFamily="49" charset="0"/>
              </a:rPr>
              <a:t>diffexp</a:t>
            </a:r>
            <a:r>
              <a:rPr lang="en-US" sz="2400" b="1" dirty="0">
                <a:latin typeface="Consolas" pitchFamily="49" charset="0"/>
                <a:cs typeface="Consolas" pitchFamily="49" charset="0"/>
              </a:rPr>
              <a:t> 2 (make-</a:t>
            </a:r>
            <a:r>
              <a:rPr lang="en-US" sz="2400" b="1" dirty="0" err="1">
                <a:latin typeface="Consolas" pitchFamily="49" charset="0"/>
                <a:cs typeface="Consolas" pitchFamily="49" charset="0"/>
              </a:rPr>
              <a:t>diffexp</a:t>
            </a:r>
            <a:r>
              <a:rPr lang="en-US" sz="2400" b="1" dirty="0">
                <a:latin typeface="Consolas" pitchFamily="49" charset="0"/>
                <a:cs typeface="Consolas" pitchFamily="49" charset="0"/>
              </a:rPr>
              <a:t> 3 5))</a:t>
            </a:r>
          </a:p>
          <a:p>
            <a:pPr>
              <a:buNone/>
            </a:pPr>
            <a:r>
              <a:rPr lang="en-US" sz="2400" b="1" dirty="0">
                <a:latin typeface="Consolas" pitchFamily="49" charset="0"/>
                <a:cs typeface="Consolas" pitchFamily="49" charset="0"/>
              </a:rPr>
              <a:t>(make-</a:t>
            </a:r>
            <a:r>
              <a:rPr lang="en-US" sz="2400" b="1" dirty="0" err="1">
                <a:latin typeface="Consolas" pitchFamily="49" charset="0"/>
                <a:cs typeface="Consolas" pitchFamily="49" charset="0"/>
              </a:rPr>
              <a:t>diffexp</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(make-</a:t>
            </a:r>
            <a:r>
              <a:rPr lang="en-US" sz="2400" b="1" dirty="0" err="1">
                <a:latin typeface="Consolas" pitchFamily="49" charset="0"/>
                <a:cs typeface="Consolas" pitchFamily="49" charset="0"/>
              </a:rPr>
              <a:t>diffexp</a:t>
            </a:r>
            <a:r>
              <a:rPr lang="en-US" sz="2400" b="1" dirty="0">
                <a:latin typeface="Consolas" pitchFamily="49" charset="0"/>
                <a:cs typeface="Consolas" pitchFamily="49" charset="0"/>
              </a:rPr>
              <a:t> 2 4)</a:t>
            </a:r>
          </a:p>
          <a:p>
            <a:pPr>
              <a:buNone/>
            </a:pPr>
            <a:r>
              <a:rPr lang="en-US" sz="2400" b="1" dirty="0">
                <a:latin typeface="Consolas" pitchFamily="49" charset="0"/>
                <a:cs typeface="Consolas" pitchFamily="49" charset="0"/>
              </a:rPr>
              <a:t>  (make-</a:t>
            </a:r>
            <a:r>
              <a:rPr lang="en-US" sz="2400" b="1" dirty="0" err="1">
                <a:latin typeface="Consolas" pitchFamily="49" charset="0"/>
                <a:cs typeface="Consolas" pitchFamily="49" charset="0"/>
              </a:rPr>
              <a:t>diffexp</a:t>
            </a:r>
            <a:r>
              <a:rPr lang="en-US" sz="2400" b="1" dirty="0">
                <a:latin typeface="Consolas" pitchFamily="49" charset="0"/>
                <a:cs typeface="Consolas" pitchFamily="49" charset="0"/>
              </a:rPr>
              <a:t> 3 5))</a:t>
            </a:r>
          </a:p>
        </p:txBody>
      </p:sp>
      <p:sp>
        <p:nvSpPr>
          <p:cNvPr id="5" name="Slide Number Placeholder 4"/>
          <p:cNvSpPr>
            <a:spLocks noGrp="1"/>
          </p:cNvSpPr>
          <p:nvPr>
            <p:ph type="sldNum" sz="quarter" idx="12"/>
          </p:nvPr>
        </p:nvSpPr>
        <p:spPr/>
        <p:txBody>
          <a:bodyPr/>
          <a:lstStyle/>
          <a:p>
            <a:fld id="{9F4492BD-6A9C-48FC-AC76-0B4FE11194A1}" type="slidenum">
              <a:rPr lang="en-US" smtClean="0"/>
              <a:pPr/>
              <a:t>6</a:t>
            </a:fld>
            <a:endParaRPr lang="en-US"/>
          </a:p>
        </p:txBody>
      </p:sp>
      <p:sp>
        <p:nvSpPr>
          <p:cNvPr id="4" name="Rectangle 3"/>
          <p:cNvSpPr/>
          <p:nvPr/>
        </p:nvSpPr>
        <p:spPr>
          <a:xfrm>
            <a:off x="3962400" y="4981074"/>
            <a:ext cx="4343400" cy="609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Writing out diff-</a:t>
            </a:r>
            <a:r>
              <a:rPr lang="en-US" sz="2000" dirty="0" err="1"/>
              <a:t>exps</a:t>
            </a:r>
            <a:r>
              <a:rPr lang="en-US" sz="2000" dirty="0"/>
              <a:t> is tedious at best.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very human-friendly...</a:t>
            </a:r>
          </a:p>
        </p:txBody>
      </p:sp>
      <p:sp>
        <p:nvSpPr>
          <p:cNvPr id="3" name="Content Placeholder 2"/>
          <p:cNvSpPr>
            <a:spLocks noGrp="1"/>
          </p:cNvSpPr>
          <p:nvPr>
            <p:ph idx="1"/>
          </p:nvPr>
        </p:nvSpPr>
        <p:spPr/>
        <p:txBody>
          <a:bodyPr/>
          <a:lstStyle/>
          <a:p>
            <a:r>
              <a:rPr lang="en-US" dirty="0"/>
              <a:t>How about using more  Scheme-like notation,  </a:t>
            </a:r>
            <a:r>
              <a:rPr lang="en-US" dirty="0" err="1"/>
              <a:t>eg</a:t>
            </a:r>
            <a:r>
              <a:rPr lang="en-US" dirty="0"/>
              <a:t>:</a:t>
            </a:r>
          </a:p>
          <a:p>
            <a:endParaRPr lang="en-US" dirty="0"/>
          </a:p>
          <a:p>
            <a:pPr>
              <a:buNone/>
            </a:pPr>
            <a:r>
              <a:rPr lang="en-US" b="1" dirty="0">
                <a:latin typeface="Consolas" pitchFamily="49" charset="0"/>
                <a:cs typeface="Consolas" pitchFamily="49" charset="0"/>
              </a:rPr>
              <a:t>(- 3 5)</a:t>
            </a:r>
          </a:p>
          <a:p>
            <a:pPr>
              <a:buNone/>
            </a:pPr>
            <a:r>
              <a:rPr lang="en-US" b="1" dirty="0">
                <a:latin typeface="Consolas" pitchFamily="49" charset="0"/>
                <a:cs typeface="Consolas" pitchFamily="49" charset="0"/>
              </a:rPr>
              <a:t>(- 2 (- 3 5))</a:t>
            </a:r>
          </a:p>
          <a:p>
            <a:pPr>
              <a:buNone/>
            </a:pPr>
            <a:r>
              <a:rPr lang="en-US" b="1" dirty="0">
                <a:latin typeface="Consolas" pitchFamily="49" charset="0"/>
                <a:cs typeface="Consolas" pitchFamily="49" charset="0"/>
              </a:rPr>
              <a:t>(- (- 2 4) (- 3 5))</a:t>
            </a:r>
          </a:p>
        </p:txBody>
      </p:sp>
      <p:sp>
        <p:nvSpPr>
          <p:cNvPr id="4" name="Slide Number Placeholder 3"/>
          <p:cNvSpPr>
            <a:spLocks noGrp="1"/>
          </p:cNvSpPr>
          <p:nvPr>
            <p:ph type="sldNum" sz="quarter" idx="12"/>
          </p:nvPr>
        </p:nvSpPr>
        <p:spPr/>
        <p:txBody>
          <a:bodyPr/>
          <a:lstStyle/>
          <a:p>
            <a:fld id="{9F4492BD-6A9C-48FC-AC76-0B4FE11194A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Task: convert from human-friendly notation to </a:t>
            </a:r>
            <a:r>
              <a:rPr lang="en-US" dirty="0" err="1"/>
              <a:t>diffexps</a:t>
            </a:r>
            <a:r>
              <a:rPr lang="en-US" dirty="0"/>
              <a:t>.</a:t>
            </a:r>
          </a:p>
        </p:txBody>
      </p:sp>
      <p:sp>
        <p:nvSpPr>
          <p:cNvPr id="3" name="Content Placeholder 2"/>
          <p:cNvSpPr>
            <a:spLocks noGrp="1"/>
          </p:cNvSpPr>
          <p:nvPr>
            <p:ph idx="1"/>
          </p:nvPr>
        </p:nvSpPr>
        <p:spPr/>
        <p:txBody>
          <a:bodyPr/>
          <a:lstStyle/>
          <a:p>
            <a:r>
              <a:rPr lang="en-US" dirty="0"/>
              <a:t>Info analysis:</a:t>
            </a:r>
          </a:p>
          <a:p>
            <a:pPr lvl="1"/>
            <a:r>
              <a:rPr lang="en-US" dirty="0"/>
              <a:t>what's  the input?   </a:t>
            </a:r>
          </a:p>
          <a:p>
            <a:pPr lvl="1"/>
            <a:r>
              <a:rPr lang="en-US" dirty="0"/>
              <a:t>answer: S-expressions containing numbers and symbols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Definitions</a:t>
            </a:r>
          </a:p>
        </p:txBody>
      </p:sp>
      <p:sp>
        <p:nvSpPr>
          <p:cNvPr id="3" name="Content Placeholder 2"/>
          <p:cNvSpPr>
            <a:spLocks noGrp="1"/>
          </p:cNvSpPr>
          <p:nvPr>
            <p:ph idx="1"/>
          </p:nvPr>
        </p:nvSpPr>
        <p:spPr/>
        <p:txBody>
          <a:bodyPr>
            <a:normAutofit fontScale="77500" lnSpcReduction="20000"/>
          </a:bodyPr>
          <a:lstStyle/>
          <a:p>
            <a:pPr>
              <a:buNone/>
            </a:pPr>
            <a:r>
              <a:rPr lang="en-US" b="1" dirty="0">
                <a:latin typeface="Consolas" pitchFamily="49" charset="0"/>
                <a:cs typeface="Consolas" pitchFamily="49" charset="0"/>
              </a:rPr>
              <a:t>;; An Atom is one of</a:t>
            </a:r>
          </a:p>
          <a:p>
            <a:pPr>
              <a:buNone/>
            </a:pPr>
            <a:r>
              <a:rPr lang="en-US" b="1" dirty="0">
                <a:latin typeface="Consolas" pitchFamily="49" charset="0"/>
                <a:cs typeface="Consolas" pitchFamily="49" charset="0"/>
              </a:rPr>
              <a:t>;; -- a Number</a:t>
            </a:r>
          </a:p>
          <a:p>
            <a:pPr>
              <a:buNone/>
            </a:pPr>
            <a:r>
              <a:rPr lang="en-US" b="1" dirty="0">
                <a:latin typeface="Consolas" pitchFamily="49" charset="0"/>
                <a:cs typeface="Consolas" pitchFamily="49" charset="0"/>
              </a:rPr>
              <a:t>;; -- a Symbol</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An </a:t>
            </a:r>
            <a:r>
              <a:rPr lang="en-US" b="1" dirty="0" err="1">
                <a:latin typeface="Consolas" pitchFamily="49" charset="0"/>
                <a:cs typeface="Consolas" pitchFamily="49" charset="0"/>
              </a:rPr>
              <a:t>SexpOfAtom</a:t>
            </a:r>
            <a:r>
              <a:rPr lang="en-US" b="1" dirty="0">
                <a:latin typeface="Consolas" pitchFamily="49" charset="0"/>
                <a:cs typeface="Consolas" pitchFamily="49" charset="0"/>
              </a:rPr>
              <a:t> is either</a:t>
            </a:r>
          </a:p>
          <a:p>
            <a:pPr>
              <a:buNone/>
            </a:pPr>
            <a:r>
              <a:rPr lang="en-US" b="1" dirty="0">
                <a:latin typeface="Consolas" pitchFamily="49" charset="0"/>
                <a:cs typeface="Consolas" pitchFamily="49" charset="0"/>
              </a:rPr>
              <a:t>;; -- an Atom</a:t>
            </a:r>
          </a:p>
          <a:p>
            <a:pPr>
              <a:buNone/>
            </a:pPr>
            <a:r>
              <a:rPr lang="en-US" b="1" dirty="0">
                <a:latin typeface="Consolas" pitchFamily="49" charset="0"/>
                <a:cs typeface="Consolas" pitchFamily="49" charset="0"/>
              </a:rPr>
              <a:t>;; -- a </a:t>
            </a:r>
            <a:r>
              <a:rPr lang="en-US" b="1" dirty="0" err="1">
                <a:latin typeface="Consolas" pitchFamily="49" charset="0"/>
                <a:cs typeface="Consolas" pitchFamily="49" charset="0"/>
              </a:rPr>
              <a:t>ListOfSexpOfAtom</a:t>
            </a: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ListOfSexpOfAtom</a:t>
            </a:r>
            <a:r>
              <a:rPr lang="en-US" b="1" dirty="0">
                <a:latin typeface="Consolas" pitchFamily="49" charset="0"/>
                <a:cs typeface="Consolas" pitchFamily="49" charset="0"/>
              </a:rPr>
              <a:t> is either</a:t>
            </a:r>
          </a:p>
          <a:p>
            <a:pPr>
              <a:buNone/>
            </a:pPr>
            <a:r>
              <a:rPr lang="en-US" b="1" dirty="0">
                <a:latin typeface="Consolas" pitchFamily="49" charset="0"/>
                <a:cs typeface="Consolas" pitchFamily="49" charset="0"/>
              </a:rPr>
              <a:t>;; -- empty</a:t>
            </a:r>
          </a:p>
          <a:p>
            <a:pPr>
              <a:buNone/>
            </a:pPr>
            <a:r>
              <a:rPr lang="en-US" b="1" dirty="0">
                <a:latin typeface="Consolas" pitchFamily="49" charset="0"/>
                <a:cs typeface="Consolas" pitchFamily="49" charset="0"/>
              </a:rPr>
              <a:t>;; -- (cons </a:t>
            </a:r>
            <a:r>
              <a:rPr lang="en-US" b="1" dirty="0" err="1">
                <a:latin typeface="Consolas" pitchFamily="49" charset="0"/>
                <a:cs typeface="Consolas" pitchFamily="49" charset="0"/>
              </a:rPr>
              <a:t>SexpOfAtom</a:t>
            </a:r>
            <a:r>
              <a:rPr lang="en-US" b="1" dirty="0">
                <a:latin typeface="Consolas" pitchFamily="49" charset="0"/>
                <a:cs typeface="Consolas" pitchFamily="49" charset="0"/>
              </a:rPr>
              <a:t> </a:t>
            </a:r>
            <a:r>
              <a:rPr lang="en-US" b="1" dirty="0" err="1">
                <a:latin typeface="Consolas" pitchFamily="49" charset="0"/>
                <a:cs typeface="Consolas" pitchFamily="49" charset="0"/>
              </a:rPr>
              <a:t>ListOfSexpOfAtom</a:t>
            </a:r>
            <a:r>
              <a:rPr lang="en-US" b="1" dirty="0">
                <a:latin typeface="Consolas" pitchFamily="49" charset="0"/>
                <a:cs typeface="Consolas" pitchFamily="49" charset="0"/>
              </a:rPr>
              <a:t>)</a:t>
            </a:r>
          </a:p>
        </p:txBody>
      </p:sp>
      <p:sp>
        <p:nvSpPr>
          <p:cNvPr id="5" name="Slide Number Placeholder 4"/>
          <p:cNvSpPr>
            <a:spLocks noGrp="1"/>
          </p:cNvSpPr>
          <p:nvPr>
            <p:ph type="sldNum" sz="quarter" idx="12"/>
          </p:nvPr>
        </p:nvSpPr>
        <p:spPr/>
        <p:txBody>
          <a:bodyPr/>
          <a:lstStyle/>
          <a:p>
            <a:fld id="{9F4492BD-6A9C-48FC-AC76-0B4FE11194A1}" type="slidenum">
              <a:rPr lang="en-US" smtClean="0"/>
              <a:pPr/>
              <a:t>9</a:t>
            </a:fld>
            <a:endParaRPr lang="en-US"/>
          </a:p>
        </p:txBody>
      </p:sp>
      <p:sp>
        <p:nvSpPr>
          <p:cNvPr id="4" name="Rectangle 3"/>
          <p:cNvSpPr/>
          <p:nvPr/>
        </p:nvSpPr>
        <p:spPr>
          <a:xfrm>
            <a:off x="5562600" y="1828800"/>
            <a:ext cx="2438400" cy="1447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Here is a formal data definition for the inputs to our function.</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76fc126d3114d2cd7af425e30d91d1d47f77022"/>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sz="2000" dirty="0"/>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16673</TotalTime>
  <Words>3422</Words>
  <Application>Microsoft Office PowerPoint</Application>
  <PresentationFormat>On-screen Show (4:3)</PresentationFormat>
  <Paragraphs>499</Paragraphs>
  <Slides>40</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Calibri</vt:lpstr>
      <vt:lpstr>Cambria Math</vt:lpstr>
      <vt:lpstr>CMMI10</vt:lpstr>
      <vt:lpstr>CMR10</vt:lpstr>
      <vt:lpstr>CMSY10ORIG</vt:lpstr>
      <vt:lpstr>Consolas</vt:lpstr>
      <vt:lpstr>Courier New</vt:lpstr>
      <vt:lpstr>1_Office Theme</vt:lpstr>
      <vt:lpstr>Introducing General Recursion</vt:lpstr>
      <vt:lpstr>Module Introduction</vt:lpstr>
      <vt:lpstr>PowerPoint Presentation</vt:lpstr>
      <vt:lpstr>Structural Recursion</vt:lpstr>
      <vt:lpstr>An example: decode</vt:lpstr>
      <vt:lpstr>Examples of diffexps</vt:lpstr>
      <vt:lpstr>Not very human-friendly...</vt:lpstr>
      <vt:lpstr>Task: convert from human-friendly notation to diffexps.</vt:lpstr>
      <vt:lpstr>Data Definitions</vt:lpstr>
      <vt:lpstr>Templates</vt:lpstr>
      <vt:lpstr>Contract and Examples</vt:lpstr>
      <vt:lpstr>Umm, but not every SexpOfAtom corresponds to a diffexp</vt:lpstr>
      <vt:lpstr>A Better Contract</vt:lpstr>
      <vt:lpstr>Function Definition (1)</vt:lpstr>
      <vt:lpstr>Function Definition (2)</vt:lpstr>
      <vt:lpstr>Function Definition (3)</vt:lpstr>
      <vt:lpstr>Something new happened here</vt:lpstr>
      <vt:lpstr>Divide-and-Conquer  (General Recursion)</vt:lpstr>
      <vt:lpstr>Let's see if our code matches this description</vt:lpstr>
      <vt:lpstr>Another example: merge-sort</vt:lpstr>
      <vt:lpstr>merge</vt:lpstr>
      <vt:lpstr>What's the halting measure?</vt:lpstr>
      <vt:lpstr>Need to check that this is a correct halting measure</vt:lpstr>
      <vt:lpstr>Termination Argument for merge</vt:lpstr>
      <vt:lpstr>merge-sort</vt:lpstr>
      <vt:lpstr>Something new happened here</vt:lpstr>
      <vt:lpstr>Termination Argument for merge-sort</vt:lpstr>
      <vt:lpstr>Running time for merge sort</vt:lpstr>
      <vt:lpstr>The General Recursion Strategy</vt:lpstr>
      <vt:lpstr>The General Recursion Recipe</vt:lpstr>
      <vt:lpstr>There's more than one pattern for the function definition</vt:lpstr>
      <vt:lpstr>Patterns for General Recursion (1)</vt:lpstr>
      <vt:lpstr>Patterns for General Recursion (2)</vt:lpstr>
      <vt:lpstr>..or you could do it without the local defines</vt:lpstr>
      <vt:lpstr>Patterns for General Recursion (3)</vt:lpstr>
      <vt:lpstr>You could do this one without the local defines, too.</vt:lpstr>
      <vt:lpstr>What pattern did we use for decode?</vt:lpstr>
      <vt:lpstr>Writing  down your strategy</vt:lpstr>
      <vt:lpstr>Lesson Summary</vt:lpstr>
      <vt:lpstr>Next Steps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178</cp:revision>
  <dcterms:created xsi:type="dcterms:W3CDTF">2010-06-24T16:22:15Z</dcterms:created>
  <dcterms:modified xsi:type="dcterms:W3CDTF">2016-10-22T17:12:24Z</dcterms:modified>
</cp:coreProperties>
</file>