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70" r:id="rId25"/>
    <p:sldId id="368" r:id="rId26"/>
    <p:sldId id="356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3898" autoAdjust="0"/>
  </p:normalViewPr>
  <p:slideViewPr>
    <p:cSldViewPr snapToGrid="0" snapToObjects="1">
      <p:cViewPr varScale="1">
        <p:scale>
          <a:sx n="103" d="100"/>
          <a:sy n="103" d="100"/>
        </p:scale>
        <p:origin x="1578" y="102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Classes, Objects, and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foo) </a:t>
            </a:r>
            <a:r>
              <a:rPr lang="en-US" sz="2000" dirty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foo) </a:t>
            </a:r>
            <a:r>
              <a:rPr lang="en-US" sz="2000" dirty="0">
                <a:solidFill>
                  <a:schemeClr val="tx1"/>
                </a:solidFill>
              </a:rPr>
              <a:t>returns 50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(5)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553200" y="4038415"/>
            <a:ext cx="2536372" cy="199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Here's another object,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then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(6)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40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important  thing about an object is what methods it responds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I wrote</a:t>
            </a:r>
          </a:p>
          <a:p>
            <a:pPr marL="0" indent="0" algn="ctr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>
                <a:cs typeface="Consolas" panose="020B0609020204030204" pitchFamily="49" charset="0"/>
              </a:rPr>
              <a:t>I  could call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on </a:t>
            </a:r>
            <a:r>
              <a:rPr lang="en-US" b="1" dirty="0">
                <a:cs typeface="Consolas" panose="020B0609020204030204" pitchFamily="49" charset="0"/>
              </a:rPr>
              <a:t>obj1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b="1" dirty="0">
                <a:cs typeface="Consolas" panose="020B0609020204030204" pitchFamily="49" charset="0"/>
              </a:rPr>
              <a:t>obj2</a:t>
            </a:r>
            <a:r>
              <a:rPr lang="en-US" dirty="0">
                <a:cs typeface="Consolas" panose="020B0609020204030204" pitchFamily="49" charset="0"/>
              </a:rPr>
              <a:t>, or </a:t>
            </a:r>
            <a:r>
              <a:rPr lang="en-US" b="1" dirty="0">
                <a:cs typeface="Consolas" panose="020B0609020204030204" pitchFamily="49" charset="0"/>
              </a:rPr>
              <a:t>obj3</a:t>
            </a:r>
            <a:r>
              <a:rPr lang="en-US" dirty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>
                <a:cs typeface="Consolas" panose="020B0609020204030204" pitchFamily="49" charset="0"/>
              </a:rPr>
              <a:t>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set of messages to which an object responds (along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>
                <a:cs typeface="Consolas" panose="020B0609020204030204" pitchFamily="49" charset="0"/>
              </a:rPr>
              <a:t>interfaces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interfaces play the role of data types in the OOP setting.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Racket Class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full Racket (yay!)</a:t>
            </a:r>
          </a:p>
          <a:p>
            <a:r>
              <a:rPr lang="en-US" dirty="0"/>
              <a:t>Write </a:t>
            </a:r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pPr marL="0" indent="0">
              <a:buNone/>
            </a:pPr>
            <a:r>
              <a:rPr lang="en-US" dirty="0"/>
              <a:t>   at the beginning of each file</a:t>
            </a:r>
          </a:p>
          <a:p>
            <a:r>
              <a:rPr lang="en-US" dirty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(by convention)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that</a:t>
            </a:r>
            <a:r>
              <a:rPr lang="en-US" b="1" dirty="0">
                <a:solidFill>
                  <a:schemeClr val="tx1"/>
                </a:solidFill>
              </a:rPr>
              <a:t> () </a:t>
            </a:r>
            <a:r>
              <a:rPr lang="en-US" dirty="0">
                <a:solidFill>
                  <a:schemeClr val="tx1"/>
                </a:solidFill>
              </a:rPr>
              <a:t>for now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4" y="6111564"/>
            <a:ext cx="4668080" cy="658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foo</a:t>
            </a:r>
            <a:r>
              <a:rPr lang="en-US" dirty="0">
                <a:solidFill>
                  <a:schemeClr val="tx1"/>
                </a:solidFill>
              </a:rPr>
              <a:t> will be the name of a method that takes no arguments (legal in #</a:t>
            </a:r>
            <a:r>
              <a:rPr lang="en-US" dirty="0" err="1">
                <a:solidFill>
                  <a:schemeClr val="tx1"/>
                </a:solidFill>
              </a:rPr>
              <a:t>lang</a:t>
            </a:r>
            <a:r>
              <a:rPr lang="en-US" dirty="0">
                <a:solidFill>
                  <a:schemeClr val="tx1"/>
                </a:solidFill>
              </a:rPr>
              <a:t> racket)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>
                <a:solidFill>
                  <a:schemeClr val="tx1"/>
                </a:solidFill>
              </a:rPr>
              <a:t>Interface1&lt;%&gt;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If we leave off one of the methods, we’ll  get an error message.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3"/>
            <a:ext cx="3595816" cy="181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are the field names.  We’ve put in their contracts as a comment. In a real example, you’d put an interpretation for each field, just as you do for the fields  of a </a:t>
            </a:r>
            <a:r>
              <a:rPr lang="en-US" b="1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2" y="2755558"/>
            <a:ext cx="790832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5296458"/>
            <a:ext cx="3595816" cy="889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(super-new) </a:t>
            </a:r>
            <a:r>
              <a:rPr lang="en-US" dirty="0">
                <a:solidFill>
                  <a:schemeClr val="tx1"/>
                </a:solidFill>
              </a:rPr>
              <a:t>are required magic.  We’ll learn about them in a later module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242084"/>
            <a:ext cx="3064476" cy="34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1869743" y="3259714"/>
            <a:ext cx="3221241" cy="24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module, we will see how classes, objects, and interfaces fit into our account of information analysis and data design</a:t>
            </a:r>
          </a:p>
          <a:p>
            <a:r>
              <a:rPr lang="en-US" dirty="0"/>
              <a:t>We'll see how the functional and the object-oriented models are related</a:t>
            </a:r>
          </a:p>
          <a:p>
            <a:r>
              <a:rPr lang="en-US" dirty="0"/>
              <a:t>We'll learn how to apply the design recipe in an object-oriented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0984" y="3844981"/>
            <a:ext cx="3595816" cy="187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b="1" dirty="0">
                <a:solidFill>
                  <a:schemeClr val="tx1"/>
                </a:solidFill>
              </a:rPr>
              <a:t>define/public</a:t>
            </a:r>
            <a:r>
              <a:rPr lang="en-US" dirty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 flipV="1">
            <a:off x="3998794" y="3844981"/>
            <a:ext cx="109219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4269" y="4619687"/>
            <a:ext cx="922239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75713" y="4784094"/>
            <a:ext cx="1515271" cy="4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the definition of </a:t>
            </a:r>
            <a:r>
              <a:rPr lang="en-US" b="1" dirty="0">
                <a:solidFill>
                  <a:schemeClr val="tx1"/>
                </a:solidFill>
              </a:rPr>
              <a:t>Class2% </a:t>
            </a:r>
            <a:r>
              <a:rPr lang="en-US" dirty="0">
                <a:solidFill>
                  <a:schemeClr val="tx1"/>
                </a:solidFill>
              </a:rPr>
              <a:t>.  Observe that it has different field names, but the same method names.  The method definitions refer to the new field names.</a:t>
            </a: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class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add a new field, initialized to (– a)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[a1 (- a)])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Objects of </a:t>
            </a:r>
            <a:r>
              <a:rPr lang="en-US" b="1" dirty="0">
                <a:solidFill>
                  <a:schemeClr val="tx1"/>
                </a:solidFill>
              </a:rPr>
              <a:t>Class2%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Class2a% </a:t>
            </a:r>
            <a:r>
              <a:rPr lang="en-US" dirty="0">
                <a:solidFill>
                  <a:schemeClr val="tx1"/>
                </a:solidFill>
              </a:rPr>
              <a:t>are built the same way and give the same answer for every method call. Any procedure that works with one will work the same way with the other.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another reason we write contracts in terms of interfaces, not classes.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54137" y="2470245"/>
            <a:ext cx="3875964" cy="72333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[y 35][x 15][r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40)</a:t>
            </a:r>
          </a:p>
          <a:p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is the syntax for creating objects.  The fields can be listed in any order. 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write for the Data Definition?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question!  I’m glad you asked it.</a:t>
            </a:r>
          </a:p>
          <a:p>
            <a:r>
              <a:rPr lang="en-US" dirty="0"/>
              <a:t>We haven’t covered enough material for me to give you a good answer to this.</a:t>
            </a:r>
          </a:p>
          <a:p>
            <a:r>
              <a:rPr lang="en-US" dirty="0"/>
              <a:t>Hang on until the next lesson, when we’ll see some non-toy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lesson we’ve learned:</a:t>
            </a:r>
          </a:p>
          <a:p>
            <a:pPr lvl="1"/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pPr lvl="1"/>
            <a:r>
              <a:rPr lang="en-US" dirty="0"/>
              <a:t>Every object knows its class.</a:t>
            </a:r>
          </a:p>
          <a:p>
            <a:pPr lvl="1"/>
            <a:r>
              <a:rPr lang="en-US" dirty="0"/>
              <a:t>Invoke a method of an object by sending it a message.</a:t>
            </a:r>
          </a:p>
          <a:p>
            <a:pPr lvl="1"/>
            <a:r>
              <a:rPr lang="en-US" dirty="0"/>
              <a:t>The interface of an object is the set of messages to which it responds.</a:t>
            </a:r>
          </a:p>
          <a:p>
            <a:pPr lvl="1"/>
            <a:r>
              <a:rPr lang="en-US" dirty="0"/>
              <a:t>Interfaces are data types.</a:t>
            </a:r>
          </a:p>
          <a:p>
            <a:r>
              <a:rPr lang="en-US" dirty="0"/>
              <a:t>We’ve seen how to define classes, objects, and interfaces in the Racket object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09-1-basics.rkt </a:t>
            </a:r>
            <a:r>
              <a:rPr lang="en-US" dirty="0"/>
              <a:t>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r>
                <a:rPr lang="en-US" dirty="0"/>
                <a:t>(s)</a:t>
              </a:r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the basics about classes, objects, fields, and methods.</a:t>
            </a:r>
          </a:p>
          <a:p>
            <a:r>
              <a:rPr lang="en-US" dirty="0"/>
              <a:t>Learn how these ideas are expressed in the Racket object system</a:t>
            </a:r>
          </a:p>
          <a:p>
            <a:r>
              <a:rPr lang="en-US" dirty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r>
              <a:rPr lang="en-US" dirty="0"/>
              <a:t>Every object knows its class.</a:t>
            </a:r>
          </a:p>
          <a:p>
            <a:r>
              <a:rPr lang="en-US" dirty="0"/>
              <a:t>Invoke a method of an object by sending it a message.</a:t>
            </a:r>
          </a:p>
          <a:p>
            <a:r>
              <a:rPr lang="en-US" dirty="0"/>
              <a:t>The interface of an object is the set of messages to which it responds.</a:t>
            </a:r>
          </a:p>
          <a:p>
            <a:r>
              <a:rPr lang="en-US" dirty="0"/>
              <a:t>Interfaces are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 like a </a:t>
            </a:r>
            <a:r>
              <a:rPr lang="en-US" b="1" dirty="0"/>
              <a:t>define-</a:t>
            </a:r>
            <a:r>
              <a:rPr lang="en-US" b="1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specifies the names of  the fields of its objects.</a:t>
            </a:r>
          </a:p>
          <a:p>
            <a:r>
              <a:rPr lang="en-US" dirty="0"/>
              <a:t>It also contains some </a:t>
            </a:r>
            <a:r>
              <a:rPr lang="en-US" i="1" dirty="0">
                <a:solidFill>
                  <a:srgbClr val="FF0000"/>
                </a:solidFill>
              </a:rPr>
              <a:t>methods</a:t>
            </a:r>
            <a:r>
              <a:rPr lang="en-US" dirty="0"/>
              <a:t>.  Each method has a name and a definition.</a:t>
            </a:r>
          </a:p>
          <a:p>
            <a:r>
              <a:rPr lang="en-US" dirty="0"/>
              <a:t>To create an object of class </a:t>
            </a:r>
            <a:r>
              <a:rPr lang="en-US" b="1" dirty="0"/>
              <a:t>C</a:t>
            </a:r>
            <a:r>
              <a:rPr lang="en-US" dirty="0"/>
              <a:t>, we say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30879" y="5388851"/>
            <a:ext cx="2532888" cy="841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another way of representing compound data, like a struct.  </a:t>
            </a:r>
          </a:p>
          <a:p>
            <a:r>
              <a:rPr lang="en-US" sz="2400" dirty="0"/>
              <a:t>Like a struct, it has </a:t>
            </a:r>
            <a:r>
              <a:rPr lang="en-US" sz="2400" i="1" dirty="0">
                <a:solidFill>
                  <a:srgbClr val="FF0000"/>
                </a:solidFill>
              </a:rPr>
              <a:t>fields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It has one built-in field, called </a:t>
            </a:r>
            <a:r>
              <a:rPr lang="en-US" sz="2400" b="1" dirty="0"/>
              <a:t>this</a:t>
            </a:r>
            <a:r>
              <a:rPr lang="en-US" sz="2400" dirty="0"/>
              <a:t>, which always refers to this object</a:t>
            </a:r>
          </a:p>
          <a:p>
            <a:r>
              <a:rPr lang="en-US" sz="2400" dirty="0"/>
              <a:t>Here are pictures of two simple objects: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-field</a:t>
            </a:r>
            <a:r>
              <a:rPr lang="en-US" sz="2000" dirty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>
                <a:solidFill>
                  <a:schemeClr val="tx1"/>
                </a:solidFill>
              </a:rPr>
              <a:t>foo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compute with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area)</a:t>
            </a:r>
          </a:p>
          <a:p>
            <a:r>
              <a:rPr lang="en-US" dirty="0"/>
              <a:t>If </a:t>
            </a:r>
            <a:r>
              <a:rPr lang="en-US" b="1" dirty="0"/>
              <a:t>obj1</a:t>
            </a:r>
            <a:r>
              <a:rPr lang="en-US" dirty="0"/>
              <a:t> is  an object of class </a:t>
            </a:r>
            <a:r>
              <a:rPr lang="en-US" b="1" dirty="0"/>
              <a:t>C</a:t>
            </a:r>
            <a:r>
              <a:rPr lang="en-US" dirty="0"/>
              <a:t>, this invokes the area method in class </a:t>
            </a:r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7191</TotalTime>
  <Words>2621</Words>
  <Application>Microsoft Office PowerPoint</Application>
  <PresentationFormat>On-screen Show (4:3)</PresentationFormat>
  <Paragraphs>425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What do we write for the Data Definition?</vt:lpstr>
      <vt:lpstr>Lesson 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190</cp:revision>
  <dcterms:created xsi:type="dcterms:W3CDTF">2006-08-16T00:00:00Z</dcterms:created>
  <dcterms:modified xsi:type="dcterms:W3CDTF">2016-11-02T18:10:10Z</dcterms:modified>
</cp:coreProperties>
</file>